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2885"/>
          <c:y val="0.22885"/>
          <c:w val="0.5423"/>
          <c:h val="0.5298"/>
        </c:manualLayout>
      </c:layout>
      <c:pieChart>
        <c:varyColors val="0"/>
        <c:ser>
          <c:idx val="0"/>
          <c:order val="0"/>
          <c:tx>
            <c:strRef>
              <c:f>Sheet1!$A$2</c:f>
              <c:strCache>
                <c:ptCount val="1"/>
                <c:pt idx="0">
                  <c:v>Продажи</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Pt>
            <c:idx val="1"/>
            <c:explosion val="0"/>
            <c:spPr>
              <a:solidFill>
                <a:schemeClr val="accent2"/>
              </a:solidFill>
              <a:ln w="12700" cap="flat">
                <a:noFill/>
                <a:miter lim="400000"/>
              </a:ln>
              <a:effectLst/>
            </c:spPr>
          </c:dPt>
          <c:dPt>
            <c:idx val="2"/>
            <c:explosion val="0"/>
            <c:spPr>
              <a:solidFill>
                <a:schemeClr val="accent3"/>
              </a:solidFill>
              <a:ln w="12700" cap="flat">
                <a:noFill/>
                <a:miter lim="400000"/>
              </a:ln>
              <a:effectLst/>
            </c:spPr>
          </c:dPt>
          <c:dPt>
            <c:idx val="3"/>
            <c:explosion val="0"/>
            <c:spPr>
              <a:solidFill>
                <a:schemeClr val="accent4"/>
              </a:solidFill>
              <a:ln w="12700" cap="flat">
                <a:noFill/>
                <a:miter lim="400000"/>
              </a:ln>
              <a:effectLst/>
            </c:spPr>
          </c:dPt>
          <c:dPt>
            <c:idx val="4"/>
            <c:explosion val="0"/>
            <c:spPr>
              <a:solidFill>
                <a:schemeClr val="accent5"/>
              </a:solidFill>
              <a:ln w="12700" cap="flat">
                <a:noFill/>
                <a:miter lim="400000"/>
              </a:ln>
              <a:effectLst/>
            </c:spPr>
          </c:dPt>
          <c:dLbls>
            <c:dLbl>
              <c:idx val="0"/>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1"/>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2"/>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3"/>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4"/>
              <c:numFmt formatCode="0%" sourceLinked="0"/>
              <c:txPr>
                <a:bodyPr/>
                <a:lstStyle/>
                <a:p>
                  <a:pPr>
                    <a:defRPr b="1" i="0" strike="noStrike" sz="1000" u="none">
                      <a:solidFill>
                        <a:srgbClr val="000000"/>
                      </a:solidFill>
                      <a:latin typeface="Calibri"/>
                    </a:defRPr>
                  </a:pPr>
                </a:p>
              </c:txPr>
              <c:dLblPos val="outEnd"/>
              <c:showLegendKey val="0"/>
              <c:showVal val="0"/>
              <c:showCatName val="1"/>
              <c:showSerName val="0"/>
              <c:showPercent val="1"/>
              <c:showBubbleSize val="0"/>
            </c:dLbl>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showLeaderLines val="0"/>
          </c:dLbls>
          <c:cat>
            <c:strRef>
              <c:f>Sheet1!$B$1:$F$1</c:f>
              <c:strCache>
                <c:ptCount val="5"/>
                <c:pt idx="0">
                  <c:v>Electronic auction</c:v>
                </c:pt>
                <c:pt idx="1">
                  <c:v>Open tender</c:v>
                </c:pt>
                <c:pt idx="2">
                  <c:v>Other methods</c:v>
                </c:pt>
                <c:pt idx="3">
                  <c:v>The sole supplier (contractor, performer)  </c:v>
                </c:pt>
                <c:pt idx="4">
                  <c:v>Request for quotation </c:v>
                </c:pt>
              </c:strCache>
            </c:strRef>
          </c:cat>
          <c:val>
            <c:numRef>
              <c:f>Sheet1!$B$2:$F$2</c:f>
              <c:numCache>
                <c:ptCount val="5"/>
                <c:pt idx="0">
                  <c:v>51.510000</c:v>
                </c:pt>
                <c:pt idx="1">
                  <c:v>17.940000</c:v>
                </c:pt>
                <c:pt idx="2">
                  <c:v>7.610000</c:v>
                </c:pt>
                <c:pt idx="3">
                  <c:v>21.910000</c:v>
                </c:pt>
                <c:pt idx="4">
                  <c:v>1.030000</c:v>
                </c:pt>
              </c:numCache>
            </c:numRef>
          </c:val>
        </c:ser>
        <c:ser>
          <c:idx val="0"/>
          <c:order val="1"/>
          <c:tx>
            <c:strRef>
              <c:f>Sheet1!$A$3</c:f>
              <c:strCache>
                <c:ptCount val="1"/>
                <c:pt idx="1">
                  <c:v>Столбец1</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Pt>
            <c:idx val="1"/>
            <c:explosion val="0"/>
            <c:spPr>
              <a:solidFill>
                <a:schemeClr val="accent2"/>
              </a:solidFill>
              <a:ln w="12700" cap="flat">
                <a:noFill/>
                <a:miter lim="400000"/>
              </a:ln>
              <a:effectLst/>
            </c:spPr>
          </c:dPt>
          <c:dPt>
            <c:idx val="2"/>
            <c:explosion val="0"/>
            <c:spPr>
              <a:solidFill>
                <a:schemeClr val="accent3"/>
              </a:solidFill>
              <a:ln w="12700" cap="flat">
                <a:noFill/>
                <a:miter lim="400000"/>
              </a:ln>
              <a:effectLst/>
            </c:spPr>
          </c:dPt>
          <c:dPt>
            <c:idx val="3"/>
            <c:explosion val="0"/>
            <c:spPr>
              <a:solidFill>
                <a:schemeClr val="accent4"/>
              </a:solidFill>
              <a:ln w="12700" cap="flat">
                <a:noFill/>
                <a:miter lim="400000"/>
              </a:ln>
              <a:effectLst/>
            </c:spPr>
          </c:dPt>
          <c:dPt>
            <c:idx val="4"/>
            <c:explosion val="0"/>
            <c:spPr>
              <a:solidFill>
                <a:schemeClr val="accent5"/>
              </a:solidFill>
              <a:ln w="12700" cap="flat">
                <a:noFill/>
                <a:miter lim="400000"/>
              </a:ln>
              <a:effectLst/>
            </c:spPr>
          </c:dPt>
          <c:dLbls>
            <c:dLbl>
              <c:idx val="0"/>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1"/>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2"/>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3"/>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dLbl>
            <c:dLbl>
              <c:idx val="4"/>
              <c:numFmt formatCode="0%" sourceLinked="0"/>
              <c:txPr>
                <a:bodyPr/>
                <a:lstStyle/>
                <a:p>
                  <a:pPr>
                    <a:defRPr b="1" i="0" strike="noStrike" sz="1000" u="none">
                      <a:solidFill>
                        <a:srgbClr val="000000"/>
                      </a:solidFill>
                      <a:latin typeface="Calibri"/>
                    </a:defRPr>
                  </a:pPr>
                </a:p>
              </c:txPr>
              <c:dLblPos val="outEnd"/>
              <c:showLegendKey val="0"/>
              <c:showVal val="0"/>
              <c:showCatName val="1"/>
              <c:showSerName val="0"/>
              <c:showPercent val="1"/>
              <c:showBubbleSize val="0"/>
            </c:dLbl>
            <c:numFmt formatCode="0%" sourceLinked="0"/>
            <c:txPr>
              <a:bodyPr/>
              <a:lstStyle/>
              <a:p>
                <a:pPr>
                  <a:defRPr b="1" i="0" strike="noStrike" sz="1000" u="none">
                    <a:solidFill>
                      <a:srgbClr val="000000"/>
                    </a:solidFill>
                    <a:latin typeface="Calibri"/>
                  </a:defRPr>
                </a:pPr>
              </a:p>
            </c:txPr>
            <c:dLblPos val="inEnd"/>
            <c:showLegendKey val="0"/>
            <c:showVal val="0"/>
            <c:showCatName val="1"/>
            <c:showSerName val="0"/>
            <c:showPercent val="1"/>
            <c:showBubbleSize val="0"/>
            <c:showLeaderLines val="0"/>
          </c:dLbls>
          <c:cat>
            <c:strRef>
              <c:f>Sheet1!$B$1:$F$1</c:f>
              <c:strCache>
                <c:ptCount val="5"/>
                <c:pt idx="0">
                  <c:v>Electronic auction</c:v>
                </c:pt>
                <c:pt idx="1">
                  <c:v>Open tender</c:v>
                </c:pt>
                <c:pt idx="2">
                  <c:v>Other methods</c:v>
                </c:pt>
                <c:pt idx="3">
                  <c:v>The sole supplier (contractor, performer)  </c:v>
                </c:pt>
                <c:pt idx="4">
                  <c:v>Request for quotation </c:v>
                </c:pt>
              </c:strCache>
            </c:strRef>
          </c:cat>
          <c:val>
            <c:numRef>
              <c:f>Sheet1!$B$3:$F$3</c:f>
              <c:numCache>
                <c:ptCount val="5"/>
                <c:pt idx="0">
                  <c:v>0.000000</c:v>
                </c:pt>
                <c:pt idx="1">
                  <c:v>0.000000</c:v>
                </c:pt>
                <c:pt idx="2">
                  <c:v>0.000000</c:v>
                </c:pt>
                <c:pt idx="3">
                  <c:v>0.000000</c:v>
                </c:pt>
                <c:pt idx="4">
                  <c:v>0.000000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2000" u="none">
                <a:solidFill>
                  <a:srgbClr val="0070C0"/>
                </a:solidFill>
                <a:latin typeface="Arial"/>
              </a:defRPr>
            </a:pPr>
            <a:r>
              <a:rPr b="0" i="0" strike="noStrike" sz="2000" u="none">
                <a:solidFill>
                  <a:srgbClr val="0070C0"/>
                </a:solidFill>
                <a:latin typeface="Arial"/>
              </a:rPr>
              <a:t>The distribution of contracts according to levels of customers</a:t>
            </a:r>
          </a:p>
        </c:rich>
      </c:tx>
      <c:layout>
        <c:manualLayout>
          <c:xMode val="edge"/>
          <c:yMode val="edge"/>
          <c:x val="0"/>
          <c:y val="0"/>
          <c:w val="1"/>
          <c:h val="0.173161"/>
        </c:manualLayout>
      </c:layout>
      <c:overlay val="1"/>
      <c:spPr>
        <a:noFill/>
        <a:effectLst/>
      </c:spPr>
    </c:title>
    <c:autoTitleDeleted val="1"/>
    <c:plotArea>
      <c:layout>
        <c:manualLayout>
          <c:layoutTarget val="inner"/>
          <c:xMode val="edge"/>
          <c:yMode val="edge"/>
          <c:x val="0.005"/>
          <c:y val="0.173161"/>
          <c:w val="0.890624"/>
          <c:h val="0.814339"/>
        </c:manualLayout>
      </c:layout>
      <c:pieChart>
        <c:varyColors val="0"/>
        <c:ser>
          <c:idx val="0"/>
          <c:order val="0"/>
          <c:tx>
            <c:strRef>
              <c:f>Sheet1!$A$2</c:f>
              <c:strCache>
                <c:ptCount val="1"/>
                <c:pt idx="0">
                  <c:v>Продажи</c:v>
                </c:pt>
              </c:strCache>
            </c:strRef>
          </c:tx>
          <c:spPr>
            <a:solidFill>
              <a:srgbClr val="CA7B39"/>
            </a:solidFill>
            <a:ln w="9525" cap="flat">
              <a:solidFill>
                <a:srgbClr val="F9F9F9"/>
              </a:solidFill>
              <a:prstDash val="solid"/>
              <a:round/>
            </a:ln>
            <a:effectLst>
              <a:outerShdw sx="100000" sy="100000" kx="0" ky="0" algn="tl" rotWithShape="1" blurRad="38100" dist="20000" dir="5400000">
                <a:srgbClr val="000000">
                  <a:alpha val="38000"/>
                </a:srgbClr>
              </a:outerShdw>
            </a:effectLst>
          </c:spPr>
          <c:explosion val="0"/>
          <c:dPt>
            <c:idx val="0"/>
            <c:explosion val="0"/>
            <c:spPr>
              <a:solidFill>
                <a:srgbClr val="CA7B39"/>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1"/>
            <c:explosion val="0"/>
            <c:spPr>
              <a:solidFill>
                <a:schemeClr val="accent6"/>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Pt>
            <c:idx val="2"/>
            <c:explosion val="0"/>
            <c:spPr>
              <a:solidFill>
                <a:srgbClr val="F8AB7A"/>
              </a:solidFill>
              <a:ln w="9525" cap="flat">
                <a:solidFill>
                  <a:srgbClr val="F9F9F9"/>
                </a:solidFill>
                <a:prstDash val="solid"/>
                <a:round/>
              </a:ln>
              <a:effectLst>
                <a:outerShdw sx="100000" sy="100000" kx="0" ky="0" algn="tl" rotWithShape="1" blurRad="38100" dist="20000" dir="5400000">
                  <a:srgbClr val="000000">
                    <a:alpha val="38000"/>
                  </a:srgbClr>
                </a:outerShdw>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0"/>
          </c:dLbls>
          <c:cat>
            <c:strRef>
              <c:f>Sheet1!$B$1:$D$1</c:f>
              <c:strCache>
                <c:ptCount val="3"/>
                <c:pt idx="0">
                  <c:v>Federal level  2001148,28 mil rubles</c:v>
                </c:pt>
                <c:pt idx="1">
                  <c:v>Region level  2344281,93 mil rubles</c:v>
                </c:pt>
                <c:pt idx="2">
                  <c:v>Local level 977876,22 mil rubles</c:v>
                </c:pt>
              </c:strCache>
            </c:strRef>
          </c:cat>
          <c:val>
            <c:numRef>
              <c:f>Sheet1!$B$2:$D$2</c:f>
              <c:numCache>
                <c:ptCount val="3"/>
                <c:pt idx="0">
                  <c:v>37.590000</c:v>
                </c:pt>
                <c:pt idx="1">
                  <c:v>44.040000</c:v>
                </c:pt>
                <c:pt idx="2">
                  <c:v>18.370000</c:v>
                </c:pt>
              </c:numCache>
            </c:numRef>
          </c:val>
        </c:ser>
        <c:firstSliceAng val="0"/>
      </c:pieChart>
      <c:spPr>
        <a:noFill/>
        <a:ln w="12700" cap="flat">
          <a:noFill/>
          <a:miter lim="400000"/>
        </a:ln>
        <a:effectLst/>
      </c:spPr>
    </c:plotArea>
    <c:legend>
      <c:legendPos val="r"/>
      <c:layout>
        <c:manualLayout>
          <c:xMode val="edge"/>
          <c:yMode val="edge"/>
          <c:x val="0.0497757"/>
          <c:y val="0.134002"/>
          <c:w val="0.950224"/>
          <c:h val="0.189428"/>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p:spTree>
      <p:nvGrpSpPr>
        <p:cNvPr id="1" name=""/>
        <p:cNvGrpSpPr/>
        <p:nvPr/>
      </p:nvGrpSpPr>
      <p:grpSpPr>
        <a:xfrm>
          <a:off x="0" y="0"/>
          <a:ext cx="0" cy="0"/>
          <a:chOff x="0" y="0"/>
          <a:chExt cx="0" cy="0"/>
        </a:xfrm>
      </p:grpSpPr>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0">
    <p:spTree>
      <p:nvGrpSpPr>
        <p:cNvPr id="1" name=""/>
        <p:cNvGrpSpPr/>
        <p:nvPr/>
      </p:nvGrpSpPr>
      <p:grpSpPr>
        <a:xfrm>
          <a:off x="0" y="0"/>
          <a:ext cx="0" cy="0"/>
          <a:chOff x="0" y="0"/>
          <a:chExt cx="0" cy="0"/>
        </a:xfrm>
      </p:grpSpPr>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Content">
    <p:spTree>
      <p:nvGrpSpPr>
        <p:cNvPr id="1" name=""/>
        <p:cNvGrpSpPr/>
        <p:nvPr/>
      </p:nvGrpSpPr>
      <p:grpSpPr>
        <a:xfrm>
          <a:off x="0" y="0"/>
          <a:ext cx="0" cy="0"/>
          <a:chOff x="0" y="0"/>
          <a:chExt cx="0" cy="0"/>
        </a:xfrm>
      </p:grpSpPr>
      <p:sp>
        <p:nvSpPr>
          <p:cNvPr id="30" name="Shape 30"/>
          <p:cNvSpPr/>
          <p:nvPr/>
        </p:nvSpPr>
        <p:spPr>
          <a:xfrm>
            <a:off x="7506003" y="7129805"/>
            <a:ext cx="2069999" cy="252007"/>
          </a:xfrm>
          <a:prstGeom prst="rect">
            <a:avLst/>
          </a:prstGeom>
          <a:solidFill>
            <a:srgbClr val="E6E7E8"/>
          </a:solidFill>
          <a:ln w="12700">
            <a:miter lim="400000"/>
          </a:ln>
        </p:spPr>
        <p:txBody>
          <a:bodyPr lIns="45719" rIns="45719"/>
          <a:lstStyle/>
          <a:p>
            <a:pPr/>
          </a:p>
        </p:txBody>
      </p:sp>
      <p:sp>
        <p:nvSpPr>
          <p:cNvPr id="31" name="Shape 31"/>
          <p:cNvSpPr/>
          <p:nvPr/>
        </p:nvSpPr>
        <p:spPr>
          <a:xfrm>
            <a:off x="9827996" y="7129805"/>
            <a:ext cx="422466" cy="252007"/>
          </a:xfrm>
          <a:prstGeom prst="rect">
            <a:avLst/>
          </a:prstGeom>
          <a:solidFill>
            <a:srgbClr val="7C9CB4"/>
          </a:solidFill>
          <a:ln w="12700">
            <a:miter lim="400000"/>
          </a:ln>
        </p:spPr>
        <p:txBody>
          <a:bodyPr lIns="45719" rIns="45719"/>
          <a:lstStyle/>
          <a:p>
            <a:pPr/>
          </a:p>
        </p:txBody>
      </p:sp>
      <p:sp>
        <p:nvSpPr>
          <p:cNvPr id="32" name="Shape 32"/>
          <p:cNvSpPr/>
          <p:nvPr/>
        </p:nvSpPr>
        <p:spPr>
          <a:xfrm>
            <a:off x="478802" y="6993012"/>
            <a:ext cx="9756001" cy="1"/>
          </a:xfrm>
          <a:prstGeom prst="line">
            <a:avLst/>
          </a:prstGeom>
          <a:ln w="10795">
            <a:solidFill>
              <a:srgbClr val="E6E7E8"/>
            </a:solidFill>
          </a:ln>
        </p:spPr>
        <p:txBody>
          <a:bodyPr lIns="45719" rIns="45719"/>
          <a:lstStyle/>
          <a:p>
            <a:pPr/>
          </a:p>
        </p:txBody>
      </p:sp>
      <p:sp>
        <p:nvSpPr>
          <p:cNvPr id="33" name="Shape 33"/>
          <p:cNvSpPr/>
          <p:nvPr>
            <p:ph type="title"/>
          </p:nvPr>
        </p:nvSpPr>
        <p:spPr>
          <a:xfrm>
            <a:off x="1765299" y="592455"/>
            <a:ext cx="8498521" cy="52197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sz="3300">
                <a:solidFill>
                  <a:srgbClr val="006384"/>
                </a:solidFill>
                <a:latin typeface="Arial"/>
                <a:ea typeface="Arial"/>
                <a:cs typeface="Arial"/>
                <a:sym typeface="Arial"/>
              </a:defRPr>
            </a:lvl1pPr>
          </a:lstStyle>
          <a:p>
            <a:pPr/>
            <a:r>
              <a:t> пп</a:t>
            </a:r>
          </a:p>
        </p:txBody>
      </p:sp>
      <p:pic>
        <p:nvPicPr>
          <p:cNvPr id="34" name="image1.png"/>
          <p:cNvPicPr>
            <a:picLocks noChangeAspect="1"/>
          </p:cNvPicPr>
          <p:nvPr/>
        </p:nvPicPr>
        <p:blipFill>
          <a:blip r:embed="rId2">
            <a:extLst/>
          </a:blip>
          <a:stretch>
            <a:fillRect/>
          </a:stretch>
        </p:blipFill>
        <p:spPr>
          <a:xfrm>
            <a:off x="423229" y="296503"/>
            <a:ext cx="1127126" cy="1127126"/>
          </a:xfrm>
          <a:prstGeom prst="rect">
            <a:avLst/>
          </a:prstGeom>
          <a:ln w="12700">
            <a:miter lim="400000"/>
          </a:ln>
        </p:spPr>
      </p:pic>
      <p:sp>
        <p:nvSpPr>
          <p:cNvPr id="35" name="Shape 35"/>
          <p:cNvSpPr/>
          <p:nvPr/>
        </p:nvSpPr>
        <p:spPr>
          <a:xfrm>
            <a:off x="478802" y="1495425"/>
            <a:ext cx="9756001" cy="0"/>
          </a:xfrm>
          <a:prstGeom prst="line">
            <a:avLst/>
          </a:prstGeom>
          <a:ln w="17995">
            <a:solidFill>
              <a:srgbClr val="006384"/>
            </a:solidFill>
          </a:ln>
        </p:spPr>
        <p:txBody>
          <a:bodyPr lIns="45719" rIns="45719"/>
          <a:lstStyle/>
          <a:p>
            <a:pPr/>
          </a:p>
        </p:txBody>
      </p:sp>
      <p:sp>
        <p:nvSpPr>
          <p:cNvPr id="36" name="Shape 36"/>
          <p:cNvSpPr/>
          <p:nvPr/>
        </p:nvSpPr>
        <p:spPr>
          <a:xfrm>
            <a:off x="7401660" y="7163998"/>
            <a:ext cx="244856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274954">
              <a:spcBef>
                <a:spcPts val="600"/>
              </a:spcBef>
              <a:defRPr b="1" spc="-20" sz="1300">
                <a:latin typeface="PTSansPro-CaptionBold"/>
                <a:ea typeface="PTSansPro-CaptionBold"/>
                <a:cs typeface="PTSansPro-CaptionBold"/>
                <a:sym typeface="PTSansPro-CaptionBold"/>
              </a:defRPr>
            </a:lvl1pPr>
          </a:lstStyle>
          <a:p>
            <a:pPr/>
            <a:r>
              <a:t>WWW.ROSZAKUPKI.RU</a:t>
            </a:r>
          </a:p>
        </p:txBody>
      </p:sp>
      <p:sp>
        <p:nvSpPr>
          <p:cNvPr id="37" name="Shape 37"/>
          <p:cNvSpPr/>
          <p:nvPr>
            <p:ph type="sldNum" sz="quarter" idx="2"/>
          </p:nvPr>
        </p:nvSpPr>
        <p:spPr>
          <a:xfrm>
            <a:off x="9932525" y="7147901"/>
            <a:ext cx="205389" cy="215901"/>
          </a:xfrm>
          <a:prstGeom prst="rect">
            <a:avLst/>
          </a:prstGeom>
        </p:spPr>
        <p:txBody>
          <a:bodyPr lIns="0" tIns="0" rIns="0" bIns="0"/>
          <a:lstStyle>
            <a:lvl1pPr algn="ctr">
              <a:defRPr b="1" spc="-20" sz="1400">
                <a:solidFill>
                  <a:srgbClr val="FFFFFF"/>
                </a:solidFill>
                <a:latin typeface="PTSansPro-CaptionBold"/>
                <a:ea typeface="PTSansPro-CaptionBold"/>
                <a:cs typeface="PTSansPro-CaptionBold"/>
                <a:sym typeface="PTSansPro-CaptionBold"/>
              </a:defRPr>
            </a:lvl1pPr>
          </a:lstStyle>
          <a:p>
            <a:pPr/>
            <a:fld id="{86CB4B4D-7CA3-9044-876B-883B54F8677D}" type="slidenum"/>
          </a:p>
        </p:txBody>
      </p:sp>
      <p:sp>
        <p:nvSpPr>
          <p:cNvPr id="38" name="Shape 38"/>
          <p:cNvSpPr/>
          <p:nvPr>
            <p:ph type="body" idx="1"/>
          </p:nvPr>
        </p:nvSpPr>
        <p:spPr>
          <a:xfrm>
            <a:off x="479425" y="1800225"/>
            <a:ext cx="9755189" cy="5029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a:latin typeface="Arial"/>
                <a:ea typeface="Arial"/>
                <a:cs typeface="Arial"/>
                <a:sym typeface="Arial"/>
              </a:defRPr>
            </a:lvl1pPr>
          </a:lstStyle>
          <a:p>
            <a:pPr/>
            <a:r>
              <a:t>Образец текста</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45" name="image1.png"/>
          <p:cNvPicPr>
            <a:picLocks noChangeAspect="1"/>
          </p:cNvPicPr>
          <p:nvPr/>
        </p:nvPicPr>
        <p:blipFill>
          <a:blip r:embed="rId2">
            <a:extLst/>
          </a:blip>
          <a:stretch>
            <a:fillRect/>
          </a:stretch>
        </p:blipFill>
        <p:spPr>
          <a:xfrm>
            <a:off x="4219575" y="1936750"/>
            <a:ext cx="2254250" cy="2254250"/>
          </a:xfrm>
          <a:prstGeom prst="rect">
            <a:avLst/>
          </a:prstGeom>
          <a:ln w="12700">
            <a:miter lim="400000"/>
          </a:ln>
        </p:spPr>
      </p:pic>
      <p:pic>
        <p:nvPicPr>
          <p:cNvPr id="46" name="image2.png"/>
          <p:cNvPicPr>
            <a:picLocks noChangeAspect="1"/>
          </p:cNvPicPr>
          <p:nvPr/>
        </p:nvPicPr>
        <p:blipFill>
          <a:blip r:embed="rId3">
            <a:extLst/>
          </a:blip>
          <a:stretch>
            <a:fillRect/>
          </a:stretch>
        </p:blipFill>
        <p:spPr>
          <a:xfrm>
            <a:off x="2787121" y="6600825"/>
            <a:ext cx="5118101" cy="431807"/>
          </a:xfrm>
          <a:prstGeom prst="rect">
            <a:avLst/>
          </a:prstGeom>
          <a:ln w="12700">
            <a:miter lim="400000"/>
          </a:ln>
        </p:spPr>
      </p:pic>
      <p:sp>
        <p:nvSpPr>
          <p:cNvPr id="47" name="Shape 47"/>
          <p:cNvSpPr/>
          <p:nvPr/>
        </p:nvSpPr>
        <p:spPr>
          <a:xfrm>
            <a:off x="2374899" y="4649368"/>
            <a:ext cx="7009874"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2700">
              <a:defRPr b="1" spc="-20" sz="3600">
                <a:solidFill>
                  <a:srgbClr val="006384"/>
                </a:solidFill>
                <a:latin typeface="Arial"/>
                <a:ea typeface="Arial"/>
                <a:cs typeface="Arial"/>
                <a:sym typeface="Arial"/>
              </a:defRPr>
            </a:pPr>
            <a:r>
              <a:t>СПАСИБО </a:t>
            </a:r>
            <a:r>
              <a:rPr spc="0"/>
              <a:t>ЗА</a:t>
            </a:r>
            <a:r>
              <a:rPr spc="-290"/>
              <a:t>  </a:t>
            </a:r>
            <a:r>
              <a:rPr spc="0"/>
              <a:t>ВНИМАНИЕ</a:t>
            </a:r>
            <a:r>
              <a:rPr spc="0">
                <a:latin typeface="PTSansPro-CaptionBold"/>
                <a:ea typeface="PTSansPro-CaptionBold"/>
                <a:cs typeface="PTSansPro-CaptionBold"/>
                <a:sym typeface="PTSansPro-CaptionBold"/>
              </a:rPr>
              <a:t>!</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1_Title">
    <p:spTree>
      <p:nvGrpSpPr>
        <p:cNvPr id="1" name=""/>
        <p:cNvGrpSpPr/>
        <p:nvPr/>
      </p:nvGrpSpPr>
      <p:grpSpPr>
        <a:xfrm>
          <a:off x="0" y="0"/>
          <a:ext cx="0" cy="0"/>
          <a:chOff x="0" y="0"/>
          <a:chExt cx="0" cy="0"/>
        </a:xfrm>
      </p:grpSpPr>
      <p:sp>
        <p:nvSpPr>
          <p:cNvPr id="55" name="Shape 55"/>
          <p:cNvSpPr/>
          <p:nvPr/>
        </p:nvSpPr>
        <p:spPr>
          <a:xfrm>
            <a:off x="0" y="0"/>
            <a:ext cx="10691687" cy="1313992"/>
          </a:xfrm>
          <a:prstGeom prst="rect">
            <a:avLst/>
          </a:prstGeom>
          <a:solidFill>
            <a:srgbClr val="006384"/>
          </a:solidFill>
          <a:ln w="12700">
            <a:miter lim="400000"/>
          </a:ln>
        </p:spPr>
        <p:txBody>
          <a:bodyPr lIns="45719" rIns="45719"/>
          <a:lstStyle/>
          <a:p>
            <a:pPr/>
          </a:p>
        </p:txBody>
      </p:sp>
      <p:sp>
        <p:nvSpPr>
          <p:cNvPr id="56" name="Shape 56"/>
          <p:cNvSpPr/>
          <p:nvPr/>
        </p:nvSpPr>
        <p:spPr>
          <a:xfrm>
            <a:off x="0" y="1298574"/>
            <a:ext cx="10691687" cy="90324"/>
          </a:xfrm>
          <a:prstGeom prst="rect">
            <a:avLst/>
          </a:prstGeom>
          <a:solidFill>
            <a:srgbClr val="7C9CB4"/>
          </a:solidFill>
          <a:ln w="12700">
            <a:miter lim="400000"/>
          </a:ln>
        </p:spPr>
        <p:txBody>
          <a:bodyPr lIns="45719" rIns="45719"/>
          <a:lstStyle/>
          <a:p>
            <a:pPr/>
          </a:p>
        </p:txBody>
      </p:sp>
      <p:sp>
        <p:nvSpPr>
          <p:cNvPr id="57" name="Shape 57"/>
          <p:cNvSpPr/>
          <p:nvPr/>
        </p:nvSpPr>
        <p:spPr>
          <a:xfrm>
            <a:off x="4356099" y="341312"/>
            <a:ext cx="1980643" cy="1047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58" name="Shape 58"/>
          <p:cNvSpPr/>
          <p:nvPr/>
        </p:nvSpPr>
        <p:spPr>
          <a:xfrm>
            <a:off x="4446587" y="431800"/>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59" name="image1.png"/>
          <p:cNvPicPr>
            <a:picLocks noChangeAspect="1"/>
          </p:cNvPicPr>
          <p:nvPr/>
        </p:nvPicPr>
        <p:blipFill>
          <a:blip r:embed="rId2">
            <a:extLst/>
          </a:blip>
          <a:stretch>
            <a:fillRect/>
          </a:stretch>
        </p:blipFill>
        <p:spPr>
          <a:xfrm>
            <a:off x="4492625" y="496887"/>
            <a:ext cx="1708150" cy="1709738"/>
          </a:xfrm>
          <a:prstGeom prst="rect">
            <a:avLst/>
          </a:prstGeom>
          <a:ln w="12700">
            <a:miter lim="400000"/>
          </a:ln>
        </p:spPr>
      </p:pic>
      <p:sp>
        <p:nvSpPr>
          <p:cNvPr id="60" name="Shape 60"/>
          <p:cNvSpPr/>
          <p:nvPr/>
        </p:nvSpPr>
        <p:spPr>
          <a:xfrm>
            <a:off x="4009814" y="7130978"/>
            <a:ext cx="2672501" cy="215901"/>
          </a:xfrm>
          <a:prstGeom prst="rect">
            <a:avLst/>
          </a:prstGeom>
          <a:solidFill>
            <a:srgbClr val="006384"/>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indent="274954">
              <a:spcBef>
                <a:spcPts val="600"/>
              </a:spcBef>
              <a:defRPr b="1" spc="-20" sz="1400">
                <a:solidFill>
                  <a:srgbClr val="FFFFFF"/>
                </a:solidFill>
                <a:latin typeface="PTSansPro-CaptionBold"/>
                <a:ea typeface="PTSansPro-CaptionBold"/>
                <a:cs typeface="PTSansPro-CaptionBold"/>
                <a:sym typeface="PTSansPro-CaptionBold"/>
              </a:defRPr>
            </a:pPr>
            <a:r>
              <a:t>WWW.ROSZAKUPKI.</a:t>
            </a:r>
            <a:r>
              <a:t>COM</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2_Title">
    <p:spTree>
      <p:nvGrpSpPr>
        <p:cNvPr id="1" name=""/>
        <p:cNvGrpSpPr/>
        <p:nvPr/>
      </p:nvGrpSpPr>
      <p:grpSpPr>
        <a:xfrm>
          <a:off x="0" y="0"/>
          <a:ext cx="0" cy="0"/>
          <a:chOff x="0" y="0"/>
          <a:chExt cx="0" cy="0"/>
        </a:xfrm>
      </p:grpSpPr>
      <p:sp>
        <p:nvSpPr>
          <p:cNvPr id="68" name="Shape 68"/>
          <p:cNvSpPr/>
          <p:nvPr/>
        </p:nvSpPr>
        <p:spPr>
          <a:xfrm>
            <a:off x="0" y="0"/>
            <a:ext cx="10691687" cy="1313992"/>
          </a:xfrm>
          <a:prstGeom prst="rect">
            <a:avLst/>
          </a:prstGeom>
          <a:solidFill>
            <a:srgbClr val="006384"/>
          </a:solidFill>
          <a:ln w="12700">
            <a:miter lim="400000"/>
          </a:ln>
        </p:spPr>
        <p:txBody>
          <a:bodyPr lIns="45719" rIns="45719"/>
          <a:lstStyle/>
          <a:p>
            <a:pPr/>
          </a:p>
        </p:txBody>
      </p:sp>
      <p:sp>
        <p:nvSpPr>
          <p:cNvPr id="69" name="Shape 69"/>
          <p:cNvSpPr/>
          <p:nvPr/>
        </p:nvSpPr>
        <p:spPr>
          <a:xfrm>
            <a:off x="0" y="1298574"/>
            <a:ext cx="10691687" cy="90324"/>
          </a:xfrm>
          <a:prstGeom prst="rect">
            <a:avLst/>
          </a:prstGeom>
          <a:solidFill>
            <a:srgbClr val="7C9CB4"/>
          </a:solidFill>
          <a:ln w="12700">
            <a:miter lim="400000"/>
          </a:ln>
        </p:spPr>
        <p:txBody>
          <a:bodyPr lIns="45719" rIns="45719"/>
          <a:lstStyle/>
          <a:p>
            <a:pPr/>
          </a:p>
        </p:txBody>
      </p:sp>
      <p:sp>
        <p:nvSpPr>
          <p:cNvPr id="70" name="Shape 70"/>
          <p:cNvSpPr/>
          <p:nvPr/>
        </p:nvSpPr>
        <p:spPr>
          <a:xfrm>
            <a:off x="4356099" y="341312"/>
            <a:ext cx="1980643" cy="1047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71" name="Shape 71"/>
          <p:cNvSpPr/>
          <p:nvPr/>
        </p:nvSpPr>
        <p:spPr>
          <a:xfrm>
            <a:off x="4446587" y="431800"/>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72" name="image1.png"/>
          <p:cNvPicPr>
            <a:picLocks noChangeAspect="1"/>
          </p:cNvPicPr>
          <p:nvPr/>
        </p:nvPicPr>
        <p:blipFill>
          <a:blip r:embed="rId2">
            <a:extLst/>
          </a:blip>
          <a:stretch>
            <a:fillRect/>
          </a:stretch>
        </p:blipFill>
        <p:spPr>
          <a:xfrm>
            <a:off x="4492625" y="496887"/>
            <a:ext cx="1708150" cy="1709738"/>
          </a:xfrm>
          <a:prstGeom prst="rect">
            <a:avLst/>
          </a:prstGeom>
          <a:ln w="12700">
            <a:miter lim="400000"/>
          </a:ln>
        </p:spPr>
      </p:pic>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3_Title">
    <p:spTree>
      <p:nvGrpSpPr>
        <p:cNvPr id="1" name=""/>
        <p:cNvGrpSpPr/>
        <p:nvPr/>
      </p:nvGrpSpPr>
      <p:grpSpPr>
        <a:xfrm>
          <a:off x="0" y="0"/>
          <a:ext cx="0" cy="0"/>
          <a:chOff x="0" y="0"/>
          <a:chExt cx="0" cy="0"/>
        </a:xfrm>
      </p:grpSpPr>
      <p:sp>
        <p:nvSpPr>
          <p:cNvPr id="80" name="Shape 80"/>
          <p:cNvSpPr/>
          <p:nvPr/>
        </p:nvSpPr>
        <p:spPr>
          <a:xfrm>
            <a:off x="0" y="0"/>
            <a:ext cx="10691687" cy="1313992"/>
          </a:xfrm>
          <a:prstGeom prst="rect">
            <a:avLst/>
          </a:prstGeom>
          <a:solidFill>
            <a:srgbClr val="006384"/>
          </a:solidFill>
          <a:ln w="12700">
            <a:miter lim="400000"/>
          </a:ln>
        </p:spPr>
        <p:txBody>
          <a:bodyPr lIns="45719" rIns="45719"/>
          <a:lstStyle/>
          <a:p>
            <a:pPr/>
          </a:p>
        </p:txBody>
      </p:sp>
      <p:sp>
        <p:nvSpPr>
          <p:cNvPr id="81" name="Shape 81"/>
          <p:cNvSpPr/>
          <p:nvPr/>
        </p:nvSpPr>
        <p:spPr>
          <a:xfrm>
            <a:off x="0" y="1298574"/>
            <a:ext cx="10691687" cy="90324"/>
          </a:xfrm>
          <a:prstGeom prst="rect">
            <a:avLst/>
          </a:prstGeom>
          <a:solidFill>
            <a:srgbClr val="7C9CB4"/>
          </a:solidFill>
          <a:ln w="12700">
            <a:miter lim="400000"/>
          </a:ln>
        </p:spPr>
        <p:txBody>
          <a:bodyPr lIns="45719" rIns="45719"/>
          <a:lstStyle/>
          <a:p>
            <a:pPr/>
          </a:p>
        </p:txBody>
      </p:sp>
      <p:sp>
        <p:nvSpPr>
          <p:cNvPr id="82" name="Shape 82"/>
          <p:cNvSpPr/>
          <p:nvPr/>
        </p:nvSpPr>
        <p:spPr>
          <a:xfrm>
            <a:off x="4356099" y="341312"/>
            <a:ext cx="1980643" cy="1047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83" name="Shape 83"/>
          <p:cNvSpPr/>
          <p:nvPr/>
        </p:nvSpPr>
        <p:spPr>
          <a:xfrm>
            <a:off x="4446587" y="431800"/>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84" name="image1.png"/>
          <p:cNvPicPr>
            <a:picLocks noChangeAspect="1"/>
          </p:cNvPicPr>
          <p:nvPr/>
        </p:nvPicPr>
        <p:blipFill>
          <a:blip r:embed="rId2">
            <a:extLst/>
          </a:blip>
          <a:stretch>
            <a:fillRect/>
          </a:stretch>
        </p:blipFill>
        <p:spPr>
          <a:xfrm>
            <a:off x="4492625" y="496887"/>
            <a:ext cx="1708150" cy="1709738"/>
          </a:xfrm>
          <a:prstGeom prst="rect">
            <a:avLst/>
          </a:prstGeom>
          <a:ln w="12700">
            <a:miter lim="400000"/>
          </a:ln>
        </p:spPr>
      </p:pic>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5_Title">
    <p:spTree>
      <p:nvGrpSpPr>
        <p:cNvPr id="1" name=""/>
        <p:cNvGrpSpPr/>
        <p:nvPr/>
      </p:nvGrpSpPr>
      <p:grpSpPr>
        <a:xfrm>
          <a:off x="0" y="0"/>
          <a:ext cx="0" cy="0"/>
          <a:chOff x="0" y="0"/>
          <a:chExt cx="0" cy="0"/>
        </a:xfrm>
      </p:grpSpPr>
      <p:sp>
        <p:nvSpPr>
          <p:cNvPr id="92" name="Shape 92"/>
          <p:cNvSpPr/>
          <p:nvPr/>
        </p:nvSpPr>
        <p:spPr>
          <a:xfrm>
            <a:off x="0" y="0"/>
            <a:ext cx="10691687" cy="1313992"/>
          </a:xfrm>
          <a:prstGeom prst="rect">
            <a:avLst/>
          </a:prstGeom>
          <a:solidFill>
            <a:srgbClr val="006384"/>
          </a:solidFill>
          <a:ln w="12700">
            <a:miter lim="400000"/>
          </a:ln>
        </p:spPr>
        <p:txBody>
          <a:bodyPr lIns="45719" rIns="45719"/>
          <a:lstStyle/>
          <a:p>
            <a:pPr/>
          </a:p>
        </p:txBody>
      </p:sp>
      <p:sp>
        <p:nvSpPr>
          <p:cNvPr id="93" name="Shape 93"/>
          <p:cNvSpPr/>
          <p:nvPr/>
        </p:nvSpPr>
        <p:spPr>
          <a:xfrm>
            <a:off x="0" y="1298574"/>
            <a:ext cx="10691687" cy="90324"/>
          </a:xfrm>
          <a:prstGeom prst="rect">
            <a:avLst/>
          </a:prstGeom>
          <a:solidFill>
            <a:srgbClr val="7C9CB4"/>
          </a:solidFill>
          <a:ln w="12700">
            <a:miter lim="400000"/>
          </a:ln>
        </p:spPr>
        <p:txBody>
          <a:bodyPr lIns="45719" rIns="45719"/>
          <a:lstStyle/>
          <a:p>
            <a:pPr/>
          </a:p>
        </p:txBody>
      </p:sp>
      <p:sp>
        <p:nvSpPr>
          <p:cNvPr id="94" name="Shape 94"/>
          <p:cNvSpPr/>
          <p:nvPr/>
        </p:nvSpPr>
        <p:spPr>
          <a:xfrm>
            <a:off x="4356099" y="341312"/>
            <a:ext cx="1980643" cy="1047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95" name="Shape 95"/>
          <p:cNvSpPr/>
          <p:nvPr/>
        </p:nvSpPr>
        <p:spPr>
          <a:xfrm>
            <a:off x="4446587" y="431800"/>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96" name="image1.png"/>
          <p:cNvPicPr>
            <a:picLocks noChangeAspect="1"/>
          </p:cNvPicPr>
          <p:nvPr/>
        </p:nvPicPr>
        <p:blipFill>
          <a:blip r:embed="rId2">
            <a:extLst/>
          </a:blip>
          <a:stretch>
            <a:fillRect/>
          </a:stretch>
        </p:blipFill>
        <p:spPr>
          <a:xfrm>
            <a:off x="4492625" y="496887"/>
            <a:ext cx="1708150" cy="1709738"/>
          </a:xfrm>
          <a:prstGeom prst="rect">
            <a:avLst/>
          </a:prstGeom>
          <a:ln w="12700">
            <a:miter lim="400000"/>
          </a:ln>
        </p:spPr>
      </p:pic>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7_Title">
    <p:spTree>
      <p:nvGrpSpPr>
        <p:cNvPr id="1" name=""/>
        <p:cNvGrpSpPr/>
        <p:nvPr/>
      </p:nvGrpSpPr>
      <p:grpSpPr>
        <a:xfrm>
          <a:off x="0" y="0"/>
          <a:ext cx="0" cy="0"/>
          <a:chOff x="0" y="0"/>
          <a:chExt cx="0" cy="0"/>
        </a:xfrm>
      </p:grpSpPr>
      <p:sp>
        <p:nvSpPr>
          <p:cNvPr id="104" name="Shape 104"/>
          <p:cNvSpPr/>
          <p:nvPr/>
        </p:nvSpPr>
        <p:spPr>
          <a:xfrm>
            <a:off x="0" y="0"/>
            <a:ext cx="10691687" cy="1313992"/>
          </a:xfrm>
          <a:prstGeom prst="rect">
            <a:avLst/>
          </a:prstGeom>
          <a:solidFill>
            <a:srgbClr val="006384"/>
          </a:solidFill>
          <a:ln w="12700">
            <a:miter lim="400000"/>
          </a:ln>
        </p:spPr>
        <p:txBody>
          <a:bodyPr lIns="45719" rIns="45719"/>
          <a:lstStyle/>
          <a:p>
            <a:pPr/>
          </a:p>
        </p:txBody>
      </p:sp>
      <p:sp>
        <p:nvSpPr>
          <p:cNvPr id="105" name="Shape 105"/>
          <p:cNvSpPr/>
          <p:nvPr/>
        </p:nvSpPr>
        <p:spPr>
          <a:xfrm>
            <a:off x="0" y="1298574"/>
            <a:ext cx="10691687" cy="90324"/>
          </a:xfrm>
          <a:prstGeom prst="rect">
            <a:avLst/>
          </a:prstGeom>
          <a:solidFill>
            <a:srgbClr val="7C9CB4"/>
          </a:solidFill>
          <a:ln w="12700">
            <a:miter lim="400000"/>
          </a:ln>
        </p:spPr>
        <p:txBody>
          <a:bodyPr lIns="45719" rIns="45719"/>
          <a:lstStyle/>
          <a:p>
            <a:pPr/>
          </a:p>
        </p:txBody>
      </p:sp>
      <p:sp>
        <p:nvSpPr>
          <p:cNvPr id="106" name="Shape 106"/>
          <p:cNvSpPr/>
          <p:nvPr/>
        </p:nvSpPr>
        <p:spPr>
          <a:xfrm>
            <a:off x="4356099" y="341312"/>
            <a:ext cx="1980643" cy="1047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107" name="Shape 107"/>
          <p:cNvSpPr/>
          <p:nvPr/>
        </p:nvSpPr>
        <p:spPr>
          <a:xfrm>
            <a:off x="4446587" y="431800"/>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108" name="image1.png"/>
          <p:cNvPicPr>
            <a:picLocks noChangeAspect="1"/>
          </p:cNvPicPr>
          <p:nvPr/>
        </p:nvPicPr>
        <p:blipFill>
          <a:blip r:embed="rId2">
            <a:extLst/>
          </a:blip>
          <a:stretch>
            <a:fillRect/>
          </a:stretch>
        </p:blipFill>
        <p:spPr>
          <a:xfrm>
            <a:off x="4492625" y="496887"/>
            <a:ext cx="1708150" cy="1709738"/>
          </a:xfrm>
          <a:prstGeom prst="rect">
            <a:avLst/>
          </a:prstGeom>
          <a:ln w="12700">
            <a:miter lim="400000"/>
          </a:ln>
        </p:spPr>
      </p:pic>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12"/>
            <a:ext cx="10692005" cy="1313992"/>
          </a:xfrm>
          <a:prstGeom prst="rect">
            <a:avLst/>
          </a:prstGeom>
          <a:solidFill>
            <a:srgbClr val="006384"/>
          </a:solidFill>
          <a:ln w="12700">
            <a:miter lim="400000"/>
          </a:ln>
        </p:spPr>
        <p:txBody>
          <a:bodyPr lIns="45719" rIns="45719"/>
          <a:lstStyle/>
          <a:p>
            <a:pPr/>
          </a:p>
        </p:txBody>
      </p:sp>
      <p:sp>
        <p:nvSpPr>
          <p:cNvPr id="3" name="Shape 3"/>
          <p:cNvSpPr/>
          <p:nvPr/>
        </p:nvSpPr>
        <p:spPr>
          <a:xfrm>
            <a:off x="-1" y="1299005"/>
            <a:ext cx="10692005" cy="90006"/>
          </a:xfrm>
          <a:prstGeom prst="rect">
            <a:avLst/>
          </a:prstGeom>
          <a:solidFill>
            <a:srgbClr val="7C9CB4"/>
          </a:solidFill>
          <a:ln w="12700">
            <a:miter lim="400000"/>
          </a:ln>
        </p:spPr>
        <p:txBody>
          <a:bodyPr lIns="45719" rIns="45719"/>
          <a:lstStyle/>
          <a:p>
            <a:pPr/>
          </a:p>
        </p:txBody>
      </p:sp>
      <p:sp>
        <p:nvSpPr>
          <p:cNvPr id="4" name="Shape 4"/>
          <p:cNvSpPr/>
          <p:nvPr/>
        </p:nvSpPr>
        <p:spPr>
          <a:xfrm>
            <a:off x="4355996" y="342003"/>
            <a:ext cx="1980007" cy="104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5" name="Shape 5"/>
          <p:cNvSpPr/>
          <p:nvPr/>
        </p:nvSpPr>
        <p:spPr>
          <a:xfrm>
            <a:off x="4446001" y="432008"/>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pic>
        <p:nvPicPr>
          <p:cNvPr id="6" name="image1.png"/>
          <p:cNvPicPr>
            <a:picLocks noChangeAspect="1"/>
          </p:cNvPicPr>
          <p:nvPr/>
        </p:nvPicPr>
        <p:blipFill>
          <a:blip r:embed="rId2">
            <a:extLst/>
          </a:blip>
          <a:stretch>
            <a:fillRect/>
          </a:stretch>
        </p:blipFill>
        <p:spPr>
          <a:xfrm>
            <a:off x="4492545" y="497636"/>
            <a:ext cx="1708310" cy="1708309"/>
          </a:xfrm>
          <a:prstGeom prst="rect">
            <a:avLst/>
          </a:prstGeom>
          <a:ln w="12700">
            <a:miter lim="400000"/>
          </a:ln>
        </p:spPr>
      </p:pic>
      <p:sp>
        <p:nvSpPr>
          <p:cNvPr id="7" name="Shape 7"/>
          <p:cNvSpPr/>
          <p:nvPr>
            <p:ph type="title"/>
          </p:nvPr>
        </p:nvSpPr>
        <p:spPr>
          <a:xfrm>
            <a:off x="534670" y="101453"/>
            <a:ext cx="9624060" cy="1661731"/>
          </a:xfrm>
          <a:prstGeom prst="rect">
            <a:avLst/>
          </a:prstGeom>
          <a:ln w="12700">
            <a:miter lim="400000"/>
          </a:ln>
        </p:spPr>
        <p:txBody>
          <a:bodyPr lIns="45719" rIns="45719" anchor="ctr"/>
          <a:lstStyle/>
          <a:p>
            <a:pPr/>
          </a:p>
        </p:txBody>
      </p:sp>
      <p:sp>
        <p:nvSpPr>
          <p:cNvPr id="8" name="Shape 8"/>
          <p:cNvSpPr/>
          <p:nvPr>
            <p:ph type="body" idx="1"/>
          </p:nvPr>
        </p:nvSpPr>
        <p:spPr>
          <a:xfrm>
            <a:off x="534670" y="1763183"/>
            <a:ext cx="9624060" cy="5793317"/>
          </a:xfrm>
          <a:prstGeom prst="rect">
            <a:avLst/>
          </a:prstGeom>
          <a:ln w="12700">
            <a:miter lim="400000"/>
          </a:ln>
        </p:spPr>
        <p:txBody>
          <a:bodyPr lIns="45719" rIns="45719"/>
          <a:lstStyle/>
          <a:p>
            <a:pPr/>
          </a:p>
        </p:txBody>
      </p:sp>
      <p:sp>
        <p:nvSpPr>
          <p:cNvPr id="9" name="Shape 9"/>
          <p:cNvSpPr/>
          <p:nvPr>
            <p:ph type="sldNum" sz="quarter" idx="2"/>
          </p:nvPr>
        </p:nvSpPr>
        <p:spPr>
          <a:xfrm>
            <a:off x="5168476" y="6800556"/>
            <a:ext cx="2495128" cy="406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chart" Target="../charts/char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hyperlink" Target="http://zakupki.gov.ru/" TargetMode="External"/><Relationship Id="rId4" Type="http://schemas.openxmlformats.org/officeDocument/2006/relationships/hyperlink" Target="http://torgi.gov.ru/"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chart" Target="../charts/char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20.pn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1" Type="http://schemas.openxmlformats.org/officeDocument/2006/relationships/image" Target="../media/image20.jpeg"/><Relationship Id="rId12" Type="http://schemas.openxmlformats.org/officeDocument/2006/relationships/image" Target="../media/image21.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3.png"/><Relationship Id="rId9" Type="http://schemas.openxmlformats.org/officeDocument/2006/relationships/image" Target="../media/image9.jpeg"/><Relationship Id="rId10" Type="http://schemas.openxmlformats.org/officeDocument/2006/relationships/image" Target="../media/image4.png"/><Relationship Id="rId11" Type="http://schemas.openxmlformats.org/officeDocument/2006/relationships/image" Target="../media/image10.jpeg"/><Relationship Id="rId1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1.jpeg"/><Relationship Id="rId10" Type="http://schemas.openxmlformats.org/officeDocument/2006/relationships/image" Target="../media/image1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1" y="12"/>
            <a:ext cx="10692005" cy="1313992"/>
          </a:xfrm>
          <a:prstGeom prst="rect">
            <a:avLst/>
          </a:prstGeom>
          <a:solidFill>
            <a:srgbClr val="006384"/>
          </a:solidFill>
          <a:ln w="12700">
            <a:miter lim="400000"/>
          </a:ln>
        </p:spPr>
        <p:txBody>
          <a:bodyPr lIns="45719" rIns="45719"/>
          <a:lstStyle/>
          <a:p>
            <a:pPr/>
          </a:p>
        </p:txBody>
      </p:sp>
      <p:sp>
        <p:nvSpPr>
          <p:cNvPr id="119" name="Shape 119"/>
          <p:cNvSpPr/>
          <p:nvPr/>
        </p:nvSpPr>
        <p:spPr>
          <a:xfrm>
            <a:off x="-1" y="1299005"/>
            <a:ext cx="10692005" cy="90006"/>
          </a:xfrm>
          <a:prstGeom prst="rect">
            <a:avLst/>
          </a:prstGeom>
          <a:solidFill>
            <a:srgbClr val="7C9CB4"/>
          </a:solidFill>
          <a:ln w="12700">
            <a:miter lim="400000"/>
          </a:ln>
        </p:spPr>
        <p:txBody>
          <a:bodyPr lIns="45719" rIns="45719"/>
          <a:lstStyle/>
          <a:p>
            <a:pPr/>
          </a:p>
        </p:txBody>
      </p:sp>
      <p:sp>
        <p:nvSpPr>
          <p:cNvPr id="120" name="Shape 120"/>
          <p:cNvSpPr/>
          <p:nvPr/>
        </p:nvSpPr>
        <p:spPr>
          <a:xfrm>
            <a:off x="4355996" y="342003"/>
            <a:ext cx="1980007" cy="104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77" y="24"/>
                </a:lnTo>
                <a:lnTo>
                  <a:pt x="9760" y="93"/>
                </a:lnTo>
                <a:lnTo>
                  <a:pt x="9250" y="209"/>
                </a:lnTo>
                <a:lnTo>
                  <a:pt x="8748" y="368"/>
                </a:lnTo>
                <a:lnTo>
                  <a:pt x="8254" y="571"/>
                </a:lnTo>
                <a:lnTo>
                  <a:pt x="7768" y="816"/>
                </a:lnTo>
                <a:lnTo>
                  <a:pt x="7292" y="1102"/>
                </a:lnTo>
                <a:lnTo>
                  <a:pt x="6826" y="1427"/>
                </a:lnTo>
                <a:lnTo>
                  <a:pt x="6369" y="1792"/>
                </a:lnTo>
                <a:lnTo>
                  <a:pt x="5924" y="2195"/>
                </a:lnTo>
                <a:lnTo>
                  <a:pt x="5491" y="2634"/>
                </a:lnTo>
                <a:lnTo>
                  <a:pt x="5069" y="3109"/>
                </a:lnTo>
                <a:lnTo>
                  <a:pt x="4661" y="3619"/>
                </a:lnTo>
                <a:lnTo>
                  <a:pt x="4265" y="4162"/>
                </a:lnTo>
                <a:lnTo>
                  <a:pt x="3883" y="4738"/>
                </a:lnTo>
                <a:lnTo>
                  <a:pt x="3516" y="5345"/>
                </a:lnTo>
                <a:lnTo>
                  <a:pt x="3163" y="5982"/>
                </a:lnTo>
                <a:lnTo>
                  <a:pt x="2826" y="6649"/>
                </a:lnTo>
                <a:lnTo>
                  <a:pt x="2505" y="7344"/>
                </a:lnTo>
                <a:lnTo>
                  <a:pt x="2201" y="8066"/>
                </a:lnTo>
                <a:lnTo>
                  <a:pt x="1914" y="8814"/>
                </a:lnTo>
                <a:lnTo>
                  <a:pt x="1644" y="9587"/>
                </a:lnTo>
                <a:lnTo>
                  <a:pt x="1393" y="10384"/>
                </a:lnTo>
                <a:lnTo>
                  <a:pt x="1161" y="11204"/>
                </a:lnTo>
                <a:lnTo>
                  <a:pt x="948" y="12045"/>
                </a:lnTo>
                <a:lnTo>
                  <a:pt x="755" y="12908"/>
                </a:lnTo>
                <a:lnTo>
                  <a:pt x="583" y="13790"/>
                </a:lnTo>
                <a:lnTo>
                  <a:pt x="431" y="14690"/>
                </a:lnTo>
                <a:lnTo>
                  <a:pt x="302" y="15609"/>
                </a:lnTo>
                <a:lnTo>
                  <a:pt x="195" y="16543"/>
                </a:lnTo>
                <a:lnTo>
                  <a:pt x="110" y="17493"/>
                </a:lnTo>
                <a:lnTo>
                  <a:pt x="49" y="18457"/>
                </a:lnTo>
                <a:lnTo>
                  <a:pt x="12" y="19435"/>
                </a:lnTo>
                <a:lnTo>
                  <a:pt x="0" y="20424"/>
                </a:lnTo>
                <a:lnTo>
                  <a:pt x="1" y="20720"/>
                </a:lnTo>
                <a:lnTo>
                  <a:pt x="5" y="21014"/>
                </a:lnTo>
                <a:lnTo>
                  <a:pt x="11" y="21308"/>
                </a:lnTo>
                <a:lnTo>
                  <a:pt x="19" y="21600"/>
                </a:lnTo>
                <a:lnTo>
                  <a:pt x="21581" y="21600"/>
                </a:lnTo>
                <a:lnTo>
                  <a:pt x="21589" y="21308"/>
                </a:lnTo>
                <a:lnTo>
                  <a:pt x="21595" y="21014"/>
                </a:lnTo>
                <a:lnTo>
                  <a:pt x="21599" y="20720"/>
                </a:lnTo>
                <a:lnTo>
                  <a:pt x="21600" y="20424"/>
                </a:lnTo>
                <a:lnTo>
                  <a:pt x="21588" y="19435"/>
                </a:lnTo>
                <a:lnTo>
                  <a:pt x="21551" y="18457"/>
                </a:lnTo>
                <a:lnTo>
                  <a:pt x="21490" y="17493"/>
                </a:lnTo>
                <a:lnTo>
                  <a:pt x="21405" y="16543"/>
                </a:lnTo>
                <a:lnTo>
                  <a:pt x="21298" y="15609"/>
                </a:lnTo>
                <a:lnTo>
                  <a:pt x="21169" y="14690"/>
                </a:lnTo>
                <a:lnTo>
                  <a:pt x="21017" y="13790"/>
                </a:lnTo>
                <a:lnTo>
                  <a:pt x="20845" y="12908"/>
                </a:lnTo>
                <a:lnTo>
                  <a:pt x="20652" y="12045"/>
                </a:lnTo>
                <a:lnTo>
                  <a:pt x="20439" y="11204"/>
                </a:lnTo>
                <a:lnTo>
                  <a:pt x="20207" y="10384"/>
                </a:lnTo>
                <a:lnTo>
                  <a:pt x="19956" y="9587"/>
                </a:lnTo>
                <a:lnTo>
                  <a:pt x="19686" y="8814"/>
                </a:lnTo>
                <a:lnTo>
                  <a:pt x="19399" y="8066"/>
                </a:lnTo>
                <a:lnTo>
                  <a:pt x="19095" y="7344"/>
                </a:lnTo>
                <a:lnTo>
                  <a:pt x="18774" y="6649"/>
                </a:lnTo>
                <a:lnTo>
                  <a:pt x="18437" y="5982"/>
                </a:lnTo>
                <a:lnTo>
                  <a:pt x="18084" y="5345"/>
                </a:lnTo>
                <a:lnTo>
                  <a:pt x="17717" y="4738"/>
                </a:lnTo>
                <a:lnTo>
                  <a:pt x="17335" y="4162"/>
                </a:lnTo>
                <a:lnTo>
                  <a:pt x="16939" y="3619"/>
                </a:lnTo>
                <a:lnTo>
                  <a:pt x="16531" y="3109"/>
                </a:lnTo>
                <a:lnTo>
                  <a:pt x="16109" y="2634"/>
                </a:lnTo>
                <a:lnTo>
                  <a:pt x="15676" y="2195"/>
                </a:lnTo>
                <a:lnTo>
                  <a:pt x="15230" y="1792"/>
                </a:lnTo>
                <a:lnTo>
                  <a:pt x="14774" y="1427"/>
                </a:lnTo>
                <a:lnTo>
                  <a:pt x="14308" y="1102"/>
                </a:lnTo>
                <a:lnTo>
                  <a:pt x="13832" y="816"/>
                </a:lnTo>
                <a:lnTo>
                  <a:pt x="13346" y="571"/>
                </a:lnTo>
                <a:lnTo>
                  <a:pt x="12852" y="368"/>
                </a:lnTo>
                <a:lnTo>
                  <a:pt x="12350" y="209"/>
                </a:lnTo>
                <a:lnTo>
                  <a:pt x="11840" y="93"/>
                </a:lnTo>
                <a:lnTo>
                  <a:pt x="11323" y="24"/>
                </a:lnTo>
                <a:lnTo>
                  <a:pt x="10800" y="0"/>
                </a:lnTo>
                <a:close/>
              </a:path>
            </a:pathLst>
          </a:custGeom>
          <a:solidFill>
            <a:srgbClr val="7C9CB4"/>
          </a:solidFill>
          <a:ln w="12700">
            <a:miter lim="400000"/>
          </a:ln>
        </p:spPr>
        <p:txBody>
          <a:bodyPr lIns="45719" rIns="45719"/>
          <a:lstStyle/>
          <a:p>
            <a:pPr/>
          </a:p>
        </p:txBody>
      </p:sp>
      <p:sp>
        <p:nvSpPr>
          <p:cNvPr id="121" name="Shape 121"/>
          <p:cNvSpPr/>
          <p:nvPr/>
        </p:nvSpPr>
        <p:spPr>
          <a:xfrm>
            <a:off x="4446001" y="432008"/>
            <a:ext cx="1799997" cy="1799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226" y="15"/>
                </a:lnTo>
                <a:lnTo>
                  <a:pt x="9661" y="59"/>
                </a:lnTo>
                <a:lnTo>
                  <a:pt x="9103" y="132"/>
                </a:lnTo>
                <a:lnTo>
                  <a:pt x="8555" y="234"/>
                </a:lnTo>
                <a:lnTo>
                  <a:pt x="8018" y="362"/>
                </a:lnTo>
                <a:lnTo>
                  <a:pt x="7490" y="517"/>
                </a:lnTo>
                <a:lnTo>
                  <a:pt x="6975" y="697"/>
                </a:lnTo>
                <a:lnTo>
                  <a:pt x="6472" y="902"/>
                </a:lnTo>
                <a:lnTo>
                  <a:pt x="5981" y="1132"/>
                </a:lnTo>
                <a:lnTo>
                  <a:pt x="5505" y="1385"/>
                </a:lnTo>
                <a:lnTo>
                  <a:pt x="5043" y="1661"/>
                </a:lnTo>
                <a:lnTo>
                  <a:pt x="4596" y="1959"/>
                </a:lnTo>
                <a:lnTo>
                  <a:pt x="4165" y="2278"/>
                </a:lnTo>
                <a:lnTo>
                  <a:pt x="3751" y="2617"/>
                </a:lnTo>
                <a:lnTo>
                  <a:pt x="3355" y="2976"/>
                </a:lnTo>
                <a:lnTo>
                  <a:pt x="2976" y="3355"/>
                </a:lnTo>
                <a:lnTo>
                  <a:pt x="2617" y="3751"/>
                </a:lnTo>
                <a:lnTo>
                  <a:pt x="2278" y="4165"/>
                </a:lnTo>
                <a:lnTo>
                  <a:pt x="1959" y="4596"/>
                </a:lnTo>
                <a:lnTo>
                  <a:pt x="1661" y="5043"/>
                </a:lnTo>
                <a:lnTo>
                  <a:pt x="1385" y="5505"/>
                </a:lnTo>
                <a:lnTo>
                  <a:pt x="1132" y="5981"/>
                </a:lnTo>
                <a:lnTo>
                  <a:pt x="902" y="6472"/>
                </a:lnTo>
                <a:lnTo>
                  <a:pt x="697" y="6975"/>
                </a:lnTo>
                <a:lnTo>
                  <a:pt x="517" y="7490"/>
                </a:lnTo>
                <a:lnTo>
                  <a:pt x="362" y="8018"/>
                </a:lnTo>
                <a:lnTo>
                  <a:pt x="234" y="8555"/>
                </a:lnTo>
                <a:lnTo>
                  <a:pt x="132" y="9103"/>
                </a:lnTo>
                <a:lnTo>
                  <a:pt x="59" y="9661"/>
                </a:lnTo>
                <a:lnTo>
                  <a:pt x="15" y="10226"/>
                </a:lnTo>
                <a:lnTo>
                  <a:pt x="0" y="10800"/>
                </a:lnTo>
                <a:lnTo>
                  <a:pt x="15" y="11374"/>
                </a:lnTo>
                <a:lnTo>
                  <a:pt x="59" y="11939"/>
                </a:lnTo>
                <a:lnTo>
                  <a:pt x="132" y="12497"/>
                </a:lnTo>
                <a:lnTo>
                  <a:pt x="234" y="13045"/>
                </a:lnTo>
                <a:lnTo>
                  <a:pt x="362" y="13582"/>
                </a:lnTo>
                <a:lnTo>
                  <a:pt x="517" y="14110"/>
                </a:lnTo>
                <a:lnTo>
                  <a:pt x="697" y="14625"/>
                </a:lnTo>
                <a:lnTo>
                  <a:pt x="902" y="15128"/>
                </a:lnTo>
                <a:lnTo>
                  <a:pt x="1132" y="15619"/>
                </a:lnTo>
                <a:lnTo>
                  <a:pt x="1385" y="16095"/>
                </a:lnTo>
                <a:lnTo>
                  <a:pt x="1661" y="16557"/>
                </a:lnTo>
                <a:lnTo>
                  <a:pt x="1959" y="17004"/>
                </a:lnTo>
                <a:lnTo>
                  <a:pt x="2278" y="17435"/>
                </a:lnTo>
                <a:lnTo>
                  <a:pt x="2617" y="17849"/>
                </a:lnTo>
                <a:lnTo>
                  <a:pt x="2976" y="18245"/>
                </a:lnTo>
                <a:lnTo>
                  <a:pt x="3355" y="18624"/>
                </a:lnTo>
                <a:lnTo>
                  <a:pt x="3751" y="18983"/>
                </a:lnTo>
                <a:lnTo>
                  <a:pt x="4165" y="19322"/>
                </a:lnTo>
                <a:lnTo>
                  <a:pt x="4596" y="19641"/>
                </a:lnTo>
                <a:lnTo>
                  <a:pt x="5043" y="19939"/>
                </a:lnTo>
                <a:lnTo>
                  <a:pt x="5505" y="20215"/>
                </a:lnTo>
                <a:lnTo>
                  <a:pt x="5981" y="20468"/>
                </a:lnTo>
                <a:lnTo>
                  <a:pt x="6472" y="20698"/>
                </a:lnTo>
                <a:lnTo>
                  <a:pt x="6975" y="20903"/>
                </a:lnTo>
                <a:lnTo>
                  <a:pt x="7490" y="21083"/>
                </a:lnTo>
                <a:lnTo>
                  <a:pt x="8018" y="21238"/>
                </a:lnTo>
                <a:lnTo>
                  <a:pt x="8555" y="21366"/>
                </a:lnTo>
                <a:lnTo>
                  <a:pt x="9103" y="21468"/>
                </a:lnTo>
                <a:lnTo>
                  <a:pt x="9661" y="21541"/>
                </a:lnTo>
                <a:lnTo>
                  <a:pt x="10226" y="21585"/>
                </a:lnTo>
                <a:lnTo>
                  <a:pt x="10800" y="21600"/>
                </a:lnTo>
                <a:lnTo>
                  <a:pt x="11374" y="21585"/>
                </a:lnTo>
                <a:lnTo>
                  <a:pt x="11939" y="21541"/>
                </a:lnTo>
                <a:lnTo>
                  <a:pt x="12497" y="21468"/>
                </a:lnTo>
                <a:lnTo>
                  <a:pt x="13045" y="21366"/>
                </a:lnTo>
                <a:lnTo>
                  <a:pt x="13582" y="21238"/>
                </a:lnTo>
                <a:lnTo>
                  <a:pt x="14110" y="21083"/>
                </a:lnTo>
                <a:lnTo>
                  <a:pt x="14625" y="20903"/>
                </a:lnTo>
                <a:lnTo>
                  <a:pt x="15128" y="20698"/>
                </a:lnTo>
                <a:lnTo>
                  <a:pt x="15619" y="20468"/>
                </a:lnTo>
                <a:lnTo>
                  <a:pt x="16095" y="20215"/>
                </a:lnTo>
                <a:lnTo>
                  <a:pt x="16557" y="19939"/>
                </a:lnTo>
                <a:lnTo>
                  <a:pt x="17004" y="19641"/>
                </a:lnTo>
                <a:lnTo>
                  <a:pt x="17435" y="19322"/>
                </a:lnTo>
                <a:lnTo>
                  <a:pt x="17849" y="18983"/>
                </a:lnTo>
                <a:lnTo>
                  <a:pt x="18245" y="18624"/>
                </a:lnTo>
                <a:lnTo>
                  <a:pt x="18624" y="18245"/>
                </a:lnTo>
                <a:lnTo>
                  <a:pt x="18983" y="17849"/>
                </a:lnTo>
                <a:lnTo>
                  <a:pt x="19322" y="17435"/>
                </a:lnTo>
                <a:lnTo>
                  <a:pt x="19641" y="17004"/>
                </a:lnTo>
                <a:lnTo>
                  <a:pt x="19939" y="16557"/>
                </a:lnTo>
                <a:lnTo>
                  <a:pt x="20215" y="16095"/>
                </a:lnTo>
                <a:lnTo>
                  <a:pt x="20468" y="15619"/>
                </a:lnTo>
                <a:lnTo>
                  <a:pt x="20698" y="15128"/>
                </a:lnTo>
                <a:lnTo>
                  <a:pt x="20903" y="14625"/>
                </a:lnTo>
                <a:lnTo>
                  <a:pt x="21083" y="14110"/>
                </a:lnTo>
                <a:lnTo>
                  <a:pt x="21238" y="13582"/>
                </a:lnTo>
                <a:lnTo>
                  <a:pt x="21366" y="13045"/>
                </a:lnTo>
                <a:lnTo>
                  <a:pt x="21468" y="12497"/>
                </a:lnTo>
                <a:lnTo>
                  <a:pt x="21541" y="11939"/>
                </a:lnTo>
                <a:lnTo>
                  <a:pt x="21585" y="11374"/>
                </a:lnTo>
                <a:lnTo>
                  <a:pt x="21600" y="10800"/>
                </a:lnTo>
                <a:lnTo>
                  <a:pt x="21585" y="10226"/>
                </a:lnTo>
                <a:lnTo>
                  <a:pt x="21541" y="9661"/>
                </a:lnTo>
                <a:lnTo>
                  <a:pt x="21468" y="9103"/>
                </a:lnTo>
                <a:lnTo>
                  <a:pt x="21366" y="8555"/>
                </a:lnTo>
                <a:lnTo>
                  <a:pt x="21238" y="8018"/>
                </a:lnTo>
                <a:lnTo>
                  <a:pt x="21083" y="7490"/>
                </a:lnTo>
                <a:lnTo>
                  <a:pt x="20903" y="6975"/>
                </a:lnTo>
                <a:lnTo>
                  <a:pt x="20698" y="6472"/>
                </a:lnTo>
                <a:lnTo>
                  <a:pt x="20468" y="5981"/>
                </a:lnTo>
                <a:lnTo>
                  <a:pt x="20215" y="5505"/>
                </a:lnTo>
                <a:lnTo>
                  <a:pt x="19939" y="5043"/>
                </a:lnTo>
                <a:lnTo>
                  <a:pt x="19641" y="4596"/>
                </a:lnTo>
                <a:lnTo>
                  <a:pt x="19322" y="4165"/>
                </a:lnTo>
                <a:lnTo>
                  <a:pt x="18983" y="3751"/>
                </a:lnTo>
                <a:lnTo>
                  <a:pt x="18624" y="3355"/>
                </a:lnTo>
                <a:lnTo>
                  <a:pt x="18245" y="2976"/>
                </a:lnTo>
                <a:lnTo>
                  <a:pt x="17849" y="2617"/>
                </a:lnTo>
                <a:lnTo>
                  <a:pt x="17435" y="2278"/>
                </a:lnTo>
                <a:lnTo>
                  <a:pt x="17004" y="1959"/>
                </a:lnTo>
                <a:lnTo>
                  <a:pt x="16557" y="1661"/>
                </a:lnTo>
                <a:lnTo>
                  <a:pt x="16095" y="1385"/>
                </a:lnTo>
                <a:lnTo>
                  <a:pt x="15619" y="1132"/>
                </a:lnTo>
                <a:lnTo>
                  <a:pt x="15128" y="902"/>
                </a:lnTo>
                <a:lnTo>
                  <a:pt x="14625" y="697"/>
                </a:lnTo>
                <a:lnTo>
                  <a:pt x="14110" y="517"/>
                </a:lnTo>
                <a:lnTo>
                  <a:pt x="13582" y="362"/>
                </a:lnTo>
                <a:lnTo>
                  <a:pt x="13045" y="234"/>
                </a:lnTo>
                <a:lnTo>
                  <a:pt x="12497" y="132"/>
                </a:lnTo>
                <a:lnTo>
                  <a:pt x="11939" y="59"/>
                </a:lnTo>
                <a:lnTo>
                  <a:pt x="11374" y="15"/>
                </a:lnTo>
                <a:lnTo>
                  <a:pt x="10800" y="0"/>
                </a:lnTo>
                <a:close/>
              </a:path>
            </a:pathLst>
          </a:custGeom>
          <a:solidFill>
            <a:srgbClr val="FFFFFF"/>
          </a:solidFill>
          <a:ln w="12700">
            <a:miter lim="400000"/>
          </a:ln>
        </p:spPr>
        <p:txBody>
          <a:bodyPr lIns="45719" rIns="45719"/>
          <a:lstStyle/>
          <a:p>
            <a:pPr/>
          </a:p>
        </p:txBody>
      </p:sp>
      <p:sp>
        <p:nvSpPr>
          <p:cNvPr id="122" name="Shape 122"/>
          <p:cNvSpPr/>
          <p:nvPr>
            <p:ph type="title" idx="4294967295"/>
          </p:nvPr>
        </p:nvSpPr>
        <p:spPr>
          <a:xfrm>
            <a:off x="1123923" y="2205944"/>
            <a:ext cx="8444232" cy="2492992"/>
          </a:xfrm>
          <a:prstGeom prst="rect">
            <a:avLst/>
          </a:prstGeom>
          <a:extLst>
            <a:ext uri="{C572A759-6A51-4108-AA02-DFA0A04FC94B}">
              <ma14:wrappingTextBoxFlag xmlns:ma14="http://schemas.microsoft.com/office/mac/drawingml/2011/main" val="1"/>
            </a:ext>
          </a:extLst>
        </p:spPr>
        <p:txBody>
          <a:bodyPr lIns="0" tIns="0" rIns="0" bIns="0" anchor="t">
            <a:normAutofit fontScale="100000" lnSpcReduction="0"/>
          </a:bodyPr>
          <a:lstStyle/>
          <a:p>
            <a:pPr marL="12700" marR="5080" indent="-12700" algn="ctr">
              <a:defRPr spc="-100">
                <a:latin typeface="PTSansPro-Caption"/>
                <a:ea typeface="PTSansPro-Caption"/>
                <a:cs typeface="PTSansPro-Caption"/>
                <a:sym typeface="PTSansPro-Caption"/>
              </a:defRPr>
            </a:pPr>
            <a:br/>
            <a:r>
              <a:rPr b="1" spc="0" sz="3600">
                <a:solidFill>
                  <a:srgbClr val="006384"/>
                </a:solidFill>
                <a:latin typeface="Arial"/>
                <a:ea typeface="Arial"/>
                <a:cs typeface="Arial"/>
                <a:sym typeface="Arial"/>
              </a:rPr>
              <a:t>Public Procurement Institute</a:t>
            </a:r>
            <a:br>
              <a:rPr b="1" spc="0" sz="3600">
                <a:solidFill>
                  <a:srgbClr val="006384"/>
                </a:solidFill>
                <a:latin typeface="Arial"/>
                <a:ea typeface="Arial"/>
                <a:cs typeface="Arial"/>
                <a:sym typeface="Arial"/>
              </a:rPr>
            </a:br>
            <a:r>
              <a:rPr b="1" spc="0" sz="3600">
                <a:solidFill>
                  <a:srgbClr val="006384"/>
                </a:solidFill>
                <a:latin typeface="Arial"/>
                <a:ea typeface="Arial"/>
                <a:cs typeface="Arial"/>
                <a:sym typeface="Arial"/>
              </a:rPr>
              <a:t> </a:t>
            </a:r>
            <a:br>
              <a:rPr b="1" spc="0" sz="3600">
                <a:solidFill>
                  <a:srgbClr val="006384"/>
                </a:solidFill>
                <a:latin typeface="Arial"/>
                <a:ea typeface="Arial"/>
                <a:cs typeface="Arial"/>
                <a:sym typeface="Arial"/>
              </a:rPr>
            </a:br>
            <a:r>
              <a:rPr spc="0" sz="3600">
                <a:solidFill>
                  <a:srgbClr val="006384"/>
                </a:solidFill>
                <a:latin typeface="Arial"/>
                <a:ea typeface="Arial"/>
                <a:cs typeface="Arial"/>
                <a:sym typeface="Arial"/>
              </a:rPr>
              <a:t>and </a:t>
            </a:r>
            <a:br>
              <a:rPr spc="0" sz="3600">
                <a:solidFill>
                  <a:srgbClr val="006384"/>
                </a:solidFill>
                <a:latin typeface="Arial"/>
                <a:ea typeface="Arial"/>
                <a:cs typeface="Arial"/>
                <a:sym typeface="Arial"/>
              </a:rPr>
            </a:br>
            <a:r>
              <a:rPr spc="0" sz="3600">
                <a:solidFill>
                  <a:srgbClr val="006384"/>
                </a:solidFill>
                <a:latin typeface="Arial"/>
                <a:ea typeface="Arial"/>
                <a:cs typeface="Arial"/>
                <a:sym typeface="Arial"/>
              </a:rPr>
              <a:t>the procurement system in Russia</a:t>
            </a:r>
          </a:p>
        </p:txBody>
      </p:sp>
      <p:sp>
        <p:nvSpPr>
          <p:cNvPr id="123" name="Shape 123"/>
          <p:cNvSpPr/>
          <p:nvPr/>
        </p:nvSpPr>
        <p:spPr>
          <a:xfrm>
            <a:off x="4121999" y="6885558"/>
            <a:ext cx="2672501" cy="215901"/>
          </a:xfrm>
          <a:prstGeom prst="rect">
            <a:avLst/>
          </a:prstGeom>
          <a:solidFill>
            <a:srgbClr val="006384"/>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indent="274954">
              <a:spcBef>
                <a:spcPts val="600"/>
              </a:spcBef>
              <a:defRPr b="1" spc="-20" sz="1400">
                <a:solidFill>
                  <a:srgbClr val="FFFFFF"/>
                </a:solidFill>
                <a:latin typeface="PTSansPro-CaptionBold"/>
                <a:ea typeface="PTSansPro-CaptionBold"/>
                <a:cs typeface="PTSansPro-CaptionBold"/>
                <a:sym typeface="PTSansPro-CaptionBold"/>
              </a:defRPr>
            </a:pPr>
            <a:r>
              <a:t>WWW.ROSZAKUPKI.</a:t>
            </a:r>
            <a:r>
              <a:t>COM</a:t>
            </a:r>
          </a:p>
        </p:txBody>
      </p:sp>
      <p:sp>
        <p:nvSpPr>
          <p:cNvPr id="124" name="Shape 124"/>
          <p:cNvSpPr/>
          <p:nvPr/>
        </p:nvSpPr>
        <p:spPr>
          <a:xfrm>
            <a:off x="2231998" y="5129841"/>
            <a:ext cx="6228005" cy="1"/>
          </a:xfrm>
          <a:prstGeom prst="line">
            <a:avLst/>
          </a:prstGeom>
          <a:ln w="36004">
            <a:solidFill>
              <a:srgbClr val="006384"/>
            </a:solidFill>
          </a:ln>
        </p:spPr>
        <p:txBody>
          <a:bodyPr lIns="45719" rIns="45719"/>
          <a:lstStyle/>
          <a:p>
            <a:pPr/>
          </a:p>
        </p:txBody>
      </p:sp>
      <p:pic>
        <p:nvPicPr>
          <p:cNvPr id="125" name="image1.png"/>
          <p:cNvPicPr>
            <a:picLocks noChangeAspect="1"/>
          </p:cNvPicPr>
          <p:nvPr/>
        </p:nvPicPr>
        <p:blipFill>
          <a:blip r:embed="rId2">
            <a:extLst/>
          </a:blip>
          <a:stretch>
            <a:fillRect/>
          </a:stretch>
        </p:blipFill>
        <p:spPr>
          <a:xfrm>
            <a:off x="4492545" y="497636"/>
            <a:ext cx="1708310" cy="1708309"/>
          </a:xfrm>
          <a:prstGeom prst="rect">
            <a:avLst/>
          </a:prstGeom>
          <a:ln w="12700">
            <a:miter lim="400000"/>
          </a:ln>
        </p:spPr>
      </p:pic>
      <p:pic>
        <p:nvPicPr>
          <p:cNvPr id="126" name="image3.jpg" descr="На главную"/>
          <p:cNvPicPr>
            <a:picLocks noChangeAspect="1"/>
          </p:cNvPicPr>
          <p:nvPr/>
        </p:nvPicPr>
        <p:blipFill>
          <a:blip r:embed="rId3">
            <a:extLst/>
          </a:blip>
          <a:stretch>
            <a:fillRect/>
          </a:stretch>
        </p:blipFill>
        <p:spPr>
          <a:xfrm>
            <a:off x="3586543" y="5229225"/>
            <a:ext cx="1538909" cy="1421131"/>
          </a:xfrm>
          <a:prstGeom prst="rect">
            <a:avLst/>
          </a:prstGeom>
          <a:ln w="12700">
            <a:miter lim="400000"/>
          </a:ln>
        </p:spPr>
      </p:pic>
      <p:pic>
        <p:nvPicPr>
          <p:cNvPr id="127" name="image4.jpg" descr="http://oboik.ru/uploads/sred/big/oboik.ru_201004212226417899.jpg"/>
          <p:cNvPicPr>
            <a:picLocks noChangeAspect="1"/>
          </p:cNvPicPr>
          <p:nvPr/>
        </p:nvPicPr>
        <p:blipFill>
          <a:blip r:embed="rId4">
            <a:extLst/>
          </a:blip>
          <a:stretch>
            <a:fillRect/>
          </a:stretch>
        </p:blipFill>
        <p:spPr>
          <a:xfrm>
            <a:off x="5368614" y="5409038"/>
            <a:ext cx="1755223" cy="106150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nvSpPr>
        <p:spPr>
          <a:xfrm>
            <a:off x="0" y="2205989"/>
            <a:ext cx="10603284" cy="2783841"/>
          </a:xfrm>
          <a:prstGeom prst="rect">
            <a:avLst/>
          </a:prstGeom>
          <a:solidFill>
            <a:srgbClr val="CCFFFF"/>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000">
                <a:solidFill>
                  <a:srgbClr val="990000"/>
                </a:solidFill>
                <a:latin typeface="Times New Roman"/>
                <a:ea typeface="Times New Roman"/>
                <a:cs typeface="Times New Roman"/>
                <a:sym typeface="Times New Roman"/>
              </a:defRPr>
            </a:pPr>
            <a:r>
              <a:t>We certificate</a:t>
            </a:r>
            <a:r>
              <a:t>:</a:t>
            </a:r>
          </a:p>
          <a:p>
            <a:pPr algn="ctr">
              <a:defRPr>
                <a:solidFill>
                  <a:srgbClr val="990000"/>
                </a:solidFill>
                <a:latin typeface="Times New Roman"/>
                <a:ea typeface="Times New Roman"/>
                <a:cs typeface="Times New Roman"/>
                <a:sym typeface="Times New Roman"/>
              </a:defRPr>
            </a:pPr>
          </a:p>
          <a:p>
            <a:pPr marL="817200" indent="-457200">
              <a:buSzPct val="100000"/>
              <a:buFont typeface="Arial"/>
              <a:buChar char="•"/>
              <a:defRPr sz="2400"/>
            </a:pPr>
            <a:r>
              <a:t>Specialists and experts in the field of procurement</a:t>
            </a:r>
          </a:p>
          <a:p>
            <a:pPr marL="817200" indent="-457200">
              <a:buSzPct val="100000"/>
              <a:buFont typeface="Arial"/>
              <a:buChar char="•"/>
              <a:defRPr sz="2400"/>
            </a:pPr>
            <a:r>
              <a:t>Assign the level of qualifications according to the</a:t>
            </a:r>
            <a:br/>
            <a:r>
              <a:t>professional standards Ministry of Labour</a:t>
            </a:r>
          </a:p>
          <a:p>
            <a:pPr marL="817200" indent="-457200">
              <a:buSzPct val="100000"/>
              <a:buFont typeface="Arial"/>
              <a:buChar char="•"/>
              <a:defRPr sz="2400"/>
            </a:pPr>
            <a:r>
              <a:t>Documentation and Regulations on procurement</a:t>
            </a:r>
            <a:br/>
            <a:r>
              <a:t>Information Systems</a:t>
            </a:r>
          </a:p>
          <a:p>
            <a:pPr marL="817200" indent="-457200">
              <a:buSzPct val="100000"/>
              <a:buFont typeface="Arial"/>
              <a:buChar char="•"/>
              <a:defRPr sz="2400"/>
            </a:pPr>
            <a:r>
              <a:t>Training centers and education programs</a:t>
            </a:r>
          </a:p>
        </p:txBody>
      </p:sp>
      <p:pic>
        <p:nvPicPr>
          <p:cNvPr id="204" name="image27.png"/>
          <p:cNvPicPr>
            <a:picLocks noChangeAspect="1"/>
          </p:cNvPicPr>
          <p:nvPr/>
        </p:nvPicPr>
        <p:blipFill>
          <a:blip r:embed="rId2">
            <a:extLst/>
          </a:blip>
          <a:stretch>
            <a:fillRect/>
          </a:stretch>
        </p:blipFill>
        <p:spPr>
          <a:xfrm>
            <a:off x="7867650" y="2486025"/>
            <a:ext cx="2695575" cy="2695575"/>
          </a:xfrm>
          <a:prstGeom prst="rect">
            <a:avLst/>
          </a:prstGeom>
          <a:ln w="12700">
            <a:miter lim="400000"/>
          </a:ln>
        </p:spPr>
      </p:pic>
      <p:sp>
        <p:nvSpPr>
          <p:cNvPr id="205" name="Shape 205"/>
          <p:cNvSpPr/>
          <p:nvPr/>
        </p:nvSpPr>
        <p:spPr>
          <a:xfrm>
            <a:off x="6718300" y="478631"/>
            <a:ext cx="3744913" cy="301626"/>
          </a:xfrm>
          <a:prstGeom prst="rect">
            <a:avLst/>
          </a:prstGeom>
          <a:solidFill>
            <a:srgbClr val="006384"/>
          </a:solidFill>
          <a:ln>
            <a:solidFill>
              <a:srgbClr val="FFFFFF"/>
            </a:solidFill>
            <a:miter/>
          </a:ln>
          <a:extLst>
            <a:ext uri="{C572A759-6A51-4108-AA02-DFA0A04FC94B}">
              <ma14:wrappingTextBoxFlag xmlns:ma14="http://schemas.microsoft.com/office/mac/drawingml/2011/main" val="1"/>
            </a:ext>
          </a:extLst>
        </p:spPr>
        <p:txBody>
          <a:bodyPr lIns="0" tIns="0" rIns="0" bIns="0" anchor="ctr">
            <a:spAutoFit/>
          </a:bodyPr>
          <a:lstStyle>
            <a:lvl1pPr algn="ctr">
              <a:spcBef>
                <a:spcPts val="700"/>
              </a:spcBef>
              <a:defRPr sz="2000">
                <a:solidFill>
                  <a:srgbClr val="FFFFFF"/>
                </a:solidFill>
              </a:defRPr>
            </a:lvl1pPr>
          </a:lstStyle>
          <a:p>
            <a:pPr/>
            <a:r>
              <a:t>CERTIFYING</a:t>
            </a:r>
          </a:p>
        </p:txBody>
      </p:sp>
      <p:sp>
        <p:nvSpPr>
          <p:cNvPr id="206" name="Shape 206"/>
          <p:cNvSpPr/>
          <p:nvPr/>
        </p:nvSpPr>
        <p:spPr>
          <a:xfrm>
            <a:off x="241300" y="5653087"/>
            <a:ext cx="10321925" cy="2264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buSzPct val="100000"/>
              <a:buFont typeface="Wingdings"/>
              <a:buChar char="✓"/>
              <a:defRPr>
                <a:solidFill>
                  <a:srgbClr val="003366"/>
                </a:solidFill>
              </a:defRPr>
            </a:pPr>
            <a:r>
              <a:t> </a:t>
            </a:r>
            <a:r>
              <a:rPr sz="2000">
                <a:solidFill>
                  <a:srgbClr val="000000"/>
                </a:solidFill>
              </a:rPr>
              <a:t>Check Rosstandart since 2014</a:t>
            </a:r>
            <a:endParaRPr sz="2000">
              <a:solidFill>
                <a:srgbClr val="000000"/>
              </a:solidFill>
            </a:endParaRPr>
          </a:p>
          <a:p>
            <a:pPr algn="r">
              <a:buSzPct val="100000"/>
              <a:buFont typeface="Wingdings"/>
              <a:buChar char="✓"/>
              <a:defRPr sz="2000"/>
            </a:pPr>
            <a:r>
              <a:t>The Institute for public procurement is the Central certification body of public procurement</a:t>
            </a:r>
          </a:p>
          <a:p>
            <a:pPr algn="r">
              <a:buSzPct val="100000"/>
              <a:buFont typeface="Wingdings"/>
              <a:buChar char="✓"/>
              <a:defRPr sz="2000"/>
            </a:pPr>
            <a:r>
              <a:t>There is a network of accredited certification bodies in the country</a:t>
            </a:r>
          </a:p>
          <a:p>
            <a:pPr algn="r">
              <a:buSzPct val="100000"/>
              <a:buFont typeface="Wingdings"/>
              <a:buChar char="✓"/>
              <a:defRPr sz="2000"/>
            </a:pPr>
            <a:r>
              <a:t>Our-issued certificates have a degree of protection of level "B"</a:t>
            </a:r>
            <a:endParaRPr>
              <a:solidFill>
                <a:srgbClr val="003366"/>
              </a:solidFill>
            </a:endParaRPr>
          </a:p>
          <a:p>
            <a:pPr algn="r">
              <a:defRPr sz="2000">
                <a:solidFill>
                  <a:srgbClr val="003366"/>
                </a:solidFill>
              </a:defRPr>
            </a:pPr>
          </a:p>
        </p:txBody>
      </p:sp>
      <p:sp>
        <p:nvSpPr>
          <p:cNvPr id="207" name="Shape 207"/>
          <p:cNvSpPr/>
          <p:nvPr/>
        </p:nvSpPr>
        <p:spPr>
          <a:xfrm>
            <a:off x="306139" y="1621184"/>
            <a:ext cx="3178357" cy="389891"/>
          </a:xfrm>
          <a:prstGeom prst="rect">
            <a:avLst/>
          </a:prstGeom>
          <a:ln w="6350">
            <a:solidFill>
              <a:srgbClr val="1F497D"/>
            </a:solidFill>
            <a:miter/>
          </a:ln>
          <a:extLst>
            <a:ext uri="{C572A759-6A51-4108-AA02-DFA0A04FC94B}">
              <ma14:wrappingTextBoxFlag xmlns:ma14="http://schemas.microsoft.com/office/mac/drawingml/2011/main" val="1"/>
            </a:ext>
          </a:extLst>
        </p:spPr>
        <p:txBody>
          <a:bodyPr lIns="45719" rIns="45719">
            <a:spAutoFit/>
          </a:bodyPr>
          <a:lstStyle/>
          <a:p>
            <a:pPr>
              <a:defRPr sz="2000">
                <a:solidFill>
                  <a:srgbClr val="990000"/>
                </a:solidFill>
              </a:defRPr>
            </a:pPr>
            <a:r>
              <a:t>WWW.ROSZAKUPKI</a:t>
            </a:r>
            <a:r>
              <a:t>.</a:t>
            </a:r>
            <a:r>
              <a:t>RU</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Num" sz="quarter" idx="2"/>
          </p:nvPr>
        </p:nvSpPr>
        <p:spPr>
          <a:xfrm>
            <a:off x="9937387" y="7147901"/>
            <a:ext cx="195665"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Shape 210"/>
          <p:cNvSpPr/>
          <p:nvPr>
            <p:ph type="title"/>
          </p:nvPr>
        </p:nvSpPr>
        <p:spPr>
          <a:xfrm>
            <a:off x="1765299" y="592455"/>
            <a:ext cx="8498521" cy="521970"/>
          </a:xfrm>
          <a:prstGeom prst="rect">
            <a:avLst/>
          </a:prstGeom>
        </p:spPr>
        <p:txBody>
          <a:bodyPr/>
          <a:lstStyle/>
          <a:p>
            <a:pPr/>
            <a:r>
              <a:t>There are 2 procurement regime </a:t>
            </a:r>
            <a:r>
              <a:t>:</a:t>
            </a:r>
          </a:p>
        </p:txBody>
      </p:sp>
      <p:sp>
        <p:nvSpPr>
          <p:cNvPr id="211" name="Shape 211"/>
          <p:cNvSpPr/>
          <p:nvPr>
            <p:ph type="body" idx="1"/>
          </p:nvPr>
        </p:nvSpPr>
        <p:spPr>
          <a:xfrm>
            <a:off x="479424" y="1800225"/>
            <a:ext cx="9755190" cy="5029200"/>
          </a:xfrm>
          <a:prstGeom prst="rect">
            <a:avLst/>
          </a:prstGeom>
        </p:spPr>
        <p:txBody>
          <a:bodyPr/>
          <a:lstStyle/>
          <a:p>
            <a:pPr lvl="1" indent="359999" algn="just">
              <a:lnSpc>
                <a:spcPts val="2400"/>
              </a:lnSpc>
              <a:defRPr b="1" sz="2400">
                <a:latin typeface="PTSansPro-CaptionBold"/>
                <a:ea typeface="PTSansPro-CaptionBold"/>
                <a:cs typeface="PTSansPro-CaptionBold"/>
                <a:sym typeface="PTSansPro-CaptionBold"/>
              </a:defRPr>
            </a:pPr>
            <a:r>
              <a:t>Federal Law of 05.04.2013 No. 44-FZ “On the Contract System in State and Municipal Procurement of Goods, Works and Services”:</a:t>
            </a:r>
          </a:p>
          <a:p>
            <a:pPr lvl="2" indent="988650">
              <a:lnSpc>
                <a:spcPts val="2400"/>
              </a:lnSpc>
              <a:defRPr sz="2400">
                <a:latin typeface="PTSansPro-CaptionBold"/>
                <a:ea typeface="PTSansPro-CaptionBold"/>
                <a:cs typeface="PTSansPro-CaptionBold"/>
                <a:sym typeface="PTSansPro-CaptionBold"/>
              </a:defRPr>
            </a:pPr>
            <a:r>
              <a:t>Federal authorities</a:t>
            </a:r>
            <a:br/>
            <a:r>
              <a:t>County government</a:t>
            </a:r>
            <a:br/>
            <a:r>
              <a:t>Local authorities</a:t>
            </a:r>
            <a:br/>
            <a:r>
              <a:t>State and municipal institutions</a:t>
            </a:r>
            <a:br/>
            <a:r>
              <a:t>State and municipal enterprises</a:t>
            </a:r>
          </a:p>
          <a:p>
            <a:pPr lvl="1" indent="359999" algn="just">
              <a:lnSpc>
                <a:spcPts val="2400"/>
              </a:lnSpc>
              <a:defRPr sz="2400">
                <a:latin typeface="Arial"/>
                <a:ea typeface="Arial"/>
                <a:cs typeface="Arial"/>
                <a:sym typeface="Arial"/>
              </a:defRPr>
            </a:pPr>
          </a:p>
          <a:p>
            <a:pPr lvl="1" indent="359999" algn="just">
              <a:lnSpc>
                <a:spcPts val="2400"/>
              </a:lnSpc>
              <a:defRPr b="1" sz="2400">
                <a:latin typeface="PTSansPro-CaptionBold"/>
                <a:ea typeface="PTSansPro-CaptionBold"/>
                <a:cs typeface="PTSansPro-CaptionBold"/>
                <a:sym typeface="PTSansPro-CaptionBold"/>
              </a:defRPr>
            </a:pPr>
            <a:r>
              <a:t>Federal Law of 18.07.2011 No. 223-FZ “On Goods, Works, Services Procurement by Certain Types of Legal Entities”</a:t>
            </a:r>
            <a:r>
              <a:t>:</a:t>
            </a:r>
          </a:p>
          <a:p>
            <a:pPr lvl="2" indent="988650">
              <a:lnSpc>
                <a:spcPts val="2400"/>
              </a:lnSpc>
              <a:defRPr sz="2400">
                <a:latin typeface="PTSansPro-CaptionBold"/>
                <a:ea typeface="PTSansPro-CaptionBold"/>
                <a:cs typeface="PTSansPro-CaptionBold"/>
                <a:sym typeface="PTSansPro-CaptionBold"/>
              </a:defRPr>
            </a:pPr>
            <a:br/>
            <a:r>
              <a:t>Public corporations </a:t>
            </a:r>
          </a:p>
          <a:p>
            <a:pPr lvl="2" indent="988650">
              <a:lnSpc>
                <a:spcPts val="2400"/>
              </a:lnSpc>
              <a:defRPr sz="2400">
                <a:latin typeface="PTSansPro-CaptionBold"/>
                <a:ea typeface="PTSansPro-CaptionBold"/>
                <a:cs typeface="PTSansPro-CaptionBold"/>
                <a:sym typeface="PTSansPro-CaptionBold"/>
              </a:defRPr>
            </a:pPr>
            <a:r>
              <a:t>Organizations with state or municipal participation </a:t>
            </a:r>
          </a:p>
          <a:p>
            <a:pPr lvl="2" indent="988650">
              <a:lnSpc>
                <a:spcPts val="2400"/>
              </a:lnSpc>
              <a:defRPr sz="2400">
                <a:latin typeface="PTSansPro-CaptionBold"/>
                <a:ea typeface="PTSansPro-CaptionBold"/>
                <a:cs typeface="PTSansPro-CaptionBold"/>
                <a:sym typeface="PTSansPro-CaptionBold"/>
              </a:defRPr>
            </a:pPr>
            <a:r>
              <a:t>The subjects of natural monopolies</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Shape 214"/>
          <p:cNvSpPr/>
          <p:nvPr>
            <p:ph type="title"/>
          </p:nvPr>
        </p:nvSpPr>
        <p:spPr>
          <a:xfrm>
            <a:off x="1666558" y="588093"/>
            <a:ext cx="8498521" cy="507833"/>
          </a:xfrm>
          <a:prstGeom prst="rect">
            <a:avLst/>
          </a:prstGeom>
        </p:spPr>
        <p:txBody>
          <a:bodyPr/>
          <a:lstStyle>
            <a:lvl1pPr algn="ctr"/>
          </a:lstStyle>
          <a:p>
            <a:pPr/>
            <a:r>
              <a:t>The procurement methods</a:t>
            </a:r>
          </a:p>
        </p:txBody>
      </p:sp>
      <p:grpSp>
        <p:nvGrpSpPr>
          <p:cNvPr id="217" name="Group 217"/>
          <p:cNvGrpSpPr/>
          <p:nvPr/>
        </p:nvGrpSpPr>
        <p:grpSpPr>
          <a:xfrm>
            <a:off x="1269750" y="1632817"/>
            <a:ext cx="5810824" cy="794800"/>
            <a:chOff x="0" y="0"/>
            <a:chExt cx="5810822" cy="794799"/>
          </a:xfrm>
        </p:grpSpPr>
        <p:sp>
          <p:nvSpPr>
            <p:cNvPr id="215" name="Shape 215"/>
            <p:cNvSpPr/>
            <p:nvPr/>
          </p:nvSpPr>
          <p:spPr>
            <a:xfrm>
              <a:off x="0" y="0"/>
              <a:ext cx="5810823" cy="794800"/>
            </a:xfrm>
            <a:prstGeom prst="roundRect">
              <a:avLst>
                <a:gd name="adj" fmla="val 16667"/>
              </a:avLst>
            </a:prstGeom>
            <a:solidFill>
              <a:srgbClr val="7C9CB4"/>
            </a:solidFill>
            <a:ln w="25400" cap="flat">
              <a:solidFill>
                <a:srgbClr val="7C9CB4"/>
              </a:solidFill>
              <a:prstDash val="solid"/>
              <a:round/>
            </a:ln>
            <a:effectLst/>
          </p:spPr>
          <p:txBody>
            <a:bodyPr wrap="square" lIns="45719" tIns="45719" rIns="45719" bIns="45719" numCol="1" anchor="ctr">
              <a:noAutofit/>
            </a:bodyPr>
            <a:lstStyle/>
            <a:p>
              <a:pPr algn="ctr">
                <a:defRPr sz="2400">
                  <a:solidFill>
                    <a:srgbClr val="FFFFFF"/>
                  </a:solidFill>
                  <a:latin typeface="Arial"/>
                  <a:ea typeface="Arial"/>
                  <a:cs typeface="Arial"/>
                  <a:sym typeface="Arial"/>
                </a:defRPr>
              </a:pPr>
            </a:p>
          </p:txBody>
        </p:sp>
        <p:sp>
          <p:nvSpPr>
            <p:cNvPr id="216" name="Shape 216"/>
            <p:cNvSpPr/>
            <p:nvPr/>
          </p:nvSpPr>
          <p:spPr>
            <a:xfrm>
              <a:off x="38798" y="172428"/>
              <a:ext cx="5733227" cy="4499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400">
                  <a:latin typeface="Arial"/>
                  <a:ea typeface="Arial"/>
                  <a:cs typeface="Arial"/>
                  <a:sym typeface="Arial"/>
                </a:defRPr>
              </a:lvl1pPr>
            </a:lstStyle>
            <a:p>
              <a:pPr/>
              <a:r>
                <a:t>Competitive methods</a:t>
              </a:r>
            </a:p>
          </p:txBody>
        </p:sp>
      </p:grpSp>
      <p:grpSp>
        <p:nvGrpSpPr>
          <p:cNvPr id="220" name="Group 220"/>
          <p:cNvGrpSpPr/>
          <p:nvPr/>
        </p:nvGrpSpPr>
        <p:grpSpPr>
          <a:xfrm>
            <a:off x="8109804" y="1632817"/>
            <a:ext cx="2342297" cy="1920008"/>
            <a:chOff x="0" y="0"/>
            <a:chExt cx="2342295" cy="1920007"/>
          </a:xfrm>
        </p:grpSpPr>
        <p:sp>
          <p:nvSpPr>
            <p:cNvPr id="218" name="Shape 218"/>
            <p:cNvSpPr/>
            <p:nvPr/>
          </p:nvSpPr>
          <p:spPr>
            <a:xfrm>
              <a:off x="0" y="0"/>
              <a:ext cx="2342296" cy="1920008"/>
            </a:xfrm>
            <a:prstGeom prst="roundRect">
              <a:avLst>
                <a:gd name="adj" fmla="val 16667"/>
              </a:avLst>
            </a:prstGeom>
            <a:solidFill>
              <a:srgbClr val="7C9CB4"/>
            </a:solidFill>
            <a:ln w="25400" cap="flat">
              <a:solidFill>
                <a:srgbClr val="7C9CB4"/>
              </a:solidFill>
              <a:prstDash val="solid"/>
              <a:round/>
            </a:ln>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19" name="Shape 219"/>
            <p:cNvSpPr/>
            <p:nvPr/>
          </p:nvSpPr>
          <p:spPr>
            <a:xfrm>
              <a:off x="93726" y="35701"/>
              <a:ext cx="2154844" cy="1848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p>
              <a:pPr algn="ctr">
                <a:defRPr sz="2000">
                  <a:latin typeface="Arial"/>
                  <a:ea typeface="Arial"/>
                  <a:cs typeface="Arial"/>
                  <a:sym typeface="Arial"/>
                </a:defRPr>
              </a:pPr>
              <a:r>
                <a:t> SINGLE-SOURCING</a:t>
              </a:r>
              <a:endParaRPr sz="2400"/>
            </a:p>
            <a:p>
              <a:pPr algn="ctr">
                <a:defRPr sz="2000">
                  <a:latin typeface="Arial"/>
                  <a:ea typeface="Arial"/>
                  <a:cs typeface="Arial"/>
                  <a:sym typeface="Arial"/>
                </a:defRPr>
              </a:pPr>
            </a:p>
            <a:p>
              <a:pPr algn="ctr">
                <a:defRPr sz="2000">
                  <a:latin typeface="Arial"/>
                  <a:ea typeface="Arial"/>
                  <a:cs typeface="Arial"/>
                  <a:sym typeface="Arial"/>
                </a:defRPr>
              </a:pPr>
              <a:r>
                <a:t>the sole supplier (contractor, performer) </a:t>
              </a:r>
            </a:p>
          </p:txBody>
        </p:sp>
      </p:grpSp>
      <p:sp>
        <p:nvSpPr>
          <p:cNvPr id="221" name="Shape 221"/>
          <p:cNvSpPr/>
          <p:nvPr/>
        </p:nvSpPr>
        <p:spPr>
          <a:xfrm>
            <a:off x="1691173" y="2427615"/>
            <a:ext cx="1" cy="635490"/>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22" name="Shape 222"/>
          <p:cNvSpPr/>
          <p:nvPr/>
        </p:nvSpPr>
        <p:spPr>
          <a:xfrm>
            <a:off x="4216003" y="2427615"/>
            <a:ext cx="1" cy="635490"/>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23" name="Shape 223"/>
          <p:cNvSpPr/>
          <p:nvPr/>
        </p:nvSpPr>
        <p:spPr>
          <a:xfrm>
            <a:off x="5480277" y="2427615"/>
            <a:ext cx="504966" cy="635490"/>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24" name="Shape 224"/>
          <p:cNvSpPr/>
          <p:nvPr/>
        </p:nvSpPr>
        <p:spPr>
          <a:xfrm>
            <a:off x="6995175" y="2427615"/>
            <a:ext cx="1600298" cy="1666629"/>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grpSp>
        <p:nvGrpSpPr>
          <p:cNvPr id="227" name="Group 227"/>
          <p:cNvGrpSpPr/>
          <p:nvPr/>
        </p:nvGrpSpPr>
        <p:grpSpPr>
          <a:xfrm>
            <a:off x="469900" y="3095625"/>
            <a:ext cx="2105235" cy="714680"/>
            <a:chOff x="0" y="0"/>
            <a:chExt cx="2105234" cy="714679"/>
          </a:xfrm>
        </p:grpSpPr>
        <p:sp>
          <p:nvSpPr>
            <p:cNvPr id="225" name="Shape 225"/>
            <p:cNvSpPr/>
            <p:nvPr/>
          </p:nvSpPr>
          <p:spPr>
            <a:xfrm>
              <a:off x="0" y="0"/>
              <a:ext cx="2105235" cy="714680"/>
            </a:xfrm>
            <a:prstGeom prst="roundRect">
              <a:avLst>
                <a:gd name="adj" fmla="val 16667"/>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100">
                  <a:solidFill>
                    <a:srgbClr val="FFFFFF"/>
                  </a:solidFill>
                  <a:latin typeface="PTSansPro-Caption"/>
                  <a:ea typeface="PTSansPro-Caption"/>
                  <a:cs typeface="PTSansPro-Caption"/>
                  <a:sym typeface="PTSansPro-Caption"/>
                </a:defRPr>
              </a:pPr>
            </a:p>
          </p:txBody>
        </p:sp>
        <p:sp>
          <p:nvSpPr>
            <p:cNvPr id="226" name="Shape 226"/>
            <p:cNvSpPr/>
            <p:nvPr/>
          </p:nvSpPr>
          <p:spPr>
            <a:xfrm>
              <a:off x="34887" y="146432"/>
              <a:ext cx="2035460" cy="4218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100">
                  <a:solidFill>
                    <a:srgbClr val="FFFFFF"/>
                  </a:solidFill>
                  <a:latin typeface="PTSansPro-Caption"/>
                  <a:ea typeface="PTSansPro-Caption"/>
                  <a:cs typeface="PTSansPro-Caption"/>
                  <a:sym typeface="PTSansPro-Caption"/>
                </a:defRPr>
              </a:lvl1pPr>
            </a:lstStyle>
            <a:p>
              <a:pPr/>
              <a:r>
                <a:t>Auction</a:t>
              </a:r>
            </a:p>
          </p:txBody>
        </p:sp>
      </p:grpSp>
      <p:grpSp>
        <p:nvGrpSpPr>
          <p:cNvPr id="230" name="Group 230"/>
          <p:cNvGrpSpPr/>
          <p:nvPr/>
        </p:nvGrpSpPr>
        <p:grpSpPr>
          <a:xfrm>
            <a:off x="5563963" y="3062558"/>
            <a:ext cx="2021026" cy="714680"/>
            <a:chOff x="0" y="0"/>
            <a:chExt cx="2021025" cy="714679"/>
          </a:xfrm>
        </p:grpSpPr>
        <p:sp>
          <p:nvSpPr>
            <p:cNvPr id="228" name="Shape 228"/>
            <p:cNvSpPr/>
            <p:nvPr/>
          </p:nvSpPr>
          <p:spPr>
            <a:xfrm>
              <a:off x="0" y="0"/>
              <a:ext cx="2021026" cy="714680"/>
            </a:xfrm>
            <a:prstGeom prst="roundRect">
              <a:avLst>
                <a:gd name="adj" fmla="val 16667"/>
              </a:avLst>
            </a:prstGeom>
            <a:solidFill>
              <a:srgbClr val="C00000"/>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29" name="Shape 229"/>
            <p:cNvSpPr/>
            <p:nvPr/>
          </p:nvSpPr>
          <p:spPr>
            <a:xfrm>
              <a:off x="34887" y="17237"/>
              <a:ext cx="1951251" cy="6802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Request for price</a:t>
              </a:r>
            </a:p>
          </p:txBody>
        </p:sp>
      </p:grpSp>
      <p:grpSp>
        <p:nvGrpSpPr>
          <p:cNvPr id="234" name="Group 234"/>
          <p:cNvGrpSpPr/>
          <p:nvPr/>
        </p:nvGrpSpPr>
        <p:grpSpPr>
          <a:xfrm>
            <a:off x="764783" y="3777374"/>
            <a:ext cx="504966" cy="1666628"/>
            <a:chOff x="0" y="0"/>
            <a:chExt cx="504965" cy="1666626"/>
          </a:xfrm>
        </p:grpSpPr>
        <p:sp>
          <p:nvSpPr>
            <p:cNvPr id="231" name="Shape 231"/>
            <p:cNvSpPr/>
            <p:nvPr/>
          </p:nvSpPr>
          <p:spPr>
            <a:xfrm flipH="1">
              <a:off x="-1" y="0"/>
              <a:ext cx="1" cy="1666628"/>
            </a:xfrm>
            <a:prstGeom prst="line">
              <a:avLst/>
            </a:prstGeom>
            <a:noFill/>
            <a:ln w="38100" cap="flat">
              <a:solidFill>
                <a:srgbClr val="000000"/>
              </a:solidFill>
              <a:prstDash val="solid"/>
              <a:round/>
            </a:ln>
            <a:effectLst>
              <a:outerShdw sx="100000" sy="100000" kx="0" ky="0" algn="b" rotWithShape="0" blurRad="38100" dist="23000" dir="5400000">
                <a:srgbClr val="808080">
                  <a:alpha val="34998"/>
                </a:srgbClr>
              </a:outerShdw>
            </a:effectLst>
          </p:spPr>
          <p:txBody>
            <a:bodyPr wrap="square" lIns="45719" tIns="45719" rIns="45719" bIns="45719" numCol="1" anchor="t">
              <a:noAutofit/>
            </a:bodyPr>
            <a:lstStyle/>
            <a:p>
              <a:pPr/>
            </a:p>
          </p:txBody>
        </p:sp>
        <p:sp>
          <p:nvSpPr>
            <p:cNvPr id="232" name="Shape 232"/>
            <p:cNvSpPr/>
            <p:nvPr/>
          </p:nvSpPr>
          <p:spPr>
            <a:xfrm>
              <a:off x="-1" y="674004"/>
              <a:ext cx="504967" cy="1"/>
            </a:xfrm>
            <a:prstGeom prst="line">
              <a:avLst/>
            </a:prstGeom>
            <a:noFill/>
            <a:ln w="38100" cap="flat">
              <a:solidFill>
                <a:srgbClr val="000000"/>
              </a:solidFill>
              <a:prstDash val="solid"/>
              <a:round/>
              <a:tailEnd type="triangle" w="med" len="med"/>
            </a:ln>
            <a:effectLst>
              <a:outerShdw sx="100000" sy="100000" kx="0" ky="0" algn="b" rotWithShape="0" blurRad="38100" dist="23000" dir="5400000">
                <a:srgbClr val="808080">
                  <a:alpha val="34998"/>
                </a:srgbClr>
              </a:outerShdw>
            </a:effectLst>
          </p:spPr>
          <p:txBody>
            <a:bodyPr wrap="square" lIns="45719" tIns="45719" rIns="45719" bIns="45719" numCol="1" anchor="t">
              <a:noAutofit/>
            </a:bodyPr>
            <a:lstStyle/>
            <a:p>
              <a:pPr/>
            </a:p>
          </p:txBody>
        </p:sp>
        <p:sp>
          <p:nvSpPr>
            <p:cNvPr id="233" name="Shape 233"/>
            <p:cNvSpPr/>
            <p:nvPr/>
          </p:nvSpPr>
          <p:spPr>
            <a:xfrm>
              <a:off x="-1" y="1656124"/>
              <a:ext cx="504967" cy="1"/>
            </a:xfrm>
            <a:prstGeom prst="line">
              <a:avLst/>
            </a:prstGeom>
            <a:noFill/>
            <a:ln w="38100" cap="flat">
              <a:solidFill>
                <a:srgbClr val="000000"/>
              </a:solidFill>
              <a:prstDash val="solid"/>
              <a:round/>
              <a:tailEnd type="triangle" w="med" len="med"/>
            </a:ln>
            <a:effectLst>
              <a:outerShdw sx="100000" sy="100000" kx="0" ky="0" algn="b" rotWithShape="0" blurRad="38100" dist="23000" dir="5400000">
                <a:srgbClr val="808080">
                  <a:alpha val="34998"/>
                </a:srgbClr>
              </a:outerShdw>
            </a:effectLst>
          </p:spPr>
          <p:txBody>
            <a:bodyPr wrap="square" lIns="45719" tIns="45719" rIns="45719" bIns="45719" numCol="1" anchor="t">
              <a:noAutofit/>
            </a:bodyPr>
            <a:lstStyle/>
            <a:p>
              <a:pPr/>
            </a:p>
          </p:txBody>
        </p:sp>
      </p:grpSp>
      <p:grpSp>
        <p:nvGrpSpPr>
          <p:cNvPr id="237" name="Group 237"/>
          <p:cNvGrpSpPr/>
          <p:nvPr/>
        </p:nvGrpSpPr>
        <p:grpSpPr>
          <a:xfrm>
            <a:off x="1290337" y="4091337"/>
            <a:ext cx="1473666" cy="685746"/>
            <a:chOff x="0" y="0"/>
            <a:chExt cx="1473664" cy="685745"/>
          </a:xfrm>
        </p:grpSpPr>
        <p:sp>
          <p:nvSpPr>
            <p:cNvPr id="235" name="Shape 235"/>
            <p:cNvSpPr/>
            <p:nvPr/>
          </p:nvSpPr>
          <p:spPr>
            <a:xfrm>
              <a:off x="-1" y="-1"/>
              <a:ext cx="1473666" cy="685747"/>
            </a:xfrm>
            <a:prstGeom prst="rect">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100">
                  <a:solidFill>
                    <a:srgbClr val="FFFFFF"/>
                  </a:solidFill>
                  <a:latin typeface="PTSansPro-Caption"/>
                  <a:ea typeface="PTSansPro-Caption"/>
                  <a:cs typeface="PTSansPro-Caption"/>
                  <a:sym typeface="PTSansPro-Caption"/>
                </a:defRPr>
              </a:pPr>
            </a:p>
          </p:txBody>
        </p:sp>
        <p:sp>
          <p:nvSpPr>
            <p:cNvPr id="236" name="Shape 236"/>
            <p:cNvSpPr/>
            <p:nvPr/>
          </p:nvSpPr>
          <p:spPr>
            <a:xfrm>
              <a:off x="-1" y="2770"/>
              <a:ext cx="1473666" cy="6802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Electronic auction</a:t>
              </a:r>
            </a:p>
          </p:txBody>
        </p:sp>
      </p:grpSp>
      <p:grpSp>
        <p:nvGrpSpPr>
          <p:cNvPr id="240" name="Group 240"/>
          <p:cNvGrpSpPr/>
          <p:nvPr/>
        </p:nvGrpSpPr>
        <p:grpSpPr>
          <a:xfrm>
            <a:off x="1269285" y="5091181"/>
            <a:ext cx="1486615" cy="1204844"/>
            <a:chOff x="0" y="0"/>
            <a:chExt cx="1486614" cy="1204843"/>
          </a:xfrm>
        </p:grpSpPr>
        <p:sp>
          <p:nvSpPr>
            <p:cNvPr id="238" name="Shape 238"/>
            <p:cNvSpPr/>
            <p:nvPr/>
          </p:nvSpPr>
          <p:spPr>
            <a:xfrm>
              <a:off x="-1" y="-1"/>
              <a:ext cx="1486616" cy="1204845"/>
            </a:xfrm>
            <a:prstGeom prst="rect">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100">
                  <a:solidFill>
                    <a:srgbClr val="FFFFFF"/>
                  </a:solidFill>
                  <a:latin typeface="PTSansPro-Caption"/>
                  <a:ea typeface="PTSansPro-Caption"/>
                  <a:cs typeface="PTSansPro-Caption"/>
                  <a:sym typeface="PTSansPro-Caption"/>
                </a:defRPr>
              </a:pPr>
            </a:p>
          </p:txBody>
        </p:sp>
        <p:sp>
          <p:nvSpPr>
            <p:cNvPr id="239" name="Shape 239"/>
            <p:cNvSpPr/>
            <p:nvPr/>
          </p:nvSpPr>
          <p:spPr>
            <a:xfrm>
              <a:off x="-1" y="116269"/>
              <a:ext cx="1486616" cy="972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Reverse sealed-bid auction</a:t>
              </a:r>
            </a:p>
          </p:txBody>
        </p:sp>
      </p:grpSp>
      <p:sp>
        <p:nvSpPr>
          <p:cNvPr id="241" name="Shape 241"/>
          <p:cNvSpPr/>
          <p:nvPr/>
        </p:nvSpPr>
        <p:spPr>
          <a:xfrm>
            <a:off x="3711037" y="3793130"/>
            <a:ext cx="1" cy="540954"/>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42" name="Shape 242"/>
          <p:cNvSpPr/>
          <p:nvPr/>
        </p:nvSpPr>
        <p:spPr>
          <a:xfrm>
            <a:off x="5058852" y="3777374"/>
            <a:ext cx="315605" cy="579470"/>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grpSp>
        <p:nvGrpSpPr>
          <p:cNvPr id="245" name="Group 245"/>
          <p:cNvGrpSpPr/>
          <p:nvPr/>
        </p:nvGrpSpPr>
        <p:grpSpPr>
          <a:xfrm>
            <a:off x="3163995" y="3062558"/>
            <a:ext cx="2105235" cy="714680"/>
            <a:chOff x="0" y="0"/>
            <a:chExt cx="2105234" cy="714679"/>
          </a:xfrm>
        </p:grpSpPr>
        <p:sp>
          <p:nvSpPr>
            <p:cNvPr id="243" name="Shape 243"/>
            <p:cNvSpPr/>
            <p:nvPr/>
          </p:nvSpPr>
          <p:spPr>
            <a:xfrm>
              <a:off x="0" y="0"/>
              <a:ext cx="2105235" cy="714680"/>
            </a:xfrm>
            <a:prstGeom prst="roundRect">
              <a:avLst>
                <a:gd name="adj" fmla="val 16667"/>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100">
                  <a:solidFill>
                    <a:srgbClr val="FFFFFF"/>
                  </a:solidFill>
                  <a:latin typeface="PTSansPro-Caption"/>
                  <a:ea typeface="PTSansPro-Caption"/>
                  <a:cs typeface="PTSansPro-Caption"/>
                  <a:sym typeface="PTSansPro-Caption"/>
                </a:defRPr>
              </a:pPr>
            </a:p>
          </p:txBody>
        </p:sp>
        <p:sp>
          <p:nvSpPr>
            <p:cNvPr id="244" name="Shape 244"/>
            <p:cNvSpPr/>
            <p:nvPr/>
          </p:nvSpPr>
          <p:spPr>
            <a:xfrm>
              <a:off x="34887" y="146432"/>
              <a:ext cx="2035460" cy="4218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100">
                  <a:solidFill>
                    <a:srgbClr val="FFFFFF"/>
                  </a:solidFill>
                  <a:latin typeface="PTSansPro-Caption"/>
                  <a:ea typeface="PTSansPro-Caption"/>
                  <a:cs typeface="PTSansPro-Caption"/>
                  <a:sym typeface="PTSansPro-Caption"/>
                </a:defRPr>
              </a:lvl1pPr>
            </a:lstStyle>
            <a:p>
              <a:pPr/>
              <a:r>
                <a:t>Tenders</a:t>
              </a:r>
            </a:p>
          </p:txBody>
        </p:sp>
      </p:grpSp>
      <p:grpSp>
        <p:nvGrpSpPr>
          <p:cNvPr id="248" name="Group 248"/>
          <p:cNvGrpSpPr/>
          <p:nvPr/>
        </p:nvGrpSpPr>
        <p:grpSpPr>
          <a:xfrm>
            <a:off x="2894434" y="5776926"/>
            <a:ext cx="1684187" cy="714680"/>
            <a:chOff x="0" y="0"/>
            <a:chExt cx="1684185" cy="714679"/>
          </a:xfrm>
        </p:grpSpPr>
        <p:sp>
          <p:nvSpPr>
            <p:cNvPr id="246" name="Shape 246"/>
            <p:cNvSpPr/>
            <p:nvPr/>
          </p:nvSpPr>
          <p:spPr>
            <a:xfrm>
              <a:off x="0" y="-1"/>
              <a:ext cx="1684186" cy="714681"/>
            </a:xfrm>
            <a:prstGeom prst="rect">
              <a:avLst/>
            </a:prstGeom>
            <a:solidFill>
              <a:srgbClr val="C00000"/>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47" name="Shape 247"/>
            <p:cNvSpPr/>
            <p:nvPr/>
          </p:nvSpPr>
          <p:spPr>
            <a:xfrm>
              <a:off x="0" y="17237"/>
              <a:ext cx="1684186" cy="6802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two-stage tender</a:t>
              </a:r>
            </a:p>
          </p:txBody>
        </p:sp>
      </p:grpSp>
      <p:grpSp>
        <p:nvGrpSpPr>
          <p:cNvPr id="251" name="Group 251"/>
          <p:cNvGrpSpPr/>
          <p:nvPr/>
        </p:nvGrpSpPr>
        <p:grpSpPr>
          <a:xfrm>
            <a:off x="4833739" y="5762457"/>
            <a:ext cx="2011221" cy="857610"/>
            <a:chOff x="0" y="0"/>
            <a:chExt cx="2011220" cy="857608"/>
          </a:xfrm>
        </p:grpSpPr>
        <p:sp>
          <p:nvSpPr>
            <p:cNvPr id="249" name="Shape 249"/>
            <p:cNvSpPr/>
            <p:nvPr/>
          </p:nvSpPr>
          <p:spPr>
            <a:xfrm>
              <a:off x="-1" y="0"/>
              <a:ext cx="2011222" cy="857609"/>
            </a:xfrm>
            <a:prstGeom prst="rect">
              <a:avLst/>
            </a:prstGeom>
            <a:solidFill>
              <a:srgbClr val="C00000"/>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50" name="Shape 250"/>
            <p:cNvSpPr/>
            <p:nvPr/>
          </p:nvSpPr>
          <p:spPr>
            <a:xfrm>
              <a:off x="-1" y="234752"/>
              <a:ext cx="2011222" cy="388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selective tender</a:t>
              </a:r>
            </a:p>
          </p:txBody>
        </p:sp>
      </p:grpSp>
      <p:sp>
        <p:nvSpPr>
          <p:cNvPr id="252" name="Shape 252"/>
          <p:cNvSpPr/>
          <p:nvPr/>
        </p:nvSpPr>
        <p:spPr>
          <a:xfrm>
            <a:off x="3703611" y="5043101"/>
            <a:ext cx="1" cy="719522"/>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53" name="Shape 253"/>
          <p:cNvSpPr/>
          <p:nvPr/>
        </p:nvSpPr>
        <p:spPr>
          <a:xfrm>
            <a:off x="4399798" y="5020343"/>
            <a:ext cx="933816" cy="719523"/>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54" name="Shape 254"/>
          <p:cNvSpPr/>
          <p:nvPr/>
        </p:nvSpPr>
        <p:spPr>
          <a:xfrm>
            <a:off x="5394878" y="5043101"/>
            <a:ext cx="1" cy="719522"/>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sp>
        <p:nvSpPr>
          <p:cNvPr id="255" name="Shape 255"/>
          <p:cNvSpPr/>
          <p:nvPr/>
        </p:nvSpPr>
        <p:spPr>
          <a:xfrm flipH="1">
            <a:off x="3737028" y="5057106"/>
            <a:ext cx="900401" cy="719522"/>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grpSp>
        <p:nvGrpSpPr>
          <p:cNvPr id="258" name="Group 258"/>
          <p:cNvGrpSpPr/>
          <p:nvPr/>
        </p:nvGrpSpPr>
        <p:grpSpPr>
          <a:xfrm>
            <a:off x="2974525" y="4334517"/>
            <a:ext cx="1452615" cy="685746"/>
            <a:chOff x="0" y="0"/>
            <a:chExt cx="1452614" cy="685745"/>
          </a:xfrm>
        </p:grpSpPr>
        <p:sp>
          <p:nvSpPr>
            <p:cNvPr id="256" name="Shape 256"/>
            <p:cNvSpPr/>
            <p:nvPr/>
          </p:nvSpPr>
          <p:spPr>
            <a:xfrm>
              <a:off x="-1" y="-1"/>
              <a:ext cx="1452616" cy="685747"/>
            </a:xfrm>
            <a:prstGeom prst="rect">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57" name="Shape 257"/>
            <p:cNvSpPr/>
            <p:nvPr/>
          </p:nvSpPr>
          <p:spPr>
            <a:xfrm>
              <a:off x="-1" y="2770"/>
              <a:ext cx="1452616" cy="6802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open tender </a:t>
              </a:r>
            </a:p>
          </p:txBody>
        </p:sp>
      </p:grpSp>
      <p:grpSp>
        <p:nvGrpSpPr>
          <p:cNvPr id="261" name="Group 261"/>
          <p:cNvGrpSpPr/>
          <p:nvPr/>
        </p:nvGrpSpPr>
        <p:grpSpPr>
          <a:xfrm>
            <a:off x="4637659" y="4343104"/>
            <a:ext cx="1473665" cy="713915"/>
            <a:chOff x="0" y="0"/>
            <a:chExt cx="1473664" cy="713913"/>
          </a:xfrm>
        </p:grpSpPr>
        <p:sp>
          <p:nvSpPr>
            <p:cNvPr id="259" name="Shape 259"/>
            <p:cNvSpPr/>
            <p:nvPr/>
          </p:nvSpPr>
          <p:spPr>
            <a:xfrm>
              <a:off x="0" y="14084"/>
              <a:ext cx="1473665" cy="685746"/>
            </a:xfrm>
            <a:prstGeom prst="rect">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60" name="Shape 260"/>
            <p:cNvSpPr/>
            <p:nvPr/>
          </p:nvSpPr>
          <p:spPr>
            <a:xfrm>
              <a:off x="0" y="0"/>
              <a:ext cx="1473665" cy="713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solidFill>
                    <a:srgbClr val="FFFFFF"/>
                  </a:solidFill>
                  <a:latin typeface="PTSansPro-Caption"/>
                  <a:ea typeface="PTSansPro-Caption"/>
                  <a:cs typeface="PTSansPro-Caption"/>
                  <a:sym typeface="PTSansPro-Caption"/>
                </a:defRPr>
              </a:lvl1pPr>
            </a:lstStyle>
            <a:p>
              <a:pPr/>
              <a:r>
                <a:t>Closed tender</a:t>
              </a:r>
            </a:p>
          </p:txBody>
        </p:sp>
      </p:grpSp>
      <p:sp>
        <p:nvSpPr>
          <p:cNvPr id="262" name="Shape 262"/>
          <p:cNvSpPr/>
          <p:nvPr/>
        </p:nvSpPr>
        <p:spPr>
          <a:xfrm>
            <a:off x="4496336" y="5907928"/>
            <a:ext cx="337883" cy="400390"/>
          </a:xfrm>
          <a:prstGeom prst="rect">
            <a:avLst/>
          </a:prstGeom>
          <a:ln w="12700">
            <a:miter lim="400000"/>
          </a:ln>
          <a:extLst>
            <a:ext uri="{C572A759-6A51-4108-AA02-DFA0A04FC94B}">
              <ma14:wrappingTextBoxFlag xmlns:ma14="http://schemas.microsoft.com/office/mac/drawingml/2011/main" val="1"/>
            </a:ext>
          </a:extLst>
        </p:spPr>
        <p:txBody>
          <a:bodyPr lIns="52157" tIns="52157" rIns="52157" bIns="52157">
            <a:spAutoFit/>
          </a:bodyPr>
          <a:lstStyle>
            <a:lvl1pPr>
              <a:defRPr sz="2100">
                <a:latin typeface="Arial"/>
                <a:ea typeface="Arial"/>
                <a:cs typeface="Arial"/>
                <a:sym typeface="Arial"/>
              </a:defRPr>
            </a:lvl1pPr>
          </a:lstStyle>
          <a:p>
            <a:pPr/>
            <a:r>
              <a:t>+</a:t>
            </a:r>
          </a:p>
        </p:txBody>
      </p:sp>
      <p:sp>
        <p:nvSpPr>
          <p:cNvPr id="263" name="Shape 263"/>
          <p:cNvSpPr/>
          <p:nvPr/>
        </p:nvSpPr>
        <p:spPr>
          <a:xfrm>
            <a:off x="9438320" y="4810262"/>
            <a:ext cx="1" cy="1190450"/>
          </a:xfrm>
          <a:prstGeom prst="line">
            <a:avLst/>
          </a:prstGeom>
          <a:ln w="38100">
            <a:solidFill>
              <a:srgbClr val="000000"/>
            </a:solidFill>
          </a:ln>
          <a:effectLst>
            <a:outerShdw sx="100000" sy="100000" kx="0" ky="0" algn="b" rotWithShape="0" blurRad="38100" dist="23000" dir="5400000">
              <a:srgbClr val="808080">
                <a:alpha val="34998"/>
              </a:srgbClr>
            </a:outerShdw>
          </a:effectLst>
        </p:spPr>
        <p:txBody>
          <a:bodyPr lIns="45719" rIns="45719"/>
          <a:lstStyle/>
          <a:p>
            <a:pPr/>
          </a:p>
        </p:txBody>
      </p:sp>
      <p:sp>
        <p:nvSpPr>
          <p:cNvPr id="264" name="Shape 264"/>
          <p:cNvSpPr/>
          <p:nvPr/>
        </p:nvSpPr>
        <p:spPr>
          <a:xfrm flipH="1">
            <a:off x="9185837" y="6000712"/>
            <a:ext cx="252483" cy="1"/>
          </a:xfrm>
          <a:prstGeom prst="line">
            <a:avLst/>
          </a:prstGeom>
          <a:ln w="38100">
            <a:solidFill>
              <a:srgbClr val="000000"/>
            </a:solidFill>
            <a:tailEnd type="triangle"/>
          </a:ln>
          <a:effectLst>
            <a:outerShdw sx="100000" sy="100000" kx="0" ky="0" algn="b" rotWithShape="0" blurRad="38100" dist="23000" dir="5400000">
              <a:srgbClr val="808080">
                <a:alpha val="34998"/>
              </a:srgbClr>
            </a:outerShdw>
          </a:effectLst>
        </p:spPr>
        <p:txBody>
          <a:bodyPr lIns="45719" rIns="45719"/>
          <a:lstStyle/>
          <a:p>
            <a:pPr/>
          </a:p>
        </p:txBody>
      </p:sp>
      <p:grpSp>
        <p:nvGrpSpPr>
          <p:cNvPr id="267" name="Group 267"/>
          <p:cNvGrpSpPr/>
          <p:nvPr/>
        </p:nvGrpSpPr>
        <p:grpSpPr>
          <a:xfrm>
            <a:off x="6995173" y="5536348"/>
            <a:ext cx="2694926" cy="1402224"/>
            <a:chOff x="0" y="0"/>
            <a:chExt cx="2694925" cy="1402223"/>
          </a:xfrm>
        </p:grpSpPr>
        <p:sp>
          <p:nvSpPr>
            <p:cNvPr id="265" name="Shape 265"/>
            <p:cNvSpPr/>
            <p:nvPr/>
          </p:nvSpPr>
          <p:spPr>
            <a:xfrm>
              <a:off x="-1" y="-1"/>
              <a:ext cx="2694927" cy="1402225"/>
            </a:xfrm>
            <a:prstGeom prst="rect">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1300">
                  <a:solidFill>
                    <a:srgbClr val="FFFFFF"/>
                  </a:solidFill>
                  <a:latin typeface="PTSansPro-Caption"/>
                  <a:ea typeface="PTSansPro-Caption"/>
                  <a:cs typeface="PTSansPro-Caption"/>
                  <a:sym typeface="PTSansPro-Caption"/>
                </a:defRPr>
              </a:pPr>
            </a:p>
          </p:txBody>
        </p:sp>
        <p:sp>
          <p:nvSpPr>
            <p:cNvPr id="266" name="Shape 266"/>
            <p:cNvSpPr/>
            <p:nvPr/>
          </p:nvSpPr>
          <p:spPr>
            <a:xfrm>
              <a:off x="-1" y="80155"/>
              <a:ext cx="2694927" cy="12419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1300">
                  <a:latin typeface="Arial"/>
                  <a:ea typeface="Arial"/>
                  <a:cs typeface="Arial"/>
                  <a:sym typeface="Arial"/>
                </a:defRPr>
              </a:lvl1pPr>
            </a:lstStyle>
            <a:p>
              <a:pPr/>
              <a:r>
                <a:t>preliminary selection of procurement participants for the purposes of providing humanitarian aid or liquidating the consequences of natural or technogenic emergencies</a:t>
              </a:r>
            </a:p>
          </p:txBody>
        </p:sp>
      </p:grpSp>
      <p:grpSp>
        <p:nvGrpSpPr>
          <p:cNvPr id="270" name="Group 270"/>
          <p:cNvGrpSpPr/>
          <p:nvPr/>
        </p:nvGrpSpPr>
        <p:grpSpPr>
          <a:xfrm>
            <a:off x="7332360" y="4094872"/>
            <a:ext cx="2357863" cy="714680"/>
            <a:chOff x="0" y="0"/>
            <a:chExt cx="2357862" cy="714679"/>
          </a:xfrm>
        </p:grpSpPr>
        <p:sp>
          <p:nvSpPr>
            <p:cNvPr id="268" name="Shape 268"/>
            <p:cNvSpPr/>
            <p:nvPr/>
          </p:nvSpPr>
          <p:spPr>
            <a:xfrm>
              <a:off x="0" y="0"/>
              <a:ext cx="2357863" cy="714680"/>
            </a:xfrm>
            <a:prstGeom prst="roundRect">
              <a:avLst>
                <a:gd name="adj" fmla="val 16667"/>
              </a:avLst>
            </a:prstGeom>
            <a:solidFill>
              <a:srgbClr val="7C9CB4"/>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a:defRPr sz="2000">
                  <a:solidFill>
                    <a:srgbClr val="FFFFFF"/>
                  </a:solidFill>
                  <a:latin typeface="PTSansPro-Caption"/>
                  <a:ea typeface="PTSansPro-Caption"/>
                  <a:cs typeface="PTSansPro-Caption"/>
                  <a:sym typeface="PTSansPro-Caption"/>
                </a:defRPr>
              </a:pPr>
            </a:p>
          </p:txBody>
        </p:sp>
        <p:sp>
          <p:nvSpPr>
            <p:cNvPr id="269" name="Shape 269"/>
            <p:cNvSpPr/>
            <p:nvPr/>
          </p:nvSpPr>
          <p:spPr>
            <a:xfrm>
              <a:off x="34887" y="17237"/>
              <a:ext cx="2288088" cy="6802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2157" tIns="52157" rIns="52157" bIns="52157" numCol="1" anchor="ctr">
              <a:spAutoFit/>
            </a:bodyPr>
            <a:lstStyle>
              <a:lvl1pPr algn="ctr">
                <a:defRPr sz="2000">
                  <a:latin typeface="Arial"/>
                  <a:ea typeface="Arial"/>
                  <a:cs typeface="Arial"/>
                  <a:sym typeface="Arial"/>
                </a:defRPr>
              </a:lvl1pPr>
            </a:lstStyle>
            <a:p>
              <a:pPr/>
              <a:r>
                <a:t>Request for quotation</a:t>
              </a:r>
            </a:p>
          </p:txBody>
        </p:sp>
      </p:gr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Shape 273"/>
          <p:cNvSpPr/>
          <p:nvPr>
            <p:ph type="title"/>
          </p:nvPr>
        </p:nvSpPr>
        <p:spPr>
          <a:xfrm>
            <a:off x="1765299" y="592455"/>
            <a:ext cx="8498521" cy="521970"/>
          </a:xfrm>
          <a:prstGeom prst="rect">
            <a:avLst/>
          </a:prstGeom>
        </p:spPr>
        <p:txBody>
          <a:bodyPr/>
          <a:lstStyle>
            <a:lvl1pPr algn="ctr"/>
          </a:lstStyle>
          <a:p>
            <a:pPr/>
            <a:r>
              <a:t>The methods of procurement</a:t>
            </a:r>
          </a:p>
        </p:txBody>
      </p:sp>
      <p:graphicFrame>
        <p:nvGraphicFramePr>
          <p:cNvPr id="274" name="Table 274"/>
          <p:cNvGraphicFramePr/>
          <p:nvPr/>
        </p:nvGraphicFramePr>
        <p:xfrm>
          <a:off x="546100" y="1647825"/>
          <a:ext cx="9753600" cy="442807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906307"/>
                <a:gridCol w="1760692"/>
                <a:gridCol w="1752600"/>
                <a:gridCol w="1066800"/>
                <a:gridCol w="2133600"/>
                <a:gridCol w="2133600"/>
              </a:tblGrid>
              <a:tr h="990600">
                <a:tc>
                  <a:txBody>
                    <a:bodyPr/>
                    <a:lstStyle/>
                    <a:p>
                      <a:pPr algn="l">
                        <a:defRPr sz="1800"/>
                      </a:pPr>
                    </a:p>
                  </a:txBody>
                  <a:tcPr marL="45720" marR="45720" marT="45720" marB="45720" anchor="t" anchorCtr="0" horzOverflow="overflow"/>
                </a:tc>
                <a:tc>
                  <a:txBody>
                    <a:bodyPr/>
                    <a:lstStyle/>
                    <a:p>
                      <a:pPr algn="ctr">
                        <a:defRPr b="0" sz="1800">
                          <a:solidFill>
                            <a:srgbClr val="000000"/>
                          </a:solidFill>
                        </a:defRPr>
                      </a:pPr>
                      <a:r>
                        <a:rPr sz="2000">
                          <a:solidFill>
                            <a:srgbClr val="FFFFFF"/>
                          </a:solidFill>
                        </a:rPr>
                        <a:t>The methods of procurement</a:t>
                      </a:r>
                    </a:p>
                  </a:txBody>
                  <a:tcPr marL="45720" marR="45720" marT="45720" marB="45720" anchor="t" anchorCtr="0" horzOverflow="overflow"/>
                </a:tc>
                <a:tc gridSpan="3">
                  <a:txBody>
                    <a:bodyPr/>
                    <a:lstStyle/>
                    <a:p>
                      <a:pPr algn="ctr">
                        <a:defRPr b="0" sz="1800">
                          <a:solidFill>
                            <a:srgbClr val="000000"/>
                          </a:solidFill>
                        </a:defRPr>
                      </a:pPr>
                      <a:r>
                        <a:rPr sz="2000">
                          <a:solidFill>
                            <a:srgbClr val="FFFFFF"/>
                          </a:solidFill>
                        </a:rPr>
                        <a:t>The winner selection criteria </a:t>
                      </a:r>
                    </a:p>
                  </a:txBody>
                  <a:tcPr marL="45720" marR="45720" marT="45720" marB="45720" anchor="t" anchorCtr="0" horzOverflow="overflow"/>
                </a:tc>
                <a:tc hMerge="1">
                  <a:tcPr/>
                </a:tc>
                <a:tc hMerge="1">
                  <a:tcPr/>
                </a:tc>
                <a:tc>
                  <a:txBody>
                    <a:bodyPr/>
                    <a:lstStyle/>
                    <a:p>
                      <a:pPr algn="ctr">
                        <a:defRPr b="0" sz="2000"/>
                      </a:pPr>
                      <a:r>
                        <a:t>Time constraints</a:t>
                      </a:r>
                    </a:p>
                  </a:txBody>
                  <a:tcPr marL="45720" marR="45720" marT="45720" marB="45720" anchor="t" anchorCtr="0" horzOverflow="overflow"/>
                </a:tc>
              </a:tr>
              <a:tr h="836967">
                <a:tc rowSpan="4">
                  <a:txBody>
                    <a:bodyPr/>
                    <a:lstStyle/>
                    <a:p>
                      <a:pPr algn="l">
                        <a:defRPr sz="1800"/>
                      </a:pPr>
                    </a:p>
                    <a:p>
                      <a:pPr algn="l">
                        <a:defRPr sz="1800"/>
                      </a:pPr>
                    </a:p>
                    <a:p>
                      <a:pPr algn="l">
                        <a:defRPr sz="1800"/>
                      </a:pPr>
                    </a:p>
                    <a:p>
                      <a:pPr algn="l">
                        <a:defRPr sz="1800"/>
                      </a:pPr>
                    </a:p>
                    <a:p>
                      <a:pPr algn="l">
                        <a:defRPr sz="1800"/>
                      </a:pPr>
                    </a:p>
                    <a:p>
                      <a:pPr algn="ctr">
                        <a:defRPr sz="1800"/>
                      </a:pPr>
                      <a:r>
                        <a:t>1</a:t>
                      </a:r>
                    </a:p>
                  </a:txBody>
                  <a:tcPr marL="45720" marR="45720" marT="45720" marB="45720" anchor="t" anchorCtr="0" horzOverflow="overflow"/>
                </a:tc>
                <a:tc rowSpan="4">
                  <a:txBody>
                    <a:bodyPr/>
                    <a:lstStyle/>
                    <a:p>
                      <a:pPr algn="ctr">
                        <a:defRPr sz="1800"/>
                      </a:pPr>
                    </a:p>
                    <a:p>
                      <a:pPr algn="ctr">
                        <a:defRPr sz="1800"/>
                      </a:pPr>
                    </a:p>
                    <a:p>
                      <a:pPr algn="ctr">
                        <a:defRPr sz="1800"/>
                      </a:pPr>
                    </a:p>
                    <a:p>
                      <a:pPr algn="ctr">
                        <a:defRPr sz="1800"/>
                      </a:pPr>
                    </a:p>
                    <a:p>
                      <a:pPr algn="ctr">
                        <a:defRPr sz="1800"/>
                      </a:pPr>
                    </a:p>
                    <a:p>
                      <a:pPr algn="ctr">
                        <a:defRPr sz="1800"/>
                      </a:pPr>
                      <a:r>
                        <a:t>Tender</a:t>
                      </a:r>
                    </a:p>
                  </a:txBody>
                  <a:tcPr marL="45720" marR="45720" marT="45720" marB="45720" anchor="t" anchorCtr="0" horzOverflow="overflow"/>
                </a:tc>
                <a:tc>
                  <a:txBody>
                    <a:bodyPr/>
                    <a:lstStyle/>
                    <a:p>
                      <a:pPr algn="ctr">
                        <a:defRPr sz="1800"/>
                      </a:pPr>
                    </a:p>
                  </a:txBody>
                  <a:tcPr marL="45720" marR="45720" marT="45720" marB="45720" anchor="t" anchorCtr="0" horzOverflow="overflow">
                    <a:lnR w="12700">
                      <a:miter lim="400000"/>
                    </a:lnR>
                    <a:lnB w="12700">
                      <a:miter lim="400000"/>
                    </a:lnB>
                  </a:tcPr>
                </a:tc>
                <a:tc>
                  <a:txBody>
                    <a:bodyPr/>
                    <a:lstStyle/>
                    <a:p>
                      <a:pPr algn="ctr">
                        <a:defRPr sz="1800"/>
                      </a:pPr>
                    </a:p>
                    <a:p>
                      <a:pPr algn="ctr">
                        <a:defRPr sz="1800"/>
                      </a:pPr>
                      <a:r>
                        <a:t>Min $</a:t>
                      </a:r>
                    </a:p>
                  </a:txBody>
                  <a:tcPr marL="45720" marR="45720" marT="45720" marB="45720" anchor="t" anchorCtr="0" horzOverflow="overflow">
                    <a:lnL w="12700">
                      <a:miter lim="400000"/>
                    </a:lnL>
                    <a:lnR w="12700">
                      <a:miter lim="400000"/>
                    </a:lnR>
                    <a:lnB w="12700">
                      <a:miter lim="400000"/>
                    </a:lnB>
                  </a:tcPr>
                </a:tc>
                <a:tc>
                  <a:txBody>
                    <a:bodyPr/>
                    <a:lstStyle/>
                    <a:p>
                      <a:pPr algn="ctr">
                        <a:defRPr sz="1800"/>
                      </a:pPr>
                    </a:p>
                    <a:p>
                      <a:pPr algn="ctr">
                        <a:defRPr sz="1800"/>
                      </a:pPr>
                      <a:r>
                        <a:t>Quality+qualification</a:t>
                      </a:r>
                    </a:p>
                  </a:txBody>
                  <a:tcPr marL="45720" marR="45720" marT="45720" marB="45720" anchor="t" anchorCtr="0" horzOverflow="overflow">
                    <a:lnL w="12700">
                      <a:miter lim="400000"/>
                    </a:lnL>
                    <a:lnB w="12700">
                      <a:miter lim="400000"/>
                    </a:lnB>
                  </a:tcPr>
                </a:tc>
                <a:tc rowSpan="4">
                  <a:txBody>
                    <a:bodyPr/>
                    <a:lstStyle/>
                    <a:p>
                      <a:pPr algn="ctr">
                        <a:defRPr sz="1800"/>
                      </a:pPr>
                    </a:p>
                    <a:p>
                      <a:pPr algn="ctr">
                        <a:defRPr sz="1800"/>
                      </a:pPr>
                    </a:p>
                    <a:p>
                      <a:pPr algn="ctr">
                        <a:defRPr sz="1800"/>
                      </a:pPr>
                    </a:p>
                    <a:p>
                      <a:pPr algn="ctr">
                        <a:defRPr sz="1800"/>
                      </a:pPr>
                    </a:p>
                    <a:p>
                      <a:pPr algn="ctr">
                        <a:defRPr sz="1800"/>
                      </a:pPr>
                    </a:p>
                    <a:p>
                      <a:pPr algn="ctr">
                        <a:defRPr sz="1800"/>
                      </a:pPr>
                      <a:r>
                        <a:t>45-60 days (20 days)</a:t>
                      </a:r>
                    </a:p>
                  </a:txBody>
                  <a:tcPr marL="45720" marR="45720" marT="45720" marB="45720" anchor="t" anchorCtr="0" horzOverflow="overflow"/>
                </a:tc>
              </a:tr>
              <a:tr h="567879">
                <a:tc vMerge="1">
                  <a:tcPr/>
                </a:tc>
                <a:tc vMerge="1">
                  <a:tcPr/>
                </a:tc>
                <a:tc>
                  <a:txBody>
                    <a:bodyPr/>
                    <a:lstStyle/>
                    <a:p>
                      <a:pPr algn="ctr">
                        <a:defRPr sz="1800"/>
                      </a:pPr>
                      <a:r>
                        <a:t>Goods</a:t>
                      </a:r>
                    </a:p>
                  </a:txBody>
                  <a:tcPr marL="45720" marR="45720" marT="45720" marB="45720" anchor="t" anchorCtr="0" horzOverflow="overflow">
                    <a:lnR w="12700">
                      <a:miter lim="400000"/>
                    </a:lnR>
                    <a:lnT w="12700">
                      <a:miter lim="400000"/>
                    </a:lnT>
                    <a:lnB w="12700">
                      <a:miter lim="400000"/>
                    </a:lnB>
                  </a:tcPr>
                </a:tc>
                <a:tc>
                  <a:txBody>
                    <a:bodyPr/>
                    <a:lstStyle/>
                    <a:p>
                      <a:pPr algn="ctr">
                        <a:defRPr sz="1800"/>
                      </a:pPr>
                      <a:r>
                        <a:t>70 %</a:t>
                      </a:r>
                    </a:p>
                  </a:txBody>
                  <a:tcPr marL="45720" marR="45720" marT="45720" marB="45720" anchor="t" anchorCtr="0" horzOverflow="overflow">
                    <a:lnL w="12700">
                      <a:miter lim="400000"/>
                    </a:lnL>
                    <a:lnR w="12700">
                      <a:miter lim="400000"/>
                    </a:lnR>
                    <a:lnT w="12700">
                      <a:miter lim="400000"/>
                    </a:lnT>
                    <a:lnB w="12700">
                      <a:miter lim="400000"/>
                    </a:lnB>
                  </a:tcPr>
                </a:tc>
                <a:tc>
                  <a:txBody>
                    <a:bodyPr/>
                    <a:lstStyle/>
                    <a:p>
                      <a:pPr algn="ctr">
                        <a:defRPr sz="1800"/>
                      </a:pPr>
                      <a:r>
                        <a:t>30 %</a:t>
                      </a:r>
                    </a:p>
                  </a:txBody>
                  <a:tcPr marL="45720" marR="45720" marT="45720" marB="45720" anchor="t" anchorCtr="0" horzOverflow="overflow">
                    <a:lnL w="12700">
                      <a:miter lim="400000"/>
                    </a:lnL>
                    <a:lnT w="12700">
                      <a:miter lim="400000"/>
                    </a:lnT>
                    <a:lnB w="12700">
                      <a:miter lim="400000"/>
                    </a:lnB>
                  </a:tcPr>
                </a:tc>
                <a:tc vMerge="1">
                  <a:tcPr/>
                </a:tc>
              </a:tr>
              <a:tr h="836967">
                <a:tc vMerge="1">
                  <a:tcPr/>
                </a:tc>
                <a:tc vMerge="1">
                  <a:tcPr/>
                </a:tc>
                <a:tc>
                  <a:txBody>
                    <a:bodyPr/>
                    <a:lstStyle/>
                    <a:p>
                      <a:pPr algn="ctr">
                        <a:defRPr sz="1800"/>
                      </a:pPr>
                      <a:r>
                        <a:t>Works, services</a:t>
                      </a:r>
                    </a:p>
                  </a:txBody>
                  <a:tcPr marL="45720" marR="45720" marT="45720" marB="45720" anchor="t" anchorCtr="0" horzOverflow="overflow">
                    <a:lnR w="12700">
                      <a:miter lim="400000"/>
                    </a:lnR>
                    <a:lnT w="12700">
                      <a:miter lim="400000"/>
                    </a:lnT>
                    <a:lnB w="12700">
                      <a:miter lim="400000"/>
                    </a:lnB>
                  </a:tcPr>
                </a:tc>
                <a:tc>
                  <a:txBody>
                    <a:bodyPr/>
                    <a:lstStyle/>
                    <a:p>
                      <a:pPr algn="ctr">
                        <a:defRPr sz="1800"/>
                      </a:pPr>
                      <a:r>
                        <a:t>60 %</a:t>
                      </a:r>
                    </a:p>
                  </a:txBody>
                  <a:tcPr marL="45720" marR="45720" marT="45720" marB="45720" anchor="t" anchorCtr="0" horzOverflow="overflow">
                    <a:lnL w="12700">
                      <a:miter lim="400000"/>
                    </a:lnL>
                    <a:lnR w="12700">
                      <a:miter lim="400000"/>
                    </a:lnR>
                    <a:lnT w="12700">
                      <a:miter lim="400000"/>
                    </a:lnT>
                    <a:lnB w="12700">
                      <a:miter lim="400000"/>
                    </a:lnB>
                  </a:tcPr>
                </a:tc>
                <a:tc>
                  <a:txBody>
                    <a:bodyPr/>
                    <a:lstStyle/>
                    <a:p>
                      <a:pPr algn="ctr">
                        <a:defRPr sz="1800"/>
                      </a:pPr>
                      <a:r>
                        <a:t>40 %</a:t>
                      </a:r>
                    </a:p>
                  </a:txBody>
                  <a:tcPr marL="45720" marR="45720" marT="45720" marB="45720" anchor="t" anchorCtr="0" horzOverflow="overflow">
                    <a:lnL w="12700">
                      <a:miter lim="400000"/>
                    </a:lnL>
                    <a:lnT w="12700">
                      <a:miter lim="400000"/>
                    </a:lnT>
                    <a:lnB w="12700">
                      <a:miter lim="400000"/>
                    </a:lnB>
                  </a:tcPr>
                </a:tc>
                <a:tc vMerge="1">
                  <a:tcPr/>
                </a:tc>
              </a:tr>
              <a:tr h="1195665">
                <a:tc vMerge="1">
                  <a:tcPr/>
                </a:tc>
                <a:tc vMerge="1">
                  <a:tcPr/>
                </a:tc>
                <a:tc>
                  <a:txBody>
                    <a:bodyPr/>
                    <a:lstStyle/>
                    <a:p>
                      <a:pPr algn="ctr">
                        <a:defRPr sz="1800"/>
                      </a:pPr>
                      <a:r>
                        <a:t>Special works, services</a:t>
                      </a:r>
                    </a:p>
                  </a:txBody>
                  <a:tcPr marL="45720" marR="45720" marT="45720" marB="45720" anchor="t" anchorCtr="0" horzOverflow="overflow">
                    <a:lnR w="12700">
                      <a:miter lim="400000"/>
                    </a:lnR>
                    <a:lnT w="12700">
                      <a:miter lim="400000"/>
                    </a:lnT>
                  </a:tcPr>
                </a:tc>
                <a:tc>
                  <a:txBody>
                    <a:bodyPr/>
                    <a:lstStyle/>
                    <a:p>
                      <a:pPr algn="ctr">
                        <a:defRPr sz="1800"/>
                      </a:pPr>
                      <a:r>
                        <a:t>0-40 %</a:t>
                      </a:r>
                    </a:p>
                  </a:txBody>
                  <a:tcPr marL="45720" marR="45720" marT="45720" marB="45720" anchor="t" anchorCtr="0" horzOverflow="overflow">
                    <a:lnL w="12700">
                      <a:miter lim="400000"/>
                    </a:lnL>
                    <a:lnR w="12700">
                      <a:miter lim="400000"/>
                    </a:lnR>
                    <a:lnT w="12700">
                      <a:miter lim="400000"/>
                    </a:lnT>
                  </a:tcPr>
                </a:tc>
                <a:tc>
                  <a:txBody>
                    <a:bodyPr/>
                    <a:lstStyle/>
                    <a:p>
                      <a:pPr algn="ctr">
                        <a:defRPr sz="1800"/>
                      </a:pPr>
                      <a:r>
                        <a:t>40-100 %</a:t>
                      </a:r>
                    </a:p>
                  </a:txBody>
                  <a:tcPr marL="45720" marR="45720" marT="45720" marB="45720" anchor="t" anchorCtr="0" horzOverflow="overflow">
                    <a:lnL w="12700">
                      <a:miter lim="400000"/>
                    </a:lnL>
                    <a:lnT w="12700">
                      <a:miter lim="400000"/>
                    </a:lnT>
                  </a:tcPr>
                </a:tc>
                <a:tc vMerge="1">
                  <a:tcPr/>
                </a:tc>
              </a:tr>
            </a:tbl>
          </a:graphicData>
        </a:graphic>
      </p:graphicFrame>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77" name="Table 277"/>
          <p:cNvGraphicFramePr/>
          <p:nvPr/>
        </p:nvGraphicFramePr>
        <p:xfrm>
          <a:off x="393700" y="1647825"/>
          <a:ext cx="9829799" cy="476004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56465"/>
                <a:gridCol w="4012438"/>
                <a:gridCol w="2365296"/>
                <a:gridCol w="2895600"/>
              </a:tblGrid>
              <a:tr h="685800">
                <a:tc>
                  <a:txBody>
                    <a:bodyPr/>
                    <a:lstStyle/>
                    <a:p>
                      <a:pPr algn="l">
                        <a:defRPr sz="1800"/>
                      </a:pPr>
                    </a:p>
                  </a:txBody>
                  <a:tcPr marL="45720" marR="45720" marT="45720" marB="45720" anchor="t" anchorCtr="0" horzOverflow="overflow"/>
                </a:tc>
                <a:tc>
                  <a:txBody>
                    <a:bodyPr/>
                    <a:lstStyle/>
                    <a:p>
                      <a:pPr algn="ctr">
                        <a:defRPr b="0" sz="1800">
                          <a:solidFill>
                            <a:srgbClr val="000000"/>
                          </a:solidFill>
                        </a:defRPr>
                      </a:pPr>
                      <a:r>
                        <a:rPr sz="2000">
                          <a:solidFill>
                            <a:srgbClr val="FFFFFF"/>
                          </a:solidFill>
                        </a:rPr>
                        <a:t>The methods of procurement</a:t>
                      </a:r>
                    </a:p>
                  </a:txBody>
                  <a:tcPr marL="45720" marR="45720" marT="45720" marB="45720" anchor="t" anchorCtr="0" horzOverflow="overflow"/>
                </a:tc>
                <a:tc>
                  <a:txBody>
                    <a:bodyPr/>
                    <a:lstStyle/>
                    <a:p>
                      <a:pPr algn="ctr">
                        <a:defRPr b="0" sz="1800">
                          <a:solidFill>
                            <a:srgbClr val="000000"/>
                          </a:solidFill>
                        </a:defRPr>
                      </a:pPr>
                      <a:r>
                        <a:rPr sz="2000">
                          <a:solidFill>
                            <a:srgbClr val="FFFFFF"/>
                          </a:solidFill>
                        </a:rPr>
                        <a:t>The winner selection criteria </a:t>
                      </a:r>
                    </a:p>
                  </a:txBody>
                  <a:tcPr marL="45720" marR="45720" marT="45720" marB="45720" anchor="t" anchorCtr="0" horzOverflow="overflow"/>
                </a:tc>
                <a:tc>
                  <a:txBody>
                    <a:bodyPr/>
                    <a:lstStyle/>
                    <a:p>
                      <a:pPr algn="ctr">
                        <a:defRPr b="0" sz="1800">
                          <a:solidFill>
                            <a:srgbClr val="000000"/>
                          </a:solidFill>
                        </a:defRPr>
                      </a:pPr>
                      <a:r>
                        <a:rPr sz="2000">
                          <a:solidFill>
                            <a:srgbClr val="FFFFFF"/>
                          </a:solidFill>
                        </a:rPr>
                        <a:t>Time constraints</a:t>
                      </a:r>
                    </a:p>
                  </a:txBody>
                  <a:tcPr marL="45720" marR="45720" marT="45720" marB="45720" anchor="t" anchorCtr="0" horzOverflow="overflow"/>
                </a:tc>
              </a:tr>
              <a:tr h="798871">
                <a:tc>
                  <a:txBody>
                    <a:bodyPr/>
                    <a:lstStyle/>
                    <a:p>
                      <a:pPr algn="l">
                        <a:defRPr sz="1800"/>
                      </a:pPr>
                      <a:r>
                        <a:t>2</a:t>
                      </a:r>
                    </a:p>
                  </a:txBody>
                  <a:tcPr marL="45720" marR="45720" marT="45720" marB="45720" anchor="t" anchorCtr="0" horzOverflow="overflow"/>
                </a:tc>
                <a:tc>
                  <a:txBody>
                    <a:bodyPr/>
                    <a:lstStyle/>
                    <a:p>
                      <a:pPr algn="l">
                        <a:defRPr sz="1800"/>
                      </a:pPr>
                      <a:r>
                        <a:t>Auction in the electronic form (electronic auction)</a:t>
                      </a:r>
                    </a:p>
                  </a:txBody>
                  <a:tcPr marL="45720" marR="45720" marT="45720" marB="45720" anchor="t" anchorCtr="0" horzOverflow="overflow"/>
                </a:tc>
                <a:tc>
                  <a:txBody>
                    <a:bodyPr/>
                    <a:lstStyle/>
                    <a:p>
                      <a:pPr algn="l">
                        <a:defRPr sz="1800"/>
                      </a:pPr>
                      <a:r>
                        <a:t>Min $ </a:t>
                      </a:r>
                    </a:p>
                  </a:txBody>
                  <a:tcPr marL="45720" marR="45720" marT="45720" marB="45720" anchor="t" anchorCtr="0" horzOverflow="overflow"/>
                </a:tc>
                <a:tc>
                  <a:txBody>
                    <a:bodyPr/>
                    <a:lstStyle/>
                    <a:p>
                      <a:pPr algn="l">
                        <a:defRPr sz="1800"/>
                      </a:pPr>
                      <a:r>
                        <a:t>35-45 days (7 days)</a:t>
                      </a:r>
                    </a:p>
                  </a:txBody>
                  <a:tcPr marL="45720" marR="45720" marT="45720" marB="45720" anchor="t" anchorCtr="0" horzOverflow="overflow"/>
                </a:tc>
              </a:tr>
              <a:tr h="559210">
                <a:tc>
                  <a:txBody>
                    <a:bodyPr/>
                    <a:lstStyle/>
                    <a:p>
                      <a:pPr algn="l">
                        <a:defRPr sz="1800"/>
                      </a:pPr>
                      <a:r>
                        <a:t>3</a:t>
                      </a:r>
                    </a:p>
                  </a:txBody>
                  <a:tcPr marL="45720" marR="45720" marT="45720" marB="45720" anchor="t" anchorCtr="0" horzOverflow="overflow"/>
                </a:tc>
                <a:tc>
                  <a:txBody>
                    <a:bodyPr/>
                    <a:lstStyle/>
                    <a:p>
                      <a:pPr algn="l">
                        <a:defRPr sz="1800"/>
                      </a:pPr>
                      <a:r>
                        <a:t>Auction in the electronic form (electronic auction)</a:t>
                      </a:r>
                    </a:p>
                  </a:txBody>
                  <a:tcPr marL="45720" marR="45720" marT="45720" marB="45720" anchor="t" anchorCtr="0" horzOverflow="overflow"/>
                </a:tc>
                <a:tc>
                  <a:txBody>
                    <a:bodyPr/>
                    <a:lstStyle/>
                    <a:p>
                      <a:pPr algn="l">
                        <a:defRPr sz="1800"/>
                      </a:pPr>
                      <a:r>
                        <a:t>Min $ </a:t>
                      </a:r>
                    </a:p>
                  </a:txBody>
                  <a:tcPr marL="45720" marR="45720" marT="45720" marB="45720" anchor="t" anchorCtr="0" horzOverflow="overflow"/>
                </a:tc>
                <a:tc>
                  <a:txBody>
                    <a:bodyPr/>
                    <a:lstStyle/>
                    <a:p>
                      <a:pPr algn="l">
                        <a:defRPr sz="1800"/>
                      </a:pPr>
                      <a:r>
                        <a:t>45-55 days (15 days)</a:t>
                      </a:r>
                    </a:p>
                  </a:txBody>
                  <a:tcPr marL="45720" marR="45720" marT="45720" marB="45720" anchor="t" anchorCtr="0" horzOverflow="overflow"/>
                </a:tc>
              </a:tr>
              <a:tr h="559210">
                <a:tc>
                  <a:txBody>
                    <a:bodyPr/>
                    <a:lstStyle/>
                    <a:p>
                      <a:pPr algn="l">
                        <a:defRPr sz="1800"/>
                      </a:pPr>
                      <a:r>
                        <a:t>4</a:t>
                      </a:r>
                    </a:p>
                  </a:txBody>
                  <a:tcPr marL="45720" marR="45720" marT="45720" marB="45720" anchor="t" anchorCtr="0" horzOverflow="overflow"/>
                </a:tc>
                <a:tc>
                  <a:txBody>
                    <a:bodyPr/>
                    <a:lstStyle/>
                    <a:p>
                      <a:pPr algn="l">
                        <a:defRPr sz="1800"/>
                      </a:pPr>
                      <a:r>
                        <a:t>Request for quotation</a:t>
                      </a:r>
                      <a:r>
                        <a:t> </a:t>
                      </a:r>
                    </a:p>
                  </a:txBody>
                  <a:tcPr marL="45720" marR="45720" marT="45720" marB="45720" anchor="t" anchorCtr="0" horzOverflow="overflow"/>
                </a:tc>
                <a:tc>
                  <a:txBody>
                    <a:bodyPr/>
                    <a:lstStyle/>
                    <a:p>
                      <a:pPr algn="l">
                        <a:defRPr sz="1800"/>
                      </a:pPr>
                      <a:r>
                        <a:t>Min $ </a:t>
                      </a:r>
                    </a:p>
                  </a:txBody>
                  <a:tcPr marL="45720" marR="45720" marT="45720" marB="45720" anchor="t" anchorCtr="0" horzOverflow="overflow"/>
                </a:tc>
                <a:tc>
                  <a:txBody>
                    <a:bodyPr/>
                    <a:lstStyle/>
                    <a:p>
                      <a:pPr algn="l">
                        <a:defRPr sz="1800"/>
                      </a:pPr>
                      <a:r>
                        <a:t>31-44 days (7 working days)</a:t>
                      </a:r>
                    </a:p>
                  </a:txBody>
                  <a:tcPr marL="45720" marR="45720" marT="45720" marB="45720" anchor="t" anchorCtr="0" horzOverflow="overflow"/>
                </a:tc>
              </a:tr>
              <a:tr h="559210">
                <a:tc>
                  <a:txBody>
                    <a:bodyPr/>
                    <a:lstStyle/>
                    <a:p>
                      <a:pPr algn="l">
                        <a:defRPr sz="1800"/>
                      </a:pPr>
                      <a:r>
                        <a:t>5</a:t>
                      </a:r>
                    </a:p>
                  </a:txBody>
                  <a:tcPr marL="45720" marR="45720" marT="45720" marB="45720" anchor="t" anchorCtr="0" horzOverflow="overflow"/>
                </a:tc>
                <a:tc>
                  <a:txBody>
                    <a:bodyPr/>
                    <a:lstStyle/>
                    <a:p>
                      <a:pPr algn="l">
                        <a:defRPr sz="1800"/>
                      </a:pPr>
                      <a:r>
                        <a:t>Request for proposal </a:t>
                      </a:r>
                    </a:p>
                  </a:txBody>
                  <a:tcPr marL="45720" marR="45720" marT="45720" marB="45720" anchor="t" anchorCtr="0" horzOverflow="overflow"/>
                </a:tc>
                <a:tc>
                  <a:txBody>
                    <a:bodyPr/>
                    <a:lstStyle/>
                    <a:p>
                      <a:pPr algn="l">
                        <a:defRPr sz="1800"/>
                      </a:pPr>
                      <a:r>
                        <a:t>Min $ Quality Qualification + others</a:t>
                      </a:r>
                    </a:p>
                  </a:txBody>
                  <a:tcPr marL="45720" marR="45720" marT="45720" marB="45720" anchor="t" anchorCtr="0" horzOverflow="overflow"/>
                </a:tc>
                <a:tc>
                  <a:txBody>
                    <a:bodyPr/>
                    <a:lstStyle/>
                    <a:p>
                      <a:pPr algn="l">
                        <a:defRPr sz="1800"/>
                      </a:pPr>
                      <a:r>
                        <a:t>27-37 days (5 days)</a:t>
                      </a:r>
                    </a:p>
                  </a:txBody>
                  <a:tcPr marL="45720" marR="45720" marT="45720" marB="45720" anchor="t" anchorCtr="0" horzOverflow="overflow"/>
                </a:tc>
              </a:tr>
              <a:tr h="798871">
                <a:tc>
                  <a:txBody>
                    <a:bodyPr/>
                    <a:lstStyle/>
                    <a:p>
                      <a:pPr algn="l">
                        <a:defRPr sz="1800"/>
                      </a:pPr>
                      <a:r>
                        <a:t>6</a:t>
                      </a:r>
                    </a:p>
                  </a:txBody>
                  <a:tcPr marL="45720" marR="45720" marT="45720" marB="45720" anchor="t" anchorCtr="0" horzOverflow="overflow"/>
                </a:tc>
                <a:tc>
                  <a:txBody>
                    <a:bodyPr/>
                    <a:lstStyle/>
                    <a:p>
                      <a:pPr algn="l">
                        <a:defRPr sz="1800"/>
                      </a:pPr>
                      <a:r>
                        <a:t>Procurement from the sole supplier (contractor, performer)  in exceptional cases</a:t>
                      </a:r>
                    </a:p>
                  </a:txBody>
                  <a:tcPr marL="45720" marR="45720" marT="45720" marB="45720" anchor="t" anchorCtr="0" horzOverflow="overflow"/>
                </a:tc>
                <a:tc>
                  <a:txBody>
                    <a:bodyPr/>
                    <a:lstStyle/>
                    <a:p>
                      <a:pPr algn="l">
                        <a:defRPr sz="1800"/>
                      </a:pPr>
                      <a:r>
                        <a:t>-</a:t>
                      </a:r>
                    </a:p>
                  </a:txBody>
                  <a:tcPr marL="45720" marR="45720" marT="45720" marB="45720" anchor="t" anchorCtr="0" horzOverflow="overflow"/>
                </a:tc>
                <a:tc>
                  <a:txBody>
                    <a:bodyPr/>
                    <a:lstStyle/>
                    <a:p>
                      <a:pPr algn="l">
                        <a:defRPr sz="1800"/>
                      </a:pPr>
                      <a:r>
                        <a:t>10-15 days</a:t>
                      </a:r>
                    </a:p>
                  </a:txBody>
                  <a:tcPr marL="45720" marR="45720" marT="45720" marB="45720" anchor="t" anchorCtr="0" horzOverflow="overflow"/>
                </a:tc>
              </a:tr>
              <a:tr h="798871">
                <a:tc>
                  <a:txBody>
                    <a:bodyPr/>
                    <a:lstStyle/>
                    <a:p>
                      <a:pPr algn="l">
                        <a:defRPr sz="1800"/>
                      </a:pPr>
                      <a:r>
                        <a:t>7</a:t>
                      </a:r>
                    </a:p>
                  </a:txBody>
                  <a:tcPr marL="45720" marR="45720" marT="45720" marB="45720" anchor="t" anchorCtr="0" horzOverflow="overflow"/>
                </a:tc>
                <a:tc>
                  <a:txBody>
                    <a:bodyPr/>
                    <a:lstStyle/>
                    <a:p>
                      <a:pPr algn="l">
                        <a:defRPr sz="1800"/>
                      </a:pPr>
                      <a:r>
                        <a:t>Procurement from the sole supplier (contractor, performer) for </a:t>
                      </a:r>
                      <a:r>
                        <a:t>«</a:t>
                      </a:r>
                      <a:r>
                        <a:t>small</a:t>
                      </a:r>
                      <a:r>
                        <a:t>»</a:t>
                      </a:r>
                      <a:r>
                        <a:t> purchases</a:t>
                      </a:r>
                    </a:p>
                  </a:txBody>
                  <a:tcPr marL="45720" marR="45720" marT="45720" marB="45720" anchor="t" anchorCtr="0" horzOverflow="overflow"/>
                </a:tc>
                <a:tc>
                  <a:txBody>
                    <a:bodyPr/>
                    <a:lstStyle/>
                    <a:p>
                      <a:pPr algn="l">
                        <a:defRPr sz="1800"/>
                      </a:pPr>
                      <a:r>
                        <a:t>-</a:t>
                      </a:r>
                    </a:p>
                  </a:txBody>
                  <a:tcPr marL="45720" marR="45720" marT="45720" marB="45720" anchor="t" anchorCtr="0" horzOverflow="overflow"/>
                </a:tc>
                <a:tc>
                  <a:txBody>
                    <a:bodyPr/>
                    <a:lstStyle/>
                    <a:p>
                      <a:pPr algn="l">
                        <a:defRPr sz="1800"/>
                      </a:pPr>
                      <a:r>
                        <a:t>1 day</a:t>
                      </a:r>
                    </a:p>
                  </a:txBody>
                  <a:tcPr marL="45720" marR="45720" marT="45720" marB="45720" anchor="t" anchorCtr="0" horzOverflow="overflow"/>
                </a:tc>
              </a:tr>
            </a:tbl>
          </a:graphicData>
        </a:graphic>
      </p:graphicFrame>
      <p:sp>
        <p:nvSpPr>
          <p:cNvPr id="278" name="Shape 278"/>
          <p:cNvSpPr/>
          <p:nvPr/>
        </p:nvSpPr>
        <p:spPr>
          <a:xfrm>
            <a:off x="2070100" y="352425"/>
            <a:ext cx="6781800" cy="10429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300">
                <a:solidFill>
                  <a:schemeClr val="accent1"/>
                </a:solidFill>
                <a:latin typeface="Arial"/>
                <a:ea typeface="Arial"/>
                <a:cs typeface="Arial"/>
                <a:sym typeface="Arial"/>
              </a:defRPr>
            </a:pPr>
            <a:r>
              <a:t>The methods of procurement </a:t>
            </a:r>
          </a:p>
          <a:p>
            <a:pPr algn="ctr">
              <a:defRPr b="1" sz="3300">
                <a:solidFill>
                  <a:schemeClr val="accent1"/>
                </a:solidFill>
                <a:latin typeface="Arial"/>
                <a:ea typeface="Arial"/>
                <a:cs typeface="Arial"/>
                <a:sym typeface="Arial"/>
              </a:defRPr>
            </a:pPr>
            <a:r>
              <a:t>in Russia</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1" name="Shape 281"/>
          <p:cNvSpPr/>
          <p:nvPr>
            <p:ph type="title"/>
          </p:nvPr>
        </p:nvSpPr>
        <p:spPr>
          <a:xfrm>
            <a:off x="1765299" y="157835"/>
            <a:ext cx="8498522" cy="1107998"/>
          </a:xfrm>
          <a:prstGeom prst="rect">
            <a:avLst/>
          </a:prstGeom>
        </p:spPr>
        <p:txBody>
          <a:bodyPr/>
          <a:lstStyle/>
          <a:p>
            <a:pPr algn="ctr">
              <a:defRPr sz="2400"/>
            </a:pPr>
            <a:r>
              <a:t>DISTRIBUTION PROCUREMENT METHOD </a:t>
            </a:r>
            <a:br/>
            <a:br/>
            <a:r>
              <a:rPr>
                <a:solidFill>
                  <a:srgbClr val="FF0000"/>
                </a:solidFill>
              </a:rPr>
              <a:t>MORE THAN HALF OF PROCUREMENT - ELECTRONIC</a:t>
            </a:r>
          </a:p>
        </p:txBody>
      </p:sp>
      <p:pic>
        <p:nvPicPr>
          <p:cNvPr id="282" name="image28.png"/>
          <p:cNvPicPr>
            <a:picLocks noChangeAspect="1"/>
          </p:cNvPicPr>
          <p:nvPr/>
        </p:nvPicPr>
        <p:blipFill>
          <a:blip r:embed="rId2">
            <a:extLst/>
          </a:blip>
          <a:stretch>
            <a:fillRect/>
          </a:stretch>
        </p:blipFill>
        <p:spPr>
          <a:xfrm>
            <a:off x="3898900" y="1495427"/>
            <a:ext cx="6553200" cy="4451985"/>
          </a:xfrm>
          <a:prstGeom prst="rect">
            <a:avLst/>
          </a:prstGeom>
          <a:ln w="12700">
            <a:miter lim="400000"/>
          </a:ln>
        </p:spPr>
      </p:pic>
      <p:graphicFrame>
        <p:nvGraphicFramePr>
          <p:cNvPr id="283" name="Chart 283"/>
          <p:cNvGraphicFramePr/>
          <p:nvPr/>
        </p:nvGraphicFramePr>
        <p:xfrm>
          <a:off x="-1137967" y="497158"/>
          <a:ext cx="6339934" cy="6339934"/>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6" name="image29.png"/>
          <p:cNvPicPr>
            <a:picLocks noChangeAspect="1"/>
          </p:cNvPicPr>
          <p:nvPr/>
        </p:nvPicPr>
        <p:blipFill>
          <a:blip r:embed="rId2">
            <a:extLst/>
          </a:blip>
          <a:srcRect l="19687" t="0" r="22187" b="47432"/>
          <a:stretch>
            <a:fillRect/>
          </a:stretch>
        </p:blipFill>
        <p:spPr>
          <a:xfrm>
            <a:off x="3826107" y="3524916"/>
            <a:ext cx="6696000" cy="3936309"/>
          </a:xfrm>
          <a:prstGeom prst="rect">
            <a:avLst/>
          </a:prstGeom>
          <a:ln w="12700">
            <a:miter lim="400000"/>
          </a:ln>
        </p:spPr>
      </p:pic>
      <p:sp>
        <p:nvSpPr>
          <p:cNvPr id="287" name="Shape 287"/>
          <p:cNvSpPr/>
          <p:nvPr>
            <p:ph type="title"/>
          </p:nvPr>
        </p:nvSpPr>
        <p:spPr>
          <a:xfrm>
            <a:off x="1765299" y="345608"/>
            <a:ext cx="8498521" cy="1015664"/>
          </a:xfrm>
          <a:prstGeom prst="rect">
            <a:avLst/>
          </a:prstGeom>
        </p:spPr>
        <p:txBody>
          <a:bodyPr/>
          <a:lstStyle>
            <a:lvl1pPr algn="ctr"/>
          </a:lstStyle>
          <a:p>
            <a:pPr/>
            <a:r>
              <a:t>The principles of openness and transparency of procurement</a:t>
            </a:r>
          </a:p>
        </p:txBody>
      </p:sp>
      <p:sp>
        <p:nvSpPr>
          <p:cNvPr id="288" name="Shape 288"/>
          <p:cNvSpPr/>
          <p:nvPr>
            <p:ph type="body" sz="half" idx="1"/>
          </p:nvPr>
        </p:nvSpPr>
        <p:spPr>
          <a:xfrm>
            <a:off x="153639" y="1544625"/>
            <a:ext cx="3669061" cy="5513400"/>
          </a:xfrm>
          <a:prstGeom prst="rect">
            <a:avLst/>
          </a:prstGeom>
        </p:spPr>
        <p:txBody>
          <a:bodyPr/>
          <a:lstStyle/>
          <a:p>
            <a:pPr>
              <a:defRPr>
                <a:solidFill>
                  <a:srgbClr val="C00000"/>
                </a:solidFill>
              </a:defRPr>
            </a:pPr>
            <a:r>
              <a:t>e-Procurement (</a:t>
            </a:r>
            <a:r>
              <a:rPr u="sng">
                <a:solidFill>
                  <a:srgbClr val="0000FF"/>
                </a:solidFill>
                <a:uFill>
                  <a:solidFill>
                    <a:srgbClr val="0000FF"/>
                  </a:solidFill>
                </a:uFill>
                <a:hlinkClick r:id="rId3" invalidUrl="" action="" tgtFrame="" tooltip="" history="1" highlightClick="0" endSnd="0"/>
              </a:rPr>
              <a:t>zakupki.gov.ru</a:t>
            </a:r>
            <a:r>
              <a:t>)</a:t>
            </a:r>
          </a:p>
          <a:p>
            <a:pPr>
              <a:defRPr>
                <a:solidFill>
                  <a:srgbClr val="C00000"/>
                </a:solidFill>
              </a:defRPr>
            </a:pPr>
            <a:r>
              <a:t>e-Sales (</a:t>
            </a:r>
            <a:r>
              <a:rPr u="sng">
                <a:solidFill>
                  <a:srgbClr val="0000FF"/>
                </a:solidFill>
                <a:uFill>
                  <a:solidFill>
                    <a:srgbClr val="0000FF"/>
                  </a:solidFill>
                </a:uFill>
                <a:hlinkClick r:id="rId4" invalidUrl="" action="" tgtFrame="" tooltip="" history="1" highlightClick="0" endSnd="0"/>
              </a:rPr>
              <a:t>torgi</a:t>
            </a:r>
            <a:r>
              <a:rPr u="sng">
                <a:solidFill>
                  <a:srgbClr val="0000FF"/>
                </a:solidFill>
                <a:uFill>
                  <a:solidFill>
                    <a:srgbClr val="0000FF"/>
                  </a:solidFill>
                </a:uFill>
                <a:hlinkClick r:id="rId4" invalidUrl="" action="" tgtFrame="" tooltip="" history="1" highlightClick="0" endSnd="0"/>
              </a:rPr>
              <a:t>.</a:t>
            </a:r>
            <a:r>
              <a:rPr u="sng">
                <a:solidFill>
                  <a:srgbClr val="0000FF"/>
                </a:solidFill>
                <a:uFill>
                  <a:solidFill>
                    <a:srgbClr val="0000FF"/>
                  </a:solidFill>
                </a:uFill>
                <a:hlinkClick r:id="rId4" invalidUrl="" action="" tgtFrame="" tooltip="" history="1" highlightClick="0" endSnd="0"/>
              </a:rPr>
              <a:t>gov</a:t>
            </a:r>
            <a:r>
              <a:rPr u="sng">
                <a:solidFill>
                  <a:srgbClr val="0000FF"/>
                </a:solidFill>
                <a:uFill>
                  <a:solidFill>
                    <a:srgbClr val="0000FF"/>
                  </a:solidFill>
                </a:uFill>
                <a:hlinkClick r:id="rId4" invalidUrl="" action="" tgtFrame="" tooltip="" history="1" highlightClick="0" endSnd="0"/>
              </a:rPr>
              <a:t>.</a:t>
            </a:r>
            <a:r>
              <a:rPr u="sng">
                <a:solidFill>
                  <a:srgbClr val="0000FF"/>
                </a:solidFill>
                <a:uFill>
                  <a:solidFill>
                    <a:srgbClr val="0000FF"/>
                  </a:solidFill>
                </a:uFill>
                <a:hlinkClick r:id="rId4" invalidUrl="" action="" tgtFrame="" tooltip="" history="1" highlightClick="0" endSnd="0"/>
              </a:rPr>
              <a:t>ru</a:t>
            </a:r>
            <a:r>
              <a:t>)</a:t>
            </a:r>
          </a:p>
          <a:p>
            <a:pPr/>
            <a:endParaRPr>
              <a:solidFill>
                <a:srgbClr val="C00000"/>
              </a:solidFill>
            </a:endParaRPr>
          </a:p>
          <a:p>
            <a:pPr/>
            <a:endParaRPr>
              <a:solidFill>
                <a:srgbClr val="C00000"/>
              </a:solidFill>
            </a:endParaRPr>
          </a:p>
          <a:p>
            <a:pPr/>
            <a:endParaRPr>
              <a:solidFill>
                <a:srgbClr val="C00000"/>
              </a:solidFill>
            </a:endParaRPr>
          </a:p>
          <a:p>
            <a:pPr/>
            <a:endParaRPr>
              <a:solidFill>
                <a:srgbClr val="C00000"/>
              </a:solidFill>
            </a:endParaRPr>
          </a:p>
          <a:p>
            <a:pPr/>
            <a:endParaRPr>
              <a:solidFill>
                <a:srgbClr val="C00000"/>
              </a:solidFill>
            </a:endParaRPr>
          </a:p>
          <a:p>
            <a:pPr/>
            <a:endParaRPr>
              <a:solidFill>
                <a:srgbClr val="C00000"/>
              </a:solidFill>
            </a:endParaRPr>
          </a:p>
          <a:p>
            <a:pPr/>
            <a:endParaRPr>
              <a:solidFill>
                <a:srgbClr val="C00000"/>
              </a:solidFill>
            </a:endParaRPr>
          </a:p>
          <a:p>
            <a:pPr/>
            <a:endParaRPr>
              <a:solidFill>
                <a:srgbClr val="C00000"/>
              </a:solidFill>
            </a:endParaRPr>
          </a:p>
          <a:p>
            <a:pPr>
              <a:defRPr>
                <a:solidFill>
                  <a:srgbClr val="FF0000"/>
                </a:solidFill>
              </a:defRPr>
            </a:pPr>
          </a:p>
          <a:p>
            <a:pPr marL="285750" indent="-285750">
              <a:buSzPct val="100000"/>
              <a:buChar char="-"/>
              <a:defRPr>
                <a:solidFill>
                  <a:srgbClr val="FF0000"/>
                </a:solidFill>
              </a:defRPr>
            </a:pPr>
            <a:r>
              <a:t>More than 3 million notifications procurement year </a:t>
            </a:r>
          </a:p>
          <a:p>
            <a:pPr marL="285750" indent="-285750">
              <a:buSzPct val="100000"/>
              <a:buChar char="-"/>
              <a:defRPr>
                <a:solidFill>
                  <a:srgbClr val="FF0000"/>
                </a:solidFill>
              </a:defRPr>
            </a:pPr>
          </a:p>
          <a:p>
            <a:pPr marL="285750" indent="-285750">
              <a:buSzPct val="100000"/>
              <a:buChar char="-"/>
              <a:defRPr>
                <a:solidFill>
                  <a:srgbClr val="FF0000"/>
                </a:solidFill>
              </a:defRPr>
            </a:pPr>
            <a:r>
              <a:t>More than 6.5 trillion rubles procurement volume </a:t>
            </a:r>
          </a:p>
          <a:p>
            <a:pPr marL="285750" indent="-285750">
              <a:defRPr>
                <a:solidFill>
                  <a:srgbClr val="FF0000"/>
                </a:solidFill>
              </a:defRPr>
            </a:pPr>
          </a:p>
          <a:p>
            <a:pPr marL="285750" indent="-285750">
              <a:buSzPct val="100000"/>
              <a:buChar char="-"/>
              <a:defRPr>
                <a:solidFill>
                  <a:srgbClr val="FF0000"/>
                </a:solidFill>
              </a:defRPr>
            </a:pPr>
            <a:r>
              <a:t>More than 250 thousand customers</a:t>
            </a:r>
          </a:p>
        </p:txBody>
      </p:sp>
      <p:grpSp>
        <p:nvGrpSpPr>
          <p:cNvPr id="291" name="Group 291"/>
          <p:cNvGrpSpPr/>
          <p:nvPr/>
        </p:nvGrpSpPr>
        <p:grpSpPr>
          <a:xfrm>
            <a:off x="0" y="2144793"/>
            <a:ext cx="10693400" cy="1950863"/>
            <a:chOff x="0" y="0"/>
            <a:chExt cx="10693400" cy="1950861"/>
          </a:xfrm>
        </p:grpSpPr>
        <p:sp>
          <p:nvSpPr>
            <p:cNvPr id="289" name="Shape 289"/>
            <p:cNvSpPr/>
            <p:nvPr/>
          </p:nvSpPr>
          <p:spPr>
            <a:xfrm>
              <a:off x="0" y="36431"/>
              <a:ext cx="10693400" cy="18780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marL="285750" indent="-285750" algn="ctr">
                <a:defRPr b="1">
                  <a:solidFill>
                    <a:srgbClr val="FFFFFF"/>
                  </a:solidFill>
                  <a:latin typeface="Arial"/>
                  <a:ea typeface="Arial"/>
                  <a:cs typeface="Arial"/>
                  <a:sym typeface="Arial"/>
                </a:defRPr>
              </a:pPr>
            </a:p>
          </p:txBody>
        </p:sp>
        <p:sp>
          <p:nvSpPr>
            <p:cNvPr id="290" name="Shape 290"/>
            <p:cNvSpPr/>
            <p:nvPr/>
          </p:nvSpPr>
          <p:spPr>
            <a:xfrm>
              <a:off x="0" y="0"/>
              <a:ext cx="10693400" cy="19508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marL="285750" indent="-285750" algn="ctr">
                <a:defRPr b="1">
                  <a:solidFill>
                    <a:srgbClr val="FFFFFF"/>
                  </a:solidFill>
                  <a:latin typeface="Arial"/>
                  <a:ea typeface="Arial"/>
                  <a:cs typeface="Arial"/>
                  <a:sym typeface="Arial"/>
                </a:defRPr>
              </a:pPr>
            </a:p>
            <a:p>
              <a:pPr marL="285750" indent="-285750" algn="ctr">
                <a:defRPr b="1">
                  <a:solidFill>
                    <a:srgbClr val="FFFFFF"/>
                  </a:solidFill>
                  <a:latin typeface="Arial"/>
                  <a:ea typeface="Arial"/>
                  <a:cs typeface="Arial"/>
                  <a:sym typeface="Arial"/>
                </a:defRPr>
              </a:pPr>
              <a:r>
                <a:t>You can find any purchase more than $ 1,800 on the web-site www.zakupki.gov.ru   </a:t>
              </a:r>
            </a:p>
            <a:p>
              <a:pPr marL="285750" indent="-285750" algn="ctr">
                <a:buSzPct val="100000"/>
                <a:buChar char="-"/>
                <a:defRPr b="1">
                  <a:solidFill>
                    <a:srgbClr val="FFFFFF"/>
                  </a:solidFill>
                  <a:latin typeface="Arial"/>
                  <a:ea typeface="Arial"/>
                  <a:cs typeface="Arial"/>
                  <a:sym typeface="Arial"/>
                </a:defRPr>
              </a:pPr>
            </a:p>
            <a:p>
              <a:pPr marL="285750" indent="-285750" algn="ctr">
                <a:defRPr b="1">
                  <a:solidFill>
                    <a:srgbClr val="FFFFFF"/>
                  </a:solidFill>
                  <a:latin typeface="Arial"/>
                  <a:ea typeface="Arial"/>
                  <a:cs typeface="Arial"/>
                  <a:sym typeface="Arial"/>
                </a:defRPr>
              </a:pPr>
              <a:r>
                <a:t>At the same web-site all the purchases online: </a:t>
              </a:r>
            </a:p>
            <a:p>
              <a:pPr marL="285750" indent="-285750" algn="ctr">
                <a:defRPr b="1">
                  <a:solidFill>
                    <a:srgbClr val="FFFFFF"/>
                  </a:solidFill>
                  <a:latin typeface="Arial"/>
                  <a:ea typeface="Arial"/>
                  <a:cs typeface="Arial"/>
                  <a:sym typeface="Arial"/>
                </a:defRPr>
              </a:pPr>
              <a:r>
                <a:t>-federal level </a:t>
              </a:r>
            </a:p>
            <a:p>
              <a:pPr marL="285750" indent="-285750" algn="ctr">
                <a:defRPr b="1">
                  <a:solidFill>
                    <a:srgbClr val="FFFFFF"/>
                  </a:solidFill>
                  <a:latin typeface="Arial"/>
                  <a:ea typeface="Arial"/>
                  <a:cs typeface="Arial"/>
                  <a:sym typeface="Arial"/>
                </a:defRPr>
              </a:pPr>
              <a:r>
                <a:t>- level of subjects of federation </a:t>
              </a:r>
            </a:p>
            <a:p>
              <a:pPr marL="285750" indent="-285750" algn="ctr">
                <a:defRPr b="1">
                  <a:solidFill>
                    <a:srgbClr val="FFFFFF"/>
                  </a:solidFill>
                  <a:latin typeface="Arial"/>
                  <a:ea typeface="Arial"/>
                  <a:cs typeface="Arial"/>
                  <a:sym typeface="Arial"/>
                </a:defRPr>
              </a:pPr>
              <a:r>
                <a:t>-municipal level </a:t>
              </a:r>
            </a:p>
          </p:txBody>
        </p:sp>
      </p:gr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4" name="Shape 294"/>
          <p:cNvSpPr/>
          <p:nvPr>
            <p:ph type="title"/>
          </p:nvPr>
        </p:nvSpPr>
        <p:spPr>
          <a:xfrm>
            <a:off x="1765299" y="91694"/>
            <a:ext cx="8498521" cy="1022731"/>
          </a:xfrm>
          <a:prstGeom prst="rect">
            <a:avLst/>
          </a:prstGeom>
        </p:spPr>
        <p:txBody>
          <a:bodyPr/>
          <a:lstStyle/>
          <a:p>
            <a:pPr algn="ctr" defTabSz="694944">
              <a:defRPr sz="2508"/>
            </a:pPr>
            <a:br/>
            <a:r>
              <a:t>DISTRIBUTION OF CONTRACTS BY LEVEL CUSTOMER</a:t>
            </a:r>
          </a:p>
        </p:txBody>
      </p:sp>
      <p:pic>
        <p:nvPicPr>
          <p:cNvPr id="295" name="image30.png"/>
          <p:cNvPicPr>
            <a:picLocks noChangeAspect="1"/>
          </p:cNvPicPr>
          <p:nvPr/>
        </p:nvPicPr>
        <p:blipFill>
          <a:blip r:embed="rId2">
            <a:extLst/>
          </a:blip>
          <a:stretch>
            <a:fillRect/>
          </a:stretch>
        </p:blipFill>
        <p:spPr>
          <a:xfrm>
            <a:off x="4381660" y="1571625"/>
            <a:ext cx="4998719" cy="3352800"/>
          </a:xfrm>
          <a:prstGeom prst="rect">
            <a:avLst/>
          </a:prstGeom>
          <a:ln w="12700">
            <a:miter lim="400000"/>
          </a:ln>
        </p:spPr>
      </p:pic>
      <p:graphicFrame>
        <p:nvGraphicFramePr>
          <p:cNvPr id="296" name="Chart 296"/>
          <p:cNvGraphicFramePr/>
          <p:nvPr/>
        </p:nvGraphicFramePr>
        <p:xfrm>
          <a:off x="477520" y="2165518"/>
          <a:ext cx="4517460" cy="4865951"/>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Num" sz="quarter" idx="2"/>
          </p:nvPr>
        </p:nvSpPr>
        <p:spPr>
          <a:xfrm>
            <a:off x="9932525" y="7147901"/>
            <a:ext cx="205389"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Shape 299"/>
          <p:cNvSpPr/>
          <p:nvPr>
            <p:ph type="title"/>
          </p:nvPr>
        </p:nvSpPr>
        <p:spPr>
          <a:xfrm>
            <a:off x="1765299" y="592455"/>
            <a:ext cx="8498521" cy="521970"/>
          </a:xfrm>
          <a:prstGeom prst="rect">
            <a:avLst/>
          </a:prstGeom>
        </p:spPr>
        <p:txBody>
          <a:bodyPr/>
          <a:lstStyle>
            <a:lvl1pPr algn="ctr"/>
          </a:lstStyle>
          <a:p>
            <a:pPr/>
            <a:r>
              <a:t>National treatment and import substitution</a:t>
            </a:r>
          </a:p>
        </p:txBody>
      </p:sp>
      <p:sp>
        <p:nvSpPr>
          <p:cNvPr id="300" name="Shape 300"/>
          <p:cNvSpPr/>
          <p:nvPr>
            <p:ph type="body" idx="1"/>
          </p:nvPr>
        </p:nvSpPr>
        <p:spPr>
          <a:xfrm>
            <a:off x="479424" y="1800225"/>
            <a:ext cx="9755190" cy="5029200"/>
          </a:xfrm>
          <a:prstGeom prst="rect">
            <a:avLst/>
          </a:prstGeom>
        </p:spPr>
        <p:txBody>
          <a:bodyPr/>
          <a:lstStyle/>
          <a:p>
            <a:pPr algn="ctr">
              <a:defRPr b="1">
                <a:solidFill>
                  <a:srgbClr val="FF0000"/>
                </a:solidFill>
              </a:defRPr>
            </a:pPr>
            <a:r>
              <a:t>SPECIAL CONDITIONS OF PERMIT</a:t>
            </a:r>
          </a:p>
          <a:p>
            <a:pPr/>
          </a:p>
          <a:p>
            <a:pPr>
              <a:defRPr u="sng">
                <a:solidFill>
                  <a:srgbClr val="31859C"/>
                </a:solidFill>
              </a:defRPr>
            </a:pPr>
            <a:r>
              <a:t>It is possible to buy imported, but minus 15% of the offer price</a:t>
            </a:r>
          </a:p>
          <a:p>
            <a:pPr>
              <a:defRPr>
                <a:solidFill>
                  <a:srgbClr val="31859C"/>
                </a:solidFill>
              </a:defRPr>
            </a:pPr>
          </a:p>
          <a:p>
            <a:pPr algn="ctr">
              <a:defRPr i="1">
                <a:solidFill>
                  <a:srgbClr val="31859C"/>
                </a:solidFill>
              </a:defRPr>
            </a:pPr>
            <a:r>
              <a:t> </a:t>
            </a:r>
            <a:r>
              <a:t> food, office equipment, medicines, furniture</a:t>
            </a:r>
          </a:p>
          <a:p>
            <a:pPr/>
            <a:r>
              <a:t> </a:t>
            </a:r>
          </a:p>
          <a:p>
            <a:pPr algn="ctr">
              <a:defRPr b="1">
                <a:solidFill>
                  <a:srgbClr val="FF0000"/>
                </a:solidFill>
              </a:defRPr>
            </a:pPr>
            <a:r>
              <a:t>LIMITATIONS</a:t>
            </a:r>
          </a:p>
          <a:p>
            <a:pPr algn="ctr">
              <a:defRPr b="1">
                <a:solidFill>
                  <a:srgbClr val="FF0000"/>
                </a:solidFill>
              </a:defRPr>
            </a:pPr>
          </a:p>
          <a:p>
            <a:pPr>
              <a:defRPr u="sng">
                <a:solidFill>
                  <a:srgbClr val="31859C"/>
                </a:solidFill>
              </a:defRPr>
            </a:pPr>
            <a:r>
              <a:t>Rejections of imported goods if there are two bids with the goods of the Eurasian Economic Union</a:t>
            </a:r>
          </a:p>
          <a:p>
            <a:pPr algn="ctr">
              <a:defRPr i="1">
                <a:solidFill>
                  <a:srgbClr val="31859C"/>
                </a:solidFill>
              </a:defRPr>
            </a:pPr>
            <a:r>
              <a:t> </a:t>
            </a:r>
            <a:r>
              <a:t>medicines, medical equipment, meat, rice</a:t>
            </a:r>
          </a:p>
          <a:p>
            <a:pPr/>
            <a:r>
              <a:t> </a:t>
            </a:r>
          </a:p>
          <a:p>
            <a:pPr algn="ctr">
              <a:defRPr b="1">
                <a:solidFill>
                  <a:srgbClr val="FF0000"/>
                </a:solidFill>
              </a:defRPr>
            </a:pPr>
            <a:r>
              <a:t>PROHIBITION OF ADMISSION</a:t>
            </a:r>
          </a:p>
          <a:p>
            <a:pPr algn="ctr">
              <a:defRPr b="1">
                <a:solidFill>
                  <a:srgbClr val="FF0000"/>
                </a:solidFill>
              </a:defRPr>
            </a:pPr>
          </a:p>
          <a:p>
            <a:pPr>
              <a:defRPr u="sng">
                <a:solidFill>
                  <a:srgbClr val="31859C"/>
                </a:solidFill>
              </a:defRPr>
            </a:pPr>
            <a:r>
              <a:t>It is prohibited to buy imported goods</a:t>
            </a:r>
          </a:p>
          <a:p>
            <a:pPr algn="ctr">
              <a:defRPr>
                <a:solidFill>
                  <a:srgbClr val="31859C"/>
                </a:solidFill>
              </a:defRPr>
            </a:pPr>
            <a:r>
              <a:t> </a:t>
            </a:r>
            <a:r>
              <a:rPr i="1"/>
              <a:t>transportation, software, consumer goods, products for the defence and security of Russia</a:t>
            </a:r>
          </a:p>
        </p:txBody>
      </p:sp>
      <p:pic>
        <p:nvPicPr>
          <p:cNvPr id="301" name="image31.jpg" descr="1(110).jpg"/>
          <p:cNvPicPr>
            <a:picLocks noChangeAspect="1"/>
          </p:cNvPicPr>
          <p:nvPr/>
        </p:nvPicPr>
        <p:blipFill>
          <a:blip r:embed="rId2">
            <a:extLst/>
          </a:blip>
          <a:stretch>
            <a:fillRect/>
          </a:stretch>
        </p:blipFill>
        <p:spPr>
          <a:xfrm>
            <a:off x="7480300" y="4772025"/>
            <a:ext cx="1484753" cy="990600"/>
          </a:xfrm>
          <a:prstGeom prst="rect">
            <a:avLst/>
          </a:prstGeom>
          <a:ln w="12700">
            <a:miter lim="400000"/>
          </a:ln>
        </p:spPr>
      </p:pic>
      <p:pic>
        <p:nvPicPr>
          <p:cNvPr id="302" name="image32.jpg" descr="mebel.jpg"/>
          <p:cNvPicPr>
            <a:picLocks noChangeAspect="1"/>
          </p:cNvPicPr>
          <p:nvPr/>
        </p:nvPicPr>
        <p:blipFill>
          <a:blip r:embed="rId3">
            <a:extLst/>
          </a:blip>
          <a:stretch>
            <a:fillRect/>
          </a:stretch>
        </p:blipFill>
        <p:spPr>
          <a:xfrm>
            <a:off x="1765300" y="1571625"/>
            <a:ext cx="1117600" cy="838200"/>
          </a:xfrm>
          <a:prstGeom prst="rect">
            <a:avLst/>
          </a:prstGeom>
          <a:ln w="12700">
            <a:miter lim="400000"/>
          </a:ln>
        </p:spPr>
      </p:pic>
      <p:pic>
        <p:nvPicPr>
          <p:cNvPr id="303" name="image33.jpg" descr="prod_pitaniya.jpeg"/>
          <p:cNvPicPr>
            <a:picLocks noChangeAspect="1"/>
          </p:cNvPicPr>
          <p:nvPr/>
        </p:nvPicPr>
        <p:blipFill>
          <a:blip r:embed="rId4">
            <a:extLst/>
          </a:blip>
          <a:stretch>
            <a:fillRect/>
          </a:stretch>
        </p:blipFill>
        <p:spPr>
          <a:xfrm>
            <a:off x="1384300" y="2714625"/>
            <a:ext cx="1371600" cy="1114668"/>
          </a:xfrm>
          <a:prstGeom prst="rect">
            <a:avLst/>
          </a:prstGeom>
          <a:ln w="12700">
            <a:miter lim="400000"/>
          </a:ln>
        </p:spPr>
      </p:pic>
      <p:pic>
        <p:nvPicPr>
          <p:cNvPr id="304" name="image34.png" descr="servis.png"/>
          <p:cNvPicPr>
            <a:picLocks noChangeAspect="1"/>
          </p:cNvPicPr>
          <p:nvPr/>
        </p:nvPicPr>
        <p:blipFill>
          <a:blip r:embed="rId5">
            <a:extLst/>
          </a:blip>
          <a:stretch>
            <a:fillRect/>
          </a:stretch>
        </p:blipFill>
        <p:spPr>
          <a:xfrm>
            <a:off x="8470900" y="1724025"/>
            <a:ext cx="1638300" cy="1696811"/>
          </a:xfrm>
          <a:prstGeom prst="rect">
            <a:avLst/>
          </a:prstGeom>
          <a:ln w="12700">
            <a:miter lim="400000"/>
          </a:ln>
        </p:spPr>
      </p:pic>
      <p:pic>
        <p:nvPicPr>
          <p:cNvPr id="305" name="image35.jpg" descr="tre.jpg"/>
          <p:cNvPicPr>
            <a:picLocks noChangeAspect="1"/>
          </p:cNvPicPr>
          <p:nvPr/>
        </p:nvPicPr>
        <p:blipFill>
          <a:blip r:embed="rId6">
            <a:extLst/>
          </a:blip>
          <a:stretch>
            <a:fillRect/>
          </a:stretch>
        </p:blipFill>
        <p:spPr>
          <a:xfrm>
            <a:off x="1993900" y="4543425"/>
            <a:ext cx="914400" cy="685800"/>
          </a:xfrm>
          <a:prstGeom prst="rect">
            <a:avLst/>
          </a:prstGeom>
          <a:ln w="12700">
            <a:miter lim="400000"/>
          </a:ln>
        </p:spPr>
      </p:pic>
      <p:pic>
        <p:nvPicPr>
          <p:cNvPr id="306" name="image36.jpg" descr="i.jpg"/>
          <p:cNvPicPr>
            <a:picLocks noChangeAspect="1"/>
          </p:cNvPicPr>
          <p:nvPr/>
        </p:nvPicPr>
        <p:blipFill>
          <a:blip r:embed="rId7">
            <a:extLst/>
          </a:blip>
          <a:stretch>
            <a:fillRect/>
          </a:stretch>
        </p:blipFill>
        <p:spPr>
          <a:xfrm>
            <a:off x="8928100" y="4391025"/>
            <a:ext cx="1538288" cy="1023938"/>
          </a:xfrm>
          <a:prstGeom prst="rect">
            <a:avLst/>
          </a:prstGeom>
          <a:ln w="12700">
            <a:miter lim="400000"/>
          </a:ln>
        </p:spPr>
      </p:pic>
      <p:pic>
        <p:nvPicPr>
          <p:cNvPr id="307" name="image37.jpg" descr="proparennyj-ris.jpg"/>
          <p:cNvPicPr>
            <a:picLocks noChangeAspect="1"/>
          </p:cNvPicPr>
          <p:nvPr/>
        </p:nvPicPr>
        <p:blipFill>
          <a:blip r:embed="rId8">
            <a:extLst/>
          </a:blip>
          <a:stretch>
            <a:fillRect/>
          </a:stretch>
        </p:blipFill>
        <p:spPr>
          <a:xfrm>
            <a:off x="393700" y="4619625"/>
            <a:ext cx="1308100" cy="977267"/>
          </a:xfrm>
          <a:prstGeom prst="rect">
            <a:avLst/>
          </a:prstGeom>
          <a:ln w="12700">
            <a:miter lim="400000"/>
          </a:ln>
        </p:spPr>
      </p:pic>
      <p:pic>
        <p:nvPicPr>
          <p:cNvPr id="308" name="image38.jpg" descr="iStock_000026565358Medium.jpg"/>
          <p:cNvPicPr>
            <a:picLocks noChangeAspect="1"/>
          </p:cNvPicPr>
          <p:nvPr/>
        </p:nvPicPr>
        <p:blipFill>
          <a:blip r:embed="rId9">
            <a:extLst/>
          </a:blip>
          <a:stretch>
            <a:fillRect/>
          </a:stretch>
        </p:blipFill>
        <p:spPr>
          <a:xfrm>
            <a:off x="393700" y="6343650"/>
            <a:ext cx="1625600" cy="1219200"/>
          </a:xfrm>
          <a:prstGeom prst="rect">
            <a:avLst/>
          </a:prstGeom>
          <a:ln w="12700">
            <a:miter lim="400000"/>
          </a:ln>
        </p:spPr>
      </p:pic>
      <p:pic>
        <p:nvPicPr>
          <p:cNvPr id="309" name="image39.jpg" descr="programmnoe-obespechenie-cena.jpg"/>
          <p:cNvPicPr>
            <a:picLocks noChangeAspect="1"/>
          </p:cNvPicPr>
          <p:nvPr/>
        </p:nvPicPr>
        <p:blipFill>
          <a:blip r:embed="rId10">
            <a:extLst/>
          </a:blip>
          <a:stretch>
            <a:fillRect/>
          </a:stretch>
        </p:blipFill>
        <p:spPr>
          <a:xfrm>
            <a:off x="2603500" y="6372225"/>
            <a:ext cx="1308100" cy="981075"/>
          </a:xfrm>
          <a:prstGeom prst="rect">
            <a:avLst/>
          </a:prstGeom>
          <a:ln w="12700">
            <a:miter lim="400000"/>
          </a:ln>
        </p:spPr>
      </p:pic>
      <p:pic>
        <p:nvPicPr>
          <p:cNvPr id="310" name="image40.jpg" descr="i (1).jpg"/>
          <p:cNvPicPr>
            <a:picLocks noChangeAspect="1"/>
          </p:cNvPicPr>
          <p:nvPr/>
        </p:nvPicPr>
        <p:blipFill>
          <a:blip r:embed="rId11">
            <a:extLst/>
          </a:blip>
          <a:stretch>
            <a:fillRect/>
          </a:stretch>
        </p:blipFill>
        <p:spPr>
          <a:xfrm>
            <a:off x="4584700" y="6219825"/>
            <a:ext cx="1162050" cy="1162050"/>
          </a:xfrm>
          <a:prstGeom prst="rect">
            <a:avLst/>
          </a:prstGeom>
          <a:ln w="12700">
            <a:miter lim="400000"/>
          </a:ln>
        </p:spPr>
      </p:pic>
      <p:pic>
        <p:nvPicPr>
          <p:cNvPr id="311" name="image41.jpg" descr="214873.jpg"/>
          <p:cNvPicPr>
            <a:picLocks noChangeAspect="1"/>
          </p:cNvPicPr>
          <p:nvPr/>
        </p:nvPicPr>
        <p:blipFill>
          <a:blip r:embed="rId12">
            <a:extLst/>
          </a:blip>
          <a:stretch>
            <a:fillRect/>
          </a:stretch>
        </p:blipFill>
        <p:spPr>
          <a:xfrm>
            <a:off x="6108700" y="6296025"/>
            <a:ext cx="1282792" cy="9906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nvSpPr>
        <p:spPr>
          <a:xfrm>
            <a:off x="1651000" y="542924"/>
            <a:ext cx="7391400" cy="1393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500">
                <a:solidFill>
                  <a:srgbClr val="31859C"/>
                </a:solidFill>
                <a:latin typeface="Arial"/>
                <a:ea typeface="Arial"/>
                <a:cs typeface="Arial"/>
                <a:sym typeface="Arial"/>
              </a:defRPr>
            </a:lvl1pPr>
          </a:lstStyle>
          <a:p>
            <a:pPr/>
            <a:r>
              <a:t>Thank you for your attention!</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Num" sz="quarter" idx="2"/>
          </p:nvPr>
        </p:nvSpPr>
        <p:spPr>
          <a:xfrm>
            <a:off x="9971719" y="7147901"/>
            <a:ext cx="127001"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0" name="Shape 130"/>
          <p:cNvSpPr/>
          <p:nvPr>
            <p:ph type="title"/>
          </p:nvPr>
        </p:nvSpPr>
        <p:spPr>
          <a:xfrm>
            <a:off x="1765299" y="592455"/>
            <a:ext cx="8498521" cy="521970"/>
          </a:xfrm>
          <a:prstGeom prst="rect">
            <a:avLst/>
          </a:prstGeom>
        </p:spPr>
        <p:txBody>
          <a:bodyPr/>
          <a:lstStyle/>
          <a:p>
            <a:pPr/>
            <a:r>
              <a:t>About Public Procurement Institute</a:t>
            </a:r>
          </a:p>
        </p:txBody>
      </p:sp>
      <p:sp>
        <p:nvSpPr>
          <p:cNvPr id="131" name="Shape 131"/>
          <p:cNvSpPr/>
          <p:nvPr>
            <p:ph type="body" idx="1"/>
          </p:nvPr>
        </p:nvSpPr>
        <p:spPr>
          <a:xfrm>
            <a:off x="393700" y="1647825"/>
            <a:ext cx="9829800" cy="5029200"/>
          </a:xfrm>
          <a:prstGeom prst="rect">
            <a:avLst/>
          </a:prstGeom>
        </p:spPr>
        <p:txBody>
          <a:bodyPr/>
          <a:lstStyle/>
          <a:p>
            <a:pPr marL="434340" indent="-434340" defTabSz="868680">
              <a:buSzPct val="100000"/>
              <a:buFont typeface="Wingdings"/>
              <a:buChar char="➢"/>
              <a:defRPr sz="1710"/>
            </a:pPr>
            <a:r>
              <a:t>Public Procurement Institute is the oldest Russian educational center in the field of public procurement.</a:t>
            </a:r>
          </a:p>
          <a:p>
            <a:pPr marL="434340" indent="-434340" defTabSz="868680">
              <a:buSzPct val="100000"/>
              <a:buFont typeface="Wingdings"/>
              <a:buChar char="➢"/>
              <a:defRPr sz="1710"/>
            </a:pPr>
          </a:p>
          <a:p>
            <a:pPr marL="434340" indent="-434340" defTabSz="868680">
              <a:buSzPct val="100000"/>
              <a:buFont typeface="Wingdings"/>
              <a:buChar char="➢"/>
              <a:defRPr sz="1710"/>
            </a:pPr>
            <a:r>
              <a:t>It was founded in 1998 and since this time carries out scientific, educative and expert work in the field of government and municipal procurement </a:t>
            </a:r>
          </a:p>
          <a:p>
            <a:pPr marL="434340" indent="-434340" defTabSz="868680">
              <a:buSzPct val="100000"/>
              <a:buFont typeface="Wingdings"/>
              <a:buChar char="➢"/>
              <a:defRPr sz="1710"/>
            </a:pPr>
          </a:p>
          <a:p>
            <a:pPr marL="434340" indent="-434340" defTabSz="868680">
              <a:buSzPct val="100000"/>
              <a:buFont typeface="Wingdings"/>
              <a:buChar char="➢"/>
              <a:defRPr sz="1710"/>
            </a:pPr>
            <a:r>
              <a:t>Every week our experts participate in short-term seminars – tutorials, discussions on different subjects concerning the system of public procurement</a:t>
            </a:r>
          </a:p>
          <a:p>
            <a:pPr marL="434340" indent="-434340" defTabSz="868680">
              <a:buSzPct val="100000"/>
              <a:buFont typeface="Wingdings"/>
              <a:buChar char="➢"/>
              <a:defRPr sz="1710"/>
            </a:pPr>
          </a:p>
          <a:p>
            <a:pPr marL="434340" indent="-434340" defTabSz="868680">
              <a:buSzPct val="100000"/>
              <a:buFont typeface="Wingdings"/>
              <a:buChar char="➢"/>
              <a:defRPr sz="1710"/>
            </a:pPr>
            <a:r>
              <a:t>Our lawyers consult the biggest public procurement in scientific and educational sphere</a:t>
            </a:r>
          </a:p>
          <a:p>
            <a:pPr marL="434340" indent="-434340" defTabSz="868680">
              <a:buSzPct val="100000"/>
              <a:buFont typeface="Wingdings"/>
              <a:buChar char="➢"/>
              <a:defRPr sz="1710"/>
            </a:pPr>
          </a:p>
          <a:p>
            <a:pPr marL="434340" indent="-434340" defTabSz="868680">
              <a:buSzPct val="100000"/>
              <a:buFont typeface="Wingdings"/>
              <a:buChar char="➢"/>
              <a:defRPr sz="1710"/>
            </a:pPr>
            <a:r>
              <a:t>We help both our customers - procurement arrangers and commercial companies - procurement participants</a:t>
            </a:r>
          </a:p>
          <a:p>
            <a:pPr marL="434340" indent="-434340" defTabSz="868680">
              <a:buSzPct val="100000"/>
              <a:buFont typeface="Wingdings"/>
              <a:buChar char="➢"/>
              <a:defRPr sz="1710"/>
            </a:pPr>
          </a:p>
          <a:p>
            <a:pPr marL="434340" indent="-434340" defTabSz="868680">
              <a:buSzPct val="100000"/>
              <a:buFont typeface="Wingdings"/>
              <a:buChar char="➢"/>
              <a:defRPr sz="1710"/>
            </a:pPr>
            <a:r>
              <a:t>We’ve got more than 40 000 representatives of federal, regional and municipal bodies, executives of private and public organizations as auditors of our educational programs</a:t>
            </a:r>
          </a:p>
          <a:p>
            <a:pPr marL="434340" indent="-434340" defTabSz="868680">
              <a:buSzPct val="100000"/>
              <a:buFont typeface="Wingdings"/>
              <a:buChar char="➢"/>
              <a:defRPr sz="1710"/>
            </a:pPr>
          </a:p>
          <a:p>
            <a:pPr marL="434340" indent="-434340" defTabSz="868680">
              <a:buSzPct val="100000"/>
              <a:buFont typeface="Wingdings"/>
              <a:buChar char="➢"/>
              <a:defRPr sz="1710"/>
            </a:pPr>
            <a:r>
              <a:t>Public Procurement Institute is ready to cooperate both with Russian and foreign public organizations and commercial companies</a:t>
            </a:r>
          </a:p>
        </p:txBody>
      </p:sp>
      <p:pic>
        <p:nvPicPr>
          <p:cNvPr id="132" name="image3.jpg" descr="На главную"/>
          <p:cNvPicPr>
            <a:picLocks noChangeAspect="1"/>
          </p:cNvPicPr>
          <p:nvPr/>
        </p:nvPicPr>
        <p:blipFill>
          <a:blip r:embed="rId2">
            <a:extLst/>
          </a:blip>
          <a:stretch>
            <a:fillRect/>
          </a:stretch>
        </p:blipFill>
        <p:spPr>
          <a:xfrm>
            <a:off x="9004300" y="123825"/>
            <a:ext cx="1538909" cy="1421131"/>
          </a:xfrm>
          <a:prstGeom prst="rect">
            <a:avLst/>
          </a:prstGeom>
          <a:ln w="12700">
            <a:miter lim="400000"/>
          </a:ln>
        </p:spPr>
      </p:pic>
      <p:sp>
        <p:nvSpPr>
          <p:cNvPr id="133" name="Shape 133"/>
          <p:cNvSpPr/>
          <p:nvPr/>
        </p:nvSpPr>
        <p:spPr>
          <a:xfrm>
            <a:off x="7101254" y="7087973"/>
            <a:ext cx="2672501" cy="215901"/>
          </a:xfrm>
          <a:prstGeom prst="rect">
            <a:avLst/>
          </a:prstGeom>
          <a:solidFill>
            <a:srgbClr val="006384"/>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indent="274954">
              <a:spcBef>
                <a:spcPts val="600"/>
              </a:spcBef>
              <a:defRPr b="1" spc="-20" sz="1400">
                <a:solidFill>
                  <a:srgbClr val="FFFFFF"/>
                </a:solidFill>
                <a:latin typeface="PTSansPro-CaptionBold"/>
                <a:ea typeface="PTSansPro-CaptionBold"/>
                <a:cs typeface="PTSansPro-CaptionBold"/>
                <a:sym typeface="PTSansPro-CaptionBold"/>
              </a:defRPr>
            </a:pPr>
            <a:r>
              <a:t>WWW.ROSZAKUPKI.</a:t>
            </a:r>
            <a:r>
              <a:t>COM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31">
                                            <p:bg/>
                                          </p:spTgt>
                                        </p:tgtEl>
                                        <p:attrNameLst>
                                          <p:attrName>style.visibility</p:attrName>
                                        </p:attrNameLst>
                                      </p:cBhvr>
                                      <p:to>
                                        <p:strVal val="visible"/>
                                      </p:to>
                                    </p:set>
                                    <p:animEffect filter="wipe(down)" transition="in">
                                      <p:cBhvr>
                                        <p:cTn id="7" dur="500"/>
                                        <p:tgtEl>
                                          <p:spTgt spid="131">
                                            <p:bg/>
                                          </p:spTgt>
                                        </p:tgtEl>
                                      </p:cBhvr>
                                    </p:animEffect>
                                  </p:childTnLst>
                                </p:cTn>
                              </p:par>
                              <p:par>
                                <p:cTn id="8" presetClass="entr" nodeType="withEffect" presetSubtype="4" presetID="22" grpId="1" fill="hold">
                                  <p:stCondLst>
                                    <p:cond delay="0"/>
                                  </p:stCondLst>
                                  <p:iterate type="el" backwards="0">
                                    <p:tmAbs val="0"/>
                                  </p:iterate>
                                  <p:childTnLst>
                                    <p:set>
                                      <p:cBhvr>
                                        <p:cTn id="9" fill="hold"/>
                                        <p:tgtEl>
                                          <p:spTgt spid="131">
                                            <p:txEl>
                                              <p:pRg st="0" end="0"/>
                                            </p:txEl>
                                          </p:spTgt>
                                        </p:tgtEl>
                                        <p:attrNameLst>
                                          <p:attrName>style.visibility</p:attrName>
                                        </p:attrNameLst>
                                      </p:cBhvr>
                                      <p:to>
                                        <p:strVal val="visible"/>
                                      </p:to>
                                    </p:set>
                                    <p:animEffect filter="wipe(down)" transition="in">
                                      <p:cBhvr>
                                        <p:cTn id="10" dur="500"/>
                                        <p:tgtEl>
                                          <p:spTgt spid="131">
                                            <p:txEl>
                                              <p:pRg st="0" end="0"/>
                                            </p:txEl>
                                          </p:spTgt>
                                        </p:tgtEl>
                                      </p:cBhvr>
                                    </p:animEffect>
                                  </p:childTnLst>
                                </p:cTn>
                              </p:par>
                            </p:childTnLst>
                          </p:cTn>
                        </p:par>
                        <p:par>
                          <p:cTn id="11" fill="hold">
                            <p:stCondLst>
                              <p:cond delay="500"/>
                            </p:stCondLst>
                            <p:childTnLst>
                              <p:par>
                                <p:cTn id="12" presetClass="entr" nodeType="afterEffect" presetSubtype="4" presetID="22" grpId="1" fill="hold">
                                  <p:stCondLst>
                                    <p:cond delay="0"/>
                                  </p:stCondLst>
                                  <p:iterate type="el" backwards="0">
                                    <p:tmAbs val="0"/>
                                  </p:iterate>
                                  <p:childTnLst>
                                    <p:set>
                                      <p:cBhvr>
                                        <p:cTn id="13" fill="hold"/>
                                        <p:tgtEl>
                                          <p:spTgt spid="131">
                                            <p:txEl>
                                              <p:pRg st="1" end="1"/>
                                            </p:txEl>
                                          </p:spTgt>
                                        </p:tgtEl>
                                        <p:attrNameLst>
                                          <p:attrName>style.visibility</p:attrName>
                                        </p:attrNameLst>
                                      </p:cBhvr>
                                      <p:to>
                                        <p:strVal val="visible"/>
                                      </p:to>
                                    </p:set>
                                    <p:animEffect filter="wipe(down)" transition="in">
                                      <p:cBhvr>
                                        <p:cTn id="14" dur="500"/>
                                        <p:tgtEl>
                                          <p:spTgt spid="1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2" grpId="1" fill="hold">
                                  <p:stCondLst>
                                    <p:cond delay="0"/>
                                  </p:stCondLst>
                                  <p:iterate type="el" backwards="0">
                                    <p:tmAbs val="0"/>
                                  </p:iterate>
                                  <p:childTnLst>
                                    <p:set>
                                      <p:cBhvr>
                                        <p:cTn id="18" fill="hold"/>
                                        <p:tgtEl>
                                          <p:spTgt spid="131">
                                            <p:txEl>
                                              <p:pRg st="2" end="2"/>
                                            </p:txEl>
                                          </p:spTgt>
                                        </p:tgtEl>
                                        <p:attrNameLst>
                                          <p:attrName>style.visibility</p:attrName>
                                        </p:attrNameLst>
                                      </p:cBhvr>
                                      <p:to>
                                        <p:strVal val="visible"/>
                                      </p:to>
                                    </p:set>
                                    <p:animEffect filter="wipe(down)" transition="in">
                                      <p:cBhvr>
                                        <p:cTn id="19" dur="500"/>
                                        <p:tgtEl>
                                          <p:spTgt spid="131">
                                            <p:txEl>
                                              <p:pRg st="2" end="2"/>
                                            </p:txEl>
                                          </p:spTgt>
                                        </p:tgtEl>
                                      </p:cBhvr>
                                    </p:animEffect>
                                  </p:childTnLst>
                                </p:cTn>
                              </p:par>
                            </p:childTnLst>
                          </p:cTn>
                        </p:par>
                        <p:par>
                          <p:cTn id="20" fill="hold">
                            <p:stCondLst>
                              <p:cond delay="500"/>
                            </p:stCondLst>
                            <p:childTnLst>
                              <p:par>
                                <p:cTn id="21" presetClass="entr" nodeType="afterEffect" presetSubtype="4" presetID="22" grpId="1" fill="hold">
                                  <p:stCondLst>
                                    <p:cond delay="0"/>
                                  </p:stCondLst>
                                  <p:iterate type="el" backwards="0">
                                    <p:tmAbs val="0"/>
                                  </p:iterate>
                                  <p:childTnLst>
                                    <p:set>
                                      <p:cBhvr>
                                        <p:cTn id="22" fill="hold"/>
                                        <p:tgtEl>
                                          <p:spTgt spid="131">
                                            <p:txEl>
                                              <p:pRg st="3" end="3"/>
                                            </p:txEl>
                                          </p:spTgt>
                                        </p:tgtEl>
                                        <p:attrNameLst>
                                          <p:attrName>style.visibility</p:attrName>
                                        </p:attrNameLst>
                                      </p:cBhvr>
                                      <p:to>
                                        <p:strVal val="visible"/>
                                      </p:to>
                                    </p:set>
                                    <p:animEffect filter="wipe(down)" transition="in">
                                      <p:cBhvr>
                                        <p:cTn id="23" dur="500"/>
                                        <p:tgtEl>
                                          <p:spTgt spid="1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2" grpId="1" fill="hold">
                                  <p:stCondLst>
                                    <p:cond delay="0"/>
                                  </p:stCondLst>
                                  <p:iterate type="el" backwards="0">
                                    <p:tmAbs val="0"/>
                                  </p:iterate>
                                  <p:childTnLst>
                                    <p:set>
                                      <p:cBhvr>
                                        <p:cTn id="27" fill="hold"/>
                                        <p:tgtEl>
                                          <p:spTgt spid="131">
                                            <p:txEl>
                                              <p:pRg st="4" end="4"/>
                                            </p:txEl>
                                          </p:spTgt>
                                        </p:tgtEl>
                                        <p:attrNameLst>
                                          <p:attrName>style.visibility</p:attrName>
                                        </p:attrNameLst>
                                      </p:cBhvr>
                                      <p:to>
                                        <p:strVal val="visible"/>
                                      </p:to>
                                    </p:set>
                                    <p:animEffect filter="wipe(down)" transition="in">
                                      <p:cBhvr>
                                        <p:cTn id="28" dur="500"/>
                                        <p:tgtEl>
                                          <p:spTgt spid="131">
                                            <p:txEl>
                                              <p:pRg st="4" end="4"/>
                                            </p:txEl>
                                          </p:spTgt>
                                        </p:tgtEl>
                                      </p:cBhvr>
                                    </p:animEffect>
                                  </p:childTnLst>
                                </p:cTn>
                              </p:par>
                            </p:childTnLst>
                          </p:cTn>
                        </p:par>
                        <p:par>
                          <p:cTn id="29" fill="hold">
                            <p:stCondLst>
                              <p:cond delay="500"/>
                            </p:stCondLst>
                            <p:childTnLst>
                              <p:par>
                                <p:cTn id="30" presetClass="entr" nodeType="afterEffect" presetSubtype="4" presetID="22" grpId="1" fill="hold">
                                  <p:stCondLst>
                                    <p:cond delay="0"/>
                                  </p:stCondLst>
                                  <p:iterate type="el" backwards="0">
                                    <p:tmAbs val="0"/>
                                  </p:iterate>
                                  <p:childTnLst>
                                    <p:set>
                                      <p:cBhvr>
                                        <p:cTn id="31" fill="hold"/>
                                        <p:tgtEl>
                                          <p:spTgt spid="131">
                                            <p:txEl>
                                              <p:pRg st="5" end="5"/>
                                            </p:txEl>
                                          </p:spTgt>
                                        </p:tgtEl>
                                        <p:attrNameLst>
                                          <p:attrName>style.visibility</p:attrName>
                                        </p:attrNameLst>
                                      </p:cBhvr>
                                      <p:to>
                                        <p:strVal val="visible"/>
                                      </p:to>
                                    </p:set>
                                    <p:animEffect filter="wipe(down)" transition="in">
                                      <p:cBhvr>
                                        <p:cTn id="32" dur="500"/>
                                        <p:tgtEl>
                                          <p:spTgt spid="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2" grpId="1" fill="hold">
                                  <p:stCondLst>
                                    <p:cond delay="0"/>
                                  </p:stCondLst>
                                  <p:iterate type="el" backwards="0">
                                    <p:tmAbs val="0"/>
                                  </p:iterate>
                                  <p:childTnLst>
                                    <p:set>
                                      <p:cBhvr>
                                        <p:cTn id="36" fill="hold"/>
                                        <p:tgtEl>
                                          <p:spTgt spid="131">
                                            <p:txEl>
                                              <p:pRg st="6" end="6"/>
                                            </p:txEl>
                                          </p:spTgt>
                                        </p:tgtEl>
                                        <p:attrNameLst>
                                          <p:attrName>style.visibility</p:attrName>
                                        </p:attrNameLst>
                                      </p:cBhvr>
                                      <p:to>
                                        <p:strVal val="visible"/>
                                      </p:to>
                                    </p:set>
                                    <p:animEffect filter="wipe(down)" transition="in">
                                      <p:cBhvr>
                                        <p:cTn id="37" dur="500"/>
                                        <p:tgtEl>
                                          <p:spTgt spid="131">
                                            <p:txEl>
                                              <p:pRg st="6" end="6"/>
                                            </p:txEl>
                                          </p:spTgt>
                                        </p:tgtEl>
                                      </p:cBhvr>
                                    </p:animEffect>
                                  </p:childTnLst>
                                </p:cTn>
                              </p:par>
                            </p:childTnLst>
                          </p:cTn>
                        </p:par>
                        <p:par>
                          <p:cTn id="38" fill="hold">
                            <p:stCondLst>
                              <p:cond delay="500"/>
                            </p:stCondLst>
                            <p:childTnLst>
                              <p:par>
                                <p:cTn id="39" presetClass="entr" nodeType="afterEffect" presetSubtype="4" presetID="22" grpId="1" fill="hold">
                                  <p:stCondLst>
                                    <p:cond delay="0"/>
                                  </p:stCondLst>
                                  <p:iterate type="el" backwards="0">
                                    <p:tmAbs val="0"/>
                                  </p:iterate>
                                  <p:childTnLst>
                                    <p:set>
                                      <p:cBhvr>
                                        <p:cTn id="40" fill="hold"/>
                                        <p:tgtEl>
                                          <p:spTgt spid="131">
                                            <p:txEl>
                                              <p:pRg st="7" end="7"/>
                                            </p:txEl>
                                          </p:spTgt>
                                        </p:tgtEl>
                                        <p:attrNameLst>
                                          <p:attrName>style.visibility</p:attrName>
                                        </p:attrNameLst>
                                      </p:cBhvr>
                                      <p:to>
                                        <p:strVal val="visible"/>
                                      </p:to>
                                    </p:set>
                                    <p:animEffect filter="wipe(down)" transition="in">
                                      <p:cBhvr>
                                        <p:cTn id="41" dur="500"/>
                                        <p:tgtEl>
                                          <p:spTgt spid="13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2" grpId="1" fill="hold">
                                  <p:stCondLst>
                                    <p:cond delay="0"/>
                                  </p:stCondLst>
                                  <p:iterate type="el" backwards="0">
                                    <p:tmAbs val="0"/>
                                  </p:iterate>
                                  <p:childTnLst>
                                    <p:set>
                                      <p:cBhvr>
                                        <p:cTn id="45" fill="hold"/>
                                        <p:tgtEl>
                                          <p:spTgt spid="131">
                                            <p:txEl>
                                              <p:pRg st="8" end="8"/>
                                            </p:txEl>
                                          </p:spTgt>
                                        </p:tgtEl>
                                        <p:attrNameLst>
                                          <p:attrName>style.visibility</p:attrName>
                                        </p:attrNameLst>
                                      </p:cBhvr>
                                      <p:to>
                                        <p:strVal val="visible"/>
                                      </p:to>
                                    </p:set>
                                    <p:animEffect filter="wipe(down)" transition="in">
                                      <p:cBhvr>
                                        <p:cTn id="46" dur="500"/>
                                        <p:tgtEl>
                                          <p:spTgt spid="131">
                                            <p:txEl>
                                              <p:pRg st="8" end="8"/>
                                            </p:txEl>
                                          </p:spTgt>
                                        </p:tgtEl>
                                      </p:cBhvr>
                                    </p:animEffect>
                                  </p:childTnLst>
                                </p:cTn>
                              </p:par>
                            </p:childTnLst>
                          </p:cTn>
                        </p:par>
                        <p:par>
                          <p:cTn id="47" fill="hold">
                            <p:stCondLst>
                              <p:cond delay="500"/>
                            </p:stCondLst>
                            <p:childTnLst>
                              <p:par>
                                <p:cTn id="48" presetClass="entr" nodeType="afterEffect" presetSubtype="4" presetID="22" grpId="1" fill="hold">
                                  <p:stCondLst>
                                    <p:cond delay="0"/>
                                  </p:stCondLst>
                                  <p:iterate type="el" backwards="0">
                                    <p:tmAbs val="0"/>
                                  </p:iterate>
                                  <p:childTnLst>
                                    <p:set>
                                      <p:cBhvr>
                                        <p:cTn id="49" fill="hold"/>
                                        <p:tgtEl>
                                          <p:spTgt spid="131">
                                            <p:txEl>
                                              <p:pRg st="9" end="9"/>
                                            </p:txEl>
                                          </p:spTgt>
                                        </p:tgtEl>
                                        <p:attrNameLst>
                                          <p:attrName>style.visibility</p:attrName>
                                        </p:attrNameLst>
                                      </p:cBhvr>
                                      <p:to>
                                        <p:strVal val="visible"/>
                                      </p:to>
                                    </p:set>
                                    <p:animEffect filter="wipe(down)" transition="in">
                                      <p:cBhvr>
                                        <p:cTn id="50" dur="500"/>
                                        <p:tgtEl>
                                          <p:spTgt spid="131">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2" grpId="1" fill="hold">
                                  <p:stCondLst>
                                    <p:cond delay="0"/>
                                  </p:stCondLst>
                                  <p:iterate type="el" backwards="0">
                                    <p:tmAbs val="0"/>
                                  </p:iterate>
                                  <p:childTnLst>
                                    <p:set>
                                      <p:cBhvr>
                                        <p:cTn id="54" fill="hold"/>
                                        <p:tgtEl>
                                          <p:spTgt spid="131">
                                            <p:txEl>
                                              <p:pRg st="10" end="10"/>
                                            </p:txEl>
                                          </p:spTgt>
                                        </p:tgtEl>
                                        <p:attrNameLst>
                                          <p:attrName>style.visibility</p:attrName>
                                        </p:attrNameLst>
                                      </p:cBhvr>
                                      <p:to>
                                        <p:strVal val="visible"/>
                                      </p:to>
                                    </p:set>
                                    <p:animEffect filter="wipe(down)" transition="in">
                                      <p:cBhvr>
                                        <p:cTn id="55" dur="500"/>
                                        <p:tgtEl>
                                          <p:spTgt spid="131">
                                            <p:txEl>
                                              <p:pRg st="10" end="10"/>
                                            </p:txEl>
                                          </p:spTgt>
                                        </p:tgtEl>
                                      </p:cBhvr>
                                    </p:animEffect>
                                  </p:childTnLst>
                                </p:cTn>
                              </p:par>
                            </p:childTnLst>
                          </p:cTn>
                        </p:par>
                        <p:par>
                          <p:cTn id="56" fill="hold">
                            <p:stCondLst>
                              <p:cond delay="500"/>
                            </p:stCondLst>
                            <p:childTnLst>
                              <p:par>
                                <p:cTn id="57" presetClass="entr" nodeType="afterEffect" presetSubtype="4" presetID="22" grpId="1" fill="hold">
                                  <p:stCondLst>
                                    <p:cond delay="0"/>
                                  </p:stCondLst>
                                  <p:iterate type="el" backwards="0">
                                    <p:tmAbs val="0"/>
                                  </p:iterate>
                                  <p:childTnLst>
                                    <p:set>
                                      <p:cBhvr>
                                        <p:cTn id="58" fill="hold"/>
                                        <p:tgtEl>
                                          <p:spTgt spid="131">
                                            <p:txEl>
                                              <p:pRg st="11" end="11"/>
                                            </p:txEl>
                                          </p:spTgt>
                                        </p:tgtEl>
                                        <p:attrNameLst>
                                          <p:attrName>style.visibility</p:attrName>
                                        </p:attrNameLst>
                                      </p:cBhvr>
                                      <p:to>
                                        <p:strVal val="visible"/>
                                      </p:to>
                                    </p:set>
                                    <p:animEffect filter="wipe(down)" transition="in">
                                      <p:cBhvr>
                                        <p:cTn id="59" dur="500"/>
                                        <p:tgtEl>
                                          <p:spTgt spid="131">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4" presetID="22" grpId="1" fill="hold">
                                  <p:stCondLst>
                                    <p:cond delay="0"/>
                                  </p:stCondLst>
                                  <p:iterate type="el" backwards="0">
                                    <p:tmAbs val="0"/>
                                  </p:iterate>
                                  <p:childTnLst>
                                    <p:set>
                                      <p:cBhvr>
                                        <p:cTn id="63" fill="hold"/>
                                        <p:tgtEl>
                                          <p:spTgt spid="131">
                                            <p:txEl>
                                              <p:pRg st="12" end="12"/>
                                            </p:txEl>
                                          </p:spTgt>
                                        </p:tgtEl>
                                        <p:attrNameLst>
                                          <p:attrName>style.visibility</p:attrName>
                                        </p:attrNameLst>
                                      </p:cBhvr>
                                      <p:to>
                                        <p:strVal val="visible"/>
                                      </p:to>
                                    </p:set>
                                    <p:animEffect filter="wipe(down)" transition="in">
                                      <p:cBhvr>
                                        <p:cTn id="64" dur="500"/>
                                        <p:tgtEl>
                                          <p:spTgt spid="131">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1"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body" idx="4294967295"/>
          </p:nvPr>
        </p:nvSpPr>
        <p:spPr>
          <a:xfrm>
            <a:off x="-1" y="1836738"/>
            <a:ext cx="9755190" cy="50292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95250" indent="-342900">
              <a:spcBef>
                <a:spcPts val="1000"/>
              </a:spcBef>
              <a:buClr>
                <a:srgbClr val="CC3300"/>
              </a:buClr>
              <a:buSzPct val="100000"/>
              <a:buFont typeface="Arial"/>
              <a:buChar char="•"/>
              <a:defRPr sz="2000"/>
            </a:pPr>
            <a:r>
              <a:t>we work as a team</a:t>
            </a:r>
            <a:r>
              <a:t> </a:t>
            </a:r>
            <a:r>
              <a:t>since</a:t>
            </a:r>
            <a:r>
              <a:rPr>
                <a:latin typeface="PTSansPro-Caption"/>
                <a:ea typeface="PTSansPro-Caption"/>
                <a:cs typeface="PTSansPro-Caption"/>
                <a:sym typeface="PTSansPro-Caption"/>
              </a:rPr>
              <a:t>1998 </a:t>
            </a:r>
            <a:r>
              <a:rPr>
                <a:latin typeface="PTSansPro-Caption"/>
                <a:ea typeface="PTSansPro-Caption"/>
                <a:cs typeface="PTSansPro-Caption"/>
                <a:sym typeface="PTSansPro-Caption"/>
              </a:rPr>
              <a:t>year</a:t>
            </a:r>
            <a:endParaRPr>
              <a:latin typeface="PTSansPro-Caption"/>
              <a:ea typeface="PTSansPro-Caption"/>
              <a:cs typeface="PTSansPro-Caption"/>
              <a:sym typeface="PTSansPro-Caption"/>
            </a:endParaRPr>
          </a:p>
          <a:p>
            <a:pPr marL="95250" indent="-342900">
              <a:spcBef>
                <a:spcPts val="1000"/>
              </a:spcBef>
              <a:buClr>
                <a:srgbClr val="CC3300"/>
              </a:buClr>
              <a:buSzPct val="100000"/>
              <a:buFont typeface="Arial"/>
              <a:buChar char="•"/>
              <a:defRPr sz="2000"/>
            </a:pPr>
            <a:r>
              <a:t>practical experience and expert work in the field of regulated procurements from 10 </a:t>
            </a:r>
          </a:p>
          <a:p>
            <a:pPr marL="342900" indent="-590550">
              <a:spcBef>
                <a:spcPts val="1000"/>
              </a:spcBef>
              <a:defRPr sz="2000"/>
            </a:pPr>
            <a:r>
              <a:t>to 18 years</a:t>
            </a:r>
          </a:p>
          <a:p>
            <a:pPr marL="95250" indent="-342900">
              <a:spcBef>
                <a:spcPts val="1000"/>
              </a:spcBef>
              <a:buClr>
                <a:srgbClr val="CC3300"/>
              </a:buClr>
              <a:buSzPct val="100000"/>
              <a:buFont typeface="Arial"/>
              <a:buChar char="•"/>
              <a:defRPr sz="2000"/>
            </a:pPr>
            <a:r>
              <a:t>over 300 successfully completed projects in the field of legal support of companies </a:t>
            </a:r>
          </a:p>
          <a:p>
            <a:pPr marL="342900" indent="-590550">
              <a:spcBef>
                <a:spcPts val="1000"/>
              </a:spcBef>
              <a:defRPr sz="2000"/>
            </a:pPr>
            <a:r>
              <a:t>and organizations</a:t>
            </a:r>
          </a:p>
          <a:p>
            <a:pPr marL="95250" indent="-342900">
              <a:spcBef>
                <a:spcPts val="1000"/>
              </a:spcBef>
              <a:buClr>
                <a:srgbClr val="CC3300"/>
              </a:buClr>
              <a:buSzPct val="100000"/>
              <a:buFont typeface="Arial"/>
              <a:buChar char="•"/>
              <a:defRPr sz="2000"/>
            </a:pPr>
            <a:r>
              <a:t>more than 40 000 trained professionals</a:t>
            </a:r>
          </a:p>
        </p:txBody>
      </p:sp>
      <p:pic>
        <p:nvPicPr>
          <p:cNvPr id="136" name="image5.jpg" descr="ВОРОБЬЕВА ОЛЬГА МИХАЙЛОВНА"/>
          <p:cNvPicPr>
            <a:picLocks noChangeAspect="1"/>
          </p:cNvPicPr>
          <p:nvPr/>
        </p:nvPicPr>
        <p:blipFill>
          <a:blip r:embed="rId2">
            <a:extLst/>
          </a:blip>
          <a:stretch>
            <a:fillRect/>
          </a:stretch>
        </p:blipFill>
        <p:spPr>
          <a:xfrm>
            <a:off x="7928767" y="3587750"/>
            <a:ext cx="1171576" cy="1562100"/>
          </a:xfrm>
          <a:prstGeom prst="rect">
            <a:avLst/>
          </a:prstGeom>
          <a:ln w="12700">
            <a:miter lim="400000"/>
          </a:ln>
        </p:spPr>
      </p:pic>
      <p:pic>
        <p:nvPicPr>
          <p:cNvPr id="137" name="image6.jpg" descr="КОРНИЛОВ ПАВЕЛ НИКОЛАЕВИЧ"/>
          <p:cNvPicPr>
            <a:picLocks noChangeAspect="1"/>
          </p:cNvPicPr>
          <p:nvPr/>
        </p:nvPicPr>
        <p:blipFill>
          <a:blip r:embed="rId3">
            <a:extLst/>
          </a:blip>
          <a:stretch>
            <a:fillRect/>
          </a:stretch>
        </p:blipFill>
        <p:spPr>
          <a:xfrm>
            <a:off x="317500" y="4759712"/>
            <a:ext cx="1149350" cy="1533526"/>
          </a:xfrm>
          <a:prstGeom prst="rect">
            <a:avLst/>
          </a:prstGeom>
          <a:ln w="12700">
            <a:miter lim="400000"/>
          </a:ln>
        </p:spPr>
      </p:pic>
      <p:pic>
        <p:nvPicPr>
          <p:cNvPr id="138" name="image7.jpeg" descr="ЕРМАКОВА АННА ВАЛЕНТИНОВНА"/>
          <p:cNvPicPr>
            <a:picLocks noChangeAspect="1"/>
          </p:cNvPicPr>
          <p:nvPr/>
        </p:nvPicPr>
        <p:blipFill>
          <a:blip r:embed="rId4">
            <a:extLst/>
          </a:blip>
          <a:stretch>
            <a:fillRect/>
          </a:stretch>
        </p:blipFill>
        <p:spPr>
          <a:xfrm>
            <a:off x="9397148" y="3705223"/>
            <a:ext cx="1149351" cy="1533526"/>
          </a:xfrm>
          <a:prstGeom prst="rect">
            <a:avLst/>
          </a:prstGeom>
          <a:ln w="12700">
            <a:miter lim="400000"/>
          </a:ln>
        </p:spPr>
      </p:pic>
      <p:pic>
        <p:nvPicPr>
          <p:cNvPr id="139" name="image8.jpg" descr="КОШЕЛЕВА ВАЛЕНТИНА ВИКТОРОВНА"/>
          <p:cNvPicPr>
            <a:picLocks noChangeAspect="1"/>
          </p:cNvPicPr>
          <p:nvPr/>
        </p:nvPicPr>
        <p:blipFill>
          <a:blip r:embed="rId5">
            <a:extLst/>
          </a:blip>
          <a:stretch>
            <a:fillRect/>
          </a:stretch>
        </p:blipFill>
        <p:spPr>
          <a:xfrm>
            <a:off x="3968750" y="5568155"/>
            <a:ext cx="1204913" cy="1606551"/>
          </a:xfrm>
          <a:prstGeom prst="rect">
            <a:avLst/>
          </a:prstGeom>
          <a:ln w="12700">
            <a:miter lim="400000"/>
          </a:ln>
        </p:spPr>
      </p:pic>
      <p:pic>
        <p:nvPicPr>
          <p:cNvPr id="140" name="image9.jpg" descr="ЕВСТАШЕНКОВ  АЛЕКСАНДР НИКОЛАЕВИЧ  "/>
          <p:cNvPicPr>
            <a:picLocks noChangeAspect="1"/>
          </p:cNvPicPr>
          <p:nvPr/>
        </p:nvPicPr>
        <p:blipFill>
          <a:blip r:embed="rId6">
            <a:extLst/>
          </a:blip>
          <a:stretch>
            <a:fillRect/>
          </a:stretch>
        </p:blipFill>
        <p:spPr>
          <a:xfrm>
            <a:off x="5329237" y="4765675"/>
            <a:ext cx="1150938" cy="1535113"/>
          </a:xfrm>
          <a:prstGeom prst="rect">
            <a:avLst/>
          </a:prstGeom>
          <a:ln w="12700">
            <a:miter lim="400000"/>
          </a:ln>
        </p:spPr>
      </p:pic>
      <p:pic>
        <p:nvPicPr>
          <p:cNvPr id="141" name="image10.jpg" descr="ШАВЫЛИНА  ЮЛИЯ АЛЕКСАНДРОВНА"/>
          <p:cNvPicPr>
            <a:picLocks noChangeAspect="1"/>
          </p:cNvPicPr>
          <p:nvPr/>
        </p:nvPicPr>
        <p:blipFill>
          <a:blip r:embed="rId7">
            <a:extLst/>
          </a:blip>
          <a:stretch>
            <a:fillRect/>
          </a:stretch>
        </p:blipFill>
        <p:spPr>
          <a:xfrm>
            <a:off x="1523573" y="5447660"/>
            <a:ext cx="1163639" cy="1552576"/>
          </a:xfrm>
          <a:prstGeom prst="rect">
            <a:avLst/>
          </a:prstGeom>
          <a:ln w="12700">
            <a:miter lim="400000"/>
          </a:ln>
        </p:spPr>
      </p:pic>
      <p:pic>
        <p:nvPicPr>
          <p:cNvPr id="142" name="image11.png"/>
          <p:cNvPicPr>
            <a:picLocks noChangeAspect="1"/>
          </p:cNvPicPr>
          <p:nvPr/>
        </p:nvPicPr>
        <p:blipFill>
          <a:blip r:embed="rId8">
            <a:extLst/>
          </a:blip>
          <a:stretch>
            <a:fillRect/>
          </a:stretch>
        </p:blipFill>
        <p:spPr>
          <a:xfrm>
            <a:off x="9381931" y="5674750"/>
            <a:ext cx="1135064" cy="1512888"/>
          </a:xfrm>
          <a:prstGeom prst="rect">
            <a:avLst/>
          </a:prstGeom>
          <a:ln w="12700">
            <a:miter lim="400000"/>
          </a:ln>
        </p:spPr>
      </p:pic>
      <p:pic>
        <p:nvPicPr>
          <p:cNvPr id="143" name="image12.jpg" descr="ЛИСОВЕНКО ОЛЬГА КОНСТАНТИНОВНА"/>
          <p:cNvPicPr>
            <a:picLocks noChangeAspect="1"/>
          </p:cNvPicPr>
          <p:nvPr/>
        </p:nvPicPr>
        <p:blipFill>
          <a:blip r:embed="rId9">
            <a:extLst/>
          </a:blip>
          <a:stretch>
            <a:fillRect/>
          </a:stretch>
        </p:blipFill>
        <p:spPr>
          <a:xfrm>
            <a:off x="7974285" y="5368925"/>
            <a:ext cx="1211263" cy="1616075"/>
          </a:xfrm>
          <a:prstGeom prst="rect">
            <a:avLst/>
          </a:prstGeom>
          <a:ln w="12700">
            <a:miter lim="400000"/>
          </a:ln>
        </p:spPr>
      </p:pic>
      <p:pic>
        <p:nvPicPr>
          <p:cNvPr id="144" name="image13.png"/>
          <p:cNvPicPr>
            <a:picLocks noChangeAspect="1"/>
          </p:cNvPicPr>
          <p:nvPr/>
        </p:nvPicPr>
        <p:blipFill>
          <a:blip r:embed="rId10">
            <a:extLst/>
          </a:blip>
          <a:stretch>
            <a:fillRect/>
          </a:stretch>
        </p:blipFill>
        <p:spPr>
          <a:xfrm>
            <a:off x="2720975" y="4792662"/>
            <a:ext cx="1136650" cy="1508126"/>
          </a:xfrm>
          <a:prstGeom prst="rect">
            <a:avLst/>
          </a:prstGeom>
          <a:ln w="12700">
            <a:miter lim="400000"/>
          </a:ln>
        </p:spPr>
      </p:pic>
      <p:pic>
        <p:nvPicPr>
          <p:cNvPr id="145" name="image14.jpg" descr="ПЕСЕГОВА ТАТЬЯНА НИКОЛАЕВНА"/>
          <p:cNvPicPr>
            <a:picLocks noChangeAspect="1"/>
          </p:cNvPicPr>
          <p:nvPr/>
        </p:nvPicPr>
        <p:blipFill>
          <a:blip r:embed="rId11">
            <a:extLst/>
          </a:blip>
          <a:stretch>
            <a:fillRect/>
          </a:stretch>
        </p:blipFill>
        <p:spPr>
          <a:xfrm>
            <a:off x="6651083" y="5690084"/>
            <a:ext cx="1141414" cy="1522413"/>
          </a:xfrm>
          <a:prstGeom prst="rect">
            <a:avLst/>
          </a:prstGeom>
          <a:ln w="12700">
            <a:miter lim="400000"/>
          </a:ln>
        </p:spPr>
      </p:pic>
      <p:pic>
        <p:nvPicPr>
          <p:cNvPr id="146" name="image15.png"/>
          <p:cNvPicPr>
            <a:picLocks noChangeAspect="1"/>
          </p:cNvPicPr>
          <p:nvPr/>
        </p:nvPicPr>
        <p:blipFill>
          <a:blip r:embed="rId12">
            <a:extLst/>
          </a:blip>
          <a:stretch>
            <a:fillRect/>
          </a:stretch>
        </p:blipFill>
        <p:spPr>
          <a:xfrm>
            <a:off x="9308248" y="1617662"/>
            <a:ext cx="1238251" cy="1652588"/>
          </a:xfrm>
          <a:prstGeom prst="rect">
            <a:avLst/>
          </a:prstGeom>
          <a:ln w="12700">
            <a:miter lim="400000"/>
          </a:ln>
        </p:spPr>
      </p:pic>
      <p:sp>
        <p:nvSpPr>
          <p:cNvPr id="147" name="Shape 147"/>
          <p:cNvSpPr/>
          <p:nvPr/>
        </p:nvSpPr>
        <p:spPr>
          <a:xfrm>
            <a:off x="6642100" y="489743"/>
            <a:ext cx="3744913" cy="276226"/>
          </a:xfrm>
          <a:prstGeom prst="rect">
            <a:avLst/>
          </a:prstGeom>
          <a:solidFill>
            <a:srgbClr val="006384"/>
          </a:solidFill>
          <a:ln>
            <a:solidFill>
              <a:srgbClr val="FFFFFF"/>
            </a:solidFill>
            <a:miter/>
          </a:ln>
          <a:extLst>
            <a:ext uri="{C572A759-6A51-4108-AA02-DFA0A04FC94B}">
              <ma14:wrappingTextBoxFlag xmlns:ma14="http://schemas.microsoft.com/office/mac/drawingml/2011/main" val="1"/>
            </a:ext>
          </a:extLst>
        </p:spPr>
        <p:txBody>
          <a:bodyPr lIns="0" tIns="0" rIns="0" bIns="0" anchor="ctr">
            <a:spAutoFit/>
          </a:bodyPr>
          <a:lstStyle>
            <a:lvl1pPr algn="ctr">
              <a:spcBef>
                <a:spcPts val="700"/>
              </a:spcBef>
              <a:defRPr b="1">
                <a:solidFill>
                  <a:srgbClr val="FFFFFF"/>
                </a:solidFill>
              </a:defRPr>
            </a:lvl1pPr>
          </a:lstStyle>
          <a:p>
            <a:pPr/>
            <a:r>
              <a:t>Out team</a:t>
            </a:r>
          </a:p>
        </p:txBody>
      </p:sp>
      <p:sp>
        <p:nvSpPr>
          <p:cNvPr id="148" name="Shape 148"/>
          <p:cNvSpPr/>
          <p:nvPr/>
        </p:nvSpPr>
        <p:spPr>
          <a:xfrm>
            <a:off x="-1" y="7264480"/>
            <a:ext cx="2672502" cy="215901"/>
          </a:xfrm>
          <a:prstGeom prst="rect">
            <a:avLst/>
          </a:prstGeom>
          <a:solidFill>
            <a:srgbClr val="006384"/>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indent="274954">
              <a:spcBef>
                <a:spcPts val="600"/>
              </a:spcBef>
              <a:defRPr b="1" spc="-20" sz="1400">
                <a:solidFill>
                  <a:srgbClr val="FFFFFF"/>
                </a:solidFill>
                <a:latin typeface="PTSansPro-CaptionBold"/>
                <a:ea typeface="PTSansPro-CaptionBold"/>
                <a:cs typeface="PTSansPro-CaptionBold"/>
                <a:sym typeface="PTSansPro-CaptionBold"/>
              </a:defRPr>
            </a:pPr>
            <a:r>
              <a:t>WWW.ROSZAKUPKI.</a:t>
            </a:r>
            <a:r>
              <a:t>COM</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Num" sz="quarter" idx="2"/>
          </p:nvPr>
        </p:nvSpPr>
        <p:spPr>
          <a:xfrm>
            <a:off x="9971719" y="7147901"/>
            <a:ext cx="127001"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 name="Shape 151"/>
          <p:cNvSpPr/>
          <p:nvPr>
            <p:ph type="title"/>
          </p:nvPr>
        </p:nvSpPr>
        <p:spPr>
          <a:xfrm>
            <a:off x="1765299" y="299441"/>
            <a:ext cx="8498521" cy="1107998"/>
          </a:xfrm>
          <a:prstGeom prst="rect">
            <a:avLst/>
          </a:prstGeom>
        </p:spPr>
        <p:txBody>
          <a:bodyPr/>
          <a:lstStyle/>
          <a:p>
            <a:pPr algn="ctr">
              <a:defRPr sz="3600"/>
            </a:pPr>
            <a:r>
              <a:t>The emblem </a:t>
            </a:r>
            <a:br/>
            <a:r>
              <a:t>of Public Procurement Institute</a:t>
            </a:r>
          </a:p>
        </p:txBody>
      </p:sp>
      <p:sp>
        <p:nvSpPr>
          <p:cNvPr id="152" name="Shape 152"/>
          <p:cNvSpPr/>
          <p:nvPr>
            <p:ph type="body" sz="half" idx="1"/>
          </p:nvPr>
        </p:nvSpPr>
        <p:spPr>
          <a:xfrm>
            <a:off x="479425" y="1647825"/>
            <a:ext cx="5629275" cy="5181600"/>
          </a:xfrm>
          <a:prstGeom prst="rect">
            <a:avLst/>
          </a:prstGeom>
        </p:spPr>
        <p:txBody>
          <a:bodyPr/>
          <a:lstStyle/>
          <a:p>
            <a:pPr>
              <a:lnSpc>
                <a:spcPct val="90000"/>
              </a:lnSpc>
              <a:defRPr sz="2000"/>
            </a:pPr>
            <a:r>
              <a:t>The emblem of Public Procurement Institute is executed in stamp style. </a:t>
            </a:r>
            <a:endParaRPr sz="2200"/>
          </a:p>
          <a:p>
            <a:pPr>
              <a:lnSpc>
                <a:spcPct val="90000"/>
              </a:lnSpc>
              <a:defRPr sz="2200"/>
            </a:pPr>
          </a:p>
          <a:p>
            <a:pPr marL="457200" indent="-457200">
              <a:lnSpc>
                <a:spcPct val="90000"/>
              </a:lnSpc>
              <a:buSzPct val="100000"/>
              <a:buFont typeface="Wingdings"/>
              <a:buChar char="▪"/>
              <a:defRPr sz="2000"/>
            </a:pPr>
            <a:r>
              <a:t>In the centre there is a shield entwined from both sides with laurel branches symbolizing that merits of the Institute are recognized both by public authorities and civil society. </a:t>
            </a:r>
            <a:endParaRPr sz="2200"/>
          </a:p>
          <a:p>
            <a:pPr marL="457200" indent="-457200">
              <a:lnSpc>
                <a:spcPct val="90000"/>
              </a:lnSpc>
              <a:buSzPct val="100000"/>
              <a:buFont typeface="Wingdings"/>
              <a:buChar char="▪"/>
              <a:defRPr sz="2200"/>
            </a:pPr>
          </a:p>
          <a:p>
            <a:pPr marL="457200" indent="-457200">
              <a:lnSpc>
                <a:spcPct val="90000"/>
              </a:lnSpc>
              <a:buSzPct val="100000"/>
              <a:buFont typeface="Wingdings"/>
              <a:buChar char="▪"/>
              <a:defRPr sz="2000"/>
            </a:pPr>
            <a:r>
              <a:t>The field has clear division into four equal quarterings with a square field in the centre.</a:t>
            </a:r>
            <a:endParaRPr sz="1600"/>
          </a:p>
          <a:p>
            <a:pPr marL="457200" indent="-457200">
              <a:lnSpc>
                <a:spcPct val="90000"/>
              </a:lnSpc>
              <a:buSzPct val="100000"/>
              <a:buFont typeface="Wingdings"/>
              <a:buChar char="▪"/>
              <a:defRPr sz="2200"/>
            </a:pPr>
          </a:p>
          <a:p>
            <a:pPr marL="457200" indent="-457200">
              <a:lnSpc>
                <a:spcPct val="90000"/>
              </a:lnSpc>
              <a:buSzPct val="100000"/>
              <a:buFont typeface="Wingdings"/>
              <a:buChar char="▪"/>
              <a:defRPr sz="2000"/>
            </a:pPr>
            <a:r>
              <a:t>Symbolic  figures in quarterings are graphic interpretation of bidding held in the epoch of Peter I (“Admiralty and Shipyard Management Regulations” Chapter 1, clause  15 of 1721 “How to find workers and settle a bargain  with them”).</a:t>
            </a:r>
          </a:p>
        </p:txBody>
      </p:sp>
      <p:pic>
        <p:nvPicPr>
          <p:cNvPr id="153" name="image3.jpg" descr="На главную"/>
          <p:cNvPicPr>
            <a:picLocks noChangeAspect="1"/>
          </p:cNvPicPr>
          <p:nvPr/>
        </p:nvPicPr>
        <p:blipFill>
          <a:blip r:embed="rId2">
            <a:extLst/>
          </a:blip>
          <a:stretch>
            <a:fillRect/>
          </a:stretch>
        </p:blipFill>
        <p:spPr>
          <a:xfrm>
            <a:off x="6565900" y="2638425"/>
            <a:ext cx="3795699" cy="35052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Num" sz="quarter" idx="2"/>
          </p:nvPr>
        </p:nvSpPr>
        <p:spPr>
          <a:xfrm>
            <a:off x="9971719" y="7147901"/>
            <a:ext cx="127001" cy="215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Shape 156"/>
          <p:cNvSpPr/>
          <p:nvPr>
            <p:ph type="body" idx="1"/>
          </p:nvPr>
        </p:nvSpPr>
        <p:spPr>
          <a:xfrm>
            <a:off x="317499" y="1495425"/>
            <a:ext cx="6705601" cy="5943600"/>
          </a:xfrm>
          <a:prstGeom prst="rect">
            <a:avLst/>
          </a:prstGeom>
        </p:spPr>
        <p:txBody>
          <a:bodyPr/>
          <a:lstStyle/>
          <a:p>
            <a:pPr>
              <a:lnSpc>
                <a:spcPct val="90000"/>
              </a:lnSpc>
              <a:defRPr sz="1600"/>
            </a:pPr>
            <a:r>
              <a:t> The procedure included:</a:t>
            </a:r>
            <a:endParaRPr b="1"/>
          </a:p>
          <a:p>
            <a:pPr marL="457200" indent="-457200">
              <a:lnSpc>
                <a:spcPct val="90000"/>
              </a:lnSpc>
              <a:buSzPct val="100000"/>
              <a:buFont typeface="Arial"/>
              <a:buChar char="•"/>
              <a:defRPr sz="1600">
                <a:solidFill>
                  <a:srgbClr val="0063A1"/>
                </a:solidFill>
              </a:defRPr>
            </a:pPr>
            <a:r>
              <a:t>Public declaration (to horn blast and beat of a drum) of state needs in goods and works for the Russian Navy. They mentioned time and place of proposal acceptance from interested merchants. (The symbol is a HORN).</a:t>
            </a:r>
            <a:endParaRPr b="1"/>
          </a:p>
          <a:p>
            <a:pPr marL="457200" indent="-457200">
              <a:lnSpc>
                <a:spcPct val="90000"/>
              </a:lnSpc>
              <a:buSzPct val="100000"/>
              <a:buFont typeface="Arial"/>
              <a:buChar char="•"/>
              <a:defRPr sz="1600">
                <a:solidFill>
                  <a:srgbClr val="0063A1"/>
                </a:solidFill>
              </a:defRPr>
            </a:pPr>
            <a:r>
              <a:t>At time specified they lighted a candle (so-called “daily candle”) in the Directing Senate office. The candle burned all day long and bidding participants who wanted to  supply goods or carry out works had to be on time setting a bid. (The symbol is a CANDLE).</a:t>
            </a:r>
            <a:endParaRPr b="1"/>
          </a:p>
          <a:p>
            <a:pPr marL="457200" indent="-457200">
              <a:lnSpc>
                <a:spcPct val="90000"/>
              </a:lnSpc>
              <a:buSzPct val="100000"/>
              <a:buFont typeface="Arial"/>
              <a:buChar char="•"/>
              <a:defRPr sz="1600">
                <a:solidFill>
                  <a:srgbClr val="0063A1"/>
                </a:solidFill>
              </a:defRPr>
            </a:pPr>
            <a:r>
              <a:t>To prevent fraud the Directing Senate office was protected by officers with broadswords. To avoid opportunity of guard bribery there were not less than two officers. (The symbol is TWO SWORDS).</a:t>
            </a:r>
            <a:endParaRPr b="1"/>
          </a:p>
          <a:p>
            <a:pPr marL="457200" indent="-457200">
              <a:lnSpc>
                <a:spcPct val="90000"/>
              </a:lnSpc>
              <a:buSzPct val="100000"/>
              <a:buFont typeface="Arial"/>
              <a:buChar char="•"/>
              <a:defRPr sz="1600">
                <a:solidFill>
                  <a:srgbClr val="0063A1"/>
                </a:solidFill>
              </a:defRPr>
            </a:pPr>
            <a:r>
              <a:t>In a day, when the candle slaked, the contract was concluded with the particip ant having proposed the most suitable conditions. (The symbol is SCROLL WITH A STAMP).</a:t>
            </a:r>
            <a:endParaRPr b="1"/>
          </a:p>
          <a:p>
            <a:pPr marL="457200" indent="-457200">
              <a:lnSpc>
                <a:spcPct val="90000"/>
              </a:lnSpc>
              <a:buSzPct val="100000"/>
              <a:buFont typeface="Arial"/>
              <a:buChar char="•"/>
              <a:defRPr sz="1600"/>
            </a:pPr>
          </a:p>
          <a:p>
            <a:pPr>
              <a:lnSpc>
                <a:spcPct val="90000"/>
              </a:lnSpc>
              <a:defRPr sz="1600"/>
            </a:pPr>
            <a:r>
              <a:t>Moreover, every figure symbolizes key elements of efficient state procurement: HORN stand for publicity, CANDLE – for transparency, SWORD with a spike down signifies government control, SWORD with a spike up - social control and SCROLL WITH A STAMP symbolizes legality.</a:t>
            </a:r>
          </a:p>
        </p:txBody>
      </p:sp>
      <p:sp>
        <p:nvSpPr>
          <p:cNvPr id="157" name="Shape 157"/>
          <p:cNvSpPr/>
          <p:nvPr>
            <p:ph type="title"/>
          </p:nvPr>
        </p:nvSpPr>
        <p:spPr>
          <a:xfrm>
            <a:off x="1765299" y="299441"/>
            <a:ext cx="8498521" cy="1107998"/>
          </a:xfrm>
          <a:prstGeom prst="rect">
            <a:avLst/>
          </a:prstGeom>
        </p:spPr>
        <p:txBody>
          <a:bodyPr/>
          <a:lstStyle/>
          <a:p>
            <a:pPr algn="ctr">
              <a:defRPr sz="3600"/>
            </a:pPr>
            <a:r>
              <a:t>The emblem </a:t>
            </a:r>
            <a:br/>
            <a:r>
              <a:t>of Public Procurement Institute</a:t>
            </a:r>
          </a:p>
        </p:txBody>
      </p:sp>
      <p:pic>
        <p:nvPicPr>
          <p:cNvPr id="158" name="image3.jpg" descr="На главную"/>
          <p:cNvPicPr>
            <a:picLocks noChangeAspect="1"/>
          </p:cNvPicPr>
          <p:nvPr/>
        </p:nvPicPr>
        <p:blipFill>
          <a:blip r:embed="rId2">
            <a:extLst/>
          </a:blip>
          <a:stretch>
            <a:fillRect/>
          </a:stretch>
        </p:blipFill>
        <p:spPr>
          <a:xfrm>
            <a:off x="7143505" y="2638425"/>
            <a:ext cx="3218093" cy="297180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image16.png"/>
          <p:cNvPicPr>
            <a:picLocks noChangeAspect="1"/>
          </p:cNvPicPr>
          <p:nvPr/>
        </p:nvPicPr>
        <p:blipFill>
          <a:blip r:embed="rId2">
            <a:extLst/>
          </a:blip>
          <a:stretch>
            <a:fillRect/>
          </a:stretch>
        </p:blipFill>
        <p:spPr>
          <a:xfrm>
            <a:off x="469900" y="2181225"/>
            <a:ext cx="9937105" cy="2994420"/>
          </a:xfrm>
          <a:prstGeom prst="rect">
            <a:avLst/>
          </a:prstGeom>
          <a:ln w="12700">
            <a:miter lim="400000"/>
          </a:ln>
        </p:spPr>
      </p:pic>
      <p:grpSp>
        <p:nvGrpSpPr>
          <p:cNvPr id="163" name="Group 163"/>
          <p:cNvGrpSpPr/>
          <p:nvPr/>
        </p:nvGrpSpPr>
        <p:grpSpPr>
          <a:xfrm>
            <a:off x="774701" y="5218231"/>
            <a:ext cx="1543321" cy="642508"/>
            <a:chOff x="0" y="0"/>
            <a:chExt cx="1543320" cy="642507"/>
          </a:xfrm>
        </p:grpSpPr>
        <p:sp>
          <p:nvSpPr>
            <p:cNvPr id="161" name="Shape 161"/>
            <p:cNvSpPr/>
            <p:nvPr/>
          </p:nvSpPr>
          <p:spPr>
            <a:xfrm>
              <a:off x="0" y="0"/>
              <a:ext cx="1543321" cy="642508"/>
            </a:xfrm>
            <a:prstGeom prst="roundRect">
              <a:avLst>
                <a:gd name="adj" fmla="val 16667"/>
              </a:avLst>
            </a:prstGeom>
            <a:solidFill>
              <a:srgbClr val="F2DCDB"/>
            </a:solidFill>
            <a:ln w="12700" cap="flat">
              <a:noFill/>
              <a:miter lim="400000"/>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a:p>
          </p:txBody>
        </p:sp>
        <p:sp>
          <p:nvSpPr>
            <p:cNvPr id="162" name="Shape 162"/>
            <p:cNvSpPr/>
            <p:nvPr/>
          </p:nvSpPr>
          <p:spPr>
            <a:xfrm>
              <a:off x="31364" y="8833"/>
              <a:ext cx="1480592"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pPr/>
              <a:r>
                <a:t>PERIOD OF TRAINING</a:t>
              </a:r>
            </a:p>
          </p:txBody>
        </p:sp>
      </p:grpSp>
      <p:grpSp>
        <p:nvGrpSpPr>
          <p:cNvPr id="166" name="Group 166"/>
          <p:cNvGrpSpPr/>
          <p:nvPr/>
        </p:nvGrpSpPr>
        <p:grpSpPr>
          <a:xfrm>
            <a:off x="2908300" y="5221235"/>
            <a:ext cx="1862336" cy="679705"/>
            <a:chOff x="0" y="0"/>
            <a:chExt cx="1862335" cy="679704"/>
          </a:xfrm>
        </p:grpSpPr>
        <p:sp>
          <p:nvSpPr>
            <p:cNvPr id="164" name="Shape 164"/>
            <p:cNvSpPr/>
            <p:nvPr/>
          </p:nvSpPr>
          <p:spPr>
            <a:xfrm>
              <a:off x="0" y="7989"/>
              <a:ext cx="1862336" cy="66372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marL="1587" indent="-1587" algn="ctr">
                <a:spcBef>
                  <a:spcPts val="700"/>
                </a:spcBef>
              </a:pPr>
            </a:p>
          </p:txBody>
        </p:sp>
        <p:sp>
          <p:nvSpPr>
            <p:cNvPr id="165" name="Shape 165"/>
            <p:cNvSpPr/>
            <p:nvPr/>
          </p:nvSpPr>
          <p:spPr>
            <a:xfrm>
              <a:off x="32400" y="0"/>
              <a:ext cx="1797536" cy="6797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marL="1587" indent="-1587" algn="ctr">
                <a:spcBef>
                  <a:spcPts val="400"/>
                </a:spcBef>
                <a:defRPr>
                  <a:solidFill>
                    <a:srgbClr val="1F497D"/>
                  </a:solidFill>
                </a:defRPr>
              </a:pPr>
              <a:r>
                <a:t>PHASE OF</a:t>
              </a:r>
            </a:p>
            <a:p>
              <a:pPr marL="1587" indent="-1587" algn="ctr">
                <a:spcBef>
                  <a:spcPts val="400"/>
                </a:spcBef>
              </a:pPr>
              <a:r>
                <a:t>EXPERIENCE</a:t>
              </a:r>
            </a:p>
          </p:txBody>
        </p:sp>
      </p:grpSp>
      <p:grpSp>
        <p:nvGrpSpPr>
          <p:cNvPr id="169" name="Group 169"/>
          <p:cNvGrpSpPr/>
          <p:nvPr/>
        </p:nvGrpSpPr>
        <p:grpSpPr>
          <a:xfrm>
            <a:off x="5628571" y="5211262"/>
            <a:ext cx="1855441" cy="649478"/>
            <a:chOff x="0" y="0"/>
            <a:chExt cx="1855440" cy="649477"/>
          </a:xfrm>
        </p:grpSpPr>
        <p:sp>
          <p:nvSpPr>
            <p:cNvPr id="167" name="Shape 167"/>
            <p:cNvSpPr/>
            <p:nvPr/>
          </p:nvSpPr>
          <p:spPr>
            <a:xfrm>
              <a:off x="0" y="0"/>
              <a:ext cx="1855441" cy="649478"/>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marL="1587" indent="-1587" algn="ctr">
                <a:spcBef>
                  <a:spcPts val="500"/>
                </a:spcBef>
                <a:defRPr>
                  <a:solidFill>
                    <a:srgbClr val="1F497D"/>
                  </a:solidFill>
                </a:defRPr>
              </a:pPr>
            </a:p>
          </p:txBody>
        </p:sp>
        <p:sp>
          <p:nvSpPr>
            <p:cNvPr id="168" name="Shape 168"/>
            <p:cNvSpPr/>
            <p:nvPr/>
          </p:nvSpPr>
          <p:spPr>
            <a:xfrm>
              <a:off x="31705" y="12318"/>
              <a:ext cx="1792030"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marL="1587" indent="-1587" algn="ctr">
                <a:spcBef>
                  <a:spcPts val="400"/>
                </a:spcBef>
                <a:defRPr>
                  <a:solidFill>
                    <a:srgbClr val="1F497D"/>
                  </a:solidFill>
                </a:defRPr>
              </a:lvl1pPr>
            </a:lstStyle>
            <a:p>
              <a:pPr/>
              <a:r>
                <a:t>STAGE OF DOUBT</a:t>
              </a:r>
            </a:p>
          </p:txBody>
        </p:sp>
      </p:grpSp>
      <p:grpSp>
        <p:nvGrpSpPr>
          <p:cNvPr id="172" name="Group 172"/>
          <p:cNvGrpSpPr/>
          <p:nvPr/>
        </p:nvGrpSpPr>
        <p:grpSpPr>
          <a:xfrm>
            <a:off x="7937500" y="5211262"/>
            <a:ext cx="2232249" cy="649477"/>
            <a:chOff x="0" y="0"/>
            <a:chExt cx="2232248" cy="649476"/>
          </a:xfrm>
        </p:grpSpPr>
        <p:sp>
          <p:nvSpPr>
            <p:cNvPr id="170" name="Shape 170"/>
            <p:cNvSpPr/>
            <p:nvPr/>
          </p:nvSpPr>
          <p:spPr>
            <a:xfrm>
              <a:off x="0" y="0"/>
              <a:ext cx="2232249" cy="649477"/>
            </a:xfrm>
            <a:prstGeom prst="roundRect">
              <a:avLst>
                <a:gd name="adj" fmla="val 16667"/>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marL="1587" indent="-1587" algn="ctr">
                <a:spcBef>
                  <a:spcPts val="500"/>
                </a:spcBef>
                <a:defRPr>
                  <a:solidFill>
                    <a:srgbClr val="1F497D"/>
                  </a:solidFill>
                </a:defRPr>
              </a:pPr>
            </a:p>
          </p:txBody>
        </p:sp>
        <p:sp>
          <p:nvSpPr>
            <p:cNvPr id="171" name="Shape 171"/>
            <p:cNvSpPr/>
            <p:nvPr/>
          </p:nvSpPr>
          <p:spPr>
            <a:xfrm>
              <a:off x="31705" y="12318"/>
              <a:ext cx="2168838"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marL="1587" indent="-1587" algn="ctr">
                <a:spcBef>
                  <a:spcPts val="400"/>
                </a:spcBef>
                <a:defRPr>
                  <a:solidFill>
                    <a:srgbClr val="1F497D"/>
                  </a:solidFill>
                </a:defRPr>
              </a:lvl1pPr>
            </a:lstStyle>
            <a:p>
              <a:pPr/>
              <a:r>
                <a:t>PHASE OF PROFESSIONALISM</a:t>
              </a:r>
            </a:p>
          </p:txBody>
        </p:sp>
      </p:grpSp>
      <p:sp>
        <p:nvSpPr>
          <p:cNvPr id="173" name="Shape 173"/>
          <p:cNvSpPr/>
          <p:nvPr/>
        </p:nvSpPr>
        <p:spPr>
          <a:xfrm>
            <a:off x="-5885" y="6177789"/>
            <a:ext cx="10693401" cy="831216"/>
          </a:xfrm>
          <a:prstGeom prst="rect">
            <a:avLst/>
          </a:prstGeom>
          <a:solidFill>
            <a:srgbClr val="006384"/>
          </a:solidFill>
          <a:ln>
            <a:solidFill>
              <a:srgbClr val="4A7EBB"/>
            </a:solidFill>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p>
            <a:pPr algn="ctr">
              <a:lnSpc>
                <a:spcPct val="150000"/>
              </a:lnSpc>
              <a:defRPr b="1" sz="2000">
                <a:solidFill>
                  <a:srgbClr val="FFFFFF"/>
                </a:solidFill>
              </a:defRPr>
            </a:pPr>
            <a:r>
              <a:t>Our legation is </a:t>
            </a:r>
          </a:p>
          <a:p>
            <a:pPr algn="ctr">
              <a:lnSpc>
                <a:spcPct val="150000"/>
              </a:lnSpc>
              <a:defRPr b="1" sz="2000">
                <a:solidFill>
                  <a:srgbClr val="FFFFFF"/>
                </a:solidFill>
              </a:defRPr>
            </a:pPr>
            <a:r>
              <a:t> </a:t>
            </a:r>
            <a:r>
              <a:t>TO GROW THE EXPERTS AND HELP THEM TO BE SUCCESSFUL IN THE PROFESSION</a:t>
            </a:r>
          </a:p>
        </p:txBody>
      </p:sp>
      <p:sp>
        <p:nvSpPr>
          <p:cNvPr id="174" name="Shape 174"/>
          <p:cNvSpPr/>
          <p:nvPr/>
        </p:nvSpPr>
        <p:spPr>
          <a:xfrm>
            <a:off x="7484010" y="589837"/>
            <a:ext cx="2672501" cy="225426"/>
          </a:xfrm>
          <a:prstGeom prst="rect">
            <a:avLst/>
          </a:prstGeom>
          <a:solidFill>
            <a:srgbClr val="006384"/>
          </a:solidFill>
          <a:ln>
            <a:solidFill>
              <a:srgbClr val="FFFFFF"/>
            </a:solidFill>
          </a:ln>
          <a:extLst>
            <a:ext uri="{C572A759-6A51-4108-AA02-DFA0A04FC94B}">
              <ma14:wrappingTextBoxFlag xmlns:ma14="http://schemas.microsoft.com/office/mac/drawingml/2011/main" val="1"/>
            </a:ext>
          </a:extLst>
        </p:spPr>
        <p:txBody>
          <a:bodyPr lIns="0" tIns="0" rIns="0" bIns="0" anchor="ctr">
            <a:spAutoFit/>
          </a:bodyPr>
          <a:lstStyle/>
          <a:p>
            <a:pPr indent="274954">
              <a:spcBef>
                <a:spcPts val="600"/>
              </a:spcBef>
              <a:defRPr b="1" spc="-20" sz="1400">
                <a:solidFill>
                  <a:srgbClr val="FFFFFF"/>
                </a:solidFill>
                <a:latin typeface="PTSansPro-CaptionBold"/>
                <a:ea typeface="PTSansPro-CaptionBold"/>
                <a:cs typeface="PTSansPro-CaptionBold"/>
                <a:sym typeface="PTSansPro-CaptionBold"/>
              </a:defRPr>
            </a:pPr>
            <a:r>
              <a:t>WWW.ROSZAKUPKI.</a:t>
            </a:r>
            <a:r>
              <a:t>COM</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nvSpPr>
        <p:spPr>
          <a:xfrm>
            <a:off x="6859588" y="459581"/>
            <a:ext cx="3527426" cy="276226"/>
          </a:xfrm>
          <a:prstGeom prst="rect">
            <a:avLst/>
          </a:prstGeom>
          <a:solidFill>
            <a:srgbClr val="006384"/>
          </a:solidFill>
          <a:ln>
            <a:solidFill>
              <a:srgbClr val="FFFFFF"/>
            </a:solidFill>
            <a:miter/>
          </a:ln>
          <a:extLst>
            <a:ext uri="{C572A759-6A51-4108-AA02-DFA0A04FC94B}">
              <ma14:wrappingTextBoxFlag xmlns:ma14="http://schemas.microsoft.com/office/mac/drawingml/2011/main" val="1"/>
            </a:ext>
          </a:extLst>
        </p:spPr>
        <p:txBody>
          <a:bodyPr lIns="0" tIns="0" rIns="0" bIns="0" anchor="ctr">
            <a:spAutoFit/>
          </a:bodyPr>
          <a:lstStyle>
            <a:lvl1pPr algn="ctr">
              <a:spcBef>
                <a:spcPts val="700"/>
              </a:spcBef>
              <a:defRPr b="1">
                <a:solidFill>
                  <a:srgbClr val="FFFFFF"/>
                </a:solidFill>
              </a:defRPr>
            </a:lvl1pPr>
          </a:lstStyle>
          <a:p>
            <a:pPr/>
            <a:r>
              <a:t>OUR WEBSITE</a:t>
            </a:r>
          </a:p>
        </p:txBody>
      </p:sp>
      <p:sp>
        <p:nvSpPr>
          <p:cNvPr id="177" name="Shape 177"/>
          <p:cNvSpPr/>
          <p:nvPr/>
        </p:nvSpPr>
        <p:spPr>
          <a:xfrm>
            <a:off x="0" y="2333624"/>
            <a:ext cx="10693400" cy="675641"/>
          </a:xfrm>
          <a:prstGeom prst="rect">
            <a:avLst/>
          </a:prstGeom>
          <a:solidFill>
            <a:srgbClr val="99CCFF">
              <a:alpha val="45097"/>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solidFill>
                  <a:srgbClr val="003366"/>
                </a:solidFill>
              </a:defRPr>
            </a:pPr>
            <a:r>
              <a:t>EVERYTHING, YOU EVER WANTED TO KNOW ABOUT THE PURCHASES, </a:t>
            </a:r>
          </a:p>
          <a:p>
            <a:pPr algn="ctr">
              <a:defRPr b="1" sz="2000">
                <a:solidFill>
                  <a:srgbClr val="003366"/>
                </a:solidFill>
              </a:defRPr>
            </a:pPr>
            <a:r>
              <a:t>BUT DIDN'T KNOW WHERE TO FIND:</a:t>
            </a:r>
            <a:r>
              <a:t> </a:t>
            </a:r>
          </a:p>
        </p:txBody>
      </p:sp>
      <p:sp>
        <p:nvSpPr>
          <p:cNvPr id="178" name="Shape 178"/>
          <p:cNvSpPr/>
          <p:nvPr/>
        </p:nvSpPr>
        <p:spPr>
          <a:xfrm>
            <a:off x="546099" y="3095625"/>
            <a:ext cx="9834565" cy="2161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sz="2000">
                <a:latin typeface="Arial"/>
                <a:ea typeface="Arial"/>
                <a:cs typeface="Arial"/>
                <a:sym typeface="Arial"/>
              </a:defRPr>
            </a:pPr>
            <a:r>
              <a:t>all the current regulations for the </a:t>
            </a:r>
            <a:r>
              <a:rPr>
                <a:latin typeface="+mn-lt"/>
                <a:ea typeface="+mn-ea"/>
                <a:cs typeface="+mn-cs"/>
                <a:sym typeface="Calibri"/>
              </a:rPr>
              <a:t>federal law no. 44-FZ and  the federal law no. 223-FZ</a:t>
            </a:r>
          </a:p>
          <a:p>
            <a:pPr>
              <a:buSzPct val="100000"/>
              <a:buChar char="•"/>
              <a:defRPr sz="2000">
                <a:latin typeface="Arial"/>
                <a:ea typeface="Arial"/>
                <a:cs typeface="Arial"/>
                <a:sym typeface="Arial"/>
              </a:defRPr>
            </a:pPr>
            <a:r>
              <a:t> </a:t>
            </a:r>
            <a:r>
              <a:t>clarification of the </a:t>
            </a:r>
            <a:r>
              <a:rPr>
                <a:latin typeface="+mn-lt"/>
                <a:ea typeface="+mn-ea"/>
                <a:cs typeface="+mn-cs"/>
                <a:sym typeface="Calibri"/>
              </a:rPr>
              <a:t>Federal Antimonopoly Service and the Ministry of Economic Development </a:t>
            </a:r>
          </a:p>
          <a:p>
            <a:pPr>
              <a:buSzPct val="100000"/>
              <a:buChar char="•"/>
              <a:defRPr sz="2000">
                <a:solidFill>
                  <a:srgbClr val="003366"/>
                </a:solidFill>
                <a:latin typeface="Arial"/>
                <a:ea typeface="Arial"/>
                <a:cs typeface="Arial"/>
                <a:sym typeface="Arial"/>
              </a:defRPr>
            </a:pPr>
            <a:r>
              <a:t> </a:t>
            </a:r>
            <a:r>
              <a:rPr>
                <a:solidFill>
                  <a:srgbClr val="000000"/>
                </a:solidFill>
                <a:latin typeface="+mn-lt"/>
                <a:ea typeface="+mn-ea"/>
                <a:cs typeface="+mn-cs"/>
                <a:sym typeface="Calibri"/>
              </a:rPr>
              <a:t>the charts from the experts of the Institute of public procurement</a:t>
            </a:r>
          </a:p>
          <a:p>
            <a:pPr>
              <a:buSzPct val="100000"/>
              <a:buChar char="•"/>
              <a:defRPr sz="2000">
                <a:solidFill>
                  <a:srgbClr val="003366"/>
                </a:solidFill>
                <a:latin typeface="Arial"/>
                <a:ea typeface="Arial"/>
                <a:cs typeface="Arial"/>
                <a:sym typeface="Arial"/>
              </a:defRPr>
            </a:pPr>
            <a:r>
              <a:t> </a:t>
            </a:r>
            <a:r>
              <a:t>video clips</a:t>
            </a:r>
          </a:p>
          <a:p>
            <a:pPr>
              <a:buSzPct val="100000"/>
              <a:buChar char="•"/>
              <a:defRPr sz="2000">
                <a:solidFill>
                  <a:srgbClr val="003366"/>
                </a:solidFill>
                <a:latin typeface="Arial"/>
                <a:ea typeface="Arial"/>
                <a:cs typeface="Arial"/>
                <a:sym typeface="Arial"/>
              </a:defRPr>
            </a:pPr>
            <a:r>
              <a:t> </a:t>
            </a:r>
            <a:r>
              <a:t>the </a:t>
            </a:r>
            <a:r>
              <a:rPr>
                <a:solidFill>
                  <a:srgbClr val="000000"/>
                </a:solidFill>
                <a:latin typeface="+mn-lt"/>
                <a:ea typeface="+mn-ea"/>
                <a:cs typeface="+mn-cs"/>
                <a:sym typeface="Calibri"/>
              </a:rPr>
              <a:t>forum for professionals </a:t>
            </a:r>
            <a:r>
              <a:t>(</a:t>
            </a:r>
            <a:r>
              <a:rPr i="1">
                <a:solidFill>
                  <a:srgbClr val="C00000"/>
                </a:solidFill>
              </a:rPr>
              <a:t>more than 12 000 users</a:t>
            </a:r>
            <a:r>
              <a:t>)</a:t>
            </a:r>
          </a:p>
        </p:txBody>
      </p:sp>
      <p:sp>
        <p:nvSpPr>
          <p:cNvPr id="179" name="Shape 179"/>
          <p:cNvSpPr/>
          <p:nvPr/>
        </p:nvSpPr>
        <p:spPr>
          <a:xfrm>
            <a:off x="2393949" y="5824537"/>
            <a:ext cx="5903915" cy="469901"/>
          </a:xfrm>
          <a:prstGeom prst="rect">
            <a:avLst/>
          </a:prstGeom>
          <a:solidFill>
            <a:srgbClr val="006384"/>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274638" algn="ctr">
              <a:spcBef>
                <a:spcPts val="700"/>
              </a:spcBef>
              <a:defRPr b="1" sz="3200">
                <a:solidFill>
                  <a:srgbClr val="FFFFFF"/>
                </a:solidFill>
              </a:defRPr>
            </a:lvl1pPr>
          </a:lstStyle>
          <a:p>
            <a:pPr/>
            <a:r>
              <a:t>WWW.ROSZAKUPKI.RU</a:t>
            </a:r>
          </a:p>
        </p:txBody>
      </p:sp>
      <p:sp>
        <p:nvSpPr>
          <p:cNvPr id="180" name="Shape 180"/>
          <p:cNvSpPr/>
          <p:nvPr/>
        </p:nvSpPr>
        <p:spPr>
          <a:xfrm>
            <a:off x="0" y="5229224"/>
            <a:ext cx="10693400" cy="358141"/>
          </a:xfrm>
          <a:prstGeom prst="rect">
            <a:avLst/>
          </a:prstGeom>
          <a:solidFill>
            <a:srgbClr val="CC99FF">
              <a:alpha val="38823"/>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r>
              <a:t>all of the above is on our website </a:t>
            </a:r>
            <a:r>
              <a:rPr>
                <a:solidFill>
                  <a:srgbClr val="003366"/>
                </a:solidFill>
              </a:rPr>
              <a:t>:</a:t>
            </a:r>
          </a:p>
        </p:txBody>
      </p:sp>
      <p:sp>
        <p:nvSpPr>
          <p:cNvPr id="181" name="Shape 181"/>
          <p:cNvSpPr/>
          <p:nvPr/>
        </p:nvSpPr>
        <p:spPr>
          <a:xfrm>
            <a:off x="1962150" y="6589713"/>
            <a:ext cx="755967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Over thousands of unique visits a day</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image17.png"/>
          <p:cNvPicPr>
            <a:picLocks noChangeAspect="1"/>
          </p:cNvPicPr>
          <p:nvPr/>
        </p:nvPicPr>
        <p:blipFill>
          <a:blip r:embed="rId2">
            <a:extLst/>
          </a:blip>
          <a:stretch>
            <a:fillRect/>
          </a:stretch>
        </p:blipFill>
        <p:spPr>
          <a:xfrm>
            <a:off x="522287" y="325438"/>
            <a:ext cx="1898651" cy="2547937"/>
          </a:xfrm>
          <a:prstGeom prst="rect">
            <a:avLst/>
          </a:prstGeom>
          <a:ln w="12700">
            <a:miter lim="400000"/>
          </a:ln>
        </p:spPr>
      </p:pic>
      <p:pic>
        <p:nvPicPr>
          <p:cNvPr id="184" name="image18.png"/>
          <p:cNvPicPr>
            <a:picLocks noChangeAspect="1"/>
          </p:cNvPicPr>
          <p:nvPr/>
        </p:nvPicPr>
        <p:blipFill>
          <a:blip r:embed="rId3">
            <a:extLst/>
          </a:blip>
          <a:stretch>
            <a:fillRect/>
          </a:stretch>
        </p:blipFill>
        <p:spPr>
          <a:xfrm>
            <a:off x="1458912" y="973137"/>
            <a:ext cx="1849438" cy="2466976"/>
          </a:xfrm>
          <a:prstGeom prst="rect">
            <a:avLst/>
          </a:prstGeom>
          <a:ln w="12700">
            <a:miter lim="400000"/>
          </a:ln>
        </p:spPr>
      </p:pic>
      <p:pic>
        <p:nvPicPr>
          <p:cNvPr id="185" name="image19.png"/>
          <p:cNvPicPr>
            <a:picLocks noChangeAspect="1"/>
          </p:cNvPicPr>
          <p:nvPr/>
        </p:nvPicPr>
        <p:blipFill>
          <a:blip r:embed="rId4">
            <a:extLst/>
          </a:blip>
          <a:stretch>
            <a:fillRect/>
          </a:stretch>
        </p:blipFill>
        <p:spPr>
          <a:xfrm>
            <a:off x="2322513" y="1836738"/>
            <a:ext cx="1963737" cy="2633662"/>
          </a:xfrm>
          <a:prstGeom prst="rect">
            <a:avLst/>
          </a:prstGeom>
          <a:ln w="12700">
            <a:miter lim="400000"/>
          </a:ln>
        </p:spPr>
      </p:pic>
      <p:pic>
        <p:nvPicPr>
          <p:cNvPr id="186" name="image20.png"/>
          <p:cNvPicPr>
            <a:picLocks noChangeAspect="1"/>
          </p:cNvPicPr>
          <p:nvPr/>
        </p:nvPicPr>
        <p:blipFill>
          <a:blip r:embed="rId5">
            <a:extLst/>
          </a:blip>
          <a:stretch>
            <a:fillRect/>
          </a:stretch>
        </p:blipFill>
        <p:spPr>
          <a:xfrm>
            <a:off x="3475037" y="2844800"/>
            <a:ext cx="2003426" cy="2646364"/>
          </a:xfrm>
          <a:prstGeom prst="rect">
            <a:avLst/>
          </a:prstGeom>
          <a:ln w="12700">
            <a:miter lim="400000"/>
          </a:ln>
        </p:spPr>
      </p:pic>
      <p:pic>
        <p:nvPicPr>
          <p:cNvPr id="187" name="image21.png"/>
          <p:cNvPicPr>
            <a:picLocks noChangeAspect="1"/>
          </p:cNvPicPr>
          <p:nvPr/>
        </p:nvPicPr>
        <p:blipFill>
          <a:blip r:embed="rId6">
            <a:extLst/>
          </a:blip>
          <a:stretch>
            <a:fillRect/>
          </a:stretch>
        </p:blipFill>
        <p:spPr>
          <a:xfrm>
            <a:off x="7362825" y="1549400"/>
            <a:ext cx="2973389" cy="4103688"/>
          </a:xfrm>
          <a:prstGeom prst="rect">
            <a:avLst/>
          </a:prstGeom>
          <a:ln>
            <a:solidFill>
              <a:srgbClr val="003366"/>
            </a:solidFill>
            <a:miter/>
          </a:ln>
        </p:spPr>
      </p:pic>
      <p:pic>
        <p:nvPicPr>
          <p:cNvPr id="188" name="image22.png" descr="C:\Users\avermakova\AppData\Local\Microsoft\Windows\Temporary Internet Files\Content.IE5\TNSMYR2T\NEW-Burst-300x300[1].png"/>
          <p:cNvPicPr>
            <a:picLocks noChangeAspect="1"/>
          </p:cNvPicPr>
          <p:nvPr/>
        </p:nvPicPr>
        <p:blipFill>
          <a:blip r:embed="rId7">
            <a:extLst/>
          </a:blip>
          <a:stretch>
            <a:fillRect/>
          </a:stretch>
        </p:blipFill>
        <p:spPr>
          <a:xfrm>
            <a:off x="6931025" y="1189037"/>
            <a:ext cx="1179513" cy="1111251"/>
          </a:xfrm>
          <a:prstGeom prst="rect">
            <a:avLst/>
          </a:prstGeom>
          <a:ln w="12700">
            <a:miter lim="400000"/>
          </a:ln>
        </p:spPr>
      </p:pic>
      <p:sp>
        <p:nvSpPr>
          <p:cNvPr id="189" name="Shape 189"/>
          <p:cNvSpPr/>
          <p:nvPr/>
        </p:nvSpPr>
        <p:spPr>
          <a:xfrm>
            <a:off x="6859588" y="459581"/>
            <a:ext cx="3527426" cy="276226"/>
          </a:xfrm>
          <a:prstGeom prst="rect">
            <a:avLst/>
          </a:prstGeom>
          <a:solidFill>
            <a:srgbClr val="006384"/>
          </a:solidFill>
          <a:ln>
            <a:solidFill>
              <a:srgbClr val="FFFFFF"/>
            </a:solidFill>
            <a:miter/>
          </a:ln>
          <a:extLst>
            <a:ext uri="{C572A759-6A51-4108-AA02-DFA0A04FC94B}">
              <ma14:wrappingTextBoxFlag xmlns:ma14="http://schemas.microsoft.com/office/mac/drawingml/2011/main" val="1"/>
            </a:ext>
          </a:extLst>
        </p:spPr>
        <p:txBody>
          <a:bodyPr lIns="0" tIns="0" rIns="0" bIns="0" anchor="ctr">
            <a:spAutoFit/>
          </a:bodyPr>
          <a:lstStyle>
            <a:lvl1pPr algn="ctr">
              <a:spcBef>
                <a:spcPts val="700"/>
              </a:spcBef>
              <a:defRPr b="1">
                <a:solidFill>
                  <a:srgbClr val="FFFFFF"/>
                </a:solidFill>
              </a:defRPr>
            </a:lvl1pPr>
          </a:lstStyle>
          <a:p>
            <a:pPr/>
            <a:r>
              <a:t>OUR BOOKS</a:t>
            </a:r>
          </a:p>
        </p:txBody>
      </p:sp>
      <p:pic>
        <p:nvPicPr>
          <p:cNvPr id="190" name="image23.png" descr="ZAKUPKI_OBL_SBORNIK_NPA%20(8)"/>
          <p:cNvPicPr>
            <a:picLocks noChangeAspect="1"/>
          </p:cNvPicPr>
          <p:nvPr/>
        </p:nvPicPr>
        <p:blipFill>
          <a:blip r:embed="rId8">
            <a:extLst/>
          </a:blip>
          <a:stretch>
            <a:fillRect/>
          </a:stretch>
        </p:blipFill>
        <p:spPr>
          <a:xfrm>
            <a:off x="4770437" y="3565525"/>
            <a:ext cx="1885951" cy="2663825"/>
          </a:xfrm>
          <a:prstGeom prst="rect">
            <a:avLst/>
          </a:prstGeom>
          <a:ln>
            <a:solidFill>
              <a:srgbClr val="003366"/>
            </a:solidFill>
            <a:miter/>
          </a:ln>
        </p:spPr>
      </p:pic>
      <p:pic>
        <p:nvPicPr>
          <p:cNvPr id="191" name="image24.jpg" descr="Управление закупками по Закону 223-ФЗ. Практическое руководство."/>
          <p:cNvPicPr>
            <a:picLocks noChangeAspect="1"/>
          </p:cNvPicPr>
          <p:nvPr/>
        </p:nvPicPr>
        <p:blipFill>
          <a:blip r:embed="rId9">
            <a:extLst/>
          </a:blip>
          <a:stretch>
            <a:fillRect/>
          </a:stretch>
        </p:blipFill>
        <p:spPr>
          <a:xfrm>
            <a:off x="306388" y="3205163"/>
            <a:ext cx="2789237" cy="3960813"/>
          </a:xfrm>
          <a:prstGeom prst="rect">
            <a:avLst/>
          </a:prstGeom>
          <a:ln w="12700">
            <a:miter lim="400000"/>
          </a:ln>
        </p:spPr>
      </p:pic>
      <p:pic>
        <p:nvPicPr>
          <p:cNvPr id="192" name="image25.png" descr="C:\Users\avermakova\AppData\Local\Microsoft\Windows\Temporary Internet Files\Content.IE5\TNSMYR2T\NEW-Burst-300x300[1].png"/>
          <p:cNvPicPr>
            <a:picLocks noChangeAspect="1"/>
          </p:cNvPicPr>
          <p:nvPr/>
        </p:nvPicPr>
        <p:blipFill>
          <a:blip r:embed="rId10">
            <a:extLst/>
          </a:blip>
          <a:stretch>
            <a:fillRect/>
          </a:stretch>
        </p:blipFill>
        <p:spPr>
          <a:xfrm>
            <a:off x="0" y="2844800"/>
            <a:ext cx="1025525" cy="966788"/>
          </a:xfrm>
          <a:prstGeom prst="rect">
            <a:avLst/>
          </a:prstGeom>
          <a:ln w="12700">
            <a:miter lim="400000"/>
          </a:ln>
        </p:spPr>
      </p:pic>
      <p:sp>
        <p:nvSpPr>
          <p:cNvPr id="193" name="Shape 193"/>
          <p:cNvSpPr/>
          <p:nvPr/>
        </p:nvSpPr>
        <p:spPr>
          <a:xfrm>
            <a:off x="4289316" y="6337298"/>
            <a:ext cx="6334235" cy="897891"/>
          </a:xfrm>
          <a:prstGeom prst="rect">
            <a:avLst/>
          </a:prstGeom>
          <a:ln w="6350">
            <a:solidFill>
              <a:srgbClr val="1F497D"/>
            </a:solidFill>
            <a:miter/>
          </a:ln>
          <a:extLst>
            <a:ext uri="{C572A759-6A51-4108-AA02-DFA0A04FC94B}">
              <ma14:wrappingTextBoxFlag xmlns:ma14="http://schemas.microsoft.com/office/mac/drawingml/2011/main" val="1"/>
            </a:ext>
          </a:extLst>
        </p:spPr>
        <p:txBody>
          <a:bodyPr lIns="45719" rIns="45719">
            <a:spAutoFit/>
          </a:bodyPr>
          <a:lstStyle/>
          <a:p>
            <a:pPr algn="r"/>
            <a:r>
              <a:t>+ </a:t>
            </a:r>
            <a:r>
              <a:t>annual reports of the Conferences </a:t>
            </a:r>
          </a:p>
          <a:p>
            <a:pPr algn="r"/>
            <a:r>
              <a:t>on the federal law no. 44-FZ</a:t>
            </a:r>
          </a:p>
          <a:p>
            <a:pPr algn="r"/>
            <a:r>
              <a:t> and  the federal law no. 223-FZ</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6337300" y="317750"/>
            <a:ext cx="4049713" cy="542926"/>
          </a:xfrm>
          <a:prstGeom prst="rect">
            <a:avLst/>
          </a:prstGeom>
          <a:solidFill>
            <a:srgbClr val="006384"/>
          </a:solidFill>
          <a:ln>
            <a:solidFill>
              <a:srgbClr val="FFFFFF"/>
            </a:solidFill>
            <a:miter/>
          </a:ln>
          <a:extLst>
            <a:ext uri="{C572A759-6A51-4108-AA02-DFA0A04FC94B}">
              <ma14:wrappingTextBoxFlag xmlns:ma14="http://schemas.microsoft.com/office/mac/drawingml/2011/main" val="1"/>
            </a:ext>
          </a:extLst>
        </p:spPr>
        <p:txBody>
          <a:bodyPr lIns="0" tIns="0" rIns="0" bIns="0" anchor="ctr">
            <a:spAutoFit/>
          </a:bodyPr>
          <a:lstStyle>
            <a:lvl1pPr algn="ctr">
              <a:spcBef>
                <a:spcPts val="700"/>
              </a:spcBef>
              <a:defRPr>
                <a:solidFill>
                  <a:srgbClr val="FFFFFF"/>
                </a:solidFill>
              </a:defRPr>
            </a:lvl1pPr>
          </a:lstStyle>
          <a:p>
            <a:pPr/>
            <a:r>
              <a:t>The bulletin of the Institute of public procurement</a:t>
            </a:r>
          </a:p>
        </p:txBody>
      </p:sp>
      <p:sp>
        <p:nvSpPr>
          <p:cNvPr id="196" name="Shape 196"/>
          <p:cNvSpPr/>
          <p:nvPr/>
        </p:nvSpPr>
        <p:spPr>
          <a:xfrm>
            <a:off x="189397" y="5398366"/>
            <a:ext cx="9864726" cy="364491"/>
          </a:xfrm>
          <a:prstGeom prst="rect">
            <a:avLst/>
          </a:prstGeom>
          <a:ln w="6350">
            <a:solidFill>
              <a:srgbClr val="1F497D"/>
            </a:solidFill>
            <a:miter/>
          </a:ln>
          <a:extLst>
            <a:ext uri="{C572A759-6A51-4108-AA02-DFA0A04FC94B}">
              <ma14:wrappingTextBoxFlag xmlns:ma14="http://schemas.microsoft.com/office/mac/drawingml/2011/main" val="1"/>
            </a:ext>
          </a:extLst>
        </p:spPr>
        <p:txBody>
          <a:bodyPr lIns="45719" rIns="45719">
            <a:spAutoFit/>
          </a:bodyPr>
          <a:lstStyle/>
          <a:p>
            <a:pPr/>
            <a:r>
              <a:t>EVERY MONTH IN YOUR MAILBOX</a:t>
            </a:r>
          </a:p>
        </p:txBody>
      </p:sp>
      <p:sp>
        <p:nvSpPr>
          <p:cNvPr id="197" name="Shape 197"/>
          <p:cNvSpPr/>
          <p:nvPr/>
        </p:nvSpPr>
        <p:spPr>
          <a:xfrm>
            <a:off x="5850756" y="6063095"/>
            <a:ext cx="4679951" cy="389891"/>
          </a:xfrm>
          <a:prstGeom prst="rect">
            <a:avLst/>
          </a:prstGeom>
          <a:ln w="6350">
            <a:solidFill>
              <a:srgbClr val="1F497D"/>
            </a:solidFill>
            <a:miter/>
          </a:ln>
          <a:extLst>
            <a:ext uri="{C572A759-6A51-4108-AA02-DFA0A04FC94B}">
              <ma14:wrappingTextBoxFlag xmlns:ma14="http://schemas.microsoft.com/office/mac/drawingml/2011/main" val="1"/>
            </a:ext>
          </a:extLst>
        </p:spPr>
        <p:txBody>
          <a:bodyPr lIns="45719" rIns="45719">
            <a:spAutoFit/>
          </a:bodyPr>
          <a:lstStyle>
            <a:lvl1pPr algn="r">
              <a:defRPr sz="2000">
                <a:solidFill>
                  <a:srgbClr val="C00000"/>
                </a:solidFill>
              </a:defRPr>
            </a:lvl1pPr>
          </a:lstStyle>
          <a:p>
            <a:pPr/>
            <a:r>
              <a:t>Free-payed</a:t>
            </a:r>
          </a:p>
        </p:txBody>
      </p:sp>
      <p:sp>
        <p:nvSpPr>
          <p:cNvPr id="198" name="Shape 198"/>
          <p:cNvSpPr/>
          <p:nvPr/>
        </p:nvSpPr>
        <p:spPr>
          <a:xfrm>
            <a:off x="189398" y="6582064"/>
            <a:ext cx="7488236" cy="364491"/>
          </a:xfrm>
          <a:prstGeom prst="rect">
            <a:avLst/>
          </a:prstGeom>
          <a:ln w="6350">
            <a:solidFill>
              <a:srgbClr val="1F497D"/>
            </a:solidFill>
            <a:miter/>
          </a:ln>
          <a:extLst>
            <a:ext uri="{C572A759-6A51-4108-AA02-DFA0A04FC94B}">
              <ma14:wrappingTextBoxFlag xmlns:ma14="http://schemas.microsoft.com/office/mac/drawingml/2011/main" val="1"/>
            </a:ext>
          </a:extLst>
        </p:spPr>
        <p:txBody>
          <a:bodyPr lIns="45719" rIns="45719">
            <a:spAutoFit/>
          </a:bodyPr>
          <a:lstStyle/>
          <a:p>
            <a:pPr/>
            <a:r>
              <a:t>SUBSCRIPTION ON THE WEBSITE </a:t>
            </a:r>
            <a:r>
              <a:rPr>
                <a:solidFill>
                  <a:srgbClr val="1F497D"/>
                </a:solidFill>
              </a:rPr>
              <a:t>: </a:t>
            </a:r>
            <a:r>
              <a:rPr b="1">
                <a:solidFill>
                  <a:srgbClr val="1F497D"/>
                </a:solidFill>
              </a:rPr>
              <a:t>WWW.ROSZAKUPKI.RU</a:t>
            </a:r>
          </a:p>
        </p:txBody>
      </p:sp>
      <p:pic>
        <p:nvPicPr>
          <p:cNvPr id="199" name="image26.png"/>
          <p:cNvPicPr>
            <a:picLocks noChangeAspect="1"/>
          </p:cNvPicPr>
          <p:nvPr/>
        </p:nvPicPr>
        <p:blipFill>
          <a:blip r:embed="rId2">
            <a:extLst/>
          </a:blip>
          <a:stretch>
            <a:fillRect/>
          </a:stretch>
        </p:blipFill>
        <p:spPr>
          <a:xfrm>
            <a:off x="306388" y="2052638"/>
            <a:ext cx="4699001" cy="2936876"/>
          </a:xfrm>
          <a:prstGeom prst="rect">
            <a:avLst/>
          </a:prstGeom>
          <a:ln>
            <a:solidFill>
              <a:srgbClr val="1F497D"/>
            </a:solidFill>
            <a:miter/>
          </a:ln>
        </p:spPr>
      </p:pic>
      <p:sp>
        <p:nvSpPr>
          <p:cNvPr id="200" name="Shape 200"/>
          <p:cNvSpPr/>
          <p:nvPr/>
        </p:nvSpPr>
        <p:spPr>
          <a:xfrm>
            <a:off x="5346700" y="2628899"/>
            <a:ext cx="4191000"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Wingdings"/>
              <a:buChar char="✓"/>
              <a:defRPr>
                <a:solidFill>
                  <a:srgbClr val="990000"/>
                </a:solidFill>
              </a:defRPr>
            </a:pPr>
            <a:r>
              <a:t> </a:t>
            </a:r>
            <a:r>
              <a:rPr sz="2000">
                <a:solidFill>
                  <a:srgbClr val="000000"/>
                </a:solidFill>
              </a:rPr>
              <a:t>Recent changes in regulatory acts</a:t>
            </a:r>
            <a:endParaRPr sz="2000"/>
          </a:p>
          <a:p>
            <a:pPr>
              <a:buSzPct val="100000"/>
              <a:buFont typeface="Wingdings"/>
              <a:buChar char="✓"/>
              <a:defRPr sz="2000"/>
            </a:pPr>
            <a:r>
              <a:t>Judicial practice</a:t>
            </a:r>
          </a:p>
          <a:p>
            <a:pPr>
              <a:buSzPct val="100000"/>
              <a:buFont typeface="Wingdings"/>
              <a:buChar char="✓"/>
              <a:defRPr sz="2000"/>
            </a:pPr>
            <a:r>
              <a:t>Practice of FAS Russia</a:t>
            </a:r>
          </a:p>
          <a:p>
            <a:pPr>
              <a:buSzPct val="100000"/>
              <a:buFont typeface="Wingdings"/>
              <a:buChar char="✓"/>
              <a:defRPr sz="2000"/>
            </a:pPr>
            <a:r>
              <a:t>Answers to hot issues</a:t>
            </a:r>
          </a:p>
          <a:p>
            <a:pPr>
              <a:buSzPct val="100000"/>
              <a:buFont typeface="Wingdings"/>
              <a:buChar char="✓"/>
              <a:defRPr sz="2000"/>
            </a:pPr>
            <a:r>
              <a:t>Short and clear procurement</a:t>
            </a:r>
          </a:p>
        </p:txBody>
      </p:sp>
      <p:sp>
        <p:nvSpPr>
          <p:cNvPr id="201" name="Shape 201"/>
          <p:cNvSpPr/>
          <p:nvPr/>
        </p:nvSpPr>
        <p:spPr>
          <a:xfrm>
            <a:off x="306388" y="1549399"/>
            <a:ext cx="1929034"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electronic edition</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