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4" r:id="rId3"/>
    <p:sldId id="294" r:id="rId4"/>
    <p:sldId id="295" r:id="rId5"/>
    <p:sldId id="296" r:id="rId6"/>
    <p:sldId id="297" r:id="rId7"/>
    <p:sldId id="299" r:id="rId8"/>
    <p:sldId id="298" r:id="rId9"/>
    <p:sldId id="275" r:id="rId10"/>
    <p:sldId id="273"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8" d="100"/>
          <a:sy n="118" d="100"/>
        </p:scale>
        <p:origin x="11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EB9EFC-0433-4ED8-8E02-391EA851F6B5}" type="datetimeFigureOut">
              <a:rPr lang="en-US" smtClean="0"/>
              <a:t>10/18/2018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DFFEA-B234-4994-AFAC-66F91D44C0EA}" type="slidenum">
              <a:rPr lang="en-US" smtClean="0"/>
              <a:t>‹#›</a:t>
            </a:fld>
            <a:endParaRPr lang="en-US"/>
          </a:p>
        </p:txBody>
      </p:sp>
    </p:spTree>
    <p:extLst>
      <p:ext uri="{BB962C8B-B14F-4D97-AF65-F5344CB8AC3E}">
        <p14:creationId xmlns:p14="http://schemas.microsoft.com/office/powerpoint/2010/main" val="225926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14600" y="1028705"/>
            <a:ext cx="6019800" cy="1445419"/>
          </a:xfrm>
        </p:spPr>
        <p:txBody>
          <a:bodyPr lIns="45720" anchor="b">
            <a:noAutofit/>
          </a:bodyPr>
          <a:lstStyle>
            <a:lvl1pPr>
              <a:lnSpc>
                <a:spcPct val="90000"/>
              </a:lnSpc>
              <a:defRPr sz="4400" b="1" cap="none" spc="0" baseline="0"/>
            </a:lvl1pPr>
          </a:lstStyle>
          <a:p>
            <a:r>
              <a:rPr lang="en-US" dirty="0"/>
              <a:t>Click to Edit Master Title Style</a:t>
            </a:r>
          </a:p>
        </p:txBody>
      </p:sp>
      <p:sp>
        <p:nvSpPr>
          <p:cNvPr id="3" name="Subtitle 2"/>
          <p:cNvSpPr>
            <a:spLocks noGrp="1"/>
          </p:cNvSpPr>
          <p:nvPr>
            <p:ph type="subTitle" idx="1" hasCustomPrompt="1"/>
          </p:nvPr>
        </p:nvSpPr>
        <p:spPr>
          <a:xfrm>
            <a:off x="2514600" y="3518377"/>
            <a:ext cx="4572000" cy="381000"/>
          </a:xfrm>
        </p:spPr>
        <p:txBody>
          <a:bodyPr anchor="b" anchorCtr="0">
            <a:noAutofit/>
          </a:bodyPr>
          <a:lstStyle>
            <a:lvl1pPr marL="0" indent="0" algn="r">
              <a:spcBef>
                <a:spcPts val="0"/>
              </a:spcBef>
              <a:buNone/>
              <a:defRPr sz="2800" b="1" spc="0" baseline="0">
                <a:solidFill>
                  <a:srgbClr val="3F5C6C"/>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Presenter Name</a:t>
            </a:r>
          </a:p>
        </p:txBody>
      </p:sp>
      <p:cxnSp>
        <p:nvCxnSpPr>
          <p:cNvPr id="8" name="Straight Connector 7"/>
          <p:cNvCxnSpPr/>
          <p:nvPr/>
        </p:nvCxnSpPr>
        <p:spPr>
          <a:xfrm>
            <a:off x="2514600" y="2647950"/>
            <a:ext cx="5943600" cy="0"/>
          </a:xfrm>
          <a:prstGeom prst="line">
            <a:avLst/>
          </a:prstGeom>
          <a:ln w="19050">
            <a:solidFill>
              <a:srgbClr val="3F5C6C"/>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0" y="0"/>
            <a:ext cx="9144000" cy="274320"/>
            <a:chOff x="0" y="0"/>
            <a:chExt cx="9144000" cy="274320"/>
          </a:xfrm>
        </p:grpSpPr>
        <p:sp>
          <p:nvSpPr>
            <p:cNvPr id="10" name="Rectangle 9"/>
            <p:cNvSpPr/>
            <p:nvPr/>
          </p:nvSpPr>
          <p:spPr>
            <a:xfrm>
              <a:off x="6172200" y="0"/>
              <a:ext cx="2971800" cy="274320"/>
            </a:xfrm>
            <a:prstGeom prst="rect">
              <a:avLst/>
            </a:prstGeom>
            <a:solidFill>
              <a:srgbClr val="3F5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p:nvSpPr>
          <p:spPr>
            <a:xfrm>
              <a:off x="0" y="0"/>
              <a:ext cx="5943600" cy="274320"/>
            </a:xfrm>
            <a:prstGeom prst="rect">
              <a:avLst/>
            </a:prstGeom>
            <a:solidFill>
              <a:srgbClr val="97A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ectangle 11"/>
            <p:cNvSpPr/>
            <p:nvPr/>
          </p:nvSpPr>
          <p:spPr>
            <a:xfrm>
              <a:off x="5301119" y="0"/>
              <a:ext cx="2362200" cy="274320"/>
            </a:xfrm>
            <a:prstGeom prst="rect">
              <a:avLst/>
            </a:prstGeom>
            <a:solidFill>
              <a:srgbClr val="006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276350"/>
            <a:ext cx="1371600" cy="1371600"/>
          </a:xfrm>
          <a:prstGeom prst="rect">
            <a:avLst/>
          </a:prstGeom>
        </p:spPr>
      </p:pic>
      <p:sp>
        <p:nvSpPr>
          <p:cNvPr id="16" name="Text Placeholder 15"/>
          <p:cNvSpPr>
            <a:spLocks noGrp="1"/>
          </p:cNvSpPr>
          <p:nvPr>
            <p:ph type="body" sz="quarter" idx="14" hasCustomPrompt="1"/>
          </p:nvPr>
        </p:nvSpPr>
        <p:spPr>
          <a:xfrm>
            <a:off x="2514600" y="3902574"/>
            <a:ext cx="4572000" cy="917598"/>
          </a:xfrm>
        </p:spPr>
        <p:txBody>
          <a:bodyPr tIns="9144">
            <a:noAutofit/>
          </a:bodyPr>
          <a:lstStyle>
            <a:lvl1pPr marL="0" indent="0" algn="r">
              <a:spcBef>
                <a:spcPts val="0"/>
              </a:spcBef>
              <a:spcAft>
                <a:spcPts val="533"/>
              </a:spcAft>
              <a:buNone/>
              <a:defRPr sz="1400" baseline="0">
                <a:solidFill>
                  <a:srgbClr val="3F5C6C"/>
                </a:solidFill>
              </a:defRPr>
            </a:lvl1pPr>
            <a:lvl2pPr marL="266693" indent="0">
              <a:spcBef>
                <a:spcPts val="800"/>
              </a:spcBef>
              <a:buNone/>
              <a:defRPr sz="1600">
                <a:solidFill>
                  <a:srgbClr val="3F5C6C"/>
                </a:solidFill>
              </a:defRPr>
            </a:lvl2pPr>
            <a:lvl3pPr marL="609585" indent="0">
              <a:spcBef>
                <a:spcPts val="800"/>
              </a:spcBef>
              <a:buNone/>
              <a:defRPr sz="1600">
                <a:solidFill>
                  <a:srgbClr val="3F5C6C"/>
                </a:solidFill>
              </a:defRPr>
            </a:lvl3pPr>
            <a:lvl4pPr marL="836063" indent="0">
              <a:spcBef>
                <a:spcPts val="800"/>
              </a:spcBef>
              <a:buNone/>
              <a:defRPr sz="1600">
                <a:solidFill>
                  <a:srgbClr val="3F5C6C"/>
                </a:solidFill>
              </a:defRPr>
            </a:lvl4pPr>
            <a:lvl5pPr marL="1068889" indent="0">
              <a:spcBef>
                <a:spcPts val="800"/>
              </a:spcBef>
              <a:buNone/>
              <a:defRPr sz="1600">
                <a:solidFill>
                  <a:srgbClr val="3F5C6C"/>
                </a:solidFill>
              </a:defRPr>
            </a:lvl5pPr>
          </a:lstStyle>
          <a:p>
            <a:pPr lvl="0"/>
            <a:r>
              <a:rPr lang="en-US" dirty="0"/>
              <a:t>Click to add contact info</a:t>
            </a:r>
          </a:p>
        </p:txBody>
      </p:sp>
      <p:sp>
        <p:nvSpPr>
          <p:cNvPr id="5" name="Picture Placeholder 4"/>
          <p:cNvSpPr>
            <a:spLocks noGrp="1"/>
          </p:cNvSpPr>
          <p:nvPr>
            <p:ph type="pic" sz="quarter" idx="15" hasCustomPrompt="1"/>
          </p:nvPr>
        </p:nvSpPr>
        <p:spPr>
          <a:xfrm>
            <a:off x="7214170" y="3448572"/>
            <a:ext cx="1358030" cy="1371600"/>
          </a:xfrm>
        </p:spPr>
        <p:txBody>
          <a:bodyPr>
            <a:normAutofit/>
          </a:bodyPr>
          <a:lstStyle>
            <a:lvl1pPr marL="0" indent="0">
              <a:buFontTx/>
              <a:buNone/>
              <a:defRPr sz="1600"/>
            </a:lvl1pPr>
          </a:lstStyle>
          <a:p>
            <a:r>
              <a:rPr lang="en-US" dirty="0"/>
              <a:t>Insert Picture</a:t>
            </a:r>
          </a:p>
        </p:txBody>
      </p:sp>
    </p:spTree>
    <p:extLst>
      <p:ext uri="{BB962C8B-B14F-4D97-AF65-F5344CB8AC3E}">
        <p14:creationId xmlns:p14="http://schemas.microsoft.com/office/powerpoint/2010/main" val="2278830042"/>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 36</a:t>
            </a:r>
          </a:p>
        </p:txBody>
      </p:sp>
      <p:sp>
        <p:nvSpPr>
          <p:cNvPr id="3" name="Date Placeholder 2"/>
          <p:cNvSpPr>
            <a:spLocks noGrp="1"/>
          </p:cNvSpPr>
          <p:nvPr>
            <p:ph type="dt" sz="half" idx="10"/>
          </p:nvPr>
        </p:nvSpPr>
        <p:spPr/>
        <p:txBody>
          <a:bodyPr/>
          <a:lstStyle/>
          <a:p>
            <a:fld id="{E001DF0F-E61A-47FE-8D55-3ADA72620791}" type="datetime4">
              <a:rPr lang="en-US" smtClean="0"/>
              <a:t>October 18,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55DEED-B5FD-4087-9730-ADDD291A0318}" type="slidenum">
              <a:rPr lang="en-US" smtClean="0"/>
              <a:t>‹#›</a:t>
            </a:fld>
            <a:endParaRPr lang="en-US"/>
          </a:p>
        </p:txBody>
      </p:sp>
      <p:sp>
        <p:nvSpPr>
          <p:cNvPr id="6" name="Picture Placeholder 2"/>
          <p:cNvSpPr>
            <a:spLocks noGrp="1"/>
          </p:cNvSpPr>
          <p:nvPr>
            <p:ph type="pic" idx="1" hasCustomPrompt="1"/>
          </p:nvPr>
        </p:nvSpPr>
        <p:spPr>
          <a:xfrm>
            <a:off x="457200" y="1123950"/>
            <a:ext cx="8229600" cy="36036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32</a:t>
            </a:r>
          </a:p>
        </p:txBody>
      </p:sp>
    </p:spTree>
    <p:extLst>
      <p:ext uri="{BB962C8B-B14F-4D97-AF65-F5344CB8AC3E}">
        <p14:creationId xmlns:p14="http://schemas.microsoft.com/office/powerpoint/2010/main" val="1677441723"/>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3C43FF-FD67-4563-87D0-B2FB0080CF45}" type="datetime4">
              <a:rPr lang="en-US" smtClean="0"/>
              <a:t>October 18,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5DEED-B5FD-4087-9730-ADDD291A0318}" type="slidenum">
              <a:rPr lang="en-US" smtClean="0"/>
              <a:t>‹#›</a:t>
            </a:fld>
            <a:endParaRPr lang="en-US"/>
          </a:p>
        </p:txBody>
      </p:sp>
    </p:spTree>
    <p:extLst>
      <p:ext uri="{BB962C8B-B14F-4D97-AF65-F5344CB8AC3E}">
        <p14:creationId xmlns:p14="http://schemas.microsoft.com/office/powerpoint/2010/main" val="3601472805"/>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5351"/>
            <a:ext cx="7772400" cy="1804988"/>
          </a:xfrm>
        </p:spPr>
        <p:txBody>
          <a:bodyPr anchor="b" anchorCtr="0">
            <a:normAutofit/>
          </a:bodyPr>
          <a:lstStyle>
            <a:lvl1pPr algn="l">
              <a:defRPr sz="4000"/>
            </a:lvl1pPr>
          </a:lstStyle>
          <a:p>
            <a:r>
              <a:rPr lang="en-US"/>
              <a:t>Click to edit Master title style</a:t>
            </a:r>
            <a:endParaRPr lang="en-US" dirty="0"/>
          </a:p>
        </p:txBody>
      </p:sp>
      <p:sp>
        <p:nvSpPr>
          <p:cNvPr id="3" name="Subtitle 2"/>
          <p:cNvSpPr>
            <a:spLocks noGrp="1"/>
          </p:cNvSpPr>
          <p:nvPr>
            <p:ph type="subTitle" idx="1"/>
          </p:nvPr>
        </p:nvSpPr>
        <p:spPr>
          <a:xfrm>
            <a:off x="685800" y="2914650"/>
            <a:ext cx="70866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838200" y="2800350"/>
            <a:ext cx="762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fld id="{603F90F9-4B9A-4EC4-8C9B-669222994BFE}" type="datetime4">
              <a:rPr lang="en-US" smtClean="0"/>
              <a:t>October 18, 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055DEED-B5FD-4087-9730-ADDD291A0318}" type="slidenum">
              <a:rPr lang="en-US" smtClean="0"/>
              <a:t>‹#›</a:t>
            </a:fld>
            <a:endParaRPr lang="en-US"/>
          </a:p>
        </p:txBody>
      </p:sp>
    </p:spTree>
    <p:extLst>
      <p:ext uri="{BB962C8B-B14F-4D97-AF65-F5344CB8AC3E}">
        <p14:creationId xmlns:p14="http://schemas.microsoft.com/office/powerpoint/2010/main" val="539873809"/>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B8C77-3A3E-4737-8546-1E73D158D2BD}" type="datetime4">
              <a:rPr lang="en-US" smtClean="0"/>
              <a:t>October 18,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5DEED-B5FD-4087-9730-ADDD291A0318}" type="slidenum">
              <a:rPr lang="en-US" smtClean="0"/>
              <a:t>‹#›</a:t>
            </a:fld>
            <a:endParaRPr lang="en-US"/>
          </a:p>
        </p:txBody>
      </p:sp>
    </p:spTree>
    <p:extLst>
      <p:ext uri="{BB962C8B-B14F-4D97-AF65-F5344CB8AC3E}">
        <p14:creationId xmlns:p14="http://schemas.microsoft.com/office/powerpoint/2010/main" val="1387897540"/>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79DCF8-B06C-434A-9771-79F76EA5C1BF}" type="datetime4">
              <a:rPr lang="en-US" smtClean="0"/>
              <a:t>October 18,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5DEED-B5FD-4087-9730-ADDD291A0318}" type="slidenum">
              <a:rPr lang="en-US" smtClean="0"/>
              <a:t>‹#›</a:t>
            </a:fld>
            <a:endParaRPr lang="en-US"/>
          </a:p>
        </p:txBody>
      </p:sp>
    </p:spTree>
    <p:extLst>
      <p:ext uri="{BB962C8B-B14F-4D97-AF65-F5344CB8AC3E}">
        <p14:creationId xmlns:p14="http://schemas.microsoft.com/office/powerpoint/2010/main" val="1529484004"/>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FC1F1B-EDCD-47CE-876F-1A54EE4A4AC5}" type="datetime4">
              <a:rPr lang="en-US" smtClean="0"/>
              <a:t>October 18,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55DEED-B5FD-4087-9730-ADDD291A0318}" type="slidenum">
              <a:rPr lang="en-US" smtClean="0"/>
              <a:t>‹#›</a:t>
            </a:fld>
            <a:endParaRPr lang="en-US"/>
          </a:p>
        </p:txBody>
      </p:sp>
    </p:spTree>
    <p:extLst>
      <p:ext uri="{BB962C8B-B14F-4D97-AF65-F5344CB8AC3E}">
        <p14:creationId xmlns:p14="http://schemas.microsoft.com/office/powerpoint/2010/main" val="205403812"/>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AFBDD9-C6F2-482E-89C8-4173B2DD900C}" type="datetime4">
              <a:rPr lang="en-US" smtClean="0"/>
              <a:t>October 18,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55DEED-B5FD-4087-9730-ADDD291A0318}" type="slidenum">
              <a:rPr lang="en-US" smtClean="0"/>
              <a:t>‹#›</a:t>
            </a:fld>
            <a:endParaRPr lang="en-US"/>
          </a:p>
        </p:txBody>
      </p:sp>
    </p:spTree>
    <p:extLst>
      <p:ext uri="{BB962C8B-B14F-4D97-AF65-F5344CB8AC3E}">
        <p14:creationId xmlns:p14="http://schemas.microsoft.com/office/powerpoint/2010/main" val="4127239857"/>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E0725-422A-4393-8D03-ADB42F06117E}" type="datetime4">
              <a:rPr lang="en-US" smtClean="0"/>
              <a:t>October 18,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55DEED-B5FD-4087-9730-ADDD291A0318}" type="slidenum">
              <a:rPr lang="en-US" smtClean="0"/>
              <a:t>‹#›</a:t>
            </a:fld>
            <a:endParaRPr lang="en-US"/>
          </a:p>
        </p:txBody>
      </p:sp>
    </p:spTree>
    <p:extLst>
      <p:ext uri="{BB962C8B-B14F-4D97-AF65-F5344CB8AC3E}">
        <p14:creationId xmlns:p14="http://schemas.microsoft.com/office/powerpoint/2010/main" val="540811421"/>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 14</a:t>
            </a:r>
          </a:p>
        </p:txBody>
      </p:sp>
      <p:sp>
        <p:nvSpPr>
          <p:cNvPr id="5" name="Date Placeholder 4"/>
          <p:cNvSpPr>
            <a:spLocks noGrp="1"/>
          </p:cNvSpPr>
          <p:nvPr>
            <p:ph type="dt" sz="half" idx="10"/>
          </p:nvPr>
        </p:nvSpPr>
        <p:spPr/>
        <p:txBody>
          <a:bodyPr/>
          <a:lstStyle/>
          <a:p>
            <a:fld id="{C5F83126-9D0B-425C-AD99-91D2F3A99201}" type="datetime4">
              <a:rPr lang="en-US" smtClean="0"/>
              <a:t>October 18,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5DEED-B5FD-4087-9730-ADDD291A0318}" type="slidenum">
              <a:rPr lang="en-US" smtClean="0"/>
              <a:t>‹#›</a:t>
            </a:fld>
            <a:endParaRPr lang="en-US"/>
          </a:p>
        </p:txBody>
      </p:sp>
    </p:spTree>
    <p:extLst>
      <p:ext uri="{BB962C8B-B14F-4D97-AF65-F5344CB8AC3E}">
        <p14:creationId xmlns:p14="http://schemas.microsoft.com/office/powerpoint/2010/main" val="1896432487"/>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2" descr="C:\Users\ncrowley\Desktop\WileyRein_logo-01.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183880" y="4248150"/>
            <a:ext cx="731520" cy="73152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0" y="0"/>
            <a:ext cx="9144000" cy="274320"/>
            <a:chOff x="0" y="0"/>
            <a:chExt cx="9144000" cy="274320"/>
          </a:xfrm>
        </p:grpSpPr>
        <p:sp>
          <p:nvSpPr>
            <p:cNvPr id="8" name="Rectangle 7"/>
            <p:cNvSpPr/>
            <p:nvPr userDrawn="1"/>
          </p:nvSpPr>
          <p:spPr>
            <a:xfrm>
              <a:off x="6172200" y="0"/>
              <a:ext cx="2971800" cy="274320"/>
            </a:xfrm>
            <a:prstGeom prst="rect">
              <a:avLst/>
            </a:prstGeom>
            <a:solidFill>
              <a:srgbClr val="3F5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5943600" cy="274320"/>
            </a:xfrm>
            <a:prstGeom prst="rect">
              <a:avLst/>
            </a:prstGeom>
            <a:solidFill>
              <a:srgbClr val="97A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5301119" y="0"/>
              <a:ext cx="2362200" cy="274320"/>
            </a:xfrm>
            <a:prstGeom prst="rect">
              <a:avLst/>
            </a:prstGeom>
            <a:solidFill>
              <a:srgbClr val="006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Placeholder 1"/>
          <p:cNvSpPr>
            <a:spLocks noGrp="1"/>
          </p:cNvSpPr>
          <p:nvPr>
            <p:ph type="title"/>
          </p:nvPr>
        </p:nvSpPr>
        <p:spPr>
          <a:xfrm>
            <a:off x="457200" y="469465"/>
            <a:ext cx="8229600" cy="70485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05827"/>
            <a:ext cx="15240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FE657A3-50C8-4C34-BE9B-878FB45E7B66}" type="datetime4">
              <a:rPr lang="en-US" smtClean="0"/>
              <a:t>October 18, 2018</a:t>
            </a:fld>
            <a:endParaRPr lang="en-US" dirty="0"/>
          </a:p>
        </p:txBody>
      </p:sp>
      <p:sp>
        <p:nvSpPr>
          <p:cNvPr id="5" name="Footer Placeholder 4"/>
          <p:cNvSpPr>
            <a:spLocks noGrp="1"/>
          </p:cNvSpPr>
          <p:nvPr>
            <p:ph type="ftr" sz="quarter" idx="3"/>
          </p:nvPr>
        </p:nvSpPr>
        <p:spPr>
          <a:xfrm>
            <a:off x="2019300" y="4705827"/>
            <a:ext cx="54483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43800" y="4705350"/>
            <a:ext cx="533400" cy="274320"/>
          </a:xfrm>
          <a:prstGeom prst="rect">
            <a:avLst/>
          </a:prstGeom>
        </p:spPr>
        <p:txBody>
          <a:bodyPr vert="horz" lIns="91440" tIns="45720" rIns="91440" bIns="45720" rtlCol="0" anchor="ctr"/>
          <a:lstStyle>
            <a:lvl1pPr algn="r">
              <a:defRPr sz="1200">
                <a:solidFill>
                  <a:schemeClr val="tx1">
                    <a:tint val="75000"/>
                  </a:schemeClr>
                </a:solidFill>
              </a:defRPr>
            </a:lvl1pPr>
          </a:lstStyle>
          <a:p>
            <a:fld id="{E055DEED-B5FD-4087-9730-ADDD291A0318}" type="slidenum">
              <a:rPr lang="en-US" smtClean="0"/>
              <a:t>‹#›</a:t>
            </a:fld>
            <a:endParaRPr lang="en-US"/>
          </a:p>
        </p:txBody>
      </p:sp>
    </p:spTree>
    <p:extLst>
      <p:ext uri="{BB962C8B-B14F-4D97-AF65-F5344CB8AC3E}">
        <p14:creationId xmlns:p14="http://schemas.microsoft.com/office/powerpoint/2010/main" val="149297368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4" r:id="rId4"/>
    <p:sldLayoutId id="2147483665" r:id="rId5"/>
    <p:sldLayoutId id="2147483666" r:id="rId6"/>
    <p:sldLayoutId id="2147483667" r:id="rId7"/>
    <p:sldLayoutId id="2147483668" r:id="rId8"/>
    <p:sldLayoutId id="2147483669" r:id="rId9"/>
    <p:sldLayoutId id="2147483670" r:id="rId10"/>
  </p:sldLayoutIdLst>
  <p:transition spd="slow">
    <p:strips dir="rd"/>
  </p:transition>
  <p:hf sldNum="0" hdr="0" ftr="0" dt="0"/>
  <p:txStyles>
    <p:titleStyle>
      <a:lvl1pPr algn="l" defTabSz="914400" rtl="0" eaLnBrk="1" latinLnBrk="0" hangingPunct="1">
        <a:lnSpc>
          <a:spcPct val="80000"/>
        </a:lnSpc>
        <a:spcBef>
          <a:spcPct val="0"/>
        </a:spcBef>
        <a:buNone/>
        <a:defRPr sz="3600" b="1" i="0" kern="1200">
          <a:solidFill>
            <a:schemeClr val="tx1"/>
          </a:solidFill>
          <a:latin typeface="+mj-lt"/>
          <a:ea typeface="+mj-ea"/>
          <a:cs typeface="+mj-cs"/>
        </a:defRPr>
      </a:lvl1pPr>
    </p:titleStyle>
    <p:bodyStyle>
      <a:lvl1pPr marL="285750" indent="-285750" algn="l" defTabSz="914400" rtl="0" eaLnBrk="1" latinLnBrk="0" hangingPunct="1">
        <a:spcBef>
          <a:spcPts val="0"/>
        </a:spcBef>
        <a:spcAft>
          <a:spcPts val="600"/>
        </a:spcAft>
        <a:buClr>
          <a:schemeClr val="accent5"/>
        </a:buClr>
        <a:buFont typeface="Wingdings" panose="05000000000000000000" pitchFamily="2" charset="2"/>
        <a:buChar char="§"/>
        <a:defRPr sz="2800" kern="1200">
          <a:solidFill>
            <a:schemeClr val="tx1"/>
          </a:solidFill>
          <a:latin typeface="+mn-lt"/>
          <a:ea typeface="+mn-ea"/>
          <a:cs typeface="+mn-cs"/>
        </a:defRPr>
      </a:lvl1pPr>
      <a:lvl2pPr marL="514350" indent="-228600" algn="l" defTabSz="914400" rtl="0" eaLnBrk="1" latinLnBrk="0" hangingPunct="1">
        <a:spcBef>
          <a:spcPts val="0"/>
        </a:spcBef>
        <a:spcAft>
          <a:spcPts val="600"/>
        </a:spcAft>
        <a:buClr>
          <a:schemeClr val="accent5"/>
        </a:buClr>
        <a:buFont typeface="Arial" panose="020B0604020202020204" pitchFamily="34" charset="0"/>
        <a:buChar char="•"/>
        <a:defRPr sz="2400" kern="1200">
          <a:solidFill>
            <a:schemeClr val="tx1"/>
          </a:solidFill>
          <a:latin typeface="+mn-lt"/>
          <a:ea typeface="+mn-ea"/>
          <a:cs typeface="+mn-cs"/>
        </a:defRPr>
      </a:lvl2pPr>
      <a:lvl3pPr marL="800100" indent="-285750" algn="l" defTabSz="914400" rtl="0" eaLnBrk="1" latinLnBrk="0" hangingPunct="1">
        <a:spcBef>
          <a:spcPts val="0"/>
        </a:spcBef>
        <a:spcAft>
          <a:spcPts val="600"/>
        </a:spcAft>
        <a:buClr>
          <a:schemeClr val="accent5"/>
        </a:buClr>
        <a:buFont typeface="Calibri" panose="020F0502020204030204" pitchFamily="34" charset="0"/>
        <a:buChar char="–"/>
        <a:defRPr sz="2000" kern="1200">
          <a:solidFill>
            <a:schemeClr val="tx1"/>
          </a:solidFill>
          <a:latin typeface="+mn-lt"/>
          <a:ea typeface="+mn-ea"/>
          <a:cs typeface="+mn-cs"/>
        </a:defRPr>
      </a:lvl3pPr>
      <a:lvl4pPr marL="971550" indent="-171450" algn="l" defTabSz="914400" rtl="0" eaLnBrk="1" latinLnBrk="0" hangingPunct="1">
        <a:spcBef>
          <a:spcPts val="0"/>
        </a:spcBef>
        <a:spcAft>
          <a:spcPts val="600"/>
        </a:spcAft>
        <a:buClr>
          <a:schemeClr val="accent5"/>
        </a:buClr>
        <a:buFont typeface="Wingdings" panose="05000000000000000000" pitchFamily="2" charset="2"/>
        <a:buChar char="§"/>
        <a:defRPr sz="1600" kern="1200">
          <a:solidFill>
            <a:schemeClr val="tx1"/>
          </a:solidFill>
          <a:latin typeface="+mn-lt"/>
          <a:ea typeface="+mn-ea"/>
          <a:cs typeface="+mn-cs"/>
        </a:defRPr>
      </a:lvl4pPr>
      <a:lvl5pPr marL="1143000" indent="-171450" algn="l" defTabSz="914400" rtl="0" eaLnBrk="1" latinLnBrk="0" hangingPunct="1">
        <a:spcBef>
          <a:spcPts val="0"/>
        </a:spcBef>
        <a:spcAft>
          <a:spcPts val="600"/>
        </a:spcAft>
        <a:buClr>
          <a:schemeClr val="accent5"/>
        </a:buClr>
        <a:buFont typeface="Calibri" panose="020F0502020204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0A99-15A9-4E3A-B3C3-4C8A9F622A19}"/>
              </a:ext>
            </a:extLst>
          </p:cNvPr>
          <p:cNvSpPr>
            <a:spLocks noGrp="1"/>
          </p:cNvSpPr>
          <p:nvPr>
            <p:ph type="ctrTitle"/>
          </p:nvPr>
        </p:nvSpPr>
        <p:spPr/>
        <p:txBody>
          <a:bodyPr/>
          <a:lstStyle/>
          <a:p>
            <a:r>
              <a:rPr lang="en-US" dirty="0"/>
              <a:t>“Mitigation” in Suspension and Debarment</a:t>
            </a:r>
          </a:p>
        </p:txBody>
      </p:sp>
      <p:sp>
        <p:nvSpPr>
          <p:cNvPr id="3" name="Subtitle 2">
            <a:extLst>
              <a:ext uri="{FF2B5EF4-FFF2-40B4-BE49-F238E27FC236}">
                <a16:creationId xmlns:a16="http://schemas.microsoft.com/office/drawing/2014/main" id="{EB8F06E2-458B-4059-8295-092327B3442B}"/>
              </a:ext>
            </a:extLst>
          </p:cNvPr>
          <p:cNvSpPr>
            <a:spLocks noGrp="1"/>
          </p:cNvSpPr>
          <p:nvPr>
            <p:ph type="subTitle" idx="1"/>
          </p:nvPr>
        </p:nvSpPr>
        <p:spPr/>
        <p:txBody>
          <a:bodyPr/>
          <a:lstStyle/>
          <a:p>
            <a:r>
              <a:rPr lang="en-US" dirty="0"/>
              <a:t>Paul F. Khoury</a:t>
            </a:r>
            <a:br>
              <a:rPr lang="en-US" dirty="0"/>
            </a:br>
            <a:r>
              <a:rPr lang="en-US" dirty="0"/>
              <a:t>Kara M. Sacilotto</a:t>
            </a:r>
          </a:p>
        </p:txBody>
      </p:sp>
      <p:sp>
        <p:nvSpPr>
          <p:cNvPr id="4" name="Text Placeholder 3">
            <a:extLst>
              <a:ext uri="{FF2B5EF4-FFF2-40B4-BE49-F238E27FC236}">
                <a16:creationId xmlns:a16="http://schemas.microsoft.com/office/drawing/2014/main" id="{4C2779DF-E7E8-4238-A19E-E2E47FBE9764}"/>
              </a:ext>
            </a:extLst>
          </p:cNvPr>
          <p:cNvSpPr>
            <a:spLocks noGrp="1"/>
          </p:cNvSpPr>
          <p:nvPr>
            <p:ph type="body" sz="quarter" idx="14"/>
          </p:nvPr>
        </p:nvSpPr>
        <p:spPr/>
        <p:txBody>
          <a:bodyPr/>
          <a:lstStyle/>
          <a:p>
            <a:endParaRPr lang="en-US"/>
          </a:p>
        </p:txBody>
      </p:sp>
      <p:sp>
        <p:nvSpPr>
          <p:cNvPr id="5" name="Picture Placeholder 4">
            <a:extLst>
              <a:ext uri="{FF2B5EF4-FFF2-40B4-BE49-F238E27FC236}">
                <a16:creationId xmlns:a16="http://schemas.microsoft.com/office/drawing/2014/main" id="{D2F16A9E-87EB-488D-8AC0-3F6BD8CDB141}"/>
              </a:ext>
            </a:extLst>
          </p:cNvPr>
          <p:cNvSpPr>
            <a:spLocks noGrp="1"/>
          </p:cNvSpPr>
          <p:nvPr>
            <p:ph type="pic" sz="quarter" idx="15"/>
          </p:nvPr>
        </p:nvSpPr>
        <p:spPr/>
      </p:sp>
    </p:spTree>
    <p:extLst>
      <p:ext uri="{BB962C8B-B14F-4D97-AF65-F5344CB8AC3E}">
        <p14:creationId xmlns:p14="http://schemas.microsoft.com/office/powerpoint/2010/main" val="2742446539"/>
      </p:ext>
    </p:extLst>
  </p:cSld>
  <p:clrMapOvr>
    <a:masterClrMapping/>
  </p:clrMapOvr>
  <p:transition spd="slow">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Translated to An  Individual</a:t>
            </a:r>
          </a:p>
        </p:txBody>
      </p:sp>
      <p:sp>
        <p:nvSpPr>
          <p:cNvPr id="4" name="Content Placeholder 3"/>
          <p:cNvSpPr>
            <a:spLocks noGrp="1"/>
          </p:cNvSpPr>
          <p:nvPr>
            <p:ph sz="half" idx="2"/>
          </p:nvPr>
        </p:nvSpPr>
        <p:spPr>
          <a:xfrm>
            <a:off x="1485900" y="1291828"/>
            <a:ext cx="3030141" cy="3451622"/>
          </a:xfrm>
        </p:spPr>
        <p:txBody>
          <a:bodyPr/>
          <a:lstStyle/>
          <a:p>
            <a:r>
              <a:rPr lang="en-US" dirty="0"/>
              <a:t>(1) Whether the contractor had effective standards of conduct and internal control systems in place at the time of the activity….</a:t>
            </a:r>
          </a:p>
          <a:p>
            <a:endParaRPr lang="en-US" dirty="0"/>
          </a:p>
        </p:txBody>
      </p:sp>
      <p:sp>
        <p:nvSpPr>
          <p:cNvPr id="6" name="Content Placeholder 5"/>
          <p:cNvSpPr>
            <a:spLocks noGrp="1"/>
          </p:cNvSpPr>
          <p:nvPr>
            <p:ph sz="quarter" idx="4"/>
          </p:nvPr>
        </p:nvSpPr>
        <p:spPr>
          <a:xfrm>
            <a:off x="4626769" y="1291828"/>
            <a:ext cx="3395013" cy="3394472"/>
          </a:xfrm>
        </p:spPr>
        <p:txBody>
          <a:bodyPr/>
          <a:lstStyle/>
          <a:p>
            <a:pPr marL="0" indent="0">
              <a:buNone/>
            </a:pPr>
            <a:r>
              <a:rPr lang="en-US" b="1" u="sng" dirty="0"/>
              <a:t>TRANSLATION?</a:t>
            </a:r>
          </a:p>
          <a:p>
            <a:r>
              <a:rPr lang="en-US" dirty="0"/>
              <a:t>Did the individual receive appropriate/adequate training prior to the time of the activity?</a:t>
            </a:r>
          </a:p>
          <a:p>
            <a:endParaRPr lang="en-US" dirty="0"/>
          </a:p>
        </p:txBody>
      </p:sp>
      <p:sp>
        <p:nvSpPr>
          <p:cNvPr id="7" name="Slide Number Placeholder 6"/>
          <p:cNvSpPr>
            <a:spLocks noGrp="1"/>
          </p:cNvSpPr>
          <p:nvPr>
            <p:ph type="sldNum" sz="quarter" idx="11"/>
          </p:nvPr>
        </p:nvSpPr>
        <p:spPr/>
        <p:txBody>
          <a:bodyPr/>
          <a:lstStyle/>
          <a:p>
            <a:fld id="{D27539FF-A30B-4E16-8C73-83852E04D0B4}" type="slidenum">
              <a:rPr lang="en-US" smtClean="0"/>
              <a:t>10</a:t>
            </a:fld>
            <a:endParaRPr lang="en-US"/>
          </a:p>
        </p:txBody>
      </p:sp>
    </p:spTree>
    <p:extLst>
      <p:ext uri="{BB962C8B-B14F-4D97-AF65-F5344CB8AC3E}">
        <p14:creationId xmlns:p14="http://schemas.microsoft.com/office/powerpoint/2010/main" val="1403004518"/>
      </p:ext>
    </p:extLst>
  </p:cSld>
  <p:clrMapOvr>
    <a:masterClrMapping/>
  </p:clrMapOvr>
  <p:transition spd="slow">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As Applied to Organization</a:t>
            </a:r>
          </a:p>
        </p:txBody>
      </p:sp>
      <p:sp>
        <p:nvSpPr>
          <p:cNvPr id="4" name="Content Placeholder 3"/>
          <p:cNvSpPr>
            <a:spLocks noGrp="1"/>
          </p:cNvSpPr>
          <p:nvPr>
            <p:ph sz="half" idx="2"/>
          </p:nvPr>
        </p:nvSpPr>
        <p:spPr>
          <a:xfrm>
            <a:off x="682336" y="1291828"/>
            <a:ext cx="3030141" cy="3451622"/>
          </a:xfrm>
        </p:spPr>
        <p:txBody>
          <a:bodyPr>
            <a:normAutofit fontScale="70000" lnSpcReduction="20000"/>
          </a:bodyPr>
          <a:lstStyle/>
          <a:p>
            <a:r>
              <a:rPr lang="en-US" dirty="0"/>
              <a:t>(2) Whether the contractor brought the activity cited . . . to the attention of the appropriate Government agency in a timely manner?</a:t>
            </a:r>
          </a:p>
          <a:p>
            <a:endParaRPr lang="en-US" dirty="0"/>
          </a:p>
        </p:txBody>
      </p:sp>
      <p:sp>
        <p:nvSpPr>
          <p:cNvPr id="6" name="Content Placeholder 5"/>
          <p:cNvSpPr>
            <a:spLocks noGrp="1"/>
          </p:cNvSpPr>
          <p:nvPr>
            <p:ph sz="quarter" idx="4"/>
          </p:nvPr>
        </p:nvSpPr>
        <p:spPr>
          <a:xfrm>
            <a:off x="4074373" y="1307783"/>
            <a:ext cx="3746518" cy="3394472"/>
          </a:xfrm>
        </p:spPr>
        <p:txBody>
          <a:bodyPr>
            <a:normAutofit fontScale="70000" lnSpcReduction="20000"/>
          </a:bodyPr>
          <a:lstStyle/>
          <a:p>
            <a:r>
              <a:rPr lang="en-US" dirty="0"/>
              <a:t>Did the contractor self-disclose the matter?  Note that this FAR provision pre-dates the requirements in FAR 52.203-13 that mandate disclosure of certain federal crimes and violations of the civil False Claims Act.</a:t>
            </a:r>
          </a:p>
          <a:p>
            <a:r>
              <a:rPr lang="en-US" dirty="0"/>
              <a:t>Now, focus may be on the timeliness and fulsomeness of a required disclosure or, if not a mandatory disclosure issue, whether the contractor self-disclosed it.</a:t>
            </a:r>
          </a:p>
        </p:txBody>
      </p:sp>
      <p:sp>
        <p:nvSpPr>
          <p:cNvPr id="3" name="Slide Number Placeholder 2"/>
          <p:cNvSpPr>
            <a:spLocks noGrp="1"/>
          </p:cNvSpPr>
          <p:nvPr>
            <p:ph type="sldNum" sz="quarter" idx="11"/>
          </p:nvPr>
        </p:nvSpPr>
        <p:spPr/>
        <p:txBody>
          <a:bodyPr/>
          <a:lstStyle/>
          <a:p>
            <a:fld id="{D27539FF-A30B-4E16-8C73-83852E04D0B4}" type="slidenum">
              <a:rPr lang="en-US" smtClean="0"/>
              <a:t>11</a:t>
            </a:fld>
            <a:endParaRPr lang="en-US"/>
          </a:p>
        </p:txBody>
      </p:sp>
    </p:spTree>
    <p:extLst>
      <p:ext uri="{BB962C8B-B14F-4D97-AF65-F5344CB8AC3E}">
        <p14:creationId xmlns:p14="http://schemas.microsoft.com/office/powerpoint/2010/main" val="2196408699"/>
      </p:ext>
    </p:extLst>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Translated to An Individual</a:t>
            </a:r>
          </a:p>
        </p:txBody>
      </p:sp>
      <p:sp>
        <p:nvSpPr>
          <p:cNvPr id="4" name="Content Placeholder 3"/>
          <p:cNvSpPr>
            <a:spLocks noGrp="1"/>
          </p:cNvSpPr>
          <p:nvPr>
            <p:ph sz="half" idx="2"/>
          </p:nvPr>
        </p:nvSpPr>
        <p:spPr>
          <a:xfrm>
            <a:off x="1042555" y="1291828"/>
            <a:ext cx="3030141" cy="3451622"/>
          </a:xfrm>
        </p:spPr>
        <p:txBody>
          <a:bodyPr>
            <a:normAutofit/>
          </a:bodyPr>
          <a:lstStyle/>
          <a:p>
            <a:r>
              <a:rPr lang="en-US" dirty="0"/>
              <a:t>(2) Whether the contractor brought the activity cited . . . to the attention of the appropriate Government agency in a timely manner?</a:t>
            </a:r>
          </a:p>
          <a:p>
            <a:endParaRPr lang="en-US" dirty="0"/>
          </a:p>
        </p:txBody>
      </p:sp>
      <p:sp>
        <p:nvSpPr>
          <p:cNvPr id="6" name="Content Placeholder 5"/>
          <p:cNvSpPr>
            <a:spLocks noGrp="1"/>
          </p:cNvSpPr>
          <p:nvPr>
            <p:ph sz="quarter" idx="4"/>
          </p:nvPr>
        </p:nvSpPr>
        <p:spPr>
          <a:xfrm>
            <a:off x="4626769" y="1291828"/>
            <a:ext cx="3031331" cy="3394472"/>
          </a:xfrm>
        </p:spPr>
        <p:txBody>
          <a:bodyPr>
            <a:normAutofit/>
          </a:bodyPr>
          <a:lstStyle/>
          <a:p>
            <a:pPr marL="0" indent="0">
              <a:buNone/>
            </a:pPr>
            <a:r>
              <a:rPr lang="en-US" b="1" u="sng" dirty="0"/>
              <a:t>TRANSLATION</a:t>
            </a:r>
            <a:r>
              <a:rPr lang="en-US" dirty="0"/>
              <a:t>?</a:t>
            </a:r>
          </a:p>
          <a:p>
            <a:r>
              <a:rPr lang="en-US" dirty="0"/>
              <a:t>Was the individual a whistleblower?  </a:t>
            </a:r>
          </a:p>
          <a:p>
            <a:r>
              <a:rPr lang="en-US" dirty="0"/>
              <a:t>Did the individual deny misconduct or acknowledge responsibility?</a:t>
            </a:r>
          </a:p>
        </p:txBody>
      </p:sp>
      <p:sp>
        <p:nvSpPr>
          <p:cNvPr id="3" name="Slide Number Placeholder 2"/>
          <p:cNvSpPr>
            <a:spLocks noGrp="1"/>
          </p:cNvSpPr>
          <p:nvPr>
            <p:ph type="sldNum" sz="quarter" idx="11"/>
          </p:nvPr>
        </p:nvSpPr>
        <p:spPr/>
        <p:txBody>
          <a:bodyPr/>
          <a:lstStyle/>
          <a:p>
            <a:fld id="{D27539FF-A30B-4E16-8C73-83852E04D0B4}" type="slidenum">
              <a:rPr lang="en-US" smtClean="0"/>
              <a:t>12</a:t>
            </a:fld>
            <a:endParaRPr lang="en-US"/>
          </a:p>
        </p:txBody>
      </p:sp>
    </p:spTree>
    <p:extLst>
      <p:ext uri="{BB962C8B-B14F-4D97-AF65-F5344CB8AC3E}">
        <p14:creationId xmlns:p14="http://schemas.microsoft.com/office/powerpoint/2010/main" val="368875290"/>
      </p:ext>
    </p:extLst>
  </p:cSld>
  <p:clrMapOvr>
    <a:masterClrMapping/>
  </p:clrMapOvr>
  <p:transition spd="slow">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As Applied to Organization</a:t>
            </a:r>
          </a:p>
        </p:txBody>
      </p:sp>
      <p:sp>
        <p:nvSpPr>
          <p:cNvPr id="4" name="Content Placeholder 3"/>
          <p:cNvSpPr>
            <a:spLocks noGrp="1"/>
          </p:cNvSpPr>
          <p:nvPr>
            <p:ph sz="half" idx="2"/>
          </p:nvPr>
        </p:nvSpPr>
        <p:spPr>
          <a:xfrm>
            <a:off x="730827" y="1291828"/>
            <a:ext cx="3030141" cy="3451622"/>
          </a:xfrm>
        </p:spPr>
        <p:txBody>
          <a:bodyPr>
            <a:normAutofit fontScale="62500" lnSpcReduction="20000"/>
          </a:bodyPr>
          <a:lstStyle/>
          <a:p>
            <a:r>
              <a:rPr lang="en-US" dirty="0"/>
              <a:t>(3) Whether the contractor has fully investigated the circumstances surrounding the cause for debarment and, if so, made the result of the investigation available to the debarring official</a:t>
            </a:r>
          </a:p>
          <a:p>
            <a:endParaRPr lang="en-US" dirty="0"/>
          </a:p>
        </p:txBody>
      </p:sp>
      <p:sp>
        <p:nvSpPr>
          <p:cNvPr id="6" name="Content Placeholder 5"/>
          <p:cNvSpPr>
            <a:spLocks noGrp="1"/>
          </p:cNvSpPr>
          <p:nvPr>
            <p:ph sz="quarter" idx="4"/>
          </p:nvPr>
        </p:nvSpPr>
        <p:spPr>
          <a:xfrm>
            <a:off x="4626769" y="1174315"/>
            <a:ext cx="3346522" cy="3695557"/>
          </a:xfrm>
        </p:spPr>
        <p:txBody>
          <a:bodyPr>
            <a:normAutofit fontScale="62500" lnSpcReduction="20000"/>
          </a:bodyPr>
          <a:lstStyle/>
          <a:p>
            <a:r>
              <a:rPr lang="en-US" dirty="0"/>
              <a:t>Factor is straightforward: is the contractor being forthcoming/transparent with the Agency?  Is the contractor putting its “head in the sand”?  Did it conduct an inadequate investigation?  Is it withholding factual material from its investigative findings?  Is it willing or unwilling to answer questions? </a:t>
            </a:r>
          </a:p>
          <a:p>
            <a:r>
              <a:rPr lang="en-US" dirty="0"/>
              <a:t>Note:  Most SDOs, like DOJ, would not require a waiver of attorney-client privilege to satisfy this mitigating factor.  BUT, remember that facts are not privileged</a:t>
            </a:r>
          </a:p>
        </p:txBody>
      </p:sp>
      <p:sp>
        <p:nvSpPr>
          <p:cNvPr id="3" name="Slide Number Placeholder 2"/>
          <p:cNvSpPr>
            <a:spLocks noGrp="1"/>
          </p:cNvSpPr>
          <p:nvPr>
            <p:ph type="sldNum" sz="quarter" idx="11"/>
          </p:nvPr>
        </p:nvSpPr>
        <p:spPr/>
        <p:txBody>
          <a:bodyPr/>
          <a:lstStyle/>
          <a:p>
            <a:fld id="{D27539FF-A30B-4E16-8C73-83852E04D0B4}" type="slidenum">
              <a:rPr lang="en-US" smtClean="0"/>
              <a:t>13</a:t>
            </a:fld>
            <a:endParaRPr lang="en-US"/>
          </a:p>
        </p:txBody>
      </p:sp>
    </p:spTree>
    <p:extLst>
      <p:ext uri="{BB962C8B-B14F-4D97-AF65-F5344CB8AC3E}">
        <p14:creationId xmlns:p14="http://schemas.microsoft.com/office/powerpoint/2010/main" val="2470499608"/>
      </p:ext>
    </p:extLst>
  </p:cSld>
  <p:clrMapOvr>
    <a:masterClrMapping/>
  </p:clrMapOvr>
  <p:transition spd="slow">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Translated to an Individual</a:t>
            </a:r>
          </a:p>
        </p:txBody>
      </p:sp>
      <p:sp>
        <p:nvSpPr>
          <p:cNvPr id="4" name="Content Placeholder 3"/>
          <p:cNvSpPr>
            <a:spLocks noGrp="1"/>
          </p:cNvSpPr>
          <p:nvPr>
            <p:ph sz="half" idx="2"/>
          </p:nvPr>
        </p:nvSpPr>
        <p:spPr>
          <a:xfrm>
            <a:off x="1485900" y="1291828"/>
            <a:ext cx="3030141" cy="3451622"/>
          </a:xfrm>
        </p:spPr>
        <p:txBody>
          <a:bodyPr>
            <a:normAutofit fontScale="70000" lnSpcReduction="20000"/>
          </a:bodyPr>
          <a:lstStyle/>
          <a:p>
            <a:r>
              <a:rPr lang="en-US" dirty="0"/>
              <a:t>(3) Whether the contractor has fully investigated the circumstances surrounding the cause for debarment and, if so, made the result of the investigation available to the debarring official</a:t>
            </a:r>
          </a:p>
          <a:p>
            <a:endParaRPr lang="en-US" dirty="0"/>
          </a:p>
        </p:txBody>
      </p:sp>
      <p:sp>
        <p:nvSpPr>
          <p:cNvPr id="6" name="Content Placeholder 5"/>
          <p:cNvSpPr>
            <a:spLocks noGrp="1"/>
          </p:cNvSpPr>
          <p:nvPr>
            <p:ph sz="quarter" idx="4"/>
          </p:nvPr>
        </p:nvSpPr>
        <p:spPr>
          <a:xfrm>
            <a:off x="4626769" y="1291828"/>
            <a:ext cx="3031331" cy="3394472"/>
          </a:xfrm>
        </p:spPr>
        <p:txBody>
          <a:bodyPr>
            <a:normAutofit fontScale="70000" lnSpcReduction="20000"/>
          </a:bodyPr>
          <a:lstStyle/>
          <a:p>
            <a:pPr marL="0" indent="0">
              <a:buNone/>
            </a:pPr>
            <a:r>
              <a:rPr lang="en-US" b="1" u="sng" dirty="0"/>
              <a:t>TRANSLATION</a:t>
            </a:r>
            <a:r>
              <a:rPr lang="en-US" dirty="0"/>
              <a:t>?</a:t>
            </a:r>
          </a:p>
          <a:p>
            <a:r>
              <a:rPr lang="en-US" sz="2600" dirty="0"/>
              <a:t>What is source of the record for the action against the individual?  </a:t>
            </a:r>
          </a:p>
          <a:p>
            <a:pPr lvl="1"/>
            <a:r>
              <a:rPr lang="en-US" sz="2300" dirty="0"/>
              <a:t>Is that record fully developed or is the action based solely on an employer disclosure (even one made out of “an abundance of caution”?),  “circumstantial evidence,” or an Agency investigation (with no input from the contractor and/or individual)?</a:t>
            </a:r>
          </a:p>
          <a:p>
            <a:endParaRPr lang="en-US" dirty="0"/>
          </a:p>
        </p:txBody>
      </p:sp>
      <p:sp>
        <p:nvSpPr>
          <p:cNvPr id="3" name="Slide Number Placeholder 2"/>
          <p:cNvSpPr>
            <a:spLocks noGrp="1"/>
          </p:cNvSpPr>
          <p:nvPr>
            <p:ph type="sldNum" sz="quarter" idx="11"/>
          </p:nvPr>
        </p:nvSpPr>
        <p:spPr/>
        <p:txBody>
          <a:bodyPr/>
          <a:lstStyle/>
          <a:p>
            <a:fld id="{D27539FF-A30B-4E16-8C73-83852E04D0B4}" type="slidenum">
              <a:rPr lang="en-US" smtClean="0"/>
              <a:t>14</a:t>
            </a:fld>
            <a:endParaRPr lang="en-US"/>
          </a:p>
        </p:txBody>
      </p:sp>
    </p:spTree>
    <p:extLst>
      <p:ext uri="{BB962C8B-B14F-4D97-AF65-F5344CB8AC3E}">
        <p14:creationId xmlns:p14="http://schemas.microsoft.com/office/powerpoint/2010/main" val="629411142"/>
      </p:ext>
    </p:extLst>
  </p:cSld>
  <p:clrMapOvr>
    <a:masterClrMapping/>
  </p:clrMapOvr>
  <p:transition spd="slow">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As Applied to Organization</a:t>
            </a:r>
          </a:p>
        </p:txBody>
      </p:sp>
      <p:sp>
        <p:nvSpPr>
          <p:cNvPr id="4" name="Content Placeholder 3"/>
          <p:cNvSpPr>
            <a:spLocks noGrp="1"/>
          </p:cNvSpPr>
          <p:nvPr>
            <p:ph sz="half" idx="2"/>
          </p:nvPr>
        </p:nvSpPr>
        <p:spPr>
          <a:xfrm>
            <a:off x="585354" y="1291828"/>
            <a:ext cx="3030141" cy="3451622"/>
          </a:xfrm>
        </p:spPr>
        <p:txBody>
          <a:bodyPr>
            <a:normAutofit fontScale="92500" lnSpcReduction="20000"/>
          </a:bodyPr>
          <a:lstStyle/>
          <a:p>
            <a:r>
              <a:rPr lang="en-US" dirty="0"/>
              <a:t>(4) Whether the contractor cooperated fully with Government agencies during the investigation and any court or administrative action.</a:t>
            </a:r>
          </a:p>
          <a:p>
            <a:endParaRPr lang="en-US" dirty="0"/>
          </a:p>
        </p:txBody>
      </p:sp>
      <p:sp>
        <p:nvSpPr>
          <p:cNvPr id="6" name="Content Placeholder 5"/>
          <p:cNvSpPr>
            <a:spLocks noGrp="1"/>
          </p:cNvSpPr>
          <p:nvPr>
            <p:ph sz="quarter" idx="4"/>
          </p:nvPr>
        </p:nvSpPr>
        <p:spPr>
          <a:xfrm>
            <a:off x="4626769" y="1291828"/>
            <a:ext cx="3031331" cy="3394472"/>
          </a:xfrm>
        </p:spPr>
        <p:txBody>
          <a:bodyPr>
            <a:normAutofit fontScale="92500" lnSpcReduction="20000"/>
          </a:bodyPr>
          <a:lstStyle/>
          <a:p>
            <a:r>
              <a:rPr lang="en-US" dirty="0"/>
              <a:t>Did the contractor cooperate with:</a:t>
            </a:r>
          </a:p>
          <a:p>
            <a:pPr lvl="1"/>
            <a:r>
              <a:rPr lang="en-US" dirty="0"/>
              <a:t>An Agency investigation (e.g., OIG inquiry)?</a:t>
            </a:r>
          </a:p>
          <a:p>
            <a:pPr lvl="1"/>
            <a:r>
              <a:rPr lang="en-US" dirty="0"/>
              <a:t>DOJ during any civil or criminal matter? </a:t>
            </a:r>
          </a:p>
          <a:p>
            <a:pPr lvl="1"/>
            <a:r>
              <a:rPr lang="en-US" dirty="0"/>
              <a:t>The SDO office? </a:t>
            </a:r>
          </a:p>
          <a:p>
            <a:r>
              <a:rPr lang="en-US" dirty="0"/>
              <a:t>Or, has the contractor taken an adversarial position and refused to cooperate?</a:t>
            </a:r>
          </a:p>
        </p:txBody>
      </p:sp>
      <p:sp>
        <p:nvSpPr>
          <p:cNvPr id="3" name="Slide Number Placeholder 2"/>
          <p:cNvSpPr>
            <a:spLocks noGrp="1"/>
          </p:cNvSpPr>
          <p:nvPr>
            <p:ph type="sldNum" sz="quarter" idx="11"/>
          </p:nvPr>
        </p:nvSpPr>
        <p:spPr/>
        <p:txBody>
          <a:bodyPr/>
          <a:lstStyle/>
          <a:p>
            <a:fld id="{D27539FF-A30B-4E16-8C73-83852E04D0B4}" type="slidenum">
              <a:rPr lang="en-US" smtClean="0"/>
              <a:t>15</a:t>
            </a:fld>
            <a:endParaRPr lang="en-US"/>
          </a:p>
        </p:txBody>
      </p:sp>
    </p:spTree>
    <p:extLst>
      <p:ext uri="{BB962C8B-B14F-4D97-AF65-F5344CB8AC3E}">
        <p14:creationId xmlns:p14="http://schemas.microsoft.com/office/powerpoint/2010/main" val="1621258960"/>
      </p:ext>
    </p:extLst>
  </p:cSld>
  <p:clrMapOvr>
    <a:masterClrMapping/>
  </p:clrMapOvr>
  <p:transition spd="slow">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Translated to An Individual</a:t>
            </a:r>
          </a:p>
        </p:txBody>
      </p:sp>
      <p:sp>
        <p:nvSpPr>
          <p:cNvPr id="4" name="Content Placeholder 3"/>
          <p:cNvSpPr>
            <a:spLocks noGrp="1"/>
          </p:cNvSpPr>
          <p:nvPr>
            <p:ph sz="half" idx="2"/>
          </p:nvPr>
        </p:nvSpPr>
        <p:spPr>
          <a:xfrm>
            <a:off x="751609" y="1309036"/>
            <a:ext cx="3030141" cy="3451622"/>
          </a:xfrm>
        </p:spPr>
        <p:txBody>
          <a:bodyPr>
            <a:normAutofit fontScale="70000" lnSpcReduction="20000"/>
          </a:bodyPr>
          <a:lstStyle/>
          <a:p>
            <a:r>
              <a:rPr lang="en-US" dirty="0"/>
              <a:t>(4) Whether the contractor cooperated fully with Government agencies during the investigation and any court or administrative action.</a:t>
            </a:r>
          </a:p>
          <a:p>
            <a:endParaRPr lang="en-US" dirty="0"/>
          </a:p>
        </p:txBody>
      </p:sp>
      <p:sp>
        <p:nvSpPr>
          <p:cNvPr id="6" name="Content Placeholder 5"/>
          <p:cNvSpPr>
            <a:spLocks noGrp="1"/>
          </p:cNvSpPr>
          <p:nvPr>
            <p:ph sz="quarter" idx="4"/>
          </p:nvPr>
        </p:nvSpPr>
        <p:spPr>
          <a:xfrm>
            <a:off x="4626769" y="1291827"/>
            <a:ext cx="3031331" cy="3536481"/>
          </a:xfrm>
        </p:spPr>
        <p:txBody>
          <a:bodyPr>
            <a:normAutofit fontScale="70000" lnSpcReduction="20000"/>
          </a:bodyPr>
          <a:lstStyle/>
          <a:p>
            <a:r>
              <a:rPr lang="en-US" b="1" u="sng" dirty="0"/>
              <a:t>TRANSLATION</a:t>
            </a:r>
            <a:r>
              <a:rPr lang="en-US" dirty="0"/>
              <a:t>?</a:t>
            </a:r>
          </a:p>
          <a:p>
            <a:r>
              <a:rPr lang="en-US" dirty="0"/>
              <a:t>Did the individual cooperate with:</a:t>
            </a:r>
          </a:p>
          <a:p>
            <a:pPr lvl="1"/>
            <a:r>
              <a:rPr lang="en-US" dirty="0"/>
              <a:t>The contractor’s internal investigation?  </a:t>
            </a:r>
          </a:p>
          <a:p>
            <a:pPr lvl="1"/>
            <a:r>
              <a:rPr lang="en-US" dirty="0"/>
              <a:t>An agency investigation?</a:t>
            </a:r>
          </a:p>
          <a:p>
            <a:pPr lvl="1"/>
            <a:r>
              <a:rPr lang="en-US" dirty="0"/>
              <a:t>DOJ during any civil or criminal matter? </a:t>
            </a:r>
          </a:p>
          <a:p>
            <a:pPr lvl="1"/>
            <a:r>
              <a:rPr lang="en-US" dirty="0"/>
              <a:t>The SDO office? </a:t>
            </a:r>
          </a:p>
          <a:p>
            <a:r>
              <a:rPr lang="en-US" i="1" dirty="0"/>
              <a:t>But</a:t>
            </a:r>
            <a:r>
              <a:rPr lang="en-US" dirty="0"/>
              <a:t> what if there is an ongoing criminal prosecution?  Individual has 5</a:t>
            </a:r>
            <a:r>
              <a:rPr lang="en-US" baseline="30000" dirty="0"/>
              <a:t>th</a:t>
            </a:r>
            <a:r>
              <a:rPr lang="en-US" dirty="0"/>
              <a:t> Amendment right against self-incrimination.</a:t>
            </a:r>
          </a:p>
        </p:txBody>
      </p:sp>
      <p:sp>
        <p:nvSpPr>
          <p:cNvPr id="3" name="Slide Number Placeholder 2"/>
          <p:cNvSpPr>
            <a:spLocks noGrp="1"/>
          </p:cNvSpPr>
          <p:nvPr>
            <p:ph type="sldNum" sz="quarter" idx="11"/>
          </p:nvPr>
        </p:nvSpPr>
        <p:spPr/>
        <p:txBody>
          <a:bodyPr/>
          <a:lstStyle/>
          <a:p>
            <a:fld id="{D27539FF-A30B-4E16-8C73-83852E04D0B4}" type="slidenum">
              <a:rPr lang="en-US" smtClean="0"/>
              <a:t>16</a:t>
            </a:fld>
            <a:endParaRPr lang="en-US"/>
          </a:p>
        </p:txBody>
      </p:sp>
    </p:spTree>
    <p:extLst>
      <p:ext uri="{BB962C8B-B14F-4D97-AF65-F5344CB8AC3E}">
        <p14:creationId xmlns:p14="http://schemas.microsoft.com/office/powerpoint/2010/main" val="1244710371"/>
      </p:ext>
    </p:extLst>
  </p:cSld>
  <p:clrMapOvr>
    <a:masterClrMapping/>
  </p:clrMapOvr>
  <p:transition spd="slow">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As Applied to Organization</a:t>
            </a:r>
          </a:p>
        </p:txBody>
      </p:sp>
      <p:sp>
        <p:nvSpPr>
          <p:cNvPr id="4" name="Content Placeholder 3"/>
          <p:cNvSpPr>
            <a:spLocks noGrp="1"/>
          </p:cNvSpPr>
          <p:nvPr>
            <p:ph sz="half" idx="2"/>
          </p:nvPr>
        </p:nvSpPr>
        <p:spPr>
          <a:xfrm>
            <a:off x="585355" y="1244442"/>
            <a:ext cx="3030141" cy="3451622"/>
          </a:xfrm>
        </p:spPr>
        <p:txBody>
          <a:bodyPr>
            <a:normAutofit fontScale="85000" lnSpcReduction="20000"/>
          </a:bodyPr>
          <a:lstStyle/>
          <a:p>
            <a:r>
              <a:rPr lang="en-US" dirty="0"/>
              <a:t>(5) Whether the contractor has paid or has agreed to pay all criminal, civil, and administrative liability</a:t>
            </a:r>
            <a:br>
              <a:rPr lang="en-US" dirty="0"/>
            </a:br>
            <a:r>
              <a:rPr lang="en-US" dirty="0"/>
              <a:t>. . . and has made or agreed to make full restitution</a:t>
            </a:r>
          </a:p>
          <a:p>
            <a:r>
              <a:rPr lang="en-US" dirty="0"/>
              <a:t>(6) Whether the contractor has taken appropriate disciplinary action against the individuals responsible…</a:t>
            </a:r>
          </a:p>
        </p:txBody>
      </p:sp>
      <p:sp>
        <p:nvSpPr>
          <p:cNvPr id="6" name="Content Placeholder 5"/>
          <p:cNvSpPr>
            <a:spLocks noGrp="1"/>
          </p:cNvSpPr>
          <p:nvPr>
            <p:ph sz="quarter" idx="4"/>
          </p:nvPr>
        </p:nvSpPr>
        <p:spPr>
          <a:xfrm>
            <a:off x="3803073" y="1291828"/>
            <a:ext cx="4135582" cy="3394472"/>
          </a:xfrm>
        </p:spPr>
        <p:txBody>
          <a:bodyPr>
            <a:noAutofit/>
          </a:bodyPr>
          <a:lstStyle/>
          <a:p>
            <a:r>
              <a:rPr lang="en-US" sz="1200" dirty="0"/>
              <a:t>(5) Has the organization (preferably voluntarily) made necessary monetary restitution to:</a:t>
            </a:r>
          </a:p>
          <a:p>
            <a:pPr lvl="1"/>
            <a:r>
              <a:rPr lang="en-US" sz="1200" dirty="0"/>
              <a:t>the Agency?</a:t>
            </a:r>
          </a:p>
          <a:p>
            <a:pPr lvl="1"/>
            <a:r>
              <a:rPr lang="en-US" sz="1200" dirty="0"/>
              <a:t>the United States through a civil or criminal settlement with DOJ?</a:t>
            </a:r>
          </a:p>
          <a:p>
            <a:pPr lvl="1"/>
            <a:r>
              <a:rPr lang="en-US" sz="1200" dirty="0"/>
              <a:t>Pay other liabilities (e.g., back taxes and penalties?) to the United States?</a:t>
            </a:r>
          </a:p>
          <a:p>
            <a:r>
              <a:rPr lang="en-US" sz="1200" dirty="0"/>
              <a:t>(6) Not just did the organization take disciplinary action against someone, but did it take APPROPRIATE disciplinary action?</a:t>
            </a:r>
          </a:p>
          <a:p>
            <a:pPr lvl="1"/>
            <a:r>
              <a:rPr lang="en-US" sz="1200" dirty="0"/>
              <a:t>Did it narrowly focus on “scape goats” or also look more broadly to see if culpable supervisors, managers, or even Officers and Directors?</a:t>
            </a:r>
          </a:p>
        </p:txBody>
      </p:sp>
      <p:sp>
        <p:nvSpPr>
          <p:cNvPr id="3" name="Slide Number Placeholder 2"/>
          <p:cNvSpPr>
            <a:spLocks noGrp="1"/>
          </p:cNvSpPr>
          <p:nvPr>
            <p:ph type="sldNum" sz="quarter" idx="11"/>
          </p:nvPr>
        </p:nvSpPr>
        <p:spPr/>
        <p:txBody>
          <a:bodyPr/>
          <a:lstStyle/>
          <a:p>
            <a:fld id="{D27539FF-A30B-4E16-8C73-83852E04D0B4}" type="slidenum">
              <a:rPr lang="en-US" smtClean="0"/>
              <a:t>17</a:t>
            </a:fld>
            <a:endParaRPr lang="en-US"/>
          </a:p>
        </p:txBody>
      </p:sp>
    </p:spTree>
    <p:extLst>
      <p:ext uri="{BB962C8B-B14F-4D97-AF65-F5344CB8AC3E}">
        <p14:creationId xmlns:p14="http://schemas.microsoft.com/office/powerpoint/2010/main" val="1358463492"/>
      </p:ext>
    </p:extLst>
  </p:cSld>
  <p:clrMapOvr>
    <a:masterClrMapping/>
  </p:clrMapOvr>
  <p:transition spd="slow">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Translated to An Individual</a:t>
            </a:r>
          </a:p>
        </p:txBody>
      </p:sp>
      <p:sp>
        <p:nvSpPr>
          <p:cNvPr id="4" name="Content Placeholder 3"/>
          <p:cNvSpPr>
            <a:spLocks noGrp="1"/>
          </p:cNvSpPr>
          <p:nvPr>
            <p:ph sz="half" idx="2"/>
          </p:nvPr>
        </p:nvSpPr>
        <p:spPr>
          <a:xfrm>
            <a:off x="1063336" y="1291828"/>
            <a:ext cx="3030141" cy="3451622"/>
          </a:xfrm>
        </p:spPr>
        <p:txBody>
          <a:bodyPr>
            <a:normAutofit fontScale="70000" lnSpcReduction="20000"/>
          </a:bodyPr>
          <a:lstStyle/>
          <a:p>
            <a:r>
              <a:rPr lang="en-US" dirty="0"/>
              <a:t>(5) Whether the contractor has paid or has agreed to pay all criminal, civil, and administrative liability</a:t>
            </a:r>
            <a:br>
              <a:rPr lang="en-US" dirty="0"/>
            </a:br>
            <a:r>
              <a:rPr lang="en-US" dirty="0"/>
              <a:t>. . . and has made or agreed to make full restitution</a:t>
            </a:r>
          </a:p>
          <a:p>
            <a:r>
              <a:rPr lang="en-US" dirty="0"/>
              <a:t>(6) Whether the contractor has taken appropriate disciplinary action against the individuals responsible…</a:t>
            </a:r>
          </a:p>
        </p:txBody>
      </p:sp>
      <p:sp>
        <p:nvSpPr>
          <p:cNvPr id="6" name="Content Placeholder 5"/>
          <p:cNvSpPr>
            <a:spLocks noGrp="1"/>
          </p:cNvSpPr>
          <p:nvPr>
            <p:ph sz="quarter" idx="4"/>
          </p:nvPr>
        </p:nvSpPr>
        <p:spPr>
          <a:xfrm>
            <a:off x="4405744" y="1291827"/>
            <a:ext cx="3616037" cy="3557263"/>
          </a:xfrm>
        </p:spPr>
        <p:txBody>
          <a:bodyPr>
            <a:normAutofit fontScale="70000" lnSpcReduction="20000"/>
          </a:bodyPr>
          <a:lstStyle/>
          <a:p>
            <a:pPr marL="0" indent="0">
              <a:buNone/>
            </a:pPr>
            <a:r>
              <a:rPr lang="en-US" b="1" u="sng" dirty="0"/>
              <a:t>TRANSLATION</a:t>
            </a:r>
            <a:r>
              <a:rPr lang="en-US" dirty="0"/>
              <a:t>?</a:t>
            </a:r>
          </a:p>
          <a:p>
            <a:r>
              <a:rPr lang="en-US" dirty="0"/>
              <a:t>(5) Usually hard for a non-owner/officer to “give money back” to the Agency under a contract</a:t>
            </a:r>
          </a:p>
          <a:p>
            <a:r>
              <a:rPr lang="en-US" dirty="0"/>
              <a:t>Did the individual:</a:t>
            </a:r>
          </a:p>
          <a:p>
            <a:pPr lvl="1"/>
            <a:r>
              <a:rPr lang="en-US" dirty="0"/>
              <a:t>Pay criminal penalties to DOJ?</a:t>
            </a:r>
          </a:p>
          <a:p>
            <a:pPr lvl="1"/>
            <a:r>
              <a:rPr lang="en-US" dirty="0"/>
              <a:t>Pay other liabilities (e.g., back taxes and penalties?) to the USG?</a:t>
            </a:r>
          </a:p>
          <a:p>
            <a:r>
              <a:rPr lang="en-US" dirty="0"/>
              <a:t>(6) Has the individual been disciplined and/or terminated?  Did the company “scape goat” the individual when higher ups required the (mis)conduct?</a:t>
            </a:r>
          </a:p>
        </p:txBody>
      </p:sp>
      <p:sp>
        <p:nvSpPr>
          <p:cNvPr id="3" name="Slide Number Placeholder 2"/>
          <p:cNvSpPr>
            <a:spLocks noGrp="1"/>
          </p:cNvSpPr>
          <p:nvPr>
            <p:ph type="sldNum" sz="quarter" idx="11"/>
          </p:nvPr>
        </p:nvSpPr>
        <p:spPr/>
        <p:txBody>
          <a:bodyPr/>
          <a:lstStyle/>
          <a:p>
            <a:fld id="{D27539FF-A30B-4E16-8C73-83852E04D0B4}" type="slidenum">
              <a:rPr lang="en-US" smtClean="0"/>
              <a:t>18</a:t>
            </a:fld>
            <a:endParaRPr lang="en-US"/>
          </a:p>
        </p:txBody>
      </p:sp>
    </p:spTree>
    <p:extLst>
      <p:ext uri="{BB962C8B-B14F-4D97-AF65-F5344CB8AC3E}">
        <p14:creationId xmlns:p14="http://schemas.microsoft.com/office/powerpoint/2010/main" val="2599292538"/>
      </p:ext>
    </p:extLst>
  </p:cSld>
  <p:clrMapOvr>
    <a:masterClrMapping/>
  </p:clrMapOvr>
  <p:transition spd="slow">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Applied to Organization</a:t>
            </a:r>
          </a:p>
        </p:txBody>
      </p:sp>
      <p:sp>
        <p:nvSpPr>
          <p:cNvPr id="4" name="Content Placeholder 3"/>
          <p:cNvSpPr>
            <a:spLocks noGrp="1"/>
          </p:cNvSpPr>
          <p:nvPr>
            <p:ph sz="half" idx="2"/>
          </p:nvPr>
        </p:nvSpPr>
        <p:spPr>
          <a:xfrm>
            <a:off x="457200" y="1302111"/>
            <a:ext cx="3030141" cy="3451622"/>
          </a:xfrm>
        </p:spPr>
        <p:txBody>
          <a:bodyPr>
            <a:normAutofit fontScale="77500" lnSpcReduction="20000"/>
          </a:bodyPr>
          <a:lstStyle/>
          <a:p>
            <a:r>
              <a:rPr lang="en-US" dirty="0"/>
              <a:t>(7) Whether the contractor has implemented or agreed to implement remedial measures. . . .</a:t>
            </a:r>
          </a:p>
          <a:p>
            <a:r>
              <a:rPr lang="en-US" dirty="0"/>
              <a:t>(8) Whether the contractor has instituted or agreed to institute new or revised review and control procedures and ethics training programs.</a:t>
            </a:r>
          </a:p>
        </p:txBody>
      </p:sp>
      <p:sp>
        <p:nvSpPr>
          <p:cNvPr id="6" name="Content Placeholder 5"/>
          <p:cNvSpPr>
            <a:spLocks noGrp="1"/>
          </p:cNvSpPr>
          <p:nvPr>
            <p:ph sz="quarter" idx="4"/>
          </p:nvPr>
        </p:nvSpPr>
        <p:spPr>
          <a:xfrm>
            <a:off x="4626769" y="1291827"/>
            <a:ext cx="3346522" cy="3515699"/>
          </a:xfrm>
        </p:spPr>
        <p:txBody>
          <a:bodyPr>
            <a:normAutofit fontScale="77500" lnSpcReduction="20000"/>
          </a:bodyPr>
          <a:lstStyle/>
          <a:p>
            <a:r>
              <a:rPr lang="en-US" dirty="0"/>
              <a:t>(7 and 8) Has the contractor self-identified means for prevent a recurrence of the misconduct?</a:t>
            </a:r>
          </a:p>
          <a:p>
            <a:pPr lvl="1"/>
            <a:r>
              <a:rPr lang="en-US" dirty="0"/>
              <a:t>Additional training?</a:t>
            </a:r>
          </a:p>
          <a:p>
            <a:pPr lvl="1"/>
            <a:r>
              <a:rPr lang="en-US" dirty="0"/>
              <a:t>Revised policies?</a:t>
            </a:r>
          </a:p>
          <a:p>
            <a:pPr lvl="1"/>
            <a:r>
              <a:rPr lang="en-US" dirty="0"/>
              <a:t>Revised operating practices?</a:t>
            </a:r>
          </a:p>
          <a:p>
            <a:pPr lvl="1"/>
            <a:r>
              <a:rPr lang="en-US" dirty="0"/>
              <a:t>Implement technology “fixes”?</a:t>
            </a:r>
          </a:p>
          <a:p>
            <a:pPr lvl="1"/>
            <a:r>
              <a:rPr lang="en-US" dirty="0"/>
              <a:t>Remediation to Government also a factor:  replaced or fixed defective parts?  conducted re-testing for free?  gave a credit? paid back an overpayment?</a:t>
            </a:r>
          </a:p>
        </p:txBody>
      </p:sp>
      <p:sp>
        <p:nvSpPr>
          <p:cNvPr id="3" name="Slide Number Placeholder 2"/>
          <p:cNvSpPr>
            <a:spLocks noGrp="1"/>
          </p:cNvSpPr>
          <p:nvPr>
            <p:ph type="sldNum" sz="quarter" idx="11"/>
          </p:nvPr>
        </p:nvSpPr>
        <p:spPr/>
        <p:txBody>
          <a:bodyPr/>
          <a:lstStyle/>
          <a:p>
            <a:fld id="{D27539FF-A30B-4E16-8C73-83852E04D0B4}" type="slidenum">
              <a:rPr lang="en-US" smtClean="0"/>
              <a:t>19</a:t>
            </a:fld>
            <a:endParaRPr lang="en-US"/>
          </a:p>
        </p:txBody>
      </p:sp>
    </p:spTree>
    <p:extLst>
      <p:ext uri="{BB962C8B-B14F-4D97-AF65-F5344CB8AC3E}">
        <p14:creationId xmlns:p14="http://schemas.microsoft.com/office/powerpoint/2010/main" val="948346734"/>
      </p:ext>
    </p:extLst>
  </p:cSld>
  <p:clrMapOvr>
    <a:masterClrMapping/>
  </p:clrMapOvr>
  <p:transition spd="slow">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62DBC-B28F-48CC-959F-1A8ED789B9CF}"/>
              </a:ext>
            </a:extLst>
          </p:cNvPr>
          <p:cNvSpPr>
            <a:spLocks noGrp="1"/>
          </p:cNvSpPr>
          <p:nvPr>
            <p:ph type="title"/>
          </p:nvPr>
        </p:nvSpPr>
        <p:spPr/>
        <p:txBody>
          <a:bodyPr/>
          <a:lstStyle/>
          <a:p>
            <a:r>
              <a:rPr lang="en-US" dirty="0"/>
              <a:t>What We’ll Cover</a:t>
            </a:r>
          </a:p>
        </p:txBody>
      </p:sp>
      <p:sp>
        <p:nvSpPr>
          <p:cNvPr id="3" name="Content Placeholder 2">
            <a:extLst>
              <a:ext uri="{FF2B5EF4-FFF2-40B4-BE49-F238E27FC236}">
                <a16:creationId xmlns:a16="http://schemas.microsoft.com/office/drawing/2014/main" id="{C2FCADF5-EF09-44C5-87D8-96F9B1E5101E}"/>
              </a:ext>
            </a:extLst>
          </p:cNvPr>
          <p:cNvSpPr>
            <a:spLocks noGrp="1"/>
          </p:cNvSpPr>
          <p:nvPr>
            <p:ph idx="1"/>
          </p:nvPr>
        </p:nvSpPr>
        <p:spPr>
          <a:xfrm>
            <a:off x="457200" y="1200151"/>
            <a:ext cx="8229600" cy="3473884"/>
          </a:xfrm>
        </p:spPr>
        <p:txBody>
          <a:bodyPr>
            <a:normAutofit fontScale="77500" lnSpcReduction="20000"/>
          </a:bodyPr>
          <a:lstStyle/>
          <a:p>
            <a:r>
              <a:rPr lang="en-US" dirty="0"/>
              <a:t>Quick reminder why mitigating (or aggravating) factors are relevant</a:t>
            </a:r>
          </a:p>
          <a:p>
            <a:r>
              <a:rPr lang="en-US" dirty="0"/>
              <a:t>Suspension/Debarment Statistics</a:t>
            </a:r>
          </a:p>
          <a:p>
            <a:r>
              <a:rPr lang="en-US" dirty="0"/>
              <a:t>FAR’s “mitigating factors”</a:t>
            </a:r>
          </a:p>
          <a:p>
            <a:pPr lvl="1"/>
            <a:r>
              <a:rPr lang="en-US" dirty="0"/>
              <a:t>As applied to an organization</a:t>
            </a:r>
          </a:p>
          <a:p>
            <a:pPr lvl="2"/>
            <a:r>
              <a:rPr lang="en-US" dirty="0"/>
              <a:t>Similarity to US Sentencing Guidelines for organizations</a:t>
            </a:r>
          </a:p>
          <a:p>
            <a:pPr lvl="2"/>
            <a:r>
              <a:rPr lang="en-US" dirty="0"/>
              <a:t>FAR 52.203-13</a:t>
            </a:r>
          </a:p>
          <a:p>
            <a:pPr lvl="1"/>
            <a:r>
              <a:rPr lang="en-US" dirty="0"/>
              <a:t>As translated to apply to an individual</a:t>
            </a:r>
          </a:p>
          <a:p>
            <a:pPr lvl="2"/>
            <a:r>
              <a:rPr lang="en-US" dirty="0"/>
              <a:t>Yeats Memo</a:t>
            </a:r>
          </a:p>
          <a:p>
            <a:r>
              <a:rPr lang="en-US" dirty="0" err="1"/>
              <a:t>Nonprocurement</a:t>
            </a:r>
            <a:r>
              <a:rPr lang="en-US" dirty="0"/>
              <a:t> Common Rule (NCR) mitigating and aggravating factors</a:t>
            </a:r>
          </a:p>
        </p:txBody>
      </p:sp>
    </p:spTree>
    <p:extLst>
      <p:ext uri="{BB962C8B-B14F-4D97-AF65-F5344CB8AC3E}">
        <p14:creationId xmlns:p14="http://schemas.microsoft.com/office/powerpoint/2010/main" val="1012598855"/>
      </p:ext>
    </p:extLst>
  </p:cSld>
  <p:clrMapOvr>
    <a:masterClrMapping/>
  </p:clrMapOvr>
  <p:transition spd="slow">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Translated to An Individual</a:t>
            </a:r>
          </a:p>
        </p:txBody>
      </p:sp>
      <p:sp>
        <p:nvSpPr>
          <p:cNvPr id="4" name="Content Placeholder 3"/>
          <p:cNvSpPr>
            <a:spLocks noGrp="1"/>
          </p:cNvSpPr>
          <p:nvPr>
            <p:ph sz="half" idx="2"/>
          </p:nvPr>
        </p:nvSpPr>
        <p:spPr>
          <a:xfrm>
            <a:off x="1485900" y="1291828"/>
            <a:ext cx="3030141" cy="3451622"/>
          </a:xfrm>
        </p:spPr>
        <p:txBody>
          <a:bodyPr>
            <a:normAutofit fontScale="77500" lnSpcReduction="20000"/>
          </a:bodyPr>
          <a:lstStyle/>
          <a:p>
            <a:r>
              <a:rPr lang="en-US" dirty="0"/>
              <a:t>(7) Whether the contractor has implemented or agreed to implement remedial measures. . . .</a:t>
            </a:r>
          </a:p>
          <a:p>
            <a:r>
              <a:rPr lang="en-US" dirty="0"/>
              <a:t>(8) Whether the contractor has instituted or agreed to institute new or revised review and control procedures and ethics training programs.</a:t>
            </a:r>
          </a:p>
        </p:txBody>
      </p:sp>
      <p:sp>
        <p:nvSpPr>
          <p:cNvPr id="6" name="Content Placeholder 5"/>
          <p:cNvSpPr>
            <a:spLocks noGrp="1"/>
          </p:cNvSpPr>
          <p:nvPr>
            <p:ph sz="quarter" idx="4"/>
          </p:nvPr>
        </p:nvSpPr>
        <p:spPr>
          <a:xfrm>
            <a:off x="4626769" y="1291828"/>
            <a:ext cx="3031331" cy="3508772"/>
          </a:xfrm>
        </p:spPr>
        <p:txBody>
          <a:bodyPr>
            <a:normAutofit fontScale="77500" lnSpcReduction="20000"/>
          </a:bodyPr>
          <a:lstStyle/>
          <a:p>
            <a:r>
              <a:rPr lang="en-US" dirty="0"/>
              <a:t>(7 and 8) Has the individual:</a:t>
            </a:r>
          </a:p>
          <a:p>
            <a:pPr lvl="1"/>
            <a:r>
              <a:rPr lang="en-US" dirty="0"/>
              <a:t>Agreed to change in control of closely-held business (e.g., Voting Trust)?</a:t>
            </a:r>
          </a:p>
          <a:p>
            <a:pPr lvl="1"/>
            <a:r>
              <a:rPr lang="en-US" dirty="0"/>
              <a:t>Agreed to other limitations on actions/control/influence?</a:t>
            </a:r>
          </a:p>
          <a:p>
            <a:pPr lvl="1"/>
            <a:r>
              <a:rPr lang="en-US" dirty="0"/>
              <a:t>Accepted or agreed to a demotion?</a:t>
            </a:r>
          </a:p>
          <a:p>
            <a:pPr lvl="1"/>
            <a:r>
              <a:rPr lang="en-US" dirty="0"/>
              <a:t>(Now) received appropriate training?</a:t>
            </a:r>
          </a:p>
          <a:p>
            <a:pPr lvl="1"/>
            <a:r>
              <a:rPr lang="en-US" dirty="0"/>
              <a:t>Agreed to future/periodic/targeted ethics training?</a:t>
            </a:r>
          </a:p>
        </p:txBody>
      </p:sp>
      <p:sp>
        <p:nvSpPr>
          <p:cNvPr id="3" name="Slide Number Placeholder 2"/>
          <p:cNvSpPr>
            <a:spLocks noGrp="1"/>
          </p:cNvSpPr>
          <p:nvPr>
            <p:ph type="sldNum" sz="quarter" idx="11"/>
          </p:nvPr>
        </p:nvSpPr>
        <p:spPr/>
        <p:txBody>
          <a:bodyPr/>
          <a:lstStyle/>
          <a:p>
            <a:fld id="{D27539FF-A30B-4E16-8C73-83852E04D0B4}" type="slidenum">
              <a:rPr lang="en-US" smtClean="0"/>
              <a:t>20</a:t>
            </a:fld>
            <a:endParaRPr lang="en-US"/>
          </a:p>
        </p:txBody>
      </p:sp>
    </p:spTree>
    <p:extLst>
      <p:ext uri="{BB962C8B-B14F-4D97-AF65-F5344CB8AC3E}">
        <p14:creationId xmlns:p14="http://schemas.microsoft.com/office/powerpoint/2010/main" val="622983368"/>
      </p:ext>
    </p:extLst>
  </p:cSld>
  <p:clrMapOvr>
    <a:masterClrMapping/>
  </p:clrMapOvr>
  <p:transition spd="slow">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Applied to Organization</a:t>
            </a:r>
          </a:p>
        </p:txBody>
      </p:sp>
      <p:sp>
        <p:nvSpPr>
          <p:cNvPr id="4" name="Content Placeholder 3"/>
          <p:cNvSpPr>
            <a:spLocks noGrp="1"/>
          </p:cNvSpPr>
          <p:nvPr>
            <p:ph sz="half" idx="2"/>
          </p:nvPr>
        </p:nvSpPr>
        <p:spPr>
          <a:xfrm>
            <a:off x="1485900" y="1291828"/>
            <a:ext cx="3030141" cy="3451622"/>
          </a:xfrm>
        </p:spPr>
        <p:txBody>
          <a:bodyPr>
            <a:normAutofit fontScale="70000" lnSpcReduction="20000"/>
          </a:bodyPr>
          <a:lstStyle/>
          <a:p>
            <a:r>
              <a:rPr lang="en-US" dirty="0"/>
              <a:t>(9) Whether the contractor has had adequate time to eliminate the circumstances . . . that led to the cause for debarment.</a:t>
            </a:r>
          </a:p>
          <a:p>
            <a:r>
              <a:rPr lang="en-US" dirty="0"/>
              <a:t>(10) Whether the contractor’s management recognizes and understands the seriousness of the misconduct . . . and has implemented programs to prevent recurrence.</a:t>
            </a:r>
          </a:p>
        </p:txBody>
      </p:sp>
      <p:sp>
        <p:nvSpPr>
          <p:cNvPr id="6" name="Content Placeholder 5"/>
          <p:cNvSpPr>
            <a:spLocks noGrp="1"/>
          </p:cNvSpPr>
          <p:nvPr>
            <p:ph sz="quarter" idx="4"/>
          </p:nvPr>
        </p:nvSpPr>
        <p:spPr>
          <a:xfrm>
            <a:off x="4626769" y="1291828"/>
            <a:ext cx="3263395" cy="3394472"/>
          </a:xfrm>
        </p:spPr>
        <p:txBody>
          <a:bodyPr>
            <a:normAutofit fontScale="70000" lnSpcReduction="20000"/>
          </a:bodyPr>
          <a:lstStyle/>
          <a:p>
            <a:r>
              <a:rPr lang="en-US" dirty="0"/>
              <a:t>(9) How much time has elapsed since the (mis)conduct?  Since (mis)conduct have there been changes to:</a:t>
            </a:r>
          </a:p>
          <a:p>
            <a:pPr lvl="1"/>
            <a:r>
              <a:rPr lang="en-US" dirty="0"/>
              <a:t>Ownership/Control/Management?</a:t>
            </a:r>
          </a:p>
          <a:p>
            <a:pPr lvl="1"/>
            <a:r>
              <a:rPr lang="en-US" dirty="0"/>
              <a:t>Changes to policies?</a:t>
            </a:r>
          </a:p>
          <a:p>
            <a:pPr lvl="1"/>
            <a:r>
              <a:rPr lang="en-US" dirty="0"/>
              <a:t>Changes to practices?</a:t>
            </a:r>
          </a:p>
          <a:p>
            <a:pPr lvl="1"/>
            <a:r>
              <a:rPr lang="en-US" dirty="0"/>
              <a:t>Changes to training?</a:t>
            </a:r>
          </a:p>
          <a:p>
            <a:r>
              <a:rPr lang="en-US" dirty="0"/>
              <a:t>(10) Does the management of the company “get it”?  Or, is the management just paying “lip service” to SDO’s concerns?</a:t>
            </a:r>
          </a:p>
        </p:txBody>
      </p:sp>
      <p:sp>
        <p:nvSpPr>
          <p:cNvPr id="3" name="Slide Number Placeholder 2"/>
          <p:cNvSpPr>
            <a:spLocks noGrp="1"/>
          </p:cNvSpPr>
          <p:nvPr>
            <p:ph type="sldNum" sz="quarter" idx="11"/>
          </p:nvPr>
        </p:nvSpPr>
        <p:spPr/>
        <p:txBody>
          <a:bodyPr/>
          <a:lstStyle/>
          <a:p>
            <a:fld id="{D27539FF-A30B-4E16-8C73-83852E04D0B4}" type="slidenum">
              <a:rPr lang="en-US" smtClean="0"/>
              <a:t>21</a:t>
            </a:fld>
            <a:endParaRPr lang="en-US"/>
          </a:p>
        </p:txBody>
      </p:sp>
    </p:spTree>
    <p:extLst>
      <p:ext uri="{BB962C8B-B14F-4D97-AF65-F5344CB8AC3E}">
        <p14:creationId xmlns:p14="http://schemas.microsoft.com/office/powerpoint/2010/main" val="1588179876"/>
      </p:ext>
    </p:extLst>
  </p:cSld>
  <p:clrMapOvr>
    <a:masterClrMapping/>
  </p:clrMapOvr>
  <p:transition spd="slow">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FAR 9.406-1 “Mitigating Factors” Translated to An Individual</a:t>
            </a:r>
          </a:p>
        </p:txBody>
      </p:sp>
      <p:sp>
        <p:nvSpPr>
          <p:cNvPr id="4" name="Content Placeholder 3"/>
          <p:cNvSpPr>
            <a:spLocks noGrp="1"/>
          </p:cNvSpPr>
          <p:nvPr>
            <p:ph sz="half" idx="2"/>
          </p:nvPr>
        </p:nvSpPr>
        <p:spPr>
          <a:xfrm>
            <a:off x="1063228" y="1291828"/>
            <a:ext cx="3030141" cy="3451622"/>
          </a:xfrm>
        </p:spPr>
        <p:txBody>
          <a:bodyPr>
            <a:normAutofit fontScale="70000" lnSpcReduction="20000"/>
          </a:bodyPr>
          <a:lstStyle/>
          <a:p>
            <a:r>
              <a:rPr lang="en-US" dirty="0"/>
              <a:t>(9) Whether the contractor has had adequate time to eliminate the circumstances . . . that led to the cause for debarment.</a:t>
            </a:r>
          </a:p>
          <a:p>
            <a:r>
              <a:rPr lang="en-US" dirty="0"/>
              <a:t>(10) Whether the contractor’s management recognizes and understands the seriousness of the misconduct . . . and has implemented programs to prevent recurrence.</a:t>
            </a:r>
          </a:p>
        </p:txBody>
      </p:sp>
      <p:sp>
        <p:nvSpPr>
          <p:cNvPr id="6" name="Content Placeholder 5"/>
          <p:cNvSpPr>
            <a:spLocks noGrp="1"/>
          </p:cNvSpPr>
          <p:nvPr>
            <p:ph sz="quarter" idx="4"/>
          </p:nvPr>
        </p:nvSpPr>
        <p:spPr>
          <a:xfrm>
            <a:off x="4626769" y="1291828"/>
            <a:ext cx="3374231" cy="3529554"/>
          </a:xfrm>
        </p:spPr>
        <p:txBody>
          <a:bodyPr>
            <a:normAutofit fontScale="70000" lnSpcReduction="20000"/>
          </a:bodyPr>
          <a:lstStyle/>
          <a:p>
            <a:r>
              <a:rPr lang="en-US" dirty="0"/>
              <a:t>(9) How much time has elapsed since the misconduct (and has there been any other misconduct in the interim)?</a:t>
            </a:r>
          </a:p>
          <a:p>
            <a:r>
              <a:rPr lang="en-US" dirty="0"/>
              <a:t>(10) Does the individual understand and appreciate the seriousness of the misconduct?  Has the individual undergone training or implemented other “remedial measures”?  Does the individual express remorse and accept personal responsibility for actions?</a:t>
            </a:r>
          </a:p>
        </p:txBody>
      </p:sp>
      <p:sp>
        <p:nvSpPr>
          <p:cNvPr id="3" name="Slide Number Placeholder 2"/>
          <p:cNvSpPr>
            <a:spLocks noGrp="1"/>
          </p:cNvSpPr>
          <p:nvPr>
            <p:ph type="sldNum" sz="quarter" idx="11"/>
          </p:nvPr>
        </p:nvSpPr>
        <p:spPr/>
        <p:txBody>
          <a:bodyPr/>
          <a:lstStyle/>
          <a:p>
            <a:fld id="{D27539FF-A30B-4E16-8C73-83852E04D0B4}" type="slidenum">
              <a:rPr lang="en-US" smtClean="0"/>
              <a:t>22</a:t>
            </a:fld>
            <a:endParaRPr lang="en-US"/>
          </a:p>
        </p:txBody>
      </p:sp>
    </p:spTree>
    <p:extLst>
      <p:ext uri="{BB962C8B-B14F-4D97-AF65-F5344CB8AC3E}">
        <p14:creationId xmlns:p14="http://schemas.microsoft.com/office/powerpoint/2010/main" val="671870670"/>
      </p:ext>
    </p:extLst>
  </p:cSld>
  <p:clrMapOvr>
    <a:masterClrMapping/>
  </p:clrMapOvr>
  <p:transition spd="slow">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7B380-66F0-4BF3-B036-FEB1BF150F26}"/>
              </a:ext>
            </a:extLst>
          </p:cNvPr>
          <p:cNvSpPr>
            <a:spLocks noGrp="1"/>
          </p:cNvSpPr>
          <p:nvPr>
            <p:ph type="title"/>
          </p:nvPr>
        </p:nvSpPr>
        <p:spPr/>
        <p:txBody>
          <a:bodyPr>
            <a:normAutofit fontScale="90000"/>
          </a:bodyPr>
          <a:lstStyle/>
          <a:p>
            <a:r>
              <a:rPr lang="en-US" dirty="0"/>
              <a:t>Non-Procurement Common Rule (2 C.F.R. 180.860)</a:t>
            </a:r>
          </a:p>
        </p:txBody>
      </p:sp>
      <p:sp>
        <p:nvSpPr>
          <p:cNvPr id="7" name="Content Placeholder 6">
            <a:extLst>
              <a:ext uri="{FF2B5EF4-FFF2-40B4-BE49-F238E27FC236}">
                <a16:creationId xmlns:a16="http://schemas.microsoft.com/office/drawing/2014/main" id="{C489721E-98BF-460F-B6A8-65DD693B4CD8}"/>
              </a:ext>
            </a:extLst>
          </p:cNvPr>
          <p:cNvSpPr>
            <a:spLocks noGrp="1"/>
          </p:cNvSpPr>
          <p:nvPr>
            <p:ph idx="1"/>
          </p:nvPr>
        </p:nvSpPr>
        <p:spPr>
          <a:xfrm>
            <a:off x="457200" y="1200151"/>
            <a:ext cx="8229600" cy="3766704"/>
          </a:xfrm>
        </p:spPr>
        <p:txBody>
          <a:bodyPr>
            <a:normAutofit fontScale="55000" lnSpcReduction="20000"/>
          </a:bodyPr>
          <a:lstStyle/>
          <a:p>
            <a:r>
              <a:rPr lang="en-US" dirty="0"/>
              <a:t>Written much more user friendly!  Whole NCR is Q and A form.  </a:t>
            </a:r>
          </a:p>
          <a:p>
            <a:r>
              <a:rPr lang="en-US" dirty="0"/>
              <a:t>FAR factors generally referred to as “mitigating” factors.  NCR specifically calls factors mitigating OR aggravating:</a:t>
            </a:r>
          </a:p>
          <a:p>
            <a:pPr marL="285750" lvl="1" indent="0">
              <a:buNone/>
            </a:pPr>
            <a:r>
              <a:rPr lang="en-US" b="1" dirty="0"/>
              <a:t>(a) The actual or potential harm or impact that results or may result from the wrongdoing.</a:t>
            </a:r>
          </a:p>
          <a:p>
            <a:pPr marL="285750" lvl="1" indent="0">
              <a:buNone/>
            </a:pPr>
            <a:r>
              <a:rPr lang="en-US" b="1" dirty="0"/>
              <a:t>(b) The frequency of incidents and/or duration of the wrongdoing.</a:t>
            </a:r>
          </a:p>
          <a:p>
            <a:pPr marL="285750" lvl="1" indent="0">
              <a:buNone/>
            </a:pPr>
            <a:r>
              <a:rPr lang="en-US" b="1" dirty="0"/>
              <a:t>(c) Whether there is a pattern or prior history of wrongdoing.</a:t>
            </a:r>
            <a:r>
              <a:rPr lang="en-US" dirty="0"/>
              <a:t> For example, if you have been found by another Federal agency or a State agency to have engaged in wrongdoing similar to that found in the debarment action, the existence of this fact may be used by the debarring official in determining that you have a pattern or prior history of wrongdoing.</a:t>
            </a:r>
          </a:p>
          <a:p>
            <a:pPr marL="285750" lvl="1" indent="0">
              <a:buNone/>
            </a:pPr>
            <a:r>
              <a:rPr lang="en-US" b="1" dirty="0"/>
              <a:t>(d) Whether you are or have been excluded or disqualified by an agency of the Federal Government or have not been allowed to participate in State or local contracts or assistance agreements on a basis of conduct similar to one or more of the causes for debarment specified in this part.</a:t>
            </a:r>
          </a:p>
          <a:p>
            <a:pPr marL="285750" lvl="1" indent="0">
              <a:buNone/>
            </a:pPr>
            <a:r>
              <a:rPr lang="en-US" b="1" dirty="0"/>
              <a:t>(e) Whether you have entered into an administrative agreement with a Federal agency or a State or local government that is not governmentwide but is based on conduct similar to one or more of the causes for debarment specified in this part.</a:t>
            </a:r>
          </a:p>
          <a:p>
            <a:pPr marL="285750" lvl="1" indent="0">
              <a:buNone/>
            </a:pPr>
            <a:r>
              <a:rPr lang="en-US" b="1" dirty="0"/>
              <a:t>(f) Whether and to what extent you planned, initiated, or carried out the wrongdoing.</a:t>
            </a:r>
          </a:p>
          <a:p>
            <a:pPr marL="285750" lvl="1" indent="0">
              <a:buNone/>
            </a:pPr>
            <a:r>
              <a:rPr lang="en-US" dirty="0"/>
              <a:t>(g) Whether you have accepted responsibility for the wrongdoing and recognize the seriousness of the</a:t>
            </a:r>
            <a:br>
              <a:rPr lang="en-US" dirty="0"/>
            </a:br>
            <a:r>
              <a:rPr lang="en-US" dirty="0"/>
              <a:t> misconduct that led to the cause for debarment.</a:t>
            </a:r>
          </a:p>
        </p:txBody>
      </p:sp>
    </p:spTree>
    <p:extLst>
      <p:ext uri="{BB962C8B-B14F-4D97-AF65-F5344CB8AC3E}">
        <p14:creationId xmlns:p14="http://schemas.microsoft.com/office/powerpoint/2010/main" val="3320666457"/>
      </p:ext>
    </p:extLst>
  </p:cSld>
  <p:clrMapOvr>
    <a:masterClrMapping/>
  </p:clrMapOvr>
  <p:transition spd="slow">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7157D-3A51-4603-A8A4-782B153BADB0}"/>
              </a:ext>
            </a:extLst>
          </p:cNvPr>
          <p:cNvSpPr>
            <a:spLocks noGrp="1"/>
          </p:cNvSpPr>
          <p:nvPr>
            <p:ph type="title"/>
          </p:nvPr>
        </p:nvSpPr>
        <p:spPr/>
        <p:txBody>
          <a:bodyPr>
            <a:normAutofit fontScale="90000"/>
          </a:bodyPr>
          <a:lstStyle/>
          <a:p>
            <a:r>
              <a:rPr lang="en-US" dirty="0"/>
              <a:t>Non-Procurement Common Rule (2 C.F.R. 180.860)</a:t>
            </a:r>
          </a:p>
        </p:txBody>
      </p:sp>
      <p:sp>
        <p:nvSpPr>
          <p:cNvPr id="3" name="Content Placeholder 2">
            <a:extLst>
              <a:ext uri="{FF2B5EF4-FFF2-40B4-BE49-F238E27FC236}">
                <a16:creationId xmlns:a16="http://schemas.microsoft.com/office/drawing/2014/main" id="{16C66530-0B05-43AF-8B05-C9EFD8A8C926}"/>
              </a:ext>
            </a:extLst>
          </p:cNvPr>
          <p:cNvSpPr>
            <a:spLocks noGrp="1"/>
          </p:cNvSpPr>
          <p:nvPr>
            <p:ph idx="1"/>
          </p:nvPr>
        </p:nvSpPr>
        <p:spPr>
          <a:xfrm>
            <a:off x="457200" y="1200151"/>
            <a:ext cx="8229600" cy="3690504"/>
          </a:xfrm>
        </p:spPr>
        <p:txBody>
          <a:bodyPr>
            <a:normAutofit fontScale="47500" lnSpcReduction="20000"/>
          </a:bodyPr>
          <a:lstStyle/>
          <a:p>
            <a:pPr marL="285750" lvl="1" indent="0">
              <a:buNone/>
            </a:pPr>
            <a:r>
              <a:rPr lang="en-US" dirty="0"/>
              <a:t>(h) Whether you have paid or agreed to pay all criminal, civil and administrative liabilities for the improper activity, including any investigative or administrative costs incurred by the government, and have made or agreed to make full restitution.</a:t>
            </a:r>
          </a:p>
          <a:p>
            <a:pPr marL="285750" lvl="1" indent="0">
              <a:buNone/>
            </a:pPr>
            <a:r>
              <a:rPr lang="en-US" dirty="0"/>
              <a:t>(i) Whether you have cooperated fully with the government agencies during the investigation and any court or administrative action. In determining the extent of cooperation, the debarring official may consider when the cooperation began and whether you disclosed all pertinent information known to you.</a:t>
            </a:r>
          </a:p>
          <a:p>
            <a:pPr marL="285750" lvl="1" indent="0">
              <a:buNone/>
            </a:pPr>
            <a:r>
              <a:rPr lang="en-US" b="1" dirty="0"/>
              <a:t>(j) Whether the wrongdoing was pervasive within your organization.</a:t>
            </a:r>
          </a:p>
          <a:p>
            <a:pPr marL="285750" lvl="1" indent="0">
              <a:buNone/>
            </a:pPr>
            <a:r>
              <a:rPr lang="en-US" b="1" dirty="0"/>
              <a:t>(k) The kind of positions held by the individuals involved in the wrongdoing.</a:t>
            </a:r>
          </a:p>
          <a:p>
            <a:pPr marL="285750" lvl="1" indent="0">
              <a:buNone/>
            </a:pPr>
            <a:r>
              <a:rPr lang="en-US" dirty="0"/>
              <a:t>(l) Whether your organization took appropriate corrective action or remedial measures, such as establishing ethics training and implementing programs to prevent recurrence.</a:t>
            </a:r>
          </a:p>
          <a:p>
            <a:pPr marL="285750" lvl="1" indent="0">
              <a:buNone/>
            </a:pPr>
            <a:r>
              <a:rPr lang="en-US" b="1" dirty="0"/>
              <a:t>(m) Whether your principals tolerated the offense.</a:t>
            </a:r>
          </a:p>
          <a:p>
            <a:pPr marL="285750" lvl="1" indent="0">
              <a:buNone/>
            </a:pPr>
            <a:r>
              <a:rPr lang="en-US" dirty="0"/>
              <a:t>(n) Whether you brought the activity cited as a basis for the debarment to the attention of the appropriate government agency in a timely manner.</a:t>
            </a:r>
          </a:p>
          <a:p>
            <a:pPr marL="285750" lvl="1" indent="0">
              <a:buNone/>
            </a:pPr>
            <a:r>
              <a:rPr lang="en-US" dirty="0"/>
              <a:t>(o) Whether you have fully investigated the circumstances surrounding the cause for debarment and, if so, made the result of the investigation available to the debarring official.</a:t>
            </a:r>
          </a:p>
          <a:p>
            <a:pPr marL="285750" lvl="1" indent="0">
              <a:buNone/>
            </a:pPr>
            <a:r>
              <a:rPr lang="en-US" dirty="0"/>
              <a:t>(p) Whether you had effective standards of conduct and internal control systems in place at the time the questioned conduct occurred.</a:t>
            </a:r>
          </a:p>
          <a:p>
            <a:pPr marL="285750" lvl="1" indent="0">
              <a:buNone/>
            </a:pPr>
            <a:r>
              <a:rPr lang="en-US" dirty="0"/>
              <a:t>(q) Whether you have taken appropriate disciplinary action against the individuals responsible for the activity which constitutes the cause for debarment.</a:t>
            </a:r>
          </a:p>
          <a:p>
            <a:pPr marL="285750" lvl="1" indent="0">
              <a:buNone/>
            </a:pPr>
            <a:r>
              <a:rPr lang="en-US" dirty="0"/>
              <a:t>(r) Whether you have had adequate time to eliminate the circumstances within your organization that led to the cause for the debarment.</a:t>
            </a:r>
          </a:p>
          <a:p>
            <a:pPr marL="285750" lvl="1" indent="0">
              <a:buNone/>
            </a:pPr>
            <a:r>
              <a:rPr lang="en-US" b="1" dirty="0"/>
              <a:t>(s) Other factors that are appropriate to the circumstances of a particular case.</a:t>
            </a:r>
          </a:p>
          <a:p>
            <a:endParaRPr lang="en-US" dirty="0"/>
          </a:p>
        </p:txBody>
      </p:sp>
    </p:spTree>
    <p:extLst>
      <p:ext uri="{BB962C8B-B14F-4D97-AF65-F5344CB8AC3E}">
        <p14:creationId xmlns:p14="http://schemas.microsoft.com/office/powerpoint/2010/main" val="102725963"/>
      </p:ext>
    </p:extLst>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7DD2F-1164-4F18-A627-37C3DB91EF9C}"/>
              </a:ext>
            </a:extLst>
          </p:cNvPr>
          <p:cNvSpPr>
            <a:spLocks noGrp="1"/>
          </p:cNvSpPr>
          <p:nvPr>
            <p:ph type="title"/>
          </p:nvPr>
        </p:nvSpPr>
        <p:spPr/>
        <p:txBody>
          <a:bodyPr>
            <a:normAutofit fontScale="90000"/>
          </a:bodyPr>
          <a:lstStyle/>
          <a:p>
            <a:r>
              <a:rPr lang="en-US" dirty="0"/>
              <a:t>Why Are We Even Talking About Mitigating Factors?  They Did It!	</a:t>
            </a:r>
          </a:p>
        </p:txBody>
      </p:sp>
      <p:sp>
        <p:nvSpPr>
          <p:cNvPr id="3" name="Content Placeholder 2">
            <a:extLst>
              <a:ext uri="{FF2B5EF4-FFF2-40B4-BE49-F238E27FC236}">
                <a16:creationId xmlns:a16="http://schemas.microsoft.com/office/drawing/2014/main" id="{13FCD7DE-3D21-4447-8C7F-83D92364AB15}"/>
              </a:ext>
            </a:extLst>
          </p:cNvPr>
          <p:cNvSpPr>
            <a:spLocks noGrp="1"/>
          </p:cNvSpPr>
          <p:nvPr>
            <p:ph idx="1"/>
          </p:nvPr>
        </p:nvSpPr>
        <p:spPr>
          <a:xfrm>
            <a:off x="457200" y="1200150"/>
            <a:ext cx="8229600" cy="3635085"/>
          </a:xfrm>
        </p:spPr>
        <p:txBody>
          <a:bodyPr>
            <a:normAutofit fontScale="92500"/>
          </a:bodyPr>
          <a:lstStyle/>
          <a:p>
            <a:r>
              <a:rPr lang="en-US" sz="2400" dirty="0"/>
              <a:t>Under both the FAR and the NCR, a debarring official (SDO) has discretion and is not required to suspend/debar a contractor, even if cause exists or existed at one time.  FAR 9.406-1; 2 C.F.R. 180.845</a:t>
            </a:r>
          </a:p>
          <a:p>
            <a:r>
              <a:rPr lang="en-US" sz="2400" dirty="0"/>
              <a:t>FAR provides that debarment is “not for purposes of punishment” and “to protect the Government’s interest.”  FAR 9.402(b)</a:t>
            </a:r>
          </a:p>
          <a:p>
            <a:r>
              <a:rPr lang="en-US" sz="2400" dirty="0"/>
              <a:t>To decide whether suspension/debarment is necessary to protect the United States and whether the contractor is “presently” responsible, despite misconduct in its past, SDO considers the FAR and NCR mitigating/aggravating factors</a:t>
            </a:r>
          </a:p>
          <a:p>
            <a:pPr lvl="1"/>
            <a:endParaRPr lang="en-US" dirty="0"/>
          </a:p>
        </p:txBody>
      </p:sp>
    </p:spTree>
    <p:extLst>
      <p:ext uri="{BB962C8B-B14F-4D97-AF65-F5344CB8AC3E}">
        <p14:creationId xmlns:p14="http://schemas.microsoft.com/office/powerpoint/2010/main" val="228480986"/>
      </p:ext>
    </p:extLst>
  </p:cSld>
  <p:clrMapOvr>
    <a:masterClrMapping/>
  </p:clrMapOvr>
  <p:transition spd="slow">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ED725-DD6D-4BC4-86BD-D6EE7CBC3F96}"/>
              </a:ext>
            </a:extLst>
          </p:cNvPr>
          <p:cNvSpPr>
            <a:spLocks noGrp="1"/>
          </p:cNvSpPr>
          <p:nvPr>
            <p:ph type="title"/>
          </p:nvPr>
        </p:nvSpPr>
        <p:spPr/>
        <p:txBody>
          <a:bodyPr/>
          <a:lstStyle/>
          <a:p>
            <a:r>
              <a:rPr lang="en-US" dirty="0"/>
              <a:t>Suspension/Debarment Statistics</a:t>
            </a:r>
          </a:p>
        </p:txBody>
      </p:sp>
      <p:sp>
        <p:nvSpPr>
          <p:cNvPr id="3" name="Content Placeholder 2">
            <a:extLst>
              <a:ext uri="{FF2B5EF4-FFF2-40B4-BE49-F238E27FC236}">
                <a16:creationId xmlns:a16="http://schemas.microsoft.com/office/drawing/2014/main" id="{DB58FBB4-981F-4D6A-856C-E03D96451F94}"/>
              </a:ext>
            </a:extLst>
          </p:cNvPr>
          <p:cNvSpPr>
            <a:spLocks noGrp="1"/>
          </p:cNvSpPr>
          <p:nvPr>
            <p:ph idx="1"/>
          </p:nvPr>
        </p:nvSpPr>
        <p:spPr>
          <a:xfrm>
            <a:off x="457200" y="1200150"/>
            <a:ext cx="8229600" cy="3697431"/>
          </a:xfrm>
        </p:spPr>
        <p:txBody>
          <a:bodyPr>
            <a:normAutofit/>
          </a:bodyPr>
          <a:lstStyle/>
          <a:p>
            <a:r>
              <a:rPr lang="en-US" sz="2400" dirty="0"/>
              <a:t>Interagency Suspension and Debarment Committee reports to Congress every year on suspension/debarment actions by Executive agencies covered by CFO Act</a:t>
            </a:r>
          </a:p>
          <a:p>
            <a:r>
              <a:rPr lang="en-US" sz="2400" dirty="0"/>
              <a:t>Began reporting in 2009/2010.  From this first report:</a:t>
            </a:r>
          </a:p>
          <a:p>
            <a:pPr marL="285750" lvl="1" indent="0">
              <a:buNone/>
            </a:pPr>
            <a:endParaRPr lang="en-US" sz="2000" dirty="0"/>
          </a:p>
        </p:txBody>
      </p:sp>
      <p:pic>
        <p:nvPicPr>
          <p:cNvPr id="5" name="Picture 4">
            <a:extLst>
              <a:ext uri="{FF2B5EF4-FFF2-40B4-BE49-F238E27FC236}">
                <a16:creationId xmlns:a16="http://schemas.microsoft.com/office/drawing/2014/main" id="{00C143D9-44FA-46EA-B018-E070B3B304D9}"/>
              </a:ext>
            </a:extLst>
          </p:cNvPr>
          <p:cNvPicPr>
            <a:picLocks noChangeAspect="1"/>
          </p:cNvPicPr>
          <p:nvPr/>
        </p:nvPicPr>
        <p:blipFill>
          <a:blip r:embed="rId2"/>
          <a:stretch>
            <a:fillRect/>
          </a:stretch>
        </p:blipFill>
        <p:spPr>
          <a:xfrm>
            <a:off x="4940519" y="3060282"/>
            <a:ext cx="2845800" cy="1766134"/>
          </a:xfrm>
          <a:prstGeom prst="rect">
            <a:avLst/>
          </a:prstGeom>
        </p:spPr>
      </p:pic>
      <p:pic>
        <p:nvPicPr>
          <p:cNvPr id="6" name="Picture 5">
            <a:extLst>
              <a:ext uri="{FF2B5EF4-FFF2-40B4-BE49-F238E27FC236}">
                <a16:creationId xmlns:a16="http://schemas.microsoft.com/office/drawing/2014/main" id="{F44B19CA-AFDE-459B-8AC3-A7806C4E6ED8}"/>
              </a:ext>
            </a:extLst>
          </p:cNvPr>
          <p:cNvPicPr>
            <a:picLocks noChangeAspect="1"/>
          </p:cNvPicPr>
          <p:nvPr/>
        </p:nvPicPr>
        <p:blipFill>
          <a:blip r:embed="rId3"/>
          <a:stretch>
            <a:fillRect/>
          </a:stretch>
        </p:blipFill>
        <p:spPr>
          <a:xfrm>
            <a:off x="702847" y="2965314"/>
            <a:ext cx="3992026" cy="1124800"/>
          </a:xfrm>
          <a:prstGeom prst="rect">
            <a:avLst/>
          </a:prstGeom>
        </p:spPr>
      </p:pic>
    </p:spTree>
    <p:extLst>
      <p:ext uri="{BB962C8B-B14F-4D97-AF65-F5344CB8AC3E}">
        <p14:creationId xmlns:p14="http://schemas.microsoft.com/office/powerpoint/2010/main" val="1522981525"/>
      </p:ext>
    </p:extLst>
  </p:cSld>
  <p:clrMapOvr>
    <a:masterClrMapping/>
  </p:clrMapOvr>
  <p:transition spd="slow">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C9889-9CC9-4177-B610-5260BDA90414}"/>
              </a:ext>
            </a:extLst>
          </p:cNvPr>
          <p:cNvSpPr>
            <a:spLocks noGrp="1"/>
          </p:cNvSpPr>
          <p:nvPr>
            <p:ph type="title"/>
          </p:nvPr>
        </p:nvSpPr>
        <p:spPr>
          <a:xfrm>
            <a:off x="457200" y="297701"/>
            <a:ext cx="8229600" cy="704850"/>
          </a:xfrm>
        </p:spPr>
        <p:txBody>
          <a:bodyPr/>
          <a:lstStyle/>
          <a:p>
            <a:r>
              <a:rPr lang="en-US" dirty="0"/>
              <a:t>Suspension/Debarment Statistics</a:t>
            </a:r>
          </a:p>
        </p:txBody>
      </p:sp>
      <p:sp>
        <p:nvSpPr>
          <p:cNvPr id="3" name="Content Placeholder 2">
            <a:extLst>
              <a:ext uri="{FF2B5EF4-FFF2-40B4-BE49-F238E27FC236}">
                <a16:creationId xmlns:a16="http://schemas.microsoft.com/office/drawing/2014/main" id="{87196B67-F8EE-4288-BE6F-C0515E597E32}"/>
              </a:ext>
            </a:extLst>
          </p:cNvPr>
          <p:cNvSpPr>
            <a:spLocks noGrp="1"/>
          </p:cNvSpPr>
          <p:nvPr>
            <p:ph sz="half" idx="1"/>
          </p:nvPr>
        </p:nvSpPr>
        <p:spPr>
          <a:xfrm>
            <a:off x="457200" y="1004283"/>
            <a:ext cx="4038600" cy="3595425"/>
          </a:xfrm>
        </p:spPr>
        <p:txBody>
          <a:bodyPr/>
          <a:lstStyle/>
          <a:p>
            <a:r>
              <a:rPr lang="en-US" sz="2000" dirty="0"/>
              <a:t>By FY14 (a high water mark):</a:t>
            </a:r>
          </a:p>
          <a:p>
            <a:endParaRPr lang="en-US" dirty="0"/>
          </a:p>
          <a:p>
            <a:endParaRPr lang="en-US" dirty="0"/>
          </a:p>
          <a:p>
            <a:endParaRPr lang="en-US" dirty="0"/>
          </a:p>
          <a:p>
            <a:endParaRPr lang="en-US" dirty="0"/>
          </a:p>
          <a:p>
            <a:endParaRPr lang="en-US" dirty="0"/>
          </a:p>
          <a:p>
            <a:pPr marL="285750" lvl="1" indent="0">
              <a:buNone/>
            </a:pPr>
            <a:endParaRPr lang="en-US" dirty="0"/>
          </a:p>
        </p:txBody>
      </p:sp>
      <p:sp>
        <p:nvSpPr>
          <p:cNvPr id="5" name="Content Placeholder 4">
            <a:extLst>
              <a:ext uri="{FF2B5EF4-FFF2-40B4-BE49-F238E27FC236}">
                <a16:creationId xmlns:a16="http://schemas.microsoft.com/office/drawing/2014/main" id="{EAA46CE3-7EB8-451F-A032-49CAFF80DC45}"/>
              </a:ext>
            </a:extLst>
          </p:cNvPr>
          <p:cNvSpPr>
            <a:spLocks noGrp="1"/>
          </p:cNvSpPr>
          <p:nvPr>
            <p:ph sz="half" idx="2"/>
          </p:nvPr>
        </p:nvSpPr>
        <p:spPr>
          <a:xfrm>
            <a:off x="4440383" y="1007575"/>
            <a:ext cx="3546764" cy="3498443"/>
          </a:xfrm>
        </p:spPr>
        <p:txBody>
          <a:bodyPr>
            <a:normAutofit/>
          </a:bodyPr>
          <a:lstStyle/>
          <a:p>
            <a:r>
              <a:rPr lang="en-US" sz="2000" dirty="0"/>
              <a:t>By FY17 (levels out)</a:t>
            </a:r>
          </a:p>
          <a:p>
            <a:r>
              <a:rPr lang="en-US" sz="1800" dirty="0"/>
              <a:t>Pre-Notice Letters (e.g., Show Cause) jump up 21% from FY16</a:t>
            </a:r>
          </a:p>
        </p:txBody>
      </p:sp>
      <p:graphicFrame>
        <p:nvGraphicFramePr>
          <p:cNvPr id="4" name="Table 3">
            <a:extLst>
              <a:ext uri="{FF2B5EF4-FFF2-40B4-BE49-F238E27FC236}">
                <a16:creationId xmlns:a16="http://schemas.microsoft.com/office/drawing/2014/main" id="{B041F947-EA81-4766-A99B-77408188D11F}"/>
              </a:ext>
            </a:extLst>
          </p:cNvPr>
          <p:cNvGraphicFramePr>
            <a:graphicFrameLocks noGrp="1"/>
          </p:cNvGraphicFramePr>
          <p:nvPr>
            <p:extLst>
              <p:ext uri="{D42A27DB-BD31-4B8C-83A1-F6EECF244321}">
                <p14:modId xmlns:p14="http://schemas.microsoft.com/office/powerpoint/2010/main" val="3990639480"/>
              </p:ext>
            </p:extLst>
          </p:nvPr>
        </p:nvGraphicFramePr>
        <p:xfrm>
          <a:off x="775854" y="1693487"/>
          <a:ext cx="2867891" cy="1756525"/>
        </p:xfrm>
        <a:graphic>
          <a:graphicData uri="http://schemas.openxmlformats.org/drawingml/2006/table">
            <a:tbl>
              <a:tblPr firstRow="1" bandRow="1">
                <a:tableStyleId>{5C22544A-7EE6-4342-B048-85BDC9FD1C3A}</a:tableStyleId>
              </a:tblPr>
              <a:tblGrid>
                <a:gridCol w="1745673">
                  <a:extLst>
                    <a:ext uri="{9D8B030D-6E8A-4147-A177-3AD203B41FA5}">
                      <a16:colId xmlns:a16="http://schemas.microsoft.com/office/drawing/2014/main" val="4262474842"/>
                    </a:ext>
                  </a:extLst>
                </a:gridCol>
                <a:gridCol w="1122218">
                  <a:extLst>
                    <a:ext uri="{9D8B030D-6E8A-4147-A177-3AD203B41FA5}">
                      <a16:colId xmlns:a16="http://schemas.microsoft.com/office/drawing/2014/main" val="2224447519"/>
                    </a:ext>
                  </a:extLst>
                </a:gridCol>
              </a:tblGrid>
              <a:tr h="0">
                <a:tc>
                  <a:txBody>
                    <a:bodyPr/>
                    <a:lstStyle/>
                    <a:p>
                      <a:r>
                        <a:rPr lang="en-US" sz="1400" dirty="0"/>
                        <a:t>Actions</a:t>
                      </a:r>
                    </a:p>
                  </a:txBody>
                  <a:tcPr/>
                </a:tc>
                <a:tc>
                  <a:txBody>
                    <a:bodyPr/>
                    <a:lstStyle/>
                    <a:p>
                      <a:r>
                        <a:rPr lang="en-US" sz="1400" dirty="0"/>
                        <a:t>FY14</a:t>
                      </a:r>
                      <a:endParaRPr lang="en-US" sz="1600" dirty="0"/>
                    </a:p>
                  </a:txBody>
                  <a:tcPr/>
                </a:tc>
                <a:extLst>
                  <a:ext uri="{0D108BD9-81ED-4DB2-BD59-A6C34878D82A}">
                    <a16:rowId xmlns:a16="http://schemas.microsoft.com/office/drawing/2014/main" val="443317653"/>
                  </a:ext>
                </a:extLst>
              </a:tr>
              <a:tr h="323965">
                <a:tc>
                  <a:txBody>
                    <a:bodyPr/>
                    <a:lstStyle/>
                    <a:p>
                      <a:r>
                        <a:rPr lang="en-US" sz="1400" dirty="0"/>
                        <a:t>Suspensions</a:t>
                      </a:r>
                      <a:endParaRPr lang="en-US" sz="1600" dirty="0"/>
                    </a:p>
                  </a:txBody>
                  <a:tcPr/>
                </a:tc>
                <a:tc>
                  <a:txBody>
                    <a:bodyPr/>
                    <a:lstStyle/>
                    <a:p>
                      <a:r>
                        <a:rPr lang="en-US" sz="1400" dirty="0"/>
                        <a:t>1009</a:t>
                      </a:r>
                    </a:p>
                  </a:txBody>
                  <a:tcPr/>
                </a:tc>
                <a:extLst>
                  <a:ext uri="{0D108BD9-81ED-4DB2-BD59-A6C34878D82A}">
                    <a16:rowId xmlns:a16="http://schemas.microsoft.com/office/drawing/2014/main" val="2148713936"/>
                  </a:ext>
                </a:extLst>
              </a:tr>
              <a:tr h="303530">
                <a:tc>
                  <a:txBody>
                    <a:bodyPr/>
                    <a:lstStyle/>
                    <a:p>
                      <a:r>
                        <a:rPr lang="en-US" sz="1400" dirty="0"/>
                        <a:t>Proposed Debarments</a:t>
                      </a:r>
                    </a:p>
                  </a:txBody>
                  <a:tcPr/>
                </a:tc>
                <a:tc>
                  <a:txBody>
                    <a:bodyPr/>
                    <a:lstStyle/>
                    <a:p>
                      <a:r>
                        <a:rPr lang="en-US" sz="1400" dirty="0"/>
                        <a:t>2229</a:t>
                      </a:r>
                      <a:endParaRPr lang="en-US" sz="1600" dirty="0"/>
                    </a:p>
                  </a:txBody>
                  <a:tcPr/>
                </a:tc>
                <a:extLst>
                  <a:ext uri="{0D108BD9-81ED-4DB2-BD59-A6C34878D82A}">
                    <a16:rowId xmlns:a16="http://schemas.microsoft.com/office/drawing/2014/main" val="2924980247"/>
                  </a:ext>
                </a:extLst>
              </a:tr>
              <a:tr h="303530">
                <a:tc>
                  <a:txBody>
                    <a:bodyPr/>
                    <a:lstStyle/>
                    <a:p>
                      <a:r>
                        <a:rPr lang="en-US" sz="1400" dirty="0"/>
                        <a:t>Debarments</a:t>
                      </a:r>
                      <a:endParaRPr lang="en-US" sz="1600" dirty="0"/>
                    </a:p>
                  </a:txBody>
                  <a:tcPr/>
                </a:tc>
                <a:tc>
                  <a:txBody>
                    <a:bodyPr/>
                    <a:lstStyle/>
                    <a:p>
                      <a:r>
                        <a:rPr lang="en-US" sz="1400" dirty="0"/>
                        <a:t>1929</a:t>
                      </a:r>
                      <a:endParaRPr lang="en-US" sz="1600" dirty="0"/>
                    </a:p>
                  </a:txBody>
                  <a:tcPr/>
                </a:tc>
                <a:extLst>
                  <a:ext uri="{0D108BD9-81ED-4DB2-BD59-A6C34878D82A}">
                    <a16:rowId xmlns:a16="http://schemas.microsoft.com/office/drawing/2014/main" val="3987150980"/>
                  </a:ext>
                </a:extLst>
              </a:tr>
              <a:tr h="303530">
                <a:tc>
                  <a:txBody>
                    <a:bodyPr/>
                    <a:lstStyle/>
                    <a:p>
                      <a:r>
                        <a:rPr lang="en-US" sz="1400" dirty="0"/>
                        <a:t>Show Cause Letters</a:t>
                      </a:r>
                    </a:p>
                  </a:txBody>
                  <a:tcPr/>
                </a:tc>
                <a:tc>
                  <a:txBody>
                    <a:bodyPr/>
                    <a:lstStyle/>
                    <a:p>
                      <a:r>
                        <a:rPr lang="en-US" sz="1400" dirty="0"/>
                        <a:t>161</a:t>
                      </a:r>
                    </a:p>
                  </a:txBody>
                  <a:tcPr/>
                </a:tc>
                <a:extLst>
                  <a:ext uri="{0D108BD9-81ED-4DB2-BD59-A6C34878D82A}">
                    <a16:rowId xmlns:a16="http://schemas.microsoft.com/office/drawing/2014/main" val="233374431"/>
                  </a:ext>
                </a:extLst>
              </a:tr>
            </a:tbl>
          </a:graphicData>
        </a:graphic>
      </p:graphicFrame>
      <p:graphicFrame>
        <p:nvGraphicFramePr>
          <p:cNvPr id="7" name="Table 6">
            <a:extLst>
              <a:ext uri="{FF2B5EF4-FFF2-40B4-BE49-F238E27FC236}">
                <a16:creationId xmlns:a16="http://schemas.microsoft.com/office/drawing/2014/main" id="{731011DF-E2B7-479E-A3DF-2942109AA409}"/>
              </a:ext>
            </a:extLst>
          </p:cNvPr>
          <p:cNvGraphicFramePr>
            <a:graphicFrameLocks noGrp="1"/>
          </p:cNvGraphicFramePr>
          <p:nvPr>
            <p:extLst>
              <p:ext uri="{D42A27DB-BD31-4B8C-83A1-F6EECF244321}">
                <p14:modId xmlns:p14="http://schemas.microsoft.com/office/powerpoint/2010/main" val="3737437589"/>
              </p:ext>
            </p:extLst>
          </p:nvPr>
        </p:nvGraphicFramePr>
        <p:xfrm>
          <a:off x="4731327" y="2133776"/>
          <a:ext cx="3255820" cy="2843034"/>
        </p:xfrm>
        <a:graphic>
          <a:graphicData uri="http://schemas.openxmlformats.org/drawingml/2006/table">
            <a:tbl>
              <a:tblPr firstRow="1" bandRow="1">
                <a:tableStyleId>{5C22544A-7EE6-4342-B048-85BDC9FD1C3A}</a:tableStyleId>
              </a:tblPr>
              <a:tblGrid>
                <a:gridCol w="1618004">
                  <a:extLst>
                    <a:ext uri="{9D8B030D-6E8A-4147-A177-3AD203B41FA5}">
                      <a16:colId xmlns:a16="http://schemas.microsoft.com/office/drawing/2014/main" val="2231202512"/>
                    </a:ext>
                  </a:extLst>
                </a:gridCol>
                <a:gridCol w="1637816">
                  <a:extLst>
                    <a:ext uri="{9D8B030D-6E8A-4147-A177-3AD203B41FA5}">
                      <a16:colId xmlns:a16="http://schemas.microsoft.com/office/drawing/2014/main" val="3543694545"/>
                    </a:ext>
                  </a:extLst>
                </a:gridCol>
              </a:tblGrid>
              <a:tr h="368558">
                <a:tc>
                  <a:txBody>
                    <a:bodyPr/>
                    <a:lstStyle/>
                    <a:p>
                      <a:r>
                        <a:rPr lang="en-US" sz="1600" dirty="0"/>
                        <a:t>Actions</a:t>
                      </a:r>
                    </a:p>
                  </a:txBody>
                  <a:tcPr/>
                </a:tc>
                <a:tc>
                  <a:txBody>
                    <a:bodyPr/>
                    <a:lstStyle/>
                    <a:p>
                      <a:r>
                        <a:rPr lang="en-US" sz="1600" dirty="0"/>
                        <a:t>FY17</a:t>
                      </a:r>
                    </a:p>
                  </a:txBody>
                  <a:tcPr/>
                </a:tc>
                <a:extLst>
                  <a:ext uri="{0D108BD9-81ED-4DB2-BD59-A6C34878D82A}">
                    <a16:rowId xmlns:a16="http://schemas.microsoft.com/office/drawing/2014/main" val="2290980"/>
                  </a:ext>
                </a:extLst>
              </a:tr>
              <a:tr h="368558">
                <a:tc>
                  <a:txBody>
                    <a:bodyPr/>
                    <a:lstStyle/>
                    <a:p>
                      <a:r>
                        <a:rPr lang="en-US" sz="1600" dirty="0"/>
                        <a:t>Suspensions</a:t>
                      </a:r>
                    </a:p>
                  </a:txBody>
                  <a:tcPr/>
                </a:tc>
                <a:tc>
                  <a:txBody>
                    <a:bodyPr/>
                    <a:lstStyle/>
                    <a:p>
                      <a:r>
                        <a:rPr lang="en-US" sz="1600" dirty="0"/>
                        <a:t>604</a:t>
                      </a:r>
                    </a:p>
                  </a:txBody>
                  <a:tcPr/>
                </a:tc>
                <a:extLst>
                  <a:ext uri="{0D108BD9-81ED-4DB2-BD59-A6C34878D82A}">
                    <a16:rowId xmlns:a16="http://schemas.microsoft.com/office/drawing/2014/main" val="633877136"/>
                  </a:ext>
                </a:extLst>
              </a:tr>
              <a:tr h="368558">
                <a:tc>
                  <a:txBody>
                    <a:bodyPr/>
                    <a:lstStyle/>
                    <a:p>
                      <a:r>
                        <a:rPr lang="en-US" sz="1600" dirty="0"/>
                        <a:t>Proposed Debarments</a:t>
                      </a:r>
                    </a:p>
                  </a:txBody>
                  <a:tcPr/>
                </a:tc>
                <a:tc>
                  <a:txBody>
                    <a:bodyPr/>
                    <a:lstStyle/>
                    <a:p>
                      <a:r>
                        <a:rPr lang="en-US" sz="1600" dirty="0"/>
                        <a:t>1613</a:t>
                      </a:r>
                    </a:p>
                  </a:txBody>
                  <a:tcPr/>
                </a:tc>
                <a:extLst>
                  <a:ext uri="{0D108BD9-81ED-4DB2-BD59-A6C34878D82A}">
                    <a16:rowId xmlns:a16="http://schemas.microsoft.com/office/drawing/2014/main" val="3821877188"/>
                  </a:ext>
                </a:extLst>
              </a:tr>
              <a:tr h="368558">
                <a:tc>
                  <a:txBody>
                    <a:bodyPr/>
                    <a:lstStyle/>
                    <a:p>
                      <a:r>
                        <a:rPr lang="en-US" sz="1600" dirty="0"/>
                        <a:t>Debarments</a:t>
                      </a:r>
                    </a:p>
                  </a:txBody>
                  <a:tcPr/>
                </a:tc>
                <a:tc>
                  <a:txBody>
                    <a:bodyPr/>
                    <a:lstStyle/>
                    <a:p>
                      <a:r>
                        <a:rPr lang="en-US" sz="1600" dirty="0"/>
                        <a:t>1423</a:t>
                      </a:r>
                    </a:p>
                  </a:txBody>
                  <a:tcPr/>
                </a:tc>
                <a:extLst>
                  <a:ext uri="{0D108BD9-81ED-4DB2-BD59-A6C34878D82A}">
                    <a16:rowId xmlns:a16="http://schemas.microsoft.com/office/drawing/2014/main" val="1911587246"/>
                  </a:ext>
                </a:extLst>
              </a:tr>
              <a:tr h="368558">
                <a:tc>
                  <a:txBody>
                    <a:bodyPr/>
                    <a:lstStyle/>
                    <a:p>
                      <a:r>
                        <a:rPr lang="en-US" sz="1600" dirty="0"/>
                        <a:t>Pre-Notice Letters</a:t>
                      </a:r>
                    </a:p>
                  </a:txBody>
                  <a:tcPr/>
                </a:tc>
                <a:tc>
                  <a:txBody>
                    <a:bodyPr/>
                    <a:lstStyle/>
                    <a:p>
                      <a:r>
                        <a:rPr lang="en-US" sz="1600" dirty="0"/>
                        <a:t>193</a:t>
                      </a:r>
                    </a:p>
                  </a:txBody>
                  <a:tcPr/>
                </a:tc>
                <a:extLst>
                  <a:ext uri="{0D108BD9-81ED-4DB2-BD59-A6C34878D82A}">
                    <a16:rowId xmlns:a16="http://schemas.microsoft.com/office/drawing/2014/main" val="3299689398"/>
                  </a:ext>
                </a:extLst>
              </a:tr>
              <a:tr h="368558">
                <a:tc>
                  <a:txBody>
                    <a:bodyPr/>
                    <a:lstStyle/>
                    <a:p>
                      <a:r>
                        <a:rPr lang="en-US" sz="1600" dirty="0"/>
                        <a:t>Pro-Active Outreach</a:t>
                      </a:r>
                    </a:p>
                  </a:txBody>
                  <a:tcPr/>
                </a:tc>
                <a:tc>
                  <a:txBody>
                    <a:bodyPr/>
                    <a:lstStyle/>
                    <a:p>
                      <a:r>
                        <a:rPr lang="en-US" sz="1600" dirty="0"/>
                        <a:t>53</a:t>
                      </a:r>
                    </a:p>
                  </a:txBody>
                  <a:tcPr/>
                </a:tc>
                <a:extLst>
                  <a:ext uri="{0D108BD9-81ED-4DB2-BD59-A6C34878D82A}">
                    <a16:rowId xmlns:a16="http://schemas.microsoft.com/office/drawing/2014/main" val="2970978977"/>
                  </a:ext>
                </a:extLst>
              </a:tr>
            </a:tbl>
          </a:graphicData>
        </a:graphic>
      </p:graphicFrame>
    </p:spTree>
    <p:extLst>
      <p:ext uri="{BB962C8B-B14F-4D97-AF65-F5344CB8AC3E}">
        <p14:creationId xmlns:p14="http://schemas.microsoft.com/office/powerpoint/2010/main" val="3018348608"/>
      </p:ext>
    </p:extLst>
  </p:cSld>
  <p:clrMapOvr>
    <a:masterClrMapping/>
  </p:clrMapOvr>
  <p:transition spd="slow">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828F5-622A-45D2-99AF-7759162B2C97}"/>
              </a:ext>
            </a:extLst>
          </p:cNvPr>
          <p:cNvSpPr>
            <a:spLocks noGrp="1"/>
          </p:cNvSpPr>
          <p:nvPr>
            <p:ph type="title"/>
          </p:nvPr>
        </p:nvSpPr>
        <p:spPr/>
        <p:txBody>
          <a:bodyPr/>
          <a:lstStyle/>
          <a:p>
            <a:r>
              <a:rPr lang="en-US" dirty="0"/>
              <a:t>Sentencing Guidelines (Organizations)</a:t>
            </a:r>
          </a:p>
        </p:txBody>
      </p:sp>
      <p:sp>
        <p:nvSpPr>
          <p:cNvPr id="3" name="Content Placeholder 2">
            <a:extLst>
              <a:ext uri="{FF2B5EF4-FFF2-40B4-BE49-F238E27FC236}">
                <a16:creationId xmlns:a16="http://schemas.microsoft.com/office/drawing/2014/main" id="{5E5AD26D-1653-4B7C-86E5-62AA8AF99AC6}"/>
              </a:ext>
            </a:extLst>
          </p:cNvPr>
          <p:cNvSpPr>
            <a:spLocks noGrp="1"/>
          </p:cNvSpPr>
          <p:nvPr>
            <p:ph idx="1"/>
          </p:nvPr>
        </p:nvSpPr>
        <p:spPr>
          <a:xfrm>
            <a:off x="457200" y="1200151"/>
            <a:ext cx="8229600" cy="3473884"/>
          </a:xfrm>
        </p:spPr>
        <p:txBody>
          <a:bodyPr>
            <a:normAutofit lnSpcReduction="10000"/>
          </a:bodyPr>
          <a:lstStyle/>
          <a:p>
            <a:r>
              <a:rPr lang="en-US" dirty="0"/>
              <a:t>FAR mitigating </a:t>
            </a:r>
            <a:r>
              <a:rPr lang="en-US"/>
              <a:t>factors closely </a:t>
            </a:r>
            <a:r>
              <a:rPr lang="en-US" dirty="0"/>
              <a:t>track USG Sentencing Guidelines</a:t>
            </a:r>
          </a:p>
          <a:p>
            <a:pPr lvl="1"/>
            <a:r>
              <a:rPr lang="en-US" dirty="0"/>
              <a:t>§8B1.1, Restitution</a:t>
            </a:r>
          </a:p>
          <a:p>
            <a:pPr lvl="1"/>
            <a:r>
              <a:rPr lang="en-US" dirty="0"/>
              <a:t>§8B1.2, Remedial Orders  </a:t>
            </a:r>
          </a:p>
          <a:p>
            <a:pPr lvl="1"/>
            <a:r>
              <a:rPr lang="en-US" dirty="0"/>
              <a:t>§8B2.1, Effective Compliance and Ethics Program</a:t>
            </a:r>
          </a:p>
          <a:p>
            <a:pPr lvl="1"/>
            <a:r>
              <a:rPr lang="en-US" dirty="0"/>
              <a:t>§8C2.5(f), (g), Culpability Score</a:t>
            </a:r>
          </a:p>
          <a:p>
            <a:pPr lvl="2"/>
            <a:r>
              <a:rPr lang="en-US" dirty="0"/>
              <a:t> Effective Compliance and Ethics Program</a:t>
            </a:r>
          </a:p>
          <a:p>
            <a:pPr lvl="2"/>
            <a:r>
              <a:rPr lang="en-US" dirty="0"/>
              <a:t>Self-Reporting, Cooperation, and Acceptance of Responsibility </a:t>
            </a:r>
          </a:p>
        </p:txBody>
      </p:sp>
    </p:spTree>
    <p:extLst>
      <p:ext uri="{BB962C8B-B14F-4D97-AF65-F5344CB8AC3E}">
        <p14:creationId xmlns:p14="http://schemas.microsoft.com/office/powerpoint/2010/main" val="3239048905"/>
      </p:ext>
    </p:extLst>
  </p:cSld>
  <p:clrMapOvr>
    <a:masterClrMapping/>
  </p:clrMapOvr>
  <p:transition spd="slow">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80B67-9BC9-4BF2-9CCE-CE4FC3327A1E}"/>
              </a:ext>
            </a:extLst>
          </p:cNvPr>
          <p:cNvSpPr>
            <a:spLocks noGrp="1"/>
          </p:cNvSpPr>
          <p:nvPr>
            <p:ph type="title"/>
          </p:nvPr>
        </p:nvSpPr>
        <p:spPr>
          <a:xfrm>
            <a:off x="512619" y="410441"/>
            <a:ext cx="8229600" cy="704850"/>
          </a:xfrm>
        </p:spPr>
        <p:txBody>
          <a:bodyPr>
            <a:normAutofit fontScale="90000"/>
          </a:bodyPr>
          <a:lstStyle/>
          <a:p>
            <a:r>
              <a:rPr lang="en-US" dirty="0"/>
              <a:t>FAR Internal Controls and Mandatory Disclosure Requirements (Organizations)</a:t>
            </a:r>
          </a:p>
        </p:txBody>
      </p:sp>
      <p:sp>
        <p:nvSpPr>
          <p:cNvPr id="3" name="Content Placeholder 2">
            <a:extLst>
              <a:ext uri="{FF2B5EF4-FFF2-40B4-BE49-F238E27FC236}">
                <a16:creationId xmlns:a16="http://schemas.microsoft.com/office/drawing/2014/main" id="{B398A62F-1FC5-4020-BDD3-D4A3A30C9189}"/>
              </a:ext>
            </a:extLst>
          </p:cNvPr>
          <p:cNvSpPr>
            <a:spLocks noGrp="1"/>
          </p:cNvSpPr>
          <p:nvPr>
            <p:ph idx="1"/>
          </p:nvPr>
        </p:nvSpPr>
        <p:spPr>
          <a:xfrm>
            <a:off x="457200" y="1115290"/>
            <a:ext cx="8229600" cy="3782291"/>
          </a:xfrm>
        </p:spPr>
        <p:txBody>
          <a:bodyPr>
            <a:normAutofit fontScale="77500" lnSpcReduction="20000"/>
          </a:bodyPr>
          <a:lstStyle/>
          <a:p>
            <a:r>
              <a:rPr lang="en-US" sz="2400" dirty="0"/>
              <a:t>FAR 52.203-13 also has connection to US Sentencing Guidelines and DOJ push for more disclosure of wrongdoing.  </a:t>
            </a:r>
          </a:p>
          <a:p>
            <a:r>
              <a:rPr lang="en-US" sz="2400" dirty="0"/>
              <a:t>Also repeats some of the factors that “mitigate” against exclusion in </a:t>
            </a:r>
            <a:br>
              <a:rPr lang="en-US" sz="2400" dirty="0"/>
            </a:br>
            <a:r>
              <a:rPr lang="en-US" sz="2400" dirty="0"/>
              <a:t>FAR 9.406-1</a:t>
            </a:r>
          </a:p>
          <a:p>
            <a:pPr lvl="1"/>
            <a:r>
              <a:rPr lang="en-US" sz="2000" dirty="0"/>
              <a:t>Business ethics awareness and compliance program, generally tracks Sentencing Guidelines requirements for effective compliance and ethics program </a:t>
            </a:r>
          </a:p>
          <a:p>
            <a:pPr lvl="1"/>
            <a:r>
              <a:rPr lang="en-US" sz="2000" dirty="0"/>
              <a:t>Internal control system that allows the company to timely discover improper conduct </a:t>
            </a:r>
          </a:p>
          <a:p>
            <a:r>
              <a:rPr lang="en-US" sz="2400" dirty="0"/>
              <a:t>Mandatory Disclosure requirements in FAR 52.203-13: </a:t>
            </a:r>
          </a:p>
          <a:p>
            <a:pPr lvl="1"/>
            <a:r>
              <a:rPr lang="en-US" sz="2000" dirty="0"/>
              <a:t>Must “timely” disclose “credible evidence” of certain procurement-related federal  criminal violations and violations of civil False Claims Act</a:t>
            </a:r>
          </a:p>
          <a:p>
            <a:pPr lvl="1"/>
            <a:r>
              <a:rPr lang="en-US" sz="2000" dirty="0"/>
              <a:t>Applies to all covered contracts (&gt;$5.5M and 120 days), and must be flowed down to subcontractors</a:t>
            </a:r>
          </a:p>
          <a:p>
            <a:pPr lvl="1"/>
            <a:r>
              <a:rPr lang="en-US" sz="2000" dirty="0"/>
              <a:t>Although small businesses and commercial item contracts exempt from 52.203-13(c) compliance program and internal controls requirements, not exempt from </a:t>
            </a:r>
            <a:br>
              <a:rPr lang="en-US" sz="2000" dirty="0"/>
            </a:br>
            <a:r>
              <a:rPr lang="en-US" sz="2000" dirty="0"/>
              <a:t>mandatory disclosure obligations.  </a:t>
            </a:r>
            <a:r>
              <a:rPr lang="en-US" sz="2000" i="1" dirty="0"/>
              <a:t>See</a:t>
            </a:r>
            <a:r>
              <a:rPr lang="en-US" sz="2000" dirty="0"/>
              <a:t> FAR 52.203-13(b)</a:t>
            </a:r>
            <a:endParaRPr lang="en-US" dirty="0"/>
          </a:p>
        </p:txBody>
      </p:sp>
    </p:spTree>
    <p:extLst>
      <p:ext uri="{BB962C8B-B14F-4D97-AF65-F5344CB8AC3E}">
        <p14:creationId xmlns:p14="http://schemas.microsoft.com/office/powerpoint/2010/main" val="4252761242"/>
      </p:ext>
    </p:extLst>
  </p:cSld>
  <p:clrMapOvr>
    <a:masterClrMapping/>
  </p:clrMapOvr>
  <p:transition spd="slow">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3D96-2C02-4E66-AA9A-95B9E48F9797}"/>
              </a:ext>
            </a:extLst>
          </p:cNvPr>
          <p:cNvSpPr>
            <a:spLocks noGrp="1"/>
          </p:cNvSpPr>
          <p:nvPr>
            <p:ph type="title"/>
          </p:nvPr>
        </p:nvSpPr>
        <p:spPr>
          <a:xfrm>
            <a:off x="457200" y="335973"/>
            <a:ext cx="8229600" cy="704850"/>
          </a:xfrm>
        </p:spPr>
        <p:txBody>
          <a:bodyPr/>
          <a:lstStyle/>
          <a:p>
            <a:r>
              <a:rPr lang="en-US" dirty="0"/>
              <a:t>“Yates Memo” (Individuals)</a:t>
            </a:r>
          </a:p>
        </p:txBody>
      </p:sp>
      <p:sp>
        <p:nvSpPr>
          <p:cNvPr id="3" name="Content Placeholder 2">
            <a:extLst>
              <a:ext uri="{FF2B5EF4-FFF2-40B4-BE49-F238E27FC236}">
                <a16:creationId xmlns:a16="http://schemas.microsoft.com/office/drawing/2014/main" id="{AE27D900-DE6C-4F62-AB71-D02D4BDEB664}"/>
              </a:ext>
            </a:extLst>
          </p:cNvPr>
          <p:cNvSpPr>
            <a:spLocks noGrp="1"/>
          </p:cNvSpPr>
          <p:nvPr>
            <p:ph idx="1"/>
          </p:nvPr>
        </p:nvSpPr>
        <p:spPr>
          <a:xfrm>
            <a:off x="457200" y="1200151"/>
            <a:ext cx="8229600" cy="3607376"/>
          </a:xfrm>
        </p:spPr>
        <p:txBody>
          <a:bodyPr>
            <a:normAutofit fontScale="70000" lnSpcReduction="20000"/>
          </a:bodyPr>
          <a:lstStyle/>
          <a:p>
            <a:r>
              <a:rPr lang="en-US" dirty="0"/>
              <a:t>Since 2015, Department of Justice has increased focus on individual accountability.  </a:t>
            </a:r>
            <a:r>
              <a:rPr lang="en-US" i="1" dirty="0"/>
              <a:t>See</a:t>
            </a:r>
            <a:r>
              <a:rPr lang="en-US" dirty="0"/>
              <a:t> Memorandum from (former) Deputy Attorney General Sally Yates (Sept. 9, 2015); </a:t>
            </a:r>
            <a:r>
              <a:rPr lang="en-US" i="1" dirty="0"/>
              <a:t>see</a:t>
            </a:r>
            <a:r>
              <a:rPr lang="en-US" dirty="0"/>
              <a:t> (former) DAG Yates’ Remarks at American Banking Association and ABA Conference (November 16, 2015)</a:t>
            </a:r>
          </a:p>
          <a:p>
            <a:pPr lvl="1"/>
            <a:r>
              <a:rPr lang="en-US" dirty="0"/>
              <a:t>The “substantial challenges unique to pursuing individuals for corporate misdeeds[] make it all the more important that the Department fully leverage its resources to identify culpable individuals al all levels in corporate cases.”</a:t>
            </a:r>
          </a:p>
          <a:p>
            <a:pPr lvl="1"/>
            <a:r>
              <a:rPr lang="en-US" dirty="0"/>
              <a:t>“Absent extraordinary circumstances or approved departmental policy, the Department will not release culpable individuals from civil or criminal liability when resolving a matter with a corporation”</a:t>
            </a:r>
          </a:p>
          <a:p>
            <a:pPr lvl="1"/>
            <a:r>
              <a:rPr lang="en-US" dirty="0"/>
              <a:t>“ [T]o be eligible for any credit for cooperation, the company must identify all individuals involved in or responsible for the misconduct at issue, regardless of their position, status or seniority. . . ” </a:t>
            </a:r>
          </a:p>
          <a:p>
            <a:r>
              <a:rPr lang="en-US" dirty="0"/>
              <a:t>Belief that exclusions rose at the expense of individuals</a:t>
            </a:r>
          </a:p>
          <a:p>
            <a:endParaRPr lang="en-US" dirty="0"/>
          </a:p>
        </p:txBody>
      </p:sp>
    </p:spTree>
    <p:extLst>
      <p:ext uri="{BB962C8B-B14F-4D97-AF65-F5344CB8AC3E}">
        <p14:creationId xmlns:p14="http://schemas.microsoft.com/office/powerpoint/2010/main" val="3982008426"/>
      </p:ext>
    </p:extLst>
  </p:cSld>
  <p:clrMapOvr>
    <a:masterClrMapping/>
  </p:clrMapOvr>
  <p:transition spd="slow">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873"/>
            <a:ext cx="8305800" cy="876442"/>
          </a:xfrm>
        </p:spPr>
        <p:txBody>
          <a:bodyPr>
            <a:normAutofit fontScale="90000"/>
          </a:bodyPr>
          <a:lstStyle/>
          <a:p>
            <a:r>
              <a:rPr lang="en-US" dirty="0"/>
              <a:t>FAR 9.406-1 “Mitigating Factors” As Applied to Organization</a:t>
            </a:r>
          </a:p>
        </p:txBody>
      </p:sp>
      <p:sp>
        <p:nvSpPr>
          <p:cNvPr id="4" name="Content Placeholder 3"/>
          <p:cNvSpPr>
            <a:spLocks noGrp="1"/>
          </p:cNvSpPr>
          <p:nvPr>
            <p:ph sz="half" idx="2"/>
          </p:nvPr>
        </p:nvSpPr>
        <p:spPr>
          <a:xfrm>
            <a:off x="1485900" y="1291828"/>
            <a:ext cx="3030141" cy="3451622"/>
          </a:xfrm>
        </p:spPr>
        <p:txBody>
          <a:bodyPr>
            <a:normAutofit fontScale="85000" lnSpcReduction="20000"/>
          </a:bodyPr>
          <a:lstStyle/>
          <a:p>
            <a:r>
              <a:rPr lang="en-US" dirty="0"/>
              <a:t>(1) Whether the contractor had effective standards of conduct and internal control systems in place at the time of the activity….</a:t>
            </a:r>
          </a:p>
          <a:p>
            <a:endParaRPr lang="en-US" dirty="0"/>
          </a:p>
        </p:txBody>
      </p:sp>
      <p:sp>
        <p:nvSpPr>
          <p:cNvPr id="6" name="Content Placeholder 5"/>
          <p:cNvSpPr>
            <a:spLocks noGrp="1"/>
          </p:cNvSpPr>
          <p:nvPr>
            <p:ph sz="quarter" idx="4"/>
          </p:nvPr>
        </p:nvSpPr>
        <p:spPr>
          <a:xfrm>
            <a:off x="4626769" y="1291828"/>
            <a:ext cx="3202781" cy="3394472"/>
          </a:xfrm>
        </p:spPr>
        <p:txBody>
          <a:bodyPr>
            <a:normAutofit fontScale="85000" lnSpcReduction="20000"/>
          </a:bodyPr>
          <a:lstStyle/>
          <a:p>
            <a:r>
              <a:rPr lang="en-US" dirty="0"/>
              <a:t>Was the contractor at least TRYING to be responsible by having standards of conduct in effect; OR</a:t>
            </a:r>
          </a:p>
          <a:p>
            <a:r>
              <a:rPr lang="en-US" dirty="0"/>
              <a:t>Was the contractor “flying without a net”</a:t>
            </a:r>
          </a:p>
          <a:p>
            <a:r>
              <a:rPr lang="en-US" dirty="0"/>
              <a:t>Idea is that one can try to prevent bad actions/actors, but cannot realistically ensure 100% compliance</a:t>
            </a:r>
          </a:p>
        </p:txBody>
      </p:sp>
      <p:sp>
        <p:nvSpPr>
          <p:cNvPr id="7" name="Slide Number Placeholder 6"/>
          <p:cNvSpPr>
            <a:spLocks noGrp="1"/>
          </p:cNvSpPr>
          <p:nvPr>
            <p:ph type="sldNum" sz="quarter" idx="11"/>
          </p:nvPr>
        </p:nvSpPr>
        <p:spPr/>
        <p:txBody>
          <a:bodyPr/>
          <a:lstStyle/>
          <a:p>
            <a:fld id="{D27539FF-A30B-4E16-8C73-83852E04D0B4}" type="slidenum">
              <a:rPr lang="en-US" smtClean="0"/>
              <a:t>9</a:t>
            </a:fld>
            <a:endParaRPr lang="en-US"/>
          </a:p>
        </p:txBody>
      </p:sp>
    </p:spTree>
    <p:extLst>
      <p:ext uri="{BB962C8B-B14F-4D97-AF65-F5344CB8AC3E}">
        <p14:creationId xmlns:p14="http://schemas.microsoft.com/office/powerpoint/2010/main" val="3594338448"/>
      </p:ext>
    </p:extLst>
  </p:cSld>
  <p:clrMapOvr>
    <a:masterClrMapping/>
  </p:clrMapOvr>
  <p:transition spd="slow">
    <p:strips dir="rd"/>
  </p:transition>
</p:sld>
</file>

<file path=ppt/theme/theme1.xml><?xml version="1.0" encoding="utf-8"?>
<a:theme xmlns:a="http://schemas.openxmlformats.org/drawingml/2006/main" name="Default">
  <a:themeElements>
    <a:clrScheme name="1004 WILEY REIN colors">
      <a:dk1>
        <a:srgbClr val="303030"/>
      </a:dk1>
      <a:lt1>
        <a:sysClr val="window" lastClr="FFFFFF"/>
      </a:lt1>
      <a:dk2>
        <a:srgbClr val="000000"/>
      </a:dk2>
      <a:lt2>
        <a:srgbClr val="DEDEE0"/>
      </a:lt2>
      <a:accent1>
        <a:srgbClr val="85B09A"/>
      </a:accent1>
      <a:accent2>
        <a:srgbClr val="002060"/>
      </a:accent2>
      <a:accent3>
        <a:srgbClr val="00664F"/>
      </a:accent3>
      <a:accent4>
        <a:srgbClr val="0070C0"/>
      </a:accent4>
      <a:accent5>
        <a:srgbClr val="424E5B"/>
      </a:accent5>
      <a:accent6>
        <a:srgbClr val="00664F"/>
      </a:accent6>
      <a:hlink>
        <a:srgbClr val="0070C0"/>
      </a:hlink>
      <a:folHlink>
        <a:srgbClr val="85B09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167</TotalTime>
  <Words>2563</Words>
  <Application>Microsoft Office PowerPoint</Application>
  <PresentationFormat>On-screen Show (16:9)</PresentationFormat>
  <Paragraphs>202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Default</vt:lpstr>
      <vt:lpstr>“Mitigation” in Suspension and Debarment</vt:lpstr>
      <vt:lpstr>What We’ll Cover</vt:lpstr>
      <vt:lpstr>Why Are We Even Talking About Mitigating Factors?  They Did It! </vt:lpstr>
      <vt:lpstr>Suspension/Debarment Statistics</vt:lpstr>
      <vt:lpstr>Suspension/Debarment Statistics</vt:lpstr>
      <vt:lpstr>Sentencing Guidelines (Organizations)</vt:lpstr>
      <vt:lpstr>FAR Internal Controls and Mandatory Disclosure Requirements (Organizations)</vt:lpstr>
      <vt:lpstr>“Yates Memo” (Individuals)</vt:lpstr>
      <vt:lpstr>FAR 9.406-1 “Mitigating Factors” As Applied to Organization</vt:lpstr>
      <vt:lpstr>FAR 9.406-1 “Mitigating Factors” Translated to An  Individual</vt:lpstr>
      <vt:lpstr>FAR 9.406-1 “Mitigating Factors” As Applied to Organization</vt:lpstr>
      <vt:lpstr>FAR 9.406-1 “Mitigating Factors” Translated to An Individual</vt:lpstr>
      <vt:lpstr>FAR 9.406-1 “Mitigating Factors” As Applied to Organization</vt:lpstr>
      <vt:lpstr>FAR 9.406-1 “Mitigating Factors” Translated to an Individual</vt:lpstr>
      <vt:lpstr>FAR 9.406-1 “Mitigating Factors” As Applied to Organization</vt:lpstr>
      <vt:lpstr>FAR 9.406-1 “Mitigating Factors” Translated to An Individual</vt:lpstr>
      <vt:lpstr>FAR 9.406-1 “Mitigating Factors” As Applied to Organization</vt:lpstr>
      <vt:lpstr>FAR 9.406-1 “Mitigating Factors” Translated to An Individual</vt:lpstr>
      <vt:lpstr>FAR 9.406-1 “Mitigating Factors” Applied to Organization</vt:lpstr>
      <vt:lpstr>FAR 9.406-1 “Mitigating Factors” Translated to An Individual</vt:lpstr>
      <vt:lpstr>FAR 9.406-1 “Mitigating Factors” Applied to Organization</vt:lpstr>
      <vt:lpstr>FAR 9.406-1 “Mitigating Factors” Translated to An Individual</vt:lpstr>
      <vt:lpstr>Non-Procurement Common Rule (2 C.F.R. 180.860)</vt:lpstr>
      <vt:lpstr>Non-Procurement Common Rule (2 C.F.R. 180.860)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Sacilotto, Kara</dc:creator>
  <cp:lastModifiedBy>Khoury, Paul</cp:lastModifiedBy>
  <cp:revision>30</cp:revision>
  <dcterms:created xsi:type="dcterms:W3CDTF">2018-10-08T20:17:42Z</dcterms:created>
  <dcterms:modified xsi:type="dcterms:W3CDTF">2018-10-18T17:59:10Z</dcterms:modified>
</cp:coreProperties>
</file>