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8"/>
    <p:sldMasterId id="2147483668" r:id="rId9"/>
  </p:sldMasterIdLst>
  <p:notesMasterIdLst>
    <p:notesMasterId r:id="rId33"/>
  </p:notesMasterIdLst>
  <p:sldIdLst>
    <p:sldId id="256" r:id="rId10"/>
    <p:sldId id="280" r:id="rId11"/>
    <p:sldId id="258" r:id="rId12"/>
    <p:sldId id="260" r:id="rId13"/>
    <p:sldId id="263" r:id="rId14"/>
    <p:sldId id="261" r:id="rId15"/>
    <p:sldId id="259" r:id="rId16"/>
    <p:sldId id="262" r:id="rId17"/>
    <p:sldId id="272" r:id="rId18"/>
    <p:sldId id="266" r:id="rId19"/>
    <p:sldId id="267" r:id="rId20"/>
    <p:sldId id="268" r:id="rId21"/>
    <p:sldId id="269" r:id="rId22"/>
    <p:sldId id="276" r:id="rId23"/>
    <p:sldId id="277" r:id="rId24"/>
    <p:sldId id="278" r:id="rId25"/>
    <p:sldId id="279" r:id="rId26"/>
    <p:sldId id="271" r:id="rId27"/>
    <p:sldId id="275" r:id="rId28"/>
    <p:sldId id="265" r:id="rId29"/>
    <p:sldId id="273" r:id="rId30"/>
    <p:sldId id="274" r:id="rId31"/>
    <p:sldId id="28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77569" autoAdjust="0"/>
  </p:normalViewPr>
  <p:slideViewPr>
    <p:cSldViewPr snapToGrid="0">
      <p:cViewPr varScale="1">
        <p:scale>
          <a:sx n="67" d="100"/>
          <a:sy n="67" d="100"/>
        </p:scale>
        <p:origin x="7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4520D-3EA4-475E-99A9-A215DA49FC6B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FD811-0B31-4BF0-964A-D7C292672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2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D811-0B31-4BF0-964A-D7C292672B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16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D811-0B31-4BF0-964A-D7C292672B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03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D811-0B31-4BF0-964A-D7C292672B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3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D811-0B31-4BF0-964A-D7C292672B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05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D811-0B31-4BF0-964A-D7C292672B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28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D811-0B31-4BF0-964A-D7C292672B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5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D811-0B31-4BF0-964A-D7C292672B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74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D811-0B31-4BF0-964A-D7C292672B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69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D811-0B31-4BF0-964A-D7C292672B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96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D811-0B31-4BF0-964A-D7C292672BB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91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D811-0B31-4BF0-964A-D7C292672B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D811-0B31-4BF0-964A-D7C292672B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15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D811-0B31-4BF0-964A-D7C292672B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29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D811-0B31-4BF0-964A-D7C292672B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56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D06A3-49F8-4B57-84C0-BE01D80A48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027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D811-0B31-4BF0-964A-D7C292672B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67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D811-0B31-4BF0-964A-D7C292672B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95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D811-0B31-4BF0-964A-D7C292672B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403F949-E0A1-4698-A863-778C64535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96" y="118192"/>
            <a:ext cx="10630773" cy="125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48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575FF-0839-4137-A50F-549DFC511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6220546"/>
            <a:ext cx="4368800" cy="51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16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4D4583-FE89-47CF-AC77-B3493CBE4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32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0AD8A9-5F63-4602-A6E2-B3F2C8421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34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43BEBE-11B9-43EB-AFEA-F17BFD05F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27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44716B-91D5-4414-8C9A-136ACD6D3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09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7B2FC-4C1F-42D3-A831-7FCE2FA6D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46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CB30A9-E867-44E5-B8AC-5F1E41B2B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9A591B7-9B04-48DC-9ECF-7E63D8223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49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9D4A1-AD72-4975-8023-EF75AE5E3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5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EB386-B4E6-4748-AC66-EF17E688C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1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1EAD914-0BEE-4B2D-90A6-1C7236A5D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Nguyen.DucH@epa.gov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0F529-9338-4BC9-9424-8E65F5E97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8784" y="1757548"/>
            <a:ext cx="8170225" cy="1852551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Contests, Hearings, </a:t>
            </a:r>
            <a:b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SDO Decisions &amp; Appeals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0BB15-5A8B-4E83-8DC6-64410E2B7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73245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Narrow" panose="020B0606020202030204" pitchFamily="34" charset="0"/>
              </a:rPr>
              <a:t>___________________________________________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Duc H. Nguyen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EPA Suspension &amp; Debarment Official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GWU Law 6513  -- Short Course on Suspension &amp; Debarment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9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C9AB-8E8A-4C3C-849C-E6E059F6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Pre-initiation &amp; Referral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1231F-1049-4BC5-A2CF-A5CAC32EB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Pre-initiation of S&amp;D Proceedings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	 Investigation/Referral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	 Indictment/conviction-based cases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	 Fact-based cases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84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C9AB-8E8A-4C3C-849C-E6E059F6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1231F-1049-4BC5-A2CF-A5CAC32EB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Notice of Suspension</a:t>
            </a:r>
          </a:p>
          <a:p>
            <a:pPr marL="457200" lvl="1" indent="0"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-- Immediate exclusion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Notice of Proposed Debarment</a:t>
            </a:r>
          </a:p>
          <a:p>
            <a:pPr marL="457200" lvl="1" indent="0">
              <a:buNone/>
            </a:pP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-- FAR  Immediate exclusion</a:t>
            </a:r>
          </a:p>
          <a:p>
            <a:pPr marL="457200" lvl="1" indent="0">
              <a:buNone/>
            </a:pP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-- NCR  No immediate exclusion*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Show-Cause Notice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* Unless NSPD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182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C9AB-8E8A-4C3C-849C-E6E059F6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Administrative Record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1231F-1049-4BC5-A2CF-A5CAC32EB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 Production of the Administrative Record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Contents of the AR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	 Indictment/conviction-based cases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	 Fact-based cases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 Development of the AR in the course of legal proceedings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Evidence as to cause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	 Aggravating or mitigating evidence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	 Remedial Measures/Corrective Actions</a:t>
            </a:r>
            <a:endParaRPr lang="en-US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89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C9AB-8E8A-4C3C-849C-E6E059F6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Contests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1231F-1049-4BC5-A2CF-A5CAC32EB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Written Submissions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Presentations of Matters in Opposition (PMIOs)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Evidentiary Burdens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Fact-Finding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47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C9AB-8E8A-4C3C-849C-E6E059F6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Presentations of Matters</a:t>
            </a:r>
            <a:br>
              <a:rPr lang="en-US" sz="4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in Opposition (PMIOs)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1231F-1049-4BC5-A2CF-A5CAC32EB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Informal business meetings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…but sometimes transcribed by a court reporter or taped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18 U.S.C. § 1001 applies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Government participants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SDO and debarment counsel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Program personnel &amp; OIG investigator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Respondent participants --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Upper management, ethics &amp; compliance officers, in-house &amp; outside counsel (including S&amp;D &amp; criminal defense counsel), individuals involved if still employed by Respondent, consultants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21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C9AB-8E8A-4C3C-849C-E6E059F6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PMIOs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1231F-1049-4BC5-A2CF-A5CAC32EB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</a:rPr>
              <a:t>Best practices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</a:rPr>
              <a:t>What happened? Uncomfortable truths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</a:rPr>
              <a:t>Take responsibility for past conduct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</a:rPr>
              <a:t>Share findings of internal investigation &amp; </a:t>
            </a:r>
            <a:r>
              <a:rPr lang="en-US" sz="3800" b="1" dirty="0">
                <a:solidFill>
                  <a:srgbClr val="FF0000"/>
                </a:solidFill>
              </a:rPr>
              <a:t>Root-cause analysis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</a:rPr>
              <a:t>What systems were in place at the time?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800" b="1" dirty="0">
                <a:solidFill>
                  <a:srgbClr val="FF0000"/>
                </a:solidFill>
              </a:rPr>
              <a:t>What corrective actions/remedial measures have been instituted since misconduct?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800" b="1" dirty="0">
                <a:solidFill>
                  <a:srgbClr val="FF0000"/>
                </a:solidFill>
              </a:rPr>
              <a:t>What corrective actions/remedial measures remain to be implemented?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</a:rPr>
              <a:t>All aggravating &amp; mitigating factors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54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C9AB-8E8A-4C3C-849C-E6E059F6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PMIOs v. Fact-Finding Hearings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1231F-1049-4BC5-A2CF-A5CAC32EB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</a:rPr>
              <a:t>PMIOs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</a:rPr>
              <a:t>Informal business meetings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</a:rPr>
              <a:t>Mandatory if requested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</a:rPr>
              <a:t>Non-adversarial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</a:rPr>
              <a:t>Address cause &amp; present responsibility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</a:rPr>
              <a:t>FAR Factors All aggravating &amp; mitigating factors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52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C9AB-8E8A-4C3C-849C-E6E059F6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PMIOs v. Fact-Finding Hearings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1231F-1049-4BC5-A2CF-A5CAC32EB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</a:rPr>
              <a:t>Fact-Finding Hearings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Limited in scope strictly to ascertain </a:t>
            </a:r>
            <a:r>
              <a:rPr lang="en-US" sz="3600" b="1" dirty="0">
                <a:solidFill>
                  <a:srgbClr val="FF0000"/>
                </a:solidFill>
              </a:rPr>
              <a:t>material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facts </a:t>
            </a:r>
            <a:r>
              <a:rPr lang="en-US" sz="3600" b="1" dirty="0">
                <a:solidFill>
                  <a:srgbClr val="FF0000"/>
                </a:solidFill>
              </a:rPr>
              <a:t>genuinely in dispute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More formal &amp; adversarial in nature </a:t>
            </a:r>
          </a:p>
          <a:p>
            <a:pPr marL="914400" lvl="2" indent="0">
              <a:buNone/>
            </a:pP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P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arties present and confront witnesses</a:t>
            </a:r>
          </a:p>
          <a:p>
            <a:pPr marL="457200" lvl="1" indent="0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Transcribed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Fact-finder must present written findings for the record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May be denied upon DOJ advisory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SDO Accepts or Reject Findings of Fact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79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C9AB-8E8A-4C3C-849C-E6E059F6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SDO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1231F-1049-4BC5-A2CF-A5CAC32EB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Following case closure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Suspensions</a:t>
            </a:r>
          </a:p>
          <a:p>
            <a:pPr marL="0" indent="0">
              <a:buNone/>
            </a:pP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	 Continuation of Suspension</a:t>
            </a:r>
          </a:p>
          <a:p>
            <a:pPr marL="0" indent="0">
              <a:buNone/>
            </a:pP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	 Termination of Suspension </a:t>
            </a:r>
            <a:endParaRPr lang="en-US" sz="3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Proposed Debarments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Decision to Debar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	 Termination of Debarment</a:t>
            </a:r>
          </a:p>
          <a:p>
            <a:pPr marL="0" indent="0">
              <a:buNone/>
            </a:pPr>
            <a:endParaRPr lang="en-US" sz="3600" b="1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86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C9AB-8E8A-4C3C-849C-E6E059F6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Contents of a 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1231F-1049-4BC5-A2CF-A5CAC32EB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</a:rPr>
              <a:t>Procedural Background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</a:rPr>
              <a:t>Information in the Administrative Record</a:t>
            </a:r>
          </a:p>
          <a:p>
            <a:pPr marL="0" indent="0">
              <a:buNone/>
            </a:pP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	 Establishes a common baseline for appeals &amp; judicial review</a:t>
            </a:r>
            <a:endParaRPr lang="en-US" sz="3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</a:rPr>
              <a:t>Factual findings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</a:rPr>
              <a:t>General discussion of the S&amp;D remedy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</a:rPr>
              <a:t>Contractor status (Nexus)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</a:rPr>
              <a:t>Cause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</a:rPr>
              <a:t>Present Responsibility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</a:rPr>
              <a:t>Period of debarment – upward or downward departure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0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A3BE9D3-F889-44F1-A50A-ED49842B5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14674"/>
            <a:ext cx="8596668" cy="11858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Ask me questions anytime! </a:t>
            </a:r>
          </a:p>
        </p:txBody>
      </p:sp>
    </p:spTree>
    <p:extLst>
      <p:ext uri="{BB962C8B-B14F-4D97-AF65-F5344CB8AC3E}">
        <p14:creationId xmlns:p14="http://schemas.microsoft.com/office/powerpoint/2010/main" val="2758770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C9AB-8E8A-4C3C-849C-E6E059F6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Requests for Reconsideration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1231F-1049-4BC5-A2CF-A5CAC32EB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Request to the SDO (made at any point during the exclusion)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To reduce period or extent of debarment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Criteria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	 Newly discovered material evidence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	 Reversal or conviction/civil judgment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Elimination of other causes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Other reasons the debarring official deems appropriate</a:t>
            </a: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12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C9AB-8E8A-4C3C-849C-E6E059F61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1917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Administrative Appeals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1231F-1049-4BC5-A2CF-A5CAC32EB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0225"/>
            <a:ext cx="8596668" cy="42411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Available if provided for within the debarring agency’s regulations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Relevant to show exhaustion of all available administrative remedies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Standard of review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	 Arbitrary, capricious, or abuse of discretion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	 clear error of material fact or law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Appeals of the Hearing Officer’s Findings of Fact</a:t>
            </a: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64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C9AB-8E8A-4C3C-849C-E6E059F61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1917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Judicial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1231F-1049-4BC5-A2CF-A5CAC32EB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0225"/>
            <a:ext cx="8596668" cy="424113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Fora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	 APA Actions in Federal District Court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	 Pre-award bid protests in the Court of Federal 	Claims (COFC)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	 No BCA or GAO jurisdiction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Exhaustion of remedies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Standard of Review for APA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Arbitrary &amp; Capricious, lacking in rational basis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Otherwise not in accordance with the law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Injunctive relief</a:t>
            </a: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91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13B1F5-7FBF-48BF-AC92-1D56D9B2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1582737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Final thoughts/questions?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88BDE1-FF13-49B5-BF4F-611DE5BA3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en-US" sz="3600" dirty="0">
                <a:solidFill>
                  <a:srgbClr val="002060"/>
                </a:solidFill>
                <a:latin typeface="Arial Narrow" panose="020B0606020202030204" pitchFamily="34" charset="0"/>
              </a:rPr>
              <a:t>Duc H. Nguyen</a:t>
            </a:r>
          </a:p>
          <a:p>
            <a:pPr algn="r"/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r"/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O: 202-564-3259</a:t>
            </a:r>
          </a:p>
          <a:p>
            <a:pPr algn="r"/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hlinkClick r:id="rId2"/>
              </a:rPr>
              <a:t>Nguyen.DucH@epa.gov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r"/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81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4DE16-26D7-4401-A7BF-82A02F267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669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Competing Narratives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1770F840-98B8-41ED-BEFC-1490D8F991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7863" y="1900052"/>
            <a:ext cx="4183062" cy="3967489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661ADF0-0EAA-475C-9FEC-1B7950516E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89525" y="1995056"/>
            <a:ext cx="4184650" cy="371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6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757AB-2036-499E-9336-7FCCC5096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Stakeholders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4809AF-D4BC-4D14-BAA7-7A56C1D0D7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7863" y="2160589"/>
            <a:ext cx="4183062" cy="349629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03E179E-121E-4585-93CF-AF47DC6DA2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89525" y="2433233"/>
            <a:ext cx="4184650" cy="322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0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D166-CCD4-4174-B40E-173FC32F4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More Stakeholders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9A709E-103B-440F-8914-95DF85F462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7863" y="2422567"/>
            <a:ext cx="4183062" cy="306876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350231-48BE-4FA9-8D94-00864504F2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89525" y="2309247"/>
            <a:ext cx="4184650" cy="31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45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057EA-305D-4460-B343-99EE72ED5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Even More Stakeholders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896F8D-A9AA-4462-91E3-A799DC2243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7863" y="2417736"/>
            <a:ext cx="4183062" cy="333213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FC58CF-EF79-4033-87DB-A49CBAED8C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07432" y="2160588"/>
            <a:ext cx="4308527" cy="420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4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4721225" y="11582400"/>
            <a:ext cx="258704" cy="200080"/>
          </a:xfrm>
        </p:spPr>
        <p:txBody>
          <a:bodyPr>
            <a:normAutofit fontScale="90000"/>
          </a:bodyPr>
          <a:lstStyle/>
          <a:p>
            <a:r>
              <a:rPr lang="en-US" sz="1600" cap="all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2590800" y="1905000"/>
            <a:ext cx="7315200" cy="136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0" marR="64008" indent="0" algn="r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400">
              <a:buClr>
                <a:srgbClr val="005779"/>
              </a:buClr>
            </a:pPr>
            <a:r>
              <a:rPr lang="en-US" sz="3600" b="1" cap="small" dirty="0">
                <a:solidFill>
                  <a:srgbClr val="04617B"/>
                </a:solidFill>
                <a:latin typeface="Lucida Sans Unicode"/>
              </a:rPr>
              <a:t>Debarment: </a:t>
            </a:r>
          </a:p>
          <a:p>
            <a:pPr algn="ctr" defTabSz="914400">
              <a:buClr>
                <a:srgbClr val="005779"/>
              </a:buClr>
            </a:pPr>
            <a:r>
              <a:rPr lang="en-US" sz="3600" b="1" cap="small" dirty="0">
                <a:solidFill>
                  <a:srgbClr val="04617B"/>
                </a:solidFill>
                <a:latin typeface="Lucida Sans Unicode"/>
              </a:rPr>
              <a:t>The Capital Punishment of Government Contracts</a:t>
            </a:r>
          </a:p>
          <a:p>
            <a:pPr algn="ctr" defTabSz="914400">
              <a:buClr>
                <a:srgbClr val="005779"/>
              </a:buClr>
            </a:pPr>
            <a:endParaRPr lang="en-US" sz="1500" dirty="0">
              <a:solidFill>
                <a:srgbClr val="04617B"/>
              </a:solidFill>
              <a:latin typeface="Lucida Sans Unicode"/>
            </a:endParaRPr>
          </a:p>
          <a:p>
            <a:pPr algn="ctr" defTabSz="914400">
              <a:buClr>
                <a:srgbClr val="005779"/>
              </a:buClr>
            </a:pPr>
            <a:r>
              <a:rPr lang="en-US" sz="1800" dirty="0">
                <a:solidFill>
                  <a:srgbClr val="04617B"/>
                </a:solidFill>
                <a:latin typeface="Lucida Sans Unicode"/>
              </a:rPr>
              <a:t>John S. </a:t>
            </a:r>
            <a:r>
              <a:rPr lang="en-US" sz="1800" dirty="0" err="1">
                <a:solidFill>
                  <a:srgbClr val="04617B"/>
                </a:solidFill>
                <a:latin typeface="Lucida Sans Unicode"/>
              </a:rPr>
              <a:t>Pachter</a:t>
            </a:r>
            <a:endParaRPr lang="en-US" sz="1800" dirty="0">
              <a:solidFill>
                <a:srgbClr val="04617B"/>
              </a:solidFill>
              <a:latin typeface="Lucida Sans Unicode"/>
            </a:endParaRPr>
          </a:p>
          <a:p>
            <a:pPr algn="ctr" defTabSz="914400">
              <a:buClr>
                <a:srgbClr val="005779"/>
              </a:buClr>
            </a:pPr>
            <a:endParaRPr lang="en-US" sz="800" dirty="0">
              <a:solidFill>
                <a:srgbClr val="04617B"/>
              </a:solidFill>
              <a:latin typeface="Lucida Sans Unicode"/>
            </a:endParaRPr>
          </a:p>
          <a:p>
            <a:pPr algn="just" defTabSz="914400">
              <a:buClr>
                <a:srgbClr val="005779"/>
              </a:buClr>
            </a:pPr>
            <a:endParaRPr lang="en-US" sz="2800" dirty="0">
              <a:solidFill>
                <a:srgbClr val="FFFF00"/>
              </a:solidFill>
              <a:latin typeface="Lucida Sans Unicode"/>
            </a:endParaRPr>
          </a:p>
          <a:p>
            <a:pPr algn="just" defTabSz="914400">
              <a:buClr>
                <a:srgbClr val="005779"/>
              </a:buClr>
            </a:pPr>
            <a:endParaRPr lang="en-US" dirty="0">
              <a:solidFill>
                <a:srgbClr val="04617B"/>
              </a:solidFill>
              <a:latin typeface="Lucida Sans Unicod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6336269"/>
            <a:ext cx="4419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© 2015 Smith Pachter McWhorter PLC</a:t>
            </a:r>
          </a:p>
        </p:txBody>
      </p:sp>
    </p:spTree>
    <p:extLst>
      <p:ext uri="{BB962C8B-B14F-4D97-AF65-F5344CB8AC3E}">
        <p14:creationId xmlns:p14="http://schemas.microsoft.com/office/powerpoint/2010/main" val="177415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C9AB-8E8A-4C3C-849C-E6E059F6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Suspension and Debarment</a:t>
            </a:r>
            <a:br>
              <a:rPr lang="en-US" sz="4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1231F-1049-4BC5-A2CF-A5CAC32EB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Pre-initiation of S&amp;D Proceedings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Notice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Production of the Administrative Record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Contests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01001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C9AB-8E8A-4C3C-849C-E6E059F6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Suspension and Debarment</a:t>
            </a:r>
            <a:br>
              <a:rPr lang="en-US" sz="4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Process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1231F-1049-4BC5-A2CF-A5CAC32EB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SDO Decisions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Reconsideration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Administrative Appeals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Judicial Review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518707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oncourse">
  <a:themeElements>
    <a:clrScheme name="Custom 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05779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29029AC-DD8B-42BA-BD9D-E99988A190B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DA82C2D6-EA16-48C1-9B46-A0085BA2E70E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8B6F351E-DE2C-47DA-8CA9-2706F420017B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903B285F-863C-449B-88BE-18C7CDB262D9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E871E6F1-EBA0-480C-93EA-48C017172BB3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6350E0C3-8F54-4AE5-9AC4-7433B396D148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75734056-2509-43F3-932C-8D9D614EEF2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534</TotalTime>
  <Words>425</Words>
  <Application>Microsoft Office PowerPoint</Application>
  <PresentationFormat>Widescreen</PresentationFormat>
  <Paragraphs>188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Arial Black</vt:lpstr>
      <vt:lpstr>Arial Narrow</vt:lpstr>
      <vt:lpstr>Calibri</vt:lpstr>
      <vt:lpstr>Lucida Sans Unicode</vt:lpstr>
      <vt:lpstr>Times New Roman</vt:lpstr>
      <vt:lpstr>Trebuchet MS</vt:lpstr>
      <vt:lpstr>Verdana</vt:lpstr>
      <vt:lpstr>Wingdings</vt:lpstr>
      <vt:lpstr>Wingdings 2</vt:lpstr>
      <vt:lpstr>Wingdings 3</vt:lpstr>
      <vt:lpstr>Facet</vt:lpstr>
      <vt:lpstr>Concourse</vt:lpstr>
      <vt:lpstr>Contests, Hearings,  SDO Decisions &amp; Appeals</vt:lpstr>
      <vt:lpstr>Ask me questions anytime! </vt:lpstr>
      <vt:lpstr>Competing Narratives</vt:lpstr>
      <vt:lpstr> Stakeholders</vt:lpstr>
      <vt:lpstr> More Stakeholders</vt:lpstr>
      <vt:lpstr> Even More Stakeholders</vt:lpstr>
      <vt:lpstr> </vt:lpstr>
      <vt:lpstr>Suspension and Debarment Process</vt:lpstr>
      <vt:lpstr>Suspension and Debarment Process Cont’d</vt:lpstr>
      <vt:lpstr>Pre-initiation &amp; Referral</vt:lpstr>
      <vt:lpstr>Notice</vt:lpstr>
      <vt:lpstr>Administrative Record </vt:lpstr>
      <vt:lpstr>Contests</vt:lpstr>
      <vt:lpstr>Presentations of Matters in Opposition (PMIOs)</vt:lpstr>
      <vt:lpstr>PMIOs Cont’d</vt:lpstr>
      <vt:lpstr>PMIOs v. Fact-Finding Hearings</vt:lpstr>
      <vt:lpstr>PMIOs v. Fact-Finding Hearings</vt:lpstr>
      <vt:lpstr>SDO Decisions</vt:lpstr>
      <vt:lpstr>Contents of a Decision</vt:lpstr>
      <vt:lpstr>Requests for Reconsideration</vt:lpstr>
      <vt:lpstr>Administrative Appeals</vt:lpstr>
      <vt:lpstr>Judicial Review</vt:lpstr>
      <vt:lpstr>Final thoughts/questions?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Contests, Hearings,  SDO Decisions &amp; Appeals</dc:title>
  <dc:creator>Nguyen, DucH</dc:creator>
  <cp:lastModifiedBy>Nguyen, DucH</cp:lastModifiedBy>
  <cp:revision>43</cp:revision>
  <dcterms:created xsi:type="dcterms:W3CDTF">2018-10-18T19:41:29Z</dcterms:created>
  <dcterms:modified xsi:type="dcterms:W3CDTF">2018-11-03T00:10:12Z</dcterms:modified>
</cp:coreProperties>
</file>