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jxr" ContentType="image/png"/>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9" r:id="rId1"/>
  </p:sldMasterIdLst>
  <p:notesMasterIdLst>
    <p:notesMasterId r:id="rId43"/>
  </p:notesMasterIdLst>
  <p:handoutMasterIdLst>
    <p:handoutMasterId r:id="rId44"/>
  </p:handoutMasterIdLst>
  <p:sldIdLst>
    <p:sldId id="310" r:id="rId2"/>
    <p:sldId id="424" r:id="rId3"/>
    <p:sldId id="427" r:id="rId4"/>
    <p:sldId id="428" r:id="rId5"/>
    <p:sldId id="429" r:id="rId6"/>
    <p:sldId id="359" r:id="rId7"/>
    <p:sldId id="399" r:id="rId8"/>
    <p:sldId id="422" r:id="rId9"/>
    <p:sldId id="420" r:id="rId10"/>
    <p:sldId id="354" r:id="rId11"/>
    <p:sldId id="352" r:id="rId12"/>
    <p:sldId id="430" r:id="rId13"/>
    <p:sldId id="265" r:id="rId14"/>
    <p:sldId id="346" r:id="rId15"/>
    <p:sldId id="264" r:id="rId16"/>
    <p:sldId id="341" r:id="rId17"/>
    <p:sldId id="402" r:id="rId18"/>
    <p:sldId id="403" r:id="rId19"/>
    <p:sldId id="400" r:id="rId20"/>
    <p:sldId id="355" r:id="rId21"/>
    <p:sldId id="363" r:id="rId22"/>
    <p:sldId id="406" r:id="rId23"/>
    <p:sldId id="371" r:id="rId24"/>
    <p:sldId id="365" r:id="rId25"/>
    <p:sldId id="373" r:id="rId26"/>
    <p:sldId id="423" r:id="rId27"/>
    <p:sldId id="367" r:id="rId28"/>
    <p:sldId id="366" r:id="rId29"/>
    <p:sldId id="368" r:id="rId30"/>
    <p:sldId id="432" r:id="rId31"/>
    <p:sldId id="369" r:id="rId32"/>
    <p:sldId id="370" r:id="rId33"/>
    <p:sldId id="374" r:id="rId34"/>
    <p:sldId id="372" r:id="rId35"/>
    <p:sldId id="433" r:id="rId36"/>
    <p:sldId id="375" r:id="rId37"/>
    <p:sldId id="434" r:id="rId38"/>
    <p:sldId id="435" r:id="rId39"/>
    <p:sldId id="386" r:id="rId40"/>
    <p:sldId id="387" r:id="rId41"/>
    <p:sldId id="436" r:id="rId4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5A28"/>
    <a:srgbClr val="F09270"/>
    <a:srgbClr val="F4B2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87340" autoAdjust="0"/>
  </p:normalViewPr>
  <p:slideViewPr>
    <p:cSldViewPr>
      <p:cViewPr varScale="1">
        <p:scale>
          <a:sx n="96" d="100"/>
          <a:sy n="96" d="100"/>
        </p:scale>
        <p:origin x="1758" y="90"/>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7146" cy="464740"/>
          </a:xfrm>
          <a:prstGeom prst="rect">
            <a:avLst/>
          </a:prstGeom>
        </p:spPr>
        <p:txBody>
          <a:bodyPr vert="horz" lIns="92060" tIns="46030" rIns="92060" bIns="46030" rtlCol="0"/>
          <a:lstStyle>
            <a:lvl1pPr algn="l">
              <a:defRPr sz="1200"/>
            </a:lvl1pPr>
          </a:lstStyle>
          <a:p>
            <a:endParaRPr lang="en-US" dirty="0"/>
          </a:p>
        </p:txBody>
      </p:sp>
      <p:sp>
        <p:nvSpPr>
          <p:cNvPr id="3" name="Date Placeholder 2"/>
          <p:cNvSpPr>
            <a:spLocks noGrp="1"/>
          </p:cNvSpPr>
          <p:nvPr>
            <p:ph type="dt" sz="quarter" idx="1"/>
          </p:nvPr>
        </p:nvSpPr>
        <p:spPr>
          <a:xfrm>
            <a:off x="3971653" y="2"/>
            <a:ext cx="3037146" cy="464740"/>
          </a:xfrm>
          <a:prstGeom prst="rect">
            <a:avLst/>
          </a:prstGeom>
        </p:spPr>
        <p:txBody>
          <a:bodyPr vert="horz" lIns="92060" tIns="46030" rIns="92060" bIns="46030" rtlCol="0"/>
          <a:lstStyle>
            <a:lvl1pPr algn="r">
              <a:defRPr sz="1200"/>
            </a:lvl1pPr>
          </a:lstStyle>
          <a:p>
            <a:fld id="{9D5D1BD1-BF72-48A3-B77F-ACA1413FBDAC}" type="datetimeFigureOut">
              <a:rPr lang="en-US" smtClean="0"/>
              <a:pPr/>
              <a:t>10/18/2018</a:t>
            </a:fld>
            <a:endParaRPr lang="en-US" dirty="0"/>
          </a:p>
        </p:txBody>
      </p:sp>
      <p:sp>
        <p:nvSpPr>
          <p:cNvPr id="4" name="Footer Placeholder 3"/>
          <p:cNvSpPr>
            <a:spLocks noGrp="1"/>
          </p:cNvSpPr>
          <p:nvPr>
            <p:ph type="ftr" sz="quarter" idx="2"/>
          </p:nvPr>
        </p:nvSpPr>
        <p:spPr>
          <a:xfrm>
            <a:off x="1" y="8830063"/>
            <a:ext cx="3037146" cy="464739"/>
          </a:xfrm>
          <a:prstGeom prst="rect">
            <a:avLst/>
          </a:prstGeom>
        </p:spPr>
        <p:txBody>
          <a:bodyPr vert="horz" lIns="92060" tIns="46030" rIns="92060" bIns="4603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653" y="8830063"/>
            <a:ext cx="3037146" cy="464739"/>
          </a:xfrm>
          <a:prstGeom prst="rect">
            <a:avLst/>
          </a:prstGeom>
        </p:spPr>
        <p:txBody>
          <a:bodyPr vert="horz" lIns="92060" tIns="46030" rIns="92060" bIns="46030" rtlCol="0" anchor="b"/>
          <a:lstStyle>
            <a:lvl1pPr algn="r">
              <a:defRPr sz="1200"/>
            </a:lvl1pPr>
          </a:lstStyle>
          <a:p>
            <a:fld id="{80930ED5-516A-4066-B82D-F77692B82A57}" type="slidenum">
              <a:rPr lang="en-US" smtClean="0"/>
              <a:pPr/>
              <a:t>‹#›</a:t>
            </a:fld>
            <a:endParaRPr lang="en-US" dirty="0"/>
          </a:p>
        </p:txBody>
      </p:sp>
    </p:spTree>
    <p:extLst>
      <p:ext uri="{BB962C8B-B14F-4D97-AF65-F5344CB8AC3E}">
        <p14:creationId xmlns:p14="http://schemas.microsoft.com/office/powerpoint/2010/main" val="3327831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820"/>
          </a:xfrm>
          <a:prstGeom prst="rect">
            <a:avLst/>
          </a:prstGeom>
        </p:spPr>
        <p:txBody>
          <a:bodyPr vert="horz" lIns="93173" tIns="46587" rIns="93173" bIns="46587" rtlCol="0"/>
          <a:lstStyle>
            <a:lvl1pPr algn="l">
              <a:defRPr sz="1200"/>
            </a:lvl1pPr>
          </a:lstStyle>
          <a:p>
            <a:endParaRPr lang="en-US" dirty="0"/>
          </a:p>
        </p:txBody>
      </p:sp>
      <p:sp>
        <p:nvSpPr>
          <p:cNvPr id="3" name="Date Placeholder 2"/>
          <p:cNvSpPr>
            <a:spLocks noGrp="1"/>
          </p:cNvSpPr>
          <p:nvPr>
            <p:ph type="dt" idx="1"/>
          </p:nvPr>
        </p:nvSpPr>
        <p:spPr>
          <a:xfrm>
            <a:off x="3970939" y="1"/>
            <a:ext cx="3037840" cy="464820"/>
          </a:xfrm>
          <a:prstGeom prst="rect">
            <a:avLst/>
          </a:prstGeom>
        </p:spPr>
        <p:txBody>
          <a:bodyPr vert="horz" lIns="93173" tIns="46587" rIns="93173" bIns="46587" rtlCol="0"/>
          <a:lstStyle>
            <a:lvl1pPr algn="r">
              <a:defRPr sz="1200"/>
            </a:lvl1pPr>
          </a:lstStyle>
          <a:p>
            <a:fld id="{C2A8C88A-4958-4EC4-9381-B47F8B651D0D}" type="datetimeFigureOut">
              <a:rPr lang="en-US" smtClean="0"/>
              <a:pPr/>
              <a:t>10/18/2018</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73" tIns="46587" rIns="93173" bIns="46587" rtlCol="0" anchor="ctr"/>
          <a:lstStyle/>
          <a:p>
            <a:endParaRPr lang="en-US" dirty="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73" tIns="46587" rIns="93173" bIns="465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6"/>
            <a:ext cx="3037840" cy="464820"/>
          </a:xfrm>
          <a:prstGeom prst="rect">
            <a:avLst/>
          </a:prstGeom>
        </p:spPr>
        <p:txBody>
          <a:bodyPr vert="horz" lIns="93173" tIns="46587" rIns="93173"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3173" tIns="46587" rIns="93173" bIns="46587" rtlCol="0" anchor="b"/>
          <a:lstStyle>
            <a:lvl1pPr algn="r">
              <a:defRPr sz="1200"/>
            </a:lvl1pPr>
          </a:lstStyle>
          <a:p>
            <a:fld id="{66F721AD-4EB7-4E1E-8BF2-02F71509A832}" type="slidenum">
              <a:rPr lang="en-US" smtClean="0"/>
              <a:pPr/>
              <a:t>‹#›</a:t>
            </a:fld>
            <a:endParaRPr lang="en-US" dirty="0"/>
          </a:p>
        </p:txBody>
      </p:sp>
    </p:spTree>
    <p:extLst>
      <p:ext uri="{BB962C8B-B14F-4D97-AF65-F5344CB8AC3E}">
        <p14:creationId xmlns:p14="http://schemas.microsoft.com/office/powerpoint/2010/main" val="1825683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go.worldbank.org/CFDWBOOR50"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ida.worldbank.org/about/ida-graduates" TargetMode="External"/><Relationship Id="rId4" Type="http://schemas.openxmlformats.org/officeDocument/2006/relationships/hyperlink" Target="http://ida.worldbank.org/about/borrowing-countrie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worldbank.org/en/about/leadership/governors"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www.imf.org/" TargetMode="External"/><Relationship Id="rId5" Type="http://schemas.openxmlformats.org/officeDocument/2006/relationships/hyperlink" Target="http://web.worldbank.org/WBSITE/EXTERNAL/EXTABOUTUS/ORGANIZATION/BODEXT/0,,contentMDK:20049557~menuPK:64020025~pagePK:64020054~piPK:64020408~theSitePK:278036~isCURL:Y,00.html" TargetMode="External"/><Relationship Id="rId4" Type="http://schemas.openxmlformats.org/officeDocument/2006/relationships/hyperlink" Target="http://www.worldbank.org/en/about/leadership/director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pPr defTabSz="923800"/>
            <a:fld id="{275BBBAD-4C0F-4C55-A23C-1A4EA8FA57A4}" type="slidenum">
              <a:rPr lang="en-US" smtClean="0"/>
              <a:pPr defTabSz="923800"/>
              <a:t>1</a:t>
            </a:fld>
            <a:endParaRPr lang="en-US" dirty="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b="1" dirty="0"/>
          </a:p>
        </p:txBody>
      </p:sp>
    </p:spTree>
    <p:extLst>
      <p:ext uri="{BB962C8B-B14F-4D97-AF65-F5344CB8AC3E}">
        <p14:creationId xmlns:p14="http://schemas.microsoft.com/office/powerpoint/2010/main" val="3278691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62C9D2B-6744-4A43-A3C4-82AC6D9209E8}" type="slidenum">
              <a:rPr lang="en-US" smtClean="0"/>
              <a:pPr>
                <a:defRPr/>
              </a:pPr>
              <a:t>12</a:t>
            </a:fld>
            <a:endParaRPr lang="en-US" dirty="0"/>
          </a:p>
        </p:txBody>
      </p:sp>
    </p:spTree>
    <p:extLst>
      <p:ext uri="{BB962C8B-B14F-4D97-AF65-F5344CB8AC3E}">
        <p14:creationId xmlns:p14="http://schemas.microsoft.com/office/powerpoint/2010/main" val="1551102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dirty="0"/>
          </a:p>
        </p:txBody>
      </p:sp>
      <p:sp>
        <p:nvSpPr>
          <p:cNvPr id="51204" name="Slide Number Placeholder 3"/>
          <p:cNvSpPr>
            <a:spLocks noGrp="1"/>
          </p:cNvSpPr>
          <p:nvPr>
            <p:ph type="sldNum" sz="quarter" idx="5"/>
          </p:nvPr>
        </p:nvSpPr>
        <p:spPr>
          <a:noFill/>
        </p:spPr>
        <p:txBody>
          <a:bodyPr/>
          <a:lstStyle/>
          <a:p>
            <a:pPr defTabSz="936545"/>
            <a:fld id="{D02566EA-BFE8-4C4A-A514-2F83D4BD8F80}" type="slidenum">
              <a:rPr lang="en-US" smtClean="0"/>
              <a:pPr defTabSz="936545"/>
              <a:t>13</a:t>
            </a:fld>
            <a:endParaRPr lang="en-US" dirty="0"/>
          </a:p>
        </p:txBody>
      </p:sp>
    </p:spTree>
    <p:extLst>
      <p:ext uri="{BB962C8B-B14F-4D97-AF65-F5344CB8AC3E}">
        <p14:creationId xmlns:p14="http://schemas.microsoft.com/office/powerpoint/2010/main" val="596397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dirty="0"/>
          </a:p>
        </p:txBody>
      </p:sp>
      <p:sp>
        <p:nvSpPr>
          <p:cNvPr id="51204" name="Slide Number Placeholder 3"/>
          <p:cNvSpPr>
            <a:spLocks noGrp="1"/>
          </p:cNvSpPr>
          <p:nvPr>
            <p:ph type="sldNum" sz="quarter" idx="5"/>
          </p:nvPr>
        </p:nvSpPr>
        <p:spPr>
          <a:noFill/>
        </p:spPr>
        <p:txBody>
          <a:bodyPr/>
          <a:lstStyle/>
          <a:p>
            <a:pPr defTabSz="936545"/>
            <a:fld id="{D02566EA-BFE8-4C4A-A514-2F83D4BD8F80}" type="slidenum">
              <a:rPr lang="en-US" smtClean="0"/>
              <a:pPr defTabSz="936545"/>
              <a:t>14</a:t>
            </a:fld>
            <a:endParaRPr lang="en-US" dirty="0"/>
          </a:p>
        </p:txBody>
      </p:sp>
    </p:spTree>
    <p:extLst>
      <p:ext uri="{BB962C8B-B14F-4D97-AF65-F5344CB8AC3E}">
        <p14:creationId xmlns:p14="http://schemas.microsoft.com/office/powerpoint/2010/main" val="735937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endParaRPr lang="en-US" dirty="0"/>
          </a:p>
        </p:txBody>
      </p:sp>
      <p:sp>
        <p:nvSpPr>
          <p:cNvPr id="50180" name="Slide Number Placeholder 3"/>
          <p:cNvSpPr>
            <a:spLocks noGrp="1"/>
          </p:cNvSpPr>
          <p:nvPr>
            <p:ph type="sldNum" sz="quarter" idx="5"/>
          </p:nvPr>
        </p:nvSpPr>
        <p:spPr>
          <a:noFill/>
        </p:spPr>
        <p:txBody>
          <a:bodyPr/>
          <a:lstStyle/>
          <a:p>
            <a:pPr defTabSz="936545"/>
            <a:fld id="{1C08FC6B-22C0-4C95-9E11-93A3C2B8AEE9}" type="slidenum">
              <a:rPr lang="en-US" smtClean="0"/>
              <a:pPr defTabSz="936545"/>
              <a:t>15</a:t>
            </a:fld>
            <a:endParaRPr lang="en-US" dirty="0"/>
          </a:p>
        </p:txBody>
      </p:sp>
    </p:spTree>
    <p:extLst>
      <p:ext uri="{BB962C8B-B14F-4D97-AF65-F5344CB8AC3E}">
        <p14:creationId xmlns:p14="http://schemas.microsoft.com/office/powerpoint/2010/main" val="1265071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1F2318A1-3F84-4964-B602-028B1A4DD323}" type="slidenum">
              <a:rPr lang="en-US" smtClean="0"/>
              <a:pPr/>
              <a:t>16</a:t>
            </a:fld>
            <a:endParaRPr lang="en-US" dirty="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014185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4BEB4C-A15D-4803-85E2-D219D3C7B96A}" type="slidenum">
              <a:rPr lang="en-US">
                <a:solidFill>
                  <a:prstClr val="black"/>
                </a:solidFill>
              </a:rPr>
              <a:pPr/>
              <a:t>17</a:t>
            </a:fld>
            <a:endParaRPr lang="en-US" dirty="0">
              <a:solidFill>
                <a:prstClr val="black"/>
              </a:solidFill>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latin typeface="Arial" pitchFamily="34" charset="0"/>
              </a:rPr>
              <a:t>The legal agreement between the</a:t>
            </a:r>
            <a:r>
              <a:rPr lang="en-US" baseline="0" dirty="0">
                <a:latin typeface="Arial" pitchFamily="34" charset="0"/>
              </a:rPr>
              <a:t> Bank and the borrower governs their relationship.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dirty="0">
                <a:solidFill>
                  <a:schemeClr val="accent1"/>
                </a:solidFill>
                <a:latin typeface="Andes" panose="02000000000000000000" pitchFamily="50" charset="0"/>
              </a:rPr>
              <a:t>Borrowers (Client countries) are required to use Bank’s pre-established rules for investment operations financed out of loans/credits/grants.</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dirty="0">
                <a:solidFill>
                  <a:schemeClr val="accent1"/>
                </a:solidFill>
                <a:latin typeface="Andes" panose="02000000000000000000" pitchFamily="50" charset="0"/>
              </a:rPr>
              <a:t>Included in</a:t>
            </a:r>
            <a:r>
              <a:rPr lang="en-US" altLang="en-US" sz="1200" baseline="0" dirty="0">
                <a:solidFill>
                  <a:schemeClr val="accent1"/>
                </a:solidFill>
                <a:latin typeface="Andes" panose="02000000000000000000" pitchFamily="50" charset="0"/>
              </a:rPr>
              <a:t> these rules are provisions governing the Bank’s right to investigate, audit, and (if necessary) sanction private firms and individuals engaging in misconduct on Bank-financed projects.</a:t>
            </a:r>
            <a:endParaRPr lang="en-US" altLang="en-US" sz="1200" dirty="0">
              <a:solidFill>
                <a:schemeClr val="accent1"/>
              </a:solidFill>
              <a:latin typeface="Andes" panose="02000000000000000000" pitchFamily="50" charset="0"/>
            </a:endParaRPr>
          </a:p>
          <a:p>
            <a:endParaRPr lang="en-US" dirty="0"/>
          </a:p>
        </p:txBody>
      </p:sp>
    </p:spTree>
    <p:extLst>
      <p:ext uri="{BB962C8B-B14F-4D97-AF65-F5344CB8AC3E}">
        <p14:creationId xmlns:p14="http://schemas.microsoft.com/office/powerpoint/2010/main" val="3008348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dirty="0"/>
          </a:p>
        </p:txBody>
      </p:sp>
      <p:sp>
        <p:nvSpPr>
          <p:cNvPr id="4" name="Slide Number Placeholder 3"/>
          <p:cNvSpPr>
            <a:spLocks noGrp="1"/>
          </p:cNvSpPr>
          <p:nvPr>
            <p:ph type="sldNum" sz="quarter" idx="10"/>
          </p:nvPr>
        </p:nvSpPr>
        <p:spPr/>
        <p:txBody>
          <a:bodyPr/>
          <a:lstStyle/>
          <a:p>
            <a:fld id="{74C331BA-8058-4764-9046-6B4F0B87F465}" type="slidenum">
              <a:rPr lang="en-US" smtClean="0"/>
              <a:pPr/>
              <a:t>18</a:t>
            </a:fld>
            <a:endParaRPr lang="en-US" dirty="0"/>
          </a:p>
        </p:txBody>
      </p:sp>
    </p:spTree>
    <p:extLst>
      <p:ext uri="{BB962C8B-B14F-4D97-AF65-F5344CB8AC3E}">
        <p14:creationId xmlns:p14="http://schemas.microsoft.com/office/powerpoint/2010/main" val="2966651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pPr defTabSz="925357"/>
            <a:fld id="{5E58E849-7499-44C9-9D8C-1D2FAB3A9F0D}" type="slidenum">
              <a:rPr lang="en-US" smtClean="0"/>
              <a:pPr defTabSz="925357"/>
              <a:t>19</a:t>
            </a:fld>
            <a:endParaRPr lang="en-US" dirty="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699283" y="4415831"/>
            <a:ext cx="5611839" cy="4182661"/>
          </a:xfrm>
          <a:noFill/>
          <a:ln/>
        </p:spPr>
        <p:txBody>
          <a:bodyPr/>
          <a:lstStyle/>
          <a:p>
            <a:pPr eaLnBrk="1" hangingPunct="1"/>
            <a:endParaRPr lang="en-US" dirty="0"/>
          </a:p>
          <a:p>
            <a:pPr eaLnBrk="1" hangingPunct="1"/>
            <a:endParaRPr lang="en-US" dirty="0"/>
          </a:p>
        </p:txBody>
      </p:sp>
    </p:spTree>
    <p:extLst>
      <p:ext uri="{BB962C8B-B14F-4D97-AF65-F5344CB8AC3E}">
        <p14:creationId xmlns:p14="http://schemas.microsoft.com/office/powerpoint/2010/main" val="2444885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defTabSz="928621"/>
            <a:fld id="{94817BB9-0D16-41A7-B3F3-951401753D0A}" type="slidenum">
              <a:rPr lang="en-US" smtClean="0"/>
              <a:pPr defTabSz="928621"/>
              <a:t>20</a:t>
            </a:fld>
            <a:endParaRPr lang="en-US" dirty="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a:spcBef>
                <a:spcPct val="0"/>
              </a:spcBef>
            </a:pPr>
            <a:endParaRPr lang="en-US" dirty="0"/>
          </a:p>
        </p:txBody>
      </p:sp>
    </p:spTree>
    <p:extLst>
      <p:ext uri="{BB962C8B-B14F-4D97-AF65-F5344CB8AC3E}">
        <p14:creationId xmlns:p14="http://schemas.microsoft.com/office/powerpoint/2010/main" val="1365226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pPr defTabSz="925357"/>
            <a:fld id="{5E58E849-7499-44C9-9D8C-1D2FAB3A9F0D}" type="slidenum">
              <a:rPr lang="en-US" smtClean="0"/>
              <a:pPr defTabSz="925357"/>
              <a:t>22</a:t>
            </a:fld>
            <a:endParaRPr lang="en-US" dirty="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699284" y="4415833"/>
            <a:ext cx="5611839" cy="4182661"/>
          </a:xfrm>
          <a:noFill/>
          <a:ln/>
        </p:spPr>
        <p:txBody>
          <a:bodyPr/>
          <a:lstStyle/>
          <a:p>
            <a:pPr eaLnBrk="1" hangingPunct="1"/>
            <a:endParaRPr lang="en-US" dirty="0"/>
          </a:p>
        </p:txBody>
      </p:sp>
    </p:spTree>
    <p:extLst>
      <p:ext uri="{BB962C8B-B14F-4D97-AF65-F5344CB8AC3E}">
        <p14:creationId xmlns:p14="http://schemas.microsoft.com/office/powerpoint/2010/main" val="3347582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Originally called the United Nations Monetary and Financial Conference.  Representatives from 44 nations attended.</a:t>
            </a:r>
            <a:r>
              <a:rPr lang="en-US" baseline="0" dirty="0"/>
              <a:t>  </a:t>
            </a:r>
          </a:p>
          <a:p>
            <a:endParaRPr lang="en-US" baseline="0" dirty="0"/>
          </a:p>
          <a:p>
            <a:r>
              <a:rPr lang="en-US" dirty="0"/>
              <a:t>Drafted the Articles of Agreement for </a:t>
            </a:r>
            <a:r>
              <a:rPr lang="en-US" dirty="0" err="1"/>
              <a:t>IBRD</a:t>
            </a:r>
            <a:r>
              <a:rPr lang="en-US" dirty="0"/>
              <a:t> and the IMF “with the aim of placing the international economy on a sound footing after World War II.”</a:t>
            </a:r>
          </a:p>
          <a:p>
            <a:endParaRPr lang="en-US" dirty="0"/>
          </a:p>
          <a:p>
            <a:r>
              <a:rPr lang="en-US" dirty="0"/>
              <a:t>Two</a:t>
            </a:r>
            <a:r>
              <a:rPr lang="en-US" baseline="0" dirty="0"/>
              <a:t> institutions were created – </a:t>
            </a:r>
            <a:r>
              <a:rPr lang="en-US" baseline="0" dirty="0" err="1"/>
              <a:t>IBRD</a:t>
            </a:r>
            <a:r>
              <a:rPr lang="en-US" baseline="0" dirty="0"/>
              <a:t> and the IMF.</a:t>
            </a:r>
          </a:p>
          <a:p>
            <a:endParaRPr lang="en-US" baseline="0" dirty="0"/>
          </a:p>
          <a:p>
            <a:r>
              <a:rPr lang="en-US" baseline="0" dirty="0"/>
              <a:t>World War II would not end for another year.  </a:t>
            </a:r>
            <a:endParaRPr lang="en-US" dirty="0"/>
          </a:p>
          <a:p>
            <a:endParaRPr lang="en-US" dirty="0"/>
          </a:p>
        </p:txBody>
      </p:sp>
      <p:sp>
        <p:nvSpPr>
          <p:cNvPr id="4" name="Slide Number Placeholder 3"/>
          <p:cNvSpPr>
            <a:spLocks noGrp="1"/>
          </p:cNvSpPr>
          <p:nvPr>
            <p:ph type="sldNum" sz="quarter" idx="10"/>
          </p:nvPr>
        </p:nvSpPr>
        <p:spPr/>
        <p:txBody>
          <a:bodyPr/>
          <a:lstStyle/>
          <a:p>
            <a:fld id="{66F721AD-4EB7-4E1E-8BF2-02F71509A832}" type="slidenum">
              <a:rPr lang="en-US" smtClean="0"/>
              <a:pPr/>
              <a:t>2</a:t>
            </a:fld>
            <a:endParaRPr lang="en-US" dirty="0"/>
          </a:p>
        </p:txBody>
      </p:sp>
    </p:spTree>
    <p:extLst>
      <p:ext uri="{BB962C8B-B14F-4D97-AF65-F5344CB8AC3E}">
        <p14:creationId xmlns:p14="http://schemas.microsoft.com/office/powerpoint/2010/main" val="1918581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pPr defTabSz="925357"/>
            <a:fld id="{40FD0D5C-478C-4130-B3E8-FD53D02886E1}" type="slidenum">
              <a:rPr lang="en-US" smtClean="0"/>
              <a:pPr defTabSz="925357"/>
              <a:t>23</a:t>
            </a:fld>
            <a:endParaRPr lang="en-US" dirty="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697681" y="4415833"/>
            <a:ext cx="5615041" cy="4182661"/>
          </a:xfrm>
          <a:noFill/>
          <a:ln/>
        </p:spPr>
        <p:txBody>
          <a:bodyPr/>
          <a:lstStyle/>
          <a:p>
            <a:pPr eaLnBrk="1" hangingPunct="1">
              <a:spcBef>
                <a:spcPct val="15000"/>
              </a:spcBef>
            </a:pPr>
            <a:endParaRPr lang="en-US" dirty="0"/>
          </a:p>
        </p:txBody>
      </p:sp>
    </p:spTree>
    <p:extLst>
      <p:ext uri="{BB962C8B-B14F-4D97-AF65-F5344CB8AC3E}">
        <p14:creationId xmlns:p14="http://schemas.microsoft.com/office/powerpoint/2010/main" val="1586777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US" dirty="0"/>
          </a:p>
        </p:txBody>
      </p:sp>
      <p:sp>
        <p:nvSpPr>
          <p:cNvPr id="60420" name="Slide Number Placeholder 3"/>
          <p:cNvSpPr>
            <a:spLocks noGrp="1"/>
          </p:cNvSpPr>
          <p:nvPr>
            <p:ph type="sldNum" sz="quarter" idx="5"/>
          </p:nvPr>
        </p:nvSpPr>
        <p:spPr>
          <a:noFill/>
        </p:spPr>
        <p:txBody>
          <a:bodyPr/>
          <a:lstStyle/>
          <a:p>
            <a:pPr defTabSz="936545"/>
            <a:fld id="{B2F8F630-AE3F-4F92-893E-7A8147C5A680}" type="slidenum">
              <a:rPr lang="en-US" smtClean="0"/>
              <a:pPr defTabSz="936545"/>
              <a:t>24</a:t>
            </a:fld>
            <a:endParaRPr lang="en-US" dirty="0"/>
          </a:p>
        </p:txBody>
      </p:sp>
    </p:spTree>
    <p:extLst>
      <p:ext uri="{BB962C8B-B14F-4D97-AF65-F5344CB8AC3E}">
        <p14:creationId xmlns:p14="http://schemas.microsoft.com/office/powerpoint/2010/main" val="377905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US" dirty="0"/>
          </a:p>
        </p:txBody>
      </p:sp>
      <p:sp>
        <p:nvSpPr>
          <p:cNvPr id="60420" name="Slide Number Placeholder 3"/>
          <p:cNvSpPr>
            <a:spLocks noGrp="1"/>
          </p:cNvSpPr>
          <p:nvPr>
            <p:ph type="sldNum" sz="quarter" idx="5"/>
          </p:nvPr>
        </p:nvSpPr>
        <p:spPr>
          <a:noFill/>
        </p:spPr>
        <p:txBody>
          <a:bodyPr/>
          <a:lstStyle/>
          <a:p>
            <a:pPr defTabSz="936545"/>
            <a:fld id="{B2F8F630-AE3F-4F92-893E-7A8147C5A680}" type="slidenum">
              <a:rPr lang="en-US" smtClean="0"/>
              <a:pPr defTabSz="936545"/>
              <a:t>25</a:t>
            </a:fld>
            <a:endParaRPr lang="en-US" dirty="0"/>
          </a:p>
        </p:txBody>
      </p:sp>
    </p:spTree>
    <p:extLst>
      <p:ext uri="{BB962C8B-B14F-4D97-AF65-F5344CB8AC3E}">
        <p14:creationId xmlns:p14="http://schemas.microsoft.com/office/powerpoint/2010/main" val="4253485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defTabSz="923800"/>
            <a:fld id="{D73CB3E7-BB86-437F-90BC-45E6DD7CA2E6}" type="slidenum">
              <a:rPr lang="en-US" smtClean="0"/>
              <a:pPr defTabSz="923800"/>
              <a:t>27</a:t>
            </a:fld>
            <a:endParaRPr lang="en-US" dirty="0"/>
          </a:p>
        </p:txBody>
      </p:sp>
      <p:sp>
        <p:nvSpPr>
          <p:cNvPr id="75779" name="Rectangle 7"/>
          <p:cNvSpPr txBox="1">
            <a:spLocks noGrp="1" noChangeArrowheads="1"/>
          </p:cNvSpPr>
          <p:nvPr/>
        </p:nvSpPr>
        <p:spPr bwMode="auto">
          <a:xfrm>
            <a:off x="3971653" y="8826872"/>
            <a:ext cx="3037146" cy="467933"/>
          </a:xfrm>
          <a:prstGeom prst="rect">
            <a:avLst/>
          </a:prstGeom>
          <a:noFill/>
          <a:ln w="9525">
            <a:noFill/>
            <a:miter lim="800000"/>
            <a:headEnd/>
            <a:tailEnd/>
          </a:ln>
        </p:spPr>
        <p:txBody>
          <a:bodyPr lIns="93279" tIns="46645" rIns="93279" bIns="46645" anchor="b"/>
          <a:lstStyle/>
          <a:p>
            <a:pPr algn="r"/>
            <a:fld id="{1C3363C5-D79B-4627-8984-F618F7006FF0}" type="slidenum">
              <a:rPr lang="en-US" sz="1200"/>
              <a:pPr algn="r"/>
              <a:t>27</a:t>
            </a:fld>
            <a:endParaRPr lang="en-US" sz="1200" dirty="0"/>
          </a:p>
        </p:txBody>
      </p:sp>
      <p:sp>
        <p:nvSpPr>
          <p:cNvPr id="75780" name="Rectangle 2"/>
          <p:cNvSpPr>
            <a:spLocks noChangeArrowheads="1"/>
          </p:cNvSpPr>
          <p:nvPr/>
        </p:nvSpPr>
        <p:spPr bwMode="auto">
          <a:xfrm>
            <a:off x="4258089" y="1"/>
            <a:ext cx="3254771" cy="463144"/>
          </a:xfrm>
          <a:prstGeom prst="rect">
            <a:avLst/>
          </a:prstGeom>
          <a:noFill/>
          <a:ln w="12700">
            <a:noFill/>
            <a:miter lim="800000"/>
            <a:headEnd/>
            <a:tailEnd/>
          </a:ln>
        </p:spPr>
        <p:txBody>
          <a:bodyPr lIns="91758" tIns="45876" rIns="91758" bIns="45876"/>
          <a:lstStyle/>
          <a:p>
            <a:pPr defTabSz="903024"/>
            <a:endParaRPr lang="en-US" dirty="0"/>
          </a:p>
        </p:txBody>
      </p:sp>
      <p:sp>
        <p:nvSpPr>
          <p:cNvPr id="75781" name="Rectangle 3"/>
          <p:cNvSpPr>
            <a:spLocks noChangeArrowheads="1"/>
          </p:cNvSpPr>
          <p:nvPr/>
        </p:nvSpPr>
        <p:spPr bwMode="auto">
          <a:xfrm>
            <a:off x="4258089" y="8854021"/>
            <a:ext cx="3254771" cy="461547"/>
          </a:xfrm>
          <a:prstGeom prst="rect">
            <a:avLst/>
          </a:prstGeom>
          <a:noFill/>
          <a:ln w="12700">
            <a:noFill/>
            <a:miter lim="800000"/>
            <a:headEnd/>
            <a:tailEnd/>
          </a:ln>
        </p:spPr>
        <p:txBody>
          <a:bodyPr lIns="93707" tIns="46036" rIns="93707" bIns="46036" anchor="b"/>
          <a:lstStyle/>
          <a:p>
            <a:pPr algn="r" defTabSz="939783" eaLnBrk="0" hangingPunct="0"/>
            <a:r>
              <a:rPr lang="en-US" sz="1200" b="1" dirty="0">
                <a:latin typeface="Times New Roman" pitchFamily="18" charset="0"/>
              </a:rPr>
              <a:t>25</a:t>
            </a:r>
          </a:p>
        </p:txBody>
      </p:sp>
      <p:sp>
        <p:nvSpPr>
          <p:cNvPr id="75782" name="Rectangle 4"/>
          <p:cNvSpPr>
            <a:spLocks noChangeArrowheads="1"/>
          </p:cNvSpPr>
          <p:nvPr/>
        </p:nvSpPr>
        <p:spPr bwMode="auto">
          <a:xfrm>
            <a:off x="4" y="8854021"/>
            <a:ext cx="3254771" cy="461547"/>
          </a:xfrm>
          <a:prstGeom prst="rect">
            <a:avLst/>
          </a:prstGeom>
          <a:noFill/>
          <a:ln w="12700">
            <a:noFill/>
            <a:miter lim="800000"/>
            <a:headEnd/>
            <a:tailEnd/>
          </a:ln>
        </p:spPr>
        <p:txBody>
          <a:bodyPr lIns="91758" tIns="45876" rIns="91758" bIns="45876"/>
          <a:lstStyle/>
          <a:p>
            <a:pPr defTabSz="903024"/>
            <a:endParaRPr lang="en-US" dirty="0"/>
          </a:p>
        </p:txBody>
      </p:sp>
      <p:sp>
        <p:nvSpPr>
          <p:cNvPr id="75783" name="Rectangle 5"/>
          <p:cNvSpPr>
            <a:spLocks noChangeArrowheads="1"/>
          </p:cNvSpPr>
          <p:nvPr/>
        </p:nvSpPr>
        <p:spPr bwMode="auto">
          <a:xfrm>
            <a:off x="4" y="1"/>
            <a:ext cx="3254771" cy="463144"/>
          </a:xfrm>
          <a:prstGeom prst="rect">
            <a:avLst/>
          </a:prstGeom>
          <a:noFill/>
          <a:ln w="12700">
            <a:noFill/>
            <a:miter lim="800000"/>
            <a:headEnd/>
            <a:tailEnd/>
          </a:ln>
        </p:spPr>
        <p:txBody>
          <a:bodyPr lIns="91758" tIns="45876" rIns="91758" bIns="45876"/>
          <a:lstStyle/>
          <a:p>
            <a:pPr defTabSz="903024"/>
            <a:endParaRPr lang="en-US" dirty="0"/>
          </a:p>
        </p:txBody>
      </p:sp>
      <p:sp>
        <p:nvSpPr>
          <p:cNvPr id="75784" name="Rectangle 6"/>
          <p:cNvSpPr>
            <a:spLocks noGrp="1" noRot="1" noChangeAspect="1" noChangeArrowheads="1" noTextEdit="1"/>
          </p:cNvSpPr>
          <p:nvPr>
            <p:ph type="sldImg"/>
          </p:nvPr>
        </p:nvSpPr>
        <p:spPr>
          <a:xfrm>
            <a:off x="1181100" y="696913"/>
            <a:ext cx="4649788" cy="3487737"/>
          </a:xfrm>
          <a:ln w="12700" cap="flat"/>
        </p:spPr>
      </p:sp>
      <p:sp>
        <p:nvSpPr>
          <p:cNvPr id="75785" name="Rectangle 7"/>
          <p:cNvSpPr>
            <a:spLocks noGrp="1" noChangeArrowheads="1"/>
          </p:cNvSpPr>
          <p:nvPr>
            <p:ph type="body" idx="1"/>
          </p:nvPr>
        </p:nvSpPr>
        <p:spPr>
          <a:xfrm>
            <a:off x="1006517" y="4390281"/>
            <a:ext cx="5142987" cy="4228975"/>
          </a:xfrm>
          <a:noFill/>
          <a:ln/>
        </p:spPr>
        <p:txBody>
          <a:bodyPr tIns="46036" bIns="46036"/>
          <a:lstStyle/>
          <a:p>
            <a:r>
              <a:rPr lang="en-GB" sz="1200" kern="1200" dirty="0">
                <a:solidFill>
                  <a:schemeClr val="tx1"/>
                </a:solidFill>
                <a:effectLst/>
                <a:latin typeface="+mn-lt"/>
                <a:ea typeface="+mn-ea"/>
                <a:cs typeface="+mn-cs"/>
              </a:rPr>
              <a:t>INT receives allegations of misconduct from a wide range of sources.  In Fiscal Year 2017, approximately 34% of the complaints INT received came from Bank Group staff, while the remainder of complaints came from sources outside the Bank, including “contractors or other bidders, concerned citizens, government officials, employees of NGOs, and other multilateral development banks.”  Upon receiving a complaint, INT evaluates the credibility and seriousness of the allegations, among other factors, and decides whether to launch a full investigation.</a:t>
            </a:r>
            <a:r>
              <a:rPr lang="en-US" dirty="0">
                <a:effectLst/>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Anyone can submit a complaint to INT through an online complaint form: http://www.worldbank.org/en/about/unit/integrity-vice-presidency/report-an-allegation.</a:t>
            </a:r>
          </a:p>
          <a:p>
            <a:pPr eaLnBrk="1" hangingPunct="1"/>
            <a:endParaRPr lang="en-US" dirty="0"/>
          </a:p>
        </p:txBody>
      </p:sp>
    </p:spTree>
    <p:extLst>
      <p:ext uri="{BB962C8B-B14F-4D97-AF65-F5344CB8AC3E}">
        <p14:creationId xmlns:p14="http://schemas.microsoft.com/office/powerpoint/2010/main" val="3801219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74" eaLnBrk="0" hangingPunct="0">
              <a:defRPr>
                <a:solidFill>
                  <a:schemeClr val="tx1"/>
                </a:solidFill>
                <a:latin typeface="Arial" charset="0"/>
                <a:cs typeface="Arial" charset="0"/>
              </a:defRPr>
            </a:lvl1pPr>
            <a:lvl2pPr marL="742909" indent="-285734" defTabSz="923874" eaLnBrk="0" hangingPunct="0">
              <a:defRPr>
                <a:solidFill>
                  <a:schemeClr val="tx1"/>
                </a:solidFill>
                <a:latin typeface="Arial" charset="0"/>
                <a:cs typeface="Arial" charset="0"/>
              </a:defRPr>
            </a:lvl2pPr>
            <a:lvl3pPr marL="1142937" indent="-228587" defTabSz="923874" eaLnBrk="0" hangingPunct="0">
              <a:defRPr>
                <a:solidFill>
                  <a:schemeClr val="tx1"/>
                </a:solidFill>
                <a:latin typeface="Arial" charset="0"/>
                <a:cs typeface="Arial" charset="0"/>
              </a:defRPr>
            </a:lvl3pPr>
            <a:lvl4pPr marL="1600111" indent="-228587" defTabSz="923874" eaLnBrk="0" hangingPunct="0">
              <a:defRPr>
                <a:solidFill>
                  <a:schemeClr val="tx1"/>
                </a:solidFill>
                <a:latin typeface="Arial" charset="0"/>
                <a:cs typeface="Arial" charset="0"/>
              </a:defRPr>
            </a:lvl4pPr>
            <a:lvl5pPr marL="2057287" indent="-228587" defTabSz="923874" eaLnBrk="0" hangingPunct="0">
              <a:defRPr>
                <a:solidFill>
                  <a:schemeClr val="tx1"/>
                </a:solidFill>
                <a:latin typeface="Arial" charset="0"/>
                <a:cs typeface="Arial" charset="0"/>
              </a:defRPr>
            </a:lvl5pPr>
            <a:lvl6pPr marL="2514461" indent="-228587" defTabSz="923874" eaLnBrk="0" fontAlgn="base" hangingPunct="0">
              <a:spcBef>
                <a:spcPct val="0"/>
              </a:spcBef>
              <a:spcAft>
                <a:spcPct val="0"/>
              </a:spcAft>
              <a:defRPr>
                <a:solidFill>
                  <a:schemeClr val="tx1"/>
                </a:solidFill>
                <a:latin typeface="Arial" charset="0"/>
                <a:cs typeface="Arial" charset="0"/>
              </a:defRPr>
            </a:lvl6pPr>
            <a:lvl7pPr marL="2971635" indent="-228587" defTabSz="923874" eaLnBrk="0" fontAlgn="base" hangingPunct="0">
              <a:spcBef>
                <a:spcPct val="0"/>
              </a:spcBef>
              <a:spcAft>
                <a:spcPct val="0"/>
              </a:spcAft>
              <a:defRPr>
                <a:solidFill>
                  <a:schemeClr val="tx1"/>
                </a:solidFill>
                <a:latin typeface="Arial" charset="0"/>
                <a:cs typeface="Arial" charset="0"/>
              </a:defRPr>
            </a:lvl7pPr>
            <a:lvl8pPr marL="3428811" indent="-228587" defTabSz="923874" eaLnBrk="0" fontAlgn="base" hangingPunct="0">
              <a:spcBef>
                <a:spcPct val="0"/>
              </a:spcBef>
              <a:spcAft>
                <a:spcPct val="0"/>
              </a:spcAft>
              <a:defRPr>
                <a:solidFill>
                  <a:schemeClr val="tx1"/>
                </a:solidFill>
                <a:latin typeface="Arial" charset="0"/>
                <a:cs typeface="Arial" charset="0"/>
              </a:defRPr>
            </a:lvl8pPr>
            <a:lvl9pPr marL="3885985" indent="-228587" defTabSz="923874" eaLnBrk="0" fontAlgn="base" hangingPunct="0">
              <a:spcBef>
                <a:spcPct val="0"/>
              </a:spcBef>
              <a:spcAft>
                <a:spcPct val="0"/>
              </a:spcAft>
              <a:defRPr>
                <a:solidFill>
                  <a:schemeClr val="tx1"/>
                </a:solidFill>
                <a:latin typeface="Arial" charset="0"/>
                <a:cs typeface="Arial" charset="0"/>
              </a:defRPr>
            </a:lvl9pPr>
          </a:lstStyle>
          <a:p>
            <a:pPr eaLnBrk="1" hangingPunct="1"/>
            <a:fld id="{BE1E6990-3C0E-4DE6-A68C-2EA7767CB0FF}" type="slidenum">
              <a:rPr lang="en-US" smtClean="0"/>
              <a:pPr eaLnBrk="1" hangingPunct="1"/>
              <a:t>28</a:t>
            </a:fld>
            <a:endParaRPr lang="en-US" dirty="0"/>
          </a:p>
        </p:txBody>
      </p:sp>
      <p:sp>
        <p:nvSpPr>
          <p:cNvPr id="35843" name="Rectangle 2"/>
          <p:cNvSpPr>
            <a:spLocks noGrp="1" noRot="1" noChangeAspect="1" noChangeArrowheads="1" noTextEdit="1"/>
          </p:cNvSpPr>
          <p:nvPr>
            <p:ph type="sldImg"/>
          </p:nvPr>
        </p:nvSpPr>
        <p:spPr>
          <a:xfrm>
            <a:off x="1182688" y="698500"/>
            <a:ext cx="4648200" cy="3486150"/>
          </a:xfrm>
          <a:ln/>
        </p:spPr>
      </p:sp>
      <p:sp>
        <p:nvSpPr>
          <p:cNvPr id="35844" name="Rectangle 3"/>
          <p:cNvSpPr>
            <a:spLocks noGrp="1" noChangeArrowheads="1"/>
          </p:cNvSpPr>
          <p:nvPr>
            <p:ph type="body" idx="1"/>
          </p:nvPr>
        </p:nvSpPr>
        <p:spPr>
          <a:xfrm>
            <a:off x="530226" y="4192589"/>
            <a:ext cx="5605463"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648403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74" eaLnBrk="0" hangingPunct="0">
              <a:defRPr>
                <a:solidFill>
                  <a:schemeClr val="tx1"/>
                </a:solidFill>
                <a:latin typeface="Arial" charset="0"/>
                <a:cs typeface="Arial" charset="0"/>
              </a:defRPr>
            </a:lvl1pPr>
            <a:lvl2pPr marL="742909" indent="-285734" defTabSz="923874" eaLnBrk="0" hangingPunct="0">
              <a:defRPr>
                <a:solidFill>
                  <a:schemeClr val="tx1"/>
                </a:solidFill>
                <a:latin typeface="Arial" charset="0"/>
                <a:cs typeface="Arial" charset="0"/>
              </a:defRPr>
            </a:lvl2pPr>
            <a:lvl3pPr marL="1142937" indent="-228587" defTabSz="923874" eaLnBrk="0" hangingPunct="0">
              <a:defRPr>
                <a:solidFill>
                  <a:schemeClr val="tx1"/>
                </a:solidFill>
                <a:latin typeface="Arial" charset="0"/>
                <a:cs typeface="Arial" charset="0"/>
              </a:defRPr>
            </a:lvl3pPr>
            <a:lvl4pPr marL="1600111" indent="-228587" defTabSz="923874" eaLnBrk="0" hangingPunct="0">
              <a:defRPr>
                <a:solidFill>
                  <a:schemeClr val="tx1"/>
                </a:solidFill>
                <a:latin typeface="Arial" charset="0"/>
                <a:cs typeface="Arial" charset="0"/>
              </a:defRPr>
            </a:lvl4pPr>
            <a:lvl5pPr marL="2057287" indent="-228587" defTabSz="923874" eaLnBrk="0" hangingPunct="0">
              <a:defRPr>
                <a:solidFill>
                  <a:schemeClr val="tx1"/>
                </a:solidFill>
                <a:latin typeface="Arial" charset="0"/>
                <a:cs typeface="Arial" charset="0"/>
              </a:defRPr>
            </a:lvl5pPr>
            <a:lvl6pPr marL="2514461" indent="-228587" defTabSz="923874" eaLnBrk="0" fontAlgn="base" hangingPunct="0">
              <a:spcBef>
                <a:spcPct val="0"/>
              </a:spcBef>
              <a:spcAft>
                <a:spcPct val="0"/>
              </a:spcAft>
              <a:defRPr>
                <a:solidFill>
                  <a:schemeClr val="tx1"/>
                </a:solidFill>
                <a:latin typeface="Arial" charset="0"/>
                <a:cs typeface="Arial" charset="0"/>
              </a:defRPr>
            </a:lvl6pPr>
            <a:lvl7pPr marL="2971635" indent="-228587" defTabSz="923874" eaLnBrk="0" fontAlgn="base" hangingPunct="0">
              <a:spcBef>
                <a:spcPct val="0"/>
              </a:spcBef>
              <a:spcAft>
                <a:spcPct val="0"/>
              </a:spcAft>
              <a:defRPr>
                <a:solidFill>
                  <a:schemeClr val="tx1"/>
                </a:solidFill>
                <a:latin typeface="Arial" charset="0"/>
                <a:cs typeface="Arial" charset="0"/>
              </a:defRPr>
            </a:lvl7pPr>
            <a:lvl8pPr marL="3428811" indent="-228587" defTabSz="923874" eaLnBrk="0" fontAlgn="base" hangingPunct="0">
              <a:spcBef>
                <a:spcPct val="0"/>
              </a:spcBef>
              <a:spcAft>
                <a:spcPct val="0"/>
              </a:spcAft>
              <a:defRPr>
                <a:solidFill>
                  <a:schemeClr val="tx1"/>
                </a:solidFill>
                <a:latin typeface="Arial" charset="0"/>
                <a:cs typeface="Arial" charset="0"/>
              </a:defRPr>
            </a:lvl8pPr>
            <a:lvl9pPr marL="3885985" indent="-228587" defTabSz="923874" eaLnBrk="0" fontAlgn="base" hangingPunct="0">
              <a:spcBef>
                <a:spcPct val="0"/>
              </a:spcBef>
              <a:spcAft>
                <a:spcPct val="0"/>
              </a:spcAft>
              <a:defRPr>
                <a:solidFill>
                  <a:schemeClr val="tx1"/>
                </a:solidFill>
                <a:latin typeface="Arial" charset="0"/>
                <a:cs typeface="Arial" charset="0"/>
              </a:defRPr>
            </a:lvl9pPr>
          </a:lstStyle>
          <a:p>
            <a:pPr eaLnBrk="1" hangingPunct="1"/>
            <a:fld id="{BE1E6990-3C0E-4DE6-A68C-2EA7767CB0FF}" type="slidenum">
              <a:rPr lang="en-US" smtClean="0"/>
              <a:pPr eaLnBrk="1" hangingPunct="1"/>
              <a:t>29</a:t>
            </a:fld>
            <a:endParaRPr lang="en-US" dirty="0"/>
          </a:p>
        </p:txBody>
      </p:sp>
      <p:sp>
        <p:nvSpPr>
          <p:cNvPr id="35843" name="Rectangle 2"/>
          <p:cNvSpPr>
            <a:spLocks noGrp="1" noRot="1" noChangeAspect="1" noChangeArrowheads="1" noTextEdit="1"/>
          </p:cNvSpPr>
          <p:nvPr>
            <p:ph type="sldImg"/>
          </p:nvPr>
        </p:nvSpPr>
        <p:spPr>
          <a:xfrm>
            <a:off x="1182688" y="698500"/>
            <a:ext cx="4648200" cy="3486150"/>
          </a:xfrm>
          <a:ln/>
        </p:spPr>
      </p:sp>
      <p:sp>
        <p:nvSpPr>
          <p:cNvPr id="35844" name="Rectangle 3"/>
          <p:cNvSpPr>
            <a:spLocks noGrp="1" noChangeArrowheads="1"/>
          </p:cNvSpPr>
          <p:nvPr>
            <p:ph type="body" idx="1"/>
          </p:nvPr>
        </p:nvSpPr>
        <p:spPr>
          <a:xfrm>
            <a:off x="530226" y="4192589"/>
            <a:ext cx="5605463"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469927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pPr defTabSz="925357"/>
            <a:fld id="{40FD0D5C-478C-4130-B3E8-FD53D02886E1}" type="slidenum">
              <a:rPr lang="en-US" smtClean="0"/>
              <a:pPr defTabSz="925357"/>
              <a:t>31</a:t>
            </a:fld>
            <a:endParaRPr lang="en-US" dirty="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697681" y="4415833"/>
            <a:ext cx="5615041" cy="4182661"/>
          </a:xfrm>
          <a:noFill/>
          <a:ln/>
        </p:spPr>
        <p:txBody>
          <a:bodyPr/>
          <a:lstStyle/>
          <a:p>
            <a:pPr eaLnBrk="1" hangingPunct="1">
              <a:spcBef>
                <a:spcPct val="15000"/>
              </a:spcBef>
            </a:pPr>
            <a:endParaRPr lang="en-US" dirty="0"/>
          </a:p>
        </p:txBody>
      </p:sp>
    </p:spTree>
    <p:extLst>
      <p:ext uri="{BB962C8B-B14F-4D97-AF65-F5344CB8AC3E}">
        <p14:creationId xmlns:p14="http://schemas.microsoft.com/office/powerpoint/2010/main" val="3768054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74" eaLnBrk="0" hangingPunct="0">
              <a:defRPr>
                <a:solidFill>
                  <a:schemeClr val="tx1"/>
                </a:solidFill>
                <a:latin typeface="Arial" charset="0"/>
                <a:cs typeface="Arial" charset="0"/>
              </a:defRPr>
            </a:lvl1pPr>
            <a:lvl2pPr marL="742909" indent="-285734" defTabSz="923874" eaLnBrk="0" hangingPunct="0">
              <a:defRPr>
                <a:solidFill>
                  <a:schemeClr val="tx1"/>
                </a:solidFill>
                <a:latin typeface="Arial" charset="0"/>
                <a:cs typeface="Arial" charset="0"/>
              </a:defRPr>
            </a:lvl2pPr>
            <a:lvl3pPr marL="1142937" indent="-228587" defTabSz="923874" eaLnBrk="0" hangingPunct="0">
              <a:defRPr>
                <a:solidFill>
                  <a:schemeClr val="tx1"/>
                </a:solidFill>
                <a:latin typeface="Arial" charset="0"/>
                <a:cs typeface="Arial" charset="0"/>
              </a:defRPr>
            </a:lvl3pPr>
            <a:lvl4pPr marL="1600111" indent="-228587" defTabSz="923874" eaLnBrk="0" hangingPunct="0">
              <a:defRPr>
                <a:solidFill>
                  <a:schemeClr val="tx1"/>
                </a:solidFill>
                <a:latin typeface="Arial" charset="0"/>
                <a:cs typeface="Arial" charset="0"/>
              </a:defRPr>
            </a:lvl4pPr>
            <a:lvl5pPr marL="2057287" indent="-228587" defTabSz="923874" eaLnBrk="0" hangingPunct="0">
              <a:defRPr>
                <a:solidFill>
                  <a:schemeClr val="tx1"/>
                </a:solidFill>
                <a:latin typeface="Arial" charset="0"/>
                <a:cs typeface="Arial" charset="0"/>
              </a:defRPr>
            </a:lvl5pPr>
            <a:lvl6pPr marL="2514461" indent="-228587" defTabSz="923874" eaLnBrk="0" fontAlgn="base" hangingPunct="0">
              <a:spcBef>
                <a:spcPct val="0"/>
              </a:spcBef>
              <a:spcAft>
                <a:spcPct val="0"/>
              </a:spcAft>
              <a:defRPr>
                <a:solidFill>
                  <a:schemeClr val="tx1"/>
                </a:solidFill>
                <a:latin typeface="Arial" charset="0"/>
                <a:cs typeface="Arial" charset="0"/>
              </a:defRPr>
            </a:lvl6pPr>
            <a:lvl7pPr marL="2971635" indent="-228587" defTabSz="923874" eaLnBrk="0" fontAlgn="base" hangingPunct="0">
              <a:spcBef>
                <a:spcPct val="0"/>
              </a:spcBef>
              <a:spcAft>
                <a:spcPct val="0"/>
              </a:spcAft>
              <a:defRPr>
                <a:solidFill>
                  <a:schemeClr val="tx1"/>
                </a:solidFill>
                <a:latin typeface="Arial" charset="0"/>
                <a:cs typeface="Arial" charset="0"/>
              </a:defRPr>
            </a:lvl7pPr>
            <a:lvl8pPr marL="3428811" indent="-228587" defTabSz="923874" eaLnBrk="0" fontAlgn="base" hangingPunct="0">
              <a:spcBef>
                <a:spcPct val="0"/>
              </a:spcBef>
              <a:spcAft>
                <a:spcPct val="0"/>
              </a:spcAft>
              <a:defRPr>
                <a:solidFill>
                  <a:schemeClr val="tx1"/>
                </a:solidFill>
                <a:latin typeface="Arial" charset="0"/>
                <a:cs typeface="Arial" charset="0"/>
              </a:defRPr>
            </a:lvl8pPr>
            <a:lvl9pPr marL="3885985" indent="-228587" defTabSz="923874" eaLnBrk="0" fontAlgn="base" hangingPunct="0">
              <a:spcBef>
                <a:spcPct val="0"/>
              </a:spcBef>
              <a:spcAft>
                <a:spcPct val="0"/>
              </a:spcAft>
              <a:defRPr>
                <a:solidFill>
                  <a:schemeClr val="tx1"/>
                </a:solidFill>
                <a:latin typeface="Arial" charset="0"/>
                <a:cs typeface="Arial" charset="0"/>
              </a:defRPr>
            </a:lvl9pPr>
          </a:lstStyle>
          <a:p>
            <a:pPr eaLnBrk="1" hangingPunct="1"/>
            <a:fld id="{BE1E6990-3C0E-4DE6-A68C-2EA7767CB0FF}" type="slidenum">
              <a:rPr lang="en-US" smtClean="0"/>
              <a:pPr eaLnBrk="1" hangingPunct="1"/>
              <a:t>32</a:t>
            </a:fld>
            <a:endParaRPr lang="en-US" dirty="0"/>
          </a:p>
        </p:txBody>
      </p:sp>
      <p:sp>
        <p:nvSpPr>
          <p:cNvPr id="35843" name="Rectangle 2"/>
          <p:cNvSpPr>
            <a:spLocks noGrp="1" noRot="1" noChangeAspect="1" noChangeArrowheads="1" noTextEdit="1"/>
          </p:cNvSpPr>
          <p:nvPr>
            <p:ph type="sldImg"/>
          </p:nvPr>
        </p:nvSpPr>
        <p:spPr>
          <a:xfrm>
            <a:off x="1182688" y="698500"/>
            <a:ext cx="4648200" cy="3486150"/>
          </a:xfrm>
          <a:ln/>
        </p:spPr>
      </p:sp>
      <p:sp>
        <p:nvSpPr>
          <p:cNvPr id="35844" name="Rectangle 3"/>
          <p:cNvSpPr>
            <a:spLocks noGrp="1" noChangeArrowheads="1"/>
          </p:cNvSpPr>
          <p:nvPr>
            <p:ph type="body" idx="1"/>
          </p:nvPr>
        </p:nvSpPr>
        <p:spPr>
          <a:xfrm>
            <a:off x="530226" y="4192589"/>
            <a:ext cx="5605463"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263391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5F8F2B5-DDA7-4191-9541-AB88DD91CEFA}" type="slidenum">
              <a:rPr lang="en-US" smtClean="0"/>
              <a:pPr eaLnBrk="1" hangingPunct="1"/>
              <a:t>33</a:t>
            </a:fld>
            <a:endParaRPr lang="en-US"/>
          </a:p>
        </p:txBody>
      </p:sp>
    </p:spTree>
    <p:extLst>
      <p:ext uri="{BB962C8B-B14F-4D97-AF65-F5344CB8AC3E}">
        <p14:creationId xmlns:p14="http://schemas.microsoft.com/office/powerpoint/2010/main" val="1610570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78059B-FF77-483E-A470-DA0406FF52BA}" type="slidenum">
              <a:rPr lang="en-US" smtClean="0"/>
              <a:pPr/>
              <a:t>34</a:t>
            </a:fld>
            <a:endParaRPr lang="en-US" dirty="0"/>
          </a:p>
        </p:txBody>
      </p:sp>
    </p:spTree>
    <p:extLst>
      <p:ext uri="{BB962C8B-B14F-4D97-AF65-F5344CB8AC3E}">
        <p14:creationId xmlns:p14="http://schemas.microsoft.com/office/powerpoint/2010/main" val="2437455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First Loan - </a:t>
            </a:r>
            <a:r>
              <a:rPr lang="en-US" dirty="0">
                <a:effectLst/>
              </a:rPr>
              <a:t>France had originally applied for a loan of $500 million. The Bank agreed to half that amount, with the possibility of a second tranche. The relative amounts for each category in the overall requirements remained the same. The loan, the Bank's first, was signed on </a:t>
            </a:r>
            <a:r>
              <a:rPr lang="en-US" b="1" dirty="0">
                <a:effectLst/>
              </a:rPr>
              <a:t>May 9, 1947</a:t>
            </a:r>
            <a:r>
              <a:rPr lang="en-US" dirty="0">
                <a:effectLst/>
              </a:rPr>
              <a:t>. With this loan the Bank committed more than one/third of its loanable funds held on June 1,1947. In real terms it is still the Bank's largest single loan, with an FY97 value of $2.6 billion. The Bank's Second Annual Report 1946/1947 assessed the circumstances surrounding the loan to France:</a:t>
            </a:r>
          </a:p>
          <a:p>
            <a:r>
              <a:rPr lang="en-US" dirty="0">
                <a:effectLst/>
              </a:rPr>
              <a:t>Electric Gantry cranes were installed in several ports.</a:t>
            </a:r>
          </a:p>
          <a:p>
            <a:r>
              <a:rPr lang="en-US" i="1" dirty="0">
                <a:effectLst/>
              </a:rPr>
              <a:t>The importance of France in the economic position of Europe made it particularly fitting that France should be the first country in whose reconstruction the Bank should play an active part. France is vital to Western Europe because of her size and her productive capacity and the problem of her recovery cannot be divorced from the recovery of Western Europe as a whole. </a:t>
            </a:r>
            <a:endParaRPr lang="en-US" dirty="0"/>
          </a:p>
        </p:txBody>
      </p:sp>
      <p:sp>
        <p:nvSpPr>
          <p:cNvPr id="4" name="Slide Number Placeholder 3"/>
          <p:cNvSpPr>
            <a:spLocks noGrp="1"/>
          </p:cNvSpPr>
          <p:nvPr>
            <p:ph type="sldNum" sz="quarter" idx="10"/>
          </p:nvPr>
        </p:nvSpPr>
        <p:spPr/>
        <p:txBody>
          <a:bodyPr/>
          <a:lstStyle/>
          <a:p>
            <a:fld id="{66F721AD-4EB7-4E1E-8BF2-02F71509A832}" type="slidenum">
              <a:rPr lang="en-US" smtClean="0"/>
              <a:pPr/>
              <a:t>3</a:t>
            </a:fld>
            <a:endParaRPr lang="en-US" dirty="0"/>
          </a:p>
        </p:txBody>
      </p:sp>
    </p:spTree>
    <p:extLst>
      <p:ext uri="{BB962C8B-B14F-4D97-AF65-F5344CB8AC3E}">
        <p14:creationId xmlns:p14="http://schemas.microsoft.com/office/powerpoint/2010/main" val="652579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78059B-FF77-483E-A470-DA0406FF52BA}" type="slidenum">
              <a:rPr lang="en-US" smtClean="0"/>
              <a:pPr/>
              <a:t>36</a:t>
            </a:fld>
            <a:endParaRPr lang="en-US" dirty="0"/>
          </a:p>
        </p:txBody>
      </p:sp>
    </p:spTree>
    <p:extLst>
      <p:ext uri="{BB962C8B-B14F-4D97-AF65-F5344CB8AC3E}">
        <p14:creationId xmlns:p14="http://schemas.microsoft.com/office/powerpoint/2010/main" val="1184749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US" dirty="0"/>
          </a:p>
        </p:txBody>
      </p:sp>
      <p:sp>
        <p:nvSpPr>
          <p:cNvPr id="60420" name="Slide Number Placeholder 3"/>
          <p:cNvSpPr>
            <a:spLocks noGrp="1"/>
          </p:cNvSpPr>
          <p:nvPr>
            <p:ph type="sldNum" sz="quarter" idx="5"/>
          </p:nvPr>
        </p:nvSpPr>
        <p:spPr>
          <a:noFill/>
        </p:spPr>
        <p:txBody>
          <a:bodyPr/>
          <a:lstStyle/>
          <a:p>
            <a:pPr defTabSz="936545"/>
            <a:fld id="{B2F8F630-AE3F-4F92-893E-7A8147C5A680}" type="slidenum">
              <a:rPr lang="en-US" smtClean="0"/>
              <a:pPr defTabSz="936545"/>
              <a:t>39</a:t>
            </a:fld>
            <a:endParaRPr lang="en-US" dirty="0"/>
          </a:p>
        </p:txBody>
      </p:sp>
    </p:spTree>
    <p:extLst>
      <p:ext uri="{BB962C8B-B14F-4D97-AF65-F5344CB8AC3E}">
        <p14:creationId xmlns:p14="http://schemas.microsoft.com/office/powerpoint/2010/main" val="1449460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US" dirty="0"/>
          </a:p>
        </p:txBody>
      </p:sp>
      <p:sp>
        <p:nvSpPr>
          <p:cNvPr id="60420" name="Slide Number Placeholder 3"/>
          <p:cNvSpPr>
            <a:spLocks noGrp="1"/>
          </p:cNvSpPr>
          <p:nvPr>
            <p:ph type="sldNum" sz="quarter" idx="5"/>
          </p:nvPr>
        </p:nvSpPr>
        <p:spPr>
          <a:noFill/>
        </p:spPr>
        <p:txBody>
          <a:bodyPr/>
          <a:lstStyle/>
          <a:p>
            <a:pPr defTabSz="936545"/>
            <a:fld id="{B2F8F630-AE3F-4F92-893E-7A8147C5A680}" type="slidenum">
              <a:rPr lang="en-US" smtClean="0"/>
              <a:pPr defTabSz="936545"/>
              <a:t>40</a:t>
            </a:fld>
            <a:endParaRPr lang="en-US" dirty="0"/>
          </a:p>
        </p:txBody>
      </p:sp>
    </p:spTree>
    <p:extLst>
      <p:ext uri="{BB962C8B-B14F-4D97-AF65-F5344CB8AC3E}">
        <p14:creationId xmlns:p14="http://schemas.microsoft.com/office/powerpoint/2010/main" val="3880136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Launch of IDA</a:t>
            </a:r>
            <a:endParaRPr lang="en-US" dirty="0">
              <a:effectLst/>
            </a:endParaRPr>
          </a:p>
          <a:p>
            <a:r>
              <a:rPr lang="en-US" dirty="0">
                <a:effectLst/>
              </a:rPr>
              <a:t>With an initial funding of $912.7 million, IDA was launched on September 24, 1960 with 15 signatory countries - Australia, Canada, China, Germany, India, Italy, Malaysia, Norway, Pakistan, Sudan, Sweden, Thailand, United Kingdom, United States, and Vietnam. Within its first eight months of launch, IDA had 51 members and allocated credits worth $101 million to four countries. Honduras received the first IDA credit for highway maintenance. Chile, Sudan, and India were the other three recipients.</a:t>
            </a:r>
          </a:p>
          <a:p>
            <a:r>
              <a:rPr lang="en-US" dirty="0">
                <a:effectLst/>
              </a:rPr>
              <a:t>IDA has grown to include </a:t>
            </a:r>
            <a:r>
              <a:rPr lang="en-US" dirty="0">
                <a:effectLst/>
                <a:hlinkClick r:id="rId3"/>
              </a:rPr>
              <a:t>173 member countries</a:t>
            </a:r>
            <a:r>
              <a:rPr lang="en-US" dirty="0">
                <a:effectLst/>
              </a:rPr>
              <a:t>, and has become the leading source of concessional lending to </a:t>
            </a:r>
            <a:r>
              <a:rPr lang="en-US" dirty="0">
                <a:effectLst/>
                <a:hlinkClick r:id="rId4"/>
              </a:rPr>
              <a:t>75 of the world’s poorest countries</a:t>
            </a:r>
            <a:r>
              <a:rPr lang="en-US" dirty="0">
                <a:effectLst/>
              </a:rPr>
              <a:t>, with 39 countries in Africa. Overall, </a:t>
            </a:r>
            <a:r>
              <a:rPr lang="en-US" dirty="0">
                <a:effectLst/>
                <a:hlinkClick r:id="rId5"/>
              </a:rPr>
              <a:t>44 countries have graduated from IDA</a:t>
            </a:r>
            <a:r>
              <a:rPr lang="en-US" dirty="0">
                <a:effectLst/>
              </a:rPr>
              <a:t> and some have ‘reverse-graduated’ or re-entered IDA. Since its inception, IDA credits and grants have totaled $345 billion, averaging $18 billion over the last three years.</a:t>
            </a:r>
            <a:endParaRPr lang="en-US" dirty="0"/>
          </a:p>
        </p:txBody>
      </p:sp>
      <p:sp>
        <p:nvSpPr>
          <p:cNvPr id="4" name="Slide Number Placeholder 3"/>
          <p:cNvSpPr>
            <a:spLocks noGrp="1"/>
          </p:cNvSpPr>
          <p:nvPr>
            <p:ph type="sldNum" sz="quarter" idx="10"/>
          </p:nvPr>
        </p:nvSpPr>
        <p:spPr/>
        <p:txBody>
          <a:bodyPr/>
          <a:lstStyle/>
          <a:p>
            <a:fld id="{66F721AD-4EB7-4E1E-8BF2-02F71509A832}" type="slidenum">
              <a:rPr lang="en-US" smtClean="0"/>
              <a:pPr/>
              <a:t>4</a:t>
            </a:fld>
            <a:endParaRPr lang="en-US" dirty="0"/>
          </a:p>
        </p:txBody>
      </p:sp>
    </p:spTree>
    <p:extLst>
      <p:ext uri="{BB962C8B-B14F-4D97-AF65-F5344CB8AC3E}">
        <p14:creationId xmlns:p14="http://schemas.microsoft.com/office/powerpoint/2010/main" val="3906657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IBRD</a:t>
            </a:r>
            <a:r>
              <a:rPr lang="en-US" b="1" dirty="0"/>
              <a:t> – 1944</a:t>
            </a:r>
          </a:p>
          <a:p>
            <a:r>
              <a:rPr lang="en-US" b="1" dirty="0"/>
              <a:t>IDA – 1960</a:t>
            </a:r>
          </a:p>
          <a:p>
            <a:r>
              <a:rPr lang="en-US" b="1" dirty="0" err="1"/>
              <a:t>IFC</a:t>
            </a:r>
            <a:r>
              <a:rPr lang="en-US" b="1" dirty="0"/>
              <a:t> – 1956 </a:t>
            </a:r>
            <a:r>
              <a:rPr lang="en-US" b="0" dirty="0"/>
              <a:t>(Ambitious goal – “Encouraging the growth</a:t>
            </a:r>
            <a:r>
              <a:rPr lang="en-US" b="0" baseline="0" dirty="0"/>
              <a:t> of productive private enterprise” by investing, advising, and mobilizing capital from others)</a:t>
            </a:r>
            <a:endParaRPr lang="en-US" b="1" dirty="0"/>
          </a:p>
          <a:p>
            <a:r>
              <a:rPr lang="en-US" b="1" dirty="0" err="1"/>
              <a:t>MIGA</a:t>
            </a:r>
            <a:r>
              <a:rPr lang="en-US" b="1" dirty="0"/>
              <a:t> – 1988</a:t>
            </a:r>
          </a:p>
          <a:p>
            <a:r>
              <a:rPr lang="en-US" b="1" dirty="0" err="1"/>
              <a:t>ICSID</a:t>
            </a:r>
            <a:r>
              <a:rPr lang="en-US" b="1" baseline="0" dirty="0"/>
              <a:t> – 1965 </a:t>
            </a:r>
            <a:endParaRPr lang="en-US" b="1" dirty="0"/>
          </a:p>
          <a:p>
            <a:endParaRPr lang="en-US" dirty="0"/>
          </a:p>
        </p:txBody>
      </p:sp>
      <p:sp>
        <p:nvSpPr>
          <p:cNvPr id="4" name="Slide Number Placeholder 3"/>
          <p:cNvSpPr>
            <a:spLocks noGrp="1"/>
          </p:cNvSpPr>
          <p:nvPr>
            <p:ph type="sldNum" sz="quarter" idx="10"/>
          </p:nvPr>
        </p:nvSpPr>
        <p:spPr/>
        <p:txBody>
          <a:bodyPr/>
          <a:lstStyle/>
          <a:p>
            <a:fld id="{66F721AD-4EB7-4E1E-8BF2-02F71509A832}" type="slidenum">
              <a:rPr lang="en-US" smtClean="0"/>
              <a:pPr/>
              <a:t>5</a:t>
            </a:fld>
            <a:endParaRPr lang="en-US" dirty="0"/>
          </a:p>
        </p:txBody>
      </p:sp>
    </p:spTree>
    <p:extLst>
      <p:ext uri="{BB962C8B-B14F-4D97-AF65-F5344CB8AC3E}">
        <p14:creationId xmlns:p14="http://schemas.microsoft.com/office/powerpoint/2010/main" val="2973388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31792"/>
            <a:fld id="{B680C404-6BB8-42C4-BDAF-B4766FC6A1D5}" type="slidenum">
              <a:rPr lang="en-US" smtClean="0"/>
              <a:pPr defTabSz="931792"/>
              <a:t>6</a:t>
            </a:fld>
            <a:endParaRPr lang="en-US"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528063" y="4190648"/>
            <a:ext cx="5607039" cy="4181064"/>
          </a:xfrm>
          <a:noFill/>
          <a:ln/>
        </p:spPr>
        <p:txBody>
          <a:bodyPr/>
          <a:lstStyle/>
          <a:p>
            <a:pPr marL="226954" indent="-226954">
              <a:spcBef>
                <a:spcPct val="15000"/>
              </a:spcBef>
            </a:pPr>
            <a:r>
              <a:rPr lang="en-US" b="1" dirty="0"/>
              <a:t>Membership Numbers:</a:t>
            </a:r>
            <a:endParaRPr lang="en-US" b="0" dirty="0"/>
          </a:p>
          <a:p>
            <a:pPr marL="226954" indent="-226954">
              <a:spcBef>
                <a:spcPct val="15000"/>
              </a:spcBef>
              <a:buFont typeface="Arial" panose="020B0604020202020204" pitchFamily="34" charset="0"/>
              <a:buChar char="•"/>
            </a:pPr>
            <a:r>
              <a:rPr lang="en-US" b="0" dirty="0" err="1"/>
              <a:t>IBRD</a:t>
            </a:r>
            <a:r>
              <a:rPr lang="en-US" b="0" baseline="0" dirty="0"/>
              <a:t> – 189 countries</a:t>
            </a:r>
          </a:p>
          <a:p>
            <a:pPr marL="226954" indent="-226954">
              <a:spcBef>
                <a:spcPct val="15000"/>
              </a:spcBef>
              <a:buFont typeface="Arial" panose="020B0604020202020204" pitchFamily="34" charset="0"/>
              <a:buChar char="•"/>
            </a:pPr>
            <a:r>
              <a:rPr lang="en-US" b="0" baseline="0" dirty="0"/>
              <a:t>IDA – 173 countries</a:t>
            </a:r>
          </a:p>
          <a:p>
            <a:pPr marL="226954" indent="-226954">
              <a:spcBef>
                <a:spcPct val="15000"/>
              </a:spcBef>
              <a:buFont typeface="Arial" panose="020B0604020202020204" pitchFamily="34" charset="0"/>
              <a:buChar char="•"/>
            </a:pPr>
            <a:r>
              <a:rPr lang="en-US" b="0" baseline="0" dirty="0" err="1"/>
              <a:t>IFC</a:t>
            </a:r>
            <a:r>
              <a:rPr lang="en-US" b="0" baseline="0" dirty="0"/>
              <a:t> – 184 countries</a:t>
            </a:r>
          </a:p>
          <a:p>
            <a:pPr marL="226954" indent="-226954">
              <a:spcBef>
                <a:spcPct val="15000"/>
              </a:spcBef>
              <a:buFont typeface="Arial" panose="020B0604020202020204" pitchFamily="34" charset="0"/>
              <a:buChar char="•"/>
            </a:pPr>
            <a:r>
              <a:rPr lang="en-US" b="0" baseline="0" dirty="0" err="1"/>
              <a:t>MIGA</a:t>
            </a:r>
            <a:r>
              <a:rPr lang="en-US" b="0" baseline="0" dirty="0"/>
              <a:t> – 181 countries</a:t>
            </a:r>
          </a:p>
          <a:p>
            <a:pPr marL="226954" indent="-226954">
              <a:spcBef>
                <a:spcPct val="15000"/>
              </a:spcBef>
              <a:buFont typeface="Arial" panose="020B0604020202020204" pitchFamily="34" charset="0"/>
              <a:buChar char="•"/>
            </a:pPr>
            <a:r>
              <a:rPr lang="en-US" b="0" baseline="0" dirty="0" err="1"/>
              <a:t>ICSID</a:t>
            </a:r>
            <a:r>
              <a:rPr lang="en-US" b="0" baseline="0" dirty="0"/>
              <a:t> – 153 countries</a:t>
            </a:r>
          </a:p>
          <a:p>
            <a:pPr marL="226954" indent="-226954">
              <a:spcBef>
                <a:spcPct val="15000"/>
              </a:spcBef>
              <a:buFont typeface="Arial" panose="020B0604020202020204" pitchFamily="34" charset="0"/>
              <a:buChar char="•"/>
            </a:pPr>
            <a:endParaRPr lang="en-US" b="0" baseline="0" dirty="0"/>
          </a:p>
          <a:p>
            <a:pPr marL="0" indent="0">
              <a:spcBef>
                <a:spcPct val="15000"/>
              </a:spcBef>
              <a:buFont typeface="Arial" panose="020B0604020202020204" pitchFamily="34" charset="0"/>
              <a:buNone/>
            </a:pPr>
            <a:r>
              <a:rPr lang="en-US" b="1" baseline="0" dirty="0"/>
              <a:t>MUST</a:t>
            </a:r>
            <a:r>
              <a:rPr lang="en-US" b="0" baseline="0" dirty="0"/>
              <a:t> be a member of IMF to become a member of the World Bank.</a:t>
            </a:r>
          </a:p>
          <a:p>
            <a:pPr marL="0" indent="0">
              <a:spcBef>
                <a:spcPct val="15000"/>
              </a:spcBef>
              <a:buFont typeface="Arial" panose="020B0604020202020204" pitchFamily="34" charset="0"/>
              <a:buNone/>
            </a:pPr>
            <a:endParaRPr lang="en-US" b="0" baseline="0" dirty="0"/>
          </a:p>
          <a:p>
            <a:r>
              <a:rPr lang="en-US" dirty="0">
                <a:effectLst/>
              </a:rPr>
              <a:t>The organizations that make up the World Bank Group are owned by the governments of member nations, which have the ultimate decision-making power within the organizations on all matters, including policy, financial or membership issues.</a:t>
            </a:r>
          </a:p>
          <a:p>
            <a:endParaRPr lang="en-US" dirty="0">
              <a:effectLst/>
            </a:endParaRPr>
          </a:p>
          <a:p>
            <a:r>
              <a:rPr lang="en-US" dirty="0">
                <a:effectLst/>
              </a:rPr>
              <a:t>Member countries govern the World Bank Group through the </a:t>
            </a:r>
            <a:r>
              <a:rPr lang="en-US" dirty="0">
                <a:effectLst/>
                <a:hlinkClick r:id="rId3"/>
              </a:rPr>
              <a:t>Boards of Governors</a:t>
            </a:r>
            <a:r>
              <a:rPr lang="en-US" dirty="0">
                <a:effectLst/>
              </a:rPr>
              <a:t> and the Boards of </a:t>
            </a:r>
            <a:r>
              <a:rPr lang="en-US" dirty="0">
                <a:effectLst/>
                <a:hlinkClick r:id="rId4"/>
              </a:rPr>
              <a:t>Executive Directors</a:t>
            </a:r>
            <a:r>
              <a:rPr lang="en-US" dirty="0">
                <a:effectLst/>
              </a:rPr>
              <a:t>. These bodies make all major decisions for the organizations.</a:t>
            </a:r>
          </a:p>
          <a:p>
            <a:endParaRPr lang="en-US" dirty="0">
              <a:effectLst/>
            </a:endParaRPr>
          </a:p>
          <a:p>
            <a:r>
              <a:rPr lang="en-US" dirty="0">
                <a:effectLst/>
              </a:rPr>
              <a:t>To become a member of the Bank, under the </a:t>
            </a:r>
            <a:r>
              <a:rPr lang="en-US" dirty="0" err="1">
                <a:effectLst/>
                <a:hlinkClick r:id="rId5"/>
              </a:rPr>
              <a:t>IBRD</a:t>
            </a:r>
            <a:r>
              <a:rPr lang="en-US" dirty="0">
                <a:effectLst/>
                <a:hlinkClick r:id="rId5"/>
              </a:rPr>
              <a:t> Articles of Agreement</a:t>
            </a:r>
            <a:r>
              <a:rPr lang="en-US" dirty="0">
                <a:effectLst/>
              </a:rPr>
              <a:t>, a country must first join the </a:t>
            </a:r>
            <a:r>
              <a:rPr lang="en-US" dirty="0">
                <a:effectLst/>
                <a:hlinkClick r:id="rId6"/>
              </a:rPr>
              <a:t>International Monetary Fund</a:t>
            </a:r>
            <a:r>
              <a:rPr lang="en-US" dirty="0">
                <a:effectLst/>
              </a:rPr>
              <a:t> (IMF). Membership in IDA, </a:t>
            </a:r>
            <a:r>
              <a:rPr lang="en-US" dirty="0" err="1">
                <a:effectLst/>
              </a:rPr>
              <a:t>IFC</a:t>
            </a:r>
            <a:r>
              <a:rPr lang="en-US" dirty="0">
                <a:effectLst/>
              </a:rPr>
              <a:t> and </a:t>
            </a:r>
            <a:r>
              <a:rPr lang="en-US" dirty="0" err="1">
                <a:effectLst/>
              </a:rPr>
              <a:t>MIGA</a:t>
            </a:r>
            <a:r>
              <a:rPr lang="en-US" dirty="0">
                <a:effectLst/>
              </a:rPr>
              <a:t> are conditional on membership in </a:t>
            </a:r>
            <a:r>
              <a:rPr lang="en-US" dirty="0" err="1">
                <a:effectLst/>
              </a:rPr>
              <a:t>IBRD</a:t>
            </a:r>
            <a:r>
              <a:rPr lang="en-US" dirty="0">
                <a:effectLst/>
              </a:rPr>
              <a:t>.</a:t>
            </a:r>
          </a:p>
          <a:p>
            <a:pPr marL="226954" indent="-226954">
              <a:spcBef>
                <a:spcPct val="15000"/>
              </a:spcBef>
            </a:pPr>
            <a:endParaRPr lang="en-US" b="0" dirty="0"/>
          </a:p>
        </p:txBody>
      </p:sp>
    </p:spTree>
    <p:extLst>
      <p:ext uri="{BB962C8B-B14F-4D97-AF65-F5344CB8AC3E}">
        <p14:creationId xmlns:p14="http://schemas.microsoft.com/office/powerpoint/2010/main" val="1180366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31792"/>
            <a:fld id="{B680C404-6BB8-42C4-BDAF-B4766FC6A1D5}" type="slidenum">
              <a:rPr lang="en-US" smtClean="0"/>
              <a:pPr defTabSz="931792"/>
              <a:t>7</a:t>
            </a:fld>
            <a:endParaRPr lang="en-US"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528063" y="4190648"/>
            <a:ext cx="5607039" cy="4181064"/>
          </a:xfrm>
          <a:noFill/>
          <a:ln/>
        </p:spPr>
        <p:txBody>
          <a:bodyPr/>
          <a:lstStyle/>
          <a:p>
            <a:pPr marL="226954" indent="-226954">
              <a:spcBef>
                <a:spcPct val="15000"/>
              </a:spcBef>
            </a:pPr>
            <a:endParaRPr lang="en-US" b="0" dirty="0"/>
          </a:p>
        </p:txBody>
      </p:sp>
    </p:spTree>
    <p:extLst>
      <p:ext uri="{BB962C8B-B14F-4D97-AF65-F5344CB8AC3E}">
        <p14:creationId xmlns:p14="http://schemas.microsoft.com/office/powerpoint/2010/main" val="1180366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31792"/>
            <a:fld id="{B680C404-6BB8-42C4-BDAF-B4766FC6A1D5}" type="slidenum">
              <a:rPr lang="en-US" smtClean="0"/>
              <a:pPr defTabSz="931792"/>
              <a:t>8</a:t>
            </a:fld>
            <a:endParaRPr lang="en-US"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528063" y="4190648"/>
            <a:ext cx="5607039" cy="4181064"/>
          </a:xfrm>
          <a:noFill/>
          <a:ln/>
        </p:spPr>
        <p:txBody>
          <a:bodyPr/>
          <a:lstStyle/>
          <a:p>
            <a:pPr marL="226954" indent="-226954">
              <a:spcBef>
                <a:spcPct val="15000"/>
              </a:spcBef>
            </a:pPr>
            <a:endParaRPr lang="en-US" b="0" dirty="0"/>
          </a:p>
        </p:txBody>
      </p:sp>
    </p:spTree>
    <p:extLst>
      <p:ext uri="{BB962C8B-B14F-4D97-AF65-F5344CB8AC3E}">
        <p14:creationId xmlns:p14="http://schemas.microsoft.com/office/powerpoint/2010/main" val="2771926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E5675FE3-6ADE-40B2-A674-6EC76AE09196}" type="slidenum">
              <a:rPr lang="en-US" smtClean="0"/>
              <a:pPr/>
              <a:t>11</a:t>
            </a:fld>
            <a:endParaRPr lang="en-US" dirty="0"/>
          </a:p>
        </p:txBody>
      </p:sp>
      <p:sp>
        <p:nvSpPr>
          <p:cNvPr id="44035" name="Rectangle 2"/>
          <p:cNvSpPr>
            <a:spLocks noGrp="1" noRot="1" noChangeAspect="1" noChangeArrowheads="1" noTextEdit="1"/>
          </p:cNvSpPr>
          <p:nvPr>
            <p:ph type="sldImg"/>
          </p:nvPr>
        </p:nvSpPr>
        <p:spPr>
          <a:xfrm>
            <a:off x="1352550" y="822325"/>
            <a:ext cx="4314825" cy="3236913"/>
          </a:xfrm>
          <a:ln/>
        </p:spPr>
      </p:sp>
      <p:sp>
        <p:nvSpPr>
          <p:cNvPr id="44036" name="Rectangle 3"/>
          <p:cNvSpPr>
            <a:spLocks noGrp="1" noChangeArrowheads="1"/>
          </p:cNvSpPr>
          <p:nvPr>
            <p:ph type="body" idx="1"/>
          </p:nvPr>
        </p:nvSpPr>
        <p:spPr>
          <a:xfrm>
            <a:off x="934078" y="4416111"/>
            <a:ext cx="5142244" cy="4182419"/>
          </a:xfrm>
          <a:noFill/>
          <a:ln/>
        </p:spPr>
        <p:txBody>
          <a:bodyPr/>
          <a:lstStyle/>
          <a:p>
            <a:pPr eaLnBrk="1" hangingPunct="1"/>
            <a:endParaRPr lang="en-US" dirty="0"/>
          </a:p>
        </p:txBody>
      </p:sp>
    </p:spTree>
    <p:extLst>
      <p:ext uri="{BB962C8B-B14F-4D97-AF65-F5344CB8AC3E}">
        <p14:creationId xmlns:p14="http://schemas.microsoft.com/office/powerpoint/2010/main" val="135304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27703000-7147-4476-9434-5E5449826690}" type="datetime1">
              <a:rPr lang="en-US" smtClean="0"/>
              <a:pPr/>
              <a:t>10/18/2018</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349CE0A7-CEB3-4B84-8CDD-3184F817DA9B}" type="slidenum">
              <a:rPr lang="en-US" smtClean="0"/>
              <a:pPr/>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6C08A8D-D255-4F39-A616-70B0460F7169}" type="datetime1">
              <a:rPr lang="en-US" smtClean="0"/>
              <a:pPr/>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9CE0A7-CEB3-4B84-8CDD-3184F817DA9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B468405-09F8-47F4-BE7E-0B1035787A3D}" type="datetime1">
              <a:rPr lang="en-US" smtClean="0"/>
              <a:pPr/>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9CE0A7-CEB3-4B84-8CDD-3184F817DA9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6542F3-9F45-4B5A-8CF2-24455242291C}" type="datetime1">
              <a:rPr lang="en-US" smtClean="0"/>
              <a:pPr/>
              <a:t>10/18/2018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9CE0A7-CEB3-4B84-8CDD-3184F817DA9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05BC0CDF-E0CE-4A23-BBFC-3053CE1C391C}" type="datetime1">
              <a:rPr lang="en-US" smtClean="0"/>
              <a:pPr/>
              <a:t>10/18/2018</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349CE0A7-CEB3-4B84-8CDD-3184F817DA9B}"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550176E-43BE-42F4-8E31-CEE8CFC3CA46}" type="datetime1">
              <a:rPr lang="en-US" smtClean="0"/>
              <a:pPr/>
              <a:t>10/18/2018</a:t>
            </a:fld>
            <a:endParaRPr lang="en-US" dirty="0"/>
          </a:p>
        </p:txBody>
      </p:sp>
      <p:sp>
        <p:nvSpPr>
          <p:cNvPr id="5" name="Footer Placeholder 4"/>
          <p:cNvSpPr>
            <a:spLocks noGrp="1"/>
          </p:cNvSpPr>
          <p:nvPr>
            <p:ph type="ftr" sz="quarter" idx="11"/>
          </p:nvPr>
        </p:nvSpPr>
        <p:spPr>
          <a:xfrm>
            <a:off x="800100" y="6172200"/>
            <a:ext cx="4000500" cy="457200"/>
          </a:xfrm>
        </p:spPr>
        <p:txBody>
          <a:bodyPr/>
          <a:lstStyle/>
          <a:p>
            <a:endParaRPr lang="en-US" dirty="0"/>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146304" y="6208776"/>
            <a:ext cx="457200" cy="457200"/>
          </a:xfrm>
        </p:spPr>
        <p:txBody>
          <a:bodyPr/>
          <a:lstStyle/>
          <a:p>
            <a:fld id="{349CE0A7-CEB3-4B84-8CDD-3184F817DA9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0BDC7724-AC53-4EDE-B257-DB20452A95EF}" type="datetime1">
              <a:rPr lang="en-US" smtClean="0"/>
              <a:pPr/>
              <a:t>10/18/2018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9CE0A7-CEB3-4B84-8CDD-3184F817DA9B}" type="slidenum">
              <a:rPr lang="en-US" smtClean="0"/>
              <a:pPr/>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D003438E-CFD5-447F-8873-0252930A613E}" type="datetime1">
              <a:rPr lang="en-US" smtClean="0"/>
              <a:pPr/>
              <a:t>10/18/2018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9CE0A7-CEB3-4B84-8CDD-3184F817DA9B}" type="slidenum">
              <a:rPr lang="en-US" smtClean="0"/>
              <a:pPr/>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A30C71E-8253-4EA3-AB02-21535A862AED}" type="datetime1">
              <a:rPr lang="en-US" smtClean="0"/>
              <a:pPr/>
              <a:t>10/18/2018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9CE0A7-CEB3-4B84-8CDD-3184F817DA9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07408B-A9E9-460C-BDC7-17A3063B99C4}" type="datetime1">
              <a:rPr lang="en-US" smtClean="0"/>
              <a:pPr/>
              <a:t>10/18/2018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9CE0A7-CEB3-4B84-8CDD-3184F817DA9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7D8FB291-FE83-4810-B318-E52C22DE46E0}" type="datetime1">
              <a:rPr lang="en-US" smtClean="0"/>
              <a:pPr/>
              <a:t>10/18/2018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9CE0A7-CEB3-4B84-8CDD-3184F817DA9B}" type="slidenum">
              <a:rPr lang="en-US" smtClean="0"/>
              <a:pPr/>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FAA72D2B-BDBE-48EA-B266-78AB94E989A4}" type="datetime1">
              <a:rPr lang="en-US" smtClean="0"/>
              <a:pPr/>
              <a:t>10/18/2018</a:t>
            </a:fld>
            <a:endParaRPr lang="en-US" dirty="0"/>
          </a:p>
        </p:txBody>
      </p:sp>
      <p:sp>
        <p:nvSpPr>
          <p:cNvPr id="6" name="Footer Placeholder 5"/>
          <p:cNvSpPr>
            <a:spLocks noGrp="1"/>
          </p:cNvSpPr>
          <p:nvPr>
            <p:ph type="ftr" sz="quarter" idx="11"/>
          </p:nvPr>
        </p:nvSpPr>
        <p:spPr>
          <a:xfrm>
            <a:off x="914400" y="6172200"/>
            <a:ext cx="3886200" cy="457200"/>
          </a:xfrm>
        </p:spPr>
        <p:txBody>
          <a:bodyPr/>
          <a:lstStyle/>
          <a:p>
            <a:endParaRPr lang="en-US" dirty="0"/>
          </a:p>
        </p:txBody>
      </p:sp>
      <p:sp>
        <p:nvSpPr>
          <p:cNvPr id="7" name="Slide Number Placeholder 6"/>
          <p:cNvSpPr>
            <a:spLocks noGrp="1"/>
          </p:cNvSpPr>
          <p:nvPr>
            <p:ph type="sldNum" sz="quarter" idx="12"/>
          </p:nvPr>
        </p:nvSpPr>
        <p:spPr>
          <a:xfrm>
            <a:off x="146304" y="6208776"/>
            <a:ext cx="457200" cy="457200"/>
          </a:xfrm>
        </p:spPr>
        <p:txBody>
          <a:bodyPr/>
          <a:lstStyle/>
          <a:p>
            <a:fld id="{349CE0A7-CEB3-4B84-8CDD-3184F817DA9B}" type="slidenum">
              <a:rPr lang="en-US" smtClean="0"/>
              <a:pPr/>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C4E09A51-7F35-4293-94E8-3B17B1260DBE}" type="datetime1">
              <a:rPr lang="en-US" smtClean="0"/>
              <a:pPr/>
              <a:t>10/18/2018</a:t>
            </a:fld>
            <a:endParaRPr lang="en-US" dirty="0"/>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349CE0A7-CEB3-4B84-8CDD-3184F817DA9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660" r:id="rId12"/>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3.png"/><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xr"/><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worldbank.org/debarr"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worldbank.org/suspensiondebarment2017" TargetMode="External"/><Relationship Id="rId2" Type="http://schemas.openxmlformats.org/officeDocument/2006/relationships/hyperlink" Target="http://pubdocs.worldbank.org/en/227911538495181415/WBG-SanctionsSystemARFY18-final-for-web.pdf" TargetMode="External"/><Relationship Id="rId1" Type="http://schemas.openxmlformats.org/officeDocument/2006/relationships/slideLayout" Target="../slideLayouts/slideLayout2.xml"/><Relationship Id="rId6" Type="http://schemas.openxmlformats.org/officeDocument/2006/relationships/hyperlink" Target="http://www.worldbank.org/debarr" TargetMode="External"/><Relationship Id="rId5" Type="http://schemas.openxmlformats.org/officeDocument/2006/relationships/hyperlink" Target="http://www.worldbank.org/integrity" TargetMode="External"/><Relationship Id="rId4" Type="http://schemas.openxmlformats.org/officeDocument/2006/relationships/hyperlink" Target="http://www.worldbank.org/sanct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12"/>
          <p:cNvSpPr>
            <a:spLocks noGrp="1" noChangeArrowheads="1"/>
          </p:cNvSpPr>
          <p:nvPr>
            <p:ph type="ctrTitle"/>
          </p:nvPr>
        </p:nvSpPr>
        <p:spPr>
          <a:xfrm>
            <a:off x="381000" y="1828800"/>
            <a:ext cx="8534400" cy="990600"/>
          </a:xfrm>
        </p:spPr>
        <p:txBody>
          <a:bodyPr>
            <a:normAutofit fontScale="90000"/>
          </a:bodyPr>
          <a:lstStyle/>
          <a:p>
            <a:pPr>
              <a:defRPr/>
            </a:pPr>
            <a:br>
              <a:rPr lang="en-US" sz="4000" b="1" dirty="0">
                <a:solidFill>
                  <a:schemeClr val="tx1"/>
                </a:solidFill>
              </a:rPr>
            </a:br>
            <a:br>
              <a:rPr lang="en-US" sz="4000" b="1" dirty="0">
                <a:solidFill>
                  <a:schemeClr val="tx1"/>
                </a:solidFill>
              </a:rPr>
            </a:br>
            <a:br>
              <a:rPr lang="en-US" sz="4000" b="1" dirty="0">
                <a:solidFill>
                  <a:schemeClr val="tx1"/>
                </a:solidFill>
              </a:rPr>
            </a:br>
            <a:br>
              <a:rPr lang="en-US" sz="2700" b="1" dirty="0">
                <a:solidFill>
                  <a:schemeClr val="tx1"/>
                </a:solidFill>
              </a:rPr>
            </a:br>
            <a:r>
              <a:rPr lang="en-US" sz="2400" b="1" i="1" dirty="0"/>
              <a:t> </a:t>
            </a:r>
            <a:r>
              <a:rPr lang="en-US" sz="3600" b="1" dirty="0">
                <a:solidFill>
                  <a:schemeClr val="tx1"/>
                </a:solidFill>
              </a:rPr>
              <a:t>The World Bank’s Sanctions System:</a:t>
            </a:r>
            <a:br>
              <a:rPr lang="en-US" sz="3600" b="1" dirty="0">
                <a:solidFill>
                  <a:schemeClr val="tx1"/>
                </a:solidFill>
              </a:rPr>
            </a:br>
            <a:r>
              <a:rPr lang="en-US" sz="2700" b="1" dirty="0">
                <a:solidFill>
                  <a:schemeClr val="tx1"/>
                </a:solidFill>
              </a:rPr>
              <a:t>The Use of Suspension and Debarment to Combat Fraud and Corruption in International Development</a:t>
            </a:r>
            <a:br>
              <a:rPr lang="en-US" sz="4000" b="1" dirty="0">
                <a:solidFill>
                  <a:schemeClr val="tx1"/>
                </a:solidFill>
              </a:rPr>
            </a:br>
            <a:br>
              <a:rPr lang="en-US" sz="4000" b="1" dirty="0">
                <a:solidFill>
                  <a:schemeClr val="tx1"/>
                </a:solidFill>
              </a:rPr>
            </a:br>
            <a:br>
              <a:rPr lang="en-US" sz="4000" b="1" dirty="0">
                <a:solidFill>
                  <a:schemeClr val="tx1"/>
                </a:solidFill>
              </a:rPr>
            </a:br>
            <a:br>
              <a:rPr lang="en-US" sz="4000" b="1" dirty="0">
                <a:solidFill>
                  <a:schemeClr val="tx1"/>
                </a:solidFill>
              </a:rPr>
            </a:br>
            <a:endParaRPr lang="en-US" sz="4000" b="1" dirty="0">
              <a:solidFill>
                <a:schemeClr val="tx1"/>
              </a:solidFill>
            </a:endParaRPr>
          </a:p>
        </p:txBody>
      </p:sp>
      <p:sp>
        <p:nvSpPr>
          <p:cNvPr id="16388" name="Text Box 14"/>
          <p:cNvSpPr txBox="1">
            <a:spLocks noChangeArrowheads="1"/>
          </p:cNvSpPr>
          <p:nvPr/>
        </p:nvSpPr>
        <p:spPr bwMode="auto">
          <a:xfrm>
            <a:off x="381000" y="3352800"/>
            <a:ext cx="8153400" cy="3382895"/>
          </a:xfrm>
          <a:prstGeom prst="rect">
            <a:avLst/>
          </a:prstGeom>
          <a:noFill/>
          <a:ln w="9525">
            <a:noFill/>
            <a:miter lim="800000"/>
            <a:headEnd/>
            <a:tailEnd/>
          </a:ln>
        </p:spPr>
        <p:txBody>
          <a:bodyPr wrap="square" lIns="88819" tIns="44409" rIns="88819" bIns="44409">
            <a:spAutoFit/>
          </a:bodyPr>
          <a:lstStyle/>
          <a:p>
            <a:pPr defTabSz="889000"/>
            <a:endParaRPr lang="en-US" sz="2000" dirty="0"/>
          </a:p>
          <a:p>
            <a:pPr defTabSz="889000"/>
            <a:r>
              <a:rPr lang="en-US" sz="2000" dirty="0"/>
              <a:t>The George Washington University Law School</a:t>
            </a:r>
          </a:p>
          <a:p>
            <a:pPr defTabSz="889000"/>
            <a:endParaRPr lang="en-US" sz="2000" dirty="0"/>
          </a:p>
          <a:p>
            <a:pPr defTabSz="889000"/>
            <a:r>
              <a:rPr lang="en-US" sz="2000" dirty="0"/>
              <a:t>October 21, 2018</a:t>
            </a:r>
          </a:p>
          <a:p>
            <a:pPr defTabSz="889000"/>
            <a:endParaRPr lang="en-US" sz="2000" dirty="0"/>
          </a:p>
          <a:p>
            <a:pPr defTabSz="889000"/>
            <a:r>
              <a:rPr lang="en-US" sz="2000" dirty="0"/>
              <a:t>Presented by:</a:t>
            </a:r>
          </a:p>
          <a:p>
            <a:pPr defTabSz="889000"/>
            <a:r>
              <a:rPr lang="en-US" sz="2000" b="1" dirty="0"/>
              <a:t>Collin Swan</a:t>
            </a:r>
            <a:endParaRPr lang="en-US" sz="2000" dirty="0"/>
          </a:p>
          <a:p>
            <a:pPr defTabSz="889000"/>
            <a:r>
              <a:rPr lang="en-US" sz="2000" dirty="0"/>
              <a:t>Counsel (Sanctions), Office of Suspension and Debarment (OSD)</a:t>
            </a:r>
          </a:p>
          <a:p>
            <a:pPr defTabSz="889000"/>
            <a:r>
              <a:rPr lang="en-US" sz="2000" dirty="0"/>
              <a:t>The World Bank</a:t>
            </a:r>
          </a:p>
          <a:p>
            <a:pPr defTabSz="889000"/>
            <a:endParaRPr lang="en-US" sz="2000" dirty="0">
              <a:solidFill>
                <a:schemeClr val="tx1">
                  <a:lumMod val="65000"/>
                  <a:lumOff val="35000"/>
                </a:schemeClr>
              </a:solidFill>
              <a:latin typeface="+mj-lt"/>
            </a:endParaRPr>
          </a:p>
          <a:p>
            <a:pPr defTabSz="889000"/>
            <a:endParaRPr lang="en-US" sz="1400"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882F7F0-3516-40A3-887E-DEE1B6D41C40}" type="slidenum">
              <a:rPr lang="en-US" smtClean="0"/>
              <a:pPr>
                <a:defRPr/>
              </a:pPr>
              <a:t>10</a:t>
            </a:fld>
            <a:endParaRPr lang="en-US" dirty="0"/>
          </a:p>
        </p:txBody>
      </p:sp>
      <p:sp>
        <p:nvSpPr>
          <p:cNvPr id="9" name="Rectangle 2">
            <a:extLst>
              <a:ext uri="{FF2B5EF4-FFF2-40B4-BE49-F238E27FC236}">
                <a16:creationId xmlns:a16="http://schemas.microsoft.com/office/drawing/2014/main" id="{940A7DD7-E49C-4D69-A6B0-198E9167C18E}"/>
              </a:ext>
            </a:extLst>
          </p:cNvPr>
          <p:cNvSpPr txBox="1">
            <a:spLocks noChangeArrowheads="1"/>
          </p:cNvSpPr>
          <p:nvPr/>
        </p:nvSpPr>
        <p:spPr>
          <a:xfrm>
            <a:off x="0" y="152400"/>
            <a:ext cx="9144000" cy="11398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t>Why Does the World Bank</a:t>
            </a:r>
            <a:br>
              <a:rPr lang="en-US" sz="3600" b="1" dirty="0"/>
            </a:br>
            <a:r>
              <a:rPr lang="en-US" sz="3600" b="1" dirty="0"/>
              <a:t>Care About Fraud &amp; Corruption?</a:t>
            </a:r>
          </a:p>
        </p:txBody>
      </p:sp>
      <p:pic>
        <p:nvPicPr>
          <p:cNvPr id="10" name="Picture 9">
            <a:extLst>
              <a:ext uri="{FF2B5EF4-FFF2-40B4-BE49-F238E27FC236}">
                <a16:creationId xmlns:a16="http://schemas.microsoft.com/office/drawing/2014/main" id="{E693FD90-B4ED-48EA-A097-82C86B3D0B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1" y="1388871"/>
            <a:ext cx="2215910" cy="2802129"/>
          </a:xfrm>
          <a:prstGeom prst="rect">
            <a:avLst/>
          </a:prstGeom>
        </p:spPr>
      </p:pic>
      <p:sp>
        <p:nvSpPr>
          <p:cNvPr id="11" name="TextBox 10">
            <a:extLst>
              <a:ext uri="{FF2B5EF4-FFF2-40B4-BE49-F238E27FC236}">
                <a16:creationId xmlns:a16="http://schemas.microsoft.com/office/drawing/2014/main" id="{09998499-6575-49F4-BF29-EF93E582D5F7}"/>
              </a:ext>
            </a:extLst>
          </p:cNvPr>
          <p:cNvSpPr txBox="1"/>
          <p:nvPr/>
        </p:nvSpPr>
        <p:spPr>
          <a:xfrm>
            <a:off x="466725" y="4287646"/>
            <a:ext cx="8210550" cy="2031325"/>
          </a:xfrm>
          <a:prstGeom prst="rect">
            <a:avLst/>
          </a:prstGeom>
          <a:noFill/>
        </p:spPr>
        <p:txBody>
          <a:bodyPr wrap="square" rtlCol="0">
            <a:spAutoFit/>
          </a:bodyPr>
          <a:lstStyle/>
          <a:p>
            <a:r>
              <a:rPr lang="en-US" i="1" dirty="0"/>
              <a:t>[W]e must tackle the issue of economic and financial efficiency. But we also need to address transparency, accountability, and institutional capacity. And let's not mince words: </a:t>
            </a:r>
            <a:r>
              <a:rPr lang="en-US" b="1" i="1" dirty="0"/>
              <a:t>we need to deal with the cancer of corruption. . . . </a:t>
            </a:r>
            <a:endParaRPr lang="en-US" i="1" dirty="0"/>
          </a:p>
          <a:p>
            <a:endParaRPr lang="en-US" i="1" dirty="0"/>
          </a:p>
          <a:p>
            <a:r>
              <a:rPr lang="en-US" i="1" dirty="0"/>
              <a:t>Let me emphasize that the Bank Group will not tolerate corruption in the programs that we support; and we are taking steps to ensure that our own activities continue to meet the highest standards of probity. </a:t>
            </a:r>
            <a:endParaRPr lang="en-US" b="1" i="1" dirty="0"/>
          </a:p>
        </p:txBody>
      </p:sp>
      <p:sp>
        <p:nvSpPr>
          <p:cNvPr id="12" name="TextBox 11">
            <a:extLst>
              <a:ext uri="{FF2B5EF4-FFF2-40B4-BE49-F238E27FC236}">
                <a16:creationId xmlns:a16="http://schemas.microsoft.com/office/drawing/2014/main" id="{A8119B10-3E18-4C57-9BEE-E04D77913CD5}"/>
              </a:ext>
            </a:extLst>
          </p:cNvPr>
          <p:cNvSpPr txBox="1"/>
          <p:nvPr/>
        </p:nvSpPr>
        <p:spPr>
          <a:xfrm>
            <a:off x="4572000" y="1600200"/>
            <a:ext cx="3276600" cy="1754326"/>
          </a:xfrm>
          <a:prstGeom prst="rect">
            <a:avLst/>
          </a:prstGeom>
          <a:noFill/>
        </p:spPr>
        <p:txBody>
          <a:bodyPr wrap="square" rtlCol="0">
            <a:spAutoFit/>
          </a:bodyPr>
          <a:lstStyle/>
          <a:p>
            <a:r>
              <a:rPr lang="en-US" dirty="0"/>
              <a:t>Annual Meetings Address:</a:t>
            </a:r>
            <a:br>
              <a:rPr lang="en-US" dirty="0"/>
            </a:br>
            <a:endParaRPr lang="en-US" dirty="0"/>
          </a:p>
          <a:p>
            <a:r>
              <a:rPr lang="en-US" b="1" dirty="0"/>
              <a:t>James D. </a:t>
            </a:r>
            <a:r>
              <a:rPr lang="en-US" b="1" dirty="0" err="1"/>
              <a:t>Wolfensohn</a:t>
            </a:r>
            <a:br>
              <a:rPr lang="en-US" dirty="0"/>
            </a:br>
            <a:r>
              <a:rPr lang="en-US" dirty="0"/>
              <a:t>President</a:t>
            </a:r>
            <a:br>
              <a:rPr lang="en-US" dirty="0"/>
            </a:br>
            <a:r>
              <a:rPr lang="en-US" dirty="0"/>
              <a:t>The World Bank </a:t>
            </a:r>
            <a:br>
              <a:rPr lang="en-US" dirty="0"/>
            </a:br>
            <a:r>
              <a:rPr lang="en-US" dirty="0"/>
              <a:t>October 1, 1996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orrupt"/>
          <p:cNvPicPr>
            <a:picLocks noChangeAspect="1" noChangeArrowheads="1"/>
          </p:cNvPicPr>
          <p:nvPr/>
        </p:nvPicPr>
        <p:blipFill>
          <a:blip r:embed="rId3" cstate="print"/>
          <a:srcRect/>
          <a:stretch>
            <a:fillRect/>
          </a:stretch>
        </p:blipFill>
        <p:spPr bwMode="auto">
          <a:xfrm>
            <a:off x="1143000" y="1447800"/>
            <a:ext cx="7016172" cy="4495800"/>
          </a:xfrm>
          <a:prstGeom prst="rect">
            <a:avLst/>
          </a:prstGeom>
          <a:noFill/>
          <a:ln w="9525">
            <a:noFill/>
            <a:miter lim="800000"/>
            <a:headEnd/>
            <a:tailEnd/>
          </a:ln>
        </p:spPr>
      </p:pic>
      <p:sp>
        <p:nvSpPr>
          <p:cNvPr id="4" name="Slide Number Placeholder 14"/>
          <p:cNvSpPr>
            <a:spLocks noGrp="1"/>
          </p:cNvSpPr>
          <p:nvPr>
            <p:ph type="sldNum" sz="quarter" idx="12"/>
          </p:nvPr>
        </p:nvSpPr>
        <p:spPr>
          <a:xfrm>
            <a:off x="204788" y="6172200"/>
            <a:ext cx="481012" cy="490537"/>
          </a:xfrm>
        </p:spPr>
        <p:txBody>
          <a:bodyPr/>
          <a:lstStyle/>
          <a:p>
            <a:pPr>
              <a:defRPr/>
            </a:pPr>
            <a:fld id="{D4988E39-A7CD-4BCA-912A-540E3BFCB0F7}" type="slidenum">
              <a:rPr lang="en-US" smtClean="0"/>
              <a:pPr>
                <a:defRPr/>
              </a:pPr>
              <a:t>11</a:t>
            </a:fld>
            <a:endParaRPr lang="en-US" dirty="0"/>
          </a:p>
        </p:txBody>
      </p:sp>
      <p:sp>
        <p:nvSpPr>
          <p:cNvPr id="5" name="Rectangle 3">
            <a:extLst>
              <a:ext uri="{FF2B5EF4-FFF2-40B4-BE49-F238E27FC236}">
                <a16:creationId xmlns:a16="http://schemas.microsoft.com/office/drawing/2014/main" id="{E5C7C2A1-4FD2-4648-96E0-2663D876D4C1}"/>
              </a:ext>
            </a:extLst>
          </p:cNvPr>
          <p:cNvSpPr>
            <a:spLocks noChangeArrowheads="1"/>
          </p:cNvSpPr>
          <p:nvPr/>
        </p:nvSpPr>
        <p:spPr bwMode="auto">
          <a:xfrm>
            <a:off x="240883" y="228600"/>
            <a:ext cx="8458200" cy="941796"/>
          </a:xfrm>
          <a:prstGeom prst="rect">
            <a:avLst/>
          </a:prstGeom>
          <a:noFill/>
          <a:ln w="12700">
            <a:noFill/>
            <a:miter lim="800000"/>
            <a:headEnd/>
            <a:tailEnd/>
          </a:ln>
          <a:effectLst/>
        </p:spPr>
        <p:txBody>
          <a:bodyPr lIns="0" tIns="0" rIns="0" bIns="0" anchor="ctr">
            <a:spAutoFit/>
          </a:bodyPr>
          <a:lstStyle/>
          <a:p>
            <a:pPr algn="ctr" eaLnBrk="0" hangingPunct="0">
              <a:lnSpc>
                <a:spcPct val="90000"/>
              </a:lnSpc>
              <a:tabLst>
                <a:tab pos="1601788" algn="l"/>
                <a:tab pos="7600950" algn="r"/>
              </a:tabLst>
              <a:defRPr/>
            </a:pPr>
            <a:r>
              <a:rPr lang="en-US" sz="3600" b="1" dirty="0">
                <a:latin typeface="+mj-lt"/>
              </a:rPr>
              <a:t>The Big Picture: </a:t>
            </a:r>
          </a:p>
          <a:p>
            <a:pPr algn="ctr" eaLnBrk="0" hangingPunct="0">
              <a:lnSpc>
                <a:spcPct val="90000"/>
              </a:lnSpc>
              <a:tabLst>
                <a:tab pos="1601788" algn="l"/>
                <a:tab pos="7600950" algn="r"/>
              </a:tabLst>
              <a:defRPr/>
            </a:pPr>
            <a:r>
              <a:rPr lang="en-US" sz="3200" dirty="0">
                <a:latin typeface="+mj-lt"/>
              </a:rPr>
              <a:t>Aid, Governance and Development Effectiveness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0" y="152400"/>
            <a:ext cx="9144000" cy="1139825"/>
          </a:xfrm>
        </p:spPr>
        <p:txBody>
          <a:bodyPr>
            <a:noAutofit/>
          </a:bodyPr>
          <a:lstStyle/>
          <a:p>
            <a:pPr algn="ctr" eaLnBrk="1" hangingPunct="1"/>
            <a:r>
              <a:rPr lang="en-US" sz="3600" b="1" dirty="0">
                <a:solidFill>
                  <a:schemeClr val="tx1"/>
                </a:solidFill>
                <a:effectLst/>
              </a:rPr>
              <a:t>Why Does the World Bank</a:t>
            </a:r>
            <a:br>
              <a:rPr lang="en-US" sz="3600" b="1" dirty="0">
                <a:solidFill>
                  <a:schemeClr val="tx1"/>
                </a:solidFill>
                <a:effectLst/>
              </a:rPr>
            </a:br>
            <a:r>
              <a:rPr lang="en-US" sz="3600" b="1" dirty="0">
                <a:solidFill>
                  <a:schemeClr val="tx1"/>
                </a:solidFill>
                <a:effectLst/>
              </a:rPr>
              <a:t>Care About Fraud &amp; Corruption?</a:t>
            </a:r>
          </a:p>
        </p:txBody>
      </p:sp>
      <p:sp>
        <p:nvSpPr>
          <p:cNvPr id="7172" name="Rectangle 3"/>
          <p:cNvSpPr>
            <a:spLocks noGrp="1" noChangeArrowheads="1"/>
          </p:cNvSpPr>
          <p:nvPr>
            <p:ph idx="1"/>
          </p:nvPr>
        </p:nvSpPr>
        <p:spPr>
          <a:xfrm>
            <a:off x="533400" y="1292225"/>
            <a:ext cx="8305800" cy="4495800"/>
          </a:xfrm>
        </p:spPr>
        <p:txBody>
          <a:bodyPr>
            <a:noAutofit/>
          </a:bodyPr>
          <a:lstStyle/>
          <a:p>
            <a:pPr>
              <a:spcBef>
                <a:spcPts val="1200"/>
              </a:spcBef>
              <a:defRPr/>
            </a:pPr>
            <a:r>
              <a:rPr lang="en-US" sz="2400" u="sng" dirty="0">
                <a:ea typeface="Verdana" pitchFamily="34" charset="0"/>
                <a:cs typeface="Verdana" pitchFamily="34" charset="0"/>
              </a:rPr>
              <a:t>Economic Reasons</a:t>
            </a:r>
          </a:p>
          <a:p>
            <a:pPr lvl="1">
              <a:spcBef>
                <a:spcPts val="1200"/>
              </a:spcBef>
              <a:spcAft>
                <a:spcPts val="1200"/>
              </a:spcAft>
              <a:defRPr/>
            </a:pPr>
            <a:r>
              <a:rPr lang="en-US" sz="2000" dirty="0">
                <a:ea typeface="Verdana" pitchFamily="34" charset="0"/>
                <a:cs typeface="Verdana" pitchFamily="34" charset="0"/>
              </a:rPr>
              <a:t>Corruption is a cancer on effective development – first articulated in James Wolfensohn’s “Cancer of Corruption” Speech (1996)</a:t>
            </a:r>
          </a:p>
          <a:p>
            <a:pPr lvl="1">
              <a:spcBef>
                <a:spcPts val="1200"/>
              </a:spcBef>
              <a:spcAft>
                <a:spcPts val="1200"/>
              </a:spcAft>
              <a:defRPr/>
            </a:pPr>
            <a:r>
              <a:rPr lang="en-US" sz="2000" dirty="0">
                <a:ea typeface="Verdana" pitchFamily="34" charset="0"/>
                <a:cs typeface="Verdana" pitchFamily="34" charset="0"/>
              </a:rPr>
              <a:t>Christine Lagarde, IMF (Sept. 2016): “The annual costs of bribery alone – a subset of corruption – is estimated at a massive US $1.5–2 trillion dollars– roughly 2% of global GDP”</a:t>
            </a:r>
          </a:p>
          <a:p>
            <a:pPr lvl="1">
              <a:spcBef>
                <a:spcPts val="1200"/>
              </a:spcBef>
              <a:spcAft>
                <a:spcPts val="1200"/>
              </a:spcAft>
              <a:defRPr/>
            </a:pPr>
            <a:r>
              <a:rPr lang="en-US" sz="2000" dirty="0">
                <a:ea typeface="Verdana" pitchFamily="34" charset="0"/>
                <a:cs typeface="Verdana" pitchFamily="34" charset="0"/>
              </a:rPr>
              <a:t>Corruption has been estimated to represent a 20% tax on foreign investment</a:t>
            </a:r>
            <a:endParaRPr lang="en-US" sz="2400" dirty="0">
              <a:effectLst/>
              <a:ea typeface="Verdana" pitchFamily="34" charset="0"/>
              <a:cs typeface="Verdana" pitchFamily="34" charset="0"/>
            </a:endParaRPr>
          </a:p>
          <a:p>
            <a:pPr eaLnBrk="1" hangingPunct="1">
              <a:spcBef>
                <a:spcPts val="1200"/>
              </a:spcBef>
              <a:defRPr/>
            </a:pPr>
            <a:r>
              <a:rPr lang="en-US" sz="2400" u="sng" dirty="0">
                <a:effectLst/>
                <a:ea typeface="Verdana" pitchFamily="34" charset="0"/>
                <a:cs typeface="Verdana" pitchFamily="34" charset="0"/>
              </a:rPr>
              <a:t>Legal Reasons</a:t>
            </a:r>
            <a:endParaRPr lang="en-US" sz="2400" dirty="0">
              <a:effectLst/>
              <a:ea typeface="Verdana" pitchFamily="34" charset="0"/>
              <a:cs typeface="Verdana" pitchFamily="34" charset="0"/>
            </a:endParaRPr>
          </a:p>
          <a:p>
            <a:pPr lvl="1" eaLnBrk="1" hangingPunct="1">
              <a:spcBef>
                <a:spcPts val="1200"/>
              </a:spcBef>
              <a:spcAft>
                <a:spcPts val="600"/>
              </a:spcAft>
              <a:defRPr/>
            </a:pPr>
            <a:r>
              <a:rPr lang="en-US" sz="2000" dirty="0">
                <a:effectLst/>
                <a:ea typeface="Verdana" pitchFamily="34" charset="0"/>
                <a:cs typeface="Verdana" pitchFamily="34" charset="0"/>
              </a:rPr>
              <a:t>WB Articles of Agreement (constitution-level establishment document):</a:t>
            </a:r>
          </a:p>
          <a:p>
            <a:pPr lvl="2">
              <a:buFont typeface="Wingdings" pitchFamily="2" charset="2"/>
              <a:buChar char="Ø"/>
            </a:pPr>
            <a:r>
              <a:rPr lang="en-US" dirty="0"/>
              <a:t>Fiduciary responsibility to ensure Bank funds are used with “</a:t>
            </a:r>
            <a:r>
              <a:rPr lang="en-US" dirty="0">
                <a:solidFill>
                  <a:srgbClr val="C00000"/>
                </a:solidFill>
              </a:rPr>
              <a:t>due attention to considerations of economy and efficiency</a:t>
            </a:r>
            <a:r>
              <a:rPr lang="en-US" dirty="0"/>
              <a:t>”</a:t>
            </a:r>
          </a:p>
          <a:p>
            <a:pPr lvl="2">
              <a:spcAft>
                <a:spcPts val="1200"/>
              </a:spcAft>
              <a:buFont typeface="Wingdings" pitchFamily="2" charset="2"/>
              <a:buChar char="Ø"/>
            </a:pPr>
            <a:r>
              <a:rPr lang="en-US" dirty="0"/>
              <a:t>Bank funds to be used for their “</a:t>
            </a:r>
            <a:r>
              <a:rPr lang="en-US" dirty="0">
                <a:solidFill>
                  <a:srgbClr val="C00000"/>
                </a:solidFill>
              </a:rPr>
              <a:t>intended purpose</a:t>
            </a:r>
            <a:r>
              <a:rPr lang="en-US" dirty="0"/>
              <a:t>”</a:t>
            </a:r>
            <a:endParaRPr lang="en-US" dirty="0">
              <a:effectLst/>
              <a:ea typeface="Verdana" pitchFamily="34" charset="0"/>
              <a:cs typeface="Verdana" pitchFamily="34" charset="0"/>
            </a:endParaRPr>
          </a:p>
          <a:p>
            <a:pPr eaLnBrk="1" hangingPunct="1">
              <a:defRPr/>
            </a:pPr>
            <a:endParaRPr lang="en-US" sz="2400" b="1" dirty="0">
              <a:cs typeface="Times New Roman" pitchFamily="18" charset="0"/>
            </a:endParaRPr>
          </a:p>
          <a:p>
            <a:pPr eaLnBrk="1" hangingPunct="1">
              <a:defRPr/>
            </a:pPr>
            <a:endParaRPr lang="en-US" sz="2400" b="1" dirty="0"/>
          </a:p>
          <a:p>
            <a:pPr eaLnBrk="1" hangingPunct="1">
              <a:defRPr/>
            </a:pPr>
            <a:endParaRPr lang="en-US" sz="2400" b="1" dirty="0"/>
          </a:p>
        </p:txBody>
      </p:sp>
      <p:sp>
        <p:nvSpPr>
          <p:cNvPr id="7170" name="Slide Number Placeholder 5"/>
          <p:cNvSpPr>
            <a:spLocks noGrp="1"/>
          </p:cNvSpPr>
          <p:nvPr>
            <p:ph type="sldNum" sz="quarter" idx="12"/>
          </p:nvPr>
        </p:nvSpPr>
        <p:spPr/>
        <p:txBody>
          <a:bodyPr>
            <a:normAutofit/>
          </a:bodyPr>
          <a:lstStyle/>
          <a:p>
            <a:pPr>
              <a:defRPr/>
            </a:pPr>
            <a:fld id="{3E08A1DD-9D77-4ADB-872F-B9A3014BF5EF}" type="slidenum">
              <a:rPr lang="en-US" smtClean="0"/>
              <a:pPr>
                <a:defRPr/>
              </a:pPr>
              <a:t>12</a:t>
            </a:fld>
            <a:endParaRPr lang="en-US" dirty="0"/>
          </a:p>
        </p:txBody>
      </p:sp>
    </p:spTree>
    <p:extLst>
      <p:ext uri="{BB962C8B-B14F-4D97-AF65-F5344CB8AC3E}">
        <p14:creationId xmlns:p14="http://schemas.microsoft.com/office/powerpoint/2010/main" val="2726620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3"/>
          <p:cNvPicPr>
            <a:picLocks noChangeAspect="1" noChangeArrowheads="1"/>
          </p:cNvPicPr>
          <p:nvPr/>
        </p:nvPicPr>
        <p:blipFill>
          <a:blip r:embed="rId3" cstate="print"/>
          <a:srcRect/>
          <a:stretch>
            <a:fillRect/>
          </a:stretch>
        </p:blipFill>
        <p:spPr bwMode="auto">
          <a:xfrm>
            <a:off x="990600" y="1617306"/>
            <a:ext cx="7315200" cy="4478694"/>
          </a:xfrm>
          <a:prstGeom prst="rect">
            <a:avLst/>
          </a:prstGeom>
          <a:noFill/>
          <a:ln w="12700">
            <a:solidFill>
              <a:srgbClr val="000000"/>
            </a:solidFill>
            <a:miter lim="800000"/>
            <a:headEnd/>
            <a:tailEnd/>
          </a:ln>
        </p:spPr>
      </p:pic>
      <p:sp>
        <p:nvSpPr>
          <p:cNvPr id="8197" name="Rectangle 5"/>
          <p:cNvSpPr>
            <a:spLocks noChangeArrowheads="1"/>
          </p:cNvSpPr>
          <p:nvPr/>
        </p:nvSpPr>
        <p:spPr bwMode="auto">
          <a:xfrm>
            <a:off x="838200" y="685800"/>
            <a:ext cx="3733800" cy="762000"/>
          </a:xfrm>
          <a:prstGeom prst="rect">
            <a:avLst/>
          </a:prstGeom>
          <a:noFill/>
          <a:ln w="9525">
            <a:noFill/>
            <a:miter lim="800000"/>
            <a:headEnd/>
            <a:tailEnd/>
          </a:ln>
          <a:effectLst>
            <a:outerShdw dist="17961" dir="2700000" algn="ctr" rotWithShape="0">
              <a:schemeClr val="bg1"/>
            </a:outerShdw>
          </a:effectLst>
        </p:spPr>
        <p:txBody>
          <a:bodyPr anchor="ctr"/>
          <a:lstStyle/>
          <a:p>
            <a:pPr>
              <a:defRPr/>
            </a:pPr>
            <a:endParaRPr lang="en-US" sz="2000" b="1" dirty="0">
              <a:cs typeface="Arial" pitchFamily="34" charset="0"/>
            </a:endParaRPr>
          </a:p>
        </p:txBody>
      </p:sp>
      <p:sp>
        <p:nvSpPr>
          <p:cNvPr id="8198" name="Rectangle 6"/>
          <p:cNvSpPr>
            <a:spLocks noChangeArrowheads="1"/>
          </p:cNvSpPr>
          <p:nvPr/>
        </p:nvSpPr>
        <p:spPr bwMode="auto">
          <a:xfrm>
            <a:off x="4876800" y="685800"/>
            <a:ext cx="3886200" cy="762000"/>
          </a:xfrm>
          <a:prstGeom prst="rect">
            <a:avLst/>
          </a:prstGeom>
          <a:noFill/>
          <a:ln w="9525">
            <a:noFill/>
            <a:miter lim="800000"/>
            <a:headEnd/>
            <a:tailEnd/>
          </a:ln>
          <a:effectLst>
            <a:outerShdw dist="17961" dir="2700000" algn="ctr" rotWithShape="0">
              <a:schemeClr val="bg1"/>
            </a:outerShdw>
          </a:effectLst>
        </p:spPr>
        <p:txBody>
          <a:bodyPr anchor="ctr"/>
          <a:lstStyle/>
          <a:p>
            <a:pPr>
              <a:defRPr/>
            </a:pPr>
            <a:endParaRPr lang="en-US" sz="2000" b="1" dirty="0">
              <a:cs typeface="Arial" pitchFamily="34" charset="0"/>
            </a:endParaRPr>
          </a:p>
        </p:txBody>
      </p:sp>
      <p:sp>
        <p:nvSpPr>
          <p:cNvPr id="14" name="Slide Number Placeholder 13"/>
          <p:cNvSpPr>
            <a:spLocks noGrp="1"/>
          </p:cNvSpPr>
          <p:nvPr>
            <p:ph type="sldNum" sz="quarter" idx="12"/>
          </p:nvPr>
        </p:nvSpPr>
        <p:spPr/>
        <p:txBody>
          <a:bodyPr>
            <a:normAutofit/>
          </a:bodyPr>
          <a:lstStyle/>
          <a:p>
            <a:pPr>
              <a:defRPr/>
            </a:pPr>
            <a:fld id="{7FA1DE42-FED7-435B-90A0-2E5C547BB7C6}" type="slidenum">
              <a:rPr lang="en-US" smtClean="0"/>
              <a:pPr>
                <a:defRPr/>
              </a:pPr>
              <a:t>13</a:t>
            </a:fld>
            <a:endParaRPr lang="en-US" dirty="0"/>
          </a:p>
        </p:txBody>
      </p:sp>
      <p:sp>
        <p:nvSpPr>
          <p:cNvPr id="11" name="Rectangle 2"/>
          <p:cNvSpPr txBox="1">
            <a:spLocks noChangeArrowheads="1"/>
          </p:cNvSpPr>
          <p:nvPr/>
        </p:nvSpPr>
        <p:spPr bwMode="auto">
          <a:xfrm>
            <a:off x="457200" y="152400"/>
            <a:ext cx="8229600" cy="990600"/>
          </a:xfrm>
          <a:prstGeom prst="rect">
            <a:avLst/>
          </a:prstGeom>
          <a:noFill/>
          <a:ln w="9525">
            <a:noFill/>
            <a:miter lim="800000"/>
            <a:headEnd/>
            <a:tailEnd/>
          </a:ln>
          <a:effectLst/>
        </p:spPr>
        <p:txBody>
          <a:bodyPr anchor="ctr" anchorCtr="1"/>
          <a:lstStyle/>
          <a:p>
            <a:pPr algn="ctr">
              <a:defRPr/>
            </a:pPr>
            <a:r>
              <a:rPr lang="en-US" sz="3200" b="1" kern="0" dirty="0">
                <a:latin typeface="+mj-lt"/>
                <a:ea typeface="+mj-ea"/>
                <a:cs typeface="+mj-cs"/>
              </a:rPr>
              <a:t>Why Fighting Fraud &amp; Corruption Matters:   </a:t>
            </a:r>
            <a:r>
              <a:rPr lang="en-US" sz="3200" kern="0" dirty="0">
                <a:latin typeface="+mj-lt"/>
                <a:ea typeface="+mj-ea"/>
                <a:cs typeface="+mj-cs"/>
              </a:rPr>
              <a:t>Eco-Tourism project (Southeast Asia)</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ChangeArrowheads="1"/>
          </p:cNvSpPr>
          <p:nvPr/>
        </p:nvSpPr>
        <p:spPr bwMode="auto">
          <a:xfrm>
            <a:off x="838200" y="685800"/>
            <a:ext cx="3733800" cy="762000"/>
          </a:xfrm>
          <a:prstGeom prst="rect">
            <a:avLst/>
          </a:prstGeom>
          <a:noFill/>
          <a:ln w="9525">
            <a:noFill/>
            <a:miter lim="800000"/>
            <a:headEnd/>
            <a:tailEnd/>
          </a:ln>
          <a:effectLst>
            <a:outerShdw dist="17961" dir="2700000" algn="ctr" rotWithShape="0">
              <a:schemeClr val="bg1"/>
            </a:outerShdw>
          </a:effectLst>
        </p:spPr>
        <p:txBody>
          <a:bodyPr anchor="ctr"/>
          <a:lstStyle/>
          <a:p>
            <a:pPr>
              <a:defRPr/>
            </a:pPr>
            <a:endParaRPr lang="en-US" sz="2000" b="1" dirty="0">
              <a:cs typeface="Arial" pitchFamily="34" charset="0"/>
            </a:endParaRPr>
          </a:p>
        </p:txBody>
      </p:sp>
      <p:sp>
        <p:nvSpPr>
          <p:cNvPr id="8198" name="Rectangle 6"/>
          <p:cNvSpPr>
            <a:spLocks noChangeArrowheads="1"/>
          </p:cNvSpPr>
          <p:nvPr/>
        </p:nvSpPr>
        <p:spPr bwMode="auto">
          <a:xfrm>
            <a:off x="4876800" y="685800"/>
            <a:ext cx="3886200" cy="762000"/>
          </a:xfrm>
          <a:prstGeom prst="rect">
            <a:avLst/>
          </a:prstGeom>
          <a:noFill/>
          <a:ln w="9525">
            <a:noFill/>
            <a:miter lim="800000"/>
            <a:headEnd/>
            <a:tailEnd/>
          </a:ln>
          <a:effectLst>
            <a:outerShdw dist="17961" dir="2700000" algn="ctr" rotWithShape="0">
              <a:schemeClr val="bg1"/>
            </a:outerShdw>
          </a:effectLst>
        </p:spPr>
        <p:txBody>
          <a:bodyPr anchor="ctr"/>
          <a:lstStyle/>
          <a:p>
            <a:pPr>
              <a:defRPr/>
            </a:pPr>
            <a:endParaRPr lang="en-US" sz="2000" b="1" dirty="0">
              <a:cs typeface="Arial" pitchFamily="34" charset="0"/>
            </a:endParaRPr>
          </a:p>
        </p:txBody>
      </p:sp>
      <p:sp>
        <p:nvSpPr>
          <p:cNvPr id="14" name="Slide Number Placeholder 13"/>
          <p:cNvSpPr>
            <a:spLocks noGrp="1"/>
          </p:cNvSpPr>
          <p:nvPr>
            <p:ph type="sldNum" sz="quarter" idx="12"/>
          </p:nvPr>
        </p:nvSpPr>
        <p:spPr/>
        <p:txBody>
          <a:bodyPr>
            <a:normAutofit/>
          </a:bodyPr>
          <a:lstStyle/>
          <a:p>
            <a:pPr>
              <a:defRPr/>
            </a:pPr>
            <a:fld id="{7FA1DE42-FED7-435B-90A0-2E5C547BB7C6}" type="slidenum">
              <a:rPr lang="en-US" smtClean="0"/>
              <a:pPr>
                <a:defRPr/>
              </a:pPr>
              <a:t>14</a:t>
            </a:fld>
            <a:endParaRPr lang="en-US" dirty="0"/>
          </a:p>
        </p:txBody>
      </p:sp>
      <p:sp>
        <p:nvSpPr>
          <p:cNvPr id="11" name="Rectangle 2"/>
          <p:cNvSpPr txBox="1">
            <a:spLocks noChangeArrowheads="1"/>
          </p:cNvSpPr>
          <p:nvPr/>
        </p:nvSpPr>
        <p:spPr bwMode="auto">
          <a:xfrm>
            <a:off x="457200" y="152400"/>
            <a:ext cx="8229600" cy="990600"/>
          </a:xfrm>
          <a:prstGeom prst="rect">
            <a:avLst/>
          </a:prstGeom>
          <a:noFill/>
          <a:ln w="9525">
            <a:noFill/>
            <a:miter lim="800000"/>
            <a:headEnd/>
            <a:tailEnd/>
          </a:ln>
          <a:effectLst/>
        </p:spPr>
        <p:txBody>
          <a:bodyPr anchor="ctr" anchorCtr="1"/>
          <a:lstStyle/>
          <a:p>
            <a:pPr algn="ctr">
              <a:defRPr/>
            </a:pPr>
            <a:r>
              <a:rPr lang="en-US" sz="3200" b="1" kern="0" dirty="0">
                <a:latin typeface="+mj-lt"/>
              </a:rPr>
              <a:t>Why Fighting Fraud &amp; Corruption Matters:   </a:t>
            </a:r>
            <a:r>
              <a:rPr lang="en-US" sz="3200" kern="0" dirty="0">
                <a:latin typeface="+mj-lt"/>
              </a:rPr>
              <a:t>Eco-Tourism project (Southeast Asia)</a:t>
            </a:r>
          </a:p>
        </p:txBody>
      </p:sp>
      <p:graphicFrame>
        <p:nvGraphicFramePr>
          <p:cNvPr id="8196" name="Object 4"/>
          <p:cNvGraphicFramePr>
            <a:graphicFrameLocks noChangeAspect="1"/>
          </p:cNvGraphicFramePr>
          <p:nvPr/>
        </p:nvGraphicFramePr>
        <p:xfrm>
          <a:off x="990600" y="1219200"/>
          <a:ext cx="7239000" cy="4524375"/>
        </p:xfrm>
        <a:graphic>
          <a:graphicData uri="http://schemas.openxmlformats.org/presentationml/2006/ole">
            <mc:AlternateContent xmlns:mc="http://schemas.openxmlformats.org/markup-compatibility/2006">
              <mc:Choice xmlns:v="urn:schemas-microsoft-com:vml" Requires="v">
                <p:oleObj spid="_x0000_s34888" name="Photo Editor Photo" r:id="rId4" imgW="3390476" imgH="2247619" progId="">
                  <p:embed/>
                </p:oleObj>
              </mc:Choice>
              <mc:Fallback>
                <p:oleObj name="Photo Editor Photo" r:id="rId4" imgW="3390476" imgH="2247619"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219200"/>
                        <a:ext cx="7239000" cy="452437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Rectangle 6"/>
          <p:cNvSpPr>
            <a:spLocks noChangeArrowheads="1"/>
          </p:cNvSpPr>
          <p:nvPr/>
        </p:nvSpPr>
        <p:spPr bwMode="auto">
          <a:xfrm>
            <a:off x="1295400" y="5943600"/>
            <a:ext cx="6730240" cy="461665"/>
          </a:xfrm>
          <a:prstGeom prst="rect">
            <a:avLst/>
          </a:prstGeom>
          <a:noFill/>
          <a:ln w="9525" algn="ctr">
            <a:noFill/>
            <a:miter lim="800000"/>
            <a:headEnd/>
            <a:tailEnd/>
          </a:ln>
          <a:effectLst/>
        </p:spPr>
        <p:txBody>
          <a:bodyPr wrap="none">
            <a:spAutoFit/>
          </a:bodyPr>
          <a:lstStyle/>
          <a:p>
            <a:pPr marL="342900" indent="-342900">
              <a:defRPr/>
            </a:pPr>
            <a:r>
              <a:rPr lang="en-US" sz="2400" dirty="0"/>
              <a:t>30 days to completion – more than 50% of funds disbursed</a:t>
            </a:r>
            <a:endParaRPr lang="en-US" sz="2400" u="sng"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linds(horizontal)">
                                      <p:cBhvr>
                                        <p:cTn id="7" dur="1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Title 7"/>
          <p:cNvSpPr>
            <a:spLocks noGrp="1"/>
          </p:cNvSpPr>
          <p:nvPr>
            <p:ph type="title"/>
          </p:nvPr>
        </p:nvSpPr>
        <p:spPr>
          <a:xfrm>
            <a:off x="533400" y="228600"/>
            <a:ext cx="8232774" cy="990600"/>
          </a:xfrm>
        </p:spPr>
        <p:txBody>
          <a:bodyPr>
            <a:normAutofit fontScale="90000"/>
          </a:bodyPr>
          <a:lstStyle/>
          <a:p>
            <a:pPr algn="ctr"/>
            <a:r>
              <a:rPr lang="en-US" sz="4000" b="1" dirty="0">
                <a:solidFill>
                  <a:schemeClr val="tx1"/>
                </a:solidFill>
              </a:rPr>
              <a:t>Why Fighting </a:t>
            </a:r>
            <a:r>
              <a:rPr lang="en-US" b="1" kern="0" dirty="0">
                <a:solidFill>
                  <a:schemeClr val="tx1"/>
                </a:solidFill>
              </a:rPr>
              <a:t>Fraud &amp;</a:t>
            </a:r>
            <a:r>
              <a:rPr lang="en-US" sz="4000" b="1" dirty="0">
                <a:solidFill>
                  <a:schemeClr val="tx1"/>
                </a:solidFill>
              </a:rPr>
              <a:t> Corruption Matters:  </a:t>
            </a:r>
            <a:br>
              <a:rPr lang="en-US" sz="4000" b="1" dirty="0">
                <a:solidFill>
                  <a:schemeClr val="tx1"/>
                </a:solidFill>
              </a:rPr>
            </a:br>
            <a:r>
              <a:rPr lang="en-US" sz="3600" dirty="0">
                <a:solidFill>
                  <a:schemeClr val="tx1"/>
                </a:solidFill>
              </a:rPr>
              <a:t>Health Project (South Asia)</a:t>
            </a:r>
            <a:endParaRPr lang="en-US" sz="3600" dirty="0"/>
          </a:p>
        </p:txBody>
      </p:sp>
      <p:sp>
        <p:nvSpPr>
          <p:cNvPr id="9" name="Slide Number Placeholder 8"/>
          <p:cNvSpPr>
            <a:spLocks noGrp="1"/>
          </p:cNvSpPr>
          <p:nvPr>
            <p:ph type="sldNum" sz="quarter" idx="12"/>
          </p:nvPr>
        </p:nvSpPr>
        <p:spPr/>
        <p:txBody>
          <a:bodyPr>
            <a:normAutofit/>
          </a:bodyPr>
          <a:lstStyle/>
          <a:p>
            <a:pPr>
              <a:defRPr/>
            </a:pPr>
            <a:fld id="{15E09A2C-7B10-494D-A1A1-8C9F0A11D9E1}" type="slidenum">
              <a:rPr lang="en-US"/>
              <a:pPr>
                <a:defRPr/>
              </a:pPr>
              <a:t>15</a:t>
            </a:fld>
            <a:endParaRPr lang="en-US" dirty="0"/>
          </a:p>
        </p:txBody>
      </p:sp>
      <p:pic>
        <p:nvPicPr>
          <p:cNvPr id="20484" name="Picture 4"/>
          <p:cNvPicPr>
            <a:picLocks noChangeAspect="1" noChangeArrowheads="1"/>
          </p:cNvPicPr>
          <p:nvPr/>
        </p:nvPicPr>
        <p:blipFill>
          <a:blip r:embed="rId3" cstate="print"/>
          <a:srcRect/>
          <a:stretch>
            <a:fillRect/>
          </a:stretch>
        </p:blipFill>
        <p:spPr bwMode="auto">
          <a:xfrm>
            <a:off x="518160" y="1543049"/>
            <a:ext cx="3825240" cy="4494657"/>
          </a:xfrm>
          <a:prstGeom prst="rect">
            <a:avLst/>
          </a:prstGeom>
          <a:noFill/>
          <a:ln w="9525">
            <a:noFill/>
            <a:miter lim="800000"/>
            <a:headEnd/>
            <a:tailEnd/>
          </a:ln>
        </p:spPr>
      </p:pic>
      <p:sp>
        <p:nvSpPr>
          <p:cNvPr id="20485" name="Text Box 5"/>
          <p:cNvSpPr txBox="1">
            <a:spLocks noChangeArrowheads="1"/>
          </p:cNvSpPr>
          <p:nvPr/>
        </p:nvSpPr>
        <p:spPr bwMode="auto">
          <a:xfrm>
            <a:off x="4495800" y="2209800"/>
            <a:ext cx="4038600" cy="2508379"/>
          </a:xfrm>
          <a:prstGeom prst="rect">
            <a:avLst/>
          </a:prstGeom>
          <a:noFill/>
          <a:ln w="9525">
            <a:noFill/>
            <a:miter lim="800000"/>
            <a:headEnd/>
            <a:tailEnd/>
          </a:ln>
        </p:spPr>
        <p:txBody>
          <a:bodyPr wrap="square">
            <a:spAutoFit/>
          </a:bodyPr>
          <a:lstStyle/>
          <a:p>
            <a:r>
              <a:rPr lang="en-US" sz="2500" dirty="0"/>
              <a:t>“New” baby-warmer</a:t>
            </a:r>
          </a:p>
          <a:p>
            <a:pPr>
              <a:buClr>
                <a:schemeClr val="tx1"/>
              </a:buClr>
              <a:buSzPct val="50000"/>
              <a:buFont typeface="Wingdings" pitchFamily="2" charset="2"/>
              <a:buChar char="n"/>
            </a:pPr>
            <a:r>
              <a:rPr lang="en-US" sz="2200" dirty="0"/>
              <a:t> Does not fit the specifications   </a:t>
            </a:r>
          </a:p>
          <a:p>
            <a:pPr>
              <a:buClr>
                <a:schemeClr val="tx1"/>
              </a:buClr>
              <a:buSzPct val="50000"/>
            </a:pPr>
            <a:r>
              <a:rPr lang="en-US" sz="2200" dirty="0"/>
              <a:t>  of the procurement</a:t>
            </a:r>
          </a:p>
          <a:p>
            <a:pPr>
              <a:buClr>
                <a:schemeClr val="tx1"/>
              </a:buClr>
              <a:buSzPct val="50000"/>
              <a:buFont typeface="Wingdings" pitchFamily="2" charset="2"/>
              <a:buChar char="n"/>
            </a:pPr>
            <a:r>
              <a:rPr lang="en-US" sz="2200" dirty="0"/>
              <a:t> User risks injury</a:t>
            </a:r>
          </a:p>
          <a:p>
            <a:pPr>
              <a:buClr>
                <a:schemeClr val="tx1"/>
              </a:buClr>
              <a:buSzPct val="50000"/>
              <a:buFont typeface="Wingdings" pitchFamily="2" charset="2"/>
              <a:buChar char="n"/>
            </a:pPr>
            <a:r>
              <a:rPr lang="en-US" sz="2200" dirty="0"/>
              <a:t> Procurement unit accepted</a:t>
            </a:r>
          </a:p>
          <a:p>
            <a:pPr>
              <a:buClr>
                <a:schemeClr val="tx1"/>
              </a:buClr>
              <a:buSzPct val="50000"/>
            </a:pPr>
            <a:r>
              <a:rPr lang="en-US" sz="2200" dirty="0"/>
              <a:t>   the delivery</a:t>
            </a:r>
          </a:p>
          <a:p>
            <a:pPr>
              <a:buClr>
                <a:schemeClr val="tx1"/>
              </a:buClr>
              <a:buSzPct val="50000"/>
              <a:buFont typeface="Wingdings" pitchFamily="2" charset="2"/>
              <a:buChar char="n"/>
            </a:pPr>
            <a:r>
              <a:rPr lang="en-US" sz="2200" dirty="0">
                <a:solidFill>
                  <a:srgbClr val="FF0000"/>
                </a:solidFill>
              </a:rPr>
              <a:t> Contract </a:t>
            </a:r>
            <a:r>
              <a:rPr lang="en-US" sz="2200" u="sng" dirty="0">
                <a:solidFill>
                  <a:srgbClr val="FF0000"/>
                </a:solidFill>
              </a:rPr>
              <a:t>paid in full</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5BA5277A-DE4D-4B02-9434-035AFE0643B8}" type="slidenum">
              <a:rPr lang="en-US"/>
              <a:pPr>
                <a:defRPr/>
              </a:pPr>
              <a:t>16</a:t>
            </a:fld>
            <a:endParaRPr lang="en-US" dirty="0"/>
          </a:p>
        </p:txBody>
      </p:sp>
      <p:pic>
        <p:nvPicPr>
          <p:cNvPr id="15363" name="Picture 4" descr="KC 29Sept04 RI Contract 69 rd1 03"/>
          <p:cNvPicPr>
            <a:picLocks noChangeAspect="1" noChangeArrowheads="1"/>
          </p:cNvPicPr>
          <p:nvPr/>
        </p:nvPicPr>
        <p:blipFill>
          <a:blip r:embed="rId3" cstate="print"/>
          <a:srcRect/>
          <a:stretch>
            <a:fillRect/>
          </a:stretch>
        </p:blipFill>
        <p:spPr bwMode="auto">
          <a:xfrm>
            <a:off x="2590800" y="1466850"/>
            <a:ext cx="6172200" cy="4629150"/>
          </a:xfrm>
          <a:prstGeom prst="rect">
            <a:avLst/>
          </a:prstGeom>
          <a:noFill/>
          <a:ln w="12700">
            <a:noFill/>
            <a:miter lim="800000"/>
            <a:headEnd/>
            <a:tailEnd/>
          </a:ln>
        </p:spPr>
      </p:pic>
      <p:sp>
        <p:nvSpPr>
          <p:cNvPr id="396293" name="Rectangle 5"/>
          <p:cNvSpPr>
            <a:spLocks noChangeArrowheads="1"/>
          </p:cNvSpPr>
          <p:nvPr/>
        </p:nvSpPr>
        <p:spPr bwMode="auto">
          <a:xfrm>
            <a:off x="41275" y="1562100"/>
            <a:ext cx="2590800" cy="3467100"/>
          </a:xfrm>
          <a:prstGeom prst="rect">
            <a:avLst/>
          </a:prstGeom>
          <a:noFill/>
          <a:ln w="9525">
            <a:noFill/>
            <a:miter lim="800000"/>
            <a:headEnd/>
            <a:tailEnd/>
          </a:ln>
          <a:effectLst/>
        </p:spPr>
        <p:txBody>
          <a:bodyPr/>
          <a:lstStyle/>
          <a:p>
            <a:pPr marL="168275" indent="-168275">
              <a:spcBef>
                <a:spcPct val="20000"/>
              </a:spcBef>
              <a:buClr>
                <a:srgbClr val="1D3971"/>
              </a:buClr>
              <a:buSzPct val="60000"/>
              <a:buFont typeface="Wingdings" pitchFamily="2" charset="2"/>
              <a:buNone/>
              <a:defRPr/>
            </a:pPr>
            <a:endParaRPr lang="en-US" sz="1600" dirty="0">
              <a:solidFill>
                <a:srgbClr val="FF0000"/>
              </a:solidFill>
            </a:endParaRPr>
          </a:p>
          <a:p>
            <a:pPr marL="168275" indent="-168275">
              <a:spcBef>
                <a:spcPct val="20000"/>
              </a:spcBef>
              <a:buClr>
                <a:schemeClr val="tx1"/>
              </a:buClr>
              <a:buSzPct val="100000"/>
              <a:buFont typeface="Arial" pitchFamily="34" charset="0"/>
              <a:buChar char="•"/>
              <a:defRPr/>
            </a:pPr>
            <a:r>
              <a:rPr lang="en-US" sz="2000" dirty="0"/>
              <a:t>Road 30% narrower than specifications</a:t>
            </a:r>
          </a:p>
          <a:p>
            <a:pPr marL="168275" indent="-168275">
              <a:spcBef>
                <a:spcPct val="20000"/>
              </a:spcBef>
              <a:buClr>
                <a:schemeClr val="tx1"/>
              </a:buClr>
              <a:buSzPct val="100000"/>
              <a:buFont typeface="Arial" pitchFamily="34" charset="0"/>
              <a:buChar char="•"/>
              <a:defRPr/>
            </a:pPr>
            <a:r>
              <a:rPr lang="en-US" sz="2000" dirty="0"/>
              <a:t>No road surfacing, contrary to  specifications</a:t>
            </a:r>
          </a:p>
          <a:p>
            <a:pPr marL="168275" indent="-168275">
              <a:spcBef>
                <a:spcPct val="20000"/>
              </a:spcBef>
              <a:buClr>
                <a:schemeClr val="tx1"/>
              </a:buClr>
              <a:buSzPct val="100000"/>
              <a:defRPr/>
            </a:pPr>
            <a:endParaRPr lang="en-US" sz="2000" dirty="0"/>
          </a:p>
          <a:p>
            <a:pPr marL="168275" indent="-168275">
              <a:spcBef>
                <a:spcPct val="20000"/>
              </a:spcBef>
              <a:buClr>
                <a:schemeClr val="tx1"/>
              </a:buClr>
              <a:buSzPct val="100000"/>
              <a:defRPr/>
            </a:pPr>
            <a:r>
              <a:rPr lang="en-US" sz="2000" dirty="0">
                <a:latin typeface="+mn-lt"/>
              </a:rPr>
              <a:t>	The contract was </a:t>
            </a:r>
            <a:r>
              <a:rPr lang="en-US" sz="2000" u="sng" dirty="0">
                <a:latin typeface="+mn-lt"/>
              </a:rPr>
              <a:t>paid in full</a:t>
            </a:r>
          </a:p>
          <a:p>
            <a:pPr marL="168275" indent="-168275">
              <a:spcBef>
                <a:spcPct val="20000"/>
              </a:spcBef>
              <a:buClr>
                <a:schemeClr val="tx1"/>
              </a:buClr>
              <a:buSzPct val="100000"/>
              <a:defRPr/>
            </a:pPr>
            <a:endParaRPr lang="en-US" sz="2000" b="1" dirty="0"/>
          </a:p>
        </p:txBody>
      </p:sp>
      <p:sp>
        <p:nvSpPr>
          <p:cNvPr id="7" name="Rectangle 2"/>
          <p:cNvSpPr txBox="1">
            <a:spLocks noChangeArrowheads="1"/>
          </p:cNvSpPr>
          <p:nvPr/>
        </p:nvSpPr>
        <p:spPr bwMode="auto">
          <a:xfrm>
            <a:off x="457200" y="152400"/>
            <a:ext cx="8229600" cy="990600"/>
          </a:xfrm>
          <a:prstGeom prst="rect">
            <a:avLst/>
          </a:prstGeom>
          <a:noFill/>
          <a:ln w="9525">
            <a:noFill/>
            <a:miter lim="800000"/>
            <a:headEnd/>
            <a:tailEnd/>
          </a:ln>
          <a:effectLst/>
        </p:spPr>
        <p:txBody>
          <a:bodyPr anchor="ctr" anchorCtr="1"/>
          <a:lstStyle/>
          <a:p>
            <a:pPr algn="ctr">
              <a:defRPr/>
            </a:pPr>
            <a:r>
              <a:rPr lang="en-US" sz="3600" b="1" kern="0" dirty="0">
                <a:latin typeface="+mj-lt"/>
                <a:ea typeface="+mj-ea"/>
                <a:cs typeface="+mj-cs"/>
              </a:rPr>
              <a:t>Why Fighting Fraud &amp; Corruption Matters: Infrastructure Project (South America)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16" name="Text Box 1036"/>
          <p:cNvSpPr txBox="1">
            <a:spLocks noChangeArrowheads="1"/>
          </p:cNvSpPr>
          <p:nvPr/>
        </p:nvSpPr>
        <p:spPr bwMode="auto">
          <a:xfrm>
            <a:off x="5993" y="381000"/>
            <a:ext cx="8991600" cy="646331"/>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US" sz="3600" b="1" dirty="0">
                <a:latin typeface="+mj-lt"/>
              </a:rPr>
              <a:t>Contractual Relationships</a:t>
            </a:r>
            <a:endParaRPr lang="en-US" sz="3600" b="1" dirty="0">
              <a:solidFill>
                <a:srgbClr val="FFCC00"/>
              </a:solidFill>
              <a:effectLst>
                <a:outerShdw blurRad="38100" dist="38100" dir="2700000" algn="tl">
                  <a:srgbClr val="000000">
                    <a:alpha val="43137"/>
                  </a:srgbClr>
                </a:outerShdw>
              </a:effectLst>
              <a:latin typeface="+mj-lt"/>
              <a:cs typeface="Times New Roman" pitchFamily="18" charset="0"/>
            </a:endParaRPr>
          </a:p>
        </p:txBody>
      </p:sp>
      <p:grpSp>
        <p:nvGrpSpPr>
          <p:cNvPr id="26" name="Group 25"/>
          <p:cNvGrpSpPr/>
          <p:nvPr/>
        </p:nvGrpSpPr>
        <p:grpSpPr>
          <a:xfrm>
            <a:off x="188843" y="1317486"/>
            <a:ext cx="2667000" cy="2057400"/>
            <a:chOff x="609600" y="1828800"/>
            <a:chExt cx="2667000" cy="2057400"/>
          </a:xfrm>
        </p:grpSpPr>
        <p:sp>
          <p:nvSpPr>
            <p:cNvPr id="123909" name="Oval 1029"/>
            <p:cNvSpPr>
              <a:spLocks noChangeArrowheads="1"/>
            </p:cNvSpPr>
            <p:nvPr/>
          </p:nvSpPr>
          <p:spPr bwMode="auto">
            <a:xfrm>
              <a:off x="838200" y="1828800"/>
              <a:ext cx="2286000" cy="2057400"/>
            </a:xfrm>
            <a:prstGeom prst="ellipse">
              <a:avLst/>
            </a:prstGeom>
            <a:solidFill>
              <a:srgbClr val="0070C0"/>
            </a:solidFill>
            <a:ln w="57150">
              <a:solidFill>
                <a:schemeClr val="hlink"/>
              </a:solidFill>
              <a:round/>
              <a:headEnd/>
              <a:tailEnd/>
            </a:ln>
            <a:effectLst>
              <a:outerShdw blurRad="76200" dir="13500000" sy="23000" kx="1200000" algn="br" rotWithShape="0">
                <a:prstClr val="black">
                  <a:alpha val="20000"/>
                </a:prstClr>
              </a:outerShdw>
            </a:effectLst>
            <a:scene3d>
              <a:camera prst="orthographicFront"/>
              <a:lightRig rig="threePt" dir="t"/>
            </a:scene3d>
            <a:sp3d>
              <a:bevelT w="165100" prst="coolSlant"/>
            </a:sp3d>
          </p:spPr>
          <p:txBody>
            <a:bodyPr wrap="none" anchor="ctr"/>
            <a:lstStyle/>
            <a:p>
              <a:pPr algn="ctr" fontAlgn="base">
                <a:spcBef>
                  <a:spcPct val="0"/>
                </a:spcBef>
                <a:spcAft>
                  <a:spcPct val="0"/>
                </a:spcAft>
              </a:pPr>
              <a:endParaRPr lang="en-US" sz="2000" b="1" dirty="0">
                <a:solidFill>
                  <a:srgbClr val="FF9933"/>
                </a:solidFill>
                <a:latin typeface="Verdana" pitchFamily="34" charset="0"/>
                <a:cs typeface="Times New Roman" pitchFamily="18" charset="0"/>
              </a:endParaRPr>
            </a:p>
          </p:txBody>
        </p:sp>
        <p:sp>
          <p:nvSpPr>
            <p:cNvPr id="21" name="TextBox 20"/>
            <p:cNvSpPr txBox="1"/>
            <p:nvPr/>
          </p:nvSpPr>
          <p:spPr>
            <a:xfrm>
              <a:off x="609600" y="2590800"/>
              <a:ext cx="2667000" cy="400110"/>
            </a:xfrm>
            <a:prstGeom prst="rect">
              <a:avLst/>
            </a:prstGeom>
            <a:noFill/>
          </p:spPr>
          <p:txBody>
            <a:bodyPr wrap="square" rtlCol="0">
              <a:spAutoFit/>
            </a:bodyPr>
            <a:lstStyle/>
            <a:p>
              <a:pPr algn="ctr" fontAlgn="base">
                <a:spcBef>
                  <a:spcPct val="0"/>
                </a:spcBef>
                <a:spcAft>
                  <a:spcPct val="0"/>
                </a:spcAft>
              </a:pPr>
              <a:r>
                <a:rPr lang="en-US" sz="2000" b="1" dirty="0">
                  <a:solidFill>
                    <a:prstClr val="white"/>
                  </a:solidFill>
                  <a:latin typeface="Calibri" pitchFamily="34" charset="0"/>
                  <a:cs typeface="Times New Roman" pitchFamily="18" charset="0"/>
                </a:rPr>
                <a:t>WORLD BANK</a:t>
              </a:r>
              <a:endParaRPr lang="en-US" sz="2000" b="1" dirty="0">
                <a:solidFill>
                  <a:srgbClr val="FF9933"/>
                </a:solidFill>
                <a:latin typeface="Verdana" pitchFamily="34" charset="0"/>
                <a:cs typeface="Times New Roman" pitchFamily="18" charset="0"/>
              </a:endParaRPr>
            </a:p>
          </p:txBody>
        </p:sp>
      </p:grpSp>
      <p:grpSp>
        <p:nvGrpSpPr>
          <p:cNvPr id="20" name="Group 19"/>
          <p:cNvGrpSpPr/>
          <p:nvPr/>
        </p:nvGrpSpPr>
        <p:grpSpPr>
          <a:xfrm>
            <a:off x="6284843" y="1393686"/>
            <a:ext cx="2286000" cy="2057400"/>
            <a:chOff x="838200" y="4495800"/>
            <a:chExt cx="2286000" cy="2057400"/>
          </a:xfrm>
        </p:grpSpPr>
        <p:sp>
          <p:nvSpPr>
            <p:cNvPr id="123910" name="Oval 1030"/>
            <p:cNvSpPr>
              <a:spLocks noChangeArrowheads="1"/>
            </p:cNvSpPr>
            <p:nvPr/>
          </p:nvSpPr>
          <p:spPr bwMode="auto">
            <a:xfrm>
              <a:off x="914400" y="4495800"/>
              <a:ext cx="2209800" cy="2057400"/>
            </a:xfrm>
            <a:prstGeom prst="ellipse">
              <a:avLst/>
            </a:prstGeom>
            <a:solidFill>
              <a:srgbClr val="03628D"/>
            </a:solidFill>
            <a:ln w="57150">
              <a:noFill/>
              <a:round/>
              <a:headEnd/>
              <a:tailEnd/>
            </a:ln>
            <a:effectLst>
              <a:outerShdw blurRad="76200" dir="13500000" sy="23000" kx="1200000" algn="br" rotWithShape="0">
                <a:prstClr val="black">
                  <a:alpha val="20000"/>
                </a:prstClr>
              </a:outerShdw>
            </a:effectLst>
            <a:scene3d>
              <a:camera prst="orthographicFront"/>
              <a:lightRig rig="threePt" dir="t"/>
            </a:scene3d>
            <a:sp3d>
              <a:bevelT/>
            </a:sp3d>
          </p:spPr>
          <p:txBody>
            <a:bodyPr wrap="none" anchor="ctr"/>
            <a:lstStyle/>
            <a:p>
              <a:pPr algn="ctr" fontAlgn="base">
                <a:spcBef>
                  <a:spcPct val="0"/>
                </a:spcBef>
                <a:spcAft>
                  <a:spcPct val="0"/>
                </a:spcAft>
              </a:pPr>
              <a:endParaRPr lang="en-US" sz="2000" b="1" dirty="0">
                <a:solidFill>
                  <a:srgbClr val="FF9933"/>
                </a:solidFill>
                <a:latin typeface="Verdana" pitchFamily="34" charset="0"/>
                <a:cs typeface="Times New Roman" pitchFamily="18" charset="0"/>
              </a:endParaRPr>
            </a:p>
          </p:txBody>
        </p:sp>
        <p:sp>
          <p:nvSpPr>
            <p:cNvPr id="22" name="TextBox 21"/>
            <p:cNvSpPr txBox="1"/>
            <p:nvPr/>
          </p:nvSpPr>
          <p:spPr>
            <a:xfrm>
              <a:off x="838200" y="5004137"/>
              <a:ext cx="2133600" cy="1015663"/>
            </a:xfrm>
            <a:prstGeom prst="rect">
              <a:avLst/>
            </a:prstGeom>
            <a:noFill/>
          </p:spPr>
          <p:txBody>
            <a:bodyPr wrap="square" rtlCol="0">
              <a:spAutoFit/>
            </a:bodyPr>
            <a:lstStyle/>
            <a:p>
              <a:pPr marL="342900" indent="-342900" algn="ctr" fontAlgn="base">
                <a:spcBef>
                  <a:spcPct val="20000"/>
                </a:spcBef>
                <a:spcAft>
                  <a:spcPct val="0"/>
                </a:spcAft>
              </a:pPr>
              <a:r>
                <a:rPr lang="en-US" sz="2000" b="1" dirty="0">
                  <a:solidFill>
                    <a:prstClr val="white"/>
                  </a:solidFill>
                  <a:latin typeface="Calibri" pitchFamily="34" charset="0"/>
                  <a:cs typeface="Times New Roman" pitchFamily="18" charset="0"/>
                </a:rPr>
                <a:t>SUPPLIER/ CONTRACTOR/ CONSULTANT</a:t>
              </a:r>
              <a:endParaRPr lang="en-US" sz="2000" b="1" dirty="0">
                <a:solidFill>
                  <a:srgbClr val="FF9933"/>
                </a:solidFill>
                <a:latin typeface="Verdana" pitchFamily="34" charset="0"/>
                <a:cs typeface="Times New Roman" pitchFamily="18" charset="0"/>
              </a:endParaRPr>
            </a:p>
          </p:txBody>
        </p:sp>
      </p:grpSp>
      <p:grpSp>
        <p:nvGrpSpPr>
          <p:cNvPr id="28" name="Group 27"/>
          <p:cNvGrpSpPr/>
          <p:nvPr/>
        </p:nvGrpSpPr>
        <p:grpSpPr>
          <a:xfrm>
            <a:off x="2398643" y="3984486"/>
            <a:ext cx="4114800" cy="2286000"/>
            <a:chOff x="4572000" y="2971800"/>
            <a:chExt cx="4114800" cy="2286000"/>
          </a:xfrm>
        </p:grpSpPr>
        <p:sp>
          <p:nvSpPr>
            <p:cNvPr id="123911" name="Oval 1031"/>
            <p:cNvSpPr>
              <a:spLocks noChangeArrowheads="1"/>
            </p:cNvSpPr>
            <p:nvPr/>
          </p:nvSpPr>
          <p:spPr bwMode="auto">
            <a:xfrm>
              <a:off x="4572000" y="2971800"/>
              <a:ext cx="4114800" cy="2286000"/>
            </a:xfrm>
            <a:prstGeom prst="ellipse">
              <a:avLst/>
            </a:prstGeom>
            <a:solidFill>
              <a:schemeClr val="accent2">
                <a:lumMod val="75000"/>
              </a:schemeClr>
            </a:solidFill>
            <a:ln w="57150">
              <a:noFill/>
              <a:round/>
              <a:headEnd/>
              <a:tailEnd/>
            </a:ln>
            <a:effectLst>
              <a:outerShdw blurRad="76200" dir="13500000" sy="23000" kx="1200000" algn="br" rotWithShape="0">
                <a:prstClr val="black">
                  <a:alpha val="20000"/>
                </a:prstClr>
              </a:outerShdw>
            </a:effectLst>
            <a:scene3d>
              <a:camera prst="orthographicFront"/>
              <a:lightRig rig="threePt" dir="t"/>
            </a:scene3d>
            <a:sp3d>
              <a:bevelT/>
            </a:sp3d>
          </p:spPr>
          <p:txBody>
            <a:bodyPr wrap="none" anchor="ctr"/>
            <a:lstStyle/>
            <a:p>
              <a:pPr algn="ctr" fontAlgn="base">
                <a:spcBef>
                  <a:spcPct val="0"/>
                </a:spcBef>
                <a:spcAft>
                  <a:spcPct val="0"/>
                </a:spcAft>
              </a:pPr>
              <a:endParaRPr lang="en-US" sz="2000" b="1" dirty="0">
                <a:solidFill>
                  <a:srgbClr val="FF9933"/>
                </a:solidFill>
                <a:latin typeface="Verdana" pitchFamily="34" charset="0"/>
                <a:cs typeface="Times New Roman" pitchFamily="18" charset="0"/>
              </a:endParaRPr>
            </a:p>
          </p:txBody>
        </p:sp>
        <p:sp>
          <p:nvSpPr>
            <p:cNvPr id="23" name="TextBox 22"/>
            <p:cNvSpPr txBox="1"/>
            <p:nvPr/>
          </p:nvSpPr>
          <p:spPr>
            <a:xfrm>
              <a:off x="4724400" y="3657600"/>
              <a:ext cx="3810000" cy="707886"/>
            </a:xfrm>
            <a:prstGeom prst="rect">
              <a:avLst/>
            </a:prstGeom>
            <a:noFill/>
          </p:spPr>
          <p:txBody>
            <a:bodyPr wrap="square" rtlCol="0">
              <a:spAutoFit/>
            </a:bodyPr>
            <a:lstStyle/>
            <a:p>
              <a:pPr algn="ctr" fontAlgn="base">
                <a:spcBef>
                  <a:spcPct val="0"/>
                </a:spcBef>
                <a:spcAft>
                  <a:spcPct val="0"/>
                </a:spcAft>
              </a:pPr>
              <a:r>
                <a:rPr lang="en-US" sz="2000" b="1" dirty="0">
                  <a:solidFill>
                    <a:prstClr val="white"/>
                  </a:solidFill>
                  <a:latin typeface="Calibri" pitchFamily="34" charset="0"/>
                  <a:cs typeface="Times New Roman" pitchFamily="18" charset="0"/>
                </a:rPr>
                <a:t> IMPLEMENTING AGENCY</a:t>
              </a:r>
            </a:p>
            <a:p>
              <a:pPr algn="ctr" fontAlgn="base">
                <a:spcBef>
                  <a:spcPct val="0"/>
                </a:spcBef>
                <a:spcAft>
                  <a:spcPct val="0"/>
                </a:spcAft>
              </a:pPr>
              <a:r>
                <a:rPr lang="en-US" sz="2000" b="1" dirty="0">
                  <a:solidFill>
                    <a:prstClr val="white"/>
                  </a:solidFill>
                  <a:latin typeface="Calibri" pitchFamily="34" charset="0"/>
                  <a:cs typeface="Times New Roman" pitchFamily="18" charset="0"/>
                </a:rPr>
                <a:t>(Borrowing Country Government)</a:t>
              </a:r>
              <a:endParaRPr lang="en-US" sz="2000" b="1" dirty="0">
                <a:solidFill>
                  <a:srgbClr val="FF9933"/>
                </a:solidFill>
                <a:latin typeface="Verdana" pitchFamily="34" charset="0"/>
                <a:cs typeface="Times New Roman" pitchFamily="18" charset="0"/>
              </a:endParaRPr>
            </a:p>
          </p:txBody>
        </p:sp>
      </p:grpSp>
      <p:sp>
        <p:nvSpPr>
          <p:cNvPr id="24" name="TextBox 23"/>
          <p:cNvSpPr txBox="1"/>
          <p:nvPr/>
        </p:nvSpPr>
        <p:spPr>
          <a:xfrm>
            <a:off x="36443" y="3962400"/>
            <a:ext cx="2489749" cy="707886"/>
          </a:xfrm>
          <a:prstGeom prst="rect">
            <a:avLst/>
          </a:prstGeom>
          <a:noFill/>
        </p:spPr>
        <p:txBody>
          <a:bodyPr wrap="square" rtlCol="0">
            <a:spAutoFit/>
          </a:bodyPr>
          <a:lstStyle/>
          <a:p>
            <a:pPr algn="ctr" fontAlgn="base">
              <a:spcBef>
                <a:spcPct val="0"/>
              </a:spcBef>
              <a:spcAft>
                <a:spcPct val="0"/>
              </a:spcAft>
            </a:pPr>
            <a:r>
              <a:rPr lang="en-US" sz="2000" b="1" dirty="0">
                <a:solidFill>
                  <a:srgbClr val="141415"/>
                </a:solidFill>
                <a:latin typeface="Calibri" pitchFamily="34" charset="0"/>
                <a:cs typeface="Times New Roman" pitchFamily="18" charset="0"/>
              </a:rPr>
              <a:t>FINANCING/ CREDIT </a:t>
            </a:r>
          </a:p>
          <a:p>
            <a:pPr algn="ctr" fontAlgn="base">
              <a:spcBef>
                <a:spcPct val="0"/>
              </a:spcBef>
              <a:spcAft>
                <a:spcPct val="0"/>
              </a:spcAft>
            </a:pPr>
            <a:r>
              <a:rPr lang="en-US" sz="2000" b="1" dirty="0">
                <a:solidFill>
                  <a:srgbClr val="141415"/>
                </a:solidFill>
                <a:latin typeface="Calibri" pitchFamily="34" charset="0"/>
                <a:cs typeface="Times New Roman" pitchFamily="18" charset="0"/>
              </a:rPr>
              <a:t>AGREEMENT</a:t>
            </a:r>
            <a:endParaRPr lang="en-US" sz="2000" b="1" dirty="0">
              <a:solidFill>
                <a:srgbClr val="FF9933"/>
              </a:solidFill>
              <a:latin typeface="Verdana" pitchFamily="34" charset="0"/>
              <a:cs typeface="Times New Roman" pitchFamily="18" charset="0"/>
            </a:endParaRPr>
          </a:p>
        </p:txBody>
      </p:sp>
      <p:sp>
        <p:nvSpPr>
          <p:cNvPr id="25" name="TextBox 24"/>
          <p:cNvSpPr txBox="1"/>
          <p:nvPr/>
        </p:nvSpPr>
        <p:spPr>
          <a:xfrm>
            <a:off x="6742043" y="3832086"/>
            <a:ext cx="1752600" cy="1015663"/>
          </a:xfrm>
          <a:prstGeom prst="rect">
            <a:avLst/>
          </a:prstGeom>
          <a:noFill/>
        </p:spPr>
        <p:txBody>
          <a:bodyPr wrap="square" rtlCol="0">
            <a:spAutoFit/>
          </a:bodyPr>
          <a:lstStyle/>
          <a:p>
            <a:pPr fontAlgn="base">
              <a:spcBef>
                <a:spcPct val="0"/>
              </a:spcBef>
              <a:spcAft>
                <a:spcPct val="0"/>
              </a:spcAft>
            </a:pPr>
            <a:r>
              <a:rPr lang="en-US" sz="2000" b="1" dirty="0">
                <a:solidFill>
                  <a:srgbClr val="141415"/>
                </a:solidFill>
                <a:latin typeface="Calibri" pitchFamily="34" charset="0"/>
                <a:cs typeface="Times New Roman" pitchFamily="18" charset="0"/>
              </a:rPr>
              <a:t>BIDDING </a:t>
            </a:r>
          </a:p>
          <a:p>
            <a:pPr fontAlgn="base">
              <a:spcBef>
                <a:spcPct val="0"/>
              </a:spcBef>
              <a:spcAft>
                <a:spcPct val="0"/>
              </a:spcAft>
            </a:pPr>
            <a:r>
              <a:rPr lang="en-US" sz="2000" b="1" dirty="0">
                <a:solidFill>
                  <a:srgbClr val="141415"/>
                </a:solidFill>
                <a:latin typeface="Calibri" pitchFamily="34" charset="0"/>
                <a:cs typeface="Times New Roman" pitchFamily="18" charset="0"/>
              </a:rPr>
              <a:t>DOCUMENTS, CONTRACTS</a:t>
            </a:r>
            <a:endParaRPr lang="en-US" sz="2000" b="1" dirty="0">
              <a:solidFill>
                <a:srgbClr val="FF9933"/>
              </a:solidFill>
              <a:latin typeface="Verdana" pitchFamily="34" charset="0"/>
              <a:cs typeface="Times New Roman" pitchFamily="18" charset="0"/>
            </a:endParaRPr>
          </a:p>
        </p:txBody>
      </p:sp>
      <p:sp>
        <p:nvSpPr>
          <p:cNvPr id="29" name="Left-Right Arrow 28"/>
          <p:cNvSpPr/>
          <p:nvPr/>
        </p:nvSpPr>
        <p:spPr>
          <a:xfrm rot="18771497">
            <a:off x="5711925" y="3527743"/>
            <a:ext cx="1295074" cy="457200"/>
          </a:xfrm>
          <a:prstGeom prst="leftRightArrow">
            <a:avLst>
              <a:gd name="adj1" fmla="val 50000"/>
              <a:gd name="adj2" fmla="val 6904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000" b="1" dirty="0">
              <a:solidFill>
                <a:prstClr val="white"/>
              </a:solidFill>
            </a:endParaRPr>
          </a:p>
        </p:txBody>
      </p:sp>
      <p:sp>
        <p:nvSpPr>
          <p:cNvPr id="30" name="Left-Right Arrow 29"/>
          <p:cNvSpPr/>
          <p:nvPr/>
        </p:nvSpPr>
        <p:spPr>
          <a:xfrm rot="2755638">
            <a:off x="1824846" y="3603454"/>
            <a:ext cx="1276833" cy="457200"/>
          </a:xfrm>
          <a:prstGeom prst="leftRightArrow">
            <a:avLst>
              <a:gd name="adj1" fmla="val 50000"/>
              <a:gd name="adj2" fmla="val 6904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000" b="1" dirty="0">
              <a:solidFill>
                <a:prstClr val="white"/>
              </a:solidFill>
            </a:endParaRPr>
          </a:p>
        </p:txBody>
      </p:sp>
      <p:cxnSp>
        <p:nvCxnSpPr>
          <p:cNvPr id="38" name="Straight Arrow Connector 37"/>
          <p:cNvCxnSpPr/>
          <p:nvPr/>
        </p:nvCxnSpPr>
        <p:spPr>
          <a:xfrm>
            <a:off x="3175883" y="2079486"/>
            <a:ext cx="2667000" cy="1588"/>
          </a:xfrm>
          <a:prstGeom prst="straightConnector1">
            <a:avLst/>
          </a:prstGeom>
          <a:ln w="60325" cmpd="dbl">
            <a:solidFill>
              <a:schemeClr val="accent1">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175883" y="2209800"/>
            <a:ext cx="2489749" cy="707886"/>
          </a:xfrm>
          <a:prstGeom prst="rect">
            <a:avLst/>
          </a:prstGeom>
          <a:noFill/>
        </p:spPr>
        <p:txBody>
          <a:bodyPr wrap="square" rtlCol="0">
            <a:spAutoFit/>
          </a:bodyPr>
          <a:lstStyle/>
          <a:p>
            <a:pPr algn="ctr" fontAlgn="base">
              <a:spcBef>
                <a:spcPct val="0"/>
              </a:spcBef>
              <a:spcAft>
                <a:spcPct val="0"/>
              </a:spcAft>
            </a:pPr>
            <a:r>
              <a:rPr lang="en-US" sz="2000" b="1" dirty="0">
                <a:solidFill>
                  <a:srgbClr val="141415"/>
                </a:solidFill>
                <a:latin typeface="Calibri" pitchFamily="34" charset="0"/>
                <a:cs typeface="Times New Roman" pitchFamily="18" charset="0"/>
              </a:rPr>
              <a:t>INVESTIGATIONS, AUDITS, SANCTIONS</a:t>
            </a:r>
            <a:endParaRPr lang="en-US" sz="2000" b="1" dirty="0">
              <a:solidFill>
                <a:srgbClr val="FF9933"/>
              </a:solidFill>
              <a:latin typeface="Verdana" pitchFamily="34" charset="0"/>
              <a:cs typeface="Times New Roman" pitchFamily="18" charset="0"/>
            </a:endParaRPr>
          </a:p>
        </p:txBody>
      </p:sp>
      <p:sp>
        <p:nvSpPr>
          <p:cNvPr id="32" name="Slide Number Placeholder 5"/>
          <p:cNvSpPr txBox="1">
            <a:spLocks/>
          </p:cNvSpPr>
          <p:nvPr/>
        </p:nvSpPr>
        <p:spPr>
          <a:xfrm>
            <a:off x="188843" y="6201680"/>
            <a:ext cx="457200" cy="457200"/>
          </a:xfrm>
          <a:prstGeom prst="ellipse">
            <a:avLst/>
          </a:prstGeom>
          <a:solidFill>
            <a:schemeClr val="accent1"/>
          </a:solidFill>
        </p:spPr>
        <p:txBody>
          <a:bodyPr wrap="none" lIns="0" tIns="0" rIns="0" bIns="0" anchor="ctr" anchorCtr="1">
            <a:normAutofit/>
          </a:bodyPr>
          <a:lstStyle>
            <a:defPPr>
              <a:defRPr lang="en-US"/>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E08A1DD-9D77-4ADB-872F-B9A3014BF5EF}" type="slidenum">
              <a:rPr lang="en-US" smtClean="0"/>
              <a:pPr>
                <a:defRPr/>
              </a:pPr>
              <a:t>17</a:t>
            </a:fld>
            <a:endParaRPr lang="en-US" dirty="0"/>
          </a:p>
        </p:txBody>
      </p:sp>
    </p:spTree>
    <p:extLst>
      <p:ext uri="{BB962C8B-B14F-4D97-AF65-F5344CB8AC3E}">
        <p14:creationId xmlns:p14="http://schemas.microsoft.com/office/powerpoint/2010/main" val="2037340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0F527E-E5B9-456F-8488-AD5073A1429A}" type="slidenum">
              <a:rPr lang="en-US" smtClean="0"/>
              <a:pPr/>
              <a:t>18</a:t>
            </a:fld>
            <a:endParaRPr lang="en-US" dirty="0"/>
          </a:p>
        </p:txBody>
      </p:sp>
      <p:sp>
        <p:nvSpPr>
          <p:cNvPr id="8" name="Title 1">
            <a:extLst>
              <a:ext uri="{FF2B5EF4-FFF2-40B4-BE49-F238E27FC236}">
                <a16:creationId xmlns:a16="http://schemas.microsoft.com/office/drawing/2014/main" id="{22363F84-3BAB-4C4A-BA6C-5257284F7729}"/>
              </a:ext>
            </a:extLst>
          </p:cNvPr>
          <p:cNvSpPr txBox="1">
            <a:spLocks/>
          </p:cNvSpPr>
          <p:nvPr/>
        </p:nvSpPr>
        <p:spPr>
          <a:xfrm>
            <a:off x="246926" y="355340"/>
            <a:ext cx="8454390" cy="978853"/>
          </a:xfrm>
          <a:prstGeom prst="rect">
            <a:avLst/>
          </a:prstGeom>
        </p:spPr>
        <p:txBody>
          <a:bodyPr bIns="91440" anchor="b" anchorCtr="0">
            <a:normAutofit fontScale="85000" lnSpcReduction="200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dirty="0">
                <a:solidFill>
                  <a:schemeClr val="tx1"/>
                </a:solidFill>
              </a:rPr>
              <a:t>Procurement Regulations for </a:t>
            </a:r>
            <a:r>
              <a:rPr lang="en-US" dirty="0" err="1">
                <a:solidFill>
                  <a:schemeClr val="tx1"/>
                </a:solidFill>
              </a:rPr>
              <a:t>IPF</a:t>
            </a:r>
            <a:r>
              <a:rPr lang="en-US" dirty="0">
                <a:solidFill>
                  <a:schemeClr val="tx1"/>
                </a:solidFill>
              </a:rPr>
              <a:t> Borrowers July 2016</a:t>
            </a:r>
          </a:p>
        </p:txBody>
      </p:sp>
      <p:pic>
        <p:nvPicPr>
          <p:cNvPr id="9" name="Content Placeholder 4">
            <a:extLst>
              <a:ext uri="{FF2B5EF4-FFF2-40B4-BE49-F238E27FC236}">
                <a16:creationId xmlns:a16="http://schemas.microsoft.com/office/drawing/2014/main" id="{C7A58FFB-7AD5-4EBE-B6A1-CB6075DD8BD5}"/>
              </a:ext>
            </a:extLst>
          </p:cNvPr>
          <p:cNvPicPr>
            <a:picLocks noChangeAspect="1"/>
          </p:cNvPicPr>
          <p:nvPr/>
        </p:nvPicPr>
        <p:blipFill>
          <a:blip r:embed="rId3"/>
          <a:stretch>
            <a:fillRect/>
          </a:stretch>
        </p:blipFill>
        <p:spPr>
          <a:xfrm>
            <a:off x="5721193" y="1676401"/>
            <a:ext cx="3196979" cy="4033260"/>
          </a:xfrm>
          <a:prstGeom prst="rect">
            <a:avLst/>
          </a:prstGeom>
          <a:solidFill>
            <a:schemeClr val="accent1"/>
          </a:solidFill>
          <a:ln w="3175">
            <a:solidFill>
              <a:schemeClr val="tx1"/>
            </a:solidFill>
          </a:ln>
        </p:spPr>
      </p:pic>
      <p:pic>
        <p:nvPicPr>
          <p:cNvPr id="10" name="Picture 9">
            <a:extLst>
              <a:ext uri="{FF2B5EF4-FFF2-40B4-BE49-F238E27FC236}">
                <a16:creationId xmlns:a16="http://schemas.microsoft.com/office/drawing/2014/main" id="{10AB39B3-51D3-465B-B3D7-04C78306AA05}"/>
              </a:ext>
            </a:extLst>
          </p:cNvPr>
          <p:cNvPicPr>
            <a:picLocks noChangeAspect="1"/>
          </p:cNvPicPr>
          <p:nvPr/>
        </p:nvPicPr>
        <p:blipFill>
          <a:blip r:embed="rId4"/>
          <a:stretch>
            <a:fillRect/>
          </a:stretch>
        </p:blipFill>
        <p:spPr>
          <a:xfrm>
            <a:off x="150315" y="1676400"/>
            <a:ext cx="2103302" cy="4188315"/>
          </a:xfrm>
          <a:prstGeom prst="rect">
            <a:avLst/>
          </a:prstGeom>
        </p:spPr>
      </p:pic>
      <p:pic>
        <p:nvPicPr>
          <p:cNvPr id="11" name="Picture 10">
            <a:extLst>
              <a:ext uri="{FF2B5EF4-FFF2-40B4-BE49-F238E27FC236}">
                <a16:creationId xmlns:a16="http://schemas.microsoft.com/office/drawing/2014/main" id="{F0DFD812-2FEA-4582-84D1-D91DD5118603}"/>
              </a:ext>
            </a:extLst>
          </p:cNvPr>
          <p:cNvPicPr>
            <a:picLocks noChangeAspect="1"/>
          </p:cNvPicPr>
          <p:nvPr/>
        </p:nvPicPr>
        <p:blipFill>
          <a:blip r:embed="rId5"/>
          <a:stretch>
            <a:fillRect/>
          </a:stretch>
        </p:blipFill>
        <p:spPr>
          <a:xfrm>
            <a:off x="2515562" y="1676400"/>
            <a:ext cx="2127688" cy="4188315"/>
          </a:xfrm>
          <a:prstGeom prst="rect">
            <a:avLst/>
          </a:prstGeom>
        </p:spPr>
      </p:pic>
      <p:sp>
        <p:nvSpPr>
          <p:cNvPr id="12" name="Arrow: Right 11">
            <a:extLst>
              <a:ext uri="{FF2B5EF4-FFF2-40B4-BE49-F238E27FC236}">
                <a16:creationId xmlns:a16="http://schemas.microsoft.com/office/drawing/2014/main" id="{E678939F-85E7-4665-8A89-6EE4DC84B022}"/>
              </a:ext>
            </a:extLst>
          </p:cNvPr>
          <p:cNvSpPr/>
          <p:nvPr/>
        </p:nvSpPr>
        <p:spPr>
          <a:xfrm>
            <a:off x="4643250" y="2661660"/>
            <a:ext cx="1003867" cy="2743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77D9D189-88BA-4B2E-A19E-274625BE5013}"/>
              </a:ext>
            </a:extLst>
          </p:cNvPr>
          <p:cNvSpPr/>
          <p:nvPr/>
        </p:nvSpPr>
        <p:spPr>
          <a:xfrm>
            <a:off x="4643250" y="3418711"/>
            <a:ext cx="1003867" cy="2743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545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normAutofit/>
          </a:bodyPr>
          <a:lstStyle/>
          <a:p>
            <a:pPr>
              <a:defRPr/>
            </a:pPr>
            <a:fld id="{CEED28ED-38AC-42B9-983D-5A5D5CE1021F}" type="slidenum">
              <a:rPr lang="en-US"/>
              <a:pPr>
                <a:defRPr/>
              </a:pPr>
              <a:t>19</a:t>
            </a:fld>
            <a:endParaRPr lang="en-US" dirty="0"/>
          </a:p>
        </p:txBody>
      </p:sp>
      <p:sp>
        <p:nvSpPr>
          <p:cNvPr id="7" name="Rectangle 2"/>
          <p:cNvSpPr txBox="1">
            <a:spLocks noChangeArrowheads="1"/>
          </p:cNvSpPr>
          <p:nvPr/>
        </p:nvSpPr>
        <p:spPr>
          <a:xfrm>
            <a:off x="1143000" y="0"/>
            <a:ext cx="6858000" cy="147002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j-ea"/>
                <a:cs typeface="+mj-cs"/>
              </a:rPr>
              <a:t>The Sanctions System</a:t>
            </a:r>
          </a:p>
        </p:txBody>
      </p:sp>
      <p:pic>
        <p:nvPicPr>
          <p:cNvPr id="5" name="Picture 4">
            <a:extLst>
              <a:ext uri="{FF2B5EF4-FFF2-40B4-BE49-F238E27FC236}">
                <a16:creationId xmlns:a16="http://schemas.microsoft.com/office/drawing/2014/main" id="{4D2157A0-FE67-4C7C-A399-CFC0DEFDA057}"/>
              </a:ext>
            </a:extLst>
          </p:cNvPr>
          <p:cNvPicPr>
            <a:picLocks noChangeAspect="1"/>
          </p:cNvPicPr>
          <p:nvPr/>
        </p:nvPicPr>
        <p:blipFill rotWithShape="1">
          <a:blip r:embed="rId3"/>
          <a:srcRect l="54167" t="14445" r="14166" b="8518"/>
          <a:stretch/>
        </p:blipFill>
        <p:spPr>
          <a:xfrm>
            <a:off x="685800" y="1150937"/>
            <a:ext cx="7726236" cy="5286375"/>
          </a:xfrm>
          <a:prstGeom prst="rect">
            <a:avLst/>
          </a:prstGeom>
        </p:spPr>
      </p:pic>
    </p:spTree>
    <p:extLst>
      <p:ext uri="{BB962C8B-B14F-4D97-AF65-F5344CB8AC3E}">
        <p14:creationId xmlns:p14="http://schemas.microsoft.com/office/powerpoint/2010/main" val="114803104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309174-8317-4F93-9215-4D9976BBF5EF}"/>
              </a:ext>
            </a:extLst>
          </p:cNvPr>
          <p:cNvSpPr>
            <a:spLocks noGrp="1"/>
          </p:cNvSpPr>
          <p:nvPr>
            <p:ph type="sldNum" sz="quarter" idx="12"/>
          </p:nvPr>
        </p:nvSpPr>
        <p:spPr/>
        <p:txBody>
          <a:bodyPr/>
          <a:lstStyle/>
          <a:p>
            <a:fld id="{349CE0A7-CEB3-4B84-8CDD-3184F817DA9B}" type="slidenum">
              <a:rPr lang="en-US" smtClean="0"/>
              <a:pPr/>
              <a:t>2</a:t>
            </a:fld>
            <a:endParaRPr lang="en-US" dirty="0"/>
          </a:p>
        </p:txBody>
      </p:sp>
      <p:sp>
        <p:nvSpPr>
          <p:cNvPr id="5" name="Title 1">
            <a:extLst>
              <a:ext uri="{FF2B5EF4-FFF2-40B4-BE49-F238E27FC236}">
                <a16:creationId xmlns:a16="http://schemas.microsoft.com/office/drawing/2014/main" id="{900BB3DD-83D1-4272-AC97-6FE18B667096}"/>
              </a:ext>
            </a:extLst>
          </p:cNvPr>
          <p:cNvSpPr>
            <a:spLocks noGrp="1"/>
          </p:cNvSpPr>
          <p:nvPr>
            <p:ph type="title"/>
          </p:nvPr>
        </p:nvSpPr>
        <p:spPr>
          <a:xfrm>
            <a:off x="72736" y="152400"/>
            <a:ext cx="8880764" cy="701674"/>
          </a:xfrm>
        </p:spPr>
        <p:txBody>
          <a:bodyPr>
            <a:normAutofit fontScale="90000"/>
          </a:bodyPr>
          <a:lstStyle/>
          <a:p>
            <a:r>
              <a:rPr lang="en-US" b="1" dirty="0"/>
              <a:t>Bretton Woods Conference (July 1-22, 1944)</a:t>
            </a:r>
          </a:p>
        </p:txBody>
      </p:sp>
      <p:pic>
        <p:nvPicPr>
          <p:cNvPr id="6" name="Picture 5">
            <a:extLst>
              <a:ext uri="{FF2B5EF4-FFF2-40B4-BE49-F238E27FC236}">
                <a16:creationId xmlns:a16="http://schemas.microsoft.com/office/drawing/2014/main" id="{FA563BC8-8B23-454B-8CF8-18E3B32A9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470468"/>
            <a:ext cx="8572500" cy="4835769"/>
          </a:xfrm>
          <a:prstGeom prst="rect">
            <a:avLst/>
          </a:prstGeom>
        </p:spPr>
      </p:pic>
      <p:sp>
        <p:nvSpPr>
          <p:cNvPr id="7" name="TextBox 6">
            <a:extLst>
              <a:ext uri="{FF2B5EF4-FFF2-40B4-BE49-F238E27FC236}">
                <a16:creationId xmlns:a16="http://schemas.microsoft.com/office/drawing/2014/main" id="{9DDCB4BE-0894-4C7E-8671-921005727B2B}"/>
              </a:ext>
            </a:extLst>
          </p:cNvPr>
          <p:cNvSpPr txBox="1"/>
          <p:nvPr/>
        </p:nvSpPr>
        <p:spPr>
          <a:xfrm>
            <a:off x="914400" y="6413699"/>
            <a:ext cx="4572000" cy="307777"/>
          </a:xfrm>
          <a:prstGeom prst="rect">
            <a:avLst/>
          </a:prstGeom>
          <a:noFill/>
        </p:spPr>
        <p:txBody>
          <a:bodyPr wrap="square" rtlCol="0">
            <a:spAutoFit/>
          </a:bodyPr>
          <a:lstStyle/>
          <a:p>
            <a:r>
              <a:rPr lang="en-US" sz="1400" i="1" dirty="0"/>
              <a:t>Mount Washington Hotel in Bretton Woods, New Hampshire</a:t>
            </a:r>
          </a:p>
        </p:txBody>
      </p:sp>
      <p:sp>
        <p:nvSpPr>
          <p:cNvPr id="8" name="TextBox 7">
            <a:extLst>
              <a:ext uri="{FF2B5EF4-FFF2-40B4-BE49-F238E27FC236}">
                <a16:creationId xmlns:a16="http://schemas.microsoft.com/office/drawing/2014/main" id="{7B2E7301-2702-4791-9405-FEBDFDDD7BB8}"/>
              </a:ext>
            </a:extLst>
          </p:cNvPr>
          <p:cNvSpPr txBox="1"/>
          <p:nvPr/>
        </p:nvSpPr>
        <p:spPr>
          <a:xfrm>
            <a:off x="169718" y="824137"/>
            <a:ext cx="8686800" cy="646331"/>
          </a:xfrm>
          <a:prstGeom prst="rect">
            <a:avLst/>
          </a:prstGeom>
          <a:noFill/>
        </p:spPr>
        <p:txBody>
          <a:bodyPr wrap="square" rtlCol="0">
            <a:spAutoFit/>
          </a:bodyPr>
          <a:lstStyle/>
          <a:p>
            <a:pPr algn="ctr"/>
            <a:r>
              <a:rPr lang="en-US" dirty="0"/>
              <a:t>Creation of the </a:t>
            </a:r>
            <a:r>
              <a:rPr lang="en-US" b="1" i="1" dirty="0"/>
              <a:t>International Monetary Fund (IMF)</a:t>
            </a:r>
            <a:r>
              <a:rPr lang="en-US" dirty="0"/>
              <a:t> and </a:t>
            </a:r>
            <a:br>
              <a:rPr lang="en-US" dirty="0"/>
            </a:br>
            <a:r>
              <a:rPr lang="en-US" dirty="0"/>
              <a:t>the </a:t>
            </a:r>
            <a:r>
              <a:rPr lang="en-US" b="1" i="1" dirty="0"/>
              <a:t>International Bank for Reconstruction and Development (</a:t>
            </a:r>
            <a:r>
              <a:rPr lang="en-US" b="1" i="1" dirty="0" err="1"/>
              <a:t>IBRD</a:t>
            </a:r>
            <a:r>
              <a:rPr lang="en-US" b="1" i="1" dirty="0"/>
              <a:t>)</a:t>
            </a:r>
          </a:p>
        </p:txBody>
      </p:sp>
    </p:spTree>
    <p:extLst>
      <p:ext uri="{BB962C8B-B14F-4D97-AF65-F5344CB8AC3E}">
        <p14:creationId xmlns:p14="http://schemas.microsoft.com/office/powerpoint/2010/main" val="2945122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52400" y="228600"/>
            <a:ext cx="8991600" cy="838200"/>
          </a:xfrm>
        </p:spPr>
        <p:txBody>
          <a:bodyPr/>
          <a:lstStyle/>
          <a:p>
            <a:pPr algn="ctr" eaLnBrk="1" hangingPunct="1"/>
            <a:r>
              <a:rPr lang="en-US" sz="4000" b="1" dirty="0">
                <a:solidFill>
                  <a:schemeClr val="tx1"/>
                </a:solidFill>
                <a:effectLst/>
              </a:rPr>
              <a:t>What Do We Mean by “Sanctions”? </a:t>
            </a:r>
          </a:p>
        </p:txBody>
      </p:sp>
      <p:sp>
        <p:nvSpPr>
          <p:cNvPr id="8" name="Slide Number Placeholder 7"/>
          <p:cNvSpPr>
            <a:spLocks noGrp="1"/>
          </p:cNvSpPr>
          <p:nvPr>
            <p:ph type="sldNum" sz="quarter" idx="12"/>
          </p:nvPr>
        </p:nvSpPr>
        <p:spPr/>
        <p:txBody>
          <a:bodyPr/>
          <a:lstStyle/>
          <a:p>
            <a:pPr>
              <a:defRPr/>
            </a:pPr>
            <a:fld id="{0B726394-742C-4C7F-AC13-4AEE5D0C39F0}" type="slidenum">
              <a:rPr lang="en-US" smtClean="0"/>
              <a:pPr>
                <a:defRPr/>
              </a:pPr>
              <a:t>20</a:t>
            </a:fld>
            <a:endParaRPr lang="en-US"/>
          </a:p>
        </p:txBody>
      </p:sp>
      <p:sp>
        <p:nvSpPr>
          <p:cNvPr id="2" name="Content Placeholder 1"/>
          <p:cNvSpPr>
            <a:spLocks noGrp="1"/>
          </p:cNvSpPr>
          <p:nvPr>
            <p:ph sz="quarter" idx="1"/>
          </p:nvPr>
        </p:nvSpPr>
        <p:spPr/>
        <p:txBody>
          <a:bodyPr>
            <a:normAutofit fontScale="92500"/>
          </a:bodyPr>
          <a:lstStyle/>
          <a:p>
            <a:pPr>
              <a:spcBef>
                <a:spcPct val="0"/>
              </a:spcBef>
              <a:buSzPct val="50000"/>
              <a:buFont typeface="Wingdings" pitchFamily="2" charset="2"/>
              <a:buChar char="Ø"/>
              <a:defRPr/>
            </a:pPr>
            <a:r>
              <a:rPr lang="en-US" sz="2800" dirty="0"/>
              <a:t>At the World Bank, “sanctions” means </a:t>
            </a:r>
            <a:r>
              <a:rPr lang="en-US" sz="2800" u="sng" dirty="0"/>
              <a:t>suspension and debarment</a:t>
            </a:r>
          </a:p>
          <a:p>
            <a:pPr>
              <a:spcBef>
                <a:spcPct val="0"/>
              </a:spcBef>
              <a:buSzPct val="50000"/>
              <a:buFont typeface="Wingdings" pitchFamily="2" charset="2"/>
              <a:buChar char="Ø"/>
              <a:defRPr/>
            </a:pPr>
            <a:endParaRPr lang="en-US" sz="2800" dirty="0"/>
          </a:p>
          <a:p>
            <a:pPr>
              <a:spcBef>
                <a:spcPct val="0"/>
              </a:spcBef>
              <a:buSzPct val="50000"/>
              <a:buFont typeface="Wingdings" pitchFamily="2" charset="2"/>
              <a:buChar char="Ø"/>
              <a:defRPr/>
            </a:pPr>
            <a:r>
              <a:rPr lang="en-US" sz="2800" dirty="0"/>
              <a:t>Suspension and debarment are </a:t>
            </a:r>
            <a:r>
              <a:rPr lang="en-US" sz="2800" u="sng" dirty="0"/>
              <a:t>administrative</a:t>
            </a:r>
            <a:r>
              <a:rPr lang="en-US" sz="2800" dirty="0"/>
              <a:t> remedies, not criminal sanctions – not meant to be punitive</a:t>
            </a:r>
          </a:p>
          <a:p>
            <a:pPr>
              <a:spcBef>
                <a:spcPct val="0"/>
              </a:spcBef>
              <a:buSzPct val="50000"/>
              <a:buFont typeface="Wingdings" pitchFamily="2" charset="2"/>
              <a:buChar char="Ø"/>
              <a:defRPr/>
            </a:pPr>
            <a:endParaRPr lang="en-US" sz="2800" dirty="0"/>
          </a:p>
          <a:p>
            <a:pPr>
              <a:spcBef>
                <a:spcPct val="0"/>
              </a:spcBef>
              <a:buSzPct val="50000"/>
              <a:buFont typeface="Wingdings" pitchFamily="2" charset="2"/>
              <a:buChar char="Ø"/>
              <a:defRPr/>
            </a:pPr>
            <a:r>
              <a:rPr lang="en-US" sz="2800" dirty="0"/>
              <a:t>One of a number of tools that the World Bank uses to combat fraud and corruption</a:t>
            </a:r>
          </a:p>
          <a:p>
            <a:pPr marL="0" indent="0">
              <a:spcBef>
                <a:spcPct val="0"/>
              </a:spcBef>
              <a:buSzPct val="50000"/>
              <a:buNone/>
              <a:defRPr/>
            </a:pPr>
            <a:endParaRPr lang="en-US" sz="2800" dirty="0"/>
          </a:p>
          <a:p>
            <a:pPr>
              <a:spcBef>
                <a:spcPct val="0"/>
              </a:spcBef>
              <a:spcAft>
                <a:spcPts val="600"/>
              </a:spcAft>
              <a:buSzPct val="50000"/>
              <a:buFont typeface="Wingdings" pitchFamily="2" charset="2"/>
              <a:buChar char="Ø"/>
              <a:defRPr/>
            </a:pPr>
            <a:r>
              <a:rPr lang="en-US" sz="2800" dirty="0"/>
              <a:t>Suspended and debarred companies/individuals are </a:t>
            </a:r>
            <a:r>
              <a:rPr lang="en-US" sz="2800" u="sng" dirty="0"/>
              <a:t>ineligible to receive new contracts</a:t>
            </a:r>
            <a:r>
              <a:rPr lang="en-US" sz="2800" dirty="0"/>
              <a:t> for World Bank-financed projects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90500" y="6200775"/>
            <a:ext cx="495300" cy="473075"/>
          </a:xfrm>
        </p:spPr>
        <p:txBody>
          <a:bodyPr>
            <a:normAutofit/>
          </a:bodyPr>
          <a:lstStyle/>
          <a:p>
            <a:pPr>
              <a:defRPr/>
            </a:pPr>
            <a:fld id="{A55F6D0F-0C9C-4BE4-9D4A-E3F2327292FE}" type="slidenum">
              <a:rPr lang="en-US" smtClean="0"/>
              <a:pPr>
                <a:defRPr/>
              </a:pPr>
              <a:t>21</a:t>
            </a:fld>
            <a:endParaRPr lang="en-US" dirty="0"/>
          </a:p>
        </p:txBody>
      </p:sp>
      <p:sp>
        <p:nvSpPr>
          <p:cNvPr id="18" name="Title 1">
            <a:extLst>
              <a:ext uri="{FF2B5EF4-FFF2-40B4-BE49-F238E27FC236}">
                <a16:creationId xmlns:a16="http://schemas.microsoft.com/office/drawing/2014/main" id="{E0C9D662-2F56-4B5C-AB26-DCA9856809B7}"/>
              </a:ext>
            </a:extLst>
          </p:cNvPr>
          <p:cNvSpPr>
            <a:spLocks noGrp="1"/>
          </p:cNvSpPr>
          <p:nvPr>
            <p:ph type="title"/>
          </p:nvPr>
        </p:nvSpPr>
        <p:spPr>
          <a:xfrm>
            <a:off x="457200" y="152400"/>
            <a:ext cx="8229600" cy="944563"/>
          </a:xfrm>
        </p:spPr>
        <p:txBody>
          <a:bodyPr>
            <a:normAutofit/>
          </a:bodyPr>
          <a:lstStyle/>
          <a:p>
            <a:pPr algn="ctr"/>
            <a:r>
              <a:rPr lang="en-US" sz="4000" b="1" dirty="0">
                <a:solidFill>
                  <a:schemeClr val="tx1"/>
                </a:solidFill>
              </a:rPr>
              <a:t>Who Can Be Sanctioned</a:t>
            </a:r>
            <a:r>
              <a:rPr lang="en-US" sz="4000" b="1" dirty="0">
                <a:solidFill>
                  <a:schemeClr val="tx1"/>
                </a:solidFill>
                <a:effectLst/>
              </a:rPr>
              <a:t>? </a:t>
            </a:r>
          </a:p>
        </p:txBody>
      </p:sp>
      <p:sp>
        <p:nvSpPr>
          <p:cNvPr id="19" name="Content Placeholder 2">
            <a:extLst>
              <a:ext uri="{FF2B5EF4-FFF2-40B4-BE49-F238E27FC236}">
                <a16:creationId xmlns:a16="http://schemas.microsoft.com/office/drawing/2014/main" id="{14274F1A-E2E3-4778-BF79-612028A9FAA8}"/>
              </a:ext>
            </a:extLst>
          </p:cNvPr>
          <p:cNvSpPr>
            <a:spLocks noGrp="1"/>
          </p:cNvSpPr>
          <p:nvPr>
            <p:ph sz="quarter" idx="2"/>
          </p:nvPr>
        </p:nvSpPr>
        <p:spPr>
          <a:xfrm>
            <a:off x="292562" y="1131152"/>
            <a:ext cx="8376920" cy="1916848"/>
          </a:xfrm>
          <a:solidFill>
            <a:srgbClr val="C00000"/>
          </a:solidFill>
        </p:spPr>
        <p:style>
          <a:lnRef idx="1">
            <a:schemeClr val="accent2"/>
          </a:lnRef>
          <a:fillRef idx="3">
            <a:schemeClr val="accent2"/>
          </a:fillRef>
          <a:effectRef idx="2">
            <a:schemeClr val="accent2"/>
          </a:effectRef>
          <a:fontRef idx="minor">
            <a:schemeClr val="lt1"/>
          </a:fontRef>
        </p:style>
        <p:txBody>
          <a:bodyPr>
            <a:normAutofit/>
          </a:bodyPr>
          <a:lstStyle/>
          <a:p>
            <a:pPr>
              <a:buClr>
                <a:schemeClr val="bg1"/>
              </a:buClr>
              <a:defRPr/>
            </a:pPr>
            <a:r>
              <a:rPr lang="en-US" sz="2800" b="1" u="sng" dirty="0"/>
              <a:t>Companies / Individuals competing for, or executing, Bank-financed contracts</a:t>
            </a:r>
          </a:p>
          <a:p>
            <a:pPr lvl="1">
              <a:buClr>
                <a:schemeClr val="bg1"/>
              </a:buClr>
              <a:defRPr/>
            </a:pPr>
            <a:r>
              <a:rPr lang="en-US" dirty="0"/>
              <a:t>Covered by the World Bank Sanctions System</a:t>
            </a:r>
          </a:p>
          <a:p>
            <a:pPr lvl="1">
              <a:buClr>
                <a:schemeClr val="bg1"/>
              </a:buClr>
              <a:defRPr/>
            </a:pPr>
            <a:r>
              <a:rPr lang="en-US" dirty="0"/>
              <a:t>May be suspended/debarred from receiving new contracts</a:t>
            </a:r>
          </a:p>
          <a:p>
            <a:pPr>
              <a:defRPr/>
            </a:pPr>
            <a:endParaRPr lang="en-US" dirty="0"/>
          </a:p>
        </p:txBody>
      </p:sp>
      <p:sp>
        <p:nvSpPr>
          <p:cNvPr id="20" name="Content Placeholder 3">
            <a:extLst>
              <a:ext uri="{FF2B5EF4-FFF2-40B4-BE49-F238E27FC236}">
                <a16:creationId xmlns:a16="http://schemas.microsoft.com/office/drawing/2014/main" id="{C74B2A2F-925E-4894-9E3B-50626928387D}"/>
              </a:ext>
            </a:extLst>
          </p:cNvPr>
          <p:cNvSpPr txBox="1">
            <a:spLocks/>
          </p:cNvSpPr>
          <p:nvPr/>
        </p:nvSpPr>
        <p:spPr>
          <a:xfrm>
            <a:off x="275244" y="4026752"/>
            <a:ext cx="8376920" cy="1915679"/>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9pPr>
          </a:lstStyle>
          <a:p>
            <a:pPr>
              <a:defRPr/>
            </a:pPr>
            <a:r>
              <a:rPr lang="en-US" b="1" dirty="0"/>
              <a:t>Bank staff members and consultants</a:t>
            </a:r>
            <a:r>
              <a:rPr lang="en-US" dirty="0"/>
              <a:t> (World Bank Internal Justice System)</a:t>
            </a:r>
          </a:p>
          <a:p>
            <a:pPr lvl="1">
              <a:defRPr/>
            </a:pPr>
            <a:r>
              <a:rPr lang="en-US" dirty="0"/>
              <a:t>Under the Internal Justice System, misconduct may result in termination, blacklisting against future employment with the World Bank</a:t>
            </a:r>
          </a:p>
          <a:p>
            <a:pPr fontAlgn="auto">
              <a:spcAft>
                <a:spcPts val="0"/>
              </a:spcAft>
              <a:defRPr/>
            </a:pPr>
            <a:r>
              <a:rPr lang="en-US" b="1" dirty="0"/>
              <a:t>Government agencies and officials</a:t>
            </a:r>
            <a:r>
              <a:rPr lang="en-US" dirty="0"/>
              <a:t> (Referrals to Member governments)</a:t>
            </a:r>
          </a:p>
          <a:p>
            <a:pPr lvl="1" fontAlgn="auto">
              <a:spcAft>
                <a:spcPts val="0"/>
              </a:spcAft>
              <a:defRPr/>
            </a:pPr>
            <a:r>
              <a:rPr lang="en-US" dirty="0"/>
              <a:t>Evidence of misconduct by government agencies and officials is referred to member governments</a:t>
            </a:r>
          </a:p>
        </p:txBody>
      </p:sp>
      <p:sp>
        <p:nvSpPr>
          <p:cNvPr id="21" name="Title 1">
            <a:extLst>
              <a:ext uri="{FF2B5EF4-FFF2-40B4-BE49-F238E27FC236}">
                <a16:creationId xmlns:a16="http://schemas.microsoft.com/office/drawing/2014/main" id="{8752FD9A-25F7-4B48-84C7-EEB53D6C00DF}"/>
              </a:ext>
            </a:extLst>
          </p:cNvPr>
          <p:cNvSpPr txBox="1">
            <a:spLocks/>
          </p:cNvSpPr>
          <p:nvPr/>
        </p:nvSpPr>
        <p:spPr>
          <a:xfrm>
            <a:off x="348904" y="3082189"/>
            <a:ext cx="8229600" cy="944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b="1" dirty="0"/>
              <a:t>Actors Covered by Other Systems</a:t>
            </a:r>
          </a:p>
        </p:txBody>
      </p:sp>
    </p:spTree>
    <p:extLst>
      <p:ext uri="{BB962C8B-B14F-4D97-AF65-F5344CB8AC3E}">
        <p14:creationId xmlns:p14="http://schemas.microsoft.com/office/powerpoint/2010/main" val="1480927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81000" y="228600"/>
            <a:ext cx="8385174" cy="762000"/>
          </a:xfrm>
        </p:spPr>
        <p:txBody>
          <a:bodyPr>
            <a:normAutofit/>
          </a:bodyPr>
          <a:lstStyle/>
          <a:p>
            <a:pPr algn="ctr" eaLnBrk="1" hangingPunct="1"/>
            <a:r>
              <a:rPr lang="en-US" sz="3600" b="1" dirty="0" err="1">
                <a:solidFill>
                  <a:schemeClr val="tx1"/>
                </a:solidFill>
              </a:rPr>
              <a:t>Sanctionable</a:t>
            </a:r>
            <a:r>
              <a:rPr lang="en-US" sz="3600" b="1" dirty="0">
                <a:solidFill>
                  <a:schemeClr val="tx1"/>
                </a:solidFill>
              </a:rPr>
              <a:t> Misconduct</a:t>
            </a:r>
          </a:p>
        </p:txBody>
      </p:sp>
      <p:sp>
        <p:nvSpPr>
          <p:cNvPr id="4" name="Slide Number Placeholder 5"/>
          <p:cNvSpPr>
            <a:spLocks noGrp="1"/>
          </p:cNvSpPr>
          <p:nvPr>
            <p:ph type="sldNum" sz="quarter" idx="12"/>
          </p:nvPr>
        </p:nvSpPr>
        <p:spPr/>
        <p:txBody>
          <a:bodyPr>
            <a:normAutofit/>
          </a:bodyPr>
          <a:lstStyle/>
          <a:p>
            <a:pPr>
              <a:defRPr/>
            </a:pPr>
            <a:fld id="{CEED28ED-38AC-42B9-983D-5A5D5CE1021F}" type="slidenum">
              <a:rPr lang="en-US"/>
              <a:pPr>
                <a:defRPr/>
              </a:pPr>
              <a:t>22</a:t>
            </a:fld>
            <a:endParaRPr lang="en-US" dirty="0"/>
          </a:p>
        </p:txBody>
      </p:sp>
      <p:sp>
        <p:nvSpPr>
          <p:cNvPr id="23555" name="Rectangle 3"/>
          <p:cNvSpPr>
            <a:spLocks noGrp="1" noChangeArrowheads="1"/>
          </p:cNvSpPr>
          <p:nvPr>
            <p:ph sz="quarter" idx="1"/>
          </p:nvPr>
        </p:nvSpPr>
        <p:spPr>
          <a:xfrm>
            <a:off x="838200" y="1295400"/>
            <a:ext cx="7620000" cy="4724400"/>
          </a:xfrm>
        </p:spPr>
        <p:txBody>
          <a:bodyPr>
            <a:noAutofit/>
          </a:bodyPr>
          <a:lstStyle/>
          <a:p>
            <a:pPr marL="0" indent="0" eaLnBrk="1" hangingPunct="1">
              <a:lnSpc>
                <a:spcPct val="80000"/>
              </a:lnSpc>
              <a:spcBef>
                <a:spcPts val="0"/>
              </a:spcBef>
              <a:spcAft>
                <a:spcPts val="1200"/>
              </a:spcAft>
              <a:buClr>
                <a:schemeClr val="tx1"/>
              </a:buClr>
              <a:buNone/>
            </a:pPr>
            <a:r>
              <a:rPr lang="en-US" dirty="0"/>
              <a:t>The World Bank has defined </a:t>
            </a:r>
            <a:r>
              <a:rPr lang="en-US" b="1" dirty="0"/>
              <a:t>five sanctionable practices</a:t>
            </a:r>
            <a:r>
              <a:rPr lang="en-US" dirty="0"/>
              <a:t>:</a:t>
            </a:r>
          </a:p>
          <a:p>
            <a:pPr eaLnBrk="1" hangingPunct="1">
              <a:lnSpc>
                <a:spcPct val="80000"/>
              </a:lnSpc>
              <a:spcBef>
                <a:spcPts val="0"/>
              </a:spcBef>
              <a:spcAft>
                <a:spcPts val="1000"/>
              </a:spcAft>
              <a:buClr>
                <a:schemeClr val="tx1"/>
              </a:buClr>
              <a:buFont typeface="Wingdings" pitchFamily="2" charset="2"/>
              <a:buChar char="§"/>
            </a:pPr>
            <a:r>
              <a:rPr lang="en-US" b="1" dirty="0">
                <a:solidFill>
                  <a:srgbClr val="FF0000"/>
                </a:solidFill>
              </a:rPr>
              <a:t>Fraudulent Practice</a:t>
            </a:r>
          </a:p>
          <a:p>
            <a:pPr eaLnBrk="1" hangingPunct="1">
              <a:lnSpc>
                <a:spcPct val="80000"/>
              </a:lnSpc>
              <a:spcBef>
                <a:spcPts val="0"/>
              </a:spcBef>
              <a:spcAft>
                <a:spcPts val="1000"/>
              </a:spcAft>
              <a:buClr>
                <a:schemeClr val="tx1"/>
              </a:buClr>
              <a:buFont typeface="Wingdings" pitchFamily="2" charset="2"/>
              <a:buChar char="§"/>
            </a:pPr>
            <a:r>
              <a:rPr lang="en-US" b="1" dirty="0">
                <a:solidFill>
                  <a:srgbClr val="FF0000"/>
                </a:solidFill>
              </a:rPr>
              <a:t>Corrupt Practice</a:t>
            </a:r>
          </a:p>
          <a:p>
            <a:pPr eaLnBrk="1" hangingPunct="1">
              <a:lnSpc>
                <a:spcPct val="80000"/>
              </a:lnSpc>
              <a:spcBef>
                <a:spcPts val="0"/>
              </a:spcBef>
              <a:spcAft>
                <a:spcPts val="1000"/>
              </a:spcAft>
              <a:buClr>
                <a:schemeClr val="tx1"/>
              </a:buClr>
              <a:buFont typeface="Wingdings" pitchFamily="2" charset="2"/>
              <a:buChar char="§"/>
            </a:pPr>
            <a:r>
              <a:rPr lang="en-US" b="1" dirty="0">
                <a:solidFill>
                  <a:srgbClr val="FF0000"/>
                </a:solidFill>
              </a:rPr>
              <a:t>Collusive Practice</a:t>
            </a:r>
          </a:p>
          <a:p>
            <a:pPr eaLnBrk="1" hangingPunct="1">
              <a:lnSpc>
                <a:spcPct val="80000"/>
              </a:lnSpc>
              <a:spcBef>
                <a:spcPts val="0"/>
              </a:spcBef>
              <a:spcAft>
                <a:spcPts val="1000"/>
              </a:spcAft>
              <a:buClr>
                <a:schemeClr val="tx1"/>
              </a:buClr>
              <a:buFont typeface="Wingdings" pitchFamily="2" charset="2"/>
              <a:buChar char="§"/>
            </a:pPr>
            <a:r>
              <a:rPr lang="en-US" b="1" dirty="0">
                <a:solidFill>
                  <a:srgbClr val="FF0000"/>
                </a:solidFill>
              </a:rPr>
              <a:t>Coercive Practice</a:t>
            </a:r>
          </a:p>
          <a:p>
            <a:pPr eaLnBrk="1" hangingPunct="1">
              <a:lnSpc>
                <a:spcPct val="80000"/>
              </a:lnSpc>
              <a:spcBef>
                <a:spcPts val="0"/>
              </a:spcBef>
              <a:spcAft>
                <a:spcPts val="1000"/>
              </a:spcAft>
              <a:buClr>
                <a:schemeClr val="tx1"/>
              </a:buClr>
              <a:buFont typeface="Wingdings" pitchFamily="2" charset="2"/>
              <a:buChar char="§"/>
            </a:pPr>
            <a:r>
              <a:rPr lang="en-US" b="1" dirty="0">
                <a:solidFill>
                  <a:srgbClr val="FF0000"/>
                </a:solidFill>
              </a:rPr>
              <a:t>Obstructive Practice</a:t>
            </a:r>
          </a:p>
          <a:p>
            <a:pPr eaLnBrk="1" hangingPunct="1">
              <a:lnSpc>
                <a:spcPct val="80000"/>
              </a:lnSpc>
              <a:buFont typeface="Wingdings" pitchFamily="2" charset="2"/>
              <a:buNone/>
            </a:pPr>
            <a:endParaRPr lang="en-US" sz="1000" b="1" dirty="0"/>
          </a:p>
          <a:p>
            <a:pPr eaLnBrk="1" hangingPunct="1">
              <a:lnSpc>
                <a:spcPct val="80000"/>
              </a:lnSpc>
              <a:buSzPct val="85000"/>
              <a:buFont typeface="Wingdings" pitchFamily="2" charset="2"/>
              <a:buChar char="Ø"/>
            </a:pPr>
            <a:r>
              <a:rPr lang="en-US" sz="2000" dirty="0"/>
              <a:t>Definitions found in: Loan, Grant and Contracting Documents (Consultant and Procurement Guidelines (old) and Procurement Regulations (new); Sanctions Procedures; Anti-Corruption Guidelines for Borrowing Countries)</a:t>
            </a:r>
          </a:p>
          <a:p>
            <a:pPr eaLnBrk="1" hangingPunct="1">
              <a:lnSpc>
                <a:spcPct val="80000"/>
              </a:lnSpc>
              <a:buSzPct val="85000"/>
              <a:buFont typeface="Wingdings" pitchFamily="2" charset="2"/>
              <a:buChar char="Ø"/>
            </a:pPr>
            <a:r>
              <a:rPr lang="en-US" sz="2000" dirty="0"/>
              <a:t>Applies across the World Bank Group (IBRD/IDA, IFC, MIGA, ICSID)</a:t>
            </a:r>
          </a:p>
          <a:p>
            <a:pPr eaLnBrk="1" hangingPunct="1">
              <a:lnSpc>
                <a:spcPct val="80000"/>
              </a:lnSpc>
              <a:buSzPct val="85000"/>
              <a:buFont typeface="Wingdings" pitchFamily="2" charset="2"/>
              <a:buChar char="Ø"/>
            </a:pPr>
            <a:r>
              <a:rPr lang="en-US" sz="2000" dirty="0"/>
              <a:t>First four definitions are harmonized with other Multilateral Development Banks (IDB, ADB, AfDB, EBRD)</a:t>
            </a:r>
          </a:p>
        </p:txBody>
      </p:sp>
    </p:spTree>
    <p:extLst>
      <p:ext uri="{BB962C8B-B14F-4D97-AF65-F5344CB8AC3E}">
        <p14:creationId xmlns:p14="http://schemas.microsoft.com/office/powerpoint/2010/main" val="137344335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8229600" cy="914400"/>
          </a:xfrm>
        </p:spPr>
        <p:txBody>
          <a:bodyPr>
            <a:normAutofit/>
          </a:bodyPr>
          <a:lstStyle/>
          <a:p>
            <a:pPr algn="ctr">
              <a:defRPr/>
            </a:pPr>
            <a:r>
              <a:rPr lang="en-US" b="1" dirty="0">
                <a:solidFill>
                  <a:schemeClr val="tx1"/>
                </a:solidFill>
                <a:cs typeface="Calibri" pitchFamily="34" charset="0"/>
              </a:rPr>
              <a:t>Range of Sanctions: </a:t>
            </a:r>
            <a:endParaRPr lang="en-US" sz="3600" dirty="0">
              <a:solidFill>
                <a:schemeClr val="tx1"/>
              </a:solidFill>
            </a:endParaRPr>
          </a:p>
        </p:txBody>
      </p:sp>
      <p:sp>
        <p:nvSpPr>
          <p:cNvPr id="4" name="Slide Number Placeholder 5"/>
          <p:cNvSpPr>
            <a:spLocks noGrp="1"/>
          </p:cNvSpPr>
          <p:nvPr>
            <p:ph type="sldNum" sz="quarter" idx="12"/>
          </p:nvPr>
        </p:nvSpPr>
        <p:spPr/>
        <p:txBody>
          <a:bodyPr>
            <a:normAutofit/>
          </a:bodyPr>
          <a:lstStyle/>
          <a:p>
            <a:pPr>
              <a:defRPr/>
            </a:pPr>
            <a:fld id="{71AF5811-A7C0-4D2C-8313-C6ACEFC7C50E}" type="slidenum">
              <a:rPr lang="en-US"/>
              <a:pPr>
                <a:defRPr/>
              </a:pPr>
              <a:t>23</a:t>
            </a:fld>
            <a:endParaRPr lang="en-US" dirty="0"/>
          </a:p>
        </p:txBody>
      </p:sp>
      <p:sp>
        <p:nvSpPr>
          <p:cNvPr id="12292" name="Rectangle 3"/>
          <p:cNvSpPr>
            <a:spLocks noGrp="1" noChangeArrowheads="1"/>
          </p:cNvSpPr>
          <p:nvPr>
            <p:ph sz="quarter" idx="1"/>
          </p:nvPr>
        </p:nvSpPr>
        <p:spPr>
          <a:xfrm>
            <a:off x="228600" y="1447800"/>
            <a:ext cx="8686800" cy="4572000"/>
          </a:xfrm>
        </p:spPr>
        <p:txBody>
          <a:bodyPr>
            <a:noAutofit/>
          </a:bodyPr>
          <a:lstStyle/>
          <a:p>
            <a:pPr marL="593725" indent="-457200" eaLnBrk="1" fontAlgn="auto" hangingPunct="1">
              <a:lnSpc>
                <a:spcPct val="90000"/>
              </a:lnSpc>
              <a:spcAft>
                <a:spcPts val="0"/>
              </a:spcAft>
              <a:buSzPct val="85000"/>
              <a:buNone/>
              <a:defRPr/>
            </a:pPr>
            <a:endParaRPr lang="en-US" sz="2400" dirty="0"/>
          </a:p>
          <a:p>
            <a:pPr marL="1189037" lvl="2" indent="-457200">
              <a:lnSpc>
                <a:spcPct val="90000"/>
              </a:lnSpc>
              <a:buClr>
                <a:schemeClr val="tx1"/>
              </a:buClr>
              <a:buSzPct val="70000"/>
              <a:buFont typeface="Wingdings" pitchFamily="2" charset="2"/>
              <a:buChar char="Ø"/>
              <a:defRPr/>
            </a:pPr>
            <a:r>
              <a:rPr lang="en-US" sz="2400" b="1" dirty="0"/>
              <a:t>Debarment with Conditional Release</a:t>
            </a:r>
            <a:r>
              <a:rPr lang="en-US" sz="2400" dirty="0"/>
              <a:t> </a:t>
            </a:r>
            <a:r>
              <a:rPr lang="en-US" sz="2400" dirty="0">
                <a:sym typeface="Wingdings" pitchFamily="2" charset="2"/>
              </a:rPr>
              <a:t>(</a:t>
            </a:r>
            <a:r>
              <a:rPr lang="en-US" sz="2400" dirty="0"/>
              <a:t>‘baseline’ / default)</a:t>
            </a:r>
          </a:p>
          <a:p>
            <a:pPr marL="1189037" lvl="2" indent="-457200" eaLnBrk="1" fontAlgn="auto" hangingPunct="1">
              <a:lnSpc>
                <a:spcPct val="90000"/>
              </a:lnSpc>
              <a:spcAft>
                <a:spcPts val="0"/>
              </a:spcAft>
              <a:buClr>
                <a:schemeClr val="tx1"/>
              </a:buClr>
              <a:buSzPct val="70000"/>
              <a:buFont typeface="Wingdings" pitchFamily="2" charset="2"/>
              <a:buChar char="Ø"/>
              <a:defRPr/>
            </a:pPr>
            <a:endParaRPr lang="en-US" sz="2400" dirty="0"/>
          </a:p>
          <a:p>
            <a:pPr marL="1189037" lvl="2" indent="-457200" eaLnBrk="1" fontAlgn="auto" hangingPunct="1">
              <a:lnSpc>
                <a:spcPct val="90000"/>
              </a:lnSpc>
              <a:spcAft>
                <a:spcPts val="0"/>
              </a:spcAft>
              <a:buClr>
                <a:schemeClr val="tx1"/>
              </a:buClr>
              <a:buSzPct val="70000"/>
              <a:buFont typeface="Wingdings" pitchFamily="2" charset="2"/>
              <a:buChar char="Ø"/>
              <a:defRPr/>
            </a:pPr>
            <a:r>
              <a:rPr lang="en-US" sz="2400" dirty="0"/>
              <a:t>Indefinite or Fixed-Term Debarment (without conditions)</a:t>
            </a:r>
          </a:p>
          <a:p>
            <a:pPr marL="1189037" lvl="2" indent="-457200" eaLnBrk="1" fontAlgn="auto" hangingPunct="1">
              <a:lnSpc>
                <a:spcPct val="90000"/>
              </a:lnSpc>
              <a:spcAft>
                <a:spcPts val="0"/>
              </a:spcAft>
              <a:buClr>
                <a:schemeClr val="tx1"/>
              </a:buClr>
              <a:buSzPct val="70000"/>
              <a:buFont typeface="Wingdings" pitchFamily="2" charset="2"/>
              <a:buChar char="Ø"/>
              <a:defRPr/>
            </a:pPr>
            <a:endParaRPr lang="en-US" sz="2400" dirty="0"/>
          </a:p>
          <a:p>
            <a:pPr marL="1189037" lvl="2" indent="-457200" eaLnBrk="1" fontAlgn="auto" hangingPunct="1">
              <a:lnSpc>
                <a:spcPct val="90000"/>
              </a:lnSpc>
              <a:spcAft>
                <a:spcPts val="0"/>
              </a:spcAft>
              <a:buClr>
                <a:schemeClr val="tx1"/>
              </a:buClr>
              <a:buSzPct val="70000"/>
              <a:buFont typeface="Wingdings" pitchFamily="2" charset="2"/>
              <a:buChar char="Ø"/>
              <a:defRPr/>
            </a:pPr>
            <a:r>
              <a:rPr lang="en-US" sz="2400" dirty="0"/>
              <a:t>Conditional Non-Debarment</a:t>
            </a:r>
          </a:p>
          <a:p>
            <a:pPr marL="1189037" lvl="2" indent="-457200" eaLnBrk="1" fontAlgn="auto" hangingPunct="1">
              <a:lnSpc>
                <a:spcPct val="90000"/>
              </a:lnSpc>
              <a:spcAft>
                <a:spcPts val="0"/>
              </a:spcAft>
              <a:buClr>
                <a:schemeClr val="tx1"/>
              </a:buClr>
              <a:buSzPct val="70000"/>
              <a:buFont typeface="Wingdings" pitchFamily="2" charset="2"/>
              <a:buChar char="Ø"/>
              <a:defRPr/>
            </a:pPr>
            <a:endParaRPr lang="en-US" sz="2400" dirty="0"/>
          </a:p>
          <a:p>
            <a:pPr marL="1189037" lvl="2" indent="-457200" eaLnBrk="1" fontAlgn="auto" hangingPunct="1">
              <a:lnSpc>
                <a:spcPct val="90000"/>
              </a:lnSpc>
              <a:spcAft>
                <a:spcPts val="0"/>
              </a:spcAft>
              <a:buClr>
                <a:schemeClr val="tx1"/>
              </a:buClr>
              <a:buSzPct val="70000"/>
              <a:buFont typeface="Wingdings" pitchFamily="2" charset="2"/>
              <a:buChar char="Ø"/>
              <a:defRPr/>
            </a:pPr>
            <a:r>
              <a:rPr lang="en-US" sz="2400" dirty="0"/>
              <a:t>Letter of Reprimand </a:t>
            </a:r>
          </a:p>
          <a:p>
            <a:pPr marL="1189037" lvl="2" indent="-457200" eaLnBrk="1" fontAlgn="auto" hangingPunct="1">
              <a:lnSpc>
                <a:spcPct val="90000"/>
              </a:lnSpc>
              <a:spcAft>
                <a:spcPts val="0"/>
              </a:spcAft>
              <a:buClr>
                <a:schemeClr val="tx1"/>
              </a:buClr>
              <a:buSzPct val="70000"/>
              <a:buFont typeface="Wingdings" pitchFamily="2" charset="2"/>
              <a:buChar char="Ø"/>
              <a:defRPr/>
            </a:pPr>
            <a:endParaRPr lang="en-US" sz="2400" dirty="0"/>
          </a:p>
          <a:p>
            <a:pPr marL="1189037" lvl="2" indent="-457200" eaLnBrk="1" fontAlgn="auto" hangingPunct="1">
              <a:lnSpc>
                <a:spcPct val="90000"/>
              </a:lnSpc>
              <a:spcAft>
                <a:spcPts val="0"/>
              </a:spcAft>
              <a:buClr>
                <a:schemeClr val="tx1"/>
              </a:buClr>
              <a:buSzPct val="70000"/>
              <a:buFont typeface="Wingdings" pitchFamily="2" charset="2"/>
              <a:buChar char="Ø"/>
              <a:defRPr/>
            </a:pPr>
            <a:r>
              <a:rPr lang="en-US" sz="2400" dirty="0"/>
              <a:t>Restitution</a:t>
            </a:r>
          </a:p>
        </p:txBody>
      </p:sp>
    </p:spTree>
    <p:extLst>
      <p:ext uri="{BB962C8B-B14F-4D97-AF65-F5344CB8AC3E}">
        <p14:creationId xmlns:p14="http://schemas.microsoft.com/office/powerpoint/2010/main" val="818586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1001" y="228600"/>
            <a:ext cx="8385174" cy="838200"/>
          </a:xfrm>
        </p:spPr>
        <p:txBody>
          <a:bodyPr>
            <a:normAutofit/>
          </a:bodyPr>
          <a:lstStyle/>
          <a:p>
            <a:pPr algn="ctr" eaLnBrk="1" hangingPunct="1"/>
            <a:r>
              <a:rPr lang="en-US" sz="3600" b="1" dirty="0">
                <a:solidFill>
                  <a:schemeClr val="tx1"/>
                </a:solidFill>
              </a:rPr>
              <a:t>Scope of Suspension and Debarment</a:t>
            </a:r>
          </a:p>
        </p:txBody>
      </p:sp>
      <p:sp>
        <p:nvSpPr>
          <p:cNvPr id="4" name="Slide Number Placeholder 5"/>
          <p:cNvSpPr>
            <a:spLocks noGrp="1"/>
          </p:cNvSpPr>
          <p:nvPr>
            <p:ph type="sldNum" sz="quarter" idx="12"/>
          </p:nvPr>
        </p:nvSpPr>
        <p:spPr/>
        <p:txBody>
          <a:bodyPr>
            <a:normAutofit/>
          </a:bodyPr>
          <a:lstStyle/>
          <a:p>
            <a:pPr>
              <a:defRPr/>
            </a:pPr>
            <a:fld id="{209A94F9-1D50-4881-AD17-4083B59057A3}" type="slidenum">
              <a:rPr lang="en-US"/>
              <a:pPr>
                <a:defRPr/>
              </a:pPr>
              <a:t>24</a:t>
            </a:fld>
            <a:endParaRPr lang="en-US" dirty="0"/>
          </a:p>
        </p:txBody>
      </p:sp>
      <p:sp>
        <p:nvSpPr>
          <p:cNvPr id="32771" name="Rectangle 3"/>
          <p:cNvSpPr>
            <a:spLocks noGrp="1" noChangeArrowheads="1"/>
          </p:cNvSpPr>
          <p:nvPr>
            <p:ph sz="quarter" idx="1"/>
          </p:nvPr>
        </p:nvSpPr>
        <p:spPr>
          <a:xfrm>
            <a:off x="609600" y="1524000"/>
            <a:ext cx="8156575" cy="4495800"/>
          </a:xfrm>
        </p:spPr>
        <p:txBody>
          <a:bodyPr>
            <a:noAutofit/>
          </a:bodyPr>
          <a:lstStyle/>
          <a:p>
            <a:pPr>
              <a:spcBef>
                <a:spcPts val="0"/>
              </a:spcBef>
              <a:spcAft>
                <a:spcPts val="600"/>
              </a:spcAft>
              <a:buFont typeface="Wingdings" pitchFamily="2" charset="2"/>
              <a:buChar char="§"/>
            </a:pPr>
            <a:r>
              <a:rPr lang="en-US" dirty="0"/>
              <a:t>Suspended/debarred companies and individuals are </a:t>
            </a:r>
            <a:r>
              <a:rPr lang="en-US" u="sng" dirty="0"/>
              <a:t>not eligible</a:t>
            </a:r>
            <a:r>
              <a:rPr lang="en-US" dirty="0"/>
              <a:t> to receive new contracts for World Bank projects</a:t>
            </a:r>
          </a:p>
          <a:p>
            <a:pPr marL="274320" lvl="2" indent="-274320">
              <a:spcBef>
                <a:spcPts val="0"/>
              </a:spcBef>
              <a:spcAft>
                <a:spcPts val="600"/>
              </a:spcAft>
              <a:buClr>
                <a:schemeClr val="accent1"/>
              </a:buClr>
              <a:buFont typeface="Wingdings" pitchFamily="2" charset="2"/>
              <a:buChar char="§"/>
            </a:pPr>
            <a:r>
              <a:rPr lang="en-US" sz="2600" dirty="0"/>
              <a:t>Also cannot be a </a:t>
            </a:r>
            <a:r>
              <a:rPr lang="en-US" sz="2600" u="sng" dirty="0"/>
              <a:t>nominated sub-contractor, consultant, supplier, or service provider</a:t>
            </a:r>
            <a:r>
              <a:rPr lang="en-US" sz="2600" dirty="0"/>
              <a:t> of an otherwise eligible firm being awarded a World Bank-financed contract</a:t>
            </a:r>
          </a:p>
          <a:p>
            <a:pPr>
              <a:spcBef>
                <a:spcPts val="0"/>
              </a:spcBef>
              <a:spcAft>
                <a:spcPts val="600"/>
              </a:spcAft>
              <a:buFont typeface="Wingdings" pitchFamily="2" charset="2"/>
              <a:buChar char="§"/>
            </a:pPr>
            <a:r>
              <a:rPr lang="en-US" dirty="0"/>
              <a:t>In most instances, entities </a:t>
            </a:r>
            <a:r>
              <a:rPr lang="en-US" u="sng" dirty="0"/>
              <a:t>controlled by</a:t>
            </a:r>
            <a:r>
              <a:rPr lang="en-US" dirty="0"/>
              <a:t> a debarred company or individual (i.e., </a:t>
            </a:r>
            <a:r>
              <a:rPr lang="en-US" u="sng" dirty="0"/>
              <a:t>subsidiaries</a:t>
            </a:r>
            <a:r>
              <a:rPr lang="en-US" dirty="0"/>
              <a:t>) will also be ineligible</a:t>
            </a:r>
          </a:p>
          <a:p>
            <a:pPr>
              <a:spcBef>
                <a:spcPts val="0"/>
              </a:spcBef>
              <a:spcAft>
                <a:spcPts val="600"/>
              </a:spcAft>
              <a:buFont typeface="Wingdings" pitchFamily="2" charset="2"/>
              <a:buChar char="§"/>
            </a:pPr>
            <a:r>
              <a:rPr lang="en-US" dirty="0"/>
              <a:t>Suspensions/debarments </a:t>
            </a:r>
            <a:r>
              <a:rPr lang="en-US" u="sng" dirty="0"/>
              <a:t>can also extend to other affiliates</a:t>
            </a:r>
            <a:r>
              <a:rPr lang="en-US" dirty="0"/>
              <a:t> (e.g., parents, affiliates under common control) under certain circumstances</a:t>
            </a:r>
          </a:p>
        </p:txBody>
      </p:sp>
    </p:spTree>
    <p:extLst>
      <p:ext uri="{BB962C8B-B14F-4D97-AF65-F5344CB8AC3E}">
        <p14:creationId xmlns:p14="http://schemas.microsoft.com/office/powerpoint/2010/main" val="3572116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1001" y="228600"/>
            <a:ext cx="8385174" cy="838200"/>
          </a:xfrm>
        </p:spPr>
        <p:txBody>
          <a:bodyPr>
            <a:normAutofit/>
          </a:bodyPr>
          <a:lstStyle/>
          <a:p>
            <a:pPr algn="ctr" eaLnBrk="1" hangingPunct="1"/>
            <a:r>
              <a:rPr lang="en-US" sz="3600" b="1" dirty="0">
                <a:solidFill>
                  <a:schemeClr val="tx1"/>
                </a:solidFill>
              </a:rPr>
              <a:t>Impact of Suspension and Debarment</a:t>
            </a:r>
          </a:p>
        </p:txBody>
      </p:sp>
      <p:sp>
        <p:nvSpPr>
          <p:cNvPr id="4" name="Slide Number Placeholder 5"/>
          <p:cNvSpPr>
            <a:spLocks noGrp="1"/>
          </p:cNvSpPr>
          <p:nvPr>
            <p:ph type="sldNum" sz="quarter" idx="12"/>
          </p:nvPr>
        </p:nvSpPr>
        <p:spPr/>
        <p:txBody>
          <a:bodyPr>
            <a:normAutofit/>
          </a:bodyPr>
          <a:lstStyle/>
          <a:p>
            <a:pPr>
              <a:defRPr/>
            </a:pPr>
            <a:fld id="{209A94F9-1D50-4881-AD17-4083B59057A3}" type="slidenum">
              <a:rPr lang="en-US"/>
              <a:pPr>
                <a:defRPr/>
              </a:pPr>
              <a:t>25</a:t>
            </a:fld>
            <a:endParaRPr lang="en-US" dirty="0"/>
          </a:p>
        </p:txBody>
      </p:sp>
      <p:sp>
        <p:nvSpPr>
          <p:cNvPr id="32771" name="Rectangle 3"/>
          <p:cNvSpPr>
            <a:spLocks noGrp="1" noChangeArrowheads="1"/>
          </p:cNvSpPr>
          <p:nvPr>
            <p:ph sz="quarter" idx="1"/>
          </p:nvPr>
        </p:nvSpPr>
        <p:spPr>
          <a:xfrm>
            <a:off x="609600" y="1447800"/>
            <a:ext cx="8156575" cy="4953000"/>
          </a:xfrm>
        </p:spPr>
        <p:txBody>
          <a:bodyPr>
            <a:normAutofit fontScale="92500" lnSpcReduction="20000"/>
          </a:bodyPr>
          <a:lstStyle/>
          <a:p>
            <a:pPr eaLnBrk="1" hangingPunct="1">
              <a:spcBef>
                <a:spcPts val="600"/>
              </a:spcBef>
              <a:spcAft>
                <a:spcPts val="600"/>
              </a:spcAft>
              <a:buSzPct val="85000"/>
              <a:buFont typeface="Wingdings" pitchFamily="2" charset="2"/>
              <a:buChar char="§"/>
            </a:pPr>
            <a:r>
              <a:rPr lang="en-US" sz="2800" dirty="0"/>
              <a:t>Sanctions are </a:t>
            </a:r>
            <a:r>
              <a:rPr lang="en-US" sz="2800" u="sng" dirty="0"/>
              <a:t>public</a:t>
            </a:r>
            <a:r>
              <a:rPr lang="en-US" sz="2800" dirty="0"/>
              <a:t>:  </a:t>
            </a:r>
            <a:r>
              <a:rPr lang="en-US" sz="2800" dirty="0">
                <a:hlinkClick r:id="rId3"/>
              </a:rPr>
              <a:t>www.worldbank.org/debarr</a:t>
            </a:r>
            <a:endParaRPr lang="en-US" sz="2800" dirty="0"/>
          </a:p>
          <a:p>
            <a:pPr eaLnBrk="1" hangingPunct="1">
              <a:spcBef>
                <a:spcPts val="600"/>
              </a:spcBef>
              <a:spcAft>
                <a:spcPts val="600"/>
              </a:spcAft>
              <a:buSzPct val="85000"/>
              <a:buNone/>
            </a:pPr>
            <a:endParaRPr lang="en-US" sz="1600" b="1" dirty="0"/>
          </a:p>
          <a:p>
            <a:pPr eaLnBrk="1" hangingPunct="1">
              <a:spcBef>
                <a:spcPts val="600"/>
              </a:spcBef>
              <a:spcAft>
                <a:spcPts val="600"/>
              </a:spcAft>
              <a:buSzPct val="85000"/>
              <a:buFont typeface="Wingdings" pitchFamily="2" charset="2"/>
              <a:buChar char="§"/>
            </a:pPr>
            <a:r>
              <a:rPr lang="en-US" sz="2800" u="sng" dirty="0"/>
              <a:t>2010</a:t>
            </a:r>
            <a:r>
              <a:rPr lang="en-US" sz="2800" dirty="0"/>
              <a:t>: </a:t>
            </a:r>
            <a:r>
              <a:rPr lang="en-US" sz="2800" b="1" dirty="0"/>
              <a:t>Cross-Debarment </a:t>
            </a:r>
            <a:r>
              <a:rPr lang="en-US" sz="2800" dirty="0"/>
              <a:t>among Multilateral Development Banks (MDBs)</a:t>
            </a:r>
          </a:p>
          <a:p>
            <a:pPr lvl="1">
              <a:buFont typeface="Wingdings" pitchFamily="2" charset="2"/>
              <a:buChar char="§"/>
            </a:pPr>
            <a:r>
              <a:rPr lang="en-US" sz="2300" dirty="0"/>
              <a:t>In March 2010, the World Bank Group and four other MDBs (IDB, ADB, AfDB, EBRD) signed an agreement for the mutual enforcement of debarment decisions</a:t>
            </a:r>
          </a:p>
          <a:p>
            <a:pPr lvl="1">
              <a:buFont typeface="Wingdings" pitchFamily="2" charset="2"/>
              <a:buChar char="§"/>
            </a:pPr>
            <a:r>
              <a:rPr lang="en-US" sz="2300" dirty="0"/>
              <a:t>Covers debarments </a:t>
            </a:r>
            <a:r>
              <a:rPr lang="en-US" sz="2300" u="sng" dirty="0"/>
              <a:t>that are public, over one year</a:t>
            </a:r>
          </a:p>
          <a:p>
            <a:pPr lvl="1">
              <a:buFont typeface="Wingdings" pitchFamily="2" charset="2"/>
              <a:buChar char="§"/>
            </a:pPr>
            <a:r>
              <a:rPr lang="en-US" sz="2300" dirty="0"/>
              <a:t>Cross-debarment is automatic, subject to “opt out” in exceptional cases on legal/policy grounds</a:t>
            </a:r>
          </a:p>
          <a:p>
            <a:pPr eaLnBrk="1" hangingPunct="1">
              <a:spcBef>
                <a:spcPts val="600"/>
              </a:spcBef>
              <a:spcAft>
                <a:spcPts val="600"/>
              </a:spcAft>
              <a:buSzPct val="85000"/>
              <a:buFont typeface="Wingdings" pitchFamily="2" charset="2"/>
              <a:buChar char="§"/>
            </a:pPr>
            <a:endParaRPr lang="en-US" sz="1500" u="sng" dirty="0"/>
          </a:p>
          <a:p>
            <a:pPr eaLnBrk="1" hangingPunct="1">
              <a:spcBef>
                <a:spcPts val="600"/>
              </a:spcBef>
              <a:spcAft>
                <a:spcPts val="600"/>
              </a:spcAft>
              <a:buSzPct val="85000"/>
              <a:buFont typeface="Wingdings" pitchFamily="2" charset="2"/>
              <a:buChar char="§"/>
            </a:pPr>
            <a:r>
              <a:rPr lang="en-US" sz="2800" u="sng" dirty="0"/>
              <a:t>2011</a:t>
            </a:r>
            <a:r>
              <a:rPr lang="en-US" sz="2800" dirty="0"/>
              <a:t>: Publication of uncontested SDO determinations</a:t>
            </a:r>
          </a:p>
          <a:p>
            <a:pPr eaLnBrk="1" hangingPunct="1">
              <a:spcBef>
                <a:spcPts val="600"/>
              </a:spcBef>
              <a:spcAft>
                <a:spcPts val="600"/>
              </a:spcAft>
              <a:buSzPct val="85000"/>
              <a:buFont typeface="Wingdings" pitchFamily="2" charset="2"/>
              <a:buChar char="§"/>
            </a:pPr>
            <a:endParaRPr lang="en-US" sz="1500" u="sng" dirty="0">
              <a:solidFill>
                <a:srgbClr val="FF0000"/>
              </a:solidFill>
            </a:endParaRPr>
          </a:p>
          <a:p>
            <a:pPr>
              <a:buFont typeface="Wingdings" pitchFamily="2" charset="2"/>
              <a:buChar char="§"/>
            </a:pPr>
            <a:r>
              <a:rPr lang="en-US" sz="2800" u="sng" dirty="0"/>
              <a:t>2012</a:t>
            </a:r>
            <a:r>
              <a:rPr lang="en-US" sz="2800" dirty="0"/>
              <a:t>: Publication of Sanctions Board decisions</a:t>
            </a:r>
          </a:p>
          <a:p>
            <a:pPr eaLnBrk="1" hangingPunct="1">
              <a:buSzPct val="85000"/>
              <a:buFont typeface="Wingdings" pitchFamily="2" charset="2"/>
              <a:buChar char="§"/>
            </a:pPr>
            <a:endParaRPr lang="en-US" sz="2800" dirty="0"/>
          </a:p>
        </p:txBody>
      </p:sp>
    </p:spTree>
    <p:extLst>
      <p:ext uri="{BB962C8B-B14F-4D97-AF65-F5344CB8AC3E}">
        <p14:creationId xmlns:p14="http://schemas.microsoft.com/office/powerpoint/2010/main" val="3544858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90500" y="6200775"/>
            <a:ext cx="495300" cy="473075"/>
          </a:xfrm>
        </p:spPr>
        <p:txBody>
          <a:bodyPr>
            <a:normAutofit/>
          </a:bodyPr>
          <a:lstStyle/>
          <a:p>
            <a:pPr>
              <a:defRPr/>
            </a:pPr>
            <a:fld id="{A55F6D0F-0C9C-4BE4-9D4A-E3F2327292FE}" type="slidenum">
              <a:rPr lang="en-US" smtClean="0"/>
              <a:pPr>
                <a:defRPr/>
              </a:pPr>
              <a:t>26</a:t>
            </a:fld>
            <a:endParaRPr lang="en-US" dirty="0"/>
          </a:p>
        </p:txBody>
      </p:sp>
      <p:pic>
        <p:nvPicPr>
          <p:cNvPr id="26" name="Picture 25">
            <a:extLst>
              <a:ext uri="{FF2B5EF4-FFF2-40B4-BE49-F238E27FC236}">
                <a16:creationId xmlns:a16="http://schemas.microsoft.com/office/drawing/2014/main" id="{C06E1016-BBAD-43D4-853A-52A0E4649D24}"/>
              </a:ext>
            </a:extLst>
          </p:cNvPr>
          <p:cNvPicPr>
            <a:picLocks noChangeAspect="1"/>
          </p:cNvPicPr>
          <p:nvPr/>
        </p:nvPicPr>
        <p:blipFill rotWithShape="1">
          <a:blip r:embed="rId2"/>
          <a:srcRect l="54167" t="14445" r="14166" b="8518"/>
          <a:stretch/>
        </p:blipFill>
        <p:spPr>
          <a:xfrm>
            <a:off x="685800" y="1150937"/>
            <a:ext cx="7726236" cy="5286375"/>
          </a:xfrm>
          <a:prstGeom prst="rect">
            <a:avLst/>
          </a:prstGeom>
        </p:spPr>
      </p:pic>
      <p:sp>
        <p:nvSpPr>
          <p:cNvPr id="6" name="Arrow: Right 5">
            <a:extLst>
              <a:ext uri="{FF2B5EF4-FFF2-40B4-BE49-F238E27FC236}">
                <a16:creationId xmlns:a16="http://schemas.microsoft.com/office/drawing/2014/main" id="{B8163DBA-F4E2-4635-A0BB-67805A8F729F}"/>
              </a:ext>
            </a:extLst>
          </p:cNvPr>
          <p:cNvSpPr/>
          <p:nvPr/>
        </p:nvSpPr>
        <p:spPr>
          <a:xfrm rot="10800000">
            <a:off x="7010400" y="5257800"/>
            <a:ext cx="1295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9AAB387-4C6D-484B-96C2-5B3291735B13}"/>
              </a:ext>
            </a:extLst>
          </p:cNvPr>
          <p:cNvSpPr>
            <a:spLocks noGrp="1"/>
          </p:cNvSpPr>
          <p:nvPr>
            <p:ph type="title"/>
          </p:nvPr>
        </p:nvSpPr>
        <p:spPr/>
        <p:txBody>
          <a:bodyPr/>
          <a:lstStyle/>
          <a:p>
            <a:r>
              <a:rPr lang="en-US" dirty="0"/>
              <a:t> </a:t>
            </a:r>
          </a:p>
        </p:txBody>
      </p:sp>
      <p:sp>
        <p:nvSpPr>
          <p:cNvPr id="9" name="Rectangle 2">
            <a:extLst>
              <a:ext uri="{FF2B5EF4-FFF2-40B4-BE49-F238E27FC236}">
                <a16:creationId xmlns:a16="http://schemas.microsoft.com/office/drawing/2014/main" id="{A0F823D4-FCB5-49EB-8F36-3CF2BA1019EA}"/>
              </a:ext>
            </a:extLst>
          </p:cNvPr>
          <p:cNvSpPr>
            <a:spLocks noChangeArrowheads="1"/>
          </p:cNvSpPr>
          <p:nvPr/>
        </p:nvSpPr>
        <p:spPr bwMode="auto">
          <a:xfrm>
            <a:off x="0" y="381000"/>
            <a:ext cx="9144000" cy="533400"/>
          </a:xfrm>
          <a:prstGeom prst="rect">
            <a:avLst/>
          </a:prstGeom>
          <a:noFill/>
          <a:ln w="9525">
            <a:noFill/>
            <a:miter lim="800000"/>
            <a:headEnd/>
            <a:tailEnd/>
          </a:ln>
        </p:spPr>
        <p:txBody>
          <a:bodyPr anchor="ctr" anchorCtr="1"/>
          <a:lstStyle/>
          <a:p>
            <a:pPr algn="ctr">
              <a:defRPr/>
            </a:pPr>
            <a:r>
              <a:rPr lang="en-US" sz="3600" b="1" dirty="0">
                <a:latin typeface="+mj-lt"/>
              </a:rPr>
              <a:t>The Investigative Phase:</a:t>
            </a:r>
          </a:p>
          <a:p>
            <a:pPr algn="ctr">
              <a:defRPr/>
            </a:pPr>
            <a:r>
              <a:rPr lang="en-US" sz="3200" dirty="0">
                <a:latin typeface="+mj-lt"/>
              </a:rPr>
              <a:t>The Integrity Vice Presidency (“INT”)</a:t>
            </a:r>
          </a:p>
        </p:txBody>
      </p:sp>
    </p:spTree>
    <p:extLst>
      <p:ext uri="{BB962C8B-B14F-4D97-AF65-F5344CB8AC3E}">
        <p14:creationId xmlns:p14="http://schemas.microsoft.com/office/powerpoint/2010/main" val="4132340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ChangeArrowheads="1"/>
          </p:cNvSpPr>
          <p:nvPr/>
        </p:nvSpPr>
        <p:spPr bwMode="auto">
          <a:xfrm>
            <a:off x="0" y="381000"/>
            <a:ext cx="9144000" cy="533400"/>
          </a:xfrm>
          <a:prstGeom prst="rect">
            <a:avLst/>
          </a:prstGeom>
          <a:noFill/>
          <a:ln w="9525">
            <a:noFill/>
            <a:miter lim="800000"/>
            <a:headEnd/>
            <a:tailEnd/>
          </a:ln>
        </p:spPr>
        <p:txBody>
          <a:bodyPr anchor="ctr" anchorCtr="1"/>
          <a:lstStyle/>
          <a:p>
            <a:pPr algn="ctr">
              <a:defRPr/>
            </a:pPr>
            <a:r>
              <a:rPr lang="en-US" sz="3600" b="1" dirty="0">
                <a:latin typeface="+mj-lt"/>
              </a:rPr>
              <a:t>The Investigative Phase:</a:t>
            </a:r>
          </a:p>
          <a:p>
            <a:pPr algn="ctr">
              <a:defRPr/>
            </a:pPr>
            <a:r>
              <a:rPr lang="en-US" sz="3200" dirty="0">
                <a:latin typeface="+mj-lt"/>
              </a:rPr>
              <a:t>The Integrity Vice Presidency (“INT”)</a:t>
            </a:r>
          </a:p>
        </p:txBody>
      </p:sp>
      <p:sp>
        <p:nvSpPr>
          <p:cNvPr id="35" name="Slide Number Placeholder 5"/>
          <p:cNvSpPr>
            <a:spLocks noGrp="1"/>
          </p:cNvSpPr>
          <p:nvPr>
            <p:ph type="sldNum" sz="quarter" idx="12"/>
          </p:nvPr>
        </p:nvSpPr>
        <p:spPr>
          <a:xfrm>
            <a:off x="146304" y="6210300"/>
            <a:ext cx="457200" cy="457200"/>
          </a:xfrm>
        </p:spPr>
        <p:txBody>
          <a:bodyPr>
            <a:normAutofit/>
          </a:bodyPr>
          <a:lstStyle/>
          <a:p>
            <a:pPr>
              <a:defRPr/>
            </a:pPr>
            <a:fld id="{CEED28ED-38AC-42B9-983D-5A5D5CE1021F}" type="slidenum">
              <a:rPr lang="en-US"/>
              <a:pPr>
                <a:defRPr/>
              </a:pPr>
              <a:t>27</a:t>
            </a:fld>
            <a:endParaRPr lang="en-US" dirty="0"/>
          </a:p>
        </p:txBody>
      </p:sp>
      <p:sp>
        <p:nvSpPr>
          <p:cNvPr id="36" name="Rectangle 5"/>
          <p:cNvSpPr>
            <a:spLocks noChangeArrowheads="1"/>
          </p:cNvSpPr>
          <p:nvPr/>
        </p:nvSpPr>
        <p:spPr bwMode="auto">
          <a:xfrm>
            <a:off x="2057400" y="5029200"/>
            <a:ext cx="6477000" cy="1323439"/>
          </a:xfrm>
          <a:prstGeom prst="rect">
            <a:avLst/>
          </a:prstGeom>
          <a:solidFill>
            <a:schemeClr val="bg2">
              <a:lumMod val="90000"/>
            </a:schemeClr>
          </a:solidFill>
          <a:ln w="9525">
            <a:noFill/>
            <a:miter lim="800000"/>
            <a:headEnd/>
            <a:tailEnd/>
          </a:ln>
        </p:spPr>
        <p:txBody>
          <a:bodyPr wrap="square">
            <a:spAutoFit/>
          </a:bodyPr>
          <a:lstStyle/>
          <a:p>
            <a:pPr eaLnBrk="0" hangingPunct="0"/>
            <a:r>
              <a:rPr lang="en-US" sz="2000" b="1" dirty="0">
                <a:solidFill>
                  <a:srgbClr val="C00000"/>
                </a:solidFill>
                <a:latin typeface="Tw Cen MT" pitchFamily="34" charset="0"/>
              </a:rPr>
              <a:t>The Integrity Vice Presidency (INT) is an independent World Bank unit that conducts administrative fact-finding inquiries in response to allegations of fraud and corruption involving Bank-financed projects.</a:t>
            </a:r>
          </a:p>
        </p:txBody>
      </p:sp>
      <p:sp>
        <p:nvSpPr>
          <p:cNvPr id="40" name="Rectangle 2">
            <a:extLst>
              <a:ext uri="{FF2B5EF4-FFF2-40B4-BE49-F238E27FC236}">
                <a16:creationId xmlns:a16="http://schemas.microsoft.com/office/drawing/2014/main" id="{3317D4EF-F671-4E5D-9DD1-68808920DEF6}"/>
              </a:ext>
            </a:extLst>
          </p:cNvPr>
          <p:cNvSpPr txBox="1">
            <a:spLocks noChangeArrowheads="1"/>
          </p:cNvSpPr>
          <p:nvPr/>
        </p:nvSpPr>
        <p:spPr>
          <a:xfrm>
            <a:off x="146304" y="1447800"/>
            <a:ext cx="7746839" cy="4619400"/>
          </a:xfrm>
          <a:prstGeom prst="rect">
            <a:avLst/>
          </a:prstGeom>
        </p:spPr>
        <p:txBody>
          <a:bodyPr vert="horz" wrap="square" lIns="66633" tIns="38079" rIns="66633" bIns="38079" numCol="1" rtlCol="0" anchor="t" anchorCtr="0" compatLnSpc="1">
            <a:prstTxWarp prst="textNoShape">
              <a:avLst/>
            </a:prstTxWarp>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50000"/>
              </a:lnSpc>
              <a:spcBef>
                <a:spcPts val="0"/>
              </a:spcBef>
              <a:spcAft>
                <a:spcPts val="0"/>
              </a:spcAft>
              <a:buFont typeface="Wingdings" pitchFamily="2" charset="2"/>
              <a:buChar char="§"/>
            </a:pPr>
            <a:r>
              <a:rPr lang="en-US" sz="2000" dirty="0">
                <a:latin typeface="Helvetica" panose="020B0604020202020204" pitchFamily="34" charset="0"/>
                <a:cs typeface="Helvetica" panose="020B0604020202020204" pitchFamily="34" charset="0"/>
                <a:sym typeface="Helvetica" pitchFamily="-1" charset="0"/>
              </a:rPr>
              <a:t>Conducts </a:t>
            </a:r>
            <a:r>
              <a:rPr lang="en-US" sz="2000" u="sng" dirty="0">
                <a:latin typeface="Helvetica" panose="020B0604020202020204" pitchFamily="34" charset="0"/>
                <a:cs typeface="Helvetica" panose="020B0604020202020204" pitchFamily="34" charset="0"/>
                <a:sym typeface="Helvetica" pitchFamily="-1" charset="0"/>
              </a:rPr>
              <a:t>investigations</a:t>
            </a:r>
            <a:r>
              <a:rPr lang="en-US" sz="2000" dirty="0">
                <a:latin typeface="Helvetica" panose="020B0604020202020204" pitchFamily="34" charset="0"/>
                <a:cs typeface="Helvetica" panose="020B0604020202020204" pitchFamily="34" charset="0"/>
                <a:sym typeface="Helvetica" pitchFamily="-1" charset="0"/>
              </a:rPr>
              <a:t> of sanctionable conduct</a:t>
            </a:r>
          </a:p>
          <a:p>
            <a:pPr fontAlgn="auto">
              <a:lnSpc>
                <a:spcPct val="150000"/>
              </a:lnSpc>
              <a:spcBef>
                <a:spcPts val="0"/>
              </a:spcBef>
              <a:spcAft>
                <a:spcPts val="0"/>
              </a:spcAft>
              <a:buFont typeface="Wingdings" pitchFamily="2" charset="2"/>
              <a:buChar char="§"/>
            </a:pPr>
            <a:r>
              <a:rPr lang="en-US" sz="2000" dirty="0">
                <a:latin typeface="Helvetica" panose="020B0604020202020204" pitchFamily="34" charset="0"/>
                <a:cs typeface="Helvetica" panose="020B0604020202020204" pitchFamily="34" charset="0"/>
                <a:sym typeface="Helvetica" pitchFamily="-1" charset="0"/>
              </a:rPr>
              <a:t>Conducts </a:t>
            </a:r>
            <a:r>
              <a:rPr lang="en-US" sz="2000" u="sng" dirty="0">
                <a:latin typeface="Helvetica" panose="020B0604020202020204" pitchFamily="34" charset="0"/>
                <a:cs typeface="Helvetica" panose="020B0604020202020204" pitchFamily="34" charset="0"/>
                <a:sym typeface="Helvetica" pitchFamily="-1" charset="0"/>
              </a:rPr>
              <a:t>audits</a:t>
            </a:r>
            <a:r>
              <a:rPr lang="en-US" sz="2000" dirty="0">
                <a:latin typeface="Helvetica" panose="020B0604020202020204" pitchFamily="34" charset="0"/>
                <a:cs typeface="Helvetica" panose="020B0604020202020204" pitchFamily="34" charset="0"/>
                <a:sym typeface="Helvetica" pitchFamily="-1" charset="0"/>
              </a:rPr>
              <a:t> of bidders/contract recipients</a:t>
            </a:r>
          </a:p>
          <a:p>
            <a:pPr fontAlgn="auto">
              <a:lnSpc>
                <a:spcPct val="150000"/>
              </a:lnSpc>
              <a:spcBef>
                <a:spcPts val="0"/>
              </a:spcBef>
              <a:spcAft>
                <a:spcPts val="0"/>
              </a:spcAft>
              <a:buFont typeface="Wingdings" pitchFamily="2" charset="2"/>
              <a:buChar char="§"/>
            </a:pPr>
            <a:r>
              <a:rPr lang="en-US" sz="2000" dirty="0">
                <a:latin typeface="Helvetica" panose="020B0604020202020204" pitchFamily="34" charset="0"/>
                <a:cs typeface="Helvetica" panose="020B0604020202020204" pitchFamily="34" charset="0"/>
                <a:sym typeface="Helvetica" pitchFamily="-1" charset="0"/>
              </a:rPr>
              <a:t>Negotiates </a:t>
            </a:r>
            <a:r>
              <a:rPr lang="en-US" sz="2000" u="sng" dirty="0">
                <a:latin typeface="Helvetica" panose="020B0604020202020204" pitchFamily="34" charset="0"/>
                <a:cs typeface="Helvetica" panose="020B0604020202020204" pitchFamily="34" charset="0"/>
                <a:sym typeface="Helvetica" pitchFamily="-1" charset="0"/>
              </a:rPr>
              <a:t>settlements</a:t>
            </a:r>
            <a:r>
              <a:rPr lang="en-US" sz="2000" dirty="0">
                <a:latin typeface="Helvetica" panose="020B0604020202020204" pitchFamily="34" charset="0"/>
                <a:cs typeface="Helvetica" panose="020B0604020202020204" pitchFamily="34" charset="0"/>
                <a:sym typeface="Helvetica" pitchFamily="-1" charset="0"/>
              </a:rPr>
              <a:t> with respondents</a:t>
            </a:r>
          </a:p>
          <a:p>
            <a:pPr fontAlgn="auto">
              <a:lnSpc>
                <a:spcPct val="150000"/>
              </a:lnSpc>
              <a:spcBef>
                <a:spcPts val="0"/>
              </a:spcBef>
              <a:spcAft>
                <a:spcPts val="0"/>
              </a:spcAft>
              <a:buFont typeface="Wingdings" pitchFamily="2" charset="2"/>
              <a:buChar char="§"/>
            </a:pPr>
            <a:r>
              <a:rPr lang="en-US" sz="2000" dirty="0">
                <a:latin typeface="Helvetica" panose="020B0604020202020204" pitchFamily="34" charset="0"/>
                <a:cs typeface="Helvetica" panose="020B0604020202020204" pitchFamily="34" charset="0"/>
                <a:sym typeface="Helvetica" pitchFamily="-1" charset="0"/>
              </a:rPr>
              <a:t>Makes </a:t>
            </a:r>
            <a:r>
              <a:rPr lang="en-US" sz="2000" u="sng" dirty="0">
                <a:latin typeface="Helvetica" panose="020B0604020202020204" pitchFamily="34" charset="0"/>
                <a:cs typeface="Helvetica" panose="020B0604020202020204" pitchFamily="34" charset="0"/>
                <a:sym typeface="Helvetica" pitchFamily="-1" charset="0"/>
              </a:rPr>
              <a:t>referrals</a:t>
            </a:r>
            <a:r>
              <a:rPr lang="en-US" sz="2000" dirty="0">
                <a:latin typeface="Helvetica" panose="020B0604020202020204" pitchFamily="34" charset="0"/>
                <a:cs typeface="Helvetica" panose="020B0604020202020204" pitchFamily="34" charset="0"/>
                <a:sym typeface="Helvetica" pitchFamily="-1" charset="0"/>
              </a:rPr>
              <a:t> to national authorities</a:t>
            </a:r>
          </a:p>
          <a:p>
            <a:pPr fontAlgn="auto">
              <a:lnSpc>
                <a:spcPct val="150000"/>
              </a:lnSpc>
              <a:spcBef>
                <a:spcPts val="0"/>
              </a:spcBef>
              <a:spcAft>
                <a:spcPts val="0"/>
              </a:spcAft>
              <a:buFont typeface="Wingdings" pitchFamily="2" charset="2"/>
              <a:buChar char="§"/>
            </a:pPr>
            <a:r>
              <a:rPr lang="en-US" sz="2000" dirty="0">
                <a:latin typeface="Helvetica" panose="020B0604020202020204" pitchFamily="34" charset="0"/>
                <a:cs typeface="Helvetica" panose="020B0604020202020204" pitchFamily="34" charset="0"/>
                <a:sym typeface="Helvetica" pitchFamily="-1" charset="0"/>
              </a:rPr>
              <a:t>Presents </a:t>
            </a:r>
            <a:r>
              <a:rPr lang="en-US" sz="2000" u="sng" dirty="0">
                <a:latin typeface="Helvetica" panose="020B0604020202020204" pitchFamily="34" charset="0"/>
                <a:cs typeface="Helvetica" panose="020B0604020202020204" pitchFamily="34" charset="0"/>
                <a:sym typeface="Helvetica" pitchFamily="-1" charset="0"/>
              </a:rPr>
              <a:t>arguments</a:t>
            </a:r>
            <a:r>
              <a:rPr lang="en-US" sz="2000" dirty="0">
                <a:latin typeface="Helvetica" panose="020B0604020202020204" pitchFamily="34" charset="0"/>
                <a:cs typeface="Helvetica" panose="020B0604020202020204" pitchFamily="34" charset="0"/>
                <a:sym typeface="Helvetica" pitchFamily="-1" charset="0"/>
              </a:rPr>
              <a:t> to the Suspension and Debarment Officer and the Sanctions Board</a:t>
            </a:r>
          </a:p>
          <a:p>
            <a:pPr fontAlgn="auto">
              <a:lnSpc>
                <a:spcPct val="150000"/>
              </a:lnSpc>
              <a:spcBef>
                <a:spcPts val="0"/>
              </a:spcBef>
              <a:spcAft>
                <a:spcPts val="0"/>
              </a:spcAft>
              <a:buFont typeface="Wingdings" pitchFamily="2" charset="2"/>
              <a:buChar char="§"/>
            </a:pPr>
            <a:r>
              <a:rPr lang="en-US" sz="2000" dirty="0">
                <a:latin typeface="Helvetica" panose="020B0604020202020204" pitchFamily="34" charset="0"/>
                <a:cs typeface="Helvetica" panose="020B0604020202020204" pitchFamily="34" charset="0"/>
              </a:rPr>
              <a:t>Engages with companies participating in </a:t>
            </a:r>
            <a:r>
              <a:rPr lang="en-US" sz="2000" u="sng" dirty="0">
                <a:latin typeface="Helvetica" panose="020B0604020202020204" pitchFamily="34" charset="0"/>
                <a:cs typeface="Helvetica" panose="020B0604020202020204" pitchFamily="34" charset="0"/>
              </a:rPr>
              <a:t>Voluntary Disclosure Program</a:t>
            </a:r>
            <a:endParaRPr lang="en-US" sz="2000" dirty="0">
              <a:latin typeface="Helvetica" panose="020B0604020202020204" pitchFamily="34" charset="0"/>
              <a:cs typeface="Helvetica" panose="020B0604020202020204" pitchFamily="34" charset="0"/>
              <a:sym typeface="Helvetica" pitchFamily="-1" charset="0"/>
            </a:endParaRPr>
          </a:p>
          <a:p>
            <a:pPr fontAlgn="auto">
              <a:spcBef>
                <a:spcPts val="0"/>
              </a:spcBef>
              <a:spcAft>
                <a:spcPts val="0"/>
              </a:spcAft>
              <a:buFont typeface="Wingdings" pitchFamily="2" charset="2"/>
              <a:buChar char="§"/>
            </a:pPr>
            <a:endParaRPr lang="en-US" sz="2000" dirty="0">
              <a:latin typeface="Helvetica" panose="020B0604020202020204" pitchFamily="34" charset="0"/>
              <a:cs typeface="Helvetica" panose="020B0604020202020204" pitchFamily="34" charset="0"/>
              <a:sym typeface="Helvetica" pitchFamily="-1" charset="0"/>
            </a:endParaRPr>
          </a:p>
          <a:p>
            <a:pPr fontAlgn="auto">
              <a:spcBef>
                <a:spcPts val="0"/>
              </a:spcBef>
              <a:spcAft>
                <a:spcPts val="0"/>
              </a:spcAft>
              <a:buFont typeface="Wingdings" pitchFamily="2" charset="2"/>
              <a:buChar char="§"/>
            </a:pPr>
            <a:endParaRPr lang="en-US" sz="2000" dirty="0">
              <a:latin typeface="Helvetica" panose="020B0604020202020204" pitchFamily="34" charset="0"/>
              <a:cs typeface="Helvetica" panose="020B0604020202020204" pitchFamily="34" charset="0"/>
              <a:sym typeface="Helvetica" pitchFamily="-1" charset="0"/>
            </a:endParaRPr>
          </a:p>
        </p:txBody>
      </p:sp>
    </p:spTree>
    <p:extLst>
      <p:ext uri="{BB962C8B-B14F-4D97-AF65-F5344CB8AC3E}">
        <p14:creationId xmlns:p14="http://schemas.microsoft.com/office/powerpoint/2010/main" val="55818552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D06A139-2265-4FFE-8438-1D604CF778B6}"/>
              </a:ext>
            </a:extLst>
          </p:cNvPr>
          <p:cNvPicPr>
            <a:picLocks noChangeAspect="1"/>
          </p:cNvPicPr>
          <p:nvPr/>
        </p:nvPicPr>
        <p:blipFill rotWithShape="1">
          <a:blip r:embed="rId3"/>
          <a:srcRect l="54167" t="14445" r="14166" b="8518"/>
          <a:stretch/>
        </p:blipFill>
        <p:spPr>
          <a:xfrm>
            <a:off x="474620" y="1066800"/>
            <a:ext cx="8129949" cy="5562600"/>
          </a:xfrm>
          <a:prstGeom prst="rect">
            <a:avLst/>
          </a:prstGeom>
        </p:spPr>
      </p:pic>
      <p:sp>
        <p:nvSpPr>
          <p:cNvPr id="11" name="Slide Number Placeholder 5"/>
          <p:cNvSpPr>
            <a:spLocks noGrp="1"/>
          </p:cNvSpPr>
          <p:nvPr>
            <p:ph type="sldNum" sz="quarter" idx="12"/>
          </p:nvPr>
        </p:nvSpPr>
        <p:spPr>
          <a:xfrm>
            <a:off x="146304" y="6210300"/>
            <a:ext cx="457200" cy="457200"/>
          </a:xfrm>
        </p:spPr>
        <p:txBody>
          <a:bodyPr>
            <a:normAutofit/>
          </a:bodyPr>
          <a:lstStyle/>
          <a:p>
            <a:pPr>
              <a:defRPr/>
            </a:pPr>
            <a:fld id="{3E08A1DD-9D77-4ADB-872F-B9A3014BF5EF}" type="slidenum">
              <a:rPr lang="en-US" smtClean="0"/>
              <a:pPr>
                <a:defRPr/>
              </a:pPr>
              <a:t>28</a:t>
            </a:fld>
            <a:endParaRPr lang="en-US" dirty="0"/>
          </a:p>
        </p:txBody>
      </p:sp>
      <p:sp>
        <p:nvSpPr>
          <p:cNvPr id="15" name="Arrow: Right 14">
            <a:extLst>
              <a:ext uri="{FF2B5EF4-FFF2-40B4-BE49-F238E27FC236}">
                <a16:creationId xmlns:a16="http://schemas.microsoft.com/office/drawing/2014/main" id="{0741D6B9-74D0-4BBE-8E4A-7469F00BE478}"/>
              </a:ext>
            </a:extLst>
          </p:cNvPr>
          <p:cNvSpPr/>
          <p:nvPr/>
        </p:nvSpPr>
        <p:spPr>
          <a:xfrm rot="10800000">
            <a:off x="7086600" y="3962400"/>
            <a:ext cx="1295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4E0BCBD1-0448-42FB-831A-FD93F1D19721}"/>
              </a:ext>
            </a:extLst>
          </p:cNvPr>
          <p:cNvSpPr txBox="1">
            <a:spLocks noChangeArrowheads="1"/>
          </p:cNvSpPr>
          <p:nvPr/>
        </p:nvSpPr>
        <p:spPr>
          <a:xfrm>
            <a:off x="474620" y="76200"/>
            <a:ext cx="8385175" cy="9906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3200" b="1" dirty="0"/>
              <a:t>The Adjudicative Phase:</a:t>
            </a:r>
          </a:p>
          <a:p>
            <a:pPr algn="ctr">
              <a:defRPr/>
            </a:pPr>
            <a:r>
              <a:rPr lang="en-US" sz="3200" dirty="0"/>
              <a:t>Office of Suspension and Debarment</a:t>
            </a:r>
          </a:p>
        </p:txBody>
      </p:sp>
    </p:spTree>
    <p:extLst>
      <p:ext uri="{BB962C8B-B14F-4D97-AF65-F5344CB8AC3E}">
        <p14:creationId xmlns:p14="http://schemas.microsoft.com/office/powerpoint/2010/main" val="1546444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58097" y="304800"/>
            <a:ext cx="8833503" cy="914400"/>
          </a:xfrm>
        </p:spPr>
        <p:txBody>
          <a:bodyPr>
            <a:noAutofit/>
          </a:bodyPr>
          <a:lstStyle/>
          <a:p>
            <a:pPr algn="ctr"/>
            <a:r>
              <a:rPr lang="en-US" sz="3600" b="1" dirty="0">
                <a:solidFill>
                  <a:schemeClr val="tx1"/>
                </a:solidFill>
                <a:latin typeface="Franklin Gothic Book" pitchFamily="34" charset="0"/>
                <a:cs typeface="Calibri" pitchFamily="34" charset="0"/>
              </a:rPr>
              <a:t>The Adjudicative Phase: </a:t>
            </a:r>
            <a:br>
              <a:rPr lang="en-US" sz="3600" b="1" dirty="0">
                <a:solidFill>
                  <a:schemeClr val="tx1"/>
                </a:solidFill>
                <a:cs typeface="Calibri" pitchFamily="34" charset="0"/>
              </a:rPr>
            </a:br>
            <a:r>
              <a:rPr lang="en-US" sz="3100" dirty="0">
                <a:solidFill>
                  <a:schemeClr val="tx1"/>
                </a:solidFill>
                <a:latin typeface="Franklin Gothic Book" pitchFamily="34" charset="0"/>
                <a:cs typeface="Calibri" pitchFamily="34" charset="0"/>
              </a:rPr>
              <a:t>Suspension and Debarment Officer (SDO)</a:t>
            </a:r>
          </a:p>
        </p:txBody>
      </p:sp>
      <p:sp>
        <p:nvSpPr>
          <p:cNvPr id="3" name="Rectangle 2"/>
          <p:cNvSpPr/>
          <p:nvPr/>
        </p:nvSpPr>
        <p:spPr>
          <a:xfrm>
            <a:off x="762000" y="3810000"/>
            <a:ext cx="2514600" cy="222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12"/>
          </p:nvPr>
        </p:nvSpPr>
        <p:spPr>
          <a:xfrm>
            <a:off x="146304" y="6297016"/>
            <a:ext cx="387096" cy="370484"/>
          </a:xfrm>
        </p:spPr>
        <p:txBody>
          <a:bodyPr>
            <a:normAutofit/>
          </a:bodyPr>
          <a:lstStyle/>
          <a:p>
            <a:pPr>
              <a:defRPr/>
            </a:pPr>
            <a:fld id="{3E08A1DD-9D77-4ADB-872F-B9A3014BF5EF}" type="slidenum">
              <a:rPr lang="en-US" smtClean="0"/>
              <a:pPr>
                <a:defRPr/>
              </a:pPr>
              <a:t>29</a:t>
            </a:fld>
            <a:endParaRPr lang="en-US" dirty="0"/>
          </a:p>
        </p:txBody>
      </p:sp>
      <p:sp>
        <p:nvSpPr>
          <p:cNvPr id="8" name="Content Placeholder 2">
            <a:extLst>
              <a:ext uri="{FF2B5EF4-FFF2-40B4-BE49-F238E27FC236}">
                <a16:creationId xmlns:a16="http://schemas.microsoft.com/office/drawing/2014/main" id="{D0875395-8067-4756-AD4A-D65C9CF029AB}"/>
              </a:ext>
            </a:extLst>
          </p:cNvPr>
          <p:cNvSpPr txBox="1">
            <a:spLocks/>
          </p:cNvSpPr>
          <p:nvPr/>
        </p:nvSpPr>
        <p:spPr>
          <a:xfrm>
            <a:off x="457200" y="1459031"/>
            <a:ext cx="82296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2800" dirty="0"/>
              <a:t>Functions like an administrative judge</a:t>
            </a:r>
          </a:p>
          <a:p>
            <a:pPr fontAlgn="auto">
              <a:spcAft>
                <a:spcPts val="0"/>
              </a:spcAft>
            </a:pPr>
            <a:r>
              <a:rPr lang="en-US" sz="2800" dirty="0"/>
              <a:t>Evaluates </a:t>
            </a:r>
            <a:r>
              <a:rPr lang="en-US" sz="2800" b="1" i="1" dirty="0"/>
              <a:t>sufficiency of evidence</a:t>
            </a:r>
            <a:endParaRPr lang="en-US" sz="2800" i="1" dirty="0"/>
          </a:p>
          <a:p>
            <a:pPr fontAlgn="auto">
              <a:spcAft>
                <a:spcPts val="0"/>
              </a:spcAft>
            </a:pPr>
            <a:r>
              <a:rPr lang="en-US" sz="2800" dirty="0"/>
              <a:t>Issues Notices of Sanctions Proceedings</a:t>
            </a:r>
          </a:p>
          <a:p>
            <a:pPr fontAlgn="auto">
              <a:spcAft>
                <a:spcPts val="0"/>
              </a:spcAft>
            </a:pPr>
            <a:r>
              <a:rPr lang="en-US" sz="2800" dirty="0"/>
              <a:t>Temporarily suspends respondents from receiving future Bank-financed contracts</a:t>
            </a:r>
          </a:p>
          <a:p>
            <a:pPr fontAlgn="auto">
              <a:spcAft>
                <a:spcPts val="0"/>
              </a:spcAft>
            </a:pPr>
            <a:r>
              <a:rPr lang="en-US" sz="2800" dirty="0"/>
              <a:t>Recommends appropriate sanction (becomes final if not contested)</a:t>
            </a:r>
          </a:p>
          <a:p>
            <a:pPr fontAlgn="auto">
              <a:spcAft>
                <a:spcPts val="0"/>
              </a:spcAft>
            </a:pPr>
            <a:endParaRPr lang="en-US" sz="2800" dirty="0"/>
          </a:p>
        </p:txBody>
      </p:sp>
      <p:sp>
        <p:nvSpPr>
          <p:cNvPr id="9" name="TextBox 8">
            <a:extLst>
              <a:ext uri="{FF2B5EF4-FFF2-40B4-BE49-F238E27FC236}">
                <a16:creationId xmlns:a16="http://schemas.microsoft.com/office/drawing/2014/main" id="{9D1AE35A-502A-47D6-92EE-F903BFE60FD3}"/>
              </a:ext>
            </a:extLst>
          </p:cNvPr>
          <p:cNvSpPr txBox="1"/>
          <p:nvPr/>
        </p:nvSpPr>
        <p:spPr>
          <a:xfrm>
            <a:off x="609600" y="5029200"/>
            <a:ext cx="7924800" cy="646331"/>
          </a:xfrm>
          <a:prstGeom prst="rect">
            <a:avLst/>
          </a:prstGeom>
          <a:solidFill>
            <a:schemeClr val="bg1">
              <a:lumMod val="85000"/>
            </a:schemeClr>
          </a:solidFill>
          <a:ln>
            <a:solidFill>
              <a:schemeClr val="tx1"/>
            </a:solidFill>
          </a:ln>
        </p:spPr>
        <p:txBody>
          <a:bodyPr wrap="square" rtlCol="0">
            <a:spAutoFit/>
          </a:bodyPr>
          <a:lstStyle/>
          <a:p>
            <a:r>
              <a:rPr lang="en-US" i="1" dirty="0" err="1"/>
              <a:t>IFC</a:t>
            </a:r>
            <a:r>
              <a:rPr lang="en-US" i="1" dirty="0"/>
              <a:t> and </a:t>
            </a:r>
            <a:r>
              <a:rPr lang="en-US" i="1" dirty="0" err="1"/>
              <a:t>MIGA</a:t>
            </a:r>
            <a:r>
              <a:rPr lang="en-US" i="1" dirty="0"/>
              <a:t> follow parallel procedures for sanctions cases relating to their operations and each have their own </a:t>
            </a:r>
            <a:r>
              <a:rPr lang="en-US" b="1" i="1" dirty="0"/>
              <a:t>Evaluation and Suspension Officer</a:t>
            </a:r>
          </a:p>
        </p:txBody>
      </p:sp>
    </p:spTree>
    <p:extLst>
      <p:ext uri="{BB962C8B-B14F-4D97-AF65-F5344CB8AC3E}">
        <p14:creationId xmlns:p14="http://schemas.microsoft.com/office/powerpoint/2010/main" val="1303568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C00EA6-7DE0-4FFA-AD6E-5B5F15876386}"/>
              </a:ext>
            </a:extLst>
          </p:cNvPr>
          <p:cNvSpPr>
            <a:spLocks noGrp="1"/>
          </p:cNvSpPr>
          <p:nvPr>
            <p:ph type="sldNum" sz="quarter" idx="12"/>
          </p:nvPr>
        </p:nvSpPr>
        <p:spPr/>
        <p:txBody>
          <a:bodyPr/>
          <a:lstStyle/>
          <a:p>
            <a:fld id="{349CE0A7-CEB3-4B84-8CDD-3184F817DA9B}" type="slidenum">
              <a:rPr lang="en-US" smtClean="0"/>
              <a:pPr/>
              <a:t>3</a:t>
            </a:fld>
            <a:endParaRPr lang="en-US" dirty="0"/>
          </a:p>
        </p:txBody>
      </p:sp>
      <p:grpSp>
        <p:nvGrpSpPr>
          <p:cNvPr id="5" name="Group 4">
            <a:extLst>
              <a:ext uri="{FF2B5EF4-FFF2-40B4-BE49-F238E27FC236}">
                <a16:creationId xmlns:a16="http://schemas.microsoft.com/office/drawing/2014/main" id="{489F7697-7986-4B5E-B688-134A305D57F3}"/>
              </a:ext>
            </a:extLst>
          </p:cNvPr>
          <p:cNvGrpSpPr>
            <a:grpSpLocks noChangeAspect="1"/>
          </p:cNvGrpSpPr>
          <p:nvPr/>
        </p:nvGrpSpPr>
        <p:grpSpPr bwMode="auto">
          <a:xfrm>
            <a:off x="1370434" y="-2571750"/>
            <a:ext cx="6915150" cy="10047288"/>
            <a:chOff x="617" y="-2022"/>
            <a:chExt cx="4356" cy="6329"/>
          </a:xfrm>
        </p:grpSpPr>
        <p:sp>
          <p:nvSpPr>
            <p:cNvPr id="6" name="AutoShape 3">
              <a:extLst>
                <a:ext uri="{FF2B5EF4-FFF2-40B4-BE49-F238E27FC236}">
                  <a16:creationId xmlns:a16="http://schemas.microsoft.com/office/drawing/2014/main" id="{61464CE9-73C6-41FF-8C80-604734C7497C}"/>
                </a:ext>
              </a:extLst>
            </p:cNvPr>
            <p:cNvSpPr>
              <a:spLocks noChangeAspect="1" noChangeArrowheads="1" noTextEdit="1"/>
            </p:cNvSpPr>
            <p:nvPr/>
          </p:nvSpPr>
          <p:spPr bwMode="auto">
            <a:xfrm>
              <a:off x="617" y="-2022"/>
              <a:ext cx="4356" cy="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7" name="Picture 5">
              <a:extLst>
                <a:ext uri="{FF2B5EF4-FFF2-40B4-BE49-F238E27FC236}">
                  <a16:creationId xmlns:a16="http://schemas.microsoft.com/office/drawing/2014/main" id="{31CE18F4-AD41-49C3-B07B-2D7F27A6E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 y="-2022"/>
              <a:ext cx="4361" cy="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33B37741-D7EA-48BF-855D-A5FDAB7392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546" y="3152775"/>
            <a:ext cx="243840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4E78988-A568-4B7B-A7AA-88331421BB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1164" y="4752975"/>
            <a:ext cx="243840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038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25F536-49AB-4565-A02C-5CFABCEABEA0}"/>
              </a:ext>
            </a:extLst>
          </p:cNvPr>
          <p:cNvSpPr>
            <a:spLocks noGrp="1"/>
          </p:cNvSpPr>
          <p:nvPr>
            <p:ph type="sldNum" sz="quarter" idx="12"/>
          </p:nvPr>
        </p:nvSpPr>
        <p:spPr/>
        <p:txBody>
          <a:bodyPr/>
          <a:lstStyle/>
          <a:p>
            <a:fld id="{349CE0A7-CEB3-4B84-8CDD-3184F817DA9B}" type="slidenum">
              <a:rPr lang="en-US" smtClean="0"/>
              <a:pPr/>
              <a:t>30</a:t>
            </a:fld>
            <a:endParaRPr lang="en-US" dirty="0"/>
          </a:p>
        </p:txBody>
      </p:sp>
      <p:sp>
        <p:nvSpPr>
          <p:cNvPr id="4" name="Content Placeholder 2">
            <a:extLst>
              <a:ext uri="{FF2B5EF4-FFF2-40B4-BE49-F238E27FC236}">
                <a16:creationId xmlns:a16="http://schemas.microsoft.com/office/drawing/2014/main" id="{CDF0F272-3C88-4871-B4FC-FD03C2B810FA}"/>
              </a:ext>
            </a:extLst>
          </p:cNvPr>
          <p:cNvSpPr txBox="1">
            <a:spLocks/>
          </p:cNvSpPr>
          <p:nvPr/>
        </p:nvSpPr>
        <p:spPr>
          <a:xfrm>
            <a:off x="461481" y="1603186"/>
            <a:ext cx="8229600" cy="434041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2800" dirty="0"/>
              <a:t>Reviews </a:t>
            </a:r>
            <a:r>
              <a:rPr lang="en-US" sz="2800" b="1" i="1" dirty="0"/>
              <a:t>written Explanations </a:t>
            </a:r>
            <a:r>
              <a:rPr lang="en-US" sz="2800" dirty="0"/>
              <a:t>submitted by respondents.</a:t>
            </a:r>
          </a:p>
          <a:p>
            <a:pPr lvl="1" fontAlgn="auto">
              <a:spcAft>
                <a:spcPts val="0"/>
              </a:spcAft>
            </a:pPr>
            <a:r>
              <a:rPr lang="en-US" sz="2400" dirty="0"/>
              <a:t>Reviews for </a:t>
            </a:r>
            <a:r>
              <a:rPr lang="en-US" sz="2400" b="1" i="1" dirty="0"/>
              <a:t>evidence</a:t>
            </a:r>
            <a:r>
              <a:rPr lang="en-US" sz="2400" dirty="0"/>
              <a:t> of the following:</a:t>
            </a:r>
          </a:p>
          <a:p>
            <a:pPr lvl="2" fontAlgn="auto">
              <a:spcAft>
                <a:spcPts val="0"/>
              </a:spcAft>
            </a:pPr>
            <a:r>
              <a:rPr lang="en-US" sz="2000" dirty="0"/>
              <a:t>Manifest error/clear basis meriting a withdraw of notice</a:t>
            </a:r>
          </a:p>
          <a:p>
            <a:pPr lvl="2" fontAlgn="auto">
              <a:spcAft>
                <a:spcPts val="0"/>
              </a:spcAft>
            </a:pPr>
            <a:r>
              <a:rPr lang="en-US" sz="2000" dirty="0"/>
              <a:t>Revise sanction based on additional evidence of mitigating factors</a:t>
            </a:r>
          </a:p>
          <a:p>
            <a:pPr lvl="1" fontAlgn="auto">
              <a:spcAft>
                <a:spcPts val="0"/>
              </a:spcAft>
            </a:pPr>
            <a:r>
              <a:rPr lang="en-US" sz="2400" dirty="0"/>
              <a:t>Possible External Counsel Involvement</a:t>
            </a:r>
            <a:endParaRPr lang="en-US" sz="2800" dirty="0"/>
          </a:p>
          <a:p>
            <a:pPr fontAlgn="auto">
              <a:spcAft>
                <a:spcPts val="0"/>
              </a:spcAft>
            </a:pPr>
            <a:r>
              <a:rPr lang="en-US" sz="2800" dirty="0"/>
              <a:t>Imposes sanction if no appeal to Sanctions Board </a:t>
            </a:r>
            <a:r>
              <a:rPr lang="en-US" sz="2800" i="1" dirty="0"/>
              <a:t>(65% of cases are not contested)</a:t>
            </a:r>
            <a:r>
              <a:rPr lang="en-US" sz="2800" dirty="0"/>
              <a:t> </a:t>
            </a:r>
          </a:p>
          <a:p>
            <a:pPr fontAlgn="auto">
              <a:spcAft>
                <a:spcPts val="0"/>
              </a:spcAft>
            </a:pPr>
            <a:r>
              <a:rPr lang="en-US" sz="2800" dirty="0"/>
              <a:t>Reviews </a:t>
            </a:r>
            <a:r>
              <a:rPr lang="en-US" sz="2800" b="1" i="1" dirty="0"/>
              <a:t>settlements</a:t>
            </a:r>
            <a:r>
              <a:rPr lang="en-US" sz="2800" dirty="0"/>
              <a:t> for voluntariness and compliance with WBG Sanctioning Guidelines </a:t>
            </a:r>
          </a:p>
        </p:txBody>
      </p:sp>
      <p:sp>
        <p:nvSpPr>
          <p:cNvPr id="5" name="Rectangle 2">
            <a:extLst>
              <a:ext uri="{FF2B5EF4-FFF2-40B4-BE49-F238E27FC236}">
                <a16:creationId xmlns:a16="http://schemas.microsoft.com/office/drawing/2014/main" id="{F783D46F-77A9-4C9C-9D4E-57840BD00581}"/>
              </a:ext>
            </a:extLst>
          </p:cNvPr>
          <p:cNvSpPr>
            <a:spLocks noGrp="1" noChangeArrowheads="1"/>
          </p:cNvSpPr>
          <p:nvPr>
            <p:ph type="title"/>
          </p:nvPr>
        </p:nvSpPr>
        <p:spPr>
          <a:xfrm>
            <a:off x="146304" y="450160"/>
            <a:ext cx="8833503" cy="914400"/>
          </a:xfrm>
        </p:spPr>
        <p:txBody>
          <a:bodyPr>
            <a:noAutofit/>
          </a:bodyPr>
          <a:lstStyle/>
          <a:p>
            <a:pPr algn="ctr"/>
            <a:r>
              <a:rPr lang="en-US" sz="3600" b="1" dirty="0">
                <a:solidFill>
                  <a:schemeClr val="tx1"/>
                </a:solidFill>
                <a:latin typeface="Franklin Gothic Book" pitchFamily="34" charset="0"/>
                <a:cs typeface="Calibri" pitchFamily="34" charset="0"/>
              </a:rPr>
              <a:t>The Adjudicative Phase: </a:t>
            </a:r>
            <a:br>
              <a:rPr lang="en-US" sz="3600" b="1" dirty="0">
                <a:solidFill>
                  <a:schemeClr val="tx1"/>
                </a:solidFill>
                <a:cs typeface="Calibri" pitchFamily="34" charset="0"/>
              </a:rPr>
            </a:br>
            <a:r>
              <a:rPr lang="en-US" sz="3100" dirty="0">
                <a:solidFill>
                  <a:schemeClr val="tx1"/>
                </a:solidFill>
                <a:latin typeface="Franklin Gothic Book" pitchFamily="34" charset="0"/>
                <a:cs typeface="Calibri" pitchFamily="34" charset="0"/>
              </a:rPr>
              <a:t>Suspension and Debarment Officer (SDO)</a:t>
            </a:r>
          </a:p>
        </p:txBody>
      </p:sp>
    </p:spTree>
    <p:extLst>
      <p:ext uri="{BB962C8B-B14F-4D97-AF65-F5344CB8AC3E}">
        <p14:creationId xmlns:p14="http://schemas.microsoft.com/office/powerpoint/2010/main" val="3289065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8229600" cy="914400"/>
          </a:xfrm>
        </p:spPr>
        <p:txBody>
          <a:bodyPr>
            <a:normAutofit fontScale="90000"/>
          </a:bodyPr>
          <a:lstStyle/>
          <a:p>
            <a:pPr algn="ctr">
              <a:defRPr/>
            </a:pPr>
            <a:r>
              <a:rPr lang="en-US" b="1" dirty="0">
                <a:solidFill>
                  <a:schemeClr val="tx1"/>
                </a:solidFill>
                <a:latin typeface="Franklin Gothic Book" pitchFamily="34" charset="0"/>
                <a:cs typeface="Calibri" pitchFamily="34" charset="0"/>
              </a:rPr>
              <a:t>The Adjudicative Phase: </a:t>
            </a:r>
            <a:br>
              <a:rPr lang="en-US" b="1" dirty="0">
                <a:solidFill>
                  <a:schemeClr val="tx1"/>
                </a:solidFill>
                <a:latin typeface="Franklin Gothic Book" pitchFamily="34" charset="0"/>
                <a:cs typeface="Calibri" pitchFamily="34" charset="0"/>
              </a:rPr>
            </a:br>
            <a:r>
              <a:rPr lang="en-US" sz="3600" kern="0" dirty="0">
                <a:solidFill>
                  <a:schemeClr val="tx1"/>
                </a:solidFill>
                <a:latin typeface="Franklin Gothic Book" pitchFamily="34" charset="0"/>
              </a:rPr>
              <a:t>Temporary Suspension</a:t>
            </a:r>
            <a:endParaRPr lang="en-US" sz="3600" dirty="0">
              <a:solidFill>
                <a:schemeClr val="tx1"/>
              </a:solidFill>
              <a:latin typeface="Franklin Gothic Book" pitchFamily="34" charset="0"/>
            </a:endParaRPr>
          </a:p>
        </p:txBody>
      </p:sp>
      <p:sp>
        <p:nvSpPr>
          <p:cNvPr id="4" name="Slide Number Placeholder 5"/>
          <p:cNvSpPr>
            <a:spLocks noGrp="1"/>
          </p:cNvSpPr>
          <p:nvPr>
            <p:ph type="sldNum" sz="quarter" idx="12"/>
          </p:nvPr>
        </p:nvSpPr>
        <p:spPr/>
        <p:txBody>
          <a:bodyPr>
            <a:normAutofit/>
          </a:bodyPr>
          <a:lstStyle/>
          <a:p>
            <a:pPr>
              <a:defRPr/>
            </a:pPr>
            <a:fld id="{71AF5811-A7C0-4D2C-8313-C6ACEFC7C50E}" type="slidenum">
              <a:rPr lang="en-US">
                <a:latin typeface="Franklin Gothic Book" pitchFamily="34" charset="0"/>
              </a:rPr>
              <a:pPr>
                <a:defRPr/>
              </a:pPr>
              <a:t>31</a:t>
            </a:fld>
            <a:endParaRPr lang="en-US" dirty="0">
              <a:latin typeface="Franklin Gothic Book" pitchFamily="34" charset="0"/>
            </a:endParaRPr>
          </a:p>
        </p:txBody>
      </p:sp>
      <p:sp>
        <p:nvSpPr>
          <p:cNvPr id="12292" name="Rectangle 3"/>
          <p:cNvSpPr>
            <a:spLocks noGrp="1" noChangeArrowheads="1"/>
          </p:cNvSpPr>
          <p:nvPr>
            <p:ph sz="quarter" idx="1"/>
          </p:nvPr>
        </p:nvSpPr>
        <p:spPr>
          <a:xfrm>
            <a:off x="279115" y="1752600"/>
            <a:ext cx="8636285" cy="4572000"/>
          </a:xfrm>
        </p:spPr>
        <p:txBody>
          <a:bodyPr>
            <a:noAutofit/>
          </a:bodyPr>
          <a:lstStyle/>
          <a:p>
            <a:pPr marL="914717" lvl="1" indent="-457200">
              <a:lnSpc>
                <a:spcPct val="90000"/>
              </a:lnSpc>
              <a:buClr>
                <a:schemeClr val="tx1"/>
              </a:buClr>
              <a:buSzPct val="70000"/>
              <a:buFont typeface="Wingdings" pitchFamily="2" charset="2"/>
              <a:buChar char="Ø"/>
              <a:defRPr/>
            </a:pPr>
            <a:r>
              <a:rPr lang="en-US" sz="2000" dirty="0">
                <a:latin typeface="Franklin Gothic Book" pitchFamily="34" charset="0"/>
              </a:rPr>
              <a:t>“Temporary Debarment” – effect is </a:t>
            </a:r>
            <a:r>
              <a:rPr lang="en-US" sz="2000" u="sng" dirty="0">
                <a:latin typeface="Franklin Gothic Book" pitchFamily="34" charset="0"/>
              </a:rPr>
              <a:t>same as debarment</a:t>
            </a:r>
          </a:p>
          <a:p>
            <a:pPr marL="914717" lvl="1" indent="-457200">
              <a:lnSpc>
                <a:spcPct val="90000"/>
              </a:lnSpc>
              <a:buClr>
                <a:schemeClr val="tx1"/>
              </a:buClr>
              <a:buSzPct val="70000"/>
              <a:buFont typeface="Wingdings" pitchFamily="2" charset="2"/>
              <a:buChar char="Ø"/>
              <a:defRPr/>
            </a:pPr>
            <a:endParaRPr lang="en-US" sz="2000" dirty="0">
              <a:latin typeface="Franklin Gothic Book" pitchFamily="34" charset="0"/>
            </a:endParaRPr>
          </a:p>
          <a:p>
            <a:pPr marL="914717" lvl="1" indent="-457200">
              <a:lnSpc>
                <a:spcPct val="90000"/>
              </a:lnSpc>
              <a:buClr>
                <a:schemeClr val="tx1"/>
              </a:buClr>
              <a:buSzPct val="70000"/>
              <a:buFont typeface="Wingdings" pitchFamily="2" charset="2"/>
              <a:buChar char="Ø"/>
              <a:defRPr/>
            </a:pPr>
            <a:r>
              <a:rPr lang="en-US" sz="2000" dirty="0">
                <a:latin typeface="Franklin Gothic Book" pitchFamily="34" charset="0"/>
              </a:rPr>
              <a:t>Temporary protective measure imposed </a:t>
            </a:r>
            <a:r>
              <a:rPr lang="en-US" sz="2000" u="sng" dirty="0">
                <a:latin typeface="Franklin Gothic Book" pitchFamily="34" charset="0"/>
              </a:rPr>
              <a:t>while sanctions proceedings are underway</a:t>
            </a:r>
          </a:p>
          <a:p>
            <a:pPr marL="914717" lvl="1" indent="-457200">
              <a:lnSpc>
                <a:spcPct val="90000"/>
              </a:lnSpc>
              <a:buClr>
                <a:schemeClr val="tx1"/>
              </a:buClr>
              <a:buSzPct val="70000"/>
              <a:buFont typeface="Wingdings" pitchFamily="2" charset="2"/>
              <a:buChar char="Ø"/>
              <a:defRPr/>
            </a:pPr>
            <a:endParaRPr lang="en-US" sz="2000" dirty="0">
              <a:latin typeface="Franklin Gothic Book" pitchFamily="34" charset="0"/>
            </a:endParaRPr>
          </a:p>
          <a:p>
            <a:pPr marL="914717" lvl="1" indent="-457200">
              <a:lnSpc>
                <a:spcPct val="90000"/>
              </a:lnSpc>
              <a:buClr>
                <a:schemeClr val="tx1"/>
              </a:buClr>
              <a:buSzPct val="70000"/>
              <a:buFont typeface="Wingdings" pitchFamily="2" charset="2"/>
              <a:buChar char="Ø"/>
              <a:defRPr/>
            </a:pPr>
            <a:r>
              <a:rPr lang="en-US" sz="2000" dirty="0">
                <a:latin typeface="Franklin Gothic Book" pitchFamily="34" charset="0"/>
              </a:rPr>
              <a:t>Imposed </a:t>
            </a:r>
            <a:r>
              <a:rPr lang="en-US" sz="2000" u="sng" dirty="0">
                <a:latin typeface="Franklin Gothic Book" pitchFamily="34" charset="0"/>
              </a:rPr>
              <a:t>by the SDO upon issuance</a:t>
            </a:r>
            <a:r>
              <a:rPr lang="en-US" sz="2000" dirty="0">
                <a:latin typeface="Franklin Gothic Book" pitchFamily="34" charset="0"/>
              </a:rPr>
              <a:t> of the Notice of Sanctions Proceedings</a:t>
            </a:r>
          </a:p>
          <a:p>
            <a:pPr marL="914717" lvl="1" indent="-457200">
              <a:lnSpc>
                <a:spcPct val="90000"/>
              </a:lnSpc>
              <a:buClr>
                <a:schemeClr val="tx1"/>
              </a:buClr>
              <a:buSzPct val="70000"/>
              <a:buFont typeface="Wingdings" pitchFamily="2" charset="2"/>
              <a:buChar char="Ø"/>
              <a:defRPr/>
            </a:pPr>
            <a:endParaRPr lang="en-US" sz="2000" dirty="0">
              <a:latin typeface="Franklin Gothic Book" pitchFamily="34" charset="0"/>
            </a:endParaRPr>
          </a:p>
          <a:p>
            <a:pPr marL="914717" lvl="1" indent="-457200">
              <a:lnSpc>
                <a:spcPct val="90000"/>
              </a:lnSpc>
              <a:buClr>
                <a:schemeClr val="tx1"/>
              </a:buClr>
              <a:buSzPct val="70000"/>
              <a:buFont typeface="Wingdings" pitchFamily="2" charset="2"/>
              <a:buChar char="Ø"/>
              <a:defRPr/>
            </a:pPr>
            <a:r>
              <a:rPr lang="en-US" sz="2000" dirty="0">
                <a:latin typeface="Franklin Gothic Book" pitchFamily="34" charset="0"/>
              </a:rPr>
              <a:t>Imposed in all cases where the recommended sanction includes a minimum period of debarment in excess of six months</a:t>
            </a:r>
          </a:p>
          <a:p>
            <a:pPr marL="914717" lvl="1" indent="-457200">
              <a:lnSpc>
                <a:spcPct val="90000"/>
              </a:lnSpc>
              <a:buClr>
                <a:schemeClr val="tx1"/>
              </a:buClr>
              <a:buSzPct val="70000"/>
              <a:buFont typeface="Wingdings" pitchFamily="2" charset="2"/>
              <a:buChar char="Ø"/>
              <a:defRPr/>
            </a:pPr>
            <a:endParaRPr lang="en-US" sz="2000" dirty="0">
              <a:latin typeface="Franklin Gothic Book" pitchFamily="34" charset="0"/>
            </a:endParaRPr>
          </a:p>
          <a:p>
            <a:pPr marL="914717" lvl="1" indent="-457200">
              <a:lnSpc>
                <a:spcPct val="90000"/>
              </a:lnSpc>
              <a:buClr>
                <a:schemeClr val="tx1"/>
              </a:buClr>
              <a:buSzPct val="70000"/>
              <a:buFont typeface="Wingdings" pitchFamily="2" charset="2"/>
              <a:buChar char="Ø"/>
              <a:defRPr/>
            </a:pPr>
            <a:r>
              <a:rPr lang="en-US" sz="2000" dirty="0">
                <a:latin typeface="Franklin Gothic Book" pitchFamily="34" charset="0"/>
              </a:rPr>
              <a:t>Unlike final sanction, not announced publicly, but Borrowers and all Bank staff know (Borrowers use </a:t>
            </a:r>
            <a:r>
              <a:rPr lang="en-US" sz="2000" i="1" dirty="0">
                <a:latin typeface="Franklin Gothic Book" pitchFamily="34" charset="0"/>
              </a:rPr>
              <a:t>Client Connection </a:t>
            </a:r>
            <a:r>
              <a:rPr lang="en-US" sz="2000" dirty="0">
                <a:latin typeface="Franklin Gothic Book" pitchFamily="34" charset="0"/>
              </a:rPr>
              <a:t>to access list)</a:t>
            </a:r>
          </a:p>
        </p:txBody>
      </p:sp>
    </p:spTree>
    <p:extLst>
      <p:ext uri="{BB962C8B-B14F-4D97-AF65-F5344CB8AC3E}">
        <p14:creationId xmlns:p14="http://schemas.microsoft.com/office/powerpoint/2010/main" val="2356614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377438"/>
            <a:ext cx="8229600" cy="914400"/>
          </a:xfrm>
        </p:spPr>
        <p:txBody>
          <a:bodyPr>
            <a:noAutofit/>
          </a:bodyPr>
          <a:lstStyle/>
          <a:p>
            <a:pPr algn="ctr"/>
            <a:r>
              <a:rPr lang="en-US" sz="3600" b="1" dirty="0">
                <a:solidFill>
                  <a:schemeClr val="tx1"/>
                </a:solidFill>
                <a:latin typeface="Franklin Gothic Book" pitchFamily="34" charset="0"/>
                <a:cs typeface="Calibri" pitchFamily="34" charset="0"/>
              </a:rPr>
              <a:t>The Adjudicative Phase: </a:t>
            </a:r>
            <a:br>
              <a:rPr lang="en-US" sz="3200" b="1" dirty="0">
                <a:solidFill>
                  <a:schemeClr val="tx1"/>
                </a:solidFill>
                <a:latin typeface="Franklin Gothic Book" pitchFamily="34" charset="0"/>
                <a:cs typeface="Calibri" pitchFamily="34" charset="0"/>
              </a:rPr>
            </a:br>
            <a:r>
              <a:rPr lang="en-US" sz="3200" dirty="0">
                <a:solidFill>
                  <a:schemeClr val="tx1"/>
                </a:solidFill>
                <a:latin typeface="Franklin Gothic Book" pitchFamily="34" charset="0"/>
                <a:cs typeface="Calibri" pitchFamily="34" charset="0"/>
              </a:rPr>
              <a:t>Second and Final Tier: </a:t>
            </a:r>
            <a:r>
              <a:rPr lang="en-US" sz="3200" b="1" dirty="0">
                <a:solidFill>
                  <a:schemeClr val="tx1"/>
                </a:solidFill>
                <a:latin typeface="Franklin Gothic Book" pitchFamily="34" charset="0"/>
                <a:cs typeface="Calibri" pitchFamily="34" charset="0"/>
              </a:rPr>
              <a:t>Sanctions Board</a:t>
            </a:r>
          </a:p>
        </p:txBody>
      </p:sp>
      <p:sp>
        <p:nvSpPr>
          <p:cNvPr id="7" name="Slide Number Placeholder 5"/>
          <p:cNvSpPr>
            <a:spLocks noGrp="1"/>
          </p:cNvSpPr>
          <p:nvPr>
            <p:ph type="sldNum" sz="quarter" idx="12"/>
          </p:nvPr>
        </p:nvSpPr>
        <p:spPr>
          <a:xfrm>
            <a:off x="146304" y="6324600"/>
            <a:ext cx="387096" cy="342900"/>
          </a:xfrm>
        </p:spPr>
        <p:txBody>
          <a:bodyPr>
            <a:normAutofit/>
          </a:bodyPr>
          <a:lstStyle/>
          <a:p>
            <a:pPr>
              <a:defRPr/>
            </a:pPr>
            <a:fld id="{3E08A1DD-9D77-4ADB-872F-B9A3014BF5EF}" type="slidenum">
              <a:rPr lang="en-US" smtClean="0"/>
              <a:pPr>
                <a:defRPr/>
              </a:pPr>
              <a:t>32</a:t>
            </a:fld>
            <a:endParaRPr lang="en-US" dirty="0"/>
          </a:p>
        </p:txBody>
      </p:sp>
      <p:pic>
        <p:nvPicPr>
          <p:cNvPr id="9" name="Picture 8">
            <a:extLst>
              <a:ext uri="{FF2B5EF4-FFF2-40B4-BE49-F238E27FC236}">
                <a16:creationId xmlns:a16="http://schemas.microsoft.com/office/drawing/2014/main" id="{CE04D60B-1E3E-4C12-9026-909CD8E0A559}"/>
              </a:ext>
            </a:extLst>
          </p:cNvPr>
          <p:cNvPicPr>
            <a:picLocks noChangeAspect="1"/>
          </p:cNvPicPr>
          <p:nvPr/>
        </p:nvPicPr>
        <p:blipFill rotWithShape="1">
          <a:blip r:embed="rId3"/>
          <a:srcRect l="54167" t="14445" r="14166" b="8518"/>
          <a:stretch/>
        </p:blipFill>
        <p:spPr>
          <a:xfrm>
            <a:off x="533400" y="1237033"/>
            <a:ext cx="7936832" cy="5430467"/>
          </a:xfrm>
          <a:prstGeom prst="rect">
            <a:avLst/>
          </a:prstGeom>
        </p:spPr>
      </p:pic>
      <p:sp>
        <p:nvSpPr>
          <p:cNvPr id="10" name="Arrow: Right 9">
            <a:extLst>
              <a:ext uri="{FF2B5EF4-FFF2-40B4-BE49-F238E27FC236}">
                <a16:creationId xmlns:a16="http://schemas.microsoft.com/office/drawing/2014/main" id="{D91B934F-BBD0-46D9-932C-2444160DFF76}"/>
              </a:ext>
            </a:extLst>
          </p:cNvPr>
          <p:cNvSpPr/>
          <p:nvPr/>
        </p:nvSpPr>
        <p:spPr>
          <a:xfrm rot="10800000">
            <a:off x="6924253" y="3342641"/>
            <a:ext cx="1264629" cy="362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3542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42913" y="304800"/>
            <a:ext cx="8229600" cy="685800"/>
          </a:xfrm>
        </p:spPr>
        <p:txBody>
          <a:bodyPr>
            <a:normAutofit fontScale="90000"/>
          </a:bodyPr>
          <a:lstStyle/>
          <a:p>
            <a:pPr algn="ctr">
              <a:defRPr/>
            </a:pPr>
            <a:r>
              <a:rPr lang="en-US" b="1" dirty="0">
                <a:solidFill>
                  <a:schemeClr val="tx1"/>
                </a:solidFill>
              </a:rPr>
              <a:t>Sanctions Board Roles &amp; Functions</a:t>
            </a:r>
          </a:p>
        </p:txBody>
      </p:sp>
      <p:sp>
        <p:nvSpPr>
          <p:cNvPr id="7" name="Slide Number Placeholder 10"/>
          <p:cNvSpPr txBox="1">
            <a:spLocks/>
          </p:cNvSpPr>
          <p:nvPr/>
        </p:nvSpPr>
        <p:spPr>
          <a:xfrm>
            <a:off x="214313" y="6248400"/>
            <a:ext cx="457200" cy="457200"/>
          </a:xfrm>
          <a:prstGeom prst="ellipse">
            <a:avLst/>
          </a:prstGeom>
          <a:solidFill>
            <a:schemeClr val="accent1"/>
          </a:solidFill>
        </p:spPr>
        <p:txBody>
          <a:bodyPr wrap="none" lIns="0" tIns="0" rIns="0" bIns="0" anchor="ctr" anchorCtr="1">
            <a:noAutofit/>
          </a:bodyPr>
          <a:lstStyle>
            <a:defPPr>
              <a:defRPr lang="en-US"/>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4B98BC-A1AF-4967-959C-CDA6214E1276}" type="slidenum">
              <a:rPr lang="en-US" smtClean="0"/>
              <a:pPr/>
              <a:t>33</a:t>
            </a:fld>
            <a:endParaRPr lang="en-US" dirty="0"/>
          </a:p>
        </p:txBody>
      </p:sp>
      <p:sp>
        <p:nvSpPr>
          <p:cNvPr id="8" name="Rectangle 3">
            <a:extLst>
              <a:ext uri="{FF2B5EF4-FFF2-40B4-BE49-F238E27FC236}">
                <a16:creationId xmlns:a16="http://schemas.microsoft.com/office/drawing/2014/main" id="{B97EE7A8-D37A-4ED8-AF55-426649388E3C}"/>
              </a:ext>
            </a:extLst>
          </p:cNvPr>
          <p:cNvSpPr>
            <a:spLocks noGrp="1" noChangeArrowheads="1"/>
          </p:cNvSpPr>
          <p:nvPr>
            <p:ph idx="1"/>
          </p:nvPr>
        </p:nvSpPr>
        <p:spPr>
          <a:xfrm>
            <a:off x="442913" y="1022684"/>
            <a:ext cx="8306842" cy="5225716"/>
          </a:xfrm>
        </p:spPr>
        <p:txBody>
          <a:bodyPr>
            <a:normAutofit fontScale="92500"/>
          </a:bodyPr>
          <a:lstStyle/>
          <a:p>
            <a:pPr>
              <a:spcAft>
                <a:spcPts val="600"/>
              </a:spcAft>
              <a:buSzPct val="100000"/>
              <a:buFont typeface="Wingdings" pitchFamily="2" charset="2"/>
              <a:buChar char="§"/>
            </a:pPr>
            <a:r>
              <a:rPr lang="en-US" sz="2400" dirty="0"/>
              <a:t>Sanctions Board Composition:</a:t>
            </a:r>
          </a:p>
          <a:p>
            <a:pPr lvl="1">
              <a:spcAft>
                <a:spcPts val="600"/>
              </a:spcAft>
              <a:buSzPct val="100000"/>
              <a:buFont typeface="Wingdings" pitchFamily="2" charset="2"/>
              <a:buChar char="§"/>
            </a:pPr>
            <a:r>
              <a:rPr lang="en-US" sz="2000" dirty="0"/>
              <a:t>Comprised of </a:t>
            </a:r>
            <a:r>
              <a:rPr lang="en-US" sz="2000" u="sng" dirty="0"/>
              <a:t>7 external members</a:t>
            </a:r>
            <a:r>
              <a:rPr lang="en-US" sz="2000" dirty="0"/>
              <a:t> (appointed by the Bank’s Board of Directors) </a:t>
            </a:r>
          </a:p>
          <a:p>
            <a:pPr lvl="1">
              <a:spcAft>
                <a:spcPts val="600"/>
              </a:spcAft>
              <a:buSzPct val="100000"/>
              <a:buFont typeface="Wingdings" pitchFamily="2" charset="2"/>
              <a:buChar char="§"/>
            </a:pPr>
            <a:r>
              <a:rPr lang="en-US" sz="2000" dirty="0"/>
              <a:t>All members serve a nonrenewable 6-year term</a:t>
            </a:r>
          </a:p>
          <a:p>
            <a:pPr lvl="1">
              <a:spcAft>
                <a:spcPts val="600"/>
              </a:spcAft>
              <a:buSzPct val="100000"/>
              <a:buFont typeface="Wingdings" pitchFamily="2" charset="2"/>
              <a:buChar char="§"/>
            </a:pPr>
            <a:r>
              <a:rPr lang="en-US" sz="2000" dirty="0"/>
              <a:t>Supported by </a:t>
            </a:r>
            <a:r>
              <a:rPr lang="en-US" sz="2000" u="sng" dirty="0"/>
              <a:t>Secretariat</a:t>
            </a:r>
            <a:r>
              <a:rPr lang="en-US" sz="2000" dirty="0"/>
              <a:t> of attorneys</a:t>
            </a:r>
            <a:endParaRPr lang="en-US" sz="2000" u="sng" dirty="0"/>
          </a:p>
          <a:p>
            <a:pPr>
              <a:spcAft>
                <a:spcPts val="600"/>
              </a:spcAft>
              <a:buSzPct val="100000"/>
              <a:buFont typeface="Wingdings" pitchFamily="2" charset="2"/>
              <a:buChar char="§"/>
            </a:pPr>
            <a:r>
              <a:rPr lang="en-US" sz="2400" dirty="0"/>
              <a:t>Hearings &amp; Deliberations – The Sanctions Board convenes 2 to 4 times per year</a:t>
            </a:r>
          </a:p>
          <a:p>
            <a:pPr>
              <a:spcAft>
                <a:spcPts val="600"/>
              </a:spcAft>
              <a:buSzPct val="100000"/>
              <a:buFont typeface="Wingdings" pitchFamily="2" charset="2"/>
              <a:buChar char="§"/>
            </a:pPr>
            <a:r>
              <a:rPr lang="en-US" sz="2400" dirty="0"/>
              <a:t>The Sanctions Board </a:t>
            </a:r>
            <a:r>
              <a:rPr lang="en-US" sz="2400" u="sng" dirty="0"/>
              <a:t>reviews appealed cases ‘</a:t>
            </a:r>
            <a:r>
              <a:rPr lang="en-US" sz="2400" i="1" u="sng" dirty="0"/>
              <a:t>de novo</a:t>
            </a:r>
            <a:r>
              <a:rPr lang="en-US" sz="2400" u="sng" dirty="0"/>
              <a:t>’</a:t>
            </a:r>
            <a:r>
              <a:rPr lang="en-US" sz="2400" dirty="0"/>
              <a:t> based on pleadings and any hearing</a:t>
            </a:r>
          </a:p>
          <a:p>
            <a:pPr>
              <a:spcAft>
                <a:spcPts val="600"/>
              </a:spcAft>
              <a:buSzPct val="100000"/>
              <a:buFont typeface="Wingdings" pitchFamily="2" charset="2"/>
              <a:buChar char="§"/>
            </a:pPr>
            <a:r>
              <a:rPr lang="en-US" sz="2400" dirty="0"/>
              <a:t>If sufficient evidence, the Sanctions Board </a:t>
            </a:r>
            <a:r>
              <a:rPr lang="en-US" sz="2400" u="sng" dirty="0"/>
              <a:t>imposes an appropriate sanction</a:t>
            </a:r>
            <a:endParaRPr lang="en-US" sz="2400" dirty="0"/>
          </a:p>
          <a:p>
            <a:pPr>
              <a:spcAft>
                <a:spcPts val="600"/>
              </a:spcAft>
              <a:buSzPct val="100000"/>
              <a:buFont typeface="Wingdings" pitchFamily="2" charset="2"/>
              <a:buChar char="§"/>
            </a:pPr>
            <a:r>
              <a:rPr lang="en-US" sz="2400" dirty="0"/>
              <a:t>The Sanctions Board publishes the </a:t>
            </a:r>
            <a:r>
              <a:rPr lang="en-US" sz="2400" u="sng" dirty="0"/>
              <a:t>full text of its decisions</a:t>
            </a:r>
            <a:r>
              <a:rPr lang="en-US" sz="2400" dirty="0"/>
              <a:t>, which are </a:t>
            </a:r>
            <a:r>
              <a:rPr lang="en-US" sz="2400" u="sng" dirty="0"/>
              <a:t>final/not appealable</a:t>
            </a:r>
          </a:p>
          <a:p>
            <a:pPr>
              <a:spcAft>
                <a:spcPts val="600"/>
              </a:spcAft>
              <a:buSzPct val="100000"/>
              <a:buFont typeface="Wingdings" pitchFamily="2" charset="2"/>
              <a:buChar char="§"/>
            </a:pPr>
            <a:r>
              <a:rPr lang="en-US" sz="2400" b="1" u="sng" dirty="0"/>
              <a:t>35% of cases are resolved at this level</a:t>
            </a:r>
          </a:p>
          <a:p>
            <a:pPr marL="0" indent="0">
              <a:lnSpc>
                <a:spcPct val="90000"/>
              </a:lnSpc>
              <a:buClr>
                <a:schemeClr val="tx1"/>
              </a:buClr>
              <a:buSzPct val="70000"/>
              <a:buNone/>
            </a:pPr>
            <a:endParaRPr lang="en-US" b="1" dirty="0">
              <a:solidFill>
                <a:schemeClr val="tx2">
                  <a:lumMod val="75000"/>
                </a:schemeClr>
              </a:solidFill>
              <a:latin typeface="Helvetica" panose="020B0604020202020204" pitchFamily="34" charset="0"/>
              <a:cs typeface="Helvetica" panose="020B0604020202020204" pitchFamily="34" charset="0"/>
            </a:endParaRPr>
          </a:p>
          <a:p>
            <a:pPr marL="0" indent="0">
              <a:lnSpc>
                <a:spcPct val="90000"/>
              </a:lnSpc>
              <a:buClr>
                <a:schemeClr val="tx1"/>
              </a:buClr>
              <a:buSzPct val="70000"/>
              <a:buNone/>
            </a:pPr>
            <a:endParaRPr lang="en-US" sz="3600" b="1" dirty="0">
              <a:solidFill>
                <a:schemeClr val="tx2">
                  <a:lumMod val="75000"/>
                </a:schemeClr>
              </a:solidFill>
            </a:endParaRPr>
          </a:p>
          <a:p>
            <a:pPr marL="1187450" lvl="2" indent="-457200" eaLnBrk="1" hangingPunct="1">
              <a:spcBef>
                <a:spcPct val="0"/>
              </a:spcBef>
              <a:buSzPct val="50000"/>
              <a:buFont typeface="Wingdings" pitchFamily="2" charset="2"/>
              <a:buNone/>
            </a:pPr>
            <a:endParaRPr lang="en-US" sz="2500" dirty="0"/>
          </a:p>
          <a:p>
            <a:pPr marL="593725" indent="-457200" eaLnBrk="1" hangingPunct="1">
              <a:spcBef>
                <a:spcPct val="0"/>
              </a:spcBef>
              <a:buSzPct val="50000"/>
              <a:buFont typeface="Wingdings" pitchFamily="2" charset="2"/>
              <a:buChar char="Ø"/>
            </a:pPr>
            <a:endParaRPr lang="en-US" sz="2500" dirty="0"/>
          </a:p>
        </p:txBody>
      </p:sp>
    </p:spTree>
    <p:extLst>
      <p:ext uri="{BB962C8B-B14F-4D97-AF65-F5344CB8AC3E}">
        <p14:creationId xmlns:p14="http://schemas.microsoft.com/office/powerpoint/2010/main" val="2828134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457200"/>
            <a:ext cx="8229600" cy="914400"/>
          </a:xfrm>
        </p:spPr>
        <p:txBody>
          <a:bodyPr>
            <a:normAutofit fontScale="90000"/>
          </a:bodyPr>
          <a:lstStyle/>
          <a:p>
            <a:pPr algn="ctr" eaLnBrk="1" hangingPunct="1"/>
            <a:r>
              <a:rPr lang="en-US" b="1" dirty="0">
                <a:solidFill>
                  <a:schemeClr val="tx1"/>
                </a:solidFill>
              </a:rPr>
              <a:t>The Compliance Phase:</a:t>
            </a:r>
            <a:br>
              <a:rPr lang="en-US" b="1" dirty="0">
                <a:solidFill>
                  <a:schemeClr val="tx1"/>
                </a:solidFill>
              </a:rPr>
            </a:br>
            <a:r>
              <a:rPr lang="en-US" sz="3600" dirty="0">
                <a:solidFill>
                  <a:schemeClr val="tx1"/>
                </a:solidFill>
              </a:rPr>
              <a:t>Conditional Release</a:t>
            </a:r>
          </a:p>
        </p:txBody>
      </p:sp>
      <p:sp>
        <p:nvSpPr>
          <p:cNvPr id="12" name="Slide Number Placeholder 11"/>
          <p:cNvSpPr>
            <a:spLocks noGrp="1"/>
          </p:cNvSpPr>
          <p:nvPr>
            <p:ph type="sldNum" sz="quarter" idx="12"/>
          </p:nvPr>
        </p:nvSpPr>
        <p:spPr/>
        <p:txBody>
          <a:bodyPr/>
          <a:lstStyle/>
          <a:p>
            <a:fld id="{DE4B98BC-A1AF-4967-959C-CDA6214E1276}" type="slidenum">
              <a:rPr lang="en-US" smtClean="0"/>
              <a:pPr/>
              <a:t>34</a:t>
            </a:fld>
            <a:endParaRPr lang="en-US" dirty="0"/>
          </a:p>
        </p:txBody>
      </p:sp>
      <p:pic>
        <p:nvPicPr>
          <p:cNvPr id="23" name="Picture 22">
            <a:extLst>
              <a:ext uri="{FF2B5EF4-FFF2-40B4-BE49-F238E27FC236}">
                <a16:creationId xmlns:a16="http://schemas.microsoft.com/office/drawing/2014/main" id="{AF91C7F9-FE8F-4DF6-8C99-F83DF6B1D5BF}"/>
              </a:ext>
            </a:extLst>
          </p:cNvPr>
          <p:cNvPicPr>
            <a:picLocks noChangeAspect="1"/>
          </p:cNvPicPr>
          <p:nvPr/>
        </p:nvPicPr>
        <p:blipFill rotWithShape="1">
          <a:blip r:embed="rId3"/>
          <a:srcRect l="54167" t="14445" r="14166" b="8518"/>
          <a:stretch/>
        </p:blipFill>
        <p:spPr>
          <a:xfrm>
            <a:off x="603504" y="1371600"/>
            <a:ext cx="7742853" cy="5297745"/>
          </a:xfrm>
          <a:prstGeom prst="rect">
            <a:avLst/>
          </a:prstGeom>
        </p:spPr>
      </p:pic>
      <p:sp>
        <p:nvSpPr>
          <p:cNvPr id="24" name="Arrow: Right 23">
            <a:extLst>
              <a:ext uri="{FF2B5EF4-FFF2-40B4-BE49-F238E27FC236}">
                <a16:creationId xmlns:a16="http://schemas.microsoft.com/office/drawing/2014/main" id="{67419BF0-B8C9-4A6C-BA4B-8C7C14B96217}"/>
              </a:ext>
            </a:extLst>
          </p:cNvPr>
          <p:cNvSpPr/>
          <p:nvPr/>
        </p:nvSpPr>
        <p:spPr>
          <a:xfrm rot="10800000">
            <a:off x="6858000" y="2104633"/>
            <a:ext cx="1233721" cy="3627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4366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FA9D58-939C-460F-8D96-1DCE4E36FEDF}"/>
              </a:ext>
            </a:extLst>
          </p:cNvPr>
          <p:cNvSpPr>
            <a:spLocks noGrp="1"/>
          </p:cNvSpPr>
          <p:nvPr>
            <p:ph type="sldNum" sz="quarter" idx="12"/>
          </p:nvPr>
        </p:nvSpPr>
        <p:spPr/>
        <p:txBody>
          <a:bodyPr/>
          <a:lstStyle/>
          <a:p>
            <a:fld id="{349CE0A7-CEB3-4B84-8CDD-3184F817DA9B}" type="slidenum">
              <a:rPr lang="en-US" smtClean="0"/>
              <a:pPr/>
              <a:t>35</a:t>
            </a:fld>
            <a:endParaRPr lang="en-US" dirty="0"/>
          </a:p>
        </p:txBody>
      </p:sp>
      <p:sp>
        <p:nvSpPr>
          <p:cNvPr id="5" name="Content Placeholder 2">
            <a:extLst>
              <a:ext uri="{FF2B5EF4-FFF2-40B4-BE49-F238E27FC236}">
                <a16:creationId xmlns:a16="http://schemas.microsoft.com/office/drawing/2014/main" id="{E0E4E0D2-3201-47D6-867D-DC1C19646620}"/>
              </a:ext>
            </a:extLst>
          </p:cNvPr>
          <p:cNvSpPr txBox="1">
            <a:spLocks/>
          </p:cNvSpPr>
          <p:nvPr/>
        </p:nvSpPr>
        <p:spPr>
          <a:xfrm>
            <a:off x="361318" y="1314133"/>
            <a:ext cx="8534400" cy="4876800"/>
          </a:xfrm>
          <a:prstGeom prst="rect">
            <a:avLst/>
          </a:prstGeom>
        </p:spPr>
        <p:txBody>
          <a:bodyPr numCol="2" spcCol="18288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5763" indent="-385763">
              <a:buFont typeface="+mj-lt"/>
              <a:buAutoNum type="arabicPeriod"/>
            </a:pPr>
            <a:r>
              <a:rPr lang="en-US" sz="2000" b="1" dirty="0"/>
              <a:t>Prohibition of Misconduct</a:t>
            </a:r>
          </a:p>
          <a:p>
            <a:pPr marL="385763" indent="-385763">
              <a:buFont typeface="+mj-lt"/>
              <a:buAutoNum type="arabicPeriod"/>
            </a:pPr>
            <a:r>
              <a:rPr lang="en-US" sz="2000" b="1" dirty="0"/>
              <a:t>Responsibility</a:t>
            </a:r>
            <a:r>
              <a:rPr lang="en-US" sz="2000" dirty="0"/>
              <a:t> (leadership, individual, compliance function)</a:t>
            </a:r>
          </a:p>
          <a:p>
            <a:pPr marL="385763" indent="-385763">
              <a:buFont typeface="+mj-lt"/>
              <a:buAutoNum type="arabicPeriod"/>
            </a:pPr>
            <a:r>
              <a:rPr lang="en-US" sz="2000" b="1" dirty="0"/>
              <a:t>Program Initiation, Risk Assessment, and Reviews</a:t>
            </a:r>
          </a:p>
          <a:p>
            <a:pPr marL="385763" indent="-385763">
              <a:buFont typeface="+mj-lt"/>
              <a:buAutoNum type="arabicPeriod"/>
            </a:pPr>
            <a:r>
              <a:rPr lang="en-US" sz="2000" b="1" dirty="0"/>
              <a:t>Internal Policies </a:t>
            </a:r>
            <a:r>
              <a:rPr lang="en-US" sz="2000" dirty="0"/>
              <a:t>(vetting employees, conflict of interest, gifts, hospitality, entertainment, travel, political contributions, charity, facilitation payments, recordkeeping,  and fraudulent, collusive and coercive practices)</a:t>
            </a:r>
          </a:p>
          <a:p>
            <a:pPr marL="385763" indent="-385763">
              <a:buFont typeface="+mj-lt"/>
              <a:buAutoNum type="arabicPeriod"/>
            </a:pPr>
            <a:r>
              <a:rPr lang="en-US" sz="2000" b="1" dirty="0"/>
              <a:t>Business Partners </a:t>
            </a:r>
            <a:r>
              <a:rPr lang="en-US" sz="2000" dirty="0"/>
              <a:t>(due diligence, informing partner of integrity commitment, reciprocal commitment, proper documentation, appropriate remuneration, monitoring/oversight)</a:t>
            </a:r>
          </a:p>
          <a:p>
            <a:pPr marL="385763" indent="-385763">
              <a:buFont typeface="+mj-lt"/>
              <a:buAutoNum type="arabicPeriod"/>
            </a:pPr>
            <a:r>
              <a:rPr lang="en-US" sz="2000" b="1" dirty="0"/>
              <a:t>Internal Controls </a:t>
            </a:r>
            <a:r>
              <a:rPr lang="en-US" sz="2000" dirty="0"/>
              <a:t>(financial, contractual obligations, decision-making processes)</a:t>
            </a:r>
          </a:p>
          <a:p>
            <a:pPr marL="385763" indent="-385763">
              <a:buFont typeface="+mj-lt"/>
              <a:buAutoNum type="arabicPeriod"/>
            </a:pPr>
            <a:r>
              <a:rPr lang="en-US" sz="2000" b="1" dirty="0"/>
              <a:t>Training &amp; Communication</a:t>
            </a:r>
          </a:p>
          <a:p>
            <a:pPr marL="385763" indent="-385763">
              <a:buFont typeface="+mj-lt"/>
              <a:buAutoNum type="arabicPeriod"/>
            </a:pPr>
            <a:r>
              <a:rPr lang="en-US" sz="2000" b="1" dirty="0"/>
              <a:t>Incentives</a:t>
            </a:r>
            <a:r>
              <a:rPr lang="en-US" sz="2000" dirty="0"/>
              <a:t> (positive, disciplinary measures)</a:t>
            </a:r>
          </a:p>
          <a:p>
            <a:pPr marL="385763" indent="-385763">
              <a:buFont typeface="+mj-lt"/>
              <a:buAutoNum type="arabicPeriod"/>
            </a:pPr>
            <a:r>
              <a:rPr lang="en-US" sz="2000" b="1" dirty="0"/>
              <a:t>Reporting</a:t>
            </a:r>
            <a:r>
              <a:rPr lang="en-US" sz="2000" dirty="0"/>
              <a:t> (duty to report, advice, whistle blowing/hotlines, periodic certification)</a:t>
            </a:r>
          </a:p>
          <a:p>
            <a:pPr marL="385763" indent="-385763">
              <a:buFont typeface="+mj-lt"/>
              <a:buAutoNum type="arabicPeriod"/>
            </a:pPr>
            <a:r>
              <a:rPr lang="en-US" sz="2000" b="1" dirty="0"/>
              <a:t>Remediate Misconduct </a:t>
            </a:r>
            <a:r>
              <a:rPr lang="en-US" sz="2000" dirty="0"/>
              <a:t>(investigating procedures, respond)</a:t>
            </a:r>
          </a:p>
          <a:p>
            <a:pPr marL="385763" indent="-385763">
              <a:buFont typeface="+mj-lt"/>
              <a:buAutoNum type="arabicPeriod"/>
            </a:pPr>
            <a:r>
              <a:rPr lang="en-US" sz="2000" b="1" dirty="0"/>
              <a:t>Collective Action</a:t>
            </a:r>
          </a:p>
          <a:p>
            <a:pPr marL="385763" indent="-385763">
              <a:buFont typeface="Arial" pitchFamily="34" charset="0"/>
              <a:buAutoNum type="arabicPeriod"/>
            </a:pPr>
            <a:endParaRPr lang="en-US" sz="1800" dirty="0"/>
          </a:p>
        </p:txBody>
      </p:sp>
      <p:sp>
        <p:nvSpPr>
          <p:cNvPr id="6" name="Rectangle 2">
            <a:extLst>
              <a:ext uri="{FF2B5EF4-FFF2-40B4-BE49-F238E27FC236}">
                <a16:creationId xmlns:a16="http://schemas.microsoft.com/office/drawing/2014/main" id="{253991BE-9DB3-4C29-AC6A-0BFEED63B2EA}"/>
              </a:ext>
            </a:extLst>
          </p:cNvPr>
          <p:cNvSpPr txBox="1">
            <a:spLocks noChangeArrowheads="1"/>
          </p:cNvSpPr>
          <p:nvPr/>
        </p:nvSpPr>
        <p:spPr>
          <a:xfrm>
            <a:off x="361318" y="304166"/>
            <a:ext cx="8385175" cy="990600"/>
          </a:xfrm>
          <a:prstGeom prst="rect">
            <a:avLst/>
          </a:prstGeom>
        </p:spPr>
        <p:txBody>
          <a:bodyPr vert="horz" lIns="91440" tIns="45720" rIns="91440" bIns="45720" rtlCol="0" anchor="ctr">
            <a:normAutofit fontScale="85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3200" b="1" dirty="0"/>
              <a:t>11 Principles of WBG Integrity Compliance Guidelines (for Debarments with Conditional Release)</a:t>
            </a:r>
          </a:p>
        </p:txBody>
      </p:sp>
    </p:spTree>
    <p:extLst>
      <p:ext uri="{BB962C8B-B14F-4D97-AF65-F5344CB8AC3E}">
        <p14:creationId xmlns:p14="http://schemas.microsoft.com/office/powerpoint/2010/main" val="36280377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304800" y="1708404"/>
            <a:ext cx="4953000" cy="3276600"/>
          </a:xfrm>
          <a:prstGeom prst="homePlate">
            <a:avLst/>
          </a:prstGeom>
          <a:ln/>
        </p:spPr>
        <p:style>
          <a:lnRef idx="0">
            <a:schemeClr val="accent1"/>
          </a:lnRef>
          <a:fillRef idx="3">
            <a:schemeClr val="accent1"/>
          </a:fillRef>
          <a:effectRef idx="3">
            <a:schemeClr val="accent1"/>
          </a:effectRef>
          <a:fontRef idx="minor">
            <a:schemeClr val="lt1"/>
          </a:fontRef>
        </p:style>
        <p:txBody>
          <a:bodyPr rtlCol="0" anchor="ctr"/>
          <a:lstStyle/>
          <a:p>
            <a:pPr>
              <a:spcBef>
                <a:spcPts val="600"/>
              </a:spcBef>
            </a:pPr>
            <a:r>
              <a:rPr lang="en-US" sz="2200" b="1" dirty="0">
                <a:solidFill>
                  <a:schemeClr val="bg1"/>
                </a:solidFill>
              </a:rPr>
              <a:t>INT and Respondent </a:t>
            </a:r>
          </a:p>
          <a:p>
            <a:r>
              <a:rPr lang="en-US" sz="2200" b="1" dirty="0">
                <a:solidFill>
                  <a:schemeClr val="bg1"/>
                </a:solidFill>
              </a:rPr>
              <a:t>negotiate a resolution to a </a:t>
            </a:r>
          </a:p>
          <a:p>
            <a:r>
              <a:rPr lang="en-US" sz="2200" b="1" dirty="0">
                <a:solidFill>
                  <a:schemeClr val="bg1"/>
                </a:solidFill>
              </a:rPr>
              <a:t>case</a:t>
            </a:r>
          </a:p>
          <a:p>
            <a:pPr lvl="1"/>
            <a:r>
              <a:rPr lang="en-US" b="1" dirty="0">
                <a:solidFill>
                  <a:schemeClr val="bg1"/>
                </a:solidFill>
              </a:rPr>
              <a:t>- Can happen at any time during investigation or sanctions proceedings</a:t>
            </a:r>
          </a:p>
          <a:p>
            <a:pPr lvl="1"/>
            <a:endParaRPr lang="en-US" sz="1000" b="1" dirty="0">
              <a:solidFill>
                <a:schemeClr val="bg1"/>
              </a:solidFill>
            </a:endParaRPr>
          </a:p>
          <a:p>
            <a:pPr lvl="1"/>
            <a:r>
              <a:rPr lang="en-US" b="1" dirty="0">
                <a:solidFill>
                  <a:schemeClr val="bg1"/>
                </a:solidFill>
              </a:rPr>
              <a:t>- Can settle the case (i.e., agreed sanction) or defer (‘freeze’) proceedings</a:t>
            </a:r>
          </a:p>
          <a:p>
            <a:pPr algn="ctr"/>
            <a:endParaRPr lang="en-US" dirty="0"/>
          </a:p>
        </p:txBody>
      </p:sp>
      <p:sp>
        <p:nvSpPr>
          <p:cNvPr id="6" name="Chevron 5"/>
          <p:cNvSpPr/>
          <p:nvPr/>
        </p:nvSpPr>
        <p:spPr>
          <a:xfrm>
            <a:off x="4212336" y="2170176"/>
            <a:ext cx="2843784" cy="2353056"/>
          </a:xfrm>
          <a:prstGeom prst="chevr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chemeClr val="tx1"/>
              </a:solidFill>
            </a:endParaRPr>
          </a:p>
        </p:txBody>
      </p:sp>
      <p:sp>
        <p:nvSpPr>
          <p:cNvPr id="7" name="Chevron 6"/>
          <p:cNvSpPr/>
          <p:nvPr/>
        </p:nvSpPr>
        <p:spPr>
          <a:xfrm>
            <a:off x="6039612" y="2127504"/>
            <a:ext cx="3028188" cy="2438400"/>
          </a:xfrm>
          <a:prstGeom prst="chevr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solidFill>
                <a:schemeClr val="tx1"/>
              </a:solidFill>
            </a:endParaRPr>
          </a:p>
        </p:txBody>
      </p:sp>
      <p:sp>
        <p:nvSpPr>
          <p:cNvPr id="8" name="TextBox 7"/>
          <p:cNvSpPr txBox="1"/>
          <p:nvPr/>
        </p:nvSpPr>
        <p:spPr>
          <a:xfrm>
            <a:off x="5338572" y="2819400"/>
            <a:ext cx="1828800" cy="923330"/>
          </a:xfrm>
          <a:prstGeom prst="rect">
            <a:avLst/>
          </a:prstGeom>
          <a:noFill/>
        </p:spPr>
        <p:txBody>
          <a:bodyPr wrap="square" rtlCol="0">
            <a:spAutoFit/>
          </a:bodyPr>
          <a:lstStyle/>
          <a:p>
            <a:r>
              <a:rPr lang="en-US" b="1" dirty="0">
                <a:solidFill>
                  <a:schemeClr val="bg1"/>
                </a:solidFill>
                <a:latin typeface="+mn-lt"/>
              </a:rPr>
              <a:t>LEG clears </a:t>
            </a:r>
          </a:p>
          <a:p>
            <a:r>
              <a:rPr lang="en-US" b="1" dirty="0">
                <a:solidFill>
                  <a:schemeClr val="bg1"/>
                </a:solidFill>
                <a:latin typeface="+mn-lt"/>
              </a:rPr>
              <a:t>the settlement agreement</a:t>
            </a:r>
          </a:p>
        </p:txBody>
      </p:sp>
      <p:sp>
        <p:nvSpPr>
          <p:cNvPr id="9" name="TextBox 8"/>
          <p:cNvSpPr txBox="1"/>
          <p:nvPr/>
        </p:nvSpPr>
        <p:spPr>
          <a:xfrm>
            <a:off x="7167372" y="2651760"/>
            <a:ext cx="1691640" cy="1477328"/>
          </a:xfrm>
          <a:prstGeom prst="rect">
            <a:avLst/>
          </a:prstGeom>
          <a:noFill/>
        </p:spPr>
        <p:txBody>
          <a:bodyPr wrap="square" rtlCol="0">
            <a:spAutoFit/>
          </a:bodyPr>
          <a:lstStyle/>
          <a:p>
            <a:r>
              <a:rPr lang="en-US" b="1" dirty="0">
                <a:solidFill>
                  <a:schemeClr val="bg1"/>
                </a:solidFill>
              </a:rPr>
              <a:t>SDO</a:t>
            </a:r>
            <a:r>
              <a:rPr lang="en-US" b="1" dirty="0">
                <a:solidFill>
                  <a:schemeClr val="bg1"/>
                </a:solidFill>
                <a:latin typeface="+mn-lt"/>
              </a:rPr>
              <a:t> reviews</a:t>
            </a:r>
          </a:p>
          <a:p>
            <a:r>
              <a:rPr lang="en-US" b="1" dirty="0">
                <a:solidFill>
                  <a:schemeClr val="bg1"/>
                </a:solidFill>
                <a:latin typeface="+mn-lt"/>
              </a:rPr>
              <a:t>agreement,  </a:t>
            </a:r>
          </a:p>
          <a:p>
            <a:r>
              <a:rPr lang="en-US" b="1" dirty="0">
                <a:solidFill>
                  <a:schemeClr val="bg1"/>
                </a:solidFill>
                <a:latin typeface="+mn-lt"/>
              </a:rPr>
              <a:t>imposes </a:t>
            </a:r>
          </a:p>
          <a:p>
            <a:r>
              <a:rPr lang="en-US" b="1" dirty="0">
                <a:solidFill>
                  <a:schemeClr val="bg1"/>
                </a:solidFill>
                <a:latin typeface="+mn-lt"/>
              </a:rPr>
              <a:t>agreed</a:t>
            </a:r>
          </a:p>
          <a:p>
            <a:r>
              <a:rPr lang="en-US" b="1" dirty="0">
                <a:solidFill>
                  <a:schemeClr val="bg1"/>
                </a:solidFill>
                <a:latin typeface="+mn-lt"/>
              </a:rPr>
              <a:t>sanction</a:t>
            </a:r>
          </a:p>
        </p:txBody>
      </p:sp>
      <p:sp>
        <p:nvSpPr>
          <p:cNvPr id="12" name="Title 1"/>
          <p:cNvSpPr>
            <a:spLocks noGrp="1"/>
          </p:cNvSpPr>
          <p:nvPr>
            <p:ph type="title"/>
          </p:nvPr>
        </p:nvSpPr>
        <p:spPr>
          <a:xfrm>
            <a:off x="457200" y="152400"/>
            <a:ext cx="8229600" cy="990600"/>
          </a:xfrm>
        </p:spPr>
        <p:txBody>
          <a:bodyPr>
            <a:normAutofit/>
          </a:bodyPr>
          <a:lstStyle/>
          <a:p>
            <a:pPr algn="ctr"/>
            <a:r>
              <a:rPr lang="en-US" sz="3600" b="1" dirty="0">
                <a:solidFill>
                  <a:schemeClr val="tx1"/>
                </a:solidFill>
              </a:rPr>
              <a:t>How Settlement Works</a:t>
            </a:r>
          </a:p>
        </p:txBody>
      </p:sp>
      <p:sp>
        <p:nvSpPr>
          <p:cNvPr id="10" name="Slide Number Placeholder 9"/>
          <p:cNvSpPr>
            <a:spLocks noGrp="1"/>
          </p:cNvSpPr>
          <p:nvPr>
            <p:ph type="sldNum" sz="quarter" idx="12"/>
          </p:nvPr>
        </p:nvSpPr>
        <p:spPr/>
        <p:txBody>
          <a:bodyPr/>
          <a:lstStyle/>
          <a:p>
            <a:fld id="{C190386F-C2E8-4313-B729-671498483F07}" type="slidenum">
              <a:rPr lang="en-US" smtClean="0"/>
              <a:pPr/>
              <a:t>36</a:t>
            </a:fld>
            <a:endParaRPr lang="en-US" dirty="0"/>
          </a:p>
        </p:txBody>
      </p:sp>
    </p:spTree>
    <p:extLst>
      <p:ext uri="{BB962C8B-B14F-4D97-AF65-F5344CB8AC3E}">
        <p14:creationId xmlns:p14="http://schemas.microsoft.com/office/powerpoint/2010/main" val="2934287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94DF4B-36CD-4ADF-8DC3-BA62B3C96950}"/>
              </a:ext>
            </a:extLst>
          </p:cNvPr>
          <p:cNvSpPr>
            <a:spLocks noGrp="1"/>
          </p:cNvSpPr>
          <p:nvPr>
            <p:ph type="sldNum" sz="quarter" idx="12"/>
          </p:nvPr>
        </p:nvSpPr>
        <p:spPr/>
        <p:txBody>
          <a:bodyPr/>
          <a:lstStyle/>
          <a:p>
            <a:fld id="{349CE0A7-CEB3-4B84-8CDD-3184F817DA9B}" type="slidenum">
              <a:rPr lang="en-US" smtClean="0"/>
              <a:pPr/>
              <a:t>37</a:t>
            </a:fld>
            <a:endParaRPr lang="en-US" dirty="0"/>
          </a:p>
        </p:txBody>
      </p:sp>
      <p:sp>
        <p:nvSpPr>
          <p:cNvPr id="5" name="Title 3">
            <a:extLst>
              <a:ext uri="{FF2B5EF4-FFF2-40B4-BE49-F238E27FC236}">
                <a16:creationId xmlns:a16="http://schemas.microsoft.com/office/drawing/2014/main" id="{DE85F134-3CAC-45C9-A1EB-74068040873C}"/>
              </a:ext>
            </a:extLst>
          </p:cNvPr>
          <p:cNvSpPr>
            <a:spLocks noGrp="1"/>
          </p:cNvSpPr>
          <p:nvPr>
            <p:ph type="title"/>
          </p:nvPr>
        </p:nvSpPr>
        <p:spPr>
          <a:xfrm>
            <a:off x="914400" y="228600"/>
            <a:ext cx="7772400" cy="808038"/>
          </a:xfrm>
        </p:spPr>
        <p:txBody>
          <a:bodyPr/>
          <a:lstStyle/>
          <a:p>
            <a:pPr algn="ctr"/>
            <a:r>
              <a:rPr lang="en-US" b="1" dirty="0">
                <a:solidFill>
                  <a:schemeClr val="tx1"/>
                </a:solidFill>
              </a:rPr>
              <a:t>Case Study</a:t>
            </a:r>
          </a:p>
        </p:txBody>
      </p:sp>
      <p:sp>
        <p:nvSpPr>
          <p:cNvPr id="6" name="Rectangle 5">
            <a:extLst>
              <a:ext uri="{FF2B5EF4-FFF2-40B4-BE49-F238E27FC236}">
                <a16:creationId xmlns:a16="http://schemas.microsoft.com/office/drawing/2014/main" id="{5B4F4363-3636-44EE-A28D-169FA2CF85D4}"/>
              </a:ext>
            </a:extLst>
          </p:cNvPr>
          <p:cNvSpPr/>
          <p:nvPr/>
        </p:nvSpPr>
        <p:spPr>
          <a:xfrm>
            <a:off x="762000" y="1036638"/>
            <a:ext cx="7848600" cy="5347105"/>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Iraqi-born UK national </a:t>
            </a:r>
            <a:r>
              <a:rPr lang="en-US" u="sng" dirty="0">
                <a:latin typeface="Times New Roman" panose="02020603050405020304" pitchFamily="18" charset="0"/>
                <a:ea typeface="Times New Roman" panose="02020603050405020304" pitchFamily="18" charset="0"/>
                <a:cs typeface="Times New Roman" panose="02020603050405020304" pitchFamily="18" charset="0"/>
              </a:rPr>
              <a:t>former World Bank consultant, convicted in UK in July 2017 of receiving corrupt payments from medical companies</a:t>
            </a:r>
            <a:r>
              <a:rPr lang="en-US" dirty="0">
                <a:latin typeface="Times New Roman" panose="02020603050405020304" pitchFamily="18" charset="0"/>
                <a:ea typeface="Times New Roman" panose="02020603050405020304" pitchFamily="18" charset="0"/>
                <a:cs typeface="Times New Roman" panose="02020603050405020304" pitchFamily="18" charset="0"/>
              </a:rPr>
              <a:t> around the world. Sentenced to 6 years imprisonment.</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13 counts of conspiring to accept </a:t>
            </a:r>
            <a:r>
              <a:rPr lang="en-US" u="sng" dirty="0">
                <a:latin typeface="Times New Roman" panose="02020603050405020304" pitchFamily="18" charset="0"/>
                <a:ea typeface="Times New Roman" panose="02020603050405020304" pitchFamily="18" charset="0"/>
                <a:cs typeface="Times New Roman" panose="02020603050405020304" pitchFamily="18" charset="0"/>
              </a:rPr>
              <a:t>£1.7 million ($2.2 million) in corrupt payments</a:t>
            </a:r>
            <a:r>
              <a:rPr lang="en-US" dirty="0">
                <a:latin typeface="Times New Roman" panose="02020603050405020304" pitchFamily="18" charset="0"/>
                <a:ea typeface="Times New Roman" panose="02020603050405020304" pitchFamily="18" charset="0"/>
                <a:cs typeface="Times New Roman" panose="02020603050405020304" pitchFamily="18" charset="0"/>
              </a:rPr>
              <a:t> from various medical companies.</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Consultant for the World Bank on </a:t>
            </a:r>
            <a:r>
              <a:rPr lang="en-US" u="sng" dirty="0">
                <a:latin typeface="Times New Roman" panose="02020603050405020304" pitchFamily="18" charset="0"/>
                <a:ea typeface="Times New Roman" panose="02020603050405020304" pitchFamily="18" charset="0"/>
                <a:cs typeface="Times New Roman" panose="02020603050405020304" pitchFamily="18" charset="0"/>
              </a:rPr>
              <a:t>16 bank-financed projects involving 13 countries</a:t>
            </a:r>
            <a:r>
              <a:rPr lang="en-US" dirty="0">
                <a:latin typeface="Times New Roman" panose="02020603050405020304" pitchFamily="18" charset="0"/>
                <a:ea typeface="Times New Roman" panose="02020603050405020304" pitchFamily="18" charset="0"/>
                <a:cs typeface="Times New Roman" panose="02020603050405020304" pitchFamily="18" charset="0"/>
              </a:rPr>
              <a:t> from August 2007 through September 2011.</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UK investigators traced </a:t>
            </a:r>
            <a:r>
              <a:rPr lang="en-US" u="sng" dirty="0">
                <a:latin typeface="Times New Roman" panose="02020603050405020304" pitchFamily="18" charset="0"/>
                <a:ea typeface="Times New Roman" panose="02020603050405020304" pitchFamily="18" charset="0"/>
                <a:cs typeface="Times New Roman" panose="02020603050405020304" pitchFamily="18" charset="0"/>
              </a:rPr>
              <a:t>65 corrupt payments</a:t>
            </a:r>
            <a:r>
              <a:rPr lang="en-US" dirty="0">
                <a:latin typeface="Times New Roman" panose="02020603050405020304" pitchFamily="18" charset="0"/>
                <a:ea typeface="Times New Roman" panose="02020603050405020304" pitchFamily="18" charset="0"/>
                <a:cs typeface="Times New Roman" panose="02020603050405020304" pitchFamily="18" charset="0"/>
              </a:rPr>
              <a:t> for multiple procurements amounting to </a:t>
            </a:r>
            <a:r>
              <a:rPr lang="en-US" u="sng" dirty="0">
                <a:latin typeface="Times New Roman" panose="02020603050405020304" pitchFamily="18" charset="0"/>
                <a:ea typeface="Times New Roman" panose="02020603050405020304" pitchFamily="18" charset="0"/>
                <a:cs typeface="Times New Roman" panose="02020603050405020304" pitchFamily="18" charset="0"/>
              </a:rPr>
              <a:t>£43 million</a:t>
            </a:r>
            <a:r>
              <a:rPr lang="en-US" dirty="0">
                <a:latin typeface="Times New Roman" panose="02020603050405020304" pitchFamily="18" charset="0"/>
                <a:ea typeface="Times New Roman" panose="02020603050405020304" pitchFamily="18" charset="0"/>
                <a:cs typeface="Times New Roman" panose="02020603050405020304" pitchFamily="18" charset="0"/>
              </a:rPr>
              <a:t> involving projects in Albania, Romania, Uzbekistan, Iraq, Bulgaria and other countries.</a:t>
            </a:r>
          </a:p>
          <a:p>
            <a:pPr marL="285750" indent="-285750">
              <a:lnSpc>
                <a:spcPct val="107000"/>
              </a:lnSpc>
              <a:spcAft>
                <a:spcPts val="80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Consultant used his inside position to negotiate clandestine agreements with medical suppliers where he would </a:t>
            </a:r>
            <a:r>
              <a:rPr lang="en-US" u="sng" dirty="0">
                <a:latin typeface="Times New Roman" panose="02020603050405020304" pitchFamily="18" charset="0"/>
                <a:ea typeface="Times New Roman" panose="02020603050405020304" pitchFamily="18" charset="0"/>
                <a:cs typeface="Times New Roman" panose="02020603050405020304" pitchFamily="18" charset="0"/>
              </a:rPr>
              <a:t>provide drafts</a:t>
            </a:r>
            <a:r>
              <a:rPr lang="en-US" dirty="0">
                <a:latin typeface="Times New Roman" panose="02020603050405020304" pitchFamily="18" charset="0"/>
                <a:ea typeface="Times New Roman" panose="02020603050405020304" pitchFamily="18" charset="0"/>
                <a:cs typeface="Times New Roman" panose="02020603050405020304" pitchFamily="18" charset="0"/>
              </a:rPr>
              <a:t> of tender documentation, </a:t>
            </a:r>
            <a:r>
              <a:rPr lang="en-US" u="sng" dirty="0">
                <a:latin typeface="Times New Roman" panose="02020603050405020304" pitchFamily="18" charset="0"/>
                <a:ea typeface="Times New Roman" panose="02020603050405020304" pitchFamily="18" charset="0"/>
                <a:cs typeface="Times New Roman" panose="02020603050405020304" pitchFamily="18" charset="0"/>
              </a:rPr>
              <a:t>change specifications</a:t>
            </a:r>
            <a:r>
              <a:rPr lang="en-US" dirty="0">
                <a:latin typeface="Times New Roman" panose="02020603050405020304" pitchFamily="18" charset="0"/>
                <a:ea typeface="Times New Roman" panose="02020603050405020304" pitchFamily="18" charset="0"/>
                <a:cs typeface="Times New Roman" panose="02020603050405020304" pitchFamily="18" charset="0"/>
              </a:rPr>
              <a:t> to suit particular suppliers and assist with making complaints aimed at </a:t>
            </a:r>
            <a:r>
              <a:rPr lang="en-US" u="sng" dirty="0">
                <a:latin typeface="Times New Roman" panose="02020603050405020304" pitchFamily="18" charset="0"/>
                <a:ea typeface="Times New Roman" panose="02020603050405020304" pitchFamily="18" charset="0"/>
                <a:cs typeface="Times New Roman" panose="02020603050405020304" pitchFamily="18" charset="0"/>
              </a:rPr>
              <a:t>sinking rival bids</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Bribes were paid to </a:t>
            </a:r>
            <a:r>
              <a:rPr lang="en-US" u="sng" dirty="0">
                <a:latin typeface="Times New Roman" panose="02020603050405020304" pitchFamily="18" charset="0"/>
                <a:ea typeface="Times New Roman" panose="02020603050405020304" pitchFamily="18" charset="0"/>
                <a:cs typeface="Times New Roman" panose="02020603050405020304" pitchFamily="18" charset="0"/>
              </a:rPr>
              <a:t>third parties</a:t>
            </a:r>
            <a:r>
              <a:rPr lang="en-US" dirty="0">
                <a:latin typeface="Times New Roman" panose="02020603050405020304" pitchFamily="18" charset="0"/>
                <a:ea typeface="Times New Roman" panose="02020603050405020304" pitchFamily="18" charset="0"/>
                <a:cs typeface="Times New Roman" panose="02020603050405020304" pitchFamily="18" charset="0"/>
              </a:rPr>
              <a:t> and directly to </a:t>
            </a:r>
            <a:r>
              <a:rPr lang="en-US" u="sng" dirty="0">
                <a:latin typeface="Times New Roman" panose="02020603050405020304" pitchFamily="18" charset="0"/>
                <a:ea typeface="Times New Roman" panose="02020603050405020304" pitchFamily="18" charset="0"/>
                <a:cs typeface="Times New Roman" panose="02020603050405020304" pitchFamily="18" charset="0"/>
              </a:rPr>
              <a:t>Swiss bank accounts</a:t>
            </a:r>
            <a:r>
              <a:rPr lang="en-US" dirty="0">
                <a:latin typeface="Times New Roman" panose="02020603050405020304" pitchFamily="18" charset="0"/>
                <a:ea typeface="Times New Roman" panose="02020603050405020304" pitchFamily="18" charset="0"/>
                <a:cs typeface="Times New Roman" panose="02020603050405020304" pitchFamily="18" charset="0"/>
              </a:rPr>
              <a:t> belonging to Consultant-controlled companies.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2039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4C1002-8590-4EDF-8F83-C8B1F10A795F}"/>
              </a:ext>
            </a:extLst>
          </p:cNvPr>
          <p:cNvSpPr>
            <a:spLocks noGrp="1"/>
          </p:cNvSpPr>
          <p:nvPr>
            <p:ph type="sldNum" sz="quarter" idx="12"/>
          </p:nvPr>
        </p:nvSpPr>
        <p:spPr/>
        <p:txBody>
          <a:bodyPr/>
          <a:lstStyle/>
          <a:p>
            <a:fld id="{349CE0A7-CEB3-4B84-8CDD-3184F817DA9B}" type="slidenum">
              <a:rPr lang="en-US" smtClean="0"/>
              <a:pPr/>
              <a:t>38</a:t>
            </a:fld>
            <a:endParaRPr lang="en-US" dirty="0"/>
          </a:p>
        </p:txBody>
      </p:sp>
      <p:sp>
        <p:nvSpPr>
          <p:cNvPr id="5" name="Title 3">
            <a:extLst>
              <a:ext uri="{FF2B5EF4-FFF2-40B4-BE49-F238E27FC236}">
                <a16:creationId xmlns:a16="http://schemas.microsoft.com/office/drawing/2014/main" id="{CAD809A8-72C9-44C3-B744-53D6027093AA}"/>
              </a:ext>
            </a:extLst>
          </p:cNvPr>
          <p:cNvSpPr>
            <a:spLocks noGrp="1"/>
          </p:cNvSpPr>
          <p:nvPr>
            <p:ph type="title"/>
          </p:nvPr>
        </p:nvSpPr>
        <p:spPr>
          <a:xfrm>
            <a:off x="914400" y="228600"/>
            <a:ext cx="7772400" cy="808038"/>
          </a:xfrm>
        </p:spPr>
        <p:txBody>
          <a:bodyPr/>
          <a:lstStyle/>
          <a:p>
            <a:pPr algn="ctr"/>
            <a:r>
              <a:rPr lang="en-US" b="1" dirty="0">
                <a:solidFill>
                  <a:schemeClr val="tx1"/>
                </a:solidFill>
              </a:rPr>
              <a:t>Case Study</a:t>
            </a:r>
          </a:p>
        </p:txBody>
      </p:sp>
      <p:sp>
        <p:nvSpPr>
          <p:cNvPr id="6" name="Rectangle 5">
            <a:extLst>
              <a:ext uri="{FF2B5EF4-FFF2-40B4-BE49-F238E27FC236}">
                <a16:creationId xmlns:a16="http://schemas.microsoft.com/office/drawing/2014/main" id="{6BD9715D-25A4-47CC-91A1-40100ADF2C30}"/>
              </a:ext>
            </a:extLst>
          </p:cNvPr>
          <p:cNvSpPr/>
          <p:nvPr/>
        </p:nvSpPr>
        <p:spPr>
          <a:xfrm>
            <a:off x="762000" y="1111508"/>
            <a:ext cx="7848600" cy="4832092"/>
          </a:xfrm>
          <a:prstGeom prst="rect">
            <a:avLst/>
          </a:prstGeom>
        </p:spPr>
        <p:txBody>
          <a:bodyPr wrap="square">
            <a:spAutoFit/>
          </a:bodyPr>
          <a:lstStyle/>
          <a:p>
            <a:pPr marL="285750" indent="-285750">
              <a:buFont typeface="Arial" panose="020B0604020202020204" pitchFamily="34" charset="0"/>
              <a:buChar char="•"/>
            </a:pPr>
            <a:r>
              <a:rPr lang="en-US" sz="2200" u="sng" dirty="0" err="1"/>
              <a:t>Dutchmed</a:t>
            </a:r>
            <a:r>
              <a:rPr lang="en-US" sz="2200" dirty="0"/>
              <a:t> (Netherlands) was debarred for 14 years </a:t>
            </a:r>
          </a:p>
          <a:p>
            <a:pPr marL="285750" indent="-285750">
              <a:buFont typeface="Arial" panose="020B0604020202020204" pitchFamily="34" charset="0"/>
              <a:buChar char="•"/>
            </a:pPr>
            <a:r>
              <a:rPr lang="en-US" sz="2200" u="sng" dirty="0" err="1"/>
              <a:t>Simed</a:t>
            </a:r>
            <a:r>
              <a:rPr lang="en-US" sz="2200" u="sng" dirty="0"/>
              <a:t> International</a:t>
            </a:r>
            <a:r>
              <a:rPr lang="en-US" sz="2200" dirty="0"/>
              <a:t> (Netherlands) was debarred for 5 years.</a:t>
            </a:r>
          </a:p>
          <a:p>
            <a:pPr marL="285750" indent="-285750">
              <a:buFont typeface="Arial" panose="020B0604020202020204" pitchFamily="34" charset="0"/>
              <a:buChar char="•"/>
            </a:pPr>
            <a:r>
              <a:rPr lang="en-US" sz="2200" u="sng" dirty="0"/>
              <a:t>TOO </a:t>
            </a:r>
            <a:r>
              <a:rPr lang="en-US" sz="2200" u="sng" dirty="0" err="1"/>
              <a:t>Distrilab</a:t>
            </a:r>
            <a:r>
              <a:rPr lang="en-US" sz="2200" dirty="0"/>
              <a:t> (Kazakhstan) was debarred for 4 years</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2200" u="sng" dirty="0"/>
              <a:t>DRC </a:t>
            </a:r>
            <a:r>
              <a:rPr lang="en-US" sz="2200" u="sng" dirty="0" err="1"/>
              <a:t>bv</a:t>
            </a:r>
            <a:r>
              <a:rPr lang="en-US" sz="2200" u="sng" dirty="0"/>
              <a:t> International</a:t>
            </a:r>
            <a:r>
              <a:rPr lang="en-US" sz="2200" dirty="0"/>
              <a:t> (Netherlands) was debarred for 4 years and </a:t>
            </a:r>
            <a:r>
              <a:rPr lang="en-US" sz="2200" u="sng" dirty="0"/>
              <a:t>Development and Relief Corporation</a:t>
            </a:r>
            <a:r>
              <a:rPr lang="en-US" sz="2200" dirty="0"/>
              <a:t> (Netherlands) was debarred for 3 years.</a:t>
            </a:r>
          </a:p>
          <a:p>
            <a:pPr marL="285750" indent="-285750">
              <a:buFont typeface="Arial" panose="020B0604020202020204" pitchFamily="34" charset="0"/>
              <a:buChar char="•"/>
            </a:pPr>
            <a:r>
              <a:rPr lang="en-US" sz="2200" u="sng" dirty="0"/>
              <a:t>Nihon </a:t>
            </a:r>
            <a:r>
              <a:rPr lang="en-US" sz="2200" u="sng" dirty="0" err="1"/>
              <a:t>Kohden</a:t>
            </a:r>
            <a:r>
              <a:rPr lang="en-US" sz="2200" u="sng" dirty="0"/>
              <a:t> Europe</a:t>
            </a:r>
            <a:r>
              <a:rPr lang="en-US" sz="2200" dirty="0"/>
              <a:t>, a unit of a Japanese company, was debarred for 3 years after negotiating a settlement with the World Bank. It paid restitution of $400,000. </a:t>
            </a:r>
          </a:p>
          <a:p>
            <a:pPr marL="285750" indent="-285750">
              <a:buFont typeface="Arial" panose="020B0604020202020204" pitchFamily="34" charset="0"/>
              <a:buChar char="•"/>
            </a:pPr>
            <a:r>
              <a:rPr lang="en-US" sz="2200" u="sng" dirty="0"/>
              <a:t>Karl </a:t>
            </a:r>
            <a:r>
              <a:rPr lang="en-US" sz="2200" u="sng" dirty="0" err="1"/>
              <a:t>Storz</a:t>
            </a:r>
            <a:r>
              <a:rPr lang="en-US" sz="2200" dirty="0"/>
              <a:t> (Germany) was debarred for 2 years, after being given credit for cooperating and adopting a compliance program</a:t>
            </a:r>
          </a:p>
          <a:p>
            <a:pPr marL="285750" indent="-285750">
              <a:buFont typeface="Arial" panose="020B0604020202020204" pitchFamily="34" charset="0"/>
              <a:buChar char="•"/>
            </a:pPr>
            <a:r>
              <a:rPr lang="en-US" sz="2200" u="sng" dirty="0"/>
              <a:t>Ideal Medical Products Engineering</a:t>
            </a:r>
            <a:r>
              <a:rPr lang="en-US" sz="2200" dirty="0"/>
              <a:t> (France) was debarred for just 1 year after the World Bank Sanctions Board said “coercion” by Consultant was a mitigating factor.</a:t>
            </a:r>
          </a:p>
        </p:txBody>
      </p:sp>
    </p:spTree>
    <p:extLst>
      <p:ext uri="{BB962C8B-B14F-4D97-AF65-F5344CB8AC3E}">
        <p14:creationId xmlns:p14="http://schemas.microsoft.com/office/powerpoint/2010/main" val="2030029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1001" y="228600"/>
            <a:ext cx="8385174" cy="838200"/>
          </a:xfrm>
        </p:spPr>
        <p:txBody>
          <a:bodyPr>
            <a:normAutofit/>
          </a:bodyPr>
          <a:lstStyle/>
          <a:p>
            <a:pPr algn="ctr" eaLnBrk="1" hangingPunct="1"/>
            <a:r>
              <a:rPr lang="en-US" sz="3600" b="1" dirty="0">
                <a:solidFill>
                  <a:schemeClr val="tx1"/>
                </a:solidFill>
              </a:rPr>
              <a:t>Lessons and Questions</a:t>
            </a:r>
          </a:p>
        </p:txBody>
      </p:sp>
      <p:sp>
        <p:nvSpPr>
          <p:cNvPr id="4" name="Slide Number Placeholder 5"/>
          <p:cNvSpPr>
            <a:spLocks noGrp="1"/>
          </p:cNvSpPr>
          <p:nvPr>
            <p:ph type="sldNum" sz="quarter" idx="12"/>
          </p:nvPr>
        </p:nvSpPr>
        <p:spPr/>
        <p:txBody>
          <a:bodyPr>
            <a:normAutofit/>
          </a:bodyPr>
          <a:lstStyle/>
          <a:p>
            <a:pPr>
              <a:defRPr/>
            </a:pPr>
            <a:fld id="{209A94F9-1D50-4881-AD17-4083B59057A3}" type="slidenum">
              <a:rPr lang="en-US"/>
              <a:pPr>
                <a:defRPr/>
              </a:pPr>
              <a:t>39</a:t>
            </a:fld>
            <a:endParaRPr lang="en-US" dirty="0"/>
          </a:p>
        </p:txBody>
      </p:sp>
      <p:sp>
        <p:nvSpPr>
          <p:cNvPr id="32771" name="Rectangle 3"/>
          <p:cNvSpPr>
            <a:spLocks noGrp="1" noChangeArrowheads="1"/>
          </p:cNvSpPr>
          <p:nvPr>
            <p:ph sz="quarter" idx="1"/>
          </p:nvPr>
        </p:nvSpPr>
        <p:spPr>
          <a:xfrm>
            <a:off x="533400" y="1447800"/>
            <a:ext cx="8232775" cy="5105400"/>
          </a:xfrm>
        </p:spPr>
        <p:txBody>
          <a:bodyPr>
            <a:normAutofit fontScale="85000" lnSpcReduction="10000"/>
          </a:bodyPr>
          <a:lstStyle/>
          <a:p>
            <a:pPr eaLnBrk="1" hangingPunct="1">
              <a:spcBef>
                <a:spcPts val="600"/>
              </a:spcBef>
              <a:spcAft>
                <a:spcPts val="600"/>
              </a:spcAft>
              <a:buSzPct val="85000"/>
              <a:buFont typeface="Wingdings" pitchFamily="2" charset="2"/>
              <a:buChar char="§"/>
            </a:pPr>
            <a:r>
              <a:rPr lang="en-US" sz="2800" dirty="0"/>
              <a:t>The Purpose of the System Must Be Clear:</a:t>
            </a:r>
          </a:p>
          <a:p>
            <a:pPr lvl="1">
              <a:spcBef>
                <a:spcPts val="600"/>
              </a:spcBef>
              <a:spcAft>
                <a:spcPts val="600"/>
              </a:spcAft>
              <a:buFont typeface="Wingdings" pitchFamily="2" charset="2"/>
              <a:buChar char="§"/>
            </a:pPr>
            <a:r>
              <a:rPr lang="en-US" dirty="0"/>
              <a:t>Is the system </a:t>
            </a:r>
            <a:r>
              <a:rPr lang="en-US" u="sng" dirty="0"/>
              <a:t>punitive</a:t>
            </a:r>
            <a:r>
              <a:rPr lang="en-US" dirty="0"/>
              <a:t>?  Or is the focus on </a:t>
            </a:r>
            <a:r>
              <a:rPr lang="en-US" u="sng" dirty="0"/>
              <a:t>rehabilitation/self-cleansing</a:t>
            </a:r>
            <a:r>
              <a:rPr lang="en-US" dirty="0"/>
              <a:t>?</a:t>
            </a:r>
          </a:p>
          <a:p>
            <a:pPr lvl="1">
              <a:spcBef>
                <a:spcPts val="600"/>
              </a:spcBef>
              <a:spcAft>
                <a:spcPts val="600"/>
              </a:spcAft>
              <a:buFont typeface="Wingdings" pitchFamily="2" charset="2"/>
              <a:buChar char="§"/>
            </a:pPr>
            <a:r>
              <a:rPr lang="en-US" dirty="0"/>
              <a:t>Is it focused on the </a:t>
            </a:r>
            <a:r>
              <a:rPr lang="en-US" u="sng" dirty="0"/>
              <a:t>past</a:t>
            </a:r>
            <a:r>
              <a:rPr lang="en-US" dirty="0"/>
              <a:t> (adjudicating misconduct), or the </a:t>
            </a:r>
            <a:r>
              <a:rPr lang="en-US" u="sng" dirty="0"/>
              <a:t>future</a:t>
            </a:r>
            <a:r>
              <a:rPr lang="en-US" dirty="0"/>
              <a:t> (looking at present responsibility)?</a:t>
            </a:r>
          </a:p>
          <a:p>
            <a:pPr lvl="1">
              <a:spcBef>
                <a:spcPts val="600"/>
              </a:spcBef>
              <a:spcAft>
                <a:spcPts val="600"/>
              </a:spcAft>
              <a:buFont typeface="Wingdings" pitchFamily="2" charset="2"/>
              <a:buChar char="§"/>
            </a:pPr>
            <a:r>
              <a:rPr lang="en-US" dirty="0"/>
              <a:t>What is the balance between </a:t>
            </a:r>
            <a:r>
              <a:rPr lang="en-US" u="sng" dirty="0"/>
              <a:t>deterrence</a:t>
            </a:r>
            <a:r>
              <a:rPr lang="en-US" dirty="0"/>
              <a:t> and fostering maximum </a:t>
            </a:r>
            <a:r>
              <a:rPr lang="en-US" u="sng" dirty="0"/>
              <a:t>competition</a:t>
            </a:r>
            <a:r>
              <a:rPr lang="en-US" dirty="0"/>
              <a:t>?</a:t>
            </a:r>
          </a:p>
          <a:p>
            <a:pPr lvl="1">
              <a:spcBef>
                <a:spcPts val="600"/>
              </a:spcBef>
              <a:spcAft>
                <a:spcPts val="600"/>
              </a:spcAft>
              <a:buFont typeface="Wingdings" pitchFamily="2" charset="2"/>
              <a:buChar char="§"/>
            </a:pPr>
            <a:r>
              <a:rPr lang="en-US" dirty="0"/>
              <a:t>Is a suspension/debarment seen as a “</a:t>
            </a:r>
            <a:r>
              <a:rPr lang="en-US" u="sng" dirty="0"/>
              <a:t>good result”</a:t>
            </a:r>
            <a:r>
              <a:rPr lang="en-US" dirty="0"/>
              <a:t> or a “</a:t>
            </a:r>
            <a:r>
              <a:rPr lang="en-US" u="sng" dirty="0"/>
              <a:t>bad result”</a:t>
            </a:r>
            <a:r>
              <a:rPr lang="en-US" dirty="0"/>
              <a:t>?</a:t>
            </a:r>
          </a:p>
          <a:p>
            <a:pPr eaLnBrk="1" hangingPunct="1">
              <a:spcBef>
                <a:spcPts val="600"/>
              </a:spcBef>
              <a:spcAft>
                <a:spcPts val="600"/>
              </a:spcAft>
              <a:buSzPct val="85000"/>
              <a:buNone/>
            </a:pPr>
            <a:endParaRPr lang="en-US" sz="900" b="1" dirty="0"/>
          </a:p>
          <a:p>
            <a:pPr>
              <a:spcBef>
                <a:spcPts val="600"/>
              </a:spcBef>
              <a:spcAft>
                <a:spcPts val="600"/>
              </a:spcAft>
              <a:buFont typeface="Wingdings" pitchFamily="2" charset="2"/>
              <a:buChar char="§"/>
            </a:pPr>
            <a:r>
              <a:rPr lang="en-US" sz="2800" dirty="0"/>
              <a:t>Context Matters:</a:t>
            </a:r>
          </a:p>
          <a:p>
            <a:pPr lvl="1">
              <a:spcBef>
                <a:spcPts val="600"/>
              </a:spcBef>
              <a:spcAft>
                <a:spcPts val="600"/>
              </a:spcAft>
              <a:buFont typeface="Wingdings" pitchFamily="2" charset="2"/>
              <a:buChar char="§"/>
            </a:pPr>
            <a:r>
              <a:rPr lang="en-US" dirty="0"/>
              <a:t>Is suspension and debarment </a:t>
            </a:r>
            <a:r>
              <a:rPr lang="en-US" u="sng" dirty="0"/>
              <a:t>one among a number of available remedies</a:t>
            </a:r>
            <a:r>
              <a:rPr lang="en-US" dirty="0"/>
              <a:t>?  Or is it your </a:t>
            </a:r>
            <a:r>
              <a:rPr lang="en-US" u="sng" dirty="0"/>
              <a:t>only available remedy</a:t>
            </a:r>
            <a:r>
              <a:rPr lang="en-US" dirty="0"/>
              <a:t>?</a:t>
            </a:r>
          </a:p>
          <a:p>
            <a:pPr lvl="1">
              <a:spcBef>
                <a:spcPts val="600"/>
              </a:spcBef>
              <a:spcAft>
                <a:spcPts val="600"/>
              </a:spcAft>
              <a:buFont typeface="Wingdings" pitchFamily="2" charset="2"/>
              <a:buChar char="§"/>
            </a:pPr>
            <a:r>
              <a:rPr lang="en-US" dirty="0"/>
              <a:t>MDBs: Tension between </a:t>
            </a:r>
            <a:r>
              <a:rPr lang="en-US" u="sng" dirty="0"/>
              <a:t>fiduciary obligations</a:t>
            </a:r>
            <a:r>
              <a:rPr lang="en-US" dirty="0"/>
              <a:t> and anti-corruption </a:t>
            </a:r>
            <a:r>
              <a:rPr lang="en-US" u="sng" dirty="0"/>
              <a:t>“enforcement” efforts</a:t>
            </a:r>
            <a:endParaRPr lang="en-US" dirty="0"/>
          </a:p>
          <a:p>
            <a:pPr lvl="1">
              <a:spcBef>
                <a:spcPts val="600"/>
              </a:spcBef>
              <a:spcAft>
                <a:spcPts val="600"/>
              </a:spcAft>
              <a:buFont typeface="Wingdings" pitchFamily="2" charset="2"/>
              <a:buChar char="§"/>
            </a:pPr>
            <a:r>
              <a:rPr lang="en-US" dirty="0"/>
              <a:t>MDBs: Tension between </a:t>
            </a:r>
            <a:r>
              <a:rPr lang="en-US" u="sng" dirty="0"/>
              <a:t>competing legal systems/standards of member countries</a:t>
            </a:r>
          </a:p>
        </p:txBody>
      </p:sp>
    </p:spTree>
    <p:extLst>
      <p:ext uri="{BB962C8B-B14F-4D97-AF65-F5344CB8AC3E}">
        <p14:creationId xmlns:p14="http://schemas.microsoft.com/office/powerpoint/2010/main" val="2378495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C7333C-445E-47CA-98DC-1AE70A663015}"/>
              </a:ext>
            </a:extLst>
          </p:cNvPr>
          <p:cNvSpPr>
            <a:spLocks noGrp="1"/>
          </p:cNvSpPr>
          <p:nvPr>
            <p:ph type="sldNum" sz="quarter" idx="12"/>
          </p:nvPr>
        </p:nvSpPr>
        <p:spPr/>
        <p:txBody>
          <a:bodyPr/>
          <a:lstStyle/>
          <a:p>
            <a:fld id="{349CE0A7-CEB3-4B84-8CDD-3184F817DA9B}" type="slidenum">
              <a:rPr lang="en-US" smtClean="0"/>
              <a:pPr/>
              <a:t>4</a:t>
            </a:fld>
            <a:endParaRPr lang="en-US" dirty="0"/>
          </a:p>
        </p:txBody>
      </p:sp>
      <p:pic>
        <p:nvPicPr>
          <p:cNvPr id="5" name="Picture 4">
            <a:extLst>
              <a:ext uri="{FF2B5EF4-FFF2-40B4-BE49-F238E27FC236}">
                <a16:creationId xmlns:a16="http://schemas.microsoft.com/office/drawing/2014/main" id="{C7359023-0B76-4A34-B36E-1FC6AF670C25}"/>
              </a:ext>
            </a:extLst>
          </p:cNvPr>
          <p:cNvPicPr>
            <a:picLocks noChangeAspect="1"/>
          </p:cNvPicPr>
          <p:nvPr/>
        </p:nvPicPr>
        <p:blipFill>
          <a:blip r:embed="rId3"/>
          <a:stretch>
            <a:fillRect/>
          </a:stretch>
        </p:blipFill>
        <p:spPr>
          <a:xfrm>
            <a:off x="1910271" y="228600"/>
            <a:ext cx="5010482" cy="914400"/>
          </a:xfrm>
          <a:prstGeom prst="rect">
            <a:avLst/>
          </a:prstGeom>
        </p:spPr>
      </p:pic>
      <p:pic>
        <p:nvPicPr>
          <p:cNvPr id="6" name="Picture 5">
            <a:extLst>
              <a:ext uri="{FF2B5EF4-FFF2-40B4-BE49-F238E27FC236}">
                <a16:creationId xmlns:a16="http://schemas.microsoft.com/office/drawing/2014/main" id="{1CB573CD-D8A5-4781-AC59-B653B7BB9F6A}"/>
              </a:ext>
            </a:extLst>
          </p:cNvPr>
          <p:cNvPicPr>
            <a:picLocks noChangeAspect="1"/>
          </p:cNvPicPr>
          <p:nvPr/>
        </p:nvPicPr>
        <p:blipFill>
          <a:blip r:embed="rId4"/>
          <a:stretch>
            <a:fillRect/>
          </a:stretch>
        </p:blipFill>
        <p:spPr>
          <a:xfrm>
            <a:off x="146304" y="1752600"/>
            <a:ext cx="8845296" cy="3593630"/>
          </a:xfrm>
          <a:prstGeom prst="rect">
            <a:avLst/>
          </a:prstGeom>
        </p:spPr>
      </p:pic>
    </p:spTree>
    <p:extLst>
      <p:ext uri="{BB962C8B-B14F-4D97-AF65-F5344CB8AC3E}">
        <p14:creationId xmlns:p14="http://schemas.microsoft.com/office/powerpoint/2010/main" val="3722303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1001" y="228600"/>
            <a:ext cx="8385174" cy="838200"/>
          </a:xfrm>
        </p:spPr>
        <p:txBody>
          <a:bodyPr>
            <a:normAutofit/>
          </a:bodyPr>
          <a:lstStyle/>
          <a:p>
            <a:pPr algn="ctr" eaLnBrk="1" hangingPunct="1"/>
            <a:r>
              <a:rPr lang="en-US" sz="3600" b="1" dirty="0">
                <a:solidFill>
                  <a:schemeClr val="tx1"/>
                </a:solidFill>
              </a:rPr>
              <a:t>Lessons and Questions</a:t>
            </a:r>
          </a:p>
        </p:txBody>
      </p:sp>
      <p:sp>
        <p:nvSpPr>
          <p:cNvPr id="4" name="Slide Number Placeholder 5"/>
          <p:cNvSpPr>
            <a:spLocks noGrp="1"/>
          </p:cNvSpPr>
          <p:nvPr>
            <p:ph type="sldNum" sz="quarter" idx="12"/>
          </p:nvPr>
        </p:nvSpPr>
        <p:spPr/>
        <p:txBody>
          <a:bodyPr>
            <a:normAutofit/>
          </a:bodyPr>
          <a:lstStyle/>
          <a:p>
            <a:pPr>
              <a:defRPr/>
            </a:pPr>
            <a:fld id="{209A94F9-1D50-4881-AD17-4083B59057A3}" type="slidenum">
              <a:rPr lang="en-US"/>
              <a:pPr>
                <a:defRPr/>
              </a:pPr>
              <a:t>40</a:t>
            </a:fld>
            <a:endParaRPr lang="en-US" dirty="0"/>
          </a:p>
        </p:txBody>
      </p:sp>
      <p:sp>
        <p:nvSpPr>
          <p:cNvPr id="32771" name="Rectangle 3"/>
          <p:cNvSpPr>
            <a:spLocks noGrp="1" noChangeArrowheads="1"/>
          </p:cNvSpPr>
          <p:nvPr>
            <p:ph sz="quarter" idx="1"/>
          </p:nvPr>
        </p:nvSpPr>
        <p:spPr>
          <a:xfrm>
            <a:off x="609600" y="1600200"/>
            <a:ext cx="8156575" cy="4495800"/>
          </a:xfrm>
        </p:spPr>
        <p:txBody>
          <a:bodyPr>
            <a:normAutofit/>
          </a:bodyPr>
          <a:lstStyle/>
          <a:p>
            <a:pPr>
              <a:spcBef>
                <a:spcPts val="600"/>
              </a:spcBef>
              <a:spcAft>
                <a:spcPts val="600"/>
              </a:spcAft>
              <a:buFont typeface="Wingdings" pitchFamily="2" charset="2"/>
              <a:buChar char="§"/>
            </a:pPr>
            <a:r>
              <a:rPr lang="en-US" sz="2800" dirty="0"/>
              <a:t>Practical Questions:</a:t>
            </a:r>
          </a:p>
          <a:p>
            <a:pPr lvl="1">
              <a:buFont typeface="Wingdings" pitchFamily="2" charset="2"/>
              <a:buChar char="§"/>
            </a:pPr>
            <a:r>
              <a:rPr lang="en-US" sz="2200" dirty="0"/>
              <a:t>What is the right balance between </a:t>
            </a:r>
            <a:r>
              <a:rPr lang="en-US" sz="2200" u="sng" dirty="0"/>
              <a:t>certainty</a:t>
            </a:r>
            <a:r>
              <a:rPr lang="en-US" sz="2200" dirty="0"/>
              <a:t> and </a:t>
            </a:r>
            <a:r>
              <a:rPr lang="en-US" sz="2200" u="sng" dirty="0"/>
              <a:t>efficiency</a:t>
            </a:r>
            <a:r>
              <a:rPr lang="en-US" sz="2200" dirty="0"/>
              <a:t>?</a:t>
            </a:r>
          </a:p>
          <a:p>
            <a:pPr lvl="1">
              <a:buFont typeface="Wingdings" pitchFamily="2" charset="2"/>
              <a:buChar char="§"/>
            </a:pPr>
            <a:r>
              <a:rPr lang="en-US" sz="2200" dirty="0"/>
              <a:t>How many </a:t>
            </a:r>
            <a:r>
              <a:rPr lang="en-US" sz="2200" u="sng" dirty="0"/>
              <a:t>levels of review</a:t>
            </a:r>
            <a:r>
              <a:rPr lang="en-US" sz="2200" dirty="0"/>
              <a:t>?</a:t>
            </a:r>
          </a:p>
          <a:p>
            <a:pPr lvl="1">
              <a:buFont typeface="Wingdings" pitchFamily="2" charset="2"/>
              <a:buChar char="§"/>
            </a:pPr>
            <a:r>
              <a:rPr lang="en-US" sz="2200" dirty="0"/>
              <a:t>Who is the </a:t>
            </a:r>
            <a:r>
              <a:rPr lang="en-US" sz="2200" u="sng" dirty="0"/>
              <a:t>decision-maker</a:t>
            </a:r>
            <a:r>
              <a:rPr lang="en-US" sz="2200" dirty="0"/>
              <a:t>?  Is authority/accountability clear?</a:t>
            </a:r>
          </a:p>
          <a:p>
            <a:pPr lvl="1">
              <a:buFont typeface="Wingdings" pitchFamily="2" charset="2"/>
              <a:buChar char="§"/>
            </a:pPr>
            <a:r>
              <a:rPr lang="en-US" sz="2200" dirty="0"/>
              <a:t>What are the </a:t>
            </a:r>
            <a:r>
              <a:rPr lang="en-US" sz="2200" u="sng" dirty="0"/>
              <a:t>grounds</a:t>
            </a:r>
            <a:r>
              <a:rPr lang="en-US" sz="2200" dirty="0"/>
              <a:t>?  Fraud and corruption? Poor Performance?</a:t>
            </a:r>
          </a:p>
          <a:p>
            <a:pPr lvl="1">
              <a:buFont typeface="Wingdings" pitchFamily="2" charset="2"/>
              <a:buChar char="§"/>
            </a:pPr>
            <a:r>
              <a:rPr lang="en-US" sz="2200" dirty="0"/>
              <a:t>What is the </a:t>
            </a:r>
            <a:r>
              <a:rPr lang="en-US" sz="2200" u="sng" dirty="0"/>
              <a:t>evidentiary standard</a:t>
            </a:r>
            <a:r>
              <a:rPr lang="en-US" sz="2200" dirty="0"/>
              <a:t>?  Other key criteria?</a:t>
            </a:r>
          </a:p>
          <a:p>
            <a:pPr lvl="1">
              <a:buFont typeface="Wingdings" pitchFamily="2" charset="2"/>
              <a:buChar char="§"/>
            </a:pPr>
            <a:r>
              <a:rPr lang="en-US" sz="2200" dirty="0"/>
              <a:t>What </a:t>
            </a:r>
            <a:r>
              <a:rPr lang="en-US" sz="2200" u="sng" dirty="0"/>
              <a:t>due process rights</a:t>
            </a:r>
            <a:r>
              <a:rPr lang="en-US" sz="2200" dirty="0"/>
              <a:t> are afforded to the accused party?</a:t>
            </a:r>
          </a:p>
          <a:p>
            <a:pPr lvl="1">
              <a:buFont typeface="Wingdings" pitchFamily="2" charset="2"/>
              <a:buChar char="§"/>
            </a:pPr>
            <a:r>
              <a:rPr lang="en-US" sz="2200" dirty="0"/>
              <a:t>What are the right </a:t>
            </a:r>
            <a:r>
              <a:rPr lang="en-US" sz="2200" u="sng" dirty="0"/>
              <a:t>performance measures</a:t>
            </a:r>
            <a:r>
              <a:rPr lang="en-US" sz="2200" dirty="0"/>
              <a:t> for the system?</a:t>
            </a:r>
          </a:p>
          <a:p>
            <a:pPr lvl="2">
              <a:buFont typeface="Wingdings" pitchFamily="2" charset="2"/>
              <a:buChar char="§"/>
            </a:pPr>
            <a:r>
              <a:rPr lang="en-US" dirty="0"/>
              <a:t>“gotchas” vs. “success stories”</a:t>
            </a:r>
          </a:p>
          <a:p>
            <a:pPr lvl="2">
              <a:buFont typeface="Wingdings" pitchFamily="2" charset="2"/>
              <a:buChar char="§"/>
            </a:pPr>
            <a:endParaRPr lang="en-US" dirty="0"/>
          </a:p>
          <a:p>
            <a:pPr lvl="2">
              <a:buFont typeface="Wingdings" pitchFamily="2" charset="2"/>
              <a:buChar char="§"/>
            </a:pPr>
            <a:endParaRPr lang="en-US" dirty="0"/>
          </a:p>
          <a:p>
            <a:pPr lvl="1">
              <a:spcBef>
                <a:spcPts val="600"/>
              </a:spcBef>
              <a:spcAft>
                <a:spcPts val="600"/>
              </a:spcAft>
              <a:buFont typeface="Wingdings" pitchFamily="2" charset="2"/>
              <a:buChar char="§"/>
            </a:pPr>
            <a:endParaRPr lang="en-US" dirty="0"/>
          </a:p>
        </p:txBody>
      </p:sp>
    </p:spTree>
    <p:extLst>
      <p:ext uri="{BB962C8B-B14F-4D97-AF65-F5344CB8AC3E}">
        <p14:creationId xmlns:p14="http://schemas.microsoft.com/office/powerpoint/2010/main" val="3952345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796968-AEBB-489E-BA84-107E2EB538CE}"/>
              </a:ext>
            </a:extLst>
          </p:cNvPr>
          <p:cNvSpPr>
            <a:spLocks noGrp="1"/>
          </p:cNvSpPr>
          <p:nvPr>
            <p:ph type="sldNum" sz="quarter" idx="12"/>
          </p:nvPr>
        </p:nvSpPr>
        <p:spPr/>
        <p:txBody>
          <a:bodyPr/>
          <a:lstStyle/>
          <a:p>
            <a:fld id="{349CE0A7-CEB3-4B84-8CDD-3184F817DA9B}" type="slidenum">
              <a:rPr lang="en-US" smtClean="0"/>
              <a:pPr/>
              <a:t>41</a:t>
            </a:fld>
            <a:endParaRPr lang="en-US" dirty="0"/>
          </a:p>
        </p:txBody>
      </p:sp>
      <p:sp>
        <p:nvSpPr>
          <p:cNvPr id="5" name="Rectangle 3">
            <a:extLst>
              <a:ext uri="{FF2B5EF4-FFF2-40B4-BE49-F238E27FC236}">
                <a16:creationId xmlns:a16="http://schemas.microsoft.com/office/drawing/2014/main" id="{69B5C227-52BF-46C2-B0EE-76DBAB9417A3}"/>
              </a:ext>
            </a:extLst>
          </p:cNvPr>
          <p:cNvSpPr>
            <a:spLocks noGrp="1" noChangeArrowheads="1"/>
          </p:cNvSpPr>
          <p:nvPr>
            <p:ph idx="1"/>
          </p:nvPr>
        </p:nvSpPr>
        <p:spPr>
          <a:xfrm>
            <a:off x="374904" y="1104900"/>
            <a:ext cx="8537574" cy="5105400"/>
          </a:xfrm>
        </p:spPr>
        <p:txBody>
          <a:bodyPr>
            <a:normAutofit fontScale="70000" lnSpcReduction="20000"/>
          </a:bodyPr>
          <a:lstStyle/>
          <a:p>
            <a:pPr eaLnBrk="1" hangingPunct="1">
              <a:spcBef>
                <a:spcPts val="600"/>
              </a:spcBef>
              <a:spcAft>
                <a:spcPts val="600"/>
              </a:spcAft>
              <a:buSzPct val="85000"/>
              <a:buFont typeface="Wingdings" pitchFamily="2" charset="2"/>
              <a:buChar char="§"/>
            </a:pPr>
            <a:r>
              <a:rPr lang="en-US" sz="2800" dirty="0"/>
              <a:t>World Bank Group Sanctions System Annual Report FY2018</a:t>
            </a:r>
          </a:p>
          <a:p>
            <a:pPr lvl="1">
              <a:spcBef>
                <a:spcPts val="600"/>
              </a:spcBef>
              <a:spcAft>
                <a:spcPts val="600"/>
              </a:spcAft>
              <a:buFont typeface="Wingdings" pitchFamily="2" charset="2"/>
              <a:buChar char="§"/>
            </a:pPr>
            <a:r>
              <a:rPr lang="en-US" sz="2600" dirty="0">
                <a:hlinkClick r:id="rId2"/>
              </a:rPr>
              <a:t>http://pubdocs.worldbank.org/en/227911538495181415/WBG-SanctionsSystemARFY18-final-for-web.pdf</a:t>
            </a:r>
            <a:r>
              <a:rPr lang="en-US" sz="2600" dirty="0"/>
              <a:t> </a:t>
            </a:r>
          </a:p>
          <a:p>
            <a:pPr eaLnBrk="1" hangingPunct="1">
              <a:spcBef>
                <a:spcPts val="600"/>
              </a:spcBef>
              <a:spcAft>
                <a:spcPts val="600"/>
              </a:spcAft>
              <a:buSzPct val="85000"/>
              <a:buFont typeface="Wingdings" pitchFamily="2" charset="2"/>
              <a:buChar char="§"/>
            </a:pPr>
            <a:r>
              <a:rPr lang="en-US" sz="2800" dirty="0"/>
              <a:t>The Fourth Colloquium on Suspension &amp; Debarment</a:t>
            </a:r>
          </a:p>
          <a:p>
            <a:pPr lvl="1">
              <a:spcBef>
                <a:spcPts val="600"/>
              </a:spcBef>
              <a:spcAft>
                <a:spcPts val="600"/>
              </a:spcAft>
              <a:buFont typeface="Wingdings" pitchFamily="2" charset="2"/>
              <a:buChar char="§"/>
            </a:pPr>
            <a:r>
              <a:rPr lang="en-US" dirty="0"/>
              <a:t>Took place at the World Bank on Thursday, September 14, 2017 </a:t>
            </a:r>
          </a:p>
          <a:p>
            <a:pPr lvl="1">
              <a:spcBef>
                <a:spcPts val="600"/>
              </a:spcBef>
              <a:spcAft>
                <a:spcPts val="600"/>
              </a:spcAft>
              <a:buFont typeface="Wingdings" pitchFamily="2" charset="2"/>
              <a:buChar char="§"/>
            </a:pPr>
            <a:r>
              <a:rPr lang="en-US" dirty="0"/>
              <a:t>Website includes written summaries and recordings of the panel presentations</a:t>
            </a:r>
          </a:p>
          <a:p>
            <a:pPr lvl="1">
              <a:spcBef>
                <a:spcPts val="600"/>
              </a:spcBef>
              <a:spcAft>
                <a:spcPts val="600"/>
              </a:spcAft>
              <a:buFont typeface="Wingdings" pitchFamily="2" charset="2"/>
              <a:buChar char="§"/>
            </a:pPr>
            <a:r>
              <a:rPr lang="en-US" dirty="0">
                <a:hlinkClick r:id="rId3"/>
              </a:rPr>
              <a:t>http://www.worldbank.org/suspensiondebarment2017</a:t>
            </a:r>
            <a:r>
              <a:rPr lang="en-US" dirty="0"/>
              <a:t>	</a:t>
            </a:r>
            <a:endParaRPr lang="en-US" sz="900" b="1" dirty="0"/>
          </a:p>
          <a:p>
            <a:pPr>
              <a:spcBef>
                <a:spcPts val="600"/>
              </a:spcBef>
              <a:spcAft>
                <a:spcPts val="600"/>
              </a:spcAft>
              <a:buFont typeface="Wingdings" pitchFamily="2" charset="2"/>
              <a:buChar char="§"/>
            </a:pPr>
            <a:r>
              <a:rPr lang="en-US" sz="2800" dirty="0"/>
              <a:t>Governing Documents and Other Resources:</a:t>
            </a:r>
          </a:p>
          <a:p>
            <a:pPr lvl="1">
              <a:spcBef>
                <a:spcPts val="600"/>
              </a:spcBef>
              <a:spcAft>
                <a:spcPts val="600"/>
              </a:spcAft>
              <a:buFont typeface="Wingdings" pitchFamily="2" charset="2"/>
              <a:buChar char="§"/>
            </a:pPr>
            <a:r>
              <a:rPr lang="en-US" dirty="0"/>
              <a:t>Policy, Directive, Procedures, Sanctioning Guidelines, Public Decisions etc.</a:t>
            </a:r>
          </a:p>
          <a:p>
            <a:pPr lvl="1">
              <a:spcBef>
                <a:spcPts val="600"/>
              </a:spcBef>
              <a:spcAft>
                <a:spcPts val="600"/>
              </a:spcAft>
              <a:buFont typeface="Wingdings" pitchFamily="2" charset="2"/>
              <a:buChar char="§"/>
            </a:pPr>
            <a:r>
              <a:rPr lang="en-US" dirty="0">
                <a:hlinkClick r:id="rId4"/>
              </a:rPr>
              <a:t>http://www.worldbank.org/sanctions</a:t>
            </a:r>
            <a:r>
              <a:rPr lang="en-US" dirty="0"/>
              <a:t> </a:t>
            </a:r>
          </a:p>
          <a:p>
            <a:pPr>
              <a:spcBef>
                <a:spcPts val="600"/>
              </a:spcBef>
              <a:spcAft>
                <a:spcPts val="600"/>
              </a:spcAft>
              <a:buFont typeface="Wingdings" pitchFamily="2" charset="2"/>
              <a:buChar char="§"/>
            </a:pPr>
            <a:r>
              <a:rPr lang="en-US" sz="2800" dirty="0"/>
              <a:t>Website of the Integrity Vice Presidency</a:t>
            </a:r>
          </a:p>
          <a:p>
            <a:pPr lvl="1">
              <a:spcBef>
                <a:spcPts val="600"/>
              </a:spcBef>
              <a:spcAft>
                <a:spcPts val="600"/>
              </a:spcAft>
              <a:buFont typeface="Wingdings" pitchFamily="2" charset="2"/>
              <a:buChar char="§"/>
            </a:pPr>
            <a:r>
              <a:rPr lang="en-US" dirty="0">
                <a:hlinkClick r:id="rId5"/>
              </a:rPr>
              <a:t>http://www.worldbank.org/integrity</a:t>
            </a:r>
            <a:r>
              <a:rPr lang="en-US" dirty="0"/>
              <a:t> </a:t>
            </a:r>
          </a:p>
          <a:p>
            <a:pPr>
              <a:spcBef>
                <a:spcPts val="600"/>
              </a:spcBef>
              <a:spcAft>
                <a:spcPts val="600"/>
              </a:spcAft>
              <a:buFont typeface="Wingdings" pitchFamily="2" charset="2"/>
              <a:buChar char="§"/>
            </a:pPr>
            <a:r>
              <a:rPr lang="en-US" sz="2800" dirty="0"/>
              <a:t>Public Debarment List</a:t>
            </a:r>
          </a:p>
          <a:p>
            <a:pPr lvl="1">
              <a:spcBef>
                <a:spcPts val="600"/>
              </a:spcBef>
              <a:spcAft>
                <a:spcPts val="600"/>
              </a:spcAft>
              <a:buFont typeface="Wingdings" pitchFamily="2" charset="2"/>
              <a:buChar char="§"/>
            </a:pPr>
            <a:r>
              <a:rPr lang="en-US" dirty="0">
                <a:hlinkClick r:id="rId6"/>
              </a:rPr>
              <a:t>http://www.worldbank.org/debarr</a:t>
            </a:r>
            <a:r>
              <a:rPr lang="en-US" dirty="0"/>
              <a:t> </a:t>
            </a:r>
          </a:p>
        </p:txBody>
      </p:sp>
      <p:sp>
        <p:nvSpPr>
          <p:cNvPr id="6" name="Rectangle 2">
            <a:extLst>
              <a:ext uri="{FF2B5EF4-FFF2-40B4-BE49-F238E27FC236}">
                <a16:creationId xmlns:a16="http://schemas.microsoft.com/office/drawing/2014/main" id="{DDAB2F89-2F92-47D3-8618-8DDB7E7B6F0E}"/>
              </a:ext>
            </a:extLst>
          </p:cNvPr>
          <p:cNvSpPr txBox="1">
            <a:spLocks noChangeArrowheads="1"/>
          </p:cNvSpPr>
          <p:nvPr/>
        </p:nvSpPr>
        <p:spPr>
          <a:xfrm>
            <a:off x="381000" y="214248"/>
            <a:ext cx="8385175" cy="9906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3200" b="1" dirty="0"/>
              <a:t>Additional Resources</a:t>
            </a:r>
          </a:p>
        </p:txBody>
      </p:sp>
    </p:spTree>
    <p:extLst>
      <p:ext uri="{BB962C8B-B14F-4D97-AF65-F5344CB8AC3E}">
        <p14:creationId xmlns:p14="http://schemas.microsoft.com/office/powerpoint/2010/main" val="4069161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65F579-BE01-43B9-A705-997AC9992262}"/>
              </a:ext>
            </a:extLst>
          </p:cNvPr>
          <p:cNvSpPr>
            <a:spLocks noGrp="1"/>
          </p:cNvSpPr>
          <p:nvPr>
            <p:ph type="sldNum" sz="quarter" idx="12"/>
          </p:nvPr>
        </p:nvSpPr>
        <p:spPr/>
        <p:txBody>
          <a:bodyPr/>
          <a:lstStyle/>
          <a:p>
            <a:fld id="{349CE0A7-CEB3-4B84-8CDD-3184F817DA9B}" type="slidenum">
              <a:rPr lang="en-US" smtClean="0"/>
              <a:pPr/>
              <a:t>5</a:t>
            </a:fld>
            <a:endParaRPr lang="en-US" dirty="0"/>
          </a:p>
        </p:txBody>
      </p:sp>
      <p:sp>
        <p:nvSpPr>
          <p:cNvPr id="5" name="Title 1">
            <a:extLst>
              <a:ext uri="{FF2B5EF4-FFF2-40B4-BE49-F238E27FC236}">
                <a16:creationId xmlns:a16="http://schemas.microsoft.com/office/drawing/2014/main" id="{8C68EB76-D156-4486-A39C-845936CBD05F}"/>
              </a:ext>
            </a:extLst>
          </p:cNvPr>
          <p:cNvSpPr>
            <a:spLocks noGrp="1"/>
          </p:cNvSpPr>
          <p:nvPr>
            <p:ph type="title"/>
          </p:nvPr>
        </p:nvSpPr>
        <p:spPr>
          <a:xfrm>
            <a:off x="422786" y="304800"/>
            <a:ext cx="7886700" cy="1325563"/>
          </a:xfrm>
        </p:spPr>
        <p:txBody>
          <a:bodyPr>
            <a:normAutofit fontScale="90000"/>
          </a:bodyPr>
          <a:lstStyle/>
          <a:p>
            <a:r>
              <a:rPr lang="en-US" b="1" dirty="0"/>
              <a:t>The World Bank Group Today – Five Institutions</a:t>
            </a:r>
          </a:p>
        </p:txBody>
      </p:sp>
      <p:pic>
        <p:nvPicPr>
          <p:cNvPr id="6" name="Picture 2">
            <a:extLst>
              <a:ext uri="{FF2B5EF4-FFF2-40B4-BE49-F238E27FC236}">
                <a16:creationId xmlns:a16="http://schemas.microsoft.com/office/drawing/2014/main" id="{54F61C3B-C8CD-4F23-96D7-91E57EA20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 y="1651540"/>
            <a:ext cx="4124893" cy="13049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E9267C05-A350-46CE-95CB-966480269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4" y="3353410"/>
            <a:ext cx="4912397" cy="175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375991AA-0E35-4876-8309-EFDCD3F0DE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6407" y="1485532"/>
            <a:ext cx="3845725" cy="1921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5">
            <a:extLst>
              <a:ext uri="{FF2B5EF4-FFF2-40B4-BE49-F238E27FC236}">
                <a16:creationId xmlns:a16="http://schemas.microsoft.com/office/drawing/2014/main" id="{E3EA9490-7511-45F2-8C9A-AFB49C39A4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6407" y="3359344"/>
            <a:ext cx="3963381" cy="18575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6">
            <a:extLst>
              <a:ext uri="{FF2B5EF4-FFF2-40B4-BE49-F238E27FC236}">
                <a16:creationId xmlns:a16="http://schemas.microsoft.com/office/drawing/2014/main" id="{0A10EE37-29A1-4CFD-A5D0-E2DD55B3A5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4857" y="5230812"/>
            <a:ext cx="3768824" cy="1247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2425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0" descr="http://wbfn.org/calendar/Images/wbg-logo.gif"/>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28000"/>
                    </a14:imgEffect>
                  </a14:imgLayer>
                </a14:imgProps>
              </a:ext>
              <a:ext uri="{28A0092B-C50C-407E-A947-70E740481C1C}">
                <a14:useLocalDpi xmlns:a14="http://schemas.microsoft.com/office/drawing/2010/main" val="0"/>
              </a:ext>
            </a:extLst>
          </a:blip>
          <a:srcRect/>
          <a:stretch>
            <a:fillRect/>
          </a:stretch>
        </p:blipFill>
        <p:spPr bwMode="auto">
          <a:xfrm>
            <a:off x="-76200" y="990600"/>
            <a:ext cx="9144000" cy="537633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5"/>
          <p:cNvSpPr>
            <a:spLocks noGrp="1"/>
          </p:cNvSpPr>
          <p:nvPr>
            <p:ph type="sldNum" sz="quarter" idx="12"/>
          </p:nvPr>
        </p:nvSpPr>
        <p:spPr/>
        <p:txBody>
          <a:bodyPr/>
          <a:lstStyle/>
          <a:p>
            <a:pPr>
              <a:defRPr/>
            </a:pPr>
            <a:fld id="{48F85589-B79B-432C-82C0-2D8FA0A7BB0E}" type="slidenum">
              <a:rPr lang="en-US"/>
              <a:pPr>
                <a:defRPr/>
              </a:pPr>
              <a:t>6</a:t>
            </a:fld>
            <a:endParaRPr lang="en-US" dirty="0"/>
          </a:p>
        </p:txBody>
      </p:sp>
      <p:sp>
        <p:nvSpPr>
          <p:cNvPr id="8195" name="Rectangle 2"/>
          <p:cNvSpPr>
            <a:spLocks noGrp="1" noChangeArrowheads="1"/>
          </p:cNvSpPr>
          <p:nvPr>
            <p:ph type="title"/>
          </p:nvPr>
        </p:nvSpPr>
        <p:spPr>
          <a:xfrm>
            <a:off x="457200" y="228600"/>
            <a:ext cx="8229600" cy="762000"/>
          </a:xfrm>
        </p:spPr>
        <p:txBody>
          <a:bodyPr>
            <a:normAutofit/>
          </a:bodyPr>
          <a:lstStyle/>
          <a:p>
            <a:pPr algn="ctr" eaLnBrk="1" hangingPunct="1"/>
            <a:r>
              <a:rPr lang="en-US" sz="3600" b="1" dirty="0">
                <a:solidFill>
                  <a:schemeClr val="tx1"/>
                </a:solidFill>
                <a:effectLst/>
              </a:rPr>
              <a:t>What is the World Bank?</a:t>
            </a:r>
          </a:p>
        </p:txBody>
      </p:sp>
      <p:sp>
        <p:nvSpPr>
          <p:cNvPr id="343043" name="Rectangle 3"/>
          <p:cNvSpPr>
            <a:spLocks noGrp="1" noChangeArrowheads="1"/>
          </p:cNvSpPr>
          <p:nvPr>
            <p:ph type="body" idx="1"/>
          </p:nvPr>
        </p:nvSpPr>
        <p:spPr>
          <a:xfrm>
            <a:off x="457200" y="914400"/>
            <a:ext cx="8229600" cy="5105400"/>
          </a:xfrm>
        </p:spPr>
        <p:txBody>
          <a:bodyPr>
            <a:normAutofit/>
          </a:bodyPr>
          <a:lstStyle/>
          <a:p>
            <a:pPr eaLnBrk="1" hangingPunct="1">
              <a:lnSpc>
                <a:spcPct val="90000"/>
              </a:lnSpc>
              <a:buFont typeface="Wingdings" pitchFamily="2" charset="2"/>
              <a:buNone/>
              <a:defRPr/>
            </a:pPr>
            <a:endParaRPr lang="en-US" sz="2200" dirty="0">
              <a:latin typeface="Times New Roman" pitchFamily="18" charset="0"/>
            </a:endParaRPr>
          </a:p>
          <a:p>
            <a:pPr lvl="1" eaLnBrk="1" hangingPunct="1">
              <a:lnSpc>
                <a:spcPct val="90000"/>
              </a:lnSpc>
              <a:spcBef>
                <a:spcPts val="600"/>
              </a:spcBef>
              <a:spcAft>
                <a:spcPts val="600"/>
              </a:spcAft>
              <a:buClr>
                <a:schemeClr val="tx2"/>
              </a:buClr>
              <a:defRPr/>
            </a:pPr>
            <a:r>
              <a:rPr lang="en-US" dirty="0">
                <a:effectLst/>
              </a:rPr>
              <a:t>International Financial Institution (IFI)</a:t>
            </a:r>
          </a:p>
          <a:p>
            <a:pPr lvl="1">
              <a:lnSpc>
                <a:spcPct val="90000"/>
              </a:lnSpc>
              <a:spcBef>
                <a:spcPts val="600"/>
              </a:spcBef>
              <a:spcAft>
                <a:spcPts val="600"/>
              </a:spcAft>
              <a:buClr>
                <a:schemeClr val="tx2"/>
              </a:buClr>
              <a:defRPr/>
            </a:pPr>
            <a:r>
              <a:rPr lang="en-US" dirty="0"/>
              <a:t>Largest Multilateral Development Bank (MDB)</a:t>
            </a:r>
          </a:p>
          <a:p>
            <a:pPr lvl="1" eaLnBrk="1" hangingPunct="1">
              <a:lnSpc>
                <a:spcPct val="90000"/>
              </a:lnSpc>
              <a:spcBef>
                <a:spcPts val="600"/>
              </a:spcBef>
              <a:spcAft>
                <a:spcPts val="600"/>
              </a:spcAft>
              <a:buClr>
                <a:schemeClr val="tx2"/>
              </a:buClr>
              <a:defRPr/>
            </a:pPr>
            <a:r>
              <a:rPr lang="en-US" dirty="0">
                <a:effectLst/>
              </a:rPr>
              <a:t>Owned by 189 member countries</a:t>
            </a:r>
          </a:p>
          <a:p>
            <a:pPr lvl="1">
              <a:lnSpc>
                <a:spcPct val="90000"/>
              </a:lnSpc>
              <a:spcBef>
                <a:spcPts val="600"/>
              </a:spcBef>
              <a:spcAft>
                <a:spcPts val="600"/>
              </a:spcAft>
              <a:buClr>
                <a:schemeClr val="tx2"/>
              </a:buClr>
              <a:defRPr/>
            </a:pPr>
            <a:r>
              <a:rPr lang="en-US" dirty="0"/>
              <a:t>Mission: “A World Free of Poverty”</a:t>
            </a:r>
          </a:p>
          <a:p>
            <a:pPr lvl="1" eaLnBrk="1" hangingPunct="1">
              <a:lnSpc>
                <a:spcPct val="90000"/>
              </a:lnSpc>
              <a:spcBef>
                <a:spcPts val="600"/>
              </a:spcBef>
              <a:spcAft>
                <a:spcPts val="600"/>
              </a:spcAft>
              <a:buClr>
                <a:schemeClr val="tx2"/>
              </a:buClr>
              <a:defRPr/>
            </a:pPr>
            <a:r>
              <a:rPr lang="en-US" dirty="0">
                <a:effectLst/>
              </a:rPr>
              <a:t>Poverty Reduction Goals: </a:t>
            </a:r>
          </a:p>
          <a:p>
            <a:pPr lvl="2"/>
            <a:r>
              <a:rPr lang="en-US" sz="2200" dirty="0">
                <a:solidFill>
                  <a:srgbClr val="FF0000"/>
                </a:solidFill>
              </a:rPr>
              <a:t>Ending extreme poverty</a:t>
            </a:r>
            <a:r>
              <a:rPr lang="en-US" sz="2200" dirty="0"/>
              <a:t> by 2030 by lowering the share of people living on </a:t>
            </a:r>
            <a:r>
              <a:rPr lang="en-US" sz="2200" dirty="0">
                <a:solidFill>
                  <a:srgbClr val="FF0000"/>
                </a:solidFill>
              </a:rPr>
              <a:t>less than $1.25/day</a:t>
            </a:r>
            <a:r>
              <a:rPr lang="en-US" sz="2200" dirty="0"/>
              <a:t> from </a:t>
            </a:r>
            <a:r>
              <a:rPr lang="en-US" sz="2200" dirty="0">
                <a:solidFill>
                  <a:srgbClr val="FF0000"/>
                </a:solidFill>
              </a:rPr>
              <a:t>21 percent in 2010 </a:t>
            </a:r>
            <a:r>
              <a:rPr lang="en-US" sz="2200" dirty="0"/>
              <a:t>to </a:t>
            </a:r>
            <a:r>
              <a:rPr lang="en-US" sz="2200" dirty="0">
                <a:solidFill>
                  <a:srgbClr val="FF0000"/>
                </a:solidFill>
              </a:rPr>
              <a:t>3 percent by 2030.</a:t>
            </a:r>
          </a:p>
          <a:p>
            <a:pPr lvl="2"/>
            <a:r>
              <a:rPr lang="en-US" sz="2200" dirty="0"/>
              <a:t>Boosting </a:t>
            </a:r>
            <a:r>
              <a:rPr lang="en-US" sz="2200" dirty="0">
                <a:solidFill>
                  <a:srgbClr val="FF0000"/>
                </a:solidFill>
              </a:rPr>
              <a:t>shared prosperity</a:t>
            </a:r>
            <a:r>
              <a:rPr lang="en-US" sz="2200" dirty="0"/>
              <a:t> by </a:t>
            </a:r>
            <a:r>
              <a:rPr lang="en-US" sz="2200" dirty="0">
                <a:solidFill>
                  <a:srgbClr val="FF0000"/>
                </a:solidFill>
              </a:rPr>
              <a:t>maximizing income growth</a:t>
            </a:r>
            <a:r>
              <a:rPr lang="en-US" sz="2200" dirty="0"/>
              <a:t> for the poorest </a:t>
            </a:r>
            <a:r>
              <a:rPr lang="en-US" sz="2200" dirty="0">
                <a:solidFill>
                  <a:srgbClr val="FF0000"/>
                </a:solidFill>
              </a:rPr>
              <a:t>40 percent </a:t>
            </a:r>
            <a:r>
              <a:rPr lang="en-US" sz="2200" dirty="0"/>
              <a:t>in every country in the developing world.</a:t>
            </a:r>
            <a:endParaRPr lang="en-US" sz="600" dirty="0"/>
          </a:p>
          <a:p>
            <a:pPr marL="594360" lvl="2" indent="0">
              <a:buNone/>
            </a:pPr>
            <a:endParaRPr lang="en-US" sz="600" i="1" dirty="0"/>
          </a:p>
          <a:p>
            <a:pPr marL="868680" lvl="3" indent="0">
              <a:buNone/>
            </a:pPr>
            <a:r>
              <a:rPr lang="en-US" sz="2200" i="1" dirty="0"/>
              <a:t>(World Bank President Jim Yong Kim, 2013)</a:t>
            </a:r>
          </a:p>
        </p:txBody>
      </p:sp>
      <p:pic>
        <p:nvPicPr>
          <p:cNvPr id="5" name="Picture 4" descr="Jim Yong Kim.jpg"/>
          <p:cNvPicPr>
            <a:picLocks noChangeAspect="1"/>
          </p:cNvPicPr>
          <p:nvPr/>
        </p:nvPicPr>
        <p:blipFill>
          <a:blip r:embed="rId5" cstate="print"/>
          <a:srcRect t="15017" b="30010"/>
          <a:stretch>
            <a:fillRect/>
          </a:stretch>
        </p:blipFill>
        <p:spPr>
          <a:xfrm>
            <a:off x="5638800" y="5257800"/>
            <a:ext cx="3206476" cy="1295400"/>
          </a:xfrm>
          <a:prstGeom prst="rect">
            <a:avLst/>
          </a:prstGeom>
        </p:spPr>
      </p:pic>
      <p:pic>
        <p:nvPicPr>
          <p:cNvPr id="2" name="Picture 1"/>
          <p:cNvPicPr>
            <a:picLocks noChangeAspect="1"/>
          </p:cNvPicPr>
          <p:nvPr/>
        </p:nvPicPr>
        <p:blipFill>
          <a:blip r:embed="rId6"/>
          <a:stretch>
            <a:fillRect/>
          </a:stretch>
        </p:blipFill>
        <p:spPr>
          <a:xfrm>
            <a:off x="6361951" y="1447800"/>
            <a:ext cx="2484349" cy="1905001"/>
          </a:xfrm>
          <a:prstGeom prst="rect">
            <a:avLst/>
          </a:prstGeom>
        </p:spPr>
      </p:pic>
    </p:spTree>
    <p:extLst>
      <p:ext uri="{BB962C8B-B14F-4D97-AF65-F5344CB8AC3E}">
        <p14:creationId xmlns:p14="http://schemas.microsoft.com/office/powerpoint/2010/main" val="1940908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0" descr="http://wbfn.org/calendar/Images/wbg-logo.gif"/>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28000"/>
                    </a14:imgEffect>
                  </a14:imgLayer>
                </a14:imgProps>
              </a:ext>
              <a:ext uri="{28A0092B-C50C-407E-A947-70E740481C1C}">
                <a14:useLocalDpi xmlns:a14="http://schemas.microsoft.com/office/drawing/2010/main" val="0"/>
              </a:ext>
            </a:extLst>
          </a:blip>
          <a:srcRect/>
          <a:stretch>
            <a:fillRect/>
          </a:stretch>
        </p:blipFill>
        <p:spPr bwMode="auto">
          <a:xfrm>
            <a:off x="-76200" y="990600"/>
            <a:ext cx="9144000" cy="537633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5"/>
          <p:cNvSpPr>
            <a:spLocks noGrp="1"/>
          </p:cNvSpPr>
          <p:nvPr>
            <p:ph type="sldNum" sz="quarter" idx="12"/>
          </p:nvPr>
        </p:nvSpPr>
        <p:spPr/>
        <p:txBody>
          <a:bodyPr/>
          <a:lstStyle/>
          <a:p>
            <a:pPr>
              <a:defRPr/>
            </a:pPr>
            <a:fld id="{48F85589-B79B-432C-82C0-2D8FA0A7BB0E}" type="slidenum">
              <a:rPr lang="en-US"/>
              <a:pPr>
                <a:defRPr/>
              </a:pPr>
              <a:t>7</a:t>
            </a:fld>
            <a:endParaRPr lang="en-US" dirty="0"/>
          </a:p>
        </p:txBody>
      </p:sp>
      <p:sp>
        <p:nvSpPr>
          <p:cNvPr id="8195" name="Rectangle 2"/>
          <p:cNvSpPr>
            <a:spLocks noGrp="1" noChangeArrowheads="1"/>
          </p:cNvSpPr>
          <p:nvPr>
            <p:ph type="title"/>
          </p:nvPr>
        </p:nvSpPr>
        <p:spPr>
          <a:xfrm>
            <a:off x="457200" y="228600"/>
            <a:ext cx="8229600" cy="762000"/>
          </a:xfrm>
        </p:spPr>
        <p:txBody>
          <a:bodyPr>
            <a:normAutofit/>
          </a:bodyPr>
          <a:lstStyle/>
          <a:p>
            <a:pPr algn="ctr" eaLnBrk="1" hangingPunct="1"/>
            <a:r>
              <a:rPr lang="en-US" sz="3600" b="1" dirty="0">
                <a:solidFill>
                  <a:schemeClr val="tx1"/>
                </a:solidFill>
                <a:effectLst/>
              </a:rPr>
              <a:t>What does the World Bank do?</a:t>
            </a:r>
          </a:p>
        </p:txBody>
      </p:sp>
      <p:sp>
        <p:nvSpPr>
          <p:cNvPr id="343043" name="Rectangle 3"/>
          <p:cNvSpPr>
            <a:spLocks noGrp="1" noChangeArrowheads="1"/>
          </p:cNvSpPr>
          <p:nvPr>
            <p:ph type="body" idx="1"/>
          </p:nvPr>
        </p:nvSpPr>
        <p:spPr>
          <a:xfrm>
            <a:off x="457200" y="914400"/>
            <a:ext cx="8229600" cy="5105400"/>
          </a:xfrm>
        </p:spPr>
        <p:txBody>
          <a:bodyPr>
            <a:normAutofit fontScale="92500" lnSpcReduction="10000"/>
          </a:bodyPr>
          <a:lstStyle/>
          <a:p>
            <a:pPr eaLnBrk="1" hangingPunct="1">
              <a:lnSpc>
                <a:spcPct val="90000"/>
              </a:lnSpc>
              <a:buFont typeface="Wingdings" pitchFamily="2" charset="2"/>
              <a:buNone/>
              <a:defRPr/>
            </a:pPr>
            <a:endParaRPr lang="en-US" sz="1000" dirty="0">
              <a:solidFill>
                <a:srgbClr val="FFFF00"/>
              </a:solidFill>
              <a:latin typeface="Times New Roman" pitchFamily="18" charset="0"/>
            </a:endParaRPr>
          </a:p>
          <a:p>
            <a:pPr eaLnBrk="1" hangingPunct="1">
              <a:lnSpc>
                <a:spcPct val="90000"/>
              </a:lnSpc>
              <a:buFont typeface="Wingdings" pitchFamily="2" charset="2"/>
              <a:buNone/>
              <a:defRPr/>
            </a:pPr>
            <a:endParaRPr lang="en-US" sz="2400" dirty="0">
              <a:latin typeface="Perpetua"/>
              <a:cs typeface="Perpetua"/>
            </a:endParaRPr>
          </a:p>
          <a:p>
            <a:pPr lvl="1" eaLnBrk="1" hangingPunct="1">
              <a:lnSpc>
                <a:spcPct val="90000"/>
              </a:lnSpc>
              <a:spcBef>
                <a:spcPts val="600"/>
              </a:spcBef>
              <a:spcAft>
                <a:spcPts val="600"/>
              </a:spcAft>
              <a:buClr>
                <a:schemeClr val="tx2"/>
              </a:buClr>
              <a:defRPr/>
            </a:pPr>
            <a:r>
              <a:rPr lang="en-US" dirty="0">
                <a:effectLst/>
                <a:latin typeface="Perpetua"/>
                <a:cs typeface="Perpetua"/>
              </a:rPr>
              <a:t>Provides financial and technical assistance to developing countries</a:t>
            </a:r>
          </a:p>
          <a:p>
            <a:pPr lvl="2" eaLnBrk="1" hangingPunct="1">
              <a:lnSpc>
                <a:spcPct val="90000"/>
              </a:lnSpc>
              <a:spcBef>
                <a:spcPts val="600"/>
              </a:spcBef>
              <a:spcAft>
                <a:spcPts val="600"/>
              </a:spcAft>
              <a:buClr>
                <a:schemeClr val="tx2"/>
              </a:buClr>
              <a:defRPr/>
            </a:pPr>
            <a:r>
              <a:rPr lang="en-US" sz="2400" u="sng" dirty="0">
                <a:effectLst/>
                <a:latin typeface="Perpetua"/>
                <a:cs typeface="Perpetua"/>
              </a:rPr>
              <a:t>IBRD</a:t>
            </a:r>
            <a:r>
              <a:rPr lang="en-US" sz="2400" dirty="0">
                <a:effectLst/>
                <a:latin typeface="Perpetua"/>
                <a:cs typeface="Perpetua"/>
              </a:rPr>
              <a:t>: Middle-Income Countries</a:t>
            </a:r>
          </a:p>
          <a:p>
            <a:pPr lvl="3" eaLnBrk="1" hangingPunct="1">
              <a:lnSpc>
                <a:spcPct val="90000"/>
              </a:lnSpc>
              <a:spcBef>
                <a:spcPts val="600"/>
              </a:spcBef>
              <a:spcAft>
                <a:spcPts val="600"/>
              </a:spcAft>
              <a:defRPr/>
            </a:pPr>
            <a:r>
              <a:rPr lang="en-US" sz="2400" i="1" dirty="0">
                <a:effectLst/>
                <a:latin typeface="Perpetua"/>
                <a:cs typeface="Perpetua"/>
              </a:rPr>
              <a:t>low-interest loans</a:t>
            </a:r>
            <a:endParaRPr lang="en-US" sz="2400" i="1" dirty="0">
              <a:latin typeface="Perpetua"/>
              <a:cs typeface="Perpetua"/>
            </a:endParaRPr>
          </a:p>
          <a:p>
            <a:pPr lvl="3" eaLnBrk="1" hangingPunct="1">
              <a:lnSpc>
                <a:spcPct val="90000"/>
              </a:lnSpc>
              <a:spcBef>
                <a:spcPts val="600"/>
              </a:spcBef>
              <a:spcAft>
                <a:spcPts val="600"/>
              </a:spcAft>
              <a:defRPr/>
            </a:pPr>
            <a:r>
              <a:rPr lang="en-US" sz="2400" i="1" dirty="0">
                <a:effectLst/>
                <a:latin typeface="Perpetua"/>
                <a:cs typeface="Perpetua"/>
              </a:rPr>
              <a:t>guarantees</a:t>
            </a:r>
          </a:p>
          <a:p>
            <a:pPr lvl="3" eaLnBrk="1" hangingPunct="1">
              <a:lnSpc>
                <a:spcPct val="90000"/>
              </a:lnSpc>
              <a:spcBef>
                <a:spcPts val="600"/>
              </a:spcBef>
              <a:spcAft>
                <a:spcPts val="600"/>
              </a:spcAft>
              <a:defRPr/>
            </a:pPr>
            <a:r>
              <a:rPr lang="en-US" sz="2400" i="1" dirty="0">
                <a:effectLst/>
                <a:latin typeface="Perpetua"/>
                <a:cs typeface="Perpetua"/>
              </a:rPr>
              <a:t>advisory services</a:t>
            </a:r>
            <a:endParaRPr lang="en-US" sz="2400" dirty="0">
              <a:effectLst/>
              <a:latin typeface="Perpetua"/>
              <a:cs typeface="Perpetua"/>
            </a:endParaRPr>
          </a:p>
          <a:p>
            <a:pPr lvl="2" eaLnBrk="1" hangingPunct="1">
              <a:lnSpc>
                <a:spcPct val="90000"/>
              </a:lnSpc>
              <a:spcBef>
                <a:spcPts val="600"/>
              </a:spcBef>
              <a:spcAft>
                <a:spcPts val="600"/>
              </a:spcAft>
              <a:buClr>
                <a:schemeClr val="tx2"/>
              </a:buClr>
              <a:defRPr/>
            </a:pPr>
            <a:r>
              <a:rPr lang="en-US" sz="2400" u="sng" dirty="0">
                <a:effectLst/>
                <a:latin typeface="Perpetua"/>
                <a:cs typeface="Perpetua"/>
              </a:rPr>
              <a:t>IDA</a:t>
            </a:r>
            <a:r>
              <a:rPr lang="en-US" sz="2400" dirty="0">
                <a:effectLst/>
                <a:latin typeface="Perpetua"/>
                <a:cs typeface="Perpetua"/>
              </a:rPr>
              <a:t>: Lower-Income Countries</a:t>
            </a:r>
          </a:p>
          <a:p>
            <a:pPr lvl="3" eaLnBrk="1" hangingPunct="1">
              <a:lnSpc>
                <a:spcPct val="90000"/>
              </a:lnSpc>
              <a:spcBef>
                <a:spcPts val="600"/>
              </a:spcBef>
              <a:spcAft>
                <a:spcPts val="600"/>
              </a:spcAft>
              <a:defRPr/>
            </a:pPr>
            <a:r>
              <a:rPr lang="en-US" sz="2400" i="1" dirty="0">
                <a:latin typeface="Perpetua"/>
                <a:cs typeface="Perpetua"/>
              </a:rPr>
              <a:t>i</a:t>
            </a:r>
            <a:r>
              <a:rPr lang="en-US" sz="2400" i="1" dirty="0">
                <a:effectLst/>
                <a:latin typeface="Perpetua"/>
                <a:cs typeface="Perpetua"/>
              </a:rPr>
              <a:t>nterest-free loans</a:t>
            </a:r>
            <a:endParaRPr lang="en-US" sz="2400" i="1" dirty="0">
              <a:latin typeface="Perpetua"/>
              <a:cs typeface="Perpetua"/>
            </a:endParaRPr>
          </a:p>
          <a:p>
            <a:pPr lvl="3" eaLnBrk="1" hangingPunct="1">
              <a:lnSpc>
                <a:spcPct val="90000"/>
              </a:lnSpc>
              <a:spcBef>
                <a:spcPts val="600"/>
              </a:spcBef>
              <a:spcAft>
                <a:spcPts val="600"/>
              </a:spcAft>
              <a:defRPr/>
            </a:pPr>
            <a:r>
              <a:rPr lang="en-US" sz="2400" i="1" dirty="0">
                <a:effectLst/>
                <a:latin typeface="Perpetua"/>
                <a:cs typeface="Perpetua"/>
              </a:rPr>
              <a:t>grants</a:t>
            </a:r>
            <a:endParaRPr lang="en-US" sz="2800" dirty="0">
              <a:effectLst/>
              <a:latin typeface="Perpetua"/>
              <a:cs typeface="Perpetua"/>
            </a:endParaRPr>
          </a:p>
          <a:p>
            <a:pPr lvl="1">
              <a:lnSpc>
                <a:spcPct val="90000"/>
              </a:lnSpc>
              <a:spcBef>
                <a:spcPts val="600"/>
              </a:spcBef>
              <a:spcAft>
                <a:spcPts val="600"/>
              </a:spcAft>
              <a:buClr>
                <a:schemeClr val="tx2"/>
              </a:buClr>
              <a:defRPr/>
            </a:pPr>
            <a:r>
              <a:rPr lang="en-US" dirty="0">
                <a:effectLst/>
                <a:latin typeface="Perpetua"/>
                <a:cs typeface="Perpetua"/>
              </a:rPr>
              <a:t>Approx. $</a:t>
            </a:r>
            <a:r>
              <a:rPr lang="en-US" dirty="0">
                <a:latin typeface="Perpetua"/>
                <a:cs typeface="Perpetua"/>
              </a:rPr>
              <a:t>67 billion</a:t>
            </a:r>
            <a:r>
              <a:rPr lang="en-US" dirty="0">
                <a:effectLst/>
                <a:latin typeface="Perpetua"/>
                <a:cs typeface="Perpetua"/>
              </a:rPr>
              <a:t> committed by the World Bank Group (IBRD/IDA, IFC, MIGA) in FY 2018: distributed in credits, loans, grants, and guarantees. (IBRD/IDA share</a:t>
            </a:r>
            <a:r>
              <a:rPr lang="en-US" dirty="0">
                <a:cs typeface="Perpetua"/>
              </a:rPr>
              <a:t>: $47 billion)</a:t>
            </a:r>
            <a:endParaRPr lang="en-US" dirty="0">
              <a:effectLst/>
              <a:latin typeface="Perpetua"/>
              <a:cs typeface="Perpetua"/>
            </a:endParaRPr>
          </a:p>
        </p:txBody>
      </p:sp>
      <p:pic>
        <p:nvPicPr>
          <p:cNvPr id="2" name="Picture 1"/>
          <p:cNvPicPr>
            <a:picLocks noChangeAspect="1"/>
          </p:cNvPicPr>
          <p:nvPr/>
        </p:nvPicPr>
        <p:blipFill>
          <a:blip r:embed="rId5"/>
          <a:stretch>
            <a:fillRect/>
          </a:stretch>
        </p:blipFill>
        <p:spPr>
          <a:xfrm>
            <a:off x="4953000" y="2514600"/>
            <a:ext cx="3853132" cy="2286000"/>
          </a:xfrm>
          <a:prstGeom prst="rect">
            <a:avLst/>
          </a:prstGeom>
        </p:spPr>
      </p:pic>
    </p:spTree>
    <p:extLst>
      <p:ext uri="{BB962C8B-B14F-4D97-AF65-F5344CB8AC3E}">
        <p14:creationId xmlns:p14="http://schemas.microsoft.com/office/powerpoint/2010/main" val="4258720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48F85589-B79B-432C-82C0-2D8FA0A7BB0E}" type="slidenum">
              <a:rPr lang="en-US"/>
              <a:pPr>
                <a:defRPr/>
              </a:pPr>
              <a:t>8</a:t>
            </a:fld>
            <a:endParaRPr lang="en-US" dirty="0"/>
          </a:p>
        </p:txBody>
      </p:sp>
      <p:sp>
        <p:nvSpPr>
          <p:cNvPr id="8195" name="Rectangle 2"/>
          <p:cNvSpPr>
            <a:spLocks noGrp="1" noChangeArrowheads="1"/>
          </p:cNvSpPr>
          <p:nvPr>
            <p:ph type="title"/>
          </p:nvPr>
        </p:nvSpPr>
        <p:spPr>
          <a:xfrm>
            <a:off x="457200" y="228600"/>
            <a:ext cx="8229600" cy="762000"/>
          </a:xfrm>
        </p:spPr>
        <p:txBody>
          <a:bodyPr>
            <a:normAutofit/>
          </a:bodyPr>
          <a:lstStyle/>
          <a:p>
            <a:pPr algn="ctr" eaLnBrk="1" hangingPunct="1"/>
            <a:r>
              <a:rPr lang="en-US" sz="3600" b="1" dirty="0">
                <a:solidFill>
                  <a:schemeClr val="tx1"/>
                </a:solidFill>
                <a:effectLst/>
              </a:rPr>
              <a:t>World Bank: Global Commitments FY18</a:t>
            </a:r>
          </a:p>
        </p:txBody>
      </p:sp>
      <p:pic>
        <p:nvPicPr>
          <p:cNvPr id="5" name="Picture 4">
            <a:extLst>
              <a:ext uri="{FF2B5EF4-FFF2-40B4-BE49-F238E27FC236}">
                <a16:creationId xmlns:a16="http://schemas.microsoft.com/office/drawing/2014/main" id="{46192000-361E-4EEF-9EC1-AFCD75FBC56D}"/>
              </a:ext>
            </a:extLst>
          </p:cNvPr>
          <p:cNvPicPr>
            <a:picLocks noChangeAspect="1"/>
          </p:cNvPicPr>
          <p:nvPr/>
        </p:nvPicPr>
        <p:blipFill>
          <a:blip r:embed="rId3"/>
          <a:stretch>
            <a:fillRect/>
          </a:stretch>
        </p:blipFill>
        <p:spPr>
          <a:xfrm>
            <a:off x="1302026" y="3791263"/>
            <a:ext cx="5454512" cy="2949369"/>
          </a:xfrm>
          <a:prstGeom prst="rect">
            <a:avLst/>
          </a:prstGeom>
        </p:spPr>
      </p:pic>
      <p:pic>
        <p:nvPicPr>
          <p:cNvPr id="6" name="Picture 5">
            <a:extLst>
              <a:ext uri="{FF2B5EF4-FFF2-40B4-BE49-F238E27FC236}">
                <a16:creationId xmlns:a16="http://schemas.microsoft.com/office/drawing/2014/main" id="{E2A7BFD7-8237-4151-BFEA-AF774100A54D}"/>
              </a:ext>
            </a:extLst>
          </p:cNvPr>
          <p:cNvPicPr>
            <a:picLocks noChangeAspect="1"/>
          </p:cNvPicPr>
          <p:nvPr/>
        </p:nvPicPr>
        <p:blipFill>
          <a:blip r:embed="rId4"/>
          <a:stretch>
            <a:fillRect/>
          </a:stretch>
        </p:blipFill>
        <p:spPr>
          <a:xfrm>
            <a:off x="1219200" y="1114835"/>
            <a:ext cx="6096000" cy="2552192"/>
          </a:xfrm>
          <a:prstGeom prst="rect">
            <a:avLst/>
          </a:prstGeom>
        </p:spPr>
      </p:pic>
    </p:spTree>
    <p:extLst>
      <p:ext uri="{BB962C8B-B14F-4D97-AF65-F5344CB8AC3E}">
        <p14:creationId xmlns:p14="http://schemas.microsoft.com/office/powerpoint/2010/main" val="2748842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86" y="152400"/>
            <a:ext cx="7772400" cy="914400"/>
          </a:xfrm>
        </p:spPr>
        <p:txBody>
          <a:bodyPr/>
          <a:lstStyle/>
          <a:p>
            <a:pPr algn="ctr"/>
            <a:r>
              <a:rPr lang="en-US" b="1" dirty="0">
                <a:solidFill>
                  <a:schemeClr val="tx1"/>
                </a:solidFill>
              </a:rPr>
              <a:t>Top Borrowers in FY 18</a:t>
            </a:r>
          </a:p>
        </p:txBody>
      </p:sp>
      <p:sp>
        <p:nvSpPr>
          <p:cNvPr id="3" name="Slide Number Placeholder 2"/>
          <p:cNvSpPr>
            <a:spLocks noGrp="1"/>
          </p:cNvSpPr>
          <p:nvPr>
            <p:ph type="sldNum" sz="quarter" idx="12"/>
          </p:nvPr>
        </p:nvSpPr>
        <p:spPr/>
        <p:txBody>
          <a:bodyPr/>
          <a:lstStyle/>
          <a:p>
            <a:fld id="{349CE0A7-CEB3-4B84-8CDD-3184F817DA9B}" type="slidenum">
              <a:rPr lang="en-US" smtClean="0"/>
              <a:pPr/>
              <a:t>9</a:t>
            </a:fld>
            <a:endParaRPr lang="en-US" dirty="0"/>
          </a:p>
        </p:txBody>
      </p:sp>
      <p:pic>
        <p:nvPicPr>
          <p:cNvPr id="5" name="Picture 4">
            <a:extLst>
              <a:ext uri="{FF2B5EF4-FFF2-40B4-BE49-F238E27FC236}">
                <a16:creationId xmlns:a16="http://schemas.microsoft.com/office/drawing/2014/main" id="{FB61A189-2BEE-4D1A-A1EA-DFA92E1FF43A}"/>
              </a:ext>
            </a:extLst>
          </p:cNvPr>
          <p:cNvPicPr>
            <a:picLocks noChangeAspect="1"/>
          </p:cNvPicPr>
          <p:nvPr/>
        </p:nvPicPr>
        <p:blipFill>
          <a:blip r:embed="rId2"/>
          <a:stretch>
            <a:fillRect/>
          </a:stretch>
        </p:blipFill>
        <p:spPr>
          <a:xfrm>
            <a:off x="892842" y="1393407"/>
            <a:ext cx="7134225" cy="2200275"/>
          </a:xfrm>
          <a:prstGeom prst="rect">
            <a:avLst/>
          </a:prstGeom>
        </p:spPr>
      </p:pic>
      <p:pic>
        <p:nvPicPr>
          <p:cNvPr id="7" name="Picture 6">
            <a:extLst>
              <a:ext uri="{FF2B5EF4-FFF2-40B4-BE49-F238E27FC236}">
                <a16:creationId xmlns:a16="http://schemas.microsoft.com/office/drawing/2014/main" id="{6CD57441-7CC6-40B4-99E1-F4C96F752788}"/>
              </a:ext>
            </a:extLst>
          </p:cNvPr>
          <p:cNvPicPr>
            <a:picLocks noChangeAspect="1"/>
          </p:cNvPicPr>
          <p:nvPr/>
        </p:nvPicPr>
        <p:blipFill>
          <a:blip r:embed="rId3"/>
          <a:stretch>
            <a:fillRect/>
          </a:stretch>
        </p:blipFill>
        <p:spPr>
          <a:xfrm>
            <a:off x="981075" y="3920289"/>
            <a:ext cx="7181850" cy="2238375"/>
          </a:xfrm>
          <a:prstGeom prst="rect">
            <a:avLst/>
          </a:prstGeom>
        </p:spPr>
      </p:pic>
    </p:spTree>
    <p:extLst>
      <p:ext uri="{BB962C8B-B14F-4D97-AF65-F5344CB8AC3E}">
        <p14:creationId xmlns:p14="http://schemas.microsoft.com/office/powerpoint/2010/main" val="42618048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6017</TotalTime>
  <Words>3086</Words>
  <Application>Microsoft Office PowerPoint</Application>
  <PresentationFormat>On-screen Show (4:3)</PresentationFormat>
  <Paragraphs>383</Paragraphs>
  <Slides>41</Slides>
  <Notes>32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4" baseType="lpstr">
      <vt:lpstr>Andes</vt:lpstr>
      <vt:lpstr>Arial</vt:lpstr>
      <vt:lpstr>Calibri</vt:lpstr>
      <vt:lpstr>Franklin Gothic Book</vt:lpstr>
      <vt:lpstr>Helvetica</vt:lpstr>
      <vt:lpstr>Perpetua</vt:lpstr>
      <vt:lpstr>Times New Roman</vt:lpstr>
      <vt:lpstr>Tw Cen MT</vt:lpstr>
      <vt:lpstr>Verdana</vt:lpstr>
      <vt:lpstr>Wingdings</vt:lpstr>
      <vt:lpstr>Wingdings 2</vt:lpstr>
      <vt:lpstr>Equity</vt:lpstr>
      <vt:lpstr>Photo Editor Photo</vt:lpstr>
      <vt:lpstr>     The World Bank’s Sanctions System: The Use of Suspension and Debarment to Combat Fraud and Corruption in International Development    </vt:lpstr>
      <vt:lpstr>Bretton Woods Conference (July 1-22, 1944)</vt:lpstr>
      <vt:lpstr>PowerPoint Presentation</vt:lpstr>
      <vt:lpstr>PowerPoint Presentation</vt:lpstr>
      <vt:lpstr>The World Bank Group Today – Five Institutions</vt:lpstr>
      <vt:lpstr>What is the World Bank?</vt:lpstr>
      <vt:lpstr>What does the World Bank do?</vt:lpstr>
      <vt:lpstr>World Bank: Global Commitments FY18</vt:lpstr>
      <vt:lpstr>Top Borrowers in FY 18</vt:lpstr>
      <vt:lpstr>PowerPoint Presentation</vt:lpstr>
      <vt:lpstr>PowerPoint Presentation</vt:lpstr>
      <vt:lpstr>Why Does the World Bank Care About Fraud &amp; Corruption?</vt:lpstr>
      <vt:lpstr>PowerPoint Presentation</vt:lpstr>
      <vt:lpstr>PowerPoint Presentation</vt:lpstr>
      <vt:lpstr>Why Fighting Fraud &amp; Corruption Matters:   Health Project (South Asia)</vt:lpstr>
      <vt:lpstr>PowerPoint Presentation</vt:lpstr>
      <vt:lpstr>PowerPoint Presentation</vt:lpstr>
      <vt:lpstr>PowerPoint Presentation</vt:lpstr>
      <vt:lpstr>PowerPoint Presentation</vt:lpstr>
      <vt:lpstr>What Do We Mean by “Sanctions”? </vt:lpstr>
      <vt:lpstr>Who Can Be Sanctioned? </vt:lpstr>
      <vt:lpstr>Sanctionable Misconduct</vt:lpstr>
      <vt:lpstr>Range of Sanctions: </vt:lpstr>
      <vt:lpstr>Scope of Suspension and Debarment</vt:lpstr>
      <vt:lpstr>Impact of Suspension and Debarment</vt:lpstr>
      <vt:lpstr> </vt:lpstr>
      <vt:lpstr>PowerPoint Presentation</vt:lpstr>
      <vt:lpstr>PowerPoint Presentation</vt:lpstr>
      <vt:lpstr>The Adjudicative Phase:  Suspension and Debarment Officer (SDO)</vt:lpstr>
      <vt:lpstr>The Adjudicative Phase:  Suspension and Debarment Officer (SDO)</vt:lpstr>
      <vt:lpstr>The Adjudicative Phase:  Temporary Suspension</vt:lpstr>
      <vt:lpstr>The Adjudicative Phase:  Second and Final Tier: Sanctions Board</vt:lpstr>
      <vt:lpstr>Sanctions Board Roles &amp; Functions</vt:lpstr>
      <vt:lpstr>The Compliance Phase: Conditional Release</vt:lpstr>
      <vt:lpstr>PowerPoint Presentation</vt:lpstr>
      <vt:lpstr>How Settlement Works</vt:lpstr>
      <vt:lpstr>Case Study</vt:lpstr>
      <vt:lpstr>Case Study</vt:lpstr>
      <vt:lpstr>Lessons and Questions</vt:lpstr>
      <vt:lpstr>Lessons and Questions</vt:lpstr>
      <vt:lpstr>PowerPoint Presentation</vt:lpstr>
    </vt:vector>
  </TitlesOfParts>
  <Company>Inter-American Development Bank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IADB</dc:creator>
  <cp:lastModifiedBy>Collin Swan</cp:lastModifiedBy>
  <cp:revision>285</cp:revision>
  <cp:lastPrinted>2017-03-15T20:36:01Z</cp:lastPrinted>
  <dcterms:created xsi:type="dcterms:W3CDTF">2011-02-28T22:48:59Z</dcterms:created>
  <dcterms:modified xsi:type="dcterms:W3CDTF">2018-10-18T20:13:46Z</dcterms:modified>
</cp:coreProperties>
</file>