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285"/>
    <a:srgbClr val="0060A8"/>
    <a:srgbClr val="FF5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90930" autoAdjust="0"/>
  </p:normalViewPr>
  <p:slideViewPr>
    <p:cSldViewPr>
      <p:cViewPr varScale="1">
        <p:scale>
          <a:sx n="74" d="100"/>
          <a:sy n="74" d="100"/>
        </p:scale>
        <p:origin x="10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259" y="-7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D7332B-1442-4F8C-A160-0D5EB57A24C0}" type="datetimeFigureOut">
              <a:rPr lang="en-AU" smtClean="0"/>
              <a:pPr/>
              <a:t>21/02/2019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256F71-1FE9-4811-833E-31A9A4F69AB8}" type="slidenum">
              <a:rPr lang="en-AU" smtClean="0"/>
              <a:pPr/>
              <a:t>‹#›</a:t>
            </a:fld>
            <a:endParaRPr lang="en-AU"/>
          </a:p>
        </p:txBody>
      </p:sp>
    </p:spTree>
    <p:extLst>
      <p:ext uri="{BB962C8B-B14F-4D97-AF65-F5344CB8AC3E}">
        <p14:creationId xmlns:p14="http://schemas.microsoft.com/office/powerpoint/2010/main" val="402927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4820-F59C-490B-A624-3CEFDFE2581B}" type="datetimeFigureOut">
              <a:rPr lang="en-AU" smtClean="0"/>
              <a:pPr/>
              <a:t>21/02/2019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FE650-C70C-4B1D-9166-83BB00854515}" type="slidenum">
              <a:rPr lang="en-AU" smtClean="0"/>
              <a:pPr/>
              <a:t>‹#›</a:t>
            </a:fld>
            <a:endParaRPr lang="en-AU"/>
          </a:p>
        </p:txBody>
      </p:sp>
    </p:spTree>
    <p:extLst>
      <p:ext uri="{BB962C8B-B14F-4D97-AF65-F5344CB8AC3E}">
        <p14:creationId xmlns:p14="http://schemas.microsoft.com/office/powerpoint/2010/main" val="312235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a:t>
            </a:fld>
            <a:endParaRPr lang="en-AU"/>
          </a:p>
        </p:txBody>
      </p:sp>
    </p:spTree>
    <p:extLst>
      <p:ext uri="{BB962C8B-B14F-4D97-AF65-F5344CB8AC3E}">
        <p14:creationId xmlns:p14="http://schemas.microsoft.com/office/powerpoint/2010/main" val="415300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12</a:t>
            </a:fld>
            <a:endParaRPr lang="en-AU"/>
          </a:p>
        </p:txBody>
      </p:sp>
    </p:spTree>
    <p:extLst>
      <p:ext uri="{BB962C8B-B14F-4D97-AF65-F5344CB8AC3E}">
        <p14:creationId xmlns:p14="http://schemas.microsoft.com/office/powerpoint/2010/main" val="112679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2</a:t>
            </a:fld>
            <a:endParaRPr lang="en-AU"/>
          </a:p>
        </p:txBody>
      </p:sp>
    </p:spTree>
    <p:extLst>
      <p:ext uri="{BB962C8B-B14F-4D97-AF65-F5344CB8AC3E}">
        <p14:creationId xmlns:p14="http://schemas.microsoft.com/office/powerpoint/2010/main" val="350118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4</a:t>
            </a:fld>
            <a:endParaRPr lang="en-AU"/>
          </a:p>
        </p:txBody>
      </p:sp>
    </p:spTree>
    <p:extLst>
      <p:ext uri="{BB962C8B-B14F-4D97-AF65-F5344CB8AC3E}">
        <p14:creationId xmlns:p14="http://schemas.microsoft.com/office/powerpoint/2010/main" val="118857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400" b="1"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5</a:t>
            </a:fld>
            <a:endParaRPr lang="en-AU"/>
          </a:p>
        </p:txBody>
      </p:sp>
    </p:spTree>
    <p:extLst>
      <p:ext uri="{BB962C8B-B14F-4D97-AF65-F5344CB8AC3E}">
        <p14:creationId xmlns:p14="http://schemas.microsoft.com/office/powerpoint/2010/main" val="321626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6</a:t>
            </a:fld>
            <a:endParaRPr lang="en-AU"/>
          </a:p>
        </p:txBody>
      </p:sp>
    </p:spTree>
    <p:extLst>
      <p:ext uri="{BB962C8B-B14F-4D97-AF65-F5344CB8AC3E}">
        <p14:creationId xmlns:p14="http://schemas.microsoft.com/office/powerpoint/2010/main" val="426516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8</a:t>
            </a:fld>
            <a:endParaRPr lang="en-AU"/>
          </a:p>
        </p:txBody>
      </p:sp>
    </p:spTree>
    <p:extLst>
      <p:ext uri="{BB962C8B-B14F-4D97-AF65-F5344CB8AC3E}">
        <p14:creationId xmlns:p14="http://schemas.microsoft.com/office/powerpoint/2010/main" val="324896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7FE650-C70C-4B1D-9166-83BB00854515}" type="slidenum">
              <a:rPr lang="en-AU" smtClean="0"/>
              <a:pPr/>
              <a:t>9</a:t>
            </a:fld>
            <a:endParaRPr lang="en-AU"/>
          </a:p>
        </p:txBody>
      </p:sp>
    </p:spTree>
    <p:extLst>
      <p:ext uri="{BB962C8B-B14F-4D97-AF65-F5344CB8AC3E}">
        <p14:creationId xmlns:p14="http://schemas.microsoft.com/office/powerpoint/2010/main" val="80174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400"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10</a:t>
            </a:fld>
            <a:endParaRPr lang="en-AU"/>
          </a:p>
        </p:txBody>
      </p:sp>
    </p:spTree>
    <p:extLst>
      <p:ext uri="{BB962C8B-B14F-4D97-AF65-F5344CB8AC3E}">
        <p14:creationId xmlns:p14="http://schemas.microsoft.com/office/powerpoint/2010/main" val="360897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11</a:t>
            </a:fld>
            <a:endParaRPr lang="en-AU"/>
          </a:p>
        </p:txBody>
      </p:sp>
    </p:spTree>
    <p:extLst>
      <p:ext uri="{BB962C8B-B14F-4D97-AF65-F5344CB8AC3E}">
        <p14:creationId xmlns:p14="http://schemas.microsoft.com/office/powerpoint/2010/main" val="2198661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24"/>
            <a:ext cx="9173509" cy="6880132"/>
          </a:xfrm>
          <a:prstGeom prst="rect">
            <a:avLst/>
          </a:prstGeom>
        </p:spPr>
      </p:pic>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en-US"/>
              <a:t>Click to edit Master title style</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dirty="0"/>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dirty="0"/>
          </a:p>
        </p:txBody>
      </p:sp>
      <p:cxnSp>
        <p:nvCxnSpPr>
          <p:cNvPr id="10" name="Straight Connector 9"/>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ampus-background.jpg"/>
          <p:cNvPicPr>
            <a:picLocks noChangeAspect="1"/>
          </p:cNvPicPr>
          <p:nvPr userDrawn="1"/>
        </p:nvPicPr>
        <p:blipFill>
          <a:blip r:embed="rId2" cstate="print"/>
          <a:stretch>
            <a:fillRect/>
          </a:stretch>
        </p:blipFill>
        <p:spPr>
          <a:xfrm>
            <a:off x="0" y="0"/>
            <a:ext cx="9144000" cy="6885384"/>
          </a:xfrm>
          <a:prstGeom prst="rect">
            <a:avLst/>
          </a:prstGeom>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UoA_logo_vert_cmyk_midbg.png"/>
          <p:cNvPicPr/>
          <p:nvPr userDrawn="1"/>
        </p:nvPicPr>
        <p:blipFill>
          <a:blip r:embed="rId3" cstate="screen"/>
          <a:stretch>
            <a:fillRect/>
          </a:stretch>
        </p:blipFill>
        <p:spPr>
          <a:xfrm>
            <a:off x="310772" y="318199"/>
            <a:ext cx="1107584" cy="8212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University of Adelaide</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p:txBody>
          <a:bodyPr/>
          <a:lstStyle/>
          <a:p>
            <a:r>
              <a:rPr lang="en-AU"/>
              <a:t>University of Adelaide</a:t>
            </a:r>
          </a:p>
        </p:txBody>
      </p:sp>
      <p:sp>
        <p:nvSpPr>
          <p:cNvPr id="9" name="Slide Number Placeholder 8"/>
          <p:cNvSpPr>
            <a:spLocks noGrp="1"/>
          </p:cNvSpPr>
          <p:nvPr>
            <p:ph type="sldNum" sz="quarter" idx="12"/>
          </p:nvPr>
        </p:nvSpPr>
        <p:spPr/>
        <p:txBody>
          <a:bodyPr/>
          <a:lstStyle/>
          <a:p>
            <a:fld id="{7E8AFECB-488C-4862-A863-69DB259C81CD}" type="slidenum">
              <a:rPr lang="en-AU" smtClean="0"/>
              <a:pPr/>
              <a:t>‹#›</a:t>
            </a:fld>
            <a:endParaRPr lang="en-AU"/>
          </a:p>
        </p:txBody>
      </p:sp>
      <p:cxnSp>
        <p:nvCxnSpPr>
          <p:cNvPr id="10" name="Straight Connector 9"/>
          <p:cNvCxnSpPr/>
          <p:nvPr userDrawn="1"/>
        </p:nvCxnSpPr>
        <p:spPr>
          <a:xfrm>
            <a:off x="467544" y="6453336"/>
            <a:ext cx="82809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a:t>
            </a:fld>
            <a:endParaRPr lang="en-AU"/>
          </a:p>
        </p:txBody>
      </p:sp>
      <p:cxnSp>
        <p:nvCxnSpPr>
          <p:cNvPr id="6" name="Straight Connector 5"/>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University of Adelaide</a:t>
            </a:r>
          </a:p>
        </p:txBody>
      </p:sp>
      <p:sp>
        <p:nvSpPr>
          <p:cNvPr id="4" name="Slide Number Placeholder 3"/>
          <p:cNvSpPr>
            <a:spLocks noGrp="1"/>
          </p:cNvSpPr>
          <p:nvPr>
            <p:ph type="sldNum" sz="quarter" idx="12"/>
          </p:nvPr>
        </p:nvSpPr>
        <p:spPr/>
        <p:txBody>
          <a:bodyPr/>
          <a:lstStyle/>
          <a:p>
            <a:fld id="{7E8AFECB-488C-4862-A863-69DB259C81CD}" type="slidenum">
              <a:rPr lang="en-AU" smtClean="0"/>
              <a:pPr/>
              <a:t>‹#›</a:t>
            </a:fld>
            <a:endParaRPr lang="en-AU"/>
          </a:p>
        </p:txBody>
      </p:sp>
      <p:cxnSp>
        <p:nvCxnSpPr>
          <p:cNvPr id="5" name="Straight Connector 4"/>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AU"/>
              <a:t>University of Adelaide</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sp>
        <p:nvSpPr>
          <p:cNvPr id="8" name="Footer Placeholder 4"/>
          <p:cNvSpPr>
            <a:spLocks noGrp="1"/>
          </p:cNvSpPr>
          <p:nvPr>
            <p:ph type="ftr" sz="quarter" idx="11"/>
          </p:nvPr>
        </p:nvSpPr>
        <p:spPr>
          <a:xfrm>
            <a:off x="467544" y="6448251"/>
            <a:ext cx="2895600" cy="365125"/>
          </a:xfrm>
        </p:spPr>
        <p:txBody>
          <a:bodyPr/>
          <a:lstStyle/>
          <a:p>
            <a:r>
              <a:rPr lang="en-AU"/>
              <a:t>University of Adelaide</a:t>
            </a:r>
          </a:p>
        </p:txBody>
      </p:sp>
      <p:cxnSp>
        <p:nvCxnSpPr>
          <p:cNvPr id="9" name="Straight Connector 8"/>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29600" cy="850106"/>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467544" y="6448251"/>
            <a:ext cx="2895600" cy="365125"/>
          </a:xfrm>
          <a:prstGeom prst="rect">
            <a:avLst/>
          </a:prstGeom>
        </p:spPr>
        <p:txBody>
          <a:bodyPr vert="horz" lIns="91440" tIns="45720" rIns="91440" bIns="45720" rtlCol="0" anchor="ctr"/>
          <a:lstStyle>
            <a:lvl1pPr algn="l">
              <a:defRPr sz="1100">
                <a:solidFill>
                  <a:schemeClr val="tx1">
                    <a:tint val="75000"/>
                  </a:schemeClr>
                </a:solidFill>
                <a:latin typeface="Georgia" pitchFamily="18" charset="0"/>
              </a:defRPr>
            </a:lvl1pPr>
          </a:lstStyle>
          <a:p>
            <a:r>
              <a:rPr lang="en-AU" dirty="0"/>
              <a:t>University of Adelaide</a:t>
            </a:r>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100">
                <a:solidFill>
                  <a:srgbClr val="808285"/>
                </a:solidFill>
                <a:latin typeface="Georgia" pitchFamily="18" charset="0"/>
              </a:defRPr>
            </a:lvl1pPr>
          </a:lstStyle>
          <a:p>
            <a:fld id="{95078D05-E1F1-4281-8199-8B61E9D7363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solidFill>
            <a:srgbClr val="0060A8"/>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92088" y="5013176"/>
            <a:ext cx="7772400" cy="720080"/>
          </a:xfrm>
        </p:spPr>
        <p:txBody>
          <a:bodyPr>
            <a:noAutofit/>
          </a:bodyPr>
          <a:lstStyle/>
          <a:p>
            <a:r>
              <a:rPr lang="en-US" dirty="0"/>
              <a:t>Research Unit on Military</a:t>
            </a:r>
            <a:br>
              <a:rPr lang="en-US" dirty="0"/>
            </a:br>
            <a:r>
              <a:rPr lang="en-US" dirty="0"/>
              <a:t>Law and Ethics (RUMLAE)</a:t>
            </a:r>
            <a:br>
              <a:rPr lang="en-US" dirty="0"/>
            </a:br>
            <a:r>
              <a:rPr lang="en-US" sz="2800" dirty="0"/>
              <a:t>Dr Colette Langos</a:t>
            </a:r>
            <a:br>
              <a:rPr lang="en-US" sz="2800" dirty="0"/>
            </a:br>
            <a:r>
              <a:rPr lang="en-US" sz="2800" dirty="0"/>
              <a:t>Senior Lecturer in Law</a:t>
            </a:r>
          </a:p>
        </p:txBody>
      </p:sp>
      <p:sp>
        <p:nvSpPr>
          <p:cNvPr id="7" name="Subtitle 6"/>
          <p:cNvSpPr>
            <a:spLocks noGrp="1"/>
          </p:cNvSpPr>
          <p:nvPr>
            <p:ph type="subTitle" idx="1"/>
          </p:nvPr>
        </p:nvSpPr>
        <p:spPr>
          <a:xfrm>
            <a:off x="2563688" y="4606280"/>
            <a:ext cx="6400800" cy="406896"/>
          </a:xfrm>
        </p:spPr>
        <p:txBody>
          <a:bodyPr/>
          <a:lstStyle/>
          <a:p>
            <a:r>
              <a:rPr lang="en-US" dirty="0"/>
              <a:t>Adelaide Law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US" i="1" dirty="0"/>
              <a:t>Injunctive relief</a:t>
            </a:r>
            <a:r>
              <a:rPr lang="en-US" dirty="0"/>
              <a:t> - may either restrain the government (procuring entity) from engaging in conduct contravening the CPRs or require that it act in manner which ensures compliance.</a:t>
            </a:r>
          </a:p>
          <a:p>
            <a:r>
              <a:rPr lang="en-US" dirty="0"/>
              <a:t>Limitations to obtaining an injunction:</a:t>
            </a:r>
          </a:p>
          <a:p>
            <a:pPr>
              <a:buFont typeface="Courier New" panose="02070309020205020404" pitchFamily="49" charset="0"/>
              <a:buChar char="o"/>
            </a:pPr>
            <a:r>
              <a:rPr lang="en-US" dirty="0"/>
              <a:t>written protest at the agency-level</a:t>
            </a:r>
          </a:p>
          <a:p>
            <a:pPr>
              <a:buFont typeface="Courier New" panose="02070309020205020404" pitchFamily="49" charset="0"/>
              <a:buChar char="o"/>
            </a:pPr>
            <a:r>
              <a:rPr lang="en-US" dirty="0"/>
              <a:t>supplier initiates court action within 10 days of when the contravention occurred/is occurring/is proposed or within 10 days of the supplier becoming aware of the contravention/proposed contravention.</a:t>
            </a:r>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10</a:t>
            </a:fld>
            <a:endParaRPr lang="en-AU" dirty="0"/>
          </a:p>
        </p:txBody>
      </p:sp>
    </p:spTree>
    <p:extLst>
      <p:ext uri="{BB962C8B-B14F-4D97-AF65-F5344CB8AC3E}">
        <p14:creationId xmlns:p14="http://schemas.microsoft.com/office/powerpoint/2010/main" val="396955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US" i="1" dirty="0"/>
              <a:t>Compensation</a:t>
            </a:r>
            <a:r>
              <a:rPr lang="en-US" dirty="0"/>
              <a:t> – supplier whose interests are affected may seek redress in form of compensation where a contravention of the CPRs has occurred/is occurring/is proposed.</a:t>
            </a:r>
          </a:p>
          <a:p>
            <a:r>
              <a:rPr lang="en-US" dirty="0"/>
              <a:t>Filing a written protest at the agency-level is not a prerequisite for a compensation award. </a:t>
            </a:r>
          </a:p>
          <a:p>
            <a:r>
              <a:rPr lang="en-US" dirty="0"/>
              <a:t>No time limit as to when a supplier must file for compensation.</a:t>
            </a:r>
          </a:p>
          <a:p>
            <a:r>
              <a:rPr lang="en-US" dirty="0"/>
              <a:t>Only reasonable expenditures’ associated with the tender process (preparation for tender) and the making/resolving of a complaint can form part of the award.</a:t>
            </a:r>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11</a:t>
            </a:fld>
            <a:endParaRPr lang="en-AU" dirty="0"/>
          </a:p>
        </p:txBody>
      </p:sp>
    </p:spTree>
    <p:extLst>
      <p:ext uri="{BB962C8B-B14F-4D97-AF65-F5344CB8AC3E}">
        <p14:creationId xmlns:p14="http://schemas.microsoft.com/office/powerpoint/2010/main" val="212490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US" i="1" dirty="0"/>
              <a:t>Suspension of a procurement - </a:t>
            </a:r>
            <a:r>
              <a:rPr lang="en-US" dirty="0"/>
              <a:t>Where a potential supplier files a complaint with the federal agency, the matter must be investigated and the procurement process must be </a:t>
            </a:r>
            <a:r>
              <a:rPr lang="en-US" i="1" dirty="0"/>
              <a:t>suspended</a:t>
            </a:r>
            <a:r>
              <a:rPr lang="en-US" dirty="0"/>
              <a:t> unless a ‘public interest certificate’ is issued.</a:t>
            </a:r>
          </a:p>
          <a:p>
            <a:endParaRPr lang="en-US" dirty="0"/>
          </a:p>
          <a:p>
            <a:r>
              <a:rPr lang="en-US" dirty="0"/>
              <a:t>Lasts until the complaint is either resolved or withdrawn; the court makes a determination that a contravention has occurred/not occurred; or a public interest certificate is issued.</a:t>
            </a:r>
            <a:endParaRPr lang="en-AU" dirty="0"/>
          </a:p>
          <a:p>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12</a:t>
            </a:fld>
            <a:endParaRPr lang="en-AU" dirty="0"/>
          </a:p>
        </p:txBody>
      </p:sp>
    </p:spTree>
    <p:extLst>
      <p:ext uri="{BB962C8B-B14F-4D97-AF65-F5344CB8AC3E}">
        <p14:creationId xmlns:p14="http://schemas.microsoft.com/office/powerpoint/2010/main" val="325374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normAutofit lnSpcReduction="10000"/>
          </a:bodyPr>
          <a:lstStyle/>
          <a:p>
            <a:r>
              <a:rPr lang="en-AU" dirty="0"/>
              <a:t>Federal govt procurement in Australia is primarily regulated by the Commonwealth Procurement Rules (CPRs) </a:t>
            </a:r>
            <a:r>
              <a:rPr lang="en-AU" sz="2000" dirty="0"/>
              <a:t>[akin to the Federal Acquisitions Regulations].</a:t>
            </a:r>
            <a:endParaRPr lang="en-AU" dirty="0"/>
          </a:p>
          <a:p>
            <a:pPr marL="0" indent="0">
              <a:buNone/>
            </a:pPr>
            <a:endParaRPr lang="en-AU" dirty="0"/>
          </a:p>
          <a:p>
            <a:r>
              <a:rPr lang="en-AU" dirty="0"/>
              <a:t>Issued </a:t>
            </a:r>
            <a:r>
              <a:rPr lang="en-US" dirty="0"/>
              <a:t>under s 105B(1) of the </a:t>
            </a:r>
            <a:r>
              <a:rPr lang="en-US" i="1" dirty="0"/>
              <a:t>Public Governance, Performance and Accountability Act</a:t>
            </a:r>
            <a:r>
              <a:rPr lang="en-US" dirty="0"/>
              <a:t> </a:t>
            </a:r>
            <a:r>
              <a:rPr lang="en-US" i="1" dirty="0"/>
              <a:t>2013 </a:t>
            </a:r>
            <a:r>
              <a:rPr lang="en-US" dirty="0"/>
              <a:t>(Cth).</a:t>
            </a:r>
          </a:p>
          <a:p>
            <a:endParaRPr lang="en-US" dirty="0"/>
          </a:p>
          <a:p>
            <a:r>
              <a:rPr lang="en-US" dirty="0"/>
              <a:t>Additional legislative and policy instruments supplement the regulation of procurements within specific govt departments e.g. Dept of Defence: </a:t>
            </a:r>
            <a:r>
              <a:rPr lang="en-US" sz="2000" dirty="0"/>
              <a:t>Defence Accountable Authority Instructions (chief executive instructions) issued under s 16 PGPA Act; Defence Procurement Policy Manual (19 December 2017); Resource Management Guides (Department of Finance).</a:t>
            </a:r>
            <a:endParaRPr lang="en-AU" sz="2000" dirty="0"/>
          </a:p>
        </p:txBody>
      </p:sp>
      <p:sp>
        <p:nvSpPr>
          <p:cNvPr id="4" name="Footer Placeholder 3"/>
          <p:cNvSpPr>
            <a:spLocks noGrp="1"/>
          </p:cNvSpPr>
          <p:nvPr>
            <p:ph type="ftr" sz="quarter" idx="11"/>
          </p:nvPr>
        </p:nvSpPr>
        <p:spPr/>
        <p:txBody>
          <a:bodyPr/>
          <a:lstStyle/>
          <a:p>
            <a:r>
              <a:rPr lang="en-AU"/>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a:t>
            </a:fld>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normAutofit/>
          </a:bodyPr>
          <a:lstStyle/>
          <a:p>
            <a:r>
              <a:rPr lang="en-US" dirty="0"/>
              <a:t>Key feature of both U.S. and Australia government procurement system:</a:t>
            </a:r>
          </a:p>
          <a:p>
            <a:pPr marL="0" indent="0">
              <a:buNone/>
            </a:pPr>
            <a:endParaRPr lang="en-US" dirty="0"/>
          </a:p>
          <a:p>
            <a:pPr marL="0" indent="0">
              <a:buNone/>
            </a:pPr>
            <a:r>
              <a:rPr lang="en-US" dirty="0"/>
              <a:t>Core principles – </a:t>
            </a:r>
          </a:p>
          <a:p>
            <a:pPr>
              <a:buFont typeface="Courier New" panose="02070309020205020404" pitchFamily="49" charset="0"/>
              <a:buChar char="o"/>
            </a:pPr>
            <a:r>
              <a:rPr lang="en-US" dirty="0"/>
              <a:t>achieving best value for money</a:t>
            </a:r>
          </a:p>
          <a:p>
            <a:pPr>
              <a:buFont typeface="Courier New" panose="02070309020205020404" pitchFamily="49" charset="0"/>
              <a:buChar char="o"/>
            </a:pPr>
            <a:r>
              <a:rPr lang="en-US" dirty="0"/>
              <a:t>encouraging full and open competition</a:t>
            </a:r>
          </a:p>
          <a:p>
            <a:pPr>
              <a:buFont typeface="Courier New" panose="02070309020205020404" pitchFamily="49" charset="0"/>
              <a:buChar char="o"/>
            </a:pPr>
            <a:r>
              <a:rPr lang="en-US" dirty="0"/>
              <a:t> making proper use of public resources which includes conducting government business with integrity (acting ethically).</a:t>
            </a:r>
          </a:p>
          <a:p>
            <a:pPr marL="0" indent="0">
              <a:buNone/>
            </a:pPr>
            <a:endParaRPr lang="en-US" dirty="0"/>
          </a:p>
          <a:p>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3</a:t>
            </a:fld>
            <a:endParaRPr lang="en-AU" dirty="0"/>
          </a:p>
        </p:txBody>
      </p:sp>
    </p:spTree>
    <p:extLst>
      <p:ext uri="{BB962C8B-B14F-4D97-AF65-F5344CB8AC3E}">
        <p14:creationId xmlns:p14="http://schemas.microsoft.com/office/powerpoint/2010/main" val="209130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normAutofit/>
          </a:bodyPr>
          <a:lstStyle/>
          <a:p>
            <a:endParaRPr lang="en-US" sz="3200" dirty="0"/>
          </a:p>
          <a:p>
            <a:r>
              <a:rPr lang="en-US" sz="3200" dirty="0"/>
              <a:t>FAR - highly detailed prescribed procedures for federal acquisitions. CPRs are less exhaustive. </a:t>
            </a:r>
          </a:p>
          <a:p>
            <a:pPr marL="0" indent="0">
              <a:buNone/>
            </a:pPr>
            <a:endParaRPr lang="en-US" sz="3200" dirty="0"/>
          </a:p>
          <a:p>
            <a:r>
              <a:rPr lang="en-US" sz="3200" dirty="0"/>
              <a:t>Subject matter parallel between FAR Subchapters A–D and the CPRs. </a:t>
            </a:r>
            <a:endParaRPr lang="en-AU" sz="3200"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4</a:t>
            </a:fld>
            <a:endParaRPr lang="en-AU" dirty="0"/>
          </a:p>
        </p:txBody>
      </p:sp>
    </p:spTree>
    <p:extLst>
      <p:ext uri="{BB962C8B-B14F-4D97-AF65-F5344CB8AC3E}">
        <p14:creationId xmlns:p14="http://schemas.microsoft.com/office/powerpoint/2010/main" val="12005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777"/>
            <a:ext cx="8229600" cy="850106"/>
          </a:xfrm>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normAutofit lnSpcReduction="10000"/>
          </a:bodyPr>
          <a:lstStyle/>
          <a:p>
            <a:r>
              <a:rPr lang="en-US" dirty="0"/>
              <a:t>A critical feature of the govt procurement frameworks in both the United States and Australia is a </a:t>
            </a:r>
            <a:r>
              <a:rPr lang="en-US" b="1" dirty="0"/>
              <a:t>mechanism for resolving complaints between the government </a:t>
            </a:r>
            <a:r>
              <a:rPr lang="en-US" dirty="0"/>
              <a:t>(federal government contracting agency/procuring entity) </a:t>
            </a:r>
            <a:r>
              <a:rPr lang="en-US" b="1" dirty="0"/>
              <a:t>and a supplier whose interests are affected </a:t>
            </a:r>
            <a:r>
              <a:rPr lang="en-US" dirty="0"/>
              <a:t>– a bid protest system. </a:t>
            </a:r>
          </a:p>
          <a:p>
            <a:endParaRPr lang="en-US" dirty="0"/>
          </a:p>
          <a:p>
            <a:r>
              <a:rPr lang="en-AU" dirty="0"/>
              <a:t>Australia – prior to very recent changes in in the law: potential suppliers complain of an alleged breach of the CPRs to the procuring entity, the Procurement Coordinator within the Department of Finance or the Commonwealth Ombudsman and appeal the initial decision to the Federal Court (FC). </a:t>
            </a:r>
          </a:p>
          <a:p>
            <a:endParaRPr lang="en-AU" dirty="0"/>
          </a:p>
          <a:p>
            <a:endParaRPr lang="en-US" dirty="0"/>
          </a:p>
          <a:p>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5</a:t>
            </a:fld>
            <a:endParaRPr lang="en-AU" dirty="0"/>
          </a:p>
        </p:txBody>
      </p:sp>
    </p:spTree>
    <p:extLst>
      <p:ext uri="{BB962C8B-B14F-4D97-AF65-F5344CB8AC3E}">
        <p14:creationId xmlns:p14="http://schemas.microsoft.com/office/powerpoint/2010/main" val="415206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AU" dirty="0"/>
              <a:t>High costs associated with litigation, limited accessibility to the FC (no presence in regional locations) and the FC’s high workload (affecting the timeliness of decision making) impeded the practical workability for potential suppliers to mount successful challenges.</a:t>
            </a:r>
            <a:endParaRPr lang="en-US" dirty="0"/>
          </a:p>
          <a:p>
            <a:endParaRPr lang="en-US" dirty="0"/>
          </a:p>
          <a:p>
            <a:r>
              <a:rPr lang="en-US" i="1" dirty="0"/>
              <a:t>Government Procurement (Judicial Review) Act</a:t>
            </a:r>
            <a:r>
              <a:rPr lang="en-US" dirty="0"/>
              <a:t> </a:t>
            </a:r>
            <a:r>
              <a:rPr lang="en-US" b="1" dirty="0"/>
              <a:t>establishes a new external review process (finally) compliant with international obligations under the GPA and TTP.</a:t>
            </a:r>
            <a:r>
              <a:rPr lang="en-US" dirty="0"/>
              <a:t> Legislation passed in October 2018 and comes into force in </a:t>
            </a:r>
            <a:r>
              <a:rPr lang="en-US" b="1" dirty="0"/>
              <a:t>April 2019</a:t>
            </a:r>
            <a:r>
              <a:rPr lang="en-US" dirty="0"/>
              <a:t>.</a:t>
            </a:r>
            <a:endParaRPr lang="en-AU" dirty="0"/>
          </a:p>
          <a:p>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6</a:t>
            </a:fld>
            <a:endParaRPr lang="en-AU" dirty="0"/>
          </a:p>
        </p:txBody>
      </p:sp>
    </p:spTree>
    <p:extLst>
      <p:ext uri="{BB962C8B-B14F-4D97-AF65-F5344CB8AC3E}">
        <p14:creationId xmlns:p14="http://schemas.microsoft.com/office/powerpoint/2010/main" val="99975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US" dirty="0"/>
              <a:t>Both the U.S. and the Australian models accommodate agency-level protests and provide for complaints to be heard in a respective federal court. </a:t>
            </a:r>
          </a:p>
          <a:p>
            <a:pPr marL="0" indent="0">
              <a:buNone/>
            </a:pPr>
            <a:endParaRPr lang="en-US" dirty="0"/>
          </a:p>
          <a:p>
            <a:r>
              <a:rPr lang="en-US" dirty="0"/>
              <a:t>Australia does not, however, have a body akin to the Government Accountability Office (GAO).</a:t>
            </a:r>
          </a:p>
          <a:p>
            <a:pPr marL="0" indent="0">
              <a:buNone/>
            </a:pPr>
            <a:endParaRPr lang="en-US" dirty="0"/>
          </a:p>
          <a:p>
            <a:r>
              <a:rPr lang="en-US" dirty="0"/>
              <a:t>Imperative for suppliers to have a comprehensive understanding of the mechanism relevant to the potential government contract to ensure competition/fairness.</a:t>
            </a:r>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7</a:t>
            </a:fld>
            <a:endParaRPr lang="en-AU" dirty="0"/>
          </a:p>
        </p:txBody>
      </p:sp>
    </p:spTree>
    <p:extLst>
      <p:ext uri="{BB962C8B-B14F-4D97-AF65-F5344CB8AC3E}">
        <p14:creationId xmlns:p14="http://schemas.microsoft.com/office/powerpoint/2010/main" val="190935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normAutofit/>
          </a:bodyPr>
          <a:lstStyle/>
          <a:p>
            <a:pPr marL="0" indent="0">
              <a:buNone/>
            </a:pPr>
            <a:r>
              <a:rPr lang="en-US" sz="2800" dirty="0"/>
              <a:t>Under the new law:</a:t>
            </a:r>
          </a:p>
          <a:p>
            <a:r>
              <a:rPr lang="en-US" sz="2800" i="1" dirty="0"/>
              <a:t>Agency level</a:t>
            </a:r>
            <a:r>
              <a:rPr lang="en-US" sz="2800" dirty="0"/>
              <a:t> - A supplier who has an interest in a covered procurement can make a written complaint of an alleged breach of the CPRs to the procuring entity.</a:t>
            </a:r>
            <a:r>
              <a:rPr lang="en-AU" sz="2800" dirty="0"/>
              <a:t> </a:t>
            </a:r>
          </a:p>
          <a:p>
            <a:pPr marL="0" indent="0">
              <a:buNone/>
            </a:pPr>
            <a:endParaRPr lang="en-US" sz="2800" dirty="0"/>
          </a:p>
          <a:p>
            <a:r>
              <a:rPr lang="en-US" sz="2800" dirty="0"/>
              <a:t>If the complaint is not resolved, a supplier can file to have the matter heard by the Federal Circuit Court (FCC) or the Federal Court (FC).</a:t>
            </a:r>
            <a:endParaRPr lang="en-AU" sz="2800"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8</a:t>
            </a:fld>
            <a:endParaRPr lang="en-AU" dirty="0"/>
          </a:p>
        </p:txBody>
      </p:sp>
    </p:spTree>
    <p:extLst>
      <p:ext uri="{BB962C8B-B14F-4D97-AF65-F5344CB8AC3E}">
        <p14:creationId xmlns:p14="http://schemas.microsoft.com/office/powerpoint/2010/main" val="264469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Federal Government procurement – </a:t>
            </a:r>
            <a:br>
              <a:rPr lang="en-AU" dirty="0"/>
            </a:br>
            <a:r>
              <a:rPr lang="en-AU" dirty="0"/>
              <a:t>Complaints mechanism: Australia</a:t>
            </a:r>
          </a:p>
        </p:txBody>
      </p:sp>
      <p:sp>
        <p:nvSpPr>
          <p:cNvPr id="3" name="Content Placeholder 2"/>
          <p:cNvSpPr>
            <a:spLocks noGrp="1"/>
          </p:cNvSpPr>
          <p:nvPr>
            <p:ph idx="1"/>
          </p:nvPr>
        </p:nvSpPr>
        <p:spPr/>
        <p:txBody>
          <a:bodyPr/>
          <a:lstStyle/>
          <a:p>
            <a:r>
              <a:rPr lang="en-US" i="1" dirty="0"/>
              <a:t>Federal level</a:t>
            </a:r>
            <a:r>
              <a:rPr lang="en-US" dirty="0"/>
              <a:t> - The FCC or FC can hear protests from a local or foreign supplier whose ‘interests are affected’ by a contravention of the CPRs. </a:t>
            </a:r>
          </a:p>
          <a:p>
            <a:pPr marL="0" indent="0">
              <a:buNone/>
            </a:pPr>
            <a:endParaRPr lang="en-US" dirty="0"/>
          </a:p>
          <a:p>
            <a:r>
              <a:rPr lang="en-US" dirty="0"/>
              <a:t>It is likely that a broad interpretation of ‘interests affected’ would be given so as to encompass </a:t>
            </a:r>
            <a:r>
              <a:rPr lang="en-US" i="1" dirty="0"/>
              <a:t>actual or prospective</a:t>
            </a:r>
            <a:r>
              <a:rPr lang="en-US" dirty="0"/>
              <a:t> suppliers whose economic interests are affected by a breach of the CPRs.</a:t>
            </a:r>
          </a:p>
          <a:p>
            <a:pPr marL="0" indent="0">
              <a:buNone/>
            </a:pPr>
            <a:endParaRPr lang="en-US" dirty="0"/>
          </a:p>
          <a:p>
            <a:r>
              <a:rPr lang="en-US" dirty="0"/>
              <a:t>Two primary remedies: an injunction and/or award compensatory damages. </a:t>
            </a:r>
            <a:endParaRPr lang="en-AU" dirty="0"/>
          </a:p>
          <a:p>
            <a:endParaRPr lang="en-AU" dirty="0"/>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9</a:t>
            </a:fld>
            <a:endParaRPr lang="en-AU" dirty="0"/>
          </a:p>
        </p:txBody>
      </p:sp>
    </p:spTree>
    <p:extLst>
      <p:ext uri="{BB962C8B-B14F-4D97-AF65-F5344CB8AC3E}">
        <p14:creationId xmlns:p14="http://schemas.microsoft.com/office/powerpoint/2010/main" val="3956830075"/>
      </p:ext>
    </p:extLst>
  </p:cSld>
  <p:clrMapOvr>
    <a:masterClrMapping/>
  </p:clrMapOvr>
</p:sld>
</file>

<file path=ppt/theme/theme1.xml><?xml version="1.0" encoding="utf-8"?>
<a:theme xmlns:a="http://schemas.openxmlformats.org/drawingml/2006/main" name="UofA Bonython Template">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2480-3 RUMLAE Powerpoint</Template>
  <TotalTime>526</TotalTime>
  <Words>899</Words>
  <Application>Microsoft Office PowerPoint</Application>
  <PresentationFormat>On-screen Show (4:3)</PresentationFormat>
  <Paragraphs>92</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Georgia</vt:lpstr>
      <vt:lpstr>UofA Bonython Template</vt:lpstr>
      <vt:lpstr>Research Unit on Military Law and Ethics (RUMLAE) Dr Colette Langos Senior Lecturer in Law</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lpstr>Federal Government procurement –  Complaints mechanism: Australia</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Unit on Military Law and Ethics (RUMLAE)</dc:title>
  <dc:creator>Colette Langos</dc:creator>
  <cp:lastModifiedBy>Colette Langos</cp:lastModifiedBy>
  <cp:revision>25</cp:revision>
  <dcterms:created xsi:type="dcterms:W3CDTF">2019-01-02T19:40:11Z</dcterms:created>
  <dcterms:modified xsi:type="dcterms:W3CDTF">2019-02-21T01:00:22Z</dcterms:modified>
</cp:coreProperties>
</file>