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9" r:id="rId4"/>
    <p:sldId id="270" r:id="rId5"/>
    <p:sldId id="265" r:id="rId6"/>
    <p:sldId id="261" r:id="rId7"/>
    <p:sldId id="272" r:id="rId8"/>
    <p:sldId id="262" r:id="rId9"/>
    <p:sldId id="267" r:id="rId10"/>
    <p:sldId id="263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62ADD3-BE1E-4CD4-B77B-DAA54DE86866}">
          <p14:sldIdLst>
            <p14:sldId id="256"/>
            <p14:sldId id="264"/>
            <p14:sldId id="269"/>
            <p14:sldId id="270"/>
            <p14:sldId id="265"/>
            <p14:sldId id="261"/>
            <p14:sldId id="272"/>
            <p14:sldId id="262"/>
            <p14:sldId id="267"/>
            <p14:sldId id="263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40" d="100"/>
          <a:sy n="40" d="100"/>
        </p:scale>
        <p:origin x="10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BABBC-AF5D-4EF9-A748-A96FCA7A6B3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FCD2B4-5218-496C-98A0-C5180C6A58FD}">
      <dgm:prSet phldrT="[Text]" custT="1"/>
      <dgm:spPr/>
      <dgm:t>
        <a:bodyPr/>
        <a:lstStyle/>
        <a:p>
          <a:r>
            <a:rPr lang="en-US" sz="2200" b="1" dirty="0">
              <a:latin typeface="Abadi Extra Light" panose="020B0204020104020204" pitchFamily="34" charset="0"/>
            </a:rPr>
            <a:t>Polish</a:t>
          </a:r>
        </a:p>
        <a:p>
          <a:r>
            <a:rPr lang="en-US" sz="2200" b="1" dirty="0">
              <a:latin typeface="Abadi Extra Light" panose="020B0204020104020204" pitchFamily="34" charset="0"/>
            </a:rPr>
            <a:t>Public Procurement Reform </a:t>
          </a:r>
        </a:p>
      </dgm:t>
    </dgm:pt>
    <dgm:pt modelId="{2E2801DB-8E6A-4E74-86AA-190FB1E3D173}" type="parTrans" cxnId="{C6049E3D-3CF7-436A-A3F7-F2D376667328}">
      <dgm:prSet/>
      <dgm:spPr/>
      <dgm:t>
        <a:bodyPr/>
        <a:lstStyle/>
        <a:p>
          <a:endParaRPr lang="en-US"/>
        </a:p>
      </dgm:t>
    </dgm:pt>
    <dgm:pt modelId="{0AF01155-C250-4F69-BEF9-B6806D489959}" type="sibTrans" cxnId="{C6049E3D-3CF7-436A-A3F7-F2D376667328}">
      <dgm:prSet/>
      <dgm:spPr/>
      <dgm:t>
        <a:bodyPr/>
        <a:lstStyle/>
        <a:p>
          <a:endParaRPr lang="en-US"/>
        </a:p>
      </dgm:t>
    </dgm:pt>
    <dgm:pt modelId="{E3B0A357-8A0A-42EC-B9E1-35251B9DFEFB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600" dirty="0">
              <a:latin typeface="Abadi Extra Light" panose="020B0204020104020204" pitchFamily="34" charset="0"/>
            </a:rPr>
            <a:t>Market Approach </a:t>
          </a:r>
        </a:p>
      </dgm:t>
    </dgm:pt>
    <dgm:pt modelId="{BD529227-563F-4F6D-BC29-BE484FFE509A}" type="parTrans" cxnId="{ED98FC8F-A10F-4561-AEA8-F65310C0E275}">
      <dgm:prSet/>
      <dgm:spPr/>
      <dgm:t>
        <a:bodyPr/>
        <a:lstStyle/>
        <a:p>
          <a:endParaRPr lang="en-US"/>
        </a:p>
      </dgm:t>
    </dgm:pt>
    <dgm:pt modelId="{23A8B52A-CE05-43E9-B377-D34A11FD4628}" type="sibTrans" cxnId="{ED98FC8F-A10F-4561-AEA8-F65310C0E275}">
      <dgm:prSet/>
      <dgm:spPr/>
      <dgm:t>
        <a:bodyPr/>
        <a:lstStyle/>
        <a:p>
          <a:endParaRPr lang="en-US"/>
        </a:p>
      </dgm:t>
    </dgm:pt>
    <dgm:pt modelId="{792A3E91-E1CB-4701-BBD7-43B1DE7B29F6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sz="1200" dirty="0">
              <a:latin typeface="Abadi Extra Light" panose="020B0204020104020204" pitchFamily="34" charset="0"/>
            </a:rPr>
            <a:t>Professionali-</a:t>
          </a:r>
        </a:p>
        <a:p>
          <a:r>
            <a:rPr lang="en-US" sz="1200" dirty="0">
              <a:latin typeface="Abadi Extra Light" panose="020B0204020104020204" pitchFamily="34" charset="0"/>
            </a:rPr>
            <a:t>zation</a:t>
          </a:r>
          <a:r>
            <a:rPr lang="en-US" sz="900" dirty="0"/>
            <a:t>  </a:t>
          </a:r>
        </a:p>
      </dgm:t>
    </dgm:pt>
    <dgm:pt modelId="{EAF2939D-604E-427D-9E72-F17ADB8B27B5}" type="parTrans" cxnId="{EA615C14-AA7A-40A7-A0F7-5F50C3D31A55}">
      <dgm:prSet/>
      <dgm:spPr/>
      <dgm:t>
        <a:bodyPr/>
        <a:lstStyle/>
        <a:p>
          <a:endParaRPr lang="en-US"/>
        </a:p>
      </dgm:t>
    </dgm:pt>
    <dgm:pt modelId="{5500902F-E6FC-4BA3-BC14-AD60A84E18E5}" type="sibTrans" cxnId="{EA615C14-AA7A-40A7-A0F7-5F50C3D31A55}">
      <dgm:prSet/>
      <dgm:spPr/>
      <dgm:t>
        <a:bodyPr/>
        <a:lstStyle/>
        <a:p>
          <a:endParaRPr lang="en-US"/>
        </a:p>
      </dgm:t>
    </dgm:pt>
    <dgm:pt modelId="{F455ACD2-0E91-4EAC-BC0A-E185A6EECAE8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dirty="0">
              <a:latin typeface="Abadi Extra Light" panose="020B0204020104020204" pitchFamily="34" charset="0"/>
            </a:rPr>
            <a:t>Industry </a:t>
          </a:r>
        </a:p>
        <a:p>
          <a:r>
            <a:rPr lang="en-US" sz="1400" dirty="0">
              <a:latin typeface="Abadi Extra Light" panose="020B0204020104020204" pitchFamily="34" charset="0"/>
            </a:rPr>
            <a:t>Policy </a:t>
          </a:r>
        </a:p>
      </dgm:t>
    </dgm:pt>
    <dgm:pt modelId="{448AC6C2-4B9A-4EE8-95FA-CB1772CBBA00}" type="parTrans" cxnId="{44CD7C0C-77C0-48AC-8CC7-1246A0B5A355}">
      <dgm:prSet/>
      <dgm:spPr/>
      <dgm:t>
        <a:bodyPr/>
        <a:lstStyle/>
        <a:p>
          <a:endParaRPr lang="en-US"/>
        </a:p>
      </dgm:t>
    </dgm:pt>
    <dgm:pt modelId="{B5AEF52F-A837-4F44-AD28-4F5E6DD84DEE}" type="sibTrans" cxnId="{44CD7C0C-77C0-48AC-8CC7-1246A0B5A355}">
      <dgm:prSet/>
      <dgm:spPr/>
      <dgm:t>
        <a:bodyPr/>
        <a:lstStyle/>
        <a:p>
          <a:endParaRPr lang="en-US"/>
        </a:p>
      </dgm:t>
    </dgm:pt>
    <dgm:pt modelId="{4F8CE127-9860-416C-B476-326ACA929942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200" b="1" dirty="0">
              <a:latin typeface="Abadi Extra Light" panose="020B0204020104020204" pitchFamily="34" charset="0"/>
            </a:rPr>
            <a:t>Sustainable Procurement </a:t>
          </a:r>
        </a:p>
      </dgm:t>
    </dgm:pt>
    <dgm:pt modelId="{C365236E-3653-4FEB-8A58-CF476E241DBC}" type="parTrans" cxnId="{6D8A5C06-0641-449B-9416-15B21E46A874}">
      <dgm:prSet/>
      <dgm:spPr/>
      <dgm:t>
        <a:bodyPr/>
        <a:lstStyle/>
        <a:p>
          <a:endParaRPr lang="en-US"/>
        </a:p>
      </dgm:t>
    </dgm:pt>
    <dgm:pt modelId="{E10A9C48-9321-4E7A-963C-B6D9FAE0DDB8}" type="sibTrans" cxnId="{6D8A5C06-0641-449B-9416-15B21E46A874}">
      <dgm:prSet/>
      <dgm:spPr/>
      <dgm:t>
        <a:bodyPr/>
        <a:lstStyle/>
        <a:p>
          <a:endParaRPr lang="en-US"/>
        </a:p>
      </dgm:t>
    </dgm:pt>
    <dgm:pt modelId="{7AEC08AE-09BC-44BB-BF8B-28C0C1A91EE5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Innovations </a:t>
          </a:r>
        </a:p>
      </dgm:t>
    </dgm:pt>
    <dgm:pt modelId="{0F734C7B-C927-4025-8476-9042893F5E5C}" type="parTrans" cxnId="{B9225AF8-F393-44CC-8195-DB4742FF8FBE}">
      <dgm:prSet/>
      <dgm:spPr/>
      <dgm:t>
        <a:bodyPr/>
        <a:lstStyle/>
        <a:p>
          <a:endParaRPr lang="en-US"/>
        </a:p>
      </dgm:t>
    </dgm:pt>
    <dgm:pt modelId="{264AB93F-BA5A-47E1-BE74-53C601192F02}" type="sibTrans" cxnId="{B9225AF8-F393-44CC-8195-DB4742FF8FBE}">
      <dgm:prSet/>
      <dgm:spPr/>
      <dgm:t>
        <a:bodyPr/>
        <a:lstStyle/>
        <a:p>
          <a:endParaRPr lang="en-US"/>
        </a:p>
      </dgm:t>
    </dgm:pt>
    <dgm:pt modelId="{D81C5DAC-E5A2-4B2D-AF38-EAAD89FF9474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Compliance and Anticorruption </a:t>
          </a:r>
        </a:p>
      </dgm:t>
    </dgm:pt>
    <dgm:pt modelId="{38BBC907-7E86-451D-B8D1-AD7FA0308BA4}" type="parTrans" cxnId="{F1B82125-968C-4979-8D8A-60105E1C71AA}">
      <dgm:prSet/>
      <dgm:spPr/>
      <dgm:t>
        <a:bodyPr/>
        <a:lstStyle/>
        <a:p>
          <a:endParaRPr lang="en-US"/>
        </a:p>
      </dgm:t>
    </dgm:pt>
    <dgm:pt modelId="{FE080A49-D01E-498C-AE1D-1ED73C94A6D0}" type="sibTrans" cxnId="{F1B82125-968C-4979-8D8A-60105E1C71AA}">
      <dgm:prSet/>
      <dgm:spPr/>
      <dgm:t>
        <a:bodyPr/>
        <a:lstStyle/>
        <a:p>
          <a:endParaRPr lang="en-US"/>
        </a:p>
      </dgm:t>
    </dgm:pt>
    <dgm:pt modelId="{8B5F073C-514B-43C0-819D-9BAAB5A7E867}" type="pres">
      <dgm:prSet presAssocID="{409BABBC-AF5D-4EF9-A748-A96FCA7A6B3C}" presName="composite" presStyleCnt="0">
        <dgm:presLayoutVars>
          <dgm:chMax val="1"/>
          <dgm:dir/>
          <dgm:resizeHandles val="exact"/>
        </dgm:presLayoutVars>
      </dgm:prSet>
      <dgm:spPr/>
    </dgm:pt>
    <dgm:pt modelId="{43FE9A2E-07AD-4B19-9914-E27785ACEA84}" type="pres">
      <dgm:prSet presAssocID="{409BABBC-AF5D-4EF9-A748-A96FCA7A6B3C}" presName="radial" presStyleCnt="0">
        <dgm:presLayoutVars>
          <dgm:animLvl val="ctr"/>
        </dgm:presLayoutVars>
      </dgm:prSet>
      <dgm:spPr/>
    </dgm:pt>
    <dgm:pt modelId="{2BE26E65-A9E9-43EE-BCBA-E6F8D0E2E220}" type="pres">
      <dgm:prSet presAssocID="{C0FCD2B4-5218-496C-98A0-C5180C6A58FD}" presName="centerShape" presStyleLbl="vennNode1" presStyleIdx="0" presStyleCnt="7" custScaleX="100203"/>
      <dgm:spPr/>
    </dgm:pt>
    <dgm:pt modelId="{DAFE380A-25AA-4F0A-9774-EBBFFCD0F4A9}" type="pres">
      <dgm:prSet presAssocID="{E3B0A357-8A0A-42EC-B9E1-35251B9DFEFB}" presName="node" presStyleLbl="vennNode1" presStyleIdx="1" presStyleCnt="7">
        <dgm:presLayoutVars>
          <dgm:bulletEnabled val="1"/>
        </dgm:presLayoutVars>
      </dgm:prSet>
      <dgm:spPr/>
    </dgm:pt>
    <dgm:pt modelId="{EB263E26-CC90-4662-8D4A-8EE12C2CDB87}" type="pres">
      <dgm:prSet presAssocID="{792A3E91-E1CB-4701-BBD7-43B1DE7B29F6}" presName="node" presStyleLbl="vennNode1" presStyleIdx="2" presStyleCnt="7">
        <dgm:presLayoutVars>
          <dgm:bulletEnabled val="1"/>
        </dgm:presLayoutVars>
      </dgm:prSet>
      <dgm:spPr/>
    </dgm:pt>
    <dgm:pt modelId="{46203527-519A-4C00-ADEF-55ED20BE0DB7}" type="pres">
      <dgm:prSet presAssocID="{F455ACD2-0E91-4EAC-BC0A-E185A6EECAE8}" presName="node" presStyleLbl="vennNode1" presStyleIdx="3" presStyleCnt="7" custScaleY="100025">
        <dgm:presLayoutVars>
          <dgm:bulletEnabled val="1"/>
        </dgm:presLayoutVars>
      </dgm:prSet>
      <dgm:spPr/>
    </dgm:pt>
    <dgm:pt modelId="{6ED4FE6C-936E-4284-9E1F-FE72793C9375}" type="pres">
      <dgm:prSet presAssocID="{4F8CE127-9860-416C-B476-326ACA929942}" presName="node" presStyleLbl="vennNode1" presStyleIdx="4" presStyleCnt="7" custScaleY="103079">
        <dgm:presLayoutVars>
          <dgm:bulletEnabled val="1"/>
        </dgm:presLayoutVars>
      </dgm:prSet>
      <dgm:spPr/>
    </dgm:pt>
    <dgm:pt modelId="{17D0AA4F-A915-4016-989B-07E064A800FA}" type="pres">
      <dgm:prSet presAssocID="{7AEC08AE-09BC-44BB-BF8B-28C0C1A91EE5}" presName="node" presStyleLbl="vennNode1" presStyleIdx="5" presStyleCnt="7">
        <dgm:presLayoutVars>
          <dgm:bulletEnabled val="1"/>
        </dgm:presLayoutVars>
      </dgm:prSet>
      <dgm:spPr/>
    </dgm:pt>
    <dgm:pt modelId="{7523812A-59FC-4A16-9523-4F25C8C4A99B}" type="pres">
      <dgm:prSet presAssocID="{D81C5DAC-E5A2-4B2D-AF38-EAAD89FF9474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6D8A5C06-0641-449B-9416-15B21E46A874}" srcId="{C0FCD2B4-5218-496C-98A0-C5180C6A58FD}" destId="{4F8CE127-9860-416C-B476-326ACA929942}" srcOrd="3" destOrd="0" parTransId="{C365236E-3653-4FEB-8A58-CF476E241DBC}" sibTransId="{E10A9C48-9321-4E7A-963C-B6D9FAE0DDB8}"/>
    <dgm:cxn modelId="{3C7B090C-C75A-4CE8-AEA7-5681C6386D5D}" type="presOf" srcId="{792A3E91-E1CB-4701-BBD7-43B1DE7B29F6}" destId="{EB263E26-CC90-4662-8D4A-8EE12C2CDB87}" srcOrd="0" destOrd="0" presId="urn:microsoft.com/office/officeart/2005/8/layout/radial3"/>
    <dgm:cxn modelId="{44CD7C0C-77C0-48AC-8CC7-1246A0B5A355}" srcId="{C0FCD2B4-5218-496C-98A0-C5180C6A58FD}" destId="{F455ACD2-0E91-4EAC-BC0A-E185A6EECAE8}" srcOrd="2" destOrd="0" parTransId="{448AC6C2-4B9A-4EE8-95FA-CB1772CBBA00}" sibTransId="{B5AEF52F-A837-4F44-AD28-4F5E6DD84DEE}"/>
    <dgm:cxn modelId="{EA615C14-AA7A-40A7-A0F7-5F50C3D31A55}" srcId="{C0FCD2B4-5218-496C-98A0-C5180C6A58FD}" destId="{792A3E91-E1CB-4701-BBD7-43B1DE7B29F6}" srcOrd="1" destOrd="0" parTransId="{EAF2939D-604E-427D-9E72-F17ADB8B27B5}" sibTransId="{5500902F-E6FC-4BA3-BC14-AD60A84E18E5}"/>
    <dgm:cxn modelId="{F1B82125-968C-4979-8D8A-60105E1C71AA}" srcId="{C0FCD2B4-5218-496C-98A0-C5180C6A58FD}" destId="{D81C5DAC-E5A2-4B2D-AF38-EAAD89FF9474}" srcOrd="5" destOrd="0" parTransId="{38BBC907-7E86-451D-B8D1-AD7FA0308BA4}" sibTransId="{FE080A49-D01E-498C-AE1D-1ED73C94A6D0}"/>
    <dgm:cxn modelId="{402BCF2E-8511-484F-B219-5B15D65F183F}" type="presOf" srcId="{409BABBC-AF5D-4EF9-A748-A96FCA7A6B3C}" destId="{8B5F073C-514B-43C0-819D-9BAAB5A7E867}" srcOrd="0" destOrd="0" presId="urn:microsoft.com/office/officeart/2005/8/layout/radial3"/>
    <dgm:cxn modelId="{5EE7E92E-460C-45A2-A7D4-6B75BECD6870}" type="presOf" srcId="{4F8CE127-9860-416C-B476-326ACA929942}" destId="{6ED4FE6C-936E-4284-9E1F-FE72793C9375}" srcOrd="0" destOrd="0" presId="urn:microsoft.com/office/officeart/2005/8/layout/radial3"/>
    <dgm:cxn modelId="{C6049E3D-3CF7-436A-A3F7-F2D376667328}" srcId="{409BABBC-AF5D-4EF9-A748-A96FCA7A6B3C}" destId="{C0FCD2B4-5218-496C-98A0-C5180C6A58FD}" srcOrd="0" destOrd="0" parTransId="{2E2801DB-8E6A-4E74-86AA-190FB1E3D173}" sibTransId="{0AF01155-C250-4F69-BEF9-B6806D489959}"/>
    <dgm:cxn modelId="{90184D43-DBBB-40EB-B8ED-049FEF6846EE}" type="presOf" srcId="{7AEC08AE-09BC-44BB-BF8B-28C0C1A91EE5}" destId="{17D0AA4F-A915-4016-989B-07E064A800FA}" srcOrd="0" destOrd="0" presId="urn:microsoft.com/office/officeart/2005/8/layout/radial3"/>
    <dgm:cxn modelId="{E9D20356-2214-48E8-8FAF-4B0657F719C1}" type="presOf" srcId="{D81C5DAC-E5A2-4B2D-AF38-EAAD89FF9474}" destId="{7523812A-59FC-4A16-9523-4F25C8C4A99B}" srcOrd="0" destOrd="0" presId="urn:microsoft.com/office/officeart/2005/8/layout/radial3"/>
    <dgm:cxn modelId="{ED98FC8F-A10F-4561-AEA8-F65310C0E275}" srcId="{C0FCD2B4-5218-496C-98A0-C5180C6A58FD}" destId="{E3B0A357-8A0A-42EC-B9E1-35251B9DFEFB}" srcOrd="0" destOrd="0" parTransId="{BD529227-563F-4F6D-BC29-BE484FFE509A}" sibTransId="{23A8B52A-CE05-43E9-B377-D34A11FD4628}"/>
    <dgm:cxn modelId="{158307A5-256B-4C3A-9346-9A9DB02FAB76}" type="presOf" srcId="{C0FCD2B4-5218-496C-98A0-C5180C6A58FD}" destId="{2BE26E65-A9E9-43EE-BCBA-E6F8D0E2E220}" srcOrd="0" destOrd="0" presId="urn:microsoft.com/office/officeart/2005/8/layout/radial3"/>
    <dgm:cxn modelId="{C88DBCBB-D6C8-47E7-A316-3E26990DF341}" type="presOf" srcId="{F455ACD2-0E91-4EAC-BC0A-E185A6EECAE8}" destId="{46203527-519A-4C00-ADEF-55ED20BE0DB7}" srcOrd="0" destOrd="0" presId="urn:microsoft.com/office/officeart/2005/8/layout/radial3"/>
    <dgm:cxn modelId="{F05380E6-83BD-4444-B16C-C51D6699643D}" type="presOf" srcId="{E3B0A357-8A0A-42EC-B9E1-35251B9DFEFB}" destId="{DAFE380A-25AA-4F0A-9774-EBBFFCD0F4A9}" srcOrd="0" destOrd="0" presId="urn:microsoft.com/office/officeart/2005/8/layout/radial3"/>
    <dgm:cxn modelId="{B9225AF8-F393-44CC-8195-DB4742FF8FBE}" srcId="{C0FCD2B4-5218-496C-98A0-C5180C6A58FD}" destId="{7AEC08AE-09BC-44BB-BF8B-28C0C1A91EE5}" srcOrd="4" destOrd="0" parTransId="{0F734C7B-C927-4025-8476-9042893F5E5C}" sibTransId="{264AB93F-BA5A-47E1-BE74-53C601192F02}"/>
    <dgm:cxn modelId="{F532288C-D36E-4988-B871-03B1933D8859}" type="presParOf" srcId="{8B5F073C-514B-43C0-819D-9BAAB5A7E867}" destId="{43FE9A2E-07AD-4B19-9914-E27785ACEA84}" srcOrd="0" destOrd="0" presId="urn:microsoft.com/office/officeart/2005/8/layout/radial3"/>
    <dgm:cxn modelId="{5454DBB7-DBAF-4A52-8BC9-CA5A50C9D72A}" type="presParOf" srcId="{43FE9A2E-07AD-4B19-9914-E27785ACEA84}" destId="{2BE26E65-A9E9-43EE-BCBA-E6F8D0E2E220}" srcOrd="0" destOrd="0" presId="urn:microsoft.com/office/officeart/2005/8/layout/radial3"/>
    <dgm:cxn modelId="{84343627-2B04-4E23-ABDE-B0587AA82A82}" type="presParOf" srcId="{43FE9A2E-07AD-4B19-9914-E27785ACEA84}" destId="{DAFE380A-25AA-4F0A-9774-EBBFFCD0F4A9}" srcOrd="1" destOrd="0" presId="urn:microsoft.com/office/officeart/2005/8/layout/radial3"/>
    <dgm:cxn modelId="{79376F05-2FFC-4F19-989E-95F1EDED63F2}" type="presParOf" srcId="{43FE9A2E-07AD-4B19-9914-E27785ACEA84}" destId="{EB263E26-CC90-4662-8D4A-8EE12C2CDB87}" srcOrd="2" destOrd="0" presId="urn:microsoft.com/office/officeart/2005/8/layout/radial3"/>
    <dgm:cxn modelId="{C7DF0F0C-2F3D-41B1-95BC-82BC4151486E}" type="presParOf" srcId="{43FE9A2E-07AD-4B19-9914-E27785ACEA84}" destId="{46203527-519A-4C00-ADEF-55ED20BE0DB7}" srcOrd="3" destOrd="0" presId="urn:microsoft.com/office/officeart/2005/8/layout/radial3"/>
    <dgm:cxn modelId="{5CCA55D1-CC67-4571-B939-64CAF1680F50}" type="presParOf" srcId="{43FE9A2E-07AD-4B19-9914-E27785ACEA84}" destId="{6ED4FE6C-936E-4284-9E1F-FE72793C9375}" srcOrd="4" destOrd="0" presId="urn:microsoft.com/office/officeart/2005/8/layout/radial3"/>
    <dgm:cxn modelId="{F27BAA27-8888-466A-9605-3B6E4CE36EF3}" type="presParOf" srcId="{43FE9A2E-07AD-4B19-9914-E27785ACEA84}" destId="{17D0AA4F-A915-4016-989B-07E064A800FA}" srcOrd="5" destOrd="0" presId="urn:microsoft.com/office/officeart/2005/8/layout/radial3"/>
    <dgm:cxn modelId="{B7C652DA-1767-4222-BD9D-3762D0A718BA}" type="presParOf" srcId="{43FE9A2E-07AD-4B19-9914-E27785ACEA84}" destId="{7523812A-59FC-4A16-9523-4F25C8C4A99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26E65-A9E9-43EE-BCBA-E6F8D0E2E220}">
      <dsp:nvSpPr>
        <dsp:cNvPr id="0" name=""/>
        <dsp:cNvSpPr/>
      </dsp:nvSpPr>
      <dsp:spPr>
        <a:xfrm>
          <a:off x="1381533" y="959563"/>
          <a:ext cx="2418532" cy="24136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badi Extra Light" panose="020B0204020104020204" pitchFamily="34" charset="0"/>
            </a:rPr>
            <a:t>Polish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badi Extra Light" panose="020B0204020104020204" pitchFamily="34" charset="0"/>
            </a:rPr>
            <a:t>Public Procurement Reform </a:t>
          </a:r>
        </a:p>
      </dsp:txBody>
      <dsp:txXfrm>
        <a:off x="1735719" y="1313031"/>
        <a:ext cx="1710160" cy="1706696"/>
      </dsp:txXfrm>
    </dsp:sp>
    <dsp:sp modelId="{DAFE380A-25AA-4F0A-9774-EBBFFCD0F4A9}">
      <dsp:nvSpPr>
        <dsp:cNvPr id="0" name=""/>
        <dsp:cNvSpPr/>
      </dsp:nvSpPr>
      <dsp:spPr>
        <a:xfrm>
          <a:off x="1987391" y="-8858"/>
          <a:ext cx="1206816" cy="1206816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badi Extra Light" panose="020B0204020104020204" pitchFamily="34" charset="0"/>
            </a:rPr>
            <a:t>Market Approach </a:t>
          </a:r>
        </a:p>
      </dsp:txBody>
      <dsp:txXfrm>
        <a:off x="2164125" y="167876"/>
        <a:ext cx="853348" cy="853348"/>
      </dsp:txXfrm>
    </dsp:sp>
    <dsp:sp modelId="{EB263E26-CC90-4662-8D4A-8EE12C2CDB87}">
      <dsp:nvSpPr>
        <dsp:cNvPr id="0" name=""/>
        <dsp:cNvSpPr/>
      </dsp:nvSpPr>
      <dsp:spPr>
        <a:xfrm>
          <a:off x="3348636" y="777056"/>
          <a:ext cx="1206816" cy="120681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badi Extra Light" panose="020B0204020104020204" pitchFamily="34" charset="0"/>
            </a:rPr>
            <a:t>Professionali-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badi Extra Light" panose="020B0204020104020204" pitchFamily="34" charset="0"/>
            </a:rPr>
            <a:t>zation</a:t>
          </a:r>
          <a:r>
            <a:rPr lang="en-US" sz="900" kern="1200" dirty="0"/>
            <a:t>  </a:t>
          </a:r>
        </a:p>
      </dsp:txBody>
      <dsp:txXfrm>
        <a:off x="3525370" y="953790"/>
        <a:ext cx="853348" cy="853348"/>
      </dsp:txXfrm>
    </dsp:sp>
    <dsp:sp modelId="{46203527-519A-4C00-ADEF-55ED20BE0DB7}">
      <dsp:nvSpPr>
        <dsp:cNvPr id="0" name=""/>
        <dsp:cNvSpPr/>
      </dsp:nvSpPr>
      <dsp:spPr>
        <a:xfrm>
          <a:off x="3348636" y="2348735"/>
          <a:ext cx="1206816" cy="1207118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badi Extra Light" panose="020B0204020104020204" pitchFamily="34" charset="0"/>
            </a:rPr>
            <a:t>Industry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badi Extra Light" panose="020B0204020104020204" pitchFamily="34" charset="0"/>
            </a:rPr>
            <a:t>Policy </a:t>
          </a:r>
        </a:p>
      </dsp:txBody>
      <dsp:txXfrm>
        <a:off x="3525370" y="2525513"/>
        <a:ext cx="853348" cy="853562"/>
      </dsp:txXfrm>
    </dsp:sp>
    <dsp:sp modelId="{6ED4FE6C-936E-4284-9E1F-FE72793C9375}">
      <dsp:nvSpPr>
        <dsp:cNvPr id="0" name=""/>
        <dsp:cNvSpPr/>
      </dsp:nvSpPr>
      <dsp:spPr>
        <a:xfrm>
          <a:off x="1987391" y="3116222"/>
          <a:ext cx="1206816" cy="124397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badi Extra Light" panose="020B0204020104020204" pitchFamily="34" charset="0"/>
            </a:rPr>
            <a:t>Sustainable Procurement </a:t>
          </a:r>
        </a:p>
      </dsp:txBody>
      <dsp:txXfrm>
        <a:off x="2164125" y="3298398"/>
        <a:ext cx="853348" cy="879622"/>
      </dsp:txXfrm>
    </dsp:sp>
    <dsp:sp modelId="{17D0AA4F-A915-4016-989B-07E064A800FA}">
      <dsp:nvSpPr>
        <dsp:cNvPr id="0" name=""/>
        <dsp:cNvSpPr/>
      </dsp:nvSpPr>
      <dsp:spPr>
        <a:xfrm>
          <a:off x="626147" y="2348886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badi Extra Light" panose="020B0204020104020204" pitchFamily="34" charset="0"/>
            </a:rPr>
            <a:t>Innovations </a:t>
          </a:r>
        </a:p>
      </dsp:txBody>
      <dsp:txXfrm>
        <a:off x="802881" y="2525620"/>
        <a:ext cx="853348" cy="853348"/>
      </dsp:txXfrm>
    </dsp:sp>
    <dsp:sp modelId="{7523812A-59FC-4A16-9523-4F25C8C4A99B}">
      <dsp:nvSpPr>
        <dsp:cNvPr id="0" name=""/>
        <dsp:cNvSpPr/>
      </dsp:nvSpPr>
      <dsp:spPr>
        <a:xfrm>
          <a:off x="626147" y="777056"/>
          <a:ext cx="1206816" cy="1206816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badi Extra Light" panose="020B0204020104020204" pitchFamily="34" charset="0"/>
            </a:rPr>
            <a:t>Compliance and Anticorruption </a:t>
          </a:r>
        </a:p>
      </dsp:txBody>
      <dsp:txXfrm>
        <a:off x="802881" y="953790"/>
        <a:ext cx="853348" cy="853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2691A-5B08-4207-BEBD-02780A2DB0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7B25D-08AF-48DE-9249-C6EAFF77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FB20-73A7-419E-8959-160CCB5B8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987A2-614D-4B30-9B71-65BB48974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3A87-5D52-4A37-B7DA-D701C6BF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7634-9080-4F45-9759-20B27974F063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BFE2F-0EAB-411E-A8C9-0C627936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D8297-12ED-47CE-B63C-2FA31F41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7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5AF9-80F9-41A0-AF14-4FB1906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CD725-EE46-4440-A5C0-5F53A9D1A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E4F89-AC95-4ADB-AEC1-B3C9C73C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DE9D-75C9-44C0-85B9-3F036ECCFA00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8516-AFC2-4033-A53D-0A4D2EC2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271E-4FB8-4DF8-9767-B77E0C3D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3FF70-5E29-45C5-8358-9A45F3FCB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9DF88-6D31-4AF4-B256-45B1368FF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C75F-1F4B-449C-945E-96666B1F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FBB6-7012-4076-82C1-604AEDA9E0A0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7F07-A2E6-42C2-B07A-9AFC9E13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F0EB-B29A-49E5-A986-3BDE1362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9B56-447B-4244-8464-8E80C078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563C-F64D-4109-8C15-6E3F7946A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BE818-7FEB-4F5F-9DB9-6C77ED98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85C1-0CB1-49CC-86FD-AED8A3524D8A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B3D9F-D2FA-4E12-898B-D4F8DEF5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D968-C797-4BC3-A9C8-8C1624B6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B0E4-355B-414F-9BA1-9C16D5B7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7603-5847-44C5-AD30-95360FBF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EBF32-83A4-47B0-8C98-CA2C3D59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DBBA-A347-419A-B1F2-848813D2888E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3F4FF-99A5-4389-9A1F-B3BAF3D4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835B0-FA50-447C-98EE-75D72DA5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A373-05B0-4C04-B9CE-4D0EA53E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E8102-5F7F-4C34-84AC-E6DE52C25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075D9-A988-4947-BA0E-D1E35994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DC0B5-4E93-4BF2-A4A6-46CBD9AD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7C2-5B8E-4E53-A397-6CCB5025808A}" type="datetime1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347C1-6C63-4F9B-A870-FBD4DB48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FE076-40E9-4D52-9A12-5B959091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4D39-3F29-468D-875E-B390BFC2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8E45C-BFE8-46A1-BBEA-9EDF103B0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E2AF-9B9B-4CCC-9D9A-4CA21558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533B5-D3DC-486E-89AD-1036BBDA9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68E5F-BAAB-46AF-B994-6F757D92C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AFB64-3944-4689-8A38-7FE7F004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2CAC-3F57-4ACA-B512-82C86DA79D52}" type="datetime1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C5BDD-D5D1-4E46-9209-E2996FF4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CFC3D-D759-4DEB-BC7F-02BD2E35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5BA4-1094-4F1E-91EE-4616376F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E7B17-1D8C-4291-9770-A6E10368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6ABD-A82A-4E63-A1C6-2461DF8A7E88}" type="datetime1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A34E0-543D-4C50-8ED8-429D9D5A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A1375-C7EE-46C7-BA18-6CB058B4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9295E-D092-48CF-B8AB-589D87E9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EFC2-9E40-494C-8836-7AF3A6A7E985}" type="datetime1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26A35-7F46-44EC-AAC4-5D344B42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504AF-2A47-4CCE-9490-6088D4EA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FF01-073B-4730-B1CF-EEF4DB51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48DF-09C4-4607-A8A3-76554FBF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8AA8B-58E0-4CFE-B5F5-B190CFA16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65792-19FD-47A0-A030-48D25BE0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2A15-7140-4F77-AA68-AA0D4B6DCEC2}" type="datetime1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1BA40-FF92-4C88-80A0-69B45967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FDD26-7BC6-4FD8-AA4C-D72E1502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1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C2C0-8838-4A98-B6E3-49F7784C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C6959-F1B8-45CD-9766-ACA76F8BD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4C65-F37B-4653-8AFA-149C510D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D2B11-24AA-423B-8D92-61831E03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2585-0472-4A1F-9FDF-95A6B238D4A8}" type="datetime1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4AC69-76A9-4C2F-9B72-B95DD04A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E1547-554E-491D-9FE4-C23A9CDC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389C9-E2CE-4521-89FF-F242A02B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2EC51-6BE7-4C10-8AA3-0A9A96A5E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2697-3DF8-4483-A8B0-41E3F70DF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E289-5B33-4854-B60A-2A3C9A7C4B83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8B40-D825-4D95-B97F-4B6EE3963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 York, April 5th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558CD-9144-40E2-9E4C-822318EBB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D902-BB5F-4AEB-8728-526EBC1A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0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kaniappp@g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3C44AB2-543B-4DF1-8775-B43E8DC7A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200" b="1" dirty="0">
                <a:latin typeface="Abadi Extra Light" panose="020B0204020104020204" pitchFamily="34" charset="0"/>
              </a:rPr>
              <a:t>Challenges and the future of the sustainable public procurement in Poland</a:t>
            </a:r>
            <a:br>
              <a:rPr lang="en-US" sz="4200" dirty="0">
                <a:latin typeface="Abadi Extra Light" panose="020B0204020104020204" pitchFamily="34" charset="0"/>
              </a:rPr>
            </a:br>
            <a:br>
              <a:rPr lang="en-US" sz="4200" dirty="0">
                <a:latin typeface="Abadi Extra Light" panose="020B0204020104020204" pitchFamily="34" charset="0"/>
              </a:rPr>
            </a:br>
            <a:r>
              <a:rPr lang="en-US" sz="2700" dirty="0">
                <a:latin typeface="Abadi Extra Light" panose="020B0204020104020204" pitchFamily="34" charset="0"/>
              </a:rPr>
              <a:t>New York, April 5</a:t>
            </a:r>
            <a:r>
              <a:rPr lang="en-US" sz="2700" baseline="30000" dirty="0">
                <a:latin typeface="Abadi Extra Light" panose="020B0204020104020204" pitchFamily="34" charset="0"/>
              </a:rPr>
              <a:t>th</a:t>
            </a:r>
            <a:r>
              <a:rPr lang="en-US" sz="2700" dirty="0">
                <a:latin typeface="Abadi Extra Light" panose="020B0204020104020204" pitchFamily="34" charset="0"/>
              </a:rPr>
              <a:t>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641FC-E04F-4251-851F-4F819618B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4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Abadi Extra Light" panose="020B0204020104020204" pitchFamily="34" charset="0"/>
              </a:rPr>
              <a:t>Professor Michal Kania</a:t>
            </a:r>
            <a:br>
              <a:rPr lang="en-US" sz="2600" dirty="0">
                <a:latin typeface="Abadi Extra Light" panose="020B0204020104020204" pitchFamily="34" charset="0"/>
              </a:rPr>
            </a:br>
            <a:r>
              <a:rPr lang="en-US" sz="2600" dirty="0">
                <a:latin typeface="Abadi Extra Light" panose="020B0204020104020204" pitchFamily="34" charset="0"/>
              </a:rPr>
              <a:t>Visiting Fulbright Scholar </a:t>
            </a:r>
            <a:br>
              <a:rPr lang="en-US" sz="2600" dirty="0">
                <a:latin typeface="Abadi Extra Light" panose="020B0204020104020204" pitchFamily="34" charset="0"/>
              </a:rPr>
            </a:br>
            <a:r>
              <a:rPr lang="en-US" sz="2600" dirty="0">
                <a:latin typeface="Abadi Extra Light" panose="020B0204020104020204" pitchFamily="34" charset="0"/>
              </a:rPr>
              <a:t>George Washington University </a:t>
            </a:r>
            <a:br>
              <a:rPr lang="en-US" sz="2600" dirty="0">
                <a:latin typeface="Abadi Extra Light" panose="020B0204020104020204" pitchFamily="34" charset="0"/>
              </a:rPr>
            </a:br>
            <a:r>
              <a:rPr lang="en-US" sz="2600" dirty="0">
                <a:latin typeface="Abadi Extra Light" panose="020B0204020104020204" pitchFamily="34" charset="0"/>
              </a:rPr>
              <a:t>Silesian University in Katowice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6191F3-7BA6-4B36-8128-9AAA8D5F81F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5172868"/>
            <a:ext cx="901700" cy="1125537"/>
          </a:xfrm>
        </p:spPr>
      </p:pic>
    </p:spTree>
    <p:extLst>
      <p:ext uri="{BB962C8B-B14F-4D97-AF65-F5344CB8AC3E}">
        <p14:creationId xmlns:p14="http://schemas.microsoft.com/office/powerpoint/2010/main" val="354954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214-00BB-4DD3-82B4-A4259694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Professor Michal Kania</a:t>
            </a:r>
            <a:br>
              <a:rPr lang="en-US" sz="1200" dirty="0"/>
            </a:br>
            <a:r>
              <a:rPr lang="en-US" sz="1200" dirty="0"/>
              <a:t>Visiting Fulbright Scholar</a:t>
            </a:r>
            <a:br>
              <a:rPr lang="en-US" sz="1200" dirty="0"/>
            </a:br>
            <a:r>
              <a:rPr lang="en-US" sz="1200" dirty="0"/>
              <a:t>George Washington University </a:t>
            </a:r>
            <a:br>
              <a:rPr lang="en-US" sz="1200" dirty="0"/>
            </a:br>
            <a:r>
              <a:rPr lang="en-US" sz="1200" dirty="0"/>
              <a:t>Silesian University in Katowice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396A-E20C-40AF-9B0A-DF5805BE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badi Extra Light" panose="020B0204020104020204" pitchFamily="34" charset="0"/>
              </a:rPr>
              <a:t>New Polish Public Procurement Act –</a:t>
            </a:r>
          </a:p>
          <a:p>
            <a:pPr marL="0" indent="0">
              <a:buNone/>
            </a:pPr>
            <a:r>
              <a:rPr lang="en-US" sz="2400" b="1" dirty="0">
                <a:latin typeface="Abadi Extra Light" panose="020B0204020104020204" pitchFamily="34" charset="0"/>
              </a:rPr>
              <a:t>Future of the sustainable public procurement in Poland</a:t>
            </a:r>
            <a:endParaRPr lang="en-US" sz="2200" b="1" dirty="0">
              <a:latin typeface="Abadi Extra Light" panose="020B0204020104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Implementation of the efficiency rule, which encompass the Sustainable Procurement directly in the Public Procurement Act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Enlargement for the use of sustainable criteria also for PPP projects – mandatory Value for Money analyses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Mandatory research market and analyses in procurements above EU thresholds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Improvement of the contractors position in the relations with the public authority </a:t>
            </a:r>
          </a:p>
          <a:p>
            <a:pPr marL="0" indent="0" algn="just">
              <a:buNone/>
            </a:pPr>
            <a:endParaRPr lang="en-US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8EADF-A76F-45E2-B8E6-0E2FF0BD5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322364"/>
            <a:ext cx="464234" cy="5032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1BA5E-45F7-466B-B002-EBAFFD91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E4FAD-40DA-4D4C-9FC9-F8B4B97C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334029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8E58-B888-40DD-B335-3C1CB983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Professor Michal Kania</a:t>
            </a:r>
            <a:br>
              <a:rPr lang="en-US" sz="1200" dirty="0"/>
            </a:br>
            <a:r>
              <a:rPr lang="en-US" sz="1200" dirty="0"/>
              <a:t>Visiting Fulbright Scholar</a:t>
            </a:r>
            <a:br>
              <a:rPr lang="en-US" sz="1200" dirty="0"/>
            </a:br>
            <a:r>
              <a:rPr lang="en-US" sz="1200" dirty="0"/>
              <a:t>George Washington University </a:t>
            </a:r>
            <a:br>
              <a:rPr lang="en-US" sz="1200" dirty="0"/>
            </a:br>
            <a:r>
              <a:rPr lang="en-US" sz="1200" dirty="0"/>
              <a:t>Silesian University in Katowice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8AAB-439A-4ED8-8D8E-4ED26DFB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badi Extra Light" panose="020B0204020104020204" pitchFamily="34" charset="0"/>
              </a:rPr>
              <a:t>New Polish Public Procurement Act –</a:t>
            </a:r>
          </a:p>
          <a:p>
            <a:pPr marL="0" indent="0" algn="just">
              <a:buNone/>
            </a:pPr>
            <a:r>
              <a:rPr lang="en-US" b="1" dirty="0">
                <a:latin typeface="Abadi Extra Light" panose="020B0204020104020204" pitchFamily="34" charset="0"/>
              </a:rPr>
              <a:t>Future of the sustainable public procurement in Poland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Increase of the access to the public procurement market for SMEs, disabled or disadvantaged persons, social entrepreneurs- PPS Priority # 3-building the sound data system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Trainings for the professionalization of the contracting officers – PPS Priority # 2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Trainings for the controlling authorities about the sustainable procurement – PPS Priority # 2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Implementation of the programs with the fresh approach at the University level </a:t>
            </a:r>
          </a:p>
          <a:p>
            <a:pPr marL="0" indent="0" algn="just">
              <a:buNone/>
            </a:pPr>
            <a:endParaRPr lang="en-US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DEA79-5A3A-4B9A-A129-B9F6B585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5" y="1322364"/>
            <a:ext cx="410818" cy="5032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34C0E-539A-43F8-81AA-29948257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98E58-8C08-4A94-A16F-317BC993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332933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EB72A3-4089-46EC-BA68-8BDF4363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Thank you!</a:t>
            </a:r>
            <a:br>
              <a:rPr lang="en-US" dirty="0">
                <a:latin typeface="Abadi Extra Light" panose="020B0204020104020204" pitchFamily="34" charset="0"/>
              </a:rPr>
            </a:br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4643-007D-4C9F-8121-9E72F483E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040834"/>
            <a:ext cx="6586489" cy="41829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Abadi Extra Light" panose="020B0204020104020204" pitchFamily="34" charset="0"/>
              </a:rPr>
              <a:t>Professor, MBA, Legal adviser </a:t>
            </a:r>
          </a:p>
          <a:p>
            <a:pPr marL="0" indent="0" algn="just">
              <a:buNone/>
            </a:pPr>
            <a:r>
              <a:rPr lang="en-US" sz="2000" dirty="0">
                <a:latin typeface="Abadi Extra Light" panose="020B0204020104020204" pitchFamily="34" charset="0"/>
              </a:rPr>
              <a:t>Michal Kania </a:t>
            </a:r>
          </a:p>
          <a:p>
            <a:pPr marL="0" indent="0" algn="just">
              <a:buNone/>
            </a:pPr>
            <a:r>
              <a:rPr lang="en-US" sz="2000" dirty="0">
                <a:latin typeface="Abadi Extra Light" panose="020B0204020104020204" pitchFamily="34" charset="0"/>
              </a:rPr>
              <a:t>Silesian University in Katowice /Poland/ </a:t>
            </a:r>
          </a:p>
          <a:p>
            <a:pPr marL="0" indent="0" algn="just">
              <a:buNone/>
            </a:pPr>
            <a:r>
              <a:rPr lang="en-US" sz="2000" dirty="0">
                <a:latin typeface="Abadi Extra Light" panose="020B0204020104020204" pitchFamily="34" charset="0"/>
              </a:rPr>
              <a:t>Fulbright Visiting Scholar at the George Washington University</a:t>
            </a:r>
          </a:p>
          <a:p>
            <a:pPr marL="0" indent="0" algn="just">
              <a:buNone/>
            </a:pPr>
            <a:r>
              <a:rPr lang="en-US" sz="2000" dirty="0">
                <a:latin typeface="Abadi Extra Light" panose="020B0204020104020204" pitchFamily="34" charset="0"/>
                <a:hlinkClick r:id="rId2"/>
              </a:rPr>
              <a:t>kaniappp@gmail.com</a:t>
            </a:r>
            <a:endParaRPr lang="en-US" sz="2000" dirty="0">
              <a:latin typeface="Abadi Extra Light" panose="020B0204020104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Abadi Extra Light" panose="020B0204020104020204" pitchFamily="34" charset="0"/>
              </a:rPr>
              <a:t>Phone: 1 571-274-7438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483B2A-5D29-4B3B-B5F8-398986D0B6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5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956B89-0052-41F4-9492-0B5E672D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724CC-0214-41A8-9F19-4D1A811E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279557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01C2-1CD8-45F8-9031-F0CB6D08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Professor Michal Kania</a:t>
            </a:r>
            <a:br>
              <a:rPr lang="en-US" sz="1200" dirty="0"/>
            </a:br>
            <a:r>
              <a:rPr lang="en-US" sz="1200" dirty="0"/>
              <a:t>Visiting Fulbright Scholar</a:t>
            </a:r>
            <a:br>
              <a:rPr lang="en-US" sz="1200" dirty="0"/>
            </a:br>
            <a:r>
              <a:rPr lang="en-US" sz="1200" dirty="0"/>
              <a:t>George Washington University </a:t>
            </a:r>
            <a:br>
              <a:rPr lang="en-US" sz="1200" dirty="0"/>
            </a:br>
            <a:r>
              <a:rPr lang="en-US" sz="1200" dirty="0"/>
              <a:t>Silesian University in Katowice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5F44-E8D7-45E2-822F-3065D8ADA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US" sz="8000" b="1" dirty="0">
                <a:latin typeface="Abadi Extra Light" panose="020B0204020104020204" pitchFamily="34" charset="0"/>
              </a:rPr>
              <a:t>Summary </a:t>
            </a:r>
          </a:p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8800" dirty="0">
                <a:latin typeface="Abadi Extra Light" panose="020B0204020104020204" pitchFamily="34" charset="0"/>
              </a:rPr>
              <a:t>Public Procurement Market in Poland in 2017 - The potential impact of the Sustainable Procurement</a:t>
            </a:r>
          </a:p>
          <a:p>
            <a:pPr marL="514350" indent="-514350" algn="just">
              <a:buAutoNum type="arabicPeriod"/>
            </a:pPr>
            <a:r>
              <a:rPr lang="en-US" sz="8800" dirty="0">
                <a:latin typeface="Abadi Extra Light" panose="020B0204020104020204" pitchFamily="34" charset="0"/>
              </a:rPr>
              <a:t>The state of legislation - Legal sources for the Sustainable Procurement in Poland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8800" dirty="0">
                <a:latin typeface="Abadi Extra Light" panose="020B0204020104020204" pitchFamily="34" charset="0"/>
              </a:rPr>
              <a:t>The state of implementation - Level of the implementation of the Sustainable Procurement in Poland in 2017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8800" dirty="0">
                <a:latin typeface="Abadi Extra Light" panose="020B0204020104020204" pitchFamily="34" charset="0"/>
              </a:rPr>
              <a:t>Challenges for the Polish sustainable procurement in the next years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8800" dirty="0">
                <a:latin typeface="Abadi Extra Light" panose="020B0204020104020204" pitchFamily="34" charset="0"/>
              </a:rPr>
              <a:t>Future of the sustainable public procurement in Poland - New Polish Public Procurement Act </a:t>
            </a:r>
            <a:endParaRPr lang="en-US" dirty="0">
              <a:latin typeface="Abadi Extra Light" panose="020B020402010402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Abadi Extra Light" panose="020B020402010402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Abadi Extra Light" panose="020B020402010402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Abadi Extra Light" panose="020B020402010402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Abadi Extra Light" panose="020B020402010402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F9DB5-C641-4BD4-A153-90969CBBC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294227"/>
            <a:ext cx="464234" cy="5313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C2F9A-8CAD-4D37-A18D-D5D7DE80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FE0C-4FA7-43DD-B59F-4CA941B3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121216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252F-17C4-45CB-B334-6A735996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00" dirty="0">
                <a:latin typeface="Abadi Extra Light" panose="020B0204020104020204" pitchFamily="34" charset="0"/>
              </a:rPr>
              <a:t>Professor Michal Kania</a:t>
            </a:r>
            <a:br>
              <a:rPr lang="en-US" sz="1300" dirty="0">
                <a:latin typeface="Abadi Extra Light" panose="020B0204020104020204" pitchFamily="34" charset="0"/>
              </a:rPr>
            </a:br>
            <a:r>
              <a:rPr lang="en-US" sz="1300" dirty="0">
                <a:latin typeface="Abadi Extra Light" panose="020B0204020104020204" pitchFamily="34" charset="0"/>
              </a:rPr>
              <a:t>Visiting Fulbright Scholar</a:t>
            </a:r>
            <a:br>
              <a:rPr lang="en-US" sz="1300" dirty="0">
                <a:latin typeface="Abadi Extra Light" panose="020B0204020104020204" pitchFamily="34" charset="0"/>
              </a:rPr>
            </a:br>
            <a:r>
              <a:rPr lang="en-US" sz="1300" dirty="0">
                <a:latin typeface="Abadi Extra Light" panose="020B0204020104020204" pitchFamily="34" charset="0"/>
              </a:rPr>
              <a:t>George Washington University </a:t>
            </a:r>
            <a:br>
              <a:rPr lang="en-US" sz="1300" dirty="0">
                <a:latin typeface="Abadi Extra Light" panose="020B0204020104020204" pitchFamily="34" charset="0"/>
              </a:rPr>
            </a:br>
            <a:r>
              <a:rPr lang="en-US" sz="1300" dirty="0">
                <a:latin typeface="Abadi Extra Light" panose="020B0204020104020204" pitchFamily="34" charset="0"/>
              </a:rPr>
              <a:t>Silesian University in Katowice</a:t>
            </a:r>
            <a:br>
              <a:rPr lang="en-US" sz="1300" dirty="0">
                <a:latin typeface="Abadi Extra Light" panose="020B0204020104020204" pitchFamily="34" charset="0"/>
              </a:rPr>
            </a:br>
            <a:r>
              <a:rPr lang="en-US" sz="1300" dirty="0">
                <a:latin typeface="Abadi Extra Light" panose="020B0204020104020204" pitchFamily="34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134080-D8A0-410E-9363-538B16845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118889"/>
              </p:ext>
            </p:extLst>
          </p:nvPr>
        </p:nvGraphicFramePr>
        <p:xfrm>
          <a:off x="838200" y="1690689"/>
          <a:ext cx="10515600" cy="472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409">
                  <a:extLst>
                    <a:ext uri="{9D8B030D-6E8A-4147-A177-3AD203B41FA5}">
                      <a16:colId xmlns:a16="http://schemas.microsoft.com/office/drawing/2014/main" val="1508097888"/>
                    </a:ext>
                  </a:extLst>
                </a:gridCol>
                <a:gridCol w="7643191">
                  <a:extLst>
                    <a:ext uri="{9D8B030D-6E8A-4147-A177-3AD203B41FA5}">
                      <a16:colId xmlns:a16="http://schemas.microsoft.com/office/drawing/2014/main" val="3780499098"/>
                    </a:ext>
                  </a:extLst>
                </a:gridCol>
              </a:tblGrid>
              <a:tr h="89631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>
                          <a:latin typeface="Abadi Extra Light" panose="020B0204020104020204" pitchFamily="34" charset="0"/>
                        </a:rPr>
                        <a:t>Public Procurement Market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latin typeface="Abadi Extra Light" panose="020B0204020104020204" pitchFamily="34" charset="0"/>
                        </a:rPr>
                        <a:t>in Poland in 2017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997727"/>
                  </a:ext>
                </a:extLst>
              </a:tr>
              <a:tr h="3774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40.3 billion dollars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 Extra Light" panose="020B0204020104020204" pitchFamily="34" charset="0"/>
                        </a:rPr>
                        <a:t>Seize of the Polish Market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74202"/>
                  </a:ext>
                </a:extLst>
              </a:tr>
              <a:tr h="627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8,23%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 Extra Light" panose="020B0204020104020204" pitchFamily="34" charset="0"/>
                        </a:rPr>
                        <a:t>Of the Polish GDP spent on public procurement (without state-owned companies and other exclusions)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67584"/>
                  </a:ext>
                </a:extLst>
              </a:tr>
              <a:tr h="3774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31.000 dollars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 Extra Light" panose="020B0204020104020204" pitchFamily="34" charset="0"/>
                        </a:rPr>
                        <a:t>Threshold for implementation of the Public Procurement Act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014182"/>
                  </a:ext>
                </a:extLst>
              </a:tr>
              <a:tr h="3774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33 690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 Extra Light" panose="020B0204020104020204" pitchFamily="34" charset="0"/>
                        </a:rPr>
                        <a:t>Public authorities obliged to implement Public Procurement Act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59171"/>
                  </a:ext>
                </a:extLst>
              </a:tr>
              <a:tr h="3774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86,10%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 Extra Light" panose="020B0204020104020204" pitchFamily="34" charset="0"/>
                        </a:rPr>
                        <a:t>Use of open procedure as a solicitation method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45787"/>
                  </a:ext>
                </a:extLst>
              </a:tr>
              <a:tr h="627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1%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badi Extra Light" panose="020B0204020104020204" pitchFamily="34" charset="0"/>
                        </a:rPr>
                        <a:t>Use of negotiations as a solicitation method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797343"/>
                  </a:ext>
                </a:extLst>
              </a:tr>
              <a:tr h="3774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0,33%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 Extra Light" panose="020B0204020104020204" pitchFamily="34" charset="0"/>
                        </a:rPr>
                        <a:t>Market research conducted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15872"/>
                  </a:ext>
                </a:extLst>
              </a:tr>
              <a:tr h="627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0.3%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badi Extra Light" panose="020B0204020104020204" pitchFamily="34" charset="0"/>
                        </a:rPr>
                        <a:t>Usage of LCC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15611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BEF026D-C7FB-4447-AA3B-59DCE64E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11349"/>
            <a:ext cx="486508" cy="5793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68F26-5E33-4627-AD9C-34EB41C7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2A697-083D-478D-9920-2CB86A20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59257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2565-8D8C-4F56-8B42-C5896570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Abadi Extra Light" panose="020B0204020104020204" pitchFamily="34" charset="0"/>
              </a:rPr>
              <a:t>Professor Michal Kania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Visiting Fulbright Scholar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George Washington University 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Silesian University in Katowice</a:t>
            </a:r>
            <a:br>
              <a:rPr lang="en-US" sz="1200" dirty="0">
                <a:latin typeface="Abadi Extra Light" panose="020B0204020104020204" pitchFamily="34" charset="0"/>
              </a:rPr>
            </a:br>
            <a:endParaRPr lang="en-US" sz="1200" dirty="0">
              <a:latin typeface="Abadi Extra Light" panose="020B02040201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CA4CD7-EFD9-4F62-AABA-DE4FBF256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160555"/>
              </p:ext>
            </p:extLst>
          </p:nvPr>
        </p:nvGraphicFramePr>
        <p:xfrm>
          <a:off x="838200" y="1789044"/>
          <a:ext cx="10515600" cy="464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4859635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04010065"/>
                    </a:ext>
                  </a:extLst>
                </a:gridCol>
              </a:tblGrid>
              <a:tr h="37778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 Extra Light" panose="020B0204020104020204" pitchFamily="34" charset="0"/>
                        </a:rPr>
                        <a:t>Level of regulation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 Extra Light" panose="020B0204020104020204" pitchFamily="34" charset="0"/>
                        </a:rPr>
                        <a:t>Examples of legal acts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38412"/>
                  </a:ext>
                </a:extLst>
              </a:tr>
              <a:tr h="1244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International 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UNCITRAL Model Law on Public Procurement, WTO Government Procurement Agreement, </a:t>
                      </a:r>
                      <a:r>
                        <a:rPr lang="en-US" sz="1600" dirty="0">
                          <a:latin typeface="Abadi Extra Light" panose="020B0204020104020204" pitchFamily="34" charset="0"/>
                        </a:rPr>
                        <a:t>The 10YFP Programme on Sustainable Public Procurement, Public Procurement for Sustainable and Inclusive Growth (OECD)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65971"/>
                  </a:ext>
                </a:extLst>
              </a:tr>
              <a:tr h="1244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European 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badi Extra Light" panose="020B0204020104020204" pitchFamily="34" charset="0"/>
                        </a:rPr>
                        <a:t>Europe 2020 Strategy, European Commission Public Procurement Strategy 2017 Priority #1, Procurement directives 2014, Directive 2009/33/EC clean and energy-efficient road transport vehicles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222326"/>
                  </a:ext>
                </a:extLst>
              </a:tr>
              <a:tr h="1711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badi Extra Light" panose="020B0204020104020204" pitchFamily="34" charset="0"/>
                        </a:rPr>
                        <a:t>Polish 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1600" dirty="0">
                          <a:latin typeface="Abadi Extra Light" panose="020B0204020104020204" pitchFamily="34" charset="0"/>
                        </a:rPr>
                        <a:t>Public Procurement Act, National Action Plan on Sustainable Public Procurement 2017-2020, Strategy for Innovation and Efficiency of the Economy “Dynamic Poland 2020” Ca. 20 Guidelines for the Sustainable Procurement in Polish issued by Public Procurement Office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1463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4D4F982-C6AD-4E0D-9EA4-A2AD40C58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280159"/>
            <a:ext cx="486508" cy="5088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140F7-6437-49E1-85EA-55753BD6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C7C1C-AA89-4D8A-93BF-EDA3B0AB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332833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1750-C719-4CED-A0BF-673DA87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ctr"/>
            <a:r>
              <a:rPr lang="en-US" sz="2100" dirty="0">
                <a:latin typeface="Abadi Extra Light" panose="020B0204020104020204" pitchFamily="34" charset="0"/>
              </a:rPr>
              <a:t>Level of the implementation of the Sustainable Procurement in Poland in 2017 – </a:t>
            </a:r>
            <a:br>
              <a:rPr lang="en-US" sz="2100" dirty="0">
                <a:latin typeface="Abadi Extra Light" panose="020B0204020104020204" pitchFamily="34" charset="0"/>
              </a:rPr>
            </a:br>
            <a:r>
              <a:rPr lang="en-US" sz="2100" dirty="0">
                <a:latin typeface="Abadi Extra Light" panose="020B0204020104020204" pitchFamily="34" charset="0"/>
              </a:rPr>
              <a:t>The state of the law implementation 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A7B1-83A2-4FA8-86AF-C6E65D85FFA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8930" y="1921566"/>
            <a:ext cx="5127029" cy="430225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sz="2000" b="1" dirty="0">
              <a:latin typeface="Abadi Extra Light" panose="020B0204020104020204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Abadi Extra Light" panose="020B0204020104020204" pitchFamily="34" charset="0"/>
              </a:rPr>
              <a:t>Socio-economic </a:t>
            </a:r>
          </a:p>
          <a:p>
            <a:pPr algn="just"/>
            <a:r>
              <a:rPr lang="en-US" sz="2000" dirty="0">
                <a:latin typeface="Abadi Extra Light" panose="020B0204020104020204" pitchFamily="34" charset="0"/>
              </a:rPr>
              <a:t>26 % of the aggregated Public Procurement Value </a:t>
            </a:r>
          </a:p>
          <a:p>
            <a:pPr algn="just"/>
            <a:r>
              <a:rPr lang="en-US" sz="2000" dirty="0">
                <a:latin typeface="Abadi Extra Light" panose="020B0204020104020204" pitchFamily="34" charset="0"/>
              </a:rPr>
              <a:t>2247 – 6,7% of the public authorities (voluntary) </a:t>
            </a:r>
          </a:p>
          <a:p>
            <a:pPr algn="just"/>
            <a:r>
              <a:rPr lang="en-US" sz="2000" dirty="0">
                <a:latin typeface="Abadi Extra Light" panose="020B0204020104020204" pitchFamily="34" charset="0"/>
              </a:rPr>
              <a:t>Ca. 70 % - Art. 29. 3a PPA mandatory rule for the employment contract in most public procurement contracts regarding works and services </a:t>
            </a:r>
          </a:p>
          <a:p>
            <a:pPr algn="just"/>
            <a:r>
              <a:rPr lang="en-US" sz="2000" dirty="0">
                <a:latin typeface="Abadi Extra Light" panose="020B0204020104020204" pitchFamily="34" charset="0"/>
              </a:rPr>
              <a:t>Promotion of unemployed and disabled persons – Art. 29.4 PPA </a:t>
            </a:r>
          </a:p>
          <a:p>
            <a:pPr algn="just"/>
            <a:r>
              <a:rPr lang="en-US" sz="2000" dirty="0">
                <a:latin typeface="Abadi Extra Light" panose="020B0204020104020204" pitchFamily="34" charset="0"/>
              </a:rPr>
              <a:t>Lack of use as the award criteria </a:t>
            </a:r>
          </a:p>
          <a:p>
            <a:pPr algn="just"/>
            <a:endParaRPr lang="en-US" sz="2000" dirty="0">
              <a:latin typeface="Abadi Extra Light" panose="020B0204020104020204" pitchFamily="34" charset="0"/>
            </a:endParaRPr>
          </a:p>
          <a:p>
            <a:pPr algn="just"/>
            <a:endParaRPr lang="en-US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A2ADFF-F880-4F38-A09D-29E3E6F97FE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15999" b="-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7DB9-19A5-4C7C-BF1F-25461E28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317C-2AF4-4FC7-96DB-D6A60F47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215852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7C15-0DD5-493C-AC30-128FFFC3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ctr"/>
            <a:r>
              <a:rPr lang="en-US" sz="2100" dirty="0">
                <a:latin typeface="Abadi Extra Light" panose="020B0204020104020204" pitchFamily="34" charset="0"/>
              </a:rPr>
              <a:t>Level of the implementation of the Sustainable Procurement in Poland in 2017 – </a:t>
            </a:r>
            <a:br>
              <a:rPr lang="en-US" sz="2100" dirty="0">
                <a:latin typeface="Abadi Extra Light" panose="020B0204020104020204" pitchFamily="34" charset="0"/>
              </a:rPr>
            </a:br>
            <a:r>
              <a:rPr lang="en-US" sz="2100" dirty="0">
                <a:latin typeface="Abadi Extra Light" panose="020B0204020104020204" pitchFamily="34" charset="0"/>
              </a:rPr>
              <a:t>The state of the law implementation 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5C824-8CFF-4377-996F-33CB72048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badi Extra Light" panose="020B0204020104020204" pitchFamily="34" charset="0"/>
              </a:rPr>
              <a:t>Green</a:t>
            </a:r>
          </a:p>
          <a:p>
            <a:r>
              <a:rPr lang="en-US" sz="2000" dirty="0">
                <a:latin typeface="Abadi Extra Light" panose="020B0204020104020204" pitchFamily="34" charset="0"/>
              </a:rPr>
              <a:t>9 % of the aggregated Public Procurement Value </a:t>
            </a:r>
          </a:p>
          <a:p>
            <a:r>
              <a:rPr lang="en-US" sz="2000" dirty="0">
                <a:latin typeface="Abadi Extra Light" panose="020B0204020104020204" pitchFamily="34" charset="0"/>
              </a:rPr>
              <a:t>Lack of sound information how many and which public authorities use green procurement </a:t>
            </a:r>
          </a:p>
          <a:p>
            <a:r>
              <a:rPr lang="en-US" sz="2000" dirty="0">
                <a:latin typeface="Abadi Extra Light" panose="020B0204020104020204" pitchFamily="34" charset="0"/>
              </a:rPr>
              <a:t>Mostly as description of the subject-matter of the contract, Lack of use as the award criteria</a:t>
            </a:r>
          </a:p>
          <a:p>
            <a:r>
              <a:rPr lang="en-US" sz="2000" dirty="0">
                <a:latin typeface="Abadi Extra Light" panose="020B0204020104020204" pitchFamily="34" charset="0"/>
              </a:rPr>
              <a:t>Mandatory provisions, including </a:t>
            </a:r>
            <a:r>
              <a:rPr lang="en-US" sz="2000" i="1" dirty="0">
                <a:latin typeface="Abadi Extra Light" panose="020B0204020104020204" pitchFamily="34" charset="0"/>
              </a:rPr>
              <a:t>inter alia </a:t>
            </a:r>
            <a:r>
              <a:rPr lang="en-US" sz="2000" dirty="0">
                <a:latin typeface="Abadi Extra Light" panose="020B0204020104020204" pitchFamily="34" charset="0"/>
              </a:rPr>
              <a:t>the standard for the electric vehicles in the public transport </a:t>
            </a:r>
          </a:p>
          <a:p>
            <a:endParaRPr lang="en-US" sz="2000" dirty="0">
              <a:latin typeface="Abadi Extra Light" panose="020B0204020104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C66E8C-E1EE-4421-BA54-3898C4364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20751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F7515-A044-489D-8D35-CA8BD035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F687-ADF2-4E82-B8DC-9C9230A1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334736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8189F9-F66C-4917-8257-7EB10D39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Abadi Extra Light" panose="020B0204020104020204" pitchFamily="34" charset="0"/>
              </a:rPr>
              <a:t>Professor Michal Kania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Visiting Fulbright Scholar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George Washington University 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Silesian University in Katowice</a:t>
            </a:r>
            <a:br>
              <a:rPr lang="en-US" sz="1200" dirty="0">
                <a:latin typeface="Abadi Extra Light" panose="020B0204020104020204" pitchFamily="34" charset="0"/>
              </a:rPr>
            </a:br>
            <a:endParaRPr lang="en-US" sz="1200" dirty="0">
              <a:latin typeface="Abadi Extra Light" panose="020B0204020104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B45C430-4629-458A-8254-1B65DA50B3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413310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31D0-1DC4-4584-A8F6-200052E3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F1193-20C4-43DC-8CCB-2220CF38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C1F6CA-EC99-44A8-ABD0-F84A31A22B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4" y="1308295"/>
            <a:ext cx="422031" cy="51733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9D071E2-A3B7-4529-BE37-9CCC6E208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2" y="1825626"/>
            <a:ext cx="4829175" cy="4181280"/>
          </a:xfrm>
        </p:spPr>
      </p:pic>
    </p:spTree>
    <p:extLst>
      <p:ext uri="{BB962C8B-B14F-4D97-AF65-F5344CB8AC3E}">
        <p14:creationId xmlns:p14="http://schemas.microsoft.com/office/powerpoint/2010/main" val="329722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2813-2A26-409D-B296-BA05EDD7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1200" dirty="0"/>
              <a:t>Professor Michal Kania</a:t>
            </a:r>
            <a:br>
              <a:rPr lang="en-US" sz="1200" dirty="0"/>
            </a:br>
            <a:r>
              <a:rPr lang="en-US" sz="1200" dirty="0"/>
              <a:t>Visiting Fulbright Scholar</a:t>
            </a:r>
            <a:br>
              <a:rPr lang="en-US" sz="1200" dirty="0"/>
            </a:br>
            <a:r>
              <a:rPr lang="en-US" sz="1200" dirty="0"/>
              <a:t>George Washington University </a:t>
            </a:r>
            <a:br>
              <a:rPr lang="en-US" sz="1200" dirty="0"/>
            </a:br>
            <a:r>
              <a:rPr lang="en-US" sz="1200" dirty="0"/>
              <a:t>Silesian University in Katowice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C5D5-7F34-42AD-AFE2-8CD0D39B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badi Extra Light" panose="020B0204020104020204" pitchFamily="34" charset="0"/>
              </a:rPr>
              <a:t>Challenges of the Polish Sustainable Procurement </a:t>
            </a:r>
          </a:p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Lack of knowledge on the public side about eco-innovations, newest green technology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Lack of sound communications between public and private sectors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Insufficient level of the professionalization of the public authorities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Concerns about the control results of the public procurements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Minimal use of LCC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Lack of proper data and their use connected with the situation of SME’s, disabled or disadvantaged persons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67F735-13DF-4A55-B049-DDB707C0D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4" y="1308295"/>
            <a:ext cx="422031" cy="5173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88CEC-3934-4452-8685-38521F1F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0EEF-80D7-4AE0-A613-308AB9E6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224813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EB00-1760-40B3-BAF4-26C398ED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Abadi Extra Light" panose="020B0204020104020204" pitchFamily="34" charset="0"/>
              </a:rPr>
              <a:t>Professor Michal Kania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Visiting Fulbright Scholar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George Washington University </a:t>
            </a:r>
            <a:br>
              <a:rPr lang="en-US" sz="1200" dirty="0">
                <a:latin typeface="Abadi Extra Light" panose="020B0204020104020204" pitchFamily="34" charset="0"/>
              </a:rPr>
            </a:br>
            <a:r>
              <a:rPr lang="en-US" sz="1200" dirty="0">
                <a:latin typeface="Abadi Extra Light" panose="020B0204020104020204" pitchFamily="34" charset="0"/>
              </a:rPr>
              <a:t>Silesian University in Katowice</a:t>
            </a:r>
            <a:br>
              <a:rPr lang="en-US" sz="1200" dirty="0">
                <a:latin typeface="Abadi Extra Light" panose="020B0204020104020204" pitchFamily="34" charset="0"/>
              </a:rPr>
            </a:br>
            <a:endParaRPr lang="en-US" sz="1200" dirty="0">
              <a:latin typeface="Abadi Extra Light" panose="020B02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40911-1AF8-41E8-A411-7ED55E35CD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badi Extra Light" panose="020B0204020104020204" pitchFamily="34" charset="0"/>
              </a:rPr>
              <a:t>Future of the Sustainable Procurement in Poland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National Action Plan on Sustainable Public Procurement 2017-2020 assumes for the green and social aspects in  procurement the level of 25% in 2020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New Public Procurement Act in legislation process in 2019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 Light" panose="020B0204020104020204" pitchFamily="34" charset="0"/>
            </a:endParaRPr>
          </a:p>
          <a:p>
            <a:endParaRPr lang="en-US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5A6487-34F4-4A40-BB0B-AE7C439DC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1825624"/>
            <a:ext cx="5051474" cy="384365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FD36F7-BA79-4BCE-A96F-7EE6AD38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308295"/>
            <a:ext cx="384313" cy="3823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F28F0-BF87-44E2-89E1-0D70550C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D902-BB5F-4AEB-8728-526EBC1A6559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62C54-2BCE-4E5A-A774-C32A29D8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York, April 5th 2019 </a:t>
            </a:r>
          </a:p>
        </p:txBody>
      </p:sp>
    </p:spTree>
    <p:extLst>
      <p:ext uri="{BB962C8B-B14F-4D97-AF65-F5344CB8AC3E}">
        <p14:creationId xmlns:p14="http://schemas.microsoft.com/office/powerpoint/2010/main" val="132141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820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 Extra Light</vt:lpstr>
      <vt:lpstr>Arial</vt:lpstr>
      <vt:lpstr>Calibri</vt:lpstr>
      <vt:lpstr>Calibri Light</vt:lpstr>
      <vt:lpstr>Wingdings</vt:lpstr>
      <vt:lpstr>Office Theme</vt:lpstr>
      <vt:lpstr> Challenges and the future of the sustainable public procurement in Poland  New York, April 5th 2019</vt:lpstr>
      <vt:lpstr>Professor Michal Kania Visiting Fulbright Scholar George Washington University  Silesian University in Katowice </vt:lpstr>
      <vt:lpstr>Professor Michal Kania Visiting Fulbright Scholar George Washington University  Silesian University in Katowice   </vt:lpstr>
      <vt:lpstr>Professor Michal Kania Visiting Fulbright Scholar George Washington University  Silesian University in Katowice </vt:lpstr>
      <vt:lpstr>Level of the implementation of the Sustainable Procurement in Poland in 2017 –  The state of the law implementation  </vt:lpstr>
      <vt:lpstr>Level of the implementation of the Sustainable Procurement in Poland in 2017 –  The state of the law implementation  </vt:lpstr>
      <vt:lpstr>Professor Michal Kania Visiting Fulbright Scholar George Washington University  Silesian University in Katowice </vt:lpstr>
      <vt:lpstr>Professor Michal Kania Visiting Fulbright Scholar George Washington University  Silesian University in Katowice </vt:lpstr>
      <vt:lpstr>Professor Michal Kania Visiting Fulbright Scholar George Washington University  Silesian University in Katowice </vt:lpstr>
      <vt:lpstr>Professor Michal Kania Visiting Fulbright Scholar George Washington University  Silesian University in Katowice </vt:lpstr>
      <vt:lpstr>Professor Michal Kania Visiting Fulbright Scholar George Washington University  Silesian University in Katowice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Kania</dc:creator>
  <cp:lastModifiedBy>Michal Kania</cp:lastModifiedBy>
  <cp:revision>95</cp:revision>
  <dcterms:created xsi:type="dcterms:W3CDTF">2019-03-12T16:16:53Z</dcterms:created>
  <dcterms:modified xsi:type="dcterms:W3CDTF">2019-04-10T19:37:44Z</dcterms:modified>
</cp:coreProperties>
</file>