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4" r:id="rId3"/>
    <p:sldId id="352" r:id="rId4"/>
    <p:sldId id="273" r:id="rId5"/>
    <p:sldId id="354" r:id="rId6"/>
    <p:sldId id="357" r:id="rId7"/>
    <p:sldId id="353" r:id="rId8"/>
    <p:sldId id="367" r:id="rId9"/>
    <p:sldId id="313" r:id="rId10"/>
    <p:sldId id="338" r:id="rId11"/>
    <p:sldId id="366" r:id="rId12"/>
    <p:sldId id="359" r:id="rId13"/>
    <p:sldId id="365" r:id="rId14"/>
    <p:sldId id="25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87032" autoAdjust="0"/>
  </p:normalViewPr>
  <p:slideViewPr>
    <p:cSldViewPr>
      <p:cViewPr varScale="1">
        <p:scale>
          <a:sx n="100" d="100"/>
          <a:sy n="100" d="100"/>
        </p:scale>
        <p:origin x="19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01065-E359-4D20-BE3D-272B375560F3}" type="doc">
      <dgm:prSet loTypeId="urn:microsoft.com/office/officeart/2005/8/layout/hList2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82ACF2-0562-4A63-8DC8-BAD906C78335}">
      <dgm:prSet phldrT="[Text]" phldr="1"/>
      <dgm:spPr/>
      <dgm:t>
        <a:bodyPr/>
        <a:lstStyle/>
        <a:p>
          <a:endParaRPr lang="en-US" dirty="0"/>
        </a:p>
      </dgm:t>
    </dgm:pt>
    <dgm:pt modelId="{97706CFA-152E-42B6-99D7-BBC2EF168510}" type="parTrans" cxnId="{2F82FA61-0596-49C7-AC56-174324E6166B}">
      <dgm:prSet/>
      <dgm:spPr/>
      <dgm:t>
        <a:bodyPr/>
        <a:lstStyle/>
        <a:p>
          <a:endParaRPr lang="en-US"/>
        </a:p>
      </dgm:t>
    </dgm:pt>
    <dgm:pt modelId="{1174078F-1A8D-49E9-8469-8FEACA3E3EBD}" type="sibTrans" cxnId="{2F82FA61-0596-49C7-AC56-174324E6166B}">
      <dgm:prSet/>
      <dgm:spPr/>
      <dgm:t>
        <a:bodyPr/>
        <a:lstStyle/>
        <a:p>
          <a:endParaRPr lang="en-US"/>
        </a:p>
      </dgm:t>
    </dgm:pt>
    <dgm:pt modelId="{3EFA2F09-E33B-4370-8E7C-D83E1FC9799F}">
      <dgm:prSet phldrT="[Text]" custT="1"/>
      <dgm:spPr/>
      <dgm:t>
        <a:bodyPr vert="vert270"/>
        <a:lstStyle/>
        <a:p>
          <a:r>
            <a:rPr lang="en-US" sz="4800" dirty="0"/>
            <a:t>Economy</a:t>
          </a:r>
        </a:p>
      </dgm:t>
    </dgm:pt>
    <dgm:pt modelId="{774D5B05-F67C-49BC-91E3-0C9B1E3971B1}" type="parTrans" cxnId="{0D76AA80-DF82-45EF-94EC-246954B84B8D}">
      <dgm:prSet/>
      <dgm:spPr/>
      <dgm:t>
        <a:bodyPr/>
        <a:lstStyle/>
        <a:p>
          <a:endParaRPr lang="en-US"/>
        </a:p>
      </dgm:t>
    </dgm:pt>
    <dgm:pt modelId="{0BB84D93-556D-49B6-9DD6-5E62F0F5EA22}" type="sibTrans" cxnId="{0D76AA80-DF82-45EF-94EC-246954B84B8D}">
      <dgm:prSet/>
      <dgm:spPr/>
      <dgm:t>
        <a:bodyPr/>
        <a:lstStyle/>
        <a:p>
          <a:endParaRPr lang="en-US"/>
        </a:p>
      </dgm:t>
    </dgm:pt>
    <dgm:pt modelId="{574313AD-3AAA-476D-A944-4CC7644F3D63}">
      <dgm:prSet phldrT="[Text]" phldr="1"/>
      <dgm:spPr/>
      <dgm:t>
        <a:bodyPr/>
        <a:lstStyle/>
        <a:p>
          <a:endParaRPr lang="en-US" dirty="0"/>
        </a:p>
      </dgm:t>
    </dgm:pt>
    <dgm:pt modelId="{222C5BE2-42E8-4FB6-879F-178DDF6791FB}" type="parTrans" cxnId="{BA278B5A-377A-4690-A9FD-9F2453F20532}">
      <dgm:prSet/>
      <dgm:spPr/>
      <dgm:t>
        <a:bodyPr/>
        <a:lstStyle/>
        <a:p>
          <a:endParaRPr lang="en-US"/>
        </a:p>
      </dgm:t>
    </dgm:pt>
    <dgm:pt modelId="{EA76257D-82E3-4514-95B6-7D2C0F50AB20}" type="sibTrans" cxnId="{BA278B5A-377A-4690-A9FD-9F2453F20532}">
      <dgm:prSet/>
      <dgm:spPr/>
      <dgm:t>
        <a:bodyPr/>
        <a:lstStyle/>
        <a:p>
          <a:endParaRPr lang="en-US"/>
        </a:p>
      </dgm:t>
    </dgm:pt>
    <dgm:pt modelId="{02905120-B854-43B7-AB8A-FDBE0D6AE327}">
      <dgm:prSet phldrT="[Text]" custT="1"/>
      <dgm:spPr/>
      <dgm:t>
        <a:bodyPr vert="vert270"/>
        <a:lstStyle/>
        <a:p>
          <a:r>
            <a:rPr lang="en-US" sz="4400" dirty="0"/>
            <a:t>Society</a:t>
          </a:r>
        </a:p>
      </dgm:t>
    </dgm:pt>
    <dgm:pt modelId="{B888B6B5-C532-4794-B37D-DD017AA222F7}" type="parTrans" cxnId="{F6E4F81D-4E8C-49FB-AE4C-D3D6FB188F62}">
      <dgm:prSet/>
      <dgm:spPr/>
      <dgm:t>
        <a:bodyPr/>
        <a:lstStyle/>
        <a:p>
          <a:endParaRPr lang="en-US"/>
        </a:p>
      </dgm:t>
    </dgm:pt>
    <dgm:pt modelId="{185E82A7-A160-4D32-A056-613263C41824}" type="sibTrans" cxnId="{F6E4F81D-4E8C-49FB-AE4C-D3D6FB188F62}">
      <dgm:prSet/>
      <dgm:spPr/>
      <dgm:t>
        <a:bodyPr/>
        <a:lstStyle/>
        <a:p>
          <a:endParaRPr lang="en-US"/>
        </a:p>
      </dgm:t>
    </dgm:pt>
    <dgm:pt modelId="{BCFE323A-D518-4485-9CBB-7D0D1169A3F7}">
      <dgm:prSet phldrT="[Text]" custT="1"/>
      <dgm:spPr/>
      <dgm:t>
        <a:bodyPr vert="vert270"/>
        <a:lstStyle/>
        <a:p>
          <a:r>
            <a:rPr lang="en-US" sz="3200" b="1" dirty="0"/>
            <a:t>Environment</a:t>
          </a:r>
          <a:endParaRPr lang="en-US" sz="2400" b="1" dirty="0"/>
        </a:p>
      </dgm:t>
    </dgm:pt>
    <dgm:pt modelId="{FA6A59D6-6F48-4F40-9E5F-B7447DDC2967}" type="parTrans" cxnId="{53165AA4-D87A-4F9E-87D3-A27959B84707}">
      <dgm:prSet/>
      <dgm:spPr/>
      <dgm:t>
        <a:bodyPr/>
        <a:lstStyle/>
        <a:p>
          <a:endParaRPr lang="en-US"/>
        </a:p>
      </dgm:t>
    </dgm:pt>
    <dgm:pt modelId="{9CE04253-0DD1-4B21-BE45-51D807D68A98}" type="sibTrans" cxnId="{53165AA4-D87A-4F9E-87D3-A27959B84707}">
      <dgm:prSet/>
      <dgm:spPr/>
      <dgm:t>
        <a:bodyPr/>
        <a:lstStyle/>
        <a:p>
          <a:endParaRPr lang="en-US"/>
        </a:p>
      </dgm:t>
    </dgm:pt>
    <dgm:pt modelId="{49B37A86-E161-4936-B7BE-17765221AF61}">
      <dgm:prSet phldrT="[Text]" phldr="1"/>
      <dgm:spPr/>
      <dgm:t>
        <a:bodyPr/>
        <a:lstStyle/>
        <a:p>
          <a:endParaRPr lang="en-US" dirty="0"/>
        </a:p>
      </dgm:t>
    </dgm:pt>
    <dgm:pt modelId="{3E1369A3-28EE-4AA7-B8E7-06910685B373}" type="sibTrans" cxnId="{BB670617-1B3D-442C-A509-85B32AE53AE6}">
      <dgm:prSet/>
      <dgm:spPr/>
      <dgm:t>
        <a:bodyPr/>
        <a:lstStyle/>
        <a:p>
          <a:endParaRPr lang="en-US"/>
        </a:p>
      </dgm:t>
    </dgm:pt>
    <dgm:pt modelId="{8F8EF450-B4D5-4BA3-A8F0-0A819A013C44}" type="parTrans" cxnId="{BB670617-1B3D-442C-A509-85B32AE53AE6}">
      <dgm:prSet/>
      <dgm:spPr/>
      <dgm:t>
        <a:bodyPr/>
        <a:lstStyle/>
        <a:p>
          <a:endParaRPr lang="en-US"/>
        </a:p>
      </dgm:t>
    </dgm:pt>
    <dgm:pt modelId="{5E8CF0C1-AB1A-4808-93F1-469B86DCD1D8}" type="pres">
      <dgm:prSet presAssocID="{A6801065-E359-4D20-BE3D-272B375560F3}" presName="linearFlow" presStyleCnt="0">
        <dgm:presLayoutVars>
          <dgm:dir/>
          <dgm:animLvl val="lvl"/>
          <dgm:resizeHandles/>
        </dgm:presLayoutVars>
      </dgm:prSet>
      <dgm:spPr/>
    </dgm:pt>
    <dgm:pt modelId="{6B092B80-A01C-4149-9D8A-9ADB3E477185}" type="pres">
      <dgm:prSet presAssocID="{F882ACF2-0562-4A63-8DC8-BAD906C78335}" presName="compositeNode" presStyleCnt="0">
        <dgm:presLayoutVars>
          <dgm:bulletEnabled val="1"/>
        </dgm:presLayoutVars>
      </dgm:prSet>
      <dgm:spPr/>
    </dgm:pt>
    <dgm:pt modelId="{EAB3D784-BF04-470B-AB0A-3DE2B2167B59}" type="pres">
      <dgm:prSet presAssocID="{F882ACF2-0562-4A63-8DC8-BAD906C78335}" presName="image" presStyleLbl="fgImgPlace1" presStyleIdx="0" presStyleCnt="3" custScaleX="145924" custScaleY="166214" custLinFactNeighborX="77793" custLinFactNeighborY="30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852F19-F73C-4B32-83B6-BDF40362A537}" type="pres">
      <dgm:prSet presAssocID="{F882ACF2-0562-4A63-8DC8-BAD906C78335}" presName="childNode" presStyleLbl="node1" presStyleIdx="0" presStyleCnt="3" custLinFactNeighborX="14782" custLinFactNeighborY="-35">
        <dgm:presLayoutVars>
          <dgm:bulletEnabled val="1"/>
        </dgm:presLayoutVars>
      </dgm:prSet>
      <dgm:spPr/>
    </dgm:pt>
    <dgm:pt modelId="{0F260C7A-102A-4DC6-A668-8B5345BCB0D5}" type="pres">
      <dgm:prSet presAssocID="{F882ACF2-0562-4A63-8DC8-BAD906C7833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4A3B3D4-5B35-431A-8D24-27CF99CEE927}" type="pres">
      <dgm:prSet presAssocID="{1174078F-1A8D-49E9-8469-8FEACA3E3EBD}" presName="sibTrans" presStyleCnt="0"/>
      <dgm:spPr/>
    </dgm:pt>
    <dgm:pt modelId="{514C1484-25EE-4626-8139-EBBD0BA241AA}" type="pres">
      <dgm:prSet presAssocID="{574313AD-3AAA-476D-A944-4CC7644F3D63}" presName="compositeNode" presStyleCnt="0">
        <dgm:presLayoutVars>
          <dgm:bulletEnabled val="1"/>
        </dgm:presLayoutVars>
      </dgm:prSet>
      <dgm:spPr/>
    </dgm:pt>
    <dgm:pt modelId="{03CA6F03-28F1-4B2B-A365-81AE934CEAC8}" type="pres">
      <dgm:prSet presAssocID="{574313AD-3AAA-476D-A944-4CC7644F3D63}" presName="image" presStyleLbl="fgImgPlace1" presStyleIdx="1" presStyleCnt="3" custScaleX="153055" custScaleY="1554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B81CDB-BA0D-47A7-BBC0-1BF77C336A95}" type="pres">
      <dgm:prSet presAssocID="{574313AD-3AAA-476D-A944-4CC7644F3D63}" presName="childNode" presStyleLbl="node1" presStyleIdx="1" presStyleCnt="3">
        <dgm:presLayoutVars>
          <dgm:bulletEnabled val="1"/>
        </dgm:presLayoutVars>
      </dgm:prSet>
      <dgm:spPr/>
    </dgm:pt>
    <dgm:pt modelId="{F14BF7C4-787F-4552-B778-01F250BE4463}" type="pres">
      <dgm:prSet presAssocID="{574313AD-3AAA-476D-A944-4CC7644F3D63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B41B5297-356C-44E0-8EFA-553DD3890AA0}" type="pres">
      <dgm:prSet presAssocID="{EA76257D-82E3-4514-95B6-7D2C0F50AB20}" presName="sibTrans" presStyleCnt="0"/>
      <dgm:spPr/>
    </dgm:pt>
    <dgm:pt modelId="{AA34D871-1146-410D-AFDD-969F98CCABC1}" type="pres">
      <dgm:prSet presAssocID="{49B37A86-E161-4936-B7BE-17765221AF61}" presName="compositeNode" presStyleCnt="0">
        <dgm:presLayoutVars>
          <dgm:bulletEnabled val="1"/>
        </dgm:presLayoutVars>
      </dgm:prSet>
      <dgm:spPr/>
    </dgm:pt>
    <dgm:pt modelId="{FDE09670-0426-4155-A6D3-D65136C1786B}" type="pres">
      <dgm:prSet presAssocID="{49B37A86-E161-4936-B7BE-17765221AF61}" presName="image" presStyleLbl="fgImgPlace1" presStyleIdx="2" presStyleCnt="3" custScaleX="159110" custScaleY="1574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8025FCF-A365-4DE4-B723-F941D570B5DF}" type="pres">
      <dgm:prSet presAssocID="{49B37A86-E161-4936-B7BE-17765221AF61}" presName="childNode" presStyleLbl="node1" presStyleIdx="2" presStyleCnt="3">
        <dgm:presLayoutVars>
          <dgm:bulletEnabled val="1"/>
        </dgm:presLayoutVars>
      </dgm:prSet>
      <dgm:spPr/>
    </dgm:pt>
    <dgm:pt modelId="{CD4D5698-6A4A-4515-9085-290A0BFFE91A}" type="pres">
      <dgm:prSet presAssocID="{49B37A86-E161-4936-B7BE-17765221AF6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F9DDB0C-E400-4CDC-962F-B978120750BB}" type="presOf" srcId="{F882ACF2-0562-4A63-8DC8-BAD906C78335}" destId="{0F260C7A-102A-4DC6-A668-8B5345BCB0D5}" srcOrd="0" destOrd="0" presId="urn:microsoft.com/office/officeart/2005/8/layout/hList2#1"/>
    <dgm:cxn modelId="{31B79E0D-0420-4C73-8C1F-36D36D498A8A}" type="presOf" srcId="{574313AD-3AAA-476D-A944-4CC7644F3D63}" destId="{F14BF7C4-787F-4552-B778-01F250BE4463}" srcOrd="0" destOrd="0" presId="urn:microsoft.com/office/officeart/2005/8/layout/hList2#1"/>
    <dgm:cxn modelId="{BB670617-1B3D-442C-A509-85B32AE53AE6}" srcId="{A6801065-E359-4D20-BE3D-272B375560F3}" destId="{49B37A86-E161-4936-B7BE-17765221AF61}" srcOrd="2" destOrd="0" parTransId="{8F8EF450-B4D5-4BA3-A8F0-0A819A013C44}" sibTransId="{3E1369A3-28EE-4AA7-B8E7-06910685B373}"/>
    <dgm:cxn modelId="{F6E4F81D-4E8C-49FB-AE4C-D3D6FB188F62}" srcId="{574313AD-3AAA-476D-A944-4CC7644F3D63}" destId="{02905120-B854-43B7-AB8A-FDBE0D6AE327}" srcOrd="0" destOrd="0" parTransId="{B888B6B5-C532-4794-B37D-DD017AA222F7}" sibTransId="{185E82A7-A160-4D32-A056-613263C41824}"/>
    <dgm:cxn modelId="{3474161F-1D5B-4313-B330-917482B55D2F}" type="presOf" srcId="{BCFE323A-D518-4485-9CBB-7D0D1169A3F7}" destId="{B8025FCF-A365-4DE4-B723-F941D570B5DF}" srcOrd="0" destOrd="0" presId="urn:microsoft.com/office/officeart/2005/8/layout/hList2#1"/>
    <dgm:cxn modelId="{B6ED6221-5C8F-4B50-A278-60748CCDAEBC}" type="presOf" srcId="{02905120-B854-43B7-AB8A-FDBE0D6AE327}" destId="{66B81CDB-BA0D-47A7-BBC0-1BF77C336A95}" srcOrd="0" destOrd="0" presId="urn:microsoft.com/office/officeart/2005/8/layout/hList2#1"/>
    <dgm:cxn modelId="{E9135C5C-FD5B-4D7C-9165-480BA5C8E0D5}" type="presOf" srcId="{A6801065-E359-4D20-BE3D-272B375560F3}" destId="{5E8CF0C1-AB1A-4808-93F1-469B86DCD1D8}" srcOrd="0" destOrd="0" presId="urn:microsoft.com/office/officeart/2005/8/layout/hList2#1"/>
    <dgm:cxn modelId="{2F82FA61-0596-49C7-AC56-174324E6166B}" srcId="{A6801065-E359-4D20-BE3D-272B375560F3}" destId="{F882ACF2-0562-4A63-8DC8-BAD906C78335}" srcOrd="0" destOrd="0" parTransId="{97706CFA-152E-42B6-99D7-BBC2EF168510}" sibTransId="{1174078F-1A8D-49E9-8469-8FEACA3E3EBD}"/>
    <dgm:cxn modelId="{90F7ED6C-3383-4257-ACF8-28C4F2B65F2A}" type="presOf" srcId="{49B37A86-E161-4936-B7BE-17765221AF61}" destId="{CD4D5698-6A4A-4515-9085-290A0BFFE91A}" srcOrd="0" destOrd="0" presId="urn:microsoft.com/office/officeart/2005/8/layout/hList2#1"/>
    <dgm:cxn modelId="{BA278B5A-377A-4690-A9FD-9F2453F20532}" srcId="{A6801065-E359-4D20-BE3D-272B375560F3}" destId="{574313AD-3AAA-476D-A944-4CC7644F3D63}" srcOrd="1" destOrd="0" parTransId="{222C5BE2-42E8-4FB6-879F-178DDF6791FB}" sibTransId="{EA76257D-82E3-4514-95B6-7D2C0F50AB20}"/>
    <dgm:cxn modelId="{0D76AA80-DF82-45EF-94EC-246954B84B8D}" srcId="{F882ACF2-0562-4A63-8DC8-BAD906C78335}" destId="{3EFA2F09-E33B-4370-8E7C-D83E1FC9799F}" srcOrd="0" destOrd="0" parTransId="{774D5B05-F67C-49BC-91E3-0C9B1E3971B1}" sibTransId="{0BB84D93-556D-49B6-9DD6-5E62F0F5EA22}"/>
    <dgm:cxn modelId="{53165AA4-D87A-4F9E-87D3-A27959B84707}" srcId="{49B37A86-E161-4936-B7BE-17765221AF61}" destId="{BCFE323A-D518-4485-9CBB-7D0D1169A3F7}" srcOrd="0" destOrd="0" parTransId="{FA6A59D6-6F48-4F40-9E5F-B7447DDC2967}" sibTransId="{9CE04253-0DD1-4B21-BE45-51D807D68A98}"/>
    <dgm:cxn modelId="{74DFF6C6-9C88-4CFC-B81C-BD648B16FD5E}" type="presOf" srcId="{3EFA2F09-E33B-4370-8E7C-D83E1FC9799F}" destId="{6C852F19-F73C-4B32-83B6-BDF40362A537}" srcOrd="0" destOrd="0" presId="urn:microsoft.com/office/officeart/2005/8/layout/hList2#1"/>
    <dgm:cxn modelId="{372FDCEF-A381-43BD-8C45-8C5B0166B95E}" type="presParOf" srcId="{5E8CF0C1-AB1A-4808-93F1-469B86DCD1D8}" destId="{6B092B80-A01C-4149-9D8A-9ADB3E477185}" srcOrd="0" destOrd="0" presId="urn:microsoft.com/office/officeart/2005/8/layout/hList2#1"/>
    <dgm:cxn modelId="{201422F8-D644-4CFA-8F81-AEDE178A8706}" type="presParOf" srcId="{6B092B80-A01C-4149-9D8A-9ADB3E477185}" destId="{EAB3D784-BF04-470B-AB0A-3DE2B2167B59}" srcOrd="0" destOrd="0" presId="urn:microsoft.com/office/officeart/2005/8/layout/hList2#1"/>
    <dgm:cxn modelId="{FBFF5A28-41BD-4397-8588-0217AA2DACC2}" type="presParOf" srcId="{6B092B80-A01C-4149-9D8A-9ADB3E477185}" destId="{6C852F19-F73C-4B32-83B6-BDF40362A537}" srcOrd="1" destOrd="0" presId="urn:microsoft.com/office/officeart/2005/8/layout/hList2#1"/>
    <dgm:cxn modelId="{BE2C87C4-298E-4E38-95A5-4A9F6166BD52}" type="presParOf" srcId="{6B092B80-A01C-4149-9D8A-9ADB3E477185}" destId="{0F260C7A-102A-4DC6-A668-8B5345BCB0D5}" srcOrd="2" destOrd="0" presId="urn:microsoft.com/office/officeart/2005/8/layout/hList2#1"/>
    <dgm:cxn modelId="{3B5A3446-8171-4397-88D6-3D8A0A916A57}" type="presParOf" srcId="{5E8CF0C1-AB1A-4808-93F1-469B86DCD1D8}" destId="{84A3B3D4-5B35-431A-8D24-27CF99CEE927}" srcOrd="1" destOrd="0" presId="urn:microsoft.com/office/officeart/2005/8/layout/hList2#1"/>
    <dgm:cxn modelId="{6A6981CF-6851-4CE6-B7F7-D95224EF2DFA}" type="presParOf" srcId="{5E8CF0C1-AB1A-4808-93F1-469B86DCD1D8}" destId="{514C1484-25EE-4626-8139-EBBD0BA241AA}" srcOrd="2" destOrd="0" presId="urn:microsoft.com/office/officeart/2005/8/layout/hList2#1"/>
    <dgm:cxn modelId="{34B34F64-03A8-4074-8A9E-5CFB4BFF97A0}" type="presParOf" srcId="{514C1484-25EE-4626-8139-EBBD0BA241AA}" destId="{03CA6F03-28F1-4B2B-A365-81AE934CEAC8}" srcOrd="0" destOrd="0" presId="urn:microsoft.com/office/officeart/2005/8/layout/hList2#1"/>
    <dgm:cxn modelId="{ABEB47A2-81D1-4549-B3F9-89A04CB502F7}" type="presParOf" srcId="{514C1484-25EE-4626-8139-EBBD0BA241AA}" destId="{66B81CDB-BA0D-47A7-BBC0-1BF77C336A95}" srcOrd="1" destOrd="0" presId="urn:microsoft.com/office/officeart/2005/8/layout/hList2#1"/>
    <dgm:cxn modelId="{394E3EEE-991B-4E9C-93B5-82E861541EA5}" type="presParOf" srcId="{514C1484-25EE-4626-8139-EBBD0BA241AA}" destId="{F14BF7C4-787F-4552-B778-01F250BE4463}" srcOrd="2" destOrd="0" presId="urn:microsoft.com/office/officeart/2005/8/layout/hList2#1"/>
    <dgm:cxn modelId="{86FC4A81-2225-40E3-946D-466AE523A184}" type="presParOf" srcId="{5E8CF0C1-AB1A-4808-93F1-469B86DCD1D8}" destId="{B41B5297-356C-44E0-8EFA-553DD3890AA0}" srcOrd="3" destOrd="0" presId="urn:microsoft.com/office/officeart/2005/8/layout/hList2#1"/>
    <dgm:cxn modelId="{91A14FF4-D4EC-4A0B-B5DA-55A097A52BCB}" type="presParOf" srcId="{5E8CF0C1-AB1A-4808-93F1-469B86DCD1D8}" destId="{AA34D871-1146-410D-AFDD-969F98CCABC1}" srcOrd="4" destOrd="0" presId="urn:microsoft.com/office/officeart/2005/8/layout/hList2#1"/>
    <dgm:cxn modelId="{263F6285-EC44-4CA2-B2C8-0929B7E7FE1D}" type="presParOf" srcId="{AA34D871-1146-410D-AFDD-969F98CCABC1}" destId="{FDE09670-0426-4155-A6D3-D65136C1786B}" srcOrd="0" destOrd="0" presId="urn:microsoft.com/office/officeart/2005/8/layout/hList2#1"/>
    <dgm:cxn modelId="{49CEA404-D05C-4D29-9A26-2C7DFF6BCBBE}" type="presParOf" srcId="{AA34D871-1146-410D-AFDD-969F98CCABC1}" destId="{B8025FCF-A365-4DE4-B723-F941D570B5DF}" srcOrd="1" destOrd="0" presId="urn:microsoft.com/office/officeart/2005/8/layout/hList2#1"/>
    <dgm:cxn modelId="{C3BFE42F-3305-493F-A43F-64915595C0D6}" type="presParOf" srcId="{AA34D871-1146-410D-AFDD-969F98CCABC1}" destId="{CD4D5698-6A4A-4515-9085-290A0BFFE91A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A302F-B3C2-4263-8029-627A1B2C4EC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83217B2-67F6-4FD1-B1AE-87BD23D71F89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Political</a:t>
          </a:r>
        </a:p>
      </dgm:t>
    </dgm:pt>
    <dgm:pt modelId="{E5394B60-A507-431B-882F-785F424DB75F}" type="parTrans" cxnId="{A6486AFE-82C9-421C-A7E2-58616AACA03B}">
      <dgm:prSet/>
      <dgm:spPr/>
      <dgm:t>
        <a:bodyPr/>
        <a:lstStyle/>
        <a:p>
          <a:endParaRPr lang="en-US"/>
        </a:p>
      </dgm:t>
    </dgm:pt>
    <dgm:pt modelId="{999CBB26-DA71-409D-AD8C-64BC5685E973}" type="sibTrans" cxnId="{A6486AFE-82C9-421C-A7E2-58616AACA03B}">
      <dgm:prSet/>
      <dgm:spPr/>
      <dgm:t>
        <a:bodyPr/>
        <a:lstStyle/>
        <a:p>
          <a:endParaRPr lang="en-US"/>
        </a:p>
      </dgm:t>
    </dgm:pt>
    <dgm:pt modelId="{D7599F66-EF71-4E71-9731-557C8A00B6ED}">
      <dgm:prSet phldrT="[Text]"/>
      <dgm:spPr/>
      <dgm:t>
        <a:bodyPr/>
        <a:lstStyle/>
        <a:p>
          <a:endParaRPr lang="en-US" b="1" dirty="0">
            <a:solidFill>
              <a:srgbClr val="FFC000"/>
            </a:solidFill>
          </a:endParaRPr>
        </a:p>
        <a:p>
          <a:r>
            <a:rPr lang="en-US" b="1" dirty="0" err="1">
              <a:solidFill>
                <a:srgbClr val="FFC000"/>
              </a:solidFill>
            </a:rPr>
            <a:t>EcoLabel</a:t>
          </a:r>
          <a:endParaRPr lang="en-US" b="1" dirty="0">
            <a:solidFill>
              <a:srgbClr val="FFC000"/>
            </a:solidFill>
          </a:endParaRPr>
        </a:p>
      </dgm:t>
    </dgm:pt>
    <dgm:pt modelId="{BC005ADF-B0F3-4C54-BDB4-762E7F21D1A4}" type="parTrans" cxnId="{73703E99-09A5-497C-B7B3-DC274BA3BE8D}">
      <dgm:prSet/>
      <dgm:spPr/>
      <dgm:t>
        <a:bodyPr/>
        <a:lstStyle/>
        <a:p>
          <a:endParaRPr lang="en-US"/>
        </a:p>
      </dgm:t>
    </dgm:pt>
    <dgm:pt modelId="{9D3768BB-CBCF-4620-BC87-36B6D422112E}" type="sibTrans" cxnId="{73703E99-09A5-497C-B7B3-DC274BA3BE8D}">
      <dgm:prSet/>
      <dgm:spPr/>
      <dgm:t>
        <a:bodyPr/>
        <a:lstStyle/>
        <a:p>
          <a:endParaRPr lang="en-US"/>
        </a:p>
      </dgm:t>
    </dgm:pt>
    <dgm:pt modelId="{A3583B04-D80C-4CD2-8404-662B6CEBFF45}">
      <dgm:prSet phldrT="[Text]"/>
      <dgm:spPr/>
      <dgm:t>
        <a:bodyPr/>
        <a:lstStyle/>
        <a:p>
          <a:endParaRPr lang="en-US" b="1" dirty="0">
            <a:solidFill>
              <a:srgbClr val="FFC000"/>
            </a:solidFill>
          </a:endParaRPr>
        </a:p>
        <a:p>
          <a:r>
            <a:rPr lang="it-IT" b="1" dirty="0">
              <a:solidFill>
                <a:srgbClr val="FFC000"/>
              </a:solidFill>
            </a:rPr>
            <a:t>Carbon </a:t>
          </a:r>
          <a:r>
            <a:rPr lang="it-IT" b="1" dirty="0" err="1">
              <a:solidFill>
                <a:srgbClr val="FFC000"/>
              </a:solidFill>
            </a:rPr>
            <a:t>Footprint</a:t>
          </a:r>
          <a:r>
            <a:rPr lang="it-IT" b="1" dirty="0">
              <a:solidFill>
                <a:srgbClr val="FFC000"/>
              </a:solidFill>
            </a:rPr>
            <a:t> </a:t>
          </a:r>
          <a:r>
            <a:rPr lang="it-IT" b="1" dirty="0" err="1">
              <a:solidFill>
                <a:srgbClr val="FFC000"/>
              </a:solidFill>
            </a:rPr>
            <a:t>as</a:t>
          </a:r>
          <a:r>
            <a:rPr lang="it-IT" b="1" dirty="0">
              <a:solidFill>
                <a:srgbClr val="FFC000"/>
              </a:solidFill>
            </a:rPr>
            <a:t> Evaluation </a:t>
          </a:r>
          <a:r>
            <a:rPr lang="it-IT" b="1" dirty="0" err="1">
              <a:solidFill>
                <a:srgbClr val="FFC000"/>
              </a:solidFill>
            </a:rPr>
            <a:t>Factor</a:t>
          </a:r>
          <a:endParaRPr lang="en-US" b="1" dirty="0">
            <a:solidFill>
              <a:srgbClr val="FFC000"/>
            </a:solidFill>
          </a:endParaRPr>
        </a:p>
      </dgm:t>
    </dgm:pt>
    <dgm:pt modelId="{6D69C73A-358B-43B8-8922-484E379E205A}" type="parTrans" cxnId="{98B9205C-5CD5-4404-9519-149ED7AE9090}">
      <dgm:prSet/>
      <dgm:spPr/>
      <dgm:t>
        <a:bodyPr/>
        <a:lstStyle/>
        <a:p>
          <a:endParaRPr lang="en-US"/>
        </a:p>
      </dgm:t>
    </dgm:pt>
    <dgm:pt modelId="{30D119D2-2292-4B50-A973-34637961DC08}" type="sibTrans" cxnId="{98B9205C-5CD5-4404-9519-149ED7AE9090}">
      <dgm:prSet/>
      <dgm:spPr/>
      <dgm:t>
        <a:bodyPr/>
        <a:lstStyle/>
        <a:p>
          <a:endParaRPr lang="en-US"/>
        </a:p>
      </dgm:t>
    </dgm:pt>
    <dgm:pt modelId="{739DFBA9-DBDA-4546-8700-3A33388C8ACD}" type="pres">
      <dgm:prSet presAssocID="{10FA302F-B3C2-4263-8029-627A1B2C4EC5}" presName="arrowDiagram" presStyleCnt="0">
        <dgm:presLayoutVars>
          <dgm:chMax val="5"/>
          <dgm:dir/>
          <dgm:resizeHandles val="exact"/>
        </dgm:presLayoutVars>
      </dgm:prSet>
      <dgm:spPr/>
    </dgm:pt>
    <dgm:pt modelId="{AB104E11-2787-4C7E-B4AE-1667BE79EE9C}" type="pres">
      <dgm:prSet presAssocID="{10FA302F-B3C2-4263-8029-627A1B2C4EC5}" presName="arrow" presStyleLbl="bgShp" presStyleIdx="0" presStyleCnt="1" custLinFactNeighborX="313" custLinFactNeighborY="-2795"/>
      <dgm:spPr/>
    </dgm:pt>
    <dgm:pt modelId="{A6A227A9-267B-4BAE-989B-DD0E83041391}" type="pres">
      <dgm:prSet presAssocID="{10FA302F-B3C2-4263-8029-627A1B2C4EC5}" presName="arrowDiagram3" presStyleCnt="0"/>
      <dgm:spPr/>
    </dgm:pt>
    <dgm:pt modelId="{48C5DEF3-054F-44E8-84E4-70E7CA699B19}" type="pres">
      <dgm:prSet presAssocID="{283217B2-67F6-4FD1-B1AE-87BD23D71F89}" presName="bullet3a" presStyleLbl="node1" presStyleIdx="0" presStyleCnt="3"/>
      <dgm:spPr/>
    </dgm:pt>
    <dgm:pt modelId="{7E890501-628E-4676-AF9E-647504D37C30}" type="pres">
      <dgm:prSet presAssocID="{283217B2-67F6-4FD1-B1AE-87BD23D71F89}" presName="textBox3a" presStyleLbl="revTx" presStyleIdx="0" presStyleCnt="3">
        <dgm:presLayoutVars>
          <dgm:bulletEnabled val="1"/>
        </dgm:presLayoutVars>
      </dgm:prSet>
      <dgm:spPr/>
    </dgm:pt>
    <dgm:pt modelId="{7DEB2203-F6FF-41F8-B14E-97EF5CEDA6EC}" type="pres">
      <dgm:prSet presAssocID="{D7599F66-EF71-4E71-9731-557C8A00B6ED}" presName="bullet3b" presStyleLbl="node1" presStyleIdx="1" presStyleCnt="3"/>
      <dgm:spPr/>
    </dgm:pt>
    <dgm:pt modelId="{43D7CA39-7FB9-486D-9A7A-69FD3E639A28}" type="pres">
      <dgm:prSet presAssocID="{D7599F66-EF71-4E71-9731-557C8A00B6ED}" presName="textBox3b" presStyleLbl="revTx" presStyleIdx="1" presStyleCnt="3" custLinFactNeighborX="-5756" custLinFactNeighborY="12638">
        <dgm:presLayoutVars>
          <dgm:bulletEnabled val="1"/>
        </dgm:presLayoutVars>
      </dgm:prSet>
      <dgm:spPr/>
    </dgm:pt>
    <dgm:pt modelId="{BED482F4-94AD-49DD-9414-8C4D494F4F45}" type="pres">
      <dgm:prSet presAssocID="{A3583B04-D80C-4CD2-8404-662B6CEBFF45}" presName="bullet3c" presStyleLbl="node1" presStyleIdx="2" presStyleCnt="3"/>
      <dgm:spPr/>
    </dgm:pt>
    <dgm:pt modelId="{B7016493-4F90-4BF9-9C1A-5DDDC72D68E2}" type="pres">
      <dgm:prSet presAssocID="{A3583B04-D80C-4CD2-8404-662B6CEBFF45}" presName="textBox3c" presStyleLbl="revTx" presStyleIdx="2" presStyleCnt="3" custLinFactNeighborX="-2344" custLinFactNeighborY="8813">
        <dgm:presLayoutVars>
          <dgm:bulletEnabled val="1"/>
        </dgm:presLayoutVars>
      </dgm:prSet>
      <dgm:spPr/>
    </dgm:pt>
  </dgm:ptLst>
  <dgm:cxnLst>
    <dgm:cxn modelId="{C666DA1B-B142-4BFB-A956-CC1D8BC3450B}" type="presOf" srcId="{A3583B04-D80C-4CD2-8404-662B6CEBFF45}" destId="{B7016493-4F90-4BF9-9C1A-5DDDC72D68E2}" srcOrd="0" destOrd="0" presId="urn:microsoft.com/office/officeart/2005/8/layout/arrow2"/>
    <dgm:cxn modelId="{7C3BDC2D-C340-4AEF-8FE6-5736142C1843}" type="presOf" srcId="{283217B2-67F6-4FD1-B1AE-87BD23D71F89}" destId="{7E890501-628E-4676-AF9E-647504D37C30}" srcOrd="0" destOrd="0" presId="urn:microsoft.com/office/officeart/2005/8/layout/arrow2"/>
    <dgm:cxn modelId="{98B9205C-5CD5-4404-9519-149ED7AE9090}" srcId="{10FA302F-B3C2-4263-8029-627A1B2C4EC5}" destId="{A3583B04-D80C-4CD2-8404-662B6CEBFF45}" srcOrd="2" destOrd="0" parTransId="{6D69C73A-358B-43B8-8922-484E379E205A}" sibTransId="{30D119D2-2292-4B50-A973-34637961DC08}"/>
    <dgm:cxn modelId="{73703E99-09A5-497C-B7B3-DC274BA3BE8D}" srcId="{10FA302F-B3C2-4263-8029-627A1B2C4EC5}" destId="{D7599F66-EF71-4E71-9731-557C8A00B6ED}" srcOrd="1" destOrd="0" parTransId="{BC005ADF-B0F3-4C54-BDB4-762E7F21D1A4}" sibTransId="{9D3768BB-CBCF-4620-BC87-36B6D422112E}"/>
    <dgm:cxn modelId="{7057CFD8-807C-4630-9E0E-F98F0D092F5D}" type="presOf" srcId="{10FA302F-B3C2-4263-8029-627A1B2C4EC5}" destId="{739DFBA9-DBDA-4546-8700-3A33388C8ACD}" srcOrd="0" destOrd="0" presId="urn:microsoft.com/office/officeart/2005/8/layout/arrow2"/>
    <dgm:cxn modelId="{6F4912DE-DC10-49D2-B3BC-438C071A0990}" type="presOf" srcId="{D7599F66-EF71-4E71-9731-557C8A00B6ED}" destId="{43D7CA39-7FB9-486D-9A7A-69FD3E639A28}" srcOrd="0" destOrd="0" presId="urn:microsoft.com/office/officeart/2005/8/layout/arrow2"/>
    <dgm:cxn modelId="{A6486AFE-82C9-421C-A7E2-58616AACA03B}" srcId="{10FA302F-B3C2-4263-8029-627A1B2C4EC5}" destId="{283217B2-67F6-4FD1-B1AE-87BD23D71F89}" srcOrd="0" destOrd="0" parTransId="{E5394B60-A507-431B-882F-785F424DB75F}" sibTransId="{999CBB26-DA71-409D-AD8C-64BC5685E973}"/>
    <dgm:cxn modelId="{6BDB1A6A-679B-4EF4-B151-8FB23111CD7B}" type="presParOf" srcId="{739DFBA9-DBDA-4546-8700-3A33388C8ACD}" destId="{AB104E11-2787-4C7E-B4AE-1667BE79EE9C}" srcOrd="0" destOrd="0" presId="urn:microsoft.com/office/officeart/2005/8/layout/arrow2"/>
    <dgm:cxn modelId="{056C62C1-F6B5-428C-8019-B7AA6C25E287}" type="presParOf" srcId="{739DFBA9-DBDA-4546-8700-3A33388C8ACD}" destId="{A6A227A9-267B-4BAE-989B-DD0E83041391}" srcOrd="1" destOrd="0" presId="urn:microsoft.com/office/officeart/2005/8/layout/arrow2"/>
    <dgm:cxn modelId="{213074AC-049F-4F49-8090-A34D48585FEF}" type="presParOf" srcId="{A6A227A9-267B-4BAE-989B-DD0E83041391}" destId="{48C5DEF3-054F-44E8-84E4-70E7CA699B19}" srcOrd="0" destOrd="0" presId="urn:microsoft.com/office/officeart/2005/8/layout/arrow2"/>
    <dgm:cxn modelId="{40420714-2E18-4C61-88C9-67A5499EDFF6}" type="presParOf" srcId="{A6A227A9-267B-4BAE-989B-DD0E83041391}" destId="{7E890501-628E-4676-AF9E-647504D37C30}" srcOrd="1" destOrd="0" presId="urn:microsoft.com/office/officeart/2005/8/layout/arrow2"/>
    <dgm:cxn modelId="{8C7C99D1-E278-49C7-B8B4-7E4B45804A6E}" type="presParOf" srcId="{A6A227A9-267B-4BAE-989B-DD0E83041391}" destId="{7DEB2203-F6FF-41F8-B14E-97EF5CEDA6EC}" srcOrd="2" destOrd="0" presId="urn:microsoft.com/office/officeart/2005/8/layout/arrow2"/>
    <dgm:cxn modelId="{81DCE4AE-0D52-4C2C-B59D-7D448D30FF66}" type="presParOf" srcId="{A6A227A9-267B-4BAE-989B-DD0E83041391}" destId="{43D7CA39-7FB9-486D-9A7A-69FD3E639A28}" srcOrd="3" destOrd="0" presId="urn:microsoft.com/office/officeart/2005/8/layout/arrow2"/>
    <dgm:cxn modelId="{03934C83-DAD7-48DE-B69C-D748E9BA561B}" type="presParOf" srcId="{A6A227A9-267B-4BAE-989B-DD0E83041391}" destId="{BED482F4-94AD-49DD-9414-8C4D494F4F45}" srcOrd="4" destOrd="0" presId="urn:microsoft.com/office/officeart/2005/8/layout/arrow2"/>
    <dgm:cxn modelId="{DCFF9E41-A9DA-47D5-A860-9A1FCBBBE88E}" type="presParOf" srcId="{A6A227A9-267B-4BAE-989B-DD0E83041391}" destId="{B7016493-4F90-4BF9-9C1A-5DDDC72D68E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60C7A-102A-4DC6-A668-8B5345BCB0D5}">
      <dsp:nvSpPr>
        <dsp:cNvPr id="0" name=""/>
        <dsp:cNvSpPr/>
      </dsp:nvSpPr>
      <dsp:spPr>
        <a:xfrm rot="16200000">
          <a:off x="-1517187" y="2596183"/>
          <a:ext cx="3685032" cy="47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225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-1517187" y="2596183"/>
        <a:ext cx="3685032" cy="476476"/>
      </dsp:txXfrm>
    </dsp:sp>
    <dsp:sp modelId="{6C852F19-F73C-4B32-83B6-BDF40362A537}">
      <dsp:nvSpPr>
        <dsp:cNvPr id="0" name=""/>
        <dsp:cNvSpPr/>
      </dsp:nvSpPr>
      <dsp:spPr>
        <a:xfrm>
          <a:off x="914395" y="990615"/>
          <a:ext cx="2373356" cy="3685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1376" tIns="420225" rIns="341376" bIns="341376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Economy</a:t>
          </a:r>
        </a:p>
      </dsp:txBody>
      <dsp:txXfrm>
        <a:off x="914395" y="990615"/>
        <a:ext cx="2373356" cy="3685032"/>
      </dsp:txXfrm>
    </dsp:sp>
    <dsp:sp modelId="{EAB3D784-BF04-470B-AB0A-3DE2B2167B59}">
      <dsp:nvSpPr>
        <dsp:cNvPr id="0" name=""/>
        <dsp:cNvSpPr/>
      </dsp:nvSpPr>
      <dsp:spPr>
        <a:xfrm>
          <a:off x="609603" y="76203"/>
          <a:ext cx="1390585" cy="158393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BF7C4-787F-4552-B778-01F250BE4463}">
      <dsp:nvSpPr>
        <dsp:cNvPr id="0" name=""/>
        <dsp:cNvSpPr/>
      </dsp:nvSpPr>
      <dsp:spPr>
        <a:xfrm rot="16200000">
          <a:off x="2209289" y="2544871"/>
          <a:ext cx="3685032" cy="47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225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2209289" y="2544871"/>
        <a:ext cx="3685032" cy="476476"/>
      </dsp:txXfrm>
    </dsp:sp>
    <dsp:sp modelId="{66B81CDB-BA0D-47A7-BBC0-1BF77C336A95}">
      <dsp:nvSpPr>
        <dsp:cNvPr id="0" name=""/>
        <dsp:cNvSpPr/>
      </dsp:nvSpPr>
      <dsp:spPr>
        <a:xfrm>
          <a:off x="4290043" y="940593"/>
          <a:ext cx="2373356" cy="3685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12928" tIns="420225" rIns="312928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Society</a:t>
          </a:r>
        </a:p>
      </dsp:txBody>
      <dsp:txXfrm>
        <a:off x="4290043" y="940593"/>
        <a:ext cx="2373356" cy="3685032"/>
      </dsp:txXfrm>
    </dsp:sp>
    <dsp:sp modelId="{03CA6F03-28F1-4B2B-A365-81AE934CEAC8}">
      <dsp:nvSpPr>
        <dsp:cNvPr id="0" name=""/>
        <dsp:cNvSpPr/>
      </dsp:nvSpPr>
      <dsp:spPr>
        <a:xfrm>
          <a:off x="3560772" y="47462"/>
          <a:ext cx="1458540" cy="148131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D5698-6A4A-4515-9085-290A0BFFE91A}">
      <dsp:nvSpPr>
        <dsp:cNvPr id="0" name=""/>
        <dsp:cNvSpPr/>
      </dsp:nvSpPr>
      <dsp:spPr>
        <a:xfrm rot="16200000">
          <a:off x="5964616" y="2554334"/>
          <a:ext cx="3685032" cy="47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225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5964616" y="2554334"/>
        <a:ext cx="3685032" cy="476476"/>
      </dsp:txXfrm>
    </dsp:sp>
    <dsp:sp modelId="{B8025FCF-A365-4DE4-B723-F941D570B5DF}">
      <dsp:nvSpPr>
        <dsp:cNvPr id="0" name=""/>
        <dsp:cNvSpPr/>
      </dsp:nvSpPr>
      <dsp:spPr>
        <a:xfrm>
          <a:off x="8045370" y="950056"/>
          <a:ext cx="2373356" cy="3685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27584" tIns="420225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/>
            <a:t>Environment</a:t>
          </a:r>
          <a:endParaRPr lang="en-US" sz="2400" b="1" kern="1200" dirty="0"/>
        </a:p>
      </dsp:txBody>
      <dsp:txXfrm>
        <a:off x="8045370" y="950056"/>
        <a:ext cx="2373356" cy="3685032"/>
      </dsp:txXfrm>
    </dsp:sp>
    <dsp:sp modelId="{FDE09670-0426-4155-A6D3-D65136C1786B}">
      <dsp:nvSpPr>
        <dsp:cNvPr id="0" name=""/>
        <dsp:cNvSpPr/>
      </dsp:nvSpPr>
      <dsp:spPr>
        <a:xfrm>
          <a:off x="7287249" y="47462"/>
          <a:ext cx="1516242" cy="150024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04E11-2787-4C7E-B4AE-1667BE79EE9C}">
      <dsp:nvSpPr>
        <dsp:cNvPr id="0" name=""/>
        <dsp:cNvSpPr/>
      </dsp:nvSpPr>
      <dsp:spPr>
        <a:xfrm>
          <a:off x="533440" y="0"/>
          <a:ext cx="8128000" cy="508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5DEF3-054F-44E8-84E4-70E7CA699B19}">
      <dsp:nvSpPr>
        <dsp:cNvPr id="0" name=""/>
        <dsp:cNvSpPr/>
      </dsp:nvSpPr>
      <dsp:spPr>
        <a:xfrm>
          <a:off x="1540256" y="3506216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90501-628E-4676-AF9E-647504D37C30}">
      <dsp:nvSpPr>
        <dsp:cNvPr id="0" name=""/>
        <dsp:cNvSpPr/>
      </dsp:nvSpPr>
      <dsp:spPr>
        <a:xfrm>
          <a:off x="1645920" y="3611880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C000"/>
              </a:solidFill>
            </a:rPr>
            <a:t>Political</a:t>
          </a:r>
        </a:p>
      </dsp:txBody>
      <dsp:txXfrm>
        <a:off x="1645920" y="3611880"/>
        <a:ext cx="1893824" cy="1468120"/>
      </dsp:txXfrm>
    </dsp:sp>
    <dsp:sp modelId="{7DEB2203-F6FF-41F8-B14E-97EF5CEDA6EC}">
      <dsp:nvSpPr>
        <dsp:cNvPr id="0" name=""/>
        <dsp:cNvSpPr/>
      </dsp:nvSpPr>
      <dsp:spPr>
        <a:xfrm>
          <a:off x="3405632" y="2125471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7CA39-7FB9-486D-9A7A-69FD3E639A28}">
      <dsp:nvSpPr>
        <dsp:cNvPr id="0" name=""/>
        <dsp:cNvSpPr/>
      </dsp:nvSpPr>
      <dsp:spPr>
        <a:xfrm>
          <a:off x="3484356" y="2316480"/>
          <a:ext cx="1950720" cy="276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solidFill>
              <a:srgbClr val="FFC000"/>
            </a:solidFill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rgbClr val="FFC000"/>
              </a:solidFill>
            </a:rPr>
            <a:t>EcoLabel</a:t>
          </a:r>
          <a:endParaRPr lang="en-US" sz="3000" b="1" kern="1200" dirty="0">
            <a:solidFill>
              <a:srgbClr val="FFC000"/>
            </a:solidFill>
          </a:endParaRPr>
        </a:p>
      </dsp:txBody>
      <dsp:txXfrm>
        <a:off x="3484356" y="2316480"/>
        <a:ext cx="1950720" cy="2763520"/>
      </dsp:txXfrm>
    </dsp:sp>
    <dsp:sp modelId="{BED482F4-94AD-49DD-9414-8C4D494F4F45}">
      <dsp:nvSpPr>
        <dsp:cNvPr id="0" name=""/>
        <dsp:cNvSpPr/>
      </dsp:nvSpPr>
      <dsp:spPr>
        <a:xfrm>
          <a:off x="5648960" y="1285239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16493-4F90-4BF9-9C1A-5DDDC72D68E2}">
      <dsp:nvSpPr>
        <dsp:cNvPr id="0" name=""/>
        <dsp:cNvSpPr/>
      </dsp:nvSpPr>
      <dsp:spPr>
        <a:xfrm>
          <a:off x="5867395" y="1549399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solidFill>
              <a:srgbClr val="FFC000"/>
            </a:solidFill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>
              <a:solidFill>
                <a:srgbClr val="FFC000"/>
              </a:solidFill>
            </a:rPr>
            <a:t>Carbon </a:t>
          </a:r>
          <a:r>
            <a:rPr lang="it-IT" sz="3000" b="1" kern="1200" dirty="0" err="1">
              <a:solidFill>
                <a:srgbClr val="FFC000"/>
              </a:solidFill>
            </a:rPr>
            <a:t>Footprint</a:t>
          </a:r>
          <a:r>
            <a:rPr lang="it-IT" sz="3000" b="1" kern="1200" dirty="0">
              <a:solidFill>
                <a:srgbClr val="FFC000"/>
              </a:solidFill>
            </a:rPr>
            <a:t> </a:t>
          </a:r>
          <a:r>
            <a:rPr lang="it-IT" sz="3000" b="1" kern="1200" dirty="0" err="1">
              <a:solidFill>
                <a:srgbClr val="FFC000"/>
              </a:solidFill>
            </a:rPr>
            <a:t>as</a:t>
          </a:r>
          <a:r>
            <a:rPr lang="it-IT" sz="3000" b="1" kern="1200" dirty="0">
              <a:solidFill>
                <a:srgbClr val="FFC000"/>
              </a:solidFill>
            </a:rPr>
            <a:t> Evaluation </a:t>
          </a:r>
          <a:r>
            <a:rPr lang="it-IT" sz="3000" b="1" kern="1200" dirty="0" err="1">
              <a:solidFill>
                <a:srgbClr val="FFC000"/>
              </a:solidFill>
            </a:rPr>
            <a:t>Factor</a:t>
          </a:r>
          <a:endParaRPr lang="en-US" sz="3000" b="1" kern="1200" dirty="0">
            <a:solidFill>
              <a:srgbClr val="FFC000"/>
            </a:solidFill>
          </a:endParaRPr>
        </a:p>
      </dsp:txBody>
      <dsp:txXfrm>
        <a:off x="5867395" y="1549399"/>
        <a:ext cx="1950720" cy="35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0A72FA-EA79-47DA-A62B-B67D098701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F36D5-792F-4554-AA0F-EC6620615C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53BD3D-E814-4EA7-A44F-3FA565A2BC7C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A79836-CA3F-4754-8DAB-430E422DF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EEDBD4-BD25-4417-B667-53BC072D5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277C0-B692-45D0-B392-43469F5307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4E04D-6E79-4E16-B880-DC8F848D6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F7AE31-F50D-4F3D-A0AD-689854986C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cms3_applications/Applications/newsRoom/LoadDocument.asp?directory=en/ec/&amp;filename=00200-r1.en1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uropa.eu/growthandjobs/index_en.htm" TargetMode="External"/><Relationship Id="rId4" Type="http://schemas.openxmlformats.org/officeDocument/2006/relationships/hyperlink" Target="http://ec.europa.eu/sustainable/sds2001/index_en.ht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127C2D0-4318-490C-A4E0-1B842D4B44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5970456-9F7B-46B3-8604-651EA8D11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C8B71A40-FE49-4351-9933-7F7C4E8AF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BFB825-7651-419D-A59A-C528880A888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F5B3DD7-E6C9-4273-8213-A2BE8E331E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F9D819D-6FF9-473C-9D9E-337968B3F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The crucial milestone for the development of Sustainable Public Procurement in Europe was the </a:t>
            </a:r>
            <a:r>
              <a:rPr lang="en-US" altLang="en-US">
                <a:hlinkClick r:id="rId3" tooltip="blocked::http://www.consilium.europa.eu/cms3_applications/Applications/newsRoom/LoadDocument.asp?directory=en/ec/&amp;filename=00200-r1.en1.pdf"/>
              </a:rPr>
              <a:t>Gothenburg European Council</a:t>
            </a:r>
            <a:r>
              <a:rPr lang="en-US" altLang="en-US"/>
              <a:t> (June 2001)and the adoption of the </a:t>
            </a:r>
            <a:r>
              <a:rPr lang="en-US" altLang="en-US">
                <a:hlinkClick r:id="rId4" tooltip="blocked::http://ec.europa.eu/sustainable/sds2001/index_en.htm"/>
              </a:rPr>
              <a:t>EU Sustainable Development Strategy</a:t>
            </a:r>
            <a:r>
              <a:rPr lang="en-US" altLang="en-US"/>
              <a:t>. The philosophy of this strategy is that economic, social and environmental objectives could be pursued simultaneously adding an environmental dimension to the </a:t>
            </a:r>
            <a:r>
              <a:rPr lang="en-US" altLang="en-US">
                <a:hlinkClick r:id="rId5"/>
              </a:rPr>
              <a:t>Lisbon Process</a:t>
            </a:r>
            <a:r>
              <a:rPr lang="en-US" altLang="en-US"/>
              <a:t>, launched in March 2000. (In the Lisbon Strategy, the EU aims to become </a:t>
            </a:r>
            <a:r>
              <a:rPr lang="en-US" altLang="en-US" i="1"/>
              <a:t>‘the most competitive and dynamic knowledge-based economy in the world, capable of sustainable economic growth with more and better jobs and greater social cohesion’</a:t>
            </a:r>
            <a:r>
              <a:rPr lang="en-US" altLang="en-US"/>
              <a:t> by 2010.)</a:t>
            </a: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B0405D2-C67D-427C-A13C-33A1BD303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AA76D1-8AF3-41EE-B84F-23B3B0C91A9E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E446CB7-375E-4621-A66E-F625416D9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45ED6D5-B32F-4B74-BFA7-336E6D8D9C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GPA:</a:t>
            </a:r>
          </a:p>
          <a:p>
            <a:r>
              <a:rPr lang="en-US" altLang="en-US"/>
              <a:t>For greater certainty, a Party, including its procuring entities, may, in accordance with this Article, prepare, adopt or apply technical specifications to promote the conservation of natural resources or protect the environment.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20A6-153C-46C7-9C51-C42AC0896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994009-FA02-4794-8641-87839AF59C8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DBA08F2-2204-43A9-A88F-254D764C6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F2D1D9-9A8B-4890-B485-618F5ACCF941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/>
              <a:t>9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7107" name="Slide Image Placeholder 1">
            <a:extLst>
              <a:ext uri="{FF2B5EF4-FFF2-40B4-BE49-F238E27FC236}">
                <a16:creationId xmlns:a16="http://schemas.microsoft.com/office/drawing/2014/main" id="{D892C6F2-E7F9-487E-8B97-9DFAA2419C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19138"/>
            <a:ext cx="4806950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Notes Placeholder 2">
            <a:extLst>
              <a:ext uri="{FF2B5EF4-FFF2-40B4-BE49-F238E27FC236}">
                <a16:creationId xmlns:a16="http://schemas.microsoft.com/office/drawing/2014/main" id="{CD511E5E-A807-4E6E-A085-A93D79CD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73075">
              <a:spcBef>
                <a:spcPct val="0"/>
              </a:spcBef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47109" name="Slide Number Placeholder 3">
            <a:extLst>
              <a:ext uri="{FF2B5EF4-FFF2-40B4-BE49-F238E27FC236}">
                <a16:creationId xmlns:a16="http://schemas.microsoft.com/office/drawing/2014/main" id="{A13628FE-42E5-4891-8F65-507DBCBC3BB8}"/>
              </a:ext>
            </a:extLst>
          </p:cNvPr>
          <p:cNvSpPr txBox="1">
            <a:spLocks noGrp="1"/>
          </p:cNvSpPr>
          <p:nvPr/>
        </p:nvSpPr>
        <p:spPr bwMode="auto">
          <a:xfrm>
            <a:off x="4148138" y="9126538"/>
            <a:ext cx="3175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31" tIns="48367" rIns="96731" bIns="48367" anchor="b"/>
          <a:lstStyle>
            <a:lvl1pPr defTabSz="482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0574B85-D48E-4450-A687-1EA24B023760}" type="slidenum">
              <a:rPr lang="en-US" altLang="en-US" sz="1200">
                <a:solidFill>
                  <a:srgbClr val="000000"/>
                </a:solidFill>
              </a:rPr>
              <a:pPr algn="r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9B2977C-158F-436C-BA9B-1357EDBAC9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4526CEF7-8838-4E15-B4AB-C5952F7C3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E74196B-4374-41F9-88AA-0DEBCDD39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CEB895-97DB-4C16-A1E5-5C84A61F0A2E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10E2F1B-F311-4209-9661-4C286F110A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0B7601E-F6A2-433B-A0CC-CA7D120A9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http://www.env.go.jp/en/laws/policy/green/contract.html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D9C2B-4D86-4A7F-9371-4DB70B688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3536F0-15F1-4CA6-BB99-46995773B66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EB9928-1EE7-4733-8F62-B26FC18C5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AF030E1-2E52-4A69-8311-F49BEF810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240B-F57B-49D9-9700-4C954F19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8DBE-EDBA-4791-B507-BEDB37D076C8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6431D-0868-4530-9676-9B19E40D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DF21C-1CB0-4C38-88D2-10BA2EE9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6A76C-4011-42CD-94F4-10EA0C47F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AF57-8FB3-4CF4-BF0C-E96C7A7E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059C-8E57-43E3-9593-4DE329DC6744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C226-3281-4ED4-A6DF-AC3F3F43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5654-718A-41C9-946D-DD1CD95E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61E46-D7FB-4F1B-84E3-8BBF984BD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7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A4CDE-A10E-4A94-B7BB-49AB6D46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1604-9FB2-436E-B7D6-8D46088C2C68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1E47-E7BD-499B-A31B-7A10D5C2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91E7-8BD1-47EE-B0B0-3D7AEC63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0E6EA-D98D-4E92-8986-7C045DB4A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8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814211-4022-4129-B03F-416C287BB2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0600" y="76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B33C4D-88BD-4FEF-B6EF-FDBF82FA8CF4}" type="slidenum">
              <a:rPr lang="en-US" altLang="en-US"/>
              <a:pPr eaLnBrk="1" hangingPunct="1"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34F322-807B-43CB-8792-1F6A8097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212CE-6079-4375-9F09-DFD129FB585B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9D67E-C9D7-4C8F-9AE2-51596164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8219E8-3DD1-48D4-9156-5D4E91D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C0C1559-2329-41BA-9595-17AA66690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5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6F269-135B-470A-A228-85322F4F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1617-2E7D-4240-B95C-F001B3DA4B79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DB31-04CD-4337-81A9-5DA03A2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2C253-A538-4D62-B84F-91E34B56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1A651-8AC3-4456-9D0F-E43E0B117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0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6AB08F-D4FE-4183-9E57-6351DF5C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4A9A-38BC-4A3B-BF3B-14B0AF4503B3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40511-8B94-41C6-8683-298D6F8E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ACFDD3-319D-4B62-A6BE-3B831D22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162A-66A0-44FA-9484-821839098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43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CBA08A-3964-414B-A0BD-E429C8D3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191B-2A41-4D58-8193-1F1C112C0A9C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87D4C9-67EE-44CC-8D6E-64EB35E0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8D8674-3347-47BD-B292-4A2A5F20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F297-6436-4641-84B5-5B09FCDD6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2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D6FCE7-9F8C-404C-A3F6-EA738FAC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4256-3576-42B2-926F-CE6033E12FF8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D216C7-D0CF-4DAF-BA12-7E510D75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D27C2B-9F28-4C8D-9395-BFAC2210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97A7-97F1-4677-97A8-1E5628D1C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8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B1684-F34B-4423-88B4-DF6C72400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304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2CB445-C882-4097-BAEB-331D59CDBF3F}" type="slidenum">
              <a:rPr lang="en-US" altLang="en-US"/>
              <a:pPr eaLnBrk="1" hangingPunct="1"/>
              <a:t>‹#›</a:t>
            </a:fld>
            <a:endParaRPr lang="en-US" alt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B5C8AFF-953A-4614-A2F1-9AFF8D55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056E9-BC6F-48CA-A0C3-552644AD1CC0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F271838-CD8D-4EB4-A789-4BE9670F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25DEC8-ABE2-4EA8-A9C0-273FABB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8C4FD-153A-4C80-9730-6664280AF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04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6A7F04-B43E-4AD5-9BB6-48341BD9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9D12-BD69-4CF3-B42B-AF5335611CDC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1EB961-F258-4374-ABBB-2720E471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F157D6-C569-4C5E-B1CC-ECC89221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9CF35-9378-453F-9E5C-40DD75477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7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B4B2E0-200D-4288-93A2-1BD79FB5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1A55-EE84-456B-9DE4-E5D16A7EB9B2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B756E7-515A-4432-8FFF-9A705534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AF8FBB-44A7-41D1-9008-F499B337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D23F-0073-441E-98E3-0C5FF5B5D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1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A75FBB-BC85-476A-93C3-FE67965D5F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3A3BD5B-C433-4583-9B05-CD68B1937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878C0-2E8C-4146-B5B2-8087BEF45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4A90DA-054A-4F20-93B1-3FD41E7BA07F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3EA3-7B49-4F44-99C6-6C6D17F13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CE98E-84A5-4696-AD7D-897D8504B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2563166-AB1C-4BC1-8E57-03CA79120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705" r:id="rId3"/>
    <p:sldLayoutId id="2147483706" r:id="rId4"/>
    <p:sldLayoutId id="2147483707" r:id="rId5"/>
    <p:sldLayoutId id="2147483708" r:id="rId6"/>
    <p:sldLayoutId id="2147483714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F9F2-E6CE-4E40-A392-6E017FAEB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Sustainability in U.S. Procurement</a:t>
            </a:r>
            <a:endParaRPr lang="en-US" sz="5400" b="1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F489AFC-645F-4AAE-B8F5-BFFC87442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6400800" cy="1752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400" b="1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1200" b="1" dirty="0"/>
              <a:t>Professor Christopher Yukins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/>
              <a:t>George Washington University Law School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6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9600" b="1" dirty="0"/>
          </a:p>
          <a:p>
            <a:r>
              <a:rPr lang="en-US" sz="6400" b="1" cap="all" dirty="0"/>
              <a:t>United states – European union</a:t>
            </a:r>
            <a:endParaRPr lang="en-US" sz="6400" b="1" cap="small" dirty="0"/>
          </a:p>
          <a:p>
            <a:r>
              <a:rPr lang="en-US" sz="6400" b="1" cap="all" dirty="0"/>
              <a:t>ENVIRONMENTAL LAW COLLOQUIUM</a:t>
            </a:r>
            <a:endParaRPr lang="en-US" sz="6400" b="1" cap="small" dirty="0"/>
          </a:p>
          <a:p>
            <a:r>
              <a:rPr lang="en-US" sz="6400" cap="all" dirty="0"/>
              <a:t> </a:t>
            </a:r>
            <a:endParaRPr lang="en-US" sz="6400" b="1" cap="small" dirty="0"/>
          </a:p>
          <a:p>
            <a:r>
              <a:rPr lang="en-US" sz="6400" b="1" i="1" cap="all" dirty="0"/>
              <a:t>M</a:t>
            </a:r>
            <a:r>
              <a:rPr lang="en-US" sz="6400" b="1" i="1" cap="small" dirty="0"/>
              <a:t>AY</a:t>
            </a:r>
            <a:r>
              <a:rPr lang="en-US" sz="6400" b="1" i="1" cap="all" dirty="0"/>
              <a:t> 30, 2019</a:t>
            </a:r>
            <a:endParaRPr lang="en-US" sz="6400" b="1" cap="small" dirty="0"/>
          </a:p>
          <a:p>
            <a:r>
              <a:rPr lang="en-US" sz="6400" b="1" i="1" cap="all" dirty="0"/>
              <a:t>Center for </a:t>
            </a:r>
            <a:r>
              <a:rPr lang="en-US" sz="6400" b="1" i="1" cap="all" dirty="0" err="1"/>
              <a:t>american</a:t>
            </a:r>
            <a:r>
              <a:rPr lang="en-US" sz="6400" b="1" i="1" cap="all" dirty="0"/>
              <a:t> studies - Rome</a:t>
            </a:r>
            <a:endParaRPr lang="en-US" sz="6400" b="1" cap="small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A862EA0-0FDA-4BAF-8F63-25DD6313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94263"/>
            <a:ext cx="16764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8786DA42-03C9-4A60-9821-46D20D99C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3" y="976312"/>
            <a:ext cx="750094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12">
            <a:extLst>
              <a:ext uri="{FF2B5EF4-FFF2-40B4-BE49-F238E27FC236}">
                <a16:creationId xmlns:a16="http://schemas.microsoft.com/office/drawing/2014/main" id="{58E41863-C8FC-4259-B2C1-51312F60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0" y="994172"/>
            <a:ext cx="8649890" cy="48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cap="small" dirty="0">
                <a:latin typeface="Calibri Light" panose="020F0302020204030204"/>
                <a:cs typeface="Arial"/>
              </a:rPr>
              <a:t>Ecolabels found in the Global Marketplace today (460+)</a:t>
            </a:r>
          </a:p>
        </p:txBody>
      </p:sp>
      <p:pic>
        <p:nvPicPr>
          <p:cNvPr id="32773" name="Picture 83">
            <a:extLst>
              <a:ext uri="{FF2B5EF4-FFF2-40B4-BE49-F238E27FC236}">
                <a16:creationId xmlns:a16="http://schemas.microsoft.com/office/drawing/2014/main" id="{0B75DD06-46FC-4550-8BEA-4EE89CC61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1601392"/>
            <a:ext cx="6003131" cy="42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97FBC039-5D6C-4058-88FE-50F51A51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B48BEB-BFD4-4CA2-B469-01964746EA42}" type="slidenum">
              <a:rPr lang="en-US" altLang="en-US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90693-EEB2-4360-9C30-31AFB4CE9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195" y="5925743"/>
            <a:ext cx="1664805" cy="922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C15201-68F5-4342-8376-16994C7F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314325"/>
            <a:ext cx="7772400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dirty="0"/>
              <a:t>Commission V. Netherlands </a:t>
            </a:r>
            <a:br>
              <a:rPr lang="en-US" sz="3600" i="1" dirty="0"/>
            </a:br>
            <a:r>
              <a:rPr lang="en-US" sz="3600" i="1" dirty="0"/>
              <a:t>(CJEU – 2012) (“max </a:t>
            </a:r>
            <a:r>
              <a:rPr lang="en-US" sz="3600" i="1" dirty="0" err="1"/>
              <a:t>Havelaar</a:t>
            </a:r>
            <a:r>
              <a:rPr lang="en-US" sz="3600" i="1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38011-4B9B-4CD0-9753-E9B69E68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5867400"/>
            <a:ext cx="7772400" cy="7381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Court Barred Specifying Eco-Label, Without Explanation</a:t>
            </a:r>
          </a:p>
        </p:txBody>
      </p:sp>
      <p:sp>
        <p:nvSpPr>
          <p:cNvPr id="12292" name="AutoShape 2" descr="data:image/jpeg;base64,/9j/4AAQSkZJRgABAQAAAQABAAD/2wCEAAkGBhISEBUUEhQUFRQWFBcVFRcYFRgYFxcVFBgXFxcYFRUYGyYeFxsjGhYWHy8gIycpLCwsFh4xNTAqNSYrLCkBCQoKDgwOGg8PGiwkHyQsLCwsLCksLCwsLCwsKiksLCksLCwsLCwsLCksLCksLCwsLCwsLCwsLCwsLCksLCksLP/AABEIALcBEwMBIgACEQEDEQH/xAAcAAABBQEBAQAAAAAAAAAAAAAEAAIDBQYBBwj/xABIEAACAQIEAwUEBgYIBQQDAAABAhEAAwQSITEFQVEGEyJhcTKBkaEHFEKxwfAjUmJy0eEzQ1OCkqKy8SRzk8LSNESDoxUXY//EABoBAAMBAQEBAAAAAAAAAAAAAAABAgMEBQb/xAArEQACAgICAgEBBwUAAAAAAAAAAQIRAyESMQRBIjIjM0JRYXGBE0Ox4fD/2gAMAwEAAhEDEQA/ANFiuHAyRofkaBuWMp1FXN242WQsge1BEjzA5j59JpjWwwgilg82UPi9o2y+OpbWmVGenBwNhRN3AEbaikuBJ2ivXhlhNXFnnyhKLpoGa+SIqOiLmEYbg0zuz0rVUQQmi8PbUgzv61DlpRQ9gMIg00ipMtdyUxEJt1zLRHcnoaaUosCLLSy1LlpZaLAiy10CpMtLLRYE1o+WlMY61OrgLFQkazUALuDMkGo8RbHKiu+01oa6ZoVgD5a5FSla5lrSxkRFLLUuSu93RYEOWuZalK1yKLAjillp8UooAjy1zLUoMU5QImD05jb1qXJJ0OiDLXMtSkVzLVCOI0CnG7pArkVzLSoBkUqly+VKiwNJYdW1BBUjcGQQeh5ipGt6yPh+dq8QTimN4RdAtOz2SFOVxNs5hJGh8B13BB9a9F7MfSRhsZCE91eP2HIhj+w/2vQwfKvmXBxPZjkUjTAyKfbtcxv+d65SVW+yJMaCYnympjNwdplSipKmPuHNoZBoTE4LLOvwNWNpswmCNNjuCNOXpUV9CfOK9TD5SepaOHL47W1sqPqxri4ckxVrbvrtRGGyyRFd3NnJxRWpww8zFTNgVH4Gj7lwTESKhyAio5NlcUAswjnrQJtTtVm9oGhygE9K0TIaAjarmWiLjTUeWrIIstdipMtcy0ANFKnZaWWgBtOuWNutcilJmkBL9T8xQ1y1FFIpbnUGIEHUxpWc8igrkXGLk6RGEp4A51Bm39o9OX8OlSWrBPIfn0rkl5q/CjdeO/bExHr7qZGug+NSNA0LAHoIn8elMuYm0DHiJmNjvr1gcjWD8zI+jRYYrsTWgNyB+fOkVHQn7vwFQ43G5AcqDRiu8eyhfkOg+dCY/iLo7KGURMaa+ypG882/ynzrJ5cku2WoRXos7dvXRQPz5VJcQ5NY3B9JBH4VXXMWA4JLFGSQBMbQYHrH+KiMB4kzREIEPUm20T6an40sdqcX+qHLcWjhWuZanimla96zzyGKUVJlrmWgBkVyn5aVAGcx9xXe5mErLCDsVGkfAVzsTwK0L2HcIoabtyY1gEhR6StBYi9CNO4BmtV2Vw5W4OXd4e2v95wGP3mvDzukkejgXyF2+7YHh5w5W2HW4XzgkjwqFjKdgZbmOVWHZ3tlhsav6F4eNbbQHHunxDzE0D2qAuvldQyKgzAiRqSdQfdWEx3ZFThrV3DxbvTmU5iJBa4QARsQMkGsliTiv1NHlakz2dPKnq/WvLexnbjHd6uHxNprozi33mgdWYwM59lxp66bmvUrY1IPSsXFxdG8ZKStEd7CBj0PWhvq7gxr66nSj2s6ggmZ2nQjnI+Ef7066w0FdOHyZY9PaMMmCM99Mq2kGDNIuRsaMvWXtMLtsG6VIJQvln0MR+NZziGPxd0sUtJaYatbVWZwvVZOVyf2dDrz0rvh5UZejhnglEtszGl9WPOs3gbt5b2d3ZlylgZAUDY+ARJAJIPlyrQeKW3lYzDefakr7gD57Vos2+jPgJ7EU0W6ncTry5RUti11Wa6L0Z1sEeyRTQlHXUYmSv5FMD9VHwosKB1wpNFpwomuhjyotM2XUwfSZqJNlpICPCo5117AA5V247E6/dUTzT37DSGkqNhQGNvFYOmrKuvIMwE/OjJNCY+5kUtE5VJ36e6ufyV9m/4/yXifzAzic1oHN42QHKN82UMRG/XegLuKlQPETmnU7iAnM/ra0bjLRW4WkTkuOP3kVUA1Osi4fgKEv4VSWVCS0gL6ZCfIaMCfdXlxo7GPZW74kAAFTcHTVSIO36x+FNxcZzL7hWMRoSBO2uilj7/SldtC5cAUQHUFSdgDbgabj2GMeY603HMzEMAAHQN6BlMjlqBb/wA3lVIR3HWwW+1IUXHB5lAC++5IKD/am2sNma2kD+iVZ3nwXADHvapx7dtnYeJYbp0I69PhUWJtjKm+xM66orgrqf2Aw/vedACvEnuc0BSoJ2EZjmIk8gQvw86NwCnRRPh71XGv7yE+4D/FQTIVtII3d+ex/ozt+0xb+7VhYusLrHTW8iN6MgAI8/EtJutjWyUrXCtTvbimZa91OzzeiLLSy1LlppFMRHlpVJlpUDMpjcDoAJdSyrkck6EgQl32132OYeQrT9nHB71tIa6VHou331TMpW4veI9sqS8MJU5FLeG4sq22xg+VXvZuyFwydSC3+IkyfdXgZ2m9HqeOmk7KrtPjAq3W6CB7hp91AcTTIlpNsqAfBUU/NWp2MwmY6GVe6oNtpa2TccTAJlDqT4SPMGou0WrltV8OhYeA5iX9sex7UePKNN66UuLSfo53K7ZzsLbDXLbH7WId/dbUR8yal+lP6yt+zew10o1m0Scpg+NtfJh4RodNKM7EYIo1sMIK2Xc7HW45jUaeyRUfbOGvBebvbt+4lf4mueKUpuzpk+ONEHB/pTazc7jiSBHH9amqnzZBttuPgK9As4y3eUPbZXQiQykEH0IryLtlYW68FQSXRQeYzAEgHcamtjwxVwPCsTdsqqlDddBGkiFWeokCpyQUaKxTcrs2bYg5TpJjrGg399QX8MGOcGGVWKkHTVTow+0PxArEdm/pWw+IhMRFi7tJP6Jj5OfY9G08zW2uH9E7A/1bQd9xv51lTTNbUkZfgOAuXO9QuhtrbZgP2tO80iUJgHeJYmDNXuCw75grFgxRY2EgDVp5gGdRzPKq3hVgHMyuWbu1BJjTLJykACNjvVxhnFy4FullC2gFiAw1kEGPLca6cq7Mc9WcM40wjD2CLaEAAQI9CNKJextOs9Ksl4Ye5Q2z9hdPMAD8/hVbcRhuYPmK74SUlowkqCLOCHOosRhFpoxAjUmurfRp01HzqqYrQFeaNBQxZqsMYw2FQ2sMCeX31onohgep3mmnyq6GBTlHwpl3ADyj0o5oODKeetC8SvKqyVlVViw3kCCdDvtVreshdh8ap+JiSgPsMWV4H2Sh3jUaxWPk7xP/AL2Xi1NA+IUrmECLr6a7Rb56dbf+aosQYLXJUN4GG39YCDvvEmul81lUcE3TaJ15MEVWMnbxMNupqC5bDFmCgAhGHpdGQbdMpPvry4nWyO7OdAjNqiBI8tDqPLP8aaxAKtlJBtxGn2ZDDXzIFSXb5BtnwiFU7frZmPPkBTWIKatvblf+YzSwEecCKAJ77k2rQgaeHedVItbf3i3uoW85aypkDdY09kpnHnM5R76iv3QbSkS2jA7xmIzzr+yGM1O9kwAAFKXIP/yMHER0JX4GmBNeZMjwxZRcUgyTowDOAR5Zm9/pUuAQ28zMpJAtltidWnedftfChkJFu4kDwiZ/dBt+6QoP96pLOJJch2EFSp2GiTHprm/IpPoC/vWTJ051AbdWKMCJ66/HWmPZBr1PHneOP7I5ckPkyuKVzu6MazXBaNb8jGgPIaVWAs0qXMfFlH2lvwkD9U/FiqD5M1WluxFkINCECgxMHLExzrybsTfvXO6R7rsjXFhSZACnkTqOegMV6dxvtBawdsXL5IQuE0EkFgSNtY0PWvAl9VHrQXGDZVXuHXUdM4EBiwZD4SURmAZGOZNRyL7cqE4xe/R3SpDBZWVIMR4YMeyYGxq5HGbGK7s2Lius6wRILMggruDlL7jlR3GeGWnRnKjOFOV1lXB5DOsGJ5bV0qbRxuKK3sjggpuCIypZtiNPZSTt51V8TXvMYhaRlusykeIN3auwB2KHwjkw03G1aDs17Fx/1rzkeg0FU1uwTiEzBlKhiVYZW8RVNNww8TaqSPjWeJr5M6M2lFGb4jYJxtnmrYiQwMqQrcmGh0FaDtbcNvgD8u8yj1z3gT8garr5K4pcpKnu7jXI0zHKwGcDeD1q07dcNL8ICZoyIl0+fdoTHvJp5nU0mLCrg6PHMICWRYXxfra7gjyI3+Qr2Dsdh2w/DcQO8cgDTMZAMScqnRRttXk+Awj/AFi2GjRk+A1/7a9ctKV4PeYGC1wjrIgCIPoamfaLgtMJ7K8Xt4izduIzqQShFwglmRTmAI3EMIjrtWhKBnuB9ICgAEiYDEEEb8jXn/YEH6omYDx3rjEZQvO2oIgCNv8AethaxYyksMxJA8W4CiZB+0RI+HKtlGkc7lbNbgMayE5ZEHUHY7a/A771ZFrWI0Phf5+486x3Z/tPhsWmaxcDHdkOjrP6y/iJHnV1Oo09fvB28vnWEZygzqljjJHcRwzKxXciovqFFm6SZJnz5/zpwWa9PHm5Ls4Z4uL2VzYE123YIPQUeVqN0nnW3My4gVwsOdNbENRDWaYbFVaJ2COCar+JoRl5akfdV4ixVT2ps57OURJzATykb1j5D+zaNMS+SM0mIL+KfF3BIjk76kRrzVdD0qGxfXKZLEDIef8ARqxI9RBB99FG6VL3NNXS3E/qXDbJ/wA8x5VXlcucAjQBNuWbJ13hJ99eWjrZNdK5VOXYO422zhgPgIj0p/esVtCBBdvcRcUbepn3UCbjFEiZ1VhH2WhunURXQjG0Ac2YMTv1TX/Pr7pq1FitBdwFLYE/1jKdOSju9OkqCfU12ziSyzceT3lstHSBuBt4x/l8qisWSARA1dXH90/wFPFhj3moGefOJLN97GnwYuSO2HVjcGpJ8QOuyvm3P7LJ8fKpuGtOWBtaKHYb5PwHzqK1YZGLAiYYbaeL36jQfCu4dGQjxaDlA22335L/AIfM0ODFyRruHD9Es8kUfBQDUpes9heMuiBYDRzJIO/5HuovB8ZL3FUoACYnMeh5RXVglxgoy7/2ZZNu0WRc09KcLYpwtCulszFFKuwKVIZ5j2G4cBcteHVLcnbfLH3mjPpMwX1hcPZDZZuO505LbOvz+dHdkbfjc+QX46/hUHHW7zHqvK3hz8bzhPurxI7menk1A8yxXZXFWGDWpYjUNbJDg89N952q67PdvMfm7m6RcUQW7wEOoBBHiGpMxvNaxmkz7/xrKxmxmIboUt/4Vg/MVrytM5oq3R6dwK8tnBI9xlVApdmJgAMx1M+ooi9cS9dtZSr2yp1EMrTJidj7Hzqq7T8PL8LayDlJtoskfqlW/wC2vJrfD8fg2z2GcAHe2Znl4k9OoNTj6NM3Z6x2h4RbtCbcjMpUAnMAMyaIWllGuwMeVL6Q7hTAuNCMqrHOWe2Pumsv2e7T4rGNaTEKk96gDQVYjMJzLt01EbVdfSjfb6uqCJa7aG/OXbU9PAKmf1F41UGYHh1rNcQncEsYO3hIHL8zXoPFfDwZIMZnZuRmGI5+RrG4awMykaEJDR/tppWv7TArw/CKTodSOuYA78qpu2hL6WT8CwxtWbKmDueU+0SNRtoAOe1W2DwCX1CF8rM5ABAk5wi6dYGvuqk4c4W3aWJi1vz1V23258xWs7LYu0ttVLEsbob2dcqMSdFmfZ2Fda6OOzz/ALDdnbWG4syLLd3cuoHbfKoZeWgnyqx4b9JN/D3Bbx1vvEd7i271lSWARypDpHigDdYMcjT+yjhuJ3mGozYgzB/tCOdVV60DZwjR4mOKafVZ/wC6uek7bOq2lGj1a3cDLKnofc2okHaRU9twBqYryntkl63ijfw117V1EwluQfCVYOIdNmExuK1FjtzbsphxjDla9bLG4qHugVfJ49SUnTXb0qKa2jTknaZsWvxv/KokxAYSCCJiRrr0plq8rjMhV1MEEEEEHmCNCKlwgVMwCgAkkgddB+Arqh5PqRhPB7icmmlaWJuKsaxJj0putd0WpK0cbTTpiKiqTtUW7kFZnONvn8pq6+NVPaAnux++PuNRm+7Y8f1Iy1wAuAATEu4/fDQTO5zr8qDW2ANqms3yTbeQDcUK3QALccRPmYqMGuDEdExwp4NRg04GtzMmU05LoJIBBI0InaddemlDviAoJOsDUDU/CqzBcQi9dlXAYrqQBGpEtJEaEfCmBeE0pqG3fVvZYH0IP3VJNIB1T4Fouof21+8UPNIPBnpr8KQG8ewBUcUXJbXrr8aabJrpTJoGgUqI7o0qdioxHZDBRZJYAFnPwEAa/GqvFQMTi7maWBRIYQALdtnHj1kEgaxpzFavg1rLYT92fiSfxrEY5yLGKcggvcuxIgwWt2l38kavIxq7Z353pIjwPEc7BTauLOgZYuW/+pbJA06xVL2dXvXJ/tcS3wZgPxqo4U5GLLT/AEdi451/VRiJ98VquwfCp+rE9c50/eYfhVS0iMS+Rv8AtIYtgdT8vZ/7qyj24WfIfx/CrztRjVtnxTlS3naI2JaIB5/o+tY/Fdp7TW7pQqciZiMzZtSEAKsg/XGoJFKC6FlfyYT2YsTjLWmgJP8AhUmn/SviiO6A/tCdf2LYH33DRHYiDiM3S0Tz3MD8ao/pZx+XEWREgB2082Uf9lS/lkNn8cZQdnsQzPck8h8/P3V6D2xWbeHQnRLIMabxGunlWB7MEXGcqIllHXr/ABrS/SPxW5bxlu1ClWtL1kDMynnFU/rI/tm4wPZ1Th7JEqxsoJ8+7H4CrnhOIGFtW1cOwS6zsVAOkONp1MsPga854d9MSWitvEWWCp4Q9sgmAAPEjR05H3Vo+Odu8IMEbmckMICgRc8cgEI5UkCRJFbcmc3H2VHYTEB7164dms3Ln/UYN+JoS7dfNh0bX/h7jeKcys3hOszqAB4p20ii/o3dbSPcukBEw6ZidgogknygVaYvDWmw9m7bKlmbJKsGXKW2ESBsNorJPTOiS3ED7UpNy8oILG9hFA2PgBYxOh0aYGuhqt7WKDhrSmCPqyab+3if5Vd9puBu91nGoF+zdfyUKFEjefCdp91VnafSzZlQy91hl1Eatdc6MNemkx5VS9Ev8X7juJ8WxOETCnCsqgKVNpl/RPnv3AMwGogDcQa1Vntlh+9t2rzravvat3QpPhPeAwqOdzM6GCdN6yXaFMyYfxAH9DoTEg3sQdzpOm3lUHHOB5sTYxBKle6w9oLGoIXNmn0Me+s3VGyu2el8QM2zI+zI9daB4Tj2zqhMqdPMaE6fCsnw/iGJGLxdtrrNa/TuiOuqEMSMjTOWDtt6VYcN4yqXAzyMp1gTyI2rpwSrRhni3tG6ZRWd7Z4YnDGNywA9Yao27c4cnTOeWoVRp5swofH8XXEWiFVxluDoQdCdCJHOurJJcGrOaKfK6MrcxHdKzMsTckARp4B/4H409TpVLxfEZwAWhobNyg5oA08p0q1w3sL+6PurhxPbRvPonFU/FMY4vKiu4DCIGQDOYCjMVzAayfURVuDWcuu4d2u2yJzrEvOVsuXLltsJGQGQTsNoroMi2HALRHizF+bkkkmIkg6e6PuobD4EG8yQjZOpaBpbIlZM+0dCYqTC9oENoEsnewAUmPGdI8QGk79BNEYLChbhcMGBtgEgjxPmZmbTrIpgD8SwqW7Zc27M6AAWypJOwBDAj+VR9m7pDPmULnOZNWMDIr5JYk+ywYejdK7j1bEXSlsiLakgn2e8YQNun8a62GvwcqqGJQrI8Km2IBzC4SRAg6bcqkC/muGmI2m4PIxtI3+ddmmB6Jw1s1m23VF+4VM7xXnvDuO4g3+5V7uVbQKrbt2yfa11fca778qsrhxJH/vD5ZrCf6aqM79MbVGqN3z+ddrAHHtzGI9+NQVyq/qL8hcGZbCfSBiEXI0OpUqMwEjSNI5etKx2pRpD24XYi2xjTYBHLIdTzHpWSFsBtI167jrRiYWftQfLTWvKdROy77LDGYqyRcCIqtdTIWy5XCtEiFIXlE5RWv7E4q2DbB8OW2FE6SYVdOu8++sC/CyWPinTw+Wnr1qG2Lit7iQdYkcgRRfJdjjS3R6X25tM3ehYlktqsnKIUhj4mhSfG2gPKvOLfDrlpMQbtt1DvatrIgNL5vCTo2icqtMP2kxSf190AaHxyPhqD76bxDiJvZDcyHI2aVVUJYEHxZAA2k79TVxnREo27PQuyGEVLlxgPshfLUz+Fea/SpiC+LWREWhOs+0zt+NavgXbhLQbOhbqVInQHkd96zHEb1vFcQW6f6E5AQwgwqZdufiHI0oP5Wy8jXGjvYDCyU/avqPgVrbX7Iu9o7CsA2S0mhEj+tfY+6qrs7aw9vFW1tEBBcDQTpoJPta7iqjt/wAVu4fjBu2LjI4S2Qy/uDToRE/Gqi7mKX3YRxvgSYviahjlttduiFgGDib+2kDwhaN+l+yqWcFaGyLdAneAEUf6an7KzexGGdwMxti4YEDMys5MeZYn31RfSnxnvcatjLHc+AGdxchjIjeW67VUW3IiUagi8wojhmPiP/Thfk1ZzsTgcmJKyf6ayp10MlSZGxrUhAvC8ZmZVDZEltBJIAk8tx8aqOx6zi3G/wDxYGmvs5dqhfSzV/Wi0x/b+8uPxWGa0rWy5RXBKsFtHzkNBMcq0N/ieF/R2br21u/U0ZFY5SW0KZSYDHRtJ66a155ivHxG6f8A+mKP/wBxUfdR3a6wDxGxI1Fm2vuWzm9N2q/f8GdWn+5rcbwQXrFlwfYs2rh13Ft30/8AtPTaguN3CHsLOmSwcukTkXWd9j86h4nibqibd10CYTChk0KOLrXs0qQYPgUyDyq04rwG4RavhwVCYcZdZGlpdOW+tZyfRtFO2wHKTi8SGEzbvDSNi3h5HlFB2g4YGYMkjWZgE6ytM+vE3MW7MzEW8RqWM+G5AE9BER0EVkOH3P8AjVaSTlYjXmUYADkOgFJRbXYpSSo1xutMuVUyZlmMgAanxCIJ1o3BeK1cy923iRvGWgQJLLDRtJk+Q51ib1gHMoUnMXZiAdWLKYHOJHviekLD3XWwJDjIxEGRpCgCDsD18opOGrsnn6ovOPBMhaEHTKuUxMTqdIJHr1o3h5/RJ+6Oc8uorEYi45MkETMSCBEz4fQGtlwd5sW/3a3w/UYTDSJEdRHxqtwXFsuW2waQSpYyIAOVfa1JO3uOpqyBoTiXCxdAg5WBBzACSBBgneNBseVdRkcx1q25Ym13jW4nWG1UPA68vfQl3CYfMn6MEPGVg5ggsqA6jQS4O/zgUMb13DAswzkeEM4M6t4fFqDueY3GkzNpheK2biknKuWQQwA00nLI1HpzHPSgQuF4q2MqomTOubckZokpmO5C6+k9Kbxji+QBLZUs5K76jloAZzT8PWKrRxh7ub6uikZfD4GBVjsxIG8TsPfzorgvAMpW7cEXdyBEA69CRGswOe+whAWnCLbLZUMArayB5kmdhEzMcpouuTXJpgRXe031a7aELp3hkqTo4A1gidVFRcS+kC40IMqhjDeCDGpgy53jb46TInFOz2IxFxHw9nvWQEMC6KoB2nOdefXaoP8A9c45v/boNZ8V9N/7rUuU+ktFVEMHb5k8IyQOotT6mTM0qBP0V4w6mzh/+s1Kr5y/IjhEzfeqRBHOPd6062ABAgesxtr6UH3k6xr+f9qQfXXnXltHUXFm/qNunmSdjtA+VDDHHVTBEn8xvQecz/GphiWiIG/MAj871KjQXQ5TppzO38etNYjaPz5TT1cdOc+Ujy5b1J3/ALtNBAPx012+6qsfIitYcQTmg6aQY/lUrWARsOU6xr1B/jTO88p6eVGYbEWlw+J7xMzwjWXDEZTm8Urm8Uz0PuppNibK+5gTEpv0PM9Z91NRiSG8JZf1kkR7xBHkafbvSNND6yI/Cui+fzzFO2TSZb8D7XtYuByikoqrljKuULl0K7ACBQvHTbxWI+sqrBywZxmEZh7I9IUdPSh1vzuB8AdvLnTlcA7ClyrovYbje1BvYW5hWUL3jK5YSSChBiOnhFFdlOKWcPcFy6TDYl7ggScukH+VVBQHXTTafs67z0qPFWS6hZIE5lIEgNEbn4QaaeqHz3bLC1fNzGPcdtCt0AnT2r7so/wkGrLtJcD8RtlNQEgsGkGLFoaRtzG+4NZHhuMv2TeBJ/obi7aER5jTUD4Ubh8WWUHrr+RVytbFF6o3ONbS51GHwI+V5vxrYcQg4RADGuHH+dK8Sxlw5SVJBGoIOvyqTBfSHjEAR7ve2wyHK4B9hgwhozDbrUqLktGiypdmphSuNNp3PgxMlgFYP3gzAQSIB2POsrwVXuznu3tD/aEDaicJxpfq+IHizXluxGym64bXWYEET8qreGs9p7YlSH8RjXkwynoREx6U0tMOSbRpe2PZ9MPhkuW3vZmuupLXmYQGQDT0JqlOAX6pbue0SQGkkycpPXyq17at+ms/n7YrTY8eLGhfE4vWyiqEDaMASC2wEgE+YpX8UNx2zzBrUmTJ0nb3T5Vtezx/4a36H/UaxLq2m8RPnuQTI5QPlW17PAjDpIjf5sT+NbYtM5ZloKeKDvM+dQPZhpIAJzeHKDPKM2vkKGtNiZWRpAzRlnMUuZsv7Ibu456neukzLiKhOCt7ZF94n5mgUXExeGslX7k+H2sz5Z6aFN52M60+ymI70Fp7vxaSsxm8ObXXwnz2HOgQdasqo0AH3+8nU1JNVgt3+8J1ylnAXMNAUQKfTOr+firi2L8iWMC6JhoJtlWmQDEhsu0TGwoAtJrk1U2bGIysHZpyQhDDRvHq3WZQzrtGkanYPPkGec3PWdecanT38qANF2WvkXHA1lJgc8p2HnrWrR5AIOh1FYXhHEBZvKzGFPhJifagD5xWvs4oAnxL3ZEqZEA/aX3+0P73lVxYg2POlTEuSJEEdRqPiKVOwPmJbsTEx+E09MRM8/ftVeGpZq4uBtyLK3iP5fw0ogXPL8j8xVOtyirN2olALLNW8JnXmN5EdPWuI/oZodSYkjYxp/KnoefvrOh7CA/Qx8dPjrXVfTn+fztUCTPT4VPYwzuSApaDsATIPpQFDkA6cztp/t6Us4jSP5CKu8B2MxT65Mo01bwxr8dvKrqz9GZAGe6NTqFU7+pNTZfFmFw9yQfXSihptP59a9D4J9G9nUuHfXeYGmnKK1uH7FYRAIs2581n/VNPvopUjxHuHYEKGJjkCdfdTMLYvZipGXzbTX0EwdTX0A9i0qEeFQPQaV5Dxy2oxDsM2XOTIBIieVUl6E6eyMdjbtw5WdFJHVjppInWflVrgfotuwA10e5SfvIqJ+1h7wOtkkD9Y5R8atLP0ksSA+W0I+z4tPgTNPgxaAuL/Rvbs2Sz3bnwUDmfPoOdYe/2etqwGYbA6toJ3HKvRMb23w7LBL3Qdw7hFnloN/fWa4jxZHA7u1h7cc0Gp9SSauCaE6I+FdlsKSVN8qMoII8eu50AO229TYzsNcAU2XS6pO5ZLJy9fGwB91Ut2+0kljrvBIn4UG4Bqv6d7sVm47SdmO9s4Zrd7D57NoLdtm8gcsGJJVpysY8+Q3pX8VZbOx3cGScisfHLB1LS0xOpPlOtef3r6qYLGeg1PvOwoG5jidpHpv8AGnwoamzW8YFtLYANssVeSjbANAkEyeegmRrzqx7M3AcOpBnxNyj7RJrzzP1rddjm/wCFHk7fhVQXysiXQWnD72YEvoGJy5m1E3ecdGtiP2JqS3YMAG6pi7mgtuMpBRjz1k7fZ1nU1YA0IvDBMhj/AEpujTZjmBHpDGtTMibBBpHerllphzOVwqhZ5ZSND1jzmP6oAZa+uaQ5bNEqyIjgiYytlY+UjpU44KufNmacwYbQCrKwj3rr1nyBHDwG2Qwk+JSs6SpZnYsvQ/pG90UAQ2MGioVe5bYZEzSY9i33ZPkCFJnyPrU4w8FB3wJQkwTq6OYYPG5gqA3WDzqUcNGYtmMlAh0EZQWI/wBXPoPOuDhCCIkZWzJr7OoOVT+rEjL0MchAIGs4RSloZ7bFDb1mcyouU+9gR8qda4S6gQwlXLA9QWmCI1EQOs7EbU+1wdVCgMfAZU7EagnUcjERtHKrCmAnw/eQo5sg3j7S8+XrVr2l7DY0A5FAsd2DcV7tuMyGZGnhGX51Vh416a/Cq7H/AEs4i6zLc8JYjRFjOyhlHMwCcvONt4qZNroqMb9lzh+A3lWMr24JGUFYEE7fpB67c6VZO72/Zzmz3NYPtE8tth91KmmJp/mef10Kau2wYB2+VPCRWPI0op0wbnZTVtwvs5duHSB6mjbKCKucJeyICN9aiUnRSiiK32MIC5rnwHKOpPpV5wTsJYf2szdJaP8ATQgxbNGvKtb2REnWsqfsvQ7CdicPbIAtqeeozdSN6usBwhANABz0EfdRrYm1bJzuo06+6q692vsICEGc+W1Slsot7OBUROs0FxPiVi0IuOqDaSdidqz2I7R4i6f0cj90Ex5Vy32bu3AblwKvVnbb3Damkw0HYbtnbVAqKXImTIA1J5/CobvaG/eICSI0hBP+Y6D41S8T4RaRP0LtducwfYHoAAD7yfSgr2IxmXKiBVkHLmEbfL3VVJ9B16NEMDaIz37i+eud/eTsarsbhrJ/oFI/aJzH3AnT3RVF3l5BLWR6gA/jQjYtyZ7oE9YIPyq1ElyLDGcCz6szMfNf51UYrs+R7OY/3a7iMdeB8IceQZj8mkVxOL3+evkSP4VasjQGeBXv7M1Dd4NdG9sj3/hRz8auzJEfukj8aa/HbxgLnk6AaGarYtFXb4bcuOLdtTmPmNANyZ2A5mq7HOFJVWmN2GknnHlV52hxL2gbZM3bixcPNVn2I9eVZhl6n+dDYUIR0p7BddCPdoB8ahZhTM9TQWTMAdj5ncffW17Gf+nMf2jfcKwZatv2HP6B/wDmH/StXFbJk9FnjeP27V1bZDFmIGimADzmNfQTRI4ta6n/AAXP/GpLlsGJAMEESJgjYjoalBrUggHF7X63+V//ABomzfVxKmR7/wAa6Grs0AOpVwV2KBHKVdilQA2vNsaR38E+JbhEySdDAEGvSorzrjVoDEXQYkXCQeesMPvpMaKpsK/2QxXkYpU4g/rfOlSGXeaTTTbJpUqwLCA6r7Rgb7VJe7R2VWACTHTnSpUUV6K9u1L/AGVipsN2nv7Z2AOvwOlKlQ0hcmW9rG3mPifN7pPxP8KJ+sBRmfWN99/Tb5UqVU0khptuhw7UsjQg00MHTSN4Gnxou527uuIceHoNvht8qVKhRTWwbaejlntJZb7LL6SPuNEviLVwf0lwe8/iKVKk40NOwPFKgELduDzqtv3jHhus3qCD8/40qVCBg/8A+RbY3Gnzn7wTXPr7ke0SPU/70qVaURYk4y6cgR0NQ3eJlUa8IV/ZSBMEjU7dPzpSpUqAy9y6WJPXqZ15moprtKkgG0ppUqYjoY8q2/YLWzc/5n3qP4UqVNdiZpWFcFcpVoQPBpwrtKmA4V2aVKkAppUqVAHDWE7V2YxLHqqn5R+FKlSY0UeSuUqVIZ//2Q==">
            <a:extLst>
              <a:ext uri="{FF2B5EF4-FFF2-40B4-BE49-F238E27FC236}">
                <a16:creationId xmlns:a16="http://schemas.microsoft.com/office/drawing/2014/main" id="{75C9D837-A58F-4CB2-BEF6-4B87ABB8A8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AutoShape 4" descr="data:image/jpeg;base64,/9j/4AAQSkZJRgABAQAAAQABAAD/2wCEAAkGBhISEBUUEhQUFRQWFBcVFRcYFRgYFxcVFBgXFxcYFRUYGyYeFxsjGhYWHy8gIycpLCwsFh4xNTAqNSYrLCkBCQoKDgwOGg8PGiwkHyQsLCwsLCksLCwsLCwsKiksLCksLCwsLCwsLCksLCksLCwsLCwsLCwsLCwsLCksLCksLP/AABEIALcBEwMBIgACEQEDEQH/xAAcAAABBQEBAQAAAAAAAAAAAAAEAAIDBQYBBwj/xABIEAACAQIEAwUEBgYIBQQDAAABAhEAAwQSITEFQVEGEyJhcTKBkaEHFEKxwfAjUmJy0eEzQ1OCkqKy8SRzk8LSNESDoxUXY//EABoBAAMBAQEBAAAAAAAAAAAAAAABAgMEBQb/xAArEQACAgICAgEBBwUAAAAAAAAAAQIRAyESMQRBIjIjM0JRYXGBE0Ox4fD/2gAMAwEAAhEDEQA/ANFiuHAyRofkaBuWMp1FXN242WQsge1BEjzA5j59JpjWwwgilg82UPi9o2y+OpbWmVGenBwNhRN3AEbaikuBJ2ivXhlhNXFnnyhKLpoGa+SIqOiLmEYbg0zuz0rVUQQmi8PbUgzv61DlpRQ9gMIg00ipMtdyUxEJt1zLRHcnoaaUosCLLSy1LlpZaLAiy10CpMtLLRYE1o+WlMY61OrgLFQkazUALuDMkGo8RbHKiu+01oa6ZoVgD5a5FSla5lrSxkRFLLUuSu93RYEOWuZalK1yKLAjillp8UooAjy1zLUoMU5QImD05jb1qXJJ0OiDLXMtSkVzLVCOI0CnG7pArkVzLSoBkUqly+VKiwNJYdW1BBUjcGQQeh5ipGt6yPh+dq8QTimN4RdAtOz2SFOVxNs5hJGh8B13BB9a9F7MfSRhsZCE91eP2HIhj+w/2vQwfKvmXBxPZjkUjTAyKfbtcxv+d65SVW+yJMaCYnympjNwdplSipKmPuHNoZBoTE4LLOvwNWNpswmCNNjuCNOXpUV9CfOK9TD5SepaOHL47W1sqPqxri4ckxVrbvrtRGGyyRFd3NnJxRWpww8zFTNgVH4Gj7lwTESKhyAio5NlcUAswjnrQJtTtVm9oGhygE9K0TIaAjarmWiLjTUeWrIIstdipMtcy0ANFKnZaWWgBtOuWNutcilJmkBL9T8xQ1y1FFIpbnUGIEHUxpWc8igrkXGLk6RGEp4A51Bm39o9OX8OlSWrBPIfn0rkl5q/CjdeO/bExHr7qZGug+NSNA0LAHoIn8elMuYm0DHiJmNjvr1gcjWD8zI+jRYYrsTWgNyB+fOkVHQn7vwFQ43G5AcqDRiu8eyhfkOg+dCY/iLo7KGURMaa+ypG882/ynzrJ5cku2WoRXos7dvXRQPz5VJcQ5NY3B9JBH4VXXMWA4JLFGSQBMbQYHrH+KiMB4kzREIEPUm20T6an40sdqcX+qHLcWjhWuZanimla96zzyGKUVJlrmWgBkVyn5aVAGcx9xXe5mErLCDsVGkfAVzsTwK0L2HcIoabtyY1gEhR6StBYi9CNO4BmtV2Vw5W4OXd4e2v95wGP3mvDzukkejgXyF2+7YHh5w5W2HW4XzgkjwqFjKdgZbmOVWHZ3tlhsav6F4eNbbQHHunxDzE0D2qAuvldQyKgzAiRqSdQfdWEx3ZFThrV3DxbvTmU5iJBa4QARsQMkGsliTiv1NHlakz2dPKnq/WvLexnbjHd6uHxNprozi33mgdWYwM59lxp66bmvUrY1IPSsXFxdG8ZKStEd7CBj0PWhvq7gxr66nSj2s6ggmZ2nQjnI+Ef7066w0FdOHyZY9PaMMmCM99Mq2kGDNIuRsaMvWXtMLtsG6VIJQvln0MR+NZziGPxd0sUtJaYatbVWZwvVZOVyf2dDrz0rvh5UZejhnglEtszGl9WPOs3gbt5b2d3ZlylgZAUDY+ARJAJIPlyrQeKW3lYzDefakr7gD57Vos2+jPgJ7EU0W6ncTry5RUti11Wa6L0Z1sEeyRTQlHXUYmSv5FMD9VHwosKB1wpNFpwomuhjyotM2XUwfSZqJNlpICPCo5117AA5V247E6/dUTzT37DSGkqNhQGNvFYOmrKuvIMwE/OjJNCY+5kUtE5VJ36e6ufyV9m/4/yXifzAzic1oHN42QHKN82UMRG/XegLuKlQPETmnU7iAnM/ra0bjLRW4WkTkuOP3kVUA1Osi4fgKEv4VSWVCS0gL6ZCfIaMCfdXlxo7GPZW74kAAFTcHTVSIO36x+FNxcZzL7hWMRoSBO2uilj7/SldtC5cAUQHUFSdgDbgabj2GMeY603HMzEMAAHQN6BlMjlqBb/wA3lVIR3HWwW+1IUXHB5lAC++5IKD/am2sNma2kD+iVZ3nwXADHvapx7dtnYeJYbp0I69PhUWJtjKm+xM66orgrqf2Aw/vedACvEnuc0BSoJ2EZjmIk8gQvw86NwCnRRPh71XGv7yE+4D/FQTIVtII3d+ex/ozt+0xb+7VhYusLrHTW8iN6MgAI8/EtJutjWyUrXCtTvbimZa91OzzeiLLSy1LlppFMRHlpVJlpUDMpjcDoAJdSyrkck6EgQl32132OYeQrT9nHB71tIa6VHou331TMpW4veI9sqS8MJU5FLeG4sq22xg+VXvZuyFwydSC3+IkyfdXgZ2m9HqeOmk7KrtPjAq3W6CB7hp91AcTTIlpNsqAfBUU/NWp2MwmY6GVe6oNtpa2TccTAJlDqT4SPMGou0WrltV8OhYeA5iX9sex7UePKNN66UuLSfo53K7ZzsLbDXLbH7WId/dbUR8yal+lP6yt+zew10o1m0Scpg+NtfJh4RodNKM7EYIo1sMIK2Xc7HW45jUaeyRUfbOGvBebvbt+4lf4mueKUpuzpk+ONEHB/pTazc7jiSBHH9amqnzZBttuPgK9As4y3eUPbZXQiQykEH0IryLtlYW68FQSXRQeYzAEgHcamtjwxVwPCsTdsqqlDddBGkiFWeokCpyQUaKxTcrs2bYg5TpJjrGg399QX8MGOcGGVWKkHTVTow+0PxArEdm/pWw+IhMRFi7tJP6Jj5OfY9G08zW2uH9E7A/1bQd9xv51lTTNbUkZfgOAuXO9QuhtrbZgP2tO80iUJgHeJYmDNXuCw75grFgxRY2EgDVp5gGdRzPKq3hVgHMyuWbu1BJjTLJykACNjvVxhnFy4FullC2gFiAw1kEGPLca6cq7Mc9WcM40wjD2CLaEAAQI9CNKJextOs9Ksl4Ye5Q2z9hdPMAD8/hVbcRhuYPmK74SUlowkqCLOCHOosRhFpoxAjUmurfRp01HzqqYrQFeaNBQxZqsMYw2FQ2sMCeX31onohgep3mmnyq6GBTlHwpl3ADyj0o5oODKeetC8SvKqyVlVViw3kCCdDvtVreshdh8ap+JiSgPsMWV4H2Sh3jUaxWPk7xP/AL2Xi1NA+IUrmECLr6a7Rb56dbf+aosQYLXJUN4GG39YCDvvEmul81lUcE3TaJ15MEVWMnbxMNupqC5bDFmCgAhGHpdGQbdMpPvry4nWyO7OdAjNqiBI8tDqPLP8aaxAKtlJBtxGn2ZDDXzIFSXb5BtnwiFU7frZmPPkBTWIKatvblf+YzSwEecCKAJ77k2rQgaeHedVItbf3i3uoW85aypkDdY09kpnHnM5R76iv3QbSkS2jA7xmIzzr+yGM1O9kwAAFKXIP/yMHER0JX4GmBNeZMjwxZRcUgyTowDOAR5Zm9/pUuAQ28zMpJAtltidWnedftfChkJFu4kDwiZ/dBt+6QoP96pLOJJch2EFSp2GiTHprm/IpPoC/vWTJ051AbdWKMCJ66/HWmPZBr1PHneOP7I5ckPkyuKVzu6MazXBaNb8jGgPIaVWAs0qXMfFlH2lvwkD9U/FiqD5M1WluxFkINCECgxMHLExzrybsTfvXO6R7rsjXFhSZACnkTqOegMV6dxvtBawdsXL5IQuE0EkFgSNtY0PWvAl9VHrQXGDZVXuHXUdM4EBiwZD4SURmAZGOZNRyL7cqE4xe/R3SpDBZWVIMR4YMeyYGxq5HGbGK7s2Lius6wRILMggruDlL7jlR3GeGWnRnKjOFOV1lXB5DOsGJ5bV0qbRxuKK3sjggpuCIypZtiNPZSTt51V8TXvMYhaRlusykeIN3auwB2KHwjkw03G1aDs17Fx/1rzkeg0FU1uwTiEzBlKhiVYZW8RVNNww8TaqSPjWeJr5M6M2lFGb4jYJxtnmrYiQwMqQrcmGh0FaDtbcNvgD8u8yj1z3gT8garr5K4pcpKnu7jXI0zHKwGcDeD1q07dcNL8ICZoyIl0+fdoTHvJp5nU0mLCrg6PHMICWRYXxfra7gjyI3+Qr2Dsdh2w/DcQO8cgDTMZAMScqnRRttXk+Awj/AFi2GjRk+A1/7a9ctKV4PeYGC1wjrIgCIPoamfaLgtMJ7K8Xt4izduIzqQShFwglmRTmAI3EMIjrtWhKBnuB9ICgAEiYDEEEb8jXn/YEH6omYDx3rjEZQvO2oIgCNv8AethaxYyksMxJA8W4CiZB+0RI+HKtlGkc7lbNbgMayE5ZEHUHY7a/A771ZFrWI0Phf5+486x3Z/tPhsWmaxcDHdkOjrP6y/iJHnV1Oo09fvB28vnWEZygzqljjJHcRwzKxXciovqFFm6SZJnz5/zpwWa9PHm5Ls4Z4uL2VzYE123YIPQUeVqN0nnW3My4gVwsOdNbENRDWaYbFVaJ2COCar+JoRl5akfdV4ixVT2ps57OURJzATykb1j5D+zaNMS+SM0mIL+KfF3BIjk76kRrzVdD0qGxfXKZLEDIef8ARqxI9RBB99FG6VL3NNXS3E/qXDbJ/wA8x5VXlcucAjQBNuWbJ13hJ99eWjrZNdK5VOXYO422zhgPgIj0p/esVtCBBdvcRcUbepn3UCbjFEiZ1VhH2WhunURXQjG0Ac2YMTv1TX/Pr7pq1FitBdwFLYE/1jKdOSju9OkqCfU12ziSyzceT3lstHSBuBt4x/l8qisWSARA1dXH90/wFPFhj3moGefOJLN97GnwYuSO2HVjcGpJ8QOuyvm3P7LJ8fKpuGtOWBtaKHYb5PwHzqK1YZGLAiYYbaeL36jQfCu4dGQjxaDlA22335L/AIfM0ODFyRruHD9Es8kUfBQDUpes9heMuiBYDRzJIO/5HuovB8ZL3FUoACYnMeh5RXVglxgoy7/2ZZNu0WRc09KcLYpwtCulszFFKuwKVIZ5j2G4cBcteHVLcnbfLH3mjPpMwX1hcPZDZZuO505LbOvz+dHdkbfjc+QX46/hUHHW7zHqvK3hz8bzhPurxI7menk1A8yxXZXFWGDWpYjUNbJDg89N952q67PdvMfm7m6RcUQW7wEOoBBHiGpMxvNaxmkz7/xrKxmxmIboUt/4Vg/MVrytM5oq3R6dwK8tnBI9xlVApdmJgAMx1M+ooi9cS9dtZSr2yp1EMrTJidj7Hzqq7T8PL8LayDlJtoskfqlW/wC2vJrfD8fg2z2GcAHe2Znl4k9OoNTj6NM3Z6x2h4RbtCbcjMpUAnMAMyaIWllGuwMeVL6Q7hTAuNCMqrHOWe2Pumsv2e7T4rGNaTEKk96gDQVYjMJzLt01EbVdfSjfb6uqCJa7aG/OXbU9PAKmf1F41UGYHh1rNcQncEsYO3hIHL8zXoPFfDwZIMZnZuRmGI5+RrG4awMykaEJDR/tppWv7TArw/CKTodSOuYA78qpu2hL6WT8CwxtWbKmDueU+0SNRtoAOe1W2DwCX1CF8rM5ABAk5wi6dYGvuqk4c4W3aWJi1vz1V23258xWs7LYu0ttVLEsbob2dcqMSdFmfZ2Fda6OOzz/ALDdnbWG4syLLd3cuoHbfKoZeWgnyqx4b9JN/D3Bbx1vvEd7i271lSWARypDpHigDdYMcjT+yjhuJ3mGozYgzB/tCOdVV60DZwjR4mOKafVZ/wC6uek7bOq2lGj1a3cDLKnofc2okHaRU9twBqYryntkl63ijfw117V1EwluQfCVYOIdNmExuK1FjtzbsphxjDla9bLG4qHugVfJ49SUnTXb0qKa2jTknaZsWvxv/KokxAYSCCJiRrr0plq8rjMhV1MEEEEEHmCNCKlwgVMwCgAkkgddB+Arqh5PqRhPB7icmmlaWJuKsaxJj0putd0WpK0cbTTpiKiqTtUW7kFZnONvn8pq6+NVPaAnux++PuNRm+7Y8f1Iy1wAuAATEu4/fDQTO5zr8qDW2ANqms3yTbeQDcUK3QALccRPmYqMGuDEdExwp4NRg04GtzMmU05LoJIBBI0InaddemlDviAoJOsDUDU/CqzBcQi9dlXAYrqQBGpEtJEaEfCmBeE0pqG3fVvZYH0IP3VJNIB1T4Fouof21+8UPNIPBnpr8KQG8ewBUcUXJbXrr8aabJrpTJoGgUqI7o0qdioxHZDBRZJYAFnPwEAa/GqvFQMTi7maWBRIYQALdtnHj1kEgaxpzFavg1rLYT92fiSfxrEY5yLGKcggvcuxIgwWt2l38kavIxq7Z353pIjwPEc7BTauLOgZYuW/+pbJA06xVL2dXvXJ/tcS3wZgPxqo4U5GLLT/AEdi451/VRiJ98VquwfCp+rE9c50/eYfhVS0iMS+Rv8AtIYtgdT8vZ/7qyj24WfIfx/CrztRjVtnxTlS3naI2JaIB5/o+tY/Fdp7TW7pQqciZiMzZtSEAKsg/XGoJFKC6FlfyYT2YsTjLWmgJP8AhUmn/SviiO6A/tCdf2LYH33DRHYiDiM3S0Tz3MD8ao/pZx+XEWREgB2082Uf9lS/lkNn8cZQdnsQzPck8h8/P3V6D2xWbeHQnRLIMabxGunlWB7MEXGcqIllHXr/ABrS/SPxW5bxlu1ClWtL1kDMynnFU/rI/tm4wPZ1Th7JEqxsoJ8+7H4CrnhOIGFtW1cOwS6zsVAOkONp1MsPga854d9MSWitvEWWCp4Q9sgmAAPEjR05H3Vo+Odu8IMEbmckMICgRc8cgEI5UkCRJFbcmc3H2VHYTEB7164dms3Ln/UYN+JoS7dfNh0bX/h7jeKcys3hOszqAB4p20ii/o3dbSPcukBEw6ZidgogknygVaYvDWmw9m7bKlmbJKsGXKW2ESBsNorJPTOiS3ED7UpNy8oILG9hFA2PgBYxOh0aYGuhqt7WKDhrSmCPqyab+3if5Vd9puBu91nGoF+zdfyUKFEjefCdp91VnafSzZlQy91hl1Eatdc6MNemkx5VS9Ev8X7juJ8WxOETCnCsqgKVNpl/RPnv3AMwGogDcQa1Vntlh+9t2rzravvat3QpPhPeAwqOdzM6GCdN6yXaFMyYfxAH9DoTEg3sQdzpOm3lUHHOB5sTYxBKle6w9oLGoIXNmn0Me+s3VGyu2el8QM2zI+zI9daB4Tj2zqhMqdPMaE6fCsnw/iGJGLxdtrrNa/TuiOuqEMSMjTOWDtt6VYcN4yqXAzyMp1gTyI2rpwSrRhni3tG6ZRWd7Z4YnDGNywA9Yao27c4cnTOeWoVRp5swofH8XXEWiFVxluDoQdCdCJHOurJJcGrOaKfK6MrcxHdKzMsTckARp4B/4H409TpVLxfEZwAWhobNyg5oA08p0q1w3sL+6PurhxPbRvPonFU/FMY4vKiu4DCIGQDOYCjMVzAayfURVuDWcuu4d2u2yJzrEvOVsuXLltsJGQGQTsNoroMi2HALRHizF+bkkkmIkg6e6PuobD4EG8yQjZOpaBpbIlZM+0dCYqTC9oENoEsnewAUmPGdI8QGk79BNEYLChbhcMGBtgEgjxPmZmbTrIpgD8SwqW7Zc27M6AAWypJOwBDAj+VR9m7pDPmULnOZNWMDIr5JYk+ywYejdK7j1bEXSlsiLakgn2e8YQNun8a62GvwcqqGJQrI8Km2IBzC4SRAg6bcqkC/muGmI2m4PIxtI3+ddmmB6Jw1s1m23VF+4VM7xXnvDuO4g3+5V7uVbQKrbt2yfa11fca778qsrhxJH/vD5ZrCf6aqM79MbVGqN3z+ddrAHHtzGI9+NQVyq/qL8hcGZbCfSBiEXI0OpUqMwEjSNI5etKx2pRpD24XYi2xjTYBHLIdTzHpWSFsBtI167jrRiYWftQfLTWvKdROy77LDGYqyRcCIqtdTIWy5XCtEiFIXlE5RWv7E4q2DbB8OW2FE6SYVdOu8++sC/CyWPinTw+Wnr1qG2Lit7iQdYkcgRRfJdjjS3R6X25tM3ehYlktqsnKIUhj4mhSfG2gPKvOLfDrlpMQbtt1DvatrIgNL5vCTo2icqtMP2kxSf190AaHxyPhqD76bxDiJvZDcyHI2aVVUJYEHxZAA2k79TVxnREo27PQuyGEVLlxgPshfLUz+Fea/SpiC+LWREWhOs+0zt+NavgXbhLQbOhbqVInQHkd96zHEb1vFcQW6f6E5AQwgwqZdufiHI0oP5Wy8jXGjvYDCyU/avqPgVrbX7Iu9o7CsA2S0mhEj+tfY+6qrs7aw9vFW1tEBBcDQTpoJPta7iqjt/wAVu4fjBu2LjI4S2Qy/uDToRE/Gqi7mKX3YRxvgSYviahjlttduiFgGDib+2kDwhaN+l+yqWcFaGyLdAneAEUf6an7KzexGGdwMxti4YEDMys5MeZYn31RfSnxnvcatjLHc+AGdxchjIjeW67VUW3IiUagi8wojhmPiP/Thfk1ZzsTgcmJKyf6ayp10MlSZGxrUhAvC8ZmZVDZEltBJIAk8tx8aqOx6zi3G/wDxYGmvs5dqhfSzV/Wi0x/b+8uPxWGa0rWy5RXBKsFtHzkNBMcq0N/ieF/R2br21u/U0ZFY5SW0KZSYDHRtJ66a155ivHxG6f8A+mKP/wBxUfdR3a6wDxGxI1Fm2vuWzm9N2q/f8GdWn+5rcbwQXrFlwfYs2rh13Ft30/8AtPTaguN3CHsLOmSwcukTkXWd9j86h4nibqibd10CYTChk0KOLrXs0qQYPgUyDyq04rwG4RavhwVCYcZdZGlpdOW+tZyfRtFO2wHKTi8SGEzbvDSNi3h5HlFB2g4YGYMkjWZgE6ytM+vE3MW7MzEW8RqWM+G5AE9BER0EVkOH3P8AjVaSTlYjXmUYADkOgFJRbXYpSSo1xutMuVUyZlmMgAanxCIJ1o3BeK1cy923iRvGWgQJLLDRtJk+Q51ib1gHMoUnMXZiAdWLKYHOJHviekLD3XWwJDjIxEGRpCgCDsD18opOGrsnn6ovOPBMhaEHTKuUxMTqdIJHr1o3h5/RJ+6Oc8uorEYi45MkETMSCBEz4fQGtlwd5sW/3a3w/UYTDSJEdRHxqtwXFsuW2waQSpYyIAOVfa1JO3uOpqyBoTiXCxdAg5WBBzACSBBgneNBseVdRkcx1q25Ym13jW4nWG1UPA68vfQl3CYfMn6MEPGVg5ggsqA6jQS4O/zgUMb13DAswzkeEM4M6t4fFqDueY3GkzNpheK2biknKuWQQwA00nLI1HpzHPSgQuF4q2MqomTOubckZokpmO5C6+k9Kbxji+QBLZUs5K76jloAZzT8PWKrRxh7ub6uikZfD4GBVjsxIG8TsPfzorgvAMpW7cEXdyBEA69CRGswOe+whAWnCLbLZUMArayB5kmdhEzMcpouuTXJpgRXe031a7aELp3hkqTo4A1gidVFRcS+kC40IMqhjDeCDGpgy53jb46TInFOz2IxFxHw9nvWQEMC6KoB2nOdefXaoP8A9c45v/boNZ8V9N/7rUuU+ktFVEMHb5k8IyQOotT6mTM0qBP0V4w6mzh/+s1Kr5y/IjhEzfeqRBHOPd6062ABAgesxtr6UH3k6xr+f9qQfXXnXltHUXFm/qNunmSdjtA+VDDHHVTBEn8xvQecz/GphiWiIG/MAj871KjQXQ5TppzO38etNYjaPz5TT1cdOc+Ujy5b1J3/ALtNBAPx012+6qsfIitYcQTmg6aQY/lUrWARsOU6xr1B/jTO88p6eVGYbEWlw+J7xMzwjWXDEZTm8Urm8Uz0PuppNibK+5gTEpv0PM9Z91NRiSG8JZf1kkR7xBHkafbvSNND6yI/Cui+fzzFO2TSZb8D7XtYuByikoqrljKuULl0K7ACBQvHTbxWI+sqrBywZxmEZh7I9IUdPSh1vzuB8AdvLnTlcA7ClyrovYbje1BvYW5hWUL3jK5YSSChBiOnhFFdlOKWcPcFy6TDYl7ggScukH+VVBQHXTTafs67z0qPFWS6hZIE5lIEgNEbn4QaaeqHz3bLC1fNzGPcdtCt0AnT2r7so/wkGrLtJcD8RtlNQEgsGkGLFoaRtzG+4NZHhuMv2TeBJ/obi7aER5jTUD4Ubh8WWUHrr+RVytbFF6o3ONbS51GHwI+V5vxrYcQg4RADGuHH+dK8Sxlw5SVJBGoIOvyqTBfSHjEAR7ve2wyHK4B9hgwhozDbrUqLktGiypdmphSuNNp3PgxMlgFYP3gzAQSIB2POsrwVXuznu3tD/aEDaicJxpfq+IHizXluxGym64bXWYEET8qreGs9p7YlSH8RjXkwynoREx6U0tMOSbRpe2PZ9MPhkuW3vZmuupLXmYQGQDT0JqlOAX6pbue0SQGkkycpPXyq17at+ms/n7YrTY8eLGhfE4vWyiqEDaMASC2wEgE+YpX8UNx2zzBrUmTJ0nb3T5Vtezx/4a36H/UaxLq2m8RPnuQTI5QPlW17PAjDpIjf5sT+NbYtM5ZloKeKDvM+dQPZhpIAJzeHKDPKM2vkKGtNiZWRpAzRlnMUuZsv7Ibu456neukzLiKhOCt7ZF94n5mgUXExeGslX7k+H2sz5Z6aFN52M60+ymI70Fp7vxaSsxm8ObXXwnz2HOgQdasqo0AH3+8nU1JNVgt3+8J1ylnAXMNAUQKfTOr+firi2L8iWMC6JhoJtlWmQDEhsu0TGwoAtJrk1U2bGIysHZpyQhDDRvHq3WZQzrtGkanYPPkGec3PWdecanT38qANF2WvkXHA1lJgc8p2HnrWrR5AIOh1FYXhHEBZvKzGFPhJifagD5xWvs4oAnxL3ZEqZEA/aX3+0P73lVxYg2POlTEuSJEEdRqPiKVOwPmJbsTEx+E09MRM8/ftVeGpZq4uBtyLK3iP5fw0ogXPL8j8xVOtyirN2olALLNW8JnXmN5EdPWuI/oZodSYkjYxp/KnoefvrOh7CA/Qx8dPjrXVfTn+fztUCTPT4VPYwzuSApaDsATIPpQFDkA6cztp/t6Us4jSP5CKu8B2MxT65Mo01bwxr8dvKrqz9GZAGe6NTqFU7+pNTZfFmFw9yQfXSihptP59a9D4J9G9nUuHfXeYGmnKK1uH7FYRAIs2581n/VNPvopUjxHuHYEKGJjkCdfdTMLYvZipGXzbTX0EwdTX0A9i0qEeFQPQaV5Dxy2oxDsM2XOTIBIieVUl6E6eyMdjbtw5WdFJHVjppInWflVrgfotuwA10e5SfvIqJ+1h7wOtkkD9Y5R8atLP0ksSA+W0I+z4tPgTNPgxaAuL/Rvbs2Sz3bnwUDmfPoOdYe/2etqwGYbA6toJ3HKvRMb23w7LBL3Qdw7hFnloN/fWa4jxZHA7u1h7cc0Gp9SSauCaE6I+FdlsKSVN8qMoII8eu50AO229TYzsNcAU2XS6pO5ZLJy9fGwB91Ut2+0kljrvBIn4UG4Bqv6d7sVm47SdmO9s4Zrd7D57NoLdtm8gcsGJJVpysY8+Q3pX8VZbOx3cGScisfHLB1LS0xOpPlOtef3r6qYLGeg1PvOwoG5jidpHpv8AGnwoamzW8YFtLYANssVeSjbANAkEyeegmRrzqx7M3AcOpBnxNyj7RJrzzP1rddjm/wCFHk7fhVQXysiXQWnD72YEvoGJy5m1E3ecdGtiP2JqS3YMAG6pi7mgtuMpBRjz1k7fZ1nU1YA0IvDBMhj/AEpujTZjmBHpDGtTMibBBpHerllphzOVwqhZ5ZSND1jzmP6oAZa+uaQ5bNEqyIjgiYytlY+UjpU44KufNmacwYbQCrKwj3rr1nyBHDwG2Qwk+JSs6SpZnYsvQ/pG90UAQ2MGioVe5bYZEzSY9i33ZPkCFJnyPrU4w8FB3wJQkwTq6OYYPG5gqA3WDzqUcNGYtmMlAh0EZQWI/wBXPoPOuDhCCIkZWzJr7OoOVT+rEjL0MchAIGs4RSloZ7bFDb1mcyouU+9gR8qda4S6gQwlXLA9QWmCI1EQOs7EbU+1wdVCgMfAZU7EagnUcjERtHKrCmAnw/eQo5sg3j7S8+XrVr2l7DY0A5FAsd2DcV7tuMyGZGnhGX51Vh416a/Cq7H/AEs4i6zLc8JYjRFjOyhlHMwCcvONt4qZNroqMb9lzh+A3lWMr24JGUFYEE7fpB67c6VZO72/Zzmz3NYPtE8tth91KmmJp/mef10Kau2wYB2+VPCRWPI0op0wbnZTVtwvs5duHSB6mjbKCKucJeyICN9aiUnRSiiK32MIC5rnwHKOpPpV5wTsJYf2szdJaP8ATQgxbNGvKtb2REnWsqfsvQ7CdicPbIAtqeeozdSN6usBwhANABz0EfdRrYm1bJzuo06+6q692vsICEGc+W1Slsot7OBUROs0FxPiVi0IuOqDaSdidqz2I7R4i6f0cj90Ex5Vy32bu3AblwKvVnbb3Damkw0HYbtnbVAqKXImTIA1J5/CobvaG/eICSI0hBP+Y6D41S8T4RaRP0LtducwfYHoAAD7yfSgr2IxmXKiBVkHLmEbfL3VVJ9B16NEMDaIz37i+eud/eTsarsbhrJ/oFI/aJzH3AnT3RVF3l5BLWR6gA/jQjYtyZ7oE9YIPyq1ElyLDGcCz6szMfNf51UYrs+R7OY/3a7iMdeB8IceQZj8mkVxOL3+evkSP4VasjQGeBXv7M1Dd4NdG9sj3/hRz8auzJEfukj8aa/HbxgLnk6AaGarYtFXb4bcuOLdtTmPmNANyZ2A5mq7HOFJVWmN2GknnHlV52hxL2gbZM3bixcPNVn2I9eVZhl6n+dDYUIR0p7BddCPdoB8ahZhTM9TQWTMAdj5ncffW17Gf+nMf2jfcKwZatv2HP6B/wDmH/StXFbJk9FnjeP27V1bZDFmIGimADzmNfQTRI4ta6n/AAXP/GpLlsGJAMEESJgjYjoalBrUggHF7X63+V//ABomzfVxKmR7/wAa6Grs0AOpVwV2KBHKVdilQA2vNsaR38E+JbhEySdDAEGvSorzrjVoDEXQYkXCQeesMPvpMaKpsK/2QxXkYpU4g/rfOlSGXeaTTTbJpUqwLCA6r7Rgb7VJe7R2VWACTHTnSpUUV6K9u1L/AGVipsN2nv7Z2AOvwOlKlQ0hcmW9rG3mPifN7pPxP8KJ+sBRmfWN99/Tb5UqVU0khptuhw7UsjQg00MHTSN4Gnxou527uuIceHoNvht8qVKhRTWwbaejlntJZb7LL6SPuNEviLVwf0lwe8/iKVKk40NOwPFKgELduDzqtv3jHhus3qCD8/40qVCBg/8A+RbY3Gnzn7wTXPr7ke0SPU/70qVaURYk4y6cgR0NQ3eJlUa8IV/ZSBMEjU7dPzpSpUqAy9y6WJPXqZ15moprtKkgG0ppUqYjoY8q2/YLWzc/5n3qP4UqVNdiZpWFcFcpVoQPBpwrtKmA4V2aVKkAppUqVAHDWE7V2YxLHqqn5R+FKlSY0UeSuUqVIZ//2Q==">
            <a:extLst>
              <a:ext uri="{FF2B5EF4-FFF2-40B4-BE49-F238E27FC236}">
                <a16:creationId xmlns:a16="http://schemas.microsoft.com/office/drawing/2014/main" id="{498C3114-A06F-4C88-8FD2-57A075F318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4" name="AutoShape 6" descr="data:image/jpeg;base64,/9j/4AAQSkZJRgABAQAAAQABAAD/2wCEAAkGBhISEBUUEhQUFRQWFBcVFRcYFRgYFxcVFBgXFxcYFRUYGyYeFxsjGhYWHy8gIycpLCwsFh4xNTAqNSYrLCkBCQoKDgwOGg8PGiwkHyQsLCwsLCksLCwsLCwsKiksLCksLCwsLCwsLCksLCksLCwsLCwsLCwsLCwsLCksLCksLP/AABEIALcBEwMBIgACEQEDEQH/xAAcAAABBQEBAQAAAAAAAAAAAAAEAAIDBQYBBwj/xABIEAACAQIEAwUEBgYIBQQDAAABAhEAAwQSITEFQVEGEyJhcTKBkaEHFEKxwfAjUmJy0eEzQ1OCkqKy8SRzk8LSNESDoxUXY//EABoBAAMBAQEBAAAAAAAAAAAAAAABAgMEBQb/xAArEQACAgICAgEBBwUAAAAAAAAAAQIRAyESMQRBIjIjM0JRYXGBE0Ox4fD/2gAMAwEAAhEDEQA/ANFiuHAyRofkaBuWMp1FXN242WQsge1BEjzA5j59JpjWwwgilg82UPi9o2y+OpbWmVGenBwNhRN3AEbaikuBJ2ivXhlhNXFnnyhKLpoGa+SIqOiLmEYbg0zuz0rVUQQmi8PbUgzv61DlpRQ9gMIg00ipMtdyUxEJt1zLRHcnoaaUosCLLSy1LlpZaLAiy10CpMtLLRYE1o+WlMY61OrgLFQkazUALuDMkGo8RbHKiu+01oa6ZoVgD5a5FSla5lrSxkRFLLUuSu93RYEOWuZalK1yKLAjillp8UooAjy1zLUoMU5QImD05jb1qXJJ0OiDLXMtSkVzLVCOI0CnG7pArkVzLSoBkUqly+VKiwNJYdW1BBUjcGQQeh5ipGt6yPh+dq8QTimN4RdAtOz2SFOVxNs5hJGh8B13BB9a9F7MfSRhsZCE91eP2HIhj+w/2vQwfKvmXBxPZjkUjTAyKfbtcxv+d65SVW+yJMaCYnympjNwdplSipKmPuHNoZBoTE4LLOvwNWNpswmCNNjuCNOXpUV9CfOK9TD5SepaOHL47W1sqPqxri4ckxVrbvrtRGGyyRFd3NnJxRWpww8zFTNgVH4Gj7lwTESKhyAio5NlcUAswjnrQJtTtVm9oGhygE9K0TIaAjarmWiLjTUeWrIIstdipMtcy0ANFKnZaWWgBtOuWNutcilJmkBL9T8xQ1y1FFIpbnUGIEHUxpWc8igrkXGLk6RGEp4A51Bm39o9OX8OlSWrBPIfn0rkl5q/CjdeO/bExHr7qZGug+NSNA0LAHoIn8elMuYm0DHiJmNjvr1gcjWD8zI+jRYYrsTWgNyB+fOkVHQn7vwFQ43G5AcqDRiu8eyhfkOg+dCY/iLo7KGURMaa+ypG882/ynzrJ5cku2WoRXos7dvXRQPz5VJcQ5NY3B9JBH4VXXMWA4JLFGSQBMbQYHrH+KiMB4kzREIEPUm20T6an40sdqcX+qHLcWjhWuZanimla96zzyGKUVJlrmWgBkVyn5aVAGcx9xXe5mErLCDsVGkfAVzsTwK0L2HcIoabtyY1gEhR6StBYi9CNO4BmtV2Vw5W4OXd4e2v95wGP3mvDzukkejgXyF2+7YHh5w5W2HW4XzgkjwqFjKdgZbmOVWHZ3tlhsav6F4eNbbQHHunxDzE0D2qAuvldQyKgzAiRqSdQfdWEx3ZFThrV3DxbvTmU5iJBa4QARsQMkGsliTiv1NHlakz2dPKnq/WvLexnbjHd6uHxNprozi33mgdWYwM59lxp66bmvUrY1IPSsXFxdG8ZKStEd7CBj0PWhvq7gxr66nSj2s6ggmZ2nQjnI+Ef7066w0FdOHyZY9PaMMmCM99Mq2kGDNIuRsaMvWXtMLtsG6VIJQvln0MR+NZziGPxd0sUtJaYatbVWZwvVZOVyf2dDrz0rvh5UZejhnglEtszGl9WPOs3gbt5b2d3ZlylgZAUDY+ARJAJIPlyrQeKW3lYzDefakr7gD57Vos2+jPgJ7EU0W6ncTry5RUti11Wa6L0Z1sEeyRTQlHXUYmSv5FMD9VHwosKB1wpNFpwomuhjyotM2XUwfSZqJNlpICPCo5117AA5V247E6/dUTzT37DSGkqNhQGNvFYOmrKuvIMwE/OjJNCY+5kUtE5VJ36e6ufyV9m/4/yXifzAzic1oHN42QHKN82UMRG/XegLuKlQPETmnU7iAnM/ra0bjLRW4WkTkuOP3kVUA1Osi4fgKEv4VSWVCS0gL6ZCfIaMCfdXlxo7GPZW74kAAFTcHTVSIO36x+FNxcZzL7hWMRoSBO2uilj7/SldtC5cAUQHUFSdgDbgabj2GMeY603HMzEMAAHQN6BlMjlqBb/wA3lVIR3HWwW+1IUXHB5lAC++5IKD/am2sNma2kD+iVZ3nwXADHvapx7dtnYeJYbp0I69PhUWJtjKm+xM66orgrqf2Aw/vedACvEnuc0BSoJ2EZjmIk8gQvw86NwCnRRPh71XGv7yE+4D/FQTIVtII3d+ex/ozt+0xb+7VhYusLrHTW8iN6MgAI8/EtJutjWyUrXCtTvbimZa91OzzeiLLSy1LlppFMRHlpVJlpUDMpjcDoAJdSyrkck6EgQl32132OYeQrT9nHB71tIa6VHou331TMpW4veI9sqS8MJU5FLeG4sq22xg+VXvZuyFwydSC3+IkyfdXgZ2m9HqeOmk7KrtPjAq3W6CB7hp91AcTTIlpNsqAfBUU/NWp2MwmY6GVe6oNtpa2TccTAJlDqT4SPMGou0WrltV8OhYeA5iX9sex7UePKNN66UuLSfo53K7ZzsLbDXLbH7WId/dbUR8yal+lP6yt+zew10o1m0Scpg+NtfJh4RodNKM7EYIo1sMIK2Xc7HW45jUaeyRUfbOGvBebvbt+4lf4mueKUpuzpk+ONEHB/pTazc7jiSBHH9amqnzZBttuPgK9As4y3eUPbZXQiQykEH0IryLtlYW68FQSXRQeYzAEgHcamtjwxVwPCsTdsqqlDddBGkiFWeokCpyQUaKxTcrs2bYg5TpJjrGg399QX8MGOcGGVWKkHTVTow+0PxArEdm/pWw+IhMRFi7tJP6Jj5OfY9G08zW2uH9E7A/1bQd9xv51lTTNbUkZfgOAuXO9QuhtrbZgP2tO80iUJgHeJYmDNXuCw75grFgxRY2EgDVp5gGdRzPKq3hVgHMyuWbu1BJjTLJykACNjvVxhnFy4FullC2gFiAw1kEGPLca6cq7Mc9WcM40wjD2CLaEAAQI9CNKJextOs9Ksl4Ye5Q2z9hdPMAD8/hVbcRhuYPmK74SUlowkqCLOCHOosRhFpoxAjUmurfRp01HzqqYrQFeaNBQxZqsMYw2FQ2sMCeX31onohgep3mmnyq6GBTlHwpl3ADyj0o5oODKeetC8SvKqyVlVViw3kCCdDvtVreshdh8ap+JiSgPsMWV4H2Sh3jUaxWPk7xP/AL2Xi1NA+IUrmECLr6a7Rb56dbf+aosQYLXJUN4GG39YCDvvEmul81lUcE3TaJ15MEVWMnbxMNupqC5bDFmCgAhGHpdGQbdMpPvry4nWyO7OdAjNqiBI8tDqPLP8aaxAKtlJBtxGn2ZDDXzIFSXb5BtnwiFU7frZmPPkBTWIKatvblf+YzSwEecCKAJ77k2rQgaeHedVItbf3i3uoW85aypkDdY09kpnHnM5R76iv3QbSkS2jA7xmIzzr+yGM1O9kwAAFKXIP/yMHER0JX4GmBNeZMjwxZRcUgyTowDOAR5Zm9/pUuAQ28zMpJAtltidWnedftfChkJFu4kDwiZ/dBt+6QoP96pLOJJch2EFSp2GiTHprm/IpPoC/vWTJ051AbdWKMCJ66/HWmPZBr1PHneOP7I5ckPkyuKVzu6MazXBaNb8jGgPIaVWAs0qXMfFlH2lvwkD9U/FiqD5M1WluxFkINCECgxMHLExzrybsTfvXO6R7rsjXFhSZACnkTqOegMV6dxvtBawdsXL5IQuE0EkFgSNtY0PWvAl9VHrQXGDZVXuHXUdM4EBiwZD4SURmAZGOZNRyL7cqE4xe/R3SpDBZWVIMR4YMeyYGxq5HGbGK7s2Lius6wRILMggruDlL7jlR3GeGWnRnKjOFOV1lXB5DOsGJ5bV0qbRxuKK3sjggpuCIypZtiNPZSTt51V8TXvMYhaRlusykeIN3auwB2KHwjkw03G1aDs17Fx/1rzkeg0FU1uwTiEzBlKhiVYZW8RVNNww8TaqSPjWeJr5M6M2lFGb4jYJxtnmrYiQwMqQrcmGh0FaDtbcNvgD8u8yj1z3gT8garr5K4pcpKnu7jXI0zHKwGcDeD1q07dcNL8ICZoyIl0+fdoTHvJp5nU0mLCrg6PHMICWRYXxfra7gjyI3+Qr2Dsdh2w/DcQO8cgDTMZAMScqnRRttXk+Awj/AFi2GjRk+A1/7a9ctKV4PeYGC1wjrIgCIPoamfaLgtMJ7K8Xt4izduIzqQShFwglmRTmAI3EMIjrtWhKBnuB9ICgAEiYDEEEb8jXn/YEH6omYDx3rjEZQvO2oIgCNv8AethaxYyksMxJA8W4CiZB+0RI+HKtlGkc7lbNbgMayE5ZEHUHY7a/A771ZFrWI0Phf5+486x3Z/tPhsWmaxcDHdkOjrP6y/iJHnV1Oo09fvB28vnWEZygzqljjJHcRwzKxXciovqFFm6SZJnz5/zpwWa9PHm5Ls4Z4uL2VzYE123YIPQUeVqN0nnW3My4gVwsOdNbENRDWaYbFVaJ2COCar+JoRl5akfdV4ixVT2ps57OURJzATykb1j5D+zaNMS+SM0mIL+KfF3BIjk76kRrzVdD0qGxfXKZLEDIef8ARqxI9RBB99FG6VL3NNXS3E/qXDbJ/wA8x5VXlcucAjQBNuWbJ13hJ99eWjrZNdK5VOXYO422zhgPgIj0p/esVtCBBdvcRcUbepn3UCbjFEiZ1VhH2WhunURXQjG0Ac2YMTv1TX/Pr7pq1FitBdwFLYE/1jKdOSju9OkqCfU12ziSyzceT3lstHSBuBt4x/l8qisWSARA1dXH90/wFPFhj3moGefOJLN97GnwYuSO2HVjcGpJ8QOuyvm3P7LJ8fKpuGtOWBtaKHYb5PwHzqK1YZGLAiYYbaeL36jQfCu4dGQjxaDlA22335L/AIfM0ODFyRruHD9Es8kUfBQDUpes9heMuiBYDRzJIO/5HuovB8ZL3FUoACYnMeh5RXVglxgoy7/2ZZNu0WRc09KcLYpwtCulszFFKuwKVIZ5j2G4cBcteHVLcnbfLH3mjPpMwX1hcPZDZZuO505LbOvz+dHdkbfjc+QX46/hUHHW7zHqvK3hz8bzhPurxI7menk1A8yxXZXFWGDWpYjUNbJDg89N952q67PdvMfm7m6RcUQW7wEOoBBHiGpMxvNaxmkz7/xrKxmxmIboUt/4Vg/MVrytM5oq3R6dwK8tnBI9xlVApdmJgAMx1M+ooi9cS9dtZSr2yp1EMrTJidj7Hzqq7T8PL8LayDlJtoskfqlW/wC2vJrfD8fg2z2GcAHe2Znl4k9OoNTj6NM3Z6x2h4RbtCbcjMpUAnMAMyaIWllGuwMeVL6Q7hTAuNCMqrHOWe2Pumsv2e7T4rGNaTEKk96gDQVYjMJzLt01EbVdfSjfb6uqCJa7aG/OXbU9PAKmf1F41UGYHh1rNcQncEsYO3hIHL8zXoPFfDwZIMZnZuRmGI5+RrG4awMykaEJDR/tppWv7TArw/CKTodSOuYA78qpu2hL6WT8CwxtWbKmDueU+0SNRtoAOe1W2DwCX1CF8rM5ABAk5wi6dYGvuqk4c4W3aWJi1vz1V23258xWs7LYu0ttVLEsbob2dcqMSdFmfZ2Fda6OOzz/ALDdnbWG4syLLd3cuoHbfKoZeWgnyqx4b9JN/D3Bbx1vvEd7i271lSWARypDpHigDdYMcjT+yjhuJ3mGozYgzB/tCOdVV60DZwjR4mOKafVZ/wC6uek7bOq2lGj1a3cDLKnofc2okHaRU9twBqYryntkl63ijfw117V1EwluQfCVYOIdNmExuK1FjtzbsphxjDla9bLG4qHugVfJ49SUnTXb0qKa2jTknaZsWvxv/KokxAYSCCJiRrr0plq8rjMhV1MEEEEEHmCNCKlwgVMwCgAkkgddB+Arqh5PqRhPB7icmmlaWJuKsaxJj0putd0WpK0cbTTpiKiqTtUW7kFZnONvn8pq6+NVPaAnux++PuNRm+7Y8f1Iy1wAuAATEu4/fDQTO5zr8qDW2ANqms3yTbeQDcUK3QALccRPmYqMGuDEdExwp4NRg04GtzMmU05LoJIBBI0InaddemlDviAoJOsDUDU/CqzBcQi9dlXAYrqQBGpEtJEaEfCmBeE0pqG3fVvZYH0IP3VJNIB1T4Fouof21+8UPNIPBnpr8KQG8ewBUcUXJbXrr8aabJrpTJoGgUqI7o0qdioxHZDBRZJYAFnPwEAa/GqvFQMTi7maWBRIYQALdtnHj1kEgaxpzFavg1rLYT92fiSfxrEY5yLGKcggvcuxIgwWt2l38kavIxq7Z353pIjwPEc7BTauLOgZYuW/+pbJA06xVL2dXvXJ/tcS3wZgPxqo4U5GLLT/AEdi451/VRiJ98VquwfCp+rE9c50/eYfhVS0iMS+Rv8AtIYtgdT8vZ/7qyj24WfIfx/CrztRjVtnxTlS3naI2JaIB5/o+tY/Fdp7TW7pQqciZiMzZtSEAKsg/XGoJFKC6FlfyYT2YsTjLWmgJP8AhUmn/SviiO6A/tCdf2LYH33DRHYiDiM3S0Tz3MD8ao/pZx+XEWREgB2082Uf9lS/lkNn8cZQdnsQzPck8h8/P3V6D2xWbeHQnRLIMabxGunlWB7MEXGcqIllHXr/ABrS/SPxW5bxlu1ClWtL1kDMynnFU/rI/tm4wPZ1Th7JEqxsoJ8+7H4CrnhOIGFtW1cOwS6zsVAOkONp1MsPga854d9MSWitvEWWCp4Q9sgmAAPEjR05H3Vo+Odu8IMEbmckMICgRc8cgEI5UkCRJFbcmc3H2VHYTEB7164dms3Ln/UYN+JoS7dfNh0bX/h7jeKcys3hOszqAB4p20ii/o3dbSPcukBEw6ZidgogknygVaYvDWmw9m7bKlmbJKsGXKW2ESBsNorJPTOiS3ED7UpNy8oILG9hFA2PgBYxOh0aYGuhqt7WKDhrSmCPqyab+3if5Vd9puBu91nGoF+zdfyUKFEjefCdp91VnafSzZlQy91hl1Eatdc6MNemkx5VS9Ev8X7juJ8WxOETCnCsqgKVNpl/RPnv3AMwGogDcQa1Vntlh+9t2rzravvat3QpPhPeAwqOdzM6GCdN6yXaFMyYfxAH9DoTEg3sQdzpOm3lUHHOB5sTYxBKle6w9oLGoIXNmn0Me+s3VGyu2el8QM2zI+zI9daB4Tj2zqhMqdPMaE6fCsnw/iGJGLxdtrrNa/TuiOuqEMSMjTOWDtt6VYcN4yqXAzyMp1gTyI2rpwSrRhni3tG6ZRWd7Z4YnDGNywA9Yao27c4cnTOeWoVRp5swofH8XXEWiFVxluDoQdCdCJHOurJJcGrOaKfK6MrcxHdKzMsTckARp4B/4H409TpVLxfEZwAWhobNyg5oA08p0q1w3sL+6PurhxPbRvPonFU/FMY4vKiu4DCIGQDOYCjMVzAayfURVuDWcuu4d2u2yJzrEvOVsuXLltsJGQGQTsNoroMi2HALRHizF+bkkkmIkg6e6PuobD4EG8yQjZOpaBpbIlZM+0dCYqTC9oENoEsnewAUmPGdI8QGk79BNEYLChbhcMGBtgEgjxPmZmbTrIpgD8SwqW7Zc27M6AAWypJOwBDAj+VR9m7pDPmULnOZNWMDIr5JYk+ywYejdK7j1bEXSlsiLakgn2e8YQNun8a62GvwcqqGJQrI8Km2IBzC4SRAg6bcqkC/muGmI2m4PIxtI3+ddmmB6Jw1s1m23VF+4VM7xXnvDuO4g3+5V7uVbQKrbt2yfa11fca778qsrhxJH/vD5ZrCf6aqM79MbVGqN3z+ddrAHHtzGI9+NQVyq/qL8hcGZbCfSBiEXI0OpUqMwEjSNI5etKx2pRpD24XYi2xjTYBHLIdTzHpWSFsBtI167jrRiYWftQfLTWvKdROy77LDGYqyRcCIqtdTIWy5XCtEiFIXlE5RWv7E4q2DbB8OW2FE6SYVdOu8++sC/CyWPinTw+Wnr1qG2Lit7iQdYkcgRRfJdjjS3R6X25tM3ehYlktqsnKIUhj4mhSfG2gPKvOLfDrlpMQbtt1DvatrIgNL5vCTo2icqtMP2kxSf190AaHxyPhqD76bxDiJvZDcyHI2aVVUJYEHxZAA2k79TVxnREo27PQuyGEVLlxgPshfLUz+Fea/SpiC+LWREWhOs+0zt+NavgXbhLQbOhbqVInQHkd96zHEb1vFcQW6f6E5AQwgwqZdufiHI0oP5Wy8jXGjvYDCyU/avqPgVrbX7Iu9o7CsA2S0mhEj+tfY+6qrs7aw9vFW1tEBBcDQTpoJPta7iqjt/wAVu4fjBu2LjI4S2Qy/uDToRE/Gqi7mKX3YRxvgSYviahjlttduiFgGDib+2kDwhaN+l+yqWcFaGyLdAneAEUf6an7KzexGGdwMxti4YEDMys5MeZYn31RfSnxnvcatjLHc+AGdxchjIjeW67VUW3IiUagi8wojhmPiP/Thfk1ZzsTgcmJKyf6ayp10MlSZGxrUhAvC8ZmZVDZEltBJIAk8tx8aqOx6zi3G/wDxYGmvs5dqhfSzV/Wi0x/b+8uPxWGa0rWy5RXBKsFtHzkNBMcq0N/ieF/R2br21u/U0ZFY5SW0KZSYDHRtJ66a155ivHxG6f8A+mKP/wBxUfdR3a6wDxGxI1Fm2vuWzm9N2q/f8GdWn+5rcbwQXrFlwfYs2rh13Ft30/8AtPTaguN3CHsLOmSwcukTkXWd9j86h4nibqibd10CYTChk0KOLrXs0qQYPgUyDyq04rwG4RavhwVCYcZdZGlpdOW+tZyfRtFO2wHKTi8SGEzbvDSNi3h5HlFB2g4YGYMkjWZgE6ytM+vE3MW7MzEW8RqWM+G5AE9BER0EVkOH3P8AjVaSTlYjXmUYADkOgFJRbXYpSSo1xutMuVUyZlmMgAanxCIJ1o3BeK1cy923iRvGWgQJLLDRtJk+Q51ib1gHMoUnMXZiAdWLKYHOJHviekLD3XWwJDjIxEGRpCgCDsD18opOGrsnn6ovOPBMhaEHTKuUxMTqdIJHr1o3h5/RJ+6Oc8uorEYi45MkETMSCBEz4fQGtlwd5sW/3a3w/UYTDSJEdRHxqtwXFsuW2waQSpYyIAOVfa1JO3uOpqyBoTiXCxdAg5WBBzACSBBgneNBseVdRkcx1q25Ym13jW4nWG1UPA68vfQl3CYfMn6MEPGVg5ggsqA6jQS4O/zgUMb13DAswzkeEM4M6t4fFqDueY3GkzNpheK2biknKuWQQwA00nLI1HpzHPSgQuF4q2MqomTOubckZokpmO5C6+k9Kbxji+QBLZUs5K76jloAZzT8PWKrRxh7ub6uikZfD4GBVjsxIG8TsPfzorgvAMpW7cEXdyBEA69CRGswOe+whAWnCLbLZUMArayB5kmdhEzMcpouuTXJpgRXe031a7aELp3hkqTo4A1gidVFRcS+kC40IMqhjDeCDGpgy53jb46TInFOz2IxFxHw9nvWQEMC6KoB2nOdefXaoP8A9c45v/boNZ8V9N/7rUuU+ktFVEMHb5k8IyQOotT6mTM0qBP0V4w6mzh/+s1Kr5y/IjhEzfeqRBHOPd6062ABAgesxtr6UH3k6xr+f9qQfXXnXltHUXFm/qNunmSdjtA+VDDHHVTBEn8xvQecz/GphiWiIG/MAj871KjQXQ5TppzO38etNYjaPz5TT1cdOc+Ujy5b1J3/ALtNBAPx012+6qsfIitYcQTmg6aQY/lUrWARsOU6xr1B/jTO88p6eVGYbEWlw+J7xMzwjWXDEZTm8Urm8Uz0PuppNibK+5gTEpv0PM9Z91NRiSG8JZf1kkR7xBHkafbvSNND6yI/Cui+fzzFO2TSZb8D7XtYuByikoqrljKuULl0K7ACBQvHTbxWI+sqrBywZxmEZh7I9IUdPSh1vzuB8AdvLnTlcA7ClyrovYbje1BvYW5hWUL3jK5YSSChBiOnhFFdlOKWcPcFy6TDYl7ggScukH+VVBQHXTTafs67z0qPFWS6hZIE5lIEgNEbn4QaaeqHz3bLC1fNzGPcdtCt0AnT2r7so/wkGrLtJcD8RtlNQEgsGkGLFoaRtzG+4NZHhuMv2TeBJ/obi7aER5jTUD4Ubh8WWUHrr+RVytbFF6o3ONbS51GHwI+V5vxrYcQg4RADGuHH+dK8Sxlw5SVJBGoIOvyqTBfSHjEAR7ve2wyHK4B9hgwhozDbrUqLktGiypdmphSuNNp3PgxMlgFYP3gzAQSIB2POsrwVXuznu3tD/aEDaicJxpfq+IHizXluxGym64bXWYEET8qreGs9p7YlSH8RjXkwynoREx6U0tMOSbRpe2PZ9MPhkuW3vZmuupLXmYQGQDT0JqlOAX6pbue0SQGkkycpPXyq17at+ms/n7YrTY8eLGhfE4vWyiqEDaMASC2wEgE+YpX8UNx2zzBrUmTJ0nb3T5Vtezx/4a36H/UaxLq2m8RPnuQTI5QPlW17PAjDpIjf5sT+NbYtM5ZloKeKDvM+dQPZhpIAJzeHKDPKM2vkKGtNiZWRpAzRlnMUuZsv7Ibu456neukzLiKhOCt7ZF94n5mgUXExeGslX7k+H2sz5Z6aFN52M60+ymI70Fp7vxaSsxm8ObXXwnz2HOgQdasqo0AH3+8nU1JNVgt3+8J1ylnAXMNAUQKfTOr+firi2L8iWMC6JhoJtlWmQDEhsu0TGwoAtJrk1U2bGIysHZpyQhDDRvHq3WZQzrtGkanYPPkGec3PWdecanT38qANF2WvkXHA1lJgc8p2HnrWrR5AIOh1FYXhHEBZvKzGFPhJifagD5xWvs4oAnxL3ZEqZEA/aX3+0P73lVxYg2POlTEuSJEEdRqPiKVOwPmJbsTEx+E09MRM8/ftVeGpZq4uBtyLK3iP5fw0ogXPL8j8xVOtyirN2olALLNW8JnXmN5EdPWuI/oZodSYkjYxp/KnoefvrOh7CA/Qx8dPjrXVfTn+fztUCTPT4VPYwzuSApaDsATIPpQFDkA6cztp/t6Us4jSP5CKu8B2MxT65Mo01bwxr8dvKrqz9GZAGe6NTqFU7+pNTZfFmFw9yQfXSihptP59a9D4J9G9nUuHfXeYGmnKK1uH7FYRAIs2581n/VNPvopUjxHuHYEKGJjkCdfdTMLYvZipGXzbTX0EwdTX0A9i0qEeFQPQaV5Dxy2oxDsM2XOTIBIieVUl6E6eyMdjbtw5WdFJHVjppInWflVrgfotuwA10e5SfvIqJ+1h7wOtkkD9Y5R8atLP0ksSA+W0I+z4tPgTNPgxaAuL/Rvbs2Sz3bnwUDmfPoOdYe/2etqwGYbA6toJ3HKvRMb23w7LBL3Qdw7hFnloN/fWa4jxZHA7u1h7cc0Gp9SSauCaE6I+FdlsKSVN8qMoII8eu50AO229TYzsNcAU2XS6pO5ZLJy9fGwB91Ut2+0kljrvBIn4UG4Bqv6d7sVm47SdmO9s4Zrd7D57NoLdtm8gcsGJJVpysY8+Q3pX8VZbOx3cGScisfHLB1LS0xOpPlOtef3r6qYLGeg1PvOwoG5jidpHpv8AGnwoamzW8YFtLYANssVeSjbANAkEyeegmRrzqx7M3AcOpBnxNyj7RJrzzP1rddjm/wCFHk7fhVQXysiXQWnD72YEvoGJy5m1E3ecdGtiP2JqS3YMAG6pi7mgtuMpBRjz1k7fZ1nU1YA0IvDBMhj/AEpujTZjmBHpDGtTMibBBpHerllphzOVwqhZ5ZSND1jzmP6oAZa+uaQ5bNEqyIjgiYytlY+UjpU44KufNmacwYbQCrKwj3rr1nyBHDwG2Qwk+JSs6SpZnYsvQ/pG90UAQ2MGioVe5bYZEzSY9i33ZPkCFJnyPrU4w8FB3wJQkwTq6OYYPG5gqA3WDzqUcNGYtmMlAh0EZQWI/wBXPoPOuDhCCIkZWzJr7OoOVT+rEjL0MchAIGs4RSloZ7bFDb1mcyouU+9gR8qda4S6gQwlXLA9QWmCI1EQOs7EbU+1wdVCgMfAZU7EagnUcjERtHKrCmAnw/eQo5sg3j7S8+XrVr2l7DY0A5FAsd2DcV7tuMyGZGnhGX51Vh416a/Cq7H/AEs4i6zLc8JYjRFjOyhlHMwCcvONt4qZNroqMb9lzh+A3lWMr24JGUFYEE7fpB67c6VZO72/Zzmz3NYPtE8tth91KmmJp/mef10Kau2wYB2+VPCRWPI0op0wbnZTVtwvs5duHSB6mjbKCKucJeyICN9aiUnRSiiK32MIC5rnwHKOpPpV5wTsJYf2szdJaP8ATQgxbNGvKtb2REnWsqfsvQ7CdicPbIAtqeeozdSN6usBwhANABz0EfdRrYm1bJzuo06+6q692vsICEGc+W1Slsot7OBUROs0FxPiVi0IuOqDaSdidqz2I7R4i6f0cj90Ex5Vy32bu3AblwKvVnbb3Damkw0HYbtnbVAqKXImTIA1J5/CobvaG/eICSI0hBP+Y6D41S8T4RaRP0LtducwfYHoAAD7yfSgr2IxmXKiBVkHLmEbfL3VVJ9B16NEMDaIz37i+eud/eTsarsbhrJ/oFI/aJzH3AnT3RVF3l5BLWR6gA/jQjYtyZ7oE9YIPyq1ElyLDGcCz6szMfNf51UYrs+R7OY/3a7iMdeB8IceQZj8mkVxOL3+evkSP4VasjQGeBXv7M1Dd4NdG9sj3/hRz8auzJEfukj8aa/HbxgLnk6AaGarYtFXb4bcuOLdtTmPmNANyZ2A5mq7HOFJVWmN2GknnHlV52hxL2gbZM3bixcPNVn2I9eVZhl6n+dDYUIR0p7BddCPdoB8ahZhTM9TQWTMAdj5ncffW17Gf+nMf2jfcKwZatv2HP6B/wDmH/StXFbJk9FnjeP27V1bZDFmIGimADzmNfQTRI4ta6n/AAXP/GpLlsGJAMEESJgjYjoalBrUggHF7X63+V//ABomzfVxKmR7/wAa6Grs0AOpVwV2KBHKVdilQA2vNsaR38E+JbhEySdDAEGvSorzrjVoDEXQYkXCQeesMPvpMaKpsK/2QxXkYpU4g/rfOlSGXeaTTTbJpUqwLCA6r7Rgb7VJe7R2VWACTHTnSpUUV6K9u1L/AGVipsN2nv7Z2AOvwOlKlQ0hcmW9rG3mPifN7pPxP8KJ+sBRmfWN99/Tb5UqVU0khptuhw7UsjQg00MHTSN4Gnxou527uuIceHoNvht8qVKhRTWwbaejlntJZb7LL6SPuNEviLVwf0lwe8/iKVKk40NOwPFKgELduDzqtv3jHhus3qCD8/40qVCBg/8A+RbY3Gnzn7wTXPr7ke0SPU/70qVaURYk4y6cgR0NQ3eJlUa8IV/ZSBMEjU7dPzpSpUqAy9y6WJPXqZ15moprtKkgG0ppUqYjoY8q2/YLWzc/5n3qP4UqVNdiZpWFcFcpVoQPBpwrtKmA4V2aVKkAppUqVAHDWE7V2YxLHqqn5R+FKlSY0UeSuUqVIZ//2Q==">
            <a:extLst>
              <a:ext uri="{FF2B5EF4-FFF2-40B4-BE49-F238E27FC236}">
                <a16:creationId xmlns:a16="http://schemas.microsoft.com/office/drawing/2014/main" id="{C4E08A1A-5291-40FA-902A-6AFE2F4A19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5" name="Picture 8" descr="https://encrypted-tbn2.gstatic.com/images?q=tbn:ANd9GcS85S8kO4nWw4CgeD-HvuviZhYrQ8RBw8geqY9v8gIbmW2KVXbsHA">
            <a:extLst>
              <a:ext uri="{FF2B5EF4-FFF2-40B4-BE49-F238E27FC236}">
                <a16:creationId xmlns:a16="http://schemas.microsoft.com/office/drawing/2014/main" id="{801CCDE0-1105-4D95-ABA9-2585F54F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Content Placeholder 2">
            <a:extLst>
              <a:ext uri="{FF2B5EF4-FFF2-40B4-BE49-F238E27FC236}">
                <a16:creationId xmlns:a16="http://schemas.microsoft.com/office/drawing/2014/main" id="{04ECCF7C-7F38-4255-A285-D8A7727C5701}"/>
              </a:ext>
            </a:extLst>
          </p:cNvPr>
          <p:cNvSpPr txBox="1">
            <a:spLocks/>
          </p:cNvSpPr>
          <p:nvPr/>
        </p:nvSpPr>
        <p:spPr bwMode="auto">
          <a:xfrm>
            <a:off x="609600" y="2590800"/>
            <a:ext cx="82296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“[B]y providing . . . that [if] certain products to be supplied bore specific labels would give rise to the grant of a certain number of points in the choice of the most economically advantageous tender, </a:t>
            </a:r>
            <a:r>
              <a:rPr lang="en-US" altLang="en-US" sz="2400" b="1">
                <a:solidFill>
                  <a:srgbClr val="FFFF00"/>
                </a:solidFill>
              </a:rPr>
              <a:t>without having listed the criteria underlying those labels and without having allowed proof that a product satisfies those underlying criteria by all appropriate means, </a:t>
            </a:r>
            <a:r>
              <a:rPr lang="en-US" altLang="en-US" sz="2400">
                <a:solidFill>
                  <a:srgbClr val="FFFFFF"/>
                </a:solidFill>
              </a:rPr>
              <a:t>the province of North Holland established an award criterion that was incompatible” with the procurement directive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C5E92C-61E2-4DDE-9598-FDFA6A337059}"/>
              </a:ext>
            </a:extLst>
          </p:cNvPr>
          <p:cNvGraphicFramePr/>
          <p:nvPr/>
        </p:nvGraphicFramePr>
        <p:xfrm>
          <a:off x="0" y="1447800"/>
          <a:ext cx="9144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extBox 2">
            <a:extLst>
              <a:ext uri="{FF2B5EF4-FFF2-40B4-BE49-F238E27FC236}">
                <a16:creationId xmlns:a16="http://schemas.microsoft.com/office/drawing/2014/main" id="{4E94F745-9CEE-4B11-8F6B-E694674C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480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Sustainability in Public Procurement:  Trajectory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322885B2-3773-4590-962C-9D4A563D28F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777457" y="2939256"/>
            <a:ext cx="3352800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TRUMP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C7F216-83E9-4213-9DCA-84CE5D1A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143000"/>
          </a:xfrm>
        </p:spPr>
        <p:txBody>
          <a:bodyPr/>
          <a:lstStyle/>
          <a:p>
            <a:r>
              <a:rPr lang="en-US" altLang="en-US"/>
              <a:t>Japan:  Green Contract Act 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1AA832C-2988-4E15-ADE1-A8D334C5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AutoNum type="romanLcParenBoth"/>
            </a:pPr>
            <a:r>
              <a:rPr lang="en-US" altLang="en-US"/>
              <a:t>Contracts </a:t>
            </a:r>
            <a:r>
              <a:rPr lang="en-US" altLang="en-US" u="sng"/>
              <a:t>related to the procurement, etc. of automobiles </a:t>
            </a:r>
            <a:r>
              <a:rPr lang="en-US" altLang="en-US"/>
              <a:t>. . . . Basic approaches related to the reduction of emissions of greenhouse gases and others for contracts related to the procurement and lease of automobiles . . . : 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en-US" altLang="en-US"/>
              <a:t>. . . . the procuring party enters into contract with a party whose proposal is rated the best after a </a:t>
            </a:r>
            <a:r>
              <a:rPr lang="en-US" altLang="en-US">
                <a:solidFill>
                  <a:srgbClr val="FFFF00"/>
                </a:solidFill>
              </a:rPr>
              <a:t>comprehensive evaluation of procurement price and environmental performance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42AA4924-4A5E-41CA-8366-C5A7EC63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5410200"/>
            <a:ext cx="58070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Automobile, Beetle, Blue, Car, Profile, Ride">
            <a:extLst>
              <a:ext uri="{FF2B5EF4-FFF2-40B4-BE49-F238E27FC236}">
                <a16:creationId xmlns:a16="http://schemas.microsoft.com/office/drawing/2014/main" id="{CA7C7196-F451-4D5B-BF06-CDCDF70D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5900"/>
            <a:ext cx="3124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94498E1D-820E-4F1F-B025-94544191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Conclusion</a:t>
            </a:r>
          </a:p>
        </p:txBody>
      </p:sp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DD876266-7D9E-4E09-87F8-AF9F88AA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FA8A0A-4919-4493-AE4C-BEEE32305732}" type="slidenum">
              <a:rPr lang="en-GB" altLang="en-US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pPr eaLnBrk="1" hangingPunct="1"/>
              <a:t>14</a:t>
            </a:fld>
            <a:endParaRPr lang="en-GB" altLang="en-US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4FA8E9-461D-4689-9B00-0BCDDCA67BDF}"/>
              </a:ext>
            </a:extLst>
          </p:cNvPr>
          <p:cNvSpPr txBox="1">
            <a:spLocks/>
          </p:cNvSpPr>
          <p:nvPr/>
        </p:nvSpPr>
        <p:spPr>
          <a:xfrm>
            <a:off x="3767138" y="3581400"/>
            <a:ext cx="4876800" cy="1727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Arial" charset="0"/>
              </a:rPr>
              <a:t>Christopher R. Yukins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Arial" charset="0"/>
              </a:rPr>
              <a:t>George Washington University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Arial" charset="0"/>
              </a:rPr>
              <a:t>Washington, DC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Arial" charset="0"/>
              </a:rPr>
              <a:t>cyukins@law.gwu.edu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Arial" charset="0"/>
              </a:rPr>
              <a:t>www.publicprocurementinternational.com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Arial" charset="0"/>
              </a:rPr>
              <a:t>Mobile +1 703 304 4773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A87AE54-97B6-48AE-A1FB-693C8849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89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DE374B-512F-4173-AF2F-0115333D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5400"/>
            <a:ext cx="7772400" cy="13620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Sustainability:</a:t>
            </a:r>
            <a:br>
              <a:rPr lang="en-US" dirty="0"/>
            </a:br>
            <a:r>
              <a:rPr lang="en-US" dirty="0"/>
              <a:t>What needs to be done now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D8404-DDB7-44BA-B8C6-FEE71863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 we approach sustainability?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65934-9509-4BFE-BBAC-0EF02F3E9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renchtribune.com/sites/default/files/european-union_0.jpg">
            <a:extLst>
              <a:ext uri="{FF2B5EF4-FFF2-40B4-BE49-F238E27FC236}">
                <a16:creationId xmlns:a16="http://schemas.microsoft.com/office/drawing/2014/main" id="{A733D454-A9A5-4771-B471-A61C0475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025" y="0"/>
            <a:ext cx="1036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25BD9-7726-4A1D-9CCF-9E31824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6705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European Approach:  Sustainability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C9B334-92D4-45CF-9B83-060501F2ABBF}"/>
              </a:ext>
            </a:extLst>
          </p:cNvPr>
          <p:cNvGraphicFramePr/>
          <p:nvPr/>
        </p:nvGraphicFramePr>
        <p:xfrm>
          <a:off x="-1143000" y="1371600"/>
          <a:ext cx="10287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1453B06-0F88-46D5-9807-EC36A9DF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FFFF00"/>
                </a:solidFill>
              </a:rPr>
              <a:t>United Nations Commission on International Trade Law (UNCITRAL):  Model Law on Public Procurement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1815E9D-E715-4F3F-90CD-CC69552C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altLang="en-US" sz="3600"/>
              <a:t>May address environmental issues in:</a:t>
            </a:r>
          </a:p>
          <a:p>
            <a:pPr lvl="1"/>
            <a:r>
              <a:rPr lang="en-US" altLang="en-US" sz="3200"/>
              <a:t>Qualifications of supplier</a:t>
            </a:r>
          </a:p>
          <a:p>
            <a:pPr lvl="1"/>
            <a:r>
              <a:rPr lang="en-US" altLang="en-US" sz="3200"/>
              <a:t>Evaluation criteria for award</a:t>
            </a:r>
          </a:p>
          <a:p>
            <a:r>
              <a:rPr lang="en-US" altLang="en-US" sz="3600"/>
              <a:t>Socio-economic (including environmental) requirements must be set forth in statute or regulation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C98A3C5F-EE18-4918-946A-1D666487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10175"/>
            <a:ext cx="49196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7B33AAE-FB51-4ADB-82CE-C86456D5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8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Comprehensive &amp; Progressive Trans-Pacific Partnership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AE6E1247-D6DC-46E7-9FE3-1FB58C09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763"/>
            <a:ext cx="76962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>
            <a:extLst>
              <a:ext uri="{FF2B5EF4-FFF2-40B4-BE49-F238E27FC236}">
                <a16:creationId xmlns:a16="http://schemas.microsoft.com/office/drawing/2014/main" id="{D92C13FE-CD83-4F55-B3C8-E55C169E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939800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Government Procurement Agreement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A5932753-4F0A-425E-8E85-4971FD08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709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2">
            <a:extLst>
              <a:ext uri="{FF2B5EF4-FFF2-40B4-BE49-F238E27FC236}">
                <a16:creationId xmlns:a16="http://schemas.microsoft.com/office/drawing/2014/main" id="{915EBBF3-CEC7-49C1-88A8-ABA04F9FA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648200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Article 15.3: Exceptions</a:t>
            </a:r>
          </a:p>
          <a:p>
            <a:pPr eaLnBrk="1" hangingPunct="1"/>
            <a:r>
              <a:rPr lang="en-US" altLang="en-US" sz="1400"/>
              <a:t>1. Subject to the requirement that the measure is not applied in a manner that would constitute a means of arbitrary or unjustifiable discrimination between Parties where the same conditions prevail, or a disguised restriction on international trade between the Parties, </a:t>
            </a:r>
            <a:r>
              <a:rPr lang="en-US" altLang="en-US" sz="1400">
                <a:solidFill>
                  <a:srgbClr val="FFFF00"/>
                </a:solidFill>
              </a:rPr>
              <a:t>nothing in this Chapter shall be construed to prevent a Party, including its procuring entities, from adopting or maintaining a measure . . . :</a:t>
            </a:r>
          </a:p>
          <a:p>
            <a:pPr eaLnBrk="1" hangingPunct="1"/>
            <a:r>
              <a:rPr lang="en-US" altLang="en-US" sz="1400">
                <a:solidFill>
                  <a:srgbClr val="FFFF00"/>
                </a:solidFill>
              </a:rPr>
              <a:t>(b) necessary to protect human, animal or plant life or health . . . </a:t>
            </a:r>
          </a:p>
          <a:p>
            <a:pPr eaLnBrk="1" hangingPunct="1"/>
            <a:r>
              <a:rPr lang="en-US" altLang="en-US" sz="1400"/>
              <a:t>2. The Parties understand that subparagraph 1(b) </a:t>
            </a:r>
            <a:r>
              <a:rPr lang="en-US" altLang="en-US" sz="1400">
                <a:solidFill>
                  <a:srgbClr val="FFFF00"/>
                </a:solidFill>
              </a:rPr>
              <a:t>includes environmental measures necessary to protect human, animal or plant life or health</a:t>
            </a:r>
          </a:p>
        </p:txBody>
      </p:sp>
      <p:pic>
        <p:nvPicPr>
          <p:cNvPr id="9223" name="Picture 3">
            <a:extLst>
              <a:ext uri="{FF2B5EF4-FFF2-40B4-BE49-F238E27FC236}">
                <a16:creationId xmlns:a16="http://schemas.microsoft.com/office/drawing/2014/main" id="{958DDFDE-222E-425E-B167-CF4E8800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990600"/>
            <a:ext cx="20161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22BC3D-7DE0-4F92-B0C6-9F8C2F24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766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/>
              <a:t>How do we achieve environmental sustainability?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c/c1/United_States_-_European_Union_map_%282007%29.png">
            <a:extLst>
              <a:ext uri="{FF2B5EF4-FFF2-40B4-BE49-F238E27FC236}">
                <a16:creationId xmlns:a16="http://schemas.microsoft.com/office/drawing/2014/main" id="{8B5D80BE-0B61-429B-A8EE-D48701D8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47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CF5F5E-A133-4523-971D-BE5232AF4F29}"/>
              </a:ext>
            </a:extLst>
          </p:cNvPr>
          <p:cNvSpPr txBox="1"/>
          <p:nvPr/>
        </p:nvSpPr>
        <p:spPr>
          <a:xfrm>
            <a:off x="2819400" y="5026025"/>
            <a:ext cx="3962400" cy="7683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n-lt"/>
                <a:cs typeface="+mn-cs"/>
              </a:rPr>
              <a:t>Eco-Labels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2038EC-DB37-469C-BD6E-9A95E43B9737}"/>
              </a:ext>
            </a:extLst>
          </p:cNvPr>
          <p:cNvCxnSpPr/>
          <p:nvPr/>
        </p:nvCxnSpPr>
        <p:spPr>
          <a:xfrm flipH="1" flipV="1">
            <a:off x="3276600" y="3810000"/>
            <a:ext cx="1371600" cy="1216025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DB2309-4A85-46CA-A319-BA1E93D29BB7}"/>
              </a:ext>
            </a:extLst>
          </p:cNvPr>
          <p:cNvCxnSpPr/>
          <p:nvPr/>
        </p:nvCxnSpPr>
        <p:spPr>
          <a:xfrm flipV="1">
            <a:off x="4800600" y="3352800"/>
            <a:ext cx="1676400" cy="1825625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4" descr="https://thumbs.dreamstime.com/z/eco-label-green-friendly-white-background-43956981.jpg">
            <a:extLst>
              <a:ext uri="{FF2B5EF4-FFF2-40B4-BE49-F238E27FC236}">
                <a16:creationId xmlns:a16="http://schemas.microsoft.com/office/drawing/2014/main" id="{C84CEB54-313B-4EC0-A23C-6864B8FF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9" b="6921"/>
          <a:stretch>
            <a:fillRect/>
          </a:stretch>
        </p:blipFill>
        <p:spPr bwMode="auto">
          <a:xfrm>
            <a:off x="6858000" y="4518025"/>
            <a:ext cx="18049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C43186FB-408A-45EF-B74C-AB406D4C2439}"/>
              </a:ext>
            </a:extLst>
          </p:cNvPr>
          <p:cNvGrpSpPr>
            <a:grpSpLocks/>
          </p:cNvGrpSpPr>
          <p:nvPr/>
        </p:nvGrpSpPr>
        <p:grpSpPr bwMode="auto">
          <a:xfrm>
            <a:off x="275035" y="1203723"/>
            <a:ext cx="8649890" cy="1335881"/>
            <a:chOff x="-1157653" y="-480474"/>
            <a:chExt cx="11533632" cy="1781595"/>
          </a:xfrm>
        </p:grpSpPr>
        <p:sp>
          <p:nvSpPr>
            <p:cNvPr id="16392" name="Rectangle 12">
              <a:extLst>
                <a:ext uri="{FF2B5EF4-FFF2-40B4-BE49-F238E27FC236}">
                  <a16:creationId xmlns:a16="http://schemas.microsoft.com/office/drawing/2014/main" id="{BE73A2AB-98D4-4D21-917C-B3CEB0CA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7653" y="-480474"/>
              <a:ext cx="11533632" cy="39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cap="small" dirty="0">
                  <a:latin typeface="Calibri Light" panose="020F0302020204030204"/>
                  <a:cs typeface="Arial"/>
                </a:rPr>
                <a:t>Ecolabels Found In The Marketplace In 1995 (13)</a:t>
              </a:r>
            </a:p>
          </p:txBody>
        </p:sp>
        <p:pic>
          <p:nvPicPr>
            <p:cNvPr id="30726" name="Picture 5">
              <a:extLst>
                <a:ext uri="{FF2B5EF4-FFF2-40B4-BE49-F238E27FC236}">
                  <a16:creationId xmlns:a16="http://schemas.microsoft.com/office/drawing/2014/main" id="{75B0FB12-1731-4F14-8B24-2398BDDB6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568" y="650815"/>
              <a:ext cx="526673" cy="53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23">
              <a:extLst>
                <a:ext uri="{FF2B5EF4-FFF2-40B4-BE49-F238E27FC236}">
                  <a16:creationId xmlns:a16="http://schemas.microsoft.com/office/drawing/2014/main" id="{ACE700D1-A966-402F-B463-7B5C78D8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753" y="649641"/>
              <a:ext cx="546705" cy="54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26">
              <a:extLst>
                <a:ext uri="{FF2B5EF4-FFF2-40B4-BE49-F238E27FC236}">
                  <a16:creationId xmlns:a16="http://schemas.microsoft.com/office/drawing/2014/main" id="{3BEC3E6C-D16D-412D-A634-EC9CA543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660927"/>
              <a:ext cx="519295" cy="51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28">
              <a:extLst>
                <a:ext uri="{FF2B5EF4-FFF2-40B4-BE49-F238E27FC236}">
                  <a16:creationId xmlns:a16="http://schemas.microsoft.com/office/drawing/2014/main" id="{D6A47C76-AE38-40CF-8B33-3F024A6AB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05" y="661505"/>
              <a:ext cx="518138" cy="51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31">
              <a:extLst>
                <a:ext uri="{FF2B5EF4-FFF2-40B4-BE49-F238E27FC236}">
                  <a16:creationId xmlns:a16="http://schemas.microsoft.com/office/drawing/2014/main" id="{19F58F97-67FF-4465-90A9-314452EF9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22"/>
            <a:stretch>
              <a:fillRect/>
            </a:stretch>
          </p:blipFill>
          <p:spPr bwMode="auto">
            <a:xfrm>
              <a:off x="4732273" y="679111"/>
              <a:ext cx="561533" cy="48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32">
              <a:extLst>
                <a:ext uri="{FF2B5EF4-FFF2-40B4-BE49-F238E27FC236}">
                  <a16:creationId xmlns:a16="http://schemas.microsoft.com/office/drawing/2014/main" id="{9D9C68B5-B17E-4AD7-BC2F-D57B80083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7"/>
            <a:stretch>
              <a:fillRect/>
            </a:stretch>
          </p:blipFill>
          <p:spPr bwMode="auto">
            <a:xfrm>
              <a:off x="5416916" y="649072"/>
              <a:ext cx="609126" cy="54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25">
              <a:extLst>
                <a:ext uri="{FF2B5EF4-FFF2-40B4-BE49-F238E27FC236}">
                  <a16:creationId xmlns:a16="http://schemas.microsoft.com/office/drawing/2014/main" id="{6AF6B5AA-9D72-4A36-8526-E1AF2B1E7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" r="4800"/>
            <a:stretch>
              <a:fillRect/>
            </a:stretch>
          </p:blipFill>
          <p:spPr bwMode="auto">
            <a:xfrm>
              <a:off x="6802977" y="599582"/>
              <a:ext cx="630457" cy="64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20">
              <a:extLst>
                <a:ext uri="{FF2B5EF4-FFF2-40B4-BE49-F238E27FC236}">
                  <a16:creationId xmlns:a16="http://schemas.microsoft.com/office/drawing/2014/main" id="{6E9C6600-3FC7-4A92-812B-1C06844A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0" r="16200"/>
            <a:stretch>
              <a:fillRect/>
            </a:stretch>
          </p:blipFill>
          <p:spPr bwMode="auto">
            <a:xfrm>
              <a:off x="6149152" y="540027"/>
              <a:ext cx="530715" cy="76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63" descr="qai_certified_organic.jpg">
              <a:extLst>
                <a:ext uri="{FF2B5EF4-FFF2-40B4-BE49-F238E27FC236}">
                  <a16:creationId xmlns:a16="http://schemas.microsoft.com/office/drawing/2014/main" id="{870C9AB2-C1EE-41F1-AA3E-A6E9C4118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257" y="657261"/>
              <a:ext cx="581906" cy="52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68">
              <a:extLst>
                <a:ext uri="{FF2B5EF4-FFF2-40B4-BE49-F238E27FC236}">
                  <a16:creationId xmlns:a16="http://schemas.microsoft.com/office/drawing/2014/main" id="{A6092BF9-E5AD-44B7-A266-B27ACAA3A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" t="6969" r="7201" b="9290"/>
            <a:stretch>
              <a:fillRect/>
            </a:stretch>
          </p:blipFill>
          <p:spPr bwMode="auto">
            <a:xfrm>
              <a:off x="8271798" y="723589"/>
              <a:ext cx="801290" cy="39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Picture 2" descr="http://www.acminet.org/images/APseal%20R%20small%20web.gif">
              <a:extLst>
                <a:ext uri="{FF2B5EF4-FFF2-40B4-BE49-F238E27FC236}">
                  <a16:creationId xmlns:a16="http://schemas.microsoft.com/office/drawing/2014/main" id="{CBFAFDAD-DD60-4116-9EF1-90415FA5D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061" y="615774"/>
              <a:ext cx="530086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4" descr="http://www.csa-international.org/product_areas/forest_products_marking/program_overview/image01.gif">
              <a:extLst>
                <a:ext uri="{FF2B5EF4-FFF2-40B4-BE49-F238E27FC236}">
                  <a16:creationId xmlns:a16="http://schemas.microsoft.com/office/drawing/2014/main" id="{8A126491-6E60-489B-843A-D9A13DB4D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51" y="61577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Picture 87" descr="Corporate_Logo_Color_small.jpg">
              <a:extLst>
                <a:ext uri="{FF2B5EF4-FFF2-40B4-BE49-F238E27FC236}">
                  <a16:creationId xmlns:a16="http://schemas.microsoft.com/office/drawing/2014/main" id="{2988BCAE-0C2D-4397-9DE8-820AF3866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44" y="653153"/>
              <a:ext cx="592148" cy="53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67D922FF-C660-47EC-9F5F-70D6A8C7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47385" y="5594747"/>
            <a:ext cx="1196578" cy="303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E2A7A6-FB24-4E1E-8383-D445C685554F}" type="slidenum">
              <a:rPr lang="en-US" altLang="en-US" sz="1350">
                <a:solidFill>
                  <a:srgbClr val="898989"/>
                </a:solidFill>
              </a:rPr>
              <a:pPr/>
              <a:t>9</a:t>
            </a:fld>
            <a:endParaRPr lang="en-US" altLang="en-US" sz="1350">
              <a:solidFill>
                <a:srgbClr val="898989"/>
              </a:solidFill>
            </a:endParaRPr>
          </a:p>
        </p:txBody>
      </p:sp>
      <p:pic>
        <p:nvPicPr>
          <p:cNvPr id="30724" name="Picture 19">
            <a:extLst>
              <a:ext uri="{FF2B5EF4-FFF2-40B4-BE49-F238E27FC236}">
                <a16:creationId xmlns:a16="http://schemas.microsoft.com/office/drawing/2014/main" id="{EE306349-FB69-4B43-804D-5EF657549F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3" y="985837"/>
            <a:ext cx="750094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7CE70B-A6F7-470A-BC4E-E25DFC5CC9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3018" y="5742978"/>
            <a:ext cx="1676400" cy="9291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605</Words>
  <Application>Microsoft Office PowerPoint</Application>
  <PresentationFormat>On-screen Show (4:3)</PresentationFormat>
  <Paragraphs>67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2_Office Theme</vt:lpstr>
      <vt:lpstr>Sustainability in U.S. Procurement</vt:lpstr>
      <vt:lpstr>Sustainability: What needs to be done now</vt:lpstr>
      <vt:lpstr>How do we approach sustainability?</vt:lpstr>
      <vt:lpstr>European Approach:  Sustainability</vt:lpstr>
      <vt:lpstr>United Nations Commission on International Trade Law (UNCITRAL):  Model Law on Public Procurement</vt:lpstr>
      <vt:lpstr>Comprehensive &amp; Progressive Trans-Pacific Partnership</vt:lpstr>
      <vt:lpstr>How do we achieve environmental sustainability?</vt:lpstr>
      <vt:lpstr>PowerPoint Presentation</vt:lpstr>
      <vt:lpstr>PowerPoint Presentation</vt:lpstr>
      <vt:lpstr>PowerPoint Presentation</vt:lpstr>
      <vt:lpstr>Commission V. Netherlands  (CJEU – 2012) (“max Havelaar”) </vt:lpstr>
      <vt:lpstr>PowerPoint Presentation</vt:lpstr>
      <vt:lpstr>Japan:  Green Contract Act </vt:lpstr>
      <vt:lpstr>Conclusion</vt:lpstr>
    </vt:vector>
  </TitlesOfParts>
  <Company>The George 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Conference on Best Practices and  Good Governance in Public Procurement Rabat, Morocco May 2013  Challenges in the Conduct of Competitions for Contracts </dc:title>
  <dc:creator>Dan Gordon</dc:creator>
  <cp:lastModifiedBy>Yukins, Christopher R.</cp:lastModifiedBy>
  <cp:revision>51</cp:revision>
  <dcterms:created xsi:type="dcterms:W3CDTF">2013-05-06T20:55:53Z</dcterms:created>
  <dcterms:modified xsi:type="dcterms:W3CDTF">2019-05-28T20:57:14Z</dcterms:modified>
</cp:coreProperties>
</file>