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notesMasterIdLst>
    <p:notesMasterId r:id="rId61"/>
  </p:notesMasterIdLst>
  <p:handoutMasterIdLst>
    <p:handoutMasterId r:id="rId62"/>
  </p:handoutMasterIdLst>
  <p:sldIdLst>
    <p:sldId id="256" r:id="rId3"/>
    <p:sldId id="430" r:id="rId4"/>
    <p:sldId id="655" r:id="rId5"/>
    <p:sldId id="656" r:id="rId6"/>
    <p:sldId id="792" r:id="rId7"/>
    <p:sldId id="793" r:id="rId8"/>
    <p:sldId id="769" r:id="rId9"/>
    <p:sldId id="771" r:id="rId10"/>
    <p:sldId id="624" r:id="rId11"/>
    <p:sldId id="738" r:id="rId12"/>
    <p:sldId id="739" r:id="rId13"/>
    <p:sldId id="740" r:id="rId14"/>
    <p:sldId id="742" r:id="rId15"/>
    <p:sldId id="754" r:id="rId16"/>
    <p:sldId id="743" r:id="rId17"/>
    <p:sldId id="808" r:id="rId18"/>
    <p:sldId id="791" r:id="rId19"/>
    <p:sldId id="784" r:id="rId20"/>
    <p:sldId id="785" r:id="rId21"/>
    <p:sldId id="787" r:id="rId22"/>
    <p:sldId id="788" r:id="rId23"/>
    <p:sldId id="768" r:id="rId24"/>
    <p:sldId id="755" r:id="rId25"/>
    <p:sldId id="756" r:id="rId26"/>
    <p:sldId id="757" r:id="rId27"/>
    <p:sldId id="758" r:id="rId28"/>
    <p:sldId id="759" r:id="rId29"/>
    <p:sldId id="762" r:id="rId30"/>
    <p:sldId id="763" r:id="rId31"/>
    <p:sldId id="764" r:id="rId32"/>
    <p:sldId id="790" r:id="rId33"/>
    <p:sldId id="728" r:id="rId34"/>
    <p:sldId id="774" r:id="rId35"/>
    <p:sldId id="775" r:id="rId36"/>
    <p:sldId id="776" r:id="rId37"/>
    <p:sldId id="777" r:id="rId38"/>
    <p:sldId id="778" r:id="rId39"/>
    <p:sldId id="779" r:id="rId40"/>
    <p:sldId id="780" r:id="rId41"/>
    <p:sldId id="781" r:id="rId42"/>
    <p:sldId id="795" r:id="rId43"/>
    <p:sldId id="796" r:id="rId44"/>
    <p:sldId id="797" r:id="rId45"/>
    <p:sldId id="798" r:id="rId46"/>
    <p:sldId id="799" r:id="rId47"/>
    <p:sldId id="800" r:id="rId48"/>
    <p:sldId id="801" r:id="rId49"/>
    <p:sldId id="802" r:id="rId50"/>
    <p:sldId id="803" r:id="rId51"/>
    <p:sldId id="804" r:id="rId52"/>
    <p:sldId id="805" r:id="rId53"/>
    <p:sldId id="807" r:id="rId54"/>
    <p:sldId id="806" r:id="rId55"/>
    <p:sldId id="713" r:id="rId56"/>
    <p:sldId id="723" r:id="rId57"/>
    <p:sldId id="724" r:id="rId58"/>
    <p:sldId id="794" r:id="rId59"/>
    <p:sldId id="331" r:id="rId6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3" autoAdjust="0"/>
    <p:restoredTop sz="89586" autoAdjust="0"/>
  </p:normalViewPr>
  <p:slideViewPr>
    <p:cSldViewPr>
      <p:cViewPr varScale="1">
        <p:scale>
          <a:sx n="74" d="100"/>
          <a:sy n="74" d="100"/>
        </p:scale>
        <p:origin x="-12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125" cy="465381"/>
          </a:xfrm>
          <a:prstGeom prst="rect">
            <a:avLst/>
          </a:prstGeom>
        </p:spPr>
        <p:txBody>
          <a:bodyPr vert="horz" lIns="91604" tIns="45803" rIns="91604" bIns="45803" rtlCol="0"/>
          <a:lstStyle>
            <a:lvl1pPr algn="l">
              <a:defRPr sz="1200"/>
            </a:lvl1pPr>
          </a:lstStyle>
          <a:p>
            <a:endParaRPr lang="en-US" dirty="0"/>
          </a:p>
        </p:txBody>
      </p:sp>
      <p:sp>
        <p:nvSpPr>
          <p:cNvPr id="3" name="Date Placeholder 2"/>
          <p:cNvSpPr>
            <a:spLocks noGrp="1"/>
          </p:cNvSpPr>
          <p:nvPr>
            <p:ph type="dt" sz="quarter" idx="1"/>
          </p:nvPr>
        </p:nvSpPr>
        <p:spPr>
          <a:xfrm>
            <a:off x="3978339" y="2"/>
            <a:ext cx="3043125" cy="465381"/>
          </a:xfrm>
          <a:prstGeom prst="rect">
            <a:avLst/>
          </a:prstGeom>
        </p:spPr>
        <p:txBody>
          <a:bodyPr vert="horz" lIns="91604" tIns="45803" rIns="91604" bIns="45803" rtlCol="0"/>
          <a:lstStyle>
            <a:lvl1pPr algn="r">
              <a:defRPr sz="1200"/>
            </a:lvl1pPr>
          </a:lstStyle>
          <a:p>
            <a:fld id="{0A7B8E00-984C-4ACD-B460-2B72E7D41569}" type="datetimeFigureOut">
              <a:rPr lang="en-US" smtClean="0"/>
              <a:pPr/>
              <a:t>10/4/2016</a:t>
            </a:fld>
            <a:endParaRPr lang="en-US" dirty="0"/>
          </a:p>
        </p:txBody>
      </p:sp>
      <p:sp>
        <p:nvSpPr>
          <p:cNvPr id="4" name="Footer Placeholder 3"/>
          <p:cNvSpPr>
            <a:spLocks noGrp="1"/>
          </p:cNvSpPr>
          <p:nvPr>
            <p:ph type="ftr" sz="quarter" idx="2"/>
          </p:nvPr>
        </p:nvSpPr>
        <p:spPr>
          <a:xfrm>
            <a:off x="1" y="8842232"/>
            <a:ext cx="3043125" cy="465381"/>
          </a:xfrm>
          <a:prstGeom prst="rect">
            <a:avLst/>
          </a:prstGeom>
        </p:spPr>
        <p:txBody>
          <a:bodyPr vert="horz" lIns="91604" tIns="45803" rIns="91604" bIns="458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39" y="8842232"/>
            <a:ext cx="3043125" cy="465381"/>
          </a:xfrm>
          <a:prstGeom prst="rect">
            <a:avLst/>
          </a:prstGeom>
        </p:spPr>
        <p:txBody>
          <a:bodyPr vert="horz" lIns="91604" tIns="45803" rIns="91604" bIns="45803" rtlCol="0" anchor="b"/>
          <a:lstStyle>
            <a:lvl1pPr algn="r">
              <a:defRPr sz="1200"/>
            </a:lvl1pPr>
          </a:lstStyle>
          <a:p>
            <a:fld id="{C9517FFD-FA50-463E-8085-738A51EAEEA6}" type="slidenum">
              <a:rPr lang="en-US" smtClean="0"/>
              <a:pPr/>
              <a:t>‹#›</a:t>
            </a:fld>
            <a:endParaRPr lang="en-US" dirty="0"/>
          </a:p>
        </p:txBody>
      </p:sp>
    </p:spTree>
    <p:extLst>
      <p:ext uri="{BB962C8B-B14F-4D97-AF65-F5344CB8AC3E}">
        <p14:creationId xmlns:p14="http://schemas.microsoft.com/office/powerpoint/2010/main" val="643009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344" cy="465233"/>
          </a:xfrm>
          <a:prstGeom prst="rect">
            <a:avLst/>
          </a:prstGeom>
        </p:spPr>
        <p:txBody>
          <a:bodyPr vert="horz" lIns="91567" tIns="45785" rIns="91567" bIns="45785" rtlCol="0"/>
          <a:lstStyle>
            <a:lvl1pPr algn="l">
              <a:defRPr sz="1200">
                <a:latin typeface="Arial" charset="0"/>
              </a:defRPr>
            </a:lvl1pPr>
          </a:lstStyle>
          <a:p>
            <a:pPr>
              <a:defRPr/>
            </a:pPr>
            <a:endParaRPr lang="en-GB" dirty="0"/>
          </a:p>
        </p:txBody>
      </p:sp>
      <p:sp>
        <p:nvSpPr>
          <p:cNvPr id="3" name="Date Placeholder 2"/>
          <p:cNvSpPr>
            <a:spLocks noGrp="1"/>
          </p:cNvSpPr>
          <p:nvPr>
            <p:ph type="dt" idx="1"/>
          </p:nvPr>
        </p:nvSpPr>
        <p:spPr>
          <a:xfrm>
            <a:off x="3978122" y="0"/>
            <a:ext cx="3043344" cy="465233"/>
          </a:xfrm>
          <a:prstGeom prst="rect">
            <a:avLst/>
          </a:prstGeom>
        </p:spPr>
        <p:txBody>
          <a:bodyPr vert="horz" lIns="91567" tIns="45785" rIns="91567" bIns="45785" rtlCol="0"/>
          <a:lstStyle>
            <a:lvl1pPr algn="r">
              <a:defRPr sz="1200">
                <a:latin typeface="Arial" charset="0"/>
              </a:defRPr>
            </a:lvl1pPr>
          </a:lstStyle>
          <a:p>
            <a:pPr>
              <a:defRPr/>
            </a:pPr>
            <a:fld id="{C3429DB3-44CB-41DE-B8CE-4F2AAA7B2FBE}" type="datetimeFigureOut">
              <a:rPr lang="en-GB"/>
              <a:pPr>
                <a:defRPr/>
              </a:pPr>
              <a:t>04/10/2016</a:t>
            </a:fld>
            <a:endParaRPr lang="en-GB"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7" tIns="45785" rIns="91567" bIns="45785" rtlCol="0" anchor="ctr"/>
          <a:lstStyle/>
          <a:p>
            <a:pPr lvl="0"/>
            <a:endParaRPr lang="en-GB" noProof="0" dirty="0" smtClean="0"/>
          </a:p>
        </p:txBody>
      </p:sp>
      <p:sp>
        <p:nvSpPr>
          <p:cNvPr id="5" name="Notes Placeholder 4"/>
          <p:cNvSpPr>
            <a:spLocks noGrp="1"/>
          </p:cNvSpPr>
          <p:nvPr>
            <p:ph type="body" sz="quarter" idx="3"/>
          </p:nvPr>
        </p:nvSpPr>
        <p:spPr>
          <a:xfrm>
            <a:off x="702311" y="4421937"/>
            <a:ext cx="5618480" cy="4188574"/>
          </a:xfrm>
          <a:prstGeom prst="rect">
            <a:avLst/>
          </a:prstGeom>
        </p:spPr>
        <p:txBody>
          <a:bodyPr vert="horz" lIns="91567" tIns="45785" rIns="91567" bIns="457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3" y="8842385"/>
            <a:ext cx="3043344" cy="465232"/>
          </a:xfrm>
          <a:prstGeom prst="rect">
            <a:avLst/>
          </a:prstGeom>
        </p:spPr>
        <p:txBody>
          <a:bodyPr vert="horz" lIns="91567" tIns="45785" rIns="91567" bIns="45785" rtlCol="0" anchor="b"/>
          <a:lstStyle>
            <a:lvl1pPr algn="l">
              <a:defRPr sz="1200">
                <a:latin typeface="Arial" charset="0"/>
              </a:defRPr>
            </a:lvl1pPr>
          </a:lstStyle>
          <a:p>
            <a:pPr>
              <a:defRPr/>
            </a:pPr>
            <a:endParaRPr lang="en-GB" dirty="0"/>
          </a:p>
        </p:txBody>
      </p:sp>
      <p:sp>
        <p:nvSpPr>
          <p:cNvPr id="7" name="Slide Number Placeholder 6"/>
          <p:cNvSpPr>
            <a:spLocks noGrp="1"/>
          </p:cNvSpPr>
          <p:nvPr>
            <p:ph type="sldNum" sz="quarter" idx="5"/>
          </p:nvPr>
        </p:nvSpPr>
        <p:spPr>
          <a:xfrm>
            <a:off x="3978122" y="8842385"/>
            <a:ext cx="3043344" cy="465232"/>
          </a:xfrm>
          <a:prstGeom prst="rect">
            <a:avLst/>
          </a:prstGeom>
        </p:spPr>
        <p:txBody>
          <a:bodyPr vert="horz" lIns="91567" tIns="45785" rIns="91567" bIns="45785" rtlCol="0" anchor="b"/>
          <a:lstStyle>
            <a:lvl1pPr algn="r">
              <a:defRPr sz="1200">
                <a:latin typeface="Arial" charset="0"/>
              </a:defRPr>
            </a:lvl1pPr>
          </a:lstStyle>
          <a:p>
            <a:pPr>
              <a:defRPr/>
            </a:pPr>
            <a:fld id="{065C226D-8321-4803-AD8B-031BD32264F8}" type="slidenum">
              <a:rPr lang="en-GB"/>
              <a:pPr>
                <a:defRPr/>
              </a:pPr>
              <a:t>‹#›</a:t>
            </a:fld>
            <a:endParaRPr lang="en-GB" dirty="0"/>
          </a:p>
        </p:txBody>
      </p:sp>
    </p:spTree>
    <p:extLst>
      <p:ext uri="{BB962C8B-B14F-4D97-AF65-F5344CB8AC3E}">
        <p14:creationId xmlns:p14="http://schemas.microsoft.com/office/powerpoint/2010/main" val="2634960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F1583-F4D4-4511-97AE-EDFD2DBE45BA}" type="slidenum">
              <a:rPr lang="en-GB" smtClean="0">
                <a:latin typeface="Arial" pitchFamily="34" charset="0"/>
              </a:rPr>
              <a:pPr/>
              <a:t>1</a:t>
            </a:fld>
            <a:endParaRPr lang="en-GB" dirty="0" smtClean="0">
              <a:latin typeface="Arial" pitchFamily="34" charset="0"/>
            </a:endParaRPr>
          </a:p>
        </p:txBody>
      </p:sp>
    </p:spTree>
    <p:extLst>
      <p:ext uri="{BB962C8B-B14F-4D97-AF65-F5344CB8AC3E}">
        <p14:creationId xmlns:p14="http://schemas.microsoft.com/office/powerpoint/2010/main" val="185324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BA5E59-34D0-4EEB-8EFE-12359C006CF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53686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BA5E59-34D0-4EEB-8EFE-12359C006CFD}" type="slidenum">
              <a:rPr lang="en-GB" smtClean="0"/>
              <a:t>13</a:t>
            </a:fld>
            <a:endParaRPr lang="en-GB"/>
          </a:p>
        </p:txBody>
      </p:sp>
    </p:spTree>
    <p:extLst>
      <p:ext uri="{BB962C8B-B14F-4D97-AF65-F5344CB8AC3E}">
        <p14:creationId xmlns:p14="http://schemas.microsoft.com/office/powerpoint/2010/main" val="47122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14</a:t>
            </a:fld>
            <a:endParaRPr lang="en-GB" dirty="0"/>
          </a:p>
        </p:txBody>
      </p:sp>
    </p:spTree>
    <p:extLst>
      <p:ext uri="{BB962C8B-B14F-4D97-AF65-F5344CB8AC3E}">
        <p14:creationId xmlns:p14="http://schemas.microsoft.com/office/powerpoint/2010/main" val="287751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17</a:t>
            </a:fld>
            <a:endParaRPr lang="en-GB" dirty="0"/>
          </a:p>
        </p:txBody>
      </p:sp>
    </p:spTree>
    <p:extLst>
      <p:ext uri="{BB962C8B-B14F-4D97-AF65-F5344CB8AC3E}">
        <p14:creationId xmlns:p14="http://schemas.microsoft.com/office/powerpoint/2010/main" val="416869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22</a:t>
            </a:fld>
            <a:endParaRPr lang="en-GB" dirty="0"/>
          </a:p>
        </p:txBody>
      </p:sp>
    </p:spTree>
    <p:extLst>
      <p:ext uri="{BB962C8B-B14F-4D97-AF65-F5344CB8AC3E}">
        <p14:creationId xmlns:p14="http://schemas.microsoft.com/office/powerpoint/2010/main" val="368004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31</a:t>
            </a:fld>
            <a:endParaRPr lang="en-GB" dirty="0"/>
          </a:p>
        </p:txBody>
      </p:sp>
    </p:spTree>
    <p:extLst>
      <p:ext uri="{BB962C8B-B14F-4D97-AF65-F5344CB8AC3E}">
        <p14:creationId xmlns:p14="http://schemas.microsoft.com/office/powerpoint/2010/main" val="416869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41</a:t>
            </a:fld>
            <a:endParaRPr lang="en-GB" dirty="0"/>
          </a:p>
        </p:txBody>
      </p:sp>
    </p:spTree>
    <p:extLst>
      <p:ext uri="{BB962C8B-B14F-4D97-AF65-F5344CB8AC3E}">
        <p14:creationId xmlns:p14="http://schemas.microsoft.com/office/powerpoint/2010/main" val="36555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8F18F1-128B-4B3F-9D49-8E7F68C920F6}" type="slidenum">
              <a:rPr lang="en-GB" smtClean="0">
                <a:latin typeface="Arial" pitchFamily="34" charset="0"/>
              </a:rPr>
              <a:pPr/>
              <a:t>43</a:t>
            </a:fld>
            <a:endParaRPr lang="en-GB" dirty="0" smtClean="0">
              <a:latin typeface="Arial" pitchFamily="34" charset="0"/>
            </a:endParaRPr>
          </a:p>
        </p:txBody>
      </p:sp>
    </p:spTree>
    <p:extLst>
      <p:ext uri="{BB962C8B-B14F-4D97-AF65-F5344CB8AC3E}">
        <p14:creationId xmlns:p14="http://schemas.microsoft.com/office/powerpoint/2010/main" val="22678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8F18F1-128B-4B3F-9D49-8E7F68C920F6}" type="slidenum">
              <a:rPr lang="en-GB" smtClean="0">
                <a:latin typeface="Arial" pitchFamily="34" charset="0"/>
              </a:rPr>
              <a:pPr/>
              <a:t>45</a:t>
            </a:fld>
            <a:endParaRPr lang="en-GB" dirty="0" smtClean="0">
              <a:latin typeface="Arial" pitchFamily="34" charset="0"/>
            </a:endParaRPr>
          </a:p>
        </p:txBody>
      </p:sp>
    </p:spTree>
    <p:extLst>
      <p:ext uri="{BB962C8B-B14F-4D97-AF65-F5344CB8AC3E}">
        <p14:creationId xmlns:p14="http://schemas.microsoft.com/office/powerpoint/2010/main" val="1136077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46</a:t>
            </a:fld>
            <a:endParaRPr lang="en-GB" dirty="0"/>
          </a:p>
        </p:txBody>
      </p:sp>
    </p:spTree>
    <p:extLst>
      <p:ext uri="{BB962C8B-B14F-4D97-AF65-F5344CB8AC3E}">
        <p14:creationId xmlns:p14="http://schemas.microsoft.com/office/powerpoint/2010/main" val="8270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8968F6-7B6A-43AD-BA4C-F26E17599765}" type="slidenum">
              <a:rPr lang="en-GB" smtClean="0">
                <a:latin typeface="Arial" pitchFamily="34" charset="0"/>
              </a:rPr>
              <a:pPr/>
              <a:t>2</a:t>
            </a:fld>
            <a:endParaRPr lang="en-GB" dirty="0" smtClean="0">
              <a:latin typeface="Arial" pitchFamily="34" charset="0"/>
            </a:endParaRPr>
          </a:p>
        </p:txBody>
      </p:sp>
    </p:spTree>
    <p:extLst>
      <p:ext uri="{BB962C8B-B14F-4D97-AF65-F5344CB8AC3E}">
        <p14:creationId xmlns:p14="http://schemas.microsoft.com/office/powerpoint/2010/main" val="245308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47</a:t>
            </a:fld>
            <a:endParaRPr lang="en-GB" dirty="0" smtClean="0">
              <a:latin typeface="Arial" pitchFamily="34" charset="0"/>
            </a:endParaRPr>
          </a:p>
        </p:txBody>
      </p:sp>
    </p:spTree>
    <p:extLst>
      <p:ext uri="{BB962C8B-B14F-4D97-AF65-F5344CB8AC3E}">
        <p14:creationId xmlns:p14="http://schemas.microsoft.com/office/powerpoint/2010/main" val="366034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48</a:t>
            </a:fld>
            <a:endParaRPr lang="en-GB" dirty="0" smtClean="0">
              <a:latin typeface="Arial" pitchFamily="34" charset="0"/>
            </a:endParaRPr>
          </a:p>
        </p:txBody>
      </p:sp>
    </p:spTree>
    <p:extLst>
      <p:ext uri="{BB962C8B-B14F-4D97-AF65-F5344CB8AC3E}">
        <p14:creationId xmlns:p14="http://schemas.microsoft.com/office/powerpoint/2010/main" val="1591442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49</a:t>
            </a:fld>
            <a:endParaRPr lang="en-GB" dirty="0"/>
          </a:p>
        </p:txBody>
      </p:sp>
    </p:spTree>
    <p:extLst>
      <p:ext uri="{BB962C8B-B14F-4D97-AF65-F5344CB8AC3E}">
        <p14:creationId xmlns:p14="http://schemas.microsoft.com/office/powerpoint/2010/main" val="413676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50</a:t>
            </a:fld>
            <a:endParaRPr lang="en-GB" dirty="0" smtClean="0">
              <a:latin typeface="Arial" pitchFamily="34" charset="0"/>
            </a:endParaRPr>
          </a:p>
        </p:txBody>
      </p:sp>
    </p:spTree>
    <p:extLst>
      <p:ext uri="{BB962C8B-B14F-4D97-AF65-F5344CB8AC3E}">
        <p14:creationId xmlns:p14="http://schemas.microsoft.com/office/powerpoint/2010/main" val="1658190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51</a:t>
            </a:fld>
            <a:endParaRPr lang="en-GB" dirty="0" smtClean="0">
              <a:latin typeface="Arial" pitchFamily="34" charset="0"/>
            </a:endParaRPr>
          </a:p>
        </p:txBody>
      </p:sp>
    </p:spTree>
    <p:extLst>
      <p:ext uri="{BB962C8B-B14F-4D97-AF65-F5344CB8AC3E}">
        <p14:creationId xmlns:p14="http://schemas.microsoft.com/office/powerpoint/2010/main" val="3766502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53</a:t>
            </a:fld>
            <a:endParaRPr lang="en-GB" dirty="0" smtClean="0">
              <a:latin typeface="Arial" pitchFamily="34" charset="0"/>
            </a:endParaRPr>
          </a:p>
        </p:txBody>
      </p:sp>
    </p:spTree>
    <p:extLst>
      <p:ext uri="{BB962C8B-B14F-4D97-AF65-F5344CB8AC3E}">
        <p14:creationId xmlns:p14="http://schemas.microsoft.com/office/powerpoint/2010/main" val="342555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54</a:t>
            </a:fld>
            <a:endParaRPr lang="en-GB" dirty="0"/>
          </a:p>
        </p:txBody>
      </p:sp>
    </p:spTree>
    <p:extLst>
      <p:ext uri="{BB962C8B-B14F-4D97-AF65-F5344CB8AC3E}">
        <p14:creationId xmlns:p14="http://schemas.microsoft.com/office/powerpoint/2010/main" val="4168695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55</a:t>
            </a:fld>
            <a:endParaRPr lang="en-GB" dirty="0" smtClean="0">
              <a:latin typeface="Arial" pitchFamily="34" charset="0"/>
            </a:endParaRPr>
          </a:p>
        </p:txBody>
      </p:sp>
    </p:spTree>
    <p:extLst>
      <p:ext uri="{BB962C8B-B14F-4D97-AF65-F5344CB8AC3E}">
        <p14:creationId xmlns:p14="http://schemas.microsoft.com/office/powerpoint/2010/main" val="286698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0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1DA32-4085-40DB-B515-679DD2E8B5C5}" type="slidenum">
              <a:rPr lang="en-GB" smtClean="0">
                <a:latin typeface="Arial" pitchFamily="34" charset="0"/>
              </a:rPr>
              <a:pPr/>
              <a:t>56</a:t>
            </a:fld>
            <a:endParaRPr lang="en-GB" dirty="0" smtClean="0">
              <a:latin typeface="Arial" pitchFamily="34" charset="0"/>
            </a:endParaRPr>
          </a:p>
        </p:txBody>
      </p:sp>
    </p:spTree>
    <p:extLst>
      <p:ext uri="{BB962C8B-B14F-4D97-AF65-F5344CB8AC3E}">
        <p14:creationId xmlns:p14="http://schemas.microsoft.com/office/powerpoint/2010/main" val="170430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07153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3</a:t>
            </a:fld>
            <a:endParaRPr lang="en-GB" dirty="0"/>
          </a:p>
        </p:txBody>
      </p:sp>
    </p:spTree>
    <p:extLst>
      <p:ext uri="{BB962C8B-B14F-4D97-AF65-F5344CB8AC3E}">
        <p14:creationId xmlns:p14="http://schemas.microsoft.com/office/powerpoint/2010/main" val="5584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25F64-BA22-4B9D-9102-43DAD32D7121}" type="slidenum">
              <a:rPr lang="en-GB" smtClean="0">
                <a:latin typeface="Arial" pitchFamily="34" charset="0"/>
              </a:rPr>
              <a:pPr/>
              <a:t>4</a:t>
            </a:fld>
            <a:endParaRPr lang="en-GB" dirty="0" smtClean="0">
              <a:latin typeface="Arial" pitchFamily="34" charset="0"/>
            </a:endParaRPr>
          </a:p>
        </p:txBody>
      </p:sp>
    </p:spTree>
    <p:extLst>
      <p:ext uri="{BB962C8B-B14F-4D97-AF65-F5344CB8AC3E}">
        <p14:creationId xmlns:p14="http://schemas.microsoft.com/office/powerpoint/2010/main" val="80474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25F64-BA22-4B9D-9102-43DAD32D7121}" type="slidenum">
              <a:rPr lang="en-GB" smtClean="0">
                <a:latin typeface="Arial" pitchFamily="34" charset="0"/>
              </a:rPr>
              <a:pPr/>
              <a:t>5</a:t>
            </a:fld>
            <a:endParaRPr lang="en-GB"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25F64-BA22-4B9D-9102-43DAD32D7121}" type="slidenum">
              <a:rPr lang="en-GB" smtClean="0">
                <a:latin typeface="Arial" pitchFamily="34" charset="0"/>
              </a:rPr>
              <a:pPr/>
              <a:t>6</a:t>
            </a:fld>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7</a:t>
            </a:fld>
            <a:endParaRPr lang="en-GB" dirty="0"/>
          </a:p>
        </p:txBody>
      </p:sp>
    </p:spTree>
    <p:extLst>
      <p:ext uri="{BB962C8B-B14F-4D97-AF65-F5344CB8AC3E}">
        <p14:creationId xmlns:p14="http://schemas.microsoft.com/office/powerpoint/2010/main" val="323238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5C226D-8321-4803-AD8B-031BD32264F8}" type="slidenum">
              <a:rPr lang="en-GB" smtClean="0"/>
              <a:pPr>
                <a:defRPr/>
              </a:pPr>
              <a:t>9</a:t>
            </a:fld>
            <a:endParaRPr lang="en-GB" dirty="0"/>
          </a:p>
        </p:txBody>
      </p:sp>
    </p:spTree>
    <p:extLst>
      <p:ext uri="{BB962C8B-B14F-4D97-AF65-F5344CB8AC3E}">
        <p14:creationId xmlns:p14="http://schemas.microsoft.com/office/powerpoint/2010/main" val="405107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BA5E59-34D0-4EEB-8EFE-12359C006CF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420874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905000" y="2667000"/>
            <a:ext cx="6096000" cy="914400"/>
          </a:xfrm>
          <a:prstGeom prst="rect">
            <a:avLst/>
          </a:prstGeom>
        </p:spPr>
        <p:txBody>
          <a:bodyPr/>
          <a:lstStyle>
            <a:lvl1pPr>
              <a:buNone/>
              <a:defRPr sz="4000" b="1" baseline="0">
                <a:solidFill>
                  <a:srgbClr val="4891DC"/>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8305800" y="381000"/>
            <a:ext cx="1066800" cy="369332"/>
          </a:xfrm>
          <a:prstGeom prst="rect">
            <a:avLst/>
          </a:prstGeom>
          <a:noFill/>
        </p:spPr>
        <p:txBody>
          <a:bodyPr wrap="square" rtlCol="0">
            <a:spAutoFit/>
          </a:bodyPr>
          <a:lstStyle/>
          <a:p>
            <a:fld id="{2B293CD1-CA00-4DB6-BFAD-E4A054A745E3}" type="slidenum">
              <a:rPr lang="en-US" smtClean="0"/>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574800"/>
            <a:ext cx="4610100" cy="0"/>
          </a:xfrm>
          <a:prstGeom prst="line">
            <a:avLst/>
          </a:prstGeom>
          <a:noFill/>
          <a:ln w="15875">
            <a:solidFill>
              <a:srgbClr val="4891DC"/>
            </a:solidFill>
            <a:round/>
            <a:headEnd/>
            <a:tailEnd/>
          </a:ln>
        </p:spPr>
        <p:txBody>
          <a:bodyPr/>
          <a:lstStyle/>
          <a:p>
            <a:pPr fontAlgn="auto">
              <a:spcBef>
                <a:spcPts val="0"/>
              </a:spcBef>
              <a:spcAft>
                <a:spcPts val="0"/>
              </a:spcAft>
              <a:defRPr/>
            </a:pPr>
            <a:endParaRPr lang="es-ES" dirty="0">
              <a:latin typeface="+mn-lt"/>
            </a:endParaRPr>
          </a:p>
        </p:txBody>
      </p:sp>
      <p:sp>
        <p:nvSpPr>
          <p:cNvPr id="2" name="Title 1"/>
          <p:cNvSpPr>
            <a:spLocks noGrp="1"/>
          </p:cNvSpPr>
          <p:nvPr>
            <p:ph type="title"/>
          </p:nvPr>
        </p:nvSpPr>
        <p:spPr>
          <a:xfrm>
            <a:off x="467544" y="908720"/>
            <a:ext cx="8229600" cy="652934"/>
          </a:xfrm>
          <a:prstGeom prst="rect">
            <a:avLst/>
          </a:prstGeom>
        </p:spPr>
        <p:txBody>
          <a:bodyPr>
            <a:normAutofit/>
          </a:bodyPr>
          <a:lstStyle>
            <a:lvl1pPr algn="l">
              <a:defRPr sz="2800" b="1">
                <a:solidFill>
                  <a:schemeClr val="tx2">
                    <a:lumMod val="75000"/>
                  </a:schemeClr>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400">
                <a:solidFill>
                  <a:schemeClr val="tx2">
                    <a:lumMod val="75000"/>
                  </a:schemeClr>
                </a:solidFill>
                <a:latin typeface="Arial" pitchFamily="34" charset="0"/>
                <a:cs typeface="Arial" pitchFamily="34" charset="0"/>
              </a:defRPr>
            </a:lvl1pPr>
            <a:lvl2pPr>
              <a:defRPr sz="2000">
                <a:solidFill>
                  <a:schemeClr val="tx2">
                    <a:lumMod val="75000"/>
                  </a:schemeClr>
                </a:solidFill>
                <a:latin typeface="Arial" pitchFamily="34" charset="0"/>
                <a:cs typeface="Arial" pitchFamily="34" charset="0"/>
              </a:defRPr>
            </a:lvl2pPr>
            <a:lvl3pPr>
              <a:defRPr sz="1800">
                <a:solidFill>
                  <a:schemeClr val="tx2">
                    <a:lumMod val="75000"/>
                  </a:schemeClr>
                </a:solidFill>
                <a:latin typeface="Arial" pitchFamily="34" charset="0"/>
                <a:cs typeface="Arial" pitchFamily="34" charset="0"/>
              </a:defRPr>
            </a:lvl3pPr>
            <a:lvl4pPr>
              <a:defRPr sz="1600">
                <a:solidFill>
                  <a:schemeClr val="tx2">
                    <a:lumMod val="75000"/>
                  </a:schemeClr>
                </a:solidFill>
                <a:latin typeface="Arial" pitchFamily="34" charset="0"/>
                <a:cs typeface="Arial" pitchFamily="34" charset="0"/>
              </a:defRPr>
            </a:lvl4pPr>
            <a:lvl5pPr>
              <a:defRPr sz="1600">
                <a:solidFill>
                  <a:schemeClr val="tx2">
                    <a:lumMod val="7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457200" y="6524625"/>
            <a:ext cx="2133600" cy="196850"/>
          </a:xfrm>
          <a:prstGeom prst="rect">
            <a:avLst/>
          </a:prstGeom>
        </p:spPr>
        <p:txBody>
          <a:bodyPr/>
          <a:lstStyle>
            <a:lvl1pPr>
              <a:defRPr/>
            </a:lvl1pPr>
          </a:lstStyle>
          <a:p>
            <a:pPr>
              <a:defRPr/>
            </a:pPr>
            <a:fld id="{5DAFE20D-8436-43DE-90CA-70F22FBB292C}" type="datetimeFigureOut">
              <a:rPr lang="en-GB"/>
              <a:pPr>
                <a:defRPr/>
              </a:pPr>
              <a:t>04/10/2016</a:t>
            </a:fld>
            <a:endParaRPr lang="en-GB" dirty="0"/>
          </a:p>
        </p:txBody>
      </p:sp>
      <p:sp>
        <p:nvSpPr>
          <p:cNvPr id="6" name="Footer Placeholder 4"/>
          <p:cNvSpPr>
            <a:spLocks noGrp="1"/>
          </p:cNvSpPr>
          <p:nvPr>
            <p:ph type="ftr" sz="quarter" idx="11"/>
          </p:nvPr>
        </p:nvSpPr>
        <p:spPr>
          <a:xfrm>
            <a:off x="3124200" y="6524625"/>
            <a:ext cx="2895600" cy="196850"/>
          </a:xfrm>
          <a:prstGeom prst="rect">
            <a:avLst/>
          </a:prstGeo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553200" y="6524625"/>
            <a:ext cx="2133600" cy="196850"/>
          </a:xfrm>
          <a:prstGeom prst="rect">
            <a:avLst/>
          </a:prstGeom>
        </p:spPr>
        <p:txBody>
          <a:bodyPr/>
          <a:lstStyle>
            <a:lvl1pPr algn="r">
              <a:defRPr sz="1000"/>
            </a:lvl1pPr>
          </a:lstStyle>
          <a:p>
            <a:pPr>
              <a:defRPr/>
            </a:pPr>
            <a:fld id="{C6C9FD41-C366-4EE9-87D1-03CF393AE4D2}" type="slidenum">
              <a:rPr lang="en-GB" smtClean="0"/>
              <a:pPr>
                <a:defRPr/>
              </a:pPr>
              <a:t>‹#›</a:t>
            </a:fld>
            <a:endParaRPr lang="en-GB" dirty="0"/>
          </a:p>
        </p:txBody>
      </p:sp>
      <p:sp>
        <p:nvSpPr>
          <p:cNvPr id="8" name="TextBox 7"/>
          <p:cNvSpPr txBox="1"/>
          <p:nvPr userDrawn="1"/>
        </p:nvSpPr>
        <p:spPr>
          <a:xfrm>
            <a:off x="8077200" y="228600"/>
            <a:ext cx="838200" cy="369332"/>
          </a:xfrm>
          <a:prstGeom prst="rect">
            <a:avLst/>
          </a:prstGeom>
          <a:noFill/>
        </p:spPr>
        <p:txBody>
          <a:bodyPr wrap="square" rtlCol="0">
            <a:spAutoFit/>
          </a:bodyPr>
          <a:lstStyle/>
          <a:p>
            <a:pPr algn="r"/>
            <a:fld id="{5A10BDFC-FF97-4550-824D-FD35E8A0A68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476673"/>
            <a:ext cx="7416824" cy="360040"/>
          </a:xfrm>
          <a:prstGeom prst="rect">
            <a:avLst/>
          </a:prstGeom>
        </p:spPr>
        <p:txBody>
          <a:bodyPr>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TITLE CANNOT EXCEED THIS BOX</a:t>
            </a:r>
            <a:endParaRPr lang="en-GB" dirty="0"/>
          </a:p>
        </p:txBody>
      </p:sp>
      <p:sp>
        <p:nvSpPr>
          <p:cNvPr id="4" name="Flowchart: Process 3"/>
          <p:cNvSpPr/>
          <p:nvPr userDrawn="1"/>
        </p:nvSpPr>
        <p:spPr>
          <a:xfrm>
            <a:off x="251520" y="908721"/>
            <a:ext cx="2808312" cy="45719"/>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Flowchart: Process 4"/>
          <p:cNvSpPr/>
          <p:nvPr userDrawn="1"/>
        </p:nvSpPr>
        <p:spPr>
          <a:xfrm>
            <a:off x="2600275" y="908721"/>
            <a:ext cx="1703648" cy="45719"/>
          </a:xfrm>
          <a:prstGeom prst="flowChart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Flowchart: Process 5"/>
          <p:cNvSpPr/>
          <p:nvPr userDrawn="1"/>
        </p:nvSpPr>
        <p:spPr>
          <a:xfrm>
            <a:off x="4303576" y="908721"/>
            <a:ext cx="1703648" cy="45719"/>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p:cNvSpPr>
            <a:spLocks noGrp="1"/>
          </p:cNvSpPr>
          <p:nvPr>
            <p:ph type="body" sz="quarter" idx="10" hasCustomPrompt="1"/>
          </p:nvPr>
        </p:nvSpPr>
        <p:spPr>
          <a:xfrm>
            <a:off x="251521" y="1268761"/>
            <a:ext cx="8713788" cy="5040560"/>
          </a:xfrm>
          <a:prstGeom prst="rect">
            <a:avLst/>
          </a:prstGeom>
        </p:spPr>
        <p:txBody>
          <a:bodyPr/>
          <a:lstStyle>
            <a:lvl1pPr marL="342891" indent="-342891">
              <a:buFont typeface="Arial" panose="020B0604020202020204" pitchFamily="34" charset="0"/>
              <a:buChar char="•"/>
              <a:defRPr sz="20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smtClean="0"/>
              <a:t>Keep your power point presentations brief, they are meant to guide you while you speak.</a:t>
            </a:r>
          </a:p>
          <a:p>
            <a:pPr lvl="0"/>
            <a:r>
              <a:rPr lang="en-GB" dirty="0" smtClean="0"/>
              <a:t>You want the audience to hear you they should not be reading a </a:t>
            </a:r>
            <a:r>
              <a:rPr lang="en-GB" dirty="0" err="1" smtClean="0"/>
              <a:t>ppt</a:t>
            </a:r>
            <a:r>
              <a:rPr lang="en-GB" dirty="0" smtClean="0"/>
              <a:t> slide.</a:t>
            </a:r>
          </a:p>
          <a:p>
            <a:pPr lvl="0"/>
            <a:r>
              <a:rPr lang="en-GB" dirty="0" err="1" smtClean="0"/>
              <a:t>Ppt</a:t>
            </a:r>
            <a:r>
              <a:rPr lang="en-GB" dirty="0" smtClean="0"/>
              <a:t> presentations do not serve as hand outs.</a:t>
            </a:r>
          </a:p>
          <a:p>
            <a:pPr lvl="0"/>
            <a:r>
              <a:rPr lang="en-GB" dirty="0" smtClean="0"/>
              <a:t>Do not change the font or the colours in the template</a:t>
            </a:r>
          </a:p>
          <a:p>
            <a:pPr lvl="0"/>
            <a:r>
              <a:rPr lang="en-GB" dirty="0" smtClean="0"/>
              <a:t>Only use the UNOPS photos or UNOPS icons</a:t>
            </a:r>
          </a:p>
          <a:p>
            <a:pPr lvl="0"/>
            <a:r>
              <a:rPr lang="en-GB" dirty="0" smtClean="0"/>
              <a:t>No clipart please.</a:t>
            </a:r>
          </a:p>
          <a:p>
            <a:pPr lvl="0"/>
            <a:r>
              <a:rPr lang="en-GB" dirty="0" smtClean="0"/>
              <a:t>No animated transitions </a:t>
            </a:r>
            <a:r>
              <a:rPr lang="en-GB" smtClean="0"/>
              <a:t>or animations</a:t>
            </a:r>
            <a:endParaRPr lang="en-GB" dirty="0" smtClean="0"/>
          </a:p>
          <a:p>
            <a:pPr lvl="0"/>
            <a:endParaRPr lang="en-GB" dirty="0" smtClean="0"/>
          </a:p>
        </p:txBody>
      </p:sp>
      <p:sp>
        <p:nvSpPr>
          <p:cNvPr id="2" name="TextBox 1"/>
          <p:cNvSpPr txBox="1"/>
          <p:nvPr userDrawn="1"/>
        </p:nvSpPr>
        <p:spPr>
          <a:xfrm>
            <a:off x="8534400" y="381000"/>
            <a:ext cx="609600" cy="369332"/>
          </a:xfrm>
          <a:prstGeom prst="rect">
            <a:avLst/>
          </a:prstGeom>
          <a:noFill/>
        </p:spPr>
        <p:txBody>
          <a:bodyPr wrap="square" rtlCol="0">
            <a:spAutoFit/>
          </a:bodyPr>
          <a:lstStyle/>
          <a:p>
            <a:fld id="{C22D4C3B-0B22-48A2-B688-D612DAB56A29}" type="slidenum">
              <a:rPr lang="en-US" smtClean="0"/>
              <a:t>‹#›</a:t>
            </a:fld>
            <a:endParaRPr lang="en-US" dirty="0"/>
          </a:p>
        </p:txBody>
      </p:sp>
    </p:spTree>
    <p:extLst>
      <p:ext uri="{BB962C8B-B14F-4D97-AF65-F5344CB8AC3E}">
        <p14:creationId xmlns:p14="http://schemas.microsoft.com/office/powerpoint/2010/main" val="130626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548720"/>
            <a:ext cx="7038352" cy="360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702000" y="1268760"/>
            <a:ext cx="7740000" cy="5040560"/>
          </a:xfrm>
          <a:prstGeom prst="rect">
            <a:avLst/>
          </a:prstGeom>
        </p:spPr>
        <p:txBody>
          <a:bodyPr/>
          <a:lstStyle/>
          <a:p>
            <a:pPr lvl="0"/>
            <a:r>
              <a:rPr lang="en-US" dirty="0" smtClean="0"/>
              <a:t>Keep your PowerPoint presentation brief, they are meant to guide you while you speak</a:t>
            </a:r>
          </a:p>
          <a:p>
            <a:pPr lvl="0"/>
            <a:r>
              <a:rPr lang="en-US" dirty="0" smtClean="0"/>
              <a:t>You want the audience to hear you they should not be reading a PPT slide</a:t>
            </a:r>
          </a:p>
          <a:p>
            <a:pPr lvl="0"/>
            <a:r>
              <a:rPr lang="en-US" dirty="0" smtClean="0"/>
              <a:t>PPT presentations do not serve as hand outs</a:t>
            </a:r>
          </a:p>
          <a:p>
            <a:pPr lvl="0"/>
            <a:r>
              <a:rPr lang="en-US" dirty="0" smtClean="0"/>
              <a:t>Do not change the font or the </a:t>
            </a:r>
            <a:r>
              <a:rPr lang="en-US" dirty="0" err="1" smtClean="0"/>
              <a:t>colours</a:t>
            </a:r>
            <a:r>
              <a:rPr lang="en-US" dirty="0" smtClean="0"/>
              <a:t> in the template</a:t>
            </a:r>
          </a:p>
          <a:p>
            <a:pPr lvl="0"/>
            <a:r>
              <a:rPr lang="en-US" dirty="0" smtClean="0"/>
              <a:t>Only use the UNOPS photos or UNOPS icons</a:t>
            </a:r>
          </a:p>
          <a:p>
            <a:pPr lvl="0"/>
            <a:r>
              <a:rPr lang="en-US" dirty="0" smtClean="0"/>
              <a:t>No clipart please</a:t>
            </a:r>
          </a:p>
          <a:p>
            <a:pPr lvl="0"/>
            <a:r>
              <a:rPr lang="en-US" dirty="0" smtClean="0"/>
              <a:t>No animated transitions or animations</a:t>
            </a:r>
            <a:endParaRPr lang="en-GB" dirty="0"/>
          </a:p>
        </p:txBody>
      </p:sp>
      <p:sp>
        <p:nvSpPr>
          <p:cNvPr id="5" name="Slide Number Placeholder 4"/>
          <p:cNvSpPr>
            <a:spLocks noGrp="1"/>
          </p:cNvSpPr>
          <p:nvPr>
            <p:ph type="sldNum" sz="quarter" idx="4"/>
          </p:nvPr>
        </p:nvSpPr>
        <p:spPr>
          <a:xfrm>
            <a:off x="683568" y="6376243"/>
            <a:ext cx="498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
        <p:nvSpPr>
          <p:cNvPr id="6" name="Subtitle 2"/>
          <p:cNvSpPr>
            <a:spLocks noGrp="1"/>
          </p:cNvSpPr>
          <p:nvPr>
            <p:ph type="subTitle" idx="10" hasCustomPrompt="1"/>
          </p:nvPr>
        </p:nvSpPr>
        <p:spPr>
          <a:xfrm>
            <a:off x="251520" y="476672"/>
            <a:ext cx="7416824" cy="360040"/>
          </a:xfrm>
          <a:prstGeom prst="rect">
            <a:avLst/>
          </a:prstGeom>
        </p:spPr>
        <p:txBody>
          <a:bodyPr>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TITLE CANNOT EXCEED THIS BOX</a:t>
            </a:r>
            <a:endParaRPr lang="en-GB" dirty="0"/>
          </a:p>
        </p:txBody>
      </p:sp>
      <p:sp>
        <p:nvSpPr>
          <p:cNvPr id="7" name="Flowchart: Process 6"/>
          <p:cNvSpPr/>
          <p:nvPr userDrawn="1"/>
        </p:nvSpPr>
        <p:spPr>
          <a:xfrm>
            <a:off x="251520" y="908720"/>
            <a:ext cx="2808312" cy="45719"/>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Process 7"/>
          <p:cNvSpPr/>
          <p:nvPr userDrawn="1"/>
        </p:nvSpPr>
        <p:spPr>
          <a:xfrm>
            <a:off x="2600275" y="908720"/>
            <a:ext cx="1703648" cy="45719"/>
          </a:xfrm>
          <a:prstGeom prst="flowChart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Process 8"/>
          <p:cNvSpPr/>
          <p:nvPr userDrawn="1"/>
        </p:nvSpPr>
        <p:spPr>
          <a:xfrm>
            <a:off x="4303576" y="908720"/>
            <a:ext cx="1703648" cy="45719"/>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22228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rgbClr val="4891DC"/>
          </a:solidFill>
          <a:ln>
            <a:solidFill>
              <a:srgbClr val="5292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defRPr/>
            </a:pPr>
            <a:endParaRPr lang="en-US" dirty="0">
              <a:solidFill>
                <a:srgbClr val="4891DC"/>
              </a:solidFill>
            </a:endParaRPr>
          </a:p>
        </p:txBody>
      </p:sp>
      <p:sp>
        <p:nvSpPr>
          <p:cNvPr id="9" name="Date Placeholder 14"/>
          <p:cNvSpPr txBox="1">
            <a:spLocks/>
          </p:cNvSpPr>
          <p:nvPr/>
        </p:nvSpPr>
        <p:spPr bwMode="auto">
          <a:xfrm>
            <a:off x="2925763" y="6400800"/>
            <a:ext cx="3200400" cy="457200"/>
          </a:xfrm>
          <a:prstGeom prst="rect">
            <a:avLst/>
          </a:prstGeom>
          <a:noFill/>
          <a:ln w="9525">
            <a:noFill/>
            <a:miter lim="800000"/>
            <a:headEnd/>
            <a:tailEnd/>
          </a:ln>
        </p:spPr>
        <p:txBody>
          <a:bodyPr anchor="ctr"/>
          <a:lstStyle/>
          <a:p>
            <a:pPr algn="ctr" fontAlgn="auto">
              <a:lnSpc>
                <a:spcPct val="80000"/>
              </a:lnSpc>
              <a:spcBef>
                <a:spcPts val="0"/>
              </a:spcBef>
              <a:spcAft>
                <a:spcPts val="0"/>
              </a:spcAft>
              <a:defRPr/>
            </a:pPr>
            <a:r>
              <a:rPr lang="en-US" dirty="0">
                <a:solidFill>
                  <a:schemeClr val="bg1"/>
                </a:solidFill>
                <a:cs typeface="Arial" pitchFamily="34" charset="0"/>
              </a:rPr>
              <a:t>www.unops.org</a:t>
            </a:r>
          </a:p>
        </p:txBody>
      </p:sp>
      <p:pic>
        <p:nvPicPr>
          <p:cNvPr id="2052" name="Picture 9" descr="blue_logo_transparent_background_Pantone279C_rgb.gif"/>
          <p:cNvPicPr>
            <a:picLocks noChangeAspect="1"/>
          </p:cNvPicPr>
          <p:nvPr/>
        </p:nvPicPr>
        <p:blipFill>
          <a:blip r:embed="rId3" cstate="print"/>
          <a:srcRect/>
          <a:stretch>
            <a:fillRect/>
          </a:stretch>
        </p:blipFill>
        <p:spPr bwMode="auto">
          <a:xfrm>
            <a:off x="2752725" y="1085850"/>
            <a:ext cx="3598863" cy="617538"/>
          </a:xfrm>
          <a:prstGeom prst="rect">
            <a:avLst/>
          </a:prstGeom>
          <a:noFill/>
          <a:ln w="9525">
            <a:noFill/>
            <a:miter lim="800000"/>
            <a:headEnd/>
            <a:tailEnd/>
          </a:ln>
        </p:spPr>
      </p:pic>
      <p:sp>
        <p:nvSpPr>
          <p:cNvPr id="11" name="TextBox 10"/>
          <p:cNvSpPr txBox="1">
            <a:spLocks noChangeArrowheads="1"/>
          </p:cNvSpPr>
          <p:nvPr/>
        </p:nvSpPr>
        <p:spPr bwMode="auto">
          <a:xfrm>
            <a:off x="2743200" y="1751013"/>
            <a:ext cx="4191000" cy="260350"/>
          </a:xfrm>
          <a:prstGeom prst="rect">
            <a:avLst/>
          </a:prstGeom>
          <a:noFill/>
          <a:ln w="9525">
            <a:noFill/>
            <a:miter lim="800000"/>
            <a:headEnd/>
            <a:tailEnd/>
          </a:ln>
        </p:spPr>
        <p:txBody>
          <a:bodyPr>
            <a:spAutoFit/>
          </a:bodyPr>
          <a:lstStyle/>
          <a:p>
            <a:pPr fontAlgn="auto">
              <a:lnSpc>
                <a:spcPct val="80000"/>
              </a:lnSpc>
              <a:spcBef>
                <a:spcPct val="20000"/>
              </a:spcBef>
              <a:spcAft>
                <a:spcPts val="0"/>
              </a:spcAft>
              <a:defRPr/>
            </a:pPr>
            <a:r>
              <a:rPr lang="en-GB" sz="1310" b="1" dirty="0">
                <a:solidFill>
                  <a:srgbClr val="4891DC"/>
                </a:solidFill>
                <a:latin typeface="+mn-lt"/>
              </a:rPr>
              <a:t>Operational excellence for results that matter</a:t>
            </a:r>
            <a:endParaRPr lang="en-US" sz="1310" b="1" dirty="0">
              <a:solidFill>
                <a:srgbClr val="4891DC"/>
              </a:solidFill>
              <a:latin typeface="+mn-lt"/>
            </a:endParaRPr>
          </a:p>
        </p:txBody>
      </p:sp>
      <p:pic>
        <p:nvPicPr>
          <p:cNvPr id="2054" name="Picture 10" descr="ISP band.jpg"/>
          <p:cNvPicPr>
            <a:picLocks noChangeAspect="1"/>
          </p:cNvPicPr>
          <p:nvPr/>
        </p:nvPicPr>
        <p:blipFill>
          <a:blip r:embed="rId4" cstate="print"/>
          <a:srcRect/>
          <a:stretch>
            <a:fillRect/>
          </a:stretch>
        </p:blipFill>
        <p:spPr bwMode="auto">
          <a:xfrm>
            <a:off x="0" y="4038600"/>
            <a:ext cx="9144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lue_logo_on_white_background_279C.jpg"/>
          <p:cNvPicPr>
            <a:picLocks noChangeAspect="1"/>
          </p:cNvPicPr>
          <p:nvPr/>
        </p:nvPicPr>
        <p:blipFill>
          <a:blip r:embed="rId6" cstate="print"/>
          <a:srcRect/>
          <a:stretch>
            <a:fillRect/>
          </a:stretch>
        </p:blipFill>
        <p:spPr bwMode="auto">
          <a:xfrm>
            <a:off x="222250" y="228600"/>
            <a:ext cx="2559050" cy="436563"/>
          </a:xfrm>
          <a:prstGeom prst="rect">
            <a:avLst/>
          </a:prstGeom>
          <a:noFill/>
          <a:ln w="9525">
            <a:noFill/>
            <a:miter lim="800000"/>
            <a:headEnd/>
            <a:tailEnd/>
          </a:ln>
        </p:spPr>
      </p:pic>
      <p:pic>
        <p:nvPicPr>
          <p:cNvPr id="3075" name="Picture 5" descr="UNOPS_logo_2009_RGB_emblem_grey8%.eps"/>
          <p:cNvPicPr>
            <a:picLocks noChangeAspect="1"/>
          </p:cNvPicPr>
          <p:nvPr/>
        </p:nvPicPr>
        <p:blipFill>
          <a:blip r:embed="rId7" cstate="print"/>
          <a:srcRect/>
          <a:stretch>
            <a:fillRect/>
          </a:stretch>
        </p:blipFill>
        <p:spPr bwMode="auto">
          <a:xfrm>
            <a:off x="2700338" y="1592263"/>
            <a:ext cx="6430962" cy="525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ransition/>
  <p:hf hdr="0" ftr="0" dt="0"/>
  <p:txStyles>
    <p:titleStyle>
      <a:lvl1pPr algn="r" rtl="0" eaLnBrk="0" fontAlgn="base" hangingPunct="0">
        <a:spcBef>
          <a:spcPct val="0"/>
        </a:spcBef>
        <a:spcAft>
          <a:spcPct val="0"/>
        </a:spcAft>
        <a:defRPr sz="2000" b="1">
          <a:solidFill>
            <a:schemeClr val="tx2"/>
          </a:solidFill>
          <a:latin typeface="+mj-lt"/>
          <a:ea typeface="+mj-ea"/>
          <a:cs typeface="+mj-cs"/>
        </a:defRPr>
      </a:lvl1pPr>
      <a:lvl2pPr algn="r" rtl="0" eaLnBrk="0" fontAlgn="base" hangingPunct="0">
        <a:spcBef>
          <a:spcPct val="0"/>
        </a:spcBef>
        <a:spcAft>
          <a:spcPct val="0"/>
        </a:spcAft>
        <a:defRPr sz="2000" b="1">
          <a:solidFill>
            <a:schemeClr val="tx2"/>
          </a:solidFill>
          <a:latin typeface="Arial" charset="0"/>
        </a:defRPr>
      </a:lvl2pPr>
      <a:lvl3pPr algn="r" rtl="0" eaLnBrk="0" fontAlgn="base" hangingPunct="0">
        <a:spcBef>
          <a:spcPct val="0"/>
        </a:spcBef>
        <a:spcAft>
          <a:spcPct val="0"/>
        </a:spcAft>
        <a:defRPr sz="2000" b="1">
          <a:solidFill>
            <a:schemeClr val="tx2"/>
          </a:solidFill>
          <a:latin typeface="Arial" charset="0"/>
        </a:defRPr>
      </a:lvl3pPr>
      <a:lvl4pPr algn="r" rtl="0" eaLnBrk="0" fontAlgn="base" hangingPunct="0">
        <a:spcBef>
          <a:spcPct val="0"/>
        </a:spcBef>
        <a:spcAft>
          <a:spcPct val="0"/>
        </a:spcAft>
        <a:defRPr sz="2000" b="1">
          <a:solidFill>
            <a:schemeClr val="tx2"/>
          </a:solidFill>
          <a:latin typeface="Arial" charset="0"/>
        </a:defRPr>
      </a:lvl4pPr>
      <a:lvl5pPr algn="r" rtl="0" eaLnBrk="0" fontAlgn="base" hangingPunct="0">
        <a:spcBef>
          <a:spcPct val="0"/>
        </a:spcBef>
        <a:spcAft>
          <a:spcPct val="0"/>
        </a:spcAft>
        <a:defRPr sz="2000" b="1">
          <a:solidFill>
            <a:schemeClr val="tx2"/>
          </a:solidFill>
          <a:latin typeface="Arial" charset="0"/>
        </a:defRPr>
      </a:lvl5pPr>
      <a:lvl6pPr marL="457200" algn="r" rtl="0" fontAlgn="base">
        <a:spcBef>
          <a:spcPct val="0"/>
        </a:spcBef>
        <a:spcAft>
          <a:spcPct val="0"/>
        </a:spcAft>
        <a:defRPr sz="2000" b="1">
          <a:solidFill>
            <a:schemeClr val="tx2"/>
          </a:solidFill>
          <a:latin typeface="Arial" charset="0"/>
        </a:defRPr>
      </a:lvl6pPr>
      <a:lvl7pPr marL="914400" algn="r" rtl="0" fontAlgn="base">
        <a:spcBef>
          <a:spcPct val="0"/>
        </a:spcBef>
        <a:spcAft>
          <a:spcPct val="0"/>
        </a:spcAft>
        <a:defRPr sz="2000" b="1">
          <a:solidFill>
            <a:schemeClr val="tx2"/>
          </a:solidFill>
          <a:latin typeface="Arial" charset="0"/>
        </a:defRPr>
      </a:lvl7pPr>
      <a:lvl8pPr marL="1371600" algn="r" rtl="0" fontAlgn="base">
        <a:spcBef>
          <a:spcPct val="0"/>
        </a:spcBef>
        <a:spcAft>
          <a:spcPct val="0"/>
        </a:spcAft>
        <a:defRPr sz="2000" b="1">
          <a:solidFill>
            <a:schemeClr val="tx2"/>
          </a:solidFill>
          <a:latin typeface="Arial" charset="0"/>
        </a:defRPr>
      </a:lvl8pPr>
      <a:lvl9pPr marL="1828800" algn="r"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intra.unops.org/resources-support/policies-and-procedures/Policy%20Coordination%20Document%20Library/Administrative%20Instructions/2008%20Administrative%20Instructions/AI.OEC.2008.06.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intra.unops.org/resources-support/policies-and-procedures/_layouts/15/WopiFrame.aspx?sourcedoc=/resources-support/policies-and-procedures/Policy%20Coordination%20Document%20Library/Administrative%20Instructions/2012%20Administrative%20Instructions/AI.EO.2012.01%20on%20Gifts.pdf&amp;action=default"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intra.unops.org/g/procurement/Pages/Vendor-sanctions.aspx" TargetMode="External"/><Relationship Id="rId3" Type="http://schemas.openxmlformats.org/officeDocument/2006/relationships/hyperlink" Target="http://extranet.unsystem.org/pd/pdf/vendor_status.pdf" TargetMode="External"/><Relationship Id="rId7" Type="http://schemas.openxmlformats.org/officeDocument/2006/relationships/hyperlink" Target="http://www.un.org/sc/committees/1267/narrative.shtml" TargetMode="External"/><Relationship Id="rId2" Type="http://schemas.openxmlformats.org/officeDocument/2006/relationships/hyperlink" Target="https://www.ungm.org/" TargetMode="External"/><Relationship Id="rId1" Type="http://schemas.openxmlformats.org/officeDocument/2006/relationships/slideLayout" Target="../slideLayouts/slideLayout4.xml"/><Relationship Id="rId6" Type="http://schemas.openxmlformats.org/officeDocument/2006/relationships/hyperlink" Target="https://www.un.org/sc/suborg/en/sanctions/un-sc-consolidated-list" TargetMode="External"/><Relationship Id="rId5" Type="http://schemas.openxmlformats.org/officeDocument/2006/relationships/hyperlink" Target="http://web.worldbank.org/external/default/main?theSitePK=84266&amp;contentMDK=64069844&amp;menuPK=116730&amp;pagePK=64148989&amp;piPK=64148984" TargetMode="External"/><Relationship Id="rId4" Type="http://schemas.openxmlformats.org/officeDocument/2006/relationships/hyperlink" Target="http://web.worldbank.org/WBSITE/EXTERNAL/OPPORTUNITIES/EXTCORPPROCUREMENT/0,,contentMDK:22030810~pagePK:64147231~piPK:64147158~resourceurlname:ContractorCode%5e$%5epdf~theSitePK:438017,00.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intra.unops.org/Organigramme/EO/communication/Pages/New-Intranet.aspx" TargetMode="External"/><Relationship Id="rId7" Type="http://schemas.openxmlformats.org/officeDocument/2006/relationships/image" Target="../media/image29.jpeg"/><Relationship Id="rId2" Type="http://schemas.openxmlformats.org/officeDocument/2006/relationships/image" Target="../media/image25.gif"/><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un.org/en/sections/un-charter/un-charter-full-text/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data.unops.org/index.htm" TargetMode="External"/><Relationship Id="rId2" Type="http://schemas.openxmlformats.org/officeDocument/2006/relationships/hyperlink" Target="https://intra.unops.org/resources-support/policies-and-procedures/Policy%20Coordination%20Document%20Library/Organisational%20Directives/OD%2030%20(rev%201)%20Information%20Disclosure%20Policy.pdf"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unops.org/SiteCollectionDocuments/Accountability/OD%2041_Vendor%20Ineligibility_FINAL.pdf" TargetMode="External"/><Relationship Id="rId3" Type="http://schemas.openxmlformats.org/officeDocument/2006/relationships/hyperlink" Target="http://www.un.org/en/ethics/pdf/convention.pdf" TargetMode="External"/><Relationship Id="rId7" Type="http://schemas.openxmlformats.org/officeDocument/2006/relationships/hyperlink" Target="https://www.unops.org/SiteCollectionDocuments/Accountability/OD34.pdf" TargetMode="External"/><Relationship Id="rId2" Type="http://schemas.openxmlformats.org/officeDocument/2006/relationships/hyperlink" Target="http://www.un.org/en/sections/un-charter/un-charter-full-text/index.html" TargetMode="External"/><Relationship Id="rId1" Type="http://schemas.openxmlformats.org/officeDocument/2006/relationships/slideLayout" Target="../slideLayouts/slideLayout4.xml"/><Relationship Id="rId6" Type="http://schemas.openxmlformats.org/officeDocument/2006/relationships/hyperlink" Target="https://www.unops.org/SiteCollectionDocuments/Accountability/OD16-rev-1.pdf" TargetMode="External"/><Relationship Id="rId11" Type="http://schemas.openxmlformats.org/officeDocument/2006/relationships/image" Target="../media/image5.png"/><Relationship Id="rId5" Type="http://schemas.openxmlformats.org/officeDocument/2006/relationships/hyperlink" Target="https://www.unops.org/SiteCollectionDocuments/Accountability/OD-27-Internal-Control-and-Risk-Management-Framework-EN.pdf" TargetMode="External"/><Relationship Id="rId10" Type="http://schemas.openxmlformats.org/officeDocument/2006/relationships/hyperlink" Target="https://www.unops.org/SiteCollectionDocuments/Accountability/AI.EO.2011.01%20(rev%203)_FINAL.pdf" TargetMode="External"/><Relationship Id="rId4" Type="http://schemas.openxmlformats.org/officeDocument/2006/relationships/hyperlink" Target="https://www.unops.org/SiteCollectionDocuments/Accountability/OD-3-Financial-Regulations-and-Rules.pdf" TargetMode="External"/><Relationship Id="rId9" Type="http://schemas.openxmlformats.org/officeDocument/2006/relationships/hyperlink" Target="https://www.unops.org/SiteCollectionDocuments/Procurement/UNOPS%20procurement%20manual%20EN.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0"/>
          </p:nvPr>
        </p:nvSpPr>
        <p:spPr bwMode="auto">
          <a:xfrm>
            <a:off x="1524000" y="2590800"/>
            <a:ext cx="66294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Legal issues relating to UN Procurement</a:t>
            </a:r>
          </a:p>
          <a:p>
            <a:pPr algn="ctr" eaLnBrk="1" hangingPunct="1"/>
            <a:endParaRPr lang="en-US" dirty="0" smtClean="0"/>
          </a:p>
        </p:txBody>
      </p:sp>
      <p:sp>
        <p:nvSpPr>
          <p:cNvPr id="3" name="Rectangle 2"/>
          <p:cNvSpPr/>
          <p:nvPr/>
        </p:nvSpPr>
        <p:spPr>
          <a:xfrm>
            <a:off x="3886200" y="5257800"/>
            <a:ext cx="5105399" cy="769441"/>
          </a:xfrm>
          <a:prstGeom prst="rect">
            <a:avLst/>
          </a:prstGeom>
        </p:spPr>
        <p:txBody>
          <a:bodyPr wrap="square">
            <a:spAutoFit/>
          </a:bodyPr>
          <a:lstStyle/>
          <a:p>
            <a:pPr marL="342900" lvl="0" indent="-342900" algn="r" eaLnBrk="1" hangingPunct="1">
              <a:spcBef>
                <a:spcPct val="20000"/>
              </a:spcBef>
            </a:pPr>
            <a:r>
              <a:rPr lang="en-US" sz="2000" b="1" dirty="0" smtClean="0">
                <a:solidFill>
                  <a:srgbClr val="4891DC"/>
                </a:solidFill>
                <a:cs typeface="Arial" pitchFamily="34" charset="0"/>
              </a:rPr>
              <a:t>Benedetta Audia</a:t>
            </a:r>
          </a:p>
          <a:p>
            <a:pPr marL="342900" lvl="0" indent="-342900" algn="r" eaLnBrk="1" hangingPunct="1">
              <a:spcBef>
                <a:spcPct val="20000"/>
              </a:spcBef>
            </a:pPr>
            <a:r>
              <a:rPr lang="en-US" sz="2000" b="1" dirty="0" smtClean="0">
                <a:solidFill>
                  <a:srgbClr val="4891DC"/>
                </a:solidFill>
                <a:cs typeface="Arial" pitchFamily="34" charset="0"/>
              </a:rPr>
              <a:t>Legal Advisor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rp.unops.local\files\UserHome\santiagom\Documents\2 ExternalTrainings\pics flickr unops\ambula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26" y="1031682"/>
            <a:ext cx="4183720" cy="280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p.unops.local\files\UserHome\santiagom\Documents\2 ExternalTrainings\pics flickr unops\works Jose Ubaldo Camp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365" y="3933056"/>
            <a:ext cx="4700606" cy="26367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p.unops.local\files\UserHome\santiagom\Documents\2 ExternalTrainings\pics flickr unops\demining servi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825" y="1032402"/>
            <a:ext cx="4201158" cy="280296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233627" y="1688772"/>
            <a:ext cx="4316256" cy="1645920"/>
          </a:xfrm>
          <a:prstGeom prst="rect">
            <a:avLst/>
          </a:prstGeom>
          <a:solidFill>
            <a:srgbClr val="FFFFFF">
              <a:alpha val="80000"/>
            </a:srgbClr>
          </a:solidFill>
        </p:spPr>
        <p:txBody>
          <a:bodyPr anchor="t">
            <a:noAutofit/>
          </a:bodyPr>
          <a:lstStyle>
            <a:lvl1pPr marL="0" indent="0" algn="l" defTabSz="914377" rtl="0" eaLnBrk="1" latinLnBrk="0" hangingPunct="1">
              <a:spcBef>
                <a:spcPct val="20000"/>
              </a:spcBef>
              <a:buFont typeface="Arial" panose="020B0604020202020204" pitchFamily="34" charset="0"/>
              <a:buNone/>
              <a:defRPr sz="18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spcAft>
                <a:spcPts val="200"/>
              </a:spcAft>
            </a:pPr>
            <a:r>
              <a:rPr lang="en-GB" b="1" dirty="0" smtClean="0">
                <a:solidFill>
                  <a:schemeClr val="accent1"/>
                </a:solidFill>
                <a:ea typeface="+mj-ea"/>
              </a:rPr>
              <a:t>Goods</a:t>
            </a:r>
          </a:p>
          <a:p>
            <a:pPr>
              <a:spcBef>
                <a:spcPct val="0"/>
              </a:spcBef>
              <a:spcAft>
                <a:spcPts val="200"/>
              </a:spcAft>
            </a:pPr>
            <a:endParaRPr lang="en-GB" sz="1600" b="1" dirty="0">
              <a:solidFill>
                <a:schemeClr val="accent1"/>
              </a:solidFill>
              <a:ea typeface="+mj-ea"/>
            </a:endParaRPr>
          </a:p>
          <a:p>
            <a:pPr>
              <a:spcBef>
                <a:spcPct val="0"/>
              </a:spcBef>
              <a:spcAft>
                <a:spcPts val="200"/>
              </a:spcAft>
            </a:pPr>
            <a:endParaRPr lang="en-GB" sz="1200" b="1" dirty="0" smtClean="0">
              <a:ea typeface="+mj-ea"/>
            </a:endParaRPr>
          </a:p>
        </p:txBody>
      </p:sp>
      <p:sp>
        <p:nvSpPr>
          <p:cNvPr id="13" name="Subtitle 2"/>
          <p:cNvSpPr txBox="1">
            <a:spLocks/>
          </p:cNvSpPr>
          <p:nvPr/>
        </p:nvSpPr>
        <p:spPr>
          <a:xfrm>
            <a:off x="1993365" y="4491190"/>
            <a:ext cx="4736357" cy="1645920"/>
          </a:xfrm>
          <a:prstGeom prst="rect">
            <a:avLst/>
          </a:prstGeom>
          <a:solidFill>
            <a:srgbClr val="FFFFFF">
              <a:alpha val="80000"/>
            </a:srgbClr>
          </a:solidFill>
        </p:spPr>
        <p:txBody>
          <a:bodyPr anchor="t">
            <a:noAutofit/>
          </a:bodyPr>
          <a:lstStyle>
            <a:lvl1pPr marL="0" indent="0" algn="l" defTabSz="914377" rtl="0" eaLnBrk="1" latinLnBrk="0" hangingPunct="1">
              <a:spcBef>
                <a:spcPct val="20000"/>
              </a:spcBef>
              <a:buFont typeface="Arial" panose="020B0604020202020204" pitchFamily="34" charset="0"/>
              <a:buNone/>
              <a:defRPr sz="18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spcAft>
                <a:spcPts val="200"/>
              </a:spcAft>
            </a:pPr>
            <a:r>
              <a:rPr lang="en-GB" b="1" dirty="0" smtClean="0">
                <a:solidFill>
                  <a:schemeClr val="accent1"/>
                </a:solidFill>
                <a:ea typeface="+mj-ea"/>
              </a:rPr>
              <a:t>Works</a:t>
            </a:r>
          </a:p>
          <a:p>
            <a:pPr>
              <a:spcBef>
                <a:spcPct val="0"/>
              </a:spcBef>
              <a:spcAft>
                <a:spcPts val="200"/>
              </a:spcAft>
            </a:pPr>
            <a:endParaRPr lang="en-GB" sz="1600" b="1" dirty="0">
              <a:solidFill>
                <a:schemeClr val="accent1"/>
              </a:solidFill>
              <a:ea typeface="+mj-ea"/>
            </a:endParaRPr>
          </a:p>
          <a:p>
            <a:pPr>
              <a:spcBef>
                <a:spcPct val="0"/>
              </a:spcBef>
              <a:spcAft>
                <a:spcPts val="200"/>
              </a:spcAft>
            </a:pPr>
            <a:endParaRPr lang="en-GB" sz="1200" b="1" dirty="0" smtClean="0">
              <a:ea typeface="+mj-ea"/>
            </a:endParaRPr>
          </a:p>
        </p:txBody>
      </p:sp>
      <p:sp>
        <p:nvSpPr>
          <p:cNvPr id="16" name="Subtitle 2"/>
          <p:cNvSpPr txBox="1">
            <a:spLocks/>
          </p:cNvSpPr>
          <p:nvPr/>
        </p:nvSpPr>
        <p:spPr>
          <a:xfrm>
            <a:off x="4716016" y="1688772"/>
            <a:ext cx="4233967" cy="1645920"/>
          </a:xfrm>
          <a:prstGeom prst="rect">
            <a:avLst/>
          </a:prstGeom>
          <a:solidFill>
            <a:srgbClr val="FFFFFF">
              <a:alpha val="80000"/>
            </a:srgbClr>
          </a:solidFill>
        </p:spPr>
        <p:txBody>
          <a:bodyPr anchor="t">
            <a:noAutofit/>
          </a:bodyPr>
          <a:lstStyle>
            <a:lvl1pPr marL="0" indent="0" algn="l" defTabSz="914377" rtl="0" eaLnBrk="1" latinLnBrk="0" hangingPunct="1">
              <a:spcBef>
                <a:spcPct val="20000"/>
              </a:spcBef>
              <a:buFont typeface="Arial" panose="020B0604020202020204" pitchFamily="34" charset="0"/>
              <a:buNone/>
              <a:defRPr sz="18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spcAft>
                <a:spcPts val="200"/>
              </a:spcAft>
            </a:pPr>
            <a:r>
              <a:rPr lang="en-GB" b="1" dirty="0" smtClean="0">
                <a:solidFill>
                  <a:schemeClr val="accent1"/>
                </a:solidFill>
                <a:ea typeface="+mj-ea"/>
              </a:rPr>
              <a:t>Services</a:t>
            </a:r>
          </a:p>
          <a:p>
            <a:pPr>
              <a:spcBef>
                <a:spcPct val="0"/>
              </a:spcBef>
              <a:spcAft>
                <a:spcPts val="200"/>
              </a:spcAft>
            </a:pPr>
            <a:endParaRPr lang="en-GB" sz="1600" b="1" dirty="0">
              <a:solidFill>
                <a:schemeClr val="accent1"/>
              </a:solidFill>
              <a:ea typeface="+mj-ea"/>
            </a:endParaRPr>
          </a:p>
          <a:p>
            <a:pPr>
              <a:spcBef>
                <a:spcPct val="0"/>
              </a:spcBef>
              <a:spcAft>
                <a:spcPts val="200"/>
              </a:spcAft>
            </a:pPr>
            <a:endParaRPr lang="en-GB" sz="1200" b="1" dirty="0" smtClean="0">
              <a:ea typeface="+mj-ea"/>
            </a:endParaRPr>
          </a:p>
        </p:txBody>
      </p:sp>
      <p:graphicFrame>
        <p:nvGraphicFramePr>
          <p:cNvPr id="3" name="Table 2"/>
          <p:cNvGraphicFramePr>
            <a:graphicFrameLocks noGrp="1"/>
          </p:cNvGraphicFramePr>
          <p:nvPr>
            <p:extLst/>
          </p:nvPr>
        </p:nvGraphicFramePr>
        <p:xfrm>
          <a:off x="219393" y="2004339"/>
          <a:ext cx="4217110" cy="1310640"/>
        </p:xfrm>
        <a:graphic>
          <a:graphicData uri="http://schemas.openxmlformats.org/drawingml/2006/table">
            <a:tbl>
              <a:tblPr firstRow="1" bandRow="1">
                <a:tableStyleId>{5C22544A-7EE6-4342-B048-85BDC9FD1C3A}</a:tableStyleId>
              </a:tblPr>
              <a:tblGrid>
                <a:gridCol w="2108555"/>
                <a:gridCol w="2108555"/>
              </a:tblGrid>
              <a:tr h="1187912">
                <a:tc>
                  <a:txBody>
                    <a:bodyPr/>
                    <a:lstStyle/>
                    <a:p>
                      <a:pPr marL="171450" indent="-171450">
                        <a:buFont typeface="Arial" panose="020B0604020202020204" pitchFamily="34" charset="0"/>
                        <a:buChar char="•"/>
                      </a:pPr>
                      <a:r>
                        <a:rPr lang="en-US" sz="1600" dirty="0" smtClean="0">
                          <a:solidFill>
                            <a:schemeClr val="tx1">
                              <a:lumMod val="75000"/>
                              <a:lumOff val="25000"/>
                            </a:schemeClr>
                          </a:solidFill>
                          <a:latin typeface="Arial" panose="020B0604020202020204" pitchFamily="34" charset="0"/>
                          <a:cs typeface="Arial" panose="020B0604020202020204" pitchFamily="34" charset="0"/>
                        </a:rPr>
                        <a:t>Vehicles</a:t>
                      </a:r>
                    </a:p>
                    <a:p>
                      <a:pPr marL="171450" indent="-171450">
                        <a:buFont typeface="Arial" panose="020B0604020202020204" pitchFamily="34" charset="0"/>
                        <a:buChar char="•"/>
                      </a:pPr>
                      <a:r>
                        <a:rPr lang="en-US" sz="1600" dirty="0" smtClean="0">
                          <a:solidFill>
                            <a:schemeClr val="tx1">
                              <a:lumMod val="75000"/>
                              <a:lumOff val="25000"/>
                            </a:schemeClr>
                          </a:solidFill>
                          <a:latin typeface="Arial" panose="020B0604020202020204" pitchFamily="34" charset="0"/>
                          <a:cs typeface="Arial" panose="020B0604020202020204" pitchFamily="34" charset="0"/>
                        </a:rPr>
                        <a:t>IT</a:t>
                      </a:r>
                      <a:r>
                        <a:rPr lang="en-US" sz="1600" baseline="0" dirty="0" smtClean="0">
                          <a:solidFill>
                            <a:schemeClr val="tx1">
                              <a:lumMod val="75000"/>
                              <a:lumOff val="25000"/>
                            </a:schemeClr>
                          </a:solidFill>
                          <a:latin typeface="Arial" panose="020B0604020202020204" pitchFamily="34" charset="0"/>
                          <a:cs typeface="Arial" panose="020B0604020202020204" pitchFamily="34" charset="0"/>
                        </a:rPr>
                        <a:t> equipment</a:t>
                      </a:r>
                    </a:p>
                    <a:p>
                      <a:pPr marL="171450" marR="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lumMod val="75000"/>
                              <a:lumOff val="25000"/>
                            </a:schemeClr>
                          </a:solidFill>
                          <a:latin typeface="Arial" panose="020B0604020202020204" pitchFamily="34" charset="0"/>
                          <a:cs typeface="Arial" panose="020B0604020202020204" pitchFamily="34" charset="0"/>
                        </a:rPr>
                        <a:t>Lab</a:t>
                      </a:r>
                      <a:r>
                        <a:rPr lang="en-US" sz="1600" baseline="0" dirty="0" smtClean="0">
                          <a:solidFill>
                            <a:schemeClr val="tx1">
                              <a:lumMod val="75000"/>
                              <a:lumOff val="25000"/>
                            </a:schemeClr>
                          </a:solidFill>
                          <a:latin typeface="Arial" panose="020B0604020202020204" pitchFamily="34" charset="0"/>
                          <a:cs typeface="Arial" panose="020B0604020202020204" pitchFamily="34" charset="0"/>
                        </a:rPr>
                        <a:t> and medical equipment  </a:t>
                      </a:r>
                    </a:p>
                    <a:p>
                      <a:pPr marL="171450" marR="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Pharmaceuticals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Furniture</a:t>
                      </a: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and office supplies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Machinery, generators, tools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Fuel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7" name="Table 16"/>
          <p:cNvGraphicFramePr>
            <a:graphicFrameLocks noGrp="1"/>
          </p:cNvGraphicFramePr>
          <p:nvPr>
            <p:extLst/>
          </p:nvPr>
        </p:nvGraphicFramePr>
        <p:xfrm>
          <a:off x="1993365" y="4826183"/>
          <a:ext cx="4736190" cy="1310640"/>
        </p:xfrm>
        <a:graphic>
          <a:graphicData uri="http://schemas.openxmlformats.org/drawingml/2006/table">
            <a:tbl>
              <a:tblPr firstRow="1" bandRow="1">
                <a:tableStyleId>{5C22544A-7EE6-4342-B048-85BDC9FD1C3A}</a:tableStyleId>
              </a:tblPr>
              <a:tblGrid>
                <a:gridCol w="2368095"/>
                <a:gridCol w="2368095"/>
              </a:tblGrid>
              <a:tr h="1187912">
                <a:tc>
                  <a:txBody>
                    <a:bodyPr/>
                    <a:lstStyle/>
                    <a:p>
                      <a:pPr marL="171450" indent="-171450">
                        <a:buFont typeface="Arial" panose="020B0604020202020204" pitchFamily="34" charset="0"/>
                        <a:buChar char="•"/>
                      </a:pPr>
                      <a:r>
                        <a:rPr lang="en-US" sz="1600" dirty="0" smtClean="0">
                          <a:solidFill>
                            <a:schemeClr val="tx1">
                              <a:lumMod val="75000"/>
                              <a:lumOff val="25000"/>
                            </a:schemeClr>
                          </a:solidFill>
                          <a:latin typeface="Arial" panose="020B0604020202020204" pitchFamily="34" charset="0"/>
                          <a:cs typeface="Arial" panose="020B0604020202020204" pitchFamily="34" charset="0"/>
                        </a:rPr>
                        <a:t>Roads</a:t>
                      </a:r>
                    </a:p>
                    <a:p>
                      <a:pPr marL="171450" indent="-171450">
                        <a:buFont typeface="Arial" panose="020B0604020202020204" pitchFamily="34" charset="0"/>
                        <a:buChar cha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Bridges</a:t>
                      </a:r>
                      <a:endParaRPr lang="en-US" sz="1600" dirty="0" smtClean="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Schools</a:t>
                      </a: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and universities</a:t>
                      </a:r>
                      <a:endPar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p>
                      <a:pPr marL="171450" marR="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Police stations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Hospitals</a:t>
                      </a: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health clinics and laboratories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Airports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Prisons </a:t>
                      </a:r>
                      <a:endPar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nvPr>
        </p:nvGraphicFramePr>
        <p:xfrm>
          <a:off x="4726720" y="2012503"/>
          <a:ext cx="4217110" cy="1554480"/>
        </p:xfrm>
        <a:graphic>
          <a:graphicData uri="http://schemas.openxmlformats.org/drawingml/2006/table">
            <a:tbl>
              <a:tblPr firstRow="1" bandRow="1">
                <a:tableStyleId>{5C22544A-7EE6-4342-B048-85BDC9FD1C3A}</a:tableStyleId>
              </a:tblPr>
              <a:tblGrid>
                <a:gridCol w="2108555"/>
                <a:gridCol w="2108555"/>
              </a:tblGrid>
              <a:tr h="1187912">
                <a:tc>
                  <a:txBody>
                    <a:bodyPr/>
                    <a:lstStyle/>
                    <a:p>
                      <a:pPr marL="171450" indent="-171450">
                        <a:buFont typeface="Arial" panose="020B0604020202020204" pitchFamily="34" charset="0"/>
                        <a:buChar char="•"/>
                      </a:pPr>
                      <a:r>
                        <a:rPr lang="en-US" sz="1600" dirty="0" smtClean="0">
                          <a:solidFill>
                            <a:schemeClr val="tx1">
                              <a:lumMod val="75000"/>
                              <a:lumOff val="25000"/>
                            </a:schemeClr>
                          </a:solidFill>
                          <a:latin typeface="Arial" panose="020B0604020202020204" pitchFamily="34" charset="0"/>
                          <a:cs typeface="Arial" panose="020B0604020202020204" pitchFamily="34" charset="0"/>
                        </a:rPr>
                        <a:t>Consultancy</a:t>
                      </a:r>
                    </a:p>
                    <a:p>
                      <a:pPr marL="171450" indent="-171450">
                        <a:buFont typeface="Arial" panose="020B0604020202020204" pitchFamily="34" charset="0"/>
                        <a:buChar cha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Transport and travel</a:t>
                      </a: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services</a:t>
                      </a:r>
                    </a:p>
                    <a:p>
                      <a:pPr marL="171450" marR="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Leasing of equip., and premises</a:t>
                      </a:r>
                    </a:p>
                    <a:p>
                      <a:pPr marL="0" indent="0">
                        <a:buFont typeface="Arial" panose="020B0604020202020204" pitchFamily="34" charset="0"/>
                        <a:buNone/>
                      </a:pPr>
                      <a:endPar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Workshops and trainings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Communications</a:t>
                      </a:r>
                    </a:p>
                    <a:p>
                      <a:pPr marL="173736" marR="0" indent="-17373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Security,</a:t>
                      </a:r>
                      <a:r>
                        <a:rPr lang="en-US" sz="1600" b="1"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cleaning, banking</a:t>
                      </a:r>
                      <a:endPar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3616968" y="3661352"/>
            <a:ext cx="970536" cy="215444"/>
          </a:xfrm>
          <a:prstGeom prst="rect">
            <a:avLst/>
          </a:prstGeom>
          <a:noFill/>
        </p:spPr>
        <p:txBody>
          <a:bodyPr wrap="square" rtlCol="0">
            <a:spAutoFit/>
          </a:bodyPr>
          <a:lstStyle/>
          <a:p>
            <a:r>
              <a:rPr lang="en-GB" sz="800" dirty="0" smtClean="0">
                <a:solidFill>
                  <a:schemeClr val="bg1">
                    <a:lumMod val="85000"/>
                  </a:schemeClr>
                </a:solidFill>
                <a:latin typeface="Arial" panose="020B0604020202020204" pitchFamily="34" charset="0"/>
                <a:cs typeface="Arial" panose="020B0604020202020204" pitchFamily="34" charset="0"/>
              </a:rPr>
              <a:t>Photo: UNOPS</a:t>
            </a:r>
            <a:endParaRPr lang="en-GB" sz="800" dirty="0">
              <a:solidFill>
                <a:schemeClr val="bg1">
                  <a:lumMod val="8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8162205" y="3661458"/>
            <a:ext cx="970536"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UNOPS</a:t>
            </a:r>
            <a:endParaRPr lang="en-GB" sz="800" dirty="0">
              <a:latin typeface="Arial" panose="020B0604020202020204" pitchFamily="34" charset="0"/>
              <a:cs typeface="Arial" panose="020B0604020202020204" pitchFamily="34" charset="0"/>
            </a:endParaRPr>
          </a:p>
        </p:txBody>
      </p:sp>
      <p:sp>
        <p:nvSpPr>
          <p:cNvPr id="20" name="TextBox 19"/>
          <p:cNvSpPr txBox="1"/>
          <p:nvPr/>
        </p:nvSpPr>
        <p:spPr>
          <a:xfrm>
            <a:off x="4883056" y="6403342"/>
            <a:ext cx="1943809" cy="215444"/>
          </a:xfrm>
          <a:prstGeom prst="rect">
            <a:avLst/>
          </a:prstGeom>
          <a:noFill/>
        </p:spPr>
        <p:txBody>
          <a:bodyPr wrap="square" rtlCol="0">
            <a:spAutoFit/>
          </a:bodyPr>
          <a:lstStyle/>
          <a:p>
            <a:r>
              <a:rPr lang="en-GB" sz="800" dirty="0" smtClean="0">
                <a:solidFill>
                  <a:schemeClr val="bg1">
                    <a:lumMod val="85000"/>
                  </a:schemeClr>
                </a:solidFill>
                <a:latin typeface="Arial" panose="020B0604020202020204" pitchFamily="34" charset="0"/>
                <a:cs typeface="Arial" panose="020B0604020202020204" pitchFamily="34" charset="0"/>
              </a:rPr>
              <a:t>Photo: UNOPS/Jose </a:t>
            </a:r>
            <a:r>
              <a:rPr lang="en-GB" sz="800" dirty="0" err="1" smtClean="0">
                <a:solidFill>
                  <a:schemeClr val="bg1">
                    <a:lumMod val="85000"/>
                  </a:schemeClr>
                </a:solidFill>
                <a:latin typeface="Arial" panose="020B0604020202020204" pitchFamily="34" charset="0"/>
                <a:cs typeface="Arial" panose="020B0604020202020204" pitchFamily="34" charset="0"/>
              </a:rPr>
              <a:t>Ubaldo</a:t>
            </a:r>
            <a:r>
              <a:rPr lang="en-GB" sz="800" dirty="0" smtClean="0">
                <a:solidFill>
                  <a:schemeClr val="bg1">
                    <a:lumMod val="85000"/>
                  </a:schemeClr>
                </a:solidFill>
                <a:latin typeface="Arial" panose="020B0604020202020204" pitchFamily="34" charset="0"/>
                <a:cs typeface="Arial" panose="020B0604020202020204" pitchFamily="34" charset="0"/>
              </a:rPr>
              <a:t> Campos</a:t>
            </a:r>
            <a:endParaRPr lang="en-GB" sz="8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37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85800" y="1524000"/>
            <a:ext cx="7848600" cy="3118267"/>
          </a:xfrm>
          <a:prstGeom prst="rect">
            <a:avLst/>
          </a:prstGeom>
          <a:noFill/>
        </p:spPr>
        <p:txBody>
          <a:bodyPr wrap="square" rtlCol="0">
            <a:noAutofit/>
          </a:bodyPr>
          <a:lstStyle/>
          <a:p>
            <a:pPr marL="274320" indent="-274320">
              <a:spcAft>
                <a:spcPts val="600"/>
              </a:spcAft>
              <a:buClr>
                <a:schemeClr val="tx1">
                  <a:lumMod val="75000"/>
                  <a:lumOff val="25000"/>
                </a:schemeClr>
              </a:buClr>
              <a:buFont typeface="Arial" panose="020B0604020202020204" pitchFamily="34" charset="0"/>
              <a:buChar char="•"/>
            </a:pPr>
            <a:r>
              <a:rPr lang="en-GB" sz="3600" dirty="0" smtClean="0">
                <a:solidFill>
                  <a:schemeClr val="tx1">
                    <a:lumMod val="75000"/>
                    <a:lumOff val="25000"/>
                  </a:schemeClr>
                </a:solidFill>
                <a:latin typeface="Arial" panose="020B0604020202020204" pitchFamily="34" charset="0"/>
                <a:cs typeface="Arial" panose="020B0604020202020204" pitchFamily="34" charset="0"/>
              </a:rPr>
              <a:t>UNOPS delivery in 2015 = </a:t>
            </a:r>
            <a:r>
              <a:rPr lang="en-GB" sz="3600" b="1" dirty="0" smtClean="0">
                <a:solidFill>
                  <a:schemeClr val="accent1"/>
                </a:solidFill>
                <a:latin typeface="Arial" panose="020B0604020202020204" pitchFamily="34" charset="0"/>
                <a:cs typeface="Arial" panose="020B0604020202020204" pitchFamily="34" charset="0"/>
              </a:rPr>
              <a:t>$1.4 </a:t>
            </a:r>
            <a:r>
              <a:rPr lang="en-GB" sz="3600" b="1" dirty="0" err="1" smtClean="0">
                <a:solidFill>
                  <a:schemeClr val="accent1"/>
                </a:solidFill>
                <a:latin typeface="Arial" panose="020B0604020202020204" pitchFamily="34" charset="0"/>
                <a:cs typeface="Arial" panose="020B0604020202020204" pitchFamily="34" charset="0"/>
              </a:rPr>
              <a:t>Bn</a:t>
            </a:r>
            <a:endParaRPr lang="en-GB" sz="3600" b="1" dirty="0" smtClean="0">
              <a:solidFill>
                <a:schemeClr val="accent1"/>
              </a:solidFill>
              <a:latin typeface="Arial" panose="020B0604020202020204" pitchFamily="34" charset="0"/>
              <a:cs typeface="Arial" panose="020B0604020202020204" pitchFamily="34" charset="0"/>
            </a:endParaRPr>
          </a:p>
          <a:p>
            <a:pPr marL="274320" indent="-274320">
              <a:spcAft>
                <a:spcPts val="600"/>
              </a:spcAft>
              <a:buClr>
                <a:schemeClr val="tx1">
                  <a:lumMod val="75000"/>
                  <a:lumOff val="25000"/>
                </a:schemeClr>
              </a:buClr>
              <a:buFont typeface="Arial" panose="020B0604020202020204" pitchFamily="34" charset="0"/>
              <a:buChar char="•"/>
            </a:pPr>
            <a:r>
              <a:rPr lang="en-GB" sz="3600" dirty="0" smtClean="0">
                <a:solidFill>
                  <a:schemeClr val="tx1">
                    <a:lumMod val="75000"/>
                    <a:lumOff val="25000"/>
                  </a:schemeClr>
                </a:solidFill>
                <a:latin typeface="Arial" panose="020B0604020202020204" pitchFamily="34" charset="0"/>
                <a:cs typeface="Arial" panose="020B0604020202020204" pitchFamily="34" charset="0"/>
              </a:rPr>
              <a:t>UNOPS procurement volume in 2015 = </a:t>
            </a:r>
            <a:r>
              <a:rPr lang="en-GB" sz="3600" b="1" dirty="0" smtClean="0">
                <a:solidFill>
                  <a:schemeClr val="accent1"/>
                </a:solidFill>
                <a:latin typeface="Arial" panose="020B0604020202020204" pitchFamily="34" charset="0"/>
                <a:cs typeface="Arial" panose="020B0604020202020204" pitchFamily="34" charset="0"/>
              </a:rPr>
              <a:t>$717 M</a:t>
            </a:r>
          </a:p>
          <a:p>
            <a:pPr marL="274320" indent="-274320">
              <a:spcAft>
                <a:spcPts val="600"/>
              </a:spcAft>
              <a:buClr>
                <a:schemeClr val="tx1">
                  <a:lumMod val="75000"/>
                  <a:lumOff val="25000"/>
                </a:schemeClr>
              </a:buClr>
              <a:buFont typeface="Arial" panose="020B0604020202020204" pitchFamily="34" charset="0"/>
              <a:buChar char="•"/>
            </a:pPr>
            <a:r>
              <a:rPr lang="en-GB" sz="3600" dirty="0" smtClean="0">
                <a:solidFill>
                  <a:schemeClr val="tx1">
                    <a:lumMod val="75000"/>
                    <a:lumOff val="25000"/>
                  </a:schemeClr>
                </a:solidFill>
                <a:latin typeface="Arial" panose="020B0604020202020204" pitchFamily="34" charset="0"/>
                <a:cs typeface="Arial" panose="020B0604020202020204" pitchFamily="34" charset="0"/>
              </a:rPr>
              <a:t>Therefore </a:t>
            </a:r>
            <a:r>
              <a:rPr lang="en-GB" sz="3600" b="1" dirty="0" smtClean="0">
                <a:solidFill>
                  <a:schemeClr val="accent1"/>
                </a:solidFill>
                <a:latin typeface="Arial" panose="020B0604020202020204" pitchFamily="34" charset="0"/>
                <a:cs typeface="Arial" panose="020B0604020202020204" pitchFamily="34" charset="0"/>
              </a:rPr>
              <a:t>50% of UNOPS delivery </a:t>
            </a:r>
            <a:r>
              <a:rPr lang="en-GB" sz="3600" dirty="0" smtClean="0">
                <a:solidFill>
                  <a:schemeClr val="tx1">
                    <a:lumMod val="75000"/>
                    <a:lumOff val="25000"/>
                  </a:schemeClr>
                </a:solidFill>
                <a:latin typeface="Arial" panose="020B0604020202020204" pitchFamily="34" charset="0"/>
                <a:cs typeface="Arial" panose="020B0604020202020204" pitchFamily="34" charset="0"/>
              </a:rPr>
              <a:t>done through procurement</a:t>
            </a:r>
            <a:endParaRPr lang="en-US" sz="36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bwMode="gray">
          <a:xfrm>
            <a:off x="2843213" y="1800225"/>
            <a:ext cx="4191000" cy="4267200"/>
          </a:xfrm>
          <a:prstGeom prst="blockArc">
            <a:avLst>
              <a:gd name="adj1" fmla="val 16509444"/>
              <a:gd name="adj2" fmla="val 5088054"/>
              <a:gd name="adj3" fmla="val 5240"/>
            </a:avLst>
          </a:prstGeom>
          <a:solidFill>
            <a:srgbClr val="AAC8DF"/>
          </a:solidFill>
          <a:ln w="22225" cap="flat" cmpd="sng" algn="ctr">
            <a:solidFill>
              <a:sysClr val="window" lastClr="FFFFFF">
                <a:hueOff val="0"/>
                <a:satOff val="0"/>
                <a:lumOff val="0"/>
                <a:alphaOff val="0"/>
              </a:sysClr>
            </a:solidFill>
            <a:prstDash val="solid"/>
          </a:ln>
          <a:effectLst/>
        </p:spPr>
      </p:sp>
      <p:sp>
        <p:nvSpPr>
          <p:cNvPr id="6" name="Oval 5"/>
          <p:cNvSpPr/>
          <p:nvPr/>
        </p:nvSpPr>
        <p:spPr bwMode="gray">
          <a:xfrm>
            <a:off x="3195638" y="2332038"/>
            <a:ext cx="3190875" cy="3141662"/>
          </a:xfrm>
          <a:prstGeom prst="ellipse">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p:spPr>
        <p:txBody>
          <a:bodyPr anchor="ctr"/>
          <a:lstStyle/>
          <a:p>
            <a:pPr algn="ctr">
              <a:defRPr/>
            </a:pPr>
            <a:r>
              <a:rPr lang="en-GB" sz="3200" b="1" kern="0" dirty="0" smtClean="0">
                <a:solidFill>
                  <a:srgbClr val="FFFFFF"/>
                </a:solidFill>
                <a:latin typeface="Arial" pitchFamily="34" charset="0"/>
                <a:cs typeface="Arial" pitchFamily="34" charset="0"/>
              </a:rPr>
              <a:t>$717 </a:t>
            </a:r>
            <a:r>
              <a:rPr lang="en-GB" sz="3200" b="1" kern="0" dirty="0">
                <a:solidFill>
                  <a:srgbClr val="FFFFFF"/>
                </a:solidFill>
                <a:latin typeface="Arial" pitchFamily="34" charset="0"/>
                <a:cs typeface="Arial" pitchFamily="34" charset="0"/>
              </a:rPr>
              <a:t>million</a:t>
            </a:r>
          </a:p>
          <a:p>
            <a:pPr algn="ctr">
              <a:defRPr/>
            </a:pPr>
            <a:r>
              <a:rPr lang="en-GB" b="1" kern="0" dirty="0">
                <a:solidFill>
                  <a:srgbClr val="FFFFFF"/>
                </a:solidFill>
                <a:latin typeface="Arial" pitchFamily="34" charset="0"/>
                <a:cs typeface="Arial" pitchFamily="34" charset="0"/>
              </a:rPr>
              <a:t>worth of goods and services</a:t>
            </a:r>
          </a:p>
        </p:txBody>
      </p:sp>
      <p:grpSp>
        <p:nvGrpSpPr>
          <p:cNvPr id="9" name="Group 71"/>
          <p:cNvGrpSpPr>
            <a:grpSpLocks/>
          </p:cNvGrpSpPr>
          <p:nvPr/>
        </p:nvGrpSpPr>
        <p:grpSpPr bwMode="auto">
          <a:xfrm>
            <a:off x="5576888" y="4816475"/>
            <a:ext cx="2811462" cy="1174750"/>
            <a:chOff x="2798757" y="2439888"/>
            <a:chExt cx="2981968" cy="1219200"/>
          </a:xfrm>
          <a:solidFill>
            <a:schemeClr val="accent1">
              <a:lumMod val="60000"/>
              <a:lumOff val="40000"/>
            </a:schemeClr>
          </a:solidFill>
        </p:grpSpPr>
        <p:sp>
          <p:nvSpPr>
            <p:cNvPr id="10" name="Oval 9"/>
            <p:cNvSpPr/>
            <p:nvPr/>
          </p:nvSpPr>
          <p:spPr bwMode="gray">
            <a:xfrm>
              <a:off x="2798757" y="2439888"/>
              <a:ext cx="1242627" cy="1219200"/>
            </a:xfrm>
            <a:prstGeom prst="ellipse">
              <a:avLst/>
            </a:prstGeom>
            <a:grpFill/>
            <a:ln w="25400" cap="flat" cmpd="sng" algn="ctr">
              <a:solidFill>
                <a:sysClr val="window" lastClr="FFFFFF">
                  <a:hueOff val="0"/>
                  <a:satOff val="0"/>
                  <a:lumOff val="0"/>
                  <a:alphaOff val="0"/>
                </a:sysClr>
              </a:solidFill>
              <a:prstDash val="solid"/>
            </a:ln>
            <a:effectLst/>
          </p:spPr>
          <p:txBody>
            <a:bodyPr anchor="ctr"/>
            <a:lstStyle/>
            <a:p>
              <a:pPr eaLnBrk="0" hangingPunct="0">
                <a:spcBef>
                  <a:spcPts val="600"/>
                </a:spcBef>
                <a:defRPr/>
              </a:pPr>
              <a:endParaRPr lang="en-GB" sz="1100" b="1" kern="0" dirty="0">
                <a:solidFill>
                  <a:srgbClr val="DEDEDE">
                    <a:lumMod val="50000"/>
                  </a:srgbClr>
                </a:solidFill>
                <a:latin typeface="Arial" pitchFamily="34" charset="0"/>
                <a:cs typeface="Arial" pitchFamily="34" charset="0"/>
              </a:endParaRPr>
            </a:p>
          </p:txBody>
        </p:sp>
        <p:sp>
          <p:nvSpPr>
            <p:cNvPr id="11" name="TextBox 10"/>
            <p:cNvSpPr txBox="1"/>
            <p:nvPr/>
          </p:nvSpPr>
          <p:spPr bwMode="gray">
            <a:xfrm>
              <a:off x="4027914" y="2947339"/>
              <a:ext cx="1752811" cy="479133"/>
            </a:xfrm>
            <a:prstGeom prst="rect">
              <a:avLst/>
            </a:prstGeom>
            <a:noFill/>
          </p:spPr>
          <p:txBody>
            <a:bodyPr>
              <a:spAutoFit/>
            </a:bodyPr>
            <a:lstStyle/>
            <a:p>
              <a:pPr>
                <a:defRPr/>
              </a:pPr>
              <a:r>
                <a:rPr lang="en-GB" sz="1200" b="1" kern="0" dirty="0" smtClean="0">
                  <a:solidFill>
                    <a:schemeClr val="tx1">
                      <a:lumMod val="75000"/>
                      <a:lumOff val="25000"/>
                    </a:schemeClr>
                  </a:solidFill>
                  <a:latin typeface="Arial" pitchFamily="34" charset="0"/>
                  <a:cs typeface="Arial" pitchFamily="34" charset="0"/>
                </a:rPr>
                <a:t>Pharmaceuticals</a:t>
              </a:r>
            </a:p>
            <a:p>
              <a:pPr>
                <a:defRPr/>
              </a:pPr>
              <a:r>
                <a:rPr lang="en-GB" sz="1200" b="1" kern="0" dirty="0" smtClean="0">
                  <a:solidFill>
                    <a:schemeClr val="tx1">
                      <a:lumMod val="75000"/>
                      <a:lumOff val="25000"/>
                    </a:schemeClr>
                  </a:solidFill>
                  <a:latin typeface="Arial" pitchFamily="34" charset="0"/>
                  <a:cs typeface="Arial" pitchFamily="34" charset="0"/>
                </a:rPr>
                <a:t>and drugs</a:t>
              </a:r>
              <a:endParaRPr lang="en-GB" sz="1200" b="1" kern="0" dirty="0">
                <a:solidFill>
                  <a:schemeClr val="tx1">
                    <a:lumMod val="75000"/>
                    <a:lumOff val="25000"/>
                  </a:schemeClr>
                </a:solidFill>
                <a:latin typeface="Arial" pitchFamily="34" charset="0"/>
                <a:cs typeface="Arial" pitchFamily="34" charset="0"/>
              </a:endParaRPr>
            </a:p>
          </p:txBody>
        </p:sp>
      </p:grpSp>
      <p:pic>
        <p:nvPicPr>
          <p:cNvPr id="13" name="Picture 8" descr="medic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939451" y="5156916"/>
            <a:ext cx="446346"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p:nvPr/>
        </p:nvSpPr>
        <p:spPr bwMode="gray">
          <a:xfrm>
            <a:off x="6265440" y="3557314"/>
            <a:ext cx="1258888" cy="1239838"/>
          </a:xfrm>
          <a:prstGeom prst="ellipse">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p:spPr>
        <p:txBody>
          <a:bodyPr anchor="ctr"/>
          <a:lstStyle/>
          <a:p>
            <a:pPr eaLnBrk="0" hangingPunct="0">
              <a:spcBef>
                <a:spcPts val="600"/>
              </a:spcBef>
              <a:defRPr/>
            </a:pPr>
            <a:endParaRPr lang="en-GB" sz="1100" b="1" kern="0" dirty="0">
              <a:solidFill>
                <a:srgbClr val="DEDEDE">
                  <a:lumMod val="50000"/>
                </a:srgbClr>
              </a:solidFill>
              <a:latin typeface="Arial" pitchFamily="34" charset="0"/>
              <a:cs typeface="Arial" pitchFamily="34" charset="0"/>
            </a:endParaRPr>
          </a:p>
        </p:txBody>
      </p:sp>
      <p:grpSp>
        <p:nvGrpSpPr>
          <p:cNvPr id="16" name="Group 81"/>
          <p:cNvGrpSpPr>
            <a:grpSpLocks/>
          </p:cNvGrpSpPr>
          <p:nvPr/>
        </p:nvGrpSpPr>
        <p:grpSpPr bwMode="auto">
          <a:xfrm>
            <a:off x="5899150" y="2063750"/>
            <a:ext cx="1258398" cy="1239838"/>
            <a:chOff x="4482734" y="1447801"/>
            <a:chExt cx="962194" cy="930398"/>
          </a:xfrm>
          <a:solidFill>
            <a:schemeClr val="accent1">
              <a:lumMod val="60000"/>
              <a:lumOff val="40000"/>
            </a:schemeClr>
          </a:solidFill>
        </p:grpSpPr>
        <p:sp>
          <p:nvSpPr>
            <p:cNvPr id="17" name="Oval 16"/>
            <p:cNvSpPr/>
            <p:nvPr/>
          </p:nvSpPr>
          <p:spPr bwMode="gray">
            <a:xfrm>
              <a:off x="4482734" y="1447801"/>
              <a:ext cx="962569" cy="930398"/>
            </a:xfrm>
            <a:prstGeom prst="ellipse">
              <a:avLst/>
            </a:prstGeom>
            <a:grpFill/>
            <a:ln w="25400" cap="flat" cmpd="sng" algn="ctr">
              <a:solidFill>
                <a:sysClr val="window" lastClr="FFFFFF">
                  <a:hueOff val="0"/>
                  <a:satOff val="0"/>
                  <a:lumOff val="0"/>
                  <a:alphaOff val="0"/>
                </a:sysClr>
              </a:solidFill>
              <a:prstDash val="solid"/>
            </a:ln>
            <a:effectLst/>
          </p:spPr>
          <p:txBody>
            <a:bodyPr anchor="ctr"/>
            <a:lstStyle/>
            <a:p>
              <a:pPr eaLnBrk="0" hangingPunct="0">
                <a:spcBef>
                  <a:spcPts val="600"/>
                </a:spcBef>
                <a:defRPr/>
              </a:pPr>
              <a:endParaRPr lang="en-GB" sz="1100" b="1" kern="0" dirty="0">
                <a:solidFill>
                  <a:srgbClr val="DEDEDE">
                    <a:lumMod val="50000"/>
                  </a:srgbClr>
                </a:solidFill>
                <a:latin typeface="Arial" pitchFamily="34" charset="0"/>
                <a:cs typeface="Arial" pitchFamily="34" charset="0"/>
              </a:endParaRPr>
            </a:p>
          </p:txBody>
        </p:sp>
        <p:pic>
          <p:nvPicPr>
            <p:cNvPr id="18" name="Picture 11" descr="shove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724398" y="1650782"/>
              <a:ext cx="524433" cy="5244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bwMode="gray">
          <a:xfrm>
            <a:off x="7158038" y="2452688"/>
            <a:ext cx="1374775" cy="461962"/>
          </a:xfrm>
          <a:prstGeom prst="rect">
            <a:avLst/>
          </a:prstGeom>
          <a:noFill/>
        </p:spPr>
        <p:txBody>
          <a:bodyPr>
            <a:spAutoFit/>
          </a:bodyPr>
          <a:lstStyle/>
          <a:p>
            <a:pPr>
              <a:defRPr/>
            </a:pPr>
            <a:r>
              <a:rPr lang="en-GB" sz="1200" b="1" kern="0" dirty="0">
                <a:solidFill>
                  <a:schemeClr val="tx1">
                    <a:lumMod val="75000"/>
                    <a:lumOff val="25000"/>
                  </a:schemeClr>
                </a:solidFill>
                <a:latin typeface="Arial" pitchFamily="34" charset="0"/>
                <a:cs typeface="Arial" pitchFamily="34" charset="0"/>
              </a:rPr>
              <a:t>Construction and engineering</a:t>
            </a:r>
          </a:p>
        </p:txBody>
      </p:sp>
      <p:grpSp>
        <p:nvGrpSpPr>
          <p:cNvPr id="20" name="Group 86"/>
          <p:cNvGrpSpPr>
            <a:grpSpLocks/>
          </p:cNvGrpSpPr>
          <p:nvPr/>
        </p:nvGrpSpPr>
        <p:grpSpPr bwMode="auto">
          <a:xfrm>
            <a:off x="3965575" y="5427663"/>
            <a:ext cx="2563020" cy="1241425"/>
            <a:chOff x="2798757" y="2439888"/>
            <a:chExt cx="2471231" cy="1219200"/>
          </a:xfrm>
          <a:solidFill>
            <a:schemeClr val="accent6">
              <a:lumMod val="40000"/>
              <a:lumOff val="60000"/>
            </a:schemeClr>
          </a:solidFill>
        </p:grpSpPr>
        <p:sp>
          <p:nvSpPr>
            <p:cNvPr id="21" name="Oval 20"/>
            <p:cNvSpPr/>
            <p:nvPr/>
          </p:nvSpPr>
          <p:spPr bwMode="gray">
            <a:xfrm>
              <a:off x="2798757" y="2439888"/>
              <a:ext cx="1242886" cy="1219200"/>
            </a:xfrm>
            <a:prstGeom prst="ellipse">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p:spPr>
          <p:txBody>
            <a:bodyPr anchor="ctr"/>
            <a:lstStyle/>
            <a:p>
              <a:pPr eaLnBrk="0" hangingPunct="0">
                <a:spcBef>
                  <a:spcPts val="600"/>
                </a:spcBef>
                <a:defRPr/>
              </a:pPr>
              <a:endParaRPr lang="en-GB" sz="1100" b="1" kern="0" dirty="0">
                <a:solidFill>
                  <a:srgbClr val="DEDEDE">
                    <a:lumMod val="50000"/>
                  </a:srgbClr>
                </a:solidFill>
                <a:latin typeface="Arial" pitchFamily="34" charset="0"/>
                <a:cs typeface="Arial" pitchFamily="34" charset="0"/>
              </a:endParaRPr>
            </a:p>
          </p:txBody>
        </p:sp>
        <p:sp>
          <p:nvSpPr>
            <p:cNvPr id="22" name="TextBox 21"/>
            <p:cNvSpPr txBox="1"/>
            <p:nvPr/>
          </p:nvSpPr>
          <p:spPr bwMode="gray">
            <a:xfrm>
              <a:off x="4041643" y="3086905"/>
              <a:ext cx="1228345" cy="453400"/>
            </a:xfrm>
            <a:prstGeom prst="rect">
              <a:avLst/>
            </a:prstGeom>
            <a:noFill/>
          </p:spPr>
          <p:txBody>
            <a:bodyPr wrap="square">
              <a:spAutoFit/>
            </a:bodyPr>
            <a:lstStyle/>
            <a:p>
              <a:pPr>
                <a:defRPr/>
              </a:pPr>
              <a:r>
                <a:rPr lang="en-GB" sz="1200" b="1" kern="0" dirty="0" smtClean="0">
                  <a:solidFill>
                    <a:schemeClr val="tx1">
                      <a:lumMod val="75000"/>
                      <a:lumOff val="25000"/>
                    </a:schemeClr>
                  </a:solidFill>
                  <a:latin typeface="Arial" pitchFamily="34" charset="0"/>
                  <a:cs typeface="Arial" pitchFamily="34" charset="0"/>
                </a:rPr>
                <a:t>Politics and civic affairs</a:t>
              </a:r>
              <a:endParaRPr lang="en-GB" sz="1200" b="1" kern="0" dirty="0">
                <a:solidFill>
                  <a:schemeClr val="tx1">
                    <a:lumMod val="75000"/>
                    <a:lumOff val="25000"/>
                  </a:schemeClr>
                </a:solidFill>
                <a:latin typeface="Arial" pitchFamily="34" charset="0"/>
                <a:cs typeface="Arial" pitchFamily="34" charset="0"/>
              </a:endParaRPr>
            </a:p>
          </p:txBody>
        </p:sp>
      </p:grpSp>
      <p:sp>
        <p:nvSpPr>
          <p:cNvPr id="24" name="Block Arc 23"/>
          <p:cNvSpPr/>
          <p:nvPr/>
        </p:nvSpPr>
        <p:spPr bwMode="gray">
          <a:xfrm rot="3505687">
            <a:off x="360362" y="1157288"/>
            <a:ext cx="3440113" cy="3513138"/>
          </a:xfrm>
          <a:prstGeom prst="blockArc">
            <a:avLst>
              <a:gd name="adj1" fmla="val 8948776"/>
              <a:gd name="adj2" fmla="val 5814629"/>
              <a:gd name="adj3" fmla="val 5799"/>
            </a:avLst>
          </a:prstGeom>
          <a:solidFill>
            <a:schemeClr val="accent1">
              <a:lumMod val="60000"/>
              <a:lumOff val="40000"/>
            </a:schemeClr>
          </a:solidFill>
          <a:ln w="22225" cap="flat" cmpd="sng" algn="ctr">
            <a:solidFill>
              <a:sysClr val="window" lastClr="FFFFFF">
                <a:hueOff val="0"/>
                <a:satOff val="0"/>
                <a:lumOff val="0"/>
                <a:alphaOff val="0"/>
              </a:sysClr>
            </a:solidFill>
            <a:prstDash val="solid"/>
          </a:ln>
          <a:effectLst/>
        </p:spPr>
      </p:sp>
      <p:sp>
        <p:nvSpPr>
          <p:cNvPr id="25" name="Rectangle 24"/>
          <p:cNvSpPr/>
          <p:nvPr/>
        </p:nvSpPr>
        <p:spPr bwMode="gray">
          <a:xfrm>
            <a:off x="977900" y="1841500"/>
            <a:ext cx="2209800" cy="2308225"/>
          </a:xfrm>
          <a:prstGeom prst="rect">
            <a:avLst/>
          </a:prstGeom>
        </p:spPr>
        <p:txBody>
          <a:bodyPr>
            <a:spAutoFit/>
          </a:bodyPr>
          <a:lstStyle/>
          <a:p>
            <a:pPr algn="ctr">
              <a:defRPr/>
            </a:pPr>
            <a:r>
              <a:rPr lang="en-GB" sz="2400" kern="0" dirty="0">
                <a:solidFill>
                  <a:schemeClr val="tx1">
                    <a:lumMod val="75000"/>
                    <a:lumOff val="25000"/>
                  </a:schemeClr>
                </a:solidFill>
                <a:latin typeface="Arial" pitchFamily="34" charset="0"/>
                <a:cs typeface="Arial" pitchFamily="34" charset="0"/>
              </a:rPr>
              <a:t>UNOPS is a central procurement resource in the United Nations system </a:t>
            </a:r>
          </a:p>
        </p:txBody>
      </p:sp>
      <p:sp>
        <p:nvSpPr>
          <p:cNvPr id="28" name="Content Placeholder 2"/>
          <p:cNvSpPr txBox="1">
            <a:spLocks/>
          </p:cNvSpPr>
          <p:nvPr/>
        </p:nvSpPr>
        <p:spPr>
          <a:xfrm>
            <a:off x="6840760" y="6275064"/>
            <a:ext cx="2339752" cy="322288"/>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kern="1200">
                <a:solidFill>
                  <a:srgbClr val="6F6F6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6F6F6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6F6F6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6F6F6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6F6F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altLang="en-US" sz="1000" dirty="0" smtClean="0">
                <a:ea typeface="Malgun Gothic" panose="020B0503020000020004" pitchFamily="34" charset="-127"/>
              </a:rPr>
              <a:t>Source: UN Annual Statistical Report </a:t>
            </a:r>
          </a:p>
        </p:txBody>
      </p:sp>
      <p:pic>
        <p:nvPicPr>
          <p:cNvPr id="15" name="Picture 12" descr="laboratorie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605298" y="3799298"/>
            <a:ext cx="703650" cy="62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bwMode="gray">
          <a:xfrm>
            <a:off x="5724128" y="1270000"/>
            <a:ext cx="1557338" cy="460375"/>
          </a:xfrm>
          <a:prstGeom prst="rect">
            <a:avLst/>
          </a:prstGeom>
          <a:noFill/>
        </p:spPr>
        <p:txBody>
          <a:bodyPr>
            <a:spAutoFit/>
          </a:bodyPr>
          <a:lstStyle/>
          <a:p>
            <a:pPr>
              <a:defRPr/>
            </a:pPr>
            <a:r>
              <a:rPr lang="en-GB" sz="1200" b="1" kern="0" dirty="0">
                <a:solidFill>
                  <a:schemeClr val="tx1">
                    <a:lumMod val="75000"/>
                    <a:lumOff val="25000"/>
                  </a:schemeClr>
                </a:solidFill>
                <a:latin typeface="Arial" pitchFamily="34" charset="0"/>
                <a:cs typeface="Arial" pitchFamily="34" charset="0"/>
              </a:rPr>
              <a:t>Vehicles </a:t>
            </a:r>
          </a:p>
          <a:p>
            <a:pPr>
              <a:defRPr/>
            </a:pPr>
            <a:r>
              <a:rPr lang="en-GB" sz="1200" b="1" kern="0" dirty="0">
                <a:solidFill>
                  <a:schemeClr val="tx1">
                    <a:lumMod val="75000"/>
                    <a:lumOff val="25000"/>
                  </a:schemeClr>
                </a:solidFill>
                <a:latin typeface="Arial" pitchFamily="34" charset="0"/>
                <a:cs typeface="Arial" pitchFamily="34" charset="0"/>
              </a:rPr>
              <a:t>and parts</a:t>
            </a:r>
          </a:p>
        </p:txBody>
      </p:sp>
      <p:sp>
        <p:nvSpPr>
          <p:cNvPr id="33" name="TextBox 32"/>
          <p:cNvSpPr txBox="1"/>
          <p:nvPr/>
        </p:nvSpPr>
        <p:spPr bwMode="gray">
          <a:xfrm>
            <a:off x="7508875" y="3861048"/>
            <a:ext cx="1503363" cy="646331"/>
          </a:xfrm>
          <a:prstGeom prst="rect">
            <a:avLst/>
          </a:prstGeom>
          <a:noFill/>
        </p:spPr>
        <p:txBody>
          <a:bodyPr>
            <a:spAutoFit/>
          </a:bodyPr>
          <a:lstStyle/>
          <a:p>
            <a:pPr>
              <a:defRPr/>
            </a:pPr>
            <a:r>
              <a:rPr lang="en-GB" sz="1200" b="1" kern="0" dirty="0" smtClean="0">
                <a:solidFill>
                  <a:schemeClr val="tx1">
                    <a:lumMod val="75000"/>
                    <a:lumOff val="25000"/>
                  </a:schemeClr>
                </a:solidFill>
                <a:latin typeface="Arial" pitchFamily="34" charset="0"/>
                <a:cs typeface="Arial" pitchFamily="34" charset="0"/>
              </a:rPr>
              <a:t>Medical equipment</a:t>
            </a:r>
            <a:br>
              <a:rPr lang="en-GB" sz="1200" b="1" kern="0" dirty="0" smtClean="0">
                <a:solidFill>
                  <a:schemeClr val="tx1">
                    <a:lumMod val="75000"/>
                    <a:lumOff val="25000"/>
                  </a:schemeClr>
                </a:solidFill>
                <a:latin typeface="Arial" pitchFamily="34" charset="0"/>
                <a:cs typeface="Arial" pitchFamily="34" charset="0"/>
              </a:rPr>
            </a:br>
            <a:r>
              <a:rPr lang="en-GB" sz="1200" b="1" kern="0" dirty="0" smtClean="0">
                <a:solidFill>
                  <a:schemeClr val="tx1">
                    <a:lumMod val="75000"/>
                    <a:lumOff val="25000"/>
                  </a:schemeClr>
                </a:solidFill>
                <a:latin typeface="Arial" pitchFamily="34" charset="0"/>
                <a:cs typeface="Arial" pitchFamily="34" charset="0"/>
              </a:rPr>
              <a:t>and accessories</a:t>
            </a:r>
            <a:endParaRPr lang="en-GB" sz="1200" b="1" kern="0" dirty="0">
              <a:solidFill>
                <a:schemeClr val="tx1">
                  <a:lumMod val="75000"/>
                  <a:lumOff val="25000"/>
                </a:schemeClr>
              </a:solidFill>
              <a:latin typeface="Arial" pitchFamily="34" charset="0"/>
              <a:cs typeface="Arial"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426" y="5597866"/>
            <a:ext cx="935347" cy="935347"/>
          </a:xfrm>
          <a:prstGeom prst="rect">
            <a:avLst/>
          </a:prstGeom>
        </p:spPr>
      </p:pic>
      <p:sp>
        <p:nvSpPr>
          <p:cNvPr id="29" name="Oval 28"/>
          <p:cNvSpPr/>
          <p:nvPr/>
        </p:nvSpPr>
        <p:spPr bwMode="gray">
          <a:xfrm>
            <a:off x="4427984" y="1181050"/>
            <a:ext cx="1258888" cy="1239838"/>
          </a:xfrm>
          <a:prstGeom prst="ellipse">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p:spPr>
        <p:txBody>
          <a:bodyPr anchor="ctr"/>
          <a:lstStyle/>
          <a:p>
            <a:pPr eaLnBrk="0" hangingPunct="0">
              <a:spcBef>
                <a:spcPts val="600"/>
              </a:spcBef>
              <a:defRPr/>
            </a:pPr>
            <a:endParaRPr lang="en-GB" sz="1100" b="1" kern="0" dirty="0">
              <a:solidFill>
                <a:srgbClr val="DEDEDE">
                  <a:lumMod val="50000"/>
                </a:srgbClr>
              </a:solidFill>
              <a:latin typeface="Arial" pitchFamily="34" charset="0"/>
              <a:cs typeface="Arial" pitchFamily="34" charset="0"/>
            </a:endParaRPr>
          </a:p>
        </p:txBody>
      </p:sp>
      <p:pic>
        <p:nvPicPr>
          <p:cNvPr id="8" name="Picture 10" descr="vehic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gray">
          <a:xfrm flipH="1">
            <a:off x="4564726" y="1550721"/>
            <a:ext cx="983644" cy="5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 Diagonal Corner Rectangle 33"/>
          <p:cNvSpPr/>
          <p:nvPr/>
        </p:nvSpPr>
        <p:spPr bwMode="gray">
          <a:xfrm>
            <a:off x="685800" y="4787900"/>
            <a:ext cx="2536825" cy="1711325"/>
          </a:xfrm>
          <a:prstGeom prst="round2DiagRect">
            <a:avLst/>
          </a:prstGeom>
          <a:solidFill>
            <a:srgbClr val="528EC9"/>
          </a:solidFill>
          <a:ln w="25400" cap="flat" cmpd="sng" algn="ctr">
            <a:solidFill>
              <a:sysClr val="window" lastClr="FFFFFF">
                <a:hueOff val="0"/>
                <a:satOff val="0"/>
                <a:lumOff val="0"/>
                <a:alphaOff val="0"/>
              </a:sysClr>
            </a:solidFill>
            <a:prstDash val="solid"/>
          </a:ln>
          <a:effectLst/>
        </p:spPr>
        <p:txBody>
          <a:bodyPr/>
          <a:lstStyle/>
          <a:p>
            <a:pPr>
              <a:defRPr/>
            </a:pPr>
            <a:endParaRPr lang="en-GB" sz="1000" kern="0" dirty="0">
              <a:solidFill>
                <a:srgbClr val="FFFFFF"/>
              </a:solidFill>
              <a:latin typeface="Arial" pitchFamily="34" charset="0"/>
              <a:cs typeface="Arial" pitchFamily="34" charset="0"/>
            </a:endParaRPr>
          </a:p>
          <a:p>
            <a:pPr>
              <a:defRPr/>
            </a:pPr>
            <a:r>
              <a:rPr lang="en-GB" sz="3200" b="1" kern="0" dirty="0" smtClean="0">
                <a:solidFill>
                  <a:srgbClr val="FFFFFF"/>
                </a:solidFill>
                <a:latin typeface="Arial" pitchFamily="34" charset="0"/>
                <a:cs typeface="Arial" pitchFamily="34" charset="0"/>
              </a:rPr>
              <a:t>63%</a:t>
            </a:r>
            <a:endParaRPr lang="en-GB" sz="3200" b="1" kern="0" dirty="0">
              <a:solidFill>
                <a:srgbClr val="FFFFFF"/>
              </a:solidFill>
              <a:latin typeface="Arial" pitchFamily="34" charset="0"/>
              <a:cs typeface="Arial" pitchFamily="34" charset="0"/>
            </a:endParaRPr>
          </a:p>
          <a:p>
            <a:pPr>
              <a:defRPr/>
            </a:pPr>
            <a:r>
              <a:rPr lang="en-GB" sz="1200" kern="0" dirty="0">
                <a:solidFill>
                  <a:schemeClr val="tx1">
                    <a:lumMod val="75000"/>
                    <a:lumOff val="25000"/>
                  </a:schemeClr>
                </a:solidFill>
                <a:latin typeface="Arial" pitchFamily="34" charset="0"/>
                <a:cs typeface="Arial" pitchFamily="34" charset="0"/>
              </a:rPr>
              <a:t>of UNOPS goods and services were procured from developing countries or countries with economies in transition in </a:t>
            </a:r>
            <a:r>
              <a:rPr lang="en-GB" sz="1200" kern="0" dirty="0" smtClean="0">
                <a:solidFill>
                  <a:schemeClr val="tx1">
                    <a:lumMod val="75000"/>
                    <a:lumOff val="25000"/>
                  </a:schemeClr>
                </a:solidFill>
                <a:latin typeface="Arial" pitchFamily="34" charset="0"/>
                <a:cs typeface="Arial" pitchFamily="34" charset="0"/>
              </a:rPr>
              <a:t>2015.</a:t>
            </a:r>
            <a:endParaRPr lang="en-GB" sz="1200" kern="0" dirty="0">
              <a:solidFill>
                <a:schemeClr val="tx1">
                  <a:lumMod val="75000"/>
                  <a:lumOff val="25000"/>
                </a:schemeClr>
              </a:solidFill>
              <a:latin typeface="Arial" pitchFamily="34" charset="0"/>
              <a:cs typeface="Arial" pitchFamily="34" charset="0"/>
            </a:endParaRPr>
          </a:p>
          <a:p>
            <a:pPr>
              <a:defRPr/>
            </a:pPr>
            <a:endParaRPr lang="en-GB" sz="1000" kern="0" dirty="0">
              <a:solidFill>
                <a:sysClr val="windowText" lastClr="000000"/>
              </a:solidFill>
              <a:latin typeface="Arial" pitchFamily="34" charset="0"/>
              <a:cs typeface="Arial" pitchFamily="34" charset="0"/>
            </a:endParaRPr>
          </a:p>
          <a:p>
            <a:pPr>
              <a:defRPr/>
            </a:pPr>
            <a:endParaRPr lang="en-GB" sz="10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09816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2000" y="1185494"/>
            <a:ext cx="8202487" cy="2963586"/>
          </a:xfrm>
          <a:prstGeom prst="rect">
            <a:avLst/>
          </a:prstGeom>
          <a:noFill/>
        </p:spPr>
        <p:txBody>
          <a:bodyPr wrap="square" rtlCol="0">
            <a:noAutofit/>
          </a:bodyPr>
          <a:lstStyle/>
          <a:p>
            <a:pPr marL="274320" indent="-274320">
              <a:spcAft>
                <a:spcPts val="600"/>
              </a:spcAft>
              <a:buClr>
                <a:schemeClr val="tx1">
                  <a:lumMod val="75000"/>
                  <a:lumOff val="25000"/>
                </a:schemeClr>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Procurement is typically one of the </a:t>
            </a:r>
            <a:r>
              <a:rPr lang="en-GB" sz="1600" b="1" dirty="0">
                <a:solidFill>
                  <a:schemeClr val="accent1"/>
                </a:solidFill>
                <a:latin typeface="Arial" panose="020B0604020202020204" pitchFamily="34" charset="0"/>
                <a:cs typeface="Arial" panose="020B0604020202020204" pitchFamily="34" charset="0"/>
              </a:rPr>
              <a:t>largest components of development projects </a:t>
            </a:r>
            <a:r>
              <a:rPr lang="en-GB" sz="1600" dirty="0">
                <a:solidFill>
                  <a:schemeClr val="tx1">
                    <a:lumMod val="75000"/>
                    <a:lumOff val="25000"/>
                  </a:schemeClr>
                </a:solidFill>
                <a:latin typeface="Arial" panose="020B0604020202020204" pitchFamily="34" charset="0"/>
                <a:cs typeface="Arial" panose="020B0604020202020204" pitchFamily="34" charset="0"/>
              </a:rPr>
              <a:t>(other large ones are personnel costs and grants)</a:t>
            </a:r>
          </a:p>
          <a:p>
            <a:pPr marL="274320" indent="-274320">
              <a:spcAft>
                <a:spcPts val="600"/>
              </a:spcAft>
              <a:buClr>
                <a:schemeClr val="tx1">
                  <a:lumMod val="75000"/>
                  <a:lumOff val="25000"/>
                </a:schemeClr>
              </a:buClr>
              <a:buFont typeface="Arial" panose="020B0604020202020204" pitchFamily="34" charset="0"/>
              <a:buChar char="•"/>
            </a:pPr>
            <a:r>
              <a:rPr lang="en-GB" sz="1600" dirty="0" smtClean="0">
                <a:solidFill>
                  <a:schemeClr val="tx1">
                    <a:lumMod val="75000"/>
                    <a:lumOff val="25000"/>
                  </a:schemeClr>
                </a:solidFill>
                <a:latin typeface="Arial" panose="020B0604020202020204" pitchFamily="34" charset="0"/>
                <a:cs typeface="Arial" panose="020B0604020202020204" pitchFamily="34" charset="0"/>
              </a:rPr>
              <a:t>Positively </a:t>
            </a:r>
            <a:r>
              <a:rPr lang="en-GB" sz="1600" dirty="0">
                <a:solidFill>
                  <a:schemeClr val="tx1">
                    <a:lumMod val="75000"/>
                    <a:lumOff val="25000"/>
                  </a:schemeClr>
                </a:solidFill>
                <a:latin typeface="Arial" panose="020B0604020202020204" pitchFamily="34" charset="0"/>
                <a:cs typeface="Arial" panose="020B0604020202020204" pitchFamily="34" charset="0"/>
              </a:rPr>
              <a:t>and </a:t>
            </a:r>
            <a:r>
              <a:rPr lang="en-GB" sz="1600" dirty="0" smtClean="0">
                <a:solidFill>
                  <a:schemeClr val="tx1">
                    <a:lumMod val="75000"/>
                    <a:lumOff val="25000"/>
                  </a:schemeClr>
                </a:solidFill>
                <a:latin typeface="Arial" panose="020B0604020202020204" pitchFamily="34" charset="0"/>
                <a:cs typeface="Arial" panose="020B0604020202020204" pitchFamily="34" charset="0"/>
              </a:rPr>
              <a:t>negative influence on </a:t>
            </a:r>
            <a:r>
              <a:rPr lang="en-GB" sz="1600" dirty="0">
                <a:solidFill>
                  <a:schemeClr val="tx1">
                    <a:lumMod val="75000"/>
                    <a:lumOff val="25000"/>
                  </a:schemeClr>
                </a:solidFill>
                <a:latin typeface="Arial" panose="020B0604020202020204" pitchFamily="34" charset="0"/>
                <a:cs typeface="Arial" panose="020B0604020202020204" pitchFamily="34" charset="0"/>
              </a:rPr>
              <a:t>a project’s </a:t>
            </a:r>
            <a:r>
              <a:rPr lang="en-GB" sz="1600" b="1" dirty="0">
                <a:solidFill>
                  <a:schemeClr val="accent1"/>
                </a:solidFill>
                <a:latin typeface="Arial" panose="020B0604020202020204" pitchFamily="34" charset="0"/>
                <a:cs typeface="Arial" panose="020B0604020202020204" pitchFamily="34" charset="0"/>
              </a:rPr>
              <a:t>inputs</a:t>
            </a:r>
            <a:r>
              <a:rPr lang="en-GB" sz="1600" dirty="0">
                <a:solidFill>
                  <a:schemeClr val="tx1">
                    <a:lumMod val="75000"/>
                    <a:lumOff val="25000"/>
                  </a:schemeClr>
                </a:solidFill>
                <a:latin typeface="Arial" panose="020B0604020202020204" pitchFamily="34" charset="0"/>
                <a:cs typeface="Arial" panose="020B0604020202020204" pitchFamily="34" charset="0"/>
              </a:rPr>
              <a:t>, </a:t>
            </a:r>
            <a:r>
              <a:rPr lang="en-GB" sz="1600" b="1" dirty="0">
                <a:solidFill>
                  <a:schemeClr val="accent1"/>
                </a:solidFill>
                <a:latin typeface="Arial" panose="020B0604020202020204" pitchFamily="34" charset="0"/>
                <a:cs typeface="Arial" panose="020B0604020202020204" pitchFamily="34" charset="0"/>
              </a:rPr>
              <a:t>activities</a:t>
            </a:r>
            <a:r>
              <a:rPr lang="en-GB" sz="1600" dirty="0">
                <a:solidFill>
                  <a:schemeClr val="tx1">
                    <a:lumMod val="75000"/>
                    <a:lumOff val="25000"/>
                  </a:schemeClr>
                </a:solidFill>
                <a:latin typeface="Arial" panose="020B0604020202020204" pitchFamily="34" charset="0"/>
                <a:cs typeface="Arial" panose="020B0604020202020204" pitchFamily="34" charset="0"/>
              </a:rPr>
              <a:t> and </a:t>
            </a:r>
            <a:r>
              <a:rPr lang="en-GB" sz="1600" b="1" dirty="0">
                <a:solidFill>
                  <a:schemeClr val="accent1"/>
                </a:solidFill>
                <a:latin typeface="Arial" panose="020B0604020202020204" pitchFamily="34" charset="0"/>
                <a:cs typeface="Arial" panose="020B0604020202020204" pitchFamily="34" charset="0"/>
              </a:rPr>
              <a:t>outputs</a:t>
            </a:r>
            <a:r>
              <a:rPr lang="en-GB" sz="1600" dirty="0">
                <a:solidFill>
                  <a:schemeClr val="tx1">
                    <a:lumMod val="75000"/>
                    <a:lumOff val="25000"/>
                  </a:schemeClr>
                </a:solidFill>
                <a:latin typeface="Arial" panose="020B0604020202020204" pitchFamily="34" charset="0"/>
                <a:cs typeface="Arial" panose="020B0604020202020204" pitchFamily="34" charset="0"/>
              </a:rPr>
              <a:t> through impacts on </a:t>
            </a:r>
            <a:r>
              <a:rPr lang="en-GB" sz="1600" b="1" dirty="0" smtClean="0">
                <a:solidFill>
                  <a:schemeClr val="accent1"/>
                </a:solidFill>
                <a:latin typeface="Arial" panose="020B0604020202020204" pitchFamily="34" charset="0"/>
                <a:cs typeface="Arial" panose="020B0604020202020204" pitchFamily="34" charset="0"/>
              </a:rPr>
              <a:t>quality</a:t>
            </a:r>
            <a:r>
              <a:rPr lang="en-GB" sz="1600" dirty="0" smtClean="0">
                <a:solidFill>
                  <a:schemeClr val="tx1">
                    <a:lumMod val="75000"/>
                    <a:lumOff val="25000"/>
                  </a:schemeClr>
                </a:solidFill>
                <a:latin typeface="Arial" panose="020B0604020202020204" pitchFamily="34" charset="0"/>
                <a:cs typeface="Arial" panose="020B0604020202020204" pitchFamily="34" charset="0"/>
              </a:rPr>
              <a:t>, </a:t>
            </a:r>
            <a:r>
              <a:rPr lang="en-GB" sz="1600" b="1" dirty="0" smtClean="0">
                <a:solidFill>
                  <a:schemeClr val="accent1"/>
                </a:solidFill>
                <a:latin typeface="Arial" panose="020B0604020202020204" pitchFamily="34" charset="0"/>
                <a:cs typeface="Arial" panose="020B0604020202020204" pitchFamily="34" charset="0"/>
              </a:rPr>
              <a:t>timeline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and </a:t>
            </a:r>
            <a:r>
              <a:rPr lang="en-GB" sz="1600" b="1" dirty="0" smtClean="0">
                <a:solidFill>
                  <a:schemeClr val="accent1"/>
                </a:solidFill>
                <a:latin typeface="Arial" panose="020B0604020202020204" pitchFamily="34" charset="0"/>
                <a:cs typeface="Arial" panose="020B0604020202020204" pitchFamily="34" charset="0"/>
              </a:rPr>
              <a:t>costs</a:t>
            </a:r>
          </a:p>
          <a:p>
            <a:pPr marL="274320" indent="-274320">
              <a:spcAft>
                <a:spcPts val="600"/>
              </a:spcAft>
              <a:buClr>
                <a:schemeClr val="tx1">
                  <a:lumMod val="75000"/>
                  <a:lumOff val="25000"/>
                </a:schemeClr>
              </a:buClr>
              <a:buFont typeface="Arial" panose="020B0604020202020204" pitchFamily="34" charset="0"/>
              <a:buChar char="•"/>
            </a:pPr>
            <a:r>
              <a:rPr lang="en-GB" sz="1600" b="1" dirty="0" smtClean="0">
                <a:solidFill>
                  <a:schemeClr val="accent1"/>
                </a:solidFill>
                <a:latin typeface="Arial" panose="020B0604020202020204" pitchFamily="34" charset="0"/>
                <a:cs typeface="Arial" panose="020B0604020202020204" pitchFamily="34" charset="0"/>
              </a:rPr>
              <a:t>Example: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imagine </a:t>
            </a:r>
            <a:r>
              <a:rPr lang="en-GB" sz="1600" dirty="0">
                <a:solidFill>
                  <a:schemeClr val="tx1">
                    <a:lumMod val="75000"/>
                    <a:lumOff val="25000"/>
                  </a:schemeClr>
                </a:solidFill>
                <a:latin typeface="Arial" panose="020B0604020202020204" pitchFamily="34" charset="0"/>
                <a:cs typeface="Arial" panose="020B0604020202020204" pitchFamily="34" charset="0"/>
              </a:rPr>
              <a:t>the negative impacts of a sub-par procurement process, on an education project </a:t>
            </a:r>
            <a:r>
              <a:rPr lang="en-GB" sz="1600" dirty="0" smtClean="0">
                <a:solidFill>
                  <a:schemeClr val="tx1">
                    <a:lumMod val="75000"/>
                    <a:lumOff val="25000"/>
                  </a:schemeClr>
                </a:solidFill>
                <a:latin typeface="Arial" panose="020B0604020202020204" pitchFamily="34" charset="0"/>
                <a:cs typeface="Arial" panose="020B0604020202020204" pitchFamily="34" charset="0"/>
              </a:rPr>
              <a:t>where </a:t>
            </a:r>
            <a:r>
              <a:rPr lang="en-GB" sz="1600" dirty="0">
                <a:solidFill>
                  <a:schemeClr val="tx1">
                    <a:lumMod val="75000"/>
                    <a:lumOff val="25000"/>
                  </a:schemeClr>
                </a:solidFill>
                <a:latin typeface="Arial" panose="020B0604020202020204" pitchFamily="34" charset="0"/>
                <a:cs typeface="Arial" panose="020B0604020202020204" pitchFamily="34" charset="0"/>
              </a:rPr>
              <a:t>one of the key outputs is the construction of a school</a:t>
            </a:r>
          </a:p>
          <a:p>
            <a:pPr marL="274320" indent="-274320">
              <a:spcAft>
                <a:spcPts val="600"/>
              </a:spcAft>
              <a:buClr>
                <a:schemeClr val="tx1">
                  <a:lumMod val="75000"/>
                  <a:lumOff val="25000"/>
                </a:schemeClr>
              </a:buClr>
              <a:buFont typeface="Arial" panose="020B0604020202020204" pitchFamily="34" charset="0"/>
              <a:buChar char="•"/>
            </a:pPr>
            <a:endParaRPr lang="en-GB" sz="1600" b="1" dirty="0" smtClean="0">
              <a:solidFill>
                <a:schemeClr val="accent1"/>
              </a:solidFill>
              <a:latin typeface="Arial" panose="020B0604020202020204" pitchFamily="34" charset="0"/>
              <a:cs typeface="Arial" panose="020B0604020202020204" pitchFamily="34" charset="0"/>
            </a:endParaRPr>
          </a:p>
          <a:p>
            <a:pPr marL="274320" indent="-274320">
              <a:spcAft>
                <a:spcPts val="600"/>
              </a:spcAft>
              <a:buClr>
                <a:schemeClr val="tx1">
                  <a:lumMod val="75000"/>
                  <a:lumOff val="25000"/>
                </a:schemeClr>
              </a:buClr>
              <a:buFont typeface="Arial" panose="020B0604020202020204" pitchFamily="34" charset="0"/>
              <a:buChar char="•"/>
            </a:pPr>
            <a:endParaRPr lang="en-US" sz="16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30" name="Picture 2" descr="\\crp.unops.local\files\UserHome\santiagom\Documents\2 ExternalTrainings\pics flickr UN\UN Photo_JC McIlwa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136" y="3200400"/>
            <a:ext cx="4214024" cy="28115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741160" y="6304397"/>
            <a:ext cx="1800199" cy="215444"/>
          </a:xfrm>
          <a:prstGeom prst="rect">
            <a:avLst/>
          </a:prstGeom>
          <a:noFill/>
        </p:spPr>
        <p:txBody>
          <a:bodyPr wrap="square" rtlCol="0">
            <a:spAutoFit/>
          </a:bodyPr>
          <a:lstStyle/>
          <a:p>
            <a:r>
              <a:rPr lang="en-GB" sz="800" dirty="0" smtClean="0">
                <a:solidFill>
                  <a:schemeClr val="tx1">
                    <a:lumMod val="75000"/>
                    <a:lumOff val="25000"/>
                  </a:schemeClr>
                </a:solidFill>
                <a:latin typeface="Arial" panose="020B0604020202020204" pitchFamily="34" charset="0"/>
                <a:cs typeface="Arial" panose="020B0604020202020204" pitchFamily="34" charset="0"/>
              </a:rPr>
              <a:t>Photo</a:t>
            </a:r>
            <a:r>
              <a:rPr lang="en-GB" sz="800" dirty="0">
                <a:solidFill>
                  <a:schemeClr val="tx1">
                    <a:lumMod val="75000"/>
                    <a:lumOff val="25000"/>
                  </a:schemeClr>
                </a:solidFill>
                <a:latin typeface="Arial" panose="020B0604020202020204" pitchFamily="34" charset="0"/>
                <a:cs typeface="Arial" panose="020B0604020202020204" pitchFamily="34" charset="0"/>
              </a:rPr>
              <a:t>: UN </a:t>
            </a:r>
            <a:r>
              <a:rPr lang="en-GB" sz="800" dirty="0" smtClean="0">
                <a:solidFill>
                  <a:schemeClr val="tx1">
                    <a:lumMod val="75000"/>
                    <a:lumOff val="25000"/>
                  </a:schemeClr>
                </a:solidFill>
                <a:latin typeface="Arial" panose="020B0604020202020204" pitchFamily="34" charset="0"/>
                <a:cs typeface="Arial" panose="020B0604020202020204" pitchFamily="34" charset="0"/>
              </a:rPr>
              <a:t>Photo/JC </a:t>
            </a:r>
            <a:r>
              <a:rPr lang="en-GB" sz="800" dirty="0">
                <a:solidFill>
                  <a:schemeClr val="tx1">
                    <a:lumMod val="75000"/>
                    <a:lumOff val="25000"/>
                  </a:schemeClr>
                </a:solidFill>
                <a:latin typeface="Arial" panose="020B0604020202020204" pitchFamily="34" charset="0"/>
                <a:cs typeface="Arial" panose="020B0604020202020204" pitchFamily="34" charset="0"/>
              </a:rPr>
              <a:t>McIlwaine</a:t>
            </a:r>
          </a:p>
        </p:txBody>
      </p:sp>
    </p:spTree>
    <p:extLst>
      <p:ext uri="{BB962C8B-B14F-4D97-AF65-F5344CB8AC3E}">
        <p14:creationId xmlns:p14="http://schemas.microsoft.com/office/powerpoint/2010/main" val="280734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2057400"/>
            <a:ext cx="4953000" cy="2123658"/>
          </a:xfrm>
          <a:prstGeom prst="rect">
            <a:avLst/>
          </a:prstGeom>
          <a:noFill/>
          <a:ln w="9525">
            <a:noFill/>
            <a:miter lim="800000"/>
            <a:headEnd/>
            <a:tailEnd/>
          </a:ln>
        </p:spPr>
        <p:txBody>
          <a:bodyPr>
            <a:spAutoFit/>
          </a:bodyPr>
          <a:lstStyle/>
          <a:p>
            <a:r>
              <a:rPr lang="en-US" sz="4400" b="1" dirty="0" smtClean="0"/>
              <a:t>UNOPS PROCUREMENT PRINCIPLES</a:t>
            </a:r>
            <a:endParaRPr lang="en-GB" sz="4400" b="1" dirty="0"/>
          </a:p>
        </p:txBody>
      </p:sp>
    </p:spTree>
    <p:extLst>
      <p:ext uri="{BB962C8B-B14F-4D97-AF65-F5344CB8AC3E}">
        <p14:creationId xmlns:p14="http://schemas.microsoft.com/office/powerpoint/2010/main" val="35508767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579892" y="3951437"/>
            <a:ext cx="1548000" cy="1548000"/>
            <a:chOff x="5258048" y="1930788"/>
            <a:chExt cx="830148" cy="822960"/>
          </a:xfrm>
        </p:grpSpPr>
        <p:grpSp>
          <p:nvGrpSpPr>
            <p:cNvPr id="18" name="Group 17"/>
            <p:cNvGrpSpPr/>
            <p:nvPr/>
          </p:nvGrpSpPr>
          <p:grpSpPr>
            <a:xfrm>
              <a:off x="5258048" y="1930788"/>
              <a:ext cx="822960" cy="822960"/>
              <a:chOff x="1778000" y="533399"/>
              <a:chExt cx="1207892" cy="1307880"/>
            </a:xfrm>
          </p:grpSpPr>
          <p:sp>
            <p:nvSpPr>
              <p:cNvPr id="20" name="Oval 19"/>
              <p:cNvSpPr/>
              <p:nvPr/>
            </p:nvSpPr>
            <p:spPr>
              <a:xfrm>
                <a:off x="1778000" y="533399"/>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19" name="TextBox 18"/>
            <p:cNvSpPr txBox="1"/>
            <p:nvPr/>
          </p:nvSpPr>
          <p:spPr>
            <a:xfrm>
              <a:off x="5277846" y="2254474"/>
              <a:ext cx="810350" cy="415499"/>
            </a:xfrm>
            <a:prstGeom prst="rect">
              <a:avLst/>
            </a:prstGeom>
            <a:noFill/>
          </p:spPr>
          <p:txBody>
            <a:bodyPr wrap="square" rtlCol="0">
              <a:spAutoFit/>
            </a:bodyPr>
            <a:lstStyle/>
            <a:p>
              <a:pPr algn="ctr"/>
              <a:r>
                <a:rPr lang="en-US" sz="1500" b="1" dirty="0" smtClean="0">
                  <a:solidFill>
                    <a:schemeClr val="bg1"/>
                  </a:solidFill>
                  <a:latin typeface="Arial" panose="020B0604020202020204" pitchFamily="34" charset="0"/>
                  <a:cs typeface="Arial" panose="020B0604020202020204" pitchFamily="34" charset="0"/>
                </a:rPr>
                <a:t>Accountability</a:t>
              </a:r>
              <a:endParaRPr lang="en-US" sz="1500" b="1" dirty="0">
                <a:solidFill>
                  <a:schemeClr val="bg1"/>
                </a:solidFill>
                <a:latin typeface="Arial" panose="020B0604020202020204" pitchFamily="34" charset="0"/>
                <a:cs typeface="Arial" panose="020B0604020202020204" pitchFamily="34" charset="0"/>
              </a:endParaRPr>
            </a:p>
          </p:txBody>
        </p:sp>
      </p:grpSp>
      <p:grpSp>
        <p:nvGrpSpPr>
          <p:cNvPr id="42" name="Group 41"/>
          <p:cNvGrpSpPr/>
          <p:nvPr/>
        </p:nvGrpSpPr>
        <p:grpSpPr>
          <a:xfrm>
            <a:off x="6208225" y="2949359"/>
            <a:ext cx="1548000" cy="1548000"/>
            <a:chOff x="5214277" y="2036111"/>
            <a:chExt cx="822960" cy="823887"/>
          </a:xfrm>
        </p:grpSpPr>
        <p:grpSp>
          <p:nvGrpSpPr>
            <p:cNvPr id="43" name="Group 42"/>
            <p:cNvGrpSpPr/>
            <p:nvPr/>
          </p:nvGrpSpPr>
          <p:grpSpPr>
            <a:xfrm>
              <a:off x="5214277" y="2036111"/>
              <a:ext cx="822960" cy="823887"/>
              <a:chOff x="1713755" y="700787"/>
              <a:chExt cx="1207892" cy="1309353"/>
            </a:xfrm>
          </p:grpSpPr>
          <p:sp>
            <p:nvSpPr>
              <p:cNvPr id="45" name="Oval 44"/>
              <p:cNvSpPr/>
              <p:nvPr/>
            </p:nvSpPr>
            <p:spPr>
              <a:xfrm>
                <a:off x="1713755" y="702260"/>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44" name="TextBox 43"/>
            <p:cNvSpPr txBox="1"/>
            <p:nvPr/>
          </p:nvSpPr>
          <p:spPr>
            <a:xfrm>
              <a:off x="5224058" y="2240770"/>
              <a:ext cx="784083" cy="415499"/>
            </a:xfrm>
            <a:prstGeom prst="rect">
              <a:avLst/>
            </a:prstGeom>
            <a:noFill/>
          </p:spPr>
          <p:txBody>
            <a:bodyPr wrap="square" rtlCol="0" anchor="ctr">
              <a:spAutoFit/>
            </a:bodyPr>
            <a:lstStyle/>
            <a:p>
              <a:pPr algn="ctr"/>
              <a:r>
                <a:rPr lang="en-US" sz="1500" b="1" dirty="0" smtClean="0">
                  <a:solidFill>
                    <a:schemeClr val="bg1"/>
                  </a:solidFill>
                  <a:latin typeface="Arial" panose="020B0604020202020204" pitchFamily="34" charset="0"/>
                  <a:cs typeface="Arial" panose="020B0604020202020204" pitchFamily="34" charset="0"/>
                </a:rPr>
                <a:t>Sustainability</a:t>
              </a:r>
              <a:endParaRPr lang="en-US" sz="1500" b="1" dirty="0">
                <a:solidFill>
                  <a:schemeClr val="bg1"/>
                </a:solidFill>
                <a:latin typeface="Arial" panose="020B0604020202020204" pitchFamily="34" charset="0"/>
                <a:cs typeface="Arial" panose="020B0604020202020204" pitchFamily="34" charset="0"/>
              </a:endParaRPr>
            </a:p>
          </p:txBody>
        </p:sp>
      </p:grpSp>
      <p:sp>
        <p:nvSpPr>
          <p:cNvPr id="27" name="Oval 26"/>
          <p:cNvSpPr/>
          <p:nvPr/>
        </p:nvSpPr>
        <p:spPr>
          <a:xfrm>
            <a:off x="4139951" y="1412776"/>
            <a:ext cx="4416417" cy="1789947"/>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 name="Subtitle 3"/>
          <p:cNvSpPr>
            <a:spLocks noGrp="1"/>
          </p:cNvSpPr>
          <p:nvPr>
            <p:ph type="subTitle" idx="1"/>
          </p:nvPr>
        </p:nvSpPr>
        <p:spPr>
          <a:xfrm>
            <a:off x="539552" y="1024712"/>
            <a:ext cx="8208912" cy="360040"/>
          </a:xfrm>
        </p:spPr>
        <p:txBody>
          <a:bodyPr/>
          <a:lstStyle/>
          <a:p>
            <a:r>
              <a:rPr lang="en-US" dirty="0" smtClean="0"/>
              <a:t>Concept of stewardship</a:t>
            </a:r>
            <a:endParaRPr lang="en-US" dirty="0"/>
          </a:p>
        </p:txBody>
      </p:sp>
      <p:sp>
        <p:nvSpPr>
          <p:cNvPr id="21" name="Text Placeholder 1"/>
          <p:cNvSpPr>
            <a:spLocks noGrp="1"/>
          </p:cNvSpPr>
          <p:nvPr>
            <p:ph type="body" sz="quarter" idx="10"/>
          </p:nvPr>
        </p:nvSpPr>
        <p:spPr>
          <a:xfrm>
            <a:off x="265383" y="1555204"/>
            <a:ext cx="3607827" cy="5114034"/>
          </a:xfrm>
        </p:spPr>
        <p:txBody>
          <a:bodyPr/>
          <a:lstStyle/>
          <a:p>
            <a:pPr>
              <a:spcBef>
                <a:spcPts val="600"/>
              </a:spcBef>
            </a:pPr>
            <a:r>
              <a:rPr lang="en-US" sz="1800" dirty="0">
                <a:solidFill>
                  <a:schemeClr val="tx1">
                    <a:lumMod val="75000"/>
                    <a:lumOff val="25000"/>
                  </a:schemeClr>
                </a:solidFill>
              </a:rPr>
              <a:t>The term </a:t>
            </a:r>
            <a:r>
              <a:rPr lang="en-US" sz="1800" dirty="0" smtClean="0">
                <a:solidFill>
                  <a:schemeClr val="tx1">
                    <a:lumMod val="75000"/>
                    <a:lumOff val="25000"/>
                  </a:schemeClr>
                </a:solidFill>
              </a:rPr>
              <a:t>refers </a:t>
            </a:r>
            <a:r>
              <a:rPr lang="en-US" sz="1800" dirty="0">
                <a:solidFill>
                  <a:schemeClr val="tx1">
                    <a:lumMod val="75000"/>
                    <a:lumOff val="25000"/>
                  </a:schemeClr>
                </a:solidFill>
              </a:rPr>
              <a:t>to the careful and </a:t>
            </a:r>
            <a:r>
              <a:rPr lang="en-US" sz="1800" dirty="0" smtClean="0">
                <a:solidFill>
                  <a:schemeClr val="tx1">
                    <a:lumMod val="75000"/>
                    <a:lumOff val="25000"/>
                  </a:schemeClr>
                </a:solidFill>
              </a:rPr>
              <a:t>responsible </a:t>
            </a:r>
            <a:r>
              <a:rPr lang="en-US" sz="1800" dirty="0">
                <a:solidFill>
                  <a:schemeClr val="tx1">
                    <a:lumMod val="75000"/>
                    <a:lumOff val="25000"/>
                  </a:schemeClr>
                </a:solidFill>
              </a:rPr>
              <a:t>management of </a:t>
            </a:r>
            <a:r>
              <a:rPr lang="en-US" sz="1800" b="1" dirty="0">
                <a:solidFill>
                  <a:schemeClr val="accent1"/>
                </a:solidFill>
              </a:rPr>
              <a:t>something entrusted to one’s </a:t>
            </a:r>
            <a:r>
              <a:rPr lang="en-US" sz="1800" b="1" dirty="0" smtClean="0">
                <a:solidFill>
                  <a:schemeClr val="accent1"/>
                </a:solidFill>
              </a:rPr>
              <a:t>care.</a:t>
            </a:r>
            <a:endParaRPr lang="en-US" sz="1800" dirty="0" smtClean="0">
              <a:solidFill>
                <a:schemeClr val="tx1">
                  <a:lumMod val="75000"/>
                  <a:lumOff val="25000"/>
                </a:schemeClr>
              </a:solidFill>
            </a:endParaRPr>
          </a:p>
          <a:p>
            <a:pPr>
              <a:spcBef>
                <a:spcPts val="600"/>
              </a:spcBef>
            </a:pPr>
            <a:r>
              <a:rPr lang="en-GB" sz="1800" dirty="0" smtClean="0">
                <a:solidFill>
                  <a:schemeClr val="tx1">
                    <a:lumMod val="75000"/>
                    <a:lumOff val="25000"/>
                  </a:schemeClr>
                </a:solidFill>
              </a:rPr>
              <a:t>Public sector organizations are the </a:t>
            </a:r>
            <a:r>
              <a:rPr lang="en-GB" sz="1800" b="1" dirty="0" smtClean="0">
                <a:solidFill>
                  <a:schemeClr val="accent1"/>
                </a:solidFill>
              </a:rPr>
              <a:t>stewards of public funds </a:t>
            </a:r>
            <a:r>
              <a:rPr lang="en-GB" sz="1800" dirty="0" smtClean="0">
                <a:solidFill>
                  <a:schemeClr val="tx1">
                    <a:lumMod val="75000"/>
                    <a:lumOff val="25000"/>
                  </a:schemeClr>
                </a:solidFill>
              </a:rPr>
              <a:t>which have been provided by peoples in trust to fulfil specific public purposes…and a significant amount of these funds is </a:t>
            </a:r>
            <a:r>
              <a:rPr lang="en-GB" sz="1800" b="1" dirty="0" smtClean="0">
                <a:solidFill>
                  <a:schemeClr val="accent1"/>
                </a:solidFill>
              </a:rPr>
              <a:t>spent through procurement </a:t>
            </a:r>
            <a:r>
              <a:rPr lang="en-GB" sz="1800" dirty="0" smtClean="0">
                <a:solidFill>
                  <a:schemeClr val="tx1">
                    <a:lumMod val="75000"/>
                    <a:lumOff val="25000"/>
                  </a:schemeClr>
                </a:solidFill>
              </a:rPr>
              <a:t>processes.</a:t>
            </a:r>
          </a:p>
          <a:p>
            <a:pPr>
              <a:spcBef>
                <a:spcPts val="600"/>
              </a:spcBef>
            </a:pPr>
            <a:r>
              <a:rPr lang="en-GB" sz="1800" dirty="0">
                <a:solidFill>
                  <a:schemeClr val="tx1">
                    <a:lumMod val="75000"/>
                    <a:lumOff val="25000"/>
                  </a:schemeClr>
                </a:solidFill>
              </a:rPr>
              <a:t>A number of expectations form the </a:t>
            </a:r>
            <a:r>
              <a:rPr lang="en-GB" sz="1800" b="1" dirty="0" smtClean="0">
                <a:solidFill>
                  <a:schemeClr val="accent1"/>
                </a:solidFill>
              </a:rPr>
              <a:t>basis of responsible stewardship </a:t>
            </a:r>
            <a:r>
              <a:rPr lang="en-GB" sz="1800" dirty="0" smtClean="0">
                <a:solidFill>
                  <a:schemeClr val="tx1">
                    <a:lumMod val="75000"/>
                    <a:lumOff val="25000"/>
                  </a:schemeClr>
                </a:solidFill>
              </a:rPr>
              <a:t>of public funds and of the public procurement principles…</a:t>
            </a:r>
          </a:p>
          <a:p>
            <a:pPr marL="0" indent="0">
              <a:buNone/>
            </a:pPr>
            <a:endParaRPr lang="en-US" sz="1600" dirty="0">
              <a:solidFill>
                <a:schemeClr val="tx1">
                  <a:lumMod val="75000"/>
                  <a:lumOff val="25000"/>
                </a:schemeClr>
              </a:solidFill>
            </a:endParaRPr>
          </a:p>
        </p:txBody>
      </p:sp>
      <p:sp>
        <p:nvSpPr>
          <p:cNvPr id="22" name="Down Arrow 21"/>
          <p:cNvSpPr/>
          <p:nvPr/>
        </p:nvSpPr>
        <p:spPr>
          <a:xfrm>
            <a:off x="5980146" y="5619465"/>
            <a:ext cx="635000" cy="406400"/>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74737" y="6074789"/>
            <a:ext cx="1776087" cy="412801"/>
            <a:chOff x="1523998" y="3276600"/>
            <a:chExt cx="3289258" cy="762000"/>
          </a:xfrm>
        </p:grpSpPr>
        <p:sp>
          <p:nvSpPr>
            <p:cNvPr id="25" name="Rectangle 24"/>
            <p:cNvSpPr/>
            <p:nvPr/>
          </p:nvSpPr>
          <p:spPr>
            <a:xfrm>
              <a:off x="1524000" y="3276600"/>
              <a:ext cx="3048000" cy="76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1523998" y="3276600"/>
              <a:ext cx="3289258" cy="76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b="1" kern="1200" dirty="0" smtClean="0">
                  <a:solidFill>
                    <a:schemeClr val="accent1"/>
                  </a:solidFill>
                  <a:latin typeface="Arial" panose="020B0604020202020204" pitchFamily="34" charset="0"/>
                  <a:cs typeface="Arial" panose="020B0604020202020204" pitchFamily="34" charset="0"/>
                </a:rPr>
                <a:t>Responsible </a:t>
              </a:r>
              <a:r>
                <a:rPr lang="en-US" b="1" dirty="0">
                  <a:solidFill>
                    <a:schemeClr val="accent1"/>
                  </a:solidFill>
                  <a:latin typeface="Arial" panose="020B0604020202020204" pitchFamily="34" charset="0"/>
                  <a:cs typeface="Arial" panose="020B0604020202020204" pitchFamily="34" charset="0"/>
                </a:rPr>
                <a:t>s</a:t>
              </a:r>
              <a:r>
                <a:rPr lang="en-US" b="1" kern="1200" dirty="0" smtClean="0">
                  <a:solidFill>
                    <a:schemeClr val="accent1"/>
                  </a:solidFill>
                  <a:latin typeface="Arial" panose="020B0604020202020204" pitchFamily="34" charset="0"/>
                  <a:cs typeface="Arial" panose="020B0604020202020204" pitchFamily="34" charset="0"/>
                </a:rPr>
                <a:t>tewardship</a:t>
              </a:r>
              <a:endParaRPr lang="en-US" b="1" kern="1200" dirty="0">
                <a:solidFill>
                  <a:schemeClr val="accent1"/>
                </a:solidFill>
                <a:latin typeface="Arial" panose="020B0604020202020204" pitchFamily="34" charset="0"/>
                <a:cs typeface="Arial" panose="020B0604020202020204" pitchFamily="34" charset="0"/>
              </a:endParaRPr>
            </a:p>
          </p:txBody>
        </p:sp>
      </p:grpSp>
      <p:grpSp>
        <p:nvGrpSpPr>
          <p:cNvPr id="32" name="Group 31"/>
          <p:cNvGrpSpPr/>
          <p:nvPr/>
        </p:nvGrpSpPr>
        <p:grpSpPr>
          <a:xfrm>
            <a:off x="4803966" y="2749762"/>
            <a:ext cx="1548000" cy="1548000"/>
            <a:chOff x="5258048" y="1930788"/>
            <a:chExt cx="822960" cy="822960"/>
          </a:xfrm>
        </p:grpSpPr>
        <p:grpSp>
          <p:nvGrpSpPr>
            <p:cNvPr id="33" name="Group 32"/>
            <p:cNvGrpSpPr/>
            <p:nvPr/>
          </p:nvGrpSpPr>
          <p:grpSpPr>
            <a:xfrm>
              <a:off x="5258048" y="1930788"/>
              <a:ext cx="822960" cy="822960"/>
              <a:chOff x="1778000" y="533399"/>
              <a:chExt cx="1207892" cy="1307880"/>
            </a:xfrm>
          </p:grpSpPr>
          <p:sp>
            <p:nvSpPr>
              <p:cNvPr id="35" name="Oval 34"/>
              <p:cNvSpPr/>
              <p:nvPr/>
            </p:nvSpPr>
            <p:spPr>
              <a:xfrm>
                <a:off x="1778000" y="533399"/>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34" name="TextBox 33"/>
            <p:cNvSpPr txBox="1"/>
            <p:nvPr/>
          </p:nvSpPr>
          <p:spPr>
            <a:xfrm>
              <a:off x="5290120" y="2229400"/>
              <a:ext cx="784083" cy="415499"/>
            </a:xfrm>
            <a:prstGeom prst="rect">
              <a:avLst/>
            </a:prstGeom>
            <a:noFill/>
          </p:spPr>
          <p:txBody>
            <a:bodyPr wrap="square" rtlCol="0">
              <a:spAutoFit/>
            </a:bodyPr>
            <a:lstStyle/>
            <a:p>
              <a:r>
                <a:rPr lang="en-US" sz="1500" b="1" dirty="0" smtClean="0">
                  <a:solidFill>
                    <a:schemeClr val="bg1"/>
                  </a:solidFill>
                  <a:latin typeface="Arial" panose="020B0604020202020204" pitchFamily="34" charset="0"/>
                  <a:cs typeface="Arial" panose="020B0604020202020204" pitchFamily="34" charset="0"/>
                </a:rPr>
                <a:t>Transparency</a:t>
              </a:r>
              <a:endParaRPr lang="en-US" sz="1500" b="1" dirty="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5663880" y="1893426"/>
            <a:ext cx="1548000" cy="1548000"/>
            <a:chOff x="5258048" y="1930788"/>
            <a:chExt cx="822960" cy="822960"/>
          </a:xfrm>
        </p:grpSpPr>
        <p:grpSp>
          <p:nvGrpSpPr>
            <p:cNvPr id="28" name="Group 27"/>
            <p:cNvGrpSpPr/>
            <p:nvPr/>
          </p:nvGrpSpPr>
          <p:grpSpPr>
            <a:xfrm>
              <a:off x="5258048" y="1930788"/>
              <a:ext cx="822960" cy="822960"/>
              <a:chOff x="1778000" y="533399"/>
              <a:chExt cx="1207892" cy="1307880"/>
            </a:xfrm>
          </p:grpSpPr>
          <p:sp>
            <p:nvSpPr>
              <p:cNvPr id="29" name="Oval 28"/>
              <p:cNvSpPr/>
              <p:nvPr/>
            </p:nvSpPr>
            <p:spPr>
              <a:xfrm>
                <a:off x="1778000" y="533399"/>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2" name="TextBox 1"/>
            <p:cNvSpPr txBox="1"/>
            <p:nvPr/>
          </p:nvSpPr>
          <p:spPr>
            <a:xfrm>
              <a:off x="5289830" y="2151670"/>
              <a:ext cx="784083" cy="415499"/>
            </a:xfrm>
            <a:prstGeom prst="rect">
              <a:avLst/>
            </a:prstGeom>
            <a:noFill/>
          </p:spPr>
          <p:txBody>
            <a:bodyPr wrap="square" rtlCol="0" anchor="ctr">
              <a:spAutoFit/>
            </a:bodyPr>
            <a:lstStyle/>
            <a:p>
              <a:pPr algn="ctr"/>
              <a:r>
                <a:rPr lang="en-US" sz="1500" b="1" dirty="0" smtClean="0">
                  <a:solidFill>
                    <a:schemeClr val="bg1"/>
                  </a:solidFill>
                  <a:latin typeface="Arial" panose="020B0604020202020204" pitchFamily="34" charset="0"/>
                  <a:cs typeface="Arial" panose="020B0604020202020204" pitchFamily="34" charset="0"/>
                </a:rPr>
                <a:t>Efficiency</a:t>
              </a:r>
              <a:endParaRPr lang="en-US" sz="1500" b="1" dirty="0">
                <a:solidFill>
                  <a:schemeClr val="bg1"/>
                </a:solidFill>
                <a:latin typeface="Arial" panose="020B0604020202020204" pitchFamily="34" charset="0"/>
                <a:cs typeface="Arial" panose="020B0604020202020204" pitchFamily="34" charset="0"/>
              </a:endParaRPr>
            </a:p>
          </p:txBody>
        </p:sp>
      </p:grpSp>
      <p:grpSp>
        <p:nvGrpSpPr>
          <p:cNvPr id="47" name="Group 46"/>
          <p:cNvGrpSpPr/>
          <p:nvPr/>
        </p:nvGrpSpPr>
        <p:grpSpPr>
          <a:xfrm>
            <a:off x="4206013" y="1653263"/>
            <a:ext cx="1548000" cy="1548000"/>
            <a:chOff x="5258048" y="1930788"/>
            <a:chExt cx="822960" cy="822960"/>
          </a:xfrm>
        </p:grpSpPr>
        <p:grpSp>
          <p:nvGrpSpPr>
            <p:cNvPr id="48" name="Group 47"/>
            <p:cNvGrpSpPr/>
            <p:nvPr/>
          </p:nvGrpSpPr>
          <p:grpSpPr>
            <a:xfrm>
              <a:off x="5258048" y="1930788"/>
              <a:ext cx="822960" cy="822960"/>
              <a:chOff x="1778000" y="533399"/>
              <a:chExt cx="1207892" cy="1307880"/>
            </a:xfrm>
          </p:grpSpPr>
          <p:sp>
            <p:nvSpPr>
              <p:cNvPr id="50" name="Oval 49"/>
              <p:cNvSpPr/>
              <p:nvPr/>
            </p:nvSpPr>
            <p:spPr>
              <a:xfrm>
                <a:off x="1778000" y="533399"/>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49" name="TextBox 48"/>
            <p:cNvSpPr txBox="1"/>
            <p:nvPr/>
          </p:nvSpPr>
          <p:spPr>
            <a:xfrm>
              <a:off x="5263790" y="2205607"/>
              <a:ext cx="784083" cy="294521"/>
            </a:xfrm>
            <a:prstGeom prst="rect">
              <a:avLst/>
            </a:prstGeom>
            <a:noFill/>
          </p:spPr>
          <p:txBody>
            <a:bodyPr wrap="square" rtlCol="0" anchor="ctr">
              <a:spAutoFit/>
            </a:bodyPr>
            <a:lstStyle/>
            <a:p>
              <a:pPr algn="ctr"/>
              <a:r>
                <a:rPr lang="en-US" sz="1500" b="1" dirty="0" smtClean="0">
                  <a:solidFill>
                    <a:schemeClr val="bg1"/>
                  </a:solidFill>
                  <a:latin typeface="Arial" panose="020B0604020202020204" pitchFamily="34" charset="0"/>
                  <a:cs typeface="Arial" panose="020B0604020202020204" pitchFamily="34" charset="0"/>
                </a:rPr>
                <a:t>Value for </a:t>
              </a:r>
              <a:r>
                <a:rPr lang="en-US" sz="1500" b="1" dirty="0">
                  <a:solidFill>
                    <a:schemeClr val="bg1"/>
                  </a:solidFill>
                  <a:latin typeface="Arial" panose="020B0604020202020204" pitchFamily="34" charset="0"/>
                  <a:cs typeface="Arial" panose="020B0604020202020204" pitchFamily="34" charset="0"/>
                </a:rPr>
                <a:t>m</a:t>
              </a:r>
              <a:r>
                <a:rPr lang="en-US" sz="1500" b="1" dirty="0" smtClean="0">
                  <a:solidFill>
                    <a:schemeClr val="bg1"/>
                  </a:solidFill>
                  <a:latin typeface="Arial" panose="020B0604020202020204" pitchFamily="34" charset="0"/>
                  <a:cs typeface="Arial" panose="020B0604020202020204" pitchFamily="34" charset="0"/>
                </a:rPr>
                <a:t>oney</a:t>
              </a:r>
              <a:endParaRPr lang="en-US" sz="1500" b="1" dirty="0">
                <a:solidFill>
                  <a:schemeClr val="bg1"/>
                </a:solidFill>
                <a:latin typeface="Arial" panose="020B0604020202020204" pitchFamily="34" charset="0"/>
                <a:cs typeface="Arial" panose="020B0604020202020204" pitchFamily="34" charset="0"/>
              </a:endParaRPr>
            </a:p>
          </p:txBody>
        </p:sp>
      </p:grpSp>
      <p:grpSp>
        <p:nvGrpSpPr>
          <p:cNvPr id="37" name="Group 36"/>
          <p:cNvGrpSpPr/>
          <p:nvPr/>
        </p:nvGrpSpPr>
        <p:grpSpPr>
          <a:xfrm>
            <a:off x="6960524" y="1594431"/>
            <a:ext cx="1548000" cy="1548000"/>
            <a:chOff x="5258048" y="1930788"/>
            <a:chExt cx="822960" cy="822960"/>
          </a:xfrm>
        </p:grpSpPr>
        <p:grpSp>
          <p:nvGrpSpPr>
            <p:cNvPr id="38" name="Group 37"/>
            <p:cNvGrpSpPr/>
            <p:nvPr/>
          </p:nvGrpSpPr>
          <p:grpSpPr>
            <a:xfrm>
              <a:off x="5258048" y="1930788"/>
              <a:ext cx="822960" cy="822960"/>
              <a:chOff x="1778000" y="533399"/>
              <a:chExt cx="1207892" cy="1307880"/>
            </a:xfrm>
          </p:grpSpPr>
          <p:sp>
            <p:nvSpPr>
              <p:cNvPr id="40" name="Oval 39"/>
              <p:cNvSpPr/>
              <p:nvPr/>
            </p:nvSpPr>
            <p:spPr>
              <a:xfrm>
                <a:off x="1778000" y="533399"/>
                <a:ext cx="1207892"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39" name="TextBox 38"/>
            <p:cNvSpPr txBox="1"/>
            <p:nvPr/>
          </p:nvSpPr>
          <p:spPr>
            <a:xfrm>
              <a:off x="5291181" y="2200542"/>
              <a:ext cx="784083" cy="242374"/>
            </a:xfrm>
            <a:prstGeom prst="rect">
              <a:avLst/>
            </a:prstGeom>
            <a:noFill/>
          </p:spPr>
          <p:txBody>
            <a:bodyPr wrap="square" rtlCol="0" anchor="ctr">
              <a:spAutoFit/>
            </a:bodyPr>
            <a:lstStyle/>
            <a:p>
              <a:pPr algn="ctr"/>
              <a:r>
                <a:rPr lang="en-US" sz="1500" b="1" dirty="0" smtClean="0">
                  <a:solidFill>
                    <a:schemeClr val="bg1"/>
                  </a:solidFill>
                  <a:latin typeface="Arial" panose="020B0604020202020204" pitchFamily="34" charset="0"/>
                  <a:cs typeface="Arial" panose="020B0604020202020204" pitchFamily="34" charset="0"/>
                </a:rPr>
                <a:t>Ethics</a:t>
              </a:r>
              <a:endParaRPr lang="en-US" sz="1500" b="1" dirty="0">
                <a:solidFill>
                  <a:schemeClr val="bg1"/>
                </a:solidFill>
                <a:latin typeface="Arial" panose="020B0604020202020204" pitchFamily="34" charset="0"/>
                <a:cs typeface="Arial" panose="020B0604020202020204" pitchFamily="34" charset="0"/>
              </a:endParaRPr>
            </a:p>
          </p:txBody>
        </p:sp>
      </p:grpSp>
      <p:sp>
        <p:nvSpPr>
          <p:cNvPr id="24" name="Shape 23"/>
          <p:cNvSpPr/>
          <p:nvPr/>
        </p:nvSpPr>
        <p:spPr>
          <a:xfrm>
            <a:off x="3923928" y="1174734"/>
            <a:ext cx="4824536" cy="434249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52" name="Group 51"/>
          <p:cNvGrpSpPr/>
          <p:nvPr/>
        </p:nvGrpSpPr>
        <p:grpSpPr>
          <a:xfrm>
            <a:off x="5529639" y="831846"/>
            <a:ext cx="1692840" cy="1548000"/>
            <a:chOff x="5219513" y="1930788"/>
            <a:chExt cx="1006805" cy="822960"/>
          </a:xfrm>
        </p:grpSpPr>
        <p:grpSp>
          <p:nvGrpSpPr>
            <p:cNvPr id="53" name="Group 52"/>
            <p:cNvGrpSpPr/>
            <p:nvPr/>
          </p:nvGrpSpPr>
          <p:grpSpPr>
            <a:xfrm>
              <a:off x="5258045" y="1930788"/>
              <a:ext cx="920663" cy="822960"/>
              <a:chOff x="1777998" y="533399"/>
              <a:chExt cx="1351297" cy="1307880"/>
            </a:xfrm>
          </p:grpSpPr>
          <p:sp>
            <p:nvSpPr>
              <p:cNvPr id="55" name="Oval 54"/>
              <p:cNvSpPr/>
              <p:nvPr/>
            </p:nvSpPr>
            <p:spPr>
              <a:xfrm>
                <a:off x="1777998" y="533399"/>
                <a:ext cx="1351297" cy="1307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5"/>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1500" kern="1200"/>
              </a:p>
            </p:txBody>
          </p:sp>
        </p:grpSp>
        <p:sp>
          <p:nvSpPr>
            <p:cNvPr id="54" name="TextBox 53"/>
            <p:cNvSpPr txBox="1"/>
            <p:nvPr/>
          </p:nvSpPr>
          <p:spPr>
            <a:xfrm>
              <a:off x="5219513" y="2234669"/>
              <a:ext cx="1006805" cy="171804"/>
            </a:xfrm>
            <a:prstGeom prst="rect">
              <a:avLst/>
            </a:prstGeom>
            <a:noFill/>
          </p:spPr>
          <p:txBody>
            <a:bodyPr wrap="square" rtlCol="0" anchor="ctr">
              <a:spAutoFit/>
            </a:bodyPr>
            <a:lstStyle/>
            <a:p>
              <a:pPr algn="ctr"/>
              <a:r>
                <a:rPr lang="en-US" sz="1500" b="1" dirty="0" smtClean="0">
                  <a:solidFill>
                    <a:schemeClr val="bg1"/>
                  </a:solidFill>
                  <a:latin typeface="Arial" panose="020B0604020202020204" pitchFamily="34" charset="0"/>
                  <a:cs typeface="Arial" panose="020B0604020202020204" pitchFamily="34" charset="0"/>
                </a:rPr>
                <a:t>Professionalism</a:t>
              </a:r>
              <a:endParaRPr lang="en-US" sz="15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7002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1"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1"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0-#ppt_h/2"/>
                                          </p:val>
                                        </p:tav>
                                        <p:tav tm="100000">
                                          <p:val>
                                            <p:strVal val="#ppt_y"/>
                                          </p:val>
                                        </p:tav>
                                      </p:tavLst>
                                    </p:anim>
                                  </p:childTnLst>
                                </p:cTn>
                              </p:par>
                            </p:childTnLst>
                          </p:cTn>
                        </p:par>
                        <p:par>
                          <p:cTn id="51" fill="hold">
                            <p:stCondLst>
                              <p:cond delay="3000"/>
                            </p:stCondLst>
                            <p:childTnLst>
                              <p:par>
                                <p:cTn id="52" presetID="2" presetClass="entr" presetSubtype="1"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31023" y="1174981"/>
            <a:ext cx="4260076" cy="2531365"/>
            <a:chOff x="261438" y="1151913"/>
            <a:chExt cx="4260076" cy="2531365"/>
          </a:xfrm>
        </p:grpSpPr>
        <p:sp>
          <p:nvSpPr>
            <p:cNvPr id="36" name="TextBox 35"/>
            <p:cNvSpPr txBox="1"/>
            <p:nvPr/>
          </p:nvSpPr>
          <p:spPr>
            <a:xfrm>
              <a:off x="261438" y="1173071"/>
              <a:ext cx="4260076" cy="2510207"/>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216000">
                <a:spcBef>
                  <a:spcPts val="300"/>
                </a:spcBef>
              </a:pPr>
              <a:endParaRPr lang="en-US" sz="1400" b="1" dirty="0">
                <a:solidFill>
                  <a:schemeClr val="accent1"/>
                </a:solidFill>
                <a:latin typeface="Arial" panose="020B0604020202020204" pitchFamily="34" charset="0"/>
                <a:cs typeface="Arial" panose="020B0604020202020204" pitchFamily="34" charset="0"/>
              </a:endParaRPr>
            </a:p>
          </p:txBody>
        </p:sp>
        <p:sp>
          <p:nvSpPr>
            <p:cNvPr id="39" name="TextBox 10"/>
            <p:cNvSpPr txBox="1">
              <a:spLocks noChangeArrowheads="1"/>
            </p:cNvSpPr>
            <p:nvPr/>
          </p:nvSpPr>
          <p:spPr bwMode="auto">
            <a:xfrm>
              <a:off x="279912" y="1151913"/>
              <a:ext cx="41725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16000" indent="-216000" eaLnBrk="1" hangingPunct="1">
                <a:buFont typeface="Arial" pitchFamily="34" charset="0"/>
                <a:buChar char="•"/>
              </a:pPr>
              <a:r>
                <a:rPr lang="en-US" sz="1600" dirty="0" smtClean="0">
                  <a:solidFill>
                    <a:schemeClr val="tx1">
                      <a:lumMod val="75000"/>
                      <a:lumOff val="25000"/>
                    </a:schemeClr>
                  </a:solidFill>
                </a:rPr>
                <a:t>Derived from ultimate objective of procurement to </a:t>
              </a:r>
              <a:r>
                <a:rPr lang="en-US" sz="1600" b="1" dirty="0" smtClean="0">
                  <a:solidFill>
                    <a:schemeClr val="tx1">
                      <a:lumMod val="75000"/>
                      <a:lumOff val="25000"/>
                    </a:schemeClr>
                  </a:solidFill>
                </a:rPr>
                <a:t>add value to the organization and its clients </a:t>
              </a:r>
              <a:r>
                <a:rPr lang="en-US" sz="1600" dirty="0" smtClean="0">
                  <a:solidFill>
                    <a:schemeClr val="tx1">
                      <a:lumMod val="75000"/>
                      <a:lumOff val="25000"/>
                    </a:schemeClr>
                  </a:solidFill>
                </a:rPr>
                <a:t>in  fulfilling their goals and objectives</a:t>
              </a:r>
            </a:p>
            <a:p>
              <a:pPr marL="216000" indent="-216000" eaLnBrk="1" hangingPunct="1">
                <a:buFont typeface="Arial" pitchFamily="34" charset="0"/>
                <a:buChar char="•"/>
              </a:pPr>
              <a:r>
                <a:rPr lang="en-US" sz="1600" dirty="0" smtClean="0">
                  <a:solidFill>
                    <a:schemeClr val="tx1">
                      <a:lumMod val="75000"/>
                      <a:lumOff val="25000"/>
                    </a:schemeClr>
                  </a:solidFill>
                </a:rPr>
                <a:t>Includes concepts such                                as maintaining the best                           </a:t>
              </a:r>
              <a:r>
                <a:rPr lang="en-US" sz="1600" b="1" dirty="0" smtClean="0">
                  <a:solidFill>
                    <a:schemeClr val="tx1">
                      <a:lumMod val="75000"/>
                      <a:lumOff val="25000"/>
                    </a:schemeClr>
                  </a:solidFill>
                </a:rPr>
                <a:t>image and reputation</a:t>
              </a:r>
              <a:r>
                <a:rPr lang="en-US" sz="1600" dirty="0" smtClean="0">
                  <a:solidFill>
                    <a:schemeClr val="tx1">
                      <a:lumMod val="75000"/>
                      <a:lumOff val="25000"/>
                    </a:schemeClr>
                  </a:solidFill>
                </a:rPr>
                <a:t> of                            the organization and                   maintaining public good</a:t>
              </a:r>
              <a:endParaRPr lang="en-US" sz="1600" dirty="0">
                <a:solidFill>
                  <a:schemeClr val="tx1">
                    <a:lumMod val="75000"/>
                    <a:lumOff val="25000"/>
                  </a:schemeClr>
                </a:solidFill>
              </a:endParaRPr>
            </a:p>
          </p:txBody>
        </p:sp>
      </p:grpSp>
      <p:grpSp>
        <p:nvGrpSpPr>
          <p:cNvPr id="5" name="Group 4"/>
          <p:cNvGrpSpPr/>
          <p:nvPr/>
        </p:nvGrpSpPr>
        <p:grpSpPr>
          <a:xfrm>
            <a:off x="248196" y="3788228"/>
            <a:ext cx="4279946" cy="2838843"/>
            <a:chOff x="248196" y="3788228"/>
            <a:chExt cx="4279946" cy="2838843"/>
          </a:xfrm>
        </p:grpSpPr>
        <p:sp>
          <p:nvSpPr>
            <p:cNvPr id="37" name="TextBox 36"/>
            <p:cNvSpPr txBox="1"/>
            <p:nvPr/>
          </p:nvSpPr>
          <p:spPr>
            <a:xfrm>
              <a:off x="268066" y="3788228"/>
              <a:ext cx="4260076" cy="2510207"/>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216000">
                <a:spcBef>
                  <a:spcPts val="300"/>
                </a:spcBef>
              </a:pPr>
              <a:endParaRPr lang="en-US" sz="1400" b="1" dirty="0">
                <a:solidFill>
                  <a:schemeClr val="accent1"/>
                </a:solidFill>
                <a:latin typeface="Arial" panose="020B0604020202020204" pitchFamily="34" charset="0"/>
                <a:cs typeface="Arial" panose="020B0604020202020204" pitchFamily="34" charset="0"/>
              </a:endParaRPr>
            </a:p>
          </p:txBody>
        </p:sp>
        <p:sp>
          <p:nvSpPr>
            <p:cNvPr id="41" name="TextBox 8"/>
            <p:cNvSpPr txBox="1">
              <a:spLocks noChangeArrowheads="1"/>
            </p:cNvSpPr>
            <p:nvPr/>
          </p:nvSpPr>
          <p:spPr bwMode="auto">
            <a:xfrm>
              <a:off x="248196" y="3826304"/>
              <a:ext cx="420423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Arial" pitchFamily="34" charset="0"/>
                <a:buChar char="•"/>
                <a:defRPr/>
              </a:pPr>
              <a:r>
                <a:rPr lang="en-US" sz="1600" dirty="0" smtClean="0">
                  <a:solidFill>
                    <a:schemeClr val="tx1">
                      <a:lumMod val="75000"/>
                      <a:lumOff val="25000"/>
                    </a:schemeClr>
                  </a:solidFill>
                </a:rPr>
                <a:t>Free from favouritism,                            </a:t>
              </a:r>
              <a:r>
                <a:rPr lang="en-US" sz="1600" b="1" dirty="0" smtClean="0">
                  <a:solidFill>
                    <a:schemeClr val="tx1">
                      <a:lumMod val="75000"/>
                      <a:lumOff val="25000"/>
                    </a:schemeClr>
                  </a:solidFill>
                </a:rPr>
                <a:t>impartial</a:t>
              </a:r>
              <a:r>
                <a:rPr lang="en-US" sz="1600" dirty="0" smtClean="0">
                  <a:solidFill>
                    <a:schemeClr val="tx1">
                      <a:lumMod val="75000"/>
                      <a:lumOff val="25000"/>
                    </a:schemeClr>
                  </a:solidFill>
                </a:rPr>
                <a:t>, honest  and                                applies visibility and                              openness in all                           transactions </a:t>
              </a:r>
            </a:p>
            <a:p>
              <a:pPr marL="285750" indent="-285750" eaLnBrk="1" hangingPunct="1">
                <a:buFont typeface="Arial" pitchFamily="34" charset="0"/>
                <a:buChar char="•"/>
                <a:defRPr/>
              </a:pPr>
              <a:r>
                <a:rPr lang="en-US" sz="1600" b="1" dirty="0" smtClean="0">
                  <a:solidFill>
                    <a:schemeClr val="tx1">
                      <a:lumMod val="75000"/>
                      <a:lumOff val="25000"/>
                    </a:schemeClr>
                  </a:solidFill>
                </a:rPr>
                <a:t>All information </a:t>
              </a:r>
              <a:r>
                <a:rPr lang="en-US" sz="1600" dirty="0" smtClean="0">
                  <a:solidFill>
                    <a:schemeClr val="tx1">
                      <a:lumMod val="75000"/>
                      <a:lumOff val="25000"/>
                    </a:schemeClr>
                  </a:solidFill>
                </a:rPr>
                <a:t>on policies,                 procedures, opportunities and             processes are clearly defined                        and made </a:t>
              </a:r>
              <a:r>
                <a:rPr lang="en-US" sz="1600" b="1" dirty="0" smtClean="0">
                  <a:solidFill>
                    <a:schemeClr val="tx1">
                      <a:lumMod val="75000"/>
                      <a:lumOff val="25000"/>
                    </a:schemeClr>
                  </a:solidFill>
                </a:rPr>
                <a:t>widely known </a:t>
              </a:r>
            </a:p>
            <a:p>
              <a:pPr marL="285750" indent="-285750" eaLnBrk="1" hangingPunct="1">
                <a:buFont typeface="Arial" pitchFamily="34" charset="0"/>
                <a:buChar char="•"/>
                <a:defRPr/>
              </a:pPr>
              <a:r>
                <a:rPr lang="en-US" sz="1600" b="1" dirty="0">
                  <a:solidFill>
                    <a:schemeClr val="tx1">
                      <a:lumMod val="75000"/>
                      <a:lumOff val="25000"/>
                    </a:schemeClr>
                  </a:solidFill>
                </a:rPr>
                <a:t>Ethical </a:t>
              </a:r>
              <a:r>
                <a:rPr lang="en-US" sz="1600" dirty="0">
                  <a:solidFill>
                    <a:schemeClr val="tx1">
                      <a:lumMod val="75000"/>
                      <a:lumOff val="25000"/>
                    </a:schemeClr>
                  </a:solidFill>
                </a:rPr>
                <a:t>behavior </a:t>
              </a:r>
              <a:endParaRPr lang="en-US" sz="1600" b="1" dirty="0" smtClean="0">
                <a:solidFill>
                  <a:schemeClr val="tx1">
                    <a:lumMod val="75000"/>
                    <a:lumOff val="25000"/>
                  </a:schemeClr>
                </a:solidFill>
              </a:endParaRPr>
            </a:p>
            <a:p>
              <a:pPr marL="285750" indent="-285750" eaLnBrk="1" hangingPunct="1">
                <a:buFont typeface="Arial" pitchFamily="34" charset="0"/>
                <a:buChar char="•"/>
                <a:defRPr/>
              </a:pPr>
              <a:endParaRPr lang="en-US" sz="1600" dirty="0" smtClean="0">
                <a:solidFill>
                  <a:schemeClr val="tx1">
                    <a:lumMod val="65000"/>
                    <a:lumOff val="35000"/>
                  </a:schemeClr>
                </a:solidFill>
              </a:endParaRPr>
            </a:p>
          </p:txBody>
        </p:sp>
      </p:grpSp>
      <p:grpSp>
        <p:nvGrpSpPr>
          <p:cNvPr id="3" name="Group 2"/>
          <p:cNvGrpSpPr/>
          <p:nvPr/>
        </p:nvGrpSpPr>
        <p:grpSpPr>
          <a:xfrm>
            <a:off x="4621458" y="3784682"/>
            <a:ext cx="4260076" cy="2510207"/>
            <a:chOff x="4621458" y="3784682"/>
            <a:chExt cx="4260076" cy="2510207"/>
          </a:xfrm>
        </p:grpSpPr>
        <p:sp>
          <p:nvSpPr>
            <p:cNvPr id="35" name="TextBox 34"/>
            <p:cNvSpPr txBox="1"/>
            <p:nvPr/>
          </p:nvSpPr>
          <p:spPr>
            <a:xfrm>
              <a:off x="4621458" y="3784682"/>
              <a:ext cx="4260076" cy="2510207"/>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216000">
                <a:spcBef>
                  <a:spcPts val="300"/>
                </a:spcBef>
              </a:pPr>
              <a:endParaRPr lang="en-US" sz="1400" b="1" dirty="0">
                <a:solidFill>
                  <a:schemeClr val="accent1"/>
                </a:solidFill>
                <a:latin typeface="Arial" panose="020B0604020202020204" pitchFamily="34" charset="0"/>
                <a:cs typeface="Arial" panose="020B0604020202020204" pitchFamily="34" charset="0"/>
              </a:endParaRPr>
            </a:p>
          </p:txBody>
        </p:sp>
        <p:sp>
          <p:nvSpPr>
            <p:cNvPr id="40" name="TextBox 9"/>
            <p:cNvSpPr txBox="1">
              <a:spLocks noChangeArrowheads="1"/>
            </p:cNvSpPr>
            <p:nvPr/>
          </p:nvSpPr>
          <p:spPr bwMode="auto">
            <a:xfrm>
              <a:off x="4832385" y="3808678"/>
              <a:ext cx="40491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0" lvl="3" eaLnBrk="1" hangingPunct="1">
                <a:buFont typeface="Arial" pitchFamily="34" charset="0"/>
                <a:buChar char="•"/>
                <a:defRPr/>
              </a:pPr>
              <a:r>
                <a:rPr lang="en-US" sz="1600" dirty="0" smtClean="0">
                  <a:solidFill>
                    <a:schemeClr val="tx1">
                      <a:lumMod val="75000"/>
                      <a:lumOff val="25000"/>
                    </a:schemeClr>
                  </a:solidFill>
                </a:rPr>
                <a:t>Fostering </a:t>
              </a:r>
              <a:r>
                <a:rPr lang="en-US" sz="1600" b="1" dirty="0" smtClean="0">
                  <a:solidFill>
                    <a:schemeClr val="tx1">
                      <a:lumMod val="75000"/>
                      <a:lumOff val="25000"/>
                    </a:schemeClr>
                  </a:solidFill>
                </a:rPr>
                <a:t>competition </a:t>
              </a:r>
              <a:r>
                <a:rPr lang="en-US" sz="1600" dirty="0" smtClean="0">
                  <a:solidFill>
                    <a:schemeClr val="tx1">
                      <a:lumMod val="75000"/>
                      <a:lumOff val="25000"/>
                    </a:schemeClr>
                  </a:solidFill>
                </a:rPr>
                <a:t>as a driver for best value for money</a:t>
              </a:r>
              <a:endParaRPr lang="en-US" sz="1600" dirty="0">
                <a:solidFill>
                  <a:schemeClr val="tx1">
                    <a:lumMod val="75000"/>
                    <a:lumOff val="25000"/>
                  </a:schemeClr>
                </a:solidFill>
              </a:endParaRPr>
            </a:p>
            <a:p>
              <a:pPr marL="1260000" lvl="3" indent="-182880" eaLnBrk="1" hangingPunct="1">
                <a:buFont typeface="Arial" pitchFamily="34" charset="0"/>
                <a:buChar char="•"/>
                <a:defRPr/>
              </a:pPr>
              <a:r>
                <a:rPr lang="en-US" sz="1600" dirty="0" smtClean="0">
                  <a:solidFill>
                    <a:schemeClr val="tx1">
                      <a:lumMod val="75000"/>
                      <a:lumOff val="25000"/>
                    </a:schemeClr>
                  </a:solidFill>
                </a:rPr>
                <a:t>Achieved </a:t>
              </a:r>
              <a:r>
                <a:rPr lang="en-US" sz="1600" dirty="0">
                  <a:solidFill>
                    <a:schemeClr val="tx1">
                      <a:lumMod val="75000"/>
                      <a:lumOff val="25000"/>
                    </a:schemeClr>
                  </a:solidFill>
                </a:rPr>
                <a:t>through: </a:t>
              </a:r>
              <a:r>
                <a:rPr lang="en-US" sz="1600" b="1" dirty="0">
                  <a:solidFill>
                    <a:schemeClr val="tx1">
                      <a:lumMod val="75000"/>
                      <a:lumOff val="25000"/>
                    </a:schemeClr>
                  </a:solidFill>
                </a:rPr>
                <a:t>sufficient </a:t>
              </a:r>
              <a:r>
                <a:rPr lang="en-US" sz="1600" b="1" dirty="0" smtClean="0">
                  <a:solidFill>
                    <a:schemeClr val="tx1">
                      <a:lumMod val="75000"/>
                      <a:lumOff val="25000"/>
                    </a:schemeClr>
                  </a:solidFill>
                </a:rPr>
                <a:t>number </a:t>
              </a:r>
              <a:r>
                <a:rPr lang="en-US" sz="1600" b="1" dirty="0">
                  <a:solidFill>
                    <a:schemeClr val="tx1">
                      <a:lumMod val="75000"/>
                      <a:lumOff val="25000"/>
                    </a:schemeClr>
                  </a:solidFill>
                </a:rPr>
                <a:t>of prospective bidders </a:t>
              </a:r>
              <a:r>
                <a:rPr lang="en-US" sz="1600" dirty="0">
                  <a:solidFill>
                    <a:schemeClr val="tx1">
                      <a:lumMod val="75000"/>
                      <a:lumOff val="25000"/>
                    </a:schemeClr>
                  </a:solidFill>
                </a:rPr>
                <a:t>which are </a:t>
              </a:r>
              <a:r>
                <a:rPr lang="en-US" sz="1600" dirty="0" smtClean="0">
                  <a:solidFill>
                    <a:schemeClr val="tx1">
                      <a:lumMod val="75000"/>
                      <a:lumOff val="25000"/>
                    </a:schemeClr>
                  </a:solidFill>
                </a:rPr>
                <a:t>independent and compete under </a:t>
              </a:r>
              <a:r>
                <a:rPr lang="en-US" sz="1600" dirty="0">
                  <a:solidFill>
                    <a:schemeClr val="tx1">
                      <a:lumMod val="75000"/>
                      <a:lumOff val="25000"/>
                    </a:schemeClr>
                  </a:solidFill>
                </a:rPr>
                <a:t>same </a:t>
              </a:r>
              <a:r>
                <a:rPr lang="en-US" sz="1600" dirty="0" smtClean="0">
                  <a:solidFill>
                    <a:schemeClr val="tx1">
                      <a:lumMod val="75000"/>
                      <a:lumOff val="25000"/>
                    </a:schemeClr>
                  </a:solidFill>
                </a:rPr>
                <a:t>conditions</a:t>
              </a:r>
              <a:endParaRPr lang="en-US" sz="1600" dirty="0">
                <a:solidFill>
                  <a:schemeClr val="tx1">
                    <a:lumMod val="75000"/>
                    <a:lumOff val="25000"/>
                  </a:schemeClr>
                </a:solidFill>
              </a:endParaRPr>
            </a:p>
          </p:txBody>
        </p:sp>
      </p:grpSp>
      <p:grpSp>
        <p:nvGrpSpPr>
          <p:cNvPr id="2" name="Group 1"/>
          <p:cNvGrpSpPr/>
          <p:nvPr/>
        </p:nvGrpSpPr>
        <p:grpSpPr>
          <a:xfrm>
            <a:off x="4621458" y="1175357"/>
            <a:ext cx="4292732" cy="2510207"/>
            <a:chOff x="4621458" y="1175357"/>
            <a:chExt cx="4292732" cy="2510207"/>
          </a:xfrm>
        </p:grpSpPr>
        <p:sp>
          <p:nvSpPr>
            <p:cNvPr id="34" name="TextBox 33"/>
            <p:cNvSpPr txBox="1"/>
            <p:nvPr/>
          </p:nvSpPr>
          <p:spPr>
            <a:xfrm>
              <a:off x="4621458" y="1175357"/>
              <a:ext cx="4260076" cy="2510207"/>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216000">
                <a:spcBef>
                  <a:spcPts val="300"/>
                </a:spcBef>
              </a:pPr>
              <a:endParaRPr lang="en-US" sz="1400" b="1" dirty="0">
                <a:solidFill>
                  <a:schemeClr val="accent1"/>
                </a:solidFill>
                <a:latin typeface="Arial" panose="020B0604020202020204" pitchFamily="34" charset="0"/>
                <a:cs typeface="Arial" panose="020B0604020202020204" pitchFamily="34" charset="0"/>
              </a:endParaRPr>
            </a:p>
          </p:txBody>
        </p:sp>
        <p:sp>
          <p:nvSpPr>
            <p:cNvPr id="38" name="TextBox 7"/>
            <p:cNvSpPr txBox="1">
              <a:spLocks noChangeArrowheads="1"/>
            </p:cNvSpPr>
            <p:nvPr/>
          </p:nvSpPr>
          <p:spPr bwMode="auto">
            <a:xfrm>
              <a:off x="4799814" y="1242013"/>
              <a:ext cx="411437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Arial" pitchFamily="34" charset="0"/>
                <a:buChar char="•"/>
                <a:defRPr/>
              </a:pPr>
              <a:r>
                <a:rPr lang="en-US" sz="1600" b="1" dirty="0" smtClean="0">
                  <a:solidFill>
                    <a:schemeClr val="tx1">
                      <a:lumMod val="75000"/>
                      <a:lumOff val="25000"/>
                    </a:schemeClr>
                  </a:solidFill>
                </a:rPr>
                <a:t>Optimal combination of quality and cost </a:t>
              </a:r>
              <a:r>
                <a:rPr lang="en-US" sz="1600" dirty="0" smtClean="0">
                  <a:solidFill>
                    <a:schemeClr val="tx1">
                      <a:lumMod val="75000"/>
                      <a:lumOff val="25000"/>
                    </a:schemeClr>
                  </a:solidFill>
                </a:rPr>
                <a:t>appropriate to the requirements of the organization</a:t>
              </a:r>
            </a:p>
            <a:p>
              <a:pPr marL="1476000" indent="-285750" eaLnBrk="1" hangingPunct="1">
                <a:buFont typeface="Arial" pitchFamily="34" charset="0"/>
                <a:buChar char="•"/>
                <a:defRPr/>
              </a:pPr>
              <a:r>
                <a:rPr lang="en-US" sz="1600" b="1" dirty="0">
                  <a:solidFill>
                    <a:schemeClr val="tx1">
                      <a:lumMod val="75000"/>
                      <a:lumOff val="25000"/>
                    </a:schemeClr>
                  </a:solidFill>
                </a:rPr>
                <a:t>Quality</a:t>
              </a:r>
              <a:r>
                <a:rPr lang="en-US" sz="1600" dirty="0">
                  <a:solidFill>
                    <a:schemeClr val="tx1">
                      <a:lumMod val="75000"/>
                      <a:lumOff val="25000"/>
                    </a:schemeClr>
                  </a:solidFill>
                </a:rPr>
                <a:t> = required performance, reliability, social and environmental considerations</a:t>
              </a:r>
            </a:p>
            <a:p>
              <a:pPr marL="1764000" indent="-285750" eaLnBrk="1" hangingPunct="1">
                <a:buFont typeface="Arial" pitchFamily="34" charset="0"/>
                <a:buChar char="•"/>
                <a:defRPr/>
              </a:pPr>
              <a:r>
                <a:rPr lang="en-US" sz="1600" b="1" dirty="0">
                  <a:solidFill>
                    <a:schemeClr val="tx1">
                      <a:lumMod val="75000"/>
                      <a:lumOff val="25000"/>
                    </a:schemeClr>
                  </a:solidFill>
                </a:rPr>
                <a:t>Cost</a:t>
              </a:r>
              <a:r>
                <a:rPr lang="en-US" sz="1600" dirty="0">
                  <a:solidFill>
                    <a:schemeClr val="tx1">
                      <a:lumMod val="75000"/>
                      <a:lumOff val="25000"/>
                    </a:schemeClr>
                  </a:solidFill>
                </a:rPr>
                <a:t> = </a:t>
              </a:r>
              <a:r>
                <a:rPr lang="en-US" sz="1600" u="sng" dirty="0">
                  <a:solidFill>
                    <a:schemeClr val="tx1">
                      <a:lumMod val="75000"/>
                      <a:lumOff val="25000"/>
                    </a:schemeClr>
                  </a:solidFill>
                </a:rPr>
                <a:t>life cycle cost</a:t>
              </a:r>
              <a:r>
                <a:rPr lang="en-US" sz="1600" dirty="0">
                  <a:solidFill>
                    <a:schemeClr val="tx1">
                      <a:lumMod val="75000"/>
                      <a:lumOff val="25000"/>
                    </a:schemeClr>
                  </a:solidFill>
                </a:rPr>
                <a:t>, not just purchase price</a:t>
              </a:r>
            </a:p>
          </p:txBody>
        </p:sp>
      </p:grpSp>
      <p:grpSp>
        <p:nvGrpSpPr>
          <p:cNvPr id="7" name="Group 6"/>
          <p:cNvGrpSpPr/>
          <p:nvPr/>
        </p:nvGrpSpPr>
        <p:grpSpPr>
          <a:xfrm>
            <a:off x="2773030" y="1933971"/>
            <a:ext cx="1759712" cy="1759712"/>
            <a:chOff x="1247648" y="231647"/>
            <a:chExt cx="1759712" cy="1759712"/>
          </a:xfrm>
        </p:grpSpPr>
        <p:sp>
          <p:nvSpPr>
            <p:cNvPr id="18" name="Pie 17"/>
            <p:cNvSpPr/>
            <p:nvPr/>
          </p:nvSpPr>
          <p:spPr>
            <a:xfrm>
              <a:off x="1247648"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ie 4"/>
            <p:cNvSpPr/>
            <p:nvPr/>
          </p:nvSpPr>
          <p:spPr>
            <a:xfrm>
              <a:off x="1763056"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p:txBody>
        </p:sp>
      </p:grpSp>
      <p:grpSp>
        <p:nvGrpSpPr>
          <p:cNvPr id="9" name="Group 8"/>
          <p:cNvGrpSpPr/>
          <p:nvPr/>
        </p:nvGrpSpPr>
        <p:grpSpPr>
          <a:xfrm>
            <a:off x="4614022" y="1933971"/>
            <a:ext cx="1759712" cy="1759712"/>
            <a:chOff x="3088640" y="231647"/>
            <a:chExt cx="1759712" cy="1759712"/>
          </a:xfrm>
        </p:grpSpPr>
        <p:sp>
          <p:nvSpPr>
            <p:cNvPr id="16" name="Pie 15"/>
            <p:cNvSpPr/>
            <p:nvPr/>
          </p:nvSpPr>
          <p:spPr>
            <a:xfrm rot="5400000">
              <a:off x="3088640"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Pie 6"/>
            <p:cNvSpPr/>
            <p:nvPr/>
          </p:nvSpPr>
          <p:spPr>
            <a:xfrm>
              <a:off x="3088640"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p:txBody>
        </p:sp>
      </p:grpSp>
      <p:grpSp>
        <p:nvGrpSpPr>
          <p:cNvPr id="10" name="Group 9"/>
          <p:cNvGrpSpPr/>
          <p:nvPr/>
        </p:nvGrpSpPr>
        <p:grpSpPr>
          <a:xfrm>
            <a:off x="4614022" y="3774964"/>
            <a:ext cx="1759712" cy="1759712"/>
            <a:chOff x="3088640" y="2072640"/>
            <a:chExt cx="1759712" cy="1759712"/>
          </a:xfrm>
        </p:grpSpPr>
        <p:sp>
          <p:nvSpPr>
            <p:cNvPr id="14" name="Pie 13"/>
            <p:cNvSpPr/>
            <p:nvPr/>
          </p:nvSpPr>
          <p:spPr>
            <a:xfrm rot="10800000">
              <a:off x="3088640" y="2072640"/>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ie 8"/>
            <p:cNvSpPr/>
            <p:nvPr/>
          </p:nvSpPr>
          <p:spPr>
            <a:xfrm rot="21600000">
              <a:off x="3088640" y="2072640"/>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p:txBody>
        </p:sp>
      </p:grpSp>
      <p:grpSp>
        <p:nvGrpSpPr>
          <p:cNvPr id="11" name="Group 10"/>
          <p:cNvGrpSpPr/>
          <p:nvPr/>
        </p:nvGrpSpPr>
        <p:grpSpPr>
          <a:xfrm>
            <a:off x="2773030" y="3774964"/>
            <a:ext cx="1759712" cy="1759712"/>
            <a:chOff x="1247648" y="2072640"/>
            <a:chExt cx="1759712" cy="1759712"/>
          </a:xfrm>
        </p:grpSpPr>
        <p:sp>
          <p:nvSpPr>
            <p:cNvPr id="12" name="Pie 11"/>
            <p:cNvSpPr/>
            <p:nvPr/>
          </p:nvSpPr>
          <p:spPr>
            <a:xfrm rot="16200000">
              <a:off x="1247648" y="2072640"/>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ie 10"/>
            <p:cNvSpPr/>
            <p:nvPr/>
          </p:nvSpPr>
          <p:spPr>
            <a:xfrm rot="21600000">
              <a:off x="1763056" y="2072640"/>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0" name="TextBox 19"/>
          <p:cNvSpPr txBox="1"/>
          <p:nvPr/>
        </p:nvSpPr>
        <p:spPr>
          <a:xfrm rot="2804368">
            <a:off x="4971338" y="2552052"/>
            <a:ext cx="1174384" cy="553998"/>
          </a:xfrm>
          <a:prstGeom prst="rect">
            <a:avLst/>
          </a:prstGeom>
          <a:noFill/>
        </p:spPr>
        <p:txBody>
          <a:bodyPr wrap="square" rtlCol="0">
            <a:spAutoFit/>
          </a:bodyPr>
          <a:lstStyle/>
          <a:p>
            <a:r>
              <a:rPr lang="en-US" sz="1500" b="1" dirty="0" smtClean="0">
                <a:solidFill>
                  <a:schemeClr val="bg1"/>
                </a:solidFill>
                <a:latin typeface="Arial" panose="020B0604020202020204" pitchFamily="34" charset="0"/>
                <a:cs typeface="Arial" panose="020B0604020202020204" pitchFamily="34" charset="0"/>
              </a:rPr>
              <a:t>Best value for money</a:t>
            </a:r>
            <a:endParaRPr lang="en-US" sz="1500" b="1" dirty="0">
              <a:solidFill>
                <a:schemeClr val="bg1"/>
              </a:solidFill>
              <a:latin typeface="Arial" panose="020B0604020202020204" pitchFamily="34" charset="0"/>
              <a:cs typeface="Arial" panose="020B0604020202020204" pitchFamily="34" charset="0"/>
            </a:endParaRPr>
          </a:p>
        </p:txBody>
      </p:sp>
      <p:sp>
        <p:nvSpPr>
          <p:cNvPr id="24" name="Oval 23"/>
          <p:cNvSpPr/>
          <p:nvPr/>
        </p:nvSpPr>
        <p:spPr>
          <a:xfrm>
            <a:off x="3699620" y="2771471"/>
            <a:ext cx="182880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rot="18766731">
            <a:off x="4604098" y="4402159"/>
            <a:ext cx="1807272" cy="553998"/>
          </a:xfrm>
          <a:prstGeom prst="rect">
            <a:avLst/>
          </a:prstGeom>
          <a:noFill/>
        </p:spPr>
        <p:txBody>
          <a:bodyPr wrap="square" rtlCol="0">
            <a:spAutoFit/>
          </a:bodyPr>
          <a:lstStyle/>
          <a:p>
            <a:pPr algn="ctr"/>
            <a:r>
              <a:rPr lang="en-US" sz="1500" b="1" dirty="0" smtClean="0">
                <a:solidFill>
                  <a:schemeClr val="bg1"/>
                </a:solidFill>
                <a:latin typeface="Arial" panose="020B0604020202020204" pitchFamily="34" charset="0"/>
                <a:cs typeface="Arial" panose="020B0604020202020204" pitchFamily="34" charset="0"/>
              </a:rPr>
              <a:t>Effective Competition</a:t>
            </a:r>
            <a:endParaRPr lang="en-US" sz="15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rot="2777219">
            <a:off x="2792907" y="4227937"/>
            <a:ext cx="1807272" cy="784830"/>
          </a:xfrm>
          <a:prstGeom prst="rect">
            <a:avLst/>
          </a:prstGeom>
          <a:noFill/>
        </p:spPr>
        <p:txBody>
          <a:bodyPr wrap="square" rtlCol="0">
            <a:spAutoFit/>
          </a:bodyPr>
          <a:lstStyle/>
          <a:p>
            <a:pPr algn="ctr"/>
            <a:r>
              <a:rPr lang="en-US" sz="1500" b="1" dirty="0" smtClean="0">
                <a:solidFill>
                  <a:schemeClr val="bg1"/>
                </a:solidFill>
                <a:latin typeface="Arial" panose="020B0604020202020204" pitchFamily="34" charset="0"/>
                <a:cs typeface="Arial" panose="020B0604020202020204" pitchFamily="34" charset="0"/>
              </a:rPr>
              <a:t>Fairness, integrity and transparency</a:t>
            </a:r>
            <a:endParaRPr lang="en-US" sz="15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rot="18766731">
            <a:off x="2577076" y="2459824"/>
            <a:ext cx="2141642" cy="784830"/>
          </a:xfrm>
          <a:prstGeom prst="rect">
            <a:avLst/>
          </a:prstGeom>
          <a:noFill/>
        </p:spPr>
        <p:txBody>
          <a:bodyPr wrap="square" rtlCol="0">
            <a:spAutoFit/>
          </a:bodyPr>
          <a:lstStyle/>
          <a:p>
            <a:pPr algn="ctr"/>
            <a:r>
              <a:rPr lang="en-US" sz="1500" b="1" dirty="0" smtClean="0">
                <a:solidFill>
                  <a:schemeClr val="bg1"/>
                </a:solidFill>
                <a:latin typeface="Arial" panose="020B0604020202020204" pitchFamily="34" charset="0"/>
                <a:cs typeface="Arial" panose="020B0604020202020204" pitchFamily="34" charset="0"/>
              </a:rPr>
              <a:t>Best interest of the organization &amp; clients</a:t>
            </a:r>
            <a:endParaRPr lang="en-US" sz="1500" b="1" dirty="0">
              <a:solidFill>
                <a:schemeClr val="bg1"/>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149" y="2956213"/>
            <a:ext cx="728567" cy="5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050" y="3891908"/>
            <a:ext cx="692602" cy="4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919" y="3828819"/>
            <a:ext cx="655632" cy="5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6535" y="3143670"/>
            <a:ext cx="706356" cy="4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56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1+#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0-#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0-#ppt_w/2"/>
                                          </p:val>
                                        </p:tav>
                                        <p:tav tm="100000">
                                          <p:val>
                                            <p:strVal val="#ppt_x"/>
                                          </p:val>
                                        </p:tav>
                                      </p:tavLst>
                                    </p:anim>
                                    <p:anim calcmode="lin" valueType="num">
                                      <p:cBhvr additive="base">
                                        <p:cTn id="5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04384" y="1676400"/>
            <a:ext cx="5715000" cy="1446550"/>
          </a:xfrm>
          <a:prstGeom prst="rect">
            <a:avLst/>
          </a:prstGeom>
          <a:noFill/>
          <a:ln w="9525">
            <a:noFill/>
            <a:miter lim="800000"/>
            <a:headEnd/>
            <a:tailEnd/>
          </a:ln>
        </p:spPr>
        <p:txBody>
          <a:bodyPr wrap="square">
            <a:spAutoFit/>
          </a:bodyPr>
          <a:lstStyle/>
          <a:p>
            <a:r>
              <a:rPr lang="en-GB" sz="4400" b="1" dirty="0" smtClean="0"/>
              <a:t>ETHICS IN </a:t>
            </a:r>
          </a:p>
          <a:p>
            <a:r>
              <a:rPr lang="en-GB" sz="4400" b="1" dirty="0" smtClean="0"/>
              <a:t>UN PROCUREMENT</a:t>
            </a:r>
            <a:endParaRPr lang="en-GB" sz="4400" b="1" dirty="0"/>
          </a:p>
        </p:txBody>
      </p:sp>
    </p:spTree>
    <p:extLst>
      <p:ext uri="{BB962C8B-B14F-4D97-AF65-F5344CB8AC3E}">
        <p14:creationId xmlns:p14="http://schemas.microsoft.com/office/powerpoint/2010/main" val="11790625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476672"/>
            <a:ext cx="8352928" cy="360040"/>
          </a:xfrm>
        </p:spPr>
        <p:txBody>
          <a:bodyPr/>
          <a:lstStyle/>
          <a:p>
            <a:pPr algn="ctr"/>
            <a:r>
              <a:rPr lang="en-US" dirty="0" smtClean="0"/>
              <a:t>Ethical standards</a:t>
            </a:r>
            <a:endParaRPr lang="en-US" dirty="0"/>
          </a:p>
        </p:txBody>
      </p:sp>
      <p:sp>
        <p:nvSpPr>
          <p:cNvPr id="2" name="Text Placeholder 1"/>
          <p:cNvSpPr>
            <a:spLocks noGrp="1"/>
          </p:cNvSpPr>
          <p:nvPr>
            <p:ph type="body" sz="quarter" idx="10"/>
          </p:nvPr>
        </p:nvSpPr>
        <p:spPr>
          <a:xfrm>
            <a:off x="259904" y="1114078"/>
            <a:ext cx="8646293" cy="5472608"/>
          </a:xfrm>
        </p:spPr>
        <p:txBody>
          <a:bodyPr/>
          <a:lstStyle/>
          <a:p>
            <a:pPr>
              <a:buClr>
                <a:schemeClr val="tx1">
                  <a:lumMod val="75000"/>
                  <a:lumOff val="25000"/>
                </a:schemeClr>
              </a:buClr>
            </a:pPr>
            <a:r>
              <a:rPr lang="en-US" sz="1700" dirty="0" smtClean="0">
                <a:solidFill>
                  <a:schemeClr val="tx1">
                    <a:lumMod val="75000"/>
                    <a:lumOff val="25000"/>
                  </a:schemeClr>
                </a:solidFill>
              </a:rPr>
              <a:t>Ethics relates to concepts of </a:t>
            </a:r>
            <a:r>
              <a:rPr lang="en-US" sz="1700" b="1" dirty="0" smtClean="0">
                <a:solidFill>
                  <a:srgbClr val="528EC9"/>
                </a:solidFill>
              </a:rPr>
              <a:t>right and wrong conduct</a:t>
            </a:r>
            <a:r>
              <a:rPr lang="en-US" sz="1700" dirty="0" smtClean="0">
                <a:solidFill>
                  <a:schemeClr val="tx1">
                    <a:lumMod val="75000"/>
                    <a:lumOff val="25000"/>
                  </a:schemeClr>
                </a:solidFill>
              </a:rPr>
              <a:t>, moral duty and obligation, moral principles and values, and to moral character</a:t>
            </a:r>
          </a:p>
          <a:p>
            <a:pPr>
              <a:buClr>
                <a:schemeClr val="tx1">
                  <a:lumMod val="75000"/>
                  <a:lumOff val="25000"/>
                </a:schemeClr>
              </a:buClr>
            </a:pPr>
            <a:r>
              <a:rPr lang="en-US" sz="1700" b="1" dirty="0" smtClean="0">
                <a:solidFill>
                  <a:srgbClr val="528EC9"/>
                </a:solidFill>
              </a:rPr>
              <a:t>Most procurement principles</a:t>
            </a:r>
            <a:r>
              <a:rPr lang="en-US" sz="1700" dirty="0" smtClean="0">
                <a:solidFill>
                  <a:schemeClr val="tx1">
                    <a:lumMod val="75000"/>
                    <a:lumOff val="25000"/>
                  </a:schemeClr>
                </a:solidFill>
              </a:rPr>
              <a:t>, i.e. fairness, integrity, transparency and accountability, are </a:t>
            </a:r>
            <a:r>
              <a:rPr lang="en-US" sz="1700" b="1" dirty="0" smtClean="0">
                <a:solidFill>
                  <a:srgbClr val="528EC9"/>
                </a:solidFill>
              </a:rPr>
              <a:t>based on ethics</a:t>
            </a:r>
          </a:p>
          <a:p>
            <a:pPr>
              <a:buClr>
                <a:schemeClr val="tx1">
                  <a:lumMod val="75000"/>
                  <a:lumOff val="25000"/>
                </a:schemeClr>
              </a:buClr>
            </a:pPr>
            <a:r>
              <a:rPr lang="en-US" sz="1700" dirty="0" smtClean="0">
                <a:solidFill>
                  <a:schemeClr val="tx1">
                    <a:lumMod val="75000"/>
                    <a:lumOff val="25000"/>
                  </a:schemeClr>
                </a:solidFill>
              </a:rPr>
              <a:t>When </a:t>
            </a:r>
            <a:r>
              <a:rPr lang="en-US" sz="1700" b="1" dirty="0" smtClean="0">
                <a:solidFill>
                  <a:srgbClr val="528EC9"/>
                </a:solidFill>
              </a:rPr>
              <a:t>undertaking procurement </a:t>
            </a:r>
            <a:r>
              <a:rPr lang="en-US" sz="1700" dirty="0" smtClean="0">
                <a:solidFill>
                  <a:schemeClr val="tx1">
                    <a:lumMod val="75000"/>
                    <a:lumOff val="25000"/>
                  </a:schemeClr>
                </a:solidFill>
              </a:rPr>
              <a:t>using public funds entrusted to the organization it is imperative that all activities conform to the </a:t>
            </a:r>
            <a:r>
              <a:rPr lang="en-US" sz="1700" b="1" dirty="0" smtClean="0">
                <a:solidFill>
                  <a:srgbClr val="528EC9"/>
                </a:solidFill>
              </a:rPr>
              <a:t>highest standards </a:t>
            </a:r>
            <a:r>
              <a:rPr lang="en-US" sz="1700" dirty="0" smtClean="0">
                <a:solidFill>
                  <a:schemeClr val="tx1">
                    <a:lumMod val="75000"/>
                    <a:lumOff val="25000"/>
                  </a:schemeClr>
                </a:solidFill>
              </a:rPr>
              <a:t>of ethical conduct</a:t>
            </a:r>
          </a:p>
          <a:p>
            <a:pPr>
              <a:buClr>
                <a:schemeClr val="tx1">
                  <a:lumMod val="75000"/>
                  <a:lumOff val="25000"/>
                </a:schemeClr>
              </a:buClr>
            </a:pPr>
            <a:r>
              <a:rPr lang="en-GB" sz="1700" dirty="0" smtClean="0">
                <a:solidFill>
                  <a:schemeClr val="tx1">
                    <a:lumMod val="75000"/>
                    <a:lumOff val="25000"/>
                  </a:schemeClr>
                </a:solidFill>
              </a:rPr>
              <a:t>All UNOPS personnel involved in procurement shall maintain an </a:t>
            </a:r>
            <a:r>
              <a:rPr lang="en-GB" sz="1700" b="1" dirty="0" smtClean="0">
                <a:solidFill>
                  <a:srgbClr val="528EC9"/>
                </a:solidFill>
              </a:rPr>
              <a:t>unimpeachable standard of integrity </a:t>
            </a:r>
            <a:r>
              <a:rPr lang="en-GB" sz="1700" dirty="0" smtClean="0">
                <a:solidFill>
                  <a:schemeClr val="tx1">
                    <a:lumMod val="75000"/>
                    <a:lumOff val="25000"/>
                  </a:schemeClr>
                </a:solidFill>
              </a:rPr>
              <a:t>in all business relationships, both inside and outside UNOPS. </a:t>
            </a:r>
          </a:p>
          <a:p>
            <a:pPr>
              <a:buClr>
                <a:schemeClr val="tx1">
                  <a:lumMod val="75000"/>
                  <a:lumOff val="25000"/>
                </a:schemeClr>
              </a:buClr>
            </a:pPr>
            <a:r>
              <a:rPr lang="en-GB" sz="1700" dirty="0" smtClean="0">
                <a:solidFill>
                  <a:schemeClr val="tx1">
                    <a:lumMod val="75000"/>
                    <a:lumOff val="25000"/>
                  </a:schemeClr>
                </a:solidFill>
              </a:rPr>
              <a:t>Ethical conduct shall apply in all dealings with UNOPS partners, donors, Governments and the general public.</a:t>
            </a:r>
          </a:p>
          <a:p>
            <a:pPr>
              <a:buClr>
                <a:schemeClr val="tx1">
                  <a:lumMod val="75000"/>
                  <a:lumOff val="25000"/>
                </a:schemeClr>
              </a:buClr>
            </a:pPr>
            <a:r>
              <a:rPr lang="en-GB" sz="1700" b="1" dirty="0" smtClean="0">
                <a:solidFill>
                  <a:srgbClr val="528EC9"/>
                </a:solidFill>
              </a:rPr>
              <a:t>Procurement officials </a:t>
            </a:r>
            <a:r>
              <a:rPr lang="en-GB" sz="1700" dirty="0" smtClean="0">
                <a:solidFill>
                  <a:schemeClr val="tx1">
                    <a:lumMod val="75000"/>
                    <a:lumOff val="25000"/>
                  </a:schemeClr>
                </a:solidFill>
              </a:rPr>
              <a:t>must never use their authority or office for </a:t>
            </a:r>
            <a:r>
              <a:rPr lang="en-GB" sz="1700" b="1" dirty="0" smtClean="0">
                <a:solidFill>
                  <a:srgbClr val="528EC9"/>
                </a:solidFill>
              </a:rPr>
              <a:t>personal gain </a:t>
            </a:r>
            <a:r>
              <a:rPr lang="en-GB" sz="1700" dirty="0" smtClean="0">
                <a:solidFill>
                  <a:schemeClr val="tx1">
                    <a:lumMod val="75000"/>
                    <a:lumOff val="25000"/>
                  </a:schemeClr>
                </a:solidFill>
              </a:rPr>
              <a:t>and must seek to uphold and enhance the standing of UNOPS.</a:t>
            </a:r>
          </a:p>
          <a:p>
            <a:pPr>
              <a:buClr>
                <a:schemeClr val="tx1">
                  <a:lumMod val="75000"/>
                  <a:lumOff val="25000"/>
                </a:schemeClr>
              </a:buClr>
            </a:pPr>
            <a:r>
              <a:rPr lang="en-GB" sz="1700" b="1" dirty="0" smtClean="0">
                <a:solidFill>
                  <a:srgbClr val="528EC9"/>
                </a:solidFill>
              </a:rPr>
              <a:t>Professional standards of ethical conduct </a:t>
            </a:r>
            <a:r>
              <a:rPr lang="en-GB" sz="1700" dirty="0" smtClean="0">
                <a:solidFill>
                  <a:schemeClr val="tx1">
                    <a:lumMod val="75000"/>
                    <a:lumOff val="25000"/>
                  </a:schemeClr>
                </a:solidFill>
              </a:rPr>
              <a:t>of UNOPS staff are stated </a:t>
            </a:r>
            <a:r>
              <a:rPr lang="en-GB" sz="1700" dirty="0">
                <a:solidFill>
                  <a:schemeClr val="tx1">
                    <a:lumMod val="75000"/>
                    <a:lumOff val="25000"/>
                  </a:schemeClr>
                </a:solidFill>
              </a:rPr>
              <a:t>in </a:t>
            </a:r>
            <a:r>
              <a:rPr lang="en-GB" sz="1700" dirty="0" smtClean="0">
                <a:solidFill>
                  <a:schemeClr val="tx1">
                    <a:lumMod val="75000"/>
                    <a:lumOff val="25000"/>
                  </a:schemeClr>
                </a:solidFill>
              </a:rPr>
              <a:t>the 2013 </a:t>
            </a:r>
            <a:r>
              <a:rPr lang="en-GB" sz="1700" dirty="0">
                <a:solidFill>
                  <a:schemeClr val="tx1">
                    <a:lumMod val="75000"/>
                    <a:lumOff val="25000"/>
                  </a:schemeClr>
                </a:solidFill>
              </a:rPr>
              <a:t>Standards of Conduct for the International Civil </a:t>
            </a:r>
            <a:r>
              <a:rPr lang="en-GB" sz="1700" dirty="0" smtClean="0">
                <a:solidFill>
                  <a:schemeClr val="tx1">
                    <a:lumMod val="75000"/>
                    <a:lumOff val="25000"/>
                  </a:schemeClr>
                </a:solidFill>
              </a:rPr>
              <a:t>Service, Articles 100 and 101 of the Charter of the United Nations, in the Staff Regulations and Rules of the United Nations, as well as in the FRR. </a:t>
            </a:r>
          </a:p>
          <a:p>
            <a:pPr>
              <a:buClr>
                <a:schemeClr val="tx1">
                  <a:lumMod val="75000"/>
                  <a:lumOff val="25000"/>
                </a:schemeClr>
              </a:buClr>
            </a:pPr>
            <a:r>
              <a:rPr lang="en-GB" sz="1700" dirty="0">
                <a:solidFill>
                  <a:schemeClr val="tx1">
                    <a:lumMod val="75000"/>
                    <a:lumOff val="25000"/>
                  </a:schemeClr>
                </a:solidFill>
              </a:rPr>
              <a:t>Although</a:t>
            </a:r>
            <a:r>
              <a:rPr lang="en-GB" sz="1700" b="1" dirty="0" smtClean="0">
                <a:solidFill>
                  <a:srgbClr val="528EC9"/>
                </a:solidFill>
              </a:rPr>
              <a:t> individual contractors </a:t>
            </a:r>
            <a:r>
              <a:rPr lang="en-GB" sz="1700" dirty="0" smtClean="0">
                <a:solidFill>
                  <a:schemeClr val="tx1">
                    <a:lumMod val="75000"/>
                    <a:lumOff val="25000"/>
                  </a:schemeClr>
                </a:solidFill>
              </a:rPr>
              <a:t>do not have the status of UN officials, they must comply with the standards of conduct required of United Nations civil servants (OD 21 (rev. 5) Individual Contractor Agreement Policy).</a:t>
            </a:r>
            <a:endParaRPr lang="en-US" sz="1700" b="1" dirty="0">
              <a:solidFill>
                <a:schemeClr val="tx1">
                  <a:lumMod val="75000"/>
                  <a:lumOff val="25000"/>
                </a:schemeClr>
              </a:solidFill>
            </a:endParaRPr>
          </a:p>
        </p:txBody>
      </p:sp>
    </p:spTree>
    <p:extLst>
      <p:ext uri="{BB962C8B-B14F-4D97-AF65-F5344CB8AC3E}">
        <p14:creationId xmlns:p14="http://schemas.microsoft.com/office/powerpoint/2010/main" val="160309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6093" y="1058069"/>
            <a:ext cx="8656577" cy="5112568"/>
          </a:xfrm>
        </p:spPr>
        <p:txBody>
          <a:bodyPr/>
          <a:lstStyle/>
          <a:p>
            <a:pPr marL="342891" indent="-342891">
              <a:buClr>
                <a:schemeClr val="tx1">
                  <a:lumMod val="75000"/>
                  <a:lumOff val="25000"/>
                </a:schemeClr>
              </a:buClr>
              <a:buFont typeface="Arial" panose="020B0604020202020204" pitchFamily="34" charset="0"/>
              <a:buChar char="•"/>
            </a:pPr>
            <a:r>
              <a:rPr lang="en-GB" sz="1700" b="0" dirty="0"/>
              <a:t>Ethical conduct is an ongoing process of </a:t>
            </a:r>
            <a:r>
              <a:rPr lang="en-GB" sz="1700" dirty="0">
                <a:solidFill>
                  <a:schemeClr val="accent1"/>
                </a:solidFill>
              </a:rPr>
              <a:t>self-regulation and reflection </a:t>
            </a:r>
            <a:r>
              <a:rPr lang="en-GB" sz="1700" b="0" dirty="0"/>
              <a:t>at every stage of the procurement process. It is not possible to specify everything that UNOPS personnel need to know regarding what is allowed and what is </a:t>
            </a:r>
            <a:r>
              <a:rPr lang="en-GB" sz="1700" b="0" dirty="0" smtClean="0"/>
              <a:t>prohibited, hence UNOPS </a:t>
            </a:r>
            <a:r>
              <a:rPr lang="en-GB" sz="1700" b="0" dirty="0"/>
              <a:t>personnel must seek to be guided as much by the spirit of the </a:t>
            </a:r>
            <a:r>
              <a:rPr lang="en-GB" sz="1700" b="0" dirty="0" smtClean="0"/>
              <a:t>law</a:t>
            </a:r>
            <a:r>
              <a:rPr lang="en-GB" sz="1700" b="0" dirty="0"/>
              <a:t>,</a:t>
            </a:r>
            <a:r>
              <a:rPr lang="en-GB" sz="1700" b="0" dirty="0" smtClean="0"/>
              <a:t> </a:t>
            </a:r>
            <a:r>
              <a:rPr lang="en-GB" sz="1700" b="0" dirty="0"/>
              <a:t>as by the </a:t>
            </a:r>
            <a:r>
              <a:rPr lang="en-GB" sz="1700" dirty="0">
                <a:solidFill>
                  <a:schemeClr val="accent1"/>
                </a:solidFill>
              </a:rPr>
              <a:t>letter of the law</a:t>
            </a:r>
          </a:p>
          <a:p>
            <a:pPr marL="342891" indent="-342891">
              <a:buClr>
                <a:schemeClr val="tx1">
                  <a:lumMod val="75000"/>
                  <a:lumOff val="25000"/>
                </a:schemeClr>
              </a:buClr>
              <a:buFont typeface="Arial" panose="020B0604020202020204" pitchFamily="34" charset="0"/>
              <a:buChar char="•"/>
            </a:pPr>
            <a:r>
              <a:rPr lang="en-GB" sz="1700" b="0" dirty="0"/>
              <a:t>UNOPS policy on </a:t>
            </a:r>
            <a:r>
              <a:rPr lang="en-GB" sz="1700" dirty="0">
                <a:solidFill>
                  <a:schemeClr val="accent1"/>
                </a:solidFill>
              </a:rPr>
              <a:t>financial declaration and disclosure </a:t>
            </a:r>
            <a:r>
              <a:rPr lang="en-GB" sz="1700" b="0" dirty="0"/>
              <a:t>of interest applicable to certain categories of UNOPS </a:t>
            </a:r>
            <a:r>
              <a:rPr lang="en-GB" sz="1700" b="0" dirty="0" smtClean="0"/>
              <a:t>personnel, including those involved in procurement </a:t>
            </a:r>
          </a:p>
          <a:p>
            <a:pPr marL="342891" indent="-342891">
              <a:buClr>
                <a:schemeClr val="tx1">
                  <a:lumMod val="75000"/>
                  <a:lumOff val="25000"/>
                </a:schemeClr>
              </a:buClr>
              <a:buFont typeface="Arial" panose="020B0604020202020204" pitchFamily="34" charset="0"/>
              <a:buChar char="•"/>
            </a:pPr>
            <a:r>
              <a:rPr lang="en-GB" sz="1700" b="0" dirty="0" smtClean="0"/>
              <a:t>The </a:t>
            </a:r>
            <a:r>
              <a:rPr lang="en-GB" sz="1700" b="0" dirty="0"/>
              <a:t>standard of conduct for all personnel involved in procurement actions includes, but is not limited to:</a:t>
            </a:r>
          </a:p>
          <a:p>
            <a:pPr marL="800089" lvl="1" indent="-342900" algn="l">
              <a:spcBef>
                <a:spcPts val="0"/>
              </a:spcBef>
              <a:buClr>
                <a:schemeClr val="tx1">
                  <a:lumMod val="75000"/>
                  <a:lumOff val="25000"/>
                </a:schemeClr>
              </a:buClr>
              <a:buFont typeface="+mj-lt"/>
              <a:buAutoNum type="arabicPeriod"/>
            </a:pPr>
            <a:r>
              <a:rPr lang="en-GB" sz="1600" b="0" dirty="0" smtClean="0">
                <a:solidFill>
                  <a:schemeClr val="tx1">
                    <a:lumMod val="75000"/>
                    <a:lumOff val="25000"/>
                  </a:schemeClr>
                </a:solidFill>
                <a:latin typeface="Arial" panose="020B0604020202020204" pitchFamily="34" charset="0"/>
                <a:cs typeface="Arial" panose="020B0604020202020204" pitchFamily="34" charset="0"/>
              </a:rPr>
              <a:t>Not giving a particular vendor </a:t>
            </a:r>
            <a:r>
              <a:rPr lang="en-GB" sz="1600" b="1" dirty="0" smtClean="0">
                <a:solidFill>
                  <a:schemeClr val="accent1"/>
                </a:solidFill>
                <a:latin typeface="Arial" panose="020B0604020202020204" pitchFamily="34" charset="0"/>
                <a:cs typeface="Arial" panose="020B0604020202020204" pitchFamily="34" charset="0"/>
              </a:rPr>
              <a:t>information </a:t>
            </a:r>
            <a:r>
              <a:rPr lang="en-GB" sz="1600" b="1" dirty="0">
                <a:solidFill>
                  <a:schemeClr val="accent1"/>
                </a:solidFill>
                <a:latin typeface="Arial" panose="020B0604020202020204" pitchFamily="34" charset="0"/>
                <a:cs typeface="Arial" panose="020B0604020202020204" pitchFamily="34" charset="0"/>
              </a:rPr>
              <a:t>on </a:t>
            </a:r>
            <a:r>
              <a:rPr lang="en-GB" sz="1600" b="1" dirty="0" smtClean="0">
                <a:solidFill>
                  <a:schemeClr val="accent1"/>
                </a:solidFill>
                <a:latin typeface="Arial" panose="020B0604020202020204" pitchFamily="34" charset="0"/>
                <a:cs typeface="Arial" panose="020B0604020202020204" pitchFamily="34" charset="0"/>
              </a:rPr>
              <a:t>a particular </a:t>
            </a:r>
            <a:r>
              <a:rPr lang="en-GB" sz="1600" b="1" dirty="0">
                <a:solidFill>
                  <a:schemeClr val="accent1"/>
                </a:solidFill>
                <a:latin typeface="Arial" panose="020B0604020202020204" pitchFamily="34" charset="0"/>
                <a:cs typeface="Arial" panose="020B0604020202020204" pitchFamily="34" charset="0"/>
              </a:rPr>
              <a:t>acquisition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before being available </a:t>
            </a:r>
            <a:r>
              <a:rPr lang="en-GB" sz="1600" b="0" dirty="0">
                <a:solidFill>
                  <a:schemeClr val="tx1">
                    <a:lumMod val="75000"/>
                    <a:lumOff val="25000"/>
                  </a:schemeClr>
                </a:solidFill>
                <a:latin typeface="Arial" panose="020B0604020202020204" pitchFamily="34" charset="0"/>
                <a:cs typeface="Arial" panose="020B0604020202020204" pitchFamily="34" charset="0"/>
              </a:rPr>
              <a:t>to the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business community </a:t>
            </a:r>
            <a:r>
              <a:rPr lang="en-GB" sz="1600" b="0" dirty="0">
                <a:solidFill>
                  <a:schemeClr val="tx1">
                    <a:lumMod val="75000"/>
                    <a:lumOff val="25000"/>
                  </a:schemeClr>
                </a:solidFill>
                <a:latin typeface="Arial" panose="020B0604020202020204" pitchFamily="34" charset="0"/>
                <a:cs typeface="Arial" panose="020B0604020202020204" pitchFamily="34" charset="0"/>
              </a:rPr>
              <a:t>at large;</a:t>
            </a:r>
          </a:p>
          <a:p>
            <a:pPr marL="800089" lvl="1" indent="-342900" algn="l">
              <a:spcBef>
                <a:spcPts val="0"/>
              </a:spcBef>
              <a:buClr>
                <a:schemeClr val="tx1">
                  <a:lumMod val="75000"/>
                  <a:lumOff val="25000"/>
                </a:schemeClr>
              </a:buClr>
              <a:buFont typeface="+mj-lt"/>
              <a:buAutoNum type="arabicPeriod"/>
            </a:pPr>
            <a:r>
              <a:rPr lang="en-GB" sz="1600" b="1" dirty="0" smtClean="0">
                <a:solidFill>
                  <a:schemeClr val="accent1"/>
                </a:solidFill>
                <a:latin typeface="Arial" panose="020B0604020202020204" pitchFamily="34" charset="0"/>
                <a:cs typeface="Arial" panose="020B0604020202020204" pitchFamily="34" charset="0"/>
              </a:rPr>
              <a:t>Unnecessarily </a:t>
            </a:r>
            <a:r>
              <a:rPr lang="en-GB" sz="1600" b="1" dirty="0">
                <a:solidFill>
                  <a:schemeClr val="accent1"/>
                </a:solidFill>
                <a:latin typeface="Arial" panose="020B0604020202020204" pitchFamily="34" charset="0"/>
                <a:cs typeface="Arial" panose="020B0604020202020204" pitchFamily="34" charset="0"/>
              </a:rPr>
              <a:t>restrictive or ‘tailored</a:t>
            </a:r>
            <a:r>
              <a:rPr lang="en-GB" sz="1600" b="1" dirty="0" smtClean="0">
                <a:solidFill>
                  <a:schemeClr val="accent1"/>
                </a:solidFill>
                <a:latin typeface="Arial" panose="020B0604020202020204" pitchFamily="34" charset="0"/>
                <a:cs typeface="Arial" panose="020B0604020202020204" pitchFamily="34" charset="0"/>
              </a:rPr>
              <a:t>’ specifications</a:t>
            </a:r>
            <a:r>
              <a:rPr lang="en-GB" sz="1600" b="0" dirty="0">
                <a:solidFill>
                  <a:schemeClr val="tx1">
                    <a:lumMod val="75000"/>
                    <a:lumOff val="25000"/>
                  </a:schemeClr>
                </a:solidFill>
                <a:latin typeface="Arial" panose="020B0604020202020204" pitchFamily="34" charset="0"/>
                <a:cs typeface="Arial" panose="020B0604020202020204" pitchFamily="34" charset="0"/>
              </a:rPr>
              <a:t>, terms of reference or statements of work that can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discourage competition</a:t>
            </a:r>
            <a:r>
              <a:rPr lang="en-GB" sz="1600" b="0" dirty="0">
                <a:solidFill>
                  <a:schemeClr val="tx1">
                    <a:lumMod val="75000"/>
                    <a:lumOff val="25000"/>
                  </a:schemeClr>
                </a:solidFill>
                <a:latin typeface="Arial" panose="020B0604020202020204" pitchFamily="34" charset="0"/>
                <a:cs typeface="Arial" panose="020B0604020202020204" pitchFamily="34" charset="0"/>
              </a:rPr>
              <a:t>;</a:t>
            </a:r>
          </a:p>
          <a:p>
            <a:pPr marL="800089" lvl="1" indent="-342900" algn="l">
              <a:spcBef>
                <a:spcPts val="0"/>
              </a:spcBef>
              <a:buClr>
                <a:schemeClr val="tx1">
                  <a:lumMod val="75000"/>
                  <a:lumOff val="25000"/>
                </a:schemeClr>
              </a:buClr>
              <a:buFont typeface="+mj-lt"/>
              <a:buAutoNum type="arabicPeriod"/>
            </a:pPr>
            <a:r>
              <a:rPr lang="en-GB" sz="1600" b="0" dirty="0" smtClean="0">
                <a:solidFill>
                  <a:schemeClr val="tx1">
                    <a:lumMod val="75000"/>
                    <a:lumOff val="25000"/>
                  </a:schemeClr>
                </a:solidFill>
                <a:latin typeface="Arial" panose="020B0604020202020204" pitchFamily="34" charset="0"/>
                <a:cs typeface="Arial" panose="020B0604020202020204" pitchFamily="34" charset="0"/>
              </a:rPr>
              <a:t>Shall </a:t>
            </a:r>
            <a:r>
              <a:rPr lang="en-GB" sz="1600" b="0" dirty="0">
                <a:solidFill>
                  <a:schemeClr val="tx1">
                    <a:lumMod val="75000"/>
                    <a:lumOff val="25000"/>
                  </a:schemeClr>
                </a:solidFill>
                <a:latin typeface="Arial" panose="020B0604020202020204" pitchFamily="34" charset="0"/>
                <a:cs typeface="Arial" panose="020B0604020202020204" pitchFamily="34" charset="0"/>
              </a:rPr>
              <a:t>not solicit or accept, directly or indirectly any </a:t>
            </a:r>
            <a:r>
              <a:rPr lang="en-GB" sz="1600" b="1" dirty="0">
                <a:solidFill>
                  <a:schemeClr val="accent1"/>
                </a:solidFill>
                <a:latin typeface="Arial" panose="020B0604020202020204" pitchFamily="34" charset="0"/>
                <a:cs typeface="Arial" panose="020B0604020202020204" pitchFamily="34" charset="0"/>
              </a:rPr>
              <a:t>promise of </a:t>
            </a:r>
            <a:r>
              <a:rPr lang="en-GB" sz="1600" b="1" dirty="0" smtClean="0">
                <a:solidFill>
                  <a:schemeClr val="accent1"/>
                </a:solidFill>
                <a:latin typeface="Arial" panose="020B0604020202020204" pitchFamily="34" charset="0"/>
                <a:cs typeface="Arial" panose="020B0604020202020204" pitchFamily="34" charset="0"/>
              </a:rPr>
              <a:t>future employment </a:t>
            </a:r>
            <a:r>
              <a:rPr lang="en-GB" sz="1600" b="0" dirty="0">
                <a:solidFill>
                  <a:schemeClr val="tx1">
                    <a:lumMod val="75000"/>
                    <a:lumOff val="25000"/>
                  </a:schemeClr>
                </a:solidFill>
                <a:latin typeface="Arial" panose="020B0604020202020204" pitchFamily="34" charset="0"/>
                <a:cs typeface="Arial" panose="020B0604020202020204" pitchFamily="34" charset="0"/>
              </a:rPr>
              <a:t>from anyone who has sought or is seeking to obtain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UNOPS business</a:t>
            </a:r>
            <a:r>
              <a:rPr lang="en-GB" sz="1600" b="0" dirty="0">
                <a:solidFill>
                  <a:schemeClr val="tx1">
                    <a:lumMod val="75000"/>
                    <a:lumOff val="25000"/>
                  </a:schemeClr>
                </a:solidFill>
                <a:latin typeface="Arial" panose="020B0604020202020204" pitchFamily="34" charset="0"/>
                <a:cs typeface="Arial" panose="020B0604020202020204" pitchFamily="34" charset="0"/>
              </a:rPr>
              <a:t>;</a:t>
            </a:r>
          </a:p>
          <a:p>
            <a:pPr marL="800089" lvl="1" indent="-342900" algn="l">
              <a:spcBef>
                <a:spcPts val="0"/>
              </a:spcBef>
              <a:buClr>
                <a:schemeClr val="tx1">
                  <a:lumMod val="75000"/>
                  <a:lumOff val="25000"/>
                </a:schemeClr>
              </a:buClr>
              <a:buFont typeface="+mj-lt"/>
              <a:buAutoNum type="arabicPeriod"/>
            </a:pPr>
            <a:r>
              <a:rPr lang="en-GB" sz="1600" b="1" dirty="0" smtClean="0">
                <a:solidFill>
                  <a:schemeClr val="accent1"/>
                </a:solidFill>
                <a:latin typeface="Arial" panose="020B0604020202020204" pitchFamily="34" charset="0"/>
                <a:cs typeface="Arial" panose="020B0604020202020204" pitchFamily="34" charset="0"/>
              </a:rPr>
              <a:t>No financial </a:t>
            </a:r>
            <a:r>
              <a:rPr lang="en-GB" sz="1600" b="1" dirty="0">
                <a:solidFill>
                  <a:schemeClr val="accent1"/>
                </a:solidFill>
                <a:latin typeface="Arial" panose="020B0604020202020204" pitchFamily="34" charset="0"/>
                <a:cs typeface="Arial" panose="020B0604020202020204" pitchFamily="34" charset="0"/>
              </a:rPr>
              <a:t>interest </a:t>
            </a:r>
            <a:r>
              <a:rPr lang="en-GB" sz="1600" b="0" dirty="0">
                <a:solidFill>
                  <a:schemeClr val="tx1">
                    <a:lumMod val="75000"/>
                    <a:lumOff val="25000"/>
                  </a:schemeClr>
                </a:solidFill>
                <a:latin typeface="Arial" panose="020B0604020202020204" pitchFamily="34" charset="0"/>
                <a:cs typeface="Arial" panose="020B0604020202020204" pitchFamily="34" charset="0"/>
              </a:rPr>
              <a:t>in any vendor(s) responding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to a </a:t>
            </a:r>
            <a:r>
              <a:rPr lang="en-GB" sz="1600" b="0" dirty="0">
                <a:solidFill>
                  <a:schemeClr val="tx1">
                    <a:lumMod val="75000"/>
                    <a:lumOff val="25000"/>
                  </a:schemeClr>
                </a:solidFill>
                <a:latin typeface="Arial" panose="020B0604020202020204" pitchFamily="34" charset="0"/>
                <a:cs typeface="Arial" panose="020B0604020202020204" pitchFamily="34" charset="0"/>
              </a:rPr>
              <a:t>UNOPS bidding exercise and are prohibited from any involvement in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the procurement </a:t>
            </a:r>
            <a:r>
              <a:rPr lang="en-GB" sz="1600" b="0" dirty="0">
                <a:solidFill>
                  <a:schemeClr val="tx1">
                    <a:lumMod val="75000"/>
                    <a:lumOff val="25000"/>
                  </a:schemeClr>
                </a:solidFill>
                <a:latin typeface="Arial" panose="020B0604020202020204" pitchFamily="34" charset="0"/>
                <a:cs typeface="Arial" panose="020B0604020202020204" pitchFamily="34" charset="0"/>
              </a:rPr>
              <a:t>action if they do;</a:t>
            </a:r>
          </a:p>
          <a:p>
            <a:pPr marL="800089" lvl="1" indent="-342900" algn="l">
              <a:spcBef>
                <a:spcPts val="0"/>
              </a:spcBef>
              <a:buClr>
                <a:schemeClr val="tx1">
                  <a:lumMod val="75000"/>
                  <a:lumOff val="25000"/>
                </a:schemeClr>
              </a:buClr>
              <a:buFont typeface="+mj-lt"/>
              <a:buAutoNum type="arabicPeriod"/>
            </a:pPr>
            <a:r>
              <a:rPr lang="en-GB" sz="1600" b="0" dirty="0" smtClean="0">
                <a:solidFill>
                  <a:schemeClr val="tx1">
                    <a:lumMod val="75000"/>
                    <a:lumOff val="25000"/>
                  </a:schemeClr>
                </a:solidFill>
                <a:latin typeface="Arial" panose="020B0604020202020204" pitchFamily="34" charset="0"/>
                <a:cs typeface="Arial" panose="020B0604020202020204" pitchFamily="34" charset="0"/>
              </a:rPr>
              <a:t>Not </a:t>
            </a:r>
            <a:r>
              <a:rPr lang="en-GB" sz="1600" b="0" dirty="0">
                <a:solidFill>
                  <a:schemeClr val="tx1">
                    <a:lumMod val="75000"/>
                    <a:lumOff val="25000"/>
                  </a:schemeClr>
                </a:solidFill>
                <a:latin typeface="Arial" panose="020B0604020202020204" pitchFamily="34" charset="0"/>
                <a:cs typeface="Arial" panose="020B0604020202020204" pitchFamily="34" charset="0"/>
              </a:rPr>
              <a:t>disclose </a:t>
            </a:r>
            <a:r>
              <a:rPr lang="en-GB" sz="1600" b="1" dirty="0">
                <a:solidFill>
                  <a:schemeClr val="accent1"/>
                </a:solidFill>
                <a:latin typeface="Arial" panose="020B0604020202020204" pitchFamily="34" charset="0"/>
                <a:cs typeface="Arial" panose="020B0604020202020204" pitchFamily="34" charset="0"/>
              </a:rPr>
              <a:t>proprietary and source selection information</a:t>
            </a:r>
            <a:r>
              <a:rPr lang="en-GB" sz="1600" b="0" dirty="0">
                <a:solidFill>
                  <a:schemeClr val="tx1">
                    <a:lumMod val="75000"/>
                    <a:lumOff val="25000"/>
                  </a:schemeClr>
                </a:solidFill>
                <a:latin typeface="Arial" panose="020B0604020202020204" pitchFamily="34" charset="0"/>
                <a:cs typeface="Arial" panose="020B0604020202020204" pitchFamily="34" charset="0"/>
              </a:rPr>
              <a:t>,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directly or </a:t>
            </a:r>
            <a:r>
              <a:rPr lang="en-GB" sz="1600" b="0" dirty="0">
                <a:solidFill>
                  <a:schemeClr val="tx1">
                    <a:lumMod val="75000"/>
                    <a:lumOff val="25000"/>
                  </a:schemeClr>
                </a:solidFill>
                <a:latin typeface="Arial" panose="020B0604020202020204" pitchFamily="34" charset="0"/>
                <a:cs typeface="Arial" panose="020B0604020202020204" pitchFamily="34" charset="0"/>
              </a:rPr>
              <a:t>indirectly, to any person other than a person authorized to receive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such information</a:t>
            </a:r>
            <a:r>
              <a:rPr lang="en-GB" sz="1600" b="0" dirty="0">
                <a:solidFill>
                  <a:schemeClr val="tx1">
                    <a:lumMod val="75000"/>
                    <a:lumOff val="25000"/>
                  </a:schemeClr>
                </a:solidFill>
                <a:latin typeface="Arial" panose="020B0604020202020204" pitchFamily="34" charset="0"/>
                <a:cs typeface="Arial" panose="020B0604020202020204" pitchFamily="34" charset="0"/>
              </a:rPr>
              <a:t>.</a:t>
            </a:r>
          </a:p>
          <a:p>
            <a:pPr marL="800089" lvl="1" indent="-342900" algn="l">
              <a:spcBef>
                <a:spcPts val="0"/>
              </a:spcBef>
              <a:buClr>
                <a:schemeClr val="tx1">
                  <a:lumMod val="75000"/>
                  <a:lumOff val="25000"/>
                </a:schemeClr>
              </a:buClr>
              <a:buFont typeface="+mj-lt"/>
              <a:buAutoNum type="arabicPeriod"/>
            </a:pPr>
            <a:r>
              <a:rPr lang="en-GB" sz="1600" b="0" dirty="0">
                <a:solidFill>
                  <a:schemeClr val="tx1">
                    <a:lumMod val="75000"/>
                    <a:lumOff val="25000"/>
                  </a:schemeClr>
                </a:solidFill>
                <a:latin typeface="Arial" panose="020B0604020202020204" pitchFamily="34" charset="0"/>
                <a:cs typeface="Arial" panose="020B0604020202020204" pitchFamily="34" charset="0"/>
              </a:rPr>
              <a:t>UNOPS has issued </a:t>
            </a:r>
            <a:r>
              <a:rPr lang="en-GB" sz="1600" b="0" dirty="0" smtClean="0">
                <a:solidFill>
                  <a:schemeClr val="tx1">
                    <a:lumMod val="75000"/>
                    <a:lumOff val="25000"/>
                  </a:schemeClr>
                </a:solidFill>
                <a:latin typeface="Arial" panose="020B0604020202020204" pitchFamily="34" charset="0"/>
                <a:cs typeface="Arial" panose="020B0604020202020204" pitchFamily="34" charset="0"/>
                <a:hlinkClick r:id="rId2"/>
              </a:rPr>
              <a:t>AI/OEC/2008/06</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 </a:t>
            </a:r>
            <a:r>
              <a:rPr lang="en-GB" sz="1600" b="0" dirty="0">
                <a:solidFill>
                  <a:schemeClr val="tx1">
                    <a:lumMod val="75000"/>
                    <a:lumOff val="25000"/>
                  </a:schemeClr>
                </a:solidFill>
                <a:latin typeface="Arial" panose="020B0604020202020204" pitchFamily="34" charset="0"/>
                <a:cs typeface="Arial" panose="020B0604020202020204" pitchFamily="34" charset="0"/>
              </a:rPr>
              <a:t>outlining </a:t>
            </a:r>
            <a:r>
              <a:rPr lang="en-GB" sz="1600" b="1" dirty="0">
                <a:solidFill>
                  <a:schemeClr val="accent1"/>
                </a:solidFill>
                <a:latin typeface="Arial" panose="020B0604020202020204" pitchFamily="34" charset="0"/>
                <a:cs typeface="Arial" panose="020B0604020202020204" pitchFamily="34" charset="0"/>
              </a:rPr>
              <a:t>post-employment restrictions </a:t>
            </a:r>
            <a:r>
              <a:rPr lang="en-GB" sz="1600" b="0" dirty="0">
                <a:solidFill>
                  <a:schemeClr val="tx1">
                    <a:lumMod val="75000"/>
                    <a:lumOff val="25000"/>
                  </a:schemeClr>
                </a:solidFill>
                <a:latin typeface="Arial" panose="020B0604020202020204" pitchFamily="34" charset="0"/>
                <a:cs typeface="Arial" panose="020B0604020202020204" pitchFamily="34" charset="0"/>
              </a:rPr>
              <a:t>on UNOPS </a:t>
            </a:r>
            <a:r>
              <a:rPr lang="en-GB" sz="1600" b="0" dirty="0" smtClean="0">
                <a:solidFill>
                  <a:schemeClr val="tx1">
                    <a:lumMod val="75000"/>
                    <a:lumOff val="25000"/>
                  </a:schemeClr>
                </a:solidFill>
                <a:latin typeface="Arial" panose="020B0604020202020204" pitchFamily="34" charset="0"/>
                <a:cs typeface="Arial" panose="020B0604020202020204" pitchFamily="34" charset="0"/>
              </a:rPr>
              <a:t>staff involved </a:t>
            </a:r>
            <a:r>
              <a:rPr lang="en-GB" sz="1600" b="0" dirty="0">
                <a:solidFill>
                  <a:schemeClr val="tx1">
                    <a:lumMod val="75000"/>
                    <a:lumOff val="25000"/>
                  </a:schemeClr>
                </a:solidFill>
                <a:latin typeface="Arial" panose="020B0604020202020204" pitchFamily="34" charset="0"/>
                <a:cs typeface="Arial" panose="020B0604020202020204" pitchFamily="34" charset="0"/>
              </a:rPr>
              <a:t>in the procurement process after separation.</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Subtitle 3"/>
          <p:cNvSpPr txBox="1">
            <a:spLocks/>
          </p:cNvSpPr>
          <p:nvPr/>
        </p:nvSpPr>
        <p:spPr>
          <a:xfrm>
            <a:off x="251520" y="476672"/>
            <a:ext cx="8352928"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Standards of conduct</a:t>
            </a:r>
            <a:endParaRPr lang="en-US" dirty="0"/>
          </a:p>
        </p:txBody>
      </p:sp>
    </p:spTree>
    <p:extLst>
      <p:ext uri="{BB962C8B-B14F-4D97-AF65-F5344CB8AC3E}">
        <p14:creationId xmlns:p14="http://schemas.microsoft.com/office/powerpoint/2010/main" val="351148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304800" y="1587680"/>
            <a:ext cx="7924800" cy="41319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sz="2200" dirty="0"/>
              <a:t>UN </a:t>
            </a:r>
            <a:r>
              <a:rPr lang="en-GB" sz="2200" dirty="0" smtClean="0"/>
              <a:t>structure</a:t>
            </a:r>
          </a:p>
          <a:p>
            <a:pPr marL="342900" indent="-342900">
              <a:buFont typeface="Arial" panose="020B0604020202020204" pitchFamily="34" charset="0"/>
              <a:buChar char="•"/>
            </a:pPr>
            <a:r>
              <a:rPr lang="en-GB" sz="2200" dirty="0"/>
              <a:t>Key </a:t>
            </a:r>
            <a:r>
              <a:rPr lang="en-GB" sz="2200" dirty="0" smtClean="0"/>
              <a:t>UNOPS </a:t>
            </a:r>
            <a:r>
              <a:rPr lang="en-GB" sz="2200" dirty="0"/>
              <a:t>governing documents regarding procurement</a:t>
            </a:r>
          </a:p>
          <a:p>
            <a:pPr marL="342900" indent="-342900">
              <a:buFont typeface="Arial" panose="020B0604020202020204" pitchFamily="34" charset="0"/>
              <a:buChar char="•"/>
            </a:pPr>
            <a:r>
              <a:rPr lang="en-GB" sz="2200" dirty="0" smtClean="0"/>
              <a:t>Data on UNOPS procurement</a:t>
            </a:r>
          </a:p>
          <a:p>
            <a:pPr marL="342900" indent="-342900">
              <a:buFont typeface="Arial" panose="020B0604020202020204" pitchFamily="34" charset="0"/>
              <a:buChar char="•"/>
            </a:pPr>
            <a:r>
              <a:rPr lang="en-GB" sz="2200" dirty="0" smtClean="0"/>
              <a:t>Procurement principles </a:t>
            </a:r>
          </a:p>
          <a:p>
            <a:pPr marL="342900" indent="-342900">
              <a:buFont typeface="Arial" panose="020B0604020202020204" pitchFamily="34" charset="0"/>
              <a:buChar char="•"/>
            </a:pPr>
            <a:r>
              <a:rPr lang="en-GB" sz="2200" dirty="0" smtClean="0"/>
              <a:t>Vendor registration and ineligibility</a:t>
            </a:r>
          </a:p>
          <a:p>
            <a:pPr marL="342900" indent="-342900">
              <a:buFont typeface="Arial" panose="020B0604020202020204" pitchFamily="34" charset="0"/>
              <a:buChar char="•"/>
            </a:pPr>
            <a:r>
              <a:rPr lang="en-GB" sz="2200" dirty="0" smtClean="0"/>
              <a:t>Ethics</a:t>
            </a:r>
          </a:p>
          <a:p>
            <a:pPr marL="342900" indent="-342900">
              <a:buFont typeface="Arial" panose="020B0604020202020204" pitchFamily="34" charset="0"/>
              <a:buChar char="•"/>
            </a:pPr>
            <a:r>
              <a:rPr lang="en-GB" sz="2200" dirty="0" smtClean="0"/>
              <a:t>Solicitation methods and contract </a:t>
            </a:r>
            <a:r>
              <a:rPr lang="en-GB" sz="2200" dirty="0" smtClean="0"/>
              <a:t>types</a:t>
            </a:r>
          </a:p>
          <a:p>
            <a:pPr marL="342900" indent="-342900">
              <a:buFont typeface="Arial" panose="020B0604020202020204" pitchFamily="34" charset="0"/>
              <a:buChar char="•"/>
            </a:pPr>
            <a:r>
              <a:rPr lang="en-GB" sz="2200" dirty="0" smtClean="0"/>
              <a:t>UN processes for addressing bid challenges</a:t>
            </a:r>
          </a:p>
          <a:p>
            <a:pPr marL="342900" indent="-342900">
              <a:buFont typeface="Arial" panose="020B0604020202020204" pitchFamily="34" charset="0"/>
              <a:buChar char="•"/>
            </a:pPr>
            <a:r>
              <a:rPr lang="en-GB" sz="2200" dirty="0" smtClean="0"/>
              <a:t>How the UN addresses fraud in contract formation or administration</a:t>
            </a:r>
            <a:endParaRPr lang="en-GB" sz="2200" dirty="0" smtClean="0"/>
          </a:p>
          <a:p>
            <a:pPr marL="342900" indent="-342900">
              <a:buFont typeface="Arial" panose="020B0604020202020204" pitchFamily="34" charset="0"/>
              <a:buChar char="•"/>
            </a:pPr>
            <a:r>
              <a:rPr lang="en-GB" sz="2200" dirty="0" smtClean="0"/>
              <a:t>Any </a:t>
            </a:r>
            <a:r>
              <a:rPr lang="en-GB" sz="2200" dirty="0"/>
              <a:t>other key legal or practical issues</a:t>
            </a:r>
          </a:p>
          <a:p>
            <a:pPr marL="461963" indent="-461963" fontAlgn="t">
              <a:buFont typeface="Arial" pitchFamily="34" charset="0"/>
              <a:buChar char="•"/>
              <a:defRPr/>
            </a:pPr>
            <a:endParaRPr lang="en-GB" sz="2050" dirty="0" smtClean="0">
              <a:latin typeface="Arial" charset="0"/>
            </a:endParaRPr>
          </a:p>
        </p:txBody>
      </p:sp>
      <p:sp>
        <p:nvSpPr>
          <p:cNvPr id="5123"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2" y="1053068"/>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GB" b="1" dirty="0" smtClean="0"/>
              <a:t>Overview of Presentation</a:t>
            </a:r>
            <a:endParaRPr lang="en-GB"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37043" y="990253"/>
            <a:ext cx="8656577" cy="5616624"/>
          </a:xfrm>
        </p:spPr>
        <p:txBody>
          <a:bodyPr/>
          <a:lstStyle/>
          <a:p>
            <a:pPr marL="285750" indent="-285750">
              <a:buFont typeface="Arial" panose="020B0604020202020204" pitchFamily="34" charset="0"/>
              <a:buChar char="•"/>
            </a:pPr>
            <a:r>
              <a:rPr lang="en-GB" sz="1700" b="0" dirty="0"/>
              <a:t>A conflict of interest occurs when </a:t>
            </a:r>
            <a:r>
              <a:rPr lang="en-GB" sz="1700" dirty="0" smtClean="0">
                <a:solidFill>
                  <a:schemeClr val="accent1"/>
                </a:solidFill>
              </a:rPr>
              <a:t>personal interests </a:t>
            </a:r>
            <a:r>
              <a:rPr lang="en-GB" sz="1700" dirty="0">
                <a:solidFill>
                  <a:schemeClr val="accent1"/>
                </a:solidFill>
              </a:rPr>
              <a:t>of UNOPS personnel</a:t>
            </a:r>
            <a:r>
              <a:rPr lang="en-GB" sz="1700" b="0" dirty="0"/>
              <a:t>, such </a:t>
            </a:r>
            <a:r>
              <a:rPr lang="en-GB" sz="1700" b="0" dirty="0" smtClean="0"/>
              <a:t>as outside activities or relationships </a:t>
            </a:r>
            <a:r>
              <a:rPr lang="en-GB" sz="1700" b="0" dirty="0"/>
              <a:t>or personal financial </a:t>
            </a:r>
            <a:r>
              <a:rPr lang="en-GB" sz="1700" b="0" dirty="0" smtClean="0"/>
              <a:t>interests, </a:t>
            </a:r>
            <a:r>
              <a:rPr lang="en-GB" sz="1700" b="0" dirty="0"/>
              <a:t>interfere </a:t>
            </a:r>
            <a:r>
              <a:rPr lang="en-GB" sz="1700" b="0" dirty="0" smtClean="0"/>
              <a:t>with the proper performance of his/her official duties or with the integrity or independence required.</a:t>
            </a:r>
          </a:p>
          <a:p>
            <a:pPr marL="285750" indent="-285750">
              <a:buFont typeface="Arial" panose="020B0604020202020204" pitchFamily="34" charset="0"/>
              <a:buChar char="•"/>
            </a:pPr>
            <a:r>
              <a:rPr lang="en-GB" sz="1700" b="0" dirty="0" smtClean="0"/>
              <a:t>UNOPS personnel involved in procurement must </a:t>
            </a:r>
            <a:r>
              <a:rPr lang="en-GB" sz="1700" b="0" dirty="0"/>
              <a:t>be aware of the </a:t>
            </a:r>
            <a:r>
              <a:rPr lang="en-GB" sz="1700" b="0" dirty="0" smtClean="0"/>
              <a:t>following situations that </a:t>
            </a:r>
            <a:r>
              <a:rPr lang="en-GB" sz="1700" dirty="0" smtClean="0">
                <a:solidFill>
                  <a:schemeClr val="accent1"/>
                </a:solidFill>
              </a:rPr>
              <a:t>may arise a conflict of interest</a:t>
            </a:r>
            <a:r>
              <a:rPr lang="en-GB" sz="1700" b="0" dirty="0" smtClean="0"/>
              <a:t>:</a:t>
            </a:r>
          </a:p>
          <a:p>
            <a:pPr marL="800089" lvl="1" indent="-342900" algn="l">
              <a:spcBef>
                <a:spcPts val="0"/>
              </a:spcBef>
              <a:buClr>
                <a:schemeClr val="tx1">
                  <a:lumMod val="75000"/>
                  <a:lumOff val="25000"/>
                </a:schemeClr>
              </a:buClr>
              <a:buFont typeface="Courier New" panose="02070309020205020404" pitchFamily="49" charset="0"/>
              <a:buChar char="o"/>
            </a:pPr>
            <a:r>
              <a:rPr lang="en-GB" sz="1700" dirty="0">
                <a:solidFill>
                  <a:schemeClr val="tx1">
                    <a:lumMod val="75000"/>
                    <a:lumOff val="25000"/>
                  </a:schemeClr>
                </a:solidFill>
                <a:latin typeface="Arial" panose="020B0604020202020204" pitchFamily="34" charset="0"/>
                <a:cs typeface="Arial" panose="020B0604020202020204" pitchFamily="34" charset="0"/>
              </a:rPr>
              <a:t>In connection with private interests as personal investments and assets; political or other outside activities and affiliations while in the service of UNOPS; employment after retirement from UNOPS service; or the receipt of a gift that may place UNOPS personnel in a position of obligation.</a:t>
            </a:r>
          </a:p>
          <a:p>
            <a:pPr marL="800089" lvl="1" indent="-342900" algn="l">
              <a:spcBef>
                <a:spcPts val="0"/>
              </a:spcBef>
              <a:buClr>
                <a:schemeClr val="tx1">
                  <a:lumMod val="75000"/>
                  <a:lumOff val="25000"/>
                </a:schemeClr>
              </a:buClr>
              <a:buFont typeface="Courier New" panose="02070309020205020404" pitchFamily="49" charset="0"/>
              <a:buChar char="o"/>
            </a:pPr>
            <a:r>
              <a:rPr lang="en-GB" sz="1700" dirty="0">
                <a:solidFill>
                  <a:schemeClr val="tx1">
                    <a:lumMod val="75000"/>
                    <a:lumOff val="25000"/>
                  </a:schemeClr>
                </a:solidFill>
                <a:latin typeface="Arial" panose="020B0604020202020204" pitchFamily="34" charset="0"/>
                <a:cs typeface="Arial" panose="020B0604020202020204" pitchFamily="34" charset="0"/>
              </a:rPr>
              <a:t>Use of UNOPS assets, including human, financial and material assets, or the use of a UNOPS office or knowledge gained from official functions for private gain or to prejudice the position of someone not favoured by UNOPS personnel.</a:t>
            </a:r>
          </a:p>
          <a:p>
            <a:pPr marL="800089" lvl="1" indent="-342900" algn="l">
              <a:spcBef>
                <a:spcPts val="0"/>
              </a:spcBef>
              <a:buClr>
                <a:schemeClr val="tx1">
                  <a:lumMod val="75000"/>
                  <a:lumOff val="25000"/>
                </a:schemeClr>
              </a:buClr>
              <a:buFont typeface="Courier New" panose="02070309020205020404" pitchFamily="49" charset="0"/>
              <a:buChar char="o"/>
            </a:pPr>
            <a:r>
              <a:rPr lang="en-GB" sz="1700" dirty="0">
                <a:solidFill>
                  <a:schemeClr val="tx1">
                    <a:lumMod val="75000"/>
                    <a:lumOff val="25000"/>
                  </a:schemeClr>
                </a:solidFill>
                <a:latin typeface="Arial" panose="020B0604020202020204" pitchFamily="34" charset="0"/>
                <a:cs typeface="Arial" panose="020B0604020202020204" pitchFamily="34" charset="0"/>
              </a:rPr>
              <a:t>UNOPS personnel is seen to benefit, directly or indirectly, or allows a third party, including family, friends or someone they favour to benefit from UNOPS personnel </a:t>
            </a:r>
            <a:r>
              <a:rPr lang="en-GB" sz="1700" dirty="0" smtClean="0">
                <a:solidFill>
                  <a:schemeClr val="tx1">
                    <a:lumMod val="75000"/>
                    <a:lumOff val="25000"/>
                  </a:schemeClr>
                </a:solidFill>
                <a:latin typeface="Arial" panose="020B0604020202020204" pitchFamily="34" charset="0"/>
                <a:cs typeface="Arial" panose="020B0604020202020204" pitchFamily="34" charset="0"/>
              </a:rPr>
              <a:t>decisions.</a:t>
            </a:r>
          </a:p>
          <a:p>
            <a:pPr marL="285750" lvl="1" indent="-285750" algn="l">
              <a:buClr>
                <a:schemeClr val="tx1">
                  <a:lumMod val="75000"/>
                  <a:lumOff val="25000"/>
                </a:schemeClr>
              </a:buClr>
              <a:buFont typeface="Arial" panose="020B0604020202020204" pitchFamily="34" charset="0"/>
              <a:buChar char="•"/>
            </a:pPr>
            <a:r>
              <a:rPr lang="en-GB" sz="1700" dirty="0">
                <a:solidFill>
                  <a:schemeClr val="tx1">
                    <a:lumMod val="75000"/>
                    <a:lumOff val="25000"/>
                  </a:schemeClr>
                </a:solidFill>
                <a:latin typeface="Arial" panose="020B0604020202020204" pitchFamily="34" charset="0"/>
                <a:cs typeface="Arial" panose="020B0604020202020204" pitchFamily="34" charset="0"/>
              </a:rPr>
              <a:t>If any UNOPS personnel believe they have a conflict of interest, it must be </a:t>
            </a:r>
            <a:r>
              <a:rPr lang="en-GB" sz="1700" b="1" dirty="0">
                <a:solidFill>
                  <a:schemeClr val="accent1"/>
                </a:solidFill>
                <a:latin typeface="Arial" panose="020B0604020202020204" pitchFamily="34" charset="0"/>
                <a:cs typeface="Arial" panose="020B0604020202020204" pitchFamily="34" charset="0"/>
              </a:rPr>
              <a:t>promptly and fully disclosed to the UNOPS Ethics Officer</a:t>
            </a:r>
            <a:r>
              <a:rPr lang="en-GB" sz="1700" dirty="0">
                <a:solidFill>
                  <a:schemeClr val="tx1">
                    <a:lumMod val="75000"/>
                    <a:lumOff val="25000"/>
                  </a:schemeClr>
                </a:solidFill>
                <a:latin typeface="Arial" panose="020B0604020202020204" pitchFamily="34" charset="0"/>
                <a:cs typeface="Arial" panose="020B0604020202020204" pitchFamily="34" charset="0"/>
              </a:rPr>
              <a:t>. The individual must then refrain from any participation in the matter until the Ethics Officer has resolved the conflict. After full disclosure to those concerned, it may be determined that despite the conflict UNOPS interests remain best served by the participation of the  individual.</a:t>
            </a:r>
          </a:p>
        </p:txBody>
      </p:sp>
      <p:sp>
        <p:nvSpPr>
          <p:cNvPr id="14" name="Subtitle 3"/>
          <p:cNvSpPr txBox="1">
            <a:spLocks/>
          </p:cNvSpPr>
          <p:nvPr/>
        </p:nvSpPr>
        <p:spPr>
          <a:xfrm>
            <a:off x="251520" y="476672"/>
            <a:ext cx="8352928"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Conflict of interest</a:t>
            </a:r>
            <a:endParaRPr lang="en-US" dirty="0"/>
          </a:p>
        </p:txBody>
      </p:sp>
    </p:spTree>
    <p:extLst>
      <p:ext uri="{BB962C8B-B14F-4D97-AF65-F5344CB8AC3E}">
        <p14:creationId xmlns:p14="http://schemas.microsoft.com/office/powerpoint/2010/main" val="137999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2954" y="4533835"/>
            <a:ext cx="8601891" cy="1991509"/>
            <a:chOff x="222954" y="4533612"/>
            <a:chExt cx="8601891" cy="1991509"/>
          </a:xfrm>
        </p:grpSpPr>
        <p:sp>
          <p:nvSpPr>
            <p:cNvPr id="7" name="TextBox 6"/>
            <p:cNvSpPr txBox="1"/>
            <p:nvPr/>
          </p:nvSpPr>
          <p:spPr>
            <a:xfrm>
              <a:off x="379919" y="4533612"/>
              <a:ext cx="8444926" cy="1991509"/>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marL="396000" indent="-180000">
                <a:lnSpc>
                  <a:spcPct val="90000"/>
                </a:lnSpc>
                <a:buSzPct val="100000"/>
                <a:buFont typeface="Arial" panose="020B0604020202020204" pitchFamily="34" charset="0"/>
                <a:buChar char="•"/>
                <a:defRPr sz="1200" b="1">
                  <a:solidFill>
                    <a:schemeClr val="tx1">
                      <a:lumMod val="65000"/>
                      <a:lumOff val="35000"/>
                    </a:schemeClr>
                  </a:solidFill>
                  <a:latin typeface="Arial" panose="020B0604020202020204" pitchFamily="34" charset="0"/>
                  <a:cs typeface="Arial" panose="020B0604020202020204" pitchFamily="34" charset="0"/>
                </a:defRPr>
              </a:lvl1pPr>
            </a:lstStyle>
            <a:p>
              <a:pPr marL="432000" indent="0">
                <a:spcBef>
                  <a:spcPts val="600"/>
                </a:spcBef>
                <a:spcAft>
                  <a:spcPts val="200"/>
                </a:spcAft>
                <a:buClr>
                  <a:schemeClr val="accent1"/>
                </a:buClr>
                <a:buNone/>
              </a:pPr>
              <a:r>
                <a:rPr lang="en-GB" sz="1800" dirty="0" smtClean="0">
                  <a:solidFill>
                    <a:schemeClr val="accent1"/>
                  </a:solidFill>
                </a:rPr>
                <a:t>Gifts and hospitality</a:t>
              </a:r>
            </a:p>
            <a:p>
              <a:pPr marL="432000" indent="0">
                <a:spcBef>
                  <a:spcPts val="300"/>
                </a:spcBef>
                <a:buClr>
                  <a:schemeClr val="accent1"/>
                </a:buClr>
                <a:buNone/>
              </a:pPr>
              <a:r>
                <a:rPr lang="en-US" sz="1600" b="0" dirty="0" smtClean="0">
                  <a:solidFill>
                    <a:schemeClr val="accent1"/>
                  </a:solidFill>
                </a:rPr>
                <a:t>UNOPS personnel </a:t>
              </a:r>
              <a:r>
                <a:rPr lang="en-US" sz="1600" b="0" dirty="0">
                  <a:solidFill>
                    <a:schemeClr val="accent1"/>
                  </a:solidFill>
                </a:rPr>
                <a:t>are </a:t>
              </a:r>
              <a:r>
                <a:rPr lang="en-US" sz="1600" b="0" dirty="0" smtClean="0">
                  <a:solidFill>
                    <a:schemeClr val="accent1"/>
                  </a:solidFill>
                </a:rPr>
                <a:t>prohibited </a:t>
              </a:r>
              <a:r>
                <a:rPr lang="en-US" sz="1600" b="0" dirty="0">
                  <a:solidFill>
                    <a:schemeClr val="accent1"/>
                  </a:solidFill>
                </a:rPr>
                <a:t>from accepting </a:t>
              </a:r>
              <a:r>
                <a:rPr lang="en-US" sz="1600" b="0" dirty="0" smtClean="0">
                  <a:solidFill>
                    <a:schemeClr val="accent1"/>
                  </a:solidFill>
                </a:rPr>
                <a:t>gifts (“</a:t>
              </a:r>
              <a:r>
                <a:rPr lang="en-US" sz="1600" dirty="0" smtClean="0">
                  <a:solidFill>
                    <a:schemeClr val="accent1"/>
                  </a:solidFill>
                </a:rPr>
                <a:t>zero tolerance” </a:t>
              </a:r>
              <a:r>
                <a:rPr lang="en-US" sz="1600" b="0" dirty="0" smtClean="0">
                  <a:solidFill>
                    <a:schemeClr val="accent1"/>
                  </a:solidFill>
                </a:rPr>
                <a:t>policy), </a:t>
              </a:r>
              <a:r>
                <a:rPr lang="en-US" sz="1600" b="0" dirty="0">
                  <a:solidFill>
                    <a:schemeClr val="accent1"/>
                  </a:solidFill>
                </a:rPr>
                <a:t>honours, decorations, </a:t>
              </a:r>
              <a:r>
                <a:rPr lang="en-US" sz="1600" b="0" dirty="0" smtClean="0">
                  <a:solidFill>
                    <a:schemeClr val="accent1"/>
                  </a:solidFill>
                </a:rPr>
                <a:t>favours or any form of remuneration or benefits in the course of their official duties. Such benefits </a:t>
              </a:r>
              <a:r>
                <a:rPr lang="en-US" sz="1600" dirty="0" smtClean="0">
                  <a:solidFill>
                    <a:schemeClr val="accent1"/>
                  </a:solidFill>
                </a:rPr>
                <a:t>create obligations</a:t>
              </a:r>
              <a:r>
                <a:rPr lang="en-US" sz="1600" b="0" dirty="0" smtClean="0">
                  <a:solidFill>
                    <a:schemeClr val="accent1"/>
                  </a:solidFill>
                </a:rPr>
                <a:t>, which in turn create </a:t>
              </a:r>
              <a:r>
                <a:rPr lang="en-US" sz="1600" dirty="0" smtClean="0">
                  <a:solidFill>
                    <a:schemeClr val="accent1"/>
                  </a:solidFill>
                </a:rPr>
                <a:t>conflicts of interest</a:t>
              </a:r>
              <a:r>
                <a:rPr lang="en-US" sz="1600" b="0" dirty="0" smtClean="0">
                  <a:solidFill>
                    <a:schemeClr val="accent1"/>
                  </a:solidFill>
                </a:rPr>
                <a:t>, especially in the context of procurement.</a:t>
              </a:r>
            </a:p>
            <a:p>
              <a:pPr marL="432000" indent="0">
                <a:spcBef>
                  <a:spcPts val="300"/>
                </a:spcBef>
                <a:buClr>
                  <a:schemeClr val="accent1"/>
                </a:buClr>
                <a:buNone/>
              </a:pPr>
              <a:r>
                <a:rPr lang="en-US" sz="1600" b="0" dirty="0" smtClean="0">
                  <a:solidFill>
                    <a:schemeClr val="accent1"/>
                  </a:solidFill>
                </a:rPr>
                <a:t>Gifts should therefore be </a:t>
              </a:r>
              <a:r>
                <a:rPr lang="en-US" sz="1600" dirty="0" smtClean="0">
                  <a:solidFill>
                    <a:schemeClr val="accent1"/>
                  </a:solidFill>
                </a:rPr>
                <a:t>returned to vendors </a:t>
              </a:r>
              <a:r>
                <a:rPr lang="en-US" sz="1600" b="0" dirty="0" smtClean="0">
                  <a:solidFill>
                    <a:schemeClr val="accent1"/>
                  </a:solidFill>
                </a:rPr>
                <a:t>or disposed (if low value), with rare exceptions granted for invitations from Governments or other bodies as part of official functions. </a:t>
              </a:r>
              <a:r>
                <a:rPr lang="en-GB" sz="1600" b="0" dirty="0" smtClean="0">
                  <a:hlinkClick r:id="rId2"/>
                </a:rPr>
                <a:t>AI/EO/2012/01</a:t>
              </a:r>
              <a:endParaRPr lang="en-GB" sz="1600" b="0" dirty="0">
                <a:solidFill>
                  <a:schemeClr val="accent1"/>
                </a:solidFill>
              </a:endParaRPr>
            </a:p>
          </p:txBody>
        </p:sp>
        <p:grpSp>
          <p:nvGrpSpPr>
            <p:cNvPr id="9" name="Group 8"/>
            <p:cNvGrpSpPr/>
            <p:nvPr/>
          </p:nvGrpSpPr>
          <p:grpSpPr>
            <a:xfrm>
              <a:off x="222954" y="4677628"/>
              <a:ext cx="576064" cy="576064"/>
              <a:chOff x="228605" y="5333865"/>
              <a:chExt cx="576064" cy="576064"/>
            </a:xfrm>
          </p:grpSpPr>
          <p:sp>
            <p:nvSpPr>
              <p:cNvPr id="10" name="Oval 9"/>
              <p:cNvSpPr/>
              <p:nvPr/>
            </p:nvSpPr>
            <p:spPr bwMode="auto">
              <a:xfrm>
                <a:off x="228605" y="5333865"/>
                <a:ext cx="576064" cy="576064"/>
              </a:xfrm>
              <a:prstGeom prst="ellipse">
                <a:avLst/>
              </a:prstGeom>
              <a:solidFill>
                <a:srgbClr val="5292C9"/>
              </a:solidFill>
              <a:ln w="57150" cmpd="sng">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accent5"/>
                  </a:solidFill>
                  <a:latin typeface="Arial" panose="020B0604020202020204" pitchFamily="34" charset="0"/>
                  <a:cs typeface="Arial" panose="020B0604020202020204" pitchFamily="34" charset="0"/>
                </a:endParaRPr>
              </a:p>
            </p:txBody>
          </p:sp>
          <p:sp>
            <p:nvSpPr>
              <p:cNvPr id="11" name="Right Arrow 48"/>
              <p:cNvSpPr/>
              <p:nvPr/>
            </p:nvSpPr>
            <p:spPr>
              <a:xfrm>
                <a:off x="362955" y="5487148"/>
                <a:ext cx="323692" cy="278928"/>
              </a:xfrm>
              <a:prstGeom prst="rightArrow">
                <a:avLst>
                  <a:gd name="adj1" fmla="val 50088"/>
                  <a:gd name="adj2" fmla="val 489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b="1" dirty="0" smtClean="0">
                  <a:solidFill>
                    <a:srgbClr val="FF0000"/>
                  </a:solidFill>
                  <a:latin typeface="Arial" panose="020B0604020202020204" pitchFamily="34" charset="0"/>
                  <a:cs typeface="Arial" panose="020B0604020202020204" pitchFamily="34" charset="0"/>
                </a:endParaRPr>
              </a:p>
            </p:txBody>
          </p:sp>
        </p:grpSp>
      </p:grpSp>
      <p:sp>
        <p:nvSpPr>
          <p:cNvPr id="12" name="Text Placeholder 1"/>
          <p:cNvSpPr>
            <a:spLocks noGrp="1"/>
          </p:cNvSpPr>
          <p:nvPr>
            <p:ph type="body" sz="quarter" idx="10"/>
          </p:nvPr>
        </p:nvSpPr>
        <p:spPr>
          <a:xfrm>
            <a:off x="125195" y="1404791"/>
            <a:ext cx="4547625" cy="2793780"/>
          </a:xfrm>
        </p:spPr>
        <p:txBody>
          <a:bodyPr/>
          <a:lstStyle/>
          <a:p>
            <a:pPr marL="274320" indent="-182880">
              <a:spcBef>
                <a:spcPts val="300"/>
              </a:spcBef>
              <a:buClr>
                <a:schemeClr val="tx1">
                  <a:lumMod val="75000"/>
                  <a:lumOff val="25000"/>
                </a:schemeClr>
              </a:buClr>
            </a:pPr>
            <a:r>
              <a:rPr lang="en-US" sz="1600" dirty="0" smtClean="0">
                <a:solidFill>
                  <a:schemeClr val="tx1">
                    <a:lumMod val="75000"/>
                    <a:lumOff val="25000"/>
                  </a:schemeClr>
                </a:solidFill>
              </a:rPr>
              <a:t>All </a:t>
            </a:r>
            <a:r>
              <a:rPr lang="en-US" sz="1600" dirty="0">
                <a:solidFill>
                  <a:schemeClr val="tx1">
                    <a:lumMod val="75000"/>
                    <a:lumOff val="25000"/>
                  </a:schemeClr>
                </a:solidFill>
              </a:rPr>
              <a:t>bidders </a:t>
            </a:r>
            <a:r>
              <a:rPr lang="en-US" sz="1600" dirty="0" smtClean="0">
                <a:solidFill>
                  <a:schemeClr val="tx1">
                    <a:lumMod val="75000"/>
                    <a:lumOff val="25000"/>
                  </a:schemeClr>
                </a:solidFill>
              </a:rPr>
              <a:t>should have:</a:t>
            </a:r>
            <a:endParaRPr lang="en-US" sz="1600" dirty="0">
              <a:solidFill>
                <a:schemeClr val="tx1">
                  <a:lumMod val="75000"/>
                  <a:lumOff val="25000"/>
                </a:schemeClr>
              </a:solidFill>
            </a:endParaRPr>
          </a:p>
          <a:p>
            <a:pPr marL="612000" lvl="2" indent="-285750">
              <a:spcBef>
                <a:spcPts val="300"/>
              </a:spcBef>
              <a:buClr>
                <a:schemeClr val="tx1">
                  <a:lumMod val="75000"/>
                  <a:lumOff val="25000"/>
                </a:schemeClr>
              </a:buClr>
              <a:buFont typeface="Courier New" panose="02070309020205020404" pitchFamily="49" charset="0"/>
              <a:buChar char="o"/>
            </a:pPr>
            <a:r>
              <a:rPr lang="en-US" sz="1600" dirty="0">
                <a:solidFill>
                  <a:schemeClr val="tx1">
                    <a:lumMod val="75000"/>
                    <a:lumOff val="25000"/>
                  </a:schemeClr>
                </a:solidFill>
              </a:rPr>
              <a:t>Information on upcoming procurement at the </a:t>
            </a:r>
            <a:r>
              <a:rPr lang="en-US" sz="1600" b="1" dirty="0">
                <a:solidFill>
                  <a:schemeClr val="tx1">
                    <a:lumMod val="75000"/>
                    <a:lumOff val="25000"/>
                  </a:schemeClr>
                </a:solidFill>
              </a:rPr>
              <a:t>same </a:t>
            </a:r>
            <a:r>
              <a:rPr lang="en-US" sz="1600" b="1" dirty="0" smtClean="0">
                <a:solidFill>
                  <a:schemeClr val="tx1">
                    <a:lumMod val="75000"/>
                    <a:lumOff val="25000"/>
                  </a:schemeClr>
                </a:solidFill>
              </a:rPr>
              <a:t>time </a:t>
            </a:r>
            <a:endParaRPr lang="en-US" sz="1600" dirty="0">
              <a:solidFill>
                <a:schemeClr val="tx1">
                  <a:lumMod val="75000"/>
                  <a:lumOff val="25000"/>
                </a:schemeClr>
              </a:solidFill>
            </a:endParaRPr>
          </a:p>
          <a:p>
            <a:pPr marL="612000" lvl="2" indent="-285750">
              <a:spcBef>
                <a:spcPts val="300"/>
              </a:spcBef>
              <a:buClr>
                <a:schemeClr val="tx1">
                  <a:lumMod val="75000"/>
                  <a:lumOff val="25000"/>
                </a:schemeClr>
              </a:buClr>
              <a:buFont typeface="Courier New" panose="02070309020205020404" pitchFamily="49" charset="0"/>
              <a:buChar char="o"/>
            </a:pPr>
            <a:r>
              <a:rPr lang="en-US" sz="1600" b="1" dirty="0" smtClean="0">
                <a:solidFill>
                  <a:schemeClr val="tx1">
                    <a:lumMod val="75000"/>
                    <a:lumOff val="25000"/>
                  </a:schemeClr>
                </a:solidFill>
              </a:rPr>
              <a:t>Identical </a:t>
            </a:r>
            <a:r>
              <a:rPr lang="en-US" sz="1600" b="1" dirty="0">
                <a:solidFill>
                  <a:schemeClr val="tx1">
                    <a:lumMod val="75000"/>
                    <a:lumOff val="25000"/>
                  </a:schemeClr>
                </a:solidFill>
              </a:rPr>
              <a:t>information </a:t>
            </a:r>
            <a:r>
              <a:rPr lang="en-US" sz="1600" dirty="0">
                <a:solidFill>
                  <a:schemeClr val="tx1">
                    <a:lumMod val="75000"/>
                    <a:lumOff val="25000"/>
                  </a:schemeClr>
                </a:solidFill>
              </a:rPr>
              <a:t>during </a:t>
            </a:r>
            <a:r>
              <a:rPr lang="en-US" sz="1600" dirty="0" smtClean="0">
                <a:solidFill>
                  <a:schemeClr val="tx1">
                    <a:lumMod val="75000"/>
                    <a:lumOff val="25000"/>
                  </a:schemeClr>
                </a:solidFill>
              </a:rPr>
              <a:t>solicitation, including clarifications and amendments</a:t>
            </a:r>
            <a:endParaRPr lang="en-US" sz="1600" dirty="0">
              <a:solidFill>
                <a:schemeClr val="tx1">
                  <a:lumMod val="75000"/>
                  <a:lumOff val="25000"/>
                </a:schemeClr>
              </a:solidFill>
            </a:endParaRP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Specifications should not: have conditions </a:t>
            </a:r>
            <a:r>
              <a:rPr lang="en-US" sz="1600" b="1" dirty="0" smtClean="0">
                <a:solidFill>
                  <a:schemeClr val="tx1">
                    <a:lumMod val="75000"/>
                    <a:lumOff val="25000"/>
                  </a:schemeClr>
                </a:solidFill>
              </a:rPr>
              <a:t>limiting competition </a:t>
            </a:r>
            <a:r>
              <a:rPr lang="en-US" sz="1600" dirty="0" smtClean="0">
                <a:solidFill>
                  <a:schemeClr val="tx1">
                    <a:lumMod val="75000"/>
                    <a:lumOff val="25000"/>
                  </a:schemeClr>
                </a:solidFill>
              </a:rPr>
              <a:t>or unnecessarily </a:t>
            </a:r>
            <a:r>
              <a:rPr lang="en-US" sz="1600" b="1" dirty="0" smtClean="0">
                <a:solidFill>
                  <a:schemeClr val="tx1">
                    <a:lumMod val="75000"/>
                    <a:lumOff val="25000"/>
                  </a:schemeClr>
                </a:solidFill>
              </a:rPr>
              <a:t>restrictive  </a:t>
            </a:r>
            <a:endParaRPr lang="en-US" sz="1600" b="1" dirty="0">
              <a:solidFill>
                <a:schemeClr val="tx1">
                  <a:lumMod val="75000"/>
                  <a:lumOff val="25000"/>
                </a:schemeClr>
              </a:solidFill>
            </a:endParaRPr>
          </a:p>
          <a:p>
            <a:pPr marL="274320" indent="-182880">
              <a:spcBef>
                <a:spcPts val="300"/>
              </a:spcBef>
              <a:buClr>
                <a:schemeClr val="tx1">
                  <a:lumMod val="75000"/>
                  <a:lumOff val="25000"/>
                </a:schemeClr>
              </a:buClr>
            </a:pPr>
            <a:r>
              <a:rPr lang="en-US" sz="1600" b="1" dirty="0">
                <a:solidFill>
                  <a:schemeClr val="tx1">
                    <a:lumMod val="75000"/>
                    <a:lumOff val="25000"/>
                  </a:schemeClr>
                </a:solidFill>
              </a:rPr>
              <a:t>Evaluation criteria is applied equally </a:t>
            </a:r>
            <a:endParaRPr lang="en-US" sz="1600" dirty="0" smtClean="0">
              <a:solidFill>
                <a:schemeClr val="tx1">
                  <a:lumMod val="75000"/>
                  <a:lumOff val="25000"/>
                </a:schemeClr>
              </a:solidFill>
            </a:endParaRP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Staff </a:t>
            </a:r>
            <a:r>
              <a:rPr lang="en-US" sz="1600" dirty="0">
                <a:solidFill>
                  <a:schemeClr val="tx1">
                    <a:lumMod val="75000"/>
                    <a:lumOff val="25000"/>
                  </a:schemeClr>
                </a:solidFill>
              </a:rPr>
              <a:t>with </a:t>
            </a:r>
            <a:r>
              <a:rPr lang="en-US" sz="1600" b="1" dirty="0">
                <a:solidFill>
                  <a:schemeClr val="tx1">
                    <a:lumMod val="75000"/>
                    <a:lumOff val="25000"/>
                  </a:schemeClr>
                </a:solidFill>
              </a:rPr>
              <a:t>personal or financial interests </a:t>
            </a:r>
            <a:r>
              <a:rPr lang="en-US" sz="1600" dirty="0">
                <a:solidFill>
                  <a:schemeClr val="tx1">
                    <a:lumMod val="75000"/>
                    <a:lumOff val="25000"/>
                  </a:schemeClr>
                </a:solidFill>
              </a:rPr>
              <a:t>in the bidder do not participate in the </a:t>
            </a:r>
            <a:r>
              <a:rPr lang="en-US" sz="1600" dirty="0" smtClean="0">
                <a:solidFill>
                  <a:schemeClr val="tx1">
                    <a:lumMod val="75000"/>
                    <a:lumOff val="25000"/>
                  </a:schemeClr>
                </a:solidFill>
              </a:rPr>
              <a:t>process</a:t>
            </a:r>
            <a:r>
              <a:rPr lang="en-US" sz="1600" dirty="0" smtClean="0">
                <a:solidFill>
                  <a:schemeClr val="accent1"/>
                </a:solidFill>
              </a:rPr>
              <a:t> </a:t>
            </a:r>
            <a:endParaRPr lang="en-US" sz="1600" dirty="0">
              <a:solidFill>
                <a:schemeClr val="accent1"/>
              </a:solidFill>
            </a:endParaRPr>
          </a:p>
        </p:txBody>
      </p:sp>
      <p:sp>
        <p:nvSpPr>
          <p:cNvPr id="14" name="Text Placeholder 4"/>
          <p:cNvSpPr txBox="1">
            <a:spLocks/>
          </p:cNvSpPr>
          <p:nvPr/>
        </p:nvSpPr>
        <p:spPr>
          <a:xfrm>
            <a:off x="434888" y="1059506"/>
            <a:ext cx="3888431" cy="326686"/>
          </a:xfrm>
          <a:prstGeom prst="rect">
            <a:avLst/>
          </a:prstGeom>
        </p:spPr>
        <p:txBody>
          <a:bodyPr anchor="ct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spcAft>
                <a:spcPts val="600"/>
              </a:spcAft>
              <a:buFont typeface="Arial" panose="020B0604020202020204" pitchFamily="34" charset="0"/>
              <a:buNone/>
            </a:pPr>
            <a:r>
              <a:rPr lang="en-US" sz="1600" b="1" dirty="0" smtClean="0">
                <a:solidFill>
                  <a:schemeClr val="tx1">
                    <a:lumMod val="75000"/>
                    <a:lumOff val="25000"/>
                  </a:schemeClr>
                </a:solidFill>
              </a:rPr>
              <a:t>Best practices for </a:t>
            </a:r>
            <a:r>
              <a:rPr lang="en-US" sz="1600" b="1" dirty="0" smtClean="0">
                <a:solidFill>
                  <a:schemeClr val="accent1"/>
                </a:solidFill>
              </a:rPr>
              <a:t>procurement cases</a:t>
            </a:r>
            <a:endParaRPr lang="en-US" sz="1600" b="1" dirty="0">
              <a:solidFill>
                <a:schemeClr val="accent1"/>
              </a:solidFill>
            </a:endParaRPr>
          </a:p>
        </p:txBody>
      </p:sp>
      <p:cxnSp>
        <p:nvCxnSpPr>
          <p:cNvPr id="15" name="Straight Connector 14"/>
          <p:cNvCxnSpPr/>
          <p:nvPr/>
        </p:nvCxnSpPr>
        <p:spPr>
          <a:xfrm flipV="1">
            <a:off x="281307" y="1410244"/>
            <a:ext cx="4206149"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577770" y="1469389"/>
            <a:ext cx="4788" cy="2916000"/>
          </a:xfrm>
          <a:prstGeom prst="line">
            <a:avLst/>
          </a:prstGeom>
          <a:ln w="9525">
            <a:solidFill>
              <a:srgbClr val="5292C9"/>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49780" y="1410244"/>
            <a:ext cx="4206149"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 Placeholder 4"/>
          <p:cNvSpPr txBox="1">
            <a:spLocks/>
          </p:cNvSpPr>
          <p:nvPr/>
        </p:nvSpPr>
        <p:spPr>
          <a:xfrm>
            <a:off x="4608194" y="1061570"/>
            <a:ext cx="4341699" cy="326686"/>
          </a:xfrm>
          <a:prstGeom prst="rect">
            <a:avLst/>
          </a:prstGeom>
        </p:spPr>
        <p:txBody>
          <a:bodyPr anchor="ct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spcAft>
                <a:spcPts val="600"/>
              </a:spcAft>
              <a:buFont typeface="Arial" panose="020B0604020202020204" pitchFamily="34" charset="0"/>
              <a:buNone/>
            </a:pPr>
            <a:r>
              <a:rPr lang="en-US" sz="1600" b="1" dirty="0" smtClean="0">
                <a:solidFill>
                  <a:schemeClr val="tx1">
                    <a:lumMod val="75000"/>
                    <a:lumOff val="25000"/>
                  </a:schemeClr>
                </a:solidFill>
              </a:rPr>
              <a:t>Best practices for </a:t>
            </a:r>
            <a:r>
              <a:rPr lang="en-US" sz="1600" b="1" dirty="0" smtClean="0">
                <a:solidFill>
                  <a:schemeClr val="accent1"/>
                </a:solidFill>
              </a:rPr>
              <a:t>meetings with suppliers</a:t>
            </a:r>
            <a:endParaRPr lang="en-US" sz="1600" b="1" dirty="0">
              <a:solidFill>
                <a:schemeClr val="accent1"/>
              </a:solidFill>
            </a:endParaRPr>
          </a:p>
        </p:txBody>
      </p:sp>
      <p:sp>
        <p:nvSpPr>
          <p:cNvPr id="19" name="Text Placeholder 1"/>
          <p:cNvSpPr txBox="1">
            <a:spLocks/>
          </p:cNvSpPr>
          <p:nvPr/>
        </p:nvSpPr>
        <p:spPr>
          <a:xfrm>
            <a:off x="4564744" y="1445611"/>
            <a:ext cx="4470284" cy="1656183"/>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182880">
              <a:spcBef>
                <a:spcPts val="300"/>
              </a:spcBef>
              <a:buClr>
                <a:schemeClr val="tx1">
                  <a:lumMod val="75000"/>
                  <a:lumOff val="25000"/>
                </a:schemeClr>
              </a:buClr>
            </a:pPr>
            <a:r>
              <a:rPr lang="en-US" sz="1600" dirty="0" smtClean="0">
                <a:solidFill>
                  <a:schemeClr val="tx1">
                    <a:lumMod val="75000"/>
                    <a:lumOff val="25000"/>
                  </a:schemeClr>
                </a:solidFill>
              </a:rPr>
              <a:t>Meetings with supplier representatives to be attended by </a:t>
            </a:r>
            <a:r>
              <a:rPr lang="en-US" sz="1600" b="1" dirty="0" smtClean="0">
                <a:solidFill>
                  <a:schemeClr val="tx1">
                    <a:lumMod val="75000"/>
                    <a:lumOff val="25000"/>
                  </a:schemeClr>
                </a:solidFill>
              </a:rPr>
              <a:t>at least 2 staff</a:t>
            </a:r>
            <a:endParaRPr lang="en-US" sz="1600" dirty="0" smtClean="0">
              <a:solidFill>
                <a:schemeClr val="tx1">
                  <a:lumMod val="75000"/>
                  <a:lumOff val="25000"/>
                </a:schemeClr>
              </a:solidFill>
            </a:endParaRP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Meetings should take place during </a:t>
            </a:r>
            <a:r>
              <a:rPr lang="en-US" sz="1600" b="1" dirty="0" smtClean="0">
                <a:solidFill>
                  <a:schemeClr val="tx1">
                    <a:lumMod val="75000"/>
                    <a:lumOff val="25000"/>
                  </a:schemeClr>
                </a:solidFill>
              </a:rPr>
              <a:t>standard working hours</a:t>
            </a: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Suppliers should be hosted in </a:t>
            </a:r>
            <a:r>
              <a:rPr lang="en-US" sz="1600" b="1" dirty="0" smtClean="0">
                <a:solidFill>
                  <a:schemeClr val="tx1">
                    <a:lumMod val="75000"/>
                    <a:lumOff val="25000"/>
                  </a:schemeClr>
                </a:solidFill>
              </a:rPr>
              <a:t>meeting rooms </a:t>
            </a:r>
            <a:r>
              <a:rPr lang="en-US" sz="1600" dirty="0" smtClean="0">
                <a:solidFill>
                  <a:schemeClr val="tx1">
                    <a:lumMod val="75000"/>
                    <a:lumOff val="25000"/>
                  </a:schemeClr>
                </a:solidFill>
              </a:rPr>
              <a:t>and not in staff offices</a:t>
            </a: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Meetings should have </a:t>
            </a:r>
            <a:r>
              <a:rPr lang="en-US" sz="1600" b="1" dirty="0" smtClean="0">
                <a:solidFill>
                  <a:schemeClr val="tx1">
                    <a:lumMod val="75000"/>
                    <a:lumOff val="25000"/>
                  </a:schemeClr>
                </a:solidFill>
              </a:rPr>
              <a:t>an agenda and minutes </a:t>
            </a:r>
            <a:r>
              <a:rPr lang="en-US" sz="1600" dirty="0" smtClean="0">
                <a:solidFill>
                  <a:schemeClr val="tx1">
                    <a:lumMod val="75000"/>
                    <a:lumOff val="25000"/>
                  </a:schemeClr>
                </a:solidFill>
              </a:rPr>
              <a:t>for it be created</a:t>
            </a:r>
          </a:p>
          <a:p>
            <a:pPr marL="274320" indent="-182880">
              <a:spcBef>
                <a:spcPts val="300"/>
              </a:spcBef>
              <a:buClr>
                <a:schemeClr val="tx1">
                  <a:lumMod val="75000"/>
                  <a:lumOff val="25000"/>
                </a:schemeClr>
              </a:buClr>
            </a:pPr>
            <a:r>
              <a:rPr lang="en-US" sz="1600" dirty="0" smtClean="0">
                <a:solidFill>
                  <a:schemeClr val="tx1">
                    <a:lumMod val="75000"/>
                    <a:lumOff val="25000"/>
                  </a:schemeClr>
                </a:solidFill>
              </a:rPr>
              <a:t>Meetings should </a:t>
            </a:r>
            <a:r>
              <a:rPr lang="en-US" sz="1600" b="1" dirty="0" smtClean="0">
                <a:solidFill>
                  <a:schemeClr val="tx1">
                    <a:lumMod val="75000"/>
                    <a:lumOff val="25000"/>
                  </a:schemeClr>
                </a:solidFill>
              </a:rPr>
              <a:t>not</a:t>
            </a:r>
            <a:r>
              <a:rPr lang="en-US" sz="1600" dirty="0" smtClean="0">
                <a:solidFill>
                  <a:schemeClr val="tx1">
                    <a:lumMod val="75000"/>
                    <a:lumOff val="25000"/>
                  </a:schemeClr>
                </a:solidFill>
              </a:rPr>
              <a:t> take place with bidders participating in an </a:t>
            </a:r>
            <a:r>
              <a:rPr lang="en-US" sz="1600" b="1" dirty="0" smtClean="0">
                <a:solidFill>
                  <a:schemeClr val="tx1">
                    <a:lumMod val="75000"/>
                    <a:lumOff val="25000"/>
                  </a:schemeClr>
                </a:solidFill>
              </a:rPr>
              <a:t>ongoing procurement process </a:t>
            </a:r>
            <a:r>
              <a:rPr lang="en-US" sz="1600" dirty="0" smtClean="0">
                <a:solidFill>
                  <a:schemeClr val="tx1">
                    <a:lumMod val="75000"/>
                    <a:lumOff val="25000"/>
                  </a:schemeClr>
                </a:solidFill>
              </a:rPr>
              <a:t>(except if during a pre-bid meeting)</a:t>
            </a:r>
          </a:p>
        </p:txBody>
      </p:sp>
    </p:spTree>
    <p:extLst>
      <p:ext uri="{BB962C8B-B14F-4D97-AF65-F5344CB8AC3E}">
        <p14:creationId xmlns:p14="http://schemas.microsoft.com/office/powerpoint/2010/main" val="30305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249"/>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2057400"/>
            <a:ext cx="4953000" cy="2800767"/>
          </a:xfrm>
          <a:prstGeom prst="rect">
            <a:avLst/>
          </a:prstGeom>
          <a:noFill/>
          <a:ln w="9525">
            <a:noFill/>
            <a:miter lim="800000"/>
            <a:headEnd/>
            <a:tailEnd/>
          </a:ln>
        </p:spPr>
        <p:txBody>
          <a:bodyPr>
            <a:spAutoFit/>
          </a:bodyPr>
          <a:lstStyle/>
          <a:p>
            <a:r>
              <a:rPr lang="en-US" sz="4400" b="1" dirty="0" smtClean="0"/>
              <a:t>VENDOR REGISTRATION AND INELIGIBILITY</a:t>
            </a:r>
            <a:endParaRPr lang="en-GB" sz="4400" b="1" dirty="0"/>
          </a:p>
        </p:txBody>
      </p:sp>
    </p:spTree>
    <p:extLst>
      <p:ext uri="{BB962C8B-B14F-4D97-AF65-F5344CB8AC3E}">
        <p14:creationId xmlns:p14="http://schemas.microsoft.com/office/powerpoint/2010/main" val="34324406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06762" y="1021812"/>
            <a:ext cx="7416824" cy="360040"/>
          </a:xfrm>
        </p:spPr>
        <p:txBody>
          <a:bodyPr/>
          <a:lstStyle/>
          <a:p>
            <a:r>
              <a:rPr lang="en-US" dirty="0" smtClean="0"/>
              <a:t>Vendor registration and management</a:t>
            </a:r>
            <a:endParaRPr lang="en-US" dirty="0"/>
          </a:p>
        </p:txBody>
      </p:sp>
      <p:sp>
        <p:nvSpPr>
          <p:cNvPr id="6" name="TextBox 5"/>
          <p:cNvSpPr txBox="1"/>
          <p:nvPr/>
        </p:nvSpPr>
        <p:spPr>
          <a:xfrm>
            <a:off x="323528" y="1438622"/>
            <a:ext cx="4104456" cy="4436368"/>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marL="396000" indent="-180000">
              <a:lnSpc>
                <a:spcPct val="90000"/>
              </a:lnSpc>
              <a:buSzPct val="100000"/>
              <a:buFont typeface="Arial" panose="020B0604020202020204" pitchFamily="34" charset="0"/>
              <a:buChar char="•"/>
              <a:defRPr sz="1200" b="1">
                <a:solidFill>
                  <a:schemeClr val="tx1">
                    <a:lumMod val="65000"/>
                    <a:lumOff val="35000"/>
                  </a:schemeClr>
                </a:solidFill>
                <a:latin typeface="Arial" panose="020B0604020202020204" pitchFamily="34" charset="0"/>
                <a:cs typeface="Arial" panose="020B0604020202020204" pitchFamily="34" charset="0"/>
              </a:defRPr>
            </a:lvl1pPr>
          </a:lstStyle>
          <a:p>
            <a:pPr>
              <a:spcAft>
                <a:spcPts val="600"/>
              </a:spcAft>
            </a:pPr>
            <a:r>
              <a:rPr lang="en-GB" sz="1700" b="0" dirty="0" smtClean="0">
                <a:solidFill>
                  <a:schemeClr val="tx1">
                    <a:lumMod val="75000"/>
                    <a:lumOff val="25000"/>
                  </a:schemeClr>
                </a:solidFill>
              </a:rPr>
              <a:t>At UNOPS we register suppliers on two data bases, prior to signing a contract/placing an order:</a:t>
            </a:r>
          </a:p>
          <a:p>
            <a:pPr marL="800100" lvl="1" indent="-342900">
              <a:spcAft>
                <a:spcPts val="600"/>
              </a:spcAft>
              <a:buFont typeface="Courier New" panose="02070309020205020404" pitchFamily="49" charset="0"/>
              <a:buChar char="o"/>
            </a:pPr>
            <a:r>
              <a:rPr lang="en-GB" sz="1700" b="1" dirty="0" smtClean="0">
                <a:solidFill>
                  <a:schemeClr val="accent1"/>
                </a:solidFill>
                <a:latin typeface="Arial" panose="020B0604020202020204" pitchFamily="34" charset="0"/>
                <a:cs typeface="Arial" panose="020B0604020202020204" pitchFamily="34" charset="0"/>
              </a:rPr>
              <a:t>UNGM </a:t>
            </a:r>
            <a:r>
              <a:rPr lang="en-GB" sz="1700" dirty="0" smtClean="0">
                <a:solidFill>
                  <a:schemeClr val="tx1">
                    <a:lumMod val="75000"/>
                    <a:lumOff val="25000"/>
                  </a:schemeClr>
                </a:solidFill>
                <a:latin typeface="Arial" panose="020B0604020202020204" pitchFamily="34" charset="0"/>
                <a:cs typeface="Arial" panose="020B0604020202020204" pitchFamily="34" charset="0"/>
              </a:rPr>
              <a:t>(United Nations Global Marketplace)</a:t>
            </a:r>
            <a:endParaRPr lang="en-GB" sz="1700"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spcAft>
                <a:spcPts val="600"/>
              </a:spcAft>
              <a:buFont typeface="Courier New" panose="02070309020205020404" pitchFamily="49" charset="0"/>
              <a:buChar char="o"/>
            </a:pPr>
            <a:r>
              <a:rPr lang="en-GB" sz="1700" b="1" dirty="0" smtClean="0">
                <a:solidFill>
                  <a:schemeClr val="accent1"/>
                </a:solidFill>
                <a:latin typeface="Arial" panose="020B0604020202020204" pitchFamily="34" charset="0"/>
                <a:cs typeface="Arial" panose="020B0604020202020204" pitchFamily="34" charset="0"/>
              </a:rPr>
              <a:t>oneUNOPS</a:t>
            </a:r>
          </a:p>
          <a:p>
            <a:pPr>
              <a:spcBef>
                <a:spcPts val="600"/>
              </a:spcBef>
              <a:spcAft>
                <a:spcPts val="600"/>
              </a:spcAft>
            </a:pPr>
            <a:r>
              <a:rPr lang="en-GB" sz="1700" b="0" dirty="0" smtClean="0">
                <a:solidFill>
                  <a:schemeClr val="tx1">
                    <a:lumMod val="75000"/>
                    <a:lumOff val="25000"/>
                  </a:schemeClr>
                </a:solidFill>
              </a:rPr>
              <a:t>UNGM is the </a:t>
            </a:r>
            <a:r>
              <a:rPr lang="en-GB" sz="1700" dirty="0" smtClean="0">
                <a:solidFill>
                  <a:schemeClr val="accent1"/>
                </a:solidFill>
              </a:rPr>
              <a:t>procurement portal of the UN</a:t>
            </a:r>
            <a:r>
              <a:rPr lang="en-GB" sz="1700" b="0" dirty="0" smtClean="0">
                <a:solidFill>
                  <a:schemeClr val="tx1">
                    <a:lumMod val="75000"/>
                    <a:lumOff val="25000"/>
                  </a:schemeClr>
                </a:solidFill>
              </a:rPr>
              <a:t>, with info of 26+ Agencies</a:t>
            </a:r>
          </a:p>
          <a:p>
            <a:pPr>
              <a:spcBef>
                <a:spcPts val="600"/>
              </a:spcBef>
              <a:spcAft>
                <a:spcPts val="600"/>
              </a:spcAft>
            </a:pPr>
            <a:r>
              <a:rPr lang="en-GB" sz="1700" b="0" dirty="0" smtClean="0">
                <a:solidFill>
                  <a:schemeClr val="tx1">
                    <a:lumMod val="75000"/>
                    <a:lumOff val="25000"/>
                  </a:schemeClr>
                </a:solidFill>
              </a:rPr>
              <a:t>Also relevant for:</a:t>
            </a:r>
          </a:p>
          <a:p>
            <a:pPr marL="800100" lvl="1" indent="-342900">
              <a:spcBef>
                <a:spcPts val="600"/>
              </a:spcBef>
              <a:spcAft>
                <a:spcPts val="600"/>
              </a:spcAft>
              <a:buFont typeface="Courier New" panose="02070309020205020404" pitchFamily="49" charset="0"/>
              <a:buChar char="o"/>
            </a:pPr>
            <a:r>
              <a:rPr lang="en-GB" sz="1700" b="1" dirty="0">
                <a:solidFill>
                  <a:schemeClr val="accent1"/>
                </a:solidFill>
                <a:latin typeface="Arial" panose="020B0604020202020204" pitchFamily="34" charset="0"/>
                <a:cs typeface="Arial" panose="020B0604020202020204" pitchFamily="34" charset="0"/>
              </a:rPr>
              <a:t>Posting tenders</a:t>
            </a:r>
          </a:p>
          <a:p>
            <a:pPr marL="800100" lvl="1" indent="-342900">
              <a:spcBef>
                <a:spcPts val="600"/>
              </a:spcBef>
              <a:spcAft>
                <a:spcPts val="600"/>
              </a:spcAft>
              <a:buFont typeface="Courier New" panose="02070309020205020404" pitchFamily="49" charset="0"/>
              <a:buChar char="o"/>
            </a:pPr>
            <a:r>
              <a:rPr lang="en-GB" sz="1700" b="1" dirty="0">
                <a:solidFill>
                  <a:schemeClr val="accent1"/>
                </a:solidFill>
                <a:latin typeface="Arial" panose="020B0604020202020204" pitchFamily="34" charset="0"/>
                <a:cs typeface="Arial" panose="020B0604020202020204" pitchFamily="34" charset="0"/>
              </a:rPr>
              <a:t>LTA repository</a:t>
            </a:r>
          </a:p>
          <a:p>
            <a:pPr marL="800100" lvl="1" indent="-342900">
              <a:spcBef>
                <a:spcPts val="600"/>
              </a:spcBef>
              <a:spcAft>
                <a:spcPts val="600"/>
              </a:spcAft>
              <a:buFont typeface="Courier New" panose="02070309020205020404" pitchFamily="49" charset="0"/>
              <a:buChar char="o"/>
            </a:pPr>
            <a:r>
              <a:rPr lang="en-GB" sz="1700" b="1" dirty="0">
                <a:solidFill>
                  <a:schemeClr val="accent1"/>
                </a:solidFill>
                <a:latin typeface="Arial" panose="020B0604020202020204" pitchFamily="34" charset="0"/>
                <a:cs typeface="Arial" panose="020B0604020202020204" pitchFamily="34" charset="0"/>
              </a:rPr>
              <a:t>Knowledge management</a:t>
            </a:r>
          </a:p>
          <a:p>
            <a:pPr marL="800100" lvl="1" indent="-342900">
              <a:spcBef>
                <a:spcPts val="600"/>
              </a:spcBef>
              <a:spcAft>
                <a:spcPts val="600"/>
              </a:spcAft>
              <a:buFont typeface="Courier New" panose="02070309020205020404" pitchFamily="49" charset="0"/>
              <a:buChar char="o"/>
            </a:pPr>
            <a:r>
              <a:rPr lang="en-GB" sz="1700" b="1" dirty="0">
                <a:solidFill>
                  <a:schemeClr val="accent1"/>
                </a:solidFill>
                <a:latin typeface="Arial" panose="020B0604020202020204" pitchFamily="34" charset="0"/>
                <a:cs typeface="Arial" panose="020B0604020202020204" pitchFamily="34" charset="0"/>
              </a:rPr>
              <a:t>Ineligibility </a:t>
            </a:r>
            <a:r>
              <a:rPr lang="en-GB" sz="1700" b="1" dirty="0" smtClean="0">
                <a:solidFill>
                  <a:schemeClr val="accent1"/>
                </a:solidFill>
                <a:latin typeface="Arial" panose="020B0604020202020204" pitchFamily="34" charset="0"/>
                <a:cs typeface="Arial" panose="020B0604020202020204" pitchFamily="34" charset="0"/>
              </a:rPr>
              <a:t>list</a:t>
            </a:r>
            <a:endParaRPr lang="en-GB" sz="1700" b="1" dirty="0">
              <a:solidFill>
                <a:schemeClr val="accent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03232"/>
            <a:ext cx="4032448" cy="37655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70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819400" y="580280"/>
            <a:ext cx="7416824" cy="360040"/>
          </a:xfrm>
        </p:spPr>
        <p:txBody>
          <a:bodyPr/>
          <a:lstStyle/>
          <a:p>
            <a:r>
              <a:rPr lang="en-US" dirty="0" smtClean="0"/>
              <a:t>Ineligibility and VRC overview</a:t>
            </a:r>
            <a:endParaRPr lang="en-US" dirty="0"/>
          </a:p>
        </p:txBody>
      </p:sp>
      <p:sp>
        <p:nvSpPr>
          <p:cNvPr id="10" name="Text Placeholder 1"/>
          <p:cNvSpPr>
            <a:spLocks noGrp="1"/>
          </p:cNvSpPr>
          <p:nvPr>
            <p:ph type="body" sz="quarter" idx="10"/>
          </p:nvPr>
        </p:nvSpPr>
        <p:spPr>
          <a:xfrm>
            <a:off x="122508" y="1056099"/>
            <a:ext cx="7603203" cy="2615977"/>
          </a:xfrm>
          <a:prstGeom prst="rect">
            <a:avLst/>
          </a:prstGeom>
        </p:spPr>
        <p:txBody>
          <a:bodyPr>
            <a:noAutofit/>
          </a:bodyPr>
          <a:lstStyle/>
          <a:p>
            <a:pPr marL="377190" indent="-285750">
              <a:spcBef>
                <a:spcPts val="300"/>
              </a:spcBef>
              <a:buClr>
                <a:schemeClr val="tx1">
                  <a:lumMod val="75000"/>
                  <a:lumOff val="25000"/>
                </a:schemeClr>
              </a:buClr>
            </a:pPr>
            <a:r>
              <a:rPr lang="en-GB" sz="1700" dirty="0" smtClean="0">
                <a:solidFill>
                  <a:schemeClr val="tx1">
                    <a:lumMod val="75000"/>
                    <a:lumOff val="25000"/>
                  </a:schemeClr>
                </a:solidFill>
              </a:rPr>
              <a:t>UNOPS </a:t>
            </a:r>
            <a:r>
              <a:rPr lang="en-GB" sz="1700" dirty="0">
                <a:solidFill>
                  <a:schemeClr val="tx1">
                    <a:lumMod val="75000"/>
                    <a:lumOff val="25000"/>
                  </a:schemeClr>
                </a:solidFill>
              </a:rPr>
              <a:t>established its </a:t>
            </a:r>
            <a:r>
              <a:rPr lang="en-GB" sz="1700" b="1" dirty="0">
                <a:solidFill>
                  <a:srgbClr val="518ECB"/>
                </a:solidFill>
              </a:rPr>
              <a:t>Vendor Review Committee (VRC) </a:t>
            </a:r>
            <a:r>
              <a:rPr lang="en-GB" sz="1700" dirty="0">
                <a:solidFill>
                  <a:schemeClr val="tx1">
                    <a:lumMod val="75000"/>
                    <a:lumOff val="25000"/>
                  </a:schemeClr>
                </a:solidFill>
              </a:rPr>
              <a:t>on </a:t>
            </a:r>
            <a:r>
              <a:rPr lang="en-GB" sz="1700" b="1" dirty="0">
                <a:solidFill>
                  <a:srgbClr val="518ECB"/>
                </a:solidFill>
              </a:rPr>
              <a:t>September 2013</a:t>
            </a:r>
            <a:r>
              <a:rPr lang="en-GB" sz="1700" dirty="0">
                <a:solidFill>
                  <a:schemeClr val="tx1">
                    <a:lumMod val="75000"/>
                    <a:lumOff val="25000"/>
                  </a:schemeClr>
                </a:solidFill>
              </a:rPr>
              <a:t>, upon the promulgation of our policies on vendor sanctions: </a:t>
            </a:r>
            <a:r>
              <a:rPr lang="en-GB" sz="1700" b="1" dirty="0">
                <a:solidFill>
                  <a:srgbClr val="518ECB"/>
                </a:solidFill>
              </a:rPr>
              <a:t>OD No 41 </a:t>
            </a:r>
            <a:r>
              <a:rPr lang="en-GB" sz="1700" dirty="0" smtClean="0">
                <a:solidFill>
                  <a:schemeClr val="tx1">
                    <a:lumMod val="75000"/>
                    <a:lumOff val="25000"/>
                  </a:schemeClr>
                </a:solidFill>
              </a:rPr>
              <a:t>(Framework </a:t>
            </a:r>
            <a:r>
              <a:rPr lang="en-GB" sz="1700" dirty="0">
                <a:solidFill>
                  <a:schemeClr val="tx1">
                    <a:lumMod val="75000"/>
                    <a:lumOff val="25000"/>
                  </a:schemeClr>
                </a:solidFill>
              </a:rPr>
              <a:t>for Determining Vendor Ineligibility/Sanctions) and AI/SPPG/2013/01 </a:t>
            </a:r>
            <a:r>
              <a:rPr lang="en-GB" sz="1700" dirty="0" smtClean="0">
                <a:solidFill>
                  <a:schemeClr val="tx1">
                    <a:lumMod val="75000"/>
                    <a:lumOff val="25000"/>
                  </a:schemeClr>
                </a:solidFill>
              </a:rPr>
              <a:t>(Vendor </a:t>
            </a:r>
            <a:r>
              <a:rPr lang="en-GB" sz="1700" dirty="0">
                <a:solidFill>
                  <a:schemeClr val="tx1">
                    <a:lumMod val="75000"/>
                    <a:lumOff val="25000"/>
                  </a:schemeClr>
                </a:solidFill>
              </a:rPr>
              <a:t>Review Procedures</a:t>
            </a:r>
            <a:r>
              <a:rPr lang="en-GB" sz="1700" dirty="0" smtClean="0">
                <a:solidFill>
                  <a:schemeClr val="tx1">
                    <a:lumMod val="75000"/>
                    <a:lumOff val="25000"/>
                  </a:schemeClr>
                </a:solidFill>
              </a:rPr>
              <a:t>)</a:t>
            </a:r>
            <a:endParaRPr lang="en-US" sz="1700" dirty="0">
              <a:solidFill>
                <a:schemeClr val="tx1">
                  <a:lumMod val="75000"/>
                  <a:lumOff val="25000"/>
                </a:schemeClr>
              </a:solidFill>
            </a:endParaRPr>
          </a:p>
          <a:p>
            <a:pPr marL="377190" indent="-285750">
              <a:spcBef>
                <a:spcPts val="300"/>
              </a:spcBef>
              <a:buClr>
                <a:schemeClr val="tx1">
                  <a:lumMod val="75000"/>
                  <a:lumOff val="25000"/>
                </a:schemeClr>
              </a:buClr>
            </a:pPr>
            <a:r>
              <a:rPr lang="en-GB" sz="1700" dirty="0" smtClean="0">
                <a:solidFill>
                  <a:schemeClr val="tx1">
                    <a:lumMod val="75000"/>
                    <a:lumOff val="25000"/>
                  </a:schemeClr>
                </a:solidFill>
              </a:rPr>
              <a:t>The policies define the framework within which UNOPS shall make decisions regarding ineligibility of “Vendors” to work with or for UNOPS, </a:t>
            </a:r>
            <a:r>
              <a:rPr lang="en-GB" sz="1700" b="1" dirty="0" smtClean="0">
                <a:solidFill>
                  <a:srgbClr val="518ECB"/>
                </a:solidFill>
              </a:rPr>
              <a:t>whether it is within the context of procurement, grants or partnership arrangements</a:t>
            </a:r>
            <a:r>
              <a:rPr lang="en-GB" sz="1700" dirty="0" smtClean="0">
                <a:solidFill>
                  <a:schemeClr val="tx1">
                    <a:lumMod val="75000"/>
                    <a:lumOff val="25000"/>
                  </a:schemeClr>
                </a:solidFill>
              </a:rPr>
              <a:t>, even if there is no remuneration attached to the relationship between the Vendor and UNOPS for a particular activity</a:t>
            </a:r>
          </a:p>
          <a:p>
            <a:pPr marL="91440" indent="0">
              <a:spcBef>
                <a:spcPts val="300"/>
              </a:spcBef>
              <a:buClr>
                <a:schemeClr val="tx1">
                  <a:lumMod val="75000"/>
                  <a:lumOff val="25000"/>
                </a:schemeClr>
              </a:buClr>
              <a:buNone/>
            </a:pPr>
            <a:endParaRPr lang="en-US" sz="1700" b="1" dirty="0" smtClean="0">
              <a:solidFill>
                <a:srgbClr val="518ECB"/>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6231">
            <a:off x="7273310" y="916803"/>
            <a:ext cx="1223522" cy="17640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509">
            <a:off x="7771938" y="1822268"/>
            <a:ext cx="1194035" cy="17022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1"/>
          <p:cNvSpPr txBox="1">
            <a:spLocks/>
          </p:cNvSpPr>
          <p:nvPr/>
        </p:nvSpPr>
        <p:spPr>
          <a:xfrm>
            <a:off x="107504" y="3718067"/>
            <a:ext cx="8784976" cy="2650815"/>
          </a:xfrm>
          <a:prstGeom prst="rect">
            <a:avLst/>
          </a:prstGeom>
        </p:spPr>
        <p:txBody>
          <a:bodyPr vert="horz" lIns="91440" tIns="45720" rIns="91440" bIns="45720" rtlCol="0">
            <a:noAutofit/>
          </a:bodyPr>
          <a:lstStyle>
            <a:lvl1pPr marL="342891" indent="-342891" algn="l" defTabSz="914400"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indent="-285750">
              <a:spcBef>
                <a:spcPts val="300"/>
              </a:spcBef>
              <a:buClr>
                <a:schemeClr val="tx1">
                  <a:lumMod val="75000"/>
                  <a:lumOff val="25000"/>
                </a:schemeClr>
              </a:buClr>
            </a:pPr>
            <a:r>
              <a:rPr lang="en-GB" sz="1700" dirty="0" smtClean="0">
                <a:solidFill>
                  <a:schemeClr val="tx1">
                    <a:lumMod val="75000"/>
                    <a:lumOff val="25000"/>
                  </a:schemeClr>
                </a:solidFill>
              </a:rPr>
              <a:t>The policy is based on the Model Policy Framework (MPF) for Agencies of the UN System which </a:t>
            </a:r>
            <a:r>
              <a:rPr lang="en-GB" sz="1700" b="1" dirty="0" smtClean="0">
                <a:solidFill>
                  <a:srgbClr val="518ECB"/>
                </a:solidFill>
              </a:rPr>
              <a:t>enhances UNOPS coordination and knowledge-sharing with other Agencies </a:t>
            </a:r>
            <a:r>
              <a:rPr lang="en-GB" sz="1700" dirty="0" smtClean="0">
                <a:solidFill>
                  <a:schemeClr val="tx1">
                    <a:lumMod val="75000"/>
                    <a:lumOff val="25000"/>
                  </a:schemeClr>
                </a:solidFill>
              </a:rPr>
              <a:t>to avoid inconsistent treatment of Vendors within the UN System</a:t>
            </a:r>
          </a:p>
          <a:p>
            <a:pPr marL="377190" indent="-285750">
              <a:spcBef>
                <a:spcPts val="300"/>
              </a:spcBef>
              <a:buClr>
                <a:schemeClr val="tx1">
                  <a:lumMod val="75000"/>
                  <a:lumOff val="25000"/>
                </a:schemeClr>
              </a:buClr>
            </a:pPr>
            <a:r>
              <a:rPr lang="en-GB" sz="1700" dirty="0" smtClean="0">
                <a:solidFill>
                  <a:schemeClr val="tx1">
                    <a:lumMod val="75000"/>
                    <a:lumOff val="25000"/>
                  </a:schemeClr>
                </a:solidFill>
              </a:rPr>
              <a:t>UNOPS </a:t>
            </a:r>
            <a:r>
              <a:rPr lang="en-GB" sz="1700" dirty="0">
                <a:solidFill>
                  <a:schemeClr val="tx1">
                    <a:lumMod val="75000"/>
                    <a:lumOff val="25000"/>
                  </a:schemeClr>
                </a:solidFill>
              </a:rPr>
              <a:t>policy </a:t>
            </a:r>
            <a:r>
              <a:rPr lang="en-GB" sz="1700" dirty="0" smtClean="0">
                <a:solidFill>
                  <a:schemeClr val="tx1">
                    <a:lumMod val="75000"/>
                    <a:lumOff val="25000"/>
                  </a:schemeClr>
                </a:solidFill>
              </a:rPr>
              <a:t>has been </a:t>
            </a:r>
            <a:r>
              <a:rPr lang="en-GB" sz="1700" b="1" dirty="0">
                <a:solidFill>
                  <a:srgbClr val="518ECB"/>
                </a:solidFill>
              </a:rPr>
              <a:t>updated in December 2015 </a:t>
            </a:r>
            <a:r>
              <a:rPr lang="en-GB" sz="1700" dirty="0">
                <a:solidFill>
                  <a:schemeClr val="tx1">
                    <a:lumMod val="75000"/>
                    <a:lumOff val="25000"/>
                  </a:schemeClr>
                </a:solidFill>
              </a:rPr>
              <a:t>to further align UNOPS’ vendor sanctions framework to </a:t>
            </a:r>
            <a:r>
              <a:rPr lang="en-GB" sz="1700" dirty="0" smtClean="0">
                <a:solidFill>
                  <a:schemeClr val="tx1">
                    <a:lumMod val="75000"/>
                    <a:lumOff val="25000"/>
                  </a:schemeClr>
                </a:solidFill>
              </a:rPr>
              <a:t>the MPF</a:t>
            </a:r>
          </a:p>
          <a:p>
            <a:pPr marL="377190" indent="-285750">
              <a:spcBef>
                <a:spcPts val="300"/>
              </a:spcBef>
              <a:buClr>
                <a:schemeClr val="tx1">
                  <a:lumMod val="75000"/>
                  <a:lumOff val="25000"/>
                </a:schemeClr>
              </a:buClr>
            </a:pPr>
            <a:r>
              <a:rPr lang="en-GB" sz="1700" dirty="0" smtClean="0">
                <a:solidFill>
                  <a:schemeClr val="tx1">
                    <a:lumMod val="75000"/>
                    <a:lumOff val="25000"/>
                  </a:schemeClr>
                </a:solidFill>
              </a:rPr>
              <a:t>Cases reviewed by the VRC are referred by IAIG, following </a:t>
            </a:r>
            <a:r>
              <a:rPr lang="en-GB" sz="1700" dirty="0">
                <a:solidFill>
                  <a:schemeClr val="tx1">
                    <a:lumMod val="75000"/>
                    <a:lumOff val="25000"/>
                  </a:schemeClr>
                </a:solidFill>
              </a:rPr>
              <a:t>investigations into allegations that vendors had engaged in </a:t>
            </a:r>
            <a:r>
              <a:rPr lang="en-GB" sz="1700" b="1" dirty="0">
                <a:solidFill>
                  <a:schemeClr val="accent6"/>
                </a:solidFill>
              </a:rPr>
              <a:t>Proscribed Practices </a:t>
            </a:r>
            <a:r>
              <a:rPr lang="en-GB" sz="1700" dirty="0">
                <a:solidFill>
                  <a:schemeClr val="tx1">
                    <a:lumMod val="75000"/>
                    <a:lumOff val="25000"/>
                  </a:schemeClr>
                </a:solidFill>
              </a:rPr>
              <a:t>in connection with UNOPS </a:t>
            </a:r>
            <a:r>
              <a:rPr lang="en-GB" sz="1700" dirty="0" smtClean="0">
                <a:solidFill>
                  <a:schemeClr val="tx1">
                    <a:lumMod val="75000"/>
                    <a:lumOff val="25000"/>
                  </a:schemeClr>
                </a:solidFill>
              </a:rPr>
              <a:t>activities</a:t>
            </a:r>
          </a:p>
        </p:txBody>
      </p:sp>
    </p:spTree>
    <p:extLst>
      <p:ext uri="{BB962C8B-B14F-4D97-AF65-F5344CB8AC3E}">
        <p14:creationId xmlns:p14="http://schemas.microsoft.com/office/powerpoint/2010/main" val="246924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583551" y="2013731"/>
          <a:ext cx="7990656" cy="4358640"/>
        </p:xfrm>
        <a:graphic>
          <a:graphicData uri="http://schemas.openxmlformats.org/drawingml/2006/table">
            <a:tbl>
              <a:tblPr firstRow="1" bandRow="1">
                <a:tableStyleId>{5C22544A-7EE6-4342-B048-85BDC9FD1C3A}</a:tableStyleId>
              </a:tblPr>
              <a:tblGrid>
                <a:gridCol w="1437928"/>
                <a:gridCol w="6552728"/>
              </a:tblGrid>
              <a:tr h="0">
                <a:tc>
                  <a:txBody>
                    <a:bodyPr/>
                    <a:lstStyle/>
                    <a:p>
                      <a:endParaRPr lang="en-GB" sz="200" b="1"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chemeClr val="bg1"/>
                    </a:solidFill>
                  </a:tcPr>
                </a:tc>
                <a:tc>
                  <a:txBody>
                    <a:bodyPr/>
                    <a:lstStyle/>
                    <a:p>
                      <a:endParaRPr lang="en-GB" sz="200" b="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Corrupt practice</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b="0" strike="noStrike" dirty="0" smtClean="0">
                          <a:solidFill>
                            <a:schemeClr val="tx1">
                              <a:lumMod val="75000"/>
                              <a:lumOff val="25000"/>
                            </a:schemeClr>
                          </a:solidFill>
                          <a:latin typeface="Arial" panose="020B0604020202020204" pitchFamily="34" charset="0"/>
                          <a:cs typeface="Arial" panose="020B0604020202020204" pitchFamily="34" charset="0"/>
                        </a:rPr>
                        <a:t>O</a:t>
                      </a:r>
                      <a:r>
                        <a:rPr lang="en-GB" sz="1500" b="0" dirty="0" smtClean="0">
                          <a:solidFill>
                            <a:schemeClr val="tx1">
                              <a:lumMod val="75000"/>
                              <a:lumOff val="25000"/>
                            </a:schemeClr>
                          </a:solidFill>
                          <a:latin typeface="Arial" panose="020B0604020202020204" pitchFamily="34" charset="0"/>
                          <a:cs typeface="Arial" panose="020B0604020202020204" pitchFamily="34" charset="0"/>
                        </a:rPr>
                        <a:t>ffering, giving, receiving, or soliciting, directly or indirectly, anything of value to influence improperly the actions of another party</a:t>
                      </a:r>
                      <a:endParaRPr lang="en-GB" sz="1500" b="0" dirty="0">
                        <a:solidFill>
                          <a:schemeClr val="tx1">
                            <a:lumMod val="75000"/>
                            <a:lumOff val="25000"/>
                          </a:schemeClr>
                        </a:solidFill>
                        <a:latin typeface="Arial" panose="020B0604020202020204" pitchFamily="34" charset="0"/>
                        <a:cs typeface="Arial" panose="020B0604020202020204" pitchFamily="34" charset="0"/>
                      </a:endParaRPr>
                    </a:p>
                  </a:txBody>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Fraudulent practice</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kern="1200" dirty="0" smtClean="0">
                          <a:solidFill>
                            <a:schemeClr val="tx1">
                              <a:lumMod val="75000"/>
                              <a:lumOff val="25000"/>
                            </a:schemeClr>
                          </a:solidFill>
                          <a:latin typeface="Arial" panose="020B0604020202020204" pitchFamily="34" charset="0"/>
                          <a:ea typeface="+mn-ea"/>
                          <a:cs typeface="Arial" panose="020B0604020202020204" pitchFamily="34" charset="0"/>
                        </a:rPr>
                        <a:t>Act</a:t>
                      </a:r>
                      <a:r>
                        <a:rPr lang="en-GB" sz="1500" dirty="0" smtClean="0">
                          <a:solidFill>
                            <a:schemeClr val="tx1">
                              <a:lumMod val="75000"/>
                              <a:lumOff val="25000"/>
                            </a:schemeClr>
                          </a:solidFill>
                          <a:latin typeface="Arial" panose="020B0604020202020204" pitchFamily="34" charset="0"/>
                          <a:cs typeface="Arial" panose="020B0604020202020204" pitchFamily="34" charset="0"/>
                        </a:rPr>
                        <a:t> or omission, including a misrepresentation, that knowingly or recklessly misleads, or attempts to mislead, a party to obtain a financial or other benefit or to avoid an obligation</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txBody>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Coercive</a:t>
                      </a:r>
                      <a:r>
                        <a:rPr lang="en-GB" sz="1600" b="1" baseline="0" dirty="0" smtClean="0">
                          <a:solidFill>
                            <a:schemeClr val="accent1"/>
                          </a:solidFill>
                          <a:latin typeface="Arial" panose="020B0604020202020204" pitchFamily="34" charset="0"/>
                          <a:cs typeface="Arial" panose="020B0604020202020204" pitchFamily="34" charset="0"/>
                        </a:rPr>
                        <a:t> practice</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kern="1200" dirty="0" smtClean="0">
                          <a:solidFill>
                            <a:schemeClr val="tx1">
                              <a:lumMod val="75000"/>
                              <a:lumOff val="25000"/>
                            </a:schemeClr>
                          </a:solidFill>
                          <a:latin typeface="Arial" panose="020B0604020202020204" pitchFamily="34" charset="0"/>
                          <a:ea typeface="+mn-ea"/>
                          <a:cs typeface="Arial" panose="020B0604020202020204" pitchFamily="34" charset="0"/>
                        </a:rPr>
                        <a:t>Act</a:t>
                      </a:r>
                      <a:r>
                        <a:rPr lang="en-GB" sz="1500" dirty="0" smtClean="0">
                          <a:solidFill>
                            <a:schemeClr val="tx1">
                              <a:lumMod val="75000"/>
                              <a:lumOff val="25000"/>
                            </a:schemeClr>
                          </a:solidFill>
                          <a:latin typeface="Arial" panose="020B0604020202020204" pitchFamily="34" charset="0"/>
                          <a:cs typeface="Arial" panose="020B0604020202020204" pitchFamily="34" charset="0"/>
                        </a:rPr>
                        <a:t> or omission that impairs or harms, or threatens to impair or harm, directly or indirectly, any party or the property of the party to improperly influence the actions of a party</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txBody>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Collusive practice</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dirty="0" smtClean="0">
                          <a:solidFill>
                            <a:schemeClr val="tx1">
                              <a:lumMod val="75000"/>
                              <a:lumOff val="25000"/>
                            </a:schemeClr>
                          </a:solidFill>
                          <a:latin typeface="Arial" panose="020B0604020202020204" pitchFamily="34" charset="0"/>
                          <a:cs typeface="Arial" panose="020B0604020202020204" pitchFamily="34" charset="0"/>
                        </a:rPr>
                        <a:t>Arrangement between two or more parties designed to achieve an improper purpose, including influencing improperly the actions of another party</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txBody>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Unethical practice</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dirty="0" smtClean="0">
                          <a:solidFill>
                            <a:schemeClr val="tx1">
                              <a:lumMod val="75000"/>
                              <a:lumOff val="25000"/>
                            </a:schemeClr>
                          </a:solidFill>
                          <a:latin typeface="Arial" panose="020B0604020202020204" pitchFamily="34" charset="0"/>
                          <a:cs typeface="Arial" panose="020B0604020202020204" pitchFamily="34" charset="0"/>
                        </a:rPr>
                        <a:t>Conduct or behaviour that is contrary to the conflict of interest, gifts and hospitality, post-employment provisions or other published requirements of doing business with UNOPS</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txBody>
                  <a:tcPr/>
                </a:tc>
              </a:tr>
              <a:tr h="370840">
                <a:tc>
                  <a:txBody>
                    <a:bodyPr/>
                    <a:lstStyle/>
                    <a:p>
                      <a:r>
                        <a:rPr lang="en-GB" sz="1600" b="1" dirty="0" smtClean="0">
                          <a:solidFill>
                            <a:schemeClr val="accent1"/>
                          </a:solidFill>
                          <a:latin typeface="Arial" panose="020B0604020202020204" pitchFamily="34" charset="0"/>
                          <a:cs typeface="Arial" panose="020B0604020202020204" pitchFamily="34" charset="0"/>
                        </a:rPr>
                        <a:t>Obstruction</a:t>
                      </a:r>
                      <a:endParaRPr lang="en-GB" sz="1600" b="1" dirty="0">
                        <a:solidFill>
                          <a:schemeClr val="accent1"/>
                        </a:solidFill>
                        <a:latin typeface="Arial" panose="020B0604020202020204" pitchFamily="34" charset="0"/>
                        <a:cs typeface="Arial" panose="020B0604020202020204" pitchFamily="34" charset="0"/>
                      </a:endParaRPr>
                    </a:p>
                  </a:txBody>
                  <a:tcPr anchor="ctr"/>
                </a:tc>
                <a:tc>
                  <a:txBody>
                    <a:bodyPr/>
                    <a:lstStyle/>
                    <a:p>
                      <a:r>
                        <a:rPr lang="en-GB" sz="1500" dirty="0" smtClean="0">
                          <a:solidFill>
                            <a:schemeClr val="tx1">
                              <a:lumMod val="75000"/>
                              <a:lumOff val="25000"/>
                            </a:schemeClr>
                          </a:solidFill>
                          <a:latin typeface="Arial" panose="020B0604020202020204" pitchFamily="34" charset="0"/>
                          <a:cs typeface="Arial" panose="020B0604020202020204" pitchFamily="34" charset="0"/>
                        </a:rPr>
                        <a:t>Acts or omissions by a Vendor that prevent or hinder UNOPS from investigating instances of possible Proscribed Practices</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txBody>
                  <a:tcPr/>
                </a:tc>
              </a:tr>
            </a:tbl>
          </a:graphicData>
        </a:graphic>
      </p:graphicFrame>
      <p:sp>
        <p:nvSpPr>
          <p:cNvPr id="9" name="Subtitle 3"/>
          <p:cNvSpPr txBox="1">
            <a:spLocks/>
          </p:cNvSpPr>
          <p:nvPr/>
        </p:nvSpPr>
        <p:spPr>
          <a:xfrm>
            <a:off x="3429000" y="533400"/>
            <a:ext cx="7416824"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Proscribed practices</a:t>
            </a:r>
          </a:p>
          <a:p>
            <a:endParaRPr lang="en-US" dirty="0"/>
          </a:p>
        </p:txBody>
      </p:sp>
      <p:sp>
        <p:nvSpPr>
          <p:cNvPr id="10" name="Text Placeholder 1"/>
          <p:cNvSpPr txBox="1">
            <a:spLocks/>
          </p:cNvSpPr>
          <p:nvPr/>
        </p:nvSpPr>
        <p:spPr>
          <a:xfrm>
            <a:off x="122508" y="1141164"/>
            <a:ext cx="8337923" cy="1323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indent="-285750">
              <a:spcBef>
                <a:spcPts val="300"/>
              </a:spcBef>
              <a:buClr>
                <a:schemeClr val="tx1">
                  <a:lumMod val="75000"/>
                  <a:lumOff val="25000"/>
                </a:schemeClr>
              </a:buClr>
            </a:pPr>
            <a:r>
              <a:rPr lang="en-GB" sz="1700" dirty="0">
                <a:solidFill>
                  <a:schemeClr val="tx1">
                    <a:lumMod val="75000"/>
                    <a:lumOff val="25000"/>
                  </a:schemeClr>
                </a:solidFill>
              </a:rPr>
              <a:t>Proscribed practices are </a:t>
            </a:r>
            <a:r>
              <a:rPr lang="en-GB" sz="1700" b="1" dirty="0">
                <a:solidFill>
                  <a:srgbClr val="518ECB"/>
                </a:solidFill>
              </a:rPr>
              <a:t>acts or omissions </a:t>
            </a:r>
            <a:r>
              <a:rPr lang="en-GB" sz="1700" dirty="0">
                <a:solidFill>
                  <a:schemeClr val="tx1">
                    <a:lumMod val="75000"/>
                    <a:lumOff val="25000"/>
                  </a:schemeClr>
                </a:solidFill>
              </a:rPr>
              <a:t>that may take place at any time during the UNOPS procurement process, including contract execution or beyond.</a:t>
            </a:r>
          </a:p>
          <a:p>
            <a:pPr marL="377190" indent="-285750">
              <a:spcBef>
                <a:spcPts val="300"/>
              </a:spcBef>
              <a:buClr>
                <a:schemeClr val="tx1">
                  <a:lumMod val="75000"/>
                  <a:lumOff val="25000"/>
                </a:schemeClr>
              </a:buClr>
            </a:pPr>
            <a:r>
              <a:rPr lang="en-GB" sz="1700" dirty="0" smtClean="0">
                <a:solidFill>
                  <a:schemeClr val="tx1">
                    <a:lumMod val="75000"/>
                    <a:lumOff val="25000"/>
                  </a:schemeClr>
                </a:solidFill>
              </a:rPr>
              <a:t>There </a:t>
            </a:r>
            <a:r>
              <a:rPr lang="en-GB" sz="1700" dirty="0">
                <a:solidFill>
                  <a:schemeClr val="tx1">
                    <a:lumMod val="75000"/>
                    <a:lumOff val="25000"/>
                  </a:schemeClr>
                </a:solidFill>
              </a:rPr>
              <a:t>are </a:t>
            </a:r>
            <a:r>
              <a:rPr lang="en-GB" sz="1700" b="1" dirty="0">
                <a:solidFill>
                  <a:srgbClr val="518ECB"/>
                </a:solidFill>
              </a:rPr>
              <a:t>6 proscribed practices </a:t>
            </a:r>
            <a:r>
              <a:rPr lang="en-GB" sz="1700" dirty="0">
                <a:solidFill>
                  <a:schemeClr val="tx1">
                    <a:lumMod val="75000"/>
                    <a:lumOff val="25000"/>
                  </a:schemeClr>
                </a:solidFill>
              </a:rPr>
              <a:t>covered in OD 41: </a:t>
            </a:r>
          </a:p>
        </p:txBody>
      </p:sp>
    </p:spTree>
    <p:extLst>
      <p:ext uri="{BB962C8B-B14F-4D97-AF65-F5344CB8AC3E}">
        <p14:creationId xmlns:p14="http://schemas.microsoft.com/office/powerpoint/2010/main" val="114919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3200400" y="557914"/>
            <a:ext cx="7416824"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Possible sanctions</a:t>
            </a:r>
          </a:p>
        </p:txBody>
      </p:sp>
      <p:sp>
        <p:nvSpPr>
          <p:cNvPr id="12" name="Text Placeholder 1"/>
          <p:cNvSpPr txBox="1">
            <a:spLocks/>
          </p:cNvSpPr>
          <p:nvPr/>
        </p:nvSpPr>
        <p:spPr>
          <a:xfrm>
            <a:off x="122508" y="1112589"/>
            <a:ext cx="8697963" cy="52401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 sanction is an </a:t>
            </a:r>
            <a:r>
              <a:rPr kumimoji="0" lang="en-GB" sz="1600" b="1" i="0" u="none" strike="noStrike" kern="1200" cap="none" spc="0" normalizeH="0" baseline="0" noProof="0" dirty="0">
                <a:ln>
                  <a:noFill/>
                </a:ln>
                <a:solidFill>
                  <a:srgbClr val="518ECB"/>
                </a:solidFill>
                <a:effectLst/>
                <a:uLnTx/>
                <a:uFillTx/>
                <a:latin typeface="Arial" panose="020B0604020202020204" pitchFamily="34" charset="0"/>
                <a:ea typeface="+mn-ea"/>
                <a:cs typeface="Arial" panose="020B0604020202020204" pitchFamily="34" charset="0"/>
              </a:rPr>
              <a:t>administrative determination</a:t>
            </a:r>
            <a:r>
              <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including any necessary measures or rehabilitative requirements, determined and applied by UNOPS in its discretion as a result of a Vendor engaging in Proscribed Practices</a:t>
            </a: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Sanctions are </a:t>
            </a:r>
            <a:r>
              <a:rPr kumimoji="0" lang="en-GB" sz="1600" b="1" i="0" u="none" strike="noStrike" kern="1200" cap="none" spc="0" normalizeH="0" baseline="0" noProof="0" dirty="0">
                <a:ln>
                  <a:noFill/>
                </a:ln>
                <a:solidFill>
                  <a:srgbClr val="518ECB"/>
                </a:solidFill>
                <a:effectLst/>
                <a:uLnTx/>
                <a:uFillTx/>
                <a:latin typeface="Arial" panose="020B0604020202020204" pitchFamily="34" charset="0"/>
                <a:ea typeface="+mn-ea"/>
                <a:cs typeface="Arial" panose="020B0604020202020204" pitchFamily="34" charset="0"/>
              </a:rPr>
              <a:t>imposed by the ECPO </a:t>
            </a: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following recommendation of the </a:t>
            </a: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VRC:</a:t>
            </a:r>
            <a:endPar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91440" marR="0" lvl="0" indent="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endParaRP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UNOPS </a:t>
            </a: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is </a:t>
            </a: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uses the </a:t>
            </a:r>
            <a:r>
              <a:rPr kumimoji="0" lang="en-GB" sz="1600" b="1" i="0" u="none" strike="noStrike" kern="1200" cap="none" spc="0" normalizeH="0" baseline="0" noProof="0" dirty="0">
                <a:ln>
                  <a:noFill/>
                </a:ln>
                <a:solidFill>
                  <a:srgbClr val="6D96C7"/>
                </a:solidFill>
                <a:effectLst/>
                <a:uLnTx/>
                <a:uFillTx/>
                <a:latin typeface="Arial" panose="020B0604020202020204" pitchFamily="34" charset="0"/>
                <a:ea typeface="+mn-ea"/>
                <a:cs typeface="Arial" panose="020B0604020202020204" pitchFamily="34" charset="0"/>
              </a:rPr>
              <a:t>MPF suggested implementation tool for imposing sanctions </a:t>
            </a: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 ensure consistency across UNOPS and with other Agencies</a:t>
            </a: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Sanctions are </a:t>
            </a:r>
            <a:r>
              <a:rPr kumimoji="0" lang="en-GB" sz="1600" b="1" i="0" u="none" strike="noStrike" kern="1200" cap="none" spc="0" normalizeH="0" baseline="0" noProof="0" dirty="0">
                <a:ln>
                  <a:noFill/>
                </a:ln>
                <a:solidFill>
                  <a:srgbClr val="518ECB"/>
                </a:solidFill>
                <a:effectLst/>
                <a:uLnTx/>
                <a:uFillTx/>
                <a:latin typeface="Arial" panose="020B0604020202020204" pitchFamily="34" charset="0"/>
                <a:ea typeface="+mn-ea"/>
                <a:cs typeface="Arial" panose="020B0604020202020204" pitchFamily="34" charset="0"/>
              </a:rPr>
              <a:t>normally not permanent </a:t>
            </a: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with a standard </a:t>
            </a: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duration </a:t>
            </a:r>
            <a:r>
              <a:rPr kumimoji="0" lang="en-GB" sz="16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of 3 </a:t>
            </a: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years, which can be increased or decreased depending on</a:t>
            </a:r>
            <a:r>
              <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518ECB"/>
                </a:solidFill>
                <a:effectLst/>
                <a:uLnTx/>
                <a:uFillTx/>
                <a:latin typeface="Arial" panose="020B0604020202020204" pitchFamily="34" charset="0"/>
                <a:ea typeface="+mn-ea"/>
                <a:cs typeface="Arial" panose="020B0604020202020204" pitchFamily="34" charset="0"/>
              </a:rPr>
              <a:t>aggravating / mitigating circumstances</a:t>
            </a:r>
            <a:r>
              <a:rPr kumimoji="0" lang="en-GB" sz="1600" b="0" i="0" u="none" strike="noStrike" kern="1200" cap="none" spc="0" normalizeH="0" baseline="0" noProof="0" dirty="0">
                <a:ln>
                  <a:noFill/>
                </a:ln>
                <a:solidFill>
                  <a:srgbClr val="262626">
                    <a:lumMod val="75000"/>
                    <a:lumOff val="25000"/>
                  </a:srgbClr>
                </a:solidFill>
                <a:effectLst/>
                <a:uLnTx/>
                <a:uFillTx/>
                <a:latin typeface="Arial" panose="020B0604020202020204" pitchFamily="34" charset="0"/>
                <a:ea typeface="+mn-ea"/>
                <a:cs typeface="Arial" panose="020B0604020202020204" pitchFamily="34" charset="0"/>
              </a:rPr>
              <a:t>.</a:t>
            </a:r>
          </a:p>
          <a:p>
            <a:pPr marL="377190" marR="0" lvl="0" indent="-285750" algn="l" defTabSz="914400" rtl="0" eaLnBrk="1" fontAlgn="auto" latinLnBrk="0" hangingPunct="1">
              <a:lnSpc>
                <a:spcPct val="100000"/>
              </a:lnSpc>
              <a:spcBef>
                <a:spcPts val="300"/>
              </a:spcBef>
              <a:spcAft>
                <a:spcPts val="0"/>
              </a:spcAft>
              <a:buClr>
                <a:srgbClr val="262626">
                  <a:lumMod val="75000"/>
                  <a:lumOff val="25000"/>
                </a:srgbClr>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sanctions must be guided by the principles of </a:t>
            </a:r>
            <a:r>
              <a:rPr kumimoji="0" lang="en-GB" sz="1600" b="1" i="0" u="none" strike="noStrike" kern="1200" cap="none" spc="0" normalizeH="0" baseline="0" noProof="0" dirty="0">
                <a:ln>
                  <a:noFill/>
                </a:ln>
                <a:solidFill>
                  <a:srgbClr val="518ECB"/>
                </a:solidFill>
                <a:effectLst/>
                <a:uLnTx/>
                <a:uFillTx/>
                <a:latin typeface="Arial" panose="020B0604020202020204" pitchFamily="34" charset="0"/>
                <a:ea typeface="+mn-ea"/>
                <a:cs typeface="Arial" panose="020B0604020202020204" pitchFamily="34" charset="0"/>
              </a:rPr>
              <a:t>fairness and business orientation</a:t>
            </a:r>
          </a:p>
        </p:txBody>
      </p:sp>
      <p:graphicFrame>
        <p:nvGraphicFramePr>
          <p:cNvPr id="13" name="Table 12"/>
          <p:cNvGraphicFramePr>
            <a:graphicFrameLocks noGrp="1"/>
          </p:cNvGraphicFramePr>
          <p:nvPr>
            <p:extLst/>
          </p:nvPr>
        </p:nvGraphicFramePr>
        <p:xfrm>
          <a:off x="611560" y="2248297"/>
          <a:ext cx="7772400" cy="2738120"/>
        </p:xfrm>
        <a:graphic>
          <a:graphicData uri="http://schemas.openxmlformats.org/drawingml/2006/table">
            <a:tbl>
              <a:tblPr firstRow="1" bandRow="1"/>
              <a:tblGrid>
                <a:gridCol w="1295400"/>
                <a:gridCol w="6477000"/>
              </a:tblGrid>
              <a:tr h="0">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endParaRPr lang="en-GB" sz="100" dirty="0"/>
                    </a:p>
                  </a:txBody>
                  <a:tcPr>
                    <a:lnL w="12700" cmpd="sng">
                      <a:noFill/>
                    </a:lnL>
                    <a:lnR w="12700" cmpd="sng">
                      <a:noFill/>
                    </a:lnR>
                    <a:lnT w="12700" cmpd="sng">
                      <a:no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58ED5"/>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endParaRPr lang="en-GB" sz="100" dirty="0"/>
                    </a:p>
                  </a:txBody>
                  <a:tcPr>
                    <a:lnL w="12700" cmpd="sng">
                      <a:noFill/>
                    </a:lnL>
                    <a:lnR w="12700" cmpd="sng">
                      <a:noFill/>
                    </a:lnR>
                    <a:lnT w="12700" cmpd="sng">
                      <a:no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58ED5"/>
                    </a:solidFill>
                  </a:tcPr>
                </a:tc>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b="1" dirty="0" smtClean="0">
                          <a:solidFill>
                            <a:schemeClr val="tx1">
                              <a:lumMod val="75000"/>
                              <a:lumOff val="25000"/>
                            </a:schemeClr>
                          </a:solidFill>
                          <a:latin typeface="Arial" panose="020B0604020202020204" pitchFamily="34" charset="0"/>
                          <a:cs typeface="Arial" panose="020B0604020202020204" pitchFamily="34" charset="0"/>
                        </a:rPr>
                        <a:t>Censure</a:t>
                      </a:r>
                      <a:endParaRPr lang="en-GB"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48DD4">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dirty="0" smtClean="0">
                          <a:solidFill>
                            <a:schemeClr val="tx1">
                              <a:lumMod val="75000"/>
                              <a:lumOff val="25000"/>
                            </a:schemeClr>
                          </a:solidFill>
                          <a:latin typeface="Arial" panose="020B0604020202020204" pitchFamily="34" charset="0"/>
                          <a:cs typeface="Arial" panose="020B0604020202020204" pitchFamily="34" charset="0"/>
                        </a:rPr>
                        <a:t>A letter of reprimand of the Respondent’s conduct. Censure </a:t>
                      </a:r>
                      <a:r>
                        <a:rPr lang="en-GB" sz="1400" u="sng" dirty="0" smtClean="0">
                          <a:solidFill>
                            <a:schemeClr val="tx1">
                              <a:lumMod val="75000"/>
                              <a:lumOff val="25000"/>
                            </a:schemeClr>
                          </a:solidFill>
                          <a:latin typeface="Arial" panose="020B0604020202020204" pitchFamily="34" charset="0"/>
                          <a:cs typeface="Arial" panose="020B0604020202020204" pitchFamily="34" charset="0"/>
                        </a:rPr>
                        <a:t>does not</a:t>
                      </a:r>
                    </a:p>
                    <a:p>
                      <a:r>
                        <a:rPr lang="en-GB" sz="1400" u="sng" dirty="0" smtClean="0">
                          <a:solidFill>
                            <a:schemeClr val="tx1">
                              <a:lumMod val="75000"/>
                              <a:lumOff val="25000"/>
                            </a:schemeClr>
                          </a:solidFill>
                          <a:latin typeface="Arial" panose="020B0604020202020204" pitchFamily="34" charset="0"/>
                          <a:cs typeface="Arial" panose="020B0604020202020204" pitchFamily="34" charset="0"/>
                        </a:rPr>
                        <a:t>affect the Respondent’s eligibility</a:t>
                      </a:r>
                      <a:r>
                        <a:rPr lang="en-GB" sz="1400" dirty="0" smtClean="0">
                          <a:solidFill>
                            <a:schemeClr val="tx1">
                              <a:lumMod val="75000"/>
                              <a:lumOff val="25000"/>
                            </a:schemeClr>
                          </a:solidFill>
                          <a:latin typeface="Arial" panose="020B0604020202020204" pitchFamily="34" charset="0"/>
                          <a:cs typeface="Arial" panose="020B0604020202020204" pitchFamily="34" charset="0"/>
                        </a:rPr>
                        <a:t>, but its existence will be an aggravating factor for imposing sanctions in future proceedings;</a:t>
                      </a: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lnL w="6350" cap="flat" cmpd="sng" algn="ctr">
                      <a:solidFill>
                        <a:srgbClr val="FFFFFF"/>
                      </a:solidFill>
                      <a:prstDash val="solid"/>
                      <a:round/>
                      <a:headEnd type="none" w="med" len="med"/>
                      <a:tailEnd type="none" w="med" len="med"/>
                    </a:lnL>
                    <a:lnR w="12700" cmpd="sng">
                      <a:noFill/>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48DD4">
                        <a:lumMod val="20000"/>
                        <a:lumOff val="80000"/>
                      </a:srgbClr>
                    </a:solidFill>
                  </a:tcPr>
                </a:tc>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b="1" dirty="0" smtClean="0">
                          <a:solidFill>
                            <a:schemeClr val="tx1">
                              <a:lumMod val="75000"/>
                              <a:lumOff val="25000"/>
                            </a:schemeClr>
                          </a:solidFill>
                          <a:latin typeface="Arial" panose="020B0604020202020204" pitchFamily="34" charset="0"/>
                          <a:cs typeface="Arial" panose="020B0604020202020204" pitchFamily="34" charset="0"/>
                        </a:rPr>
                        <a:t>Ineligibility or Debarment</a:t>
                      </a:r>
                      <a:endParaRPr lang="en-GB"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B6D8">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Fo</a:t>
                      </a:r>
                      <a:r>
                        <a:rPr lang="en-GB" sz="1400" dirty="0" smtClean="0">
                          <a:solidFill>
                            <a:schemeClr val="tx1">
                              <a:lumMod val="75000"/>
                              <a:lumOff val="25000"/>
                            </a:schemeClr>
                          </a:solidFill>
                          <a:latin typeface="Arial" panose="020B0604020202020204" pitchFamily="34" charset="0"/>
                          <a:cs typeface="Arial" panose="020B0604020202020204" pitchFamily="34" charset="0"/>
                        </a:rPr>
                        <a:t>rmal declaration that a Respondent(s) has become ineligible for a period of time to (a) be awarded and/or to partake in UNOPS contracts; (b) conduct new business with UNOPS as agent or representative of other Vendors; (c) partake in having discussions with UNOPS regarding new contracts. Exceptionally, the</a:t>
                      </a:r>
                    </a:p>
                    <a:p>
                      <a:r>
                        <a:rPr lang="en-GB" sz="1400" dirty="0" smtClean="0">
                          <a:solidFill>
                            <a:schemeClr val="tx1">
                              <a:lumMod val="75000"/>
                              <a:lumOff val="25000"/>
                            </a:schemeClr>
                          </a:solidFill>
                          <a:latin typeface="Arial" panose="020B0604020202020204" pitchFamily="34" charset="0"/>
                          <a:cs typeface="Arial" panose="020B0604020202020204" pitchFamily="34" charset="0"/>
                        </a:rPr>
                        <a:t>VRC may recommend that the Respondent’s debarment be permanent;</a:t>
                      </a: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lnL w="6350"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B6D8">
                        <a:lumMod val="20000"/>
                        <a:lumOff val="80000"/>
                      </a:srgbClr>
                    </a:solidFill>
                  </a:tcPr>
                </a:tc>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b="1" dirty="0" smtClean="0">
                          <a:solidFill>
                            <a:schemeClr val="tx1">
                              <a:lumMod val="75000"/>
                              <a:lumOff val="25000"/>
                            </a:schemeClr>
                          </a:solidFill>
                          <a:latin typeface="Arial" panose="020B0604020202020204" pitchFamily="34" charset="0"/>
                          <a:cs typeface="Arial" panose="020B0604020202020204" pitchFamily="34" charset="0"/>
                        </a:rPr>
                        <a:t>Other</a:t>
                      </a:r>
                      <a:r>
                        <a:rPr lang="en-GB" sz="1400" b="1" baseline="0" dirty="0" smtClean="0">
                          <a:solidFill>
                            <a:schemeClr val="tx1">
                              <a:lumMod val="75000"/>
                              <a:lumOff val="25000"/>
                            </a:schemeClr>
                          </a:solidFill>
                          <a:latin typeface="Arial" panose="020B0604020202020204" pitchFamily="34" charset="0"/>
                          <a:cs typeface="Arial" panose="020B0604020202020204" pitchFamily="34" charset="0"/>
                        </a:rPr>
                        <a:t> sanctions</a:t>
                      </a:r>
                      <a:endParaRPr lang="en-GB"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48DD4">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1400" dirty="0" smtClean="0">
                          <a:solidFill>
                            <a:schemeClr val="tx1">
                              <a:lumMod val="75000"/>
                              <a:lumOff val="25000"/>
                            </a:schemeClr>
                          </a:solidFill>
                          <a:latin typeface="Arial" panose="020B0604020202020204" pitchFamily="34" charset="0"/>
                          <a:cs typeface="Arial" panose="020B0604020202020204" pitchFamily="34" charset="0"/>
                        </a:rPr>
                        <a:t>The VRC may recommend other sanctions that it finds</a:t>
                      </a:r>
                    </a:p>
                    <a:p>
                      <a:r>
                        <a:rPr lang="en-GB" sz="1400" dirty="0" smtClean="0">
                          <a:solidFill>
                            <a:schemeClr val="tx1">
                              <a:lumMod val="75000"/>
                              <a:lumOff val="25000"/>
                            </a:schemeClr>
                          </a:solidFill>
                          <a:latin typeface="Arial" panose="020B0604020202020204" pitchFamily="34" charset="0"/>
                          <a:cs typeface="Arial" panose="020B0604020202020204" pitchFamily="34" charset="0"/>
                        </a:rPr>
                        <a:t>appropriate to the circumstances at hand, including reimbursement or subjecting future contracts to special conditions.</a:t>
                      </a: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lnL w="6350"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48DD4">
                        <a:lumMod val="20000"/>
                        <a:lumOff val="80000"/>
                      </a:srgbClr>
                    </a:solidFill>
                  </a:tcPr>
                </a:tc>
              </a:tr>
            </a:tbl>
          </a:graphicData>
        </a:graphic>
      </p:graphicFrame>
    </p:spTree>
    <p:extLst>
      <p:ext uri="{BB962C8B-B14F-4D97-AF65-F5344CB8AC3E}">
        <p14:creationId xmlns:p14="http://schemas.microsoft.com/office/powerpoint/2010/main" val="389132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251520" y="476673"/>
            <a:ext cx="7416824"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Rehabilitation</a:t>
            </a:r>
            <a:endParaRPr lang="en-US" dirty="0"/>
          </a:p>
        </p:txBody>
      </p:sp>
      <p:sp>
        <p:nvSpPr>
          <p:cNvPr id="10" name="Text Placeholder 1"/>
          <p:cNvSpPr txBox="1">
            <a:spLocks/>
          </p:cNvSpPr>
          <p:nvPr/>
        </p:nvSpPr>
        <p:spPr>
          <a:xfrm>
            <a:off x="122508" y="1141164"/>
            <a:ext cx="8697964" cy="40880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indent="-285750">
              <a:spcBef>
                <a:spcPts val="300"/>
              </a:spcBef>
              <a:spcAft>
                <a:spcPts val="600"/>
              </a:spcAft>
              <a:buClr>
                <a:schemeClr val="tx1">
                  <a:lumMod val="75000"/>
                  <a:lumOff val="25000"/>
                </a:schemeClr>
              </a:buClr>
            </a:pPr>
            <a:r>
              <a:rPr lang="en-GB" sz="1700" dirty="0">
                <a:solidFill>
                  <a:schemeClr val="tx1">
                    <a:lumMod val="75000"/>
                    <a:lumOff val="25000"/>
                  </a:schemeClr>
                </a:solidFill>
              </a:rPr>
              <a:t>While sanctions remain in effect, the </a:t>
            </a:r>
            <a:r>
              <a:rPr lang="en-GB" sz="1700" b="1" dirty="0">
                <a:solidFill>
                  <a:srgbClr val="518ECB"/>
                </a:solidFill>
              </a:rPr>
              <a:t>vendor is ineligible </a:t>
            </a:r>
            <a:r>
              <a:rPr lang="en-GB" sz="1700" dirty="0">
                <a:solidFill>
                  <a:schemeClr val="tx1">
                    <a:lumMod val="75000"/>
                    <a:lumOff val="25000"/>
                  </a:schemeClr>
                </a:solidFill>
              </a:rPr>
              <a:t>to participate in any future procurement action or enter any future contractual relationships with UNOPS. However, an Ineligible Vendor wishing to restore its business relationship with UNOPS may request to have its eligible status restored by the VRC </a:t>
            </a:r>
          </a:p>
          <a:p>
            <a:pPr marL="377190" indent="-285750">
              <a:spcBef>
                <a:spcPts val="300"/>
              </a:spcBef>
              <a:spcAft>
                <a:spcPts val="600"/>
              </a:spcAft>
              <a:buClr>
                <a:schemeClr val="tx1">
                  <a:lumMod val="75000"/>
                  <a:lumOff val="25000"/>
                </a:schemeClr>
              </a:buClr>
            </a:pPr>
            <a:r>
              <a:rPr lang="en-GB" sz="1700" dirty="0">
                <a:solidFill>
                  <a:schemeClr val="tx1">
                    <a:lumMod val="75000"/>
                    <a:lumOff val="25000"/>
                  </a:schemeClr>
                </a:solidFill>
              </a:rPr>
              <a:t>Ineligible vendors may request </a:t>
            </a:r>
            <a:r>
              <a:rPr lang="en-GB" sz="1700" b="1" dirty="0">
                <a:solidFill>
                  <a:srgbClr val="518ECB"/>
                </a:solidFill>
              </a:rPr>
              <a:t>rehabilitation</a:t>
            </a:r>
            <a:r>
              <a:rPr lang="en-GB" sz="1700" dirty="0">
                <a:solidFill>
                  <a:schemeClr val="tx1">
                    <a:lumMod val="75000"/>
                    <a:lumOff val="25000"/>
                  </a:schemeClr>
                </a:solidFill>
              </a:rPr>
              <a:t> when </a:t>
            </a:r>
            <a:r>
              <a:rPr lang="en-GB" sz="1700" b="1" dirty="0">
                <a:solidFill>
                  <a:schemeClr val="accent4"/>
                </a:solidFill>
              </a:rPr>
              <a:t>normally at least half of the sanctions term </a:t>
            </a:r>
            <a:r>
              <a:rPr lang="en-GB" sz="1700" dirty="0">
                <a:solidFill>
                  <a:schemeClr val="tx1">
                    <a:lumMod val="75000"/>
                    <a:lumOff val="25000"/>
                  </a:schemeClr>
                </a:solidFill>
              </a:rPr>
              <a:t>has expired provided that they can demonstrate that corrective measures have been put in place and have fully met or gone beyond the requirements of the ECPO’s decision</a:t>
            </a:r>
            <a:r>
              <a:rPr lang="en-GB" sz="1700" dirty="0" smtClean="0">
                <a:solidFill>
                  <a:schemeClr val="tx1">
                    <a:lumMod val="75000"/>
                    <a:lumOff val="25000"/>
                  </a:schemeClr>
                </a:solidFill>
              </a:rPr>
              <a:t>.</a:t>
            </a:r>
            <a:endParaRPr lang="en-GB" sz="1700" dirty="0">
              <a:solidFill>
                <a:schemeClr val="tx1">
                  <a:lumMod val="75000"/>
                  <a:lumOff val="25000"/>
                </a:schemeClr>
              </a:solidFill>
            </a:endParaRPr>
          </a:p>
          <a:p>
            <a:pPr marL="377190" indent="-285750">
              <a:spcBef>
                <a:spcPts val="300"/>
              </a:spcBef>
              <a:spcAft>
                <a:spcPts val="600"/>
              </a:spcAft>
              <a:buClr>
                <a:schemeClr val="tx1">
                  <a:lumMod val="75000"/>
                  <a:lumOff val="25000"/>
                </a:schemeClr>
              </a:buClr>
            </a:pPr>
            <a:r>
              <a:rPr lang="en-GB" sz="1700" dirty="0">
                <a:solidFill>
                  <a:schemeClr val="tx1">
                    <a:lumMod val="75000"/>
                    <a:lumOff val="25000"/>
                  </a:schemeClr>
                </a:solidFill>
              </a:rPr>
              <a:t>The sanctioned vendor must provide sufficient information attesting to the medium to long-term effects of </a:t>
            </a:r>
            <a:r>
              <a:rPr lang="en-GB" sz="1700" b="1" dirty="0">
                <a:solidFill>
                  <a:srgbClr val="518ECB"/>
                </a:solidFill>
              </a:rPr>
              <a:t>corrective measures</a:t>
            </a:r>
            <a:r>
              <a:rPr lang="en-GB" sz="1700" dirty="0">
                <a:solidFill>
                  <a:schemeClr val="tx1">
                    <a:lumMod val="75000"/>
                    <a:lumOff val="25000"/>
                  </a:schemeClr>
                </a:solidFill>
              </a:rPr>
              <a:t>, the deterrent effects resulting from  the  sanctions  imposed,  and  must show that re-establishing </a:t>
            </a:r>
            <a:r>
              <a:rPr lang="en-GB" sz="1700" dirty="0" smtClean="0">
                <a:solidFill>
                  <a:schemeClr val="tx1">
                    <a:lumMod val="75000"/>
                    <a:lumOff val="25000"/>
                  </a:schemeClr>
                </a:solidFill>
              </a:rPr>
              <a:t>its </a:t>
            </a:r>
            <a:r>
              <a:rPr lang="en-GB" sz="1700" dirty="0">
                <a:solidFill>
                  <a:schemeClr val="tx1">
                    <a:lumMod val="75000"/>
                    <a:lumOff val="25000"/>
                  </a:schemeClr>
                </a:solidFill>
              </a:rPr>
              <a:t>eligibility will be a sound  business  decision  for UNOPS</a:t>
            </a:r>
          </a:p>
          <a:p>
            <a:pPr marL="377190" indent="-285750">
              <a:spcBef>
                <a:spcPts val="300"/>
              </a:spcBef>
              <a:spcAft>
                <a:spcPts val="600"/>
              </a:spcAft>
              <a:buClr>
                <a:schemeClr val="tx1">
                  <a:lumMod val="75000"/>
                  <a:lumOff val="25000"/>
                </a:schemeClr>
              </a:buClr>
            </a:pPr>
            <a:endParaRPr lang="en-GB" sz="1700" dirty="0">
              <a:solidFill>
                <a:schemeClr val="tx1">
                  <a:lumMod val="75000"/>
                  <a:lumOff val="25000"/>
                </a:schemeClr>
              </a:solidFill>
            </a:endParaRPr>
          </a:p>
        </p:txBody>
      </p:sp>
    </p:spTree>
    <p:extLst>
      <p:ext uri="{BB962C8B-B14F-4D97-AF65-F5344CB8AC3E}">
        <p14:creationId xmlns:p14="http://schemas.microsoft.com/office/powerpoint/2010/main" val="237124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756686" y="497487"/>
            <a:ext cx="7416824"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VRC process workflow</a:t>
            </a:r>
            <a:endParaRPr lang="en-US" dirty="0"/>
          </a:p>
        </p:txBody>
      </p:sp>
      <p:grpSp>
        <p:nvGrpSpPr>
          <p:cNvPr id="5" name="Group 4"/>
          <p:cNvGrpSpPr/>
          <p:nvPr/>
        </p:nvGrpSpPr>
        <p:grpSpPr>
          <a:xfrm>
            <a:off x="6945298" y="3844257"/>
            <a:ext cx="2052597" cy="1643048"/>
            <a:chOff x="6804963" y="2020155"/>
            <a:chExt cx="2052597" cy="1643048"/>
          </a:xfrm>
          <a:solidFill>
            <a:srgbClr val="518ECB"/>
          </a:solidFill>
        </p:grpSpPr>
        <p:sp>
          <p:nvSpPr>
            <p:cNvPr id="6" name="Rectangle 5"/>
            <p:cNvSpPr/>
            <p:nvPr/>
          </p:nvSpPr>
          <p:spPr>
            <a:xfrm>
              <a:off x="6804963" y="2020155"/>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6804963" y="2020155"/>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u="sng" kern="1200" dirty="0" smtClean="0">
                  <a:solidFill>
                    <a:srgbClr val="FFFFFF"/>
                  </a:solidFill>
                  <a:latin typeface="Arial" panose="020B0604020202020204" pitchFamily="34" charset="0"/>
                  <a:cs typeface="Arial" panose="020B0604020202020204" pitchFamily="34" charset="0"/>
                </a:rPr>
                <a:t>UNOPS </a:t>
              </a:r>
              <a:r>
                <a:rPr lang="en-GB" sz="1300" u="sng" kern="1200" dirty="0">
                  <a:solidFill>
                    <a:srgbClr val="FFFFFF"/>
                  </a:solidFill>
                  <a:latin typeface="Arial" panose="020B0604020202020204" pitchFamily="34" charset="0"/>
                  <a:cs typeface="Arial" panose="020B0604020202020204" pitchFamily="34" charset="0"/>
                </a:rPr>
                <a:t>ineligibility list </a:t>
              </a:r>
              <a:r>
                <a:rPr lang="en-GB" sz="1300" u="sng" kern="1200" dirty="0" smtClean="0">
                  <a:solidFill>
                    <a:srgbClr val="FFFFFF"/>
                  </a:solidFill>
                  <a:latin typeface="Arial" panose="020B0604020202020204" pitchFamily="34" charset="0"/>
                  <a:cs typeface="Arial" panose="020B0604020202020204" pitchFamily="34" charset="0"/>
                </a:rPr>
                <a:t>are updated </a:t>
              </a:r>
              <a:r>
                <a:rPr lang="en-GB" sz="1300" kern="1200" dirty="0" smtClean="0">
                  <a:solidFill>
                    <a:srgbClr val="FFFFFF"/>
                  </a:solidFill>
                  <a:latin typeface="Arial" panose="020B0604020202020204" pitchFamily="34" charset="0"/>
                  <a:cs typeface="Arial" panose="020B0604020202020204" pitchFamily="34" charset="0"/>
                </a:rPr>
                <a:t>on intranet, webpage and UNGM. Information is also shared across  the UN </a:t>
              </a:r>
              <a:r>
                <a:rPr lang="en-GB" sz="1300" kern="1200" dirty="0">
                  <a:solidFill>
                    <a:srgbClr val="FFFFFF"/>
                  </a:solidFill>
                  <a:latin typeface="Arial" panose="020B0604020202020204" pitchFamily="34" charset="0"/>
                  <a:cs typeface="Arial" panose="020B0604020202020204" pitchFamily="34" charset="0"/>
                </a:rPr>
                <a:t>Procurement </a:t>
              </a:r>
              <a:r>
                <a:rPr lang="en-GB" sz="1300" kern="1200" dirty="0" smtClean="0">
                  <a:solidFill>
                    <a:srgbClr val="FFFFFF"/>
                  </a:solidFill>
                  <a:latin typeface="Arial" panose="020B0604020202020204" pitchFamily="34" charset="0"/>
                  <a:cs typeface="Arial" panose="020B0604020202020204" pitchFamily="34" charset="0"/>
                </a:rPr>
                <a:t>Network </a:t>
              </a:r>
              <a:endParaRPr lang="en-GB" sz="1300" kern="1200" dirty="0">
                <a:solidFill>
                  <a:srgbClr val="FFFFFF"/>
                </a:solidFill>
                <a:latin typeface="Arial" panose="020B0604020202020204" pitchFamily="34" charset="0"/>
                <a:cs typeface="Arial" panose="020B0604020202020204" pitchFamily="34" charset="0"/>
              </a:endParaRPr>
            </a:p>
          </p:txBody>
        </p:sp>
      </p:grpSp>
      <p:grpSp>
        <p:nvGrpSpPr>
          <p:cNvPr id="11" name="Group 10"/>
          <p:cNvGrpSpPr/>
          <p:nvPr/>
        </p:nvGrpSpPr>
        <p:grpSpPr>
          <a:xfrm>
            <a:off x="146104" y="1679051"/>
            <a:ext cx="2266397" cy="1643048"/>
            <a:chOff x="146104" y="1679051"/>
            <a:chExt cx="2266397" cy="1643048"/>
          </a:xfrm>
        </p:grpSpPr>
        <p:grpSp>
          <p:nvGrpSpPr>
            <p:cNvPr id="12" name="Group 11"/>
            <p:cNvGrpSpPr/>
            <p:nvPr/>
          </p:nvGrpSpPr>
          <p:grpSpPr>
            <a:xfrm>
              <a:off x="146104" y="1679051"/>
              <a:ext cx="2052597" cy="1643048"/>
              <a:chOff x="5769" y="163306"/>
              <a:chExt cx="2052597" cy="1643048"/>
            </a:xfrm>
            <a:solidFill>
              <a:srgbClr val="518ECB"/>
            </a:solidFill>
          </p:grpSpPr>
          <p:sp>
            <p:nvSpPr>
              <p:cNvPr id="14" name="Rectangle 13"/>
              <p:cNvSpPr/>
              <p:nvPr/>
            </p:nvSpPr>
            <p:spPr>
              <a:xfrm>
                <a:off x="5769" y="163306"/>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5769" y="163306"/>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kern="1200" dirty="0">
                    <a:solidFill>
                      <a:srgbClr val="FFFFFF"/>
                    </a:solidFill>
                    <a:latin typeface="Arial" panose="020B0604020202020204" pitchFamily="34" charset="0"/>
                    <a:cs typeface="Arial" panose="020B0604020202020204" pitchFamily="34" charset="0"/>
                  </a:rPr>
                  <a:t>IAIG receives a complaint of potential </a:t>
                </a:r>
                <a:r>
                  <a:rPr lang="en-GB" sz="1300" u="sng" kern="1200" dirty="0">
                    <a:solidFill>
                      <a:srgbClr val="FFFFFF"/>
                    </a:solidFill>
                    <a:latin typeface="Arial" panose="020B0604020202020204" pitchFamily="34" charset="0"/>
                    <a:cs typeface="Arial" panose="020B0604020202020204" pitchFamily="34" charset="0"/>
                  </a:rPr>
                  <a:t>vendor involvement in Proscribed Practices  </a:t>
                </a:r>
                <a:r>
                  <a:rPr lang="en-GB" sz="1300" kern="1200" dirty="0">
                    <a:solidFill>
                      <a:srgbClr val="FFFFFF"/>
                    </a:solidFill>
                    <a:latin typeface="Arial" panose="020B0604020202020204" pitchFamily="34" charset="0"/>
                    <a:cs typeface="Arial" panose="020B0604020202020204" pitchFamily="34" charset="0"/>
                  </a:rPr>
                  <a:t>(Corrupt, Fraudulent, Coercive, Collusive, Unethical or </a:t>
                </a:r>
                <a:r>
                  <a:rPr lang="en-GB" sz="1300" kern="1200" dirty="0" smtClean="0">
                    <a:solidFill>
                      <a:srgbClr val="FFFFFF"/>
                    </a:solidFill>
                    <a:latin typeface="Arial" panose="020B0604020202020204" pitchFamily="34" charset="0"/>
                    <a:cs typeface="Arial" panose="020B0604020202020204" pitchFamily="34" charset="0"/>
                  </a:rPr>
                  <a:t>Obstruction)</a:t>
                </a:r>
                <a:endParaRPr lang="en-GB" sz="1300" kern="1200" dirty="0">
                  <a:solidFill>
                    <a:srgbClr val="FFFFFF"/>
                  </a:solidFill>
                  <a:latin typeface="Arial" panose="020B0604020202020204" pitchFamily="34" charset="0"/>
                  <a:cs typeface="Arial" panose="020B0604020202020204" pitchFamily="34" charset="0"/>
                </a:endParaRPr>
              </a:p>
            </p:txBody>
          </p:sp>
        </p:grpSp>
        <p:sp>
          <p:nvSpPr>
            <p:cNvPr id="13" name="Isosceles Triangle 12"/>
            <p:cNvSpPr/>
            <p:nvPr/>
          </p:nvSpPr>
          <p:spPr>
            <a:xfrm rot="5400000">
              <a:off x="1876048" y="2396169"/>
              <a:ext cx="864096" cy="208811"/>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2412502" y="1679051"/>
            <a:ext cx="2266397" cy="1643048"/>
            <a:chOff x="2412502" y="1679051"/>
            <a:chExt cx="2266397" cy="1643048"/>
          </a:xfrm>
        </p:grpSpPr>
        <p:grpSp>
          <p:nvGrpSpPr>
            <p:cNvPr id="17" name="Group 16"/>
            <p:cNvGrpSpPr/>
            <p:nvPr/>
          </p:nvGrpSpPr>
          <p:grpSpPr>
            <a:xfrm>
              <a:off x="2412502" y="1679051"/>
              <a:ext cx="2052597" cy="1643048"/>
              <a:chOff x="2272167" y="163306"/>
              <a:chExt cx="2052597" cy="1643048"/>
            </a:xfrm>
            <a:solidFill>
              <a:srgbClr val="518ECB"/>
            </a:solidFill>
          </p:grpSpPr>
          <p:sp>
            <p:nvSpPr>
              <p:cNvPr id="19" name="Rectangle 18"/>
              <p:cNvSpPr/>
              <p:nvPr/>
            </p:nvSpPr>
            <p:spPr>
              <a:xfrm>
                <a:off x="2272167" y="163306"/>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2272167" y="163306"/>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kern="1200" dirty="0">
                    <a:solidFill>
                      <a:srgbClr val="FFFFFF"/>
                    </a:solidFill>
                    <a:latin typeface="Arial" panose="020B0604020202020204" pitchFamily="34" charset="0"/>
                    <a:cs typeface="Arial" panose="020B0604020202020204" pitchFamily="34" charset="0"/>
                  </a:rPr>
                  <a:t>Based on a preliminary assessment of complaint, IAIG decides to launch a </a:t>
                </a:r>
                <a:r>
                  <a:rPr lang="en-GB" sz="1300" u="sng" kern="1200" dirty="0">
                    <a:solidFill>
                      <a:srgbClr val="FFFFFF"/>
                    </a:solidFill>
                    <a:latin typeface="Arial" panose="020B0604020202020204" pitchFamily="34" charset="0"/>
                    <a:cs typeface="Arial" panose="020B0604020202020204" pitchFamily="34" charset="0"/>
                  </a:rPr>
                  <a:t>formal investigation</a:t>
                </a:r>
              </a:p>
            </p:txBody>
          </p:sp>
        </p:grpSp>
        <p:sp>
          <p:nvSpPr>
            <p:cNvPr id="18" name="Isosceles Triangle 17"/>
            <p:cNvSpPr/>
            <p:nvPr/>
          </p:nvSpPr>
          <p:spPr>
            <a:xfrm rot="5400000">
              <a:off x="4139951" y="2393674"/>
              <a:ext cx="864096" cy="213801"/>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4678900" y="1679051"/>
            <a:ext cx="2266397" cy="1643048"/>
            <a:chOff x="4678900" y="1679051"/>
            <a:chExt cx="2266397" cy="1643048"/>
          </a:xfrm>
        </p:grpSpPr>
        <p:grpSp>
          <p:nvGrpSpPr>
            <p:cNvPr id="22" name="Group 21"/>
            <p:cNvGrpSpPr/>
            <p:nvPr/>
          </p:nvGrpSpPr>
          <p:grpSpPr>
            <a:xfrm>
              <a:off x="4678900" y="1679051"/>
              <a:ext cx="2052597" cy="1643048"/>
              <a:chOff x="4538565" y="163306"/>
              <a:chExt cx="2052597" cy="1643048"/>
            </a:xfrm>
            <a:solidFill>
              <a:srgbClr val="518ECB"/>
            </a:solidFill>
          </p:grpSpPr>
          <p:sp>
            <p:nvSpPr>
              <p:cNvPr id="24" name="Rectangle 23"/>
              <p:cNvSpPr/>
              <p:nvPr/>
            </p:nvSpPr>
            <p:spPr>
              <a:xfrm>
                <a:off x="4538565" y="163306"/>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4538565" y="163306"/>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kern="1200" dirty="0">
                    <a:solidFill>
                      <a:srgbClr val="FFFFFF"/>
                    </a:solidFill>
                    <a:latin typeface="Arial" panose="020B0604020202020204" pitchFamily="34" charset="0"/>
                    <a:cs typeface="Arial" panose="020B0604020202020204" pitchFamily="34" charset="0"/>
                  </a:rPr>
                  <a:t>If the investigation obtains credible evidence of proscribed practices, </a:t>
                </a:r>
                <a:r>
                  <a:rPr lang="en-GB" sz="1300" u="sng" kern="1200" dirty="0">
                    <a:solidFill>
                      <a:srgbClr val="FFFFFF"/>
                    </a:solidFill>
                    <a:latin typeface="Arial" panose="020B0604020202020204" pitchFamily="34" charset="0"/>
                    <a:cs typeface="Arial" panose="020B0604020202020204" pitchFamily="34" charset="0"/>
                  </a:rPr>
                  <a:t>IAIG notifies the VRC </a:t>
                </a:r>
                <a:r>
                  <a:rPr lang="en-GB" sz="1300" kern="1200" dirty="0">
                    <a:solidFill>
                      <a:srgbClr val="FFFFFF"/>
                    </a:solidFill>
                    <a:latin typeface="Arial" panose="020B0604020202020204" pitchFamily="34" charset="0"/>
                    <a:cs typeface="Arial" panose="020B0604020202020204" pitchFamily="34" charset="0"/>
                  </a:rPr>
                  <a:t>by sending an investigation report</a:t>
                </a:r>
              </a:p>
            </p:txBody>
          </p:sp>
        </p:grpSp>
        <p:sp>
          <p:nvSpPr>
            <p:cNvPr id="23" name="Isosceles Triangle 22"/>
            <p:cNvSpPr/>
            <p:nvPr/>
          </p:nvSpPr>
          <p:spPr>
            <a:xfrm rot="5400000">
              <a:off x="6406349" y="2393674"/>
              <a:ext cx="864096" cy="213801"/>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p:nvPr/>
        </p:nvGrpSpPr>
        <p:grpSpPr>
          <a:xfrm>
            <a:off x="146104" y="3844257"/>
            <a:ext cx="2266398" cy="1643048"/>
            <a:chOff x="146104" y="3844257"/>
            <a:chExt cx="2266398" cy="1643048"/>
          </a:xfrm>
        </p:grpSpPr>
        <p:grpSp>
          <p:nvGrpSpPr>
            <p:cNvPr id="27" name="Group 26"/>
            <p:cNvGrpSpPr/>
            <p:nvPr/>
          </p:nvGrpSpPr>
          <p:grpSpPr>
            <a:xfrm>
              <a:off x="146104" y="3844257"/>
              <a:ext cx="2052597" cy="1643048"/>
              <a:chOff x="5769" y="2020155"/>
              <a:chExt cx="2052597" cy="1643048"/>
            </a:xfrm>
            <a:solidFill>
              <a:srgbClr val="518ECB"/>
            </a:solidFill>
          </p:grpSpPr>
          <p:sp>
            <p:nvSpPr>
              <p:cNvPr id="29" name="Rectangle 28"/>
              <p:cNvSpPr/>
              <p:nvPr/>
            </p:nvSpPr>
            <p:spPr>
              <a:xfrm>
                <a:off x="5769" y="2020155"/>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5769" y="2020155"/>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endParaRPr lang="en-GB" sz="1300" kern="1200" dirty="0" smtClean="0">
                  <a:solidFill>
                    <a:srgbClr val="FFFFFF"/>
                  </a:solidFill>
                  <a:latin typeface="Arial" panose="020B0604020202020204" pitchFamily="34" charset="0"/>
                  <a:cs typeface="Arial" panose="020B0604020202020204" pitchFamily="34" charset="0"/>
                </a:endParaRPr>
              </a:p>
              <a:p>
                <a:pPr lvl="0" defTabSz="577850">
                  <a:lnSpc>
                    <a:spcPct val="90000"/>
                  </a:lnSpc>
                  <a:spcBef>
                    <a:spcPct val="0"/>
                  </a:spcBef>
                  <a:spcAft>
                    <a:spcPct val="35000"/>
                  </a:spcAft>
                </a:pPr>
                <a:r>
                  <a:rPr lang="en-GB" sz="1300" kern="1200" dirty="0" smtClean="0">
                    <a:solidFill>
                      <a:srgbClr val="FFFFFF"/>
                    </a:solidFill>
                    <a:latin typeface="Arial" panose="020B0604020202020204" pitchFamily="34" charset="0"/>
                    <a:cs typeface="Arial" panose="020B0604020202020204" pitchFamily="34" charset="0"/>
                  </a:rPr>
                  <a:t>VRC </a:t>
                </a:r>
                <a:r>
                  <a:rPr lang="en-GB" sz="1300" kern="1200" dirty="0">
                    <a:solidFill>
                      <a:srgbClr val="FFFFFF"/>
                    </a:solidFill>
                    <a:latin typeface="Arial" panose="020B0604020202020204" pitchFamily="34" charset="0"/>
                    <a:cs typeface="Arial" panose="020B0604020202020204" pitchFamily="34" charset="0"/>
                  </a:rPr>
                  <a:t>meets to review the case , determine if the vendor has engaged in Proscribed Practices and </a:t>
                </a:r>
                <a:r>
                  <a:rPr lang="en-GB" sz="1300" u="sng" kern="1200" dirty="0" smtClean="0">
                    <a:solidFill>
                      <a:srgbClr val="FFFFFF"/>
                    </a:solidFill>
                    <a:latin typeface="Arial" panose="020B0604020202020204" pitchFamily="34" charset="0"/>
                    <a:cs typeface="Arial" panose="020B0604020202020204" pitchFamily="34" charset="0"/>
                  </a:rPr>
                  <a:t>makes </a:t>
                </a:r>
                <a:r>
                  <a:rPr lang="en-GB" sz="1300" u="sng" kern="1200" dirty="0">
                    <a:solidFill>
                      <a:srgbClr val="FFFFFF"/>
                    </a:solidFill>
                    <a:latin typeface="Arial" panose="020B0604020202020204" pitchFamily="34" charset="0"/>
                    <a:cs typeface="Arial" panose="020B0604020202020204" pitchFamily="34" charset="0"/>
                  </a:rPr>
                  <a:t>a recommendation to the </a:t>
                </a:r>
                <a:r>
                  <a:rPr lang="en-GB" sz="1300" u="sng" kern="1200" dirty="0" smtClean="0">
                    <a:solidFill>
                      <a:srgbClr val="FFFFFF"/>
                    </a:solidFill>
                    <a:latin typeface="Arial" panose="020B0604020202020204" pitchFamily="34" charset="0"/>
                    <a:cs typeface="Arial" panose="020B0604020202020204" pitchFamily="34" charset="0"/>
                  </a:rPr>
                  <a:t>ECPO   </a:t>
                </a:r>
                <a:endParaRPr lang="en-GB" sz="1300" u="sng" kern="1200" dirty="0">
                  <a:solidFill>
                    <a:srgbClr val="FFFFFF"/>
                  </a:solidFill>
                  <a:latin typeface="Arial" panose="020B0604020202020204" pitchFamily="34" charset="0"/>
                  <a:cs typeface="Arial" panose="020B0604020202020204" pitchFamily="34" charset="0"/>
                </a:endParaRPr>
              </a:p>
              <a:p>
                <a:pPr lvl="0" defTabSz="577850">
                  <a:lnSpc>
                    <a:spcPct val="90000"/>
                  </a:lnSpc>
                  <a:spcBef>
                    <a:spcPct val="0"/>
                  </a:spcBef>
                  <a:spcAft>
                    <a:spcPct val="35000"/>
                  </a:spcAft>
                </a:pPr>
                <a:endParaRPr lang="en-GB" sz="1300" kern="1200" dirty="0">
                  <a:solidFill>
                    <a:srgbClr val="FFFFFF"/>
                  </a:solidFill>
                  <a:latin typeface="Arial" panose="020B0604020202020204" pitchFamily="34" charset="0"/>
                  <a:cs typeface="Arial" panose="020B0604020202020204" pitchFamily="34" charset="0"/>
                </a:endParaRPr>
              </a:p>
            </p:txBody>
          </p:sp>
        </p:grpSp>
        <p:sp>
          <p:nvSpPr>
            <p:cNvPr id="28" name="Isosceles Triangle 27"/>
            <p:cNvSpPr/>
            <p:nvPr/>
          </p:nvSpPr>
          <p:spPr>
            <a:xfrm rot="5400000">
              <a:off x="1876151" y="4487046"/>
              <a:ext cx="864096" cy="208607"/>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2412502" y="3844257"/>
            <a:ext cx="2266397" cy="1643048"/>
            <a:chOff x="2412502" y="3844257"/>
            <a:chExt cx="2266397" cy="1643048"/>
          </a:xfrm>
        </p:grpSpPr>
        <p:grpSp>
          <p:nvGrpSpPr>
            <p:cNvPr id="32" name="Group 31"/>
            <p:cNvGrpSpPr/>
            <p:nvPr/>
          </p:nvGrpSpPr>
          <p:grpSpPr>
            <a:xfrm>
              <a:off x="2412502" y="3844257"/>
              <a:ext cx="2052597" cy="1643048"/>
              <a:chOff x="2272167" y="2020155"/>
              <a:chExt cx="2052597" cy="1643048"/>
            </a:xfrm>
            <a:solidFill>
              <a:srgbClr val="518ECB"/>
            </a:solidFill>
          </p:grpSpPr>
          <p:sp>
            <p:nvSpPr>
              <p:cNvPr id="34" name="Rectangle 33"/>
              <p:cNvSpPr/>
              <p:nvPr/>
            </p:nvSpPr>
            <p:spPr>
              <a:xfrm>
                <a:off x="2272167" y="2020155"/>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a:off x="2272167" y="2020155"/>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u="sng" kern="1200" dirty="0" smtClean="0">
                    <a:solidFill>
                      <a:srgbClr val="FFFFFF"/>
                    </a:solidFill>
                    <a:latin typeface="Arial" panose="020B0604020202020204" pitchFamily="34" charset="0"/>
                    <a:cs typeface="Arial" panose="020B0604020202020204" pitchFamily="34" charset="0"/>
                  </a:rPr>
                  <a:t>ECPO may </a:t>
                </a:r>
                <a:r>
                  <a:rPr lang="en-GB" sz="1300" u="sng" kern="1200" dirty="0">
                    <a:solidFill>
                      <a:srgbClr val="FFFFFF"/>
                    </a:solidFill>
                    <a:latin typeface="Arial" panose="020B0604020202020204" pitchFamily="34" charset="0"/>
                    <a:cs typeface="Arial" panose="020B0604020202020204" pitchFamily="34" charset="0"/>
                  </a:rPr>
                  <a:t>impose </a:t>
                </a:r>
                <a:r>
                  <a:rPr lang="en-GB" sz="1300" u="sng" kern="1200" dirty="0" smtClean="0">
                    <a:solidFill>
                      <a:srgbClr val="FFFFFF"/>
                    </a:solidFill>
                    <a:latin typeface="Arial" panose="020B0604020202020204" pitchFamily="34" charset="0"/>
                    <a:cs typeface="Arial" panose="020B0604020202020204" pitchFamily="34" charset="0"/>
                  </a:rPr>
                  <a:t> any of the  </a:t>
                </a:r>
                <a:r>
                  <a:rPr lang="en-GB" sz="1300" u="sng" kern="1200" dirty="0">
                    <a:solidFill>
                      <a:srgbClr val="FFFFFF"/>
                    </a:solidFill>
                    <a:latin typeface="Arial" panose="020B0604020202020204" pitchFamily="34" charset="0"/>
                    <a:cs typeface="Arial" panose="020B0604020202020204" pitchFamily="34" charset="0"/>
                  </a:rPr>
                  <a:t>following </a:t>
                </a:r>
                <a:r>
                  <a:rPr lang="en-GB" sz="1300" u="sng" kern="1200" dirty="0" smtClean="0">
                    <a:solidFill>
                      <a:srgbClr val="FFFFFF"/>
                    </a:solidFill>
                    <a:latin typeface="Arial" panose="020B0604020202020204" pitchFamily="34" charset="0"/>
                    <a:cs typeface="Arial" panose="020B0604020202020204" pitchFamily="34" charset="0"/>
                  </a:rPr>
                  <a:t>sanctions </a:t>
                </a:r>
                <a:r>
                  <a:rPr lang="en-GB" sz="1300" kern="1200" dirty="0" smtClean="0">
                    <a:solidFill>
                      <a:srgbClr val="FFFFFF"/>
                    </a:solidFill>
                    <a:latin typeface="Arial" panose="020B0604020202020204" pitchFamily="34" charset="0"/>
                    <a:cs typeface="Arial" panose="020B0604020202020204" pitchFamily="34" charset="0"/>
                  </a:rPr>
                  <a:t>or a combination of them:</a:t>
                </a:r>
                <a:endParaRPr lang="en-GB" sz="1300" kern="1200" dirty="0">
                  <a:solidFill>
                    <a:srgbClr val="FFFFFF"/>
                  </a:solidFill>
                  <a:latin typeface="Arial" panose="020B0604020202020204" pitchFamily="34" charset="0"/>
                  <a:cs typeface="Arial" panose="020B0604020202020204" pitchFamily="34" charset="0"/>
                </a:endParaRPr>
              </a:p>
              <a:p>
                <a:pPr lvl="0" defTabSz="577850">
                  <a:lnSpc>
                    <a:spcPct val="100000"/>
                  </a:lnSpc>
                  <a:spcBef>
                    <a:spcPct val="0"/>
                  </a:spcBef>
                  <a:spcAft>
                    <a:spcPts val="0"/>
                  </a:spcAft>
                </a:pPr>
                <a:r>
                  <a:rPr lang="en-GB" sz="1300" kern="1200" dirty="0">
                    <a:solidFill>
                      <a:srgbClr val="FFFFFF"/>
                    </a:solidFill>
                    <a:latin typeface="Arial" panose="020B0604020202020204" pitchFamily="34" charset="0"/>
                    <a:cs typeface="Arial" panose="020B0604020202020204" pitchFamily="34" charset="0"/>
                  </a:rPr>
                  <a:t>1. </a:t>
                </a:r>
                <a:r>
                  <a:rPr lang="en-GB" sz="1300" kern="1200" dirty="0" smtClean="0">
                    <a:solidFill>
                      <a:srgbClr val="FFFFFF"/>
                    </a:solidFill>
                    <a:latin typeface="Arial" panose="020B0604020202020204" pitchFamily="34" charset="0"/>
                    <a:cs typeface="Arial" panose="020B0604020202020204" pitchFamily="34" charset="0"/>
                  </a:rPr>
                  <a:t>Censure</a:t>
                </a:r>
                <a:endParaRPr lang="en-GB" sz="1300" kern="1200" dirty="0">
                  <a:solidFill>
                    <a:srgbClr val="FFFFFF"/>
                  </a:solidFill>
                  <a:latin typeface="Arial" panose="020B0604020202020204" pitchFamily="34" charset="0"/>
                  <a:cs typeface="Arial" panose="020B0604020202020204" pitchFamily="34" charset="0"/>
                </a:endParaRPr>
              </a:p>
              <a:p>
                <a:pPr lvl="0" defTabSz="577850">
                  <a:lnSpc>
                    <a:spcPct val="100000"/>
                  </a:lnSpc>
                  <a:spcBef>
                    <a:spcPct val="0"/>
                  </a:spcBef>
                  <a:spcAft>
                    <a:spcPts val="0"/>
                  </a:spcAft>
                </a:pPr>
                <a:r>
                  <a:rPr lang="en-GB" sz="1300" kern="1200" dirty="0">
                    <a:solidFill>
                      <a:srgbClr val="FFFFFF"/>
                    </a:solidFill>
                    <a:latin typeface="Arial" panose="020B0604020202020204" pitchFamily="34" charset="0"/>
                    <a:cs typeface="Arial" panose="020B0604020202020204" pitchFamily="34" charset="0"/>
                  </a:rPr>
                  <a:t>2. </a:t>
                </a:r>
                <a:r>
                  <a:rPr lang="en-GB" sz="1300" kern="1200" dirty="0" smtClean="0">
                    <a:solidFill>
                      <a:srgbClr val="FFFFFF"/>
                    </a:solidFill>
                    <a:latin typeface="Arial" panose="020B0604020202020204" pitchFamily="34" charset="0"/>
                    <a:cs typeface="Arial" panose="020B0604020202020204" pitchFamily="34" charset="0"/>
                  </a:rPr>
                  <a:t>Ineligibility or debarment</a:t>
                </a:r>
              </a:p>
              <a:p>
                <a:pPr lvl="0" defTabSz="577850">
                  <a:lnSpc>
                    <a:spcPct val="100000"/>
                  </a:lnSpc>
                  <a:spcBef>
                    <a:spcPct val="0"/>
                  </a:spcBef>
                  <a:spcAft>
                    <a:spcPts val="0"/>
                  </a:spcAft>
                </a:pPr>
                <a:r>
                  <a:rPr lang="en-GB" sz="1300" kern="1200" dirty="0" smtClean="0">
                    <a:solidFill>
                      <a:srgbClr val="FFFFFF"/>
                    </a:solidFill>
                    <a:latin typeface="Arial" panose="020B0604020202020204" pitchFamily="34" charset="0"/>
                    <a:cs typeface="Arial" panose="020B0604020202020204" pitchFamily="34" charset="0"/>
                  </a:rPr>
                  <a:t>3. Other sanctions</a:t>
                </a:r>
              </a:p>
            </p:txBody>
          </p:sp>
        </p:grpSp>
        <p:sp>
          <p:nvSpPr>
            <p:cNvPr id="33" name="Isosceles Triangle 32"/>
            <p:cNvSpPr/>
            <p:nvPr/>
          </p:nvSpPr>
          <p:spPr>
            <a:xfrm rot="5400000">
              <a:off x="4139951" y="4484449"/>
              <a:ext cx="864096" cy="213801"/>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4678900" y="3844257"/>
            <a:ext cx="2266397" cy="1643048"/>
            <a:chOff x="4678900" y="3844257"/>
            <a:chExt cx="2266397" cy="1643048"/>
          </a:xfrm>
        </p:grpSpPr>
        <p:grpSp>
          <p:nvGrpSpPr>
            <p:cNvPr id="37" name="Group 36"/>
            <p:cNvGrpSpPr/>
            <p:nvPr/>
          </p:nvGrpSpPr>
          <p:grpSpPr>
            <a:xfrm>
              <a:off x="4678900" y="3844257"/>
              <a:ext cx="2052597" cy="1643048"/>
              <a:chOff x="4538565" y="2020155"/>
              <a:chExt cx="2052597" cy="1643048"/>
            </a:xfrm>
            <a:solidFill>
              <a:srgbClr val="518ECB"/>
            </a:solidFill>
          </p:grpSpPr>
          <p:sp>
            <p:nvSpPr>
              <p:cNvPr id="39" name="Rectangle 38"/>
              <p:cNvSpPr/>
              <p:nvPr/>
            </p:nvSpPr>
            <p:spPr>
              <a:xfrm>
                <a:off x="4538565" y="2020155"/>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4538565" y="2020155"/>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u="sng" kern="1200" dirty="0">
                    <a:solidFill>
                      <a:srgbClr val="FFFFFF"/>
                    </a:solidFill>
                    <a:latin typeface="Arial" panose="020B0604020202020204" pitchFamily="34" charset="0"/>
                    <a:cs typeface="Arial" panose="020B0604020202020204" pitchFamily="34" charset="0"/>
                  </a:rPr>
                  <a:t>VRC </a:t>
                </a:r>
                <a:r>
                  <a:rPr lang="en-GB" sz="1300" u="sng" kern="1200" dirty="0" smtClean="0">
                    <a:solidFill>
                      <a:srgbClr val="FFFFFF"/>
                    </a:solidFill>
                    <a:latin typeface="Arial" panose="020B0604020202020204" pitchFamily="34" charset="0"/>
                    <a:cs typeface="Arial" panose="020B0604020202020204" pitchFamily="34" charset="0"/>
                  </a:rPr>
                  <a:t>informs to the vendors </a:t>
                </a:r>
                <a:r>
                  <a:rPr lang="en-GB" sz="1300" kern="1200" dirty="0" smtClean="0">
                    <a:solidFill>
                      <a:srgbClr val="FFFFFF"/>
                    </a:solidFill>
                    <a:latin typeface="Arial" panose="020B0604020202020204" pitchFamily="34" charset="0"/>
                    <a:cs typeface="Arial" panose="020B0604020202020204" pitchFamily="34" charset="0"/>
                  </a:rPr>
                  <a:t>the imposed sanction</a:t>
                </a:r>
              </a:p>
            </p:txBody>
          </p:sp>
        </p:grpSp>
        <p:sp>
          <p:nvSpPr>
            <p:cNvPr id="38" name="Isosceles Triangle 37"/>
            <p:cNvSpPr/>
            <p:nvPr/>
          </p:nvSpPr>
          <p:spPr>
            <a:xfrm rot="5400000">
              <a:off x="6406349" y="4484449"/>
              <a:ext cx="864096" cy="213801"/>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740353" y="1679051"/>
            <a:ext cx="8257542" cy="2039967"/>
            <a:chOff x="740353" y="1679051"/>
            <a:chExt cx="8257542" cy="2039967"/>
          </a:xfrm>
        </p:grpSpPr>
        <p:grpSp>
          <p:nvGrpSpPr>
            <p:cNvPr id="42" name="Group 41"/>
            <p:cNvGrpSpPr/>
            <p:nvPr/>
          </p:nvGrpSpPr>
          <p:grpSpPr>
            <a:xfrm>
              <a:off x="6945298" y="1679051"/>
              <a:ext cx="2052597" cy="1643048"/>
              <a:chOff x="6804963" y="163306"/>
              <a:chExt cx="2052597" cy="1643048"/>
            </a:xfrm>
            <a:solidFill>
              <a:srgbClr val="518ECB"/>
            </a:solidFill>
          </p:grpSpPr>
          <p:sp>
            <p:nvSpPr>
              <p:cNvPr id="45" name="Rectangle 44"/>
              <p:cNvSpPr/>
              <p:nvPr/>
            </p:nvSpPr>
            <p:spPr>
              <a:xfrm>
                <a:off x="6804963" y="163306"/>
                <a:ext cx="2052597" cy="16430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45"/>
              <p:cNvSpPr/>
              <p:nvPr/>
            </p:nvSpPr>
            <p:spPr>
              <a:xfrm>
                <a:off x="6804963" y="163306"/>
                <a:ext cx="2052597" cy="16430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defTabSz="577850">
                  <a:lnSpc>
                    <a:spcPct val="90000"/>
                  </a:lnSpc>
                  <a:spcBef>
                    <a:spcPct val="0"/>
                  </a:spcBef>
                  <a:spcAft>
                    <a:spcPct val="35000"/>
                  </a:spcAft>
                </a:pPr>
                <a:r>
                  <a:rPr lang="en-GB" sz="1300" kern="1200" dirty="0" smtClean="0">
                    <a:solidFill>
                      <a:srgbClr val="FFFFFF"/>
                    </a:solidFill>
                    <a:latin typeface="Arial" panose="020B0604020202020204" pitchFamily="34" charset="0"/>
                    <a:cs typeface="Arial" panose="020B0604020202020204" pitchFamily="34" charset="0"/>
                  </a:rPr>
                  <a:t>A </a:t>
                </a:r>
                <a:r>
                  <a:rPr lang="en-GB" sz="1300" u="sng" kern="1200" dirty="0" smtClean="0">
                    <a:solidFill>
                      <a:srgbClr val="FFFFFF"/>
                    </a:solidFill>
                    <a:latin typeface="Arial" panose="020B0604020202020204" pitchFamily="34" charset="0"/>
                    <a:cs typeface="Arial" panose="020B0604020202020204" pitchFamily="34" charset="0"/>
                  </a:rPr>
                  <a:t>Notification of Administrative Action  is sent to the vendor </a:t>
                </a:r>
                <a:r>
                  <a:rPr lang="en-GB" sz="1300" kern="1200" dirty="0" smtClean="0">
                    <a:solidFill>
                      <a:srgbClr val="FFFFFF"/>
                    </a:solidFill>
                    <a:latin typeface="Arial" panose="020B0604020202020204" pitchFamily="34" charset="0"/>
                    <a:cs typeface="Arial" panose="020B0604020202020204" pitchFamily="34" charset="0"/>
                  </a:rPr>
                  <a:t>with the basis for allegations, providing the vendor an opportunity to respond and stating that the VRC may recommend that ECPO impose Sanctions</a:t>
                </a:r>
                <a:endParaRPr lang="en-GB" sz="1300" kern="1200" dirty="0">
                  <a:solidFill>
                    <a:srgbClr val="FFFFFF"/>
                  </a:solidFill>
                  <a:latin typeface="Arial" panose="020B0604020202020204" pitchFamily="34" charset="0"/>
                  <a:cs typeface="Arial" panose="020B0604020202020204" pitchFamily="34" charset="0"/>
                </a:endParaRPr>
              </a:p>
            </p:txBody>
          </p:sp>
        </p:grpSp>
        <p:sp>
          <p:nvSpPr>
            <p:cNvPr id="43" name="Straight Connector 3"/>
            <p:cNvSpPr/>
            <p:nvPr/>
          </p:nvSpPr>
          <p:spPr>
            <a:xfrm>
              <a:off x="1172402" y="3322099"/>
              <a:ext cx="6799195" cy="380011"/>
            </a:xfrm>
            <a:custGeom>
              <a:avLst/>
              <a:gdLst/>
              <a:ahLst/>
              <a:cxnLst/>
              <a:rect l="0" t="0" r="0" b="0"/>
              <a:pathLst>
                <a:path>
                  <a:moveTo>
                    <a:pt x="6799194" y="0"/>
                  </a:moveTo>
                  <a:lnTo>
                    <a:pt x="6799194" y="108700"/>
                  </a:lnTo>
                  <a:lnTo>
                    <a:pt x="0" y="108700"/>
                  </a:lnTo>
                  <a:lnTo>
                    <a:pt x="0" y="183200"/>
                  </a:lnTo>
                </a:path>
              </a:pathLst>
            </a:custGeom>
            <a:noFill/>
            <a:ln w="28575">
              <a:solidFill>
                <a:srgbClr val="AAC8DF"/>
              </a:solidFill>
              <a:headEnd type="none" w="med" len="med"/>
              <a:tailEnd type="none" w="med" len="med"/>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Isosceles Triangle 43"/>
            <p:cNvSpPr/>
            <p:nvPr/>
          </p:nvSpPr>
          <p:spPr>
            <a:xfrm rot="10800000">
              <a:off x="740353" y="3510411"/>
              <a:ext cx="864096" cy="208607"/>
            </a:xfrm>
            <a:prstGeom prst="triangle">
              <a:avLst/>
            </a:prstGeom>
            <a:solidFill>
              <a:srgbClr val="AA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3281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56992"/>
            <a:ext cx="8537223" cy="369332"/>
          </a:xfrm>
          <a:prstGeom prst="rect">
            <a:avLst/>
          </a:prstGeom>
        </p:spPr>
        <p:txBody>
          <a:bodyPr wrap="square">
            <a:spAutoFit/>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Subtitle 3"/>
          <p:cNvSpPr txBox="1">
            <a:spLocks/>
          </p:cNvSpPr>
          <p:nvPr/>
        </p:nvSpPr>
        <p:spPr>
          <a:xfrm>
            <a:off x="3124200" y="522439"/>
            <a:ext cx="7416824" cy="360040"/>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Checking ineligibility lists</a:t>
            </a:r>
          </a:p>
        </p:txBody>
      </p:sp>
      <p:sp>
        <p:nvSpPr>
          <p:cNvPr id="10" name="Rectangle 9"/>
          <p:cNvSpPr/>
          <p:nvPr/>
        </p:nvSpPr>
        <p:spPr>
          <a:xfrm>
            <a:off x="211411" y="1401679"/>
            <a:ext cx="8562621" cy="4801314"/>
          </a:xfrm>
          <a:prstGeom prst="rect">
            <a:avLst/>
          </a:prstGeom>
        </p:spPr>
        <p:txBody>
          <a:bodyPr wrap="square">
            <a:spAutoFit/>
          </a:bodyPr>
          <a:lstStyle/>
          <a:p>
            <a:pPr marL="285750" indent="-285750">
              <a:buClr>
                <a:schemeClr val="tx1">
                  <a:lumMod val="75000"/>
                  <a:lumOff val="25000"/>
                </a:schemeClr>
              </a:buClr>
              <a:buFont typeface="Arial" panose="020B0604020202020204" pitchFamily="34" charset="0"/>
              <a:buChar char="•"/>
            </a:pPr>
            <a:r>
              <a:rPr lang="en-GB" sz="1700" dirty="0" smtClean="0">
                <a:solidFill>
                  <a:schemeClr val="tx1">
                    <a:lumMod val="75000"/>
                    <a:lumOff val="25000"/>
                  </a:schemeClr>
                </a:solidFill>
                <a:latin typeface="Arial" panose="020B0604020202020204" pitchFamily="34" charset="0"/>
                <a:cs typeface="Arial" panose="020B0604020202020204" pitchFamily="34" charset="0"/>
              </a:rPr>
              <a:t>UNOPS considers the following lists when </a:t>
            </a:r>
            <a:r>
              <a:rPr lang="en-GB" sz="1700" b="1" dirty="0">
                <a:solidFill>
                  <a:srgbClr val="518ECB"/>
                </a:solidFill>
                <a:latin typeface="Arial" panose="020B0604020202020204" pitchFamily="34" charset="0"/>
                <a:cs typeface="Arial" panose="020B0604020202020204" pitchFamily="34" charset="0"/>
              </a:rPr>
              <a:t>reviewing vendor ineligibility</a:t>
            </a:r>
            <a:r>
              <a:rPr lang="en-GB" sz="1700" dirty="0" smtClean="0">
                <a:solidFill>
                  <a:schemeClr val="tx1">
                    <a:lumMod val="75000"/>
                    <a:lumOff val="25000"/>
                  </a:schemeClr>
                </a:solidFill>
                <a:latin typeface="Arial" panose="020B0604020202020204" pitchFamily="34" charset="0"/>
                <a:cs typeface="Arial" panose="020B0604020202020204" pitchFamily="34" charset="0"/>
              </a:rPr>
              <a:t>:</a:t>
            </a:r>
            <a:endParaRPr lang="en-GB" sz="1700"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Clr>
                <a:schemeClr val="tx1">
                  <a:lumMod val="75000"/>
                  <a:lumOff val="25000"/>
                </a:schemeClr>
              </a:buClr>
              <a:buFont typeface="Arial" panose="020B0604020202020204" pitchFamily="34" charset="0"/>
              <a:buChar char="•"/>
            </a:pPr>
            <a:r>
              <a:rPr lang="en-GB" sz="1700" dirty="0">
                <a:solidFill>
                  <a:schemeClr val="tx1">
                    <a:lumMod val="75000"/>
                    <a:lumOff val="25000"/>
                  </a:schemeClr>
                </a:solidFill>
                <a:latin typeface="Arial" panose="020B0604020202020204" pitchFamily="34" charset="0"/>
                <a:cs typeface="Arial" panose="020B0604020202020204" pitchFamily="34" charset="0"/>
              </a:rPr>
              <a:t>Ineligibility List - list that aggregates information disclosed by UNOPS </a:t>
            </a:r>
            <a:r>
              <a:rPr lang="en-GB" sz="1700" dirty="0" smtClean="0">
                <a:solidFill>
                  <a:schemeClr val="tx1">
                    <a:lumMod val="75000"/>
                    <a:lumOff val="25000"/>
                  </a:schemeClr>
                </a:solidFill>
                <a:latin typeface="Arial" panose="020B0604020202020204" pitchFamily="34" charset="0"/>
                <a:cs typeface="Arial" panose="020B0604020202020204" pitchFamily="34" charset="0"/>
              </a:rPr>
              <a:t>and </a:t>
            </a:r>
            <a:r>
              <a:rPr lang="en-GB" sz="1700" dirty="0">
                <a:solidFill>
                  <a:schemeClr val="tx1">
                    <a:lumMod val="75000"/>
                    <a:lumOff val="25000"/>
                  </a:schemeClr>
                </a:solidFill>
                <a:latin typeface="Arial" panose="020B0604020202020204" pitchFamily="34" charset="0"/>
                <a:cs typeface="Arial" panose="020B0604020202020204" pitchFamily="34" charset="0"/>
              </a:rPr>
              <a:t>other Agencies, Funds or Programs of the UN System, hosted by</a:t>
            </a:r>
            <a:r>
              <a:rPr lang="en-GB" sz="1700"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hlinkClick r:id="rId2"/>
              </a:rPr>
              <a:t>UNGM</a:t>
            </a:r>
            <a:endParaRPr lang="en-GB" sz="1700" dirty="0" smtClean="0">
              <a:latin typeface="Arial" panose="020B0604020202020204" pitchFamily="34" charset="0"/>
              <a:cs typeface="Arial" panose="020B0604020202020204" pitchFamily="34" charset="0"/>
              <a:hlinkClick r:id=""/>
            </a:endParaRPr>
          </a:p>
          <a:p>
            <a:pPr marL="742950" lvl="1" indent="-285750">
              <a:buClr>
                <a:schemeClr val="tx1">
                  <a:lumMod val="75000"/>
                  <a:lumOff val="25000"/>
                </a:schemeClr>
              </a:buClr>
              <a:buFont typeface="Arial" panose="020B0604020202020204" pitchFamily="34" charset="0"/>
              <a:buChar char="•"/>
            </a:pPr>
            <a:r>
              <a:rPr lang="en-GB" sz="1700" dirty="0" smtClean="0">
                <a:latin typeface="Arial" panose="020B0604020202020204" pitchFamily="34" charset="0"/>
                <a:cs typeface="Arial" panose="020B0604020202020204" pitchFamily="34" charset="0"/>
                <a:hlinkClick r:id=""/>
              </a:rPr>
              <a:t>UN/PD's </a:t>
            </a:r>
            <a:r>
              <a:rPr lang="en-GB" sz="1700" dirty="0">
                <a:latin typeface="Arial" panose="020B0604020202020204" pitchFamily="34" charset="0"/>
                <a:cs typeface="Arial" panose="020B0604020202020204" pitchFamily="34" charset="0"/>
                <a:hlinkClick r:id="rId3"/>
              </a:rPr>
              <a:t>suspended and removed </a:t>
            </a:r>
            <a:r>
              <a:rPr lang="en-GB" sz="1700" dirty="0" smtClean="0">
                <a:latin typeface="Arial" panose="020B0604020202020204" pitchFamily="34" charset="0"/>
                <a:cs typeface="Arial" panose="020B0604020202020204" pitchFamily="34" charset="0"/>
                <a:hlinkClick r:id="rId3"/>
              </a:rPr>
              <a:t>vendors</a:t>
            </a:r>
            <a:endParaRPr lang="en-GB" sz="1700" dirty="0" smtClean="0">
              <a:solidFill>
                <a:schemeClr val="tx1">
                  <a:lumMod val="75000"/>
                  <a:lumOff val="25000"/>
                </a:schemeClr>
              </a:solidFill>
              <a:latin typeface="Arial" panose="020B0604020202020204" pitchFamily="34" charset="0"/>
              <a:cs typeface="Arial" panose="020B0604020202020204" pitchFamily="34" charset="0"/>
            </a:endParaRPr>
          </a:p>
          <a:p>
            <a:pPr marL="742950" lvl="1" indent="-285750">
              <a:buClr>
                <a:schemeClr val="tx1">
                  <a:lumMod val="75000"/>
                  <a:lumOff val="25000"/>
                </a:schemeClr>
              </a:buClr>
              <a:buFont typeface="Arial" panose="020B0604020202020204" pitchFamily="34" charset="0"/>
              <a:buChar char="•"/>
            </a:pPr>
            <a:r>
              <a:rPr lang="en-GB" sz="1700" dirty="0" smtClean="0">
                <a:latin typeface="Arial" panose="020B0604020202020204" pitchFamily="34" charset="0"/>
                <a:cs typeface="Arial" panose="020B0604020202020204" pitchFamily="34" charset="0"/>
                <a:hlinkClick r:id="rId4"/>
              </a:rPr>
              <a:t>World </a:t>
            </a:r>
            <a:r>
              <a:rPr lang="en-GB" sz="1700" dirty="0">
                <a:latin typeface="Arial" panose="020B0604020202020204" pitchFamily="34" charset="0"/>
                <a:cs typeface="Arial" panose="020B0604020202020204" pitchFamily="34" charset="0"/>
                <a:hlinkClick r:id="rId4"/>
              </a:rPr>
              <a:t>Bank Corporate Procurement Listing of Non-Responsible Vendors</a:t>
            </a:r>
            <a:r>
              <a:rPr lang="en-GB" sz="1700" dirty="0">
                <a:latin typeface="Arial" panose="020B0604020202020204" pitchFamily="34" charset="0"/>
                <a:cs typeface="Arial" panose="020B0604020202020204" pitchFamily="34" charset="0"/>
              </a:rPr>
              <a:t> and </a:t>
            </a:r>
            <a:r>
              <a:rPr lang="en-GB" sz="1700" dirty="0">
                <a:latin typeface="Arial" panose="020B0604020202020204" pitchFamily="34" charset="0"/>
                <a:cs typeface="Arial" panose="020B0604020202020204" pitchFamily="34" charset="0"/>
                <a:hlinkClick r:id="rId5"/>
              </a:rPr>
              <a:t>World Bank Listing of Ineligible Firms and </a:t>
            </a:r>
            <a:r>
              <a:rPr lang="en-GB" sz="1700" dirty="0" smtClean="0">
                <a:latin typeface="Arial" panose="020B0604020202020204" pitchFamily="34" charset="0"/>
                <a:cs typeface="Arial" panose="020B0604020202020204" pitchFamily="34" charset="0"/>
                <a:hlinkClick r:id="rId5"/>
              </a:rPr>
              <a:t>Individuals</a:t>
            </a:r>
            <a:endParaRPr lang="en-GB" sz="1700" dirty="0" smtClean="0">
              <a:latin typeface="Arial" panose="020B0604020202020204" pitchFamily="34" charset="0"/>
              <a:cs typeface="Arial" panose="020B0604020202020204" pitchFamily="34" charset="0"/>
            </a:endParaRPr>
          </a:p>
          <a:p>
            <a:pPr marL="742950" lvl="1" indent="-285750">
              <a:buClr>
                <a:schemeClr val="tx1">
                  <a:lumMod val="75000"/>
                  <a:lumOff val="25000"/>
                </a:schemeClr>
              </a:buClr>
              <a:buFont typeface="Arial" panose="020B0604020202020204" pitchFamily="34" charset="0"/>
              <a:buChar char="•"/>
            </a:pPr>
            <a:r>
              <a:rPr lang="en-GB" sz="1700" dirty="0" smtClean="0">
                <a:latin typeface="Arial" panose="020B0604020202020204" pitchFamily="34" charset="0"/>
                <a:cs typeface="Arial" panose="020B0604020202020204" pitchFamily="34" charset="0"/>
                <a:hlinkClick r:id="rId6"/>
              </a:rPr>
              <a:t>Consolidated </a:t>
            </a:r>
            <a:r>
              <a:rPr lang="en-GB" sz="1700" dirty="0">
                <a:latin typeface="Arial" panose="020B0604020202020204" pitchFamily="34" charset="0"/>
                <a:cs typeface="Arial" panose="020B0604020202020204" pitchFamily="34" charset="0"/>
                <a:hlinkClick r:id="rId6"/>
              </a:rPr>
              <a:t>United Nations Security Council Sanctions List </a:t>
            </a:r>
            <a:r>
              <a:rPr lang="en-GB" sz="1700" dirty="0">
                <a:latin typeface="Arial" panose="020B0604020202020204" pitchFamily="34" charset="0"/>
                <a:cs typeface="Arial" panose="020B0604020202020204" pitchFamily="34" charset="0"/>
              </a:rPr>
              <a:t>, </a:t>
            </a:r>
            <a:r>
              <a:rPr lang="en-GB" sz="1700" dirty="0">
                <a:solidFill>
                  <a:schemeClr val="tx1">
                    <a:lumMod val="75000"/>
                    <a:lumOff val="25000"/>
                  </a:schemeClr>
                </a:solidFill>
                <a:latin typeface="Arial" panose="020B0604020202020204" pitchFamily="34" charset="0"/>
                <a:cs typeface="Arial" panose="020B0604020202020204" pitchFamily="34" charset="0"/>
              </a:rPr>
              <a:t>which </a:t>
            </a:r>
            <a:r>
              <a:rPr lang="en-GB" sz="1700" dirty="0">
                <a:latin typeface="Arial" panose="020B0604020202020204" pitchFamily="34" charset="0"/>
                <a:cs typeface="Arial" panose="020B0604020202020204" pitchFamily="34" charset="0"/>
              </a:rPr>
              <a:t>includes </a:t>
            </a:r>
            <a:r>
              <a:rPr lang="en-GB" sz="1700" dirty="0">
                <a:latin typeface="Arial" panose="020B0604020202020204" pitchFamily="34" charset="0"/>
                <a:cs typeface="Arial" panose="020B0604020202020204" pitchFamily="34" charset="0"/>
                <a:hlinkClick r:id="rId7"/>
              </a:rPr>
              <a:t>UN Security Council Resolution 1267/1989 </a:t>
            </a:r>
            <a:r>
              <a:rPr lang="en-GB" sz="1700" dirty="0" smtClean="0">
                <a:latin typeface="Arial" panose="020B0604020202020204" pitchFamily="34" charset="0"/>
                <a:cs typeface="Arial" panose="020B0604020202020204" pitchFamily="34" charset="0"/>
                <a:hlinkClick r:id="rId7"/>
              </a:rPr>
              <a:t>list</a:t>
            </a:r>
            <a:endParaRPr lang="en-GB" sz="1700" dirty="0">
              <a:latin typeface="Arial" panose="020B0604020202020204" pitchFamily="34" charset="0"/>
              <a:cs typeface="Arial" panose="020B0604020202020204" pitchFamily="34" charset="0"/>
            </a:endParaRPr>
          </a:p>
          <a:p>
            <a:pPr>
              <a:buClr>
                <a:schemeClr val="tx1">
                  <a:lumMod val="75000"/>
                  <a:lumOff val="25000"/>
                </a:schemeClr>
              </a:buClr>
            </a:pPr>
            <a:endParaRPr lang="en-GB" sz="1700" dirty="0" smtClean="0">
              <a:latin typeface="Arial" panose="020B0604020202020204" pitchFamily="34" charset="0"/>
              <a:cs typeface="Arial" panose="020B0604020202020204" pitchFamily="34" charset="0"/>
            </a:endParaRPr>
          </a:p>
          <a:p>
            <a:pPr marL="285750" indent="-285750">
              <a:buClr>
                <a:schemeClr val="tx1">
                  <a:lumMod val="75000"/>
                  <a:lumOff val="25000"/>
                </a:schemeClr>
              </a:buClr>
              <a:buFont typeface="Arial" panose="020B0604020202020204" pitchFamily="34" charset="0"/>
              <a:buChar char="•"/>
            </a:pPr>
            <a:r>
              <a:rPr lang="en-GB" sz="1700" b="1" dirty="0">
                <a:solidFill>
                  <a:srgbClr val="518ECB"/>
                </a:solidFill>
                <a:latin typeface="Arial" panose="020B0604020202020204" pitchFamily="34" charset="0"/>
                <a:cs typeface="Arial" panose="020B0604020202020204" pitchFamily="34" charset="0"/>
              </a:rPr>
              <a:t>UNGM consolidates </a:t>
            </a:r>
            <a:r>
              <a:rPr lang="en-GB" sz="1700" dirty="0">
                <a:solidFill>
                  <a:schemeClr val="tx1">
                    <a:lumMod val="75000"/>
                    <a:lumOff val="25000"/>
                  </a:schemeClr>
                </a:solidFill>
                <a:latin typeface="Arial" panose="020B0604020202020204" pitchFamily="34" charset="0"/>
                <a:cs typeface="Arial" panose="020B0604020202020204" pitchFamily="34" charset="0"/>
              </a:rPr>
              <a:t>all these ineligibility lists, including UNOPS sanctioned </a:t>
            </a:r>
            <a:r>
              <a:rPr lang="en-GB" sz="1700" dirty="0" smtClean="0">
                <a:solidFill>
                  <a:schemeClr val="tx1">
                    <a:lumMod val="75000"/>
                    <a:lumOff val="25000"/>
                  </a:schemeClr>
                </a:solidFill>
                <a:latin typeface="Arial" panose="020B0604020202020204" pitchFamily="34" charset="0"/>
                <a:cs typeface="Arial" panose="020B0604020202020204" pitchFamily="34" charset="0"/>
              </a:rPr>
              <a:t>vendors. For guidelines on </a:t>
            </a:r>
            <a:r>
              <a:rPr lang="en-GB" sz="1700" b="1" dirty="0">
                <a:solidFill>
                  <a:srgbClr val="518ECB"/>
                </a:solidFill>
                <a:latin typeface="Arial" panose="020B0604020202020204" pitchFamily="34" charset="0"/>
                <a:cs typeface="Arial" panose="020B0604020202020204" pitchFamily="34" charset="0"/>
              </a:rPr>
              <a:t>how to search in UNGM </a:t>
            </a:r>
            <a:r>
              <a:rPr lang="en-GB" sz="1700" dirty="0" smtClean="0">
                <a:solidFill>
                  <a:schemeClr val="tx1">
                    <a:lumMod val="75000"/>
                    <a:lumOff val="25000"/>
                  </a:schemeClr>
                </a:solidFill>
                <a:latin typeface="Arial" panose="020B0604020202020204" pitchFamily="34" charset="0"/>
                <a:cs typeface="Arial" panose="020B0604020202020204" pitchFamily="34" charset="0"/>
              </a:rPr>
              <a:t>if a vendor is sanctioned please refer to the </a:t>
            </a:r>
            <a:r>
              <a:rPr lang="en-GB" sz="1700" dirty="0" smtClean="0">
                <a:latin typeface="Arial" panose="020B0604020202020204" pitchFamily="34" charset="0"/>
                <a:cs typeface="Arial" panose="020B0604020202020204" pitchFamily="34" charset="0"/>
                <a:hlinkClick r:id="rId8"/>
              </a:rPr>
              <a:t>Vendor Sanctions intranet page</a:t>
            </a:r>
            <a:r>
              <a:rPr lang="en-GB" sz="1700" dirty="0" smtClean="0">
                <a:latin typeface="Arial" panose="020B0604020202020204" pitchFamily="34" charset="0"/>
                <a:cs typeface="Arial" panose="020B0604020202020204" pitchFamily="34" charset="0"/>
              </a:rPr>
              <a:t>.</a:t>
            </a:r>
          </a:p>
          <a:p>
            <a:pPr>
              <a:buClr>
                <a:schemeClr val="tx1">
                  <a:lumMod val="75000"/>
                  <a:lumOff val="25000"/>
                </a:schemeClr>
              </a:buClr>
            </a:pPr>
            <a:endParaRPr lang="en-GB" sz="1700" dirty="0">
              <a:latin typeface="Arial" panose="020B0604020202020204" pitchFamily="34" charset="0"/>
              <a:cs typeface="Arial" panose="020B0604020202020204" pitchFamily="34" charset="0"/>
            </a:endParaRPr>
          </a:p>
          <a:p>
            <a:pPr marL="285750" indent="-285750">
              <a:buClr>
                <a:schemeClr val="tx1">
                  <a:lumMod val="75000"/>
                  <a:lumOff val="25000"/>
                </a:schemeClr>
              </a:buClr>
              <a:buFont typeface="Arial" panose="020B0604020202020204" pitchFamily="34" charset="0"/>
              <a:buChar char="•"/>
            </a:pPr>
            <a:r>
              <a:rPr lang="en-GB" sz="1700" dirty="0" smtClean="0">
                <a:solidFill>
                  <a:schemeClr val="tx1">
                    <a:lumMod val="75000"/>
                    <a:lumOff val="25000"/>
                  </a:schemeClr>
                </a:solidFill>
                <a:latin typeface="Arial" panose="020B0604020202020204" pitchFamily="34" charset="0"/>
                <a:cs typeface="Arial" panose="020B0604020202020204" pitchFamily="34" charset="0"/>
              </a:rPr>
              <a:t>UNOPS personnel are </a:t>
            </a:r>
            <a:r>
              <a:rPr lang="en-GB" sz="1700" dirty="0">
                <a:solidFill>
                  <a:schemeClr val="tx1">
                    <a:lumMod val="75000"/>
                    <a:lumOff val="25000"/>
                  </a:schemeClr>
                </a:solidFill>
                <a:latin typeface="Arial" panose="020B0604020202020204" pitchFamily="34" charset="0"/>
                <a:cs typeface="Arial" panose="020B0604020202020204" pitchFamily="34" charset="0"/>
              </a:rPr>
              <a:t>requested to exercise </a:t>
            </a:r>
            <a:r>
              <a:rPr lang="en-GB" sz="1700" b="1" dirty="0">
                <a:solidFill>
                  <a:srgbClr val="518ECB"/>
                </a:solidFill>
                <a:latin typeface="Arial" panose="020B0604020202020204" pitchFamily="34" charset="0"/>
                <a:cs typeface="Arial" panose="020B0604020202020204" pitchFamily="34" charset="0"/>
              </a:rPr>
              <a:t>due diligence</a:t>
            </a:r>
            <a:r>
              <a:rPr lang="en-GB" sz="1700" b="1" dirty="0">
                <a:solidFill>
                  <a:schemeClr val="tx1">
                    <a:lumMod val="75000"/>
                    <a:lumOff val="25000"/>
                  </a:schemeClr>
                </a:solidFill>
                <a:latin typeface="Arial" panose="020B0604020202020204" pitchFamily="34" charset="0"/>
                <a:cs typeface="Arial" panose="020B0604020202020204" pitchFamily="34" charset="0"/>
              </a:rPr>
              <a:t> </a:t>
            </a:r>
            <a:r>
              <a:rPr lang="en-GB" sz="1700" dirty="0">
                <a:solidFill>
                  <a:schemeClr val="tx1">
                    <a:lumMod val="75000"/>
                    <a:lumOff val="25000"/>
                  </a:schemeClr>
                </a:solidFill>
                <a:latin typeface="Arial" panose="020B0604020202020204" pitchFamily="34" charset="0"/>
                <a:cs typeface="Arial" panose="020B0604020202020204" pitchFamily="34" charset="0"/>
              </a:rPr>
              <a:t>and </a:t>
            </a:r>
            <a:r>
              <a:rPr lang="en-GB" sz="1700" b="1" dirty="0">
                <a:solidFill>
                  <a:srgbClr val="518ECB"/>
                </a:solidFill>
                <a:latin typeface="Arial" panose="020B0604020202020204" pitchFamily="34" charset="0"/>
                <a:cs typeface="Arial" panose="020B0604020202020204" pitchFamily="34" charset="0"/>
              </a:rPr>
              <a:t>systematically check </a:t>
            </a:r>
            <a:r>
              <a:rPr lang="en-GB" sz="1700" dirty="0">
                <a:solidFill>
                  <a:schemeClr val="tx1">
                    <a:lumMod val="75000"/>
                    <a:lumOff val="25000"/>
                  </a:schemeClr>
                </a:solidFill>
                <a:latin typeface="Arial" panose="020B0604020202020204" pitchFamily="34" charset="0"/>
                <a:cs typeface="Arial" panose="020B0604020202020204" pitchFamily="34" charset="0"/>
              </a:rPr>
              <a:t>against </a:t>
            </a:r>
            <a:r>
              <a:rPr lang="en-GB" sz="1700" dirty="0" smtClean="0">
                <a:solidFill>
                  <a:schemeClr val="tx1">
                    <a:lumMod val="75000"/>
                    <a:lumOff val="25000"/>
                  </a:schemeClr>
                </a:solidFill>
                <a:latin typeface="Arial" panose="020B0604020202020204" pitchFamily="34" charset="0"/>
                <a:cs typeface="Arial" panose="020B0604020202020204" pitchFamily="34" charset="0"/>
              </a:rPr>
              <a:t>the ineligibility lists </a:t>
            </a:r>
            <a:r>
              <a:rPr lang="en-GB" sz="1700" b="1" dirty="0" smtClean="0">
                <a:solidFill>
                  <a:srgbClr val="518ECB"/>
                </a:solidFill>
                <a:latin typeface="Arial" panose="020B0604020202020204" pitchFamily="34" charset="0"/>
                <a:cs typeface="Arial" panose="020B0604020202020204" pitchFamily="34" charset="0"/>
              </a:rPr>
              <a:t>before </a:t>
            </a:r>
            <a:r>
              <a:rPr lang="en-GB" sz="1700" b="1" dirty="0">
                <a:solidFill>
                  <a:srgbClr val="518ECB"/>
                </a:solidFill>
                <a:latin typeface="Arial" panose="020B0604020202020204" pitchFamily="34" charset="0"/>
                <a:cs typeface="Arial" panose="020B0604020202020204" pitchFamily="34" charset="0"/>
              </a:rPr>
              <a:t>any procurement contract is </a:t>
            </a:r>
            <a:r>
              <a:rPr lang="en-GB" sz="1700" b="1" dirty="0" smtClean="0">
                <a:solidFill>
                  <a:srgbClr val="518ECB"/>
                </a:solidFill>
                <a:latin typeface="Arial" panose="020B0604020202020204" pitchFamily="34" charset="0"/>
                <a:cs typeface="Arial" panose="020B0604020202020204" pitchFamily="34" charset="0"/>
              </a:rPr>
              <a:t>awarded</a:t>
            </a:r>
            <a:r>
              <a:rPr lang="en-GB" sz="1700" dirty="0">
                <a:latin typeface="Arial" panose="020B0604020202020204" pitchFamily="34" charset="0"/>
                <a:cs typeface="Arial" panose="020B0604020202020204" pitchFamily="34" charset="0"/>
              </a:rPr>
              <a:t> </a:t>
            </a:r>
            <a:r>
              <a:rPr lang="en-GB" sz="1700" dirty="0">
                <a:solidFill>
                  <a:schemeClr val="tx1">
                    <a:lumMod val="75000"/>
                    <a:lumOff val="25000"/>
                  </a:schemeClr>
                </a:solidFill>
                <a:latin typeface="Arial" panose="020B0604020202020204" pitchFamily="34" charset="0"/>
                <a:cs typeface="Arial" panose="020B0604020202020204" pitchFamily="34" charset="0"/>
              </a:rPr>
              <a:t>to ensure </a:t>
            </a:r>
            <a:r>
              <a:rPr lang="en-GB" sz="1700" dirty="0" smtClean="0">
                <a:solidFill>
                  <a:schemeClr val="tx1">
                    <a:lumMod val="75000"/>
                    <a:lumOff val="25000"/>
                  </a:schemeClr>
                </a:solidFill>
                <a:latin typeface="Arial" panose="020B0604020202020204" pitchFamily="34" charset="0"/>
                <a:cs typeface="Arial" panose="020B0604020202020204" pitchFamily="34" charset="0"/>
              </a:rPr>
              <a:t>that </a:t>
            </a:r>
            <a:r>
              <a:rPr lang="en-GB" sz="1700" dirty="0">
                <a:solidFill>
                  <a:schemeClr val="tx1">
                    <a:lumMod val="75000"/>
                    <a:lumOff val="25000"/>
                  </a:schemeClr>
                </a:solidFill>
                <a:latin typeface="Arial" panose="020B0604020202020204" pitchFamily="34" charset="0"/>
                <a:cs typeface="Arial" panose="020B0604020202020204" pitchFamily="34" charset="0"/>
              </a:rPr>
              <a:t>the selected supplier is not included in the relevant ineligibility lists</a:t>
            </a:r>
          </a:p>
          <a:p>
            <a:pPr marL="285750" indent="-285750">
              <a:buClr>
                <a:schemeClr val="tx1">
                  <a:lumMod val="75000"/>
                  <a:lumOff val="25000"/>
                </a:schemeClr>
              </a:buClr>
              <a:buFont typeface="Arial" panose="020B0604020202020204" pitchFamily="34" charset="0"/>
              <a:buChar char="•"/>
            </a:pPr>
            <a:endParaRPr lang="en-GB" sz="17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Clr>
                <a:schemeClr val="tx1">
                  <a:lumMod val="75000"/>
                  <a:lumOff val="25000"/>
                </a:schemeClr>
              </a:buClr>
              <a:buFont typeface="Arial" panose="020B0604020202020204" pitchFamily="34" charset="0"/>
              <a:buChar char="•"/>
            </a:pPr>
            <a:endParaRPr lang="en-GB" sz="1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9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25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2057400"/>
            <a:ext cx="4953000" cy="769441"/>
          </a:xfrm>
          <a:prstGeom prst="rect">
            <a:avLst/>
          </a:prstGeom>
          <a:noFill/>
          <a:ln w="9525">
            <a:noFill/>
            <a:miter lim="800000"/>
            <a:headEnd/>
            <a:tailEnd/>
          </a:ln>
        </p:spPr>
        <p:txBody>
          <a:bodyPr>
            <a:spAutoFit/>
          </a:bodyPr>
          <a:lstStyle/>
          <a:p>
            <a:r>
              <a:rPr lang="en-US" sz="4400" b="1" dirty="0" smtClean="0"/>
              <a:t>UN STRUCTURE</a:t>
            </a:r>
            <a:endParaRPr lang="en-GB" sz="4400" b="1" dirty="0"/>
          </a:p>
        </p:txBody>
      </p:sp>
    </p:spTree>
    <p:extLst>
      <p:ext uri="{BB962C8B-B14F-4D97-AF65-F5344CB8AC3E}">
        <p14:creationId xmlns:p14="http://schemas.microsoft.com/office/powerpoint/2010/main" val="39065484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63587" y="552901"/>
            <a:ext cx="7416824" cy="360040"/>
          </a:xfrm>
        </p:spPr>
        <p:txBody>
          <a:bodyPr/>
          <a:lstStyle/>
          <a:p>
            <a:pPr algn="ctr"/>
            <a:r>
              <a:rPr lang="en-US" dirty="0" smtClean="0"/>
              <a:t>VRC </a:t>
            </a:r>
            <a:r>
              <a:rPr lang="en-US" dirty="0"/>
              <a:t>c</a:t>
            </a:r>
            <a:r>
              <a:rPr lang="en-US" dirty="0" smtClean="0"/>
              <a:t>ase examples</a:t>
            </a:r>
            <a:endParaRPr lang="en-US" dirty="0"/>
          </a:p>
        </p:txBody>
      </p:sp>
      <p:sp>
        <p:nvSpPr>
          <p:cNvPr id="8" name="Text Placeholder 1"/>
          <p:cNvSpPr txBox="1">
            <a:spLocks/>
          </p:cNvSpPr>
          <p:nvPr/>
        </p:nvSpPr>
        <p:spPr>
          <a:xfrm>
            <a:off x="323528" y="1102564"/>
            <a:ext cx="8496943" cy="53507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indent="-285750">
              <a:spcBef>
                <a:spcPts val="300"/>
              </a:spcBef>
              <a:spcAft>
                <a:spcPts val="600"/>
              </a:spcAft>
              <a:buClr>
                <a:schemeClr val="tx1">
                  <a:lumMod val="75000"/>
                  <a:lumOff val="25000"/>
                </a:schemeClr>
              </a:buClr>
            </a:pPr>
            <a:r>
              <a:rPr lang="en-GB" sz="1800" b="1" dirty="0">
                <a:solidFill>
                  <a:srgbClr val="518ECB"/>
                </a:solidFill>
              </a:rPr>
              <a:t>Case </a:t>
            </a:r>
            <a:r>
              <a:rPr lang="en-GB" sz="1800" b="1" dirty="0" smtClean="0">
                <a:solidFill>
                  <a:srgbClr val="518ECB"/>
                </a:solidFill>
              </a:rPr>
              <a:t>1 – fraud and unethical : </a:t>
            </a:r>
            <a:r>
              <a:rPr lang="en-GB" sz="1800" dirty="0">
                <a:solidFill>
                  <a:schemeClr val="tx1">
                    <a:lumMod val="75000"/>
                    <a:lumOff val="25000"/>
                  </a:schemeClr>
                </a:solidFill>
              </a:rPr>
              <a:t>A company was sanctioned for </a:t>
            </a:r>
            <a:r>
              <a:rPr lang="en-GB" sz="1800" b="1" dirty="0">
                <a:solidFill>
                  <a:schemeClr val="tx1">
                    <a:lumMod val="75000"/>
                    <a:lumOff val="25000"/>
                  </a:schemeClr>
                </a:solidFill>
              </a:rPr>
              <a:t>fraud and unethical </a:t>
            </a:r>
            <a:r>
              <a:rPr lang="en-GB" sz="1800" dirty="0">
                <a:solidFill>
                  <a:schemeClr val="tx1">
                    <a:lumMod val="75000"/>
                    <a:lumOff val="25000"/>
                  </a:schemeClr>
                </a:solidFill>
              </a:rPr>
              <a:t>practices for attempting to bribe a UNOPS employee with the intention to influence the actions of the UNOPS employee during the contract management stage of the procurement </a:t>
            </a:r>
            <a:r>
              <a:rPr lang="en-GB" sz="1800" dirty="0" smtClean="0">
                <a:solidFill>
                  <a:schemeClr val="tx1">
                    <a:lumMod val="75000"/>
                    <a:lumOff val="25000"/>
                  </a:schemeClr>
                </a:solidFill>
              </a:rPr>
              <a:t>process.</a:t>
            </a:r>
            <a:endParaRPr lang="en-GB" sz="800" dirty="0">
              <a:solidFill>
                <a:schemeClr val="tx1">
                  <a:lumMod val="75000"/>
                  <a:lumOff val="25000"/>
                </a:schemeClr>
              </a:solidFill>
            </a:endParaRPr>
          </a:p>
          <a:p>
            <a:pPr marL="377190" indent="-285750">
              <a:spcBef>
                <a:spcPts val="300"/>
              </a:spcBef>
              <a:spcAft>
                <a:spcPts val="600"/>
              </a:spcAft>
              <a:buClr>
                <a:schemeClr val="tx1">
                  <a:lumMod val="75000"/>
                  <a:lumOff val="25000"/>
                </a:schemeClr>
              </a:buClr>
            </a:pPr>
            <a:r>
              <a:rPr lang="en-GB" sz="1800" b="1" dirty="0" smtClean="0">
                <a:solidFill>
                  <a:srgbClr val="518ECB"/>
                </a:solidFill>
              </a:rPr>
              <a:t>Case 2 – collusion and fraud : </a:t>
            </a:r>
            <a:r>
              <a:rPr lang="en-GB" sz="1800" dirty="0">
                <a:solidFill>
                  <a:schemeClr val="tx1">
                    <a:lumMod val="75000"/>
                    <a:lumOff val="25000"/>
                  </a:schemeClr>
                </a:solidFill>
              </a:rPr>
              <a:t>Two companies </a:t>
            </a:r>
            <a:r>
              <a:rPr lang="en-GB" sz="1800" dirty="0" smtClean="0">
                <a:solidFill>
                  <a:schemeClr val="tx1">
                    <a:lumMod val="75000"/>
                    <a:lumOff val="25000"/>
                  </a:schemeClr>
                </a:solidFill>
              </a:rPr>
              <a:t>were sanctioned for </a:t>
            </a:r>
            <a:r>
              <a:rPr lang="en-GB" sz="1800" b="1" dirty="0" smtClean="0">
                <a:solidFill>
                  <a:schemeClr val="tx1">
                    <a:lumMod val="75000"/>
                    <a:lumOff val="25000"/>
                  </a:schemeClr>
                </a:solidFill>
              </a:rPr>
              <a:t>collusion and fraud </a:t>
            </a:r>
            <a:r>
              <a:rPr lang="en-GB" sz="1800" dirty="0" smtClean="0">
                <a:solidFill>
                  <a:schemeClr val="tx1">
                    <a:lumMod val="75000"/>
                    <a:lumOff val="25000"/>
                  </a:schemeClr>
                </a:solidFill>
              </a:rPr>
              <a:t>because </a:t>
            </a:r>
            <a:r>
              <a:rPr lang="en-GB" sz="1800" dirty="0">
                <a:solidFill>
                  <a:schemeClr val="tx1">
                    <a:lumMod val="75000"/>
                    <a:lumOff val="25000"/>
                  </a:schemeClr>
                </a:solidFill>
              </a:rPr>
              <a:t>they misrepresented themselves as separate legal companies and conspired to operate as competitor </a:t>
            </a:r>
            <a:r>
              <a:rPr lang="en-GB" sz="1800" dirty="0" smtClean="0">
                <a:solidFill>
                  <a:schemeClr val="tx1">
                    <a:lumMod val="75000"/>
                    <a:lumOff val="25000"/>
                  </a:schemeClr>
                </a:solidFill>
              </a:rPr>
              <a:t>companies in a tender procedure. </a:t>
            </a:r>
            <a:r>
              <a:rPr lang="en-GB" sz="1800" dirty="0">
                <a:solidFill>
                  <a:schemeClr val="tx1">
                    <a:lumMod val="75000"/>
                    <a:lumOff val="25000"/>
                  </a:schemeClr>
                </a:solidFill>
              </a:rPr>
              <a:t>The companies  were not established business entities and the principals of the companies overlapped</a:t>
            </a:r>
            <a:r>
              <a:rPr lang="en-GB" sz="1800" dirty="0" smtClean="0">
                <a:solidFill>
                  <a:schemeClr val="tx1">
                    <a:lumMod val="75000"/>
                    <a:lumOff val="25000"/>
                  </a:schemeClr>
                </a:solidFill>
              </a:rPr>
              <a:t>.</a:t>
            </a:r>
            <a:endParaRPr lang="en-GB" sz="800" dirty="0">
              <a:solidFill>
                <a:schemeClr val="tx1">
                  <a:lumMod val="75000"/>
                  <a:lumOff val="25000"/>
                </a:schemeClr>
              </a:solidFill>
            </a:endParaRPr>
          </a:p>
          <a:p>
            <a:pPr marL="377190" indent="-285750">
              <a:spcBef>
                <a:spcPts val="300"/>
              </a:spcBef>
              <a:spcAft>
                <a:spcPts val="600"/>
              </a:spcAft>
              <a:buClr>
                <a:schemeClr val="tx1">
                  <a:lumMod val="75000"/>
                  <a:lumOff val="25000"/>
                </a:schemeClr>
              </a:buClr>
            </a:pPr>
            <a:r>
              <a:rPr lang="en-GB" sz="1800" b="1" dirty="0">
                <a:solidFill>
                  <a:srgbClr val="518ECB"/>
                </a:solidFill>
              </a:rPr>
              <a:t>Case </a:t>
            </a:r>
            <a:r>
              <a:rPr lang="en-GB" sz="1800" b="1" dirty="0" smtClean="0">
                <a:solidFill>
                  <a:srgbClr val="518ECB"/>
                </a:solidFill>
              </a:rPr>
              <a:t>3 – obstruction and fraud: </a:t>
            </a:r>
            <a:r>
              <a:rPr lang="en-GB" sz="1800" dirty="0">
                <a:solidFill>
                  <a:schemeClr val="tx1">
                    <a:lumMod val="75000"/>
                    <a:lumOff val="25000"/>
                  </a:schemeClr>
                </a:solidFill>
              </a:rPr>
              <a:t>A company </a:t>
            </a:r>
            <a:r>
              <a:rPr lang="en-GB" sz="1800" dirty="0" smtClean="0">
                <a:solidFill>
                  <a:schemeClr val="tx1">
                    <a:lumMod val="75000"/>
                    <a:lumOff val="25000"/>
                  </a:schemeClr>
                </a:solidFill>
              </a:rPr>
              <a:t>was sanctioned for </a:t>
            </a:r>
            <a:r>
              <a:rPr lang="en-GB" sz="1800" b="1" dirty="0" smtClean="0">
                <a:solidFill>
                  <a:schemeClr val="tx1">
                    <a:lumMod val="75000"/>
                    <a:lumOff val="25000"/>
                  </a:schemeClr>
                </a:solidFill>
              </a:rPr>
              <a:t>fraud</a:t>
            </a:r>
            <a:r>
              <a:rPr lang="en-GB" sz="1800" b="1" dirty="0">
                <a:solidFill>
                  <a:schemeClr val="tx1">
                    <a:lumMod val="75000"/>
                    <a:lumOff val="25000"/>
                  </a:schemeClr>
                </a:solidFill>
              </a:rPr>
              <a:t>, obstruction and unethical practices </a:t>
            </a:r>
            <a:r>
              <a:rPr lang="en-GB" sz="1800" dirty="0" smtClean="0">
                <a:solidFill>
                  <a:schemeClr val="tx1">
                    <a:lumMod val="75000"/>
                    <a:lumOff val="25000"/>
                  </a:schemeClr>
                </a:solidFill>
              </a:rPr>
              <a:t>for forging </a:t>
            </a:r>
            <a:r>
              <a:rPr lang="en-GB" sz="1800" dirty="0">
                <a:solidFill>
                  <a:schemeClr val="tx1">
                    <a:lumMod val="75000"/>
                    <a:lumOff val="25000"/>
                  </a:schemeClr>
                </a:solidFill>
              </a:rPr>
              <a:t>an official UNOPS document, a purchase order, with the aim to take advantage of UNOPS’ reputation and good name, and evoke the false impression of ongoing business activities with UNOPS, in the context of a credit application made to a bank</a:t>
            </a:r>
            <a:r>
              <a:rPr lang="en-GB" sz="1800" dirty="0" smtClean="0">
                <a:solidFill>
                  <a:schemeClr val="tx1">
                    <a:lumMod val="75000"/>
                    <a:lumOff val="25000"/>
                  </a:schemeClr>
                </a:solidFill>
              </a:rPr>
              <a:t>.</a:t>
            </a:r>
            <a:endParaRPr lang="en-GB" sz="800" dirty="0">
              <a:solidFill>
                <a:schemeClr val="tx1">
                  <a:lumMod val="75000"/>
                  <a:lumOff val="25000"/>
                </a:schemeClr>
              </a:solidFill>
            </a:endParaRPr>
          </a:p>
          <a:p>
            <a:pPr marL="377190" indent="-285750">
              <a:spcBef>
                <a:spcPts val="300"/>
              </a:spcBef>
              <a:spcAft>
                <a:spcPts val="600"/>
              </a:spcAft>
              <a:buClr>
                <a:schemeClr val="tx1">
                  <a:lumMod val="75000"/>
                  <a:lumOff val="25000"/>
                </a:schemeClr>
              </a:buClr>
            </a:pPr>
            <a:r>
              <a:rPr lang="en-GB" sz="1800" b="1" dirty="0" smtClean="0">
                <a:solidFill>
                  <a:srgbClr val="518ECB"/>
                </a:solidFill>
              </a:rPr>
              <a:t>Case 4 - fraudulent: </a:t>
            </a:r>
            <a:r>
              <a:rPr lang="en-GB" sz="1800" dirty="0">
                <a:solidFill>
                  <a:schemeClr val="tx1">
                    <a:lumMod val="75000"/>
                    <a:lumOff val="25000"/>
                  </a:schemeClr>
                </a:solidFill>
              </a:rPr>
              <a:t>A company </a:t>
            </a:r>
            <a:r>
              <a:rPr lang="en-GB" sz="1800" dirty="0" smtClean="0">
                <a:solidFill>
                  <a:schemeClr val="tx1">
                    <a:lumMod val="75000"/>
                    <a:lumOff val="25000"/>
                  </a:schemeClr>
                </a:solidFill>
              </a:rPr>
              <a:t>was sanctioned for </a:t>
            </a:r>
            <a:r>
              <a:rPr lang="en-GB" sz="1800" b="1" dirty="0" smtClean="0">
                <a:solidFill>
                  <a:schemeClr val="tx1">
                    <a:lumMod val="75000"/>
                    <a:lumOff val="25000"/>
                  </a:schemeClr>
                </a:solidFill>
              </a:rPr>
              <a:t>fraud </a:t>
            </a:r>
            <a:r>
              <a:rPr lang="en-GB" sz="1800" dirty="0" smtClean="0">
                <a:solidFill>
                  <a:schemeClr val="tx1">
                    <a:lumMod val="75000"/>
                    <a:lumOff val="25000"/>
                  </a:schemeClr>
                </a:solidFill>
              </a:rPr>
              <a:t>for submitting a </a:t>
            </a:r>
            <a:r>
              <a:rPr lang="en-GB" sz="1800" dirty="0">
                <a:solidFill>
                  <a:schemeClr val="tx1">
                    <a:lumMod val="75000"/>
                    <a:lumOff val="25000"/>
                  </a:schemeClr>
                </a:solidFill>
              </a:rPr>
              <a:t>forged bank guarantee to obtain an advance </a:t>
            </a:r>
            <a:r>
              <a:rPr lang="en-GB" sz="1800" dirty="0" smtClean="0">
                <a:solidFill>
                  <a:schemeClr val="tx1">
                    <a:lumMod val="75000"/>
                    <a:lumOff val="25000"/>
                  </a:schemeClr>
                </a:solidFill>
              </a:rPr>
              <a:t>payment</a:t>
            </a:r>
            <a:r>
              <a:rPr lang="en-GB" sz="1800" dirty="0">
                <a:solidFill>
                  <a:schemeClr val="tx1">
                    <a:lumMod val="75000"/>
                    <a:lumOff val="25000"/>
                  </a:schemeClr>
                </a:solidFill>
              </a:rPr>
              <a:t> </a:t>
            </a:r>
            <a:r>
              <a:rPr lang="en-GB" sz="1800" dirty="0" smtClean="0">
                <a:solidFill>
                  <a:schemeClr val="tx1">
                    <a:lumMod val="75000"/>
                    <a:lumOff val="25000"/>
                  </a:schemeClr>
                </a:solidFill>
              </a:rPr>
              <a:t>on the contract they were awarded.</a:t>
            </a:r>
            <a:endParaRPr lang="en-GB" sz="1800" dirty="0">
              <a:solidFill>
                <a:schemeClr val="tx1">
                  <a:lumMod val="75000"/>
                  <a:lumOff val="25000"/>
                </a:schemeClr>
              </a:solidFill>
            </a:endParaRPr>
          </a:p>
        </p:txBody>
      </p:sp>
    </p:spTree>
    <p:extLst>
      <p:ext uri="{BB962C8B-B14F-4D97-AF65-F5344CB8AC3E}">
        <p14:creationId xmlns:p14="http://schemas.microsoft.com/office/powerpoint/2010/main" val="147501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04384" y="1676400"/>
            <a:ext cx="5715000" cy="2123658"/>
          </a:xfrm>
          <a:prstGeom prst="rect">
            <a:avLst/>
          </a:prstGeom>
          <a:noFill/>
          <a:ln w="9525">
            <a:noFill/>
            <a:miter lim="800000"/>
            <a:headEnd/>
            <a:tailEnd/>
          </a:ln>
        </p:spPr>
        <p:txBody>
          <a:bodyPr wrap="square">
            <a:spAutoFit/>
          </a:bodyPr>
          <a:lstStyle/>
          <a:p>
            <a:r>
              <a:rPr lang="en-GB" sz="4400" b="1" dirty="0" smtClean="0"/>
              <a:t>SOLICITATION METHODS AND CONTRACT TYPES</a:t>
            </a:r>
            <a:endParaRPr lang="en-GB" sz="4400" b="1" dirty="0"/>
          </a:p>
        </p:txBody>
      </p:sp>
    </p:spTree>
    <p:extLst>
      <p:ext uri="{BB962C8B-B14F-4D97-AF65-F5344CB8AC3E}">
        <p14:creationId xmlns:p14="http://schemas.microsoft.com/office/powerpoint/2010/main" val="11790625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Procurement Process</a:t>
            </a:r>
            <a:endParaRPr lang="en-GB" dirty="0"/>
          </a:p>
        </p:txBody>
      </p:sp>
      <p:sp>
        <p:nvSpPr>
          <p:cNvPr id="4" name="Slide Number Placeholder 3"/>
          <p:cNvSpPr>
            <a:spLocks noGrp="1"/>
          </p:cNvSpPr>
          <p:nvPr>
            <p:ph type="sldNum" sz="quarter" idx="12"/>
          </p:nvPr>
        </p:nvSpPr>
        <p:spPr/>
        <p:txBody>
          <a:bodyPr/>
          <a:lstStyle/>
          <a:p>
            <a:pPr>
              <a:defRPr/>
            </a:pPr>
            <a:fld id="{C6C9FD41-C366-4EE9-87D1-03CF393AE4D2}" type="slidenum">
              <a:rPr lang="en-GB" smtClean="0"/>
              <a:pPr>
                <a:defRPr/>
              </a:pPr>
              <a:t>32</a:t>
            </a:fld>
            <a:endParaRPr lang="en-GB" dirty="0"/>
          </a:p>
        </p:txBody>
      </p:sp>
      <p:sp>
        <p:nvSpPr>
          <p:cNvPr id="6" name="Content Placeholder 5"/>
          <p:cNvSpPr>
            <a:spLocks noGrp="1"/>
          </p:cNvSpPr>
          <p:nvPr>
            <p:ph idx="1"/>
          </p:nvPr>
        </p:nvSpPr>
        <p:spPr/>
        <p:txBody>
          <a:bodyPr/>
          <a:lstStyle/>
          <a:p>
            <a:pPr marL="0" indent="0">
              <a:buNone/>
            </a:pPr>
            <a:r>
              <a:rPr lang="en-GB" dirty="0" smtClean="0"/>
              <a:t>Ten </a:t>
            </a:r>
            <a:r>
              <a:rPr lang="en-GB" dirty="0"/>
              <a:t>stages </a:t>
            </a:r>
            <a:r>
              <a:rPr lang="en-GB" dirty="0" smtClean="0"/>
              <a:t>categorized </a:t>
            </a:r>
            <a:r>
              <a:rPr lang="en-GB" dirty="0"/>
              <a:t>in three </a:t>
            </a:r>
            <a:r>
              <a:rPr lang="en-GB" dirty="0" smtClean="0"/>
              <a:t>groups:</a:t>
            </a:r>
            <a:endParaRPr lang="en-GB"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98" y="2286000"/>
            <a:ext cx="6039293" cy="3810000"/>
          </a:xfrm>
          <a:prstGeom prst="rect">
            <a:avLst/>
          </a:prstGeom>
          <a:noFill/>
        </p:spPr>
      </p:pic>
    </p:spTree>
    <p:extLst>
      <p:ext uri="{BB962C8B-B14F-4D97-AF65-F5344CB8AC3E}">
        <p14:creationId xmlns:p14="http://schemas.microsoft.com/office/powerpoint/2010/main" val="180505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65982" y="542241"/>
            <a:ext cx="7416824" cy="360040"/>
          </a:xfrm>
        </p:spPr>
        <p:txBody>
          <a:bodyPr/>
          <a:lstStyle/>
          <a:p>
            <a:pPr algn="ctr"/>
            <a:r>
              <a:rPr lang="en-US" dirty="0" smtClean="0"/>
              <a:t>Types of competition</a:t>
            </a:r>
            <a:endParaRPr lang="en-US" dirty="0"/>
          </a:p>
        </p:txBody>
      </p:sp>
      <p:sp>
        <p:nvSpPr>
          <p:cNvPr id="38" name="Text Placeholder 1"/>
          <p:cNvSpPr>
            <a:spLocks noGrp="1"/>
          </p:cNvSpPr>
          <p:nvPr>
            <p:ph type="body" sz="quarter" idx="10"/>
          </p:nvPr>
        </p:nvSpPr>
        <p:spPr>
          <a:xfrm>
            <a:off x="251521" y="1268761"/>
            <a:ext cx="4235935" cy="2736303"/>
          </a:xfrm>
        </p:spPr>
        <p:txBody>
          <a:bodyPr>
            <a:noAutofit/>
          </a:bodyPr>
          <a:lstStyle/>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Who </a:t>
            </a:r>
            <a:r>
              <a:rPr lang="en-US" sz="1400" b="1" dirty="0">
                <a:solidFill>
                  <a:schemeClr val="tx1">
                    <a:lumMod val="75000"/>
                    <a:lumOff val="25000"/>
                  </a:schemeClr>
                </a:solidFill>
              </a:rPr>
              <a:t>can participate</a:t>
            </a:r>
            <a:r>
              <a:rPr lang="en-US" sz="1400" dirty="0" smtClean="0">
                <a:solidFill>
                  <a:schemeClr val="tx1">
                    <a:lumMod val="75000"/>
                    <a:lumOff val="25000"/>
                  </a:schemeClr>
                </a:solidFill>
              </a:rPr>
              <a:t>: everyone</a:t>
            </a:r>
          </a:p>
          <a:p>
            <a:pPr marL="274320" indent="-182880">
              <a:spcBef>
                <a:spcPts val="300"/>
              </a:spcBef>
              <a:buClr>
                <a:schemeClr val="tx1">
                  <a:lumMod val="75000"/>
                  <a:lumOff val="25000"/>
                </a:schemeClr>
              </a:buClr>
            </a:pPr>
            <a:r>
              <a:rPr lang="en-US" sz="1400" b="1" dirty="0">
                <a:solidFill>
                  <a:schemeClr val="tx1">
                    <a:lumMod val="75000"/>
                    <a:lumOff val="25000"/>
                  </a:schemeClr>
                </a:solidFill>
              </a:rPr>
              <a:t>Value</a:t>
            </a:r>
            <a:r>
              <a:rPr lang="en-US" sz="1400" dirty="0">
                <a:solidFill>
                  <a:schemeClr val="tx1">
                    <a:lumMod val="75000"/>
                    <a:lumOff val="25000"/>
                  </a:schemeClr>
                </a:solidFill>
              </a:rPr>
              <a:t>: any value, but recommended for higher values as also has higher processing cost (&gt;$50,000)</a:t>
            </a:r>
          </a:p>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Advertisement of process</a:t>
            </a:r>
            <a:r>
              <a:rPr lang="en-US" sz="1400" dirty="0" smtClean="0">
                <a:solidFill>
                  <a:schemeClr val="tx1">
                    <a:lumMod val="75000"/>
                    <a:lumOff val="25000"/>
                  </a:schemeClr>
                </a:solidFill>
              </a:rPr>
              <a:t>: UNOPS website, UNGM, industry magazines, local newspapers, etc.</a:t>
            </a:r>
          </a:p>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Geographical scope</a:t>
            </a:r>
            <a:r>
              <a:rPr lang="en-US" sz="1400" dirty="0" smtClean="0">
                <a:solidFill>
                  <a:schemeClr val="tx1">
                    <a:lumMod val="75000"/>
                    <a:lumOff val="25000"/>
                  </a:schemeClr>
                </a:solidFill>
              </a:rPr>
              <a:t>: national, regional or international. National and regional to be justified: non-interest of intl. suppliers, better national/regional prices, national/regional knowledge required, etc.</a:t>
            </a:r>
            <a:endParaRPr lang="en-US" sz="1400" dirty="0">
              <a:solidFill>
                <a:schemeClr val="tx1">
                  <a:lumMod val="75000"/>
                  <a:lumOff val="25000"/>
                </a:schemeClr>
              </a:solidFill>
            </a:endParaRPr>
          </a:p>
        </p:txBody>
      </p:sp>
      <p:sp>
        <p:nvSpPr>
          <p:cNvPr id="16" name="Text Placeholder 4"/>
          <p:cNvSpPr txBox="1">
            <a:spLocks/>
          </p:cNvSpPr>
          <p:nvPr/>
        </p:nvSpPr>
        <p:spPr>
          <a:xfrm>
            <a:off x="598819" y="908720"/>
            <a:ext cx="3602972" cy="326686"/>
          </a:xfrm>
          <a:prstGeom prst="rect">
            <a:avLst/>
          </a:prstGeom>
        </p:spPr>
        <p:txBody>
          <a:bodyPr anchor="ct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
              </a:spcBef>
              <a:spcAft>
                <a:spcPts val="600"/>
              </a:spcAft>
              <a:buFont typeface="Arial" panose="020B0604020202020204" pitchFamily="34" charset="0"/>
              <a:buNone/>
            </a:pPr>
            <a:r>
              <a:rPr lang="en-US" sz="1800" b="1" dirty="0" smtClean="0">
                <a:solidFill>
                  <a:schemeClr val="accent1"/>
                </a:solidFill>
              </a:rPr>
              <a:t>Open</a:t>
            </a:r>
            <a:r>
              <a:rPr lang="en-US" sz="1800" b="1" dirty="0" smtClean="0">
                <a:solidFill>
                  <a:schemeClr val="tx1">
                    <a:lumMod val="75000"/>
                    <a:lumOff val="25000"/>
                  </a:schemeClr>
                </a:solidFill>
              </a:rPr>
              <a:t> competition</a:t>
            </a:r>
            <a:endParaRPr lang="en-US" sz="1800" b="1" dirty="0">
              <a:solidFill>
                <a:schemeClr val="tx1">
                  <a:lumMod val="75000"/>
                  <a:lumOff val="25000"/>
                </a:schemeClr>
              </a:solidFill>
            </a:endParaRPr>
          </a:p>
        </p:txBody>
      </p:sp>
      <p:cxnSp>
        <p:nvCxnSpPr>
          <p:cNvPr id="17" name="Straight Connector 16"/>
          <p:cNvCxnSpPr/>
          <p:nvPr/>
        </p:nvCxnSpPr>
        <p:spPr>
          <a:xfrm flipV="1">
            <a:off x="281307" y="1221865"/>
            <a:ext cx="4206149"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4394" y="1362872"/>
            <a:ext cx="29331" cy="2577967"/>
          </a:xfrm>
          <a:prstGeom prst="line">
            <a:avLst/>
          </a:prstGeom>
          <a:ln w="9525">
            <a:solidFill>
              <a:srgbClr val="5292C9"/>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49780" y="1221865"/>
            <a:ext cx="4206149"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 Placeholder 4"/>
          <p:cNvSpPr txBox="1">
            <a:spLocks/>
          </p:cNvSpPr>
          <p:nvPr/>
        </p:nvSpPr>
        <p:spPr>
          <a:xfrm>
            <a:off x="4763311" y="910784"/>
            <a:ext cx="4067904" cy="326686"/>
          </a:xfrm>
          <a:prstGeom prst="rect">
            <a:avLst/>
          </a:prstGeom>
        </p:spPr>
        <p:txBody>
          <a:bodyPr anchor="ct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
              </a:spcBef>
              <a:spcAft>
                <a:spcPts val="600"/>
              </a:spcAft>
              <a:buFont typeface="Arial" panose="020B0604020202020204" pitchFamily="34" charset="0"/>
              <a:buNone/>
            </a:pPr>
            <a:r>
              <a:rPr lang="en-US" sz="1800" b="1" dirty="0" smtClean="0">
                <a:solidFill>
                  <a:schemeClr val="accent1"/>
                </a:solidFill>
              </a:rPr>
              <a:t>Limited</a:t>
            </a:r>
            <a:r>
              <a:rPr lang="en-US" sz="1800" b="1" dirty="0" smtClean="0">
                <a:solidFill>
                  <a:schemeClr val="tx1">
                    <a:lumMod val="75000"/>
                    <a:lumOff val="25000"/>
                  </a:schemeClr>
                </a:solidFill>
              </a:rPr>
              <a:t> competition</a:t>
            </a:r>
            <a:endParaRPr lang="en-US" sz="1800" b="1" dirty="0">
              <a:solidFill>
                <a:schemeClr val="tx1">
                  <a:lumMod val="75000"/>
                  <a:lumOff val="25000"/>
                </a:schemeClr>
              </a:solidFill>
            </a:endParaRPr>
          </a:p>
        </p:txBody>
      </p:sp>
      <p:sp>
        <p:nvSpPr>
          <p:cNvPr id="29" name="TextBox 28"/>
          <p:cNvSpPr txBox="1"/>
          <p:nvPr/>
        </p:nvSpPr>
        <p:spPr>
          <a:xfrm>
            <a:off x="307553" y="5294314"/>
            <a:ext cx="8774998" cy="1239527"/>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marL="396000" indent="-180000">
              <a:lnSpc>
                <a:spcPct val="90000"/>
              </a:lnSpc>
              <a:buSzPct val="100000"/>
              <a:buFont typeface="Arial" panose="020B0604020202020204" pitchFamily="34" charset="0"/>
              <a:buChar char="•"/>
              <a:defRPr sz="1200" b="1">
                <a:solidFill>
                  <a:schemeClr val="tx1">
                    <a:lumMod val="65000"/>
                    <a:lumOff val="35000"/>
                  </a:schemeClr>
                </a:solidFill>
                <a:latin typeface="Arial" panose="020B0604020202020204" pitchFamily="34" charset="0"/>
                <a:cs typeface="Arial" panose="020B0604020202020204" pitchFamily="34" charset="0"/>
              </a:defRPr>
            </a:lvl1pPr>
          </a:lstStyle>
          <a:p>
            <a:pPr marL="432000" indent="0">
              <a:spcBef>
                <a:spcPts val="300"/>
              </a:spcBef>
              <a:buClr>
                <a:schemeClr val="accent1"/>
              </a:buClr>
              <a:buNone/>
            </a:pPr>
            <a:r>
              <a:rPr lang="en-GB" sz="1600" dirty="0" smtClean="0">
                <a:solidFill>
                  <a:schemeClr val="tx1">
                    <a:lumMod val="75000"/>
                    <a:lumOff val="25000"/>
                  </a:schemeClr>
                </a:solidFill>
              </a:rPr>
              <a:t>The </a:t>
            </a:r>
            <a:r>
              <a:rPr lang="en-GB" sz="1600" dirty="0">
                <a:solidFill>
                  <a:schemeClr val="tx1">
                    <a:lumMod val="75000"/>
                    <a:lumOff val="25000"/>
                  </a:schemeClr>
                </a:solidFill>
              </a:rPr>
              <a:t>types of competition to be used depends on the value of the procurement, market conditions and other </a:t>
            </a:r>
            <a:r>
              <a:rPr lang="en-GB" sz="1600" dirty="0" smtClean="0">
                <a:solidFill>
                  <a:schemeClr val="tx1">
                    <a:lumMod val="75000"/>
                    <a:lumOff val="25000"/>
                  </a:schemeClr>
                </a:solidFill>
              </a:rPr>
              <a:t>factors. </a:t>
            </a:r>
            <a:r>
              <a:rPr lang="en-US" sz="1500" dirty="0" smtClean="0">
                <a:solidFill>
                  <a:schemeClr val="accent1"/>
                </a:solidFill>
              </a:rPr>
              <a:t>Among other reasons on the below aspects:</a:t>
            </a:r>
          </a:p>
          <a:p>
            <a:pPr marL="717750" indent="-285750">
              <a:spcBef>
                <a:spcPts val="300"/>
              </a:spcBef>
              <a:buClr>
                <a:schemeClr val="accent1"/>
              </a:buClr>
            </a:pPr>
            <a:r>
              <a:rPr lang="en-US" sz="1350" b="0" dirty="0" smtClean="0">
                <a:solidFill>
                  <a:schemeClr val="accent1"/>
                </a:solidFill>
              </a:rPr>
              <a:t>Project Agreement with the client/ donor</a:t>
            </a:r>
          </a:p>
          <a:p>
            <a:pPr marL="717750" indent="-285750">
              <a:spcBef>
                <a:spcPts val="300"/>
              </a:spcBef>
              <a:buClr>
                <a:schemeClr val="accent1"/>
              </a:buClr>
            </a:pPr>
            <a:r>
              <a:rPr lang="en-US" sz="1350" b="0" dirty="0" smtClean="0">
                <a:solidFill>
                  <a:schemeClr val="accent1"/>
                </a:solidFill>
              </a:rPr>
              <a:t>Tender having negative security implications</a:t>
            </a:r>
          </a:p>
          <a:p>
            <a:pPr marL="717750" indent="-285750">
              <a:spcBef>
                <a:spcPts val="300"/>
              </a:spcBef>
              <a:buClr>
                <a:schemeClr val="accent1"/>
              </a:buClr>
            </a:pPr>
            <a:r>
              <a:rPr lang="en-GB" sz="1350" b="0" dirty="0">
                <a:solidFill>
                  <a:schemeClr val="accent1"/>
                </a:solidFill>
              </a:rPr>
              <a:t>Other reasons acceptable to the PA approving the solicitation document</a:t>
            </a:r>
            <a:endParaRPr lang="en-US" sz="1350" b="0" dirty="0">
              <a:solidFill>
                <a:schemeClr val="accent1"/>
              </a:solidFill>
            </a:endParaRPr>
          </a:p>
        </p:txBody>
      </p:sp>
      <p:grpSp>
        <p:nvGrpSpPr>
          <p:cNvPr id="30" name="Group 29"/>
          <p:cNvGrpSpPr/>
          <p:nvPr/>
        </p:nvGrpSpPr>
        <p:grpSpPr>
          <a:xfrm>
            <a:off x="86294" y="5445223"/>
            <a:ext cx="587250" cy="577264"/>
            <a:chOff x="228605" y="5026056"/>
            <a:chExt cx="576064" cy="576064"/>
          </a:xfrm>
        </p:grpSpPr>
        <p:sp>
          <p:nvSpPr>
            <p:cNvPr id="31" name="Oval 30"/>
            <p:cNvSpPr/>
            <p:nvPr/>
          </p:nvSpPr>
          <p:spPr bwMode="auto">
            <a:xfrm>
              <a:off x="228605" y="5026056"/>
              <a:ext cx="576064" cy="576064"/>
            </a:xfrm>
            <a:prstGeom prst="ellipse">
              <a:avLst/>
            </a:prstGeom>
            <a:solidFill>
              <a:srgbClr val="5292C9"/>
            </a:solidFill>
            <a:ln w="57150" cmpd="sng">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accent5"/>
                </a:solidFill>
                <a:latin typeface="Arial" panose="020B0604020202020204" pitchFamily="34" charset="0"/>
                <a:cs typeface="Arial" panose="020B0604020202020204" pitchFamily="34" charset="0"/>
              </a:endParaRPr>
            </a:p>
          </p:txBody>
        </p:sp>
        <p:sp>
          <p:nvSpPr>
            <p:cNvPr id="32" name="Right Arrow 48"/>
            <p:cNvSpPr/>
            <p:nvPr/>
          </p:nvSpPr>
          <p:spPr>
            <a:xfrm>
              <a:off x="373577" y="5174624"/>
              <a:ext cx="323692" cy="278928"/>
            </a:xfrm>
            <a:prstGeom prst="rightArrow">
              <a:avLst>
                <a:gd name="adj1" fmla="val 50088"/>
                <a:gd name="adj2" fmla="val 489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b="1" dirty="0" smtClean="0">
                <a:solidFill>
                  <a:srgbClr val="FF0000"/>
                </a:solidFill>
                <a:latin typeface="Arial" panose="020B0604020202020204" pitchFamily="34" charset="0"/>
                <a:cs typeface="Arial" panose="020B0604020202020204" pitchFamily="34" charset="0"/>
              </a:endParaRPr>
            </a:p>
          </p:txBody>
        </p:sp>
      </p:grpSp>
      <p:grpSp>
        <p:nvGrpSpPr>
          <p:cNvPr id="26" name="Group 25"/>
          <p:cNvGrpSpPr/>
          <p:nvPr/>
        </p:nvGrpSpPr>
        <p:grpSpPr>
          <a:xfrm>
            <a:off x="609600" y="4077072"/>
            <a:ext cx="7820314" cy="1370666"/>
            <a:chOff x="623880" y="4208496"/>
            <a:chExt cx="7820314" cy="1672739"/>
          </a:xfrm>
        </p:grpSpPr>
        <p:sp>
          <p:nvSpPr>
            <p:cNvPr id="27" name="TextBox 26"/>
            <p:cNvSpPr txBox="1"/>
            <p:nvPr/>
          </p:nvSpPr>
          <p:spPr>
            <a:xfrm>
              <a:off x="623880" y="4474628"/>
              <a:ext cx="1499847" cy="713650"/>
            </a:xfrm>
            <a:prstGeom prst="rect">
              <a:avLst/>
            </a:prstGeom>
            <a:noFill/>
          </p:spPr>
          <p:txBody>
            <a:bodyPr wrap="square" rtlCol="0">
              <a:spAutoFit/>
            </a:bodyPr>
            <a:lstStyle/>
            <a:p>
              <a:r>
                <a:rPr lang="en-US" sz="1600" b="1" dirty="0" smtClean="0">
                  <a:solidFill>
                    <a:schemeClr val="tx1">
                      <a:lumMod val="75000"/>
                      <a:lumOff val="25000"/>
                    </a:schemeClr>
                  </a:solidFill>
                  <a:latin typeface="Arial" panose="020B0604020202020204" pitchFamily="34" charset="0"/>
                  <a:cs typeface="Arial" panose="020B0604020202020204" pitchFamily="34" charset="0"/>
                </a:rPr>
                <a:t>Geographical Scope</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361135" y="4961001"/>
              <a:ext cx="2140601" cy="676090"/>
            </a:xfrm>
            <a:prstGeom prst="rect">
              <a:avLst/>
            </a:prstGeom>
            <a:noFill/>
          </p:spPr>
          <p:txBody>
            <a:bodyPr wrap="square" rtlCol="0">
              <a:spAutoFit/>
            </a:bodyPr>
            <a:lstStyle/>
            <a:p>
              <a:pPr algn="ctr"/>
              <a:r>
                <a:rPr lang="en-US" sz="1500" b="1" dirty="0" smtClean="0">
                  <a:solidFill>
                    <a:schemeClr val="tx1">
                      <a:lumMod val="75000"/>
                      <a:lumOff val="25000"/>
                    </a:schemeClr>
                  </a:solidFill>
                  <a:latin typeface="Arial" panose="020B0604020202020204" pitchFamily="34" charset="0"/>
                  <a:cs typeface="Arial" panose="020B0604020202020204" pitchFamily="34" charset="0"/>
                </a:rPr>
                <a:t>Regional</a:t>
              </a:r>
            </a:p>
            <a:p>
              <a:pPr algn="ctr"/>
              <a:r>
                <a:rPr lang="en-US" sz="1500" dirty="0" smtClean="0">
                  <a:solidFill>
                    <a:schemeClr val="tx1">
                      <a:lumMod val="75000"/>
                      <a:lumOff val="25000"/>
                    </a:schemeClr>
                  </a:solidFill>
                  <a:latin typeface="Arial" panose="020B0604020202020204" pitchFamily="34" charset="0"/>
                  <a:cs typeface="Arial" panose="020B0604020202020204" pitchFamily="34" charset="0"/>
                </a:rPr>
                <a:t>(E.g. Northern Nigeria)</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TextBox 32"/>
            <p:cNvSpPr txBox="1"/>
            <p:nvPr/>
          </p:nvSpPr>
          <p:spPr>
            <a:xfrm>
              <a:off x="4961022" y="4961001"/>
              <a:ext cx="1425458" cy="920234"/>
            </a:xfrm>
            <a:prstGeom prst="rect">
              <a:avLst/>
            </a:prstGeom>
            <a:noFill/>
          </p:spPr>
          <p:txBody>
            <a:bodyPr wrap="square" rtlCol="0">
              <a:spAutoFit/>
            </a:bodyPr>
            <a:lstStyle/>
            <a:p>
              <a:pPr algn="ctr"/>
              <a:r>
                <a:rPr lang="en-US" sz="1500" b="1" dirty="0" smtClean="0">
                  <a:solidFill>
                    <a:schemeClr val="tx1">
                      <a:lumMod val="75000"/>
                      <a:lumOff val="25000"/>
                    </a:schemeClr>
                  </a:solidFill>
                  <a:latin typeface="Arial" panose="020B0604020202020204" pitchFamily="34" charset="0"/>
                  <a:cs typeface="Arial" panose="020B0604020202020204" pitchFamily="34" charset="0"/>
                </a:rPr>
                <a:t>National</a:t>
              </a:r>
            </a:p>
            <a:p>
              <a:pPr algn="ctr"/>
              <a:r>
                <a:rPr lang="en-US" sz="1500" dirty="0">
                  <a:solidFill>
                    <a:schemeClr val="tx1">
                      <a:lumMod val="75000"/>
                      <a:lumOff val="25000"/>
                    </a:schemeClr>
                  </a:solidFill>
                  <a:latin typeface="Arial" panose="020B0604020202020204" pitchFamily="34" charset="0"/>
                  <a:cs typeface="Arial" panose="020B0604020202020204" pitchFamily="34" charset="0"/>
                </a:rPr>
                <a:t>(E.g. </a:t>
              </a:r>
              <a:r>
                <a:rPr lang="en-US" sz="1500" dirty="0" smtClean="0">
                  <a:solidFill>
                    <a:schemeClr val="tx1">
                      <a:lumMod val="75000"/>
                      <a:lumOff val="25000"/>
                    </a:schemeClr>
                  </a:solidFill>
                  <a:latin typeface="Arial" panose="020B0604020202020204" pitchFamily="34" charset="0"/>
                  <a:cs typeface="Arial" panose="020B0604020202020204" pitchFamily="34" charset="0"/>
                </a:rPr>
                <a:t>Nigeria)</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13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7092280" y="4961001"/>
              <a:ext cx="1351914" cy="394385"/>
            </a:xfrm>
            <a:prstGeom prst="rect">
              <a:avLst/>
            </a:prstGeom>
            <a:noFill/>
          </p:spPr>
          <p:txBody>
            <a:bodyPr wrap="square" rtlCol="0">
              <a:spAutoFit/>
            </a:bodyPr>
            <a:lstStyle/>
            <a:p>
              <a:pPr algn="ctr"/>
              <a:r>
                <a:rPr lang="en-US" sz="1500" b="1" dirty="0" smtClean="0">
                  <a:solidFill>
                    <a:schemeClr val="tx1">
                      <a:lumMod val="75000"/>
                      <a:lumOff val="25000"/>
                    </a:schemeClr>
                  </a:solidFill>
                  <a:latin typeface="Arial" panose="020B0604020202020204" pitchFamily="34" charset="0"/>
                  <a:cs typeface="Arial" panose="020B0604020202020204" pitchFamily="34" charset="0"/>
                </a:rPr>
                <a:t>International</a:t>
              </a:r>
              <a:endParaRPr lang="en-US" sz="15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2"/>
            <a:stretch>
              <a:fillRect/>
            </a:stretch>
          </p:blipFill>
          <p:spPr>
            <a:xfrm>
              <a:off x="2361135" y="4208496"/>
              <a:ext cx="1691341" cy="731520"/>
            </a:xfrm>
            <a:prstGeom prst="rect">
              <a:avLst/>
            </a:prstGeom>
          </p:spPr>
        </p:pic>
        <p:pic>
          <p:nvPicPr>
            <p:cNvPr id="37" name="Picture 36"/>
            <p:cNvPicPr>
              <a:picLocks noChangeAspect="1"/>
            </p:cNvPicPr>
            <p:nvPr/>
          </p:nvPicPr>
          <p:blipFill>
            <a:blip r:embed="rId3"/>
            <a:stretch>
              <a:fillRect/>
            </a:stretch>
          </p:blipFill>
          <p:spPr>
            <a:xfrm>
              <a:off x="6752854" y="4208496"/>
              <a:ext cx="1691340" cy="731520"/>
            </a:xfrm>
            <a:prstGeom prst="rect">
              <a:avLst/>
            </a:prstGeom>
          </p:spPr>
        </p:pic>
      </p:grpSp>
      <p:sp>
        <p:nvSpPr>
          <p:cNvPr id="39" name="Text Placeholder 1"/>
          <p:cNvSpPr txBox="1">
            <a:spLocks/>
          </p:cNvSpPr>
          <p:nvPr/>
        </p:nvSpPr>
        <p:spPr>
          <a:xfrm>
            <a:off x="4649780" y="1251374"/>
            <a:ext cx="4432771" cy="147026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Who can participate</a:t>
            </a:r>
            <a:r>
              <a:rPr lang="en-US" sz="1400" dirty="0" smtClean="0">
                <a:solidFill>
                  <a:schemeClr val="tx1">
                    <a:lumMod val="75000"/>
                    <a:lumOff val="25000"/>
                  </a:schemeClr>
                </a:solidFill>
              </a:rPr>
              <a:t>: a limited number of suppliers (min. 3) identified in a non-discriminate and documented way,  or following EOI/pre-qualification</a:t>
            </a:r>
          </a:p>
          <a:p>
            <a:pPr marL="274320" indent="-182880">
              <a:spcBef>
                <a:spcPts val="300"/>
              </a:spcBef>
              <a:buClr>
                <a:schemeClr val="tx1">
                  <a:lumMod val="75000"/>
                  <a:lumOff val="25000"/>
                </a:schemeClr>
              </a:buClr>
            </a:pPr>
            <a:r>
              <a:rPr lang="en-US" sz="1400" b="1" dirty="0">
                <a:solidFill>
                  <a:schemeClr val="tx1">
                    <a:lumMod val="75000"/>
                    <a:lumOff val="25000"/>
                  </a:schemeClr>
                </a:solidFill>
              </a:rPr>
              <a:t>Value</a:t>
            </a:r>
            <a:r>
              <a:rPr lang="en-US" sz="1400" dirty="0">
                <a:solidFill>
                  <a:schemeClr val="tx1">
                    <a:lumMod val="75000"/>
                    <a:lumOff val="25000"/>
                  </a:schemeClr>
                </a:solidFill>
              </a:rPr>
              <a:t>: </a:t>
            </a:r>
            <a:endParaRPr lang="en-US" sz="1400" dirty="0" smtClean="0">
              <a:solidFill>
                <a:schemeClr val="tx1">
                  <a:lumMod val="75000"/>
                  <a:lumOff val="25000"/>
                </a:schemeClr>
              </a:solidFill>
            </a:endParaRPr>
          </a:p>
          <a:p>
            <a:pPr marL="674361" lvl="1" indent="-182880">
              <a:spcBef>
                <a:spcPts val="300"/>
              </a:spcBef>
              <a:buClr>
                <a:schemeClr val="tx1">
                  <a:lumMod val="75000"/>
                  <a:lumOff val="25000"/>
                </a:schemeClr>
              </a:buClr>
            </a:pPr>
            <a:r>
              <a:rPr lang="en-US" sz="1400" dirty="0" smtClean="0">
                <a:solidFill>
                  <a:schemeClr val="tx1">
                    <a:lumMod val="75000"/>
                    <a:lumOff val="25000"/>
                  </a:schemeClr>
                </a:solidFill>
              </a:rPr>
              <a:t>After EOI/pre-qualification: any value</a:t>
            </a:r>
          </a:p>
          <a:p>
            <a:pPr marL="674361" lvl="1" indent="-182880">
              <a:spcBef>
                <a:spcPts val="300"/>
              </a:spcBef>
              <a:buClr>
                <a:schemeClr val="tx1">
                  <a:lumMod val="75000"/>
                  <a:lumOff val="25000"/>
                </a:schemeClr>
              </a:buClr>
            </a:pPr>
            <a:r>
              <a:rPr lang="en-US" sz="1400" dirty="0" smtClean="0">
                <a:solidFill>
                  <a:schemeClr val="tx1">
                    <a:lumMod val="75000"/>
                    <a:lumOff val="25000"/>
                  </a:schemeClr>
                </a:solidFill>
              </a:rPr>
              <a:t>Other situations: &lt; $50,000</a:t>
            </a:r>
          </a:p>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Advertisement </a:t>
            </a:r>
            <a:r>
              <a:rPr lang="en-US" sz="1400" b="1" dirty="0">
                <a:solidFill>
                  <a:schemeClr val="tx1">
                    <a:lumMod val="75000"/>
                    <a:lumOff val="25000"/>
                  </a:schemeClr>
                </a:solidFill>
              </a:rPr>
              <a:t>of </a:t>
            </a:r>
            <a:r>
              <a:rPr lang="en-US" sz="1400" b="1" dirty="0" smtClean="0">
                <a:solidFill>
                  <a:schemeClr val="tx1">
                    <a:lumMod val="75000"/>
                    <a:lumOff val="25000"/>
                  </a:schemeClr>
                </a:solidFill>
              </a:rPr>
              <a:t>process: </a:t>
            </a:r>
            <a:r>
              <a:rPr lang="en-US" sz="1400" dirty="0" smtClean="0">
                <a:solidFill>
                  <a:schemeClr val="tx1">
                    <a:lumMod val="75000"/>
                    <a:lumOff val="25000"/>
                  </a:schemeClr>
                </a:solidFill>
              </a:rPr>
              <a:t>sent to short-listed suppliers </a:t>
            </a:r>
            <a:r>
              <a:rPr lang="en-US" sz="1400" dirty="0">
                <a:solidFill>
                  <a:schemeClr val="tx1">
                    <a:lumMod val="75000"/>
                    <a:lumOff val="25000"/>
                  </a:schemeClr>
                </a:solidFill>
              </a:rPr>
              <a:t>approved by Procurement Authority (PA</a:t>
            </a:r>
            <a:r>
              <a:rPr lang="en-US" sz="1400" dirty="0" smtClean="0">
                <a:solidFill>
                  <a:schemeClr val="tx1">
                    <a:lumMod val="75000"/>
                    <a:lumOff val="25000"/>
                  </a:schemeClr>
                </a:solidFill>
              </a:rPr>
              <a:t>) only, no advertisement</a:t>
            </a:r>
          </a:p>
          <a:p>
            <a:pPr marL="274320" indent="-182880">
              <a:spcBef>
                <a:spcPts val="300"/>
              </a:spcBef>
              <a:buClr>
                <a:schemeClr val="tx1">
                  <a:lumMod val="75000"/>
                  <a:lumOff val="25000"/>
                </a:schemeClr>
              </a:buClr>
            </a:pPr>
            <a:r>
              <a:rPr lang="en-US" sz="1400" b="1" dirty="0" smtClean="0">
                <a:solidFill>
                  <a:schemeClr val="tx1">
                    <a:lumMod val="75000"/>
                    <a:lumOff val="25000"/>
                  </a:schemeClr>
                </a:solidFill>
              </a:rPr>
              <a:t>Geographical </a:t>
            </a:r>
            <a:r>
              <a:rPr lang="en-US" sz="1400" b="1" dirty="0">
                <a:solidFill>
                  <a:schemeClr val="tx1">
                    <a:lumMod val="75000"/>
                    <a:lumOff val="25000"/>
                  </a:schemeClr>
                </a:solidFill>
              </a:rPr>
              <a:t>scope</a:t>
            </a:r>
            <a:r>
              <a:rPr lang="en-US" sz="1400" dirty="0">
                <a:solidFill>
                  <a:schemeClr val="tx1">
                    <a:lumMod val="75000"/>
                    <a:lumOff val="25000"/>
                  </a:schemeClr>
                </a:solidFill>
              </a:rPr>
              <a:t>: </a:t>
            </a:r>
            <a:r>
              <a:rPr lang="en-US" sz="1400" dirty="0" smtClean="0">
                <a:solidFill>
                  <a:schemeClr val="tx1">
                    <a:lumMod val="75000"/>
                    <a:lumOff val="25000"/>
                  </a:schemeClr>
                </a:solidFill>
              </a:rPr>
              <a:t>National, </a:t>
            </a:r>
            <a:r>
              <a:rPr lang="en-US" sz="1400" dirty="0">
                <a:solidFill>
                  <a:schemeClr val="tx1">
                    <a:lumMod val="75000"/>
                    <a:lumOff val="25000"/>
                  </a:schemeClr>
                </a:solidFill>
              </a:rPr>
              <a:t>regional or </a:t>
            </a:r>
            <a:r>
              <a:rPr lang="en-US" sz="1400" dirty="0" smtClean="0">
                <a:solidFill>
                  <a:schemeClr val="tx1">
                    <a:lumMod val="75000"/>
                    <a:lumOff val="25000"/>
                  </a:schemeClr>
                </a:solidFill>
              </a:rPr>
              <a:t>international</a:t>
            </a:r>
            <a:endParaRPr lang="en-US" sz="1400" dirty="0">
              <a:solidFill>
                <a:schemeClr val="tx1">
                  <a:lumMod val="75000"/>
                  <a:lumOff val="25000"/>
                </a:schemeClr>
              </a:solidFill>
            </a:endParaRPr>
          </a:p>
          <a:p>
            <a:pPr marL="274320" indent="-182880">
              <a:spcBef>
                <a:spcPts val="300"/>
              </a:spcBef>
              <a:buClr>
                <a:schemeClr val="tx1">
                  <a:lumMod val="75000"/>
                  <a:lumOff val="25000"/>
                </a:schemeClr>
              </a:buClr>
            </a:pPr>
            <a:endParaRPr lang="en-US" sz="1400" dirty="0" smtClean="0">
              <a:solidFill>
                <a:schemeClr val="tx1">
                  <a:lumMod val="75000"/>
                  <a:lumOff val="25000"/>
                </a:schemeClr>
              </a:solidFill>
            </a:endParaRPr>
          </a:p>
        </p:txBody>
      </p:sp>
      <p:pic>
        <p:nvPicPr>
          <p:cNvPr id="25" name="Picture 24"/>
          <p:cNvPicPr>
            <a:picLocks noChangeAspect="1"/>
          </p:cNvPicPr>
          <p:nvPr/>
        </p:nvPicPr>
        <p:blipFill>
          <a:blip r:embed="rId2"/>
          <a:stretch>
            <a:fillRect/>
          </a:stretch>
        </p:blipFill>
        <p:spPr>
          <a:xfrm>
            <a:off x="4752867" y="4077072"/>
            <a:ext cx="1691341" cy="599418"/>
          </a:xfrm>
          <a:prstGeom prst="rect">
            <a:avLst/>
          </a:prstGeom>
        </p:spPr>
      </p:pic>
    </p:spTree>
    <p:extLst>
      <p:ext uri="{BB962C8B-B14F-4D97-AF65-F5344CB8AC3E}">
        <p14:creationId xmlns:p14="http://schemas.microsoft.com/office/powerpoint/2010/main" val="336511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6" grpId="0"/>
      <p:bldP spid="20" grpId="0"/>
      <p:bldP spid="29" grpId="0" animBg="1"/>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476672"/>
            <a:ext cx="8712968" cy="360040"/>
          </a:xfrm>
        </p:spPr>
        <p:txBody>
          <a:bodyPr/>
          <a:lstStyle/>
          <a:p>
            <a:pPr algn="ctr"/>
            <a:r>
              <a:rPr lang="en-US" dirty="0" smtClean="0"/>
              <a:t>                      Formal and informal solicitation methods</a:t>
            </a:r>
            <a:endParaRPr lang="en-US" dirty="0"/>
          </a:p>
        </p:txBody>
      </p:sp>
      <p:grpSp>
        <p:nvGrpSpPr>
          <p:cNvPr id="3" name="Group 2"/>
          <p:cNvGrpSpPr/>
          <p:nvPr/>
        </p:nvGrpSpPr>
        <p:grpSpPr>
          <a:xfrm>
            <a:off x="252602" y="992775"/>
            <a:ext cx="2130552" cy="5434599"/>
            <a:chOff x="252602" y="1090743"/>
            <a:chExt cx="2130552" cy="5434599"/>
          </a:xfrm>
        </p:grpSpPr>
        <p:sp>
          <p:nvSpPr>
            <p:cNvPr id="15" name="TextBox 14"/>
            <p:cNvSpPr txBox="1"/>
            <p:nvPr/>
          </p:nvSpPr>
          <p:spPr>
            <a:xfrm>
              <a:off x="261923" y="1538755"/>
              <a:ext cx="2103120" cy="4986587"/>
            </a:xfrm>
            <a:prstGeom prst="rect">
              <a:avLst/>
            </a:prstGeom>
            <a:noFill/>
            <a:ln w="28575">
              <a:solidFill>
                <a:srgbClr val="DCE6F2"/>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182880" indent="-171450">
                <a:buFont typeface="Arial" panose="020B0604020202020204" pitchFamily="34" charset="0"/>
                <a:buChar char="•"/>
              </a:pPr>
              <a:r>
                <a:rPr lang="en-US" sz="1500" dirty="0" smtClean="0">
                  <a:solidFill>
                    <a:schemeClr val="tx1">
                      <a:lumMod val="75000"/>
                      <a:lumOff val="25000"/>
                    </a:schemeClr>
                  </a:solidFill>
                </a:rPr>
                <a:t>Value</a:t>
              </a:r>
              <a:r>
                <a:rPr lang="en-US" sz="1500" b="0" dirty="0" smtClean="0">
                  <a:solidFill>
                    <a:schemeClr val="tx1">
                      <a:lumMod val="75000"/>
                      <a:lumOff val="25000"/>
                    </a:schemeClr>
                  </a:solidFill>
                </a:rPr>
                <a:t>: &lt;$5,000</a:t>
              </a:r>
            </a:p>
            <a:p>
              <a:pPr marL="182880" indent="-171450">
                <a:buFont typeface="Arial" panose="020B0604020202020204" pitchFamily="34" charset="0"/>
                <a:buChar char="•"/>
              </a:pPr>
              <a:r>
                <a:rPr lang="en-US" sz="1500" dirty="0" smtClean="0">
                  <a:solidFill>
                    <a:schemeClr val="tx1">
                      <a:lumMod val="75000"/>
                      <a:lumOff val="25000"/>
                    </a:schemeClr>
                  </a:solidFill>
                </a:rPr>
                <a:t>Type of requirement: </a:t>
              </a:r>
              <a:r>
                <a:rPr lang="en-US" sz="1500" b="0" dirty="0" smtClean="0">
                  <a:solidFill>
                    <a:schemeClr val="tx1">
                      <a:lumMod val="75000"/>
                      <a:lumOff val="25000"/>
                    </a:schemeClr>
                  </a:solidFill>
                </a:rPr>
                <a:t>off-the-shelf goods, standard specification commodities or simple goods.</a:t>
              </a:r>
            </a:p>
            <a:p>
              <a:pPr marL="182880" indent="-171450">
                <a:buFont typeface="Arial" panose="020B0604020202020204" pitchFamily="34" charset="0"/>
                <a:buChar char="•"/>
              </a:pPr>
              <a:r>
                <a:rPr lang="en-US" sz="1500" dirty="0" smtClean="0">
                  <a:solidFill>
                    <a:schemeClr val="tx1">
                      <a:lumMod val="75000"/>
                      <a:lumOff val="25000"/>
                    </a:schemeClr>
                  </a:solidFill>
                </a:rPr>
                <a:t>Award criteria: </a:t>
              </a:r>
              <a:r>
                <a:rPr lang="en-US" sz="1500" dirty="0" smtClean="0">
                  <a:solidFill>
                    <a:schemeClr val="accent1"/>
                  </a:solidFill>
                </a:rPr>
                <a:t>lowest priced most technically acceptable</a:t>
              </a:r>
              <a:r>
                <a:rPr lang="en-US" sz="1500" b="0" dirty="0" smtClean="0">
                  <a:solidFill>
                    <a:schemeClr val="tx1">
                      <a:lumMod val="75000"/>
                      <a:lumOff val="25000"/>
                    </a:schemeClr>
                  </a:solidFill>
                </a:rPr>
                <a:t>. Tech. compliance</a:t>
              </a:r>
              <a:r>
                <a:rPr lang="en-US" sz="1500" b="0" dirty="0">
                  <a:solidFill>
                    <a:schemeClr val="tx1">
                      <a:lumMod val="75000"/>
                      <a:lumOff val="25000"/>
                    </a:schemeClr>
                  </a:solidFill>
                </a:rPr>
                <a:t>: ‘pass-fail’</a:t>
              </a:r>
            </a:p>
            <a:p>
              <a:pPr marL="182880" indent="-171450">
                <a:buFont typeface="Arial" panose="020B0604020202020204" pitchFamily="34" charset="0"/>
                <a:buChar char="•"/>
              </a:pPr>
              <a:r>
                <a:rPr lang="en-US" sz="1500" dirty="0" smtClean="0">
                  <a:solidFill>
                    <a:schemeClr val="tx1">
                      <a:lumMod val="75000"/>
                      <a:lumOff val="25000"/>
                    </a:schemeClr>
                  </a:solidFill>
                </a:rPr>
                <a:t>Solicitation document: </a:t>
              </a:r>
              <a:r>
                <a:rPr lang="en-US" sz="1500" b="0" dirty="0" smtClean="0">
                  <a:solidFill>
                    <a:schemeClr val="tx1">
                      <a:lumMod val="75000"/>
                      <a:lumOff val="25000"/>
                    </a:schemeClr>
                  </a:solidFill>
                </a:rPr>
                <a:t>not needed: offers </a:t>
              </a:r>
              <a:r>
                <a:rPr lang="en-US" sz="1500" b="0" dirty="0">
                  <a:solidFill>
                    <a:schemeClr val="tx1">
                      <a:lumMod val="75000"/>
                      <a:lumOff val="25000"/>
                    </a:schemeClr>
                  </a:solidFill>
                </a:rPr>
                <a:t>may be sought </a:t>
              </a:r>
              <a:r>
                <a:rPr lang="en-US" sz="1500" b="0" dirty="0" smtClean="0">
                  <a:solidFill>
                    <a:schemeClr val="tx1">
                      <a:lumMod val="75000"/>
                      <a:lumOff val="25000"/>
                    </a:schemeClr>
                  </a:solidFill>
                </a:rPr>
                <a:t>in writing or orally. </a:t>
              </a:r>
            </a:p>
            <a:p>
              <a:pPr marL="182880" indent="-171450">
                <a:buFont typeface="Arial" panose="020B0604020202020204" pitchFamily="34" charset="0"/>
                <a:buChar char="•"/>
              </a:pPr>
              <a:r>
                <a:rPr lang="en-US" sz="1500" dirty="0" smtClean="0">
                  <a:solidFill>
                    <a:schemeClr val="tx1">
                      <a:lumMod val="75000"/>
                      <a:lumOff val="25000"/>
                    </a:schemeClr>
                  </a:solidFill>
                </a:rPr>
                <a:t>Bid receipt/opening</a:t>
              </a:r>
              <a:r>
                <a:rPr lang="en-US" sz="1500" b="0" dirty="0" smtClean="0">
                  <a:solidFill>
                    <a:schemeClr val="tx1">
                      <a:lumMod val="75000"/>
                      <a:lumOff val="25000"/>
                    </a:schemeClr>
                  </a:solidFill>
                </a:rPr>
                <a:t>: Not applicable</a:t>
              </a:r>
              <a:endParaRPr lang="en-US" sz="1500" b="0" dirty="0">
                <a:solidFill>
                  <a:schemeClr val="tx1">
                    <a:lumMod val="75000"/>
                    <a:lumOff val="25000"/>
                  </a:schemeClr>
                </a:solidFill>
              </a:endParaRPr>
            </a:p>
            <a:p>
              <a:pPr marL="182880" indent="-171450">
                <a:buFont typeface="Arial" panose="020B0604020202020204" pitchFamily="34" charset="0"/>
                <a:buChar char="•"/>
              </a:pPr>
              <a:endParaRPr lang="en-US" sz="1500" b="0" dirty="0">
                <a:solidFill>
                  <a:schemeClr val="tx1">
                    <a:lumMod val="75000"/>
                    <a:lumOff val="25000"/>
                  </a:schemeClr>
                </a:solidFill>
              </a:endParaRPr>
            </a:p>
          </p:txBody>
        </p:sp>
        <p:grpSp>
          <p:nvGrpSpPr>
            <p:cNvPr id="16" name="Group 15"/>
            <p:cNvGrpSpPr/>
            <p:nvPr/>
          </p:nvGrpSpPr>
          <p:grpSpPr>
            <a:xfrm>
              <a:off x="252602" y="1090743"/>
              <a:ext cx="2130552" cy="457200"/>
              <a:chOff x="2544290" y="-36795"/>
              <a:chExt cx="1031130" cy="1371600"/>
            </a:xfrm>
          </p:grpSpPr>
          <p:sp>
            <p:nvSpPr>
              <p:cNvPr id="17" name="Oval 17"/>
              <p:cNvSpPr/>
              <p:nvPr/>
            </p:nvSpPr>
            <p:spPr>
              <a:xfrm>
                <a:off x="2544290" y="-36795"/>
                <a:ext cx="1031130" cy="1371600"/>
              </a:xfrm>
              <a:prstGeom prst="roundRect">
                <a:avLst>
                  <a:gd name="adj" fmla="val 8475"/>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dirty="0" smtClean="0">
                    <a:latin typeface="Arial" panose="020B0604020202020204" pitchFamily="34" charset="0"/>
                    <a:cs typeface="Arial" panose="020B0604020202020204" pitchFamily="34" charset="0"/>
                  </a:rPr>
                  <a:t>Shopping</a:t>
                </a:r>
                <a:endParaRPr lang="en-US" sz="1600" b="1" dirty="0">
                  <a:latin typeface="Arial" panose="020B0604020202020204" pitchFamily="34" charset="0"/>
                  <a:cs typeface="Arial" panose="020B0604020202020204" pitchFamily="34" charset="0"/>
                </a:endParaRPr>
              </a:p>
            </p:txBody>
          </p:sp>
          <p:sp>
            <p:nvSpPr>
              <p:cNvPr id="18" name="Oval 7"/>
              <p:cNvSpPr/>
              <p:nvPr/>
            </p:nvSpPr>
            <p:spPr>
              <a:xfrm>
                <a:off x="2691824" y="149376"/>
                <a:ext cx="712351" cy="71235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p:txBody>
          </p:sp>
        </p:grpSp>
      </p:grpSp>
      <p:grpSp>
        <p:nvGrpSpPr>
          <p:cNvPr id="7" name="Group 6"/>
          <p:cNvGrpSpPr/>
          <p:nvPr/>
        </p:nvGrpSpPr>
        <p:grpSpPr>
          <a:xfrm>
            <a:off x="2439753" y="997416"/>
            <a:ext cx="2130552" cy="5429959"/>
            <a:chOff x="2439753" y="1095384"/>
            <a:chExt cx="2130552" cy="5429959"/>
          </a:xfrm>
        </p:grpSpPr>
        <p:sp>
          <p:nvSpPr>
            <p:cNvPr id="19" name="TextBox 18"/>
            <p:cNvSpPr txBox="1"/>
            <p:nvPr/>
          </p:nvSpPr>
          <p:spPr>
            <a:xfrm>
              <a:off x="2448713" y="1538757"/>
              <a:ext cx="2103120" cy="4986586"/>
            </a:xfrm>
            <a:prstGeom prst="rect">
              <a:avLst/>
            </a:prstGeom>
            <a:noFill/>
            <a:ln w="28575">
              <a:solidFill>
                <a:srgbClr val="DCE6F2"/>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182880" indent="-171450">
                <a:buFont typeface="Arial" panose="020B0604020202020204" pitchFamily="34" charset="0"/>
                <a:buChar char="•"/>
              </a:pPr>
              <a:r>
                <a:rPr lang="en-US" sz="1500" dirty="0" smtClean="0">
                  <a:solidFill>
                    <a:schemeClr val="tx1">
                      <a:lumMod val="75000"/>
                      <a:lumOff val="25000"/>
                    </a:schemeClr>
                  </a:solidFill>
                </a:rPr>
                <a:t>Value</a:t>
              </a:r>
              <a:r>
                <a:rPr lang="en-US" sz="1500" b="0" dirty="0" smtClean="0">
                  <a:solidFill>
                    <a:schemeClr val="tx1">
                      <a:lumMod val="75000"/>
                      <a:lumOff val="25000"/>
                    </a:schemeClr>
                  </a:solidFill>
                </a:rPr>
                <a:t>: &gt;=$5,000&lt;$50,000</a:t>
              </a:r>
              <a:endParaRPr lang="en-US" sz="1500" b="0" dirty="0">
                <a:solidFill>
                  <a:schemeClr val="tx1">
                    <a:lumMod val="75000"/>
                    <a:lumOff val="25000"/>
                  </a:schemeClr>
                </a:solidFill>
              </a:endParaRPr>
            </a:p>
            <a:p>
              <a:pPr marL="182880" indent="-171450">
                <a:buFont typeface="Arial" panose="020B0604020202020204" pitchFamily="34" charset="0"/>
                <a:buChar char="•"/>
              </a:pPr>
              <a:r>
                <a:rPr lang="en-US" sz="1500" dirty="0">
                  <a:solidFill>
                    <a:schemeClr val="tx1">
                      <a:lumMod val="75000"/>
                      <a:lumOff val="25000"/>
                    </a:schemeClr>
                  </a:solidFill>
                </a:rPr>
                <a:t>Type of requirement: </a:t>
              </a:r>
              <a:r>
                <a:rPr lang="en-US" sz="1500" b="0" dirty="0" smtClean="0">
                  <a:solidFill>
                    <a:schemeClr val="tx1">
                      <a:lumMod val="75000"/>
                      <a:lumOff val="25000"/>
                    </a:schemeClr>
                  </a:solidFill>
                </a:rPr>
                <a:t>goods</a:t>
              </a:r>
              <a:r>
                <a:rPr lang="en-US" sz="1500" b="0" dirty="0">
                  <a:solidFill>
                    <a:schemeClr val="tx1">
                      <a:lumMod val="75000"/>
                      <a:lumOff val="25000"/>
                    </a:schemeClr>
                  </a:solidFill>
                </a:rPr>
                <a:t>, </a:t>
              </a:r>
              <a:r>
                <a:rPr lang="en-US" sz="1500" b="0" dirty="0" smtClean="0">
                  <a:solidFill>
                    <a:schemeClr val="tx1">
                      <a:lumMod val="75000"/>
                      <a:lumOff val="25000"/>
                    </a:schemeClr>
                  </a:solidFill>
                </a:rPr>
                <a:t>services or works where requirement is clear and specific</a:t>
              </a:r>
              <a:endParaRPr lang="en-US" sz="1500" b="0" dirty="0">
                <a:solidFill>
                  <a:schemeClr val="tx1">
                    <a:lumMod val="75000"/>
                    <a:lumOff val="25000"/>
                  </a:schemeClr>
                </a:solidFill>
              </a:endParaRPr>
            </a:p>
            <a:p>
              <a:pPr marL="182880" indent="-171450">
                <a:buFont typeface="Arial" panose="020B0604020202020204" pitchFamily="34" charset="0"/>
                <a:buChar char="•"/>
              </a:pPr>
              <a:r>
                <a:rPr lang="en-US" sz="1500" dirty="0" smtClean="0">
                  <a:solidFill>
                    <a:schemeClr val="tx1">
                      <a:lumMod val="75000"/>
                      <a:lumOff val="25000"/>
                    </a:schemeClr>
                  </a:solidFill>
                </a:rPr>
                <a:t>Award criteria: </a:t>
              </a:r>
              <a:r>
                <a:rPr lang="en-US" sz="1500" dirty="0">
                  <a:solidFill>
                    <a:schemeClr val="accent1"/>
                  </a:solidFill>
                </a:rPr>
                <a:t>lowest priced </a:t>
              </a:r>
              <a:r>
                <a:rPr lang="en-US" sz="1500" dirty="0" smtClean="0">
                  <a:solidFill>
                    <a:schemeClr val="accent1"/>
                  </a:solidFill>
                </a:rPr>
                <a:t>most technically acceptable</a:t>
              </a:r>
              <a:r>
                <a:rPr lang="en-US" sz="1500" b="0" dirty="0" smtClean="0">
                  <a:solidFill>
                    <a:schemeClr val="tx1">
                      <a:lumMod val="75000"/>
                      <a:lumOff val="25000"/>
                    </a:schemeClr>
                  </a:solidFill>
                </a:rPr>
                <a:t>. Tech. compliance</a:t>
              </a:r>
              <a:r>
                <a:rPr lang="en-US" sz="1500" b="0" dirty="0">
                  <a:solidFill>
                    <a:schemeClr val="tx1">
                      <a:lumMod val="75000"/>
                      <a:lumOff val="25000"/>
                    </a:schemeClr>
                  </a:solidFill>
                </a:rPr>
                <a:t>: </a:t>
              </a:r>
              <a:r>
                <a:rPr lang="en-US" sz="1500" b="0" dirty="0" smtClean="0">
                  <a:solidFill>
                    <a:schemeClr val="tx1">
                      <a:lumMod val="75000"/>
                      <a:lumOff val="25000"/>
                    </a:schemeClr>
                  </a:solidFill>
                </a:rPr>
                <a:t>‘pass-fail’</a:t>
              </a:r>
              <a:endParaRPr lang="en-US" sz="1500" b="0" dirty="0">
                <a:solidFill>
                  <a:schemeClr val="tx1">
                    <a:lumMod val="75000"/>
                    <a:lumOff val="25000"/>
                  </a:schemeClr>
                </a:solidFill>
              </a:endParaRPr>
            </a:p>
            <a:p>
              <a:pPr marL="182880" indent="-171450">
                <a:buFont typeface="Arial" panose="020B0604020202020204" pitchFamily="34" charset="0"/>
                <a:buChar char="•"/>
              </a:pPr>
              <a:r>
                <a:rPr lang="en-US" sz="1500" dirty="0" smtClean="0">
                  <a:solidFill>
                    <a:schemeClr val="tx1">
                      <a:lumMod val="75000"/>
                      <a:lumOff val="25000"/>
                    </a:schemeClr>
                  </a:solidFill>
                </a:rPr>
                <a:t>Solicitation document</a:t>
              </a:r>
              <a:r>
                <a:rPr lang="en-US" sz="1500" b="0" dirty="0" smtClean="0">
                  <a:solidFill>
                    <a:schemeClr val="tx1">
                      <a:lumMod val="75000"/>
                      <a:lumOff val="25000"/>
                    </a:schemeClr>
                  </a:solidFill>
                </a:rPr>
                <a:t>: RFQ format </a:t>
              </a:r>
            </a:p>
            <a:p>
              <a:r>
                <a:rPr lang="en-US" sz="1500" dirty="0" smtClean="0">
                  <a:solidFill>
                    <a:schemeClr val="tx1">
                      <a:lumMod val="75000"/>
                      <a:lumOff val="25000"/>
                    </a:schemeClr>
                  </a:solidFill>
                </a:rPr>
                <a:t>Bid receipt/ opening: </a:t>
              </a:r>
              <a:r>
                <a:rPr lang="en-GB" sz="1500" b="0" dirty="0" smtClean="0"/>
                <a:t>Procurement </a:t>
              </a:r>
              <a:r>
                <a:rPr lang="en-GB" sz="1500" b="0" dirty="0"/>
                <a:t>officials</a:t>
              </a:r>
            </a:p>
            <a:p>
              <a:r>
                <a:rPr lang="en-GB" sz="1500" b="0" dirty="0"/>
                <a:t>may receive the offers directly, either by mail, fax or </a:t>
              </a:r>
              <a:r>
                <a:rPr lang="en-GB" sz="1500" b="0" dirty="0" smtClean="0"/>
                <a:t>email.</a:t>
              </a:r>
              <a:endParaRPr lang="en-US" sz="1500" b="0" dirty="0">
                <a:solidFill>
                  <a:schemeClr val="tx1">
                    <a:lumMod val="75000"/>
                    <a:lumOff val="25000"/>
                  </a:schemeClr>
                </a:solidFill>
              </a:endParaRPr>
            </a:p>
          </p:txBody>
        </p:sp>
        <p:grpSp>
          <p:nvGrpSpPr>
            <p:cNvPr id="22" name="Group 21"/>
            <p:cNvGrpSpPr/>
            <p:nvPr/>
          </p:nvGrpSpPr>
          <p:grpSpPr>
            <a:xfrm>
              <a:off x="2439753" y="1095384"/>
              <a:ext cx="2130552" cy="457200"/>
              <a:chOff x="2544290" y="1842"/>
              <a:chExt cx="1031130" cy="1371600"/>
            </a:xfrm>
          </p:grpSpPr>
          <p:sp>
            <p:nvSpPr>
              <p:cNvPr id="23" name="Oval 17"/>
              <p:cNvSpPr/>
              <p:nvPr/>
            </p:nvSpPr>
            <p:spPr>
              <a:xfrm>
                <a:off x="2544290" y="1842"/>
                <a:ext cx="1031130" cy="1371600"/>
              </a:xfrm>
              <a:prstGeom prst="roundRect">
                <a:avLst>
                  <a:gd name="adj" fmla="val 8475"/>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dirty="0" smtClean="0">
                    <a:latin typeface="Arial" panose="020B0604020202020204" pitchFamily="34" charset="0"/>
                    <a:cs typeface="Arial" panose="020B0604020202020204" pitchFamily="34" charset="0"/>
                  </a:rPr>
                  <a:t>Request for Quotation (RFQ)</a:t>
                </a:r>
                <a:endParaRPr lang="en-US" sz="1600" b="1" dirty="0">
                  <a:latin typeface="Arial" panose="020B0604020202020204" pitchFamily="34" charset="0"/>
                  <a:cs typeface="Arial" panose="020B0604020202020204" pitchFamily="34" charset="0"/>
                </a:endParaRPr>
              </a:p>
            </p:txBody>
          </p:sp>
          <p:sp>
            <p:nvSpPr>
              <p:cNvPr id="24" name="Oval 7"/>
              <p:cNvSpPr/>
              <p:nvPr/>
            </p:nvSpPr>
            <p:spPr>
              <a:xfrm>
                <a:off x="2691824" y="149376"/>
                <a:ext cx="712351" cy="71235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p:txBody>
          </p:sp>
        </p:grpSp>
      </p:grpSp>
      <p:grpSp>
        <p:nvGrpSpPr>
          <p:cNvPr id="9" name="Group 8"/>
          <p:cNvGrpSpPr/>
          <p:nvPr/>
        </p:nvGrpSpPr>
        <p:grpSpPr>
          <a:xfrm>
            <a:off x="4626901" y="997416"/>
            <a:ext cx="2130552" cy="5429959"/>
            <a:chOff x="4626901" y="1095384"/>
            <a:chExt cx="2130552" cy="5429959"/>
          </a:xfrm>
        </p:grpSpPr>
        <p:sp>
          <p:nvSpPr>
            <p:cNvPr id="20" name="TextBox 19"/>
            <p:cNvSpPr txBox="1"/>
            <p:nvPr/>
          </p:nvSpPr>
          <p:spPr>
            <a:xfrm>
              <a:off x="4635503" y="1538756"/>
              <a:ext cx="2103120" cy="4986587"/>
            </a:xfrm>
            <a:prstGeom prst="rect">
              <a:avLst/>
            </a:prstGeom>
            <a:noFill/>
            <a:ln w="28575">
              <a:solidFill>
                <a:srgbClr val="DCE6F2"/>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182880" indent="-171450">
                <a:spcBef>
                  <a:spcPts val="300"/>
                </a:spcBef>
                <a:buFont typeface="Arial" panose="020B0604020202020204" pitchFamily="34" charset="0"/>
                <a:buChar char="•"/>
              </a:pPr>
              <a:r>
                <a:rPr lang="en-US" sz="1500" dirty="0" smtClean="0">
                  <a:solidFill>
                    <a:schemeClr val="tx1">
                      <a:lumMod val="75000"/>
                      <a:lumOff val="25000"/>
                    </a:schemeClr>
                  </a:solidFill>
                </a:rPr>
                <a:t>Value</a:t>
              </a:r>
              <a:r>
                <a:rPr lang="en-US" sz="1500" b="0" dirty="0" smtClean="0">
                  <a:solidFill>
                    <a:schemeClr val="tx1">
                      <a:lumMod val="75000"/>
                      <a:lumOff val="25000"/>
                    </a:schemeClr>
                  </a:solidFill>
                </a:rPr>
                <a:t>: &gt;=$50,000 (mandatory)</a:t>
              </a:r>
              <a:endParaRPr lang="en-US" sz="1500" b="0" dirty="0">
                <a:solidFill>
                  <a:schemeClr val="tx1">
                    <a:lumMod val="75000"/>
                    <a:lumOff val="25000"/>
                  </a:schemeClr>
                </a:solidFill>
              </a:endParaRPr>
            </a:p>
            <a:p>
              <a:pPr marL="182880" indent="-171450">
                <a:spcBef>
                  <a:spcPts val="300"/>
                </a:spcBef>
                <a:buFont typeface="Arial" panose="020B0604020202020204" pitchFamily="34" charset="0"/>
                <a:buChar char="•"/>
              </a:pPr>
              <a:r>
                <a:rPr lang="en-US" sz="1500" dirty="0">
                  <a:solidFill>
                    <a:schemeClr val="tx1">
                      <a:lumMod val="75000"/>
                      <a:lumOff val="25000"/>
                    </a:schemeClr>
                  </a:solidFill>
                </a:rPr>
                <a:t>Type of requirement: </a:t>
              </a:r>
              <a:r>
                <a:rPr lang="en-US" sz="1500" b="0" dirty="0" smtClean="0">
                  <a:solidFill>
                    <a:schemeClr val="tx1">
                      <a:lumMod val="75000"/>
                      <a:lumOff val="25000"/>
                    </a:schemeClr>
                  </a:solidFill>
                </a:rPr>
                <a:t>goods, works, services that can be quantified</a:t>
              </a:r>
              <a:endParaRPr lang="en-US" sz="1500" b="0" dirty="0">
                <a:solidFill>
                  <a:schemeClr val="tx1">
                    <a:lumMod val="75000"/>
                    <a:lumOff val="25000"/>
                  </a:schemeClr>
                </a:solidFill>
              </a:endParaRPr>
            </a:p>
            <a:p>
              <a:pPr marL="182880" indent="-171450">
                <a:spcBef>
                  <a:spcPts val="300"/>
                </a:spcBef>
                <a:buFont typeface="Arial" panose="020B0604020202020204" pitchFamily="34" charset="0"/>
                <a:buChar char="•"/>
              </a:pPr>
              <a:r>
                <a:rPr lang="en-US" sz="1500" dirty="0" smtClean="0">
                  <a:solidFill>
                    <a:schemeClr val="tx1">
                      <a:lumMod val="75000"/>
                      <a:lumOff val="25000"/>
                    </a:schemeClr>
                  </a:solidFill>
                </a:rPr>
                <a:t>Award criteria: </a:t>
              </a:r>
              <a:r>
                <a:rPr lang="en-US" sz="1500" dirty="0">
                  <a:solidFill>
                    <a:schemeClr val="accent1"/>
                  </a:solidFill>
                </a:rPr>
                <a:t>lowest priced </a:t>
              </a:r>
              <a:r>
                <a:rPr lang="en-US" sz="1500" dirty="0" smtClean="0">
                  <a:solidFill>
                    <a:schemeClr val="accent1"/>
                  </a:solidFill>
                </a:rPr>
                <a:t>substantially compliant</a:t>
              </a:r>
              <a:r>
                <a:rPr lang="en-US" sz="1500" b="0" dirty="0" smtClean="0">
                  <a:solidFill>
                    <a:schemeClr val="tx1">
                      <a:lumMod val="75000"/>
                      <a:lumOff val="25000"/>
                    </a:schemeClr>
                  </a:solidFill>
                </a:rPr>
                <a:t>. Tech. compliance: ‘pass-fail’</a:t>
              </a:r>
            </a:p>
            <a:p>
              <a:pPr marL="182880" indent="-171450">
                <a:spcBef>
                  <a:spcPts val="300"/>
                </a:spcBef>
                <a:buFont typeface="Arial" panose="020B0604020202020204" pitchFamily="34" charset="0"/>
                <a:buChar char="•"/>
              </a:pPr>
              <a:r>
                <a:rPr lang="en-US" sz="1500" dirty="0" smtClean="0">
                  <a:solidFill>
                    <a:schemeClr val="tx1">
                      <a:lumMod val="75000"/>
                      <a:lumOff val="25000"/>
                    </a:schemeClr>
                  </a:solidFill>
                </a:rPr>
                <a:t>Solicitation document</a:t>
              </a:r>
              <a:r>
                <a:rPr lang="en-US" sz="1500" b="0" dirty="0" smtClean="0">
                  <a:solidFill>
                    <a:schemeClr val="tx1">
                      <a:lumMod val="75000"/>
                      <a:lumOff val="25000"/>
                    </a:schemeClr>
                  </a:solidFill>
                </a:rPr>
                <a:t>: ITB format</a:t>
              </a:r>
            </a:p>
            <a:p>
              <a:pPr marL="182880" indent="-171450">
                <a:spcBef>
                  <a:spcPts val="300"/>
                </a:spcBef>
                <a:buFont typeface="Arial" panose="020B0604020202020204" pitchFamily="34" charset="0"/>
                <a:buChar char="•"/>
              </a:pPr>
              <a:r>
                <a:rPr lang="en-US" sz="1500" dirty="0" smtClean="0">
                  <a:solidFill>
                    <a:schemeClr val="tx1">
                      <a:lumMod val="75000"/>
                      <a:lumOff val="25000"/>
                    </a:schemeClr>
                  </a:solidFill>
                </a:rPr>
                <a:t>Bid receipt/ opening: </a:t>
              </a:r>
              <a:r>
                <a:rPr lang="en-US" sz="1500" b="0" dirty="0" smtClean="0">
                  <a:solidFill>
                    <a:schemeClr val="tx1">
                      <a:lumMod val="75000"/>
                      <a:lumOff val="25000"/>
                    </a:schemeClr>
                  </a:solidFill>
                </a:rPr>
                <a:t>by </a:t>
              </a:r>
              <a:r>
                <a:rPr lang="en-US" sz="1500" b="0" dirty="0">
                  <a:solidFill>
                    <a:schemeClr val="tx1">
                      <a:lumMod val="75000"/>
                      <a:lumOff val="25000"/>
                    </a:schemeClr>
                  </a:solidFill>
                </a:rPr>
                <a:t>Bid Opening </a:t>
              </a:r>
              <a:r>
                <a:rPr lang="en-US" sz="1500" b="0" dirty="0" smtClean="0">
                  <a:solidFill>
                    <a:schemeClr val="tx1">
                      <a:lumMod val="75000"/>
                      <a:lumOff val="25000"/>
                    </a:schemeClr>
                  </a:solidFill>
                </a:rPr>
                <a:t>Committee. Bids </a:t>
              </a:r>
              <a:r>
                <a:rPr lang="en-US" sz="1500" b="0" dirty="0">
                  <a:solidFill>
                    <a:schemeClr val="tx1">
                      <a:lumMod val="75000"/>
                      <a:lumOff val="25000"/>
                    </a:schemeClr>
                  </a:solidFill>
                </a:rPr>
                <a:t>in one </a:t>
              </a:r>
              <a:r>
                <a:rPr lang="en-US" sz="1500" b="0" dirty="0" smtClean="0">
                  <a:solidFill>
                    <a:schemeClr val="tx1">
                      <a:lumMod val="75000"/>
                      <a:lumOff val="25000"/>
                    </a:schemeClr>
                  </a:solidFill>
                </a:rPr>
                <a:t>sealed envelope (technical + financial)</a:t>
              </a:r>
              <a:endParaRPr lang="en-US" sz="1500" b="0" dirty="0">
                <a:solidFill>
                  <a:schemeClr val="tx1">
                    <a:lumMod val="75000"/>
                    <a:lumOff val="25000"/>
                  </a:schemeClr>
                </a:solidFill>
              </a:endParaRPr>
            </a:p>
          </p:txBody>
        </p:sp>
        <p:grpSp>
          <p:nvGrpSpPr>
            <p:cNvPr id="25" name="Group 24"/>
            <p:cNvGrpSpPr/>
            <p:nvPr/>
          </p:nvGrpSpPr>
          <p:grpSpPr>
            <a:xfrm>
              <a:off x="4626901" y="1095384"/>
              <a:ext cx="2130552" cy="457200"/>
              <a:chOff x="2544290" y="1842"/>
              <a:chExt cx="1031130" cy="1371600"/>
            </a:xfrm>
          </p:grpSpPr>
          <p:sp>
            <p:nvSpPr>
              <p:cNvPr id="26" name="Oval 17"/>
              <p:cNvSpPr/>
              <p:nvPr/>
            </p:nvSpPr>
            <p:spPr>
              <a:xfrm>
                <a:off x="2544290" y="1842"/>
                <a:ext cx="1031130" cy="1371600"/>
              </a:xfrm>
              <a:prstGeom prst="roundRect">
                <a:avLst>
                  <a:gd name="adj" fmla="val 8475"/>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dirty="0" smtClean="0">
                    <a:latin typeface="Arial" panose="020B0604020202020204" pitchFamily="34" charset="0"/>
                    <a:cs typeface="Arial" panose="020B0604020202020204" pitchFamily="34" charset="0"/>
                  </a:rPr>
                  <a:t>Invitation to Bid (ITB)</a:t>
                </a:r>
                <a:endParaRPr lang="en-US" sz="1600" b="1" dirty="0">
                  <a:latin typeface="Arial" panose="020B0604020202020204" pitchFamily="34" charset="0"/>
                  <a:cs typeface="Arial" panose="020B0604020202020204" pitchFamily="34" charset="0"/>
                </a:endParaRPr>
              </a:p>
            </p:txBody>
          </p:sp>
          <p:sp>
            <p:nvSpPr>
              <p:cNvPr id="27" name="Oval 7"/>
              <p:cNvSpPr/>
              <p:nvPr/>
            </p:nvSpPr>
            <p:spPr>
              <a:xfrm>
                <a:off x="2691824" y="149376"/>
                <a:ext cx="712351" cy="71235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p:txBody>
          </p:sp>
        </p:grpSp>
      </p:grpSp>
      <p:grpSp>
        <p:nvGrpSpPr>
          <p:cNvPr id="10" name="Group 9"/>
          <p:cNvGrpSpPr/>
          <p:nvPr/>
        </p:nvGrpSpPr>
        <p:grpSpPr>
          <a:xfrm>
            <a:off x="6805811" y="997416"/>
            <a:ext cx="2130552" cy="5429960"/>
            <a:chOff x="6805811" y="1095384"/>
            <a:chExt cx="2130552" cy="5429960"/>
          </a:xfrm>
        </p:grpSpPr>
        <p:sp>
          <p:nvSpPr>
            <p:cNvPr id="21" name="TextBox 20"/>
            <p:cNvSpPr txBox="1"/>
            <p:nvPr/>
          </p:nvSpPr>
          <p:spPr>
            <a:xfrm>
              <a:off x="6822294" y="1538756"/>
              <a:ext cx="2103120" cy="4986588"/>
            </a:xfrm>
            <a:prstGeom prst="rect">
              <a:avLst/>
            </a:prstGeom>
            <a:noFill/>
            <a:ln w="28575">
              <a:solidFill>
                <a:srgbClr val="DCE6F2"/>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182880" indent="-171450">
                <a:spcBef>
                  <a:spcPts val="200"/>
                </a:spcBef>
                <a:buFont typeface="Arial" panose="020B0604020202020204" pitchFamily="34" charset="0"/>
                <a:buChar char="•"/>
              </a:pPr>
              <a:r>
                <a:rPr lang="en-US" sz="1400" dirty="0" smtClean="0">
                  <a:solidFill>
                    <a:schemeClr val="tx1">
                      <a:lumMod val="75000"/>
                      <a:lumOff val="25000"/>
                    </a:schemeClr>
                  </a:solidFill>
                </a:rPr>
                <a:t>Value</a:t>
              </a:r>
              <a:r>
                <a:rPr lang="en-US" sz="1400" b="0" dirty="0" smtClean="0">
                  <a:solidFill>
                    <a:schemeClr val="tx1">
                      <a:lumMod val="75000"/>
                      <a:lumOff val="25000"/>
                    </a:schemeClr>
                  </a:solidFill>
                </a:rPr>
                <a:t>: &gt;=$</a:t>
              </a:r>
              <a:r>
                <a:rPr lang="en-US" sz="1400" b="0" dirty="0">
                  <a:solidFill>
                    <a:schemeClr val="tx1">
                      <a:lumMod val="75000"/>
                      <a:lumOff val="25000"/>
                    </a:schemeClr>
                  </a:solidFill>
                </a:rPr>
                <a:t>50,000</a:t>
              </a:r>
            </a:p>
            <a:p>
              <a:pPr marL="182880" indent="-171450">
                <a:spcBef>
                  <a:spcPts val="200"/>
                </a:spcBef>
                <a:buFont typeface="Arial" panose="020B0604020202020204" pitchFamily="34" charset="0"/>
                <a:buChar char="•"/>
              </a:pPr>
              <a:r>
                <a:rPr lang="en-US" sz="1400" dirty="0">
                  <a:solidFill>
                    <a:schemeClr val="tx1">
                      <a:lumMod val="75000"/>
                      <a:lumOff val="25000"/>
                    </a:schemeClr>
                  </a:solidFill>
                </a:rPr>
                <a:t>Type of requirement: </a:t>
              </a:r>
              <a:r>
                <a:rPr lang="en-US" sz="1400" b="0" dirty="0" smtClean="0">
                  <a:solidFill>
                    <a:schemeClr val="tx1">
                      <a:lumMod val="75000"/>
                      <a:lumOff val="25000"/>
                    </a:schemeClr>
                  </a:solidFill>
                </a:rPr>
                <a:t>services or complex (not quantifiable) goods/works</a:t>
              </a:r>
              <a:endParaRPr lang="en-US" sz="1400" b="0" dirty="0">
                <a:solidFill>
                  <a:schemeClr val="tx1">
                    <a:lumMod val="75000"/>
                    <a:lumOff val="25000"/>
                  </a:schemeClr>
                </a:solidFill>
              </a:endParaRPr>
            </a:p>
            <a:p>
              <a:pPr marL="182880" indent="-171450">
                <a:spcBef>
                  <a:spcPts val="200"/>
                </a:spcBef>
                <a:buFont typeface="Arial" panose="020B0604020202020204" pitchFamily="34" charset="0"/>
                <a:buChar char="•"/>
              </a:pPr>
              <a:r>
                <a:rPr lang="en-US" sz="1400" dirty="0" smtClean="0">
                  <a:solidFill>
                    <a:schemeClr val="tx1">
                      <a:lumMod val="75000"/>
                      <a:lumOff val="25000"/>
                    </a:schemeClr>
                  </a:solidFill>
                </a:rPr>
                <a:t>Award criteria: </a:t>
              </a:r>
              <a:r>
                <a:rPr lang="en-US" sz="1400" dirty="0" smtClean="0">
                  <a:solidFill>
                    <a:schemeClr val="accent1"/>
                  </a:solidFill>
                </a:rPr>
                <a:t>cumulative analysis</a:t>
              </a:r>
              <a:r>
                <a:rPr lang="en-US" sz="1400" dirty="0">
                  <a:solidFill>
                    <a:schemeClr val="accent1"/>
                  </a:solidFill>
                </a:rPr>
                <a:t> </a:t>
              </a:r>
              <a:r>
                <a:rPr lang="en-US" sz="1400" b="0" dirty="0" smtClean="0">
                  <a:solidFill>
                    <a:schemeClr val="tx1">
                      <a:lumMod val="75000"/>
                      <a:lumOff val="25000"/>
                    </a:schemeClr>
                  </a:solidFill>
                </a:rPr>
                <a:t>weighting technical + financial (70:30 or 60:40). </a:t>
              </a:r>
            </a:p>
            <a:p>
              <a:pPr marL="182880" indent="-171450">
                <a:spcBef>
                  <a:spcPts val="200"/>
                </a:spcBef>
                <a:buFont typeface="Arial" panose="020B0604020202020204" pitchFamily="34" charset="0"/>
                <a:buChar char="•"/>
              </a:pPr>
              <a:r>
                <a:rPr lang="en-US" sz="1400" b="0" dirty="0" smtClean="0">
                  <a:solidFill>
                    <a:schemeClr val="tx1">
                      <a:lumMod val="75000"/>
                      <a:lumOff val="25000"/>
                    </a:schemeClr>
                  </a:solidFill>
                </a:rPr>
                <a:t>Tech. compliance: awarding points and &gt;min. threshold (&gt;60 or 70%)</a:t>
              </a:r>
              <a:endParaRPr lang="en-US" sz="1400" b="0" dirty="0">
                <a:solidFill>
                  <a:schemeClr val="tx1">
                    <a:lumMod val="75000"/>
                    <a:lumOff val="25000"/>
                  </a:schemeClr>
                </a:solidFill>
              </a:endParaRPr>
            </a:p>
            <a:p>
              <a:pPr marL="182880" indent="-171450">
                <a:spcBef>
                  <a:spcPts val="200"/>
                </a:spcBef>
                <a:buFont typeface="Arial" panose="020B0604020202020204" pitchFamily="34" charset="0"/>
                <a:buChar char="•"/>
              </a:pPr>
              <a:r>
                <a:rPr lang="en-US" sz="1400" dirty="0">
                  <a:solidFill>
                    <a:schemeClr val="tx1">
                      <a:lumMod val="75000"/>
                      <a:lumOff val="25000"/>
                    </a:schemeClr>
                  </a:solidFill>
                </a:rPr>
                <a:t>Solicitation document</a:t>
              </a:r>
              <a:r>
                <a:rPr lang="en-US" sz="1400" b="0" dirty="0">
                  <a:solidFill>
                    <a:schemeClr val="tx1">
                      <a:lumMod val="75000"/>
                      <a:lumOff val="25000"/>
                    </a:schemeClr>
                  </a:solidFill>
                </a:rPr>
                <a:t>: </a:t>
              </a:r>
              <a:r>
                <a:rPr lang="en-US" sz="1400" b="0" dirty="0" smtClean="0">
                  <a:solidFill>
                    <a:schemeClr val="tx1">
                      <a:lumMod val="75000"/>
                      <a:lumOff val="25000"/>
                    </a:schemeClr>
                  </a:solidFill>
                </a:rPr>
                <a:t>RFP format</a:t>
              </a:r>
            </a:p>
            <a:p>
              <a:pPr marL="182880" indent="-171450">
                <a:spcBef>
                  <a:spcPts val="200"/>
                </a:spcBef>
                <a:buFont typeface="Arial" panose="020B0604020202020204" pitchFamily="34" charset="0"/>
                <a:buChar char="•"/>
              </a:pPr>
              <a:r>
                <a:rPr lang="en-US" sz="1400" dirty="0">
                  <a:solidFill>
                    <a:schemeClr val="tx1">
                      <a:lumMod val="75000"/>
                      <a:lumOff val="25000"/>
                    </a:schemeClr>
                  </a:solidFill>
                </a:rPr>
                <a:t>Bid </a:t>
              </a:r>
              <a:r>
                <a:rPr lang="en-US" sz="1400" dirty="0" smtClean="0">
                  <a:solidFill>
                    <a:schemeClr val="tx1">
                      <a:lumMod val="75000"/>
                      <a:lumOff val="25000"/>
                    </a:schemeClr>
                  </a:solidFill>
                </a:rPr>
                <a:t>receipt/ opening: </a:t>
              </a:r>
              <a:r>
                <a:rPr lang="en-US" sz="1400" b="0" dirty="0" smtClean="0">
                  <a:solidFill>
                    <a:schemeClr val="tx1">
                      <a:lumMod val="75000"/>
                      <a:lumOff val="25000"/>
                    </a:schemeClr>
                  </a:solidFill>
                </a:rPr>
                <a:t>by</a:t>
              </a:r>
              <a:r>
                <a:rPr lang="en-US" sz="1400" dirty="0" smtClean="0">
                  <a:solidFill>
                    <a:schemeClr val="tx1">
                      <a:lumMod val="75000"/>
                      <a:lumOff val="25000"/>
                    </a:schemeClr>
                  </a:solidFill>
                </a:rPr>
                <a:t> </a:t>
              </a:r>
              <a:r>
                <a:rPr lang="en-US" sz="1400" b="0" dirty="0" smtClean="0">
                  <a:solidFill>
                    <a:schemeClr val="tx1">
                      <a:lumMod val="75000"/>
                      <a:lumOff val="25000"/>
                    </a:schemeClr>
                  </a:solidFill>
                </a:rPr>
                <a:t>Bid Opening Committee. Proposals in </a:t>
              </a:r>
              <a:r>
                <a:rPr lang="en-US" sz="1400" dirty="0" smtClean="0">
                  <a:solidFill>
                    <a:schemeClr val="accent1"/>
                  </a:solidFill>
                </a:rPr>
                <a:t>2 envelopes</a:t>
              </a:r>
              <a:r>
                <a:rPr lang="en-US" sz="1400" b="0" dirty="0" smtClean="0">
                  <a:solidFill>
                    <a:schemeClr val="tx1">
                      <a:lumMod val="75000"/>
                      <a:lumOff val="25000"/>
                    </a:schemeClr>
                  </a:solidFill>
                </a:rPr>
                <a:t>: technical + financial</a:t>
              </a:r>
              <a:endParaRPr lang="en-US" sz="1400" b="0" dirty="0">
                <a:solidFill>
                  <a:schemeClr val="tx1">
                    <a:lumMod val="75000"/>
                    <a:lumOff val="25000"/>
                  </a:schemeClr>
                </a:solidFill>
              </a:endParaRPr>
            </a:p>
          </p:txBody>
        </p:sp>
        <p:grpSp>
          <p:nvGrpSpPr>
            <p:cNvPr id="28" name="Group 27"/>
            <p:cNvGrpSpPr/>
            <p:nvPr/>
          </p:nvGrpSpPr>
          <p:grpSpPr>
            <a:xfrm>
              <a:off x="6805811" y="1095384"/>
              <a:ext cx="2130552" cy="457200"/>
              <a:chOff x="2544290" y="1842"/>
              <a:chExt cx="1031130" cy="1371600"/>
            </a:xfrm>
          </p:grpSpPr>
          <p:sp>
            <p:nvSpPr>
              <p:cNvPr id="29" name="Oval 17"/>
              <p:cNvSpPr/>
              <p:nvPr/>
            </p:nvSpPr>
            <p:spPr>
              <a:xfrm>
                <a:off x="2544290" y="1842"/>
                <a:ext cx="1031130" cy="1371600"/>
              </a:xfrm>
              <a:prstGeom prst="roundRect">
                <a:avLst>
                  <a:gd name="adj" fmla="val 8475"/>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dirty="0" smtClean="0">
                    <a:latin typeface="Arial" panose="020B0604020202020204" pitchFamily="34" charset="0"/>
                    <a:cs typeface="Arial" panose="020B0604020202020204" pitchFamily="34" charset="0"/>
                  </a:rPr>
                  <a:t>Request for Proposals (RFP)</a:t>
                </a:r>
                <a:endParaRPr lang="en-US" sz="1600" b="1" dirty="0">
                  <a:latin typeface="Arial" panose="020B0604020202020204" pitchFamily="34" charset="0"/>
                  <a:cs typeface="Arial" panose="020B0604020202020204" pitchFamily="34" charset="0"/>
                </a:endParaRPr>
              </a:p>
            </p:txBody>
          </p:sp>
          <p:sp>
            <p:nvSpPr>
              <p:cNvPr id="30" name="Oval 7"/>
              <p:cNvSpPr/>
              <p:nvPr/>
            </p:nvSpPr>
            <p:spPr>
              <a:xfrm>
                <a:off x="2691824" y="149376"/>
                <a:ext cx="712351" cy="71235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p:txBody>
          </p:sp>
        </p:grpSp>
      </p:grpSp>
      <p:grpSp>
        <p:nvGrpSpPr>
          <p:cNvPr id="31" name="Group 30"/>
          <p:cNvGrpSpPr/>
          <p:nvPr/>
        </p:nvGrpSpPr>
        <p:grpSpPr>
          <a:xfrm>
            <a:off x="234314" y="6315247"/>
            <a:ext cx="4297680" cy="307777"/>
            <a:chOff x="260730" y="4726147"/>
            <a:chExt cx="4297680" cy="307777"/>
          </a:xfrm>
        </p:grpSpPr>
        <p:cxnSp>
          <p:nvCxnSpPr>
            <p:cNvPr id="33" name="Straight Arrow Connector 32"/>
            <p:cNvCxnSpPr/>
            <p:nvPr/>
          </p:nvCxnSpPr>
          <p:spPr>
            <a:xfrm flipV="1">
              <a:off x="260730" y="4870828"/>
              <a:ext cx="4297680" cy="302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15833" y="4726147"/>
              <a:ext cx="1008112" cy="307777"/>
            </a:xfrm>
            <a:prstGeom prst="rect">
              <a:avLst/>
            </a:prstGeom>
            <a:solidFill>
              <a:schemeClr val="bg1"/>
            </a:solidFill>
          </p:spPr>
          <p:txBody>
            <a:bodyPr wrap="square"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Informal</a:t>
              </a:r>
              <a:endParaRPr lang="en-US" sz="1400" b="1" dirty="0">
                <a:solidFill>
                  <a:srgbClr val="FF0000"/>
                </a:solidFill>
                <a:latin typeface="Arial" panose="020B0604020202020204" pitchFamily="34" charset="0"/>
                <a:cs typeface="Arial" panose="020B0604020202020204" pitchFamily="34" charset="0"/>
              </a:endParaRPr>
            </a:p>
          </p:txBody>
        </p:sp>
      </p:grpSp>
      <p:grpSp>
        <p:nvGrpSpPr>
          <p:cNvPr id="35" name="Group 34"/>
          <p:cNvGrpSpPr/>
          <p:nvPr/>
        </p:nvGrpSpPr>
        <p:grpSpPr>
          <a:xfrm>
            <a:off x="4613001" y="6315247"/>
            <a:ext cx="4297680" cy="307777"/>
            <a:chOff x="260730" y="4726147"/>
            <a:chExt cx="4297680" cy="307777"/>
          </a:xfrm>
        </p:grpSpPr>
        <p:cxnSp>
          <p:nvCxnSpPr>
            <p:cNvPr id="36" name="Straight Arrow Connector 35"/>
            <p:cNvCxnSpPr/>
            <p:nvPr/>
          </p:nvCxnSpPr>
          <p:spPr>
            <a:xfrm flipV="1">
              <a:off x="260730" y="4870828"/>
              <a:ext cx="4297680" cy="302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7521" y="4726147"/>
              <a:ext cx="864097" cy="307777"/>
            </a:xfrm>
            <a:prstGeom prst="rect">
              <a:avLst/>
            </a:prstGeom>
            <a:solidFill>
              <a:schemeClr val="bg1"/>
            </a:solidFill>
          </p:spPr>
          <p:txBody>
            <a:bodyPr wrap="square" rtlCol="0">
              <a:spAutoFit/>
            </a:bodyPr>
            <a:lstStyle/>
            <a:p>
              <a:pPr algn="ctr"/>
              <a:r>
                <a:rPr lang="en-US" sz="1400" b="1" dirty="0">
                  <a:solidFill>
                    <a:srgbClr val="FF0000"/>
                  </a:solidFill>
                  <a:latin typeface="Arial" panose="020B0604020202020204" pitchFamily="34" charset="0"/>
                  <a:cs typeface="Arial" panose="020B0604020202020204" pitchFamily="34" charset="0"/>
                </a:rPr>
                <a:t>F</a:t>
              </a:r>
              <a:r>
                <a:rPr lang="en-US" sz="1400" b="1" dirty="0" smtClean="0">
                  <a:solidFill>
                    <a:srgbClr val="FF0000"/>
                  </a:solidFill>
                  <a:latin typeface="Arial" panose="020B0604020202020204" pitchFamily="34" charset="0"/>
                  <a:cs typeface="Arial" panose="020B0604020202020204" pitchFamily="34" charset="0"/>
                </a:rPr>
                <a:t>ormal</a:t>
              </a:r>
              <a:endParaRPr lang="en-US" sz="1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4285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1000"/>
                                        <p:tgtEl>
                                          <p:spTgt spid="31"/>
                                        </p:tgtEl>
                                      </p:cBhvr>
                                    </p:animEffect>
                                  </p:childTnLst>
                                </p:cTn>
                              </p:par>
                              <p:par>
                                <p:cTn id="34" presetID="16" presetClass="entr" presetSubtype="37"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outVertical)">
                                      <p:cBhvr>
                                        <p:cTn id="3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476672"/>
            <a:ext cx="8712968" cy="360040"/>
          </a:xfrm>
        </p:spPr>
        <p:txBody>
          <a:bodyPr/>
          <a:lstStyle/>
          <a:p>
            <a:pPr algn="ctr"/>
            <a:r>
              <a:rPr lang="en-GB" dirty="0" smtClean="0"/>
              <a:t>Solicitation methods for works</a:t>
            </a:r>
            <a:endParaRPr lang="en-US" dirty="0"/>
          </a:p>
        </p:txBody>
      </p:sp>
      <p:grpSp>
        <p:nvGrpSpPr>
          <p:cNvPr id="2" name="Group 1"/>
          <p:cNvGrpSpPr/>
          <p:nvPr/>
        </p:nvGrpSpPr>
        <p:grpSpPr>
          <a:xfrm>
            <a:off x="200533" y="1192995"/>
            <a:ext cx="2103120" cy="4828294"/>
            <a:chOff x="200533" y="1192995"/>
            <a:chExt cx="2103120" cy="4828294"/>
          </a:xfrm>
        </p:grpSpPr>
        <p:sp>
          <p:nvSpPr>
            <p:cNvPr id="35" name="Pentagon 34"/>
            <p:cNvSpPr/>
            <p:nvPr/>
          </p:nvSpPr>
          <p:spPr bwMode="auto">
            <a:xfrm rot="16200000">
              <a:off x="947293" y="1741635"/>
              <a:ext cx="609600" cy="2103120"/>
            </a:xfrm>
            <a:prstGeom prst="homePlate">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n-GB" sz="1200" b="1" dirty="0" smtClean="0">
                <a:latin typeface="Arial" panose="020B0604020202020204" pitchFamily="34" charset="0"/>
                <a:cs typeface="Arial" panose="020B0604020202020204" pitchFamily="34" charset="0"/>
              </a:endParaRPr>
            </a:p>
          </p:txBody>
        </p:sp>
        <p:sp>
          <p:nvSpPr>
            <p:cNvPr id="38" name="Rectangle 37"/>
            <p:cNvSpPr/>
            <p:nvPr/>
          </p:nvSpPr>
          <p:spPr bwMode="auto">
            <a:xfrm>
              <a:off x="200533" y="3097995"/>
              <a:ext cx="2103120" cy="2923294"/>
            </a:xfrm>
            <a:prstGeom prst="rect">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1200" b="1" dirty="0">
                <a:latin typeface="Arial" panose="020B0604020202020204" pitchFamily="34" charset="0"/>
                <a:cs typeface="Arial" panose="020B0604020202020204" pitchFamily="34" charset="0"/>
              </a:endParaRPr>
            </a:p>
          </p:txBody>
        </p:sp>
        <p:sp>
          <p:nvSpPr>
            <p:cNvPr id="42" name="Rectangle 41"/>
            <p:cNvSpPr/>
            <p:nvPr/>
          </p:nvSpPr>
          <p:spPr bwMode="auto">
            <a:xfrm>
              <a:off x="579261" y="1345395"/>
              <a:ext cx="137160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a:latin typeface="Arial" panose="020B0604020202020204" pitchFamily="34" charset="0"/>
                <a:cs typeface="Arial" panose="020B0604020202020204" pitchFamily="34" charset="0"/>
              </a:endParaRPr>
            </a:p>
          </p:txBody>
        </p:sp>
        <p:sp>
          <p:nvSpPr>
            <p:cNvPr id="43" name="Rectangle 42"/>
            <p:cNvSpPr/>
            <p:nvPr/>
          </p:nvSpPr>
          <p:spPr bwMode="auto">
            <a:xfrm>
              <a:off x="276733" y="1192995"/>
              <a:ext cx="155448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smtClean="0">
                <a:latin typeface="Arial" panose="020B0604020202020204" pitchFamily="34" charset="0"/>
                <a:cs typeface="Arial" panose="020B0604020202020204" pitchFamily="34" charset="0"/>
              </a:endParaRPr>
            </a:p>
            <a:p>
              <a:pPr algn="ctr"/>
              <a:endParaRPr lang="en-US" sz="1100" b="1" dirty="0" smtClean="0">
                <a:latin typeface="Arial" panose="020B0604020202020204" pitchFamily="34" charset="0"/>
                <a:cs typeface="Arial" panose="020B0604020202020204" pitchFamily="34" charset="0"/>
              </a:endParaRPr>
            </a:p>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Minor Works Contract</a:t>
              </a:r>
            </a:p>
            <a:p>
              <a:pPr algn="ctr"/>
              <a:endParaRPr lang="en-US" sz="1100" b="1" dirty="0" smtClean="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pic>
          <p:nvPicPr>
            <p:cNvPr id="44" name="Picture 2" descr="UNOPS Logo"/>
            <p:cNvPicPr>
              <a:picLocks noChangeAspect="1" noChangeArrowheads="1"/>
            </p:cNvPicPr>
            <p:nvPr/>
          </p:nvPicPr>
          <p:blipFill>
            <a:blip r:embed="rId2" cstate="print"/>
            <a:srcRect/>
            <a:stretch>
              <a:fillRect/>
            </a:stretch>
          </p:blipFill>
          <p:spPr bwMode="auto">
            <a:xfrm>
              <a:off x="429133" y="1421595"/>
              <a:ext cx="1066800" cy="192024"/>
            </a:xfrm>
            <a:prstGeom prst="rect">
              <a:avLst/>
            </a:prstGeom>
            <a:solidFill>
              <a:schemeClr val="bg1"/>
            </a:solidFill>
          </p:spPr>
        </p:pic>
        <p:cxnSp>
          <p:nvCxnSpPr>
            <p:cNvPr id="45" name="Straight Connector 44"/>
            <p:cNvCxnSpPr/>
            <p:nvPr/>
          </p:nvCxnSpPr>
          <p:spPr bwMode="auto">
            <a:xfrm>
              <a:off x="1191133" y="25645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54" name="Straight Connector 53"/>
            <p:cNvCxnSpPr/>
            <p:nvPr/>
          </p:nvCxnSpPr>
          <p:spPr bwMode="auto">
            <a:xfrm>
              <a:off x="1191133" y="26407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55" name="Straight Connector 54"/>
            <p:cNvCxnSpPr/>
            <p:nvPr/>
          </p:nvCxnSpPr>
          <p:spPr bwMode="auto">
            <a:xfrm>
              <a:off x="1191133" y="27169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pic>
          <p:nvPicPr>
            <p:cNvPr id="56" name="Picture 6" descr="The new intranet">
              <a:hlinkClick r:id="rId3"/>
            </p:cNvPr>
            <p:cNvPicPr>
              <a:picLocks noChangeAspect="1" noChangeArrowheads="1"/>
            </p:cNvPicPr>
            <p:nvPr/>
          </p:nvPicPr>
          <p:blipFill>
            <a:blip r:embed="rId4" cstate="print"/>
            <a:srcRect t="32000" r="90336" b="30667"/>
            <a:stretch>
              <a:fillRect/>
            </a:stretch>
          </p:blipFill>
          <p:spPr bwMode="auto">
            <a:xfrm>
              <a:off x="733933" y="2488395"/>
              <a:ext cx="391886" cy="304800"/>
            </a:xfrm>
            <a:prstGeom prst="rect">
              <a:avLst/>
            </a:prstGeom>
            <a:noFill/>
          </p:spPr>
        </p:pic>
        <p:pic>
          <p:nvPicPr>
            <p:cNvPr id="79" name="Picture 6" descr="cerf-lkoc.jpg"/>
            <p:cNvPicPr>
              <a:picLocks noChangeAspect="1"/>
            </p:cNvPicPr>
            <p:nvPr/>
          </p:nvPicPr>
          <p:blipFill>
            <a:blip r:embed="rId5" cstate="print"/>
            <a:srcRect/>
            <a:stretch>
              <a:fillRect/>
            </a:stretch>
          </p:blipFill>
          <p:spPr bwMode="auto">
            <a:xfrm>
              <a:off x="524669" y="3250395"/>
              <a:ext cx="1463040" cy="1097280"/>
            </a:xfrm>
            <a:prstGeom prst="rect">
              <a:avLst/>
            </a:prstGeom>
            <a:noFill/>
            <a:ln w="9525">
              <a:noFill/>
              <a:miter lim="800000"/>
              <a:headEnd/>
              <a:tailEnd/>
            </a:ln>
          </p:spPr>
        </p:pic>
        <p:sp>
          <p:nvSpPr>
            <p:cNvPr id="81" name="Rectangle 80"/>
            <p:cNvSpPr/>
            <p:nvPr/>
          </p:nvSpPr>
          <p:spPr bwMode="auto">
            <a:xfrm>
              <a:off x="271044" y="4469595"/>
              <a:ext cx="1969403"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dirty="0" smtClean="0">
                  <a:solidFill>
                    <a:schemeClr val="tx1">
                      <a:lumMod val="75000"/>
                      <a:lumOff val="25000"/>
                    </a:schemeClr>
                  </a:solidFill>
                  <a:latin typeface="Arial" panose="020B0604020202020204" pitchFamily="34" charset="0"/>
                  <a:cs typeface="Arial" panose="020B0604020202020204" pitchFamily="34" charset="0"/>
                </a:rPr>
                <a:t>Most basic of works and contactors with low capacity</a:t>
              </a:r>
            </a:p>
          </p:txBody>
        </p:sp>
        <p:sp>
          <p:nvSpPr>
            <p:cNvPr id="3" name="TextBox 2"/>
            <p:cNvSpPr txBox="1"/>
            <p:nvPr/>
          </p:nvSpPr>
          <p:spPr>
            <a:xfrm>
              <a:off x="536725" y="5333190"/>
              <a:ext cx="1402080" cy="661720"/>
            </a:xfrm>
            <a:prstGeom prst="rect">
              <a:avLst/>
            </a:prstGeom>
            <a:noFill/>
          </p:spPr>
          <p:txBody>
            <a:bodyPr wrap="square" rtlCol="0">
              <a:spAutoFit/>
            </a:bodyPr>
            <a:lstStyle/>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&lt;$250,000</a:t>
              </a:r>
            </a:p>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RFQ or ITB</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7" name="Group 6"/>
          <p:cNvGrpSpPr/>
          <p:nvPr/>
        </p:nvGrpSpPr>
        <p:grpSpPr>
          <a:xfrm>
            <a:off x="2464925" y="1192995"/>
            <a:ext cx="2103120" cy="4828294"/>
            <a:chOff x="2464925" y="1192995"/>
            <a:chExt cx="2103120" cy="4828294"/>
          </a:xfrm>
        </p:grpSpPr>
        <p:sp>
          <p:nvSpPr>
            <p:cNvPr id="34" name="Pentagon 33"/>
            <p:cNvSpPr/>
            <p:nvPr/>
          </p:nvSpPr>
          <p:spPr bwMode="auto">
            <a:xfrm rot="16200000">
              <a:off x="3211685" y="1741635"/>
              <a:ext cx="609600" cy="2103120"/>
            </a:xfrm>
            <a:prstGeom prst="homePlate">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n-GB" sz="1200" b="1" dirty="0" smtClean="0">
                <a:latin typeface="Arial" panose="020B0604020202020204" pitchFamily="34" charset="0"/>
                <a:cs typeface="Arial" panose="020B0604020202020204" pitchFamily="34" charset="0"/>
              </a:endParaRPr>
            </a:p>
          </p:txBody>
        </p:sp>
        <p:sp>
          <p:nvSpPr>
            <p:cNvPr id="37" name="Rectangle 36"/>
            <p:cNvSpPr/>
            <p:nvPr/>
          </p:nvSpPr>
          <p:spPr bwMode="auto">
            <a:xfrm>
              <a:off x="2464925" y="3097995"/>
              <a:ext cx="2103120" cy="2923294"/>
            </a:xfrm>
            <a:prstGeom prst="rect">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1200" b="1" dirty="0">
                <a:latin typeface="Arial" panose="020B0604020202020204" pitchFamily="34" charset="0"/>
                <a:cs typeface="Arial" panose="020B0604020202020204" pitchFamily="34" charset="0"/>
              </a:endParaRPr>
            </a:p>
          </p:txBody>
        </p:sp>
        <p:sp>
          <p:nvSpPr>
            <p:cNvPr id="57" name="Rectangle 56"/>
            <p:cNvSpPr/>
            <p:nvPr/>
          </p:nvSpPr>
          <p:spPr bwMode="auto">
            <a:xfrm>
              <a:off x="2843653" y="1345395"/>
              <a:ext cx="137160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a:latin typeface="Arial" panose="020B0604020202020204" pitchFamily="34" charset="0"/>
                <a:cs typeface="Arial" panose="020B0604020202020204" pitchFamily="34" charset="0"/>
              </a:endParaRPr>
            </a:p>
          </p:txBody>
        </p:sp>
        <p:sp>
          <p:nvSpPr>
            <p:cNvPr id="58" name="Rectangle 57"/>
            <p:cNvSpPr/>
            <p:nvPr/>
          </p:nvSpPr>
          <p:spPr bwMode="auto">
            <a:xfrm>
              <a:off x="2541125" y="1192995"/>
              <a:ext cx="155448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smtClean="0">
                <a:latin typeface="Arial" panose="020B0604020202020204" pitchFamily="34" charset="0"/>
                <a:cs typeface="Arial" panose="020B0604020202020204" pitchFamily="34" charset="0"/>
              </a:endParaRPr>
            </a:p>
            <a:p>
              <a:pPr algn="ctr"/>
              <a:endParaRPr lang="en-US" sz="1100" b="1" dirty="0" smtClean="0">
                <a:latin typeface="Arial" panose="020B0604020202020204" pitchFamily="34" charset="0"/>
                <a:cs typeface="Arial" panose="020B0604020202020204" pitchFamily="34" charset="0"/>
              </a:endParaRPr>
            </a:p>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Short Form Construction Contract</a:t>
              </a:r>
            </a:p>
            <a:p>
              <a:pPr algn="ctr"/>
              <a:endParaRPr lang="en-US" sz="1100" b="1" dirty="0" smtClean="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pic>
          <p:nvPicPr>
            <p:cNvPr id="59" name="Picture 2" descr="UNOPS Logo"/>
            <p:cNvPicPr>
              <a:picLocks noChangeAspect="1" noChangeArrowheads="1"/>
            </p:cNvPicPr>
            <p:nvPr/>
          </p:nvPicPr>
          <p:blipFill>
            <a:blip r:embed="rId2" cstate="print"/>
            <a:srcRect/>
            <a:stretch>
              <a:fillRect/>
            </a:stretch>
          </p:blipFill>
          <p:spPr bwMode="auto">
            <a:xfrm>
              <a:off x="2693525" y="1421595"/>
              <a:ext cx="1066800" cy="192024"/>
            </a:xfrm>
            <a:prstGeom prst="rect">
              <a:avLst/>
            </a:prstGeom>
            <a:solidFill>
              <a:schemeClr val="bg1"/>
            </a:solidFill>
          </p:spPr>
        </p:pic>
        <p:cxnSp>
          <p:nvCxnSpPr>
            <p:cNvPr id="60" name="Straight Connector 59"/>
            <p:cNvCxnSpPr/>
            <p:nvPr/>
          </p:nvCxnSpPr>
          <p:spPr bwMode="auto">
            <a:xfrm>
              <a:off x="3455525" y="25645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61" name="Straight Connector 60"/>
            <p:cNvCxnSpPr/>
            <p:nvPr/>
          </p:nvCxnSpPr>
          <p:spPr bwMode="auto">
            <a:xfrm>
              <a:off x="3455525" y="26407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62" name="Straight Connector 61"/>
            <p:cNvCxnSpPr/>
            <p:nvPr/>
          </p:nvCxnSpPr>
          <p:spPr bwMode="auto">
            <a:xfrm>
              <a:off x="3455525" y="27169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pic>
          <p:nvPicPr>
            <p:cNvPr id="63" name="Picture 6" descr="The new intranet">
              <a:hlinkClick r:id="rId3"/>
            </p:cNvPr>
            <p:cNvPicPr>
              <a:picLocks noChangeAspect="1" noChangeArrowheads="1"/>
            </p:cNvPicPr>
            <p:nvPr/>
          </p:nvPicPr>
          <p:blipFill>
            <a:blip r:embed="rId4" cstate="print"/>
            <a:srcRect t="32000" r="90336" b="30667"/>
            <a:stretch>
              <a:fillRect/>
            </a:stretch>
          </p:blipFill>
          <p:spPr bwMode="auto">
            <a:xfrm>
              <a:off x="2998325" y="2488395"/>
              <a:ext cx="391886" cy="304800"/>
            </a:xfrm>
            <a:prstGeom prst="rect">
              <a:avLst/>
            </a:prstGeom>
            <a:noFill/>
          </p:spPr>
        </p:pic>
        <p:sp>
          <p:nvSpPr>
            <p:cNvPr id="80" name="Rectangle 79"/>
            <p:cNvSpPr/>
            <p:nvPr/>
          </p:nvSpPr>
          <p:spPr bwMode="auto">
            <a:xfrm>
              <a:off x="2535437" y="4469595"/>
              <a:ext cx="196596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dirty="0" smtClean="0">
                  <a:solidFill>
                    <a:schemeClr val="tx1">
                      <a:lumMod val="75000"/>
                      <a:lumOff val="25000"/>
                    </a:schemeClr>
                  </a:solidFill>
                  <a:latin typeface="Arial" panose="020B0604020202020204" pitchFamily="34" charset="0"/>
                  <a:cs typeface="Arial" panose="020B0604020202020204" pitchFamily="34" charset="0"/>
                </a:rPr>
                <a:t>Relatively basic and routine construction works</a:t>
              </a:r>
            </a:p>
          </p:txBody>
        </p:sp>
        <p:pic>
          <p:nvPicPr>
            <p:cNvPr id="86" name="Picture 2"/>
            <p:cNvPicPr>
              <a:picLocks noChangeAspect="1" noChangeArrowheads="1"/>
            </p:cNvPicPr>
            <p:nvPr/>
          </p:nvPicPr>
          <p:blipFill>
            <a:blip r:embed="rId6" cstate="print"/>
            <a:srcRect/>
            <a:stretch>
              <a:fillRect/>
            </a:stretch>
          </p:blipFill>
          <p:spPr bwMode="auto">
            <a:xfrm>
              <a:off x="2740152" y="3250395"/>
              <a:ext cx="1558716" cy="1097280"/>
            </a:xfrm>
            <a:prstGeom prst="rect">
              <a:avLst/>
            </a:prstGeom>
            <a:noFill/>
            <a:ln w="9525">
              <a:noFill/>
              <a:miter lim="800000"/>
              <a:headEnd/>
              <a:tailEnd/>
            </a:ln>
          </p:spPr>
        </p:pic>
        <p:sp>
          <p:nvSpPr>
            <p:cNvPr id="87" name="TextBox 86"/>
            <p:cNvSpPr txBox="1"/>
            <p:nvPr/>
          </p:nvSpPr>
          <p:spPr>
            <a:xfrm>
              <a:off x="2630973" y="5333190"/>
              <a:ext cx="1788139" cy="661720"/>
            </a:xfrm>
            <a:prstGeom prst="rect">
              <a:avLst/>
            </a:prstGeom>
            <a:noFill/>
          </p:spPr>
          <p:txBody>
            <a:bodyPr wrap="square" rtlCol="0">
              <a:spAutoFit/>
            </a:bodyPr>
            <a:lstStyle/>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$250,000 - $1M</a:t>
              </a:r>
            </a:p>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ITB or RFP</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9" name="Group 8"/>
          <p:cNvGrpSpPr/>
          <p:nvPr/>
        </p:nvGrpSpPr>
        <p:grpSpPr>
          <a:xfrm>
            <a:off x="4704892" y="1192995"/>
            <a:ext cx="4259596" cy="4828294"/>
            <a:chOff x="4704892" y="1192995"/>
            <a:chExt cx="4259596" cy="4828294"/>
          </a:xfrm>
        </p:grpSpPr>
        <p:sp>
          <p:nvSpPr>
            <p:cNvPr id="32" name="Pentagon 31"/>
            <p:cNvSpPr/>
            <p:nvPr/>
          </p:nvSpPr>
          <p:spPr bwMode="auto">
            <a:xfrm rot="16200000">
              <a:off x="6529890" y="663397"/>
              <a:ext cx="609601" cy="4259594"/>
            </a:xfrm>
            <a:prstGeom prst="homePlate">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n-GB" sz="1200" b="1" dirty="0" smtClean="0">
                <a:latin typeface="Arial" panose="020B0604020202020204" pitchFamily="34" charset="0"/>
                <a:cs typeface="Arial" panose="020B0604020202020204" pitchFamily="34" charset="0"/>
              </a:endParaRPr>
            </a:p>
          </p:txBody>
        </p:sp>
        <p:sp>
          <p:nvSpPr>
            <p:cNvPr id="36" name="Rectangle 35"/>
            <p:cNvSpPr/>
            <p:nvPr/>
          </p:nvSpPr>
          <p:spPr bwMode="auto">
            <a:xfrm>
              <a:off x="4704892" y="3097995"/>
              <a:ext cx="4259596" cy="2923294"/>
            </a:xfrm>
            <a:prstGeom prst="rect">
              <a:avLst/>
            </a:prstGeom>
            <a:solidFill>
              <a:srgbClr val="D6E7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1200" b="1" dirty="0">
                <a:latin typeface="Arial" panose="020B0604020202020204" pitchFamily="34" charset="0"/>
                <a:cs typeface="Arial" panose="020B0604020202020204" pitchFamily="34" charset="0"/>
              </a:endParaRPr>
            </a:p>
          </p:txBody>
        </p:sp>
        <p:sp>
          <p:nvSpPr>
            <p:cNvPr id="64" name="Rectangle 63"/>
            <p:cNvSpPr/>
            <p:nvPr/>
          </p:nvSpPr>
          <p:spPr bwMode="auto">
            <a:xfrm>
              <a:off x="5222917" y="1345395"/>
              <a:ext cx="137160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a:latin typeface="Arial" panose="020B0604020202020204" pitchFamily="34" charset="0"/>
                <a:cs typeface="Arial" panose="020B0604020202020204" pitchFamily="34" charset="0"/>
              </a:endParaRPr>
            </a:p>
          </p:txBody>
        </p:sp>
        <p:sp>
          <p:nvSpPr>
            <p:cNvPr id="65" name="Rectangle 64"/>
            <p:cNvSpPr/>
            <p:nvPr/>
          </p:nvSpPr>
          <p:spPr bwMode="auto">
            <a:xfrm>
              <a:off x="4920389" y="1192995"/>
              <a:ext cx="155448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smtClean="0">
                <a:latin typeface="Arial" panose="020B0604020202020204" pitchFamily="34" charset="0"/>
                <a:cs typeface="Arial" panose="020B0604020202020204" pitchFamily="34" charset="0"/>
              </a:endParaRPr>
            </a:p>
            <a:p>
              <a:pPr algn="ctr"/>
              <a:endParaRPr lang="en-US" sz="500" b="1" dirty="0" smtClean="0">
                <a:latin typeface="Arial" panose="020B0604020202020204" pitchFamily="34" charset="0"/>
                <a:cs typeface="Arial" panose="020B0604020202020204" pitchFamily="34" charset="0"/>
              </a:endParaRPr>
            </a:p>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Measured Price Construction Contract</a:t>
              </a:r>
            </a:p>
            <a:p>
              <a:pPr algn="ctr"/>
              <a:endParaRPr lang="en-US" sz="1100" b="1" dirty="0">
                <a:latin typeface="Arial" panose="020B0604020202020204" pitchFamily="34" charset="0"/>
                <a:cs typeface="Arial" panose="020B0604020202020204" pitchFamily="34" charset="0"/>
              </a:endParaRPr>
            </a:p>
          </p:txBody>
        </p:sp>
        <p:pic>
          <p:nvPicPr>
            <p:cNvPr id="66" name="Picture 2" descr="UNOPS Logo"/>
            <p:cNvPicPr>
              <a:picLocks noChangeAspect="1" noChangeArrowheads="1"/>
            </p:cNvPicPr>
            <p:nvPr/>
          </p:nvPicPr>
          <p:blipFill>
            <a:blip r:embed="rId2" cstate="print"/>
            <a:srcRect/>
            <a:stretch>
              <a:fillRect/>
            </a:stretch>
          </p:blipFill>
          <p:spPr bwMode="auto">
            <a:xfrm>
              <a:off x="5072789" y="1421595"/>
              <a:ext cx="1066800" cy="192024"/>
            </a:xfrm>
            <a:prstGeom prst="rect">
              <a:avLst/>
            </a:prstGeom>
            <a:solidFill>
              <a:schemeClr val="bg1"/>
            </a:solidFill>
          </p:spPr>
        </p:pic>
        <p:cxnSp>
          <p:nvCxnSpPr>
            <p:cNvPr id="67" name="Straight Connector 66"/>
            <p:cNvCxnSpPr/>
            <p:nvPr/>
          </p:nvCxnSpPr>
          <p:spPr bwMode="auto">
            <a:xfrm>
              <a:off x="5606189" y="25645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68" name="Straight Connector 67"/>
            <p:cNvCxnSpPr/>
            <p:nvPr/>
          </p:nvCxnSpPr>
          <p:spPr bwMode="auto">
            <a:xfrm>
              <a:off x="5606189" y="26407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69" name="Straight Connector 68"/>
            <p:cNvCxnSpPr/>
            <p:nvPr/>
          </p:nvCxnSpPr>
          <p:spPr bwMode="auto">
            <a:xfrm>
              <a:off x="5606189" y="27169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pic>
          <p:nvPicPr>
            <p:cNvPr id="70" name="Picture 6" descr="The new intranet">
              <a:hlinkClick r:id="rId3"/>
            </p:cNvPr>
            <p:cNvPicPr>
              <a:picLocks noChangeAspect="1" noChangeArrowheads="1"/>
            </p:cNvPicPr>
            <p:nvPr/>
          </p:nvPicPr>
          <p:blipFill>
            <a:blip r:embed="rId4" cstate="print"/>
            <a:srcRect t="32000" r="90336" b="30667"/>
            <a:stretch>
              <a:fillRect/>
            </a:stretch>
          </p:blipFill>
          <p:spPr bwMode="auto">
            <a:xfrm>
              <a:off x="5148989" y="2488395"/>
              <a:ext cx="391886" cy="304800"/>
            </a:xfrm>
            <a:prstGeom prst="rect">
              <a:avLst/>
            </a:prstGeom>
            <a:noFill/>
          </p:spPr>
        </p:pic>
        <p:sp>
          <p:nvSpPr>
            <p:cNvPr id="71" name="Rectangle 70"/>
            <p:cNvSpPr/>
            <p:nvPr/>
          </p:nvSpPr>
          <p:spPr bwMode="auto">
            <a:xfrm>
              <a:off x="7280317" y="1345395"/>
              <a:ext cx="137160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dirty="0">
                <a:latin typeface="Arial" panose="020B0604020202020204" pitchFamily="34" charset="0"/>
                <a:cs typeface="Arial" panose="020B0604020202020204" pitchFamily="34" charset="0"/>
              </a:endParaRPr>
            </a:p>
          </p:txBody>
        </p:sp>
        <p:sp>
          <p:nvSpPr>
            <p:cNvPr id="72" name="Rectangle 71"/>
            <p:cNvSpPr/>
            <p:nvPr/>
          </p:nvSpPr>
          <p:spPr bwMode="auto">
            <a:xfrm>
              <a:off x="6977789" y="1192995"/>
              <a:ext cx="1554480" cy="175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500" b="1" dirty="0" smtClean="0">
                <a:latin typeface="Arial" panose="020B0604020202020204" pitchFamily="34" charset="0"/>
                <a:cs typeface="Arial" panose="020B0604020202020204" pitchFamily="34" charset="0"/>
              </a:endParaRPr>
            </a:p>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Lump Sum Construction Contract</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3" name="Picture 2" descr="UNOPS Logo"/>
            <p:cNvPicPr>
              <a:picLocks noChangeAspect="1" noChangeArrowheads="1"/>
            </p:cNvPicPr>
            <p:nvPr/>
          </p:nvPicPr>
          <p:blipFill>
            <a:blip r:embed="rId2" cstate="print"/>
            <a:srcRect/>
            <a:stretch>
              <a:fillRect/>
            </a:stretch>
          </p:blipFill>
          <p:spPr bwMode="auto">
            <a:xfrm>
              <a:off x="7130189" y="1421595"/>
              <a:ext cx="1066800" cy="192024"/>
            </a:xfrm>
            <a:prstGeom prst="rect">
              <a:avLst/>
            </a:prstGeom>
            <a:solidFill>
              <a:schemeClr val="bg1"/>
            </a:solidFill>
          </p:spPr>
        </p:pic>
        <p:cxnSp>
          <p:nvCxnSpPr>
            <p:cNvPr id="74" name="Straight Connector 73"/>
            <p:cNvCxnSpPr/>
            <p:nvPr/>
          </p:nvCxnSpPr>
          <p:spPr bwMode="auto">
            <a:xfrm>
              <a:off x="7663589" y="25645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75" name="Straight Connector 74"/>
            <p:cNvCxnSpPr/>
            <p:nvPr/>
          </p:nvCxnSpPr>
          <p:spPr bwMode="auto">
            <a:xfrm>
              <a:off x="7663589" y="26407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cxnSp>
          <p:nvCxnSpPr>
            <p:cNvPr id="76" name="Straight Connector 75"/>
            <p:cNvCxnSpPr/>
            <p:nvPr/>
          </p:nvCxnSpPr>
          <p:spPr bwMode="auto">
            <a:xfrm>
              <a:off x="7663589" y="2716995"/>
              <a:ext cx="457200" cy="0"/>
            </a:xfrm>
            <a:prstGeom prst="line">
              <a:avLst/>
            </a:prstGeom>
            <a:solidFill>
              <a:srgbClr val="99CCFF"/>
            </a:solidFill>
            <a:ln w="9525" cap="flat" cmpd="sng" algn="ctr">
              <a:solidFill>
                <a:srgbClr val="0066CC"/>
              </a:solidFill>
              <a:prstDash val="solid"/>
              <a:round/>
              <a:headEnd type="none" w="med" len="med"/>
              <a:tailEnd type="none" w="med" len="med"/>
            </a:ln>
            <a:effectLst/>
          </p:spPr>
        </p:cxnSp>
        <p:pic>
          <p:nvPicPr>
            <p:cNvPr id="77" name="Picture 6" descr="The new intranet">
              <a:hlinkClick r:id="rId3"/>
            </p:cNvPr>
            <p:cNvPicPr>
              <a:picLocks noChangeAspect="1" noChangeArrowheads="1"/>
            </p:cNvPicPr>
            <p:nvPr/>
          </p:nvPicPr>
          <p:blipFill>
            <a:blip r:embed="rId4" cstate="print"/>
            <a:srcRect t="32000" r="90336" b="30667"/>
            <a:stretch>
              <a:fillRect/>
            </a:stretch>
          </p:blipFill>
          <p:spPr bwMode="auto">
            <a:xfrm>
              <a:off x="7206389" y="2488395"/>
              <a:ext cx="391886" cy="304800"/>
            </a:xfrm>
            <a:prstGeom prst="rect">
              <a:avLst/>
            </a:prstGeom>
            <a:noFill/>
          </p:spPr>
        </p:pic>
        <p:pic>
          <p:nvPicPr>
            <p:cNvPr id="78" name="Picture 5" descr="Anteproyecto2.jpg"/>
            <p:cNvPicPr>
              <a:picLocks noChangeAspect="1"/>
            </p:cNvPicPr>
            <p:nvPr/>
          </p:nvPicPr>
          <p:blipFill>
            <a:blip r:embed="rId7" cstate="print"/>
            <a:srcRect/>
            <a:stretch>
              <a:fillRect/>
            </a:stretch>
          </p:blipFill>
          <p:spPr bwMode="auto">
            <a:xfrm>
              <a:off x="7092656" y="3250395"/>
              <a:ext cx="1579572" cy="1097280"/>
            </a:xfrm>
            <a:prstGeom prst="rect">
              <a:avLst/>
            </a:prstGeom>
            <a:noFill/>
            <a:ln w="9525">
              <a:noFill/>
              <a:miter lim="800000"/>
              <a:headEnd/>
              <a:tailEnd/>
            </a:ln>
          </p:spPr>
        </p:pic>
        <p:sp>
          <p:nvSpPr>
            <p:cNvPr id="82" name="Rectangle 81"/>
            <p:cNvSpPr/>
            <p:nvPr/>
          </p:nvSpPr>
          <p:spPr bwMode="auto">
            <a:xfrm>
              <a:off x="4821437" y="4469595"/>
              <a:ext cx="196596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dirty="0" smtClean="0">
                  <a:solidFill>
                    <a:schemeClr val="tx1">
                      <a:lumMod val="75000"/>
                      <a:lumOff val="25000"/>
                    </a:schemeClr>
                  </a:solidFill>
                  <a:latin typeface="Arial" panose="020B0604020202020204" pitchFamily="34" charset="0"/>
                  <a:cs typeface="Arial" panose="020B0604020202020204" pitchFamily="34" charset="0"/>
                </a:rPr>
                <a:t>Complex works to be paid on a measured price basis</a:t>
              </a:r>
            </a:p>
          </p:txBody>
        </p:sp>
        <p:sp>
          <p:nvSpPr>
            <p:cNvPr id="83" name="Rectangle 82"/>
            <p:cNvSpPr/>
            <p:nvPr/>
          </p:nvSpPr>
          <p:spPr bwMode="auto">
            <a:xfrm>
              <a:off x="6915237" y="4469595"/>
              <a:ext cx="196596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dirty="0" smtClean="0">
                  <a:solidFill>
                    <a:schemeClr val="tx1">
                      <a:lumMod val="75000"/>
                      <a:lumOff val="25000"/>
                    </a:schemeClr>
                  </a:solidFill>
                  <a:latin typeface="Arial" panose="020B0604020202020204" pitchFamily="34" charset="0"/>
                  <a:cs typeface="Arial" panose="020B0604020202020204" pitchFamily="34" charset="0"/>
                </a:rPr>
                <a:t>Complex works to be paid on a lump sum basis </a:t>
              </a:r>
            </a:p>
          </p:txBody>
        </p:sp>
        <p:pic>
          <p:nvPicPr>
            <p:cNvPr id="84" name="Picture 2"/>
            <p:cNvPicPr>
              <a:picLocks noChangeAspect="1" noChangeArrowheads="1"/>
            </p:cNvPicPr>
            <p:nvPr/>
          </p:nvPicPr>
          <p:blipFill>
            <a:blip r:embed="rId8" cstate="print"/>
            <a:srcRect/>
            <a:stretch>
              <a:fillRect/>
            </a:stretch>
          </p:blipFill>
          <p:spPr bwMode="auto">
            <a:xfrm>
              <a:off x="5053452" y="3250395"/>
              <a:ext cx="1567548" cy="1097280"/>
            </a:xfrm>
            <a:prstGeom prst="rect">
              <a:avLst/>
            </a:prstGeom>
            <a:noFill/>
            <a:ln w="9525">
              <a:noFill/>
              <a:miter lim="800000"/>
              <a:headEnd/>
              <a:tailEnd/>
            </a:ln>
          </p:spPr>
        </p:pic>
        <p:sp>
          <p:nvSpPr>
            <p:cNvPr id="88" name="TextBox 87"/>
            <p:cNvSpPr txBox="1"/>
            <p:nvPr/>
          </p:nvSpPr>
          <p:spPr>
            <a:xfrm>
              <a:off x="5908717" y="5333190"/>
              <a:ext cx="1788139" cy="661720"/>
            </a:xfrm>
            <a:prstGeom prst="rect">
              <a:avLst/>
            </a:prstGeom>
            <a:noFill/>
          </p:spPr>
          <p:txBody>
            <a:bodyPr wrap="square" rtlCol="0">
              <a:spAutoFit/>
            </a:bodyPr>
            <a:lstStyle/>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&gt; $1,000,000</a:t>
              </a:r>
            </a:p>
            <a:p>
              <a:pPr algn="ctr">
                <a:spcBef>
                  <a:spcPts val="600"/>
                </a:spcBef>
              </a:pPr>
              <a:r>
                <a:rPr lang="en-US" sz="1600" b="1" dirty="0" smtClean="0">
                  <a:solidFill>
                    <a:schemeClr val="tx1">
                      <a:lumMod val="75000"/>
                      <a:lumOff val="25000"/>
                    </a:schemeClr>
                  </a:solidFill>
                  <a:latin typeface="Arial" panose="020B0604020202020204" pitchFamily="34" charset="0"/>
                  <a:cs typeface="Arial" panose="020B0604020202020204" pitchFamily="34" charset="0"/>
                </a:rPr>
                <a:t>ITB or RFP</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9573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31435" y="2112676"/>
            <a:ext cx="4212573" cy="4412668"/>
          </a:xfrm>
          <a:prstGeom prst="rect">
            <a:avLst/>
          </a:prstGeom>
          <a:solidFill>
            <a:srgbClr val="ED810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ubtitle 3"/>
          <p:cNvSpPr>
            <a:spLocks noGrp="1"/>
          </p:cNvSpPr>
          <p:nvPr>
            <p:ph type="subTitle" idx="1"/>
          </p:nvPr>
        </p:nvSpPr>
        <p:spPr>
          <a:xfrm>
            <a:off x="251520" y="476672"/>
            <a:ext cx="8712968" cy="360040"/>
          </a:xfrm>
        </p:spPr>
        <p:txBody>
          <a:bodyPr/>
          <a:lstStyle/>
          <a:p>
            <a:pPr algn="ctr"/>
            <a:r>
              <a:rPr lang="en-GB" dirty="0" smtClean="0"/>
              <a:t>Exceptions</a:t>
            </a:r>
            <a:endParaRPr lang="en-US" dirty="0"/>
          </a:p>
        </p:txBody>
      </p:sp>
      <p:sp>
        <p:nvSpPr>
          <p:cNvPr id="7" name="L-Shape 6"/>
          <p:cNvSpPr/>
          <p:nvPr/>
        </p:nvSpPr>
        <p:spPr>
          <a:xfrm rot="5400000">
            <a:off x="1845880" y="-246870"/>
            <a:ext cx="1139501" cy="4282746"/>
          </a:xfrm>
          <a:prstGeom prst="corner">
            <a:avLst>
              <a:gd name="adj1" fmla="val 16120"/>
              <a:gd name="adj2" fmla="val 16110"/>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Isosceles Triangle 8"/>
          <p:cNvSpPr/>
          <p:nvPr/>
        </p:nvSpPr>
        <p:spPr>
          <a:xfrm>
            <a:off x="4233714" y="938667"/>
            <a:ext cx="322983" cy="322983"/>
          </a:xfrm>
          <a:prstGeom prst="triangle">
            <a:avLst>
              <a:gd name="adj" fmla="val 100000"/>
            </a:avLst>
          </a:prstGeom>
          <a:solidFill>
            <a:srgbClr val="D6E7F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p:cNvSpPr/>
          <p:nvPr/>
        </p:nvSpPr>
        <p:spPr>
          <a:xfrm rot="5400000">
            <a:off x="6332491" y="1068334"/>
            <a:ext cx="1139501" cy="4061361"/>
          </a:xfrm>
          <a:prstGeom prst="corner">
            <a:avLst>
              <a:gd name="adj1" fmla="val 16120"/>
              <a:gd name="adj2" fmla="val 16110"/>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 Placeholder 1"/>
          <p:cNvSpPr>
            <a:spLocks noGrp="1"/>
          </p:cNvSpPr>
          <p:nvPr>
            <p:ph type="body" sz="quarter" idx="10"/>
          </p:nvPr>
        </p:nvSpPr>
        <p:spPr>
          <a:xfrm>
            <a:off x="432504" y="1597522"/>
            <a:ext cx="4267558" cy="4927822"/>
          </a:xfrm>
        </p:spPr>
        <p:txBody>
          <a:bodyPr>
            <a:noAutofit/>
          </a:bodyPr>
          <a:lstStyle/>
          <a:p>
            <a:pPr marL="177800" lvl="1" indent="-177800">
              <a:spcBef>
                <a:spcPts val="0"/>
              </a:spcBef>
              <a:buFont typeface="Arial" pitchFamily="34" charset="0"/>
              <a:buChar char="•"/>
            </a:pPr>
            <a:r>
              <a:rPr lang="en-GB" sz="1500" dirty="0" smtClean="0">
                <a:solidFill>
                  <a:schemeClr val="tx1">
                    <a:lumMod val="75000"/>
                    <a:lumOff val="25000"/>
                  </a:schemeClr>
                </a:solidFill>
              </a:rPr>
              <a:t>For </a:t>
            </a:r>
            <a:r>
              <a:rPr lang="en-GB" sz="1500" dirty="0">
                <a:solidFill>
                  <a:schemeClr val="tx1">
                    <a:lumMod val="75000"/>
                    <a:lumOff val="25000"/>
                  </a:schemeClr>
                </a:solidFill>
              </a:rPr>
              <a:t>requirements below the threshold of </a:t>
            </a:r>
            <a:r>
              <a:rPr lang="en-GB" sz="1500" dirty="0" smtClean="0">
                <a:solidFill>
                  <a:schemeClr val="tx1">
                    <a:lumMod val="75000"/>
                    <a:lumOff val="25000"/>
                  </a:schemeClr>
                </a:solidFill>
              </a:rPr>
              <a:t>less than $50,000 i.e. </a:t>
            </a:r>
            <a:r>
              <a:rPr lang="en-GB" sz="1500" b="1" dirty="0" smtClean="0">
                <a:solidFill>
                  <a:schemeClr val="tx1">
                    <a:lumMod val="75000"/>
                    <a:lumOff val="25000"/>
                  </a:schemeClr>
                </a:solidFill>
              </a:rPr>
              <a:t>Shopping and RFQ</a:t>
            </a:r>
            <a:r>
              <a:rPr lang="en-GB" sz="1500" dirty="0" smtClean="0">
                <a:solidFill>
                  <a:schemeClr val="tx1">
                    <a:lumMod val="75000"/>
                    <a:lumOff val="25000"/>
                  </a:schemeClr>
                </a:solidFill>
              </a:rPr>
              <a:t>. </a:t>
            </a:r>
            <a:endParaRPr lang="en-GB" sz="1500" dirty="0">
              <a:solidFill>
                <a:schemeClr val="tx1">
                  <a:lumMod val="75000"/>
                  <a:lumOff val="25000"/>
                </a:schemeClr>
              </a:solidFill>
            </a:endParaRPr>
          </a:p>
          <a:p>
            <a:pPr marL="177800" lvl="1" indent="-177800">
              <a:spcBef>
                <a:spcPts val="0"/>
              </a:spcBef>
              <a:buFont typeface="Arial" pitchFamily="34" charset="0"/>
              <a:buChar char="•"/>
            </a:pPr>
            <a:r>
              <a:rPr lang="en-GB" sz="1500" dirty="0">
                <a:solidFill>
                  <a:schemeClr val="tx1">
                    <a:lumMod val="75000"/>
                    <a:lumOff val="25000"/>
                  </a:schemeClr>
                </a:solidFill>
              </a:rPr>
              <a:t>No competitive marketplace for the requirement (</a:t>
            </a:r>
            <a:r>
              <a:rPr lang="en-GB" sz="1500" b="1" dirty="0">
                <a:solidFill>
                  <a:schemeClr val="tx1">
                    <a:lumMod val="75000"/>
                    <a:lumOff val="25000"/>
                  </a:schemeClr>
                </a:solidFill>
              </a:rPr>
              <a:t>e.g. monopoly</a:t>
            </a:r>
            <a:r>
              <a:rPr lang="en-GB" sz="1500" dirty="0">
                <a:solidFill>
                  <a:schemeClr val="tx1">
                    <a:lumMod val="75000"/>
                    <a:lumOff val="25000"/>
                  </a:schemeClr>
                </a:solidFill>
              </a:rPr>
              <a:t>) or prices fixed by </a:t>
            </a:r>
            <a:r>
              <a:rPr lang="en-GB" sz="1500" b="1" dirty="0">
                <a:solidFill>
                  <a:schemeClr val="tx1">
                    <a:lumMod val="75000"/>
                    <a:lumOff val="25000"/>
                  </a:schemeClr>
                </a:solidFill>
              </a:rPr>
              <a:t>legislation or government </a:t>
            </a:r>
            <a:r>
              <a:rPr lang="en-GB" sz="1500" dirty="0">
                <a:solidFill>
                  <a:schemeClr val="tx1">
                    <a:lumMod val="75000"/>
                    <a:lumOff val="25000"/>
                  </a:schemeClr>
                </a:solidFill>
              </a:rPr>
              <a:t>or </a:t>
            </a:r>
            <a:r>
              <a:rPr lang="en-GB" sz="1500" b="1" dirty="0">
                <a:solidFill>
                  <a:schemeClr val="tx1">
                    <a:lumMod val="75000"/>
                    <a:lumOff val="25000"/>
                  </a:schemeClr>
                </a:solidFill>
              </a:rPr>
              <a:t>proprietary products or services</a:t>
            </a:r>
          </a:p>
          <a:p>
            <a:pPr marL="177800" lvl="1" indent="-177800">
              <a:spcBef>
                <a:spcPts val="0"/>
              </a:spcBef>
              <a:buFont typeface="Arial" pitchFamily="34" charset="0"/>
              <a:buChar char="•"/>
            </a:pPr>
            <a:r>
              <a:rPr lang="en-GB" sz="1500" b="1" dirty="0">
                <a:solidFill>
                  <a:schemeClr val="tx1">
                    <a:lumMod val="75000"/>
                    <a:lumOff val="25000"/>
                  </a:schemeClr>
                </a:solidFill>
              </a:rPr>
              <a:t>Standardization</a:t>
            </a:r>
            <a:r>
              <a:rPr lang="en-GB" sz="1500" dirty="0">
                <a:solidFill>
                  <a:schemeClr val="tx1">
                    <a:lumMod val="75000"/>
                    <a:lumOff val="25000"/>
                  </a:schemeClr>
                </a:solidFill>
              </a:rPr>
              <a:t> or </a:t>
            </a:r>
            <a:r>
              <a:rPr lang="en-GB" sz="1500" b="1" dirty="0">
                <a:solidFill>
                  <a:schemeClr val="tx1">
                    <a:lumMod val="75000"/>
                    <a:lumOff val="25000"/>
                  </a:schemeClr>
                </a:solidFill>
              </a:rPr>
              <a:t>previous determination </a:t>
            </a:r>
            <a:r>
              <a:rPr lang="en-GB" sz="1500" dirty="0">
                <a:solidFill>
                  <a:schemeClr val="tx1">
                    <a:lumMod val="75000"/>
                    <a:lumOff val="25000"/>
                  </a:schemeClr>
                </a:solidFill>
              </a:rPr>
              <a:t>for identical requirement</a:t>
            </a:r>
          </a:p>
          <a:p>
            <a:pPr marL="177800" lvl="1" indent="-177800">
              <a:spcBef>
                <a:spcPts val="0"/>
              </a:spcBef>
              <a:buFont typeface="Arial" pitchFamily="34" charset="0"/>
              <a:buChar char="•"/>
            </a:pPr>
            <a:r>
              <a:rPr lang="en-GB" sz="1500" dirty="0">
                <a:solidFill>
                  <a:schemeClr val="tx1">
                    <a:lumMod val="75000"/>
                    <a:lumOff val="25000"/>
                  </a:schemeClr>
                </a:solidFill>
              </a:rPr>
              <a:t>Result of </a:t>
            </a:r>
            <a:r>
              <a:rPr lang="en-GB" sz="1500" b="1" dirty="0">
                <a:solidFill>
                  <a:schemeClr val="tx1">
                    <a:lumMod val="75000"/>
                    <a:lumOff val="25000"/>
                  </a:schemeClr>
                </a:solidFill>
              </a:rPr>
              <a:t>co-operation with other UN </a:t>
            </a:r>
            <a:r>
              <a:rPr lang="en-GB" sz="1500" dirty="0">
                <a:solidFill>
                  <a:schemeClr val="tx1">
                    <a:lumMod val="75000"/>
                    <a:lumOff val="25000"/>
                  </a:schemeClr>
                </a:solidFill>
              </a:rPr>
              <a:t>organizations or governments and organizations other than UN agencies.</a:t>
            </a:r>
          </a:p>
          <a:p>
            <a:pPr marL="177800" lvl="1" indent="-177800">
              <a:spcBef>
                <a:spcPts val="0"/>
              </a:spcBef>
              <a:buFont typeface="Arial" pitchFamily="34" charset="0"/>
              <a:buChar char="•"/>
            </a:pPr>
            <a:r>
              <a:rPr lang="en-GB" sz="1500" b="1" dirty="0">
                <a:solidFill>
                  <a:schemeClr val="tx1">
                    <a:lumMod val="75000"/>
                    <a:lumOff val="25000"/>
                  </a:schemeClr>
                </a:solidFill>
              </a:rPr>
              <a:t>Offers for identical requirement </a:t>
            </a:r>
            <a:r>
              <a:rPr lang="en-GB" sz="1500" dirty="0">
                <a:solidFill>
                  <a:schemeClr val="tx1">
                    <a:lumMod val="75000"/>
                    <a:lumOff val="25000"/>
                  </a:schemeClr>
                </a:solidFill>
              </a:rPr>
              <a:t>obtained competitively within reasonable period and conditions remain competitive</a:t>
            </a:r>
          </a:p>
          <a:p>
            <a:pPr marL="177800" lvl="1" indent="-177800">
              <a:spcBef>
                <a:spcPts val="0"/>
              </a:spcBef>
              <a:buFont typeface="Arial" pitchFamily="34" charset="0"/>
              <a:buChar char="•"/>
            </a:pPr>
            <a:r>
              <a:rPr lang="en-GB" sz="1500" b="1" dirty="0">
                <a:solidFill>
                  <a:schemeClr val="tx1">
                    <a:lumMod val="75000"/>
                    <a:lumOff val="25000"/>
                  </a:schemeClr>
                </a:solidFill>
              </a:rPr>
              <a:t>Formal solicitation</a:t>
            </a:r>
            <a:r>
              <a:rPr lang="en-GB" sz="1500" dirty="0">
                <a:solidFill>
                  <a:schemeClr val="tx1">
                    <a:lumMod val="75000"/>
                    <a:lumOff val="25000"/>
                  </a:schemeClr>
                </a:solidFill>
              </a:rPr>
              <a:t> has not produced satisfactory results in reasonable period</a:t>
            </a:r>
          </a:p>
          <a:p>
            <a:pPr marL="177800" lvl="1" indent="-177800">
              <a:spcBef>
                <a:spcPts val="0"/>
              </a:spcBef>
              <a:buFont typeface="Arial" pitchFamily="34" charset="0"/>
              <a:buChar char="•"/>
            </a:pPr>
            <a:r>
              <a:rPr lang="en-GB" sz="1500" dirty="0">
                <a:solidFill>
                  <a:schemeClr val="tx1">
                    <a:lumMod val="75000"/>
                    <a:lumOff val="25000"/>
                  </a:schemeClr>
                </a:solidFill>
              </a:rPr>
              <a:t>Purchase or </a:t>
            </a:r>
            <a:r>
              <a:rPr lang="en-GB" sz="1500" b="1" dirty="0">
                <a:solidFill>
                  <a:schemeClr val="tx1">
                    <a:lumMod val="75000"/>
                    <a:lumOff val="25000"/>
                  </a:schemeClr>
                </a:solidFill>
              </a:rPr>
              <a:t>lease of real property</a:t>
            </a:r>
          </a:p>
          <a:p>
            <a:pPr marL="177800" lvl="1" indent="-177800">
              <a:spcBef>
                <a:spcPts val="0"/>
              </a:spcBef>
              <a:buFont typeface="Arial" pitchFamily="34" charset="0"/>
              <a:buChar char="•"/>
            </a:pPr>
            <a:r>
              <a:rPr lang="en-GB" sz="1500" dirty="0">
                <a:solidFill>
                  <a:schemeClr val="tx1">
                    <a:lumMod val="75000"/>
                    <a:lumOff val="25000"/>
                  </a:schemeClr>
                </a:solidFill>
              </a:rPr>
              <a:t>Genuine exigency of requirement</a:t>
            </a:r>
          </a:p>
          <a:p>
            <a:pPr marL="177800" lvl="1" indent="-177800">
              <a:spcBef>
                <a:spcPts val="0"/>
              </a:spcBef>
              <a:buFont typeface="Arial" pitchFamily="34" charset="0"/>
              <a:buChar char="•"/>
            </a:pPr>
            <a:r>
              <a:rPr lang="en-GB" sz="1500" dirty="0">
                <a:solidFill>
                  <a:schemeClr val="tx1">
                    <a:lumMod val="75000"/>
                    <a:lumOff val="25000"/>
                  </a:schemeClr>
                </a:solidFill>
              </a:rPr>
              <a:t>Services that cannot be objectively evaluated </a:t>
            </a:r>
          </a:p>
          <a:p>
            <a:pPr marL="177800" lvl="1" indent="-177800">
              <a:spcBef>
                <a:spcPts val="0"/>
              </a:spcBef>
              <a:buFont typeface="Arial" pitchFamily="34" charset="0"/>
              <a:buChar char="•"/>
            </a:pPr>
            <a:r>
              <a:rPr lang="en-GB" sz="1500" b="1" dirty="0">
                <a:solidFill>
                  <a:schemeClr val="tx1">
                    <a:lumMod val="75000"/>
                    <a:lumOff val="25000"/>
                  </a:schemeClr>
                </a:solidFill>
              </a:rPr>
              <a:t>ECPO </a:t>
            </a:r>
            <a:r>
              <a:rPr lang="en-GB" sz="1500" b="1" dirty="0" smtClean="0">
                <a:solidFill>
                  <a:schemeClr val="tx1">
                    <a:lumMod val="75000"/>
                    <a:lumOff val="25000"/>
                  </a:schemeClr>
                </a:solidFill>
              </a:rPr>
              <a:t>determination including </a:t>
            </a:r>
            <a:r>
              <a:rPr lang="en-GB" sz="1500" dirty="0" smtClean="0">
                <a:solidFill>
                  <a:schemeClr val="tx1">
                    <a:lumMod val="75000"/>
                    <a:lumOff val="25000"/>
                  </a:schemeClr>
                </a:solidFill>
              </a:rPr>
              <a:t>but </a:t>
            </a:r>
            <a:r>
              <a:rPr lang="en-GB" sz="1500" dirty="0">
                <a:solidFill>
                  <a:schemeClr val="tx1">
                    <a:lumMod val="75000"/>
                    <a:lumOff val="25000"/>
                  </a:schemeClr>
                </a:solidFill>
              </a:rPr>
              <a:t>not limited to  </a:t>
            </a:r>
            <a:r>
              <a:rPr lang="en-GB" sz="1500" dirty="0" smtClean="0">
                <a:solidFill>
                  <a:schemeClr val="tx1">
                    <a:lumMod val="75000"/>
                    <a:lumOff val="25000"/>
                  </a:schemeClr>
                </a:solidFill>
              </a:rPr>
              <a:t>pre-selection.</a:t>
            </a:r>
            <a:endParaRPr lang="en-US" sz="1500" dirty="0">
              <a:solidFill>
                <a:schemeClr val="tx1">
                  <a:lumMod val="75000"/>
                  <a:lumOff val="25000"/>
                </a:schemeClr>
              </a:solidFill>
            </a:endParaRPr>
          </a:p>
          <a:p>
            <a:pPr marL="0" indent="0">
              <a:spcBef>
                <a:spcPts val="0"/>
              </a:spcBef>
              <a:buNone/>
            </a:pPr>
            <a:endParaRPr lang="en-US" sz="1500" dirty="0">
              <a:solidFill>
                <a:schemeClr val="tx1">
                  <a:lumMod val="75000"/>
                  <a:lumOff val="25000"/>
                </a:schemeClr>
              </a:solidFill>
            </a:endParaRPr>
          </a:p>
        </p:txBody>
      </p:sp>
      <p:sp>
        <p:nvSpPr>
          <p:cNvPr id="13" name="2 Marcador de texto"/>
          <p:cNvSpPr txBox="1">
            <a:spLocks/>
          </p:cNvSpPr>
          <p:nvPr/>
        </p:nvSpPr>
        <p:spPr>
          <a:xfrm>
            <a:off x="1151750" y="978316"/>
            <a:ext cx="2628162" cy="432339"/>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solidFill>
                  <a:schemeClr val="accent1"/>
                </a:solidFill>
                <a:latin typeface="Arial" panose="020B0604020202020204" pitchFamily="34" charset="0"/>
                <a:cs typeface="Arial" panose="020B0604020202020204" pitchFamily="34" charset="0"/>
              </a:rPr>
              <a:t>Possible justifications</a:t>
            </a:r>
          </a:p>
        </p:txBody>
      </p:sp>
      <p:sp>
        <p:nvSpPr>
          <p:cNvPr id="14" name="2 Marcador de texto"/>
          <p:cNvSpPr txBox="1">
            <a:spLocks/>
          </p:cNvSpPr>
          <p:nvPr/>
        </p:nvSpPr>
        <p:spPr>
          <a:xfrm>
            <a:off x="5519476" y="2195717"/>
            <a:ext cx="2628162" cy="432339"/>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accent1"/>
                </a:solidFill>
                <a:latin typeface="Arial" panose="020B0604020202020204" pitchFamily="34" charset="0"/>
                <a:cs typeface="Arial" panose="020B0604020202020204" pitchFamily="34" charset="0"/>
              </a:rPr>
              <a:t>Process</a:t>
            </a:r>
          </a:p>
        </p:txBody>
      </p:sp>
      <p:sp>
        <p:nvSpPr>
          <p:cNvPr id="15" name="TextBox 14"/>
          <p:cNvSpPr txBox="1"/>
          <p:nvPr/>
        </p:nvSpPr>
        <p:spPr>
          <a:xfrm>
            <a:off x="5056579" y="2723198"/>
            <a:ext cx="3848100" cy="3298090"/>
          </a:xfrm>
          <a:prstGeom prst="rect">
            <a:avLst/>
          </a:prstGeom>
          <a:noFill/>
        </p:spPr>
        <p:txBody>
          <a:bodyPr wrap="square" rtlCol="0">
            <a:noAutofit/>
          </a:bodyPr>
          <a:lstStyle/>
          <a:p>
            <a:pPr marL="228600" indent="-228600">
              <a:spcBef>
                <a:spcPts val="300"/>
              </a:spcBef>
              <a:buClr>
                <a:schemeClr val="tx1">
                  <a:lumMod val="75000"/>
                  <a:lumOff val="25000"/>
                </a:schemeClr>
              </a:buClr>
              <a:buFont typeface="+mj-lt"/>
              <a:buAutoNum type="arabicPeriod"/>
            </a:pPr>
            <a:r>
              <a:rPr lang="en-GB" sz="1600" b="1" dirty="0">
                <a:solidFill>
                  <a:schemeClr val="tx1">
                    <a:lumMod val="75000"/>
                    <a:lumOff val="25000"/>
                  </a:schemeClr>
                </a:solidFill>
                <a:latin typeface="Arial" panose="020B0604020202020204" pitchFamily="34" charset="0"/>
                <a:cs typeface="Arial" panose="020B0604020202020204" pitchFamily="34" charset="0"/>
              </a:rPr>
              <a:t>Document the justification </a:t>
            </a:r>
            <a:r>
              <a:rPr lang="en-GB" sz="1600" dirty="0">
                <a:solidFill>
                  <a:schemeClr val="tx1">
                    <a:lumMod val="75000"/>
                    <a:lumOff val="25000"/>
                  </a:schemeClr>
                </a:solidFill>
                <a:latin typeface="Arial" panose="020B0604020202020204" pitchFamily="34" charset="0"/>
                <a:cs typeface="Arial" panose="020B0604020202020204" pitchFamily="34" charset="0"/>
              </a:rPr>
              <a:t>as per list of possible criteria </a:t>
            </a:r>
          </a:p>
          <a:p>
            <a:pPr marL="228600" indent="-228600">
              <a:spcBef>
                <a:spcPts val="300"/>
              </a:spcBef>
              <a:buClr>
                <a:schemeClr val="tx1">
                  <a:lumMod val="75000"/>
                  <a:lumOff val="25000"/>
                </a:schemeClr>
              </a:buClr>
              <a:buFont typeface="+mj-lt"/>
              <a:buAutoNum type="arabicPeriod"/>
            </a:pPr>
            <a:r>
              <a:rPr lang="en-GB" sz="1600" dirty="0">
                <a:solidFill>
                  <a:schemeClr val="tx1">
                    <a:lumMod val="75000"/>
                    <a:lumOff val="25000"/>
                  </a:schemeClr>
                </a:solidFill>
                <a:latin typeface="Arial" panose="020B0604020202020204" pitchFamily="34" charset="0"/>
                <a:cs typeface="Arial" panose="020B0604020202020204" pitchFamily="34" charset="0"/>
              </a:rPr>
              <a:t>Send the supplier a formal invitation letter and appropriate </a:t>
            </a:r>
            <a:r>
              <a:rPr lang="en-GB" sz="1600" b="1" dirty="0">
                <a:solidFill>
                  <a:schemeClr val="tx1">
                    <a:lumMod val="75000"/>
                    <a:lumOff val="25000"/>
                  </a:schemeClr>
                </a:solidFill>
                <a:latin typeface="Arial" panose="020B0604020202020204" pitchFamily="34" charset="0"/>
                <a:cs typeface="Arial" panose="020B0604020202020204" pitchFamily="34" charset="0"/>
              </a:rPr>
              <a:t>solicitation document (RFQ/ ITB/ RFP) </a:t>
            </a:r>
            <a:r>
              <a:rPr lang="en-GB" sz="1600" dirty="0">
                <a:solidFill>
                  <a:schemeClr val="tx1">
                    <a:lumMod val="75000"/>
                    <a:lumOff val="25000"/>
                  </a:schemeClr>
                </a:solidFill>
                <a:latin typeface="Arial" panose="020B0604020202020204" pitchFamily="34" charset="0"/>
                <a:cs typeface="Arial" panose="020B0604020202020204" pitchFamily="34" charset="0"/>
              </a:rPr>
              <a:t>based on the estimated amount</a:t>
            </a:r>
          </a:p>
          <a:p>
            <a:pPr marL="228600" indent="-228600">
              <a:spcBef>
                <a:spcPts val="300"/>
              </a:spcBef>
              <a:buClr>
                <a:schemeClr val="tx1">
                  <a:lumMod val="75000"/>
                  <a:lumOff val="25000"/>
                </a:schemeClr>
              </a:buClr>
              <a:buFont typeface="+mj-lt"/>
              <a:buAutoNum type="arabicPeriod"/>
            </a:pPr>
            <a:r>
              <a:rPr lang="en-US" sz="1600" dirty="0">
                <a:solidFill>
                  <a:schemeClr val="tx1">
                    <a:lumMod val="75000"/>
                    <a:lumOff val="25000"/>
                  </a:schemeClr>
                </a:solidFill>
                <a:latin typeface="Arial" panose="020B0604020202020204" pitchFamily="34" charset="0"/>
                <a:cs typeface="Arial" panose="020B0604020202020204" pitchFamily="34" charset="0"/>
              </a:rPr>
              <a:t>The supplier must submit an </a:t>
            </a:r>
            <a:r>
              <a:rPr lang="en-US" sz="1600" b="1" dirty="0">
                <a:solidFill>
                  <a:schemeClr val="tx1">
                    <a:lumMod val="75000"/>
                    <a:lumOff val="25000"/>
                  </a:schemeClr>
                </a:solidFill>
                <a:latin typeface="Arial" panose="020B0604020202020204" pitchFamily="34" charset="0"/>
                <a:cs typeface="Arial" panose="020B0604020202020204" pitchFamily="34" charset="0"/>
              </a:rPr>
              <a:t>offer in writing directly to the procurement official</a:t>
            </a:r>
          </a:p>
          <a:p>
            <a:pPr marL="228600" indent="-228600">
              <a:spcBef>
                <a:spcPts val="300"/>
              </a:spcBef>
              <a:buClr>
                <a:schemeClr val="tx1">
                  <a:lumMod val="75000"/>
                  <a:lumOff val="25000"/>
                </a:schemeClr>
              </a:buClr>
              <a:buFont typeface="+mj-lt"/>
              <a:buAutoNum type="arabicPeriod"/>
            </a:pPr>
            <a:r>
              <a:rPr lang="en-US" sz="1600" b="1" dirty="0">
                <a:solidFill>
                  <a:schemeClr val="tx1">
                    <a:lumMod val="75000"/>
                    <a:lumOff val="25000"/>
                  </a:schemeClr>
                </a:solidFill>
                <a:latin typeface="Arial" panose="020B0604020202020204" pitchFamily="34" charset="0"/>
                <a:cs typeface="Arial" panose="020B0604020202020204" pitchFamily="34" charset="0"/>
              </a:rPr>
              <a:t>Evaluate</a:t>
            </a:r>
            <a:r>
              <a:rPr lang="en-US" sz="1600" dirty="0">
                <a:solidFill>
                  <a:schemeClr val="tx1">
                    <a:lumMod val="75000"/>
                    <a:lumOff val="25000"/>
                  </a:schemeClr>
                </a:solidFill>
                <a:latin typeface="Arial" panose="020B0604020202020204" pitchFamily="34" charset="0"/>
                <a:cs typeface="Arial" panose="020B0604020202020204" pitchFamily="34" charset="0"/>
              </a:rPr>
              <a:t> the offer</a:t>
            </a:r>
          </a:p>
          <a:p>
            <a:pPr marL="228600" indent="-228600">
              <a:spcBef>
                <a:spcPts val="300"/>
              </a:spcBef>
              <a:buClr>
                <a:schemeClr val="tx1">
                  <a:lumMod val="75000"/>
                  <a:lumOff val="25000"/>
                </a:schemeClr>
              </a:buClr>
              <a:buFont typeface="+mj-lt"/>
              <a:buAutoNum type="arabicPeriod"/>
            </a:pPr>
            <a:r>
              <a:rPr lang="en-US" sz="1600" dirty="0">
                <a:solidFill>
                  <a:schemeClr val="tx1">
                    <a:lumMod val="75000"/>
                    <a:lumOff val="25000"/>
                  </a:schemeClr>
                </a:solidFill>
                <a:latin typeface="Arial" panose="020B0604020202020204" pitchFamily="34" charset="0"/>
                <a:cs typeface="Arial" panose="020B0604020202020204" pitchFamily="34" charset="0"/>
              </a:rPr>
              <a:t>Justify the </a:t>
            </a:r>
            <a:r>
              <a:rPr lang="en-US" sz="1600" b="1" dirty="0">
                <a:solidFill>
                  <a:schemeClr val="tx1">
                    <a:lumMod val="75000"/>
                    <a:lumOff val="25000"/>
                  </a:schemeClr>
                </a:solidFill>
                <a:latin typeface="Arial" panose="020B0604020202020204" pitchFamily="34" charset="0"/>
                <a:cs typeface="Arial" panose="020B0604020202020204" pitchFamily="34" charset="0"/>
              </a:rPr>
              <a:t>reasonableness of the cost</a:t>
            </a:r>
          </a:p>
          <a:p>
            <a:pPr marL="228600" indent="-228600">
              <a:spcBef>
                <a:spcPts val="300"/>
              </a:spcBef>
              <a:buClr>
                <a:schemeClr val="tx1">
                  <a:lumMod val="75000"/>
                  <a:lumOff val="25000"/>
                </a:schemeClr>
              </a:buClr>
              <a:buFont typeface="+mj-lt"/>
              <a:buAutoNum type="arabicPeriod"/>
            </a:pPr>
            <a:r>
              <a:rPr lang="en-US" sz="1600" b="1" dirty="0">
                <a:solidFill>
                  <a:schemeClr val="tx1">
                    <a:lumMod val="75000"/>
                    <a:lumOff val="25000"/>
                  </a:schemeClr>
                </a:solidFill>
                <a:latin typeface="Arial" panose="020B0604020202020204" pitchFamily="34" charset="0"/>
                <a:cs typeface="Arial" panose="020B0604020202020204" pitchFamily="34" charset="0"/>
              </a:rPr>
              <a:t>Submit to PA/ CPC </a:t>
            </a:r>
            <a:r>
              <a:rPr lang="en-US" sz="1600" dirty="0">
                <a:solidFill>
                  <a:schemeClr val="tx1">
                    <a:lumMod val="75000"/>
                    <a:lumOff val="25000"/>
                  </a:schemeClr>
                </a:solidFill>
                <a:latin typeface="Arial" panose="020B0604020202020204" pitchFamily="34" charset="0"/>
                <a:cs typeface="Arial" panose="020B0604020202020204" pitchFamily="34" charset="0"/>
              </a:rPr>
              <a:t>(as applicable)</a:t>
            </a:r>
          </a:p>
          <a:p>
            <a:pPr>
              <a:spcBef>
                <a:spcPts val="300"/>
              </a:spcBef>
              <a:buClr>
                <a:schemeClr val="accent1"/>
              </a:buClr>
            </a:pPr>
            <a:endParaRPr lang="en-US" sz="1400" dirty="0" smtClean="0">
              <a:solidFill>
                <a:schemeClr val="tx1">
                  <a:lumMod val="75000"/>
                  <a:lumOff val="25000"/>
                </a:schemeClr>
              </a:solidFill>
              <a:latin typeface="Arial" panose="020B0604020202020204" pitchFamily="34" charset="0"/>
              <a:cs typeface="Arial" panose="020B0604020202020204" pitchFamily="34" charset="0"/>
            </a:endParaRPr>
          </a:p>
          <a:p>
            <a:pPr marL="228600" indent="-228600">
              <a:spcBef>
                <a:spcPts val="300"/>
              </a:spcBef>
              <a:buClr>
                <a:schemeClr val="accent1"/>
              </a:buClr>
              <a:buFont typeface="+mj-lt"/>
              <a:buAutoNum type="arabicPeriod"/>
            </a:pPr>
            <a:endParaRPr lang="en-GB" sz="1400" dirty="0"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23810" y="2112675"/>
            <a:ext cx="455244" cy="4412667"/>
            <a:chOff x="-23810" y="2453571"/>
            <a:chExt cx="455244" cy="4630895"/>
          </a:xfrm>
        </p:grpSpPr>
        <p:sp>
          <p:nvSpPr>
            <p:cNvPr id="17" name="Left Bracket 16"/>
            <p:cNvSpPr/>
            <p:nvPr/>
          </p:nvSpPr>
          <p:spPr>
            <a:xfrm>
              <a:off x="378603" y="2453571"/>
              <a:ext cx="52831" cy="4630895"/>
            </a:xfrm>
            <a:prstGeom prst="leftBracket">
              <a:avLst/>
            </a:prstGeom>
            <a:ln w="28575">
              <a:solidFill>
                <a:srgbClr val="ED81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ED8107"/>
                </a:solidFill>
              </a:endParaRPr>
            </a:p>
          </p:txBody>
        </p:sp>
        <p:sp>
          <p:nvSpPr>
            <p:cNvPr id="18" name="TextBox 17"/>
            <p:cNvSpPr txBox="1"/>
            <p:nvPr/>
          </p:nvSpPr>
          <p:spPr>
            <a:xfrm rot="16200000">
              <a:off x="-901316" y="4306560"/>
              <a:ext cx="2093565" cy="338554"/>
            </a:xfrm>
            <a:prstGeom prst="rect">
              <a:avLst/>
            </a:prstGeom>
            <a:noFill/>
          </p:spPr>
          <p:txBody>
            <a:bodyPr wrap="square" rtlCol="0">
              <a:spAutoFit/>
            </a:bodyPr>
            <a:lstStyle/>
            <a:p>
              <a:r>
                <a:rPr lang="en-GB" sz="1600" b="1" dirty="0" smtClean="0">
                  <a:solidFill>
                    <a:srgbClr val="ED8107"/>
                  </a:solidFill>
                  <a:latin typeface="Arial" panose="020B0604020202020204" pitchFamily="34" charset="0"/>
                  <a:cs typeface="Arial" panose="020B0604020202020204" pitchFamily="34" charset="0"/>
                </a:rPr>
                <a:t>Direct Contracting </a:t>
              </a:r>
              <a:endParaRPr lang="en-GB" sz="1600" b="1" dirty="0">
                <a:solidFill>
                  <a:srgbClr val="ED810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8322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476672"/>
            <a:ext cx="8712968" cy="360040"/>
          </a:xfrm>
        </p:spPr>
        <p:txBody>
          <a:bodyPr/>
          <a:lstStyle/>
          <a:p>
            <a:pPr algn="ctr"/>
            <a:r>
              <a:rPr lang="en-US" dirty="0" smtClean="0"/>
              <a:t>What are LTAs &amp; BPAs?</a:t>
            </a:r>
            <a:endParaRPr lang="en-US" dirty="0"/>
          </a:p>
        </p:txBody>
      </p:sp>
      <p:sp>
        <p:nvSpPr>
          <p:cNvPr id="16" name="Rectangle 15"/>
          <p:cNvSpPr/>
          <p:nvPr/>
        </p:nvSpPr>
        <p:spPr>
          <a:xfrm>
            <a:off x="363063"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363063" y="1385220"/>
            <a:ext cx="4094819" cy="46800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kern="1200" dirty="0" smtClean="0">
                <a:solidFill>
                  <a:schemeClr val="accent1"/>
                </a:solidFill>
                <a:latin typeface="Arial" panose="020B0604020202020204" pitchFamily="34" charset="0"/>
                <a:cs typeface="Arial" panose="020B0604020202020204" pitchFamily="34" charset="0"/>
              </a:rPr>
              <a:t>LTA</a:t>
            </a:r>
          </a:p>
          <a:p>
            <a:pPr marL="228600" lvl="1" indent="-228600" algn="l" defTabSz="889000">
              <a:lnSpc>
                <a:spcPct val="90000"/>
              </a:lnSpc>
              <a:spcBef>
                <a:spcPct val="0"/>
              </a:spcBef>
              <a:spcAft>
                <a:spcPct val="15000"/>
              </a:spcAft>
              <a:buChar char="••"/>
            </a:pPr>
            <a:endParaRPr lang="en-GB" b="1" dirty="0" smtClean="0">
              <a:solidFill>
                <a:schemeClr val="tx1">
                  <a:lumMod val="75000"/>
                  <a:lumOff val="25000"/>
                </a:schemeClr>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b="1" kern="1200" dirty="0" smtClean="0">
                <a:solidFill>
                  <a:schemeClr val="tx1">
                    <a:lumMod val="75000"/>
                    <a:lumOff val="25000"/>
                  </a:schemeClr>
                </a:solidFill>
                <a:latin typeface="Arial" panose="020B0604020202020204" pitchFamily="34" charset="0"/>
                <a:cs typeface="Arial" panose="020B0604020202020204" pitchFamily="34" charset="0"/>
              </a:rPr>
              <a:t>Long Term Agreement (LTA) </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is an </a:t>
            </a:r>
            <a:r>
              <a:rPr lang="en-GB" b="0" kern="1200" dirty="0" smtClean="0">
                <a:solidFill>
                  <a:schemeClr val="tx1">
                    <a:lumMod val="75000"/>
                    <a:lumOff val="25000"/>
                  </a:schemeClr>
                </a:solidFill>
                <a:latin typeface="Arial" panose="020B0604020202020204" pitchFamily="34" charset="0"/>
                <a:cs typeface="Arial" panose="020B0604020202020204" pitchFamily="34" charset="0"/>
              </a:rPr>
              <a:t>a</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greement between UNOPS and a supplier that is established for a defined period of time for specific goods or services at prescribed prices or pricing provisions. </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LTAs are </a:t>
            </a:r>
            <a:r>
              <a:rPr lang="en-GB" b="1" kern="1200" dirty="0" smtClean="0">
                <a:solidFill>
                  <a:schemeClr val="tx1">
                    <a:lumMod val="75000"/>
                    <a:lumOff val="25000"/>
                  </a:schemeClr>
                </a:solidFill>
                <a:latin typeface="Arial" panose="020B0604020202020204" pitchFamily="34" charset="0"/>
                <a:cs typeface="Arial" panose="020B0604020202020204" pitchFamily="34" charset="0"/>
              </a:rPr>
              <a:t>not used for works </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due to their unique nature and complexity of the requirements.</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No legal obligation to order any minimum or maximum quantity.</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Unlimited value</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Typically valid from 01 to 03 years or 05 years as mentioned in the solicitation documents 	  </a:t>
            </a:r>
            <a:endParaRPr lang="en-GB" kern="1200" dirty="0">
              <a:solidFill>
                <a:schemeClr val="tx1">
                  <a:lumMod val="75000"/>
                  <a:lumOff val="25000"/>
                </a:schemeClr>
              </a:solidFill>
            </a:endParaRPr>
          </a:p>
        </p:txBody>
      </p:sp>
      <p:sp>
        <p:nvSpPr>
          <p:cNvPr id="12" name="Rectangle 11"/>
          <p:cNvSpPr/>
          <p:nvPr/>
        </p:nvSpPr>
        <p:spPr>
          <a:xfrm>
            <a:off x="4686118"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4686118" y="1385220"/>
            <a:ext cx="4094819" cy="41806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kern="1200" dirty="0" smtClean="0">
                <a:solidFill>
                  <a:schemeClr val="accent1"/>
                </a:solidFill>
                <a:latin typeface="Arial" panose="020B0604020202020204" pitchFamily="34" charset="0"/>
                <a:cs typeface="Arial" panose="020B0604020202020204" pitchFamily="34" charset="0"/>
              </a:rPr>
              <a:t>BPA</a:t>
            </a:r>
          </a:p>
          <a:p>
            <a:pPr marL="0" lvl="1" algn="ctr" defTabSz="889000">
              <a:lnSpc>
                <a:spcPct val="90000"/>
              </a:lnSpc>
              <a:spcBef>
                <a:spcPct val="0"/>
              </a:spcBef>
              <a:spcAft>
                <a:spcPct val="15000"/>
              </a:spcAft>
            </a:pPr>
            <a:endParaRPr lang="en-GB" b="1" kern="1200" dirty="0" smtClean="0">
              <a:solidFill>
                <a:schemeClr val="accent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b="1" kern="1200" dirty="0" smtClean="0">
                <a:solidFill>
                  <a:schemeClr val="tx1">
                    <a:lumMod val="75000"/>
                    <a:lumOff val="25000"/>
                  </a:schemeClr>
                </a:solidFill>
                <a:latin typeface="Arial" panose="020B0604020202020204" pitchFamily="34" charset="0"/>
                <a:cs typeface="Arial" panose="020B0604020202020204" pitchFamily="34" charset="0"/>
              </a:rPr>
              <a:t>Blanket Purchase Agreement (BPA) </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is a written </a:t>
            </a:r>
            <a:r>
              <a:rPr lang="en-GB" b="0" kern="1200" dirty="0" smtClean="0">
                <a:solidFill>
                  <a:schemeClr val="tx1">
                    <a:lumMod val="75000"/>
                    <a:lumOff val="25000"/>
                  </a:schemeClr>
                </a:solidFill>
                <a:latin typeface="Arial" panose="020B0604020202020204" pitchFamily="34" charset="0"/>
                <a:cs typeface="Arial" panose="020B0604020202020204" pitchFamily="34" charset="0"/>
              </a:rPr>
              <a:t>a</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greement between UNOPS and a supplier for clearly specified goods/supplies or quantifiable services at fixed prices or fees. </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No legal obligation to order any minimum or maximum quantity.</a:t>
            </a:r>
            <a:endParaRPr lang="en-GB"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b="1" kern="1200" dirty="0" smtClean="0">
                <a:solidFill>
                  <a:schemeClr val="tx1">
                    <a:lumMod val="75000"/>
                    <a:lumOff val="25000"/>
                  </a:schemeClr>
                </a:solidFill>
                <a:latin typeface="Arial" panose="020B0604020202020204" pitchFamily="34" charset="0"/>
                <a:cs typeface="Arial" panose="020B0604020202020204" pitchFamily="34" charset="0"/>
              </a:rPr>
              <a:t>Not to exceed </a:t>
            </a:r>
            <a:r>
              <a:rPr lang="en-GB" kern="1200" dirty="0" smtClean="0">
                <a:solidFill>
                  <a:schemeClr val="tx1">
                    <a:lumMod val="75000"/>
                    <a:lumOff val="25000"/>
                  </a:schemeClr>
                </a:solidFill>
                <a:latin typeface="Arial" panose="020B0604020202020204" pitchFamily="34" charset="0"/>
                <a:cs typeface="Arial" panose="020B0604020202020204" pitchFamily="34" charset="0"/>
              </a:rPr>
              <a:t>a maximum contract ceiling of </a:t>
            </a:r>
            <a:r>
              <a:rPr lang="en-GB" b="1" kern="1200" dirty="0" smtClean="0">
                <a:solidFill>
                  <a:schemeClr val="tx1">
                    <a:lumMod val="75000"/>
                    <a:lumOff val="25000"/>
                  </a:schemeClr>
                </a:solidFill>
                <a:latin typeface="Arial" panose="020B0604020202020204" pitchFamily="34" charset="0"/>
                <a:cs typeface="Arial" panose="020B0604020202020204" pitchFamily="34" charset="0"/>
              </a:rPr>
              <a:t>$50,000</a:t>
            </a:r>
            <a:endParaRPr lang="en-GB" b="1"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kern="1200" dirty="0" smtClean="0">
                <a:solidFill>
                  <a:schemeClr val="tx1">
                    <a:lumMod val="75000"/>
                    <a:lumOff val="25000"/>
                  </a:schemeClr>
                </a:solidFill>
                <a:latin typeface="Arial" panose="020B0604020202020204" pitchFamily="34" charset="0"/>
                <a:cs typeface="Arial" panose="020B0604020202020204" pitchFamily="34" charset="0"/>
              </a:rPr>
              <a:t>Valid only for 12 months </a:t>
            </a:r>
            <a:endParaRPr lang="en-GB" kern="1200" dirty="0">
              <a:solidFill>
                <a:schemeClr val="tx1">
                  <a:lumMod val="75000"/>
                  <a:lumOff val="25000"/>
                </a:schemeClr>
              </a:solidFill>
            </a:endParaRPr>
          </a:p>
        </p:txBody>
      </p:sp>
    </p:spTree>
    <p:extLst>
      <p:ext uri="{BB962C8B-B14F-4D97-AF65-F5344CB8AC3E}">
        <p14:creationId xmlns:p14="http://schemas.microsoft.com/office/powerpoint/2010/main" val="310336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3063"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686118"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Subtitle 3"/>
          <p:cNvSpPr>
            <a:spLocks noGrp="1"/>
          </p:cNvSpPr>
          <p:nvPr>
            <p:ph type="subTitle" idx="1"/>
          </p:nvPr>
        </p:nvSpPr>
        <p:spPr>
          <a:xfrm>
            <a:off x="251520" y="476672"/>
            <a:ext cx="8712968" cy="360040"/>
          </a:xfrm>
        </p:spPr>
        <p:txBody>
          <a:bodyPr/>
          <a:lstStyle/>
          <a:p>
            <a:pPr algn="ctr"/>
            <a:r>
              <a:rPr lang="en-US" dirty="0" smtClean="0"/>
              <a:t>Why establish LTAs &amp; BPAs?</a:t>
            </a:r>
            <a:endParaRPr lang="en-US" dirty="0"/>
          </a:p>
        </p:txBody>
      </p:sp>
      <p:sp>
        <p:nvSpPr>
          <p:cNvPr id="15" name="Rectangle 14"/>
          <p:cNvSpPr/>
          <p:nvPr/>
        </p:nvSpPr>
        <p:spPr>
          <a:xfrm>
            <a:off x="363063" y="1426164"/>
            <a:ext cx="4094819" cy="429008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LTA</a:t>
            </a:r>
          </a:p>
          <a:p>
            <a:pPr marL="0" lvl="1" algn="ctr" defTabSz="889000">
              <a:lnSpc>
                <a:spcPct val="90000"/>
              </a:lnSpc>
              <a:spcBef>
                <a:spcPct val="0"/>
              </a:spcBef>
              <a:spcAft>
                <a:spcPct val="15000"/>
              </a:spcAft>
            </a:pPr>
            <a:endParaRPr lang="en-GB" b="1" dirty="0" smtClean="0">
              <a:solidFill>
                <a:schemeClr val="accent1"/>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Ensure </a:t>
            </a:r>
            <a:r>
              <a:rPr lang="en-GB" dirty="0">
                <a:solidFill>
                  <a:schemeClr val="tx1">
                    <a:lumMod val="75000"/>
                    <a:lumOff val="25000"/>
                  </a:schemeClr>
                </a:solidFill>
                <a:latin typeface="Arial" panose="020B0604020202020204" pitchFamily="34" charset="0"/>
                <a:cs typeface="Arial" panose="020B0604020202020204" pitchFamily="34" charset="0"/>
              </a:rPr>
              <a:t>supply, competitive prices, standardize products and process efficiency</a:t>
            </a:r>
          </a:p>
          <a:p>
            <a:pPr marL="228600" lvl="1" indent="-228600" defTabSz="889000">
              <a:lnSpc>
                <a:spcPct val="90000"/>
              </a:lnSpc>
              <a:spcBef>
                <a:spcPct val="0"/>
              </a:spcBef>
              <a:spcAft>
                <a:spcPct val="15000"/>
              </a:spcAft>
              <a:buChar char="••"/>
            </a:pPr>
            <a:r>
              <a:rPr lang="en-GB" b="1" dirty="0">
                <a:solidFill>
                  <a:srgbClr val="528EC9"/>
                </a:solidFill>
                <a:latin typeface="Arial" panose="020B0604020202020204" pitchFamily="34" charset="0"/>
                <a:cs typeface="Arial" panose="020B0604020202020204" pitchFamily="34" charset="0"/>
              </a:rPr>
              <a:t>Procurement Group (PG) </a:t>
            </a:r>
            <a:r>
              <a:rPr lang="en-GB" dirty="0">
                <a:solidFill>
                  <a:schemeClr val="tx1">
                    <a:lumMod val="75000"/>
                    <a:lumOff val="25000"/>
                  </a:schemeClr>
                </a:solidFill>
                <a:latin typeface="Arial" panose="020B0604020202020204" pitchFamily="34" charset="0"/>
                <a:cs typeface="Arial" panose="020B0604020202020204" pitchFamily="34" charset="0"/>
              </a:rPr>
              <a:t>should be informed about all LTAs. National, regional or global level</a:t>
            </a:r>
          </a:p>
        </p:txBody>
      </p:sp>
      <p:sp>
        <p:nvSpPr>
          <p:cNvPr id="25" name="Rectangle 24"/>
          <p:cNvSpPr/>
          <p:nvPr/>
        </p:nvSpPr>
        <p:spPr>
          <a:xfrm>
            <a:off x="4686118" y="1398868"/>
            <a:ext cx="4094819" cy="345522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BPA</a:t>
            </a:r>
          </a:p>
          <a:p>
            <a:pPr marL="0" lvl="1" algn="ctr" defTabSz="889000">
              <a:lnSpc>
                <a:spcPct val="90000"/>
              </a:lnSpc>
              <a:spcBef>
                <a:spcPct val="0"/>
              </a:spcBef>
              <a:spcAft>
                <a:spcPct val="15000"/>
              </a:spcAft>
            </a:pPr>
            <a:endParaRPr lang="en-GB" b="1" dirty="0" smtClean="0">
              <a:solidFill>
                <a:schemeClr val="accent1"/>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Ensure </a:t>
            </a:r>
            <a:r>
              <a:rPr lang="en-GB" dirty="0">
                <a:solidFill>
                  <a:schemeClr val="tx1">
                    <a:lumMod val="75000"/>
                    <a:lumOff val="25000"/>
                  </a:schemeClr>
                </a:solidFill>
                <a:latin typeface="Arial" panose="020B0604020202020204" pitchFamily="34" charset="0"/>
                <a:cs typeface="Arial" panose="020B0604020202020204" pitchFamily="34" charset="0"/>
              </a:rPr>
              <a:t>supply, competitive prices, standardize products and process efficiency. </a:t>
            </a:r>
          </a:p>
          <a:p>
            <a:pPr marL="228600" lvl="1" indent="-228600" defTabSz="889000">
              <a:lnSpc>
                <a:spcPct val="90000"/>
              </a:lnSpc>
              <a:spcBef>
                <a:spcPct val="0"/>
              </a:spcBef>
              <a:spcAft>
                <a:spcPct val="15000"/>
              </a:spcAft>
              <a:buChar char="••"/>
            </a:pPr>
            <a:r>
              <a:rPr lang="en-GB" dirty="0">
                <a:solidFill>
                  <a:schemeClr val="tx1">
                    <a:lumMod val="75000"/>
                    <a:lumOff val="25000"/>
                  </a:schemeClr>
                </a:solidFill>
                <a:latin typeface="Arial" panose="020B0604020202020204" pitchFamily="34" charset="0"/>
                <a:cs typeface="Arial" panose="020B0604020202020204" pitchFamily="34" charset="0"/>
              </a:rPr>
              <a:t>Issued at the local level to satisfy straightforward and recurring operational requirements of a support nature, such as stationery items, business cards, cleaning supplies, etc.</a:t>
            </a:r>
            <a:endParaRPr lang="en-GB"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25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3063"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686118"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Subtitle 3"/>
          <p:cNvSpPr>
            <a:spLocks noGrp="1"/>
          </p:cNvSpPr>
          <p:nvPr>
            <p:ph type="subTitle" idx="1"/>
          </p:nvPr>
        </p:nvSpPr>
        <p:spPr>
          <a:xfrm>
            <a:off x="251520" y="476672"/>
            <a:ext cx="8712968" cy="360040"/>
          </a:xfrm>
        </p:spPr>
        <p:txBody>
          <a:bodyPr/>
          <a:lstStyle/>
          <a:p>
            <a:pPr algn="ctr"/>
            <a:r>
              <a:rPr lang="en-US" dirty="0"/>
              <a:t>How to establish LTAs &amp; BPAs?</a:t>
            </a:r>
          </a:p>
        </p:txBody>
      </p:sp>
      <p:sp>
        <p:nvSpPr>
          <p:cNvPr id="15" name="Rectangle 14"/>
          <p:cNvSpPr/>
          <p:nvPr/>
        </p:nvSpPr>
        <p:spPr>
          <a:xfrm>
            <a:off x="363063" y="1439812"/>
            <a:ext cx="4094819" cy="496738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LTA</a:t>
            </a:r>
          </a:p>
          <a:p>
            <a:pPr marL="228600" lvl="1" indent="-228600" defTabSz="889000">
              <a:lnSpc>
                <a:spcPct val="90000"/>
              </a:lnSpc>
              <a:spcBef>
                <a:spcPct val="0"/>
              </a:spcBef>
              <a:spcAft>
                <a:spcPct val="15000"/>
              </a:spcAft>
              <a:buChar char="••"/>
            </a:pPr>
            <a:endParaRPr lang="en-GB" dirty="0" smtClean="0">
              <a:solidFill>
                <a:schemeClr val="tx1">
                  <a:lumMod val="75000"/>
                  <a:lumOff val="25000"/>
                </a:schemeClr>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Default </a:t>
            </a:r>
            <a:r>
              <a:rPr lang="en-GB" dirty="0">
                <a:solidFill>
                  <a:schemeClr val="tx1">
                    <a:lumMod val="75000"/>
                    <a:lumOff val="25000"/>
                  </a:schemeClr>
                </a:solidFill>
                <a:latin typeface="Arial" panose="020B0604020202020204" pitchFamily="34" charset="0"/>
                <a:cs typeface="Arial" panose="020B0604020202020204" pitchFamily="34" charset="0"/>
              </a:rPr>
              <a:t>method of solicitation is </a:t>
            </a:r>
            <a:r>
              <a:rPr lang="en-GB" b="1" dirty="0">
                <a:solidFill>
                  <a:schemeClr val="tx1">
                    <a:lumMod val="75000"/>
                    <a:lumOff val="25000"/>
                  </a:schemeClr>
                </a:solidFill>
                <a:latin typeface="Arial" panose="020B0604020202020204" pitchFamily="34" charset="0"/>
                <a:cs typeface="Arial" panose="020B0604020202020204" pitchFamily="34" charset="0"/>
              </a:rPr>
              <a:t>Open Competitive</a:t>
            </a:r>
            <a:r>
              <a:rPr lang="en-GB" dirty="0">
                <a:solidFill>
                  <a:schemeClr val="tx1">
                    <a:lumMod val="75000"/>
                    <a:lumOff val="25000"/>
                  </a:schemeClr>
                </a:solidFill>
                <a:latin typeface="Arial" panose="020B0604020202020204" pitchFamily="34" charset="0"/>
                <a:cs typeface="Arial" panose="020B0604020202020204" pitchFamily="34" charset="0"/>
              </a:rPr>
              <a:t> process.</a:t>
            </a:r>
            <a:endParaRPr lang="en-GB" dirty="0">
              <a:solidFill>
                <a:schemeClr val="tx1">
                  <a:lumMod val="75000"/>
                  <a:lumOff val="25000"/>
                </a:schemeClr>
              </a:solidFill>
            </a:endParaRPr>
          </a:p>
          <a:p>
            <a:pPr marL="228600" lvl="1" indent="-228600" defTabSz="889000">
              <a:lnSpc>
                <a:spcPct val="90000"/>
              </a:lnSpc>
              <a:spcBef>
                <a:spcPct val="0"/>
              </a:spcBef>
              <a:spcAft>
                <a:spcPct val="15000"/>
              </a:spcAft>
              <a:buChar char="••"/>
            </a:pPr>
            <a:r>
              <a:rPr lang="en-GB" b="1" dirty="0">
                <a:solidFill>
                  <a:schemeClr val="tx1">
                    <a:lumMod val="75000"/>
                    <a:lumOff val="25000"/>
                  </a:schemeClr>
                </a:solidFill>
                <a:latin typeface="Arial" panose="020B0604020202020204" pitchFamily="34" charset="0"/>
                <a:cs typeface="Arial" panose="020B0604020202020204" pitchFamily="34" charset="0"/>
              </a:rPr>
              <a:t>Review and award. </a:t>
            </a:r>
            <a:r>
              <a:rPr lang="en-GB" dirty="0">
                <a:solidFill>
                  <a:schemeClr val="tx1">
                    <a:lumMod val="75000"/>
                    <a:lumOff val="25000"/>
                  </a:schemeClr>
                </a:solidFill>
                <a:latin typeface="Arial" panose="020B0604020202020204" pitchFamily="34" charset="0"/>
                <a:cs typeface="Arial" panose="020B0604020202020204" pitchFamily="34" charset="0"/>
              </a:rPr>
              <a:t>All new LTAs must be reviewed by HQCPC (Head Quarters Contracts and Property Committee) for ECPO approval</a:t>
            </a:r>
            <a:endParaRPr lang="en-GB" dirty="0">
              <a:solidFill>
                <a:schemeClr val="tx1">
                  <a:lumMod val="75000"/>
                  <a:lumOff val="25000"/>
                </a:schemeClr>
              </a:solidFill>
            </a:endParaRPr>
          </a:p>
        </p:txBody>
      </p:sp>
      <p:sp>
        <p:nvSpPr>
          <p:cNvPr id="22" name="Rectangle 21"/>
          <p:cNvSpPr/>
          <p:nvPr/>
        </p:nvSpPr>
        <p:spPr>
          <a:xfrm>
            <a:off x="4686118" y="1439812"/>
            <a:ext cx="4094819" cy="50393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BPA</a:t>
            </a:r>
          </a:p>
          <a:p>
            <a:pPr marL="228600" lvl="1" indent="-228600" defTabSz="889000">
              <a:lnSpc>
                <a:spcPct val="90000"/>
              </a:lnSpc>
              <a:spcBef>
                <a:spcPct val="0"/>
              </a:spcBef>
              <a:spcAft>
                <a:spcPct val="15000"/>
              </a:spcAft>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Defined </a:t>
            </a:r>
            <a:r>
              <a:rPr lang="en-GB" dirty="0">
                <a:solidFill>
                  <a:schemeClr val="tx1">
                    <a:lumMod val="75000"/>
                    <a:lumOff val="25000"/>
                  </a:schemeClr>
                </a:solidFill>
                <a:latin typeface="Arial" panose="020B0604020202020204" pitchFamily="34" charset="0"/>
                <a:cs typeface="Arial" panose="020B0604020202020204" pitchFamily="34" charset="0"/>
              </a:rPr>
              <a:t>thresholds for the use of informal methods shall apply: owing to the $50,000 ceiling/12-month period, an </a:t>
            </a:r>
            <a:r>
              <a:rPr lang="en-GB" b="1" dirty="0">
                <a:solidFill>
                  <a:schemeClr val="tx1">
                    <a:lumMod val="75000"/>
                    <a:lumOff val="25000"/>
                  </a:schemeClr>
                </a:solidFill>
                <a:latin typeface="Arial" panose="020B0604020202020204" pitchFamily="34" charset="0"/>
                <a:cs typeface="Arial" panose="020B0604020202020204" pitchFamily="34" charset="0"/>
              </a:rPr>
              <a:t>RFQ should be used</a:t>
            </a:r>
            <a:r>
              <a:rPr lang="en-GB" dirty="0">
                <a:solidFill>
                  <a:schemeClr val="tx1">
                    <a:lumMod val="75000"/>
                    <a:lumOff val="25000"/>
                  </a:schemeClr>
                </a:solidFill>
                <a:latin typeface="Arial" panose="020B0604020202020204" pitchFamily="34" charset="0"/>
                <a:cs typeface="Arial" panose="020B0604020202020204" pitchFamily="34" charset="0"/>
              </a:rPr>
              <a:t>.</a:t>
            </a:r>
          </a:p>
          <a:p>
            <a:pPr marL="228600" lvl="1" indent="-228600" defTabSz="889000">
              <a:lnSpc>
                <a:spcPct val="90000"/>
              </a:lnSpc>
              <a:spcBef>
                <a:spcPct val="0"/>
              </a:spcBef>
              <a:spcAft>
                <a:spcPct val="15000"/>
              </a:spcAft>
              <a:buChar char="••"/>
            </a:pPr>
            <a:r>
              <a:rPr lang="en-GB" dirty="0">
                <a:solidFill>
                  <a:schemeClr val="tx1">
                    <a:lumMod val="75000"/>
                    <a:lumOff val="25000"/>
                  </a:schemeClr>
                </a:solidFill>
                <a:latin typeface="Arial" panose="020B0604020202020204" pitchFamily="34" charset="0"/>
                <a:cs typeface="Arial" panose="020B0604020202020204" pitchFamily="34" charset="0"/>
              </a:rPr>
              <a:t>BPA </a:t>
            </a:r>
            <a:r>
              <a:rPr lang="en-GB" b="1" dirty="0">
                <a:solidFill>
                  <a:schemeClr val="tx1">
                    <a:lumMod val="75000"/>
                    <a:lumOff val="25000"/>
                  </a:schemeClr>
                </a:solidFill>
                <a:latin typeface="Arial" panose="020B0604020202020204" pitchFamily="34" charset="0"/>
                <a:cs typeface="Arial" panose="020B0604020202020204" pitchFamily="34" charset="0"/>
              </a:rPr>
              <a:t>review</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b="1" dirty="0">
                <a:solidFill>
                  <a:schemeClr val="tx1">
                    <a:lumMod val="75000"/>
                    <a:lumOff val="25000"/>
                  </a:schemeClr>
                </a:solidFill>
                <a:latin typeface="Arial" panose="020B0604020202020204" pitchFamily="34" charset="0"/>
                <a:cs typeface="Arial" panose="020B0604020202020204" pitchFamily="34" charset="0"/>
              </a:rPr>
              <a:t>and award </a:t>
            </a:r>
            <a:r>
              <a:rPr lang="en-GB" dirty="0">
                <a:solidFill>
                  <a:schemeClr val="tx1">
                    <a:lumMod val="75000"/>
                    <a:lumOff val="25000"/>
                  </a:schemeClr>
                </a:solidFill>
                <a:latin typeface="Arial" panose="020B0604020202020204" pitchFamily="34" charset="0"/>
                <a:cs typeface="Arial" panose="020B0604020202020204" pitchFamily="34" charset="0"/>
              </a:rPr>
              <a:t>shall follow the $50,000 threshold, i.e. approval by the Procurement Authority directly (or CPC review required in case of cumulative amounts)</a:t>
            </a:r>
          </a:p>
        </p:txBody>
      </p:sp>
    </p:spTree>
    <p:extLst>
      <p:ext uri="{BB962C8B-B14F-4D97-AF65-F5344CB8AC3E}">
        <p14:creationId xmlns:p14="http://schemas.microsoft.com/office/powerpoint/2010/main" val="373291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609600" y="1752600"/>
            <a:ext cx="8426896" cy="4708981"/>
          </a:xfrm>
          <a:prstGeom prst="rect">
            <a:avLst/>
          </a:prstGeom>
          <a:noFill/>
          <a:ln w="9525">
            <a:noFill/>
            <a:miter lim="800000"/>
            <a:headEnd/>
            <a:tailEnd/>
          </a:ln>
        </p:spPr>
        <p:txBody>
          <a:bodyPr wrap="square">
            <a:spAutoFit/>
          </a:bodyPr>
          <a:lstStyle/>
          <a:p>
            <a:pPr marL="919163" lvl="1" indent="-461963">
              <a:buFont typeface="Arial" pitchFamily="34" charset="0"/>
              <a:buChar char="•"/>
            </a:pPr>
            <a:r>
              <a:rPr lang="en-GB" sz="2000" dirty="0" smtClean="0"/>
              <a:t>The </a:t>
            </a:r>
            <a:r>
              <a:rPr lang="en-GB" sz="2000" dirty="0" smtClean="0">
                <a:hlinkClick r:id="rId3"/>
              </a:rPr>
              <a:t>United Nations Charter </a:t>
            </a:r>
            <a:r>
              <a:rPr lang="en-GB" sz="2000" dirty="0" smtClean="0"/>
              <a:t>– an international treaty</a:t>
            </a:r>
          </a:p>
          <a:p>
            <a:pPr lvl="1"/>
            <a:endParaRPr lang="en-GB" sz="2000" b="1" dirty="0"/>
          </a:p>
          <a:p>
            <a:pPr lvl="1"/>
            <a:r>
              <a:rPr lang="en-GB" sz="2000" dirty="0" smtClean="0"/>
              <a:t>The UN Charter is its founding document (29 Chapters, 111 Articles)</a:t>
            </a:r>
          </a:p>
          <a:p>
            <a:pPr lvl="1"/>
            <a:r>
              <a:rPr lang="en-GB" sz="2000" dirty="0" smtClean="0"/>
              <a:t>--Sets out the rights and obligations of its Member States</a:t>
            </a:r>
          </a:p>
          <a:p>
            <a:pPr lvl="1"/>
            <a:endParaRPr lang="en-GB" sz="2000" dirty="0"/>
          </a:p>
          <a:p>
            <a:pPr lvl="1"/>
            <a:r>
              <a:rPr lang="en-GB" sz="2000" dirty="0" smtClean="0"/>
              <a:t>The preamble and Article 1 address the main aims of the UN:</a:t>
            </a:r>
          </a:p>
          <a:p>
            <a:pPr marL="800100" lvl="1" indent="-342900">
              <a:buFont typeface="Arial" panose="020B0604020202020204" pitchFamily="34" charset="0"/>
              <a:buChar char="•"/>
            </a:pPr>
            <a:r>
              <a:rPr lang="en-GB" sz="2000" dirty="0" smtClean="0"/>
              <a:t>Maintain international peace and security</a:t>
            </a:r>
          </a:p>
          <a:p>
            <a:pPr marL="800100" lvl="1" indent="-342900">
              <a:buFont typeface="Arial" panose="020B0604020202020204" pitchFamily="34" charset="0"/>
              <a:buChar char="•"/>
            </a:pPr>
            <a:r>
              <a:rPr lang="en-GB" sz="2000" dirty="0" smtClean="0"/>
              <a:t>Respect human rights and international law</a:t>
            </a:r>
          </a:p>
          <a:p>
            <a:pPr marL="800100" lvl="1" indent="-342900">
              <a:buFont typeface="Arial" panose="020B0604020202020204" pitchFamily="34" charset="0"/>
              <a:buChar char="•"/>
            </a:pPr>
            <a:r>
              <a:rPr lang="en-GB" sz="2000" dirty="0" smtClean="0"/>
              <a:t>Solve international economic, social, cultural and humanitarian problems</a:t>
            </a:r>
          </a:p>
          <a:p>
            <a:pPr lvl="1"/>
            <a:endParaRPr lang="en-GB" sz="2000" dirty="0" smtClean="0"/>
          </a:p>
          <a:p>
            <a:pPr lvl="1"/>
            <a:r>
              <a:rPr lang="en-GB" sz="2000" dirty="0" smtClean="0"/>
              <a:t>Amendment requires vote of 2/3 of all UN Members and the ratification by the parliaments of 2/3 of UN Members including all 5 permanent members of the Security Council who hold the power of veto over major changes to the structures and powers of the UN.</a:t>
            </a:r>
          </a:p>
        </p:txBody>
      </p:sp>
      <p:sp>
        <p:nvSpPr>
          <p:cNvPr id="5427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2" y="1140381"/>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GB" b="1" dirty="0" smtClean="0"/>
              <a:t>UN Structure</a:t>
            </a:r>
            <a:endParaRPr lang="en-GB" b="1" dirty="0"/>
          </a:p>
        </p:txBody>
      </p:sp>
    </p:spTree>
    <p:extLst>
      <p:ext uri="{BB962C8B-B14F-4D97-AF65-F5344CB8AC3E}">
        <p14:creationId xmlns:p14="http://schemas.microsoft.com/office/powerpoint/2010/main" val="8075769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3063"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686118" y="1385220"/>
            <a:ext cx="4094819" cy="4680000"/>
          </a:xfrm>
          <a:prstGeom prst="rect">
            <a:avLst/>
          </a:prstGeom>
          <a:solidFill>
            <a:srgbClr val="D6E7F2">
              <a:alpha val="90000"/>
            </a:srgbClr>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Subtitle 3"/>
          <p:cNvSpPr>
            <a:spLocks noGrp="1"/>
          </p:cNvSpPr>
          <p:nvPr>
            <p:ph type="subTitle" idx="1"/>
          </p:nvPr>
        </p:nvSpPr>
        <p:spPr>
          <a:xfrm>
            <a:off x="251520" y="476672"/>
            <a:ext cx="8712968" cy="360040"/>
          </a:xfrm>
        </p:spPr>
        <p:txBody>
          <a:bodyPr/>
          <a:lstStyle/>
          <a:p>
            <a:pPr algn="ctr"/>
            <a:r>
              <a:rPr lang="en-US" dirty="0"/>
              <a:t>Using LTAs &amp; BPAs</a:t>
            </a:r>
          </a:p>
        </p:txBody>
      </p:sp>
      <p:sp>
        <p:nvSpPr>
          <p:cNvPr id="15" name="Rectangle 14"/>
          <p:cNvSpPr/>
          <p:nvPr/>
        </p:nvSpPr>
        <p:spPr>
          <a:xfrm>
            <a:off x="363063" y="1439812"/>
            <a:ext cx="4094819" cy="53994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LTA</a:t>
            </a:r>
          </a:p>
          <a:p>
            <a:pPr marL="0" lvl="1" algn="ctr" defTabSz="889000">
              <a:lnSpc>
                <a:spcPct val="90000"/>
              </a:lnSpc>
              <a:spcBef>
                <a:spcPct val="0"/>
              </a:spcBef>
              <a:spcAft>
                <a:spcPct val="15000"/>
              </a:spcAft>
            </a:pPr>
            <a:endParaRPr lang="en-GB" b="1" dirty="0" smtClean="0">
              <a:solidFill>
                <a:schemeClr val="accent1"/>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No </a:t>
            </a:r>
            <a:r>
              <a:rPr lang="en-GB" dirty="0">
                <a:solidFill>
                  <a:schemeClr val="tx1">
                    <a:lumMod val="75000"/>
                    <a:lumOff val="25000"/>
                  </a:schemeClr>
                </a:solidFill>
                <a:latin typeface="Arial" panose="020B0604020202020204" pitchFamily="34" charset="0"/>
                <a:cs typeface="Arial" panose="020B0604020202020204" pitchFamily="34" charset="0"/>
              </a:rPr>
              <a:t>further competitive bidding required. Secondary bidding shall be carried, in case of multiple LTA holders for the same product/ services and as per LTA conditions</a:t>
            </a:r>
          </a:p>
          <a:p>
            <a:pPr marL="228600" lvl="1" indent="-228600" defTabSz="889000">
              <a:lnSpc>
                <a:spcPct val="90000"/>
              </a:lnSpc>
              <a:spcBef>
                <a:spcPct val="0"/>
              </a:spcBef>
              <a:spcAft>
                <a:spcPct val="15000"/>
              </a:spcAft>
              <a:buChar char="••"/>
            </a:pPr>
            <a:r>
              <a:rPr lang="en-GB" b="1" dirty="0">
                <a:solidFill>
                  <a:schemeClr val="tx1">
                    <a:lumMod val="75000"/>
                    <a:lumOff val="25000"/>
                  </a:schemeClr>
                </a:solidFill>
                <a:latin typeface="Arial" panose="020B0604020202020204" pitchFamily="34" charset="0"/>
                <a:cs typeface="Arial" panose="020B0604020202020204" pitchFamily="34" charset="0"/>
              </a:rPr>
              <a:t>Call-off order</a:t>
            </a:r>
            <a:r>
              <a:rPr lang="en-GB" dirty="0">
                <a:solidFill>
                  <a:schemeClr val="tx1">
                    <a:lumMod val="75000"/>
                    <a:lumOff val="25000"/>
                  </a:schemeClr>
                </a:solidFill>
                <a:latin typeface="Arial" panose="020B0604020202020204" pitchFamily="34" charset="0"/>
                <a:cs typeface="Arial" panose="020B0604020202020204" pitchFamily="34" charset="0"/>
              </a:rPr>
              <a:t> issued as and when required and should be approved by </a:t>
            </a:r>
            <a:r>
              <a:rPr lang="en-GB" b="1" dirty="0">
                <a:solidFill>
                  <a:schemeClr val="tx1">
                    <a:lumMod val="75000"/>
                    <a:lumOff val="25000"/>
                  </a:schemeClr>
                </a:solidFill>
                <a:latin typeface="Arial" panose="020B0604020202020204" pitchFamily="34" charset="0"/>
                <a:cs typeface="Arial" panose="020B0604020202020204" pitchFamily="34" charset="0"/>
              </a:rPr>
              <a:t>appropriate Procurement  Authority (PA) </a:t>
            </a:r>
          </a:p>
          <a:p>
            <a:pPr marL="228600" lvl="1" indent="-228600" defTabSz="889000">
              <a:lnSpc>
                <a:spcPct val="90000"/>
              </a:lnSpc>
              <a:spcBef>
                <a:spcPct val="0"/>
              </a:spcBef>
              <a:spcAft>
                <a:spcPct val="15000"/>
              </a:spcAft>
              <a:buChar char="••"/>
            </a:pPr>
            <a:r>
              <a:rPr lang="en-GB" dirty="0">
                <a:solidFill>
                  <a:schemeClr val="tx1">
                    <a:lumMod val="75000"/>
                    <a:lumOff val="25000"/>
                  </a:schemeClr>
                </a:solidFill>
                <a:latin typeface="Arial" panose="020B0604020202020204" pitchFamily="34" charset="0"/>
                <a:cs typeface="Arial" panose="020B0604020202020204" pitchFamily="34" charset="0"/>
              </a:rPr>
              <a:t>For price increases less than 10 percent, the PA must approve the increase documented by the procurement official in a note to the file. All increases more than 10% should be reviewed by HQCPC</a:t>
            </a:r>
            <a:r>
              <a:rPr lang="en-GB" dirty="0" smtClean="0">
                <a:solidFill>
                  <a:schemeClr val="tx1">
                    <a:lumMod val="75000"/>
                    <a:lumOff val="25000"/>
                  </a:schemeClr>
                </a:solidFill>
                <a:latin typeface="Arial" panose="020B0604020202020204" pitchFamily="34" charset="0"/>
                <a:cs typeface="Arial" panose="020B0604020202020204" pitchFamily="34" charset="0"/>
              </a:rPr>
              <a:t>.</a:t>
            </a:r>
          </a:p>
          <a:p>
            <a:pPr marL="228600" lvl="1" indent="-228600" defTabSz="889000">
              <a:lnSpc>
                <a:spcPct val="90000"/>
              </a:lnSpc>
              <a:spcBef>
                <a:spcPct val="0"/>
              </a:spcBef>
              <a:spcAft>
                <a:spcPct val="15000"/>
              </a:spcAft>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Rectangle 21"/>
          <p:cNvSpPr/>
          <p:nvPr/>
        </p:nvSpPr>
        <p:spPr>
          <a:xfrm>
            <a:off x="4686118" y="1439812"/>
            <a:ext cx="4094819" cy="52617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ctr" defTabSz="889000">
              <a:lnSpc>
                <a:spcPct val="90000"/>
              </a:lnSpc>
              <a:spcBef>
                <a:spcPct val="0"/>
              </a:spcBef>
              <a:spcAft>
                <a:spcPct val="15000"/>
              </a:spcAft>
            </a:pPr>
            <a:r>
              <a:rPr lang="en-GB" b="1" dirty="0" smtClean="0">
                <a:solidFill>
                  <a:schemeClr val="accent1"/>
                </a:solidFill>
                <a:latin typeface="Arial" panose="020B0604020202020204" pitchFamily="34" charset="0"/>
                <a:cs typeface="Arial" panose="020B0604020202020204" pitchFamily="34" charset="0"/>
              </a:rPr>
              <a:t>BPA</a:t>
            </a:r>
          </a:p>
          <a:p>
            <a:pPr marL="0" lvl="1" algn="ctr" defTabSz="889000">
              <a:lnSpc>
                <a:spcPct val="90000"/>
              </a:lnSpc>
              <a:spcBef>
                <a:spcPct val="0"/>
              </a:spcBef>
              <a:spcAft>
                <a:spcPct val="15000"/>
              </a:spcAft>
            </a:pPr>
            <a:endParaRPr lang="en-GB" b="1" dirty="0" smtClean="0">
              <a:solidFill>
                <a:schemeClr val="accent1"/>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Issue </a:t>
            </a:r>
            <a:r>
              <a:rPr lang="en-GB" dirty="0">
                <a:solidFill>
                  <a:schemeClr val="tx1">
                    <a:lumMod val="75000"/>
                    <a:lumOff val="25000"/>
                  </a:schemeClr>
                </a:solidFill>
                <a:latin typeface="Arial" panose="020B0604020202020204" pitchFamily="34" charset="0"/>
                <a:cs typeface="Arial" panose="020B0604020202020204" pitchFamily="34" charset="0"/>
              </a:rPr>
              <a:t>an order based on conditions in the BPA and track the total amount spent, not to exceed USD50,000.</a:t>
            </a:r>
          </a:p>
          <a:p>
            <a:pPr marL="228600" lvl="1" indent="-228600" defTabSz="889000">
              <a:lnSpc>
                <a:spcPct val="90000"/>
              </a:lnSpc>
              <a:spcBef>
                <a:spcPct val="0"/>
              </a:spcBef>
              <a:spcAft>
                <a:spcPct val="15000"/>
              </a:spcAft>
              <a:buChar char="••"/>
            </a:pPr>
            <a:r>
              <a:rPr lang="en-GB" dirty="0">
                <a:solidFill>
                  <a:schemeClr val="tx1">
                    <a:lumMod val="75000"/>
                    <a:lumOff val="25000"/>
                  </a:schemeClr>
                </a:solidFill>
                <a:latin typeface="Arial" panose="020B0604020202020204" pitchFamily="34" charset="0"/>
                <a:cs typeface="Arial" panose="020B0604020202020204" pitchFamily="34" charset="0"/>
              </a:rPr>
              <a:t>No amendment of prices or any other conditions allowed</a:t>
            </a:r>
            <a:endParaRPr lang="en-GB"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76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685800" y="2743200"/>
            <a:ext cx="6858000" cy="2123658"/>
          </a:xfrm>
          <a:prstGeom prst="rect">
            <a:avLst/>
          </a:prstGeom>
          <a:noFill/>
          <a:ln w="9525">
            <a:noFill/>
            <a:miter lim="800000"/>
            <a:headEnd/>
            <a:tailEnd/>
          </a:ln>
        </p:spPr>
        <p:txBody>
          <a:bodyPr>
            <a:spAutoFit/>
          </a:bodyPr>
          <a:lstStyle/>
          <a:p>
            <a:r>
              <a:rPr lang="en-US" sz="4400" b="1" dirty="0" smtClean="0"/>
              <a:t>UN PROCESSES FOR ADDRESSING BID CHALLENGES</a:t>
            </a:r>
            <a:endParaRPr lang="en-GB" sz="4400" b="1" dirty="0"/>
          </a:p>
        </p:txBody>
      </p:sp>
    </p:spTree>
    <p:extLst>
      <p:ext uri="{BB962C8B-B14F-4D97-AF65-F5344CB8AC3E}">
        <p14:creationId xmlns:p14="http://schemas.microsoft.com/office/powerpoint/2010/main" val="14619598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476672"/>
            <a:ext cx="7848872" cy="360040"/>
          </a:xfrm>
        </p:spPr>
        <p:txBody>
          <a:bodyPr/>
          <a:lstStyle/>
          <a:p>
            <a:pPr algn="ctr"/>
            <a:r>
              <a:rPr lang="en-GB" dirty="0" smtClean="0"/>
              <a:t>Posting awards</a:t>
            </a:r>
            <a:endParaRPr lang="en-US" dirty="0"/>
          </a:p>
        </p:txBody>
      </p:sp>
      <p:sp>
        <p:nvSpPr>
          <p:cNvPr id="2" name="TextBox 1"/>
          <p:cNvSpPr txBox="1"/>
          <p:nvPr/>
        </p:nvSpPr>
        <p:spPr>
          <a:xfrm>
            <a:off x="787994" y="1144740"/>
            <a:ext cx="7456414" cy="2108269"/>
          </a:xfrm>
          <a:prstGeom prst="rect">
            <a:avLst/>
          </a:prstGeom>
          <a:noFill/>
        </p:spPr>
        <p:txBody>
          <a:bodyPr wrap="square" rtlCol="0">
            <a:spAutoFit/>
          </a:bodyPr>
          <a:lstStyle/>
          <a:p>
            <a:pPr>
              <a:spcAft>
                <a:spcPts val="600"/>
              </a:spcAft>
            </a:pPr>
            <a:r>
              <a:rPr lang="en-GB" b="1" dirty="0">
                <a:solidFill>
                  <a:srgbClr val="528EC9"/>
                </a:solidFill>
                <a:latin typeface="Arial" panose="020B0604020202020204" pitchFamily="34" charset="0"/>
                <a:cs typeface="Arial" panose="020B0604020202020204" pitchFamily="34" charset="0"/>
              </a:rPr>
              <a:t>Posting </a:t>
            </a:r>
            <a:r>
              <a:rPr lang="en-GB" b="1" dirty="0" smtClean="0">
                <a:solidFill>
                  <a:srgbClr val="528EC9"/>
                </a:solidFill>
                <a:latin typeface="Arial" panose="020B0604020202020204" pitchFamily="34" charset="0"/>
                <a:cs typeface="Arial" panose="020B0604020202020204" pitchFamily="34" charset="0"/>
              </a:rPr>
              <a:t>awards</a:t>
            </a:r>
            <a:endParaRPr lang="en-GB" b="1" dirty="0">
              <a:solidFill>
                <a:srgbClr val="528EC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Upon approval of all orders in oneUNOPS, the contract details are posted on the below website for transparency.</a:t>
            </a:r>
          </a:p>
          <a:p>
            <a:pPr marL="285750" indent="-285750">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N</a:t>
            </a:r>
            <a:r>
              <a:rPr lang="en-GB" dirty="0" smtClean="0">
                <a:solidFill>
                  <a:schemeClr val="tx1">
                    <a:lumMod val="75000"/>
                    <a:lumOff val="25000"/>
                  </a:schemeClr>
                </a:solidFill>
                <a:latin typeface="Arial" panose="020B0604020202020204" pitchFamily="34" charset="0"/>
                <a:cs typeface="Arial" panose="020B0604020202020204" pitchFamily="34" charset="0"/>
              </a:rPr>
              <a:t>on-disclosure of information shall be granted for scenarios prescribed under  </a:t>
            </a:r>
            <a:r>
              <a:rPr lang="en-GB" dirty="0" smtClean="0">
                <a:solidFill>
                  <a:schemeClr val="tx1">
                    <a:lumMod val="75000"/>
                    <a:lumOff val="25000"/>
                  </a:schemeClr>
                </a:solidFill>
                <a:latin typeface="Arial" panose="020B0604020202020204" pitchFamily="34" charset="0"/>
                <a:cs typeface="Arial" panose="020B0604020202020204" pitchFamily="34" charset="0"/>
                <a:hlinkClick r:id="rId2"/>
              </a:rPr>
              <a:t>OD 30 (rev.1) </a:t>
            </a:r>
            <a:r>
              <a:rPr lang="en-GB" dirty="0" smtClean="0">
                <a:solidFill>
                  <a:schemeClr val="tx1">
                    <a:lumMod val="75000"/>
                    <a:lumOff val="25000"/>
                  </a:schemeClr>
                </a:solidFill>
                <a:latin typeface="Arial" panose="020B0604020202020204" pitchFamily="34" charset="0"/>
                <a:cs typeface="Arial" panose="020B0604020202020204" pitchFamily="34" charset="0"/>
              </a:rPr>
              <a:t>– Information disclosure policy - section 5</a:t>
            </a:r>
          </a:p>
          <a:p>
            <a:pPr marL="285750" indent="-285750">
              <a:buFont typeface="Arial" panose="020B0604020202020204" pitchFamily="34"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All contracts are posted on </a:t>
            </a:r>
            <a:r>
              <a:rPr lang="en-GB" b="1" dirty="0" smtClean="0">
                <a:solidFill>
                  <a:schemeClr val="accent1"/>
                </a:solidFill>
                <a:latin typeface="Arial" panose="020B0604020202020204" pitchFamily="34" charset="0"/>
                <a:cs typeface="Arial" panose="020B0604020202020204" pitchFamily="34" charset="0"/>
                <a:hlinkClick r:id="rId3"/>
              </a:rPr>
              <a:t>http</a:t>
            </a:r>
            <a:r>
              <a:rPr lang="en-GB" b="1" dirty="0">
                <a:solidFill>
                  <a:schemeClr val="accent1"/>
                </a:solidFill>
                <a:latin typeface="Arial" panose="020B0604020202020204" pitchFamily="34" charset="0"/>
                <a:cs typeface="Arial" panose="020B0604020202020204" pitchFamily="34" charset="0"/>
                <a:hlinkClick r:id="rId3"/>
              </a:rPr>
              <a:t>://</a:t>
            </a:r>
            <a:r>
              <a:rPr lang="en-GB" b="1" dirty="0" smtClean="0">
                <a:solidFill>
                  <a:schemeClr val="accent1"/>
                </a:solidFill>
                <a:latin typeface="Arial" panose="020B0604020202020204" pitchFamily="34" charset="0"/>
                <a:cs typeface="Arial" panose="020B0604020202020204" pitchFamily="34" charset="0"/>
                <a:hlinkClick r:id="rId3"/>
              </a:rPr>
              <a:t>data.unops.org/index.htm</a:t>
            </a:r>
            <a:endParaRPr lang="en-GB" b="1" dirty="0">
              <a:solidFill>
                <a:schemeClr val="accent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259" y="3433253"/>
            <a:ext cx="3249482" cy="30920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18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762000" y="1828800"/>
            <a:ext cx="7620000" cy="4801314"/>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cs typeface="Arial" panose="020B0604020202020204" pitchFamily="34" charset="0"/>
              </a:rPr>
              <a:t>Suppliers can file a complaint with the General Counsel, if they feel they were judged unfairly. </a:t>
            </a:r>
          </a:p>
          <a:p>
            <a:pPr marL="285750" indent="-285750">
              <a:buFont typeface="Arial" panose="020B0604020202020204" pitchFamily="34" charset="0"/>
              <a:buChar char="•"/>
            </a:pPr>
            <a:endParaRPr lang="en-GB" dirty="0">
              <a:solidFill>
                <a:schemeClr val="tx1">
                  <a:lumMod val="75000"/>
                  <a:lumOff val="25000"/>
                </a:schemeClr>
              </a:solidFill>
              <a:cs typeface="Arial" panose="020B0604020202020204" pitchFamily="34" charset="0"/>
            </a:endParaRPr>
          </a:p>
          <a:p>
            <a:pPr marL="285750" indent="-285750">
              <a:buFont typeface="Arial" panose="020B0604020202020204" pitchFamily="34" charset="0"/>
              <a:buChar char="•"/>
            </a:pPr>
            <a:r>
              <a:rPr lang="en-GB" dirty="0">
                <a:solidFill>
                  <a:schemeClr val="tx1">
                    <a:lumMod val="75000"/>
                    <a:lumOff val="25000"/>
                  </a:schemeClr>
                </a:solidFill>
                <a:cs typeface="Arial" panose="020B0604020202020204" pitchFamily="34" charset="0"/>
              </a:rPr>
              <a:t>All bidders must be informed of UNOPS independent bid protest mechanism in the solicitation documents, as well as in contracts. Under no circumstance, personnel involved in the procurement process under compliant shall be allowed to participate in the review of protest.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Definition </a:t>
            </a:r>
            <a:r>
              <a:rPr lang="en-GB" dirty="0"/>
              <a:t>of “procurement protest”: </a:t>
            </a:r>
            <a:endParaRPr lang="en-GB" dirty="0" smtClean="0"/>
          </a:p>
          <a:p>
            <a:pPr marL="285750" indent="-285750">
              <a:buFont typeface="Arial" panose="020B0604020202020204" pitchFamily="34" charset="0"/>
              <a:buChar char="•"/>
            </a:pPr>
            <a:endParaRPr lang="en-GB" dirty="0"/>
          </a:p>
          <a:p>
            <a:r>
              <a:rPr lang="en-GB" dirty="0" smtClean="0"/>
              <a:t>	“any </a:t>
            </a:r>
            <a:r>
              <a:rPr lang="en-GB" i="1" dirty="0"/>
              <a:t>allegations</a:t>
            </a:r>
            <a:r>
              <a:rPr lang="en-GB" dirty="0"/>
              <a:t> made by a supplier with respect to failure of </a:t>
            </a:r>
            <a:r>
              <a:rPr lang="en-GB" dirty="0" smtClean="0"/>
              <a:t>	UNOPS </a:t>
            </a:r>
            <a:r>
              <a:rPr lang="en-GB" dirty="0"/>
              <a:t>(or any of UNOPS personnel) to comply with relevant </a:t>
            </a:r>
            <a:r>
              <a:rPr lang="en-GB" dirty="0" smtClean="0"/>
              <a:t>	procurement </a:t>
            </a:r>
            <a:r>
              <a:rPr lang="en-GB" dirty="0"/>
              <a:t>procedures and uphold the basic principles and </a:t>
            </a:r>
            <a:r>
              <a:rPr lang="en-GB" dirty="0" smtClean="0"/>
              <a:t>	standards </a:t>
            </a:r>
            <a:r>
              <a:rPr lang="en-GB" dirty="0"/>
              <a:t>of integrity, transparency and fairness expected in the </a:t>
            </a:r>
            <a:r>
              <a:rPr lang="en-GB" dirty="0" smtClean="0"/>
              <a:t>	public </a:t>
            </a:r>
            <a:r>
              <a:rPr lang="en-GB" dirty="0"/>
              <a:t>procurement </a:t>
            </a:r>
            <a:r>
              <a:rPr lang="en-GB" dirty="0" smtClean="0"/>
              <a:t>context”</a:t>
            </a:r>
            <a:endParaRPr lang="en-GB" dirty="0"/>
          </a:p>
          <a:p>
            <a:pPr marL="285750" indent="-285750">
              <a:buFont typeface="Arial" panose="020B0604020202020204" pitchFamily="34" charset="0"/>
              <a:buChar char="•"/>
            </a:pPr>
            <a:endParaRPr lang="en-GB" dirty="0" smtClean="0"/>
          </a:p>
        </p:txBody>
      </p:sp>
      <p:sp>
        <p:nvSpPr>
          <p:cNvPr id="2" name="Rectangle 1"/>
          <p:cNvSpPr/>
          <p:nvPr/>
        </p:nvSpPr>
        <p:spPr>
          <a:xfrm>
            <a:off x="304800" y="914400"/>
            <a:ext cx="6553200" cy="369332"/>
          </a:xfrm>
          <a:prstGeom prst="rect">
            <a:avLst/>
          </a:prstGeom>
        </p:spPr>
        <p:txBody>
          <a:bodyPr wrap="square">
            <a:spAutoFit/>
          </a:bodyPr>
          <a:lstStyle/>
          <a:p>
            <a:pPr algn="ctr"/>
            <a:r>
              <a:rPr lang="en-GB" b="1" dirty="0" smtClean="0">
                <a:solidFill>
                  <a:srgbClr val="000000"/>
                </a:solidFill>
              </a:rPr>
              <a:t>Bid Challenge Process</a:t>
            </a:r>
            <a:endParaRPr lang="en-GB"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914400"/>
            <a:ext cx="187434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414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txBox="1">
            <a:spLocks/>
          </p:cNvSpPr>
          <p:nvPr/>
        </p:nvSpPr>
        <p:spPr>
          <a:xfrm>
            <a:off x="251520" y="478160"/>
            <a:ext cx="7848872"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77"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66"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54"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1"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dirty="0"/>
              <a:t>D</a:t>
            </a:r>
            <a:r>
              <a:rPr lang="en-GB" dirty="0" smtClean="0"/>
              <a:t>ebrief</a:t>
            </a:r>
            <a:endParaRPr lang="en-US" dirty="0"/>
          </a:p>
        </p:txBody>
      </p:sp>
      <p:sp>
        <p:nvSpPr>
          <p:cNvPr id="9" name="TextBox 8"/>
          <p:cNvSpPr txBox="1"/>
          <p:nvPr/>
        </p:nvSpPr>
        <p:spPr>
          <a:xfrm>
            <a:off x="395536" y="1447105"/>
            <a:ext cx="8496944" cy="2485787"/>
          </a:xfrm>
          <a:prstGeom prst="roundRect">
            <a:avLst/>
          </a:prstGeom>
          <a:noFill/>
        </p:spPr>
        <p:txBody>
          <a:bodyPr wrap="square" rtlCol="0">
            <a:spAutoFit/>
          </a:bodyPr>
          <a:lstStyle/>
          <a:p>
            <a:endParaRPr lang="en-GB" sz="14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UNOPS doesn’t usually debrief unsuccessful bidders, it happens in cases, when there is </a:t>
            </a:r>
            <a:r>
              <a:rPr lang="en-GB" dirty="0" smtClean="0">
                <a:solidFill>
                  <a:schemeClr val="tx1">
                    <a:lumMod val="75000"/>
                    <a:lumOff val="25000"/>
                  </a:schemeClr>
                </a:solidFill>
                <a:cs typeface="Arial" panose="020B0604020202020204" pitchFamily="34" charset="0"/>
              </a:rPr>
              <a:t>a </a:t>
            </a:r>
            <a:r>
              <a:rPr lang="en-GB" dirty="0" smtClean="0">
                <a:solidFill>
                  <a:schemeClr val="tx1">
                    <a:lumMod val="75000"/>
                    <a:lumOff val="25000"/>
                  </a:schemeClr>
                </a:solidFill>
                <a:latin typeface="Arial" panose="020B0604020202020204" pitchFamily="34" charset="0"/>
                <a:cs typeface="Arial" panose="020B0604020202020204" pitchFamily="34" charset="0"/>
              </a:rPr>
              <a:t>complex </a:t>
            </a:r>
            <a:r>
              <a:rPr lang="en-GB" dirty="0" smtClean="0">
                <a:solidFill>
                  <a:schemeClr val="tx1">
                    <a:lumMod val="75000"/>
                    <a:lumOff val="25000"/>
                  </a:schemeClr>
                </a:solidFill>
                <a:latin typeface="Arial" panose="020B0604020202020204" pitchFamily="34" charset="0"/>
                <a:cs typeface="Arial" panose="020B0604020202020204" pitchFamily="34" charset="0"/>
              </a:rPr>
              <a:t>tender. In such cases the debriefing should be done upon written request. </a:t>
            </a:r>
          </a:p>
          <a:p>
            <a:pPr marL="285750" indent="-285750">
              <a:buFont typeface="Arial" panose="020B0604020202020204" pitchFamily="34" charset="0"/>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Important not to disclose </a:t>
            </a:r>
            <a:r>
              <a:rPr lang="en-GB" dirty="0" smtClean="0">
                <a:solidFill>
                  <a:schemeClr val="tx1">
                    <a:lumMod val="75000"/>
                    <a:lumOff val="25000"/>
                  </a:schemeClr>
                </a:solidFill>
                <a:latin typeface="Arial" panose="020B0604020202020204" pitchFamily="34" charset="0"/>
                <a:cs typeface="Arial" panose="020B0604020202020204" pitchFamily="34" charset="0"/>
              </a:rPr>
              <a:t>trade secrets, proprietary information including methodology, evaluation scoring financial information, ranking and other vendor details. </a:t>
            </a:r>
          </a:p>
        </p:txBody>
      </p:sp>
    </p:spTree>
    <p:extLst>
      <p:ext uri="{BB962C8B-B14F-4D97-AF65-F5344CB8AC3E}">
        <p14:creationId xmlns:p14="http://schemas.microsoft.com/office/powerpoint/2010/main" val="377682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609600" y="1447800"/>
            <a:ext cx="7772400" cy="5078313"/>
          </a:xfrm>
          <a:prstGeom prst="rect">
            <a:avLst/>
          </a:prstGeom>
          <a:noFill/>
          <a:ln w="9525">
            <a:noFill/>
            <a:miter lim="800000"/>
            <a:headEnd/>
            <a:tailEnd/>
          </a:ln>
        </p:spPr>
        <p:txBody>
          <a:bodyPr wrap="square">
            <a:spAutoFit/>
          </a:bodyPr>
          <a:lstStyle/>
          <a:p>
            <a:r>
              <a:rPr lang="en-GB" b="1" u="sng" dirty="0" smtClean="0"/>
              <a:t>Complaint filed </a:t>
            </a:r>
            <a:r>
              <a:rPr lang="en-GB" b="1" u="sng" dirty="0"/>
              <a:t>prior to contract </a:t>
            </a:r>
            <a:r>
              <a:rPr lang="en-GB" b="1" u="sng" dirty="0" smtClean="0"/>
              <a:t>signature</a:t>
            </a:r>
          </a:p>
          <a:p>
            <a:endParaRPr lang="en-GB" b="1" u="sng" dirty="0"/>
          </a:p>
          <a:p>
            <a:r>
              <a:rPr lang="en-GB" dirty="0" smtClean="0"/>
              <a:t>The </a:t>
            </a:r>
            <a:r>
              <a:rPr lang="en-GB" dirty="0"/>
              <a:t>contract may not be signed until the complaint is satisfactorily </a:t>
            </a:r>
            <a:r>
              <a:rPr lang="en-GB" dirty="0" smtClean="0"/>
              <a:t>addressed unless: </a:t>
            </a:r>
          </a:p>
          <a:p>
            <a:endParaRPr lang="en-GB" dirty="0" smtClean="0"/>
          </a:p>
          <a:p>
            <a:pPr marL="342900" indent="-342900">
              <a:buFont typeface="+mj-lt"/>
              <a:buAutoNum type="arabicPeriod"/>
            </a:pPr>
            <a:r>
              <a:rPr lang="en-GB" dirty="0" smtClean="0"/>
              <a:t>The </a:t>
            </a:r>
            <a:r>
              <a:rPr lang="en-GB" dirty="0"/>
              <a:t>goods, works, or services are urgently </a:t>
            </a:r>
            <a:r>
              <a:rPr lang="en-GB" dirty="0" smtClean="0"/>
              <a:t>required;</a:t>
            </a:r>
          </a:p>
          <a:p>
            <a:pPr marL="342900" indent="-342900">
              <a:buFont typeface="+mj-lt"/>
              <a:buAutoNum type="arabicPeriod"/>
            </a:pPr>
            <a:r>
              <a:rPr lang="en-GB" dirty="0" smtClean="0"/>
              <a:t>Delivery </a:t>
            </a:r>
            <a:r>
              <a:rPr lang="en-GB" dirty="0"/>
              <a:t>or performance would be unduly delayed if a contract is not </a:t>
            </a:r>
            <a:r>
              <a:rPr lang="en-GB" dirty="0" smtClean="0"/>
              <a:t>awarded promptly: or</a:t>
            </a:r>
          </a:p>
          <a:p>
            <a:pPr marL="342900" indent="-342900">
              <a:buFont typeface="+mj-lt"/>
              <a:buAutoNum type="arabicPeriod"/>
            </a:pPr>
            <a:r>
              <a:rPr lang="en-GB" dirty="0" smtClean="0"/>
              <a:t>A </a:t>
            </a:r>
            <a:r>
              <a:rPr lang="en-GB" dirty="0"/>
              <a:t>prompt award is in the best interest of UNOPS</a:t>
            </a:r>
            <a:r>
              <a:rPr lang="en-GB" dirty="0" smtClean="0"/>
              <a:t>.</a:t>
            </a:r>
          </a:p>
          <a:p>
            <a:endParaRPr lang="en-GB" dirty="0"/>
          </a:p>
          <a:p>
            <a:r>
              <a:rPr lang="en-GB" b="1" u="sng" dirty="0"/>
              <a:t>C</a:t>
            </a:r>
            <a:r>
              <a:rPr lang="en-GB" b="1" u="sng" dirty="0" smtClean="0"/>
              <a:t>omplaint received </a:t>
            </a:r>
            <a:r>
              <a:rPr lang="en-GB" b="1" u="sng" dirty="0"/>
              <a:t>after contract </a:t>
            </a:r>
            <a:r>
              <a:rPr lang="en-GB" b="1" u="sng" dirty="0" smtClean="0"/>
              <a:t>signature</a:t>
            </a:r>
          </a:p>
          <a:p>
            <a:endParaRPr lang="en-GB" dirty="0" smtClean="0"/>
          </a:p>
          <a:p>
            <a:r>
              <a:rPr lang="en-GB" dirty="0" smtClean="0"/>
              <a:t>Immediate suspension of </a:t>
            </a:r>
            <a:r>
              <a:rPr lang="en-GB" dirty="0"/>
              <a:t>implementation pending resolution of the protest, </a:t>
            </a:r>
            <a:r>
              <a:rPr lang="en-GB" dirty="0" smtClean="0"/>
              <a:t>unless </a:t>
            </a:r>
            <a:r>
              <a:rPr lang="en-GB" dirty="0"/>
              <a:t>continued performance is justified in situations where</a:t>
            </a:r>
            <a:r>
              <a:rPr lang="en-GB" dirty="0" smtClean="0"/>
              <a:t>:</a:t>
            </a:r>
          </a:p>
          <a:p>
            <a:endParaRPr lang="en-GB" dirty="0"/>
          </a:p>
          <a:p>
            <a:r>
              <a:rPr lang="en-GB" dirty="0"/>
              <a:t>1. Uninterrupted contract performance is in the best interest of UNOPS</a:t>
            </a:r>
            <a:r>
              <a:rPr lang="en-GB" dirty="0" smtClean="0"/>
              <a:t>; or</a:t>
            </a:r>
            <a:endParaRPr lang="en-GB" dirty="0"/>
          </a:p>
          <a:p>
            <a:r>
              <a:rPr lang="en-GB" dirty="0"/>
              <a:t>2. Urgent, compelling circumstances that significantly affect the best interest of UNOPS do not permit delay in the implementation of contract</a:t>
            </a:r>
            <a:r>
              <a:rPr lang="en-GB" dirty="0" smtClean="0"/>
              <a:t>.</a:t>
            </a:r>
            <a:endParaRPr lang="en-GB" dirty="0"/>
          </a:p>
        </p:txBody>
      </p:sp>
      <p:sp>
        <p:nvSpPr>
          <p:cNvPr id="2" name="Rectangle 1"/>
          <p:cNvSpPr/>
          <p:nvPr/>
        </p:nvSpPr>
        <p:spPr>
          <a:xfrm>
            <a:off x="304800" y="914400"/>
            <a:ext cx="6553200" cy="369332"/>
          </a:xfrm>
          <a:prstGeom prst="rect">
            <a:avLst/>
          </a:prstGeom>
        </p:spPr>
        <p:txBody>
          <a:bodyPr wrap="square">
            <a:spAutoFit/>
          </a:bodyPr>
          <a:lstStyle/>
          <a:p>
            <a:pPr algn="ctr"/>
            <a:r>
              <a:rPr lang="en-GB" b="1" dirty="0" smtClean="0">
                <a:solidFill>
                  <a:srgbClr val="000000"/>
                </a:solidFill>
              </a:rPr>
              <a:t>                      Bid Challenge Process</a:t>
            </a:r>
            <a:endParaRPr lang="en-GB" b="1" dirty="0"/>
          </a:p>
        </p:txBody>
      </p:sp>
    </p:spTree>
    <p:extLst>
      <p:ext uri="{BB962C8B-B14F-4D97-AF65-F5344CB8AC3E}">
        <p14:creationId xmlns:p14="http://schemas.microsoft.com/office/powerpoint/2010/main" val="9597118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2057400"/>
            <a:ext cx="5715000" cy="3477875"/>
          </a:xfrm>
          <a:prstGeom prst="rect">
            <a:avLst/>
          </a:prstGeom>
          <a:noFill/>
          <a:ln w="9525">
            <a:noFill/>
            <a:miter lim="800000"/>
            <a:headEnd/>
            <a:tailEnd/>
          </a:ln>
        </p:spPr>
        <p:txBody>
          <a:bodyPr wrap="square">
            <a:spAutoFit/>
          </a:bodyPr>
          <a:lstStyle/>
          <a:p>
            <a:r>
              <a:rPr lang="en-US" sz="4400" b="1" dirty="0" smtClean="0"/>
              <a:t>UN PROCESSES FOR ADDRESSING CLAIMS DURING CONTACT ADMINISTRATION</a:t>
            </a:r>
            <a:endParaRPr lang="en-GB" sz="4400" b="1" dirty="0"/>
          </a:p>
        </p:txBody>
      </p:sp>
    </p:spTree>
    <p:extLst>
      <p:ext uri="{BB962C8B-B14F-4D97-AF65-F5344CB8AC3E}">
        <p14:creationId xmlns:p14="http://schemas.microsoft.com/office/powerpoint/2010/main" val="305979051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1219200" y="2133600"/>
            <a:ext cx="7239000" cy="4302716"/>
          </a:xfrm>
          <a:prstGeom prst="rect">
            <a:avLst/>
          </a:prstGeom>
          <a:noFill/>
          <a:ln w="9525">
            <a:noFill/>
            <a:miter lim="800000"/>
            <a:headEnd/>
            <a:tailEnd/>
          </a:ln>
        </p:spPr>
        <p:txBody>
          <a:bodyPr wrap="square">
            <a:spAutoFit/>
          </a:bodyPr>
          <a:lstStyle/>
          <a:p>
            <a:pPr marL="461963" indent="-461963" eaLnBrk="1" hangingPunct="1">
              <a:lnSpc>
                <a:spcPct val="80000"/>
              </a:lnSpc>
              <a:buFont typeface="Arial" pitchFamily="34" charset="0"/>
              <a:buChar char="•"/>
            </a:pPr>
            <a:r>
              <a:rPr lang="en-US" dirty="0" smtClean="0"/>
              <a:t>Negotiation = Always the preferred mode of resolution</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Parties to use their best effort to settle amicably any dispute, controversy or claim.  Contract requirement.</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Resolve the outstanding matters of the contract (or lack thereof).</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First instance locally, then address to HQ.</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Least costly means of settling a dispute.</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Do cost-benefit and risk analysis to inform your position and guide you in your negotiations. </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If this is successful, contact </a:t>
            </a:r>
            <a:r>
              <a:rPr lang="en-US" dirty="0" smtClean="0"/>
              <a:t>UNOPS Legal </a:t>
            </a:r>
            <a:r>
              <a:rPr lang="en-US" dirty="0" smtClean="0"/>
              <a:t>for settlement agreement.</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If this fails, next step is normally Arbitration, which is the final option. </a:t>
            </a:r>
            <a:endParaRPr lang="en-US" b="1" dirty="0" smtClean="0">
              <a:latin typeface="Trebuchet MS" pitchFamily="34" charset="0"/>
            </a:endParaRPr>
          </a:p>
        </p:txBody>
      </p:sp>
      <p:sp>
        <p:nvSpPr>
          <p:cNvPr id="1331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3" y="1140381"/>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US" b="1" dirty="0" smtClean="0">
                <a:latin typeface="+mn-lt"/>
              </a:rPr>
              <a:t>Negotiation/Amicable </a:t>
            </a:r>
            <a:r>
              <a:rPr lang="en-US" b="1" dirty="0">
                <a:latin typeface="+mn-lt"/>
              </a:rPr>
              <a:t>Settlement</a:t>
            </a:r>
            <a:endParaRPr lang="en-GB" b="1" dirty="0">
              <a:latin typeface="+mn-lt"/>
            </a:endParaRPr>
          </a:p>
        </p:txBody>
      </p:sp>
    </p:spTree>
    <p:extLst>
      <p:ext uri="{BB962C8B-B14F-4D97-AF65-F5344CB8AC3E}">
        <p14:creationId xmlns:p14="http://schemas.microsoft.com/office/powerpoint/2010/main" val="22993641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1219200" y="2133600"/>
            <a:ext cx="7315200" cy="4081117"/>
          </a:xfrm>
          <a:prstGeom prst="rect">
            <a:avLst/>
          </a:prstGeom>
          <a:noFill/>
          <a:ln w="9525">
            <a:noFill/>
            <a:miter lim="800000"/>
            <a:headEnd/>
            <a:tailEnd/>
          </a:ln>
        </p:spPr>
        <p:txBody>
          <a:bodyPr wrap="square">
            <a:spAutoFit/>
          </a:bodyPr>
          <a:lstStyle/>
          <a:p>
            <a:pPr marL="461963" indent="-461963" eaLnBrk="1" hangingPunct="1">
              <a:lnSpc>
                <a:spcPct val="80000"/>
              </a:lnSpc>
              <a:buFont typeface="Arial" pitchFamily="34" charset="0"/>
              <a:buChar char="•"/>
            </a:pPr>
            <a:r>
              <a:rPr lang="en-US" dirty="0" smtClean="0"/>
              <a:t>Last resort, high cost in terms of staff, time and risk of unfavorable decision = Communication to </a:t>
            </a:r>
            <a:r>
              <a:rPr lang="en-US" dirty="0" smtClean="0"/>
              <a:t>UNOPS </a:t>
            </a:r>
            <a:r>
              <a:rPr lang="en-US" dirty="0" smtClean="0"/>
              <a:t>Legal</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UNOPS </a:t>
            </a:r>
            <a:r>
              <a:rPr lang="en-US" dirty="0" smtClean="0"/>
              <a:t>Legal must be consulted prior to escalation to formal dispute settlement. </a:t>
            </a:r>
            <a:r>
              <a:rPr lang="en-US" dirty="0" smtClean="0"/>
              <a:t>UNOPS </a:t>
            </a:r>
            <a:r>
              <a:rPr lang="en-US" dirty="0" smtClean="0"/>
              <a:t>Legal will liaise with the Office of Legal Affairs.</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UNCITRAL  Arbitration Rules = Procedural Law</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Request to the Hague when no appointing authority agreed upon the parties. </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The Tribunal shall apply the law designated by the parties. For the UN, general principles of international commercial law should apply.  No applicable law in our contracts.</a:t>
            </a:r>
          </a:p>
          <a:p>
            <a:pPr marL="461963" indent="-461963" eaLnBrk="1" hangingPunct="1">
              <a:lnSpc>
                <a:spcPct val="80000"/>
              </a:lnSpc>
              <a:buFont typeface="Arial" pitchFamily="34" charset="0"/>
              <a:buChar char="•"/>
            </a:pPr>
            <a:endParaRPr lang="en-US" dirty="0" smtClean="0"/>
          </a:p>
          <a:p>
            <a:pPr marL="461963" indent="-461963" eaLnBrk="1" hangingPunct="1">
              <a:lnSpc>
                <a:spcPct val="80000"/>
              </a:lnSpc>
              <a:buFont typeface="Arial" pitchFamily="34" charset="0"/>
              <a:buChar char="•"/>
            </a:pPr>
            <a:r>
              <a:rPr lang="en-US" dirty="0" smtClean="0"/>
              <a:t>Cost of arbitration are borne by the unsuccessful party unless the tribunal apportion between them if it determines reasonable. </a:t>
            </a:r>
          </a:p>
        </p:txBody>
      </p:sp>
      <p:sp>
        <p:nvSpPr>
          <p:cNvPr id="13315" name="Line 5"/>
          <p:cNvSpPr>
            <a:spLocks noChangeShapeType="1"/>
          </p:cNvSpPr>
          <p:nvPr/>
        </p:nvSpPr>
        <p:spPr bwMode="auto">
          <a:xfrm>
            <a:off x="0" y="12954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05400" y="833966"/>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US" b="1" dirty="0" smtClean="0">
                <a:latin typeface="+mn-lt"/>
              </a:rPr>
              <a:t>Arbitration</a:t>
            </a:r>
            <a:endParaRPr lang="en-GB" b="1" dirty="0">
              <a:latin typeface="+mn-lt"/>
            </a:endParaRPr>
          </a:p>
        </p:txBody>
      </p:sp>
    </p:spTree>
    <p:extLst>
      <p:ext uri="{BB962C8B-B14F-4D97-AF65-F5344CB8AC3E}">
        <p14:creationId xmlns:p14="http://schemas.microsoft.com/office/powerpoint/2010/main" val="308941747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04384" y="1676400"/>
            <a:ext cx="5715000" cy="4154984"/>
          </a:xfrm>
          <a:prstGeom prst="rect">
            <a:avLst/>
          </a:prstGeom>
          <a:noFill/>
          <a:ln w="9525">
            <a:noFill/>
            <a:miter lim="800000"/>
            <a:headEnd/>
            <a:tailEnd/>
          </a:ln>
        </p:spPr>
        <p:txBody>
          <a:bodyPr wrap="square">
            <a:spAutoFit/>
          </a:bodyPr>
          <a:lstStyle/>
          <a:p>
            <a:r>
              <a:rPr lang="en-US" sz="4400" b="1" dirty="0" smtClean="0"/>
              <a:t>HOW UN ADDRESSES</a:t>
            </a:r>
          </a:p>
          <a:p>
            <a:r>
              <a:rPr lang="en-US" sz="4400" b="1" dirty="0" smtClean="0"/>
              <a:t>FRAUD IN CONTRACT FORMATION OR ADMINISTRATION</a:t>
            </a:r>
            <a:endParaRPr lang="en-GB" sz="4400" b="1" dirty="0"/>
          </a:p>
        </p:txBody>
      </p:sp>
    </p:spTree>
    <p:extLst>
      <p:ext uri="{BB962C8B-B14F-4D97-AF65-F5344CB8AC3E}">
        <p14:creationId xmlns:p14="http://schemas.microsoft.com/office/powerpoint/2010/main" val="15593419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256952" y="1752600"/>
            <a:ext cx="8426896" cy="3477875"/>
          </a:xfrm>
          <a:prstGeom prst="rect">
            <a:avLst/>
          </a:prstGeom>
          <a:noFill/>
          <a:ln w="9525">
            <a:noFill/>
            <a:miter lim="800000"/>
            <a:headEnd/>
            <a:tailEnd/>
          </a:ln>
        </p:spPr>
        <p:txBody>
          <a:bodyPr wrap="square">
            <a:spAutoFit/>
          </a:bodyPr>
          <a:lstStyle/>
          <a:p>
            <a:pPr lvl="1"/>
            <a:endParaRPr lang="en-GB" sz="2000" b="1" dirty="0"/>
          </a:p>
          <a:p>
            <a:pPr lvl="1"/>
            <a:r>
              <a:rPr lang="en-GB" sz="2000" dirty="0" smtClean="0"/>
              <a:t>	As an entity established by the General Assembly pursuant to 	Article 22 of the UN Charter, UNOPS is a subsidiary organ of the 	General Assembly and, thus, is an </a:t>
            </a:r>
            <a:r>
              <a:rPr lang="en-GB" sz="2000" b="1" dirty="0" smtClean="0"/>
              <a:t>integral part of the United 	Nations itself</a:t>
            </a:r>
            <a:r>
              <a:rPr lang="en-GB" sz="2000" dirty="0" smtClean="0"/>
              <a:t>.</a:t>
            </a:r>
          </a:p>
          <a:p>
            <a:pPr lvl="1"/>
            <a:endParaRPr lang="en-GB" sz="2000" dirty="0"/>
          </a:p>
          <a:p>
            <a:pPr lvl="1"/>
            <a:r>
              <a:rPr lang="en-GB" sz="2000" dirty="0" smtClean="0"/>
              <a:t>	</a:t>
            </a:r>
            <a:r>
              <a:rPr lang="en-GB" sz="2000" b="1" dirty="0" smtClean="0"/>
              <a:t>UNOPS enjoys the legal status and capacity of the United 	Nations itself</a:t>
            </a:r>
            <a:r>
              <a:rPr lang="en-GB" sz="2000" dirty="0" smtClean="0"/>
              <a:t>…and </a:t>
            </a:r>
            <a:r>
              <a:rPr lang="en-GB" sz="2000" b="1" dirty="0" smtClean="0"/>
              <a:t>UNOPS also is entitled to the privileges 	and immunities</a:t>
            </a:r>
            <a:r>
              <a:rPr lang="en-GB" sz="2000" dirty="0" smtClean="0"/>
              <a:t> provided for in Article 105 of the UN Charter… 	[as] elaborated in the 1946 Convention on the Privileges and 	Immunities of the United Nations.</a:t>
            </a:r>
          </a:p>
        </p:txBody>
      </p:sp>
      <p:sp>
        <p:nvSpPr>
          <p:cNvPr id="5427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3" y="1140381"/>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GB" b="1" dirty="0" smtClean="0"/>
              <a:t>Legal Status of UNOPS</a:t>
            </a:r>
            <a:endParaRPr lang="en-GB" b="1" dirty="0"/>
          </a:p>
        </p:txBody>
      </p:sp>
    </p:spTree>
    <p:extLst>
      <p:ext uri="{BB962C8B-B14F-4D97-AF65-F5344CB8AC3E}">
        <p14:creationId xmlns:p14="http://schemas.microsoft.com/office/powerpoint/2010/main" val="45843164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5"/>
          <p:cNvSpPr>
            <a:spLocks noChangeShapeType="1"/>
          </p:cNvSpPr>
          <p:nvPr/>
        </p:nvSpPr>
        <p:spPr bwMode="auto">
          <a:xfrm>
            <a:off x="0" y="13716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2" y="816726"/>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US" b="1" dirty="0" smtClean="0">
                <a:latin typeface="+mn-lt"/>
              </a:rPr>
              <a:t>Fraud in contract administration</a:t>
            </a:r>
            <a:endParaRPr lang="en-GB" b="1" dirty="0">
              <a:latin typeface="+mn-lt"/>
            </a:endParaRPr>
          </a:p>
        </p:txBody>
      </p:sp>
      <p:sp>
        <p:nvSpPr>
          <p:cNvPr id="2" name="Rectangle 1"/>
          <p:cNvSpPr/>
          <p:nvPr/>
        </p:nvSpPr>
        <p:spPr>
          <a:xfrm>
            <a:off x="842962" y="2057400"/>
            <a:ext cx="6929437" cy="3416320"/>
          </a:xfrm>
          <a:prstGeom prst="rect">
            <a:avLst/>
          </a:prstGeom>
        </p:spPr>
        <p:txBody>
          <a:bodyPr wrap="square">
            <a:spAutoFit/>
          </a:bodyPr>
          <a:lstStyle/>
          <a:p>
            <a:r>
              <a:rPr lang="en-GB" dirty="0"/>
              <a:t>UNOPS has developed anti-fraud initiatives and has adopted the </a:t>
            </a:r>
            <a:r>
              <a:rPr lang="en-GB" dirty="0" smtClean="0"/>
              <a:t>‘</a:t>
            </a:r>
            <a:r>
              <a:rPr lang="en-GB" dirty="0" err="1" smtClean="0"/>
              <a:t>whistleblower</a:t>
            </a:r>
            <a:r>
              <a:rPr lang="en-GB" dirty="0" smtClean="0"/>
              <a:t>’ policy of </a:t>
            </a:r>
            <a:r>
              <a:rPr lang="en-GB" dirty="0"/>
              <a:t>the United Nations against retaliation for reporting wrongdoing. </a:t>
            </a:r>
            <a:endParaRPr lang="en-GB" dirty="0" smtClean="0"/>
          </a:p>
          <a:p>
            <a:endParaRPr lang="en-GB" dirty="0"/>
          </a:p>
          <a:p>
            <a:r>
              <a:rPr lang="en-GB" dirty="0" smtClean="0"/>
              <a:t>Specifically</a:t>
            </a:r>
            <a:r>
              <a:rPr lang="en-GB" dirty="0"/>
              <a:t>, UNOPS </a:t>
            </a:r>
            <a:r>
              <a:rPr lang="en-GB" dirty="0" smtClean="0"/>
              <a:t>has implemented </a:t>
            </a:r>
            <a:r>
              <a:rPr lang="en-GB" dirty="0"/>
              <a:t>a fraud hotline, which allows direct access to the UNOPS Ethics Officer at a </a:t>
            </a:r>
            <a:r>
              <a:rPr lang="en-GB" dirty="0" smtClean="0"/>
              <a:t>secure email </a:t>
            </a:r>
            <a:r>
              <a:rPr lang="en-GB" dirty="0"/>
              <a:t>address or a secure telephone number. </a:t>
            </a:r>
            <a:endParaRPr lang="en-GB" dirty="0" smtClean="0"/>
          </a:p>
          <a:p>
            <a:endParaRPr lang="en-GB" dirty="0"/>
          </a:p>
          <a:p>
            <a:r>
              <a:rPr lang="en-GB" dirty="0" smtClean="0"/>
              <a:t>The </a:t>
            </a:r>
            <a:r>
              <a:rPr lang="en-GB" dirty="0"/>
              <a:t>Internal Audit Office </a:t>
            </a:r>
            <a:r>
              <a:rPr lang="en-GB" dirty="0" smtClean="0"/>
              <a:t>has also </a:t>
            </a:r>
            <a:r>
              <a:rPr lang="en-GB" dirty="0"/>
              <a:t>adopted the International Standards for the Professional Practice of Internal Auditing, </a:t>
            </a:r>
            <a:r>
              <a:rPr lang="en-GB" dirty="0" smtClean="0"/>
              <a:t>in accordance </a:t>
            </a:r>
            <a:r>
              <a:rPr lang="en-GB" dirty="0"/>
              <a:t>with the professional practices framework prescribed by the Institute of </a:t>
            </a:r>
            <a:r>
              <a:rPr lang="en-GB" dirty="0" smtClean="0"/>
              <a:t>Internal Auditors</a:t>
            </a:r>
            <a:r>
              <a:rPr lang="en-GB" dirty="0"/>
              <a:t>.</a:t>
            </a:r>
          </a:p>
        </p:txBody>
      </p:sp>
    </p:spTree>
    <p:extLst>
      <p:ext uri="{BB962C8B-B14F-4D97-AF65-F5344CB8AC3E}">
        <p14:creationId xmlns:p14="http://schemas.microsoft.com/office/powerpoint/2010/main" val="182257871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5"/>
          <p:cNvSpPr>
            <a:spLocks noChangeShapeType="1"/>
          </p:cNvSpPr>
          <p:nvPr/>
        </p:nvSpPr>
        <p:spPr bwMode="auto">
          <a:xfrm>
            <a:off x="0" y="12954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2" y="771049"/>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US" b="1" dirty="0" smtClean="0">
                <a:latin typeface="+mn-lt"/>
              </a:rPr>
              <a:t>Fraud in contract administration</a:t>
            </a:r>
            <a:endParaRPr lang="en-GB" b="1" dirty="0">
              <a:latin typeface="+mn-lt"/>
            </a:endParaRPr>
          </a:p>
        </p:txBody>
      </p:sp>
      <p:sp>
        <p:nvSpPr>
          <p:cNvPr id="2" name="Rectangle 1"/>
          <p:cNvSpPr/>
          <p:nvPr/>
        </p:nvSpPr>
        <p:spPr>
          <a:xfrm>
            <a:off x="842962" y="1502688"/>
            <a:ext cx="6929437" cy="5355312"/>
          </a:xfrm>
          <a:prstGeom prst="rect">
            <a:avLst/>
          </a:prstGeom>
        </p:spPr>
        <p:txBody>
          <a:bodyPr wrap="square">
            <a:spAutoFit/>
          </a:bodyPr>
          <a:lstStyle/>
          <a:p>
            <a:pPr algn="just"/>
            <a:endParaRPr lang="en-GB" dirty="0"/>
          </a:p>
          <a:p>
            <a:r>
              <a:rPr lang="en-GB" dirty="0"/>
              <a:t>All UNOPS personnel have a duty to report suspected wrongdoing. They may report such suspected wrongdoing to IAIG, or to their immediate supervisor or other appropriate supervisor within the operating unit.</a:t>
            </a:r>
          </a:p>
          <a:p>
            <a:endParaRPr lang="en-GB" u="sng" dirty="0"/>
          </a:p>
          <a:p>
            <a:r>
              <a:rPr lang="en-GB" u="sng" dirty="0" smtClean="0"/>
              <a:t>UNOPS Policy to Address Fraud (OD10)</a:t>
            </a:r>
          </a:p>
          <a:p>
            <a:endParaRPr lang="en-GB" dirty="0"/>
          </a:p>
          <a:p>
            <a:r>
              <a:rPr lang="en-GB" dirty="0"/>
              <a:t>	</a:t>
            </a:r>
            <a:r>
              <a:rPr lang="en-GB" i="1" dirty="0" smtClean="0"/>
              <a:t>“Intentional act by one or more individuals involving the 	use of deception to obtain an unjust or illegal advantage”</a:t>
            </a:r>
          </a:p>
          <a:p>
            <a:endParaRPr lang="en-GB" dirty="0"/>
          </a:p>
          <a:p>
            <a:r>
              <a:rPr lang="en-GB" dirty="0" smtClean="0"/>
              <a:t>Attempted fraud is treated as fraud even if there is no direct financial loss to the Organisation. </a:t>
            </a:r>
          </a:p>
          <a:p>
            <a:endParaRPr lang="en-GB" dirty="0" smtClean="0"/>
          </a:p>
          <a:p>
            <a:r>
              <a:rPr lang="en-GB" u="sng" dirty="0"/>
              <a:t>UNOPS Legal Framework for Addressing Non-Compliance with </a:t>
            </a:r>
            <a:r>
              <a:rPr lang="en-GB" u="sng" dirty="0" smtClean="0"/>
              <a:t>United Nations </a:t>
            </a:r>
            <a:r>
              <a:rPr lang="en-GB" u="sng" dirty="0"/>
              <a:t>Standards of </a:t>
            </a:r>
            <a:r>
              <a:rPr lang="en-GB" u="sng" dirty="0" smtClean="0"/>
              <a:t>Conduct (OD36)</a:t>
            </a:r>
            <a:endParaRPr lang="en-GB" u="sng" dirty="0"/>
          </a:p>
          <a:p>
            <a:endParaRPr lang="en-GB" dirty="0" smtClean="0"/>
          </a:p>
          <a:p>
            <a:endParaRPr lang="en-GB" dirty="0"/>
          </a:p>
          <a:p>
            <a:endParaRPr lang="en-GB" dirty="0"/>
          </a:p>
        </p:txBody>
      </p:sp>
    </p:spTree>
    <p:extLst>
      <p:ext uri="{BB962C8B-B14F-4D97-AF65-F5344CB8AC3E}">
        <p14:creationId xmlns:p14="http://schemas.microsoft.com/office/powerpoint/2010/main" val="18520247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23528" y="3706762"/>
            <a:ext cx="8532401"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 Placeholder 4"/>
          <p:cNvSpPr txBox="1">
            <a:spLocks/>
          </p:cNvSpPr>
          <p:nvPr/>
        </p:nvSpPr>
        <p:spPr>
          <a:xfrm>
            <a:off x="467545" y="3216027"/>
            <a:ext cx="8196414" cy="326686"/>
          </a:xfrm>
          <a:prstGeom prst="rect">
            <a:avLst/>
          </a:prstGeom>
        </p:spPr>
        <p:txBody>
          <a:bodyPr anchor="ctr"/>
          <a:lstStyle>
            <a:lvl1pPr marL="342891" indent="-342891" algn="l" defTabSz="914377" rtl="0" eaLnBrk="1" latinLnBrk="0" hangingPunct="1">
              <a:spcBef>
                <a:spcPct val="20000"/>
              </a:spcBef>
              <a:buFont typeface="Arial" panose="020B0604020202020204" pitchFamily="34" charset="0"/>
              <a:buChar char="•"/>
              <a:defRPr sz="2000" b="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
              </a:spcBef>
              <a:spcAft>
                <a:spcPts val="600"/>
              </a:spcAft>
              <a:buFont typeface="Arial" panose="020B0604020202020204" pitchFamily="34" charset="0"/>
              <a:buNone/>
            </a:pPr>
            <a:r>
              <a:rPr lang="en-US" sz="1700" b="1" dirty="0" smtClean="0">
                <a:solidFill>
                  <a:schemeClr val="accent1"/>
                </a:solidFill>
              </a:rPr>
              <a:t>UNOPS Executive Director’s report of cases of misconduct that have resulted in the imposition of disciplinary and administrative measures </a:t>
            </a:r>
          </a:p>
        </p:txBody>
      </p:sp>
      <p:sp>
        <p:nvSpPr>
          <p:cNvPr id="30" name="TextBox 29"/>
          <p:cNvSpPr txBox="1"/>
          <p:nvPr/>
        </p:nvSpPr>
        <p:spPr>
          <a:xfrm>
            <a:off x="323528" y="3741415"/>
            <a:ext cx="8515089" cy="2783929"/>
          </a:xfrm>
          <a:prstGeom prst="rect">
            <a:avLst/>
          </a:prstGeom>
          <a:solidFill>
            <a:srgbClr val="D6E7F2"/>
          </a:solidFill>
        </p:spPr>
        <p:txBody>
          <a:bodyPr wrap="square" rtlCol="0">
            <a:noAutofit/>
          </a:bodyPr>
          <a:lstStyle/>
          <a:p>
            <a:pPr marL="393750" indent="-285750">
              <a:buClr>
                <a:schemeClr val="tx1">
                  <a:lumMod val="75000"/>
                  <a:lumOff val="25000"/>
                </a:schemeClr>
              </a:buClr>
              <a:buFont typeface="Courier New" panose="02070309020205020404" pitchFamily="49" charset="0"/>
              <a:buChar char="o"/>
            </a:pPr>
            <a:r>
              <a:rPr lang="en-GB" sz="1600" dirty="0" smtClean="0">
                <a:solidFill>
                  <a:schemeClr val="tx1">
                    <a:lumMod val="75000"/>
                    <a:lumOff val="25000"/>
                  </a:schemeClr>
                </a:solidFill>
                <a:latin typeface="Arial" panose="020B0604020202020204" pitchFamily="34" charset="0"/>
                <a:cs typeface="Arial" panose="020B0604020202020204" pitchFamily="34" charset="0"/>
              </a:rPr>
              <a:t>“…</a:t>
            </a:r>
            <a:r>
              <a:rPr lang="en-GB" sz="1600" dirty="0">
                <a:solidFill>
                  <a:schemeClr val="tx1">
                    <a:lumMod val="75000"/>
                    <a:lumOff val="25000"/>
                  </a:schemeClr>
                </a:solidFill>
                <a:latin typeface="Arial" panose="020B0604020202020204" pitchFamily="34" charset="0"/>
                <a:cs typeface="Arial" panose="020B0604020202020204" pitchFamily="34" charset="0"/>
              </a:rPr>
              <a:t>A</a:t>
            </a:r>
            <a:r>
              <a:rPr lang="en-GB" sz="1600" dirty="0" smtClean="0">
                <a:solidFill>
                  <a:schemeClr val="tx1">
                    <a:lumMod val="75000"/>
                    <a:lumOff val="25000"/>
                  </a:schemeClr>
                </a:solidFill>
                <a:latin typeface="Arial" panose="020B0604020202020204" pitchFamily="34" charset="0"/>
                <a:cs typeface="Arial" panose="020B0604020202020204" pitchFamily="34" charset="0"/>
              </a:rPr>
              <a:t> </a:t>
            </a:r>
            <a:r>
              <a:rPr lang="en-GB" sz="1600" dirty="0">
                <a:solidFill>
                  <a:schemeClr val="tx1">
                    <a:lumMod val="75000"/>
                    <a:lumOff val="25000"/>
                  </a:schemeClr>
                </a:solidFill>
                <a:latin typeface="Arial" panose="020B0604020202020204" pitchFamily="34" charset="0"/>
                <a:cs typeface="Arial" panose="020B0604020202020204" pitchFamily="34" charset="0"/>
              </a:rPr>
              <a:t>staff member awarded a contract to a vendor without </a:t>
            </a:r>
            <a:r>
              <a:rPr lang="en-GB" sz="1600" dirty="0" smtClean="0">
                <a:solidFill>
                  <a:schemeClr val="tx1">
                    <a:lumMod val="75000"/>
                    <a:lumOff val="25000"/>
                  </a:schemeClr>
                </a:solidFill>
                <a:latin typeface="Arial" panose="020B0604020202020204" pitchFamily="34" charset="0"/>
                <a:cs typeface="Arial" panose="020B0604020202020204" pitchFamily="34" charset="0"/>
              </a:rPr>
              <a:t>a competitive </a:t>
            </a:r>
            <a:r>
              <a:rPr lang="en-GB" sz="1600" dirty="0">
                <a:solidFill>
                  <a:schemeClr val="tx1">
                    <a:lumMod val="75000"/>
                    <a:lumOff val="25000"/>
                  </a:schemeClr>
                </a:solidFill>
                <a:latin typeface="Arial" panose="020B0604020202020204" pitchFamily="34" charset="0"/>
                <a:cs typeface="Arial" panose="020B0604020202020204" pitchFamily="34" charset="0"/>
              </a:rPr>
              <a:t>procurement exercise. They later falsified documents to state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otherwise…”</a:t>
            </a:r>
          </a:p>
          <a:p>
            <a:pPr marL="393750" indent="-285750">
              <a:buClr>
                <a:schemeClr val="tx1">
                  <a:lumMod val="75000"/>
                  <a:lumOff val="25000"/>
                </a:schemeClr>
              </a:buClr>
              <a:buFont typeface="Courier New" panose="02070309020205020404" pitchFamily="49" charset="0"/>
              <a:buChar char="o"/>
            </a:pPr>
            <a:r>
              <a:rPr lang="en-GB" sz="1600" dirty="0" smtClean="0">
                <a:solidFill>
                  <a:schemeClr val="tx1">
                    <a:lumMod val="75000"/>
                    <a:lumOff val="25000"/>
                  </a:schemeClr>
                </a:solidFill>
                <a:latin typeface="Arial" panose="020B0604020202020204" pitchFamily="34" charset="0"/>
                <a:cs typeface="Arial" panose="020B0604020202020204" pitchFamily="34" charset="0"/>
              </a:rPr>
              <a:t>“…A </a:t>
            </a:r>
            <a:r>
              <a:rPr lang="en-GB" sz="1600" dirty="0">
                <a:solidFill>
                  <a:schemeClr val="tx1">
                    <a:lumMod val="75000"/>
                    <a:lumOff val="25000"/>
                  </a:schemeClr>
                </a:solidFill>
                <a:latin typeface="Arial" panose="020B0604020202020204" pitchFamily="34" charset="0"/>
                <a:cs typeface="Arial" panose="020B0604020202020204" pitchFamily="34" charset="0"/>
              </a:rPr>
              <a:t>staff member colluded with a company to recommend the company for a UNOPS contract in exchange for </a:t>
            </a:r>
            <a:r>
              <a:rPr lang="en-GB" sz="1600" dirty="0" smtClean="0">
                <a:solidFill>
                  <a:schemeClr val="tx1">
                    <a:lumMod val="75000"/>
                    <a:lumOff val="25000"/>
                  </a:schemeClr>
                </a:solidFill>
                <a:latin typeface="Arial" panose="020B0604020202020204" pitchFamily="34" charset="0"/>
                <a:cs typeface="Arial" panose="020B0604020202020204" pitchFamily="34" charset="0"/>
              </a:rPr>
              <a:t>money…”</a:t>
            </a:r>
          </a:p>
          <a:p>
            <a:pPr marL="393750" indent="-285750">
              <a:buClr>
                <a:schemeClr val="tx1">
                  <a:lumMod val="75000"/>
                  <a:lumOff val="25000"/>
                </a:schemeClr>
              </a:buClr>
              <a:buFont typeface="Courier New" panose="02070309020205020404" pitchFamily="49" charset="0"/>
              <a:buChar char="o"/>
            </a:pPr>
            <a:r>
              <a:rPr lang="en-GB" sz="1600" dirty="0" smtClean="0">
                <a:solidFill>
                  <a:schemeClr val="tx1">
                    <a:lumMod val="75000"/>
                    <a:lumOff val="25000"/>
                  </a:schemeClr>
                </a:solidFill>
                <a:latin typeface="Arial" panose="020B0604020202020204" pitchFamily="34" charset="0"/>
                <a:cs typeface="Arial" panose="020B0604020202020204" pitchFamily="34" charset="0"/>
              </a:rPr>
              <a:t>“… </a:t>
            </a:r>
            <a:r>
              <a:rPr lang="en-GB" sz="1600" dirty="0">
                <a:solidFill>
                  <a:schemeClr val="tx1">
                    <a:lumMod val="75000"/>
                    <a:lumOff val="25000"/>
                  </a:schemeClr>
                </a:solidFill>
                <a:latin typeface="Arial" panose="020B0604020202020204" pitchFamily="34" charset="0"/>
                <a:cs typeface="Arial" panose="020B0604020202020204" pitchFamily="34" charset="0"/>
              </a:rPr>
              <a:t>A former individual contractor was found to have been actively associated with the management of a business entity, and to have been holding a financial interest in it, without the approval of UNOPS. </a:t>
            </a:r>
            <a:r>
              <a:rPr lang="en-GB" sz="1600" dirty="0" smtClean="0">
                <a:solidFill>
                  <a:schemeClr val="tx1">
                    <a:lumMod val="75000"/>
                    <a:lumOff val="25000"/>
                  </a:schemeClr>
                </a:solidFill>
                <a:latin typeface="Arial" panose="020B0604020202020204" pitchFamily="34" charset="0"/>
                <a:cs typeface="Arial" panose="020B0604020202020204" pitchFamily="34" charset="0"/>
              </a:rPr>
              <a:t>The individual’s </a:t>
            </a:r>
            <a:r>
              <a:rPr lang="en-GB" sz="1600" dirty="0">
                <a:solidFill>
                  <a:schemeClr val="tx1">
                    <a:lumMod val="75000"/>
                    <a:lumOff val="25000"/>
                  </a:schemeClr>
                </a:solidFill>
                <a:latin typeface="Arial" panose="020B0604020202020204" pitchFamily="34" charset="0"/>
                <a:cs typeface="Arial" panose="020B0604020202020204" pitchFamily="34" charset="0"/>
              </a:rPr>
              <a:t>UNOPS responsibilities included supervising that entity. The individual also took part in </a:t>
            </a:r>
            <a:r>
              <a:rPr lang="en-GB" sz="1600" dirty="0" smtClean="0">
                <a:solidFill>
                  <a:schemeClr val="tx1">
                    <a:lumMod val="75000"/>
                    <a:lumOff val="25000"/>
                  </a:schemeClr>
                </a:solidFill>
                <a:latin typeface="Arial" panose="020B0604020202020204" pitchFamily="34" charset="0"/>
                <a:cs typeface="Arial" panose="020B0604020202020204" pitchFamily="34" charset="0"/>
              </a:rPr>
              <a:t>the evaluation process…”</a:t>
            </a:r>
          </a:p>
          <a:p>
            <a:pPr marL="393750" indent="-285750">
              <a:buClr>
                <a:schemeClr val="tx1">
                  <a:lumMod val="75000"/>
                  <a:lumOff val="25000"/>
                </a:schemeClr>
              </a:buClr>
              <a:buFont typeface="Courier New" panose="02070309020205020404" pitchFamily="49" charset="0"/>
              <a:buChar char="o"/>
            </a:pPr>
            <a:r>
              <a:rPr lang="en-GB" sz="1600" dirty="0" smtClean="0">
                <a:solidFill>
                  <a:schemeClr val="tx1">
                    <a:lumMod val="75000"/>
                    <a:lumOff val="25000"/>
                  </a:schemeClr>
                </a:solidFill>
                <a:latin typeface="Arial" panose="020B0604020202020204" pitchFamily="34" charset="0"/>
                <a:cs typeface="Arial" panose="020B0604020202020204" pitchFamily="34" charset="0"/>
              </a:rPr>
              <a:t>“…A </a:t>
            </a:r>
            <a:r>
              <a:rPr lang="en-GB" sz="1600" dirty="0">
                <a:solidFill>
                  <a:schemeClr val="tx1">
                    <a:lumMod val="75000"/>
                    <a:lumOff val="25000"/>
                  </a:schemeClr>
                </a:solidFill>
                <a:latin typeface="Arial" panose="020B0604020202020204" pitchFamily="34" charset="0"/>
                <a:cs typeface="Arial" panose="020B0604020202020204" pitchFamily="34" charset="0"/>
              </a:rPr>
              <a:t>staff member forged the signature of one colleague, and the initials of another colleague, on a document that was submitted to the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HQCPC. </a:t>
            </a:r>
            <a:r>
              <a:rPr lang="en-GB" sz="1600" dirty="0">
                <a:solidFill>
                  <a:schemeClr val="tx1">
                    <a:lumMod val="75000"/>
                    <a:lumOff val="25000"/>
                  </a:schemeClr>
                </a:solidFill>
                <a:latin typeface="Arial" panose="020B0604020202020204" pitchFamily="34" charset="0"/>
                <a:cs typeface="Arial" panose="020B0604020202020204" pitchFamily="34" charset="0"/>
              </a:rPr>
              <a:t>The staff member acted in a misguided attempt to save time. There was no evidence of personal </a:t>
            </a:r>
            <a:r>
              <a:rPr lang="en-GB" sz="1600" dirty="0" smtClean="0">
                <a:solidFill>
                  <a:schemeClr val="tx1">
                    <a:lumMod val="75000"/>
                    <a:lumOff val="25000"/>
                  </a:schemeClr>
                </a:solidFill>
                <a:latin typeface="Arial" panose="020B0604020202020204" pitchFamily="34" charset="0"/>
                <a:cs typeface="Arial" panose="020B0604020202020204" pitchFamily="34" charset="0"/>
              </a:rPr>
              <a:t>benefit…”</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a:spcBef>
                <a:spcPts val="600"/>
              </a:spcBef>
              <a:buClr>
                <a:schemeClr val="accent1"/>
              </a:buClr>
              <a:buFont typeface="+mj-lt"/>
              <a:buAutoNum type="arabicPeriod"/>
            </a:pPr>
            <a:endParaRPr lang="en-GB" sz="1600" b="1" dirty="0" smtClean="0">
              <a:solidFill>
                <a:schemeClr val="accent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476673"/>
            <a:ext cx="9217024" cy="360040"/>
          </a:xfrm>
        </p:spPr>
        <p:txBody>
          <a:bodyPr/>
          <a:lstStyle/>
          <a:p>
            <a:pPr algn="ctr"/>
            <a:r>
              <a:rPr lang="es-ES" dirty="0" smtClean="0"/>
              <a:t> </a:t>
            </a:r>
            <a:r>
              <a:rPr lang="es-ES" dirty="0" err="1" smtClean="0">
                <a:solidFill>
                  <a:schemeClr val="tx1"/>
                </a:solidFill>
              </a:rPr>
              <a:t>Misconduct</a:t>
            </a:r>
            <a:r>
              <a:rPr lang="es-ES" dirty="0" smtClean="0">
                <a:solidFill>
                  <a:schemeClr val="tx1"/>
                </a:solidFill>
              </a:rPr>
              <a:t> </a:t>
            </a:r>
            <a:r>
              <a:rPr lang="en-GB" dirty="0" smtClean="0">
                <a:solidFill>
                  <a:schemeClr val="tx1"/>
                </a:solidFill>
              </a:rPr>
              <a:t>definition and examples</a:t>
            </a:r>
            <a:endParaRPr lang="en-US" dirty="0">
              <a:solidFill>
                <a:schemeClr val="tx1"/>
              </a:solidFill>
            </a:endParaRPr>
          </a:p>
          <a:p>
            <a:endParaRPr lang="en-GB" dirty="0"/>
          </a:p>
        </p:txBody>
      </p:sp>
      <p:sp>
        <p:nvSpPr>
          <p:cNvPr id="9" name="Subtitle 3"/>
          <p:cNvSpPr txBox="1">
            <a:spLocks/>
          </p:cNvSpPr>
          <p:nvPr/>
        </p:nvSpPr>
        <p:spPr>
          <a:xfrm>
            <a:off x="237043" y="990253"/>
            <a:ext cx="8656577" cy="5616624"/>
          </a:xfrm>
          <a:prstGeom prst="rect">
            <a:avLst/>
          </a:prstGeom>
        </p:spPr>
        <p:txBody>
          <a:bodyPr>
            <a:noAutofit/>
          </a:bodyPr>
          <a:lstStyle>
            <a:lvl1pPr marL="0" indent="0" algn="l" defTabSz="914377" rtl="0" eaLnBrk="1" latinLnBrk="0" hangingPunct="1">
              <a:spcBef>
                <a:spcPct val="20000"/>
              </a:spcBef>
              <a:buFont typeface="Arial" panose="020B0604020202020204" pitchFamily="34" charset="0"/>
              <a:buNone/>
              <a:defRPr sz="1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GB" sz="1700" b="0" dirty="0" smtClean="0"/>
              <a:t>Misconduct </a:t>
            </a:r>
            <a:r>
              <a:rPr lang="en-GB" sz="1700" b="0" dirty="0"/>
              <a:t>means the </a:t>
            </a:r>
            <a:r>
              <a:rPr lang="en-GB" sz="1700" dirty="0">
                <a:solidFill>
                  <a:schemeClr val="accent1"/>
                </a:solidFill>
              </a:rPr>
              <a:t>failure by an individual to comply with their obligations </a:t>
            </a:r>
            <a:r>
              <a:rPr lang="en-GB" sz="1700" b="0" dirty="0"/>
              <a:t>under the Charter of the United Nations, the Staff Regulations and Staff Rules or other relevant administrative issuances, or to observe the standards of conduct expected of an international civil servant.   </a:t>
            </a:r>
            <a:endParaRPr lang="en-GB" sz="1700" b="0" dirty="0" smtClean="0"/>
          </a:p>
          <a:p>
            <a:pPr marL="285750" indent="-285750">
              <a:buFont typeface="Arial" panose="020B0604020202020204" pitchFamily="34" charset="0"/>
              <a:buChar char="•"/>
            </a:pPr>
            <a:r>
              <a:rPr lang="en-GB" sz="1700" b="0" dirty="0" smtClean="0"/>
              <a:t>As </a:t>
            </a:r>
            <a:r>
              <a:rPr lang="en-GB" sz="1700" dirty="0">
                <a:solidFill>
                  <a:schemeClr val="accent1"/>
                </a:solidFill>
              </a:rPr>
              <a:t>examples</a:t>
            </a:r>
            <a:r>
              <a:rPr lang="en-GB" sz="1700" b="0" dirty="0"/>
              <a:t>, misconduct includes acts such as fraud, theft, misuse of UN property, and sexual harassment. Misconduct also includes asking another individual to violate applicable rules and regulations.</a:t>
            </a:r>
            <a:endParaRPr lang="en-GB" sz="1700" b="0" dirty="0" smtClean="0"/>
          </a:p>
        </p:txBody>
      </p:sp>
    </p:spTree>
    <p:extLst>
      <p:ext uri="{BB962C8B-B14F-4D97-AF65-F5344CB8AC3E}">
        <p14:creationId xmlns:p14="http://schemas.microsoft.com/office/powerpoint/2010/main" val="1976057217"/>
      </p:ext>
    </p:extLst>
  </p:cSld>
  <p:clrMapOvr>
    <a:masterClrMapping/>
  </p:clrMapOvr>
  <mc:AlternateContent xmlns:mc="http://schemas.openxmlformats.org/markup-compatibility/2006" xmlns:p14="http://schemas.microsoft.com/office/powerpoint/2010/main">
    <mc:Choice Requires="p14">
      <p:transition spd="slow" p14:dur="8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3" y="886024"/>
            <a:ext cx="7254875" cy="369332"/>
          </a:xfrm>
          <a:prstGeom prst="rect">
            <a:avLst/>
          </a:prstGeom>
          <a:noFill/>
          <a:ln w="9525">
            <a:noFill/>
            <a:miter lim="800000"/>
            <a:headEnd/>
            <a:tailEnd/>
          </a:ln>
        </p:spPr>
        <p:txBody>
          <a:bodyPr anchor="b">
            <a:spAutoFit/>
          </a:bodyPr>
          <a:lstStyle/>
          <a:p>
            <a:pPr algn="ctr" eaLnBrk="1" hangingPunct="1">
              <a:spcBef>
                <a:spcPct val="50000"/>
              </a:spcBef>
              <a:defRPr/>
            </a:pPr>
            <a:r>
              <a:rPr lang="en-US" b="1" dirty="0" smtClean="0">
                <a:latin typeface="+mn-lt"/>
              </a:rPr>
              <a:t>Fraud in contract administration</a:t>
            </a:r>
            <a:endParaRPr lang="en-GB" b="1" dirty="0">
              <a:latin typeface="+mn-lt"/>
            </a:endParaRPr>
          </a:p>
        </p:txBody>
      </p:sp>
      <p:sp>
        <p:nvSpPr>
          <p:cNvPr id="2" name="Rectangle 1"/>
          <p:cNvSpPr/>
          <p:nvPr/>
        </p:nvSpPr>
        <p:spPr>
          <a:xfrm>
            <a:off x="842963" y="1828800"/>
            <a:ext cx="6929437" cy="4801314"/>
          </a:xfrm>
          <a:prstGeom prst="rect">
            <a:avLst/>
          </a:prstGeom>
        </p:spPr>
        <p:txBody>
          <a:bodyPr wrap="square">
            <a:spAutoFit/>
          </a:bodyPr>
          <a:lstStyle/>
          <a:p>
            <a:pPr algn="just"/>
            <a:endParaRPr lang="en-GB" dirty="0"/>
          </a:p>
          <a:p>
            <a:r>
              <a:rPr lang="en-GB" dirty="0"/>
              <a:t>All UNOPS personnel have a duty to report suspected wrongdoing. They may report such suspected wrongdoing to IAIG, or to their immediate supervisor or other appropriate supervisor within the operating unit.</a:t>
            </a:r>
          </a:p>
          <a:p>
            <a:endParaRPr lang="en-GB" u="sng" dirty="0"/>
          </a:p>
          <a:p>
            <a:r>
              <a:rPr lang="en-GB" u="sng" dirty="0" smtClean="0"/>
              <a:t>UNOPS Policy to Address Fraud (OD10)</a:t>
            </a:r>
          </a:p>
          <a:p>
            <a:endParaRPr lang="en-GB" dirty="0"/>
          </a:p>
          <a:p>
            <a:r>
              <a:rPr lang="en-GB" dirty="0"/>
              <a:t>	</a:t>
            </a:r>
            <a:r>
              <a:rPr lang="en-GB" i="1" dirty="0" smtClean="0"/>
              <a:t>“Intentional act by one or more individuals involving the 	use of deception to obtain an unjust or illegal advantage”</a:t>
            </a:r>
          </a:p>
          <a:p>
            <a:endParaRPr lang="en-GB" dirty="0"/>
          </a:p>
          <a:p>
            <a:r>
              <a:rPr lang="en-GB" dirty="0" smtClean="0"/>
              <a:t>Attempted fraud is treated as fraud even if there is no direct financial loss to the Organisation. </a:t>
            </a:r>
          </a:p>
          <a:p>
            <a:endParaRPr lang="en-GB" dirty="0" smtClean="0"/>
          </a:p>
          <a:p>
            <a:r>
              <a:rPr lang="en-GB" u="sng" dirty="0"/>
              <a:t>UNOPS Legal Framework for Addressing Non-Compliance </a:t>
            </a:r>
            <a:r>
              <a:rPr lang="en-GB" u="sng" dirty="0" smtClean="0"/>
              <a:t>with</a:t>
            </a:r>
            <a:endParaRPr lang="en-GB" dirty="0" smtClean="0"/>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2" y="1752600"/>
            <a:ext cx="8848735" cy="421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32777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04384" y="1676400"/>
            <a:ext cx="5715000" cy="2123658"/>
          </a:xfrm>
          <a:prstGeom prst="rect">
            <a:avLst/>
          </a:prstGeom>
          <a:noFill/>
          <a:ln w="9525">
            <a:noFill/>
            <a:miter lim="800000"/>
            <a:headEnd/>
            <a:tailEnd/>
          </a:ln>
        </p:spPr>
        <p:txBody>
          <a:bodyPr wrap="square">
            <a:spAutoFit/>
          </a:bodyPr>
          <a:lstStyle/>
          <a:p>
            <a:r>
              <a:rPr lang="en-GB" sz="4400" b="1" dirty="0" smtClean="0"/>
              <a:t>OTHER KEY LEGAL OR PRACTICAL ISSUES</a:t>
            </a:r>
            <a:endParaRPr lang="en-GB" sz="4400" b="1" dirty="0"/>
          </a:p>
        </p:txBody>
      </p:sp>
    </p:spTree>
    <p:extLst>
      <p:ext uri="{BB962C8B-B14F-4D97-AF65-F5344CB8AC3E}">
        <p14:creationId xmlns:p14="http://schemas.microsoft.com/office/powerpoint/2010/main" val="244209616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762000" y="1828800"/>
            <a:ext cx="7543800" cy="4278094"/>
          </a:xfrm>
          <a:prstGeom prst="rect">
            <a:avLst/>
          </a:prstGeom>
          <a:noFill/>
          <a:ln w="9525">
            <a:noFill/>
            <a:miter lim="800000"/>
            <a:headEnd/>
            <a:tailEnd/>
          </a:ln>
        </p:spPr>
        <p:txBody>
          <a:bodyPr wrap="square">
            <a:spAutoFit/>
          </a:bodyPr>
          <a:lstStyle/>
          <a:p>
            <a:pPr marL="514350" indent="-514350" algn="just">
              <a:lnSpc>
                <a:spcPct val="150000"/>
              </a:lnSpc>
              <a:buFont typeface="+mj-lt"/>
              <a:buAutoNum type="arabicPeriod"/>
            </a:pPr>
            <a:endParaRPr lang="en-US" sz="1600" b="1" dirty="0" smtClean="0">
              <a:latin typeface="+mj-lt"/>
            </a:endParaRPr>
          </a:p>
          <a:p>
            <a:pPr marL="514350" indent="-514350" algn="just">
              <a:lnSpc>
                <a:spcPct val="150000"/>
              </a:lnSpc>
              <a:buFont typeface="+mj-lt"/>
              <a:buAutoNum type="arabicPeriod"/>
            </a:pPr>
            <a:r>
              <a:rPr lang="en-US" sz="1600" b="1" dirty="0" smtClean="0">
                <a:latin typeface="+mj-lt"/>
              </a:rPr>
              <a:t>Contractor’s Status</a:t>
            </a:r>
          </a:p>
          <a:p>
            <a:pPr marL="514350" indent="-514350" algn="just">
              <a:lnSpc>
                <a:spcPct val="150000"/>
              </a:lnSpc>
              <a:buFont typeface="+mj-lt"/>
              <a:buAutoNum type="arabicPeriod"/>
            </a:pPr>
            <a:r>
              <a:rPr lang="en-US" sz="1600" b="1" dirty="0" smtClean="0">
                <a:latin typeface="+mj-lt"/>
              </a:rPr>
              <a:t>Damage to Persons and Property </a:t>
            </a:r>
            <a:r>
              <a:rPr lang="en-US" sz="1600" dirty="0" smtClean="0">
                <a:latin typeface="+mj-lt"/>
              </a:rPr>
              <a:t>(i.e. Indemnity)</a:t>
            </a:r>
          </a:p>
          <a:p>
            <a:pPr marL="514350" indent="-514350" algn="just">
              <a:lnSpc>
                <a:spcPct val="150000"/>
              </a:lnSpc>
              <a:buFont typeface="+mj-lt"/>
              <a:buAutoNum type="arabicPeriod"/>
            </a:pPr>
            <a:r>
              <a:rPr lang="en-US" sz="1600" b="1" dirty="0" smtClean="0">
                <a:latin typeface="+mj-lt"/>
              </a:rPr>
              <a:t>Intellectual Property Rights</a:t>
            </a:r>
          </a:p>
          <a:p>
            <a:pPr marL="971550" lvl="1" indent="-454025" algn="just">
              <a:buFont typeface="Arial" pitchFamily="34" charset="0"/>
              <a:buChar char="•"/>
            </a:pPr>
            <a:r>
              <a:rPr lang="en-US" sz="1600" dirty="0" smtClean="0">
                <a:latin typeface="+mj-lt"/>
              </a:rPr>
              <a:t>Especially important if your project’s outputs includes a document that is to be widely distributed</a:t>
            </a:r>
          </a:p>
          <a:p>
            <a:pPr marL="514350" indent="-514350" algn="just">
              <a:lnSpc>
                <a:spcPct val="150000"/>
              </a:lnSpc>
              <a:buFont typeface="+mj-lt"/>
              <a:buAutoNum type="arabicPeriod"/>
            </a:pPr>
            <a:r>
              <a:rPr lang="en-US" sz="1600" b="1" dirty="0" smtClean="0">
                <a:latin typeface="+mj-lt"/>
              </a:rPr>
              <a:t>Confidentiality</a:t>
            </a:r>
          </a:p>
          <a:p>
            <a:pPr marL="514350" indent="-514350" algn="just">
              <a:lnSpc>
                <a:spcPct val="150000"/>
              </a:lnSpc>
              <a:buFont typeface="+mj-lt"/>
              <a:buAutoNum type="arabicPeriod"/>
            </a:pPr>
            <a:r>
              <a:rPr lang="en-US" sz="1600" b="1" dirty="0" smtClean="0">
                <a:latin typeface="+mj-lt"/>
              </a:rPr>
              <a:t>Advertising</a:t>
            </a:r>
            <a:r>
              <a:rPr lang="en-US" sz="1600" dirty="0" smtClean="0">
                <a:latin typeface="+mj-lt"/>
              </a:rPr>
              <a:t> (prohibition)</a:t>
            </a:r>
          </a:p>
          <a:p>
            <a:pPr marL="971550" lvl="1" indent="-454025" algn="just">
              <a:buFont typeface="Arial" pitchFamily="34" charset="0"/>
              <a:buChar char="•"/>
            </a:pPr>
            <a:r>
              <a:rPr lang="en-US" sz="1600" dirty="0" smtClean="0">
                <a:latin typeface="+mj-lt"/>
              </a:rPr>
              <a:t>UN is considered to be a prestigious client , who suppliers want to cite on their websites, etc. </a:t>
            </a:r>
          </a:p>
          <a:p>
            <a:pPr marL="971550" lvl="1" indent="-454025" algn="just">
              <a:buFont typeface="Arial" pitchFamily="34" charset="0"/>
              <a:buChar char="•"/>
            </a:pPr>
            <a:r>
              <a:rPr lang="en-US" sz="1600" dirty="0" smtClean="0">
                <a:latin typeface="+mj-lt"/>
              </a:rPr>
              <a:t>But we cannot be referred to by suppliers except with the Secretary General’s approval (SG has delegated this responsibility to UN Office of Legal Affairs) </a:t>
            </a:r>
          </a:p>
          <a:p>
            <a:pPr marL="971550" lvl="1" indent="-454025" algn="just">
              <a:buFont typeface="Arial" pitchFamily="34" charset="0"/>
              <a:buChar char="•"/>
            </a:pPr>
            <a:r>
              <a:rPr lang="en-US" sz="1600" dirty="0" smtClean="0">
                <a:latin typeface="+mj-lt"/>
              </a:rPr>
              <a:t>Virtually never approved</a:t>
            </a:r>
          </a:p>
        </p:txBody>
      </p:sp>
      <p:sp>
        <p:nvSpPr>
          <p:cNvPr id="1331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381001" y="1145697"/>
            <a:ext cx="7716838" cy="369332"/>
          </a:xfrm>
          <a:prstGeom prst="rect">
            <a:avLst/>
          </a:prstGeom>
          <a:noFill/>
          <a:ln w="9525">
            <a:noFill/>
            <a:miter lim="800000"/>
            <a:headEnd/>
            <a:tailEnd/>
          </a:ln>
        </p:spPr>
        <p:txBody>
          <a:bodyPr wrap="square" anchor="b">
            <a:spAutoFit/>
          </a:bodyPr>
          <a:lstStyle/>
          <a:p>
            <a:pPr algn="ctr" eaLnBrk="1" hangingPunct="1">
              <a:spcBef>
                <a:spcPct val="50000"/>
              </a:spcBef>
              <a:defRPr/>
            </a:pPr>
            <a:r>
              <a:rPr lang="en-GB" b="1" dirty="0" smtClean="0"/>
              <a:t>Fundamental Contract Clauses</a:t>
            </a:r>
            <a:endParaRPr lang="en-GB" b="1" dirty="0"/>
          </a:p>
        </p:txBody>
      </p:sp>
      <p:sp>
        <p:nvSpPr>
          <p:cNvPr id="6" name="Rectangle 5"/>
          <p:cNvSpPr/>
          <p:nvPr/>
        </p:nvSpPr>
        <p:spPr>
          <a:xfrm>
            <a:off x="533400" y="1676400"/>
            <a:ext cx="8077200" cy="646331"/>
          </a:xfrm>
          <a:prstGeom prst="rect">
            <a:avLst/>
          </a:prstGeom>
        </p:spPr>
        <p:txBody>
          <a:bodyPr wrap="square">
            <a:spAutoFit/>
          </a:bodyPr>
          <a:lstStyle/>
          <a:p>
            <a:pPr marL="169863" indent="3175" algn="just"/>
            <a:r>
              <a:rPr lang="en-US" b="1" dirty="0" smtClean="0"/>
              <a:t>Basic Terms and conditions - UNOPS Contract for Services:</a:t>
            </a:r>
          </a:p>
          <a:p>
            <a:pPr marL="169863" indent="3175" algn="just"/>
            <a:endParaRPr lang="en-US" b="1" dirty="0" smtClean="0"/>
          </a:p>
        </p:txBody>
      </p:sp>
    </p:spTree>
    <p:extLst>
      <p:ext uri="{BB962C8B-B14F-4D97-AF65-F5344CB8AC3E}">
        <p14:creationId xmlns:p14="http://schemas.microsoft.com/office/powerpoint/2010/main" val="164986714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685800" y="2057400"/>
            <a:ext cx="8229600" cy="4278094"/>
          </a:xfrm>
          <a:prstGeom prst="rect">
            <a:avLst/>
          </a:prstGeom>
          <a:noFill/>
          <a:ln w="9525">
            <a:noFill/>
            <a:miter lim="800000"/>
            <a:headEnd/>
            <a:tailEnd/>
          </a:ln>
        </p:spPr>
        <p:txBody>
          <a:bodyPr wrap="square">
            <a:spAutoFit/>
          </a:bodyPr>
          <a:lstStyle/>
          <a:p>
            <a:pPr marL="514350" indent="-514350" algn="just">
              <a:lnSpc>
                <a:spcPct val="150000"/>
              </a:lnSpc>
            </a:pPr>
            <a:r>
              <a:rPr lang="en-US" sz="1600" b="1" dirty="0" smtClean="0"/>
              <a:t>6.</a:t>
            </a:r>
            <a:r>
              <a:rPr lang="en-US" sz="1600" dirty="0" smtClean="0"/>
              <a:t>	</a:t>
            </a:r>
            <a:r>
              <a:rPr lang="en-US" sz="1600" b="1" dirty="0" smtClean="0"/>
              <a:t>Modifications </a:t>
            </a:r>
            <a:r>
              <a:rPr lang="en-US" sz="1600" dirty="0" smtClean="0"/>
              <a:t>(who is and is not authorized to agree to)</a:t>
            </a:r>
          </a:p>
          <a:p>
            <a:pPr marL="971550" lvl="1" indent="-454025" algn="just">
              <a:buFont typeface="Arial" pitchFamily="34" charset="0"/>
              <a:buChar char="•"/>
            </a:pPr>
            <a:r>
              <a:rPr lang="en-US" sz="1600" dirty="0" smtClean="0"/>
              <a:t>To minimize the risk of supplier trying to rely on what your receptionist, etc. allegedly said </a:t>
            </a:r>
          </a:p>
          <a:p>
            <a:pPr marL="971550" lvl="1" indent="-514350" algn="just"/>
            <a:endParaRPr lang="en-US" sz="1600" dirty="0" smtClean="0"/>
          </a:p>
          <a:p>
            <a:pPr marL="514350" indent="-514350" algn="just"/>
            <a:r>
              <a:rPr lang="en-US" sz="1600" b="1" dirty="0" smtClean="0"/>
              <a:t>7.</a:t>
            </a:r>
            <a:r>
              <a:rPr lang="en-US" sz="1600" dirty="0" smtClean="0"/>
              <a:t>	</a:t>
            </a:r>
            <a:r>
              <a:rPr lang="en-US" sz="1600" b="1" dirty="0" smtClean="0"/>
              <a:t>Sub-contracting and Assignment</a:t>
            </a:r>
          </a:p>
          <a:p>
            <a:pPr marL="971550" lvl="1" indent="-454025" algn="just">
              <a:buFont typeface="Arial" pitchFamily="34" charset="0"/>
              <a:buChar char="•"/>
            </a:pPr>
            <a:r>
              <a:rPr lang="en-US" sz="1600" dirty="0" smtClean="0"/>
              <a:t>To avoid ending up with a “partner” or “creditor” that you never planned for</a:t>
            </a:r>
          </a:p>
          <a:p>
            <a:pPr marL="971550" lvl="1" indent="-514350" algn="just"/>
            <a:endParaRPr lang="en-US" sz="1600" dirty="0" smtClean="0"/>
          </a:p>
          <a:p>
            <a:pPr marL="514350" indent="-514350" algn="just"/>
            <a:r>
              <a:rPr lang="en-US" sz="1600" b="1" dirty="0" smtClean="0"/>
              <a:t>8.</a:t>
            </a:r>
            <a:r>
              <a:rPr lang="en-US" sz="1600" dirty="0" smtClean="0"/>
              <a:t>	</a:t>
            </a:r>
            <a:r>
              <a:rPr lang="en-US" sz="1600" b="1" dirty="0" smtClean="0"/>
              <a:t>Termination</a:t>
            </a:r>
          </a:p>
          <a:p>
            <a:pPr marL="971550" lvl="1" indent="-454025" algn="just">
              <a:buFont typeface="Arial" pitchFamily="34" charset="0"/>
              <a:buChar char="•"/>
            </a:pPr>
            <a:r>
              <a:rPr lang="en-US" sz="1600" dirty="0" smtClean="0"/>
              <a:t>If things do not work out notwithstanding thorough planning </a:t>
            </a:r>
          </a:p>
          <a:p>
            <a:pPr marL="514350" indent="-514350" algn="just">
              <a:buFontTx/>
              <a:buChar char="-"/>
            </a:pPr>
            <a:endParaRPr lang="en-US" sz="1600" dirty="0" smtClean="0"/>
          </a:p>
          <a:p>
            <a:pPr marL="514350" indent="-514350" algn="just">
              <a:buAutoNum type="arabicPeriod" startAt="9"/>
            </a:pPr>
            <a:r>
              <a:rPr lang="en-US" sz="1600" b="1" dirty="0" smtClean="0"/>
              <a:t>No Applicable Law provision</a:t>
            </a:r>
          </a:p>
          <a:p>
            <a:pPr marL="514350" indent="-514350" algn="just">
              <a:buAutoNum type="arabicPeriod" startAt="9"/>
            </a:pPr>
            <a:endParaRPr lang="en-US" sz="1600" dirty="0" smtClean="0"/>
          </a:p>
          <a:p>
            <a:pPr marL="514350" indent="-514350" algn="just">
              <a:buAutoNum type="arabicPeriod" startAt="9"/>
            </a:pPr>
            <a:r>
              <a:rPr lang="en-US" sz="1600" b="1" dirty="0" smtClean="0"/>
              <a:t>Privileges and Immunities, and Settlement of Disputes</a:t>
            </a:r>
          </a:p>
          <a:p>
            <a:pPr marL="971550" lvl="1" indent="-454025" algn="just">
              <a:buFont typeface="Arial" pitchFamily="34" charset="0"/>
              <a:buChar char="•"/>
            </a:pPr>
            <a:r>
              <a:rPr lang="en-US" sz="1600" dirty="0" smtClean="0"/>
              <a:t>To avoid the risk of uneven quality of national court systems</a:t>
            </a:r>
          </a:p>
          <a:p>
            <a:pPr marL="971550" lvl="1" indent="-514350" algn="just">
              <a:buFont typeface="Arial" pitchFamily="34" charset="0"/>
              <a:buChar char="•"/>
            </a:pPr>
            <a:endParaRPr lang="en-US" sz="1600" dirty="0" smtClean="0"/>
          </a:p>
          <a:p>
            <a:pPr marL="514350" indent="-514350" algn="just">
              <a:lnSpc>
                <a:spcPct val="150000"/>
              </a:lnSpc>
              <a:buFont typeface="+mj-lt"/>
              <a:buAutoNum type="arabicPeriod"/>
            </a:pPr>
            <a:endParaRPr lang="en-US" sz="1600" dirty="0" smtClean="0">
              <a:latin typeface="+mj-lt"/>
            </a:endParaRPr>
          </a:p>
        </p:txBody>
      </p:sp>
      <p:sp>
        <p:nvSpPr>
          <p:cNvPr id="1331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381001" y="1140381"/>
            <a:ext cx="7716838" cy="369332"/>
          </a:xfrm>
          <a:prstGeom prst="rect">
            <a:avLst/>
          </a:prstGeom>
          <a:noFill/>
          <a:ln w="9525">
            <a:noFill/>
            <a:miter lim="800000"/>
            <a:headEnd/>
            <a:tailEnd/>
          </a:ln>
        </p:spPr>
        <p:txBody>
          <a:bodyPr wrap="square" anchor="b">
            <a:spAutoFit/>
          </a:bodyPr>
          <a:lstStyle/>
          <a:p>
            <a:pPr algn="ctr" eaLnBrk="1" hangingPunct="1">
              <a:spcBef>
                <a:spcPct val="50000"/>
              </a:spcBef>
              <a:defRPr/>
            </a:pPr>
            <a:r>
              <a:rPr lang="en-GB" b="1" dirty="0" smtClean="0"/>
              <a:t>Fundamental Contract Clauses</a:t>
            </a:r>
            <a:endParaRPr lang="en-GB" b="1" dirty="0"/>
          </a:p>
        </p:txBody>
      </p:sp>
      <p:sp>
        <p:nvSpPr>
          <p:cNvPr id="6" name="Rectangle 5"/>
          <p:cNvSpPr/>
          <p:nvPr/>
        </p:nvSpPr>
        <p:spPr>
          <a:xfrm>
            <a:off x="533400" y="1676400"/>
            <a:ext cx="8077200" cy="369332"/>
          </a:xfrm>
          <a:prstGeom prst="rect">
            <a:avLst/>
          </a:prstGeom>
        </p:spPr>
        <p:txBody>
          <a:bodyPr wrap="square">
            <a:spAutoFit/>
          </a:bodyPr>
          <a:lstStyle/>
          <a:p>
            <a:pPr marL="169863" indent="3175" algn="just"/>
            <a:r>
              <a:rPr lang="en-US" b="1" dirty="0" smtClean="0"/>
              <a:t>Basic Terms and conditions - UNOPS Contract for Services:</a:t>
            </a:r>
          </a:p>
        </p:txBody>
      </p:sp>
    </p:spTree>
    <p:extLst>
      <p:ext uri="{BB962C8B-B14F-4D97-AF65-F5344CB8AC3E}">
        <p14:creationId xmlns:p14="http://schemas.microsoft.com/office/powerpoint/2010/main" val="233081139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659" y="1018826"/>
            <a:ext cx="8234813" cy="1967964"/>
          </a:xfrm>
          <a:prstGeom prst="rect">
            <a:avLst/>
          </a:prstGeom>
          <a:solidFill>
            <a:srgbClr val="D6E7F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defPPr>
              <a:defRPr lang="en-US"/>
            </a:defPPr>
            <a:lvl1pPr>
              <a:lnSpc>
                <a:spcPct val="90000"/>
              </a:lnSpc>
              <a:buSzPct val="100000"/>
              <a:defRPr sz="1200" b="1">
                <a:latin typeface="Arial" panose="020B0604020202020204" pitchFamily="34" charset="0"/>
                <a:cs typeface="Arial" panose="020B0604020202020204" pitchFamily="34" charset="0"/>
              </a:defRPr>
            </a:lvl1pPr>
          </a:lstStyle>
          <a:p>
            <a:pPr marL="216000">
              <a:spcBef>
                <a:spcPts val="300"/>
              </a:spcBef>
            </a:pPr>
            <a:endParaRPr lang="en-GB" sz="1600" dirty="0" smtClean="0">
              <a:solidFill>
                <a:schemeClr val="accent1"/>
              </a:solidFill>
            </a:endParaRPr>
          </a:p>
          <a:p>
            <a:pPr marL="216000">
              <a:spcBef>
                <a:spcPts val="300"/>
              </a:spcBef>
            </a:pPr>
            <a:r>
              <a:rPr lang="en-GB" sz="1600" dirty="0" smtClean="0">
                <a:solidFill>
                  <a:schemeClr val="accent1"/>
                </a:solidFill>
              </a:rPr>
              <a:t>Case study</a:t>
            </a:r>
            <a:endParaRPr lang="en-GB" sz="1600" dirty="0"/>
          </a:p>
          <a:p>
            <a:pPr marL="216000">
              <a:spcBef>
                <a:spcPts val="300"/>
              </a:spcBef>
            </a:pPr>
            <a:r>
              <a:rPr lang="en-GB" sz="1600" b="0" dirty="0"/>
              <a:t>You have spent days negotiating a complex contract. There is only one point left to work out. The last issue is this: the proposed supplier refuses to accept the dispute resolution clause set out in the UNOPS General Conditions of Contract because the supplier believes (wrongly) that it means that a UN body (i.e. UNCITRAL) will decide any disputes and “of course a UN body will decide in UNOPS’ favour”. </a:t>
            </a:r>
            <a:endParaRPr lang="en-GB" sz="1600" b="0" dirty="0">
              <a:solidFill>
                <a:schemeClr val="accent1"/>
              </a:solidFill>
            </a:endParaRPr>
          </a:p>
          <a:p>
            <a:pPr marL="216000">
              <a:spcBef>
                <a:spcPts val="300"/>
              </a:spcBef>
            </a:pPr>
            <a:endParaRPr lang="en-GB" sz="1600" b="0" dirty="0">
              <a:solidFill>
                <a:schemeClr val="accent1"/>
              </a:solidFill>
            </a:endParaRPr>
          </a:p>
        </p:txBody>
      </p:sp>
      <p:sp>
        <p:nvSpPr>
          <p:cNvPr id="9" name="Oval 8"/>
          <p:cNvSpPr/>
          <p:nvPr/>
        </p:nvSpPr>
        <p:spPr>
          <a:xfrm>
            <a:off x="283309" y="1171218"/>
            <a:ext cx="548640" cy="548640"/>
          </a:xfrm>
          <a:prstGeom prst="ellipse">
            <a:avLst/>
          </a:prstGeom>
          <a:solidFill>
            <a:srgbClr val="5292C9"/>
          </a:solidFill>
          <a:ln w="38100">
            <a:solidFill>
              <a:schemeClr val="bg1"/>
            </a:solidFill>
          </a:ln>
        </p:spPr>
        <p:txBody>
          <a:bodyPr anchor="ctr">
            <a:noAutofit/>
          </a:bodyPr>
          <a:lstStyle/>
          <a:p>
            <a:pPr algn="ctr">
              <a:spcBef>
                <a:spcPct val="20000"/>
              </a:spcBef>
              <a:buFont typeface="Arial" pitchFamily="34" charset="0"/>
              <a:buNone/>
            </a:pPr>
            <a:r>
              <a:rPr lang="en-GB" sz="2400" b="1" dirty="0" smtClean="0">
                <a:solidFill>
                  <a:srgbClr val="F6F6F6"/>
                </a:solidFill>
                <a:latin typeface="Arial" panose="020B0604020202020204" pitchFamily="34" charset="0"/>
                <a:cs typeface="Arial" panose="020B0604020202020204" pitchFamily="34" charset="0"/>
              </a:rPr>
              <a:t>i</a:t>
            </a:r>
            <a:endParaRPr lang="en-GB" sz="2400" b="1" dirty="0">
              <a:solidFill>
                <a:srgbClr val="F6F6F6"/>
              </a:solidFill>
              <a:latin typeface="Arial" panose="020B0604020202020204" pitchFamily="34" charset="0"/>
              <a:cs typeface="Arial" panose="020B0604020202020204" pitchFamily="34" charset="0"/>
            </a:endParaRPr>
          </a:p>
        </p:txBody>
      </p:sp>
      <p:sp>
        <p:nvSpPr>
          <p:cNvPr id="24" name="Rounded Rectangle 23"/>
          <p:cNvSpPr/>
          <p:nvPr/>
        </p:nvSpPr>
        <p:spPr>
          <a:xfrm>
            <a:off x="585659" y="3140968"/>
            <a:ext cx="8131572" cy="3407432"/>
          </a:xfrm>
          <a:prstGeom prst="roundRect">
            <a:avLst>
              <a:gd name="adj" fmla="val 6394"/>
            </a:avLst>
          </a:prstGeom>
          <a:solidFill>
            <a:srgbClr val="D6E7F2"/>
          </a:solidFill>
          <a:ln w="12700">
            <a:solidFill>
              <a:schemeClr val="bg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r>
              <a:rPr lang="en-GB" sz="1600" b="1" dirty="0" smtClean="0">
                <a:solidFill>
                  <a:schemeClr val="tx1">
                    <a:lumMod val="75000"/>
                    <a:lumOff val="25000"/>
                  </a:schemeClr>
                </a:solidFill>
                <a:latin typeface="Arial" panose="020B0604020202020204" pitchFamily="34" charset="0"/>
                <a:cs typeface="Arial" panose="020B0604020202020204" pitchFamily="34" charset="0"/>
              </a:rPr>
              <a:t>What would you recommend?</a:t>
            </a: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pPr marL="400050" indent="-400050">
              <a:buAutoNum type="romanLcParenBoth"/>
            </a:pPr>
            <a:r>
              <a:rPr lang="en-GB" sz="1600" dirty="0" smtClean="0">
                <a:solidFill>
                  <a:schemeClr val="tx1">
                    <a:lumMod val="75000"/>
                    <a:lumOff val="25000"/>
                  </a:schemeClr>
                </a:solidFill>
                <a:latin typeface="Arial" panose="020B0604020202020204" pitchFamily="34" charset="0"/>
                <a:cs typeface="Arial" panose="020B0604020202020204" pitchFamily="34" charset="0"/>
              </a:rPr>
              <a:t>Insert this clause: </a:t>
            </a:r>
            <a:r>
              <a:rPr lang="en-GB" sz="1600" i="1" dirty="0"/>
              <a:t>Any dispute, controversy or claim arising out of or relating to this Contract, or the breach, termination or invalidity thereof, shall be amicably settled by direct negotiation between the parties.</a:t>
            </a:r>
            <a:r>
              <a:rPr lang="en-GB" sz="1600" dirty="0"/>
              <a:t>” </a:t>
            </a:r>
            <a:endParaRPr lang="en-GB" sz="1600" dirty="0" smtClean="0"/>
          </a:p>
          <a:p>
            <a:pPr marL="400050" lvl="0" indent="-400050">
              <a:buFontTx/>
              <a:buAutoNum type="romanLcParenBoth"/>
            </a:pPr>
            <a:r>
              <a:rPr lang="en-GB" sz="1600" dirty="0"/>
              <a:t>Insert this </a:t>
            </a:r>
            <a:r>
              <a:rPr lang="en-GB" sz="1600" dirty="0" smtClean="0"/>
              <a:t>clause: </a:t>
            </a:r>
            <a:r>
              <a:rPr lang="en-GB" sz="1600" dirty="0"/>
              <a:t>“</a:t>
            </a:r>
            <a:r>
              <a:rPr lang="en-GB" sz="1600" i="1" dirty="0"/>
              <a:t>The parties agree that the Royal Courts of Justice of England shall have non-exclusive jurisdiction to hear and determine all disputes arising under this Contract</a:t>
            </a:r>
            <a:r>
              <a:rPr lang="en-GB" sz="1600" i="1" dirty="0" smtClean="0"/>
              <a:t>.</a:t>
            </a:r>
            <a:r>
              <a:rPr lang="en-GB" sz="1600" dirty="0" smtClean="0"/>
              <a:t>”</a:t>
            </a:r>
          </a:p>
          <a:p>
            <a:pPr marL="400050" indent="-400050">
              <a:buFontTx/>
              <a:buAutoNum type="romanLcParenBoth"/>
            </a:pPr>
            <a:r>
              <a:rPr lang="en-GB" sz="1600" dirty="0"/>
              <a:t>Just agree (in the Special </a:t>
            </a:r>
            <a:r>
              <a:rPr lang="en-GB" sz="1600" dirty="0" smtClean="0"/>
              <a:t>Conditions section </a:t>
            </a:r>
            <a:r>
              <a:rPr lang="en-GB" sz="1600" dirty="0"/>
              <a:t>of the Contract) to delete the arbitration clause in the UNOPS General Conditions of Contract, without replacing it with another clause.</a:t>
            </a:r>
          </a:p>
          <a:p>
            <a:pPr marL="400050" lvl="0" indent="-400050">
              <a:buFontTx/>
              <a:buAutoNum type="romanLcParenBoth"/>
            </a:pPr>
            <a:r>
              <a:rPr lang="en-GB" sz="1600" dirty="0" smtClean="0"/>
              <a:t>None of the above as this provision is non-negotiable. </a:t>
            </a:r>
            <a:endParaRPr lang="en-GB" sz="1600" dirty="0"/>
          </a:p>
          <a:p>
            <a:pPr marL="400050" indent="-400050">
              <a:buAutoNum type="romanLcParenBoth"/>
            </a:pPr>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a:p>
            <a:endParaRPr lang="en-GB" sz="16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30" name="Straight Connector 29"/>
          <p:cNvCxnSpPr/>
          <p:nvPr/>
        </p:nvCxnSpPr>
        <p:spPr>
          <a:xfrm rot="16200000">
            <a:off x="-1049529" y="4729596"/>
            <a:ext cx="3177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02385" y="6308675"/>
            <a:ext cx="886441" cy="215444"/>
          </a:xfrm>
          <a:prstGeom prst="rect">
            <a:avLst/>
          </a:prstGeom>
          <a:noFill/>
        </p:spPr>
        <p:txBody>
          <a:bodyPr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UNOPS</a:t>
            </a:r>
            <a:endParaRPr lang="en-GB" sz="8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7991505" y="6305959"/>
            <a:ext cx="886441" cy="215444"/>
          </a:xfrm>
          <a:prstGeom prst="rect">
            <a:avLst/>
          </a:prstGeom>
          <a:noFill/>
        </p:spPr>
        <p:txBody>
          <a:bodyPr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UNOPS</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548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733425" y="1709738"/>
            <a:ext cx="7265988" cy="4573587"/>
          </a:xfrm>
          <a:prstGeom prst="rect">
            <a:avLst/>
          </a:prstGeom>
          <a:noFill/>
          <a:ln w="9525">
            <a:noFill/>
            <a:miter lim="800000"/>
            <a:headEnd/>
            <a:tailEnd/>
          </a:ln>
        </p:spPr>
        <p:txBody>
          <a:bodyPr/>
          <a:lstStyle/>
          <a:p>
            <a:pPr marL="447675" indent="-447675">
              <a:lnSpc>
                <a:spcPct val="135000"/>
              </a:lnSpc>
              <a:spcBef>
                <a:spcPct val="20000"/>
              </a:spcBef>
            </a:pPr>
            <a:endParaRPr lang="en-US" sz="1400" dirty="0"/>
          </a:p>
        </p:txBody>
      </p:sp>
      <p:sp>
        <p:nvSpPr>
          <p:cNvPr id="84995" name="Line 5"/>
          <p:cNvSpPr>
            <a:spLocks noChangeShapeType="1"/>
          </p:cNvSpPr>
          <p:nvPr/>
        </p:nvSpPr>
        <p:spPr bwMode="auto">
          <a:xfrm flipV="1">
            <a:off x="0" y="1446213"/>
            <a:ext cx="4581525" cy="7937"/>
          </a:xfrm>
          <a:prstGeom prst="line">
            <a:avLst/>
          </a:prstGeom>
          <a:noFill/>
          <a:ln w="15875">
            <a:solidFill>
              <a:srgbClr val="4891DC"/>
            </a:solidFill>
            <a:round/>
            <a:headEnd/>
            <a:tailEnd/>
          </a:ln>
        </p:spPr>
        <p:txBody>
          <a:bodyPr/>
          <a:lstStyle/>
          <a:p>
            <a:endParaRPr lang="en-GB" dirty="0"/>
          </a:p>
        </p:txBody>
      </p:sp>
      <p:sp>
        <p:nvSpPr>
          <p:cNvPr id="7" name="TextBox 6"/>
          <p:cNvSpPr txBox="1"/>
          <p:nvPr/>
        </p:nvSpPr>
        <p:spPr>
          <a:xfrm>
            <a:off x="793750" y="884238"/>
            <a:ext cx="6843713" cy="584200"/>
          </a:xfrm>
          <a:prstGeom prst="rect">
            <a:avLst/>
          </a:prstGeom>
          <a:noFill/>
        </p:spPr>
        <p:txBody>
          <a:bodyPr>
            <a:spAutoFit/>
          </a:bodyPr>
          <a:lstStyle/>
          <a:p>
            <a:pPr>
              <a:defRPr/>
            </a:pPr>
            <a:r>
              <a:rPr lang="en-GB" sz="3200" dirty="0" smtClean="0">
                <a:latin typeface="+mj-lt"/>
              </a:rPr>
              <a:t>Questions:</a:t>
            </a:r>
            <a:endParaRPr lang="en-GB" sz="3200" dirty="0">
              <a:latin typeface="+mj-lt"/>
            </a:endParaRPr>
          </a:p>
        </p:txBody>
      </p:sp>
      <p:pic>
        <p:nvPicPr>
          <p:cNvPr id="84997" name="Picture 8" descr="C:\Users\Slava\AppData\Local\Microsoft\Windows\Temporary Internet Files\Content.IE5\56F6W2WZ\MC900434859[1].png"/>
          <p:cNvPicPr>
            <a:picLocks noChangeAspect="1" noChangeArrowheads="1"/>
          </p:cNvPicPr>
          <p:nvPr/>
        </p:nvPicPr>
        <p:blipFill>
          <a:blip r:embed="rId3" cstate="print"/>
          <a:srcRect/>
          <a:stretch>
            <a:fillRect/>
          </a:stretch>
        </p:blipFill>
        <p:spPr bwMode="auto">
          <a:xfrm>
            <a:off x="3503613" y="2581275"/>
            <a:ext cx="1900237" cy="1900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609600" y="1752600"/>
            <a:ext cx="7696200" cy="5324535"/>
          </a:xfrm>
          <a:prstGeom prst="rect">
            <a:avLst/>
          </a:prstGeom>
          <a:noFill/>
          <a:ln w="9525">
            <a:noFill/>
            <a:miter lim="800000"/>
            <a:headEnd/>
            <a:tailEnd/>
          </a:ln>
        </p:spPr>
        <p:txBody>
          <a:bodyPr wrap="square">
            <a:spAutoFit/>
          </a:bodyPr>
          <a:lstStyle/>
          <a:p>
            <a:pPr lvl="1" algn="just"/>
            <a:r>
              <a:rPr lang="en-GB" sz="2000" dirty="0" smtClean="0"/>
              <a:t>General Assembly decision 48/501 of 19 September 1994: Established UNOPS as a “</a:t>
            </a:r>
            <a:r>
              <a:rPr lang="en-GB" sz="2000" i="1" dirty="0" smtClean="0"/>
              <a:t>separate and identifiable entity</a:t>
            </a:r>
            <a:r>
              <a:rPr lang="en-GB" sz="2000" dirty="0" smtClean="0"/>
              <a:t>”</a:t>
            </a:r>
          </a:p>
          <a:p>
            <a:pPr marL="919163" lvl="1" indent="-461963" algn="just">
              <a:buFont typeface="Arial" pitchFamily="34" charset="0"/>
              <a:buChar char="•"/>
            </a:pPr>
            <a:endParaRPr lang="en-GB" sz="2000" dirty="0"/>
          </a:p>
          <a:p>
            <a:pPr lvl="1" algn="just"/>
            <a:r>
              <a:rPr lang="en-GB" sz="2000" dirty="0" smtClean="0"/>
              <a:t>General Assembly resolution 65/176 of 28 March 2011: Reaffirmed UNOPS’ role “</a:t>
            </a:r>
            <a:r>
              <a:rPr lang="en-GB" sz="2000" i="1" dirty="0" smtClean="0"/>
              <a:t>as a </a:t>
            </a:r>
            <a:r>
              <a:rPr lang="en-GB" sz="2000" b="1" i="1" dirty="0" smtClean="0"/>
              <a:t>central resource </a:t>
            </a:r>
            <a:r>
              <a:rPr lang="en-GB" sz="2000" i="1" dirty="0" smtClean="0"/>
              <a:t>for the United Nations system in </a:t>
            </a:r>
            <a:r>
              <a:rPr lang="en-GB" sz="2000" b="1" i="1" dirty="0" smtClean="0"/>
              <a:t>procurement and contracts management </a:t>
            </a:r>
            <a:r>
              <a:rPr lang="en-GB" sz="2000" i="1" dirty="0" smtClean="0"/>
              <a:t>as well as in </a:t>
            </a:r>
            <a:r>
              <a:rPr lang="en-GB" sz="2000" b="1" i="1" dirty="0" smtClean="0"/>
              <a:t>civil works and physical infrastructure development</a:t>
            </a:r>
            <a:r>
              <a:rPr lang="en-GB" sz="2000" i="1" dirty="0" smtClean="0"/>
              <a:t>, including capacity development activities</a:t>
            </a:r>
            <a:r>
              <a:rPr lang="en-GB" sz="2000" dirty="0" smtClean="0"/>
              <a:t>”</a:t>
            </a:r>
          </a:p>
          <a:p>
            <a:pPr marL="919163" lvl="1" indent="-461963" algn="just">
              <a:buFont typeface="Arial" pitchFamily="34" charset="0"/>
              <a:buChar char="•"/>
            </a:pPr>
            <a:endParaRPr lang="en-GB" sz="2000" dirty="0"/>
          </a:p>
          <a:p>
            <a:pPr lvl="1" algn="just"/>
            <a:r>
              <a:rPr lang="en-GB" sz="2000" dirty="0" smtClean="0"/>
              <a:t>Executive Board decision 2009/25 of 11 September 2009:</a:t>
            </a:r>
          </a:p>
          <a:p>
            <a:pPr lvl="1" algn="just"/>
            <a:r>
              <a:rPr lang="en-GB" sz="2000" dirty="0" smtClean="0"/>
              <a:t>Reconfirmed UNOPS’ mandate “</a:t>
            </a:r>
            <a:r>
              <a:rPr lang="en-GB" sz="2000" i="1" dirty="0" smtClean="0"/>
              <a:t>to </a:t>
            </a:r>
            <a:r>
              <a:rPr lang="en-GB" sz="2000" b="1" i="1" dirty="0" smtClean="0"/>
              <a:t>act as a service provider </a:t>
            </a:r>
            <a:r>
              <a:rPr lang="en-GB" sz="2000" i="1" dirty="0" smtClean="0"/>
              <a:t>to the United Nations system agencies, funds and programmes, international and regional financial institutions, intergovernmental</a:t>
            </a:r>
          </a:p>
          <a:p>
            <a:pPr lvl="1" algn="just"/>
            <a:r>
              <a:rPr lang="en-GB" sz="2000" i="1" dirty="0" smtClean="0"/>
              <a:t>organizations, donor and recipient governments and non-governmental organizations</a:t>
            </a:r>
            <a:r>
              <a:rPr lang="en-GB" sz="2000" dirty="0" smtClean="0"/>
              <a:t>”</a:t>
            </a:r>
          </a:p>
          <a:p>
            <a:pPr lvl="1"/>
            <a:r>
              <a:rPr lang="en-GB" sz="2000" dirty="0"/>
              <a:t>	</a:t>
            </a:r>
            <a:endParaRPr lang="en-GB" sz="2000" dirty="0" smtClean="0"/>
          </a:p>
        </p:txBody>
      </p:sp>
      <p:sp>
        <p:nvSpPr>
          <p:cNvPr id="54275"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n-GB" dirty="0"/>
          </a:p>
        </p:txBody>
      </p:sp>
      <p:sp>
        <p:nvSpPr>
          <p:cNvPr id="2052" name="Text Box 4"/>
          <p:cNvSpPr txBox="1">
            <a:spLocks noChangeArrowheads="1"/>
          </p:cNvSpPr>
          <p:nvPr/>
        </p:nvSpPr>
        <p:spPr bwMode="auto">
          <a:xfrm>
            <a:off x="842963" y="1140381"/>
            <a:ext cx="7617469" cy="369332"/>
          </a:xfrm>
          <a:prstGeom prst="rect">
            <a:avLst/>
          </a:prstGeom>
          <a:noFill/>
          <a:ln w="9525">
            <a:noFill/>
            <a:miter lim="800000"/>
            <a:headEnd/>
            <a:tailEnd/>
          </a:ln>
        </p:spPr>
        <p:txBody>
          <a:bodyPr wrap="square" anchor="b">
            <a:spAutoFit/>
          </a:bodyPr>
          <a:lstStyle/>
          <a:p>
            <a:pPr algn="ctr" eaLnBrk="1" hangingPunct="1">
              <a:spcBef>
                <a:spcPct val="50000"/>
              </a:spcBef>
              <a:defRPr/>
            </a:pPr>
            <a:r>
              <a:rPr lang="en-GB" b="1" dirty="0" smtClean="0"/>
              <a:t>General Assembly and Executive Board</a:t>
            </a:r>
            <a:endParaRPr lang="en-GB" b="1" dirty="0"/>
          </a:p>
        </p:txBody>
      </p:sp>
    </p:spTree>
    <p:extLst>
      <p:ext uri="{BB962C8B-B14F-4D97-AF65-F5344CB8AC3E}">
        <p14:creationId xmlns:p14="http://schemas.microsoft.com/office/powerpoint/2010/main" val="12825388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2057400"/>
            <a:ext cx="4953000" cy="3477875"/>
          </a:xfrm>
          <a:prstGeom prst="rect">
            <a:avLst/>
          </a:prstGeom>
          <a:noFill/>
          <a:ln w="9525">
            <a:noFill/>
            <a:miter lim="800000"/>
            <a:headEnd/>
            <a:tailEnd/>
          </a:ln>
        </p:spPr>
        <p:txBody>
          <a:bodyPr>
            <a:spAutoFit/>
          </a:bodyPr>
          <a:lstStyle/>
          <a:p>
            <a:r>
              <a:rPr lang="en-US" sz="4400" b="1" dirty="0" smtClean="0"/>
              <a:t>KEY UN GOVERNING DOCUMENTS REGARDING PROCUREMENT</a:t>
            </a:r>
            <a:endParaRPr lang="en-GB" sz="4400" b="1" dirty="0"/>
          </a:p>
        </p:txBody>
      </p:sp>
    </p:spTree>
    <p:extLst>
      <p:ext uri="{BB962C8B-B14F-4D97-AF65-F5344CB8AC3E}">
        <p14:creationId xmlns:p14="http://schemas.microsoft.com/office/powerpoint/2010/main" val="5640260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70492" y="5250342"/>
            <a:ext cx="5087507" cy="67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smtClean="0">
                <a:solidFill>
                  <a:schemeClr val="tx1">
                    <a:lumMod val="75000"/>
                    <a:lumOff val="25000"/>
                  </a:schemeClr>
                </a:solidFill>
                <a:latin typeface="Arial" panose="020B0604020202020204" pitchFamily="34" charset="0"/>
                <a:cs typeface="Arial" panose="020B0604020202020204" pitchFamily="34" charset="0"/>
              </a:rPr>
              <a:t>Guidance materials, templates, etc.</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p:cNvSpPr/>
          <p:nvPr/>
        </p:nvSpPr>
        <p:spPr>
          <a:xfrm>
            <a:off x="1770493" y="1327446"/>
            <a:ext cx="5087507" cy="60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lumMod val="75000"/>
                    <a:lumOff val="25000"/>
                  </a:schemeClr>
                </a:solidFill>
                <a:latin typeface="Arial" panose="020B0604020202020204" pitchFamily="34" charset="0"/>
                <a:cs typeface="Arial" panose="020B0604020202020204" pitchFamily="34" charset="0"/>
              </a:rPr>
              <a:t>UN-wide external legislation, i.e. </a:t>
            </a:r>
            <a:r>
              <a:rPr lang="en-GB" sz="1500" dirty="0">
                <a:solidFill>
                  <a:schemeClr val="tx1">
                    <a:lumMod val="75000"/>
                    <a:lumOff val="25000"/>
                  </a:schemeClr>
                </a:solidFill>
                <a:latin typeface="Arial" panose="020B0604020202020204" pitchFamily="34" charset="0"/>
                <a:cs typeface="Arial" panose="020B0604020202020204" pitchFamily="34" charset="0"/>
                <a:hlinkClick r:id="rId2"/>
              </a:rPr>
              <a:t>UN </a:t>
            </a: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2"/>
              </a:rPr>
              <a:t>Charter</a:t>
            </a:r>
            <a:r>
              <a:rPr lang="en-GB" sz="1500" dirty="0" smtClean="0">
                <a:solidFill>
                  <a:schemeClr val="tx1">
                    <a:lumMod val="75000"/>
                    <a:lumOff val="25000"/>
                  </a:schemeClr>
                </a:solidFill>
                <a:latin typeface="Arial" panose="020B0604020202020204" pitchFamily="34" charset="0"/>
                <a:cs typeface="Arial" panose="020B0604020202020204" pitchFamily="34" charset="0"/>
              </a:rPr>
              <a:t>, </a:t>
            </a: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3"/>
              </a:rPr>
              <a:t>1946 Convention on Privileges and Immunities  </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Pentagon 12"/>
          <p:cNvSpPr/>
          <p:nvPr/>
        </p:nvSpPr>
        <p:spPr>
          <a:xfrm rot="5400000">
            <a:off x="657477" y="1211270"/>
            <a:ext cx="1008112" cy="1224136"/>
          </a:xfrm>
          <a:prstGeom prst="homePlate">
            <a:avLst>
              <a:gd name="adj" fmla="val 3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4" name="Chevron 13"/>
          <p:cNvSpPr/>
          <p:nvPr/>
        </p:nvSpPr>
        <p:spPr>
          <a:xfrm rot="5400000">
            <a:off x="166764" y="2539310"/>
            <a:ext cx="1989537" cy="1224136"/>
          </a:xfrm>
          <a:prstGeom prst="chevron">
            <a:avLst>
              <a:gd name="adj" fmla="val 30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5" name="Chevron 14"/>
          <p:cNvSpPr/>
          <p:nvPr/>
        </p:nvSpPr>
        <p:spPr>
          <a:xfrm rot="5400000">
            <a:off x="436146" y="4084918"/>
            <a:ext cx="1444560" cy="1224136"/>
          </a:xfrm>
          <a:prstGeom prst="chevron">
            <a:avLst>
              <a:gd name="adj" fmla="val 3063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6" name="Chevron 15"/>
          <p:cNvSpPr/>
          <p:nvPr/>
        </p:nvSpPr>
        <p:spPr>
          <a:xfrm rot="5400000">
            <a:off x="636366" y="5152172"/>
            <a:ext cx="1044118" cy="1224136"/>
          </a:xfrm>
          <a:prstGeom prst="chevron">
            <a:avLst>
              <a:gd name="adj" fmla="val 35325"/>
            </a:avLst>
          </a:prstGeom>
          <a:solidFill>
            <a:srgbClr val="D6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7" name="Rectangle 16"/>
          <p:cNvSpPr/>
          <p:nvPr/>
        </p:nvSpPr>
        <p:spPr>
          <a:xfrm>
            <a:off x="1770493" y="2145198"/>
            <a:ext cx="5087507" cy="1640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lumMod val="75000"/>
                    <a:lumOff val="25000"/>
                  </a:schemeClr>
                </a:solidFill>
                <a:latin typeface="Arial" panose="020B0604020202020204" pitchFamily="34" charset="0"/>
                <a:cs typeface="Arial" panose="020B0604020202020204" pitchFamily="34" charset="0"/>
              </a:rPr>
              <a:t>UNOPS Organizational Directives (ODs), </a:t>
            </a:r>
            <a:r>
              <a:rPr lang="en-GB" sz="1500" dirty="0" smtClean="0">
                <a:solidFill>
                  <a:schemeClr val="tx1">
                    <a:lumMod val="75000"/>
                    <a:lumOff val="25000"/>
                  </a:schemeClr>
                </a:solidFill>
                <a:latin typeface="Arial" panose="020B0604020202020204" pitchFamily="34" charset="0"/>
                <a:cs typeface="Arial" panose="020B0604020202020204" pitchFamily="34" charset="0"/>
              </a:rPr>
              <a:t>i.e.:</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u="sng" dirty="0">
                <a:solidFill>
                  <a:schemeClr val="tx1">
                    <a:lumMod val="75000"/>
                    <a:lumOff val="25000"/>
                  </a:schemeClr>
                </a:solidFill>
                <a:latin typeface="Arial" panose="020B0604020202020204" pitchFamily="34" charset="0"/>
                <a:cs typeface="Arial" panose="020B0604020202020204" pitchFamily="34" charset="0"/>
                <a:hlinkClick r:id="rId4"/>
              </a:rPr>
              <a:t>OD 3: Financial Regulations and Rules</a:t>
            </a:r>
            <a:endParaRPr lang="en-GB" sz="1500" u="sng" dirty="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a:solidFill>
                  <a:schemeClr val="tx1">
                    <a:lumMod val="75000"/>
                    <a:lumOff val="25000"/>
                  </a:schemeClr>
                </a:solidFill>
                <a:latin typeface="Arial" panose="020B0604020202020204" pitchFamily="34" charset="0"/>
                <a:cs typeface="Arial" panose="020B0604020202020204" pitchFamily="34" charset="0"/>
                <a:hlinkClick r:id="rId5"/>
              </a:rPr>
              <a:t>OD </a:t>
            </a: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5"/>
              </a:rPr>
              <a:t>9: Internal Control for UNOPS offices</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a:solidFill>
                  <a:schemeClr val="tx1">
                    <a:lumMod val="75000"/>
                    <a:lumOff val="25000"/>
                  </a:schemeClr>
                </a:solidFill>
                <a:latin typeface="Arial" panose="020B0604020202020204" pitchFamily="34" charset="0"/>
                <a:cs typeface="Arial" panose="020B0604020202020204" pitchFamily="34" charset="0"/>
                <a:hlinkClick r:id="rId6"/>
              </a:rPr>
              <a:t>OD 16</a:t>
            </a: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6"/>
              </a:rPr>
              <a:t>: Procurement Framework</a:t>
            </a:r>
            <a:endParaRPr lang="en-GB" sz="1500" dirty="0" smtClean="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7"/>
              </a:rPr>
              <a:t>OD 34: Framework for Delegations of Authority</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a:solidFill>
                  <a:schemeClr val="tx1">
                    <a:lumMod val="75000"/>
                    <a:lumOff val="25000"/>
                  </a:schemeClr>
                </a:solidFill>
                <a:latin typeface="Arial" panose="020B0604020202020204" pitchFamily="34" charset="0"/>
                <a:cs typeface="Arial" panose="020B0604020202020204" pitchFamily="34" charset="0"/>
                <a:hlinkClick r:id="rId8"/>
              </a:rPr>
              <a:t>OD 41: Framework for Determining Vendor Ineligibility/Sanctions</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Rectangle 17"/>
          <p:cNvSpPr/>
          <p:nvPr/>
        </p:nvSpPr>
        <p:spPr>
          <a:xfrm>
            <a:off x="1770493" y="3974702"/>
            <a:ext cx="5087507" cy="10845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lumMod val="75000"/>
                    <a:lumOff val="25000"/>
                  </a:schemeClr>
                </a:solidFill>
                <a:latin typeface="Arial" panose="020B0604020202020204" pitchFamily="34" charset="0"/>
                <a:cs typeface="Arial" panose="020B0604020202020204" pitchFamily="34" charset="0"/>
              </a:rPr>
              <a:t>UNOPS Administrative Instructions (</a:t>
            </a:r>
            <a:r>
              <a:rPr lang="en-GB" sz="1500" dirty="0" smtClean="0">
                <a:solidFill>
                  <a:schemeClr val="tx1">
                    <a:lumMod val="75000"/>
                    <a:lumOff val="25000"/>
                  </a:schemeClr>
                </a:solidFill>
                <a:latin typeface="Arial" panose="020B0604020202020204" pitchFamily="34" charset="0"/>
                <a:cs typeface="Arial" panose="020B0604020202020204" pitchFamily="34" charset="0"/>
              </a:rPr>
              <a:t>AIs), i.e.:</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a:solidFill>
                  <a:schemeClr val="tx1">
                    <a:lumMod val="75000"/>
                    <a:lumOff val="25000"/>
                  </a:schemeClr>
                </a:solidFill>
                <a:latin typeface="Arial" panose="020B0604020202020204" pitchFamily="34" charset="0"/>
                <a:cs typeface="Arial" panose="020B0604020202020204" pitchFamily="34" charset="0"/>
                <a:hlinkClick r:id="rId9"/>
              </a:rPr>
              <a:t>AI.SPPG.2014.01​: </a:t>
            </a:r>
            <a:r>
              <a:rPr lang="en-GB" sz="1500" u="sng" dirty="0">
                <a:solidFill>
                  <a:schemeClr val="tx1">
                    <a:lumMod val="75000"/>
                    <a:lumOff val="25000"/>
                  </a:schemeClr>
                </a:solidFill>
                <a:latin typeface="Arial" panose="020B0604020202020204" pitchFamily="34" charset="0"/>
                <a:cs typeface="Arial" panose="020B0604020202020204" pitchFamily="34" charset="0"/>
                <a:hlinkClick r:id="rId9"/>
              </a:rPr>
              <a:t>Procurement Manual - Revision 5 </a:t>
            </a:r>
            <a:endParaRPr lang="en-GB" sz="1500" u="sng" dirty="0" smtClean="0">
              <a:solidFill>
                <a:schemeClr val="tx1">
                  <a:lumMod val="75000"/>
                  <a:lumOff val="25000"/>
                </a:schemeClr>
              </a:solidFill>
              <a:latin typeface="Arial" panose="020B0604020202020204" pitchFamily="34" charset="0"/>
              <a:cs typeface="Arial" panose="020B0604020202020204" pitchFamily="34" charset="0"/>
            </a:endParaRPr>
          </a:p>
          <a:p>
            <a:pPr marL="432000" lvl="1" indent="-285750">
              <a:spcAft>
                <a:spcPts val="100"/>
              </a:spcAft>
              <a:buFont typeface="Arial" panose="020B0604020202020204" pitchFamily="34" charset="0"/>
              <a:buChar char="•"/>
            </a:pP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10"/>
              </a:rPr>
              <a:t>AI.EO.2011.01 </a:t>
            </a:r>
            <a:r>
              <a:rPr lang="en-GB" sz="1500" dirty="0">
                <a:solidFill>
                  <a:schemeClr val="tx1">
                    <a:lumMod val="75000"/>
                    <a:lumOff val="25000"/>
                  </a:schemeClr>
                </a:solidFill>
                <a:latin typeface="Arial" panose="020B0604020202020204" pitchFamily="34" charset="0"/>
                <a:cs typeface="Arial" panose="020B0604020202020204" pitchFamily="34" charset="0"/>
                <a:hlinkClick r:id="rId10"/>
              </a:rPr>
              <a:t>(rev. 3</a:t>
            </a:r>
            <a:r>
              <a:rPr lang="en-GB" sz="1500" dirty="0" smtClean="0">
                <a:solidFill>
                  <a:schemeClr val="tx1">
                    <a:lumMod val="75000"/>
                    <a:lumOff val="25000"/>
                  </a:schemeClr>
                </a:solidFill>
                <a:latin typeface="Arial" panose="020B0604020202020204" pitchFamily="34" charset="0"/>
                <a:cs typeface="Arial" panose="020B0604020202020204" pitchFamily="34" charset="0"/>
                <a:hlinkClick r:id="rId10"/>
              </a:rPr>
              <a:t>): </a:t>
            </a:r>
            <a:r>
              <a:rPr lang="en-GB" sz="1500" dirty="0">
                <a:solidFill>
                  <a:schemeClr val="tx1">
                    <a:lumMod val="75000"/>
                    <a:lumOff val="25000"/>
                  </a:schemeClr>
                </a:solidFill>
                <a:latin typeface="Arial" panose="020B0604020202020204" pitchFamily="34" charset="0"/>
                <a:cs typeface="Arial" panose="020B0604020202020204" pitchFamily="34" charset="0"/>
                <a:hlinkClick r:id="rId10"/>
              </a:rPr>
              <a:t>Master Table of Authority in Procurement</a:t>
            </a:r>
            <a:endParaRPr lang="en-GB" sz="1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200" y="2794641"/>
            <a:ext cx="1371600" cy="1982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846118"/>
      </p:ext>
    </p:extLst>
  </p:cSld>
  <p:clrMapOvr>
    <a:masterClrMapping/>
  </p:clrMapOvr>
  <mc:AlternateContent xmlns:mc="http://schemas.openxmlformats.org/markup-compatibility/2006" xmlns:p14="http://schemas.microsoft.com/office/powerpoint/2010/main">
    <mc:Choice Requires="p14">
      <p:transition spd="slow" p14:dur="8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295400" y="2027274"/>
            <a:ext cx="4953000" cy="1446550"/>
          </a:xfrm>
          <a:prstGeom prst="rect">
            <a:avLst/>
          </a:prstGeom>
          <a:noFill/>
          <a:ln w="9525">
            <a:noFill/>
            <a:miter lim="800000"/>
            <a:headEnd/>
            <a:tailEnd/>
          </a:ln>
        </p:spPr>
        <p:txBody>
          <a:bodyPr>
            <a:spAutoFit/>
          </a:bodyPr>
          <a:lstStyle/>
          <a:p>
            <a:r>
              <a:rPr lang="en-GB" sz="4400" b="1" dirty="0" smtClean="0"/>
              <a:t>DATA ON UNOPS PROCUREMENT</a:t>
            </a:r>
            <a:endParaRPr lang="en-GB" sz="4400" b="1" dirty="0"/>
          </a:p>
        </p:txBody>
      </p:sp>
    </p:spTree>
    <p:extLst>
      <p:ext uri="{BB962C8B-B14F-4D97-AF65-F5344CB8AC3E}">
        <p14:creationId xmlns:p14="http://schemas.microsoft.com/office/powerpoint/2010/main" val="24762792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NOPS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OPS_logo">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5423</Words>
  <Application>Microsoft Office PowerPoint</Application>
  <PresentationFormat>On-screen Show (4:3)</PresentationFormat>
  <Paragraphs>591</Paragraphs>
  <Slides>58</Slides>
  <Notes>29</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UNOPS Cover slide</vt:lpstr>
      <vt:lpstr>UNOPS_logo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Procurement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2016-08-29T15:24:05Z</dcterms:created>
  <dcterms:modified xsi:type="dcterms:W3CDTF">2016-10-04T18:17:53Z</dcterms:modified>
</cp:coreProperties>
</file>