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6" r:id="rId3"/>
    <p:sldId id="279" r:id="rId4"/>
    <p:sldId id="274" r:id="rId5"/>
    <p:sldId id="278" r:id="rId6"/>
    <p:sldId id="265" r:id="rId7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397" autoAdjust="0"/>
    <p:restoredTop sz="99104" autoAdjust="0"/>
  </p:normalViewPr>
  <p:slideViewPr>
    <p:cSldViewPr>
      <p:cViewPr>
        <p:scale>
          <a:sx n="70" d="100"/>
          <a:sy n="70" d="100"/>
        </p:scale>
        <p:origin x="-155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err="1"/>
                      <a:t>Anul</a:t>
                    </a:r>
                    <a:r>
                      <a:rPr lang="en-US" dirty="0"/>
                      <a:t> 2017</a:t>
                    </a:r>
                    <a:r>
                      <a:rPr lang="en-US" b="1" dirty="0"/>
                      <a:t>, 14</a:t>
                    </a:r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err="1"/>
                      <a:t>Anul</a:t>
                    </a:r>
                    <a:r>
                      <a:rPr lang="en-US" dirty="0"/>
                      <a:t> 2018 (</a:t>
                    </a:r>
                    <a:r>
                      <a:rPr lang="en-US" dirty="0" err="1"/>
                      <a:t>trimestrul</a:t>
                    </a:r>
                    <a:r>
                      <a:rPr lang="en-US" dirty="0"/>
                      <a:t> I-III), </a:t>
                    </a:r>
                    <a:r>
                      <a:rPr lang="en-US" b="1" dirty="0"/>
                      <a:t>20</a:t>
                    </a:r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err="1"/>
                      <a:t>Atele</a:t>
                    </a:r>
                    <a:r>
                      <a:rPr lang="en-US" dirty="0"/>
                      <a:t>, </a:t>
                    </a:r>
                    <a:r>
                      <a:rPr lang="en-US" b="1" dirty="0"/>
                      <a:t>3</a:t>
                    </a:r>
                  </a:p>
                </c:rich>
              </c:tx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Лист1!$A$2:$A$4</c:f>
              <c:strCache>
                <c:ptCount val="3"/>
                <c:pt idx="0">
                  <c:v>Anul 2017</c:v>
                </c:pt>
                <c:pt idx="1">
                  <c:v>Anul 2018 (trimestrul I-III)</c:v>
                </c:pt>
                <c:pt idx="2">
                  <c:v>Atele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20</c:v>
                </c:pt>
                <c:pt idx="2">
                  <c:v>3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0.09201</cdr:x>
      <cdr:y>0.04104</cdr:y>
    </cdr:from>
    <cdr:to>
      <cdr:x>0.9948</cdr:x>
      <cdr:y>0.15152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7214" y="185726"/>
          <a:ext cx="7429552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r">
              <a:defRPr sz="1200"/>
            </a:lvl1pPr>
          </a:lstStyle>
          <a:p>
            <a:fld id="{2149439F-48E8-4786-B6FD-49D7AA3E0501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r">
              <a:defRPr sz="1200"/>
            </a:lvl1pPr>
          </a:lstStyle>
          <a:p>
            <a:fld id="{F9AEA84F-C0BE-4D6D-BD6B-F70EA3DDEF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21052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r">
              <a:defRPr sz="1200"/>
            </a:lvl1pPr>
          </a:lstStyle>
          <a:p>
            <a:fld id="{02307092-FBC7-4944-AC5E-E32AEBB5A6F9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6" tIns="45313" rIns="90626" bIns="453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26" tIns="45313" rIns="90626" bIns="4531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r">
              <a:defRPr sz="1200"/>
            </a:lvl1pPr>
          </a:lstStyle>
          <a:p>
            <a:fld id="{6F0EE875-63BE-4286-ACE8-C53BB73C8E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9751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E875-63BE-4286-ACE8-C53BB73C8EA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88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E875-63BE-4286-ACE8-C53BB73C8EA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8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0FFA-B1AA-4356-A8FC-0A1D35E31CDD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935-A6BE-490E-859E-31F706A61773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B78D-2027-4854-A23E-B5F5CA670909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A8-4077-4940-A781-C50D82D48561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ED82-0D54-4A4E-8753-A5D7C5DDE01D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67D4-3117-4E01-AB15-A510DAAD1561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33E-9B32-4295-8661-33C5FB0423C4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05D76-BB93-4928-87AF-34E17A25AE32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60FD-19EA-4407-9467-5863E1843394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4019-4A00-488D-8467-97CB2932CE79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3C31-1835-49E2-9974-7E9852585AF7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TANASOV Nadejda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25062-0CA0-47E3-97C2-2065CA479AC5}" type="datetime1">
              <a:rPr lang="x-none" smtClean="0"/>
              <a:pPr/>
              <a:t>07/12/2018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dirty="0" smtClean="0"/>
              <a:t>TANASOV </a:t>
            </a:r>
            <a:r>
              <a:rPr lang="en-AU" dirty="0" err="1" smtClean="0"/>
              <a:t>Nadejda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17938-8D08-4CAB-B558-EAB03EB9E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nder.gov.md/" TargetMode="External"/><Relationship Id="rId2" Type="http://schemas.openxmlformats.org/officeDocument/2006/relationships/hyperlink" Target="mailto:BAP@tender.gov.md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2880320"/>
          </a:xfrm>
        </p:spPr>
        <p:txBody>
          <a:bodyPr>
            <a:normAutofit/>
          </a:bodyPr>
          <a:lstStyle/>
          <a:p>
            <a:pPr algn="ctr"/>
            <a:r>
              <a:rPr lang="en-US" b="1" i="1" dirty="0" err="1" smtClean="0">
                <a:solidFill>
                  <a:srgbClr val="0070C0"/>
                </a:solidFill>
              </a:rPr>
              <a:t>Lista</a:t>
            </a:r>
            <a:r>
              <a:rPr lang="en-US" b="1" i="1" dirty="0" smtClean="0">
                <a:solidFill>
                  <a:srgbClr val="0070C0"/>
                </a:solidFill>
              </a:rPr>
              <a:t> de </a:t>
            </a:r>
            <a:r>
              <a:rPr lang="en-US" b="1" i="1" dirty="0" err="1" smtClean="0">
                <a:solidFill>
                  <a:srgbClr val="0070C0"/>
                </a:solidFill>
              </a:rPr>
              <a:t>interdic</a:t>
            </a:r>
            <a:r>
              <a:rPr lang="ro-RO" b="1" i="1" dirty="0" smtClean="0">
                <a:solidFill>
                  <a:srgbClr val="0070C0"/>
                </a:solidFill>
              </a:rPr>
              <a:t>ție a operatorilor economici</a:t>
            </a:r>
            <a:r>
              <a:rPr lang="ro-RO" dirty="0" smtClean="0"/>
              <a:t/>
            </a:r>
            <a:br>
              <a:rPr lang="ro-RO" dirty="0" smtClean="0"/>
            </a:br>
            <a:endParaRPr lang="ro-RO" dirty="0"/>
          </a:p>
        </p:txBody>
      </p:sp>
      <p:sp>
        <p:nvSpPr>
          <p:cNvPr id="10" name="Текст 8"/>
          <p:cNvSpPr>
            <a:spLocks noGrp="1"/>
          </p:cNvSpPr>
          <p:nvPr>
            <p:ph type="subTitle" idx="1"/>
          </p:nvPr>
        </p:nvSpPr>
        <p:spPr>
          <a:xfrm>
            <a:off x="1357290" y="6000768"/>
            <a:ext cx="6400800" cy="665172"/>
          </a:xfrm>
        </p:spPr>
        <p:txBody>
          <a:bodyPr>
            <a:normAutofit fontScale="77500" lnSpcReduction="20000"/>
          </a:bodyPr>
          <a:lstStyle/>
          <a:p>
            <a:pPr algn="ctr"/>
            <a:endParaRPr lang="ro-RO" sz="1600" i="1" dirty="0" smtClean="0">
              <a:solidFill>
                <a:schemeClr val="tx1"/>
              </a:solidFill>
            </a:endParaRPr>
          </a:p>
          <a:p>
            <a:pPr algn="ctr"/>
            <a:r>
              <a:rPr lang="ro-RO" sz="1600" i="1" dirty="0" smtClean="0">
                <a:solidFill>
                  <a:schemeClr val="tx1"/>
                </a:solidFill>
              </a:rPr>
              <a:t>CHIȘINĂU</a:t>
            </a:r>
          </a:p>
          <a:p>
            <a:pPr algn="ctr"/>
            <a:r>
              <a:rPr lang="en-US" sz="1600" i="1" dirty="0" smtClean="0">
                <a:solidFill>
                  <a:schemeClr val="tx1"/>
                </a:solidFill>
              </a:rPr>
              <a:t>07 </a:t>
            </a:r>
            <a:r>
              <a:rPr lang="en-US" sz="1600" i="1" dirty="0" err="1" smtClean="0">
                <a:solidFill>
                  <a:schemeClr val="tx1"/>
                </a:solidFill>
              </a:rPr>
              <a:t>decembrie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ro-RO" sz="1600" i="1" dirty="0" smtClean="0">
                <a:solidFill>
                  <a:schemeClr val="tx1"/>
                </a:solidFill>
              </a:rPr>
              <a:t> 2018</a:t>
            </a:r>
            <a:endParaRPr lang="ru-RU" sz="1600" i="1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Nadia\Desktop\logo AAP mi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836712"/>
            <a:ext cx="5575102" cy="1097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o-RO" b="1" i="1" dirty="0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Scurt istoric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61488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o-RO" sz="2400" dirty="0" smtClean="0"/>
              <a:t>	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A8-4077-4940-A781-C50D82D48561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7" name="Picture 3" descr="C:\Users\Nadia\Desktop\logo AAP mi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8542" y="0"/>
            <a:ext cx="4615458" cy="908720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" y="1428737"/>
          <a:ext cx="9144000" cy="52764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8000"/>
                <a:gridCol w="3048000"/>
                <a:gridCol w="3048000"/>
              </a:tblGrid>
              <a:tr h="1523475">
                <a:tc>
                  <a:txBody>
                    <a:bodyPr/>
                    <a:lstStyle/>
                    <a:p>
                      <a:pPr algn="l"/>
                      <a:r>
                        <a:rPr lang="vi-VN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Regulamentu</a:t>
                      </a:r>
                      <a:r>
                        <a:rPr lang="ro-RO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</a:t>
                      </a:r>
                      <a:r>
                        <a:rPr lang="vi-VN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cu privire la modul de întocmire şi evidenţă</a:t>
                      </a:r>
                      <a:r>
                        <a:rPr lang="ro-RO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vi-VN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lang="ro-RO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vi-VN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Listei de interdicţie a furnizorilor (antreprenorilor) care participă la procedurile de achiziţie publică</a:t>
                      </a:r>
                      <a:r>
                        <a:rPr lang="ro-RO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o-RO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aprobat prin </a:t>
                      </a:r>
                      <a:r>
                        <a:rPr lang="ro-RO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H.G</a:t>
                      </a:r>
                      <a:r>
                        <a:rPr lang="ro-RO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o-RO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o-R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vi-VN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r. 105 din 30.01.2006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Regulamentului cu privire la modul de întocmire şi evidenţă a Listei de interdicţie a operatorilor economici</a:t>
                      </a:r>
                      <a:r>
                        <a:rPr lang="ro-RO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aprobat prin </a:t>
                      </a:r>
                      <a:r>
                        <a:rPr lang="ro-RO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H.G.</a:t>
                      </a:r>
                      <a:r>
                        <a:rPr lang="ro-RO" sz="14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</a:t>
                      </a:r>
                      <a:r>
                        <a:rPr lang="vi-VN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r. 45 din  24.01.2008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Regulamentului cu privire la modul de întocmire a Listei de interdicție a operatorilor economici</a:t>
                      </a:r>
                      <a:r>
                        <a:rPr lang="ro-RO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aprobat prin </a:t>
                      </a:r>
                      <a:r>
                        <a:rPr lang="ro-RO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H.</a:t>
                      </a:r>
                      <a:r>
                        <a:rPr lang="ro-RO" sz="14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G. </a:t>
                      </a:r>
                      <a:r>
                        <a:rPr lang="ro-RO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nr. 1418 din 28.12.2016</a:t>
                      </a:r>
                    </a:p>
                    <a:p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</a:tr>
              <a:tr h="1142606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o-RO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vi-V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Întocmirea şi ţinerea Listei în formă scrisă manual şi în formă electronică</a:t>
                      </a:r>
                      <a:r>
                        <a:rPr lang="ro-RO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vi-V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Întocmirea şi ţinerea Listei se efectuează în formă scrisă manual şi în formă electronică</a:t>
                      </a:r>
                      <a:r>
                        <a:rPr lang="ro-RO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vi-V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Întocmirea, menţinerea şi actualizarea Listei se efectuează în formă electronică</a:t>
                      </a:r>
                      <a:r>
                        <a:rPr lang="ro-RO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  <a:tr h="61525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o-RO" sz="1400" b="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</a:t>
                      </a:r>
                      <a:r>
                        <a:rPr lang="vi-VN" sz="1400" b="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 solicitarea</a:t>
                      </a:r>
                      <a:r>
                        <a:rPr lang="ro-RO" sz="1400" b="0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o-RO" sz="1400" b="1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</a:t>
                      </a:r>
                      <a:r>
                        <a:rPr lang="ro-RO" sz="1400" b="0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400" b="0" i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La solicitarea </a:t>
                      </a:r>
                      <a:r>
                        <a:rPr lang="ro-RO" sz="1400" b="1" dirty="0" smtClean="0">
                          <a:latin typeface="Arial" pitchFamily="34" charset="0"/>
                          <a:cs typeface="Arial" pitchFamily="34" charset="0"/>
                        </a:rPr>
                        <a:t>AC </a:t>
                      </a: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sau a </a:t>
                      </a:r>
                      <a:r>
                        <a:rPr lang="vi-VN" sz="1400" b="1" dirty="0" smtClean="0">
                          <a:latin typeface="Arial" pitchFamily="34" charset="0"/>
                          <a:cs typeface="Arial" pitchFamily="34" charset="0"/>
                        </a:rPr>
                        <a:t>organul de control</a:t>
                      </a: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La solicitarea </a:t>
                      </a:r>
                      <a:r>
                        <a:rPr lang="ro-RO" sz="1400" b="1" dirty="0" smtClean="0">
                          <a:latin typeface="Arial" pitchFamily="34" charset="0"/>
                          <a:cs typeface="Arial" pitchFamily="34" charset="0"/>
                        </a:rPr>
                        <a:t>AC, AAP, ANSC</a:t>
                      </a: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9336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vi-VN" sz="1400" dirty="0" smtClean="0"/>
                        <a:t>Termenul pentru care este inclus în Listă </a:t>
                      </a:r>
                      <a:r>
                        <a:rPr lang="ro-RO" sz="1400" dirty="0" smtClean="0"/>
                        <a:t>O.C</a:t>
                      </a:r>
                      <a:r>
                        <a:rPr lang="ro-RO" sz="1400" baseline="0" dirty="0" smtClean="0"/>
                        <a:t> </a:t>
                      </a:r>
                      <a:r>
                        <a:rPr lang="vi-VN" sz="1400" dirty="0" smtClean="0"/>
                        <a:t>este de </a:t>
                      </a:r>
                      <a:r>
                        <a:rPr lang="ro-RO" sz="1400" b="1" dirty="0" smtClean="0"/>
                        <a:t>1</a:t>
                      </a:r>
                      <a:r>
                        <a:rPr lang="vi-VN" sz="1400" b="1" dirty="0" smtClean="0"/>
                        <a:t> </a:t>
                      </a:r>
                      <a:r>
                        <a:rPr lang="vi-VN" sz="1400" dirty="0" smtClean="0"/>
                        <a:t>an.</a:t>
                      </a:r>
                      <a:endParaRPr lang="ro-RO" sz="1400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1400" b="0" i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vi-VN" sz="1400" dirty="0" smtClean="0"/>
                        <a:t>Termenul pentru care este inclus în Listă </a:t>
                      </a:r>
                      <a:r>
                        <a:rPr lang="ro-RO" sz="1400" dirty="0" smtClean="0"/>
                        <a:t>O.E. </a:t>
                      </a:r>
                      <a:r>
                        <a:rPr lang="vi-VN" sz="1400" dirty="0" smtClean="0">
                          <a:latin typeface="+mn-lt"/>
                        </a:rPr>
                        <a:t>este de </a:t>
                      </a:r>
                      <a:r>
                        <a:rPr lang="ro-RO" sz="14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  ani</a:t>
                      </a:r>
                      <a:r>
                        <a:rPr lang="vi-VN" sz="14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o-RO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vi-VN" sz="1400" dirty="0" smtClean="0"/>
                        <a:t>Termenul pentru care este inclus în Listă </a:t>
                      </a:r>
                      <a:r>
                        <a:rPr lang="ro-RO" sz="1400" dirty="0" smtClean="0"/>
                        <a:t>O.E. </a:t>
                      </a: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este de </a:t>
                      </a:r>
                      <a:r>
                        <a:rPr lang="ro-RO" sz="14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 ani</a:t>
                      </a:r>
                      <a:r>
                        <a:rPr lang="vi-VN" sz="14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o-RO" sz="1400" b="1" dirty="0" smtClean="0">
                          <a:latin typeface="Arial" pitchFamily="34" charset="0"/>
                          <a:cs typeface="Arial" pitchFamily="34" charset="0"/>
                        </a:rPr>
                        <a:t>Fondatorul</a:t>
                      </a: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 O.E.</a:t>
                      </a:r>
                      <a:r>
                        <a:rPr lang="ro-RO" sz="1400" baseline="0" dirty="0" smtClean="0">
                          <a:latin typeface="Arial" pitchFamily="34" charset="0"/>
                          <a:cs typeface="Arial" pitchFamily="34" charset="0"/>
                        </a:rPr>
                        <a:t> nu poate participa la procedurile de achiziții publice</a:t>
                      </a:r>
                      <a:r>
                        <a:rPr lang="ro-RO" sz="1400" dirty="0" smtClean="0">
                          <a:latin typeface="Arial" pitchFamily="34" charset="0"/>
                          <a:cs typeface="Arial" pitchFamily="34" charset="0"/>
                        </a:rPr>
                        <a:t>).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560406"/>
          </a:xfrm>
        </p:spPr>
        <p:txBody>
          <a:bodyPr>
            <a:noAutofit/>
          </a:bodyPr>
          <a:lstStyle/>
          <a:p>
            <a:r>
              <a:rPr lang="ro-RO" sz="3200" b="1" i="1" dirty="0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Temeiurile de înscriere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61488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o-RO" sz="2400" dirty="0" smtClean="0"/>
              <a:t>	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A8-4077-4940-A781-C50D82D48561}" type="datetime1">
              <a:rPr lang="x-none" smtClean="0"/>
              <a:pPr/>
              <a:t>07/12/2018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7" name="Picture 3" descr="C:\Users\Nadia\Desktop\logo AAP mi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8542" y="0"/>
            <a:ext cx="4615458" cy="714356"/>
          </a:xfrm>
          <a:prstGeom prst="rect">
            <a:avLst/>
          </a:prstGeom>
          <a:noFill/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" y="1142984"/>
          <a:ext cx="9143998" cy="572160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47340"/>
                <a:gridCol w="3048329"/>
                <a:gridCol w="3048329"/>
              </a:tblGrid>
              <a:tr h="18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100" b="1" dirty="0">
                          <a:latin typeface="Arial" pitchFamily="34" charset="0"/>
                          <a:cs typeface="Arial" pitchFamily="34" charset="0"/>
                        </a:rPr>
                        <a:t>H.G. n</a:t>
                      </a:r>
                      <a:r>
                        <a:rPr lang="vi-VN" sz="1100" b="1" dirty="0">
                          <a:latin typeface="Arial" pitchFamily="34" charset="0"/>
                          <a:cs typeface="Arial" pitchFamily="34" charset="0"/>
                        </a:rPr>
                        <a:t>r. 105 din 30.01.2006 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100" b="1">
                          <a:latin typeface="Arial" pitchFamily="34" charset="0"/>
                          <a:cs typeface="Arial" pitchFamily="34" charset="0"/>
                        </a:rPr>
                        <a:t>H.G. n</a:t>
                      </a:r>
                      <a:r>
                        <a:rPr lang="vi-VN" sz="1100" b="1">
                          <a:latin typeface="Arial" pitchFamily="34" charset="0"/>
                          <a:cs typeface="Arial" pitchFamily="34" charset="0"/>
                        </a:rPr>
                        <a:t>r. 45 din  24.01.2008 </a:t>
                      </a:r>
                      <a:endParaRPr lang="ru-RU" sz="11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100" b="1" dirty="0">
                          <a:latin typeface="Arial" pitchFamily="34" charset="0"/>
                          <a:cs typeface="Arial" pitchFamily="34" charset="0"/>
                        </a:rPr>
                        <a:t>H. G. nr. 1418 din 28.12.2016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</a:tr>
              <a:tr h="982094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vi-VN" sz="1100" dirty="0">
                          <a:latin typeface="+mn-lt"/>
                        </a:rPr>
                        <a:t>există o </a:t>
                      </a:r>
                      <a:r>
                        <a:rPr lang="vi-VN" sz="1100" b="1" dirty="0">
                          <a:latin typeface="+mn-lt"/>
                        </a:rPr>
                        <a:t>hotărîre definitivă a instanţei de </a:t>
                      </a:r>
                      <a:endParaRPr lang="ro-RO" sz="1100" b="1" dirty="0" smtClean="0">
                        <a:latin typeface="+mn-lt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vi-VN" sz="1100" b="1" dirty="0" smtClean="0">
                          <a:latin typeface="+mn-lt"/>
                        </a:rPr>
                        <a:t>judecată </a:t>
                      </a:r>
                      <a:r>
                        <a:rPr lang="vi-VN" sz="1100" dirty="0">
                          <a:latin typeface="+mn-lt"/>
                        </a:rPr>
                        <a:t>prin care au fost reziliate contractele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vi-VN" sz="1100" dirty="0" smtClean="0">
                          <a:latin typeface="+mn-lt"/>
                        </a:rPr>
                        <a:t>de </a:t>
                      </a:r>
                      <a:r>
                        <a:rPr lang="vi-VN" sz="1100" dirty="0">
                          <a:latin typeface="+mn-lt"/>
                        </a:rPr>
                        <a:t>achiziţii ca rezultat al </a:t>
                      </a:r>
                      <a:r>
                        <a:rPr lang="vi-VN" sz="1100" b="1" dirty="0">
                          <a:latin typeface="+mn-lt"/>
                        </a:rPr>
                        <a:t>neîndeplinirii sau </a:t>
                      </a:r>
                      <a:endParaRPr lang="ro-RO" sz="1100" b="1" dirty="0" smtClean="0">
                        <a:latin typeface="+mn-lt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vi-VN" sz="1100" b="1" dirty="0" smtClean="0">
                          <a:latin typeface="+mn-lt"/>
                        </a:rPr>
                        <a:t>îndeplinirii </a:t>
                      </a:r>
                      <a:r>
                        <a:rPr lang="vi-VN" sz="1100" b="1" dirty="0">
                          <a:latin typeface="+mn-lt"/>
                        </a:rPr>
                        <a:t>necorespunzătoare </a:t>
                      </a:r>
                      <a:r>
                        <a:rPr lang="vi-VN" sz="1100" dirty="0">
                          <a:latin typeface="+mn-lt"/>
                        </a:rPr>
                        <a:t>de către</a:t>
                      </a:r>
                      <a:r>
                        <a:rPr lang="ro-RO" sz="1100" dirty="0">
                          <a:latin typeface="+mn-lt"/>
                        </a:rPr>
                        <a:t> O.E.</a:t>
                      </a:r>
                      <a:r>
                        <a:rPr lang="vi-VN" sz="1100" dirty="0">
                          <a:latin typeface="+mn-lt"/>
                        </a:rPr>
                        <a:t>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vi-VN" sz="1100" dirty="0" smtClean="0">
                          <a:latin typeface="+mn-lt"/>
                        </a:rPr>
                        <a:t>a </a:t>
                      </a:r>
                      <a:r>
                        <a:rPr lang="vi-VN" sz="1100" dirty="0">
                          <a:latin typeface="+mn-lt"/>
                        </a:rPr>
                        <a:t>clauzelor contractuale; </a:t>
                      </a:r>
                      <a:endParaRPr lang="ru-RU" sz="11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vi-VN" sz="1100" dirty="0">
                          <a:latin typeface="+mn-lt"/>
                        </a:rPr>
                        <a:t>există </a:t>
                      </a:r>
                      <a:r>
                        <a:rPr lang="vi-VN" sz="1100" b="1" dirty="0">
                          <a:latin typeface="+mn-lt"/>
                        </a:rPr>
                        <a:t>o hotărîre definitivă a instanţei de </a:t>
                      </a:r>
                      <a:endParaRPr lang="ro-RO" sz="1100" b="1" dirty="0" smtClean="0">
                        <a:latin typeface="+mn-lt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vi-VN" sz="1100" b="1" dirty="0" smtClean="0">
                          <a:latin typeface="+mn-lt"/>
                        </a:rPr>
                        <a:t>judecată</a:t>
                      </a:r>
                      <a:r>
                        <a:rPr lang="vi-VN" sz="1100" dirty="0" smtClean="0">
                          <a:latin typeface="+mn-lt"/>
                        </a:rPr>
                        <a:t> </a:t>
                      </a:r>
                      <a:r>
                        <a:rPr lang="vi-VN" sz="1100" dirty="0">
                          <a:latin typeface="+mn-lt"/>
                        </a:rPr>
                        <a:t>prin care au fost reziliate contractele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vi-VN" sz="1100" dirty="0" smtClean="0">
                          <a:latin typeface="+mn-lt"/>
                        </a:rPr>
                        <a:t>de </a:t>
                      </a:r>
                      <a:r>
                        <a:rPr lang="vi-VN" sz="1100" dirty="0">
                          <a:latin typeface="+mn-lt"/>
                        </a:rPr>
                        <a:t>achiziţii ca rezultat </a:t>
                      </a:r>
                      <a:r>
                        <a:rPr lang="vi-VN" sz="1100" b="1" dirty="0">
                          <a:latin typeface="+mn-lt"/>
                        </a:rPr>
                        <a:t>al neîndeplinirii </a:t>
                      </a:r>
                      <a:r>
                        <a:rPr lang="vi-VN" sz="1100" dirty="0">
                          <a:latin typeface="+mn-lt"/>
                        </a:rPr>
                        <a:t>sau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vi-VN" sz="1100" b="1" dirty="0" smtClean="0">
                          <a:latin typeface="+mn-lt"/>
                        </a:rPr>
                        <a:t>îndeplinirii </a:t>
                      </a:r>
                      <a:r>
                        <a:rPr lang="vi-VN" sz="1100" b="1" dirty="0">
                          <a:latin typeface="+mn-lt"/>
                        </a:rPr>
                        <a:t>necorespunzătoare </a:t>
                      </a:r>
                      <a:r>
                        <a:rPr lang="vi-VN" sz="1100" dirty="0">
                          <a:latin typeface="+mn-lt"/>
                        </a:rPr>
                        <a:t>de către </a:t>
                      </a:r>
                      <a:r>
                        <a:rPr lang="ro-RO" sz="1100" dirty="0">
                          <a:latin typeface="+mn-lt"/>
                        </a:rPr>
                        <a:t>O.E.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vi-VN" sz="1100" dirty="0" smtClean="0">
                          <a:latin typeface="+mn-lt"/>
                        </a:rPr>
                        <a:t>a </a:t>
                      </a:r>
                      <a:r>
                        <a:rPr lang="vi-VN" sz="1100" dirty="0">
                          <a:latin typeface="+mn-lt"/>
                        </a:rPr>
                        <a:t>clauzelor contractuale; </a:t>
                      </a:r>
                      <a:endParaRPr lang="ru-RU" sz="11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0" algn="l"/>
                        </a:tabLst>
                      </a:pPr>
                      <a:r>
                        <a:rPr lang="vi-VN" sz="1100" dirty="0">
                          <a:latin typeface="+mn-lt"/>
                        </a:rPr>
                        <a:t>există o </a:t>
                      </a:r>
                      <a:r>
                        <a:rPr lang="vi-VN" sz="1100" b="1" dirty="0">
                          <a:latin typeface="+mn-lt"/>
                        </a:rPr>
                        <a:t>hotăr</a:t>
                      </a:r>
                      <a:r>
                        <a:rPr lang="ro-RO" sz="1100" b="1" dirty="0">
                          <a:latin typeface="+mn-lt"/>
                        </a:rPr>
                        <a:t>â</a:t>
                      </a:r>
                      <a:r>
                        <a:rPr lang="vi-VN" sz="1100" b="1" dirty="0">
                          <a:latin typeface="+mn-lt"/>
                        </a:rPr>
                        <a:t>re definitivă a instanţei </a:t>
                      </a:r>
                      <a:endParaRPr lang="ro-RO" sz="1100" b="1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vi-VN" sz="1100" b="1" dirty="0" smtClean="0">
                          <a:latin typeface="+mn-lt"/>
                        </a:rPr>
                        <a:t>de </a:t>
                      </a:r>
                      <a:r>
                        <a:rPr lang="vi-VN" sz="1100" b="1" dirty="0">
                          <a:latin typeface="+mn-lt"/>
                        </a:rPr>
                        <a:t>judecată </a:t>
                      </a:r>
                      <a:r>
                        <a:rPr lang="vi-VN" sz="1100" dirty="0">
                          <a:latin typeface="+mn-lt"/>
                        </a:rPr>
                        <a:t>prin care a fost reziliat contractul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de </a:t>
                      </a:r>
                      <a:r>
                        <a:rPr lang="vi-VN" sz="1100" dirty="0">
                          <a:latin typeface="+mn-lt"/>
                        </a:rPr>
                        <a:t>achiziţii ca rezultat al </a:t>
                      </a:r>
                      <a:r>
                        <a:rPr lang="vi-VN" sz="1100" b="1" dirty="0" smtClean="0">
                          <a:latin typeface="+mn-lt"/>
                        </a:rPr>
                        <a:t>neîndepliniri</a:t>
                      </a:r>
                      <a:r>
                        <a:rPr lang="vi-VN" sz="1100" dirty="0" smtClean="0">
                          <a:latin typeface="+mn-lt"/>
                        </a:rPr>
                        <a:t>i sau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vi-VN" sz="1100" b="1" dirty="0" smtClean="0">
                          <a:latin typeface="+mn-lt"/>
                        </a:rPr>
                        <a:t>îndeplinirii necorespunzătoare </a:t>
                      </a:r>
                      <a:r>
                        <a:rPr lang="vi-VN" sz="1100" dirty="0" smtClean="0">
                          <a:latin typeface="+mn-lt"/>
                        </a:rPr>
                        <a:t>de către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ro-RO" sz="1100" dirty="0" smtClean="0">
                          <a:latin typeface="+mn-lt"/>
                        </a:rPr>
                        <a:t>operatorul economic </a:t>
                      </a:r>
                      <a:r>
                        <a:rPr lang="vi-VN" sz="1100" dirty="0" smtClean="0">
                          <a:latin typeface="+mn-lt"/>
                        </a:rPr>
                        <a:t>a clauzelor contractuale</a:t>
                      </a:r>
                      <a:r>
                        <a:rPr lang="en-GB" sz="1100" dirty="0" smtClean="0">
                          <a:latin typeface="+mn-lt"/>
                        </a:rPr>
                        <a:t>; </a:t>
                      </a:r>
                      <a:endParaRPr lang="ru-RU" sz="11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</a:tr>
              <a:tr h="197696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0640" algn="l"/>
                        </a:tabLst>
                      </a:pPr>
                      <a:r>
                        <a:rPr lang="ro-RO" sz="1100" dirty="0">
                          <a:latin typeface="Arial" pitchFamily="34" charset="0"/>
                          <a:cs typeface="Arial" pitchFamily="34" charset="0"/>
                        </a:rPr>
                        <a:t>prezentarea </a:t>
                      </a:r>
                      <a:r>
                        <a:rPr lang="vi-VN" sz="1100" b="1" dirty="0">
                          <a:latin typeface="Arial" pitchFamily="34" charset="0"/>
                          <a:cs typeface="Arial" pitchFamily="34" charset="0"/>
                        </a:rPr>
                        <a:t>documente</a:t>
                      </a:r>
                      <a:r>
                        <a:rPr lang="ro-RO" sz="1100" b="1" dirty="0">
                          <a:latin typeface="Arial" pitchFamily="34" charset="0"/>
                          <a:cs typeface="Arial" pitchFamily="34" charset="0"/>
                        </a:rPr>
                        <a:t>lor</a:t>
                      </a:r>
                      <a:r>
                        <a:rPr lang="vi-VN" sz="1100" b="1" dirty="0">
                          <a:latin typeface="Arial" pitchFamily="34" charset="0"/>
                          <a:cs typeface="Arial" pitchFamily="34" charset="0"/>
                        </a:rPr>
                        <a:t> false </a:t>
                      </a:r>
                      <a:r>
                        <a:rPr lang="vi-VN" sz="1100" dirty="0">
                          <a:latin typeface="Arial" pitchFamily="34" charset="0"/>
                          <a:cs typeface="Arial" pitchFamily="34" charset="0"/>
                        </a:rPr>
                        <a:t>în </a:t>
                      </a:r>
                      <a:r>
                        <a:rPr lang="vi-VN" sz="1100" dirty="0" smtClean="0">
                          <a:latin typeface="Arial" pitchFamily="34" charset="0"/>
                          <a:cs typeface="Arial" pitchFamily="34" charset="0"/>
                        </a:rPr>
                        <a:t>cadrul</a:t>
                      </a:r>
                      <a:r>
                        <a:rPr lang="ro-RO" sz="11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0640" algn="l"/>
                        </a:tabLst>
                      </a:pPr>
                      <a:r>
                        <a:rPr lang="vi-VN" sz="1100" dirty="0" smtClean="0">
                          <a:latin typeface="Arial" pitchFamily="34" charset="0"/>
                          <a:cs typeface="Arial" pitchFamily="34" charset="0"/>
                        </a:rPr>
                        <a:t>procedurilor </a:t>
                      </a:r>
                      <a:r>
                        <a:rPr lang="vi-VN" sz="1100" dirty="0">
                          <a:latin typeface="Arial" pitchFamily="34" charset="0"/>
                          <a:cs typeface="Arial" pitchFamily="34" charset="0"/>
                        </a:rPr>
                        <a:t>de achiziţie publică; 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o-RO" sz="1100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vi-VN" sz="1100" dirty="0">
                          <a:latin typeface="Arial" pitchFamily="34" charset="0"/>
                          <a:cs typeface="Arial" pitchFamily="34" charset="0"/>
                        </a:rPr>
                        <a:t>rezenta</a:t>
                      </a:r>
                      <a:r>
                        <a:rPr lang="ro-RO" sz="1100" dirty="0">
                          <a:latin typeface="Arial" pitchFamily="34" charset="0"/>
                          <a:cs typeface="Arial" pitchFamily="34" charset="0"/>
                        </a:rPr>
                        <a:t>rea </a:t>
                      </a:r>
                      <a:r>
                        <a:rPr lang="vi-VN" sz="1100" b="1" dirty="0">
                          <a:latin typeface="+mn-lt"/>
                        </a:rPr>
                        <a:t>documente</a:t>
                      </a:r>
                      <a:r>
                        <a:rPr lang="ro-RO" sz="1100" b="1" dirty="0" smtClean="0">
                          <a:latin typeface="+mn-lt"/>
                        </a:rPr>
                        <a:t>lor</a:t>
                      </a:r>
                      <a:r>
                        <a:rPr lang="ro-RO" sz="1100" b="1" baseline="0" dirty="0" smtClean="0">
                          <a:latin typeface="+mn-lt"/>
                        </a:rPr>
                        <a:t> </a:t>
                      </a:r>
                      <a:r>
                        <a:rPr lang="vi-VN" sz="1100" b="1" dirty="0" smtClean="0">
                          <a:latin typeface="+mn-lt"/>
                        </a:rPr>
                        <a:t>false </a:t>
                      </a:r>
                      <a:r>
                        <a:rPr lang="vi-VN" sz="1100" dirty="0">
                          <a:latin typeface="+mn-lt"/>
                        </a:rPr>
                        <a:t>în </a:t>
                      </a:r>
                      <a:r>
                        <a:rPr lang="vi-VN" sz="1100" dirty="0" smtClean="0">
                          <a:latin typeface="+mn-lt"/>
                        </a:rPr>
                        <a:t>cadrul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procedurilor </a:t>
                      </a:r>
                      <a:r>
                        <a:rPr lang="vi-VN" sz="1100" dirty="0">
                          <a:latin typeface="+mn-lt"/>
                        </a:rPr>
                        <a:t>de achiziţie publică; </a:t>
                      </a:r>
                      <a:endParaRPr lang="ru-RU" sz="1100" dirty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o-RO" sz="1100" dirty="0">
                          <a:latin typeface="Arial" pitchFamily="34" charset="0"/>
                          <a:cs typeface="Arial" pitchFamily="34" charset="0"/>
                        </a:rPr>
                        <a:t>O.E. </a:t>
                      </a:r>
                      <a:r>
                        <a:rPr lang="vi-VN" sz="1100" dirty="0">
                          <a:latin typeface="Arial" pitchFamily="34" charset="0"/>
                          <a:cs typeface="Arial" pitchFamily="34" charset="0"/>
                        </a:rPr>
                        <a:t>nu îşi </a:t>
                      </a:r>
                      <a:r>
                        <a:rPr lang="vi-VN" sz="1100" b="1" dirty="0">
                          <a:latin typeface="+mn-lt"/>
                        </a:rPr>
                        <a:t>îndeplineşte obligaţiunile </a:t>
                      </a:r>
                      <a:endParaRPr lang="ro-RO" sz="1100" b="1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vi-VN" sz="1100" b="1" dirty="0" smtClean="0">
                          <a:latin typeface="+mn-lt"/>
                        </a:rPr>
                        <a:t>contractuale</a:t>
                      </a:r>
                      <a:r>
                        <a:rPr lang="vi-VN" sz="1100" dirty="0">
                          <a:latin typeface="+mn-lt"/>
                        </a:rPr>
                        <a:t>, livrează bunuri, prestează servicii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sau </a:t>
                      </a:r>
                      <a:r>
                        <a:rPr lang="vi-VN" sz="1100" dirty="0">
                          <a:latin typeface="+mn-lt"/>
                        </a:rPr>
                        <a:t>execută lucrări din proprie iniţiativă, </a:t>
                      </a:r>
                      <a:r>
                        <a:rPr lang="vi-VN" sz="1100" dirty="0" smtClean="0">
                          <a:latin typeface="+mn-lt"/>
                        </a:rPr>
                        <a:t>altele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decît </a:t>
                      </a:r>
                      <a:r>
                        <a:rPr lang="vi-VN" sz="1100" dirty="0">
                          <a:latin typeface="+mn-lt"/>
                        </a:rPr>
                        <a:t>cele prevăzute în contract, ori calitatea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bunurilor</a:t>
                      </a:r>
                      <a:r>
                        <a:rPr lang="vi-VN" sz="1100" dirty="0">
                          <a:latin typeface="+mn-lt"/>
                        </a:rPr>
                        <a:t>, serviciilor şi lucrărilor este mai </a:t>
                      </a:r>
                      <a:r>
                        <a:rPr lang="vi-VN" sz="1100" dirty="0" smtClean="0">
                          <a:latin typeface="+mn-lt"/>
                        </a:rPr>
                        <a:t>joasă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faţă </a:t>
                      </a:r>
                      <a:r>
                        <a:rPr lang="vi-VN" sz="1100" dirty="0">
                          <a:latin typeface="+mn-lt"/>
                        </a:rPr>
                        <a:t>de cea prevăzută în contract şi în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documentele </a:t>
                      </a:r>
                      <a:r>
                        <a:rPr lang="vi-VN" sz="1100" dirty="0">
                          <a:latin typeface="+mn-lt"/>
                        </a:rPr>
                        <a:t>privind desfăşurarea procedurii de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achiziţie</a:t>
                      </a:r>
                      <a:r>
                        <a:rPr lang="ro-RO" sz="1100" dirty="0">
                          <a:latin typeface="+mn-lt"/>
                        </a:rPr>
                        <a:t>; </a:t>
                      </a:r>
                      <a:endParaRPr lang="ru-RU" sz="11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14605" algn="l"/>
                        </a:tabLst>
                      </a:pPr>
                      <a:r>
                        <a:rPr lang="vi-VN" sz="1100" dirty="0">
                          <a:latin typeface="+mn-lt"/>
                        </a:rPr>
                        <a:t>prezentarea </a:t>
                      </a:r>
                      <a:r>
                        <a:rPr lang="vi-VN" sz="1100" b="1" dirty="0">
                          <a:latin typeface="+mn-lt"/>
                        </a:rPr>
                        <a:t>documentelor false </a:t>
                      </a:r>
                      <a:r>
                        <a:rPr lang="vi-VN" sz="1100" dirty="0">
                          <a:latin typeface="+mn-lt"/>
                        </a:rPr>
                        <a:t>în cadrul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14605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procedurilor </a:t>
                      </a:r>
                      <a:r>
                        <a:rPr lang="vi-VN" sz="1100" dirty="0">
                          <a:latin typeface="+mn-lt"/>
                        </a:rPr>
                        <a:t>de achiziţie publică. </a:t>
                      </a:r>
                      <a:endParaRPr lang="ru-RU" sz="1100" dirty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14605" algn="l"/>
                        </a:tabLst>
                      </a:pPr>
                      <a:r>
                        <a:rPr lang="ro-RO" sz="1100" dirty="0">
                          <a:latin typeface="Arial" pitchFamily="34" charset="0"/>
                          <a:cs typeface="Arial" pitchFamily="34" charset="0"/>
                        </a:rPr>
                        <a:t>O.E. nu </a:t>
                      </a:r>
                      <a:r>
                        <a:rPr lang="ro-RO" sz="1100" b="1" dirty="0">
                          <a:latin typeface="Arial" pitchFamily="34" charset="0"/>
                          <a:cs typeface="Arial" pitchFamily="34" charset="0"/>
                        </a:rPr>
                        <a:t>își execută obligațiile </a:t>
                      </a:r>
                      <a:endParaRPr lang="ro-RO" sz="11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14605" algn="l"/>
                        </a:tabLst>
                      </a:pPr>
                      <a:r>
                        <a:rPr lang="vi-VN" sz="1100" b="1" dirty="0" smtClean="0">
                          <a:latin typeface="Arial" pitchFamily="34" charset="0"/>
                          <a:cs typeface="Arial" pitchFamily="34" charset="0"/>
                        </a:rPr>
                        <a:t>contractuale</a:t>
                      </a:r>
                      <a:r>
                        <a:rPr lang="vi-VN" sz="1100" dirty="0">
                          <a:latin typeface="Arial" pitchFamily="34" charset="0"/>
                          <a:cs typeface="Arial" pitchFamily="34" charset="0"/>
                        </a:rPr>
                        <a:t>, livrează bunuri, prestează </a:t>
                      </a:r>
                      <a:r>
                        <a:rPr lang="vi-VN" sz="1100" dirty="0" smtClean="0">
                          <a:latin typeface="Arial" pitchFamily="34" charset="0"/>
                          <a:cs typeface="Arial" pitchFamily="34" charset="0"/>
                        </a:rPr>
                        <a:t>servicii</a:t>
                      </a:r>
                      <a:endParaRPr lang="ro-RO" sz="11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14605" algn="l"/>
                        </a:tabLst>
                      </a:pPr>
                      <a:r>
                        <a:rPr lang="vi-VN" sz="1100" dirty="0" smtClean="0">
                          <a:latin typeface="Arial" pitchFamily="34" charset="0"/>
                          <a:cs typeface="Arial" pitchFamily="34" charset="0"/>
                        </a:rPr>
                        <a:t>sau </a:t>
                      </a:r>
                      <a:r>
                        <a:rPr lang="vi-VN" sz="1100" dirty="0">
                          <a:latin typeface="Arial" pitchFamily="34" charset="0"/>
                          <a:cs typeface="Arial" pitchFamily="34" charset="0"/>
                        </a:rPr>
                        <a:t>execută lucrări </a:t>
                      </a:r>
                      <a:r>
                        <a:rPr lang="vi-VN" sz="1100" dirty="0">
                          <a:latin typeface="+mn-lt"/>
                        </a:rPr>
                        <a:t>din proprie iniţiativă, altele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14605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decît </a:t>
                      </a:r>
                      <a:r>
                        <a:rPr lang="vi-VN" sz="1100" dirty="0">
                          <a:latin typeface="+mn-lt"/>
                        </a:rPr>
                        <a:t>cele prevăzute în contract, ori calitatea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14605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bunurilor</a:t>
                      </a:r>
                      <a:r>
                        <a:rPr lang="vi-VN" sz="1100" dirty="0">
                          <a:latin typeface="+mn-lt"/>
                        </a:rPr>
                        <a:t>, serviciilor şi lucrărilor este mai joasă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14605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decît </a:t>
                      </a:r>
                      <a:r>
                        <a:rPr lang="vi-VN" sz="1100" dirty="0">
                          <a:latin typeface="+mn-lt"/>
                        </a:rPr>
                        <a:t>cea stipulată în contract şi în documentele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14605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privind </a:t>
                      </a:r>
                      <a:r>
                        <a:rPr lang="vi-VN" sz="1100" dirty="0">
                          <a:latin typeface="+mn-lt"/>
                        </a:rPr>
                        <a:t>desfăşurarea procedurii de achiziţie; </a:t>
                      </a:r>
                      <a:endParaRPr lang="ru-RU" sz="11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</a:tr>
              <a:tr h="256976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-16510" algn="l"/>
                        </a:tabLst>
                      </a:pPr>
                      <a:r>
                        <a:rPr lang="vi-VN" sz="1100" dirty="0">
                          <a:latin typeface="+mn-lt"/>
                        </a:rPr>
                        <a:t>există o</a:t>
                      </a:r>
                      <a:r>
                        <a:rPr lang="vi-VN" sz="1100" b="1" dirty="0">
                          <a:latin typeface="+mn-lt"/>
                        </a:rPr>
                        <a:t> hotărîre definitivă a instanţei </a:t>
                      </a:r>
                      <a:r>
                        <a:rPr lang="vi-VN" sz="1100" b="1" dirty="0" smtClean="0">
                          <a:latin typeface="+mn-lt"/>
                        </a:rPr>
                        <a:t>de</a:t>
                      </a:r>
                      <a:r>
                        <a:rPr lang="ro-RO" sz="1100" b="1" baseline="0" dirty="0" smtClean="0">
                          <a:latin typeface="+mn-lt"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-16510" algn="l"/>
                        </a:tabLst>
                      </a:pPr>
                      <a:r>
                        <a:rPr lang="vi-VN" sz="1100" b="1" dirty="0" smtClean="0">
                          <a:latin typeface="+mn-lt"/>
                        </a:rPr>
                        <a:t>judecată</a:t>
                      </a:r>
                      <a:r>
                        <a:rPr lang="vi-VN" sz="1100" dirty="0" smtClean="0">
                          <a:latin typeface="+mn-lt"/>
                        </a:rPr>
                        <a:t> </a:t>
                      </a:r>
                      <a:r>
                        <a:rPr lang="vi-VN" sz="1100" dirty="0">
                          <a:latin typeface="+mn-lt"/>
                        </a:rPr>
                        <a:t>prin care s-a constatat un caz de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-16510" algn="l"/>
                        </a:tabLst>
                      </a:pPr>
                      <a:r>
                        <a:rPr lang="vi-VN" sz="1100" b="1" dirty="0" smtClean="0">
                          <a:latin typeface="+mn-lt"/>
                        </a:rPr>
                        <a:t>corupţie</a:t>
                      </a:r>
                      <a:r>
                        <a:rPr lang="vi-VN" sz="1100" dirty="0" smtClean="0">
                          <a:latin typeface="+mn-lt"/>
                        </a:rPr>
                        <a:t> </a:t>
                      </a:r>
                      <a:r>
                        <a:rPr lang="vi-VN" sz="1100" dirty="0">
                          <a:latin typeface="+mn-lt"/>
                        </a:rPr>
                        <a:t>din partea </a:t>
                      </a:r>
                      <a:r>
                        <a:rPr lang="vi-VN" sz="1100" dirty="0" smtClean="0">
                          <a:latin typeface="+mn-lt"/>
                        </a:rPr>
                        <a:t>furnizorului(antreprenorului</a:t>
                      </a:r>
                      <a:r>
                        <a:rPr lang="vi-VN" sz="1100" dirty="0">
                          <a:latin typeface="+mn-lt"/>
                        </a:rPr>
                        <a:t>)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-1651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în </a:t>
                      </a:r>
                      <a:r>
                        <a:rPr lang="vi-VN" sz="1100" dirty="0">
                          <a:latin typeface="+mn-lt"/>
                        </a:rPr>
                        <a:t>scopul săvîrşirii anumitor acţiuni, adoptării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-1651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unor </a:t>
                      </a:r>
                      <a:r>
                        <a:rPr lang="vi-VN" sz="1100" dirty="0">
                          <a:latin typeface="+mn-lt"/>
                        </a:rPr>
                        <a:t>decizii sau aplicării unor proceduri de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-1651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achiziţii </a:t>
                      </a:r>
                      <a:r>
                        <a:rPr lang="vi-VN" sz="1100" dirty="0">
                          <a:latin typeface="+mn-lt"/>
                        </a:rPr>
                        <a:t>în favoarea lui. </a:t>
                      </a:r>
                      <a:endParaRPr lang="ru-RU" sz="11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27940" algn="l"/>
                        </a:tabLst>
                      </a:pPr>
                      <a:r>
                        <a:rPr lang="vi-VN" sz="1100" dirty="0">
                          <a:latin typeface="+mn-lt"/>
                        </a:rPr>
                        <a:t>există </a:t>
                      </a:r>
                      <a:r>
                        <a:rPr lang="vi-VN" sz="1100" b="1" dirty="0">
                          <a:latin typeface="+mn-lt"/>
                        </a:rPr>
                        <a:t>o hotărîre definitivă a instanţei de </a:t>
                      </a:r>
                      <a:endParaRPr lang="ro-RO" sz="1100" b="1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b="1" dirty="0" smtClean="0">
                          <a:latin typeface="+mn-lt"/>
                        </a:rPr>
                        <a:t>judecat</a:t>
                      </a:r>
                      <a:r>
                        <a:rPr lang="vi-VN" sz="1100" dirty="0" smtClean="0">
                          <a:latin typeface="+mn-lt"/>
                        </a:rPr>
                        <a:t>ă</a:t>
                      </a:r>
                      <a:r>
                        <a:rPr lang="vi-VN" sz="1100" dirty="0">
                          <a:latin typeface="+mn-lt"/>
                        </a:rPr>
                        <a:t>, prin care s-a constatat comiterea de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către </a:t>
                      </a:r>
                      <a:r>
                        <a:rPr lang="ro-RO" sz="1100" dirty="0">
                          <a:latin typeface="+mn-lt"/>
                        </a:rPr>
                        <a:t>O.E. </a:t>
                      </a:r>
                      <a:r>
                        <a:rPr lang="vi-VN" sz="1100" dirty="0">
                          <a:latin typeface="+mn-lt"/>
                        </a:rPr>
                        <a:t>a unor </a:t>
                      </a:r>
                      <a:r>
                        <a:rPr lang="vi-VN" sz="1100" b="1" dirty="0">
                          <a:latin typeface="+mn-lt"/>
                        </a:rPr>
                        <a:t>fraude economice </a:t>
                      </a:r>
                      <a:r>
                        <a:rPr lang="vi-VN" sz="1100" dirty="0">
                          <a:latin typeface="+mn-lt"/>
                        </a:rPr>
                        <a:t>sau un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caz </a:t>
                      </a:r>
                      <a:r>
                        <a:rPr lang="vi-VN" sz="1100" b="1" dirty="0">
                          <a:latin typeface="+mn-lt"/>
                        </a:rPr>
                        <a:t>de corupţie </a:t>
                      </a:r>
                      <a:r>
                        <a:rPr lang="vi-VN" sz="1100" dirty="0">
                          <a:latin typeface="+mn-lt"/>
                        </a:rPr>
                        <a:t>din partea </a:t>
                      </a:r>
                      <a:r>
                        <a:rPr lang="ro-RO" sz="1100" dirty="0">
                          <a:latin typeface="+mn-lt"/>
                        </a:rPr>
                        <a:t>O.E. </a:t>
                      </a:r>
                      <a:r>
                        <a:rPr lang="vi-VN" sz="1100" dirty="0">
                          <a:latin typeface="+mn-lt"/>
                        </a:rPr>
                        <a:t>în scopul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săvîrşirii </a:t>
                      </a:r>
                      <a:r>
                        <a:rPr lang="vi-VN" sz="1100" dirty="0">
                          <a:latin typeface="+mn-lt"/>
                        </a:rPr>
                        <a:t>anumitor acţiuni, adoptării unor decizii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sau </a:t>
                      </a:r>
                      <a:r>
                        <a:rPr lang="vi-VN" sz="1100" dirty="0">
                          <a:latin typeface="+mn-lt"/>
                        </a:rPr>
                        <a:t>aplicării unor proceduri de achiziţii în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favoarea </a:t>
                      </a:r>
                      <a:r>
                        <a:rPr lang="vi-VN" sz="1100" dirty="0">
                          <a:latin typeface="+mn-lt"/>
                        </a:rPr>
                        <a:t>lui. </a:t>
                      </a:r>
                      <a:endParaRPr lang="ru-RU" sz="1100" dirty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27940" algn="l"/>
                        </a:tabLst>
                      </a:pPr>
                      <a:r>
                        <a:rPr lang="vi-VN" sz="1100" dirty="0">
                          <a:latin typeface="+mn-lt"/>
                        </a:rPr>
                        <a:t>există dovezi prezentate de </a:t>
                      </a:r>
                      <a:r>
                        <a:rPr lang="ro-RO" sz="1100" dirty="0">
                          <a:latin typeface="+mn-lt"/>
                        </a:rPr>
                        <a:t>A.C. </a:t>
                      </a:r>
                      <a:r>
                        <a:rPr lang="vi-VN" sz="1100" dirty="0">
                          <a:latin typeface="+mn-lt"/>
                        </a:rPr>
                        <a:t>sau de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organul </a:t>
                      </a:r>
                      <a:r>
                        <a:rPr lang="vi-VN" sz="1100" dirty="0">
                          <a:latin typeface="+mn-lt"/>
                        </a:rPr>
                        <a:t>de control, care demonstrează faptul că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ro-RO" sz="1100" dirty="0" smtClean="0">
                          <a:latin typeface="+mn-lt"/>
                        </a:rPr>
                        <a:t>O.E</a:t>
                      </a:r>
                      <a:r>
                        <a:rPr lang="ro-RO" sz="1100" dirty="0">
                          <a:latin typeface="+mn-lt"/>
                        </a:rPr>
                        <a:t>. </a:t>
                      </a:r>
                      <a:r>
                        <a:rPr lang="vi-VN" sz="1100" dirty="0">
                          <a:latin typeface="+mn-lt"/>
                        </a:rPr>
                        <a:t>avînd aceiaşi fondatori au participat în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cadrul </a:t>
                      </a:r>
                      <a:r>
                        <a:rPr lang="vi-VN" sz="1100" dirty="0">
                          <a:latin typeface="+mn-lt"/>
                        </a:rPr>
                        <a:t>procedurilor de achiziţii publice creînd o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b="1" dirty="0" smtClean="0">
                          <a:latin typeface="+mn-lt"/>
                        </a:rPr>
                        <a:t>concurenţă </a:t>
                      </a:r>
                      <a:r>
                        <a:rPr lang="vi-VN" sz="1100" b="1" dirty="0">
                          <a:latin typeface="+mn-lt"/>
                        </a:rPr>
                        <a:t>neloială </a:t>
                      </a:r>
                      <a:r>
                        <a:rPr lang="vi-VN" sz="1100" dirty="0">
                          <a:latin typeface="+mn-lt"/>
                        </a:rPr>
                        <a:t>şi prezentînd preţuri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2794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majorate </a:t>
                      </a:r>
                      <a:r>
                        <a:rPr lang="vi-VN" sz="1100" dirty="0">
                          <a:latin typeface="+mn-lt"/>
                        </a:rPr>
                        <a:t>comparativ cu cele existente pe piaţă. </a:t>
                      </a:r>
                      <a:endParaRPr lang="ru-RU" sz="11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0" algn="l"/>
                        </a:tabLst>
                      </a:pPr>
                      <a:r>
                        <a:rPr lang="vi-VN" sz="1100" dirty="0">
                          <a:latin typeface="+mn-lt"/>
                        </a:rPr>
                        <a:t>există dovezi prezentate de </a:t>
                      </a:r>
                      <a:r>
                        <a:rPr lang="ro-RO" sz="1100" dirty="0">
                          <a:latin typeface="+mn-lt"/>
                        </a:rPr>
                        <a:t>autoritatea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ro-RO" sz="1100" dirty="0" smtClean="0">
                          <a:latin typeface="Arial" pitchFamily="34" charset="0"/>
                          <a:cs typeface="Arial" pitchFamily="34" charset="0"/>
                        </a:rPr>
                        <a:t>contractantă </a:t>
                      </a:r>
                      <a:r>
                        <a:rPr lang="vi-VN" sz="1100" dirty="0">
                          <a:latin typeface="Arial" pitchFamily="34" charset="0"/>
                          <a:cs typeface="Arial" pitchFamily="34" charset="0"/>
                        </a:rPr>
                        <a:t>sau </a:t>
                      </a:r>
                      <a:r>
                        <a:rPr lang="vi-VN" sz="1100" dirty="0">
                          <a:latin typeface="+mn-lt"/>
                        </a:rPr>
                        <a:t>de organul de control care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demonstrează </a:t>
                      </a:r>
                      <a:r>
                        <a:rPr lang="vi-VN" sz="1100" dirty="0">
                          <a:latin typeface="+mn-lt"/>
                        </a:rPr>
                        <a:t>faptul că </a:t>
                      </a:r>
                      <a:r>
                        <a:rPr lang="ro-RO" sz="1100" dirty="0">
                          <a:latin typeface="+mn-lt"/>
                        </a:rPr>
                        <a:t>O.E. </a:t>
                      </a:r>
                      <a:r>
                        <a:rPr lang="vi-VN" sz="1100" dirty="0">
                          <a:latin typeface="+mn-lt"/>
                        </a:rPr>
                        <a:t>au participat la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procedura </a:t>
                      </a:r>
                      <a:r>
                        <a:rPr lang="vi-VN" sz="1100" dirty="0">
                          <a:latin typeface="+mn-lt"/>
                        </a:rPr>
                        <a:t>de achiziţie cu oferte trucate, au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participat </a:t>
                      </a:r>
                      <a:r>
                        <a:rPr lang="vi-VN" sz="1100" dirty="0">
                          <a:latin typeface="+mn-lt"/>
                        </a:rPr>
                        <a:t>ca membri ai grupului de întreprinderi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dependente </a:t>
                      </a:r>
                      <a:r>
                        <a:rPr lang="vi-VN" sz="1100" dirty="0">
                          <a:latin typeface="+mn-lt"/>
                        </a:rPr>
                        <a:t>la aceeaşi procedură de achiziţie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vi-VN" sz="1100" dirty="0" smtClean="0">
                          <a:latin typeface="+mn-lt"/>
                        </a:rPr>
                        <a:t>publică </a:t>
                      </a:r>
                      <a:r>
                        <a:rPr lang="vi-VN" sz="1100" dirty="0">
                          <a:latin typeface="+mn-lt"/>
                        </a:rPr>
                        <a:t>cu mai multe oferte sau au creat o </a:t>
                      </a:r>
                      <a:endParaRPr lang="ro-RO" sz="1100" dirty="0" smtClean="0"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vi-VN" sz="1100" b="1" dirty="0" smtClean="0">
                          <a:latin typeface="+mn-lt"/>
                        </a:rPr>
                        <a:t>concurenţă </a:t>
                      </a:r>
                      <a:r>
                        <a:rPr lang="vi-VN" sz="1100" b="1" dirty="0">
                          <a:latin typeface="+mn-lt"/>
                        </a:rPr>
                        <a:t>neloială </a:t>
                      </a:r>
                      <a:r>
                        <a:rPr lang="vi-VN" sz="1100" dirty="0">
                          <a:latin typeface="+mn-lt"/>
                        </a:rPr>
                        <a:t>între participanţi. </a:t>
                      </a:r>
                      <a:endParaRPr lang="ru-RU" sz="11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29692" marR="29692" marT="0" marB="0"/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71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76064"/>
          </a:xfrm>
        </p:spPr>
        <p:txBody>
          <a:bodyPr>
            <a:normAutofit/>
          </a:bodyPr>
          <a:lstStyle/>
          <a:p>
            <a:pPr lvl="0"/>
            <a:r>
              <a:rPr lang="ro-RO" sz="2800" b="1" i="1" dirty="0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Actualmente</a:t>
            </a:r>
            <a:endParaRPr lang="ro-RO" sz="2800" b="1" i="1" dirty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3" descr="C:\Users\Nadia\Desktop\logo AAP mi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8542" y="0"/>
            <a:ext cx="4615458" cy="908720"/>
          </a:xfrm>
          <a:prstGeom prst="rect">
            <a:avLst/>
          </a:prstGeom>
          <a:noFill/>
        </p:spPr>
      </p:pic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862776" y="6581001"/>
            <a:ext cx="3418449" cy="246221"/>
          </a:xfrm>
        </p:spPr>
        <p:txBody>
          <a:bodyPr/>
          <a:lstStyle/>
          <a:p>
            <a:pPr algn="ctr"/>
            <a:r>
              <a:rPr lang="ro-RO" dirty="0" smtClean="0"/>
              <a:t>Agenția Achiziții Publice</a:t>
            </a:r>
            <a:endParaRPr lang="de-DE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A6AE-0FB6-4BD6-B09A-B462E2D839FC}" type="datetime1">
              <a:rPr lang="x-none" smtClean="0"/>
              <a:pPr/>
              <a:t>07/12/2018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 l="10400" t="4374" r="12000" b="3778"/>
          <a:stretch>
            <a:fillRect/>
          </a:stretch>
        </p:blipFill>
        <p:spPr bwMode="auto">
          <a:xfrm>
            <a:off x="571472" y="1568642"/>
            <a:ext cx="8143932" cy="5289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76064"/>
          </a:xfrm>
        </p:spPr>
        <p:txBody>
          <a:bodyPr>
            <a:normAutofit/>
          </a:bodyPr>
          <a:lstStyle/>
          <a:p>
            <a:pPr lvl="0"/>
            <a:r>
              <a:rPr lang="ro-RO" sz="2800" b="1" i="1" dirty="0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Actualmente </a:t>
            </a:r>
            <a:endParaRPr lang="ro-RO" sz="2800" b="1" i="1" dirty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3" descr="C:\Users\Nadia\Desktop\logo AAP mi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8542" y="0"/>
            <a:ext cx="4615458" cy="908720"/>
          </a:xfrm>
          <a:prstGeom prst="rect">
            <a:avLst/>
          </a:prstGeom>
          <a:noFill/>
        </p:spPr>
      </p:pic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862776" y="6581001"/>
            <a:ext cx="3418449" cy="246221"/>
          </a:xfrm>
        </p:spPr>
        <p:txBody>
          <a:bodyPr/>
          <a:lstStyle/>
          <a:p>
            <a:pPr algn="ctr"/>
            <a:r>
              <a:rPr lang="ro-RO" dirty="0" smtClean="0"/>
              <a:t>Agenția Achiziții Publice</a:t>
            </a:r>
            <a:endParaRPr lang="de-DE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A6AE-0FB6-4BD6-B09A-B462E2D839FC}" type="datetime1">
              <a:rPr lang="x-none" smtClean="0"/>
              <a:pPr/>
              <a:t>07/12/2018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938-8D08-4CAB-B558-EAB03EB9E20C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1214414" y="2214554"/>
          <a:ext cx="7115196" cy="4257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214414" y="1714488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 smtClean="0">
                <a:latin typeface="Arial" pitchFamily="34" charset="0"/>
                <a:cs typeface="Arial" pitchFamily="34" charset="0"/>
              </a:rPr>
              <a:t>Numărul de O.E. înscriși în Listă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158162" cy="1214446"/>
          </a:xfrm>
        </p:spPr>
        <p:txBody>
          <a:bodyPr/>
          <a:lstStyle/>
          <a:p>
            <a:r>
              <a:rPr lang="x-none" b="1" i="1" dirty="0" smtClean="0">
                <a:solidFill>
                  <a:srgbClr val="0070C0"/>
                </a:solidFill>
              </a:rPr>
              <a:t>Mulțumim </a:t>
            </a:r>
            <a:r>
              <a:rPr lang="x-none" b="1" i="1" smtClean="0">
                <a:solidFill>
                  <a:srgbClr val="0070C0"/>
                </a:solidFill>
              </a:rPr>
              <a:t>pentru atenție</a:t>
            </a:r>
            <a:r>
              <a:rPr lang="ro-RO" b="1" i="1" dirty="0" smtClean="0">
                <a:solidFill>
                  <a:srgbClr val="0070C0"/>
                </a:solidFill>
              </a:rPr>
              <a:t>!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00100" y="4581128"/>
            <a:ext cx="7215238" cy="1908582"/>
          </a:xfrm>
        </p:spPr>
        <p:txBody>
          <a:bodyPr numCol="1">
            <a:noAutofit/>
          </a:bodyPr>
          <a:lstStyle/>
          <a:p>
            <a:pPr algn="ctr">
              <a:buNone/>
            </a:pPr>
            <a:r>
              <a:rPr lang="ro-RO" sz="1600" b="1" i="1" dirty="0" smtClean="0">
                <a:latin typeface="Calibri" pitchFamily="34" charset="0"/>
              </a:rPr>
              <a:t>Agenția Achiziții Publice</a:t>
            </a:r>
          </a:p>
          <a:p>
            <a:pPr algn="ctr">
              <a:buNone/>
            </a:pPr>
            <a:r>
              <a:rPr lang="ro-RO" sz="1600" i="1" dirty="0" smtClean="0">
                <a:latin typeface="Calibri" pitchFamily="34" charset="0"/>
              </a:rPr>
              <a:t>E-mail: </a:t>
            </a:r>
            <a:r>
              <a:rPr lang="ro-RO" sz="1600" i="1" u="sng" dirty="0" smtClean="0">
                <a:latin typeface="Calibri" pitchFamily="34" charset="0"/>
                <a:hlinkClick r:id="rId2"/>
              </a:rPr>
              <a:t>BAP@tender.gov.md</a:t>
            </a:r>
            <a:r>
              <a:rPr lang="ro-RO" sz="1600" i="1" u="sng" dirty="0" smtClean="0">
                <a:latin typeface="Calibri" pitchFamily="34" charset="0"/>
              </a:rPr>
              <a:t> </a:t>
            </a:r>
            <a:endParaRPr lang="ro-RO" sz="1600" i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ro-RO" sz="1600" i="1" dirty="0" smtClean="0">
                <a:latin typeface="Calibri" pitchFamily="34" charset="0"/>
              </a:rPr>
              <a:t>Web: </a:t>
            </a:r>
            <a:r>
              <a:rPr lang="ro-RO" sz="1600" i="1" dirty="0" smtClean="0">
                <a:latin typeface="Calibri" pitchFamily="34" charset="0"/>
                <a:hlinkClick r:id="rId3"/>
              </a:rPr>
              <a:t>www.tender.gov.md</a:t>
            </a:r>
            <a:r>
              <a:rPr lang="ro-RO" sz="1600" i="1" dirty="0" smtClean="0">
                <a:latin typeface="Calibri" pitchFamily="34" charset="0"/>
              </a:rPr>
              <a:t> </a:t>
            </a:r>
          </a:p>
          <a:p>
            <a:pPr algn="ctr">
              <a:buNone/>
            </a:pPr>
            <a:r>
              <a:rPr lang="ro-RO" sz="1600" i="1" dirty="0" smtClean="0">
                <a:latin typeface="Calibri" pitchFamily="34" charset="0"/>
              </a:rPr>
              <a:t>Telefon: (022) 23-42-80</a:t>
            </a:r>
          </a:p>
          <a:p>
            <a:pPr algn="ctr">
              <a:buNone/>
            </a:pPr>
            <a:r>
              <a:rPr lang="ro-RO" sz="1600" i="1" dirty="0" smtClean="0">
                <a:latin typeface="Calibri" pitchFamily="34" charset="0"/>
              </a:rPr>
              <a:t>Fax: (022) 73-33-00</a:t>
            </a:r>
          </a:p>
          <a:p>
            <a:pPr algn="ctr">
              <a:buNone/>
            </a:pPr>
            <a:r>
              <a:rPr lang="ro-RO" sz="1600" i="1" dirty="0" smtClean="0">
                <a:solidFill>
                  <a:schemeClr val="tx1"/>
                </a:solidFill>
                <a:latin typeface="Calibri" pitchFamily="34" charset="0"/>
              </a:rPr>
              <a:t>Helpdesk: (022) 78-20-86</a:t>
            </a:r>
          </a:p>
          <a:p>
            <a:endParaRPr lang="x-none" sz="1600" i="1" dirty="0" smtClean="0">
              <a:solidFill>
                <a:schemeClr val="tx1"/>
              </a:solidFill>
              <a:latin typeface="+mj-lt"/>
            </a:endParaRPr>
          </a:p>
          <a:p>
            <a:endParaRPr lang="ru-RU" sz="16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C:\Users\Nadia\Desktop\logo AAP mi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764704"/>
            <a:ext cx="5346926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2895</TotalTime>
  <Words>571</Words>
  <Application>Microsoft Office PowerPoint</Application>
  <PresentationFormat>Экран (4:3)</PresentationFormat>
  <Paragraphs>111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Lista de interdicție a operatorilor economici </vt:lpstr>
      <vt:lpstr>Scurt istoric </vt:lpstr>
      <vt:lpstr>Temeiurile de înscriere </vt:lpstr>
      <vt:lpstr>Actualmente</vt:lpstr>
      <vt:lpstr>Actualmente </vt:lpstr>
      <vt:lpstr>Mulțumim pentru atenție!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Participarea operatorilor economici în cadrul procedurilor de achiziții publice</dc:title>
  <dc:creator>User</dc:creator>
  <cp:lastModifiedBy>AAP1</cp:lastModifiedBy>
  <cp:revision>222</cp:revision>
  <cp:lastPrinted>2018-03-12T16:19:25Z</cp:lastPrinted>
  <dcterms:created xsi:type="dcterms:W3CDTF">2018-02-23T08:09:50Z</dcterms:created>
  <dcterms:modified xsi:type="dcterms:W3CDTF">2018-12-07T11:58:38Z</dcterms:modified>
</cp:coreProperties>
</file>