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0"/>
  </p:notesMasterIdLst>
  <p:handoutMasterIdLst>
    <p:handoutMasterId r:id="rId21"/>
  </p:handoutMasterIdLst>
  <p:sldIdLst>
    <p:sldId id="462" r:id="rId2"/>
    <p:sldId id="726" r:id="rId3"/>
    <p:sldId id="754" r:id="rId4"/>
    <p:sldId id="745" r:id="rId5"/>
    <p:sldId id="741" r:id="rId6"/>
    <p:sldId id="743" r:id="rId7"/>
    <p:sldId id="744" r:id="rId8"/>
    <p:sldId id="738" r:id="rId9"/>
    <p:sldId id="740" r:id="rId10"/>
    <p:sldId id="739" r:id="rId11"/>
    <p:sldId id="746" r:id="rId12"/>
    <p:sldId id="752" r:id="rId13"/>
    <p:sldId id="755" r:id="rId14"/>
    <p:sldId id="747" r:id="rId15"/>
    <p:sldId id="748" r:id="rId16"/>
    <p:sldId id="749" r:id="rId17"/>
    <p:sldId id="756" r:id="rId18"/>
    <p:sldId id="751" r:id="rId19"/>
  </p:sldIdLst>
  <p:sldSz cx="9144000" cy="6858000" type="screen4x3"/>
  <p:notesSz cx="6797675" cy="9872663"/>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 BAUDENBACHER" initials="CB" lastIdx="0" clrIdx="0">
    <p:extLst>
      <p:ext uri="{19B8F6BF-5375-455C-9EA6-DF929625EA0E}">
        <p15:presenceInfo xmlns:p15="http://schemas.microsoft.com/office/powerpoint/2012/main" userId="Carl BAUDENBACHER" providerId="None"/>
      </p:ext>
    </p:extLst>
  </p:cmAuthor>
  <p:cmAuthor id="2" name="CGSH" initials="CGSH" lastIdx="2" clrIdx="1">
    <p:extLst>
      <p:ext uri="{19B8F6BF-5375-455C-9EA6-DF929625EA0E}">
        <p15:presenceInfo xmlns:p15="http://schemas.microsoft.com/office/powerpoint/2012/main" userId="CGS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0000"/>
    <a:srgbClr val="FFFF66"/>
    <a:srgbClr val="FFFF99"/>
    <a:srgbClr val="CC9900"/>
    <a:srgbClr val="FF66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29" autoAdjust="0"/>
    <p:restoredTop sz="94767" autoAdjust="0"/>
  </p:normalViewPr>
  <p:slideViewPr>
    <p:cSldViewPr>
      <p:cViewPr varScale="1">
        <p:scale>
          <a:sx n="109" d="100"/>
          <a:sy n="109" d="100"/>
        </p:scale>
        <p:origin x="90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5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3890" name="Rectangle 2"/>
          <p:cNvSpPr>
            <a:spLocks noGrp="1" noChangeArrowheads="1"/>
          </p:cNvSpPr>
          <p:nvPr>
            <p:ph type="hdr" sz="quarter"/>
          </p:nvPr>
        </p:nvSpPr>
        <p:spPr bwMode="auto">
          <a:xfrm>
            <a:off x="6" y="1"/>
            <a:ext cx="2945660" cy="493398"/>
          </a:xfrm>
          <a:prstGeom prst="rect">
            <a:avLst/>
          </a:prstGeom>
          <a:noFill/>
          <a:ln w="9525">
            <a:noFill/>
            <a:miter lim="800000"/>
            <a:headEnd/>
            <a:tailEnd/>
          </a:ln>
          <a:effectLst/>
        </p:spPr>
        <p:txBody>
          <a:bodyPr vert="horz" wrap="square" lIns="90571" tIns="45287" rIns="90571" bIns="45287" numCol="1" anchor="t" anchorCtr="0" compatLnSpc="1">
            <a:prstTxWarp prst="textNoShape">
              <a:avLst/>
            </a:prstTxWarp>
          </a:bodyPr>
          <a:lstStyle>
            <a:lvl1pPr eaLnBrk="1" hangingPunct="1">
              <a:defRPr sz="1200">
                <a:latin typeface="Arial" charset="0"/>
                <a:cs typeface="+mn-cs"/>
              </a:defRPr>
            </a:lvl1pPr>
          </a:lstStyle>
          <a:p>
            <a:pPr>
              <a:defRPr/>
            </a:pPr>
            <a:endParaRPr lang="en-US" dirty="0"/>
          </a:p>
        </p:txBody>
      </p:sp>
      <p:sp>
        <p:nvSpPr>
          <p:cNvPr id="933891" name="Rectangle 3"/>
          <p:cNvSpPr>
            <a:spLocks noGrp="1" noChangeArrowheads="1"/>
          </p:cNvSpPr>
          <p:nvPr>
            <p:ph type="dt" sz="quarter" idx="1"/>
          </p:nvPr>
        </p:nvSpPr>
        <p:spPr bwMode="auto">
          <a:xfrm>
            <a:off x="3850437" y="1"/>
            <a:ext cx="2945660" cy="493398"/>
          </a:xfrm>
          <a:prstGeom prst="rect">
            <a:avLst/>
          </a:prstGeom>
          <a:noFill/>
          <a:ln w="9525">
            <a:noFill/>
            <a:miter lim="800000"/>
            <a:headEnd/>
            <a:tailEnd/>
          </a:ln>
          <a:effectLst/>
        </p:spPr>
        <p:txBody>
          <a:bodyPr vert="horz" wrap="square" lIns="90571" tIns="45287" rIns="90571" bIns="45287" numCol="1" anchor="t" anchorCtr="0" compatLnSpc="1">
            <a:prstTxWarp prst="textNoShape">
              <a:avLst/>
            </a:prstTxWarp>
          </a:bodyPr>
          <a:lstStyle>
            <a:lvl1pPr algn="r" eaLnBrk="1" hangingPunct="1">
              <a:defRPr sz="1200">
                <a:latin typeface="Arial" charset="0"/>
                <a:cs typeface="+mn-cs"/>
              </a:defRPr>
            </a:lvl1pPr>
          </a:lstStyle>
          <a:p>
            <a:pPr>
              <a:defRPr/>
            </a:pPr>
            <a:endParaRPr lang="en-US" dirty="0"/>
          </a:p>
        </p:txBody>
      </p:sp>
      <p:sp>
        <p:nvSpPr>
          <p:cNvPr id="933892" name="Rectangle 4"/>
          <p:cNvSpPr>
            <a:spLocks noGrp="1" noChangeArrowheads="1"/>
          </p:cNvSpPr>
          <p:nvPr>
            <p:ph type="ftr" sz="quarter" idx="2"/>
          </p:nvPr>
        </p:nvSpPr>
        <p:spPr bwMode="auto">
          <a:xfrm>
            <a:off x="6" y="9377695"/>
            <a:ext cx="2945660" cy="493397"/>
          </a:xfrm>
          <a:prstGeom prst="rect">
            <a:avLst/>
          </a:prstGeom>
          <a:noFill/>
          <a:ln w="9525">
            <a:noFill/>
            <a:miter lim="800000"/>
            <a:headEnd/>
            <a:tailEnd/>
          </a:ln>
          <a:effectLst/>
        </p:spPr>
        <p:txBody>
          <a:bodyPr vert="horz" wrap="square" lIns="90571" tIns="45287" rIns="90571" bIns="45287" numCol="1" anchor="b" anchorCtr="0" compatLnSpc="1">
            <a:prstTxWarp prst="textNoShape">
              <a:avLst/>
            </a:prstTxWarp>
          </a:bodyPr>
          <a:lstStyle>
            <a:lvl1pPr eaLnBrk="1" hangingPunct="1">
              <a:defRPr sz="1200">
                <a:latin typeface="Arial" charset="0"/>
                <a:cs typeface="+mn-cs"/>
              </a:defRPr>
            </a:lvl1pPr>
          </a:lstStyle>
          <a:p>
            <a:pPr>
              <a:defRPr/>
            </a:pPr>
            <a:endParaRPr lang="en-US" dirty="0"/>
          </a:p>
        </p:txBody>
      </p:sp>
      <p:sp>
        <p:nvSpPr>
          <p:cNvPr id="933893" name="Rectangle 5"/>
          <p:cNvSpPr>
            <a:spLocks noGrp="1" noChangeArrowheads="1"/>
          </p:cNvSpPr>
          <p:nvPr>
            <p:ph type="sldNum" sz="quarter" idx="3"/>
          </p:nvPr>
        </p:nvSpPr>
        <p:spPr bwMode="auto">
          <a:xfrm>
            <a:off x="3850437" y="9377695"/>
            <a:ext cx="2945660" cy="493397"/>
          </a:xfrm>
          <a:prstGeom prst="rect">
            <a:avLst/>
          </a:prstGeom>
          <a:noFill/>
          <a:ln w="9525">
            <a:noFill/>
            <a:miter lim="800000"/>
            <a:headEnd/>
            <a:tailEnd/>
          </a:ln>
          <a:effectLst/>
        </p:spPr>
        <p:txBody>
          <a:bodyPr vert="horz" wrap="square" lIns="90571" tIns="45287" rIns="90571" bIns="45287" numCol="1" anchor="b" anchorCtr="0" compatLnSpc="1">
            <a:prstTxWarp prst="textNoShape">
              <a:avLst/>
            </a:prstTxWarp>
          </a:bodyPr>
          <a:lstStyle>
            <a:lvl1pPr algn="r" eaLnBrk="1" hangingPunct="1">
              <a:defRPr sz="1200">
                <a:latin typeface="Arial" charset="0"/>
                <a:cs typeface="+mn-cs"/>
              </a:defRPr>
            </a:lvl1pPr>
          </a:lstStyle>
          <a:p>
            <a:pPr>
              <a:defRPr/>
            </a:pPr>
            <a:fld id="{EADB6C82-5A7A-49A9-A824-229EE61DACAC}" type="slidenum">
              <a:rPr lang="en-US"/>
              <a:pPr>
                <a:defRPr/>
              </a:pPr>
              <a:t>‹#›</a:t>
            </a:fld>
            <a:endParaRPr lang="en-US" dirty="0"/>
          </a:p>
        </p:txBody>
      </p:sp>
    </p:spTree>
    <p:extLst>
      <p:ext uri="{BB962C8B-B14F-4D97-AF65-F5344CB8AC3E}">
        <p14:creationId xmlns:p14="http://schemas.microsoft.com/office/powerpoint/2010/main" val="40274991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6" y="1"/>
            <a:ext cx="2945660" cy="493398"/>
          </a:xfrm>
          <a:prstGeom prst="rect">
            <a:avLst/>
          </a:prstGeom>
          <a:noFill/>
          <a:ln w="9525">
            <a:noFill/>
            <a:miter lim="800000"/>
            <a:headEnd/>
            <a:tailEnd/>
          </a:ln>
          <a:effectLst/>
        </p:spPr>
        <p:txBody>
          <a:bodyPr vert="horz" wrap="square" lIns="90571" tIns="45287" rIns="90571" bIns="45287" numCol="1" anchor="t" anchorCtr="0" compatLnSpc="1">
            <a:prstTxWarp prst="textNoShape">
              <a:avLst/>
            </a:prstTxWarp>
          </a:bodyPr>
          <a:lstStyle>
            <a:lvl1pPr eaLnBrk="1" hangingPunct="1">
              <a:defRPr sz="1200">
                <a:latin typeface="Arial" charset="0"/>
                <a:cs typeface="+mn-cs"/>
              </a:defRPr>
            </a:lvl1pPr>
          </a:lstStyle>
          <a:p>
            <a:pPr>
              <a:defRPr/>
            </a:pPr>
            <a:endParaRPr lang="en-US" dirty="0"/>
          </a:p>
        </p:txBody>
      </p:sp>
      <p:sp>
        <p:nvSpPr>
          <p:cNvPr id="20483" name="Rectangle 3"/>
          <p:cNvSpPr>
            <a:spLocks noGrp="1" noChangeArrowheads="1"/>
          </p:cNvSpPr>
          <p:nvPr>
            <p:ph type="dt" idx="1"/>
          </p:nvPr>
        </p:nvSpPr>
        <p:spPr bwMode="auto">
          <a:xfrm>
            <a:off x="3850437" y="1"/>
            <a:ext cx="2945660" cy="493398"/>
          </a:xfrm>
          <a:prstGeom prst="rect">
            <a:avLst/>
          </a:prstGeom>
          <a:noFill/>
          <a:ln w="9525">
            <a:noFill/>
            <a:miter lim="800000"/>
            <a:headEnd/>
            <a:tailEnd/>
          </a:ln>
          <a:effectLst/>
        </p:spPr>
        <p:txBody>
          <a:bodyPr vert="horz" wrap="square" lIns="90571" tIns="45287" rIns="90571" bIns="45287" numCol="1" anchor="t" anchorCtr="0" compatLnSpc="1">
            <a:prstTxWarp prst="textNoShape">
              <a:avLst/>
            </a:prstTxWarp>
          </a:bodyPr>
          <a:lstStyle>
            <a:lvl1pPr algn="r" eaLnBrk="1" hangingPunct="1">
              <a:defRPr sz="1200">
                <a:latin typeface="Arial" charset="0"/>
                <a:cs typeface="+mn-cs"/>
              </a:defRPr>
            </a:lvl1pPr>
          </a:lstStyle>
          <a:p>
            <a:pPr>
              <a:defRPr/>
            </a:pPr>
            <a:endParaRPr lang="en-US" dirty="0"/>
          </a:p>
        </p:txBody>
      </p:sp>
      <p:sp>
        <p:nvSpPr>
          <p:cNvPr id="6148" name="Rectangle 4"/>
          <p:cNvSpPr>
            <a:spLocks noGrp="1" noRot="1" noChangeAspect="1" noChangeArrowheads="1" noTextEdit="1"/>
          </p:cNvSpPr>
          <p:nvPr>
            <p:ph type="sldImg" idx="2"/>
          </p:nvPr>
        </p:nvSpPr>
        <p:spPr bwMode="auto">
          <a:xfrm>
            <a:off x="930275" y="739775"/>
            <a:ext cx="4937125" cy="370205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679769" y="4689638"/>
            <a:ext cx="5438140" cy="4442147"/>
          </a:xfrm>
          <a:prstGeom prst="rect">
            <a:avLst/>
          </a:prstGeom>
          <a:noFill/>
          <a:ln w="9525">
            <a:noFill/>
            <a:miter lim="800000"/>
            <a:headEnd/>
            <a:tailEnd/>
          </a:ln>
          <a:effectLst/>
        </p:spPr>
        <p:txBody>
          <a:bodyPr vert="horz" wrap="square" lIns="90571" tIns="45287" rIns="90571" bIns="4528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6" y="9377695"/>
            <a:ext cx="2945660" cy="493397"/>
          </a:xfrm>
          <a:prstGeom prst="rect">
            <a:avLst/>
          </a:prstGeom>
          <a:noFill/>
          <a:ln w="9525">
            <a:noFill/>
            <a:miter lim="800000"/>
            <a:headEnd/>
            <a:tailEnd/>
          </a:ln>
          <a:effectLst/>
        </p:spPr>
        <p:txBody>
          <a:bodyPr vert="horz" wrap="square" lIns="90571" tIns="45287" rIns="90571" bIns="45287" numCol="1" anchor="b" anchorCtr="0" compatLnSpc="1">
            <a:prstTxWarp prst="textNoShape">
              <a:avLst/>
            </a:prstTxWarp>
          </a:bodyPr>
          <a:lstStyle>
            <a:lvl1pPr eaLnBrk="1" hangingPunct="1">
              <a:defRPr sz="1200">
                <a:latin typeface="Arial" charset="0"/>
                <a:cs typeface="+mn-cs"/>
              </a:defRPr>
            </a:lvl1pPr>
          </a:lstStyle>
          <a:p>
            <a:pPr>
              <a:defRPr/>
            </a:pPr>
            <a:endParaRPr lang="en-US" dirty="0"/>
          </a:p>
        </p:txBody>
      </p:sp>
      <p:sp>
        <p:nvSpPr>
          <p:cNvPr id="20487" name="Rectangle 7"/>
          <p:cNvSpPr>
            <a:spLocks noGrp="1" noChangeArrowheads="1"/>
          </p:cNvSpPr>
          <p:nvPr>
            <p:ph type="sldNum" sz="quarter" idx="5"/>
          </p:nvPr>
        </p:nvSpPr>
        <p:spPr bwMode="auto">
          <a:xfrm>
            <a:off x="3850437" y="9377695"/>
            <a:ext cx="2945660" cy="493397"/>
          </a:xfrm>
          <a:prstGeom prst="rect">
            <a:avLst/>
          </a:prstGeom>
          <a:noFill/>
          <a:ln w="9525">
            <a:noFill/>
            <a:miter lim="800000"/>
            <a:headEnd/>
            <a:tailEnd/>
          </a:ln>
          <a:effectLst/>
        </p:spPr>
        <p:txBody>
          <a:bodyPr vert="horz" wrap="square" lIns="90571" tIns="45287" rIns="90571" bIns="45287" numCol="1" anchor="b" anchorCtr="0" compatLnSpc="1">
            <a:prstTxWarp prst="textNoShape">
              <a:avLst/>
            </a:prstTxWarp>
          </a:bodyPr>
          <a:lstStyle>
            <a:lvl1pPr algn="r" eaLnBrk="1" hangingPunct="1">
              <a:defRPr sz="1200">
                <a:latin typeface="Arial" charset="0"/>
                <a:cs typeface="+mn-cs"/>
              </a:defRPr>
            </a:lvl1pPr>
          </a:lstStyle>
          <a:p>
            <a:pPr>
              <a:defRPr/>
            </a:pPr>
            <a:fld id="{D8A7C182-2273-4022-835D-0AA3768894BD}" type="slidenum">
              <a:rPr lang="en-US"/>
              <a:pPr>
                <a:defRPr/>
              </a:pPr>
              <a:t>‹#›</a:t>
            </a:fld>
            <a:endParaRPr lang="en-US" dirty="0"/>
          </a:p>
        </p:txBody>
      </p:sp>
    </p:spTree>
    <p:extLst>
      <p:ext uri="{BB962C8B-B14F-4D97-AF65-F5344CB8AC3E}">
        <p14:creationId xmlns:p14="http://schemas.microsoft.com/office/powerpoint/2010/main" val="2289950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2</a:t>
            </a:fld>
            <a:endParaRPr lang="en-US" dirty="0"/>
          </a:p>
        </p:txBody>
      </p:sp>
    </p:spTree>
    <p:extLst>
      <p:ext uri="{BB962C8B-B14F-4D97-AF65-F5344CB8AC3E}">
        <p14:creationId xmlns:p14="http://schemas.microsoft.com/office/powerpoint/2010/main" val="2624152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11</a:t>
            </a:fld>
            <a:endParaRPr lang="en-US" dirty="0"/>
          </a:p>
        </p:txBody>
      </p:sp>
    </p:spTree>
    <p:extLst>
      <p:ext uri="{BB962C8B-B14F-4D97-AF65-F5344CB8AC3E}">
        <p14:creationId xmlns:p14="http://schemas.microsoft.com/office/powerpoint/2010/main" val="273277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12</a:t>
            </a:fld>
            <a:endParaRPr lang="en-US" dirty="0"/>
          </a:p>
        </p:txBody>
      </p:sp>
    </p:spTree>
    <p:extLst>
      <p:ext uri="{BB962C8B-B14F-4D97-AF65-F5344CB8AC3E}">
        <p14:creationId xmlns:p14="http://schemas.microsoft.com/office/powerpoint/2010/main" val="7460092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13</a:t>
            </a:fld>
            <a:endParaRPr lang="en-US" dirty="0"/>
          </a:p>
        </p:txBody>
      </p:sp>
    </p:spTree>
    <p:extLst>
      <p:ext uri="{BB962C8B-B14F-4D97-AF65-F5344CB8AC3E}">
        <p14:creationId xmlns:p14="http://schemas.microsoft.com/office/powerpoint/2010/main" val="29247654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14</a:t>
            </a:fld>
            <a:endParaRPr lang="en-US" dirty="0"/>
          </a:p>
        </p:txBody>
      </p:sp>
    </p:spTree>
    <p:extLst>
      <p:ext uri="{BB962C8B-B14F-4D97-AF65-F5344CB8AC3E}">
        <p14:creationId xmlns:p14="http://schemas.microsoft.com/office/powerpoint/2010/main" val="28693104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15</a:t>
            </a:fld>
            <a:endParaRPr lang="en-US" dirty="0"/>
          </a:p>
        </p:txBody>
      </p:sp>
    </p:spTree>
    <p:extLst>
      <p:ext uri="{BB962C8B-B14F-4D97-AF65-F5344CB8AC3E}">
        <p14:creationId xmlns:p14="http://schemas.microsoft.com/office/powerpoint/2010/main" val="3934161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16</a:t>
            </a:fld>
            <a:endParaRPr lang="en-US" dirty="0"/>
          </a:p>
        </p:txBody>
      </p:sp>
    </p:spTree>
    <p:extLst>
      <p:ext uri="{BB962C8B-B14F-4D97-AF65-F5344CB8AC3E}">
        <p14:creationId xmlns:p14="http://schemas.microsoft.com/office/powerpoint/2010/main" val="36695075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17</a:t>
            </a:fld>
            <a:endParaRPr lang="en-US" dirty="0"/>
          </a:p>
        </p:txBody>
      </p:sp>
    </p:spTree>
    <p:extLst>
      <p:ext uri="{BB962C8B-B14F-4D97-AF65-F5344CB8AC3E}">
        <p14:creationId xmlns:p14="http://schemas.microsoft.com/office/powerpoint/2010/main" val="20223431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18</a:t>
            </a:fld>
            <a:endParaRPr lang="en-US" dirty="0"/>
          </a:p>
        </p:txBody>
      </p:sp>
    </p:spTree>
    <p:extLst>
      <p:ext uri="{BB962C8B-B14F-4D97-AF65-F5344CB8AC3E}">
        <p14:creationId xmlns:p14="http://schemas.microsoft.com/office/powerpoint/2010/main" val="1438729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3</a:t>
            </a:fld>
            <a:endParaRPr lang="en-US" dirty="0"/>
          </a:p>
        </p:txBody>
      </p:sp>
    </p:spTree>
    <p:extLst>
      <p:ext uri="{BB962C8B-B14F-4D97-AF65-F5344CB8AC3E}">
        <p14:creationId xmlns:p14="http://schemas.microsoft.com/office/powerpoint/2010/main" val="1226918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4</a:t>
            </a:fld>
            <a:endParaRPr lang="en-US" dirty="0"/>
          </a:p>
        </p:txBody>
      </p:sp>
    </p:spTree>
    <p:extLst>
      <p:ext uri="{BB962C8B-B14F-4D97-AF65-F5344CB8AC3E}">
        <p14:creationId xmlns:p14="http://schemas.microsoft.com/office/powerpoint/2010/main" val="3778958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5</a:t>
            </a:fld>
            <a:endParaRPr lang="en-US" dirty="0"/>
          </a:p>
        </p:txBody>
      </p:sp>
    </p:spTree>
    <p:extLst>
      <p:ext uri="{BB962C8B-B14F-4D97-AF65-F5344CB8AC3E}">
        <p14:creationId xmlns:p14="http://schemas.microsoft.com/office/powerpoint/2010/main" val="309082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6</a:t>
            </a:fld>
            <a:endParaRPr lang="en-US" dirty="0"/>
          </a:p>
        </p:txBody>
      </p:sp>
    </p:spTree>
    <p:extLst>
      <p:ext uri="{BB962C8B-B14F-4D97-AF65-F5344CB8AC3E}">
        <p14:creationId xmlns:p14="http://schemas.microsoft.com/office/powerpoint/2010/main" val="3542033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7</a:t>
            </a:fld>
            <a:endParaRPr lang="en-US" dirty="0"/>
          </a:p>
        </p:txBody>
      </p:sp>
    </p:spTree>
    <p:extLst>
      <p:ext uri="{BB962C8B-B14F-4D97-AF65-F5344CB8AC3E}">
        <p14:creationId xmlns:p14="http://schemas.microsoft.com/office/powerpoint/2010/main" val="749969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8</a:t>
            </a:fld>
            <a:endParaRPr lang="en-US" dirty="0"/>
          </a:p>
        </p:txBody>
      </p:sp>
    </p:spTree>
    <p:extLst>
      <p:ext uri="{BB962C8B-B14F-4D97-AF65-F5344CB8AC3E}">
        <p14:creationId xmlns:p14="http://schemas.microsoft.com/office/powerpoint/2010/main" val="3695813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9</a:t>
            </a:fld>
            <a:endParaRPr lang="en-US" dirty="0"/>
          </a:p>
        </p:txBody>
      </p:sp>
    </p:spTree>
    <p:extLst>
      <p:ext uri="{BB962C8B-B14F-4D97-AF65-F5344CB8AC3E}">
        <p14:creationId xmlns:p14="http://schemas.microsoft.com/office/powerpoint/2010/main" val="3799662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LU" dirty="0"/>
          </a:p>
        </p:txBody>
      </p:sp>
      <p:sp>
        <p:nvSpPr>
          <p:cNvPr id="4" name="Slide Number Placeholder 3"/>
          <p:cNvSpPr>
            <a:spLocks noGrp="1"/>
          </p:cNvSpPr>
          <p:nvPr>
            <p:ph type="sldNum" sz="quarter" idx="10"/>
          </p:nvPr>
        </p:nvSpPr>
        <p:spPr/>
        <p:txBody>
          <a:bodyPr/>
          <a:lstStyle/>
          <a:p>
            <a:pPr>
              <a:defRPr/>
            </a:pPr>
            <a:fld id="{D8A7C182-2273-4022-835D-0AA3768894BD}" type="slidenum">
              <a:rPr lang="en-US" smtClean="0"/>
              <a:pPr>
                <a:defRPr/>
              </a:pPr>
              <a:t>10</a:t>
            </a:fld>
            <a:endParaRPr lang="en-US" dirty="0"/>
          </a:p>
        </p:txBody>
      </p:sp>
    </p:spTree>
    <p:extLst>
      <p:ext uri="{BB962C8B-B14F-4D97-AF65-F5344CB8AC3E}">
        <p14:creationId xmlns:p14="http://schemas.microsoft.com/office/powerpoint/2010/main" val="2871374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800475" y="1789113"/>
            <a:ext cx="5340350" cy="5056187"/>
            <a:chOff x="2394" y="1127"/>
            <a:chExt cx="3364" cy="3185"/>
          </a:xfrm>
        </p:grpSpPr>
        <p:sp>
          <p:nvSpPr>
            <p:cNvPr id="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US" dirty="0">
                <a:cs typeface="+mn-cs"/>
              </a:endParaRPr>
            </a:p>
          </p:txBody>
        </p:sp>
        <p:sp>
          <p:nvSpPr>
            <p:cNvPr id="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eaLnBrk="0" hangingPunct="0">
                <a:defRPr/>
              </a:pPr>
              <a:endParaRPr lang="en-US" dirty="0">
                <a:cs typeface="+mn-cs"/>
              </a:endParaRPr>
            </a:p>
          </p:txBody>
        </p:sp>
        <p:sp>
          <p:nvSpPr>
            <p:cNvPr id="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US" dirty="0">
                <a:cs typeface="+mn-cs"/>
              </a:endParaRPr>
            </a:p>
          </p:txBody>
        </p:sp>
        <p:sp>
          <p:nvSpPr>
            <p:cNvPr id="8"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US" dirty="0">
                <a:cs typeface="+mn-cs"/>
              </a:endParaRPr>
            </a:p>
          </p:txBody>
        </p:sp>
        <p:sp>
          <p:nvSpPr>
            <p:cNvPr id="1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US" dirty="0">
                <a:cs typeface="+mn-cs"/>
              </a:endParaRPr>
            </a:p>
          </p:txBody>
        </p:sp>
        <p:sp>
          <p:nvSpPr>
            <p:cNvPr id="1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US" dirty="0">
                <a:cs typeface="+mn-cs"/>
              </a:endParaRPr>
            </a:p>
          </p:txBody>
        </p:sp>
        <p:sp>
          <p:nvSpPr>
            <p:cNvPr id="1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US" dirty="0">
                <a:cs typeface="+mn-cs"/>
              </a:endParaRPr>
            </a:p>
          </p:txBody>
        </p:sp>
        <p:sp>
          <p:nvSpPr>
            <p:cNvPr id="1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US" dirty="0">
                <a:cs typeface="+mn-cs"/>
              </a:endParaRPr>
            </a:p>
          </p:txBody>
        </p:sp>
        <p:sp>
          <p:nvSpPr>
            <p:cNvPr id="14"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15"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16"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eaLnBrk="0" hangingPunct="0">
                <a:defRPr/>
              </a:pPr>
              <a:endParaRPr lang="en-US" dirty="0">
                <a:cs typeface="+mn-cs"/>
              </a:endParaRPr>
            </a:p>
          </p:txBody>
        </p:sp>
        <p:sp>
          <p:nvSpPr>
            <p:cNvPr id="17"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eaLnBrk="0" hangingPunct="0">
                <a:defRPr/>
              </a:pPr>
              <a:endParaRPr lang="en-US" dirty="0">
                <a:cs typeface="+mn-cs"/>
              </a:endParaRPr>
            </a:p>
          </p:txBody>
        </p:sp>
        <p:sp>
          <p:nvSpPr>
            <p:cNvPr id="18"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19"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20"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21"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22"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23"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24"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25"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eaLnBrk="0" hangingPunct="0">
                <a:defRPr/>
              </a:pPr>
              <a:endParaRPr lang="en-US" dirty="0">
                <a:cs typeface="+mn-cs"/>
              </a:endParaRPr>
            </a:p>
          </p:txBody>
        </p:sp>
        <p:sp>
          <p:nvSpPr>
            <p:cNvPr id="26"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27"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28"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2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eaLnBrk="0" hangingPunct="0">
                <a:defRPr/>
              </a:pPr>
              <a:endParaRPr lang="en-US" dirty="0">
                <a:cs typeface="+mn-cs"/>
              </a:endParaRPr>
            </a:p>
          </p:txBody>
        </p:sp>
        <p:sp>
          <p:nvSpPr>
            <p:cNvPr id="3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eaLnBrk="0" hangingPunct="0">
                <a:defRPr/>
              </a:pPr>
              <a:endParaRPr lang="en-US" dirty="0">
                <a:cs typeface="+mn-cs"/>
              </a:endParaRPr>
            </a:p>
          </p:txBody>
        </p:sp>
        <p:sp>
          <p:nvSpPr>
            <p:cNvPr id="3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eaLnBrk="0" hangingPunct="0">
                <a:defRPr/>
              </a:pPr>
              <a:endParaRPr lang="en-US" dirty="0">
                <a:cs typeface="+mn-cs"/>
              </a:endParaRPr>
            </a:p>
          </p:txBody>
        </p:sp>
        <p:sp>
          <p:nvSpPr>
            <p:cNvPr id="32"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33"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US" dirty="0">
                <a:cs typeface="+mn-cs"/>
              </a:endParaRPr>
            </a:p>
          </p:txBody>
        </p:sp>
        <p:sp>
          <p:nvSpPr>
            <p:cNvPr id="3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eaLnBrk="0" hangingPunct="0">
                <a:defRPr/>
              </a:pPr>
              <a:endParaRPr lang="en-US" dirty="0">
                <a:cs typeface="+mn-cs"/>
              </a:endParaRPr>
            </a:p>
          </p:txBody>
        </p:sp>
        <p:sp>
          <p:nvSpPr>
            <p:cNvPr id="3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US" dirty="0">
                <a:cs typeface="+mn-cs"/>
              </a:endParaRPr>
            </a:p>
          </p:txBody>
        </p:sp>
        <p:sp>
          <p:nvSpPr>
            <p:cNvPr id="3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eaLnBrk="0" hangingPunct="0">
                <a:defRPr/>
              </a:pPr>
              <a:endParaRPr lang="en-US" dirty="0">
                <a:cs typeface="+mn-cs"/>
              </a:endParaRPr>
            </a:p>
          </p:txBody>
        </p:sp>
        <p:sp>
          <p:nvSpPr>
            <p:cNvPr id="37"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eaLnBrk="0" hangingPunct="0">
                <a:defRPr/>
              </a:pPr>
              <a:endParaRPr lang="en-US" dirty="0">
                <a:cs typeface="+mn-cs"/>
              </a:endParaRPr>
            </a:p>
          </p:txBody>
        </p:sp>
        <p:sp>
          <p:nvSpPr>
            <p:cNvPr id="38"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eaLnBrk="0" hangingPunct="0">
                <a:defRPr/>
              </a:pPr>
              <a:endParaRPr lang="en-US" dirty="0">
                <a:cs typeface="+mn-cs"/>
              </a:endParaRPr>
            </a:p>
          </p:txBody>
        </p:sp>
      </p:grpSp>
      <p:sp>
        <p:nvSpPr>
          <p:cNvPr id="432167"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32168"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en-US"/>
              <a:t>Click to edit Master title style</a:t>
            </a:r>
          </a:p>
        </p:txBody>
      </p:sp>
      <p:sp>
        <p:nvSpPr>
          <p:cNvPr id="39" name="Rectangle 37"/>
          <p:cNvSpPr>
            <a:spLocks noGrp="1" noChangeArrowheads="1"/>
          </p:cNvSpPr>
          <p:nvPr>
            <p:ph type="dt" sz="half" idx="10"/>
          </p:nvPr>
        </p:nvSpPr>
        <p:spPr/>
        <p:txBody>
          <a:bodyPr/>
          <a:lstStyle>
            <a:lvl1pPr>
              <a:defRPr/>
            </a:lvl1pPr>
          </a:lstStyle>
          <a:p>
            <a:pPr>
              <a:defRPr/>
            </a:pPr>
            <a:endParaRPr lang="en-US" dirty="0"/>
          </a:p>
        </p:txBody>
      </p:sp>
      <p:sp>
        <p:nvSpPr>
          <p:cNvPr id="40" name="Rectangle 38"/>
          <p:cNvSpPr>
            <a:spLocks noGrp="1" noChangeArrowheads="1"/>
          </p:cNvSpPr>
          <p:nvPr>
            <p:ph type="ftr" sz="quarter" idx="11"/>
          </p:nvPr>
        </p:nvSpPr>
        <p:spPr/>
        <p:txBody>
          <a:bodyPr/>
          <a:lstStyle>
            <a:lvl1pPr>
              <a:defRPr/>
            </a:lvl1pPr>
          </a:lstStyle>
          <a:p>
            <a:pPr>
              <a:defRPr/>
            </a:pPr>
            <a:endParaRPr lang="en-US" dirty="0"/>
          </a:p>
        </p:txBody>
      </p:sp>
      <p:sp>
        <p:nvSpPr>
          <p:cNvPr id="41" name="Rectangle 41"/>
          <p:cNvSpPr>
            <a:spLocks noGrp="1" noChangeArrowheads="1"/>
          </p:cNvSpPr>
          <p:nvPr>
            <p:ph type="sldNum" sz="quarter" idx="12"/>
          </p:nvPr>
        </p:nvSpPr>
        <p:spPr/>
        <p:txBody>
          <a:bodyPr/>
          <a:lstStyle>
            <a:lvl1pPr>
              <a:defRPr/>
            </a:lvl1pPr>
          </a:lstStyle>
          <a:p>
            <a:pPr>
              <a:defRPr/>
            </a:pPr>
            <a:fld id="{51953549-3107-416F-BE3A-B0D518F0C6A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9"/>
          <p:cNvSpPr>
            <a:spLocks noGrp="1" noChangeArrowheads="1"/>
          </p:cNvSpPr>
          <p:nvPr>
            <p:ph type="dt" sz="half" idx="10"/>
          </p:nvPr>
        </p:nvSpPr>
        <p:spPr>
          <a:ln/>
        </p:spPr>
        <p:txBody>
          <a:bodyPr/>
          <a:lstStyle>
            <a:lvl1pPr>
              <a:defRPr/>
            </a:lvl1pPr>
          </a:lstStyle>
          <a:p>
            <a:pPr>
              <a:defRPr/>
            </a:pPr>
            <a:endParaRPr lang="en-US" dirty="0"/>
          </a:p>
        </p:txBody>
      </p:sp>
      <p:sp>
        <p:nvSpPr>
          <p:cNvPr id="5" name="Rectangle 4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1"/>
          <p:cNvSpPr>
            <a:spLocks noGrp="1" noChangeArrowheads="1"/>
          </p:cNvSpPr>
          <p:nvPr>
            <p:ph type="sldNum" sz="quarter" idx="12"/>
          </p:nvPr>
        </p:nvSpPr>
        <p:spPr>
          <a:ln/>
        </p:spPr>
        <p:txBody>
          <a:bodyPr/>
          <a:lstStyle>
            <a:lvl1pPr>
              <a:defRPr/>
            </a:lvl1pPr>
          </a:lstStyle>
          <a:p>
            <a:pPr>
              <a:defRPr/>
            </a:pPr>
            <a:fld id="{1126E24F-60FB-4367-B69F-DC93812D04D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9"/>
          <p:cNvSpPr>
            <a:spLocks noGrp="1" noChangeArrowheads="1"/>
          </p:cNvSpPr>
          <p:nvPr>
            <p:ph type="dt" sz="half" idx="10"/>
          </p:nvPr>
        </p:nvSpPr>
        <p:spPr>
          <a:ln/>
        </p:spPr>
        <p:txBody>
          <a:bodyPr/>
          <a:lstStyle>
            <a:lvl1pPr>
              <a:defRPr/>
            </a:lvl1pPr>
          </a:lstStyle>
          <a:p>
            <a:pPr>
              <a:defRPr/>
            </a:pPr>
            <a:endParaRPr lang="en-US" dirty="0"/>
          </a:p>
        </p:txBody>
      </p:sp>
      <p:sp>
        <p:nvSpPr>
          <p:cNvPr id="5" name="Rectangle 4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1"/>
          <p:cNvSpPr>
            <a:spLocks noGrp="1" noChangeArrowheads="1"/>
          </p:cNvSpPr>
          <p:nvPr>
            <p:ph type="sldNum" sz="quarter" idx="12"/>
          </p:nvPr>
        </p:nvSpPr>
        <p:spPr>
          <a:ln/>
        </p:spPr>
        <p:txBody>
          <a:bodyPr/>
          <a:lstStyle>
            <a:lvl1pPr>
              <a:defRPr/>
            </a:lvl1pPr>
          </a:lstStyle>
          <a:p>
            <a:pPr>
              <a:defRPr/>
            </a:pPr>
            <a:fld id="{C13238A0-2D34-4276-8427-8D1ECFD104E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9"/>
          <p:cNvSpPr>
            <a:spLocks noGrp="1" noChangeArrowheads="1"/>
          </p:cNvSpPr>
          <p:nvPr>
            <p:ph type="dt" sz="half" idx="10"/>
          </p:nvPr>
        </p:nvSpPr>
        <p:spPr>
          <a:ln/>
        </p:spPr>
        <p:txBody>
          <a:bodyPr/>
          <a:lstStyle>
            <a:lvl1pPr>
              <a:defRPr/>
            </a:lvl1pPr>
          </a:lstStyle>
          <a:p>
            <a:pPr>
              <a:defRPr/>
            </a:pPr>
            <a:endParaRPr lang="en-US" dirty="0"/>
          </a:p>
        </p:txBody>
      </p:sp>
      <p:sp>
        <p:nvSpPr>
          <p:cNvPr id="5" name="Rectangle 4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1"/>
          <p:cNvSpPr>
            <a:spLocks noGrp="1" noChangeArrowheads="1"/>
          </p:cNvSpPr>
          <p:nvPr>
            <p:ph type="sldNum" sz="quarter" idx="12"/>
          </p:nvPr>
        </p:nvSpPr>
        <p:spPr>
          <a:ln/>
        </p:spPr>
        <p:txBody>
          <a:bodyPr/>
          <a:lstStyle>
            <a:lvl1pPr>
              <a:defRPr/>
            </a:lvl1pPr>
          </a:lstStyle>
          <a:p>
            <a:pPr>
              <a:defRPr/>
            </a:pPr>
            <a:fld id="{AA53826A-D52A-423F-8D45-9613CF8F6DF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9"/>
          <p:cNvSpPr>
            <a:spLocks noGrp="1" noChangeArrowheads="1"/>
          </p:cNvSpPr>
          <p:nvPr>
            <p:ph type="dt" sz="half" idx="10"/>
          </p:nvPr>
        </p:nvSpPr>
        <p:spPr>
          <a:ln/>
        </p:spPr>
        <p:txBody>
          <a:bodyPr/>
          <a:lstStyle>
            <a:lvl1pPr>
              <a:defRPr/>
            </a:lvl1pPr>
          </a:lstStyle>
          <a:p>
            <a:pPr>
              <a:defRPr/>
            </a:pPr>
            <a:endParaRPr lang="en-US" dirty="0"/>
          </a:p>
        </p:txBody>
      </p:sp>
      <p:sp>
        <p:nvSpPr>
          <p:cNvPr id="5" name="Rectangle 4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1"/>
          <p:cNvSpPr>
            <a:spLocks noGrp="1" noChangeArrowheads="1"/>
          </p:cNvSpPr>
          <p:nvPr>
            <p:ph type="sldNum" sz="quarter" idx="12"/>
          </p:nvPr>
        </p:nvSpPr>
        <p:spPr>
          <a:ln/>
        </p:spPr>
        <p:txBody>
          <a:bodyPr/>
          <a:lstStyle>
            <a:lvl1pPr>
              <a:defRPr/>
            </a:lvl1pPr>
          </a:lstStyle>
          <a:p>
            <a:pPr>
              <a:defRPr/>
            </a:pPr>
            <a:fld id="{5E1DC1D1-4FD1-4C82-B941-D5682B77896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9"/>
          <p:cNvSpPr>
            <a:spLocks noGrp="1" noChangeArrowheads="1"/>
          </p:cNvSpPr>
          <p:nvPr>
            <p:ph type="dt" sz="half" idx="10"/>
          </p:nvPr>
        </p:nvSpPr>
        <p:spPr>
          <a:ln/>
        </p:spPr>
        <p:txBody>
          <a:bodyPr/>
          <a:lstStyle>
            <a:lvl1pPr>
              <a:defRPr/>
            </a:lvl1pPr>
          </a:lstStyle>
          <a:p>
            <a:pPr>
              <a:defRPr/>
            </a:pPr>
            <a:endParaRPr lang="en-US" dirty="0"/>
          </a:p>
        </p:txBody>
      </p:sp>
      <p:sp>
        <p:nvSpPr>
          <p:cNvPr id="6" name="Rectangle 4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41"/>
          <p:cNvSpPr>
            <a:spLocks noGrp="1" noChangeArrowheads="1"/>
          </p:cNvSpPr>
          <p:nvPr>
            <p:ph type="sldNum" sz="quarter" idx="12"/>
          </p:nvPr>
        </p:nvSpPr>
        <p:spPr>
          <a:ln/>
        </p:spPr>
        <p:txBody>
          <a:bodyPr/>
          <a:lstStyle>
            <a:lvl1pPr>
              <a:defRPr/>
            </a:lvl1pPr>
          </a:lstStyle>
          <a:p>
            <a:pPr>
              <a:defRPr/>
            </a:pPr>
            <a:fld id="{7E1DAE75-7FAB-4EFA-A0AB-82FCA4C432A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9"/>
          <p:cNvSpPr>
            <a:spLocks noGrp="1" noChangeArrowheads="1"/>
          </p:cNvSpPr>
          <p:nvPr>
            <p:ph type="dt" sz="half" idx="10"/>
          </p:nvPr>
        </p:nvSpPr>
        <p:spPr>
          <a:ln/>
        </p:spPr>
        <p:txBody>
          <a:bodyPr/>
          <a:lstStyle>
            <a:lvl1pPr>
              <a:defRPr/>
            </a:lvl1pPr>
          </a:lstStyle>
          <a:p>
            <a:pPr>
              <a:defRPr/>
            </a:pPr>
            <a:endParaRPr lang="en-US" dirty="0"/>
          </a:p>
        </p:txBody>
      </p:sp>
      <p:sp>
        <p:nvSpPr>
          <p:cNvPr id="8" name="Rectangle 40"/>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41"/>
          <p:cNvSpPr>
            <a:spLocks noGrp="1" noChangeArrowheads="1"/>
          </p:cNvSpPr>
          <p:nvPr>
            <p:ph type="sldNum" sz="quarter" idx="12"/>
          </p:nvPr>
        </p:nvSpPr>
        <p:spPr>
          <a:ln/>
        </p:spPr>
        <p:txBody>
          <a:bodyPr/>
          <a:lstStyle>
            <a:lvl1pPr>
              <a:defRPr/>
            </a:lvl1pPr>
          </a:lstStyle>
          <a:p>
            <a:pPr>
              <a:defRPr/>
            </a:pPr>
            <a:fld id="{F8BDC814-2271-4EE9-9C36-3A94FBC05BD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9"/>
          <p:cNvSpPr>
            <a:spLocks noGrp="1" noChangeArrowheads="1"/>
          </p:cNvSpPr>
          <p:nvPr>
            <p:ph type="dt" sz="half" idx="10"/>
          </p:nvPr>
        </p:nvSpPr>
        <p:spPr>
          <a:ln/>
        </p:spPr>
        <p:txBody>
          <a:bodyPr/>
          <a:lstStyle>
            <a:lvl1pPr>
              <a:defRPr/>
            </a:lvl1pPr>
          </a:lstStyle>
          <a:p>
            <a:pPr>
              <a:defRPr/>
            </a:pPr>
            <a:endParaRPr lang="en-US" dirty="0"/>
          </a:p>
        </p:txBody>
      </p:sp>
      <p:sp>
        <p:nvSpPr>
          <p:cNvPr id="4" name="Rectangle 40"/>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41"/>
          <p:cNvSpPr>
            <a:spLocks noGrp="1" noChangeArrowheads="1"/>
          </p:cNvSpPr>
          <p:nvPr>
            <p:ph type="sldNum" sz="quarter" idx="12"/>
          </p:nvPr>
        </p:nvSpPr>
        <p:spPr>
          <a:ln/>
        </p:spPr>
        <p:txBody>
          <a:bodyPr/>
          <a:lstStyle>
            <a:lvl1pPr>
              <a:defRPr/>
            </a:lvl1pPr>
          </a:lstStyle>
          <a:p>
            <a:pPr>
              <a:defRPr/>
            </a:pPr>
            <a:fld id="{1DD3D566-5720-466D-9BB2-DCCD1B396BC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a:ln/>
        </p:spPr>
        <p:txBody>
          <a:bodyPr/>
          <a:lstStyle>
            <a:lvl1pPr>
              <a:defRPr/>
            </a:lvl1pPr>
          </a:lstStyle>
          <a:p>
            <a:pPr>
              <a:defRPr/>
            </a:pPr>
            <a:endParaRPr lang="en-US" dirty="0"/>
          </a:p>
        </p:txBody>
      </p:sp>
      <p:sp>
        <p:nvSpPr>
          <p:cNvPr id="3" name="Rectangle 40"/>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41"/>
          <p:cNvSpPr>
            <a:spLocks noGrp="1" noChangeArrowheads="1"/>
          </p:cNvSpPr>
          <p:nvPr>
            <p:ph type="sldNum" sz="quarter" idx="12"/>
          </p:nvPr>
        </p:nvSpPr>
        <p:spPr>
          <a:ln/>
        </p:spPr>
        <p:txBody>
          <a:bodyPr/>
          <a:lstStyle>
            <a:lvl1pPr>
              <a:defRPr/>
            </a:lvl1pPr>
          </a:lstStyle>
          <a:p>
            <a:pPr>
              <a:defRPr/>
            </a:pPr>
            <a:fld id="{1981C562-6481-441D-87D7-EBAD2206B4C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pPr>
              <a:defRPr/>
            </a:pPr>
            <a:endParaRPr lang="en-US" dirty="0"/>
          </a:p>
        </p:txBody>
      </p:sp>
      <p:sp>
        <p:nvSpPr>
          <p:cNvPr id="6" name="Rectangle 4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41"/>
          <p:cNvSpPr>
            <a:spLocks noGrp="1" noChangeArrowheads="1"/>
          </p:cNvSpPr>
          <p:nvPr>
            <p:ph type="sldNum" sz="quarter" idx="12"/>
          </p:nvPr>
        </p:nvSpPr>
        <p:spPr>
          <a:ln/>
        </p:spPr>
        <p:txBody>
          <a:bodyPr/>
          <a:lstStyle>
            <a:lvl1pPr>
              <a:defRPr/>
            </a:lvl1pPr>
          </a:lstStyle>
          <a:p>
            <a:pPr>
              <a:defRPr/>
            </a:pPr>
            <a:fld id="{485DF7CF-9DDF-4564-87CD-C70F481E6E0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pPr>
              <a:defRPr/>
            </a:pPr>
            <a:endParaRPr lang="en-US" dirty="0"/>
          </a:p>
        </p:txBody>
      </p:sp>
      <p:sp>
        <p:nvSpPr>
          <p:cNvPr id="6" name="Rectangle 4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41"/>
          <p:cNvSpPr>
            <a:spLocks noGrp="1" noChangeArrowheads="1"/>
          </p:cNvSpPr>
          <p:nvPr>
            <p:ph type="sldNum" sz="quarter" idx="12"/>
          </p:nvPr>
        </p:nvSpPr>
        <p:spPr>
          <a:ln/>
        </p:spPr>
        <p:txBody>
          <a:bodyPr/>
          <a:lstStyle>
            <a:lvl1pPr>
              <a:defRPr/>
            </a:lvl1pPr>
          </a:lstStyle>
          <a:p>
            <a:pPr>
              <a:defRPr/>
            </a:pPr>
            <a:fld id="{016BBB0E-82A8-4BED-8D63-EABED7DDBBF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431141"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31142"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31143" name="Rectangle 39"/>
          <p:cNvSpPr>
            <a:spLocks noGrp="1" noChangeArrowheads="1"/>
          </p:cNvSpPr>
          <p:nvPr>
            <p:ph type="dt" sz="half" idx="2"/>
          </p:nvPr>
        </p:nvSpPr>
        <p:spPr bwMode="auto">
          <a:xfrm>
            <a:off x="457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cs typeface="+mn-cs"/>
              </a:defRPr>
            </a:lvl1pPr>
          </a:lstStyle>
          <a:p>
            <a:pPr>
              <a:defRPr/>
            </a:pPr>
            <a:endParaRPr lang="en-US" dirty="0"/>
          </a:p>
        </p:txBody>
      </p:sp>
      <p:sp>
        <p:nvSpPr>
          <p:cNvPr id="431144" name="Rectangle 40"/>
          <p:cNvSpPr>
            <a:spLocks noGrp="1" noChangeArrowheads="1"/>
          </p:cNvSpPr>
          <p:nvPr>
            <p:ph type="ftr" sz="quarter" idx="3"/>
          </p:nvPr>
        </p:nvSpPr>
        <p:spPr bwMode="auto">
          <a:xfrm>
            <a:off x="3124200" y="62785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cs typeface="+mn-cs"/>
              </a:defRPr>
            </a:lvl1pPr>
          </a:lstStyle>
          <a:p>
            <a:pPr>
              <a:defRPr/>
            </a:pPr>
            <a:endParaRPr lang="en-US" dirty="0"/>
          </a:p>
        </p:txBody>
      </p:sp>
      <p:sp>
        <p:nvSpPr>
          <p:cNvPr id="431145" name="Rectangle 41"/>
          <p:cNvSpPr>
            <a:spLocks noGrp="1" noChangeArrowheads="1"/>
          </p:cNvSpPr>
          <p:nvPr>
            <p:ph type="sldNum" sz="quarter" idx="4"/>
          </p:nvPr>
        </p:nvSpPr>
        <p:spPr bwMode="auto">
          <a:xfrm>
            <a:off x="6553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B910019D-3A7A-4BF1-99FC-4C674C91F7D0}" type="slidenum">
              <a:rPr lang="en-US"/>
              <a:pPr>
                <a:defRPr/>
              </a:pPr>
              <a:t>‹#›</a:t>
            </a:fld>
            <a:endParaRPr lang="en-US" dirty="0"/>
          </a:p>
        </p:txBody>
      </p:sp>
      <p:pic>
        <p:nvPicPr>
          <p:cNvPr id="5" name="Grafi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139952" y="1889519"/>
            <a:ext cx="5393045" cy="5088735"/>
          </a:xfrm>
          <a:prstGeom prst="rect">
            <a:avLst/>
          </a:prstGeom>
        </p:spPr>
      </p:pic>
    </p:spTree>
  </p:cSld>
  <p:clrMap bg1="dk2" tx1="lt1" bg2="dk1" tx2="lt2" accent1="accent1" accent2="accent2" accent3="accent3" accent4="accent4" accent5="accent5" accent6="accent6" hlink="hlink" folHlink="folHlink"/>
  <p:sldLayoutIdLst>
    <p:sldLayoutId id="2147484680" r:id="rId1"/>
    <p:sldLayoutId id="2147484670" r:id="rId2"/>
    <p:sldLayoutId id="2147484671" r:id="rId3"/>
    <p:sldLayoutId id="2147484672" r:id="rId4"/>
    <p:sldLayoutId id="2147484673" r:id="rId5"/>
    <p:sldLayoutId id="2147484674" r:id="rId6"/>
    <p:sldLayoutId id="2147484675" r:id="rId7"/>
    <p:sldLayoutId id="2147484676" r:id="rId8"/>
    <p:sldLayoutId id="2147484677" r:id="rId9"/>
    <p:sldLayoutId id="2147484678" r:id="rId10"/>
    <p:sldLayoutId id="2147484679" r:id="rId11"/>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89000"/>
                <a:lumOff val="11000"/>
                <a:alpha val="31000"/>
              </a:schemeClr>
            </a:gs>
            <a:gs pos="100000">
              <a:schemeClr val="bg1"/>
            </a:gs>
            <a:gs pos="100000">
              <a:schemeClr val="bg1">
                <a:lumMod val="60000"/>
                <a:lumOff val="40000"/>
              </a:schemeClr>
            </a:gs>
          </a:gsLst>
          <a:lin ang="2700000" scaled="1"/>
          <a:tileRect/>
        </a:gradFill>
        <a:effectLst/>
      </p:bgPr>
    </p:bg>
    <p:spTree>
      <p:nvGrpSpPr>
        <p:cNvPr id="1" name=""/>
        <p:cNvGrpSpPr/>
        <p:nvPr/>
      </p:nvGrpSpPr>
      <p:grpSpPr>
        <a:xfrm>
          <a:off x="0" y="0"/>
          <a:ext cx="0" cy="0"/>
          <a:chOff x="0" y="0"/>
          <a:chExt cx="0" cy="0"/>
        </a:xfrm>
      </p:grpSpPr>
      <p:sp>
        <p:nvSpPr>
          <p:cNvPr id="3" name="TextBox 2"/>
          <p:cNvSpPr txBox="1"/>
          <p:nvPr/>
        </p:nvSpPr>
        <p:spPr>
          <a:xfrm>
            <a:off x="501334" y="2538770"/>
            <a:ext cx="7374485" cy="1754326"/>
          </a:xfrm>
          <a:prstGeom prst="rect">
            <a:avLst/>
          </a:prstGeom>
          <a:noFill/>
        </p:spPr>
        <p:txBody>
          <a:bodyPr wrap="square" rtlCol="0">
            <a:spAutoFit/>
          </a:bodyPr>
          <a:lstStyle/>
          <a:p>
            <a:pPr algn="ctr"/>
            <a:endParaRPr lang="nb-NO" sz="2400" b="1" dirty="0" smtClean="0">
              <a:solidFill>
                <a:srgbClr val="FF0000"/>
              </a:solidFill>
              <a:latin typeface="+mn-lt"/>
            </a:endParaRPr>
          </a:p>
          <a:p>
            <a:r>
              <a:rPr lang="nb-NO" sz="2400" b="1" dirty="0" smtClean="0">
                <a:solidFill>
                  <a:srgbClr val="FF0000"/>
                </a:solidFill>
                <a:latin typeface="+mn-lt"/>
              </a:rPr>
              <a:t>Competition Corruption and Procurement – The Fosen Linjen Saga</a:t>
            </a:r>
            <a:endParaRPr lang="fr-LU" sz="2400" dirty="0">
              <a:latin typeface="+mn-lt"/>
            </a:endParaRPr>
          </a:p>
          <a:p>
            <a:pPr algn="ctr"/>
            <a:endParaRPr lang="en-US" dirty="0" smtClean="0">
              <a:latin typeface="+mn-lt"/>
            </a:endParaRPr>
          </a:p>
          <a:p>
            <a:pPr algn="ctr"/>
            <a:endParaRPr lang="en-US" dirty="0">
              <a:latin typeface="+mn-lt"/>
            </a:endParaRPr>
          </a:p>
        </p:txBody>
      </p:sp>
      <p:sp>
        <p:nvSpPr>
          <p:cNvPr id="5" name="TextBox 4"/>
          <p:cNvSpPr txBox="1"/>
          <p:nvPr/>
        </p:nvSpPr>
        <p:spPr>
          <a:xfrm>
            <a:off x="467544" y="332656"/>
            <a:ext cx="5125185" cy="1717393"/>
          </a:xfrm>
          <a:prstGeom prst="rect">
            <a:avLst/>
          </a:prstGeom>
          <a:noFill/>
        </p:spPr>
        <p:txBody>
          <a:bodyPr wrap="none" rtlCol="0">
            <a:spAutoFit/>
          </a:bodyPr>
          <a:lstStyle/>
          <a:p>
            <a:pPr>
              <a:lnSpc>
                <a:spcPct val="110000"/>
              </a:lnSpc>
            </a:pPr>
            <a:r>
              <a:rPr lang="en-GB" sz="1600" spc="100" dirty="0" smtClean="0">
                <a:solidFill>
                  <a:srgbClr val="002060"/>
                </a:solidFill>
                <a:latin typeface="+mn-lt"/>
              </a:rPr>
              <a:t>Prof. Dr. </a:t>
            </a:r>
            <a:r>
              <a:rPr lang="en-GB" sz="1600" spc="100" dirty="0">
                <a:solidFill>
                  <a:srgbClr val="002060"/>
                </a:solidFill>
                <a:latin typeface="+mn-lt"/>
              </a:rPr>
              <a:t>i</a:t>
            </a:r>
            <a:r>
              <a:rPr lang="en-GB" sz="1600" spc="100" dirty="0" smtClean="0">
                <a:solidFill>
                  <a:srgbClr val="002060"/>
                </a:solidFill>
                <a:latin typeface="+mn-lt"/>
              </a:rPr>
              <a:t>ur. Dr. rer. pol. h.c. Carl Baudenbacher</a:t>
            </a:r>
          </a:p>
          <a:p>
            <a:pPr>
              <a:lnSpc>
                <a:spcPct val="110000"/>
              </a:lnSpc>
            </a:pPr>
            <a:endParaRPr lang="en-GB" sz="1600" spc="100" dirty="0" smtClean="0">
              <a:solidFill>
                <a:srgbClr val="002060"/>
              </a:solidFill>
              <a:latin typeface="+mn-lt"/>
            </a:endParaRPr>
          </a:p>
          <a:p>
            <a:pPr>
              <a:lnSpc>
                <a:spcPct val="110000"/>
              </a:lnSpc>
            </a:pPr>
            <a:r>
              <a:rPr lang="en-GB" sz="1600" spc="100" dirty="0" smtClean="0">
                <a:solidFill>
                  <a:srgbClr val="002060"/>
                </a:solidFill>
                <a:latin typeface="+mn-lt"/>
              </a:rPr>
              <a:t>Independent Arbitrator and Consultant</a:t>
            </a:r>
          </a:p>
          <a:p>
            <a:pPr>
              <a:lnSpc>
                <a:spcPct val="110000"/>
              </a:lnSpc>
            </a:pPr>
            <a:r>
              <a:rPr lang="en-GB" sz="1600" spc="100" dirty="0" smtClean="0">
                <a:solidFill>
                  <a:srgbClr val="002060"/>
                </a:solidFill>
                <a:latin typeface="+mn-lt"/>
              </a:rPr>
              <a:t>Door Tenant at Monckton Chambers, London</a:t>
            </a:r>
          </a:p>
          <a:p>
            <a:pPr>
              <a:lnSpc>
                <a:spcPct val="110000"/>
              </a:lnSpc>
            </a:pPr>
            <a:r>
              <a:rPr lang="en-GB" sz="1600" spc="100" dirty="0" smtClean="0">
                <a:solidFill>
                  <a:srgbClr val="002060"/>
                </a:solidFill>
                <a:latin typeface="+mn-lt"/>
              </a:rPr>
              <a:t>Former President of the EFTA Court</a:t>
            </a:r>
          </a:p>
          <a:p>
            <a:pPr>
              <a:lnSpc>
                <a:spcPct val="110000"/>
              </a:lnSpc>
            </a:pPr>
            <a:r>
              <a:rPr lang="en-GB" sz="1600" spc="100" dirty="0" smtClean="0">
                <a:solidFill>
                  <a:srgbClr val="002060"/>
                </a:solidFill>
                <a:latin typeface="+mn-lt"/>
              </a:rPr>
              <a:t>Full Professor em. University of St. Gallen</a:t>
            </a:r>
            <a:endParaRPr lang="fr-LU" sz="1600" spc="100" dirty="0">
              <a:solidFill>
                <a:srgbClr val="002060"/>
              </a:solidFill>
              <a:latin typeface="+mn-lt"/>
            </a:endParaRPr>
          </a:p>
        </p:txBody>
      </p:sp>
      <p:cxnSp>
        <p:nvCxnSpPr>
          <p:cNvPr id="6" name="Straight Connector 5"/>
          <p:cNvCxnSpPr/>
          <p:nvPr/>
        </p:nvCxnSpPr>
        <p:spPr bwMode="auto">
          <a:xfrm>
            <a:off x="501334" y="5589240"/>
            <a:ext cx="8280920" cy="0"/>
          </a:xfrm>
          <a:prstGeom prst="line">
            <a:avLst/>
          </a:prstGeom>
          <a:solidFill>
            <a:schemeClr val="accent1"/>
          </a:solidFill>
          <a:ln w="19050" cap="flat" cmpd="sng" algn="ctr">
            <a:solidFill>
              <a:schemeClr val="bg1">
                <a:lumMod val="20000"/>
                <a:lumOff val="80000"/>
              </a:schemeClr>
            </a:solidFill>
            <a:prstDash val="solid"/>
            <a:round/>
            <a:headEnd type="none" w="med" len="med"/>
            <a:tailEnd type="none" w="med" len="med"/>
          </a:ln>
          <a:effectLst/>
        </p:spPr>
      </p:cxnSp>
      <p:sp>
        <p:nvSpPr>
          <p:cNvPr id="4" name="TextBox 3"/>
          <p:cNvSpPr txBox="1"/>
          <p:nvPr/>
        </p:nvSpPr>
        <p:spPr>
          <a:xfrm>
            <a:off x="501334" y="5805264"/>
            <a:ext cx="8280920" cy="369332"/>
          </a:xfrm>
          <a:prstGeom prst="rect">
            <a:avLst/>
          </a:prstGeom>
          <a:noFill/>
        </p:spPr>
        <p:txBody>
          <a:bodyPr wrap="square" rtlCol="0">
            <a:spAutoFit/>
          </a:bodyPr>
          <a:lstStyle/>
          <a:p>
            <a:r>
              <a:rPr lang="en-US" dirty="0" smtClean="0"/>
              <a:t>King’s College London – GWU Law Annual Symposium, 18 March 2019</a:t>
            </a:r>
            <a:endParaRPr lang="en-GB" dirty="0"/>
          </a:p>
        </p:txBody>
      </p:sp>
    </p:spTree>
    <p:extLst>
      <p:ext uri="{BB962C8B-B14F-4D97-AF65-F5344CB8AC3E}">
        <p14:creationId xmlns:p14="http://schemas.microsoft.com/office/powerpoint/2010/main" val="1768370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992917"/>
            <a:ext cx="8280920" cy="4524315"/>
          </a:xfrm>
          <a:prstGeom prst="rect">
            <a:avLst/>
          </a:prstGeom>
          <a:noFill/>
        </p:spPr>
        <p:txBody>
          <a:bodyPr wrap="square" rtlCol="0">
            <a:spAutoFit/>
          </a:bodyPr>
          <a:lstStyle/>
          <a:p>
            <a:r>
              <a:rPr lang="de-CH" dirty="0"/>
              <a:t>V</a:t>
            </a:r>
            <a:r>
              <a:rPr lang="de-CH" dirty="0" smtClean="0"/>
              <a:t>. Frostating Court of Appeal disregards the EFTA Court’s opinion</a:t>
            </a:r>
          </a:p>
          <a:p>
            <a:endParaRPr lang="de-CH" dirty="0"/>
          </a:p>
          <a:p>
            <a:r>
              <a:rPr lang="en-GB" dirty="0" smtClean="0"/>
              <a:t>Opts for the State liability approach.</a:t>
            </a:r>
          </a:p>
          <a:p>
            <a:pPr marL="285750" indent="-285750">
              <a:buFont typeface="Arial" panose="020B0604020202020204" pitchFamily="34" charset="0"/>
              <a:buChar char="•"/>
            </a:pPr>
            <a:endParaRPr lang="en-GB" dirty="0"/>
          </a:p>
          <a:p>
            <a:r>
              <a:rPr lang="en-GB" dirty="0" smtClean="0"/>
              <a:t>No </a:t>
            </a:r>
            <a:r>
              <a:rPr lang="en-GB" dirty="0"/>
              <a:t>objective liability for compensation for breach of procurement rules.</a:t>
            </a:r>
          </a:p>
          <a:p>
            <a:endParaRPr lang="en-GB" dirty="0"/>
          </a:p>
          <a:p>
            <a:r>
              <a:rPr lang="en-GB" dirty="0"/>
              <a:t>Maintains understanding of the </a:t>
            </a:r>
            <a:r>
              <a:rPr lang="en-GB" dirty="0" smtClean="0"/>
              <a:t>Norwegian Supreme </a:t>
            </a:r>
            <a:r>
              <a:rPr lang="en-GB" dirty="0"/>
              <a:t>Court in </a:t>
            </a:r>
            <a:r>
              <a:rPr lang="en-GB" i="1" dirty="0"/>
              <a:t>Nucleus</a:t>
            </a:r>
            <a:r>
              <a:rPr lang="en-GB" dirty="0"/>
              <a:t> judgment, that there must be a “significant error” to be compensated for the positive interest.</a:t>
            </a:r>
          </a:p>
          <a:p>
            <a:endParaRPr lang="en-GB" dirty="0"/>
          </a:p>
          <a:p>
            <a:r>
              <a:rPr lang="en-GB" dirty="0" smtClean="0"/>
              <a:t>Reference </a:t>
            </a:r>
            <a:r>
              <a:rPr lang="en-GB" dirty="0"/>
              <a:t>to </a:t>
            </a:r>
            <a:r>
              <a:rPr lang="en-GB" dirty="0" smtClean="0"/>
              <a:t>the </a:t>
            </a:r>
            <a:r>
              <a:rPr lang="en-GB" dirty="0"/>
              <a:t>article by </a:t>
            </a:r>
            <a:r>
              <a:rPr lang="en-GB" dirty="0" smtClean="0"/>
              <a:t>the two professors.</a:t>
            </a:r>
            <a:endParaRPr lang="en-GB" dirty="0"/>
          </a:p>
          <a:p>
            <a:endParaRPr lang="en-GB" dirty="0"/>
          </a:p>
          <a:p>
            <a:r>
              <a:rPr lang="en-GB" dirty="0"/>
              <a:t>EFTA Court interprets the two decisions so that they become incompatible, and then sets </a:t>
            </a:r>
            <a:r>
              <a:rPr lang="en-GB" i="1" dirty="0" err="1" smtClean="0"/>
              <a:t>Strabag</a:t>
            </a:r>
            <a:r>
              <a:rPr lang="en-GB" dirty="0" smtClean="0"/>
              <a:t> </a:t>
            </a:r>
            <a:r>
              <a:rPr lang="en-GB" dirty="0"/>
              <a:t>aside. </a:t>
            </a:r>
          </a:p>
          <a:p>
            <a:endParaRPr lang="en-GB" dirty="0"/>
          </a:p>
          <a:p>
            <a:r>
              <a:rPr lang="en-GB" dirty="0"/>
              <a:t>Correct interpretation will allegedly show full </a:t>
            </a:r>
            <a:r>
              <a:rPr lang="en-GB" dirty="0" smtClean="0"/>
              <a:t>consistency of the two ECJ rulings.</a:t>
            </a:r>
            <a:endParaRPr lang="fr-LU"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10</a:t>
            </a:fld>
            <a:endParaRPr lang="en-US" dirty="0"/>
          </a:p>
        </p:txBody>
      </p:sp>
      <p:sp>
        <p:nvSpPr>
          <p:cNvPr id="4" name="TextBox 3"/>
          <p:cNvSpPr txBox="1"/>
          <p:nvPr/>
        </p:nvSpPr>
        <p:spPr>
          <a:xfrm>
            <a:off x="3924070" y="188640"/>
            <a:ext cx="935962" cy="369332"/>
          </a:xfrm>
          <a:prstGeom prst="rect">
            <a:avLst/>
          </a:prstGeom>
          <a:noFill/>
        </p:spPr>
        <p:txBody>
          <a:bodyPr wrap="none" rtlCol="0">
            <a:spAutoFit/>
          </a:bodyPr>
          <a:lstStyle/>
          <a:p>
            <a:r>
              <a:rPr lang="de-CH" dirty="0" smtClean="0">
                <a:solidFill>
                  <a:srgbClr val="FF0000"/>
                </a:solidFill>
              </a:rPr>
              <a:t>Fosen I</a:t>
            </a:r>
            <a:endParaRPr lang="fr-LU" dirty="0">
              <a:solidFill>
                <a:srgbClr val="FF0000"/>
              </a:solidFill>
            </a:endParaRPr>
          </a:p>
        </p:txBody>
      </p:sp>
    </p:spTree>
    <p:extLst>
      <p:ext uri="{BB962C8B-B14F-4D97-AF65-F5344CB8AC3E}">
        <p14:creationId xmlns:p14="http://schemas.microsoft.com/office/powerpoint/2010/main" val="943629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870967"/>
            <a:ext cx="8280920" cy="5078313"/>
          </a:xfrm>
          <a:prstGeom prst="rect">
            <a:avLst/>
          </a:prstGeom>
          <a:noFill/>
        </p:spPr>
        <p:txBody>
          <a:bodyPr wrap="square" rtlCol="0">
            <a:spAutoFit/>
          </a:bodyPr>
          <a:lstStyle/>
          <a:p>
            <a:r>
              <a:rPr lang="de-CH" dirty="0"/>
              <a:t>I</a:t>
            </a:r>
            <a:r>
              <a:rPr lang="de-CH" dirty="0" smtClean="0"/>
              <a:t>. Fosen challenges the Court of Appeal’s judgment before the Supreme Court</a:t>
            </a:r>
          </a:p>
          <a:p>
            <a:endParaRPr lang="de-CH" dirty="0"/>
          </a:p>
          <a:p>
            <a:r>
              <a:rPr lang="de-CH" dirty="0" smtClean="0"/>
              <a:t>None of the parties requests the Supreme Court to make a second reference to the EFTA Court.</a:t>
            </a:r>
          </a:p>
          <a:p>
            <a:endParaRPr lang="de-CH" dirty="0"/>
          </a:p>
          <a:p>
            <a:r>
              <a:rPr lang="de-CH" dirty="0" smtClean="0"/>
              <a:t>Under the Supreme Court’s rules, the preparing judge may decide on a reference in cooperation with the Chief Justice.</a:t>
            </a:r>
          </a:p>
          <a:p>
            <a:endParaRPr lang="de-CH" dirty="0"/>
          </a:p>
          <a:p>
            <a:r>
              <a:rPr lang="de-CH" dirty="0" smtClean="0"/>
              <a:t>The preparing judge decides to make a second reference.</a:t>
            </a:r>
          </a:p>
          <a:p>
            <a:endParaRPr lang="de-CH" dirty="0"/>
          </a:p>
          <a:p>
            <a:r>
              <a:rPr lang="de-CH" dirty="0" smtClean="0"/>
              <a:t>Question:</a:t>
            </a:r>
          </a:p>
          <a:p>
            <a:endParaRPr lang="de-CH" dirty="0"/>
          </a:p>
          <a:p>
            <a:r>
              <a:rPr lang="en-US" dirty="0" smtClean="0"/>
              <a:t>“Does </a:t>
            </a:r>
            <a:r>
              <a:rPr lang="en-US" dirty="0"/>
              <a:t>Article 2(1)(c) of the Remedies Directive require that any breach of the rules governing public procurement in itself is sufficient for there to be a basis of liability for </a:t>
            </a:r>
            <a:r>
              <a:rPr lang="en-US" u="sng" dirty="0"/>
              <a:t>positive contract </a:t>
            </a:r>
            <a:r>
              <a:rPr lang="en-US" u="sng" dirty="0" smtClean="0"/>
              <a:t>interest</a:t>
            </a:r>
            <a:r>
              <a:rPr lang="en-US" dirty="0" smtClean="0"/>
              <a:t>?”</a:t>
            </a:r>
          </a:p>
          <a:p>
            <a:endParaRPr lang="en-US" dirty="0"/>
          </a:p>
          <a:p>
            <a:r>
              <a:rPr lang="en-US" dirty="0" smtClean="0"/>
              <a:t>Background: One of the two professors suggested a second reference in view of the fact that the EFTA Court has a new composition.</a:t>
            </a:r>
            <a:endParaRPr lang="fr-LU"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11</a:t>
            </a:fld>
            <a:endParaRPr lang="en-US" dirty="0"/>
          </a:p>
        </p:txBody>
      </p:sp>
      <p:sp>
        <p:nvSpPr>
          <p:cNvPr id="4" name="TextBox 3"/>
          <p:cNvSpPr txBox="1"/>
          <p:nvPr/>
        </p:nvSpPr>
        <p:spPr>
          <a:xfrm>
            <a:off x="3924070" y="188640"/>
            <a:ext cx="1022524" cy="369332"/>
          </a:xfrm>
          <a:prstGeom prst="rect">
            <a:avLst/>
          </a:prstGeom>
          <a:noFill/>
        </p:spPr>
        <p:txBody>
          <a:bodyPr wrap="none" rtlCol="0">
            <a:spAutoFit/>
          </a:bodyPr>
          <a:lstStyle/>
          <a:p>
            <a:r>
              <a:rPr lang="de-CH" dirty="0" smtClean="0">
                <a:solidFill>
                  <a:srgbClr val="FF0000"/>
                </a:solidFill>
              </a:rPr>
              <a:t>Fosen II</a:t>
            </a:r>
            <a:endParaRPr lang="fr-LU" dirty="0">
              <a:solidFill>
                <a:srgbClr val="FF0000"/>
              </a:solidFill>
            </a:endParaRPr>
          </a:p>
        </p:txBody>
      </p:sp>
    </p:spTree>
    <p:extLst>
      <p:ext uri="{BB962C8B-B14F-4D97-AF65-F5344CB8AC3E}">
        <p14:creationId xmlns:p14="http://schemas.microsoft.com/office/powerpoint/2010/main" val="30609952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599191"/>
            <a:ext cx="8280920" cy="7294305"/>
          </a:xfrm>
          <a:prstGeom prst="rect">
            <a:avLst/>
          </a:prstGeom>
          <a:noFill/>
        </p:spPr>
        <p:txBody>
          <a:bodyPr wrap="square" rtlCol="0">
            <a:spAutoFit/>
          </a:bodyPr>
          <a:lstStyle/>
          <a:p>
            <a:r>
              <a:rPr lang="de-CH" dirty="0"/>
              <a:t>I</a:t>
            </a:r>
            <a:r>
              <a:rPr lang="de-CH" dirty="0" smtClean="0"/>
              <a:t>. Fosen challenges the Court of Appeal’s judgment before the Supreme Court</a:t>
            </a:r>
          </a:p>
          <a:p>
            <a:endParaRPr lang="de-CH" dirty="0"/>
          </a:p>
          <a:p>
            <a:r>
              <a:rPr lang="de-CH" dirty="0" smtClean="0"/>
              <a:t>Compare Fosen I:</a:t>
            </a:r>
          </a:p>
          <a:p>
            <a:endParaRPr lang="de-CH" dirty="0"/>
          </a:p>
          <a:p>
            <a:r>
              <a:rPr lang="en-US" dirty="0" smtClean="0"/>
              <a:t>“1</a:t>
            </a:r>
            <a:r>
              <a:rPr lang="en-US" dirty="0"/>
              <a:t>. Do Article 1(1) and Article 2(1)(c) of Directive 89/665/EEC, or other provisions of that Directive, preclude national rules on awarding damages, where the award of damages due to the contracting authority having set aside EEA law provisions concerning public contracts, is conditional on</a:t>
            </a:r>
          </a:p>
          <a:p>
            <a:endParaRPr lang="en-US" dirty="0"/>
          </a:p>
          <a:p>
            <a:r>
              <a:rPr lang="en-US" dirty="0"/>
              <a:t>(a) the existence of </a:t>
            </a:r>
            <a:r>
              <a:rPr lang="en-US" u="sng" dirty="0"/>
              <a:t>culpability</a:t>
            </a:r>
            <a:r>
              <a:rPr lang="en-US" dirty="0"/>
              <a:t> and a requirement that the contracting authority’s conduct must deviate markedly from a justifiable course of action?</a:t>
            </a:r>
          </a:p>
          <a:p>
            <a:endParaRPr lang="en-US" dirty="0"/>
          </a:p>
          <a:p>
            <a:r>
              <a:rPr lang="en-US" dirty="0"/>
              <a:t>(b) the existence of a material error where culpability on the part of the contracting authority is part of a more comprehensive overall assessment?</a:t>
            </a:r>
          </a:p>
          <a:p>
            <a:endParaRPr lang="en-US" dirty="0"/>
          </a:p>
          <a:p>
            <a:r>
              <a:rPr lang="en-US" dirty="0"/>
              <a:t>(c) the contracting authority having committed a </a:t>
            </a:r>
            <a:r>
              <a:rPr lang="en-US" u="sng" dirty="0"/>
              <a:t>material, gross and </a:t>
            </a:r>
          </a:p>
          <a:p>
            <a:r>
              <a:rPr lang="en-US" u="sng" dirty="0"/>
              <a:t>obvious error</a:t>
            </a:r>
            <a:r>
              <a:rPr lang="en-US" dirty="0"/>
              <a:t>?</a:t>
            </a:r>
          </a:p>
          <a:p>
            <a:endParaRPr lang="en-US" dirty="0"/>
          </a:p>
          <a:p>
            <a:r>
              <a:rPr lang="en-US" dirty="0"/>
              <a:t>2. Should </a:t>
            </a:r>
            <a:r>
              <a:rPr lang="en-US" dirty="0" smtClean="0"/>
              <a:t>[….] provisions </a:t>
            </a:r>
            <a:r>
              <a:rPr lang="en-US" dirty="0"/>
              <a:t>of that Directive, be interpreted to mean that a breach of an EEA procurement law provision under which the contracting authority is not free to exercise discretion, constitutes </a:t>
            </a:r>
            <a:r>
              <a:rPr lang="en-US" u="sng" dirty="0"/>
              <a:t>in itself</a:t>
            </a:r>
            <a:r>
              <a:rPr lang="en-US" dirty="0"/>
              <a:t> a sufficiently qualified breach that may trigger a right to damages on certain conditions</a:t>
            </a:r>
            <a:r>
              <a:rPr lang="en-US" dirty="0" smtClean="0"/>
              <a:t>?”</a:t>
            </a:r>
            <a:r>
              <a:rPr lang="en-GB" dirty="0" smtClean="0"/>
              <a:t> </a:t>
            </a:r>
            <a:endParaRPr lang="fr-LU" dirty="0"/>
          </a:p>
          <a:p>
            <a:endParaRPr lang="de-CH" dirty="0" smtClean="0"/>
          </a:p>
          <a:p>
            <a:endParaRPr lang="de-CH" dirty="0"/>
          </a:p>
          <a:p>
            <a:endParaRPr lang="fr-LU"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12</a:t>
            </a:fld>
            <a:endParaRPr lang="en-US" dirty="0"/>
          </a:p>
        </p:txBody>
      </p:sp>
      <p:sp>
        <p:nvSpPr>
          <p:cNvPr id="4" name="TextBox 3"/>
          <p:cNvSpPr txBox="1"/>
          <p:nvPr/>
        </p:nvSpPr>
        <p:spPr>
          <a:xfrm>
            <a:off x="3924070" y="188640"/>
            <a:ext cx="1022524" cy="369332"/>
          </a:xfrm>
          <a:prstGeom prst="rect">
            <a:avLst/>
          </a:prstGeom>
          <a:noFill/>
        </p:spPr>
        <p:txBody>
          <a:bodyPr wrap="none" rtlCol="0">
            <a:spAutoFit/>
          </a:bodyPr>
          <a:lstStyle/>
          <a:p>
            <a:r>
              <a:rPr lang="de-CH" dirty="0" smtClean="0">
                <a:solidFill>
                  <a:srgbClr val="FF0000"/>
                </a:solidFill>
              </a:rPr>
              <a:t>Fosen II</a:t>
            </a:r>
            <a:endParaRPr lang="fr-LU" dirty="0">
              <a:solidFill>
                <a:srgbClr val="FF0000"/>
              </a:solidFill>
            </a:endParaRPr>
          </a:p>
        </p:txBody>
      </p:sp>
    </p:spTree>
    <p:extLst>
      <p:ext uri="{BB962C8B-B14F-4D97-AF65-F5344CB8AC3E}">
        <p14:creationId xmlns:p14="http://schemas.microsoft.com/office/powerpoint/2010/main" val="2699341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599191"/>
            <a:ext cx="8280920" cy="5355312"/>
          </a:xfrm>
          <a:prstGeom prst="rect">
            <a:avLst/>
          </a:prstGeom>
          <a:noFill/>
        </p:spPr>
        <p:txBody>
          <a:bodyPr wrap="square" rtlCol="0">
            <a:spAutoFit/>
          </a:bodyPr>
          <a:lstStyle/>
          <a:p>
            <a:r>
              <a:rPr lang="de-CH" dirty="0" smtClean="0"/>
              <a:t>II. Fosen I has answered the positive interest question</a:t>
            </a:r>
          </a:p>
          <a:p>
            <a:endParaRPr lang="fr-LU" dirty="0"/>
          </a:p>
          <a:p>
            <a:r>
              <a:rPr lang="en-GB" dirty="0"/>
              <a:t>Professor Sue </a:t>
            </a:r>
            <a:r>
              <a:rPr lang="en-GB" dirty="0" err="1"/>
              <a:t>Arrowsmith</a:t>
            </a:r>
            <a:r>
              <a:rPr lang="en-GB" dirty="0"/>
              <a:t> from Nottingham University in no unclear terms supports the EFTA Court’s first </a:t>
            </a:r>
            <a:r>
              <a:rPr lang="en-GB" dirty="0" err="1"/>
              <a:t>Fosen</a:t>
            </a:r>
            <a:r>
              <a:rPr lang="en-GB" dirty="0"/>
              <a:t> opinion.</a:t>
            </a:r>
            <a:endParaRPr lang="fr-LU" dirty="0"/>
          </a:p>
          <a:p>
            <a:r>
              <a:rPr lang="en-GB" dirty="0"/>
              <a:t> </a:t>
            </a:r>
            <a:endParaRPr lang="fr-LU" dirty="0"/>
          </a:p>
          <a:p>
            <a:r>
              <a:rPr lang="en-GB" dirty="0"/>
              <a:t>In its first opinion, the EFTA Court has not addressed the question whether liability should encompass only the negative contract interest (the costs of bidding which are unimportant) or also the positive contract interest (the loss of profit which are important). </a:t>
            </a:r>
            <a:endParaRPr lang="en-GB" dirty="0" smtClean="0"/>
          </a:p>
          <a:p>
            <a:endParaRPr lang="en-GB" dirty="0"/>
          </a:p>
          <a:p>
            <a:r>
              <a:rPr lang="en-GB" dirty="0" smtClean="0"/>
              <a:t>However</a:t>
            </a:r>
            <a:r>
              <a:rPr lang="en-GB" dirty="0"/>
              <a:t>, it follows from the </a:t>
            </a:r>
            <a:r>
              <a:rPr lang="en-GB" u="sng" dirty="0"/>
              <a:t>logic</a:t>
            </a:r>
            <a:r>
              <a:rPr lang="en-GB" dirty="0"/>
              <a:t> of the first </a:t>
            </a:r>
            <a:r>
              <a:rPr lang="en-GB" dirty="0" err="1"/>
              <a:t>Fosen</a:t>
            </a:r>
            <a:r>
              <a:rPr lang="en-GB" dirty="0"/>
              <a:t> opinion that the positive contract interest must be included.</a:t>
            </a:r>
            <a:endParaRPr lang="fr-LU" dirty="0"/>
          </a:p>
          <a:p>
            <a:r>
              <a:rPr lang="en-GB" dirty="0"/>
              <a:t> </a:t>
            </a:r>
            <a:endParaRPr lang="fr-LU" dirty="0"/>
          </a:p>
          <a:p>
            <a:r>
              <a:rPr lang="en-GB" dirty="0"/>
              <a:t>Professor Sue </a:t>
            </a:r>
            <a:r>
              <a:rPr lang="en-GB" dirty="0" err="1"/>
              <a:t>Arrowsmith</a:t>
            </a:r>
            <a:r>
              <a:rPr lang="en-GB" dirty="0"/>
              <a:t> from Nottingham University in no unclear terms supports the EFTA Court’s first </a:t>
            </a:r>
            <a:r>
              <a:rPr lang="en-GB" dirty="0" err="1"/>
              <a:t>Fosen</a:t>
            </a:r>
            <a:r>
              <a:rPr lang="en-GB" dirty="0"/>
              <a:t> opinion. She is the leading authority in </a:t>
            </a:r>
            <a:r>
              <a:rPr lang="en-GB" dirty="0" err="1"/>
              <a:t>Eropean</a:t>
            </a:r>
            <a:r>
              <a:rPr lang="en-GB" dirty="0"/>
              <a:t> public procurement law.</a:t>
            </a:r>
            <a:endParaRPr lang="fr-LU" dirty="0"/>
          </a:p>
          <a:p>
            <a:r>
              <a:rPr lang="de-CH" dirty="0" smtClean="0"/>
              <a:t> </a:t>
            </a:r>
          </a:p>
          <a:p>
            <a:r>
              <a:rPr lang="de-CH" dirty="0" smtClean="0"/>
              <a:t>The Norwegian Supreme Court has always been extremely reluctant to make a reference to the EFTA Court? Why this change of mind?</a:t>
            </a:r>
            <a:endParaRPr lang="fr-LU"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13</a:t>
            </a:fld>
            <a:endParaRPr lang="en-US" dirty="0"/>
          </a:p>
        </p:txBody>
      </p:sp>
      <p:sp>
        <p:nvSpPr>
          <p:cNvPr id="4" name="TextBox 3"/>
          <p:cNvSpPr txBox="1"/>
          <p:nvPr/>
        </p:nvSpPr>
        <p:spPr>
          <a:xfrm>
            <a:off x="3924070" y="188640"/>
            <a:ext cx="1022524" cy="369332"/>
          </a:xfrm>
          <a:prstGeom prst="rect">
            <a:avLst/>
          </a:prstGeom>
          <a:noFill/>
        </p:spPr>
        <p:txBody>
          <a:bodyPr wrap="none" rtlCol="0">
            <a:spAutoFit/>
          </a:bodyPr>
          <a:lstStyle/>
          <a:p>
            <a:r>
              <a:rPr lang="de-CH" dirty="0" smtClean="0">
                <a:solidFill>
                  <a:srgbClr val="FF0000"/>
                </a:solidFill>
              </a:rPr>
              <a:t>Fosen II</a:t>
            </a:r>
            <a:endParaRPr lang="fr-LU" dirty="0">
              <a:solidFill>
                <a:srgbClr val="FF0000"/>
              </a:solidFill>
            </a:endParaRPr>
          </a:p>
        </p:txBody>
      </p:sp>
    </p:spTree>
    <p:extLst>
      <p:ext uri="{BB962C8B-B14F-4D97-AF65-F5344CB8AC3E}">
        <p14:creationId xmlns:p14="http://schemas.microsoft.com/office/powerpoint/2010/main" val="16925458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764704"/>
            <a:ext cx="8280920" cy="4524315"/>
          </a:xfrm>
          <a:prstGeom prst="rect">
            <a:avLst/>
          </a:prstGeom>
          <a:noFill/>
        </p:spPr>
        <p:txBody>
          <a:bodyPr wrap="square" rtlCol="0">
            <a:spAutoFit/>
          </a:bodyPr>
          <a:lstStyle/>
          <a:p>
            <a:r>
              <a:rPr lang="de-CH" dirty="0" smtClean="0"/>
              <a:t>III. </a:t>
            </a:r>
            <a:r>
              <a:rPr lang="en-US" dirty="0" smtClean="0"/>
              <a:t>Leeway argument</a:t>
            </a:r>
          </a:p>
          <a:p>
            <a:endParaRPr lang="en-US" dirty="0"/>
          </a:p>
          <a:p>
            <a:r>
              <a:rPr lang="en-US" dirty="0" smtClean="0"/>
              <a:t>EFTA Court </a:t>
            </a:r>
            <a:r>
              <a:rPr lang="en-US" i="1" dirty="0" err="1" smtClean="0"/>
              <a:t>Fosen</a:t>
            </a:r>
            <a:r>
              <a:rPr lang="en-US" i="1" dirty="0" smtClean="0"/>
              <a:t> I</a:t>
            </a:r>
            <a:r>
              <a:rPr lang="en-US" dirty="0" smtClean="0"/>
              <a:t>: Leeway enables </a:t>
            </a:r>
            <a:r>
              <a:rPr lang="en-US" dirty="0"/>
              <a:t>arbitrary decisions:</a:t>
            </a:r>
          </a:p>
          <a:p>
            <a:endParaRPr lang="en-US" dirty="0"/>
          </a:p>
          <a:p>
            <a:r>
              <a:rPr lang="en-US" dirty="0"/>
              <a:t>German Supreme Court </a:t>
            </a:r>
            <a:r>
              <a:rPr lang="en-US" i="1" dirty="0"/>
              <a:t>Brasserie du </a:t>
            </a:r>
            <a:r>
              <a:rPr lang="en-US" i="1" dirty="0" err="1"/>
              <a:t>Pêcheur</a:t>
            </a:r>
            <a:r>
              <a:rPr lang="en-US" i="1" dirty="0"/>
              <a:t>:</a:t>
            </a:r>
            <a:r>
              <a:rPr lang="en-US" dirty="0"/>
              <a:t> </a:t>
            </a:r>
          </a:p>
          <a:p>
            <a:endParaRPr lang="en-US" u="sng" dirty="0"/>
          </a:p>
          <a:p>
            <a:r>
              <a:rPr lang="en-US" dirty="0"/>
              <a:t>Due to German beer purity law, foreign brewers were prevented from selling their beer in Germany under the name of beer.</a:t>
            </a:r>
          </a:p>
          <a:p>
            <a:endParaRPr lang="en-US" dirty="0"/>
          </a:p>
          <a:p>
            <a:r>
              <a:rPr lang="en-US" dirty="0"/>
              <a:t>Beer contained additives prohibited in Germany.</a:t>
            </a:r>
          </a:p>
          <a:p>
            <a:endParaRPr lang="en-US" u="sng" dirty="0"/>
          </a:p>
          <a:p>
            <a:r>
              <a:rPr lang="en-US" dirty="0"/>
              <a:t>No sufficiently qualified infringement which would have been the direct cause of the damage claimed. </a:t>
            </a:r>
          </a:p>
          <a:p>
            <a:endParaRPr lang="en-US" dirty="0"/>
          </a:p>
          <a:p>
            <a:r>
              <a:rPr lang="en-US" dirty="0"/>
              <a:t>German prohibition of additives in beer not sufficiently serious.</a:t>
            </a:r>
            <a:r>
              <a:rPr lang="en-GB" dirty="0"/>
              <a:t> </a:t>
            </a:r>
            <a:endParaRPr lang="fr-LU" dirty="0"/>
          </a:p>
          <a:p>
            <a:r>
              <a:rPr lang="en-US" dirty="0" smtClean="0"/>
              <a:t> </a:t>
            </a:r>
            <a:endParaRPr lang="fr-LU"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14</a:t>
            </a:fld>
            <a:endParaRPr lang="en-US" dirty="0"/>
          </a:p>
        </p:txBody>
      </p:sp>
      <p:sp>
        <p:nvSpPr>
          <p:cNvPr id="4" name="TextBox 3"/>
          <p:cNvSpPr txBox="1"/>
          <p:nvPr/>
        </p:nvSpPr>
        <p:spPr>
          <a:xfrm>
            <a:off x="3924070" y="188640"/>
            <a:ext cx="1022524" cy="369332"/>
          </a:xfrm>
          <a:prstGeom prst="rect">
            <a:avLst/>
          </a:prstGeom>
          <a:noFill/>
        </p:spPr>
        <p:txBody>
          <a:bodyPr wrap="none" rtlCol="0">
            <a:spAutoFit/>
          </a:bodyPr>
          <a:lstStyle/>
          <a:p>
            <a:r>
              <a:rPr lang="de-CH" dirty="0" smtClean="0">
                <a:solidFill>
                  <a:srgbClr val="FF0000"/>
                </a:solidFill>
              </a:rPr>
              <a:t>Fosen II</a:t>
            </a:r>
            <a:endParaRPr lang="fr-LU" dirty="0">
              <a:solidFill>
                <a:srgbClr val="FF0000"/>
              </a:solidFill>
            </a:endParaRPr>
          </a:p>
        </p:txBody>
      </p:sp>
    </p:spTree>
    <p:extLst>
      <p:ext uri="{BB962C8B-B14F-4D97-AF65-F5344CB8AC3E}">
        <p14:creationId xmlns:p14="http://schemas.microsoft.com/office/powerpoint/2010/main" val="3573183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764704"/>
            <a:ext cx="8280920" cy="4801314"/>
          </a:xfrm>
          <a:prstGeom prst="rect">
            <a:avLst/>
          </a:prstGeom>
          <a:noFill/>
        </p:spPr>
        <p:txBody>
          <a:bodyPr wrap="square" rtlCol="0">
            <a:spAutoFit/>
          </a:bodyPr>
          <a:lstStyle/>
          <a:p>
            <a:r>
              <a:rPr lang="de-CH" dirty="0" smtClean="0"/>
              <a:t>III. </a:t>
            </a:r>
            <a:r>
              <a:rPr lang="en-US" dirty="0" smtClean="0"/>
              <a:t>Leeway argument</a:t>
            </a:r>
          </a:p>
          <a:p>
            <a:endParaRPr lang="en-US" dirty="0"/>
          </a:p>
          <a:p>
            <a:r>
              <a:rPr lang="en-GB" dirty="0" smtClean="0"/>
              <a:t>EFTA </a:t>
            </a:r>
            <a:r>
              <a:rPr lang="en-GB" dirty="0"/>
              <a:t>Court </a:t>
            </a:r>
            <a:r>
              <a:rPr lang="en-GB" i="1" dirty="0"/>
              <a:t>Dr Jürgen </a:t>
            </a:r>
            <a:r>
              <a:rPr lang="en-GB" i="1" dirty="0" err="1"/>
              <a:t>Tschannett</a:t>
            </a:r>
            <a:r>
              <a:rPr lang="en-GB" dirty="0"/>
              <a:t> (E-6/00):</a:t>
            </a:r>
          </a:p>
          <a:p>
            <a:endParaRPr lang="en-GB" dirty="0"/>
          </a:p>
          <a:p>
            <a:r>
              <a:rPr lang="en-GB" dirty="0"/>
              <a:t>Austrian physician T unlawfully denied license to practice in Liechtenstein.</a:t>
            </a:r>
          </a:p>
          <a:p>
            <a:endParaRPr lang="en-GB" dirty="0"/>
          </a:p>
          <a:p>
            <a:r>
              <a:rPr lang="en-GB" dirty="0"/>
              <a:t>T sues Liechtenstein for damages. </a:t>
            </a:r>
          </a:p>
          <a:p>
            <a:endParaRPr lang="en-GB" dirty="0"/>
          </a:p>
          <a:p>
            <a:r>
              <a:rPr lang="en-GB" dirty="0"/>
              <a:t>Supreme Court in 2006:</a:t>
            </a:r>
          </a:p>
          <a:p>
            <a:endParaRPr lang="en-GB" dirty="0"/>
          </a:p>
          <a:p>
            <a:r>
              <a:rPr lang="en-GB" dirty="0"/>
              <a:t>Government was not at fault because it had not known in advance that the single practice rule was incompatible with EEA law. Quashed by State Court. </a:t>
            </a:r>
          </a:p>
          <a:p>
            <a:endParaRPr lang="en-GB" dirty="0"/>
          </a:p>
          <a:p>
            <a:r>
              <a:rPr lang="en-GB" dirty="0"/>
              <a:t>Supreme Court finds again against the plaintiff with the argument that the breach was not sufficiently serious. Quashed by State Court. </a:t>
            </a:r>
          </a:p>
          <a:p>
            <a:endParaRPr lang="en-GB" dirty="0"/>
          </a:p>
          <a:p>
            <a:r>
              <a:rPr lang="en-GB" dirty="0"/>
              <a:t>Only in 2010, Supreme Court acknowledges liability of the State</a:t>
            </a:r>
            <a:r>
              <a:rPr lang="en-GB" dirty="0" smtClean="0"/>
              <a:t>.</a:t>
            </a:r>
            <a:endParaRPr lang="en-US"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15</a:t>
            </a:fld>
            <a:endParaRPr lang="en-US" dirty="0"/>
          </a:p>
        </p:txBody>
      </p:sp>
      <p:sp>
        <p:nvSpPr>
          <p:cNvPr id="4" name="TextBox 3"/>
          <p:cNvSpPr txBox="1"/>
          <p:nvPr/>
        </p:nvSpPr>
        <p:spPr>
          <a:xfrm>
            <a:off x="3924070" y="188640"/>
            <a:ext cx="1022524" cy="369332"/>
          </a:xfrm>
          <a:prstGeom prst="rect">
            <a:avLst/>
          </a:prstGeom>
          <a:noFill/>
        </p:spPr>
        <p:txBody>
          <a:bodyPr wrap="none" rtlCol="0">
            <a:spAutoFit/>
          </a:bodyPr>
          <a:lstStyle/>
          <a:p>
            <a:r>
              <a:rPr lang="de-CH" dirty="0" smtClean="0">
                <a:solidFill>
                  <a:srgbClr val="FF0000"/>
                </a:solidFill>
              </a:rPr>
              <a:t>Fosen II</a:t>
            </a:r>
            <a:endParaRPr lang="fr-LU" dirty="0">
              <a:solidFill>
                <a:srgbClr val="FF0000"/>
              </a:solidFill>
            </a:endParaRPr>
          </a:p>
        </p:txBody>
      </p:sp>
    </p:spTree>
    <p:extLst>
      <p:ext uri="{BB962C8B-B14F-4D97-AF65-F5344CB8AC3E}">
        <p14:creationId xmlns:p14="http://schemas.microsoft.com/office/powerpoint/2010/main" val="283131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764704"/>
            <a:ext cx="8280920" cy="2585323"/>
          </a:xfrm>
          <a:prstGeom prst="rect">
            <a:avLst/>
          </a:prstGeom>
          <a:noFill/>
        </p:spPr>
        <p:txBody>
          <a:bodyPr wrap="square" rtlCol="0">
            <a:spAutoFit/>
          </a:bodyPr>
          <a:lstStyle/>
          <a:p>
            <a:r>
              <a:rPr lang="de-CH" dirty="0" smtClean="0"/>
              <a:t>IV. Composition of the Court</a:t>
            </a:r>
            <a:endParaRPr lang="en-US" dirty="0" smtClean="0"/>
          </a:p>
          <a:p>
            <a:endParaRPr lang="en-US" dirty="0"/>
          </a:p>
          <a:p>
            <a:r>
              <a:rPr lang="de-CH" dirty="0" smtClean="0"/>
              <a:t>The </a:t>
            </a:r>
            <a:r>
              <a:rPr lang="de-CH" dirty="0"/>
              <a:t>EFTA Court consists of tree judges; it always sits in the plenum; the judge from the country concerned always sits.</a:t>
            </a:r>
          </a:p>
          <a:p>
            <a:endParaRPr lang="de-CH" dirty="0"/>
          </a:p>
          <a:p>
            <a:r>
              <a:rPr lang="de-CH" dirty="0" smtClean="0"/>
              <a:t>Páll Hreinsson, </a:t>
            </a:r>
            <a:r>
              <a:rPr lang="de-CH" dirty="0"/>
              <a:t>President and Judge Rapporteur </a:t>
            </a:r>
            <a:r>
              <a:rPr lang="de-CH" dirty="0" smtClean="0"/>
              <a:t>(ICE), </a:t>
            </a:r>
            <a:r>
              <a:rPr lang="de-CH" dirty="0"/>
              <a:t>Per Christiansen (NOR), </a:t>
            </a:r>
            <a:r>
              <a:rPr lang="de-CH" dirty="0" smtClean="0"/>
              <a:t>Bernd Hammermann (LIE).</a:t>
            </a:r>
            <a:endParaRPr lang="de-CH" dirty="0"/>
          </a:p>
          <a:p>
            <a:endParaRPr lang="fr-LU" dirty="0"/>
          </a:p>
          <a:p>
            <a:r>
              <a:rPr lang="en-US" dirty="0" smtClean="0"/>
              <a:t> </a:t>
            </a:r>
            <a:endParaRPr lang="fr-LU"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16</a:t>
            </a:fld>
            <a:endParaRPr lang="en-US" dirty="0"/>
          </a:p>
        </p:txBody>
      </p:sp>
      <p:sp>
        <p:nvSpPr>
          <p:cNvPr id="4" name="TextBox 3"/>
          <p:cNvSpPr txBox="1"/>
          <p:nvPr/>
        </p:nvSpPr>
        <p:spPr>
          <a:xfrm>
            <a:off x="3924070" y="188640"/>
            <a:ext cx="1022524" cy="369332"/>
          </a:xfrm>
          <a:prstGeom prst="rect">
            <a:avLst/>
          </a:prstGeom>
          <a:noFill/>
        </p:spPr>
        <p:txBody>
          <a:bodyPr wrap="none" rtlCol="0">
            <a:spAutoFit/>
          </a:bodyPr>
          <a:lstStyle/>
          <a:p>
            <a:r>
              <a:rPr lang="de-CH" dirty="0" smtClean="0">
                <a:solidFill>
                  <a:srgbClr val="FF0000"/>
                </a:solidFill>
              </a:rPr>
              <a:t>Fosen II</a:t>
            </a:r>
            <a:endParaRPr lang="fr-LU" dirty="0">
              <a:solidFill>
                <a:srgbClr val="FF0000"/>
              </a:solidFill>
            </a:endParaRPr>
          </a:p>
        </p:txBody>
      </p:sp>
    </p:spTree>
    <p:extLst>
      <p:ext uri="{BB962C8B-B14F-4D97-AF65-F5344CB8AC3E}">
        <p14:creationId xmlns:p14="http://schemas.microsoft.com/office/powerpoint/2010/main" val="2165361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620688"/>
            <a:ext cx="8280920" cy="5909310"/>
          </a:xfrm>
          <a:prstGeom prst="rect">
            <a:avLst/>
          </a:prstGeom>
          <a:noFill/>
        </p:spPr>
        <p:txBody>
          <a:bodyPr wrap="square" rtlCol="0">
            <a:spAutoFit/>
          </a:bodyPr>
          <a:lstStyle/>
          <a:p>
            <a:r>
              <a:rPr lang="de-CH" dirty="0" smtClean="0"/>
              <a:t>V. Postponement of the Oral Hearing</a:t>
            </a:r>
          </a:p>
          <a:p>
            <a:endParaRPr lang="de-CH" dirty="0"/>
          </a:p>
          <a:p>
            <a:r>
              <a:rPr lang="de-CH" dirty="0" smtClean="0"/>
              <a:t>Hearing scheduled for 21 March 2019.</a:t>
            </a:r>
          </a:p>
          <a:p>
            <a:endParaRPr lang="de-CH" dirty="0"/>
          </a:p>
          <a:p>
            <a:r>
              <a:rPr lang="de-CH" dirty="0" smtClean="0"/>
              <a:t>Two weeks before, the Norwegian judge Per Christiansen has an accident.</a:t>
            </a:r>
          </a:p>
          <a:p>
            <a:endParaRPr lang="de-CH" dirty="0"/>
          </a:p>
          <a:p>
            <a:r>
              <a:rPr lang="de-CH" dirty="0" smtClean="0"/>
              <a:t>President Hreinsson postpones the Hearing to 13 May 2019.</a:t>
            </a:r>
          </a:p>
          <a:p>
            <a:endParaRPr lang="de-CH" dirty="0"/>
          </a:p>
          <a:p>
            <a:r>
              <a:rPr lang="en-US" dirty="0" smtClean="0"/>
              <a:t>Article </a:t>
            </a:r>
            <a:r>
              <a:rPr lang="en-US" dirty="0"/>
              <a:t>42 (2)(3) states:</a:t>
            </a:r>
          </a:p>
          <a:p>
            <a:endParaRPr lang="en-US" dirty="0"/>
          </a:p>
          <a:p>
            <a:r>
              <a:rPr lang="en-US" dirty="0"/>
              <a:t>“The President may in </a:t>
            </a:r>
            <a:r>
              <a:rPr lang="en-US" u="sng" dirty="0"/>
              <a:t>special circumstances</a:t>
            </a:r>
            <a:r>
              <a:rPr lang="en-US" dirty="0"/>
              <a:t>, after hearing the parties, either on his own initiative or at the request of one of the parties, defer a case to be dealt with at a later date. </a:t>
            </a:r>
            <a:r>
              <a:rPr lang="en-US" dirty="0" smtClean="0"/>
              <a:t>[….].”</a:t>
            </a:r>
          </a:p>
          <a:p>
            <a:endParaRPr lang="en-US" dirty="0"/>
          </a:p>
          <a:p>
            <a:r>
              <a:rPr lang="en-US" dirty="0" smtClean="0"/>
              <a:t>Illness is not special circumstances.</a:t>
            </a:r>
          </a:p>
          <a:p>
            <a:endParaRPr lang="en-US" dirty="0"/>
          </a:p>
          <a:p>
            <a:r>
              <a:rPr lang="de-CH" dirty="0"/>
              <a:t>Since it is only a court of three, the EFTA Court has a system of ad hoc judges.</a:t>
            </a:r>
          </a:p>
          <a:p>
            <a:endParaRPr lang="de-CH" dirty="0"/>
          </a:p>
          <a:p>
            <a:r>
              <a:rPr lang="de-CH" dirty="0"/>
              <a:t>However, no ad hoc judge is called iin.</a:t>
            </a:r>
          </a:p>
          <a:p>
            <a:endParaRPr lang="de-CH" dirty="0"/>
          </a:p>
          <a:p>
            <a:r>
              <a:rPr lang="de-CH" dirty="0"/>
              <a:t>This happens for the first time in the 25 year history of the Court</a:t>
            </a:r>
            <a:r>
              <a:rPr lang="de-CH" dirty="0" smtClean="0"/>
              <a:t>.</a:t>
            </a:r>
            <a:endParaRPr lang="de-CH"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17</a:t>
            </a:fld>
            <a:endParaRPr lang="en-US" dirty="0"/>
          </a:p>
        </p:txBody>
      </p:sp>
      <p:sp>
        <p:nvSpPr>
          <p:cNvPr id="4" name="TextBox 3"/>
          <p:cNvSpPr txBox="1"/>
          <p:nvPr/>
        </p:nvSpPr>
        <p:spPr>
          <a:xfrm>
            <a:off x="3924070" y="188640"/>
            <a:ext cx="1022524" cy="369332"/>
          </a:xfrm>
          <a:prstGeom prst="rect">
            <a:avLst/>
          </a:prstGeom>
          <a:noFill/>
        </p:spPr>
        <p:txBody>
          <a:bodyPr wrap="none" rtlCol="0">
            <a:spAutoFit/>
          </a:bodyPr>
          <a:lstStyle/>
          <a:p>
            <a:r>
              <a:rPr lang="de-CH" dirty="0" smtClean="0">
                <a:solidFill>
                  <a:srgbClr val="FF0000"/>
                </a:solidFill>
              </a:rPr>
              <a:t>Fosen II</a:t>
            </a:r>
            <a:endParaRPr lang="fr-LU" dirty="0">
              <a:solidFill>
                <a:srgbClr val="FF0000"/>
              </a:solidFill>
            </a:endParaRPr>
          </a:p>
        </p:txBody>
      </p:sp>
    </p:spTree>
    <p:extLst>
      <p:ext uri="{BB962C8B-B14F-4D97-AF65-F5344CB8AC3E}">
        <p14:creationId xmlns:p14="http://schemas.microsoft.com/office/powerpoint/2010/main" val="26607338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764704"/>
            <a:ext cx="8280920" cy="5078313"/>
          </a:xfrm>
          <a:prstGeom prst="rect">
            <a:avLst/>
          </a:prstGeom>
          <a:noFill/>
        </p:spPr>
        <p:txBody>
          <a:bodyPr wrap="square" rtlCol="0">
            <a:spAutoFit/>
          </a:bodyPr>
          <a:lstStyle/>
          <a:p>
            <a:pPr marL="400050" indent="-400050">
              <a:buAutoNum type="romanUcPeriod"/>
            </a:pPr>
            <a:r>
              <a:rPr lang="de-CH" dirty="0" smtClean="0"/>
              <a:t>Referring until the result fits?</a:t>
            </a:r>
          </a:p>
          <a:p>
            <a:pPr marL="400050" indent="-400050">
              <a:buAutoNum type="romanUcPeriod"/>
            </a:pPr>
            <a:endParaRPr lang="de-CH" dirty="0"/>
          </a:p>
          <a:p>
            <a:pPr marL="400050" indent="-400050">
              <a:buAutoNum type="romanUcPeriod"/>
            </a:pPr>
            <a:r>
              <a:rPr lang="de-CH" dirty="0" smtClean="0"/>
              <a:t>Compatible with the rule of law?</a:t>
            </a:r>
          </a:p>
          <a:p>
            <a:pPr marL="400050" indent="-400050">
              <a:buAutoNum type="romanUcPeriod"/>
            </a:pPr>
            <a:endParaRPr lang="de-CH" dirty="0"/>
          </a:p>
          <a:p>
            <a:pPr marL="400050" indent="-400050">
              <a:buAutoNum type="romanUcPeriod"/>
            </a:pPr>
            <a:r>
              <a:rPr lang="de-CH" dirty="0" smtClean="0"/>
              <a:t>When will the ECJ get a chance?</a:t>
            </a:r>
          </a:p>
          <a:p>
            <a:pPr marL="400050" indent="-400050">
              <a:buAutoNum type="romanUcPeriod"/>
            </a:pPr>
            <a:endParaRPr lang="de-CH" dirty="0"/>
          </a:p>
          <a:p>
            <a:pPr marL="400050" indent="-400050">
              <a:buAutoNum type="romanUcPeriod"/>
            </a:pPr>
            <a:r>
              <a:rPr lang="de-CH" smtClean="0"/>
              <a:t>Several odd circumstances </a:t>
            </a:r>
            <a:endParaRPr lang="de-CH" dirty="0" smtClean="0"/>
          </a:p>
          <a:p>
            <a:pPr marL="400050" indent="-400050">
              <a:buAutoNum type="romanUcPeriod"/>
            </a:pPr>
            <a:endParaRPr lang="de-CH" dirty="0"/>
          </a:p>
          <a:p>
            <a:pPr marL="400050" indent="-400050">
              <a:buAutoNum type="romanUcPeriod"/>
            </a:pPr>
            <a:r>
              <a:rPr lang="de-CH" dirty="0" smtClean="0"/>
              <a:t>The subject of today’s conference is Competition, Corruption and Procurement</a:t>
            </a:r>
          </a:p>
          <a:p>
            <a:pPr marL="400050" indent="-400050">
              <a:buAutoNum type="romanUcPeriod"/>
            </a:pPr>
            <a:endParaRPr lang="de-CH" dirty="0"/>
          </a:p>
          <a:p>
            <a:pPr marL="285750" indent="-285750">
              <a:buFont typeface="Arial" panose="020B0604020202020204" pitchFamily="34" charset="0"/>
              <a:buChar char="•"/>
            </a:pPr>
            <a:r>
              <a:rPr lang="de-CH" dirty="0" smtClean="0"/>
              <a:t>This is a procurement case</a:t>
            </a:r>
          </a:p>
          <a:p>
            <a:pPr marL="285750" indent="-285750">
              <a:buFont typeface="Arial" panose="020B0604020202020204" pitchFamily="34" charset="0"/>
              <a:buChar char="•"/>
            </a:pPr>
            <a:endParaRPr lang="de-CH" dirty="0"/>
          </a:p>
          <a:p>
            <a:pPr marL="285750" indent="-285750">
              <a:buFont typeface="Arial" panose="020B0604020202020204" pitchFamily="34" charset="0"/>
              <a:buChar char="•"/>
            </a:pPr>
            <a:r>
              <a:rPr lang="de-CH" dirty="0" smtClean="0"/>
              <a:t>The EFTA Court’s first </a:t>
            </a:r>
            <a:r>
              <a:rPr lang="de-CH" i="1" dirty="0" smtClean="0"/>
              <a:t>Fosen</a:t>
            </a:r>
            <a:r>
              <a:rPr lang="de-CH" dirty="0" smtClean="0"/>
              <a:t> judgment was based on competition considerations</a:t>
            </a:r>
          </a:p>
          <a:p>
            <a:pPr marL="285750" indent="-285750">
              <a:buFont typeface="Arial" panose="020B0604020202020204" pitchFamily="34" charset="0"/>
              <a:buChar char="•"/>
            </a:pPr>
            <a:endParaRPr lang="de-CH" dirty="0"/>
          </a:p>
          <a:p>
            <a:pPr marL="285750" indent="-285750">
              <a:buFont typeface="Arial" panose="020B0604020202020204" pitchFamily="34" charset="0"/>
              <a:buChar char="•"/>
            </a:pPr>
            <a:r>
              <a:rPr lang="de-CH" dirty="0" smtClean="0"/>
              <a:t>Fairness and efficient use of scarce resources</a:t>
            </a:r>
            <a:endParaRPr lang="fr-LU" dirty="0"/>
          </a:p>
          <a:p>
            <a:r>
              <a:rPr lang="en-US" dirty="0" smtClean="0"/>
              <a:t> </a:t>
            </a:r>
            <a:endParaRPr lang="fr-LU"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18</a:t>
            </a:fld>
            <a:endParaRPr lang="en-US" dirty="0"/>
          </a:p>
        </p:txBody>
      </p:sp>
      <p:sp>
        <p:nvSpPr>
          <p:cNvPr id="4" name="TextBox 3"/>
          <p:cNvSpPr txBox="1"/>
          <p:nvPr/>
        </p:nvSpPr>
        <p:spPr>
          <a:xfrm>
            <a:off x="4283968" y="188640"/>
            <a:ext cx="570990" cy="369332"/>
          </a:xfrm>
          <a:prstGeom prst="rect">
            <a:avLst/>
          </a:prstGeom>
          <a:noFill/>
        </p:spPr>
        <p:txBody>
          <a:bodyPr wrap="none" rtlCol="0">
            <a:spAutoFit/>
          </a:bodyPr>
          <a:lstStyle/>
          <a:p>
            <a:r>
              <a:rPr lang="de-CH" dirty="0" smtClean="0">
                <a:solidFill>
                  <a:srgbClr val="FF0000"/>
                </a:solidFill>
              </a:rPr>
              <a:t>End</a:t>
            </a:r>
            <a:endParaRPr lang="fr-LU" dirty="0">
              <a:solidFill>
                <a:srgbClr val="FF0000"/>
              </a:solidFill>
            </a:endParaRPr>
          </a:p>
        </p:txBody>
      </p:sp>
    </p:spTree>
    <p:extLst>
      <p:ext uri="{BB962C8B-B14F-4D97-AF65-F5344CB8AC3E}">
        <p14:creationId xmlns:p14="http://schemas.microsoft.com/office/powerpoint/2010/main" val="2006938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2</a:t>
            </a:fld>
            <a:endParaRPr lang="en-US" dirty="0"/>
          </a:p>
        </p:txBody>
      </p:sp>
      <p:sp>
        <p:nvSpPr>
          <p:cNvPr id="4" name="TextBox 3"/>
          <p:cNvSpPr txBox="1"/>
          <p:nvPr/>
        </p:nvSpPr>
        <p:spPr>
          <a:xfrm>
            <a:off x="3924070" y="476672"/>
            <a:ext cx="935962" cy="369332"/>
          </a:xfrm>
          <a:prstGeom prst="rect">
            <a:avLst/>
          </a:prstGeom>
          <a:noFill/>
        </p:spPr>
        <p:txBody>
          <a:bodyPr wrap="none" rtlCol="0">
            <a:spAutoFit/>
          </a:bodyPr>
          <a:lstStyle/>
          <a:p>
            <a:r>
              <a:rPr lang="de-CH" dirty="0" smtClean="0">
                <a:solidFill>
                  <a:srgbClr val="FF0000"/>
                </a:solidFill>
              </a:rPr>
              <a:t>Fosen I</a:t>
            </a:r>
            <a:endParaRPr lang="fr-LU" dirty="0">
              <a:solidFill>
                <a:srgbClr val="FF0000"/>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9632" y="2060848"/>
            <a:ext cx="6755531" cy="2896170"/>
          </a:xfrm>
          <a:prstGeom prst="rect">
            <a:avLst/>
          </a:prstGeom>
        </p:spPr>
      </p:pic>
    </p:spTree>
    <p:extLst>
      <p:ext uri="{BB962C8B-B14F-4D97-AF65-F5344CB8AC3E}">
        <p14:creationId xmlns:p14="http://schemas.microsoft.com/office/powerpoint/2010/main" val="3126351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908720"/>
            <a:ext cx="8280920" cy="5355312"/>
          </a:xfrm>
          <a:prstGeom prst="rect">
            <a:avLst/>
          </a:prstGeom>
          <a:noFill/>
        </p:spPr>
        <p:txBody>
          <a:bodyPr wrap="square" rtlCol="0">
            <a:spAutoFit/>
          </a:bodyPr>
          <a:lstStyle/>
          <a:p>
            <a:r>
              <a:rPr lang="en-GB" dirty="0"/>
              <a:t>I</a:t>
            </a:r>
            <a:r>
              <a:rPr lang="en-GB" dirty="0" smtClean="0"/>
              <a:t>. </a:t>
            </a:r>
            <a:r>
              <a:rPr lang="en-GB" dirty="0"/>
              <a:t>M</a:t>
            </a:r>
            <a:r>
              <a:rPr lang="en-GB" dirty="0" smtClean="0"/>
              <a:t>arket-oriented approach</a:t>
            </a:r>
          </a:p>
          <a:p>
            <a:endParaRPr lang="en-GB" dirty="0"/>
          </a:p>
          <a:p>
            <a:r>
              <a:rPr lang="en-GB" dirty="0" smtClean="0"/>
              <a:t>E-16/16: </a:t>
            </a:r>
          </a:p>
          <a:p>
            <a:endParaRPr lang="en-GB" dirty="0"/>
          </a:p>
          <a:p>
            <a:r>
              <a:rPr lang="en-GB" dirty="0" smtClean="0"/>
              <a:t>EFTA </a:t>
            </a:r>
            <a:r>
              <a:rPr lang="en-GB" dirty="0"/>
              <a:t>Court holds on 31 October </a:t>
            </a:r>
            <a:r>
              <a:rPr lang="en-GB" dirty="0" smtClean="0"/>
              <a:t>2017:</a:t>
            </a:r>
          </a:p>
          <a:p>
            <a:endParaRPr lang="en-GB" dirty="0"/>
          </a:p>
          <a:p>
            <a:r>
              <a:rPr lang="en-GB" dirty="0" smtClean="0"/>
              <a:t>A </a:t>
            </a:r>
            <a:r>
              <a:rPr lang="en-GB" dirty="0"/>
              <a:t>simple breach of European public procurement rules may suffice to trigger </a:t>
            </a:r>
            <a:r>
              <a:rPr lang="en-GB" dirty="0" smtClean="0"/>
              <a:t> </a:t>
            </a:r>
            <a:r>
              <a:rPr lang="en-GB" dirty="0"/>
              <a:t>liability of a public authority which </a:t>
            </a:r>
            <a:r>
              <a:rPr lang="en-GB" dirty="0" smtClean="0"/>
              <a:t>has </a:t>
            </a:r>
            <a:r>
              <a:rPr lang="en-GB" dirty="0"/>
              <a:t>awarded a contract to the wrong bidder. </a:t>
            </a:r>
            <a:endParaRPr lang="en-GB" dirty="0" smtClean="0"/>
          </a:p>
          <a:p>
            <a:endParaRPr lang="en-GB" dirty="0"/>
          </a:p>
          <a:p>
            <a:r>
              <a:rPr lang="en-US" dirty="0" smtClean="0"/>
              <a:t>State </a:t>
            </a:r>
            <a:r>
              <a:rPr lang="en-US" dirty="0"/>
              <a:t>liability standard doesn’t apply.</a:t>
            </a:r>
          </a:p>
          <a:p>
            <a:endParaRPr lang="en-GB" dirty="0" smtClean="0"/>
          </a:p>
          <a:p>
            <a:r>
              <a:rPr lang="en-US" dirty="0"/>
              <a:t>Article 2(1)(c) of the Remedies </a:t>
            </a:r>
            <a:r>
              <a:rPr lang="en-US" dirty="0" smtClean="0"/>
              <a:t>Directive states:</a:t>
            </a:r>
            <a:endParaRPr lang="en-US" dirty="0"/>
          </a:p>
          <a:p>
            <a:endParaRPr lang="en-US" dirty="0"/>
          </a:p>
          <a:p>
            <a:r>
              <a:rPr lang="en-US" dirty="0"/>
              <a:t>“1. Member States shall ensure that the measures taken concerning the review procedures specified in Article 1 include provision for powers to</a:t>
            </a:r>
            <a:r>
              <a:rPr lang="en-US" dirty="0" smtClean="0"/>
              <a:t>: [….] (</a:t>
            </a:r>
            <a:r>
              <a:rPr lang="en-US" dirty="0"/>
              <a:t>c) award damages to persons harmed by an infringement</a:t>
            </a:r>
            <a:r>
              <a:rPr lang="en-US" dirty="0" smtClean="0"/>
              <a:t>.”</a:t>
            </a:r>
          </a:p>
          <a:p>
            <a:endParaRPr lang="en-US" dirty="0"/>
          </a:p>
          <a:p>
            <a:r>
              <a:rPr lang="en-US" dirty="0" smtClean="0"/>
              <a:t>Against UK Supreme Court </a:t>
            </a:r>
            <a:r>
              <a:rPr lang="en-US" i="1" dirty="0" smtClean="0"/>
              <a:t>Nuclear </a:t>
            </a:r>
            <a:r>
              <a:rPr lang="en-US" i="1" dirty="0"/>
              <a:t>Decommissioning Authority (Appellant) v </a:t>
            </a:r>
            <a:r>
              <a:rPr lang="en-US" i="1" dirty="0" err="1" smtClean="0"/>
              <a:t>EnergySolutions</a:t>
            </a:r>
            <a:r>
              <a:rPr lang="en-US" i="1" dirty="0" smtClean="0"/>
              <a:t> </a:t>
            </a:r>
            <a:r>
              <a:rPr lang="en-US" dirty="0" smtClean="0"/>
              <a:t>(no citation).</a:t>
            </a:r>
            <a:endParaRPr lang="fr-LU"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3</a:t>
            </a:fld>
            <a:endParaRPr lang="en-US" dirty="0"/>
          </a:p>
        </p:txBody>
      </p:sp>
      <p:sp>
        <p:nvSpPr>
          <p:cNvPr id="4" name="TextBox 3"/>
          <p:cNvSpPr txBox="1"/>
          <p:nvPr/>
        </p:nvSpPr>
        <p:spPr>
          <a:xfrm>
            <a:off x="3924070" y="332656"/>
            <a:ext cx="935962" cy="369332"/>
          </a:xfrm>
          <a:prstGeom prst="rect">
            <a:avLst/>
          </a:prstGeom>
          <a:noFill/>
        </p:spPr>
        <p:txBody>
          <a:bodyPr wrap="none" rtlCol="0">
            <a:spAutoFit/>
          </a:bodyPr>
          <a:lstStyle/>
          <a:p>
            <a:r>
              <a:rPr lang="de-CH" dirty="0" smtClean="0">
                <a:solidFill>
                  <a:srgbClr val="FF0000"/>
                </a:solidFill>
              </a:rPr>
              <a:t>Fosen I</a:t>
            </a:r>
            <a:endParaRPr lang="fr-LU" dirty="0">
              <a:solidFill>
                <a:srgbClr val="FF0000"/>
              </a:solidFill>
            </a:endParaRPr>
          </a:p>
        </p:txBody>
      </p:sp>
    </p:spTree>
    <p:extLst>
      <p:ext uri="{BB962C8B-B14F-4D97-AF65-F5344CB8AC3E}">
        <p14:creationId xmlns:p14="http://schemas.microsoft.com/office/powerpoint/2010/main" val="2491871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908720"/>
            <a:ext cx="8280920" cy="5078313"/>
          </a:xfrm>
          <a:prstGeom prst="rect">
            <a:avLst/>
          </a:prstGeom>
          <a:noFill/>
        </p:spPr>
        <p:txBody>
          <a:bodyPr wrap="square" rtlCol="0">
            <a:spAutoFit/>
          </a:bodyPr>
          <a:lstStyle/>
          <a:p>
            <a:r>
              <a:rPr lang="en-GB" dirty="0"/>
              <a:t>I</a:t>
            </a:r>
            <a:r>
              <a:rPr lang="en-GB" dirty="0" smtClean="0"/>
              <a:t>. </a:t>
            </a:r>
            <a:r>
              <a:rPr lang="en-GB" dirty="0"/>
              <a:t>M</a:t>
            </a:r>
            <a:r>
              <a:rPr lang="en-GB" dirty="0" smtClean="0"/>
              <a:t>arket-oriented approach</a:t>
            </a:r>
          </a:p>
          <a:p>
            <a:endParaRPr lang="en-GB" dirty="0" smtClean="0"/>
          </a:p>
          <a:p>
            <a:r>
              <a:rPr lang="en-GB" dirty="0" smtClean="0"/>
              <a:t>E-16/16.</a:t>
            </a:r>
            <a:endParaRPr lang="en-GB" dirty="0"/>
          </a:p>
          <a:p>
            <a:endParaRPr lang="en-GB" dirty="0" smtClean="0"/>
          </a:p>
          <a:p>
            <a:r>
              <a:rPr lang="en-GB" dirty="0" smtClean="0"/>
              <a:t>Main reason:</a:t>
            </a:r>
            <a:endParaRPr lang="en-GB" dirty="0"/>
          </a:p>
          <a:p>
            <a:endParaRPr lang="en-GB" dirty="0"/>
          </a:p>
          <a:p>
            <a:r>
              <a:rPr lang="en-GB" dirty="0"/>
              <a:t>Contracting authority does not act in an authoritative manner when carrying out a procurement procedure; conclusion of a contract between equal partners. </a:t>
            </a:r>
          </a:p>
          <a:p>
            <a:endParaRPr lang="en-GB" dirty="0"/>
          </a:p>
          <a:p>
            <a:r>
              <a:rPr lang="en-GB" dirty="0"/>
              <a:t>If public authorities take part in commercial activities, they must be subject to the same rules as private companies.</a:t>
            </a:r>
          </a:p>
          <a:p>
            <a:endParaRPr lang="en-GB" dirty="0"/>
          </a:p>
          <a:p>
            <a:r>
              <a:rPr lang="en-GB" dirty="0"/>
              <a:t>To privilege the state for the sole reason that it is the state cannot be justified. </a:t>
            </a:r>
          </a:p>
          <a:p>
            <a:endParaRPr lang="en-GB" dirty="0"/>
          </a:p>
          <a:p>
            <a:r>
              <a:rPr lang="en-GB" dirty="0"/>
              <a:t>The principle that economic operators must be held responsible, i. e. liable, for their mistakes is a pillar of any market economy system (</a:t>
            </a:r>
            <a:r>
              <a:rPr lang="en-US" i="1" dirty="0"/>
              <a:t>Walter Eucken</a:t>
            </a:r>
            <a:r>
              <a:rPr lang="en-US" dirty="0" smtClean="0"/>
              <a:t>).</a:t>
            </a:r>
          </a:p>
          <a:p>
            <a:endParaRPr lang="en-US" dirty="0"/>
          </a:p>
          <a:p>
            <a:r>
              <a:rPr lang="en-US" dirty="0" smtClean="0"/>
              <a:t>Avoiding moral hazard.</a:t>
            </a:r>
            <a:endParaRPr lang="fr-LU"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4</a:t>
            </a:fld>
            <a:endParaRPr lang="en-US" dirty="0"/>
          </a:p>
        </p:txBody>
      </p:sp>
      <p:sp>
        <p:nvSpPr>
          <p:cNvPr id="4" name="TextBox 3"/>
          <p:cNvSpPr txBox="1"/>
          <p:nvPr/>
        </p:nvSpPr>
        <p:spPr>
          <a:xfrm>
            <a:off x="3924070" y="260648"/>
            <a:ext cx="935962" cy="369332"/>
          </a:xfrm>
          <a:prstGeom prst="rect">
            <a:avLst/>
          </a:prstGeom>
          <a:noFill/>
        </p:spPr>
        <p:txBody>
          <a:bodyPr wrap="none" rtlCol="0">
            <a:spAutoFit/>
          </a:bodyPr>
          <a:lstStyle/>
          <a:p>
            <a:r>
              <a:rPr lang="de-CH" dirty="0" smtClean="0">
                <a:solidFill>
                  <a:srgbClr val="FF0000"/>
                </a:solidFill>
              </a:rPr>
              <a:t>Fosen I</a:t>
            </a:r>
            <a:endParaRPr lang="fr-LU" dirty="0">
              <a:solidFill>
                <a:srgbClr val="FF0000"/>
              </a:solidFill>
            </a:endParaRPr>
          </a:p>
        </p:txBody>
      </p:sp>
    </p:spTree>
    <p:extLst>
      <p:ext uri="{BB962C8B-B14F-4D97-AF65-F5344CB8AC3E}">
        <p14:creationId xmlns:p14="http://schemas.microsoft.com/office/powerpoint/2010/main" val="280102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677009"/>
            <a:ext cx="8280920" cy="5632311"/>
          </a:xfrm>
          <a:prstGeom prst="rect">
            <a:avLst/>
          </a:prstGeom>
          <a:noFill/>
        </p:spPr>
        <p:txBody>
          <a:bodyPr wrap="square" rtlCol="0">
            <a:spAutoFit/>
          </a:bodyPr>
          <a:lstStyle/>
          <a:p>
            <a:r>
              <a:rPr lang="en-GB" dirty="0" smtClean="0"/>
              <a:t>II. Order of reference</a:t>
            </a:r>
          </a:p>
          <a:p>
            <a:endParaRPr lang="en-GB" dirty="0"/>
          </a:p>
          <a:p>
            <a:r>
              <a:rPr lang="en-US" dirty="0" smtClean="0"/>
              <a:t>Referring court (</a:t>
            </a:r>
            <a:r>
              <a:rPr lang="en-US" dirty="0" err="1" smtClean="0"/>
              <a:t>Frostating</a:t>
            </a:r>
            <a:r>
              <a:rPr lang="en-US" dirty="0" smtClean="0"/>
              <a:t> Court of Appeal) expressed </a:t>
            </a:r>
            <a:r>
              <a:rPr lang="en-US" dirty="0"/>
              <a:t>difficulty in reconciling </a:t>
            </a:r>
            <a:r>
              <a:rPr lang="en-US" dirty="0" smtClean="0"/>
              <a:t>ECJ </a:t>
            </a:r>
            <a:r>
              <a:rPr lang="en-US" i="1" dirty="0" smtClean="0"/>
              <a:t>Commission </a:t>
            </a:r>
            <a:r>
              <a:rPr lang="en-US" i="1" dirty="0"/>
              <a:t>v Portugal</a:t>
            </a:r>
            <a:r>
              <a:rPr lang="en-US" dirty="0"/>
              <a:t> and </a:t>
            </a:r>
            <a:r>
              <a:rPr lang="en-US" i="1" dirty="0" err="1"/>
              <a:t>Strabag</a:t>
            </a:r>
            <a:r>
              <a:rPr lang="en-US" dirty="0"/>
              <a:t> with </a:t>
            </a:r>
            <a:r>
              <a:rPr lang="en-US" dirty="0" smtClean="0"/>
              <a:t>ECJ </a:t>
            </a:r>
            <a:r>
              <a:rPr lang="en-US" i="1" dirty="0" err="1"/>
              <a:t>Combinatie</a:t>
            </a:r>
            <a:r>
              <a:rPr lang="en-US" dirty="0"/>
              <a:t>.</a:t>
            </a:r>
          </a:p>
          <a:p>
            <a:endParaRPr lang="en-US" dirty="0"/>
          </a:p>
          <a:p>
            <a:r>
              <a:rPr lang="en-US" dirty="0"/>
              <a:t>1. </a:t>
            </a:r>
            <a:r>
              <a:rPr lang="en-US" i="1" dirty="0"/>
              <a:t>Commission v Portugal</a:t>
            </a:r>
            <a:r>
              <a:rPr lang="en-US" dirty="0"/>
              <a:t> (C-275/93):</a:t>
            </a:r>
          </a:p>
          <a:p>
            <a:endParaRPr lang="en-US" dirty="0"/>
          </a:p>
          <a:p>
            <a:r>
              <a:rPr lang="en-US" dirty="0"/>
              <a:t>National legislation requiring proof of culpability as a precondition for award of damages set </a:t>
            </a:r>
            <a:r>
              <a:rPr lang="en-US" dirty="0" smtClean="0"/>
              <a:t>aside.</a:t>
            </a:r>
          </a:p>
          <a:p>
            <a:endParaRPr lang="en-US" dirty="0"/>
          </a:p>
          <a:p>
            <a:r>
              <a:rPr lang="en-US" dirty="0"/>
              <a:t>2. </a:t>
            </a:r>
            <a:r>
              <a:rPr lang="en-US" i="1" dirty="0" err="1"/>
              <a:t>Strabag</a:t>
            </a:r>
            <a:r>
              <a:rPr lang="en-US" dirty="0"/>
              <a:t> (C-314/09, </a:t>
            </a:r>
            <a:r>
              <a:rPr lang="en-US" u="sng" dirty="0"/>
              <a:t>30 September 2010</a:t>
            </a:r>
            <a:r>
              <a:rPr lang="en-US" dirty="0"/>
              <a:t>, 3</a:t>
            </a:r>
            <a:r>
              <a:rPr lang="en-US" baseline="30000" dirty="0"/>
              <a:t>rd</a:t>
            </a:r>
            <a:r>
              <a:rPr lang="en-US" dirty="0"/>
              <a:t> Chamber, </a:t>
            </a:r>
            <a:r>
              <a:rPr lang="en-US" dirty="0" smtClean="0"/>
              <a:t>K</a:t>
            </a:r>
            <a:r>
              <a:rPr lang="en-US" dirty="0"/>
              <a:t>. </a:t>
            </a:r>
            <a:r>
              <a:rPr lang="en-US" dirty="0" err="1"/>
              <a:t>Lenaerts</a:t>
            </a:r>
            <a:r>
              <a:rPr lang="en-US" dirty="0"/>
              <a:t> (Rapporteur), President, E. </a:t>
            </a:r>
            <a:r>
              <a:rPr lang="en-US" dirty="0" err="1"/>
              <a:t>Juhász</a:t>
            </a:r>
            <a:r>
              <a:rPr lang="en-US" dirty="0"/>
              <a:t>, G. </a:t>
            </a:r>
            <a:r>
              <a:rPr lang="en-US" dirty="0" err="1"/>
              <a:t>Arestis</a:t>
            </a:r>
            <a:r>
              <a:rPr lang="en-US" dirty="0"/>
              <a:t>, T. von </a:t>
            </a:r>
            <a:r>
              <a:rPr lang="en-US" dirty="0" err="1"/>
              <a:t>Danwitz</a:t>
            </a:r>
            <a:r>
              <a:rPr lang="en-US" dirty="0"/>
              <a:t> and D. </a:t>
            </a:r>
            <a:r>
              <a:rPr lang="en-US" dirty="0" err="1"/>
              <a:t>Šváby</a:t>
            </a:r>
            <a:r>
              <a:rPr lang="en-US" dirty="0"/>
              <a:t>)</a:t>
            </a:r>
          </a:p>
          <a:p>
            <a:endParaRPr lang="en-US" dirty="0"/>
          </a:p>
          <a:p>
            <a:r>
              <a:rPr lang="en-US" i="1" dirty="0"/>
              <a:t>Commission v Portugal</a:t>
            </a:r>
            <a:r>
              <a:rPr lang="en-US" dirty="0"/>
              <a:t> confirmed.</a:t>
            </a:r>
          </a:p>
          <a:p>
            <a:endParaRPr lang="en-US" dirty="0"/>
          </a:p>
          <a:p>
            <a:r>
              <a:rPr lang="en-US" dirty="0"/>
              <a:t>Austrian legislation </a:t>
            </a:r>
            <a:r>
              <a:rPr lang="en-US" dirty="0" smtClean="0"/>
              <a:t>required </a:t>
            </a:r>
            <a:r>
              <a:rPr lang="en-US" dirty="0"/>
              <a:t>rather strict liability (i.e. presumed fault and reversed burden of proof) – ECJ nevertheless struck it down.</a:t>
            </a:r>
          </a:p>
          <a:p>
            <a:endParaRPr lang="en-US" dirty="0"/>
          </a:p>
          <a:p>
            <a:r>
              <a:rPr lang="en-US" dirty="0"/>
              <a:t>Moreover: Sufficiently seriousness standard not applied in public procurement law; strict liability</a:t>
            </a:r>
            <a:r>
              <a:rPr lang="en-US" dirty="0" smtClean="0"/>
              <a:t>.</a:t>
            </a:r>
            <a:endParaRPr lang="fr-LU"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5</a:t>
            </a:fld>
            <a:endParaRPr lang="en-US" dirty="0"/>
          </a:p>
        </p:txBody>
      </p:sp>
      <p:sp>
        <p:nvSpPr>
          <p:cNvPr id="4" name="TextBox 3"/>
          <p:cNvSpPr txBox="1"/>
          <p:nvPr/>
        </p:nvSpPr>
        <p:spPr>
          <a:xfrm>
            <a:off x="3924070" y="116632"/>
            <a:ext cx="935962" cy="369332"/>
          </a:xfrm>
          <a:prstGeom prst="rect">
            <a:avLst/>
          </a:prstGeom>
          <a:noFill/>
        </p:spPr>
        <p:txBody>
          <a:bodyPr wrap="none" rtlCol="0">
            <a:spAutoFit/>
          </a:bodyPr>
          <a:lstStyle/>
          <a:p>
            <a:r>
              <a:rPr lang="de-CH" dirty="0" smtClean="0">
                <a:solidFill>
                  <a:srgbClr val="FF0000"/>
                </a:solidFill>
              </a:rPr>
              <a:t>Fosen I</a:t>
            </a:r>
            <a:endParaRPr lang="fr-LU" dirty="0">
              <a:solidFill>
                <a:srgbClr val="FF0000"/>
              </a:solidFill>
            </a:endParaRPr>
          </a:p>
        </p:txBody>
      </p:sp>
    </p:spTree>
    <p:extLst>
      <p:ext uri="{BB962C8B-B14F-4D97-AF65-F5344CB8AC3E}">
        <p14:creationId xmlns:p14="http://schemas.microsoft.com/office/powerpoint/2010/main" val="3300992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909875"/>
            <a:ext cx="8280920" cy="4247317"/>
          </a:xfrm>
          <a:prstGeom prst="rect">
            <a:avLst/>
          </a:prstGeom>
          <a:noFill/>
        </p:spPr>
        <p:txBody>
          <a:bodyPr wrap="square" rtlCol="0">
            <a:spAutoFit/>
          </a:bodyPr>
          <a:lstStyle/>
          <a:p>
            <a:r>
              <a:rPr lang="en-GB" dirty="0" smtClean="0"/>
              <a:t>II. Order of reference</a:t>
            </a:r>
          </a:p>
          <a:p>
            <a:endParaRPr lang="en-GB" dirty="0"/>
          </a:p>
          <a:p>
            <a:r>
              <a:rPr lang="en-US" dirty="0"/>
              <a:t>3. </a:t>
            </a:r>
            <a:r>
              <a:rPr lang="en-US" i="1" dirty="0" err="1"/>
              <a:t>Combinatie</a:t>
            </a:r>
            <a:r>
              <a:rPr lang="en-US" dirty="0"/>
              <a:t> (C-568/08, </a:t>
            </a:r>
            <a:r>
              <a:rPr lang="en-US" u="sng" dirty="0"/>
              <a:t>9 December 2010</a:t>
            </a:r>
            <a:r>
              <a:rPr lang="en-US" dirty="0"/>
              <a:t>, 2</a:t>
            </a:r>
            <a:r>
              <a:rPr lang="en-US" baseline="30000" dirty="0"/>
              <a:t>nd</a:t>
            </a:r>
            <a:r>
              <a:rPr lang="en-US" dirty="0"/>
              <a:t> Chamber, </a:t>
            </a:r>
            <a:r>
              <a:rPr lang="en-US" dirty="0" smtClean="0"/>
              <a:t>of </a:t>
            </a:r>
            <a:r>
              <a:rPr lang="en-US" dirty="0"/>
              <a:t>J.N. Cunha Rodrigues (Rapporteur), President, A. </a:t>
            </a:r>
            <a:r>
              <a:rPr lang="en-US" dirty="0" err="1"/>
              <a:t>Arabadjiev</a:t>
            </a:r>
            <a:r>
              <a:rPr lang="en-US" dirty="0"/>
              <a:t>, A. Rosas, A. Ó </a:t>
            </a:r>
            <a:r>
              <a:rPr lang="en-US" dirty="0" err="1"/>
              <a:t>Caoimh</a:t>
            </a:r>
            <a:r>
              <a:rPr lang="en-US" dirty="0"/>
              <a:t> and P. Lindh)</a:t>
            </a:r>
          </a:p>
          <a:p>
            <a:endParaRPr lang="en-US" dirty="0"/>
          </a:p>
          <a:p>
            <a:r>
              <a:rPr lang="en-US" dirty="0" smtClean="0"/>
              <a:t>Member </a:t>
            </a:r>
            <a:r>
              <a:rPr lang="en-US" dirty="0"/>
              <a:t>States must make provision for possibility of awarding damages in case of infringement of EU law on award of public contracts. But no detailed statement as to the conditions and as to determination of amount of </a:t>
            </a:r>
            <a:r>
              <a:rPr lang="en-US" dirty="0" smtClean="0"/>
              <a:t>damages in Article </a:t>
            </a:r>
            <a:r>
              <a:rPr lang="en-US" dirty="0"/>
              <a:t>2(1)(c) of the Remedies Directive</a:t>
            </a:r>
            <a:r>
              <a:rPr lang="en-US" dirty="0" smtClean="0"/>
              <a:t>.</a:t>
            </a:r>
            <a:endParaRPr lang="en-US" dirty="0"/>
          </a:p>
          <a:p>
            <a:r>
              <a:rPr lang="en-US" dirty="0"/>
              <a:t> </a:t>
            </a:r>
          </a:p>
          <a:p>
            <a:r>
              <a:rPr lang="en-US" dirty="0"/>
              <a:t>“That provision gives concrete expression to the principle of State liability for loss and damage caused to individuals as a result of breaches of EU law for which the State can be held responsible [….].” (Paragraph 87.)</a:t>
            </a:r>
          </a:p>
          <a:p>
            <a:endParaRPr lang="fr-LU"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6</a:t>
            </a:fld>
            <a:endParaRPr lang="en-US" dirty="0"/>
          </a:p>
        </p:txBody>
      </p:sp>
      <p:sp>
        <p:nvSpPr>
          <p:cNvPr id="4" name="TextBox 3"/>
          <p:cNvSpPr txBox="1"/>
          <p:nvPr/>
        </p:nvSpPr>
        <p:spPr>
          <a:xfrm>
            <a:off x="3924070" y="116632"/>
            <a:ext cx="935962" cy="369332"/>
          </a:xfrm>
          <a:prstGeom prst="rect">
            <a:avLst/>
          </a:prstGeom>
          <a:noFill/>
        </p:spPr>
        <p:txBody>
          <a:bodyPr wrap="none" rtlCol="0">
            <a:spAutoFit/>
          </a:bodyPr>
          <a:lstStyle/>
          <a:p>
            <a:r>
              <a:rPr lang="de-CH" dirty="0" smtClean="0">
                <a:solidFill>
                  <a:srgbClr val="FF0000"/>
                </a:solidFill>
              </a:rPr>
              <a:t>Fosen I</a:t>
            </a:r>
            <a:endParaRPr lang="fr-LU" dirty="0">
              <a:solidFill>
                <a:srgbClr val="FF0000"/>
              </a:solidFill>
            </a:endParaRPr>
          </a:p>
        </p:txBody>
      </p:sp>
    </p:spTree>
    <p:extLst>
      <p:ext uri="{BB962C8B-B14F-4D97-AF65-F5344CB8AC3E}">
        <p14:creationId xmlns:p14="http://schemas.microsoft.com/office/powerpoint/2010/main" val="3627654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909875"/>
            <a:ext cx="8280920" cy="4247317"/>
          </a:xfrm>
          <a:prstGeom prst="rect">
            <a:avLst/>
          </a:prstGeom>
          <a:noFill/>
        </p:spPr>
        <p:txBody>
          <a:bodyPr wrap="square" rtlCol="0">
            <a:spAutoFit/>
          </a:bodyPr>
          <a:lstStyle/>
          <a:p>
            <a:r>
              <a:rPr lang="en-GB" dirty="0" smtClean="0"/>
              <a:t>II. Order of reference</a:t>
            </a:r>
          </a:p>
          <a:p>
            <a:endParaRPr lang="en-GB" dirty="0"/>
          </a:p>
          <a:p>
            <a:r>
              <a:rPr lang="en-US" dirty="0" smtClean="0"/>
              <a:t>“</a:t>
            </a:r>
            <a:r>
              <a:rPr lang="en-US" dirty="0"/>
              <a:t>In the absence of EU provisions in that area, it is for the legal order of each Member State to determine the criteria on the basis of which damage arising from an infringement of EU law on the award of public contracts must be determined and estimated (see, by analogy, Case C‑315/01 </a:t>
            </a:r>
            <a:r>
              <a:rPr lang="en-US" i="1" dirty="0"/>
              <a:t>GAT</a:t>
            </a:r>
            <a:r>
              <a:rPr lang="en-US" dirty="0"/>
              <a:t> [2003] ECR I‑6351, paragraph 46; and Case C 314/09 </a:t>
            </a:r>
            <a:r>
              <a:rPr lang="en-US" i="1" dirty="0" err="1"/>
              <a:t>Strabag</a:t>
            </a:r>
            <a:r>
              <a:rPr lang="en-US" i="1" dirty="0"/>
              <a:t> and Others</a:t>
            </a:r>
            <a:r>
              <a:rPr lang="en-US" dirty="0"/>
              <a:t> [2010] ECR I-0000, </a:t>
            </a:r>
            <a:r>
              <a:rPr lang="en-US" u="sng" dirty="0"/>
              <a:t>paragraph 33</a:t>
            </a:r>
            <a:r>
              <a:rPr lang="en-US" dirty="0"/>
              <a:t>) provided the principles of equivalence and effectiveness are complied with [….].” (Para 90.)</a:t>
            </a:r>
          </a:p>
          <a:p>
            <a:endParaRPr lang="en-US" dirty="0"/>
          </a:p>
          <a:p>
            <a:r>
              <a:rPr lang="en-US" dirty="0"/>
              <a:t>Detailed procedural rules governing actions for safeguarding an individual’s rights under EU law must be no less </a:t>
            </a:r>
            <a:r>
              <a:rPr lang="en-US" dirty="0" err="1"/>
              <a:t>favourable</a:t>
            </a:r>
            <a:r>
              <a:rPr lang="en-US" dirty="0"/>
              <a:t> than those governing similar domestic actions (principle of equivalence) and must not render practically impossible or excessively difficult the exercise of rights conferred by EU law (principle of effectiveness</a:t>
            </a:r>
            <a:r>
              <a:rPr lang="en-US" dirty="0" smtClean="0"/>
              <a:t>).</a:t>
            </a:r>
            <a:endParaRPr lang="fr-LU"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7</a:t>
            </a:fld>
            <a:endParaRPr lang="en-US" dirty="0"/>
          </a:p>
        </p:txBody>
      </p:sp>
      <p:sp>
        <p:nvSpPr>
          <p:cNvPr id="4" name="TextBox 3"/>
          <p:cNvSpPr txBox="1"/>
          <p:nvPr/>
        </p:nvSpPr>
        <p:spPr>
          <a:xfrm>
            <a:off x="3924070" y="116632"/>
            <a:ext cx="935962" cy="369332"/>
          </a:xfrm>
          <a:prstGeom prst="rect">
            <a:avLst/>
          </a:prstGeom>
          <a:noFill/>
        </p:spPr>
        <p:txBody>
          <a:bodyPr wrap="none" rtlCol="0">
            <a:spAutoFit/>
          </a:bodyPr>
          <a:lstStyle/>
          <a:p>
            <a:r>
              <a:rPr lang="de-CH" dirty="0" smtClean="0">
                <a:solidFill>
                  <a:srgbClr val="FF0000"/>
                </a:solidFill>
              </a:rPr>
              <a:t>Fosen I</a:t>
            </a:r>
            <a:endParaRPr lang="fr-LU" dirty="0">
              <a:solidFill>
                <a:srgbClr val="FF0000"/>
              </a:solidFill>
            </a:endParaRPr>
          </a:p>
        </p:txBody>
      </p:sp>
    </p:spTree>
    <p:extLst>
      <p:ext uri="{BB962C8B-B14F-4D97-AF65-F5344CB8AC3E}">
        <p14:creationId xmlns:p14="http://schemas.microsoft.com/office/powerpoint/2010/main" val="27151625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959817"/>
            <a:ext cx="8280920" cy="2308324"/>
          </a:xfrm>
          <a:prstGeom prst="rect">
            <a:avLst/>
          </a:prstGeom>
          <a:noFill/>
        </p:spPr>
        <p:txBody>
          <a:bodyPr wrap="square" rtlCol="0">
            <a:spAutoFit/>
          </a:bodyPr>
          <a:lstStyle/>
          <a:p>
            <a:r>
              <a:rPr lang="de-CH" dirty="0" smtClean="0"/>
              <a:t>III. Composition of the Court</a:t>
            </a:r>
          </a:p>
          <a:p>
            <a:endParaRPr lang="de-CH" dirty="0"/>
          </a:p>
          <a:p>
            <a:r>
              <a:rPr lang="de-CH" dirty="0" smtClean="0"/>
              <a:t>The EFTA Court consists of tree judges; it always sits in the plenum; the judge from the country concerned always sits.</a:t>
            </a:r>
          </a:p>
          <a:p>
            <a:endParaRPr lang="de-CH" dirty="0" smtClean="0"/>
          </a:p>
          <a:p>
            <a:r>
              <a:rPr lang="de-CH" dirty="0" smtClean="0"/>
              <a:t>Carl Baudenbacher, President and Judge Rapporteur (LIE), Per Christiansen (NOR), Benedikt Bogason (ICE), ad hoc.</a:t>
            </a:r>
          </a:p>
          <a:p>
            <a:endParaRPr lang="de-CH"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8</a:t>
            </a:fld>
            <a:endParaRPr lang="en-US" dirty="0"/>
          </a:p>
        </p:txBody>
      </p:sp>
      <p:sp>
        <p:nvSpPr>
          <p:cNvPr id="4" name="TextBox 3"/>
          <p:cNvSpPr txBox="1"/>
          <p:nvPr/>
        </p:nvSpPr>
        <p:spPr>
          <a:xfrm>
            <a:off x="3924070" y="188640"/>
            <a:ext cx="935962" cy="369332"/>
          </a:xfrm>
          <a:prstGeom prst="rect">
            <a:avLst/>
          </a:prstGeom>
          <a:noFill/>
        </p:spPr>
        <p:txBody>
          <a:bodyPr wrap="none" rtlCol="0">
            <a:spAutoFit/>
          </a:bodyPr>
          <a:lstStyle/>
          <a:p>
            <a:r>
              <a:rPr lang="de-CH" dirty="0" smtClean="0">
                <a:solidFill>
                  <a:srgbClr val="FF0000"/>
                </a:solidFill>
              </a:rPr>
              <a:t>Fosen I</a:t>
            </a:r>
            <a:endParaRPr lang="fr-LU" dirty="0">
              <a:solidFill>
                <a:srgbClr val="FF0000"/>
              </a:solidFill>
            </a:endParaRPr>
          </a:p>
        </p:txBody>
      </p:sp>
    </p:spTree>
    <p:extLst>
      <p:ext uri="{BB962C8B-B14F-4D97-AF65-F5344CB8AC3E}">
        <p14:creationId xmlns:p14="http://schemas.microsoft.com/office/powerpoint/2010/main" val="740473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920909"/>
            <a:ext cx="8280920" cy="4801314"/>
          </a:xfrm>
          <a:prstGeom prst="rect">
            <a:avLst/>
          </a:prstGeom>
          <a:noFill/>
        </p:spPr>
        <p:txBody>
          <a:bodyPr wrap="square" rtlCol="0">
            <a:spAutoFit/>
          </a:bodyPr>
          <a:lstStyle/>
          <a:p>
            <a:r>
              <a:rPr lang="de-CH" dirty="0" smtClean="0"/>
              <a:t>IV. </a:t>
            </a:r>
            <a:r>
              <a:rPr lang="de-CH" dirty="0"/>
              <a:t>M</a:t>
            </a:r>
            <a:r>
              <a:rPr lang="de-CH" dirty="0" smtClean="0"/>
              <a:t>ercantilists interfere</a:t>
            </a:r>
          </a:p>
          <a:p>
            <a:endParaRPr lang="de-CH" dirty="0"/>
          </a:p>
          <a:p>
            <a:r>
              <a:rPr lang="de-CH" dirty="0" smtClean="0"/>
              <a:t>Two orthodox dualist Norwegian professors call on the referring Court of Appeal of Trondheim not to follow the EFTA Court’s opinion.</a:t>
            </a:r>
          </a:p>
          <a:p>
            <a:endParaRPr lang="de-CH" dirty="0"/>
          </a:p>
          <a:p>
            <a:r>
              <a:rPr lang="de-CH" dirty="0" smtClean="0"/>
              <a:t>Arguments: </a:t>
            </a:r>
          </a:p>
          <a:p>
            <a:endParaRPr lang="de-CH" dirty="0"/>
          </a:p>
          <a:p>
            <a:pPr marL="285750" indent="-285750">
              <a:buFont typeface="Arial" panose="020B0604020202020204" pitchFamily="34" charset="0"/>
              <a:buChar char="•"/>
            </a:pPr>
            <a:r>
              <a:rPr lang="de-CH" dirty="0" smtClean="0"/>
              <a:t>This is a case of State liability.</a:t>
            </a:r>
          </a:p>
          <a:p>
            <a:pPr marL="285750" indent="-285750">
              <a:buFont typeface="Arial" panose="020B0604020202020204" pitchFamily="34" charset="0"/>
              <a:buChar char="•"/>
            </a:pPr>
            <a:endParaRPr lang="de-CH" dirty="0"/>
          </a:p>
          <a:p>
            <a:pPr marL="285750" indent="-285750">
              <a:buFont typeface="Arial" panose="020B0604020202020204" pitchFamily="34" charset="0"/>
              <a:buChar char="•"/>
            </a:pPr>
            <a:r>
              <a:rPr lang="en-GB" dirty="0" smtClean="0"/>
              <a:t>A </a:t>
            </a:r>
            <a:r>
              <a:rPr lang="en-GB" dirty="0"/>
              <a:t>public authority is only liable if the breach of European public procurement rules is sufficiently serious</a:t>
            </a:r>
            <a:r>
              <a:rPr lang="en-GB" dirty="0" smtClean="0"/>
              <a: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References to ECJ </a:t>
            </a:r>
            <a:r>
              <a:rPr lang="en-GB" i="1" dirty="0" err="1" smtClean="0"/>
              <a:t>Combinatie</a:t>
            </a:r>
            <a:r>
              <a:rPr lang="en-GB" dirty="0" smtClean="0"/>
              <a:t> and UK Supreme Court </a:t>
            </a:r>
            <a:r>
              <a:rPr lang="de-CH" i="1" dirty="0"/>
              <a:t>Nuclear Decommissioning </a:t>
            </a:r>
            <a:r>
              <a:rPr lang="de-CH" i="1" dirty="0" smtClean="0"/>
              <a:t>Authority</a:t>
            </a:r>
            <a:r>
              <a:rPr lang="de-CH" dirty="0" smtClean="0"/>
              <a:t>.</a:t>
            </a:r>
          </a:p>
          <a:p>
            <a:pPr marL="285750" indent="-285750">
              <a:buFont typeface="Arial" panose="020B0604020202020204" pitchFamily="34" charset="0"/>
              <a:buChar char="•"/>
            </a:pPr>
            <a:endParaRPr lang="de-CH" dirty="0"/>
          </a:p>
          <a:p>
            <a:pPr marL="285750" indent="-285750">
              <a:buFont typeface="Arial" panose="020B0604020202020204" pitchFamily="34" charset="0"/>
              <a:buChar char="•"/>
            </a:pPr>
            <a:r>
              <a:rPr lang="de-CH" dirty="0" smtClean="0"/>
              <a:t>Strict liability is too though on honest, but clumsy civil servants (alehouse argument). </a:t>
            </a:r>
            <a:endParaRPr lang="fr-LU" dirty="0"/>
          </a:p>
        </p:txBody>
      </p:sp>
      <p:sp>
        <p:nvSpPr>
          <p:cNvPr id="3" name="Slide Number Placeholder 2"/>
          <p:cNvSpPr>
            <a:spLocks noGrp="1"/>
          </p:cNvSpPr>
          <p:nvPr>
            <p:ph type="sldNum" sz="quarter" idx="12"/>
          </p:nvPr>
        </p:nvSpPr>
        <p:spPr/>
        <p:txBody>
          <a:bodyPr/>
          <a:lstStyle/>
          <a:p>
            <a:pPr>
              <a:defRPr/>
            </a:pPr>
            <a:fld id="{1981C562-6481-441D-87D7-EBAD2206B4CC}" type="slidenum">
              <a:rPr lang="en-US" smtClean="0"/>
              <a:pPr>
                <a:defRPr/>
              </a:pPr>
              <a:t>9</a:t>
            </a:fld>
            <a:endParaRPr lang="en-US" dirty="0"/>
          </a:p>
        </p:txBody>
      </p:sp>
      <p:sp>
        <p:nvSpPr>
          <p:cNvPr id="4" name="TextBox 3"/>
          <p:cNvSpPr txBox="1"/>
          <p:nvPr/>
        </p:nvSpPr>
        <p:spPr>
          <a:xfrm>
            <a:off x="3924070" y="188640"/>
            <a:ext cx="935962" cy="369332"/>
          </a:xfrm>
          <a:prstGeom prst="rect">
            <a:avLst/>
          </a:prstGeom>
          <a:noFill/>
        </p:spPr>
        <p:txBody>
          <a:bodyPr wrap="none" rtlCol="0">
            <a:spAutoFit/>
          </a:bodyPr>
          <a:lstStyle/>
          <a:p>
            <a:r>
              <a:rPr lang="de-CH" dirty="0" smtClean="0">
                <a:solidFill>
                  <a:srgbClr val="FF0000"/>
                </a:solidFill>
              </a:rPr>
              <a:t>Fosen I</a:t>
            </a:r>
            <a:endParaRPr lang="fr-LU" dirty="0">
              <a:solidFill>
                <a:srgbClr val="FF0000"/>
              </a:solidFill>
            </a:endParaRPr>
          </a:p>
        </p:txBody>
      </p:sp>
    </p:spTree>
    <p:extLst>
      <p:ext uri="{BB962C8B-B14F-4D97-AF65-F5344CB8AC3E}">
        <p14:creationId xmlns:p14="http://schemas.microsoft.com/office/powerpoint/2010/main" val="1590095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Balance">
  <a:themeElements>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fontScheme name="Balance">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17476</TotalTime>
  <Words>1524</Words>
  <Application>Microsoft Office PowerPoint</Application>
  <PresentationFormat>On-screen Show (4:3)</PresentationFormat>
  <Paragraphs>258</Paragraphs>
  <Slides>18</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Tahoma</vt:lpstr>
      <vt:lpstr>Wingdings</vt:lpstr>
      <vt:lpstr>Balance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eftacourt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cbaudenb</dc:creator>
  <cp:lastModifiedBy>Carl</cp:lastModifiedBy>
  <cp:revision>2096</cp:revision>
  <cp:lastPrinted>2014-10-06T07:43:31Z</cp:lastPrinted>
  <dcterms:created xsi:type="dcterms:W3CDTF">2003-12-01T15:57:34Z</dcterms:created>
  <dcterms:modified xsi:type="dcterms:W3CDTF">2019-03-16T16:08:59Z</dcterms:modified>
</cp:coreProperties>
</file>