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28"/>
  </p:notesMasterIdLst>
  <p:handoutMasterIdLst>
    <p:handoutMasterId r:id="rId29"/>
  </p:handoutMasterIdLst>
  <p:sldIdLst>
    <p:sldId id="256" r:id="rId2"/>
    <p:sldId id="285" r:id="rId3"/>
    <p:sldId id="275" r:id="rId4"/>
    <p:sldId id="280" r:id="rId5"/>
    <p:sldId id="278" r:id="rId6"/>
    <p:sldId id="282" r:id="rId7"/>
    <p:sldId id="281" r:id="rId8"/>
    <p:sldId id="283" r:id="rId9"/>
    <p:sldId id="284" r:id="rId10"/>
    <p:sldId id="273" r:id="rId11"/>
    <p:sldId id="271" r:id="rId12"/>
    <p:sldId id="270" r:id="rId13"/>
    <p:sldId id="260" r:id="rId14"/>
    <p:sldId id="286" r:id="rId15"/>
    <p:sldId id="261" r:id="rId16"/>
    <p:sldId id="259" r:id="rId17"/>
    <p:sldId id="262" r:id="rId18"/>
    <p:sldId id="263" r:id="rId19"/>
    <p:sldId id="264" r:id="rId20"/>
    <p:sldId id="265" r:id="rId21"/>
    <p:sldId id="266" r:id="rId22"/>
    <p:sldId id="267" r:id="rId23"/>
    <p:sldId id="268" r:id="rId24"/>
    <p:sldId id="269" r:id="rId25"/>
    <p:sldId id="272" r:id="rId26"/>
    <p:sldId id="274" r:id="rId2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96" autoAdjust="0"/>
  </p:normalViewPr>
  <p:slideViewPr>
    <p:cSldViewPr>
      <p:cViewPr varScale="1">
        <p:scale>
          <a:sx n="84" d="100"/>
          <a:sy n="84" d="100"/>
        </p:scale>
        <p:origin x="23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6AC0D-A9AA-4A7D-B301-87176489DE31}" type="doc">
      <dgm:prSet loTypeId="urn:microsoft.com/office/officeart/2005/8/layout/vList2" loCatId="list" qsTypeId="urn:microsoft.com/office/officeart/2005/8/quickstyle/simple2" qsCatId="simple" csTypeId="urn:microsoft.com/office/officeart/2005/8/colors/accent2_3" csCatId="accent2"/>
      <dgm:spPr/>
      <dgm:t>
        <a:bodyPr/>
        <a:lstStyle/>
        <a:p>
          <a:endParaRPr lang="it-IT"/>
        </a:p>
      </dgm:t>
    </dgm:pt>
    <dgm:pt modelId="{916A2ED9-65C2-4F79-A1B9-289FB8608E78}">
      <dgm:prSet/>
      <dgm:spPr/>
      <dgm:t>
        <a:bodyPr/>
        <a:lstStyle/>
        <a:p>
          <a:pPr algn="ctr" rtl="0"/>
          <a:r>
            <a:rPr lang="en-GB" b="1" dirty="0"/>
            <a:t>Buying cutting-edge technology </a:t>
          </a:r>
          <a:r>
            <a:rPr lang="en-GB" dirty="0"/>
            <a:t>in public procurement markets.</a:t>
          </a:r>
          <a:endParaRPr lang="it-IT" dirty="0"/>
        </a:p>
      </dgm:t>
    </dgm:pt>
    <dgm:pt modelId="{59DFE9B3-E4DE-4426-93EA-1BFDA1C8C225}" type="parTrans" cxnId="{CE872E20-3E27-4B19-9613-CC846E308FE9}">
      <dgm:prSet/>
      <dgm:spPr/>
      <dgm:t>
        <a:bodyPr/>
        <a:lstStyle/>
        <a:p>
          <a:endParaRPr lang="it-IT"/>
        </a:p>
      </dgm:t>
    </dgm:pt>
    <dgm:pt modelId="{05773B56-1791-4768-86E9-7594570B4A36}" type="sibTrans" cxnId="{CE872E20-3E27-4B19-9613-CC846E308FE9}">
      <dgm:prSet/>
      <dgm:spPr/>
      <dgm:t>
        <a:bodyPr/>
        <a:lstStyle/>
        <a:p>
          <a:endParaRPr lang="it-IT"/>
        </a:p>
      </dgm:t>
    </dgm:pt>
    <dgm:pt modelId="{CF97A8E3-24F1-42FA-8386-32A52B11B8C5}">
      <dgm:prSet/>
      <dgm:spPr/>
      <dgm:t>
        <a:bodyPr/>
        <a:lstStyle/>
        <a:p>
          <a:pPr algn="ctr" rtl="0"/>
          <a:r>
            <a:rPr lang="en-GB" dirty="0"/>
            <a:t>Encouraging </a:t>
          </a:r>
          <a:r>
            <a:rPr lang="en-GB" b="1" dirty="0"/>
            <a:t>innovative suppliers </a:t>
          </a:r>
          <a:r>
            <a:rPr lang="en-GB" dirty="0"/>
            <a:t>in the procurement process.</a:t>
          </a:r>
          <a:endParaRPr lang="it-IT" dirty="0"/>
        </a:p>
      </dgm:t>
    </dgm:pt>
    <dgm:pt modelId="{04D89D74-EF5F-4CCA-B080-EDBF9375C789}" type="parTrans" cxnId="{1D267399-F189-4C76-AE17-FA5CF5431426}">
      <dgm:prSet/>
      <dgm:spPr/>
      <dgm:t>
        <a:bodyPr/>
        <a:lstStyle/>
        <a:p>
          <a:endParaRPr lang="it-IT"/>
        </a:p>
      </dgm:t>
    </dgm:pt>
    <dgm:pt modelId="{AD3CE6A1-0364-45FC-B2A5-04AF9298A7D3}" type="sibTrans" cxnId="{1D267399-F189-4C76-AE17-FA5CF5431426}">
      <dgm:prSet/>
      <dgm:spPr/>
      <dgm:t>
        <a:bodyPr/>
        <a:lstStyle/>
        <a:p>
          <a:endParaRPr lang="it-IT"/>
        </a:p>
      </dgm:t>
    </dgm:pt>
    <dgm:pt modelId="{1D5A5463-BB3A-4B62-B1F9-B575E6953970}">
      <dgm:prSet/>
      <dgm:spPr/>
      <dgm:t>
        <a:bodyPr/>
        <a:lstStyle/>
        <a:p>
          <a:pPr algn="ctr" rtl="0"/>
          <a:r>
            <a:rPr lang="en-GB" dirty="0"/>
            <a:t>Developing </a:t>
          </a:r>
          <a:r>
            <a:rPr lang="en-GB" b="1" dirty="0"/>
            <a:t>methods and approaches for the procurement process</a:t>
          </a:r>
          <a:r>
            <a:rPr lang="en-GB" dirty="0"/>
            <a:t>.</a:t>
          </a:r>
          <a:endParaRPr lang="it-IT" dirty="0"/>
        </a:p>
      </dgm:t>
    </dgm:pt>
    <dgm:pt modelId="{02696C4F-0DB7-44C3-8C3A-78A71AC6C402}" type="parTrans" cxnId="{B27DF27D-A385-44E6-9FA1-D9DC45F5095A}">
      <dgm:prSet/>
      <dgm:spPr/>
      <dgm:t>
        <a:bodyPr/>
        <a:lstStyle/>
        <a:p>
          <a:endParaRPr lang="it-IT"/>
        </a:p>
      </dgm:t>
    </dgm:pt>
    <dgm:pt modelId="{0A408F9E-1C28-4C4B-90B1-5526009325A9}" type="sibTrans" cxnId="{B27DF27D-A385-44E6-9FA1-D9DC45F5095A}">
      <dgm:prSet/>
      <dgm:spPr/>
      <dgm:t>
        <a:bodyPr/>
        <a:lstStyle/>
        <a:p>
          <a:endParaRPr lang="it-IT"/>
        </a:p>
      </dgm:t>
    </dgm:pt>
    <dgm:pt modelId="{C95F992C-90B1-4EDE-B367-F801F8AF796B}" type="pres">
      <dgm:prSet presAssocID="{BF66AC0D-A9AA-4A7D-B301-87176489DE31}" presName="linear" presStyleCnt="0">
        <dgm:presLayoutVars>
          <dgm:animLvl val="lvl"/>
          <dgm:resizeHandles val="exact"/>
        </dgm:presLayoutVars>
      </dgm:prSet>
      <dgm:spPr/>
    </dgm:pt>
    <dgm:pt modelId="{DFDD0FDA-8F8C-4855-AF49-D3F04BC04B18}" type="pres">
      <dgm:prSet presAssocID="{916A2ED9-65C2-4F79-A1B9-289FB8608E78}" presName="parentText" presStyleLbl="node1" presStyleIdx="0" presStyleCnt="3" custLinFactY="-14000" custLinFactNeighborX="-108" custLinFactNeighborY="-100000">
        <dgm:presLayoutVars>
          <dgm:chMax val="0"/>
          <dgm:bulletEnabled val="1"/>
        </dgm:presLayoutVars>
      </dgm:prSet>
      <dgm:spPr/>
    </dgm:pt>
    <dgm:pt modelId="{5CB26247-B288-42E1-B9DC-AC2EC1CAD003}" type="pres">
      <dgm:prSet presAssocID="{05773B56-1791-4768-86E9-7594570B4A36}" presName="spacer" presStyleCnt="0"/>
      <dgm:spPr/>
    </dgm:pt>
    <dgm:pt modelId="{144FB9CB-D09E-4F75-B1F4-7D8AAAC5717C}" type="pres">
      <dgm:prSet presAssocID="{CF97A8E3-24F1-42FA-8386-32A52B11B8C5}" presName="parentText" presStyleLbl="node1" presStyleIdx="1" presStyleCnt="3">
        <dgm:presLayoutVars>
          <dgm:chMax val="0"/>
          <dgm:bulletEnabled val="1"/>
        </dgm:presLayoutVars>
      </dgm:prSet>
      <dgm:spPr/>
    </dgm:pt>
    <dgm:pt modelId="{72EF5A7A-1A28-4079-8906-36C4279A0FA4}" type="pres">
      <dgm:prSet presAssocID="{AD3CE6A1-0364-45FC-B2A5-04AF9298A7D3}" presName="spacer" presStyleCnt="0"/>
      <dgm:spPr/>
    </dgm:pt>
    <dgm:pt modelId="{8985309A-308F-43D2-96A0-1506E6F0CD0D}" type="pres">
      <dgm:prSet presAssocID="{1D5A5463-BB3A-4B62-B1F9-B575E6953970}" presName="parentText" presStyleLbl="node1" presStyleIdx="2" presStyleCnt="3">
        <dgm:presLayoutVars>
          <dgm:chMax val="0"/>
          <dgm:bulletEnabled val="1"/>
        </dgm:presLayoutVars>
      </dgm:prSet>
      <dgm:spPr/>
    </dgm:pt>
  </dgm:ptLst>
  <dgm:cxnLst>
    <dgm:cxn modelId="{72BB3F17-28DE-4DF9-96F2-85D6A7991EE2}" type="presOf" srcId="{CF97A8E3-24F1-42FA-8386-32A52B11B8C5}" destId="{144FB9CB-D09E-4F75-B1F4-7D8AAAC5717C}" srcOrd="0" destOrd="0" presId="urn:microsoft.com/office/officeart/2005/8/layout/vList2"/>
    <dgm:cxn modelId="{CE872E20-3E27-4B19-9613-CC846E308FE9}" srcId="{BF66AC0D-A9AA-4A7D-B301-87176489DE31}" destId="{916A2ED9-65C2-4F79-A1B9-289FB8608E78}" srcOrd="0" destOrd="0" parTransId="{59DFE9B3-E4DE-4426-93EA-1BFDA1C8C225}" sibTransId="{05773B56-1791-4768-86E9-7594570B4A36}"/>
    <dgm:cxn modelId="{461EF668-0C5B-4A20-90BE-215737ACCAA1}" type="presOf" srcId="{916A2ED9-65C2-4F79-A1B9-289FB8608E78}" destId="{DFDD0FDA-8F8C-4855-AF49-D3F04BC04B18}" srcOrd="0" destOrd="0" presId="urn:microsoft.com/office/officeart/2005/8/layout/vList2"/>
    <dgm:cxn modelId="{B27DF27D-A385-44E6-9FA1-D9DC45F5095A}" srcId="{BF66AC0D-A9AA-4A7D-B301-87176489DE31}" destId="{1D5A5463-BB3A-4B62-B1F9-B575E6953970}" srcOrd="2" destOrd="0" parTransId="{02696C4F-0DB7-44C3-8C3A-78A71AC6C402}" sibTransId="{0A408F9E-1C28-4C4B-90B1-5526009325A9}"/>
    <dgm:cxn modelId="{6991B392-AC59-48B1-9172-EC918A750575}" type="presOf" srcId="{1D5A5463-BB3A-4B62-B1F9-B575E6953970}" destId="{8985309A-308F-43D2-96A0-1506E6F0CD0D}" srcOrd="0" destOrd="0" presId="urn:microsoft.com/office/officeart/2005/8/layout/vList2"/>
    <dgm:cxn modelId="{1D267399-F189-4C76-AE17-FA5CF5431426}" srcId="{BF66AC0D-A9AA-4A7D-B301-87176489DE31}" destId="{CF97A8E3-24F1-42FA-8386-32A52B11B8C5}" srcOrd="1" destOrd="0" parTransId="{04D89D74-EF5F-4CCA-B080-EDBF9375C789}" sibTransId="{AD3CE6A1-0364-45FC-B2A5-04AF9298A7D3}"/>
    <dgm:cxn modelId="{2495BDBD-88E4-4B52-90A1-CB6D5FEBF85D}" type="presOf" srcId="{BF66AC0D-A9AA-4A7D-B301-87176489DE31}" destId="{C95F992C-90B1-4EDE-B367-F801F8AF796B}" srcOrd="0" destOrd="0" presId="urn:microsoft.com/office/officeart/2005/8/layout/vList2"/>
    <dgm:cxn modelId="{BEBA2BAF-1296-4802-AAFE-B77EBDD45EB0}" type="presParOf" srcId="{C95F992C-90B1-4EDE-B367-F801F8AF796B}" destId="{DFDD0FDA-8F8C-4855-AF49-D3F04BC04B18}" srcOrd="0" destOrd="0" presId="urn:microsoft.com/office/officeart/2005/8/layout/vList2"/>
    <dgm:cxn modelId="{BFD1AD40-8576-4DB6-BA58-9C5E7ABBB6CF}" type="presParOf" srcId="{C95F992C-90B1-4EDE-B367-F801F8AF796B}" destId="{5CB26247-B288-42E1-B9DC-AC2EC1CAD003}" srcOrd="1" destOrd="0" presId="urn:microsoft.com/office/officeart/2005/8/layout/vList2"/>
    <dgm:cxn modelId="{76F322B8-8A26-432A-B0DE-5AD277109970}" type="presParOf" srcId="{C95F992C-90B1-4EDE-B367-F801F8AF796B}" destId="{144FB9CB-D09E-4F75-B1F4-7D8AAAC5717C}" srcOrd="2" destOrd="0" presId="urn:microsoft.com/office/officeart/2005/8/layout/vList2"/>
    <dgm:cxn modelId="{327ADDBB-6013-4948-BCCB-E23C52195BC6}" type="presParOf" srcId="{C95F992C-90B1-4EDE-B367-F801F8AF796B}" destId="{72EF5A7A-1A28-4079-8906-36C4279A0FA4}" srcOrd="3" destOrd="0" presId="urn:microsoft.com/office/officeart/2005/8/layout/vList2"/>
    <dgm:cxn modelId="{52F268E0-8CB4-40C6-8EE9-3CDBA67E0D05}" type="presParOf" srcId="{C95F992C-90B1-4EDE-B367-F801F8AF796B}" destId="{8985309A-308F-43D2-96A0-1506E6F0CD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8463-4A39-4108-8B7A-0117DB91AE63}"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it-IT"/>
        </a:p>
      </dgm:t>
    </dgm:pt>
    <dgm:pt modelId="{318DE540-ED8C-4A42-9AB4-9104AF18CF0F}">
      <dgm:prSet/>
      <dgm:spPr/>
      <dgm:t>
        <a:bodyPr/>
        <a:lstStyle/>
        <a:p>
          <a:pPr algn="l" rtl="0"/>
          <a:r>
            <a:rPr lang="en-US" b="1" dirty="0">
              <a:sym typeface="Wingdings" panose="05000000000000000000" pitchFamily="2" charset="2"/>
            </a:rPr>
            <a:t> </a:t>
          </a:r>
          <a:r>
            <a:rPr lang="en-US" b="1" dirty="0"/>
            <a:t>combining full digitization of the procurement process from </a:t>
          </a:r>
          <a:r>
            <a:rPr lang="en-US" b="0" dirty="0"/>
            <a:t>planning to archiving </a:t>
          </a:r>
          <a:r>
            <a:rPr lang="en-US" dirty="0"/>
            <a:t>(“e-procurement”).</a:t>
          </a:r>
          <a:endParaRPr lang="it-IT" dirty="0"/>
        </a:p>
      </dgm:t>
    </dgm:pt>
    <dgm:pt modelId="{8256FE4A-C4A8-4DF3-9D07-C9B0280CBF73}" type="parTrans" cxnId="{7EBEFABF-E85D-4389-9B88-38F0FA2268B5}">
      <dgm:prSet/>
      <dgm:spPr/>
      <dgm:t>
        <a:bodyPr/>
        <a:lstStyle/>
        <a:p>
          <a:endParaRPr lang="it-IT"/>
        </a:p>
      </dgm:t>
    </dgm:pt>
    <dgm:pt modelId="{35F587EB-8518-4BF2-955B-8BD7663D43BB}" type="sibTrans" cxnId="{7EBEFABF-E85D-4389-9B88-38F0FA2268B5}">
      <dgm:prSet/>
      <dgm:spPr/>
      <dgm:t>
        <a:bodyPr/>
        <a:lstStyle/>
        <a:p>
          <a:endParaRPr lang="it-IT"/>
        </a:p>
      </dgm:t>
    </dgm:pt>
    <dgm:pt modelId="{7267E81D-0C09-4B14-9C5C-E946B20574F8}">
      <dgm:prSet/>
      <dgm:spPr/>
      <dgm:t>
        <a:bodyPr/>
        <a:lstStyle/>
        <a:p>
          <a:pPr algn="l" rtl="0"/>
          <a:r>
            <a:rPr lang="en-US" b="1" dirty="0">
              <a:sym typeface="Wingdings" panose="05000000000000000000" pitchFamily="2" charset="2"/>
            </a:rPr>
            <a:t> </a:t>
          </a:r>
          <a:r>
            <a:rPr lang="en-US" b="1" dirty="0"/>
            <a:t>co-operation between large buyers in areas of mutual interests or between buyers </a:t>
          </a:r>
          <a:r>
            <a:rPr lang="en-US" dirty="0"/>
            <a:t>not necessarily located in bordering areas (“joint cross-border procurement”).</a:t>
          </a:r>
          <a:endParaRPr lang="it-IT" dirty="0"/>
        </a:p>
      </dgm:t>
    </dgm:pt>
    <dgm:pt modelId="{C11A3D4B-E1C6-486D-A759-8CEADD8F66DF}" type="parTrans" cxnId="{F2120A40-F7AD-41CC-8943-7AE3922FB7EF}">
      <dgm:prSet/>
      <dgm:spPr/>
      <dgm:t>
        <a:bodyPr/>
        <a:lstStyle/>
        <a:p>
          <a:endParaRPr lang="it-IT"/>
        </a:p>
      </dgm:t>
    </dgm:pt>
    <dgm:pt modelId="{422CC665-2EE0-4643-8A30-976B880825D7}" type="sibTrans" cxnId="{F2120A40-F7AD-41CC-8943-7AE3922FB7EF}">
      <dgm:prSet/>
      <dgm:spPr/>
      <dgm:t>
        <a:bodyPr/>
        <a:lstStyle/>
        <a:p>
          <a:endParaRPr lang="it-IT"/>
        </a:p>
      </dgm:t>
    </dgm:pt>
    <dgm:pt modelId="{81CF30C8-735A-4A9F-9BFA-1A48C7D2BB81}" type="pres">
      <dgm:prSet presAssocID="{812D8463-4A39-4108-8B7A-0117DB91AE63}" presName="Name0" presStyleCnt="0">
        <dgm:presLayoutVars>
          <dgm:chMax val="7"/>
          <dgm:dir/>
          <dgm:animLvl val="lvl"/>
          <dgm:resizeHandles val="exact"/>
        </dgm:presLayoutVars>
      </dgm:prSet>
      <dgm:spPr/>
    </dgm:pt>
    <dgm:pt modelId="{1CEBF0F5-7D14-4E7A-82B8-A56C6ED1F594}" type="pres">
      <dgm:prSet presAssocID="{318DE540-ED8C-4A42-9AB4-9104AF18CF0F}" presName="circle1" presStyleLbl="node1" presStyleIdx="0" presStyleCnt="2"/>
      <dgm:spPr/>
    </dgm:pt>
    <dgm:pt modelId="{CE72E3E0-4165-4BBE-8065-01CD8E3C3A24}" type="pres">
      <dgm:prSet presAssocID="{318DE540-ED8C-4A42-9AB4-9104AF18CF0F}" presName="space" presStyleCnt="0"/>
      <dgm:spPr/>
    </dgm:pt>
    <dgm:pt modelId="{09262181-B996-488E-8F84-0B8908F65CB3}" type="pres">
      <dgm:prSet presAssocID="{318DE540-ED8C-4A42-9AB4-9104AF18CF0F}" presName="rect1" presStyleLbl="alignAcc1" presStyleIdx="0" presStyleCnt="2"/>
      <dgm:spPr/>
    </dgm:pt>
    <dgm:pt modelId="{6B865D01-51E8-4304-92F7-B0FCDF2AFE67}" type="pres">
      <dgm:prSet presAssocID="{7267E81D-0C09-4B14-9C5C-E946B20574F8}" presName="vertSpace2" presStyleLbl="node1" presStyleIdx="0" presStyleCnt="2"/>
      <dgm:spPr/>
    </dgm:pt>
    <dgm:pt modelId="{CF306B8A-1E49-4BBA-83D8-8D8DF4815B47}" type="pres">
      <dgm:prSet presAssocID="{7267E81D-0C09-4B14-9C5C-E946B20574F8}" presName="circle2" presStyleLbl="node1" presStyleIdx="1" presStyleCnt="2"/>
      <dgm:spPr/>
    </dgm:pt>
    <dgm:pt modelId="{E6246D80-1F80-479C-BFC2-260DB1E09C4B}" type="pres">
      <dgm:prSet presAssocID="{7267E81D-0C09-4B14-9C5C-E946B20574F8}" presName="rect2" presStyleLbl="alignAcc1" presStyleIdx="1" presStyleCnt="2"/>
      <dgm:spPr/>
    </dgm:pt>
    <dgm:pt modelId="{EDC172FD-802E-4616-B770-DF9984DF4A12}" type="pres">
      <dgm:prSet presAssocID="{318DE540-ED8C-4A42-9AB4-9104AF18CF0F}" presName="rect1ParTxNoCh" presStyleLbl="alignAcc1" presStyleIdx="1" presStyleCnt="2">
        <dgm:presLayoutVars>
          <dgm:chMax val="1"/>
          <dgm:bulletEnabled val="1"/>
        </dgm:presLayoutVars>
      </dgm:prSet>
      <dgm:spPr/>
    </dgm:pt>
    <dgm:pt modelId="{C9A7CD1C-AA21-4755-8B1D-B8C61DEA6A0C}" type="pres">
      <dgm:prSet presAssocID="{7267E81D-0C09-4B14-9C5C-E946B20574F8}" presName="rect2ParTxNoCh" presStyleLbl="alignAcc1" presStyleIdx="1" presStyleCnt="2">
        <dgm:presLayoutVars>
          <dgm:chMax val="1"/>
          <dgm:bulletEnabled val="1"/>
        </dgm:presLayoutVars>
      </dgm:prSet>
      <dgm:spPr/>
    </dgm:pt>
  </dgm:ptLst>
  <dgm:cxnLst>
    <dgm:cxn modelId="{2765AC28-A9D3-4194-AF01-A2D465EA8528}" type="presOf" srcId="{7267E81D-0C09-4B14-9C5C-E946B20574F8}" destId="{E6246D80-1F80-479C-BFC2-260DB1E09C4B}" srcOrd="0" destOrd="0" presId="urn:microsoft.com/office/officeart/2005/8/layout/target3"/>
    <dgm:cxn modelId="{8268803B-6C3C-4E6D-BCFD-58418C89E21D}" type="presOf" srcId="{318DE540-ED8C-4A42-9AB4-9104AF18CF0F}" destId="{EDC172FD-802E-4616-B770-DF9984DF4A12}" srcOrd="1" destOrd="0" presId="urn:microsoft.com/office/officeart/2005/8/layout/target3"/>
    <dgm:cxn modelId="{F2120A40-F7AD-41CC-8943-7AE3922FB7EF}" srcId="{812D8463-4A39-4108-8B7A-0117DB91AE63}" destId="{7267E81D-0C09-4B14-9C5C-E946B20574F8}" srcOrd="1" destOrd="0" parTransId="{C11A3D4B-E1C6-486D-A759-8CEADD8F66DF}" sibTransId="{422CC665-2EE0-4643-8A30-976B880825D7}"/>
    <dgm:cxn modelId="{16D7DE44-952B-41BB-AB87-5B9D46F65AF9}" type="presOf" srcId="{7267E81D-0C09-4B14-9C5C-E946B20574F8}" destId="{C9A7CD1C-AA21-4755-8B1D-B8C61DEA6A0C}" srcOrd="1" destOrd="0" presId="urn:microsoft.com/office/officeart/2005/8/layout/target3"/>
    <dgm:cxn modelId="{B0D64F54-61BB-4215-8994-D6E324BBEAE8}" type="presOf" srcId="{318DE540-ED8C-4A42-9AB4-9104AF18CF0F}" destId="{09262181-B996-488E-8F84-0B8908F65CB3}" srcOrd="0" destOrd="0" presId="urn:microsoft.com/office/officeart/2005/8/layout/target3"/>
    <dgm:cxn modelId="{B1781AA8-C681-4D9B-A929-08B2C3C307BC}" type="presOf" srcId="{812D8463-4A39-4108-8B7A-0117DB91AE63}" destId="{81CF30C8-735A-4A9F-9BFA-1A48C7D2BB81}" srcOrd="0" destOrd="0" presId="urn:microsoft.com/office/officeart/2005/8/layout/target3"/>
    <dgm:cxn modelId="{7EBEFABF-E85D-4389-9B88-38F0FA2268B5}" srcId="{812D8463-4A39-4108-8B7A-0117DB91AE63}" destId="{318DE540-ED8C-4A42-9AB4-9104AF18CF0F}" srcOrd="0" destOrd="0" parTransId="{8256FE4A-C4A8-4DF3-9D07-C9B0280CBF73}" sibTransId="{35F587EB-8518-4BF2-955B-8BD7663D43BB}"/>
    <dgm:cxn modelId="{39051C31-9EDE-4B0E-9254-B302C55567D6}" type="presParOf" srcId="{81CF30C8-735A-4A9F-9BFA-1A48C7D2BB81}" destId="{1CEBF0F5-7D14-4E7A-82B8-A56C6ED1F594}" srcOrd="0" destOrd="0" presId="urn:microsoft.com/office/officeart/2005/8/layout/target3"/>
    <dgm:cxn modelId="{9106BDB5-A774-424A-9F69-0744C9DFBB3E}" type="presParOf" srcId="{81CF30C8-735A-4A9F-9BFA-1A48C7D2BB81}" destId="{CE72E3E0-4165-4BBE-8065-01CD8E3C3A24}" srcOrd="1" destOrd="0" presId="urn:microsoft.com/office/officeart/2005/8/layout/target3"/>
    <dgm:cxn modelId="{A3694368-D437-4721-BAFA-9AC5E8083374}" type="presParOf" srcId="{81CF30C8-735A-4A9F-9BFA-1A48C7D2BB81}" destId="{09262181-B996-488E-8F84-0B8908F65CB3}" srcOrd="2" destOrd="0" presId="urn:microsoft.com/office/officeart/2005/8/layout/target3"/>
    <dgm:cxn modelId="{B79595D6-6E1B-42D5-8927-E33F6A2F53A3}" type="presParOf" srcId="{81CF30C8-735A-4A9F-9BFA-1A48C7D2BB81}" destId="{6B865D01-51E8-4304-92F7-B0FCDF2AFE67}" srcOrd="3" destOrd="0" presId="urn:microsoft.com/office/officeart/2005/8/layout/target3"/>
    <dgm:cxn modelId="{BCDD5592-5E8C-44E6-AF86-760CEE5D8F3A}" type="presParOf" srcId="{81CF30C8-735A-4A9F-9BFA-1A48C7D2BB81}" destId="{CF306B8A-1E49-4BBA-83D8-8D8DF4815B47}" srcOrd="4" destOrd="0" presId="urn:microsoft.com/office/officeart/2005/8/layout/target3"/>
    <dgm:cxn modelId="{769A84BE-E11F-4288-97BB-5CBA570071C9}" type="presParOf" srcId="{81CF30C8-735A-4A9F-9BFA-1A48C7D2BB81}" destId="{E6246D80-1F80-479C-BFC2-260DB1E09C4B}" srcOrd="5" destOrd="0" presId="urn:microsoft.com/office/officeart/2005/8/layout/target3"/>
    <dgm:cxn modelId="{A3499B01-260C-4FBA-8AAE-5C396C9C47C8}" type="presParOf" srcId="{81CF30C8-735A-4A9F-9BFA-1A48C7D2BB81}" destId="{EDC172FD-802E-4616-B770-DF9984DF4A12}" srcOrd="6" destOrd="0" presId="urn:microsoft.com/office/officeart/2005/8/layout/target3"/>
    <dgm:cxn modelId="{4A32A7DE-6E93-4FF3-90B6-AD208A5FF2FB}" type="presParOf" srcId="{81CF30C8-735A-4A9F-9BFA-1A48C7D2BB81}" destId="{C9A7CD1C-AA21-4755-8B1D-B8C61DEA6A0C}"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5A289-F314-4EF1-B44E-2DACCC44FB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134B90BB-639B-4D23-9A5E-C90BEE7019A4}">
      <dgm:prSet/>
      <dgm:spPr/>
      <dgm:t>
        <a:bodyPr/>
        <a:lstStyle/>
        <a:p>
          <a:pPr algn="ctr" rtl="0"/>
          <a:r>
            <a:rPr lang="en-US" b="1" dirty="0"/>
            <a:t>Joint awarding of contracts by contracting entities from different Member States currently encounters specific legal difficulties, with special reference to conflicts of national laws</a:t>
          </a:r>
          <a:r>
            <a:rPr lang="en-US" dirty="0"/>
            <a:t>. </a:t>
          </a:r>
          <a:endParaRPr lang="it-IT" dirty="0"/>
        </a:p>
      </dgm:t>
    </dgm:pt>
    <dgm:pt modelId="{282F4156-876D-476F-91FB-E1AEB9AC9448}" type="parTrans" cxnId="{C4956952-10D7-4F78-B96A-15F9239725A3}">
      <dgm:prSet/>
      <dgm:spPr/>
      <dgm:t>
        <a:bodyPr/>
        <a:lstStyle/>
        <a:p>
          <a:pPr algn="ctr"/>
          <a:endParaRPr lang="it-IT"/>
        </a:p>
      </dgm:t>
    </dgm:pt>
    <dgm:pt modelId="{73359064-32E7-49AB-9118-344CB3027E46}" type="sibTrans" cxnId="{C4956952-10D7-4F78-B96A-15F9239725A3}">
      <dgm:prSet/>
      <dgm:spPr/>
      <dgm:t>
        <a:bodyPr/>
        <a:lstStyle/>
        <a:p>
          <a:pPr algn="ctr"/>
          <a:endParaRPr lang="it-IT"/>
        </a:p>
      </dgm:t>
    </dgm:pt>
    <dgm:pt modelId="{820212E3-30DB-4D13-9803-836BC295166C}">
      <dgm:prSet/>
      <dgm:spPr/>
      <dgm:t>
        <a:bodyPr/>
        <a:lstStyle/>
        <a:p>
          <a:pPr algn="ctr" rtl="0"/>
          <a:r>
            <a:rPr lang="en-US" b="1" dirty="0"/>
            <a:t>In practice several national legal systems have explicitly or implicitly rendered cross-border joint procurement legally uncertain</a:t>
          </a:r>
          <a:r>
            <a:rPr lang="en-US" dirty="0"/>
            <a:t>.</a:t>
          </a:r>
          <a:endParaRPr lang="it-IT" dirty="0"/>
        </a:p>
      </dgm:t>
    </dgm:pt>
    <dgm:pt modelId="{68427909-7030-45CF-82E7-A3A2E0B2DA4A}" type="parTrans" cxnId="{13F173FE-226B-4AB5-824A-FF6E3FFFBED1}">
      <dgm:prSet/>
      <dgm:spPr/>
      <dgm:t>
        <a:bodyPr/>
        <a:lstStyle/>
        <a:p>
          <a:endParaRPr lang="it-IT"/>
        </a:p>
      </dgm:t>
    </dgm:pt>
    <dgm:pt modelId="{1A8FACE3-D8FB-4DE8-A576-8BF9C883F7DA}" type="sibTrans" cxnId="{13F173FE-226B-4AB5-824A-FF6E3FFFBED1}">
      <dgm:prSet/>
      <dgm:spPr/>
      <dgm:t>
        <a:bodyPr/>
        <a:lstStyle/>
        <a:p>
          <a:endParaRPr lang="it-IT"/>
        </a:p>
      </dgm:t>
    </dgm:pt>
    <dgm:pt modelId="{637AAB39-62DE-407A-BE5F-597FC369DB05}">
      <dgm:prSet/>
      <dgm:spPr/>
      <dgm:t>
        <a:bodyPr/>
        <a:lstStyle/>
        <a:p>
          <a:pPr algn="ctr" rtl="0"/>
          <a:r>
            <a:rPr lang="en-US" dirty="0"/>
            <a:t> Therefore new rules on cross-border joint procurement designating the applicable law should be established in order to facilitate cooperation between contracting entities across the Single Market, while s</a:t>
          </a:r>
          <a:r>
            <a:rPr lang="en-US" b="1" dirty="0"/>
            <a:t>pecific rules should be established for such forms of joint procurement</a:t>
          </a:r>
          <a:r>
            <a:rPr lang="en-US" dirty="0"/>
            <a:t>. </a:t>
          </a:r>
          <a:endParaRPr lang="it-IT" dirty="0"/>
        </a:p>
      </dgm:t>
    </dgm:pt>
    <dgm:pt modelId="{37974C11-585F-468A-A9D7-BB6E44853608}" type="parTrans" cxnId="{90098373-0DC6-4A8F-8B23-10BD378DD7CC}">
      <dgm:prSet/>
      <dgm:spPr/>
      <dgm:t>
        <a:bodyPr/>
        <a:lstStyle/>
        <a:p>
          <a:endParaRPr lang="it-IT"/>
        </a:p>
      </dgm:t>
    </dgm:pt>
    <dgm:pt modelId="{0E0FE6F6-3BDA-48BA-8EFF-425A63E4F9ED}" type="sibTrans" cxnId="{90098373-0DC6-4A8F-8B23-10BD378DD7CC}">
      <dgm:prSet/>
      <dgm:spPr/>
      <dgm:t>
        <a:bodyPr/>
        <a:lstStyle/>
        <a:p>
          <a:endParaRPr lang="it-IT"/>
        </a:p>
      </dgm:t>
    </dgm:pt>
    <dgm:pt modelId="{4CCE288C-BA48-41A9-9F97-6FA49EF1C181}" type="pres">
      <dgm:prSet presAssocID="{BC65A289-F314-4EF1-B44E-2DACCC44FB68}" presName="linear" presStyleCnt="0">
        <dgm:presLayoutVars>
          <dgm:animLvl val="lvl"/>
          <dgm:resizeHandles val="exact"/>
        </dgm:presLayoutVars>
      </dgm:prSet>
      <dgm:spPr/>
    </dgm:pt>
    <dgm:pt modelId="{86DCF625-7164-4924-BBDB-F4050CE6D408}" type="pres">
      <dgm:prSet presAssocID="{134B90BB-639B-4D23-9A5E-C90BEE7019A4}" presName="parentText" presStyleLbl="node1" presStyleIdx="0" presStyleCnt="3" custLinFactNeighborX="-3636" custLinFactNeighborY="3355">
        <dgm:presLayoutVars>
          <dgm:chMax val="0"/>
          <dgm:bulletEnabled val="1"/>
        </dgm:presLayoutVars>
      </dgm:prSet>
      <dgm:spPr/>
    </dgm:pt>
    <dgm:pt modelId="{F6FFFC87-C6BE-4522-96B4-F66D391CC01D}" type="pres">
      <dgm:prSet presAssocID="{73359064-32E7-49AB-9118-344CB3027E46}" presName="spacer" presStyleCnt="0"/>
      <dgm:spPr/>
    </dgm:pt>
    <dgm:pt modelId="{1FD65117-D6EF-4530-AA34-392BC46E0A46}" type="pres">
      <dgm:prSet presAssocID="{820212E3-30DB-4D13-9803-836BC295166C}" presName="parentText" presStyleLbl="node1" presStyleIdx="1" presStyleCnt="3">
        <dgm:presLayoutVars>
          <dgm:chMax val="0"/>
          <dgm:bulletEnabled val="1"/>
        </dgm:presLayoutVars>
      </dgm:prSet>
      <dgm:spPr/>
    </dgm:pt>
    <dgm:pt modelId="{E715F5CE-C5DF-47E7-A234-AA35CEAA3E7B}" type="pres">
      <dgm:prSet presAssocID="{1A8FACE3-D8FB-4DE8-A576-8BF9C883F7DA}" presName="spacer" presStyleCnt="0"/>
      <dgm:spPr/>
    </dgm:pt>
    <dgm:pt modelId="{1AD0F3A2-A1B1-4C60-892D-258A9623F2A7}" type="pres">
      <dgm:prSet presAssocID="{637AAB39-62DE-407A-BE5F-597FC369DB05}" presName="parentText" presStyleLbl="node1" presStyleIdx="2" presStyleCnt="3">
        <dgm:presLayoutVars>
          <dgm:chMax val="0"/>
          <dgm:bulletEnabled val="1"/>
        </dgm:presLayoutVars>
      </dgm:prSet>
      <dgm:spPr/>
    </dgm:pt>
  </dgm:ptLst>
  <dgm:cxnLst>
    <dgm:cxn modelId="{252E2800-2599-4C59-89B4-10610F72D61D}" type="presOf" srcId="{637AAB39-62DE-407A-BE5F-597FC369DB05}" destId="{1AD0F3A2-A1B1-4C60-892D-258A9623F2A7}" srcOrd="0" destOrd="0" presId="urn:microsoft.com/office/officeart/2005/8/layout/vList2"/>
    <dgm:cxn modelId="{2A3C6216-EDE1-44EE-AAF9-FD937AD253D8}" type="presOf" srcId="{134B90BB-639B-4D23-9A5E-C90BEE7019A4}" destId="{86DCF625-7164-4924-BBDB-F4050CE6D408}" srcOrd="0" destOrd="0" presId="urn:microsoft.com/office/officeart/2005/8/layout/vList2"/>
    <dgm:cxn modelId="{C4956952-10D7-4F78-B96A-15F9239725A3}" srcId="{BC65A289-F314-4EF1-B44E-2DACCC44FB68}" destId="{134B90BB-639B-4D23-9A5E-C90BEE7019A4}" srcOrd="0" destOrd="0" parTransId="{282F4156-876D-476F-91FB-E1AEB9AC9448}" sibTransId="{73359064-32E7-49AB-9118-344CB3027E46}"/>
    <dgm:cxn modelId="{90098373-0DC6-4A8F-8B23-10BD378DD7CC}" srcId="{BC65A289-F314-4EF1-B44E-2DACCC44FB68}" destId="{637AAB39-62DE-407A-BE5F-597FC369DB05}" srcOrd="2" destOrd="0" parTransId="{37974C11-585F-468A-A9D7-BB6E44853608}" sibTransId="{0E0FE6F6-3BDA-48BA-8EFF-425A63E4F9ED}"/>
    <dgm:cxn modelId="{22D33F9F-A537-4147-B873-9BD8E461DA9E}" type="presOf" srcId="{BC65A289-F314-4EF1-B44E-2DACCC44FB68}" destId="{4CCE288C-BA48-41A9-9F97-6FA49EF1C181}" srcOrd="0" destOrd="0" presId="urn:microsoft.com/office/officeart/2005/8/layout/vList2"/>
    <dgm:cxn modelId="{10212DD3-2501-492A-988D-AEEA04154A1B}" type="presOf" srcId="{820212E3-30DB-4D13-9803-836BC295166C}" destId="{1FD65117-D6EF-4530-AA34-392BC46E0A46}" srcOrd="0" destOrd="0" presId="urn:microsoft.com/office/officeart/2005/8/layout/vList2"/>
    <dgm:cxn modelId="{13F173FE-226B-4AB5-824A-FF6E3FFFBED1}" srcId="{BC65A289-F314-4EF1-B44E-2DACCC44FB68}" destId="{820212E3-30DB-4D13-9803-836BC295166C}" srcOrd="1" destOrd="0" parTransId="{68427909-7030-45CF-82E7-A3A2E0B2DA4A}" sibTransId="{1A8FACE3-D8FB-4DE8-A576-8BF9C883F7DA}"/>
    <dgm:cxn modelId="{2BD53DE5-40B0-4987-9935-E6B59E434117}" type="presParOf" srcId="{4CCE288C-BA48-41A9-9F97-6FA49EF1C181}" destId="{86DCF625-7164-4924-BBDB-F4050CE6D408}" srcOrd="0" destOrd="0" presId="urn:microsoft.com/office/officeart/2005/8/layout/vList2"/>
    <dgm:cxn modelId="{77851652-2E18-4DD0-88DC-58BD8C0E4417}" type="presParOf" srcId="{4CCE288C-BA48-41A9-9F97-6FA49EF1C181}" destId="{F6FFFC87-C6BE-4522-96B4-F66D391CC01D}" srcOrd="1" destOrd="0" presId="urn:microsoft.com/office/officeart/2005/8/layout/vList2"/>
    <dgm:cxn modelId="{9434615D-2955-47A6-987A-FE1E0A5E8C29}" type="presParOf" srcId="{4CCE288C-BA48-41A9-9F97-6FA49EF1C181}" destId="{1FD65117-D6EF-4530-AA34-392BC46E0A46}" srcOrd="2" destOrd="0" presId="urn:microsoft.com/office/officeart/2005/8/layout/vList2"/>
    <dgm:cxn modelId="{B824185D-234C-4FAC-9DCE-EF5388DBBE6A}" type="presParOf" srcId="{4CCE288C-BA48-41A9-9F97-6FA49EF1C181}" destId="{E715F5CE-C5DF-47E7-A234-AA35CEAA3E7B}" srcOrd="3" destOrd="0" presId="urn:microsoft.com/office/officeart/2005/8/layout/vList2"/>
    <dgm:cxn modelId="{CD34C67D-179F-49F0-83DB-963DF007B764}" type="presParOf" srcId="{4CCE288C-BA48-41A9-9F97-6FA49EF1C181}" destId="{1AD0F3A2-A1B1-4C60-892D-258A9623F2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9BE8A4-1FD8-4E03-8EFE-8CF635B717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3FEFFC-DC36-4D77-81CD-E96C6EBFF3E7}">
      <dgm:prSet phldrT="[Text]"/>
      <dgm:spPr/>
      <dgm:t>
        <a:bodyPr/>
        <a:lstStyle/>
        <a:p>
          <a:r>
            <a:rPr lang="en-US" dirty="0"/>
            <a:t>Master Agreement (Apple)</a:t>
          </a:r>
        </a:p>
      </dgm:t>
    </dgm:pt>
    <dgm:pt modelId="{807E38F9-7FE4-4FAE-9BB5-9E9C7908B557}" type="parTrans" cxnId="{41722B35-1100-482B-A31F-167A612E63A6}">
      <dgm:prSet/>
      <dgm:spPr/>
      <dgm:t>
        <a:bodyPr/>
        <a:lstStyle/>
        <a:p>
          <a:endParaRPr lang="en-US"/>
        </a:p>
      </dgm:t>
    </dgm:pt>
    <dgm:pt modelId="{E3594094-31AA-4D69-AF44-4FC0C260D0DB}" type="sibTrans" cxnId="{41722B35-1100-482B-A31F-167A612E63A6}">
      <dgm:prSet/>
      <dgm:spPr/>
      <dgm:t>
        <a:bodyPr/>
        <a:lstStyle/>
        <a:p>
          <a:endParaRPr lang="en-US"/>
        </a:p>
      </dgm:t>
    </dgm:pt>
    <dgm:pt modelId="{07FE8CEA-1E48-4486-BBE6-24AD66231876}">
      <dgm:prSet phldrT="[Text]"/>
      <dgm:spPr/>
      <dgm:t>
        <a:bodyPr/>
        <a:lstStyle/>
        <a:p>
          <a:r>
            <a:rPr lang="en-US" dirty="0"/>
            <a:t>Participating Addendum</a:t>
          </a:r>
        </a:p>
      </dgm:t>
    </dgm:pt>
    <dgm:pt modelId="{4981B1C2-9147-450C-805F-90FECB9C90E9}" type="parTrans" cxnId="{007408D9-27EA-430E-8928-CE604D9F0D10}">
      <dgm:prSet/>
      <dgm:spPr/>
      <dgm:t>
        <a:bodyPr/>
        <a:lstStyle/>
        <a:p>
          <a:endParaRPr lang="en-US"/>
        </a:p>
      </dgm:t>
    </dgm:pt>
    <dgm:pt modelId="{18E06E80-79B7-46C2-98DD-0EF6B7075B86}" type="sibTrans" cxnId="{007408D9-27EA-430E-8928-CE604D9F0D10}">
      <dgm:prSet/>
      <dgm:spPr/>
      <dgm:t>
        <a:bodyPr/>
        <a:lstStyle/>
        <a:p>
          <a:endParaRPr lang="en-US"/>
        </a:p>
      </dgm:t>
    </dgm:pt>
    <dgm:pt modelId="{004E6C06-F66E-479D-A607-7C096E1A3E91}">
      <dgm:prSet phldrT="[Text]"/>
      <dgm:spPr>
        <a:blipFill rotWithShape="0">
          <a:blip xmlns:r="http://schemas.openxmlformats.org/officeDocument/2006/relationships" r:embed="rId1"/>
          <a:stretch>
            <a:fillRect/>
          </a:stretch>
        </a:blipFill>
      </dgm:spPr>
      <dgm:t>
        <a:bodyPr/>
        <a:lstStyle/>
        <a:p>
          <a:r>
            <a:rPr lang="en-US" b="1" dirty="0"/>
            <a:t>Alabama</a:t>
          </a:r>
        </a:p>
        <a:p>
          <a:endParaRPr lang="en-US" dirty="0"/>
        </a:p>
        <a:p>
          <a:endParaRPr lang="en-US" dirty="0"/>
        </a:p>
      </dgm:t>
    </dgm:pt>
    <dgm:pt modelId="{1D169FEC-F06A-4F32-A8AB-A258DA326784}" type="parTrans" cxnId="{3BF696B6-AC66-44F7-A65C-4B37475D3B11}">
      <dgm:prSet/>
      <dgm:spPr/>
      <dgm:t>
        <a:bodyPr/>
        <a:lstStyle/>
        <a:p>
          <a:endParaRPr lang="en-US"/>
        </a:p>
      </dgm:t>
    </dgm:pt>
    <dgm:pt modelId="{CBA17216-AC67-4E15-8AFB-1E2F0B05D617}" type="sibTrans" cxnId="{3BF696B6-AC66-44F7-A65C-4B37475D3B11}">
      <dgm:prSet/>
      <dgm:spPr/>
      <dgm:t>
        <a:bodyPr/>
        <a:lstStyle/>
        <a:p>
          <a:endParaRPr lang="en-US"/>
        </a:p>
      </dgm:t>
    </dgm:pt>
    <dgm:pt modelId="{CA22143C-2908-495C-98BA-6D169272394D}">
      <dgm:prSet phldrT="[Text]"/>
      <dgm:spPr/>
      <dgm:t>
        <a:bodyPr/>
        <a:lstStyle/>
        <a:p>
          <a:r>
            <a:rPr lang="en-US" dirty="0"/>
            <a:t>Participating Addendum</a:t>
          </a:r>
        </a:p>
      </dgm:t>
    </dgm:pt>
    <dgm:pt modelId="{0B0784D5-EF3C-4261-AF64-F6E3B837562D}" type="parTrans" cxnId="{264AC204-51EB-4F20-8576-C1E0CCDB2F37}">
      <dgm:prSet/>
      <dgm:spPr/>
      <dgm:t>
        <a:bodyPr/>
        <a:lstStyle/>
        <a:p>
          <a:endParaRPr lang="en-US"/>
        </a:p>
      </dgm:t>
    </dgm:pt>
    <dgm:pt modelId="{FC20D9FA-E30B-4A52-83A9-03936E1A7F5D}" type="sibTrans" cxnId="{264AC204-51EB-4F20-8576-C1E0CCDB2F37}">
      <dgm:prSet/>
      <dgm:spPr/>
      <dgm:t>
        <a:bodyPr/>
        <a:lstStyle/>
        <a:p>
          <a:endParaRPr lang="en-US"/>
        </a:p>
      </dgm:t>
    </dgm:pt>
    <dgm:pt modelId="{5F7FAC4E-0106-44C3-91F0-48302A0C8A4B}">
      <dgm:prSet phldrT="[Text]"/>
      <dgm:spPr>
        <a:blipFill rotWithShape="0">
          <a:blip xmlns:r="http://schemas.openxmlformats.org/officeDocument/2006/relationships" r:embed="rId2"/>
          <a:stretch>
            <a:fillRect/>
          </a:stretch>
        </a:blipFill>
      </dgm:spPr>
      <dgm:t>
        <a:bodyPr/>
        <a:lstStyle/>
        <a:p>
          <a:r>
            <a:rPr lang="en-US" b="1" dirty="0"/>
            <a:t>Wisconsin</a:t>
          </a:r>
        </a:p>
        <a:p>
          <a:endParaRPr lang="en-US" b="1" dirty="0"/>
        </a:p>
        <a:p>
          <a:endParaRPr lang="en-US" b="1" dirty="0"/>
        </a:p>
      </dgm:t>
    </dgm:pt>
    <dgm:pt modelId="{6C5FEAA1-2399-46D9-9F3B-E775F5BE73F1}" type="parTrans" cxnId="{4D9486B1-58A2-4B21-8DAC-8DE28462522E}">
      <dgm:prSet/>
      <dgm:spPr/>
      <dgm:t>
        <a:bodyPr/>
        <a:lstStyle/>
        <a:p>
          <a:endParaRPr lang="en-US"/>
        </a:p>
      </dgm:t>
    </dgm:pt>
    <dgm:pt modelId="{C2CDF982-6215-440D-ADD0-513AEB7D6CDF}" type="sibTrans" cxnId="{4D9486B1-58A2-4B21-8DAC-8DE28462522E}">
      <dgm:prSet/>
      <dgm:spPr/>
      <dgm:t>
        <a:bodyPr/>
        <a:lstStyle/>
        <a:p>
          <a:endParaRPr lang="en-US"/>
        </a:p>
      </dgm:t>
    </dgm:pt>
    <dgm:pt modelId="{39C4A280-A043-40F0-B7FC-A993CFE85831}" type="pres">
      <dgm:prSet presAssocID="{2E9BE8A4-1FD8-4E03-8EFE-8CF635B71751}" presName="hierChild1" presStyleCnt="0">
        <dgm:presLayoutVars>
          <dgm:chPref val="1"/>
          <dgm:dir/>
          <dgm:animOne val="branch"/>
          <dgm:animLvl val="lvl"/>
          <dgm:resizeHandles/>
        </dgm:presLayoutVars>
      </dgm:prSet>
      <dgm:spPr/>
    </dgm:pt>
    <dgm:pt modelId="{BC1A76AC-6860-4986-9CCD-E8121C9C662C}" type="pres">
      <dgm:prSet presAssocID="{143FEFFC-DC36-4D77-81CD-E96C6EBFF3E7}" presName="hierRoot1" presStyleCnt="0"/>
      <dgm:spPr/>
    </dgm:pt>
    <dgm:pt modelId="{9A683318-90F2-42D0-801A-EF3846765D8C}" type="pres">
      <dgm:prSet presAssocID="{143FEFFC-DC36-4D77-81CD-E96C6EBFF3E7}" presName="composite" presStyleCnt="0"/>
      <dgm:spPr/>
    </dgm:pt>
    <dgm:pt modelId="{7A458068-00E2-40C8-A827-E8742386FC68}" type="pres">
      <dgm:prSet presAssocID="{143FEFFC-DC36-4D77-81CD-E96C6EBFF3E7}" presName="background" presStyleLbl="node0" presStyleIdx="0" presStyleCnt="1"/>
      <dgm:spPr/>
    </dgm:pt>
    <dgm:pt modelId="{E05730A1-7E00-41FA-A90A-5DF110461728}" type="pres">
      <dgm:prSet presAssocID="{143FEFFC-DC36-4D77-81CD-E96C6EBFF3E7}" presName="text" presStyleLbl="fgAcc0" presStyleIdx="0" presStyleCnt="1">
        <dgm:presLayoutVars>
          <dgm:chPref val="3"/>
        </dgm:presLayoutVars>
      </dgm:prSet>
      <dgm:spPr/>
    </dgm:pt>
    <dgm:pt modelId="{8C6BE060-2210-4F91-80E7-780BD23D0BB7}" type="pres">
      <dgm:prSet presAssocID="{143FEFFC-DC36-4D77-81CD-E96C6EBFF3E7}" presName="hierChild2" presStyleCnt="0"/>
      <dgm:spPr/>
    </dgm:pt>
    <dgm:pt modelId="{9A74694E-6280-46D1-B907-FE8A136DA406}" type="pres">
      <dgm:prSet presAssocID="{4981B1C2-9147-450C-805F-90FECB9C90E9}" presName="Name10" presStyleLbl="parChTrans1D2" presStyleIdx="0" presStyleCnt="2"/>
      <dgm:spPr/>
    </dgm:pt>
    <dgm:pt modelId="{61F95711-F7DF-401D-A8A5-6C7AE346922B}" type="pres">
      <dgm:prSet presAssocID="{07FE8CEA-1E48-4486-BBE6-24AD66231876}" presName="hierRoot2" presStyleCnt="0"/>
      <dgm:spPr/>
    </dgm:pt>
    <dgm:pt modelId="{D5578B7D-425D-4017-ACCC-2B8B6FB1E555}" type="pres">
      <dgm:prSet presAssocID="{07FE8CEA-1E48-4486-BBE6-24AD66231876}" presName="composite2" presStyleCnt="0"/>
      <dgm:spPr/>
    </dgm:pt>
    <dgm:pt modelId="{FFE37152-58D9-4BF4-8004-6AFA5BCCE71E}" type="pres">
      <dgm:prSet presAssocID="{07FE8CEA-1E48-4486-BBE6-24AD66231876}" presName="background2" presStyleLbl="node2" presStyleIdx="0" presStyleCnt="2"/>
      <dgm:spPr>
        <a:solidFill>
          <a:srgbClr val="7030A0"/>
        </a:solidFill>
      </dgm:spPr>
    </dgm:pt>
    <dgm:pt modelId="{E197E930-A71D-4CD0-A161-2FD073B1A9B5}" type="pres">
      <dgm:prSet presAssocID="{07FE8CEA-1E48-4486-BBE6-24AD66231876}" presName="text2" presStyleLbl="fgAcc2" presStyleIdx="0" presStyleCnt="2">
        <dgm:presLayoutVars>
          <dgm:chPref val="3"/>
        </dgm:presLayoutVars>
      </dgm:prSet>
      <dgm:spPr/>
    </dgm:pt>
    <dgm:pt modelId="{C62D5583-2C3D-4B10-B086-B3827DE6B9CE}" type="pres">
      <dgm:prSet presAssocID="{07FE8CEA-1E48-4486-BBE6-24AD66231876}" presName="hierChild3" presStyleCnt="0"/>
      <dgm:spPr/>
    </dgm:pt>
    <dgm:pt modelId="{BD31564F-FA77-4985-B137-AF64837FA6A3}" type="pres">
      <dgm:prSet presAssocID="{1D169FEC-F06A-4F32-A8AB-A258DA326784}" presName="Name17" presStyleLbl="parChTrans1D3" presStyleIdx="0" presStyleCnt="2"/>
      <dgm:spPr/>
    </dgm:pt>
    <dgm:pt modelId="{BE18E9CB-3594-4CBC-BBE5-0555F7A46D33}" type="pres">
      <dgm:prSet presAssocID="{004E6C06-F66E-479D-A607-7C096E1A3E91}" presName="hierRoot3" presStyleCnt="0"/>
      <dgm:spPr/>
    </dgm:pt>
    <dgm:pt modelId="{C4834A0D-8DA5-4B6C-8659-4FCC5CB90F6A}" type="pres">
      <dgm:prSet presAssocID="{004E6C06-F66E-479D-A607-7C096E1A3E91}" presName="composite3" presStyleCnt="0"/>
      <dgm:spPr/>
    </dgm:pt>
    <dgm:pt modelId="{0178D227-F04F-4A92-B8B9-C002BF3EF48D}" type="pres">
      <dgm:prSet presAssocID="{004E6C06-F66E-479D-A607-7C096E1A3E91}" presName="background3" presStyleLbl="node3" presStyleIdx="0" presStyleCnt="2"/>
      <dgm:spPr>
        <a:solidFill>
          <a:srgbClr val="7030A0"/>
        </a:solidFill>
      </dgm:spPr>
    </dgm:pt>
    <dgm:pt modelId="{735AC4CD-B5F7-47AB-837E-55D0D8EA7386}" type="pres">
      <dgm:prSet presAssocID="{004E6C06-F66E-479D-A607-7C096E1A3E91}" presName="text3" presStyleLbl="fgAcc3" presStyleIdx="0" presStyleCnt="2">
        <dgm:presLayoutVars>
          <dgm:chPref val="3"/>
        </dgm:presLayoutVars>
      </dgm:prSet>
      <dgm:spPr/>
    </dgm:pt>
    <dgm:pt modelId="{E86DC93E-D8DA-4A09-81BA-DC4B20B4D437}" type="pres">
      <dgm:prSet presAssocID="{004E6C06-F66E-479D-A607-7C096E1A3E91}" presName="hierChild4" presStyleCnt="0"/>
      <dgm:spPr/>
    </dgm:pt>
    <dgm:pt modelId="{70FFC8BB-3C3D-4032-B7B6-E3C6904050BF}" type="pres">
      <dgm:prSet presAssocID="{0B0784D5-EF3C-4261-AF64-F6E3B837562D}" presName="Name10" presStyleLbl="parChTrans1D2" presStyleIdx="1" presStyleCnt="2"/>
      <dgm:spPr/>
    </dgm:pt>
    <dgm:pt modelId="{61F77D8B-2123-4AEE-8C74-B432016EA6AC}" type="pres">
      <dgm:prSet presAssocID="{CA22143C-2908-495C-98BA-6D169272394D}" presName="hierRoot2" presStyleCnt="0"/>
      <dgm:spPr/>
    </dgm:pt>
    <dgm:pt modelId="{700E4C84-B7D2-4FDA-B42D-F8C56FA63256}" type="pres">
      <dgm:prSet presAssocID="{CA22143C-2908-495C-98BA-6D169272394D}" presName="composite2" presStyleCnt="0"/>
      <dgm:spPr/>
    </dgm:pt>
    <dgm:pt modelId="{8C39B121-3DFE-4DB1-8100-90B18783C620}" type="pres">
      <dgm:prSet presAssocID="{CA22143C-2908-495C-98BA-6D169272394D}" presName="background2" presStyleLbl="node2" presStyleIdx="1" presStyleCnt="2"/>
      <dgm:spPr>
        <a:solidFill>
          <a:srgbClr val="00B050"/>
        </a:solidFill>
      </dgm:spPr>
    </dgm:pt>
    <dgm:pt modelId="{FD9AB996-4D09-4713-ACE4-92E6AA1EA6EB}" type="pres">
      <dgm:prSet presAssocID="{CA22143C-2908-495C-98BA-6D169272394D}" presName="text2" presStyleLbl="fgAcc2" presStyleIdx="1" presStyleCnt="2">
        <dgm:presLayoutVars>
          <dgm:chPref val="3"/>
        </dgm:presLayoutVars>
      </dgm:prSet>
      <dgm:spPr/>
    </dgm:pt>
    <dgm:pt modelId="{35E386F2-8E08-4DAF-AA04-1B9C9422DDC0}" type="pres">
      <dgm:prSet presAssocID="{CA22143C-2908-495C-98BA-6D169272394D}" presName="hierChild3" presStyleCnt="0"/>
      <dgm:spPr/>
    </dgm:pt>
    <dgm:pt modelId="{3121A019-6FD2-4A24-8D61-23C571B0B325}" type="pres">
      <dgm:prSet presAssocID="{6C5FEAA1-2399-46D9-9F3B-E775F5BE73F1}" presName="Name17" presStyleLbl="parChTrans1D3" presStyleIdx="1" presStyleCnt="2"/>
      <dgm:spPr/>
    </dgm:pt>
    <dgm:pt modelId="{81DFA8E4-D159-456E-A460-D7BC45359DDA}" type="pres">
      <dgm:prSet presAssocID="{5F7FAC4E-0106-44C3-91F0-48302A0C8A4B}" presName="hierRoot3" presStyleCnt="0"/>
      <dgm:spPr/>
    </dgm:pt>
    <dgm:pt modelId="{831563FD-54F6-4575-B9B6-A7739645BC34}" type="pres">
      <dgm:prSet presAssocID="{5F7FAC4E-0106-44C3-91F0-48302A0C8A4B}" presName="composite3" presStyleCnt="0"/>
      <dgm:spPr/>
    </dgm:pt>
    <dgm:pt modelId="{2743CCA2-31A4-4A78-ACAA-6FE7958A7D46}" type="pres">
      <dgm:prSet presAssocID="{5F7FAC4E-0106-44C3-91F0-48302A0C8A4B}" presName="background3" presStyleLbl="node3" presStyleIdx="1" presStyleCnt="2"/>
      <dgm:spPr>
        <a:solidFill>
          <a:srgbClr val="00B050"/>
        </a:solidFill>
      </dgm:spPr>
    </dgm:pt>
    <dgm:pt modelId="{8C81E5E2-8879-4607-B8EA-AFC499FD766E}" type="pres">
      <dgm:prSet presAssocID="{5F7FAC4E-0106-44C3-91F0-48302A0C8A4B}" presName="text3" presStyleLbl="fgAcc3" presStyleIdx="1" presStyleCnt="2">
        <dgm:presLayoutVars>
          <dgm:chPref val="3"/>
        </dgm:presLayoutVars>
      </dgm:prSet>
      <dgm:spPr/>
    </dgm:pt>
    <dgm:pt modelId="{D143D234-60CA-408E-AC5F-DA12DC99C356}" type="pres">
      <dgm:prSet presAssocID="{5F7FAC4E-0106-44C3-91F0-48302A0C8A4B}" presName="hierChild4" presStyleCnt="0"/>
      <dgm:spPr/>
    </dgm:pt>
  </dgm:ptLst>
  <dgm:cxnLst>
    <dgm:cxn modelId="{264AC204-51EB-4F20-8576-C1E0CCDB2F37}" srcId="{143FEFFC-DC36-4D77-81CD-E96C6EBFF3E7}" destId="{CA22143C-2908-495C-98BA-6D169272394D}" srcOrd="1" destOrd="0" parTransId="{0B0784D5-EF3C-4261-AF64-F6E3B837562D}" sibTransId="{FC20D9FA-E30B-4A52-83A9-03936E1A7F5D}"/>
    <dgm:cxn modelId="{41722B35-1100-482B-A31F-167A612E63A6}" srcId="{2E9BE8A4-1FD8-4E03-8EFE-8CF635B71751}" destId="{143FEFFC-DC36-4D77-81CD-E96C6EBFF3E7}" srcOrd="0" destOrd="0" parTransId="{807E38F9-7FE4-4FAE-9BB5-9E9C7908B557}" sibTransId="{E3594094-31AA-4D69-AF44-4FC0C260D0DB}"/>
    <dgm:cxn modelId="{B6926639-D68D-4C88-93BC-01B7BAA81A6D}" type="presOf" srcId="{143FEFFC-DC36-4D77-81CD-E96C6EBFF3E7}" destId="{E05730A1-7E00-41FA-A90A-5DF110461728}" srcOrd="0" destOrd="0" presId="urn:microsoft.com/office/officeart/2005/8/layout/hierarchy1"/>
    <dgm:cxn modelId="{A67D4843-94BE-4BF2-855E-018984A14835}" type="presOf" srcId="{5F7FAC4E-0106-44C3-91F0-48302A0C8A4B}" destId="{8C81E5E2-8879-4607-B8EA-AFC499FD766E}" srcOrd="0" destOrd="0" presId="urn:microsoft.com/office/officeart/2005/8/layout/hierarchy1"/>
    <dgm:cxn modelId="{BFF8B24A-D360-44F4-80F5-0C80E52F4B02}" type="presOf" srcId="{4981B1C2-9147-450C-805F-90FECB9C90E9}" destId="{9A74694E-6280-46D1-B907-FE8A136DA406}" srcOrd="0" destOrd="0" presId="urn:microsoft.com/office/officeart/2005/8/layout/hierarchy1"/>
    <dgm:cxn modelId="{491FC257-533A-4578-87A5-D20CE62EB3CD}" type="presOf" srcId="{6C5FEAA1-2399-46D9-9F3B-E775F5BE73F1}" destId="{3121A019-6FD2-4A24-8D61-23C571B0B325}" srcOrd="0" destOrd="0" presId="urn:microsoft.com/office/officeart/2005/8/layout/hierarchy1"/>
    <dgm:cxn modelId="{64D39790-DD38-43D5-85F6-9D870E0C5FF4}" type="presOf" srcId="{07FE8CEA-1E48-4486-BBE6-24AD66231876}" destId="{E197E930-A71D-4CD0-A161-2FD073B1A9B5}" srcOrd="0" destOrd="0" presId="urn:microsoft.com/office/officeart/2005/8/layout/hierarchy1"/>
    <dgm:cxn modelId="{4D9486B1-58A2-4B21-8DAC-8DE28462522E}" srcId="{CA22143C-2908-495C-98BA-6D169272394D}" destId="{5F7FAC4E-0106-44C3-91F0-48302A0C8A4B}" srcOrd="0" destOrd="0" parTransId="{6C5FEAA1-2399-46D9-9F3B-E775F5BE73F1}" sibTransId="{C2CDF982-6215-440D-ADD0-513AEB7D6CDF}"/>
    <dgm:cxn modelId="{AFFB2CB3-7DC3-4447-90E9-518B564802F8}" type="presOf" srcId="{1D169FEC-F06A-4F32-A8AB-A258DA326784}" destId="{BD31564F-FA77-4985-B137-AF64837FA6A3}" srcOrd="0" destOrd="0" presId="urn:microsoft.com/office/officeart/2005/8/layout/hierarchy1"/>
    <dgm:cxn modelId="{3BF696B6-AC66-44F7-A65C-4B37475D3B11}" srcId="{07FE8CEA-1E48-4486-BBE6-24AD66231876}" destId="{004E6C06-F66E-479D-A607-7C096E1A3E91}" srcOrd="0" destOrd="0" parTransId="{1D169FEC-F06A-4F32-A8AB-A258DA326784}" sibTransId="{CBA17216-AC67-4E15-8AFB-1E2F0B05D617}"/>
    <dgm:cxn modelId="{E37FBFBE-D800-4053-95A6-6CDB301BE9DD}" type="presOf" srcId="{CA22143C-2908-495C-98BA-6D169272394D}" destId="{FD9AB996-4D09-4713-ACE4-92E6AA1EA6EB}" srcOrd="0" destOrd="0" presId="urn:microsoft.com/office/officeart/2005/8/layout/hierarchy1"/>
    <dgm:cxn modelId="{73B4F6D1-0965-4A60-AFA6-7BD32F6196A0}" type="presOf" srcId="{2E9BE8A4-1FD8-4E03-8EFE-8CF635B71751}" destId="{39C4A280-A043-40F0-B7FC-A993CFE85831}" srcOrd="0" destOrd="0" presId="urn:microsoft.com/office/officeart/2005/8/layout/hierarchy1"/>
    <dgm:cxn modelId="{007408D9-27EA-430E-8928-CE604D9F0D10}" srcId="{143FEFFC-DC36-4D77-81CD-E96C6EBFF3E7}" destId="{07FE8CEA-1E48-4486-BBE6-24AD66231876}" srcOrd="0" destOrd="0" parTransId="{4981B1C2-9147-450C-805F-90FECB9C90E9}" sibTransId="{18E06E80-79B7-46C2-98DD-0EF6B7075B86}"/>
    <dgm:cxn modelId="{467333E9-D7A0-4FD0-A74A-FC6E8FD0E938}" type="presOf" srcId="{004E6C06-F66E-479D-A607-7C096E1A3E91}" destId="{735AC4CD-B5F7-47AB-837E-55D0D8EA7386}" srcOrd="0" destOrd="0" presId="urn:microsoft.com/office/officeart/2005/8/layout/hierarchy1"/>
    <dgm:cxn modelId="{0B402AEC-0736-47EA-B228-62E1E5EF95FB}" type="presOf" srcId="{0B0784D5-EF3C-4261-AF64-F6E3B837562D}" destId="{70FFC8BB-3C3D-4032-B7B6-E3C6904050BF}" srcOrd="0" destOrd="0" presId="urn:microsoft.com/office/officeart/2005/8/layout/hierarchy1"/>
    <dgm:cxn modelId="{E23C9172-5291-4204-9F1D-814C3618285A}" type="presParOf" srcId="{39C4A280-A043-40F0-B7FC-A993CFE85831}" destId="{BC1A76AC-6860-4986-9CCD-E8121C9C662C}" srcOrd="0" destOrd="0" presId="urn:microsoft.com/office/officeart/2005/8/layout/hierarchy1"/>
    <dgm:cxn modelId="{BE4DD685-84B0-4C52-9ADB-3D7946B295CD}" type="presParOf" srcId="{BC1A76AC-6860-4986-9CCD-E8121C9C662C}" destId="{9A683318-90F2-42D0-801A-EF3846765D8C}" srcOrd="0" destOrd="0" presId="urn:microsoft.com/office/officeart/2005/8/layout/hierarchy1"/>
    <dgm:cxn modelId="{27837B05-DACD-47AF-90B8-E7E4983B18B7}" type="presParOf" srcId="{9A683318-90F2-42D0-801A-EF3846765D8C}" destId="{7A458068-00E2-40C8-A827-E8742386FC68}" srcOrd="0" destOrd="0" presId="urn:microsoft.com/office/officeart/2005/8/layout/hierarchy1"/>
    <dgm:cxn modelId="{92BF589B-7035-4484-B524-4A72230635A7}" type="presParOf" srcId="{9A683318-90F2-42D0-801A-EF3846765D8C}" destId="{E05730A1-7E00-41FA-A90A-5DF110461728}" srcOrd="1" destOrd="0" presId="urn:microsoft.com/office/officeart/2005/8/layout/hierarchy1"/>
    <dgm:cxn modelId="{D32CE5F7-047A-4ABD-8378-743675309FAF}" type="presParOf" srcId="{BC1A76AC-6860-4986-9CCD-E8121C9C662C}" destId="{8C6BE060-2210-4F91-80E7-780BD23D0BB7}" srcOrd="1" destOrd="0" presId="urn:microsoft.com/office/officeart/2005/8/layout/hierarchy1"/>
    <dgm:cxn modelId="{48102B75-4B6C-47E3-8025-81485F741664}" type="presParOf" srcId="{8C6BE060-2210-4F91-80E7-780BD23D0BB7}" destId="{9A74694E-6280-46D1-B907-FE8A136DA406}" srcOrd="0" destOrd="0" presId="urn:microsoft.com/office/officeart/2005/8/layout/hierarchy1"/>
    <dgm:cxn modelId="{45CF616F-514B-4F6A-A57F-3F2EB8F49BAC}" type="presParOf" srcId="{8C6BE060-2210-4F91-80E7-780BD23D0BB7}" destId="{61F95711-F7DF-401D-A8A5-6C7AE346922B}" srcOrd="1" destOrd="0" presId="urn:microsoft.com/office/officeart/2005/8/layout/hierarchy1"/>
    <dgm:cxn modelId="{4B92F486-41C5-475F-A456-F99CDE3D09DE}" type="presParOf" srcId="{61F95711-F7DF-401D-A8A5-6C7AE346922B}" destId="{D5578B7D-425D-4017-ACCC-2B8B6FB1E555}" srcOrd="0" destOrd="0" presId="urn:microsoft.com/office/officeart/2005/8/layout/hierarchy1"/>
    <dgm:cxn modelId="{A16F6B29-9A27-404E-BA7E-89EE63C52C4B}" type="presParOf" srcId="{D5578B7D-425D-4017-ACCC-2B8B6FB1E555}" destId="{FFE37152-58D9-4BF4-8004-6AFA5BCCE71E}" srcOrd="0" destOrd="0" presId="urn:microsoft.com/office/officeart/2005/8/layout/hierarchy1"/>
    <dgm:cxn modelId="{434C68C5-C440-4B32-80F3-25ADA01EFF8D}" type="presParOf" srcId="{D5578B7D-425D-4017-ACCC-2B8B6FB1E555}" destId="{E197E930-A71D-4CD0-A161-2FD073B1A9B5}" srcOrd="1" destOrd="0" presId="urn:microsoft.com/office/officeart/2005/8/layout/hierarchy1"/>
    <dgm:cxn modelId="{F2E6D8C1-1B9C-4E86-8368-0BC70B08C428}" type="presParOf" srcId="{61F95711-F7DF-401D-A8A5-6C7AE346922B}" destId="{C62D5583-2C3D-4B10-B086-B3827DE6B9CE}" srcOrd="1" destOrd="0" presId="urn:microsoft.com/office/officeart/2005/8/layout/hierarchy1"/>
    <dgm:cxn modelId="{0F86DBF3-D686-4A09-83EB-BA523A9D95A8}" type="presParOf" srcId="{C62D5583-2C3D-4B10-B086-B3827DE6B9CE}" destId="{BD31564F-FA77-4985-B137-AF64837FA6A3}" srcOrd="0" destOrd="0" presId="urn:microsoft.com/office/officeart/2005/8/layout/hierarchy1"/>
    <dgm:cxn modelId="{95B8A78D-1A68-4B17-99EA-2172EB6309DE}" type="presParOf" srcId="{C62D5583-2C3D-4B10-B086-B3827DE6B9CE}" destId="{BE18E9CB-3594-4CBC-BBE5-0555F7A46D33}" srcOrd="1" destOrd="0" presId="urn:microsoft.com/office/officeart/2005/8/layout/hierarchy1"/>
    <dgm:cxn modelId="{386F338E-367C-4C0E-9EC3-79255D6CF794}" type="presParOf" srcId="{BE18E9CB-3594-4CBC-BBE5-0555F7A46D33}" destId="{C4834A0D-8DA5-4B6C-8659-4FCC5CB90F6A}" srcOrd="0" destOrd="0" presId="urn:microsoft.com/office/officeart/2005/8/layout/hierarchy1"/>
    <dgm:cxn modelId="{C3551321-F51B-46EC-BF37-ECD063BA5FAF}" type="presParOf" srcId="{C4834A0D-8DA5-4B6C-8659-4FCC5CB90F6A}" destId="{0178D227-F04F-4A92-B8B9-C002BF3EF48D}" srcOrd="0" destOrd="0" presId="urn:microsoft.com/office/officeart/2005/8/layout/hierarchy1"/>
    <dgm:cxn modelId="{CB38CA8F-C187-4598-B584-2E3D49DE1A8C}" type="presParOf" srcId="{C4834A0D-8DA5-4B6C-8659-4FCC5CB90F6A}" destId="{735AC4CD-B5F7-47AB-837E-55D0D8EA7386}" srcOrd="1" destOrd="0" presId="urn:microsoft.com/office/officeart/2005/8/layout/hierarchy1"/>
    <dgm:cxn modelId="{5975CDEE-4771-4F85-B268-D790AF1419C6}" type="presParOf" srcId="{BE18E9CB-3594-4CBC-BBE5-0555F7A46D33}" destId="{E86DC93E-D8DA-4A09-81BA-DC4B20B4D437}" srcOrd="1" destOrd="0" presId="urn:microsoft.com/office/officeart/2005/8/layout/hierarchy1"/>
    <dgm:cxn modelId="{2467AEE0-A7FC-41C0-9F2B-B7C0E9B4AFD4}" type="presParOf" srcId="{8C6BE060-2210-4F91-80E7-780BD23D0BB7}" destId="{70FFC8BB-3C3D-4032-B7B6-E3C6904050BF}" srcOrd="2" destOrd="0" presId="urn:microsoft.com/office/officeart/2005/8/layout/hierarchy1"/>
    <dgm:cxn modelId="{E44C7B0C-56D2-495E-B976-D72FDDBFC27D}" type="presParOf" srcId="{8C6BE060-2210-4F91-80E7-780BD23D0BB7}" destId="{61F77D8B-2123-4AEE-8C74-B432016EA6AC}" srcOrd="3" destOrd="0" presId="urn:microsoft.com/office/officeart/2005/8/layout/hierarchy1"/>
    <dgm:cxn modelId="{51825290-0F7B-4DDB-A171-EF2C5C4A9EBA}" type="presParOf" srcId="{61F77D8B-2123-4AEE-8C74-B432016EA6AC}" destId="{700E4C84-B7D2-4FDA-B42D-F8C56FA63256}" srcOrd="0" destOrd="0" presId="urn:microsoft.com/office/officeart/2005/8/layout/hierarchy1"/>
    <dgm:cxn modelId="{55E93A35-2903-41D8-B6E1-C2D4BDF14E14}" type="presParOf" srcId="{700E4C84-B7D2-4FDA-B42D-F8C56FA63256}" destId="{8C39B121-3DFE-4DB1-8100-90B18783C620}" srcOrd="0" destOrd="0" presId="urn:microsoft.com/office/officeart/2005/8/layout/hierarchy1"/>
    <dgm:cxn modelId="{623B05B2-0838-42C9-B5C4-1EE4DC2FC6DA}" type="presParOf" srcId="{700E4C84-B7D2-4FDA-B42D-F8C56FA63256}" destId="{FD9AB996-4D09-4713-ACE4-92E6AA1EA6EB}" srcOrd="1" destOrd="0" presId="urn:microsoft.com/office/officeart/2005/8/layout/hierarchy1"/>
    <dgm:cxn modelId="{A23512A9-1E60-463E-8AF7-319B1D24F7F3}" type="presParOf" srcId="{61F77D8B-2123-4AEE-8C74-B432016EA6AC}" destId="{35E386F2-8E08-4DAF-AA04-1B9C9422DDC0}" srcOrd="1" destOrd="0" presId="urn:microsoft.com/office/officeart/2005/8/layout/hierarchy1"/>
    <dgm:cxn modelId="{8D944466-2343-4994-B7F9-1057165E97B6}" type="presParOf" srcId="{35E386F2-8E08-4DAF-AA04-1B9C9422DDC0}" destId="{3121A019-6FD2-4A24-8D61-23C571B0B325}" srcOrd="0" destOrd="0" presId="urn:microsoft.com/office/officeart/2005/8/layout/hierarchy1"/>
    <dgm:cxn modelId="{F80EBAFC-8595-4F42-8B5E-88697833A07C}" type="presParOf" srcId="{35E386F2-8E08-4DAF-AA04-1B9C9422DDC0}" destId="{81DFA8E4-D159-456E-A460-D7BC45359DDA}" srcOrd="1" destOrd="0" presId="urn:microsoft.com/office/officeart/2005/8/layout/hierarchy1"/>
    <dgm:cxn modelId="{87C0159F-E8D9-40AA-B45B-6F96F56EB952}" type="presParOf" srcId="{81DFA8E4-D159-456E-A460-D7BC45359DDA}" destId="{831563FD-54F6-4575-B9B6-A7739645BC34}" srcOrd="0" destOrd="0" presId="urn:microsoft.com/office/officeart/2005/8/layout/hierarchy1"/>
    <dgm:cxn modelId="{5174F915-6D68-4F17-AFC5-6B2E8482BA89}" type="presParOf" srcId="{831563FD-54F6-4575-B9B6-A7739645BC34}" destId="{2743CCA2-31A4-4A78-ACAA-6FE7958A7D46}" srcOrd="0" destOrd="0" presId="urn:microsoft.com/office/officeart/2005/8/layout/hierarchy1"/>
    <dgm:cxn modelId="{5AE27013-6885-4810-88A3-70D22665E869}" type="presParOf" srcId="{831563FD-54F6-4575-B9B6-A7739645BC34}" destId="{8C81E5E2-8879-4607-B8EA-AFC499FD766E}" srcOrd="1" destOrd="0" presId="urn:microsoft.com/office/officeart/2005/8/layout/hierarchy1"/>
    <dgm:cxn modelId="{55323006-B2C5-4A67-B92C-FF27D56509ED}" type="presParOf" srcId="{81DFA8E4-D159-456E-A460-D7BC45359DDA}" destId="{D143D234-60CA-408E-AC5F-DA12DC99C3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2F29D9-80E3-4EAD-BC34-EE95BF647DA7}"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it-IT"/>
        </a:p>
      </dgm:t>
    </dgm:pt>
    <dgm:pt modelId="{45304BE8-0FA4-43B8-AF1C-6D906458250B}">
      <dgm:prSet/>
      <dgm:spPr/>
      <dgm:t>
        <a:bodyPr/>
        <a:lstStyle/>
        <a:p>
          <a:pPr algn="ctr" rtl="0"/>
          <a:r>
            <a:rPr lang="en-US" dirty="0"/>
            <a:t>Unless the necessary elements have been regulated by an international agreement concluded between the Member States concerned, the </a:t>
          </a:r>
          <a:r>
            <a:rPr lang="en-US" b="1" dirty="0"/>
            <a:t>participating contracting authorities shall conclude an agreement that determines:</a:t>
          </a:r>
          <a:endParaRPr lang="it-IT" dirty="0"/>
        </a:p>
      </dgm:t>
    </dgm:pt>
    <dgm:pt modelId="{865EA49D-DD37-4157-88EF-5B8AEBA74201}" type="parTrans" cxnId="{17F73017-F5F9-4C94-A858-78FF6C1D12B1}">
      <dgm:prSet/>
      <dgm:spPr/>
      <dgm:t>
        <a:bodyPr/>
        <a:lstStyle/>
        <a:p>
          <a:endParaRPr lang="it-IT"/>
        </a:p>
      </dgm:t>
    </dgm:pt>
    <dgm:pt modelId="{84AAE9A1-BC7C-48AA-A9F5-679C2CE79405}" type="sibTrans" cxnId="{17F73017-F5F9-4C94-A858-78FF6C1D12B1}">
      <dgm:prSet/>
      <dgm:spPr/>
      <dgm:t>
        <a:bodyPr/>
        <a:lstStyle/>
        <a:p>
          <a:endParaRPr lang="it-IT"/>
        </a:p>
      </dgm:t>
    </dgm:pt>
    <dgm:pt modelId="{73DC0049-9116-462F-9250-29DF685F2048}">
      <dgm:prSet/>
      <dgm:spPr/>
      <dgm:t>
        <a:bodyPr/>
        <a:lstStyle/>
        <a:p>
          <a:pPr rtl="0"/>
          <a:r>
            <a:rPr lang="en-US" dirty="0"/>
            <a:t>(a) the </a:t>
          </a:r>
          <a:r>
            <a:rPr lang="en-US" b="0" dirty="0"/>
            <a:t>responsibilities of the parties and the relevant applicable national provisions</a:t>
          </a:r>
          <a:r>
            <a:rPr lang="en-US" dirty="0"/>
            <a:t>;</a:t>
          </a:r>
          <a:endParaRPr lang="it-IT" dirty="0"/>
        </a:p>
      </dgm:t>
    </dgm:pt>
    <dgm:pt modelId="{94219087-7E51-4579-B78D-A1EE97D3BC84}" type="parTrans" cxnId="{5C6C3BB3-871E-422B-AB70-0C10E887F30B}">
      <dgm:prSet/>
      <dgm:spPr/>
      <dgm:t>
        <a:bodyPr/>
        <a:lstStyle/>
        <a:p>
          <a:endParaRPr lang="it-IT"/>
        </a:p>
      </dgm:t>
    </dgm:pt>
    <dgm:pt modelId="{BED60495-2075-467C-8AB6-20877873BA6E}" type="sibTrans" cxnId="{5C6C3BB3-871E-422B-AB70-0C10E887F30B}">
      <dgm:prSet/>
      <dgm:spPr/>
      <dgm:t>
        <a:bodyPr/>
        <a:lstStyle/>
        <a:p>
          <a:endParaRPr lang="it-IT"/>
        </a:p>
      </dgm:t>
    </dgm:pt>
    <dgm:pt modelId="{D332F8E0-A01A-4480-B682-02DBC7B87AC0}">
      <dgm:prSet/>
      <dgm:spPr/>
      <dgm:t>
        <a:bodyPr/>
        <a:lstStyle/>
        <a:p>
          <a:pPr rtl="0"/>
          <a:r>
            <a:rPr lang="en-US" dirty="0"/>
            <a:t>(b) </a:t>
          </a:r>
          <a:r>
            <a:rPr lang="en-US" b="1" dirty="0"/>
            <a:t>the </a:t>
          </a:r>
          <a:r>
            <a:rPr lang="en-US" b="0" dirty="0"/>
            <a:t>internal </a:t>
          </a:r>
          <a:r>
            <a:rPr lang="en-US" b="0" dirty="0" err="1"/>
            <a:t>organisation</a:t>
          </a:r>
          <a:r>
            <a:rPr lang="en-US" b="0" dirty="0"/>
            <a:t> of the procurement procedure, including the management of the procedure, the distribution of the works, supplies or services to be procured, and the conclusion of contracts.</a:t>
          </a:r>
          <a:endParaRPr lang="it-IT" b="0" dirty="0"/>
        </a:p>
      </dgm:t>
    </dgm:pt>
    <dgm:pt modelId="{5BBA2579-7F81-4CB9-89F9-65CED96D0F1F}" type="parTrans" cxnId="{2E271BF5-D96B-4D7D-8EE0-5022D26EA1D3}">
      <dgm:prSet/>
      <dgm:spPr/>
      <dgm:t>
        <a:bodyPr/>
        <a:lstStyle/>
        <a:p>
          <a:endParaRPr lang="it-IT"/>
        </a:p>
      </dgm:t>
    </dgm:pt>
    <dgm:pt modelId="{BFC9F399-B139-476F-A99D-512B25DFAEFD}" type="sibTrans" cxnId="{2E271BF5-D96B-4D7D-8EE0-5022D26EA1D3}">
      <dgm:prSet/>
      <dgm:spPr/>
      <dgm:t>
        <a:bodyPr/>
        <a:lstStyle/>
        <a:p>
          <a:endParaRPr lang="it-IT"/>
        </a:p>
      </dgm:t>
    </dgm:pt>
    <dgm:pt modelId="{5127D814-0916-4B77-A865-402DD17D3461}" type="pres">
      <dgm:prSet presAssocID="{352F29D9-80E3-4EAD-BC34-EE95BF647DA7}" presName="linear" presStyleCnt="0">
        <dgm:presLayoutVars>
          <dgm:animLvl val="lvl"/>
          <dgm:resizeHandles val="exact"/>
        </dgm:presLayoutVars>
      </dgm:prSet>
      <dgm:spPr/>
    </dgm:pt>
    <dgm:pt modelId="{D184502A-CAB9-4DFB-8928-C6827DCB28E6}" type="pres">
      <dgm:prSet presAssocID="{45304BE8-0FA4-43B8-AF1C-6D906458250B}" presName="parentText" presStyleLbl="node1" presStyleIdx="0" presStyleCnt="3">
        <dgm:presLayoutVars>
          <dgm:chMax val="0"/>
          <dgm:bulletEnabled val="1"/>
        </dgm:presLayoutVars>
      </dgm:prSet>
      <dgm:spPr/>
    </dgm:pt>
    <dgm:pt modelId="{2741CE4D-81F9-4B02-A8DA-270845FCBEA4}" type="pres">
      <dgm:prSet presAssocID="{84AAE9A1-BC7C-48AA-A9F5-679C2CE79405}" presName="spacer" presStyleCnt="0"/>
      <dgm:spPr/>
    </dgm:pt>
    <dgm:pt modelId="{C3F40407-6708-4C81-AE62-21A8E7F924FB}" type="pres">
      <dgm:prSet presAssocID="{73DC0049-9116-462F-9250-29DF685F2048}" presName="parentText" presStyleLbl="node1" presStyleIdx="1" presStyleCnt="3">
        <dgm:presLayoutVars>
          <dgm:chMax val="0"/>
          <dgm:bulletEnabled val="1"/>
        </dgm:presLayoutVars>
      </dgm:prSet>
      <dgm:spPr/>
    </dgm:pt>
    <dgm:pt modelId="{FB7F26B2-D971-427D-B9A3-6358472B06D3}" type="pres">
      <dgm:prSet presAssocID="{BED60495-2075-467C-8AB6-20877873BA6E}" presName="spacer" presStyleCnt="0"/>
      <dgm:spPr/>
    </dgm:pt>
    <dgm:pt modelId="{2DFD2D19-D863-4E65-961C-2136350506A8}" type="pres">
      <dgm:prSet presAssocID="{D332F8E0-A01A-4480-B682-02DBC7B87AC0}" presName="parentText" presStyleLbl="node1" presStyleIdx="2" presStyleCnt="3" custLinFactY="15812" custLinFactNeighborX="-442" custLinFactNeighborY="100000">
        <dgm:presLayoutVars>
          <dgm:chMax val="0"/>
          <dgm:bulletEnabled val="1"/>
        </dgm:presLayoutVars>
      </dgm:prSet>
      <dgm:spPr/>
    </dgm:pt>
  </dgm:ptLst>
  <dgm:cxnLst>
    <dgm:cxn modelId="{17F73017-F5F9-4C94-A858-78FF6C1D12B1}" srcId="{352F29D9-80E3-4EAD-BC34-EE95BF647DA7}" destId="{45304BE8-0FA4-43B8-AF1C-6D906458250B}" srcOrd="0" destOrd="0" parTransId="{865EA49D-DD37-4157-88EF-5B8AEBA74201}" sibTransId="{84AAE9A1-BC7C-48AA-A9F5-679C2CE79405}"/>
    <dgm:cxn modelId="{8CE02926-E60E-4E8A-8CF9-CAE8337E33D3}" type="presOf" srcId="{352F29D9-80E3-4EAD-BC34-EE95BF647DA7}" destId="{5127D814-0916-4B77-A865-402DD17D3461}" srcOrd="0" destOrd="0" presId="urn:microsoft.com/office/officeart/2005/8/layout/vList2"/>
    <dgm:cxn modelId="{CEF41B32-220B-4BAB-9BEC-51E21A0BCBC4}" type="presOf" srcId="{D332F8E0-A01A-4480-B682-02DBC7B87AC0}" destId="{2DFD2D19-D863-4E65-961C-2136350506A8}" srcOrd="0" destOrd="0" presId="urn:microsoft.com/office/officeart/2005/8/layout/vList2"/>
    <dgm:cxn modelId="{D5941E3E-1D69-4A90-91D0-00AFE03BEA5A}" type="presOf" srcId="{45304BE8-0FA4-43B8-AF1C-6D906458250B}" destId="{D184502A-CAB9-4DFB-8928-C6827DCB28E6}" srcOrd="0" destOrd="0" presId="urn:microsoft.com/office/officeart/2005/8/layout/vList2"/>
    <dgm:cxn modelId="{DD88FF59-9567-4FB9-8709-0850C348783D}" type="presOf" srcId="{73DC0049-9116-462F-9250-29DF685F2048}" destId="{C3F40407-6708-4C81-AE62-21A8E7F924FB}" srcOrd="0" destOrd="0" presId="urn:microsoft.com/office/officeart/2005/8/layout/vList2"/>
    <dgm:cxn modelId="{5C6C3BB3-871E-422B-AB70-0C10E887F30B}" srcId="{352F29D9-80E3-4EAD-BC34-EE95BF647DA7}" destId="{73DC0049-9116-462F-9250-29DF685F2048}" srcOrd="1" destOrd="0" parTransId="{94219087-7E51-4579-B78D-A1EE97D3BC84}" sibTransId="{BED60495-2075-467C-8AB6-20877873BA6E}"/>
    <dgm:cxn modelId="{2E271BF5-D96B-4D7D-8EE0-5022D26EA1D3}" srcId="{352F29D9-80E3-4EAD-BC34-EE95BF647DA7}" destId="{D332F8E0-A01A-4480-B682-02DBC7B87AC0}" srcOrd="2" destOrd="0" parTransId="{5BBA2579-7F81-4CB9-89F9-65CED96D0F1F}" sibTransId="{BFC9F399-B139-476F-A99D-512B25DFAEFD}"/>
    <dgm:cxn modelId="{C6BF3353-DF3C-4024-BF76-37E3838F516A}" type="presParOf" srcId="{5127D814-0916-4B77-A865-402DD17D3461}" destId="{D184502A-CAB9-4DFB-8928-C6827DCB28E6}" srcOrd="0" destOrd="0" presId="urn:microsoft.com/office/officeart/2005/8/layout/vList2"/>
    <dgm:cxn modelId="{5296537F-D3C2-4D42-B912-265597831AF0}" type="presParOf" srcId="{5127D814-0916-4B77-A865-402DD17D3461}" destId="{2741CE4D-81F9-4B02-A8DA-270845FCBEA4}" srcOrd="1" destOrd="0" presId="urn:microsoft.com/office/officeart/2005/8/layout/vList2"/>
    <dgm:cxn modelId="{35DAB1B3-48D5-4C9E-A5C4-2698EFB029EC}" type="presParOf" srcId="{5127D814-0916-4B77-A865-402DD17D3461}" destId="{C3F40407-6708-4C81-AE62-21A8E7F924FB}" srcOrd="2" destOrd="0" presId="urn:microsoft.com/office/officeart/2005/8/layout/vList2"/>
    <dgm:cxn modelId="{A6451824-6898-4BE4-86C5-068F59A358B1}" type="presParOf" srcId="{5127D814-0916-4B77-A865-402DD17D3461}" destId="{FB7F26B2-D971-427D-B9A3-6358472B06D3}" srcOrd="3" destOrd="0" presId="urn:microsoft.com/office/officeart/2005/8/layout/vList2"/>
    <dgm:cxn modelId="{BF53A091-F75C-40C1-809C-4BE10B6979FE}" type="presParOf" srcId="{5127D814-0916-4B77-A865-402DD17D3461}" destId="{2DFD2D19-D863-4E65-961C-2136350506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222634-5192-4432-A8E8-F45C4A4BFC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0F01B4B-B883-44D4-AD7D-AAF2BDFEB37A}">
      <dgm:prSet phldrT="[Text]" custT="1"/>
      <dgm:spPr/>
      <dgm:t>
        <a:bodyPr/>
        <a:lstStyle/>
        <a:p>
          <a:r>
            <a:rPr lang="en-US" sz="2400" b="1" dirty="0"/>
            <a:t>Does Each Want Competition?</a:t>
          </a:r>
        </a:p>
      </dgm:t>
    </dgm:pt>
    <dgm:pt modelId="{8CBF192A-D199-4A8C-B1F2-000359676A08}" type="parTrans" cxnId="{8385A8D4-A697-4291-A1DE-741F741AB0B7}">
      <dgm:prSet/>
      <dgm:spPr/>
      <dgm:t>
        <a:bodyPr/>
        <a:lstStyle/>
        <a:p>
          <a:endParaRPr lang="en-US"/>
        </a:p>
      </dgm:t>
    </dgm:pt>
    <dgm:pt modelId="{ED4A7DAF-CB4A-46CB-A023-8CB71F3A59AD}" type="sibTrans" cxnId="{8385A8D4-A697-4291-A1DE-741F741AB0B7}">
      <dgm:prSet/>
      <dgm:spPr/>
      <dgm:t>
        <a:bodyPr/>
        <a:lstStyle/>
        <a:p>
          <a:endParaRPr lang="en-US"/>
        </a:p>
      </dgm:t>
    </dgm:pt>
    <dgm:pt modelId="{29DD7563-F7D6-4CD6-AA9A-2230DF23FE57}">
      <dgm:prSet phldrT="[Text]"/>
      <dgm:spPr>
        <a:solidFill>
          <a:srgbClr val="C00000"/>
        </a:solidFill>
      </dgm:spPr>
      <dgm:t>
        <a:bodyPr/>
        <a:lstStyle/>
        <a:p>
          <a:r>
            <a:rPr lang="en-US" dirty="0"/>
            <a:t>Central Purchasing Agency?</a:t>
          </a:r>
        </a:p>
      </dgm:t>
    </dgm:pt>
    <dgm:pt modelId="{AEE5C567-D532-43B8-B1AD-1F21317C7AF8}" type="parTrans" cxnId="{8DB8A94D-6FAD-45C0-98FD-40E018F563B3}">
      <dgm:prSet/>
      <dgm:spPr/>
      <dgm:t>
        <a:bodyPr/>
        <a:lstStyle/>
        <a:p>
          <a:endParaRPr lang="en-US"/>
        </a:p>
      </dgm:t>
    </dgm:pt>
    <dgm:pt modelId="{FC8E74AF-2184-4794-B77C-5C4AD12FEEE7}" type="sibTrans" cxnId="{8DB8A94D-6FAD-45C0-98FD-40E018F563B3}">
      <dgm:prSet/>
      <dgm:spPr/>
      <dgm:t>
        <a:bodyPr/>
        <a:lstStyle/>
        <a:p>
          <a:endParaRPr lang="en-US"/>
        </a:p>
      </dgm:t>
    </dgm:pt>
    <dgm:pt modelId="{DDC3398A-6487-46C5-B6D7-F1D622312A2E}">
      <dgm:prSet phldrT="[Text]"/>
      <dgm:spPr>
        <a:solidFill>
          <a:srgbClr val="7030A0"/>
        </a:solidFill>
      </dgm:spPr>
      <dgm:t>
        <a:bodyPr/>
        <a:lstStyle/>
        <a:p>
          <a:r>
            <a:rPr lang="en-US" dirty="0"/>
            <a:t>User Purchasing Agency?</a:t>
          </a:r>
        </a:p>
      </dgm:t>
    </dgm:pt>
    <dgm:pt modelId="{82C793C0-F7FA-4857-8C4A-1D7C461B3DD0}" type="parTrans" cxnId="{674CABAD-39E6-42A6-AD49-5EE7F5FD7685}">
      <dgm:prSet/>
      <dgm:spPr/>
      <dgm:t>
        <a:bodyPr/>
        <a:lstStyle/>
        <a:p>
          <a:endParaRPr lang="en-US"/>
        </a:p>
      </dgm:t>
    </dgm:pt>
    <dgm:pt modelId="{36FBEDBD-3F9A-4CE8-9968-1CD1415D2418}" type="sibTrans" cxnId="{674CABAD-39E6-42A6-AD49-5EE7F5FD7685}">
      <dgm:prSet/>
      <dgm:spPr/>
      <dgm:t>
        <a:bodyPr/>
        <a:lstStyle/>
        <a:p>
          <a:endParaRPr lang="en-US"/>
        </a:p>
      </dgm:t>
    </dgm:pt>
    <dgm:pt modelId="{D2ADF526-1CC2-4D37-805D-03408C57C633}">
      <dgm:prSet phldrT="[Text]"/>
      <dgm:spPr>
        <a:solidFill>
          <a:srgbClr val="0070C0"/>
        </a:solidFill>
      </dgm:spPr>
      <dgm:t>
        <a:bodyPr/>
        <a:lstStyle/>
        <a:p>
          <a:r>
            <a:rPr lang="en-US" dirty="0"/>
            <a:t>Vendors</a:t>
          </a:r>
        </a:p>
      </dgm:t>
    </dgm:pt>
    <dgm:pt modelId="{AABD3F06-1521-4F32-B092-92D4DBEB68BB}" type="parTrans" cxnId="{CB129656-3DEE-4379-A5D0-461DF4B0C81F}">
      <dgm:prSet/>
      <dgm:spPr/>
      <dgm:t>
        <a:bodyPr/>
        <a:lstStyle/>
        <a:p>
          <a:endParaRPr lang="en-US"/>
        </a:p>
      </dgm:t>
    </dgm:pt>
    <dgm:pt modelId="{DA74994B-02D9-471D-9E26-35B59ACE8BB0}" type="sibTrans" cxnId="{CB129656-3DEE-4379-A5D0-461DF4B0C81F}">
      <dgm:prSet/>
      <dgm:spPr/>
      <dgm:t>
        <a:bodyPr/>
        <a:lstStyle/>
        <a:p>
          <a:endParaRPr lang="en-US"/>
        </a:p>
      </dgm:t>
    </dgm:pt>
    <dgm:pt modelId="{3D60C7E8-E411-4C73-B1F4-88DD0B76E041}" type="pres">
      <dgm:prSet presAssocID="{77222634-5192-4432-A8E8-F45C4A4BFCCB}" presName="cycle" presStyleCnt="0">
        <dgm:presLayoutVars>
          <dgm:chMax val="1"/>
          <dgm:dir/>
          <dgm:animLvl val="ctr"/>
          <dgm:resizeHandles val="exact"/>
        </dgm:presLayoutVars>
      </dgm:prSet>
      <dgm:spPr/>
    </dgm:pt>
    <dgm:pt modelId="{C1C438CF-9217-457D-994A-52A8E53FAAA4}" type="pres">
      <dgm:prSet presAssocID="{10F01B4B-B883-44D4-AD7D-AAF2BDFEB37A}" presName="centerShape" presStyleLbl="node0" presStyleIdx="0" presStyleCnt="1" custScaleX="134653" custScaleY="135686"/>
      <dgm:spPr/>
    </dgm:pt>
    <dgm:pt modelId="{2C5389BC-03A0-45D8-BCDA-85076B151424}" type="pres">
      <dgm:prSet presAssocID="{AEE5C567-D532-43B8-B1AD-1F21317C7AF8}" presName="parTrans" presStyleLbl="bgSibTrans2D1" presStyleIdx="0" presStyleCnt="3"/>
      <dgm:spPr/>
    </dgm:pt>
    <dgm:pt modelId="{E0CB0CD4-3FC8-4919-8F5B-C3A5D0F67FC1}" type="pres">
      <dgm:prSet presAssocID="{29DD7563-F7D6-4CD6-AA9A-2230DF23FE57}" presName="node" presStyleLbl="node1" presStyleIdx="0" presStyleCnt="3" custRadScaleRad="113715" custRadScaleInc="-3821">
        <dgm:presLayoutVars>
          <dgm:bulletEnabled val="1"/>
        </dgm:presLayoutVars>
      </dgm:prSet>
      <dgm:spPr/>
    </dgm:pt>
    <dgm:pt modelId="{7D0C2147-C2D0-4EFB-BC50-0476FD3ED698}" type="pres">
      <dgm:prSet presAssocID="{82C793C0-F7FA-4857-8C4A-1D7C461B3DD0}" presName="parTrans" presStyleLbl="bgSibTrans2D1" presStyleIdx="1" presStyleCnt="3"/>
      <dgm:spPr/>
    </dgm:pt>
    <dgm:pt modelId="{9834A92B-98F1-49B1-B34A-FB6AE4B1A529}" type="pres">
      <dgm:prSet presAssocID="{DDC3398A-6487-46C5-B6D7-F1D622312A2E}" presName="node" presStyleLbl="node1" presStyleIdx="1" presStyleCnt="3">
        <dgm:presLayoutVars>
          <dgm:bulletEnabled val="1"/>
        </dgm:presLayoutVars>
      </dgm:prSet>
      <dgm:spPr/>
    </dgm:pt>
    <dgm:pt modelId="{A9B0A6D6-862E-4D7C-87EE-DCA118B6191A}" type="pres">
      <dgm:prSet presAssocID="{AABD3F06-1521-4F32-B092-92D4DBEB68BB}" presName="parTrans" presStyleLbl="bgSibTrans2D1" presStyleIdx="2" presStyleCnt="3"/>
      <dgm:spPr/>
    </dgm:pt>
    <dgm:pt modelId="{424B7C86-6507-46B2-94B6-FF2E8A6AB671}" type="pres">
      <dgm:prSet presAssocID="{D2ADF526-1CC2-4D37-805D-03408C57C633}" presName="node" presStyleLbl="node1" presStyleIdx="2" presStyleCnt="3" custRadScaleRad="114227" custRadScaleInc="4725">
        <dgm:presLayoutVars>
          <dgm:bulletEnabled val="1"/>
        </dgm:presLayoutVars>
      </dgm:prSet>
      <dgm:spPr/>
    </dgm:pt>
  </dgm:ptLst>
  <dgm:cxnLst>
    <dgm:cxn modelId="{6254F446-C77F-4CA7-B45C-4D87223CACAF}" type="presOf" srcId="{AABD3F06-1521-4F32-B092-92D4DBEB68BB}" destId="{A9B0A6D6-862E-4D7C-87EE-DCA118B6191A}" srcOrd="0" destOrd="0" presId="urn:microsoft.com/office/officeart/2005/8/layout/radial4"/>
    <dgm:cxn modelId="{C836886B-EFB9-4F55-86A1-50FC583ADB82}" type="presOf" srcId="{AEE5C567-D532-43B8-B1AD-1F21317C7AF8}" destId="{2C5389BC-03A0-45D8-BCDA-85076B151424}" srcOrd="0" destOrd="0" presId="urn:microsoft.com/office/officeart/2005/8/layout/radial4"/>
    <dgm:cxn modelId="{8DB8A94D-6FAD-45C0-98FD-40E018F563B3}" srcId="{10F01B4B-B883-44D4-AD7D-AAF2BDFEB37A}" destId="{29DD7563-F7D6-4CD6-AA9A-2230DF23FE57}" srcOrd="0" destOrd="0" parTransId="{AEE5C567-D532-43B8-B1AD-1F21317C7AF8}" sibTransId="{FC8E74AF-2184-4794-B77C-5C4AD12FEEE7}"/>
    <dgm:cxn modelId="{5FEF9575-10DE-451B-A8E3-7E9ECAF54B99}" type="presOf" srcId="{D2ADF526-1CC2-4D37-805D-03408C57C633}" destId="{424B7C86-6507-46B2-94B6-FF2E8A6AB671}" srcOrd="0" destOrd="0" presId="urn:microsoft.com/office/officeart/2005/8/layout/radial4"/>
    <dgm:cxn modelId="{CB129656-3DEE-4379-A5D0-461DF4B0C81F}" srcId="{10F01B4B-B883-44D4-AD7D-AAF2BDFEB37A}" destId="{D2ADF526-1CC2-4D37-805D-03408C57C633}" srcOrd="2" destOrd="0" parTransId="{AABD3F06-1521-4F32-B092-92D4DBEB68BB}" sibTransId="{DA74994B-02D9-471D-9E26-35B59ACE8BB0}"/>
    <dgm:cxn modelId="{51EE9685-8C1D-4026-82C6-1E57BAF35025}" type="presOf" srcId="{10F01B4B-B883-44D4-AD7D-AAF2BDFEB37A}" destId="{C1C438CF-9217-457D-994A-52A8E53FAAA4}" srcOrd="0" destOrd="0" presId="urn:microsoft.com/office/officeart/2005/8/layout/radial4"/>
    <dgm:cxn modelId="{451DEB93-D07C-4923-A45A-717F26972BB2}" type="presOf" srcId="{DDC3398A-6487-46C5-B6D7-F1D622312A2E}" destId="{9834A92B-98F1-49B1-B34A-FB6AE4B1A529}" srcOrd="0" destOrd="0" presId="urn:microsoft.com/office/officeart/2005/8/layout/radial4"/>
    <dgm:cxn modelId="{674CABAD-39E6-42A6-AD49-5EE7F5FD7685}" srcId="{10F01B4B-B883-44D4-AD7D-AAF2BDFEB37A}" destId="{DDC3398A-6487-46C5-B6D7-F1D622312A2E}" srcOrd="1" destOrd="0" parTransId="{82C793C0-F7FA-4857-8C4A-1D7C461B3DD0}" sibTransId="{36FBEDBD-3F9A-4CE8-9968-1CD1415D2418}"/>
    <dgm:cxn modelId="{DAEAFDB1-0BD0-4ED7-921A-82FDDD07A30B}" type="presOf" srcId="{77222634-5192-4432-A8E8-F45C4A4BFCCB}" destId="{3D60C7E8-E411-4C73-B1F4-88DD0B76E041}" srcOrd="0" destOrd="0" presId="urn:microsoft.com/office/officeart/2005/8/layout/radial4"/>
    <dgm:cxn modelId="{24FC83C4-53D9-454D-A40C-E0098230265F}" type="presOf" srcId="{29DD7563-F7D6-4CD6-AA9A-2230DF23FE57}" destId="{E0CB0CD4-3FC8-4919-8F5B-C3A5D0F67FC1}" srcOrd="0" destOrd="0" presId="urn:microsoft.com/office/officeart/2005/8/layout/radial4"/>
    <dgm:cxn modelId="{8385A8D4-A697-4291-A1DE-741F741AB0B7}" srcId="{77222634-5192-4432-A8E8-F45C4A4BFCCB}" destId="{10F01B4B-B883-44D4-AD7D-AAF2BDFEB37A}" srcOrd="0" destOrd="0" parTransId="{8CBF192A-D199-4A8C-B1F2-000359676A08}" sibTransId="{ED4A7DAF-CB4A-46CB-A023-8CB71F3A59AD}"/>
    <dgm:cxn modelId="{23E73FF6-1057-4F7A-8C34-C3C9B27306A1}" type="presOf" srcId="{82C793C0-F7FA-4857-8C4A-1D7C461B3DD0}" destId="{7D0C2147-C2D0-4EFB-BC50-0476FD3ED698}" srcOrd="0" destOrd="0" presId="urn:microsoft.com/office/officeart/2005/8/layout/radial4"/>
    <dgm:cxn modelId="{330CB48E-315B-497F-B7B3-810162F8E0B0}" type="presParOf" srcId="{3D60C7E8-E411-4C73-B1F4-88DD0B76E041}" destId="{C1C438CF-9217-457D-994A-52A8E53FAAA4}" srcOrd="0" destOrd="0" presId="urn:microsoft.com/office/officeart/2005/8/layout/radial4"/>
    <dgm:cxn modelId="{0BD3F98E-EE8B-4F87-9A9C-6B7417862E11}" type="presParOf" srcId="{3D60C7E8-E411-4C73-B1F4-88DD0B76E041}" destId="{2C5389BC-03A0-45D8-BCDA-85076B151424}" srcOrd="1" destOrd="0" presId="urn:microsoft.com/office/officeart/2005/8/layout/radial4"/>
    <dgm:cxn modelId="{A3BB1FE4-6A45-4CAF-A546-8575CD1E466E}" type="presParOf" srcId="{3D60C7E8-E411-4C73-B1F4-88DD0B76E041}" destId="{E0CB0CD4-3FC8-4919-8F5B-C3A5D0F67FC1}" srcOrd="2" destOrd="0" presId="urn:microsoft.com/office/officeart/2005/8/layout/radial4"/>
    <dgm:cxn modelId="{E30BEDBA-8E02-4D39-BFFA-16DCBFAB6EE0}" type="presParOf" srcId="{3D60C7E8-E411-4C73-B1F4-88DD0B76E041}" destId="{7D0C2147-C2D0-4EFB-BC50-0476FD3ED698}" srcOrd="3" destOrd="0" presId="urn:microsoft.com/office/officeart/2005/8/layout/radial4"/>
    <dgm:cxn modelId="{2AA235BB-00DA-4537-9AF2-FBD9B64241A4}" type="presParOf" srcId="{3D60C7E8-E411-4C73-B1F4-88DD0B76E041}" destId="{9834A92B-98F1-49B1-B34A-FB6AE4B1A529}" srcOrd="4" destOrd="0" presId="urn:microsoft.com/office/officeart/2005/8/layout/radial4"/>
    <dgm:cxn modelId="{ECBE9EB4-900D-475D-AAF3-8AB26841FCD0}" type="presParOf" srcId="{3D60C7E8-E411-4C73-B1F4-88DD0B76E041}" destId="{A9B0A6D6-862E-4D7C-87EE-DCA118B6191A}" srcOrd="5" destOrd="0" presId="urn:microsoft.com/office/officeart/2005/8/layout/radial4"/>
    <dgm:cxn modelId="{4A3A70D8-DA71-42AA-94CC-7DA603804AB0}" type="presParOf" srcId="{3D60C7E8-E411-4C73-B1F4-88DD0B76E041}" destId="{424B7C86-6507-46B2-94B6-FF2E8A6AB67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14C42-69F1-4DDF-BE61-A7381378CEE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it-IT"/>
        </a:p>
      </dgm:t>
    </dgm:pt>
    <dgm:pt modelId="{67678FD4-C069-4C4F-83F3-4C95B09AFE6C}">
      <dgm:prSet/>
      <dgm:spPr/>
      <dgm:t>
        <a:bodyPr/>
        <a:lstStyle/>
        <a:p>
          <a:pPr algn="ctr" rtl="0"/>
          <a:r>
            <a:rPr lang="it-IT" dirty="0"/>
            <a:t>PURCHASE OF INNOVATION</a:t>
          </a:r>
        </a:p>
      </dgm:t>
    </dgm:pt>
    <dgm:pt modelId="{7F5059A7-9A00-42A9-8595-B22F62B4E7E9}" type="parTrans" cxnId="{692D942D-7B89-4521-A1DE-979BC1AC22D1}">
      <dgm:prSet/>
      <dgm:spPr/>
      <dgm:t>
        <a:bodyPr/>
        <a:lstStyle/>
        <a:p>
          <a:endParaRPr lang="it-IT"/>
        </a:p>
      </dgm:t>
    </dgm:pt>
    <dgm:pt modelId="{DC054A0E-0976-4790-BF9D-DC99CF8D59A4}" type="sibTrans" cxnId="{692D942D-7B89-4521-A1DE-979BC1AC22D1}">
      <dgm:prSet/>
      <dgm:spPr/>
      <dgm:t>
        <a:bodyPr/>
        <a:lstStyle/>
        <a:p>
          <a:endParaRPr lang="it-IT"/>
        </a:p>
      </dgm:t>
    </dgm:pt>
    <dgm:pt modelId="{76969249-B2A1-4B78-925E-B415574B8457}">
      <dgm:prSet/>
      <dgm:spPr/>
      <dgm:t>
        <a:bodyPr/>
        <a:lstStyle/>
        <a:p>
          <a:pPr algn="ctr" rtl="0"/>
          <a:r>
            <a:rPr lang="it-IT" dirty="0"/>
            <a:t>INNOVATION IN PROCUREMENT</a:t>
          </a:r>
        </a:p>
      </dgm:t>
    </dgm:pt>
    <dgm:pt modelId="{09F2D843-0896-4315-B4B6-29408B5A3681}" type="parTrans" cxnId="{E60FE161-A8D0-47D8-B2A0-42C1233AFD06}">
      <dgm:prSet/>
      <dgm:spPr/>
      <dgm:t>
        <a:bodyPr/>
        <a:lstStyle/>
        <a:p>
          <a:endParaRPr lang="it-IT"/>
        </a:p>
      </dgm:t>
    </dgm:pt>
    <dgm:pt modelId="{6F746981-0F7B-4A92-9E62-0B373C153751}" type="sibTrans" cxnId="{E60FE161-A8D0-47D8-B2A0-42C1233AFD06}">
      <dgm:prSet/>
      <dgm:spPr/>
      <dgm:t>
        <a:bodyPr/>
        <a:lstStyle/>
        <a:p>
          <a:endParaRPr lang="it-IT"/>
        </a:p>
      </dgm:t>
    </dgm:pt>
    <dgm:pt modelId="{24FE365A-6273-432C-B9E9-B8C19F643449}">
      <dgm:prSet/>
      <dgm:spPr/>
      <dgm:t>
        <a:bodyPr/>
        <a:lstStyle/>
        <a:p>
          <a:pPr algn="ctr" rtl="0"/>
          <a:r>
            <a:rPr lang="it-IT" dirty="0"/>
            <a:t>INNOVATION IN THE PROCUREMENT PROCESS ITSELF</a:t>
          </a:r>
        </a:p>
      </dgm:t>
    </dgm:pt>
    <dgm:pt modelId="{8B670707-1968-4092-90E3-A3249BDDDB99}" type="parTrans" cxnId="{944AE9A2-B5F0-4D2B-9B2A-18703BF6FB50}">
      <dgm:prSet/>
      <dgm:spPr/>
      <dgm:t>
        <a:bodyPr/>
        <a:lstStyle/>
        <a:p>
          <a:endParaRPr lang="it-IT"/>
        </a:p>
      </dgm:t>
    </dgm:pt>
    <dgm:pt modelId="{A7E877FE-97ED-4F30-ABA3-B9A03978C959}" type="sibTrans" cxnId="{944AE9A2-B5F0-4D2B-9B2A-18703BF6FB50}">
      <dgm:prSet/>
      <dgm:spPr/>
      <dgm:t>
        <a:bodyPr/>
        <a:lstStyle/>
        <a:p>
          <a:endParaRPr lang="it-IT"/>
        </a:p>
      </dgm:t>
    </dgm:pt>
    <dgm:pt modelId="{93B13393-49FB-4843-83DB-67FFF50D4CC3}" type="pres">
      <dgm:prSet presAssocID="{F7D14C42-69F1-4DDF-BE61-A7381378CEEE}" presName="linear" presStyleCnt="0">
        <dgm:presLayoutVars>
          <dgm:animLvl val="lvl"/>
          <dgm:resizeHandles val="exact"/>
        </dgm:presLayoutVars>
      </dgm:prSet>
      <dgm:spPr/>
    </dgm:pt>
    <dgm:pt modelId="{3887E818-A31E-4484-92A2-D632E7DAB01C}" type="pres">
      <dgm:prSet presAssocID="{67678FD4-C069-4C4F-83F3-4C95B09AFE6C}" presName="parentText" presStyleLbl="node1" presStyleIdx="0" presStyleCnt="3" custLinFactY="-41630" custLinFactNeighborX="339" custLinFactNeighborY="-100000">
        <dgm:presLayoutVars>
          <dgm:chMax val="0"/>
          <dgm:bulletEnabled val="1"/>
        </dgm:presLayoutVars>
      </dgm:prSet>
      <dgm:spPr/>
    </dgm:pt>
    <dgm:pt modelId="{3B288FA3-0092-4DEA-9B16-AD36E3B60488}" type="pres">
      <dgm:prSet presAssocID="{DC054A0E-0976-4790-BF9D-DC99CF8D59A4}" presName="spacer" presStyleCnt="0"/>
      <dgm:spPr/>
    </dgm:pt>
    <dgm:pt modelId="{FCE7BDF1-C6B7-4DBC-9E70-E562F3CBD61F}" type="pres">
      <dgm:prSet presAssocID="{76969249-B2A1-4B78-925E-B415574B8457}" presName="parentText" presStyleLbl="node1" presStyleIdx="1" presStyleCnt="3">
        <dgm:presLayoutVars>
          <dgm:chMax val="0"/>
          <dgm:bulletEnabled val="1"/>
        </dgm:presLayoutVars>
      </dgm:prSet>
      <dgm:spPr/>
    </dgm:pt>
    <dgm:pt modelId="{DB028ECD-BCBF-450C-ABDD-F182BBECBCB3}" type="pres">
      <dgm:prSet presAssocID="{6F746981-0F7B-4A92-9E62-0B373C153751}" presName="spacer" presStyleCnt="0"/>
      <dgm:spPr/>
    </dgm:pt>
    <dgm:pt modelId="{9BC86EB9-508D-424B-9A1A-3BBF56752050}" type="pres">
      <dgm:prSet presAssocID="{24FE365A-6273-432C-B9E9-B8C19F643449}" presName="parentText" presStyleLbl="node1" presStyleIdx="2" presStyleCnt="3">
        <dgm:presLayoutVars>
          <dgm:chMax val="0"/>
          <dgm:bulletEnabled val="1"/>
        </dgm:presLayoutVars>
      </dgm:prSet>
      <dgm:spPr/>
    </dgm:pt>
  </dgm:ptLst>
  <dgm:cxnLst>
    <dgm:cxn modelId="{DB289305-11C6-4467-9BF4-5D8C3E15FAC8}" type="presOf" srcId="{67678FD4-C069-4C4F-83F3-4C95B09AFE6C}" destId="{3887E818-A31E-4484-92A2-D632E7DAB01C}" srcOrd="0" destOrd="0" presId="urn:microsoft.com/office/officeart/2005/8/layout/vList2"/>
    <dgm:cxn modelId="{4E0B9E22-A63A-47A9-B154-A2624D191CF3}" type="presOf" srcId="{76969249-B2A1-4B78-925E-B415574B8457}" destId="{FCE7BDF1-C6B7-4DBC-9E70-E562F3CBD61F}" srcOrd="0" destOrd="0" presId="urn:microsoft.com/office/officeart/2005/8/layout/vList2"/>
    <dgm:cxn modelId="{692D942D-7B89-4521-A1DE-979BC1AC22D1}" srcId="{F7D14C42-69F1-4DDF-BE61-A7381378CEEE}" destId="{67678FD4-C069-4C4F-83F3-4C95B09AFE6C}" srcOrd="0" destOrd="0" parTransId="{7F5059A7-9A00-42A9-8595-B22F62B4E7E9}" sibTransId="{DC054A0E-0976-4790-BF9D-DC99CF8D59A4}"/>
    <dgm:cxn modelId="{B0640B5F-9B59-40C6-9214-0251DE5F9979}" type="presOf" srcId="{24FE365A-6273-432C-B9E9-B8C19F643449}" destId="{9BC86EB9-508D-424B-9A1A-3BBF56752050}" srcOrd="0" destOrd="0" presId="urn:microsoft.com/office/officeart/2005/8/layout/vList2"/>
    <dgm:cxn modelId="{E60FE161-A8D0-47D8-B2A0-42C1233AFD06}" srcId="{F7D14C42-69F1-4DDF-BE61-A7381378CEEE}" destId="{76969249-B2A1-4B78-925E-B415574B8457}" srcOrd="1" destOrd="0" parTransId="{09F2D843-0896-4315-B4B6-29408B5A3681}" sibTransId="{6F746981-0F7B-4A92-9E62-0B373C153751}"/>
    <dgm:cxn modelId="{944AE9A2-B5F0-4D2B-9B2A-18703BF6FB50}" srcId="{F7D14C42-69F1-4DDF-BE61-A7381378CEEE}" destId="{24FE365A-6273-432C-B9E9-B8C19F643449}" srcOrd="2" destOrd="0" parTransId="{8B670707-1968-4092-90E3-A3249BDDDB99}" sibTransId="{A7E877FE-97ED-4F30-ABA3-B9A03978C959}"/>
    <dgm:cxn modelId="{0CC193CA-275A-4D16-B187-BE574B67647C}" type="presOf" srcId="{F7D14C42-69F1-4DDF-BE61-A7381378CEEE}" destId="{93B13393-49FB-4843-83DB-67FFF50D4CC3}" srcOrd="0" destOrd="0" presId="urn:microsoft.com/office/officeart/2005/8/layout/vList2"/>
    <dgm:cxn modelId="{8A4CBCD7-A578-4848-ACB4-0FF75A737A57}" type="presParOf" srcId="{93B13393-49FB-4843-83DB-67FFF50D4CC3}" destId="{3887E818-A31E-4484-92A2-D632E7DAB01C}" srcOrd="0" destOrd="0" presId="urn:microsoft.com/office/officeart/2005/8/layout/vList2"/>
    <dgm:cxn modelId="{A311A806-E20F-4351-9A71-23D91E939776}" type="presParOf" srcId="{93B13393-49FB-4843-83DB-67FFF50D4CC3}" destId="{3B288FA3-0092-4DEA-9B16-AD36E3B60488}" srcOrd="1" destOrd="0" presId="urn:microsoft.com/office/officeart/2005/8/layout/vList2"/>
    <dgm:cxn modelId="{333F6A61-1B45-4101-93B3-CD37A814C1F4}" type="presParOf" srcId="{93B13393-49FB-4843-83DB-67FFF50D4CC3}" destId="{FCE7BDF1-C6B7-4DBC-9E70-E562F3CBD61F}" srcOrd="2" destOrd="0" presId="urn:microsoft.com/office/officeart/2005/8/layout/vList2"/>
    <dgm:cxn modelId="{564A48FF-8DE2-4931-B29D-6966B2C9110C}" type="presParOf" srcId="{93B13393-49FB-4843-83DB-67FFF50D4CC3}" destId="{DB028ECD-BCBF-450C-ABDD-F182BBECBCB3}" srcOrd="3" destOrd="0" presId="urn:microsoft.com/office/officeart/2005/8/layout/vList2"/>
    <dgm:cxn modelId="{BC36CAA7-964D-4339-8F61-45AEBC4523D2}" type="presParOf" srcId="{93B13393-49FB-4843-83DB-67FFF50D4CC3}" destId="{9BC86EB9-508D-424B-9A1A-3BBF5675205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7E4E7CAC-C19F-4D87-AEBE-D698EAF9887F}">
      <dgm:prSet/>
      <dgm:spPr/>
      <dgm:t>
        <a:bodyPr/>
        <a:lstStyle/>
        <a:p>
          <a:pPr rtl="0"/>
          <a:r>
            <a:rPr lang="en-US" dirty="0"/>
            <a:t>Capacity of a </a:t>
          </a:r>
          <a:r>
            <a:rPr lang="en-US" b="1" dirty="0"/>
            <a:t>smart city </a:t>
          </a:r>
          <a:r>
            <a:rPr lang="en-US" dirty="0"/>
            <a:t>to use </a:t>
          </a:r>
          <a:r>
            <a:rPr lang="en-US" b="1" dirty="0"/>
            <a:t>artificial intelligence in the performance of its functions.</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pPr/>
      <dgm:t>
        <a:bodyPr/>
        <a:lstStyle/>
        <a:p>
          <a:pPr rtl="0"/>
          <a:r>
            <a:rPr lang="en-US" b="1" dirty="0"/>
            <a:t>Purchasing innovative</a:t>
          </a:r>
          <a:r>
            <a:rPr lang="en-US" dirty="0"/>
            <a:t>, technologically-advanced </a:t>
          </a:r>
          <a:r>
            <a:rPr lang="en-US" b="1" dirty="0"/>
            <a:t>products, services </a:t>
          </a:r>
          <a:r>
            <a:rPr lang="en-US" dirty="0"/>
            <a:t>or </a:t>
          </a:r>
          <a:r>
            <a:rPr lang="en-US" b="1" dirty="0"/>
            <a:t>processes of production </a:t>
          </a:r>
          <a:r>
            <a:rPr lang="en-US" dirty="0"/>
            <a:t>for the development of smart cities.</a:t>
          </a:r>
          <a:endParaRPr lang="it-IT"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3DC3AB32-EDFC-44AA-A961-67BFAFEC5737}">
      <dgm:prSet/>
      <dgm:spPr/>
      <dgm:t>
        <a:bodyPr/>
        <a:lstStyle/>
        <a:p>
          <a:pPr rtl="0"/>
          <a:r>
            <a:rPr lang="en-US" b="0" dirty="0"/>
            <a:t>Urban public contracting in </a:t>
          </a:r>
          <a:r>
            <a:rPr lang="en-US" b="1" dirty="0"/>
            <a:t>smart cities:</a:t>
          </a:r>
        </a:p>
        <a:p>
          <a:pPr rtl="0"/>
          <a:r>
            <a:rPr lang="en-US" dirty="0"/>
            <a:t>  a. </a:t>
          </a:r>
          <a:r>
            <a:rPr lang="en-US" b="1" dirty="0"/>
            <a:t>meta-infrastructures</a:t>
          </a:r>
        </a:p>
        <a:p>
          <a:pPr rtl="0"/>
          <a:r>
            <a:rPr lang="en-US" b="0" dirty="0"/>
            <a:t>b. </a:t>
          </a:r>
          <a:r>
            <a:rPr lang="en-US" b="1" dirty="0"/>
            <a:t>smart procurement</a:t>
          </a:r>
        </a:p>
        <a:p>
          <a:pPr rtl="0"/>
          <a:r>
            <a:rPr lang="en-US" b="0" dirty="0"/>
            <a:t>c. </a:t>
          </a:r>
          <a:r>
            <a:rPr lang="en-US" b="1" dirty="0"/>
            <a:t>new public-private partnership arrangements</a:t>
          </a:r>
          <a:r>
            <a:rPr lang="en-US" dirty="0"/>
            <a:t>.</a:t>
          </a:r>
          <a:endParaRPr lang="it-IT" dirty="0"/>
        </a:p>
      </dgm:t>
    </dgm:pt>
    <dgm:pt modelId="{6ECC891D-EFD8-4C75-89AC-28B02067D5B0}" type="sibTrans" cxnId="{57FA66A3-F42B-4A1B-87C2-752184BB1829}">
      <dgm:prSet/>
      <dgm:spPr/>
      <dgm:t>
        <a:bodyPr/>
        <a:lstStyle/>
        <a:p>
          <a:endParaRPr lang="it-IT"/>
        </a:p>
      </dgm:t>
    </dgm:pt>
    <dgm:pt modelId="{834CA4D8-8927-44F3-93DC-3B89F7EE41B9}" type="parTrans" cxnId="{57FA66A3-F42B-4A1B-87C2-752184BB1829}">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50993" custScaleY="156470" custRadScaleRad="112942" custRadScaleInc="45957">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06777" custRadScaleRad="128660" custRadScaleInc="-14035">
        <dgm:presLayoutVars>
          <dgm:bulletEnabled val="1"/>
        </dgm:presLayoutVars>
      </dgm:prSet>
      <dgm:spPr/>
    </dgm:pt>
    <dgm:pt modelId="{C8AD62EC-7A1C-4BDA-858A-5C7F99F8AE8D}" type="pres">
      <dgm:prSet presAssocID="{7E4E7CAC-C19F-4D87-AEBE-D698EAF9887F}" presName="nodeFollowingNodes" presStyleLbl="node1" presStyleIdx="2" presStyleCnt="3" custScaleX="125554" custScaleY="110760" custRadScaleRad="135279" custRadScaleInc="28087">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73478-B808-4A73-B6A8-859979EDB91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t-IT"/>
        </a:p>
      </dgm:t>
    </dgm:pt>
    <dgm:pt modelId="{1199ABC8-65A9-48AB-B678-0FF3E56117D9}">
      <dgm:prSet/>
      <dgm:spPr/>
      <dgm:t>
        <a:bodyPr/>
        <a:lstStyle/>
        <a:p>
          <a:pPr rtl="0"/>
          <a:r>
            <a:rPr lang="en-US" dirty="0"/>
            <a:t>pre-commercial procurement </a:t>
          </a:r>
          <a:endParaRPr lang="it-IT" dirty="0"/>
        </a:p>
      </dgm:t>
    </dgm:pt>
    <dgm:pt modelId="{A0A758BC-6327-4B33-AE09-C389EBC4E40B}" type="parTrans" cxnId="{F1DBA599-4C37-4CA5-B538-6C3D132C89DA}">
      <dgm:prSet/>
      <dgm:spPr/>
      <dgm:t>
        <a:bodyPr/>
        <a:lstStyle/>
        <a:p>
          <a:endParaRPr lang="it-IT"/>
        </a:p>
      </dgm:t>
    </dgm:pt>
    <dgm:pt modelId="{E123DEC3-13AE-43B7-9677-630FBDD8B195}" type="sibTrans" cxnId="{F1DBA599-4C37-4CA5-B538-6C3D132C89DA}">
      <dgm:prSet/>
      <dgm:spPr/>
      <dgm:t>
        <a:bodyPr/>
        <a:lstStyle/>
        <a:p>
          <a:endParaRPr lang="it-IT"/>
        </a:p>
      </dgm:t>
    </dgm:pt>
    <dgm:pt modelId="{E6C54914-CCA9-4EE0-B4C1-3FF321C1EE1D}">
      <dgm:prSet/>
      <dgm:spPr/>
      <dgm:t>
        <a:bodyPr/>
        <a:lstStyle/>
        <a:p>
          <a:pPr rtl="0"/>
          <a:r>
            <a:rPr lang="en-US" i="1"/>
            <a:t>public procurement for innovation</a:t>
          </a:r>
          <a:r>
            <a:rPr lang="en-US"/>
            <a:t> (PPI) </a:t>
          </a:r>
          <a:endParaRPr lang="it-IT"/>
        </a:p>
      </dgm:t>
    </dgm:pt>
    <dgm:pt modelId="{D0C07919-53A7-47D8-992C-9E703D0B26D8}" type="parTrans" cxnId="{DE94504F-A94C-49BA-A1C0-D62A5D17ACBE}">
      <dgm:prSet/>
      <dgm:spPr/>
      <dgm:t>
        <a:bodyPr/>
        <a:lstStyle/>
        <a:p>
          <a:endParaRPr lang="it-IT"/>
        </a:p>
      </dgm:t>
    </dgm:pt>
    <dgm:pt modelId="{34543524-E30A-4340-95EB-156A55BA4D17}" type="sibTrans" cxnId="{DE94504F-A94C-49BA-A1C0-D62A5D17ACBE}">
      <dgm:prSet/>
      <dgm:spPr/>
      <dgm:t>
        <a:bodyPr/>
        <a:lstStyle/>
        <a:p>
          <a:endParaRPr lang="it-IT"/>
        </a:p>
      </dgm:t>
    </dgm:pt>
    <dgm:pt modelId="{233ECA42-817B-4E75-BB16-01FB4CC9C673}">
      <dgm:prSet/>
      <dgm:spPr/>
      <dgm:t>
        <a:bodyPr/>
        <a:lstStyle/>
        <a:p>
          <a:pPr rtl="0"/>
          <a:r>
            <a:rPr lang="en-US" i="1"/>
            <a:t>innovation partnership</a:t>
          </a:r>
          <a:r>
            <a:rPr lang="en-US"/>
            <a:t> </a:t>
          </a:r>
          <a:endParaRPr lang="it-IT"/>
        </a:p>
      </dgm:t>
    </dgm:pt>
    <dgm:pt modelId="{656F95B2-0640-4A0D-9650-3A369A1F6B8F}" type="parTrans" cxnId="{8E1D8BD4-393D-4815-8AA1-57C6C8F5475C}">
      <dgm:prSet/>
      <dgm:spPr/>
      <dgm:t>
        <a:bodyPr/>
        <a:lstStyle/>
        <a:p>
          <a:endParaRPr lang="it-IT"/>
        </a:p>
      </dgm:t>
    </dgm:pt>
    <dgm:pt modelId="{80A934F5-8763-4F38-B75A-C1DC6D025ED5}" type="sibTrans" cxnId="{8E1D8BD4-393D-4815-8AA1-57C6C8F5475C}">
      <dgm:prSet/>
      <dgm:spPr/>
      <dgm:t>
        <a:bodyPr/>
        <a:lstStyle/>
        <a:p>
          <a:endParaRPr lang="it-IT"/>
        </a:p>
      </dgm:t>
    </dgm:pt>
    <dgm:pt modelId="{4D7F8ED2-B011-4BEB-B3D8-C6E9694AD9CF}" type="pres">
      <dgm:prSet presAssocID="{27F73478-B808-4A73-B6A8-859979EDB91B}" presName="Name0" presStyleCnt="0">
        <dgm:presLayoutVars>
          <dgm:dir/>
          <dgm:resizeHandles val="exact"/>
        </dgm:presLayoutVars>
      </dgm:prSet>
      <dgm:spPr/>
    </dgm:pt>
    <dgm:pt modelId="{EE465881-F7BA-4CDE-94FA-1381BE02042C}" type="pres">
      <dgm:prSet presAssocID="{1199ABC8-65A9-48AB-B678-0FF3E56117D9}" presName="node" presStyleLbl="node1" presStyleIdx="0" presStyleCnt="3">
        <dgm:presLayoutVars>
          <dgm:bulletEnabled val="1"/>
        </dgm:presLayoutVars>
      </dgm:prSet>
      <dgm:spPr/>
    </dgm:pt>
    <dgm:pt modelId="{3930C537-E3EF-4433-AECD-17CBE5CA498A}" type="pres">
      <dgm:prSet presAssocID="{E123DEC3-13AE-43B7-9677-630FBDD8B195}" presName="sibTrans" presStyleCnt="0"/>
      <dgm:spPr/>
    </dgm:pt>
    <dgm:pt modelId="{F967404C-66A7-4611-87EF-E84CFE5D121C}" type="pres">
      <dgm:prSet presAssocID="{E6C54914-CCA9-4EE0-B4C1-3FF321C1EE1D}" presName="node" presStyleLbl="node1" presStyleIdx="1" presStyleCnt="3">
        <dgm:presLayoutVars>
          <dgm:bulletEnabled val="1"/>
        </dgm:presLayoutVars>
      </dgm:prSet>
      <dgm:spPr/>
    </dgm:pt>
    <dgm:pt modelId="{750B8A27-7BB1-4913-AE59-3FB88602837D}" type="pres">
      <dgm:prSet presAssocID="{34543524-E30A-4340-95EB-156A55BA4D17}" presName="sibTrans" presStyleCnt="0"/>
      <dgm:spPr/>
    </dgm:pt>
    <dgm:pt modelId="{D0234BE4-4224-44AD-BB5C-12CCFF65EE06}" type="pres">
      <dgm:prSet presAssocID="{233ECA42-817B-4E75-BB16-01FB4CC9C673}" presName="node" presStyleLbl="node1" presStyleIdx="2" presStyleCnt="3">
        <dgm:presLayoutVars>
          <dgm:bulletEnabled val="1"/>
        </dgm:presLayoutVars>
      </dgm:prSet>
      <dgm:spPr/>
    </dgm:pt>
  </dgm:ptLst>
  <dgm:cxnLst>
    <dgm:cxn modelId="{16267605-AE78-4D70-97E0-4E63C38171D1}" type="presOf" srcId="{27F73478-B808-4A73-B6A8-859979EDB91B}" destId="{4D7F8ED2-B011-4BEB-B3D8-C6E9694AD9CF}" srcOrd="0" destOrd="0" presId="urn:microsoft.com/office/officeart/2005/8/layout/hList6"/>
    <dgm:cxn modelId="{6F992C20-0B81-4A6F-ABD3-68BEDF222380}" type="presOf" srcId="{233ECA42-817B-4E75-BB16-01FB4CC9C673}" destId="{D0234BE4-4224-44AD-BB5C-12CCFF65EE06}" srcOrd="0" destOrd="0" presId="urn:microsoft.com/office/officeart/2005/8/layout/hList6"/>
    <dgm:cxn modelId="{DE94504F-A94C-49BA-A1C0-D62A5D17ACBE}" srcId="{27F73478-B808-4A73-B6A8-859979EDB91B}" destId="{E6C54914-CCA9-4EE0-B4C1-3FF321C1EE1D}" srcOrd="1" destOrd="0" parTransId="{D0C07919-53A7-47D8-992C-9E703D0B26D8}" sibTransId="{34543524-E30A-4340-95EB-156A55BA4D17}"/>
    <dgm:cxn modelId="{E3974952-ED97-478C-B7CB-02A22D384A4A}" type="presOf" srcId="{E6C54914-CCA9-4EE0-B4C1-3FF321C1EE1D}" destId="{F967404C-66A7-4611-87EF-E84CFE5D121C}" srcOrd="0" destOrd="0" presId="urn:microsoft.com/office/officeart/2005/8/layout/hList6"/>
    <dgm:cxn modelId="{F1DBA599-4C37-4CA5-B538-6C3D132C89DA}" srcId="{27F73478-B808-4A73-B6A8-859979EDB91B}" destId="{1199ABC8-65A9-48AB-B678-0FF3E56117D9}" srcOrd="0" destOrd="0" parTransId="{A0A758BC-6327-4B33-AE09-C389EBC4E40B}" sibTransId="{E123DEC3-13AE-43B7-9677-630FBDD8B195}"/>
    <dgm:cxn modelId="{DD6258B8-8C9E-4664-AD8C-33B74A32487E}" type="presOf" srcId="{1199ABC8-65A9-48AB-B678-0FF3E56117D9}" destId="{EE465881-F7BA-4CDE-94FA-1381BE02042C}" srcOrd="0" destOrd="0" presId="urn:microsoft.com/office/officeart/2005/8/layout/hList6"/>
    <dgm:cxn modelId="{8E1D8BD4-393D-4815-8AA1-57C6C8F5475C}" srcId="{27F73478-B808-4A73-B6A8-859979EDB91B}" destId="{233ECA42-817B-4E75-BB16-01FB4CC9C673}" srcOrd="2" destOrd="0" parTransId="{656F95B2-0640-4A0D-9650-3A369A1F6B8F}" sibTransId="{80A934F5-8763-4F38-B75A-C1DC6D025ED5}"/>
    <dgm:cxn modelId="{02F797C4-8D43-45E2-83E1-EC802B8FBD3C}" type="presParOf" srcId="{4D7F8ED2-B011-4BEB-B3D8-C6E9694AD9CF}" destId="{EE465881-F7BA-4CDE-94FA-1381BE02042C}" srcOrd="0" destOrd="0" presId="urn:microsoft.com/office/officeart/2005/8/layout/hList6"/>
    <dgm:cxn modelId="{DB689F5F-B484-4863-BA63-37C634BFB463}" type="presParOf" srcId="{4D7F8ED2-B011-4BEB-B3D8-C6E9694AD9CF}" destId="{3930C537-E3EF-4433-AECD-17CBE5CA498A}" srcOrd="1" destOrd="0" presId="urn:microsoft.com/office/officeart/2005/8/layout/hList6"/>
    <dgm:cxn modelId="{E45EE80C-B625-4338-9397-F4D599AAF17C}" type="presParOf" srcId="{4D7F8ED2-B011-4BEB-B3D8-C6E9694AD9CF}" destId="{F967404C-66A7-4611-87EF-E84CFE5D121C}" srcOrd="2" destOrd="0" presId="urn:microsoft.com/office/officeart/2005/8/layout/hList6"/>
    <dgm:cxn modelId="{779ACFFB-0FE9-4E6C-9ECA-CC2A2DC55425}" type="presParOf" srcId="{4D7F8ED2-B011-4BEB-B3D8-C6E9694AD9CF}" destId="{750B8A27-7BB1-4913-AE59-3FB88602837D}" srcOrd="3" destOrd="0" presId="urn:microsoft.com/office/officeart/2005/8/layout/hList6"/>
    <dgm:cxn modelId="{C9E69D75-64E8-429F-9B0D-64C78337FEF7}" type="presParOf" srcId="{4D7F8ED2-B011-4BEB-B3D8-C6E9694AD9CF}" destId="{D0234BE4-4224-44AD-BB5C-12CCFF65EE0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A48E22-9563-4CBF-A2AC-3248F4279FFF}"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it-IT"/>
        </a:p>
      </dgm:t>
    </dgm:pt>
    <dgm:pt modelId="{ABCABE75-91E9-4D26-8701-446FFDA971FB}">
      <dgm:prSet/>
      <dgm:spPr/>
      <dgm:t>
        <a:bodyPr/>
        <a:lstStyle/>
        <a:p>
          <a:pPr algn="l" rtl="0"/>
          <a:r>
            <a:rPr lang="en-US" b="1" i="0" dirty="0">
              <a:sym typeface="Wingdings" panose="05000000000000000000" pitchFamily="2" charset="2"/>
            </a:rPr>
            <a:t> </a:t>
          </a:r>
          <a:r>
            <a:rPr lang="en-US" b="1" i="0" dirty="0"/>
            <a:t>Greater purchasing power of the EU public procurers </a:t>
          </a:r>
          <a:r>
            <a:rPr lang="en-US" dirty="0"/>
            <a:t>in acquiring innovative products and services.</a:t>
          </a:r>
          <a:endParaRPr lang="it-IT" dirty="0"/>
        </a:p>
      </dgm:t>
    </dgm:pt>
    <dgm:pt modelId="{1E467BE7-3AF8-4E85-B139-7474DA28096C}" type="parTrans" cxnId="{85548384-0E28-4ACB-A9E8-29813E8DF7A1}">
      <dgm:prSet/>
      <dgm:spPr/>
      <dgm:t>
        <a:bodyPr/>
        <a:lstStyle/>
        <a:p>
          <a:endParaRPr lang="it-IT"/>
        </a:p>
      </dgm:t>
    </dgm:pt>
    <dgm:pt modelId="{1BE612CC-860E-4142-BB1D-20AFEC0CC70B}" type="sibTrans" cxnId="{85548384-0E28-4ACB-A9E8-29813E8DF7A1}">
      <dgm:prSet/>
      <dgm:spPr/>
      <dgm:t>
        <a:bodyPr/>
        <a:lstStyle/>
        <a:p>
          <a:endParaRPr lang="it-IT"/>
        </a:p>
      </dgm:t>
    </dgm:pt>
    <dgm:pt modelId="{66CF9A30-AD4A-4A2F-9007-4ED6BA466BA6}">
      <dgm:prSet/>
      <dgm:spPr/>
      <dgm:t>
        <a:bodyPr/>
        <a:lstStyle/>
        <a:p>
          <a:pPr algn="l" rtl="0"/>
          <a:r>
            <a:rPr lang="en-US" b="1" i="0" u="none" dirty="0">
              <a:sym typeface="Wingdings" panose="05000000000000000000" pitchFamily="2" charset="2"/>
            </a:rPr>
            <a:t> E</a:t>
          </a:r>
          <a:r>
            <a:rPr lang="en-US" b="1" i="0" u="none" dirty="0"/>
            <a:t>fficiency and quality of public services </a:t>
          </a:r>
          <a:r>
            <a:rPr lang="en-US" dirty="0"/>
            <a:t>with a view to promoting the Europe 2020 (and subsequent)  plan for smart, sustainable and inclusive growth.</a:t>
          </a:r>
          <a:endParaRPr lang="it-IT" dirty="0"/>
        </a:p>
      </dgm:t>
    </dgm:pt>
    <dgm:pt modelId="{44863A2B-1C20-4839-9751-85B24C4E3AAE}" type="parTrans" cxnId="{77593621-612B-429A-A90C-5BA8DFEE7550}">
      <dgm:prSet/>
      <dgm:spPr/>
      <dgm:t>
        <a:bodyPr/>
        <a:lstStyle/>
        <a:p>
          <a:endParaRPr lang="it-IT"/>
        </a:p>
      </dgm:t>
    </dgm:pt>
    <dgm:pt modelId="{B9FFC726-D553-4951-82F7-E6E9C9F41A33}" type="sibTrans" cxnId="{77593621-612B-429A-A90C-5BA8DFEE7550}">
      <dgm:prSet/>
      <dgm:spPr/>
      <dgm:t>
        <a:bodyPr/>
        <a:lstStyle/>
        <a:p>
          <a:endParaRPr lang="it-IT"/>
        </a:p>
      </dgm:t>
    </dgm:pt>
    <dgm:pt modelId="{8D6D5395-7DF8-41CD-916C-25D744BF7E01}" type="pres">
      <dgm:prSet presAssocID="{A7A48E22-9563-4CBF-A2AC-3248F4279FFF}" presName="Name0" presStyleCnt="0">
        <dgm:presLayoutVars>
          <dgm:chMax val="7"/>
          <dgm:dir/>
          <dgm:animLvl val="lvl"/>
          <dgm:resizeHandles val="exact"/>
        </dgm:presLayoutVars>
      </dgm:prSet>
      <dgm:spPr/>
    </dgm:pt>
    <dgm:pt modelId="{B6DA345B-C234-4A76-A8D7-84DA3A8B023C}" type="pres">
      <dgm:prSet presAssocID="{ABCABE75-91E9-4D26-8701-446FFDA971FB}" presName="circle1" presStyleLbl="node1" presStyleIdx="0" presStyleCnt="2"/>
      <dgm:spPr/>
    </dgm:pt>
    <dgm:pt modelId="{1CB4103A-7795-45F6-A350-68C20F933CD1}" type="pres">
      <dgm:prSet presAssocID="{ABCABE75-91E9-4D26-8701-446FFDA971FB}" presName="space" presStyleCnt="0"/>
      <dgm:spPr/>
    </dgm:pt>
    <dgm:pt modelId="{DBF04905-B30E-45CD-B534-2B9DF96D4C3D}" type="pres">
      <dgm:prSet presAssocID="{ABCABE75-91E9-4D26-8701-446FFDA971FB}" presName="rect1" presStyleLbl="alignAcc1" presStyleIdx="0" presStyleCnt="2"/>
      <dgm:spPr/>
    </dgm:pt>
    <dgm:pt modelId="{2339371E-DB1D-4208-93EF-A4C934CBC6C4}" type="pres">
      <dgm:prSet presAssocID="{66CF9A30-AD4A-4A2F-9007-4ED6BA466BA6}" presName="vertSpace2" presStyleLbl="node1" presStyleIdx="0" presStyleCnt="2"/>
      <dgm:spPr/>
    </dgm:pt>
    <dgm:pt modelId="{B43D2671-CD46-4990-9DE2-C391E98B5557}" type="pres">
      <dgm:prSet presAssocID="{66CF9A30-AD4A-4A2F-9007-4ED6BA466BA6}" presName="circle2" presStyleLbl="node1" presStyleIdx="1" presStyleCnt="2"/>
      <dgm:spPr/>
    </dgm:pt>
    <dgm:pt modelId="{16AAABEE-61F0-46E3-B86B-C2B92AB800A4}" type="pres">
      <dgm:prSet presAssocID="{66CF9A30-AD4A-4A2F-9007-4ED6BA466BA6}" presName="rect2" presStyleLbl="alignAcc1" presStyleIdx="1" presStyleCnt="2"/>
      <dgm:spPr/>
    </dgm:pt>
    <dgm:pt modelId="{7C728294-DA66-42D8-9951-B93660147217}" type="pres">
      <dgm:prSet presAssocID="{ABCABE75-91E9-4D26-8701-446FFDA971FB}" presName="rect1ParTxNoCh" presStyleLbl="alignAcc1" presStyleIdx="1" presStyleCnt="2">
        <dgm:presLayoutVars>
          <dgm:chMax val="1"/>
          <dgm:bulletEnabled val="1"/>
        </dgm:presLayoutVars>
      </dgm:prSet>
      <dgm:spPr/>
    </dgm:pt>
    <dgm:pt modelId="{E0669A95-61F5-4C19-8566-66351DC055BA}" type="pres">
      <dgm:prSet presAssocID="{66CF9A30-AD4A-4A2F-9007-4ED6BA466BA6}" presName="rect2ParTxNoCh" presStyleLbl="alignAcc1" presStyleIdx="1" presStyleCnt="2">
        <dgm:presLayoutVars>
          <dgm:chMax val="1"/>
          <dgm:bulletEnabled val="1"/>
        </dgm:presLayoutVars>
      </dgm:prSet>
      <dgm:spPr/>
    </dgm:pt>
  </dgm:ptLst>
  <dgm:cxnLst>
    <dgm:cxn modelId="{77593621-612B-429A-A90C-5BA8DFEE7550}" srcId="{A7A48E22-9563-4CBF-A2AC-3248F4279FFF}" destId="{66CF9A30-AD4A-4A2F-9007-4ED6BA466BA6}" srcOrd="1" destOrd="0" parTransId="{44863A2B-1C20-4839-9751-85B24C4E3AAE}" sibTransId="{B9FFC726-D553-4951-82F7-E6E9C9F41A33}"/>
    <dgm:cxn modelId="{83B8B169-F2CD-4B85-ADF1-BAB48D12A677}" type="presOf" srcId="{66CF9A30-AD4A-4A2F-9007-4ED6BA466BA6}" destId="{E0669A95-61F5-4C19-8566-66351DC055BA}" srcOrd="1" destOrd="0" presId="urn:microsoft.com/office/officeart/2005/8/layout/target3"/>
    <dgm:cxn modelId="{85548384-0E28-4ACB-A9E8-29813E8DF7A1}" srcId="{A7A48E22-9563-4CBF-A2AC-3248F4279FFF}" destId="{ABCABE75-91E9-4D26-8701-446FFDA971FB}" srcOrd="0" destOrd="0" parTransId="{1E467BE7-3AF8-4E85-B139-7474DA28096C}" sibTransId="{1BE612CC-860E-4142-BB1D-20AFEC0CC70B}"/>
    <dgm:cxn modelId="{28CB2A8D-3755-465A-8677-E1B8562BBEE3}" type="presOf" srcId="{ABCABE75-91E9-4D26-8701-446FFDA971FB}" destId="{7C728294-DA66-42D8-9951-B93660147217}" srcOrd="1" destOrd="0" presId="urn:microsoft.com/office/officeart/2005/8/layout/target3"/>
    <dgm:cxn modelId="{94FB23D1-189C-430D-A2A8-CBE70FC13E86}" type="presOf" srcId="{A7A48E22-9563-4CBF-A2AC-3248F4279FFF}" destId="{8D6D5395-7DF8-41CD-916C-25D744BF7E01}" srcOrd="0" destOrd="0" presId="urn:microsoft.com/office/officeart/2005/8/layout/target3"/>
    <dgm:cxn modelId="{116119DE-AA31-409D-BFCB-659FCA818543}" type="presOf" srcId="{66CF9A30-AD4A-4A2F-9007-4ED6BA466BA6}" destId="{16AAABEE-61F0-46E3-B86B-C2B92AB800A4}" srcOrd="0" destOrd="0" presId="urn:microsoft.com/office/officeart/2005/8/layout/target3"/>
    <dgm:cxn modelId="{824F8BEF-875E-4901-965D-C4EC8413275B}" type="presOf" srcId="{ABCABE75-91E9-4D26-8701-446FFDA971FB}" destId="{DBF04905-B30E-45CD-B534-2B9DF96D4C3D}" srcOrd="0" destOrd="0" presId="urn:microsoft.com/office/officeart/2005/8/layout/target3"/>
    <dgm:cxn modelId="{18CBE1DE-0FF3-4C6D-AC67-4F7FFAB36721}" type="presParOf" srcId="{8D6D5395-7DF8-41CD-916C-25D744BF7E01}" destId="{B6DA345B-C234-4A76-A8D7-84DA3A8B023C}" srcOrd="0" destOrd="0" presId="urn:microsoft.com/office/officeart/2005/8/layout/target3"/>
    <dgm:cxn modelId="{A7C90F81-18A1-4578-AEC6-BB6B89EEF2F6}" type="presParOf" srcId="{8D6D5395-7DF8-41CD-916C-25D744BF7E01}" destId="{1CB4103A-7795-45F6-A350-68C20F933CD1}" srcOrd="1" destOrd="0" presId="urn:microsoft.com/office/officeart/2005/8/layout/target3"/>
    <dgm:cxn modelId="{581A72C9-F397-49CE-9D8B-19C8F3239AEF}" type="presParOf" srcId="{8D6D5395-7DF8-41CD-916C-25D744BF7E01}" destId="{DBF04905-B30E-45CD-B534-2B9DF96D4C3D}" srcOrd="2" destOrd="0" presId="urn:microsoft.com/office/officeart/2005/8/layout/target3"/>
    <dgm:cxn modelId="{40B957B2-156E-4D88-A88D-191088812B68}" type="presParOf" srcId="{8D6D5395-7DF8-41CD-916C-25D744BF7E01}" destId="{2339371E-DB1D-4208-93EF-A4C934CBC6C4}" srcOrd="3" destOrd="0" presId="urn:microsoft.com/office/officeart/2005/8/layout/target3"/>
    <dgm:cxn modelId="{E4E9C1BD-8882-4500-A495-F1FE2F6F132F}" type="presParOf" srcId="{8D6D5395-7DF8-41CD-916C-25D744BF7E01}" destId="{B43D2671-CD46-4990-9DE2-C391E98B5557}" srcOrd="4" destOrd="0" presId="urn:microsoft.com/office/officeart/2005/8/layout/target3"/>
    <dgm:cxn modelId="{1952840D-6858-449A-A8BE-6902E7A55CE0}" type="presParOf" srcId="{8D6D5395-7DF8-41CD-916C-25D744BF7E01}" destId="{16AAABEE-61F0-46E3-B86B-C2B92AB800A4}" srcOrd="5" destOrd="0" presId="urn:microsoft.com/office/officeart/2005/8/layout/target3"/>
    <dgm:cxn modelId="{A1F174DD-66E0-4356-AFC1-F68F7BA06BE7}" type="presParOf" srcId="{8D6D5395-7DF8-41CD-916C-25D744BF7E01}" destId="{7C728294-DA66-42D8-9951-B93660147217}" srcOrd="6" destOrd="0" presId="urn:microsoft.com/office/officeart/2005/8/layout/target3"/>
    <dgm:cxn modelId="{BE96E69D-013C-440A-A47D-1ED44525402F}" type="presParOf" srcId="{8D6D5395-7DF8-41CD-916C-25D744BF7E01}" destId="{E0669A95-61F5-4C19-8566-66351DC055BA}"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3DC3AB32-EDFC-44AA-A961-67BFAFEC5737}">
      <dgm:prSet/>
      <dgm:spPr/>
      <dgm:t>
        <a:bodyPr/>
        <a:lstStyle/>
        <a:p>
          <a:r>
            <a:rPr lang="en-US" dirty="0"/>
            <a:t>can push innovative solutions</a:t>
          </a:r>
        </a:p>
        <a:p>
          <a:r>
            <a:rPr lang="en-US" dirty="0"/>
            <a:t> </a:t>
          </a:r>
          <a:r>
            <a:rPr lang="en-US" b="1" dirty="0"/>
            <a:t>strategic public procurement</a:t>
          </a:r>
        </a:p>
        <a:p>
          <a:r>
            <a:rPr lang="en-US" b="1" dirty="0"/>
            <a:t> </a:t>
          </a:r>
          <a:endParaRPr lang="it-IT" b="1" dirty="0"/>
        </a:p>
      </dgm:t>
    </dgm:pt>
    <dgm:pt modelId="{834CA4D8-8927-44F3-93DC-3B89F7EE41B9}" type="parTrans" cxnId="{57FA66A3-F42B-4A1B-87C2-752184BB1829}">
      <dgm:prSet/>
      <dgm:spPr/>
      <dgm:t>
        <a:bodyPr/>
        <a:lstStyle/>
        <a:p>
          <a:endParaRPr lang="it-IT"/>
        </a:p>
      </dgm:t>
    </dgm:pt>
    <dgm:pt modelId="{6ECC891D-EFD8-4C75-89AC-28B02067D5B0}" type="sibTrans" cxnId="{57FA66A3-F42B-4A1B-87C2-752184BB1829}">
      <dgm:prSet/>
      <dgm:spPr/>
      <dgm:t>
        <a:bodyPr/>
        <a:lstStyle/>
        <a:p>
          <a:endParaRPr lang="it-IT"/>
        </a:p>
      </dgm:t>
    </dgm:pt>
    <dgm:pt modelId="{7E4E7CAC-C19F-4D87-AEBE-D698EAF9887F}">
      <dgm:prSet/>
      <dgm:spPr/>
      <dgm:t>
        <a:bodyPr/>
        <a:lstStyle/>
        <a:p>
          <a:pPr rtl="0"/>
          <a:r>
            <a:rPr lang="en-US" dirty="0"/>
            <a:t>Capacity of a </a:t>
          </a:r>
          <a:r>
            <a:rPr lang="en-US" b="1" dirty="0"/>
            <a:t>smart city </a:t>
          </a:r>
          <a:r>
            <a:rPr lang="en-US" dirty="0"/>
            <a:t>to use </a:t>
          </a:r>
          <a:r>
            <a:rPr lang="en-US" b="1" dirty="0"/>
            <a:t>artificial intelligence in the performance of its  function.</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pPr/>
      <dgm:t>
        <a:bodyPr/>
        <a:lstStyle/>
        <a:p>
          <a:pPr rtl="0"/>
          <a:r>
            <a:rPr lang="en-US" b="1" dirty="0"/>
            <a:t>Purchasing innovative</a:t>
          </a:r>
          <a:r>
            <a:rPr lang="en-US" dirty="0"/>
            <a:t>, technologically-advanced </a:t>
          </a:r>
          <a:r>
            <a:rPr lang="en-US" b="1" dirty="0"/>
            <a:t>products, services </a:t>
          </a:r>
          <a:r>
            <a:rPr lang="en-US" dirty="0"/>
            <a:t>or </a:t>
          </a:r>
          <a:r>
            <a:rPr lang="en-US" b="1" dirty="0"/>
            <a:t>processes of production </a:t>
          </a:r>
          <a:r>
            <a:rPr lang="en-US" dirty="0"/>
            <a:t>for the development of smart cities.</a:t>
          </a:r>
          <a:endParaRPr lang="it-IT"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63861" custScaleY="106392" custRadScaleRad="111252" custRadScaleInc="47224">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06777" custRadScaleRad="128660" custRadScaleInc="-14035">
        <dgm:presLayoutVars>
          <dgm:bulletEnabled val="1"/>
        </dgm:presLayoutVars>
      </dgm:prSet>
      <dgm:spPr/>
    </dgm:pt>
    <dgm:pt modelId="{C8AD62EC-7A1C-4BDA-858A-5C7F99F8AE8D}" type="pres">
      <dgm:prSet presAssocID="{7E4E7CAC-C19F-4D87-AEBE-D698EAF9887F}" presName="nodeFollowingNodes" presStyleLbl="node1" presStyleIdx="2" presStyleCnt="3" custScaleX="125554" custScaleY="110760" custRadScaleRad="111784" custRadScaleInc="23457">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ECAA99-7FFD-4423-BD54-2253A27E0E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27A0DF53-61BF-4C0F-A6F7-5A41DE51075D}" type="pres">
      <dgm:prSet presAssocID="{96ECAA99-7FFD-4423-BD54-2253A27E0EBB}" presName="linear" presStyleCnt="0">
        <dgm:presLayoutVars>
          <dgm:animLvl val="lvl"/>
          <dgm:resizeHandles val="exact"/>
        </dgm:presLayoutVars>
      </dgm:prSet>
      <dgm:spPr/>
    </dgm:pt>
  </dgm:ptLst>
  <dgm:cxnLst>
    <dgm:cxn modelId="{179259A7-DBF7-43E6-AF57-091627B5666A}" type="presOf" srcId="{96ECAA99-7FFD-4423-BD54-2253A27E0EBB}" destId="{27A0DF53-61BF-4C0F-A6F7-5A41DE5107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3DC3AB32-EDFC-44AA-A961-67BFAFEC5737}">
      <dgm:prSet/>
      <dgm:spPr/>
      <dgm:t>
        <a:bodyPr/>
        <a:lstStyle/>
        <a:p>
          <a:r>
            <a:rPr lang="en-US" b="1" dirty="0"/>
            <a:t>Expanded procurement networks among contracting officials across borders </a:t>
          </a:r>
          <a:r>
            <a:rPr lang="en-US" dirty="0"/>
            <a:t>in order to share </a:t>
          </a:r>
          <a:r>
            <a:rPr lang="en-US" b="1" dirty="0"/>
            <a:t>best practices </a:t>
          </a:r>
          <a:r>
            <a:rPr lang="en-US" dirty="0"/>
            <a:t>to meet the requirements of the end-users. </a:t>
          </a:r>
          <a:endParaRPr lang="it-IT" dirty="0"/>
        </a:p>
      </dgm:t>
    </dgm:pt>
    <dgm:pt modelId="{834CA4D8-8927-44F3-93DC-3B89F7EE41B9}" type="parTrans" cxnId="{57FA66A3-F42B-4A1B-87C2-752184BB1829}">
      <dgm:prSet/>
      <dgm:spPr/>
      <dgm:t>
        <a:bodyPr/>
        <a:lstStyle/>
        <a:p>
          <a:endParaRPr lang="it-IT"/>
        </a:p>
      </dgm:t>
    </dgm:pt>
    <dgm:pt modelId="{6ECC891D-EFD8-4C75-89AC-28B02067D5B0}" type="sibTrans" cxnId="{57FA66A3-F42B-4A1B-87C2-752184BB1829}">
      <dgm:prSet/>
      <dgm:spPr/>
      <dgm:t>
        <a:bodyPr/>
        <a:lstStyle/>
        <a:p>
          <a:endParaRPr lang="it-IT"/>
        </a:p>
      </dgm:t>
    </dgm:pt>
    <dgm:pt modelId="{7E4E7CAC-C19F-4D87-AEBE-D698EAF9887F}">
      <dgm:prSet/>
      <dgm:spPr/>
      <dgm:t>
        <a:bodyPr/>
        <a:lstStyle/>
        <a:p>
          <a:r>
            <a:rPr lang="en-US" dirty="0"/>
            <a:t>Overcoming </a:t>
          </a:r>
          <a:r>
            <a:rPr lang="en-US" b="1" dirty="0"/>
            <a:t>market fragmentation through new procurement systems </a:t>
          </a:r>
          <a:r>
            <a:rPr lang="en-US" dirty="0"/>
            <a:t>and generating </a:t>
          </a:r>
          <a:r>
            <a:rPr lang="en-US" b="1" dirty="0"/>
            <a:t>efficiencies and savings</a:t>
          </a:r>
          <a:r>
            <a:rPr lang="en-US" dirty="0"/>
            <a:t>, which can contribute to </a:t>
          </a:r>
          <a:r>
            <a:rPr lang="en-US" b="1" dirty="0"/>
            <a:t>economic growth</a:t>
          </a:r>
          <a:r>
            <a:rPr lang="en-US" dirty="0"/>
            <a:t>.</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pPr/>
      <dgm:t>
        <a:bodyPr/>
        <a:lstStyle/>
        <a:p>
          <a:pPr rtl="0"/>
          <a:r>
            <a:rPr lang="en-US" dirty="0"/>
            <a:t>The evolution of the MEAT to a </a:t>
          </a:r>
          <a:r>
            <a:rPr lang="en-US" b="1" dirty="0"/>
            <a:t>value-based approach </a:t>
          </a:r>
          <a:r>
            <a:rPr lang="en-US" dirty="0"/>
            <a:t>in specific sectors (e.g.  Healthcare).</a:t>
          </a:r>
        </a:p>
        <a:p>
          <a:pPr rtl="0"/>
          <a:r>
            <a:rPr lang="en-US" dirty="0">
              <a:sym typeface="Wingdings" panose="05000000000000000000" pitchFamily="2" charset="2"/>
            </a:rPr>
            <a:t></a:t>
          </a:r>
          <a:r>
            <a:rPr lang="en-US" b="1" dirty="0">
              <a:sym typeface="Wingdings" panose="05000000000000000000" pitchFamily="2" charset="2"/>
            </a:rPr>
            <a:t>E</a:t>
          </a:r>
          <a:r>
            <a:rPr lang="en-US" b="1" dirty="0"/>
            <a:t>URIPHI project </a:t>
          </a:r>
          <a:r>
            <a:rPr lang="en-US" dirty="0"/>
            <a:t>(European wide Innovation Procurement in Health and Care) aims to enable the cross-border transformation of health and social care delivery.</a:t>
          </a:r>
          <a:endParaRPr lang="it-IT"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53161" custScaleY="163743" custRadScaleRad="145228" custRadScaleInc="44630">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43682" custRadScaleRad="126890" custRadScaleInc="-19074">
        <dgm:presLayoutVars>
          <dgm:bulletEnabled val="1"/>
        </dgm:presLayoutVars>
      </dgm:prSet>
      <dgm:spPr/>
    </dgm:pt>
    <dgm:pt modelId="{C8AD62EC-7A1C-4BDA-858A-5C7F99F8AE8D}" type="pres">
      <dgm:prSet presAssocID="{7E4E7CAC-C19F-4D87-AEBE-D698EAF9887F}" presName="nodeFollowingNodes" presStyleLbl="node1" presStyleIdx="2" presStyleCnt="3" custScaleX="126110" custScaleY="123634" custRadScaleRad="119107" custRadScaleInc="26114">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EA50E0-6AC4-4F86-A38C-AB59C46FC971}"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it-IT"/>
        </a:p>
      </dgm:t>
    </dgm:pt>
    <dgm:pt modelId="{19055487-941A-4DFE-B25D-253A5E1B276A}">
      <dgm:prSet/>
      <dgm:spPr/>
      <dgm:t>
        <a:bodyPr/>
        <a:lstStyle/>
        <a:p>
          <a:pPr rtl="0"/>
          <a:r>
            <a:rPr lang="en-US"/>
            <a:t>self-declaration via a standard form (EPSD)</a:t>
          </a:r>
          <a:endParaRPr lang="it-IT"/>
        </a:p>
      </dgm:t>
    </dgm:pt>
    <dgm:pt modelId="{E2E55695-3B57-4618-938C-37AA167A1AB8}" type="parTrans" cxnId="{4B5B07DB-D086-452A-BF13-4EFEB2543554}">
      <dgm:prSet/>
      <dgm:spPr/>
      <dgm:t>
        <a:bodyPr/>
        <a:lstStyle/>
        <a:p>
          <a:endParaRPr lang="it-IT"/>
        </a:p>
      </dgm:t>
    </dgm:pt>
    <dgm:pt modelId="{5EACB388-2685-4732-BC7B-570F65194886}" type="sibTrans" cxnId="{4B5B07DB-D086-452A-BF13-4EFEB2543554}">
      <dgm:prSet/>
      <dgm:spPr/>
      <dgm:t>
        <a:bodyPr/>
        <a:lstStyle/>
        <a:p>
          <a:endParaRPr lang="it-IT"/>
        </a:p>
      </dgm:t>
    </dgm:pt>
    <dgm:pt modelId="{98165BD6-B182-4EAC-865F-6422637E2C20}">
      <dgm:prSet/>
      <dgm:spPr/>
      <dgm:t>
        <a:bodyPr/>
        <a:lstStyle/>
        <a:p>
          <a:pPr rtl="0"/>
          <a:r>
            <a:rPr lang="en-US"/>
            <a:t>joint cross-border procurement (JCBPP) </a:t>
          </a:r>
          <a:endParaRPr lang="it-IT"/>
        </a:p>
      </dgm:t>
    </dgm:pt>
    <dgm:pt modelId="{FED72708-9758-4135-B245-43F2B66BAEE0}" type="parTrans" cxnId="{72FBF89B-C1E2-4BD3-AB88-30A62C169F62}">
      <dgm:prSet/>
      <dgm:spPr/>
      <dgm:t>
        <a:bodyPr/>
        <a:lstStyle/>
        <a:p>
          <a:endParaRPr lang="it-IT"/>
        </a:p>
      </dgm:t>
    </dgm:pt>
    <dgm:pt modelId="{7C53E78A-9B2A-44EF-B92F-781ECBC0A4CE}" type="sibTrans" cxnId="{72FBF89B-C1E2-4BD3-AB88-30A62C169F62}">
      <dgm:prSet/>
      <dgm:spPr/>
      <dgm:t>
        <a:bodyPr/>
        <a:lstStyle/>
        <a:p>
          <a:endParaRPr lang="it-IT"/>
        </a:p>
      </dgm:t>
    </dgm:pt>
    <dgm:pt modelId="{74CB5EB0-FCD4-4D34-952F-43FD829F33D6}">
      <dgm:prSet/>
      <dgm:spPr/>
      <dgm:t>
        <a:bodyPr/>
        <a:lstStyle/>
        <a:p>
          <a:pPr rtl="0"/>
          <a:r>
            <a:rPr lang="en-US"/>
            <a:t>cooperative procurement via institutional bodies (e.g. CPBs)</a:t>
          </a:r>
          <a:endParaRPr lang="it-IT"/>
        </a:p>
      </dgm:t>
    </dgm:pt>
    <dgm:pt modelId="{1A813614-38BE-4BDF-BD3A-97896D1E2072}" type="parTrans" cxnId="{3A4CA74F-D138-4504-8E54-EE9B809CC3E9}">
      <dgm:prSet/>
      <dgm:spPr/>
      <dgm:t>
        <a:bodyPr/>
        <a:lstStyle/>
        <a:p>
          <a:endParaRPr lang="it-IT"/>
        </a:p>
      </dgm:t>
    </dgm:pt>
    <dgm:pt modelId="{5B9B9CAE-A9E1-4AD8-BEFF-67F917F48449}" type="sibTrans" cxnId="{3A4CA74F-D138-4504-8E54-EE9B809CC3E9}">
      <dgm:prSet/>
      <dgm:spPr/>
      <dgm:t>
        <a:bodyPr/>
        <a:lstStyle/>
        <a:p>
          <a:endParaRPr lang="it-IT"/>
        </a:p>
      </dgm:t>
    </dgm:pt>
    <dgm:pt modelId="{28FBF834-1E00-48DE-979C-67A5059D0AFE}" type="pres">
      <dgm:prSet presAssocID="{89EA50E0-6AC4-4F86-A38C-AB59C46FC971}" presName="Name0" presStyleCnt="0">
        <dgm:presLayoutVars>
          <dgm:dir/>
          <dgm:resizeHandles val="exact"/>
        </dgm:presLayoutVars>
      </dgm:prSet>
      <dgm:spPr/>
    </dgm:pt>
    <dgm:pt modelId="{7E8DEFEB-78D3-4E0F-9A4B-881FD9C3971B}" type="pres">
      <dgm:prSet presAssocID="{19055487-941A-4DFE-B25D-253A5E1B276A}" presName="node" presStyleLbl="node1" presStyleIdx="0" presStyleCnt="3">
        <dgm:presLayoutVars>
          <dgm:bulletEnabled val="1"/>
        </dgm:presLayoutVars>
      </dgm:prSet>
      <dgm:spPr/>
    </dgm:pt>
    <dgm:pt modelId="{AC62D26D-244D-4CC4-8E82-56958D439061}" type="pres">
      <dgm:prSet presAssocID="{5EACB388-2685-4732-BC7B-570F65194886}" presName="sibTrans" presStyleCnt="0"/>
      <dgm:spPr/>
    </dgm:pt>
    <dgm:pt modelId="{119B4EC4-AEB6-4C10-B9A2-342C0353F89B}" type="pres">
      <dgm:prSet presAssocID="{98165BD6-B182-4EAC-865F-6422637E2C20}" presName="node" presStyleLbl="node1" presStyleIdx="1" presStyleCnt="3">
        <dgm:presLayoutVars>
          <dgm:bulletEnabled val="1"/>
        </dgm:presLayoutVars>
      </dgm:prSet>
      <dgm:spPr/>
    </dgm:pt>
    <dgm:pt modelId="{AA35DF04-B519-4B68-971B-193BA1D6D4D3}" type="pres">
      <dgm:prSet presAssocID="{7C53E78A-9B2A-44EF-B92F-781ECBC0A4CE}" presName="sibTrans" presStyleCnt="0"/>
      <dgm:spPr/>
    </dgm:pt>
    <dgm:pt modelId="{D82A59E0-5137-4C8A-807D-0A9942630A13}" type="pres">
      <dgm:prSet presAssocID="{74CB5EB0-FCD4-4D34-952F-43FD829F33D6}" presName="node" presStyleLbl="node1" presStyleIdx="2" presStyleCnt="3">
        <dgm:presLayoutVars>
          <dgm:bulletEnabled val="1"/>
        </dgm:presLayoutVars>
      </dgm:prSet>
      <dgm:spPr/>
    </dgm:pt>
  </dgm:ptLst>
  <dgm:cxnLst>
    <dgm:cxn modelId="{AE9E7302-FBD1-4426-A07E-275D8FE1CB5E}" type="presOf" srcId="{19055487-941A-4DFE-B25D-253A5E1B276A}" destId="{7E8DEFEB-78D3-4E0F-9A4B-881FD9C3971B}" srcOrd="0" destOrd="0" presId="urn:microsoft.com/office/officeart/2005/8/layout/hList6"/>
    <dgm:cxn modelId="{F451C30D-67B7-4B1E-B9F3-82BF289F958B}" type="presOf" srcId="{98165BD6-B182-4EAC-865F-6422637E2C20}" destId="{119B4EC4-AEB6-4C10-B9A2-342C0353F89B}" srcOrd="0" destOrd="0" presId="urn:microsoft.com/office/officeart/2005/8/layout/hList6"/>
    <dgm:cxn modelId="{3A4CA74F-D138-4504-8E54-EE9B809CC3E9}" srcId="{89EA50E0-6AC4-4F86-A38C-AB59C46FC971}" destId="{74CB5EB0-FCD4-4D34-952F-43FD829F33D6}" srcOrd="2" destOrd="0" parTransId="{1A813614-38BE-4BDF-BD3A-97896D1E2072}" sibTransId="{5B9B9CAE-A9E1-4AD8-BEFF-67F917F48449}"/>
    <dgm:cxn modelId="{23C7E289-BD9D-4F29-B5E4-7E29947E9BD1}" type="presOf" srcId="{89EA50E0-6AC4-4F86-A38C-AB59C46FC971}" destId="{28FBF834-1E00-48DE-979C-67A5059D0AFE}" srcOrd="0" destOrd="0" presId="urn:microsoft.com/office/officeart/2005/8/layout/hList6"/>
    <dgm:cxn modelId="{72FBF89B-C1E2-4BD3-AB88-30A62C169F62}" srcId="{89EA50E0-6AC4-4F86-A38C-AB59C46FC971}" destId="{98165BD6-B182-4EAC-865F-6422637E2C20}" srcOrd="1" destOrd="0" parTransId="{FED72708-9758-4135-B245-43F2B66BAEE0}" sibTransId="{7C53E78A-9B2A-44EF-B92F-781ECBC0A4CE}"/>
    <dgm:cxn modelId="{C90845BB-4871-4752-8191-A7AEAA36BA7B}" type="presOf" srcId="{74CB5EB0-FCD4-4D34-952F-43FD829F33D6}" destId="{D82A59E0-5137-4C8A-807D-0A9942630A13}" srcOrd="0" destOrd="0" presId="urn:microsoft.com/office/officeart/2005/8/layout/hList6"/>
    <dgm:cxn modelId="{4B5B07DB-D086-452A-BF13-4EFEB2543554}" srcId="{89EA50E0-6AC4-4F86-A38C-AB59C46FC971}" destId="{19055487-941A-4DFE-B25D-253A5E1B276A}" srcOrd="0" destOrd="0" parTransId="{E2E55695-3B57-4618-938C-37AA167A1AB8}" sibTransId="{5EACB388-2685-4732-BC7B-570F65194886}"/>
    <dgm:cxn modelId="{B1F90F17-6283-4286-A416-1A577507FEA4}" type="presParOf" srcId="{28FBF834-1E00-48DE-979C-67A5059D0AFE}" destId="{7E8DEFEB-78D3-4E0F-9A4B-881FD9C3971B}" srcOrd="0" destOrd="0" presId="urn:microsoft.com/office/officeart/2005/8/layout/hList6"/>
    <dgm:cxn modelId="{DF4B3602-0A5B-4E48-933C-644B123AA097}" type="presParOf" srcId="{28FBF834-1E00-48DE-979C-67A5059D0AFE}" destId="{AC62D26D-244D-4CC4-8E82-56958D439061}" srcOrd="1" destOrd="0" presId="urn:microsoft.com/office/officeart/2005/8/layout/hList6"/>
    <dgm:cxn modelId="{2A59D80B-555F-44C7-BD47-3F6D43CAD42A}" type="presParOf" srcId="{28FBF834-1E00-48DE-979C-67A5059D0AFE}" destId="{119B4EC4-AEB6-4C10-B9A2-342C0353F89B}" srcOrd="2" destOrd="0" presId="urn:microsoft.com/office/officeart/2005/8/layout/hList6"/>
    <dgm:cxn modelId="{4F20E642-D041-43D1-9691-E69FE6737A2E}" type="presParOf" srcId="{28FBF834-1E00-48DE-979C-67A5059D0AFE}" destId="{AA35DF04-B519-4B68-971B-193BA1D6D4D3}" srcOrd="3" destOrd="0" presId="urn:microsoft.com/office/officeart/2005/8/layout/hList6"/>
    <dgm:cxn modelId="{6B272A09-6698-4FCD-88C5-5C2904661BD4}" type="presParOf" srcId="{28FBF834-1E00-48DE-979C-67A5059D0AFE}" destId="{D82A59E0-5137-4C8A-807D-0A9942630A1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0FDA-8F8C-4855-AF49-D3F04BC04B18}">
      <dsp:nvSpPr>
        <dsp:cNvPr id="0" name=""/>
        <dsp:cNvSpPr/>
      </dsp:nvSpPr>
      <dsp:spPr>
        <a:xfrm>
          <a:off x="0" y="0"/>
          <a:ext cx="3714750" cy="120978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dirty="0"/>
            <a:t>Buying cutting-edge technology </a:t>
          </a:r>
          <a:r>
            <a:rPr lang="en-GB" sz="2200" kern="1200" dirty="0"/>
            <a:t>in public procurement markets.</a:t>
          </a:r>
          <a:endParaRPr lang="it-IT" sz="2200" kern="1200" dirty="0"/>
        </a:p>
      </dsp:txBody>
      <dsp:txXfrm>
        <a:off x="59057" y="59057"/>
        <a:ext cx="3596636" cy="1091666"/>
      </dsp:txXfrm>
    </dsp:sp>
    <dsp:sp modelId="{144FB9CB-D09E-4F75-B1F4-7D8AAAC5717C}">
      <dsp:nvSpPr>
        <dsp:cNvPr id="0" name=""/>
        <dsp:cNvSpPr/>
      </dsp:nvSpPr>
      <dsp:spPr>
        <a:xfrm>
          <a:off x="0" y="1321541"/>
          <a:ext cx="3714750" cy="1209780"/>
        </a:xfrm>
        <a:prstGeom prst="roundRect">
          <a:avLst/>
        </a:prstGeom>
        <a:solidFill>
          <a:schemeClr val="accent2">
            <a:shade val="80000"/>
            <a:hueOff val="186031"/>
            <a:satOff val="1024"/>
            <a:lumOff val="1281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Encouraging </a:t>
          </a:r>
          <a:r>
            <a:rPr lang="en-GB" sz="2200" b="1" kern="1200" dirty="0"/>
            <a:t>innovative suppliers </a:t>
          </a:r>
          <a:r>
            <a:rPr lang="en-GB" sz="2200" kern="1200" dirty="0"/>
            <a:t>in the procurement process.</a:t>
          </a:r>
          <a:endParaRPr lang="it-IT" sz="2200" kern="1200" dirty="0"/>
        </a:p>
      </dsp:txBody>
      <dsp:txXfrm>
        <a:off x="59057" y="1380598"/>
        <a:ext cx="3596636" cy="1091666"/>
      </dsp:txXfrm>
    </dsp:sp>
    <dsp:sp modelId="{8985309A-308F-43D2-96A0-1506E6F0CD0D}">
      <dsp:nvSpPr>
        <dsp:cNvPr id="0" name=""/>
        <dsp:cNvSpPr/>
      </dsp:nvSpPr>
      <dsp:spPr>
        <a:xfrm>
          <a:off x="0" y="2594681"/>
          <a:ext cx="3714750" cy="1209780"/>
        </a:xfrm>
        <a:prstGeom prst="roundRect">
          <a:avLst/>
        </a:prstGeom>
        <a:solidFill>
          <a:schemeClr val="accent2">
            <a:shade val="80000"/>
            <a:hueOff val="372061"/>
            <a:satOff val="2047"/>
            <a:lumOff val="2562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Developing </a:t>
          </a:r>
          <a:r>
            <a:rPr lang="en-GB" sz="2200" b="1" kern="1200" dirty="0"/>
            <a:t>methods and approaches for the procurement process</a:t>
          </a:r>
          <a:r>
            <a:rPr lang="en-GB" sz="2200" kern="1200" dirty="0"/>
            <a:t>.</a:t>
          </a:r>
          <a:endParaRPr lang="it-IT" sz="2200" kern="1200" dirty="0"/>
        </a:p>
      </dsp:txBody>
      <dsp:txXfrm>
        <a:off x="59057" y="2653738"/>
        <a:ext cx="3596636" cy="1091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F0F5-7D14-4E7A-82B8-A56C6ED1F594}">
      <dsp:nvSpPr>
        <dsp:cNvPr id="0" name=""/>
        <dsp:cNvSpPr/>
      </dsp:nvSpPr>
      <dsp:spPr>
        <a:xfrm>
          <a:off x="0" y="0"/>
          <a:ext cx="2250279" cy="2250279"/>
        </a:xfrm>
        <a:prstGeom prst="pie">
          <a:avLst>
            <a:gd name="adj1" fmla="val 5400000"/>
            <a:gd name="adj2" fmla="val 1620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62181-B996-488E-8F84-0B8908F65CB3}">
      <dsp:nvSpPr>
        <dsp:cNvPr id="0" name=""/>
        <dsp:cNvSpPr/>
      </dsp:nvSpPr>
      <dsp:spPr>
        <a:xfrm>
          <a:off x="1125139" y="0"/>
          <a:ext cx="7790260" cy="2250279"/>
        </a:xfrm>
        <a:prstGeom prst="rect">
          <a:avLst/>
        </a:prstGeom>
        <a:solidFill>
          <a:schemeClr val="lt1">
            <a:alpha val="9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sym typeface="Wingdings" panose="05000000000000000000" pitchFamily="2" charset="2"/>
            </a:rPr>
            <a:t> </a:t>
          </a:r>
          <a:r>
            <a:rPr lang="en-US" sz="2100" b="1" kern="1200" dirty="0"/>
            <a:t>combining full digitization of the procurement process from </a:t>
          </a:r>
          <a:r>
            <a:rPr lang="en-US" sz="2100" b="0" kern="1200" dirty="0"/>
            <a:t>planning to archiving </a:t>
          </a:r>
          <a:r>
            <a:rPr lang="en-US" sz="2100" kern="1200" dirty="0"/>
            <a:t>(“e-procurement”).</a:t>
          </a:r>
          <a:endParaRPr lang="it-IT" sz="2100" kern="1200" dirty="0"/>
        </a:p>
      </dsp:txBody>
      <dsp:txXfrm>
        <a:off x="1125139" y="0"/>
        <a:ext cx="7790260" cy="1068882"/>
      </dsp:txXfrm>
    </dsp:sp>
    <dsp:sp modelId="{CF306B8A-1E49-4BBA-83D8-8D8DF4815B47}">
      <dsp:nvSpPr>
        <dsp:cNvPr id="0" name=""/>
        <dsp:cNvSpPr/>
      </dsp:nvSpPr>
      <dsp:spPr>
        <a:xfrm>
          <a:off x="590698" y="1068882"/>
          <a:ext cx="1068882" cy="1068882"/>
        </a:xfrm>
        <a:prstGeom prst="pie">
          <a:avLst>
            <a:gd name="adj1" fmla="val 5400000"/>
            <a:gd name="adj2" fmla="val 16200000"/>
          </a:avLst>
        </a:prstGeom>
        <a:solidFill>
          <a:schemeClr val="accent1">
            <a:shade val="50000"/>
            <a:hueOff val="498247"/>
            <a:satOff val="27330"/>
            <a:lumOff val="424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46D80-1F80-479C-BFC2-260DB1E09C4B}">
      <dsp:nvSpPr>
        <dsp:cNvPr id="0" name=""/>
        <dsp:cNvSpPr/>
      </dsp:nvSpPr>
      <dsp:spPr>
        <a:xfrm>
          <a:off x="1125139" y="1068882"/>
          <a:ext cx="7790260" cy="1068882"/>
        </a:xfrm>
        <a:prstGeom prst="rect">
          <a:avLst/>
        </a:prstGeom>
        <a:solidFill>
          <a:schemeClr val="lt1">
            <a:alpha val="90000"/>
            <a:hueOff val="0"/>
            <a:satOff val="0"/>
            <a:lumOff val="0"/>
            <a:alphaOff val="0"/>
          </a:schemeClr>
        </a:solidFill>
        <a:ln w="15875" cap="flat" cmpd="sng" algn="ctr">
          <a:solidFill>
            <a:schemeClr val="accent1">
              <a:shade val="50000"/>
              <a:hueOff val="498247"/>
              <a:satOff val="27330"/>
              <a:lumOff val="42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sym typeface="Wingdings" panose="05000000000000000000" pitchFamily="2" charset="2"/>
            </a:rPr>
            <a:t> </a:t>
          </a:r>
          <a:r>
            <a:rPr lang="en-US" sz="2100" b="1" kern="1200" dirty="0"/>
            <a:t>co-operation between large buyers in areas of mutual interests or between buyers </a:t>
          </a:r>
          <a:r>
            <a:rPr lang="en-US" sz="2100" kern="1200" dirty="0"/>
            <a:t>not necessarily located in bordering areas (“joint cross-border procurement”).</a:t>
          </a:r>
          <a:endParaRPr lang="it-IT" sz="2100" kern="1200" dirty="0"/>
        </a:p>
      </dsp:txBody>
      <dsp:txXfrm>
        <a:off x="1125139" y="1068882"/>
        <a:ext cx="7790260" cy="10688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CF625-7164-4924-BBDB-F4050CE6D408}">
      <dsp:nvSpPr>
        <dsp:cNvPr id="0" name=""/>
        <dsp:cNvSpPr/>
      </dsp:nvSpPr>
      <dsp:spPr>
        <a:xfrm>
          <a:off x="0" y="295684"/>
          <a:ext cx="8382000" cy="140911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Joint awarding of contracts by contracting entities from different Member States currently encounters specific legal difficulties, with special reference to conflicts of national laws</a:t>
          </a:r>
          <a:r>
            <a:rPr lang="en-US" sz="2000" kern="1200" dirty="0"/>
            <a:t>. </a:t>
          </a:r>
          <a:endParaRPr lang="it-IT" sz="2000" kern="1200" dirty="0"/>
        </a:p>
      </dsp:txBody>
      <dsp:txXfrm>
        <a:off x="68787" y="364471"/>
        <a:ext cx="8244426" cy="1271544"/>
      </dsp:txXfrm>
    </dsp:sp>
    <dsp:sp modelId="{1FD65117-D6EF-4530-AA34-392BC46E0A46}">
      <dsp:nvSpPr>
        <dsp:cNvPr id="0" name=""/>
        <dsp:cNvSpPr/>
      </dsp:nvSpPr>
      <dsp:spPr>
        <a:xfrm>
          <a:off x="0" y="1760470"/>
          <a:ext cx="8382000" cy="1409118"/>
        </a:xfrm>
        <a:prstGeom prst="roundRect">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In practice several national legal systems have explicitly or implicitly rendered cross-border joint procurement legally uncertain</a:t>
          </a:r>
          <a:r>
            <a:rPr lang="en-US" sz="2000" kern="1200" dirty="0"/>
            <a:t>.</a:t>
          </a:r>
          <a:endParaRPr lang="it-IT" sz="2000" kern="1200" dirty="0"/>
        </a:p>
      </dsp:txBody>
      <dsp:txXfrm>
        <a:off x="68787" y="1829257"/>
        <a:ext cx="8244426" cy="1271544"/>
      </dsp:txXfrm>
    </dsp:sp>
    <dsp:sp modelId="{1AD0F3A2-A1B1-4C60-892D-258A9623F2A7}">
      <dsp:nvSpPr>
        <dsp:cNvPr id="0" name=""/>
        <dsp:cNvSpPr/>
      </dsp:nvSpPr>
      <dsp:spPr>
        <a:xfrm>
          <a:off x="0" y="3227189"/>
          <a:ext cx="8382000" cy="1409118"/>
        </a:xfrm>
        <a:prstGeom prst="roundRec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 Therefore new rules on cross-border joint procurement designating the applicable law should be established in order to facilitate cooperation between contracting entities across the Single Market, while s</a:t>
          </a:r>
          <a:r>
            <a:rPr lang="en-US" sz="2000" b="1" kern="1200" dirty="0"/>
            <a:t>pecific rules should be established for such forms of joint procurement</a:t>
          </a:r>
          <a:r>
            <a:rPr lang="en-US" sz="2000" kern="1200" dirty="0"/>
            <a:t>. </a:t>
          </a:r>
          <a:endParaRPr lang="it-IT" sz="2000" kern="1200" dirty="0"/>
        </a:p>
      </dsp:txBody>
      <dsp:txXfrm>
        <a:off x="68787" y="3295976"/>
        <a:ext cx="8244426" cy="12715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A019-6FD2-4A24-8D61-23C571B0B325}">
      <dsp:nvSpPr>
        <dsp:cNvPr id="0" name=""/>
        <dsp:cNvSpPr/>
      </dsp:nvSpPr>
      <dsp:spPr>
        <a:xfrm>
          <a:off x="4552883"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FC8BB-3C3D-4032-B7B6-E3C6904050BF}">
      <dsp:nvSpPr>
        <dsp:cNvPr id="0" name=""/>
        <dsp:cNvSpPr/>
      </dsp:nvSpPr>
      <dsp:spPr>
        <a:xfrm>
          <a:off x="3521589" y="1120867"/>
          <a:ext cx="1077013" cy="512560"/>
        </a:xfrm>
        <a:custGeom>
          <a:avLst/>
          <a:gdLst/>
          <a:ahLst/>
          <a:cxnLst/>
          <a:rect l="0" t="0" r="0" b="0"/>
          <a:pathLst>
            <a:path>
              <a:moveTo>
                <a:pt x="0" y="0"/>
              </a:moveTo>
              <a:lnTo>
                <a:pt x="0" y="349295"/>
              </a:lnTo>
              <a:lnTo>
                <a:pt x="1077013" y="349295"/>
              </a:lnTo>
              <a:lnTo>
                <a:pt x="1077013"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1564F-FA77-4985-B137-AF64837FA6A3}">
      <dsp:nvSpPr>
        <dsp:cNvPr id="0" name=""/>
        <dsp:cNvSpPr/>
      </dsp:nvSpPr>
      <dsp:spPr>
        <a:xfrm>
          <a:off x="2398856"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4694E-6280-46D1-B907-FE8A136DA406}">
      <dsp:nvSpPr>
        <dsp:cNvPr id="0" name=""/>
        <dsp:cNvSpPr/>
      </dsp:nvSpPr>
      <dsp:spPr>
        <a:xfrm>
          <a:off x="2444576" y="1120867"/>
          <a:ext cx="1077013" cy="512560"/>
        </a:xfrm>
        <a:custGeom>
          <a:avLst/>
          <a:gdLst/>
          <a:ahLst/>
          <a:cxnLst/>
          <a:rect l="0" t="0" r="0" b="0"/>
          <a:pathLst>
            <a:path>
              <a:moveTo>
                <a:pt x="1077013" y="0"/>
              </a:moveTo>
              <a:lnTo>
                <a:pt x="1077013" y="349295"/>
              </a:lnTo>
              <a:lnTo>
                <a:pt x="0" y="349295"/>
              </a:lnTo>
              <a:lnTo>
                <a:pt x="0"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58068-00E2-40C8-A827-E8742386FC68}">
      <dsp:nvSpPr>
        <dsp:cNvPr id="0" name=""/>
        <dsp:cNvSpPr/>
      </dsp:nvSpPr>
      <dsp:spPr>
        <a:xfrm>
          <a:off x="2640396" y="1752"/>
          <a:ext cx="1762385" cy="11191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730A1-7E00-41FA-A90A-5DF110461728}">
      <dsp:nvSpPr>
        <dsp:cNvPr id="0" name=""/>
        <dsp:cNvSpPr/>
      </dsp:nvSpPr>
      <dsp:spPr>
        <a:xfrm>
          <a:off x="2836217" y="187782"/>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Master Agreement (Apple)</a:t>
          </a:r>
        </a:p>
      </dsp:txBody>
      <dsp:txXfrm>
        <a:off x="2868995" y="220560"/>
        <a:ext cx="1696829" cy="1053558"/>
      </dsp:txXfrm>
    </dsp:sp>
    <dsp:sp modelId="{FFE37152-58D9-4BF4-8004-6AFA5BCCE71E}">
      <dsp:nvSpPr>
        <dsp:cNvPr id="0" name=""/>
        <dsp:cNvSpPr/>
      </dsp:nvSpPr>
      <dsp:spPr>
        <a:xfrm>
          <a:off x="1563383" y="1633427"/>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7E930-A71D-4CD0-A161-2FD073B1A9B5}">
      <dsp:nvSpPr>
        <dsp:cNvPr id="0" name=""/>
        <dsp:cNvSpPr/>
      </dsp:nvSpPr>
      <dsp:spPr>
        <a:xfrm>
          <a:off x="1759204"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1791982" y="1852235"/>
        <a:ext cx="1696829" cy="1053558"/>
      </dsp:txXfrm>
    </dsp:sp>
    <dsp:sp modelId="{0178D227-F04F-4A92-B8B9-C002BF3EF48D}">
      <dsp:nvSpPr>
        <dsp:cNvPr id="0" name=""/>
        <dsp:cNvSpPr/>
      </dsp:nvSpPr>
      <dsp:spPr>
        <a:xfrm>
          <a:off x="1563383" y="3265103"/>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AC4CD-B5F7-47AB-837E-55D0D8EA7386}">
      <dsp:nvSpPr>
        <dsp:cNvPr id="0" name=""/>
        <dsp:cNvSpPr/>
      </dsp:nvSpPr>
      <dsp:spPr>
        <a:xfrm>
          <a:off x="1759204" y="3451132"/>
          <a:ext cx="1762385" cy="111911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Alabama</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dsp:txBody>
      <dsp:txXfrm>
        <a:off x="1791982" y="3483910"/>
        <a:ext cx="1696829" cy="1053558"/>
      </dsp:txXfrm>
    </dsp:sp>
    <dsp:sp modelId="{8C39B121-3DFE-4DB1-8100-90B18783C620}">
      <dsp:nvSpPr>
        <dsp:cNvPr id="0" name=""/>
        <dsp:cNvSpPr/>
      </dsp:nvSpPr>
      <dsp:spPr>
        <a:xfrm>
          <a:off x="3717410" y="1633427"/>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AB996-4D09-4713-ACE4-92E6AA1EA6EB}">
      <dsp:nvSpPr>
        <dsp:cNvPr id="0" name=""/>
        <dsp:cNvSpPr/>
      </dsp:nvSpPr>
      <dsp:spPr>
        <a:xfrm>
          <a:off x="3913230"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3946008" y="1852235"/>
        <a:ext cx="1696829" cy="1053558"/>
      </dsp:txXfrm>
    </dsp:sp>
    <dsp:sp modelId="{2743CCA2-31A4-4A78-ACAA-6FE7958A7D46}">
      <dsp:nvSpPr>
        <dsp:cNvPr id="0" name=""/>
        <dsp:cNvSpPr/>
      </dsp:nvSpPr>
      <dsp:spPr>
        <a:xfrm>
          <a:off x="3717410" y="3265103"/>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1E5E2-8879-4607-B8EA-AFC499FD766E}">
      <dsp:nvSpPr>
        <dsp:cNvPr id="0" name=""/>
        <dsp:cNvSpPr/>
      </dsp:nvSpPr>
      <dsp:spPr>
        <a:xfrm>
          <a:off x="3913230" y="3451132"/>
          <a:ext cx="1762385" cy="1119114"/>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Wisconsin</a:t>
          </a:r>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dsp:txBody>
      <dsp:txXfrm>
        <a:off x="3946008" y="3483910"/>
        <a:ext cx="1696829" cy="10535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4502A-CAB9-4DFB-8928-C6827DCB28E6}">
      <dsp:nvSpPr>
        <dsp:cNvPr id="0" name=""/>
        <dsp:cNvSpPr/>
      </dsp:nvSpPr>
      <dsp:spPr>
        <a:xfrm>
          <a:off x="0" y="91871"/>
          <a:ext cx="8610600" cy="1427400"/>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Unless the necessary elements have been regulated by an international agreement concluded between the Member States concerned, the </a:t>
          </a:r>
          <a:r>
            <a:rPr lang="en-US" sz="2000" b="1" kern="1200" dirty="0"/>
            <a:t>participating contracting authorities shall conclude an agreement that determines:</a:t>
          </a:r>
          <a:endParaRPr lang="it-IT" sz="2000" kern="1200" dirty="0"/>
        </a:p>
      </dsp:txBody>
      <dsp:txXfrm>
        <a:off x="69680" y="161551"/>
        <a:ext cx="8471240" cy="1288040"/>
      </dsp:txXfrm>
    </dsp:sp>
    <dsp:sp modelId="{C3F40407-6708-4C81-AE62-21A8E7F924FB}">
      <dsp:nvSpPr>
        <dsp:cNvPr id="0" name=""/>
        <dsp:cNvSpPr/>
      </dsp:nvSpPr>
      <dsp:spPr>
        <a:xfrm>
          <a:off x="0" y="1576872"/>
          <a:ext cx="8610600" cy="1427400"/>
        </a:xfrm>
        <a:prstGeom prst="roundRect">
          <a:avLst/>
        </a:prstGeom>
        <a:solidFill>
          <a:schemeClr val="accent2">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(a) the </a:t>
          </a:r>
          <a:r>
            <a:rPr lang="en-US" sz="2000" b="0" kern="1200" dirty="0"/>
            <a:t>responsibilities of the parties and the relevant applicable national provisions</a:t>
          </a:r>
          <a:r>
            <a:rPr lang="en-US" sz="2000" kern="1200" dirty="0"/>
            <a:t>;</a:t>
          </a:r>
          <a:endParaRPr lang="it-IT" sz="2000" kern="1200" dirty="0"/>
        </a:p>
      </dsp:txBody>
      <dsp:txXfrm>
        <a:off x="69680" y="1646552"/>
        <a:ext cx="8471240" cy="1288040"/>
      </dsp:txXfrm>
    </dsp:sp>
    <dsp:sp modelId="{2DFD2D19-D863-4E65-961C-2136350506A8}">
      <dsp:nvSpPr>
        <dsp:cNvPr id="0" name=""/>
        <dsp:cNvSpPr/>
      </dsp:nvSpPr>
      <dsp:spPr>
        <a:xfrm>
          <a:off x="0" y="3153744"/>
          <a:ext cx="8610600" cy="1427400"/>
        </a:xfrm>
        <a:prstGeom prst="roundRec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(b) </a:t>
          </a:r>
          <a:r>
            <a:rPr lang="en-US" sz="2000" b="1" kern="1200" dirty="0"/>
            <a:t>the </a:t>
          </a:r>
          <a:r>
            <a:rPr lang="en-US" sz="2000" b="0" kern="1200" dirty="0"/>
            <a:t>internal </a:t>
          </a:r>
          <a:r>
            <a:rPr lang="en-US" sz="2000" b="0" kern="1200" dirty="0" err="1"/>
            <a:t>organisation</a:t>
          </a:r>
          <a:r>
            <a:rPr lang="en-US" sz="2000" b="0" kern="1200" dirty="0"/>
            <a:t> of the procurement procedure, including the management of the procedure, the distribution of the works, supplies or services to be procured, and the conclusion of contracts.</a:t>
          </a:r>
          <a:endParaRPr lang="it-IT" sz="2000" b="0" kern="1200" dirty="0"/>
        </a:p>
      </dsp:txBody>
      <dsp:txXfrm>
        <a:off x="69680" y="3223424"/>
        <a:ext cx="8471240" cy="1288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438CF-9217-457D-994A-52A8E53FAAA4}">
      <dsp:nvSpPr>
        <dsp:cNvPr id="0" name=""/>
        <dsp:cNvSpPr/>
      </dsp:nvSpPr>
      <dsp:spPr>
        <a:xfrm>
          <a:off x="2497569" y="1993216"/>
          <a:ext cx="2853461" cy="2875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Does Each Want Competition?</a:t>
          </a:r>
        </a:p>
      </dsp:txBody>
      <dsp:txXfrm>
        <a:off x="2915449" y="2414302"/>
        <a:ext cx="2017701" cy="2033180"/>
      </dsp:txXfrm>
    </dsp:sp>
    <dsp:sp modelId="{2C5389BC-03A0-45D8-BCDA-85076B151424}">
      <dsp:nvSpPr>
        <dsp:cNvPr id="0" name=""/>
        <dsp:cNvSpPr/>
      </dsp:nvSpPr>
      <dsp:spPr>
        <a:xfrm rot="12762444">
          <a:off x="1099057" y="1851728"/>
          <a:ext cx="167276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B0CD4-3FC8-4919-8F5B-C3A5D0F67FC1}">
      <dsp:nvSpPr>
        <dsp:cNvPr id="0" name=""/>
        <dsp:cNvSpPr/>
      </dsp:nvSpPr>
      <dsp:spPr>
        <a:xfrm>
          <a:off x="225090" y="896499"/>
          <a:ext cx="2013166" cy="161053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Central Purchasing Agency?</a:t>
          </a:r>
        </a:p>
      </dsp:txBody>
      <dsp:txXfrm>
        <a:off x="272261" y="943670"/>
        <a:ext cx="1918824" cy="1516190"/>
      </dsp:txXfrm>
    </dsp:sp>
    <dsp:sp modelId="{7D0C2147-C2D0-4EFB-BC50-0476FD3ED698}">
      <dsp:nvSpPr>
        <dsp:cNvPr id="0" name=""/>
        <dsp:cNvSpPr/>
      </dsp:nvSpPr>
      <dsp:spPr>
        <a:xfrm rot="16200000">
          <a:off x="3273954" y="965194"/>
          <a:ext cx="130069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4A92B-98F1-49B1-B34A-FB6AE4B1A529}">
      <dsp:nvSpPr>
        <dsp:cNvPr id="0" name=""/>
        <dsp:cNvSpPr/>
      </dsp:nvSpPr>
      <dsp:spPr>
        <a:xfrm>
          <a:off x="2917717" y="-188443"/>
          <a:ext cx="2013166" cy="1610532"/>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User Purchasing Agency?</a:t>
          </a:r>
        </a:p>
      </dsp:txBody>
      <dsp:txXfrm>
        <a:off x="2964888" y="-141272"/>
        <a:ext cx="1918824" cy="1516190"/>
      </dsp:txXfrm>
    </dsp:sp>
    <dsp:sp modelId="{A9B0A6D6-862E-4D7C-87EE-DCA118B6191A}">
      <dsp:nvSpPr>
        <dsp:cNvPr id="0" name=""/>
        <dsp:cNvSpPr/>
      </dsp:nvSpPr>
      <dsp:spPr>
        <a:xfrm rot="19670100">
          <a:off x="5088327" y="1866590"/>
          <a:ext cx="1686465"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B7C86-6507-46B2-94B6-FF2E8A6AB671}">
      <dsp:nvSpPr>
        <dsp:cNvPr id="0" name=""/>
        <dsp:cNvSpPr/>
      </dsp:nvSpPr>
      <dsp:spPr>
        <a:xfrm>
          <a:off x="5638789" y="914396"/>
          <a:ext cx="2013166" cy="161053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Vendors</a:t>
          </a:r>
        </a:p>
      </dsp:txBody>
      <dsp:txXfrm>
        <a:off x="5685960" y="961567"/>
        <a:ext cx="1918824" cy="1516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E818-A31E-4484-92A2-D632E7DAB01C}">
      <dsp:nvSpPr>
        <dsp:cNvPr id="0" name=""/>
        <dsp:cNvSpPr/>
      </dsp:nvSpPr>
      <dsp:spPr>
        <a:xfrm>
          <a:off x="0" y="0"/>
          <a:ext cx="4286250" cy="1340724"/>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PURCHASE OF INNOVATION</a:t>
          </a:r>
        </a:p>
      </dsp:txBody>
      <dsp:txXfrm>
        <a:off x="65449" y="65449"/>
        <a:ext cx="4155352" cy="1209826"/>
      </dsp:txXfrm>
    </dsp:sp>
    <dsp:sp modelId="{FCE7BDF1-C6B7-4DBC-9E70-E562F3CBD61F}">
      <dsp:nvSpPr>
        <dsp:cNvPr id="0" name=""/>
        <dsp:cNvSpPr/>
      </dsp:nvSpPr>
      <dsp:spPr>
        <a:xfrm>
          <a:off x="0" y="1463237"/>
          <a:ext cx="4286250" cy="1340724"/>
        </a:xfrm>
        <a:prstGeom prst="roundRect">
          <a:avLst/>
        </a:prstGeom>
        <a:solidFill>
          <a:schemeClr val="accent2">
            <a:shade val="80000"/>
            <a:hueOff val="186031"/>
            <a:satOff val="1024"/>
            <a:lumOff val="128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INNOVATION IN PROCUREMENT</a:t>
          </a:r>
        </a:p>
      </dsp:txBody>
      <dsp:txXfrm>
        <a:off x="65449" y="1528686"/>
        <a:ext cx="4155352" cy="1209826"/>
      </dsp:txXfrm>
    </dsp:sp>
    <dsp:sp modelId="{9BC86EB9-508D-424B-9A1A-3BBF56752050}">
      <dsp:nvSpPr>
        <dsp:cNvPr id="0" name=""/>
        <dsp:cNvSpPr/>
      </dsp:nvSpPr>
      <dsp:spPr>
        <a:xfrm>
          <a:off x="0" y="2873082"/>
          <a:ext cx="4286250" cy="1340724"/>
        </a:xfrm>
        <a:prstGeom prst="roundRect">
          <a:avLst/>
        </a:prstGeom>
        <a:solidFill>
          <a:schemeClr val="accent2">
            <a:shade val="80000"/>
            <a:hueOff val="372061"/>
            <a:satOff val="2047"/>
            <a:lumOff val="25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INNOVATION IN THE PROCUREMENT PROCESS ITSELF</a:t>
          </a:r>
        </a:p>
      </dsp:txBody>
      <dsp:txXfrm>
        <a:off x="65449" y="2938531"/>
        <a:ext cx="4155352" cy="1209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2627543" y="-1081557"/>
          <a:ext cx="6051914" cy="5110939"/>
        </a:xfrm>
        <a:prstGeom prst="circularArrow">
          <a:avLst>
            <a:gd name="adj1" fmla="val 4770"/>
            <a:gd name="adj2" fmla="val 279544"/>
            <a:gd name="adj3" fmla="val 10176682"/>
            <a:gd name="adj4" fmla="val -1375099"/>
            <a:gd name="adj5" fmla="val 4954"/>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387054" y="30038"/>
          <a:ext cx="4613952" cy="2390657"/>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t>Urban public contracting in </a:t>
          </a:r>
          <a:r>
            <a:rPr lang="en-US" sz="2000" b="1" kern="1200" dirty="0"/>
            <a:t>smart cities:</a:t>
          </a:r>
        </a:p>
        <a:p>
          <a:pPr marL="0" lvl="0" indent="0" algn="ctr" defTabSz="889000" rtl="0">
            <a:lnSpc>
              <a:spcPct val="90000"/>
            </a:lnSpc>
            <a:spcBef>
              <a:spcPct val="0"/>
            </a:spcBef>
            <a:spcAft>
              <a:spcPct val="35000"/>
            </a:spcAft>
            <a:buNone/>
          </a:pPr>
          <a:r>
            <a:rPr lang="en-US" sz="2000" kern="1200" dirty="0"/>
            <a:t>  a. </a:t>
          </a:r>
          <a:r>
            <a:rPr lang="en-US" sz="2000" b="1" kern="1200" dirty="0"/>
            <a:t>meta-infrastructures</a:t>
          </a:r>
        </a:p>
        <a:p>
          <a:pPr marL="0" lvl="0" indent="0" algn="ctr" defTabSz="889000" rtl="0">
            <a:lnSpc>
              <a:spcPct val="90000"/>
            </a:lnSpc>
            <a:spcBef>
              <a:spcPct val="0"/>
            </a:spcBef>
            <a:spcAft>
              <a:spcPct val="35000"/>
            </a:spcAft>
            <a:buNone/>
          </a:pPr>
          <a:r>
            <a:rPr lang="en-US" sz="2000" b="0" kern="1200" dirty="0"/>
            <a:t>b. </a:t>
          </a:r>
          <a:r>
            <a:rPr lang="en-US" sz="2000" b="1" kern="1200" dirty="0"/>
            <a:t>smart procurement</a:t>
          </a:r>
        </a:p>
        <a:p>
          <a:pPr marL="0" lvl="0" indent="0" algn="ctr" defTabSz="889000" rtl="0">
            <a:lnSpc>
              <a:spcPct val="90000"/>
            </a:lnSpc>
            <a:spcBef>
              <a:spcPct val="0"/>
            </a:spcBef>
            <a:spcAft>
              <a:spcPct val="35000"/>
            </a:spcAft>
            <a:buNone/>
          </a:pPr>
          <a:r>
            <a:rPr lang="en-US" sz="2000" b="0" kern="1200" dirty="0"/>
            <a:t>c. </a:t>
          </a:r>
          <a:r>
            <a:rPr lang="en-US" sz="2000" b="1" kern="1200" dirty="0"/>
            <a:t>new public-private partnership arrangements</a:t>
          </a:r>
          <a:r>
            <a:rPr lang="en-US" sz="2000" kern="1200" dirty="0"/>
            <a:t>.</a:t>
          </a:r>
          <a:endParaRPr lang="it-IT" sz="2000" kern="1200" dirty="0"/>
        </a:p>
      </dsp:txBody>
      <dsp:txXfrm>
        <a:off x="3503756" y="146740"/>
        <a:ext cx="4380548" cy="2157253"/>
      </dsp:txXfrm>
    </dsp:sp>
    <dsp:sp modelId="{32C8E5A9-6D32-4663-8D06-755F28B51CAB}">
      <dsp:nvSpPr>
        <dsp:cNvPr id="0" name=""/>
        <dsp:cNvSpPr/>
      </dsp:nvSpPr>
      <dsp:spPr>
        <a:xfrm>
          <a:off x="4428458" y="2719741"/>
          <a:ext cx="4337591" cy="1631413"/>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Purchasing innovative</a:t>
          </a:r>
          <a:r>
            <a:rPr lang="en-US" sz="2000" kern="1200" dirty="0"/>
            <a:t>, technologically-advanced </a:t>
          </a:r>
          <a:r>
            <a:rPr lang="en-US" sz="2000" b="1" kern="1200" dirty="0"/>
            <a:t>products, services </a:t>
          </a:r>
          <a:r>
            <a:rPr lang="en-US" sz="2000" kern="1200" dirty="0"/>
            <a:t>or </a:t>
          </a:r>
          <a:r>
            <a:rPr lang="en-US" sz="2000" b="1" kern="1200" dirty="0"/>
            <a:t>processes of production </a:t>
          </a:r>
          <a:r>
            <a:rPr lang="en-US" sz="2000" kern="1200" dirty="0"/>
            <a:t>for the development of smart cities.</a:t>
          </a:r>
          <a:endParaRPr lang="it-IT" sz="2000" kern="1200" dirty="0"/>
        </a:p>
      </dsp:txBody>
      <dsp:txXfrm>
        <a:off x="4508097" y="2799380"/>
        <a:ext cx="4178313" cy="1472135"/>
      </dsp:txXfrm>
    </dsp:sp>
    <dsp:sp modelId="{C8AD62EC-7A1C-4BDA-858A-5C7F99F8AE8D}">
      <dsp:nvSpPr>
        <dsp:cNvPr id="0" name=""/>
        <dsp:cNvSpPr/>
      </dsp:nvSpPr>
      <dsp:spPr>
        <a:xfrm>
          <a:off x="0" y="2177858"/>
          <a:ext cx="3836602" cy="169226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Capacity of a </a:t>
          </a:r>
          <a:r>
            <a:rPr lang="en-US" sz="2000" b="1" kern="1200" dirty="0"/>
            <a:t>smart city </a:t>
          </a:r>
          <a:r>
            <a:rPr lang="en-US" sz="2000" kern="1200" dirty="0"/>
            <a:t>to use </a:t>
          </a:r>
          <a:r>
            <a:rPr lang="en-US" sz="2000" b="1" kern="1200" dirty="0"/>
            <a:t>artificial intelligence in the performance of its functions.</a:t>
          </a:r>
          <a:endParaRPr lang="it-IT" sz="2000" b="1" kern="1200" dirty="0"/>
        </a:p>
      </dsp:txBody>
      <dsp:txXfrm>
        <a:off x="82610" y="2260468"/>
        <a:ext cx="3671382" cy="152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65881-F7BA-4CDE-94FA-1381BE02042C}">
      <dsp:nvSpPr>
        <dsp:cNvPr id="0" name=""/>
        <dsp:cNvSpPr/>
      </dsp:nvSpPr>
      <dsp:spPr>
        <a:xfrm rot="16200000">
          <a:off x="411146"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7937" bIns="0" numCol="1" spcCol="1270" anchor="ctr" anchorCtr="0">
          <a:noAutofit/>
        </a:bodyPr>
        <a:lstStyle/>
        <a:p>
          <a:pPr marL="0" lvl="0" indent="0" algn="ctr" defTabSz="1111250" rtl="0">
            <a:lnSpc>
              <a:spcPct val="90000"/>
            </a:lnSpc>
            <a:spcBef>
              <a:spcPct val="0"/>
            </a:spcBef>
            <a:spcAft>
              <a:spcPct val="35000"/>
            </a:spcAft>
            <a:buNone/>
          </a:pPr>
          <a:r>
            <a:rPr lang="en-US" sz="2500" kern="1200" dirty="0"/>
            <a:t>pre-commercial procurement </a:t>
          </a:r>
          <a:endParaRPr lang="it-IT" sz="2500" kern="1200" dirty="0"/>
        </a:p>
      </dsp:txBody>
      <dsp:txXfrm rot="5400000">
        <a:off x="989" y="350520"/>
        <a:ext cx="2572914" cy="1051560"/>
      </dsp:txXfrm>
    </dsp:sp>
    <dsp:sp modelId="{F967404C-66A7-4611-87EF-E84CFE5D121C}">
      <dsp:nvSpPr>
        <dsp:cNvPr id="0" name=""/>
        <dsp:cNvSpPr/>
      </dsp:nvSpPr>
      <dsp:spPr>
        <a:xfrm rot="16200000">
          <a:off x="3177030"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7937" bIns="0" numCol="1" spcCol="1270" anchor="ctr" anchorCtr="0">
          <a:noAutofit/>
        </a:bodyPr>
        <a:lstStyle/>
        <a:p>
          <a:pPr marL="0" lvl="0" indent="0" algn="ctr" defTabSz="1111250" rtl="0">
            <a:lnSpc>
              <a:spcPct val="90000"/>
            </a:lnSpc>
            <a:spcBef>
              <a:spcPct val="0"/>
            </a:spcBef>
            <a:spcAft>
              <a:spcPct val="35000"/>
            </a:spcAft>
            <a:buNone/>
          </a:pPr>
          <a:r>
            <a:rPr lang="en-US" sz="2500" i="1" kern="1200"/>
            <a:t>public procurement for innovation</a:t>
          </a:r>
          <a:r>
            <a:rPr lang="en-US" sz="2500" kern="1200"/>
            <a:t> (PPI) </a:t>
          </a:r>
          <a:endParaRPr lang="it-IT" sz="2500" kern="1200"/>
        </a:p>
      </dsp:txBody>
      <dsp:txXfrm rot="5400000">
        <a:off x="2766873" y="350520"/>
        <a:ext cx="2572914" cy="1051560"/>
      </dsp:txXfrm>
    </dsp:sp>
    <dsp:sp modelId="{D0234BE4-4224-44AD-BB5C-12CCFF65EE06}">
      <dsp:nvSpPr>
        <dsp:cNvPr id="0" name=""/>
        <dsp:cNvSpPr/>
      </dsp:nvSpPr>
      <dsp:spPr>
        <a:xfrm rot="16200000">
          <a:off x="5942913"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7937" bIns="0" numCol="1" spcCol="1270" anchor="ctr" anchorCtr="0">
          <a:noAutofit/>
        </a:bodyPr>
        <a:lstStyle/>
        <a:p>
          <a:pPr marL="0" lvl="0" indent="0" algn="ctr" defTabSz="1111250" rtl="0">
            <a:lnSpc>
              <a:spcPct val="90000"/>
            </a:lnSpc>
            <a:spcBef>
              <a:spcPct val="0"/>
            </a:spcBef>
            <a:spcAft>
              <a:spcPct val="35000"/>
            </a:spcAft>
            <a:buNone/>
          </a:pPr>
          <a:r>
            <a:rPr lang="en-US" sz="2500" i="1" kern="1200"/>
            <a:t>innovation partnership</a:t>
          </a:r>
          <a:r>
            <a:rPr lang="en-US" sz="2500" kern="1200"/>
            <a:t> </a:t>
          </a:r>
          <a:endParaRPr lang="it-IT" sz="2500" kern="1200"/>
        </a:p>
      </dsp:txBody>
      <dsp:txXfrm rot="5400000">
        <a:off x="5532756" y="350520"/>
        <a:ext cx="2572914" cy="1051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345B-C234-4A76-A8D7-84DA3A8B023C}">
      <dsp:nvSpPr>
        <dsp:cNvPr id="0" name=""/>
        <dsp:cNvSpPr/>
      </dsp:nvSpPr>
      <dsp:spPr>
        <a:xfrm>
          <a:off x="0" y="0"/>
          <a:ext cx="2345857" cy="2345857"/>
        </a:xfrm>
        <a:prstGeom prst="pie">
          <a:avLst>
            <a:gd name="adj1" fmla="val 5400000"/>
            <a:gd name="adj2" fmla="val 16200000"/>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04905-B30E-45CD-B534-2B9DF96D4C3D}">
      <dsp:nvSpPr>
        <dsp:cNvPr id="0" name=""/>
        <dsp:cNvSpPr/>
      </dsp:nvSpPr>
      <dsp:spPr>
        <a:xfrm>
          <a:off x="1172928" y="0"/>
          <a:ext cx="7742471" cy="2345857"/>
        </a:xfrm>
        <a:prstGeom prst="rect">
          <a:avLst/>
        </a:prstGeom>
        <a:solidFill>
          <a:schemeClr val="lt1">
            <a:alpha val="90000"/>
            <a:hueOff val="0"/>
            <a:satOff val="0"/>
            <a:lumOff val="0"/>
            <a:alphaOff val="0"/>
          </a:schemeClr>
        </a:solidFill>
        <a:ln w="1587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kern="1200" dirty="0">
              <a:sym typeface="Wingdings" panose="05000000000000000000" pitchFamily="2" charset="2"/>
            </a:rPr>
            <a:t> </a:t>
          </a:r>
          <a:r>
            <a:rPr lang="en-US" sz="2200" b="1" i="0" kern="1200" dirty="0"/>
            <a:t>Greater purchasing power of the EU public procurers </a:t>
          </a:r>
          <a:r>
            <a:rPr lang="en-US" sz="2200" kern="1200" dirty="0"/>
            <a:t>in acquiring innovative products and services.</a:t>
          </a:r>
          <a:endParaRPr lang="it-IT" sz="2200" kern="1200" dirty="0"/>
        </a:p>
      </dsp:txBody>
      <dsp:txXfrm>
        <a:off x="1172928" y="0"/>
        <a:ext cx="7742471" cy="1114282"/>
      </dsp:txXfrm>
    </dsp:sp>
    <dsp:sp modelId="{B43D2671-CD46-4990-9DE2-C391E98B5557}">
      <dsp:nvSpPr>
        <dsp:cNvPr id="0" name=""/>
        <dsp:cNvSpPr/>
      </dsp:nvSpPr>
      <dsp:spPr>
        <a:xfrm>
          <a:off x="615787" y="1114282"/>
          <a:ext cx="1114282" cy="1114282"/>
        </a:xfrm>
        <a:prstGeom prst="pie">
          <a:avLst>
            <a:gd name="adj1" fmla="val 5400000"/>
            <a:gd name="adj2" fmla="val 16200000"/>
          </a:avLst>
        </a:prstGeom>
        <a:solidFill>
          <a:schemeClr val="accent2">
            <a:shade val="50000"/>
            <a:hueOff val="470577"/>
            <a:satOff val="-2651"/>
            <a:lumOff val="458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AABEE-61F0-46E3-B86B-C2B92AB800A4}">
      <dsp:nvSpPr>
        <dsp:cNvPr id="0" name=""/>
        <dsp:cNvSpPr/>
      </dsp:nvSpPr>
      <dsp:spPr>
        <a:xfrm>
          <a:off x="1172928" y="1114282"/>
          <a:ext cx="7742471" cy="1114282"/>
        </a:xfrm>
        <a:prstGeom prst="rect">
          <a:avLst/>
        </a:prstGeom>
        <a:solidFill>
          <a:schemeClr val="lt1">
            <a:alpha val="90000"/>
            <a:hueOff val="0"/>
            <a:satOff val="0"/>
            <a:lumOff val="0"/>
            <a:alphaOff val="0"/>
          </a:schemeClr>
        </a:solidFill>
        <a:ln w="15875" cap="flat" cmpd="sng" algn="ctr">
          <a:solidFill>
            <a:schemeClr val="accent2">
              <a:shade val="50000"/>
              <a:hueOff val="438750"/>
              <a:satOff val="-1441"/>
              <a:lumOff val="419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u="none" kern="1200" dirty="0">
              <a:sym typeface="Wingdings" panose="05000000000000000000" pitchFamily="2" charset="2"/>
            </a:rPr>
            <a:t> E</a:t>
          </a:r>
          <a:r>
            <a:rPr lang="en-US" sz="2200" b="1" i="0" u="none" kern="1200" dirty="0"/>
            <a:t>fficiency and quality of public services </a:t>
          </a:r>
          <a:r>
            <a:rPr lang="en-US" sz="2200" kern="1200" dirty="0"/>
            <a:t>with a view to promoting the Europe 2020 (and subsequent)  plan for smart, sustainable and inclusive growth.</a:t>
          </a:r>
          <a:endParaRPr lang="it-IT" sz="2200" kern="1200" dirty="0"/>
        </a:p>
      </dsp:txBody>
      <dsp:txXfrm>
        <a:off x="1172928" y="1114282"/>
        <a:ext cx="7742471" cy="1114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2401569" y="-1398787"/>
          <a:ext cx="6517520" cy="5504151"/>
        </a:xfrm>
        <a:prstGeom prst="circularArrow">
          <a:avLst>
            <a:gd name="adj1" fmla="val 4429"/>
            <a:gd name="adj2" fmla="val 257580"/>
            <a:gd name="adj3" fmla="val 10198645"/>
            <a:gd name="adj4" fmla="val -1375099"/>
            <a:gd name="adj5" fmla="val 46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200395" y="272856"/>
          <a:ext cx="5007164" cy="1625530"/>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can push innovative solutions</a:t>
          </a:r>
        </a:p>
        <a:p>
          <a:pPr marL="0" lvl="0" indent="0" algn="ctr" defTabSz="889000">
            <a:lnSpc>
              <a:spcPct val="90000"/>
            </a:lnSpc>
            <a:spcBef>
              <a:spcPct val="0"/>
            </a:spcBef>
            <a:spcAft>
              <a:spcPct val="35000"/>
            </a:spcAft>
            <a:buNone/>
          </a:pPr>
          <a:r>
            <a:rPr lang="en-US" sz="2000" kern="1200" dirty="0"/>
            <a:t> </a:t>
          </a:r>
          <a:r>
            <a:rPr lang="en-US" sz="2000" b="1" kern="1200" dirty="0"/>
            <a:t>strategic public procurement</a:t>
          </a:r>
        </a:p>
        <a:p>
          <a:pPr marL="0" lvl="0" indent="0" algn="ctr" defTabSz="889000">
            <a:lnSpc>
              <a:spcPct val="90000"/>
            </a:lnSpc>
            <a:spcBef>
              <a:spcPct val="0"/>
            </a:spcBef>
            <a:spcAft>
              <a:spcPct val="35000"/>
            </a:spcAft>
            <a:buNone/>
          </a:pPr>
          <a:r>
            <a:rPr lang="en-US" sz="2000" b="1" kern="1200" dirty="0"/>
            <a:t> </a:t>
          </a:r>
          <a:endParaRPr lang="it-IT" sz="2000" b="1" kern="1200" dirty="0"/>
        </a:p>
      </dsp:txBody>
      <dsp:txXfrm>
        <a:off x="3279747" y="352208"/>
        <a:ext cx="4848460" cy="1466826"/>
      </dsp:txXfrm>
    </dsp:sp>
    <dsp:sp modelId="{32C8E5A9-6D32-4663-8D06-755F28B51CAB}">
      <dsp:nvSpPr>
        <dsp:cNvPr id="0" name=""/>
        <dsp:cNvSpPr/>
      </dsp:nvSpPr>
      <dsp:spPr>
        <a:xfrm>
          <a:off x="4428458" y="2528459"/>
          <a:ext cx="4337591" cy="1631413"/>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Purchasing innovative</a:t>
          </a:r>
          <a:r>
            <a:rPr lang="en-US" sz="2000" kern="1200" dirty="0"/>
            <a:t>, technologically-advanced </a:t>
          </a:r>
          <a:r>
            <a:rPr lang="en-US" sz="2000" b="1" kern="1200" dirty="0"/>
            <a:t>products, services </a:t>
          </a:r>
          <a:r>
            <a:rPr lang="en-US" sz="2000" kern="1200" dirty="0"/>
            <a:t>or </a:t>
          </a:r>
          <a:r>
            <a:rPr lang="en-US" sz="2000" b="1" kern="1200" dirty="0"/>
            <a:t>processes of production </a:t>
          </a:r>
          <a:r>
            <a:rPr lang="en-US" sz="2000" kern="1200" dirty="0"/>
            <a:t>for the development of smart cities.</a:t>
          </a:r>
          <a:endParaRPr lang="it-IT" sz="2000" kern="1200" dirty="0"/>
        </a:p>
      </dsp:txBody>
      <dsp:txXfrm>
        <a:off x="4508097" y="2608098"/>
        <a:ext cx="4178313" cy="1472135"/>
      </dsp:txXfrm>
    </dsp:sp>
    <dsp:sp modelId="{C8AD62EC-7A1C-4BDA-858A-5C7F99F8AE8D}">
      <dsp:nvSpPr>
        <dsp:cNvPr id="0" name=""/>
        <dsp:cNvSpPr/>
      </dsp:nvSpPr>
      <dsp:spPr>
        <a:xfrm>
          <a:off x="304806" y="2101667"/>
          <a:ext cx="3836602" cy="169226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Capacity of a </a:t>
          </a:r>
          <a:r>
            <a:rPr lang="en-US" sz="2000" b="1" kern="1200" dirty="0"/>
            <a:t>smart city </a:t>
          </a:r>
          <a:r>
            <a:rPr lang="en-US" sz="2000" kern="1200" dirty="0"/>
            <a:t>to use </a:t>
          </a:r>
          <a:r>
            <a:rPr lang="en-US" sz="2000" b="1" kern="1200" dirty="0"/>
            <a:t>artificial intelligence in the performance of its  function.</a:t>
          </a:r>
          <a:endParaRPr lang="it-IT" sz="2000" b="1" kern="1200" dirty="0"/>
        </a:p>
      </dsp:txBody>
      <dsp:txXfrm>
        <a:off x="387416" y="2184277"/>
        <a:ext cx="3671382" cy="152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2949160" y="-1495067"/>
          <a:ext cx="6130359" cy="5177187"/>
        </a:xfrm>
        <a:prstGeom prst="circularArrow">
          <a:avLst>
            <a:gd name="adj1" fmla="val 4709"/>
            <a:gd name="adj2" fmla="val 275585"/>
            <a:gd name="adj3" fmla="val 10180641"/>
            <a:gd name="adj4" fmla="val -1375099"/>
            <a:gd name="adj5" fmla="val 489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715295" y="-409130"/>
          <a:ext cx="4680200" cy="2501779"/>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Expanded procurement networks among contracting officials across borders </a:t>
          </a:r>
          <a:r>
            <a:rPr lang="en-US" sz="1600" kern="1200" dirty="0"/>
            <a:t>in order to share </a:t>
          </a:r>
          <a:r>
            <a:rPr lang="en-US" sz="1600" b="1" kern="1200" dirty="0"/>
            <a:t>best practices </a:t>
          </a:r>
          <a:r>
            <a:rPr lang="en-US" sz="1600" kern="1200" dirty="0"/>
            <a:t>to meet the requirements of the end-users. </a:t>
          </a:r>
          <a:endParaRPr lang="it-IT" sz="1600" kern="1200" dirty="0"/>
        </a:p>
      </dsp:txBody>
      <dsp:txXfrm>
        <a:off x="3837422" y="-287003"/>
        <a:ext cx="4435946" cy="2257525"/>
      </dsp:txXfrm>
    </dsp:sp>
    <dsp:sp modelId="{32C8E5A9-6D32-4663-8D06-755F28B51CAB}">
      <dsp:nvSpPr>
        <dsp:cNvPr id="0" name=""/>
        <dsp:cNvSpPr/>
      </dsp:nvSpPr>
      <dsp:spPr>
        <a:xfrm>
          <a:off x="4450083" y="2148122"/>
          <a:ext cx="4337591" cy="2195273"/>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evolution of the MEAT to a </a:t>
          </a:r>
          <a:r>
            <a:rPr lang="en-US" sz="1600" b="1" kern="1200" dirty="0"/>
            <a:t>value-based approach </a:t>
          </a:r>
          <a:r>
            <a:rPr lang="en-US" sz="1600" kern="1200" dirty="0"/>
            <a:t>in specific sectors (e.g.  Healthcare).</a:t>
          </a:r>
        </a:p>
        <a:p>
          <a:pPr marL="0" lvl="0" indent="0" algn="ctr" defTabSz="711200" rtl="0">
            <a:lnSpc>
              <a:spcPct val="90000"/>
            </a:lnSpc>
            <a:spcBef>
              <a:spcPct val="0"/>
            </a:spcBef>
            <a:spcAft>
              <a:spcPct val="35000"/>
            </a:spcAft>
            <a:buNone/>
          </a:pPr>
          <a:r>
            <a:rPr lang="en-US" sz="1600" kern="1200" dirty="0">
              <a:sym typeface="Wingdings" panose="05000000000000000000" pitchFamily="2" charset="2"/>
            </a:rPr>
            <a:t></a:t>
          </a:r>
          <a:r>
            <a:rPr lang="en-US" sz="1600" b="1" kern="1200" dirty="0">
              <a:sym typeface="Wingdings" panose="05000000000000000000" pitchFamily="2" charset="2"/>
            </a:rPr>
            <a:t>E</a:t>
          </a:r>
          <a:r>
            <a:rPr lang="en-US" sz="1600" b="1" kern="1200" dirty="0"/>
            <a:t>URIPHI project </a:t>
          </a:r>
          <a:r>
            <a:rPr lang="en-US" sz="1600" kern="1200" dirty="0"/>
            <a:t>(European wide Innovation Procurement in Health and Care) aims to enable the cross-border transformation of health and social care delivery.</a:t>
          </a:r>
          <a:endParaRPr lang="it-IT" sz="1600" kern="1200" dirty="0"/>
        </a:p>
      </dsp:txBody>
      <dsp:txXfrm>
        <a:off x="4557247" y="2255286"/>
        <a:ext cx="4123263" cy="1980945"/>
      </dsp:txXfrm>
    </dsp:sp>
    <dsp:sp modelId="{C8AD62EC-7A1C-4BDA-858A-5C7F99F8AE8D}">
      <dsp:nvSpPr>
        <dsp:cNvPr id="0" name=""/>
        <dsp:cNvSpPr/>
      </dsp:nvSpPr>
      <dsp:spPr>
        <a:xfrm>
          <a:off x="152391" y="2025467"/>
          <a:ext cx="3853592" cy="1888966"/>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Overcoming </a:t>
          </a:r>
          <a:r>
            <a:rPr lang="en-US" sz="1600" b="1" kern="1200" dirty="0"/>
            <a:t>market fragmentation through new procurement systems </a:t>
          </a:r>
          <a:r>
            <a:rPr lang="en-US" sz="1600" kern="1200" dirty="0"/>
            <a:t>and generating </a:t>
          </a:r>
          <a:r>
            <a:rPr lang="en-US" sz="1600" b="1" kern="1200" dirty="0"/>
            <a:t>efficiencies and savings</a:t>
          </a:r>
          <a:r>
            <a:rPr lang="en-US" sz="1600" kern="1200" dirty="0"/>
            <a:t>, which can contribute to </a:t>
          </a:r>
          <a:r>
            <a:rPr lang="en-US" sz="1600" b="1" kern="1200" dirty="0"/>
            <a:t>economic growth</a:t>
          </a:r>
          <a:r>
            <a:rPr lang="en-US" sz="1600" kern="1200" dirty="0"/>
            <a:t>.</a:t>
          </a:r>
          <a:endParaRPr lang="it-IT" sz="1600" b="1" kern="1200" dirty="0"/>
        </a:p>
      </dsp:txBody>
      <dsp:txXfrm>
        <a:off x="244603" y="2117679"/>
        <a:ext cx="3669168" cy="17045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DEFEB-78D3-4E0F-9A4B-881FD9C3971B}">
      <dsp:nvSpPr>
        <dsp:cNvPr id="0" name=""/>
        <dsp:cNvSpPr/>
      </dsp:nvSpPr>
      <dsp:spPr>
        <a:xfrm rot="16200000">
          <a:off x="274438"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121" bIns="0" numCol="1" spcCol="1270" anchor="ctr" anchorCtr="0">
          <a:noAutofit/>
        </a:bodyPr>
        <a:lstStyle/>
        <a:p>
          <a:pPr marL="0" lvl="0" indent="0" algn="ctr" defTabSz="889000" rtl="0">
            <a:lnSpc>
              <a:spcPct val="90000"/>
            </a:lnSpc>
            <a:spcBef>
              <a:spcPct val="0"/>
            </a:spcBef>
            <a:spcAft>
              <a:spcPct val="35000"/>
            </a:spcAft>
            <a:buNone/>
          </a:pPr>
          <a:r>
            <a:rPr lang="en-US" sz="2000" kern="1200"/>
            <a:t>self-declaration via a standard form (EPSD)</a:t>
          </a:r>
          <a:endParaRPr lang="it-IT" sz="2000" kern="1200"/>
        </a:p>
      </dsp:txBody>
      <dsp:txXfrm rot="5400000">
        <a:off x="943" y="381000"/>
        <a:ext cx="2451991" cy="1143000"/>
      </dsp:txXfrm>
    </dsp:sp>
    <dsp:sp modelId="{119B4EC4-AEB6-4C10-B9A2-342C0353F89B}">
      <dsp:nvSpPr>
        <dsp:cNvPr id="0" name=""/>
        <dsp:cNvSpPr/>
      </dsp:nvSpPr>
      <dsp:spPr>
        <a:xfrm rot="16200000">
          <a:off x="2910330"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121" bIns="0" numCol="1" spcCol="1270" anchor="ctr" anchorCtr="0">
          <a:noAutofit/>
        </a:bodyPr>
        <a:lstStyle/>
        <a:p>
          <a:pPr marL="0" lvl="0" indent="0" algn="ctr" defTabSz="889000" rtl="0">
            <a:lnSpc>
              <a:spcPct val="90000"/>
            </a:lnSpc>
            <a:spcBef>
              <a:spcPct val="0"/>
            </a:spcBef>
            <a:spcAft>
              <a:spcPct val="35000"/>
            </a:spcAft>
            <a:buNone/>
          </a:pPr>
          <a:r>
            <a:rPr lang="en-US" sz="2000" kern="1200"/>
            <a:t>joint cross-border procurement (JCBPP) </a:t>
          </a:r>
          <a:endParaRPr lang="it-IT" sz="2000" kern="1200"/>
        </a:p>
      </dsp:txBody>
      <dsp:txXfrm rot="5400000">
        <a:off x="2636835" y="381000"/>
        <a:ext cx="2451991" cy="1143000"/>
      </dsp:txXfrm>
    </dsp:sp>
    <dsp:sp modelId="{D82A59E0-5137-4C8A-807D-0A9942630A13}">
      <dsp:nvSpPr>
        <dsp:cNvPr id="0" name=""/>
        <dsp:cNvSpPr/>
      </dsp:nvSpPr>
      <dsp:spPr>
        <a:xfrm rot="16200000">
          <a:off x="5546221"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121" bIns="0" numCol="1" spcCol="1270" anchor="ctr" anchorCtr="0">
          <a:noAutofit/>
        </a:bodyPr>
        <a:lstStyle/>
        <a:p>
          <a:pPr marL="0" lvl="0" indent="0" algn="ctr" defTabSz="889000" rtl="0">
            <a:lnSpc>
              <a:spcPct val="90000"/>
            </a:lnSpc>
            <a:spcBef>
              <a:spcPct val="0"/>
            </a:spcBef>
            <a:spcAft>
              <a:spcPct val="35000"/>
            </a:spcAft>
            <a:buNone/>
          </a:pPr>
          <a:r>
            <a:rPr lang="en-US" sz="2000" kern="1200"/>
            <a:t>cooperative procurement via institutional bodies (e.g. CPBs)</a:t>
          </a:r>
          <a:endParaRPr lang="it-IT" sz="2000" kern="1200"/>
        </a:p>
      </dsp:txBody>
      <dsp:txXfrm rot="5400000">
        <a:off x="5272726" y="381000"/>
        <a:ext cx="2451991"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6B7BFF74-74D3-4BDF-9ED2-C016A3A4661A}" type="datetimeFigureOut">
              <a:rPr lang="it-IT" smtClean="0"/>
              <a:t>07/06/2019</a:t>
            </a:fld>
            <a:endParaRPr lang="it-IT"/>
          </a:p>
        </p:txBody>
      </p:sp>
      <p:sp>
        <p:nvSpPr>
          <p:cNvPr id="4" name="Segnaposto piè di pagina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AA4BE9F3-BDEC-4B43-A2F0-E3190295D6DB}" type="slidenum">
              <a:rPr lang="it-IT" smtClean="0"/>
              <a:t>‹#›</a:t>
            </a:fld>
            <a:endParaRPr lang="it-IT"/>
          </a:p>
        </p:txBody>
      </p:sp>
    </p:spTree>
    <p:extLst>
      <p:ext uri="{BB962C8B-B14F-4D97-AF65-F5344CB8AC3E}">
        <p14:creationId xmlns:p14="http://schemas.microsoft.com/office/powerpoint/2010/main" val="4299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DE76933D-69E4-47C2-99CA-2F668EFA49FE}" type="datetimeFigureOut">
              <a:rPr lang="en-US" smtClean="0"/>
              <a:t>6/7/2019</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BE7471EB-9568-44CB-8332-9704E35819CE}" type="slidenum">
              <a:rPr lang="en-US" smtClean="0"/>
              <a:t>‹#›</a:t>
            </a:fld>
            <a:endParaRPr lang="en-US"/>
          </a:p>
        </p:txBody>
      </p:sp>
    </p:spTree>
    <p:extLst>
      <p:ext uri="{BB962C8B-B14F-4D97-AF65-F5344CB8AC3E}">
        <p14:creationId xmlns:p14="http://schemas.microsoft.com/office/powerpoint/2010/main" val="95539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pPr>
            <a:fld id="{B6A9B6A5-F691-4FDA-BE00-253D451A9113}" type="slidenum">
              <a:rPr lang="it-IT" altLang="it-IT">
                <a:solidFill>
                  <a:srgbClr val="000000"/>
                </a:solidFill>
                <a:latin typeface="Times New Roman" pitchFamily="18" charset="0"/>
                <a:cs typeface="Lucida Sans Unicode" pitchFamily="34" charset="0"/>
              </a:rPr>
              <a:pPr fontAlgn="base">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pPr>
              <a:t>13</a:t>
            </a:fld>
            <a:endParaRPr lang="it-IT" altLang="it-IT">
              <a:solidFill>
                <a:srgbClr val="000000"/>
              </a:solidFill>
              <a:latin typeface="Times New Roman" pitchFamily="18" charset="0"/>
              <a:cs typeface="Lucida Sans Unicode" pitchFamily="34" charset="0"/>
            </a:endParaRPr>
          </a:p>
        </p:txBody>
      </p:sp>
      <p:sp>
        <p:nvSpPr>
          <p:cNvPr id="59395" name="Rectangle 1"/>
          <p:cNvSpPr>
            <a:spLocks noGrp="1" noRot="1" noChangeAspect="1" noChangeArrowheads="1" noTextEdit="1"/>
          </p:cNvSpPr>
          <p:nvPr>
            <p:ph type="sldImg"/>
          </p:nvPr>
        </p:nvSpPr>
        <p:spPr bwMode="auto">
          <a:xfrm>
            <a:off x="3262313" y="517525"/>
            <a:ext cx="3400425" cy="2549525"/>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71EB-9568-44CB-8332-9704E35819CE}" type="slidenum">
              <a:rPr lang="en-US" smtClean="0"/>
              <a:t>17</a:t>
            </a:fld>
            <a:endParaRPr lang="en-US"/>
          </a:p>
        </p:txBody>
      </p:sp>
    </p:spTree>
    <p:extLst>
      <p:ext uri="{BB962C8B-B14F-4D97-AF65-F5344CB8AC3E}">
        <p14:creationId xmlns:p14="http://schemas.microsoft.com/office/powerpoint/2010/main" val="276453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Contractor may not deliver Products under this Master Agreement until a Participating Addendum acceptable to the Participating Entity and Contractor is executed. The NASPO </a:t>
            </a:r>
            <a:r>
              <a:rPr lang="en-US" dirty="0" err="1"/>
              <a:t>ValuePoint</a:t>
            </a:r>
            <a:r>
              <a:rPr lang="en-US" dirty="0"/>
              <a:t> Master Agreement Terms and Conditions are applicable to any Order by a Participating Entity (and other Purchasing Entities covered by their Participating Addendum), except to the extent altered, modified, supplemented or amended by a Participating Addendum. By way of illustration and not limitation, this authority may apply to unique delivery and invoicing requirements, confidentiality requirements, defaults on Orders, governing law and venue relating to Orders by a Participating Entity, indemnification, and insurance requirements. Statutory or constitutional requirements relating to availability of funds may require specific language in some Participating Addenda in order to comply with applicable law. The expectation is that these alterations, modifications, supplements, or amendments will be addressed in the Participating Addendum or, with the consent of the Purchasing Entity and Contractor, may be included in the ordering document (e.g. purchase order or contract) used by the Purchasing Entity to place the Order. b. Use of specific NASPO </a:t>
            </a:r>
            <a:r>
              <a:rPr lang="en-US" dirty="0" err="1"/>
              <a:t>ValuePoint</a:t>
            </a:r>
            <a:r>
              <a:rPr lang="en-US" dirty="0"/>
              <a:t> cooperative Master Agreements by state agencies, political subdivisions and other Participating Entities (including cooperatives) authorized by individual state’s statutes to use state contracts are subject to the approval of the respective State Chief Procurement Official. Issues of interpretation and eligibility for participation are solely within the authority of the respective State Chief Procurement Official. </a:t>
            </a:r>
          </a:p>
        </p:txBody>
      </p:sp>
      <p:sp>
        <p:nvSpPr>
          <p:cNvPr id="4" name="Slide Number Placeholder 3"/>
          <p:cNvSpPr>
            <a:spLocks noGrp="1"/>
          </p:cNvSpPr>
          <p:nvPr>
            <p:ph type="sldNum" sz="quarter" idx="10"/>
          </p:nvPr>
        </p:nvSpPr>
        <p:spPr/>
        <p:txBody>
          <a:bodyPr/>
          <a:lstStyle/>
          <a:p>
            <a:fld id="{BE7471EB-9568-44CB-8332-9704E35819CE}" type="slidenum">
              <a:rPr lang="en-US" smtClean="0"/>
              <a:t>19</a:t>
            </a:fld>
            <a:endParaRPr lang="en-US"/>
          </a:p>
        </p:txBody>
      </p:sp>
    </p:spTree>
    <p:extLst>
      <p:ext uri="{BB962C8B-B14F-4D97-AF65-F5344CB8AC3E}">
        <p14:creationId xmlns:p14="http://schemas.microsoft.com/office/powerpoint/2010/main" val="101890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0" y="273628"/>
            <a:ext cx="8212320" cy="1129079"/>
          </a:xfrm>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a:defRPr/>
            </a:lvl1pPr>
          </a:lstStyle>
          <a:p>
            <a:pPr>
              <a:defRPr/>
            </a:pPr>
            <a:endParaRPr lang="it-IT" altLang="it-IT"/>
          </a:p>
        </p:txBody>
      </p:sp>
      <p:sp>
        <p:nvSpPr>
          <p:cNvPr id="4" name="Rectangle 4"/>
          <p:cNvSpPr>
            <a:spLocks noGrp="1" noChangeArrowheads="1"/>
          </p:cNvSpPr>
          <p:nvPr>
            <p:ph type="ftr" idx="11"/>
          </p:nvPr>
        </p:nvSpPr>
        <p:spPr/>
        <p:txBody>
          <a:bodyPr/>
          <a:lstStyle>
            <a:lvl1pPr>
              <a:defRPr/>
            </a:lvl1pPr>
          </a:lstStyle>
          <a:p>
            <a:pPr>
              <a:defRPr/>
            </a:pPr>
            <a:endParaRPr lang="it-IT" altLang="it-IT"/>
          </a:p>
        </p:txBody>
      </p:sp>
      <p:sp>
        <p:nvSpPr>
          <p:cNvPr id="5" name="Rectangle 5"/>
          <p:cNvSpPr>
            <a:spLocks noGrp="1" noChangeArrowheads="1"/>
          </p:cNvSpPr>
          <p:nvPr>
            <p:ph type="sldNum" idx="12"/>
          </p:nvPr>
        </p:nvSpPr>
        <p:spPr/>
        <p:txBody>
          <a:bodyPr/>
          <a:lstStyle>
            <a:lvl1pPr>
              <a:defRPr/>
            </a:lvl1pPr>
          </a:lstStyle>
          <a:p>
            <a:pPr>
              <a:defRPr/>
            </a:pPr>
            <a:fld id="{85EEA3C4-F9F7-4A19-9148-515FC0B52E4B}" type="slidenum">
              <a:rPr lang="it-IT" altLang="it-IT"/>
              <a:pPr>
                <a:defRPr/>
              </a:pPr>
              <a:t>‹#›</a:t>
            </a:fld>
            <a:endParaRPr lang="it-IT" altLang="it-IT"/>
          </a:p>
        </p:txBody>
      </p:sp>
    </p:spTree>
    <p:extLst>
      <p:ext uri="{BB962C8B-B14F-4D97-AF65-F5344CB8AC3E}">
        <p14:creationId xmlns:p14="http://schemas.microsoft.com/office/powerpoint/2010/main" val="21994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100%">
    <p:spTree>
      <p:nvGrpSpPr>
        <p:cNvPr id="1" name=""/>
        <p:cNvGrpSpPr/>
        <p:nvPr/>
      </p:nvGrpSpPr>
      <p:grpSpPr>
        <a:xfrm>
          <a:off x="0" y="0"/>
          <a:ext cx="0" cy="0"/>
          <a:chOff x="0" y="0"/>
          <a:chExt cx="0" cy="0"/>
        </a:xfrm>
      </p:grpSpPr>
      <p:pic>
        <p:nvPicPr>
          <p:cNvPr id="28" name="Grafik 2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16000"/>
                    </a14:imgEffect>
                    <a14:imgEffect>
                      <a14:brightnessContrast bright="35000" contrast="25000"/>
                    </a14:imgEffect>
                  </a14:imgLayer>
                </a14:imgProps>
              </a:ext>
              <a:ext uri="{28A0092B-C50C-407E-A947-70E740481C1C}">
                <a14:useLocalDpi xmlns:a14="http://schemas.microsoft.com/office/drawing/2010/main" val="0"/>
              </a:ext>
            </a:extLst>
          </a:blip>
          <a:srcRect l="43052" r="1" b="12587"/>
          <a:stretch/>
        </p:blipFill>
        <p:spPr>
          <a:xfrm flipV="1">
            <a:off x="3313" y="4389108"/>
            <a:ext cx="1904391" cy="2468893"/>
          </a:xfrm>
          <a:prstGeom prst="rect">
            <a:avLst/>
          </a:prstGeom>
        </p:spPr>
      </p:pic>
      <p:sp>
        <p:nvSpPr>
          <p:cNvPr id="3" name="Inhaltsplatzhalter 2"/>
          <p:cNvSpPr>
            <a:spLocks noGrp="1"/>
          </p:cNvSpPr>
          <p:nvPr userDrawn="1">
            <p:ph idx="1"/>
          </p:nvPr>
        </p:nvSpPr>
        <p:spPr>
          <a:xfrm>
            <a:off x="468313" y="1796820"/>
            <a:ext cx="8207375" cy="4225099"/>
          </a:xfrm>
          <a:prstGeom prst="rect">
            <a:avLst/>
          </a:prstGeom>
          <a:noFill/>
        </p:spPr>
        <p:txBody>
          <a:bodyPr>
            <a:normAutofit/>
          </a:bodyPr>
          <a:lstStyle>
            <a:lvl1pPr marL="179384" indent="-179384">
              <a:spcBef>
                <a:spcPts val="1200"/>
              </a:spcBef>
              <a:spcAft>
                <a:spcPts val="0"/>
              </a:spcAft>
              <a:buClr>
                <a:srgbClr val="002060"/>
              </a:buClr>
              <a:buFont typeface="Wingdings" panose="05000000000000000000" pitchFamily="2" charset="2"/>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354" indent="-179384">
              <a:spcBef>
                <a:spcPts val="600"/>
              </a:spcBef>
              <a:spcAft>
                <a:spcPts val="300"/>
              </a:spcAft>
              <a:buClr>
                <a:srgbClr val="697DA0"/>
              </a:buClr>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41325" indent="-180971">
              <a:spcBef>
                <a:spcPts val="0"/>
              </a:spcBef>
              <a:spcAft>
                <a:spcPts val="300"/>
              </a:spcAft>
              <a:buClr>
                <a:schemeClr val="tx1">
                  <a:lumMod val="75000"/>
                  <a:lumOff val="25000"/>
                </a:schemeClr>
              </a:buClr>
              <a:buFont typeface="Symbol" panose="05050102010706020507" pitchFamily="18" charset="2"/>
              <a:buChar char="-"/>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20707" indent="-179384">
              <a:spcBef>
                <a:spcPts val="0"/>
              </a:spcBef>
              <a:spcAft>
                <a:spcPts val="300"/>
              </a:spcAft>
              <a:buClr>
                <a:schemeClr val="tx1">
                  <a:lumMod val="75000"/>
                  <a:lumOff val="25000"/>
                </a:schemeClr>
              </a:buClr>
              <a:buFont typeface="Wingdings" panose="05000000000000000000" pitchFamily="2" charset="2"/>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41" indent="-179384" defTabSz="893741">
              <a:spcBef>
                <a:spcPts val="0"/>
              </a:spcBef>
              <a:spcAft>
                <a:spcPts val="300"/>
              </a:spcAft>
              <a:buClr>
                <a:schemeClr val="tx1">
                  <a:lumMod val="75000"/>
                  <a:lumOff val="25000"/>
                </a:schemeClr>
              </a:buClr>
              <a:tabLst/>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AT" dirty="0"/>
          </a:p>
        </p:txBody>
      </p:sp>
      <p:sp>
        <p:nvSpPr>
          <p:cNvPr id="19" name="Titel 1"/>
          <p:cNvSpPr>
            <a:spLocks noGrp="1"/>
          </p:cNvSpPr>
          <p:nvPr userDrawn="1">
            <p:ph type="title"/>
          </p:nvPr>
        </p:nvSpPr>
        <p:spPr>
          <a:xfrm>
            <a:off x="457200" y="529439"/>
            <a:ext cx="7382652" cy="691316"/>
          </a:xfrm>
          <a:prstGeom prst="rect">
            <a:avLst/>
          </a:prstGeom>
        </p:spPr>
        <p:txBody>
          <a:bodyPr>
            <a:noAutofit/>
          </a:bodyPr>
          <a:lstStyle>
            <a:lvl1pPr algn="l">
              <a:defRPr sz="2400" b="1" cap="none"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a:t>
            </a:r>
            <a:endParaRPr lang="de-AT" dirty="0"/>
          </a:p>
        </p:txBody>
      </p:sp>
      <p:grpSp>
        <p:nvGrpSpPr>
          <p:cNvPr id="12" name="Gruppieren 11"/>
          <p:cNvGrpSpPr/>
          <p:nvPr userDrawn="1"/>
        </p:nvGrpSpPr>
        <p:grpSpPr>
          <a:xfrm>
            <a:off x="7901335" y="260650"/>
            <a:ext cx="1063154" cy="1475815"/>
            <a:chOff x="7839852" y="240753"/>
            <a:chExt cx="1052628" cy="1106861"/>
          </a:xfrm>
        </p:grpSpPr>
        <p:pic>
          <p:nvPicPr>
            <p:cNvPr id="26" name="Picture 2" descr="U:\01 Allgemein BBG\02 Marketing\03 PR &amp; Kommunikation\Logos, Icons\Logos\Logo BBG\BBG -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39852" y="240753"/>
              <a:ext cx="1052628" cy="42398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C:\Users\ROSENBEKI\AppData\Local\Microsoft\Windows\Temporary Internet Files\Content.Outlook\ZNK7C6ML\WU simpl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0975" y="744612"/>
              <a:ext cx="621505" cy="60300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Textfeld 8"/>
          <p:cNvSpPr txBox="1"/>
          <p:nvPr userDrawn="1"/>
        </p:nvSpPr>
        <p:spPr>
          <a:xfrm>
            <a:off x="8317141" y="6365069"/>
            <a:ext cx="647348"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fld id="{36583644-741F-4998-98B0-2A84A209E9F1}" type="slidenum">
              <a:rPr kumimoji="0" lang="de-AT" sz="10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de-AT" sz="1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031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2" name="TextBox 1"/>
          <p:cNvSpPr txBox="1"/>
          <p:nvPr userDrawn="1"/>
        </p:nvSpPr>
        <p:spPr>
          <a:xfrm>
            <a:off x="8229600" y="5867400"/>
            <a:ext cx="838200" cy="369332"/>
          </a:xfrm>
          <a:prstGeom prst="rect">
            <a:avLst/>
          </a:prstGeom>
          <a:noFill/>
        </p:spPr>
        <p:txBody>
          <a:bodyPr wrap="square" rtlCol="0">
            <a:spAutoFit/>
          </a:bodyPr>
          <a:lstStyle/>
          <a:p>
            <a:fld id="{BE10FA3E-A13F-476B-BF68-18052DB145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7EC5-55D4-4AB8-9BF0-84AF6EF768CC}" type="slidenum">
              <a:rPr lang="en-US" smtClean="0"/>
              <a:t>‹#›</a:t>
            </a:fld>
            <a:endParaRPr lang="en-US"/>
          </a:p>
        </p:txBody>
      </p:sp>
      <p:sp>
        <p:nvSpPr>
          <p:cNvPr id="6" name="TextBox 5"/>
          <p:cNvSpPr txBox="1"/>
          <p:nvPr userDrawn="1"/>
        </p:nvSpPr>
        <p:spPr>
          <a:xfrm>
            <a:off x="8458200" y="5943600"/>
            <a:ext cx="533400" cy="369332"/>
          </a:xfrm>
          <a:prstGeom prst="rect">
            <a:avLst/>
          </a:prstGeom>
          <a:noFill/>
        </p:spPr>
        <p:txBody>
          <a:bodyPr wrap="square" rtlCol="0">
            <a:spAutoFit/>
          </a:bodyPr>
          <a:lstStyle/>
          <a:p>
            <a:fld id="{448EB96F-2245-4F5F-B500-67E32D0032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E17EC5-55D4-4AB8-9BF0-84AF6EF768C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Layout" Target="../diagrams/layout12.xml"/><Relationship Id="rId7" Type="http://schemas.openxmlformats.org/officeDocument/2006/relationships/image" Target="../media/image41.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83814"/>
            <a:ext cx="7772400" cy="1780108"/>
          </a:xfrm>
        </p:spPr>
        <p:txBody>
          <a:bodyPr>
            <a:normAutofit fontScale="90000"/>
          </a:bodyPr>
          <a:lstStyle/>
          <a:p>
            <a:br>
              <a:rPr lang="it-IT" dirty="0"/>
            </a:br>
            <a:r>
              <a:rPr lang="it-IT" sz="3600" b="1" dirty="0"/>
              <a:t>Joint Public Procurement and Innovation: </a:t>
            </a:r>
            <a:br>
              <a:rPr lang="it-IT" sz="3600" b="1" dirty="0"/>
            </a:br>
            <a:r>
              <a:rPr lang="it-IT" sz="3600" b="1" dirty="0" err="1"/>
              <a:t>Lessons</a:t>
            </a:r>
            <a:r>
              <a:rPr lang="it-IT" sz="3600" b="1" dirty="0"/>
              <a:t> </a:t>
            </a:r>
            <a:r>
              <a:rPr lang="it-IT" sz="3600" b="1" dirty="0" err="1"/>
              <a:t>Across</a:t>
            </a:r>
            <a:r>
              <a:rPr lang="it-IT" sz="3600" b="1" dirty="0"/>
              <a:t> </a:t>
            </a:r>
            <a:r>
              <a:rPr lang="it-IT" sz="3600" b="1" dirty="0" err="1"/>
              <a:t>Borders</a:t>
            </a:r>
            <a:r>
              <a:rPr lang="it-IT" sz="3600" b="1" dirty="0"/>
              <a:t> </a:t>
            </a:r>
            <a:br>
              <a:rPr lang="it-IT" sz="3600" dirty="0"/>
            </a:br>
            <a:r>
              <a:rPr lang="it-IT" sz="4000" dirty="0"/>
              <a:t>	</a:t>
            </a:r>
            <a:endParaRPr lang="it-IT" dirty="0"/>
          </a:p>
        </p:txBody>
      </p:sp>
      <p:sp>
        <p:nvSpPr>
          <p:cNvPr id="3" name="Subtitle 2"/>
          <p:cNvSpPr>
            <a:spLocks noGrp="1"/>
          </p:cNvSpPr>
          <p:nvPr>
            <p:ph type="subTitle" idx="1"/>
          </p:nvPr>
        </p:nvSpPr>
        <p:spPr>
          <a:xfrm>
            <a:off x="152400" y="2438400"/>
            <a:ext cx="8610600" cy="4114800"/>
          </a:xfrm>
        </p:spPr>
        <p:txBody>
          <a:bodyPr>
            <a:normAutofit/>
          </a:bodyPr>
          <a:lstStyle/>
          <a:p>
            <a:r>
              <a:rPr lang="en-US" sz="2400" b="1" dirty="0">
                <a:solidFill>
                  <a:schemeClr val="bg2">
                    <a:lumMod val="25000"/>
                  </a:schemeClr>
                </a:solidFill>
              </a:rPr>
              <a:t>Public Procurement:  Global Revolution IX</a:t>
            </a:r>
          </a:p>
          <a:p>
            <a:r>
              <a:rPr lang="en-US" sz="2400" b="1" dirty="0">
                <a:solidFill>
                  <a:schemeClr val="bg2">
                    <a:lumMod val="25000"/>
                  </a:schemeClr>
                </a:solidFill>
              </a:rPr>
              <a:t>University of Nottingham</a:t>
            </a:r>
          </a:p>
          <a:p>
            <a:r>
              <a:rPr lang="en-US" sz="2400" b="1" dirty="0">
                <a:solidFill>
                  <a:schemeClr val="bg2">
                    <a:lumMod val="25000"/>
                  </a:schemeClr>
                </a:solidFill>
              </a:rPr>
              <a:t>June 2019</a:t>
            </a:r>
          </a:p>
          <a:p>
            <a:endParaRPr lang="en-US" b="1" dirty="0">
              <a:solidFill>
                <a:schemeClr val="bg2">
                  <a:lumMod val="25000"/>
                </a:schemeClr>
              </a:solidFill>
            </a:endParaRPr>
          </a:p>
        </p:txBody>
      </p:sp>
      <p:sp>
        <p:nvSpPr>
          <p:cNvPr id="4" name="CasellaDiTesto 3"/>
          <p:cNvSpPr txBox="1"/>
          <p:nvPr/>
        </p:nvSpPr>
        <p:spPr>
          <a:xfrm>
            <a:off x="228600" y="5334000"/>
            <a:ext cx="8686800" cy="13849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solidFill>
                  <a:schemeClr val="bg2">
                    <a:lumMod val="25000"/>
                  </a:schemeClr>
                </a:solidFill>
              </a:rPr>
              <a:t>Gabriella M. </a:t>
            </a:r>
            <a:r>
              <a:rPr lang="en-US" sz="2800" b="1" dirty="0" err="1">
                <a:solidFill>
                  <a:schemeClr val="bg2">
                    <a:lumMod val="25000"/>
                  </a:schemeClr>
                </a:solidFill>
              </a:rPr>
              <a:t>Racca</a:t>
            </a:r>
            <a:r>
              <a:rPr lang="en-US" sz="2800" b="1" dirty="0">
                <a:solidFill>
                  <a:schemeClr val="bg2">
                    <a:lumMod val="25000"/>
                  </a:schemeClr>
                </a:solidFill>
              </a:rPr>
              <a:t> </a:t>
            </a:r>
          </a:p>
          <a:p>
            <a:pPr algn="ctr"/>
            <a:r>
              <a:rPr lang="en-US" sz="2800" b="1" i="1" dirty="0">
                <a:solidFill>
                  <a:schemeClr val="bg2">
                    <a:lumMod val="25000"/>
                  </a:schemeClr>
                </a:solidFill>
              </a:rPr>
              <a:t>Full Professor of Administrative Law</a:t>
            </a:r>
          </a:p>
          <a:p>
            <a:pPr algn="ctr"/>
            <a:r>
              <a:rPr lang="en-US" sz="2800" b="1" dirty="0">
                <a:solidFill>
                  <a:schemeClr val="bg2">
                    <a:lumMod val="25000"/>
                  </a:schemeClr>
                </a:solidFill>
              </a:rPr>
              <a:t>University of Torino</a:t>
            </a:r>
          </a:p>
        </p:txBody>
      </p:sp>
      <p:pic>
        <p:nvPicPr>
          <p:cNvPr id="5" name="Picture 5"/>
          <p:cNvPicPr>
            <a:picLocks noChangeAspect="1" noChangeArrowheads="1"/>
          </p:cNvPicPr>
          <p:nvPr/>
        </p:nvPicPr>
        <p:blipFill>
          <a:blip r:embed="rId2"/>
          <a:srcRect/>
          <a:stretch>
            <a:fillRect/>
          </a:stretch>
        </p:blipFill>
        <p:spPr bwMode="auto">
          <a:xfrm>
            <a:off x="0" y="6198449"/>
            <a:ext cx="1682750" cy="62865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91C8ABB9-0958-4EFB-8DEE-3209732995A1}"/>
              </a:ext>
            </a:extLst>
          </p:cNvPr>
          <p:cNvSpPr>
            <a:spLocks noGrp="1"/>
          </p:cNvSpPr>
          <p:nvPr>
            <p:ph type="sldNum" sz="quarter" idx="12"/>
          </p:nvPr>
        </p:nvSpPr>
        <p:spPr/>
        <p:txBody>
          <a:bodyPr/>
          <a:lstStyle/>
          <a:p>
            <a:fld id="{2B19053D-4B37-4D7B-8ABF-990319F02EEF}" type="slidenum">
              <a:rPr lang="en-US" smtClean="0"/>
              <a:pPr/>
              <a:t>1</a:t>
            </a:fld>
            <a:endParaRPr lang="en-US" dirty="0"/>
          </a:p>
        </p:txBody>
      </p:sp>
    </p:spTree>
    <p:extLst>
      <p:ext uri="{BB962C8B-B14F-4D97-AF65-F5344CB8AC3E}">
        <p14:creationId xmlns:p14="http://schemas.microsoft.com/office/powerpoint/2010/main" val="17762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a:t>Reasons for joint cross- border</a:t>
            </a:r>
          </a:p>
          <a:p>
            <a:r>
              <a:rPr lang="en-US" sz="3600" b="1" dirty="0"/>
              <a:t>Policy issues</a:t>
            </a:r>
          </a:p>
          <a:p>
            <a:r>
              <a:rPr lang="en-US" sz="3600" b="1" dirty="0"/>
              <a:t>Legal issues</a:t>
            </a:r>
          </a:p>
          <a:p>
            <a:r>
              <a:rPr lang="en-US" sz="3600" b="1" dirty="0"/>
              <a:t>Challenges for the future</a:t>
            </a:r>
          </a:p>
        </p:txBody>
      </p:sp>
      <p:sp>
        <p:nvSpPr>
          <p:cNvPr id="3" name="Title 2"/>
          <p:cNvSpPr>
            <a:spLocks noGrp="1"/>
          </p:cNvSpPr>
          <p:nvPr>
            <p:ph type="title"/>
          </p:nvPr>
        </p:nvSpPr>
        <p:spPr/>
        <p:txBody>
          <a:bodyPr>
            <a:normAutofit fontScale="90000"/>
          </a:bodyPr>
          <a:lstStyle/>
          <a:p>
            <a:r>
              <a:rPr lang="en-US" dirty="0"/>
              <a:t>Key Questions in Joint Cross-Border Procurement</a:t>
            </a:r>
          </a:p>
        </p:txBody>
      </p:sp>
      <p:pic>
        <p:nvPicPr>
          <p:cNvPr id="5" name="Picture 5"/>
          <p:cNvPicPr>
            <a:picLocks noChangeAspect="1" noChangeArrowheads="1"/>
          </p:cNvPicPr>
          <p:nvPr/>
        </p:nvPicPr>
        <p:blipFill>
          <a:blip r:embed="rId2"/>
          <a:srcRect/>
          <a:stretch>
            <a:fillRect/>
          </a:stretch>
        </p:blipFill>
        <p:spPr bwMode="auto">
          <a:xfrm>
            <a:off x="152400" y="6126163"/>
            <a:ext cx="1682750" cy="628650"/>
          </a:xfrm>
          <a:prstGeom prst="rect">
            <a:avLst/>
          </a:prstGeom>
          <a:noFill/>
          <a:ln w="9525">
            <a:noFill/>
            <a:miter lim="800000"/>
            <a:headEnd/>
            <a:tailEnd/>
          </a:ln>
        </p:spPr>
      </p:pic>
    </p:spTree>
    <p:extLst>
      <p:ext uri="{BB962C8B-B14F-4D97-AF65-F5344CB8AC3E}">
        <p14:creationId xmlns:p14="http://schemas.microsoft.com/office/powerpoint/2010/main" val="203720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3335472374"/>
              </p:ext>
            </p:extLst>
          </p:nvPr>
        </p:nvGraphicFramePr>
        <p:xfrm>
          <a:off x="381000" y="1591056"/>
          <a:ext cx="8382000" cy="493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a:t>Recognized Barriers to Cross-Border Joint Procurement</a:t>
            </a:r>
          </a:p>
        </p:txBody>
      </p:sp>
      <p:pic>
        <p:nvPicPr>
          <p:cNvPr id="6" name="Picture 5"/>
          <p:cNvPicPr>
            <a:picLocks noChangeAspect="1" noChangeArrowheads="1"/>
          </p:cNvPicPr>
          <p:nvPr/>
        </p:nvPicPr>
        <p:blipFill>
          <a:blip r:embed="rId7"/>
          <a:srcRect/>
          <a:stretch>
            <a:fillRect/>
          </a:stretch>
        </p:blipFill>
        <p:spPr bwMode="auto">
          <a:xfrm>
            <a:off x="0" y="6229350"/>
            <a:ext cx="1682750" cy="6286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F318FD9F-3CB5-437B-A8B6-C58F329399BA}"/>
              </a:ext>
            </a:extLst>
          </p:cNvPr>
          <p:cNvSpPr>
            <a:spLocks noGrp="1"/>
          </p:cNvSpPr>
          <p:nvPr>
            <p:ph type="sldNum" sz="quarter" idx="12"/>
          </p:nvPr>
        </p:nvSpPr>
        <p:spPr/>
        <p:txBody>
          <a:bodyPr/>
          <a:lstStyle/>
          <a:p>
            <a:fld id="{B2E17EC5-55D4-4AB8-9BF0-84AF6EF768CC}" type="slidenum">
              <a:rPr lang="en-US" smtClean="0"/>
              <a:t>11</a:t>
            </a:fld>
            <a:endParaRPr lang="en-US"/>
          </a:p>
        </p:txBody>
      </p:sp>
    </p:spTree>
    <p:extLst>
      <p:ext uri="{BB962C8B-B14F-4D97-AF65-F5344CB8AC3E}">
        <p14:creationId xmlns:p14="http://schemas.microsoft.com/office/powerpoint/2010/main" val="7458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Mappa_Politica_Europa_2004"/>
          <p:cNvPicPr>
            <a:picLocks noChangeAspect="1" noChangeArrowheads="1"/>
          </p:cNvPicPr>
          <p:nvPr/>
        </p:nvPicPr>
        <p:blipFill>
          <a:blip r:embed="rId2"/>
          <a:srcRect/>
          <a:stretch>
            <a:fillRect/>
          </a:stretch>
        </p:blipFill>
        <p:spPr bwMode="auto">
          <a:xfrm>
            <a:off x="-74612" y="1128795"/>
            <a:ext cx="5797662" cy="5733968"/>
          </a:xfrm>
          <a:prstGeom prst="rect">
            <a:avLst/>
          </a:prstGeom>
          <a:noFill/>
          <a:ln w="9525">
            <a:noFill/>
            <a:miter lim="800000"/>
            <a:headEnd/>
            <a:tailEnd/>
          </a:ln>
        </p:spPr>
      </p:pic>
      <p:cxnSp>
        <p:nvCxnSpPr>
          <p:cNvPr id="8" name="Connettore 2 7"/>
          <p:cNvCxnSpPr/>
          <p:nvPr/>
        </p:nvCxnSpPr>
        <p:spPr>
          <a:xfrm flipH="1" flipV="1">
            <a:off x="1474788" y="4221163"/>
            <a:ext cx="254000"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a:off x="2052638" y="5229225"/>
            <a:ext cx="647700" cy="1444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V="1">
            <a:off x="1979613" y="4365625"/>
            <a:ext cx="21590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V="1">
            <a:off x="2052638" y="4868863"/>
            <a:ext cx="358775" cy="1444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Ovale 29"/>
          <p:cNvSpPr/>
          <p:nvPr/>
        </p:nvSpPr>
        <p:spPr>
          <a:xfrm>
            <a:off x="1187450" y="3644900"/>
            <a:ext cx="1944688" cy="230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33" name="Ovale 32"/>
          <p:cNvSpPr/>
          <p:nvPr/>
        </p:nvSpPr>
        <p:spPr>
          <a:xfrm>
            <a:off x="1258888" y="3789363"/>
            <a:ext cx="720725" cy="431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1" name="CasellaDiTesto 37"/>
          <p:cNvSpPr txBox="1">
            <a:spLocks noChangeArrowheads="1"/>
          </p:cNvSpPr>
          <p:nvPr/>
        </p:nvSpPr>
        <p:spPr bwMode="auto">
          <a:xfrm>
            <a:off x="1187450" y="3789363"/>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39" name="Ovale 38"/>
          <p:cNvSpPr/>
          <p:nvPr/>
        </p:nvSpPr>
        <p:spPr>
          <a:xfrm>
            <a:off x="2052638" y="3933825"/>
            <a:ext cx="574675" cy="431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3" name="CasellaDiTesto 39"/>
          <p:cNvSpPr txBox="1">
            <a:spLocks noChangeArrowheads="1"/>
          </p:cNvSpPr>
          <p:nvPr/>
        </p:nvSpPr>
        <p:spPr bwMode="auto">
          <a:xfrm>
            <a:off x="1908175" y="3933825"/>
            <a:ext cx="863600" cy="361950"/>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2" name="Ovale 41"/>
          <p:cNvSpPr/>
          <p:nvPr/>
        </p:nvSpPr>
        <p:spPr>
          <a:xfrm>
            <a:off x="2484438" y="4437063"/>
            <a:ext cx="576262" cy="433387"/>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5" name="CasellaDiTesto 42"/>
          <p:cNvSpPr txBox="1">
            <a:spLocks noChangeArrowheads="1"/>
          </p:cNvSpPr>
          <p:nvPr/>
        </p:nvSpPr>
        <p:spPr bwMode="auto">
          <a:xfrm>
            <a:off x="2411413" y="4498975"/>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dirty="0">
                <a:latin typeface="Calibri" pitchFamily="34" charset="0"/>
              </a:rPr>
              <a:t>C. A.</a:t>
            </a:r>
          </a:p>
        </p:txBody>
      </p:sp>
      <p:sp>
        <p:nvSpPr>
          <p:cNvPr id="44" name="Ovale 43"/>
          <p:cNvSpPr/>
          <p:nvPr/>
        </p:nvSpPr>
        <p:spPr>
          <a:xfrm>
            <a:off x="2555875" y="5013325"/>
            <a:ext cx="647700" cy="360363"/>
          </a:xfrm>
          <a:prstGeom prst="ellipse">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7" name="CasellaDiTesto 44"/>
          <p:cNvSpPr txBox="1">
            <a:spLocks noChangeArrowheads="1"/>
          </p:cNvSpPr>
          <p:nvPr/>
        </p:nvSpPr>
        <p:spPr bwMode="auto">
          <a:xfrm>
            <a:off x="2484438" y="5013325"/>
            <a:ext cx="863600" cy="360363"/>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6" name="Rettangolo arrotondato 45"/>
          <p:cNvSpPr/>
          <p:nvPr/>
        </p:nvSpPr>
        <p:spPr>
          <a:xfrm>
            <a:off x="1547813" y="4724400"/>
            <a:ext cx="504825" cy="5064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2400" b="1" dirty="0"/>
          </a:p>
        </p:txBody>
      </p:sp>
      <p:sp>
        <p:nvSpPr>
          <p:cNvPr id="52249" name="CasellaDiTesto 46"/>
          <p:cNvSpPr txBox="1">
            <a:spLocks noChangeArrowheads="1"/>
          </p:cNvSpPr>
          <p:nvPr/>
        </p:nvSpPr>
        <p:spPr bwMode="auto">
          <a:xfrm>
            <a:off x="1501775" y="4802188"/>
            <a:ext cx="865188" cy="360362"/>
          </a:xfrm>
          <a:prstGeom prst="rect">
            <a:avLst/>
          </a:prstGeom>
          <a:noFill/>
          <a:ln w="9525">
            <a:noFill/>
            <a:miter lim="800000"/>
            <a:headEnd/>
            <a:tailEnd/>
          </a:ln>
        </p:spPr>
        <p:txBody>
          <a:bodyPr lIns="82945" tIns="41473" rIns="82945" bIns="41473">
            <a:spAutoFit/>
          </a:bodyPr>
          <a:lstStyle/>
          <a:p>
            <a:pPr defTabSz="914400"/>
            <a:r>
              <a:rPr lang="it-IT" altLang="it-IT" sz="1800" b="1">
                <a:latin typeface="Calibri" pitchFamily="34" charset="0"/>
              </a:rPr>
              <a:t>CPB</a:t>
            </a:r>
          </a:p>
        </p:txBody>
      </p:sp>
      <p:sp>
        <p:nvSpPr>
          <p:cNvPr id="52252" name="Rectangle 13"/>
          <p:cNvSpPr>
            <a:spLocks noChangeArrowheads="1"/>
          </p:cNvSpPr>
          <p:nvPr/>
        </p:nvSpPr>
        <p:spPr bwMode="auto">
          <a:xfrm>
            <a:off x="24063" y="419421"/>
            <a:ext cx="8963026" cy="822420"/>
          </a:xfrm>
          <a:prstGeom prst="rect">
            <a:avLst/>
          </a:prstGeom>
          <a:solidFill>
            <a:srgbClr val="FFFF00"/>
          </a:solidFill>
          <a:ln w="57150" cmpd="thinThick">
            <a:solidFill>
              <a:schemeClr val="tx1"/>
            </a:solidFill>
            <a:miter lim="800000"/>
            <a:headEnd/>
            <a:tailEnd/>
          </a:ln>
        </p:spPr>
        <p:txBody>
          <a:bodyPr wrap="square" lIns="82945" tIns="41473" rIns="82945" bIns="41473">
            <a:spAutoFit/>
          </a:bodyPr>
          <a:lstStyle/>
          <a:p>
            <a:pPr algn="ctr" defTabSz="914400"/>
            <a:r>
              <a:rPr lang="en-US" altLang="it-IT" sz="2400" b="1" dirty="0">
                <a:latin typeface="Times New Roman" pitchFamily="18" charset="0"/>
                <a:cs typeface="Times New Roman" pitchFamily="18" charset="0"/>
              </a:rPr>
              <a:t>Directive 2014/24/EU, Art. 39 </a:t>
            </a:r>
          </a:p>
          <a:p>
            <a:pPr algn="ctr" defTabSz="914400"/>
            <a:r>
              <a:rPr lang="en-US" altLang="it-IT" sz="2400" b="1" dirty="0">
                <a:latin typeface="Times New Roman" pitchFamily="18" charset="0"/>
                <a:cs typeface="Times New Roman" pitchFamily="18" charset="0"/>
              </a:rPr>
              <a:t>Cleared the Way for Joint Procurement in the European Union</a:t>
            </a:r>
            <a:endParaRPr lang="en-GB" altLang="it-IT" sz="2400" b="1" i="1" dirty="0">
              <a:latin typeface="Times New Roman" pitchFamily="18" charset="0"/>
              <a:cs typeface="Times New Roman" pitchFamily="18" charset="0"/>
            </a:endParaRPr>
          </a:p>
        </p:txBody>
      </p:sp>
      <p:sp>
        <p:nvSpPr>
          <p:cNvPr id="52257" name="Text Box 2"/>
          <p:cNvSpPr txBox="1">
            <a:spLocks noChangeArrowheads="1"/>
          </p:cNvSpPr>
          <p:nvPr/>
        </p:nvSpPr>
        <p:spPr bwMode="auto">
          <a:xfrm>
            <a:off x="2889250" y="6607175"/>
            <a:ext cx="3051175" cy="255588"/>
          </a:xfrm>
          <a:prstGeom prst="rect">
            <a:avLst/>
          </a:prstGeom>
          <a:noFill/>
          <a:ln w="9525">
            <a:noFill/>
            <a:miter lim="800000"/>
            <a:headEnd/>
            <a:tailEnd/>
          </a:ln>
        </p:spPr>
        <p:txBody>
          <a:bodyPr lIns="81639" tIns="42452" rIns="81639" bIns="42452">
            <a:spAutoFit/>
          </a:bodyPr>
          <a:lstStyle/>
          <a:p>
            <a:pPr algn="ctr" defTabSz="914400">
              <a:spcBef>
                <a:spcPts val="6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sz="1100">
                <a:solidFill>
                  <a:srgbClr val="000000"/>
                </a:solidFill>
                <a:latin typeface="Palatino Linotype" pitchFamily="18" charset="0"/>
                <a:cs typeface="Arial" charset="0"/>
              </a:rPr>
              <a:t>© Copyright 2016 G. M. Racca</a:t>
            </a:r>
          </a:p>
        </p:txBody>
      </p:sp>
      <p:sp>
        <p:nvSpPr>
          <p:cNvPr id="3" name="Rectangle 2"/>
          <p:cNvSpPr/>
          <p:nvPr/>
        </p:nvSpPr>
        <p:spPr>
          <a:xfrm>
            <a:off x="5723050" y="1523999"/>
            <a:ext cx="3057298" cy="4832092"/>
          </a:xfrm>
          <a:prstGeom prst="rect">
            <a:avLst/>
          </a:prstGeom>
        </p:spPr>
        <p:txBody>
          <a:bodyPr wrap="square">
            <a:spAutoFit/>
          </a:bodyPr>
          <a:lstStyle/>
          <a:p>
            <a:pPr algn="ctr"/>
            <a:r>
              <a:rPr lang="en-US" sz="2800" b="1" dirty="0"/>
              <a:t>“A Member State shall not prohibit its contracting authorities from using </a:t>
            </a:r>
            <a:r>
              <a:rPr lang="en-US" sz="2800" b="1" dirty="0" err="1"/>
              <a:t>centralised</a:t>
            </a:r>
            <a:r>
              <a:rPr lang="en-US" sz="2800" b="1" dirty="0"/>
              <a:t> purchasing activities offered by central purchasing bodies located in another Member State.”</a:t>
            </a:r>
          </a:p>
        </p:txBody>
      </p:sp>
      <p:pic>
        <p:nvPicPr>
          <p:cNvPr id="22" name="Picture 5"/>
          <p:cNvPicPr>
            <a:picLocks noChangeAspect="1" noChangeArrowheads="1"/>
          </p:cNvPicPr>
          <p:nvPr/>
        </p:nvPicPr>
        <p:blipFill>
          <a:blip r:embed="rId3"/>
          <a:srcRect/>
          <a:stretch>
            <a:fillRect/>
          </a:stretch>
        </p:blipFill>
        <p:spPr bwMode="auto">
          <a:xfrm>
            <a:off x="7332413" y="6234113"/>
            <a:ext cx="1682750" cy="6286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1DDDFF8D-2466-44E0-AF83-E05755FB5D63}"/>
              </a:ext>
            </a:extLst>
          </p:cNvPr>
          <p:cNvSpPr>
            <a:spLocks noGrp="1"/>
          </p:cNvSpPr>
          <p:nvPr>
            <p:ph type="sldNum" sz="quarter" idx="12"/>
          </p:nvPr>
        </p:nvSpPr>
        <p:spPr/>
        <p:txBody>
          <a:bodyPr/>
          <a:lstStyle/>
          <a:p>
            <a:fld id="{B2E17EC5-55D4-4AB8-9BF0-84AF6EF768CC}" type="slidenum">
              <a:rPr lang="en-US" smtClean="0"/>
              <a:t>12</a:t>
            </a:fld>
            <a:endParaRPr lang="en-US"/>
          </a:p>
        </p:txBody>
      </p:sp>
    </p:spTree>
    <p:extLst>
      <p:ext uri="{BB962C8B-B14F-4D97-AF65-F5344CB8AC3E}">
        <p14:creationId xmlns:p14="http://schemas.microsoft.com/office/powerpoint/2010/main" val="59692378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p:spPr>
        <p:txBody>
          <a:bodyPr wrap="none" lIns="82945" tIns="41473" rIns="82945" bIns="41473" anchor="ctr"/>
          <a:lstStyle/>
          <a:p>
            <a:pPr>
              <a:lnSpc>
                <a:spcPct val="93000"/>
              </a:lnSpc>
              <a:buClr>
                <a:srgbClr val="000000"/>
              </a:buClr>
              <a:buSzPct val="100000"/>
              <a:buFont typeface="Times New Roman" pitchFamily="18" charset="0"/>
              <a:buNone/>
            </a:pPr>
            <a:endParaRPr lang="it-IT" altLang="it-IT">
              <a:latin typeface="Calibri" pitchFamily="34" charset="0"/>
            </a:endParaRPr>
          </a:p>
        </p:txBody>
      </p:sp>
      <p:pic>
        <p:nvPicPr>
          <p:cNvPr id="58372" name="Picture 5"/>
          <p:cNvPicPr>
            <a:picLocks noChangeAspect="1" noChangeArrowheads="1"/>
          </p:cNvPicPr>
          <p:nvPr/>
        </p:nvPicPr>
        <p:blipFill>
          <a:blip r:embed="rId3"/>
          <a:srcRect/>
          <a:stretch>
            <a:fillRect/>
          </a:stretch>
        </p:blipFill>
        <p:spPr bwMode="auto">
          <a:xfrm>
            <a:off x="7394575" y="6172201"/>
            <a:ext cx="1682750" cy="628650"/>
          </a:xfrm>
          <a:prstGeom prst="rect">
            <a:avLst/>
          </a:prstGeom>
          <a:noFill/>
          <a:ln w="9525">
            <a:noFill/>
            <a:miter lim="800000"/>
            <a:headEnd/>
            <a:tailEnd/>
          </a:ln>
        </p:spPr>
      </p:pic>
      <p:sp>
        <p:nvSpPr>
          <p:cNvPr id="58373" name="Text Box 6"/>
          <p:cNvSpPr txBox="1">
            <a:spLocks noChangeArrowheads="1"/>
          </p:cNvSpPr>
          <p:nvPr/>
        </p:nvSpPr>
        <p:spPr bwMode="auto">
          <a:xfrm>
            <a:off x="4049713" y="6491288"/>
            <a:ext cx="5027612" cy="266700"/>
          </a:xfrm>
          <a:prstGeom prst="rect">
            <a:avLst/>
          </a:prstGeom>
          <a:noFill/>
          <a:ln w="9525">
            <a:noFill/>
            <a:miter lim="800000"/>
            <a:headEnd/>
            <a:tailEnd/>
          </a:ln>
        </p:spPr>
        <p:txBody>
          <a:bodyPr lIns="81639" tIns="40820" rIns="81639" bIns="40820"/>
          <a:lstStyle/>
          <a:p>
            <a:pPr algn="r">
              <a:lnSpc>
                <a:spcPct val="112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100" b="1" dirty="0">
              <a:solidFill>
                <a:srgbClr val="000000"/>
              </a:solidFill>
              <a:latin typeface="Palatino Linotype" pitchFamily="18" charset="0"/>
              <a:cs typeface="Lucida Sans Unicode" pitchFamily="34" charset="0"/>
            </a:endParaRPr>
          </a:p>
        </p:txBody>
      </p:sp>
      <p:sp>
        <p:nvSpPr>
          <p:cNvPr id="58374" name="Slide Number Placeholder 6"/>
          <p:cNvSpPr txBox="1">
            <a:spLocks/>
          </p:cNvSpPr>
          <p:nvPr/>
        </p:nvSpPr>
        <p:spPr bwMode="auto">
          <a:xfrm>
            <a:off x="5545138" y="6211888"/>
            <a:ext cx="1935162" cy="330200"/>
          </a:xfrm>
          <a:prstGeom prst="rect">
            <a:avLst/>
          </a:prstGeom>
          <a:noFill/>
          <a:ln w="9525">
            <a:noFill/>
            <a:miter lim="800000"/>
            <a:headEnd/>
            <a:tailEnd/>
          </a:ln>
        </p:spPr>
        <p:txBody>
          <a:bodyPr lIns="82945" tIns="41473" rIns="82945" bIns="41473" anchor="ctr"/>
          <a:lstStyle/>
          <a:p>
            <a:pPr algn="r" defTabSz="828675"/>
            <a:fld id="{FFB91E15-CC11-4780-96F7-0A89EC787904}" type="slidenum">
              <a:rPr lang="fr-FR" altLang="it-IT" sz="1100">
                <a:solidFill>
                  <a:srgbClr val="898989"/>
                </a:solidFill>
                <a:latin typeface="Calibri" pitchFamily="34" charset="0"/>
                <a:cs typeface="Lucida Sans Unicode" pitchFamily="34" charset="0"/>
              </a:rPr>
              <a:pPr algn="r" defTabSz="828675"/>
              <a:t>13</a:t>
            </a:fld>
            <a:endParaRPr lang="fr-FR" altLang="it-IT" sz="1100">
              <a:solidFill>
                <a:srgbClr val="898989"/>
              </a:solidFill>
              <a:latin typeface="Calibri" pitchFamily="34" charset="0"/>
              <a:cs typeface="Lucida Sans Unicode" pitchFamily="34" charset="0"/>
            </a:endParaRPr>
          </a:p>
        </p:txBody>
      </p:sp>
      <p:pic>
        <p:nvPicPr>
          <p:cNvPr id="58375" name="Picture 6" descr="FIBICO"/>
          <p:cNvPicPr>
            <a:picLocks noChangeAspect="1" noChangeArrowheads="1"/>
          </p:cNvPicPr>
          <p:nvPr/>
        </p:nvPicPr>
        <p:blipFill>
          <a:blip r:embed="rId4"/>
          <a:srcRect/>
          <a:stretch>
            <a:fillRect/>
          </a:stretch>
        </p:blipFill>
        <p:spPr bwMode="auto">
          <a:xfrm>
            <a:off x="247650" y="5595938"/>
            <a:ext cx="1541463" cy="835025"/>
          </a:xfrm>
          <a:prstGeom prst="rect">
            <a:avLst/>
          </a:prstGeom>
          <a:noFill/>
          <a:ln w="9525">
            <a:noFill/>
            <a:miter lim="800000"/>
            <a:headEnd/>
            <a:tailEnd/>
          </a:ln>
        </p:spPr>
      </p:pic>
      <p:pic>
        <p:nvPicPr>
          <p:cNvPr id="58376" name="Picture 17"/>
          <p:cNvPicPr>
            <a:picLocks noChangeAspect="1" noChangeArrowheads="1"/>
          </p:cNvPicPr>
          <p:nvPr/>
        </p:nvPicPr>
        <p:blipFill>
          <a:blip r:embed="rId5"/>
          <a:srcRect/>
          <a:stretch>
            <a:fillRect/>
          </a:stretch>
        </p:blipFill>
        <p:spPr bwMode="auto">
          <a:xfrm>
            <a:off x="3927475" y="5738813"/>
            <a:ext cx="2022475" cy="688975"/>
          </a:xfrm>
          <a:prstGeom prst="rect">
            <a:avLst/>
          </a:prstGeom>
          <a:noFill/>
          <a:ln w="9525">
            <a:noFill/>
            <a:miter lim="800000"/>
            <a:headEnd/>
            <a:tailEnd/>
          </a:ln>
        </p:spPr>
      </p:pic>
      <p:pic>
        <p:nvPicPr>
          <p:cNvPr id="58377" name="Picture 2" descr="3d-eu-3"/>
          <p:cNvPicPr>
            <a:picLocks noChangeAspect="1" noChangeArrowheads="1"/>
          </p:cNvPicPr>
          <p:nvPr/>
        </p:nvPicPr>
        <p:blipFill>
          <a:blip r:embed="rId6"/>
          <a:srcRect/>
          <a:stretch>
            <a:fillRect/>
          </a:stretch>
        </p:blipFill>
        <p:spPr bwMode="auto">
          <a:xfrm>
            <a:off x="1227138" y="1295400"/>
            <a:ext cx="6480175" cy="4572000"/>
          </a:xfrm>
          <a:prstGeom prst="rect">
            <a:avLst/>
          </a:prstGeom>
          <a:noFill/>
          <a:ln w="9525">
            <a:noFill/>
            <a:miter lim="800000"/>
            <a:headEnd/>
            <a:tailEnd/>
          </a:ln>
        </p:spPr>
      </p:pic>
      <p:pic>
        <p:nvPicPr>
          <p:cNvPr id="58378" name="Picture 3"/>
          <p:cNvPicPr>
            <a:picLocks noChangeAspect="1" noChangeArrowheads="1"/>
          </p:cNvPicPr>
          <p:nvPr/>
        </p:nvPicPr>
        <p:blipFill>
          <a:blip r:embed="rId7"/>
          <a:srcRect/>
          <a:stretch>
            <a:fillRect/>
          </a:stretch>
        </p:blipFill>
        <p:spPr bwMode="auto">
          <a:xfrm>
            <a:off x="1944688" y="1265238"/>
            <a:ext cx="1241425" cy="439737"/>
          </a:xfrm>
          <a:prstGeom prst="rect">
            <a:avLst/>
          </a:prstGeom>
          <a:noFill/>
          <a:ln w="9525">
            <a:noFill/>
            <a:miter lim="800000"/>
            <a:headEnd/>
            <a:tailEnd/>
          </a:ln>
        </p:spPr>
      </p:pic>
      <p:cxnSp>
        <p:nvCxnSpPr>
          <p:cNvPr id="58379" name="Connettore 2 79"/>
          <p:cNvCxnSpPr>
            <a:cxnSpLocks noChangeShapeType="1"/>
          </p:cNvCxnSpPr>
          <p:nvPr/>
        </p:nvCxnSpPr>
        <p:spPr bwMode="auto">
          <a:xfrm>
            <a:off x="2565400" y="1704975"/>
            <a:ext cx="620713" cy="1511300"/>
          </a:xfrm>
          <a:prstGeom prst="straightConnector1">
            <a:avLst/>
          </a:prstGeom>
          <a:noFill/>
          <a:ln w="31750" algn="ctr">
            <a:solidFill>
              <a:srgbClr val="C00000"/>
            </a:solidFill>
            <a:round/>
            <a:headEnd type="arrow" w="med" len="med"/>
            <a:tailEnd type="arrow" w="med" len="med"/>
          </a:ln>
        </p:spPr>
      </p:cxnSp>
      <p:pic>
        <p:nvPicPr>
          <p:cNvPr id="58380" name="Picture 4"/>
          <p:cNvPicPr>
            <a:picLocks noChangeAspect="1" noChangeArrowheads="1"/>
          </p:cNvPicPr>
          <p:nvPr/>
        </p:nvPicPr>
        <p:blipFill>
          <a:blip r:embed="rId8"/>
          <a:srcRect/>
          <a:stretch>
            <a:fillRect/>
          </a:stretch>
        </p:blipFill>
        <p:spPr bwMode="auto">
          <a:xfrm>
            <a:off x="247650" y="2497138"/>
            <a:ext cx="1816100" cy="392112"/>
          </a:xfrm>
          <a:prstGeom prst="rect">
            <a:avLst/>
          </a:prstGeom>
          <a:noFill/>
          <a:ln w="9525">
            <a:noFill/>
            <a:miter lim="800000"/>
            <a:headEnd/>
            <a:tailEnd/>
          </a:ln>
        </p:spPr>
      </p:pic>
      <p:cxnSp>
        <p:nvCxnSpPr>
          <p:cNvPr id="58381" name="Connettore 2 81"/>
          <p:cNvCxnSpPr>
            <a:cxnSpLocks noChangeShapeType="1"/>
          </p:cNvCxnSpPr>
          <p:nvPr/>
        </p:nvCxnSpPr>
        <p:spPr bwMode="auto">
          <a:xfrm>
            <a:off x="2063750" y="2692400"/>
            <a:ext cx="1260475" cy="784225"/>
          </a:xfrm>
          <a:prstGeom prst="straightConnector1">
            <a:avLst/>
          </a:prstGeom>
          <a:noFill/>
          <a:ln w="31750" algn="ctr">
            <a:solidFill>
              <a:srgbClr val="C00000"/>
            </a:solidFill>
            <a:round/>
            <a:headEnd type="arrow" w="med" len="med"/>
            <a:tailEnd type="arrow" w="med" len="med"/>
          </a:ln>
        </p:spPr>
      </p:cxnSp>
      <p:cxnSp>
        <p:nvCxnSpPr>
          <p:cNvPr id="58382" name="Connettore 2 82"/>
          <p:cNvCxnSpPr>
            <a:cxnSpLocks noChangeShapeType="1"/>
          </p:cNvCxnSpPr>
          <p:nvPr/>
        </p:nvCxnSpPr>
        <p:spPr bwMode="auto">
          <a:xfrm>
            <a:off x="3894138" y="1873250"/>
            <a:ext cx="0" cy="1792288"/>
          </a:xfrm>
          <a:prstGeom prst="straightConnector1">
            <a:avLst/>
          </a:prstGeom>
          <a:noFill/>
          <a:ln w="31750" algn="ctr">
            <a:solidFill>
              <a:srgbClr val="C00000"/>
            </a:solidFill>
            <a:round/>
            <a:headEnd type="arrow" w="med" len="med"/>
            <a:tailEnd type="arrow" w="med" len="med"/>
          </a:ln>
        </p:spPr>
      </p:cxnSp>
      <p:cxnSp>
        <p:nvCxnSpPr>
          <p:cNvPr id="58383" name="Connettore 2 83"/>
          <p:cNvCxnSpPr>
            <a:cxnSpLocks noChangeShapeType="1"/>
          </p:cNvCxnSpPr>
          <p:nvPr/>
        </p:nvCxnSpPr>
        <p:spPr bwMode="auto">
          <a:xfrm flipV="1">
            <a:off x="1944688" y="4073525"/>
            <a:ext cx="1368425" cy="206375"/>
          </a:xfrm>
          <a:prstGeom prst="straightConnector1">
            <a:avLst/>
          </a:prstGeom>
          <a:noFill/>
          <a:ln w="31750" algn="ctr">
            <a:solidFill>
              <a:srgbClr val="C00000"/>
            </a:solidFill>
            <a:round/>
            <a:headEnd type="arrow" w="med" len="med"/>
            <a:tailEnd type="arrow" w="med" len="med"/>
          </a:ln>
        </p:spPr>
      </p:cxnSp>
      <p:cxnSp>
        <p:nvCxnSpPr>
          <p:cNvPr id="58384" name="Connettore 2 84"/>
          <p:cNvCxnSpPr>
            <a:cxnSpLocks noChangeShapeType="1"/>
          </p:cNvCxnSpPr>
          <p:nvPr/>
        </p:nvCxnSpPr>
        <p:spPr bwMode="auto">
          <a:xfrm flipV="1">
            <a:off x="1789113" y="5268913"/>
            <a:ext cx="893762" cy="742950"/>
          </a:xfrm>
          <a:prstGeom prst="straightConnector1">
            <a:avLst/>
          </a:prstGeom>
          <a:noFill/>
          <a:ln w="31750" algn="ctr">
            <a:solidFill>
              <a:srgbClr val="C00000"/>
            </a:solidFill>
            <a:round/>
            <a:headEnd type="arrow" w="med" len="med"/>
            <a:tailEnd type="arrow" w="med" len="med"/>
          </a:ln>
        </p:spPr>
      </p:cxnSp>
      <p:pic>
        <p:nvPicPr>
          <p:cNvPr id="58385" name="Picture 8"/>
          <p:cNvPicPr>
            <a:picLocks noChangeAspect="1" noChangeArrowheads="1"/>
          </p:cNvPicPr>
          <p:nvPr/>
        </p:nvPicPr>
        <p:blipFill>
          <a:blip r:embed="rId9"/>
          <a:srcRect/>
          <a:stretch>
            <a:fillRect/>
          </a:stretch>
        </p:blipFill>
        <p:spPr bwMode="auto">
          <a:xfrm>
            <a:off x="1017588" y="3917950"/>
            <a:ext cx="768350" cy="915988"/>
          </a:xfrm>
          <a:prstGeom prst="rect">
            <a:avLst/>
          </a:prstGeom>
          <a:noFill/>
          <a:ln w="9525">
            <a:noFill/>
            <a:miter lim="800000"/>
            <a:headEnd/>
            <a:tailEnd/>
          </a:ln>
        </p:spPr>
      </p:pic>
      <p:cxnSp>
        <p:nvCxnSpPr>
          <p:cNvPr id="58386" name="Connettore 2 86"/>
          <p:cNvCxnSpPr>
            <a:cxnSpLocks noChangeShapeType="1"/>
          </p:cNvCxnSpPr>
          <p:nvPr/>
        </p:nvCxnSpPr>
        <p:spPr bwMode="auto">
          <a:xfrm flipV="1">
            <a:off x="2874963" y="3962400"/>
            <a:ext cx="868362" cy="1943100"/>
          </a:xfrm>
          <a:prstGeom prst="straightConnector1">
            <a:avLst/>
          </a:prstGeom>
          <a:noFill/>
          <a:ln w="31750" algn="ctr">
            <a:solidFill>
              <a:srgbClr val="C00000"/>
            </a:solidFill>
            <a:round/>
            <a:headEnd type="arrow" w="med" len="med"/>
            <a:tailEnd type="arrow" w="med" len="med"/>
          </a:ln>
        </p:spPr>
      </p:cxnSp>
      <p:pic>
        <p:nvPicPr>
          <p:cNvPr id="58387" name="Picture 9"/>
          <p:cNvPicPr>
            <a:picLocks noChangeAspect="1" noChangeArrowheads="1"/>
          </p:cNvPicPr>
          <p:nvPr/>
        </p:nvPicPr>
        <p:blipFill>
          <a:blip r:embed="rId10"/>
          <a:srcRect/>
          <a:stretch>
            <a:fillRect/>
          </a:stretch>
        </p:blipFill>
        <p:spPr bwMode="auto">
          <a:xfrm>
            <a:off x="274638" y="3106738"/>
            <a:ext cx="1670050" cy="531812"/>
          </a:xfrm>
          <a:prstGeom prst="rect">
            <a:avLst/>
          </a:prstGeom>
          <a:noFill/>
          <a:ln w="9525">
            <a:noFill/>
            <a:miter lim="800000"/>
            <a:headEnd/>
            <a:tailEnd/>
          </a:ln>
        </p:spPr>
      </p:pic>
      <p:cxnSp>
        <p:nvCxnSpPr>
          <p:cNvPr id="58388" name="Connettore 2 88"/>
          <p:cNvCxnSpPr>
            <a:cxnSpLocks noChangeShapeType="1"/>
          </p:cNvCxnSpPr>
          <p:nvPr/>
        </p:nvCxnSpPr>
        <p:spPr bwMode="auto">
          <a:xfrm>
            <a:off x="1554163" y="3476625"/>
            <a:ext cx="2095500" cy="415925"/>
          </a:xfrm>
          <a:prstGeom prst="straightConnector1">
            <a:avLst/>
          </a:prstGeom>
          <a:noFill/>
          <a:ln w="31750" algn="ctr">
            <a:solidFill>
              <a:srgbClr val="C00000"/>
            </a:solidFill>
            <a:round/>
            <a:headEnd type="arrow" w="med" len="med"/>
            <a:tailEnd type="arrow" w="med" len="med"/>
          </a:ln>
        </p:spPr>
      </p:cxnSp>
      <p:pic>
        <p:nvPicPr>
          <p:cNvPr id="58389" name="Picture 10"/>
          <p:cNvPicPr>
            <a:picLocks noChangeAspect="1" noChangeArrowheads="1"/>
          </p:cNvPicPr>
          <p:nvPr/>
        </p:nvPicPr>
        <p:blipFill>
          <a:blip r:embed="rId11"/>
          <a:srcRect/>
          <a:stretch>
            <a:fillRect/>
          </a:stretch>
        </p:blipFill>
        <p:spPr bwMode="auto">
          <a:xfrm>
            <a:off x="2006600" y="5905500"/>
            <a:ext cx="1736725" cy="501650"/>
          </a:xfrm>
          <a:prstGeom prst="rect">
            <a:avLst/>
          </a:prstGeom>
          <a:noFill/>
          <a:ln w="9525">
            <a:noFill/>
            <a:miter lim="800000"/>
            <a:headEnd/>
            <a:tailEnd/>
          </a:ln>
        </p:spPr>
      </p:pic>
      <p:pic>
        <p:nvPicPr>
          <p:cNvPr id="58390" name="Picture 13"/>
          <p:cNvPicPr>
            <a:picLocks noChangeAspect="1" noChangeArrowheads="1"/>
          </p:cNvPicPr>
          <p:nvPr/>
        </p:nvPicPr>
        <p:blipFill>
          <a:blip r:embed="rId12"/>
          <a:srcRect/>
          <a:stretch>
            <a:fillRect/>
          </a:stretch>
        </p:blipFill>
        <p:spPr bwMode="auto">
          <a:xfrm>
            <a:off x="6740525" y="1589088"/>
            <a:ext cx="484188" cy="449262"/>
          </a:xfrm>
          <a:prstGeom prst="rect">
            <a:avLst/>
          </a:prstGeom>
          <a:noFill/>
          <a:ln w="9525">
            <a:noFill/>
            <a:miter lim="800000"/>
            <a:headEnd/>
            <a:tailEnd/>
          </a:ln>
        </p:spPr>
      </p:pic>
      <p:cxnSp>
        <p:nvCxnSpPr>
          <p:cNvPr id="58391" name="Connettore 2 91"/>
          <p:cNvCxnSpPr>
            <a:cxnSpLocks noChangeShapeType="1"/>
          </p:cNvCxnSpPr>
          <p:nvPr/>
        </p:nvCxnSpPr>
        <p:spPr bwMode="auto">
          <a:xfrm flipH="1">
            <a:off x="4032250" y="2011363"/>
            <a:ext cx="2549525" cy="1792287"/>
          </a:xfrm>
          <a:prstGeom prst="straightConnector1">
            <a:avLst/>
          </a:prstGeom>
          <a:noFill/>
          <a:ln w="31750" algn="ctr">
            <a:solidFill>
              <a:srgbClr val="C00000"/>
            </a:solidFill>
            <a:round/>
            <a:headEnd type="arrow" w="med" len="med"/>
            <a:tailEnd type="arrow" w="med" len="med"/>
          </a:ln>
        </p:spPr>
      </p:cxnSp>
      <p:pic>
        <p:nvPicPr>
          <p:cNvPr id="58392" name="Picture 14"/>
          <p:cNvPicPr>
            <a:picLocks noChangeAspect="1" noChangeArrowheads="1"/>
          </p:cNvPicPr>
          <p:nvPr/>
        </p:nvPicPr>
        <p:blipFill>
          <a:blip r:embed="rId13"/>
          <a:srcRect/>
          <a:stretch>
            <a:fillRect/>
          </a:stretch>
        </p:blipFill>
        <p:spPr bwMode="auto">
          <a:xfrm>
            <a:off x="6938963" y="2692400"/>
            <a:ext cx="911225" cy="525463"/>
          </a:xfrm>
          <a:prstGeom prst="rect">
            <a:avLst/>
          </a:prstGeom>
          <a:noFill/>
          <a:ln w="9525">
            <a:noFill/>
            <a:miter lim="800000"/>
            <a:headEnd/>
            <a:tailEnd/>
          </a:ln>
        </p:spPr>
      </p:pic>
      <p:cxnSp>
        <p:nvCxnSpPr>
          <p:cNvPr id="58393" name="Connettore 2 93"/>
          <p:cNvCxnSpPr>
            <a:cxnSpLocks noChangeShapeType="1"/>
          </p:cNvCxnSpPr>
          <p:nvPr/>
        </p:nvCxnSpPr>
        <p:spPr bwMode="auto">
          <a:xfrm flipH="1">
            <a:off x="4297363" y="2955925"/>
            <a:ext cx="2641600" cy="985838"/>
          </a:xfrm>
          <a:prstGeom prst="straightConnector1">
            <a:avLst/>
          </a:prstGeom>
          <a:noFill/>
          <a:ln w="31750" algn="ctr">
            <a:solidFill>
              <a:srgbClr val="C00000"/>
            </a:solidFill>
            <a:round/>
            <a:headEnd type="arrow" w="med" len="med"/>
            <a:tailEnd type="arrow" w="med" len="med"/>
          </a:ln>
        </p:spPr>
      </p:cxnSp>
      <p:pic>
        <p:nvPicPr>
          <p:cNvPr id="58394" name="Picture 15"/>
          <p:cNvPicPr>
            <a:picLocks noChangeAspect="1" noChangeArrowheads="1"/>
          </p:cNvPicPr>
          <p:nvPr/>
        </p:nvPicPr>
        <p:blipFill>
          <a:blip r:embed="rId14"/>
          <a:srcRect/>
          <a:stretch>
            <a:fillRect/>
          </a:stretch>
        </p:blipFill>
        <p:spPr bwMode="auto">
          <a:xfrm>
            <a:off x="6437313" y="5905500"/>
            <a:ext cx="1270000" cy="485775"/>
          </a:xfrm>
          <a:prstGeom prst="rect">
            <a:avLst/>
          </a:prstGeom>
          <a:noFill/>
          <a:ln w="9525">
            <a:noFill/>
            <a:miter lim="800000"/>
            <a:headEnd/>
            <a:tailEnd/>
          </a:ln>
        </p:spPr>
      </p:pic>
      <p:pic>
        <p:nvPicPr>
          <p:cNvPr id="58395" name="Picture 16"/>
          <p:cNvPicPr>
            <a:picLocks noChangeAspect="1" noChangeArrowheads="1"/>
          </p:cNvPicPr>
          <p:nvPr/>
        </p:nvPicPr>
        <p:blipFill>
          <a:blip r:embed="rId15"/>
          <a:srcRect/>
          <a:stretch>
            <a:fillRect/>
          </a:stretch>
        </p:blipFill>
        <p:spPr bwMode="auto">
          <a:xfrm>
            <a:off x="6938963" y="5237163"/>
            <a:ext cx="1219200" cy="501650"/>
          </a:xfrm>
          <a:prstGeom prst="rect">
            <a:avLst/>
          </a:prstGeom>
          <a:noFill/>
          <a:ln w="9525">
            <a:noFill/>
            <a:miter lim="800000"/>
            <a:headEnd/>
            <a:tailEnd/>
          </a:ln>
        </p:spPr>
      </p:pic>
      <p:cxnSp>
        <p:nvCxnSpPr>
          <p:cNvPr id="58396" name="Connettore 2 96"/>
          <p:cNvCxnSpPr>
            <a:cxnSpLocks noChangeShapeType="1"/>
          </p:cNvCxnSpPr>
          <p:nvPr/>
        </p:nvCxnSpPr>
        <p:spPr bwMode="auto">
          <a:xfrm flipH="1" flipV="1">
            <a:off x="4167188" y="4302125"/>
            <a:ext cx="769937" cy="1436688"/>
          </a:xfrm>
          <a:prstGeom prst="straightConnector1">
            <a:avLst/>
          </a:prstGeom>
          <a:noFill/>
          <a:ln w="31750" algn="ctr">
            <a:solidFill>
              <a:srgbClr val="C00000"/>
            </a:solidFill>
            <a:round/>
            <a:headEnd type="arrow" w="med" len="med"/>
            <a:tailEnd type="arrow" w="med" len="med"/>
          </a:ln>
        </p:spPr>
      </p:cxnSp>
      <p:cxnSp>
        <p:nvCxnSpPr>
          <p:cNvPr id="58397" name="Connettore 2 97"/>
          <p:cNvCxnSpPr>
            <a:cxnSpLocks noChangeShapeType="1"/>
          </p:cNvCxnSpPr>
          <p:nvPr/>
        </p:nvCxnSpPr>
        <p:spPr bwMode="auto">
          <a:xfrm flipH="1" flipV="1">
            <a:off x="4297363" y="4302125"/>
            <a:ext cx="2774950" cy="1603375"/>
          </a:xfrm>
          <a:prstGeom prst="straightConnector1">
            <a:avLst/>
          </a:prstGeom>
          <a:noFill/>
          <a:ln w="31750" algn="ctr">
            <a:solidFill>
              <a:srgbClr val="C00000"/>
            </a:solidFill>
            <a:round/>
            <a:headEnd type="arrow" w="med" len="med"/>
            <a:tailEnd type="arrow" w="med" len="med"/>
          </a:ln>
        </p:spPr>
      </p:cxnSp>
      <p:cxnSp>
        <p:nvCxnSpPr>
          <p:cNvPr id="58398" name="Connettore 2 98"/>
          <p:cNvCxnSpPr>
            <a:cxnSpLocks noChangeShapeType="1"/>
          </p:cNvCxnSpPr>
          <p:nvPr/>
        </p:nvCxnSpPr>
        <p:spPr bwMode="auto">
          <a:xfrm flipH="1" flipV="1">
            <a:off x="5072063" y="3948113"/>
            <a:ext cx="2476500" cy="1289050"/>
          </a:xfrm>
          <a:prstGeom prst="straightConnector1">
            <a:avLst/>
          </a:prstGeom>
          <a:noFill/>
          <a:ln w="31750" algn="ctr">
            <a:solidFill>
              <a:srgbClr val="C00000"/>
            </a:solidFill>
            <a:round/>
            <a:headEnd type="arrow" w="med" len="med"/>
            <a:tailEnd type="arrow" w="med" len="med"/>
          </a:ln>
        </p:spPr>
      </p:cxnSp>
      <p:sp>
        <p:nvSpPr>
          <p:cNvPr id="58399" name="Rettangolo 3"/>
          <p:cNvSpPr>
            <a:spLocks noChangeArrowheads="1"/>
          </p:cNvSpPr>
          <p:nvPr/>
        </p:nvSpPr>
        <p:spPr bwMode="auto">
          <a:xfrm>
            <a:off x="63727" y="623341"/>
            <a:ext cx="9144000" cy="672059"/>
          </a:xfrm>
          <a:prstGeom prst="rect">
            <a:avLst/>
          </a:prstGeom>
          <a:noFill/>
          <a:ln w="9525">
            <a:noFill/>
            <a:miter lim="800000"/>
            <a:headEnd/>
            <a:tailEnd/>
          </a:ln>
        </p:spPr>
        <p:txBody>
          <a:bodyPr lIns="82945" tIns="41473" rIns="82945" bIns="41473">
            <a:spAutoFit/>
          </a:bodyPr>
          <a:lstStyle/>
          <a:p>
            <a:pPr algn="ctr">
              <a:lnSpc>
                <a:spcPct val="112000"/>
              </a:lnSpc>
            </a:pPr>
            <a:r>
              <a:rPr lang="en-US" altLang="it-IT" sz="3600" b="1" dirty="0">
                <a:solidFill>
                  <a:schemeClr val="bg2">
                    <a:lumMod val="25000"/>
                  </a:schemeClr>
                </a:solidFill>
                <a:latin typeface="Palatino Linotype" pitchFamily="18" charset="0"/>
              </a:rPr>
              <a:t>Example:  The HAPPI Consortium</a:t>
            </a:r>
            <a:endParaRPr lang="en-US" altLang="it-IT" sz="4800" b="1" dirty="0">
              <a:solidFill>
                <a:schemeClr val="bg2">
                  <a:lumMod val="25000"/>
                </a:schemeClr>
              </a:solidFill>
              <a:latin typeface="Palatino Linotype" pitchFamily="18" charset="0"/>
            </a:endParaRPr>
          </a:p>
        </p:txBody>
      </p:sp>
      <p:sp>
        <p:nvSpPr>
          <p:cNvPr id="2" name="Slide Number Placeholder 1">
            <a:extLst>
              <a:ext uri="{FF2B5EF4-FFF2-40B4-BE49-F238E27FC236}">
                <a16:creationId xmlns:a16="http://schemas.microsoft.com/office/drawing/2014/main" id="{D7E3A2D5-CD1B-4A0E-A86F-EFC0CB29BE09}"/>
              </a:ext>
            </a:extLst>
          </p:cNvPr>
          <p:cNvSpPr>
            <a:spLocks noGrp="1"/>
          </p:cNvSpPr>
          <p:nvPr>
            <p:ph type="sldNum" idx="12"/>
          </p:nvPr>
        </p:nvSpPr>
        <p:spPr/>
        <p:txBody>
          <a:bodyPr/>
          <a:lstStyle/>
          <a:p>
            <a:pPr>
              <a:defRPr/>
            </a:pPr>
            <a:fld id="{85EEA3C4-F9F7-4A19-9148-515FC0B52E4B}" type="slidenum">
              <a:rPr lang="it-IT" altLang="it-IT" smtClean="0"/>
              <a:pPr>
                <a:defRPr/>
              </a:pPr>
              <a:t>13</a:t>
            </a:fld>
            <a:endParaRPr lang="it-IT" altLang="it-IT"/>
          </a:p>
        </p:txBody>
      </p:sp>
    </p:spTree>
    <p:extLst>
      <p:ext uri="{BB962C8B-B14F-4D97-AF65-F5344CB8AC3E}">
        <p14:creationId xmlns:p14="http://schemas.microsoft.com/office/powerpoint/2010/main" val="2152480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Line 5"/>
          <p:cNvSpPr>
            <a:spLocks noChangeShapeType="1"/>
          </p:cNvSpPr>
          <p:nvPr/>
        </p:nvSpPr>
        <p:spPr bwMode="auto">
          <a:xfrm flipV="1">
            <a:off x="2827338" y="3502025"/>
            <a:ext cx="2035175" cy="22225"/>
          </a:xfrm>
          <a:prstGeom prst="line">
            <a:avLst/>
          </a:prstGeom>
          <a:noFill/>
          <a:ln w="57150">
            <a:solidFill>
              <a:srgbClr val="FF0066"/>
            </a:solidFill>
            <a:round/>
            <a:headEnd/>
            <a:tailEnd/>
          </a:ln>
          <a:extLst>
            <a:ext uri="{909E8E84-426E-40dd-AFC4-6F175D3DCCD1}">
              <a14:hiddenFill xmlns="" xmlns:a14="http://schemas.microsoft.com/office/drawing/2010/main">
                <a:noFill/>
              </a14:hiddenFill>
            </a:ext>
          </a:extLst>
        </p:spPr>
        <p:txBody>
          <a:bodyPr lIns="91410" tIns="45706" rIns="91410" bIns="45706"/>
          <a:lstStyle/>
          <a:p>
            <a:endParaRPr lang="it-IT"/>
          </a:p>
        </p:txBody>
      </p:sp>
      <p:sp>
        <p:nvSpPr>
          <p:cNvPr id="31" name="Ovale 30"/>
          <p:cNvSpPr/>
          <p:nvPr/>
        </p:nvSpPr>
        <p:spPr>
          <a:xfrm>
            <a:off x="285750" y="987425"/>
            <a:ext cx="2309813" cy="3959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anchor="ctr"/>
          <a:lstStyle/>
          <a:p>
            <a:pPr algn="ctr" defTabSz="407442">
              <a:defRPr/>
            </a:pPr>
            <a:endParaRPr lang="it-IT" dirty="0">
              <a:solidFill>
                <a:prstClr val="white"/>
              </a:solidFill>
            </a:endParaRPr>
          </a:p>
        </p:txBody>
      </p:sp>
      <p:sp>
        <p:nvSpPr>
          <p:cNvPr id="22532" name="CasellaDiTesto 37"/>
          <p:cNvSpPr txBox="1">
            <a:spLocks noChangeArrowheads="1"/>
          </p:cNvSpPr>
          <p:nvPr/>
        </p:nvSpPr>
        <p:spPr bwMode="auto">
          <a:xfrm>
            <a:off x="260350" y="1992313"/>
            <a:ext cx="2305050" cy="646112"/>
          </a:xfrm>
          <a:prstGeom prst="rect">
            <a:avLst/>
          </a:prstGeom>
          <a:solidFill>
            <a:schemeClr val="bg1"/>
          </a:solidFill>
          <a:ln w="9525">
            <a:solidFill>
              <a:schemeClr val="tx1"/>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a:t>
            </a:r>
            <a:r>
              <a:rPr lang="it-IT" altLang="it-IT" sz="1800" b="1">
                <a:solidFill>
                  <a:srgbClr val="000000"/>
                </a:solidFill>
                <a:latin typeface="Times New Roman" pitchFamily="18" charset="0"/>
                <a:cs typeface="Times New Roman" pitchFamily="18" charset="0"/>
              </a:rPr>
              <a:t>(UK)</a:t>
            </a:r>
          </a:p>
        </p:txBody>
      </p:sp>
      <p:sp>
        <p:nvSpPr>
          <p:cNvPr id="35858" name="CasellaDiTesto 37"/>
          <p:cNvSpPr txBox="1">
            <a:spLocks noChangeArrowheads="1"/>
          </p:cNvSpPr>
          <p:nvPr/>
        </p:nvSpPr>
        <p:spPr bwMode="auto">
          <a:xfrm>
            <a:off x="338138" y="2827337"/>
            <a:ext cx="2257425" cy="553970"/>
          </a:xfrm>
          <a:prstGeom prst="rect">
            <a:avLst/>
          </a:prstGeom>
          <a:solidFill>
            <a:schemeClr val="accent5"/>
          </a:solidFill>
          <a:ln w="9525">
            <a:solidFill>
              <a:schemeClr val="tx1"/>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(IT)</a:t>
            </a:r>
            <a:endParaRPr lang="it-IT" altLang="it-IT" b="1" dirty="0">
              <a:solidFill>
                <a:srgbClr val="000000"/>
              </a:solidFill>
              <a:latin typeface="Times New Roman" pitchFamily="18" charset="0"/>
              <a:cs typeface="Times New Roman" pitchFamily="18" charset="0"/>
            </a:endParaRPr>
          </a:p>
        </p:txBody>
      </p:sp>
      <p:sp>
        <p:nvSpPr>
          <p:cNvPr id="22534" name="CasellaDiTesto 37"/>
          <p:cNvSpPr txBox="1">
            <a:spLocks noChangeArrowheads="1"/>
          </p:cNvSpPr>
          <p:nvPr/>
        </p:nvSpPr>
        <p:spPr bwMode="auto">
          <a:xfrm>
            <a:off x="684213" y="3644900"/>
            <a:ext cx="1744662" cy="923925"/>
          </a:xfrm>
          <a:prstGeom prst="rect">
            <a:avLst/>
          </a:prstGeom>
          <a:solidFill>
            <a:srgbClr val="51B4F1"/>
          </a:solidFill>
          <a:ln w="9525">
            <a:solidFill>
              <a:srgbClr val="000000"/>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(BG)</a:t>
            </a:r>
            <a:endParaRPr lang="it-IT" altLang="it-IT" sz="1800" b="1">
              <a:solidFill>
                <a:srgbClr val="000000"/>
              </a:solidFill>
              <a:latin typeface="Times New Roman" pitchFamily="18" charset="0"/>
              <a:cs typeface="Times New Roman" pitchFamily="18" charset="0"/>
            </a:endParaRPr>
          </a:p>
        </p:txBody>
      </p:sp>
      <p:sp>
        <p:nvSpPr>
          <p:cNvPr id="35863" name="CasellaDiTesto 37"/>
          <p:cNvSpPr txBox="1">
            <a:spLocks noChangeArrowheads="1"/>
          </p:cNvSpPr>
          <p:nvPr/>
        </p:nvSpPr>
        <p:spPr bwMode="auto">
          <a:xfrm>
            <a:off x="374910" y="1293062"/>
            <a:ext cx="2190490" cy="553970"/>
          </a:xfrm>
          <a:prstGeom prst="rect">
            <a:avLst/>
          </a:prstGeom>
          <a:solidFill>
            <a:srgbClr val="FFFF00"/>
          </a:solidFill>
          <a:ln w="9525">
            <a:solidFill>
              <a:schemeClr val="tx1">
                <a:lumMod val="95000"/>
                <a:lumOff val="5000"/>
              </a:schemeClr>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a:t>
            </a:r>
            <a:r>
              <a:rPr lang="it-IT" altLang="it-IT" b="1" dirty="0">
                <a:solidFill>
                  <a:srgbClr val="000000"/>
                </a:solidFill>
                <a:latin typeface="Times New Roman" pitchFamily="18" charset="0"/>
                <a:cs typeface="Times New Roman" pitchFamily="18" charset="0"/>
              </a:rPr>
              <a:t>(F)</a:t>
            </a:r>
          </a:p>
        </p:txBody>
      </p:sp>
      <p:cxnSp>
        <p:nvCxnSpPr>
          <p:cNvPr id="30" name="Connettore 2 29"/>
          <p:cNvCxnSpPr/>
          <p:nvPr/>
        </p:nvCxnSpPr>
        <p:spPr>
          <a:xfrm flipV="1">
            <a:off x="4926013" y="3049588"/>
            <a:ext cx="581025" cy="5635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V="1">
            <a:off x="4926013" y="3036888"/>
            <a:ext cx="1017587" cy="5762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4937125" y="3608388"/>
            <a:ext cx="1049338" cy="10001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926013" y="3613150"/>
            <a:ext cx="769937" cy="3175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4926013" y="3613150"/>
            <a:ext cx="625475" cy="595313"/>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233718" y="5457750"/>
            <a:ext cx="5327650" cy="1015634"/>
          </a:xfrm>
          <a:prstGeom prst="rect">
            <a:avLst/>
          </a:prstGeom>
          <a:solidFill>
            <a:srgbClr val="FFFF00"/>
          </a:solidFill>
          <a:ln>
            <a:solidFill>
              <a:schemeClr val="tx1">
                <a:lumMod val="95000"/>
                <a:lumOff val="5000"/>
              </a:schemeClr>
            </a:solidFill>
          </a:ln>
        </p:spPr>
        <p:txBody>
          <a:bodyPr lIns="91410" tIns="45706" rIns="91410" bIns="45706">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07442">
              <a:defRPr/>
            </a:pPr>
            <a:r>
              <a:rPr lang="en-US" altLang="it-IT" sz="2000" b="1" u="sng" dirty="0">
                <a:solidFill>
                  <a:srgbClr val="000000"/>
                </a:solidFill>
                <a:latin typeface="Times New Roman" panose="02020603050405020304" pitchFamily="18" charset="0"/>
                <a:cs typeface="Times New Roman" panose="02020603050405020304" pitchFamily="18" charset="0"/>
              </a:rPr>
              <a:t>GROUPEMENT DE COMMANDE</a:t>
            </a:r>
            <a:r>
              <a:rPr lang="en-US" altLang="it-IT" sz="2000" b="1" dirty="0">
                <a:solidFill>
                  <a:srgbClr val="000000"/>
                </a:solidFill>
                <a:latin typeface="Times New Roman" panose="02020603050405020304" pitchFamily="18" charset="0"/>
                <a:cs typeface="Times New Roman" panose="02020603050405020304" pitchFamily="18" charset="0"/>
              </a:rPr>
              <a:t> </a:t>
            </a:r>
          </a:p>
          <a:p>
            <a:pPr algn="ctr" defTabSz="407442">
              <a:defRPr/>
            </a:pPr>
            <a:r>
              <a:rPr lang="en-US" altLang="it-IT" sz="2000" b="1" dirty="0">
                <a:solidFill>
                  <a:srgbClr val="000000"/>
                </a:solidFill>
                <a:latin typeface="Times New Roman" panose="02020603050405020304" pitchFamily="18" charset="0"/>
                <a:cs typeface="Times New Roman" panose="02020603050405020304" pitchFamily="18" charset="0"/>
              </a:rPr>
              <a:t>French Law</a:t>
            </a:r>
            <a:endParaRPr lang="en-US" altLang="it-IT" sz="2000" dirty="0">
              <a:solidFill>
                <a:srgbClr val="000000"/>
              </a:solidFill>
              <a:latin typeface="Times New Roman" panose="02020603050405020304" pitchFamily="18" charset="0"/>
              <a:cs typeface="Times New Roman" panose="02020603050405020304" pitchFamily="18" charset="0"/>
            </a:endParaRPr>
          </a:p>
          <a:p>
            <a:pPr algn="ctr" defTabSz="407442">
              <a:defRPr/>
            </a:pPr>
            <a:r>
              <a:rPr lang="en-US" altLang="it-IT" sz="2000" dirty="0">
                <a:solidFill>
                  <a:srgbClr val="000000"/>
                </a:solidFill>
                <a:latin typeface="Times New Roman" panose="02020603050405020304" pitchFamily="18" charset="0"/>
                <a:cs typeface="Times New Roman" panose="02020603050405020304" pitchFamily="18" charset="0"/>
              </a:rPr>
              <a:t>(</a:t>
            </a:r>
            <a:r>
              <a:rPr lang="en-US" altLang="it-IT" sz="2000" i="1" dirty="0">
                <a:solidFill>
                  <a:srgbClr val="000000"/>
                </a:solidFill>
                <a:latin typeface="Times New Roman" panose="02020603050405020304" pitchFamily="18" charset="0"/>
                <a:cs typeface="Times New Roman" panose="02020603050405020304" pitchFamily="18" charset="0"/>
              </a:rPr>
              <a:t>harmonization of terms and conditions</a:t>
            </a:r>
            <a:r>
              <a:rPr lang="en-US" altLang="it-IT"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A"/>
                </a:solidFill>
                <a:latin typeface="Times New Roman"/>
                <a:ea typeface="Calibri"/>
              </a:rPr>
              <a:t> </a:t>
            </a:r>
            <a:endParaRPr lang="en-US" altLang="it-IT" sz="2000" dirty="0">
              <a:solidFill>
                <a:srgbClr val="000000"/>
              </a:solidFill>
              <a:latin typeface="Times New Roman" panose="02020603050405020304" pitchFamily="18" charset="0"/>
              <a:cs typeface="Times New Roman" panose="02020603050405020304" pitchFamily="18" charset="0"/>
            </a:endParaRPr>
          </a:p>
        </p:txBody>
      </p:sp>
      <p:sp>
        <p:nvSpPr>
          <p:cNvPr id="22542" name="CasellaDiTesto 6"/>
          <p:cNvSpPr txBox="1">
            <a:spLocks noChangeArrowheads="1"/>
          </p:cNvSpPr>
          <p:nvPr/>
        </p:nvSpPr>
        <p:spPr bwMode="auto">
          <a:xfrm>
            <a:off x="5681663" y="4213225"/>
            <a:ext cx="149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800" b="1" i="1">
                <a:solidFill>
                  <a:srgbClr val="000000"/>
                </a:solidFill>
                <a:latin typeface="Times New Roman" pitchFamily="18" charset="0"/>
                <a:cs typeface="Times New Roman" pitchFamily="18" charset="0"/>
              </a:rPr>
              <a:t>Partners</a:t>
            </a:r>
          </a:p>
        </p:txBody>
      </p:sp>
      <p:sp>
        <p:nvSpPr>
          <p:cNvPr id="22543" name="AutoShape 23" descr="Risultati immagini per ehpp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sp>
        <p:nvSpPr>
          <p:cNvPr id="22544" name="AutoShape 25" descr="Risultati immagini per ehppa"/>
          <p:cNvSpPr>
            <a:spLocks noChangeAspect="1" noChangeArrowheads="1"/>
          </p:cNvSpPr>
          <p:nvPr/>
        </p:nvSpPr>
        <p:spPr bwMode="auto">
          <a:xfrm>
            <a:off x="307975" y="79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pic>
        <p:nvPicPr>
          <p:cNvPr id="2254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649413"/>
            <a:ext cx="2125662"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4" name="Connettore 2 33"/>
          <p:cNvCxnSpPr/>
          <p:nvPr/>
        </p:nvCxnSpPr>
        <p:spPr>
          <a:xfrm flipV="1">
            <a:off x="6602413" y="2036763"/>
            <a:ext cx="303212" cy="20955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905625" y="2117725"/>
            <a:ext cx="984250" cy="4953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6905625" y="2105025"/>
            <a:ext cx="433388" cy="32543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6896100" y="2449513"/>
            <a:ext cx="876300" cy="30003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50" name="CasellaDiTesto 46"/>
          <p:cNvSpPr txBox="1">
            <a:spLocks noChangeArrowheads="1"/>
          </p:cNvSpPr>
          <p:nvPr/>
        </p:nvSpPr>
        <p:spPr bwMode="auto">
          <a:xfrm>
            <a:off x="6722802" y="1243520"/>
            <a:ext cx="2386013" cy="46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400" b="1" dirty="0">
                <a:solidFill>
                  <a:srgbClr val="000000"/>
                </a:solidFill>
                <a:latin typeface="Times New Roman" pitchFamily="18" charset="0"/>
                <a:cs typeface="Times New Roman" pitchFamily="18" charset="0"/>
              </a:rPr>
              <a:t>EU Hospitals</a:t>
            </a:r>
          </a:p>
        </p:txBody>
      </p:sp>
      <p:sp>
        <p:nvSpPr>
          <p:cNvPr id="22551" name="CasellaDiTesto 1"/>
          <p:cNvSpPr txBox="1">
            <a:spLocks noChangeArrowheads="1"/>
          </p:cNvSpPr>
          <p:nvPr/>
        </p:nvSpPr>
        <p:spPr bwMode="auto">
          <a:xfrm>
            <a:off x="4305301" y="2393950"/>
            <a:ext cx="2360612" cy="4270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b="1" dirty="0">
              <a:solidFill>
                <a:srgbClr val="000000"/>
              </a:solidFill>
              <a:latin typeface="Times New Roman" pitchFamily="18" charset="0"/>
              <a:cs typeface="Times New Roman" pitchFamily="18" charset="0"/>
            </a:endParaRPr>
          </a:p>
        </p:txBody>
      </p:sp>
      <p:sp>
        <p:nvSpPr>
          <p:cNvPr id="22552" name="AutoShape 8"/>
          <p:cNvSpPr>
            <a:spLocks noChangeArrowheads="1"/>
          </p:cNvSpPr>
          <p:nvPr/>
        </p:nvSpPr>
        <p:spPr bwMode="auto">
          <a:xfrm>
            <a:off x="2481263" y="2906713"/>
            <a:ext cx="874712" cy="1079500"/>
          </a:xfrm>
          <a:prstGeom prst="verticalScroll">
            <a:avLst>
              <a:gd name="adj" fmla="val 12500"/>
            </a:avLst>
          </a:prstGeom>
          <a:solidFill>
            <a:srgbClr val="D53FCA"/>
          </a:solidFill>
          <a:ln w="9525">
            <a:solidFill>
              <a:schemeClr val="tx1"/>
            </a:solidFill>
            <a:round/>
            <a:headEnd/>
            <a:tailEnd/>
          </a:ln>
        </p:spPr>
        <p:txBody>
          <a:bodyPr wrap="none" lIns="89973" tIns="46785" rIns="89973" bIns="46785"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000000"/>
              </a:solidFill>
              <a:latin typeface="Calibri" pitchFamily="34" charset="0"/>
            </a:endParaRPr>
          </a:p>
        </p:txBody>
      </p:sp>
      <p:sp>
        <p:nvSpPr>
          <p:cNvPr id="22553" name="Documents"/>
          <p:cNvSpPr>
            <a:spLocks noEditPoints="1" noChangeArrowheads="1"/>
          </p:cNvSpPr>
          <p:nvPr/>
        </p:nvSpPr>
        <p:spPr bwMode="auto">
          <a:xfrm>
            <a:off x="4006850" y="2990850"/>
            <a:ext cx="838200" cy="1066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91410" tIns="45706" rIns="91410" bIns="45706"/>
          <a:lstStyle/>
          <a:p>
            <a:endParaRPr lang="it-IT"/>
          </a:p>
        </p:txBody>
      </p:sp>
      <p:pic>
        <p:nvPicPr>
          <p:cNvPr id="22554" name="Immagin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1927225"/>
            <a:ext cx="1211262" cy="143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55" name="Rettangolo 11"/>
          <p:cNvSpPr>
            <a:spLocks noChangeArrowheads="1"/>
          </p:cNvSpPr>
          <p:nvPr/>
        </p:nvSpPr>
        <p:spPr bwMode="auto">
          <a:xfrm>
            <a:off x="4767263" y="4802188"/>
            <a:ext cx="1709562" cy="40690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2927" tIns="41464" rIns="82927" bIns="41464">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dirty="0">
              <a:solidFill>
                <a:srgbClr val="FFFFFF"/>
              </a:solidFill>
              <a:cs typeface="Times New Roman" pitchFamily="18" charset="0"/>
            </a:endParaRPr>
          </a:p>
        </p:txBody>
      </p:sp>
      <p:pic>
        <p:nvPicPr>
          <p:cNvPr id="22556" name="Picture 14" descr="United Kingdom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303963"/>
            <a:ext cx="525462" cy="261937"/>
          </a:xfrm>
          <a:prstGeom prst="rect">
            <a:avLst/>
          </a:prstGeom>
          <a:solidFill>
            <a:srgbClr val="D37F0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2557" name="Picture 2" descr="Belgium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513" y="5845175"/>
            <a:ext cx="500062" cy="296863"/>
          </a:xfrm>
          <a:prstGeom prst="rect">
            <a:avLst/>
          </a:prstGeom>
          <a:solidFill>
            <a:srgbClr val="D37F0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2558" name="Picture 8" descr="Italy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850" y="5780088"/>
            <a:ext cx="500063" cy="277812"/>
          </a:xfrm>
          <a:prstGeom prst="rect">
            <a:avLst/>
          </a:prstGeom>
          <a:solidFill>
            <a:srgbClr val="D37F0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2559" name="Picture 6" descr="Luxembourg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303963"/>
            <a:ext cx="571500" cy="314325"/>
          </a:xfrm>
          <a:prstGeom prst="rect">
            <a:avLst/>
          </a:prstGeom>
          <a:solidFill>
            <a:srgbClr val="D37F0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2560" name="Picture 10" descr="France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313" y="5453063"/>
            <a:ext cx="449262"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61"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34338" y="4802188"/>
            <a:ext cx="496887"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62" name="Imag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24863" y="5257800"/>
            <a:ext cx="5016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2" name="Connettore 2 61"/>
          <p:cNvCxnSpPr/>
          <p:nvPr/>
        </p:nvCxnSpPr>
        <p:spPr>
          <a:xfrm>
            <a:off x="7397750" y="4467225"/>
            <a:ext cx="504825" cy="725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7138988" y="4545013"/>
            <a:ext cx="400050" cy="7889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a:off x="7589838" y="4305300"/>
            <a:ext cx="312737" cy="36512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566" name="Image 4"/>
          <p:cNvPicPr>
            <a:picLocks noChangeAspect="1"/>
          </p:cNvPicPr>
          <p:nvPr/>
        </p:nvPicPr>
        <p:blipFill>
          <a:blip r:embed="rId11">
            <a:extLst>
              <a:ext uri="{28A0092B-C50C-407E-A947-70E740481C1C}">
                <a14:useLocalDpi xmlns:a14="http://schemas.microsoft.com/office/drawing/2010/main" val="0"/>
              </a:ext>
            </a:extLst>
          </a:blip>
          <a:srcRect b="15562"/>
          <a:stretch>
            <a:fillRect/>
          </a:stretch>
        </p:blipFill>
        <p:spPr bwMode="auto">
          <a:xfrm>
            <a:off x="6073775" y="3560763"/>
            <a:ext cx="1785938"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67"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a:extLst>
            <a:ext uri="{909E8E84-426E-40dd-AFC4-6F175D3DCCD1}">
              <a14:hiddenFill xmlns="" xmlns:a14="http://schemas.microsoft.com/office/drawing/2010/main">
                <a:solidFill>
                  <a:srgbClr val="FFFFFF"/>
                </a:solidFill>
              </a14:hiddenFill>
            </a:ext>
          </a:extLst>
        </p:spPr>
        <p:txBody>
          <a:bodyPr wrap="none" lIns="82927" tIns="41464" rIns="82927" bIns="41464"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3000"/>
              </a:lnSpc>
              <a:spcBef>
                <a:spcPct val="0"/>
              </a:spcBef>
              <a:buClr>
                <a:srgbClr val="000000"/>
              </a:buClr>
              <a:buFontTx/>
              <a:buNone/>
            </a:pPr>
            <a:endParaRPr lang="it-IT" altLang="it-IT" sz="1800">
              <a:solidFill>
                <a:srgbClr val="FFFFFF"/>
              </a:solidFill>
            </a:endParaRPr>
          </a:p>
        </p:txBody>
      </p:sp>
      <p:pic>
        <p:nvPicPr>
          <p:cNvPr id="22568" name="Immagin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513" y="0"/>
            <a:ext cx="914400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CasellaDiTesto 37"/>
          <p:cNvSpPr txBox="1">
            <a:spLocks noChangeArrowheads="1"/>
          </p:cNvSpPr>
          <p:nvPr/>
        </p:nvSpPr>
        <p:spPr bwMode="auto">
          <a:xfrm>
            <a:off x="395288" y="4654550"/>
            <a:ext cx="2663825" cy="64611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808080">
                <a:alpha val="37999"/>
              </a:srgbClr>
            </a:outerShdw>
          </a:effectLst>
        </p:spPr>
        <p:txBody>
          <a:bodyPr lIns="91410" tIns="45706" rIns="91410" bIns="45706">
            <a:spAutoFit/>
          </a:bodyPr>
          <a:lstStyle>
            <a:lvl1pPr defTabSz="406400">
              <a:defRPr sz="2400">
                <a:solidFill>
                  <a:schemeClr val="tx1"/>
                </a:solidFill>
                <a:latin typeface="Arial" charset="0"/>
                <a:ea typeface="MS PGothic" charset="0"/>
                <a:cs typeface="MS PGothic" charset="0"/>
              </a:defRPr>
            </a:lvl1pPr>
            <a:lvl2pPr marL="742950" indent="-285750" defTabSz="406400">
              <a:defRPr sz="2400">
                <a:solidFill>
                  <a:schemeClr val="tx1"/>
                </a:solidFill>
                <a:latin typeface="Arial" charset="0"/>
                <a:ea typeface="MS PGothic" charset="0"/>
                <a:cs typeface="MS PGothic" charset="0"/>
              </a:defRPr>
            </a:lvl2pPr>
            <a:lvl3pPr marL="1143000" indent="-228600" defTabSz="406400">
              <a:defRPr sz="2400">
                <a:solidFill>
                  <a:schemeClr val="tx1"/>
                </a:solidFill>
                <a:latin typeface="Arial" charset="0"/>
                <a:ea typeface="MS PGothic" charset="0"/>
                <a:cs typeface="MS PGothic" charset="0"/>
              </a:defRPr>
            </a:lvl3pPr>
            <a:lvl4pPr marL="1600200" indent="-228600" defTabSz="406400">
              <a:defRPr sz="2400">
                <a:solidFill>
                  <a:schemeClr val="tx1"/>
                </a:solidFill>
                <a:latin typeface="Arial" charset="0"/>
                <a:ea typeface="MS PGothic" charset="0"/>
                <a:cs typeface="MS PGothic" charset="0"/>
              </a:defRPr>
            </a:lvl4pPr>
            <a:lvl5pPr marL="2057400" indent="-228600" defTabSz="406400">
              <a:defRPr sz="2400">
                <a:solidFill>
                  <a:schemeClr val="tx1"/>
                </a:solidFill>
                <a:latin typeface="Arial" charset="0"/>
                <a:ea typeface="MS PGothic" charset="0"/>
                <a:cs typeface="MS PGothic" charset="0"/>
              </a:defRPr>
            </a:lvl5pPr>
            <a:lvl6pPr marL="25146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defRPr/>
            </a:pPr>
            <a:r>
              <a:rPr lang="en-US" sz="1800" b="1" dirty="0">
                <a:solidFill>
                  <a:srgbClr val="000000"/>
                </a:solidFill>
                <a:latin typeface="Times New Roman" charset="0"/>
                <a:cs typeface="Times New Roman" charset="0"/>
              </a:rPr>
              <a:t>central purchasing body (Lux)</a:t>
            </a:r>
            <a:endParaRPr lang="it-IT" sz="1800" b="1" dirty="0">
              <a:solidFill>
                <a:srgbClr val="000000"/>
              </a:solidFill>
              <a:latin typeface="Times New Roman" charset="0"/>
              <a:cs typeface="Times New Roman" charset="0"/>
            </a:endParaRPr>
          </a:p>
        </p:txBody>
      </p:sp>
      <p:sp>
        <p:nvSpPr>
          <p:cNvPr id="2" name="Slide Number Placeholder 1">
            <a:extLst>
              <a:ext uri="{FF2B5EF4-FFF2-40B4-BE49-F238E27FC236}">
                <a16:creationId xmlns:a16="http://schemas.microsoft.com/office/drawing/2014/main" id="{247561AF-04CD-4D88-BCF4-657BAB36DEF1}"/>
              </a:ext>
            </a:extLst>
          </p:cNvPr>
          <p:cNvSpPr>
            <a:spLocks noGrp="1"/>
          </p:cNvSpPr>
          <p:nvPr>
            <p:ph type="sldNum" sz="quarter" idx="12"/>
          </p:nvPr>
        </p:nvSpPr>
        <p:spPr>
          <a:xfrm>
            <a:off x="4027600" y="6469063"/>
            <a:ext cx="1161826" cy="365125"/>
          </a:xfrm>
        </p:spPr>
        <p:txBody>
          <a:bodyPr/>
          <a:lstStyle/>
          <a:p>
            <a:fld id="{B2E17EC5-55D4-4AB8-9BF0-84AF6EF768CC}" type="slidenum">
              <a:rPr lang="en-US" smtClean="0"/>
              <a:t>14</a:t>
            </a:fld>
            <a:endParaRPr lang="en-US"/>
          </a:p>
        </p:txBody>
      </p:sp>
    </p:spTree>
    <p:extLst>
      <p:ext uri="{BB962C8B-B14F-4D97-AF65-F5344CB8AC3E}">
        <p14:creationId xmlns:p14="http://schemas.microsoft.com/office/powerpoint/2010/main" val="17554746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Left Arrow Callout 4"/>
          <p:cNvSpPr/>
          <p:nvPr/>
        </p:nvSpPr>
        <p:spPr>
          <a:xfrm>
            <a:off x="5715000" y="4508683"/>
            <a:ext cx="3048000" cy="1905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Transparency?</a:t>
            </a:r>
          </a:p>
          <a:p>
            <a:pPr algn="ctr"/>
            <a:r>
              <a:rPr lang="en-US" b="1" dirty="0"/>
              <a:t>Competition?</a:t>
            </a:r>
          </a:p>
          <a:p>
            <a:pPr algn="ctr"/>
            <a:r>
              <a:rPr lang="en-US" b="1" dirty="0"/>
              <a:t>Socioeconomic?</a:t>
            </a:r>
          </a:p>
        </p:txBody>
      </p:sp>
      <p:graphicFrame>
        <p:nvGraphicFramePr>
          <p:cNvPr id="3" name="Diagram 2"/>
          <p:cNvGraphicFramePr/>
          <p:nvPr>
            <p:extLst>
              <p:ext uri="{D42A27DB-BD31-4B8C-83A1-F6EECF244321}">
                <p14:modId xmlns:p14="http://schemas.microsoft.com/office/powerpoint/2010/main" val="3972820346"/>
              </p:ext>
            </p:extLst>
          </p:nvPr>
        </p:nvGraphicFramePr>
        <p:xfrm>
          <a:off x="-308429" y="1396817"/>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yourstrategic.com/home/portals/0/Images/logo/NASPO_ValuePoint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33400"/>
            <a:ext cx="3352800" cy="11962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www.planwallpaper.com/static/images/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59" y="232427"/>
            <a:ext cx="1825625" cy="123671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p:cNvPicPr>
            <a:picLocks noChangeAspect="1" noChangeArrowheads="1"/>
          </p:cNvPicPr>
          <p:nvPr/>
        </p:nvPicPr>
        <p:blipFill>
          <a:blip r:embed="rId9"/>
          <a:srcRect/>
          <a:stretch>
            <a:fillRect/>
          </a:stretch>
        </p:blipFill>
        <p:spPr bwMode="auto">
          <a:xfrm>
            <a:off x="0" y="6203584"/>
            <a:ext cx="1682750" cy="6286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082EFC27-EABD-43EA-819F-B3B7893688C7}"/>
              </a:ext>
            </a:extLst>
          </p:cNvPr>
          <p:cNvSpPr>
            <a:spLocks noGrp="1"/>
          </p:cNvSpPr>
          <p:nvPr>
            <p:ph type="sldNum" sz="quarter" idx="12"/>
          </p:nvPr>
        </p:nvSpPr>
        <p:spPr/>
        <p:txBody>
          <a:bodyPr/>
          <a:lstStyle/>
          <a:p>
            <a:fld id="{B2E17EC5-55D4-4AB8-9BF0-84AF6EF768CC}" type="slidenum">
              <a:rPr lang="en-US" smtClean="0"/>
              <a:t>15</a:t>
            </a:fld>
            <a:endParaRPr lang="en-US"/>
          </a:p>
        </p:txBody>
      </p:sp>
    </p:spTree>
    <p:extLst>
      <p:ext uri="{BB962C8B-B14F-4D97-AF65-F5344CB8AC3E}">
        <p14:creationId xmlns:p14="http://schemas.microsoft.com/office/powerpoint/2010/main" val="276391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069848"/>
          </a:xfrm>
        </p:spPr>
        <p:txBody>
          <a:bodyPr>
            <a:normAutofit/>
          </a:bodyPr>
          <a:lstStyle/>
          <a:p>
            <a:r>
              <a:rPr lang="en-US" b="1" dirty="0">
                <a:solidFill>
                  <a:schemeClr val="bg2">
                    <a:lumMod val="25000"/>
                  </a:schemeClr>
                </a:solidFill>
              </a:rPr>
              <a:t>Legal Issues</a:t>
            </a:r>
          </a:p>
        </p:txBody>
      </p:sp>
      <p:pic>
        <p:nvPicPr>
          <p:cNvPr id="4" name="Picture 5"/>
          <p:cNvPicPr>
            <a:picLocks noChangeAspect="1" noChangeArrowheads="1"/>
          </p:cNvPicPr>
          <p:nvPr/>
        </p:nvPicPr>
        <p:blipFill>
          <a:blip r:embed="rId2"/>
          <a:srcRect/>
          <a:stretch>
            <a:fillRect/>
          </a:stretch>
        </p:blipFill>
        <p:spPr bwMode="auto">
          <a:xfrm>
            <a:off x="0" y="6225339"/>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FBC6A48-5F00-4179-8683-BE7447576C09}"/>
              </a:ext>
            </a:extLst>
          </p:cNvPr>
          <p:cNvSpPr>
            <a:spLocks noGrp="1"/>
          </p:cNvSpPr>
          <p:nvPr>
            <p:ph type="sldNum" sz="quarter" idx="12"/>
          </p:nvPr>
        </p:nvSpPr>
        <p:spPr/>
        <p:txBody>
          <a:bodyPr/>
          <a:lstStyle/>
          <a:p>
            <a:fld id="{B2E17EC5-55D4-4AB8-9BF0-84AF6EF768CC}" type="slidenum">
              <a:rPr lang="en-US" smtClean="0"/>
              <a:t>16</a:t>
            </a:fld>
            <a:endParaRPr lang="en-US"/>
          </a:p>
        </p:txBody>
      </p:sp>
    </p:spTree>
    <p:extLst>
      <p:ext uri="{BB962C8B-B14F-4D97-AF65-F5344CB8AC3E}">
        <p14:creationId xmlns:p14="http://schemas.microsoft.com/office/powerpoint/2010/main" val="170381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2398678907"/>
              </p:ext>
            </p:extLst>
          </p:nvPr>
        </p:nvGraphicFramePr>
        <p:xfrm>
          <a:off x="304800" y="1591056"/>
          <a:ext cx="8610600" cy="458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p:cNvSpPr>
            <a:spLocks noGrp="1"/>
          </p:cNvSpPr>
          <p:nvPr>
            <p:ph type="title"/>
          </p:nvPr>
        </p:nvSpPr>
        <p:spPr/>
        <p:txBody>
          <a:bodyPr>
            <a:normAutofit/>
          </a:bodyPr>
          <a:lstStyle/>
          <a:p>
            <a:br>
              <a:rPr lang="en-US" sz="3200" dirty="0"/>
            </a:br>
            <a:r>
              <a:rPr lang="en-US" sz="3200" dirty="0"/>
              <a:t>(EU Directive 2014/24/EU, Art. 39)</a:t>
            </a:r>
          </a:p>
        </p:txBody>
      </p:sp>
      <p:sp>
        <p:nvSpPr>
          <p:cNvPr id="6" name="CasellaDiTesto 5"/>
          <p:cNvSpPr txBox="1"/>
          <p:nvPr/>
        </p:nvSpPr>
        <p:spPr>
          <a:xfrm>
            <a:off x="971600" y="188640"/>
            <a:ext cx="7560840" cy="646331"/>
          </a:xfrm>
          <a:prstGeom prst="rect">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3600" dirty="0" err="1"/>
              <a:t>European</a:t>
            </a:r>
            <a:r>
              <a:rPr lang="it-IT" sz="3600" dirty="0"/>
              <a:t> </a:t>
            </a:r>
            <a:r>
              <a:rPr lang="it-IT" sz="3600" dirty="0" err="1"/>
              <a:t>Purchasing</a:t>
            </a:r>
            <a:r>
              <a:rPr lang="it-IT" sz="3600" dirty="0"/>
              <a:t> Group</a:t>
            </a:r>
          </a:p>
        </p:txBody>
      </p:sp>
      <p:pic>
        <p:nvPicPr>
          <p:cNvPr id="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1" y="5988797"/>
            <a:ext cx="2376809" cy="887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2424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9" name="CasellaDiTesto 5"/>
          <p:cNvSpPr txBox="1">
            <a:spLocks noChangeArrowheads="1"/>
          </p:cNvSpPr>
          <p:nvPr/>
        </p:nvSpPr>
        <p:spPr bwMode="auto">
          <a:xfrm>
            <a:off x="6919391" y="1988038"/>
            <a:ext cx="2061195"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200" dirty="0">
                <a:solidFill>
                  <a:srgbClr val="000000"/>
                </a:solidFill>
                <a:latin typeface="Times New Roman" pitchFamily="18" charset="0"/>
              </a:rPr>
              <a:t>Rome I : </a:t>
            </a:r>
          </a:p>
          <a:p>
            <a:pPr>
              <a:defRPr/>
            </a:pPr>
            <a:r>
              <a:rPr lang="en-US" i="1" dirty="0">
                <a:solidFill>
                  <a:srgbClr val="000000"/>
                </a:solidFill>
                <a:latin typeface="Times New Roman" pitchFamily="18" charset="0"/>
              </a:rPr>
              <a:t>conflict-of-law rules</a:t>
            </a:r>
          </a:p>
        </p:txBody>
      </p:sp>
      <p:sp>
        <p:nvSpPr>
          <p:cNvPr id="35853" name="Rectangle 13"/>
          <p:cNvSpPr>
            <a:spLocks noChangeArrowheads="1"/>
          </p:cNvSpPr>
          <p:nvPr/>
        </p:nvSpPr>
        <p:spPr bwMode="auto">
          <a:xfrm>
            <a:off x="107504" y="188640"/>
            <a:ext cx="8785225" cy="523220"/>
          </a:xfrm>
          <a:prstGeom prst="rect">
            <a:avLst/>
          </a:prstGeom>
          <a:solidFill>
            <a:srgbClr val="FFFF00"/>
          </a:solidFill>
          <a:ln w="57150" cmpd="thinThick">
            <a:solidFill>
              <a:schemeClr val="tx1"/>
            </a:solidFill>
            <a:miter lim="800000"/>
            <a:headEnd/>
            <a:tailEnd/>
          </a:ln>
        </p:spPr>
        <p:txBody>
          <a:bodyPr>
            <a:spAutoFit/>
          </a:bodyPr>
          <a:lstStyle/>
          <a:p>
            <a:pPr algn="ctr"/>
            <a:r>
              <a:rPr lang="en-GB" sz="2800" b="1" i="1" dirty="0">
                <a:latin typeface="Times New Roman" pitchFamily="18" charset="0"/>
                <a:cs typeface="Times New Roman" pitchFamily="18" charset="0"/>
              </a:rPr>
              <a:t>Transnational administrative procedures </a:t>
            </a:r>
            <a:r>
              <a:rPr lang="en-GB" sz="1400" b="1" i="1" dirty="0">
                <a:latin typeface="Times New Roman" pitchFamily="18" charset="0"/>
                <a:cs typeface="Times New Roman" pitchFamily="18" charset="0"/>
              </a:rPr>
              <a:t>New EU Dir. PP  - Wh. 73 </a:t>
            </a:r>
          </a:p>
        </p:txBody>
      </p:sp>
      <p:sp>
        <p:nvSpPr>
          <p:cNvPr id="4" name="Freccia a destra 3"/>
          <p:cNvSpPr/>
          <p:nvPr/>
        </p:nvSpPr>
        <p:spPr>
          <a:xfrm>
            <a:off x="2144068" y="3381375"/>
            <a:ext cx="5308252"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5857" name="Picture 10"/>
          <p:cNvPicPr>
            <a:picLocks noChangeAspect="1" noChangeArrowheads="1"/>
          </p:cNvPicPr>
          <p:nvPr/>
        </p:nvPicPr>
        <p:blipFill>
          <a:blip r:embed="rId2" cstate="print"/>
          <a:srcRect/>
          <a:stretch>
            <a:fillRect/>
          </a:stretch>
        </p:blipFill>
        <p:spPr bwMode="auto">
          <a:xfrm>
            <a:off x="3759200" y="3146425"/>
            <a:ext cx="927100" cy="1165225"/>
          </a:xfrm>
          <a:prstGeom prst="rect">
            <a:avLst/>
          </a:prstGeom>
          <a:noFill/>
          <a:ln w="9525">
            <a:noFill/>
            <a:miter lim="800000"/>
            <a:headEnd/>
            <a:tailEnd/>
          </a:ln>
        </p:spPr>
      </p:pic>
      <p:sp>
        <p:nvSpPr>
          <p:cNvPr id="35862" name="Text Box 23"/>
          <p:cNvSpPr txBox="1">
            <a:spLocks noChangeArrowheads="1"/>
          </p:cNvSpPr>
          <p:nvPr/>
        </p:nvSpPr>
        <p:spPr bwMode="auto">
          <a:xfrm>
            <a:off x="179388" y="765175"/>
            <a:ext cx="8748712" cy="7694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US" sz="2200" b="1" dirty="0">
                <a:latin typeface="Times New Roman" pitchFamily="18" charset="0"/>
              </a:rPr>
              <a:t>“Specific rules should be established for such form of joint procurement” </a:t>
            </a:r>
          </a:p>
        </p:txBody>
      </p:sp>
      <p:sp>
        <p:nvSpPr>
          <p:cNvPr id="2" name="CasellaDiTesto 1"/>
          <p:cNvSpPr txBox="1"/>
          <p:nvPr/>
        </p:nvSpPr>
        <p:spPr>
          <a:xfrm>
            <a:off x="4932040" y="2329716"/>
            <a:ext cx="1872208" cy="646331"/>
          </a:xfrm>
          <a:prstGeom prst="rect">
            <a:avLst/>
          </a:prstGeom>
          <a:noFill/>
        </p:spPr>
        <p:txBody>
          <a:bodyPr wrap="square" rtlCol="0">
            <a:spAutoFit/>
          </a:bodyPr>
          <a:lstStyle/>
          <a:p>
            <a:pPr algn="ctr"/>
            <a:r>
              <a:rPr lang="it-IT" dirty="0"/>
              <a:t>CONTRACT EXECUTION</a:t>
            </a:r>
          </a:p>
        </p:txBody>
      </p:sp>
      <p:sp>
        <p:nvSpPr>
          <p:cNvPr id="3" name="CasellaDiTesto 2"/>
          <p:cNvSpPr txBox="1"/>
          <p:nvPr/>
        </p:nvSpPr>
        <p:spPr>
          <a:xfrm>
            <a:off x="1692274" y="2342136"/>
            <a:ext cx="1944216" cy="369332"/>
          </a:xfrm>
          <a:prstGeom prst="rect">
            <a:avLst/>
          </a:prstGeom>
          <a:noFill/>
        </p:spPr>
        <p:txBody>
          <a:bodyPr wrap="square" rtlCol="0">
            <a:spAutoFit/>
          </a:bodyPr>
          <a:lstStyle/>
          <a:p>
            <a:pPr algn="ctr"/>
            <a:r>
              <a:rPr lang="it-IT" dirty="0"/>
              <a:t>PROCUREMENT</a:t>
            </a:r>
          </a:p>
        </p:txBody>
      </p:sp>
      <p:cxnSp>
        <p:nvCxnSpPr>
          <p:cNvPr id="6" name="Connettore 1 5"/>
          <p:cNvCxnSpPr/>
          <p:nvPr/>
        </p:nvCxnSpPr>
        <p:spPr>
          <a:xfrm>
            <a:off x="4222750" y="2132856"/>
            <a:ext cx="0" cy="30963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859" name="CasellaDiTesto 4"/>
          <p:cNvSpPr txBox="1">
            <a:spLocks noChangeArrowheads="1"/>
          </p:cNvSpPr>
          <p:nvPr/>
        </p:nvSpPr>
        <p:spPr bwMode="auto">
          <a:xfrm>
            <a:off x="3275856" y="2329716"/>
            <a:ext cx="1800225" cy="523220"/>
          </a:xfrm>
          <a:prstGeom prst="rect">
            <a:avLst/>
          </a:prstGeom>
          <a:noFill/>
          <a:ln w="9525">
            <a:noFill/>
            <a:miter lim="800000"/>
            <a:headEnd/>
            <a:tailEnd/>
          </a:ln>
        </p:spPr>
        <p:txBody>
          <a:bodyPr>
            <a:spAutoFit/>
          </a:bodyPr>
          <a:lstStyle/>
          <a:p>
            <a:pPr algn="ctr"/>
            <a:r>
              <a:rPr lang="en-US" sz="2800" dirty="0">
                <a:latin typeface="Times New Roman" pitchFamily="18" charset="0"/>
              </a:rPr>
              <a:t>Award</a:t>
            </a:r>
          </a:p>
        </p:txBody>
      </p:sp>
      <p:sp>
        <p:nvSpPr>
          <p:cNvPr id="5" name="Rettangolo 4"/>
          <p:cNvSpPr/>
          <p:nvPr/>
        </p:nvSpPr>
        <p:spPr>
          <a:xfrm>
            <a:off x="-36512" y="2898810"/>
            <a:ext cx="1103312"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b="1" dirty="0">
                <a:latin typeface="Times New Roman" panose="02020603050405020304" pitchFamily="18" charset="0"/>
                <a:cs typeface="Times New Roman" panose="02020603050405020304" pitchFamily="18" charset="0"/>
              </a:rPr>
              <a:t>Agreement establishing the European purchasing group</a:t>
            </a:r>
            <a:endParaRPr lang="it-IT" sz="1400" b="1" dirty="0">
              <a:latin typeface="Times New Roman" panose="02020603050405020304" pitchFamily="18" charset="0"/>
              <a:cs typeface="Times New Roman" panose="02020603050405020304" pitchFamily="18" charset="0"/>
            </a:endParaRPr>
          </a:p>
        </p:txBody>
      </p:sp>
      <p:sp>
        <p:nvSpPr>
          <p:cNvPr id="26" name="Rettangolo 25"/>
          <p:cNvSpPr/>
          <p:nvPr/>
        </p:nvSpPr>
        <p:spPr>
          <a:xfrm>
            <a:off x="941845" y="3483631"/>
            <a:ext cx="1500858" cy="461665"/>
          </a:xfrm>
          <a:prstGeom prst="rect">
            <a:avLst/>
          </a:prstGeom>
        </p:spPr>
        <p:txBody>
          <a:bodyPr wrap="square">
            <a:spAutoFit/>
          </a:bodyPr>
          <a:lstStyle/>
          <a:p>
            <a:pPr algn="ctr"/>
            <a:r>
              <a:rPr lang="it-IT" sz="2400" b="1" i="1" dirty="0" err="1">
                <a:latin typeface="Times New Roman" panose="02020603050405020304" pitchFamily="18" charset="0"/>
                <a:cs typeface="Times New Roman" panose="02020603050405020304" pitchFamily="18" charset="0"/>
              </a:rPr>
              <a:t>Notice</a:t>
            </a:r>
            <a:endParaRPr lang="it-IT" sz="2400" b="1" i="1" dirty="0">
              <a:latin typeface="Times New Roman" panose="02020603050405020304" pitchFamily="18" charset="0"/>
              <a:cs typeface="Times New Roman" panose="02020603050405020304" pitchFamily="18" charset="0"/>
            </a:endParaRPr>
          </a:p>
        </p:txBody>
      </p:sp>
      <p:sp>
        <p:nvSpPr>
          <p:cNvPr id="7" name="Oval 6"/>
          <p:cNvSpPr/>
          <p:nvPr/>
        </p:nvSpPr>
        <p:spPr>
          <a:xfrm>
            <a:off x="895063" y="4283805"/>
            <a:ext cx="3280905" cy="1158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Applicable law on </a:t>
            </a:r>
            <a:r>
              <a:rPr lang="en-US" b="1" i="1" dirty="0"/>
              <a:t>selection</a:t>
            </a:r>
            <a:r>
              <a:rPr lang="en-US" b="1" dirty="0"/>
              <a:t> </a:t>
            </a:r>
            <a:r>
              <a:rPr lang="en-US" b="1" i="1" dirty="0"/>
              <a:t> </a:t>
            </a:r>
            <a:r>
              <a:rPr lang="en-US" b="1" dirty="0"/>
              <a:t>and </a:t>
            </a:r>
            <a:r>
              <a:rPr lang="en-US" b="1" i="1" dirty="0"/>
              <a:t>remedies?</a:t>
            </a:r>
            <a:endParaRPr lang="en-US" b="1" dirty="0"/>
          </a:p>
        </p:txBody>
      </p:sp>
      <p:sp>
        <p:nvSpPr>
          <p:cNvPr id="28" name="Oval 27"/>
          <p:cNvSpPr/>
          <p:nvPr/>
        </p:nvSpPr>
        <p:spPr>
          <a:xfrm>
            <a:off x="4343400" y="4279379"/>
            <a:ext cx="3280905" cy="11588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Applicable law on contract executions</a:t>
            </a:r>
            <a:r>
              <a:rPr lang="en-US" b="1" i="1" dirty="0"/>
              <a:t>?</a:t>
            </a:r>
            <a:endParaRPr lang="en-US" b="1" dirty="0"/>
          </a:p>
        </p:txBody>
      </p:sp>
      <p:sp>
        <p:nvSpPr>
          <p:cNvPr id="8" name="TextBox 7"/>
          <p:cNvSpPr txBox="1"/>
          <p:nvPr/>
        </p:nvSpPr>
        <p:spPr>
          <a:xfrm>
            <a:off x="8109773" y="6236272"/>
            <a:ext cx="1030598" cy="369332"/>
          </a:xfrm>
          <a:prstGeom prst="rect">
            <a:avLst/>
          </a:prstGeom>
          <a:noFill/>
        </p:spPr>
        <p:txBody>
          <a:bodyPr wrap="square" rtlCol="0">
            <a:spAutoFit/>
          </a:bodyPr>
          <a:lstStyle/>
          <a:p>
            <a:pPr algn="r"/>
            <a:fld id="{4BBD001E-CD19-4A8F-A3D3-7E3020564842}" type="slidenum">
              <a:rPr lang="en-US" smtClean="0"/>
              <a:pPr algn="r"/>
              <a:t>18</a:t>
            </a:fld>
            <a:endParaRPr lang="en-US" dirty="0"/>
          </a:p>
        </p:txBody>
      </p:sp>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5" y="5977010"/>
            <a:ext cx="2376809" cy="887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9" name="Slide Number Placeholder 8">
            <a:extLst>
              <a:ext uri="{FF2B5EF4-FFF2-40B4-BE49-F238E27FC236}">
                <a16:creationId xmlns:a16="http://schemas.microsoft.com/office/drawing/2014/main" id="{227CF086-C122-437B-A695-B7ED25617BF8}"/>
              </a:ext>
            </a:extLst>
          </p:cNvPr>
          <p:cNvSpPr>
            <a:spLocks noGrp="1"/>
          </p:cNvSpPr>
          <p:nvPr>
            <p:ph type="sldNum" sz="quarter" idx="12"/>
          </p:nvPr>
        </p:nvSpPr>
        <p:spPr/>
        <p:txBody>
          <a:bodyPr/>
          <a:lstStyle/>
          <a:p>
            <a:fld id="{B2E17EC5-55D4-4AB8-9BF0-84AF6EF768CC}" type="slidenum">
              <a:rPr lang="en-US" smtClean="0"/>
              <a:t>18</a:t>
            </a:fld>
            <a:endParaRPr lang="en-US"/>
          </a:p>
        </p:txBody>
      </p:sp>
    </p:spTree>
    <p:extLst>
      <p:ext uri="{BB962C8B-B14F-4D97-AF65-F5344CB8AC3E}">
        <p14:creationId xmlns:p14="http://schemas.microsoft.com/office/powerpoint/2010/main" val="360045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229600" cy="1066800"/>
          </a:xfrm>
        </p:spPr>
        <p:txBody>
          <a:bodyPr/>
          <a:lstStyle/>
          <a:p>
            <a:pPr algn="l"/>
            <a:r>
              <a:rPr lang="en-US" b="1" dirty="0">
                <a:solidFill>
                  <a:srgbClr val="FF0000"/>
                </a:solidFill>
              </a:rPr>
              <a:t>Performance Responsibility</a:t>
            </a:r>
          </a:p>
        </p:txBody>
      </p:sp>
      <p:sp>
        <p:nvSpPr>
          <p:cNvPr id="2" name="Content Placeholder 1"/>
          <p:cNvSpPr>
            <a:spLocks noGrp="1"/>
          </p:cNvSpPr>
          <p:nvPr>
            <p:ph sz="half" idx="4294967295"/>
          </p:nvPr>
        </p:nvSpPr>
        <p:spPr>
          <a:xfrm>
            <a:off x="228600" y="1036637"/>
            <a:ext cx="4724400" cy="4525963"/>
          </a:xfrm>
          <a:prstGeom prst="rect">
            <a:avLst/>
          </a:prstGeom>
          <a:solidFill>
            <a:schemeClr val="tx2"/>
          </a:solidFill>
        </p:spPr>
        <p:txBody>
          <a:bodyPr/>
          <a:lstStyle/>
          <a:p>
            <a:r>
              <a:rPr lang="en-US" sz="2000" b="1" dirty="0">
                <a:solidFill>
                  <a:schemeClr val="bg1"/>
                </a:solidFill>
              </a:rPr>
              <a:t>Which agency oversees performance –</a:t>
            </a:r>
            <a:r>
              <a:rPr lang="en-US" sz="2000" b="1" dirty="0"/>
              <a:t> </a:t>
            </a:r>
            <a:r>
              <a:rPr lang="en-US" sz="2000" b="1" dirty="0">
                <a:solidFill>
                  <a:schemeClr val="bg1"/>
                </a:solidFill>
              </a:rPr>
              <a:t>centralized purchasing agency or ordering agency?</a:t>
            </a:r>
          </a:p>
          <a:p>
            <a:r>
              <a:rPr lang="en-US" sz="2000" b="1" dirty="0">
                <a:solidFill>
                  <a:schemeClr val="bg1"/>
                </a:solidFill>
              </a:rPr>
              <a:t>Which agency has authority to terminate order/contract?  Which agency has authority to terminate master contract?</a:t>
            </a:r>
          </a:p>
        </p:txBody>
      </p:sp>
      <p:sp>
        <p:nvSpPr>
          <p:cNvPr id="3" name="Slide Number Placeholder 2"/>
          <p:cNvSpPr>
            <a:spLocks noGrp="1"/>
          </p:cNvSpPr>
          <p:nvPr>
            <p:ph type="sldNum" sz="quarter" idx="12"/>
          </p:nvPr>
        </p:nvSpPr>
        <p:spPr/>
        <p:txBody>
          <a:bodyPr/>
          <a:lstStyle/>
          <a:p>
            <a:fld id="{7432775A-8A9C-4D42-B6FB-FD84CCE48DBA}" type="slidenum">
              <a:rPr lang="en-US" smtClean="0"/>
              <a:t>19</a:t>
            </a:fld>
            <a:endParaRPr lang="en-US"/>
          </a:p>
        </p:txBody>
      </p:sp>
      <p:sp>
        <p:nvSpPr>
          <p:cNvPr id="6" name="TextBox 5"/>
          <p:cNvSpPr txBox="1"/>
          <p:nvPr/>
        </p:nvSpPr>
        <p:spPr>
          <a:xfrm>
            <a:off x="4953000" y="1143000"/>
            <a:ext cx="4114799" cy="4708981"/>
          </a:xfrm>
          <a:prstGeom prst="rect">
            <a:avLst/>
          </a:prstGeom>
          <a:solidFill>
            <a:srgbClr val="FFFF00"/>
          </a:solidFill>
        </p:spPr>
        <p:txBody>
          <a:bodyPr wrap="square" rtlCol="0">
            <a:spAutoFit/>
          </a:bodyPr>
          <a:lstStyle/>
          <a:p>
            <a:r>
              <a:rPr lang="en-US" sz="2000" b="1" dirty="0"/>
              <a:t>EU Directive 2014/24/EU – Recital 71:</a:t>
            </a:r>
          </a:p>
          <a:p>
            <a:r>
              <a:rPr lang="en-US" sz="2000" b="1" i="1" dirty="0"/>
              <a:t>“Each contracting authority should be solely responsible in respect of procedures or parts of procedures it conducts on its own, </a:t>
            </a:r>
            <a:r>
              <a:rPr lang="en-US" sz="2000" i="1" dirty="0"/>
              <a:t>such as the awarding of a contract, the conclusion of a framework agreement, the operation of a dynamic purchasing system, the reopening of competition under a framework agreement or the determination of which of the economic operators party to a framework agreement shall perform a given task.”</a:t>
            </a:r>
          </a:p>
        </p:txBody>
      </p:sp>
      <p:pic>
        <p:nvPicPr>
          <p:cNvPr id="9218" name="Picture 2" descr="https://europa.eu/european-union/sites/europaeu/files/docs/body/flag_yellow_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269" y="5851981"/>
            <a:ext cx="1520109" cy="10159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0" y="3441680"/>
            <a:ext cx="4343400" cy="3416320"/>
          </a:xfrm>
          <a:prstGeom prst="rect">
            <a:avLst/>
          </a:prstGeom>
          <a:solidFill>
            <a:schemeClr val="accent4">
              <a:lumMod val="20000"/>
              <a:lumOff val="80000"/>
            </a:schemeClr>
          </a:solidFill>
        </p:spPr>
        <p:txBody>
          <a:bodyPr wrap="square" rtlCol="0">
            <a:spAutoFit/>
          </a:bodyPr>
          <a:lstStyle/>
          <a:p>
            <a:r>
              <a:rPr lang="en-US" b="1" dirty="0"/>
              <a:t>Contractor may not deliver Products under this Master Agreement until a Participating Addendum acceptable to the Participating Entity and Contractor is executed</a:t>
            </a:r>
            <a:r>
              <a:rPr lang="en-US" dirty="0"/>
              <a:t>. The NASPO </a:t>
            </a:r>
            <a:r>
              <a:rPr lang="en-US" dirty="0" err="1"/>
              <a:t>ValuePoint</a:t>
            </a:r>
            <a:r>
              <a:rPr lang="en-US" dirty="0"/>
              <a:t> Master Agreement Terms and Conditions are applicable to any  Order by a Participating Entity (and other Purchasing Entities covered by their Participating Addendum</a:t>
            </a:r>
            <a:r>
              <a:rPr lang="en-US" b="1" dirty="0"/>
              <a:t>), except to the extent altered, modified, supplemented or amended by a Participating Addendum</a:t>
            </a:r>
            <a:r>
              <a:rPr lang="en-US" dirty="0"/>
              <a:t>. </a:t>
            </a:r>
          </a:p>
        </p:txBody>
      </p:sp>
      <p:pic>
        <p:nvPicPr>
          <p:cNvPr id="9" name="Picture 5"/>
          <p:cNvPicPr>
            <a:picLocks noChangeAspect="1" noChangeArrowheads="1"/>
          </p:cNvPicPr>
          <p:nvPr/>
        </p:nvPicPr>
        <p:blipFill>
          <a:blip r:embed="rId4"/>
          <a:srcRect/>
          <a:stretch>
            <a:fillRect/>
          </a:stretch>
        </p:blipFill>
        <p:spPr bwMode="auto">
          <a:xfrm>
            <a:off x="7461250" y="6072789"/>
            <a:ext cx="1682750" cy="628650"/>
          </a:xfrm>
          <a:prstGeom prst="rect">
            <a:avLst/>
          </a:prstGeom>
          <a:noFill/>
          <a:ln w="9525">
            <a:noFill/>
            <a:miter lim="800000"/>
            <a:headEnd/>
            <a:tailEnd/>
          </a:ln>
        </p:spPr>
      </p:pic>
    </p:spTree>
    <p:extLst>
      <p:ext uri="{BB962C8B-B14F-4D97-AF65-F5344CB8AC3E}">
        <p14:creationId xmlns:p14="http://schemas.microsoft.com/office/powerpoint/2010/main" val="24503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descr="http://en.bruylant.larciergroup.com/img/cover/png-big/97828027429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671" y="1014624"/>
            <a:ext cx="3563875" cy="42709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051" name="Rettangolo 3"/>
          <p:cNvSpPr>
            <a:spLocks noChangeArrowheads="1"/>
          </p:cNvSpPr>
          <p:nvPr/>
        </p:nvSpPr>
        <p:spPr bwMode="auto">
          <a:xfrm>
            <a:off x="2269332" y="2354760"/>
            <a:ext cx="460533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eaLnBrk="1" fontAlgn="base" hangingPunct="1">
              <a:spcBef>
                <a:spcPct val="0"/>
              </a:spcBef>
              <a:spcAft>
                <a:spcPct val="0"/>
              </a:spcAft>
            </a:pPr>
            <a:r>
              <a:rPr lang="it-IT" altLang="it-IT" dirty="0">
                <a:solidFill>
                  <a:srgbClr val="000000"/>
                </a:solidFill>
                <a:latin typeface="Lucida Sans Unicode" pitchFamily="34" charset="0"/>
              </a:rPr>
              <a:t> </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554906"/>
            <a:ext cx="1710923" cy="539455"/>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107505" y="986953"/>
            <a:ext cx="2669548" cy="369332"/>
          </a:xfrm>
          <a:prstGeom prst="rect">
            <a:avLst/>
          </a:prstGeom>
        </p:spPr>
        <p:txBody>
          <a:bodyPr wrap="square">
            <a:spAutoFit/>
          </a:bodyPr>
          <a:lstStyle/>
          <a:p>
            <a:pPr algn="ctr" defTabSz="914378"/>
            <a:r>
              <a:rPr lang="it-IT" altLang="it-IT" sz="1800" i="1" dirty="0">
                <a:solidFill>
                  <a:srgbClr val="000000"/>
                </a:solidFill>
                <a:latin typeface="Times New Roman" pitchFamily="18" charset="0"/>
                <a:cs typeface="Times New Roman" pitchFamily="18" charset="0"/>
              </a:rPr>
              <a:t>www.ius-publicum.com</a:t>
            </a:r>
          </a:p>
        </p:txBody>
      </p:sp>
      <p:pic>
        <p:nvPicPr>
          <p:cNvPr id="12" name="Immagine 11" descr="logo contrats public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506307"/>
            <a:ext cx="2736304" cy="928235"/>
          </a:xfrm>
          <a:prstGeom prst="rect">
            <a:avLst/>
          </a:prstGeom>
          <a:ln>
            <a:noFill/>
          </a:ln>
          <a:effectLst>
            <a:outerShdw blurRad="292100" dist="139700" dir="2700000" algn="tl" rotWithShape="0">
              <a:srgbClr val="333333">
                <a:alpha val="65000"/>
              </a:srgbClr>
            </a:outerShdw>
          </a:effectLst>
        </p:spPr>
      </p:pic>
      <p:sp>
        <p:nvSpPr>
          <p:cNvPr id="13" name="Rettangolo 12"/>
          <p:cNvSpPr/>
          <p:nvPr/>
        </p:nvSpPr>
        <p:spPr>
          <a:xfrm>
            <a:off x="85281" y="2442411"/>
            <a:ext cx="4187878" cy="369332"/>
          </a:xfrm>
          <a:prstGeom prst="rect">
            <a:avLst/>
          </a:prstGeom>
        </p:spPr>
        <p:txBody>
          <a:bodyPr wrap="none">
            <a:spAutoFit/>
          </a:bodyPr>
          <a:lstStyle/>
          <a:p>
            <a:pPr algn="ctr" defTabSz="914378"/>
            <a:r>
              <a:rPr lang="it-IT" altLang="it-IT" sz="1800" i="1" dirty="0">
                <a:solidFill>
                  <a:srgbClr val="000000"/>
                </a:solidFill>
                <a:latin typeface="Times New Roman" pitchFamily="18" charset="0"/>
                <a:cs typeface="Times New Roman" pitchFamily="18" charset="0"/>
              </a:rPr>
              <a:t>www.public-contracts.net/inhalte/home.asp</a:t>
            </a: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33" y="3288007"/>
            <a:ext cx="2594599" cy="864097"/>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1411179" y="4152105"/>
            <a:ext cx="1526893" cy="369332"/>
          </a:xfrm>
          <a:prstGeom prst="rect">
            <a:avLst/>
          </a:prstGeom>
        </p:spPr>
        <p:txBody>
          <a:bodyPr wrap="none">
            <a:spAutoFit/>
          </a:bodyPr>
          <a:lstStyle/>
          <a:p>
            <a:pPr algn="ctr" defTabSz="914378"/>
            <a:r>
              <a:rPr lang="it-IT" sz="1800" i="1" dirty="0">
                <a:solidFill>
                  <a:srgbClr val="000000"/>
                </a:solidFill>
                <a:latin typeface="Times New Roman" pitchFamily="18" charset="0"/>
                <a:cs typeface="Times New Roman" pitchFamily="18" charset="0"/>
              </a:rPr>
              <a:t>www.gwu.edu/</a:t>
            </a:r>
          </a:p>
        </p:txBody>
      </p:sp>
      <p:pic>
        <p:nvPicPr>
          <p:cNvPr id="8" name="Immagine 7"/>
          <p:cNvPicPr>
            <a:picLocks noChangeAspect="1"/>
          </p:cNvPicPr>
          <p:nvPr/>
        </p:nvPicPr>
        <p:blipFill>
          <a:blip r:embed="rId6"/>
          <a:stretch>
            <a:fillRect/>
          </a:stretch>
        </p:blipFill>
        <p:spPr>
          <a:xfrm>
            <a:off x="5468813" y="3761011"/>
            <a:ext cx="3495675" cy="1900238"/>
          </a:xfrm>
          <a:prstGeom prst="rect">
            <a:avLst/>
          </a:prstGeom>
        </p:spPr>
      </p:pic>
      <p:sp>
        <p:nvSpPr>
          <p:cNvPr id="15" name="CasellaDiTesto 14"/>
          <p:cNvSpPr txBox="1"/>
          <p:nvPr/>
        </p:nvSpPr>
        <p:spPr>
          <a:xfrm>
            <a:off x="3131840" y="3933056"/>
            <a:ext cx="2160240" cy="923330"/>
          </a:xfrm>
          <a:prstGeom prst="rect">
            <a:avLst/>
          </a:prstGeom>
          <a:solidFill>
            <a:srgbClr val="FFFF00"/>
          </a:solidFill>
        </p:spPr>
        <p:txBody>
          <a:bodyPr wrap="square" rtlCol="0">
            <a:spAutoFit/>
          </a:bodyPr>
          <a:lstStyle/>
          <a:p>
            <a:pPr defTabSz="914378"/>
            <a:r>
              <a:rPr lang="it-IT" sz="2700" i="1" dirty="0">
                <a:solidFill>
                  <a:srgbClr val="000000"/>
                </a:solidFill>
                <a:latin typeface="Verdana"/>
              </a:rPr>
              <a:t>Building networks</a:t>
            </a:r>
            <a:r>
              <a:rPr lang="mr-IN" sz="2700" i="1" dirty="0">
                <a:solidFill>
                  <a:srgbClr val="000000"/>
                </a:solidFill>
                <a:latin typeface="Verdana"/>
              </a:rPr>
              <a:t>…</a:t>
            </a:r>
            <a:endParaRPr lang="it-IT" sz="2700" i="1" dirty="0">
              <a:solidFill>
                <a:srgbClr val="000000"/>
              </a:solidFill>
              <a:latin typeface="Verdana"/>
            </a:endParaRPr>
          </a:p>
        </p:txBody>
      </p:sp>
      <p:sp>
        <p:nvSpPr>
          <p:cNvPr id="2" name="Rettangolo 1"/>
          <p:cNvSpPr/>
          <p:nvPr/>
        </p:nvSpPr>
        <p:spPr>
          <a:xfrm>
            <a:off x="107504" y="4953000"/>
            <a:ext cx="873169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914378"/>
            <a:r>
              <a:rPr lang="it-IT" sz="1800" i="1" dirty="0">
                <a:solidFill>
                  <a:srgbClr val="000000"/>
                </a:solidFill>
                <a:latin typeface="Verdana"/>
              </a:rPr>
              <a:t>NEW Book </a:t>
            </a:r>
            <a:r>
              <a:rPr lang="it-IT" sz="1800" i="1" dirty="0" err="1">
                <a:solidFill>
                  <a:srgbClr val="000000"/>
                </a:solidFill>
                <a:latin typeface="Verdana"/>
              </a:rPr>
              <a:t>Forthcoming</a:t>
            </a:r>
            <a:endParaRPr lang="it-IT" sz="1800" i="1" dirty="0">
              <a:solidFill>
                <a:srgbClr val="000000"/>
              </a:solidFill>
              <a:latin typeface="Verdana"/>
            </a:endParaRPr>
          </a:p>
          <a:p>
            <a:pPr algn="ctr" defTabSz="914378">
              <a:defRPr/>
            </a:pPr>
            <a:r>
              <a:rPr lang="en-US" altLang="it-IT" sz="2400" b="1" i="1" dirty="0">
                <a:solidFill>
                  <a:srgbClr val="000000"/>
                </a:solidFill>
                <a:latin typeface="Times New Roman" pitchFamily="18" charset="0"/>
                <a:cs typeface="Times New Roman" pitchFamily="18" charset="0"/>
              </a:rPr>
              <a:t>Public Contracting and Innovation: Lessons Across Borders </a:t>
            </a:r>
          </a:p>
          <a:p>
            <a:pPr algn="ctr" defTabSz="914378">
              <a:defRPr/>
            </a:pPr>
            <a:r>
              <a:rPr lang="en-US" altLang="it-IT" sz="2800" b="1" dirty="0">
                <a:solidFill>
                  <a:srgbClr val="000000"/>
                </a:solidFill>
                <a:latin typeface="Times New Roman" pitchFamily="18" charset="0"/>
                <a:cs typeface="Times New Roman" pitchFamily="18" charset="0"/>
              </a:rPr>
              <a:t>G. M. </a:t>
            </a:r>
            <a:r>
              <a:rPr lang="en-US" altLang="it-IT" sz="2800" b="1" dirty="0" err="1">
                <a:solidFill>
                  <a:srgbClr val="000000"/>
                </a:solidFill>
                <a:latin typeface="Times New Roman" pitchFamily="18" charset="0"/>
                <a:cs typeface="Times New Roman" pitchFamily="18" charset="0"/>
              </a:rPr>
              <a:t>Racca</a:t>
            </a:r>
            <a:r>
              <a:rPr lang="en-US" altLang="it-IT" sz="2800" b="1" dirty="0">
                <a:solidFill>
                  <a:srgbClr val="000000"/>
                </a:solidFill>
                <a:latin typeface="Times New Roman" pitchFamily="18" charset="0"/>
                <a:cs typeface="Times New Roman" pitchFamily="18" charset="0"/>
              </a:rPr>
              <a:t> – C. R. Yukins (eds.) </a:t>
            </a:r>
            <a:r>
              <a:rPr lang="en-US" altLang="it-IT" sz="2800" b="1" dirty="0" err="1">
                <a:solidFill>
                  <a:srgbClr val="000000"/>
                </a:solidFill>
                <a:latin typeface="Times New Roman" pitchFamily="18" charset="0"/>
                <a:cs typeface="Times New Roman" pitchFamily="18" charset="0"/>
              </a:rPr>
              <a:t>Bruylant</a:t>
            </a:r>
            <a:r>
              <a:rPr lang="en-US" altLang="it-IT" sz="2800" b="1" dirty="0">
                <a:solidFill>
                  <a:srgbClr val="000000"/>
                </a:solidFill>
                <a:latin typeface="Times New Roman" pitchFamily="18" charset="0"/>
                <a:cs typeface="Times New Roman" pitchFamily="18" charset="0"/>
              </a:rPr>
              <a:t>, 2019 </a:t>
            </a:r>
            <a:endParaRPr lang="it-IT" altLang="it-IT" sz="2800" dirty="0">
              <a:solidFill>
                <a:srgbClr val="000000"/>
              </a:solidFill>
              <a:latin typeface="Times New Roman" pitchFamily="18" charset="0"/>
              <a:cs typeface="Times New Roman" pitchFamily="18" charset="0"/>
            </a:endParaRPr>
          </a:p>
        </p:txBody>
      </p:sp>
      <p:sp>
        <p:nvSpPr>
          <p:cNvPr id="14" name="Text Box 2"/>
          <p:cNvSpPr txBox="1">
            <a:spLocks noChangeArrowheads="1"/>
          </p:cNvSpPr>
          <p:nvPr/>
        </p:nvSpPr>
        <p:spPr bwMode="auto">
          <a:xfrm>
            <a:off x="-274122" y="6289707"/>
            <a:ext cx="3051175" cy="255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639" tIns="42452" rIns="81639" bIns="42452">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685800">
              <a:spcBef>
                <a:spcPts val="675"/>
              </a:spcBef>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US" altLang="it-IT" sz="1100" dirty="0">
                <a:solidFill>
                  <a:srgbClr val="000000"/>
                </a:solidFill>
                <a:latin typeface="Palatino Linotype" panose="02040502050505030304" pitchFamily="18" charset="0"/>
              </a:rPr>
              <a:t>© Copyright 2019 G. M. Racca</a:t>
            </a:r>
          </a:p>
        </p:txBody>
      </p:sp>
    </p:spTree>
    <p:extLst>
      <p:ext uri="{BB962C8B-B14F-4D97-AF65-F5344CB8AC3E}">
        <p14:creationId xmlns:p14="http://schemas.microsoft.com/office/powerpoint/2010/main" val="80919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a:bodyPr>
          <a:lstStyle/>
          <a:p>
            <a:r>
              <a:rPr lang="en-US" b="1" dirty="0"/>
              <a:t>Whose competition rules apply?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7432775A-8A9C-4D42-B6FB-FD84CCE48DBA}" type="slidenum">
              <a:rPr lang="en-US" smtClean="0"/>
              <a:t>20</a:t>
            </a:fld>
            <a:endParaRPr lang="en-US"/>
          </a:p>
        </p:txBody>
      </p:sp>
      <p:graphicFrame>
        <p:nvGraphicFramePr>
          <p:cNvPr id="6" name="Diagram 5"/>
          <p:cNvGraphicFramePr/>
          <p:nvPr>
            <p:extLst>
              <p:ext uri="{D42A27DB-BD31-4B8C-83A1-F6EECF244321}">
                <p14:modId xmlns:p14="http://schemas.microsoft.com/office/powerpoint/2010/main" val="3079182516"/>
              </p:ext>
            </p:extLst>
          </p:nvPr>
        </p:nvGraphicFramePr>
        <p:xfrm>
          <a:off x="914399" y="1828800"/>
          <a:ext cx="7848601" cy="468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p:cNvPicPr>
            <a:picLocks noChangeAspect="1" noChangeArrowheads="1"/>
          </p:cNvPicPr>
          <p:nvPr/>
        </p:nvPicPr>
        <p:blipFill>
          <a:blip r:embed="rId7"/>
          <a:srcRect/>
          <a:stretch>
            <a:fillRect/>
          </a:stretch>
        </p:blipFill>
        <p:spPr bwMode="auto">
          <a:xfrm>
            <a:off x="304800" y="5603090"/>
            <a:ext cx="1682750" cy="628650"/>
          </a:xfrm>
          <a:prstGeom prst="rect">
            <a:avLst/>
          </a:prstGeom>
          <a:noFill/>
          <a:ln w="9525">
            <a:noFill/>
            <a:miter lim="800000"/>
            <a:headEnd/>
            <a:tailEnd/>
          </a:ln>
        </p:spPr>
      </p:pic>
    </p:spTree>
    <p:extLst>
      <p:ext uri="{BB962C8B-B14F-4D97-AF65-F5344CB8AC3E}">
        <p14:creationId xmlns:p14="http://schemas.microsoft.com/office/powerpoint/2010/main" val="89707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11100"/>
            <a:ext cx="8229600" cy="1066800"/>
          </a:xfrm>
        </p:spPr>
        <p:txBody>
          <a:bodyPr/>
          <a:lstStyle/>
          <a:p>
            <a:pPr algn="l"/>
            <a:r>
              <a:rPr lang="en-US" b="1" dirty="0">
                <a:solidFill>
                  <a:schemeClr val="bg1"/>
                </a:solidFill>
              </a:rPr>
              <a:t>Transparency</a:t>
            </a:r>
            <a:r>
              <a:rPr lang="en-US" b="1" dirty="0">
                <a:solidFill>
                  <a:srgbClr val="FF0000"/>
                </a:solidFill>
              </a:rPr>
              <a:t> </a:t>
            </a:r>
            <a:endParaRPr lang="en-US" dirty="0">
              <a:solidFill>
                <a:srgbClr val="FF0000"/>
              </a:solidFill>
            </a:endParaRPr>
          </a:p>
        </p:txBody>
      </p:sp>
      <p:sp>
        <p:nvSpPr>
          <p:cNvPr id="5" name="Content Placeholder 4"/>
          <p:cNvSpPr>
            <a:spLocks noGrp="1"/>
          </p:cNvSpPr>
          <p:nvPr>
            <p:ph sz="half" idx="4294967295"/>
          </p:nvPr>
        </p:nvSpPr>
        <p:spPr>
          <a:xfrm>
            <a:off x="380999" y="2819401"/>
            <a:ext cx="3168832" cy="1600199"/>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a:t>Whose transparency rules apply?</a:t>
            </a:r>
          </a:p>
        </p:txBody>
      </p:sp>
      <p:sp>
        <p:nvSpPr>
          <p:cNvPr id="7" name="TextBox 6"/>
          <p:cNvSpPr txBox="1"/>
          <p:nvPr/>
        </p:nvSpPr>
        <p:spPr>
          <a:xfrm>
            <a:off x="3810000" y="304800"/>
            <a:ext cx="5029200" cy="6001643"/>
          </a:xfrm>
          <a:prstGeom prst="rect">
            <a:avLst/>
          </a:prstGeom>
          <a:solidFill>
            <a:srgbClr val="FFFF00"/>
          </a:solidFill>
        </p:spPr>
        <p:txBody>
          <a:bodyPr wrap="square" rtlCol="0">
            <a:spAutoFit/>
          </a:bodyPr>
          <a:lstStyle/>
          <a:p>
            <a:r>
              <a:rPr lang="en-US" sz="2400" b="1" dirty="0"/>
              <a:t>EU Directive 2014/24/EU,</a:t>
            </a:r>
          </a:p>
          <a:p>
            <a:r>
              <a:rPr lang="en-US" sz="2400" b="1" dirty="0"/>
              <a:t>Recital 73:</a:t>
            </a:r>
          </a:p>
          <a:p>
            <a:endParaRPr lang="en-US" sz="2400" b="1" dirty="0"/>
          </a:p>
          <a:p>
            <a:r>
              <a:rPr lang="en-US" sz="2400" b="1" i="1" dirty="0"/>
              <a:t>“[C]</a:t>
            </a:r>
            <a:r>
              <a:rPr lang="en-US" sz="2400" b="1" i="1" dirty="0" err="1"/>
              <a:t>ontracting</a:t>
            </a:r>
            <a:r>
              <a:rPr lang="en-US" sz="2400" b="1" i="1" dirty="0"/>
              <a:t> authorities should not make use of the possibilities for cross-border joint procurement for the purpose of circumventing mandatory public law rules</a:t>
            </a:r>
            <a:r>
              <a:rPr lang="en-US" sz="2400" i="1" dirty="0"/>
              <a:t>, in conformity with Union law, which are applicable to them in the Member State where they are located. Such rules might include, for example, </a:t>
            </a:r>
            <a:r>
              <a:rPr lang="en-US" sz="2400" b="1" i="1" dirty="0"/>
              <a:t>provisions on transparency </a:t>
            </a:r>
            <a:r>
              <a:rPr lang="en-US" sz="2400" i="1" dirty="0"/>
              <a:t>and access to documents or specific requirements for the traceability of sensitive supplies.”</a:t>
            </a:r>
          </a:p>
        </p:txBody>
      </p:sp>
      <p:pic>
        <p:nvPicPr>
          <p:cNvPr id="7172" name="Picture 4"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2686" y="5959384"/>
            <a:ext cx="1396683" cy="93345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p:cNvPicPr>
            <a:picLocks noChangeAspect="1" noChangeArrowheads="1"/>
          </p:cNvPicPr>
          <p:nvPr/>
        </p:nvPicPr>
        <p:blipFill>
          <a:blip r:embed="rId3"/>
          <a:srcRect/>
          <a:stretch>
            <a:fillRect/>
          </a:stretch>
        </p:blipFill>
        <p:spPr bwMode="auto">
          <a:xfrm>
            <a:off x="100778" y="5645059"/>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EDDDE25-9B43-4761-8F08-66B9CC161184}"/>
              </a:ext>
            </a:extLst>
          </p:cNvPr>
          <p:cNvSpPr>
            <a:spLocks noGrp="1"/>
          </p:cNvSpPr>
          <p:nvPr>
            <p:ph type="sldNum" sz="quarter" idx="12"/>
          </p:nvPr>
        </p:nvSpPr>
        <p:spPr/>
        <p:txBody>
          <a:bodyPr/>
          <a:lstStyle/>
          <a:p>
            <a:fld id="{B2E17EC5-55D4-4AB8-9BF0-84AF6EF768CC}" type="slidenum">
              <a:rPr lang="en-US" smtClean="0"/>
              <a:t>21</a:t>
            </a:fld>
            <a:endParaRPr lang="en-US"/>
          </a:p>
        </p:txBody>
      </p:sp>
    </p:spTree>
    <p:extLst>
      <p:ext uri="{BB962C8B-B14F-4D97-AF65-F5344CB8AC3E}">
        <p14:creationId xmlns:p14="http://schemas.microsoft.com/office/powerpoint/2010/main" val="11552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pPr algn="l"/>
            <a:r>
              <a:rPr lang="en-US" b="1" dirty="0">
                <a:solidFill>
                  <a:schemeClr val="bg1"/>
                </a:solidFill>
              </a:rPr>
              <a:t>Socioeconomic Goals</a:t>
            </a:r>
          </a:p>
        </p:txBody>
      </p:sp>
      <p:sp>
        <p:nvSpPr>
          <p:cNvPr id="3" name="Content Placeholder 2"/>
          <p:cNvSpPr>
            <a:spLocks noGrp="1"/>
          </p:cNvSpPr>
          <p:nvPr>
            <p:ph sz="half" idx="4294967295"/>
          </p:nvPr>
        </p:nvSpPr>
        <p:spPr>
          <a:xfrm>
            <a:off x="368968" y="2286000"/>
            <a:ext cx="4099914" cy="220980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a:t>How will socioeconomic goals be met?  Whose goals matter?</a:t>
            </a:r>
          </a:p>
        </p:txBody>
      </p:sp>
      <p:sp>
        <p:nvSpPr>
          <p:cNvPr id="4" name="Content Placeholder 3"/>
          <p:cNvSpPr>
            <a:spLocks noGrp="1"/>
          </p:cNvSpPr>
          <p:nvPr>
            <p:ph sz="half" idx="4294967295"/>
          </p:nvPr>
        </p:nvSpPr>
        <p:spPr>
          <a:xfrm>
            <a:off x="4648200" y="1676400"/>
            <a:ext cx="4038600" cy="4525963"/>
          </a:xfrm>
          <a:prstGeom prst="rect">
            <a:avLst/>
          </a:prstGeom>
          <a:solidFill>
            <a:srgbClr val="CCECFF"/>
          </a:solidFill>
        </p:spPr>
        <p:txBody>
          <a:bodyPr>
            <a:normAutofit fontScale="85000" lnSpcReduction="20000"/>
          </a:bodyPr>
          <a:lstStyle/>
          <a:p>
            <a:pPr marL="109728" indent="0">
              <a:buNone/>
            </a:pPr>
            <a:r>
              <a:rPr lang="en-US" b="1" dirty="0"/>
              <a:t>U.S. GSA Acquisition Manual (GSAM) 552.238-79 , Use of Federal Supply Schedule Contracts by Non-Federal Entities.</a:t>
            </a:r>
          </a:p>
          <a:p>
            <a:pPr marL="109728" indent="0">
              <a:buNone/>
            </a:pPr>
            <a:endParaRPr lang="en-US" dirty="0"/>
          </a:p>
          <a:p>
            <a:pPr marL="109728" indent="0">
              <a:buNone/>
            </a:pPr>
            <a:r>
              <a:rPr lang="en-US" b="1" dirty="0"/>
              <a:t>Ordering activities may include terms and conditions required by statute, ordinance, regulation, order, or as otherwise allowed </a:t>
            </a:r>
            <a:r>
              <a:rPr lang="en-US" dirty="0"/>
              <a:t>by State and local government entities as a part of a statement of work (SOW) or statement of objective (SOO) </a:t>
            </a:r>
            <a:r>
              <a:rPr lang="en-US" b="1" dirty="0"/>
              <a:t>to the extent that these terms and conditions do not conflict with the terms and conditions of the Schedule contract.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017" y="5638800"/>
            <a:ext cx="1203469" cy="1097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srcRect/>
          <a:stretch>
            <a:fillRect/>
          </a:stretch>
        </p:blipFill>
        <p:spPr bwMode="auto">
          <a:xfrm>
            <a:off x="86764" y="5558790"/>
            <a:ext cx="1682750" cy="62865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4A93CBEA-C681-423D-AE9F-9C3B5A20E84A}"/>
              </a:ext>
            </a:extLst>
          </p:cNvPr>
          <p:cNvSpPr>
            <a:spLocks noGrp="1"/>
          </p:cNvSpPr>
          <p:nvPr>
            <p:ph type="sldNum" sz="quarter" idx="12"/>
          </p:nvPr>
        </p:nvSpPr>
        <p:spPr/>
        <p:txBody>
          <a:bodyPr/>
          <a:lstStyle/>
          <a:p>
            <a:fld id="{B2E17EC5-55D4-4AB8-9BF0-84AF6EF768CC}" type="slidenum">
              <a:rPr lang="en-US" smtClean="0"/>
              <a:t>22</a:t>
            </a:fld>
            <a:endParaRPr lang="en-US"/>
          </a:p>
        </p:txBody>
      </p:sp>
    </p:spTree>
    <p:extLst>
      <p:ext uri="{BB962C8B-B14F-4D97-AF65-F5344CB8AC3E}">
        <p14:creationId xmlns:p14="http://schemas.microsoft.com/office/powerpoint/2010/main" val="279885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229600" cy="1066800"/>
          </a:xfrm>
        </p:spPr>
        <p:txBody>
          <a:bodyPr/>
          <a:lstStyle/>
          <a:p>
            <a:pPr algn="l"/>
            <a:r>
              <a:rPr lang="en-US" b="1" dirty="0">
                <a:solidFill>
                  <a:schemeClr val="bg1"/>
                </a:solidFill>
              </a:rPr>
              <a:t>Choice of Law</a:t>
            </a:r>
          </a:p>
        </p:txBody>
      </p:sp>
      <p:sp>
        <p:nvSpPr>
          <p:cNvPr id="2" name="Content Placeholder 1"/>
          <p:cNvSpPr>
            <a:spLocks noGrp="1"/>
          </p:cNvSpPr>
          <p:nvPr>
            <p:ph sz="half" idx="4294967295"/>
          </p:nvPr>
        </p:nvSpPr>
        <p:spPr>
          <a:xfrm>
            <a:off x="609600" y="2229293"/>
            <a:ext cx="3124200" cy="1504507"/>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Whose law applies?</a:t>
            </a:r>
          </a:p>
        </p:txBody>
      </p:sp>
      <p:sp>
        <p:nvSpPr>
          <p:cNvPr id="3" name="Slide Number Placeholder 2"/>
          <p:cNvSpPr>
            <a:spLocks noGrp="1"/>
          </p:cNvSpPr>
          <p:nvPr>
            <p:ph type="sldNum" sz="quarter" idx="12"/>
          </p:nvPr>
        </p:nvSpPr>
        <p:spPr/>
        <p:txBody>
          <a:bodyPr/>
          <a:lstStyle/>
          <a:p>
            <a:fld id="{7432775A-8A9C-4D42-B6FB-FD84CCE48DBA}" type="slidenum">
              <a:rPr lang="en-US" smtClean="0"/>
              <a:t>23</a:t>
            </a:fld>
            <a:endParaRPr lang="en-US"/>
          </a:p>
        </p:txBody>
      </p:sp>
      <p:sp>
        <p:nvSpPr>
          <p:cNvPr id="5" name="TextBox 4"/>
          <p:cNvSpPr txBox="1"/>
          <p:nvPr/>
        </p:nvSpPr>
        <p:spPr>
          <a:xfrm>
            <a:off x="4191000" y="404658"/>
            <a:ext cx="4953000" cy="5324535"/>
          </a:xfrm>
          <a:prstGeom prst="rect">
            <a:avLst/>
          </a:prstGeom>
          <a:solidFill>
            <a:srgbClr val="FFFF00"/>
          </a:solidFill>
        </p:spPr>
        <p:txBody>
          <a:bodyPr wrap="square" rtlCol="0">
            <a:spAutoFit/>
          </a:bodyPr>
          <a:lstStyle/>
          <a:p>
            <a:r>
              <a:rPr lang="en-US" sz="2000" b="1" dirty="0"/>
              <a:t>EU Procurement Directive, Art. 39, para. 4:</a:t>
            </a:r>
          </a:p>
          <a:p>
            <a:r>
              <a:rPr lang="en-US" sz="2000" dirty="0"/>
              <a:t>A participating contracting authority fulfils its obligations pursuant to this Directive when it purchases works, supplies or services from a contracting authority which is responsible for the procurement procedure. </a:t>
            </a:r>
            <a:r>
              <a:rPr lang="en-US" sz="2000" b="1" i="1" dirty="0"/>
              <a:t>When determining responsibilities and the applicable national law . . . the participating contracting authorities may allocate specific responsibilities among them and determine the applicable provisions of the national laws of any of their respective Member States</a:t>
            </a:r>
            <a:r>
              <a:rPr lang="en-US" sz="2000" dirty="0"/>
              <a:t>. The allocation of responsibilities and the applicable national law </a:t>
            </a:r>
            <a:r>
              <a:rPr lang="en-US" sz="2000" i="1" dirty="0"/>
              <a:t>shall be referred to in the procurement documents </a:t>
            </a:r>
            <a:r>
              <a:rPr lang="en-US" sz="2000" dirty="0"/>
              <a:t>for jointly awarded public contracts.</a:t>
            </a:r>
          </a:p>
        </p:txBody>
      </p:sp>
      <p:pic>
        <p:nvPicPr>
          <p:cNvPr id="8194" name="Picture 2"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2971"/>
            <a:ext cx="2057400" cy="137502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5544869"/>
            <a:ext cx="2376809" cy="887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3781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86"/>
            <a:ext cx="8229600" cy="1252728"/>
          </a:xfrm>
        </p:spPr>
        <p:txBody>
          <a:bodyPr/>
          <a:lstStyle/>
          <a:p>
            <a:pPr algn="l"/>
            <a:r>
              <a:rPr lang="en-US" b="1" dirty="0">
                <a:solidFill>
                  <a:schemeClr val="bg1"/>
                </a:solidFill>
              </a:rPr>
              <a:t>Choice of Forum</a:t>
            </a:r>
          </a:p>
        </p:txBody>
      </p:sp>
      <p:sp>
        <p:nvSpPr>
          <p:cNvPr id="3" name="Content Placeholder 2"/>
          <p:cNvSpPr>
            <a:spLocks noGrp="1"/>
          </p:cNvSpPr>
          <p:nvPr>
            <p:ph sz="half" idx="4294967295"/>
          </p:nvPr>
        </p:nvSpPr>
        <p:spPr>
          <a:xfrm>
            <a:off x="457200" y="2249425"/>
            <a:ext cx="2895600" cy="2093975"/>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Where will disputes be heard?  </a:t>
            </a:r>
          </a:p>
        </p:txBody>
      </p:sp>
      <p:sp>
        <p:nvSpPr>
          <p:cNvPr id="5" name="Slide Number Placeholder 4"/>
          <p:cNvSpPr>
            <a:spLocks noGrp="1"/>
          </p:cNvSpPr>
          <p:nvPr>
            <p:ph type="sldNum" sz="quarter" idx="12"/>
          </p:nvPr>
        </p:nvSpPr>
        <p:spPr/>
        <p:txBody>
          <a:bodyPr/>
          <a:lstStyle/>
          <a:p>
            <a:fld id="{7432775A-8A9C-4D42-B6FB-FD84CCE48DBA}" type="slidenum">
              <a:rPr lang="en-US" smtClean="0"/>
              <a:t>24</a:t>
            </a:fld>
            <a:endParaRPr lang="en-US" dirty="0"/>
          </a:p>
        </p:txBody>
      </p:sp>
      <p:sp>
        <p:nvSpPr>
          <p:cNvPr id="6" name="TextBox 5"/>
          <p:cNvSpPr txBox="1"/>
          <p:nvPr/>
        </p:nvSpPr>
        <p:spPr>
          <a:xfrm>
            <a:off x="3581400" y="1295400"/>
            <a:ext cx="5377309" cy="4524315"/>
          </a:xfrm>
          <a:prstGeom prst="rect">
            <a:avLst/>
          </a:prstGeom>
          <a:solidFill>
            <a:srgbClr val="CCECFF"/>
          </a:solidFill>
        </p:spPr>
        <p:txBody>
          <a:bodyPr wrap="square" rtlCol="0">
            <a:spAutoFit/>
          </a:bodyPr>
          <a:lstStyle/>
          <a:p>
            <a:r>
              <a:rPr lang="en-US" sz="2400" b="1" dirty="0"/>
              <a:t>U.S. GSA Acquisition Manual (GSAM) 552.238-79 , Use of Federal Supply Schedule Contracts by Non-Federal Entities.</a:t>
            </a:r>
          </a:p>
          <a:p>
            <a:r>
              <a:rPr lang="en-US" sz="2400" dirty="0"/>
              <a:t>Disputes which cannot be resolved by the parties to the new contract </a:t>
            </a:r>
            <a:r>
              <a:rPr lang="en-US" sz="2400" b="1" dirty="0"/>
              <a:t>may be litigated in any State or Federal court with jurisdiction over the parties, applying Federal procurement law</a:t>
            </a:r>
            <a:r>
              <a:rPr lang="en-US" sz="2400" dirty="0"/>
              <a:t>, including statutes, regulations and case law, and, if pertinent, the Uniform Commercial Code.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67166"/>
            <a:ext cx="1110110" cy="10121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srcRect/>
          <a:stretch>
            <a:fillRect/>
          </a:stretch>
        </p:blipFill>
        <p:spPr bwMode="auto">
          <a:xfrm>
            <a:off x="453189" y="5603261"/>
            <a:ext cx="1682750" cy="628650"/>
          </a:xfrm>
          <a:prstGeom prst="rect">
            <a:avLst/>
          </a:prstGeom>
          <a:noFill/>
          <a:ln w="9525">
            <a:noFill/>
            <a:miter lim="800000"/>
            <a:headEnd/>
            <a:tailEnd/>
          </a:ln>
        </p:spPr>
      </p:pic>
    </p:spTree>
    <p:extLst>
      <p:ext uri="{BB962C8B-B14F-4D97-AF65-F5344CB8AC3E}">
        <p14:creationId xmlns:p14="http://schemas.microsoft.com/office/powerpoint/2010/main" val="240097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209800"/>
            <a:ext cx="7408333" cy="4114800"/>
          </a:xfrm>
        </p:spPr>
        <p:txBody>
          <a:bodyPr>
            <a:normAutofit fontScale="92500"/>
          </a:bodyPr>
          <a:lstStyle/>
          <a:p>
            <a:r>
              <a:rPr lang="en-US" b="1" dirty="0"/>
              <a:t>Legal uncertainties mean:</a:t>
            </a:r>
          </a:p>
          <a:p>
            <a:pPr lvl="1"/>
            <a:r>
              <a:rPr lang="en-US" b="1" dirty="0"/>
              <a:t>In U.S., public purchasers “buy up” – larger governments typically do not purchase through subsidiary governments’ vehicles</a:t>
            </a:r>
          </a:p>
          <a:p>
            <a:pPr lvl="1"/>
            <a:r>
              <a:rPr lang="en-US" b="1" dirty="0"/>
              <a:t>Joint Procurement/Cooperative Purchasing tends to flourish inside stable communities of states/nations</a:t>
            </a:r>
          </a:p>
          <a:p>
            <a:pPr lvl="2"/>
            <a:r>
              <a:rPr lang="en-US" b="1" dirty="0"/>
              <a:t>Unlikely solution for international development</a:t>
            </a:r>
          </a:p>
          <a:p>
            <a:r>
              <a:rPr lang="en-US" b="1" dirty="0"/>
              <a:t>Uncertainties regarding transparency, competition and socioeconomic requirements make vehicles unstable</a:t>
            </a:r>
          </a:p>
          <a:p>
            <a:pPr lvl="1"/>
            <a:r>
              <a:rPr lang="en-US" b="1" dirty="0"/>
              <a:t>Legal uncertainties may be magnified by centralized purchasing agencies’ conflicts  of interest.</a:t>
            </a:r>
          </a:p>
          <a:p>
            <a:pPr lvl="1"/>
            <a:endParaRPr lang="en-US" b="1" dirty="0"/>
          </a:p>
        </p:txBody>
      </p:sp>
      <p:sp>
        <p:nvSpPr>
          <p:cNvPr id="5" name="Title 4"/>
          <p:cNvSpPr>
            <a:spLocks noGrp="1"/>
          </p:cNvSpPr>
          <p:nvPr>
            <p:ph type="title"/>
          </p:nvPr>
        </p:nvSpPr>
        <p:spPr/>
        <p:txBody>
          <a:bodyPr/>
          <a:lstStyle/>
          <a:p>
            <a:r>
              <a:rPr lang="en-US" dirty="0"/>
              <a:t>Resulting Constraints</a:t>
            </a:r>
          </a:p>
        </p:txBody>
      </p:sp>
    </p:spTree>
    <p:extLst>
      <p:ext uri="{BB962C8B-B14F-4D97-AF65-F5344CB8AC3E}">
        <p14:creationId xmlns:p14="http://schemas.microsoft.com/office/powerpoint/2010/main" val="351557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sz="quarter" idx="13"/>
          </p:nvPr>
        </p:nvSpPr>
        <p:spPr/>
        <p:txBody>
          <a:bodyPr/>
          <a:lstStyle/>
          <a:p>
            <a:pPr marL="0" indent="0">
              <a:buNone/>
            </a:pPr>
            <a:r>
              <a:rPr lang="en-US" b="1" dirty="0"/>
              <a:t>Professor Gabriella Racca</a:t>
            </a:r>
          </a:p>
          <a:p>
            <a:pPr marL="0" indent="0">
              <a:buNone/>
            </a:pPr>
            <a:r>
              <a:rPr lang="en-US" dirty="0"/>
              <a:t>University of Turin</a:t>
            </a:r>
          </a:p>
          <a:p>
            <a:pPr marL="0" indent="0">
              <a:buNone/>
            </a:pPr>
            <a:r>
              <a:rPr lang="en-US" dirty="0"/>
              <a:t>gracca@unito.it</a:t>
            </a:r>
          </a:p>
        </p:txBody>
      </p:sp>
    </p:spTree>
    <p:extLst>
      <p:ext uri="{BB962C8B-B14F-4D97-AF65-F5344CB8AC3E}">
        <p14:creationId xmlns:p14="http://schemas.microsoft.com/office/powerpoint/2010/main" val="68997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465" y="-88324"/>
            <a:ext cx="8535120" cy="2393372"/>
          </a:xfrm>
        </p:spPr>
        <p:txBody>
          <a:bodyPr>
            <a:normAutofit/>
          </a:bodyPr>
          <a:lstStyle/>
          <a:p>
            <a:pPr lvl="0"/>
            <a:r>
              <a:rPr lang="en-GB" dirty="0"/>
              <a:t>Innovation in Procurement:</a:t>
            </a:r>
            <a:endParaRPr lang="it-IT" dirty="0"/>
          </a:p>
        </p:txBody>
      </p:sp>
      <p:graphicFrame>
        <p:nvGraphicFramePr>
          <p:cNvPr id="9" name="Diagramma 8"/>
          <p:cNvGraphicFramePr/>
          <p:nvPr>
            <p:extLst>
              <p:ext uri="{D42A27DB-BD31-4B8C-83A1-F6EECF244321}">
                <p14:modId xmlns:p14="http://schemas.microsoft.com/office/powerpoint/2010/main" val="2788614662"/>
              </p:ext>
            </p:extLst>
          </p:nvPr>
        </p:nvGraphicFramePr>
        <p:xfrm>
          <a:off x="5072814" y="2263138"/>
          <a:ext cx="3714750" cy="385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3449896401"/>
              </p:ext>
            </p:extLst>
          </p:nvPr>
        </p:nvGraphicFramePr>
        <p:xfrm>
          <a:off x="176964" y="1981200"/>
          <a:ext cx="428625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reccia a destra 9"/>
          <p:cNvSpPr/>
          <p:nvPr/>
        </p:nvSpPr>
        <p:spPr>
          <a:xfrm>
            <a:off x="4463214" y="258724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463214" y="4114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463214" y="5338764"/>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5"/>
          <p:cNvPicPr>
            <a:picLocks noChangeAspect="1" noChangeArrowheads="1"/>
          </p:cNvPicPr>
          <p:nvPr/>
        </p:nvPicPr>
        <p:blipFill>
          <a:blip r:embed="rId12"/>
          <a:srcRect/>
          <a:stretch>
            <a:fillRect/>
          </a:stretch>
        </p:blipFill>
        <p:spPr bwMode="auto">
          <a:xfrm>
            <a:off x="-4011"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80FFDB2-8E36-4B3B-B54C-DF91BD62EEEA}"/>
              </a:ext>
            </a:extLst>
          </p:cNvPr>
          <p:cNvSpPr>
            <a:spLocks noGrp="1"/>
          </p:cNvSpPr>
          <p:nvPr>
            <p:ph type="sldNum" idx="12"/>
          </p:nvPr>
        </p:nvSpPr>
        <p:spPr/>
        <p:txBody>
          <a:bodyPr/>
          <a:lstStyle/>
          <a:p>
            <a:pPr>
              <a:defRPr/>
            </a:pPr>
            <a:fld id="{85EEA3C4-F9F7-4A19-9148-515FC0B52E4B}" type="slidenum">
              <a:rPr lang="it-IT" altLang="it-IT" smtClean="0"/>
              <a:pPr>
                <a:defRPr/>
              </a:pPr>
              <a:t>3</a:t>
            </a:fld>
            <a:endParaRPr lang="it-IT" altLang="it-IT"/>
          </a:p>
        </p:txBody>
      </p:sp>
    </p:spTree>
    <p:extLst>
      <p:ext uri="{BB962C8B-B14F-4D97-AF65-F5344CB8AC3E}">
        <p14:creationId xmlns:p14="http://schemas.microsoft.com/office/powerpoint/2010/main" val="208821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o 2"/>
          <p:cNvGrpSpPr/>
          <p:nvPr/>
        </p:nvGrpSpPr>
        <p:grpSpPr>
          <a:xfrm>
            <a:off x="3048000" y="304800"/>
            <a:ext cx="2647951" cy="1188323"/>
            <a:chOff x="0" y="53393"/>
            <a:chExt cx="4286250" cy="1340724"/>
          </a:xfrm>
        </p:grpSpPr>
        <p:sp>
          <p:nvSpPr>
            <p:cNvPr id="4" name="Rettangolo arrotondato 3"/>
            <p:cNvSpPr/>
            <p:nvPr/>
          </p:nvSpPr>
          <p:spPr>
            <a:xfrm>
              <a:off x="0" y="53393"/>
              <a:ext cx="4286250" cy="1340724"/>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CasellaDiTesto 4"/>
            <p:cNvSpPr txBox="1"/>
            <p:nvPr/>
          </p:nvSpPr>
          <p:spPr>
            <a:xfrm>
              <a:off x="65449" y="118842"/>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PURCHASE OF INNOVATION</a:t>
              </a:r>
            </a:p>
          </p:txBody>
        </p:sp>
      </p:grpSp>
      <p:graphicFrame>
        <p:nvGraphicFramePr>
          <p:cNvPr id="8" name="Diagramma 7"/>
          <p:cNvGraphicFramePr/>
          <p:nvPr>
            <p:extLst>
              <p:ext uri="{D42A27DB-BD31-4B8C-83A1-F6EECF244321}">
                <p14:modId xmlns:p14="http://schemas.microsoft.com/office/powerpoint/2010/main" val="3312443851"/>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reccia in giù 1"/>
          <p:cNvSpPr/>
          <p:nvPr/>
        </p:nvSpPr>
        <p:spPr>
          <a:xfrm>
            <a:off x="3648075" y="1461038"/>
            <a:ext cx="1381125" cy="856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094" y="1611723"/>
            <a:ext cx="3275105" cy="2182763"/>
          </a:xfrm>
          <a:prstGeom prst="rect">
            <a:avLst/>
          </a:prstGeom>
        </p:spPr>
      </p:pic>
      <p:pic>
        <p:nvPicPr>
          <p:cNvPr id="10" name="Picture 5"/>
          <p:cNvPicPr>
            <a:picLocks noChangeAspect="1" noChangeArrowheads="1"/>
          </p:cNvPicPr>
          <p:nvPr/>
        </p:nvPicPr>
        <p:blipFill>
          <a:blip r:embed="rId8"/>
          <a:srcRect/>
          <a:stretch>
            <a:fillRect/>
          </a:stretch>
        </p:blipFill>
        <p:spPr bwMode="auto">
          <a:xfrm>
            <a:off x="0" y="457200"/>
            <a:ext cx="1682750" cy="628650"/>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9ED27034-380C-4037-9923-112FB884EDB4}"/>
              </a:ext>
            </a:extLst>
          </p:cNvPr>
          <p:cNvSpPr>
            <a:spLocks noGrp="1"/>
          </p:cNvSpPr>
          <p:nvPr>
            <p:ph type="sldNum" idx="12"/>
          </p:nvPr>
        </p:nvSpPr>
        <p:spPr/>
        <p:txBody>
          <a:bodyPr/>
          <a:lstStyle/>
          <a:p>
            <a:pPr>
              <a:defRPr/>
            </a:pPr>
            <a:fld id="{85EEA3C4-F9F7-4A19-9148-515FC0B52E4B}" type="slidenum">
              <a:rPr lang="it-IT" altLang="it-IT" smtClean="0"/>
              <a:pPr>
                <a:defRPr/>
              </a:pPr>
              <a:t>4</a:t>
            </a:fld>
            <a:endParaRPr lang="it-IT" altLang="it-IT"/>
          </a:p>
        </p:txBody>
      </p:sp>
    </p:spTree>
    <p:extLst>
      <p:ext uri="{BB962C8B-B14F-4D97-AF65-F5344CB8AC3E}">
        <p14:creationId xmlns:p14="http://schemas.microsoft.com/office/powerpoint/2010/main" val="314254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How to </a:t>
            </a:r>
            <a:r>
              <a:rPr lang="it-IT" dirty="0" err="1"/>
              <a:t>purchase</a:t>
            </a:r>
            <a:r>
              <a:rPr lang="it-IT" dirty="0"/>
              <a:t> </a:t>
            </a:r>
            <a:r>
              <a:rPr lang="it-IT" dirty="0" err="1"/>
              <a:t>Innovation</a:t>
            </a:r>
            <a:r>
              <a:rPr lang="it-IT" dirty="0"/>
              <a:t>?</a:t>
            </a:r>
          </a:p>
        </p:txBody>
      </p:sp>
      <p:graphicFrame>
        <p:nvGraphicFramePr>
          <p:cNvPr id="7" name="Diagramma 6"/>
          <p:cNvGraphicFramePr/>
          <p:nvPr>
            <p:extLst>
              <p:ext uri="{D42A27DB-BD31-4B8C-83A1-F6EECF244321}">
                <p14:modId xmlns:p14="http://schemas.microsoft.com/office/powerpoint/2010/main" val="4226872925"/>
              </p:ext>
            </p:extLst>
          </p:nvPr>
        </p:nvGraphicFramePr>
        <p:xfrm>
          <a:off x="574172" y="1676400"/>
          <a:ext cx="810666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1378049456"/>
              </p:ext>
            </p:extLst>
          </p:nvPr>
        </p:nvGraphicFramePr>
        <p:xfrm>
          <a:off x="0" y="3581400"/>
          <a:ext cx="8915400" cy="2345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5"/>
          <p:cNvPicPr>
            <a:picLocks noChangeAspect="1" noChangeArrowheads="1"/>
          </p:cNvPicPr>
          <p:nvPr/>
        </p:nvPicPr>
        <p:blipFill>
          <a:blip r:embed="rId12"/>
          <a:srcRect/>
          <a:stretch>
            <a:fillRect/>
          </a:stretch>
        </p:blipFill>
        <p:spPr bwMode="auto">
          <a:xfrm>
            <a:off x="20053" y="7620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CA27CEB-7F36-44A8-9112-C9DC4E0E2DBD}"/>
              </a:ext>
            </a:extLst>
          </p:cNvPr>
          <p:cNvSpPr>
            <a:spLocks noGrp="1"/>
          </p:cNvSpPr>
          <p:nvPr>
            <p:ph type="sldNum" idx="12"/>
          </p:nvPr>
        </p:nvSpPr>
        <p:spPr/>
        <p:txBody>
          <a:bodyPr/>
          <a:lstStyle/>
          <a:p>
            <a:pPr>
              <a:defRPr/>
            </a:pPr>
            <a:fld id="{85EEA3C4-F9F7-4A19-9148-515FC0B52E4B}" type="slidenum">
              <a:rPr lang="it-IT" altLang="it-IT" smtClean="0"/>
              <a:pPr>
                <a:defRPr/>
              </a:pPr>
              <a:t>5</a:t>
            </a:fld>
            <a:endParaRPr lang="it-IT" altLang="it-IT"/>
          </a:p>
        </p:txBody>
      </p:sp>
    </p:spTree>
    <p:extLst>
      <p:ext uri="{BB962C8B-B14F-4D97-AF65-F5344CB8AC3E}">
        <p14:creationId xmlns:p14="http://schemas.microsoft.com/office/powerpoint/2010/main" val="348611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642554631"/>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po 8"/>
          <p:cNvGrpSpPr/>
          <p:nvPr/>
        </p:nvGrpSpPr>
        <p:grpSpPr>
          <a:xfrm>
            <a:off x="3411475" y="222437"/>
            <a:ext cx="2674069" cy="1340724"/>
            <a:chOff x="0" y="1463237"/>
            <a:chExt cx="4330359" cy="1340724"/>
          </a:xfrm>
        </p:grpSpPr>
        <p:sp>
          <p:nvSpPr>
            <p:cNvPr id="10" name="Rettangolo arrotondato 9"/>
            <p:cNvSpPr/>
            <p:nvPr/>
          </p:nvSpPr>
          <p:spPr>
            <a:xfrm>
              <a:off x="0" y="1463237"/>
              <a:ext cx="4286250" cy="1340724"/>
            </a:xfrm>
            <a:prstGeom prst="roundRect">
              <a:avLst/>
            </a:prstGeom>
          </p:spPr>
          <p:style>
            <a:lnRef idx="2">
              <a:schemeClr val="lt1">
                <a:hueOff val="0"/>
                <a:satOff val="0"/>
                <a:lumOff val="0"/>
                <a:alphaOff val="0"/>
              </a:schemeClr>
            </a:lnRef>
            <a:fillRef idx="1">
              <a:schemeClr val="accent2">
                <a:shade val="80000"/>
                <a:hueOff val="186031"/>
                <a:satOff val="1024"/>
                <a:lumOff val="12814"/>
                <a:alphaOff val="0"/>
              </a:schemeClr>
            </a:fillRef>
            <a:effectRef idx="0">
              <a:schemeClr val="accent2">
                <a:shade val="80000"/>
                <a:hueOff val="186031"/>
                <a:satOff val="1024"/>
                <a:lumOff val="12814"/>
                <a:alphaOff val="0"/>
              </a:schemeClr>
            </a:effectRef>
            <a:fontRef idx="minor">
              <a:schemeClr val="lt1"/>
            </a:fontRef>
          </p:style>
        </p:sp>
        <p:sp>
          <p:nvSpPr>
            <p:cNvPr id="11" name="CasellaDiTesto 10"/>
            <p:cNvSpPr txBox="1"/>
            <p:nvPr/>
          </p:nvSpPr>
          <p:spPr>
            <a:xfrm>
              <a:off x="175007" y="1528686"/>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INNOVATION IN PROCUREMENT</a:t>
              </a:r>
            </a:p>
          </p:txBody>
        </p:sp>
      </p:gr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83" y="2229554"/>
            <a:ext cx="3417762" cy="1782413"/>
          </a:xfrm>
          <a:prstGeom prst="rect">
            <a:avLst/>
          </a:prstGeom>
        </p:spPr>
      </p:pic>
      <p:sp>
        <p:nvSpPr>
          <p:cNvPr id="6" name="Freccia in giù 5"/>
          <p:cNvSpPr/>
          <p:nvPr/>
        </p:nvSpPr>
        <p:spPr>
          <a:xfrm>
            <a:off x="4114800" y="1497712"/>
            <a:ext cx="1371600" cy="124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5"/>
          <p:cNvPicPr>
            <a:picLocks noChangeAspect="1" noChangeArrowheads="1"/>
          </p:cNvPicPr>
          <p:nvPr/>
        </p:nvPicPr>
        <p:blipFill>
          <a:blip r:embed="rId8"/>
          <a:srcRect/>
          <a:stretch>
            <a:fillRect/>
          </a:stretch>
        </p:blipFill>
        <p:spPr bwMode="auto">
          <a:xfrm>
            <a:off x="127914"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A7BD1550-C0CC-47DD-BE38-12D732FC2189}"/>
              </a:ext>
            </a:extLst>
          </p:cNvPr>
          <p:cNvSpPr>
            <a:spLocks noGrp="1"/>
          </p:cNvSpPr>
          <p:nvPr>
            <p:ph type="sldNum" idx="12"/>
          </p:nvPr>
        </p:nvSpPr>
        <p:spPr/>
        <p:txBody>
          <a:bodyPr/>
          <a:lstStyle/>
          <a:p>
            <a:pPr>
              <a:defRPr/>
            </a:pPr>
            <a:fld id="{85EEA3C4-F9F7-4A19-9148-515FC0B52E4B}" type="slidenum">
              <a:rPr lang="it-IT" altLang="it-IT" smtClean="0"/>
              <a:pPr>
                <a:defRPr/>
              </a:pPr>
              <a:t>6</a:t>
            </a:fld>
            <a:endParaRPr lang="it-IT" altLang="it-IT"/>
          </a:p>
        </p:txBody>
      </p:sp>
    </p:spTree>
    <p:extLst>
      <p:ext uri="{BB962C8B-B14F-4D97-AF65-F5344CB8AC3E}">
        <p14:creationId xmlns:p14="http://schemas.microsoft.com/office/powerpoint/2010/main" val="357741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Addressing</a:t>
            </a:r>
            <a:r>
              <a:rPr lang="it-IT" dirty="0"/>
              <a:t> public requirements </a:t>
            </a:r>
            <a:r>
              <a:rPr lang="it-IT" dirty="0" err="1"/>
              <a:t>efficiently</a:t>
            </a:r>
            <a:r>
              <a:rPr lang="it-IT" dirty="0"/>
              <a:t> </a:t>
            </a:r>
          </a:p>
        </p:txBody>
      </p:sp>
      <p:graphicFrame>
        <p:nvGraphicFramePr>
          <p:cNvPr id="7" name="Diagramma 6"/>
          <p:cNvGraphicFramePr/>
          <p:nvPr>
            <p:extLst>
              <p:ext uri="{D42A27DB-BD31-4B8C-83A1-F6EECF244321}">
                <p14:modId xmlns:p14="http://schemas.microsoft.com/office/powerpoint/2010/main" val="3197994429"/>
              </p:ext>
            </p:extLst>
          </p:nvPr>
        </p:nvGraphicFramePr>
        <p:xfrm>
          <a:off x="3733800" y="4191000"/>
          <a:ext cx="5791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2627897"/>
            <a:ext cx="5943600" cy="4074243"/>
          </a:xfrm>
          <a:prstGeom prst="rect">
            <a:avLst/>
          </a:prstGeom>
        </p:spPr>
      </p:pic>
      <p:grpSp>
        <p:nvGrpSpPr>
          <p:cNvPr id="12" name="Gruppo 11"/>
          <p:cNvGrpSpPr/>
          <p:nvPr/>
        </p:nvGrpSpPr>
        <p:grpSpPr>
          <a:xfrm>
            <a:off x="152400" y="1906730"/>
            <a:ext cx="2743200" cy="4189270"/>
            <a:chOff x="0" y="92999"/>
            <a:chExt cx="5791200" cy="2574000"/>
          </a:xfrm>
        </p:grpSpPr>
        <p:sp>
          <p:nvSpPr>
            <p:cNvPr id="13" name="Rettangolo arrotondato 12"/>
            <p:cNvSpPr/>
            <p:nvPr/>
          </p:nvSpPr>
          <p:spPr>
            <a:xfrm>
              <a:off x="0" y="92999"/>
              <a:ext cx="5791200" cy="257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4" name="CasellaDiTesto 13"/>
            <p:cNvSpPr txBox="1"/>
            <p:nvPr/>
          </p:nvSpPr>
          <p:spPr>
            <a:xfrm>
              <a:off x="125652" y="218651"/>
              <a:ext cx="5539896" cy="2322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a:t>Through the use of e-portals on a government wide basis</a:t>
              </a:r>
              <a:r>
                <a:rPr lang="en-US" sz="2200" dirty="0"/>
                <a:t>, a </a:t>
              </a:r>
              <a:r>
                <a:rPr lang="en-US" sz="2200" kern="1200" dirty="0"/>
                <a:t> platform for public procurement can be </a:t>
              </a:r>
              <a:r>
                <a:rPr lang="en-US" sz="2200" b="1" kern="1200" dirty="0"/>
                <a:t>more expedient </a:t>
              </a:r>
              <a:r>
                <a:rPr lang="en-US" sz="2200" kern="1200" dirty="0"/>
                <a:t>and</a:t>
              </a:r>
              <a:r>
                <a:rPr lang="en-US" sz="2200" b="1" kern="1200" dirty="0"/>
                <a:t> more market-responsive </a:t>
              </a:r>
              <a:r>
                <a:rPr lang="en-US" sz="2200" kern="1200" dirty="0"/>
                <a:t>at a presumably </a:t>
              </a:r>
              <a:r>
                <a:rPr lang="en-US" sz="2200" b="1" kern="1200" dirty="0"/>
                <a:t>reasonable price, </a:t>
              </a:r>
              <a:endParaRPr lang="it-IT" sz="2200" kern="1200" dirty="0"/>
            </a:p>
          </p:txBody>
        </p:sp>
      </p:grpSp>
      <p:pic>
        <p:nvPicPr>
          <p:cNvPr id="15" name="Picture 5"/>
          <p:cNvPicPr>
            <a:picLocks noChangeAspect="1" noChangeArrowheads="1"/>
          </p:cNvPicPr>
          <p:nvPr/>
        </p:nvPicPr>
        <p:blipFill>
          <a:blip r:embed="rId8"/>
          <a:srcRect/>
          <a:stretch>
            <a:fillRect/>
          </a:stretch>
        </p:blipFill>
        <p:spPr bwMode="auto">
          <a:xfrm>
            <a:off x="128337"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ECE747C-DF68-4AFA-BB9E-EE529CAD6193}"/>
              </a:ext>
            </a:extLst>
          </p:cNvPr>
          <p:cNvSpPr>
            <a:spLocks noGrp="1"/>
          </p:cNvSpPr>
          <p:nvPr>
            <p:ph type="sldNum" idx="12"/>
          </p:nvPr>
        </p:nvSpPr>
        <p:spPr>
          <a:xfrm>
            <a:off x="7677374" y="6414945"/>
            <a:ext cx="1161826" cy="365125"/>
          </a:xfrm>
        </p:spPr>
        <p:txBody>
          <a:bodyPr/>
          <a:lstStyle/>
          <a:p>
            <a:pPr>
              <a:defRPr/>
            </a:pPr>
            <a:fld id="{85EEA3C4-F9F7-4A19-9148-515FC0B52E4B}" type="slidenum">
              <a:rPr lang="it-IT" altLang="it-IT" smtClean="0"/>
              <a:pPr>
                <a:defRPr/>
              </a:pPr>
              <a:t>7</a:t>
            </a:fld>
            <a:endParaRPr lang="it-IT" altLang="it-IT" dirty="0"/>
          </a:p>
        </p:txBody>
      </p:sp>
    </p:spTree>
    <p:extLst>
      <p:ext uri="{BB962C8B-B14F-4D97-AF65-F5344CB8AC3E}">
        <p14:creationId xmlns:p14="http://schemas.microsoft.com/office/powerpoint/2010/main" val="327283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54342274"/>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po 11"/>
          <p:cNvGrpSpPr/>
          <p:nvPr/>
        </p:nvGrpSpPr>
        <p:grpSpPr>
          <a:xfrm>
            <a:off x="1905000" y="304800"/>
            <a:ext cx="5334000" cy="1229332"/>
            <a:chOff x="0" y="2873082"/>
            <a:chExt cx="4286250" cy="1340724"/>
          </a:xfrm>
        </p:grpSpPr>
        <p:sp>
          <p:nvSpPr>
            <p:cNvPr id="15" name="Rettangolo arrotondato 14"/>
            <p:cNvSpPr/>
            <p:nvPr/>
          </p:nvSpPr>
          <p:spPr>
            <a:xfrm>
              <a:off x="0" y="2873082"/>
              <a:ext cx="4286250" cy="1340724"/>
            </a:xfrm>
            <a:prstGeom prst="roundRect">
              <a:avLst/>
            </a:prstGeom>
          </p:spPr>
          <p:style>
            <a:lnRef idx="2">
              <a:schemeClr val="lt1">
                <a:hueOff val="0"/>
                <a:satOff val="0"/>
                <a:lumOff val="0"/>
                <a:alphaOff val="0"/>
              </a:schemeClr>
            </a:lnRef>
            <a:fillRef idx="1">
              <a:schemeClr val="accent2">
                <a:shade val="80000"/>
                <a:hueOff val="372061"/>
                <a:satOff val="2047"/>
                <a:lumOff val="25628"/>
                <a:alphaOff val="0"/>
              </a:schemeClr>
            </a:fillRef>
            <a:effectRef idx="0">
              <a:schemeClr val="accent2">
                <a:shade val="80000"/>
                <a:hueOff val="372061"/>
                <a:satOff val="2047"/>
                <a:lumOff val="25628"/>
                <a:alphaOff val="0"/>
              </a:schemeClr>
            </a:effectRef>
            <a:fontRef idx="minor">
              <a:schemeClr val="lt1"/>
            </a:fontRef>
          </p:style>
        </p:sp>
        <p:sp>
          <p:nvSpPr>
            <p:cNvPr id="16" name="CasellaDiTesto 15"/>
            <p:cNvSpPr txBox="1"/>
            <p:nvPr/>
          </p:nvSpPr>
          <p:spPr>
            <a:xfrm>
              <a:off x="65449" y="2938531"/>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INNOVATION IN THE PROCUREMENT PROCESS ITSELF</a:t>
              </a:r>
            </a:p>
          </p:txBody>
        </p:sp>
      </p:grpSp>
      <p:pic>
        <p:nvPicPr>
          <p:cNvPr id="2" name="Im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463" y="1562201"/>
            <a:ext cx="3668368" cy="2063457"/>
          </a:xfrm>
          <a:prstGeom prst="rect">
            <a:avLst/>
          </a:prstGeom>
        </p:spPr>
      </p:pic>
      <p:pic>
        <p:nvPicPr>
          <p:cNvPr id="17" name="Picture 5"/>
          <p:cNvPicPr>
            <a:picLocks noChangeAspect="1" noChangeArrowheads="1"/>
          </p:cNvPicPr>
          <p:nvPr/>
        </p:nvPicPr>
        <p:blipFill>
          <a:blip r:embed="rId8"/>
          <a:srcRect/>
          <a:stretch>
            <a:fillRect/>
          </a:stretch>
        </p:blipFill>
        <p:spPr bwMode="auto">
          <a:xfrm>
            <a:off x="0"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52D3E5B-4ED7-47FE-A715-979C26D2AAC2}"/>
              </a:ext>
            </a:extLst>
          </p:cNvPr>
          <p:cNvSpPr>
            <a:spLocks noGrp="1"/>
          </p:cNvSpPr>
          <p:nvPr>
            <p:ph type="sldNum" idx="12"/>
          </p:nvPr>
        </p:nvSpPr>
        <p:spPr>
          <a:xfrm>
            <a:off x="3621106" y="6296210"/>
            <a:ext cx="1161826" cy="365125"/>
          </a:xfrm>
        </p:spPr>
        <p:txBody>
          <a:bodyPr/>
          <a:lstStyle/>
          <a:p>
            <a:pPr>
              <a:defRPr/>
            </a:pPr>
            <a:fld id="{85EEA3C4-F9F7-4A19-9148-515FC0B52E4B}" type="slidenum">
              <a:rPr lang="it-IT" altLang="it-IT" smtClean="0"/>
              <a:pPr>
                <a:defRPr/>
              </a:pPr>
              <a:t>8</a:t>
            </a:fld>
            <a:endParaRPr lang="it-IT" altLang="it-IT" dirty="0"/>
          </a:p>
        </p:txBody>
      </p:sp>
    </p:spTree>
    <p:extLst>
      <p:ext uri="{BB962C8B-B14F-4D97-AF65-F5344CB8AC3E}">
        <p14:creationId xmlns:p14="http://schemas.microsoft.com/office/powerpoint/2010/main" val="187301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351540" y="838200"/>
            <a:ext cx="8212320" cy="1129079"/>
          </a:xfrm>
        </p:spPr>
        <p:txBody>
          <a:bodyPr>
            <a:normAutofit fontScale="90000"/>
          </a:bodyPr>
          <a:lstStyle/>
          <a:p>
            <a:r>
              <a:rPr lang="en-US" dirty="0"/>
              <a:t>Main Innovations </a:t>
            </a:r>
            <a:br>
              <a:rPr lang="it-IT" dirty="0"/>
            </a:br>
            <a:endParaRPr lang="it-IT" dirty="0"/>
          </a:p>
        </p:txBody>
      </p:sp>
      <p:graphicFrame>
        <p:nvGraphicFramePr>
          <p:cNvPr id="4" name="Diagramma 3"/>
          <p:cNvGraphicFramePr/>
          <p:nvPr>
            <p:extLst>
              <p:ext uri="{D42A27DB-BD31-4B8C-83A1-F6EECF244321}">
                <p14:modId xmlns:p14="http://schemas.microsoft.com/office/powerpoint/2010/main" val="125949955"/>
              </p:ext>
            </p:extLst>
          </p:nvPr>
        </p:nvGraphicFramePr>
        <p:xfrm>
          <a:off x="899670" y="2150451"/>
          <a:ext cx="772566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p14="http://schemas.microsoft.com/office/powerpoint/2010/main" val="2632713207"/>
              </p:ext>
            </p:extLst>
          </p:nvPr>
        </p:nvGraphicFramePr>
        <p:xfrm>
          <a:off x="0" y="4055451"/>
          <a:ext cx="8915400" cy="2250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5"/>
          <p:cNvPicPr>
            <a:picLocks noChangeAspect="1" noChangeArrowheads="1"/>
          </p:cNvPicPr>
          <p:nvPr/>
        </p:nvPicPr>
        <p:blipFill>
          <a:blip r:embed="rId12"/>
          <a:srcRect/>
          <a:stretch>
            <a:fillRect/>
          </a:stretch>
        </p:blipFill>
        <p:spPr bwMode="auto">
          <a:xfrm>
            <a:off x="0" y="6221329"/>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80FCA87-7F60-4F84-888A-982826133498}"/>
              </a:ext>
            </a:extLst>
          </p:cNvPr>
          <p:cNvSpPr>
            <a:spLocks noGrp="1"/>
          </p:cNvSpPr>
          <p:nvPr>
            <p:ph type="sldNum" idx="12"/>
          </p:nvPr>
        </p:nvSpPr>
        <p:spPr/>
        <p:txBody>
          <a:bodyPr/>
          <a:lstStyle/>
          <a:p>
            <a:pPr>
              <a:defRPr/>
            </a:pPr>
            <a:fld id="{85EEA3C4-F9F7-4A19-9148-515FC0B52E4B}" type="slidenum">
              <a:rPr lang="it-IT" altLang="it-IT" smtClean="0"/>
              <a:pPr>
                <a:defRPr/>
              </a:pPr>
              <a:t>9</a:t>
            </a:fld>
            <a:endParaRPr lang="it-IT" altLang="it-IT"/>
          </a:p>
        </p:txBody>
      </p:sp>
    </p:spTree>
    <p:extLst>
      <p:ext uri="{BB962C8B-B14F-4D97-AF65-F5344CB8AC3E}">
        <p14:creationId xmlns:p14="http://schemas.microsoft.com/office/powerpoint/2010/main" val="2164955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5319</TotalTime>
  <Words>1826</Words>
  <Application>Microsoft Office PowerPoint</Application>
  <PresentationFormat>On-screen Show (4:3)</PresentationFormat>
  <Paragraphs>179</Paragraphs>
  <Slides>26</Slides>
  <Notes>3</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Candara</vt:lpstr>
      <vt:lpstr>Lucida Sans Unicode</vt:lpstr>
      <vt:lpstr>Palatino Linotype</vt:lpstr>
      <vt:lpstr>Symbol</vt:lpstr>
      <vt:lpstr>Times New Roman</vt:lpstr>
      <vt:lpstr>Verdana</vt:lpstr>
      <vt:lpstr>Wingdings</vt:lpstr>
      <vt:lpstr>Waveform</vt:lpstr>
      <vt:lpstr> Joint Public Procurement and Innovation:  Lessons Across Borders   </vt:lpstr>
      <vt:lpstr>PowerPoint Presentation</vt:lpstr>
      <vt:lpstr>Innovation in Procurement:</vt:lpstr>
      <vt:lpstr>PowerPoint Presentation</vt:lpstr>
      <vt:lpstr>How to purchase Innovation?</vt:lpstr>
      <vt:lpstr>PowerPoint Presentation</vt:lpstr>
      <vt:lpstr>Addressing public requirements efficiently </vt:lpstr>
      <vt:lpstr>PowerPoint Presentation</vt:lpstr>
      <vt:lpstr>Main Innovations  </vt:lpstr>
      <vt:lpstr>Key Questions in Joint Cross-Border Procurement</vt:lpstr>
      <vt:lpstr>Recognized Barriers to Cross-Border Joint Procurement</vt:lpstr>
      <vt:lpstr>PowerPoint Presentation</vt:lpstr>
      <vt:lpstr>PowerPoint Presentation</vt:lpstr>
      <vt:lpstr>PowerPoint Presentation</vt:lpstr>
      <vt:lpstr>PowerPoint Presentation</vt:lpstr>
      <vt:lpstr>Legal Issues</vt:lpstr>
      <vt:lpstr> (EU Directive 2014/24/EU, Art. 39)</vt:lpstr>
      <vt:lpstr>PowerPoint Presentation</vt:lpstr>
      <vt:lpstr>Performance Responsibility</vt:lpstr>
      <vt:lpstr>Whose competition rules apply?</vt:lpstr>
      <vt:lpstr>Transparency </vt:lpstr>
      <vt:lpstr>Socioeconomic Goals</vt:lpstr>
      <vt:lpstr>Choice of Law</vt:lpstr>
      <vt:lpstr>Choice of Forum</vt:lpstr>
      <vt:lpstr>Resulting Constraints</vt:lpstr>
      <vt:lpstr>Conclusion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Developments in Comparative Public Procurement Law: Joint Procurement and Chinese PPPs</dc:title>
  <dc:creator>Christopher Yukins</dc:creator>
  <cp:lastModifiedBy>Yukins, Christopher R.</cp:lastModifiedBy>
  <cp:revision>72</cp:revision>
  <cp:lastPrinted>2019-05-28T10:06:10Z</cp:lastPrinted>
  <dcterms:created xsi:type="dcterms:W3CDTF">2017-05-26T11:48:22Z</dcterms:created>
  <dcterms:modified xsi:type="dcterms:W3CDTF">2019-06-07T11:00:56Z</dcterms:modified>
</cp:coreProperties>
</file>