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411" r:id="rId3"/>
    <p:sldId id="412" r:id="rId4"/>
    <p:sldId id="480" r:id="rId5"/>
    <p:sldId id="261" r:id="rId6"/>
    <p:sldId id="262" r:id="rId7"/>
    <p:sldId id="510" r:id="rId8"/>
    <p:sldId id="511" r:id="rId9"/>
    <p:sldId id="463" r:id="rId10"/>
    <p:sldId id="347" r:id="rId11"/>
    <p:sldId id="495" r:id="rId12"/>
    <p:sldId id="500" r:id="rId13"/>
    <p:sldId id="496" r:id="rId14"/>
    <p:sldId id="348" r:id="rId15"/>
    <p:sldId id="5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CBF52-26EE-43F6-801D-4AE3904E91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D286EC9-E775-46D2-9993-561CB6BD2367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Reputation</a:t>
          </a:r>
        </a:p>
      </dgm:t>
    </dgm:pt>
    <dgm:pt modelId="{1E2D6458-FD8D-47A7-B2C9-97F0E21F58A6}" type="parTrans" cxnId="{E5D6294B-3964-4F8B-A219-7ABEBA238C44}">
      <dgm:prSet/>
      <dgm:spPr/>
      <dgm:t>
        <a:bodyPr/>
        <a:lstStyle/>
        <a:p>
          <a:endParaRPr lang="en-US"/>
        </a:p>
      </dgm:t>
    </dgm:pt>
    <dgm:pt modelId="{E4CA5DD8-77DA-40C8-B524-5CEDB12EDEDA}" type="sibTrans" cxnId="{E5D6294B-3964-4F8B-A219-7ABEBA238C44}">
      <dgm:prSet/>
      <dgm:spPr/>
      <dgm:t>
        <a:bodyPr/>
        <a:lstStyle/>
        <a:p>
          <a:endParaRPr lang="en-US"/>
        </a:p>
      </dgm:t>
    </dgm:pt>
    <dgm:pt modelId="{F1A00A78-773C-454A-98CB-5408DE177B94}">
      <dgm:prSet phldrT="[Text]"/>
      <dgm:spPr>
        <a:solidFill>
          <a:srgbClr val="036DB5">
            <a:alpha val="50000"/>
          </a:srgbClr>
        </a:solidFill>
      </dgm:spPr>
      <dgm:t>
        <a:bodyPr/>
        <a:lstStyle/>
        <a:p>
          <a:r>
            <a:rPr lang="en-US" b="1" dirty="0"/>
            <a:t>Performance</a:t>
          </a:r>
        </a:p>
      </dgm:t>
    </dgm:pt>
    <dgm:pt modelId="{18E70BD3-1334-4948-B57B-FEAE77EE8BE4}" type="parTrans" cxnId="{AB6B24BC-C7BC-4976-A026-B34C86CE5E95}">
      <dgm:prSet/>
      <dgm:spPr/>
      <dgm:t>
        <a:bodyPr/>
        <a:lstStyle/>
        <a:p>
          <a:endParaRPr lang="en-US"/>
        </a:p>
      </dgm:t>
    </dgm:pt>
    <dgm:pt modelId="{DEB37611-BB76-47D3-AF0E-DE88F4782413}" type="sibTrans" cxnId="{AB6B24BC-C7BC-4976-A026-B34C86CE5E95}">
      <dgm:prSet/>
      <dgm:spPr/>
      <dgm:t>
        <a:bodyPr/>
        <a:lstStyle/>
        <a:p>
          <a:endParaRPr lang="en-US"/>
        </a:p>
      </dgm:t>
    </dgm:pt>
    <dgm:pt modelId="{0CBD4E2C-FA6E-4627-8B85-9187A084B41A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Fiduciary</a:t>
          </a:r>
        </a:p>
      </dgm:t>
    </dgm:pt>
    <dgm:pt modelId="{954C21F7-82B4-446D-A56F-63AC41D66338}" type="parTrans" cxnId="{0C0B84C0-2C6B-4D08-8E3A-A08B1F7045BF}">
      <dgm:prSet/>
      <dgm:spPr/>
      <dgm:t>
        <a:bodyPr/>
        <a:lstStyle/>
        <a:p>
          <a:endParaRPr lang="en-US"/>
        </a:p>
      </dgm:t>
    </dgm:pt>
    <dgm:pt modelId="{1DA39041-DF60-4C11-9863-DC990B26609A}" type="sibTrans" cxnId="{0C0B84C0-2C6B-4D08-8E3A-A08B1F7045BF}">
      <dgm:prSet/>
      <dgm:spPr/>
      <dgm:t>
        <a:bodyPr/>
        <a:lstStyle/>
        <a:p>
          <a:endParaRPr lang="en-US"/>
        </a:p>
      </dgm:t>
    </dgm:pt>
    <dgm:pt modelId="{F7600ACE-CB7C-49F6-9B90-B675F9E97E95}" type="pres">
      <dgm:prSet presAssocID="{2E1CBF52-26EE-43F6-801D-4AE3904E9160}" presName="compositeShape" presStyleCnt="0">
        <dgm:presLayoutVars>
          <dgm:chMax val="7"/>
          <dgm:dir/>
          <dgm:resizeHandles val="exact"/>
        </dgm:presLayoutVars>
      </dgm:prSet>
      <dgm:spPr/>
    </dgm:pt>
    <dgm:pt modelId="{32838C51-101E-4F81-9C05-117D4D7EDA73}" type="pres">
      <dgm:prSet presAssocID="{7D286EC9-E775-46D2-9993-561CB6BD2367}" presName="circ1" presStyleLbl="vennNode1" presStyleIdx="0" presStyleCnt="3" custLinFactNeighborY="-2149"/>
      <dgm:spPr/>
    </dgm:pt>
    <dgm:pt modelId="{6F0AC8FD-64A7-4789-84E2-28ACB2C9B8A9}" type="pres">
      <dgm:prSet presAssocID="{7D286EC9-E775-46D2-9993-561CB6BD23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A544BA-4347-47C2-952A-2CBAFD7B6249}" type="pres">
      <dgm:prSet presAssocID="{F1A00A78-773C-454A-98CB-5408DE177B94}" presName="circ2" presStyleLbl="vennNode1" presStyleIdx="1" presStyleCnt="3"/>
      <dgm:spPr/>
    </dgm:pt>
    <dgm:pt modelId="{908D0A55-EC63-40A8-A707-58559F3CFD43}" type="pres">
      <dgm:prSet presAssocID="{F1A00A78-773C-454A-98CB-5408DE177B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0CE0E84-E2A3-4D95-8CA3-B1829247C7DD}" type="pres">
      <dgm:prSet presAssocID="{0CBD4E2C-FA6E-4627-8B85-9187A084B41A}" presName="circ3" presStyleLbl="vennNode1" presStyleIdx="2" presStyleCnt="3"/>
      <dgm:spPr/>
    </dgm:pt>
    <dgm:pt modelId="{67AD5215-FD18-4656-8B39-8D0FAD737ACD}" type="pres">
      <dgm:prSet presAssocID="{0CBD4E2C-FA6E-4627-8B85-9187A084B41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662422A-1C19-4234-9BAF-5E3324A84A4B}" type="presOf" srcId="{F1A00A78-773C-454A-98CB-5408DE177B94}" destId="{908D0A55-EC63-40A8-A707-58559F3CFD43}" srcOrd="1" destOrd="0" presId="urn:microsoft.com/office/officeart/2005/8/layout/venn1"/>
    <dgm:cxn modelId="{74F5592F-C50A-436D-8E77-B695D9C0C5A9}" type="presOf" srcId="{7D286EC9-E775-46D2-9993-561CB6BD2367}" destId="{6F0AC8FD-64A7-4789-84E2-28ACB2C9B8A9}" srcOrd="1" destOrd="0" presId="urn:microsoft.com/office/officeart/2005/8/layout/venn1"/>
    <dgm:cxn modelId="{3EA28468-AB84-4BCD-B345-9E560C3DE912}" type="presOf" srcId="{F1A00A78-773C-454A-98CB-5408DE177B94}" destId="{9CA544BA-4347-47C2-952A-2CBAFD7B6249}" srcOrd="0" destOrd="0" presId="urn:microsoft.com/office/officeart/2005/8/layout/venn1"/>
    <dgm:cxn modelId="{A9BB384A-1C60-4542-974E-8A9E5ED7D13C}" type="presOf" srcId="{0CBD4E2C-FA6E-4627-8B85-9187A084B41A}" destId="{67AD5215-FD18-4656-8B39-8D0FAD737ACD}" srcOrd="1" destOrd="0" presId="urn:microsoft.com/office/officeart/2005/8/layout/venn1"/>
    <dgm:cxn modelId="{E5D6294B-3964-4F8B-A219-7ABEBA238C44}" srcId="{2E1CBF52-26EE-43F6-801D-4AE3904E9160}" destId="{7D286EC9-E775-46D2-9993-561CB6BD2367}" srcOrd="0" destOrd="0" parTransId="{1E2D6458-FD8D-47A7-B2C9-97F0E21F58A6}" sibTransId="{E4CA5DD8-77DA-40C8-B524-5CEDB12EDEDA}"/>
    <dgm:cxn modelId="{71A33475-EEE8-4C82-B6B2-D973D8E46638}" type="presOf" srcId="{0CBD4E2C-FA6E-4627-8B85-9187A084B41A}" destId="{C0CE0E84-E2A3-4D95-8CA3-B1829247C7DD}" srcOrd="0" destOrd="0" presId="urn:microsoft.com/office/officeart/2005/8/layout/venn1"/>
    <dgm:cxn modelId="{51074578-452E-440B-9411-98B5DA6D314E}" type="presOf" srcId="{7D286EC9-E775-46D2-9993-561CB6BD2367}" destId="{32838C51-101E-4F81-9C05-117D4D7EDA73}" srcOrd="0" destOrd="0" presId="urn:microsoft.com/office/officeart/2005/8/layout/venn1"/>
    <dgm:cxn modelId="{E005ADB6-445F-46EF-9FC9-9FE45B8DA447}" type="presOf" srcId="{2E1CBF52-26EE-43F6-801D-4AE3904E9160}" destId="{F7600ACE-CB7C-49F6-9B90-B675F9E97E95}" srcOrd="0" destOrd="0" presId="urn:microsoft.com/office/officeart/2005/8/layout/venn1"/>
    <dgm:cxn modelId="{AB6B24BC-C7BC-4976-A026-B34C86CE5E95}" srcId="{2E1CBF52-26EE-43F6-801D-4AE3904E9160}" destId="{F1A00A78-773C-454A-98CB-5408DE177B94}" srcOrd="1" destOrd="0" parTransId="{18E70BD3-1334-4948-B57B-FEAE77EE8BE4}" sibTransId="{DEB37611-BB76-47D3-AF0E-DE88F4782413}"/>
    <dgm:cxn modelId="{0C0B84C0-2C6B-4D08-8E3A-A08B1F7045BF}" srcId="{2E1CBF52-26EE-43F6-801D-4AE3904E9160}" destId="{0CBD4E2C-FA6E-4627-8B85-9187A084B41A}" srcOrd="2" destOrd="0" parTransId="{954C21F7-82B4-446D-A56F-63AC41D66338}" sibTransId="{1DA39041-DF60-4C11-9863-DC990B26609A}"/>
    <dgm:cxn modelId="{BC7F9D32-D258-48FD-857B-10F52407F110}" type="presParOf" srcId="{F7600ACE-CB7C-49F6-9B90-B675F9E97E95}" destId="{32838C51-101E-4F81-9C05-117D4D7EDA73}" srcOrd="0" destOrd="0" presId="urn:microsoft.com/office/officeart/2005/8/layout/venn1"/>
    <dgm:cxn modelId="{565306FE-C719-4054-B94A-3BD6896F02FA}" type="presParOf" srcId="{F7600ACE-CB7C-49F6-9B90-B675F9E97E95}" destId="{6F0AC8FD-64A7-4789-84E2-28ACB2C9B8A9}" srcOrd="1" destOrd="0" presId="urn:microsoft.com/office/officeart/2005/8/layout/venn1"/>
    <dgm:cxn modelId="{007EEDD9-B23C-4B31-A706-B27CADBA7603}" type="presParOf" srcId="{F7600ACE-CB7C-49F6-9B90-B675F9E97E95}" destId="{9CA544BA-4347-47C2-952A-2CBAFD7B6249}" srcOrd="2" destOrd="0" presId="urn:microsoft.com/office/officeart/2005/8/layout/venn1"/>
    <dgm:cxn modelId="{4983C1CC-CBE4-417C-9B5E-9D5A7F30B05C}" type="presParOf" srcId="{F7600ACE-CB7C-49F6-9B90-B675F9E97E95}" destId="{908D0A55-EC63-40A8-A707-58559F3CFD43}" srcOrd="3" destOrd="0" presId="urn:microsoft.com/office/officeart/2005/8/layout/venn1"/>
    <dgm:cxn modelId="{3EA89199-34EB-4975-B283-13F3DDB1CFF0}" type="presParOf" srcId="{F7600ACE-CB7C-49F6-9B90-B675F9E97E95}" destId="{C0CE0E84-E2A3-4D95-8CA3-B1829247C7DD}" srcOrd="4" destOrd="0" presId="urn:microsoft.com/office/officeart/2005/8/layout/venn1"/>
    <dgm:cxn modelId="{F75BA589-7B63-4607-B0AF-DAED77DE13BD}" type="presParOf" srcId="{F7600ACE-CB7C-49F6-9B90-B675F9E97E95}" destId="{67AD5215-FD18-4656-8B39-8D0FAD737A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8C51-101E-4F81-9C05-117D4D7EDA73}">
      <dsp:nvSpPr>
        <dsp:cNvPr id="0" name=""/>
        <dsp:cNvSpPr/>
      </dsp:nvSpPr>
      <dsp:spPr>
        <a:xfrm>
          <a:off x="2757011" y="0"/>
          <a:ext cx="2715577" cy="271557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Reputation</a:t>
          </a:r>
        </a:p>
      </dsp:txBody>
      <dsp:txXfrm>
        <a:off x="3119088" y="475226"/>
        <a:ext cx="1991423" cy="1222010"/>
      </dsp:txXfrm>
    </dsp:sp>
    <dsp:sp modelId="{9CA544BA-4347-47C2-952A-2CBAFD7B6249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rgbClr val="036DB5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Performance</a:t>
          </a:r>
        </a:p>
      </dsp:txBody>
      <dsp:txXfrm>
        <a:off x="4567396" y="2455334"/>
        <a:ext cx="1629346" cy="1493567"/>
      </dsp:txXfrm>
    </dsp:sp>
    <dsp:sp modelId="{C0CE0E84-E2A3-4D95-8CA3-B1829247C7DD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Fiduciary</a:t>
          </a:r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73E5-8224-473A-974F-EAA46002A32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4ECAA-1332-4F10-8B8C-B94BCEC13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C107B-3C2B-4BC8-9991-EF62C92D6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7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ED377-4907-4B49-98B2-EF9CB3A7EC3A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80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FD314-9863-40BD-84BA-27EF8E45AB9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FAR 2.101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4.e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605B-D3BE-4C5B-9FA9-ACC383C5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40A84-ED33-4257-B123-0C164C6E1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189D2-BFBF-4DBB-82BF-59F6442F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D9884-691C-474B-B842-BCF693C0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72D0D-77C6-4367-819D-C2090CD4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C230-2AEF-4EFB-9365-4552BC4A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1B72-47D9-4E0F-9F7B-D5C013F49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55EBA-EA96-4280-ADD4-B9767D8A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8E172-B6DF-414E-A24D-5E122488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79338-3D28-4568-90D0-609897E8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DE332-F29E-4B50-A4CC-D3D7869AC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E7662-B3E8-4C84-B387-EC5B425D6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48B0-2D97-4070-B4F7-28CEDEA7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C6F97-CB0F-4A43-8B7F-8266196C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E762-360B-4696-85EA-31F2C7A2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5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">
            <a:extLst>
              <a:ext uri="{FF2B5EF4-FFF2-40B4-BE49-F238E27FC236}">
                <a16:creationId xmlns:a16="http://schemas.microsoft.com/office/drawing/2014/main" id="{49E00309-98E8-4A16-A46C-344A14F9C352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727D5F8-7E8C-4BB6-945C-CCFC48417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7C47230-86BD-4C29-B250-CC62C9BE4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5E5171A-8DD4-421C-9C93-7998003F3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84B60A5A-8A55-4E11-BF01-9D355183D4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2DB7F4E3-BF46-454A-87FA-F32B150818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7A997214-7B65-43C3-BAE6-1BB400D13D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68800" y="6453189"/>
            <a:ext cx="3860800" cy="2809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en-US" sz="1200"/>
              <a:t>Slide </a:t>
            </a:r>
            <a:fld id="{33353540-398A-4C2B-ADEE-194875EF1D10}" type="slidenum">
              <a:rPr lang="de-DE" altLang="en-US" sz="1200" smtClean="0"/>
              <a:pPr algn="ctr" eaLnBrk="1" hangingPunct="1">
                <a:defRPr/>
              </a:pPr>
              <a:t>‹#›</a:t>
            </a:fld>
            <a:endParaRPr lang="de-DE" altLang="en-US" sz="120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2B995277-5261-4BC8-AEAC-0BBE2491AA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3728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1205880"/>
            <a:ext cx="10862997" cy="78296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719667" y="2060849"/>
            <a:ext cx="10847917" cy="4031977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7C5E860C-20DB-41C3-B9AF-008720D0E3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9FD6-5930-46FD-BF90-6A2F98D16A0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3901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">
            <a:extLst>
              <a:ext uri="{FF2B5EF4-FFF2-40B4-BE49-F238E27FC236}">
                <a16:creationId xmlns:a16="http://schemas.microsoft.com/office/drawing/2014/main" id="{6CF70C54-D73C-46BC-9F5E-3C06972A7086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EDF1B4-D67B-4075-B61F-432C138A2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2570534-484F-46D6-A11A-169DB24DF1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0CC1457-0832-4503-8608-9CCB9F128D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877E2E8D-18A0-451F-BADF-109E092CAD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17BD9FB6-A7F0-4C66-8A1E-F88E32052A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1837BFA-4815-4C51-9036-842F63CFFF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0D37-180D-4667-B262-530287E14F3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8367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">
            <a:extLst>
              <a:ext uri="{FF2B5EF4-FFF2-40B4-BE49-F238E27FC236}">
                <a16:creationId xmlns:a16="http://schemas.microsoft.com/office/drawing/2014/main" id="{B9F50A3D-5BA6-4D4E-A63C-A706A30F542F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32835B-9E7D-4BE7-85EF-F6C14C705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8B57072-EC55-4D22-9B1A-5D67A0D71C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4442BF8-FDD4-4963-B51A-1B6A9CA4DA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6BC181D7-796A-43D0-A681-7AEDDD3139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2D61566C-B72A-4B1F-BB96-87234FDF5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14BD4F82-73DF-40B3-BBB5-411BE66E46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3728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DE14463-04D1-4954-AB55-5656643F4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E8DDF8C-4DC0-4C0B-B906-6BB90A5BD5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82AD-651A-4A61-BB76-24203C53FF8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586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85A1968A-CBA7-4B78-BF40-3A13AC67F6C2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C6A4A53C-42A9-42AC-B3BA-97E78A75B0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F8F9DD2-86D7-4079-B437-385280C4E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F82B4C0-0580-43CF-9FEE-08F80549E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C5BF18D-6CB0-4874-864C-04D775FCA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4AB76BA0-20D4-49DB-A742-B1F7B11F6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71623EE-0E27-4B8E-933F-9AEBF27D9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68800" y="6453189"/>
            <a:ext cx="3860800" cy="2809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en-US" sz="1200"/>
              <a:t>Slide </a:t>
            </a:r>
            <a:fld id="{F6B4DA7B-1E8A-4552-99CC-3CF4AAB3592F}" type="slidenum">
              <a:rPr lang="de-DE" altLang="en-US" sz="1200" smtClean="0"/>
              <a:pPr algn="ctr" eaLnBrk="1" hangingPunct="1">
                <a:defRPr/>
              </a:pPr>
              <a:t>‹#›</a:t>
            </a:fld>
            <a:endParaRPr lang="de-DE" altLang="en-US" sz="120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6C2BA31-D13E-405E-AB29-47E880E5A2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3728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FE30349-B32E-4627-BCDA-8EF5F674E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BC429F4-45BD-490F-8C46-8DF03C0C32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C3D2-31DF-4C00-BFEB-9BB47C50B93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5871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85A1968A-CBA7-4B78-BF40-3A13AC67F6C2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C6A4A53C-42A9-42AC-B3BA-97E78A75B0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F8F9DD2-86D7-4079-B437-385280C4E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F82B4C0-0580-43CF-9FEE-08F80549E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C5BF18D-6CB0-4874-864C-04D775FCA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4AB76BA0-20D4-49DB-A742-B1F7B11F6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71623EE-0E27-4B8E-933F-9AEBF27D9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68800" y="6453189"/>
            <a:ext cx="3860800" cy="2809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en-US" sz="1200"/>
              <a:t>Slide </a:t>
            </a:r>
            <a:fld id="{F6B4DA7B-1E8A-4552-99CC-3CF4AAB3592F}" type="slidenum">
              <a:rPr lang="de-DE" altLang="en-US" sz="1200" smtClean="0"/>
              <a:pPr algn="ctr" eaLnBrk="1" hangingPunct="1">
                <a:defRPr/>
              </a:pPr>
              <a:t>‹#›</a:t>
            </a:fld>
            <a:endParaRPr lang="de-DE" altLang="en-US" sz="120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6C2BA31-D13E-405E-AB29-47E880E5A2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3728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BFE30349-B32E-4627-BCDA-8EF5F674E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BC429F4-45BD-490F-8C46-8DF03C0C32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C3D2-31DF-4C00-BFEB-9BB47C50B93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6537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ACEF4B-6553-4978-9920-C0F14B382118}"/>
              </a:ext>
            </a:extLst>
          </p:cNvPr>
          <p:cNvSpPr/>
          <p:nvPr userDrawn="1"/>
        </p:nvSpPr>
        <p:spPr>
          <a:xfrm>
            <a:off x="-4176" y="-9979"/>
            <a:ext cx="11895655" cy="7161531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726A9-0392-4148-BA73-22665CF4D610}"/>
              </a:ext>
            </a:extLst>
          </p:cNvPr>
          <p:cNvSpPr/>
          <p:nvPr userDrawn="1"/>
        </p:nvSpPr>
        <p:spPr>
          <a:xfrm>
            <a:off x="212113" y="1583228"/>
            <a:ext cx="6799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hr-HR" sz="2800" b="1" dirty="0">
              <a:solidFill>
                <a:srgbClr val="036DB5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58B8BA-CFAF-4BCD-A03D-C0EFCB2D5AAB}"/>
              </a:ext>
            </a:extLst>
          </p:cNvPr>
          <p:cNvSpPr/>
          <p:nvPr userDrawn="1"/>
        </p:nvSpPr>
        <p:spPr>
          <a:xfrm>
            <a:off x="8307475" y="-9981"/>
            <a:ext cx="3884526" cy="702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7B46A-3808-4B32-A35E-95C2B67A53B7}"/>
              </a:ext>
            </a:extLst>
          </p:cNvPr>
          <p:cNvSpPr/>
          <p:nvPr userDrawn="1"/>
        </p:nvSpPr>
        <p:spPr>
          <a:xfrm>
            <a:off x="8248113" y="4473896"/>
            <a:ext cx="35101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defTabSz="914400" rtl="0" eaLnBrk="1" latinLnBrk="0" hangingPunct="1">
              <a:buNone/>
            </a:pPr>
            <a:endParaRPr lang="en-US" sz="2400" b="1" kern="1200" dirty="0">
              <a:solidFill>
                <a:srgbClr val="71AB7B"/>
              </a:solidFill>
              <a:latin typeface="+mj-lt"/>
              <a:ea typeface="+mn-ea"/>
              <a:cs typeface="+mn-cs"/>
            </a:endParaRPr>
          </a:p>
          <a:p>
            <a:pPr marL="0" indent="0" algn="r" defTabSz="914400" rtl="0" eaLnBrk="1" latinLnBrk="0" hangingPunct="1">
              <a:buNone/>
            </a:pPr>
            <a:r>
              <a:rPr lang="en-US" sz="2400" b="1" kern="1200" dirty="0">
                <a:solidFill>
                  <a:srgbClr val="036DB5"/>
                </a:solidFill>
                <a:latin typeface="+mj-lt"/>
                <a:ea typeface="+mn-ea"/>
                <a:cs typeface="+mn-cs"/>
              </a:rPr>
              <a:t> </a:t>
            </a:r>
          </a:p>
          <a:p>
            <a:pPr marL="0" indent="0" algn="r" defTabSz="914400" rtl="0" eaLnBrk="1" latinLnBrk="0" hangingPunct="1">
              <a:buNone/>
            </a:pPr>
            <a:r>
              <a:rPr lang="en-US" sz="2400" b="1" kern="1200" dirty="0">
                <a:solidFill>
                  <a:srgbClr val="036DB5"/>
                </a:solidFill>
                <a:latin typeface="+mj-lt"/>
                <a:ea typeface="+mn-ea"/>
                <a:cs typeface="+mn-cs"/>
              </a:rPr>
              <a:t>                  </a:t>
            </a:r>
          </a:p>
          <a:p>
            <a:pPr marL="0" indent="0" algn="r" defTabSz="914400" rtl="0" eaLnBrk="1" latinLnBrk="0" hangingPunct="1">
              <a:buNone/>
            </a:pPr>
            <a:r>
              <a:rPr lang="en-US" sz="2400" b="1" kern="1200" dirty="0">
                <a:solidFill>
                  <a:srgbClr val="71AB7B"/>
                </a:solidFill>
                <a:latin typeface="+mj-lt"/>
                <a:ea typeface="+mn-ea"/>
                <a:cs typeface="+mn-cs"/>
              </a:rPr>
              <a:t>International conference </a:t>
            </a:r>
          </a:p>
          <a:p>
            <a:pPr marL="0" indent="0" algn="r" defTabSz="914400" rtl="0" eaLnBrk="1" latinLnBrk="0" hangingPunct="1">
              <a:buNone/>
            </a:pPr>
            <a:r>
              <a:rPr lang="en-US" sz="2400" b="1" kern="1200" dirty="0">
                <a:solidFill>
                  <a:srgbClr val="71AB7B"/>
                </a:solidFill>
                <a:latin typeface="+mj-lt"/>
                <a:ea typeface="+mn-ea"/>
                <a:cs typeface="+mn-cs"/>
              </a:rPr>
              <a:t>in public procurement</a:t>
            </a:r>
          </a:p>
          <a:p>
            <a:pPr marL="0" indent="0" algn="r" defTabSz="914400" rtl="0" eaLnBrk="1" latinLnBrk="0" hangingPunct="1">
              <a:buNone/>
            </a:pPr>
            <a:endParaRPr lang="en-US" sz="2400" b="1" kern="1200" dirty="0">
              <a:solidFill>
                <a:srgbClr val="036DB5"/>
              </a:solidFill>
              <a:latin typeface="+mj-lt"/>
              <a:ea typeface="+mn-ea"/>
              <a:cs typeface="+mn-cs"/>
            </a:endParaRPr>
          </a:p>
          <a:p>
            <a:pPr marL="0" indent="0" algn="r" defTabSz="914400" rtl="0" eaLnBrk="1" latinLnBrk="0" hangingPunct="1">
              <a:buNone/>
            </a:pPr>
            <a:endParaRPr lang="en-US" sz="2400" b="1" kern="1200" dirty="0">
              <a:solidFill>
                <a:srgbClr val="036DB5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90F3CE1-B4BF-4AB2-B38A-C89BB41719E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4819" y="273067"/>
            <a:ext cx="7878358" cy="463113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A7CC7-152D-4A16-A400-4D9D00FD5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8334054" y="993059"/>
            <a:ext cx="3426720" cy="316050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DA31E97-877C-46F4-ACD1-13AF2A8CD0C8}"/>
              </a:ext>
            </a:extLst>
          </p:cNvPr>
          <p:cNvSpPr/>
          <p:nvPr userDrawn="1"/>
        </p:nvSpPr>
        <p:spPr>
          <a:xfrm>
            <a:off x="300522" y="257743"/>
            <a:ext cx="11457784" cy="4631137"/>
          </a:xfrm>
          <a:prstGeom prst="rect">
            <a:avLst/>
          </a:prstGeom>
          <a:noFill/>
          <a:ln>
            <a:solidFill>
              <a:srgbClr val="70A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451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5AECF22-595C-4753-8957-27EDEEF02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1"/>
            <a:ext cx="12189023" cy="6731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5DF56-6C6F-4FA4-960A-61386CE2A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0" y="732294"/>
            <a:ext cx="10515600" cy="1122853"/>
          </a:xfrm>
        </p:spPr>
        <p:txBody>
          <a:bodyPr/>
          <a:lstStyle>
            <a:lvl1pPr>
              <a:defRPr>
                <a:solidFill>
                  <a:srgbClr val="71AB7B"/>
                </a:solidFill>
              </a:defRPr>
            </a:lvl1pPr>
          </a:lstStyle>
          <a:p>
            <a:r>
              <a:rPr lang="en-US" dirty="0"/>
              <a:t>Click to add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EB55-35EC-4AE4-AD09-81437161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2269375"/>
            <a:ext cx="11371811" cy="3907588"/>
          </a:xfrm>
          <a:ln>
            <a:solidFill>
              <a:srgbClr val="71AB7B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7BF68-D5F9-4751-9895-7058270DDB84}"/>
              </a:ext>
            </a:extLst>
          </p:cNvPr>
          <p:cNvSpPr txBox="1"/>
          <p:nvPr userDrawn="1"/>
        </p:nvSpPr>
        <p:spPr>
          <a:xfrm>
            <a:off x="2585257" y="6604084"/>
            <a:ext cx="7556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>
                <a:solidFill>
                  <a:schemeClr val="bg1">
                    <a:lumMod val="65000"/>
                  </a:schemeClr>
                </a:solidFill>
              </a:rPr>
              <a:t>Kako se pripremiti za novo financijsko razdoblje 2021-2027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hr-HR" sz="900" dirty="0">
                <a:solidFill>
                  <a:schemeClr val="bg1">
                    <a:lumMod val="65000"/>
                  </a:schemeClr>
                </a:solidFill>
              </a:rPr>
              <a:t>Učimo iz iskustava strateškog razvoja i provedbe EU projekata drugih zemalja članica EU</a:t>
            </a:r>
          </a:p>
          <a:p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EFEB0-F2E9-47EB-8B59-4199926E57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9"/>
          <a:stretch/>
        </p:blipFill>
        <p:spPr>
          <a:xfrm>
            <a:off x="10971773" y="673942"/>
            <a:ext cx="1099397" cy="11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78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5AECF22-595C-4753-8957-27EDEEF02B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1"/>
            <a:ext cx="12189023" cy="6731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5DF56-6C6F-4FA4-960A-61386CE2A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0" y="732294"/>
            <a:ext cx="10515600" cy="1122853"/>
          </a:xfrm>
        </p:spPr>
        <p:txBody>
          <a:bodyPr/>
          <a:lstStyle>
            <a:lvl1pPr>
              <a:defRPr>
                <a:solidFill>
                  <a:srgbClr val="71AB7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FD0AD0-F2DA-4750-A333-67BD278A061D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92075" y="92075"/>
          <a:ext cx="4445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444960" imgH="297000" progId="Package">
                  <p:embed/>
                </p:oleObj>
              </mc:Choice>
              <mc:Fallback>
                <p:oleObj name="Packager Shell Object" showAsIcon="1" r:id="rId4" imgW="444960" imgH="29700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7FD0AD0-F2DA-4750-A333-67BD278A0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445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CC1575-39AA-4DAA-B286-6B8862142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9"/>
          <a:stretch/>
        </p:blipFill>
        <p:spPr>
          <a:xfrm>
            <a:off x="10971773" y="673942"/>
            <a:ext cx="1099397" cy="1181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716EAB-315C-43A7-9003-82831DC79627}"/>
              </a:ext>
            </a:extLst>
          </p:cNvPr>
          <p:cNvSpPr txBox="1"/>
          <p:nvPr userDrawn="1"/>
        </p:nvSpPr>
        <p:spPr>
          <a:xfrm>
            <a:off x="207817" y="6586073"/>
            <a:ext cx="11754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Razmjena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iskustava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ključnim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izazovima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praksi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javne</a:t>
            </a:r>
            <a:r>
              <a:rPr lang="en-US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nabave</a:t>
            </a:r>
            <a:endParaRPr lang="en-US" sz="11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037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E5EF-CAD0-4933-85F8-4FE46AC1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F5F8-D146-4E83-921D-FEF41E70D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3DA4-9AE9-4E1D-BD30-59DCD1C4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6411-FDF3-4B3B-A916-4903D82B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5DC30-B31A-4E2F-A2F9-89E69088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3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4B5-C999-4FA3-B783-66F11C2D0579}" type="datetimeFigureOut">
              <a:rPr lang="en-US" smtClean="0">
                <a:solidFill>
                  <a:srgbClr val="696464"/>
                </a:solidFill>
              </a:rPr>
              <a:pPr/>
              <a:t>10/23/2019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A1BA-F535-4998-B122-5EEC82DBA6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67" y="5538357"/>
            <a:ext cx="2657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00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4B5-C999-4FA3-B783-66F11C2D0579}" type="datetimeFigureOut">
              <a:rPr lang="en-US" smtClean="0">
                <a:solidFill>
                  <a:srgbClr val="696464"/>
                </a:solidFill>
              </a:rPr>
              <a:pPr/>
              <a:t>10/23/2019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A1BA-F535-4998-B122-5EEC82DBA6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85" y="5519883"/>
            <a:ext cx="2652105" cy="11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15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074400" y="304802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582400" y="228604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BF723B7-5516-4332-9CC4-EBB2A16E48AE}" type="slidenum">
              <a:rPr lang="en-US" sz="1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9652000" y="5918200"/>
          <a:ext cx="254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2142857" imgH="1057423" progId="Paint.Picture">
                  <p:embed/>
                </p:oleObj>
              </mc:Choice>
              <mc:Fallback>
                <p:oleObj name="Bitmap Image" r:id="rId4" imgW="2142857" imgH="1057423" progId="Paint.Picture">
                  <p:embed/>
                  <p:pic>
                    <p:nvPicPr>
                      <p:cNvPr id="1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0" y="5918200"/>
                        <a:ext cx="2540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lowchart: Process 17"/>
          <p:cNvSpPr/>
          <p:nvPr userDrawn="1"/>
        </p:nvSpPr>
        <p:spPr>
          <a:xfrm>
            <a:off x="334433" y="908050"/>
            <a:ext cx="3744384" cy="46038"/>
          </a:xfrm>
          <a:prstGeom prst="flowChartProcess">
            <a:avLst/>
          </a:prstGeom>
          <a:solidFill>
            <a:srgbClr val="9B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9" name="Flowchart: Process 18"/>
          <p:cNvSpPr/>
          <p:nvPr userDrawn="1"/>
        </p:nvSpPr>
        <p:spPr>
          <a:xfrm>
            <a:off x="3467100" y="908050"/>
            <a:ext cx="2271184" cy="46038"/>
          </a:xfrm>
          <a:prstGeom prst="flowChartProcess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0" name="Flowchart: Process 19"/>
          <p:cNvSpPr/>
          <p:nvPr userDrawn="1"/>
        </p:nvSpPr>
        <p:spPr>
          <a:xfrm>
            <a:off x="5738287" y="908050"/>
            <a:ext cx="2271183" cy="46038"/>
          </a:xfrm>
          <a:prstGeom prst="flowChartProcess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08003" y="6438900"/>
            <a:ext cx="6731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6B8996-A95C-4795-B0B0-D75F900294E1}" type="slidenum">
              <a:rPr lang="en-GB" sz="1400">
                <a:solidFill>
                  <a:srgbClr val="FFFFFF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800" dirty="0">
              <a:solidFill>
                <a:srgbClr val="FFFFFF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76672"/>
            <a:ext cx="9889099" cy="3600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5360" y="1989138"/>
            <a:ext cx="11618384" cy="432018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52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CE6C-A29A-4283-ACEA-CD9F26D8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A2175-4212-4EE3-A071-1350B53C8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171D3-7372-4FE6-80E3-F62000C1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9222D-833D-4FFA-BF8B-5F7D954F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882A8-7FDC-48C2-8A24-E1F419DA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B239-927D-40E5-A927-B523184D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B33B-DCA4-4BAA-9ACA-B97159F62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3B2F3-6471-4AFB-A4DA-05155A1CD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8F7F0-E6EA-4810-A39D-90FAA55B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9DB9-7BF8-4308-8F98-11C8F642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93BA8-55E6-4D08-9F70-6742D7B4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9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03EA-078E-4838-B6DF-173521DD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614F2-F0D8-419A-9039-F9FC18565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65F07-12C4-4AA2-9A2E-6716620DA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AC257-C94F-4325-ADBF-8DE57D682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A37C6-BAFE-4891-BC14-8483A16D3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0AD0A-F4A7-4931-B7B1-3391456F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0DBA4-5317-4E2D-9000-DA4C6647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BC22F-B702-4044-99B5-3FB84661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7ABE-E13F-4D27-8AC7-FA30C03E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0918F-7728-4EB0-BF65-B058D447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9E856-C3CB-4581-8CD6-0F947DA4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C0CDC-A54E-4A0A-A7F0-EB1A6EE4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54607-A7C8-4411-82E8-247A7316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E6BDC-8131-4246-A206-A10FD051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2BA6-967F-45D0-A1B9-ACC054D3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1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B256-D78E-4986-829D-4034CE92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84FA-BA38-4CB5-80AB-A228AD30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CFAD5-0FD7-4991-8003-18FD909EA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731C-5F81-44BA-B931-C4650415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E8F5E-DC7A-44C0-B689-BECC5CEF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B631E-73A5-4960-A06B-D9F2F7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2D2D-702E-4CBD-818B-6F6F79AC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43356-EE73-4A7D-99C7-9E2577BD9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A7626-8954-4E91-A31A-1B6665FE3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6979D-A5CF-4507-8864-83729059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42D0B-14F0-4688-BDC1-903BB4A5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AF26D-48DF-4F9A-92D6-3A49E69E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81C52-F512-49DD-A488-1263763F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CB4FA-9AC1-47F8-AE26-DEAA8FD4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86E6F-8A63-4DC8-ADF4-5AD4910D4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59A8-B8CB-48CF-BCCA-259B0D9F7399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8620-96BF-4923-8E2B-E448C4F45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093F-28EE-4EA6-AD20-35BB2D9F2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9A75-FF96-4533-BF80-09B080F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E84E2C8-B878-4E2B-AA38-AF1FBC170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DA9285-4FB6-254E-BDDC-BE8CC2ECE7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AAEF3D-368C-094B-B71B-C8672A5B8C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E4A630-0B46-4C69-A490-0723B2C4C45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graphicFrame>
        <p:nvGraphicFramePr>
          <p:cNvPr id="1034" name="Group 10">
            <a:extLst>
              <a:ext uri="{FF2B5EF4-FFF2-40B4-BE49-F238E27FC236}">
                <a16:creationId xmlns:a16="http://schemas.microsoft.com/office/drawing/2014/main" id="{64810061-B3BB-9A45-9738-F58C97C52FF9}"/>
              </a:ext>
            </a:extLst>
          </p:cNvPr>
          <p:cNvGraphicFramePr>
            <a:graphicFrameLocks noGrp="1"/>
          </p:cNvGraphicFramePr>
          <p:nvPr/>
        </p:nvGraphicFramePr>
        <p:xfrm>
          <a:off x="334434" y="1111250"/>
          <a:ext cx="11523133" cy="517576"/>
        </p:xfrm>
        <a:graphic>
          <a:graphicData uri="http://schemas.openxmlformats.org/drawingml/2006/table">
            <a:tbl>
              <a:tblPr/>
              <a:tblGrid>
                <a:gridCol w="1152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45428" marB="45428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2" name="Picture 4">
            <a:extLst>
              <a:ext uri="{FF2B5EF4-FFF2-40B4-BE49-F238E27FC236}">
                <a16:creationId xmlns:a16="http://schemas.microsoft.com/office/drawing/2014/main" id="{700FA5DD-A645-46EE-BBDE-F7693DC89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30175"/>
            <a:ext cx="42841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5E70D5F8-997E-451A-AB9C-195333E5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22239"/>
            <a:ext cx="11514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59954D7B-419C-4084-B5EF-254EE0DAA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5" y="177801"/>
            <a:ext cx="102023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>
            <a:extLst>
              <a:ext uri="{FF2B5EF4-FFF2-40B4-BE49-F238E27FC236}">
                <a16:creationId xmlns:a16="http://schemas.microsoft.com/office/drawing/2014/main" id="{F2D45121-1B1E-4A7F-8B52-DE4D52C0E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333376"/>
            <a:ext cx="231351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4">
            <a:extLst>
              <a:ext uri="{FF2B5EF4-FFF2-40B4-BE49-F238E27FC236}">
                <a16:creationId xmlns:a16="http://schemas.microsoft.com/office/drawing/2014/main" id="{C0CB5EBF-9952-48A9-82F2-930A5C340D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867" y="233363"/>
            <a:ext cx="164253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MgT45Obh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hyperlink" Target="New%20Orleans%20&#8211;%20Defective%20Construction%20&#8211;%20Building%20Collapse%20&#8211;%20Controlled%20Explos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jLoqhWjXc5E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ps.org/SiteCollectionDocuments/ASR/2015-ASR-supplement.pdf" TargetMode="External"/><Relationship Id="rId2" Type="http://schemas.openxmlformats.org/officeDocument/2006/relationships/hyperlink" Target="https://ssrn.com/abstract=1776295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dnapisec.kaltura.com/p/1927491/sp/192749100/embedIframeJs/uiconf_id/29226502/partner_id/1927491?iframeembed=true&amp;playerId=kaltura_player&amp;entry_id=1_29tkl1ea&amp;flashvars%5bstreamerType%5d=auto&amp;flashvars%5blocalizationCode%5d=en&amp;flashvars%5bleadWithHTML5%5d=true&amp;flashvars%5bsideBarContainer.plugin%5d=true&amp;flashvars%5bsideBarContainer.position%5d=left&amp;flashvars%5bsideBarContainer.clickToClose%5d=true&amp;flashvars%5bchapters.plugin%5d=true&amp;flashvars%5bchapters.layout%5d=vertical&amp;flashvars%5bchapters.thumbnailRotator%5d=false&amp;flashvars%5bstreamSelector.plugin%5d=true&amp;flashvars%5bEmbedPlayer.SpinnerTarget%5d=videoHolder&amp;flashvars%5bdualScreen.plugin%5d=true&amp;flashvars%5bKaltura.addCrossoriginToIframe%5d=true&amp;&amp;wid=1_kl2nafoj" TargetMode="External"/><Relationship Id="rId5" Type="http://schemas.openxmlformats.org/officeDocument/2006/relationships/hyperlink" Target="https://www.law.gwu.edu/government-procurement-courses-and-degree-offerings" TargetMode="External"/><Relationship Id="rId4" Type="http://schemas.openxmlformats.org/officeDocument/2006/relationships/hyperlink" Target="https://cdnapisec.kaltura.com/p/1927491/sp/192749100/embedIframeJs/uiconf_id/29226502/partner_id/1927491?iframeembed=true&amp;playerId=kaltura_player&amp;entry_id=1_3zicv80m&amp;flashvars%5bstreamerType%5d=auto&amp;flashvars%5blocalizationCode%5d=en&amp;flashvars%5bleadWithHTML5%5d=true&amp;flashvars%5bsideBarContainer.plugin%5d=true&amp;flashvars%5bsideBarContainer.position%5d=left&amp;flashvars%5bsideBarContainer.clickToClose%5d=true&amp;flashvars%5bchapters.plugin%5d=true&amp;flashvars%5bchapters.layout%5d=vertical&amp;flashvars%5bchapters.thumbnailRotator%5d=false&amp;flashvars%5bstreamSelector.plugin%5d=true&amp;flashvars%5bEmbedPlayer.SpinnerTarget%5d=videoHolder&amp;flashvars%5bdualScreen.plugin%5d=true&amp;flashvars%5bKaltura.addCrossoriginToIframe%5d=true&amp;&amp;wid=1_i6q0y1x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3200" y="3200400"/>
            <a:ext cx="6705600" cy="27054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Professor Christopher R. Yukins</a:t>
            </a:r>
          </a:p>
          <a:p>
            <a:r>
              <a:rPr lang="en-US" dirty="0"/>
              <a:t>George Washington University Law School</a:t>
            </a:r>
          </a:p>
          <a:p>
            <a:endParaRPr lang="en-US" dirty="0"/>
          </a:p>
          <a:p>
            <a:r>
              <a:rPr lang="en-US" dirty="0"/>
              <a:t>Tbilisi, Georgia</a:t>
            </a:r>
          </a:p>
          <a:p>
            <a:endParaRPr lang="en-US" dirty="0"/>
          </a:p>
          <a:p>
            <a:r>
              <a:rPr lang="en-US" dirty="0"/>
              <a:t>28 October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6A1BA-F535-4998-B122-5EEC82DBA69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ＭＳ Ｐゴシック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1160042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Devastating Consequences of Corruption in Public Procurement – Presentation of International Cases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1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5AD7-AD23-4290-B3CC-067628DF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47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Performance Risk:  New Orleans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55FFC-488B-431A-9FDF-809D1150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43392-A778-4A9D-A4DC-2186673318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A488F-D518-434D-AD43-C85703378912}"/>
              </a:ext>
            </a:extLst>
          </p:cNvPr>
          <p:cNvSpPr txBox="1"/>
          <p:nvPr/>
        </p:nvSpPr>
        <p:spPr>
          <a:xfrm>
            <a:off x="1666874" y="6169581"/>
            <a:ext cx="885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Orleans – Defective Construction – Building Collapse – Controlled Explosion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Picture 7">
            <a:hlinkClick r:id="rId4" action="ppaction://hlinkfile"/>
            <a:extLst>
              <a:ext uri="{FF2B5EF4-FFF2-40B4-BE49-F238E27FC236}">
                <a16:creationId xmlns:a16="http://schemas.microsoft.com/office/drawing/2014/main" id="{F3890762-112A-4270-B116-E837B2DCB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007" y="1216470"/>
            <a:ext cx="8565983" cy="47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DDD3-009B-498A-B8F3-00D88353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Performance Risk: 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Florida International University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F2663CE-346E-45CC-9C01-B35F4B52D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4070" y="2035233"/>
            <a:ext cx="7107376" cy="39658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D52E2-C7E8-4B42-A654-A7EE4F56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43392-A778-4A9D-A4DC-2186673318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89855-F258-441D-9CDA-221FCB6EAC82}"/>
              </a:ext>
            </a:extLst>
          </p:cNvPr>
          <p:cNvSpPr txBox="1"/>
          <p:nvPr/>
        </p:nvSpPr>
        <p:spPr>
          <a:xfrm>
            <a:off x="1484851" y="6125706"/>
            <a:ext cx="84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hlinkClick r:id="rId2"/>
              </a:rPr>
              <a:t>https://www.youtube.com/watch?v=jLoqhWjXc5E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3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6EED-533B-42F8-BA9E-7499B5DF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Reputation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0C2A3-9A56-415D-88BA-4CDCFDAF2E99}"/>
              </a:ext>
            </a:extLst>
          </p:cNvPr>
          <p:cNvSpPr txBox="1"/>
          <p:nvPr/>
        </p:nvSpPr>
        <p:spPr>
          <a:xfrm>
            <a:off x="6722378" y="1915354"/>
            <a:ext cx="43418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“[Trudeau] demonstrated the hollowness of his progressive virtues during what became known as the SNC-Lavalin scandal, in which he allegedly sidelined Canada’s first Indigenous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attorney general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because she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refused to subvert the independence of her office by granting a politically well-connected engineering firm a pass on corruption charges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 The episode betrayed a government that is just as centralized, controlling and cynical as the one it replaced.”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53CD5-72AE-4342-A0F5-18879511D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232" y="0"/>
            <a:ext cx="6463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7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http://c4.staticflickr.com/4/3094/2841116160_64570949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6" y="0"/>
            <a:ext cx="9111842" cy="68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8" descr="http://3.bp.blogspot.com/_VsMJdGCn6Rc/TL22vp3xdKI/AAAAAAAAAnk/bxZZRWZc7pE/s320/Boss_Tweed,_N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9" y="2743200"/>
            <a:ext cx="2644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3996" y="5083380"/>
            <a:ext cx="4429125" cy="1258871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“Boss” Tweed: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Fiduciary Risks of Misdirected Funds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6ED40-A385-4739-B7D6-BE05EAF16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56" y="103451"/>
            <a:ext cx="3070371" cy="45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458A9E-D4F8-4C01-A261-738F5DAE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660" y="-625953"/>
            <a:ext cx="12469239" cy="8194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E98E1-C4F3-4420-97E0-0DE8C459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180999"/>
            <a:ext cx="10515600" cy="1122853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Impact of Corruption in Public Procurement in Georgia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45EFE-F384-4EB1-8CB3-7DDD8B55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1" y="2269375"/>
            <a:ext cx="11371811" cy="299328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“Public procurement is one of the most corruption-prone systems. Ineffective public procurement system [diverts the] market from competition [and thus increases the costs of] goods, service and construction works and results in unjustified public expenses and thus, affects taxpayers’ financial resources. Furthermore, . . . public procurement [as a portion of] GDP is relatively high and . . . fluctuates around 12%.”</a:t>
            </a:r>
            <a:r>
              <a:rPr lang="ka-GE" sz="2800" b="1" dirty="0">
                <a:solidFill>
                  <a:schemeClr val="bg1"/>
                </a:solidFill>
              </a:rPr>
              <a:t>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F4673-FCD3-4A81-86AA-78B7EA48D055}"/>
              </a:ext>
            </a:extLst>
          </p:cNvPr>
          <p:cNvSpPr txBox="1"/>
          <p:nvPr/>
        </p:nvSpPr>
        <p:spPr>
          <a:xfrm>
            <a:off x="6089420" y="5476672"/>
            <a:ext cx="3959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National Anti-Corruption strategy of </a:t>
            </a:r>
            <a:r>
              <a:rPr kumimoji="0" lang="en-GB" sz="1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georgia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2017-2018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45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Readings &amp;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/>
              <a:t>Christopher R. Yukins, </a:t>
            </a:r>
            <a:r>
              <a:rPr lang="en-US" sz="2900" i="1" dirty="0"/>
              <a:t>A Versatile Prism: Assessing Procurement Law Through the Principal-Agent Model </a:t>
            </a:r>
            <a:r>
              <a:rPr lang="en-US" sz="2900" dirty="0"/>
              <a:t>(PCLJ 2010), </a:t>
            </a:r>
            <a:r>
              <a:rPr lang="en-US" sz="2900" u="sng" dirty="0">
                <a:hlinkClick r:id="rId2"/>
              </a:rPr>
              <a:t>https://ssrn.com/abstract=1776295</a:t>
            </a:r>
            <a:endParaRPr lang="en-US" sz="2900" u="sng" dirty="0"/>
          </a:p>
          <a:p>
            <a:r>
              <a:rPr lang="en-US" sz="2900" dirty="0"/>
              <a:t>Johannes Schnitzer &amp; Christopher Yukins, </a:t>
            </a:r>
            <a:r>
              <a:rPr lang="en-US" sz="2900" i="1" dirty="0"/>
              <a:t>Combatting Corruption in Procurement</a:t>
            </a:r>
            <a:r>
              <a:rPr lang="en-US" sz="2900" dirty="0"/>
              <a:t>, </a:t>
            </a:r>
            <a:r>
              <a:rPr lang="en-US" sz="2900" i="1" dirty="0"/>
              <a:t>in</a:t>
            </a:r>
            <a:r>
              <a:rPr lang="en-US" sz="2900" dirty="0"/>
              <a:t> UNOPS:  Future-Proofing Procurement 26-29 (2015), </a:t>
            </a:r>
            <a:r>
              <a:rPr lang="en-US" sz="2900" dirty="0">
                <a:hlinkClick r:id="rId3"/>
              </a:rPr>
              <a:t>https://www.unops.org/SiteCollectionDocuments/ASR/2015-ASR-supplement.pdf</a:t>
            </a:r>
            <a:r>
              <a:rPr lang="en-US" sz="2900" dirty="0"/>
              <a:t> </a:t>
            </a:r>
          </a:p>
          <a:p>
            <a:pPr lvl="1"/>
            <a:r>
              <a:rPr lang="en-US" sz="29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Fighting Corruption in Procurement</a:t>
            </a:r>
            <a:r>
              <a:rPr lang="en-US" sz="2900" b="1" dirty="0"/>
              <a:t> </a:t>
            </a:r>
            <a:r>
              <a:rPr lang="en-US" sz="2900" dirty="0"/>
              <a:t>(40:12) – in this video excerpted from GWU Law School’s “</a:t>
            </a:r>
            <a:r>
              <a:rPr lang="en-US" sz="2900" dirty="0">
                <a:hlinkClick r:id="rId5"/>
              </a:rPr>
              <a:t>Foreign Government Contracting</a:t>
            </a:r>
            <a:r>
              <a:rPr lang="en-US" sz="2900" dirty="0"/>
              <a:t>” course, Professor Christopher Yukins discusses common patterns and strategies in fighting corruption in public procurement around the world.</a:t>
            </a:r>
          </a:p>
          <a:p>
            <a:pPr lvl="1"/>
            <a:r>
              <a:rPr lang="en-US" sz="29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Corporate Compliance</a:t>
            </a:r>
            <a:r>
              <a:rPr lang="en-US" sz="2900" dirty="0"/>
              <a:t> (7:50) – in this video excerpted from GWU Law School’s “</a:t>
            </a:r>
            <a:r>
              <a:rPr lang="en-US" sz="2900" dirty="0">
                <a:hlinkClick r:id="rId5"/>
              </a:rPr>
              <a:t>Foreign Government Contracting</a:t>
            </a:r>
            <a:r>
              <a:rPr lang="en-US" sz="2900" dirty="0"/>
              <a:t>” course, Professor Christopher Yukins discusses corporate compliance requirements and strategies, from around the world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ACB23-EEA5-454A-9C74-411947E0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66825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/>
              <a:t>George Washington University Law School</a:t>
            </a:r>
          </a:p>
        </p:txBody>
      </p:sp>
      <p:pic>
        <p:nvPicPr>
          <p:cNvPr id="5123" name="Picture 3" descr="Detail of complex from G Street">
            <a:extLst>
              <a:ext uri="{FF2B5EF4-FFF2-40B4-BE49-F238E27FC236}">
                <a16:creationId xmlns:a16="http://schemas.microsoft.com/office/drawing/2014/main" id="{7A45E51B-0775-470F-8BC5-C86A8B40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9144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306DB93-A4CF-470F-8008-4C923335C319}"/>
              </a:ext>
            </a:extLst>
          </p:cNvPr>
          <p:cNvSpPr txBox="1">
            <a:spLocks/>
          </p:cNvSpPr>
          <p:nvPr/>
        </p:nvSpPr>
        <p:spPr bwMode="auto">
          <a:xfrm>
            <a:off x="1524000" y="54864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Government Procurement Law Program, established 1960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51E95-7176-48B7-A060-54B4A42CE2A7}"/>
              </a:ext>
            </a:extLst>
          </p:cNvPr>
          <p:cNvSpPr txBox="1"/>
          <p:nvPr/>
        </p:nvSpPr>
        <p:spPr>
          <a:xfrm>
            <a:off x="2895600" y="1981201"/>
            <a:ext cx="77724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Providing traditional and online procurement law classes to students from around the world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j040846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6123992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Procurement Law Centers: 2000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07921" y="3121968"/>
            <a:ext cx="990600" cy="36933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Washington, D.C.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977494" y="2737757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Nottingham.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5391-3403-408C-8ABE-78F60F7A425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37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j04084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765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58736" y="612337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Procurement Law Centers Today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07921" y="3121968"/>
            <a:ext cx="990600" cy="36933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Washington, D.C.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593567" y="3012792"/>
            <a:ext cx="7620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Beijing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724400" y="2743200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Nottingham.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105400" y="2971800"/>
            <a:ext cx="609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Paris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638800" y="2819417"/>
            <a:ext cx="990600" cy="2444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Munich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5334000" y="3124200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Aix-en-Provence</a:t>
            </a:r>
          </a:p>
        </p:txBody>
      </p:sp>
      <p:sp>
        <p:nvSpPr>
          <p:cNvPr id="14349" name="Text Box 6"/>
          <p:cNvSpPr txBox="1">
            <a:spLocks noChangeArrowheads="1"/>
          </p:cNvSpPr>
          <p:nvPr/>
        </p:nvSpPr>
        <p:spPr bwMode="auto">
          <a:xfrm>
            <a:off x="5731328" y="3303814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Turin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791200" y="4960940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Stellenbosch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78236" y="2334986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Stockholm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791200" y="2563586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Copenhagen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800600" y="3276600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Galicia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671457" y="3505200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Rome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468835" y="2351315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Vilnius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768193" y="2691269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Moscow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324600" y="2971800"/>
            <a:ext cx="990600" cy="2286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Poland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229600" y="2595091"/>
            <a:ext cx="762000" cy="36933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ＭＳ Ｐゴシック"/>
                <a:cs typeface="+mn-cs"/>
              </a:rPr>
              <a:t>Northern China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5391-3403-408C-8ABE-78F60F7A425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0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A587A-B6AC-4673-A79A-A406EF4B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Corruption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275ED-1EA1-4780-851D-B24F202F5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6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3C6EAB-EFFE-4135-A546-840B9D9F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Georgia on Conflict of Interest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FCE418-BA52-4095-A8CA-71F53B56ED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“’Corruption in public service' is the abuse of the position or the opportunities related to the position by a public servant in order to obtain property or other assets prohibited by law . . . 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03047-C270-4907-9690-16515FFB510B}"/>
              </a:ext>
            </a:extLst>
          </p:cNvPr>
          <p:cNvSpPr txBox="1"/>
          <p:nvPr/>
        </p:nvSpPr>
        <p:spPr>
          <a:xfrm>
            <a:off x="3044757" y="5456948"/>
            <a:ext cx="90467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Does this definition “fit” corruption in public procurement?</a:t>
            </a:r>
          </a:p>
        </p:txBody>
      </p:sp>
    </p:spTree>
    <p:extLst>
      <p:ext uri="{BB962C8B-B14F-4D97-AF65-F5344CB8AC3E}">
        <p14:creationId xmlns:p14="http://schemas.microsoft.com/office/powerpoint/2010/main" val="161127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C534E0-AF1C-4BAA-9821-2019C23A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Risks of Corruption in procurement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9C6DB-2DB7-474A-BD7A-9BFBA4A2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38E86-00DB-4479-8CFF-DFF5598D79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17FD-13C5-43D0-894A-847CF725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Risks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C7CDF8-157E-4BDF-80D0-F26596A3F2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1320" y="168774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397</Words>
  <Application>Microsoft Office PowerPoint</Application>
  <PresentationFormat>Widescreen</PresentationFormat>
  <Paragraphs>65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Garamond</vt:lpstr>
      <vt:lpstr>Office Theme</vt:lpstr>
      <vt:lpstr>Standarddesign</vt:lpstr>
      <vt:lpstr>Packager Shell Object</vt:lpstr>
      <vt:lpstr>Bitmap Image</vt:lpstr>
      <vt:lpstr>think-cell Slide</vt:lpstr>
      <vt:lpstr>The Devastating Consequences of Corruption in Public Procurement – Presentation of International Cases</vt:lpstr>
      <vt:lpstr>Readings &amp; Videos</vt:lpstr>
      <vt:lpstr>George Washington University Law School</vt:lpstr>
      <vt:lpstr>Procurement Law Centers: 2000</vt:lpstr>
      <vt:lpstr>Procurement Law Centers Today</vt:lpstr>
      <vt:lpstr>Definition of Corruption</vt:lpstr>
      <vt:lpstr>Law of Georgia on Conflict of Interest</vt:lpstr>
      <vt:lpstr>Risks of Corruption in procurement</vt:lpstr>
      <vt:lpstr>Risks</vt:lpstr>
      <vt:lpstr>Performance Risk:  New Orleans</vt:lpstr>
      <vt:lpstr>Performance Risk:   Florida International University</vt:lpstr>
      <vt:lpstr>Reputation Risk</vt:lpstr>
      <vt:lpstr>“Boss” Tweed:  Fiduciary Risks of Misdirected Funds</vt:lpstr>
      <vt:lpstr>Impact of Corruption in Public Procurement in Georgia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Devastating Consequences of Corruption in Public Procurement – Presentation of International Cases</dc:title>
  <dc:creator>Yukins, Christopher R.</dc:creator>
  <cp:lastModifiedBy>Yukins, Christopher R.</cp:lastModifiedBy>
  <cp:revision>1</cp:revision>
  <dcterms:created xsi:type="dcterms:W3CDTF">2019-10-25T12:00:43Z</dcterms:created>
  <dcterms:modified xsi:type="dcterms:W3CDTF">2019-10-25T12:04:21Z</dcterms:modified>
</cp:coreProperties>
</file>