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xml" ContentType="application/vnd.openxmlformats-officedocument.presentationml.tags+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2"/>
  </p:notesMasterIdLst>
  <p:handoutMasterIdLst>
    <p:handoutMasterId r:id="rId33"/>
  </p:handoutMasterIdLst>
  <p:sldIdLst>
    <p:sldId id="491" r:id="rId2"/>
    <p:sldId id="502" r:id="rId3"/>
    <p:sldId id="509" r:id="rId4"/>
    <p:sldId id="350" r:id="rId5"/>
    <p:sldId id="349" r:id="rId6"/>
    <p:sldId id="507" r:id="rId7"/>
    <p:sldId id="506" r:id="rId8"/>
    <p:sldId id="499" r:id="rId9"/>
    <p:sldId id="353" r:id="rId10"/>
    <p:sldId id="352" r:id="rId11"/>
    <p:sldId id="508" r:id="rId12"/>
    <p:sldId id="512" r:id="rId13"/>
    <p:sldId id="513" r:id="rId14"/>
    <p:sldId id="358" r:id="rId15"/>
    <p:sldId id="515" r:id="rId16"/>
    <p:sldId id="362" r:id="rId17"/>
    <p:sldId id="363" r:id="rId18"/>
    <p:sldId id="364" r:id="rId19"/>
    <p:sldId id="365" r:id="rId20"/>
    <p:sldId id="505" r:id="rId21"/>
    <p:sldId id="369" r:id="rId22"/>
    <p:sldId id="504" r:id="rId23"/>
    <p:sldId id="370" r:id="rId24"/>
    <p:sldId id="371" r:id="rId25"/>
    <p:sldId id="372" r:id="rId26"/>
    <p:sldId id="373" r:id="rId27"/>
    <p:sldId id="375" r:id="rId28"/>
    <p:sldId id="376" r:id="rId29"/>
    <p:sldId id="377" r:id="rId30"/>
    <p:sldId id="494" r:id="rId31"/>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0"/>
    <a:srgbClr val="FFFFFF"/>
    <a:srgbClr val="036DB5"/>
    <a:srgbClr val="71AB7B"/>
    <a:srgbClr val="70AB7B"/>
    <a:srgbClr val="DDDDDD"/>
    <a:srgbClr val="B3B3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02" autoAdjust="0"/>
    <p:restoredTop sz="88602" autoAdjust="0"/>
  </p:normalViewPr>
  <p:slideViewPr>
    <p:cSldViewPr snapToGrid="0">
      <p:cViewPr varScale="1">
        <p:scale>
          <a:sx n="93" d="100"/>
          <a:sy n="93" d="100"/>
        </p:scale>
        <p:origin x="102" y="25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31F26-8588-43A9-9F7B-A828F1486D75}"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9AF3877F-9D3C-40DB-A272-B12CAE89D5A2}">
      <dgm:prSet phldrT="[Text]"/>
      <dgm:spPr/>
      <dgm:t>
        <a:bodyPr/>
        <a:lstStyle/>
        <a:p>
          <a:r>
            <a:rPr lang="en-US" dirty="0"/>
            <a:t>Current Georgia Law</a:t>
          </a:r>
        </a:p>
      </dgm:t>
    </dgm:pt>
    <dgm:pt modelId="{A03CE94A-2235-4BBE-A409-8548EA708067}" type="parTrans" cxnId="{4FC91119-8FAF-4B8A-96F2-5643F8BEBC29}">
      <dgm:prSet/>
      <dgm:spPr/>
      <dgm:t>
        <a:bodyPr/>
        <a:lstStyle/>
        <a:p>
          <a:endParaRPr lang="en-US"/>
        </a:p>
      </dgm:t>
    </dgm:pt>
    <dgm:pt modelId="{8640A470-1C2B-43F7-AE76-86965C5D7E8D}" type="sibTrans" cxnId="{4FC91119-8FAF-4B8A-96F2-5643F8BEBC29}">
      <dgm:prSet/>
      <dgm:spPr/>
      <dgm:t>
        <a:bodyPr/>
        <a:lstStyle/>
        <a:p>
          <a:endParaRPr lang="en-US"/>
        </a:p>
      </dgm:t>
    </dgm:pt>
    <dgm:pt modelId="{2AA73B1B-15BB-43F3-8BE5-2D80983EA46D}">
      <dgm:prSet phldrT="[Text]"/>
      <dgm:spPr/>
      <dgm:t>
        <a:bodyPr/>
        <a:lstStyle/>
        <a:p>
          <a:r>
            <a:rPr lang="en-US" dirty="0"/>
            <a:t>3-person tender committee on electronic tenders (Art. 11) </a:t>
          </a:r>
        </a:p>
      </dgm:t>
    </dgm:pt>
    <dgm:pt modelId="{3A6C7A35-58B5-47CE-BAEB-95D6EC6D944E}" type="parTrans" cxnId="{04E55607-742B-4F0F-8F71-736753AAA48F}">
      <dgm:prSet/>
      <dgm:spPr/>
      <dgm:t>
        <a:bodyPr/>
        <a:lstStyle/>
        <a:p>
          <a:endParaRPr lang="en-US"/>
        </a:p>
      </dgm:t>
    </dgm:pt>
    <dgm:pt modelId="{B6F7C6EF-396E-4099-B4EF-FEEF21D395CB}" type="sibTrans" cxnId="{04E55607-742B-4F0F-8F71-736753AAA48F}">
      <dgm:prSet/>
      <dgm:spPr/>
      <dgm:t>
        <a:bodyPr/>
        <a:lstStyle/>
        <a:p>
          <a:endParaRPr lang="en-US"/>
        </a:p>
      </dgm:t>
    </dgm:pt>
    <dgm:pt modelId="{41161051-0386-4B70-90AD-40041FB0B137}">
      <dgm:prSet phldrT="[Text]"/>
      <dgm:spPr/>
      <dgm:t>
        <a:bodyPr/>
        <a:lstStyle/>
        <a:p>
          <a:r>
            <a:rPr lang="en-US" dirty="0"/>
            <a:t>Draft Georgia Law</a:t>
          </a:r>
        </a:p>
      </dgm:t>
    </dgm:pt>
    <dgm:pt modelId="{4A745242-8C12-439D-93D6-4F8ED3E8B6DD}" type="parTrans" cxnId="{E3BE3544-3F21-4DBF-9B39-A1D6C18DA29E}">
      <dgm:prSet/>
      <dgm:spPr/>
      <dgm:t>
        <a:bodyPr/>
        <a:lstStyle/>
        <a:p>
          <a:endParaRPr lang="en-US"/>
        </a:p>
      </dgm:t>
    </dgm:pt>
    <dgm:pt modelId="{6335D2FD-DAE2-4DA5-B2F8-1918B3F4A205}" type="sibTrans" cxnId="{E3BE3544-3F21-4DBF-9B39-A1D6C18DA29E}">
      <dgm:prSet/>
      <dgm:spPr/>
      <dgm:t>
        <a:bodyPr/>
        <a:lstStyle/>
        <a:p>
          <a:endParaRPr lang="en-US"/>
        </a:p>
      </dgm:t>
    </dgm:pt>
    <dgm:pt modelId="{10E4015F-5BB5-42BD-9766-1D74A7EB137F}">
      <dgm:prSet phldrT="[Text]"/>
      <dgm:spPr/>
      <dgm:t>
        <a:bodyPr/>
        <a:lstStyle/>
        <a:p>
          <a:r>
            <a:rPr lang="en-US" dirty="0"/>
            <a:t>Addresses personal conflicts of interest of board members</a:t>
          </a:r>
        </a:p>
      </dgm:t>
    </dgm:pt>
    <dgm:pt modelId="{F1A2BAFF-82A7-4B64-8DDE-0A2479FB2EF0}" type="parTrans" cxnId="{0E8E1656-347A-4EEA-AEFA-2428897BDB32}">
      <dgm:prSet/>
      <dgm:spPr/>
      <dgm:t>
        <a:bodyPr/>
        <a:lstStyle/>
        <a:p>
          <a:endParaRPr lang="en-US"/>
        </a:p>
      </dgm:t>
    </dgm:pt>
    <dgm:pt modelId="{25CCF4F2-A357-4097-8F37-3078286900E1}" type="sibTrans" cxnId="{0E8E1656-347A-4EEA-AEFA-2428897BDB32}">
      <dgm:prSet/>
      <dgm:spPr/>
      <dgm:t>
        <a:bodyPr/>
        <a:lstStyle/>
        <a:p>
          <a:endParaRPr lang="en-US"/>
        </a:p>
      </dgm:t>
    </dgm:pt>
    <dgm:pt modelId="{6F7C8442-B13B-4D30-8798-EDEDB9B8E102}">
      <dgm:prSet phldrT="[Text]"/>
      <dgm:spPr/>
      <dgm:t>
        <a:bodyPr/>
        <a:lstStyle/>
        <a:p>
          <a:r>
            <a:rPr lang="en-US" dirty="0">
              <a:solidFill>
                <a:schemeClr val="tx1"/>
              </a:solidFill>
            </a:rPr>
            <a:t>Practices To Consider</a:t>
          </a:r>
        </a:p>
      </dgm:t>
    </dgm:pt>
    <dgm:pt modelId="{FF6A6C7B-A3FB-4A25-A6C0-18DD7CA47893}" type="parTrans" cxnId="{8FEDD642-5859-4619-B020-1A41F6277863}">
      <dgm:prSet/>
      <dgm:spPr/>
      <dgm:t>
        <a:bodyPr/>
        <a:lstStyle/>
        <a:p>
          <a:endParaRPr lang="en-US"/>
        </a:p>
      </dgm:t>
    </dgm:pt>
    <dgm:pt modelId="{572E4B8C-DC93-4951-A53A-CD2AFE7ACD53}" type="sibTrans" cxnId="{8FEDD642-5859-4619-B020-1A41F6277863}">
      <dgm:prSet/>
      <dgm:spPr/>
      <dgm:t>
        <a:bodyPr/>
        <a:lstStyle/>
        <a:p>
          <a:endParaRPr lang="en-US"/>
        </a:p>
      </dgm:t>
    </dgm:pt>
    <dgm:pt modelId="{B8331066-A248-47DB-9D9B-41B1C93FA6AC}">
      <dgm:prSet phldrT="[Text]" custT="1"/>
      <dgm:spPr/>
      <dgm:t>
        <a:bodyPr/>
        <a:lstStyle/>
        <a:p>
          <a:r>
            <a:rPr lang="en-US" sz="2400" dirty="0"/>
            <a:t>Separating technical and price evaluations boards from senior official making ultimate purchase decision</a:t>
          </a:r>
        </a:p>
      </dgm:t>
    </dgm:pt>
    <dgm:pt modelId="{1EF63EEC-57AC-4329-958B-BEDB1793A6C2}" type="parTrans" cxnId="{76FDEC17-423C-4D89-99D9-A6713B468C80}">
      <dgm:prSet/>
      <dgm:spPr/>
      <dgm:t>
        <a:bodyPr/>
        <a:lstStyle/>
        <a:p>
          <a:endParaRPr lang="en-US"/>
        </a:p>
      </dgm:t>
    </dgm:pt>
    <dgm:pt modelId="{46ADAA0E-3406-41D0-9A90-85E19F10289D}" type="sibTrans" cxnId="{76FDEC17-423C-4D89-99D9-A6713B468C80}">
      <dgm:prSet/>
      <dgm:spPr/>
      <dgm:t>
        <a:bodyPr/>
        <a:lstStyle/>
        <a:p>
          <a:endParaRPr lang="en-US"/>
        </a:p>
      </dgm:t>
    </dgm:pt>
    <dgm:pt modelId="{5CAF11CE-342C-467A-A028-F3068E4AC0A9}" type="pres">
      <dgm:prSet presAssocID="{39831F26-8588-43A9-9F7B-A828F1486D75}" presName="Name0" presStyleCnt="0">
        <dgm:presLayoutVars>
          <dgm:dir/>
          <dgm:animLvl val="lvl"/>
          <dgm:resizeHandles val="exact"/>
        </dgm:presLayoutVars>
      </dgm:prSet>
      <dgm:spPr/>
    </dgm:pt>
    <dgm:pt modelId="{FC1F7A09-1FBE-4F3F-BE1B-48DFEA8C09B2}" type="pres">
      <dgm:prSet presAssocID="{9AF3877F-9D3C-40DB-A272-B12CAE89D5A2}" presName="composite" presStyleCnt="0"/>
      <dgm:spPr/>
    </dgm:pt>
    <dgm:pt modelId="{FAE7B424-E3EB-4E4B-971C-0DBFE0C62250}" type="pres">
      <dgm:prSet presAssocID="{9AF3877F-9D3C-40DB-A272-B12CAE89D5A2}" presName="parTx" presStyleLbl="alignNode1" presStyleIdx="0" presStyleCnt="3">
        <dgm:presLayoutVars>
          <dgm:chMax val="0"/>
          <dgm:chPref val="0"/>
          <dgm:bulletEnabled val="1"/>
        </dgm:presLayoutVars>
      </dgm:prSet>
      <dgm:spPr/>
    </dgm:pt>
    <dgm:pt modelId="{BD1D2419-3FBE-4CDD-B9F0-2791A66260DC}" type="pres">
      <dgm:prSet presAssocID="{9AF3877F-9D3C-40DB-A272-B12CAE89D5A2}" presName="desTx" presStyleLbl="alignAccFollowNode1" presStyleIdx="0" presStyleCnt="3">
        <dgm:presLayoutVars>
          <dgm:bulletEnabled val="1"/>
        </dgm:presLayoutVars>
      </dgm:prSet>
      <dgm:spPr/>
    </dgm:pt>
    <dgm:pt modelId="{18D6530C-184C-40FD-9E8C-7E647FB7D61E}" type="pres">
      <dgm:prSet presAssocID="{8640A470-1C2B-43F7-AE76-86965C5D7E8D}" presName="space" presStyleCnt="0"/>
      <dgm:spPr/>
    </dgm:pt>
    <dgm:pt modelId="{A3F9B3E3-683E-4AC0-B8A0-DFC21C9E00B1}" type="pres">
      <dgm:prSet presAssocID="{41161051-0386-4B70-90AD-40041FB0B137}" presName="composite" presStyleCnt="0"/>
      <dgm:spPr/>
    </dgm:pt>
    <dgm:pt modelId="{8E6D5C47-3AC7-4A32-A37A-EB161483C401}" type="pres">
      <dgm:prSet presAssocID="{41161051-0386-4B70-90AD-40041FB0B137}" presName="parTx" presStyleLbl="alignNode1" presStyleIdx="1" presStyleCnt="3">
        <dgm:presLayoutVars>
          <dgm:chMax val="0"/>
          <dgm:chPref val="0"/>
          <dgm:bulletEnabled val="1"/>
        </dgm:presLayoutVars>
      </dgm:prSet>
      <dgm:spPr/>
    </dgm:pt>
    <dgm:pt modelId="{AE4847B9-13D2-4C12-A199-E437ADF0E1F4}" type="pres">
      <dgm:prSet presAssocID="{41161051-0386-4B70-90AD-40041FB0B137}" presName="desTx" presStyleLbl="alignAccFollowNode1" presStyleIdx="1" presStyleCnt="3">
        <dgm:presLayoutVars>
          <dgm:bulletEnabled val="1"/>
        </dgm:presLayoutVars>
      </dgm:prSet>
      <dgm:spPr/>
    </dgm:pt>
    <dgm:pt modelId="{DB09372A-2A6F-41F7-9F27-80DCB253287F}" type="pres">
      <dgm:prSet presAssocID="{6335D2FD-DAE2-4DA5-B2F8-1918B3F4A205}" presName="space" presStyleCnt="0"/>
      <dgm:spPr/>
    </dgm:pt>
    <dgm:pt modelId="{7F117BCF-9754-40F0-87AB-F69BDFC53F6A}" type="pres">
      <dgm:prSet presAssocID="{6F7C8442-B13B-4D30-8798-EDEDB9B8E102}" presName="composite" presStyleCnt="0"/>
      <dgm:spPr/>
    </dgm:pt>
    <dgm:pt modelId="{C3750E5D-B8B6-4E37-85C4-FF8FA966C67E}" type="pres">
      <dgm:prSet presAssocID="{6F7C8442-B13B-4D30-8798-EDEDB9B8E102}" presName="parTx" presStyleLbl="alignNode1" presStyleIdx="2" presStyleCnt="3">
        <dgm:presLayoutVars>
          <dgm:chMax val="0"/>
          <dgm:chPref val="0"/>
          <dgm:bulletEnabled val="1"/>
        </dgm:presLayoutVars>
      </dgm:prSet>
      <dgm:spPr/>
    </dgm:pt>
    <dgm:pt modelId="{B2C70EFF-4051-4816-AE4A-923F1EEA1C36}" type="pres">
      <dgm:prSet presAssocID="{6F7C8442-B13B-4D30-8798-EDEDB9B8E102}" presName="desTx" presStyleLbl="alignAccFollowNode1" presStyleIdx="2" presStyleCnt="3">
        <dgm:presLayoutVars>
          <dgm:bulletEnabled val="1"/>
        </dgm:presLayoutVars>
      </dgm:prSet>
      <dgm:spPr/>
    </dgm:pt>
  </dgm:ptLst>
  <dgm:cxnLst>
    <dgm:cxn modelId="{04E55607-742B-4F0F-8F71-736753AAA48F}" srcId="{9AF3877F-9D3C-40DB-A272-B12CAE89D5A2}" destId="{2AA73B1B-15BB-43F3-8BE5-2D80983EA46D}" srcOrd="0" destOrd="0" parTransId="{3A6C7A35-58B5-47CE-BAEB-95D6EC6D944E}" sibTransId="{B6F7C6EF-396E-4099-B4EF-FEEF21D395CB}"/>
    <dgm:cxn modelId="{76FDEC17-423C-4D89-99D9-A6713B468C80}" srcId="{6F7C8442-B13B-4D30-8798-EDEDB9B8E102}" destId="{B8331066-A248-47DB-9D9B-41B1C93FA6AC}" srcOrd="0" destOrd="0" parTransId="{1EF63EEC-57AC-4329-958B-BEDB1793A6C2}" sibTransId="{46ADAA0E-3406-41D0-9A90-85E19F10289D}"/>
    <dgm:cxn modelId="{4FC91119-8FAF-4B8A-96F2-5643F8BEBC29}" srcId="{39831F26-8588-43A9-9F7B-A828F1486D75}" destId="{9AF3877F-9D3C-40DB-A272-B12CAE89D5A2}" srcOrd="0" destOrd="0" parTransId="{A03CE94A-2235-4BBE-A409-8548EA708067}" sibTransId="{8640A470-1C2B-43F7-AE76-86965C5D7E8D}"/>
    <dgm:cxn modelId="{02E7072A-C983-421E-8D26-301A24A31229}" type="presOf" srcId="{39831F26-8588-43A9-9F7B-A828F1486D75}" destId="{5CAF11CE-342C-467A-A028-F3068E4AC0A9}" srcOrd="0" destOrd="0" presId="urn:microsoft.com/office/officeart/2005/8/layout/hList1"/>
    <dgm:cxn modelId="{8FEDD642-5859-4619-B020-1A41F6277863}" srcId="{39831F26-8588-43A9-9F7B-A828F1486D75}" destId="{6F7C8442-B13B-4D30-8798-EDEDB9B8E102}" srcOrd="2" destOrd="0" parTransId="{FF6A6C7B-A3FB-4A25-A6C0-18DD7CA47893}" sibTransId="{572E4B8C-DC93-4951-A53A-CD2AFE7ACD53}"/>
    <dgm:cxn modelId="{E3BE3544-3F21-4DBF-9B39-A1D6C18DA29E}" srcId="{39831F26-8588-43A9-9F7B-A828F1486D75}" destId="{41161051-0386-4B70-90AD-40041FB0B137}" srcOrd="1" destOrd="0" parTransId="{4A745242-8C12-439D-93D6-4F8ED3E8B6DD}" sibTransId="{6335D2FD-DAE2-4DA5-B2F8-1918B3F4A205}"/>
    <dgm:cxn modelId="{7FB39564-C90F-439F-A474-FD1F1D4BF35B}" type="presOf" srcId="{B8331066-A248-47DB-9D9B-41B1C93FA6AC}" destId="{B2C70EFF-4051-4816-AE4A-923F1EEA1C36}" srcOrd="0" destOrd="0" presId="urn:microsoft.com/office/officeart/2005/8/layout/hList1"/>
    <dgm:cxn modelId="{95729665-B9F2-4FC3-BE82-EAE19126A264}" type="presOf" srcId="{9AF3877F-9D3C-40DB-A272-B12CAE89D5A2}" destId="{FAE7B424-E3EB-4E4B-971C-0DBFE0C62250}" srcOrd="0" destOrd="0" presId="urn:microsoft.com/office/officeart/2005/8/layout/hList1"/>
    <dgm:cxn modelId="{0E8E1656-347A-4EEA-AEFA-2428897BDB32}" srcId="{41161051-0386-4B70-90AD-40041FB0B137}" destId="{10E4015F-5BB5-42BD-9766-1D74A7EB137F}" srcOrd="0" destOrd="0" parTransId="{F1A2BAFF-82A7-4B64-8DDE-0A2479FB2EF0}" sibTransId="{25CCF4F2-A357-4097-8F37-3078286900E1}"/>
    <dgm:cxn modelId="{6F9E537A-134D-4620-A234-2D54B84B4FAB}" type="presOf" srcId="{41161051-0386-4B70-90AD-40041FB0B137}" destId="{8E6D5C47-3AC7-4A32-A37A-EB161483C401}" srcOrd="0" destOrd="0" presId="urn:microsoft.com/office/officeart/2005/8/layout/hList1"/>
    <dgm:cxn modelId="{97EA7695-F910-4260-876D-883BE34736B9}" type="presOf" srcId="{6F7C8442-B13B-4D30-8798-EDEDB9B8E102}" destId="{C3750E5D-B8B6-4E37-85C4-FF8FA966C67E}" srcOrd="0" destOrd="0" presId="urn:microsoft.com/office/officeart/2005/8/layout/hList1"/>
    <dgm:cxn modelId="{B35FF1AB-6861-4044-873A-7E2873BD5808}" type="presOf" srcId="{10E4015F-5BB5-42BD-9766-1D74A7EB137F}" destId="{AE4847B9-13D2-4C12-A199-E437ADF0E1F4}" srcOrd="0" destOrd="0" presId="urn:microsoft.com/office/officeart/2005/8/layout/hList1"/>
    <dgm:cxn modelId="{DEB675F8-3D9A-433E-B7F4-7ED5E22682C2}" type="presOf" srcId="{2AA73B1B-15BB-43F3-8BE5-2D80983EA46D}" destId="{BD1D2419-3FBE-4CDD-B9F0-2791A66260DC}" srcOrd="0" destOrd="0" presId="urn:microsoft.com/office/officeart/2005/8/layout/hList1"/>
    <dgm:cxn modelId="{CF901734-53E8-4244-AA43-113B26B44B65}" type="presParOf" srcId="{5CAF11CE-342C-467A-A028-F3068E4AC0A9}" destId="{FC1F7A09-1FBE-4F3F-BE1B-48DFEA8C09B2}" srcOrd="0" destOrd="0" presId="urn:microsoft.com/office/officeart/2005/8/layout/hList1"/>
    <dgm:cxn modelId="{99465301-4F52-4513-815A-6A508C3F30FE}" type="presParOf" srcId="{FC1F7A09-1FBE-4F3F-BE1B-48DFEA8C09B2}" destId="{FAE7B424-E3EB-4E4B-971C-0DBFE0C62250}" srcOrd="0" destOrd="0" presId="urn:microsoft.com/office/officeart/2005/8/layout/hList1"/>
    <dgm:cxn modelId="{4AAF71EB-206E-402A-8C93-BE230C17CFD8}" type="presParOf" srcId="{FC1F7A09-1FBE-4F3F-BE1B-48DFEA8C09B2}" destId="{BD1D2419-3FBE-4CDD-B9F0-2791A66260DC}" srcOrd="1" destOrd="0" presId="urn:microsoft.com/office/officeart/2005/8/layout/hList1"/>
    <dgm:cxn modelId="{9F3A30FC-4BF9-4E34-A967-D2FD2EB06437}" type="presParOf" srcId="{5CAF11CE-342C-467A-A028-F3068E4AC0A9}" destId="{18D6530C-184C-40FD-9E8C-7E647FB7D61E}" srcOrd="1" destOrd="0" presId="urn:microsoft.com/office/officeart/2005/8/layout/hList1"/>
    <dgm:cxn modelId="{7CC3BB43-271B-4B64-889E-D9B9E3F6CB2E}" type="presParOf" srcId="{5CAF11CE-342C-467A-A028-F3068E4AC0A9}" destId="{A3F9B3E3-683E-4AC0-B8A0-DFC21C9E00B1}" srcOrd="2" destOrd="0" presId="urn:microsoft.com/office/officeart/2005/8/layout/hList1"/>
    <dgm:cxn modelId="{E6036043-3B42-4B9C-B00F-1400D6860A0E}" type="presParOf" srcId="{A3F9B3E3-683E-4AC0-B8A0-DFC21C9E00B1}" destId="{8E6D5C47-3AC7-4A32-A37A-EB161483C401}" srcOrd="0" destOrd="0" presId="urn:microsoft.com/office/officeart/2005/8/layout/hList1"/>
    <dgm:cxn modelId="{D8348EAF-E2DD-4EE3-BD38-97AAD9C9DF40}" type="presParOf" srcId="{A3F9B3E3-683E-4AC0-B8A0-DFC21C9E00B1}" destId="{AE4847B9-13D2-4C12-A199-E437ADF0E1F4}" srcOrd="1" destOrd="0" presId="urn:microsoft.com/office/officeart/2005/8/layout/hList1"/>
    <dgm:cxn modelId="{401D928D-6209-4EA7-9D89-979A5AC2B26B}" type="presParOf" srcId="{5CAF11CE-342C-467A-A028-F3068E4AC0A9}" destId="{DB09372A-2A6F-41F7-9F27-80DCB253287F}" srcOrd="3" destOrd="0" presId="urn:microsoft.com/office/officeart/2005/8/layout/hList1"/>
    <dgm:cxn modelId="{FF24F695-0E4F-46E9-B986-F6C308538F27}" type="presParOf" srcId="{5CAF11CE-342C-467A-A028-F3068E4AC0A9}" destId="{7F117BCF-9754-40F0-87AB-F69BDFC53F6A}" srcOrd="4" destOrd="0" presId="urn:microsoft.com/office/officeart/2005/8/layout/hList1"/>
    <dgm:cxn modelId="{CB6B1768-2331-4FE9-BB50-C65DE91D558A}" type="presParOf" srcId="{7F117BCF-9754-40F0-87AB-F69BDFC53F6A}" destId="{C3750E5D-B8B6-4E37-85C4-FF8FA966C67E}" srcOrd="0" destOrd="0" presId="urn:microsoft.com/office/officeart/2005/8/layout/hList1"/>
    <dgm:cxn modelId="{38965DE3-1F2D-4217-901A-86D6C2A13B12}" type="presParOf" srcId="{7F117BCF-9754-40F0-87AB-F69BDFC53F6A}" destId="{B2C70EFF-4051-4816-AE4A-923F1EEA1C3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6E4C23C-F9BD-40C6-A897-126521120EE2}"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16A4A4FB-3481-48F5-8892-3C3FE235F943}">
      <dgm:prSet phldrT="[Text]"/>
      <dgm:spPr>
        <a:solidFill>
          <a:srgbClr val="FF0000"/>
        </a:solidFill>
      </dgm:spPr>
      <dgm:t>
        <a:bodyPr/>
        <a:lstStyle/>
        <a:p>
          <a:r>
            <a:rPr lang="en-US" dirty="0"/>
            <a:t>Country 1:</a:t>
          </a:r>
        </a:p>
        <a:p>
          <a:r>
            <a:rPr lang="en-US" dirty="0"/>
            <a:t>Debarment</a:t>
          </a:r>
        </a:p>
      </dgm:t>
    </dgm:pt>
    <dgm:pt modelId="{E61243AD-B36F-4A98-B59F-D8D4B9BDA20E}" type="parTrans" cxnId="{FE573A7D-455B-40EE-99A5-FCD3048D57F3}">
      <dgm:prSet/>
      <dgm:spPr/>
      <dgm:t>
        <a:bodyPr/>
        <a:lstStyle/>
        <a:p>
          <a:endParaRPr lang="en-US"/>
        </a:p>
      </dgm:t>
    </dgm:pt>
    <dgm:pt modelId="{476BFC83-F6A0-44A7-B23C-98430FD5E7F8}" type="sibTrans" cxnId="{FE573A7D-455B-40EE-99A5-FCD3048D57F3}">
      <dgm:prSet/>
      <dgm:spPr/>
      <dgm:t>
        <a:bodyPr/>
        <a:lstStyle/>
        <a:p>
          <a:endParaRPr lang="en-US"/>
        </a:p>
      </dgm:t>
    </dgm:pt>
    <dgm:pt modelId="{4A76B4BD-76A1-4993-8116-6E1DF982DA35}">
      <dgm:prSet phldrT="[Text]"/>
      <dgm:spPr>
        <a:solidFill>
          <a:srgbClr val="00B050"/>
        </a:solidFill>
      </dgm:spPr>
      <dgm:t>
        <a:bodyPr/>
        <a:lstStyle/>
        <a:p>
          <a:r>
            <a:rPr lang="en-US" dirty="0"/>
            <a:t>Country 2:</a:t>
          </a:r>
        </a:p>
        <a:p>
          <a:r>
            <a:rPr lang="en-US" dirty="0"/>
            <a:t>Automatic Effect</a:t>
          </a:r>
        </a:p>
      </dgm:t>
    </dgm:pt>
    <dgm:pt modelId="{39E3FB3C-8D75-4E72-8BFB-E7F505F0C982}" type="parTrans" cxnId="{6541D8C9-4683-490D-81CD-A31869510A4D}">
      <dgm:prSet/>
      <dgm:spPr/>
      <dgm:t>
        <a:bodyPr/>
        <a:lstStyle/>
        <a:p>
          <a:endParaRPr lang="en-US"/>
        </a:p>
      </dgm:t>
    </dgm:pt>
    <dgm:pt modelId="{C5B83ADD-FDBF-4F45-8C06-7E3AFD20FA5C}" type="sibTrans" cxnId="{6541D8C9-4683-490D-81CD-A31869510A4D}">
      <dgm:prSet/>
      <dgm:spPr/>
      <dgm:t>
        <a:bodyPr/>
        <a:lstStyle/>
        <a:p>
          <a:endParaRPr lang="en-US"/>
        </a:p>
      </dgm:t>
    </dgm:pt>
    <dgm:pt modelId="{CE934359-1379-4F93-9253-7DC9F3B5158F}" type="pres">
      <dgm:prSet presAssocID="{36E4C23C-F9BD-40C6-A897-126521120EE2}" presName="diagram" presStyleCnt="0">
        <dgm:presLayoutVars>
          <dgm:dir/>
          <dgm:resizeHandles val="exact"/>
        </dgm:presLayoutVars>
      </dgm:prSet>
      <dgm:spPr/>
    </dgm:pt>
    <dgm:pt modelId="{8A61EC63-938C-4ABF-A3E0-ACE82C35E6D0}" type="pres">
      <dgm:prSet presAssocID="{16A4A4FB-3481-48F5-8892-3C3FE235F943}" presName="arrow" presStyleLbl="node1" presStyleIdx="0" presStyleCnt="2">
        <dgm:presLayoutVars>
          <dgm:bulletEnabled val="1"/>
        </dgm:presLayoutVars>
      </dgm:prSet>
      <dgm:spPr/>
    </dgm:pt>
    <dgm:pt modelId="{13DD1D39-21AA-4E21-BFF5-DB50CC39BE61}" type="pres">
      <dgm:prSet presAssocID="{4A76B4BD-76A1-4993-8116-6E1DF982DA35}" presName="arrow" presStyleLbl="node1" presStyleIdx="1" presStyleCnt="2">
        <dgm:presLayoutVars>
          <dgm:bulletEnabled val="1"/>
        </dgm:presLayoutVars>
      </dgm:prSet>
      <dgm:spPr/>
    </dgm:pt>
  </dgm:ptLst>
  <dgm:cxnLst>
    <dgm:cxn modelId="{DB5C742F-0E4E-48F1-AC5D-B0EE947E22E5}" type="presOf" srcId="{4A76B4BD-76A1-4993-8116-6E1DF982DA35}" destId="{13DD1D39-21AA-4E21-BFF5-DB50CC39BE61}" srcOrd="0" destOrd="0" presId="urn:microsoft.com/office/officeart/2005/8/layout/arrow5"/>
    <dgm:cxn modelId="{841A1555-6DB4-4AE6-B45F-02FA7A4F0DDA}" type="presOf" srcId="{16A4A4FB-3481-48F5-8892-3C3FE235F943}" destId="{8A61EC63-938C-4ABF-A3E0-ACE82C35E6D0}" srcOrd="0" destOrd="0" presId="urn:microsoft.com/office/officeart/2005/8/layout/arrow5"/>
    <dgm:cxn modelId="{FE573A7D-455B-40EE-99A5-FCD3048D57F3}" srcId="{36E4C23C-F9BD-40C6-A897-126521120EE2}" destId="{16A4A4FB-3481-48F5-8892-3C3FE235F943}" srcOrd="0" destOrd="0" parTransId="{E61243AD-B36F-4A98-B59F-D8D4B9BDA20E}" sibTransId="{476BFC83-F6A0-44A7-B23C-98430FD5E7F8}"/>
    <dgm:cxn modelId="{BB85DCC8-0ABA-44EC-84F1-8FBD96343675}" type="presOf" srcId="{36E4C23C-F9BD-40C6-A897-126521120EE2}" destId="{CE934359-1379-4F93-9253-7DC9F3B5158F}" srcOrd="0" destOrd="0" presId="urn:microsoft.com/office/officeart/2005/8/layout/arrow5"/>
    <dgm:cxn modelId="{6541D8C9-4683-490D-81CD-A31869510A4D}" srcId="{36E4C23C-F9BD-40C6-A897-126521120EE2}" destId="{4A76B4BD-76A1-4993-8116-6E1DF982DA35}" srcOrd="1" destOrd="0" parTransId="{39E3FB3C-8D75-4E72-8BFB-E7F505F0C982}" sibTransId="{C5B83ADD-FDBF-4F45-8C06-7E3AFD20FA5C}"/>
    <dgm:cxn modelId="{E5E40754-D5B5-4D2F-BDA5-CC3074C25894}" type="presParOf" srcId="{CE934359-1379-4F93-9253-7DC9F3B5158F}" destId="{8A61EC63-938C-4ABF-A3E0-ACE82C35E6D0}" srcOrd="0" destOrd="0" presId="urn:microsoft.com/office/officeart/2005/8/layout/arrow5"/>
    <dgm:cxn modelId="{61199FA5-EFEC-4156-A958-EEFA79C22DA8}" type="presParOf" srcId="{CE934359-1379-4F93-9253-7DC9F3B5158F}" destId="{13DD1D39-21AA-4E21-BFF5-DB50CC39BE61}"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9EEFD2-F9AA-47D2-AE76-9FB768463C92}"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27205356-ECF0-44E2-B4CF-6212E85079AB}">
      <dgm:prSet phldrT="[Text]"/>
      <dgm:spPr>
        <a:solidFill>
          <a:schemeClr val="accent4"/>
        </a:solidFill>
      </dgm:spPr>
      <dgm:t>
        <a:bodyPr/>
        <a:lstStyle/>
        <a:p>
          <a:r>
            <a:rPr lang="en-US" dirty="0">
              <a:solidFill>
                <a:srgbClr val="FFFF00"/>
              </a:solidFill>
            </a:rPr>
            <a:t>Automatic cross-debarment</a:t>
          </a:r>
        </a:p>
      </dgm:t>
    </dgm:pt>
    <dgm:pt modelId="{D31F87A4-98B0-4A0B-81BB-B1B05D907035}" type="parTrans" cxnId="{A8ECB813-03DA-4DD8-8A15-570EBFCDCF0D}">
      <dgm:prSet/>
      <dgm:spPr/>
      <dgm:t>
        <a:bodyPr/>
        <a:lstStyle/>
        <a:p>
          <a:endParaRPr lang="en-US"/>
        </a:p>
      </dgm:t>
    </dgm:pt>
    <dgm:pt modelId="{74BCFE85-B1A1-41A3-AE44-100823EED7B8}" type="sibTrans" cxnId="{A8ECB813-03DA-4DD8-8A15-570EBFCDCF0D}">
      <dgm:prSet/>
      <dgm:spPr/>
      <dgm:t>
        <a:bodyPr/>
        <a:lstStyle/>
        <a:p>
          <a:endParaRPr lang="en-US"/>
        </a:p>
      </dgm:t>
    </dgm:pt>
    <dgm:pt modelId="{0B9FE841-E8DE-4027-BAC3-44BDED84ECB6}">
      <dgm:prSet phldrT="[Text]"/>
      <dgm:spPr>
        <a:solidFill>
          <a:srgbClr val="7030A0"/>
        </a:solidFill>
      </dgm:spPr>
      <dgm:t>
        <a:bodyPr/>
        <a:lstStyle/>
        <a:p>
          <a:r>
            <a:rPr lang="en-US" dirty="0">
              <a:solidFill>
                <a:srgbClr val="FFFF00"/>
              </a:solidFill>
            </a:rPr>
            <a:t>Exchange list and causes</a:t>
          </a:r>
        </a:p>
      </dgm:t>
    </dgm:pt>
    <dgm:pt modelId="{71577FB9-D332-445C-8AF7-383D72B99AA8}" type="parTrans" cxnId="{C441E7AC-E2A9-42D5-B4B6-738640D581F2}">
      <dgm:prSet/>
      <dgm:spPr/>
      <dgm:t>
        <a:bodyPr/>
        <a:lstStyle/>
        <a:p>
          <a:endParaRPr lang="en-US"/>
        </a:p>
      </dgm:t>
    </dgm:pt>
    <dgm:pt modelId="{CBB3F766-BD75-4BE5-8710-4CFCDE041610}" type="sibTrans" cxnId="{C441E7AC-E2A9-42D5-B4B6-738640D581F2}">
      <dgm:prSet/>
      <dgm:spPr/>
      <dgm:t>
        <a:bodyPr/>
        <a:lstStyle/>
        <a:p>
          <a:endParaRPr lang="en-US"/>
        </a:p>
      </dgm:t>
    </dgm:pt>
    <dgm:pt modelId="{1DF881A8-5C43-40EA-A541-8947A54E0F09}">
      <dgm:prSet/>
      <dgm:spPr>
        <a:solidFill>
          <a:srgbClr val="00B050"/>
        </a:solidFill>
      </dgm:spPr>
      <dgm:t>
        <a:bodyPr/>
        <a:lstStyle/>
        <a:p>
          <a:r>
            <a:rPr lang="en-US" dirty="0">
              <a:solidFill>
                <a:srgbClr val="FFFF00"/>
              </a:solidFill>
            </a:rPr>
            <a:t>Publicly list excluded vendors</a:t>
          </a:r>
        </a:p>
      </dgm:t>
    </dgm:pt>
    <dgm:pt modelId="{B57E3285-6CF6-46FB-88CD-C54562B8705F}" type="parTrans" cxnId="{1E623D22-24F2-4C8A-8BDC-B75006832CAA}">
      <dgm:prSet/>
      <dgm:spPr/>
      <dgm:t>
        <a:bodyPr/>
        <a:lstStyle/>
        <a:p>
          <a:endParaRPr lang="en-US"/>
        </a:p>
      </dgm:t>
    </dgm:pt>
    <dgm:pt modelId="{26FDB30B-DE72-494B-93A3-6695BEBAD11D}" type="sibTrans" cxnId="{1E623D22-24F2-4C8A-8BDC-B75006832CAA}">
      <dgm:prSet/>
      <dgm:spPr/>
      <dgm:t>
        <a:bodyPr/>
        <a:lstStyle/>
        <a:p>
          <a:endParaRPr lang="en-US"/>
        </a:p>
      </dgm:t>
    </dgm:pt>
    <dgm:pt modelId="{9B51A1E3-0B8E-4E97-B794-76722E0C5344}">
      <dgm:prSet/>
      <dgm:spPr>
        <a:solidFill>
          <a:srgbClr val="FF0000"/>
        </a:solidFill>
      </dgm:spPr>
      <dgm:t>
        <a:bodyPr/>
        <a:lstStyle/>
        <a:p>
          <a:r>
            <a:rPr lang="en-US" dirty="0">
              <a:solidFill>
                <a:srgbClr val="FFFF00"/>
              </a:solidFill>
            </a:rPr>
            <a:t>Do nothing</a:t>
          </a:r>
        </a:p>
      </dgm:t>
    </dgm:pt>
    <dgm:pt modelId="{CFA495E6-6453-449C-9253-BDBB42CC796E}" type="parTrans" cxnId="{570ED71B-1513-4B4B-AC66-47795DCDB175}">
      <dgm:prSet/>
      <dgm:spPr/>
      <dgm:t>
        <a:bodyPr/>
        <a:lstStyle/>
        <a:p>
          <a:endParaRPr lang="en-US"/>
        </a:p>
      </dgm:t>
    </dgm:pt>
    <dgm:pt modelId="{D9FC3F09-31A7-45B6-8F8C-384C65845C84}" type="sibTrans" cxnId="{570ED71B-1513-4B4B-AC66-47795DCDB175}">
      <dgm:prSet/>
      <dgm:spPr/>
      <dgm:t>
        <a:bodyPr/>
        <a:lstStyle/>
        <a:p>
          <a:endParaRPr lang="en-US"/>
        </a:p>
      </dgm:t>
    </dgm:pt>
    <dgm:pt modelId="{DB89367D-3C34-406D-B960-F99DE30742FE}" type="pres">
      <dgm:prSet presAssocID="{9C9EEFD2-F9AA-47D2-AE76-9FB768463C92}" presName="linear" presStyleCnt="0">
        <dgm:presLayoutVars>
          <dgm:dir/>
          <dgm:animLvl val="lvl"/>
          <dgm:resizeHandles val="exact"/>
        </dgm:presLayoutVars>
      </dgm:prSet>
      <dgm:spPr/>
    </dgm:pt>
    <dgm:pt modelId="{4D27B15C-E5A8-40CD-8A30-B60588ED68DF}" type="pres">
      <dgm:prSet presAssocID="{27205356-ECF0-44E2-B4CF-6212E85079AB}" presName="parentLin" presStyleCnt="0"/>
      <dgm:spPr/>
    </dgm:pt>
    <dgm:pt modelId="{CD277A8C-2B4A-4E8C-B198-DA6570D50B09}" type="pres">
      <dgm:prSet presAssocID="{27205356-ECF0-44E2-B4CF-6212E85079AB}" presName="parentLeftMargin" presStyleLbl="node1" presStyleIdx="0" presStyleCnt="4"/>
      <dgm:spPr/>
    </dgm:pt>
    <dgm:pt modelId="{6678FB72-09F9-4691-860A-E75F69BA147E}" type="pres">
      <dgm:prSet presAssocID="{27205356-ECF0-44E2-B4CF-6212E85079AB}" presName="parentText" presStyleLbl="node1" presStyleIdx="0" presStyleCnt="4" custLinFactNeighborY="-7137">
        <dgm:presLayoutVars>
          <dgm:chMax val="0"/>
          <dgm:bulletEnabled val="1"/>
        </dgm:presLayoutVars>
      </dgm:prSet>
      <dgm:spPr/>
    </dgm:pt>
    <dgm:pt modelId="{B6F13B23-A44A-479A-AF14-CC36309AFDC1}" type="pres">
      <dgm:prSet presAssocID="{27205356-ECF0-44E2-B4CF-6212E85079AB}" presName="negativeSpace" presStyleCnt="0"/>
      <dgm:spPr/>
    </dgm:pt>
    <dgm:pt modelId="{61D3BD07-A67C-4516-A9C0-DBF791E8163E}" type="pres">
      <dgm:prSet presAssocID="{27205356-ECF0-44E2-B4CF-6212E85079AB}" presName="childText" presStyleLbl="conFgAcc1" presStyleIdx="0" presStyleCnt="4" custLinFactNeighborX="-427" custLinFactNeighborY="-82447">
        <dgm:presLayoutVars>
          <dgm:bulletEnabled val="1"/>
        </dgm:presLayoutVars>
      </dgm:prSet>
      <dgm:spPr/>
    </dgm:pt>
    <dgm:pt modelId="{6422133D-EED1-49C7-A252-E462583420FB}" type="pres">
      <dgm:prSet presAssocID="{74BCFE85-B1A1-41A3-AE44-100823EED7B8}" presName="spaceBetweenRectangles" presStyleCnt="0"/>
      <dgm:spPr/>
    </dgm:pt>
    <dgm:pt modelId="{B1907F7D-1378-436D-A1CB-A15A13F69377}" type="pres">
      <dgm:prSet presAssocID="{0B9FE841-E8DE-4027-BAC3-44BDED84ECB6}" presName="parentLin" presStyleCnt="0"/>
      <dgm:spPr/>
    </dgm:pt>
    <dgm:pt modelId="{197D196B-D4BA-432F-83C2-8A3C52DB6902}" type="pres">
      <dgm:prSet presAssocID="{0B9FE841-E8DE-4027-BAC3-44BDED84ECB6}" presName="parentLeftMargin" presStyleLbl="node1" presStyleIdx="0" presStyleCnt="4"/>
      <dgm:spPr/>
    </dgm:pt>
    <dgm:pt modelId="{5FBE4D6D-2257-4759-8372-5D7114B6D360}" type="pres">
      <dgm:prSet presAssocID="{0B9FE841-E8DE-4027-BAC3-44BDED84ECB6}" presName="parentText" presStyleLbl="node1" presStyleIdx="1" presStyleCnt="4">
        <dgm:presLayoutVars>
          <dgm:chMax val="0"/>
          <dgm:bulletEnabled val="1"/>
        </dgm:presLayoutVars>
      </dgm:prSet>
      <dgm:spPr/>
    </dgm:pt>
    <dgm:pt modelId="{78A33902-3097-4DC1-A10F-E9A34DEA5673}" type="pres">
      <dgm:prSet presAssocID="{0B9FE841-E8DE-4027-BAC3-44BDED84ECB6}" presName="negativeSpace" presStyleCnt="0"/>
      <dgm:spPr/>
    </dgm:pt>
    <dgm:pt modelId="{F6783BD7-F35D-40E8-8015-329D448D9A8A}" type="pres">
      <dgm:prSet presAssocID="{0B9FE841-E8DE-4027-BAC3-44BDED84ECB6}" presName="childText" presStyleLbl="conFgAcc1" presStyleIdx="1" presStyleCnt="4">
        <dgm:presLayoutVars>
          <dgm:bulletEnabled val="1"/>
        </dgm:presLayoutVars>
      </dgm:prSet>
      <dgm:spPr/>
    </dgm:pt>
    <dgm:pt modelId="{C947EFD7-DB05-49F3-B03D-2A705F0A0871}" type="pres">
      <dgm:prSet presAssocID="{CBB3F766-BD75-4BE5-8710-4CFCDE041610}" presName="spaceBetweenRectangles" presStyleCnt="0"/>
      <dgm:spPr/>
    </dgm:pt>
    <dgm:pt modelId="{1FFAF78E-5A7B-49CA-AB6C-9E2279685D90}" type="pres">
      <dgm:prSet presAssocID="{1DF881A8-5C43-40EA-A541-8947A54E0F09}" presName="parentLin" presStyleCnt="0"/>
      <dgm:spPr/>
    </dgm:pt>
    <dgm:pt modelId="{CB1D3736-426E-42E2-A1C7-5FB7AE8BCB76}" type="pres">
      <dgm:prSet presAssocID="{1DF881A8-5C43-40EA-A541-8947A54E0F09}" presName="parentLeftMargin" presStyleLbl="node1" presStyleIdx="1" presStyleCnt="4"/>
      <dgm:spPr/>
    </dgm:pt>
    <dgm:pt modelId="{491CD49C-296B-4FE7-ADDA-C28EDB05F783}" type="pres">
      <dgm:prSet presAssocID="{1DF881A8-5C43-40EA-A541-8947A54E0F09}" presName="parentText" presStyleLbl="node1" presStyleIdx="2" presStyleCnt="4">
        <dgm:presLayoutVars>
          <dgm:chMax val="0"/>
          <dgm:bulletEnabled val="1"/>
        </dgm:presLayoutVars>
      </dgm:prSet>
      <dgm:spPr/>
    </dgm:pt>
    <dgm:pt modelId="{D311E0A7-FA54-466E-A7AB-8C6A7BCE5E4D}" type="pres">
      <dgm:prSet presAssocID="{1DF881A8-5C43-40EA-A541-8947A54E0F09}" presName="negativeSpace" presStyleCnt="0"/>
      <dgm:spPr/>
    </dgm:pt>
    <dgm:pt modelId="{D5F6DF34-ED80-4A82-B3AB-BF4CB3E08015}" type="pres">
      <dgm:prSet presAssocID="{1DF881A8-5C43-40EA-A541-8947A54E0F09}" presName="childText" presStyleLbl="conFgAcc1" presStyleIdx="2" presStyleCnt="4">
        <dgm:presLayoutVars>
          <dgm:bulletEnabled val="1"/>
        </dgm:presLayoutVars>
      </dgm:prSet>
      <dgm:spPr/>
    </dgm:pt>
    <dgm:pt modelId="{656925FA-C50B-4D75-8F7F-D3E787165FBC}" type="pres">
      <dgm:prSet presAssocID="{26FDB30B-DE72-494B-93A3-6695BEBAD11D}" presName="spaceBetweenRectangles" presStyleCnt="0"/>
      <dgm:spPr/>
    </dgm:pt>
    <dgm:pt modelId="{83C93546-3DA8-46EE-9568-E9D48D9D7AB8}" type="pres">
      <dgm:prSet presAssocID="{9B51A1E3-0B8E-4E97-B794-76722E0C5344}" presName="parentLin" presStyleCnt="0"/>
      <dgm:spPr/>
    </dgm:pt>
    <dgm:pt modelId="{98D3CFAD-1036-4AD8-A172-B06D3A33703D}" type="pres">
      <dgm:prSet presAssocID="{9B51A1E3-0B8E-4E97-B794-76722E0C5344}" presName="parentLeftMargin" presStyleLbl="node1" presStyleIdx="2" presStyleCnt="4"/>
      <dgm:spPr/>
    </dgm:pt>
    <dgm:pt modelId="{635968F4-E432-4995-88B1-F150C99CB330}" type="pres">
      <dgm:prSet presAssocID="{9B51A1E3-0B8E-4E97-B794-76722E0C5344}" presName="parentText" presStyleLbl="node1" presStyleIdx="3" presStyleCnt="4">
        <dgm:presLayoutVars>
          <dgm:chMax val="0"/>
          <dgm:bulletEnabled val="1"/>
        </dgm:presLayoutVars>
      </dgm:prSet>
      <dgm:spPr/>
    </dgm:pt>
    <dgm:pt modelId="{C41D853D-B6B8-4984-BA00-098558A00ECB}" type="pres">
      <dgm:prSet presAssocID="{9B51A1E3-0B8E-4E97-B794-76722E0C5344}" presName="negativeSpace" presStyleCnt="0"/>
      <dgm:spPr/>
    </dgm:pt>
    <dgm:pt modelId="{CAD00054-B3F6-4B9A-BC8C-F8C0BECD4493}" type="pres">
      <dgm:prSet presAssocID="{9B51A1E3-0B8E-4E97-B794-76722E0C5344}" presName="childText" presStyleLbl="conFgAcc1" presStyleIdx="3" presStyleCnt="4">
        <dgm:presLayoutVars>
          <dgm:bulletEnabled val="1"/>
        </dgm:presLayoutVars>
      </dgm:prSet>
      <dgm:spPr/>
    </dgm:pt>
  </dgm:ptLst>
  <dgm:cxnLst>
    <dgm:cxn modelId="{34BB7811-1D65-46E0-A148-D896E6E4AFC2}" type="presOf" srcId="{0B9FE841-E8DE-4027-BAC3-44BDED84ECB6}" destId="{197D196B-D4BA-432F-83C2-8A3C52DB6902}" srcOrd="0" destOrd="0" presId="urn:microsoft.com/office/officeart/2005/8/layout/list1"/>
    <dgm:cxn modelId="{A8ECB813-03DA-4DD8-8A15-570EBFCDCF0D}" srcId="{9C9EEFD2-F9AA-47D2-AE76-9FB768463C92}" destId="{27205356-ECF0-44E2-B4CF-6212E85079AB}" srcOrd="0" destOrd="0" parTransId="{D31F87A4-98B0-4A0B-81BB-B1B05D907035}" sibTransId="{74BCFE85-B1A1-41A3-AE44-100823EED7B8}"/>
    <dgm:cxn modelId="{570ED71B-1513-4B4B-AC66-47795DCDB175}" srcId="{9C9EEFD2-F9AA-47D2-AE76-9FB768463C92}" destId="{9B51A1E3-0B8E-4E97-B794-76722E0C5344}" srcOrd="3" destOrd="0" parTransId="{CFA495E6-6453-449C-9253-BDBB42CC796E}" sibTransId="{D9FC3F09-31A7-45B6-8F8C-384C65845C84}"/>
    <dgm:cxn modelId="{1E623D22-24F2-4C8A-8BDC-B75006832CAA}" srcId="{9C9EEFD2-F9AA-47D2-AE76-9FB768463C92}" destId="{1DF881A8-5C43-40EA-A541-8947A54E0F09}" srcOrd="2" destOrd="0" parTransId="{B57E3285-6CF6-46FB-88CD-C54562B8705F}" sibTransId="{26FDB30B-DE72-494B-93A3-6695BEBAD11D}"/>
    <dgm:cxn modelId="{CA7E278F-2F14-4E45-962D-DCA4019ED87A}" type="presOf" srcId="{27205356-ECF0-44E2-B4CF-6212E85079AB}" destId="{CD277A8C-2B4A-4E8C-B198-DA6570D50B09}" srcOrd="0" destOrd="0" presId="urn:microsoft.com/office/officeart/2005/8/layout/list1"/>
    <dgm:cxn modelId="{C2288193-2CD3-41FC-8343-66267A2900D1}" type="presOf" srcId="{1DF881A8-5C43-40EA-A541-8947A54E0F09}" destId="{CB1D3736-426E-42E2-A1C7-5FB7AE8BCB76}" srcOrd="0" destOrd="0" presId="urn:microsoft.com/office/officeart/2005/8/layout/list1"/>
    <dgm:cxn modelId="{541559A9-9D10-4BAA-A8C4-121D2B225BE0}" type="presOf" srcId="{1DF881A8-5C43-40EA-A541-8947A54E0F09}" destId="{491CD49C-296B-4FE7-ADDA-C28EDB05F783}" srcOrd="1" destOrd="0" presId="urn:microsoft.com/office/officeart/2005/8/layout/list1"/>
    <dgm:cxn modelId="{C441E7AC-E2A9-42D5-B4B6-738640D581F2}" srcId="{9C9EEFD2-F9AA-47D2-AE76-9FB768463C92}" destId="{0B9FE841-E8DE-4027-BAC3-44BDED84ECB6}" srcOrd="1" destOrd="0" parTransId="{71577FB9-D332-445C-8AF7-383D72B99AA8}" sibTransId="{CBB3F766-BD75-4BE5-8710-4CFCDE041610}"/>
    <dgm:cxn modelId="{894F12BA-18C3-4FA7-8444-F34DD33EF691}" type="presOf" srcId="{9B51A1E3-0B8E-4E97-B794-76722E0C5344}" destId="{635968F4-E432-4995-88B1-F150C99CB330}" srcOrd="1" destOrd="0" presId="urn:microsoft.com/office/officeart/2005/8/layout/list1"/>
    <dgm:cxn modelId="{B842B9C6-BADC-4564-B071-A1EAE00069E4}" type="presOf" srcId="{27205356-ECF0-44E2-B4CF-6212E85079AB}" destId="{6678FB72-09F9-4691-860A-E75F69BA147E}" srcOrd="1" destOrd="0" presId="urn:microsoft.com/office/officeart/2005/8/layout/list1"/>
    <dgm:cxn modelId="{9FF50CE2-018F-4B3F-8EFE-130A27157A48}" type="presOf" srcId="{9C9EEFD2-F9AA-47D2-AE76-9FB768463C92}" destId="{DB89367D-3C34-406D-B960-F99DE30742FE}" srcOrd="0" destOrd="0" presId="urn:microsoft.com/office/officeart/2005/8/layout/list1"/>
    <dgm:cxn modelId="{1C8A2BE9-0865-4726-B0B4-9D2890897111}" type="presOf" srcId="{0B9FE841-E8DE-4027-BAC3-44BDED84ECB6}" destId="{5FBE4D6D-2257-4759-8372-5D7114B6D360}" srcOrd="1" destOrd="0" presId="urn:microsoft.com/office/officeart/2005/8/layout/list1"/>
    <dgm:cxn modelId="{D7F10EF1-813A-45ED-A82A-924579EFD12E}" type="presOf" srcId="{9B51A1E3-0B8E-4E97-B794-76722E0C5344}" destId="{98D3CFAD-1036-4AD8-A172-B06D3A33703D}" srcOrd="0" destOrd="0" presId="urn:microsoft.com/office/officeart/2005/8/layout/list1"/>
    <dgm:cxn modelId="{96935A9A-B4E8-4085-A686-6D707B6EA63A}" type="presParOf" srcId="{DB89367D-3C34-406D-B960-F99DE30742FE}" destId="{4D27B15C-E5A8-40CD-8A30-B60588ED68DF}" srcOrd="0" destOrd="0" presId="urn:microsoft.com/office/officeart/2005/8/layout/list1"/>
    <dgm:cxn modelId="{BD407033-DB62-4E27-A7E8-1E6E2D94EAF9}" type="presParOf" srcId="{4D27B15C-E5A8-40CD-8A30-B60588ED68DF}" destId="{CD277A8C-2B4A-4E8C-B198-DA6570D50B09}" srcOrd="0" destOrd="0" presId="urn:microsoft.com/office/officeart/2005/8/layout/list1"/>
    <dgm:cxn modelId="{47632951-EE39-4DDA-B8B8-4E855EC80557}" type="presParOf" srcId="{4D27B15C-E5A8-40CD-8A30-B60588ED68DF}" destId="{6678FB72-09F9-4691-860A-E75F69BA147E}" srcOrd="1" destOrd="0" presId="urn:microsoft.com/office/officeart/2005/8/layout/list1"/>
    <dgm:cxn modelId="{AC2CBBDE-5A71-48A0-8CCE-39F6F6085ED7}" type="presParOf" srcId="{DB89367D-3C34-406D-B960-F99DE30742FE}" destId="{B6F13B23-A44A-479A-AF14-CC36309AFDC1}" srcOrd="1" destOrd="0" presId="urn:microsoft.com/office/officeart/2005/8/layout/list1"/>
    <dgm:cxn modelId="{AAEF0291-A1E1-4260-B932-996C6BE1D1A5}" type="presParOf" srcId="{DB89367D-3C34-406D-B960-F99DE30742FE}" destId="{61D3BD07-A67C-4516-A9C0-DBF791E8163E}" srcOrd="2" destOrd="0" presId="urn:microsoft.com/office/officeart/2005/8/layout/list1"/>
    <dgm:cxn modelId="{09FC849B-8FD3-4D5B-96C7-D57489FBF7C0}" type="presParOf" srcId="{DB89367D-3C34-406D-B960-F99DE30742FE}" destId="{6422133D-EED1-49C7-A252-E462583420FB}" srcOrd="3" destOrd="0" presId="urn:microsoft.com/office/officeart/2005/8/layout/list1"/>
    <dgm:cxn modelId="{8DBB868B-C6D0-41FC-B189-3444ABA56408}" type="presParOf" srcId="{DB89367D-3C34-406D-B960-F99DE30742FE}" destId="{B1907F7D-1378-436D-A1CB-A15A13F69377}" srcOrd="4" destOrd="0" presId="urn:microsoft.com/office/officeart/2005/8/layout/list1"/>
    <dgm:cxn modelId="{7664F7F5-18CB-4433-B553-5C5E609DD18B}" type="presParOf" srcId="{B1907F7D-1378-436D-A1CB-A15A13F69377}" destId="{197D196B-D4BA-432F-83C2-8A3C52DB6902}" srcOrd="0" destOrd="0" presId="urn:microsoft.com/office/officeart/2005/8/layout/list1"/>
    <dgm:cxn modelId="{C18A8D67-6AB0-4B10-A0E3-5CE6B1D4517A}" type="presParOf" srcId="{B1907F7D-1378-436D-A1CB-A15A13F69377}" destId="{5FBE4D6D-2257-4759-8372-5D7114B6D360}" srcOrd="1" destOrd="0" presId="urn:microsoft.com/office/officeart/2005/8/layout/list1"/>
    <dgm:cxn modelId="{B49E18C4-9E04-49B7-9F10-34831FF2388B}" type="presParOf" srcId="{DB89367D-3C34-406D-B960-F99DE30742FE}" destId="{78A33902-3097-4DC1-A10F-E9A34DEA5673}" srcOrd="5" destOrd="0" presId="urn:microsoft.com/office/officeart/2005/8/layout/list1"/>
    <dgm:cxn modelId="{5ED83212-B312-4BA8-A6BD-EC96FB4BBD0F}" type="presParOf" srcId="{DB89367D-3C34-406D-B960-F99DE30742FE}" destId="{F6783BD7-F35D-40E8-8015-329D448D9A8A}" srcOrd="6" destOrd="0" presId="urn:microsoft.com/office/officeart/2005/8/layout/list1"/>
    <dgm:cxn modelId="{0B33E7F2-816A-48C5-AF4A-B391BE283CD2}" type="presParOf" srcId="{DB89367D-3C34-406D-B960-F99DE30742FE}" destId="{C947EFD7-DB05-49F3-B03D-2A705F0A0871}" srcOrd="7" destOrd="0" presId="urn:microsoft.com/office/officeart/2005/8/layout/list1"/>
    <dgm:cxn modelId="{6F39261B-E332-421D-BC01-C7A0E52A6BF0}" type="presParOf" srcId="{DB89367D-3C34-406D-B960-F99DE30742FE}" destId="{1FFAF78E-5A7B-49CA-AB6C-9E2279685D90}" srcOrd="8" destOrd="0" presId="urn:microsoft.com/office/officeart/2005/8/layout/list1"/>
    <dgm:cxn modelId="{D0F4FE0D-E98A-42AA-8F4D-C353B5092D6C}" type="presParOf" srcId="{1FFAF78E-5A7B-49CA-AB6C-9E2279685D90}" destId="{CB1D3736-426E-42E2-A1C7-5FB7AE8BCB76}" srcOrd="0" destOrd="0" presId="urn:microsoft.com/office/officeart/2005/8/layout/list1"/>
    <dgm:cxn modelId="{2F21E09B-B1E8-4557-858C-04DCA97BADD3}" type="presParOf" srcId="{1FFAF78E-5A7B-49CA-AB6C-9E2279685D90}" destId="{491CD49C-296B-4FE7-ADDA-C28EDB05F783}" srcOrd="1" destOrd="0" presId="urn:microsoft.com/office/officeart/2005/8/layout/list1"/>
    <dgm:cxn modelId="{0A3FC167-9E00-4DA8-B1E0-5DE59C12B935}" type="presParOf" srcId="{DB89367D-3C34-406D-B960-F99DE30742FE}" destId="{D311E0A7-FA54-466E-A7AB-8C6A7BCE5E4D}" srcOrd="9" destOrd="0" presId="urn:microsoft.com/office/officeart/2005/8/layout/list1"/>
    <dgm:cxn modelId="{93C25BA4-C4AC-4300-B930-BB662F2D7A3B}" type="presParOf" srcId="{DB89367D-3C34-406D-B960-F99DE30742FE}" destId="{D5F6DF34-ED80-4A82-B3AB-BF4CB3E08015}" srcOrd="10" destOrd="0" presId="urn:microsoft.com/office/officeart/2005/8/layout/list1"/>
    <dgm:cxn modelId="{56B91A88-F5F8-42D7-891F-D8C231E44F9C}" type="presParOf" srcId="{DB89367D-3C34-406D-B960-F99DE30742FE}" destId="{656925FA-C50B-4D75-8F7F-D3E787165FBC}" srcOrd="11" destOrd="0" presId="urn:microsoft.com/office/officeart/2005/8/layout/list1"/>
    <dgm:cxn modelId="{8BD645BD-DE16-4AA3-AAB7-CB70D130FC5A}" type="presParOf" srcId="{DB89367D-3C34-406D-B960-F99DE30742FE}" destId="{83C93546-3DA8-46EE-9568-E9D48D9D7AB8}" srcOrd="12" destOrd="0" presId="urn:microsoft.com/office/officeart/2005/8/layout/list1"/>
    <dgm:cxn modelId="{CA836A23-DAAA-4B4A-8EF2-B721B3A30FD3}" type="presParOf" srcId="{83C93546-3DA8-46EE-9568-E9D48D9D7AB8}" destId="{98D3CFAD-1036-4AD8-A172-B06D3A33703D}" srcOrd="0" destOrd="0" presId="urn:microsoft.com/office/officeart/2005/8/layout/list1"/>
    <dgm:cxn modelId="{0C677422-DC6D-4203-94DC-8D49A4CE9E62}" type="presParOf" srcId="{83C93546-3DA8-46EE-9568-E9D48D9D7AB8}" destId="{635968F4-E432-4995-88B1-F150C99CB330}" srcOrd="1" destOrd="0" presId="urn:microsoft.com/office/officeart/2005/8/layout/list1"/>
    <dgm:cxn modelId="{DEF3909F-E1C8-4A34-9EBF-F90551213CD2}" type="presParOf" srcId="{DB89367D-3C34-406D-B960-F99DE30742FE}" destId="{C41D853D-B6B8-4984-BA00-098558A00ECB}" srcOrd="13" destOrd="0" presId="urn:microsoft.com/office/officeart/2005/8/layout/list1"/>
    <dgm:cxn modelId="{72316157-72C3-4A03-BB64-4182FEB633DB}" type="presParOf" srcId="{DB89367D-3C34-406D-B960-F99DE30742FE}" destId="{CAD00054-B3F6-4B9A-BC8C-F8C0BECD449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AC3416-9C31-4C46-9093-F831B8303FF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8B26CB1-C9C5-449B-A816-BBF7D20E9540}">
      <dgm:prSet phldrT="[Text]"/>
      <dgm:spPr>
        <a:solidFill>
          <a:srgbClr val="C00000"/>
        </a:solidFill>
      </dgm:spPr>
      <dgm:t>
        <a:bodyPr/>
        <a:lstStyle/>
        <a:p>
          <a:r>
            <a:rPr lang="en-US" dirty="0"/>
            <a:t>Online Solution</a:t>
          </a:r>
        </a:p>
      </dgm:t>
    </dgm:pt>
    <dgm:pt modelId="{D23DD790-820F-450F-BC27-5CE75EC7A489}" type="parTrans" cxnId="{2F544E87-B8E5-4742-8165-A3A6E741AB30}">
      <dgm:prSet/>
      <dgm:spPr/>
      <dgm:t>
        <a:bodyPr/>
        <a:lstStyle/>
        <a:p>
          <a:endParaRPr lang="en-US"/>
        </a:p>
      </dgm:t>
    </dgm:pt>
    <dgm:pt modelId="{DF38F5A3-3769-4EAC-9BE4-20AE4693D84B}" type="sibTrans" cxnId="{2F544E87-B8E5-4742-8165-A3A6E741AB30}">
      <dgm:prSet/>
      <dgm:spPr/>
      <dgm:t>
        <a:bodyPr/>
        <a:lstStyle/>
        <a:p>
          <a:endParaRPr lang="en-US"/>
        </a:p>
      </dgm:t>
    </dgm:pt>
    <dgm:pt modelId="{BE9BEDC9-D515-41B0-91A6-84B592C6ABE4}">
      <dgm:prSet phldrT="[Text]"/>
      <dgm:spPr>
        <a:solidFill>
          <a:srgbClr val="002060"/>
        </a:solidFill>
      </dgm:spPr>
      <dgm:t>
        <a:bodyPr/>
        <a:lstStyle/>
        <a:p>
          <a:r>
            <a:rPr lang="en-US" dirty="0"/>
            <a:t>Centralized Purchasing Agency</a:t>
          </a:r>
        </a:p>
      </dgm:t>
    </dgm:pt>
    <dgm:pt modelId="{A3C15AFE-1B0C-4086-956F-8EA10F8EDE5A}" type="parTrans" cxnId="{4E8AA3BB-87C7-4AE3-8263-48A07DC8C233}">
      <dgm:prSet/>
      <dgm:spPr/>
      <dgm:t>
        <a:bodyPr/>
        <a:lstStyle/>
        <a:p>
          <a:endParaRPr lang="en-US"/>
        </a:p>
      </dgm:t>
    </dgm:pt>
    <dgm:pt modelId="{1F2916F1-50CC-46F0-89CD-2E566259C5E8}" type="sibTrans" cxnId="{4E8AA3BB-87C7-4AE3-8263-48A07DC8C233}">
      <dgm:prSet/>
      <dgm:spPr/>
      <dgm:t>
        <a:bodyPr/>
        <a:lstStyle/>
        <a:p>
          <a:endParaRPr lang="en-US"/>
        </a:p>
      </dgm:t>
    </dgm:pt>
    <dgm:pt modelId="{A42F8AA3-9D0A-4D72-8334-993386BC25C4}">
      <dgm:prSet phldrT="[Text]"/>
      <dgm:spPr>
        <a:solidFill>
          <a:schemeClr val="accent2"/>
        </a:solidFill>
      </dgm:spPr>
      <dgm:t>
        <a:bodyPr/>
        <a:lstStyle/>
        <a:p>
          <a:r>
            <a:rPr lang="en-US" dirty="0"/>
            <a:t>Market</a:t>
          </a:r>
        </a:p>
      </dgm:t>
    </dgm:pt>
    <dgm:pt modelId="{7585B044-6DBD-4BAC-BE6F-38C192F48189}" type="parTrans" cxnId="{D920EF6D-B2CF-49A4-BCAD-A21886CEEDEC}">
      <dgm:prSet/>
      <dgm:spPr/>
      <dgm:t>
        <a:bodyPr/>
        <a:lstStyle/>
        <a:p>
          <a:endParaRPr lang="en-US"/>
        </a:p>
      </dgm:t>
    </dgm:pt>
    <dgm:pt modelId="{C9B0E1E9-8974-4004-83A3-5C4749558EA1}" type="sibTrans" cxnId="{D920EF6D-B2CF-49A4-BCAD-A21886CEEDEC}">
      <dgm:prSet/>
      <dgm:spPr/>
      <dgm:t>
        <a:bodyPr/>
        <a:lstStyle/>
        <a:p>
          <a:endParaRPr lang="en-US"/>
        </a:p>
      </dgm:t>
    </dgm:pt>
    <dgm:pt modelId="{A0C1B79D-19C8-4BFE-B605-DD3FB9DA6959}">
      <dgm:prSet phldrT="[Text]"/>
      <dgm:spPr/>
      <dgm:t>
        <a:bodyPr/>
        <a:lstStyle/>
        <a:p>
          <a:r>
            <a:rPr lang="en-US" dirty="0"/>
            <a:t>Users</a:t>
          </a:r>
        </a:p>
      </dgm:t>
    </dgm:pt>
    <dgm:pt modelId="{B4DA9946-169F-4788-B6A7-82205128549B}" type="parTrans" cxnId="{BF41E516-42A6-4B53-A1C0-010496F3ADFB}">
      <dgm:prSet/>
      <dgm:spPr/>
      <dgm:t>
        <a:bodyPr/>
        <a:lstStyle/>
        <a:p>
          <a:endParaRPr lang="en-US"/>
        </a:p>
      </dgm:t>
    </dgm:pt>
    <dgm:pt modelId="{A0325045-706A-4DEC-ADF6-EFEC844954C7}" type="sibTrans" cxnId="{BF41E516-42A6-4B53-A1C0-010496F3ADFB}">
      <dgm:prSet/>
      <dgm:spPr/>
      <dgm:t>
        <a:bodyPr/>
        <a:lstStyle/>
        <a:p>
          <a:endParaRPr lang="en-US"/>
        </a:p>
      </dgm:t>
    </dgm:pt>
    <dgm:pt modelId="{8CE52C9B-D150-428E-BEA5-0DF75C0642F9}">
      <dgm:prSet/>
      <dgm:spPr>
        <a:solidFill>
          <a:srgbClr val="00B050"/>
        </a:solidFill>
      </dgm:spPr>
      <dgm:t>
        <a:bodyPr/>
        <a:lstStyle/>
        <a:p>
          <a:r>
            <a:rPr lang="en-US" dirty="0"/>
            <a:t>Congress</a:t>
          </a:r>
        </a:p>
      </dgm:t>
    </dgm:pt>
    <dgm:pt modelId="{39A96C4E-093D-48A2-85F9-610DA97E172D}" type="parTrans" cxnId="{733AC8B7-1E90-49F2-972E-4D4EE502B700}">
      <dgm:prSet/>
      <dgm:spPr/>
      <dgm:t>
        <a:bodyPr/>
        <a:lstStyle/>
        <a:p>
          <a:endParaRPr lang="en-US"/>
        </a:p>
      </dgm:t>
    </dgm:pt>
    <dgm:pt modelId="{4F881845-1057-43C8-8EB0-28FCDC188DBB}" type="sibTrans" cxnId="{733AC8B7-1E90-49F2-972E-4D4EE502B700}">
      <dgm:prSet/>
      <dgm:spPr/>
      <dgm:t>
        <a:bodyPr/>
        <a:lstStyle/>
        <a:p>
          <a:endParaRPr lang="en-US"/>
        </a:p>
      </dgm:t>
    </dgm:pt>
    <dgm:pt modelId="{9C97FA43-D1FB-41FD-A838-59D37D0468EF}" type="pres">
      <dgm:prSet presAssocID="{C8AC3416-9C31-4C46-9093-F831B8303FFC}" presName="cycle" presStyleCnt="0">
        <dgm:presLayoutVars>
          <dgm:chMax val="1"/>
          <dgm:dir/>
          <dgm:animLvl val="ctr"/>
          <dgm:resizeHandles val="exact"/>
        </dgm:presLayoutVars>
      </dgm:prSet>
      <dgm:spPr/>
    </dgm:pt>
    <dgm:pt modelId="{057FF733-D4BB-4011-85FC-206D4D11A710}" type="pres">
      <dgm:prSet presAssocID="{38B26CB1-C9C5-449B-A816-BBF7D20E9540}" presName="centerShape" presStyleLbl="node0" presStyleIdx="0" presStyleCnt="1"/>
      <dgm:spPr/>
    </dgm:pt>
    <dgm:pt modelId="{042FBC3E-8E87-4CCC-96A0-E5396E45A26C}" type="pres">
      <dgm:prSet presAssocID="{A3C15AFE-1B0C-4086-956F-8EA10F8EDE5A}" presName="parTrans" presStyleLbl="bgSibTrans2D1" presStyleIdx="0" presStyleCnt="4"/>
      <dgm:spPr/>
    </dgm:pt>
    <dgm:pt modelId="{DE683611-472E-424C-8F1F-02C02D66C3FF}" type="pres">
      <dgm:prSet presAssocID="{BE9BEDC9-D515-41B0-91A6-84B592C6ABE4}" presName="node" presStyleLbl="node1" presStyleIdx="0" presStyleCnt="4">
        <dgm:presLayoutVars>
          <dgm:bulletEnabled val="1"/>
        </dgm:presLayoutVars>
      </dgm:prSet>
      <dgm:spPr/>
    </dgm:pt>
    <dgm:pt modelId="{0C83857D-B5DD-4685-93B8-2ACE86B24C18}" type="pres">
      <dgm:prSet presAssocID="{7585B044-6DBD-4BAC-BE6F-38C192F48189}" presName="parTrans" presStyleLbl="bgSibTrans2D1" presStyleIdx="1" presStyleCnt="4"/>
      <dgm:spPr/>
    </dgm:pt>
    <dgm:pt modelId="{B16E458D-78B4-44D9-8BAC-95B50CBBEBE1}" type="pres">
      <dgm:prSet presAssocID="{A42F8AA3-9D0A-4D72-8334-993386BC25C4}" presName="node" presStyleLbl="node1" presStyleIdx="1" presStyleCnt="4">
        <dgm:presLayoutVars>
          <dgm:bulletEnabled val="1"/>
        </dgm:presLayoutVars>
      </dgm:prSet>
      <dgm:spPr/>
    </dgm:pt>
    <dgm:pt modelId="{F3230760-F423-4CC4-8AA3-BCF1912B4547}" type="pres">
      <dgm:prSet presAssocID="{39A96C4E-093D-48A2-85F9-610DA97E172D}" presName="parTrans" presStyleLbl="bgSibTrans2D1" presStyleIdx="2" presStyleCnt="4"/>
      <dgm:spPr/>
    </dgm:pt>
    <dgm:pt modelId="{8339FD4B-8ADA-4A90-ACEB-342019168258}" type="pres">
      <dgm:prSet presAssocID="{8CE52C9B-D150-428E-BEA5-0DF75C0642F9}" presName="node" presStyleLbl="node1" presStyleIdx="2" presStyleCnt="4">
        <dgm:presLayoutVars>
          <dgm:bulletEnabled val="1"/>
        </dgm:presLayoutVars>
      </dgm:prSet>
      <dgm:spPr/>
    </dgm:pt>
    <dgm:pt modelId="{7F2C2E95-A083-424E-AEF1-84A57146E1D7}" type="pres">
      <dgm:prSet presAssocID="{B4DA9946-169F-4788-B6A7-82205128549B}" presName="parTrans" presStyleLbl="bgSibTrans2D1" presStyleIdx="3" presStyleCnt="4"/>
      <dgm:spPr/>
    </dgm:pt>
    <dgm:pt modelId="{6998147B-7FCE-4695-B41D-4338F333542A}" type="pres">
      <dgm:prSet presAssocID="{A0C1B79D-19C8-4BFE-B605-DD3FB9DA6959}" presName="node" presStyleLbl="node1" presStyleIdx="3" presStyleCnt="4">
        <dgm:presLayoutVars>
          <dgm:bulletEnabled val="1"/>
        </dgm:presLayoutVars>
      </dgm:prSet>
      <dgm:spPr/>
    </dgm:pt>
  </dgm:ptLst>
  <dgm:cxnLst>
    <dgm:cxn modelId="{BF41E516-42A6-4B53-A1C0-010496F3ADFB}" srcId="{38B26CB1-C9C5-449B-A816-BBF7D20E9540}" destId="{A0C1B79D-19C8-4BFE-B605-DD3FB9DA6959}" srcOrd="3" destOrd="0" parTransId="{B4DA9946-169F-4788-B6A7-82205128549B}" sibTransId="{A0325045-706A-4DEC-ADF6-EFEC844954C7}"/>
    <dgm:cxn modelId="{1BB4C527-3220-4F7E-8586-088D0471B023}" type="presOf" srcId="{A3C15AFE-1B0C-4086-956F-8EA10F8EDE5A}" destId="{042FBC3E-8E87-4CCC-96A0-E5396E45A26C}" srcOrd="0" destOrd="0" presId="urn:microsoft.com/office/officeart/2005/8/layout/radial4"/>
    <dgm:cxn modelId="{1BD08D4B-768E-4C7D-8B14-CF76F7666207}" type="presOf" srcId="{B4DA9946-169F-4788-B6A7-82205128549B}" destId="{7F2C2E95-A083-424E-AEF1-84A57146E1D7}" srcOrd="0" destOrd="0" presId="urn:microsoft.com/office/officeart/2005/8/layout/radial4"/>
    <dgm:cxn modelId="{D920EF6D-B2CF-49A4-BCAD-A21886CEEDEC}" srcId="{38B26CB1-C9C5-449B-A816-BBF7D20E9540}" destId="{A42F8AA3-9D0A-4D72-8334-993386BC25C4}" srcOrd="1" destOrd="0" parTransId="{7585B044-6DBD-4BAC-BE6F-38C192F48189}" sibTransId="{C9B0E1E9-8974-4004-83A3-5C4749558EA1}"/>
    <dgm:cxn modelId="{0E1B126F-552C-4C0F-95A1-FC7EA9F7DD00}" type="presOf" srcId="{A0C1B79D-19C8-4BFE-B605-DD3FB9DA6959}" destId="{6998147B-7FCE-4695-B41D-4338F333542A}" srcOrd="0" destOrd="0" presId="urn:microsoft.com/office/officeart/2005/8/layout/radial4"/>
    <dgm:cxn modelId="{E048F557-CDB5-4404-A5CE-919151BFBC74}" type="presOf" srcId="{8CE52C9B-D150-428E-BEA5-0DF75C0642F9}" destId="{8339FD4B-8ADA-4A90-ACEB-342019168258}" srcOrd="0" destOrd="0" presId="urn:microsoft.com/office/officeart/2005/8/layout/radial4"/>
    <dgm:cxn modelId="{6911BB84-DAC1-4DD5-9D78-ADFFDCBFC4B2}" type="presOf" srcId="{39A96C4E-093D-48A2-85F9-610DA97E172D}" destId="{F3230760-F423-4CC4-8AA3-BCF1912B4547}" srcOrd="0" destOrd="0" presId="urn:microsoft.com/office/officeart/2005/8/layout/radial4"/>
    <dgm:cxn modelId="{2F544E87-B8E5-4742-8165-A3A6E741AB30}" srcId="{C8AC3416-9C31-4C46-9093-F831B8303FFC}" destId="{38B26CB1-C9C5-449B-A816-BBF7D20E9540}" srcOrd="0" destOrd="0" parTransId="{D23DD790-820F-450F-BC27-5CE75EC7A489}" sibTransId="{DF38F5A3-3769-4EAC-9BE4-20AE4693D84B}"/>
    <dgm:cxn modelId="{89E33E90-A040-4FE3-9036-80AF5363B2FF}" type="presOf" srcId="{38B26CB1-C9C5-449B-A816-BBF7D20E9540}" destId="{057FF733-D4BB-4011-85FC-206D4D11A710}" srcOrd="0" destOrd="0" presId="urn:microsoft.com/office/officeart/2005/8/layout/radial4"/>
    <dgm:cxn modelId="{733AC8B7-1E90-49F2-972E-4D4EE502B700}" srcId="{38B26CB1-C9C5-449B-A816-BBF7D20E9540}" destId="{8CE52C9B-D150-428E-BEA5-0DF75C0642F9}" srcOrd="2" destOrd="0" parTransId="{39A96C4E-093D-48A2-85F9-610DA97E172D}" sibTransId="{4F881845-1057-43C8-8EB0-28FCDC188DBB}"/>
    <dgm:cxn modelId="{4E8AA3BB-87C7-4AE3-8263-48A07DC8C233}" srcId="{38B26CB1-C9C5-449B-A816-BBF7D20E9540}" destId="{BE9BEDC9-D515-41B0-91A6-84B592C6ABE4}" srcOrd="0" destOrd="0" parTransId="{A3C15AFE-1B0C-4086-956F-8EA10F8EDE5A}" sibTransId="{1F2916F1-50CC-46F0-89CD-2E566259C5E8}"/>
    <dgm:cxn modelId="{84C563E3-234B-4196-9349-E28CE96EEFF3}" type="presOf" srcId="{C8AC3416-9C31-4C46-9093-F831B8303FFC}" destId="{9C97FA43-D1FB-41FD-A838-59D37D0468EF}" srcOrd="0" destOrd="0" presId="urn:microsoft.com/office/officeart/2005/8/layout/radial4"/>
    <dgm:cxn modelId="{798091E4-3426-444A-BD5F-CC4B83CC8BD1}" type="presOf" srcId="{BE9BEDC9-D515-41B0-91A6-84B592C6ABE4}" destId="{DE683611-472E-424C-8F1F-02C02D66C3FF}" srcOrd="0" destOrd="0" presId="urn:microsoft.com/office/officeart/2005/8/layout/radial4"/>
    <dgm:cxn modelId="{D288F7EA-9FB3-42E5-A8A8-4708509CFE45}" type="presOf" srcId="{7585B044-6DBD-4BAC-BE6F-38C192F48189}" destId="{0C83857D-B5DD-4685-93B8-2ACE86B24C18}" srcOrd="0" destOrd="0" presId="urn:microsoft.com/office/officeart/2005/8/layout/radial4"/>
    <dgm:cxn modelId="{B11AFEEB-BC7A-4DD2-8D67-7CD28E56C21C}" type="presOf" srcId="{A42F8AA3-9D0A-4D72-8334-993386BC25C4}" destId="{B16E458D-78B4-44D9-8BAC-95B50CBBEBE1}" srcOrd="0" destOrd="0" presId="urn:microsoft.com/office/officeart/2005/8/layout/radial4"/>
    <dgm:cxn modelId="{8F1AC810-48EF-47EF-BFCE-7608DDD44A18}" type="presParOf" srcId="{9C97FA43-D1FB-41FD-A838-59D37D0468EF}" destId="{057FF733-D4BB-4011-85FC-206D4D11A710}" srcOrd="0" destOrd="0" presId="urn:microsoft.com/office/officeart/2005/8/layout/radial4"/>
    <dgm:cxn modelId="{58820E70-25F5-443D-B6B6-1B87E6B5D994}" type="presParOf" srcId="{9C97FA43-D1FB-41FD-A838-59D37D0468EF}" destId="{042FBC3E-8E87-4CCC-96A0-E5396E45A26C}" srcOrd="1" destOrd="0" presId="urn:microsoft.com/office/officeart/2005/8/layout/radial4"/>
    <dgm:cxn modelId="{8A54923F-1FE7-43F1-B8FB-3CB78E856B8A}" type="presParOf" srcId="{9C97FA43-D1FB-41FD-A838-59D37D0468EF}" destId="{DE683611-472E-424C-8F1F-02C02D66C3FF}" srcOrd="2" destOrd="0" presId="urn:microsoft.com/office/officeart/2005/8/layout/radial4"/>
    <dgm:cxn modelId="{D865B9FB-AAAE-42EB-8A80-2544C7B26344}" type="presParOf" srcId="{9C97FA43-D1FB-41FD-A838-59D37D0468EF}" destId="{0C83857D-B5DD-4685-93B8-2ACE86B24C18}" srcOrd="3" destOrd="0" presId="urn:microsoft.com/office/officeart/2005/8/layout/radial4"/>
    <dgm:cxn modelId="{B7D70115-BED8-4C14-8D92-0A9B6DF40908}" type="presParOf" srcId="{9C97FA43-D1FB-41FD-A838-59D37D0468EF}" destId="{B16E458D-78B4-44D9-8BAC-95B50CBBEBE1}" srcOrd="4" destOrd="0" presId="urn:microsoft.com/office/officeart/2005/8/layout/radial4"/>
    <dgm:cxn modelId="{802FD683-4A4F-4519-814A-D2D3DFE61E86}" type="presParOf" srcId="{9C97FA43-D1FB-41FD-A838-59D37D0468EF}" destId="{F3230760-F423-4CC4-8AA3-BCF1912B4547}" srcOrd="5" destOrd="0" presId="urn:microsoft.com/office/officeart/2005/8/layout/radial4"/>
    <dgm:cxn modelId="{7FAC1B17-F4D9-44F0-BC57-2E6258DEF831}" type="presParOf" srcId="{9C97FA43-D1FB-41FD-A838-59D37D0468EF}" destId="{8339FD4B-8ADA-4A90-ACEB-342019168258}" srcOrd="6" destOrd="0" presId="urn:microsoft.com/office/officeart/2005/8/layout/radial4"/>
    <dgm:cxn modelId="{0EF5C7F2-2486-48F8-8FAD-190199C7B61E}" type="presParOf" srcId="{9C97FA43-D1FB-41FD-A838-59D37D0468EF}" destId="{7F2C2E95-A083-424E-AEF1-84A57146E1D7}" srcOrd="7" destOrd="0" presId="urn:microsoft.com/office/officeart/2005/8/layout/radial4"/>
    <dgm:cxn modelId="{5F93E8CE-4F9B-40BB-A9B1-81300F1DBD40}" type="presParOf" srcId="{9C97FA43-D1FB-41FD-A838-59D37D0468EF}" destId="{6998147B-7FCE-4695-B41D-4338F333542A}" srcOrd="8"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831F26-8588-43A9-9F7B-A828F1486D75}"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9AF3877F-9D3C-40DB-A272-B12CAE89D5A2}">
      <dgm:prSet phldrT="[Text]"/>
      <dgm:spPr>
        <a:solidFill>
          <a:srgbClr val="FFFF00"/>
        </a:solidFill>
      </dgm:spPr>
      <dgm:t>
        <a:bodyPr/>
        <a:lstStyle/>
        <a:p>
          <a:r>
            <a:rPr lang="en-US" b="1" dirty="0">
              <a:solidFill>
                <a:schemeClr val="tx1"/>
              </a:solidFill>
            </a:rPr>
            <a:t>Georgia Conflict of Interest Law</a:t>
          </a:r>
        </a:p>
      </dgm:t>
    </dgm:pt>
    <dgm:pt modelId="{A03CE94A-2235-4BBE-A409-8548EA708067}" type="parTrans" cxnId="{4FC91119-8FAF-4B8A-96F2-5643F8BEBC29}">
      <dgm:prSet/>
      <dgm:spPr/>
      <dgm:t>
        <a:bodyPr/>
        <a:lstStyle/>
        <a:p>
          <a:endParaRPr lang="en-US"/>
        </a:p>
      </dgm:t>
    </dgm:pt>
    <dgm:pt modelId="{8640A470-1C2B-43F7-AE76-86965C5D7E8D}" type="sibTrans" cxnId="{4FC91119-8FAF-4B8A-96F2-5643F8BEBC29}">
      <dgm:prSet/>
      <dgm:spPr/>
      <dgm:t>
        <a:bodyPr/>
        <a:lstStyle/>
        <a:p>
          <a:endParaRPr lang="en-US"/>
        </a:p>
      </dgm:t>
    </dgm:pt>
    <dgm:pt modelId="{2AA73B1B-15BB-43F3-8BE5-2D80983EA46D}">
      <dgm:prSet phldrT="[Text]"/>
      <dgm:spPr>
        <a:solidFill>
          <a:srgbClr val="FFC000">
            <a:alpha val="90000"/>
          </a:srgbClr>
        </a:solidFill>
      </dgm:spPr>
      <dgm:t>
        <a:bodyPr/>
        <a:lstStyle/>
        <a:p>
          <a:r>
            <a:rPr lang="en-US" dirty="0"/>
            <a:t>Protection for disclosing violation of conflicts of interest law or other law, which may hurt government reputation</a:t>
          </a:r>
        </a:p>
      </dgm:t>
    </dgm:pt>
    <dgm:pt modelId="{3A6C7A35-58B5-47CE-BAEB-95D6EC6D944E}" type="parTrans" cxnId="{04E55607-742B-4F0F-8F71-736753AAA48F}">
      <dgm:prSet/>
      <dgm:spPr/>
      <dgm:t>
        <a:bodyPr/>
        <a:lstStyle/>
        <a:p>
          <a:endParaRPr lang="en-US"/>
        </a:p>
      </dgm:t>
    </dgm:pt>
    <dgm:pt modelId="{B6F7C6EF-396E-4099-B4EF-FEEF21D395CB}" type="sibTrans" cxnId="{04E55607-742B-4F0F-8F71-736753AAA48F}">
      <dgm:prSet/>
      <dgm:spPr/>
      <dgm:t>
        <a:bodyPr/>
        <a:lstStyle/>
        <a:p>
          <a:endParaRPr lang="en-US"/>
        </a:p>
      </dgm:t>
    </dgm:pt>
    <dgm:pt modelId="{41161051-0386-4B70-90AD-40041FB0B137}">
      <dgm:prSet phldrT="[Text]"/>
      <dgm:spPr/>
      <dgm:t>
        <a:bodyPr/>
        <a:lstStyle/>
        <a:p>
          <a:r>
            <a:rPr lang="en-US" b="1" dirty="0"/>
            <a:t>Draft Georgia Procurement Law</a:t>
          </a:r>
        </a:p>
      </dgm:t>
    </dgm:pt>
    <dgm:pt modelId="{4A745242-8C12-439D-93D6-4F8ED3E8B6DD}" type="parTrans" cxnId="{E3BE3544-3F21-4DBF-9B39-A1D6C18DA29E}">
      <dgm:prSet/>
      <dgm:spPr/>
      <dgm:t>
        <a:bodyPr/>
        <a:lstStyle/>
        <a:p>
          <a:endParaRPr lang="en-US"/>
        </a:p>
      </dgm:t>
    </dgm:pt>
    <dgm:pt modelId="{6335D2FD-DAE2-4DA5-B2F8-1918B3F4A205}" type="sibTrans" cxnId="{E3BE3544-3F21-4DBF-9B39-A1D6C18DA29E}">
      <dgm:prSet/>
      <dgm:spPr/>
      <dgm:t>
        <a:bodyPr/>
        <a:lstStyle/>
        <a:p>
          <a:endParaRPr lang="en-US"/>
        </a:p>
      </dgm:t>
    </dgm:pt>
    <dgm:pt modelId="{10E4015F-5BB5-42BD-9766-1D74A7EB137F}">
      <dgm:prSet phldrT="[Text]" phldr="1"/>
      <dgm:spPr/>
      <dgm:t>
        <a:bodyPr/>
        <a:lstStyle/>
        <a:p>
          <a:pPr>
            <a:buNone/>
          </a:pPr>
          <a:endParaRPr lang="en-US" dirty="0"/>
        </a:p>
      </dgm:t>
    </dgm:pt>
    <dgm:pt modelId="{F1A2BAFF-82A7-4B64-8DDE-0A2479FB2EF0}" type="parTrans" cxnId="{0E8E1656-347A-4EEA-AEFA-2428897BDB32}">
      <dgm:prSet/>
      <dgm:spPr/>
      <dgm:t>
        <a:bodyPr/>
        <a:lstStyle/>
        <a:p>
          <a:endParaRPr lang="en-US"/>
        </a:p>
      </dgm:t>
    </dgm:pt>
    <dgm:pt modelId="{25CCF4F2-A357-4097-8F37-3078286900E1}" type="sibTrans" cxnId="{0E8E1656-347A-4EEA-AEFA-2428897BDB32}">
      <dgm:prSet/>
      <dgm:spPr/>
      <dgm:t>
        <a:bodyPr/>
        <a:lstStyle/>
        <a:p>
          <a:endParaRPr lang="en-US"/>
        </a:p>
      </dgm:t>
    </dgm:pt>
    <dgm:pt modelId="{6F7C8442-B13B-4D30-8798-EDEDB9B8E102}">
      <dgm:prSet phldrT="[Text]"/>
      <dgm:spPr/>
      <dgm:t>
        <a:bodyPr/>
        <a:lstStyle/>
        <a:p>
          <a:r>
            <a:rPr lang="en-US" b="1" dirty="0">
              <a:solidFill>
                <a:schemeClr val="tx1"/>
              </a:solidFill>
            </a:rPr>
            <a:t>Practices To Consider</a:t>
          </a:r>
        </a:p>
      </dgm:t>
    </dgm:pt>
    <dgm:pt modelId="{FF6A6C7B-A3FB-4A25-A6C0-18DD7CA47893}" type="parTrans" cxnId="{8FEDD642-5859-4619-B020-1A41F6277863}">
      <dgm:prSet/>
      <dgm:spPr/>
      <dgm:t>
        <a:bodyPr/>
        <a:lstStyle/>
        <a:p>
          <a:endParaRPr lang="en-US"/>
        </a:p>
      </dgm:t>
    </dgm:pt>
    <dgm:pt modelId="{572E4B8C-DC93-4951-A53A-CD2AFE7ACD53}" type="sibTrans" cxnId="{8FEDD642-5859-4619-B020-1A41F6277863}">
      <dgm:prSet/>
      <dgm:spPr/>
      <dgm:t>
        <a:bodyPr/>
        <a:lstStyle/>
        <a:p>
          <a:endParaRPr lang="en-US"/>
        </a:p>
      </dgm:t>
    </dgm:pt>
    <dgm:pt modelId="{B8331066-A248-47DB-9D9B-41B1C93FA6AC}">
      <dgm:prSet phldrT="[Text]"/>
      <dgm:spPr/>
      <dgm:t>
        <a:bodyPr/>
        <a:lstStyle/>
        <a:p>
          <a:r>
            <a:rPr lang="en-US" u="none" dirty="0"/>
            <a:t>Encourage </a:t>
          </a:r>
          <a:r>
            <a:rPr lang="en-US" u="sng" dirty="0"/>
            <a:t>procurement fraud</a:t>
          </a:r>
          <a:r>
            <a:rPr lang="en-US" u="none" dirty="0"/>
            <a:t> whistleblower:</a:t>
          </a:r>
          <a:endParaRPr lang="en-US" dirty="0"/>
        </a:p>
      </dgm:t>
    </dgm:pt>
    <dgm:pt modelId="{1EF63EEC-57AC-4329-958B-BEDB1793A6C2}" type="parTrans" cxnId="{76FDEC17-423C-4D89-99D9-A6713B468C80}">
      <dgm:prSet/>
      <dgm:spPr/>
      <dgm:t>
        <a:bodyPr/>
        <a:lstStyle/>
        <a:p>
          <a:endParaRPr lang="en-US"/>
        </a:p>
      </dgm:t>
    </dgm:pt>
    <dgm:pt modelId="{46ADAA0E-3406-41D0-9A90-85E19F10289D}" type="sibTrans" cxnId="{76FDEC17-423C-4D89-99D9-A6713B468C80}">
      <dgm:prSet/>
      <dgm:spPr/>
      <dgm:t>
        <a:bodyPr/>
        <a:lstStyle/>
        <a:p>
          <a:endParaRPr lang="en-US"/>
        </a:p>
      </dgm:t>
    </dgm:pt>
    <dgm:pt modelId="{53AC5D15-2F93-478B-960C-783486D04B2B}">
      <dgm:prSet phldrT="[Text]"/>
      <dgm:spPr>
        <a:solidFill>
          <a:srgbClr val="FFC000">
            <a:alpha val="90000"/>
          </a:srgbClr>
        </a:solidFill>
      </dgm:spPr>
      <dgm:t>
        <a:bodyPr/>
        <a:lstStyle/>
        <a:p>
          <a:endParaRPr lang="en-US" dirty="0"/>
        </a:p>
      </dgm:t>
    </dgm:pt>
    <dgm:pt modelId="{8A168C79-F2CB-48F0-9EE4-583BD97C59F9}" type="parTrans" cxnId="{03D5B7EB-054F-474F-8E58-61D4567E75C6}">
      <dgm:prSet/>
      <dgm:spPr/>
      <dgm:t>
        <a:bodyPr/>
        <a:lstStyle/>
        <a:p>
          <a:endParaRPr lang="en-US"/>
        </a:p>
      </dgm:t>
    </dgm:pt>
    <dgm:pt modelId="{F0BE0CF1-23E8-4E68-96B4-FD17BCCC0164}" type="sibTrans" cxnId="{03D5B7EB-054F-474F-8E58-61D4567E75C6}">
      <dgm:prSet/>
      <dgm:spPr/>
      <dgm:t>
        <a:bodyPr/>
        <a:lstStyle/>
        <a:p>
          <a:endParaRPr lang="en-US"/>
        </a:p>
      </dgm:t>
    </dgm:pt>
    <dgm:pt modelId="{2D18DBED-CD32-447D-B18F-DE1AC802394A}">
      <dgm:prSet phldrT="[Text]"/>
      <dgm:spPr/>
      <dgm:t>
        <a:bodyPr/>
        <a:lstStyle/>
        <a:p>
          <a:r>
            <a:rPr lang="en-US" dirty="0"/>
            <a:t>Allow to drive process</a:t>
          </a:r>
        </a:p>
      </dgm:t>
    </dgm:pt>
    <dgm:pt modelId="{3D683425-DD91-4E23-B332-82E9282AC36B}" type="parTrans" cxnId="{F8C0506B-4F28-4885-AA5E-D4C885F37DAF}">
      <dgm:prSet/>
      <dgm:spPr/>
      <dgm:t>
        <a:bodyPr/>
        <a:lstStyle/>
        <a:p>
          <a:endParaRPr lang="en-US"/>
        </a:p>
      </dgm:t>
    </dgm:pt>
    <dgm:pt modelId="{2B5DA1BD-A465-4D68-9DA7-8ABFDA72ED4F}" type="sibTrans" cxnId="{F8C0506B-4F28-4885-AA5E-D4C885F37DAF}">
      <dgm:prSet/>
      <dgm:spPr/>
      <dgm:t>
        <a:bodyPr/>
        <a:lstStyle/>
        <a:p>
          <a:endParaRPr lang="en-US"/>
        </a:p>
      </dgm:t>
    </dgm:pt>
    <dgm:pt modelId="{111F0F9B-B422-4201-9C66-B5299A1A37E1}">
      <dgm:prSet phldrT="[Text]"/>
      <dgm:spPr/>
      <dgm:t>
        <a:bodyPr/>
        <a:lstStyle/>
        <a:p>
          <a:r>
            <a:rPr lang="en-US" dirty="0"/>
            <a:t>Lower proof standard regarding fraudulent intent</a:t>
          </a:r>
        </a:p>
      </dgm:t>
    </dgm:pt>
    <dgm:pt modelId="{FDF9E4D0-7308-4C60-BE1A-268DE90ADE4A}" type="parTrans" cxnId="{E16D4AEA-1E60-49D6-9BED-BEA59394327B}">
      <dgm:prSet/>
      <dgm:spPr/>
      <dgm:t>
        <a:bodyPr/>
        <a:lstStyle/>
        <a:p>
          <a:endParaRPr lang="en-US"/>
        </a:p>
      </dgm:t>
    </dgm:pt>
    <dgm:pt modelId="{E5BB7256-282C-4BFF-90B2-C8A8B3DC6137}" type="sibTrans" cxnId="{E16D4AEA-1E60-49D6-9BED-BEA59394327B}">
      <dgm:prSet/>
      <dgm:spPr/>
      <dgm:t>
        <a:bodyPr/>
        <a:lstStyle/>
        <a:p>
          <a:endParaRPr lang="en-US"/>
        </a:p>
      </dgm:t>
    </dgm:pt>
    <dgm:pt modelId="{BB79B9B5-2835-4306-ACAA-FB82C1D24FC2}">
      <dgm:prSet phldrT="[Text]"/>
      <dgm:spPr/>
      <dgm:t>
        <a:bodyPr/>
        <a:lstStyle/>
        <a:p>
          <a:r>
            <a:rPr lang="en-US" dirty="0"/>
            <a:t>Bounty or special protection</a:t>
          </a:r>
        </a:p>
      </dgm:t>
    </dgm:pt>
    <dgm:pt modelId="{8F2BA76C-CA64-4B4E-9EEF-FD59F1618A49}" type="parTrans" cxnId="{769D1362-6B43-4CDA-8A66-5102E1206363}">
      <dgm:prSet/>
      <dgm:spPr/>
      <dgm:t>
        <a:bodyPr/>
        <a:lstStyle/>
        <a:p>
          <a:endParaRPr lang="en-US"/>
        </a:p>
      </dgm:t>
    </dgm:pt>
    <dgm:pt modelId="{B25067C1-F136-44C2-90EC-1E252870898D}" type="sibTrans" cxnId="{769D1362-6B43-4CDA-8A66-5102E1206363}">
      <dgm:prSet/>
      <dgm:spPr/>
      <dgm:t>
        <a:bodyPr/>
        <a:lstStyle/>
        <a:p>
          <a:endParaRPr lang="en-US"/>
        </a:p>
      </dgm:t>
    </dgm:pt>
    <dgm:pt modelId="{5CAF11CE-342C-467A-A028-F3068E4AC0A9}" type="pres">
      <dgm:prSet presAssocID="{39831F26-8588-43A9-9F7B-A828F1486D75}" presName="Name0" presStyleCnt="0">
        <dgm:presLayoutVars>
          <dgm:dir/>
          <dgm:animLvl val="lvl"/>
          <dgm:resizeHandles val="exact"/>
        </dgm:presLayoutVars>
      </dgm:prSet>
      <dgm:spPr/>
    </dgm:pt>
    <dgm:pt modelId="{FC1F7A09-1FBE-4F3F-BE1B-48DFEA8C09B2}" type="pres">
      <dgm:prSet presAssocID="{9AF3877F-9D3C-40DB-A272-B12CAE89D5A2}" presName="composite" presStyleCnt="0"/>
      <dgm:spPr/>
    </dgm:pt>
    <dgm:pt modelId="{FAE7B424-E3EB-4E4B-971C-0DBFE0C62250}" type="pres">
      <dgm:prSet presAssocID="{9AF3877F-9D3C-40DB-A272-B12CAE89D5A2}" presName="parTx" presStyleLbl="alignNode1" presStyleIdx="0" presStyleCnt="3">
        <dgm:presLayoutVars>
          <dgm:chMax val="0"/>
          <dgm:chPref val="0"/>
          <dgm:bulletEnabled val="1"/>
        </dgm:presLayoutVars>
      </dgm:prSet>
      <dgm:spPr/>
    </dgm:pt>
    <dgm:pt modelId="{BD1D2419-3FBE-4CDD-B9F0-2791A66260DC}" type="pres">
      <dgm:prSet presAssocID="{9AF3877F-9D3C-40DB-A272-B12CAE89D5A2}" presName="desTx" presStyleLbl="alignAccFollowNode1" presStyleIdx="0" presStyleCnt="3">
        <dgm:presLayoutVars>
          <dgm:bulletEnabled val="1"/>
        </dgm:presLayoutVars>
      </dgm:prSet>
      <dgm:spPr/>
    </dgm:pt>
    <dgm:pt modelId="{18D6530C-184C-40FD-9E8C-7E647FB7D61E}" type="pres">
      <dgm:prSet presAssocID="{8640A470-1C2B-43F7-AE76-86965C5D7E8D}" presName="space" presStyleCnt="0"/>
      <dgm:spPr/>
    </dgm:pt>
    <dgm:pt modelId="{A3F9B3E3-683E-4AC0-B8A0-DFC21C9E00B1}" type="pres">
      <dgm:prSet presAssocID="{41161051-0386-4B70-90AD-40041FB0B137}" presName="composite" presStyleCnt="0"/>
      <dgm:spPr/>
    </dgm:pt>
    <dgm:pt modelId="{8E6D5C47-3AC7-4A32-A37A-EB161483C401}" type="pres">
      <dgm:prSet presAssocID="{41161051-0386-4B70-90AD-40041FB0B137}" presName="parTx" presStyleLbl="alignNode1" presStyleIdx="1" presStyleCnt="3">
        <dgm:presLayoutVars>
          <dgm:chMax val="0"/>
          <dgm:chPref val="0"/>
          <dgm:bulletEnabled val="1"/>
        </dgm:presLayoutVars>
      </dgm:prSet>
      <dgm:spPr/>
    </dgm:pt>
    <dgm:pt modelId="{AE4847B9-13D2-4C12-A199-E437ADF0E1F4}" type="pres">
      <dgm:prSet presAssocID="{41161051-0386-4B70-90AD-40041FB0B137}" presName="desTx" presStyleLbl="alignAccFollowNode1" presStyleIdx="1" presStyleCnt="3" custLinFactNeighborY="-672">
        <dgm:presLayoutVars>
          <dgm:bulletEnabled val="1"/>
        </dgm:presLayoutVars>
      </dgm:prSet>
      <dgm:spPr/>
    </dgm:pt>
    <dgm:pt modelId="{DB09372A-2A6F-41F7-9F27-80DCB253287F}" type="pres">
      <dgm:prSet presAssocID="{6335D2FD-DAE2-4DA5-B2F8-1918B3F4A205}" presName="space" presStyleCnt="0"/>
      <dgm:spPr/>
    </dgm:pt>
    <dgm:pt modelId="{7F117BCF-9754-40F0-87AB-F69BDFC53F6A}" type="pres">
      <dgm:prSet presAssocID="{6F7C8442-B13B-4D30-8798-EDEDB9B8E102}" presName="composite" presStyleCnt="0"/>
      <dgm:spPr/>
    </dgm:pt>
    <dgm:pt modelId="{C3750E5D-B8B6-4E37-85C4-FF8FA966C67E}" type="pres">
      <dgm:prSet presAssocID="{6F7C8442-B13B-4D30-8798-EDEDB9B8E102}" presName="parTx" presStyleLbl="alignNode1" presStyleIdx="2" presStyleCnt="3">
        <dgm:presLayoutVars>
          <dgm:chMax val="0"/>
          <dgm:chPref val="0"/>
          <dgm:bulletEnabled val="1"/>
        </dgm:presLayoutVars>
      </dgm:prSet>
      <dgm:spPr/>
    </dgm:pt>
    <dgm:pt modelId="{B2C70EFF-4051-4816-AE4A-923F1EEA1C36}" type="pres">
      <dgm:prSet presAssocID="{6F7C8442-B13B-4D30-8798-EDEDB9B8E102}" presName="desTx" presStyleLbl="alignAccFollowNode1" presStyleIdx="2" presStyleCnt="3">
        <dgm:presLayoutVars>
          <dgm:bulletEnabled val="1"/>
        </dgm:presLayoutVars>
      </dgm:prSet>
      <dgm:spPr/>
    </dgm:pt>
  </dgm:ptLst>
  <dgm:cxnLst>
    <dgm:cxn modelId="{04E55607-742B-4F0F-8F71-736753AAA48F}" srcId="{9AF3877F-9D3C-40DB-A272-B12CAE89D5A2}" destId="{2AA73B1B-15BB-43F3-8BE5-2D80983EA46D}" srcOrd="0" destOrd="0" parTransId="{3A6C7A35-58B5-47CE-BAEB-95D6EC6D944E}" sibTransId="{B6F7C6EF-396E-4099-B4EF-FEEF21D395CB}"/>
    <dgm:cxn modelId="{76FDEC17-423C-4D89-99D9-A6713B468C80}" srcId="{6F7C8442-B13B-4D30-8798-EDEDB9B8E102}" destId="{B8331066-A248-47DB-9D9B-41B1C93FA6AC}" srcOrd="0" destOrd="0" parTransId="{1EF63EEC-57AC-4329-958B-BEDB1793A6C2}" sibTransId="{46ADAA0E-3406-41D0-9A90-85E19F10289D}"/>
    <dgm:cxn modelId="{4FC91119-8FAF-4B8A-96F2-5643F8BEBC29}" srcId="{39831F26-8588-43A9-9F7B-A828F1486D75}" destId="{9AF3877F-9D3C-40DB-A272-B12CAE89D5A2}" srcOrd="0" destOrd="0" parTransId="{A03CE94A-2235-4BBE-A409-8548EA708067}" sibTransId="{8640A470-1C2B-43F7-AE76-86965C5D7E8D}"/>
    <dgm:cxn modelId="{02E7072A-C983-421E-8D26-301A24A31229}" type="presOf" srcId="{39831F26-8588-43A9-9F7B-A828F1486D75}" destId="{5CAF11CE-342C-467A-A028-F3068E4AC0A9}" srcOrd="0" destOrd="0" presId="urn:microsoft.com/office/officeart/2005/8/layout/hList1"/>
    <dgm:cxn modelId="{769D1362-6B43-4CDA-8A66-5102E1206363}" srcId="{B8331066-A248-47DB-9D9B-41B1C93FA6AC}" destId="{BB79B9B5-2835-4306-ACAA-FB82C1D24FC2}" srcOrd="1" destOrd="0" parTransId="{8F2BA76C-CA64-4B4E-9EEF-FD59F1618A49}" sibTransId="{B25067C1-F136-44C2-90EC-1E252870898D}"/>
    <dgm:cxn modelId="{8FEDD642-5859-4619-B020-1A41F6277863}" srcId="{39831F26-8588-43A9-9F7B-A828F1486D75}" destId="{6F7C8442-B13B-4D30-8798-EDEDB9B8E102}" srcOrd="2" destOrd="0" parTransId="{FF6A6C7B-A3FB-4A25-A6C0-18DD7CA47893}" sibTransId="{572E4B8C-DC93-4951-A53A-CD2AFE7ACD53}"/>
    <dgm:cxn modelId="{E3BE3544-3F21-4DBF-9B39-A1D6C18DA29E}" srcId="{39831F26-8588-43A9-9F7B-A828F1486D75}" destId="{41161051-0386-4B70-90AD-40041FB0B137}" srcOrd="1" destOrd="0" parTransId="{4A745242-8C12-439D-93D6-4F8ED3E8B6DD}" sibTransId="{6335D2FD-DAE2-4DA5-B2F8-1918B3F4A205}"/>
    <dgm:cxn modelId="{7FB39564-C90F-439F-A474-FD1F1D4BF35B}" type="presOf" srcId="{B8331066-A248-47DB-9D9B-41B1C93FA6AC}" destId="{B2C70EFF-4051-4816-AE4A-923F1EEA1C36}" srcOrd="0" destOrd="0" presId="urn:microsoft.com/office/officeart/2005/8/layout/hList1"/>
    <dgm:cxn modelId="{95729665-B9F2-4FC3-BE82-EAE19126A264}" type="presOf" srcId="{9AF3877F-9D3C-40DB-A272-B12CAE89D5A2}" destId="{FAE7B424-E3EB-4E4B-971C-0DBFE0C62250}" srcOrd="0" destOrd="0" presId="urn:microsoft.com/office/officeart/2005/8/layout/hList1"/>
    <dgm:cxn modelId="{F8C0506B-4F28-4885-AA5E-D4C885F37DAF}" srcId="{B8331066-A248-47DB-9D9B-41B1C93FA6AC}" destId="{2D18DBED-CD32-447D-B18F-DE1AC802394A}" srcOrd="0" destOrd="0" parTransId="{3D683425-DD91-4E23-B332-82E9282AC36B}" sibTransId="{2B5DA1BD-A465-4D68-9DA7-8ABFDA72ED4F}"/>
    <dgm:cxn modelId="{4ECC8E52-43C8-4B08-B1A6-5C3FD6A28F49}" type="presOf" srcId="{2D18DBED-CD32-447D-B18F-DE1AC802394A}" destId="{B2C70EFF-4051-4816-AE4A-923F1EEA1C36}" srcOrd="0" destOrd="1" presId="urn:microsoft.com/office/officeart/2005/8/layout/hList1"/>
    <dgm:cxn modelId="{0E8E1656-347A-4EEA-AEFA-2428897BDB32}" srcId="{41161051-0386-4B70-90AD-40041FB0B137}" destId="{10E4015F-5BB5-42BD-9766-1D74A7EB137F}" srcOrd="0" destOrd="0" parTransId="{F1A2BAFF-82A7-4B64-8DDE-0A2479FB2EF0}" sibTransId="{25CCF4F2-A357-4097-8F37-3078286900E1}"/>
    <dgm:cxn modelId="{6F9E537A-134D-4620-A234-2D54B84B4FAB}" type="presOf" srcId="{41161051-0386-4B70-90AD-40041FB0B137}" destId="{8E6D5C47-3AC7-4A32-A37A-EB161483C401}" srcOrd="0" destOrd="0" presId="urn:microsoft.com/office/officeart/2005/8/layout/hList1"/>
    <dgm:cxn modelId="{58FAC980-B1B9-481C-A470-246895F4627C}" type="presOf" srcId="{53AC5D15-2F93-478B-960C-783486D04B2B}" destId="{BD1D2419-3FBE-4CDD-B9F0-2791A66260DC}" srcOrd="0" destOrd="1" presId="urn:microsoft.com/office/officeart/2005/8/layout/hList1"/>
    <dgm:cxn modelId="{AA90FE83-00E2-4B7F-B16D-347B2C5522D5}" type="presOf" srcId="{111F0F9B-B422-4201-9C66-B5299A1A37E1}" destId="{B2C70EFF-4051-4816-AE4A-923F1EEA1C36}" srcOrd="0" destOrd="3" presId="urn:microsoft.com/office/officeart/2005/8/layout/hList1"/>
    <dgm:cxn modelId="{97EA7695-F910-4260-876D-883BE34736B9}" type="presOf" srcId="{6F7C8442-B13B-4D30-8798-EDEDB9B8E102}" destId="{C3750E5D-B8B6-4E37-85C4-FF8FA966C67E}" srcOrd="0" destOrd="0" presId="urn:microsoft.com/office/officeart/2005/8/layout/hList1"/>
    <dgm:cxn modelId="{B35FF1AB-6861-4044-873A-7E2873BD5808}" type="presOf" srcId="{10E4015F-5BB5-42BD-9766-1D74A7EB137F}" destId="{AE4847B9-13D2-4C12-A199-E437ADF0E1F4}" srcOrd="0" destOrd="0" presId="urn:microsoft.com/office/officeart/2005/8/layout/hList1"/>
    <dgm:cxn modelId="{DF3136C4-98BF-48FE-A74B-E706E3C6D469}" type="presOf" srcId="{BB79B9B5-2835-4306-ACAA-FB82C1D24FC2}" destId="{B2C70EFF-4051-4816-AE4A-923F1EEA1C36}" srcOrd="0" destOrd="2" presId="urn:microsoft.com/office/officeart/2005/8/layout/hList1"/>
    <dgm:cxn modelId="{E16D4AEA-1E60-49D6-9BED-BEA59394327B}" srcId="{B8331066-A248-47DB-9D9B-41B1C93FA6AC}" destId="{111F0F9B-B422-4201-9C66-B5299A1A37E1}" srcOrd="2" destOrd="0" parTransId="{FDF9E4D0-7308-4C60-BE1A-268DE90ADE4A}" sibTransId="{E5BB7256-282C-4BFF-90B2-C8A8B3DC6137}"/>
    <dgm:cxn modelId="{03D5B7EB-054F-474F-8E58-61D4567E75C6}" srcId="{9AF3877F-9D3C-40DB-A272-B12CAE89D5A2}" destId="{53AC5D15-2F93-478B-960C-783486D04B2B}" srcOrd="1" destOrd="0" parTransId="{8A168C79-F2CB-48F0-9EE4-583BD97C59F9}" sibTransId="{F0BE0CF1-23E8-4E68-96B4-FD17BCCC0164}"/>
    <dgm:cxn modelId="{DEB675F8-3D9A-433E-B7F4-7ED5E22682C2}" type="presOf" srcId="{2AA73B1B-15BB-43F3-8BE5-2D80983EA46D}" destId="{BD1D2419-3FBE-4CDD-B9F0-2791A66260DC}" srcOrd="0" destOrd="0" presId="urn:microsoft.com/office/officeart/2005/8/layout/hList1"/>
    <dgm:cxn modelId="{CF901734-53E8-4244-AA43-113B26B44B65}" type="presParOf" srcId="{5CAF11CE-342C-467A-A028-F3068E4AC0A9}" destId="{FC1F7A09-1FBE-4F3F-BE1B-48DFEA8C09B2}" srcOrd="0" destOrd="0" presId="urn:microsoft.com/office/officeart/2005/8/layout/hList1"/>
    <dgm:cxn modelId="{99465301-4F52-4513-815A-6A508C3F30FE}" type="presParOf" srcId="{FC1F7A09-1FBE-4F3F-BE1B-48DFEA8C09B2}" destId="{FAE7B424-E3EB-4E4B-971C-0DBFE0C62250}" srcOrd="0" destOrd="0" presId="urn:microsoft.com/office/officeart/2005/8/layout/hList1"/>
    <dgm:cxn modelId="{4AAF71EB-206E-402A-8C93-BE230C17CFD8}" type="presParOf" srcId="{FC1F7A09-1FBE-4F3F-BE1B-48DFEA8C09B2}" destId="{BD1D2419-3FBE-4CDD-B9F0-2791A66260DC}" srcOrd="1" destOrd="0" presId="urn:microsoft.com/office/officeart/2005/8/layout/hList1"/>
    <dgm:cxn modelId="{9F3A30FC-4BF9-4E34-A967-D2FD2EB06437}" type="presParOf" srcId="{5CAF11CE-342C-467A-A028-F3068E4AC0A9}" destId="{18D6530C-184C-40FD-9E8C-7E647FB7D61E}" srcOrd="1" destOrd="0" presId="urn:microsoft.com/office/officeart/2005/8/layout/hList1"/>
    <dgm:cxn modelId="{7CC3BB43-271B-4B64-889E-D9B9E3F6CB2E}" type="presParOf" srcId="{5CAF11CE-342C-467A-A028-F3068E4AC0A9}" destId="{A3F9B3E3-683E-4AC0-B8A0-DFC21C9E00B1}" srcOrd="2" destOrd="0" presId="urn:microsoft.com/office/officeart/2005/8/layout/hList1"/>
    <dgm:cxn modelId="{E6036043-3B42-4B9C-B00F-1400D6860A0E}" type="presParOf" srcId="{A3F9B3E3-683E-4AC0-B8A0-DFC21C9E00B1}" destId="{8E6D5C47-3AC7-4A32-A37A-EB161483C401}" srcOrd="0" destOrd="0" presId="urn:microsoft.com/office/officeart/2005/8/layout/hList1"/>
    <dgm:cxn modelId="{D8348EAF-E2DD-4EE3-BD38-97AAD9C9DF40}" type="presParOf" srcId="{A3F9B3E3-683E-4AC0-B8A0-DFC21C9E00B1}" destId="{AE4847B9-13D2-4C12-A199-E437ADF0E1F4}" srcOrd="1" destOrd="0" presId="urn:microsoft.com/office/officeart/2005/8/layout/hList1"/>
    <dgm:cxn modelId="{401D928D-6209-4EA7-9D89-979A5AC2B26B}" type="presParOf" srcId="{5CAF11CE-342C-467A-A028-F3068E4AC0A9}" destId="{DB09372A-2A6F-41F7-9F27-80DCB253287F}" srcOrd="3" destOrd="0" presId="urn:microsoft.com/office/officeart/2005/8/layout/hList1"/>
    <dgm:cxn modelId="{FF24F695-0E4F-46E9-B986-F6C308538F27}" type="presParOf" srcId="{5CAF11CE-342C-467A-A028-F3068E4AC0A9}" destId="{7F117BCF-9754-40F0-87AB-F69BDFC53F6A}" srcOrd="4" destOrd="0" presId="urn:microsoft.com/office/officeart/2005/8/layout/hList1"/>
    <dgm:cxn modelId="{CB6B1768-2331-4FE9-BB50-C65DE91D558A}" type="presParOf" srcId="{7F117BCF-9754-40F0-87AB-F69BDFC53F6A}" destId="{C3750E5D-B8B6-4E37-85C4-FF8FA966C67E}" srcOrd="0" destOrd="0" presId="urn:microsoft.com/office/officeart/2005/8/layout/hList1"/>
    <dgm:cxn modelId="{38965DE3-1F2D-4217-901A-86D6C2A13B12}" type="presParOf" srcId="{7F117BCF-9754-40F0-87AB-F69BDFC53F6A}" destId="{B2C70EFF-4051-4816-AE4A-923F1EEA1C3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F689A6-A5C4-47B5-8297-80776B6B95BD}" type="doc">
      <dgm:prSet loTypeId="urn:microsoft.com/office/officeart/2005/8/layout/hProcess9" loCatId="process" qsTypeId="urn:microsoft.com/office/officeart/2005/8/quickstyle/simple1" qsCatId="simple" csTypeId="urn:microsoft.com/office/officeart/2005/8/colors/accent1_2" csCatId="accent1" phldr="1"/>
      <dgm:spPr/>
    </dgm:pt>
    <dgm:pt modelId="{5C67ED5D-0811-4EF4-90FA-D857E61F1B27}">
      <dgm:prSet phldrT="[Text]"/>
      <dgm:spPr>
        <a:solidFill>
          <a:srgbClr val="00B050"/>
        </a:solidFill>
      </dgm:spPr>
      <dgm:t>
        <a:bodyPr/>
        <a:lstStyle/>
        <a:p>
          <a:r>
            <a:rPr lang="en-US" dirty="0"/>
            <a:t>EU Directive Calls for “Self-Cleaning” of Corrupt Contractors</a:t>
          </a:r>
        </a:p>
      </dgm:t>
    </dgm:pt>
    <dgm:pt modelId="{7C60D8D9-B7D4-4DE0-A2AC-84CB8233BCE7}" type="parTrans" cxnId="{BE9D8F67-4663-470E-9C29-B76C68FE22DF}">
      <dgm:prSet/>
      <dgm:spPr/>
      <dgm:t>
        <a:bodyPr/>
        <a:lstStyle/>
        <a:p>
          <a:endParaRPr lang="en-US"/>
        </a:p>
      </dgm:t>
    </dgm:pt>
    <dgm:pt modelId="{B49BF4A1-D04E-4242-BBD9-9E3624E98247}" type="sibTrans" cxnId="{BE9D8F67-4663-470E-9C29-B76C68FE22DF}">
      <dgm:prSet/>
      <dgm:spPr/>
      <dgm:t>
        <a:bodyPr/>
        <a:lstStyle/>
        <a:p>
          <a:endParaRPr lang="en-US"/>
        </a:p>
      </dgm:t>
    </dgm:pt>
    <dgm:pt modelId="{33870A16-1922-40BA-A834-77C571F1AD91}">
      <dgm:prSet phldrT="[Text]"/>
      <dgm:spPr>
        <a:solidFill>
          <a:schemeClr val="accent6">
            <a:lumMod val="60000"/>
            <a:lumOff val="40000"/>
          </a:schemeClr>
        </a:solidFill>
      </dgm:spPr>
      <dgm:t>
        <a:bodyPr/>
        <a:lstStyle/>
        <a:p>
          <a:r>
            <a:rPr lang="en-US" dirty="0"/>
            <a:t>Georgia’s Anti-Corruption Strategy 2017-2018 Calls for Corporate Integrity Measures, Especially in State-Owned Enterprises</a:t>
          </a:r>
        </a:p>
      </dgm:t>
    </dgm:pt>
    <dgm:pt modelId="{CD85B8CA-DB14-4B73-B267-9C945AAEE73E}" type="parTrans" cxnId="{180E2556-E9D0-4A06-9DA6-D857A8ABA00A}">
      <dgm:prSet/>
      <dgm:spPr/>
      <dgm:t>
        <a:bodyPr/>
        <a:lstStyle/>
        <a:p>
          <a:endParaRPr lang="en-US"/>
        </a:p>
      </dgm:t>
    </dgm:pt>
    <dgm:pt modelId="{2240778B-AE06-4DC2-BCCE-935420366048}" type="sibTrans" cxnId="{180E2556-E9D0-4A06-9DA6-D857A8ABA00A}">
      <dgm:prSet/>
      <dgm:spPr/>
      <dgm:t>
        <a:bodyPr/>
        <a:lstStyle/>
        <a:p>
          <a:endParaRPr lang="en-US"/>
        </a:p>
      </dgm:t>
    </dgm:pt>
    <dgm:pt modelId="{C216AC62-153A-475A-A212-1473907AC664}">
      <dgm:prSet phldrT="[Text]"/>
      <dgm:spPr>
        <a:solidFill>
          <a:srgbClr val="0069B0"/>
        </a:solidFill>
      </dgm:spPr>
      <dgm:t>
        <a:bodyPr/>
        <a:lstStyle/>
        <a:p>
          <a:r>
            <a:rPr lang="en-US" dirty="0"/>
            <a:t>Corporate Integrity Standards Are Parallel Across the Globe</a:t>
          </a:r>
        </a:p>
      </dgm:t>
    </dgm:pt>
    <dgm:pt modelId="{6F4CAFC1-33F6-4D60-8534-07D9CC44AC8E}" type="parTrans" cxnId="{72BC7836-AD8A-4729-8EBA-F173577D19C3}">
      <dgm:prSet/>
      <dgm:spPr/>
      <dgm:t>
        <a:bodyPr/>
        <a:lstStyle/>
        <a:p>
          <a:endParaRPr lang="en-US"/>
        </a:p>
      </dgm:t>
    </dgm:pt>
    <dgm:pt modelId="{E95C3143-8601-477B-A07B-D351B0917A65}" type="sibTrans" cxnId="{72BC7836-AD8A-4729-8EBA-F173577D19C3}">
      <dgm:prSet/>
      <dgm:spPr/>
      <dgm:t>
        <a:bodyPr/>
        <a:lstStyle/>
        <a:p>
          <a:endParaRPr lang="en-US"/>
        </a:p>
      </dgm:t>
    </dgm:pt>
    <dgm:pt modelId="{1D15DFFB-F414-4281-9C2B-EE2A2586D489}" type="pres">
      <dgm:prSet presAssocID="{ADF689A6-A5C4-47B5-8297-80776B6B95BD}" presName="CompostProcess" presStyleCnt="0">
        <dgm:presLayoutVars>
          <dgm:dir/>
          <dgm:resizeHandles val="exact"/>
        </dgm:presLayoutVars>
      </dgm:prSet>
      <dgm:spPr/>
    </dgm:pt>
    <dgm:pt modelId="{57EACAF1-3E04-41B1-BE43-89FFBF0D4D71}" type="pres">
      <dgm:prSet presAssocID="{ADF689A6-A5C4-47B5-8297-80776B6B95BD}" presName="arrow" presStyleLbl="bgShp" presStyleIdx="0" presStyleCnt="1"/>
      <dgm:spPr/>
    </dgm:pt>
    <dgm:pt modelId="{D6C913F7-C377-4ED5-B0DC-322769A5BD71}" type="pres">
      <dgm:prSet presAssocID="{ADF689A6-A5C4-47B5-8297-80776B6B95BD}" presName="linearProcess" presStyleCnt="0"/>
      <dgm:spPr/>
    </dgm:pt>
    <dgm:pt modelId="{3C75EE13-70F5-4616-933F-210CBEB21523}" type="pres">
      <dgm:prSet presAssocID="{5C67ED5D-0811-4EF4-90FA-D857E61F1B27}" presName="textNode" presStyleLbl="node1" presStyleIdx="0" presStyleCnt="3">
        <dgm:presLayoutVars>
          <dgm:bulletEnabled val="1"/>
        </dgm:presLayoutVars>
      </dgm:prSet>
      <dgm:spPr/>
    </dgm:pt>
    <dgm:pt modelId="{3AEA2301-578C-4AA1-B8D9-44D77B20F24A}" type="pres">
      <dgm:prSet presAssocID="{B49BF4A1-D04E-4242-BBD9-9E3624E98247}" presName="sibTrans" presStyleCnt="0"/>
      <dgm:spPr/>
    </dgm:pt>
    <dgm:pt modelId="{2782AEFC-52CC-4708-B17C-C345D740F903}" type="pres">
      <dgm:prSet presAssocID="{33870A16-1922-40BA-A834-77C571F1AD91}" presName="textNode" presStyleLbl="node1" presStyleIdx="1" presStyleCnt="3">
        <dgm:presLayoutVars>
          <dgm:bulletEnabled val="1"/>
        </dgm:presLayoutVars>
      </dgm:prSet>
      <dgm:spPr/>
    </dgm:pt>
    <dgm:pt modelId="{7F09A3F6-3D9F-4FFB-88AE-89D81C9CFF22}" type="pres">
      <dgm:prSet presAssocID="{2240778B-AE06-4DC2-BCCE-935420366048}" presName="sibTrans" presStyleCnt="0"/>
      <dgm:spPr/>
    </dgm:pt>
    <dgm:pt modelId="{0FAC7A2E-49B3-4CF7-9B72-B83A9084E78D}" type="pres">
      <dgm:prSet presAssocID="{C216AC62-153A-475A-A212-1473907AC664}" presName="textNode" presStyleLbl="node1" presStyleIdx="2" presStyleCnt="3">
        <dgm:presLayoutVars>
          <dgm:bulletEnabled val="1"/>
        </dgm:presLayoutVars>
      </dgm:prSet>
      <dgm:spPr/>
    </dgm:pt>
  </dgm:ptLst>
  <dgm:cxnLst>
    <dgm:cxn modelId="{DA759923-D21A-4538-95D6-21B60E8ADE3E}" type="presOf" srcId="{ADF689A6-A5C4-47B5-8297-80776B6B95BD}" destId="{1D15DFFB-F414-4281-9C2B-EE2A2586D489}" srcOrd="0" destOrd="0" presId="urn:microsoft.com/office/officeart/2005/8/layout/hProcess9"/>
    <dgm:cxn modelId="{72BC7836-AD8A-4729-8EBA-F173577D19C3}" srcId="{ADF689A6-A5C4-47B5-8297-80776B6B95BD}" destId="{C216AC62-153A-475A-A212-1473907AC664}" srcOrd="2" destOrd="0" parTransId="{6F4CAFC1-33F6-4D60-8534-07D9CC44AC8E}" sibTransId="{E95C3143-8601-477B-A07B-D351B0917A65}"/>
    <dgm:cxn modelId="{BE9D8F67-4663-470E-9C29-B76C68FE22DF}" srcId="{ADF689A6-A5C4-47B5-8297-80776B6B95BD}" destId="{5C67ED5D-0811-4EF4-90FA-D857E61F1B27}" srcOrd="0" destOrd="0" parTransId="{7C60D8D9-B7D4-4DE0-A2AC-84CB8233BCE7}" sibTransId="{B49BF4A1-D04E-4242-BBD9-9E3624E98247}"/>
    <dgm:cxn modelId="{180E2556-E9D0-4A06-9DA6-D857A8ABA00A}" srcId="{ADF689A6-A5C4-47B5-8297-80776B6B95BD}" destId="{33870A16-1922-40BA-A834-77C571F1AD91}" srcOrd="1" destOrd="0" parTransId="{CD85B8CA-DB14-4B73-B267-9C945AAEE73E}" sibTransId="{2240778B-AE06-4DC2-BCCE-935420366048}"/>
    <dgm:cxn modelId="{C1C599AA-5519-4139-9125-047E1ED5E84A}" type="presOf" srcId="{5C67ED5D-0811-4EF4-90FA-D857E61F1B27}" destId="{3C75EE13-70F5-4616-933F-210CBEB21523}" srcOrd="0" destOrd="0" presId="urn:microsoft.com/office/officeart/2005/8/layout/hProcess9"/>
    <dgm:cxn modelId="{6756BFDC-51F2-4E14-B14C-47F2579898D6}" type="presOf" srcId="{33870A16-1922-40BA-A834-77C571F1AD91}" destId="{2782AEFC-52CC-4708-B17C-C345D740F903}" srcOrd="0" destOrd="0" presId="urn:microsoft.com/office/officeart/2005/8/layout/hProcess9"/>
    <dgm:cxn modelId="{507CABF4-72BB-4427-8F68-6E8DEBE53C34}" type="presOf" srcId="{C216AC62-153A-475A-A212-1473907AC664}" destId="{0FAC7A2E-49B3-4CF7-9B72-B83A9084E78D}" srcOrd="0" destOrd="0" presId="urn:microsoft.com/office/officeart/2005/8/layout/hProcess9"/>
    <dgm:cxn modelId="{58F46D2C-D072-481B-862D-87FE2A1AD884}" type="presParOf" srcId="{1D15DFFB-F414-4281-9C2B-EE2A2586D489}" destId="{57EACAF1-3E04-41B1-BE43-89FFBF0D4D71}" srcOrd="0" destOrd="0" presId="urn:microsoft.com/office/officeart/2005/8/layout/hProcess9"/>
    <dgm:cxn modelId="{EFD8DDEA-DF74-4ECC-8BF4-1612BFC0D057}" type="presParOf" srcId="{1D15DFFB-F414-4281-9C2B-EE2A2586D489}" destId="{D6C913F7-C377-4ED5-B0DC-322769A5BD71}" srcOrd="1" destOrd="0" presId="urn:microsoft.com/office/officeart/2005/8/layout/hProcess9"/>
    <dgm:cxn modelId="{617ED3AD-2699-4F88-8028-3FEB4B5E4D45}" type="presParOf" srcId="{D6C913F7-C377-4ED5-B0DC-322769A5BD71}" destId="{3C75EE13-70F5-4616-933F-210CBEB21523}" srcOrd="0" destOrd="0" presId="urn:microsoft.com/office/officeart/2005/8/layout/hProcess9"/>
    <dgm:cxn modelId="{152CF6FF-6CDA-4A66-A0ED-CEB379D64DD9}" type="presParOf" srcId="{D6C913F7-C377-4ED5-B0DC-322769A5BD71}" destId="{3AEA2301-578C-4AA1-B8D9-44D77B20F24A}" srcOrd="1" destOrd="0" presId="urn:microsoft.com/office/officeart/2005/8/layout/hProcess9"/>
    <dgm:cxn modelId="{01A66596-F5F0-4AE9-89AD-A58338C94B5B}" type="presParOf" srcId="{D6C913F7-C377-4ED5-B0DC-322769A5BD71}" destId="{2782AEFC-52CC-4708-B17C-C345D740F903}" srcOrd="2" destOrd="0" presId="urn:microsoft.com/office/officeart/2005/8/layout/hProcess9"/>
    <dgm:cxn modelId="{AE0DFD85-54F6-4E13-9E67-402B23A7F81D}" type="presParOf" srcId="{D6C913F7-C377-4ED5-B0DC-322769A5BD71}" destId="{7F09A3F6-3D9F-4FFB-88AE-89D81C9CFF22}" srcOrd="3" destOrd="0" presId="urn:microsoft.com/office/officeart/2005/8/layout/hProcess9"/>
    <dgm:cxn modelId="{E65EE318-4A40-4B96-805D-3AF6103F9383}" type="presParOf" srcId="{D6C913F7-C377-4ED5-B0DC-322769A5BD71}" destId="{0FAC7A2E-49B3-4CF7-9B72-B83A9084E78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831F26-8588-43A9-9F7B-A828F1486D75}"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9AF3877F-9D3C-40DB-A272-B12CAE89D5A2}">
      <dgm:prSet phldrT="[Text]"/>
      <dgm:spPr/>
      <dgm:t>
        <a:bodyPr/>
        <a:lstStyle/>
        <a:p>
          <a:r>
            <a:rPr lang="en-US" dirty="0"/>
            <a:t>Current Georgia Procurement Law</a:t>
          </a:r>
        </a:p>
      </dgm:t>
    </dgm:pt>
    <dgm:pt modelId="{A03CE94A-2235-4BBE-A409-8548EA708067}" type="parTrans" cxnId="{4FC91119-8FAF-4B8A-96F2-5643F8BEBC29}">
      <dgm:prSet/>
      <dgm:spPr/>
      <dgm:t>
        <a:bodyPr/>
        <a:lstStyle/>
        <a:p>
          <a:endParaRPr lang="en-US"/>
        </a:p>
      </dgm:t>
    </dgm:pt>
    <dgm:pt modelId="{8640A470-1C2B-43F7-AE76-86965C5D7E8D}" type="sibTrans" cxnId="{4FC91119-8FAF-4B8A-96F2-5643F8BEBC29}">
      <dgm:prSet/>
      <dgm:spPr/>
      <dgm:t>
        <a:bodyPr/>
        <a:lstStyle/>
        <a:p>
          <a:endParaRPr lang="en-US"/>
        </a:p>
      </dgm:t>
    </dgm:pt>
    <dgm:pt modelId="{2AA73B1B-15BB-43F3-8BE5-2D80983EA46D}">
      <dgm:prSet phldrT="[Text]" custT="1"/>
      <dgm:spPr/>
      <dgm:t>
        <a:bodyPr/>
        <a:lstStyle/>
        <a:p>
          <a:r>
            <a:rPr lang="en-US" sz="2000" u="sng" dirty="0"/>
            <a:t>Personal conflict of interest</a:t>
          </a:r>
          <a:r>
            <a:rPr lang="en-US" sz="2000" dirty="0"/>
            <a:t> if procuring or oversight official is </a:t>
          </a:r>
          <a:r>
            <a:rPr lang="en-US" sz="2000" b="1" dirty="0"/>
            <a:t>relative </a:t>
          </a:r>
          <a:r>
            <a:rPr lang="en-US" sz="2000" dirty="0"/>
            <a:t>or under </a:t>
          </a:r>
          <a:r>
            <a:rPr lang="en-US" sz="2000" b="1" dirty="0"/>
            <a:t>common control </a:t>
          </a:r>
          <a:r>
            <a:rPr lang="en-US" sz="2000" dirty="0"/>
            <a:t>(Art. 8)</a:t>
          </a:r>
        </a:p>
      </dgm:t>
    </dgm:pt>
    <dgm:pt modelId="{3A6C7A35-58B5-47CE-BAEB-95D6EC6D944E}" type="parTrans" cxnId="{04E55607-742B-4F0F-8F71-736753AAA48F}">
      <dgm:prSet/>
      <dgm:spPr/>
      <dgm:t>
        <a:bodyPr/>
        <a:lstStyle/>
        <a:p>
          <a:endParaRPr lang="en-US"/>
        </a:p>
      </dgm:t>
    </dgm:pt>
    <dgm:pt modelId="{B6F7C6EF-396E-4099-B4EF-FEEF21D395CB}" type="sibTrans" cxnId="{04E55607-742B-4F0F-8F71-736753AAA48F}">
      <dgm:prSet/>
      <dgm:spPr/>
      <dgm:t>
        <a:bodyPr/>
        <a:lstStyle/>
        <a:p>
          <a:endParaRPr lang="en-US"/>
        </a:p>
      </dgm:t>
    </dgm:pt>
    <dgm:pt modelId="{41161051-0386-4B70-90AD-40041FB0B137}">
      <dgm:prSet phldrT="[Text]"/>
      <dgm:spPr/>
      <dgm:t>
        <a:bodyPr/>
        <a:lstStyle/>
        <a:p>
          <a:r>
            <a:rPr lang="en-US" dirty="0"/>
            <a:t>Draft Georgia Procurement Law</a:t>
          </a:r>
        </a:p>
      </dgm:t>
    </dgm:pt>
    <dgm:pt modelId="{4A745242-8C12-439D-93D6-4F8ED3E8B6DD}" type="parTrans" cxnId="{E3BE3544-3F21-4DBF-9B39-A1D6C18DA29E}">
      <dgm:prSet/>
      <dgm:spPr/>
      <dgm:t>
        <a:bodyPr/>
        <a:lstStyle/>
        <a:p>
          <a:endParaRPr lang="en-US"/>
        </a:p>
      </dgm:t>
    </dgm:pt>
    <dgm:pt modelId="{6335D2FD-DAE2-4DA5-B2F8-1918B3F4A205}" type="sibTrans" cxnId="{E3BE3544-3F21-4DBF-9B39-A1D6C18DA29E}">
      <dgm:prSet/>
      <dgm:spPr/>
      <dgm:t>
        <a:bodyPr/>
        <a:lstStyle/>
        <a:p>
          <a:endParaRPr lang="en-US"/>
        </a:p>
      </dgm:t>
    </dgm:pt>
    <dgm:pt modelId="{10E4015F-5BB5-42BD-9766-1D74A7EB137F}">
      <dgm:prSet phldrT="[Text]" custT="1"/>
      <dgm:spPr/>
      <dgm:t>
        <a:bodyPr/>
        <a:lstStyle/>
        <a:p>
          <a:r>
            <a:rPr lang="en-US" sz="1800" dirty="0"/>
            <a:t>Addresses personal conflicts of interest</a:t>
          </a:r>
        </a:p>
      </dgm:t>
    </dgm:pt>
    <dgm:pt modelId="{F1A2BAFF-82A7-4B64-8DDE-0A2479FB2EF0}" type="parTrans" cxnId="{0E8E1656-347A-4EEA-AEFA-2428897BDB32}">
      <dgm:prSet/>
      <dgm:spPr/>
      <dgm:t>
        <a:bodyPr/>
        <a:lstStyle/>
        <a:p>
          <a:endParaRPr lang="en-US"/>
        </a:p>
      </dgm:t>
    </dgm:pt>
    <dgm:pt modelId="{25CCF4F2-A357-4097-8F37-3078286900E1}" type="sibTrans" cxnId="{0E8E1656-347A-4EEA-AEFA-2428897BDB32}">
      <dgm:prSet/>
      <dgm:spPr/>
      <dgm:t>
        <a:bodyPr/>
        <a:lstStyle/>
        <a:p>
          <a:endParaRPr lang="en-US"/>
        </a:p>
      </dgm:t>
    </dgm:pt>
    <dgm:pt modelId="{559EF9BE-13F2-46C1-8B53-2024FFE1D0AD}">
      <dgm:prSet phldrT="[Text]" custT="1"/>
      <dgm:spPr/>
      <dgm:t>
        <a:bodyPr/>
        <a:lstStyle/>
        <a:p>
          <a:r>
            <a:rPr lang="en-US" sz="1800" dirty="0"/>
            <a:t>Publishing committee minutes (notable best practice)</a:t>
          </a:r>
        </a:p>
      </dgm:t>
    </dgm:pt>
    <dgm:pt modelId="{2B722E7F-80F1-4FFB-99F8-E96D3C944EF3}" type="parTrans" cxnId="{0B00D134-03E9-44C9-B666-C2D2054A78BC}">
      <dgm:prSet/>
      <dgm:spPr/>
      <dgm:t>
        <a:bodyPr/>
        <a:lstStyle/>
        <a:p>
          <a:endParaRPr lang="en-US"/>
        </a:p>
      </dgm:t>
    </dgm:pt>
    <dgm:pt modelId="{F3DD1C32-5712-450C-8CB4-6E0546859019}" type="sibTrans" cxnId="{0B00D134-03E9-44C9-B666-C2D2054A78BC}">
      <dgm:prSet/>
      <dgm:spPr/>
      <dgm:t>
        <a:bodyPr/>
        <a:lstStyle/>
        <a:p>
          <a:endParaRPr lang="en-US"/>
        </a:p>
      </dgm:t>
    </dgm:pt>
    <dgm:pt modelId="{6F7C8442-B13B-4D30-8798-EDEDB9B8E102}">
      <dgm:prSet phldrT="[Text]"/>
      <dgm:spPr/>
      <dgm:t>
        <a:bodyPr/>
        <a:lstStyle/>
        <a:p>
          <a:r>
            <a:rPr lang="en-US" dirty="0">
              <a:solidFill>
                <a:schemeClr val="tx1"/>
              </a:solidFill>
            </a:rPr>
            <a:t>Practices To Consider</a:t>
          </a:r>
        </a:p>
      </dgm:t>
    </dgm:pt>
    <dgm:pt modelId="{FF6A6C7B-A3FB-4A25-A6C0-18DD7CA47893}" type="parTrans" cxnId="{8FEDD642-5859-4619-B020-1A41F6277863}">
      <dgm:prSet/>
      <dgm:spPr/>
      <dgm:t>
        <a:bodyPr/>
        <a:lstStyle/>
        <a:p>
          <a:endParaRPr lang="en-US"/>
        </a:p>
      </dgm:t>
    </dgm:pt>
    <dgm:pt modelId="{572E4B8C-DC93-4951-A53A-CD2AFE7ACD53}" type="sibTrans" cxnId="{8FEDD642-5859-4619-B020-1A41F6277863}">
      <dgm:prSet/>
      <dgm:spPr/>
      <dgm:t>
        <a:bodyPr/>
        <a:lstStyle/>
        <a:p>
          <a:endParaRPr lang="en-US"/>
        </a:p>
      </dgm:t>
    </dgm:pt>
    <dgm:pt modelId="{B8331066-A248-47DB-9D9B-41B1C93FA6AC}">
      <dgm:prSet phldrT="[Text]" custT="1"/>
      <dgm:spPr/>
      <dgm:t>
        <a:bodyPr/>
        <a:lstStyle/>
        <a:p>
          <a:r>
            <a:rPr lang="en-US" sz="1600" dirty="0"/>
            <a:t>For procurement officials, stricter:</a:t>
          </a:r>
        </a:p>
      </dgm:t>
    </dgm:pt>
    <dgm:pt modelId="{1EF63EEC-57AC-4329-958B-BEDB1793A6C2}" type="parTrans" cxnId="{76FDEC17-423C-4D89-99D9-A6713B468C80}">
      <dgm:prSet/>
      <dgm:spPr/>
      <dgm:t>
        <a:bodyPr/>
        <a:lstStyle/>
        <a:p>
          <a:endParaRPr lang="en-US"/>
        </a:p>
      </dgm:t>
    </dgm:pt>
    <dgm:pt modelId="{46ADAA0E-3406-41D0-9A90-85E19F10289D}" type="sibTrans" cxnId="{76FDEC17-423C-4D89-99D9-A6713B468C80}">
      <dgm:prSet/>
      <dgm:spPr/>
      <dgm:t>
        <a:bodyPr/>
        <a:lstStyle/>
        <a:p>
          <a:endParaRPr lang="en-US"/>
        </a:p>
      </dgm:t>
    </dgm:pt>
    <dgm:pt modelId="{CAC31AC3-7168-4585-8942-339EB55BC14B}">
      <dgm:prSet phldrT="[Text]" custT="1"/>
      <dgm:spPr/>
      <dgm:t>
        <a:bodyPr/>
        <a:lstStyle/>
        <a:p>
          <a:r>
            <a:rPr lang="en-US" sz="2000" dirty="0"/>
            <a:t>Official must declare any conflict</a:t>
          </a:r>
        </a:p>
      </dgm:t>
    </dgm:pt>
    <dgm:pt modelId="{5B618CB5-A33A-4F5D-A2F3-C3C127C5B0AC}" type="parTrans" cxnId="{1DC8DC0A-D17A-4796-94F5-74BE80907A04}">
      <dgm:prSet/>
      <dgm:spPr/>
      <dgm:t>
        <a:bodyPr/>
        <a:lstStyle/>
        <a:p>
          <a:endParaRPr lang="en-US"/>
        </a:p>
      </dgm:t>
    </dgm:pt>
    <dgm:pt modelId="{90096C4D-F73F-45AA-8903-38B1EF4D8265}" type="sibTrans" cxnId="{1DC8DC0A-D17A-4796-94F5-74BE80907A04}">
      <dgm:prSet/>
      <dgm:spPr/>
      <dgm:t>
        <a:bodyPr/>
        <a:lstStyle/>
        <a:p>
          <a:endParaRPr lang="en-US"/>
        </a:p>
      </dgm:t>
    </dgm:pt>
    <dgm:pt modelId="{15E17D02-16A4-4F34-B3E8-63310675ECC1}">
      <dgm:prSet phldrT="[Text]" custT="1"/>
      <dgm:spPr/>
      <dgm:t>
        <a:bodyPr/>
        <a:lstStyle/>
        <a:p>
          <a:r>
            <a:rPr lang="en-US" sz="2000" dirty="0"/>
            <a:t>Vendor may not influence procurement or oversight</a:t>
          </a:r>
        </a:p>
      </dgm:t>
    </dgm:pt>
    <dgm:pt modelId="{1223FFFC-FBAA-43AC-99D1-68077F041095}" type="parTrans" cxnId="{57953187-A97A-48E5-B579-CD09EF8954E7}">
      <dgm:prSet/>
      <dgm:spPr/>
      <dgm:t>
        <a:bodyPr/>
        <a:lstStyle/>
        <a:p>
          <a:endParaRPr lang="en-US"/>
        </a:p>
      </dgm:t>
    </dgm:pt>
    <dgm:pt modelId="{AAE82D8B-6346-476E-BC2F-7E6443D103FE}" type="sibTrans" cxnId="{57953187-A97A-48E5-B579-CD09EF8954E7}">
      <dgm:prSet/>
      <dgm:spPr/>
      <dgm:t>
        <a:bodyPr/>
        <a:lstStyle/>
        <a:p>
          <a:endParaRPr lang="en-US"/>
        </a:p>
      </dgm:t>
    </dgm:pt>
    <dgm:pt modelId="{BD3C886F-5D0E-4F43-9DE1-D61503F5E3AA}">
      <dgm:prSet phldrT="[Text]" custT="1"/>
      <dgm:spPr/>
      <dgm:t>
        <a:bodyPr/>
        <a:lstStyle/>
        <a:p>
          <a:r>
            <a:rPr lang="en-US" sz="1600" dirty="0"/>
            <a:t>Gift limit</a:t>
          </a:r>
        </a:p>
      </dgm:t>
    </dgm:pt>
    <dgm:pt modelId="{9EF0199C-672B-484A-91C5-7355DA93D1B2}" type="parTrans" cxnId="{FD4B71F9-379E-4D68-ACC5-FD1D1D0DD782}">
      <dgm:prSet/>
      <dgm:spPr/>
      <dgm:t>
        <a:bodyPr/>
        <a:lstStyle/>
        <a:p>
          <a:endParaRPr lang="en-US"/>
        </a:p>
      </dgm:t>
    </dgm:pt>
    <dgm:pt modelId="{EC695A31-A829-4EA5-99D3-B0BD511DAA74}" type="sibTrans" cxnId="{FD4B71F9-379E-4D68-ACC5-FD1D1D0DD782}">
      <dgm:prSet/>
      <dgm:spPr/>
      <dgm:t>
        <a:bodyPr/>
        <a:lstStyle/>
        <a:p>
          <a:endParaRPr lang="en-US"/>
        </a:p>
      </dgm:t>
    </dgm:pt>
    <dgm:pt modelId="{A82A01FC-4B57-47FC-968E-E0B93CE6C6E9}">
      <dgm:prSet phldrT="[Text]" custT="1"/>
      <dgm:spPr/>
      <dgm:t>
        <a:bodyPr/>
        <a:lstStyle/>
        <a:p>
          <a:r>
            <a:rPr lang="en-US" sz="1600" dirty="0"/>
            <a:t>“Revolving door” limits</a:t>
          </a:r>
        </a:p>
      </dgm:t>
    </dgm:pt>
    <dgm:pt modelId="{FA6F09BA-DBF4-48CD-BCBA-553B994DA844}" type="parTrans" cxnId="{0345F14A-5822-49F1-9BA2-4AAACAAAF7BB}">
      <dgm:prSet/>
      <dgm:spPr/>
      <dgm:t>
        <a:bodyPr/>
        <a:lstStyle/>
        <a:p>
          <a:endParaRPr lang="en-US"/>
        </a:p>
      </dgm:t>
    </dgm:pt>
    <dgm:pt modelId="{21550233-9BE5-4CC6-B890-5F59FB434826}" type="sibTrans" cxnId="{0345F14A-5822-49F1-9BA2-4AAACAAAF7BB}">
      <dgm:prSet/>
      <dgm:spPr/>
      <dgm:t>
        <a:bodyPr/>
        <a:lstStyle/>
        <a:p>
          <a:endParaRPr lang="en-US"/>
        </a:p>
      </dgm:t>
    </dgm:pt>
    <dgm:pt modelId="{C68A0068-16D9-4BA8-87B5-8A42D2473637}">
      <dgm:prSet phldrT="[Text]" custT="1"/>
      <dgm:spPr/>
      <dgm:t>
        <a:bodyPr/>
        <a:lstStyle/>
        <a:p>
          <a:r>
            <a:rPr lang="en-US" sz="1600" dirty="0"/>
            <a:t>No disclosure of bidder or procurement-sensitive information</a:t>
          </a:r>
        </a:p>
      </dgm:t>
    </dgm:pt>
    <dgm:pt modelId="{F0F5DFBE-E5D6-4846-9F13-6DE755A09407}" type="parTrans" cxnId="{D30D486D-37D7-43A6-8F6F-D01D302EC4F9}">
      <dgm:prSet/>
      <dgm:spPr/>
      <dgm:t>
        <a:bodyPr/>
        <a:lstStyle/>
        <a:p>
          <a:endParaRPr lang="en-US"/>
        </a:p>
      </dgm:t>
    </dgm:pt>
    <dgm:pt modelId="{CE821D1D-3446-413E-94AE-DD8CFFD318D7}" type="sibTrans" cxnId="{D30D486D-37D7-43A6-8F6F-D01D302EC4F9}">
      <dgm:prSet/>
      <dgm:spPr/>
      <dgm:t>
        <a:bodyPr/>
        <a:lstStyle/>
        <a:p>
          <a:endParaRPr lang="en-US"/>
        </a:p>
      </dgm:t>
    </dgm:pt>
    <dgm:pt modelId="{CD1DD4C4-C671-4200-8280-40BB2F719421}">
      <dgm:prSet phldrT="[Text]" custT="1"/>
      <dgm:spPr/>
      <dgm:t>
        <a:bodyPr/>
        <a:lstStyle/>
        <a:p>
          <a:r>
            <a:rPr lang="en-US" sz="1600" dirty="0"/>
            <a:t>Publish common Code of Ethics for Contracting Entities, for vendors to mirror</a:t>
          </a:r>
        </a:p>
      </dgm:t>
    </dgm:pt>
    <dgm:pt modelId="{85D792E0-C9BE-429A-B193-186876FE7156}" type="parTrans" cxnId="{5401E0AE-7D2B-4E1E-A639-70DB1E49910F}">
      <dgm:prSet/>
      <dgm:spPr/>
      <dgm:t>
        <a:bodyPr/>
        <a:lstStyle/>
        <a:p>
          <a:endParaRPr lang="en-US"/>
        </a:p>
      </dgm:t>
    </dgm:pt>
    <dgm:pt modelId="{F2BA9260-27DE-4444-AA21-A3DCFF4B1ADA}" type="sibTrans" cxnId="{5401E0AE-7D2B-4E1E-A639-70DB1E49910F}">
      <dgm:prSet/>
      <dgm:spPr/>
      <dgm:t>
        <a:bodyPr/>
        <a:lstStyle/>
        <a:p>
          <a:endParaRPr lang="en-US"/>
        </a:p>
      </dgm:t>
    </dgm:pt>
    <dgm:pt modelId="{CFB2E4CA-80ED-4953-B661-CEF25B3611AC}">
      <dgm:prSet phldrT="[Text]" custT="1"/>
      <dgm:spPr/>
      <dgm:t>
        <a:bodyPr/>
        <a:lstStyle/>
        <a:p>
          <a:r>
            <a:rPr lang="en-US" sz="1800" dirty="0"/>
            <a:t>Organizational conflict of interest (OCI) barred if unfair advantage (Art. 19) – for “equal treatment”?</a:t>
          </a:r>
        </a:p>
      </dgm:t>
    </dgm:pt>
    <dgm:pt modelId="{BA792D37-0F2D-40BC-A5FE-E7B749CC700A}" type="parTrans" cxnId="{709D971E-0FEF-406F-B75A-4C07A82F1B29}">
      <dgm:prSet/>
      <dgm:spPr/>
      <dgm:t>
        <a:bodyPr/>
        <a:lstStyle/>
        <a:p>
          <a:endParaRPr lang="en-US"/>
        </a:p>
      </dgm:t>
    </dgm:pt>
    <dgm:pt modelId="{1BCA371E-5536-464B-8C22-BBE4FF86BF6D}" type="sibTrans" cxnId="{709D971E-0FEF-406F-B75A-4C07A82F1B29}">
      <dgm:prSet/>
      <dgm:spPr/>
      <dgm:t>
        <a:bodyPr/>
        <a:lstStyle/>
        <a:p>
          <a:endParaRPr lang="en-US"/>
        </a:p>
      </dgm:t>
    </dgm:pt>
    <dgm:pt modelId="{ED503119-2608-4219-BCFE-80CB1DE5CFE4}">
      <dgm:prSet phldrT="[Text]" custT="1"/>
      <dgm:spPr/>
      <dgm:t>
        <a:bodyPr/>
        <a:lstStyle/>
        <a:p>
          <a:r>
            <a:rPr lang="en-US" sz="1600" dirty="0"/>
            <a:t>Bar OCI’s for biased advice</a:t>
          </a:r>
        </a:p>
      </dgm:t>
    </dgm:pt>
    <dgm:pt modelId="{C2D3FF78-0091-4A4A-84F4-F5F4F66E371A}" type="parTrans" cxnId="{9324E672-3913-4C1D-AA49-DF9EE73D4365}">
      <dgm:prSet/>
      <dgm:spPr/>
      <dgm:t>
        <a:bodyPr/>
        <a:lstStyle/>
        <a:p>
          <a:endParaRPr lang="en-US"/>
        </a:p>
      </dgm:t>
    </dgm:pt>
    <dgm:pt modelId="{F3460B1C-B813-4B52-AACA-01C83846374B}" type="sibTrans" cxnId="{9324E672-3913-4C1D-AA49-DF9EE73D4365}">
      <dgm:prSet/>
      <dgm:spPr/>
      <dgm:t>
        <a:bodyPr/>
        <a:lstStyle/>
        <a:p>
          <a:endParaRPr lang="en-US"/>
        </a:p>
      </dgm:t>
    </dgm:pt>
    <dgm:pt modelId="{5CAF11CE-342C-467A-A028-F3068E4AC0A9}" type="pres">
      <dgm:prSet presAssocID="{39831F26-8588-43A9-9F7B-A828F1486D75}" presName="Name0" presStyleCnt="0">
        <dgm:presLayoutVars>
          <dgm:dir/>
          <dgm:animLvl val="lvl"/>
          <dgm:resizeHandles val="exact"/>
        </dgm:presLayoutVars>
      </dgm:prSet>
      <dgm:spPr/>
    </dgm:pt>
    <dgm:pt modelId="{FC1F7A09-1FBE-4F3F-BE1B-48DFEA8C09B2}" type="pres">
      <dgm:prSet presAssocID="{9AF3877F-9D3C-40DB-A272-B12CAE89D5A2}" presName="composite" presStyleCnt="0"/>
      <dgm:spPr/>
    </dgm:pt>
    <dgm:pt modelId="{FAE7B424-E3EB-4E4B-971C-0DBFE0C62250}" type="pres">
      <dgm:prSet presAssocID="{9AF3877F-9D3C-40DB-A272-B12CAE89D5A2}" presName="parTx" presStyleLbl="alignNode1" presStyleIdx="0" presStyleCnt="3">
        <dgm:presLayoutVars>
          <dgm:chMax val="0"/>
          <dgm:chPref val="0"/>
          <dgm:bulletEnabled val="1"/>
        </dgm:presLayoutVars>
      </dgm:prSet>
      <dgm:spPr/>
    </dgm:pt>
    <dgm:pt modelId="{BD1D2419-3FBE-4CDD-B9F0-2791A66260DC}" type="pres">
      <dgm:prSet presAssocID="{9AF3877F-9D3C-40DB-A272-B12CAE89D5A2}" presName="desTx" presStyleLbl="alignAccFollowNode1" presStyleIdx="0" presStyleCnt="3">
        <dgm:presLayoutVars>
          <dgm:bulletEnabled val="1"/>
        </dgm:presLayoutVars>
      </dgm:prSet>
      <dgm:spPr/>
    </dgm:pt>
    <dgm:pt modelId="{18D6530C-184C-40FD-9E8C-7E647FB7D61E}" type="pres">
      <dgm:prSet presAssocID="{8640A470-1C2B-43F7-AE76-86965C5D7E8D}" presName="space" presStyleCnt="0"/>
      <dgm:spPr/>
    </dgm:pt>
    <dgm:pt modelId="{A3F9B3E3-683E-4AC0-B8A0-DFC21C9E00B1}" type="pres">
      <dgm:prSet presAssocID="{41161051-0386-4B70-90AD-40041FB0B137}" presName="composite" presStyleCnt="0"/>
      <dgm:spPr/>
    </dgm:pt>
    <dgm:pt modelId="{8E6D5C47-3AC7-4A32-A37A-EB161483C401}" type="pres">
      <dgm:prSet presAssocID="{41161051-0386-4B70-90AD-40041FB0B137}" presName="parTx" presStyleLbl="alignNode1" presStyleIdx="1" presStyleCnt="3">
        <dgm:presLayoutVars>
          <dgm:chMax val="0"/>
          <dgm:chPref val="0"/>
          <dgm:bulletEnabled val="1"/>
        </dgm:presLayoutVars>
      </dgm:prSet>
      <dgm:spPr/>
    </dgm:pt>
    <dgm:pt modelId="{AE4847B9-13D2-4C12-A199-E437ADF0E1F4}" type="pres">
      <dgm:prSet presAssocID="{41161051-0386-4B70-90AD-40041FB0B137}" presName="desTx" presStyleLbl="alignAccFollowNode1" presStyleIdx="1" presStyleCnt="3">
        <dgm:presLayoutVars>
          <dgm:bulletEnabled val="1"/>
        </dgm:presLayoutVars>
      </dgm:prSet>
      <dgm:spPr/>
    </dgm:pt>
    <dgm:pt modelId="{DB09372A-2A6F-41F7-9F27-80DCB253287F}" type="pres">
      <dgm:prSet presAssocID="{6335D2FD-DAE2-4DA5-B2F8-1918B3F4A205}" presName="space" presStyleCnt="0"/>
      <dgm:spPr/>
    </dgm:pt>
    <dgm:pt modelId="{7F117BCF-9754-40F0-87AB-F69BDFC53F6A}" type="pres">
      <dgm:prSet presAssocID="{6F7C8442-B13B-4D30-8798-EDEDB9B8E102}" presName="composite" presStyleCnt="0"/>
      <dgm:spPr/>
    </dgm:pt>
    <dgm:pt modelId="{C3750E5D-B8B6-4E37-85C4-FF8FA966C67E}" type="pres">
      <dgm:prSet presAssocID="{6F7C8442-B13B-4D30-8798-EDEDB9B8E102}" presName="parTx" presStyleLbl="alignNode1" presStyleIdx="2" presStyleCnt="3">
        <dgm:presLayoutVars>
          <dgm:chMax val="0"/>
          <dgm:chPref val="0"/>
          <dgm:bulletEnabled val="1"/>
        </dgm:presLayoutVars>
      </dgm:prSet>
      <dgm:spPr/>
    </dgm:pt>
    <dgm:pt modelId="{B2C70EFF-4051-4816-AE4A-923F1EEA1C36}" type="pres">
      <dgm:prSet presAssocID="{6F7C8442-B13B-4D30-8798-EDEDB9B8E102}" presName="desTx" presStyleLbl="alignAccFollowNode1" presStyleIdx="2" presStyleCnt="3" custLinFactNeighborX="721" custLinFactNeighborY="1023">
        <dgm:presLayoutVars>
          <dgm:bulletEnabled val="1"/>
        </dgm:presLayoutVars>
      </dgm:prSet>
      <dgm:spPr/>
    </dgm:pt>
  </dgm:ptLst>
  <dgm:cxnLst>
    <dgm:cxn modelId="{04E55607-742B-4F0F-8F71-736753AAA48F}" srcId="{9AF3877F-9D3C-40DB-A272-B12CAE89D5A2}" destId="{2AA73B1B-15BB-43F3-8BE5-2D80983EA46D}" srcOrd="0" destOrd="0" parTransId="{3A6C7A35-58B5-47CE-BAEB-95D6EC6D944E}" sibTransId="{B6F7C6EF-396E-4099-B4EF-FEEF21D395CB}"/>
    <dgm:cxn modelId="{1DC8DC0A-D17A-4796-94F5-74BE80907A04}" srcId="{9AF3877F-9D3C-40DB-A272-B12CAE89D5A2}" destId="{CAC31AC3-7168-4585-8942-339EB55BC14B}" srcOrd="2" destOrd="0" parTransId="{5B618CB5-A33A-4F5D-A2F3-C3C127C5B0AC}" sibTransId="{90096C4D-F73F-45AA-8903-38B1EF4D8265}"/>
    <dgm:cxn modelId="{A48C3D0E-42BD-46C3-B9E4-B0D78C33BF94}" type="presOf" srcId="{CFB2E4CA-80ED-4953-B661-CEF25B3611AC}" destId="{AE4847B9-13D2-4C12-A199-E437ADF0E1F4}" srcOrd="0" destOrd="2" presId="urn:microsoft.com/office/officeart/2005/8/layout/hList1"/>
    <dgm:cxn modelId="{76FDEC17-423C-4D89-99D9-A6713B468C80}" srcId="{6F7C8442-B13B-4D30-8798-EDEDB9B8E102}" destId="{B8331066-A248-47DB-9D9B-41B1C93FA6AC}" srcOrd="0" destOrd="0" parTransId="{1EF63EEC-57AC-4329-958B-BEDB1793A6C2}" sibTransId="{46ADAA0E-3406-41D0-9A90-85E19F10289D}"/>
    <dgm:cxn modelId="{4FC91119-8FAF-4B8A-96F2-5643F8BEBC29}" srcId="{39831F26-8588-43A9-9F7B-A828F1486D75}" destId="{9AF3877F-9D3C-40DB-A272-B12CAE89D5A2}" srcOrd="0" destOrd="0" parTransId="{A03CE94A-2235-4BBE-A409-8548EA708067}" sibTransId="{8640A470-1C2B-43F7-AE76-86965C5D7E8D}"/>
    <dgm:cxn modelId="{709D971E-0FEF-406F-B75A-4C07A82F1B29}" srcId="{41161051-0386-4B70-90AD-40041FB0B137}" destId="{CFB2E4CA-80ED-4953-B661-CEF25B3611AC}" srcOrd="2" destOrd="0" parTransId="{BA792D37-0F2D-40BC-A5FE-E7B749CC700A}" sibTransId="{1BCA371E-5536-464B-8C22-BBE4FF86BF6D}"/>
    <dgm:cxn modelId="{02E7072A-C983-421E-8D26-301A24A31229}" type="presOf" srcId="{39831F26-8588-43A9-9F7B-A828F1486D75}" destId="{5CAF11CE-342C-467A-A028-F3068E4AC0A9}" srcOrd="0" destOrd="0" presId="urn:microsoft.com/office/officeart/2005/8/layout/hList1"/>
    <dgm:cxn modelId="{6AE9822D-286F-4238-9D59-FD3BB8379DAF}" type="presOf" srcId="{CD1DD4C4-C671-4200-8280-40BB2F719421}" destId="{B2C70EFF-4051-4816-AE4A-923F1EEA1C36}" srcOrd="0" destOrd="4" presId="urn:microsoft.com/office/officeart/2005/8/layout/hList1"/>
    <dgm:cxn modelId="{0B00D134-03E9-44C9-B666-C2D2054A78BC}" srcId="{41161051-0386-4B70-90AD-40041FB0B137}" destId="{559EF9BE-13F2-46C1-8B53-2024FFE1D0AD}" srcOrd="1" destOrd="0" parTransId="{2B722E7F-80F1-4FFB-99F8-E96D3C944EF3}" sibTransId="{F3DD1C32-5712-450C-8CB4-6E0546859019}"/>
    <dgm:cxn modelId="{8826E13D-26DA-4F33-9E06-DB8CF922FDAD}" type="presOf" srcId="{BD3C886F-5D0E-4F43-9DE1-D61503F5E3AA}" destId="{B2C70EFF-4051-4816-AE4A-923F1EEA1C36}" srcOrd="0" destOrd="1" presId="urn:microsoft.com/office/officeart/2005/8/layout/hList1"/>
    <dgm:cxn modelId="{E44F283E-CC9C-4890-B8D7-2FF6D628C846}" type="presOf" srcId="{559EF9BE-13F2-46C1-8B53-2024FFE1D0AD}" destId="{AE4847B9-13D2-4C12-A199-E437ADF0E1F4}" srcOrd="0" destOrd="1" presId="urn:microsoft.com/office/officeart/2005/8/layout/hList1"/>
    <dgm:cxn modelId="{8FEDD642-5859-4619-B020-1A41F6277863}" srcId="{39831F26-8588-43A9-9F7B-A828F1486D75}" destId="{6F7C8442-B13B-4D30-8798-EDEDB9B8E102}" srcOrd="2" destOrd="0" parTransId="{FF6A6C7B-A3FB-4A25-A6C0-18DD7CA47893}" sibTransId="{572E4B8C-DC93-4951-A53A-CD2AFE7ACD53}"/>
    <dgm:cxn modelId="{E3BE3544-3F21-4DBF-9B39-A1D6C18DA29E}" srcId="{39831F26-8588-43A9-9F7B-A828F1486D75}" destId="{41161051-0386-4B70-90AD-40041FB0B137}" srcOrd="1" destOrd="0" parTransId="{4A745242-8C12-439D-93D6-4F8ED3E8B6DD}" sibTransId="{6335D2FD-DAE2-4DA5-B2F8-1918B3F4A205}"/>
    <dgm:cxn modelId="{7FB39564-C90F-439F-A474-FD1F1D4BF35B}" type="presOf" srcId="{B8331066-A248-47DB-9D9B-41B1C93FA6AC}" destId="{B2C70EFF-4051-4816-AE4A-923F1EEA1C36}" srcOrd="0" destOrd="0" presId="urn:microsoft.com/office/officeart/2005/8/layout/hList1"/>
    <dgm:cxn modelId="{95729665-B9F2-4FC3-BE82-EAE19126A264}" type="presOf" srcId="{9AF3877F-9D3C-40DB-A272-B12CAE89D5A2}" destId="{FAE7B424-E3EB-4E4B-971C-0DBFE0C62250}" srcOrd="0" destOrd="0" presId="urn:microsoft.com/office/officeart/2005/8/layout/hList1"/>
    <dgm:cxn modelId="{0345F14A-5822-49F1-9BA2-4AAACAAAF7BB}" srcId="{B8331066-A248-47DB-9D9B-41B1C93FA6AC}" destId="{A82A01FC-4B57-47FC-968E-E0B93CE6C6E9}" srcOrd="1" destOrd="0" parTransId="{FA6F09BA-DBF4-48CD-BCBA-553B994DA844}" sibTransId="{21550233-9BE5-4CC6-B890-5F59FB434826}"/>
    <dgm:cxn modelId="{F043FF6A-2FF4-4F4C-912F-272462CC3E5D}" type="presOf" srcId="{ED503119-2608-4219-BCFE-80CB1DE5CFE4}" destId="{B2C70EFF-4051-4816-AE4A-923F1EEA1C36}" srcOrd="0" destOrd="5" presId="urn:microsoft.com/office/officeart/2005/8/layout/hList1"/>
    <dgm:cxn modelId="{D30D486D-37D7-43A6-8F6F-D01D302EC4F9}" srcId="{B8331066-A248-47DB-9D9B-41B1C93FA6AC}" destId="{C68A0068-16D9-4BA8-87B5-8A42D2473637}" srcOrd="2" destOrd="0" parTransId="{F0F5DFBE-E5D6-4846-9F13-6DE755A09407}" sibTransId="{CE821D1D-3446-413E-94AE-DD8CFFD318D7}"/>
    <dgm:cxn modelId="{3119FE50-3F59-404A-BA43-9C870D0386E5}" type="presOf" srcId="{CAC31AC3-7168-4585-8942-339EB55BC14B}" destId="{BD1D2419-3FBE-4CDD-B9F0-2791A66260DC}" srcOrd="0" destOrd="2" presId="urn:microsoft.com/office/officeart/2005/8/layout/hList1"/>
    <dgm:cxn modelId="{9324E672-3913-4C1D-AA49-DF9EE73D4365}" srcId="{6F7C8442-B13B-4D30-8798-EDEDB9B8E102}" destId="{ED503119-2608-4219-BCFE-80CB1DE5CFE4}" srcOrd="2" destOrd="0" parTransId="{C2D3FF78-0091-4A4A-84F4-F5F4F66E371A}" sibTransId="{F3460B1C-B813-4B52-AACA-01C83846374B}"/>
    <dgm:cxn modelId="{0E8E1656-347A-4EEA-AEFA-2428897BDB32}" srcId="{41161051-0386-4B70-90AD-40041FB0B137}" destId="{10E4015F-5BB5-42BD-9766-1D74A7EB137F}" srcOrd="0" destOrd="0" parTransId="{F1A2BAFF-82A7-4B64-8DDE-0A2479FB2EF0}" sibTransId="{25CCF4F2-A357-4097-8F37-3078286900E1}"/>
    <dgm:cxn modelId="{6F9E537A-134D-4620-A234-2D54B84B4FAB}" type="presOf" srcId="{41161051-0386-4B70-90AD-40041FB0B137}" destId="{8E6D5C47-3AC7-4A32-A37A-EB161483C401}" srcOrd="0" destOrd="0" presId="urn:microsoft.com/office/officeart/2005/8/layout/hList1"/>
    <dgm:cxn modelId="{57953187-A97A-48E5-B579-CD09EF8954E7}" srcId="{9AF3877F-9D3C-40DB-A272-B12CAE89D5A2}" destId="{15E17D02-16A4-4F34-B3E8-63310675ECC1}" srcOrd="1" destOrd="0" parTransId="{1223FFFC-FBAA-43AC-99D1-68077F041095}" sibTransId="{AAE82D8B-6346-476E-BC2F-7E6443D103FE}"/>
    <dgm:cxn modelId="{97EA7695-F910-4260-876D-883BE34736B9}" type="presOf" srcId="{6F7C8442-B13B-4D30-8798-EDEDB9B8E102}" destId="{C3750E5D-B8B6-4E37-85C4-FF8FA966C67E}" srcOrd="0" destOrd="0" presId="urn:microsoft.com/office/officeart/2005/8/layout/hList1"/>
    <dgm:cxn modelId="{193723A7-3A85-412B-B9A3-7E73508CA3D3}" type="presOf" srcId="{C68A0068-16D9-4BA8-87B5-8A42D2473637}" destId="{B2C70EFF-4051-4816-AE4A-923F1EEA1C36}" srcOrd="0" destOrd="3" presId="urn:microsoft.com/office/officeart/2005/8/layout/hList1"/>
    <dgm:cxn modelId="{B35FF1AB-6861-4044-873A-7E2873BD5808}" type="presOf" srcId="{10E4015F-5BB5-42BD-9766-1D74A7EB137F}" destId="{AE4847B9-13D2-4C12-A199-E437ADF0E1F4}" srcOrd="0" destOrd="0" presId="urn:microsoft.com/office/officeart/2005/8/layout/hList1"/>
    <dgm:cxn modelId="{E34388AE-816A-4048-BBD9-B4567E1466D4}" type="presOf" srcId="{15E17D02-16A4-4F34-B3E8-63310675ECC1}" destId="{BD1D2419-3FBE-4CDD-B9F0-2791A66260DC}" srcOrd="0" destOrd="1" presId="urn:microsoft.com/office/officeart/2005/8/layout/hList1"/>
    <dgm:cxn modelId="{5401E0AE-7D2B-4E1E-A639-70DB1E49910F}" srcId="{6F7C8442-B13B-4D30-8798-EDEDB9B8E102}" destId="{CD1DD4C4-C671-4200-8280-40BB2F719421}" srcOrd="1" destOrd="0" parTransId="{85D792E0-C9BE-429A-B193-186876FE7156}" sibTransId="{F2BA9260-27DE-4444-AA21-A3DCFF4B1ADA}"/>
    <dgm:cxn modelId="{C24AECEF-A0B4-4EA8-BBA3-35D347B15FDF}" type="presOf" srcId="{A82A01FC-4B57-47FC-968E-E0B93CE6C6E9}" destId="{B2C70EFF-4051-4816-AE4A-923F1EEA1C36}" srcOrd="0" destOrd="2" presId="urn:microsoft.com/office/officeart/2005/8/layout/hList1"/>
    <dgm:cxn modelId="{DEB675F8-3D9A-433E-B7F4-7ED5E22682C2}" type="presOf" srcId="{2AA73B1B-15BB-43F3-8BE5-2D80983EA46D}" destId="{BD1D2419-3FBE-4CDD-B9F0-2791A66260DC}" srcOrd="0" destOrd="0" presId="urn:microsoft.com/office/officeart/2005/8/layout/hList1"/>
    <dgm:cxn modelId="{FD4B71F9-379E-4D68-ACC5-FD1D1D0DD782}" srcId="{B8331066-A248-47DB-9D9B-41B1C93FA6AC}" destId="{BD3C886F-5D0E-4F43-9DE1-D61503F5E3AA}" srcOrd="0" destOrd="0" parTransId="{9EF0199C-672B-484A-91C5-7355DA93D1B2}" sibTransId="{EC695A31-A829-4EA5-99D3-B0BD511DAA74}"/>
    <dgm:cxn modelId="{CF901734-53E8-4244-AA43-113B26B44B65}" type="presParOf" srcId="{5CAF11CE-342C-467A-A028-F3068E4AC0A9}" destId="{FC1F7A09-1FBE-4F3F-BE1B-48DFEA8C09B2}" srcOrd="0" destOrd="0" presId="urn:microsoft.com/office/officeart/2005/8/layout/hList1"/>
    <dgm:cxn modelId="{99465301-4F52-4513-815A-6A508C3F30FE}" type="presParOf" srcId="{FC1F7A09-1FBE-4F3F-BE1B-48DFEA8C09B2}" destId="{FAE7B424-E3EB-4E4B-971C-0DBFE0C62250}" srcOrd="0" destOrd="0" presId="urn:microsoft.com/office/officeart/2005/8/layout/hList1"/>
    <dgm:cxn modelId="{4AAF71EB-206E-402A-8C93-BE230C17CFD8}" type="presParOf" srcId="{FC1F7A09-1FBE-4F3F-BE1B-48DFEA8C09B2}" destId="{BD1D2419-3FBE-4CDD-B9F0-2791A66260DC}" srcOrd="1" destOrd="0" presId="urn:microsoft.com/office/officeart/2005/8/layout/hList1"/>
    <dgm:cxn modelId="{9F3A30FC-4BF9-4E34-A967-D2FD2EB06437}" type="presParOf" srcId="{5CAF11CE-342C-467A-A028-F3068E4AC0A9}" destId="{18D6530C-184C-40FD-9E8C-7E647FB7D61E}" srcOrd="1" destOrd="0" presId="urn:microsoft.com/office/officeart/2005/8/layout/hList1"/>
    <dgm:cxn modelId="{7CC3BB43-271B-4B64-889E-D9B9E3F6CB2E}" type="presParOf" srcId="{5CAF11CE-342C-467A-A028-F3068E4AC0A9}" destId="{A3F9B3E3-683E-4AC0-B8A0-DFC21C9E00B1}" srcOrd="2" destOrd="0" presId="urn:microsoft.com/office/officeart/2005/8/layout/hList1"/>
    <dgm:cxn modelId="{E6036043-3B42-4B9C-B00F-1400D6860A0E}" type="presParOf" srcId="{A3F9B3E3-683E-4AC0-B8A0-DFC21C9E00B1}" destId="{8E6D5C47-3AC7-4A32-A37A-EB161483C401}" srcOrd="0" destOrd="0" presId="urn:microsoft.com/office/officeart/2005/8/layout/hList1"/>
    <dgm:cxn modelId="{D8348EAF-E2DD-4EE3-BD38-97AAD9C9DF40}" type="presParOf" srcId="{A3F9B3E3-683E-4AC0-B8A0-DFC21C9E00B1}" destId="{AE4847B9-13D2-4C12-A199-E437ADF0E1F4}" srcOrd="1" destOrd="0" presId="urn:microsoft.com/office/officeart/2005/8/layout/hList1"/>
    <dgm:cxn modelId="{401D928D-6209-4EA7-9D89-979A5AC2B26B}" type="presParOf" srcId="{5CAF11CE-342C-467A-A028-F3068E4AC0A9}" destId="{DB09372A-2A6F-41F7-9F27-80DCB253287F}" srcOrd="3" destOrd="0" presId="urn:microsoft.com/office/officeart/2005/8/layout/hList1"/>
    <dgm:cxn modelId="{FF24F695-0E4F-46E9-B986-F6C308538F27}" type="presParOf" srcId="{5CAF11CE-342C-467A-A028-F3068E4AC0A9}" destId="{7F117BCF-9754-40F0-87AB-F69BDFC53F6A}" srcOrd="4" destOrd="0" presId="urn:microsoft.com/office/officeart/2005/8/layout/hList1"/>
    <dgm:cxn modelId="{CB6B1768-2331-4FE9-BB50-C65DE91D558A}" type="presParOf" srcId="{7F117BCF-9754-40F0-87AB-F69BDFC53F6A}" destId="{C3750E5D-B8B6-4E37-85C4-FF8FA966C67E}" srcOrd="0" destOrd="0" presId="urn:microsoft.com/office/officeart/2005/8/layout/hList1"/>
    <dgm:cxn modelId="{38965DE3-1F2D-4217-901A-86D6C2A13B12}" type="presParOf" srcId="{7F117BCF-9754-40F0-87AB-F69BDFC53F6A}" destId="{B2C70EFF-4051-4816-AE4A-923F1EEA1C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831F26-8588-43A9-9F7B-A828F1486D75}"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9AF3877F-9D3C-40DB-A272-B12CAE89D5A2}">
      <dgm:prSet phldrT="[Text]"/>
      <dgm:spPr/>
      <dgm:t>
        <a:bodyPr/>
        <a:lstStyle/>
        <a:p>
          <a:r>
            <a:rPr lang="en-US" dirty="0"/>
            <a:t>Current Georgia Law</a:t>
          </a:r>
        </a:p>
      </dgm:t>
    </dgm:pt>
    <dgm:pt modelId="{A03CE94A-2235-4BBE-A409-8548EA708067}" type="parTrans" cxnId="{4FC91119-8FAF-4B8A-96F2-5643F8BEBC29}">
      <dgm:prSet/>
      <dgm:spPr/>
      <dgm:t>
        <a:bodyPr/>
        <a:lstStyle/>
        <a:p>
          <a:endParaRPr lang="en-US"/>
        </a:p>
      </dgm:t>
    </dgm:pt>
    <dgm:pt modelId="{8640A470-1C2B-43F7-AE76-86965C5D7E8D}" type="sibTrans" cxnId="{4FC91119-8FAF-4B8A-96F2-5643F8BEBC29}">
      <dgm:prSet/>
      <dgm:spPr/>
      <dgm:t>
        <a:bodyPr/>
        <a:lstStyle/>
        <a:p>
          <a:endParaRPr lang="en-US"/>
        </a:p>
      </dgm:t>
    </dgm:pt>
    <dgm:pt modelId="{2AA73B1B-15BB-43F3-8BE5-2D80983EA46D}">
      <dgm:prSet phldrT="[Text]"/>
      <dgm:spPr/>
      <dgm:t>
        <a:bodyPr/>
        <a:lstStyle/>
        <a:p>
          <a:r>
            <a:rPr lang="en-US" dirty="0"/>
            <a:t>“White” list</a:t>
          </a:r>
        </a:p>
      </dgm:t>
    </dgm:pt>
    <dgm:pt modelId="{3A6C7A35-58B5-47CE-BAEB-95D6EC6D944E}" type="parTrans" cxnId="{04E55607-742B-4F0F-8F71-736753AAA48F}">
      <dgm:prSet/>
      <dgm:spPr/>
      <dgm:t>
        <a:bodyPr/>
        <a:lstStyle/>
        <a:p>
          <a:endParaRPr lang="en-US"/>
        </a:p>
      </dgm:t>
    </dgm:pt>
    <dgm:pt modelId="{B6F7C6EF-396E-4099-B4EF-FEEF21D395CB}" type="sibTrans" cxnId="{04E55607-742B-4F0F-8F71-736753AAA48F}">
      <dgm:prSet/>
      <dgm:spPr/>
      <dgm:t>
        <a:bodyPr/>
        <a:lstStyle/>
        <a:p>
          <a:endParaRPr lang="en-US"/>
        </a:p>
      </dgm:t>
    </dgm:pt>
    <dgm:pt modelId="{6531B0AA-2BC3-4081-A0A8-2F25FF0D3B11}">
      <dgm:prSet phldrT="[Text]"/>
      <dgm:spPr/>
      <dgm:t>
        <a:bodyPr/>
        <a:lstStyle/>
        <a:p>
          <a:r>
            <a:rPr lang="en-US" dirty="0"/>
            <a:t>“Black” list of </a:t>
          </a:r>
          <a:r>
            <a:rPr lang="en-US" i="1" dirty="0"/>
            <a:t>mala fide </a:t>
          </a:r>
          <a:r>
            <a:rPr lang="en-US" i="0" dirty="0"/>
            <a:t>(done with bad faith)</a:t>
          </a:r>
          <a:endParaRPr lang="en-US" dirty="0"/>
        </a:p>
      </dgm:t>
    </dgm:pt>
    <dgm:pt modelId="{C3F27102-7CF4-4733-B227-92A32EA2C915}" type="parTrans" cxnId="{A6CB6935-FFC9-496C-ABBB-8F2B3D5F2C3D}">
      <dgm:prSet/>
      <dgm:spPr/>
      <dgm:t>
        <a:bodyPr/>
        <a:lstStyle/>
        <a:p>
          <a:endParaRPr lang="en-US"/>
        </a:p>
      </dgm:t>
    </dgm:pt>
    <dgm:pt modelId="{D2EE28C9-DC59-4FBF-87CD-502FFC65FDA4}" type="sibTrans" cxnId="{A6CB6935-FFC9-496C-ABBB-8F2B3D5F2C3D}">
      <dgm:prSet/>
      <dgm:spPr/>
      <dgm:t>
        <a:bodyPr/>
        <a:lstStyle/>
        <a:p>
          <a:endParaRPr lang="en-US"/>
        </a:p>
      </dgm:t>
    </dgm:pt>
    <dgm:pt modelId="{41161051-0386-4B70-90AD-40041FB0B137}">
      <dgm:prSet phldrT="[Text]"/>
      <dgm:spPr/>
      <dgm:t>
        <a:bodyPr/>
        <a:lstStyle/>
        <a:p>
          <a:r>
            <a:rPr lang="en-US" dirty="0"/>
            <a:t>Draft Georgia Law</a:t>
          </a:r>
        </a:p>
      </dgm:t>
    </dgm:pt>
    <dgm:pt modelId="{4A745242-8C12-439D-93D6-4F8ED3E8B6DD}" type="parTrans" cxnId="{E3BE3544-3F21-4DBF-9B39-A1D6C18DA29E}">
      <dgm:prSet/>
      <dgm:spPr/>
      <dgm:t>
        <a:bodyPr/>
        <a:lstStyle/>
        <a:p>
          <a:endParaRPr lang="en-US"/>
        </a:p>
      </dgm:t>
    </dgm:pt>
    <dgm:pt modelId="{6335D2FD-DAE2-4DA5-B2F8-1918B3F4A205}" type="sibTrans" cxnId="{E3BE3544-3F21-4DBF-9B39-A1D6C18DA29E}">
      <dgm:prSet/>
      <dgm:spPr/>
      <dgm:t>
        <a:bodyPr/>
        <a:lstStyle/>
        <a:p>
          <a:endParaRPr lang="en-US"/>
        </a:p>
      </dgm:t>
    </dgm:pt>
    <dgm:pt modelId="{10E4015F-5BB5-42BD-9766-1D74A7EB137F}">
      <dgm:prSet phldrT="[Text]"/>
      <dgm:spPr/>
      <dgm:t>
        <a:bodyPr/>
        <a:lstStyle/>
        <a:p>
          <a:r>
            <a:rPr lang="en-US" dirty="0"/>
            <a:t>“Black” list, for:</a:t>
          </a:r>
        </a:p>
      </dgm:t>
    </dgm:pt>
    <dgm:pt modelId="{F1A2BAFF-82A7-4B64-8DDE-0A2479FB2EF0}" type="parTrans" cxnId="{0E8E1656-347A-4EEA-AEFA-2428897BDB32}">
      <dgm:prSet/>
      <dgm:spPr/>
      <dgm:t>
        <a:bodyPr/>
        <a:lstStyle/>
        <a:p>
          <a:endParaRPr lang="en-US"/>
        </a:p>
      </dgm:t>
    </dgm:pt>
    <dgm:pt modelId="{25CCF4F2-A357-4097-8F37-3078286900E1}" type="sibTrans" cxnId="{0E8E1656-347A-4EEA-AEFA-2428897BDB32}">
      <dgm:prSet/>
      <dgm:spPr/>
      <dgm:t>
        <a:bodyPr/>
        <a:lstStyle/>
        <a:p>
          <a:endParaRPr lang="en-US"/>
        </a:p>
      </dgm:t>
    </dgm:pt>
    <dgm:pt modelId="{6F7C8442-B13B-4D30-8798-EDEDB9B8E102}">
      <dgm:prSet phldrT="[Text]"/>
      <dgm:spPr/>
      <dgm:t>
        <a:bodyPr/>
        <a:lstStyle/>
        <a:p>
          <a:r>
            <a:rPr lang="en-US" dirty="0">
              <a:solidFill>
                <a:schemeClr val="tx1"/>
              </a:solidFill>
            </a:rPr>
            <a:t>Practices To Consider</a:t>
          </a:r>
        </a:p>
      </dgm:t>
    </dgm:pt>
    <dgm:pt modelId="{FF6A6C7B-A3FB-4A25-A6C0-18DD7CA47893}" type="parTrans" cxnId="{8FEDD642-5859-4619-B020-1A41F6277863}">
      <dgm:prSet/>
      <dgm:spPr/>
      <dgm:t>
        <a:bodyPr/>
        <a:lstStyle/>
        <a:p>
          <a:endParaRPr lang="en-US"/>
        </a:p>
      </dgm:t>
    </dgm:pt>
    <dgm:pt modelId="{572E4B8C-DC93-4951-A53A-CD2AFE7ACD53}" type="sibTrans" cxnId="{8FEDD642-5859-4619-B020-1A41F6277863}">
      <dgm:prSet/>
      <dgm:spPr/>
      <dgm:t>
        <a:bodyPr/>
        <a:lstStyle/>
        <a:p>
          <a:endParaRPr lang="en-US"/>
        </a:p>
      </dgm:t>
    </dgm:pt>
    <dgm:pt modelId="{B8331066-A248-47DB-9D9B-41B1C93FA6AC}">
      <dgm:prSet phldrT="[Text]" custT="1"/>
      <dgm:spPr/>
      <dgm:t>
        <a:bodyPr/>
        <a:lstStyle/>
        <a:p>
          <a:r>
            <a:rPr lang="en-US" sz="1800" dirty="0"/>
            <a:t>Integrating vendor information into (1) </a:t>
          </a:r>
          <a:r>
            <a:rPr lang="en-US" sz="1800" b="1" dirty="0"/>
            <a:t>qualification</a:t>
          </a:r>
          <a:r>
            <a:rPr lang="en-US" sz="1800" dirty="0"/>
            <a:t>, (2) </a:t>
          </a:r>
          <a:r>
            <a:rPr lang="en-US" sz="1800" b="1" dirty="0"/>
            <a:t>exclusion</a:t>
          </a:r>
          <a:r>
            <a:rPr lang="en-US" sz="1800" dirty="0"/>
            <a:t>, and (3) </a:t>
          </a:r>
          <a:r>
            <a:rPr lang="en-US" sz="1800" b="1" dirty="0"/>
            <a:t>past performance </a:t>
          </a:r>
          <a:r>
            <a:rPr lang="en-US" sz="1800" dirty="0"/>
            <a:t>evaluations</a:t>
          </a:r>
        </a:p>
      </dgm:t>
    </dgm:pt>
    <dgm:pt modelId="{1EF63EEC-57AC-4329-958B-BEDB1793A6C2}" type="parTrans" cxnId="{76FDEC17-423C-4D89-99D9-A6713B468C80}">
      <dgm:prSet/>
      <dgm:spPr/>
      <dgm:t>
        <a:bodyPr/>
        <a:lstStyle/>
        <a:p>
          <a:endParaRPr lang="en-US"/>
        </a:p>
      </dgm:t>
    </dgm:pt>
    <dgm:pt modelId="{46ADAA0E-3406-41D0-9A90-85E19F10289D}" type="sibTrans" cxnId="{76FDEC17-423C-4D89-99D9-A6713B468C80}">
      <dgm:prSet/>
      <dgm:spPr/>
      <dgm:t>
        <a:bodyPr/>
        <a:lstStyle/>
        <a:p>
          <a:endParaRPr lang="en-US"/>
        </a:p>
      </dgm:t>
    </dgm:pt>
    <dgm:pt modelId="{F68C4BC0-A220-42DC-A8DF-DDC8D5CF0EFA}">
      <dgm:prSet phldrT="[Text]" custT="1"/>
      <dgm:spPr/>
      <dgm:t>
        <a:bodyPr/>
        <a:lstStyle/>
        <a:p>
          <a:r>
            <a:rPr lang="en-US" sz="1800" b="1" dirty="0"/>
            <a:t>Approach</a:t>
          </a:r>
          <a:r>
            <a:rPr lang="en-US" sz="1800" dirty="0"/>
            <a:t>:  assessing </a:t>
          </a:r>
          <a:r>
            <a:rPr lang="en-US" sz="1800" b="1" dirty="0"/>
            <a:t>performance and reputational risks</a:t>
          </a:r>
        </a:p>
      </dgm:t>
    </dgm:pt>
    <dgm:pt modelId="{FB8A8155-2147-4946-9357-28FE5745E11E}" type="parTrans" cxnId="{3E4DE7BB-4E4B-45EA-9E5D-51C871C6E4D9}">
      <dgm:prSet/>
      <dgm:spPr/>
      <dgm:t>
        <a:bodyPr/>
        <a:lstStyle/>
        <a:p>
          <a:endParaRPr lang="en-US"/>
        </a:p>
      </dgm:t>
    </dgm:pt>
    <dgm:pt modelId="{C4B2BC3A-B259-4436-9408-F6FE4163026A}" type="sibTrans" cxnId="{3E4DE7BB-4E4B-45EA-9E5D-51C871C6E4D9}">
      <dgm:prSet/>
      <dgm:spPr/>
      <dgm:t>
        <a:bodyPr/>
        <a:lstStyle/>
        <a:p>
          <a:endParaRPr lang="en-US"/>
        </a:p>
      </dgm:t>
    </dgm:pt>
    <dgm:pt modelId="{8D164F9A-9DBB-436D-833A-D2727ECCD7DC}">
      <dgm:prSet phldrT="[Text]" custT="1"/>
      <dgm:spPr/>
      <dgm:t>
        <a:bodyPr/>
        <a:lstStyle/>
        <a:p>
          <a:r>
            <a:rPr lang="en-US" sz="1800" dirty="0"/>
            <a:t>Consider sharing </a:t>
          </a:r>
          <a:r>
            <a:rPr lang="en-US" sz="1800" b="1" dirty="0"/>
            <a:t>information internationally</a:t>
          </a:r>
        </a:p>
      </dgm:t>
    </dgm:pt>
    <dgm:pt modelId="{1F95D9A5-85A0-4D69-B887-BA88F4710B3D}" type="parTrans" cxnId="{7FFF7A83-AD62-4D68-A680-B73AFFD340AA}">
      <dgm:prSet/>
      <dgm:spPr/>
      <dgm:t>
        <a:bodyPr/>
        <a:lstStyle/>
        <a:p>
          <a:endParaRPr lang="en-US"/>
        </a:p>
      </dgm:t>
    </dgm:pt>
    <dgm:pt modelId="{AE618D6C-A839-4BC8-8899-0BB8A9DA267C}" type="sibTrans" cxnId="{7FFF7A83-AD62-4D68-A680-B73AFFD340AA}">
      <dgm:prSet/>
      <dgm:spPr/>
      <dgm:t>
        <a:bodyPr/>
        <a:lstStyle/>
        <a:p>
          <a:endParaRPr lang="en-US"/>
        </a:p>
      </dgm:t>
    </dgm:pt>
    <dgm:pt modelId="{45498EFC-2494-4302-96B0-639FED97AB02}">
      <dgm:prSet phldrT="[Text]"/>
      <dgm:spPr/>
      <dgm:t>
        <a:bodyPr/>
        <a:lstStyle/>
        <a:p>
          <a:r>
            <a:rPr lang="en-US" dirty="0"/>
            <a:t>Crime</a:t>
          </a:r>
        </a:p>
      </dgm:t>
    </dgm:pt>
    <dgm:pt modelId="{216580B0-B990-47A7-9041-D0B7203AF242}" type="parTrans" cxnId="{705BAB4F-C194-4941-891C-D0C138F672D0}">
      <dgm:prSet/>
      <dgm:spPr/>
      <dgm:t>
        <a:bodyPr/>
        <a:lstStyle/>
        <a:p>
          <a:endParaRPr lang="en-US"/>
        </a:p>
      </dgm:t>
    </dgm:pt>
    <dgm:pt modelId="{3E922D97-3ECD-4201-9347-38ADF919D082}" type="sibTrans" cxnId="{705BAB4F-C194-4941-891C-D0C138F672D0}">
      <dgm:prSet/>
      <dgm:spPr/>
      <dgm:t>
        <a:bodyPr/>
        <a:lstStyle/>
        <a:p>
          <a:endParaRPr lang="en-US"/>
        </a:p>
      </dgm:t>
    </dgm:pt>
    <dgm:pt modelId="{377FCE11-B4C9-49E7-AEE3-8277342CFA4F}">
      <dgm:prSet phldrT="[Text]"/>
      <dgm:spPr/>
      <dgm:t>
        <a:bodyPr/>
        <a:lstStyle/>
        <a:p>
          <a:r>
            <a:rPr lang="en-US" dirty="0"/>
            <a:t>Poor performance</a:t>
          </a:r>
        </a:p>
      </dgm:t>
    </dgm:pt>
    <dgm:pt modelId="{A9DE51C8-1EEA-4DDA-86BD-2CD8CEC60BBC}" type="parTrans" cxnId="{BDF51F92-3BEA-4BA3-8E92-D8BEAF4698AD}">
      <dgm:prSet/>
      <dgm:spPr/>
      <dgm:t>
        <a:bodyPr/>
        <a:lstStyle/>
        <a:p>
          <a:endParaRPr lang="en-US"/>
        </a:p>
      </dgm:t>
    </dgm:pt>
    <dgm:pt modelId="{4F1B40B3-9E75-41DF-B832-AE84B6C95754}" type="sibTrans" cxnId="{BDF51F92-3BEA-4BA3-8E92-D8BEAF4698AD}">
      <dgm:prSet/>
      <dgm:spPr/>
      <dgm:t>
        <a:bodyPr/>
        <a:lstStyle/>
        <a:p>
          <a:endParaRPr lang="en-US"/>
        </a:p>
      </dgm:t>
    </dgm:pt>
    <dgm:pt modelId="{3B262AF0-8743-4494-8BF4-163105216022}">
      <dgm:prSet phldrT="[Text]"/>
      <dgm:spPr/>
      <dgm:t>
        <a:bodyPr/>
        <a:lstStyle/>
        <a:p>
          <a:r>
            <a:rPr lang="en-US" dirty="0"/>
            <a:t>“Black” list applies to vendor’s “branches”</a:t>
          </a:r>
        </a:p>
      </dgm:t>
    </dgm:pt>
    <dgm:pt modelId="{D3B408D0-ED9F-45FE-A7CA-563A38F5A0F3}" type="parTrans" cxnId="{A78176C9-16AC-46E9-96DB-A887BD4AC600}">
      <dgm:prSet/>
      <dgm:spPr/>
      <dgm:t>
        <a:bodyPr/>
        <a:lstStyle/>
        <a:p>
          <a:endParaRPr lang="en-US"/>
        </a:p>
      </dgm:t>
    </dgm:pt>
    <dgm:pt modelId="{AF3FD5F5-F0A3-4016-8518-736DB711D16D}" type="sibTrans" cxnId="{A78176C9-16AC-46E9-96DB-A887BD4AC600}">
      <dgm:prSet/>
      <dgm:spPr/>
      <dgm:t>
        <a:bodyPr/>
        <a:lstStyle/>
        <a:p>
          <a:endParaRPr lang="en-US"/>
        </a:p>
      </dgm:t>
    </dgm:pt>
    <dgm:pt modelId="{9B8024C8-C705-4A19-98AE-4920484C0441}">
      <dgm:prSet phldrT="[Text]" custT="1"/>
      <dgm:spPr/>
      <dgm:t>
        <a:bodyPr/>
        <a:lstStyle/>
        <a:p>
          <a:r>
            <a:rPr lang="en-US" sz="1800" dirty="0"/>
            <a:t>Limiting exclusion to </a:t>
          </a:r>
          <a:r>
            <a:rPr lang="en-US" sz="1800" b="1" dirty="0"/>
            <a:t>affiliates with shared compliance</a:t>
          </a:r>
        </a:p>
      </dgm:t>
    </dgm:pt>
    <dgm:pt modelId="{6264F531-205E-48AB-B466-0379AC469AE7}" type="parTrans" cxnId="{C72621D5-51C8-4D59-B327-58A227645963}">
      <dgm:prSet/>
      <dgm:spPr/>
      <dgm:t>
        <a:bodyPr/>
        <a:lstStyle/>
        <a:p>
          <a:endParaRPr lang="en-US"/>
        </a:p>
      </dgm:t>
    </dgm:pt>
    <dgm:pt modelId="{97EA9136-C4F0-4FFE-9A4D-A6997E4A3DBD}" type="sibTrans" cxnId="{C72621D5-51C8-4D59-B327-58A227645963}">
      <dgm:prSet/>
      <dgm:spPr/>
      <dgm:t>
        <a:bodyPr/>
        <a:lstStyle/>
        <a:p>
          <a:endParaRPr lang="en-US"/>
        </a:p>
      </dgm:t>
    </dgm:pt>
    <dgm:pt modelId="{C965B58E-A0C4-48CB-ACA1-B2E9CC84FA71}">
      <dgm:prSet phldrT="[Text]" custT="1"/>
      <dgm:spPr/>
      <dgm:t>
        <a:bodyPr/>
        <a:lstStyle/>
        <a:p>
          <a:r>
            <a:rPr lang="en-US" sz="1800" b="0" dirty="0"/>
            <a:t>Clarifying </a:t>
          </a:r>
          <a:r>
            <a:rPr lang="en-US" sz="1800" b="1" dirty="0"/>
            <a:t>compliance “self-cleaning” </a:t>
          </a:r>
          <a:r>
            <a:rPr lang="en-US" sz="1800" b="0" dirty="0"/>
            <a:t>measures</a:t>
          </a:r>
        </a:p>
      </dgm:t>
    </dgm:pt>
    <dgm:pt modelId="{0ADF4071-E724-4B72-9796-A8D5765756C5}" type="parTrans" cxnId="{7B7CD4D3-10F2-4071-AA26-72FD29112DCD}">
      <dgm:prSet/>
      <dgm:spPr/>
      <dgm:t>
        <a:bodyPr/>
        <a:lstStyle/>
        <a:p>
          <a:endParaRPr lang="en-US"/>
        </a:p>
      </dgm:t>
    </dgm:pt>
    <dgm:pt modelId="{FB0659D9-3A93-453E-B18A-DBBA391AFA46}" type="sibTrans" cxnId="{7B7CD4D3-10F2-4071-AA26-72FD29112DCD}">
      <dgm:prSet/>
      <dgm:spPr/>
      <dgm:t>
        <a:bodyPr/>
        <a:lstStyle/>
        <a:p>
          <a:endParaRPr lang="en-US"/>
        </a:p>
      </dgm:t>
    </dgm:pt>
    <dgm:pt modelId="{AF55E448-D6FC-49E9-BDF2-056830DAFD5F}">
      <dgm:prSet phldrT="[Text]"/>
      <dgm:spPr/>
      <dgm:t>
        <a:bodyPr/>
        <a:lstStyle/>
        <a:p>
          <a:r>
            <a:rPr lang="en-US" dirty="0"/>
            <a:t>“White” list looks more like simple registration</a:t>
          </a:r>
        </a:p>
      </dgm:t>
    </dgm:pt>
    <dgm:pt modelId="{93FCBEDD-E4E1-4CCC-BED4-CEF896EB4CB0}" type="parTrans" cxnId="{148968F2-9134-4185-BCCC-2BB1FD0E169A}">
      <dgm:prSet/>
      <dgm:spPr/>
      <dgm:t>
        <a:bodyPr/>
        <a:lstStyle/>
        <a:p>
          <a:endParaRPr lang="en-US"/>
        </a:p>
      </dgm:t>
    </dgm:pt>
    <dgm:pt modelId="{1E9DA522-FB56-4BC4-99B4-34C7757112A3}" type="sibTrans" cxnId="{148968F2-9134-4185-BCCC-2BB1FD0E169A}">
      <dgm:prSet/>
      <dgm:spPr/>
      <dgm:t>
        <a:bodyPr/>
        <a:lstStyle/>
        <a:p>
          <a:endParaRPr lang="en-US"/>
        </a:p>
      </dgm:t>
    </dgm:pt>
    <dgm:pt modelId="{5CAF11CE-342C-467A-A028-F3068E4AC0A9}" type="pres">
      <dgm:prSet presAssocID="{39831F26-8588-43A9-9F7B-A828F1486D75}" presName="Name0" presStyleCnt="0">
        <dgm:presLayoutVars>
          <dgm:dir/>
          <dgm:animLvl val="lvl"/>
          <dgm:resizeHandles val="exact"/>
        </dgm:presLayoutVars>
      </dgm:prSet>
      <dgm:spPr/>
    </dgm:pt>
    <dgm:pt modelId="{FC1F7A09-1FBE-4F3F-BE1B-48DFEA8C09B2}" type="pres">
      <dgm:prSet presAssocID="{9AF3877F-9D3C-40DB-A272-B12CAE89D5A2}" presName="composite" presStyleCnt="0"/>
      <dgm:spPr/>
    </dgm:pt>
    <dgm:pt modelId="{FAE7B424-E3EB-4E4B-971C-0DBFE0C62250}" type="pres">
      <dgm:prSet presAssocID="{9AF3877F-9D3C-40DB-A272-B12CAE89D5A2}" presName="parTx" presStyleLbl="alignNode1" presStyleIdx="0" presStyleCnt="3">
        <dgm:presLayoutVars>
          <dgm:chMax val="0"/>
          <dgm:chPref val="0"/>
          <dgm:bulletEnabled val="1"/>
        </dgm:presLayoutVars>
      </dgm:prSet>
      <dgm:spPr/>
    </dgm:pt>
    <dgm:pt modelId="{BD1D2419-3FBE-4CDD-B9F0-2791A66260DC}" type="pres">
      <dgm:prSet presAssocID="{9AF3877F-9D3C-40DB-A272-B12CAE89D5A2}" presName="desTx" presStyleLbl="alignAccFollowNode1" presStyleIdx="0" presStyleCnt="3">
        <dgm:presLayoutVars>
          <dgm:bulletEnabled val="1"/>
        </dgm:presLayoutVars>
      </dgm:prSet>
      <dgm:spPr/>
    </dgm:pt>
    <dgm:pt modelId="{18D6530C-184C-40FD-9E8C-7E647FB7D61E}" type="pres">
      <dgm:prSet presAssocID="{8640A470-1C2B-43F7-AE76-86965C5D7E8D}" presName="space" presStyleCnt="0"/>
      <dgm:spPr/>
    </dgm:pt>
    <dgm:pt modelId="{A3F9B3E3-683E-4AC0-B8A0-DFC21C9E00B1}" type="pres">
      <dgm:prSet presAssocID="{41161051-0386-4B70-90AD-40041FB0B137}" presName="composite" presStyleCnt="0"/>
      <dgm:spPr/>
    </dgm:pt>
    <dgm:pt modelId="{8E6D5C47-3AC7-4A32-A37A-EB161483C401}" type="pres">
      <dgm:prSet presAssocID="{41161051-0386-4B70-90AD-40041FB0B137}" presName="parTx" presStyleLbl="alignNode1" presStyleIdx="1" presStyleCnt="3">
        <dgm:presLayoutVars>
          <dgm:chMax val="0"/>
          <dgm:chPref val="0"/>
          <dgm:bulletEnabled val="1"/>
        </dgm:presLayoutVars>
      </dgm:prSet>
      <dgm:spPr/>
    </dgm:pt>
    <dgm:pt modelId="{AE4847B9-13D2-4C12-A199-E437ADF0E1F4}" type="pres">
      <dgm:prSet presAssocID="{41161051-0386-4B70-90AD-40041FB0B137}" presName="desTx" presStyleLbl="alignAccFollowNode1" presStyleIdx="1" presStyleCnt="3">
        <dgm:presLayoutVars>
          <dgm:bulletEnabled val="1"/>
        </dgm:presLayoutVars>
      </dgm:prSet>
      <dgm:spPr/>
    </dgm:pt>
    <dgm:pt modelId="{DB09372A-2A6F-41F7-9F27-80DCB253287F}" type="pres">
      <dgm:prSet presAssocID="{6335D2FD-DAE2-4DA5-B2F8-1918B3F4A205}" presName="space" presStyleCnt="0"/>
      <dgm:spPr/>
    </dgm:pt>
    <dgm:pt modelId="{7F117BCF-9754-40F0-87AB-F69BDFC53F6A}" type="pres">
      <dgm:prSet presAssocID="{6F7C8442-B13B-4D30-8798-EDEDB9B8E102}" presName="composite" presStyleCnt="0"/>
      <dgm:spPr/>
    </dgm:pt>
    <dgm:pt modelId="{C3750E5D-B8B6-4E37-85C4-FF8FA966C67E}" type="pres">
      <dgm:prSet presAssocID="{6F7C8442-B13B-4D30-8798-EDEDB9B8E102}" presName="parTx" presStyleLbl="alignNode1" presStyleIdx="2" presStyleCnt="3">
        <dgm:presLayoutVars>
          <dgm:chMax val="0"/>
          <dgm:chPref val="0"/>
          <dgm:bulletEnabled val="1"/>
        </dgm:presLayoutVars>
      </dgm:prSet>
      <dgm:spPr/>
    </dgm:pt>
    <dgm:pt modelId="{B2C70EFF-4051-4816-AE4A-923F1EEA1C36}" type="pres">
      <dgm:prSet presAssocID="{6F7C8442-B13B-4D30-8798-EDEDB9B8E102}" presName="desTx" presStyleLbl="alignAccFollowNode1" presStyleIdx="2" presStyleCnt="3">
        <dgm:presLayoutVars>
          <dgm:bulletEnabled val="1"/>
        </dgm:presLayoutVars>
      </dgm:prSet>
      <dgm:spPr/>
    </dgm:pt>
  </dgm:ptLst>
  <dgm:cxnLst>
    <dgm:cxn modelId="{04E55607-742B-4F0F-8F71-736753AAA48F}" srcId="{9AF3877F-9D3C-40DB-A272-B12CAE89D5A2}" destId="{2AA73B1B-15BB-43F3-8BE5-2D80983EA46D}" srcOrd="0" destOrd="0" parTransId="{3A6C7A35-58B5-47CE-BAEB-95D6EC6D944E}" sibTransId="{B6F7C6EF-396E-4099-B4EF-FEEF21D395CB}"/>
    <dgm:cxn modelId="{76FDEC17-423C-4D89-99D9-A6713B468C80}" srcId="{6F7C8442-B13B-4D30-8798-EDEDB9B8E102}" destId="{B8331066-A248-47DB-9D9B-41B1C93FA6AC}" srcOrd="0" destOrd="0" parTransId="{1EF63EEC-57AC-4329-958B-BEDB1793A6C2}" sibTransId="{46ADAA0E-3406-41D0-9A90-85E19F10289D}"/>
    <dgm:cxn modelId="{4FC91119-8FAF-4B8A-96F2-5643F8BEBC29}" srcId="{39831F26-8588-43A9-9F7B-A828F1486D75}" destId="{9AF3877F-9D3C-40DB-A272-B12CAE89D5A2}" srcOrd="0" destOrd="0" parTransId="{A03CE94A-2235-4BBE-A409-8548EA708067}" sibTransId="{8640A470-1C2B-43F7-AE76-86965C5D7E8D}"/>
    <dgm:cxn modelId="{731A4622-E7C6-4C25-BD94-DB0BC82C8CEA}" type="presOf" srcId="{6531B0AA-2BC3-4081-A0A8-2F25FF0D3B11}" destId="{BD1D2419-3FBE-4CDD-B9F0-2791A66260DC}" srcOrd="0" destOrd="1" presId="urn:microsoft.com/office/officeart/2005/8/layout/hList1"/>
    <dgm:cxn modelId="{7C6E2E23-2758-4FFF-A98B-0D36EF83B142}" type="presOf" srcId="{AF55E448-D6FC-49E9-BDF2-056830DAFD5F}" destId="{AE4847B9-13D2-4C12-A199-E437ADF0E1F4}" srcOrd="0" destOrd="4" presId="urn:microsoft.com/office/officeart/2005/8/layout/hList1"/>
    <dgm:cxn modelId="{536FF723-C75B-4B3A-944E-A7B56B47CB63}" type="presOf" srcId="{45498EFC-2494-4302-96B0-639FED97AB02}" destId="{AE4847B9-13D2-4C12-A199-E437ADF0E1F4}" srcOrd="0" destOrd="1" presId="urn:microsoft.com/office/officeart/2005/8/layout/hList1"/>
    <dgm:cxn modelId="{02E7072A-C983-421E-8D26-301A24A31229}" type="presOf" srcId="{39831F26-8588-43A9-9F7B-A828F1486D75}" destId="{5CAF11CE-342C-467A-A028-F3068E4AC0A9}" srcOrd="0" destOrd="0" presId="urn:microsoft.com/office/officeart/2005/8/layout/hList1"/>
    <dgm:cxn modelId="{A6CB6935-FFC9-496C-ABBB-8F2B3D5F2C3D}" srcId="{9AF3877F-9D3C-40DB-A272-B12CAE89D5A2}" destId="{6531B0AA-2BC3-4081-A0A8-2F25FF0D3B11}" srcOrd="1" destOrd="0" parTransId="{C3F27102-7CF4-4733-B227-92A32EA2C915}" sibTransId="{D2EE28C9-DC59-4FBF-87CD-502FFC65FDA4}"/>
    <dgm:cxn modelId="{8FEDD642-5859-4619-B020-1A41F6277863}" srcId="{39831F26-8588-43A9-9F7B-A828F1486D75}" destId="{6F7C8442-B13B-4D30-8798-EDEDB9B8E102}" srcOrd="2" destOrd="0" parTransId="{FF6A6C7B-A3FB-4A25-A6C0-18DD7CA47893}" sibTransId="{572E4B8C-DC93-4951-A53A-CD2AFE7ACD53}"/>
    <dgm:cxn modelId="{E3BE3544-3F21-4DBF-9B39-A1D6C18DA29E}" srcId="{39831F26-8588-43A9-9F7B-A828F1486D75}" destId="{41161051-0386-4B70-90AD-40041FB0B137}" srcOrd="1" destOrd="0" parTransId="{4A745242-8C12-439D-93D6-4F8ED3E8B6DD}" sibTransId="{6335D2FD-DAE2-4DA5-B2F8-1918B3F4A205}"/>
    <dgm:cxn modelId="{7FB39564-C90F-439F-A474-FD1F1D4BF35B}" type="presOf" srcId="{B8331066-A248-47DB-9D9B-41B1C93FA6AC}" destId="{B2C70EFF-4051-4816-AE4A-923F1EEA1C36}" srcOrd="0" destOrd="0" presId="urn:microsoft.com/office/officeart/2005/8/layout/hList1"/>
    <dgm:cxn modelId="{95729665-B9F2-4FC3-BE82-EAE19126A264}" type="presOf" srcId="{9AF3877F-9D3C-40DB-A272-B12CAE89D5A2}" destId="{FAE7B424-E3EB-4E4B-971C-0DBFE0C62250}" srcOrd="0" destOrd="0" presId="urn:microsoft.com/office/officeart/2005/8/layout/hList1"/>
    <dgm:cxn modelId="{705BAB4F-C194-4941-891C-D0C138F672D0}" srcId="{10E4015F-5BB5-42BD-9766-1D74A7EB137F}" destId="{45498EFC-2494-4302-96B0-639FED97AB02}" srcOrd="0" destOrd="0" parTransId="{216580B0-B990-47A7-9041-D0B7203AF242}" sibTransId="{3E922D97-3ECD-4201-9347-38ADF919D082}"/>
    <dgm:cxn modelId="{417C6772-CE54-46BE-8962-8890C9833DCB}" type="presOf" srcId="{9B8024C8-C705-4A19-98AE-4920484C0441}" destId="{B2C70EFF-4051-4816-AE4A-923F1EEA1C36}" srcOrd="0" destOrd="3" presId="urn:microsoft.com/office/officeart/2005/8/layout/hList1"/>
    <dgm:cxn modelId="{0E8E1656-347A-4EEA-AEFA-2428897BDB32}" srcId="{41161051-0386-4B70-90AD-40041FB0B137}" destId="{10E4015F-5BB5-42BD-9766-1D74A7EB137F}" srcOrd="0" destOrd="0" parTransId="{F1A2BAFF-82A7-4B64-8DDE-0A2479FB2EF0}" sibTransId="{25CCF4F2-A357-4097-8F37-3078286900E1}"/>
    <dgm:cxn modelId="{6F9E537A-134D-4620-A234-2D54B84B4FAB}" type="presOf" srcId="{41161051-0386-4B70-90AD-40041FB0B137}" destId="{8E6D5C47-3AC7-4A32-A37A-EB161483C401}" srcOrd="0" destOrd="0" presId="urn:microsoft.com/office/officeart/2005/8/layout/hList1"/>
    <dgm:cxn modelId="{7FFF7A83-AD62-4D68-A680-B73AFFD340AA}" srcId="{6F7C8442-B13B-4D30-8798-EDEDB9B8E102}" destId="{8D164F9A-9DBB-436D-833A-D2727ECCD7DC}" srcOrd="1" destOrd="0" parTransId="{1F95D9A5-85A0-4D69-B887-BA88F4710B3D}" sibTransId="{AE618D6C-A839-4BC8-8899-0BB8A9DA267C}"/>
    <dgm:cxn modelId="{BDF51F92-3BEA-4BA3-8E92-D8BEAF4698AD}" srcId="{10E4015F-5BB5-42BD-9766-1D74A7EB137F}" destId="{377FCE11-B4C9-49E7-AEE3-8277342CFA4F}" srcOrd="1" destOrd="0" parTransId="{A9DE51C8-1EEA-4DDA-86BD-2CD8CEC60BBC}" sibTransId="{4F1B40B3-9E75-41DF-B832-AE84B6C95754}"/>
    <dgm:cxn modelId="{97EA7695-F910-4260-876D-883BE34736B9}" type="presOf" srcId="{6F7C8442-B13B-4D30-8798-EDEDB9B8E102}" destId="{C3750E5D-B8B6-4E37-85C4-FF8FA966C67E}" srcOrd="0" destOrd="0" presId="urn:microsoft.com/office/officeart/2005/8/layout/hList1"/>
    <dgm:cxn modelId="{A572AD9B-DA89-4D62-B72C-D39D82761876}" type="presOf" srcId="{8D164F9A-9DBB-436D-833A-D2727ECCD7DC}" destId="{B2C70EFF-4051-4816-AE4A-923F1EEA1C36}" srcOrd="0" destOrd="1" presId="urn:microsoft.com/office/officeart/2005/8/layout/hList1"/>
    <dgm:cxn modelId="{B35FF1AB-6861-4044-873A-7E2873BD5808}" type="presOf" srcId="{10E4015F-5BB5-42BD-9766-1D74A7EB137F}" destId="{AE4847B9-13D2-4C12-A199-E437ADF0E1F4}" srcOrd="0" destOrd="0" presId="urn:microsoft.com/office/officeart/2005/8/layout/hList1"/>
    <dgm:cxn modelId="{3E4DE7BB-4E4B-45EA-9E5D-51C871C6E4D9}" srcId="{6F7C8442-B13B-4D30-8798-EDEDB9B8E102}" destId="{F68C4BC0-A220-42DC-A8DF-DDC8D5CF0EFA}" srcOrd="2" destOrd="0" parTransId="{FB8A8155-2147-4946-9357-28FE5745E11E}" sibTransId="{C4B2BC3A-B259-4436-9408-F6FE4163026A}"/>
    <dgm:cxn modelId="{25F859C6-B07A-4179-A876-AC217FE2B60B}" type="presOf" srcId="{C965B58E-A0C4-48CB-ACA1-B2E9CC84FA71}" destId="{B2C70EFF-4051-4816-AE4A-923F1EEA1C36}" srcOrd="0" destOrd="4" presId="urn:microsoft.com/office/officeart/2005/8/layout/hList1"/>
    <dgm:cxn modelId="{A78176C9-16AC-46E9-96DB-A887BD4AC600}" srcId="{41161051-0386-4B70-90AD-40041FB0B137}" destId="{3B262AF0-8743-4494-8BF4-163105216022}" srcOrd="1" destOrd="0" parTransId="{D3B408D0-ED9F-45FE-A7CA-563A38F5A0F3}" sibTransId="{AF3FD5F5-F0A3-4016-8518-736DB711D16D}"/>
    <dgm:cxn modelId="{B98430CB-A39A-4AB3-9DA4-10481175A9C0}" type="presOf" srcId="{3B262AF0-8743-4494-8BF4-163105216022}" destId="{AE4847B9-13D2-4C12-A199-E437ADF0E1F4}" srcOrd="0" destOrd="3" presId="urn:microsoft.com/office/officeart/2005/8/layout/hList1"/>
    <dgm:cxn modelId="{7B7CD4D3-10F2-4071-AA26-72FD29112DCD}" srcId="{6F7C8442-B13B-4D30-8798-EDEDB9B8E102}" destId="{C965B58E-A0C4-48CB-ACA1-B2E9CC84FA71}" srcOrd="4" destOrd="0" parTransId="{0ADF4071-E724-4B72-9796-A8D5765756C5}" sibTransId="{FB0659D9-3A93-453E-B18A-DBBA391AFA46}"/>
    <dgm:cxn modelId="{C72621D5-51C8-4D59-B327-58A227645963}" srcId="{6F7C8442-B13B-4D30-8798-EDEDB9B8E102}" destId="{9B8024C8-C705-4A19-98AE-4920484C0441}" srcOrd="3" destOrd="0" parTransId="{6264F531-205E-48AB-B466-0379AC469AE7}" sibTransId="{97EA9136-C4F0-4FFE-9A4D-A6997E4A3DBD}"/>
    <dgm:cxn modelId="{A256BAD5-71DE-402F-8152-C3D8CDEECBDD}" type="presOf" srcId="{F68C4BC0-A220-42DC-A8DF-DDC8D5CF0EFA}" destId="{B2C70EFF-4051-4816-AE4A-923F1EEA1C36}" srcOrd="0" destOrd="2" presId="urn:microsoft.com/office/officeart/2005/8/layout/hList1"/>
    <dgm:cxn modelId="{148968F2-9134-4185-BCCC-2BB1FD0E169A}" srcId="{41161051-0386-4B70-90AD-40041FB0B137}" destId="{AF55E448-D6FC-49E9-BDF2-056830DAFD5F}" srcOrd="2" destOrd="0" parTransId="{93FCBEDD-E4E1-4CCC-BED4-CEF896EB4CB0}" sibTransId="{1E9DA522-FB56-4BC4-99B4-34C7757112A3}"/>
    <dgm:cxn modelId="{A187F0F7-808C-483F-94B8-711EF4A94651}" type="presOf" srcId="{377FCE11-B4C9-49E7-AEE3-8277342CFA4F}" destId="{AE4847B9-13D2-4C12-A199-E437ADF0E1F4}" srcOrd="0" destOrd="2" presId="urn:microsoft.com/office/officeart/2005/8/layout/hList1"/>
    <dgm:cxn modelId="{DEB675F8-3D9A-433E-B7F4-7ED5E22682C2}" type="presOf" srcId="{2AA73B1B-15BB-43F3-8BE5-2D80983EA46D}" destId="{BD1D2419-3FBE-4CDD-B9F0-2791A66260DC}" srcOrd="0" destOrd="0" presId="urn:microsoft.com/office/officeart/2005/8/layout/hList1"/>
    <dgm:cxn modelId="{CF901734-53E8-4244-AA43-113B26B44B65}" type="presParOf" srcId="{5CAF11CE-342C-467A-A028-F3068E4AC0A9}" destId="{FC1F7A09-1FBE-4F3F-BE1B-48DFEA8C09B2}" srcOrd="0" destOrd="0" presId="urn:microsoft.com/office/officeart/2005/8/layout/hList1"/>
    <dgm:cxn modelId="{99465301-4F52-4513-815A-6A508C3F30FE}" type="presParOf" srcId="{FC1F7A09-1FBE-4F3F-BE1B-48DFEA8C09B2}" destId="{FAE7B424-E3EB-4E4B-971C-0DBFE0C62250}" srcOrd="0" destOrd="0" presId="urn:microsoft.com/office/officeart/2005/8/layout/hList1"/>
    <dgm:cxn modelId="{4AAF71EB-206E-402A-8C93-BE230C17CFD8}" type="presParOf" srcId="{FC1F7A09-1FBE-4F3F-BE1B-48DFEA8C09B2}" destId="{BD1D2419-3FBE-4CDD-B9F0-2791A66260DC}" srcOrd="1" destOrd="0" presId="urn:microsoft.com/office/officeart/2005/8/layout/hList1"/>
    <dgm:cxn modelId="{9F3A30FC-4BF9-4E34-A967-D2FD2EB06437}" type="presParOf" srcId="{5CAF11CE-342C-467A-A028-F3068E4AC0A9}" destId="{18D6530C-184C-40FD-9E8C-7E647FB7D61E}" srcOrd="1" destOrd="0" presId="urn:microsoft.com/office/officeart/2005/8/layout/hList1"/>
    <dgm:cxn modelId="{7CC3BB43-271B-4B64-889E-D9B9E3F6CB2E}" type="presParOf" srcId="{5CAF11CE-342C-467A-A028-F3068E4AC0A9}" destId="{A3F9B3E3-683E-4AC0-B8A0-DFC21C9E00B1}" srcOrd="2" destOrd="0" presId="urn:microsoft.com/office/officeart/2005/8/layout/hList1"/>
    <dgm:cxn modelId="{E6036043-3B42-4B9C-B00F-1400D6860A0E}" type="presParOf" srcId="{A3F9B3E3-683E-4AC0-B8A0-DFC21C9E00B1}" destId="{8E6D5C47-3AC7-4A32-A37A-EB161483C401}" srcOrd="0" destOrd="0" presId="urn:microsoft.com/office/officeart/2005/8/layout/hList1"/>
    <dgm:cxn modelId="{D8348EAF-E2DD-4EE3-BD38-97AAD9C9DF40}" type="presParOf" srcId="{A3F9B3E3-683E-4AC0-B8A0-DFC21C9E00B1}" destId="{AE4847B9-13D2-4C12-A199-E437ADF0E1F4}" srcOrd="1" destOrd="0" presId="urn:microsoft.com/office/officeart/2005/8/layout/hList1"/>
    <dgm:cxn modelId="{401D928D-6209-4EA7-9D89-979A5AC2B26B}" type="presParOf" srcId="{5CAF11CE-342C-467A-A028-F3068E4AC0A9}" destId="{DB09372A-2A6F-41F7-9F27-80DCB253287F}" srcOrd="3" destOrd="0" presId="urn:microsoft.com/office/officeart/2005/8/layout/hList1"/>
    <dgm:cxn modelId="{FF24F695-0E4F-46E9-B986-F6C308538F27}" type="presParOf" srcId="{5CAF11CE-342C-467A-A028-F3068E4AC0A9}" destId="{7F117BCF-9754-40F0-87AB-F69BDFC53F6A}" srcOrd="4" destOrd="0" presId="urn:microsoft.com/office/officeart/2005/8/layout/hList1"/>
    <dgm:cxn modelId="{CB6B1768-2331-4FE9-BB50-C65DE91D558A}" type="presParOf" srcId="{7F117BCF-9754-40F0-87AB-F69BDFC53F6A}" destId="{C3750E5D-B8B6-4E37-85C4-FF8FA966C67E}" srcOrd="0" destOrd="0" presId="urn:microsoft.com/office/officeart/2005/8/layout/hList1"/>
    <dgm:cxn modelId="{38965DE3-1F2D-4217-901A-86D6C2A13B12}" type="presParOf" srcId="{7F117BCF-9754-40F0-87AB-F69BDFC53F6A}" destId="{B2C70EFF-4051-4816-AE4A-923F1EEA1C3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D39EDD-A578-45FC-8AEB-EC47082B7B7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F0DB9B5-FB9A-4824-8FCD-8DDC56A624EE}">
      <dgm:prSet phldrT="[Text]"/>
      <dgm:spPr>
        <a:solidFill>
          <a:srgbClr val="00B0F0"/>
        </a:solidFill>
      </dgm:spPr>
      <dgm:t>
        <a:bodyPr/>
        <a:lstStyle/>
        <a:p>
          <a:r>
            <a:rPr lang="en-US" b="1" dirty="0">
              <a:solidFill>
                <a:schemeClr val="tx1"/>
              </a:solidFill>
            </a:rPr>
            <a:t>Suspension and Debarment Official</a:t>
          </a:r>
        </a:p>
      </dgm:t>
    </dgm:pt>
    <dgm:pt modelId="{3FADDA10-E63C-4F55-A78D-32AC0E226371}" type="parTrans" cxnId="{AFB20120-42A8-4FF7-A69B-093FDA2DA986}">
      <dgm:prSet/>
      <dgm:spPr/>
      <dgm:t>
        <a:bodyPr/>
        <a:lstStyle/>
        <a:p>
          <a:endParaRPr lang="en-US"/>
        </a:p>
      </dgm:t>
    </dgm:pt>
    <dgm:pt modelId="{9193C111-F130-49C6-A814-8FA89D4CA466}" type="sibTrans" cxnId="{AFB20120-42A8-4FF7-A69B-093FDA2DA986}">
      <dgm:prSet/>
      <dgm:spPr/>
      <dgm:t>
        <a:bodyPr/>
        <a:lstStyle/>
        <a:p>
          <a:endParaRPr lang="en-US"/>
        </a:p>
      </dgm:t>
    </dgm:pt>
    <dgm:pt modelId="{BBFF2932-802F-476A-8A73-23AA4931BC96}">
      <dgm:prSet phldrT="[Text]"/>
      <dgm:spPr>
        <a:solidFill>
          <a:srgbClr val="C00000"/>
        </a:solidFill>
      </dgm:spPr>
      <dgm:t>
        <a:bodyPr/>
        <a:lstStyle/>
        <a:p>
          <a:r>
            <a:rPr lang="en-US" dirty="0"/>
            <a:t>Investigators/ Prosecutors</a:t>
          </a:r>
        </a:p>
      </dgm:t>
    </dgm:pt>
    <dgm:pt modelId="{BD07FA2C-E39E-4E0B-80F9-57272036D27E}" type="parTrans" cxnId="{DC1326EB-FDB9-4378-A1C2-A9D51D7D4A3C}">
      <dgm:prSet/>
      <dgm:spPr/>
      <dgm:t>
        <a:bodyPr/>
        <a:lstStyle/>
        <a:p>
          <a:endParaRPr lang="en-US"/>
        </a:p>
      </dgm:t>
    </dgm:pt>
    <dgm:pt modelId="{1102E940-1EBC-4DB2-B294-8902B55B2D02}" type="sibTrans" cxnId="{DC1326EB-FDB9-4378-A1C2-A9D51D7D4A3C}">
      <dgm:prSet/>
      <dgm:spPr/>
      <dgm:t>
        <a:bodyPr/>
        <a:lstStyle/>
        <a:p>
          <a:endParaRPr lang="en-US"/>
        </a:p>
      </dgm:t>
    </dgm:pt>
    <dgm:pt modelId="{33E53104-9946-4B99-BB44-35293ED9968F}">
      <dgm:prSet phldrT="[Text]"/>
      <dgm:spPr>
        <a:solidFill>
          <a:srgbClr val="7030A0"/>
        </a:solidFill>
      </dgm:spPr>
      <dgm:t>
        <a:bodyPr/>
        <a:lstStyle/>
        <a:p>
          <a:r>
            <a:rPr lang="en-US" dirty="0"/>
            <a:t>Competitors</a:t>
          </a:r>
        </a:p>
      </dgm:t>
    </dgm:pt>
    <dgm:pt modelId="{EB1CA2A5-27F2-419B-9C83-9B22FFDB4576}" type="parTrans" cxnId="{E7A4F21C-B830-4B1F-B4C6-6D17D9AB16A5}">
      <dgm:prSet/>
      <dgm:spPr/>
      <dgm:t>
        <a:bodyPr/>
        <a:lstStyle/>
        <a:p>
          <a:endParaRPr lang="en-US"/>
        </a:p>
      </dgm:t>
    </dgm:pt>
    <dgm:pt modelId="{4BD0875A-9831-406A-B81F-EDD36114CD3B}" type="sibTrans" cxnId="{E7A4F21C-B830-4B1F-B4C6-6D17D9AB16A5}">
      <dgm:prSet/>
      <dgm:spPr/>
      <dgm:t>
        <a:bodyPr/>
        <a:lstStyle/>
        <a:p>
          <a:endParaRPr lang="en-US"/>
        </a:p>
      </dgm:t>
    </dgm:pt>
    <dgm:pt modelId="{5D63BAE1-7497-468C-8537-2A85AD010173}">
      <dgm:prSet phldrT="[Text]"/>
      <dgm:spPr>
        <a:solidFill>
          <a:srgbClr val="002060"/>
        </a:solidFill>
      </dgm:spPr>
      <dgm:t>
        <a:bodyPr/>
        <a:lstStyle/>
        <a:p>
          <a:r>
            <a:rPr lang="en-US" dirty="0"/>
            <a:t>Contracting Officers</a:t>
          </a:r>
        </a:p>
      </dgm:t>
    </dgm:pt>
    <dgm:pt modelId="{FBE760AE-7907-418E-A38A-BE9D58868054}" type="parTrans" cxnId="{B33DD994-EFF5-44C0-8BF8-2165050DF0BD}">
      <dgm:prSet/>
      <dgm:spPr/>
      <dgm:t>
        <a:bodyPr/>
        <a:lstStyle/>
        <a:p>
          <a:endParaRPr lang="en-US"/>
        </a:p>
      </dgm:t>
    </dgm:pt>
    <dgm:pt modelId="{FE0C7AB7-44EA-4384-A6FE-27BCA6723D3A}" type="sibTrans" cxnId="{B33DD994-EFF5-44C0-8BF8-2165050DF0BD}">
      <dgm:prSet/>
      <dgm:spPr/>
      <dgm:t>
        <a:bodyPr/>
        <a:lstStyle/>
        <a:p>
          <a:endParaRPr lang="en-US"/>
        </a:p>
      </dgm:t>
    </dgm:pt>
    <dgm:pt modelId="{D86AEEA5-6AC2-4968-A4E8-C172BB0E23D4}" type="pres">
      <dgm:prSet presAssocID="{A6D39EDD-A578-45FC-8AEB-EC47082B7B72}" presName="cycle" presStyleCnt="0">
        <dgm:presLayoutVars>
          <dgm:chMax val="1"/>
          <dgm:dir/>
          <dgm:animLvl val="ctr"/>
          <dgm:resizeHandles val="exact"/>
        </dgm:presLayoutVars>
      </dgm:prSet>
      <dgm:spPr/>
    </dgm:pt>
    <dgm:pt modelId="{4E32B914-CFAA-4486-ACA3-C5BFFB290C9A}" type="pres">
      <dgm:prSet presAssocID="{FF0DB9B5-FB9A-4824-8FCD-8DDC56A624EE}" presName="centerShape" presStyleLbl="node0" presStyleIdx="0" presStyleCnt="1" custLinFactNeighborX="-954" custLinFactNeighborY="-1625"/>
      <dgm:spPr/>
    </dgm:pt>
    <dgm:pt modelId="{06101629-35E4-45AF-B2F6-AB0C250EB019}" type="pres">
      <dgm:prSet presAssocID="{BD07FA2C-E39E-4E0B-80F9-57272036D27E}" presName="parTrans" presStyleLbl="bgSibTrans2D1" presStyleIdx="0" presStyleCnt="3"/>
      <dgm:spPr/>
    </dgm:pt>
    <dgm:pt modelId="{8FC512AB-68B8-4B7F-BF99-C9290B711482}" type="pres">
      <dgm:prSet presAssocID="{BBFF2932-802F-476A-8A73-23AA4931BC96}" presName="node" presStyleLbl="node1" presStyleIdx="0" presStyleCnt="3">
        <dgm:presLayoutVars>
          <dgm:bulletEnabled val="1"/>
        </dgm:presLayoutVars>
      </dgm:prSet>
      <dgm:spPr/>
    </dgm:pt>
    <dgm:pt modelId="{E14F508D-D072-4528-9509-213E77BB4E76}" type="pres">
      <dgm:prSet presAssocID="{EB1CA2A5-27F2-419B-9C83-9B22FFDB4576}" presName="parTrans" presStyleLbl="bgSibTrans2D1" presStyleIdx="1" presStyleCnt="3"/>
      <dgm:spPr/>
    </dgm:pt>
    <dgm:pt modelId="{107DE881-6334-4B4D-8D95-4A41B9595F68}" type="pres">
      <dgm:prSet presAssocID="{33E53104-9946-4B99-BB44-35293ED9968F}" presName="node" presStyleLbl="node1" presStyleIdx="1" presStyleCnt="3">
        <dgm:presLayoutVars>
          <dgm:bulletEnabled val="1"/>
        </dgm:presLayoutVars>
      </dgm:prSet>
      <dgm:spPr/>
    </dgm:pt>
    <dgm:pt modelId="{76AADDC1-0743-4ED1-B93A-17B272BE91D5}" type="pres">
      <dgm:prSet presAssocID="{FBE760AE-7907-418E-A38A-BE9D58868054}" presName="parTrans" presStyleLbl="bgSibTrans2D1" presStyleIdx="2" presStyleCnt="3"/>
      <dgm:spPr/>
    </dgm:pt>
    <dgm:pt modelId="{791ADCB3-5AA5-4846-B940-7EC6D829C8F8}" type="pres">
      <dgm:prSet presAssocID="{5D63BAE1-7497-468C-8537-2A85AD010173}" presName="node" presStyleLbl="node1" presStyleIdx="2" presStyleCnt="3">
        <dgm:presLayoutVars>
          <dgm:bulletEnabled val="1"/>
        </dgm:presLayoutVars>
      </dgm:prSet>
      <dgm:spPr/>
    </dgm:pt>
  </dgm:ptLst>
  <dgm:cxnLst>
    <dgm:cxn modelId="{CCA00A19-AAA4-4999-99D6-AA0AF7B60246}" type="presOf" srcId="{BBFF2932-802F-476A-8A73-23AA4931BC96}" destId="{8FC512AB-68B8-4B7F-BF99-C9290B711482}" srcOrd="0" destOrd="0" presId="urn:microsoft.com/office/officeart/2005/8/layout/radial4"/>
    <dgm:cxn modelId="{E7A4F21C-B830-4B1F-B4C6-6D17D9AB16A5}" srcId="{FF0DB9B5-FB9A-4824-8FCD-8DDC56A624EE}" destId="{33E53104-9946-4B99-BB44-35293ED9968F}" srcOrd="1" destOrd="0" parTransId="{EB1CA2A5-27F2-419B-9C83-9B22FFDB4576}" sibTransId="{4BD0875A-9831-406A-B81F-EDD36114CD3B}"/>
    <dgm:cxn modelId="{AFB20120-42A8-4FF7-A69B-093FDA2DA986}" srcId="{A6D39EDD-A578-45FC-8AEB-EC47082B7B72}" destId="{FF0DB9B5-FB9A-4824-8FCD-8DDC56A624EE}" srcOrd="0" destOrd="0" parTransId="{3FADDA10-E63C-4F55-A78D-32AC0E226371}" sibTransId="{9193C111-F130-49C6-A814-8FA89D4CA466}"/>
    <dgm:cxn modelId="{B2201E2C-6D41-4598-9487-0C129EEA0E99}" type="presOf" srcId="{BD07FA2C-E39E-4E0B-80F9-57272036D27E}" destId="{06101629-35E4-45AF-B2F6-AB0C250EB019}" srcOrd="0" destOrd="0" presId="urn:microsoft.com/office/officeart/2005/8/layout/radial4"/>
    <dgm:cxn modelId="{54CA2630-5C49-4785-847B-B04167E22378}" type="presOf" srcId="{A6D39EDD-A578-45FC-8AEB-EC47082B7B72}" destId="{D86AEEA5-6AC2-4968-A4E8-C172BB0E23D4}" srcOrd="0" destOrd="0" presId="urn:microsoft.com/office/officeart/2005/8/layout/radial4"/>
    <dgm:cxn modelId="{B794E861-10DA-4C3F-B4A3-15F6DBAE8A79}" type="presOf" srcId="{33E53104-9946-4B99-BB44-35293ED9968F}" destId="{107DE881-6334-4B4D-8D95-4A41B9595F68}" srcOrd="0" destOrd="0" presId="urn:microsoft.com/office/officeart/2005/8/layout/radial4"/>
    <dgm:cxn modelId="{342ACE4B-48AC-4ED7-BD84-C1C7AD19AEE8}" type="presOf" srcId="{FF0DB9B5-FB9A-4824-8FCD-8DDC56A624EE}" destId="{4E32B914-CFAA-4486-ACA3-C5BFFB290C9A}" srcOrd="0" destOrd="0" presId="urn:microsoft.com/office/officeart/2005/8/layout/radial4"/>
    <dgm:cxn modelId="{76120F91-C9DE-4B9F-BA8D-67F8F96E9366}" type="presOf" srcId="{FBE760AE-7907-418E-A38A-BE9D58868054}" destId="{76AADDC1-0743-4ED1-B93A-17B272BE91D5}" srcOrd="0" destOrd="0" presId="urn:microsoft.com/office/officeart/2005/8/layout/radial4"/>
    <dgm:cxn modelId="{B33DD994-EFF5-44C0-8BF8-2165050DF0BD}" srcId="{FF0DB9B5-FB9A-4824-8FCD-8DDC56A624EE}" destId="{5D63BAE1-7497-468C-8537-2A85AD010173}" srcOrd="2" destOrd="0" parTransId="{FBE760AE-7907-418E-A38A-BE9D58868054}" sibTransId="{FE0C7AB7-44EA-4384-A6FE-27BCA6723D3A}"/>
    <dgm:cxn modelId="{FD9529C8-EA0E-4827-B9ED-BF5B5C42FDCA}" type="presOf" srcId="{EB1CA2A5-27F2-419B-9C83-9B22FFDB4576}" destId="{E14F508D-D072-4528-9509-213E77BB4E76}" srcOrd="0" destOrd="0" presId="urn:microsoft.com/office/officeart/2005/8/layout/radial4"/>
    <dgm:cxn modelId="{FF3ED5E7-F5C8-4CFF-9E5D-ADDB7E957A6F}" type="presOf" srcId="{5D63BAE1-7497-468C-8537-2A85AD010173}" destId="{791ADCB3-5AA5-4846-B940-7EC6D829C8F8}" srcOrd="0" destOrd="0" presId="urn:microsoft.com/office/officeart/2005/8/layout/radial4"/>
    <dgm:cxn modelId="{DC1326EB-FDB9-4378-A1C2-A9D51D7D4A3C}" srcId="{FF0DB9B5-FB9A-4824-8FCD-8DDC56A624EE}" destId="{BBFF2932-802F-476A-8A73-23AA4931BC96}" srcOrd="0" destOrd="0" parTransId="{BD07FA2C-E39E-4E0B-80F9-57272036D27E}" sibTransId="{1102E940-1EBC-4DB2-B294-8902B55B2D02}"/>
    <dgm:cxn modelId="{EED9A74F-C8E1-4EA8-8136-4D9E2635CF6F}" type="presParOf" srcId="{D86AEEA5-6AC2-4968-A4E8-C172BB0E23D4}" destId="{4E32B914-CFAA-4486-ACA3-C5BFFB290C9A}" srcOrd="0" destOrd="0" presId="urn:microsoft.com/office/officeart/2005/8/layout/radial4"/>
    <dgm:cxn modelId="{E88648E3-C99C-49C1-B448-19444962E1D5}" type="presParOf" srcId="{D86AEEA5-6AC2-4968-A4E8-C172BB0E23D4}" destId="{06101629-35E4-45AF-B2F6-AB0C250EB019}" srcOrd="1" destOrd="0" presId="urn:microsoft.com/office/officeart/2005/8/layout/radial4"/>
    <dgm:cxn modelId="{088F2A2D-35E4-41BB-8BB2-61AF7E64AD0C}" type="presParOf" srcId="{D86AEEA5-6AC2-4968-A4E8-C172BB0E23D4}" destId="{8FC512AB-68B8-4B7F-BF99-C9290B711482}" srcOrd="2" destOrd="0" presId="urn:microsoft.com/office/officeart/2005/8/layout/radial4"/>
    <dgm:cxn modelId="{F6D20682-1EB3-4DFC-883C-B556A81D821C}" type="presParOf" srcId="{D86AEEA5-6AC2-4968-A4E8-C172BB0E23D4}" destId="{E14F508D-D072-4528-9509-213E77BB4E76}" srcOrd="3" destOrd="0" presId="urn:microsoft.com/office/officeart/2005/8/layout/radial4"/>
    <dgm:cxn modelId="{5CA4E228-FD32-4296-8845-E7446E3A2CC2}" type="presParOf" srcId="{D86AEEA5-6AC2-4968-A4E8-C172BB0E23D4}" destId="{107DE881-6334-4B4D-8D95-4A41B9595F68}" srcOrd="4" destOrd="0" presId="urn:microsoft.com/office/officeart/2005/8/layout/radial4"/>
    <dgm:cxn modelId="{BCE31DF3-6206-41D9-ADBE-B8E3AEA4AB6B}" type="presParOf" srcId="{D86AEEA5-6AC2-4968-A4E8-C172BB0E23D4}" destId="{76AADDC1-0743-4ED1-B93A-17B272BE91D5}" srcOrd="5" destOrd="0" presId="urn:microsoft.com/office/officeart/2005/8/layout/radial4"/>
    <dgm:cxn modelId="{04A4A3CD-50B9-42DC-9C66-75DA8E7E9548}" type="presParOf" srcId="{D86AEEA5-6AC2-4968-A4E8-C172BB0E23D4}" destId="{791ADCB3-5AA5-4846-B940-7EC6D829C8F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E11FA8-6B0C-472D-B9C4-84A803A2C855}" type="doc">
      <dgm:prSet loTypeId="urn:microsoft.com/office/officeart/2005/8/layout/pyramid2" loCatId="pyramid" qsTypeId="urn:microsoft.com/office/officeart/2005/8/quickstyle/simple3" qsCatId="simple" csTypeId="urn:microsoft.com/office/officeart/2005/8/colors/accent1_2" csCatId="accent1" phldr="1"/>
      <dgm:spPr/>
      <dgm:t>
        <a:bodyPr/>
        <a:lstStyle/>
        <a:p>
          <a:endParaRPr lang="en-US"/>
        </a:p>
      </dgm:t>
    </dgm:pt>
    <dgm:pt modelId="{F8803D70-4A47-4202-85BD-EBDFF86A0562}">
      <dgm:prSet phldrT="[Text]" custT="1"/>
      <dgm:spPr/>
      <dgm:t>
        <a:bodyPr/>
        <a:lstStyle/>
        <a:p>
          <a:r>
            <a:rPr lang="en-US" sz="2000" b="1" dirty="0">
              <a:solidFill>
                <a:srgbClr val="002060"/>
              </a:solidFill>
              <a:latin typeface="+mj-lt"/>
            </a:rPr>
            <a:t>Sanctions Board</a:t>
          </a:r>
        </a:p>
      </dgm:t>
    </dgm:pt>
    <dgm:pt modelId="{BC817896-0583-4B10-A50F-03E903E89797}" type="parTrans" cxnId="{143D646F-0385-4C1D-81B6-78EDB226F043}">
      <dgm:prSet/>
      <dgm:spPr/>
      <dgm:t>
        <a:bodyPr/>
        <a:lstStyle/>
        <a:p>
          <a:endParaRPr lang="en-US"/>
        </a:p>
      </dgm:t>
    </dgm:pt>
    <dgm:pt modelId="{A4E73820-1E74-4E59-AE29-C058FF1566DF}" type="sibTrans" cxnId="{143D646F-0385-4C1D-81B6-78EDB226F043}">
      <dgm:prSet/>
      <dgm:spPr/>
      <dgm:t>
        <a:bodyPr/>
        <a:lstStyle/>
        <a:p>
          <a:endParaRPr lang="en-US"/>
        </a:p>
      </dgm:t>
    </dgm:pt>
    <dgm:pt modelId="{D7428361-BE9E-4C09-B050-069D9979ECA9}">
      <dgm:prSet phldrT="[Text]" custT="1"/>
      <dgm:spPr/>
      <dgm:t>
        <a:bodyPr/>
        <a:lstStyle/>
        <a:p>
          <a:r>
            <a:rPr lang="en-US" sz="2000" b="1" dirty="0">
              <a:solidFill>
                <a:srgbClr val="002060"/>
              </a:solidFill>
              <a:latin typeface="+mj-lt"/>
            </a:rPr>
            <a:t>Suspension and Debarment Officer (SDO)</a:t>
          </a:r>
        </a:p>
      </dgm:t>
    </dgm:pt>
    <dgm:pt modelId="{9F4A1029-3980-45B1-83A9-8172D38B95F8}" type="parTrans" cxnId="{9BCDA36B-827D-4219-A0A8-3142BD0F2CCC}">
      <dgm:prSet/>
      <dgm:spPr/>
      <dgm:t>
        <a:bodyPr/>
        <a:lstStyle/>
        <a:p>
          <a:endParaRPr lang="en-US"/>
        </a:p>
      </dgm:t>
    </dgm:pt>
    <dgm:pt modelId="{3E9A54A4-FCEA-4DE4-BAD3-014E6934721E}" type="sibTrans" cxnId="{9BCDA36B-827D-4219-A0A8-3142BD0F2CCC}">
      <dgm:prSet/>
      <dgm:spPr/>
      <dgm:t>
        <a:bodyPr/>
        <a:lstStyle/>
        <a:p>
          <a:endParaRPr lang="en-US"/>
        </a:p>
      </dgm:t>
    </dgm:pt>
    <dgm:pt modelId="{4960C511-73AE-4F3B-A31B-C14B5BB9838A}">
      <dgm:prSet phldrT="[Text]"/>
      <dgm:spPr/>
      <dgm:t>
        <a:bodyPr/>
        <a:lstStyle/>
        <a:p>
          <a:r>
            <a:rPr lang="en-US" b="1" dirty="0">
              <a:solidFill>
                <a:srgbClr val="002060"/>
              </a:solidFill>
              <a:latin typeface="+mj-lt"/>
            </a:rPr>
            <a:t>Integrity Compliance </a:t>
          </a:r>
        </a:p>
        <a:p>
          <a:r>
            <a:rPr lang="en-US" b="1" dirty="0">
              <a:solidFill>
                <a:schemeClr val="tx1"/>
              </a:solidFill>
              <a:latin typeface="+mj-lt"/>
            </a:rPr>
            <a:t>Officers (within INT)</a:t>
          </a:r>
        </a:p>
      </dgm:t>
    </dgm:pt>
    <dgm:pt modelId="{44C60BAF-9AE7-49B6-A39E-582ED05F581F}" type="parTrans" cxnId="{97AA7FD9-71D2-4582-9383-E70CE9AD80B1}">
      <dgm:prSet/>
      <dgm:spPr/>
      <dgm:t>
        <a:bodyPr/>
        <a:lstStyle/>
        <a:p>
          <a:endParaRPr lang="en-US"/>
        </a:p>
      </dgm:t>
    </dgm:pt>
    <dgm:pt modelId="{9220F274-EDA9-4E67-A71A-AC25127017FE}" type="sibTrans" cxnId="{97AA7FD9-71D2-4582-9383-E70CE9AD80B1}">
      <dgm:prSet/>
      <dgm:spPr/>
      <dgm:t>
        <a:bodyPr/>
        <a:lstStyle/>
        <a:p>
          <a:endParaRPr lang="en-US"/>
        </a:p>
      </dgm:t>
    </dgm:pt>
    <dgm:pt modelId="{1CB27DC4-E2FF-459A-B3E6-AE9BE2BBD1E6}" type="pres">
      <dgm:prSet presAssocID="{B8E11FA8-6B0C-472D-B9C4-84A803A2C855}" presName="compositeShape" presStyleCnt="0">
        <dgm:presLayoutVars>
          <dgm:dir/>
          <dgm:resizeHandles/>
        </dgm:presLayoutVars>
      </dgm:prSet>
      <dgm:spPr/>
    </dgm:pt>
    <dgm:pt modelId="{3C987C07-D2F5-42F4-B915-A8C514492DAF}" type="pres">
      <dgm:prSet presAssocID="{B8E11FA8-6B0C-472D-B9C4-84A803A2C855}" presName="pyramid" presStyleLbl="node1" presStyleIdx="0" presStyleCnt="1" custScaleX="60978" custScaleY="97644" custLinFactNeighborX="4068" custLinFactNeighborY="3101"/>
      <dgm:spPr/>
    </dgm:pt>
    <dgm:pt modelId="{AE582327-A69B-4863-A229-E9FBAC54FDC0}" type="pres">
      <dgm:prSet presAssocID="{B8E11FA8-6B0C-472D-B9C4-84A803A2C855}" presName="theList" presStyleCnt="0"/>
      <dgm:spPr/>
    </dgm:pt>
    <dgm:pt modelId="{CD7B9B62-E282-4A93-9E42-9CFA1558D6E9}" type="pres">
      <dgm:prSet presAssocID="{F8803D70-4A47-4202-85BD-EBDFF86A0562}" presName="aNode" presStyleLbl="fgAcc1" presStyleIdx="0" presStyleCnt="3" custScaleX="80338" custScaleY="55864" custLinFactY="61946" custLinFactNeighborX="-5286" custLinFactNeighborY="100000">
        <dgm:presLayoutVars>
          <dgm:bulletEnabled val="1"/>
        </dgm:presLayoutVars>
      </dgm:prSet>
      <dgm:spPr/>
    </dgm:pt>
    <dgm:pt modelId="{56DD6FCD-C086-40D3-B61F-C3183C65A30C}" type="pres">
      <dgm:prSet presAssocID="{F8803D70-4A47-4202-85BD-EBDFF86A0562}" presName="aSpace" presStyleCnt="0"/>
      <dgm:spPr/>
    </dgm:pt>
    <dgm:pt modelId="{F987B699-42D8-476B-9CCC-EE77BB9D52A6}" type="pres">
      <dgm:prSet presAssocID="{D7428361-BE9E-4C09-B050-069D9979ECA9}" presName="aNode" presStyleLbl="fgAcc1" presStyleIdx="1" presStyleCnt="3" custScaleX="83421" custScaleY="75486" custLinFactY="89420" custLinFactNeighborX="-6642" custLinFactNeighborY="100000">
        <dgm:presLayoutVars>
          <dgm:bulletEnabled val="1"/>
        </dgm:presLayoutVars>
      </dgm:prSet>
      <dgm:spPr/>
    </dgm:pt>
    <dgm:pt modelId="{721C2A2A-DB54-4495-88D3-1DF7D77EBD81}" type="pres">
      <dgm:prSet presAssocID="{D7428361-BE9E-4C09-B050-069D9979ECA9}" presName="aSpace" presStyleCnt="0"/>
      <dgm:spPr/>
    </dgm:pt>
    <dgm:pt modelId="{37BFC09F-9B80-4D79-A854-28CD2DD9B77B}" type="pres">
      <dgm:prSet presAssocID="{4960C511-73AE-4F3B-A31B-C14B5BB9838A}" presName="aNode" presStyleLbl="fgAcc1" presStyleIdx="2" presStyleCnt="3" custScaleX="72022" custScaleY="62782" custLinFactY="-155159" custLinFactNeighborX="-7290" custLinFactNeighborY="-200000">
        <dgm:presLayoutVars>
          <dgm:bulletEnabled val="1"/>
        </dgm:presLayoutVars>
      </dgm:prSet>
      <dgm:spPr/>
    </dgm:pt>
    <dgm:pt modelId="{DC3FE654-E81E-4511-B65E-C09A47E1E37C}" type="pres">
      <dgm:prSet presAssocID="{4960C511-73AE-4F3B-A31B-C14B5BB9838A}" presName="aSpace" presStyleCnt="0"/>
      <dgm:spPr/>
    </dgm:pt>
  </dgm:ptLst>
  <dgm:cxnLst>
    <dgm:cxn modelId="{EAE39831-A222-4163-AFC2-192F95020C03}" type="presOf" srcId="{F8803D70-4A47-4202-85BD-EBDFF86A0562}" destId="{CD7B9B62-E282-4A93-9E42-9CFA1558D6E9}" srcOrd="0" destOrd="0" presId="urn:microsoft.com/office/officeart/2005/8/layout/pyramid2"/>
    <dgm:cxn modelId="{9BCDA36B-827D-4219-A0A8-3142BD0F2CCC}" srcId="{B8E11FA8-6B0C-472D-B9C4-84A803A2C855}" destId="{D7428361-BE9E-4C09-B050-069D9979ECA9}" srcOrd="1" destOrd="0" parTransId="{9F4A1029-3980-45B1-83A9-8172D38B95F8}" sibTransId="{3E9A54A4-FCEA-4DE4-BAD3-014E6934721E}"/>
    <dgm:cxn modelId="{1543496E-566C-40A0-A91A-C827AB69F4E7}" type="presOf" srcId="{D7428361-BE9E-4C09-B050-069D9979ECA9}" destId="{F987B699-42D8-476B-9CCC-EE77BB9D52A6}" srcOrd="0" destOrd="0" presId="urn:microsoft.com/office/officeart/2005/8/layout/pyramid2"/>
    <dgm:cxn modelId="{143D646F-0385-4C1D-81B6-78EDB226F043}" srcId="{B8E11FA8-6B0C-472D-B9C4-84A803A2C855}" destId="{F8803D70-4A47-4202-85BD-EBDFF86A0562}" srcOrd="0" destOrd="0" parTransId="{BC817896-0583-4B10-A50F-03E903E89797}" sibTransId="{A4E73820-1E74-4E59-AE29-C058FF1566DF}"/>
    <dgm:cxn modelId="{3A66758A-D54E-4943-ACF0-C0DEAD2131B9}" type="presOf" srcId="{4960C511-73AE-4F3B-A31B-C14B5BB9838A}" destId="{37BFC09F-9B80-4D79-A854-28CD2DD9B77B}" srcOrd="0" destOrd="0" presId="urn:microsoft.com/office/officeart/2005/8/layout/pyramid2"/>
    <dgm:cxn modelId="{97AA7FD9-71D2-4582-9383-E70CE9AD80B1}" srcId="{B8E11FA8-6B0C-472D-B9C4-84A803A2C855}" destId="{4960C511-73AE-4F3B-A31B-C14B5BB9838A}" srcOrd="2" destOrd="0" parTransId="{44C60BAF-9AE7-49B6-A39E-582ED05F581F}" sibTransId="{9220F274-EDA9-4E67-A71A-AC25127017FE}"/>
    <dgm:cxn modelId="{589666E4-B493-4A0D-A266-F34CC729B56F}" type="presOf" srcId="{B8E11FA8-6B0C-472D-B9C4-84A803A2C855}" destId="{1CB27DC4-E2FF-459A-B3E6-AE9BE2BBD1E6}" srcOrd="0" destOrd="0" presId="urn:microsoft.com/office/officeart/2005/8/layout/pyramid2"/>
    <dgm:cxn modelId="{22F74D03-F18A-4ADD-9326-492B4266CE57}" type="presParOf" srcId="{1CB27DC4-E2FF-459A-B3E6-AE9BE2BBD1E6}" destId="{3C987C07-D2F5-42F4-B915-A8C514492DAF}" srcOrd="0" destOrd="0" presId="urn:microsoft.com/office/officeart/2005/8/layout/pyramid2"/>
    <dgm:cxn modelId="{DDC36202-7EA7-49E4-9C99-41BC217B038B}" type="presParOf" srcId="{1CB27DC4-E2FF-459A-B3E6-AE9BE2BBD1E6}" destId="{AE582327-A69B-4863-A229-E9FBAC54FDC0}" srcOrd="1" destOrd="0" presId="urn:microsoft.com/office/officeart/2005/8/layout/pyramid2"/>
    <dgm:cxn modelId="{2B43C242-37C0-45CE-A845-0E97D7B516A9}" type="presParOf" srcId="{AE582327-A69B-4863-A229-E9FBAC54FDC0}" destId="{CD7B9B62-E282-4A93-9E42-9CFA1558D6E9}" srcOrd="0" destOrd="0" presId="urn:microsoft.com/office/officeart/2005/8/layout/pyramid2"/>
    <dgm:cxn modelId="{503240B2-F86C-482C-8F79-F8740B046553}" type="presParOf" srcId="{AE582327-A69B-4863-A229-E9FBAC54FDC0}" destId="{56DD6FCD-C086-40D3-B61F-C3183C65A30C}" srcOrd="1" destOrd="0" presId="urn:microsoft.com/office/officeart/2005/8/layout/pyramid2"/>
    <dgm:cxn modelId="{6D89DF04-D0B2-42F3-B91B-9A1F2178819C}" type="presParOf" srcId="{AE582327-A69B-4863-A229-E9FBAC54FDC0}" destId="{F987B699-42D8-476B-9CCC-EE77BB9D52A6}" srcOrd="2" destOrd="0" presId="urn:microsoft.com/office/officeart/2005/8/layout/pyramid2"/>
    <dgm:cxn modelId="{FA88A031-81CA-4A1E-BF79-E9A71064ED6E}" type="presParOf" srcId="{AE582327-A69B-4863-A229-E9FBAC54FDC0}" destId="{721C2A2A-DB54-4495-88D3-1DF7D77EBD81}" srcOrd="3" destOrd="0" presId="urn:microsoft.com/office/officeart/2005/8/layout/pyramid2"/>
    <dgm:cxn modelId="{F51C9148-EB4D-473E-A043-EBAEB2A7F4A1}" type="presParOf" srcId="{AE582327-A69B-4863-A229-E9FBAC54FDC0}" destId="{37BFC09F-9B80-4D79-A854-28CD2DD9B77B}" srcOrd="4" destOrd="0" presId="urn:microsoft.com/office/officeart/2005/8/layout/pyramid2"/>
    <dgm:cxn modelId="{3965F9FE-E916-4989-85CC-C77382E801F9}" type="presParOf" srcId="{AE582327-A69B-4863-A229-E9FBAC54FDC0}" destId="{DC3FE654-E81E-4511-B65E-C09A47E1E37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735FF4-C854-4C2C-BA92-4F4A5E95A32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de-AT"/>
        </a:p>
      </dgm:t>
    </dgm:pt>
    <dgm:pt modelId="{47E688A9-43B5-45EF-858A-D2BC27131684}">
      <dgm:prSet phldrT="[Text]"/>
      <dgm:spPr>
        <a:solidFill>
          <a:srgbClr val="FFFF00"/>
        </a:solidFill>
      </dgm:spPr>
      <dgm:t>
        <a:bodyPr/>
        <a:lstStyle/>
        <a:p>
          <a:r>
            <a:rPr lang="en-US" b="1" dirty="0">
              <a:solidFill>
                <a:srgbClr val="002060"/>
              </a:solidFill>
            </a:rPr>
            <a:t>Responsibility (Qualification)</a:t>
          </a:r>
          <a:endParaRPr lang="de-AT" b="1" dirty="0">
            <a:solidFill>
              <a:srgbClr val="002060"/>
            </a:solidFill>
          </a:endParaRPr>
        </a:p>
      </dgm:t>
    </dgm:pt>
    <dgm:pt modelId="{B0F21881-C561-46D6-AA5F-14576903BB0D}" type="parTrans" cxnId="{85ECCADB-2A8E-4851-BE43-7B8D53AAEBF8}">
      <dgm:prSet/>
      <dgm:spPr/>
      <dgm:t>
        <a:bodyPr/>
        <a:lstStyle/>
        <a:p>
          <a:endParaRPr lang="de-AT"/>
        </a:p>
      </dgm:t>
    </dgm:pt>
    <dgm:pt modelId="{3FBA5272-2059-4E93-A815-8EC10A05C139}" type="sibTrans" cxnId="{85ECCADB-2A8E-4851-BE43-7B8D53AAEBF8}">
      <dgm:prSet/>
      <dgm:spPr/>
      <dgm:t>
        <a:bodyPr/>
        <a:lstStyle/>
        <a:p>
          <a:endParaRPr lang="de-AT"/>
        </a:p>
      </dgm:t>
    </dgm:pt>
    <dgm:pt modelId="{6116DFC6-728B-45F0-A7F0-53865BB6A2E3}">
      <dgm:prSet phldrT="[Text]"/>
      <dgm:spPr>
        <a:solidFill>
          <a:srgbClr val="FF0000"/>
        </a:solidFill>
      </dgm:spPr>
      <dgm:t>
        <a:bodyPr/>
        <a:lstStyle/>
        <a:p>
          <a:r>
            <a:rPr lang="en-US" b="1" dirty="0">
              <a:solidFill>
                <a:schemeClr val="bg1"/>
              </a:solidFill>
            </a:rPr>
            <a:t>Discretionary Debarment – U.S. Federal</a:t>
          </a:r>
          <a:endParaRPr lang="de-AT" b="1" dirty="0">
            <a:solidFill>
              <a:schemeClr val="bg1"/>
            </a:solidFill>
          </a:endParaRPr>
        </a:p>
      </dgm:t>
    </dgm:pt>
    <dgm:pt modelId="{0DBD5268-E7D0-4A1A-8DFE-58996E07B5C0}" type="parTrans" cxnId="{A795F513-537D-44CC-9016-8826A5D08461}">
      <dgm:prSet/>
      <dgm:spPr/>
      <dgm:t>
        <a:bodyPr/>
        <a:lstStyle/>
        <a:p>
          <a:endParaRPr lang="de-AT"/>
        </a:p>
      </dgm:t>
    </dgm:pt>
    <dgm:pt modelId="{C5A6E8B8-9A82-44D7-BD3D-276FA2A49AB5}" type="sibTrans" cxnId="{A795F513-537D-44CC-9016-8826A5D08461}">
      <dgm:prSet/>
      <dgm:spPr/>
      <dgm:t>
        <a:bodyPr/>
        <a:lstStyle/>
        <a:p>
          <a:endParaRPr lang="de-AT"/>
        </a:p>
      </dgm:t>
    </dgm:pt>
    <dgm:pt modelId="{C772B16C-C30C-49EC-93A3-9A37F4DCA4C0}">
      <dgm:prSet phldrT="[Text]"/>
      <dgm:spPr>
        <a:solidFill>
          <a:srgbClr val="FF0000"/>
        </a:solidFill>
      </dgm:spPr>
      <dgm:t>
        <a:bodyPr/>
        <a:lstStyle/>
        <a:p>
          <a:r>
            <a:rPr lang="en-US" b="1" dirty="0">
              <a:solidFill>
                <a:schemeClr val="bg1"/>
              </a:solidFill>
            </a:rPr>
            <a:t>Based on “present responsibility”:  focus on present status</a:t>
          </a:r>
          <a:endParaRPr lang="de-AT" b="1" dirty="0">
            <a:solidFill>
              <a:schemeClr val="bg1"/>
            </a:solidFill>
          </a:endParaRPr>
        </a:p>
      </dgm:t>
    </dgm:pt>
    <dgm:pt modelId="{02723AA2-252A-4575-8706-23F4A11CB71B}" type="parTrans" cxnId="{7BF0D04C-A84D-4FD3-91FA-68E2166B9E50}">
      <dgm:prSet/>
      <dgm:spPr/>
      <dgm:t>
        <a:bodyPr/>
        <a:lstStyle/>
        <a:p>
          <a:endParaRPr lang="de-AT"/>
        </a:p>
      </dgm:t>
    </dgm:pt>
    <dgm:pt modelId="{096B18FB-DFF9-4750-ACA2-0B750B7EC178}" type="sibTrans" cxnId="{7BF0D04C-A84D-4FD3-91FA-68E2166B9E50}">
      <dgm:prSet/>
      <dgm:spPr/>
      <dgm:t>
        <a:bodyPr/>
        <a:lstStyle/>
        <a:p>
          <a:endParaRPr lang="de-AT"/>
        </a:p>
      </dgm:t>
    </dgm:pt>
    <dgm:pt modelId="{A63C4609-7597-442F-81F1-31C6BEF1DBE7}">
      <dgm:prSet phldrT="[Text]"/>
      <dgm:spPr>
        <a:solidFill>
          <a:srgbClr val="002060"/>
        </a:solidFill>
      </dgm:spPr>
      <dgm:t>
        <a:bodyPr/>
        <a:lstStyle/>
        <a:p>
          <a:r>
            <a:rPr lang="en-US" b="1" dirty="0"/>
            <a:t>Adjudicative Debarment for “Bad Acts”</a:t>
          </a:r>
          <a:r>
            <a:rPr lang="en-US" b="1" dirty="0">
              <a:solidFill>
                <a:schemeClr val="bg1">
                  <a:lumMod val="50000"/>
                </a:schemeClr>
              </a:solidFill>
            </a:rPr>
            <a:t>”</a:t>
          </a:r>
          <a:endParaRPr lang="de-AT" b="1" dirty="0"/>
        </a:p>
      </dgm:t>
    </dgm:pt>
    <dgm:pt modelId="{53510E37-90C2-4CB7-B355-A223BA21D7DD}" type="parTrans" cxnId="{1C8B251A-4D24-4A41-B2E6-0306A59A684B}">
      <dgm:prSet/>
      <dgm:spPr/>
      <dgm:t>
        <a:bodyPr/>
        <a:lstStyle/>
        <a:p>
          <a:endParaRPr lang="de-AT"/>
        </a:p>
      </dgm:t>
    </dgm:pt>
    <dgm:pt modelId="{6895E40A-C860-4746-A42F-CEEB7BB1AB49}" type="sibTrans" cxnId="{1C8B251A-4D24-4A41-B2E6-0306A59A684B}">
      <dgm:prSet/>
      <dgm:spPr/>
      <dgm:t>
        <a:bodyPr/>
        <a:lstStyle/>
        <a:p>
          <a:endParaRPr lang="de-AT"/>
        </a:p>
      </dgm:t>
    </dgm:pt>
    <dgm:pt modelId="{B31E3C5E-7932-4CB7-BA84-236C302D201A}">
      <dgm:prSet phldrT="[Text]"/>
      <dgm:spPr>
        <a:solidFill>
          <a:srgbClr val="002060"/>
        </a:solidFill>
      </dgm:spPr>
      <dgm:t>
        <a:bodyPr/>
        <a:lstStyle/>
        <a:p>
          <a:r>
            <a:rPr lang="en-US" b="1" dirty="0"/>
            <a:t>E.g., World Bank</a:t>
          </a:r>
          <a:endParaRPr lang="de-AT" b="1" dirty="0"/>
        </a:p>
      </dgm:t>
    </dgm:pt>
    <dgm:pt modelId="{3967556C-AAB7-4E1C-9EDB-D0CD8AFF6C5A}" type="parTrans" cxnId="{128F57AB-897D-457B-A4AE-DBB146CFB32E}">
      <dgm:prSet/>
      <dgm:spPr/>
      <dgm:t>
        <a:bodyPr/>
        <a:lstStyle/>
        <a:p>
          <a:endParaRPr lang="de-AT"/>
        </a:p>
      </dgm:t>
    </dgm:pt>
    <dgm:pt modelId="{C32679EB-DE57-4F42-8EEE-D310302038CB}" type="sibTrans" cxnId="{128F57AB-897D-457B-A4AE-DBB146CFB32E}">
      <dgm:prSet/>
      <dgm:spPr/>
      <dgm:t>
        <a:bodyPr/>
        <a:lstStyle/>
        <a:p>
          <a:endParaRPr lang="de-AT"/>
        </a:p>
      </dgm:t>
    </dgm:pt>
    <dgm:pt modelId="{1A604565-D9C3-426B-82B4-E6FF11E3DC73}">
      <dgm:prSet phldrT="[Text]"/>
      <dgm:spPr>
        <a:solidFill>
          <a:srgbClr val="FFFF00"/>
        </a:solidFill>
      </dgm:spPr>
      <dgm:t>
        <a:bodyPr/>
        <a:lstStyle/>
        <a:p>
          <a:r>
            <a:rPr lang="en-US" b="1" dirty="0">
              <a:solidFill>
                <a:srgbClr val="002060"/>
              </a:solidFill>
            </a:rPr>
            <a:t>On a case-by-case basis</a:t>
          </a:r>
          <a:endParaRPr lang="de-AT" b="1" dirty="0">
            <a:solidFill>
              <a:srgbClr val="002060"/>
            </a:solidFill>
          </a:endParaRPr>
        </a:p>
      </dgm:t>
    </dgm:pt>
    <dgm:pt modelId="{3C23A5E1-2EA5-46A7-8217-733F04BC7AC4}" type="sibTrans" cxnId="{326803E6-E8B1-46D9-B6B0-F5E7EC72293F}">
      <dgm:prSet/>
      <dgm:spPr/>
      <dgm:t>
        <a:bodyPr/>
        <a:lstStyle/>
        <a:p>
          <a:endParaRPr lang="de-AT"/>
        </a:p>
      </dgm:t>
    </dgm:pt>
    <dgm:pt modelId="{C96F1B2E-A743-4BBE-A7BC-F4DADE66E0D9}" type="parTrans" cxnId="{326803E6-E8B1-46D9-B6B0-F5E7EC72293F}">
      <dgm:prSet/>
      <dgm:spPr/>
      <dgm:t>
        <a:bodyPr/>
        <a:lstStyle/>
        <a:p>
          <a:endParaRPr lang="de-AT"/>
        </a:p>
      </dgm:t>
    </dgm:pt>
    <dgm:pt modelId="{44788E4D-F566-4AD8-8984-5EBA4CF9B1ED}">
      <dgm:prSet phldrT="[Text]"/>
      <dgm:spPr>
        <a:solidFill>
          <a:srgbClr val="006600"/>
        </a:solidFill>
      </dgm:spPr>
      <dgm:t>
        <a:bodyPr/>
        <a:lstStyle/>
        <a:p>
          <a:r>
            <a:rPr lang="en-US" b="1" dirty="0">
              <a:solidFill>
                <a:schemeClr val="bg1"/>
              </a:solidFill>
            </a:rPr>
            <a:t>Court-Ordered Debarment, After Judicial Proceedings</a:t>
          </a:r>
          <a:endParaRPr lang="de-AT" dirty="0">
            <a:solidFill>
              <a:schemeClr val="bg1"/>
            </a:solidFill>
          </a:endParaRPr>
        </a:p>
      </dgm:t>
    </dgm:pt>
    <dgm:pt modelId="{DC4BC11B-BF7A-48B6-95E5-9746D5B835F1}" type="parTrans" cxnId="{2A8956C6-7F1D-4258-90DC-8014311D0960}">
      <dgm:prSet/>
      <dgm:spPr/>
      <dgm:t>
        <a:bodyPr/>
        <a:lstStyle/>
        <a:p>
          <a:endParaRPr lang="de-AT"/>
        </a:p>
      </dgm:t>
    </dgm:pt>
    <dgm:pt modelId="{21BE7BF9-5321-4139-829B-3F5410682B34}" type="sibTrans" cxnId="{2A8956C6-7F1D-4258-90DC-8014311D0960}">
      <dgm:prSet/>
      <dgm:spPr/>
      <dgm:t>
        <a:bodyPr/>
        <a:lstStyle/>
        <a:p>
          <a:endParaRPr lang="de-AT"/>
        </a:p>
      </dgm:t>
    </dgm:pt>
    <dgm:pt modelId="{63699ED9-6768-4F2D-A98F-B53D8732C07A}">
      <dgm:prSet/>
      <dgm:spPr>
        <a:solidFill>
          <a:srgbClr val="FFFF00"/>
        </a:solidFill>
      </dgm:spPr>
      <dgm:t>
        <a:bodyPr/>
        <a:lstStyle/>
        <a:p>
          <a:r>
            <a:rPr lang="en-US" b="1" dirty="0">
              <a:solidFill>
                <a:srgbClr val="002060"/>
              </a:solidFill>
            </a:rPr>
            <a:t>In U.S. – done by contracting officer</a:t>
          </a:r>
        </a:p>
      </dgm:t>
    </dgm:pt>
    <dgm:pt modelId="{8794FB22-AD22-4A24-BDBF-7BE1CD6DB772}" type="parTrans" cxnId="{19A56182-9016-4FAA-A44B-041F74C45AEC}">
      <dgm:prSet/>
      <dgm:spPr/>
      <dgm:t>
        <a:bodyPr/>
        <a:lstStyle/>
        <a:p>
          <a:endParaRPr lang="de-AT"/>
        </a:p>
      </dgm:t>
    </dgm:pt>
    <dgm:pt modelId="{09ADD97F-33B7-4FEB-9147-4E1001F1970E}" type="sibTrans" cxnId="{19A56182-9016-4FAA-A44B-041F74C45AEC}">
      <dgm:prSet/>
      <dgm:spPr/>
      <dgm:t>
        <a:bodyPr/>
        <a:lstStyle/>
        <a:p>
          <a:endParaRPr lang="de-AT"/>
        </a:p>
      </dgm:t>
    </dgm:pt>
    <dgm:pt modelId="{6EE3689E-068F-49BD-A030-AD42211A9D05}">
      <dgm:prSet/>
      <dgm:spPr>
        <a:solidFill>
          <a:srgbClr val="FFFF00"/>
        </a:solidFill>
      </dgm:spPr>
      <dgm:t>
        <a:bodyPr/>
        <a:lstStyle/>
        <a:p>
          <a:r>
            <a:rPr lang="en-US" b="1" dirty="0">
              <a:solidFill>
                <a:srgbClr val="002060"/>
              </a:solidFill>
            </a:rPr>
            <a:t>Allowed by new EU Directives, 2014/24/EU Art. 57</a:t>
          </a:r>
        </a:p>
      </dgm:t>
    </dgm:pt>
    <dgm:pt modelId="{671A270C-4D0C-4874-B842-604E116282DE}" type="parTrans" cxnId="{42586653-B117-4D06-82AD-5EA4B0715C43}">
      <dgm:prSet/>
      <dgm:spPr/>
      <dgm:t>
        <a:bodyPr/>
        <a:lstStyle/>
        <a:p>
          <a:endParaRPr lang="de-AT"/>
        </a:p>
      </dgm:t>
    </dgm:pt>
    <dgm:pt modelId="{0415C0C8-7BDD-4830-97F0-EE0B6B91E514}" type="sibTrans" cxnId="{42586653-B117-4D06-82AD-5EA4B0715C43}">
      <dgm:prSet/>
      <dgm:spPr/>
      <dgm:t>
        <a:bodyPr/>
        <a:lstStyle/>
        <a:p>
          <a:endParaRPr lang="de-AT"/>
        </a:p>
      </dgm:t>
    </dgm:pt>
    <dgm:pt modelId="{0960C4BE-A1EC-42DE-92EF-E93B5FCF61E4}">
      <dgm:prSet/>
      <dgm:spPr>
        <a:solidFill>
          <a:srgbClr val="FF0000"/>
        </a:solidFill>
      </dgm:spPr>
      <dgm:t>
        <a:bodyPr/>
        <a:lstStyle/>
        <a:p>
          <a:r>
            <a:rPr lang="en-US" b="1" dirty="0">
              <a:solidFill>
                <a:schemeClr val="bg1"/>
              </a:solidFill>
            </a:rPr>
            <a:t>Debarment is a cross-government determination</a:t>
          </a:r>
          <a:r>
            <a:rPr lang="en-US" b="1" dirty="0">
              <a:solidFill>
                <a:schemeClr val="tx1"/>
              </a:solidFill>
            </a:rPr>
            <a:t> </a:t>
          </a:r>
        </a:p>
      </dgm:t>
    </dgm:pt>
    <dgm:pt modelId="{B9EECDF9-E83F-4E79-9520-994919938DB0}" type="parTrans" cxnId="{216FB433-B955-41FD-9625-94BC85FE1DE9}">
      <dgm:prSet/>
      <dgm:spPr/>
      <dgm:t>
        <a:bodyPr/>
        <a:lstStyle/>
        <a:p>
          <a:endParaRPr lang="de-AT"/>
        </a:p>
      </dgm:t>
    </dgm:pt>
    <dgm:pt modelId="{FE2E7F3B-EB96-4A63-9607-8E6B36A10896}" type="sibTrans" cxnId="{216FB433-B955-41FD-9625-94BC85FE1DE9}">
      <dgm:prSet/>
      <dgm:spPr/>
      <dgm:t>
        <a:bodyPr/>
        <a:lstStyle/>
        <a:p>
          <a:endParaRPr lang="de-AT"/>
        </a:p>
      </dgm:t>
    </dgm:pt>
    <dgm:pt modelId="{72D6599A-36A2-4348-87A4-C6418D46F8AD}" type="pres">
      <dgm:prSet presAssocID="{DC735FF4-C854-4C2C-BA92-4F4A5E95A327}" presName="Name0" presStyleCnt="0">
        <dgm:presLayoutVars>
          <dgm:dir/>
          <dgm:resizeHandles val="exact"/>
        </dgm:presLayoutVars>
      </dgm:prSet>
      <dgm:spPr/>
    </dgm:pt>
    <dgm:pt modelId="{87A9DF71-2A83-4D51-8093-BD8FA5185F8A}" type="pres">
      <dgm:prSet presAssocID="{47E688A9-43B5-45EF-858A-D2BC27131684}" presName="node" presStyleLbl="node1" presStyleIdx="0" presStyleCnt="4" custLinFactNeighborX="-1359" custLinFactNeighborY="-6534">
        <dgm:presLayoutVars>
          <dgm:bulletEnabled val="1"/>
        </dgm:presLayoutVars>
      </dgm:prSet>
      <dgm:spPr/>
    </dgm:pt>
    <dgm:pt modelId="{4F666C2E-54BB-4D72-A279-679FDF13F175}" type="pres">
      <dgm:prSet presAssocID="{3FBA5272-2059-4E93-A815-8EC10A05C139}" presName="sibTrans" presStyleCnt="0"/>
      <dgm:spPr/>
    </dgm:pt>
    <dgm:pt modelId="{A439761D-2347-453B-8972-8712BB3BC23A}" type="pres">
      <dgm:prSet presAssocID="{6116DFC6-728B-45F0-A7F0-53865BB6A2E3}" presName="node" presStyleLbl="node1" presStyleIdx="1" presStyleCnt="4">
        <dgm:presLayoutVars>
          <dgm:bulletEnabled val="1"/>
        </dgm:presLayoutVars>
      </dgm:prSet>
      <dgm:spPr/>
    </dgm:pt>
    <dgm:pt modelId="{48F0C1DE-CEB7-4EEA-BD45-D3120A9F1943}" type="pres">
      <dgm:prSet presAssocID="{C5A6E8B8-9A82-44D7-BD3D-276FA2A49AB5}" presName="sibTrans" presStyleCnt="0"/>
      <dgm:spPr/>
    </dgm:pt>
    <dgm:pt modelId="{6F2556ED-9B3F-4998-8908-52E19B6D9D2B}" type="pres">
      <dgm:prSet presAssocID="{A63C4609-7597-442F-81F1-31C6BEF1DBE7}" presName="node" presStyleLbl="node1" presStyleIdx="2" presStyleCnt="4">
        <dgm:presLayoutVars>
          <dgm:bulletEnabled val="1"/>
        </dgm:presLayoutVars>
      </dgm:prSet>
      <dgm:spPr/>
    </dgm:pt>
    <dgm:pt modelId="{99EF99EC-4632-4F5E-846E-028F6BA76171}" type="pres">
      <dgm:prSet presAssocID="{6895E40A-C860-4746-A42F-CEEB7BB1AB49}" presName="sibTrans" presStyleCnt="0"/>
      <dgm:spPr/>
    </dgm:pt>
    <dgm:pt modelId="{0EE74FE0-765F-4A40-97BB-070899B50E63}" type="pres">
      <dgm:prSet presAssocID="{44788E4D-F566-4AD8-8984-5EBA4CF9B1ED}" presName="node" presStyleLbl="node1" presStyleIdx="3" presStyleCnt="4">
        <dgm:presLayoutVars>
          <dgm:bulletEnabled val="1"/>
        </dgm:presLayoutVars>
      </dgm:prSet>
      <dgm:spPr/>
    </dgm:pt>
  </dgm:ptLst>
  <dgm:cxnLst>
    <dgm:cxn modelId="{A795F513-537D-44CC-9016-8826A5D08461}" srcId="{DC735FF4-C854-4C2C-BA92-4F4A5E95A327}" destId="{6116DFC6-728B-45F0-A7F0-53865BB6A2E3}" srcOrd="1" destOrd="0" parTransId="{0DBD5268-E7D0-4A1A-8DFE-58996E07B5C0}" sibTransId="{C5A6E8B8-9A82-44D7-BD3D-276FA2A49AB5}"/>
    <dgm:cxn modelId="{1C8B251A-4D24-4A41-B2E6-0306A59A684B}" srcId="{DC735FF4-C854-4C2C-BA92-4F4A5E95A327}" destId="{A63C4609-7597-442F-81F1-31C6BEF1DBE7}" srcOrd="2" destOrd="0" parTransId="{53510E37-90C2-4CB7-B355-A223BA21D7DD}" sibTransId="{6895E40A-C860-4746-A42F-CEEB7BB1AB49}"/>
    <dgm:cxn modelId="{9E78251B-C704-4F4F-AE33-E1E05F6E0A16}" type="presOf" srcId="{6EE3689E-068F-49BD-A030-AD42211A9D05}" destId="{87A9DF71-2A83-4D51-8093-BD8FA5185F8A}" srcOrd="0" destOrd="3" presId="urn:microsoft.com/office/officeart/2005/8/layout/hList6"/>
    <dgm:cxn modelId="{216FB433-B955-41FD-9625-94BC85FE1DE9}" srcId="{6116DFC6-728B-45F0-A7F0-53865BB6A2E3}" destId="{0960C4BE-A1EC-42DE-92EF-E93B5FCF61E4}" srcOrd="1" destOrd="0" parTransId="{B9EECDF9-E83F-4E79-9520-994919938DB0}" sibTransId="{FE2E7F3B-EB96-4A63-9607-8E6B36A10896}"/>
    <dgm:cxn modelId="{F9111C48-3EDF-4408-9411-1931D5B29A1B}" type="presOf" srcId="{A63C4609-7597-442F-81F1-31C6BEF1DBE7}" destId="{6F2556ED-9B3F-4998-8908-52E19B6D9D2B}" srcOrd="0" destOrd="0" presId="urn:microsoft.com/office/officeart/2005/8/layout/hList6"/>
    <dgm:cxn modelId="{7BF0D04C-A84D-4FD3-91FA-68E2166B9E50}" srcId="{6116DFC6-728B-45F0-A7F0-53865BB6A2E3}" destId="{C772B16C-C30C-49EC-93A3-9A37F4DCA4C0}" srcOrd="0" destOrd="0" parTransId="{02723AA2-252A-4575-8706-23F4A11CB71B}" sibTransId="{096B18FB-DFF9-4750-ACA2-0B750B7EC178}"/>
    <dgm:cxn modelId="{E3F43E52-5ACB-446D-982D-B7D1B99F7B65}" type="presOf" srcId="{B31E3C5E-7932-4CB7-BA84-236C302D201A}" destId="{6F2556ED-9B3F-4998-8908-52E19B6D9D2B}" srcOrd="0" destOrd="1" presId="urn:microsoft.com/office/officeart/2005/8/layout/hList6"/>
    <dgm:cxn modelId="{42586653-B117-4D06-82AD-5EA4B0715C43}" srcId="{47E688A9-43B5-45EF-858A-D2BC27131684}" destId="{6EE3689E-068F-49BD-A030-AD42211A9D05}" srcOrd="2" destOrd="0" parTransId="{671A270C-4D0C-4874-B842-604E116282DE}" sibTransId="{0415C0C8-7BDD-4830-97F0-EE0B6B91E514}"/>
    <dgm:cxn modelId="{4E8A9A73-CE51-46DA-9D47-FEC9C735FA51}" type="presOf" srcId="{1A604565-D9C3-426B-82B4-E6FF11E3DC73}" destId="{87A9DF71-2A83-4D51-8093-BD8FA5185F8A}" srcOrd="0" destOrd="1" presId="urn:microsoft.com/office/officeart/2005/8/layout/hList6"/>
    <dgm:cxn modelId="{24BB2A58-A29B-499C-B2A4-8D77243D33B7}" type="presOf" srcId="{47E688A9-43B5-45EF-858A-D2BC27131684}" destId="{87A9DF71-2A83-4D51-8093-BD8FA5185F8A}" srcOrd="0" destOrd="0" presId="urn:microsoft.com/office/officeart/2005/8/layout/hList6"/>
    <dgm:cxn modelId="{D456E079-7F51-46AC-8701-9916C5676038}" type="presOf" srcId="{44788E4D-F566-4AD8-8984-5EBA4CF9B1ED}" destId="{0EE74FE0-765F-4A40-97BB-070899B50E63}" srcOrd="0" destOrd="0" presId="urn:microsoft.com/office/officeart/2005/8/layout/hList6"/>
    <dgm:cxn modelId="{6CC01680-8DF2-4002-A19A-FD38C28C589C}" type="presOf" srcId="{C772B16C-C30C-49EC-93A3-9A37F4DCA4C0}" destId="{A439761D-2347-453B-8972-8712BB3BC23A}" srcOrd="0" destOrd="1" presId="urn:microsoft.com/office/officeart/2005/8/layout/hList6"/>
    <dgm:cxn modelId="{19A56182-9016-4FAA-A44B-041F74C45AEC}" srcId="{47E688A9-43B5-45EF-858A-D2BC27131684}" destId="{63699ED9-6768-4F2D-A98F-B53D8732C07A}" srcOrd="1" destOrd="0" parTransId="{8794FB22-AD22-4A24-BDBF-7BE1CD6DB772}" sibTransId="{09ADD97F-33B7-4FEB-9147-4E1001F1970E}"/>
    <dgm:cxn modelId="{AD2B5285-5217-4030-A10A-1760CEF3D3CE}" type="presOf" srcId="{63699ED9-6768-4F2D-A98F-B53D8732C07A}" destId="{87A9DF71-2A83-4D51-8093-BD8FA5185F8A}" srcOrd="0" destOrd="2" presId="urn:microsoft.com/office/officeart/2005/8/layout/hList6"/>
    <dgm:cxn modelId="{128F57AB-897D-457B-A4AE-DBB146CFB32E}" srcId="{A63C4609-7597-442F-81F1-31C6BEF1DBE7}" destId="{B31E3C5E-7932-4CB7-BA84-236C302D201A}" srcOrd="0" destOrd="0" parTransId="{3967556C-AAB7-4E1C-9EDB-D0CD8AFF6C5A}" sibTransId="{C32679EB-DE57-4F42-8EEE-D310302038CB}"/>
    <dgm:cxn modelId="{4EEE22C6-E0C3-4778-AFCD-030E360FC86A}" type="presOf" srcId="{0960C4BE-A1EC-42DE-92EF-E93B5FCF61E4}" destId="{A439761D-2347-453B-8972-8712BB3BC23A}" srcOrd="0" destOrd="2" presId="urn:microsoft.com/office/officeart/2005/8/layout/hList6"/>
    <dgm:cxn modelId="{2A8956C6-7F1D-4258-90DC-8014311D0960}" srcId="{DC735FF4-C854-4C2C-BA92-4F4A5E95A327}" destId="{44788E4D-F566-4AD8-8984-5EBA4CF9B1ED}" srcOrd="3" destOrd="0" parTransId="{DC4BC11B-BF7A-48B6-95E5-9746D5B835F1}" sibTransId="{21BE7BF9-5321-4139-829B-3F5410682B34}"/>
    <dgm:cxn modelId="{85ECCADB-2A8E-4851-BE43-7B8D53AAEBF8}" srcId="{DC735FF4-C854-4C2C-BA92-4F4A5E95A327}" destId="{47E688A9-43B5-45EF-858A-D2BC27131684}" srcOrd="0" destOrd="0" parTransId="{B0F21881-C561-46D6-AA5F-14576903BB0D}" sibTransId="{3FBA5272-2059-4E93-A815-8EC10A05C139}"/>
    <dgm:cxn modelId="{EAA609DE-8EAD-469C-8B89-782C087EE823}" type="presOf" srcId="{6116DFC6-728B-45F0-A7F0-53865BB6A2E3}" destId="{A439761D-2347-453B-8972-8712BB3BC23A}" srcOrd="0" destOrd="0" presId="urn:microsoft.com/office/officeart/2005/8/layout/hList6"/>
    <dgm:cxn modelId="{326803E6-E8B1-46D9-B6B0-F5E7EC72293F}" srcId="{47E688A9-43B5-45EF-858A-D2BC27131684}" destId="{1A604565-D9C3-426B-82B4-E6FF11E3DC73}" srcOrd="0" destOrd="0" parTransId="{C96F1B2E-A743-4BBE-A7BC-F4DADE66E0D9}" sibTransId="{3C23A5E1-2EA5-46A7-8217-733F04BC7AC4}"/>
    <dgm:cxn modelId="{38AADBEB-C4A2-40B0-A428-52BFCD8CE869}" type="presOf" srcId="{DC735FF4-C854-4C2C-BA92-4F4A5E95A327}" destId="{72D6599A-36A2-4348-87A4-C6418D46F8AD}" srcOrd="0" destOrd="0" presId="urn:microsoft.com/office/officeart/2005/8/layout/hList6"/>
    <dgm:cxn modelId="{1ABC607F-352F-42CF-8B20-4B34E9844F84}" type="presParOf" srcId="{72D6599A-36A2-4348-87A4-C6418D46F8AD}" destId="{87A9DF71-2A83-4D51-8093-BD8FA5185F8A}" srcOrd="0" destOrd="0" presId="urn:microsoft.com/office/officeart/2005/8/layout/hList6"/>
    <dgm:cxn modelId="{9A87BEEF-AA55-400C-B0B5-33097FCC599C}" type="presParOf" srcId="{72D6599A-36A2-4348-87A4-C6418D46F8AD}" destId="{4F666C2E-54BB-4D72-A279-679FDF13F175}" srcOrd="1" destOrd="0" presId="urn:microsoft.com/office/officeart/2005/8/layout/hList6"/>
    <dgm:cxn modelId="{C12A21F1-3522-4472-9999-EDA08C85EA36}" type="presParOf" srcId="{72D6599A-36A2-4348-87A4-C6418D46F8AD}" destId="{A439761D-2347-453B-8972-8712BB3BC23A}" srcOrd="2" destOrd="0" presId="urn:microsoft.com/office/officeart/2005/8/layout/hList6"/>
    <dgm:cxn modelId="{8AA1AF70-AB9E-41D5-9637-5B128C159582}" type="presParOf" srcId="{72D6599A-36A2-4348-87A4-C6418D46F8AD}" destId="{48F0C1DE-CEB7-4EEA-BD45-D3120A9F1943}" srcOrd="3" destOrd="0" presId="urn:microsoft.com/office/officeart/2005/8/layout/hList6"/>
    <dgm:cxn modelId="{44524381-7D96-4D6B-AC1D-827045A5A43F}" type="presParOf" srcId="{72D6599A-36A2-4348-87A4-C6418D46F8AD}" destId="{6F2556ED-9B3F-4998-8908-52E19B6D9D2B}" srcOrd="4" destOrd="0" presId="urn:microsoft.com/office/officeart/2005/8/layout/hList6"/>
    <dgm:cxn modelId="{68D6789B-7798-46DB-8ED7-20CF9E18E412}" type="presParOf" srcId="{72D6599A-36A2-4348-87A4-C6418D46F8AD}" destId="{99EF99EC-4632-4F5E-846E-028F6BA76171}" srcOrd="5" destOrd="0" presId="urn:microsoft.com/office/officeart/2005/8/layout/hList6"/>
    <dgm:cxn modelId="{82259EE9-D311-4597-96DB-42AFD2E98AAD}" type="presParOf" srcId="{72D6599A-36A2-4348-87A4-C6418D46F8AD}" destId="{0EE74FE0-765F-4A40-97BB-070899B50E63}" srcOrd="6"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7B424-E3EB-4E4B-971C-0DBFE0C62250}">
      <dsp:nvSpPr>
        <dsp:cNvPr id="0" name=""/>
        <dsp:cNvSpPr/>
      </dsp:nvSpPr>
      <dsp:spPr>
        <a:xfrm>
          <a:off x="2767" y="1158163"/>
          <a:ext cx="2698590" cy="106777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Current Georgia Law</a:t>
          </a:r>
        </a:p>
      </dsp:txBody>
      <dsp:txXfrm>
        <a:off x="2767" y="1158163"/>
        <a:ext cx="2698590" cy="1067771"/>
      </dsp:txXfrm>
    </dsp:sp>
    <dsp:sp modelId="{BD1D2419-3FBE-4CDD-B9F0-2791A66260DC}">
      <dsp:nvSpPr>
        <dsp:cNvPr id="0" name=""/>
        <dsp:cNvSpPr/>
      </dsp:nvSpPr>
      <dsp:spPr>
        <a:xfrm>
          <a:off x="2767" y="2225935"/>
          <a:ext cx="2698590" cy="3318705"/>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3-person tender committee on electronic tenders (Art. 11) </a:t>
          </a:r>
        </a:p>
      </dsp:txBody>
      <dsp:txXfrm>
        <a:off x="2767" y="2225935"/>
        <a:ext cx="2698590" cy="3318705"/>
      </dsp:txXfrm>
    </dsp:sp>
    <dsp:sp modelId="{8E6D5C47-3AC7-4A32-A37A-EB161483C401}">
      <dsp:nvSpPr>
        <dsp:cNvPr id="0" name=""/>
        <dsp:cNvSpPr/>
      </dsp:nvSpPr>
      <dsp:spPr>
        <a:xfrm>
          <a:off x="3079160" y="1158163"/>
          <a:ext cx="2698590" cy="1067771"/>
        </a:xfrm>
        <a:prstGeom prst="rect">
          <a:avLst/>
        </a:prstGeom>
        <a:solidFill>
          <a:schemeClr val="accent4">
            <a:hueOff val="5571487"/>
            <a:satOff val="19812"/>
            <a:lumOff val="44804"/>
            <a:alphaOff val="0"/>
          </a:schemeClr>
        </a:solidFill>
        <a:ln w="25400" cap="flat" cmpd="sng" algn="ctr">
          <a:solidFill>
            <a:schemeClr val="accent4">
              <a:hueOff val="5571487"/>
              <a:satOff val="19812"/>
              <a:lumOff val="4480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Draft Georgia Law</a:t>
          </a:r>
        </a:p>
      </dsp:txBody>
      <dsp:txXfrm>
        <a:off x="3079160" y="1158163"/>
        <a:ext cx="2698590" cy="1067771"/>
      </dsp:txXfrm>
    </dsp:sp>
    <dsp:sp modelId="{AE4847B9-13D2-4C12-A199-E437ADF0E1F4}">
      <dsp:nvSpPr>
        <dsp:cNvPr id="0" name=""/>
        <dsp:cNvSpPr/>
      </dsp:nvSpPr>
      <dsp:spPr>
        <a:xfrm>
          <a:off x="3079160" y="2225935"/>
          <a:ext cx="2698590" cy="3318705"/>
        </a:xfrm>
        <a:prstGeom prst="rect">
          <a:avLst/>
        </a:prstGeom>
        <a:solidFill>
          <a:schemeClr val="accent4">
            <a:tint val="40000"/>
            <a:alpha val="90000"/>
            <a:hueOff val="5577458"/>
            <a:satOff val="19029"/>
            <a:lumOff val="8139"/>
            <a:alphaOff val="0"/>
          </a:schemeClr>
        </a:solidFill>
        <a:ln w="25400" cap="flat" cmpd="sng" algn="ctr">
          <a:solidFill>
            <a:schemeClr val="accent4">
              <a:tint val="40000"/>
              <a:alpha val="90000"/>
              <a:hueOff val="5577458"/>
              <a:satOff val="19029"/>
              <a:lumOff val="81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Addresses personal conflicts of interest of board members</a:t>
          </a:r>
        </a:p>
      </dsp:txBody>
      <dsp:txXfrm>
        <a:off x="3079160" y="2225935"/>
        <a:ext cx="2698590" cy="3318705"/>
      </dsp:txXfrm>
    </dsp:sp>
    <dsp:sp modelId="{C3750E5D-B8B6-4E37-85C4-FF8FA966C67E}">
      <dsp:nvSpPr>
        <dsp:cNvPr id="0" name=""/>
        <dsp:cNvSpPr/>
      </dsp:nvSpPr>
      <dsp:spPr>
        <a:xfrm>
          <a:off x="6155553" y="1158163"/>
          <a:ext cx="2698590" cy="1067771"/>
        </a:xfrm>
        <a:prstGeom prst="rect">
          <a:avLst/>
        </a:prstGeom>
        <a:solidFill>
          <a:schemeClr val="accent4">
            <a:hueOff val="11142974"/>
            <a:satOff val="39624"/>
            <a:lumOff val="89608"/>
            <a:alphaOff val="0"/>
          </a:schemeClr>
        </a:solidFill>
        <a:ln w="25400" cap="flat" cmpd="sng" algn="ctr">
          <a:solidFill>
            <a:schemeClr val="accent4">
              <a:hueOff val="11142974"/>
              <a:satOff val="39624"/>
              <a:lumOff val="896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Practices To Consider</a:t>
          </a:r>
        </a:p>
      </dsp:txBody>
      <dsp:txXfrm>
        <a:off x="6155553" y="1158163"/>
        <a:ext cx="2698590" cy="1067771"/>
      </dsp:txXfrm>
    </dsp:sp>
    <dsp:sp modelId="{B2C70EFF-4051-4816-AE4A-923F1EEA1C36}">
      <dsp:nvSpPr>
        <dsp:cNvPr id="0" name=""/>
        <dsp:cNvSpPr/>
      </dsp:nvSpPr>
      <dsp:spPr>
        <a:xfrm>
          <a:off x="6155553" y="2225935"/>
          <a:ext cx="2698590" cy="3318705"/>
        </a:xfrm>
        <a:prstGeom prst="rect">
          <a:avLst/>
        </a:prstGeom>
        <a:solidFill>
          <a:schemeClr val="accent4">
            <a:tint val="40000"/>
            <a:alpha val="90000"/>
            <a:hueOff val="11154917"/>
            <a:satOff val="38059"/>
            <a:lumOff val="16277"/>
            <a:alphaOff val="0"/>
          </a:schemeClr>
        </a:solidFill>
        <a:ln w="25400" cap="flat" cmpd="sng" algn="ctr">
          <a:solidFill>
            <a:schemeClr val="accent4">
              <a:tint val="40000"/>
              <a:alpha val="90000"/>
              <a:hueOff val="11154917"/>
              <a:satOff val="38059"/>
              <a:lumOff val="162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Separating technical and price evaluations boards from senior official making ultimate purchase decision</a:t>
          </a:r>
        </a:p>
      </dsp:txBody>
      <dsp:txXfrm>
        <a:off x="6155553" y="2225935"/>
        <a:ext cx="2698590" cy="33187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1EC63-938C-4ABF-A3E0-ACE82C35E6D0}">
      <dsp:nvSpPr>
        <dsp:cNvPr id="0" name=""/>
        <dsp:cNvSpPr/>
      </dsp:nvSpPr>
      <dsp:spPr>
        <a:xfrm rot="16200000">
          <a:off x="1616" y="648748"/>
          <a:ext cx="3601372" cy="3601372"/>
        </a:xfrm>
        <a:prstGeom prst="downArrow">
          <a:avLst>
            <a:gd name="adj1" fmla="val 50000"/>
            <a:gd name="adj2" fmla="val 35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Country 1:</a:t>
          </a:r>
        </a:p>
        <a:p>
          <a:pPr marL="0" lvl="0" indent="0" algn="ctr" defTabSz="1333500">
            <a:lnSpc>
              <a:spcPct val="90000"/>
            </a:lnSpc>
            <a:spcBef>
              <a:spcPct val="0"/>
            </a:spcBef>
            <a:spcAft>
              <a:spcPct val="35000"/>
            </a:spcAft>
            <a:buNone/>
          </a:pPr>
          <a:r>
            <a:rPr lang="en-US" sz="3000" kern="1200" dirty="0"/>
            <a:t>Debarment</a:t>
          </a:r>
        </a:p>
      </dsp:txBody>
      <dsp:txXfrm rot="5400000">
        <a:off x="1616" y="1549091"/>
        <a:ext cx="2971132" cy="1800686"/>
      </dsp:txXfrm>
    </dsp:sp>
    <dsp:sp modelId="{13DD1D39-21AA-4E21-BFF5-DB50CC39BE61}">
      <dsp:nvSpPr>
        <dsp:cNvPr id="0" name=""/>
        <dsp:cNvSpPr/>
      </dsp:nvSpPr>
      <dsp:spPr>
        <a:xfrm rot="5400000">
          <a:off x="3847122" y="648748"/>
          <a:ext cx="3601372" cy="3601372"/>
        </a:xfrm>
        <a:prstGeom prst="downArrow">
          <a:avLst>
            <a:gd name="adj1" fmla="val 50000"/>
            <a:gd name="adj2" fmla="val 35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Country 2:</a:t>
          </a:r>
        </a:p>
        <a:p>
          <a:pPr marL="0" lvl="0" indent="0" algn="ctr" defTabSz="1333500">
            <a:lnSpc>
              <a:spcPct val="90000"/>
            </a:lnSpc>
            <a:spcBef>
              <a:spcPct val="0"/>
            </a:spcBef>
            <a:spcAft>
              <a:spcPct val="35000"/>
            </a:spcAft>
            <a:buNone/>
          </a:pPr>
          <a:r>
            <a:rPr lang="en-US" sz="3000" kern="1200" dirty="0"/>
            <a:t>Automatic Effect</a:t>
          </a:r>
        </a:p>
      </dsp:txBody>
      <dsp:txXfrm rot="-5400000">
        <a:off x="4477362" y="1549091"/>
        <a:ext cx="2971132" cy="18006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3BD07-A67C-4516-A9C0-DBF791E8163E}">
      <dsp:nvSpPr>
        <dsp:cNvPr id="0" name=""/>
        <dsp:cNvSpPr/>
      </dsp:nvSpPr>
      <dsp:spPr>
        <a:xfrm>
          <a:off x="0" y="314227"/>
          <a:ext cx="8678091" cy="756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78FB72-09F9-4691-860A-E75F69BA147E}">
      <dsp:nvSpPr>
        <dsp:cNvPr id="0" name=""/>
        <dsp:cNvSpPr/>
      </dsp:nvSpPr>
      <dsp:spPr>
        <a:xfrm>
          <a:off x="433904" y="0"/>
          <a:ext cx="6074663" cy="88560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08" tIns="0" rIns="229608" bIns="0" numCol="1" spcCol="1270" anchor="ctr" anchorCtr="0">
          <a:noAutofit/>
        </a:bodyPr>
        <a:lstStyle/>
        <a:p>
          <a:pPr marL="0" lvl="0" indent="0" algn="l" defTabSz="1333500">
            <a:lnSpc>
              <a:spcPct val="90000"/>
            </a:lnSpc>
            <a:spcBef>
              <a:spcPct val="0"/>
            </a:spcBef>
            <a:spcAft>
              <a:spcPct val="35000"/>
            </a:spcAft>
            <a:buNone/>
          </a:pPr>
          <a:r>
            <a:rPr lang="en-US" sz="3000" kern="1200" dirty="0">
              <a:solidFill>
                <a:srgbClr val="FFFF00"/>
              </a:solidFill>
            </a:rPr>
            <a:t>Automatic cross-debarment</a:t>
          </a:r>
        </a:p>
      </dsp:txBody>
      <dsp:txXfrm>
        <a:off x="477135" y="43231"/>
        <a:ext cx="5988201" cy="799138"/>
      </dsp:txXfrm>
    </dsp:sp>
    <dsp:sp modelId="{F6783BD7-F35D-40E8-8015-329D448D9A8A}">
      <dsp:nvSpPr>
        <dsp:cNvPr id="0" name=""/>
        <dsp:cNvSpPr/>
      </dsp:nvSpPr>
      <dsp:spPr>
        <a:xfrm>
          <a:off x="0" y="1808591"/>
          <a:ext cx="8678091" cy="756000"/>
        </a:xfrm>
        <a:prstGeom prst="rect">
          <a:avLst/>
        </a:prstGeom>
        <a:solidFill>
          <a:schemeClr val="lt1">
            <a:alpha val="90000"/>
            <a:hueOff val="0"/>
            <a:satOff val="0"/>
            <a:lumOff val="0"/>
            <a:alphaOff val="0"/>
          </a:schemeClr>
        </a:solidFill>
        <a:ln w="25400" cap="flat" cmpd="sng" algn="ctr">
          <a:solidFill>
            <a:schemeClr val="accent2">
              <a:hueOff val="-4800000"/>
              <a:satOff val="-16668"/>
              <a:lumOff val="20000"/>
              <a:alphaOff val="0"/>
            </a:schemeClr>
          </a:solidFill>
          <a:prstDash val="solid"/>
        </a:ln>
        <a:effectLst/>
      </dsp:spPr>
      <dsp:style>
        <a:lnRef idx="2">
          <a:scrgbClr r="0" g="0" b="0"/>
        </a:lnRef>
        <a:fillRef idx="1">
          <a:scrgbClr r="0" g="0" b="0"/>
        </a:fillRef>
        <a:effectRef idx="0">
          <a:scrgbClr r="0" g="0" b="0"/>
        </a:effectRef>
        <a:fontRef idx="minor"/>
      </dsp:style>
    </dsp:sp>
    <dsp:sp modelId="{5FBE4D6D-2257-4759-8372-5D7114B6D360}">
      <dsp:nvSpPr>
        <dsp:cNvPr id="0" name=""/>
        <dsp:cNvSpPr/>
      </dsp:nvSpPr>
      <dsp:spPr>
        <a:xfrm>
          <a:off x="433904" y="1365791"/>
          <a:ext cx="6074663" cy="88560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08" tIns="0" rIns="229608" bIns="0" numCol="1" spcCol="1270" anchor="ctr" anchorCtr="0">
          <a:noAutofit/>
        </a:bodyPr>
        <a:lstStyle/>
        <a:p>
          <a:pPr marL="0" lvl="0" indent="0" algn="l" defTabSz="1333500">
            <a:lnSpc>
              <a:spcPct val="90000"/>
            </a:lnSpc>
            <a:spcBef>
              <a:spcPct val="0"/>
            </a:spcBef>
            <a:spcAft>
              <a:spcPct val="35000"/>
            </a:spcAft>
            <a:buNone/>
          </a:pPr>
          <a:r>
            <a:rPr lang="en-US" sz="3000" kern="1200" dirty="0">
              <a:solidFill>
                <a:srgbClr val="FFFF00"/>
              </a:solidFill>
            </a:rPr>
            <a:t>Exchange list and causes</a:t>
          </a:r>
        </a:p>
      </dsp:txBody>
      <dsp:txXfrm>
        <a:off x="477135" y="1409022"/>
        <a:ext cx="5988201" cy="799138"/>
      </dsp:txXfrm>
    </dsp:sp>
    <dsp:sp modelId="{D5F6DF34-ED80-4A82-B3AB-BF4CB3E08015}">
      <dsp:nvSpPr>
        <dsp:cNvPr id="0" name=""/>
        <dsp:cNvSpPr/>
      </dsp:nvSpPr>
      <dsp:spPr>
        <a:xfrm>
          <a:off x="0" y="3169391"/>
          <a:ext cx="8678091" cy="756000"/>
        </a:xfrm>
        <a:prstGeom prst="rect">
          <a:avLst/>
        </a:prstGeom>
        <a:solidFill>
          <a:schemeClr val="lt1">
            <a:alpha val="90000"/>
            <a:hueOff val="0"/>
            <a:satOff val="0"/>
            <a:lumOff val="0"/>
            <a:alphaOff val="0"/>
          </a:schemeClr>
        </a:solidFill>
        <a:ln w="25400" cap="flat" cmpd="sng" algn="ctr">
          <a:solidFill>
            <a:schemeClr val="accent2">
              <a:hueOff val="-9600000"/>
              <a:satOff val="-33335"/>
              <a:lumOff val="40001"/>
              <a:alphaOff val="0"/>
            </a:schemeClr>
          </a:solidFill>
          <a:prstDash val="solid"/>
        </a:ln>
        <a:effectLst/>
      </dsp:spPr>
      <dsp:style>
        <a:lnRef idx="2">
          <a:scrgbClr r="0" g="0" b="0"/>
        </a:lnRef>
        <a:fillRef idx="1">
          <a:scrgbClr r="0" g="0" b="0"/>
        </a:fillRef>
        <a:effectRef idx="0">
          <a:scrgbClr r="0" g="0" b="0"/>
        </a:effectRef>
        <a:fontRef idx="minor"/>
      </dsp:style>
    </dsp:sp>
    <dsp:sp modelId="{491CD49C-296B-4FE7-ADDA-C28EDB05F783}">
      <dsp:nvSpPr>
        <dsp:cNvPr id="0" name=""/>
        <dsp:cNvSpPr/>
      </dsp:nvSpPr>
      <dsp:spPr>
        <a:xfrm>
          <a:off x="433904" y="2726591"/>
          <a:ext cx="6074663" cy="88560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08" tIns="0" rIns="229608" bIns="0" numCol="1" spcCol="1270" anchor="ctr" anchorCtr="0">
          <a:noAutofit/>
        </a:bodyPr>
        <a:lstStyle/>
        <a:p>
          <a:pPr marL="0" lvl="0" indent="0" algn="l" defTabSz="1333500">
            <a:lnSpc>
              <a:spcPct val="90000"/>
            </a:lnSpc>
            <a:spcBef>
              <a:spcPct val="0"/>
            </a:spcBef>
            <a:spcAft>
              <a:spcPct val="35000"/>
            </a:spcAft>
            <a:buNone/>
          </a:pPr>
          <a:r>
            <a:rPr lang="en-US" sz="3000" kern="1200" dirty="0">
              <a:solidFill>
                <a:srgbClr val="FFFF00"/>
              </a:solidFill>
            </a:rPr>
            <a:t>Publicly list excluded vendors</a:t>
          </a:r>
        </a:p>
      </dsp:txBody>
      <dsp:txXfrm>
        <a:off x="477135" y="2769822"/>
        <a:ext cx="5988201" cy="799138"/>
      </dsp:txXfrm>
    </dsp:sp>
    <dsp:sp modelId="{CAD00054-B3F6-4B9A-BC8C-F8C0BECD4493}">
      <dsp:nvSpPr>
        <dsp:cNvPr id="0" name=""/>
        <dsp:cNvSpPr/>
      </dsp:nvSpPr>
      <dsp:spPr>
        <a:xfrm>
          <a:off x="0" y="4530191"/>
          <a:ext cx="8678091" cy="756000"/>
        </a:xfrm>
        <a:prstGeom prst="rect">
          <a:avLst/>
        </a:prstGeom>
        <a:solidFill>
          <a:schemeClr val="lt1">
            <a:alpha val="90000"/>
            <a:hueOff val="0"/>
            <a:satOff val="0"/>
            <a:lumOff val="0"/>
            <a:alphaOff val="0"/>
          </a:schemeClr>
        </a:solidFill>
        <a:ln w="25400" cap="flat" cmpd="sng" algn="ctr">
          <a:solidFill>
            <a:schemeClr val="accent2">
              <a:hueOff val="-14400000"/>
              <a:satOff val="-50003"/>
              <a:lumOff val="60001"/>
              <a:alphaOff val="0"/>
            </a:schemeClr>
          </a:solidFill>
          <a:prstDash val="solid"/>
        </a:ln>
        <a:effectLst/>
      </dsp:spPr>
      <dsp:style>
        <a:lnRef idx="2">
          <a:scrgbClr r="0" g="0" b="0"/>
        </a:lnRef>
        <a:fillRef idx="1">
          <a:scrgbClr r="0" g="0" b="0"/>
        </a:fillRef>
        <a:effectRef idx="0">
          <a:scrgbClr r="0" g="0" b="0"/>
        </a:effectRef>
        <a:fontRef idx="minor"/>
      </dsp:style>
    </dsp:sp>
    <dsp:sp modelId="{635968F4-E432-4995-88B1-F150C99CB330}">
      <dsp:nvSpPr>
        <dsp:cNvPr id="0" name=""/>
        <dsp:cNvSpPr/>
      </dsp:nvSpPr>
      <dsp:spPr>
        <a:xfrm>
          <a:off x="433904" y="4087391"/>
          <a:ext cx="6074663" cy="88560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08" tIns="0" rIns="229608" bIns="0" numCol="1" spcCol="1270" anchor="ctr" anchorCtr="0">
          <a:noAutofit/>
        </a:bodyPr>
        <a:lstStyle/>
        <a:p>
          <a:pPr marL="0" lvl="0" indent="0" algn="l" defTabSz="1333500">
            <a:lnSpc>
              <a:spcPct val="90000"/>
            </a:lnSpc>
            <a:spcBef>
              <a:spcPct val="0"/>
            </a:spcBef>
            <a:spcAft>
              <a:spcPct val="35000"/>
            </a:spcAft>
            <a:buNone/>
          </a:pPr>
          <a:r>
            <a:rPr lang="en-US" sz="3000" kern="1200" dirty="0">
              <a:solidFill>
                <a:srgbClr val="FFFF00"/>
              </a:solidFill>
            </a:rPr>
            <a:t>Do nothing</a:t>
          </a:r>
        </a:p>
      </dsp:txBody>
      <dsp:txXfrm>
        <a:off x="477135" y="4130622"/>
        <a:ext cx="5988201"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FF733-D4BB-4011-85FC-206D4D11A710}">
      <dsp:nvSpPr>
        <dsp:cNvPr id="0" name=""/>
        <dsp:cNvSpPr/>
      </dsp:nvSpPr>
      <dsp:spPr>
        <a:xfrm>
          <a:off x="2277604" y="2243144"/>
          <a:ext cx="1684802" cy="1684802"/>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Online Solution</a:t>
          </a:r>
        </a:p>
      </dsp:txBody>
      <dsp:txXfrm>
        <a:off x="2524338" y="2489878"/>
        <a:ext cx="1191334" cy="1191334"/>
      </dsp:txXfrm>
    </dsp:sp>
    <dsp:sp modelId="{042FBC3E-8E87-4CCC-96A0-E5396E45A26C}">
      <dsp:nvSpPr>
        <dsp:cNvPr id="0" name=""/>
        <dsp:cNvSpPr/>
      </dsp:nvSpPr>
      <dsp:spPr>
        <a:xfrm rot="11700000">
          <a:off x="776244" y="2414713"/>
          <a:ext cx="1472374" cy="4801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683611-472E-424C-8F1F-02C02D66C3FF}">
      <dsp:nvSpPr>
        <dsp:cNvPr id="0" name=""/>
        <dsp:cNvSpPr/>
      </dsp:nvSpPr>
      <dsp:spPr>
        <a:xfrm>
          <a:off x="1048" y="1824033"/>
          <a:ext cx="1600562" cy="128045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Centralized Purchasing Agency</a:t>
          </a:r>
        </a:p>
      </dsp:txBody>
      <dsp:txXfrm>
        <a:off x="38551" y="1861536"/>
        <a:ext cx="1525556" cy="1205444"/>
      </dsp:txXfrm>
    </dsp:sp>
    <dsp:sp modelId="{0C83857D-B5DD-4685-93B8-2ACE86B24C18}">
      <dsp:nvSpPr>
        <dsp:cNvPr id="0" name=""/>
        <dsp:cNvSpPr/>
      </dsp:nvSpPr>
      <dsp:spPr>
        <a:xfrm rot="14700000">
          <a:off x="1680461" y="1337108"/>
          <a:ext cx="1472374" cy="4801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6E458D-78B4-44D9-8BAC-95B50CBBEBE1}">
      <dsp:nvSpPr>
        <dsp:cNvPr id="0" name=""/>
        <dsp:cNvSpPr/>
      </dsp:nvSpPr>
      <dsp:spPr>
        <a:xfrm>
          <a:off x="1305241" y="269755"/>
          <a:ext cx="1600562" cy="1280450"/>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Market</a:t>
          </a:r>
        </a:p>
      </dsp:txBody>
      <dsp:txXfrm>
        <a:off x="1342744" y="307258"/>
        <a:ext cx="1525556" cy="1205444"/>
      </dsp:txXfrm>
    </dsp:sp>
    <dsp:sp modelId="{F3230760-F423-4CC4-8AA3-BCF1912B4547}">
      <dsp:nvSpPr>
        <dsp:cNvPr id="0" name=""/>
        <dsp:cNvSpPr/>
      </dsp:nvSpPr>
      <dsp:spPr>
        <a:xfrm rot="17700000">
          <a:off x="3087174" y="1337108"/>
          <a:ext cx="1472374" cy="4801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39FD4B-8ADA-4A90-ACEB-342019168258}">
      <dsp:nvSpPr>
        <dsp:cNvPr id="0" name=""/>
        <dsp:cNvSpPr/>
      </dsp:nvSpPr>
      <dsp:spPr>
        <a:xfrm>
          <a:off x="3334206" y="269755"/>
          <a:ext cx="1600562" cy="1280450"/>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Congress</a:t>
          </a:r>
        </a:p>
      </dsp:txBody>
      <dsp:txXfrm>
        <a:off x="3371709" y="307258"/>
        <a:ext cx="1525556" cy="1205444"/>
      </dsp:txXfrm>
    </dsp:sp>
    <dsp:sp modelId="{7F2C2E95-A083-424E-AEF1-84A57146E1D7}">
      <dsp:nvSpPr>
        <dsp:cNvPr id="0" name=""/>
        <dsp:cNvSpPr/>
      </dsp:nvSpPr>
      <dsp:spPr>
        <a:xfrm rot="20700000">
          <a:off x="3991391" y="2414713"/>
          <a:ext cx="1472374" cy="4801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98147B-7FCE-4695-B41D-4338F333542A}">
      <dsp:nvSpPr>
        <dsp:cNvPr id="0" name=""/>
        <dsp:cNvSpPr/>
      </dsp:nvSpPr>
      <dsp:spPr>
        <a:xfrm>
          <a:off x="4638400" y="1824033"/>
          <a:ext cx="1600562" cy="1280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Users</a:t>
          </a:r>
        </a:p>
      </dsp:txBody>
      <dsp:txXfrm>
        <a:off x="4675903" y="1861536"/>
        <a:ext cx="1525556" cy="1205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7B424-E3EB-4E4B-971C-0DBFE0C62250}">
      <dsp:nvSpPr>
        <dsp:cNvPr id="0" name=""/>
        <dsp:cNvSpPr/>
      </dsp:nvSpPr>
      <dsp:spPr>
        <a:xfrm>
          <a:off x="2767" y="678973"/>
          <a:ext cx="2698590" cy="758991"/>
        </a:xfrm>
        <a:prstGeom prst="rect">
          <a:avLst/>
        </a:prstGeom>
        <a:solidFill>
          <a:srgbClr val="FFFF00"/>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Georgia Conflict of Interest Law</a:t>
          </a:r>
        </a:p>
      </dsp:txBody>
      <dsp:txXfrm>
        <a:off x="2767" y="678973"/>
        <a:ext cx="2698590" cy="758991"/>
      </dsp:txXfrm>
    </dsp:sp>
    <dsp:sp modelId="{BD1D2419-3FBE-4CDD-B9F0-2791A66260DC}">
      <dsp:nvSpPr>
        <dsp:cNvPr id="0" name=""/>
        <dsp:cNvSpPr/>
      </dsp:nvSpPr>
      <dsp:spPr>
        <a:xfrm>
          <a:off x="2767" y="1437964"/>
          <a:ext cx="2698590" cy="4585865"/>
        </a:xfrm>
        <a:prstGeom prst="rect">
          <a:avLst/>
        </a:prstGeom>
        <a:solidFill>
          <a:srgbClr val="FFC000">
            <a:alpha val="90000"/>
          </a:srgb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Protection for disclosing violation of conflicts of interest law or other law, which may hurt government reputation</a:t>
          </a:r>
        </a:p>
        <a:p>
          <a:pPr marL="228600" lvl="1" indent="-228600" algn="l" defTabSz="977900">
            <a:lnSpc>
              <a:spcPct val="90000"/>
            </a:lnSpc>
            <a:spcBef>
              <a:spcPct val="0"/>
            </a:spcBef>
            <a:spcAft>
              <a:spcPct val="15000"/>
            </a:spcAft>
            <a:buChar char="•"/>
          </a:pPr>
          <a:endParaRPr lang="en-US" sz="2200" kern="1200" dirty="0"/>
        </a:p>
      </dsp:txBody>
      <dsp:txXfrm>
        <a:off x="2767" y="1437964"/>
        <a:ext cx="2698590" cy="4585865"/>
      </dsp:txXfrm>
    </dsp:sp>
    <dsp:sp modelId="{8E6D5C47-3AC7-4A32-A37A-EB161483C401}">
      <dsp:nvSpPr>
        <dsp:cNvPr id="0" name=""/>
        <dsp:cNvSpPr/>
      </dsp:nvSpPr>
      <dsp:spPr>
        <a:xfrm>
          <a:off x="3079160" y="678973"/>
          <a:ext cx="2698590" cy="758991"/>
        </a:xfrm>
        <a:prstGeom prst="rect">
          <a:avLst/>
        </a:prstGeom>
        <a:solidFill>
          <a:schemeClr val="accent4">
            <a:hueOff val="5571487"/>
            <a:satOff val="19812"/>
            <a:lumOff val="44804"/>
            <a:alphaOff val="0"/>
          </a:schemeClr>
        </a:solidFill>
        <a:ln w="25400" cap="flat" cmpd="sng" algn="ctr">
          <a:solidFill>
            <a:schemeClr val="accent4">
              <a:hueOff val="5571487"/>
              <a:satOff val="19812"/>
              <a:lumOff val="4480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Draft Georgia Procurement Law</a:t>
          </a:r>
        </a:p>
      </dsp:txBody>
      <dsp:txXfrm>
        <a:off x="3079160" y="678973"/>
        <a:ext cx="2698590" cy="758991"/>
      </dsp:txXfrm>
    </dsp:sp>
    <dsp:sp modelId="{AE4847B9-13D2-4C12-A199-E437ADF0E1F4}">
      <dsp:nvSpPr>
        <dsp:cNvPr id="0" name=""/>
        <dsp:cNvSpPr/>
      </dsp:nvSpPr>
      <dsp:spPr>
        <a:xfrm>
          <a:off x="3079160" y="1407147"/>
          <a:ext cx="2698590" cy="4585865"/>
        </a:xfrm>
        <a:prstGeom prst="rect">
          <a:avLst/>
        </a:prstGeom>
        <a:solidFill>
          <a:schemeClr val="accent4">
            <a:tint val="40000"/>
            <a:alpha val="90000"/>
            <a:hueOff val="5577458"/>
            <a:satOff val="19029"/>
            <a:lumOff val="8139"/>
            <a:alphaOff val="0"/>
          </a:schemeClr>
        </a:solidFill>
        <a:ln w="25400" cap="flat" cmpd="sng" algn="ctr">
          <a:solidFill>
            <a:schemeClr val="accent4">
              <a:tint val="40000"/>
              <a:alpha val="90000"/>
              <a:hueOff val="5577458"/>
              <a:satOff val="19029"/>
              <a:lumOff val="81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None/>
          </a:pPr>
          <a:endParaRPr lang="en-US" sz="2200" kern="1200" dirty="0"/>
        </a:p>
      </dsp:txBody>
      <dsp:txXfrm>
        <a:off x="3079160" y="1407147"/>
        <a:ext cx="2698590" cy="4585865"/>
      </dsp:txXfrm>
    </dsp:sp>
    <dsp:sp modelId="{C3750E5D-B8B6-4E37-85C4-FF8FA966C67E}">
      <dsp:nvSpPr>
        <dsp:cNvPr id="0" name=""/>
        <dsp:cNvSpPr/>
      </dsp:nvSpPr>
      <dsp:spPr>
        <a:xfrm>
          <a:off x="6155553" y="678973"/>
          <a:ext cx="2698590" cy="758991"/>
        </a:xfrm>
        <a:prstGeom prst="rect">
          <a:avLst/>
        </a:prstGeom>
        <a:solidFill>
          <a:schemeClr val="accent4">
            <a:hueOff val="11142974"/>
            <a:satOff val="39624"/>
            <a:lumOff val="89608"/>
            <a:alphaOff val="0"/>
          </a:schemeClr>
        </a:solidFill>
        <a:ln w="25400" cap="flat" cmpd="sng" algn="ctr">
          <a:solidFill>
            <a:schemeClr val="accent4">
              <a:hueOff val="11142974"/>
              <a:satOff val="39624"/>
              <a:lumOff val="896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Practices To Consider</a:t>
          </a:r>
        </a:p>
      </dsp:txBody>
      <dsp:txXfrm>
        <a:off x="6155553" y="678973"/>
        <a:ext cx="2698590" cy="758991"/>
      </dsp:txXfrm>
    </dsp:sp>
    <dsp:sp modelId="{B2C70EFF-4051-4816-AE4A-923F1EEA1C36}">
      <dsp:nvSpPr>
        <dsp:cNvPr id="0" name=""/>
        <dsp:cNvSpPr/>
      </dsp:nvSpPr>
      <dsp:spPr>
        <a:xfrm>
          <a:off x="6155553" y="1437964"/>
          <a:ext cx="2698590" cy="4585865"/>
        </a:xfrm>
        <a:prstGeom prst="rect">
          <a:avLst/>
        </a:prstGeom>
        <a:solidFill>
          <a:schemeClr val="accent4">
            <a:tint val="40000"/>
            <a:alpha val="90000"/>
            <a:hueOff val="11154917"/>
            <a:satOff val="38059"/>
            <a:lumOff val="16277"/>
            <a:alphaOff val="0"/>
          </a:schemeClr>
        </a:solidFill>
        <a:ln w="25400" cap="flat" cmpd="sng" algn="ctr">
          <a:solidFill>
            <a:schemeClr val="accent4">
              <a:tint val="40000"/>
              <a:alpha val="90000"/>
              <a:hueOff val="11154917"/>
              <a:satOff val="38059"/>
              <a:lumOff val="162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u="none" kern="1200" dirty="0"/>
            <a:t>Encourage </a:t>
          </a:r>
          <a:r>
            <a:rPr lang="en-US" sz="2200" u="sng" kern="1200" dirty="0"/>
            <a:t>procurement fraud</a:t>
          </a:r>
          <a:r>
            <a:rPr lang="en-US" sz="2200" u="none" kern="1200" dirty="0"/>
            <a:t> whistleblower:</a:t>
          </a:r>
          <a:endParaRPr lang="en-US" sz="2200" kern="1200" dirty="0"/>
        </a:p>
        <a:p>
          <a:pPr marL="457200" lvl="2" indent="-228600" algn="l" defTabSz="977900">
            <a:lnSpc>
              <a:spcPct val="90000"/>
            </a:lnSpc>
            <a:spcBef>
              <a:spcPct val="0"/>
            </a:spcBef>
            <a:spcAft>
              <a:spcPct val="15000"/>
            </a:spcAft>
            <a:buChar char="•"/>
          </a:pPr>
          <a:r>
            <a:rPr lang="en-US" sz="2200" kern="1200" dirty="0"/>
            <a:t>Allow to drive process</a:t>
          </a:r>
        </a:p>
        <a:p>
          <a:pPr marL="457200" lvl="2" indent="-228600" algn="l" defTabSz="977900">
            <a:lnSpc>
              <a:spcPct val="90000"/>
            </a:lnSpc>
            <a:spcBef>
              <a:spcPct val="0"/>
            </a:spcBef>
            <a:spcAft>
              <a:spcPct val="15000"/>
            </a:spcAft>
            <a:buChar char="•"/>
          </a:pPr>
          <a:r>
            <a:rPr lang="en-US" sz="2200" kern="1200" dirty="0"/>
            <a:t>Bounty or special protection</a:t>
          </a:r>
        </a:p>
        <a:p>
          <a:pPr marL="457200" lvl="2" indent="-228600" algn="l" defTabSz="977900">
            <a:lnSpc>
              <a:spcPct val="90000"/>
            </a:lnSpc>
            <a:spcBef>
              <a:spcPct val="0"/>
            </a:spcBef>
            <a:spcAft>
              <a:spcPct val="15000"/>
            </a:spcAft>
            <a:buChar char="•"/>
          </a:pPr>
          <a:r>
            <a:rPr lang="en-US" sz="2200" kern="1200" dirty="0"/>
            <a:t>Lower proof standard regarding fraudulent intent</a:t>
          </a:r>
        </a:p>
      </dsp:txBody>
      <dsp:txXfrm>
        <a:off x="6155553" y="1437964"/>
        <a:ext cx="2698590" cy="45858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ACAF1-3E04-41B1-BE43-89FFBF0D4D71}">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75EE13-70F5-4616-933F-210CBEB21523}">
      <dsp:nvSpPr>
        <dsp:cNvPr id="0" name=""/>
        <dsp:cNvSpPr/>
      </dsp:nvSpPr>
      <dsp:spPr>
        <a:xfrm>
          <a:off x="8731" y="1625600"/>
          <a:ext cx="2616200" cy="2167466"/>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EU Directive Calls for “Self-Cleaning” of Corrupt Contractors</a:t>
          </a:r>
        </a:p>
      </dsp:txBody>
      <dsp:txXfrm>
        <a:off x="114538" y="1731407"/>
        <a:ext cx="2404586" cy="1955852"/>
      </dsp:txXfrm>
    </dsp:sp>
    <dsp:sp modelId="{2782AEFC-52CC-4708-B17C-C345D740F903}">
      <dsp:nvSpPr>
        <dsp:cNvPr id="0" name=""/>
        <dsp:cNvSpPr/>
      </dsp:nvSpPr>
      <dsp:spPr>
        <a:xfrm>
          <a:off x="2755899" y="1625600"/>
          <a:ext cx="2616200" cy="2167466"/>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Georgia’s Anti-Corruption Strategy 2017-2018 Calls for Corporate Integrity Measures, Especially in State-Owned Enterprises</a:t>
          </a:r>
        </a:p>
      </dsp:txBody>
      <dsp:txXfrm>
        <a:off x="2861706" y="1731407"/>
        <a:ext cx="2404586" cy="1955852"/>
      </dsp:txXfrm>
    </dsp:sp>
    <dsp:sp modelId="{0FAC7A2E-49B3-4CF7-9B72-B83A9084E78D}">
      <dsp:nvSpPr>
        <dsp:cNvPr id="0" name=""/>
        <dsp:cNvSpPr/>
      </dsp:nvSpPr>
      <dsp:spPr>
        <a:xfrm>
          <a:off x="5503068" y="1625600"/>
          <a:ext cx="2616200" cy="2167466"/>
        </a:xfrm>
        <a:prstGeom prst="roundRect">
          <a:avLst/>
        </a:prstGeom>
        <a:solidFill>
          <a:srgbClr val="0069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Corporate Integrity Standards Are Parallel Across the Globe</a:t>
          </a:r>
        </a:p>
      </dsp:txBody>
      <dsp:txXfrm>
        <a:off x="5608875" y="1731407"/>
        <a:ext cx="2404586" cy="19558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7B424-E3EB-4E4B-971C-0DBFE0C62250}">
      <dsp:nvSpPr>
        <dsp:cNvPr id="0" name=""/>
        <dsp:cNvSpPr/>
      </dsp:nvSpPr>
      <dsp:spPr>
        <a:xfrm>
          <a:off x="2767" y="1187260"/>
          <a:ext cx="2698590" cy="792723"/>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Current Georgia Procurement Law</a:t>
          </a:r>
        </a:p>
      </dsp:txBody>
      <dsp:txXfrm>
        <a:off x="2767" y="1187260"/>
        <a:ext cx="2698590" cy="792723"/>
      </dsp:txXfrm>
    </dsp:sp>
    <dsp:sp modelId="{BD1D2419-3FBE-4CDD-B9F0-2791A66260DC}">
      <dsp:nvSpPr>
        <dsp:cNvPr id="0" name=""/>
        <dsp:cNvSpPr/>
      </dsp:nvSpPr>
      <dsp:spPr>
        <a:xfrm>
          <a:off x="2767" y="1979983"/>
          <a:ext cx="2698590" cy="353556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u="sng" kern="1200" dirty="0"/>
            <a:t>Personal conflict of interest</a:t>
          </a:r>
          <a:r>
            <a:rPr lang="en-US" sz="2000" kern="1200" dirty="0"/>
            <a:t> if procuring or oversight official is </a:t>
          </a:r>
          <a:r>
            <a:rPr lang="en-US" sz="2000" b="1" kern="1200" dirty="0"/>
            <a:t>relative </a:t>
          </a:r>
          <a:r>
            <a:rPr lang="en-US" sz="2000" kern="1200" dirty="0"/>
            <a:t>or under </a:t>
          </a:r>
          <a:r>
            <a:rPr lang="en-US" sz="2000" b="1" kern="1200" dirty="0"/>
            <a:t>common control </a:t>
          </a:r>
          <a:r>
            <a:rPr lang="en-US" sz="2000" kern="1200" dirty="0"/>
            <a:t>(Art. 8)</a:t>
          </a:r>
        </a:p>
        <a:p>
          <a:pPr marL="228600" lvl="1" indent="-228600" algn="l" defTabSz="889000">
            <a:lnSpc>
              <a:spcPct val="90000"/>
            </a:lnSpc>
            <a:spcBef>
              <a:spcPct val="0"/>
            </a:spcBef>
            <a:spcAft>
              <a:spcPct val="15000"/>
            </a:spcAft>
            <a:buChar char="•"/>
          </a:pPr>
          <a:r>
            <a:rPr lang="en-US" sz="2000" kern="1200" dirty="0"/>
            <a:t>Vendor may not influence procurement or oversight</a:t>
          </a:r>
        </a:p>
        <a:p>
          <a:pPr marL="228600" lvl="1" indent="-228600" algn="l" defTabSz="889000">
            <a:lnSpc>
              <a:spcPct val="90000"/>
            </a:lnSpc>
            <a:spcBef>
              <a:spcPct val="0"/>
            </a:spcBef>
            <a:spcAft>
              <a:spcPct val="15000"/>
            </a:spcAft>
            <a:buChar char="•"/>
          </a:pPr>
          <a:r>
            <a:rPr lang="en-US" sz="2000" kern="1200" dirty="0"/>
            <a:t>Official must declare any conflict</a:t>
          </a:r>
        </a:p>
      </dsp:txBody>
      <dsp:txXfrm>
        <a:off x="2767" y="1979983"/>
        <a:ext cx="2698590" cy="3535560"/>
      </dsp:txXfrm>
    </dsp:sp>
    <dsp:sp modelId="{8E6D5C47-3AC7-4A32-A37A-EB161483C401}">
      <dsp:nvSpPr>
        <dsp:cNvPr id="0" name=""/>
        <dsp:cNvSpPr/>
      </dsp:nvSpPr>
      <dsp:spPr>
        <a:xfrm>
          <a:off x="3079160" y="1187260"/>
          <a:ext cx="2698590" cy="792723"/>
        </a:xfrm>
        <a:prstGeom prst="rect">
          <a:avLst/>
        </a:prstGeom>
        <a:solidFill>
          <a:schemeClr val="accent4">
            <a:hueOff val="5571487"/>
            <a:satOff val="19812"/>
            <a:lumOff val="44804"/>
            <a:alphaOff val="0"/>
          </a:schemeClr>
        </a:solidFill>
        <a:ln w="25400" cap="flat" cmpd="sng" algn="ctr">
          <a:solidFill>
            <a:schemeClr val="accent4">
              <a:hueOff val="5571487"/>
              <a:satOff val="19812"/>
              <a:lumOff val="4480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Draft Georgia Procurement Law</a:t>
          </a:r>
        </a:p>
      </dsp:txBody>
      <dsp:txXfrm>
        <a:off x="3079160" y="1187260"/>
        <a:ext cx="2698590" cy="792723"/>
      </dsp:txXfrm>
    </dsp:sp>
    <dsp:sp modelId="{AE4847B9-13D2-4C12-A199-E437ADF0E1F4}">
      <dsp:nvSpPr>
        <dsp:cNvPr id="0" name=""/>
        <dsp:cNvSpPr/>
      </dsp:nvSpPr>
      <dsp:spPr>
        <a:xfrm>
          <a:off x="3079160" y="1979983"/>
          <a:ext cx="2698590" cy="3535560"/>
        </a:xfrm>
        <a:prstGeom prst="rect">
          <a:avLst/>
        </a:prstGeom>
        <a:solidFill>
          <a:schemeClr val="accent4">
            <a:tint val="40000"/>
            <a:alpha val="90000"/>
            <a:hueOff val="5577458"/>
            <a:satOff val="19029"/>
            <a:lumOff val="8139"/>
            <a:alphaOff val="0"/>
          </a:schemeClr>
        </a:solidFill>
        <a:ln w="25400" cap="flat" cmpd="sng" algn="ctr">
          <a:solidFill>
            <a:schemeClr val="accent4">
              <a:tint val="40000"/>
              <a:alpha val="90000"/>
              <a:hueOff val="5577458"/>
              <a:satOff val="19029"/>
              <a:lumOff val="81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Addresses personal conflicts of interest</a:t>
          </a:r>
        </a:p>
        <a:p>
          <a:pPr marL="171450" lvl="1" indent="-171450" algn="l" defTabSz="800100">
            <a:lnSpc>
              <a:spcPct val="90000"/>
            </a:lnSpc>
            <a:spcBef>
              <a:spcPct val="0"/>
            </a:spcBef>
            <a:spcAft>
              <a:spcPct val="15000"/>
            </a:spcAft>
            <a:buChar char="•"/>
          </a:pPr>
          <a:r>
            <a:rPr lang="en-US" sz="1800" kern="1200" dirty="0"/>
            <a:t>Publishing committee minutes (notable best practice)</a:t>
          </a:r>
        </a:p>
        <a:p>
          <a:pPr marL="171450" lvl="1" indent="-171450" algn="l" defTabSz="800100">
            <a:lnSpc>
              <a:spcPct val="90000"/>
            </a:lnSpc>
            <a:spcBef>
              <a:spcPct val="0"/>
            </a:spcBef>
            <a:spcAft>
              <a:spcPct val="15000"/>
            </a:spcAft>
            <a:buChar char="•"/>
          </a:pPr>
          <a:r>
            <a:rPr lang="en-US" sz="1800" kern="1200" dirty="0"/>
            <a:t>Organizational conflict of interest (OCI) barred if unfair advantage (Art. 19) – for “equal treatment”?</a:t>
          </a:r>
        </a:p>
      </dsp:txBody>
      <dsp:txXfrm>
        <a:off x="3079160" y="1979983"/>
        <a:ext cx="2698590" cy="3535560"/>
      </dsp:txXfrm>
    </dsp:sp>
    <dsp:sp modelId="{C3750E5D-B8B6-4E37-85C4-FF8FA966C67E}">
      <dsp:nvSpPr>
        <dsp:cNvPr id="0" name=""/>
        <dsp:cNvSpPr/>
      </dsp:nvSpPr>
      <dsp:spPr>
        <a:xfrm>
          <a:off x="6155553" y="1187260"/>
          <a:ext cx="2698590" cy="792723"/>
        </a:xfrm>
        <a:prstGeom prst="rect">
          <a:avLst/>
        </a:prstGeom>
        <a:solidFill>
          <a:schemeClr val="accent4">
            <a:hueOff val="11142974"/>
            <a:satOff val="39624"/>
            <a:lumOff val="89608"/>
            <a:alphaOff val="0"/>
          </a:schemeClr>
        </a:solidFill>
        <a:ln w="25400" cap="flat" cmpd="sng" algn="ctr">
          <a:solidFill>
            <a:schemeClr val="accent4">
              <a:hueOff val="11142974"/>
              <a:satOff val="39624"/>
              <a:lumOff val="896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Practices To Consider</a:t>
          </a:r>
        </a:p>
      </dsp:txBody>
      <dsp:txXfrm>
        <a:off x="6155553" y="1187260"/>
        <a:ext cx="2698590" cy="792723"/>
      </dsp:txXfrm>
    </dsp:sp>
    <dsp:sp modelId="{B2C70EFF-4051-4816-AE4A-923F1EEA1C36}">
      <dsp:nvSpPr>
        <dsp:cNvPr id="0" name=""/>
        <dsp:cNvSpPr/>
      </dsp:nvSpPr>
      <dsp:spPr>
        <a:xfrm>
          <a:off x="6158320" y="2016152"/>
          <a:ext cx="2698590" cy="3535560"/>
        </a:xfrm>
        <a:prstGeom prst="rect">
          <a:avLst/>
        </a:prstGeom>
        <a:solidFill>
          <a:schemeClr val="accent4">
            <a:tint val="40000"/>
            <a:alpha val="90000"/>
            <a:hueOff val="11154917"/>
            <a:satOff val="38059"/>
            <a:lumOff val="16277"/>
            <a:alphaOff val="0"/>
          </a:schemeClr>
        </a:solidFill>
        <a:ln w="25400" cap="flat" cmpd="sng" algn="ctr">
          <a:solidFill>
            <a:schemeClr val="accent4">
              <a:tint val="40000"/>
              <a:alpha val="90000"/>
              <a:hueOff val="11154917"/>
              <a:satOff val="38059"/>
              <a:lumOff val="162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For procurement officials, stricter:</a:t>
          </a:r>
        </a:p>
        <a:p>
          <a:pPr marL="342900" lvl="2" indent="-171450" algn="l" defTabSz="711200">
            <a:lnSpc>
              <a:spcPct val="90000"/>
            </a:lnSpc>
            <a:spcBef>
              <a:spcPct val="0"/>
            </a:spcBef>
            <a:spcAft>
              <a:spcPct val="15000"/>
            </a:spcAft>
            <a:buChar char="•"/>
          </a:pPr>
          <a:r>
            <a:rPr lang="en-US" sz="1600" kern="1200" dirty="0"/>
            <a:t>Gift limit</a:t>
          </a:r>
        </a:p>
        <a:p>
          <a:pPr marL="342900" lvl="2" indent="-171450" algn="l" defTabSz="711200">
            <a:lnSpc>
              <a:spcPct val="90000"/>
            </a:lnSpc>
            <a:spcBef>
              <a:spcPct val="0"/>
            </a:spcBef>
            <a:spcAft>
              <a:spcPct val="15000"/>
            </a:spcAft>
            <a:buChar char="•"/>
          </a:pPr>
          <a:r>
            <a:rPr lang="en-US" sz="1600" kern="1200" dirty="0"/>
            <a:t>“Revolving door” limits</a:t>
          </a:r>
        </a:p>
        <a:p>
          <a:pPr marL="342900" lvl="2" indent="-171450" algn="l" defTabSz="711200">
            <a:lnSpc>
              <a:spcPct val="90000"/>
            </a:lnSpc>
            <a:spcBef>
              <a:spcPct val="0"/>
            </a:spcBef>
            <a:spcAft>
              <a:spcPct val="15000"/>
            </a:spcAft>
            <a:buChar char="•"/>
          </a:pPr>
          <a:r>
            <a:rPr lang="en-US" sz="1600" kern="1200" dirty="0"/>
            <a:t>No disclosure of bidder or procurement-sensitive information</a:t>
          </a:r>
        </a:p>
        <a:p>
          <a:pPr marL="171450" lvl="1" indent="-171450" algn="l" defTabSz="711200">
            <a:lnSpc>
              <a:spcPct val="90000"/>
            </a:lnSpc>
            <a:spcBef>
              <a:spcPct val="0"/>
            </a:spcBef>
            <a:spcAft>
              <a:spcPct val="15000"/>
            </a:spcAft>
            <a:buChar char="•"/>
          </a:pPr>
          <a:r>
            <a:rPr lang="en-US" sz="1600" kern="1200" dirty="0"/>
            <a:t>Publish common Code of Ethics for Contracting Entities, for vendors to mirror</a:t>
          </a:r>
        </a:p>
        <a:p>
          <a:pPr marL="171450" lvl="1" indent="-171450" algn="l" defTabSz="711200">
            <a:lnSpc>
              <a:spcPct val="90000"/>
            </a:lnSpc>
            <a:spcBef>
              <a:spcPct val="0"/>
            </a:spcBef>
            <a:spcAft>
              <a:spcPct val="15000"/>
            </a:spcAft>
            <a:buChar char="•"/>
          </a:pPr>
          <a:r>
            <a:rPr lang="en-US" sz="1600" kern="1200" dirty="0"/>
            <a:t>Bar OCI’s for biased advice</a:t>
          </a:r>
        </a:p>
      </dsp:txBody>
      <dsp:txXfrm>
        <a:off x="6158320" y="2016152"/>
        <a:ext cx="2698590" cy="35355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7B424-E3EB-4E4B-971C-0DBFE0C62250}">
      <dsp:nvSpPr>
        <dsp:cNvPr id="0" name=""/>
        <dsp:cNvSpPr/>
      </dsp:nvSpPr>
      <dsp:spPr>
        <a:xfrm>
          <a:off x="2767" y="356952"/>
          <a:ext cx="2698590" cy="903785"/>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Current Georgia Law</a:t>
          </a:r>
        </a:p>
      </dsp:txBody>
      <dsp:txXfrm>
        <a:off x="2767" y="356952"/>
        <a:ext cx="2698590" cy="903785"/>
      </dsp:txXfrm>
    </dsp:sp>
    <dsp:sp modelId="{BD1D2419-3FBE-4CDD-B9F0-2791A66260DC}">
      <dsp:nvSpPr>
        <dsp:cNvPr id="0" name=""/>
        <dsp:cNvSpPr/>
      </dsp:nvSpPr>
      <dsp:spPr>
        <a:xfrm>
          <a:off x="2767" y="1260738"/>
          <a:ext cx="2698590" cy="508511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“White” list</a:t>
          </a:r>
        </a:p>
        <a:p>
          <a:pPr marL="228600" lvl="1" indent="-228600" algn="l" defTabSz="1155700">
            <a:lnSpc>
              <a:spcPct val="90000"/>
            </a:lnSpc>
            <a:spcBef>
              <a:spcPct val="0"/>
            </a:spcBef>
            <a:spcAft>
              <a:spcPct val="15000"/>
            </a:spcAft>
            <a:buChar char="•"/>
          </a:pPr>
          <a:r>
            <a:rPr lang="en-US" sz="2600" kern="1200" dirty="0"/>
            <a:t>“Black” list of </a:t>
          </a:r>
          <a:r>
            <a:rPr lang="en-US" sz="2600" i="1" kern="1200" dirty="0"/>
            <a:t>mala fide </a:t>
          </a:r>
          <a:r>
            <a:rPr lang="en-US" sz="2600" i="0" kern="1200" dirty="0"/>
            <a:t>(done with bad faith)</a:t>
          </a:r>
          <a:endParaRPr lang="en-US" sz="2600" kern="1200" dirty="0"/>
        </a:p>
      </dsp:txBody>
      <dsp:txXfrm>
        <a:off x="2767" y="1260738"/>
        <a:ext cx="2698590" cy="5085112"/>
      </dsp:txXfrm>
    </dsp:sp>
    <dsp:sp modelId="{8E6D5C47-3AC7-4A32-A37A-EB161483C401}">
      <dsp:nvSpPr>
        <dsp:cNvPr id="0" name=""/>
        <dsp:cNvSpPr/>
      </dsp:nvSpPr>
      <dsp:spPr>
        <a:xfrm>
          <a:off x="3079160" y="356952"/>
          <a:ext cx="2698590" cy="903785"/>
        </a:xfrm>
        <a:prstGeom prst="rect">
          <a:avLst/>
        </a:prstGeom>
        <a:solidFill>
          <a:schemeClr val="accent4">
            <a:hueOff val="5571487"/>
            <a:satOff val="19812"/>
            <a:lumOff val="44804"/>
            <a:alphaOff val="0"/>
          </a:schemeClr>
        </a:solidFill>
        <a:ln w="25400" cap="flat" cmpd="sng" algn="ctr">
          <a:solidFill>
            <a:schemeClr val="accent4">
              <a:hueOff val="5571487"/>
              <a:satOff val="19812"/>
              <a:lumOff val="4480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Draft Georgia Law</a:t>
          </a:r>
        </a:p>
      </dsp:txBody>
      <dsp:txXfrm>
        <a:off x="3079160" y="356952"/>
        <a:ext cx="2698590" cy="903785"/>
      </dsp:txXfrm>
    </dsp:sp>
    <dsp:sp modelId="{AE4847B9-13D2-4C12-A199-E437ADF0E1F4}">
      <dsp:nvSpPr>
        <dsp:cNvPr id="0" name=""/>
        <dsp:cNvSpPr/>
      </dsp:nvSpPr>
      <dsp:spPr>
        <a:xfrm>
          <a:off x="3079160" y="1260738"/>
          <a:ext cx="2698590" cy="5085112"/>
        </a:xfrm>
        <a:prstGeom prst="rect">
          <a:avLst/>
        </a:prstGeom>
        <a:solidFill>
          <a:schemeClr val="accent4">
            <a:tint val="40000"/>
            <a:alpha val="90000"/>
            <a:hueOff val="5577458"/>
            <a:satOff val="19029"/>
            <a:lumOff val="8139"/>
            <a:alphaOff val="0"/>
          </a:schemeClr>
        </a:solidFill>
        <a:ln w="25400" cap="flat" cmpd="sng" algn="ctr">
          <a:solidFill>
            <a:schemeClr val="accent4">
              <a:tint val="40000"/>
              <a:alpha val="90000"/>
              <a:hueOff val="5577458"/>
              <a:satOff val="19029"/>
              <a:lumOff val="81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“Black” list, for:</a:t>
          </a:r>
        </a:p>
        <a:p>
          <a:pPr marL="457200" lvl="2" indent="-228600" algn="l" defTabSz="1155700">
            <a:lnSpc>
              <a:spcPct val="90000"/>
            </a:lnSpc>
            <a:spcBef>
              <a:spcPct val="0"/>
            </a:spcBef>
            <a:spcAft>
              <a:spcPct val="15000"/>
            </a:spcAft>
            <a:buChar char="•"/>
          </a:pPr>
          <a:r>
            <a:rPr lang="en-US" sz="2600" kern="1200" dirty="0"/>
            <a:t>Crime</a:t>
          </a:r>
        </a:p>
        <a:p>
          <a:pPr marL="457200" lvl="2" indent="-228600" algn="l" defTabSz="1155700">
            <a:lnSpc>
              <a:spcPct val="90000"/>
            </a:lnSpc>
            <a:spcBef>
              <a:spcPct val="0"/>
            </a:spcBef>
            <a:spcAft>
              <a:spcPct val="15000"/>
            </a:spcAft>
            <a:buChar char="•"/>
          </a:pPr>
          <a:r>
            <a:rPr lang="en-US" sz="2600" kern="1200" dirty="0"/>
            <a:t>Poor performance</a:t>
          </a:r>
        </a:p>
        <a:p>
          <a:pPr marL="228600" lvl="1" indent="-228600" algn="l" defTabSz="1155700">
            <a:lnSpc>
              <a:spcPct val="90000"/>
            </a:lnSpc>
            <a:spcBef>
              <a:spcPct val="0"/>
            </a:spcBef>
            <a:spcAft>
              <a:spcPct val="15000"/>
            </a:spcAft>
            <a:buChar char="•"/>
          </a:pPr>
          <a:r>
            <a:rPr lang="en-US" sz="2600" kern="1200" dirty="0"/>
            <a:t>“Black” list applies to vendor’s “branches”</a:t>
          </a:r>
        </a:p>
        <a:p>
          <a:pPr marL="228600" lvl="1" indent="-228600" algn="l" defTabSz="1155700">
            <a:lnSpc>
              <a:spcPct val="90000"/>
            </a:lnSpc>
            <a:spcBef>
              <a:spcPct val="0"/>
            </a:spcBef>
            <a:spcAft>
              <a:spcPct val="15000"/>
            </a:spcAft>
            <a:buChar char="•"/>
          </a:pPr>
          <a:r>
            <a:rPr lang="en-US" sz="2600" kern="1200" dirty="0"/>
            <a:t>“White” list looks more like simple registration</a:t>
          </a:r>
        </a:p>
      </dsp:txBody>
      <dsp:txXfrm>
        <a:off x="3079160" y="1260738"/>
        <a:ext cx="2698590" cy="5085112"/>
      </dsp:txXfrm>
    </dsp:sp>
    <dsp:sp modelId="{C3750E5D-B8B6-4E37-85C4-FF8FA966C67E}">
      <dsp:nvSpPr>
        <dsp:cNvPr id="0" name=""/>
        <dsp:cNvSpPr/>
      </dsp:nvSpPr>
      <dsp:spPr>
        <a:xfrm>
          <a:off x="6155553" y="356952"/>
          <a:ext cx="2698590" cy="903785"/>
        </a:xfrm>
        <a:prstGeom prst="rect">
          <a:avLst/>
        </a:prstGeom>
        <a:solidFill>
          <a:schemeClr val="accent4">
            <a:hueOff val="11142974"/>
            <a:satOff val="39624"/>
            <a:lumOff val="89608"/>
            <a:alphaOff val="0"/>
          </a:schemeClr>
        </a:solidFill>
        <a:ln w="25400" cap="flat" cmpd="sng" algn="ctr">
          <a:solidFill>
            <a:schemeClr val="accent4">
              <a:hueOff val="11142974"/>
              <a:satOff val="39624"/>
              <a:lumOff val="896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Practices To Consider</a:t>
          </a:r>
        </a:p>
      </dsp:txBody>
      <dsp:txXfrm>
        <a:off x="6155553" y="356952"/>
        <a:ext cx="2698590" cy="903785"/>
      </dsp:txXfrm>
    </dsp:sp>
    <dsp:sp modelId="{B2C70EFF-4051-4816-AE4A-923F1EEA1C36}">
      <dsp:nvSpPr>
        <dsp:cNvPr id="0" name=""/>
        <dsp:cNvSpPr/>
      </dsp:nvSpPr>
      <dsp:spPr>
        <a:xfrm>
          <a:off x="6155553" y="1260738"/>
          <a:ext cx="2698590" cy="5085112"/>
        </a:xfrm>
        <a:prstGeom prst="rect">
          <a:avLst/>
        </a:prstGeom>
        <a:solidFill>
          <a:schemeClr val="accent4">
            <a:tint val="40000"/>
            <a:alpha val="90000"/>
            <a:hueOff val="11154917"/>
            <a:satOff val="38059"/>
            <a:lumOff val="16277"/>
            <a:alphaOff val="0"/>
          </a:schemeClr>
        </a:solidFill>
        <a:ln w="25400" cap="flat" cmpd="sng" algn="ctr">
          <a:solidFill>
            <a:schemeClr val="accent4">
              <a:tint val="40000"/>
              <a:alpha val="90000"/>
              <a:hueOff val="11154917"/>
              <a:satOff val="38059"/>
              <a:lumOff val="162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Integrating vendor information into (1) </a:t>
          </a:r>
          <a:r>
            <a:rPr lang="en-US" sz="1800" b="1" kern="1200" dirty="0"/>
            <a:t>qualification</a:t>
          </a:r>
          <a:r>
            <a:rPr lang="en-US" sz="1800" kern="1200" dirty="0"/>
            <a:t>, (2) </a:t>
          </a:r>
          <a:r>
            <a:rPr lang="en-US" sz="1800" b="1" kern="1200" dirty="0"/>
            <a:t>exclusion</a:t>
          </a:r>
          <a:r>
            <a:rPr lang="en-US" sz="1800" kern="1200" dirty="0"/>
            <a:t>, and (3) </a:t>
          </a:r>
          <a:r>
            <a:rPr lang="en-US" sz="1800" b="1" kern="1200" dirty="0"/>
            <a:t>past performance </a:t>
          </a:r>
          <a:r>
            <a:rPr lang="en-US" sz="1800" kern="1200" dirty="0"/>
            <a:t>evaluations</a:t>
          </a:r>
        </a:p>
        <a:p>
          <a:pPr marL="171450" lvl="1" indent="-171450" algn="l" defTabSz="800100">
            <a:lnSpc>
              <a:spcPct val="90000"/>
            </a:lnSpc>
            <a:spcBef>
              <a:spcPct val="0"/>
            </a:spcBef>
            <a:spcAft>
              <a:spcPct val="15000"/>
            </a:spcAft>
            <a:buChar char="•"/>
          </a:pPr>
          <a:r>
            <a:rPr lang="en-US" sz="1800" kern="1200" dirty="0"/>
            <a:t>Consider sharing </a:t>
          </a:r>
          <a:r>
            <a:rPr lang="en-US" sz="1800" b="1" kern="1200" dirty="0"/>
            <a:t>information internationally</a:t>
          </a:r>
        </a:p>
        <a:p>
          <a:pPr marL="171450" lvl="1" indent="-171450" algn="l" defTabSz="800100">
            <a:lnSpc>
              <a:spcPct val="90000"/>
            </a:lnSpc>
            <a:spcBef>
              <a:spcPct val="0"/>
            </a:spcBef>
            <a:spcAft>
              <a:spcPct val="15000"/>
            </a:spcAft>
            <a:buChar char="•"/>
          </a:pPr>
          <a:r>
            <a:rPr lang="en-US" sz="1800" b="1" kern="1200" dirty="0"/>
            <a:t>Approach</a:t>
          </a:r>
          <a:r>
            <a:rPr lang="en-US" sz="1800" kern="1200" dirty="0"/>
            <a:t>:  assessing </a:t>
          </a:r>
          <a:r>
            <a:rPr lang="en-US" sz="1800" b="1" kern="1200" dirty="0"/>
            <a:t>performance and reputational risks</a:t>
          </a:r>
        </a:p>
        <a:p>
          <a:pPr marL="171450" lvl="1" indent="-171450" algn="l" defTabSz="800100">
            <a:lnSpc>
              <a:spcPct val="90000"/>
            </a:lnSpc>
            <a:spcBef>
              <a:spcPct val="0"/>
            </a:spcBef>
            <a:spcAft>
              <a:spcPct val="15000"/>
            </a:spcAft>
            <a:buChar char="•"/>
          </a:pPr>
          <a:r>
            <a:rPr lang="en-US" sz="1800" kern="1200" dirty="0"/>
            <a:t>Limiting exclusion to </a:t>
          </a:r>
          <a:r>
            <a:rPr lang="en-US" sz="1800" b="1" kern="1200" dirty="0"/>
            <a:t>affiliates with shared compliance</a:t>
          </a:r>
        </a:p>
        <a:p>
          <a:pPr marL="171450" lvl="1" indent="-171450" algn="l" defTabSz="800100">
            <a:lnSpc>
              <a:spcPct val="90000"/>
            </a:lnSpc>
            <a:spcBef>
              <a:spcPct val="0"/>
            </a:spcBef>
            <a:spcAft>
              <a:spcPct val="15000"/>
            </a:spcAft>
            <a:buChar char="•"/>
          </a:pPr>
          <a:r>
            <a:rPr lang="en-US" sz="1800" b="0" kern="1200" dirty="0"/>
            <a:t>Clarifying </a:t>
          </a:r>
          <a:r>
            <a:rPr lang="en-US" sz="1800" b="1" kern="1200" dirty="0"/>
            <a:t>compliance “self-cleaning” </a:t>
          </a:r>
          <a:r>
            <a:rPr lang="en-US" sz="1800" b="0" kern="1200" dirty="0"/>
            <a:t>measures</a:t>
          </a:r>
        </a:p>
      </dsp:txBody>
      <dsp:txXfrm>
        <a:off x="6155553" y="1260738"/>
        <a:ext cx="2698590" cy="50851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2B914-CFAA-4486-ACA3-C5BFFB290C9A}">
      <dsp:nvSpPr>
        <dsp:cNvPr id="0" name=""/>
        <dsp:cNvSpPr/>
      </dsp:nvSpPr>
      <dsp:spPr>
        <a:xfrm>
          <a:off x="2106502" y="1637297"/>
          <a:ext cx="1425797" cy="1425797"/>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Suspension and Debarment Official</a:t>
          </a:r>
        </a:p>
      </dsp:txBody>
      <dsp:txXfrm>
        <a:off x="2315305" y="1846100"/>
        <a:ext cx="1008191" cy="1008191"/>
      </dsp:txXfrm>
    </dsp:sp>
    <dsp:sp modelId="{06101629-35E4-45AF-B2F6-AB0C250EB019}">
      <dsp:nvSpPr>
        <dsp:cNvPr id="0" name=""/>
        <dsp:cNvSpPr/>
      </dsp:nvSpPr>
      <dsp:spPr>
        <a:xfrm rot="12844193">
          <a:off x="1235912" y="1425012"/>
          <a:ext cx="1031762" cy="40635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C512AB-68B8-4B7F-BF99-C9290B711482}">
      <dsp:nvSpPr>
        <dsp:cNvPr id="0" name=""/>
        <dsp:cNvSpPr/>
      </dsp:nvSpPr>
      <dsp:spPr>
        <a:xfrm>
          <a:off x="647206" y="797387"/>
          <a:ext cx="1354507" cy="1083606"/>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Investigators/ Prosecutors</a:t>
          </a:r>
        </a:p>
      </dsp:txBody>
      <dsp:txXfrm>
        <a:off x="678944" y="829125"/>
        <a:ext cx="1291031" cy="1020130"/>
      </dsp:txXfrm>
    </dsp:sp>
    <dsp:sp modelId="{E14F508D-D072-4528-9509-213E77BB4E76}">
      <dsp:nvSpPr>
        <dsp:cNvPr id="0" name=""/>
        <dsp:cNvSpPr/>
      </dsp:nvSpPr>
      <dsp:spPr>
        <a:xfrm rot="16267787">
          <a:off x="2327351" y="856635"/>
          <a:ext cx="1034996" cy="40635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7DE881-6334-4B4D-8D95-4A41B9595F68}">
      <dsp:nvSpPr>
        <dsp:cNvPr id="0" name=""/>
        <dsp:cNvSpPr/>
      </dsp:nvSpPr>
      <dsp:spPr>
        <a:xfrm>
          <a:off x="2177799" y="611"/>
          <a:ext cx="1354507" cy="1083606"/>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Competitors</a:t>
          </a:r>
        </a:p>
      </dsp:txBody>
      <dsp:txXfrm>
        <a:off x="2209537" y="32349"/>
        <a:ext cx="1291031" cy="1020130"/>
      </dsp:txXfrm>
    </dsp:sp>
    <dsp:sp modelId="{76AADDC1-0743-4ED1-B93A-17B272BE91D5}">
      <dsp:nvSpPr>
        <dsp:cNvPr id="0" name=""/>
        <dsp:cNvSpPr/>
      </dsp:nvSpPr>
      <dsp:spPr>
        <a:xfrm rot="19629472">
          <a:off x="3384610" y="1431034"/>
          <a:ext cx="1087981" cy="40635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1ADCB3-5AA5-4846-B940-7EC6D829C8F8}">
      <dsp:nvSpPr>
        <dsp:cNvPr id="0" name=""/>
        <dsp:cNvSpPr/>
      </dsp:nvSpPr>
      <dsp:spPr>
        <a:xfrm>
          <a:off x="3708391" y="797387"/>
          <a:ext cx="1354507" cy="1083606"/>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Contracting Officers</a:t>
          </a:r>
        </a:p>
      </dsp:txBody>
      <dsp:txXfrm>
        <a:off x="3740129" y="829125"/>
        <a:ext cx="1291031" cy="10201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87C07-D2F5-42F4-B915-A8C514492DAF}">
      <dsp:nvSpPr>
        <dsp:cNvPr id="0" name=""/>
        <dsp:cNvSpPr/>
      </dsp:nvSpPr>
      <dsp:spPr>
        <a:xfrm>
          <a:off x="1413498" y="100535"/>
          <a:ext cx="2602053" cy="4166664"/>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D7B9B62-E282-4A93-9E42-9CFA1558D6E9}">
      <dsp:nvSpPr>
        <dsp:cNvPr id="0" name=""/>
        <dsp:cNvSpPr/>
      </dsp:nvSpPr>
      <dsp:spPr>
        <a:xfrm>
          <a:off x="2666999" y="1524005"/>
          <a:ext cx="2228319" cy="82316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2060"/>
              </a:solidFill>
              <a:latin typeface="+mj-lt"/>
            </a:rPr>
            <a:t>Sanctions Board</a:t>
          </a:r>
        </a:p>
      </dsp:txBody>
      <dsp:txXfrm>
        <a:off x="2707183" y="1564189"/>
        <a:ext cx="2147951" cy="742797"/>
      </dsp:txXfrm>
    </dsp:sp>
    <dsp:sp modelId="{F987B699-42D8-476B-9CCC-EE77BB9D52A6}">
      <dsp:nvSpPr>
        <dsp:cNvPr id="0" name=""/>
        <dsp:cNvSpPr/>
      </dsp:nvSpPr>
      <dsp:spPr>
        <a:xfrm>
          <a:off x="2586631" y="2936195"/>
          <a:ext cx="2313831" cy="111229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2060"/>
              </a:solidFill>
              <a:latin typeface="+mj-lt"/>
            </a:rPr>
            <a:t>Suspension and Debarment Officer (SDO)</a:t>
          </a:r>
        </a:p>
      </dsp:txBody>
      <dsp:txXfrm>
        <a:off x="2640929" y="2990493"/>
        <a:ext cx="2205235" cy="1003703"/>
      </dsp:txXfrm>
    </dsp:sp>
    <dsp:sp modelId="{37BFC09F-9B80-4D79-A854-28CD2DD9B77B}">
      <dsp:nvSpPr>
        <dsp:cNvPr id="0" name=""/>
        <dsp:cNvSpPr/>
      </dsp:nvSpPr>
      <dsp:spPr>
        <a:xfrm>
          <a:off x="2726744" y="76201"/>
          <a:ext cx="1997659" cy="92510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latin typeface="+mj-lt"/>
            </a:rPr>
            <a:t>Integrity Compliance </a:t>
          </a:r>
        </a:p>
        <a:p>
          <a:pPr marL="0" lvl="0" indent="0" algn="ctr" defTabSz="622300">
            <a:lnSpc>
              <a:spcPct val="90000"/>
            </a:lnSpc>
            <a:spcBef>
              <a:spcPct val="0"/>
            </a:spcBef>
            <a:spcAft>
              <a:spcPct val="35000"/>
            </a:spcAft>
            <a:buNone/>
          </a:pPr>
          <a:r>
            <a:rPr lang="en-US" sz="1400" b="1" kern="1200" dirty="0">
              <a:solidFill>
                <a:schemeClr val="tx1"/>
              </a:solidFill>
              <a:latin typeface="+mj-lt"/>
            </a:rPr>
            <a:t>Officers (within INT)</a:t>
          </a:r>
        </a:p>
      </dsp:txBody>
      <dsp:txXfrm>
        <a:off x="2771904" y="121361"/>
        <a:ext cx="1907339" cy="8347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9DF71-2A83-4D51-8093-BD8FA5185F8A}">
      <dsp:nvSpPr>
        <dsp:cNvPr id="0" name=""/>
        <dsp:cNvSpPr/>
      </dsp:nvSpPr>
      <dsp:spPr>
        <a:xfrm rot="16200000">
          <a:off x="-1332542" y="1332542"/>
          <a:ext cx="4408264" cy="1743178"/>
        </a:xfrm>
        <a:prstGeom prst="flowChartManualOperati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292" bIns="0" numCol="1" spcCol="1270" anchor="t" anchorCtr="0">
          <a:noAutofit/>
        </a:bodyPr>
        <a:lstStyle/>
        <a:p>
          <a:pPr marL="0" lvl="0" indent="0" algn="l" defTabSz="755650">
            <a:lnSpc>
              <a:spcPct val="90000"/>
            </a:lnSpc>
            <a:spcBef>
              <a:spcPct val="0"/>
            </a:spcBef>
            <a:spcAft>
              <a:spcPct val="35000"/>
            </a:spcAft>
            <a:buNone/>
          </a:pPr>
          <a:r>
            <a:rPr lang="en-US" sz="1700" b="1" kern="1200" dirty="0">
              <a:solidFill>
                <a:srgbClr val="002060"/>
              </a:solidFill>
            </a:rPr>
            <a:t>Responsibility (Qualification)</a:t>
          </a:r>
          <a:endParaRPr lang="de-AT" sz="1700" b="1" kern="1200" dirty="0">
            <a:solidFill>
              <a:srgbClr val="002060"/>
            </a:solidFill>
          </a:endParaRPr>
        </a:p>
        <a:p>
          <a:pPr marL="114300" lvl="1" indent="-114300" algn="l" defTabSz="577850">
            <a:lnSpc>
              <a:spcPct val="90000"/>
            </a:lnSpc>
            <a:spcBef>
              <a:spcPct val="0"/>
            </a:spcBef>
            <a:spcAft>
              <a:spcPct val="15000"/>
            </a:spcAft>
            <a:buChar char="•"/>
          </a:pPr>
          <a:r>
            <a:rPr lang="en-US" sz="1300" b="1" kern="1200" dirty="0">
              <a:solidFill>
                <a:srgbClr val="002060"/>
              </a:solidFill>
            </a:rPr>
            <a:t>On a case-by-case basis</a:t>
          </a:r>
          <a:endParaRPr lang="de-AT" sz="1300" b="1" kern="1200" dirty="0">
            <a:solidFill>
              <a:srgbClr val="002060"/>
            </a:solidFill>
          </a:endParaRPr>
        </a:p>
        <a:p>
          <a:pPr marL="114300" lvl="1" indent="-114300" algn="l" defTabSz="577850">
            <a:lnSpc>
              <a:spcPct val="90000"/>
            </a:lnSpc>
            <a:spcBef>
              <a:spcPct val="0"/>
            </a:spcBef>
            <a:spcAft>
              <a:spcPct val="15000"/>
            </a:spcAft>
            <a:buChar char="•"/>
          </a:pPr>
          <a:r>
            <a:rPr lang="en-US" sz="1300" b="1" kern="1200" dirty="0">
              <a:solidFill>
                <a:srgbClr val="002060"/>
              </a:solidFill>
            </a:rPr>
            <a:t>In U.S. – done by contracting officer</a:t>
          </a:r>
        </a:p>
        <a:p>
          <a:pPr marL="114300" lvl="1" indent="-114300" algn="l" defTabSz="577850">
            <a:lnSpc>
              <a:spcPct val="90000"/>
            </a:lnSpc>
            <a:spcBef>
              <a:spcPct val="0"/>
            </a:spcBef>
            <a:spcAft>
              <a:spcPct val="15000"/>
            </a:spcAft>
            <a:buChar char="•"/>
          </a:pPr>
          <a:r>
            <a:rPr lang="en-US" sz="1300" b="1" kern="1200" dirty="0">
              <a:solidFill>
                <a:srgbClr val="002060"/>
              </a:solidFill>
            </a:rPr>
            <a:t>Allowed by new EU Directives, 2014/24/EU Art. 57</a:t>
          </a:r>
        </a:p>
      </dsp:txBody>
      <dsp:txXfrm rot="5400000">
        <a:off x="1" y="881652"/>
        <a:ext cx="1743178" cy="2644958"/>
      </dsp:txXfrm>
    </dsp:sp>
    <dsp:sp modelId="{A439761D-2347-453B-8972-8712BB3BC23A}">
      <dsp:nvSpPr>
        <dsp:cNvPr id="0" name=""/>
        <dsp:cNvSpPr/>
      </dsp:nvSpPr>
      <dsp:spPr>
        <a:xfrm rot="16200000">
          <a:off x="543149" y="1332542"/>
          <a:ext cx="4408264" cy="1743178"/>
        </a:xfrm>
        <a:prstGeom prst="flowChartManualOperati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292" bIns="0"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bg1"/>
              </a:solidFill>
            </a:rPr>
            <a:t>Discretionary Debarment – U.S. Federal</a:t>
          </a:r>
          <a:endParaRPr lang="de-AT" sz="1700" b="1" kern="1200" dirty="0">
            <a:solidFill>
              <a:schemeClr val="bg1"/>
            </a:solidFill>
          </a:endParaRPr>
        </a:p>
        <a:p>
          <a:pPr marL="114300" lvl="1" indent="-114300" algn="l" defTabSz="577850">
            <a:lnSpc>
              <a:spcPct val="90000"/>
            </a:lnSpc>
            <a:spcBef>
              <a:spcPct val="0"/>
            </a:spcBef>
            <a:spcAft>
              <a:spcPct val="15000"/>
            </a:spcAft>
            <a:buChar char="•"/>
          </a:pPr>
          <a:r>
            <a:rPr lang="en-US" sz="1300" b="1" kern="1200" dirty="0">
              <a:solidFill>
                <a:schemeClr val="bg1"/>
              </a:solidFill>
            </a:rPr>
            <a:t>Based on “present responsibility”:  focus on present status</a:t>
          </a:r>
          <a:endParaRPr lang="de-AT" sz="1300" b="1" kern="1200" dirty="0">
            <a:solidFill>
              <a:schemeClr val="bg1"/>
            </a:solidFill>
          </a:endParaRPr>
        </a:p>
        <a:p>
          <a:pPr marL="114300" lvl="1" indent="-114300" algn="l" defTabSz="577850">
            <a:lnSpc>
              <a:spcPct val="90000"/>
            </a:lnSpc>
            <a:spcBef>
              <a:spcPct val="0"/>
            </a:spcBef>
            <a:spcAft>
              <a:spcPct val="15000"/>
            </a:spcAft>
            <a:buChar char="•"/>
          </a:pPr>
          <a:r>
            <a:rPr lang="en-US" sz="1300" b="1" kern="1200" dirty="0">
              <a:solidFill>
                <a:schemeClr val="bg1"/>
              </a:solidFill>
            </a:rPr>
            <a:t>Debarment is a cross-government determination</a:t>
          </a:r>
          <a:r>
            <a:rPr lang="en-US" sz="1300" b="1" kern="1200" dirty="0">
              <a:solidFill>
                <a:schemeClr val="tx1"/>
              </a:solidFill>
            </a:rPr>
            <a:t> </a:t>
          </a:r>
        </a:p>
      </dsp:txBody>
      <dsp:txXfrm rot="5400000">
        <a:off x="1875692" y="881652"/>
        <a:ext cx="1743178" cy="2644958"/>
      </dsp:txXfrm>
    </dsp:sp>
    <dsp:sp modelId="{6F2556ED-9B3F-4998-8908-52E19B6D9D2B}">
      <dsp:nvSpPr>
        <dsp:cNvPr id="0" name=""/>
        <dsp:cNvSpPr/>
      </dsp:nvSpPr>
      <dsp:spPr>
        <a:xfrm rot="16200000">
          <a:off x="2417066" y="1332542"/>
          <a:ext cx="4408264" cy="1743178"/>
        </a:xfrm>
        <a:prstGeom prst="flowChartManualOperati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292" bIns="0" numCol="1" spcCol="1270" anchor="t" anchorCtr="0">
          <a:noAutofit/>
        </a:bodyPr>
        <a:lstStyle/>
        <a:p>
          <a:pPr marL="0" lvl="0" indent="0" algn="l" defTabSz="755650">
            <a:lnSpc>
              <a:spcPct val="90000"/>
            </a:lnSpc>
            <a:spcBef>
              <a:spcPct val="0"/>
            </a:spcBef>
            <a:spcAft>
              <a:spcPct val="35000"/>
            </a:spcAft>
            <a:buNone/>
          </a:pPr>
          <a:r>
            <a:rPr lang="en-US" sz="1700" b="1" kern="1200" dirty="0"/>
            <a:t>Adjudicative Debarment for “Bad Acts”</a:t>
          </a:r>
          <a:r>
            <a:rPr lang="en-US" sz="1700" b="1" kern="1200" dirty="0">
              <a:solidFill>
                <a:schemeClr val="bg1">
                  <a:lumMod val="50000"/>
                </a:schemeClr>
              </a:solidFill>
            </a:rPr>
            <a:t>”</a:t>
          </a:r>
          <a:endParaRPr lang="de-AT" sz="1700" b="1" kern="1200" dirty="0"/>
        </a:p>
        <a:p>
          <a:pPr marL="114300" lvl="1" indent="-114300" algn="l" defTabSz="577850">
            <a:lnSpc>
              <a:spcPct val="90000"/>
            </a:lnSpc>
            <a:spcBef>
              <a:spcPct val="0"/>
            </a:spcBef>
            <a:spcAft>
              <a:spcPct val="15000"/>
            </a:spcAft>
            <a:buChar char="•"/>
          </a:pPr>
          <a:r>
            <a:rPr lang="en-US" sz="1300" b="1" kern="1200" dirty="0"/>
            <a:t>E.g., World Bank</a:t>
          </a:r>
          <a:endParaRPr lang="de-AT" sz="1300" b="1" kern="1200" dirty="0"/>
        </a:p>
      </dsp:txBody>
      <dsp:txXfrm rot="5400000">
        <a:off x="3749609" y="881652"/>
        <a:ext cx="1743178" cy="2644958"/>
      </dsp:txXfrm>
    </dsp:sp>
    <dsp:sp modelId="{0EE74FE0-765F-4A40-97BB-070899B50E63}">
      <dsp:nvSpPr>
        <dsp:cNvPr id="0" name=""/>
        <dsp:cNvSpPr/>
      </dsp:nvSpPr>
      <dsp:spPr>
        <a:xfrm rot="16200000">
          <a:off x="4290982" y="1332542"/>
          <a:ext cx="4408264" cy="1743178"/>
        </a:xfrm>
        <a:prstGeom prst="flowChartManualOperation">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292" bIns="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Court-Ordered Debarment, After Judicial Proceedings</a:t>
          </a:r>
          <a:endParaRPr lang="de-AT" sz="1700" kern="1200" dirty="0">
            <a:solidFill>
              <a:schemeClr val="bg1"/>
            </a:solidFill>
          </a:endParaRPr>
        </a:p>
      </dsp:txBody>
      <dsp:txXfrm rot="5400000">
        <a:off x="5623525" y="881652"/>
        <a:ext cx="1743178" cy="264495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4CE963-EB8A-4F8A-9524-6BBBEF8DCB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a:extLst>
              <a:ext uri="{FF2B5EF4-FFF2-40B4-BE49-F238E27FC236}">
                <a16:creationId xmlns:a16="http://schemas.microsoft.com/office/drawing/2014/main" id="{64C405D7-1463-46C5-A83B-B0E78900D5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EAE786-478A-4FEA-9F7F-9D1637D05AEB}" type="datetimeFigureOut">
              <a:rPr lang="hr-HR" smtClean="0"/>
              <a:t>23.10.2019.</a:t>
            </a:fld>
            <a:endParaRPr lang="hr-HR"/>
          </a:p>
        </p:txBody>
      </p:sp>
      <p:sp>
        <p:nvSpPr>
          <p:cNvPr id="4" name="Footer Placeholder 3">
            <a:extLst>
              <a:ext uri="{FF2B5EF4-FFF2-40B4-BE49-F238E27FC236}">
                <a16:creationId xmlns:a16="http://schemas.microsoft.com/office/drawing/2014/main" id="{CDD993F9-E194-4DDA-8B7C-43A72BD6ED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a:extLst>
              <a:ext uri="{FF2B5EF4-FFF2-40B4-BE49-F238E27FC236}">
                <a16:creationId xmlns:a16="http://schemas.microsoft.com/office/drawing/2014/main" id="{4C03FE5B-ABC5-4E5E-9C12-905EF1EA45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404EE9-E6E0-4B75-B1C7-1595BFECA147}" type="slidenum">
              <a:rPr lang="hr-HR" smtClean="0"/>
              <a:t>‹#›</a:t>
            </a:fld>
            <a:endParaRPr lang="hr-HR"/>
          </a:p>
        </p:txBody>
      </p:sp>
    </p:spTree>
    <p:extLst>
      <p:ext uri="{BB962C8B-B14F-4D97-AF65-F5344CB8AC3E}">
        <p14:creationId xmlns:p14="http://schemas.microsoft.com/office/powerpoint/2010/main" val="1577956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EFD0E-0B5C-4D2B-BABA-B6CB031C7B63}" type="datetimeFigureOut">
              <a:rPr lang="de-AT" smtClean="0"/>
              <a:t>23.10.2019</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AED377-4907-4B49-98B2-EF9CB3A7EC3A}" type="slidenum">
              <a:rPr lang="de-AT" smtClean="0"/>
              <a:t>‹#›</a:t>
            </a:fld>
            <a:endParaRPr lang="de-AT"/>
          </a:p>
        </p:txBody>
      </p:sp>
    </p:spTree>
    <p:extLst>
      <p:ext uri="{BB962C8B-B14F-4D97-AF65-F5344CB8AC3E}">
        <p14:creationId xmlns:p14="http://schemas.microsoft.com/office/powerpoint/2010/main" val="542386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pengovpartnership.org/documents/georgia-action-plan-2018-201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381000" y="685800"/>
            <a:ext cx="6096000" cy="3429000"/>
          </a:xfrm>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latin typeface="Arial" pitchFamily="34" charset="0"/>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5A0001A-B70A-41B4-B514-F70913E59153}" type="slidenum">
              <a:rPr lang="en-US" altLang="en-US">
                <a:solidFill>
                  <a:prstClr val="black"/>
                </a:solidFill>
                <a:latin typeface="Arial" pitchFamily="34" charset="0"/>
              </a:rPr>
              <a:pPr/>
              <a:t>5</a:t>
            </a:fld>
            <a:endParaRPr lang="en-US" altLang="en-US">
              <a:solidFill>
                <a:prstClr val="black"/>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AED377-4907-4B49-98B2-EF9CB3A7EC3A}" type="slidenum">
              <a:rPr lang="de-AT" smtClean="0"/>
              <a:t>7</a:t>
            </a:fld>
            <a:endParaRPr lang="de-AT"/>
          </a:p>
        </p:txBody>
      </p:sp>
    </p:spTree>
    <p:extLst>
      <p:ext uri="{BB962C8B-B14F-4D97-AF65-F5344CB8AC3E}">
        <p14:creationId xmlns:p14="http://schemas.microsoft.com/office/powerpoint/2010/main" val="137099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https://www.opengovpartnership.org/documents/georgia-action-plan-2018-2019/</a:t>
            </a:r>
            <a:endParaRPr lang="en-US" dirty="0"/>
          </a:p>
        </p:txBody>
      </p:sp>
      <p:sp>
        <p:nvSpPr>
          <p:cNvPr id="4" name="Slide Number Placeholder 3"/>
          <p:cNvSpPr>
            <a:spLocks noGrp="1"/>
          </p:cNvSpPr>
          <p:nvPr>
            <p:ph type="sldNum" sz="quarter" idx="5"/>
          </p:nvPr>
        </p:nvSpPr>
        <p:spPr/>
        <p:txBody>
          <a:bodyPr/>
          <a:lstStyle/>
          <a:p>
            <a:fld id="{65405C25-7F49-4FE6-A3C6-9E970685ACEB}" type="slidenum">
              <a:rPr lang="en-US" smtClean="0"/>
              <a:t>9</a:t>
            </a:fld>
            <a:endParaRPr lang="en-US"/>
          </a:p>
        </p:txBody>
      </p:sp>
    </p:spTree>
    <p:extLst>
      <p:ext uri="{BB962C8B-B14F-4D97-AF65-F5344CB8AC3E}">
        <p14:creationId xmlns:p14="http://schemas.microsoft.com/office/powerpoint/2010/main" val="2576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AED377-4907-4B49-98B2-EF9CB3A7EC3A}" type="slidenum">
              <a:rPr lang="de-AT" smtClean="0"/>
              <a:t>13</a:t>
            </a:fld>
            <a:endParaRPr lang="de-AT"/>
          </a:p>
        </p:txBody>
      </p:sp>
    </p:spTree>
    <p:extLst>
      <p:ext uri="{BB962C8B-B14F-4D97-AF65-F5344CB8AC3E}">
        <p14:creationId xmlns:p14="http://schemas.microsoft.com/office/powerpoint/2010/main" val="4224717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381000" y="685800"/>
            <a:ext cx="6096000" cy="3429000"/>
          </a:xfrm>
          <a:ln/>
        </p:spPr>
      </p:sp>
      <p:sp>
        <p:nvSpPr>
          <p:cNvPr id="38915" name="Notes Placeholder 2"/>
          <p:cNvSpPr>
            <a:spLocks noGrp="1"/>
          </p:cNvSpPr>
          <p:nvPr>
            <p:ph type="body" idx="1"/>
          </p:nvPr>
        </p:nvSpPr>
        <p:spPr>
          <a:noFill/>
          <a:ln/>
        </p:spPr>
        <p:txBody>
          <a:bodyPr/>
          <a:lstStyle/>
          <a:p>
            <a:pPr>
              <a:spcBef>
                <a:spcPct val="0"/>
              </a:spcBef>
            </a:pPr>
            <a:r>
              <a:rPr lang="en-US">
                <a:latin typeface="Arial" pitchFamily="34" charset="0"/>
              </a:rPr>
              <a:t>Sources:</a:t>
            </a:r>
          </a:p>
          <a:p>
            <a:pPr>
              <a:spcBef>
                <a:spcPct val="0"/>
              </a:spcBef>
            </a:pPr>
            <a:endParaRPr lang="en-US">
              <a:latin typeface="Arial" pitchFamily="34" charset="0"/>
            </a:endParaRPr>
          </a:p>
          <a:p>
            <a:pPr>
              <a:spcBef>
                <a:spcPct val="0"/>
              </a:spcBef>
            </a:pPr>
            <a:r>
              <a:rPr lang="en-US">
                <a:latin typeface="Arial" pitchFamily="34" charset="0"/>
              </a:rPr>
              <a:t>Serious Fraud Office, </a:t>
            </a:r>
            <a:r>
              <a:rPr lang="en-US" i="1">
                <a:latin typeface="Arial" pitchFamily="34" charset="0"/>
              </a:rPr>
              <a:t>Approach of the Serious Fraud Office to Dealing with Overseas Corruption</a:t>
            </a:r>
            <a:r>
              <a:rPr lang="en-US">
                <a:latin typeface="Arial" pitchFamily="34" charset="0"/>
              </a:rPr>
              <a:t>, at 1 (2009), </a:t>
            </a:r>
            <a:r>
              <a:rPr lang="en-US" i="1">
                <a:latin typeface="Arial" pitchFamily="34" charset="0"/>
              </a:rPr>
              <a:t>available at http://www.sfo.gov.uk/media/28313/approach%20of%20the%20sfo%20to%20dealing%20with%20overseas%20corruption.pdf. </a:t>
            </a:r>
            <a:endParaRPr lang="en-US">
              <a:latin typeface="Arial" pitchFamily="34" charset="0"/>
            </a:endParaRPr>
          </a:p>
          <a:p>
            <a:pPr>
              <a:spcBef>
                <a:spcPct val="0"/>
              </a:spcBef>
            </a:pPr>
            <a:endParaRPr lang="en-US">
              <a:latin typeface="Arial" pitchFamily="34" charset="0"/>
            </a:endParaRPr>
          </a:p>
          <a:p>
            <a:pPr>
              <a:spcBef>
                <a:spcPct val="0"/>
              </a:spcBef>
            </a:pPr>
            <a:r>
              <a:rPr lang="en-US">
                <a:latin typeface="Arial" pitchFamily="34" charset="0"/>
              </a:rPr>
              <a:t>Lord Bach, </a:t>
            </a:r>
            <a:r>
              <a:rPr lang="en-US" i="1">
                <a:latin typeface="Arial" pitchFamily="34" charset="0"/>
              </a:rPr>
              <a:t>Letter to Lord Henley re: Bribery Bill -- “Adequate Procedures’ Guidance </a:t>
            </a:r>
            <a:r>
              <a:rPr lang="en-US">
                <a:latin typeface="Arial" pitchFamily="34" charset="0"/>
              </a:rPr>
              <a:t>(Dec. 2009), </a:t>
            </a:r>
            <a:r>
              <a:rPr lang="en-US" i="1">
                <a:latin typeface="Arial" pitchFamily="34" charset="0"/>
              </a:rPr>
              <a:t>http://www.justice.gov.uk/publications/docs/bach-letter-adequate-procedures-guidance.pdf</a:t>
            </a:r>
            <a:r>
              <a:rPr lang="en-US">
                <a:latin typeface="Arial" pitchFamily="34" charset="0"/>
              </a:rPr>
              <a:t>. </a:t>
            </a:r>
          </a:p>
          <a:p>
            <a:pPr>
              <a:spcBef>
                <a:spcPct val="0"/>
              </a:spcBef>
            </a:pPr>
            <a:endParaRPr lang="en-US">
              <a:latin typeface="Calibri" pitchFamily="34" charset="0"/>
            </a:endParaRPr>
          </a:p>
          <a:p>
            <a:pPr>
              <a:spcBef>
                <a:spcPct val="0"/>
              </a:spcBef>
            </a:pPr>
            <a:r>
              <a:rPr lang="en-US">
                <a:latin typeface="Calibri" pitchFamily="34" charset="0"/>
              </a:rPr>
              <a:t>Ministry of Justice, </a:t>
            </a:r>
            <a:r>
              <a:rPr lang="en-US" i="1">
                <a:latin typeface="Calibri" pitchFamily="34" charset="0"/>
              </a:rPr>
              <a:t>Consultation on Guidance About Commercial Organisations Preventing Bribery (Section 9 of the Bribery Act 2010)</a:t>
            </a:r>
            <a:endParaRPr lang="en-US">
              <a:latin typeface="Arial" pitchFamily="34" charset="0"/>
            </a:endParaRPr>
          </a:p>
        </p:txBody>
      </p:sp>
      <p:sp>
        <p:nvSpPr>
          <p:cNvPr id="38916" name="Slide Number Placeholder 3"/>
          <p:cNvSpPr>
            <a:spLocks noGrp="1"/>
          </p:cNvSpPr>
          <p:nvPr>
            <p:ph type="sldNum" sz="quarter" idx="5"/>
          </p:nvPr>
        </p:nvSpPr>
        <p:spPr>
          <a:noFill/>
        </p:spPr>
        <p:txBody>
          <a:bodyPr/>
          <a:lstStyle/>
          <a:p>
            <a:fld id="{C08CB1D4-8799-4A71-BF6F-6339AC21C2C1}" type="slidenum">
              <a:rPr lang="en-US" smtClean="0">
                <a:solidFill>
                  <a:prstClr val="black"/>
                </a:solidFill>
                <a:latin typeface="Arial" pitchFamily="34" charset="0"/>
              </a:rPr>
              <a:pPr/>
              <a:t>16</a:t>
            </a:fld>
            <a:endParaRPr lang="en-US">
              <a:solidFill>
                <a:prstClr val="black"/>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381000" y="685800"/>
            <a:ext cx="6096000" cy="3429000"/>
          </a:xfrm>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E39A10C-694F-436B-8918-51C233A6DB6A}" type="slidenum">
              <a:rPr lang="en-US" altLang="en-US">
                <a:solidFill>
                  <a:prstClr val="black"/>
                </a:solidFill>
                <a:latin typeface="Arial" pitchFamily="34" charset="0"/>
              </a:rPr>
              <a:pPr/>
              <a:t>17</a:t>
            </a:fld>
            <a:endParaRPr lang="en-US" altLang="en-US">
              <a:solidFill>
                <a:prstClr val="black"/>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381000" y="685800"/>
            <a:ext cx="6096000" cy="3429000"/>
          </a:xfrm>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a:latin typeface="Arial" pitchFamily="34" charset="0"/>
              </a:rPr>
              <a:t>United States  </a:t>
            </a:r>
          </a:p>
          <a:p>
            <a:pPr algn="ctr" eaLnBrk="1" hangingPunct="1"/>
            <a:r>
              <a:rPr lang="en-US" altLang="en-US">
                <a:latin typeface="Arial" pitchFamily="34" charset="0"/>
              </a:rPr>
              <a:t>FAR 9.401-1</a:t>
            </a:r>
          </a:p>
          <a:p>
            <a:pPr algn="ctr" eaLnBrk="1" hangingPunct="1"/>
            <a:endParaRPr lang="en-US" altLang="en-US">
              <a:latin typeface="Arial" pitchFamily="34" charset="0"/>
            </a:endParaRPr>
          </a:p>
          <a:p>
            <a:pPr algn="ctr" eaLnBrk="1" hangingPunct="1"/>
            <a:r>
              <a:rPr lang="en-US" altLang="en-US">
                <a:latin typeface="Arial" pitchFamily="34" charset="0"/>
              </a:rPr>
              <a:t>UNCITRAL </a:t>
            </a:r>
          </a:p>
          <a:p>
            <a:pPr algn="ctr" eaLnBrk="1" hangingPunct="1"/>
            <a:r>
              <a:rPr lang="en-US" altLang="en-US">
                <a:latin typeface="Arial" pitchFamily="34" charset="0"/>
              </a:rPr>
              <a:t>Art.  9</a:t>
            </a:r>
          </a:p>
          <a:p>
            <a:pPr algn="ctr" eaLnBrk="1" hangingPunct="1"/>
            <a:endParaRPr lang="en-US" altLang="en-US">
              <a:latin typeface="Arial" pitchFamily="34" charset="0"/>
            </a:endParaRPr>
          </a:p>
          <a:p>
            <a:pPr eaLnBrk="1" hangingPunct="1"/>
            <a:endParaRPr lang="en-US" altLang="en-US">
              <a:latin typeface="Arial" pitchFamily="34"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0D45177-880B-4252-B3DD-F8A8CE08BF85}" type="slidenum">
              <a:rPr lang="en-US" altLang="en-US">
                <a:solidFill>
                  <a:prstClr val="black"/>
                </a:solidFill>
                <a:latin typeface="Arial" pitchFamily="34" charset="0"/>
              </a:rPr>
              <a:pPr/>
              <a:t>23</a:t>
            </a:fld>
            <a:endParaRPr lang="en-US" altLang="en-US">
              <a:solidFill>
                <a:prstClr val="black"/>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Garamond" pitchFamily="18" charset="0"/>
              </a:defRPr>
            </a:lvl1pPr>
            <a:lvl2pPr marL="742950" indent="-285750" defTabSz="904875">
              <a:defRPr>
                <a:solidFill>
                  <a:schemeClr val="tx1"/>
                </a:solidFill>
                <a:latin typeface="Garamond" pitchFamily="18" charset="0"/>
              </a:defRPr>
            </a:lvl2pPr>
            <a:lvl3pPr marL="1143000" indent="-228600" defTabSz="904875">
              <a:defRPr>
                <a:solidFill>
                  <a:schemeClr val="tx1"/>
                </a:solidFill>
                <a:latin typeface="Garamond" pitchFamily="18" charset="0"/>
              </a:defRPr>
            </a:lvl3pPr>
            <a:lvl4pPr marL="1600200" indent="-228600" defTabSz="904875">
              <a:defRPr>
                <a:solidFill>
                  <a:schemeClr val="tx1"/>
                </a:solidFill>
                <a:latin typeface="Garamond" pitchFamily="18" charset="0"/>
              </a:defRPr>
            </a:lvl4pPr>
            <a:lvl5pPr marL="2057400" indent="-228600" defTabSz="904875">
              <a:defRPr>
                <a:solidFill>
                  <a:schemeClr val="tx1"/>
                </a:solidFill>
                <a:latin typeface="Garamond" pitchFamily="18" charset="0"/>
              </a:defRPr>
            </a:lvl5pPr>
            <a:lvl6pPr marL="2514600" indent="-228600" defTabSz="904875" eaLnBrk="0" fontAlgn="base" hangingPunct="0">
              <a:spcBef>
                <a:spcPct val="0"/>
              </a:spcBef>
              <a:spcAft>
                <a:spcPct val="0"/>
              </a:spcAft>
              <a:defRPr>
                <a:solidFill>
                  <a:schemeClr val="tx1"/>
                </a:solidFill>
                <a:latin typeface="Garamond" pitchFamily="18" charset="0"/>
              </a:defRPr>
            </a:lvl6pPr>
            <a:lvl7pPr marL="2971800" indent="-228600" defTabSz="904875" eaLnBrk="0" fontAlgn="base" hangingPunct="0">
              <a:spcBef>
                <a:spcPct val="0"/>
              </a:spcBef>
              <a:spcAft>
                <a:spcPct val="0"/>
              </a:spcAft>
              <a:defRPr>
                <a:solidFill>
                  <a:schemeClr val="tx1"/>
                </a:solidFill>
                <a:latin typeface="Garamond" pitchFamily="18" charset="0"/>
              </a:defRPr>
            </a:lvl7pPr>
            <a:lvl8pPr marL="3429000" indent="-228600" defTabSz="904875" eaLnBrk="0" fontAlgn="base" hangingPunct="0">
              <a:spcBef>
                <a:spcPct val="0"/>
              </a:spcBef>
              <a:spcAft>
                <a:spcPct val="0"/>
              </a:spcAft>
              <a:defRPr>
                <a:solidFill>
                  <a:schemeClr val="tx1"/>
                </a:solidFill>
                <a:latin typeface="Garamond" pitchFamily="18" charset="0"/>
              </a:defRPr>
            </a:lvl8pPr>
            <a:lvl9pPr marL="3886200" indent="-228600" defTabSz="904875" eaLnBrk="0" fontAlgn="base" hangingPunct="0">
              <a:spcBef>
                <a:spcPct val="0"/>
              </a:spcBef>
              <a:spcAft>
                <a:spcPct val="0"/>
              </a:spcAft>
              <a:defRPr>
                <a:solidFill>
                  <a:schemeClr val="tx1"/>
                </a:solidFill>
                <a:latin typeface="Garamond" pitchFamily="18" charset="0"/>
              </a:defRPr>
            </a:lvl9pPr>
          </a:lstStyle>
          <a:p>
            <a:fld id="{3ACBAA0D-5628-4341-A279-55E8757FD247}" type="slidenum">
              <a:rPr lang="en-US" altLang="en-US">
                <a:solidFill>
                  <a:srgbClr val="000000"/>
                </a:solidFill>
                <a:latin typeface="Arial" pitchFamily="34" charset="0"/>
              </a:rPr>
              <a:pPr/>
              <a:t>25</a:t>
            </a:fld>
            <a:endParaRPr lang="en-US" altLang="en-US">
              <a:solidFill>
                <a:srgbClr val="000000"/>
              </a:solidFill>
              <a:latin typeface="Arial" pitchFamily="34" charset="0"/>
            </a:endParaRPr>
          </a:p>
        </p:txBody>
      </p:sp>
      <p:sp>
        <p:nvSpPr>
          <p:cNvPr id="136195" name="Rectangle 2"/>
          <p:cNvSpPr>
            <a:spLocks noGrp="1" noRot="1" noChangeAspect="1" noChangeArrowheads="1" noTextEdit="1"/>
          </p:cNvSpPr>
          <p:nvPr>
            <p:ph type="sldImg"/>
          </p:nvPr>
        </p:nvSpPr>
        <p:spPr>
          <a:xfrm>
            <a:off x="382588" y="687388"/>
            <a:ext cx="6096000" cy="3429000"/>
          </a:xfrm>
          <a:ln/>
        </p:spPr>
      </p:sp>
      <p:sp>
        <p:nvSpPr>
          <p:cNvPr id="136196" name="Rectangle 3"/>
          <p:cNvSpPr>
            <a:spLocks noGrp="1" noChangeArrowheads="1"/>
          </p:cNvSpPr>
          <p:nvPr>
            <p:ph type="body" idx="1"/>
          </p:nvPr>
        </p:nvSpPr>
        <p:spPr>
          <a:xfrm>
            <a:off x="519114" y="4123796"/>
            <a:ext cx="5483225" cy="41126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itchFamily="34" charset="0"/>
              </a:rPr>
              <a:t>Quick little overview to get us started.  </a:t>
            </a:r>
          </a:p>
          <a:p>
            <a:pPr eaLnBrk="1" hangingPunct="1"/>
            <a:endParaRPr lang="en-US" altLang="en-US" b="1" dirty="0">
              <a:latin typeface="Arial" pitchFamily="34" charset="0"/>
            </a:endParaRPr>
          </a:p>
          <a:p>
            <a:pPr eaLnBrk="1" hangingPunct="1"/>
            <a:r>
              <a:rPr lang="en-US" altLang="en-US" b="1" dirty="0">
                <a:latin typeface="Arial" pitchFamily="34" charset="0"/>
              </a:rPr>
              <a:t>Where do Sanctions decisions come from?  </a:t>
            </a:r>
          </a:p>
          <a:p>
            <a:pPr eaLnBrk="1" hangingPunct="1"/>
            <a:endParaRPr lang="en-US" altLang="en-US" b="1" dirty="0">
              <a:latin typeface="Arial" pitchFamily="34" charset="0"/>
            </a:endParaRPr>
          </a:p>
          <a:p>
            <a:pPr eaLnBrk="1" hangingPunct="1"/>
            <a:r>
              <a:rPr lang="en-US" altLang="en-US" b="1" dirty="0">
                <a:latin typeface="Arial" pitchFamily="34" charset="0"/>
              </a:rPr>
              <a:t>As you can see from this chart:</a:t>
            </a:r>
          </a:p>
          <a:p>
            <a:pPr eaLnBrk="1" hangingPunct="1"/>
            <a:endParaRPr lang="en-US" altLang="en-US" b="1" dirty="0">
              <a:latin typeface="Arial" pitchFamily="34" charset="0"/>
            </a:endParaRPr>
          </a:p>
          <a:p>
            <a:pPr eaLnBrk="1" hangingPunct="1">
              <a:buFontTx/>
              <a:buChar char="•"/>
            </a:pPr>
            <a:r>
              <a:rPr lang="en-US" altLang="en-US" b="1" dirty="0">
                <a:latin typeface="Arial" pitchFamily="34" charset="0"/>
              </a:rPr>
              <a:t>39% of the decisions come from the Sanctions Board;  </a:t>
            </a:r>
          </a:p>
          <a:p>
            <a:pPr eaLnBrk="1" hangingPunct="1">
              <a:buFontTx/>
              <a:buChar char="•"/>
            </a:pPr>
            <a:r>
              <a:rPr lang="en-US" altLang="en-US" b="1" dirty="0">
                <a:latin typeface="Arial" pitchFamily="34" charset="0"/>
              </a:rPr>
              <a:t>61% of decisions are made at the OSD level – so, most cases get resolved at the OSD level.</a:t>
            </a:r>
          </a:p>
          <a:p>
            <a:pPr eaLnBrk="1" hangingPunct="1"/>
            <a:r>
              <a:rPr lang="en-US" altLang="en-US" b="1" dirty="0">
                <a:latin typeface="Arial" pitchFamily="34" charset="0"/>
              </a:rPr>
              <a:t>*As of October 2013</a:t>
            </a:r>
          </a:p>
          <a:p>
            <a:pPr eaLnBrk="1" hangingPunct="1"/>
            <a:endParaRPr lang="en-US" altLang="en-US" b="1" dirty="0">
              <a:latin typeface="Arial" pitchFamily="34" charset="0"/>
            </a:endParaRPr>
          </a:p>
          <a:p>
            <a:pPr eaLnBrk="1" hangingPunct="1"/>
            <a:r>
              <a:rPr lang="en-US" altLang="en-US" b="1" dirty="0">
                <a:latin typeface="Arial" pitchFamily="34" charset="0"/>
              </a:rPr>
              <a:t>All cases are based on investigations by INT.  My role as SDO is essentially that of an administrative judge.</a:t>
            </a:r>
          </a:p>
          <a:p>
            <a:pPr eaLnBrk="1" hangingPunct="1"/>
            <a:endParaRPr lang="en-US" altLang="en-US" b="1" dirty="0">
              <a:latin typeface="Arial" pitchFamily="34" charset="0"/>
            </a:endParaRPr>
          </a:p>
          <a:p>
            <a:pPr eaLnBrk="1" hangingPunct="1"/>
            <a:endParaRPr lang="en-US" altLang="en-US" b="1" dirty="0">
              <a:latin typeface="Arial" pitchFamily="34" charset="0"/>
            </a:endParaRPr>
          </a:p>
          <a:p>
            <a:pPr eaLnBrk="1" hangingPunct="1"/>
            <a:r>
              <a:rPr lang="en-US" altLang="en-US" dirty="0">
                <a:latin typeface="Arial" pitchFamily="34"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381000" y="685800"/>
            <a:ext cx="6096000" cy="3429000"/>
          </a:xfrm>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This slide tries to array different approaches to debarment against the various risks at issue.  Thus, for example, a rigid system of automatic exclusion of convicted contractors (the right-hand shape) does quite well at addressing reputational risk, but is not as good an instrument for addressing, say, </a:t>
            </a:r>
            <a:r>
              <a:rPr lang="en-US" altLang="en-US" i="1">
                <a:latin typeface="Arial" pitchFamily="34" charset="0"/>
              </a:rPr>
              <a:t>performance risk</a:t>
            </a:r>
            <a:r>
              <a:rPr lang="en-US" altLang="en-US">
                <a:latin typeface="Arial" pitchFamily="34" charset="0"/>
              </a:rPr>
              <a:t>.</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17F0D2E-56B2-456C-A14E-8567042A0DF4}" type="slidenum">
              <a:rPr lang="en-GB" altLang="en-US">
                <a:solidFill>
                  <a:prstClr val="black"/>
                </a:solidFill>
                <a:latin typeface="Arial" pitchFamily="34" charset="0"/>
              </a:rPr>
              <a:pPr/>
              <a:t>26</a:t>
            </a:fld>
            <a:endParaRPr lang="en-GB" altLang="en-US">
              <a:solidFill>
                <a:prstClr val="black"/>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3.emf"/><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2.png"/><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10.wmf"/><Relationship Id="rId4" Type="http://schemas.openxmlformats.org/officeDocument/2006/relationships/oleObject" Target="../embeddings/oleObject1.bin"/></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graphicFrame>
        <p:nvGraphicFramePr>
          <p:cNvPr id="4" name="Group 10">
            <a:extLst>
              <a:ext uri="{FF2B5EF4-FFF2-40B4-BE49-F238E27FC236}">
                <a16:creationId xmlns:a16="http://schemas.microsoft.com/office/drawing/2014/main" id="{49E00309-98E8-4A16-A46C-344A14F9C352}"/>
              </a:ext>
            </a:extLst>
          </p:cNvPr>
          <p:cNvGraphicFramePr>
            <a:graphicFrameLocks noGrp="1"/>
          </p:cNvGraphicFramePr>
          <p:nvPr/>
        </p:nvGraphicFramePr>
        <p:xfrm>
          <a:off x="334434" y="1111250"/>
          <a:ext cx="11523133" cy="517576"/>
        </p:xfrm>
        <a:graphic>
          <a:graphicData uri="http://schemas.openxmlformats.org/drawingml/2006/table">
            <a:tbl>
              <a:tblPr/>
              <a:tblGrid>
                <a:gridCol w="11523133">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marL="121920" marR="121920" marT="45428" marB="45428" horzOverflow="overflow">
                    <a:lnL cap="flat">
                      <a:noFill/>
                    </a:lnL>
                    <a:lnR cap="flat">
                      <a:noFill/>
                    </a:lnR>
                    <a:lnT w="38100" cap="flat" cmpd="sng" algn="ctr">
                      <a:solidFill>
                        <a:srgbClr val="A5002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 name="Picture 4">
            <a:extLst>
              <a:ext uri="{FF2B5EF4-FFF2-40B4-BE49-F238E27FC236}">
                <a16:creationId xmlns:a16="http://schemas.microsoft.com/office/drawing/2014/main" id="{3727D5F8-7E8C-4BB6-945C-CCFC484172C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367" y="130175"/>
            <a:ext cx="42841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47C47230-86BD-4C29-B250-CC62C9BE4FA8}"/>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4889500" y="122239"/>
            <a:ext cx="115146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35E5171A-8DD4-421C-9C93-7998003F3F2D}"/>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6157385" y="177801"/>
            <a:ext cx="102023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a:extLst>
              <a:ext uri="{FF2B5EF4-FFF2-40B4-BE49-F238E27FC236}">
                <a16:creationId xmlns:a16="http://schemas.microsoft.com/office/drawing/2014/main" id="{84B60A5A-8A55-4E11-BF01-9D355183D41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44834" y="333376"/>
            <a:ext cx="231351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a:extLst>
              <a:ext uri="{FF2B5EF4-FFF2-40B4-BE49-F238E27FC236}">
                <a16:creationId xmlns:a16="http://schemas.microsoft.com/office/drawing/2014/main" id="{2DB7F4E3-BF46-454A-87FA-F32B15081859}"/>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9939867" y="233363"/>
            <a:ext cx="164253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a16="http://schemas.microsoft.com/office/drawing/2014/main" id="{7A997214-7B65-43C3-BAE6-1BB400D13DF0}"/>
              </a:ext>
            </a:extLst>
          </p:cNvPr>
          <p:cNvSpPr txBox="1">
            <a:spLocks noChangeArrowheads="1"/>
          </p:cNvSpPr>
          <p:nvPr userDrawn="1"/>
        </p:nvSpPr>
        <p:spPr bwMode="auto">
          <a:xfrm>
            <a:off x="4368800" y="6453189"/>
            <a:ext cx="3860800" cy="280987"/>
          </a:xfrm>
          <a:prstGeom prst="rect">
            <a:avLst/>
          </a:prstGeom>
          <a:noFill/>
          <a:ln>
            <a:noFill/>
          </a:ln>
          <a:effec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de-DE" altLang="en-US" sz="1200"/>
              <a:t>Slide </a:t>
            </a:r>
            <a:fld id="{33353540-398A-4C2B-ADEE-194875EF1D10}" type="slidenum">
              <a:rPr lang="de-DE" altLang="en-US" sz="1200" smtClean="0"/>
              <a:pPr algn="ctr" eaLnBrk="1" hangingPunct="1">
                <a:defRPr/>
              </a:pPr>
              <a:t>‹#›</a:t>
            </a:fld>
            <a:endParaRPr lang="de-DE" altLang="en-US" sz="1200"/>
          </a:p>
        </p:txBody>
      </p:sp>
      <p:pic>
        <p:nvPicPr>
          <p:cNvPr id="12" name="Picture 3">
            <a:extLst>
              <a:ext uri="{FF2B5EF4-FFF2-40B4-BE49-F238E27FC236}">
                <a16:creationId xmlns:a16="http://schemas.microsoft.com/office/drawing/2014/main" id="{2B995277-5261-4BC8-AEAC-0BBE2491AA6A}"/>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660400" y="6237288"/>
            <a:ext cx="635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719403" y="1205880"/>
            <a:ext cx="10862997" cy="782960"/>
          </a:xfrm>
          <a:prstGeom prst="rect">
            <a:avLst/>
          </a:prstGeom>
        </p:spPr>
        <p:txBody>
          <a:bodyPr vert="horz"/>
          <a:lstStyle>
            <a:lvl1pPr>
              <a:defRPr>
                <a:solidFill>
                  <a:schemeClr val="accent2"/>
                </a:solidFill>
              </a:defRPr>
            </a:lvl1pPr>
          </a:lstStyle>
          <a:p>
            <a:r>
              <a:rPr lang="de-AT" dirty="0"/>
              <a:t>Mastertitelformat bearbeiten</a:t>
            </a:r>
            <a:endParaRPr lang="de-DE" dirty="0"/>
          </a:p>
        </p:txBody>
      </p:sp>
      <p:sp>
        <p:nvSpPr>
          <p:cNvPr id="7" name="Inhaltsplatzhalter 6"/>
          <p:cNvSpPr>
            <a:spLocks noGrp="1"/>
          </p:cNvSpPr>
          <p:nvPr>
            <p:ph sz="quarter" idx="12"/>
          </p:nvPr>
        </p:nvSpPr>
        <p:spPr>
          <a:xfrm>
            <a:off x="719667" y="2060849"/>
            <a:ext cx="10847917" cy="4031977"/>
          </a:xfrm>
        </p:spPr>
        <p:txBody>
          <a:bodyPr/>
          <a:lstStyle>
            <a:lvl2pPr>
              <a:defRPr>
                <a:solidFill>
                  <a:schemeClr val="tx1"/>
                </a:solidFill>
              </a:defRPr>
            </a:lvl2pPr>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endParaRPr lang="de-DE" dirty="0"/>
          </a:p>
        </p:txBody>
      </p:sp>
      <p:sp>
        <p:nvSpPr>
          <p:cNvPr id="13" name="Foliennummernplatzhalter 3">
            <a:extLst>
              <a:ext uri="{FF2B5EF4-FFF2-40B4-BE49-F238E27FC236}">
                <a16:creationId xmlns:a16="http://schemas.microsoft.com/office/drawing/2014/main" id="{7C5E860C-20DB-41C3-B9AF-008720D0E3D2}"/>
              </a:ext>
            </a:extLst>
          </p:cNvPr>
          <p:cNvSpPr>
            <a:spLocks noGrp="1"/>
          </p:cNvSpPr>
          <p:nvPr>
            <p:ph type="sldNum" sz="quarter" idx="13"/>
          </p:nvPr>
        </p:nvSpPr>
        <p:spPr/>
        <p:txBody>
          <a:bodyPr/>
          <a:lstStyle>
            <a:lvl1pPr>
              <a:defRPr/>
            </a:lvl1pPr>
          </a:lstStyle>
          <a:p>
            <a:pPr>
              <a:defRPr/>
            </a:pPr>
            <a:fld id="{5A799FD6-5930-46FD-BF90-6A2F98D16A04}" type="slidenum">
              <a:rPr lang="de-DE" altLang="en-US"/>
              <a:pPr>
                <a:defRPr/>
              </a:pPr>
              <a:t>‹#›</a:t>
            </a:fld>
            <a:endParaRPr lang="de-DE" altLang="en-US"/>
          </a:p>
        </p:txBody>
      </p:sp>
    </p:spTree>
    <p:extLst>
      <p:ext uri="{BB962C8B-B14F-4D97-AF65-F5344CB8AC3E}">
        <p14:creationId xmlns:p14="http://schemas.microsoft.com/office/powerpoint/2010/main" val="40103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pSp>
        <p:nvGrpSpPr>
          <p:cNvPr id="4" name="Group 4"/>
          <p:cNvGrpSpPr>
            <a:grpSpLocks/>
          </p:cNvGrpSpPr>
          <p:nvPr/>
        </p:nvGrpSpPr>
        <p:grpSpPr bwMode="auto">
          <a:xfrm>
            <a:off x="1" y="1"/>
            <a:ext cx="12187767" cy="6850063"/>
            <a:chOff x="0" y="0"/>
            <a:chExt cx="5758" cy="4315"/>
          </a:xfrm>
        </p:grpSpPr>
        <p:grpSp>
          <p:nvGrpSpPr>
            <p:cNvPr id="5" name="Group 5"/>
            <p:cNvGrpSpPr>
              <a:grpSpLocks/>
            </p:cNvGrpSpPr>
            <p:nvPr userDrawn="1"/>
          </p:nvGrpSpPr>
          <p:grpSpPr bwMode="auto">
            <a:xfrm>
              <a:off x="1728" y="2230"/>
              <a:ext cx="4027" cy="2085"/>
              <a:chOff x="1728" y="2230"/>
              <a:chExt cx="4027" cy="2085"/>
            </a:xfrm>
          </p:grpSpPr>
          <p:sp>
            <p:nvSpPr>
              <p:cNvPr id="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3"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14" name="Text Box 16"/>
          <p:cNvSpPr txBox="1">
            <a:spLocks noChangeArrowheads="1"/>
          </p:cNvSpPr>
          <p:nvPr/>
        </p:nvSpPr>
        <p:spPr bwMode="auto">
          <a:xfrm>
            <a:off x="11074400" y="304802"/>
            <a:ext cx="711200" cy="366713"/>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sz="1800">
              <a:solidFill>
                <a:srgbClr val="FFFFFF"/>
              </a:solidFill>
            </a:endParaRPr>
          </a:p>
        </p:txBody>
      </p:sp>
      <p:sp>
        <p:nvSpPr>
          <p:cNvPr id="15" name="Text Box 17"/>
          <p:cNvSpPr txBox="1">
            <a:spLocks noChangeArrowheads="1"/>
          </p:cNvSpPr>
          <p:nvPr/>
        </p:nvSpPr>
        <p:spPr bwMode="auto">
          <a:xfrm>
            <a:off x="11582400" y="228604"/>
            <a:ext cx="609600" cy="369332"/>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6BF723B7-5516-4332-9CC4-EBB2A16E48AE}" type="slidenum">
              <a:rPr lang="en-US" sz="1800">
                <a:solidFill>
                  <a:srgbClr val="FFFFFF"/>
                </a:solidFill>
              </a:rPr>
              <a:pPr eaLnBrk="0" fontAlgn="base" hangingPunct="0">
                <a:spcBef>
                  <a:spcPct val="50000"/>
                </a:spcBef>
                <a:spcAft>
                  <a:spcPct val="0"/>
                </a:spcAft>
                <a:defRPr/>
              </a:pPr>
              <a:t>‹#›</a:t>
            </a:fld>
            <a:endParaRPr lang="en-US" sz="1800">
              <a:solidFill>
                <a:srgbClr val="FFFFFF"/>
              </a:solidFill>
            </a:endParaRPr>
          </a:p>
        </p:txBody>
      </p:sp>
      <p:graphicFrame>
        <p:nvGraphicFramePr>
          <p:cNvPr id="16" name="Object 18"/>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4142" name="Bitmap Image" r:id="rId4" imgW="2142857" imgH="1057423" progId="Paint.Picture">
                  <p:embed/>
                </p:oleObj>
              </mc:Choice>
              <mc:Fallback>
                <p:oleObj name="Bitmap Image" r:id="rId4" imgW="2142857" imgH="1057423" progId="Paint.Picture">
                  <p:embed/>
                  <p:pic>
                    <p:nvPicPr>
                      <p:cNvPr id="16"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
          <p:cNvGraphicFramePr>
            <a:graphicFrameLocks noChangeAspect="1"/>
          </p:cNvGraphicFramePr>
          <p:nvPr>
            <p:custDataLst>
              <p:tags r:id="rId2"/>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spid="_x0000_s4143" name="think-cell Slide" r:id="rId6" imgW="360" imgH="360" progId="">
                  <p:embed/>
                </p:oleObj>
              </mc:Choice>
              <mc:Fallback>
                <p:oleObj name="think-cell Slide" r:id="rId6" imgW="360" imgH="360" progId="">
                  <p:embed/>
                  <p:pic>
                    <p:nvPicPr>
                      <p:cNvPr id="17"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9" y="1593"/>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Flowchart: Process 17"/>
          <p:cNvSpPr/>
          <p:nvPr userDrawn="1"/>
        </p:nvSpPr>
        <p:spPr>
          <a:xfrm>
            <a:off x="334433" y="908050"/>
            <a:ext cx="3744384" cy="46038"/>
          </a:xfrm>
          <a:prstGeom prst="flowChartProcess">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sz="1800">
              <a:solidFill>
                <a:srgbClr val="FFFFFF"/>
              </a:solidFill>
            </a:endParaRPr>
          </a:p>
        </p:txBody>
      </p:sp>
      <p:sp>
        <p:nvSpPr>
          <p:cNvPr id="19" name="Flowchart: Process 18"/>
          <p:cNvSpPr/>
          <p:nvPr userDrawn="1"/>
        </p:nvSpPr>
        <p:spPr>
          <a:xfrm>
            <a:off x="3467100" y="908050"/>
            <a:ext cx="2271184" cy="46038"/>
          </a:xfrm>
          <a:prstGeom prst="flowChartProcess">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sz="1800">
              <a:solidFill>
                <a:srgbClr val="FFFFFF"/>
              </a:solidFill>
            </a:endParaRPr>
          </a:p>
        </p:txBody>
      </p:sp>
      <p:sp>
        <p:nvSpPr>
          <p:cNvPr id="20" name="Flowchart: Process 19"/>
          <p:cNvSpPr/>
          <p:nvPr userDrawn="1"/>
        </p:nvSpPr>
        <p:spPr>
          <a:xfrm>
            <a:off x="5738287" y="908050"/>
            <a:ext cx="2271183" cy="46038"/>
          </a:xfrm>
          <a:prstGeom prst="flowChartProcess">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sz="1800">
              <a:solidFill>
                <a:srgbClr val="FFFFFF"/>
              </a:solidFill>
            </a:endParaRPr>
          </a:p>
        </p:txBody>
      </p:sp>
      <p:sp>
        <p:nvSpPr>
          <p:cNvPr id="21" name="TextBox 20"/>
          <p:cNvSpPr txBox="1"/>
          <p:nvPr userDrawn="1"/>
        </p:nvSpPr>
        <p:spPr>
          <a:xfrm>
            <a:off x="508003" y="6438900"/>
            <a:ext cx="673100" cy="306388"/>
          </a:xfrm>
          <a:prstGeom prst="rect">
            <a:avLst/>
          </a:prstGeom>
          <a:noFill/>
        </p:spPr>
        <p:txBody>
          <a:bodyPr>
            <a:spAutoFit/>
          </a:bodyPr>
          <a:lstStyle/>
          <a:p>
            <a:pPr eaLnBrk="0" fontAlgn="base" hangingPunct="0">
              <a:spcBef>
                <a:spcPct val="0"/>
              </a:spcBef>
              <a:spcAft>
                <a:spcPct val="0"/>
              </a:spcAft>
              <a:defRPr/>
            </a:pPr>
            <a:fld id="{FA6B8996-A95C-4795-B0B0-D75F900294E1}" type="slidenum">
              <a:rPr lang="en-GB" sz="1400">
                <a:solidFill>
                  <a:srgbClr val="FFFFFF">
                    <a:lumMod val="50000"/>
                    <a:lumOff val="50000"/>
                  </a:srgbClr>
                </a:solidFill>
                <a:latin typeface="Arial" panose="020B0604020202020204" pitchFamily="34" charset="0"/>
                <a:cs typeface="Arial" panose="020B0604020202020204" pitchFamily="34" charset="0"/>
              </a:rPr>
              <a:pPr eaLnBrk="0" fontAlgn="base" hangingPunct="0">
                <a:spcBef>
                  <a:spcPct val="0"/>
                </a:spcBef>
                <a:spcAft>
                  <a:spcPct val="0"/>
                </a:spcAft>
                <a:defRPr/>
              </a:pPr>
              <a:t>‹#›</a:t>
            </a:fld>
            <a:endParaRPr lang="en-GB" sz="1800" dirty="0">
              <a:solidFill>
                <a:srgbClr val="FFFFFF">
                  <a:lumMod val="50000"/>
                  <a:lumOff val="50000"/>
                </a:srgb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35360" y="476672"/>
            <a:ext cx="9889099" cy="360040"/>
          </a:xfrm>
          <a:prstGeom prst="rect">
            <a:avLst/>
          </a:prstGeom>
        </p:spPr>
        <p:txBody>
          <a:bodyPr anchor="b">
            <a:noAutofit/>
          </a:bodyPr>
          <a:lstStyle>
            <a:lvl1pPr marL="0" indent="0" algn="l">
              <a:buNone/>
              <a:defRPr sz="1800" b="1"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0"/>
          </p:nvPr>
        </p:nvSpPr>
        <p:spPr>
          <a:xfrm>
            <a:off x="335360" y="1989138"/>
            <a:ext cx="11618384" cy="4320182"/>
          </a:xfrm>
          <a:prstGeom prst="rect">
            <a:avLst/>
          </a:prstGeom>
        </p:spPr>
        <p:txBody>
          <a:bodyPr/>
          <a:lstStyle>
            <a:lvl1pPr marL="342900" indent="-342900">
              <a:buFont typeface="Arial" panose="020B0604020202020204" pitchFamily="34" charset="0"/>
              <a:buChar char="•"/>
              <a:defRPr sz="1600" b="0" baseline="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57446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aphicFrame>
        <p:nvGraphicFramePr>
          <p:cNvPr id="4" name="Group 10">
            <a:extLst>
              <a:ext uri="{FF2B5EF4-FFF2-40B4-BE49-F238E27FC236}">
                <a16:creationId xmlns:a16="http://schemas.microsoft.com/office/drawing/2014/main" id="{6CF70C54-D73C-46BC-9F5E-3C06972A7086}"/>
              </a:ext>
            </a:extLst>
          </p:cNvPr>
          <p:cNvGraphicFramePr>
            <a:graphicFrameLocks noGrp="1"/>
          </p:cNvGraphicFramePr>
          <p:nvPr/>
        </p:nvGraphicFramePr>
        <p:xfrm>
          <a:off x="334434" y="1111250"/>
          <a:ext cx="11523133" cy="517576"/>
        </p:xfrm>
        <a:graphic>
          <a:graphicData uri="http://schemas.openxmlformats.org/drawingml/2006/table">
            <a:tbl>
              <a:tblPr/>
              <a:tblGrid>
                <a:gridCol w="11523133">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marL="121920" marR="121920" marT="45428" marB="45428" horzOverflow="overflow">
                    <a:lnL cap="flat">
                      <a:noFill/>
                    </a:lnL>
                    <a:lnR cap="flat">
                      <a:noFill/>
                    </a:lnR>
                    <a:lnT w="38100" cap="flat" cmpd="sng" algn="ctr">
                      <a:solidFill>
                        <a:srgbClr val="A5002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 name="Picture 4">
            <a:extLst>
              <a:ext uri="{FF2B5EF4-FFF2-40B4-BE49-F238E27FC236}">
                <a16:creationId xmlns:a16="http://schemas.microsoft.com/office/drawing/2014/main" id="{63EDF1B4-D67B-4075-B61F-432C138A25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367" y="130175"/>
            <a:ext cx="42841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E2570534-484F-46D6-A11A-169DB24DF1D7}"/>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4889500" y="122239"/>
            <a:ext cx="115146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C0CC1457-0832-4503-8608-9CCB9F128D12}"/>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6157385" y="177801"/>
            <a:ext cx="102023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a:extLst>
              <a:ext uri="{FF2B5EF4-FFF2-40B4-BE49-F238E27FC236}">
                <a16:creationId xmlns:a16="http://schemas.microsoft.com/office/drawing/2014/main" id="{877E2E8D-18A0-451F-BADF-109E092CAD2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44834" y="333376"/>
            <a:ext cx="231351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a:extLst>
              <a:ext uri="{FF2B5EF4-FFF2-40B4-BE49-F238E27FC236}">
                <a16:creationId xmlns:a16="http://schemas.microsoft.com/office/drawing/2014/main" id="{17BD9FB6-A7F0-4C66-8A1E-F88E32052A24}"/>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9939867" y="233363"/>
            <a:ext cx="164253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2130426"/>
            <a:ext cx="10363200" cy="1470025"/>
          </a:xfrm>
          <a:prstGeom prst="rect">
            <a:avLst/>
          </a:prstGeom>
        </p:spPr>
        <p:txBody>
          <a:bodyPr vert="horz"/>
          <a:lstStyle>
            <a:lvl1pPr>
              <a:defRPr>
                <a:solidFill>
                  <a:schemeClr val="accent2"/>
                </a:solidFill>
              </a:defRPr>
            </a:lvl1pPr>
          </a:lstStyle>
          <a:p>
            <a:r>
              <a:rPr lang="de-AT" dirty="0"/>
              <a:t>Mastertitelformat bearbeiten</a:t>
            </a:r>
            <a:endParaRPr lang="de-DE"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AT"/>
              <a:t>Master-Untertitelformat bearbeiten</a:t>
            </a:r>
            <a:endParaRPr lang="de-DE"/>
          </a:p>
        </p:txBody>
      </p:sp>
      <p:sp>
        <p:nvSpPr>
          <p:cNvPr id="10" name="Rectangle 6">
            <a:extLst>
              <a:ext uri="{FF2B5EF4-FFF2-40B4-BE49-F238E27FC236}">
                <a16:creationId xmlns:a16="http://schemas.microsoft.com/office/drawing/2014/main" id="{21837BFA-4815-4C51-9036-842F63CFFFDE}"/>
              </a:ext>
            </a:extLst>
          </p:cNvPr>
          <p:cNvSpPr>
            <a:spLocks noGrp="1" noChangeArrowheads="1"/>
          </p:cNvSpPr>
          <p:nvPr>
            <p:ph type="sldNum" sz="quarter" idx="10"/>
          </p:nvPr>
        </p:nvSpPr>
        <p:spPr/>
        <p:txBody>
          <a:bodyPr/>
          <a:lstStyle>
            <a:lvl1pPr>
              <a:defRPr/>
            </a:lvl1pPr>
          </a:lstStyle>
          <a:p>
            <a:pPr>
              <a:defRPr/>
            </a:pPr>
            <a:fld id="{A6A10D37-180D-4667-B262-530287E14F3D}" type="slidenum">
              <a:rPr lang="de-DE" altLang="en-US"/>
              <a:pPr>
                <a:defRPr/>
              </a:pPr>
              <a:t>‹#›</a:t>
            </a:fld>
            <a:endParaRPr lang="de-DE" altLang="en-US"/>
          </a:p>
        </p:txBody>
      </p:sp>
    </p:spTree>
    <p:extLst>
      <p:ext uri="{BB962C8B-B14F-4D97-AF65-F5344CB8AC3E}">
        <p14:creationId xmlns:p14="http://schemas.microsoft.com/office/powerpoint/2010/main" val="293363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graphicFrame>
        <p:nvGraphicFramePr>
          <p:cNvPr id="4" name="Group 10">
            <a:extLst>
              <a:ext uri="{FF2B5EF4-FFF2-40B4-BE49-F238E27FC236}">
                <a16:creationId xmlns:a16="http://schemas.microsoft.com/office/drawing/2014/main" id="{B9F50A3D-5BA6-4D4E-A63C-A706A30F542F}"/>
              </a:ext>
            </a:extLst>
          </p:cNvPr>
          <p:cNvGraphicFramePr>
            <a:graphicFrameLocks noGrp="1"/>
          </p:cNvGraphicFramePr>
          <p:nvPr/>
        </p:nvGraphicFramePr>
        <p:xfrm>
          <a:off x="334434" y="1111250"/>
          <a:ext cx="11523133" cy="517576"/>
        </p:xfrm>
        <a:graphic>
          <a:graphicData uri="http://schemas.openxmlformats.org/drawingml/2006/table">
            <a:tbl>
              <a:tblPr/>
              <a:tblGrid>
                <a:gridCol w="11523133">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marL="121920" marR="121920" marT="45428" marB="45428" horzOverflow="overflow">
                    <a:lnL cap="flat">
                      <a:noFill/>
                    </a:lnL>
                    <a:lnR cap="flat">
                      <a:noFill/>
                    </a:lnR>
                    <a:lnT w="38100" cap="flat" cmpd="sng" algn="ctr">
                      <a:solidFill>
                        <a:srgbClr val="A5002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 name="Picture 4">
            <a:extLst>
              <a:ext uri="{FF2B5EF4-FFF2-40B4-BE49-F238E27FC236}">
                <a16:creationId xmlns:a16="http://schemas.microsoft.com/office/drawing/2014/main" id="{1832835B-9E7D-4BE7-85EF-F6C14C7050A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367" y="130175"/>
            <a:ext cx="42841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D8B57072-EC55-4D22-9B1A-5D67A0D71C11}"/>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4889500" y="122239"/>
            <a:ext cx="115146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04442BF8-FDD4-4963-B51A-1B6A9CA4DA05}"/>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6157385" y="177801"/>
            <a:ext cx="102023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a:extLst>
              <a:ext uri="{FF2B5EF4-FFF2-40B4-BE49-F238E27FC236}">
                <a16:creationId xmlns:a16="http://schemas.microsoft.com/office/drawing/2014/main" id="{6BC181D7-796A-43D0-A681-7AEDDD31396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44834" y="333376"/>
            <a:ext cx="231351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a:extLst>
              <a:ext uri="{FF2B5EF4-FFF2-40B4-BE49-F238E27FC236}">
                <a16:creationId xmlns:a16="http://schemas.microsoft.com/office/drawing/2014/main" id="{2D61566C-B72A-4B1F-BB96-87234FDF559F}"/>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9939867" y="233363"/>
            <a:ext cx="164253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a:extLst>
              <a:ext uri="{FF2B5EF4-FFF2-40B4-BE49-F238E27FC236}">
                <a16:creationId xmlns:a16="http://schemas.microsoft.com/office/drawing/2014/main" id="{14BD4F82-73DF-40B3-BBB5-411BE66E4638}"/>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660400" y="6237288"/>
            <a:ext cx="635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963084" y="4406901"/>
            <a:ext cx="10363200" cy="1362075"/>
          </a:xfrm>
          <a:prstGeom prst="rect">
            <a:avLst/>
          </a:prstGeom>
        </p:spPr>
        <p:txBody>
          <a:bodyPr vert="horz" anchor="t"/>
          <a:lstStyle>
            <a:lvl1pPr algn="l">
              <a:defRPr sz="4000" b="1" cap="all">
                <a:solidFill>
                  <a:schemeClr val="accent2"/>
                </a:solidFill>
              </a:defRPr>
            </a:lvl1pPr>
          </a:lstStyle>
          <a:p>
            <a:r>
              <a:rPr lang="de-AT" dirty="0"/>
              <a:t>Mastertitelformat bearbeiten</a:t>
            </a:r>
            <a:endParaRPr lang="de-DE" dirty="0"/>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AT"/>
              <a:t>Mastertextformat bearbeiten</a:t>
            </a:r>
          </a:p>
        </p:txBody>
      </p:sp>
      <p:sp>
        <p:nvSpPr>
          <p:cNvPr id="11" name="Date Placeholder 4">
            <a:extLst>
              <a:ext uri="{FF2B5EF4-FFF2-40B4-BE49-F238E27FC236}">
                <a16:creationId xmlns:a16="http://schemas.microsoft.com/office/drawing/2014/main" id="{EDE14463-04D1-4954-AB55-5656643F479E}"/>
              </a:ext>
            </a:extLst>
          </p:cNvPr>
          <p:cNvSpPr>
            <a:spLocks noGrp="1" noChangeArrowheads="1"/>
          </p:cNvSpPr>
          <p:nvPr>
            <p:ph type="dt" sz="half" idx="10"/>
          </p:nvPr>
        </p:nvSpPr>
        <p:spPr/>
        <p:txBody>
          <a:bodyPr/>
          <a:lstStyle>
            <a:lvl1pPr>
              <a:defRPr/>
            </a:lvl1pPr>
          </a:lstStyle>
          <a:p>
            <a:pPr>
              <a:defRPr/>
            </a:pPr>
            <a:endParaRPr lang="de-DE"/>
          </a:p>
        </p:txBody>
      </p:sp>
      <p:sp>
        <p:nvSpPr>
          <p:cNvPr id="12" name="Rectangle 6">
            <a:extLst>
              <a:ext uri="{FF2B5EF4-FFF2-40B4-BE49-F238E27FC236}">
                <a16:creationId xmlns:a16="http://schemas.microsoft.com/office/drawing/2014/main" id="{7E8DDF8C-4DC0-4C0B-B906-6BB90A5BD5E9}"/>
              </a:ext>
            </a:extLst>
          </p:cNvPr>
          <p:cNvSpPr>
            <a:spLocks noGrp="1" noChangeArrowheads="1"/>
          </p:cNvSpPr>
          <p:nvPr>
            <p:ph type="sldNum" sz="quarter" idx="11"/>
          </p:nvPr>
        </p:nvSpPr>
        <p:spPr/>
        <p:txBody>
          <a:bodyPr/>
          <a:lstStyle>
            <a:lvl1pPr>
              <a:defRPr/>
            </a:lvl1pPr>
          </a:lstStyle>
          <a:p>
            <a:pPr>
              <a:defRPr/>
            </a:pPr>
            <a:fld id="{240B82AD-651A-4A61-BB76-24203C53FF87}" type="slidenum">
              <a:rPr lang="de-DE" altLang="en-US"/>
              <a:pPr>
                <a:defRPr/>
              </a:pPr>
              <a:t>‹#›</a:t>
            </a:fld>
            <a:endParaRPr lang="de-DE" altLang="en-US"/>
          </a:p>
        </p:txBody>
      </p:sp>
    </p:spTree>
    <p:extLst>
      <p:ext uri="{BB962C8B-B14F-4D97-AF65-F5344CB8AC3E}">
        <p14:creationId xmlns:p14="http://schemas.microsoft.com/office/powerpoint/2010/main" val="156155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graphicFrame>
        <p:nvGraphicFramePr>
          <p:cNvPr id="2" name="Group 10">
            <a:extLst>
              <a:ext uri="{FF2B5EF4-FFF2-40B4-BE49-F238E27FC236}">
                <a16:creationId xmlns:a16="http://schemas.microsoft.com/office/drawing/2014/main" id="{85A1968A-CBA7-4B78-BF40-3A13AC67F6C2}"/>
              </a:ext>
            </a:extLst>
          </p:cNvPr>
          <p:cNvGraphicFramePr>
            <a:graphicFrameLocks noGrp="1"/>
          </p:cNvGraphicFramePr>
          <p:nvPr/>
        </p:nvGraphicFramePr>
        <p:xfrm>
          <a:off x="334434" y="1111250"/>
          <a:ext cx="11523133" cy="517576"/>
        </p:xfrm>
        <a:graphic>
          <a:graphicData uri="http://schemas.openxmlformats.org/drawingml/2006/table">
            <a:tbl>
              <a:tblPr/>
              <a:tblGrid>
                <a:gridCol w="11523133">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marL="121920" marR="121920" marT="45428" marB="45428" horzOverflow="overflow">
                    <a:lnL cap="flat">
                      <a:noFill/>
                    </a:lnL>
                    <a:lnR cap="flat">
                      <a:noFill/>
                    </a:lnR>
                    <a:lnT w="38100" cap="flat" cmpd="sng" algn="ctr">
                      <a:solidFill>
                        <a:srgbClr val="A5002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 name="Picture 4">
            <a:extLst>
              <a:ext uri="{FF2B5EF4-FFF2-40B4-BE49-F238E27FC236}">
                <a16:creationId xmlns:a16="http://schemas.microsoft.com/office/drawing/2014/main" id="{C6A4A53C-42A9-42AC-B3BA-97E78A75B0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367" y="130175"/>
            <a:ext cx="42841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8F8F9DD2-86D7-4079-B437-385280C4E380}"/>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4889500" y="122239"/>
            <a:ext cx="115146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6F82B4C0-0580-43CF-9FEE-08F80549E2B2}"/>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6157385" y="177801"/>
            <a:ext cx="102023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id="{4C5BF18D-6CB0-4874-864C-04D775FCA0C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44834" y="333376"/>
            <a:ext cx="231351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4AB76BA0-20D4-49DB-A742-B1F7B11F620B}"/>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9939867" y="233363"/>
            <a:ext cx="164253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471623EE-0E27-4B8E-933F-9AEBF27D97A5}"/>
              </a:ext>
            </a:extLst>
          </p:cNvPr>
          <p:cNvSpPr txBox="1">
            <a:spLocks noChangeArrowheads="1"/>
          </p:cNvSpPr>
          <p:nvPr userDrawn="1"/>
        </p:nvSpPr>
        <p:spPr bwMode="auto">
          <a:xfrm>
            <a:off x="4368800" y="6453189"/>
            <a:ext cx="3860800" cy="280987"/>
          </a:xfrm>
          <a:prstGeom prst="rect">
            <a:avLst/>
          </a:prstGeom>
          <a:noFill/>
          <a:ln>
            <a:noFill/>
          </a:ln>
          <a:effec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de-DE" altLang="en-US" sz="1200"/>
              <a:t>Slide </a:t>
            </a:r>
            <a:fld id="{F6B4DA7B-1E8A-4552-99CC-3CF4AAB3592F}" type="slidenum">
              <a:rPr lang="de-DE" altLang="en-US" sz="1200" smtClean="0"/>
              <a:pPr algn="ctr" eaLnBrk="1" hangingPunct="1">
                <a:defRPr/>
              </a:pPr>
              <a:t>‹#›</a:t>
            </a:fld>
            <a:endParaRPr lang="de-DE" altLang="en-US" sz="1200"/>
          </a:p>
        </p:txBody>
      </p:sp>
      <p:pic>
        <p:nvPicPr>
          <p:cNvPr id="9" name="Picture 3">
            <a:extLst>
              <a:ext uri="{FF2B5EF4-FFF2-40B4-BE49-F238E27FC236}">
                <a16:creationId xmlns:a16="http://schemas.microsoft.com/office/drawing/2014/main" id="{E6C2BA31-D13E-405E-AB29-47E880E5A212}"/>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660400" y="6237288"/>
            <a:ext cx="635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a:extLst>
              <a:ext uri="{FF2B5EF4-FFF2-40B4-BE49-F238E27FC236}">
                <a16:creationId xmlns:a16="http://schemas.microsoft.com/office/drawing/2014/main" id="{BFE30349-B32E-4627-BCDA-8EF5F674E2B3}"/>
              </a:ext>
            </a:extLst>
          </p:cNvPr>
          <p:cNvSpPr>
            <a:spLocks noGrp="1" noChangeArrowheads="1"/>
          </p:cNvSpPr>
          <p:nvPr>
            <p:ph type="dt" sz="half" idx="10"/>
          </p:nvPr>
        </p:nvSpPr>
        <p:spPr/>
        <p:txBody>
          <a:bodyPr/>
          <a:lstStyle>
            <a:lvl1pPr>
              <a:defRPr/>
            </a:lvl1pPr>
          </a:lstStyle>
          <a:p>
            <a:pPr>
              <a:defRPr/>
            </a:pPr>
            <a:endParaRPr lang="de-DE"/>
          </a:p>
        </p:txBody>
      </p:sp>
      <p:sp>
        <p:nvSpPr>
          <p:cNvPr id="11" name="Rectangle 6">
            <a:extLst>
              <a:ext uri="{FF2B5EF4-FFF2-40B4-BE49-F238E27FC236}">
                <a16:creationId xmlns:a16="http://schemas.microsoft.com/office/drawing/2014/main" id="{5BC429F4-45BD-490F-8C46-8DF03C0C3204}"/>
              </a:ext>
            </a:extLst>
          </p:cNvPr>
          <p:cNvSpPr>
            <a:spLocks noGrp="1" noChangeArrowheads="1"/>
          </p:cNvSpPr>
          <p:nvPr>
            <p:ph type="sldNum" sz="quarter" idx="11"/>
          </p:nvPr>
        </p:nvSpPr>
        <p:spPr/>
        <p:txBody>
          <a:bodyPr/>
          <a:lstStyle>
            <a:lvl1pPr>
              <a:defRPr/>
            </a:lvl1pPr>
          </a:lstStyle>
          <a:p>
            <a:pPr>
              <a:defRPr/>
            </a:pPr>
            <a:fld id="{6932C3D2-31DF-4C00-BFEB-9BB47C50B931}" type="slidenum">
              <a:rPr lang="de-DE" altLang="en-US"/>
              <a:pPr>
                <a:defRPr/>
              </a:pPr>
              <a:t>‹#›</a:t>
            </a:fld>
            <a:endParaRPr lang="de-DE" altLang="en-US"/>
          </a:p>
        </p:txBody>
      </p:sp>
    </p:spTree>
    <p:extLst>
      <p:ext uri="{BB962C8B-B14F-4D97-AF65-F5344CB8AC3E}">
        <p14:creationId xmlns:p14="http://schemas.microsoft.com/office/powerpoint/2010/main" val="263958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graphicFrame>
        <p:nvGraphicFramePr>
          <p:cNvPr id="2" name="Group 10">
            <a:extLst>
              <a:ext uri="{FF2B5EF4-FFF2-40B4-BE49-F238E27FC236}">
                <a16:creationId xmlns:a16="http://schemas.microsoft.com/office/drawing/2014/main" id="{85A1968A-CBA7-4B78-BF40-3A13AC67F6C2}"/>
              </a:ext>
            </a:extLst>
          </p:cNvPr>
          <p:cNvGraphicFramePr>
            <a:graphicFrameLocks noGrp="1"/>
          </p:cNvGraphicFramePr>
          <p:nvPr/>
        </p:nvGraphicFramePr>
        <p:xfrm>
          <a:off x="334434" y="1111250"/>
          <a:ext cx="11523133" cy="517576"/>
        </p:xfrm>
        <a:graphic>
          <a:graphicData uri="http://schemas.openxmlformats.org/drawingml/2006/table">
            <a:tbl>
              <a:tblPr/>
              <a:tblGrid>
                <a:gridCol w="11523133">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marL="121920" marR="121920" marT="45428" marB="45428" horzOverflow="overflow">
                    <a:lnL cap="flat">
                      <a:noFill/>
                    </a:lnL>
                    <a:lnR cap="flat">
                      <a:noFill/>
                    </a:lnR>
                    <a:lnT w="38100" cap="flat" cmpd="sng" algn="ctr">
                      <a:solidFill>
                        <a:srgbClr val="A5002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 name="Picture 4">
            <a:extLst>
              <a:ext uri="{FF2B5EF4-FFF2-40B4-BE49-F238E27FC236}">
                <a16:creationId xmlns:a16="http://schemas.microsoft.com/office/drawing/2014/main" id="{C6A4A53C-42A9-42AC-B3BA-97E78A75B0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367" y="130175"/>
            <a:ext cx="42841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8F8F9DD2-86D7-4079-B437-385280C4E380}"/>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4889500" y="122239"/>
            <a:ext cx="115146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6F82B4C0-0580-43CF-9FEE-08F80549E2B2}"/>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6157385" y="177801"/>
            <a:ext cx="102023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id="{4C5BF18D-6CB0-4874-864C-04D775FCA0C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44834" y="333376"/>
            <a:ext cx="231351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4AB76BA0-20D4-49DB-A742-B1F7B11F620B}"/>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9939867" y="233363"/>
            <a:ext cx="164253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471623EE-0E27-4B8E-933F-9AEBF27D97A5}"/>
              </a:ext>
            </a:extLst>
          </p:cNvPr>
          <p:cNvSpPr txBox="1">
            <a:spLocks noChangeArrowheads="1"/>
          </p:cNvSpPr>
          <p:nvPr userDrawn="1"/>
        </p:nvSpPr>
        <p:spPr bwMode="auto">
          <a:xfrm>
            <a:off x="4368800" y="6453189"/>
            <a:ext cx="3860800" cy="280987"/>
          </a:xfrm>
          <a:prstGeom prst="rect">
            <a:avLst/>
          </a:prstGeom>
          <a:noFill/>
          <a:ln>
            <a:noFill/>
          </a:ln>
          <a:effec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de-DE" altLang="en-US" sz="1200"/>
              <a:t>Slide </a:t>
            </a:r>
            <a:fld id="{F6B4DA7B-1E8A-4552-99CC-3CF4AAB3592F}" type="slidenum">
              <a:rPr lang="de-DE" altLang="en-US" sz="1200" smtClean="0"/>
              <a:pPr algn="ctr" eaLnBrk="1" hangingPunct="1">
                <a:defRPr/>
              </a:pPr>
              <a:t>‹#›</a:t>
            </a:fld>
            <a:endParaRPr lang="de-DE" altLang="en-US" sz="1200"/>
          </a:p>
        </p:txBody>
      </p:sp>
      <p:pic>
        <p:nvPicPr>
          <p:cNvPr id="9" name="Picture 3">
            <a:extLst>
              <a:ext uri="{FF2B5EF4-FFF2-40B4-BE49-F238E27FC236}">
                <a16:creationId xmlns:a16="http://schemas.microsoft.com/office/drawing/2014/main" id="{E6C2BA31-D13E-405E-AB29-47E880E5A212}"/>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660400" y="6237288"/>
            <a:ext cx="635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a:extLst>
              <a:ext uri="{FF2B5EF4-FFF2-40B4-BE49-F238E27FC236}">
                <a16:creationId xmlns:a16="http://schemas.microsoft.com/office/drawing/2014/main" id="{BFE30349-B32E-4627-BCDA-8EF5F674E2B3}"/>
              </a:ext>
            </a:extLst>
          </p:cNvPr>
          <p:cNvSpPr>
            <a:spLocks noGrp="1" noChangeArrowheads="1"/>
          </p:cNvSpPr>
          <p:nvPr>
            <p:ph type="dt" sz="half" idx="10"/>
          </p:nvPr>
        </p:nvSpPr>
        <p:spPr/>
        <p:txBody>
          <a:bodyPr/>
          <a:lstStyle>
            <a:lvl1pPr>
              <a:defRPr/>
            </a:lvl1pPr>
          </a:lstStyle>
          <a:p>
            <a:pPr>
              <a:defRPr/>
            </a:pPr>
            <a:endParaRPr lang="de-DE"/>
          </a:p>
        </p:txBody>
      </p:sp>
      <p:sp>
        <p:nvSpPr>
          <p:cNvPr id="11" name="Rectangle 6">
            <a:extLst>
              <a:ext uri="{FF2B5EF4-FFF2-40B4-BE49-F238E27FC236}">
                <a16:creationId xmlns:a16="http://schemas.microsoft.com/office/drawing/2014/main" id="{5BC429F4-45BD-490F-8C46-8DF03C0C3204}"/>
              </a:ext>
            </a:extLst>
          </p:cNvPr>
          <p:cNvSpPr>
            <a:spLocks noGrp="1" noChangeArrowheads="1"/>
          </p:cNvSpPr>
          <p:nvPr>
            <p:ph type="sldNum" sz="quarter" idx="11"/>
          </p:nvPr>
        </p:nvSpPr>
        <p:spPr/>
        <p:txBody>
          <a:bodyPr/>
          <a:lstStyle>
            <a:lvl1pPr>
              <a:defRPr/>
            </a:lvl1pPr>
          </a:lstStyle>
          <a:p>
            <a:pPr>
              <a:defRPr/>
            </a:pPr>
            <a:fld id="{6932C3D2-31DF-4C00-BFEB-9BB47C50B931}" type="slidenum">
              <a:rPr lang="de-DE" altLang="en-US"/>
              <a:pPr>
                <a:defRPr/>
              </a:pPr>
              <a:t>‹#›</a:t>
            </a:fld>
            <a:endParaRPr lang="de-DE" altLang="en-US"/>
          </a:p>
        </p:txBody>
      </p:sp>
    </p:spTree>
    <p:extLst>
      <p:ext uri="{BB962C8B-B14F-4D97-AF65-F5344CB8AC3E}">
        <p14:creationId xmlns:p14="http://schemas.microsoft.com/office/powerpoint/2010/main" val="410001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BACEF4B-6553-4978-9920-C0F14B382118}"/>
              </a:ext>
            </a:extLst>
          </p:cNvPr>
          <p:cNvSpPr/>
          <p:nvPr userDrawn="1"/>
        </p:nvSpPr>
        <p:spPr>
          <a:xfrm>
            <a:off x="-4176" y="-9979"/>
            <a:ext cx="11895655" cy="7161531"/>
          </a:xfrm>
          <a:prstGeom prst="rect">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27" name="Rectangle 26">
            <a:extLst>
              <a:ext uri="{FF2B5EF4-FFF2-40B4-BE49-F238E27FC236}">
                <a16:creationId xmlns:a16="http://schemas.microsoft.com/office/drawing/2014/main" id="{B5C726A9-0392-4148-BA73-22665CF4D610}"/>
              </a:ext>
            </a:extLst>
          </p:cNvPr>
          <p:cNvSpPr/>
          <p:nvPr userDrawn="1"/>
        </p:nvSpPr>
        <p:spPr>
          <a:xfrm>
            <a:off x="212113" y="1583228"/>
            <a:ext cx="6799811" cy="523220"/>
          </a:xfrm>
          <a:prstGeom prst="rect">
            <a:avLst/>
          </a:prstGeom>
        </p:spPr>
        <p:txBody>
          <a:bodyPr wrap="square">
            <a:spAutoFit/>
          </a:bodyPr>
          <a:lstStyle/>
          <a:p>
            <a:pPr marL="0" indent="0" algn="l">
              <a:buNone/>
            </a:pPr>
            <a:endParaRPr lang="hr-HR" sz="2800" b="1" dirty="0">
              <a:solidFill>
                <a:srgbClr val="036DB5"/>
              </a:solidFill>
              <a:latin typeface="+mj-lt"/>
            </a:endParaRPr>
          </a:p>
        </p:txBody>
      </p:sp>
      <p:sp>
        <p:nvSpPr>
          <p:cNvPr id="5" name="Rectangle 4">
            <a:extLst>
              <a:ext uri="{FF2B5EF4-FFF2-40B4-BE49-F238E27FC236}">
                <a16:creationId xmlns:a16="http://schemas.microsoft.com/office/drawing/2014/main" id="{2B58B8BA-CFAF-4BCD-A03D-C0EFCB2D5AAB}"/>
              </a:ext>
            </a:extLst>
          </p:cNvPr>
          <p:cNvSpPr/>
          <p:nvPr userDrawn="1"/>
        </p:nvSpPr>
        <p:spPr>
          <a:xfrm>
            <a:off x="8307475" y="-9981"/>
            <a:ext cx="3884526" cy="7024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2D7B46A-3808-4B32-A35E-95C2B67A53B7}"/>
              </a:ext>
            </a:extLst>
          </p:cNvPr>
          <p:cNvSpPr/>
          <p:nvPr userDrawn="1"/>
        </p:nvSpPr>
        <p:spPr>
          <a:xfrm>
            <a:off x="8248113" y="4473896"/>
            <a:ext cx="3510193" cy="2677656"/>
          </a:xfrm>
          <a:prstGeom prst="rect">
            <a:avLst/>
          </a:prstGeom>
        </p:spPr>
        <p:txBody>
          <a:bodyPr wrap="square">
            <a:spAutoFit/>
          </a:bodyPr>
          <a:lstStyle/>
          <a:p>
            <a:pPr marL="0" indent="0" algn="r" defTabSz="914400" rtl="0" eaLnBrk="1" latinLnBrk="0" hangingPunct="1">
              <a:buNone/>
            </a:pPr>
            <a:endParaRPr lang="en-US" sz="2400" b="1" kern="1200" dirty="0">
              <a:solidFill>
                <a:srgbClr val="71AB7B"/>
              </a:solidFill>
              <a:latin typeface="+mj-lt"/>
              <a:ea typeface="+mn-ea"/>
              <a:cs typeface="+mn-cs"/>
            </a:endParaRPr>
          </a:p>
          <a:p>
            <a:pPr marL="0" indent="0" algn="r" defTabSz="914400" rtl="0" eaLnBrk="1" latinLnBrk="0" hangingPunct="1">
              <a:buNone/>
            </a:pPr>
            <a:r>
              <a:rPr lang="en-US" sz="2400" b="1" kern="1200" dirty="0">
                <a:solidFill>
                  <a:srgbClr val="036DB5"/>
                </a:solidFill>
                <a:latin typeface="+mj-lt"/>
                <a:ea typeface="+mn-ea"/>
                <a:cs typeface="+mn-cs"/>
              </a:rPr>
              <a:t> </a:t>
            </a:r>
          </a:p>
          <a:p>
            <a:pPr marL="0" indent="0" algn="r" defTabSz="914400" rtl="0" eaLnBrk="1" latinLnBrk="0" hangingPunct="1">
              <a:buNone/>
            </a:pPr>
            <a:r>
              <a:rPr lang="en-US" sz="2400" b="1" kern="1200" dirty="0">
                <a:solidFill>
                  <a:srgbClr val="036DB5"/>
                </a:solidFill>
                <a:latin typeface="+mj-lt"/>
                <a:ea typeface="+mn-ea"/>
                <a:cs typeface="+mn-cs"/>
              </a:rPr>
              <a:t>                  </a:t>
            </a:r>
          </a:p>
          <a:p>
            <a:pPr marL="0" indent="0" algn="r" defTabSz="914400" rtl="0" eaLnBrk="1" latinLnBrk="0" hangingPunct="1">
              <a:buNone/>
            </a:pPr>
            <a:r>
              <a:rPr lang="en-US" sz="2400" b="1" kern="1200" dirty="0">
                <a:solidFill>
                  <a:srgbClr val="71AB7B"/>
                </a:solidFill>
                <a:latin typeface="+mj-lt"/>
                <a:ea typeface="+mn-ea"/>
                <a:cs typeface="+mn-cs"/>
              </a:rPr>
              <a:t>International conference </a:t>
            </a:r>
          </a:p>
          <a:p>
            <a:pPr marL="0" indent="0" algn="r" defTabSz="914400" rtl="0" eaLnBrk="1" latinLnBrk="0" hangingPunct="1">
              <a:buNone/>
            </a:pPr>
            <a:r>
              <a:rPr lang="en-US" sz="2400" b="1" kern="1200" dirty="0">
                <a:solidFill>
                  <a:srgbClr val="71AB7B"/>
                </a:solidFill>
                <a:latin typeface="+mj-lt"/>
                <a:ea typeface="+mn-ea"/>
                <a:cs typeface="+mn-cs"/>
              </a:rPr>
              <a:t>in public procurement</a:t>
            </a:r>
          </a:p>
          <a:p>
            <a:pPr marL="0" indent="0" algn="r" defTabSz="914400" rtl="0" eaLnBrk="1" latinLnBrk="0" hangingPunct="1">
              <a:buNone/>
            </a:pPr>
            <a:endParaRPr lang="en-US" sz="2400" b="1" kern="1200" dirty="0">
              <a:solidFill>
                <a:srgbClr val="036DB5"/>
              </a:solidFill>
              <a:latin typeface="+mj-lt"/>
              <a:ea typeface="+mn-ea"/>
              <a:cs typeface="+mn-cs"/>
            </a:endParaRPr>
          </a:p>
          <a:p>
            <a:pPr marL="0" indent="0" algn="r" defTabSz="914400" rtl="0" eaLnBrk="1" latinLnBrk="0" hangingPunct="1">
              <a:buNone/>
            </a:pPr>
            <a:endParaRPr lang="en-US" sz="2400" b="1" kern="1200" dirty="0">
              <a:solidFill>
                <a:srgbClr val="036DB5"/>
              </a:solidFill>
              <a:latin typeface="+mj-lt"/>
              <a:ea typeface="+mn-ea"/>
              <a:cs typeface="+mn-cs"/>
            </a:endParaRPr>
          </a:p>
        </p:txBody>
      </p:sp>
      <p:sp>
        <p:nvSpPr>
          <p:cNvPr id="31" name="Title 1">
            <a:extLst>
              <a:ext uri="{FF2B5EF4-FFF2-40B4-BE49-F238E27FC236}">
                <a16:creationId xmlns:a16="http://schemas.microsoft.com/office/drawing/2014/main" id="{B90F3CE1-B4BF-4AB2-B38A-C89BB41719ED}"/>
              </a:ext>
            </a:extLst>
          </p:cNvPr>
          <p:cNvSpPr>
            <a:spLocks noGrp="1"/>
          </p:cNvSpPr>
          <p:nvPr>
            <p:ph type="ctrTitle" idx="4294967295"/>
          </p:nvPr>
        </p:nvSpPr>
        <p:spPr>
          <a:xfrm>
            <a:off x="364819" y="273067"/>
            <a:ext cx="7878358" cy="4631137"/>
          </a:xfrm>
        </p:spPr>
        <p:txBody>
          <a:bodyPr>
            <a:normAutofit/>
          </a:bodyPr>
          <a:lstStyle>
            <a:lvl1pPr>
              <a:defRPr/>
            </a:lvl1pPr>
          </a:lstStyle>
          <a:p>
            <a:endParaRPr lang="hr-HR" dirty="0"/>
          </a:p>
        </p:txBody>
      </p:sp>
      <p:pic>
        <p:nvPicPr>
          <p:cNvPr id="3" name="Picture 2">
            <a:extLst>
              <a:ext uri="{FF2B5EF4-FFF2-40B4-BE49-F238E27FC236}">
                <a16:creationId xmlns:a16="http://schemas.microsoft.com/office/drawing/2014/main" id="{D02A7CC7-152D-4A16-A400-4D9D00FD5F9E}"/>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7769"/>
          <a:stretch/>
        </p:blipFill>
        <p:spPr>
          <a:xfrm>
            <a:off x="8334054" y="993059"/>
            <a:ext cx="3426720" cy="3160503"/>
          </a:xfrm>
          <a:prstGeom prst="rect">
            <a:avLst/>
          </a:prstGeom>
        </p:spPr>
      </p:pic>
      <p:sp>
        <p:nvSpPr>
          <p:cNvPr id="29" name="Rectangle 28">
            <a:extLst>
              <a:ext uri="{FF2B5EF4-FFF2-40B4-BE49-F238E27FC236}">
                <a16:creationId xmlns:a16="http://schemas.microsoft.com/office/drawing/2014/main" id="{CDA31E97-877C-46F4-ACD1-13AF2A8CD0C8}"/>
              </a:ext>
            </a:extLst>
          </p:cNvPr>
          <p:cNvSpPr/>
          <p:nvPr userDrawn="1"/>
        </p:nvSpPr>
        <p:spPr>
          <a:xfrm>
            <a:off x="300522" y="257743"/>
            <a:ext cx="11457784" cy="4631137"/>
          </a:xfrm>
          <a:prstGeom prst="rect">
            <a:avLst/>
          </a:prstGeom>
          <a:noFill/>
          <a:ln>
            <a:solidFill>
              <a:srgbClr val="70A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714187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pic>
        <p:nvPicPr>
          <p:cNvPr id="8" name="Picture 7" descr="A screenshot of a social media post&#10;&#10;Description generated with very high confidence">
            <a:extLst>
              <a:ext uri="{FF2B5EF4-FFF2-40B4-BE49-F238E27FC236}">
                <a16:creationId xmlns:a16="http://schemas.microsoft.com/office/drawing/2014/main" id="{85AECF22-595C-4753-8957-27EDEEF02B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011"/>
            <a:ext cx="12189023" cy="6731924"/>
          </a:xfrm>
          <a:prstGeom prst="rect">
            <a:avLst/>
          </a:prstGeom>
        </p:spPr>
      </p:pic>
      <p:sp>
        <p:nvSpPr>
          <p:cNvPr id="2" name="Title 1">
            <a:extLst>
              <a:ext uri="{FF2B5EF4-FFF2-40B4-BE49-F238E27FC236}">
                <a16:creationId xmlns:a16="http://schemas.microsoft.com/office/drawing/2014/main" id="{DEF5DF56-6C6F-4FA4-960A-61386CE2AC73}"/>
              </a:ext>
            </a:extLst>
          </p:cNvPr>
          <p:cNvSpPr>
            <a:spLocks noGrp="1"/>
          </p:cNvSpPr>
          <p:nvPr>
            <p:ph type="title" hasCustomPrompt="1"/>
          </p:nvPr>
        </p:nvSpPr>
        <p:spPr>
          <a:xfrm>
            <a:off x="338320" y="732294"/>
            <a:ext cx="10515600" cy="1122853"/>
          </a:xfrm>
        </p:spPr>
        <p:txBody>
          <a:bodyPr/>
          <a:lstStyle>
            <a:lvl1pPr>
              <a:defRPr>
                <a:solidFill>
                  <a:srgbClr val="71AB7B"/>
                </a:solidFill>
              </a:defRPr>
            </a:lvl1pPr>
          </a:lstStyle>
          <a:p>
            <a:r>
              <a:rPr lang="en-US" dirty="0"/>
              <a:t>Click to add</a:t>
            </a:r>
            <a:endParaRPr lang="hr-HR" dirty="0"/>
          </a:p>
        </p:txBody>
      </p:sp>
      <p:sp>
        <p:nvSpPr>
          <p:cNvPr id="3" name="Content Placeholder 2">
            <a:extLst>
              <a:ext uri="{FF2B5EF4-FFF2-40B4-BE49-F238E27FC236}">
                <a16:creationId xmlns:a16="http://schemas.microsoft.com/office/drawing/2014/main" id="{A550EB55-35EC-4AE4-AD09-8143716159BB}"/>
              </a:ext>
            </a:extLst>
          </p:cNvPr>
          <p:cNvSpPr>
            <a:spLocks noGrp="1"/>
          </p:cNvSpPr>
          <p:nvPr>
            <p:ph idx="1"/>
          </p:nvPr>
        </p:nvSpPr>
        <p:spPr>
          <a:xfrm>
            <a:off x="399011" y="2269375"/>
            <a:ext cx="11371811" cy="3907588"/>
          </a:xfrm>
          <a:ln>
            <a:solidFill>
              <a:srgbClr val="71AB7B"/>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7" name="TextBox 6">
            <a:extLst>
              <a:ext uri="{FF2B5EF4-FFF2-40B4-BE49-F238E27FC236}">
                <a16:creationId xmlns:a16="http://schemas.microsoft.com/office/drawing/2014/main" id="{6147BF68-D5F9-4751-9895-7058270DDB84}"/>
              </a:ext>
            </a:extLst>
          </p:cNvPr>
          <p:cNvSpPr txBox="1"/>
          <p:nvPr userDrawn="1"/>
        </p:nvSpPr>
        <p:spPr>
          <a:xfrm>
            <a:off x="2585257" y="6604084"/>
            <a:ext cx="7556270"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900" dirty="0">
                <a:solidFill>
                  <a:schemeClr val="bg1">
                    <a:lumMod val="65000"/>
                  </a:schemeClr>
                </a:solidFill>
              </a:rPr>
              <a:t>Kako se pripremiti za novo financijsko razdoblje 2021-2027</a:t>
            </a:r>
            <a:r>
              <a:rPr lang="en-US" sz="900" dirty="0">
                <a:solidFill>
                  <a:schemeClr val="bg1">
                    <a:lumMod val="65000"/>
                  </a:schemeClr>
                </a:solidFill>
              </a:rPr>
              <a:t> | </a:t>
            </a:r>
            <a:r>
              <a:rPr lang="hr-HR" sz="900" dirty="0">
                <a:solidFill>
                  <a:schemeClr val="bg1">
                    <a:lumMod val="65000"/>
                  </a:schemeClr>
                </a:solidFill>
              </a:rPr>
              <a:t>Učimo iz iskustava strateškog razvoja i provedbe EU projekata drugih zemalja članica EU</a:t>
            </a:r>
          </a:p>
          <a:p>
            <a:endParaRPr lang="hr-HR" dirty="0"/>
          </a:p>
        </p:txBody>
      </p:sp>
      <p:pic>
        <p:nvPicPr>
          <p:cNvPr id="9" name="Picture 8">
            <a:extLst>
              <a:ext uri="{FF2B5EF4-FFF2-40B4-BE49-F238E27FC236}">
                <a16:creationId xmlns:a16="http://schemas.microsoft.com/office/drawing/2014/main" id="{B67EFEB0-F2E9-47EB-8B59-4199926E579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749"/>
          <a:stretch/>
        </p:blipFill>
        <p:spPr>
          <a:xfrm>
            <a:off x="10971773" y="673942"/>
            <a:ext cx="1099397" cy="1181205"/>
          </a:xfrm>
          <a:prstGeom prst="rect">
            <a:avLst/>
          </a:prstGeom>
        </p:spPr>
      </p:pic>
    </p:spTree>
    <p:extLst>
      <p:ext uri="{BB962C8B-B14F-4D97-AF65-F5344CB8AC3E}">
        <p14:creationId xmlns:p14="http://schemas.microsoft.com/office/powerpoint/2010/main" val="2813908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8" name="Picture 7" descr="A screenshot of a social media post&#10;&#10;Description generated with very high confidence">
            <a:extLst>
              <a:ext uri="{FF2B5EF4-FFF2-40B4-BE49-F238E27FC236}">
                <a16:creationId xmlns:a16="http://schemas.microsoft.com/office/drawing/2014/main" id="{85AECF22-595C-4753-8957-27EDEEF02B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011"/>
            <a:ext cx="12189023" cy="6731924"/>
          </a:xfrm>
          <a:prstGeom prst="rect">
            <a:avLst/>
          </a:prstGeom>
        </p:spPr>
      </p:pic>
      <p:sp>
        <p:nvSpPr>
          <p:cNvPr id="2" name="Title 1">
            <a:extLst>
              <a:ext uri="{FF2B5EF4-FFF2-40B4-BE49-F238E27FC236}">
                <a16:creationId xmlns:a16="http://schemas.microsoft.com/office/drawing/2014/main" id="{DEF5DF56-6C6F-4FA4-960A-61386CE2AC73}"/>
              </a:ext>
            </a:extLst>
          </p:cNvPr>
          <p:cNvSpPr>
            <a:spLocks noGrp="1"/>
          </p:cNvSpPr>
          <p:nvPr>
            <p:ph type="title" hasCustomPrompt="1"/>
          </p:nvPr>
        </p:nvSpPr>
        <p:spPr>
          <a:xfrm>
            <a:off x="338320" y="732294"/>
            <a:ext cx="10515600" cy="1122853"/>
          </a:xfrm>
        </p:spPr>
        <p:txBody>
          <a:bodyPr/>
          <a:lstStyle>
            <a:lvl1pPr>
              <a:defRPr>
                <a:solidFill>
                  <a:srgbClr val="71AB7B"/>
                </a:solidFill>
              </a:defRPr>
            </a:lvl1pPr>
          </a:lstStyle>
          <a:p>
            <a:r>
              <a:rPr lang="en-US" dirty="0"/>
              <a:t>Click to edit Master title style</a:t>
            </a:r>
            <a:endParaRPr lang="hr-HR" dirty="0"/>
          </a:p>
        </p:txBody>
      </p:sp>
      <p:graphicFrame>
        <p:nvGraphicFramePr>
          <p:cNvPr id="3" name="Object 2">
            <a:extLst>
              <a:ext uri="{FF2B5EF4-FFF2-40B4-BE49-F238E27FC236}">
                <a16:creationId xmlns:a16="http://schemas.microsoft.com/office/drawing/2014/main" id="{97FD0AD0-F2DA-4750-A333-67BD278A061D}"/>
              </a:ext>
            </a:extLst>
          </p:cNvPr>
          <p:cNvGraphicFramePr>
            <a:graphicFrameLocks noChangeAspect="1"/>
          </p:cNvGraphicFramePr>
          <p:nvPr userDrawn="1">
            <p:extLst>
              <p:ext uri="{D42A27DB-BD31-4B8C-83A1-F6EECF244321}">
                <p14:modId xmlns:p14="http://schemas.microsoft.com/office/powerpoint/2010/main" val="243726528"/>
              </p:ext>
            </p:extLst>
          </p:nvPr>
        </p:nvGraphicFramePr>
        <p:xfrm>
          <a:off x="92075" y="92075"/>
          <a:ext cx="444500" cy="296863"/>
        </p:xfrm>
        <a:graphic>
          <a:graphicData uri="http://schemas.openxmlformats.org/presentationml/2006/ole">
            <mc:AlternateContent xmlns:mc="http://schemas.openxmlformats.org/markup-compatibility/2006">
              <mc:Choice xmlns:v="urn:schemas-microsoft-com:vml" Requires="v">
                <p:oleObj spid="_x0000_s3110" name="Packager Shell Object" showAsIcon="1" r:id="rId4" imgW="444960" imgH="297000" progId="Package">
                  <p:embed/>
                </p:oleObj>
              </mc:Choice>
              <mc:Fallback>
                <p:oleObj name="Packager Shell Object" showAsIcon="1" r:id="rId4" imgW="444960" imgH="297000" progId="Package">
                  <p:embed/>
                  <p:pic>
                    <p:nvPicPr>
                      <p:cNvPr id="3" name="Object 2">
                        <a:extLst>
                          <a:ext uri="{FF2B5EF4-FFF2-40B4-BE49-F238E27FC236}">
                            <a16:creationId xmlns:a16="http://schemas.microsoft.com/office/drawing/2014/main" id="{97FD0AD0-F2DA-4750-A333-67BD278A061D}"/>
                          </a:ext>
                        </a:extLst>
                      </p:cNvPr>
                      <p:cNvPicPr/>
                      <p:nvPr/>
                    </p:nvPicPr>
                    <p:blipFill>
                      <a:blip r:embed="rId5"/>
                      <a:stretch>
                        <a:fillRect/>
                      </a:stretch>
                    </p:blipFill>
                    <p:spPr>
                      <a:xfrm>
                        <a:off x="92075" y="92075"/>
                        <a:ext cx="444500" cy="296863"/>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BDCC1575-39AA-4DAA-B286-6B886214266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56749"/>
          <a:stretch/>
        </p:blipFill>
        <p:spPr>
          <a:xfrm>
            <a:off x="10971773" y="673942"/>
            <a:ext cx="1099397" cy="1181205"/>
          </a:xfrm>
          <a:prstGeom prst="rect">
            <a:avLst/>
          </a:prstGeom>
        </p:spPr>
      </p:pic>
      <p:sp>
        <p:nvSpPr>
          <p:cNvPr id="9" name="TextBox 8">
            <a:extLst>
              <a:ext uri="{FF2B5EF4-FFF2-40B4-BE49-F238E27FC236}">
                <a16:creationId xmlns:a16="http://schemas.microsoft.com/office/drawing/2014/main" id="{EB716EAB-315C-43A7-9003-82831DC79627}"/>
              </a:ext>
            </a:extLst>
          </p:cNvPr>
          <p:cNvSpPr txBox="1"/>
          <p:nvPr userDrawn="1"/>
        </p:nvSpPr>
        <p:spPr>
          <a:xfrm>
            <a:off x="207817" y="6586073"/>
            <a:ext cx="11754197"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err="1">
                <a:solidFill>
                  <a:schemeClr val="bg1">
                    <a:lumMod val="65000"/>
                  </a:schemeClr>
                </a:solidFill>
                <a:latin typeface="+mn-lt"/>
                <a:ea typeface="+mn-ea"/>
                <a:cs typeface="+mn-cs"/>
              </a:rPr>
              <a:t>Razmjena</a:t>
            </a:r>
            <a:r>
              <a:rPr lang="en-US" sz="1100" kern="1200" dirty="0">
                <a:solidFill>
                  <a:schemeClr val="bg1">
                    <a:lumMod val="65000"/>
                  </a:schemeClr>
                </a:solidFill>
                <a:latin typeface="+mn-lt"/>
                <a:ea typeface="+mn-ea"/>
                <a:cs typeface="+mn-cs"/>
              </a:rPr>
              <a:t> </a:t>
            </a:r>
            <a:r>
              <a:rPr lang="en-US" sz="1100" kern="1200" dirty="0" err="1">
                <a:solidFill>
                  <a:schemeClr val="bg1">
                    <a:lumMod val="65000"/>
                  </a:schemeClr>
                </a:solidFill>
                <a:latin typeface="+mn-lt"/>
                <a:ea typeface="+mn-ea"/>
                <a:cs typeface="+mn-cs"/>
              </a:rPr>
              <a:t>iskustava</a:t>
            </a:r>
            <a:r>
              <a:rPr lang="en-US" sz="1100" kern="1200" dirty="0">
                <a:solidFill>
                  <a:schemeClr val="bg1">
                    <a:lumMod val="65000"/>
                  </a:schemeClr>
                </a:solidFill>
                <a:latin typeface="+mn-lt"/>
                <a:ea typeface="+mn-ea"/>
                <a:cs typeface="+mn-cs"/>
              </a:rPr>
              <a:t> o </a:t>
            </a:r>
            <a:r>
              <a:rPr lang="en-US" sz="1100" kern="1200" dirty="0" err="1">
                <a:solidFill>
                  <a:schemeClr val="bg1">
                    <a:lumMod val="65000"/>
                  </a:schemeClr>
                </a:solidFill>
                <a:latin typeface="+mn-lt"/>
                <a:ea typeface="+mn-ea"/>
                <a:cs typeface="+mn-cs"/>
              </a:rPr>
              <a:t>ključnim</a:t>
            </a:r>
            <a:r>
              <a:rPr lang="en-US" sz="1100" kern="1200" dirty="0">
                <a:solidFill>
                  <a:schemeClr val="bg1">
                    <a:lumMod val="65000"/>
                  </a:schemeClr>
                </a:solidFill>
                <a:latin typeface="+mn-lt"/>
                <a:ea typeface="+mn-ea"/>
                <a:cs typeface="+mn-cs"/>
              </a:rPr>
              <a:t> </a:t>
            </a:r>
            <a:r>
              <a:rPr lang="en-US" sz="1100" kern="1200" dirty="0" err="1">
                <a:solidFill>
                  <a:schemeClr val="bg1">
                    <a:lumMod val="65000"/>
                  </a:schemeClr>
                </a:solidFill>
                <a:latin typeface="+mn-lt"/>
                <a:ea typeface="+mn-ea"/>
                <a:cs typeface="+mn-cs"/>
              </a:rPr>
              <a:t>izazovima</a:t>
            </a:r>
            <a:r>
              <a:rPr lang="en-US" sz="1100" kern="1200" dirty="0">
                <a:solidFill>
                  <a:schemeClr val="bg1">
                    <a:lumMod val="65000"/>
                  </a:schemeClr>
                </a:solidFill>
                <a:latin typeface="+mn-lt"/>
                <a:ea typeface="+mn-ea"/>
                <a:cs typeface="+mn-cs"/>
              </a:rPr>
              <a:t> u </a:t>
            </a:r>
            <a:r>
              <a:rPr lang="en-US" sz="1100" kern="1200" dirty="0" err="1">
                <a:solidFill>
                  <a:schemeClr val="bg1">
                    <a:lumMod val="65000"/>
                  </a:schemeClr>
                </a:solidFill>
                <a:latin typeface="+mn-lt"/>
                <a:ea typeface="+mn-ea"/>
                <a:cs typeface="+mn-cs"/>
              </a:rPr>
              <a:t>praksi</a:t>
            </a:r>
            <a:r>
              <a:rPr lang="en-US" sz="1100" kern="1200" dirty="0">
                <a:solidFill>
                  <a:schemeClr val="bg1">
                    <a:lumMod val="65000"/>
                  </a:schemeClr>
                </a:solidFill>
                <a:latin typeface="+mn-lt"/>
                <a:ea typeface="+mn-ea"/>
                <a:cs typeface="+mn-cs"/>
              </a:rPr>
              <a:t> </a:t>
            </a:r>
            <a:r>
              <a:rPr lang="en-US" sz="1100" kern="1200" dirty="0" err="1">
                <a:solidFill>
                  <a:schemeClr val="bg1">
                    <a:lumMod val="65000"/>
                  </a:schemeClr>
                </a:solidFill>
                <a:latin typeface="+mn-lt"/>
                <a:ea typeface="+mn-ea"/>
                <a:cs typeface="+mn-cs"/>
              </a:rPr>
              <a:t>javne</a:t>
            </a:r>
            <a:r>
              <a:rPr lang="en-US" sz="1100" kern="1200" dirty="0">
                <a:solidFill>
                  <a:schemeClr val="bg1">
                    <a:lumMod val="65000"/>
                  </a:schemeClr>
                </a:solidFill>
                <a:latin typeface="+mn-lt"/>
                <a:ea typeface="+mn-ea"/>
                <a:cs typeface="+mn-cs"/>
              </a:rPr>
              <a:t> </a:t>
            </a:r>
            <a:r>
              <a:rPr lang="en-US" sz="1100" kern="1200" dirty="0" err="1">
                <a:solidFill>
                  <a:schemeClr val="bg1">
                    <a:lumMod val="65000"/>
                  </a:schemeClr>
                </a:solidFill>
                <a:latin typeface="+mn-lt"/>
                <a:ea typeface="+mn-ea"/>
                <a:cs typeface="+mn-cs"/>
              </a:rPr>
              <a:t>nabave</a:t>
            </a:r>
            <a:endParaRPr lang="en-US" sz="1100" kern="1200" dirty="0">
              <a:solidFill>
                <a:schemeClr val="bg1">
                  <a:lumMod val="65000"/>
                </a:schemeClr>
              </a:solidFill>
              <a:latin typeface="+mn-lt"/>
              <a:ea typeface="+mn-ea"/>
              <a:cs typeface="+mn-cs"/>
            </a:endParaRPr>
          </a:p>
          <a:p>
            <a:endParaRPr lang="hr-HR" dirty="0"/>
          </a:p>
        </p:txBody>
      </p:sp>
    </p:spTree>
    <p:extLst>
      <p:ext uri="{BB962C8B-B14F-4D97-AF65-F5344CB8AC3E}">
        <p14:creationId xmlns:p14="http://schemas.microsoft.com/office/powerpoint/2010/main" val="311734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884B5-C999-4FA3-B783-66F11C2D0579}" type="datetimeFigureOut">
              <a:rPr lang="en-US" smtClean="0">
                <a:solidFill>
                  <a:srgbClr val="696464"/>
                </a:solidFill>
              </a:rPr>
              <a:pPr/>
              <a:t>10/23/2019</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8AD6A1BA-F535-4998-B122-5EEC82DBA69C}"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86085" y="5519883"/>
            <a:ext cx="2652105" cy="1152891"/>
          </a:xfrm>
          <a:prstGeom prst="rect">
            <a:avLst/>
          </a:prstGeom>
        </p:spPr>
      </p:pic>
    </p:spTree>
    <p:extLst>
      <p:ext uri="{BB962C8B-B14F-4D97-AF65-F5344CB8AC3E}">
        <p14:creationId xmlns:p14="http://schemas.microsoft.com/office/powerpoint/2010/main" val="294830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FE84E2C8-B878-4E2B-AA38-AF1FBC17028C}"/>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Textmasterformate durch Klicken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1028" name="Rectangle 4">
            <a:extLst>
              <a:ext uri="{FF2B5EF4-FFF2-40B4-BE49-F238E27FC236}">
                <a16:creationId xmlns:a16="http://schemas.microsoft.com/office/drawing/2014/main" id="{33DA9285-4FB6-254E-BDDC-BE8CC2ECE7A7}"/>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de-DE"/>
          </a:p>
        </p:txBody>
      </p:sp>
      <p:sp>
        <p:nvSpPr>
          <p:cNvPr id="1030" name="Rectangle 6">
            <a:extLst>
              <a:ext uri="{FF2B5EF4-FFF2-40B4-BE49-F238E27FC236}">
                <a16:creationId xmlns:a16="http://schemas.microsoft.com/office/drawing/2014/main" id="{3FAAEF3D-368C-094B-B71B-C8672A5B8C9D}"/>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3E4A630-0B46-4C69-A490-0723B2C4C45B}" type="slidenum">
              <a:rPr lang="de-DE" altLang="en-US"/>
              <a:pPr>
                <a:defRPr/>
              </a:pPr>
              <a:t>‹#›</a:t>
            </a:fld>
            <a:endParaRPr lang="de-DE" altLang="en-US"/>
          </a:p>
        </p:txBody>
      </p:sp>
      <p:graphicFrame>
        <p:nvGraphicFramePr>
          <p:cNvPr id="1034" name="Group 10">
            <a:extLst>
              <a:ext uri="{FF2B5EF4-FFF2-40B4-BE49-F238E27FC236}">
                <a16:creationId xmlns:a16="http://schemas.microsoft.com/office/drawing/2014/main" id="{64810061-B3BB-9A45-9738-F58C97C52FF9}"/>
              </a:ext>
            </a:extLst>
          </p:cNvPr>
          <p:cNvGraphicFramePr>
            <a:graphicFrameLocks noGrp="1"/>
          </p:cNvGraphicFramePr>
          <p:nvPr/>
        </p:nvGraphicFramePr>
        <p:xfrm>
          <a:off x="334434" y="1111250"/>
          <a:ext cx="11523133" cy="517576"/>
        </p:xfrm>
        <a:graphic>
          <a:graphicData uri="http://schemas.openxmlformats.org/drawingml/2006/table">
            <a:tbl>
              <a:tblPr/>
              <a:tblGrid>
                <a:gridCol w="11523133">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Arial" charset="0"/>
                        <a:ea typeface="ＭＳ Ｐゴシック" charset="0"/>
                      </a:endParaRPr>
                    </a:p>
                  </a:txBody>
                  <a:tcPr marL="121920" marR="121920" marT="45428" marB="45428" horzOverflow="overflow">
                    <a:lnL cap="flat">
                      <a:noFill/>
                    </a:lnL>
                    <a:lnR cap="flat">
                      <a:noFill/>
                    </a:lnR>
                    <a:lnT w="38100" cap="flat" cmpd="sng" algn="ctr">
                      <a:solidFill>
                        <a:srgbClr val="A5002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032" name="Picture 4">
            <a:extLst>
              <a:ext uri="{FF2B5EF4-FFF2-40B4-BE49-F238E27FC236}">
                <a16:creationId xmlns:a16="http://schemas.microsoft.com/office/drawing/2014/main" id="{700FA5DD-A645-46EE-BBDE-F7693DC89622}"/>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05367" y="130175"/>
            <a:ext cx="42841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6">
            <a:extLst>
              <a:ext uri="{FF2B5EF4-FFF2-40B4-BE49-F238E27FC236}">
                <a16:creationId xmlns:a16="http://schemas.microsoft.com/office/drawing/2014/main" id="{5E70D5F8-997E-451A-AB9C-195333E5282B}"/>
              </a:ext>
            </a:extLst>
          </p:cNvPr>
          <p:cNvPicPr>
            <a:picLocks noChangeAspect="1" noChangeArrowheads="1"/>
          </p:cNvPicPr>
          <p:nvPr userDrawn="1"/>
        </p:nvPicPr>
        <p:blipFill>
          <a:blip r:embed="rId13" cstate="hqprint">
            <a:extLst>
              <a:ext uri="{28A0092B-C50C-407E-A947-70E740481C1C}">
                <a14:useLocalDpi xmlns:a14="http://schemas.microsoft.com/office/drawing/2010/main" val="0"/>
              </a:ext>
            </a:extLst>
          </a:blip>
          <a:srcRect/>
          <a:stretch>
            <a:fillRect/>
          </a:stretch>
        </p:blipFill>
        <p:spPr bwMode="auto">
          <a:xfrm>
            <a:off x="4889500" y="122239"/>
            <a:ext cx="115146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0">
            <a:extLst>
              <a:ext uri="{FF2B5EF4-FFF2-40B4-BE49-F238E27FC236}">
                <a16:creationId xmlns:a16="http://schemas.microsoft.com/office/drawing/2014/main" id="{59954D7B-419C-4084-B5EF-254EE0DAABDE}"/>
              </a:ext>
            </a:extLst>
          </p:cNvPr>
          <p:cNvPicPr>
            <a:picLocks noChangeAspect="1" noChangeArrowheads="1"/>
          </p:cNvPicPr>
          <p:nvPr userDrawn="1"/>
        </p:nvPicPr>
        <p:blipFill>
          <a:blip r:embed="rId14" cstate="hqprint">
            <a:extLst>
              <a:ext uri="{28A0092B-C50C-407E-A947-70E740481C1C}">
                <a14:useLocalDpi xmlns:a14="http://schemas.microsoft.com/office/drawing/2010/main" val="0"/>
              </a:ext>
            </a:extLst>
          </a:blip>
          <a:srcRect/>
          <a:stretch>
            <a:fillRect/>
          </a:stretch>
        </p:blipFill>
        <p:spPr bwMode="auto">
          <a:xfrm>
            <a:off x="6157385" y="177801"/>
            <a:ext cx="102023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a:extLst>
              <a:ext uri="{FF2B5EF4-FFF2-40B4-BE49-F238E27FC236}">
                <a16:creationId xmlns:a16="http://schemas.microsoft.com/office/drawing/2014/main" id="{F2D45121-1B1E-4A7F-8B52-DE4D52C0E2B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344834" y="333376"/>
            <a:ext cx="231351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4">
            <a:extLst>
              <a:ext uri="{FF2B5EF4-FFF2-40B4-BE49-F238E27FC236}">
                <a16:creationId xmlns:a16="http://schemas.microsoft.com/office/drawing/2014/main" id="{C0CB5EBF-9952-48A9-82F2-930A5C340D35}"/>
              </a:ext>
            </a:extLst>
          </p:cNvPr>
          <p:cNvPicPr>
            <a:picLocks noChangeAspect="1" noChangeArrowheads="1"/>
          </p:cNvPicPr>
          <p:nvPr userDrawn="1"/>
        </p:nvPicPr>
        <p:blipFill>
          <a:blip r:embed="rId16" cstate="hqprint">
            <a:extLst>
              <a:ext uri="{28A0092B-C50C-407E-A947-70E740481C1C}">
                <a14:useLocalDpi xmlns:a14="http://schemas.microsoft.com/office/drawing/2010/main" val="0"/>
              </a:ext>
            </a:extLst>
          </a:blip>
          <a:srcRect/>
          <a:stretch>
            <a:fillRect/>
          </a:stretch>
        </p:blipFill>
        <p:spPr bwMode="auto">
          <a:xfrm>
            <a:off x="9939867" y="233363"/>
            <a:ext cx="164253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79726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6" r:id="rId5"/>
    <p:sldLayoutId id="2147483673" r:id="rId6"/>
    <p:sldLayoutId id="2147483674" r:id="rId7"/>
    <p:sldLayoutId id="2147483675" r:id="rId8"/>
    <p:sldLayoutId id="2147483678" r:id="rId9"/>
    <p:sldLayoutId id="2147483679" r:id="rId10"/>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accent2"/>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31.jpeg"/><Relationship Id="rId7" Type="http://schemas.openxmlformats.org/officeDocument/2006/relationships/diagramData" Target="../diagrams/data2.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11" Type="http://schemas.microsoft.com/office/2007/relationships/diagramDrawing" Target="../diagrams/drawing2.xml"/><Relationship Id="rId5" Type="http://schemas.openxmlformats.org/officeDocument/2006/relationships/image" Target="../media/image33.jpeg"/><Relationship Id="rId10" Type="http://schemas.openxmlformats.org/officeDocument/2006/relationships/diagramColors" Target="../diagrams/colors2.xml"/><Relationship Id="rId4" Type="http://schemas.openxmlformats.org/officeDocument/2006/relationships/image" Target="../media/image32.png"/><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procurement.gov.ge/getattachment/ELibrary/StrategyActionPlan/DCFTA-(31-03-16).pdf.aspx"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4.jpe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2zbVO_20WUKr-M&amp;tbnid=Rd9b49cDWIKQvM:&amp;ved=0CAUQjRw&amp;url=http://acumen.org/blog/our-world/navel-gazing-101-why-the-world-banks-poverty-estimates-miss-the-point/&amp;ei=3qS4Ud77O4PJ0wG41oDwCw&amp;bvm=bv.47810305,d.dmg&amp;psig=AFQjCNHx1m4vJeUWmwpjKWbGDaN84K8Jdw&amp;ust=1371141723644979"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45.jpeg"/></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slideLayout" Target="../slideLayouts/slideLayout10.xml"/><Relationship Id="rId7" Type="http://schemas.openxmlformats.org/officeDocument/2006/relationships/diagramData" Target="../diagrams/data9.xml"/><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13.emf"/><Relationship Id="rId11" Type="http://schemas.microsoft.com/office/2007/relationships/diagramDrawing" Target="../diagrams/drawing9.xml"/><Relationship Id="rId5" Type="http://schemas.openxmlformats.org/officeDocument/2006/relationships/oleObject" Target="../embeddings/oleObject4.bin"/><Relationship Id="rId10" Type="http://schemas.openxmlformats.org/officeDocument/2006/relationships/diagramColors" Target="../diagrams/colors9.xml"/><Relationship Id="rId4" Type="http://schemas.openxmlformats.org/officeDocument/2006/relationships/notesSlide" Target="../notesSlides/notesSlide9.xml"/><Relationship Id="rId9"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mailto:cyukins@law.gwu.ed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9.wmf"/><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4DE5-05C4-499A-B442-90FA9B17CE38}"/>
              </a:ext>
            </a:extLst>
          </p:cNvPr>
          <p:cNvSpPr>
            <a:spLocks noGrp="1"/>
          </p:cNvSpPr>
          <p:nvPr>
            <p:ph type="title"/>
          </p:nvPr>
        </p:nvSpPr>
        <p:spPr/>
        <p:txBody>
          <a:bodyPr>
            <a:normAutofit fontScale="90000"/>
          </a:bodyPr>
          <a:lstStyle/>
          <a:p>
            <a:r>
              <a:rPr lang="en-US" b="1" dirty="0"/>
              <a:t>Aspects of a Thorough Anti-Corruption Strategy for Public Procurement</a:t>
            </a:r>
            <a:endParaRPr lang="en-US" dirty="0"/>
          </a:p>
        </p:txBody>
      </p:sp>
      <p:sp>
        <p:nvSpPr>
          <p:cNvPr id="4" name="Text Placeholder 3">
            <a:extLst>
              <a:ext uri="{FF2B5EF4-FFF2-40B4-BE49-F238E27FC236}">
                <a16:creationId xmlns:a16="http://schemas.microsoft.com/office/drawing/2014/main" id="{37438341-F848-4EAE-9595-15EDEC6C4CF4}"/>
              </a:ext>
            </a:extLst>
          </p:cNvPr>
          <p:cNvSpPr>
            <a:spLocks noGrp="1"/>
          </p:cNvSpPr>
          <p:nvPr>
            <p:ph type="body" idx="1"/>
          </p:nvPr>
        </p:nvSpPr>
        <p:spPr/>
        <p:txBody>
          <a:bodyPr/>
          <a:lstStyle/>
          <a:p>
            <a:r>
              <a:rPr lang="en-US" dirty="0"/>
              <a:t>11:30-13:00</a:t>
            </a:r>
          </a:p>
        </p:txBody>
      </p:sp>
    </p:spTree>
    <p:extLst>
      <p:ext uri="{BB962C8B-B14F-4D97-AF65-F5344CB8AC3E}">
        <p14:creationId xmlns:p14="http://schemas.microsoft.com/office/powerpoint/2010/main" val="1462961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0A4AA9-9EAF-4343-96EA-0F915A470D9A}"/>
              </a:ext>
            </a:extLst>
          </p:cNvPr>
          <p:cNvPicPr>
            <a:picLocks noChangeAspect="1"/>
          </p:cNvPicPr>
          <p:nvPr/>
        </p:nvPicPr>
        <p:blipFill>
          <a:blip r:embed="rId2"/>
          <a:stretch>
            <a:fillRect/>
          </a:stretch>
        </p:blipFill>
        <p:spPr>
          <a:xfrm>
            <a:off x="807691" y="1114425"/>
            <a:ext cx="10379422" cy="4629150"/>
          </a:xfrm>
          <a:prstGeom prst="rect">
            <a:avLst/>
          </a:prstGeom>
        </p:spPr>
      </p:pic>
    </p:spTree>
    <p:extLst>
      <p:ext uri="{BB962C8B-B14F-4D97-AF65-F5344CB8AC3E}">
        <p14:creationId xmlns:p14="http://schemas.microsoft.com/office/powerpoint/2010/main" val="2361211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4">
            <a:extLst>
              <a:ext uri="{FF2B5EF4-FFF2-40B4-BE49-F238E27FC236}">
                <a16:creationId xmlns:a16="http://schemas.microsoft.com/office/drawing/2014/main" id="{97649E32-00D4-4474-BBBC-4E55D2ED9DCC}"/>
              </a:ext>
            </a:extLst>
          </p:cNvPr>
          <p:cNvSpPr txBox="1">
            <a:spLocks noChangeArrowheads="1"/>
          </p:cNvSpPr>
          <p:nvPr/>
        </p:nvSpPr>
        <p:spPr bwMode="auto">
          <a:xfrm>
            <a:off x="9691689" y="2095501"/>
            <a:ext cx="884635" cy="577081"/>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defTabSz="685800" fontAlgn="base">
              <a:spcBef>
                <a:spcPct val="0"/>
              </a:spcBef>
              <a:spcAft>
                <a:spcPct val="0"/>
              </a:spcAft>
            </a:pPr>
            <a:r>
              <a:rPr lang="en-US" altLang="en-US" sz="1050" b="1">
                <a:solidFill>
                  <a:prstClr val="black"/>
                </a:solidFill>
                <a:cs typeface="Arial" panose="020B0604020202020204" pitchFamily="34" charset="0"/>
              </a:rPr>
              <a:t>MAJ Abraham Young, USA</a:t>
            </a:r>
          </a:p>
        </p:txBody>
      </p:sp>
      <p:pic>
        <p:nvPicPr>
          <p:cNvPr id="32771" name="Picture 10">
            <a:extLst>
              <a:ext uri="{FF2B5EF4-FFF2-40B4-BE49-F238E27FC236}">
                <a16:creationId xmlns:a16="http://schemas.microsoft.com/office/drawing/2014/main" id="{49C9BB09-35FB-4073-AE45-C61C61117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6813" y="2643188"/>
            <a:ext cx="1809750" cy="1016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2" name="Picture 8" descr="The Army's current inventory of boots includes seven different styles designed for different environments and climates. The boots issued initially to recruits are the Hot Weather and Temperate Weather Army Combat Boots. (David Kamm/Army)">
            <a:extLst>
              <a:ext uri="{FF2B5EF4-FFF2-40B4-BE49-F238E27FC236}">
                <a16:creationId xmlns:a16="http://schemas.microsoft.com/office/drawing/2014/main" id="{9C450B2C-E30D-4EA9-94E0-600C8B310F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113" y="4120753"/>
            <a:ext cx="1993106"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a:extLst>
              <a:ext uri="{FF2B5EF4-FFF2-40B4-BE49-F238E27FC236}">
                <a16:creationId xmlns:a16="http://schemas.microsoft.com/office/drawing/2014/main" id="{DBFD79CA-4650-4F32-BDA5-F14779B5EE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8079" y="1846661"/>
            <a:ext cx="2864644" cy="103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4" name="Picture 4">
            <a:extLst>
              <a:ext uri="{FF2B5EF4-FFF2-40B4-BE49-F238E27FC236}">
                <a16:creationId xmlns:a16="http://schemas.microsoft.com/office/drawing/2014/main" id="{5A37C1FC-79EF-4CC7-A9F3-2922F01CC8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3987404"/>
            <a:ext cx="16764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5" name="Picture 2">
            <a:extLst>
              <a:ext uri="{FF2B5EF4-FFF2-40B4-BE49-F238E27FC236}">
                <a16:creationId xmlns:a16="http://schemas.microsoft.com/office/drawing/2014/main" id="{290CA044-9651-4886-A18D-613F01EC91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5726" y="1859757"/>
            <a:ext cx="1375172"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81" name="Retângulo 9">
            <a:extLst>
              <a:ext uri="{FF2B5EF4-FFF2-40B4-BE49-F238E27FC236}">
                <a16:creationId xmlns:a16="http://schemas.microsoft.com/office/drawing/2014/main" id="{DA84179C-013C-42EC-8074-A234D3C03625}"/>
              </a:ext>
            </a:extLst>
          </p:cNvPr>
          <p:cNvSpPr>
            <a:spLocks noChangeArrowheads="1"/>
          </p:cNvSpPr>
          <p:nvPr/>
        </p:nvSpPr>
        <p:spPr bwMode="auto">
          <a:xfrm>
            <a:off x="1524000" y="1388270"/>
            <a:ext cx="9144000" cy="3231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685800" fontAlgn="base">
              <a:spcBef>
                <a:spcPct val="0"/>
              </a:spcBef>
              <a:spcAft>
                <a:spcPct val="0"/>
              </a:spcAft>
            </a:pPr>
            <a:endParaRPr lang="en-US" altLang="en-US" sz="1500" dirty="0">
              <a:solidFill>
                <a:prstClr val="white"/>
              </a:solidFill>
              <a:cs typeface="Arial" panose="020B0604020202020204" pitchFamily="34" charset="0"/>
            </a:endParaRPr>
          </a:p>
        </p:txBody>
      </p:sp>
      <p:graphicFrame>
        <p:nvGraphicFramePr>
          <p:cNvPr id="2" name="Diagram 1">
            <a:extLst>
              <a:ext uri="{FF2B5EF4-FFF2-40B4-BE49-F238E27FC236}">
                <a16:creationId xmlns:a16="http://schemas.microsoft.com/office/drawing/2014/main" id="{A03D684B-12AC-48E7-9A6F-005F7864608C}"/>
              </a:ext>
            </a:extLst>
          </p:cNvPr>
          <p:cNvGraphicFramePr/>
          <p:nvPr/>
        </p:nvGraphicFramePr>
        <p:xfrm>
          <a:off x="3048001" y="1688749"/>
          <a:ext cx="6240011" cy="41977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a:extLst>
              <a:ext uri="{FF2B5EF4-FFF2-40B4-BE49-F238E27FC236}">
                <a16:creationId xmlns:a16="http://schemas.microsoft.com/office/drawing/2014/main" id="{9133ED8E-F959-423A-A8F8-08ADE7F2CB80}"/>
              </a:ext>
            </a:extLst>
          </p:cNvPr>
          <p:cNvSpPr>
            <a:spLocks noGrp="1"/>
          </p:cNvSpPr>
          <p:nvPr>
            <p:ph type="sldNum" sz="quarter" idx="12"/>
          </p:nvPr>
        </p:nvSpPr>
        <p:spPr>
          <a:xfrm>
            <a:off x="195072" y="6210300"/>
            <a:ext cx="609600" cy="457200"/>
          </a:xfrm>
          <a:prstGeom prst="ellipse">
            <a:avLst/>
          </a:prstGeom>
          <a:solidFill>
            <a:schemeClr val="accent1"/>
          </a:solidFill>
        </p:spPr>
        <p:txBody>
          <a:bodyPr wrap="none" lIns="0" tIns="0" rIns="0" bIns="0" anchor="ctr" anchorCtr="1">
            <a:noAutofit/>
          </a:bodyPr>
          <a:lstStyle>
            <a:defPPr>
              <a:defRPr lang="en-US"/>
            </a:defPPr>
            <a:lvl1pPr marL="0" algn="ctr" defTabSz="914400" rtl="0" eaLnBrk="1" latinLnBrk="0" hangingPunct="1">
              <a:defRPr kumimoji="0" sz="1400" kern="1200">
                <a:solidFill>
                  <a:srgbClr val="FFFFFF"/>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fld id="{8AD6A1BA-F535-4998-B122-5EEC82DBA69C}" type="slidenum">
              <a:rPr lang="en-US" smtClean="0"/>
              <a:pPr defTabSz="685800" fontAlgn="base">
                <a:spcBef>
                  <a:spcPct val="0"/>
                </a:spcBef>
                <a:spcAft>
                  <a:spcPct val="0"/>
                </a:spcAft>
              </a:pPr>
              <a:t>11</a:t>
            </a:fld>
            <a:endParaRPr lang="pt-PT" altLang="en-US">
              <a:solidFill>
                <a:srgbClr val="898989"/>
              </a:solidFill>
              <a:cs typeface="Arial" panose="020B0604020202020204" pitchFamily="34" charset="0"/>
            </a:endParaRPr>
          </a:p>
        </p:txBody>
      </p:sp>
    </p:spTree>
    <p:extLst>
      <p:ext uri="{BB962C8B-B14F-4D97-AF65-F5344CB8AC3E}">
        <p14:creationId xmlns:p14="http://schemas.microsoft.com/office/powerpoint/2010/main" val="3088339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5646DE-4E8C-402B-BB15-A07065D59006}"/>
              </a:ext>
            </a:extLst>
          </p:cNvPr>
          <p:cNvSpPr>
            <a:spLocks noGrp="1"/>
          </p:cNvSpPr>
          <p:nvPr>
            <p:ph type="title"/>
          </p:nvPr>
        </p:nvSpPr>
        <p:spPr/>
        <p:txBody>
          <a:bodyPr/>
          <a:lstStyle/>
          <a:p>
            <a:r>
              <a:rPr lang="en-US" dirty="0"/>
              <a:t>Whistleblower Protection</a:t>
            </a:r>
          </a:p>
        </p:txBody>
      </p:sp>
      <p:sp>
        <p:nvSpPr>
          <p:cNvPr id="4" name="Text Placeholder 3">
            <a:extLst>
              <a:ext uri="{FF2B5EF4-FFF2-40B4-BE49-F238E27FC236}">
                <a16:creationId xmlns:a16="http://schemas.microsoft.com/office/drawing/2014/main" id="{5DDDB9B0-A420-486C-9AA2-05360D1ABBE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73491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9288352-2767-4162-B998-09FD5E6D1C7C}"/>
              </a:ext>
            </a:extLst>
          </p:cNvPr>
          <p:cNvGraphicFramePr/>
          <p:nvPr>
            <p:extLst>
              <p:ext uri="{D42A27DB-BD31-4B8C-83A1-F6EECF244321}">
                <p14:modId xmlns:p14="http://schemas.microsoft.com/office/powerpoint/2010/main" val="3225989952"/>
              </p:ext>
            </p:extLst>
          </p:nvPr>
        </p:nvGraphicFramePr>
        <p:xfrm>
          <a:off x="2158460" y="398387"/>
          <a:ext cx="8856911" cy="6702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EBE8B68A-B4E3-470D-AF78-6529CA89C4F0}"/>
              </a:ext>
            </a:extLst>
          </p:cNvPr>
          <p:cNvSpPr/>
          <p:nvPr/>
        </p:nvSpPr>
        <p:spPr>
          <a:xfrm rot="16200000">
            <a:off x="-1538448" y="3556934"/>
            <a:ext cx="4379053" cy="7298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Whistleblower</a:t>
            </a:r>
          </a:p>
        </p:txBody>
      </p:sp>
      <p:pic>
        <p:nvPicPr>
          <p:cNvPr id="7" name="Picture 6">
            <a:extLst>
              <a:ext uri="{FF2B5EF4-FFF2-40B4-BE49-F238E27FC236}">
                <a16:creationId xmlns:a16="http://schemas.microsoft.com/office/drawing/2014/main" id="{468E970E-93AC-49E1-9231-597B8817394A}"/>
              </a:ext>
            </a:extLst>
          </p:cNvPr>
          <p:cNvPicPr>
            <a:picLocks noChangeAspect="1"/>
          </p:cNvPicPr>
          <p:nvPr/>
        </p:nvPicPr>
        <p:blipFill>
          <a:blip r:embed="rId8"/>
          <a:stretch>
            <a:fillRect/>
          </a:stretch>
        </p:blipFill>
        <p:spPr>
          <a:xfrm>
            <a:off x="697000" y="1174120"/>
            <a:ext cx="1231633" cy="1552076"/>
          </a:xfrm>
          <a:prstGeom prst="rect">
            <a:avLst/>
          </a:prstGeom>
        </p:spPr>
      </p:pic>
    </p:spTree>
    <p:extLst>
      <p:ext uri="{BB962C8B-B14F-4D97-AF65-F5344CB8AC3E}">
        <p14:creationId xmlns:p14="http://schemas.microsoft.com/office/powerpoint/2010/main" val="773822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t>Corporate Compliance</a:t>
            </a:r>
          </a:p>
        </p:txBody>
      </p:sp>
      <p:sp>
        <p:nvSpPr>
          <p:cNvPr id="3" name="Text Placeholder 2">
            <a:extLst>
              <a:ext uri="{FF2B5EF4-FFF2-40B4-BE49-F238E27FC236}">
                <a16:creationId xmlns:a16="http://schemas.microsoft.com/office/drawing/2014/main" id="{A76040B8-4EE4-44A6-9C47-A4957F24233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25162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F4A9729-C77A-40B3-A86E-C0A3133CE091}"/>
              </a:ext>
            </a:extLst>
          </p:cNvPr>
          <p:cNvGraphicFramePr/>
          <p:nvPr>
            <p:extLst>
              <p:ext uri="{D42A27DB-BD31-4B8C-83A1-F6EECF244321}">
                <p14:modId xmlns:p14="http://schemas.microsoft.com/office/powerpoint/2010/main" val="343304891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4266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Group 71"/>
          <p:cNvGraphicFramePr>
            <a:graphicFrameLocks/>
          </p:cNvGraphicFramePr>
          <p:nvPr>
            <p:extLst>
              <p:ext uri="{D42A27DB-BD31-4B8C-83A1-F6EECF244321}">
                <p14:modId xmlns:p14="http://schemas.microsoft.com/office/powerpoint/2010/main" val="1708992095"/>
              </p:ext>
            </p:extLst>
          </p:nvPr>
        </p:nvGraphicFramePr>
        <p:xfrm>
          <a:off x="1524006" y="3"/>
          <a:ext cx="9143999" cy="6857999"/>
        </p:xfrm>
        <a:graphic>
          <a:graphicData uri="http://schemas.openxmlformats.org/drawingml/2006/table">
            <a:tbl>
              <a:tblPr/>
              <a:tblGrid>
                <a:gridCol w="2590799">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824182">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100" b="1" i="0" u="none" strike="noStrike" cap="none" normalizeH="0" baseline="0" dirty="0">
                        <a:ln>
                          <a:noFill/>
                        </a:ln>
                        <a:solidFill>
                          <a:schemeClr val="tx1"/>
                        </a:solidFill>
                        <a:effectLst/>
                        <a:latin typeface="Arial"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1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1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defRPr/>
                      </a:pPr>
                      <a:endParaRPr kumimoji="0" lang="en-US" sz="40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28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0"/>
                  </a:ext>
                </a:extLst>
              </a:tr>
              <a:tr h="969364">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1. 	Standards and procedures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03171">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2.  Knowledgeable leadership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defRPr/>
                      </a:pP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3. 	Exclude risky personnel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4. 	Training</a:t>
                      </a:r>
                      <a:r>
                        <a:rPr kumimoji="0" lang="en-US" sz="1800" b="0"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907286">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5. 	Monitor, evaluate, reporting hotlin</a:t>
                      </a:r>
                      <a:r>
                        <a:rPr kumimoji="0" lang="en-US" sz="1800" b="0"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6. 	Incentives and discipline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rPr>
                        <a:t>7. 	Adjust program to risk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pic>
        <p:nvPicPr>
          <p:cNvPr id="24634" name="Picture 5" descr="C:\Users\CRY3860\AppData\Local\Microsoft\Windows\Temporary Internet Files\Content.IE5\0NCQ935C\MC900174377[1].wmf"/>
          <p:cNvPicPr>
            <a:picLocks noChangeAspect="1" noChangeArrowheads="1"/>
          </p:cNvPicPr>
          <p:nvPr/>
        </p:nvPicPr>
        <p:blipFill>
          <a:blip r:embed="rId3" cstate="print"/>
          <a:srcRect/>
          <a:stretch>
            <a:fillRect/>
          </a:stretch>
        </p:blipFill>
        <p:spPr bwMode="auto">
          <a:xfrm>
            <a:off x="4572000" y="2"/>
            <a:ext cx="914400" cy="735013"/>
          </a:xfrm>
          <a:prstGeom prst="rect">
            <a:avLst/>
          </a:prstGeom>
          <a:noFill/>
          <a:ln w="9525">
            <a:noFill/>
            <a:miter lim="800000"/>
            <a:headEnd/>
            <a:tailEnd/>
          </a:ln>
        </p:spPr>
      </p:pic>
      <p:pic>
        <p:nvPicPr>
          <p:cNvPr id="24635" name="Picture 8" descr="C:\Users\CRY3860\AppData\Local\Microsoft\Windows\Temporary Internet Files\Content.IE5\LUWFFVS9\MC900129223[1].wmf"/>
          <p:cNvPicPr>
            <a:picLocks noChangeAspect="1" noChangeArrowheads="1"/>
          </p:cNvPicPr>
          <p:nvPr/>
        </p:nvPicPr>
        <p:blipFill>
          <a:blip r:embed="rId4" cstate="print"/>
          <a:srcRect/>
          <a:stretch>
            <a:fillRect/>
          </a:stretch>
        </p:blipFill>
        <p:spPr bwMode="auto">
          <a:xfrm>
            <a:off x="6248401" y="125413"/>
            <a:ext cx="890588" cy="609600"/>
          </a:xfrm>
          <a:prstGeom prst="rect">
            <a:avLst/>
          </a:prstGeom>
          <a:noFill/>
          <a:ln w="9525">
            <a:noFill/>
            <a:miter lim="800000"/>
            <a:headEnd/>
            <a:tailEnd/>
          </a:ln>
        </p:spPr>
      </p:pic>
      <p:pic>
        <p:nvPicPr>
          <p:cNvPr id="24638" name="Picture 8" descr="https://www.signup4.net/Upload/UNIT11A/20142004E/JS%20USSC_Logo.gif"/>
          <p:cNvPicPr>
            <a:picLocks noChangeAspect="1" noChangeArrowheads="1"/>
          </p:cNvPicPr>
          <p:nvPr/>
        </p:nvPicPr>
        <p:blipFill>
          <a:blip r:embed="rId5" cstate="print"/>
          <a:srcRect/>
          <a:stretch>
            <a:fillRect/>
          </a:stretch>
        </p:blipFill>
        <p:spPr bwMode="auto">
          <a:xfrm>
            <a:off x="2438400" y="0"/>
            <a:ext cx="762000" cy="762000"/>
          </a:xfrm>
          <a:prstGeom prst="rect">
            <a:avLst/>
          </a:prstGeom>
          <a:noFill/>
          <a:ln w="9525">
            <a:noFill/>
            <a:miter lim="800000"/>
            <a:headEnd/>
            <a:tailEnd/>
          </a:ln>
        </p:spPr>
      </p:pic>
      <p:pic>
        <p:nvPicPr>
          <p:cNvPr id="8" name="Picture 2" descr="File:Flag of France (borde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6" y="52106"/>
            <a:ext cx="1070369" cy="7143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upload.wikimedia.org/wikipedia/commons/thumb/f/fc/Flag_of_Mexico.svg/120px-Flag_of_Mexico.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2600" y="161929"/>
            <a:ext cx="914400" cy="52578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7DE207D9-FE7D-40B2-A260-0186BAF83486}" type="slidenum">
              <a:rPr lang="en-US" smtClean="0">
                <a:solidFill>
                  <a:prstClr val="white">
                    <a:tint val="75000"/>
                  </a:prstClr>
                </a:solidFill>
              </a:rPr>
              <a:pPr/>
              <a:t>16</a:t>
            </a:fld>
            <a:endParaRPr lang="en-US" dirty="0">
              <a:solidFill>
                <a:prstClr val="white">
                  <a:tint val="75000"/>
                </a:prstClr>
              </a:solidFill>
            </a:endParaRPr>
          </a:p>
        </p:txBody>
      </p:sp>
      <p:sp>
        <p:nvSpPr>
          <p:cNvPr id="3" name="Oval 2"/>
          <p:cNvSpPr/>
          <p:nvPr/>
        </p:nvSpPr>
        <p:spPr>
          <a:xfrm>
            <a:off x="7254659" y="5173249"/>
            <a:ext cx="3128375" cy="147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Victim Compensation?</a:t>
            </a:r>
          </a:p>
        </p:txBody>
      </p:sp>
    </p:spTree>
    <p:extLst>
      <p:ext uri="{BB962C8B-B14F-4D97-AF65-F5344CB8AC3E}">
        <p14:creationId xmlns:p14="http://schemas.microsoft.com/office/powerpoint/2010/main" val="27227577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9"/>
          <p:cNvGraphicFramePr>
            <a:graphicFrameLocks/>
          </p:cNvGraphicFramePr>
          <p:nvPr>
            <p:extLst>
              <p:ext uri="{D42A27DB-BD31-4B8C-83A1-F6EECF244321}">
                <p14:modId xmlns:p14="http://schemas.microsoft.com/office/powerpoint/2010/main" val="373455463"/>
              </p:ext>
            </p:extLst>
          </p:nvPr>
        </p:nvGraphicFramePr>
        <p:xfrm>
          <a:off x="2616741" y="1493838"/>
          <a:ext cx="7340082" cy="4095006"/>
        </p:xfrm>
        <a:graphic>
          <a:graphicData uri="http://schemas.openxmlformats.org/drawingml/2006/table">
            <a:tbl>
              <a:tblPr/>
              <a:tblGrid>
                <a:gridCol w="7340082">
                  <a:extLst>
                    <a:ext uri="{9D8B030D-6E8A-4147-A177-3AD203B41FA5}">
                      <a16:colId xmlns:a16="http://schemas.microsoft.com/office/drawing/2014/main" val="20000"/>
                    </a:ext>
                  </a:extLst>
                </a:gridCol>
              </a:tblGrid>
              <a:tr h="609600">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200" b="1" i="0" u="none" strike="noStrike" cap="none" normalizeH="0" baseline="0" dirty="0">
                          <a:ln>
                            <a:noFill/>
                          </a:ln>
                          <a:solidFill>
                            <a:schemeClr val="bg1"/>
                          </a:solidFill>
                          <a:effectLst/>
                          <a:latin typeface="Arial" charset="0"/>
                          <a:ea typeface="ＭＳ Ｐゴシック" pitchFamily="34" charset="-128"/>
                        </a:rPr>
                        <a:t>Mandatory Disclosure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0"/>
                  </a:ext>
                </a:extLst>
              </a:tr>
              <a:tr h="2681481">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2000" b="1" i="0" u="none" strike="noStrike" cap="none" normalizeH="0" baseline="0" dirty="0">
                          <a:ln>
                            <a:noFill/>
                          </a:ln>
                          <a:solidFill>
                            <a:schemeClr val="tx1"/>
                          </a:solidFill>
                          <a:effectLst/>
                          <a:latin typeface="Arial" charset="0"/>
                          <a:ea typeface="ＭＳ Ｐゴシック" pitchFamily="34" charset="-128"/>
                        </a:rPr>
                        <a:t>U.S. contracting – contractor must disclose to contracting official and inspector general:</a:t>
                      </a:r>
                    </a:p>
                    <a:p>
                      <a:pPr marL="342900" marR="0" lvl="0" indent="-342900" algn="ctr" defTabSz="914400" rtl="0" eaLnBrk="1" fontAlgn="base" latinLnBrk="0" hangingPunct="1">
                        <a:lnSpc>
                          <a:spcPct val="100000"/>
                        </a:lnSpc>
                        <a:spcBef>
                          <a:spcPct val="30000"/>
                        </a:spcBef>
                        <a:spcAft>
                          <a:spcPct val="25000"/>
                        </a:spcAft>
                        <a:buClr>
                          <a:srgbClr val="192F5A"/>
                        </a:buClr>
                        <a:buSzTx/>
                        <a:buFont typeface="Arial" panose="020B0604020202020204" pitchFamily="34" charset="0"/>
                        <a:buChar char="•"/>
                        <a:tabLst/>
                      </a:pPr>
                      <a:r>
                        <a:rPr kumimoji="0" lang="en-US" sz="2000" b="1" i="0" u="none" strike="noStrike" cap="none" normalizeH="0" baseline="0" dirty="0">
                          <a:ln>
                            <a:noFill/>
                          </a:ln>
                          <a:solidFill>
                            <a:schemeClr val="tx1"/>
                          </a:solidFill>
                          <a:effectLst/>
                          <a:latin typeface="Arial" charset="0"/>
                          <a:ea typeface="ＭＳ Ｐゴシック" pitchFamily="34" charset="-128"/>
                        </a:rPr>
                        <a:t>Fraud</a:t>
                      </a:r>
                    </a:p>
                    <a:p>
                      <a:pPr marL="342900" marR="0" lvl="0" indent="-342900" algn="ctr" defTabSz="914400" rtl="0" eaLnBrk="1" fontAlgn="base" latinLnBrk="0" hangingPunct="1">
                        <a:lnSpc>
                          <a:spcPct val="100000"/>
                        </a:lnSpc>
                        <a:spcBef>
                          <a:spcPct val="30000"/>
                        </a:spcBef>
                        <a:spcAft>
                          <a:spcPct val="25000"/>
                        </a:spcAft>
                        <a:buClr>
                          <a:srgbClr val="192F5A"/>
                        </a:buClr>
                        <a:buSzTx/>
                        <a:buFont typeface="Arial" panose="020B0604020202020204" pitchFamily="34" charset="0"/>
                        <a:buChar char="•"/>
                        <a:tabLst/>
                      </a:pPr>
                      <a:r>
                        <a:rPr kumimoji="0" lang="en-US" sz="2000" b="1" i="0" u="none" strike="noStrike" cap="none" normalizeH="0" baseline="0" dirty="0">
                          <a:ln>
                            <a:noFill/>
                          </a:ln>
                          <a:solidFill>
                            <a:schemeClr val="tx1"/>
                          </a:solidFill>
                          <a:effectLst/>
                          <a:latin typeface="Arial" charset="0"/>
                          <a:ea typeface="ＭＳ Ｐゴシック" pitchFamily="34" charset="-128"/>
                        </a:rPr>
                        <a:t>Criminal conflict of interest</a:t>
                      </a:r>
                    </a:p>
                    <a:p>
                      <a:pPr marL="342900" marR="0" lvl="0" indent="-342900" algn="ctr" defTabSz="914400" rtl="0" eaLnBrk="1" fontAlgn="base" latinLnBrk="0" hangingPunct="1">
                        <a:lnSpc>
                          <a:spcPct val="100000"/>
                        </a:lnSpc>
                        <a:spcBef>
                          <a:spcPct val="30000"/>
                        </a:spcBef>
                        <a:spcAft>
                          <a:spcPct val="25000"/>
                        </a:spcAft>
                        <a:buClr>
                          <a:srgbClr val="192F5A"/>
                        </a:buClr>
                        <a:buSzTx/>
                        <a:buFont typeface="Arial" panose="020B0604020202020204" pitchFamily="34" charset="0"/>
                        <a:buChar char="•"/>
                        <a:tabLst/>
                      </a:pPr>
                      <a:r>
                        <a:rPr kumimoji="0" lang="en-US" sz="2000" b="1" i="0" u="none" strike="noStrike" cap="none" normalizeH="0" baseline="0" dirty="0">
                          <a:ln>
                            <a:noFill/>
                          </a:ln>
                          <a:solidFill>
                            <a:schemeClr val="tx1"/>
                          </a:solidFill>
                          <a:effectLst/>
                          <a:latin typeface="Arial" charset="0"/>
                          <a:ea typeface="ＭＳ Ｐゴシック" pitchFamily="34" charset="-128"/>
                        </a:rPr>
                        <a:t>Bribe or gratuity</a:t>
                      </a:r>
                    </a:p>
                    <a:p>
                      <a:pPr marL="342900" marR="0" lvl="0" indent="-342900" algn="ctr" defTabSz="914400" rtl="0" eaLnBrk="1" fontAlgn="base" latinLnBrk="0" hangingPunct="1">
                        <a:lnSpc>
                          <a:spcPct val="100000"/>
                        </a:lnSpc>
                        <a:spcBef>
                          <a:spcPct val="30000"/>
                        </a:spcBef>
                        <a:spcAft>
                          <a:spcPct val="25000"/>
                        </a:spcAft>
                        <a:buClr>
                          <a:srgbClr val="192F5A"/>
                        </a:buClr>
                        <a:buSzTx/>
                        <a:buFont typeface="Arial" panose="020B0604020202020204" pitchFamily="34" charset="0"/>
                        <a:buChar char="•"/>
                        <a:tabLst/>
                      </a:pPr>
                      <a:r>
                        <a:rPr kumimoji="0" lang="en-US" sz="2000" b="1" i="0" u="none" strike="noStrike" cap="none" normalizeH="0" baseline="0" dirty="0">
                          <a:ln>
                            <a:noFill/>
                          </a:ln>
                          <a:solidFill>
                            <a:schemeClr val="tx1"/>
                          </a:solidFill>
                          <a:effectLst/>
                          <a:latin typeface="Arial" charset="0"/>
                          <a:ea typeface="ＭＳ Ｐゴシック" pitchFamily="34" charset="-128"/>
                        </a:rPr>
                        <a:t>Significant Overpayment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803925">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800" b="1" i="0" u="none" strike="noStrike" cap="none" normalizeH="0" baseline="0" dirty="0">
                        <a:ln>
                          <a:noFill/>
                        </a:ln>
                        <a:solidFill>
                          <a:schemeClr val="tx1"/>
                        </a:solidFill>
                        <a:effectLst/>
                        <a:latin typeface="Arial" charset="0"/>
                        <a:ea typeface="ＭＳ Ｐゴシック" pitchFamily="34"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bl>
          </a:graphicData>
        </a:graphic>
      </p:graphicFrame>
      <p:sp>
        <p:nvSpPr>
          <p:cNvPr id="82969" name="Picture 2" descr="C:\Documents and Settings\cry3860\Local Settings\Temporary Internet Files\Content.IE5\ZBONAU9V\MC900174377[1].wmf"/>
          <p:cNvSpPr>
            <a:spLocks noChangeAspect="1" noChangeArrowheads="1"/>
          </p:cNvSpPr>
          <p:nvPr/>
        </p:nvSpPr>
        <p:spPr bwMode="auto">
          <a:xfrm>
            <a:off x="8534400" y="-34925"/>
            <a:ext cx="190500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pPr>
            <a:endParaRPr lang="en-US" altLang="en-US">
              <a:solidFill>
                <a:srgbClr val="FFFFFF"/>
              </a:solidFill>
            </a:endParaRPr>
          </a:p>
        </p:txBody>
      </p:sp>
    </p:spTree>
    <p:extLst>
      <p:ext uri="{BB962C8B-B14F-4D97-AF65-F5344CB8AC3E}">
        <p14:creationId xmlns:p14="http://schemas.microsoft.com/office/powerpoint/2010/main" val="1810533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99C7C6-1E54-451E-B164-07104F74BF9B}"/>
              </a:ext>
            </a:extLst>
          </p:cNvPr>
          <p:cNvPicPr>
            <a:picLocks noChangeAspect="1"/>
          </p:cNvPicPr>
          <p:nvPr/>
        </p:nvPicPr>
        <p:blipFill>
          <a:blip r:embed="rId2"/>
          <a:stretch>
            <a:fillRect/>
          </a:stretch>
        </p:blipFill>
        <p:spPr>
          <a:xfrm>
            <a:off x="417293" y="1417637"/>
            <a:ext cx="11029346" cy="4230687"/>
          </a:xfrm>
          <a:prstGeom prst="rect">
            <a:avLst/>
          </a:prstGeom>
        </p:spPr>
      </p:pic>
      <p:sp>
        <p:nvSpPr>
          <p:cNvPr id="4" name="TextBox 3">
            <a:extLst>
              <a:ext uri="{FF2B5EF4-FFF2-40B4-BE49-F238E27FC236}">
                <a16:creationId xmlns:a16="http://schemas.microsoft.com/office/drawing/2014/main" id="{FCFEB65D-0911-4650-BBF7-F631110A54D5}"/>
              </a:ext>
            </a:extLst>
          </p:cNvPr>
          <p:cNvSpPr txBox="1"/>
          <p:nvPr/>
        </p:nvSpPr>
        <p:spPr>
          <a:xfrm>
            <a:off x="4905375" y="5278993"/>
            <a:ext cx="4670745" cy="369332"/>
          </a:xfrm>
          <a:prstGeom prst="rect">
            <a:avLst/>
          </a:prstGeom>
          <a:noFill/>
        </p:spPr>
        <p:txBody>
          <a:bodyPr wrap="square" rtlCol="0">
            <a:spAutoFit/>
          </a:bodyPr>
          <a:lstStyle/>
          <a:p>
            <a:r>
              <a:rPr lang="en-US" dirty="0"/>
              <a:t>Antoine de Saint-</a:t>
            </a:r>
            <a:r>
              <a:rPr lang="en-US" dirty="0" err="1"/>
              <a:t>Exupéry</a:t>
            </a:r>
            <a:r>
              <a:rPr lang="en-US" dirty="0"/>
              <a:t>, </a:t>
            </a:r>
            <a:r>
              <a:rPr lang="en-US" i="1" dirty="0"/>
              <a:t>The Little Prince</a:t>
            </a:r>
            <a:endParaRPr lang="en-US" dirty="0"/>
          </a:p>
        </p:txBody>
      </p:sp>
      <p:sp>
        <p:nvSpPr>
          <p:cNvPr id="5" name="TextBox 4">
            <a:extLst>
              <a:ext uri="{FF2B5EF4-FFF2-40B4-BE49-F238E27FC236}">
                <a16:creationId xmlns:a16="http://schemas.microsoft.com/office/drawing/2014/main" id="{34CB5245-A3B0-4BB4-9378-42425C5AAB83}"/>
              </a:ext>
            </a:extLst>
          </p:cNvPr>
          <p:cNvSpPr txBox="1"/>
          <p:nvPr/>
        </p:nvSpPr>
        <p:spPr>
          <a:xfrm>
            <a:off x="7415293" y="1417636"/>
            <a:ext cx="3531140" cy="1815882"/>
          </a:xfrm>
          <a:prstGeom prst="rect">
            <a:avLst/>
          </a:prstGeom>
          <a:noFill/>
        </p:spPr>
        <p:txBody>
          <a:bodyPr wrap="square" rtlCol="0">
            <a:spAutoFit/>
          </a:bodyPr>
          <a:lstStyle/>
          <a:p>
            <a:pPr algn="r"/>
            <a:r>
              <a:rPr lang="en-US" sz="2800" b="1" dirty="0"/>
              <a:t>World Bank – Voluntary Disclosure Program</a:t>
            </a:r>
          </a:p>
        </p:txBody>
      </p:sp>
    </p:spTree>
    <p:extLst>
      <p:ext uri="{BB962C8B-B14F-4D97-AF65-F5344CB8AC3E}">
        <p14:creationId xmlns:p14="http://schemas.microsoft.com/office/powerpoint/2010/main" val="254800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t>Ethics:  Conflicts of Interest</a:t>
            </a:r>
          </a:p>
        </p:txBody>
      </p:sp>
      <p:sp>
        <p:nvSpPr>
          <p:cNvPr id="3" name="Text Placeholder 2">
            <a:extLst>
              <a:ext uri="{FF2B5EF4-FFF2-40B4-BE49-F238E27FC236}">
                <a16:creationId xmlns:a16="http://schemas.microsoft.com/office/drawing/2014/main" id="{B82234DC-35F7-4ABC-9021-EBEE4DC1563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4838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Georgia:  Anti-Corruption in Procurement</a:t>
            </a:r>
          </a:p>
        </p:txBody>
      </p:sp>
      <p:grpSp>
        <p:nvGrpSpPr>
          <p:cNvPr id="6" name="Gruppieren 5"/>
          <p:cNvGrpSpPr/>
          <p:nvPr/>
        </p:nvGrpSpPr>
        <p:grpSpPr>
          <a:xfrm>
            <a:off x="9624141" y="2195213"/>
            <a:ext cx="2014506" cy="4051504"/>
            <a:chOff x="205865" y="1276818"/>
            <a:chExt cx="1776026" cy="3561375"/>
          </a:xfrm>
        </p:grpSpPr>
        <p:sp>
          <p:nvSpPr>
            <p:cNvPr id="8" name="Freihandform 7"/>
            <p:cNvSpPr/>
            <p:nvPr/>
          </p:nvSpPr>
          <p:spPr>
            <a:xfrm>
              <a:off x="230266" y="2655599"/>
              <a:ext cx="1751625" cy="2182594"/>
            </a:xfrm>
            <a:custGeom>
              <a:avLst/>
              <a:gdLst>
                <a:gd name="connsiteX0" fmla="*/ 0 w 1188726"/>
                <a:gd name="connsiteY0" fmla="*/ 0 h 792880"/>
                <a:gd name="connsiteX1" fmla="*/ 1188726 w 1188726"/>
                <a:gd name="connsiteY1" fmla="*/ 0 h 792880"/>
                <a:gd name="connsiteX2" fmla="*/ 1188726 w 1188726"/>
                <a:gd name="connsiteY2" fmla="*/ 792880 h 792880"/>
                <a:gd name="connsiteX3" fmla="*/ 0 w 1188726"/>
                <a:gd name="connsiteY3" fmla="*/ 792880 h 792880"/>
                <a:gd name="connsiteX4" fmla="*/ 0 w 1188726"/>
                <a:gd name="connsiteY4" fmla="*/ 0 h 79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6" h="792880">
                  <a:moveTo>
                    <a:pt x="0" y="0"/>
                  </a:moveTo>
                  <a:lnTo>
                    <a:pt x="1188726" y="0"/>
                  </a:lnTo>
                  <a:lnTo>
                    <a:pt x="1188726" y="792880"/>
                  </a:lnTo>
                  <a:lnTo>
                    <a:pt x="0" y="792880"/>
                  </a:lnTo>
                  <a:lnTo>
                    <a:pt x="0" y="0"/>
                  </a:lnTo>
                  <a:close/>
                </a:path>
              </a:pathLst>
            </a:custGeom>
            <a:solidFill>
              <a:srgbClr val="DCE3E8">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90196" tIns="99568" rIns="99568" bIns="99568" numCol="1" spcCol="1270" anchor="ctr" anchorCtr="0">
              <a:noAutofit/>
            </a:bodyPr>
            <a:lstStyle/>
            <a:p>
              <a:pPr marL="285750" indent="-285750" algn="ctr">
                <a:buFont typeface="Arial" panose="020B0604020202020204" pitchFamily="34" charset="0"/>
                <a:buChar char="•"/>
              </a:pPr>
              <a:r>
                <a:rPr lang="de-AT" sz="1200" b="1" dirty="0" err="1">
                  <a:solidFill>
                    <a:srgbClr val="000000"/>
                  </a:solidFill>
                  <a:latin typeface="Verdana"/>
                </a:rPr>
                <a:t>Detailed</a:t>
              </a:r>
              <a:r>
                <a:rPr lang="de-AT" sz="1200" b="1" dirty="0">
                  <a:solidFill>
                    <a:srgbClr val="000000"/>
                  </a:solidFill>
                  <a:latin typeface="Verdana"/>
                </a:rPr>
                <a:t> </a:t>
              </a:r>
              <a:r>
                <a:rPr lang="de-AT" sz="1200" b="1" dirty="0" err="1">
                  <a:solidFill>
                    <a:srgbClr val="000000"/>
                  </a:solidFill>
                  <a:latin typeface="Verdana"/>
                </a:rPr>
                <a:t>below</a:t>
              </a:r>
              <a:endParaRPr lang="de-AT" sz="1200" b="1" dirty="0">
                <a:solidFill>
                  <a:srgbClr val="000000"/>
                </a:solidFill>
                <a:latin typeface="Verdana"/>
              </a:endParaRPr>
            </a:p>
          </p:txBody>
        </p:sp>
        <p:sp>
          <p:nvSpPr>
            <p:cNvPr id="9" name="Freihandform 8"/>
            <p:cNvSpPr/>
            <p:nvPr/>
          </p:nvSpPr>
          <p:spPr>
            <a:xfrm>
              <a:off x="205865" y="1276818"/>
              <a:ext cx="1362243" cy="1406188"/>
            </a:xfrm>
            <a:custGeom>
              <a:avLst/>
              <a:gdLst>
                <a:gd name="connsiteX0" fmla="*/ 0 w 971070"/>
                <a:gd name="connsiteY0" fmla="*/ 486617 h 973234"/>
                <a:gd name="connsiteX1" fmla="*/ 485535 w 971070"/>
                <a:gd name="connsiteY1" fmla="*/ 0 h 973234"/>
                <a:gd name="connsiteX2" fmla="*/ 971070 w 971070"/>
                <a:gd name="connsiteY2" fmla="*/ 486617 h 973234"/>
                <a:gd name="connsiteX3" fmla="*/ 485535 w 971070"/>
                <a:gd name="connsiteY3" fmla="*/ 973234 h 973234"/>
                <a:gd name="connsiteX4" fmla="*/ 0 w 971070"/>
                <a:gd name="connsiteY4" fmla="*/ 486617 h 97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070" h="973234">
                  <a:moveTo>
                    <a:pt x="0" y="486617"/>
                  </a:moveTo>
                  <a:cubicBezTo>
                    <a:pt x="0" y="217866"/>
                    <a:pt x="217381" y="0"/>
                    <a:pt x="485535" y="0"/>
                  </a:cubicBezTo>
                  <a:cubicBezTo>
                    <a:pt x="753689" y="0"/>
                    <a:pt x="971070" y="217866"/>
                    <a:pt x="971070" y="486617"/>
                  </a:cubicBezTo>
                  <a:cubicBezTo>
                    <a:pt x="971070" y="755368"/>
                    <a:pt x="753689" y="973234"/>
                    <a:pt x="485535" y="973234"/>
                  </a:cubicBezTo>
                  <a:cubicBezTo>
                    <a:pt x="217381" y="973234"/>
                    <a:pt x="0" y="755368"/>
                    <a:pt x="0" y="486617"/>
                  </a:cubicBez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10" tIns="142527" rIns="142210" bIns="142527" numCol="1" spcCol="1270" anchor="ctr" anchorCtr="0">
              <a:noAutofit/>
            </a:bodyPr>
            <a:lstStyle/>
            <a:p>
              <a:pPr marL="171450" marR="0" lvl="0" indent="-171450" algn="ctr" defTabSz="40005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prstClr val="white"/>
                </a:solidFill>
                <a:effectLst/>
                <a:uLnTx/>
                <a:uFillTx/>
                <a:latin typeface="Verdana"/>
                <a:ea typeface="+mn-ea"/>
                <a:cs typeface="+mn-cs"/>
              </a:endParaRPr>
            </a:p>
            <a:p>
              <a:pPr marR="0" lvl="0" algn="ctr" defTabSz="400050" rtl="0" eaLnBrk="1" fontAlgn="auto" latinLnBrk="0" hangingPunct="1">
                <a:lnSpc>
                  <a:spcPct val="90000"/>
                </a:lnSpc>
                <a:spcBef>
                  <a:spcPct val="0"/>
                </a:spcBef>
                <a:spcAft>
                  <a:spcPct val="35000"/>
                </a:spcAft>
                <a:buClrTx/>
                <a:buSzTx/>
                <a:tabLst/>
                <a:defRPr/>
              </a:pPr>
              <a:r>
                <a:rPr kumimoji="0" lang="de-DE" sz="1200" b="1" i="0" u="none" strike="noStrike" kern="1200" cap="none" spc="0" normalizeH="0" baseline="0" noProof="0" dirty="0" err="1">
                  <a:ln>
                    <a:noFill/>
                  </a:ln>
                  <a:solidFill>
                    <a:schemeClr val="tx1"/>
                  </a:solidFill>
                  <a:effectLst/>
                  <a:uLnTx/>
                  <a:uFillTx/>
                  <a:latin typeface="Verdana"/>
                  <a:ea typeface="+mn-ea"/>
                  <a:cs typeface="+mn-cs"/>
                </a:rPr>
                <a:t>Draft</a:t>
              </a:r>
              <a:r>
                <a:rPr kumimoji="0" lang="de-DE" sz="1200" b="1" i="0" u="none" strike="noStrike" kern="1200" cap="none" spc="0" normalizeH="0" baseline="0" noProof="0" dirty="0">
                  <a:ln>
                    <a:noFill/>
                  </a:ln>
                  <a:solidFill>
                    <a:schemeClr val="tx1"/>
                  </a:solidFill>
                  <a:effectLst/>
                  <a:uLnTx/>
                  <a:uFillTx/>
                  <a:latin typeface="Verdana"/>
                  <a:ea typeface="+mn-ea"/>
                  <a:cs typeface="+mn-cs"/>
                </a:rPr>
                <a:t> </a:t>
              </a:r>
              <a:r>
                <a:rPr kumimoji="0" lang="de-DE" sz="1200" b="1" i="0" u="none" strike="noStrike" kern="1200" cap="none" spc="0" normalizeH="0" baseline="0" noProof="0" dirty="0" err="1">
                  <a:ln>
                    <a:noFill/>
                  </a:ln>
                  <a:solidFill>
                    <a:schemeClr val="tx1"/>
                  </a:solidFill>
                  <a:effectLst/>
                  <a:uLnTx/>
                  <a:uFillTx/>
                  <a:latin typeface="Verdana"/>
                  <a:ea typeface="+mn-ea"/>
                  <a:cs typeface="+mn-cs"/>
                </a:rPr>
                <a:t>Procurement</a:t>
              </a:r>
              <a:r>
                <a:rPr kumimoji="0" lang="de-DE" sz="1200" b="1" i="0" u="none" strike="noStrike" kern="1200" cap="none" spc="0" normalizeH="0" baseline="0" noProof="0" dirty="0">
                  <a:ln>
                    <a:noFill/>
                  </a:ln>
                  <a:solidFill>
                    <a:schemeClr val="tx1"/>
                  </a:solidFill>
                  <a:effectLst/>
                  <a:uLnTx/>
                  <a:uFillTx/>
                  <a:latin typeface="Verdana"/>
                  <a:ea typeface="+mn-ea"/>
                  <a:cs typeface="+mn-cs"/>
                </a:rPr>
                <a:t> Law</a:t>
              </a:r>
            </a:p>
            <a:p>
              <a:pPr marL="171450" marR="0" lvl="0" indent="-171450" algn="ctr" defTabSz="40005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prstClr val="white"/>
                </a:solidFill>
                <a:effectLst/>
                <a:uLnTx/>
                <a:uFillTx/>
                <a:latin typeface="Verdana"/>
                <a:ea typeface="+mn-ea"/>
                <a:cs typeface="+mn-cs"/>
              </a:endParaRPr>
            </a:p>
          </p:txBody>
        </p:sp>
      </p:grpSp>
      <p:grpSp>
        <p:nvGrpSpPr>
          <p:cNvPr id="10" name="Gruppieren 9"/>
          <p:cNvGrpSpPr/>
          <p:nvPr/>
        </p:nvGrpSpPr>
        <p:grpSpPr>
          <a:xfrm>
            <a:off x="860296" y="2195213"/>
            <a:ext cx="2016408" cy="3955183"/>
            <a:chOff x="2141307" y="1304880"/>
            <a:chExt cx="1777703" cy="3668612"/>
          </a:xfrm>
        </p:grpSpPr>
        <p:sp>
          <p:nvSpPr>
            <p:cNvPr id="11" name="Freihandform 10"/>
            <p:cNvSpPr/>
            <p:nvPr/>
          </p:nvSpPr>
          <p:spPr>
            <a:xfrm>
              <a:off x="2220879" y="2679551"/>
              <a:ext cx="1698131" cy="2293941"/>
            </a:xfrm>
            <a:custGeom>
              <a:avLst/>
              <a:gdLst>
                <a:gd name="connsiteX0" fmla="*/ 0 w 1188726"/>
                <a:gd name="connsiteY0" fmla="*/ 0 h 792880"/>
                <a:gd name="connsiteX1" fmla="*/ 1188726 w 1188726"/>
                <a:gd name="connsiteY1" fmla="*/ 0 h 792880"/>
                <a:gd name="connsiteX2" fmla="*/ 1188726 w 1188726"/>
                <a:gd name="connsiteY2" fmla="*/ 792880 h 792880"/>
                <a:gd name="connsiteX3" fmla="*/ 0 w 1188726"/>
                <a:gd name="connsiteY3" fmla="*/ 792880 h 792880"/>
                <a:gd name="connsiteX4" fmla="*/ 0 w 1188726"/>
                <a:gd name="connsiteY4" fmla="*/ 0 h 79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6" h="792880">
                  <a:moveTo>
                    <a:pt x="0" y="0"/>
                  </a:moveTo>
                  <a:lnTo>
                    <a:pt x="1188726" y="0"/>
                  </a:lnTo>
                  <a:lnTo>
                    <a:pt x="1188726" y="792880"/>
                  </a:lnTo>
                  <a:lnTo>
                    <a:pt x="0" y="792880"/>
                  </a:lnTo>
                  <a:lnTo>
                    <a:pt x="0" y="0"/>
                  </a:lnTo>
                  <a:close/>
                </a:path>
              </a:pathLst>
            </a:custGeom>
            <a:solidFill>
              <a:srgbClr val="DCE3E8">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90196" tIns="99568" rIns="99568" bIns="99568" numCol="1" spcCol="1270" anchor="ctr" anchorCtr="0">
              <a:noAutofit/>
            </a:bodyPr>
            <a:lstStyle/>
            <a:p>
              <a:pPr marL="285750" indent="-285750" defTabSz="622300">
                <a:lnSpc>
                  <a:spcPct val="90000"/>
                </a:lnSpc>
                <a:spcBef>
                  <a:spcPct val="0"/>
                </a:spcBef>
                <a:spcAft>
                  <a:spcPct val="35000"/>
                </a:spcAft>
                <a:buFont typeface="Arial" panose="020B0604020202020204" pitchFamily="34" charset="0"/>
                <a:buChar char="•"/>
              </a:pPr>
              <a:r>
                <a:rPr lang="de-DE" sz="1400" b="1" dirty="0" err="1">
                  <a:solidFill>
                    <a:srgbClr val="000000"/>
                  </a:solidFill>
                </a:rPr>
                <a:t>Detailed</a:t>
              </a:r>
              <a:r>
                <a:rPr lang="de-DE" sz="1400" b="1" dirty="0">
                  <a:solidFill>
                    <a:srgbClr val="000000"/>
                  </a:solidFill>
                </a:rPr>
                <a:t> </a:t>
              </a:r>
              <a:r>
                <a:rPr lang="de-DE" sz="1400" b="1" dirty="0" err="1">
                  <a:solidFill>
                    <a:srgbClr val="000000"/>
                  </a:solidFill>
                </a:rPr>
                <a:t>below</a:t>
              </a:r>
              <a:endParaRPr lang="de-DE" sz="1400" b="1" dirty="0">
                <a:solidFill>
                  <a:srgbClr val="000000"/>
                </a:solidFill>
              </a:endParaRPr>
            </a:p>
            <a:p>
              <a:pPr marL="285750" indent="-285750" defTabSz="622300">
                <a:lnSpc>
                  <a:spcPct val="90000"/>
                </a:lnSpc>
                <a:spcBef>
                  <a:spcPct val="0"/>
                </a:spcBef>
                <a:spcAft>
                  <a:spcPct val="35000"/>
                </a:spcAft>
                <a:buFont typeface="Arial" panose="020B0604020202020204" pitchFamily="34" charset="0"/>
                <a:buChar char="•"/>
              </a:pPr>
              <a:r>
                <a:rPr lang="de-DE" sz="1400" b="1" dirty="0">
                  <a:solidFill>
                    <a:srgbClr val="000000"/>
                  </a:solidFill>
                </a:rPr>
                <a:t>2005-2015</a:t>
              </a:r>
            </a:p>
            <a:p>
              <a:pPr marL="285750" indent="-285750" defTabSz="622300">
                <a:lnSpc>
                  <a:spcPct val="90000"/>
                </a:lnSpc>
                <a:spcBef>
                  <a:spcPct val="0"/>
                </a:spcBef>
                <a:spcAft>
                  <a:spcPct val="35000"/>
                </a:spcAft>
                <a:buFont typeface="Arial" panose="020B0604020202020204" pitchFamily="34" charset="0"/>
                <a:buChar char="•"/>
              </a:pPr>
              <a:endParaRPr lang="de-DE" sz="1400" dirty="0">
                <a:solidFill>
                  <a:srgbClr val="000000"/>
                </a:solidFill>
              </a:endParaRPr>
            </a:p>
          </p:txBody>
        </p:sp>
        <p:sp>
          <p:nvSpPr>
            <p:cNvPr id="12" name="Freihandform 11"/>
            <p:cNvSpPr/>
            <p:nvPr/>
          </p:nvSpPr>
          <p:spPr>
            <a:xfrm>
              <a:off x="2141307" y="1304880"/>
              <a:ext cx="1362243" cy="1381607"/>
            </a:xfrm>
            <a:custGeom>
              <a:avLst/>
              <a:gdLst>
                <a:gd name="connsiteX0" fmla="*/ 0 w 971070"/>
                <a:gd name="connsiteY0" fmla="*/ 486617 h 973234"/>
                <a:gd name="connsiteX1" fmla="*/ 485535 w 971070"/>
                <a:gd name="connsiteY1" fmla="*/ 0 h 973234"/>
                <a:gd name="connsiteX2" fmla="*/ 971070 w 971070"/>
                <a:gd name="connsiteY2" fmla="*/ 486617 h 973234"/>
                <a:gd name="connsiteX3" fmla="*/ 485535 w 971070"/>
                <a:gd name="connsiteY3" fmla="*/ 973234 h 973234"/>
                <a:gd name="connsiteX4" fmla="*/ 0 w 971070"/>
                <a:gd name="connsiteY4" fmla="*/ 486617 h 97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070" h="973234">
                  <a:moveTo>
                    <a:pt x="0" y="486617"/>
                  </a:moveTo>
                  <a:cubicBezTo>
                    <a:pt x="0" y="217866"/>
                    <a:pt x="217381" y="0"/>
                    <a:pt x="485535" y="0"/>
                  </a:cubicBezTo>
                  <a:cubicBezTo>
                    <a:pt x="753689" y="0"/>
                    <a:pt x="971070" y="217866"/>
                    <a:pt x="971070" y="486617"/>
                  </a:cubicBezTo>
                  <a:cubicBezTo>
                    <a:pt x="971070" y="755368"/>
                    <a:pt x="753689" y="973234"/>
                    <a:pt x="485535" y="973234"/>
                  </a:cubicBezTo>
                  <a:cubicBezTo>
                    <a:pt x="217381" y="973234"/>
                    <a:pt x="0" y="755368"/>
                    <a:pt x="0" y="486617"/>
                  </a:cubicBez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10" tIns="142527" rIns="142210" bIns="142527"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de-DE" sz="1200" b="0" i="0" u="none" strike="noStrike" kern="1200" cap="none" spc="0" normalizeH="0" baseline="0" noProof="0" dirty="0">
                <a:ln>
                  <a:noFill/>
                </a:ln>
                <a:solidFill>
                  <a:prstClr val="white"/>
                </a:solidFill>
                <a:effectLst/>
                <a:uLnTx/>
                <a:uFillTx/>
                <a:latin typeface="Verdana"/>
                <a:ea typeface="+mn-ea"/>
                <a:cs typeface="+mn-cs"/>
              </a:endParaRP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de-DE" sz="1200" b="1" i="0" u="none" strike="noStrike" kern="1200" cap="none" spc="0" normalizeH="0" baseline="0" noProof="0" dirty="0" err="1">
                  <a:ln>
                    <a:noFill/>
                  </a:ln>
                  <a:solidFill>
                    <a:schemeClr val="tx1"/>
                  </a:solidFill>
                  <a:effectLst/>
                  <a:uLnTx/>
                  <a:uFillTx/>
                  <a:latin typeface="Verdana"/>
                  <a:ea typeface="+mn-ea"/>
                  <a:cs typeface="+mn-cs"/>
                </a:rPr>
                <a:t>Georgia‘s</a:t>
              </a:r>
              <a:r>
                <a:rPr kumimoji="0" lang="de-DE" sz="1200" b="1" i="0" u="none" strike="noStrike" kern="1200" cap="none" spc="0" normalizeH="0" baseline="0" noProof="0" dirty="0">
                  <a:ln>
                    <a:noFill/>
                  </a:ln>
                  <a:solidFill>
                    <a:schemeClr val="tx1"/>
                  </a:solidFill>
                  <a:effectLst/>
                  <a:uLnTx/>
                  <a:uFillTx/>
                  <a:latin typeface="Verdana"/>
                  <a:ea typeface="+mn-ea"/>
                  <a:cs typeface="+mn-cs"/>
                </a:rPr>
                <a:t> Law on Public </a:t>
              </a:r>
              <a:r>
                <a:rPr kumimoji="0" lang="de-DE" sz="1200" b="1" i="0" u="none" strike="noStrike" kern="1200" cap="none" spc="0" normalizeH="0" baseline="0" noProof="0" dirty="0" err="1">
                  <a:ln>
                    <a:noFill/>
                  </a:ln>
                  <a:solidFill>
                    <a:schemeClr val="tx1"/>
                  </a:solidFill>
                  <a:effectLst/>
                  <a:uLnTx/>
                  <a:uFillTx/>
                  <a:latin typeface="Verdana"/>
                  <a:ea typeface="+mn-ea"/>
                  <a:cs typeface="+mn-cs"/>
                </a:rPr>
                <a:t>Procurement</a:t>
              </a:r>
              <a:endParaRPr kumimoji="0" lang="de-DE" sz="1200" b="1" i="0" u="none" strike="noStrike" kern="1200" cap="none" spc="0" normalizeH="0" baseline="0" noProof="0" dirty="0">
                <a:ln>
                  <a:noFill/>
                </a:ln>
                <a:solidFill>
                  <a:schemeClr val="tx1"/>
                </a:solidFill>
                <a:effectLst/>
                <a:uLnTx/>
                <a:uFillTx/>
                <a:latin typeface="Verdana"/>
                <a:ea typeface="+mn-ea"/>
                <a:cs typeface="+mn-cs"/>
              </a:endParaRPr>
            </a:p>
          </p:txBody>
        </p:sp>
      </p:grpSp>
      <p:grpSp>
        <p:nvGrpSpPr>
          <p:cNvPr id="14" name="Gruppieren 13"/>
          <p:cNvGrpSpPr/>
          <p:nvPr/>
        </p:nvGrpSpPr>
        <p:grpSpPr>
          <a:xfrm>
            <a:off x="6661333" y="2195212"/>
            <a:ext cx="2029048" cy="4051504"/>
            <a:chOff x="4241344" y="1326865"/>
            <a:chExt cx="1788846" cy="3757954"/>
          </a:xfrm>
        </p:grpSpPr>
        <p:sp>
          <p:nvSpPr>
            <p:cNvPr id="15" name="Freihandform 14"/>
            <p:cNvSpPr/>
            <p:nvPr/>
          </p:nvSpPr>
          <p:spPr>
            <a:xfrm>
              <a:off x="4241344" y="2781752"/>
              <a:ext cx="1788846" cy="2303067"/>
            </a:xfrm>
            <a:custGeom>
              <a:avLst/>
              <a:gdLst>
                <a:gd name="connsiteX0" fmla="*/ 0 w 1188726"/>
                <a:gd name="connsiteY0" fmla="*/ 0 h 792880"/>
                <a:gd name="connsiteX1" fmla="*/ 1188726 w 1188726"/>
                <a:gd name="connsiteY1" fmla="*/ 0 h 792880"/>
                <a:gd name="connsiteX2" fmla="*/ 1188726 w 1188726"/>
                <a:gd name="connsiteY2" fmla="*/ 792880 h 792880"/>
                <a:gd name="connsiteX3" fmla="*/ 0 w 1188726"/>
                <a:gd name="connsiteY3" fmla="*/ 792880 h 792880"/>
                <a:gd name="connsiteX4" fmla="*/ 0 w 1188726"/>
                <a:gd name="connsiteY4" fmla="*/ 0 h 79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6" h="792880">
                  <a:moveTo>
                    <a:pt x="0" y="0"/>
                  </a:moveTo>
                  <a:lnTo>
                    <a:pt x="1188726" y="0"/>
                  </a:lnTo>
                  <a:lnTo>
                    <a:pt x="1188726" y="792880"/>
                  </a:lnTo>
                  <a:lnTo>
                    <a:pt x="0" y="792880"/>
                  </a:lnTo>
                  <a:lnTo>
                    <a:pt x="0" y="0"/>
                  </a:lnTo>
                  <a:close/>
                </a:path>
              </a:pathLst>
            </a:custGeom>
            <a:solidFill>
              <a:srgbClr val="DCE3E8">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90196" tIns="99568" rIns="99568" bIns="99568" numCol="1" spcCol="1270" anchor="ctr" anchorCtr="0">
              <a:noAutofit/>
            </a:bodyPr>
            <a:lstStyle/>
            <a:p>
              <a:pPr marL="285750" indent="-285750" defTabSz="622300">
                <a:lnSpc>
                  <a:spcPct val="90000"/>
                </a:lnSpc>
                <a:spcBef>
                  <a:spcPct val="0"/>
                </a:spcBef>
                <a:spcAft>
                  <a:spcPct val="35000"/>
                </a:spcAft>
                <a:buFont typeface="Arial" panose="020B0604020202020204" pitchFamily="34" charset="0"/>
                <a:buChar char="•"/>
              </a:pPr>
              <a:r>
                <a:rPr lang="en-GB" sz="1200" b="1" dirty="0"/>
                <a:t>Transparency and reduction of corruption-related risks in procurement</a:t>
              </a:r>
            </a:p>
            <a:p>
              <a:pPr marL="285750" indent="-285750" defTabSz="622300">
                <a:lnSpc>
                  <a:spcPct val="90000"/>
                </a:lnSpc>
                <a:spcBef>
                  <a:spcPct val="0"/>
                </a:spcBef>
                <a:spcAft>
                  <a:spcPct val="35000"/>
                </a:spcAft>
                <a:buFont typeface="Arial" panose="020B0604020202020204" pitchFamily="34" charset="0"/>
                <a:buChar char="•"/>
              </a:pPr>
              <a:r>
                <a:rPr lang="en-GB" sz="1200" b="1" dirty="0">
                  <a:solidFill>
                    <a:srgbClr val="000000"/>
                  </a:solidFill>
                </a:rPr>
                <a:t>Enhance procurement system</a:t>
              </a:r>
            </a:p>
            <a:p>
              <a:pPr marL="285750" indent="-285750" defTabSz="622300">
                <a:lnSpc>
                  <a:spcPct val="90000"/>
                </a:lnSpc>
                <a:spcBef>
                  <a:spcPct val="0"/>
                </a:spcBef>
                <a:spcAft>
                  <a:spcPct val="35000"/>
                </a:spcAft>
                <a:buFont typeface="Arial" panose="020B0604020202020204" pitchFamily="34" charset="0"/>
                <a:buChar char="•"/>
              </a:pPr>
              <a:r>
                <a:rPr lang="en-GB" sz="1200" b="1" dirty="0">
                  <a:solidFill>
                    <a:srgbClr val="000000"/>
                  </a:solidFill>
                </a:rPr>
                <a:t>Prevent corruption in </a:t>
              </a:r>
              <a:r>
                <a:rPr lang="en-GB" sz="1200" b="1" dirty="0" err="1">
                  <a:solidFill>
                    <a:srgbClr val="000000"/>
                  </a:solidFill>
                </a:rPr>
                <a:t>defense</a:t>
              </a:r>
              <a:r>
                <a:rPr lang="en-GB" sz="1200" b="1" dirty="0">
                  <a:solidFill>
                    <a:srgbClr val="000000"/>
                  </a:solidFill>
                </a:rPr>
                <a:t> and infrastructure projects</a:t>
              </a:r>
              <a:endParaRPr lang="de-DE" sz="1200" b="1" dirty="0">
                <a:solidFill>
                  <a:srgbClr val="000000"/>
                </a:solidFill>
              </a:endParaRPr>
            </a:p>
            <a:p>
              <a:pPr lvl="0" algn="ctr" defTabSz="622300">
                <a:lnSpc>
                  <a:spcPct val="90000"/>
                </a:lnSpc>
                <a:spcBef>
                  <a:spcPct val="0"/>
                </a:spcBef>
                <a:spcAft>
                  <a:spcPct val="35000"/>
                </a:spcAft>
              </a:pPr>
              <a:endParaRPr lang="de-DE" sz="1200" b="1" dirty="0">
                <a:solidFill>
                  <a:srgbClr val="000000"/>
                </a:solidFill>
                <a:effectLst>
                  <a:outerShdw blurRad="38100" dist="38100" dir="2700000" algn="tl">
                    <a:srgbClr val="000000">
                      <a:alpha val="43137"/>
                    </a:srgbClr>
                  </a:outerShdw>
                </a:effectLst>
                <a:latin typeface="Verdana"/>
              </a:endParaRPr>
            </a:p>
          </p:txBody>
        </p:sp>
        <p:sp>
          <p:nvSpPr>
            <p:cNvPr id="16" name="Freihandform 15"/>
            <p:cNvSpPr/>
            <p:nvPr/>
          </p:nvSpPr>
          <p:spPr>
            <a:xfrm>
              <a:off x="4241344" y="1326865"/>
              <a:ext cx="1362243" cy="1381607"/>
            </a:xfrm>
            <a:custGeom>
              <a:avLst/>
              <a:gdLst>
                <a:gd name="connsiteX0" fmla="*/ 0 w 971070"/>
                <a:gd name="connsiteY0" fmla="*/ 486617 h 973234"/>
                <a:gd name="connsiteX1" fmla="*/ 485535 w 971070"/>
                <a:gd name="connsiteY1" fmla="*/ 0 h 973234"/>
                <a:gd name="connsiteX2" fmla="*/ 971070 w 971070"/>
                <a:gd name="connsiteY2" fmla="*/ 486617 h 973234"/>
                <a:gd name="connsiteX3" fmla="*/ 485535 w 971070"/>
                <a:gd name="connsiteY3" fmla="*/ 973234 h 973234"/>
                <a:gd name="connsiteX4" fmla="*/ 0 w 971070"/>
                <a:gd name="connsiteY4" fmla="*/ 486617 h 97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070" h="973234">
                  <a:moveTo>
                    <a:pt x="0" y="486617"/>
                  </a:moveTo>
                  <a:cubicBezTo>
                    <a:pt x="0" y="217866"/>
                    <a:pt x="217381" y="0"/>
                    <a:pt x="485535" y="0"/>
                  </a:cubicBezTo>
                  <a:cubicBezTo>
                    <a:pt x="753689" y="0"/>
                    <a:pt x="971070" y="217866"/>
                    <a:pt x="971070" y="486617"/>
                  </a:cubicBezTo>
                  <a:cubicBezTo>
                    <a:pt x="971070" y="755368"/>
                    <a:pt x="753689" y="973234"/>
                    <a:pt x="485535" y="973234"/>
                  </a:cubicBezTo>
                  <a:cubicBezTo>
                    <a:pt x="217381" y="973234"/>
                    <a:pt x="0" y="755368"/>
                    <a:pt x="0" y="486617"/>
                  </a:cubicBez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10" tIns="142527" rIns="142210" bIns="142527" numCol="1" spcCol="1270" anchor="ctr" anchorCtr="0">
              <a:noAutofit/>
            </a:bodyPr>
            <a:lstStyle/>
            <a:p>
              <a:pPr lvl="0" algn="ctr" defTabSz="400050">
                <a:lnSpc>
                  <a:spcPct val="90000"/>
                </a:lnSpc>
                <a:spcBef>
                  <a:spcPct val="0"/>
                </a:spcBef>
                <a:spcAft>
                  <a:spcPct val="35000"/>
                </a:spcAft>
                <a:defRPr/>
              </a:pPr>
              <a:r>
                <a:rPr lang="de-DE" sz="1200" b="1" dirty="0">
                  <a:solidFill>
                    <a:schemeClr val="tx1"/>
                  </a:solidFill>
                  <a:latin typeface="Verdana"/>
                </a:rPr>
                <a:t>Anti-</a:t>
              </a:r>
              <a:r>
                <a:rPr lang="de-DE" sz="1200" b="1" dirty="0" err="1">
                  <a:solidFill>
                    <a:schemeClr val="tx1"/>
                  </a:solidFill>
                  <a:latin typeface="Verdana"/>
                </a:rPr>
                <a:t>Corruption</a:t>
              </a:r>
              <a:endParaRPr lang="de-DE" sz="1200" b="1" dirty="0">
                <a:solidFill>
                  <a:schemeClr val="tx1"/>
                </a:solidFill>
                <a:latin typeface="Verdana"/>
              </a:endParaRPr>
            </a:p>
            <a:p>
              <a:pPr lvl="0" algn="ctr" defTabSz="400050">
                <a:lnSpc>
                  <a:spcPct val="90000"/>
                </a:lnSpc>
                <a:spcBef>
                  <a:spcPct val="0"/>
                </a:spcBef>
                <a:spcAft>
                  <a:spcPct val="35000"/>
                </a:spcAft>
                <a:defRPr/>
              </a:pPr>
              <a:r>
                <a:rPr lang="de-DE" sz="1200" b="1" dirty="0" err="1">
                  <a:solidFill>
                    <a:schemeClr val="tx1"/>
                  </a:solidFill>
                  <a:latin typeface="Verdana"/>
                </a:rPr>
                <a:t>Strategy</a:t>
              </a:r>
              <a:r>
                <a:rPr lang="de-DE" sz="1200" b="1" dirty="0">
                  <a:solidFill>
                    <a:schemeClr val="tx1"/>
                  </a:solidFill>
                  <a:latin typeface="Verdana"/>
                </a:rPr>
                <a:t> and Action Plan</a:t>
              </a:r>
            </a:p>
            <a:p>
              <a:pPr lvl="0" algn="ctr" defTabSz="400050">
                <a:lnSpc>
                  <a:spcPct val="90000"/>
                </a:lnSpc>
                <a:spcBef>
                  <a:spcPct val="0"/>
                </a:spcBef>
                <a:spcAft>
                  <a:spcPct val="35000"/>
                </a:spcAft>
                <a:defRPr/>
              </a:pPr>
              <a:r>
                <a:rPr lang="de-DE" sz="1200" b="1" dirty="0">
                  <a:solidFill>
                    <a:schemeClr val="tx1"/>
                  </a:solidFill>
                  <a:latin typeface="Verdana"/>
                </a:rPr>
                <a:t>2019</a:t>
              </a:r>
              <a:endParaRPr kumimoji="0" lang="de-DE" sz="1200" b="0" i="0" u="none" strike="noStrike" kern="1200" cap="none" spc="0" normalizeH="0" baseline="0" noProof="0" dirty="0">
                <a:ln>
                  <a:noFill/>
                </a:ln>
                <a:solidFill>
                  <a:prstClr val="white"/>
                </a:solidFill>
                <a:effectLst/>
                <a:uLnTx/>
                <a:uFillTx/>
                <a:latin typeface="Verdana"/>
                <a:ea typeface="+mn-ea"/>
                <a:cs typeface="+mn-cs"/>
              </a:endParaRPr>
            </a:p>
          </p:txBody>
        </p:sp>
      </p:grpSp>
      <p:grpSp>
        <p:nvGrpSpPr>
          <p:cNvPr id="18" name="Gruppieren 17"/>
          <p:cNvGrpSpPr/>
          <p:nvPr/>
        </p:nvGrpSpPr>
        <p:grpSpPr>
          <a:xfrm>
            <a:off x="3698526" y="2114229"/>
            <a:ext cx="2094302" cy="4257387"/>
            <a:chOff x="6552394" y="1231796"/>
            <a:chExt cx="1846376" cy="3759789"/>
          </a:xfrm>
        </p:grpSpPr>
        <p:sp>
          <p:nvSpPr>
            <p:cNvPr id="19" name="Freihandform 18"/>
            <p:cNvSpPr/>
            <p:nvPr/>
          </p:nvSpPr>
          <p:spPr>
            <a:xfrm>
              <a:off x="6552394" y="2688520"/>
              <a:ext cx="1846376" cy="2303065"/>
            </a:xfrm>
            <a:custGeom>
              <a:avLst/>
              <a:gdLst>
                <a:gd name="connsiteX0" fmla="*/ 0 w 1188726"/>
                <a:gd name="connsiteY0" fmla="*/ 0 h 792880"/>
                <a:gd name="connsiteX1" fmla="*/ 1188726 w 1188726"/>
                <a:gd name="connsiteY1" fmla="*/ 0 h 792880"/>
                <a:gd name="connsiteX2" fmla="*/ 1188726 w 1188726"/>
                <a:gd name="connsiteY2" fmla="*/ 792880 h 792880"/>
                <a:gd name="connsiteX3" fmla="*/ 0 w 1188726"/>
                <a:gd name="connsiteY3" fmla="*/ 792880 h 792880"/>
                <a:gd name="connsiteX4" fmla="*/ 0 w 1188726"/>
                <a:gd name="connsiteY4" fmla="*/ 0 h 79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6" h="792880">
                  <a:moveTo>
                    <a:pt x="0" y="0"/>
                  </a:moveTo>
                  <a:lnTo>
                    <a:pt x="1188726" y="0"/>
                  </a:lnTo>
                  <a:lnTo>
                    <a:pt x="1188726" y="792880"/>
                  </a:lnTo>
                  <a:lnTo>
                    <a:pt x="0" y="792880"/>
                  </a:lnTo>
                  <a:lnTo>
                    <a:pt x="0" y="0"/>
                  </a:lnTo>
                  <a:close/>
                </a:path>
              </a:pathLst>
            </a:custGeom>
            <a:solidFill>
              <a:srgbClr val="DCE3E8">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90196" tIns="99568" rIns="99568" bIns="99568" numCol="1" spcCol="1270" anchor="ctr" anchorCtr="0">
              <a:noAutofit/>
            </a:bodyPr>
            <a:lstStyle/>
            <a:p>
              <a:pPr marL="171450" lvl="0" indent="-171450" defTabSz="622300">
                <a:lnSpc>
                  <a:spcPct val="90000"/>
                </a:lnSpc>
                <a:spcBef>
                  <a:spcPct val="0"/>
                </a:spcBef>
                <a:spcAft>
                  <a:spcPct val="35000"/>
                </a:spcAft>
                <a:buFont typeface="Arial" panose="020B0604020202020204" pitchFamily="34" charset="0"/>
                <a:buChar char="•"/>
              </a:pPr>
              <a:r>
                <a:rPr lang="de-DE" sz="1200" dirty="0" err="1">
                  <a:solidFill>
                    <a:srgbClr val="000000"/>
                  </a:solidFill>
                  <a:effectLst>
                    <a:outerShdw blurRad="38100" dist="38100" dir="2700000" algn="tl">
                      <a:srgbClr val="000000">
                        <a:alpha val="43137"/>
                      </a:srgbClr>
                    </a:outerShdw>
                  </a:effectLst>
                  <a:latin typeface="Verdana"/>
                </a:rPr>
                <a:t>Builds</a:t>
              </a:r>
              <a:r>
                <a:rPr lang="de-DE" sz="1200" dirty="0">
                  <a:solidFill>
                    <a:srgbClr val="000000"/>
                  </a:solidFill>
                  <a:effectLst>
                    <a:outerShdw blurRad="38100" dist="38100" dir="2700000" algn="tl">
                      <a:srgbClr val="000000">
                        <a:alpha val="43137"/>
                      </a:srgbClr>
                    </a:outerShdw>
                  </a:effectLst>
                  <a:latin typeface="Verdana"/>
                </a:rPr>
                <a:t> on:</a:t>
              </a:r>
            </a:p>
            <a:p>
              <a:pPr marL="628650" lvl="1" indent="-171450" defTabSz="622300">
                <a:lnSpc>
                  <a:spcPct val="90000"/>
                </a:lnSpc>
                <a:spcBef>
                  <a:spcPct val="0"/>
                </a:spcBef>
                <a:spcAft>
                  <a:spcPct val="35000"/>
                </a:spcAft>
                <a:buFont typeface="Arial" panose="020B0604020202020204" pitchFamily="34" charset="0"/>
                <a:buChar char="•"/>
              </a:pPr>
              <a:r>
                <a:rPr lang="de-DE" sz="1200" dirty="0">
                  <a:solidFill>
                    <a:srgbClr val="000000"/>
                  </a:solidFill>
                  <a:effectLst>
                    <a:outerShdw blurRad="38100" dist="38100" dir="2700000" algn="tl">
                      <a:srgbClr val="000000">
                        <a:alpha val="43137"/>
                      </a:srgbClr>
                    </a:outerShdw>
                  </a:effectLst>
                  <a:latin typeface="Verdana"/>
                </a:rPr>
                <a:t>EU - Georgia </a:t>
              </a:r>
              <a:r>
                <a:rPr lang="de-DE" sz="1200" dirty="0" err="1">
                  <a:solidFill>
                    <a:srgbClr val="000000"/>
                  </a:solidFill>
                  <a:effectLst>
                    <a:outerShdw blurRad="38100" dist="38100" dir="2700000" algn="tl">
                      <a:srgbClr val="000000">
                        <a:alpha val="43137"/>
                      </a:srgbClr>
                    </a:outerShdw>
                  </a:effectLst>
                  <a:latin typeface="Verdana"/>
                </a:rPr>
                <a:t>Association</a:t>
              </a:r>
              <a:r>
                <a:rPr lang="de-DE" sz="1200" dirty="0">
                  <a:solidFill>
                    <a:srgbClr val="000000"/>
                  </a:solidFill>
                  <a:effectLst>
                    <a:outerShdw blurRad="38100" dist="38100" dir="2700000" algn="tl">
                      <a:srgbClr val="000000">
                        <a:alpha val="43137"/>
                      </a:srgbClr>
                    </a:outerShdw>
                  </a:effectLst>
                  <a:latin typeface="Verdana"/>
                </a:rPr>
                <a:t> Agreement, per </a:t>
              </a:r>
              <a:r>
                <a:rPr lang="en-US" sz="1200" u="sng" dirty="0">
                  <a:hlinkClick r:id="rId2"/>
                </a:rPr>
                <a:t>Decree</a:t>
              </a:r>
              <a:r>
                <a:rPr lang="ka-GE" sz="1200" dirty="0"/>
                <a:t> #536</a:t>
              </a:r>
              <a:r>
                <a:rPr lang="en-US" sz="1200" dirty="0"/>
                <a:t> of </a:t>
              </a:r>
              <a:r>
                <a:rPr lang="ka-GE" sz="1200" dirty="0"/>
                <a:t>31 </a:t>
              </a:r>
              <a:r>
                <a:rPr lang="en-US" sz="1200" dirty="0"/>
                <a:t>March </a:t>
              </a:r>
              <a:r>
                <a:rPr lang="ka-GE" sz="1200" dirty="0"/>
                <a:t>2016</a:t>
              </a:r>
              <a:r>
                <a:rPr lang="ka-GE" dirty="0"/>
                <a:t>.</a:t>
              </a:r>
              <a:endParaRPr lang="de-DE" sz="1200" dirty="0">
                <a:solidFill>
                  <a:srgbClr val="000000"/>
                </a:solidFill>
                <a:effectLst>
                  <a:outerShdw blurRad="38100" dist="38100" dir="2700000" algn="tl">
                    <a:srgbClr val="000000">
                      <a:alpha val="43137"/>
                    </a:srgbClr>
                  </a:outerShdw>
                </a:effectLst>
                <a:latin typeface="Verdana"/>
              </a:endParaRPr>
            </a:p>
            <a:p>
              <a:pPr marL="628650" lvl="1" indent="-171450" defTabSz="622300">
                <a:lnSpc>
                  <a:spcPct val="90000"/>
                </a:lnSpc>
                <a:spcBef>
                  <a:spcPct val="0"/>
                </a:spcBef>
                <a:spcAft>
                  <a:spcPct val="35000"/>
                </a:spcAft>
                <a:buFont typeface="Arial" panose="020B0604020202020204" pitchFamily="34" charset="0"/>
                <a:buChar char="•"/>
              </a:pPr>
              <a:r>
                <a:rPr lang="de-DE" sz="1200" dirty="0">
                  <a:solidFill>
                    <a:srgbClr val="000000"/>
                  </a:solidFill>
                  <a:effectLst>
                    <a:outerShdw blurRad="38100" dist="38100" dir="2700000" algn="tl">
                      <a:srgbClr val="000000">
                        <a:alpha val="43137"/>
                      </a:srgbClr>
                    </a:outerShdw>
                  </a:effectLst>
                  <a:latin typeface="Verdana"/>
                </a:rPr>
                <a:t>UN Convention </a:t>
              </a:r>
              <a:r>
                <a:rPr lang="de-DE" sz="1200" dirty="0" err="1">
                  <a:solidFill>
                    <a:srgbClr val="000000"/>
                  </a:solidFill>
                  <a:effectLst>
                    <a:outerShdw blurRad="38100" dist="38100" dir="2700000" algn="tl">
                      <a:srgbClr val="000000">
                        <a:alpha val="43137"/>
                      </a:srgbClr>
                    </a:outerShdw>
                  </a:effectLst>
                  <a:latin typeface="Verdana"/>
                </a:rPr>
                <a:t>Against</a:t>
              </a:r>
              <a:r>
                <a:rPr lang="de-DE" sz="1200" dirty="0">
                  <a:solidFill>
                    <a:srgbClr val="000000"/>
                  </a:solidFill>
                  <a:effectLst>
                    <a:outerShdw blurRad="38100" dist="38100" dir="2700000" algn="tl">
                      <a:srgbClr val="000000">
                        <a:alpha val="43137"/>
                      </a:srgbClr>
                    </a:outerShdw>
                  </a:effectLst>
                  <a:latin typeface="Verdana"/>
                </a:rPr>
                <a:t> </a:t>
              </a:r>
              <a:r>
                <a:rPr lang="de-DE" sz="1200" dirty="0" err="1">
                  <a:solidFill>
                    <a:srgbClr val="000000"/>
                  </a:solidFill>
                  <a:effectLst>
                    <a:outerShdw blurRad="38100" dist="38100" dir="2700000" algn="tl">
                      <a:srgbClr val="000000">
                        <a:alpha val="43137"/>
                      </a:srgbClr>
                    </a:outerShdw>
                  </a:effectLst>
                  <a:latin typeface="Verdana"/>
                </a:rPr>
                <a:t>Corruption</a:t>
              </a:r>
              <a:r>
                <a:rPr lang="de-DE" sz="1200" dirty="0">
                  <a:solidFill>
                    <a:srgbClr val="000000"/>
                  </a:solidFill>
                  <a:effectLst>
                    <a:outerShdw blurRad="38100" dist="38100" dir="2700000" algn="tl">
                      <a:srgbClr val="000000">
                        <a:alpha val="43137"/>
                      </a:srgbClr>
                    </a:outerShdw>
                  </a:effectLst>
                  <a:latin typeface="Verdana"/>
                </a:rPr>
                <a:t> (UNCAC)</a:t>
              </a:r>
            </a:p>
            <a:p>
              <a:pPr marL="171450" lvl="0" indent="-171450" defTabSz="622300">
                <a:lnSpc>
                  <a:spcPct val="90000"/>
                </a:lnSpc>
                <a:spcBef>
                  <a:spcPct val="0"/>
                </a:spcBef>
                <a:spcAft>
                  <a:spcPct val="35000"/>
                </a:spcAft>
                <a:buFont typeface="Arial" panose="020B0604020202020204" pitchFamily="34" charset="0"/>
                <a:buChar char="•"/>
              </a:pPr>
              <a:endParaRPr lang="de-DE" sz="1200" dirty="0">
                <a:solidFill>
                  <a:srgbClr val="000000"/>
                </a:solidFill>
                <a:effectLst>
                  <a:outerShdw blurRad="38100" dist="38100" dir="2700000" algn="tl">
                    <a:srgbClr val="000000">
                      <a:alpha val="43137"/>
                    </a:srgbClr>
                  </a:outerShdw>
                </a:effectLst>
                <a:latin typeface="Verdana"/>
              </a:endParaRPr>
            </a:p>
          </p:txBody>
        </p:sp>
        <p:sp>
          <p:nvSpPr>
            <p:cNvPr id="20" name="Freihandform 19"/>
            <p:cNvSpPr/>
            <p:nvPr/>
          </p:nvSpPr>
          <p:spPr>
            <a:xfrm>
              <a:off x="6552394" y="1231796"/>
              <a:ext cx="1362243" cy="1381607"/>
            </a:xfrm>
            <a:custGeom>
              <a:avLst/>
              <a:gdLst>
                <a:gd name="connsiteX0" fmla="*/ 0 w 971070"/>
                <a:gd name="connsiteY0" fmla="*/ 486617 h 973234"/>
                <a:gd name="connsiteX1" fmla="*/ 485535 w 971070"/>
                <a:gd name="connsiteY1" fmla="*/ 0 h 973234"/>
                <a:gd name="connsiteX2" fmla="*/ 971070 w 971070"/>
                <a:gd name="connsiteY2" fmla="*/ 486617 h 973234"/>
                <a:gd name="connsiteX3" fmla="*/ 485535 w 971070"/>
                <a:gd name="connsiteY3" fmla="*/ 973234 h 973234"/>
                <a:gd name="connsiteX4" fmla="*/ 0 w 971070"/>
                <a:gd name="connsiteY4" fmla="*/ 486617 h 973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070" h="973234">
                  <a:moveTo>
                    <a:pt x="0" y="486617"/>
                  </a:moveTo>
                  <a:cubicBezTo>
                    <a:pt x="0" y="217866"/>
                    <a:pt x="217381" y="0"/>
                    <a:pt x="485535" y="0"/>
                  </a:cubicBezTo>
                  <a:cubicBezTo>
                    <a:pt x="753689" y="0"/>
                    <a:pt x="971070" y="217866"/>
                    <a:pt x="971070" y="486617"/>
                  </a:cubicBezTo>
                  <a:cubicBezTo>
                    <a:pt x="971070" y="755368"/>
                    <a:pt x="753689" y="973234"/>
                    <a:pt x="485535" y="973234"/>
                  </a:cubicBezTo>
                  <a:cubicBezTo>
                    <a:pt x="217381" y="973234"/>
                    <a:pt x="0" y="755368"/>
                    <a:pt x="0" y="486617"/>
                  </a:cubicBezTo>
                  <a:close/>
                </a:path>
              </a:pathLst>
            </a:cu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10" tIns="142527" rIns="142210" bIns="142527" numCol="1" spcCol="1270" anchor="ctr" anchorCtr="0">
              <a:noAutofit/>
            </a:bodyPr>
            <a:lstStyle/>
            <a:p>
              <a:pPr lvl="0" algn="ctr" defTabSz="400050">
                <a:lnSpc>
                  <a:spcPct val="90000"/>
                </a:lnSpc>
                <a:spcBef>
                  <a:spcPct val="0"/>
                </a:spcBef>
                <a:spcAft>
                  <a:spcPct val="35000"/>
                </a:spcAft>
                <a:defRPr/>
              </a:pPr>
              <a:r>
                <a:rPr kumimoji="0" lang="de-DE" sz="1200" b="1" i="0" u="none" strike="noStrike" kern="1200" cap="none" spc="0" normalizeH="0" baseline="0" noProof="0" dirty="0">
                  <a:ln>
                    <a:noFill/>
                  </a:ln>
                  <a:solidFill>
                    <a:schemeClr val="tx1"/>
                  </a:solidFill>
                  <a:effectLst/>
                  <a:uLnTx/>
                  <a:uFillTx/>
                  <a:latin typeface="Verdana"/>
                  <a:ea typeface="+mn-ea"/>
                  <a:cs typeface="+mn-cs"/>
                </a:rPr>
                <a:t>National Anti-</a:t>
              </a:r>
              <a:r>
                <a:rPr kumimoji="0" lang="de-DE" sz="1200" b="1" i="0" u="none" strike="noStrike" kern="1200" cap="none" spc="0" normalizeH="0" baseline="0" noProof="0" dirty="0" err="1">
                  <a:ln>
                    <a:noFill/>
                  </a:ln>
                  <a:solidFill>
                    <a:schemeClr val="tx1"/>
                  </a:solidFill>
                  <a:effectLst/>
                  <a:uLnTx/>
                  <a:uFillTx/>
                  <a:latin typeface="Verdana"/>
                  <a:ea typeface="+mn-ea"/>
                  <a:cs typeface="+mn-cs"/>
                </a:rPr>
                <a:t>Corruption</a:t>
              </a:r>
              <a:r>
                <a:rPr kumimoji="0" lang="de-DE" sz="1200" b="1" i="0" u="none" strike="noStrike" kern="1200" cap="none" spc="0" normalizeH="0" baseline="0" noProof="0" dirty="0">
                  <a:ln>
                    <a:noFill/>
                  </a:ln>
                  <a:solidFill>
                    <a:schemeClr val="tx1"/>
                  </a:solidFill>
                  <a:effectLst/>
                  <a:uLnTx/>
                  <a:uFillTx/>
                  <a:latin typeface="Verdana"/>
                  <a:ea typeface="+mn-ea"/>
                  <a:cs typeface="+mn-cs"/>
                </a:rPr>
                <a:t> </a:t>
              </a:r>
              <a:r>
                <a:rPr kumimoji="0" lang="de-DE" sz="1200" b="1" i="0" u="none" strike="noStrike" kern="1200" cap="none" spc="0" normalizeH="0" baseline="0" noProof="0" dirty="0" err="1">
                  <a:ln>
                    <a:noFill/>
                  </a:ln>
                  <a:solidFill>
                    <a:schemeClr val="tx1"/>
                  </a:solidFill>
                  <a:effectLst/>
                  <a:uLnTx/>
                  <a:uFillTx/>
                  <a:latin typeface="Verdana"/>
                  <a:ea typeface="+mn-ea"/>
                  <a:cs typeface="+mn-cs"/>
                </a:rPr>
                <a:t>Strategy</a:t>
              </a:r>
              <a:endParaRPr kumimoji="0" lang="de-DE" sz="1200" b="1" i="0" u="none" strike="noStrike" kern="1200" cap="none" spc="0" normalizeH="0" baseline="0" noProof="0" dirty="0">
                <a:ln>
                  <a:noFill/>
                </a:ln>
                <a:solidFill>
                  <a:schemeClr val="tx1"/>
                </a:solidFill>
                <a:effectLst/>
                <a:uLnTx/>
                <a:uFillTx/>
                <a:latin typeface="Verdana"/>
                <a:ea typeface="+mn-ea"/>
                <a:cs typeface="+mn-cs"/>
              </a:endParaRPr>
            </a:p>
            <a:p>
              <a:pPr lvl="0" algn="ctr" defTabSz="400050">
                <a:lnSpc>
                  <a:spcPct val="90000"/>
                </a:lnSpc>
                <a:spcBef>
                  <a:spcPct val="0"/>
                </a:spcBef>
                <a:spcAft>
                  <a:spcPct val="35000"/>
                </a:spcAft>
                <a:defRPr/>
              </a:pPr>
              <a:r>
                <a:rPr lang="de-DE" sz="1200" b="1" dirty="0">
                  <a:solidFill>
                    <a:schemeClr val="tx1"/>
                  </a:solidFill>
                  <a:latin typeface="Verdana"/>
                </a:rPr>
                <a:t>2017-2018</a:t>
              </a:r>
              <a:endParaRPr kumimoji="0" lang="de-DE" sz="1200" b="1" i="0" u="none" strike="noStrike" kern="1200" cap="none" spc="0" normalizeH="0" baseline="0" noProof="0" dirty="0">
                <a:ln>
                  <a:noFill/>
                </a:ln>
                <a:solidFill>
                  <a:schemeClr val="tx1"/>
                </a:solidFill>
                <a:effectLst/>
                <a:uLnTx/>
                <a:uFillTx/>
                <a:latin typeface="Verdana"/>
              </a:endParaRPr>
            </a:p>
          </p:txBody>
        </p:sp>
      </p:grpSp>
    </p:spTree>
    <p:extLst>
      <p:ext uri="{BB962C8B-B14F-4D97-AF65-F5344CB8AC3E}">
        <p14:creationId xmlns:p14="http://schemas.microsoft.com/office/powerpoint/2010/main" val="389661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9288352-2767-4162-B998-09FD5E6D1C7C}"/>
              </a:ext>
            </a:extLst>
          </p:cNvPr>
          <p:cNvGraphicFramePr/>
          <p:nvPr>
            <p:extLst>
              <p:ext uri="{D42A27DB-BD31-4B8C-83A1-F6EECF244321}">
                <p14:modId xmlns:p14="http://schemas.microsoft.com/office/powerpoint/2010/main" val="1538437221"/>
              </p:ext>
            </p:extLst>
          </p:nvPr>
        </p:nvGraphicFramePr>
        <p:xfrm>
          <a:off x="2031999" y="155196"/>
          <a:ext cx="8856911" cy="6702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0" descr="C:\Documents and Settings\cry3860\Local Settings\Temporary Internet Files\Content.IE5\29HE4BDD\MPj04227250000[1].jpg">
            <a:extLst>
              <a:ext uri="{FF2B5EF4-FFF2-40B4-BE49-F238E27FC236}">
                <a16:creationId xmlns:a16="http://schemas.microsoft.com/office/drawing/2014/main" id="{5D4A73F2-7A2B-44E3-AFCB-AC4D3D1B9D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106" y="1139881"/>
            <a:ext cx="1063893" cy="1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BE8B68A-B4E3-470D-AF78-6529CA89C4F0}"/>
              </a:ext>
            </a:extLst>
          </p:cNvPr>
          <p:cNvSpPr/>
          <p:nvPr/>
        </p:nvSpPr>
        <p:spPr>
          <a:xfrm rot="16200000">
            <a:off x="-1538448" y="3556934"/>
            <a:ext cx="4379053" cy="7298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Conflict of Interest</a:t>
            </a:r>
          </a:p>
        </p:txBody>
      </p:sp>
      <p:sp>
        <p:nvSpPr>
          <p:cNvPr id="2" name="TextBox 1">
            <a:extLst>
              <a:ext uri="{FF2B5EF4-FFF2-40B4-BE49-F238E27FC236}">
                <a16:creationId xmlns:a16="http://schemas.microsoft.com/office/drawing/2014/main" id="{34FF5E2C-8024-4D40-AC5F-7D9F512DCDE6}"/>
              </a:ext>
            </a:extLst>
          </p:cNvPr>
          <p:cNvSpPr txBox="1"/>
          <p:nvPr/>
        </p:nvSpPr>
        <p:spPr>
          <a:xfrm>
            <a:off x="2031999" y="5651770"/>
            <a:ext cx="4495261" cy="584775"/>
          </a:xfrm>
          <a:prstGeom prst="rect">
            <a:avLst/>
          </a:prstGeom>
          <a:solidFill>
            <a:srgbClr val="FFFF00"/>
          </a:solidFill>
        </p:spPr>
        <p:txBody>
          <a:bodyPr wrap="square" rtlCol="0">
            <a:spAutoFit/>
          </a:bodyPr>
          <a:lstStyle/>
          <a:p>
            <a:pPr algn="ctr"/>
            <a:r>
              <a:rPr lang="en-US" sz="1600" b="1" dirty="0"/>
              <a:t>Georgia Conflict of Interest Law:  Gifts not to exceed 15% of annual compensation.</a:t>
            </a:r>
          </a:p>
        </p:txBody>
      </p:sp>
      <p:sp>
        <p:nvSpPr>
          <p:cNvPr id="3" name="Rectangle 2">
            <a:extLst>
              <a:ext uri="{FF2B5EF4-FFF2-40B4-BE49-F238E27FC236}">
                <a16:creationId xmlns:a16="http://schemas.microsoft.com/office/drawing/2014/main" id="{B7DE7E57-D0E3-4F34-B072-84E5298F9B30}"/>
              </a:ext>
            </a:extLst>
          </p:cNvPr>
          <p:cNvSpPr/>
          <p:nvPr/>
        </p:nvSpPr>
        <p:spPr>
          <a:xfrm>
            <a:off x="6527260" y="5637817"/>
            <a:ext cx="4361650" cy="584775"/>
          </a:xfrm>
          <a:prstGeom prst="rect">
            <a:avLst/>
          </a:prstGeom>
          <a:solidFill>
            <a:srgbClr val="FFC000"/>
          </a:solidFill>
        </p:spPr>
        <p:txBody>
          <a:bodyPr wrap="square">
            <a:spAutoFit/>
          </a:bodyPr>
          <a:lstStyle/>
          <a:p>
            <a:pPr algn="ctr"/>
            <a:r>
              <a:rPr lang="en-US" sz="1600" b="1" dirty="0"/>
              <a:t>Georgia Conflict of Interest Law:  Officials not to disclose confidential information.</a:t>
            </a:r>
          </a:p>
        </p:txBody>
      </p:sp>
      <p:sp>
        <p:nvSpPr>
          <p:cNvPr id="9" name="TextBox 8">
            <a:extLst>
              <a:ext uri="{FF2B5EF4-FFF2-40B4-BE49-F238E27FC236}">
                <a16:creationId xmlns:a16="http://schemas.microsoft.com/office/drawing/2014/main" id="{11A3D90F-5A8D-41E7-A4C6-D5ABF531A492}"/>
              </a:ext>
            </a:extLst>
          </p:cNvPr>
          <p:cNvSpPr txBox="1"/>
          <p:nvPr/>
        </p:nvSpPr>
        <p:spPr>
          <a:xfrm>
            <a:off x="3326860" y="6236545"/>
            <a:ext cx="6361889" cy="584775"/>
          </a:xfrm>
          <a:prstGeom prst="rect">
            <a:avLst/>
          </a:prstGeom>
          <a:solidFill>
            <a:schemeClr val="accent1">
              <a:lumMod val="90000"/>
            </a:schemeClr>
          </a:solidFill>
        </p:spPr>
        <p:txBody>
          <a:bodyPr wrap="square" rtlCol="0">
            <a:spAutoFit/>
          </a:bodyPr>
          <a:lstStyle/>
          <a:p>
            <a:pPr algn="ctr"/>
            <a:r>
              <a:rPr lang="en-US" sz="1600" b="1" dirty="0"/>
              <a:t>Georgia Conflict of Interest Law:  3-year “revolving door” bar against work at supervised entity.</a:t>
            </a:r>
          </a:p>
        </p:txBody>
      </p:sp>
    </p:spTree>
    <p:extLst>
      <p:ext uri="{BB962C8B-B14F-4D97-AF65-F5344CB8AC3E}">
        <p14:creationId xmlns:p14="http://schemas.microsoft.com/office/powerpoint/2010/main" val="2601753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chemeClr val="tx1"/>
                </a:solidFill>
              </a:rPr>
              <a:t>Exclusion and debarment</a:t>
            </a:r>
          </a:p>
        </p:txBody>
      </p:sp>
      <p:sp>
        <p:nvSpPr>
          <p:cNvPr id="3" name="Text Placeholder 2"/>
          <p:cNvSpPr>
            <a:spLocks noGrp="1"/>
          </p:cNvSpPr>
          <p:nvPr>
            <p:ph type="body" idx="1"/>
          </p:nvPr>
        </p:nvSpPr>
        <p:spPr/>
        <p:txBody>
          <a:bodyPr/>
          <a:lstStyle/>
          <a:p>
            <a:pPr>
              <a:defRPr/>
            </a:pPr>
            <a:endParaRPr lang="en-US"/>
          </a:p>
        </p:txBody>
      </p:sp>
    </p:spTree>
    <p:extLst>
      <p:ext uri="{BB962C8B-B14F-4D97-AF65-F5344CB8AC3E}">
        <p14:creationId xmlns:p14="http://schemas.microsoft.com/office/powerpoint/2010/main" val="3694714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C:\Documents and Settings\cry3860\Local Settings\Temporary Internet Files\Content.IE5\4VSDYZDM\MPj04065550000[1].jpg">
            <a:extLst>
              <a:ext uri="{FF2B5EF4-FFF2-40B4-BE49-F238E27FC236}">
                <a16:creationId xmlns:a16="http://schemas.microsoft.com/office/drawing/2014/main" id="{67215A15-5493-45BE-AADD-AC053C610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04" y="1182428"/>
            <a:ext cx="1389223" cy="175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a:extLst>
              <a:ext uri="{FF2B5EF4-FFF2-40B4-BE49-F238E27FC236}">
                <a16:creationId xmlns:a16="http://schemas.microsoft.com/office/drawing/2014/main" id="{A9288352-2767-4162-B998-09FD5E6D1C7C}"/>
              </a:ext>
            </a:extLst>
          </p:cNvPr>
          <p:cNvGraphicFramePr/>
          <p:nvPr>
            <p:extLst>
              <p:ext uri="{D42A27DB-BD31-4B8C-83A1-F6EECF244321}">
                <p14:modId xmlns:p14="http://schemas.microsoft.com/office/powerpoint/2010/main" val="423362728"/>
              </p:ext>
            </p:extLst>
          </p:nvPr>
        </p:nvGraphicFramePr>
        <p:xfrm>
          <a:off x="2099531" y="475488"/>
          <a:ext cx="8856911" cy="6702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EBE8B68A-B4E3-470D-AF78-6529CA89C4F0}"/>
              </a:ext>
            </a:extLst>
          </p:cNvPr>
          <p:cNvSpPr/>
          <p:nvPr/>
        </p:nvSpPr>
        <p:spPr>
          <a:xfrm rot="16200000">
            <a:off x="-1389545" y="3731005"/>
            <a:ext cx="3863133" cy="7298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Exclusion/Debarment</a:t>
            </a:r>
          </a:p>
        </p:txBody>
      </p:sp>
    </p:spTree>
    <p:extLst>
      <p:ext uri="{BB962C8B-B14F-4D97-AF65-F5344CB8AC3E}">
        <p14:creationId xmlns:p14="http://schemas.microsoft.com/office/powerpoint/2010/main" val="1882469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85627557"/>
              </p:ext>
            </p:extLst>
          </p:nvPr>
        </p:nvGraphicFramePr>
        <p:xfrm>
          <a:off x="1862983" y="1828799"/>
          <a:ext cx="6848030" cy="4704657"/>
        </p:xfrm>
        <a:graphic>
          <a:graphicData uri="http://schemas.openxmlformats.org/drawingml/2006/table">
            <a:tbl>
              <a:tblPr firstRow="1" bandRow="1">
                <a:tableStyleId>{5C22544A-7EE6-4342-B048-85BDC9FD1C3A}</a:tableStyleId>
              </a:tblPr>
              <a:tblGrid>
                <a:gridCol w="3424015">
                  <a:extLst>
                    <a:ext uri="{9D8B030D-6E8A-4147-A177-3AD203B41FA5}">
                      <a16:colId xmlns:a16="http://schemas.microsoft.com/office/drawing/2014/main" val="20000"/>
                    </a:ext>
                  </a:extLst>
                </a:gridCol>
                <a:gridCol w="3424015">
                  <a:extLst>
                    <a:ext uri="{9D8B030D-6E8A-4147-A177-3AD203B41FA5}">
                      <a16:colId xmlns:a16="http://schemas.microsoft.com/office/drawing/2014/main" val="20001"/>
                    </a:ext>
                  </a:extLst>
                </a:gridCol>
              </a:tblGrid>
              <a:tr h="611443">
                <a:tc>
                  <a:txBody>
                    <a:bodyPr/>
                    <a:lstStyle/>
                    <a:p>
                      <a:pPr algn="ctr"/>
                      <a:r>
                        <a:rPr lang="en-US" sz="1800" dirty="0"/>
                        <a:t>United States:</a:t>
                      </a:r>
                    </a:p>
                    <a:p>
                      <a:pPr algn="ctr"/>
                      <a:r>
                        <a:rPr lang="en-US" sz="1800" dirty="0"/>
                        <a:t>Qualification  </a:t>
                      </a:r>
                    </a:p>
                  </a:txBody>
                  <a:tcPr marT="45725" marB="45725">
                    <a:solidFill>
                      <a:schemeClr val="bg1">
                        <a:lumMod val="50000"/>
                      </a:schemeClr>
                    </a:solidFill>
                  </a:tcPr>
                </a:tc>
                <a:tc>
                  <a:txBody>
                    <a:bodyPr/>
                    <a:lstStyle/>
                    <a:p>
                      <a:pPr algn="l"/>
                      <a:r>
                        <a:rPr lang="en-US" sz="1600" dirty="0"/>
                        <a:t>UNCITRAL: Qualification</a:t>
                      </a:r>
                    </a:p>
                  </a:txBody>
                  <a:tcPr marT="45725" marB="45725">
                    <a:solidFill>
                      <a:schemeClr val="bg1">
                        <a:lumMod val="50000"/>
                      </a:schemeClr>
                    </a:solidFill>
                  </a:tcPr>
                </a:tc>
                <a:extLst>
                  <a:ext uri="{0D108BD9-81ED-4DB2-BD59-A6C34878D82A}">
                    <a16:rowId xmlns:a16="http://schemas.microsoft.com/office/drawing/2014/main" val="10000"/>
                  </a:ext>
                </a:extLst>
              </a:tr>
              <a:tr h="611443">
                <a:tc>
                  <a:txBody>
                    <a:bodyPr/>
                    <a:lstStyle/>
                    <a:p>
                      <a:r>
                        <a:rPr lang="en-US" sz="1800" baseline="0" dirty="0"/>
                        <a:t>Adequate financial resources </a:t>
                      </a:r>
                      <a:endParaRPr lang="en-US" sz="1800" dirty="0"/>
                    </a:p>
                  </a:txBody>
                  <a:tcPr marT="45725" marB="45725"/>
                </a:tc>
                <a:tc>
                  <a:txBody>
                    <a:bodyPr/>
                    <a:lstStyle/>
                    <a:p>
                      <a:r>
                        <a:rPr lang="en-US" sz="1800" dirty="0"/>
                        <a:t>Adequate</a:t>
                      </a:r>
                      <a:r>
                        <a:rPr lang="en-US" sz="1800" baseline="0" dirty="0"/>
                        <a:t> financial resources; not insolvent</a:t>
                      </a:r>
                      <a:endParaRPr lang="en-US" sz="1800" dirty="0"/>
                    </a:p>
                  </a:txBody>
                  <a:tcPr marT="45725" marB="45725"/>
                </a:tc>
                <a:extLst>
                  <a:ext uri="{0D108BD9-81ED-4DB2-BD59-A6C34878D82A}">
                    <a16:rowId xmlns:a16="http://schemas.microsoft.com/office/drawing/2014/main" val="10001"/>
                  </a:ext>
                </a:extLst>
              </a:tr>
              <a:tr h="335307">
                <a:tc>
                  <a:txBody>
                    <a:bodyPr/>
                    <a:lstStyle/>
                    <a:p>
                      <a:r>
                        <a:rPr lang="en-US" sz="1800" dirty="0"/>
                        <a:t>Technical</a:t>
                      </a:r>
                      <a:r>
                        <a:rPr lang="en-US" sz="1800" baseline="0" dirty="0"/>
                        <a:t> qualifications</a:t>
                      </a:r>
                      <a:endParaRPr lang="en-US" sz="1800" dirty="0"/>
                    </a:p>
                  </a:txBody>
                  <a:tcPr marT="45725" marB="45725"/>
                </a:tc>
                <a:tc>
                  <a:txBody>
                    <a:bodyPr/>
                    <a:lstStyle/>
                    <a:p>
                      <a:r>
                        <a:rPr lang="en-US" sz="1800" dirty="0"/>
                        <a:t>Technical qualifications</a:t>
                      </a:r>
                    </a:p>
                  </a:txBody>
                  <a:tcPr marT="45725" marB="45725"/>
                </a:tc>
                <a:extLst>
                  <a:ext uri="{0D108BD9-81ED-4DB2-BD59-A6C34878D82A}">
                    <a16:rowId xmlns:a16="http://schemas.microsoft.com/office/drawing/2014/main" val="10002"/>
                  </a:ext>
                </a:extLst>
              </a:tr>
              <a:tr h="335307">
                <a:tc>
                  <a:txBody>
                    <a:bodyPr/>
                    <a:lstStyle/>
                    <a:p>
                      <a:r>
                        <a:rPr lang="en-US" sz="1800" dirty="0"/>
                        <a:t>Integrity</a:t>
                      </a:r>
                      <a:r>
                        <a:rPr lang="en-US" sz="1800" baseline="0" dirty="0"/>
                        <a:t> and business ethics</a:t>
                      </a:r>
                      <a:endParaRPr lang="en-US" sz="1800" dirty="0"/>
                    </a:p>
                  </a:txBody>
                  <a:tcPr marT="45725" marB="45725"/>
                </a:tc>
                <a:tc>
                  <a:txBody>
                    <a:bodyPr/>
                    <a:lstStyle/>
                    <a:p>
                      <a:r>
                        <a:rPr lang="en-US" sz="1800" dirty="0"/>
                        <a:t>Integrity and business ethics</a:t>
                      </a:r>
                    </a:p>
                  </a:txBody>
                  <a:tcPr marT="45725" marB="45725"/>
                </a:tc>
                <a:extLst>
                  <a:ext uri="{0D108BD9-81ED-4DB2-BD59-A6C34878D82A}">
                    <a16:rowId xmlns:a16="http://schemas.microsoft.com/office/drawing/2014/main" val="10003"/>
                  </a:ext>
                </a:extLst>
              </a:tr>
              <a:tr h="611443">
                <a:tc>
                  <a:txBody>
                    <a:bodyPr/>
                    <a:lstStyle/>
                    <a:p>
                      <a:r>
                        <a:rPr lang="en-US" sz="1800" dirty="0"/>
                        <a:t>Capable of performing</a:t>
                      </a:r>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Capable of performing</a:t>
                      </a:r>
                    </a:p>
                    <a:p>
                      <a:endParaRPr lang="en-US" sz="1800" dirty="0"/>
                    </a:p>
                  </a:txBody>
                  <a:tcPr marT="45725" marB="45725"/>
                </a:tc>
                <a:extLst>
                  <a:ext uri="{0D108BD9-81ED-4DB2-BD59-A6C34878D82A}">
                    <a16:rowId xmlns:a16="http://schemas.microsoft.com/office/drawing/2014/main" val="10004"/>
                  </a:ext>
                </a:extLst>
              </a:tr>
              <a:tr h="335307">
                <a:tc>
                  <a:txBody>
                    <a:bodyPr/>
                    <a:lstStyle/>
                    <a:p>
                      <a:r>
                        <a:rPr lang="en-US" sz="1800" dirty="0"/>
                        <a:t>Necessary</a:t>
                      </a:r>
                      <a:r>
                        <a:rPr lang="en-US" sz="1800" baseline="0" dirty="0"/>
                        <a:t> facilities</a:t>
                      </a:r>
                      <a:endParaRPr lang="en-US" sz="1800" dirty="0"/>
                    </a:p>
                  </a:txBody>
                  <a:tcPr marT="45725" marB="45725"/>
                </a:tc>
                <a:tc>
                  <a:txBody>
                    <a:bodyPr/>
                    <a:lstStyle/>
                    <a:p>
                      <a:r>
                        <a:rPr lang="en-US" sz="1800" dirty="0"/>
                        <a:t>Necessary facilities</a:t>
                      </a:r>
                    </a:p>
                  </a:txBody>
                  <a:tcPr marT="45725" marB="45725"/>
                </a:tc>
                <a:extLst>
                  <a:ext uri="{0D108BD9-81ED-4DB2-BD59-A6C34878D82A}">
                    <a16:rowId xmlns:a16="http://schemas.microsoft.com/office/drawing/2014/main" val="10005"/>
                  </a:ext>
                </a:extLst>
              </a:tr>
              <a:tr h="611443">
                <a:tc>
                  <a:txBody>
                    <a:bodyPr/>
                    <a:lstStyle/>
                    <a:p>
                      <a:r>
                        <a:rPr lang="en-US" sz="1800" dirty="0"/>
                        <a:t>Satisfactory performance record</a:t>
                      </a:r>
                    </a:p>
                  </a:txBody>
                  <a:tcPr marT="45725" marB="45725"/>
                </a:tc>
                <a:tc>
                  <a:txBody>
                    <a:bodyPr/>
                    <a:lstStyle/>
                    <a:p>
                      <a:r>
                        <a:rPr lang="en-US" sz="1800" dirty="0"/>
                        <a:t>“Capability,</a:t>
                      </a:r>
                      <a:r>
                        <a:rPr lang="en-US" sz="1800" baseline="0" dirty="0"/>
                        <a:t> reliability and experience”</a:t>
                      </a:r>
                      <a:endParaRPr lang="en-US" sz="1800" dirty="0"/>
                    </a:p>
                  </a:txBody>
                  <a:tcPr marT="45725" marB="45725"/>
                </a:tc>
                <a:extLst>
                  <a:ext uri="{0D108BD9-81ED-4DB2-BD59-A6C34878D82A}">
                    <a16:rowId xmlns:a16="http://schemas.microsoft.com/office/drawing/2014/main" val="10006"/>
                  </a:ext>
                </a:extLst>
              </a:tr>
              <a:tr h="335307">
                <a:tc>
                  <a:txBody>
                    <a:bodyPr/>
                    <a:lstStyle/>
                    <a:p>
                      <a:r>
                        <a:rPr lang="en-US" sz="1800" dirty="0"/>
                        <a:t>Paid federal taxes</a:t>
                      </a:r>
                    </a:p>
                  </a:txBody>
                  <a:tcPr marT="45725" marB="45725"/>
                </a:tc>
                <a:tc>
                  <a:txBody>
                    <a:bodyPr/>
                    <a:lstStyle/>
                    <a:p>
                      <a:r>
                        <a:rPr lang="en-US" sz="1800" dirty="0"/>
                        <a:t>Paid taxes</a:t>
                      </a:r>
                    </a:p>
                  </a:txBody>
                  <a:tcPr marT="45725" marB="45725"/>
                </a:tc>
                <a:extLst>
                  <a:ext uri="{0D108BD9-81ED-4DB2-BD59-A6C34878D82A}">
                    <a16:rowId xmlns:a16="http://schemas.microsoft.com/office/drawing/2014/main" val="10007"/>
                  </a:ext>
                </a:extLst>
              </a:tr>
              <a:tr h="681217">
                <a:tc>
                  <a:txBody>
                    <a:bodyPr/>
                    <a:lstStyle/>
                    <a:p>
                      <a:r>
                        <a:rPr lang="en-US" sz="1800" dirty="0"/>
                        <a:t>Contractor</a:t>
                      </a:r>
                      <a:r>
                        <a:rPr lang="en-US" sz="1800" baseline="0" dirty="0"/>
                        <a:t> and principals not convicted or debarred</a:t>
                      </a:r>
                      <a:endParaRPr lang="en-US" sz="1800" dirty="0"/>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Contractor</a:t>
                      </a:r>
                      <a:r>
                        <a:rPr lang="en-US" sz="1800" baseline="0" dirty="0"/>
                        <a:t> and principals not convicted or debarred</a:t>
                      </a:r>
                      <a:endParaRPr lang="en-US" sz="1800" dirty="0"/>
                    </a:p>
                  </a:txBody>
                  <a:tcPr marT="45725" marB="45725"/>
                </a:tc>
                <a:extLst>
                  <a:ext uri="{0D108BD9-81ED-4DB2-BD59-A6C34878D82A}">
                    <a16:rowId xmlns:a16="http://schemas.microsoft.com/office/drawing/2014/main" val="10008"/>
                  </a:ext>
                </a:extLst>
              </a:tr>
            </a:tbl>
          </a:graphicData>
        </a:graphic>
      </p:graphicFrame>
      <p:pic>
        <p:nvPicPr>
          <p:cNvPr id="87075" name="Picture 2" descr="C:\Documents and Settings\cry3860\Local Settings\Temporary Internet Files\Content.IE5\TEZT24IO\MP90036285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1013" y="1828800"/>
            <a:ext cx="1281113" cy="85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76" name="Picture 3" descr="C:\Documents and Settings\cry3860\Local Settings\Temporary Internet Files\Content.IE5\TEZT24IO\MP90040066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492" y="1828799"/>
            <a:ext cx="931491" cy="93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68A596-73C5-452C-953D-B452D2C86F3F}"/>
              </a:ext>
            </a:extLst>
          </p:cNvPr>
          <p:cNvSpPr txBox="1"/>
          <p:nvPr/>
        </p:nvSpPr>
        <p:spPr>
          <a:xfrm>
            <a:off x="2090871" y="1174303"/>
            <a:ext cx="6392254" cy="461665"/>
          </a:xfrm>
          <a:prstGeom prst="rect">
            <a:avLst/>
          </a:prstGeom>
          <a:noFill/>
        </p:spPr>
        <p:txBody>
          <a:bodyPr wrap="square" rtlCol="0">
            <a:spAutoFit/>
          </a:bodyPr>
          <a:lstStyle/>
          <a:p>
            <a:pPr algn="ctr"/>
            <a:r>
              <a:rPr lang="en-US" sz="2400" b="1" dirty="0"/>
              <a:t>USA vs. United Nations Model Law</a:t>
            </a:r>
          </a:p>
        </p:txBody>
      </p:sp>
    </p:spTree>
    <p:extLst>
      <p:ext uri="{BB962C8B-B14F-4D97-AF65-F5344CB8AC3E}">
        <p14:creationId xmlns:p14="http://schemas.microsoft.com/office/powerpoint/2010/main" val="4013882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F2F289-1449-44BC-8272-0D8D76F5AE71}"/>
              </a:ext>
            </a:extLst>
          </p:cNvPr>
          <p:cNvPicPr>
            <a:picLocks noChangeAspect="1"/>
          </p:cNvPicPr>
          <p:nvPr/>
        </p:nvPicPr>
        <p:blipFill>
          <a:blip r:embed="rId2"/>
          <a:stretch>
            <a:fillRect/>
          </a:stretch>
        </p:blipFill>
        <p:spPr>
          <a:xfrm>
            <a:off x="4681198" y="3931815"/>
            <a:ext cx="843233" cy="868785"/>
          </a:xfrm>
          <a:prstGeom prst="rect">
            <a:avLst/>
          </a:prstGeom>
        </p:spPr>
      </p:pic>
      <p:sp>
        <p:nvSpPr>
          <p:cNvPr id="88066" name="Down Arrow 16"/>
          <p:cNvSpPr>
            <a:spLocks noChangeArrowheads="1"/>
          </p:cNvSpPr>
          <p:nvPr/>
        </p:nvSpPr>
        <p:spPr bwMode="auto">
          <a:xfrm rot="-2947786">
            <a:off x="7315200" y="3824836"/>
            <a:ext cx="533400" cy="2165350"/>
          </a:xfrm>
          <a:prstGeom prst="downArrow">
            <a:avLst>
              <a:gd name="adj1" fmla="val 50000"/>
              <a:gd name="adj2" fmla="val 49992"/>
            </a:avLst>
          </a:prstGeom>
          <a:solidFill>
            <a:schemeClr val="bg2"/>
          </a:solidFill>
          <a:ln w="9525" algn="ctr">
            <a:solidFill>
              <a:schemeClr val="tx1"/>
            </a:solidFill>
            <a:round/>
            <a:headEnd/>
            <a:tailEnd/>
          </a:ln>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pPr>
            <a:endParaRPr lang="en-US" altLang="en-US">
              <a:solidFill>
                <a:srgbClr val="FFFFFF"/>
              </a:solidFill>
            </a:endParaRPr>
          </a:p>
        </p:txBody>
      </p:sp>
      <p:sp>
        <p:nvSpPr>
          <p:cNvPr id="88067" name="Down Arrow 13"/>
          <p:cNvSpPr>
            <a:spLocks noChangeArrowheads="1"/>
          </p:cNvSpPr>
          <p:nvPr/>
        </p:nvSpPr>
        <p:spPr bwMode="auto">
          <a:xfrm>
            <a:off x="5867400" y="4876800"/>
            <a:ext cx="533400" cy="457200"/>
          </a:xfrm>
          <a:prstGeom prst="downArrow">
            <a:avLst>
              <a:gd name="adj1" fmla="val 50000"/>
              <a:gd name="adj2" fmla="val 50000"/>
            </a:avLst>
          </a:prstGeom>
          <a:solidFill>
            <a:schemeClr val="bg2"/>
          </a:solidFill>
          <a:ln w="9525" algn="ctr">
            <a:solidFill>
              <a:schemeClr val="tx1"/>
            </a:solidFill>
            <a:round/>
            <a:headEnd/>
            <a:tailEnd/>
          </a:ln>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pPr>
            <a:endParaRPr lang="en-US" altLang="en-US">
              <a:solidFill>
                <a:srgbClr val="FFFFFF"/>
              </a:solidFill>
            </a:endParaRPr>
          </a:p>
        </p:txBody>
      </p:sp>
      <p:sp>
        <p:nvSpPr>
          <p:cNvPr id="2" name="Title 1"/>
          <p:cNvSpPr>
            <a:spLocks noGrp="1"/>
          </p:cNvSpPr>
          <p:nvPr>
            <p:ph type="title" idx="4294967295"/>
          </p:nvPr>
        </p:nvSpPr>
        <p:spPr>
          <a:xfrm>
            <a:off x="0" y="1066800"/>
            <a:ext cx="8229600" cy="1143000"/>
          </a:xfrm>
        </p:spPr>
        <p:txBody>
          <a:bodyPr/>
          <a:lstStyle/>
          <a:p>
            <a:pPr>
              <a:defRPr/>
            </a:pPr>
            <a:r>
              <a:rPr lang="en-US" sz="3600" dirty="0">
                <a:solidFill>
                  <a:srgbClr val="002060"/>
                </a:solidFill>
              </a:rPr>
              <a:t>U.S. Debarment - Discretionary</a:t>
            </a:r>
          </a:p>
        </p:txBody>
      </p:sp>
      <p:graphicFrame>
        <p:nvGraphicFramePr>
          <p:cNvPr id="3" name="Diagram 2"/>
          <p:cNvGraphicFramePr/>
          <p:nvPr>
            <p:extLst>
              <p:ext uri="{D42A27DB-BD31-4B8C-83A1-F6EECF244321}">
                <p14:modId xmlns:p14="http://schemas.microsoft.com/office/powerpoint/2010/main" val="3561389360"/>
              </p:ext>
            </p:extLst>
          </p:nvPr>
        </p:nvGraphicFramePr>
        <p:xfrm>
          <a:off x="3281494" y="1747608"/>
          <a:ext cx="5710106" cy="3124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8070" name="Straight Arrow Connector 4"/>
          <p:cNvCxnSpPr>
            <a:cxnSpLocks noChangeShapeType="1"/>
          </p:cNvCxnSpPr>
          <p:nvPr/>
        </p:nvCxnSpPr>
        <p:spPr bwMode="auto">
          <a:xfrm flipH="1">
            <a:off x="2819400" y="3429000"/>
            <a:ext cx="12192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8071" name="Straight Arrow Connector 5"/>
          <p:cNvCxnSpPr>
            <a:cxnSpLocks noChangeShapeType="1"/>
          </p:cNvCxnSpPr>
          <p:nvPr/>
        </p:nvCxnSpPr>
        <p:spPr bwMode="auto">
          <a:xfrm>
            <a:off x="8077200" y="3352800"/>
            <a:ext cx="9144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88072" name="Rounded Rectangle 6"/>
          <p:cNvSpPr>
            <a:spLocks noChangeArrowheads="1"/>
          </p:cNvSpPr>
          <p:nvPr/>
        </p:nvSpPr>
        <p:spPr bwMode="auto">
          <a:xfrm>
            <a:off x="1828800" y="3886200"/>
            <a:ext cx="1676400" cy="685800"/>
          </a:xfrm>
          <a:prstGeom prst="roundRect">
            <a:avLst>
              <a:gd name="adj" fmla="val 16667"/>
            </a:avLst>
          </a:prstGeom>
          <a:solidFill>
            <a:srgbClr val="FF0000"/>
          </a:solidFill>
          <a:ln w="9525" algn="ctr">
            <a:solidFill>
              <a:schemeClr val="tx1"/>
            </a:solidFill>
            <a:round/>
            <a:headEnd/>
            <a:tailEnd/>
          </a:ln>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0" fontAlgn="base" hangingPunct="0">
              <a:spcBef>
                <a:spcPct val="0"/>
              </a:spcBef>
              <a:spcAft>
                <a:spcPct val="0"/>
              </a:spcAft>
            </a:pPr>
            <a:r>
              <a:rPr lang="en-US" altLang="en-US">
                <a:solidFill>
                  <a:srgbClr val="FFFFFF"/>
                </a:solidFill>
              </a:rPr>
              <a:t>Criminal or Civil Fraud</a:t>
            </a:r>
          </a:p>
        </p:txBody>
      </p:sp>
      <p:sp>
        <p:nvSpPr>
          <p:cNvPr id="8" name="Rounded Rectangle 7"/>
          <p:cNvSpPr/>
          <p:nvPr/>
        </p:nvSpPr>
        <p:spPr bwMode="auto">
          <a:xfrm>
            <a:off x="8610600" y="3810000"/>
            <a:ext cx="1676400" cy="990600"/>
          </a:xfrm>
          <a:prstGeom prst="round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a:lstStyle/>
          <a:p>
            <a:pPr algn="ctr" eaLnBrk="0" fontAlgn="base" hangingPunct="0">
              <a:spcBef>
                <a:spcPct val="0"/>
              </a:spcBef>
              <a:spcAft>
                <a:spcPct val="0"/>
              </a:spcAft>
              <a:defRPr/>
            </a:pPr>
            <a:r>
              <a:rPr lang="en-US" dirty="0">
                <a:solidFill>
                  <a:schemeClr val="accent1"/>
                </a:solidFill>
              </a:rPr>
              <a:t>Adverse Past Performance Reports</a:t>
            </a:r>
          </a:p>
        </p:txBody>
      </p:sp>
      <p:sp>
        <p:nvSpPr>
          <p:cNvPr id="88074" name="Rounded Rectangle 12"/>
          <p:cNvSpPr>
            <a:spLocks noChangeArrowheads="1"/>
          </p:cNvSpPr>
          <p:nvPr/>
        </p:nvSpPr>
        <p:spPr bwMode="auto">
          <a:xfrm>
            <a:off x="4495800" y="5410200"/>
            <a:ext cx="3276600" cy="381000"/>
          </a:xfrm>
          <a:prstGeom prst="roundRect">
            <a:avLst>
              <a:gd name="adj" fmla="val 16667"/>
            </a:avLst>
          </a:prstGeom>
          <a:solidFill>
            <a:schemeClr val="accent6"/>
          </a:solidFill>
          <a:ln w="9525" algn="ctr">
            <a:solidFill>
              <a:schemeClr val="tx1"/>
            </a:solidFill>
            <a:round/>
            <a:headEnd/>
            <a:tailEnd/>
          </a:ln>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0" fontAlgn="base" hangingPunct="0">
              <a:spcBef>
                <a:spcPct val="0"/>
              </a:spcBef>
              <a:spcAft>
                <a:spcPct val="0"/>
              </a:spcAft>
            </a:pPr>
            <a:r>
              <a:rPr lang="en-US" altLang="en-US" b="1" dirty="0">
                <a:solidFill>
                  <a:srgbClr val="FFFFFF"/>
                </a:solidFill>
              </a:rPr>
              <a:t>Suspension or Debarment</a:t>
            </a:r>
          </a:p>
        </p:txBody>
      </p:sp>
      <p:sp>
        <p:nvSpPr>
          <p:cNvPr id="88075" name="Down Arrow 11"/>
          <p:cNvSpPr>
            <a:spLocks noChangeArrowheads="1"/>
          </p:cNvSpPr>
          <p:nvPr/>
        </p:nvSpPr>
        <p:spPr bwMode="auto">
          <a:xfrm>
            <a:off x="5867400" y="5791200"/>
            <a:ext cx="533400" cy="4572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pPr>
            <a:endParaRPr lang="en-US" altLang="en-US">
              <a:solidFill>
                <a:srgbClr val="FFFFFF"/>
              </a:solidFill>
            </a:endParaRPr>
          </a:p>
        </p:txBody>
      </p:sp>
      <p:sp>
        <p:nvSpPr>
          <p:cNvPr id="88076" name="TextBox 15"/>
          <p:cNvSpPr txBox="1">
            <a:spLocks noChangeArrowheads="1"/>
          </p:cNvSpPr>
          <p:nvPr/>
        </p:nvSpPr>
        <p:spPr bwMode="auto">
          <a:xfrm>
            <a:off x="1028700" y="5185569"/>
            <a:ext cx="2667000" cy="8302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pPr>
            <a:r>
              <a:rPr lang="en-US" altLang="en-US" sz="1600" b="1" dirty="0">
                <a:solidFill>
                  <a:srgbClr val="003399"/>
                </a:solidFill>
              </a:rPr>
              <a:t>Other problems:</a:t>
            </a:r>
          </a:p>
          <a:p>
            <a:pPr eaLnBrk="0" fontAlgn="base" hangingPunct="0">
              <a:spcBef>
                <a:spcPct val="0"/>
              </a:spcBef>
              <a:spcAft>
                <a:spcPct val="0"/>
              </a:spcAft>
              <a:buFont typeface="Arial" pitchFamily="34" charset="0"/>
              <a:buChar char="•"/>
            </a:pPr>
            <a:r>
              <a:rPr lang="en-US" altLang="en-US" sz="1600" b="1" dirty="0">
                <a:solidFill>
                  <a:srgbClr val="003399"/>
                </a:solidFill>
              </a:rPr>
              <a:t>  No uniform procedures</a:t>
            </a:r>
          </a:p>
          <a:p>
            <a:pPr eaLnBrk="0" fontAlgn="base" hangingPunct="0">
              <a:spcBef>
                <a:spcPct val="0"/>
              </a:spcBef>
              <a:spcAft>
                <a:spcPct val="0"/>
              </a:spcAft>
              <a:buFont typeface="Arial" pitchFamily="34" charset="0"/>
              <a:buChar char="•"/>
            </a:pPr>
            <a:r>
              <a:rPr lang="en-US" altLang="en-US" sz="1600" b="1" dirty="0">
                <a:solidFill>
                  <a:srgbClr val="003399"/>
                </a:solidFill>
              </a:rPr>
              <a:t>  Huge disparity in actions</a:t>
            </a:r>
          </a:p>
        </p:txBody>
      </p:sp>
      <p:sp>
        <p:nvSpPr>
          <p:cNvPr id="88077" name="Rounded Rectangle 17"/>
          <p:cNvSpPr>
            <a:spLocks noChangeArrowheads="1"/>
          </p:cNvSpPr>
          <p:nvPr/>
        </p:nvSpPr>
        <p:spPr bwMode="auto">
          <a:xfrm>
            <a:off x="8458200" y="5410200"/>
            <a:ext cx="1828800" cy="1066800"/>
          </a:xfrm>
          <a:prstGeom prst="roundRect">
            <a:avLst>
              <a:gd name="adj" fmla="val 16667"/>
            </a:avLst>
          </a:prstGeom>
          <a:solidFill>
            <a:schemeClr val="accent1">
              <a:lumMod val="10000"/>
            </a:schemeClr>
          </a:solidFill>
          <a:ln w="9525" algn="ctr">
            <a:solidFill>
              <a:schemeClr val="tx1"/>
            </a:solidFill>
            <a:round/>
            <a:headEnd/>
            <a:tailEnd/>
          </a:ln>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0" fontAlgn="base" hangingPunct="0">
              <a:spcBef>
                <a:spcPct val="0"/>
              </a:spcBef>
              <a:spcAft>
                <a:spcPct val="0"/>
              </a:spcAft>
            </a:pPr>
            <a:r>
              <a:rPr lang="en-US" altLang="en-US" b="1" dirty="0">
                <a:solidFill>
                  <a:srgbClr val="FFFFFF"/>
                </a:solidFill>
              </a:rPr>
              <a:t>Administrative Agreement / Compliance</a:t>
            </a:r>
          </a:p>
        </p:txBody>
      </p:sp>
      <p:pic>
        <p:nvPicPr>
          <p:cNvPr id="88078" name="Picture 4" descr="C:\Users\cry3860\AppData\Local\Microsoft\Windows\Temporary Internet Files\Content.IE5\QOJH11DE\MC900297475[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8800" y="5862638"/>
            <a:ext cx="8763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156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2133600" y="3551238"/>
            <a:ext cx="8229600" cy="1554162"/>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Franklin Gothic Book"/>
            </a:endParaRPr>
          </a:p>
        </p:txBody>
      </p:sp>
      <p:sp>
        <p:nvSpPr>
          <p:cNvPr id="89092" name="Slide Number Placeholder 1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fld id="{45BF5B3B-2478-463A-B012-03D279215ABA}" type="slidenum">
              <a:rPr lang="en-US" altLang="en-US" b="1" i="1" smtClean="0">
                <a:solidFill>
                  <a:srgbClr val="FFFFFF"/>
                </a:solidFill>
                <a:latin typeface="Arial" pitchFamily="34" charset="0"/>
                <a:ea typeface="Verdana" pitchFamily="34" charset="0"/>
                <a:cs typeface="Verdana" pitchFamily="34" charset="0"/>
              </a:rPr>
              <a:pPr algn="ctr"/>
              <a:t>25</a:t>
            </a:fld>
            <a:endParaRPr lang="en-US" altLang="en-US" b="1" i="1" dirty="0">
              <a:solidFill>
                <a:srgbClr val="FFFFFF"/>
              </a:solidFill>
              <a:latin typeface="Arial" pitchFamily="34" charset="0"/>
              <a:ea typeface="Verdana" pitchFamily="34" charset="0"/>
              <a:cs typeface="Verdana" pitchFamily="34" charset="0"/>
            </a:endParaRPr>
          </a:p>
        </p:txBody>
      </p:sp>
      <p:sp>
        <p:nvSpPr>
          <p:cNvPr id="19459" name="Rectangle 2"/>
          <p:cNvSpPr>
            <a:spLocks noGrp="1" noChangeArrowheads="1"/>
          </p:cNvSpPr>
          <p:nvPr>
            <p:ph type="title" idx="4294967295"/>
          </p:nvPr>
        </p:nvSpPr>
        <p:spPr>
          <a:xfrm rot="16200000">
            <a:off x="-3337976" y="3318667"/>
            <a:ext cx="8229600" cy="990600"/>
          </a:xfrm>
        </p:spPr>
        <p:txBody>
          <a:bodyPr/>
          <a:lstStyle/>
          <a:p>
            <a:pPr>
              <a:defRPr/>
            </a:pPr>
            <a:r>
              <a:rPr lang="en-US" sz="2800" b="1" dirty="0"/>
              <a:t>World Bank Sanctions System</a:t>
            </a:r>
          </a:p>
        </p:txBody>
      </p:sp>
      <p:sp>
        <p:nvSpPr>
          <p:cNvPr id="89093" name="Text Box 9"/>
          <p:cNvSpPr txBox="1">
            <a:spLocks noChangeArrowheads="1"/>
          </p:cNvSpPr>
          <p:nvPr/>
        </p:nvSpPr>
        <p:spPr bwMode="auto">
          <a:xfrm>
            <a:off x="5410200" y="5410206"/>
            <a:ext cx="4343400" cy="1246495"/>
          </a:xfrm>
          <a:prstGeom prst="rect">
            <a:avLst/>
          </a:prstGeom>
          <a:solidFill>
            <a:schemeClr val="bg1"/>
          </a:solidFill>
          <a:ln>
            <a:noFill/>
          </a:ln>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fontAlgn="base">
              <a:spcBef>
                <a:spcPct val="0"/>
              </a:spcBef>
              <a:spcAft>
                <a:spcPct val="0"/>
              </a:spcAft>
              <a:buFont typeface="Wingdings" pitchFamily="2" charset="2"/>
              <a:buChar char="§"/>
            </a:pPr>
            <a:r>
              <a:rPr lang="en-US" altLang="en-US" sz="1500" dirty="0">
                <a:solidFill>
                  <a:srgbClr val="002060"/>
                </a:solidFill>
                <a:latin typeface="Franklin Gothic Book"/>
                <a:cs typeface="Arial" pitchFamily="34" charset="0"/>
              </a:rPr>
              <a:t>Investigates allegations of fraud, corruption, collusion, coercion and obstruction</a:t>
            </a:r>
          </a:p>
          <a:p>
            <a:pPr fontAlgn="base">
              <a:spcBef>
                <a:spcPct val="0"/>
              </a:spcBef>
              <a:spcAft>
                <a:spcPct val="0"/>
              </a:spcAft>
              <a:buFont typeface="Wingdings" pitchFamily="2" charset="2"/>
              <a:buChar char="§"/>
            </a:pPr>
            <a:r>
              <a:rPr lang="en-US" altLang="en-US" sz="1500" dirty="0">
                <a:solidFill>
                  <a:srgbClr val="002060"/>
                </a:solidFill>
                <a:latin typeface="Franklin Gothic Book"/>
                <a:cs typeface="Arial" pitchFamily="34" charset="0"/>
              </a:rPr>
              <a:t> Prepares and submits a Statement of Accusations and Evidence (SAE) to the Office of Suspension and Debarmen</a:t>
            </a:r>
            <a:r>
              <a:rPr lang="en-US" altLang="en-US" sz="1500" dirty="0">
                <a:solidFill>
                  <a:srgbClr val="FFFFFF"/>
                </a:solidFill>
                <a:latin typeface="Franklin Gothic Book"/>
                <a:cs typeface="Arial" pitchFamily="34" charset="0"/>
              </a:rPr>
              <a:t>t</a:t>
            </a:r>
          </a:p>
        </p:txBody>
      </p:sp>
      <p:sp>
        <p:nvSpPr>
          <p:cNvPr id="89094" name="Text Box 12"/>
          <p:cNvSpPr txBox="1">
            <a:spLocks noChangeArrowheads="1"/>
          </p:cNvSpPr>
          <p:nvPr/>
        </p:nvSpPr>
        <p:spPr bwMode="auto">
          <a:xfrm>
            <a:off x="5791200" y="3579654"/>
            <a:ext cx="4876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fontAlgn="base">
              <a:spcBef>
                <a:spcPct val="0"/>
              </a:spcBef>
              <a:spcAft>
                <a:spcPct val="0"/>
              </a:spcAft>
              <a:buFont typeface="Wingdings" pitchFamily="2" charset="2"/>
              <a:buChar char="§"/>
            </a:pPr>
            <a:r>
              <a:rPr lang="en-US" altLang="en-US" sz="1500" dirty="0">
                <a:latin typeface="Franklin Gothic Book"/>
                <a:cs typeface="Arial" pitchFamily="34" charset="0"/>
              </a:rPr>
              <a:t> Evaluates evidence presented by INT</a:t>
            </a:r>
          </a:p>
          <a:p>
            <a:pPr fontAlgn="base">
              <a:spcBef>
                <a:spcPct val="0"/>
              </a:spcBef>
              <a:spcAft>
                <a:spcPct val="0"/>
              </a:spcAft>
              <a:buFont typeface="Wingdings" pitchFamily="2" charset="2"/>
              <a:buChar char="§"/>
            </a:pPr>
            <a:r>
              <a:rPr lang="en-US" altLang="en-US" sz="1500" dirty="0">
                <a:latin typeface="Franklin Gothic Book"/>
                <a:cs typeface="Arial" pitchFamily="34" charset="0"/>
              </a:rPr>
              <a:t> Issues Notice of Sanctions Proceedings to respondent</a:t>
            </a:r>
          </a:p>
          <a:p>
            <a:pPr fontAlgn="base">
              <a:spcBef>
                <a:spcPct val="0"/>
              </a:spcBef>
              <a:spcAft>
                <a:spcPct val="0"/>
              </a:spcAft>
              <a:buFont typeface="Wingdings" pitchFamily="2" charset="2"/>
              <a:buChar char="§"/>
            </a:pPr>
            <a:r>
              <a:rPr lang="en-US" altLang="en-US" sz="1500" dirty="0">
                <a:latin typeface="Franklin Gothic Book"/>
                <a:cs typeface="Arial" pitchFamily="34" charset="0"/>
              </a:rPr>
              <a:t> Temporarily suspends respondent</a:t>
            </a:r>
          </a:p>
          <a:p>
            <a:pPr fontAlgn="base">
              <a:spcBef>
                <a:spcPct val="0"/>
              </a:spcBef>
              <a:spcAft>
                <a:spcPct val="0"/>
              </a:spcAft>
              <a:buFont typeface="Wingdings" pitchFamily="2" charset="2"/>
              <a:buChar char="§"/>
            </a:pPr>
            <a:r>
              <a:rPr lang="en-US" altLang="en-US" sz="1500" dirty="0">
                <a:latin typeface="Franklin Gothic Book"/>
                <a:cs typeface="Arial" pitchFamily="34" charset="0"/>
              </a:rPr>
              <a:t> Recommends a sanction (becomes effective if respondent does not contest)</a:t>
            </a:r>
          </a:p>
          <a:p>
            <a:pPr fontAlgn="base">
              <a:spcBef>
                <a:spcPct val="0"/>
              </a:spcBef>
              <a:spcAft>
                <a:spcPct val="0"/>
              </a:spcAft>
              <a:buFont typeface="Wingdings" pitchFamily="2" charset="2"/>
              <a:buChar char="§"/>
            </a:pPr>
            <a:r>
              <a:rPr lang="en-US" altLang="en-US" sz="1500" b="1" dirty="0">
                <a:latin typeface="Franklin Gothic Book"/>
                <a:cs typeface="Arial" pitchFamily="34" charset="0"/>
              </a:rPr>
              <a:t> 61% of cases resolved at this level</a:t>
            </a:r>
          </a:p>
        </p:txBody>
      </p:sp>
      <p:sp>
        <p:nvSpPr>
          <p:cNvPr id="89095" name="Rectangle 16"/>
          <p:cNvSpPr>
            <a:spLocks noChangeArrowheads="1"/>
          </p:cNvSpPr>
          <p:nvPr/>
        </p:nvSpPr>
        <p:spPr bwMode="auto">
          <a:xfrm>
            <a:off x="5715000" y="1918874"/>
            <a:ext cx="49530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fontAlgn="base">
              <a:spcBef>
                <a:spcPct val="0"/>
              </a:spcBef>
              <a:spcAft>
                <a:spcPct val="0"/>
              </a:spcAft>
              <a:buFont typeface="Wingdings" pitchFamily="2" charset="2"/>
              <a:buChar char="§"/>
            </a:pPr>
            <a:r>
              <a:rPr lang="en-US" altLang="en-US" sz="1500" dirty="0">
                <a:solidFill>
                  <a:srgbClr val="002060"/>
                </a:solidFill>
                <a:latin typeface="Franklin Gothic Book"/>
                <a:cs typeface="Arial" pitchFamily="34" charset="0"/>
              </a:rPr>
              <a:t> Comprised of 4 external members and 3 Bank staff </a:t>
            </a:r>
          </a:p>
          <a:p>
            <a:pPr fontAlgn="base">
              <a:spcBef>
                <a:spcPct val="0"/>
              </a:spcBef>
              <a:spcAft>
                <a:spcPct val="0"/>
              </a:spcAft>
              <a:buFont typeface="Wingdings" pitchFamily="2" charset="2"/>
              <a:buChar char="§"/>
            </a:pPr>
            <a:r>
              <a:rPr lang="en-US" altLang="en-US" sz="1500" dirty="0">
                <a:solidFill>
                  <a:srgbClr val="002060"/>
                </a:solidFill>
                <a:latin typeface="Franklin Gothic Book"/>
                <a:cs typeface="Arial" pitchFamily="34" charset="0"/>
              </a:rPr>
              <a:t> Reviews case ‘de novo’</a:t>
            </a:r>
          </a:p>
          <a:p>
            <a:pPr fontAlgn="base">
              <a:spcBef>
                <a:spcPct val="0"/>
              </a:spcBef>
              <a:spcAft>
                <a:spcPct val="0"/>
              </a:spcAft>
              <a:buFont typeface="Wingdings" pitchFamily="2" charset="2"/>
              <a:buChar char="§"/>
            </a:pPr>
            <a:r>
              <a:rPr lang="en-US" altLang="en-US" sz="1500" dirty="0">
                <a:solidFill>
                  <a:srgbClr val="002060"/>
                </a:solidFill>
                <a:latin typeface="Franklin Gothic Book"/>
                <a:cs typeface="Arial" pitchFamily="34" charset="0"/>
              </a:rPr>
              <a:t> May hold a hearing with parties and witnesses</a:t>
            </a:r>
          </a:p>
          <a:p>
            <a:pPr fontAlgn="base">
              <a:spcBef>
                <a:spcPct val="0"/>
              </a:spcBef>
              <a:spcAft>
                <a:spcPct val="0"/>
              </a:spcAft>
              <a:buFont typeface="Wingdings" pitchFamily="2" charset="2"/>
              <a:buChar char="§"/>
            </a:pPr>
            <a:r>
              <a:rPr lang="en-US" altLang="en-US" sz="1500" dirty="0">
                <a:solidFill>
                  <a:srgbClr val="002060"/>
                </a:solidFill>
                <a:latin typeface="Franklin Gothic Book"/>
                <a:cs typeface="Arial" pitchFamily="34" charset="0"/>
              </a:rPr>
              <a:t> Imposes sanctions (not bound by SDO’s recommendation)</a:t>
            </a:r>
          </a:p>
          <a:p>
            <a:pPr fontAlgn="base">
              <a:spcBef>
                <a:spcPct val="0"/>
              </a:spcBef>
              <a:spcAft>
                <a:spcPct val="0"/>
              </a:spcAft>
              <a:buFont typeface="Wingdings" pitchFamily="2" charset="2"/>
              <a:buChar char="§"/>
            </a:pPr>
            <a:r>
              <a:rPr lang="en-US" altLang="en-US" sz="1500" dirty="0">
                <a:solidFill>
                  <a:srgbClr val="002060"/>
                </a:solidFill>
                <a:latin typeface="Franklin Gothic Book"/>
                <a:cs typeface="Arial" pitchFamily="34" charset="0"/>
              </a:rPr>
              <a:t> Decisions are final and not appealable</a:t>
            </a:r>
          </a:p>
          <a:p>
            <a:pPr fontAlgn="base">
              <a:spcBef>
                <a:spcPct val="0"/>
              </a:spcBef>
              <a:spcAft>
                <a:spcPct val="0"/>
              </a:spcAft>
              <a:buFont typeface="Wingdings" pitchFamily="2" charset="2"/>
              <a:buChar char="§"/>
            </a:pPr>
            <a:r>
              <a:rPr lang="en-US" altLang="en-US" sz="1500" b="1" dirty="0">
                <a:solidFill>
                  <a:srgbClr val="002060"/>
                </a:solidFill>
                <a:latin typeface="Franklin Gothic Book"/>
                <a:cs typeface="Arial" pitchFamily="34" charset="0"/>
              </a:rPr>
              <a:t> 39% of cases resolved at this level</a:t>
            </a:r>
          </a:p>
        </p:txBody>
      </p:sp>
      <p:graphicFrame>
        <p:nvGraphicFramePr>
          <p:cNvPr id="18" name="Diagram 17"/>
          <p:cNvGraphicFramePr/>
          <p:nvPr/>
        </p:nvGraphicFramePr>
        <p:xfrm>
          <a:off x="914400" y="762000"/>
          <a:ext cx="6324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9097" name="Group 7"/>
          <p:cNvGrpSpPr>
            <a:grpSpLocks/>
          </p:cNvGrpSpPr>
          <p:nvPr/>
        </p:nvGrpSpPr>
        <p:grpSpPr bwMode="auto">
          <a:xfrm>
            <a:off x="2438400" y="5486400"/>
            <a:ext cx="2057400" cy="914400"/>
            <a:chOff x="2328612" y="3499989"/>
            <a:chExt cx="2630826" cy="1006334"/>
          </a:xfrm>
        </p:grpSpPr>
        <p:sp>
          <p:nvSpPr>
            <p:cNvPr id="9" name="Rounded Rectangle 8"/>
            <p:cNvSpPr/>
            <p:nvPr/>
          </p:nvSpPr>
          <p:spPr>
            <a:xfrm>
              <a:off x="2328612" y="3499989"/>
              <a:ext cx="2630826" cy="1006334"/>
            </a:xfrm>
            <a:prstGeom prst="roundRect">
              <a:avLst/>
            </a:prstGeom>
            <a:ln w="952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2377331" y="3597827"/>
              <a:ext cx="2533388" cy="9084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tIns="91440" bIns="91440" spcCol="1270" anchor="ctr"/>
            <a:lstStyle/>
            <a:p>
              <a:pPr algn="ctr" defTabSz="1066800" fontAlgn="base">
                <a:lnSpc>
                  <a:spcPct val="90000"/>
                </a:lnSpc>
                <a:spcBef>
                  <a:spcPct val="0"/>
                </a:spcBef>
                <a:spcAft>
                  <a:spcPct val="35000"/>
                </a:spcAft>
                <a:defRPr/>
              </a:pPr>
              <a:r>
                <a:rPr lang="en-US" sz="2000" b="1" dirty="0">
                  <a:solidFill>
                    <a:prstClr val="black">
                      <a:hueOff val="0"/>
                      <a:satOff val="0"/>
                      <a:lumOff val="0"/>
                      <a:alphaOff val="0"/>
                    </a:prstClr>
                  </a:solidFill>
                  <a:latin typeface="Franklin Gothic Book"/>
                </a:rPr>
                <a:t>Integrity Vice Presidency</a:t>
              </a:r>
            </a:p>
          </p:txBody>
        </p:sp>
      </p:grpSp>
      <p:cxnSp>
        <p:nvCxnSpPr>
          <p:cNvPr id="12" name="Straight Connector 11"/>
          <p:cNvCxnSpPr/>
          <p:nvPr/>
        </p:nvCxnSpPr>
        <p:spPr>
          <a:xfrm>
            <a:off x="2097088" y="5256220"/>
            <a:ext cx="8266112" cy="1587"/>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89099" name="TextBox 13"/>
          <p:cNvSpPr txBox="1">
            <a:spLocks noChangeArrowheads="1"/>
          </p:cNvSpPr>
          <p:nvPr/>
        </p:nvSpPr>
        <p:spPr bwMode="auto">
          <a:xfrm rot="-5400000">
            <a:off x="680244" y="3221319"/>
            <a:ext cx="2239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fontAlgn="base">
              <a:spcBef>
                <a:spcPct val="0"/>
              </a:spcBef>
              <a:spcAft>
                <a:spcPct val="0"/>
              </a:spcAft>
            </a:pPr>
            <a:r>
              <a:rPr lang="en-US" altLang="en-US" b="1" dirty="0">
                <a:solidFill>
                  <a:srgbClr val="002060"/>
                </a:solidFill>
                <a:latin typeface="Franklin Gothic Book"/>
                <a:cs typeface="Arial" pitchFamily="34" charset="0"/>
              </a:rPr>
              <a:t>Adjudicative</a:t>
            </a:r>
          </a:p>
        </p:txBody>
      </p:sp>
      <p:sp>
        <p:nvSpPr>
          <p:cNvPr id="89100" name="TextBox 14"/>
          <p:cNvSpPr txBox="1">
            <a:spLocks noChangeArrowheads="1"/>
          </p:cNvSpPr>
          <p:nvPr/>
        </p:nvSpPr>
        <p:spPr bwMode="auto">
          <a:xfrm rot="-5400000">
            <a:off x="838804" y="5720837"/>
            <a:ext cx="190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fontAlgn="base">
              <a:spcBef>
                <a:spcPct val="0"/>
              </a:spcBef>
              <a:spcAft>
                <a:spcPct val="0"/>
              </a:spcAft>
            </a:pPr>
            <a:r>
              <a:rPr lang="en-US" altLang="en-US" b="1" dirty="0">
                <a:solidFill>
                  <a:srgbClr val="002060"/>
                </a:solidFill>
                <a:latin typeface="Franklin Gothic Book"/>
                <a:cs typeface="Arial" pitchFamily="34" charset="0"/>
              </a:rPr>
              <a:t>Investigative</a:t>
            </a:r>
          </a:p>
        </p:txBody>
      </p:sp>
      <p:cxnSp>
        <p:nvCxnSpPr>
          <p:cNvPr id="16" name="Straight Connector 15"/>
          <p:cNvCxnSpPr/>
          <p:nvPr/>
        </p:nvCxnSpPr>
        <p:spPr>
          <a:xfrm>
            <a:off x="2117035" y="1878014"/>
            <a:ext cx="8223250" cy="1588"/>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89102" name="TextBox 16"/>
          <p:cNvSpPr txBox="1">
            <a:spLocks noChangeArrowheads="1"/>
          </p:cNvSpPr>
          <p:nvPr/>
        </p:nvSpPr>
        <p:spPr bwMode="auto">
          <a:xfrm rot="-5400000">
            <a:off x="862013" y="1072634"/>
            <a:ext cx="190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fontAlgn="base">
              <a:spcBef>
                <a:spcPct val="0"/>
              </a:spcBef>
              <a:spcAft>
                <a:spcPct val="0"/>
              </a:spcAft>
            </a:pPr>
            <a:r>
              <a:rPr lang="en-US" altLang="en-US" b="1" dirty="0">
                <a:solidFill>
                  <a:srgbClr val="002060"/>
                </a:solidFill>
                <a:latin typeface="Franklin Gothic Book"/>
                <a:cs typeface="Arial" pitchFamily="34" charset="0"/>
              </a:rPr>
              <a:t>Complianc</a:t>
            </a:r>
            <a:r>
              <a:rPr lang="en-US" altLang="en-US" b="1" dirty="0">
                <a:solidFill>
                  <a:srgbClr val="FFFF00"/>
                </a:solidFill>
                <a:latin typeface="Franklin Gothic Book"/>
                <a:cs typeface="Arial" pitchFamily="34" charset="0"/>
              </a:rPr>
              <a:t>e</a:t>
            </a:r>
          </a:p>
        </p:txBody>
      </p:sp>
      <p:sp>
        <p:nvSpPr>
          <p:cNvPr id="89103" name="Text Box 9"/>
          <p:cNvSpPr txBox="1">
            <a:spLocks noChangeArrowheads="1"/>
          </p:cNvSpPr>
          <p:nvPr/>
        </p:nvSpPr>
        <p:spPr bwMode="auto">
          <a:xfrm>
            <a:off x="5791200" y="633416"/>
            <a:ext cx="4343400"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fontAlgn="base">
              <a:spcBef>
                <a:spcPct val="0"/>
              </a:spcBef>
              <a:spcAft>
                <a:spcPct val="0"/>
              </a:spcAft>
              <a:buFont typeface="Wingdings" pitchFamily="2" charset="2"/>
              <a:buChar char="§"/>
            </a:pPr>
            <a:r>
              <a:rPr lang="en-US" altLang="en-US" sz="1500" dirty="0">
                <a:solidFill>
                  <a:srgbClr val="002060"/>
                </a:solidFill>
                <a:latin typeface="Franklin Gothic Book"/>
                <a:cs typeface="Arial" pitchFamily="34" charset="0"/>
              </a:rPr>
              <a:t> </a:t>
            </a:r>
            <a:r>
              <a:rPr lang="en-US" altLang="en-US" sz="1400" dirty="0">
                <a:solidFill>
                  <a:srgbClr val="002060"/>
                </a:solidFill>
                <a:latin typeface="Franklin Gothic Book"/>
                <a:cs typeface="Arial" pitchFamily="34" charset="0"/>
              </a:rPr>
              <a:t>Monitors integrity compliance by sanctioned companies (or codes of conduct for individuals)</a:t>
            </a:r>
          </a:p>
          <a:p>
            <a:pPr fontAlgn="base">
              <a:spcBef>
                <a:spcPct val="0"/>
              </a:spcBef>
              <a:spcAft>
                <a:spcPct val="0"/>
              </a:spcAft>
              <a:buFont typeface="Wingdings" pitchFamily="2" charset="2"/>
              <a:buChar char="§"/>
            </a:pPr>
            <a:r>
              <a:rPr lang="en-US" altLang="en-US" sz="1400" dirty="0">
                <a:solidFill>
                  <a:srgbClr val="002060"/>
                </a:solidFill>
                <a:latin typeface="Franklin Gothic Book"/>
                <a:cs typeface="Arial" pitchFamily="34" charset="0"/>
              </a:rPr>
              <a:t> Decides whether the compliance condition established by the SDO or Sanctions Board as part of a debarment has been satisfied.</a:t>
            </a:r>
          </a:p>
        </p:txBody>
      </p:sp>
      <p:pic>
        <p:nvPicPr>
          <p:cNvPr id="89104" name="Picture 7" descr="http://acumen.org/wp-content/uploads/2008/09/world-bank-logo.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40285" y="5961476"/>
            <a:ext cx="7620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725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custDataLst>
              <p:tags r:id="rId2"/>
            </p:custDataLst>
          </p:nvPr>
        </p:nvGraphicFramePr>
        <p:xfrm>
          <a:off x="1525590" y="1594"/>
          <a:ext cx="1587" cy="1587"/>
        </p:xfrm>
        <a:graphic>
          <a:graphicData uri="http://schemas.openxmlformats.org/presentationml/2006/ole">
            <mc:AlternateContent xmlns:mc="http://schemas.openxmlformats.org/markup-compatibility/2006">
              <mc:Choice xmlns:v="urn:schemas-microsoft-com:vml" Requires="v">
                <p:oleObj spid="_x0000_s5144" name="think-cell Slide" r:id="rId5" imgW="360" imgH="360" progId="">
                  <p:embed/>
                </p:oleObj>
              </mc:Choice>
              <mc:Fallback>
                <p:oleObj name="think-cell Slide" r:id="rId5" imgW="360" imgH="360" progId="">
                  <p:embed/>
                  <p:pic>
                    <p:nvPicPr>
                      <p:cNvPr id="5122"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590" y="1594"/>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ubtitle 1"/>
          <p:cNvSpPr>
            <a:spLocks noGrp="1"/>
          </p:cNvSpPr>
          <p:nvPr>
            <p:ph type="subTitle" idx="1"/>
          </p:nvPr>
        </p:nvSpPr>
        <p:spPr>
          <a:xfrm>
            <a:off x="1774825" y="476254"/>
            <a:ext cx="7416800" cy="360363"/>
          </a:xfrm>
        </p:spPr>
        <p:txBody>
          <a:bodyPr/>
          <a:lstStyle/>
          <a:p>
            <a:pPr>
              <a:defRPr/>
            </a:pPr>
            <a:r>
              <a:rPr lang="en-GB" sz="2400" dirty="0"/>
              <a:t>Comparing Debarment Approaches</a:t>
            </a:r>
          </a:p>
        </p:txBody>
      </p:sp>
      <p:sp>
        <p:nvSpPr>
          <p:cNvPr id="3" name="Text Placeholder 2"/>
          <p:cNvSpPr>
            <a:spLocks noGrp="1"/>
          </p:cNvSpPr>
          <p:nvPr>
            <p:ph type="body" sz="quarter" idx="10"/>
          </p:nvPr>
        </p:nvSpPr>
        <p:spPr>
          <a:xfrm>
            <a:off x="1774827" y="1557345"/>
            <a:ext cx="8353425" cy="4535487"/>
          </a:xfrm>
        </p:spPr>
        <p:txBody>
          <a:bodyPr>
            <a:noAutofit/>
          </a:bodyPr>
          <a:lstStyle/>
          <a:p>
            <a:pPr marL="847725" lvl="2" indent="-447675">
              <a:defRPr/>
            </a:pPr>
            <a:endParaRPr lang="en-US" sz="1800" dirty="0"/>
          </a:p>
          <a:p>
            <a:pPr marL="1762125" lvl="4" indent="-447675">
              <a:defRPr/>
            </a:pPr>
            <a:endParaRPr lang="en-US" sz="1600" dirty="0"/>
          </a:p>
          <a:p>
            <a:pPr marL="1304925" lvl="3" indent="-447675">
              <a:defRPr/>
            </a:pPr>
            <a:endParaRPr lang="en-US" sz="1600" dirty="0"/>
          </a:p>
          <a:p>
            <a:pPr marL="1304925" lvl="3" indent="-447675">
              <a:defRPr/>
            </a:pPr>
            <a:endParaRPr lang="en-US" sz="1600" dirty="0"/>
          </a:p>
          <a:p>
            <a:pPr marL="847725" lvl="2" indent="-447675">
              <a:defRPr/>
            </a:pPr>
            <a:endParaRPr lang="en-US" sz="1600" dirty="0"/>
          </a:p>
          <a:p>
            <a:pPr marL="342900" lvl="2" indent="-342900">
              <a:defRPr/>
            </a:pPr>
            <a:endParaRPr lang="en-US" sz="1800" dirty="0"/>
          </a:p>
          <a:p>
            <a:pPr marL="342900" lvl="2" indent="-342900">
              <a:defRPr/>
            </a:pPr>
            <a:endParaRPr lang="en-US" sz="1800" dirty="0"/>
          </a:p>
          <a:p>
            <a:pPr marL="342900" lvl="2" indent="-342900">
              <a:defRPr/>
            </a:pPr>
            <a:endParaRPr lang="en-US" sz="1800" dirty="0"/>
          </a:p>
          <a:p>
            <a:pPr marL="847725" lvl="2" indent="-447675">
              <a:defRPr/>
            </a:pPr>
            <a:endParaRPr lang="en-US" sz="1800" dirty="0"/>
          </a:p>
        </p:txBody>
      </p:sp>
      <p:graphicFrame>
        <p:nvGraphicFramePr>
          <p:cNvPr id="6" name="Diagramm 5"/>
          <p:cNvGraphicFramePr/>
          <p:nvPr/>
        </p:nvGraphicFramePr>
        <p:xfrm>
          <a:off x="1991544" y="1124744"/>
          <a:ext cx="7368480" cy="4408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Oval 3"/>
          <p:cNvSpPr/>
          <p:nvPr/>
        </p:nvSpPr>
        <p:spPr bwMode="auto">
          <a:xfrm>
            <a:off x="1739901" y="5589588"/>
            <a:ext cx="2641600" cy="990600"/>
          </a:xfrm>
          <a:prstGeom prst="ellipse">
            <a:avLst/>
          </a:prstGeom>
          <a:solidFill>
            <a:srgbClr val="0070C0"/>
          </a:solidFill>
          <a:ln w="9525" cap="flat" cmpd="sng" algn="ctr">
            <a:solidFill>
              <a:schemeClr val="tx2">
                <a:lumMod val="40000"/>
                <a:lumOff val="60000"/>
              </a:schemeClr>
            </a:solidFill>
            <a:prstDash val="solid"/>
            <a:round/>
            <a:headEnd type="none" w="med" len="med"/>
            <a:tailEnd type="none" w="med" len="med"/>
          </a:ln>
          <a:effectLst/>
        </p:spPr>
        <p:txBody>
          <a:bodyPr/>
          <a:lstStyle/>
          <a:p>
            <a:pPr algn="ctr" eaLnBrk="0" fontAlgn="base" hangingPunct="0">
              <a:spcBef>
                <a:spcPct val="0"/>
              </a:spcBef>
              <a:spcAft>
                <a:spcPct val="0"/>
              </a:spcAft>
              <a:defRPr/>
            </a:pPr>
            <a:r>
              <a:rPr lang="en-US" sz="2000" b="1" dirty="0">
                <a:solidFill>
                  <a:schemeClr val="bg1"/>
                </a:solidFill>
                <a:latin typeface="Arial" charset="0"/>
              </a:rPr>
              <a:t>Performance Risk</a:t>
            </a:r>
          </a:p>
        </p:txBody>
      </p:sp>
      <p:sp>
        <p:nvSpPr>
          <p:cNvPr id="15" name="Oval 3"/>
          <p:cNvSpPr/>
          <p:nvPr/>
        </p:nvSpPr>
        <p:spPr bwMode="auto">
          <a:xfrm>
            <a:off x="7319964" y="5445125"/>
            <a:ext cx="2641600" cy="990600"/>
          </a:xfrm>
          <a:prstGeom prst="ellipse">
            <a:avLst/>
          </a:prstGeom>
          <a:solidFill>
            <a:schemeClr val="tx2"/>
          </a:solidFill>
          <a:ln w="9525" cap="flat" cmpd="sng" algn="ctr">
            <a:solidFill>
              <a:schemeClr val="tx2">
                <a:lumMod val="40000"/>
                <a:lumOff val="60000"/>
              </a:schemeClr>
            </a:solidFill>
            <a:prstDash val="solid"/>
            <a:round/>
            <a:headEnd type="none" w="med" len="med"/>
            <a:tailEnd type="none" w="med" len="med"/>
          </a:ln>
          <a:effectLst/>
        </p:spPr>
        <p:txBody>
          <a:bodyPr/>
          <a:lstStyle/>
          <a:p>
            <a:pPr algn="ctr" eaLnBrk="0" fontAlgn="base" hangingPunct="0">
              <a:spcBef>
                <a:spcPct val="0"/>
              </a:spcBef>
              <a:spcAft>
                <a:spcPct val="0"/>
              </a:spcAft>
              <a:defRPr/>
            </a:pPr>
            <a:r>
              <a:rPr lang="en-US" sz="2000" b="1" dirty="0">
                <a:solidFill>
                  <a:schemeClr val="bg1"/>
                </a:solidFill>
                <a:latin typeface="Arial" charset="0"/>
              </a:rPr>
              <a:t>Reputation Risk</a:t>
            </a:r>
          </a:p>
        </p:txBody>
      </p:sp>
    </p:spTree>
    <p:extLst>
      <p:ext uri="{BB962C8B-B14F-4D97-AF65-F5344CB8AC3E}">
        <p14:creationId xmlns:p14="http://schemas.microsoft.com/office/powerpoint/2010/main" val="3308138969"/>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hillside next to a body of water&#10;&#10;Description automatically generated">
            <a:extLst>
              <a:ext uri="{FF2B5EF4-FFF2-40B4-BE49-F238E27FC236}">
                <a16:creationId xmlns:a16="http://schemas.microsoft.com/office/drawing/2014/main" id="{7A261F92-DDC7-4551-8AB1-8B51DFB12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4" y="0"/>
            <a:ext cx="9144000" cy="6858000"/>
          </a:xfrm>
          <a:prstGeom prst="rect">
            <a:avLst/>
          </a:prstGeom>
        </p:spPr>
      </p:pic>
      <p:sp>
        <p:nvSpPr>
          <p:cNvPr id="2" name="Title 1"/>
          <p:cNvSpPr>
            <a:spLocks noGrp="1"/>
          </p:cNvSpPr>
          <p:nvPr>
            <p:ph type="title"/>
          </p:nvPr>
        </p:nvSpPr>
        <p:spPr>
          <a:xfrm>
            <a:off x="9433623" y="2199443"/>
            <a:ext cx="2422817" cy="1143000"/>
          </a:xfrm>
        </p:spPr>
        <p:txBody>
          <a:bodyPr>
            <a:noAutofit/>
          </a:bodyPr>
          <a:lstStyle/>
          <a:p>
            <a:pPr algn="r">
              <a:defRPr/>
            </a:pPr>
            <a:r>
              <a:rPr lang="en-US" sz="2800" b="1" dirty="0">
                <a:solidFill>
                  <a:schemeClr val="tx1"/>
                </a:solidFill>
              </a:rPr>
              <a:t>Trinidad &amp; Tobago – </a:t>
            </a:r>
            <a:br>
              <a:rPr lang="en-US" sz="2800" b="1" dirty="0">
                <a:solidFill>
                  <a:schemeClr val="tx1"/>
                </a:solidFill>
              </a:rPr>
            </a:br>
            <a:r>
              <a:rPr lang="en-US" sz="2800" b="1" dirty="0">
                <a:solidFill>
                  <a:schemeClr val="tx1"/>
                </a:solidFill>
              </a:rPr>
              <a:t>Example of Combined Approach</a:t>
            </a:r>
          </a:p>
        </p:txBody>
      </p:sp>
      <p:sp>
        <p:nvSpPr>
          <p:cNvPr id="7171" name="Content Placeholder 2"/>
          <p:cNvSpPr>
            <a:spLocks noGrp="1"/>
          </p:cNvSpPr>
          <p:nvPr>
            <p:ph idx="1"/>
          </p:nvPr>
        </p:nvSpPr>
        <p:spPr>
          <a:xfrm>
            <a:off x="0" y="1"/>
            <a:ext cx="9206683" cy="3573710"/>
          </a:xfrm>
          <a:solidFill>
            <a:srgbClr val="FFFFFF">
              <a:alpha val="27843"/>
            </a:srgbClr>
          </a:solidFill>
        </p:spPr>
        <p:txBody>
          <a:bodyPr/>
          <a:lstStyle/>
          <a:p>
            <a:pPr>
              <a:buFontTx/>
              <a:buNone/>
              <a:defRPr/>
            </a:pPr>
            <a:r>
              <a:rPr lang="en-US" sz="2800" b="1" dirty="0"/>
              <a:t>(3) The Office may add a supplier or contractor to</a:t>
            </a:r>
          </a:p>
          <a:p>
            <a:pPr>
              <a:buFontTx/>
              <a:buNone/>
              <a:defRPr/>
            </a:pPr>
            <a:r>
              <a:rPr lang="en-US" sz="2800" b="1" dirty="0"/>
              <a:t>the ineligibility list where the supplier or contractor—</a:t>
            </a:r>
          </a:p>
          <a:p>
            <a:pPr>
              <a:buFontTx/>
              <a:buNone/>
              <a:defRPr/>
            </a:pPr>
            <a:r>
              <a:rPr lang="en-US" sz="2800" b="1" i="1" dirty="0"/>
              <a:t>(a) consistently fails to provide satisfactory</a:t>
            </a:r>
          </a:p>
          <a:p>
            <a:pPr>
              <a:buFontTx/>
              <a:buNone/>
              <a:defRPr/>
            </a:pPr>
            <a:r>
              <a:rPr lang="en-US" sz="2800" b="1" dirty="0"/>
              <a:t>performance;</a:t>
            </a:r>
          </a:p>
          <a:p>
            <a:pPr>
              <a:buFontTx/>
              <a:buNone/>
              <a:defRPr/>
            </a:pPr>
            <a:r>
              <a:rPr lang="en-US" sz="2800" b="1" i="1" dirty="0"/>
              <a:t>(b) is found to be indulging in corrupt or</a:t>
            </a:r>
          </a:p>
          <a:p>
            <a:pPr>
              <a:buFontTx/>
              <a:buNone/>
              <a:defRPr/>
            </a:pPr>
            <a:r>
              <a:rPr lang="en-US" sz="2800" b="1" dirty="0"/>
              <a:t>fraudulent practices; or</a:t>
            </a:r>
          </a:p>
          <a:p>
            <a:pPr>
              <a:buFontTx/>
              <a:buNone/>
              <a:defRPr/>
            </a:pPr>
            <a:r>
              <a:rPr lang="en-US" sz="2800" b="1" i="1" dirty="0"/>
              <a:t>(c) is convicted of an offence under this Act</a:t>
            </a:r>
            <a:r>
              <a:rPr lang="en-US" sz="2800" i="1" dirty="0"/>
              <a:t>.</a:t>
            </a:r>
          </a:p>
          <a:p>
            <a:pPr>
              <a:defRPr/>
            </a:pPr>
            <a:endParaRPr lang="en-US" sz="2800" dirty="0"/>
          </a:p>
        </p:txBody>
      </p:sp>
      <p:pic>
        <p:nvPicPr>
          <p:cNvPr id="91140" name="Picture 2" descr="http://www.mapsofworld.com/images/world-countries-flags/trinidad-tobago-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633" y="4658557"/>
            <a:ext cx="3138334" cy="21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092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303492" y="1397004"/>
          <a:ext cx="7450111" cy="4898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0EDF4A2D-2463-4A26-964C-A760BBEE04F2}"/>
              </a:ext>
            </a:extLst>
          </p:cNvPr>
          <p:cNvSpPr txBox="1"/>
          <p:nvPr/>
        </p:nvSpPr>
        <p:spPr>
          <a:xfrm>
            <a:off x="318782" y="1258349"/>
            <a:ext cx="3900880" cy="584775"/>
          </a:xfrm>
          <a:prstGeom prst="rect">
            <a:avLst/>
          </a:prstGeom>
          <a:noFill/>
        </p:spPr>
        <p:txBody>
          <a:bodyPr wrap="square" rtlCol="0">
            <a:spAutoFit/>
          </a:bodyPr>
          <a:lstStyle/>
          <a:p>
            <a:r>
              <a:rPr lang="en-US" sz="3200" b="1" dirty="0"/>
              <a:t>Cross-Debarment</a:t>
            </a:r>
          </a:p>
        </p:txBody>
      </p:sp>
    </p:spTree>
    <p:extLst>
      <p:ext uri="{BB962C8B-B14F-4D97-AF65-F5344CB8AC3E}">
        <p14:creationId xmlns:p14="http://schemas.microsoft.com/office/powerpoint/2010/main" val="3404668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D2F8EB9-B1B5-405F-9655-299AC594F075}" type="slidenum">
              <a:rPr lang="en-US" smtClean="0">
                <a:solidFill>
                  <a:srgbClr val="376092">
                    <a:tint val="75000"/>
                  </a:srgbClr>
                </a:solidFill>
              </a:rPr>
              <a:pPr/>
              <a:t>29</a:t>
            </a:fld>
            <a:endParaRPr lang="en-US">
              <a:solidFill>
                <a:srgbClr val="376092">
                  <a:tint val="75000"/>
                </a:srgbClr>
              </a:solidFill>
            </a:endParaRPr>
          </a:p>
        </p:txBody>
      </p:sp>
      <p:graphicFrame>
        <p:nvGraphicFramePr>
          <p:cNvPr id="3" name="Diagram 2"/>
          <p:cNvGraphicFramePr/>
          <p:nvPr>
            <p:extLst>
              <p:ext uri="{D42A27DB-BD31-4B8C-83A1-F6EECF244321}">
                <p14:modId xmlns:p14="http://schemas.microsoft.com/office/powerpoint/2010/main" val="901889212"/>
              </p:ext>
            </p:extLst>
          </p:nvPr>
        </p:nvGraphicFramePr>
        <p:xfrm>
          <a:off x="1835064" y="1192167"/>
          <a:ext cx="8678091" cy="5291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DCBDF9F-B738-43E9-9D69-0262353A0EDD}"/>
              </a:ext>
            </a:extLst>
          </p:cNvPr>
          <p:cNvSpPr txBox="1"/>
          <p:nvPr/>
        </p:nvSpPr>
        <p:spPr>
          <a:xfrm rot="16200000">
            <a:off x="-1479297" y="3242016"/>
            <a:ext cx="4561364" cy="461665"/>
          </a:xfrm>
          <a:prstGeom prst="rect">
            <a:avLst/>
          </a:prstGeom>
          <a:noFill/>
        </p:spPr>
        <p:txBody>
          <a:bodyPr wrap="square" rtlCol="0">
            <a:spAutoFit/>
          </a:bodyPr>
          <a:lstStyle/>
          <a:p>
            <a:r>
              <a:rPr lang="en-US" altLang="en-US" sz="2400" dirty="0"/>
              <a:t>Options for Cross-Debarment</a:t>
            </a:r>
            <a:endParaRPr lang="en-US" sz="2400" dirty="0"/>
          </a:p>
        </p:txBody>
      </p:sp>
    </p:spTree>
    <p:extLst>
      <p:ext uri="{BB962C8B-B14F-4D97-AF65-F5344CB8AC3E}">
        <p14:creationId xmlns:p14="http://schemas.microsoft.com/office/powerpoint/2010/main" val="1709827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1E176C-ADE2-4E5E-B26A-439458BF3EFF}"/>
              </a:ext>
            </a:extLst>
          </p:cNvPr>
          <p:cNvSpPr>
            <a:spLocks noGrp="1"/>
          </p:cNvSpPr>
          <p:nvPr>
            <p:ph sz="quarter" idx="12"/>
          </p:nvPr>
        </p:nvSpPr>
        <p:spPr>
          <a:xfrm>
            <a:off x="758578" y="1128409"/>
            <a:ext cx="10847917" cy="4915779"/>
          </a:xfrm>
        </p:spPr>
        <p:txBody>
          <a:bodyPr/>
          <a:lstStyle/>
          <a:p>
            <a:pPr marL="0" indent="0">
              <a:buNone/>
            </a:pPr>
            <a:r>
              <a:rPr lang="en-GB" dirty="0"/>
              <a:t>“. . . Georgia has moved to a </a:t>
            </a:r>
            <a:r>
              <a:rPr lang="en-GB" b="1" u="sng" dirty="0"/>
              <a:t>new stage of the fight </a:t>
            </a:r>
            <a:r>
              <a:rPr lang="en-GB" dirty="0"/>
              <a:t>against corruption and similarly to the democratic European states, the main target for Georgia now is to achieve a </a:t>
            </a:r>
            <a:r>
              <a:rPr lang="en-GB" b="1" dirty="0">
                <a:solidFill>
                  <a:srgbClr val="FF0000"/>
                </a:solidFill>
              </a:rPr>
              <a:t>high level of transparency and accountability</a:t>
            </a:r>
            <a:r>
              <a:rPr lang="en-GB" dirty="0"/>
              <a:t>, to </a:t>
            </a:r>
            <a:r>
              <a:rPr lang="en-GB" b="1" dirty="0">
                <a:solidFill>
                  <a:srgbClr val="7030A0"/>
                </a:solidFill>
              </a:rPr>
              <a:t>increase access to information and enhance the involvement of citizens</a:t>
            </a:r>
            <a:r>
              <a:rPr lang="en-GB" dirty="0"/>
              <a:t>, to </a:t>
            </a:r>
            <a:r>
              <a:rPr lang="en-GB" b="1" dirty="0">
                <a:solidFill>
                  <a:srgbClr val="FF0000"/>
                </a:solidFill>
              </a:rPr>
              <a:t>further improve corruption prevention mechanisms </a:t>
            </a:r>
            <a:r>
              <a:rPr lang="en-GB" dirty="0"/>
              <a:t>and </a:t>
            </a:r>
            <a:r>
              <a:rPr lang="en-GB" b="1" dirty="0">
                <a:solidFill>
                  <a:srgbClr val="7030A0"/>
                </a:solidFill>
              </a:rPr>
              <a:t>apply technologies and innovations </a:t>
            </a:r>
            <a:r>
              <a:rPr lang="en-GB" dirty="0"/>
              <a:t>in the public governance.”</a:t>
            </a:r>
            <a:endParaRPr lang="en-US" dirty="0"/>
          </a:p>
        </p:txBody>
      </p:sp>
      <p:pic>
        <p:nvPicPr>
          <p:cNvPr id="8" name="Picture 7">
            <a:extLst>
              <a:ext uri="{FF2B5EF4-FFF2-40B4-BE49-F238E27FC236}">
                <a16:creationId xmlns:a16="http://schemas.microsoft.com/office/drawing/2014/main" id="{CDA4E35E-0D64-414A-BC31-D75A7BFCBE9D}"/>
              </a:ext>
            </a:extLst>
          </p:cNvPr>
          <p:cNvPicPr>
            <a:picLocks noChangeAspect="1"/>
          </p:cNvPicPr>
          <p:nvPr/>
        </p:nvPicPr>
        <p:blipFill>
          <a:blip r:embed="rId2"/>
          <a:stretch>
            <a:fillRect/>
          </a:stretch>
        </p:blipFill>
        <p:spPr>
          <a:xfrm>
            <a:off x="6683082" y="5206361"/>
            <a:ext cx="5312519" cy="1455021"/>
          </a:xfrm>
          <a:prstGeom prst="rect">
            <a:avLst/>
          </a:prstGeom>
        </p:spPr>
      </p:pic>
    </p:spTree>
    <p:extLst>
      <p:ext uri="{BB962C8B-B14F-4D97-AF65-F5344CB8AC3E}">
        <p14:creationId xmlns:p14="http://schemas.microsoft.com/office/powerpoint/2010/main" val="649548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F4F5-6001-4DA9-8F79-0B08D1FDE702}"/>
              </a:ext>
            </a:extLst>
          </p:cNvPr>
          <p:cNvSpPr>
            <a:spLocks noGrp="1"/>
          </p:cNvSpPr>
          <p:nvPr>
            <p:ph type="title"/>
          </p:nvPr>
        </p:nvSpPr>
        <p:spPr>
          <a:xfrm>
            <a:off x="963084" y="1435101"/>
            <a:ext cx="10363200" cy="1362075"/>
          </a:xfrm>
        </p:spPr>
        <p:txBody>
          <a:bodyPr/>
          <a:lstStyle/>
          <a:p>
            <a:r>
              <a:rPr lang="en-US" dirty="0"/>
              <a:t>Conclusion</a:t>
            </a:r>
          </a:p>
        </p:txBody>
      </p:sp>
      <p:sp>
        <p:nvSpPr>
          <p:cNvPr id="5" name="Text Placeholder 4">
            <a:extLst>
              <a:ext uri="{FF2B5EF4-FFF2-40B4-BE49-F238E27FC236}">
                <a16:creationId xmlns:a16="http://schemas.microsoft.com/office/drawing/2014/main" id="{15A49813-B824-4AC1-8B92-AD9C10202F98}"/>
              </a:ext>
            </a:extLst>
          </p:cNvPr>
          <p:cNvSpPr>
            <a:spLocks noGrp="1"/>
          </p:cNvSpPr>
          <p:nvPr>
            <p:ph type="body" idx="1"/>
          </p:nvPr>
        </p:nvSpPr>
        <p:spPr/>
        <p:txBody>
          <a:bodyPr/>
          <a:lstStyle/>
          <a:p>
            <a:r>
              <a:rPr lang="en-US" dirty="0"/>
              <a:t>Christopher Yukins</a:t>
            </a:r>
          </a:p>
          <a:p>
            <a:r>
              <a:rPr lang="en-US" dirty="0">
                <a:solidFill>
                  <a:schemeClr val="tx1"/>
                </a:solidFill>
                <a:hlinkClick r:id="rId2">
                  <a:extLst>
                    <a:ext uri="{A12FA001-AC4F-418D-AE19-62706E023703}">
                      <ahyp:hlinkClr xmlns:ahyp="http://schemas.microsoft.com/office/drawing/2018/hyperlinkcolor" val="tx"/>
                    </a:ext>
                  </a:extLst>
                </a:hlinkClick>
              </a:rPr>
              <a:t>cyukins@law.gwu.edu</a:t>
            </a:r>
            <a:endParaRPr lang="en-US" dirty="0">
              <a:solidFill>
                <a:schemeClr val="tx1"/>
              </a:solidFill>
            </a:endParaRPr>
          </a:p>
          <a:p>
            <a:endParaRPr lang="en-US" dirty="0"/>
          </a:p>
          <a:p>
            <a:endParaRPr lang="en-US" dirty="0"/>
          </a:p>
        </p:txBody>
      </p:sp>
      <p:sp>
        <p:nvSpPr>
          <p:cNvPr id="4" name="Slide Number Placeholder 3">
            <a:extLst>
              <a:ext uri="{FF2B5EF4-FFF2-40B4-BE49-F238E27FC236}">
                <a16:creationId xmlns:a16="http://schemas.microsoft.com/office/drawing/2014/main" id="{DDFEDE27-FE66-4127-B13B-82A464946598}"/>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F38E86-00DB-4479-8CFF-DFF5598D7970}" type="slidenum">
              <a:rPr lang="en-US" altLang="en-US" smtClean="0"/>
              <a:pPr/>
              <a:t>30</a:t>
            </a:fld>
            <a:endParaRPr lang="pt-PT" altLang="en-US"/>
          </a:p>
        </p:txBody>
      </p:sp>
    </p:spTree>
    <p:extLst>
      <p:ext uri="{BB962C8B-B14F-4D97-AF65-F5344CB8AC3E}">
        <p14:creationId xmlns:p14="http://schemas.microsoft.com/office/powerpoint/2010/main" val="389949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08" descr="unlogo"/>
          <p:cNvPicPr>
            <a:picLocks noChangeAspect="1" noChangeArrowheads="1"/>
          </p:cNvPicPr>
          <p:nvPr/>
        </p:nvPicPr>
        <p:blipFill>
          <a:blip r:embed="rId2" cstate="print"/>
          <a:srcRect/>
          <a:stretch>
            <a:fillRect/>
          </a:stretch>
        </p:blipFill>
        <p:spPr bwMode="auto">
          <a:xfrm>
            <a:off x="7842822" y="1575880"/>
            <a:ext cx="3934133" cy="3414414"/>
          </a:xfrm>
          <a:prstGeom prst="rect">
            <a:avLst/>
          </a:prstGeom>
          <a:noFill/>
          <a:ln w="9525">
            <a:noFill/>
            <a:miter lim="800000"/>
            <a:headEnd/>
            <a:tailEnd/>
          </a:ln>
        </p:spPr>
      </p:pic>
      <p:graphicFrame>
        <p:nvGraphicFramePr>
          <p:cNvPr id="1149034" name="Group 106"/>
          <p:cNvGraphicFramePr>
            <a:graphicFrameLocks noGrp="1"/>
          </p:cNvGraphicFramePr>
          <p:nvPr>
            <p:extLst>
              <p:ext uri="{D42A27DB-BD31-4B8C-83A1-F6EECF244321}">
                <p14:modId xmlns:p14="http://schemas.microsoft.com/office/powerpoint/2010/main" val="188608570"/>
              </p:ext>
            </p:extLst>
          </p:nvPr>
        </p:nvGraphicFramePr>
        <p:xfrm>
          <a:off x="176013" y="1277660"/>
          <a:ext cx="7162800" cy="5413641"/>
        </p:xfrm>
        <a:graphic>
          <a:graphicData uri="http://schemas.openxmlformats.org/drawingml/2006/table">
            <a:tbl>
              <a:tblPr/>
              <a:tblGrid>
                <a:gridCol w="7162800">
                  <a:extLst>
                    <a:ext uri="{9D8B030D-6E8A-4147-A177-3AD203B41FA5}">
                      <a16:colId xmlns:a16="http://schemas.microsoft.com/office/drawing/2014/main" val="20000"/>
                    </a:ext>
                  </a:extLst>
                </a:gridCol>
              </a:tblGrid>
              <a:tr h="7961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a:ln>
                            <a:noFill/>
                          </a:ln>
                          <a:solidFill>
                            <a:srgbClr val="FFFF00"/>
                          </a:solidFill>
                          <a:effectLst/>
                          <a:latin typeface="Times New Roman" pitchFamily="18" charset="0"/>
                          <a:cs typeface="Times New Roman" pitchFamily="18" charset="0"/>
                        </a:rPr>
                        <a:t>United Nations Convention Against Corruption (Art. 9)</a:t>
                      </a:r>
                      <a:endParaRPr kumimoji="0" lang="en-US" sz="3600" b="1" i="0" u="none" strike="noStrike" cap="none" normalizeH="0" baseline="0" dirty="0">
                        <a:ln>
                          <a:noFill/>
                        </a:ln>
                        <a:solidFill>
                          <a:srgbClr val="FFFF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0"/>
                  </a:ext>
                </a:extLst>
              </a:tr>
              <a:tr h="676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Times New Roman" pitchFamily="18" charset="0"/>
                        </a:rPr>
                        <a:t>Public Information</a:t>
                      </a:r>
                      <a:endParaRPr kumimoji="0" lang="en-US" sz="3600" b="1" i="0" u="none" strike="noStrike" cap="none" normalizeH="0" baseline="0" dirty="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1"/>
                  </a:ext>
                </a:extLst>
              </a:tr>
              <a:tr h="676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Times New Roman" pitchFamily="18" charset="0"/>
                        </a:rPr>
                        <a:t>Advance award criteria and publication</a:t>
                      </a:r>
                      <a:endParaRPr kumimoji="0" lang="en-US" sz="3600" b="1" i="0" u="none" strike="noStrike" cap="none" normalizeH="0" baseline="0" dirty="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2"/>
                  </a:ext>
                </a:extLst>
              </a:tr>
              <a:tr h="676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Times New Roman" pitchFamily="18" charset="0"/>
                        </a:rPr>
                        <a:t>Objective and predetermined criteria for award</a:t>
                      </a:r>
                      <a:endParaRPr kumimoji="0" lang="en-US" sz="3600" b="1" i="0" u="none" strike="noStrike" cap="none" normalizeH="0" baseline="0" dirty="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3"/>
                  </a:ext>
                </a:extLst>
              </a:tr>
              <a:tr h="676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Times New Roman" pitchFamily="18" charset="0"/>
                        </a:rPr>
                        <a:t>Bid protest and appeal</a:t>
                      </a:r>
                      <a:endParaRPr kumimoji="0" lang="en-US" sz="3600" b="1" i="0" u="none" strike="noStrike" cap="none" normalizeH="0" baseline="0" dirty="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4"/>
                  </a:ext>
                </a:extLst>
              </a:tr>
              <a:tr h="12339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itchFamily="18" charset="0"/>
                          <a:cs typeface="Times New Roman" pitchFamily="18" charset="0"/>
                        </a:rPr>
                        <a:t>Measures to control procurement personnel – e.g., rules and codes</a:t>
                      </a:r>
                      <a:endParaRPr kumimoji="0" lang="en-US" sz="3600" b="1" i="0" u="none" strike="noStrike" cap="none" normalizeH="0" baseline="0" dirty="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5"/>
                  </a:ext>
                </a:extLst>
              </a:tr>
              <a:tr h="676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C000"/>
                          </a:solidFill>
                          <a:effectLst/>
                          <a:latin typeface="Times New Roman" pitchFamily="18" charset="0"/>
                          <a:cs typeface="Times New Roman" pitchFamily="18" charset="0"/>
                        </a:rPr>
                        <a:t>Transparency, including in budgeting and accounting</a:t>
                      </a:r>
                      <a:endParaRPr kumimoji="0" lang="en-US" sz="3600" b="1" i="0" u="none" strike="noStrike" cap="none" normalizeH="0" baseline="0" dirty="0">
                        <a:ln>
                          <a:noFill/>
                        </a:ln>
                        <a:solidFill>
                          <a:srgbClr val="FFC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48857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8850" name="Picture 13" descr="C:\Documents and Settings\cry3860\Local Settings\Temporary Internet Files\Content.IE5\1AF9QFTR\MPj0341873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9" y="87312"/>
            <a:ext cx="9613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idx="4294967295"/>
          </p:nvPr>
        </p:nvSpPr>
        <p:spPr>
          <a:xfrm>
            <a:off x="2459705" y="61516"/>
            <a:ext cx="8229600" cy="1143000"/>
          </a:xfrm>
        </p:spPr>
        <p:txBody>
          <a:bodyPr/>
          <a:lstStyle/>
          <a:p>
            <a:pPr algn="r">
              <a:defRPr/>
            </a:pPr>
            <a:r>
              <a:rPr lang="en-US" sz="3200" dirty="0">
                <a:solidFill>
                  <a:schemeClr val="bg1"/>
                </a:solidFill>
              </a:rPr>
              <a:t>Tools for Fighting Corruption in Procurement</a:t>
            </a:r>
          </a:p>
        </p:txBody>
      </p:sp>
      <p:pic>
        <p:nvPicPr>
          <p:cNvPr id="78852" name="Picture 2" descr="C:\Documents and Settings\cry3860\Local Settings\Temporary Internet Files\Content.IE5\4VSDYZDM\MPj0400849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4495800"/>
            <a:ext cx="362108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8" descr="C:\Documents and Settings\cry3860\Local Settings\Temporary Internet Files\Content.IE5\4VSDYZDM\MPj0406555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762000"/>
            <a:ext cx="20462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9" descr="C:\Program Files\Microsoft Office\MEDIA\CAGCAT10\j0233018.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16939" y="895152"/>
            <a:ext cx="257492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TextBox 12"/>
          <p:cNvSpPr txBox="1">
            <a:spLocks noChangeArrowheads="1"/>
          </p:cNvSpPr>
          <p:nvPr/>
        </p:nvSpPr>
        <p:spPr bwMode="auto">
          <a:xfrm>
            <a:off x="1644650" y="2496344"/>
            <a:ext cx="1676400" cy="64633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pPr>
            <a:r>
              <a:rPr lang="en-US" altLang="en-US" b="1" dirty="0">
                <a:solidFill>
                  <a:srgbClr val="FFFFFF"/>
                </a:solidFill>
              </a:rPr>
              <a:t>Exclusion / Debarment</a:t>
            </a:r>
          </a:p>
        </p:txBody>
      </p:sp>
      <p:sp>
        <p:nvSpPr>
          <p:cNvPr id="78856" name="TextBox 13"/>
          <p:cNvSpPr txBox="1">
            <a:spLocks noChangeArrowheads="1"/>
          </p:cNvSpPr>
          <p:nvPr/>
        </p:nvSpPr>
        <p:spPr bwMode="auto">
          <a:xfrm>
            <a:off x="8534400" y="14478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pPr>
            <a:r>
              <a:rPr lang="en-US" altLang="en-US" b="1">
                <a:solidFill>
                  <a:srgbClr val="FFFFFF"/>
                </a:solidFill>
              </a:rPr>
              <a:t>Tender Boards</a:t>
            </a:r>
          </a:p>
        </p:txBody>
      </p:sp>
      <p:sp>
        <p:nvSpPr>
          <p:cNvPr id="15" name="TextBox 14"/>
          <p:cNvSpPr txBox="1"/>
          <p:nvPr/>
        </p:nvSpPr>
        <p:spPr>
          <a:xfrm>
            <a:off x="7581901" y="6541536"/>
            <a:ext cx="1790699" cy="369332"/>
          </a:xfrm>
          <a:prstGeom prst="rect">
            <a:avLst/>
          </a:prstGeom>
          <a:solidFill>
            <a:schemeClr val="tx1"/>
          </a:solidFill>
        </p:spPr>
        <p:txBody>
          <a:bodyPr wrap="square">
            <a:spAutoFit/>
          </a:bodyPr>
          <a:lstStyle/>
          <a:p>
            <a:pPr algn="r" eaLnBrk="0" hangingPunct="0">
              <a:defRPr/>
            </a:pPr>
            <a:r>
              <a:rPr lang="en-US" b="1" dirty="0">
                <a:solidFill>
                  <a:schemeClr val="bg1"/>
                </a:solidFill>
              </a:rPr>
              <a:t>Prosecution</a:t>
            </a:r>
          </a:p>
        </p:txBody>
      </p:sp>
      <p:pic>
        <p:nvPicPr>
          <p:cNvPr id="78858" name="Picture 12" descr="C:\Documents and Settings\cry3860\Local Settings\Temporary Internet Files\Content.IE5\KGT0UCN1\MPj0400964000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9144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010400" y="1676400"/>
            <a:ext cx="1676400" cy="369888"/>
          </a:xfrm>
          <a:prstGeom prst="rect">
            <a:avLst/>
          </a:prstGeom>
          <a:noFill/>
        </p:spPr>
        <p:txBody>
          <a:bodyPr>
            <a:spAutoFit/>
          </a:bodyPr>
          <a:lstStyle/>
          <a:p>
            <a:pPr eaLnBrk="0" hangingPunct="0">
              <a:defRPr/>
            </a:pPr>
            <a:r>
              <a:rPr lang="en-US" b="1" dirty="0">
                <a:solidFill>
                  <a:srgbClr val="003399">
                    <a:lumMod val="50000"/>
                  </a:srgbClr>
                </a:solidFill>
              </a:rPr>
              <a:t>Audits</a:t>
            </a:r>
          </a:p>
        </p:txBody>
      </p:sp>
      <p:pic>
        <p:nvPicPr>
          <p:cNvPr id="78860" name="Picture 14" descr="C:\Documents and Settings\cry3860\Local Settings\Temporary Internet Files\Content.IE5\707WL4NK\MPj0404952000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4826000"/>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2819400" y="6172204"/>
            <a:ext cx="1600200" cy="646331"/>
          </a:xfrm>
          <a:prstGeom prst="rect">
            <a:avLst/>
          </a:prstGeom>
          <a:noFill/>
        </p:spPr>
        <p:txBody>
          <a:bodyPr>
            <a:spAutoFit/>
          </a:bodyPr>
          <a:lstStyle/>
          <a:p>
            <a:pPr algn="r" eaLnBrk="0" hangingPunct="0">
              <a:defRPr/>
            </a:pPr>
            <a:r>
              <a:rPr lang="en-US" b="1" dirty="0">
                <a:solidFill>
                  <a:srgbClr val="003399">
                    <a:lumMod val="50000"/>
                  </a:srgbClr>
                </a:solidFill>
              </a:rPr>
              <a:t>Bid Challenges</a:t>
            </a:r>
          </a:p>
        </p:txBody>
      </p:sp>
      <p:pic>
        <p:nvPicPr>
          <p:cNvPr id="78862" name="Picture 19" descr="C:\Documents and Settings\cry3860\Local Settings\Temporary Internet Files\Content.IE5\KGT0UCN1\MPj0438736000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762000"/>
            <a:ext cx="2413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5" name="Picture 18" descr="C:\Documents and Settings\cry3860\Local Settings\Temporary Internet Files\Content.IE5\A17A2ERR\MPj04011010000[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22900" y="2164556"/>
            <a:ext cx="18288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5740400" y="4138619"/>
            <a:ext cx="1669078" cy="369888"/>
          </a:xfrm>
          <a:prstGeom prst="rect">
            <a:avLst/>
          </a:prstGeom>
          <a:solidFill>
            <a:schemeClr val="bg1">
              <a:lumMod val="75000"/>
            </a:schemeClr>
          </a:solidFill>
        </p:spPr>
        <p:txBody>
          <a:bodyPr wrap="square">
            <a:spAutoFit/>
          </a:bodyPr>
          <a:lstStyle/>
          <a:p>
            <a:pPr eaLnBrk="0" hangingPunct="0">
              <a:defRPr/>
            </a:pPr>
            <a:r>
              <a:rPr lang="en-US" b="1" dirty="0">
                <a:solidFill>
                  <a:srgbClr val="FFFFFF"/>
                </a:solidFill>
              </a:rPr>
              <a:t>Oversight</a:t>
            </a:r>
          </a:p>
        </p:txBody>
      </p:sp>
      <p:sp>
        <p:nvSpPr>
          <p:cNvPr id="30" name="TextBox 29"/>
          <p:cNvSpPr txBox="1"/>
          <p:nvPr/>
        </p:nvSpPr>
        <p:spPr>
          <a:xfrm>
            <a:off x="3962400" y="1447800"/>
            <a:ext cx="2438400" cy="338138"/>
          </a:xfrm>
          <a:prstGeom prst="rect">
            <a:avLst/>
          </a:prstGeom>
          <a:solidFill>
            <a:schemeClr val="bg1">
              <a:lumMod val="75000"/>
            </a:schemeClr>
          </a:solidFill>
        </p:spPr>
        <p:txBody>
          <a:bodyPr>
            <a:spAutoFit/>
          </a:bodyPr>
          <a:lstStyle/>
          <a:p>
            <a:pPr eaLnBrk="0" hangingPunct="0">
              <a:defRPr/>
            </a:pPr>
            <a:r>
              <a:rPr lang="en-US" sz="1600" b="1" dirty="0"/>
              <a:t>Corporate Compliance</a:t>
            </a:r>
          </a:p>
        </p:txBody>
      </p:sp>
      <p:pic>
        <p:nvPicPr>
          <p:cNvPr id="78868" name="Picture 20" descr="C:\Documents and Settings\cry3860\Local Settings\Temporary Internet Files\Content.IE5\29HE4BDD\MPj0422725000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4" y="3200400"/>
            <a:ext cx="18589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a:xfrm>
            <a:off x="1542916" y="3175913"/>
            <a:ext cx="1676400" cy="430887"/>
          </a:xfrm>
          <a:prstGeom prst="rect">
            <a:avLst/>
          </a:prstGeom>
          <a:noFill/>
        </p:spPr>
        <p:txBody>
          <a:bodyPr>
            <a:spAutoFit/>
          </a:bodyPr>
          <a:lstStyle/>
          <a:p>
            <a:pPr eaLnBrk="0" hangingPunct="0">
              <a:defRPr/>
            </a:pPr>
            <a:r>
              <a:rPr lang="en-US" sz="1100" b="1" dirty="0">
                <a:solidFill>
                  <a:srgbClr val="003399">
                    <a:lumMod val="50000"/>
                  </a:srgbClr>
                </a:solidFill>
              </a:rPr>
              <a:t>Ethics/Conflicts of Interest</a:t>
            </a:r>
          </a:p>
        </p:txBody>
      </p:sp>
      <p:pic>
        <p:nvPicPr>
          <p:cNvPr id="4" name="Picture 3">
            <a:extLst>
              <a:ext uri="{FF2B5EF4-FFF2-40B4-BE49-F238E27FC236}">
                <a16:creationId xmlns:a16="http://schemas.microsoft.com/office/drawing/2014/main" id="{AA1E911B-AA73-460B-8D37-B57DC6D554A9}"/>
              </a:ext>
            </a:extLst>
          </p:cNvPr>
          <p:cNvPicPr>
            <a:picLocks noChangeAspect="1"/>
          </p:cNvPicPr>
          <p:nvPr/>
        </p:nvPicPr>
        <p:blipFill>
          <a:blip r:embed="rId12"/>
          <a:stretch>
            <a:fillRect/>
          </a:stretch>
        </p:blipFill>
        <p:spPr>
          <a:xfrm>
            <a:off x="4971078" y="4936430"/>
            <a:ext cx="2438400" cy="1953950"/>
          </a:xfrm>
          <a:prstGeom prst="rect">
            <a:avLst/>
          </a:prstGeom>
        </p:spPr>
      </p:pic>
      <p:sp>
        <p:nvSpPr>
          <p:cNvPr id="2" name="Rectangle: Diagonal Corners Rounded 1">
            <a:extLst>
              <a:ext uri="{FF2B5EF4-FFF2-40B4-BE49-F238E27FC236}">
                <a16:creationId xmlns:a16="http://schemas.microsoft.com/office/drawing/2014/main" id="{891ED429-F80B-444C-9D4B-2B6DD03F0974}"/>
              </a:ext>
            </a:extLst>
          </p:cNvPr>
          <p:cNvSpPr/>
          <p:nvPr/>
        </p:nvSpPr>
        <p:spPr>
          <a:xfrm>
            <a:off x="3500438" y="2656681"/>
            <a:ext cx="1816100" cy="2140744"/>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sz="1600" b="1" dirty="0">
                <a:solidFill>
                  <a:schemeClr val="tx1"/>
                </a:solidFill>
              </a:rPr>
              <a:t>Whistleblower</a:t>
            </a:r>
          </a:p>
        </p:txBody>
      </p:sp>
      <p:pic>
        <p:nvPicPr>
          <p:cNvPr id="3" name="Picture 2">
            <a:extLst>
              <a:ext uri="{FF2B5EF4-FFF2-40B4-BE49-F238E27FC236}">
                <a16:creationId xmlns:a16="http://schemas.microsoft.com/office/drawing/2014/main" id="{C1ABDC1C-3B6B-442B-B999-F49A3B519F32}"/>
              </a:ext>
            </a:extLst>
          </p:cNvPr>
          <p:cNvPicPr>
            <a:picLocks noChangeAspect="1"/>
          </p:cNvPicPr>
          <p:nvPr/>
        </p:nvPicPr>
        <p:blipFill>
          <a:blip r:embed="rId13"/>
          <a:stretch>
            <a:fillRect/>
          </a:stretch>
        </p:blipFill>
        <p:spPr>
          <a:xfrm>
            <a:off x="3803783" y="2740274"/>
            <a:ext cx="1231633" cy="1552076"/>
          </a:xfrm>
          <a:prstGeom prst="rect">
            <a:avLst/>
          </a:prstGeom>
        </p:spPr>
      </p:pic>
      <p:sp>
        <p:nvSpPr>
          <p:cNvPr id="26" name="TextBox 25"/>
          <p:cNvSpPr txBox="1"/>
          <p:nvPr/>
        </p:nvSpPr>
        <p:spPr>
          <a:xfrm>
            <a:off x="4876800" y="6400800"/>
            <a:ext cx="2438400" cy="369888"/>
          </a:xfrm>
          <a:prstGeom prst="rect">
            <a:avLst/>
          </a:prstGeom>
          <a:solidFill>
            <a:schemeClr val="bg1">
              <a:lumMod val="75000"/>
            </a:schemeClr>
          </a:solidFill>
        </p:spPr>
        <p:txBody>
          <a:bodyPr>
            <a:spAutoFit/>
          </a:bodyPr>
          <a:lstStyle/>
          <a:p>
            <a:pPr eaLnBrk="0" hangingPunct="0">
              <a:defRPr/>
            </a:pPr>
            <a:r>
              <a:rPr lang="en-US" b="1" dirty="0">
                <a:solidFill>
                  <a:srgbClr val="FFFFFF"/>
                </a:solidFill>
              </a:rPr>
              <a:t>Transparency</a:t>
            </a:r>
          </a:p>
        </p:txBody>
      </p:sp>
      <p:pic>
        <p:nvPicPr>
          <p:cNvPr id="7" name="Picture 6">
            <a:extLst>
              <a:ext uri="{FF2B5EF4-FFF2-40B4-BE49-F238E27FC236}">
                <a16:creationId xmlns:a16="http://schemas.microsoft.com/office/drawing/2014/main" id="{F0865CD4-00EA-4545-8DCF-8D63919EC9B6}"/>
              </a:ext>
            </a:extLst>
          </p:cNvPr>
          <p:cNvPicPr>
            <a:picLocks noChangeAspect="1"/>
          </p:cNvPicPr>
          <p:nvPr/>
        </p:nvPicPr>
        <p:blipFill>
          <a:blip r:embed="rId14"/>
          <a:stretch>
            <a:fillRect/>
          </a:stretch>
        </p:blipFill>
        <p:spPr>
          <a:xfrm>
            <a:off x="7516885" y="2599589"/>
            <a:ext cx="1963705" cy="1606492"/>
          </a:xfrm>
          <a:prstGeom prst="rect">
            <a:avLst/>
          </a:prstGeom>
        </p:spPr>
      </p:pic>
      <p:sp>
        <p:nvSpPr>
          <p:cNvPr id="5" name="TextBox 4">
            <a:extLst>
              <a:ext uri="{FF2B5EF4-FFF2-40B4-BE49-F238E27FC236}">
                <a16:creationId xmlns:a16="http://schemas.microsoft.com/office/drawing/2014/main" id="{A266B6E3-BFEE-40BF-BDDB-C099431C6EB2}"/>
              </a:ext>
            </a:extLst>
          </p:cNvPr>
          <p:cNvSpPr txBox="1"/>
          <p:nvPr/>
        </p:nvSpPr>
        <p:spPr>
          <a:xfrm>
            <a:off x="7581900" y="4086915"/>
            <a:ext cx="3090644" cy="369332"/>
          </a:xfrm>
          <a:prstGeom prst="rect">
            <a:avLst/>
          </a:prstGeom>
          <a:solidFill>
            <a:schemeClr val="bg1"/>
          </a:solidFill>
        </p:spPr>
        <p:txBody>
          <a:bodyPr wrap="square" rtlCol="0">
            <a:spAutoFit/>
          </a:bodyPr>
          <a:lstStyle/>
          <a:p>
            <a:r>
              <a:rPr lang="en-US" b="1" dirty="0"/>
              <a:t>Anti-Fraud</a:t>
            </a:r>
          </a:p>
        </p:txBody>
      </p:sp>
    </p:spTree>
    <p:extLst>
      <p:ext uri="{BB962C8B-B14F-4D97-AF65-F5344CB8AC3E}">
        <p14:creationId xmlns:p14="http://schemas.microsoft.com/office/powerpoint/2010/main" val="16361302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967C-6373-40C2-A522-E5C00A5D8828}"/>
              </a:ext>
            </a:extLst>
          </p:cNvPr>
          <p:cNvSpPr>
            <a:spLocks noGrp="1"/>
          </p:cNvSpPr>
          <p:nvPr>
            <p:ph type="title"/>
          </p:nvPr>
        </p:nvSpPr>
        <p:spPr/>
        <p:txBody>
          <a:bodyPr/>
          <a:lstStyle/>
          <a:p>
            <a:r>
              <a:rPr lang="en-US" dirty="0"/>
              <a:t>Tender boards</a:t>
            </a:r>
          </a:p>
        </p:txBody>
      </p:sp>
      <p:sp>
        <p:nvSpPr>
          <p:cNvPr id="3" name="Text Placeholder 2">
            <a:extLst>
              <a:ext uri="{FF2B5EF4-FFF2-40B4-BE49-F238E27FC236}">
                <a16:creationId xmlns:a16="http://schemas.microsoft.com/office/drawing/2014/main" id="{F522ED4C-099F-4CEF-86DA-5A7EEA1470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5685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9288352-2767-4162-B998-09FD5E6D1C7C}"/>
              </a:ext>
            </a:extLst>
          </p:cNvPr>
          <p:cNvGraphicFramePr/>
          <p:nvPr>
            <p:extLst>
              <p:ext uri="{D42A27DB-BD31-4B8C-83A1-F6EECF244321}">
                <p14:modId xmlns:p14="http://schemas.microsoft.com/office/powerpoint/2010/main" val="2769346720"/>
              </p:ext>
            </p:extLst>
          </p:nvPr>
        </p:nvGraphicFramePr>
        <p:xfrm>
          <a:off x="2031999" y="0"/>
          <a:ext cx="8856911" cy="6702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EBE8B68A-B4E3-470D-AF78-6529CA89C4F0}"/>
              </a:ext>
            </a:extLst>
          </p:cNvPr>
          <p:cNvSpPr/>
          <p:nvPr/>
        </p:nvSpPr>
        <p:spPr>
          <a:xfrm rot="16200000">
            <a:off x="-1538448" y="3556934"/>
            <a:ext cx="4379053" cy="7298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Tender Boards</a:t>
            </a:r>
          </a:p>
        </p:txBody>
      </p:sp>
      <p:pic>
        <p:nvPicPr>
          <p:cNvPr id="8" name="Picture 9" descr="C:\Program Files\Microsoft Office\MEDIA\CAGCAT10\j0233018.wmf">
            <a:extLst>
              <a:ext uri="{FF2B5EF4-FFF2-40B4-BE49-F238E27FC236}">
                <a16:creationId xmlns:a16="http://schemas.microsoft.com/office/drawing/2014/main" id="{5ECBEBA4-1D71-40A2-941D-12B5FAC7FDE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0734" y="1130842"/>
            <a:ext cx="1184711" cy="120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668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2DD90-C393-4036-A621-4F4EFF4D4A8B}"/>
              </a:ext>
            </a:extLst>
          </p:cNvPr>
          <p:cNvSpPr>
            <a:spLocks noGrp="1"/>
          </p:cNvSpPr>
          <p:nvPr>
            <p:ph type="title"/>
          </p:nvPr>
        </p:nvSpPr>
        <p:spPr>
          <a:xfrm>
            <a:off x="914400" y="4633404"/>
            <a:ext cx="10363200" cy="1362075"/>
          </a:xfrm>
        </p:spPr>
        <p:txBody>
          <a:bodyPr/>
          <a:lstStyle/>
          <a:p>
            <a:r>
              <a:rPr lang="en-US" dirty="0"/>
              <a:t>Transparency</a:t>
            </a:r>
          </a:p>
        </p:txBody>
      </p:sp>
      <p:sp>
        <p:nvSpPr>
          <p:cNvPr id="3" name="Text Placeholder 2">
            <a:extLst>
              <a:ext uri="{FF2B5EF4-FFF2-40B4-BE49-F238E27FC236}">
                <a16:creationId xmlns:a16="http://schemas.microsoft.com/office/drawing/2014/main" id="{BE007495-54B1-4FDD-815A-7BD0B2EA84B2}"/>
              </a:ext>
            </a:extLst>
          </p:cNvPr>
          <p:cNvSpPr>
            <a:spLocks noGrp="1"/>
          </p:cNvSpPr>
          <p:nvPr>
            <p:ph type="body" idx="1"/>
          </p:nvPr>
        </p:nvSpPr>
        <p:spPr>
          <a:xfrm>
            <a:off x="914400" y="3040937"/>
            <a:ext cx="10363200" cy="1500187"/>
          </a:xfrm>
        </p:spPr>
        <p:txBody>
          <a:bodyPr/>
          <a:lstStyle/>
          <a:p>
            <a:endParaRPr lang="en-US"/>
          </a:p>
        </p:txBody>
      </p:sp>
      <p:pic>
        <p:nvPicPr>
          <p:cNvPr id="4" name="Picture 3">
            <a:extLst>
              <a:ext uri="{FF2B5EF4-FFF2-40B4-BE49-F238E27FC236}">
                <a16:creationId xmlns:a16="http://schemas.microsoft.com/office/drawing/2014/main" id="{9992272F-22EF-4FDD-A0F9-F15B2B798FB8}"/>
              </a:ext>
            </a:extLst>
          </p:cNvPr>
          <p:cNvPicPr>
            <a:picLocks noChangeAspect="1"/>
          </p:cNvPicPr>
          <p:nvPr/>
        </p:nvPicPr>
        <p:blipFill>
          <a:blip r:embed="rId2"/>
          <a:stretch>
            <a:fillRect/>
          </a:stretch>
        </p:blipFill>
        <p:spPr>
          <a:xfrm>
            <a:off x="6605823" y="1188965"/>
            <a:ext cx="4974226" cy="2126910"/>
          </a:xfrm>
          <a:prstGeom prst="rect">
            <a:avLst/>
          </a:prstGeom>
        </p:spPr>
      </p:pic>
      <p:sp>
        <p:nvSpPr>
          <p:cNvPr id="7" name="Rectangle 6">
            <a:extLst>
              <a:ext uri="{FF2B5EF4-FFF2-40B4-BE49-F238E27FC236}">
                <a16:creationId xmlns:a16="http://schemas.microsoft.com/office/drawing/2014/main" id="{720B0A2B-F094-4168-8BBB-29BB0738E46D}"/>
              </a:ext>
            </a:extLst>
          </p:cNvPr>
          <p:cNvSpPr/>
          <p:nvPr/>
        </p:nvSpPr>
        <p:spPr>
          <a:xfrm>
            <a:off x="5562763" y="3362015"/>
            <a:ext cx="6096000" cy="3586303"/>
          </a:xfrm>
          <a:prstGeom prst="rect">
            <a:avLst/>
          </a:prstGeom>
        </p:spPr>
        <p:txBody>
          <a:bodyPr>
            <a:spAutoFit/>
          </a:bodyPr>
          <a:lstStyle/>
          <a:p>
            <a:pPr algn="just">
              <a:lnSpc>
                <a:spcPct val="115000"/>
              </a:lnSpc>
              <a:spcAft>
                <a:spcPts val="800"/>
              </a:spcAft>
            </a:pPr>
            <a:r>
              <a:rPr lang="en-GB" dirty="0">
                <a:latin typeface="Sylfaen" panose="010A0502050306030303" pitchFamily="18" charset="0"/>
                <a:ea typeface="Times New Roman" panose="02020603050405020304" pitchFamily="18" charset="0"/>
                <a:cs typeface="Times New Roman" panose="02020603050405020304" pitchFamily="18" charset="0"/>
              </a:rPr>
              <a:t>“According to the . . . Report of Georgia issued by the Anticorruption Network of the Organisation of the Economic Cooperation and Development </a:t>
            </a:r>
            <a:r>
              <a:rPr lang="en-GB" dirty="0">
                <a:latin typeface="Sylfaen" panose="010A0502050306030303" pitchFamily="18" charset="0"/>
                <a:ea typeface="Times New Roman" panose="02020603050405020304" pitchFamily="18" charset="0"/>
                <a:cs typeface="Sylfaen" panose="010A0502050306030303" pitchFamily="18" charset="0"/>
              </a:rPr>
              <a:t>(OECD-ACN), ‘</a:t>
            </a:r>
            <a:r>
              <a:rPr lang="en-GB" dirty="0">
                <a:latin typeface="Sylfaen" panose="010A0502050306030303" pitchFamily="18" charset="0"/>
                <a:ea typeface="Times New Roman" panose="02020603050405020304" pitchFamily="18" charset="0"/>
                <a:cs typeface="Times New Roman" panose="02020603050405020304" pitchFamily="18" charset="0"/>
              </a:rPr>
              <a:t>the State Procurement Agency (SPA) </a:t>
            </a:r>
            <a:r>
              <a:rPr lang="en-GB" b="1" dirty="0">
                <a:latin typeface="Sylfaen" panose="010A0502050306030303" pitchFamily="18" charset="0"/>
                <a:ea typeface="Times New Roman" panose="02020603050405020304" pitchFamily="18" charset="0"/>
                <a:cs typeface="Times New Roman" panose="02020603050405020304" pitchFamily="18" charset="0"/>
              </a:rPr>
              <a:t>maintains one of the highest levels of transparency and openness of . . . public procurement </a:t>
            </a:r>
            <a:r>
              <a:rPr lang="en-GB" dirty="0">
                <a:latin typeface="Sylfaen" panose="010A0502050306030303" pitchFamily="18" charset="0"/>
                <a:ea typeface="Times New Roman" panose="02020603050405020304" pitchFamily="18" charset="0"/>
                <a:cs typeface="Times New Roman" panose="02020603050405020304" pitchFamily="18" charset="0"/>
              </a:rPr>
              <a:t>in the world through the use of e-procurement platform.’”</a:t>
            </a:r>
          </a:p>
          <a:p>
            <a:pPr algn="r"/>
            <a:r>
              <a:rPr lang="en-GB" b="1" cap="all" dirty="0"/>
              <a:t>National Anti-Corruption strategy of </a:t>
            </a:r>
            <a:r>
              <a:rPr lang="en-GB" b="1" cap="all" dirty="0" err="1"/>
              <a:t>georgia</a:t>
            </a:r>
            <a:r>
              <a:rPr lang="en-GB" b="1" dirty="0"/>
              <a:t> </a:t>
            </a:r>
            <a:endParaRPr lang="en-US" dirty="0"/>
          </a:p>
          <a:p>
            <a:r>
              <a:rPr lang="en-GB" b="1" dirty="0">
                <a:solidFill>
                  <a:schemeClr val="bg1"/>
                </a:solidFill>
              </a:rPr>
              <a:t>2017-2018</a:t>
            </a:r>
            <a:endParaRPr lang="en-US" dirty="0">
              <a:solidFill>
                <a:schemeClr val="bg1"/>
              </a:solidFill>
            </a:endParaRPr>
          </a:p>
          <a:p>
            <a:pPr algn="just">
              <a:lnSpc>
                <a:spcPct val="115000"/>
              </a:lnSpc>
              <a:spcAft>
                <a:spcPts val="800"/>
              </a:spcAft>
            </a:pPr>
            <a:endParaRPr lang="en-GB" dirty="0">
              <a:latin typeface="Sylfaen" panose="010A0502050306030303"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0865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C578A6-9ABF-4D6D-B1CC-DD0BA6072DDE}"/>
              </a:ext>
            </a:extLst>
          </p:cNvPr>
          <p:cNvSpPr txBox="1"/>
          <p:nvPr/>
        </p:nvSpPr>
        <p:spPr>
          <a:xfrm>
            <a:off x="3903225" y="1580031"/>
            <a:ext cx="4717915" cy="4801314"/>
          </a:xfrm>
          <a:prstGeom prst="rect">
            <a:avLst/>
          </a:prstGeom>
          <a:noFill/>
        </p:spPr>
        <p:txBody>
          <a:bodyPr wrap="square" rtlCol="0">
            <a:spAutoFit/>
          </a:bodyPr>
          <a:lstStyle/>
          <a:p>
            <a:r>
              <a:rPr lang="en-US" b="1" dirty="0">
                <a:solidFill>
                  <a:srgbClr val="7030A0"/>
                </a:solidFill>
              </a:rPr>
              <a:t>Open Government Partnership Action Plan of Georgia 2018-2019:  </a:t>
            </a:r>
          </a:p>
          <a:p>
            <a:endParaRPr lang="en-US" dirty="0"/>
          </a:p>
          <a:p>
            <a:r>
              <a:rPr lang="en-US" b="1" dirty="0">
                <a:solidFill>
                  <a:srgbClr val="FF0000"/>
                </a:solidFill>
              </a:rPr>
              <a:t>The Public Procurement Agency (PPA),</a:t>
            </a:r>
            <a:r>
              <a:rPr lang="en-US" dirty="0"/>
              <a:t> with the support of the World Bank (WB) and the Department of International Development (DFID), also in cooperation with the Open Contracting Partnership (OCP) actively works on the </a:t>
            </a:r>
            <a:r>
              <a:rPr lang="en-US" b="1" dirty="0">
                <a:solidFill>
                  <a:srgbClr val="7030A0"/>
                </a:solidFill>
              </a:rPr>
              <a:t>introduction of the Open Contracting Data Standard (OCDS). </a:t>
            </a:r>
            <a:r>
              <a:rPr lang="en-US" dirty="0"/>
              <a:t>It should be noted that the OCDS implies introduction of an open data standard for publication of structured information on all stages of a contracting process: from planning to implementation.</a:t>
            </a:r>
          </a:p>
          <a:p>
            <a:r>
              <a:rPr lang="en-US" dirty="0"/>
              <a:t> </a:t>
            </a:r>
          </a:p>
          <a:p>
            <a:endParaRPr lang="en-US" dirty="0"/>
          </a:p>
        </p:txBody>
      </p:sp>
      <p:sp>
        <p:nvSpPr>
          <p:cNvPr id="5" name="Oval 4">
            <a:extLst>
              <a:ext uri="{FF2B5EF4-FFF2-40B4-BE49-F238E27FC236}">
                <a16:creationId xmlns:a16="http://schemas.microsoft.com/office/drawing/2014/main" id="{15E534BE-A55F-4E1E-BE29-25538DEE8C24}"/>
              </a:ext>
            </a:extLst>
          </p:cNvPr>
          <p:cNvSpPr/>
          <p:nvPr/>
        </p:nvSpPr>
        <p:spPr>
          <a:xfrm>
            <a:off x="273185" y="3035029"/>
            <a:ext cx="3297677" cy="14688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7030A0"/>
                </a:solidFill>
              </a:rPr>
              <a:t>Accessible</a:t>
            </a:r>
          </a:p>
        </p:txBody>
      </p:sp>
      <p:sp>
        <p:nvSpPr>
          <p:cNvPr id="7" name="Oval 6">
            <a:extLst>
              <a:ext uri="{FF2B5EF4-FFF2-40B4-BE49-F238E27FC236}">
                <a16:creationId xmlns:a16="http://schemas.microsoft.com/office/drawing/2014/main" id="{0B226A22-25CC-46BF-ABEE-BC92E911E221}"/>
              </a:ext>
            </a:extLst>
          </p:cNvPr>
          <p:cNvSpPr/>
          <p:nvPr/>
        </p:nvSpPr>
        <p:spPr>
          <a:xfrm>
            <a:off x="8806774" y="3132305"/>
            <a:ext cx="3297677" cy="14688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7030A0"/>
                </a:solidFill>
              </a:rPr>
              <a:t>Usable</a:t>
            </a:r>
          </a:p>
        </p:txBody>
      </p:sp>
    </p:spTree>
    <p:extLst>
      <p:ext uri="{BB962C8B-B14F-4D97-AF65-F5344CB8AC3E}">
        <p14:creationId xmlns:p14="http://schemas.microsoft.com/office/powerpoint/2010/main" val="41901786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2750</TotalTime>
  <Words>1669</Words>
  <Application>Microsoft Office PowerPoint</Application>
  <PresentationFormat>Widescreen</PresentationFormat>
  <Paragraphs>303</Paragraphs>
  <Slides>30</Slides>
  <Notes>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43" baseType="lpstr">
      <vt:lpstr>Arial</vt:lpstr>
      <vt:lpstr>Calibri</vt:lpstr>
      <vt:lpstr>Franklin Gothic Book</vt:lpstr>
      <vt:lpstr>Garamond</vt:lpstr>
      <vt:lpstr>Sylfaen</vt:lpstr>
      <vt:lpstr>Times</vt:lpstr>
      <vt:lpstr>Times New Roman</vt:lpstr>
      <vt:lpstr>Verdana</vt:lpstr>
      <vt:lpstr>Wingdings</vt:lpstr>
      <vt:lpstr>Standarddesign</vt:lpstr>
      <vt:lpstr>Packager Shell Object</vt:lpstr>
      <vt:lpstr>Bitmap Image</vt:lpstr>
      <vt:lpstr>think-cell Slide</vt:lpstr>
      <vt:lpstr>Aspects of a Thorough Anti-Corruption Strategy for Public Procurement</vt:lpstr>
      <vt:lpstr>Georgia:  Anti-Corruption in Procurement</vt:lpstr>
      <vt:lpstr>PowerPoint Presentation</vt:lpstr>
      <vt:lpstr>PowerPoint Presentation</vt:lpstr>
      <vt:lpstr>Tools for Fighting Corruption in Procurement</vt:lpstr>
      <vt:lpstr>Tender boards</vt:lpstr>
      <vt:lpstr>PowerPoint Presentation</vt:lpstr>
      <vt:lpstr>Transparency</vt:lpstr>
      <vt:lpstr>PowerPoint Presentation</vt:lpstr>
      <vt:lpstr>PowerPoint Presentation</vt:lpstr>
      <vt:lpstr>PowerPoint Presentation</vt:lpstr>
      <vt:lpstr>Whistleblower Protection</vt:lpstr>
      <vt:lpstr>PowerPoint Presentation</vt:lpstr>
      <vt:lpstr>Corporate Compliance</vt:lpstr>
      <vt:lpstr>PowerPoint Presentation</vt:lpstr>
      <vt:lpstr>PowerPoint Presentation</vt:lpstr>
      <vt:lpstr>PowerPoint Presentation</vt:lpstr>
      <vt:lpstr>PowerPoint Presentation</vt:lpstr>
      <vt:lpstr>Ethics:  Conflicts of Interest</vt:lpstr>
      <vt:lpstr>PowerPoint Presentation</vt:lpstr>
      <vt:lpstr>Exclusion and debarment</vt:lpstr>
      <vt:lpstr>PowerPoint Presentation</vt:lpstr>
      <vt:lpstr>PowerPoint Presentation</vt:lpstr>
      <vt:lpstr>U.S. Debarment - Discretionary</vt:lpstr>
      <vt:lpstr>World Bank Sanctions System</vt:lpstr>
      <vt:lpstr>PowerPoint Presentation</vt:lpstr>
      <vt:lpstr>Trinidad &amp; Tobago –  Example of Combined Approach</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Vlatka Matunec</dc:creator>
  <cp:lastModifiedBy>Yukins, Christopher R.</cp:lastModifiedBy>
  <cp:revision>159</cp:revision>
  <dcterms:created xsi:type="dcterms:W3CDTF">2019-01-21T11:34:50Z</dcterms:created>
  <dcterms:modified xsi:type="dcterms:W3CDTF">2019-10-25T12:04:36Z</dcterms:modified>
</cp:coreProperties>
</file>