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4" r:id="rId3"/>
    <p:sldId id="308" r:id="rId4"/>
    <p:sldId id="313" r:id="rId5"/>
    <p:sldId id="314" r:id="rId6"/>
    <p:sldId id="310" r:id="rId7"/>
    <p:sldId id="312" r:id="rId8"/>
    <p:sldId id="309" r:id="rId9"/>
    <p:sldId id="31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B7B"/>
    <a:srgbClr val="70AB7B"/>
    <a:srgbClr val="036DB5"/>
    <a:srgbClr val="0069B0"/>
    <a:srgbClr val="DDDDDD"/>
    <a:srgbClr val="B3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0816" autoAdjust="0"/>
  </p:normalViewPr>
  <p:slideViewPr>
    <p:cSldViewPr snapToGrid="0">
      <p:cViewPr varScale="1">
        <p:scale>
          <a:sx n="56" d="100"/>
          <a:sy n="56" d="100"/>
        </p:scale>
        <p:origin x="48" y="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4CE963-EB8A-4F8A-9524-6BBBEF8DC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405D7-1463-46C5-A83B-B0E78900D5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AE786-478A-4FEA-9F7F-9D1637D05AEB}" type="datetimeFigureOut">
              <a:rPr lang="hr-HR" smtClean="0"/>
              <a:t>22.10.2019.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993F9-E194-4DDA-8B7C-43A72BD6ED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FE5B-ABC5-4E5E-9C12-905EF1EA4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04EE9-E6E0-4B75-B1C7-1595BFECA1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95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D0E-0B5C-4D2B-BABA-B6CB031C7B63}" type="datetimeFigureOut">
              <a:rPr lang="de-AT" smtClean="0"/>
              <a:t>22.10.2019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D377-4907-4B49-98B2-EF9CB3A7EC3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238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ED377-4907-4B49-98B2-EF9CB3A7EC3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37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">
            <a:extLst>
              <a:ext uri="{FF2B5EF4-FFF2-40B4-BE49-F238E27FC236}">
                <a16:creationId xmlns:a16="http://schemas.microsoft.com/office/drawing/2014/main" id="{49E00309-98E8-4A16-A46C-344A14F9C352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727D5F8-7E8C-4BB6-945C-CCFC48417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C47230-86BD-4C29-B250-CC62C9BE4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5E5171A-8DD4-421C-9C93-7998003F3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4B60A5A-8A55-4E11-BF01-9D355183D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2DB7F4E3-BF46-454A-87FA-F32B150818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A997214-7B65-43C3-BAE6-1BB400D13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8800" y="6453189"/>
            <a:ext cx="3860800" cy="2809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en-US" sz="1200"/>
              <a:t>Slide </a:t>
            </a:r>
            <a:fld id="{33353540-398A-4C2B-ADEE-194875EF1D10}" type="slidenum">
              <a:rPr lang="de-DE" altLang="en-US" sz="1200" smtClean="0"/>
              <a:pPr algn="ctr" eaLnBrk="1" hangingPunct="1">
                <a:defRPr/>
              </a:pPr>
              <a:t>‹#›</a:t>
            </a:fld>
            <a:endParaRPr lang="de-DE" altLang="en-US" sz="120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B995277-5261-4BC8-AEAC-0BBE2491AA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1205880"/>
            <a:ext cx="10862997" cy="78296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719667" y="2060849"/>
            <a:ext cx="10847917" cy="4031977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C5E860C-20DB-41C3-B9AF-008720D0E3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9FD6-5930-46FD-BF90-6A2F98D16A0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03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">
            <a:extLst>
              <a:ext uri="{FF2B5EF4-FFF2-40B4-BE49-F238E27FC236}">
                <a16:creationId xmlns:a16="http://schemas.microsoft.com/office/drawing/2014/main" id="{6CF70C54-D73C-46BC-9F5E-3C06972A7086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EDF1B4-D67B-4075-B61F-432C138A2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2570534-484F-46D6-A11A-169DB24DF1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0CC1457-0832-4503-8608-9CCB9F128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877E2E8D-18A0-451F-BADF-109E092CA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7BD9FB6-A7F0-4C66-8A1E-F88E32052A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1837BFA-4815-4C51-9036-842F63CFFF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0D37-180D-4667-B262-530287E14F3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3363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">
            <a:extLst>
              <a:ext uri="{FF2B5EF4-FFF2-40B4-BE49-F238E27FC236}">
                <a16:creationId xmlns:a16="http://schemas.microsoft.com/office/drawing/2014/main" id="{B9F50A3D-5BA6-4D4E-A63C-A706A30F542F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2835B-9E7D-4BE7-85EF-F6C14C705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8B57072-EC55-4D22-9B1A-5D67A0D71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4442BF8-FDD4-4963-B51A-1B6A9CA4DA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6BC181D7-796A-43D0-A681-7AEDDD3139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2D61566C-B72A-4B1F-BB96-87234FDF5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4BD4F82-73DF-40B3-BBB5-411BE66E46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DE14463-04D1-4954-AB55-5656643F4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E8DDF8C-4DC0-4C0B-B906-6BB90A5BD5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82AD-651A-4A61-BB76-24203C53FF8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15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85A1968A-CBA7-4B78-BF40-3A13AC67F6C2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C6A4A53C-42A9-42AC-B3BA-97E78A75B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F8F9DD2-86D7-4079-B437-385280C4E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F82B4C0-0580-43CF-9FEE-08F80549E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C5BF18D-6CB0-4874-864C-04D775FCA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4AB76BA0-20D4-49DB-A742-B1F7B11F6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71623EE-0E27-4B8E-933F-9AEBF27D9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8800" y="6453189"/>
            <a:ext cx="3860800" cy="2809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en-US" sz="1200"/>
              <a:t>Slide </a:t>
            </a:r>
            <a:fld id="{F6B4DA7B-1E8A-4552-99CC-3CF4AAB3592F}" type="slidenum">
              <a:rPr lang="de-DE" altLang="en-US" sz="1200" smtClean="0"/>
              <a:pPr algn="ctr" eaLnBrk="1" hangingPunct="1">
                <a:defRPr/>
              </a:pPr>
              <a:t>‹#›</a:t>
            </a:fld>
            <a:endParaRPr lang="de-DE" altLang="en-US" sz="120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6C2BA31-D13E-405E-AB29-47E880E5A2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FE30349-B32E-4627-BCDA-8EF5F674E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BC429F4-45BD-490F-8C46-8DF03C0C32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C3D2-31DF-4C00-BFEB-9BB47C50B93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395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85A1968A-CBA7-4B78-BF40-3A13AC67F6C2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C6A4A53C-42A9-42AC-B3BA-97E78A75B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F8F9DD2-86D7-4079-B437-385280C4E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F82B4C0-0580-43CF-9FEE-08F80549E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C5BF18D-6CB0-4874-864C-04D775FCA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4AB76BA0-20D4-49DB-A742-B1F7B11F6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71623EE-0E27-4B8E-933F-9AEBF27D9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8800" y="6453189"/>
            <a:ext cx="3860800" cy="2809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en-US" sz="1200"/>
              <a:t>Slide </a:t>
            </a:r>
            <a:fld id="{F6B4DA7B-1E8A-4552-99CC-3CF4AAB3592F}" type="slidenum">
              <a:rPr lang="de-DE" altLang="en-US" sz="1200" smtClean="0"/>
              <a:pPr algn="ctr" eaLnBrk="1" hangingPunct="1">
                <a:defRPr/>
              </a:pPr>
              <a:t>‹#›</a:t>
            </a:fld>
            <a:endParaRPr lang="de-DE" altLang="en-US" sz="120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6C2BA31-D13E-405E-AB29-47E880E5A2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FE30349-B32E-4627-BCDA-8EF5F674E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BC429F4-45BD-490F-8C46-8DF03C0C32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C3D2-31DF-4C00-BFEB-9BB47C50B93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0001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ACEF4B-6553-4978-9920-C0F14B382118}"/>
              </a:ext>
            </a:extLst>
          </p:cNvPr>
          <p:cNvSpPr/>
          <p:nvPr userDrawn="1"/>
        </p:nvSpPr>
        <p:spPr>
          <a:xfrm>
            <a:off x="-4176" y="-9979"/>
            <a:ext cx="11895655" cy="7161531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726A9-0392-4148-BA73-22665CF4D610}"/>
              </a:ext>
            </a:extLst>
          </p:cNvPr>
          <p:cNvSpPr/>
          <p:nvPr userDrawn="1"/>
        </p:nvSpPr>
        <p:spPr>
          <a:xfrm>
            <a:off x="212113" y="1583228"/>
            <a:ext cx="679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hr-HR" sz="2800" b="1" dirty="0">
              <a:solidFill>
                <a:srgbClr val="036DB5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8B8BA-CFAF-4BCD-A03D-C0EFCB2D5AAB}"/>
              </a:ext>
            </a:extLst>
          </p:cNvPr>
          <p:cNvSpPr/>
          <p:nvPr userDrawn="1"/>
        </p:nvSpPr>
        <p:spPr>
          <a:xfrm>
            <a:off x="8307475" y="-9981"/>
            <a:ext cx="3884526" cy="702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7B46A-3808-4B32-A35E-95C2B67A53B7}"/>
              </a:ext>
            </a:extLst>
          </p:cNvPr>
          <p:cNvSpPr/>
          <p:nvPr userDrawn="1"/>
        </p:nvSpPr>
        <p:spPr>
          <a:xfrm>
            <a:off x="8248113" y="4473896"/>
            <a:ext cx="3510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defTabSz="914400" rtl="0" eaLnBrk="1" latinLnBrk="0" hangingPunct="1">
              <a:buNone/>
            </a:pPr>
            <a:endParaRPr lang="en-US" sz="2400" b="1" kern="1200" dirty="0">
              <a:solidFill>
                <a:srgbClr val="71AB7B"/>
              </a:solidFill>
              <a:latin typeface="+mj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036DB5"/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036DB5"/>
                </a:solidFill>
                <a:latin typeface="+mj-lt"/>
                <a:ea typeface="+mn-ea"/>
                <a:cs typeface="+mn-cs"/>
              </a:rPr>
              <a:t>                  </a:t>
            </a: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71AB7B"/>
                </a:solidFill>
                <a:latin typeface="+mj-lt"/>
                <a:ea typeface="+mn-ea"/>
                <a:cs typeface="+mn-cs"/>
              </a:rPr>
              <a:t>International conference </a:t>
            </a: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71AB7B"/>
                </a:solidFill>
                <a:latin typeface="+mj-lt"/>
                <a:ea typeface="+mn-ea"/>
                <a:cs typeface="+mn-cs"/>
              </a:rPr>
              <a:t>in public procurement</a:t>
            </a:r>
          </a:p>
          <a:p>
            <a:pPr marL="0" indent="0" algn="r" defTabSz="914400" rtl="0" eaLnBrk="1" latinLnBrk="0" hangingPunct="1">
              <a:buNone/>
            </a:pPr>
            <a:endParaRPr lang="en-US" sz="2400" b="1" kern="1200" dirty="0">
              <a:solidFill>
                <a:srgbClr val="036DB5"/>
              </a:solidFill>
              <a:latin typeface="+mj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buNone/>
            </a:pPr>
            <a:endParaRPr lang="en-US" sz="2400" b="1" kern="1200" dirty="0">
              <a:solidFill>
                <a:srgbClr val="036DB5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90F3CE1-B4BF-4AB2-B38A-C89BB41719E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4819" y="273067"/>
            <a:ext cx="7878358" cy="463113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A7CC7-152D-4A16-A400-4D9D00FD5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8334054" y="993059"/>
            <a:ext cx="3426720" cy="31605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A31E97-877C-46F4-ACD1-13AF2A8CD0C8}"/>
              </a:ext>
            </a:extLst>
          </p:cNvPr>
          <p:cNvSpPr/>
          <p:nvPr userDrawn="1"/>
        </p:nvSpPr>
        <p:spPr>
          <a:xfrm>
            <a:off x="300522" y="257743"/>
            <a:ext cx="11457784" cy="4631137"/>
          </a:xfrm>
          <a:prstGeom prst="rect">
            <a:avLst/>
          </a:prstGeom>
          <a:noFill/>
          <a:ln>
            <a:solidFill>
              <a:srgbClr val="70A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18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5AECF22-595C-4753-8957-27EDEEF02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1"/>
            <a:ext cx="12189023" cy="6731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5DF56-6C6F-4FA4-960A-61386CE2A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0" y="732294"/>
            <a:ext cx="10515600" cy="1122853"/>
          </a:xfrm>
        </p:spPr>
        <p:txBody>
          <a:bodyPr/>
          <a:lstStyle>
            <a:lvl1pPr>
              <a:defRPr>
                <a:solidFill>
                  <a:srgbClr val="71AB7B"/>
                </a:solidFill>
              </a:defRPr>
            </a:lvl1pPr>
          </a:lstStyle>
          <a:p>
            <a:r>
              <a:rPr lang="en-US" dirty="0"/>
              <a:t>Click to add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EB55-35EC-4AE4-AD09-81437161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2269375"/>
            <a:ext cx="11371811" cy="3907588"/>
          </a:xfrm>
          <a:ln>
            <a:solidFill>
              <a:srgbClr val="71AB7B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7BF68-D5F9-4751-9895-7058270DDB84}"/>
              </a:ext>
            </a:extLst>
          </p:cNvPr>
          <p:cNvSpPr txBox="1"/>
          <p:nvPr userDrawn="1"/>
        </p:nvSpPr>
        <p:spPr>
          <a:xfrm>
            <a:off x="2585257" y="6604084"/>
            <a:ext cx="7556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>
                <a:solidFill>
                  <a:schemeClr val="bg1">
                    <a:lumMod val="65000"/>
                  </a:schemeClr>
                </a:solidFill>
              </a:rPr>
              <a:t>Kako se pripremiti za novo financijsko razdoblje 2021-2027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hr-HR" sz="900" dirty="0">
                <a:solidFill>
                  <a:schemeClr val="bg1">
                    <a:lumMod val="65000"/>
                  </a:schemeClr>
                </a:solidFill>
              </a:rPr>
              <a:t>Učimo iz iskustava strateškog razvoja i provedbe EU projekata drugih zemalja članica EU</a:t>
            </a:r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EFEB0-F2E9-47EB-8B59-4199926E5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9"/>
          <a:stretch/>
        </p:blipFill>
        <p:spPr>
          <a:xfrm>
            <a:off x="10971773" y="673942"/>
            <a:ext cx="1099397" cy="11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5AECF22-595C-4753-8957-27EDEEF02B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1"/>
            <a:ext cx="12189023" cy="6731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5DF56-6C6F-4FA4-960A-61386CE2A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0" y="732294"/>
            <a:ext cx="10515600" cy="1122853"/>
          </a:xfrm>
        </p:spPr>
        <p:txBody>
          <a:bodyPr/>
          <a:lstStyle>
            <a:lvl1pPr>
              <a:defRPr>
                <a:solidFill>
                  <a:srgbClr val="71AB7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FD0AD0-F2DA-4750-A333-67BD278A061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3726528"/>
              </p:ext>
            </p:extLst>
          </p:nvPr>
        </p:nvGraphicFramePr>
        <p:xfrm>
          <a:off x="92075" y="92075"/>
          <a:ext cx="4445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ackager Shell Object" showAsIcon="1" r:id="rId4" imgW="444960" imgH="297000" progId="Package">
                  <p:embed/>
                </p:oleObj>
              </mc:Choice>
              <mc:Fallback>
                <p:oleObj name="Packager Shell Object" showAsIcon="1" r:id="rId4" imgW="444960" imgH="29700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7FD0AD0-F2DA-4750-A333-67BD278A0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445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CC1575-39AA-4DAA-B286-6B8862142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9"/>
          <a:stretch/>
        </p:blipFill>
        <p:spPr>
          <a:xfrm>
            <a:off x="10971773" y="673942"/>
            <a:ext cx="1099397" cy="1181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716EAB-315C-43A7-9003-82831DC79627}"/>
              </a:ext>
            </a:extLst>
          </p:cNvPr>
          <p:cNvSpPr txBox="1"/>
          <p:nvPr userDrawn="1"/>
        </p:nvSpPr>
        <p:spPr>
          <a:xfrm>
            <a:off x="207817" y="6586073"/>
            <a:ext cx="11754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Razmjena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iskustava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ključnim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izazovima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praksi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javne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nabave</a:t>
            </a:r>
            <a:endParaRPr lang="en-US" sz="11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3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E84E2C8-B878-4E2B-AA38-AF1FBC170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DA9285-4FB6-254E-BDDC-BE8CC2ECE7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AAEF3D-368C-094B-B71B-C8672A5B8C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E4A630-0B46-4C69-A490-0723B2C4C45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graphicFrame>
        <p:nvGraphicFramePr>
          <p:cNvPr id="1034" name="Group 10">
            <a:extLst>
              <a:ext uri="{FF2B5EF4-FFF2-40B4-BE49-F238E27FC236}">
                <a16:creationId xmlns:a16="http://schemas.microsoft.com/office/drawing/2014/main" id="{64810061-B3BB-9A45-9738-F58C97C52FF9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2" name="Picture 4">
            <a:extLst>
              <a:ext uri="{FF2B5EF4-FFF2-40B4-BE49-F238E27FC236}">
                <a16:creationId xmlns:a16="http://schemas.microsoft.com/office/drawing/2014/main" id="{700FA5DD-A645-46EE-BBDE-F7693DC89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5E70D5F8-997E-451A-AB9C-195333E5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59954D7B-419C-4084-B5EF-254EE0DAA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>
            <a:extLst>
              <a:ext uri="{FF2B5EF4-FFF2-40B4-BE49-F238E27FC236}">
                <a16:creationId xmlns:a16="http://schemas.microsoft.com/office/drawing/2014/main" id="{F2D45121-1B1E-4A7F-8B52-DE4D52C0E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4">
            <a:extLst>
              <a:ext uri="{FF2B5EF4-FFF2-40B4-BE49-F238E27FC236}">
                <a16:creationId xmlns:a16="http://schemas.microsoft.com/office/drawing/2014/main" id="{C0CB5EBF-9952-48A9-82F2-930A5C340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6" r:id="rId5"/>
    <p:sldLayoutId id="2147483673" r:id="rId6"/>
    <p:sldLayoutId id="2147483674" r:id="rId7"/>
    <p:sldLayoutId id="2147483675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998C-1859-4CF2-BA29-EF4273418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Devastating Consequences of Corruption in Public Procurement – Presentation of </a:t>
            </a:r>
            <a:r>
              <a:rPr lang="hr-HR" b="1" dirty="0" smtClean="0"/>
              <a:t>Croatian</a:t>
            </a:r>
            <a:r>
              <a:rPr lang="en-US" b="1" dirty="0" smtClean="0"/>
              <a:t> Cases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sz="2000" b="1" dirty="0" smtClean="0">
                <a:solidFill>
                  <a:schemeClr val="tx1"/>
                </a:solidFill>
              </a:rPr>
              <a:t>Maja Kuhar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president</a:t>
            </a:r>
            <a:br>
              <a:rPr lang="hr-HR" sz="2000" b="1" dirty="0" smtClean="0"/>
            </a:br>
            <a:r>
              <a:rPr lang="hr-HR" sz="2000" b="1" dirty="0" smtClean="0"/>
              <a:t>State Commission for Supervision of Public Procurement Procedures  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43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Port Gaženica Case (Zadar Cruise Port) - 2008</a:t>
            </a:r>
            <a:endParaRPr lang="de-A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36" y="2548777"/>
            <a:ext cx="6471649" cy="38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„Port Gaženica” case (Zadar Cruise Port) - 2008</a:t>
            </a:r>
            <a:br>
              <a:rPr lang="hr-HR" dirty="0" smtClean="0"/>
            </a:br>
            <a:r>
              <a:rPr lang="hr-HR" sz="2700" dirty="0" smtClean="0"/>
              <a:t>minister of transport and infrastrucure and his State Secretary</a:t>
            </a:r>
            <a:endParaRPr lang="de-AT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192" y="3302500"/>
            <a:ext cx="5229418" cy="2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Port Gaženica (Zadar Cruise Port) - 2008</a:t>
            </a:r>
            <a:endParaRPr lang="de-AT" dirty="0"/>
          </a:p>
        </p:txBody>
      </p:sp>
      <p:sp>
        <p:nvSpPr>
          <p:cNvPr id="3" name="Oval 2"/>
          <p:cNvSpPr/>
          <p:nvPr/>
        </p:nvSpPr>
        <p:spPr>
          <a:xfrm>
            <a:off x="1075097" y="2414426"/>
            <a:ext cx="1571946" cy="15205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Minister of transport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7277" y="4130211"/>
            <a:ext cx="1715784" cy="1315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State secretary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24445" y="2853646"/>
            <a:ext cx="2030964" cy="17869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Public company for road constructions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(3 directors)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J.S.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34385" y="2898992"/>
            <a:ext cx="892334" cy="275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251415" y="2235923"/>
            <a:ext cx="2011680" cy="1071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trabag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60920" y="2663190"/>
            <a:ext cx="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57255" y="3432081"/>
            <a:ext cx="12225" cy="730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616455" y="4400551"/>
            <a:ext cx="3281599" cy="19659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Public procurement procedure for construction of Port Gaženica </a:t>
            </a:r>
          </a:p>
          <a:p>
            <a:pPr marL="285750" indent="-285750" algn="ctr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only two bids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49570" y="2019653"/>
            <a:ext cx="2426970" cy="11743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Remorker company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(Million euro)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I.P.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315450" y="3307646"/>
            <a:ext cx="0" cy="41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436292" y="2663190"/>
            <a:ext cx="684848" cy="28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26792" y="3667391"/>
            <a:ext cx="1304988" cy="45851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0488572" y="4162532"/>
            <a:ext cx="1571946" cy="15205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Minister of transport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93995" y="5261607"/>
            <a:ext cx="1715784" cy="1315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State secretary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121140" y="3747112"/>
            <a:ext cx="1230747" cy="12536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>
                <a:solidFill>
                  <a:srgbClr val="000000"/>
                </a:solidFill>
              </a:rPr>
              <a:t>J.S</a:t>
            </a:r>
            <a:r>
              <a:rPr lang="hr-HR" dirty="0" smtClean="0">
                <a:solidFill>
                  <a:srgbClr val="000000"/>
                </a:solidFill>
              </a:rPr>
              <a:t>.</a:t>
            </a:r>
          </a:p>
          <a:p>
            <a:pPr lvl="0" algn="ctr"/>
            <a:r>
              <a:rPr lang="hr-HR" dirty="0" smtClean="0">
                <a:solidFill>
                  <a:srgbClr val="000000"/>
                </a:solidFill>
              </a:rPr>
              <a:t>I.P.</a:t>
            </a:r>
          </a:p>
          <a:p>
            <a:pPr lvl="0" algn="ctr"/>
            <a:r>
              <a:rPr lang="hr-HR" dirty="0" smtClean="0">
                <a:solidFill>
                  <a:srgbClr val="000000"/>
                </a:solidFill>
              </a:rPr>
              <a:t>20%</a:t>
            </a:r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2</a:t>
            </a:r>
            <a:r>
              <a:rPr lang="hr-HR" dirty="0" smtClean="0"/>
              <a:t>. The „Kalmetina” case – access roads to port Gaženica- 2008</a:t>
            </a:r>
            <a:br>
              <a:rPr lang="hr-HR" dirty="0" smtClean="0"/>
            </a:br>
            <a:r>
              <a:rPr lang="hr-HR" sz="2700" dirty="0" smtClean="0"/>
              <a:t>minister of transport and infrastrucure and his State Secretary</a:t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endParaRPr lang="de-AT" sz="27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5233" t="19812" r="33135" b="11273"/>
          <a:stretch/>
        </p:blipFill>
        <p:spPr bwMode="auto">
          <a:xfrm>
            <a:off x="857250" y="3116785"/>
            <a:ext cx="5040630" cy="3348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942" y="3283996"/>
            <a:ext cx="4529138" cy="30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The „FIMI Media” case – 2007</a:t>
            </a:r>
            <a:br>
              <a:rPr lang="hr-HR" dirty="0" smtClean="0"/>
            </a:br>
            <a:r>
              <a:rPr lang="hr-HR" sz="3600" dirty="0" smtClean="0"/>
              <a:t>Croatian Prime Minister resignes in 2009</a:t>
            </a:r>
            <a:r>
              <a:rPr lang="hr-HR" dirty="0" smtClean="0"/>
              <a:t/>
            </a:r>
            <a:br>
              <a:rPr lang="hr-HR" dirty="0" smtClean="0"/>
            </a:br>
            <a:endParaRPr lang="de-A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2357987"/>
            <a:ext cx="5829299" cy="43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333399"/>
                </a:solidFill>
              </a:rPr>
              <a:t>3. The </a:t>
            </a:r>
            <a:r>
              <a:rPr lang="hr-HR" dirty="0">
                <a:solidFill>
                  <a:srgbClr val="333399"/>
                </a:solidFill>
              </a:rPr>
              <a:t>„FIMI Media” case - 2007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84" y="2601353"/>
            <a:ext cx="3158948" cy="3552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20" y="2420320"/>
            <a:ext cx="2515291" cy="354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580" y="2514601"/>
            <a:ext cx="3105149" cy="37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„Tram stops” case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r>
              <a:rPr lang="hr-HR" dirty="0" smtClean="0"/>
              <a:t>  </a:t>
            </a:r>
            <a:endParaRPr lang="de-A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40" y="2256399"/>
            <a:ext cx="5171122" cy="38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5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Thank you for your attention</a:t>
            </a:r>
            <a:br>
              <a:rPr lang="hr-HR" sz="5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r>
              <a:rPr lang="hr-HR" dirty="0" smtClean="0"/>
              <a:t>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76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139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Standarddesign</vt:lpstr>
      <vt:lpstr>Packager Shell Object</vt:lpstr>
      <vt:lpstr>The Devastating Consequences of Corruption in Public Procurement – Presentation of Croatian Cases  Maja Kuhar president State Commission for Supervision of Public Procurement Procedures   </vt:lpstr>
      <vt:lpstr>1. Port Gaženica Case (Zadar Cruise Port) - 2008</vt:lpstr>
      <vt:lpstr>1. „Port Gaženica” case (Zadar Cruise Port) - 2008 minister of transport and infrastrucure and his State Secretary</vt:lpstr>
      <vt:lpstr>1. Port Gaženica (Zadar Cruise Port) - 2008</vt:lpstr>
      <vt:lpstr>2. The „Kalmetina” case – access roads to port Gaženica- 2008 minister of transport and infrastrucure and his State Secretary  </vt:lpstr>
      <vt:lpstr>3. The „FIMI Media” case – 2007 Croatian Prime Minister resignes in 2009 </vt:lpstr>
      <vt:lpstr>3. The „FIMI Media” case - 2007</vt:lpstr>
      <vt:lpstr>4. „Tram stops” case     </vt:lpstr>
      <vt:lpstr>    Thank you for your attention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Vlatka Matunec</dc:creator>
  <cp:lastModifiedBy>Maja Kuhar</cp:lastModifiedBy>
  <cp:revision>132</cp:revision>
  <dcterms:created xsi:type="dcterms:W3CDTF">2019-01-21T11:34:50Z</dcterms:created>
  <dcterms:modified xsi:type="dcterms:W3CDTF">2019-10-25T15:56:21Z</dcterms:modified>
</cp:coreProperties>
</file>