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77"/>
  </p:notesMasterIdLst>
  <p:handoutMasterIdLst>
    <p:handoutMasterId r:id="rId78"/>
  </p:handoutMasterIdLst>
  <p:sldIdLst>
    <p:sldId id="257" r:id="rId2"/>
    <p:sldId id="263" r:id="rId3"/>
    <p:sldId id="264" r:id="rId4"/>
    <p:sldId id="308" r:id="rId5"/>
    <p:sldId id="309" r:id="rId6"/>
    <p:sldId id="318" r:id="rId7"/>
    <p:sldId id="328" r:id="rId8"/>
    <p:sldId id="323" r:id="rId9"/>
    <p:sldId id="338" r:id="rId10"/>
    <p:sldId id="337" r:id="rId11"/>
    <p:sldId id="336" r:id="rId12"/>
    <p:sldId id="335" r:id="rId13"/>
    <p:sldId id="334" r:id="rId14"/>
    <p:sldId id="333" r:id="rId15"/>
    <p:sldId id="332" r:id="rId16"/>
    <p:sldId id="331" r:id="rId17"/>
    <p:sldId id="330" r:id="rId18"/>
    <p:sldId id="329" r:id="rId19"/>
    <p:sldId id="327" r:id="rId20"/>
    <p:sldId id="326" r:id="rId21"/>
    <p:sldId id="325" r:id="rId22"/>
    <p:sldId id="324" r:id="rId23"/>
    <p:sldId id="322" r:id="rId24"/>
    <p:sldId id="321" r:id="rId25"/>
    <p:sldId id="320" r:id="rId26"/>
    <p:sldId id="319" r:id="rId27"/>
    <p:sldId id="310" r:id="rId28"/>
    <p:sldId id="316" r:id="rId29"/>
    <p:sldId id="317" r:id="rId30"/>
    <p:sldId id="315" r:id="rId31"/>
    <p:sldId id="311" r:id="rId32"/>
    <p:sldId id="312" r:id="rId33"/>
    <p:sldId id="313" r:id="rId34"/>
    <p:sldId id="314" r:id="rId35"/>
    <p:sldId id="343" r:id="rId36"/>
    <p:sldId id="342" r:id="rId37"/>
    <p:sldId id="341" r:id="rId38"/>
    <p:sldId id="340" r:id="rId39"/>
    <p:sldId id="339" r:id="rId40"/>
    <p:sldId id="344" r:id="rId41"/>
    <p:sldId id="348" r:id="rId42"/>
    <p:sldId id="347" r:id="rId43"/>
    <p:sldId id="346" r:id="rId44"/>
    <p:sldId id="345" r:id="rId45"/>
    <p:sldId id="351" r:id="rId46"/>
    <p:sldId id="350" r:id="rId47"/>
    <p:sldId id="356" r:id="rId48"/>
    <p:sldId id="355" r:id="rId49"/>
    <p:sldId id="354" r:id="rId50"/>
    <p:sldId id="353" r:id="rId51"/>
    <p:sldId id="359" r:id="rId52"/>
    <p:sldId id="358" r:id="rId53"/>
    <p:sldId id="357" r:id="rId54"/>
    <p:sldId id="352" r:id="rId55"/>
    <p:sldId id="360" r:id="rId56"/>
    <p:sldId id="361" r:id="rId57"/>
    <p:sldId id="367" r:id="rId58"/>
    <p:sldId id="366" r:id="rId59"/>
    <p:sldId id="365" r:id="rId60"/>
    <p:sldId id="364" r:id="rId61"/>
    <p:sldId id="363" r:id="rId62"/>
    <p:sldId id="362" r:id="rId63"/>
    <p:sldId id="368" r:id="rId64"/>
    <p:sldId id="370" r:id="rId65"/>
    <p:sldId id="371" r:id="rId66"/>
    <p:sldId id="369" r:id="rId67"/>
    <p:sldId id="372" r:id="rId68"/>
    <p:sldId id="378" r:id="rId69"/>
    <p:sldId id="377" r:id="rId70"/>
    <p:sldId id="376" r:id="rId71"/>
    <p:sldId id="379" r:id="rId72"/>
    <p:sldId id="375" r:id="rId73"/>
    <p:sldId id="380" r:id="rId74"/>
    <p:sldId id="382" r:id="rId75"/>
    <p:sldId id="258" r:id="rId76"/>
  </p:sldIdLst>
  <p:sldSz cx="12192000" cy="6858000"/>
  <p:notesSz cx="6735763" cy="98663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B7B"/>
    <a:srgbClr val="70AB7B"/>
    <a:srgbClr val="036DB5"/>
    <a:srgbClr val="0069B0"/>
    <a:srgbClr val="DDDDDD"/>
    <a:srgbClr val="B3B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0816" autoAdjust="0"/>
  </p:normalViewPr>
  <p:slideViewPr>
    <p:cSldViewPr snapToGrid="0">
      <p:cViewPr>
        <p:scale>
          <a:sx n="61" d="100"/>
          <a:sy n="61" d="100"/>
        </p:scale>
        <p:origin x="-1422" y="-60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D8D9B-47CD-45FC-8E23-F6C7AD9C4703}" type="doc">
      <dgm:prSet loTypeId="urn:microsoft.com/office/officeart/2005/8/layout/vList3" loCatId="list" qsTypeId="urn:microsoft.com/office/officeart/2005/8/quickstyle/simple2" qsCatId="simple" csTypeId="urn:microsoft.com/office/officeart/2005/8/colors/accent1_2" csCatId="accent1" phldr="1"/>
      <dgm:spPr/>
    </dgm:pt>
    <dgm:pt modelId="{C0C35059-7B37-496B-8A9E-447E22DB04F9}">
      <dgm:prSet custT="1"/>
      <dgm:spPr/>
      <dgm:t>
        <a:bodyPr/>
        <a:lstStyle/>
        <a:p>
          <a:pPr marL="0" marR="0" indent="0" defTabSz="1377950" eaLnBrk="1" fontAlgn="auto" latinLnBrk="0" hangingPunct="1">
            <a:lnSpc>
              <a:spcPct val="90000"/>
            </a:lnSpc>
            <a:spcBef>
              <a:spcPct val="0"/>
            </a:spcBef>
            <a:spcAft>
              <a:spcPct val="35000"/>
            </a:spcAft>
            <a:buClrTx/>
            <a:buSzTx/>
            <a:buFontTx/>
            <a:buNone/>
            <a:tabLst/>
            <a:defRPr/>
          </a:pPr>
          <a:r>
            <a:rPr lang="ro-RO" sz="2400" b="1" u="sng" dirty="0" err="1" smtClean="0">
              <a:solidFill>
                <a:schemeClr val="tx1"/>
              </a:solidFill>
            </a:rPr>
            <a:t>Corruption</a:t>
          </a:r>
          <a:r>
            <a:rPr lang="ro-RO" sz="2400" b="1" u="sng" dirty="0" smtClean="0">
              <a:solidFill>
                <a:schemeClr val="tx1"/>
              </a:solidFill>
            </a:rPr>
            <a:t> in public </a:t>
          </a:r>
          <a:r>
            <a:rPr lang="ro-RO" sz="2400" b="1" u="sng" dirty="0" err="1" smtClean="0">
              <a:solidFill>
                <a:schemeClr val="tx1"/>
              </a:solidFill>
            </a:rPr>
            <a:t>procurement</a:t>
          </a:r>
          <a:endParaRPr lang="ro-RO" sz="2400" b="1" u="sng" dirty="0" smtClean="0">
            <a:solidFill>
              <a:schemeClr val="tx1"/>
            </a:solidFill>
          </a:endParaRPr>
        </a:p>
        <a:p>
          <a:pPr marL="0" marR="0" indent="0" defTabSz="1377950" eaLnBrk="1" fontAlgn="auto" latinLnBrk="0" hangingPunct="1">
            <a:lnSpc>
              <a:spcPct val="90000"/>
            </a:lnSpc>
            <a:spcBef>
              <a:spcPct val="0"/>
            </a:spcBef>
            <a:spcAft>
              <a:spcPct val="35000"/>
            </a:spcAft>
            <a:buClrTx/>
            <a:buSzTx/>
            <a:buFontTx/>
            <a:buNone/>
            <a:tabLst/>
            <a:defRPr/>
          </a:pPr>
          <a:r>
            <a:rPr lang="ro-RO" sz="2400" b="1" u="sng" dirty="0" err="1" smtClean="0">
              <a:solidFill>
                <a:schemeClr val="tx1"/>
              </a:solidFill>
            </a:rPr>
            <a:t>Case-study</a:t>
          </a:r>
          <a:r>
            <a:rPr lang="ro-RO" sz="2400" b="1" u="sng" dirty="0" smtClean="0">
              <a:solidFill>
                <a:schemeClr val="tx1"/>
              </a:solidFill>
            </a:rPr>
            <a:t> </a:t>
          </a:r>
          <a:endParaRPr lang="ro-RO" sz="2400" dirty="0" smtClean="0">
            <a:solidFill>
              <a:schemeClr val="tx1"/>
            </a:solidFill>
          </a:endParaRPr>
        </a:p>
        <a:p>
          <a:pPr defTabSz="1377950">
            <a:lnSpc>
              <a:spcPct val="90000"/>
            </a:lnSpc>
            <a:spcBef>
              <a:spcPct val="0"/>
            </a:spcBef>
            <a:spcAft>
              <a:spcPct val="35000"/>
            </a:spcAft>
          </a:pPr>
          <a:endParaRPr lang="ro-RO" sz="2200" dirty="0">
            <a:solidFill>
              <a:schemeClr val="tx1"/>
            </a:solidFill>
          </a:endParaRPr>
        </a:p>
      </dgm:t>
    </dgm:pt>
    <dgm:pt modelId="{6B12CFF3-9209-45F1-B16B-38B0E9D97D09}" type="parTrans" cxnId="{8EDD1D2A-F0E0-44F8-BD82-DEBE75D234C8}">
      <dgm:prSet/>
      <dgm:spPr/>
      <dgm:t>
        <a:bodyPr/>
        <a:lstStyle/>
        <a:p>
          <a:endParaRPr lang="ro-RO"/>
        </a:p>
      </dgm:t>
    </dgm:pt>
    <dgm:pt modelId="{864ED2BC-4103-41D7-A2FD-7DFC4ACAE1A4}" type="sibTrans" cxnId="{8EDD1D2A-F0E0-44F8-BD82-DEBE75D234C8}">
      <dgm:prSet/>
      <dgm:spPr/>
      <dgm:t>
        <a:bodyPr/>
        <a:lstStyle/>
        <a:p>
          <a:endParaRPr lang="ro-RO"/>
        </a:p>
      </dgm:t>
    </dgm:pt>
    <dgm:pt modelId="{00B7F490-5734-47B6-BC4F-6D862836753F}">
      <dgm:prSet/>
      <dgm:spPr/>
      <dgm:t>
        <a:bodyPr/>
        <a:lstStyle/>
        <a:p>
          <a:r>
            <a:rPr lang="ro-RO" b="1" dirty="0" smtClean="0">
              <a:solidFill>
                <a:schemeClr val="tx1"/>
              </a:solidFill>
            </a:rPr>
            <a:t>Public </a:t>
          </a:r>
          <a:r>
            <a:rPr lang="ro-RO" b="1" dirty="0" err="1" smtClean="0">
              <a:solidFill>
                <a:schemeClr val="tx1"/>
              </a:solidFill>
            </a:rPr>
            <a:t>Procurement</a:t>
          </a:r>
          <a:r>
            <a:rPr lang="ro-RO" b="1" dirty="0" smtClean="0">
              <a:solidFill>
                <a:schemeClr val="tx1"/>
              </a:solidFill>
            </a:rPr>
            <a:t> </a:t>
          </a:r>
          <a:r>
            <a:rPr lang="ro-RO" b="1" dirty="0" err="1" smtClean="0">
              <a:solidFill>
                <a:schemeClr val="tx1"/>
              </a:solidFill>
            </a:rPr>
            <a:t>Corruptions</a:t>
          </a:r>
          <a:r>
            <a:rPr lang="ro-RO" b="1" dirty="0" smtClean="0">
              <a:solidFill>
                <a:schemeClr val="tx1"/>
              </a:solidFill>
            </a:rPr>
            <a:t> </a:t>
          </a:r>
          <a:r>
            <a:rPr lang="ro-RO" b="1" dirty="0" err="1" smtClean="0">
              <a:solidFill>
                <a:schemeClr val="tx1"/>
              </a:solidFill>
            </a:rPr>
            <a:t>Patterns</a:t>
          </a:r>
          <a:endParaRPr lang="ro-RO" dirty="0">
            <a:solidFill>
              <a:schemeClr val="tx1"/>
            </a:solidFill>
          </a:endParaRPr>
        </a:p>
      </dgm:t>
    </dgm:pt>
    <dgm:pt modelId="{7F07ECDD-D57F-472D-81C7-4120DE41B8C3}" type="parTrans" cxnId="{5FA9116C-15D7-4872-8181-92A6A440FC8C}">
      <dgm:prSet/>
      <dgm:spPr/>
      <dgm:t>
        <a:bodyPr/>
        <a:lstStyle/>
        <a:p>
          <a:endParaRPr lang="ro-RO"/>
        </a:p>
      </dgm:t>
    </dgm:pt>
    <dgm:pt modelId="{55E28328-C2FA-4B1C-BDC9-478E9A561706}" type="sibTrans" cxnId="{5FA9116C-15D7-4872-8181-92A6A440FC8C}">
      <dgm:prSet/>
      <dgm:spPr/>
      <dgm:t>
        <a:bodyPr/>
        <a:lstStyle/>
        <a:p>
          <a:endParaRPr lang="ro-RO"/>
        </a:p>
      </dgm:t>
    </dgm:pt>
    <dgm:pt modelId="{25445756-5D8D-4970-8D0F-E2109ED47B81}">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u="sng" dirty="0" smtClean="0">
              <a:solidFill>
                <a:schemeClr val="tx1"/>
              </a:solidFill>
            </a:rPr>
            <a:t>Famous Romanian Corruption Cases</a:t>
          </a:r>
          <a:endParaRPr lang="ro-RO" dirty="0" smtClean="0">
            <a:solidFill>
              <a:schemeClr val="tx1"/>
            </a:solidFill>
          </a:endParaRPr>
        </a:p>
        <a:p>
          <a:endParaRPr lang="ro-RO" dirty="0"/>
        </a:p>
      </dgm:t>
    </dgm:pt>
    <dgm:pt modelId="{77928434-474C-4A1E-8B61-9BD3282CFC75}" type="parTrans" cxnId="{0B330525-A9C2-4F97-ADAD-37F0A381CAC8}">
      <dgm:prSet/>
      <dgm:spPr/>
      <dgm:t>
        <a:bodyPr/>
        <a:lstStyle/>
        <a:p>
          <a:endParaRPr lang="ro-RO"/>
        </a:p>
      </dgm:t>
    </dgm:pt>
    <dgm:pt modelId="{0EE326B5-1661-42A8-8358-8E30C6BD8B0E}" type="sibTrans" cxnId="{0B330525-A9C2-4F97-ADAD-37F0A381CAC8}">
      <dgm:prSet/>
      <dgm:spPr/>
      <dgm:t>
        <a:bodyPr/>
        <a:lstStyle/>
        <a:p>
          <a:endParaRPr lang="ro-RO"/>
        </a:p>
      </dgm:t>
    </dgm:pt>
    <dgm:pt modelId="{5D8D1B7F-FF4A-4877-B134-67FAEC2BDC7E}" type="pres">
      <dgm:prSet presAssocID="{1EDD8D9B-47CD-45FC-8E23-F6C7AD9C4703}" presName="linearFlow" presStyleCnt="0">
        <dgm:presLayoutVars>
          <dgm:dir/>
          <dgm:resizeHandles val="exact"/>
        </dgm:presLayoutVars>
      </dgm:prSet>
      <dgm:spPr/>
    </dgm:pt>
    <dgm:pt modelId="{5FCFF9C6-6AA9-4A24-AC3F-24229BF8E9C3}" type="pres">
      <dgm:prSet presAssocID="{C0C35059-7B37-496B-8A9E-447E22DB04F9}" presName="composite" presStyleCnt="0"/>
      <dgm:spPr/>
    </dgm:pt>
    <dgm:pt modelId="{98A5C927-5C53-4CC7-96A1-7D0FED321500}" type="pres">
      <dgm:prSet presAssocID="{C0C35059-7B37-496B-8A9E-447E22DB04F9}" presName="imgShp" presStyleLbl="fgImgPlace1" presStyleIdx="0" presStyleCnt="3"/>
      <dgm:spPr/>
    </dgm:pt>
    <dgm:pt modelId="{45CC78E8-5640-43C5-9631-8F0A9761B549}" type="pres">
      <dgm:prSet presAssocID="{C0C35059-7B37-496B-8A9E-447E22DB04F9}" presName="txShp" presStyleLbl="node1" presStyleIdx="0" presStyleCnt="3" custLinFactNeighborX="1774" custLinFactNeighborY="16570">
        <dgm:presLayoutVars>
          <dgm:bulletEnabled val="1"/>
        </dgm:presLayoutVars>
      </dgm:prSet>
      <dgm:spPr/>
      <dgm:t>
        <a:bodyPr/>
        <a:lstStyle/>
        <a:p>
          <a:endParaRPr lang="ro-RO"/>
        </a:p>
      </dgm:t>
    </dgm:pt>
    <dgm:pt modelId="{637505B6-7EB6-4CAB-B156-B410C64077B0}" type="pres">
      <dgm:prSet presAssocID="{864ED2BC-4103-41D7-A2FD-7DFC4ACAE1A4}" presName="spacing" presStyleCnt="0"/>
      <dgm:spPr/>
    </dgm:pt>
    <dgm:pt modelId="{8D24EC4C-5A5B-458D-B036-F68E43FE6D1E}" type="pres">
      <dgm:prSet presAssocID="{25445756-5D8D-4970-8D0F-E2109ED47B81}" presName="composite" presStyleCnt="0"/>
      <dgm:spPr/>
    </dgm:pt>
    <dgm:pt modelId="{6D4BC6A9-23F2-4853-9B02-ED6B37414CC5}" type="pres">
      <dgm:prSet presAssocID="{25445756-5D8D-4970-8D0F-E2109ED47B81}" presName="imgShp" presStyleLbl="fgImgPlace1" presStyleIdx="1" presStyleCnt="3"/>
      <dgm:spPr/>
    </dgm:pt>
    <dgm:pt modelId="{23210297-D772-4053-899C-4C219C96A05A}" type="pres">
      <dgm:prSet presAssocID="{25445756-5D8D-4970-8D0F-E2109ED47B81}" presName="txShp" presStyleLbl="node1" presStyleIdx="1" presStyleCnt="3">
        <dgm:presLayoutVars>
          <dgm:bulletEnabled val="1"/>
        </dgm:presLayoutVars>
      </dgm:prSet>
      <dgm:spPr/>
    </dgm:pt>
    <dgm:pt modelId="{5C7EF60F-CFD1-4E0A-A833-33699C5B574A}" type="pres">
      <dgm:prSet presAssocID="{0EE326B5-1661-42A8-8358-8E30C6BD8B0E}" presName="spacing" presStyleCnt="0"/>
      <dgm:spPr/>
    </dgm:pt>
    <dgm:pt modelId="{C47818CC-E4A6-4E6E-8959-AC2AEAA076CF}" type="pres">
      <dgm:prSet presAssocID="{00B7F490-5734-47B6-BC4F-6D862836753F}" presName="composite" presStyleCnt="0"/>
      <dgm:spPr/>
    </dgm:pt>
    <dgm:pt modelId="{18529F39-425E-4CD4-ADCC-905B2A8953BB}" type="pres">
      <dgm:prSet presAssocID="{00B7F490-5734-47B6-BC4F-6D862836753F}" presName="imgShp" presStyleLbl="fgImgPlace1" presStyleIdx="2" presStyleCnt="3"/>
      <dgm:spPr/>
    </dgm:pt>
    <dgm:pt modelId="{9E88F83C-6580-4D92-8D75-D564FEB0B87D}" type="pres">
      <dgm:prSet presAssocID="{00B7F490-5734-47B6-BC4F-6D862836753F}" presName="txShp" presStyleLbl="node1" presStyleIdx="2" presStyleCnt="3">
        <dgm:presLayoutVars>
          <dgm:bulletEnabled val="1"/>
        </dgm:presLayoutVars>
      </dgm:prSet>
      <dgm:spPr/>
      <dgm:t>
        <a:bodyPr/>
        <a:lstStyle/>
        <a:p>
          <a:endParaRPr lang="ro-RO"/>
        </a:p>
      </dgm:t>
    </dgm:pt>
  </dgm:ptLst>
  <dgm:cxnLst>
    <dgm:cxn modelId="{CF0353B3-2B1D-4244-8C88-2834114DE903}" type="presOf" srcId="{00B7F490-5734-47B6-BC4F-6D862836753F}" destId="{9E88F83C-6580-4D92-8D75-D564FEB0B87D}" srcOrd="0" destOrd="0" presId="urn:microsoft.com/office/officeart/2005/8/layout/vList3"/>
    <dgm:cxn modelId="{8B19574A-F458-4FBE-95CB-CA725813B5C3}" type="presOf" srcId="{1EDD8D9B-47CD-45FC-8E23-F6C7AD9C4703}" destId="{5D8D1B7F-FF4A-4877-B134-67FAEC2BDC7E}" srcOrd="0" destOrd="0" presId="urn:microsoft.com/office/officeart/2005/8/layout/vList3"/>
    <dgm:cxn modelId="{38FA0922-5FB8-4337-8E6F-DCB5114DA668}" type="presOf" srcId="{C0C35059-7B37-496B-8A9E-447E22DB04F9}" destId="{45CC78E8-5640-43C5-9631-8F0A9761B549}" srcOrd="0" destOrd="0" presId="urn:microsoft.com/office/officeart/2005/8/layout/vList3"/>
    <dgm:cxn modelId="{0B330525-A9C2-4F97-ADAD-37F0A381CAC8}" srcId="{1EDD8D9B-47CD-45FC-8E23-F6C7AD9C4703}" destId="{25445756-5D8D-4970-8D0F-E2109ED47B81}" srcOrd="1" destOrd="0" parTransId="{77928434-474C-4A1E-8B61-9BD3282CFC75}" sibTransId="{0EE326B5-1661-42A8-8358-8E30C6BD8B0E}"/>
    <dgm:cxn modelId="{5FA9116C-15D7-4872-8181-92A6A440FC8C}" srcId="{1EDD8D9B-47CD-45FC-8E23-F6C7AD9C4703}" destId="{00B7F490-5734-47B6-BC4F-6D862836753F}" srcOrd="2" destOrd="0" parTransId="{7F07ECDD-D57F-472D-81C7-4120DE41B8C3}" sibTransId="{55E28328-C2FA-4B1C-BDC9-478E9A561706}"/>
    <dgm:cxn modelId="{8EDD1D2A-F0E0-44F8-BD82-DEBE75D234C8}" srcId="{1EDD8D9B-47CD-45FC-8E23-F6C7AD9C4703}" destId="{C0C35059-7B37-496B-8A9E-447E22DB04F9}" srcOrd="0" destOrd="0" parTransId="{6B12CFF3-9209-45F1-B16B-38B0E9D97D09}" sibTransId="{864ED2BC-4103-41D7-A2FD-7DFC4ACAE1A4}"/>
    <dgm:cxn modelId="{4E244BC3-9642-4BE4-9314-ECDD0E72AC76}" type="presOf" srcId="{25445756-5D8D-4970-8D0F-E2109ED47B81}" destId="{23210297-D772-4053-899C-4C219C96A05A}" srcOrd="0" destOrd="0" presId="urn:microsoft.com/office/officeart/2005/8/layout/vList3"/>
    <dgm:cxn modelId="{EFD68F52-3827-4BFF-8C2C-D28B07ECC1AA}" type="presParOf" srcId="{5D8D1B7F-FF4A-4877-B134-67FAEC2BDC7E}" destId="{5FCFF9C6-6AA9-4A24-AC3F-24229BF8E9C3}" srcOrd="0" destOrd="0" presId="urn:microsoft.com/office/officeart/2005/8/layout/vList3"/>
    <dgm:cxn modelId="{5DF35DA9-2443-4794-A01A-79B5BFAB0AF1}" type="presParOf" srcId="{5FCFF9C6-6AA9-4A24-AC3F-24229BF8E9C3}" destId="{98A5C927-5C53-4CC7-96A1-7D0FED321500}" srcOrd="0" destOrd="0" presId="urn:microsoft.com/office/officeart/2005/8/layout/vList3"/>
    <dgm:cxn modelId="{C0F06988-5844-43FD-ADFB-D7EE06BF4226}" type="presParOf" srcId="{5FCFF9C6-6AA9-4A24-AC3F-24229BF8E9C3}" destId="{45CC78E8-5640-43C5-9631-8F0A9761B549}" srcOrd="1" destOrd="0" presId="urn:microsoft.com/office/officeart/2005/8/layout/vList3"/>
    <dgm:cxn modelId="{BFF90A1C-BD63-4D8E-971B-24A5D6EFCA69}" type="presParOf" srcId="{5D8D1B7F-FF4A-4877-B134-67FAEC2BDC7E}" destId="{637505B6-7EB6-4CAB-B156-B410C64077B0}" srcOrd="1" destOrd="0" presId="urn:microsoft.com/office/officeart/2005/8/layout/vList3"/>
    <dgm:cxn modelId="{4BED28D2-592C-4947-AF2C-801837134C51}" type="presParOf" srcId="{5D8D1B7F-FF4A-4877-B134-67FAEC2BDC7E}" destId="{8D24EC4C-5A5B-458D-B036-F68E43FE6D1E}" srcOrd="2" destOrd="0" presId="urn:microsoft.com/office/officeart/2005/8/layout/vList3"/>
    <dgm:cxn modelId="{4B030872-70F3-4FEA-B24E-7B11AD40F67A}" type="presParOf" srcId="{8D24EC4C-5A5B-458D-B036-F68E43FE6D1E}" destId="{6D4BC6A9-23F2-4853-9B02-ED6B37414CC5}" srcOrd="0" destOrd="0" presId="urn:microsoft.com/office/officeart/2005/8/layout/vList3"/>
    <dgm:cxn modelId="{6F9CBC4E-8AFE-4EBF-B700-565C5F852313}" type="presParOf" srcId="{8D24EC4C-5A5B-458D-B036-F68E43FE6D1E}" destId="{23210297-D772-4053-899C-4C219C96A05A}" srcOrd="1" destOrd="0" presId="urn:microsoft.com/office/officeart/2005/8/layout/vList3"/>
    <dgm:cxn modelId="{04BB5796-EB39-48B5-9582-4A378CCB8638}" type="presParOf" srcId="{5D8D1B7F-FF4A-4877-B134-67FAEC2BDC7E}" destId="{5C7EF60F-CFD1-4E0A-A833-33699C5B574A}" srcOrd="3" destOrd="0" presId="urn:microsoft.com/office/officeart/2005/8/layout/vList3"/>
    <dgm:cxn modelId="{69042D68-E144-4A45-A908-C6B968017976}" type="presParOf" srcId="{5D8D1B7F-FF4A-4877-B134-67FAEC2BDC7E}" destId="{C47818CC-E4A6-4E6E-8959-AC2AEAA076CF}" srcOrd="4" destOrd="0" presId="urn:microsoft.com/office/officeart/2005/8/layout/vList3"/>
    <dgm:cxn modelId="{DB1251C4-0B8A-4AC7-BF14-D9552224D6AE}" type="presParOf" srcId="{C47818CC-E4A6-4E6E-8959-AC2AEAA076CF}" destId="{18529F39-425E-4CD4-ADCC-905B2A8953BB}" srcOrd="0" destOrd="0" presId="urn:microsoft.com/office/officeart/2005/8/layout/vList3"/>
    <dgm:cxn modelId="{BE33E493-8334-40B8-B726-7B0F7EF6AEA3}" type="presParOf" srcId="{C47818CC-E4A6-4E6E-8959-AC2AEAA076CF}" destId="{9E88F83C-6580-4D92-8D75-D564FEB0B87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C78E8-5640-43C5-9631-8F0A9761B549}">
      <dsp:nvSpPr>
        <dsp:cNvPr id="0" name=""/>
        <dsp:cNvSpPr/>
      </dsp:nvSpPr>
      <dsp:spPr>
        <a:xfrm rot="10800000">
          <a:off x="2155352" y="180167"/>
          <a:ext cx="6989707" cy="1083160"/>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77644" tIns="91440" rIns="170688" bIns="91440"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r>
            <a:rPr lang="ro-RO" sz="2400" b="1" u="sng" kern="1200" dirty="0" err="1" smtClean="0">
              <a:solidFill>
                <a:schemeClr val="tx1"/>
              </a:solidFill>
            </a:rPr>
            <a:t>Corruption</a:t>
          </a:r>
          <a:r>
            <a:rPr lang="ro-RO" sz="2400" b="1" u="sng" kern="1200" dirty="0" smtClean="0">
              <a:solidFill>
                <a:schemeClr val="tx1"/>
              </a:solidFill>
            </a:rPr>
            <a:t> in public </a:t>
          </a:r>
          <a:r>
            <a:rPr lang="ro-RO" sz="2400" b="1" u="sng" kern="1200" dirty="0" err="1" smtClean="0">
              <a:solidFill>
                <a:schemeClr val="tx1"/>
              </a:solidFill>
            </a:rPr>
            <a:t>procurement</a:t>
          </a:r>
          <a:endParaRPr lang="ro-RO" sz="2400" b="1" u="sng" kern="1200" dirty="0" smtClean="0">
            <a:solidFill>
              <a:schemeClr val="tx1"/>
            </a:solidFill>
          </a:endParaRPr>
        </a:p>
        <a:p>
          <a:pPr marL="0" marR="0" lvl="0" indent="0" algn="ctr" defTabSz="1377950" eaLnBrk="1" fontAlgn="auto" latinLnBrk="0" hangingPunct="1">
            <a:lnSpc>
              <a:spcPct val="90000"/>
            </a:lnSpc>
            <a:spcBef>
              <a:spcPct val="0"/>
            </a:spcBef>
            <a:spcAft>
              <a:spcPct val="35000"/>
            </a:spcAft>
            <a:buClrTx/>
            <a:buSzTx/>
            <a:buFontTx/>
            <a:buNone/>
            <a:tabLst/>
            <a:defRPr/>
          </a:pPr>
          <a:r>
            <a:rPr lang="ro-RO" sz="2400" b="1" u="sng" kern="1200" dirty="0" err="1" smtClean="0">
              <a:solidFill>
                <a:schemeClr val="tx1"/>
              </a:solidFill>
            </a:rPr>
            <a:t>Case-study</a:t>
          </a:r>
          <a:r>
            <a:rPr lang="ro-RO" sz="2400" b="1" u="sng" kern="1200" dirty="0" smtClean="0">
              <a:solidFill>
                <a:schemeClr val="tx1"/>
              </a:solidFill>
            </a:rPr>
            <a:t> </a:t>
          </a:r>
          <a:endParaRPr lang="ro-RO" sz="2400" kern="1200" dirty="0" smtClean="0">
            <a:solidFill>
              <a:schemeClr val="tx1"/>
            </a:solidFill>
          </a:endParaRPr>
        </a:p>
        <a:p>
          <a:pPr lvl="0" algn="ctr" defTabSz="1377950">
            <a:lnSpc>
              <a:spcPct val="90000"/>
            </a:lnSpc>
            <a:spcBef>
              <a:spcPct val="0"/>
            </a:spcBef>
            <a:spcAft>
              <a:spcPct val="35000"/>
            </a:spcAft>
          </a:pPr>
          <a:endParaRPr lang="ro-RO" sz="2200" kern="1200" dirty="0">
            <a:solidFill>
              <a:schemeClr val="tx1"/>
            </a:solidFill>
          </a:endParaRPr>
        </a:p>
      </dsp:txBody>
      <dsp:txXfrm rot="10800000">
        <a:off x="2426142" y="180167"/>
        <a:ext cx="6718917" cy="1083160"/>
      </dsp:txXfrm>
    </dsp:sp>
    <dsp:sp modelId="{98A5C927-5C53-4CC7-96A1-7D0FED321500}">
      <dsp:nvSpPr>
        <dsp:cNvPr id="0" name=""/>
        <dsp:cNvSpPr/>
      </dsp:nvSpPr>
      <dsp:spPr>
        <a:xfrm>
          <a:off x="1489775" y="687"/>
          <a:ext cx="1083160" cy="1083160"/>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3210297-D772-4053-899C-4C219C96A05A}">
      <dsp:nvSpPr>
        <dsp:cNvPr id="0" name=""/>
        <dsp:cNvSpPr/>
      </dsp:nvSpPr>
      <dsp:spPr>
        <a:xfrm rot="10800000">
          <a:off x="2031355" y="1379294"/>
          <a:ext cx="6989707" cy="1083160"/>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77644" tIns="102870" rIns="192024" bIns="1028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700" b="1" u="sng" kern="1200" dirty="0" smtClean="0">
              <a:solidFill>
                <a:schemeClr val="tx1"/>
              </a:solidFill>
            </a:rPr>
            <a:t>Famous Romanian Corruption Cases</a:t>
          </a:r>
          <a:endParaRPr lang="ro-RO" sz="2700" kern="1200" dirty="0" smtClean="0">
            <a:solidFill>
              <a:schemeClr val="tx1"/>
            </a:solidFill>
          </a:endParaRPr>
        </a:p>
        <a:p>
          <a:pPr lvl="0" algn="ctr">
            <a:spcBef>
              <a:spcPct val="0"/>
            </a:spcBef>
          </a:pPr>
          <a:endParaRPr lang="ro-RO" sz="2700" kern="1200" dirty="0"/>
        </a:p>
      </dsp:txBody>
      <dsp:txXfrm rot="10800000">
        <a:off x="2302145" y="1379294"/>
        <a:ext cx="6718917" cy="1083160"/>
      </dsp:txXfrm>
    </dsp:sp>
    <dsp:sp modelId="{6D4BC6A9-23F2-4853-9B02-ED6B37414CC5}">
      <dsp:nvSpPr>
        <dsp:cNvPr id="0" name=""/>
        <dsp:cNvSpPr/>
      </dsp:nvSpPr>
      <dsp:spPr>
        <a:xfrm>
          <a:off x="1489775" y="1379294"/>
          <a:ext cx="1083160" cy="1083160"/>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E88F83C-6580-4D92-8D75-D564FEB0B87D}">
      <dsp:nvSpPr>
        <dsp:cNvPr id="0" name=""/>
        <dsp:cNvSpPr/>
      </dsp:nvSpPr>
      <dsp:spPr>
        <a:xfrm rot="10800000">
          <a:off x="2031355" y="2757902"/>
          <a:ext cx="6989707" cy="1083160"/>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77644" tIns="102870" rIns="192024" bIns="102870" numCol="1" spcCol="1270" anchor="ctr" anchorCtr="0">
          <a:noAutofit/>
        </a:bodyPr>
        <a:lstStyle/>
        <a:p>
          <a:pPr lvl="0" algn="ctr" defTabSz="1200150">
            <a:lnSpc>
              <a:spcPct val="90000"/>
            </a:lnSpc>
            <a:spcBef>
              <a:spcPct val="0"/>
            </a:spcBef>
            <a:spcAft>
              <a:spcPct val="35000"/>
            </a:spcAft>
          </a:pPr>
          <a:r>
            <a:rPr lang="ro-RO" sz="2700" b="1" kern="1200" dirty="0" smtClean="0">
              <a:solidFill>
                <a:schemeClr val="tx1"/>
              </a:solidFill>
            </a:rPr>
            <a:t>Public </a:t>
          </a:r>
          <a:r>
            <a:rPr lang="ro-RO" sz="2700" b="1" kern="1200" dirty="0" err="1" smtClean="0">
              <a:solidFill>
                <a:schemeClr val="tx1"/>
              </a:solidFill>
            </a:rPr>
            <a:t>Procurement</a:t>
          </a:r>
          <a:r>
            <a:rPr lang="ro-RO" sz="2700" b="1" kern="1200" dirty="0" smtClean="0">
              <a:solidFill>
                <a:schemeClr val="tx1"/>
              </a:solidFill>
            </a:rPr>
            <a:t> </a:t>
          </a:r>
          <a:r>
            <a:rPr lang="ro-RO" sz="2700" b="1" kern="1200" dirty="0" err="1" smtClean="0">
              <a:solidFill>
                <a:schemeClr val="tx1"/>
              </a:solidFill>
            </a:rPr>
            <a:t>Corruptions</a:t>
          </a:r>
          <a:r>
            <a:rPr lang="ro-RO" sz="2700" b="1" kern="1200" dirty="0" smtClean="0">
              <a:solidFill>
                <a:schemeClr val="tx1"/>
              </a:solidFill>
            </a:rPr>
            <a:t> </a:t>
          </a:r>
          <a:r>
            <a:rPr lang="ro-RO" sz="2700" b="1" kern="1200" dirty="0" err="1" smtClean="0">
              <a:solidFill>
                <a:schemeClr val="tx1"/>
              </a:solidFill>
            </a:rPr>
            <a:t>Patterns</a:t>
          </a:r>
          <a:endParaRPr lang="ro-RO" sz="2700" kern="1200" dirty="0">
            <a:solidFill>
              <a:schemeClr val="tx1"/>
            </a:solidFill>
          </a:endParaRPr>
        </a:p>
      </dsp:txBody>
      <dsp:txXfrm rot="10800000">
        <a:off x="2302145" y="2757902"/>
        <a:ext cx="6718917" cy="1083160"/>
      </dsp:txXfrm>
    </dsp:sp>
    <dsp:sp modelId="{18529F39-425E-4CD4-ADCC-905B2A8953BB}">
      <dsp:nvSpPr>
        <dsp:cNvPr id="0" name=""/>
        <dsp:cNvSpPr/>
      </dsp:nvSpPr>
      <dsp:spPr>
        <a:xfrm>
          <a:off x="1489775" y="2757902"/>
          <a:ext cx="1083160" cy="1083160"/>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84CE963-EB8A-4F8A-9524-6BBBEF8DCB84}"/>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hr-HR"/>
          </a:p>
        </p:txBody>
      </p:sp>
      <p:sp>
        <p:nvSpPr>
          <p:cNvPr id="3" name="Date Placeholder 2">
            <a:extLst>
              <a:ext uri="{FF2B5EF4-FFF2-40B4-BE49-F238E27FC236}">
                <a16:creationId xmlns="" xmlns:a16="http://schemas.microsoft.com/office/drawing/2014/main" id="{64C405D7-1463-46C5-A83B-B0E78900D5D3}"/>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9EAE786-478A-4FEA-9F7F-9D1637D05AEB}" type="datetimeFigureOut">
              <a:rPr lang="hr-HR" smtClean="0"/>
              <a:t>25.10.2019.</a:t>
            </a:fld>
            <a:endParaRPr lang="hr-HR"/>
          </a:p>
        </p:txBody>
      </p:sp>
      <p:sp>
        <p:nvSpPr>
          <p:cNvPr id="4" name="Footer Placeholder 3">
            <a:extLst>
              <a:ext uri="{FF2B5EF4-FFF2-40B4-BE49-F238E27FC236}">
                <a16:creationId xmlns="" xmlns:a16="http://schemas.microsoft.com/office/drawing/2014/main" id="{CDD993F9-E194-4DDA-8B7C-43A72BD6EDA5}"/>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a:extLst>
              <a:ext uri="{FF2B5EF4-FFF2-40B4-BE49-F238E27FC236}">
                <a16:creationId xmlns="" xmlns:a16="http://schemas.microsoft.com/office/drawing/2014/main" id="{4C03FE5B-ABC5-4E5E-9C12-905EF1EA451A}"/>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E404EE9-E6E0-4B75-B1C7-1595BFECA147}" type="slidenum">
              <a:rPr lang="hr-HR" smtClean="0"/>
              <a:t>‹#›</a:t>
            </a:fld>
            <a:endParaRPr lang="hr-HR"/>
          </a:p>
        </p:txBody>
      </p:sp>
    </p:spTree>
    <p:extLst>
      <p:ext uri="{BB962C8B-B14F-4D97-AF65-F5344CB8AC3E}">
        <p14:creationId xmlns:p14="http://schemas.microsoft.com/office/powerpoint/2010/main" val="157795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58EFD0E-0B5C-4D2B-BABA-B6CB031C7B63}" type="datetimeFigureOut">
              <a:rPr lang="de-AT" smtClean="0"/>
              <a:t>25.10.2019</a:t>
            </a:fld>
            <a:endParaRPr lang="de-AT"/>
          </a:p>
        </p:txBody>
      </p:sp>
      <p:sp>
        <p:nvSpPr>
          <p:cNvPr id="4" name="Folienbildplatzhalt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6AED377-4907-4B49-98B2-EF9CB3A7EC3A}" type="slidenum">
              <a:rPr lang="de-AT" smtClean="0"/>
              <a:t>‹#›</a:t>
            </a:fld>
            <a:endParaRPr lang="de-AT"/>
          </a:p>
        </p:txBody>
      </p:sp>
    </p:spTree>
    <p:extLst>
      <p:ext uri="{BB962C8B-B14F-4D97-AF65-F5344CB8AC3E}">
        <p14:creationId xmlns:p14="http://schemas.microsoft.com/office/powerpoint/2010/main" val="54238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66AED377-4907-4B49-98B2-EF9CB3A7EC3A}" type="slidenum">
              <a:rPr lang="de-AT" smtClean="0"/>
              <a:t>9</a:t>
            </a:fld>
            <a:endParaRPr lang="de-AT"/>
          </a:p>
        </p:txBody>
      </p:sp>
    </p:spTree>
    <p:extLst>
      <p:ext uri="{BB962C8B-B14F-4D97-AF65-F5344CB8AC3E}">
        <p14:creationId xmlns:p14="http://schemas.microsoft.com/office/powerpoint/2010/main" val="2939537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0.w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graphicFrame>
        <p:nvGraphicFramePr>
          <p:cNvPr id="4" name="Group 10">
            <a:extLst>
              <a:ext uri="{FF2B5EF4-FFF2-40B4-BE49-F238E27FC236}">
                <a16:creationId xmlns="" xmlns:a16="http://schemas.microsoft.com/office/drawing/2014/main" id="{49E00309-98E8-4A16-A46C-344A14F9C352}"/>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0"/>
                  </a:ext>
                </a:extLst>
              </a:tr>
            </a:tbl>
          </a:graphicData>
        </a:graphic>
      </p:graphicFrame>
      <p:pic>
        <p:nvPicPr>
          <p:cNvPr id="5" name="Picture 4">
            <a:extLst>
              <a:ext uri="{FF2B5EF4-FFF2-40B4-BE49-F238E27FC236}">
                <a16:creationId xmlns="" xmlns:a16="http://schemas.microsoft.com/office/drawing/2014/main" id="{3727D5F8-7E8C-4BB6-945C-CCFC484172C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 xmlns:a16="http://schemas.microsoft.com/office/drawing/2014/main" id="{47C47230-86BD-4C29-B250-CC62C9BE4FA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 xmlns:a16="http://schemas.microsoft.com/office/drawing/2014/main" id="{35E5171A-8DD4-421C-9C93-7998003F3F2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 xmlns:a16="http://schemas.microsoft.com/office/drawing/2014/main" id="{84B60A5A-8A55-4E11-BF01-9D355183D41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 xmlns:a16="http://schemas.microsoft.com/office/drawing/2014/main" id="{2DB7F4E3-BF46-454A-87FA-F32B1508185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 xmlns:a16="http://schemas.microsoft.com/office/drawing/2014/main" id="{7A997214-7B65-43C3-BAE6-1BB400D13DF0}"/>
              </a:ext>
            </a:extLst>
          </p:cNvPr>
          <p:cNvSpPr txBox="1">
            <a:spLocks noChangeArrowheads="1"/>
          </p:cNvSpPr>
          <p:nvPr userDrawn="1"/>
        </p:nvSpPr>
        <p:spPr bwMode="auto">
          <a:xfrm>
            <a:off x="4368800" y="6453189"/>
            <a:ext cx="3860800" cy="280987"/>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de-DE" altLang="en-US" sz="1200"/>
              <a:t>Slide </a:t>
            </a:r>
            <a:fld id="{33353540-398A-4C2B-ADEE-194875EF1D10}" type="slidenum">
              <a:rPr lang="de-DE" altLang="en-US" sz="1200" smtClean="0"/>
              <a:pPr algn="ctr" eaLnBrk="1" hangingPunct="1">
                <a:defRPr/>
              </a:pPr>
              <a:t>‹#›</a:t>
            </a:fld>
            <a:endParaRPr lang="de-DE" altLang="en-US" sz="1200"/>
          </a:p>
        </p:txBody>
      </p:sp>
      <p:pic>
        <p:nvPicPr>
          <p:cNvPr id="12" name="Picture 3">
            <a:extLst>
              <a:ext uri="{FF2B5EF4-FFF2-40B4-BE49-F238E27FC236}">
                <a16:creationId xmlns="" xmlns:a16="http://schemas.microsoft.com/office/drawing/2014/main" id="{2B995277-5261-4BC8-AEAC-0BBE2491AA6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19403" y="1205880"/>
            <a:ext cx="10862997" cy="782960"/>
          </a:xfrm>
          <a:prstGeom prst="rect">
            <a:avLst/>
          </a:prstGeom>
        </p:spPr>
        <p:txBody>
          <a:bodyPr vert="horz"/>
          <a:lstStyle>
            <a:lvl1pPr>
              <a:defRPr>
                <a:solidFill>
                  <a:schemeClr val="accent2"/>
                </a:solidFill>
              </a:defRPr>
            </a:lvl1pPr>
          </a:lstStyle>
          <a:p>
            <a:r>
              <a:rPr lang="de-AT" dirty="0"/>
              <a:t>Mastertitelformat bearbeiten</a:t>
            </a:r>
            <a:endParaRPr lang="de-DE" dirty="0"/>
          </a:p>
        </p:txBody>
      </p:sp>
      <p:sp>
        <p:nvSpPr>
          <p:cNvPr id="7" name="Inhaltsplatzhalter 6"/>
          <p:cNvSpPr>
            <a:spLocks noGrp="1"/>
          </p:cNvSpPr>
          <p:nvPr>
            <p:ph sz="quarter" idx="12"/>
          </p:nvPr>
        </p:nvSpPr>
        <p:spPr>
          <a:xfrm>
            <a:off x="719667" y="2060849"/>
            <a:ext cx="10847917" cy="4031977"/>
          </a:xfrm>
        </p:spPr>
        <p:txBody>
          <a:bodyPr/>
          <a:lstStyle>
            <a:lvl2pPr>
              <a:defRPr>
                <a:solidFill>
                  <a:schemeClr val="tx1"/>
                </a:solidFill>
              </a:defRPr>
            </a:lvl2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13" name="Foliennummernplatzhalter 3">
            <a:extLst>
              <a:ext uri="{FF2B5EF4-FFF2-40B4-BE49-F238E27FC236}">
                <a16:creationId xmlns="" xmlns:a16="http://schemas.microsoft.com/office/drawing/2014/main" id="{7C5E860C-20DB-41C3-B9AF-008720D0E3D2}"/>
              </a:ext>
            </a:extLst>
          </p:cNvPr>
          <p:cNvSpPr>
            <a:spLocks noGrp="1"/>
          </p:cNvSpPr>
          <p:nvPr>
            <p:ph type="sldNum" sz="quarter" idx="13"/>
          </p:nvPr>
        </p:nvSpPr>
        <p:spPr/>
        <p:txBody>
          <a:bodyPr/>
          <a:lstStyle>
            <a:lvl1pPr>
              <a:defRPr/>
            </a:lvl1pPr>
          </a:lstStyle>
          <a:p>
            <a:pPr>
              <a:defRPr/>
            </a:pPr>
            <a:fld id="{5A799FD6-5930-46FD-BF90-6A2F98D16A04}" type="slidenum">
              <a:rPr lang="de-DE" altLang="en-US"/>
              <a:pPr>
                <a:defRPr/>
              </a:pPr>
              <a:t>‹#›</a:t>
            </a:fld>
            <a:endParaRPr lang="de-DE" altLang="en-US"/>
          </a:p>
        </p:txBody>
      </p:sp>
    </p:spTree>
    <p:extLst>
      <p:ext uri="{BB962C8B-B14F-4D97-AF65-F5344CB8AC3E}">
        <p14:creationId xmlns:p14="http://schemas.microsoft.com/office/powerpoint/2010/main" val="40103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4" name="Group 10">
            <a:extLst>
              <a:ext uri="{FF2B5EF4-FFF2-40B4-BE49-F238E27FC236}">
                <a16:creationId xmlns="" xmlns:a16="http://schemas.microsoft.com/office/drawing/2014/main" id="{6CF70C54-D73C-46BC-9F5E-3C06972A7086}"/>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0"/>
                  </a:ext>
                </a:extLst>
              </a:tr>
            </a:tbl>
          </a:graphicData>
        </a:graphic>
      </p:graphicFrame>
      <p:pic>
        <p:nvPicPr>
          <p:cNvPr id="5" name="Picture 4">
            <a:extLst>
              <a:ext uri="{FF2B5EF4-FFF2-40B4-BE49-F238E27FC236}">
                <a16:creationId xmlns="" xmlns:a16="http://schemas.microsoft.com/office/drawing/2014/main" id="{63EDF1B4-D67B-4075-B61F-432C138A253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 xmlns:a16="http://schemas.microsoft.com/office/drawing/2014/main" id="{E2570534-484F-46D6-A11A-169DB24DF1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 xmlns:a16="http://schemas.microsoft.com/office/drawing/2014/main" id="{C0CC1457-0832-4503-8608-9CCB9F128D1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 xmlns:a16="http://schemas.microsoft.com/office/drawing/2014/main" id="{877E2E8D-18A0-451F-BADF-109E092CAD2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 xmlns:a16="http://schemas.microsoft.com/office/drawing/2014/main" id="{17BD9FB6-A7F0-4C66-8A1E-F88E32052A2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2130426"/>
            <a:ext cx="10363200" cy="1470025"/>
          </a:xfrm>
          <a:prstGeom prst="rect">
            <a:avLst/>
          </a:prstGeom>
        </p:spPr>
        <p:txBody>
          <a:bodyPr vert="horz"/>
          <a:lstStyle>
            <a:lvl1pPr>
              <a:defRPr>
                <a:solidFill>
                  <a:schemeClr val="accent2"/>
                </a:solidFill>
              </a:defRPr>
            </a:lvl1pPr>
          </a:lstStyle>
          <a:p>
            <a:r>
              <a:rPr lang="de-AT" dirty="0"/>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a:t>Master-Untertitelformat bearbeiten</a:t>
            </a:r>
            <a:endParaRPr lang="de-DE"/>
          </a:p>
        </p:txBody>
      </p:sp>
      <p:sp>
        <p:nvSpPr>
          <p:cNvPr id="10" name="Rectangle 6">
            <a:extLst>
              <a:ext uri="{FF2B5EF4-FFF2-40B4-BE49-F238E27FC236}">
                <a16:creationId xmlns="" xmlns:a16="http://schemas.microsoft.com/office/drawing/2014/main" id="{21837BFA-4815-4C51-9036-842F63CFFFDE}"/>
              </a:ext>
            </a:extLst>
          </p:cNvPr>
          <p:cNvSpPr>
            <a:spLocks noGrp="1" noChangeArrowheads="1"/>
          </p:cNvSpPr>
          <p:nvPr>
            <p:ph type="sldNum" sz="quarter" idx="10"/>
          </p:nvPr>
        </p:nvSpPr>
        <p:spPr/>
        <p:txBody>
          <a:bodyPr/>
          <a:lstStyle>
            <a:lvl1pPr>
              <a:defRPr/>
            </a:lvl1pPr>
          </a:lstStyle>
          <a:p>
            <a:pPr>
              <a:defRPr/>
            </a:pPr>
            <a:fld id="{A6A10D37-180D-4667-B262-530287E14F3D}" type="slidenum">
              <a:rPr lang="de-DE" altLang="en-US"/>
              <a:pPr>
                <a:defRPr/>
              </a:pPr>
              <a:t>‹#›</a:t>
            </a:fld>
            <a:endParaRPr lang="de-DE" altLang="en-US"/>
          </a:p>
        </p:txBody>
      </p:sp>
    </p:spTree>
    <p:extLst>
      <p:ext uri="{BB962C8B-B14F-4D97-AF65-F5344CB8AC3E}">
        <p14:creationId xmlns:p14="http://schemas.microsoft.com/office/powerpoint/2010/main" val="293363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graphicFrame>
        <p:nvGraphicFramePr>
          <p:cNvPr id="4" name="Group 10">
            <a:extLst>
              <a:ext uri="{FF2B5EF4-FFF2-40B4-BE49-F238E27FC236}">
                <a16:creationId xmlns="" xmlns:a16="http://schemas.microsoft.com/office/drawing/2014/main" id="{B9F50A3D-5BA6-4D4E-A63C-A706A30F542F}"/>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0"/>
                  </a:ext>
                </a:extLst>
              </a:tr>
            </a:tbl>
          </a:graphicData>
        </a:graphic>
      </p:graphicFrame>
      <p:pic>
        <p:nvPicPr>
          <p:cNvPr id="5" name="Picture 4">
            <a:extLst>
              <a:ext uri="{FF2B5EF4-FFF2-40B4-BE49-F238E27FC236}">
                <a16:creationId xmlns="" xmlns:a16="http://schemas.microsoft.com/office/drawing/2014/main" id="{1832835B-9E7D-4BE7-85EF-F6C14C7050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 xmlns:a16="http://schemas.microsoft.com/office/drawing/2014/main" id="{D8B57072-EC55-4D22-9B1A-5D67A0D71C1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 xmlns:a16="http://schemas.microsoft.com/office/drawing/2014/main" id="{04442BF8-FDD4-4963-B51A-1B6A9CA4DA05}"/>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 xmlns:a16="http://schemas.microsoft.com/office/drawing/2014/main" id="{6BC181D7-796A-43D0-A681-7AEDDD31396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 xmlns:a16="http://schemas.microsoft.com/office/drawing/2014/main" id="{2D61566C-B72A-4B1F-BB96-87234FDF559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 xmlns:a16="http://schemas.microsoft.com/office/drawing/2014/main" id="{14BD4F82-73DF-40B3-BBB5-411BE66E4638}"/>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63084" y="4406901"/>
            <a:ext cx="10363200" cy="1362075"/>
          </a:xfrm>
          <a:prstGeom prst="rect">
            <a:avLst/>
          </a:prstGeom>
        </p:spPr>
        <p:txBody>
          <a:bodyPr vert="horz" anchor="t"/>
          <a:lstStyle>
            <a:lvl1pPr algn="l">
              <a:defRPr sz="4000" b="1" cap="all">
                <a:solidFill>
                  <a:schemeClr val="accent2"/>
                </a:solidFill>
              </a:defRPr>
            </a:lvl1pPr>
          </a:lstStyle>
          <a:p>
            <a:r>
              <a:rPr lang="de-AT" dirty="0"/>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a:t>Mastertextformat bearbeiten</a:t>
            </a:r>
          </a:p>
        </p:txBody>
      </p:sp>
      <p:sp>
        <p:nvSpPr>
          <p:cNvPr id="11" name="Date Placeholder 4">
            <a:extLst>
              <a:ext uri="{FF2B5EF4-FFF2-40B4-BE49-F238E27FC236}">
                <a16:creationId xmlns="" xmlns:a16="http://schemas.microsoft.com/office/drawing/2014/main" id="{EDE14463-04D1-4954-AB55-5656643F479E}"/>
              </a:ext>
            </a:extLst>
          </p:cNvPr>
          <p:cNvSpPr>
            <a:spLocks noGrp="1" noChangeArrowheads="1"/>
          </p:cNvSpPr>
          <p:nvPr>
            <p:ph type="dt" sz="half" idx="10"/>
          </p:nvPr>
        </p:nvSpPr>
        <p:spPr/>
        <p:txBody>
          <a:bodyPr/>
          <a:lstStyle>
            <a:lvl1pPr>
              <a:defRPr/>
            </a:lvl1pPr>
          </a:lstStyle>
          <a:p>
            <a:pPr>
              <a:defRPr/>
            </a:pPr>
            <a:endParaRPr lang="de-DE"/>
          </a:p>
        </p:txBody>
      </p:sp>
      <p:sp>
        <p:nvSpPr>
          <p:cNvPr id="12" name="Rectangle 6">
            <a:extLst>
              <a:ext uri="{FF2B5EF4-FFF2-40B4-BE49-F238E27FC236}">
                <a16:creationId xmlns="" xmlns:a16="http://schemas.microsoft.com/office/drawing/2014/main" id="{7E8DDF8C-4DC0-4C0B-B906-6BB90A5BD5E9}"/>
              </a:ext>
            </a:extLst>
          </p:cNvPr>
          <p:cNvSpPr>
            <a:spLocks noGrp="1" noChangeArrowheads="1"/>
          </p:cNvSpPr>
          <p:nvPr>
            <p:ph type="sldNum" sz="quarter" idx="11"/>
          </p:nvPr>
        </p:nvSpPr>
        <p:spPr/>
        <p:txBody>
          <a:bodyPr/>
          <a:lstStyle>
            <a:lvl1pPr>
              <a:defRPr/>
            </a:lvl1pPr>
          </a:lstStyle>
          <a:p>
            <a:pPr>
              <a:defRPr/>
            </a:pPr>
            <a:fld id="{240B82AD-651A-4A61-BB76-24203C53FF87}" type="slidenum">
              <a:rPr lang="de-DE" altLang="en-US"/>
              <a:pPr>
                <a:defRPr/>
              </a:pPr>
              <a:t>‹#›</a:t>
            </a:fld>
            <a:endParaRPr lang="de-DE" altLang="en-US"/>
          </a:p>
        </p:txBody>
      </p:sp>
    </p:spTree>
    <p:extLst>
      <p:ext uri="{BB962C8B-B14F-4D97-AF65-F5344CB8AC3E}">
        <p14:creationId xmlns:p14="http://schemas.microsoft.com/office/powerpoint/2010/main" val="156155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graphicFrame>
        <p:nvGraphicFramePr>
          <p:cNvPr id="2" name="Group 10">
            <a:extLst>
              <a:ext uri="{FF2B5EF4-FFF2-40B4-BE49-F238E27FC236}">
                <a16:creationId xmlns="" xmlns:a16="http://schemas.microsoft.com/office/drawing/2014/main" id="{85A1968A-CBA7-4B78-BF40-3A13AC67F6C2}"/>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0"/>
                  </a:ext>
                </a:extLst>
              </a:tr>
            </a:tbl>
          </a:graphicData>
        </a:graphic>
      </p:graphicFrame>
      <p:pic>
        <p:nvPicPr>
          <p:cNvPr id="3" name="Picture 4">
            <a:extLst>
              <a:ext uri="{FF2B5EF4-FFF2-40B4-BE49-F238E27FC236}">
                <a16:creationId xmlns="" xmlns:a16="http://schemas.microsoft.com/office/drawing/2014/main" id="{C6A4A53C-42A9-42AC-B3BA-97E78A75B0A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 xmlns:a16="http://schemas.microsoft.com/office/drawing/2014/main" id="{8F8F9DD2-86D7-4079-B437-385280C4E38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 xmlns:a16="http://schemas.microsoft.com/office/drawing/2014/main" id="{6F82B4C0-0580-43CF-9FEE-08F80549E2B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 xmlns:a16="http://schemas.microsoft.com/office/drawing/2014/main" id="{4C5BF18D-6CB0-4874-864C-04D775FCA0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 xmlns:a16="http://schemas.microsoft.com/office/drawing/2014/main" id="{4AB76BA0-20D4-49DB-A742-B1F7B11F620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 xmlns:a16="http://schemas.microsoft.com/office/drawing/2014/main" id="{471623EE-0E27-4B8E-933F-9AEBF27D97A5}"/>
              </a:ext>
            </a:extLst>
          </p:cNvPr>
          <p:cNvSpPr txBox="1">
            <a:spLocks noChangeArrowheads="1"/>
          </p:cNvSpPr>
          <p:nvPr userDrawn="1"/>
        </p:nvSpPr>
        <p:spPr bwMode="auto">
          <a:xfrm>
            <a:off x="4368800" y="6453189"/>
            <a:ext cx="3860800" cy="280987"/>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de-DE" altLang="en-US" sz="1200"/>
              <a:t>Slide </a:t>
            </a:r>
            <a:fld id="{F6B4DA7B-1E8A-4552-99CC-3CF4AAB3592F}" type="slidenum">
              <a:rPr lang="de-DE" altLang="en-US" sz="1200" smtClean="0"/>
              <a:pPr algn="ctr" eaLnBrk="1" hangingPunct="1">
                <a:defRPr/>
              </a:pPr>
              <a:t>‹#›</a:t>
            </a:fld>
            <a:endParaRPr lang="de-DE" altLang="en-US" sz="1200"/>
          </a:p>
        </p:txBody>
      </p:sp>
      <p:pic>
        <p:nvPicPr>
          <p:cNvPr id="9" name="Picture 3">
            <a:extLst>
              <a:ext uri="{FF2B5EF4-FFF2-40B4-BE49-F238E27FC236}">
                <a16:creationId xmlns="" xmlns:a16="http://schemas.microsoft.com/office/drawing/2014/main" id="{E6C2BA31-D13E-405E-AB29-47E880E5A212}"/>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 xmlns:a16="http://schemas.microsoft.com/office/drawing/2014/main" id="{BFE30349-B32E-4627-BCDA-8EF5F674E2B3}"/>
              </a:ext>
            </a:extLst>
          </p:cNvPr>
          <p:cNvSpPr>
            <a:spLocks noGrp="1" noChangeArrowheads="1"/>
          </p:cNvSpPr>
          <p:nvPr>
            <p:ph type="dt" sz="half" idx="10"/>
          </p:nvPr>
        </p:nvSpPr>
        <p:spPr/>
        <p:txBody>
          <a:bodyPr/>
          <a:lstStyle>
            <a:lvl1pPr>
              <a:defRPr/>
            </a:lvl1pPr>
          </a:lstStyle>
          <a:p>
            <a:pPr>
              <a:defRPr/>
            </a:pPr>
            <a:endParaRPr lang="de-DE"/>
          </a:p>
        </p:txBody>
      </p:sp>
      <p:sp>
        <p:nvSpPr>
          <p:cNvPr id="11" name="Rectangle 6">
            <a:extLst>
              <a:ext uri="{FF2B5EF4-FFF2-40B4-BE49-F238E27FC236}">
                <a16:creationId xmlns="" xmlns:a16="http://schemas.microsoft.com/office/drawing/2014/main" id="{5BC429F4-45BD-490F-8C46-8DF03C0C3204}"/>
              </a:ext>
            </a:extLst>
          </p:cNvPr>
          <p:cNvSpPr>
            <a:spLocks noGrp="1" noChangeArrowheads="1"/>
          </p:cNvSpPr>
          <p:nvPr>
            <p:ph type="sldNum" sz="quarter" idx="11"/>
          </p:nvPr>
        </p:nvSpPr>
        <p:spPr/>
        <p:txBody>
          <a:bodyPr/>
          <a:lstStyle>
            <a:lvl1pPr>
              <a:defRPr/>
            </a:lvl1pPr>
          </a:lstStyle>
          <a:p>
            <a:pPr>
              <a:defRPr/>
            </a:pPr>
            <a:fld id="{6932C3D2-31DF-4C00-BFEB-9BB47C50B931}" type="slidenum">
              <a:rPr lang="de-DE" altLang="en-US"/>
              <a:pPr>
                <a:defRPr/>
              </a:pPr>
              <a:t>‹#›</a:t>
            </a:fld>
            <a:endParaRPr lang="de-DE" altLang="en-US"/>
          </a:p>
        </p:txBody>
      </p:sp>
    </p:spTree>
    <p:extLst>
      <p:ext uri="{BB962C8B-B14F-4D97-AF65-F5344CB8AC3E}">
        <p14:creationId xmlns:p14="http://schemas.microsoft.com/office/powerpoint/2010/main" val="263958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graphicFrame>
        <p:nvGraphicFramePr>
          <p:cNvPr id="2" name="Group 10">
            <a:extLst>
              <a:ext uri="{FF2B5EF4-FFF2-40B4-BE49-F238E27FC236}">
                <a16:creationId xmlns="" xmlns:a16="http://schemas.microsoft.com/office/drawing/2014/main" id="{85A1968A-CBA7-4B78-BF40-3A13AC67F6C2}"/>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0"/>
                  </a:ext>
                </a:extLst>
              </a:tr>
            </a:tbl>
          </a:graphicData>
        </a:graphic>
      </p:graphicFrame>
      <p:pic>
        <p:nvPicPr>
          <p:cNvPr id="3" name="Picture 4">
            <a:extLst>
              <a:ext uri="{FF2B5EF4-FFF2-40B4-BE49-F238E27FC236}">
                <a16:creationId xmlns="" xmlns:a16="http://schemas.microsoft.com/office/drawing/2014/main" id="{C6A4A53C-42A9-42AC-B3BA-97E78A75B0A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 xmlns:a16="http://schemas.microsoft.com/office/drawing/2014/main" id="{8F8F9DD2-86D7-4079-B437-385280C4E38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 xmlns:a16="http://schemas.microsoft.com/office/drawing/2014/main" id="{6F82B4C0-0580-43CF-9FEE-08F80549E2B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 xmlns:a16="http://schemas.microsoft.com/office/drawing/2014/main" id="{4C5BF18D-6CB0-4874-864C-04D775FCA0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 xmlns:a16="http://schemas.microsoft.com/office/drawing/2014/main" id="{4AB76BA0-20D4-49DB-A742-B1F7B11F620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 xmlns:a16="http://schemas.microsoft.com/office/drawing/2014/main" id="{471623EE-0E27-4B8E-933F-9AEBF27D97A5}"/>
              </a:ext>
            </a:extLst>
          </p:cNvPr>
          <p:cNvSpPr txBox="1">
            <a:spLocks noChangeArrowheads="1"/>
          </p:cNvSpPr>
          <p:nvPr userDrawn="1"/>
        </p:nvSpPr>
        <p:spPr bwMode="auto">
          <a:xfrm>
            <a:off x="4368800" y="6453189"/>
            <a:ext cx="3860800" cy="280987"/>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de-DE" altLang="en-US" sz="1200"/>
              <a:t>Slide </a:t>
            </a:r>
            <a:fld id="{F6B4DA7B-1E8A-4552-99CC-3CF4AAB3592F}" type="slidenum">
              <a:rPr lang="de-DE" altLang="en-US" sz="1200" smtClean="0"/>
              <a:pPr algn="ctr" eaLnBrk="1" hangingPunct="1">
                <a:defRPr/>
              </a:pPr>
              <a:t>‹#›</a:t>
            </a:fld>
            <a:endParaRPr lang="de-DE" altLang="en-US" sz="1200"/>
          </a:p>
        </p:txBody>
      </p:sp>
      <p:pic>
        <p:nvPicPr>
          <p:cNvPr id="9" name="Picture 3">
            <a:extLst>
              <a:ext uri="{FF2B5EF4-FFF2-40B4-BE49-F238E27FC236}">
                <a16:creationId xmlns="" xmlns:a16="http://schemas.microsoft.com/office/drawing/2014/main" id="{E6C2BA31-D13E-405E-AB29-47E880E5A212}"/>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 xmlns:a16="http://schemas.microsoft.com/office/drawing/2014/main" id="{BFE30349-B32E-4627-BCDA-8EF5F674E2B3}"/>
              </a:ext>
            </a:extLst>
          </p:cNvPr>
          <p:cNvSpPr>
            <a:spLocks noGrp="1" noChangeArrowheads="1"/>
          </p:cNvSpPr>
          <p:nvPr>
            <p:ph type="dt" sz="half" idx="10"/>
          </p:nvPr>
        </p:nvSpPr>
        <p:spPr/>
        <p:txBody>
          <a:bodyPr/>
          <a:lstStyle>
            <a:lvl1pPr>
              <a:defRPr/>
            </a:lvl1pPr>
          </a:lstStyle>
          <a:p>
            <a:pPr>
              <a:defRPr/>
            </a:pPr>
            <a:endParaRPr lang="de-DE"/>
          </a:p>
        </p:txBody>
      </p:sp>
      <p:sp>
        <p:nvSpPr>
          <p:cNvPr id="11" name="Rectangle 6">
            <a:extLst>
              <a:ext uri="{FF2B5EF4-FFF2-40B4-BE49-F238E27FC236}">
                <a16:creationId xmlns="" xmlns:a16="http://schemas.microsoft.com/office/drawing/2014/main" id="{5BC429F4-45BD-490F-8C46-8DF03C0C3204}"/>
              </a:ext>
            </a:extLst>
          </p:cNvPr>
          <p:cNvSpPr>
            <a:spLocks noGrp="1" noChangeArrowheads="1"/>
          </p:cNvSpPr>
          <p:nvPr>
            <p:ph type="sldNum" sz="quarter" idx="11"/>
          </p:nvPr>
        </p:nvSpPr>
        <p:spPr/>
        <p:txBody>
          <a:bodyPr/>
          <a:lstStyle>
            <a:lvl1pPr>
              <a:defRPr/>
            </a:lvl1pPr>
          </a:lstStyle>
          <a:p>
            <a:pPr>
              <a:defRPr/>
            </a:pPr>
            <a:fld id="{6932C3D2-31DF-4C00-BFEB-9BB47C50B931}" type="slidenum">
              <a:rPr lang="de-DE" altLang="en-US"/>
              <a:pPr>
                <a:defRPr/>
              </a:pPr>
              <a:t>‹#›</a:t>
            </a:fld>
            <a:endParaRPr lang="de-DE" altLang="en-US"/>
          </a:p>
        </p:txBody>
      </p:sp>
    </p:spTree>
    <p:extLst>
      <p:ext uri="{BB962C8B-B14F-4D97-AF65-F5344CB8AC3E}">
        <p14:creationId xmlns:p14="http://schemas.microsoft.com/office/powerpoint/2010/main" val="410001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3BACEF4B-6553-4978-9920-C0F14B382118}"/>
              </a:ext>
            </a:extLst>
          </p:cNvPr>
          <p:cNvSpPr/>
          <p:nvPr userDrawn="1"/>
        </p:nvSpPr>
        <p:spPr>
          <a:xfrm>
            <a:off x="-4176" y="-9979"/>
            <a:ext cx="11895655" cy="7161531"/>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7" name="Rectangle 26">
            <a:extLst>
              <a:ext uri="{FF2B5EF4-FFF2-40B4-BE49-F238E27FC236}">
                <a16:creationId xmlns="" xmlns:a16="http://schemas.microsoft.com/office/drawing/2014/main" id="{B5C726A9-0392-4148-BA73-22665CF4D610}"/>
              </a:ext>
            </a:extLst>
          </p:cNvPr>
          <p:cNvSpPr/>
          <p:nvPr userDrawn="1"/>
        </p:nvSpPr>
        <p:spPr>
          <a:xfrm>
            <a:off x="212113" y="1583228"/>
            <a:ext cx="6799811" cy="523220"/>
          </a:xfrm>
          <a:prstGeom prst="rect">
            <a:avLst/>
          </a:prstGeom>
        </p:spPr>
        <p:txBody>
          <a:bodyPr wrap="square">
            <a:spAutoFit/>
          </a:bodyPr>
          <a:lstStyle/>
          <a:p>
            <a:pPr marL="0" indent="0" algn="l">
              <a:buNone/>
            </a:pPr>
            <a:endParaRPr lang="hr-HR" sz="2800" b="1" dirty="0">
              <a:solidFill>
                <a:srgbClr val="036DB5"/>
              </a:solidFill>
              <a:latin typeface="+mj-lt"/>
            </a:endParaRPr>
          </a:p>
        </p:txBody>
      </p:sp>
      <p:sp>
        <p:nvSpPr>
          <p:cNvPr id="5" name="Rectangle 4">
            <a:extLst>
              <a:ext uri="{FF2B5EF4-FFF2-40B4-BE49-F238E27FC236}">
                <a16:creationId xmlns="" xmlns:a16="http://schemas.microsoft.com/office/drawing/2014/main" id="{2B58B8BA-CFAF-4BCD-A03D-C0EFCB2D5AAB}"/>
              </a:ext>
            </a:extLst>
          </p:cNvPr>
          <p:cNvSpPr/>
          <p:nvPr userDrawn="1"/>
        </p:nvSpPr>
        <p:spPr>
          <a:xfrm>
            <a:off x="8307475" y="-9981"/>
            <a:ext cx="3884526" cy="7024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2D7B46A-3808-4B32-A35E-95C2B67A53B7}"/>
              </a:ext>
            </a:extLst>
          </p:cNvPr>
          <p:cNvSpPr/>
          <p:nvPr userDrawn="1"/>
        </p:nvSpPr>
        <p:spPr>
          <a:xfrm>
            <a:off x="8248113" y="4473896"/>
            <a:ext cx="3510193" cy="2677656"/>
          </a:xfrm>
          <a:prstGeom prst="rect">
            <a:avLst/>
          </a:prstGeom>
        </p:spPr>
        <p:txBody>
          <a:bodyPr wrap="square">
            <a:spAutoFit/>
          </a:bodyPr>
          <a:lstStyle/>
          <a:p>
            <a:pPr marL="0" indent="0" algn="r" defTabSz="914400" rtl="0" eaLnBrk="1" latinLnBrk="0" hangingPunct="1">
              <a:buNone/>
            </a:pPr>
            <a:endParaRPr lang="en-US" sz="2400" b="1" kern="1200" dirty="0">
              <a:solidFill>
                <a:srgbClr val="71AB7B"/>
              </a:solidFill>
              <a:latin typeface="+mj-lt"/>
              <a:ea typeface="+mn-ea"/>
              <a:cs typeface="+mn-cs"/>
            </a:endParaRPr>
          </a:p>
          <a:p>
            <a:pPr marL="0" indent="0" algn="r" defTabSz="914400" rtl="0" eaLnBrk="1" latinLnBrk="0" hangingPunct="1">
              <a:buNone/>
            </a:pPr>
            <a:r>
              <a:rPr lang="en-US" sz="2400" b="1" kern="1200" dirty="0">
                <a:solidFill>
                  <a:srgbClr val="036DB5"/>
                </a:solidFill>
                <a:latin typeface="+mj-lt"/>
                <a:ea typeface="+mn-ea"/>
                <a:cs typeface="+mn-cs"/>
              </a:rPr>
              <a:t> </a:t>
            </a:r>
          </a:p>
          <a:p>
            <a:pPr marL="0" indent="0" algn="r" defTabSz="914400" rtl="0" eaLnBrk="1" latinLnBrk="0" hangingPunct="1">
              <a:buNone/>
            </a:pPr>
            <a:r>
              <a:rPr lang="en-US" sz="2400" b="1" kern="1200" dirty="0">
                <a:solidFill>
                  <a:srgbClr val="036DB5"/>
                </a:solidFill>
                <a:latin typeface="+mj-lt"/>
                <a:ea typeface="+mn-ea"/>
                <a:cs typeface="+mn-cs"/>
              </a:rPr>
              <a:t>                  </a:t>
            </a:r>
          </a:p>
          <a:p>
            <a:pPr marL="0" indent="0" algn="r" defTabSz="914400" rtl="0" eaLnBrk="1" latinLnBrk="0" hangingPunct="1">
              <a:buNone/>
            </a:pPr>
            <a:r>
              <a:rPr lang="en-US" sz="2400" b="1" kern="1200" dirty="0">
                <a:solidFill>
                  <a:srgbClr val="71AB7B"/>
                </a:solidFill>
                <a:latin typeface="+mj-lt"/>
                <a:ea typeface="+mn-ea"/>
                <a:cs typeface="+mn-cs"/>
              </a:rPr>
              <a:t>International conference </a:t>
            </a:r>
          </a:p>
          <a:p>
            <a:pPr marL="0" indent="0" algn="r" defTabSz="914400" rtl="0" eaLnBrk="1" latinLnBrk="0" hangingPunct="1">
              <a:buNone/>
            </a:pPr>
            <a:r>
              <a:rPr lang="en-US" sz="2400" b="1" kern="1200" dirty="0">
                <a:solidFill>
                  <a:srgbClr val="71AB7B"/>
                </a:solidFill>
                <a:latin typeface="+mj-lt"/>
                <a:ea typeface="+mn-ea"/>
                <a:cs typeface="+mn-cs"/>
              </a:rPr>
              <a:t>in public procurement</a:t>
            </a:r>
          </a:p>
          <a:p>
            <a:pPr marL="0" indent="0" algn="r" defTabSz="914400" rtl="0" eaLnBrk="1" latinLnBrk="0" hangingPunct="1">
              <a:buNone/>
            </a:pPr>
            <a:endParaRPr lang="en-US" sz="2400" b="1" kern="1200" dirty="0">
              <a:solidFill>
                <a:srgbClr val="036DB5"/>
              </a:solidFill>
              <a:latin typeface="+mj-lt"/>
              <a:ea typeface="+mn-ea"/>
              <a:cs typeface="+mn-cs"/>
            </a:endParaRPr>
          </a:p>
          <a:p>
            <a:pPr marL="0" indent="0" algn="r" defTabSz="914400" rtl="0" eaLnBrk="1" latinLnBrk="0" hangingPunct="1">
              <a:buNone/>
            </a:pPr>
            <a:endParaRPr lang="en-US" sz="2400" b="1" kern="1200" dirty="0">
              <a:solidFill>
                <a:srgbClr val="036DB5"/>
              </a:solidFill>
              <a:latin typeface="+mj-lt"/>
              <a:ea typeface="+mn-ea"/>
              <a:cs typeface="+mn-cs"/>
            </a:endParaRPr>
          </a:p>
        </p:txBody>
      </p:sp>
      <p:sp>
        <p:nvSpPr>
          <p:cNvPr id="31" name="Title 1">
            <a:extLst>
              <a:ext uri="{FF2B5EF4-FFF2-40B4-BE49-F238E27FC236}">
                <a16:creationId xmlns="" xmlns:a16="http://schemas.microsoft.com/office/drawing/2014/main" id="{B90F3CE1-B4BF-4AB2-B38A-C89BB41719ED}"/>
              </a:ext>
            </a:extLst>
          </p:cNvPr>
          <p:cNvSpPr>
            <a:spLocks noGrp="1"/>
          </p:cNvSpPr>
          <p:nvPr>
            <p:ph type="ctrTitle" idx="4294967295"/>
          </p:nvPr>
        </p:nvSpPr>
        <p:spPr>
          <a:xfrm>
            <a:off x="364819" y="273067"/>
            <a:ext cx="7878358" cy="4631137"/>
          </a:xfrm>
        </p:spPr>
        <p:txBody>
          <a:bodyPr>
            <a:normAutofit/>
          </a:bodyPr>
          <a:lstStyle>
            <a:lvl1pPr>
              <a:defRPr/>
            </a:lvl1pPr>
          </a:lstStyle>
          <a:p>
            <a:endParaRPr lang="hr-HR" dirty="0"/>
          </a:p>
        </p:txBody>
      </p:sp>
      <p:pic>
        <p:nvPicPr>
          <p:cNvPr id="3" name="Picture 2">
            <a:extLst>
              <a:ext uri="{FF2B5EF4-FFF2-40B4-BE49-F238E27FC236}">
                <a16:creationId xmlns="" xmlns:a16="http://schemas.microsoft.com/office/drawing/2014/main" id="{D02A7CC7-152D-4A16-A400-4D9D00FD5F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769"/>
          <a:stretch/>
        </p:blipFill>
        <p:spPr>
          <a:xfrm>
            <a:off x="8334054" y="993059"/>
            <a:ext cx="3426720" cy="3160503"/>
          </a:xfrm>
          <a:prstGeom prst="rect">
            <a:avLst/>
          </a:prstGeom>
        </p:spPr>
      </p:pic>
      <p:sp>
        <p:nvSpPr>
          <p:cNvPr id="29" name="Rectangle 28">
            <a:extLst>
              <a:ext uri="{FF2B5EF4-FFF2-40B4-BE49-F238E27FC236}">
                <a16:creationId xmlns="" xmlns:a16="http://schemas.microsoft.com/office/drawing/2014/main" id="{CDA31E97-877C-46F4-ACD1-13AF2A8CD0C8}"/>
              </a:ext>
            </a:extLst>
          </p:cNvPr>
          <p:cNvSpPr/>
          <p:nvPr userDrawn="1"/>
        </p:nvSpPr>
        <p:spPr>
          <a:xfrm>
            <a:off x="300522" y="257743"/>
            <a:ext cx="11457784" cy="4631137"/>
          </a:xfrm>
          <a:prstGeom prst="rect">
            <a:avLst/>
          </a:prstGeom>
          <a:noFill/>
          <a:ln>
            <a:solidFill>
              <a:srgbClr val="70A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71418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screenshot of a social media post&#10;&#10;Description generated with very high confidence">
            <a:extLst>
              <a:ext uri="{FF2B5EF4-FFF2-40B4-BE49-F238E27FC236}">
                <a16:creationId xmlns="" xmlns:a16="http://schemas.microsoft.com/office/drawing/2014/main" id="{85AECF22-595C-4753-8957-27EDEEF02B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011"/>
            <a:ext cx="12189023" cy="6731924"/>
          </a:xfrm>
          <a:prstGeom prst="rect">
            <a:avLst/>
          </a:prstGeom>
        </p:spPr>
      </p:pic>
      <p:sp>
        <p:nvSpPr>
          <p:cNvPr id="2" name="Title 1">
            <a:extLst>
              <a:ext uri="{FF2B5EF4-FFF2-40B4-BE49-F238E27FC236}">
                <a16:creationId xmlns="" xmlns:a16="http://schemas.microsoft.com/office/drawing/2014/main" id="{DEF5DF56-6C6F-4FA4-960A-61386CE2AC73}"/>
              </a:ext>
            </a:extLst>
          </p:cNvPr>
          <p:cNvSpPr>
            <a:spLocks noGrp="1"/>
          </p:cNvSpPr>
          <p:nvPr>
            <p:ph type="title" hasCustomPrompt="1"/>
          </p:nvPr>
        </p:nvSpPr>
        <p:spPr>
          <a:xfrm>
            <a:off x="338320" y="732294"/>
            <a:ext cx="10515600" cy="1122853"/>
          </a:xfrm>
        </p:spPr>
        <p:txBody>
          <a:bodyPr/>
          <a:lstStyle>
            <a:lvl1pPr>
              <a:defRPr>
                <a:solidFill>
                  <a:srgbClr val="71AB7B"/>
                </a:solidFill>
              </a:defRPr>
            </a:lvl1pPr>
          </a:lstStyle>
          <a:p>
            <a:r>
              <a:rPr lang="en-US" dirty="0"/>
              <a:t>Click to add</a:t>
            </a:r>
            <a:endParaRPr lang="hr-HR" dirty="0"/>
          </a:p>
        </p:txBody>
      </p:sp>
      <p:sp>
        <p:nvSpPr>
          <p:cNvPr id="3" name="Content Placeholder 2">
            <a:extLst>
              <a:ext uri="{FF2B5EF4-FFF2-40B4-BE49-F238E27FC236}">
                <a16:creationId xmlns="" xmlns:a16="http://schemas.microsoft.com/office/drawing/2014/main" id="{A550EB55-35EC-4AE4-AD09-8143716159BB}"/>
              </a:ext>
            </a:extLst>
          </p:cNvPr>
          <p:cNvSpPr>
            <a:spLocks noGrp="1"/>
          </p:cNvSpPr>
          <p:nvPr>
            <p:ph idx="1"/>
          </p:nvPr>
        </p:nvSpPr>
        <p:spPr>
          <a:xfrm>
            <a:off x="399011" y="2269375"/>
            <a:ext cx="11371811" cy="3907588"/>
          </a:xfrm>
          <a:ln>
            <a:solidFill>
              <a:srgbClr val="71AB7B"/>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TextBox 6">
            <a:extLst>
              <a:ext uri="{FF2B5EF4-FFF2-40B4-BE49-F238E27FC236}">
                <a16:creationId xmlns="" xmlns:a16="http://schemas.microsoft.com/office/drawing/2014/main" id="{6147BF68-D5F9-4751-9895-7058270DDB84}"/>
              </a:ext>
            </a:extLst>
          </p:cNvPr>
          <p:cNvSpPr txBox="1"/>
          <p:nvPr userDrawn="1"/>
        </p:nvSpPr>
        <p:spPr>
          <a:xfrm>
            <a:off x="2585257" y="6604084"/>
            <a:ext cx="7556270"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900" dirty="0">
                <a:solidFill>
                  <a:schemeClr val="bg1">
                    <a:lumMod val="65000"/>
                  </a:schemeClr>
                </a:solidFill>
              </a:rPr>
              <a:t>Kako se pripremiti za novo financijsko razdoblje 2021-2027</a:t>
            </a:r>
            <a:r>
              <a:rPr lang="en-US" sz="900" dirty="0">
                <a:solidFill>
                  <a:schemeClr val="bg1">
                    <a:lumMod val="65000"/>
                  </a:schemeClr>
                </a:solidFill>
              </a:rPr>
              <a:t> | </a:t>
            </a:r>
            <a:r>
              <a:rPr lang="hr-HR" sz="900" dirty="0">
                <a:solidFill>
                  <a:schemeClr val="bg1">
                    <a:lumMod val="65000"/>
                  </a:schemeClr>
                </a:solidFill>
              </a:rPr>
              <a:t>Učimo iz iskustava strateškog razvoja i provedbe EU projekata drugih zemalja članica EU</a:t>
            </a:r>
          </a:p>
          <a:p>
            <a:endParaRPr lang="hr-HR" dirty="0"/>
          </a:p>
        </p:txBody>
      </p:sp>
      <p:pic>
        <p:nvPicPr>
          <p:cNvPr id="9" name="Picture 8">
            <a:extLst>
              <a:ext uri="{FF2B5EF4-FFF2-40B4-BE49-F238E27FC236}">
                <a16:creationId xmlns="" xmlns:a16="http://schemas.microsoft.com/office/drawing/2014/main" id="{B67EFEB0-F2E9-47EB-8B59-4199926E579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6749"/>
          <a:stretch/>
        </p:blipFill>
        <p:spPr>
          <a:xfrm>
            <a:off x="10971773" y="673942"/>
            <a:ext cx="1099397" cy="1181205"/>
          </a:xfrm>
          <a:prstGeom prst="rect">
            <a:avLst/>
          </a:prstGeom>
        </p:spPr>
      </p:pic>
    </p:spTree>
    <p:extLst>
      <p:ext uri="{BB962C8B-B14F-4D97-AF65-F5344CB8AC3E}">
        <p14:creationId xmlns:p14="http://schemas.microsoft.com/office/powerpoint/2010/main" val="281390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screenshot of a social media post&#10;&#10;Description generated with very high confidence">
            <a:extLst>
              <a:ext uri="{FF2B5EF4-FFF2-40B4-BE49-F238E27FC236}">
                <a16:creationId xmlns="" xmlns:a16="http://schemas.microsoft.com/office/drawing/2014/main" id="{85AECF22-595C-4753-8957-27EDEEF02B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011"/>
            <a:ext cx="12189023" cy="6731924"/>
          </a:xfrm>
          <a:prstGeom prst="rect">
            <a:avLst/>
          </a:prstGeom>
        </p:spPr>
      </p:pic>
      <p:sp>
        <p:nvSpPr>
          <p:cNvPr id="2" name="Title 1">
            <a:extLst>
              <a:ext uri="{FF2B5EF4-FFF2-40B4-BE49-F238E27FC236}">
                <a16:creationId xmlns="" xmlns:a16="http://schemas.microsoft.com/office/drawing/2014/main" id="{DEF5DF56-6C6F-4FA4-960A-61386CE2AC73}"/>
              </a:ext>
            </a:extLst>
          </p:cNvPr>
          <p:cNvSpPr>
            <a:spLocks noGrp="1"/>
          </p:cNvSpPr>
          <p:nvPr>
            <p:ph type="title" hasCustomPrompt="1"/>
          </p:nvPr>
        </p:nvSpPr>
        <p:spPr>
          <a:xfrm>
            <a:off x="338320" y="732294"/>
            <a:ext cx="10515600" cy="1122853"/>
          </a:xfrm>
        </p:spPr>
        <p:txBody>
          <a:bodyPr/>
          <a:lstStyle>
            <a:lvl1pPr>
              <a:defRPr>
                <a:solidFill>
                  <a:srgbClr val="71AB7B"/>
                </a:solidFill>
              </a:defRPr>
            </a:lvl1pPr>
          </a:lstStyle>
          <a:p>
            <a:r>
              <a:rPr lang="en-US" dirty="0"/>
              <a:t>Click to edit Master title style</a:t>
            </a:r>
            <a:endParaRPr lang="hr-HR" dirty="0"/>
          </a:p>
        </p:txBody>
      </p:sp>
      <p:graphicFrame>
        <p:nvGraphicFramePr>
          <p:cNvPr id="3" name="Object 2">
            <a:extLst>
              <a:ext uri="{FF2B5EF4-FFF2-40B4-BE49-F238E27FC236}">
                <a16:creationId xmlns="" xmlns:a16="http://schemas.microsoft.com/office/drawing/2014/main" id="{97FD0AD0-F2DA-4750-A333-67BD278A061D}"/>
              </a:ext>
            </a:extLst>
          </p:cNvPr>
          <p:cNvGraphicFramePr>
            <a:graphicFrameLocks noChangeAspect="1"/>
          </p:cNvGraphicFramePr>
          <p:nvPr userDrawn="1">
            <p:extLst>
              <p:ext uri="{D42A27DB-BD31-4B8C-83A1-F6EECF244321}">
                <p14:modId xmlns:p14="http://schemas.microsoft.com/office/powerpoint/2010/main" val="243726528"/>
              </p:ext>
            </p:extLst>
          </p:nvPr>
        </p:nvGraphicFramePr>
        <p:xfrm>
          <a:off x="92075" y="92075"/>
          <a:ext cx="444500" cy="296863"/>
        </p:xfrm>
        <a:graphic>
          <a:graphicData uri="http://schemas.openxmlformats.org/presentationml/2006/ole">
            <mc:AlternateContent xmlns:mc="http://schemas.openxmlformats.org/markup-compatibility/2006">
              <mc:Choice xmlns:v="urn:schemas-microsoft-com:vml" Requires="v">
                <p:oleObj spid="_x0000_s3119" name="Packager Shell Object" showAsIcon="1" r:id="rId4" imgW="444960" imgH="297000" progId="Package">
                  <p:embed/>
                </p:oleObj>
              </mc:Choice>
              <mc:Fallback>
                <p:oleObj name="Packager Shell Object" showAsIcon="1" r:id="rId4" imgW="444960" imgH="297000" progId="Package">
                  <p:embed/>
                  <p:pic>
                    <p:nvPicPr>
                      <p:cNvPr id="3" name="Object 2">
                        <a:extLst>
                          <a:ext uri="{FF2B5EF4-FFF2-40B4-BE49-F238E27FC236}">
                            <a16:creationId xmlns="" xmlns:a16="http://schemas.microsoft.com/office/drawing/2014/main" id="{97FD0AD0-F2DA-4750-A333-67BD278A061D}"/>
                          </a:ext>
                        </a:extLst>
                      </p:cNvPr>
                      <p:cNvPicPr/>
                      <p:nvPr/>
                    </p:nvPicPr>
                    <p:blipFill>
                      <a:blip r:embed="rId5"/>
                      <a:stretch>
                        <a:fillRect/>
                      </a:stretch>
                    </p:blipFill>
                    <p:spPr>
                      <a:xfrm>
                        <a:off x="92075" y="92075"/>
                        <a:ext cx="444500" cy="296863"/>
                      </a:xfrm>
                      <a:prstGeom prst="rect">
                        <a:avLst/>
                      </a:prstGeom>
                    </p:spPr>
                  </p:pic>
                </p:oleObj>
              </mc:Fallback>
            </mc:AlternateContent>
          </a:graphicData>
        </a:graphic>
      </p:graphicFrame>
      <p:pic>
        <p:nvPicPr>
          <p:cNvPr id="6" name="Picture 5">
            <a:extLst>
              <a:ext uri="{FF2B5EF4-FFF2-40B4-BE49-F238E27FC236}">
                <a16:creationId xmlns="" xmlns:a16="http://schemas.microsoft.com/office/drawing/2014/main" id="{BDCC1575-39AA-4DAA-B286-6B886214266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56749"/>
          <a:stretch/>
        </p:blipFill>
        <p:spPr>
          <a:xfrm>
            <a:off x="10971773" y="673942"/>
            <a:ext cx="1099397" cy="1181205"/>
          </a:xfrm>
          <a:prstGeom prst="rect">
            <a:avLst/>
          </a:prstGeom>
        </p:spPr>
      </p:pic>
      <p:sp>
        <p:nvSpPr>
          <p:cNvPr id="9" name="TextBox 8">
            <a:extLst>
              <a:ext uri="{FF2B5EF4-FFF2-40B4-BE49-F238E27FC236}">
                <a16:creationId xmlns="" xmlns:a16="http://schemas.microsoft.com/office/drawing/2014/main" id="{EB716EAB-315C-43A7-9003-82831DC79627}"/>
              </a:ext>
            </a:extLst>
          </p:cNvPr>
          <p:cNvSpPr txBox="1"/>
          <p:nvPr userDrawn="1"/>
        </p:nvSpPr>
        <p:spPr>
          <a:xfrm>
            <a:off x="207817" y="6586073"/>
            <a:ext cx="11754197"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err="1">
                <a:solidFill>
                  <a:schemeClr val="bg1">
                    <a:lumMod val="65000"/>
                  </a:schemeClr>
                </a:solidFill>
                <a:latin typeface="+mn-lt"/>
                <a:ea typeface="+mn-ea"/>
                <a:cs typeface="+mn-cs"/>
              </a:rPr>
              <a:t>Razmjena</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iskustava</a:t>
            </a:r>
            <a:r>
              <a:rPr lang="en-US" sz="1100" kern="1200" dirty="0">
                <a:solidFill>
                  <a:schemeClr val="bg1">
                    <a:lumMod val="65000"/>
                  </a:schemeClr>
                </a:solidFill>
                <a:latin typeface="+mn-lt"/>
                <a:ea typeface="+mn-ea"/>
                <a:cs typeface="+mn-cs"/>
              </a:rPr>
              <a:t> o </a:t>
            </a:r>
            <a:r>
              <a:rPr lang="en-US" sz="1100" kern="1200" dirty="0" err="1">
                <a:solidFill>
                  <a:schemeClr val="bg1">
                    <a:lumMod val="65000"/>
                  </a:schemeClr>
                </a:solidFill>
                <a:latin typeface="+mn-lt"/>
                <a:ea typeface="+mn-ea"/>
                <a:cs typeface="+mn-cs"/>
              </a:rPr>
              <a:t>ključnim</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izazovima</a:t>
            </a:r>
            <a:r>
              <a:rPr lang="en-US" sz="1100" kern="1200" dirty="0">
                <a:solidFill>
                  <a:schemeClr val="bg1">
                    <a:lumMod val="65000"/>
                  </a:schemeClr>
                </a:solidFill>
                <a:latin typeface="+mn-lt"/>
                <a:ea typeface="+mn-ea"/>
                <a:cs typeface="+mn-cs"/>
              </a:rPr>
              <a:t> u </a:t>
            </a:r>
            <a:r>
              <a:rPr lang="en-US" sz="1100" kern="1200" dirty="0" err="1">
                <a:solidFill>
                  <a:schemeClr val="bg1">
                    <a:lumMod val="65000"/>
                  </a:schemeClr>
                </a:solidFill>
                <a:latin typeface="+mn-lt"/>
                <a:ea typeface="+mn-ea"/>
                <a:cs typeface="+mn-cs"/>
              </a:rPr>
              <a:t>praksi</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javne</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nabave</a:t>
            </a:r>
            <a:endParaRPr lang="en-US" sz="1100" kern="1200" dirty="0">
              <a:solidFill>
                <a:schemeClr val="bg1">
                  <a:lumMod val="65000"/>
                </a:schemeClr>
              </a:solidFill>
              <a:latin typeface="+mn-lt"/>
              <a:ea typeface="+mn-ea"/>
              <a:cs typeface="+mn-cs"/>
            </a:endParaRPr>
          </a:p>
          <a:p>
            <a:endParaRPr lang="hr-HR" dirty="0"/>
          </a:p>
        </p:txBody>
      </p:sp>
    </p:spTree>
    <p:extLst>
      <p:ext uri="{BB962C8B-B14F-4D97-AF65-F5344CB8AC3E}">
        <p14:creationId xmlns:p14="http://schemas.microsoft.com/office/powerpoint/2010/main" val="311734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 xmlns:a16="http://schemas.microsoft.com/office/drawing/2014/main" id="{FE84E2C8-B878-4E2B-AA38-AF1FBC17028C}"/>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8" name="Rectangle 4">
            <a:extLst>
              <a:ext uri="{FF2B5EF4-FFF2-40B4-BE49-F238E27FC236}">
                <a16:creationId xmlns="" xmlns:a16="http://schemas.microsoft.com/office/drawing/2014/main" id="{33DA9285-4FB6-254E-BDDC-BE8CC2ECE7A7}"/>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de-DE"/>
          </a:p>
        </p:txBody>
      </p:sp>
      <p:sp>
        <p:nvSpPr>
          <p:cNvPr id="1030" name="Rectangle 6">
            <a:extLst>
              <a:ext uri="{FF2B5EF4-FFF2-40B4-BE49-F238E27FC236}">
                <a16:creationId xmlns="" xmlns:a16="http://schemas.microsoft.com/office/drawing/2014/main" id="{3FAAEF3D-368C-094B-B71B-C8672A5B8C9D}"/>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3E4A630-0B46-4C69-A490-0723B2C4C45B}" type="slidenum">
              <a:rPr lang="de-DE" altLang="en-US"/>
              <a:pPr>
                <a:defRPr/>
              </a:pPr>
              <a:t>‹#›</a:t>
            </a:fld>
            <a:endParaRPr lang="de-DE" altLang="en-US"/>
          </a:p>
        </p:txBody>
      </p:sp>
      <p:graphicFrame>
        <p:nvGraphicFramePr>
          <p:cNvPr id="1034" name="Group 10">
            <a:extLst>
              <a:ext uri="{FF2B5EF4-FFF2-40B4-BE49-F238E27FC236}">
                <a16:creationId xmlns="" xmlns:a16="http://schemas.microsoft.com/office/drawing/2014/main" id="{64810061-B3BB-9A45-9738-F58C97C52FF9}"/>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0"/>
                  </a:ext>
                </a:extLst>
              </a:tr>
            </a:tbl>
          </a:graphicData>
        </a:graphic>
      </p:graphicFrame>
      <p:pic>
        <p:nvPicPr>
          <p:cNvPr id="1032" name="Picture 4">
            <a:extLst>
              <a:ext uri="{FF2B5EF4-FFF2-40B4-BE49-F238E27FC236}">
                <a16:creationId xmlns="" xmlns:a16="http://schemas.microsoft.com/office/drawing/2014/main" id="{700FA5DD-A645-46EE-BBDE-F7693DC8962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6">
            <a:extLst>
              <a:ext uri="{FF2B5EF4-FFF2-40B4-BE49-F238E27FC236}">
                <a16:creationId xmlns="" xmlns:a16="http://schemas.microsoft.com/office/drawing/2014/main" id="{5E70D5F8-997E-451A-AB9C-195333E5282B}"/>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0">
            <a:extLst>
              <a:ext uri="{FF2B5EF4-FFF2-40B4-BE49-F238E27FC236}">
                <a16:creationId xmlns="" xmlns:a16="http://schemas.microsoft.com/office/drawing/2014/main" id="{59954D7B-419C-4084-B5EF-254EE0DAABDE}"/>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a:extLst>
              <a:ext uri="{FF2B5EF4-FFF2-40B4-BE49-F238E27FC236}">
                <a16:creationId xmlns="" xmlns:a16="http://schemas.microsoft.com/office/drawing/2014/main" id="{F2D45121-1B1E-4A7F-8B52-DE4D52C0E2B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a:extLst>
              <a:ext uri="{FF2B5EF4-FFF2-40B4-BE49-F238E27FC236}">
                <a16:creationId xmlns="" xmlns:a16="http://schemas.microsoft.com/office/drawing/2014/main" id="{C0CB5EBF-9952-48A9-82F2-930A5C340D3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7972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6" r:id="rId5"/>
    <p:sldLayoutId id="2147483673" r:id="rId6"/>
    <p:sldLayoutId id="2147483674" r:id="rId7"/>
    <p:sldLayoutId id="2147483675" r:id="rId8"/>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accent2"/>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Microsoft" TargetMode="External"/><Relationship Id="rId2" Type="http://schemas.openxmlformats.org/officeDocument/2006/relationships/hyperlink" Target="https://en.wikipedia.org/wiki/Romanian_government" TargetMode="External"/><Relationship Id="rId1" Type="http://schemas.openxmlformats.org/officeDocument/2006/relationships/slideLayout" Target="../slideLayouts/slideLayout1.xml"/><Relationship Id="rId4" Type="http://schemas.openxmlformats.org/officeDocument/2006/relationships/hyperlink" Target="https://en.wikipedia.org/wiki/National_Anticorruption_Director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Hewlett-Packard" TargetMode="External"/><Relationship Id="rId3" Type="http://schemas.openxmlformats.org/officeDocument/2006/relationships/hyperlink" Target="https://en.wikipedia.org/wiki/T%C4%83riceanu_I_Cabinet" TargetMode="External"/><Relationship Id="rId7" Type="http://schemas.openxmlformats.org/officeDocument/2006/relationships/hyperlink" Target="https://en.wikipedia.org/wiki/Compaq" TargetMode="External"/><Relationship Id="rId2" Type="http://schemas.openxmlformats.org/officeDocument/2006/relationships/hyperlink" Target="https://en.wikipedia.org/wiki/First_N%C4%83stase_cabinet" TargetMode="External"/><Relationship Id="rId1" Type="http://schemas.openxmlformats.org/officeDocument/2006/relationships/slideLayout" Target="../slideLayouts/slideLayout1.xml"/><Relationship Id="rId6" Type="http://schemas.openxmlformats.org/officeDocument/2006/relationships/hyperlink" Target="https://en.wikipedia.org/wiki/IBM" TargetMode="External"/><Relationship Id="rId11" Type="http://schemas.openxmlformats.org/officeDocument/2006/relationships/hyperlink" Target="https://en.wikipedia.org/wiki/Microsoft_licensing_corruption_scandal#cite_note-3" TargetMode="External"/><Relationship Id="rId5" Type="http://schemas.openxmlformats.org/officeDocument/2006/relationships/hyperlink" Target="https://en.wikipedia.org/wiki/Fujitsu-Siemens" TargetMode="External"/><Relationship Id="rId10" Type="http://schemas.openxmlformats.org/officeDocument/2006/relationships/hyperlink" Target="https://en.wikipedia.org/wiki/Softwin" TargetMode="External"/><Relationship Id="rId4" Type="http://schemas.openxmlformats.org/officeDocument/2006/relationships/hyperlink" Target="https://en.wikipedia.org/wiki/Boc_Cabinets" TargetMode="External"/><Relationship Id="rId9" Type="http://schemas.openxmlformats.org/officeDocument/2006/relationships/hyperlink" Target="https://en.wikipedia.org/wiki/S%26T_(compan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dragutescumihai@gmail.com" TargetMode="External"/><Relationship Id="rId2" Type="http://schemas.openxmlformats.org/officeDocument/2006/relationships/hyperlink" Target="mailto:dragutescumihai@yahoo.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FA998C-1859-4CF2-BA29-EF427341820E}"/>
              </a:ext>
            </a:extLst>
          </p:cNvPr>
          <p:cNvSpPr>
            <a:spLocks noGrp="1"/>
          </p:cNvSpPr>
          <p:nvPr>
            <p:ph type="ctrTitle"/>
          </p:nvPr>
        </p:nvSpPr>
        <p:spPr>
          <a:xfrm>
            <a:off x="976393" y="3029328"/>
            <a:ext cx="10363200" cy="1470025"/>
          </a:xfrm>
        </p:spPr>
        <p:txBody>
          <a:bodyPr>
            <a:normAutofit fontScale="90000"/>
          </a:bodyPr>
          <a:lstStyle/>
          <a:p>
            <a:r>
              <a:rPr lang="ro-RO" b="1" dirty="0" err="1" smtClean="0"/>
              <a:t>Procurement</a:t>
            </a:r>
            <a:r>
              <a:rPr lang="ro-RO" b="1" dirty="0" smtClean="0"/>
              <a:t> </a:t>
            </a:r>
            <a:r>
              <a:rPr lang="ro-RO" b="1" dirty="0" err="1"/>
              <a:t>Anti-Corruption</a:t>
            </a:r>
            <a:r>
              <a:rPr lang="ro-RO" b="1" dirty="0"/>
              <a:t> Event</a:t>
            </a:r>
            <a:r>
              <a:rPr lang="ro-RO" dirty="0"/>
              <a:t/>
            </a:r>
            <a:br>
              <a:rPr lang="ro-RO" dirty="0"/>
            </a:br>
            <a:r>
              <a:rPr lang="ro-RO" b="1" dirty="0"/>
              <a:t>28th </a:t>
            </a:r>
            <a:r>
              <a:rPr lang="ro-RO" b="1" dirty="0" err="1"/>
              <a:t>October</a:t>
            </a:r>
            <a:r>
              <a:rPr lang="ro-RO" b="1" dirty="0"/>
              <a:t>, 2019</a:t>
            </a:r>
            <a:r>
              <a:rPr lang="ro-RO" dirty="0"/>
              <a:t/>
            </a:r>
            <a:br>
              <a:rPr lang="ro-RO" dirty="0"/>
            </a:br>
            <a:r>
              <a:rPr lang="ro-RO" b="1" dirty="0"/>
              <a:t>Tbilisi, Republic of Georgia</a:t>
            </a:r>
            <a:r>
              <a:rPr lang="ro-RO" dirty="0"/>
              <a:t/>
            </a:r>
            <a:br>
              <a:rPr lang="ro-RO" dirty="0"/>
            </a:br>
            <a:r>
              <a:rPr lang="ro-RO" b="1" dirty="0"/>
              <a:t> </a:t>
            </a:r>
            <a:r>
              <a:rPr lang="ro-RO" dirty="0"/>
              <a:t/>
            </a:r>
            <a:br>
              <a:rPr lang="ro-RO" dirty="0"/>
            </a:br>
            <a:r>
              <a:rPr lang="ro-RO" dirty="0"/>
              <a:t/>
            </a:r>
            <a:br>
              <a:rPr lang="ro-RO" dirty="0"/>
            </a:br>
            <a:endParaRPr lang="hr-HR" dirty="0"/>
          </a:p>
        </p:txBody>
      </p:sp>
    </p:spTree>
    <p:extLst>
      <p:ext uri="{BB962C8B-B14F-4D97-AF65-F5344CB8AC3E}">
        <p14:creationId xmlns:p14="http://schemas.microsoft.com/office/powerpoint/2010/main" val="273431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697424" y="1270860"/>
            <a:ext cx="10585342" cy="5284923"/>
          </a:xfrm>
        </p:spPr>
        <p:txBody>
          <a:bodyPr/>
          <a:lstStyle/>
          <a:p>
            <a:pPr algn="just"/>
            <a:r>
              <a:rPr lang="ro-RO" dirty="0"/>
              <a:t>	</a:t>
            </a:r>
            <a:r>
              <a:rPr lang="ro-RO" dirty="0" smtClean="0"/>
              <a:t>The </a:t>
            </a:r>
            <a:r>
              <a:rPr lang="ro-RO" dirty="0"/>
              <a:t>contract of </a:t>
            </a:r>
            <a:r>
              <a:rPr lang="ro-RO" dirty="0" err="1"/>
              <a:t>works</a:t>
            </a:r>
            <a:r>
              <a:rPr lang="ro-RO" dirty="0"/>
              <a:t> no.64/PL/15</a:t>
            </a:r>
            <a:r>
              <a:rPr lang="ro-RO" baseline="30000" dirty="0"/>
              <a:t>th</a:t>
            </a:r>
            <a:r>
              <a:rPr lang="ro-RO" dirty="0"/>
              <a:t> </a:t>
            </a:r>
            <a:r>
              <a:rPr lang="ro-RO" dirty="0" err="1"/>
              <a:t>November</a:t>
            </a:r>
            <a:r>
              <a:rPr lang="ro-RO" dirty="0"/>
              <a:t> 2017 </a:t>
            </a:r>
            <a:r>
              <a:rPr lang="ro-RO" dirty="0" err="1"/>
              <a:t>was</a:t>
            </a:r>
            <a:r>
              <a:rPr lang="ro-RO" dirty="0"/>
              <a:t> </a:t>
            </a:r>
            <a:r>
              <a:rPr lang="ro-RO" dirty="0" err="1"/>
              <a:t>concluded</a:t>
            </a:r>
            <a:r>
              <a:rPr lang="ro-RO" dirty="0"/>
              <a:t> </a:t>
            </a:r>
            <a:r>
              <a:rPr lang="ro-RO" dirty="0" err="1"/>
              <a:t>between</a:t>
            </a:r>
            <a:r>
              <a:rPr lang="ro-RO" dirty="0"/>
              <a:t> </a:t>
            </a:r>
            <a:r>
              <a:rPr lang="ro-RO" dirty="0" err="1"/>
              <a:t>the</a:t>
            </a:r>
            <a:r>
              <a:rPr lang="ro-RO" dirty="0"/>
              <a:t> </a:t>
            </a:r>
            <a:r>
              <a:rPr lang="ro-RO" dirty="0" err="1"/>
              <a:t>Children's</a:t>
            </a:r>
            <a:r>
              <a:rPr lang="ro-RO" dirty="0"/>
              <a:t> </a:t>
            </a:r>
            <a:r>
              <a:rPr lang="ro-RO" dirty="0" err="1"/>
              <a:t>Clinical</a:t>
            </a:r>
            <a:r>
              <a:rPr lang="ro-RO" dirty="0"/>
              <a:t> </a:t>
            </a:r>
            <a:r>
              <a:rPr lang="ro-RO" dirty="0" err="1"/>
              <a:t>Hospital</a:t>
            </a:r>
            <a:r>
              <a:rPr lang="ro-RO" dirty="0"/>
              <a:t> of City X as </a:t>
            </a:r>
            <a:r>
              <a:rPr lang="ro-RO" dirty="0" err="1" smtClean="0"/>
              <a:t>beneficiary</a:t>
            </a:r>
            <a:endParaRPr lang="ro-RO" dirty="0" smtClean="0"/>
          </a:p>
          <a:p>
            <a:pPr algn="just"/>
            <a:r>
              <a:rPr lang="ro-RO" u="sng" dirty="0"/>
              <a:t>Lot (Group of </a:t>
            </a:r>
            <a:r>
              <a:rPr lang="ro-RO" u="sng" dirty="0" err="1"/>
              <a:t>works</a:t>
            </a:r>
            <a:r>
              <a:rPr lang="ro-RO" u="sng" dirty="0"/>
              <a:t>) no.2</a:t>
            </a:r>
            <a:r>
              <a:rPr lang="ro-RO" dirty="0"/>
              <a:t> </a:t>
            </a:r>
            <a:endParaRPr lang="ro-RO" dirty="0" smtClean="0"/>
          </a:p>
          <a:p>
            <a:pPr algn="just"/>
            <a:r>
              <a:rPr lang="ro-RO" dirty="0" smtClean="0"/>
              <a:t>The </a:t>
            </a:r>
            <a:r>
              <a:rPr lang="ro-RO" dirty="0" err="1"/>
              <a:t>value</a:t>
            </a:r>
            <a:r>
              <a:rPr lang="ro-RO" dirty="0"/>
              <a:t> of </a:t>
            </a:r>
            <a:r>
              <a:rPr lang="ro-RO" dirty="0" err="1"/>
              <a:t>the</a:t>
            </a:r>
            <a:r>
              <a:rPr lang="ro-RO" dirty="0"/>
              <a:t> lot </a:t>
            </a:r>
            <a:r>
              <a:rPr lang="ro-RO" dirty="0" err="1"/>
              <a:t>was</a:t>
            </a:r>
            <a:r>
              <a:rPr lang="ro-RO" dirty="0"/>
              <a:t> </a:t>
            </a:r>
            <a:r>
              <a:rPr lang="ro-RO" dirty="0" err="1"/>
              <a:t>established</a:t>
            </a:r>
            <a:r>
              <a:rPr lang="ro-RO" dirty="0"/>
              <a:t>: 344,527 RON = 72,532 </a:t>
            </a:r>
            <a:r>
              <a:rPr lang="ro-RO" dirty="0" err="1"/>
              <a:t>Euros</a:t>
            </a:r>
            <a:r>
              <a:rPr lang="ro-RO" dirty="0"/>
              <a:t> (1 EURO = 4.75 RON) </a:t>
            </a:r>
            <a:endParaRPr lang="ro-RO" dirty="0" smtClean="0"/>
          </a:p>
          <a:p>
            <a:pPr algn="just"/>
            <a:r>
              <a:rPr lang="ro-RO" dirty="0" smtClean="0"/>
              <a:t>The </a:t>
            </a:r>
            <a:r>
              <a:rPr lang="ro-RO" dirty="0" err="1"/>
              <a:t>works</a:t>
            </a:r>
            <a:r>
              <a:rPr lang="ro-RO" dirty="0"/>
              <a:t> consist of</a:t>
            </a:r>
            <a:r>
              <a:rPr lang="ro-RO" dirty="0" smtClean="0"/>
              <a:t>:</a:t>
            </a:r>
          </a:p>
          <a:p>
            <a:pPr marL="457200" indent="-457200" algn="just">
              <a:buFontTx/>
              <a:buChar char="-"/>
            </a:pPr>
            <a:r>
              <a:rPr lang="ro-RO" dirty="0" err="1" smtClean="0"/>
              <a:t>Removing</a:t>
            </a:r>
            <a:r>
              <a:rPr lang="ro-RO" dirty="0" smtClean="0"/>
              <a:t> </a:t>
            </a:r>
            <a:r>
              <a:rPr lang="ro-RO" dirty="0"/>
              <a:t>old </a:t>
            </a:r>
            <a:r>
              <a:rPr lang="ro-RO" dirty="0" err="1"/>
              <a:t>electrical</a:t>
            </a:r>
            <a:r>
              <a:rPr lang="ro-RO" dirty="0"/>
              <a:t> </a:t>
            </a:r>
            <a:r>
              <a:rPr lang="ro-RO" dirty="0" err="1"/>
              <a:t>installations</a:t>
            </a:r>
            <a:r>
              <a:rPr lang="ro-RO" dirty="0"/>
              <a:t> </a:t>
            </a:r>
            <a:r>
              <a:rPr lang="ro-RO" dirty="0" err="1"/>
              <a:t>and</a:t>
            </a:r>
            <a:r>
              <a:rPr lang="ro-RO" dirty="0"/>
              <a:t> </a:t>
            </a:r>
            <a:r>
              <a:rPr lang="ro-RO" dirty="0" err="1"/>
              <a:t>equipment</a:t>
            </a:r>
            <a:r>
              <a:rPr lang="ro-RO" dirty="0" smtClean="0"/>
              <a:t>,</a:t>
            </a:r>
          </a:p>
          <a:p>
            <a:pPr marL="457200" indent="-457200" algn="just">
              <a:buFontTx/>
              <a:buChar char="-"/>
            </a:pPr>
            <a:r>
              <a:rPr lang="ro-RO" dirty="0" err="1" smtClean="0"/>
              <a:t>Execution</a:t>
            </a:r>
            <a:r>
              <a:rPr lang="ro-RO" dirty="0" smtClean="0"/>
              <a:t> </a:t>
            </a:r>
            <a:r>
              <a:rPr lang="ro-RO" dirty="0"/>
              <a:t>of </a:t>
            </a:r>
            <a:r>
              <a:rPr lang="ro-RO" dirty="0" err="1"/>
              <a:t>new</a:t>
            </a:r>
            <a:r>
              <a:rPr lang="ro-RO" dirty="0"/>
              <a:t> </a:t>
            </a:r>
            <a:r>
              <a:rPr lang="ro-RO" dirty="0" err="1"/>
              <a:t>electrical</a:t>
            </a:r>
            <a:r>
              <a:rPr lang="ro-RO" dirty="0"/>
              <a:t> </a:t>
            </a:r>
            <a:r>
              <a:rPr lang="ro-RO" dirty="0" err="1"/>
              <a:t>installations</a:t>
            </a:r>
            <a:r>
              <a:rPr lang="ro-RO" dirty="0"/>
              <a:t>, </a:t>
            </a:r>
            <a:r>
              <a:rPr lang="ro-RO" dirty="0" err="1"/>
              <a:t>new</a:t>
            </a:r>
            <a:r>
              <a:rPr lang="ro-RO" dirty="0"/>
              <a:t> </a:t>
            </a:r>
            <a:r>
              <a:rPr lang="ro-RO" dirty="0" err="1"/>
              <a:t>installation</a:t>
            </a:r>
            <a:r>
              <a:rPr lang="ro-RO" dirty="0"/>
              <a:t> </a:t>
            </a:r>
            <a:r>
              <a:rPr lang="ro-RO" dirty="0" err="1" smtClean="0"/>
              <a:t>routes</a:t>
            </a:r>
            <a:endParaRPr lang="ro-RO" dirty="0" smtClean="0"/>
          </a:p>
          <a:p>
            <a:pPr algn="just"/>
            <a:endParaRPr lang="ro-RO" dirty="0"/>
          </a:p>
        </p:txBody>
      </p:sp>
    </p:spTree>
    <p:extLst>
      <p:ext uri="{BB962C8B-B14F-4D97-AF65-F5344CB8AC3E}">
        <p14:creationId xmlns:p14="http://schemas.microsoft.com/office/powerpoint/2010/main" val="345492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87456" y="1224366"/>
            <a:ext cx="11685724" cy="5633634"/>
          </a:xfrm>
        </p:spPr>
        <p:txBody>
          <a:bodyPr/>
          <a:lstStyle/>
          <a:p>
            <a:pPr algn="just"/>
            <a:r>
              <a:rPr lang="ro-RO" dirty="0"/>
              <a:t>The </a:t>
            </a:r>
            <a:r>
              <a:rPr lang="ro-RO" dirty="0" err="1"/>
              <a:t>hospital</a:t>
            </a:r>
            <a:r>
              <a:rPr lang="ro-RO" dirty="0"/>
              <a:t> </a:t>
            </a:r>
            <a:r>
              <a:rPr lang="ro-RO" dirty="0" err="1"/>
              <a:t>assigned</a:t>
            </a:r>
            <a:r>
              <a:rPr lang="ro-RO" dirty="0"/>
              <a:t> Lot no.2 </a:t>
            </a:r>
            <a:r>
              <a:rPr lang="ro-RO" dirty="0" err="1"/>
              <a:t>to</a:t>
            </a:r>
            <a:r>
              <a:rPr lang="ro-RO" dirty="0"/>
              <a:t> Company B 	</a:t>
            </a:r>
            <a:endParaRPr lang="ro-RO" dirty="0"/>
          </a:p>
          <a:p>
            <a:pPr algn="just"/>
            <a:r>
              <a:rPr lang="ro-RO" dirty="0" smtClean="0"/>
              <a:t>The </a:t>
            </a:r>
            <a:r>
              <a:rPr lang="ro-RO" dirty="0" err="1"/>
              <a:t>works</a:t>
            </a:r>
            <a:r>
              <a:rPr lang="ro-RO" dirty="0"/>
              <a:t> contract no.65/PL/15 November.2017 </a:t>
            </a:r>
            <a:r>
              <a:rPr lang="ro-RO" dirty="0" err="1"/>
              <a:t>is</a:t>
            </a:r>
            <a:r>
              <a:rPr lang="ro-RO" dirty="0"/>
              <a:t> </a:t>
            </a:r>
            <a:r>
              <a:rPr lang="ro-RO" dirty="0" err="1"/>
              <a:t>concluded</a:t>
            </a:r>
            <a:r>
              <a:rPr lang="ro-RO" dirty="0"/>
              <a:t> </a:t>
            </a:r>
            <a:r>
              <a:rPr lang="ro-RO" dirty="0" err="1"/>
              <a:t>between</a:t>
            </a:r>
            <a:r>
              <a:rPr lang="ro-RO" dirty="0"/>
              <a:t> </a:t>
            </a:r>
            <a:r>
              <a:rPr lang="ro-RO" dirty="0" err="1"/>
              <a:t>Children's</a:t>
            </a:r>
            <a:r>
              <a:rPr lang="ro-RO" dirty="0"/>
              <a:t> </a:t>
            </a:r>
            <a:r>
              <a:rPr lang="ro-RO" dirty="0" err="1"/>
              <a:t>Clinical</a:t>
            </a:r>
            <a:r>
              <a:rPr lang="ro-RO" dirty="0"/>
              <a:t> </a:t>
            </a:r>
            <a:r>
              <a:rPr lang="ro-RO" dirty="0" err="1"/>
              <a:t>Hospital</a:t>
            </a:r>
            <a:r>
              <a:rPr lang="ro-RO" dirty="0"/>
              <a:t> of City X as </a:t>
            </a:r>
            <a:r>
              <a:rPr lang="ro-RO" dirty="0" err="1"/>
              <a:t>beneficiary</a:t>
            </a:r>
            <a:r>
              <a:rPr lang="ro-RO" dirty="0"/>
              <a:t> </a:t>
            </a:r>
            <a:r>
              <a:rPr lang="ro-RO" dirty="0" err="1"/>
              <a:t>and</a:t>
            </a:r>
            <a:r>
              <a:rPr lang="ro-RO" dirty="0"/>
              <a:t> Company B as </a:t>
            </a:r>
            <a:r>
              <a:rPr lang="ro-RO" dirty="0" smtClean="0"/>
              <a:t>executor.</a:t>
            </a:r>
          </a:p>
          <a:p>
            <a:pPr algn="just"/>
            <a:r>
              <a:rPr lang="ro-RO" dirty="0" smtClean="0"/>
              <a:t>Both </a:t>
            </a:r>
            <a:r>
              <a:rPr lang="ro-RO" dirty="0" err="1"/>
              <a:t>contracts</a:t>
            </a:r>
            <a:r>
              <a:rPr lang="ro-RO" dirty="0"/>
              <a:t> are </a:t>
            </a:r>
            <a:r>
              <a:rPr lang="ro-RO" dirty="0" err="1"/>
              <a:t>signed</a:t>
            </a:r>
            <a:r>
              <a:rPr lang="ro-RO" dirty="0"/>
              <a:t> </a:t>
            </a:r>
            <a:r>
              <a:rPr lang="ro-RO" dirty="0" err="1"/>
              <a:t>by</a:t>
            </a:r>
            <a:r>
              <a:rPr lang="ro-RO" dirty="0"/>
              <a:t> </a:t>
            </a:r>
            <a:r>
              <a:rPr lang="ro-RO" dirty="0" err="1"/>
              <a:t>the</a:t>
            </a:r>
            <a:r>
              <a:rPr lang="ro-RO" dirty="0"/>
              <a:t> </a:t>
            </a:r>
            <a:r>
              <a:rPr lang="ro-RO" dirty="0" err="1"/>
              <a:t>representatives</a:t>
            </a:r>
            <a:r>
              <a:rPr lang="ro-RO" dirty="0"/>
              <a:t> of </a:t>
            </a:r>
            <a:r>
              <a:rPr lang="ro-RO" dirty="0" err="1"/>
              <a:t>the</a:t>
            </a:r>
            <a:r>
              <a:rPr lang="ro-RO" dirty="0"/>
              <a:t> </a:t>
            </a:r>
            <a:r>
              <a:rPr lang="ro-RO" dirty="0" err="1"/>
              <a:t>contracting</a:t>
            </a:r>
            <a:r>
              <a:rPr lang="ro-RO" dirty="0"/>
              <a:t> </a:t>
            </a:r>
            <a:r>
              <a:rPr lang="ro-RO" dirty="0" err="1"/>
              <a:t>authority</a:t>
            </a:r>
            <a:r>
              <a:rPr lang="ro-RO" dirty="0"/>
              <a:t> - General Manager Mrs. S </a:t>
            </a:r>
            <a:r>
              <a:rPr lang="ro-RO" dirty="0" err="1"/>
              <a:t>and</a:t>
            </a:r>
            <a:r>
              <a:rPr lang="ro-RO" dirty="0"/>
              <a:t> Mr. T. Economic Director. 	</a:t>
            </a:r>
            <a:endParaRPr lang="ro-RO" dirty="0" smtClean="0"/>
          </a:p>
          <a:p>
            <a:pPr algn="just"/>
            <a:r>
              <a:rPr lang="ro-RO" dirty="0" smtClean="0"/>
              <a:t>In </a:t>
            </a:r>
            <a:r>
              <a:rPr lang="ro-RO" dirty="0" err="1" smtClean="0"/>
              <a:t>both</a:t>
            </a:r>
            <a:r>
              <a:rPr lang="ro-RO" dirty="0" smtClean="0"/>
              <a:t> </a:t>
            </a:r>
            <a:r>
              <a:rPr lang="ro-RO" dirty="0" err="1" smtClean="0"/>
              <a:t>contracts</a:t>
            </a:r>
            <a:r>
              <a:rPr lang="ro-RO" dirty="0" smtClean="0"/>
              <a:t> </a:t>
            </a:r>
            <a:r>
              <a:rPr lang="ro-RO" dirty="0" err="1" smtClean="0"/>
              <a:t>was</a:t>
            </a:r>
            <a:r>
              <a:rPr lang="ro-RO" dirty="0" smtClean="0"/>
              <a:t> </a:t>
            </a:r>
            <a:r>
              <a:rPr lang="ro-RO" dirty="0" err="1" smtClean="0"/>
              <a:t>mentioned</a:t>
            </a:r>
            <a:r>
              <a:rPr lang="ro-RO" dirty="0" smtClean="0"/>
              <a:t> </a:t>
            </a:r>
            <a:r>
              <a:rPr lang="ro-RO" dirty="0" err="1"/>
              <a:t>that</a:t>
            </a:r>
            <a:r>
              <a:rPr lang="ro-RO" dirty="0"/>
              <a:t> </a:t>
            </a:r>
            <a:r>
              <a:rPr lang="ro-RO" dirty="0" err="1"/>
              <a:t>the</a:t>
            </a:r>
            <a:r>
              <a:rPr lang="ro-RO" dirty="0"/>
              <a:t> </a:t>
            </a:r>
            <a:r>
              <a:rPr lang="ro-RO" dirty="0" err="1"/>
              <a:t>duration</a:t>
            </a:r>
            <a:r>
              <a:rPr lang="ro-RO" dirty="0"/>
              <a:t> of </a:t>
            </a:r>
            <a:r>
              <a:rPr lang="ro-RO" dirty="0" err="1"/>
              <a:t>the</a:t>
            </a:r>
            <a:r>
              <a:rPr lang="ro-RO" dirty="0"/>
              <a:t> contract </a:t>
            </a:r>
            <a:r>
              <a:rPr lang="ro-RO" dirty="0" err="1"/>
              <a:t>and</a:t>
            </a:r>
            <a:r>
              <a:rPr lang="ro-RO" dirty="0"/>
              <a:t> </a:t>
            </a:r>
            <a:r>
              <a:rPr lang="ro-RO" dirty="0" err="1"/>
              <a:t>the</a:t>
            </a:r>
            <a:r>
              <a:rPr lang="ro-RO" dirty="0"/>
              <a:t> </a:t>
            </a:r>
            <a:r>
              <a:rPr lang="ro-RO" dirty="0" err="1"/>
              <a:t>value</a:t>
            </a:r>
            <a:r>
              <a:rPr lang="ro-RO" dirty="0"/>
              <a:t> of </a:t>
            </a:r>
            <a:r>
              <a:rPr lang="ro-RO" dirty="0" err="1"/>
              <a:t>the</a:t>
            </a:r>
            <a:r>
              <a:rPr lang="ro-RO" dirty="0"/>
              <a:t> contract </a:t>
            </a:r>
            <a:r>
              <a:rPr lang="ro-RO" dirty="0" err="1"/>
              <a:t>can</a:t>
            </a:r>
            <a:r>
              <a:rPr lang="ro-RO" dirty="0"/>
              <a:t> </a:t>
            </a:r>
            <a:r>
              <a:rPr lang="ro-RO" dirty="0" err="1"/>
              <a:t>be</a:t>
            </a:r>
            <a:r>
              <a:rPr lang="ro-RO" dirty="0"/>
              <a:t> </a:t>
            </a:r>
            <a:r>
              <a:rPr lang="ro-RO" dirty="0" err="1"/>
              <a:t>increased</a:t>
            </a:r>
            <a:r>
              <a:rPr lang="ro-RO" dirty="0"/>
              <a:t>, on </a:t>
            </a:r>
            <a:r>
              <a:rPr lang="ro-RO" dirty="0" err="1"/>
              <a:t>the</a:t>
            </a:r>
            <a:r>
              <a:rPr lang="ro-RO" dirty="0"/>
              <a:t> </a:t>
            </a:r>
            <a:r>
              <a:rPr lang="ro-RO" dirty="0" err="1"/>
              <a:t>basis</a:t>
            </a:r>
            <a:r>
              <a:rPr lang="ro-RO" dirty="0"/>
              <a:t> of </a:t>
            </a:r>
            <a:r>
              <a:rPr lang="ro-RO" dirty="0" err="1" smtClean="0"/>
              <a:t>necessity</a:t>
            </a:r>
            <a:r>
              <a:rPr lang="ro-RO" dirty="0" smtClean="0"/>
              <a:t> notes (NN</a:t>
            </a:r>
            <a:r>
              <a:rPr lang="ro-RO" dirty="0"/>
              <a:t>) </a:t>
            </a:r>
            <a:r>
              <a:rPr lang="ro-RO" dirty="0" err="1"/>
              <a:t>and</a:t>
            </a:r>
            <a:r>
              <a:rPr lang="ro-RO" dirty="0"/>
              <a:t> </a:t>
            </a:r>
            <a:r>
              <a:rPr lang="ro-RO" dirty="0" err="1"/>
              <a:t>with</a:t>
            </a:r>
            <a:r>
              <a:rPr lang="ro-RO" dirty="0"/>
              <a:t> </a:t>
            </a:r>
            <a:r>
              <a:rPr lang="ro-RO" dirty="0" err="1"/>
              <a:t>the</a:t>
            </a:r>
            <a:r>
              <a:rPr lang="ro-RO" dirty="0"/>
              <a:t> </a:t>
            </a:r>
            <a:r>
              <a:rPr lang="ro-RO" dirty="0" err="1"/>
              <a:t>approval</a:t>
            </a:r>
            <a:r>
              <a:rPr lang="ro-RO" dirty="0"/>
              <a:t> of </a:t>
            </a:r>
            <a:r>
              <a:rPr lang="ro-RO" dirty="0" err="1"/>
              <a:t>the</a:t>
            </a:r>
            <a:r>
              <a:rPr lang="ro-RO" dirty="0"/>
              <a:t> </a:t>
            </a:r>
            <a:r>
              <a:rPr lang="ro-RO" dirty="0" err="1"/>
              <a:t>construction</a:t>
            </a:r>
            <a:r>
              <a:rPr lang="ro-RO" dirty="0"/>
              <a:t>/site manager </a:t>
            </a:r>
            <a:endParaRPr lang="ro-RO" dirty="0"/>
          </a:p>
        </p:txBody>
      </p:sp>
    </p:spTree>
    <p:extLst>
      <p:ext uri="{BB962C8B-B14F-4D97-AF65-F5344CB8AC3E}">
        <p14:creationId xmlns:p14="http://schemas.microsoft.com/office/powerpoint/2010/main" val="142732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681926" y="1503334"/>
            <a:ext cx="10879810" cy="5005953"/>
          </a:xfrm>
        </p:spPr>
        <p:txBody>
          <a:bodyPr/>
          <a:lstStyle/>
          <a:p>
            <a:pPr algn="just"/>
            <a:r>
              <a:rPr lang="ro-RO" dirty="0" smtClean="0"/>
              <a:t>	The </a:t>
            </a:r>
            <a:r>
              <a:rPr lang="ro-RO" dirty="0" err="1"/>
              <a:t>value</a:t>
            </a:r>
            <a:r>
              <a:rPr lang="ro-RO" dirty="0"/>
              <a:t> of </a:t>
            </a:r>
            <a:r>
              <a:rPr lang="ro-RO" dirty="0" err="1"/>
              <a:t>the</a:t>
            </a:r>
            <a:r>
              <a:rPr lang="ro-RO" dirty="0"/>
              <a:t> </a:t>
            </a:r>
            <a:r>
              <a:rPr lang="ro-RO" dirty="0" err="1"/>
              <a:t>lots</a:t>
            </a:r>
            <a:r>
              <a:rPr lang="ro-RO" dirty="0"/>
              <a:t> </a:t>
            </a:r>
            <a:r>
              <a:rPr lang="ro-RO" dirty="0" err="1"/>
              <a:t>was</a:t>
            </a:r>
            <a:r>
              <a:rPr lang="ro-RO" dirty="0"/>
              <a:t> </a:t>
            </a:r>
            <a:r>
              <a:rPr lang="ro-RO" dirty="0" err="1"/>
              <a:t>established</a:t>
            </a:r>
            <a:r>
              <a:rPr lang="ro-RO" dirty="0"/>
              <a:t> on </a:t>
            </a:r>
            <a:r>
              <a:rPr lang="ro-RO" dirty="0" err="1"/>
              <a:t>the</a:t>
            </a:r>
            <a:r>
              <a:rPr lang="ro-RO" dirty="0"/>
              <a:t> </a:t>
            </a:r>
            <a:r>
              <a:rPr lang="ro-RO" dirty="0" err="1"/>
              <a:t>basis</a:t>
            </a:r>
            <a:r>
              <a:rPr lang="ro-RO" dirty="0"/>
              <a:t> of </a:t>
            </a:r>
            <a:r>
              <a:rPr lang="ro-RO" dirty="0" err="1"/>
              <a:t>the</a:t>
            </a:r>
            <a:r>
              <a:rPr lang="ro-RO" dirty="0"/>
              <a:t> </a:t>
            </a:r>
            <a:r>
              <a:rPr lang="ro-RO" dirty="0" err="1"/>
              <a:t>necessity</a:t>
            </a:r>
            <a:r>
              <a:rPr lang="ro-RO" dirty="0"/>
              <a:t> report no. 873 / 20.04.2017.	</a:t>
            </a:r>
            <a:endParaRPr lang="ro-RO" dirty="0" smtClean="0"/>
          </a:p>
          <a:p>
            <a:pPr algn="just"/>
            <a:r>
              <a:rPr lang="ro-RO" dirty="0" smtClean="0"/>
              <a:t>	The </a:t>
            </a:r>
            <a:r>
              <a:rPr lang="ro-RO" dirty="0"/>
              <a:t>report </a:t>
            </a:r>
            <a:r>
              <a:rPr lang="ro-RO" dirty="0" err="1"/>
              <a:t>did</a:t>
            </a:r>
            <a:r>
              <a:rPr lang="ro-RO" dirty="0"/>
              <a:t> </a:t>
            </a:r>
            <a:r>
              <a:rPr lang="ro-RO" dirty="0" err="1"/>
              <a:t>not</a:t>
            </a:r>
            <a:r>
              <a:rPr lang="ro-RO" dirty="0"/>
              <a:t> indicate </a:t>
            </a:r>
            <a:r>
              <a:rPr lang="ro-RO" dirty="0" err="1"/>
              <a:t>the</a:t>
            </a:r>
            <a:r>
              <a:rPr lang="ro-RO" dirty="0"/>
              <a:t> </a:t>
            </a:r>
            <a:r>
              <a:rPr lang="ro-RO" dirty="0" err="1"/>
              <a:t>average</a:t>
            </a:r>
            <a:r>
              <a:rPr lang="ro-RO" dirty="0"/>
              <a:t> market </a:t>
            </a:r>
            <a:r>
              <a:rPr lang="ro-RO" dirty="0" err="1"/>
              <a:t>value</a:t>
            </a:r>
            <a:r>
              <a:rPr lang="ro-RO" dirty="0"/>
              <a:t> of </a:t>
            </a:r>
            <a:r>
              <a:rPr lang="ro-RO" dirty="0" err="1"/>
              <a:t>the</a:t>
            </a:r>
            <a:r>
              <a:rPr lang="ro-RO" dirty="0"/>
              <a:t> </a:t>
            </a:r>
            <a:r>
              <a:rPr lang="ro-RO" dirty="0" err="1"/>
              <a:t>works</a:t>
            </a:r>
            <a:r>
              <a:rPr lang="ro-RO" dirty="0"/>
              <a:t> </a:t>
            </a:r>
            <a:r>
              <a:rPr lang="ro-RO" dirty="0" err="1"/>
              <a:t>to</a:t>
            </a:r>
            <a:r>
              <a:rPr lang="ro-RO" dirty="0"/>
              <a:t> </a:t>
            </a:r>
            <a:r>
              <a:rPr lang="ro-RO" dirty="0" err="1"/>
              <a:t>be</a:t>
            </a:r>
            <a:r>
              <a:rPr lang="ro-RO" dirty="0"/>
              <a:t> </a:t>
            </a:r>
            <a:r>
              <a:rPr lang="ro-RO" dirty="0" err="1"/>
              <a:t>executed</a:t>
            </a:r>
            <a:r>
              <a:rPr lang="ro-RO" dirty="0"/>
              <a:t>, </a:t>
            </a:r>
            <a:r>
              <a:rPr lang="ro-RO" dirty="0" err="1"/>
              <a:t>and</a:t>
            </a:r>
            <a:r>
              <a:rPr lang="ro-RO" dirty="0"/>
              <a:t> </a:t>
            </a:r>
            <a:r>
              <a:rPr lang="ro-RO" dirty="0" err="1"/>
              <a:t>did</a:t>
            </a:r>
            <a:r>
              <a:rPr lang="ro-RO" dirty="0"/>
              <a:t> </a:t>
            </a:r>
            <a:r>
              <a:rPr lang="ro-RO" dirty="0" err="1"/>
              <a:t>not</a:t>
            </a:r>
            <a:r>
              <a:rPr lang="ro-RO" dirty="0"/>
              <a:t> </a:t>
            </a:r>
            <a:r>
              <a:rPr lang="ro-RO" dirty="0" err="1"/>
              <a:t>contain</a:t>
            </a:r>
            <a:r>
              <a:rPr lang="ro-RO" dirty="0"/>
              <a:t> a comparative </a:t>
            </a:r>
            <a:r>
              <a:rPr lang="ro-RO" dirty="0" err="1"/>
              <a:t>analysis</a:t>
            </a:r>
            <a:r>
              <a:rPr lang="ro-RO" dirty="0"/>
              <a:t> of </a:t>
            </a:r>
            <a:r>
              <a:rPr lang="ro-RO" dirty="0" err="1"/>
              <a:t>the</a:t>
            </a:r>
            <a:r>
              <a:rPr lang="ro-RO" dirty="0"/>
              <a:t> </a:t>
            </a:r>
            <a:r>
              <a:rPr lang="ro-RO" dirty="0" err="1"/>
              <a:t>types</a:t>
            </a:r>
            <a:r>
              <a:rPr lang="ro-RO" dirty="0"/>
              <a:t> </a:t>
            </a:r>
            <a:r>
              <a:rPr lang="ro-RO" dirty="0" err="1"/>
              <a:t>of</a:t>
            </a:r>
            <a:r>
              <a:rPr lang="ro-RO" dirty="0"/>
              <a:t> </a:t>
            </a:r>
            <a:r>
              <a:rPr lang="ro-RO" dirty="0" err="1"/>
              <a:t>works</a:t>
            </a:r>
            <a:r>
              <a:rPr lang="ro-RO" dirty="0"/>
              <a:t> on </a:t>
            </a:r>
            <a:r>
              <a:rPr lang="ro-RO" dirty="0" err="1"/>
              <a:t>the</a:t>
            </a:r>
            <a:r>
              <a:rPr lang="ro-RO" dirty="0"/>
              <a:t> market. </a:t>
            </a:r>
            <a:endParaRPr lang="ro-RO" dirty="0" smtClean="0"/>
          </a:p>
          <a:p>
            <a:pPr algn="just"/>
            <a:r>
              <a:rPr lang="ro-RO" dirty="0" smtClean="0"/>
              <a:t>	The </a:t>
            </a:r>
            <a:r>
              <a:rPr lang="ro-RO" dirty="0" err="1"/>
              <a:t>works</a:t>
            </a:r>
            <a:r>
              <a:rPr lang="ro-RO" dirty="0"/>
              <a:t> </a:t>
            </a:r>
            <a:r>
              <a:rPr lang="ro-RO" dirty="0" err="1"/>
              <a:t>began</a:t>
            </a:r>
            <a:r>
              <a:rPr lang="ro-RO" dirty="0"/>
              <a:t> </a:t>
            </a:r>
            <a:r>
              <a:rPr lang="ro-RO" dirty="0" err="1"/>
              <a:t>to</a:t>
            </a:r>
            <a:r>
              <a:rPr lang="ro-RO" dirty="0"/>
              <a:t> </a:t>
            </a:r>
            <a:r>
              <a:rPr lang="ro-RO" dirty="0" err="1"/>
              <a:t>be</a:t>
            </a:r>
            <a:r>
              <a:rPr lang="ro-RO" dirty="0"/>
              <a:t> </a:t>
            </a:r>
            <a:r>
              <a:rPr lang="ro-RO" dirty="0" err="1"/>
              <a:t>executed</a:t>
            </a:r>
            <a:r>
              <a:rPr lang="ro-RO" dirty="0"/>
              <a:t> </a:t>
            </a:r>
            <a:r>
              <a:rPr lang="ro-RO" dirty="0" err="1"/>
              <a:t>after</a:t>
            </a:r>
            <a:r>
              <a:rPr lang="ro-RO" dirty="0"/>
              <a:t> 25.11.2017 </a:t>
            </a:r>
            <a:r>
              <a:rPr lang="ro-RO" dirty="0" err="1"/>
              <a:t>when</a:t>
            </a:r>
            <a:r>
              <a:rPr lang="ro-RO" dirty="0"/>
              <a:t> </a:t>
            </a:r>
            <a:r>
              <a:rPr lang="ro-RO" dirty="0" err="1"/>
              <a:t>the</a:t>
            </a:r>
            <a:r>
              <a:rPr lang="ro-RO" dirty="0"/>
              <a:t> </a:t>
            </a:r>
            <a:r>
              <a:rPr lang="ro-RO" dirty="0" err="1"/>
              <a:t>order</a:t>
            </a:r>
            <a:r>
              <a:rPr lang="ro-RO" dirty="0"/>
              <a:t> of </a:t>
            </a:r>
            <a:r>
              <a:rPr lang="ro-RO" dirty="0" err="1"/>
              <a:t>the</a:t>
            </a:r>
            <a:r>
              <a:rPr lang="ro-RO" dirty="0"/>
              <a:t> </a:t>
            </a:r>
            <a:r>
              <a:rPr lang="ro-RO" dirty="0" err="1"/>
              <a:t>Hospital</a:t>
            </a:r>
            <a:r>
              <a:rPr lang="ro-RO" dirty="0"/>
              <a:t> X </a:t>
            </a:r>
            <a:r>
              <a:rPr lang="ro-RO" dirty="0" err="1"/>
              <a:t>is</a:t>
            </a:r>
            <a:r>
              <a:rPr lang="ro-RO" dirty="0"/>
              <a:t> </a:t>
            </a:r>
            <a:r>
              <a:rPr lang="ro-RO" dirty="0" err="1"/>
              <a:t>issued</a:t>
            </a:r>
            <a:r>
              <a:rPr lang="ro-RO" dirty="0"/>
              <a:t>.	</a:t>
            </a:r>
            <a:endParaRPr lang="ro-RO" dirty="0" smtClean="0"/>
          </a:p>
          <a:p>
            <a:pPr algn="just"/>
            <a:r>
              <a:rPr lang="ro-RO" dirty="0" smtClean="0"/>
              <a:t>	The </a:t>
            </a:r>
            <a:r>
              <a:rPr lang="ro-RO" dirty="0" err="1"/>
              <a:t>works</a:t>
            </a:r>
            <a:r>
              <a:rPr lang="ro-RO" dirty="0"/>
              <a:t> are set </a:t>
            </a:r>
            <a:r>
              <a:rPr lang="ro-RO" dirty="0" err="1"/>
              <a:t>to</a:t>
            </a:r>
            <a:r>
              <a:rPr lang="ro-RO" dirty="0"/>
              <a:t> </a:t>
            </a:r>
            <a:r>
              <a:rPr lang="ro-RO" dirty="0" err="1"/>
              <a:t>last</a:t>
            </a:r>
            <a:r>
              <a:rPr lang="ro-RO" dirty="0"/>
              <a:t> </a:t>
            </a:r>
            <a:r>
              <a:rPr lang="ro-RO" dirty="0" err="1"/>
              <a:t>until</a:t>
            </a:r>
            <a:r>
              <a:rPr lang="ro-RO" dirty="0"/>
              <a:t> 22.03.2018.</a:t>
            </a:r>
            <a:endParaRPr lang="ro-RO" dirty="0"/>
          </a:p>
        </p:txBody>
      </p:sp>
    </p:spTree>
    <p:extLst>
      <p:ext uri="{BB962C8B-B14F-4D97-AF65-F5344CB8AC3E}">
        <p14:creationId xmlns:p14="http://schemas.microsoft.com/office/powerpoint/2010/main" val="85709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p:cNvSpPr>
            <a:spLocks noGrp="1"/>
          </p:cNvSpPr>
          <p:nvPr>
            <p:ph type="subTitle" idx="1"/>
          </p:nvPr>
        </p:nvSpPr>
        <p:spPr>
          <a:xfrm>
            <a:off x="728419" y="1456841"/>
            <a:ext cx="11096787" cy="5114440"/>
          </a:xfrm>
        </p:spPr>
        <p:txBody>
          <a:bodyPr/>
          <a:lstStyle/>
          <a:p>
            <a:pPr algn="just"/>
            <a:r>
              <a:rPr lang="ro-RO" dirty="0" smtClean="0"/>
              <a:t>	In </a:t>
            </a:r>
            <a:r>
              <a:rPr lang="ro-RO" dirty="0" err="1"/>
              <a:t>this</a:t>
            </a:r>
            <a:r>
              <a:rPr lang="ro-RO" dirty="0"/>
              <a:t> respect, </a:t>
            </a:r>
            <a:r>
              <a:rPr lang="ro-RO" dirty="0" err="1"/>
              <a:t>was</a:t>
            </a:r>
            <a:r>
              <a:rPr lang="ro-RO" dirty="0"/>
              <a:t> </a:t>
            </a:r>
            <a:r>
              <a:rPr lang="ro-RO" dirty="0" err="1"/>
              <a:t>signed</a:t>
            </a:r>
            <a:r>
              <a:rPr lang="ro-RO" dirty="0"/>
              <a:t> </a:t>
            </a:r>
            <a:r>
              <a:rPr lang="ro-RO" dirty="0" err="1"/>
              <a:t>the</a:t>
            </a:r>
            <a:r>
              <a:rPr lang="ro-RO" dirty="0"/>
              <a:t> </a:t>
            </a:r>
            <a:r>
              <a:rPr lang="ro-RO" dirty="0" err="1"/>
              <a:t>Additional</a:t>
            </a:r>
            <a:r>
              <a:rPr lang="ro-RO" dirty="0"/>
              <a:t> Act No.1 </a:t>
            </a:r>
            <a:r>
              <a:rPr lang="ro-RO" dirty="0" err="1"/>
              <a:t>to</a:t>
            </a:r>
            <a:r>
              <a:rPr lang="ro-RO" dirty="0"/>
              <a:t> </a:t>
            </a:r>
            <a:r>
              <a:rPr lang="ro-RO" dirty="0" err="1"/>
              <a:t>the</a:t>
            </a:r>
            <a:r>
              <a:rPr lang="ro-RO" dirty="0"/>
              <a:t> Works Contract no.65 / PL/15</a:t>
            </a:r>
            <a:r>
              <a:rPr lang="ro-RO" baseline="30000" dirty="0"/>
              <a:t>th</a:t>
            </a:r>
            <a:r>
              <a:rPr lang="ro-RO" dirty="0"/>
              <a:t> </a:t>
            </a:r>
            <a:r>
              <a:rPr lang="ro-RO" dirty="0" err="1"/>
              <a:t>November</a:t>
            </a:r>
            <a:r>
              <a:rPr lang="ro-RO" dirty="0"/>
              <a:t>  2017 </a:t>
            </a:r>
            <a:r>
              <a:rPr lang="ro-RO" dirty="0" err="1"/>
              <a:t>between</a:t>
            </a:r>
            <a:r>
              <a:rPr lang="ro-RO" dirty="0"/>
              <a:t> </a:t>
            </a:r>
            <a:r>
              <a:rPr lang="ro-RO" dirty="0" err="1"/>
              <a:t>the</a:t>
            </a:r>
            <a:r>
              <a:rPr lang="ro-RO" dirty="0"/>
              <a:t> City X </a:t>
            </a:r>
            <a:r>
              <a:rPr lang="ro-RO" dirty="0" err="1"/>
              <a:t>Children's</a:t>
            </a:r>
            <a:r>
              <a:rPr lang="ro-RO" dirty="0"/>
              <a:t> </a:t>
            </a:r>
            <a:r>
              <a:rPr lang="ro-RO" dirty="0" err="1"/>
              <a:t>Clinical</a:t>
            </a:r>
            <a:r>
              <a:rPr lang="ro-RO" dirty="0"/>
              <a:t> </a:t>
            </a:r>
            <a:r>
              <a:rPr lang="ro-RO" dirty="0" err="1"/>
              <a:t>Hospital</a:t>
            </a:r>
            <a:r>
              <a:rPr lang="ro-RO" dirty="0"/>
              <a:t> as </a:t>
            </a:r>
            <a:r>
              <a:rPr lang="ro-RO" dirty="0" err="1"/>
              <a:t>beneficiary</a:t>
            </a:r>
            <a:r>
              <a:rPr lang="ro-RO" dirty="0"/>
              <a:t> </a:t>
            </a:r>
            <a:r>
              <a:rPr lang="ro-RO" dirty="0" err="1"/>
              <a:t>and</a:t>
            </a:r>
            <a:r>
              <a:rPr lang="ro-RO" dirty="0"/>
              <a:t> Company B as executor</a:t>
            </a:r>
            <a:r>
              <a:rPr lang="ro-RO" dirty="0" smtClean="0"/>
              <a:t>.</a:t>
            </a:r>
          </a:p>
          <a:p>
            <a:pPr algn="just"/>
            <a:r>
              <a:rPr lang="ro-RO" dirty="0" smtClean="0"/>
              <a:t>	</a:t>
            </a:r>
          </a:p>
          <a:p>
            <a:pPr algn="just"/>
            <a:r>
              <a:rPr lang="ro-RO" dirty="0"/>
              <a:t>	</a:t>
            </a:r>
            <a:r>
              <a:rPr lang="ro-RO" dirty="0" err="1" smtClean="0"/>
              <a:t>By</a:t>
            </a:r>
            <a:r>
              <a:rPr lang="ro-RO" dirty="0" smtClean="0"/>
              <a:t> </a:t>
            </a:r>
            <a:r>
              <a:rPr lang="ro-RO" dirty="0" err="1"/>
              <a:t>this</a:t>
            </a:r>
            <a:r>
              <a:rPr lang="ro-RO" dirty="0"/>
              <a:t> </a:t>
            </a:r>
            <a:r>
              <a:rPr lang="ro-RO" dirty="0" err="1"/>
              <a:t>additional</a:t>
            </a:r>
            <a:r>
              <a:rPr lang="ro-RO" dirty="0"/>
              <a:t> act, </a:t>
            </a:r>
            <a:r>
              <a:rPr lang="ro-RO" dirty="0" err="1"/>
              <a:t>the</a:t>
            </a:r>
            <a:r>
              <a:rPr lang="ro-RO" dirty="0"/>
              <a:t> </a:t>
            </a:r>
            <a:r>
              <a:rPr lang="ro-RO" dirty="0" err="1"/>
              <a:t>execution</a:t>
            </a:r>
            <a:r>
              <a:rPr lang="ro-RO" dirty="0"/>
              <a:t> </a:t>
            </a:r>
            <a:r>
              <a:rPr lang="ro-RO" dirty="0" err="1"/>
              <a:t>term</a:t>
            </a:r>
            <a:r>
              <a:rPr lang="ro-RO" dirty="0"/>
              <a:t> </a:t>
            </a:r>
            <a:r>
              <a:rPr lang="ro-RO" dirty="0" err="1"/>
              <a:t>passes</a:t>
            </a:r>
            <a:r>
              <a:rPr lang="ro-RO" dirty="0"/>
              <a:t> </a:t>
            </a:r>
            <a:r>
              <a:rPr lang="ro-RO" dirty="0" err="1" smtClean="0"/>
              <a:t>from</a:t>
            </a:r>
            <a:r>
              <a:rPr lang="ro-RO" dirty="0" smtClean="0"/>
              <a:t> </a:t>
            </a:r>
            <a:r>
              <a:rPr lang="ro-RO" dirty="0" err="1" smtClean="0"/>
              <a:t>the</a:t>
            </a:r>
            <a:r>
              <a:rPr lang="ro-RO" dirty="0" smtClean="0"/>
              <a:t> </a:t>
            </a:r>
            <a:r>
              <a:rPr lang="ro-RO" dirty="0" err="1"/>
              <a:t>estimated</a:t>
            </a:r>
            <a:r>
              <a:rPr lang="ro-RO" dirty="0"/>
              <a:t> date</a:t>
            </a:r>
            <a:r>
              <a:rPr lang="ro-RO" dirty="0" smtClean="0"/>
              <a:t> </a:t>
            </a:r>
            <a:r>
              <a:rPr lang="ro-RO" dirty="0"/>
              <a:t>22</a:t>
            </a:r>
            <a:r>
              <a:rPr lang="ro-RO" baseline="30000" dirty="0"/>
              <a:t>nd</a:t>
            </a:r>
            <a:r>
              <a:rPr lang="ro-RO" dirty="0" smtClean="0"/>
              <a:t> </a:t>
            </a:r>
            <a:r>
              <a:rPr lang="ro-RO" dirty="0" err="1" smtClean="0"/>
              <a:t>March</a:t>
            </a:r>
            <a:r>
              <a:rPr lang="ro-RO" dirty="0" smtClean="0"/>
              <a:t>,2018, </a:t>
            </a:r>
            <a:r>
              <a:rPr lang="ro-RO" dirty="0" err="1" smtClean="0"/>
              <a:t>to</a:t>
            </a:r>
            <a:r>
              <a:rPr lang="ro-RO" dirty="0" smtClean="0"/>
              <a:t> </a:t>
            </a:r>
            <a:r>
              <a:rPr lang="ro-RO" dirty="0"/>
              <a:t>22</a:t>
            </a:r>
            <a:r>
              <a:rPr lang="ro-RO" baseline="30000" dirty="0"/>
              <a:t>nd</a:t>
            </a:r>
            <a:r>
              <a:rPr lang="ro-RO" dirty="0" smtClean="0"/>
              <a:t> April.2018</a:t>
            </a:r>
            <a:r>
              <a:rPr lang="ro-RO" dirty="0"/>
              <a:t>, </a:t>
            </a:r>
            <a:r>
              <a:rPr lang="ro-RO" dirty="0" err="1"/>
              <a:t>and</a:t>
            </a:r>
            <a:r>
              <a:rPr lang="ro-RO" dirty="0"/>
              <a:t> </a:t>
            </a:r>
            <a:r>
              <a:rPr lang="ro-RO" dirty="0" err="1"/>
              <a:t>the</a:t>
            </a:r>
            <a:r>
              <a:rPr lang="ro-RO" dirty="0"/>
              <a:t> price </a:t>
            </a:r>
            <a:r>
              <a:rPr lang="ro-RO" dirty="0" err="1"/>
              <a:t>increased</a:t>
            </a:r>
            <a:r>
              <a:rPr lang="ro-RO" dirty="0"/>
              <a:t> </a:t>
            </a:r>
            <a:r>
              <a:rPr lang="ro-RO" dirty="0" err="1"/>
              <a:t>by</a:t>
            </a:r>
            <a:r>
              <a:rPr lang="ro-RO" dirty="0"/>
              <a:t> 40,579.25 RON = </a:t>
            </a:r>
            <a:r>
              <a:rPr lang="ro-RO" dirty="0" smtClean="0"/>
              <a:t>8,543 </a:t>
            </a:r>
            <a:r>
              <a:rPr lang="ro-RO" dirty="0"/>
              <a:t>Euro	Lot no. 1 </a:t>
            </a:r>
            <a:r>
              <a:rPr lang="ro-RO" dirty="0" err="1"/>
              <a:t>was</a:t>
            </a:r>
            <a:r>
              <a:rPr lang="ro-RO" dirty="0"/>
              <a:t> </a:t>
            </a:r>
            <a:r>
              <a:rPr lang="ro-RO" dirty="0" err="1"/>
              <a:t>finished</a:t>
            </a:r>
            <a:r>
              <a:rPr lang="ro-RO" dirty="0"/>
              <a:t> on 22</a:t>
            </a:r>
            <a:r>
              <a:rPr lang="ro-RO" baseline="30000" dirty="0"/>
              <a:t>nd</a:t>
            </a:r>
            <a:r>
              <a:rPr lang="ro-RO" dirty="0"/>
              <a:t> </a:t>
            </a:r>
            <a:r>
              <a:rPr lang="ro-RO" dirty="0" err="1"/>
              <a:t>March</a:t>
            </a:r>
            <a:r>
              <a:rPr lang="ro-RO" dirty="0"/>
              <a:t> 2018. 	</a:t>
            </a:r>
            <a:endParaRPr lang="ro-RO" dirty="0" smtClean="0"/>
          </a:p>
          <a:p>
            <a:pPr algn="just"/>
            <a:r>
              <a:rPr lang="ro-RO" dirty="0"/>
              <a:t>	</a:t>
            </a:r>
            <a:r>
              <a:rPr lang="ro-RO" dirty="0" smtClean="0"/>
              <a:t>Lot </a:t>
            </a:r>
            <a:r>
              <a:rPr lang="ro-RO" dirty="0"/>
              <a:t>no.2 </a:t>
            </a:r>
            <a:r>
              <a:rPr lang="ro-RO" dirty="0" err="1"/>
              <a:t>was</a:t>
            </a:r>
            <a:r>
              <a:rPr lang="ro-RO" dirty="0"/>
              <a:t> </a:t>
            </a:r>
            <a:r>
              <a:rPr lang="ro-RO" dirty="0" err="1"/>
              <a:t>finished</a:t>
            </a:r>
            <a:r>
              <a:rPr lang="ro-RO" dirty="0"/>
              <a:t> on 22</a:t>
            </a:r>
            <a:r>
              <a:rPr lang="ro-RO" baseline="30000" dirty="0"/>
              <a:t>nd</a:t>
            </a:r>
            <a:r>
              <a:rPr lang="ro-RO" dirty="0"/>
              <a:t>  April 2018.</a:t>
            </a:r>
            <a:endParaRPr lang="ro-RO" dirty="0"/>
          </a:p>
        </p:txBody>
      </p:sp>
    </p:spTree>
    <p:extLst>
      <p:ext uri="{BB962C8B-B14F-4D97-AF65-F5344CB8AC3E}">
        <p14:creationId xmlns:p14="http://schemas.microsoft.com/office/powerpoint/2010/main" val="136729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u 3"/>
          <p:cNvSpPr>
            <a:spLocks noGrp="1"/>
          </p:cNvSpPr>
          <p:nvPr>
            <p:ph type="subTitle" idx="1"/>
          </p:nvPr>
        </p:nvSpPr>
        <p:spPr>
          <a:xfrm>
            <a:off x="774915" y="1456841"/>
            <a:ext cx="11174278" cy="5284922"/>
          </a:xfrm>
        </p:spPr>
        <p:txBody>
          <a:bodyPr/>
          <a:lstStyle/>
          <a:p>
            <a:pPr algn="just"/>
            <a:r>
              <a:rPr lang="ro-RO" dirty="0" smtClean="0"/>
              <a:t>	For </a:t>
            </a:r>
            <a:r>
              <a:rPr lang="ro-RO" dirty="0" err="1"/>
              <a:t>both</a:t>
            </a:r>
            <a:r>
              <a:rPr lang="ro-RO" dirty="0"/>
              <a:t> </a:t>
            </a:r>
            <a:r>
              <a:rPr lang="ro-RO" dirty="0" err="1"/>
              <a:t>contracts</a:t>
            </a:r>
            <a:r>
              <a:rPr lang="ro-RO" dirty="0"/>
              <a:t>, </a:t>
            </a:r>
            <a:r>
              <a:rPr lang="ro-RO" dirty="0" err="1"/>
              <a:t>the</a:t>
            </a:r>
            <a:r>
              <a:rPr lang="ro-RO" dirty="0"/>
              <a:t> </a:t>
            </a:r>
            <a:r>
              <a:rPr lang="ro-RO" dirty="0" err="1"/>
              <a:t>reception</a:t>
            </a:r>
            <a:r>
              <a:rPr lang="ro-RO" dirty="0"/>
              <a:t> </a:t>
            </a:r>
            <a:r>
              <a:rPr lang="ro-RO" dirty="0" err="1"/>
              <a:t>commissions</a:t>
            </a:r>
            <a:r>
              <a:rPr lang="ro-RO" dirty="0"/>
              <a:t> </a:t>
            </a:r>
            <a:r>
              <a:rPr lang="ro-RO" dirty="0" err="1"/>
              <a:t>was</a:t>
            </a:r>
            <a:r>
              <a:rPr lang="ro-RO" dirty="0"/>
              <a:t> </a:t>
            </a:r>
            <a:r>
              <a:rPr lang="ro-RO" dirty="0" err="1"/>
              <a:t>headed</a:t>
            </a:r>
            <a:r>
              <a:rPr lang="ro-RO" dirty="0"/>
              <a:t> </a:t>
            </a:r>
            <a:r>
              <a:rPr lang="ro-RO" dirty="0" err="1"/>
              <a:t>by</a:t>
            </a:r>
            <a:r>
              <a:rPr lang="ro-RO" dirty="0"/>
              <a:t> </a:t>
            </a:r>
            <a:r>
              <a:rPr lang="ro-RO" dirty="0" err="1"/>
              <a:t>the</a:t>
            </a:r>
            <a:r>
              <a:rPr lang="ro-RO" dirty="0"/>
              <a:t> Economic Director of </a:t>
            </a:r>
            <a:r>
              <a:rPr lang="ro-RO" dirty="0" err="1"/>
              <a:t>the</a:t>
            </a:r>
            <a:r>
              <a:rPr lang="ro-RO" dirty="0"/>
              <a:t> </a:t>
            </a:r>
            <a:r>
              <a:rPr lang="ro-RO" dirty="0" err="1"/>
              <a:t>Clinical</a:t>
            </a:r>
            <a:r>
              <a:rPr lang="ro-RO" dirty="0"/>
              <a:t> </a:t>
            </a:r>
            <a:r>
              <a:rPr lang="ro-RO" dirty="0" err="1"/>
              <a:t>Hospital</a:t>
            </a:r>
            <a:r>
              <a:rPr lang="ro-RO" dirty="0"/>
              <a:t>, Mr. T, </a:t>
            </a:r>
            <a:r>
              <a:rPr lang="ro-RO" dirty="0" err="1"/>
              <a:t>and</a:t>
            </a:r>
            <a:r>
              <a:rPr lang="ro-RO" dirty="0"/>
              <a:t> </a:t>
            </a:r>
            <a:r>
              <a:rPr lang="ro-RO" dirty="0" err="1"/>
              <a:t>the</a:t>
            </a:r>
            <a:r>
              <a:rPr lang="ro-RO" dirty="0"/>
              <a:t> </a:t>
            </a:r>
            <a:r>
              <a:rPr lang="ro-RO" dirty="0" err="1"/>
              <a:t>minutes</a:t>
            </a:r>
            <a:r>
              <a:rPr lang="ro-RO" dirty="0"/>
              <a:t> of </a:t>
            </a:r>
            <a:r>
              <a:rPr lang="ro-RO" dirty="0" err="1"/>
              <a:t>the</a:t>
            </a:r>
            <a:r>
              <a:rPr lang="ro-RO" dirty="0"/>
              <a:t> </a:t>
            </a:r>
            <a:r>
              <a:rPr lang="ro-RO" dirty="0" err="1"/>
              <a:t>reception</a:t>
            </a:r>
            <a:r>
              <a:rPr lang="ro-RO" dirty="0"/>
              <a:t> are </a:t>
            </a:r>
            <a:r>
              <a:rPr lang="ro-RO" dirty="0" err="1"/>
              <a:t>concluded</a:t>
            </a:r>
            <a:r>
              <a:rPr lang="ro-RO" dirty="0"/>
              <a:t>. 	</a:t>
            </a:r>
            <a:endParaRPr lang="ro-RO" dirty="0" smtClean="0"/>
          </a:p>
          <a:p>
            <a:pPr algn="just"/>
            <a:r>
              <a:rPr lang="ro-RO" dirty="0" smtClean="0"/>
              <a:t>The </a:t>
            </a:r>
            <a:r>
              <a:rPr lang="ro-RO" dirty="0" err="1"/>
              <a:t>works</a:t>
            </a:r>
            <a:r>
              <a:rPr lang="ro-RO" dirty="0"/>
              <a:t> - </a:t>
            </a:r>
            <a:r>
              <a:rPr lang="ro-RO" dirty="0" err="1"/>
              <a:t>considered</a:t>
            </a:r>
            <a:r>
              <a:rPr lang="ro-RO" dirty="0"/>
              <a:t> </a:t>
            </a:r>
            <a:r>
              <a:rPr lang="ro-RO" dirty="0" err="1"/>
              <a:t>appropriate</a:t>
            </a:r>
            <a:r>
              <a:rPr lang="ro-RO" dirty="0"/>
              <a:t>. 	</a:t>
            </a:r>
            <a:endParaRPr lang="ro-RO" dirty="0" smtClean="0"/>
          </a:p>
          <a:p>
            <a:pPr algn="just"/>
            <a:r>
              <a:rPr lang="ro-RO" dirty="0" smtClean="0"/>
              <a:t>In </a:t>
            </a:r>
            <a:r>
              <a:rPr lang="ro-RO" dirty="0"/>
              <a:t>total, </a:t>
            </a:r>
            <a:r>
              <a:rPr lang="ro-RO" dirty="0" err="1"/>
              <a:t>the</a:t>
            </a:r>
            <a:r>
              <a:rPr lang="ro-RO" dirty="0"/>
              <a:t> </a:t>
            </a:r>
            <a:r>
              <a:rPr lang="ro-RO" dirty="0" err="1"/>
              <a:t>Hospital</a:t>
            </a:r>
            <a:r>
              <a:rPr lang="ro-RO" dirty="0"/>
              <a:t> </a:t>
            </a:r>
            <a:r>
              <a:rPr lang="ro-RO" dirty="0" err="1"/>
              <a:t>pays</a:t>
            </a:r>
            <a:r>
              <a:rPr lang="ro-RO" dirty="0"/>
              <a:t>: 251,056.5 RON (52,854 E) Lot 1 + 344,527 RON (72532 E) Lot 2 + 40,579.25 RON (8543 E) </a:t>
            </a:r>
            <a:r>
              <a:rPr lang="ro-RO" dirty="0" err="1"/>
              <a:t>additional</a:t>
            </a:r>
            <a:r>
              <a:rPr lang="ro-RO" dirty="0"/>
              <a:t> </a:t>
            </a:r>
            <a:r>
              <a:rPr lang="ro-RO" dirty="0" err="1"/>
              <a:t>works</a:t>
            </a:r>
            <a:r>
              <a:rPr lang="ro-RO" dirty="0"/>
              <a:t> Lot.2 = </a:t>
            </a:r>
            <a:r>
              <a:rPr lang="ro-RO" b="1" dirty="0"/>
              <a:t>636,162.5 </a:t>
            </a:r>
            <a:r>
              <a:rPr lang="ro-RO" b="1" dirty="0" smtClean="0"/>
              <a:t>RON </a:t>
            </a:r>
            <a:r>
              <a:rPr lang="ro-RO" dirty="0" smtClean="0"/>
              <a:t>=</a:t>
            </a:r>
            <a:r>
              <a:rPr lang="ro-RO" b="1" dirty="0" smtClean="0"/>
              <a:t>133,929 </a:t>
            </a:r>
            <a:r>
              <a:rPr lang="ro-RO" b="1" dirty="0"/>
              <a:t>EUR</a:t>
            </a:r>
            <a:r>
              <a:rPr lang="ro-RO" dirty="0"/>
              <a:t> </a:t>
            </a:r>
            <a:endParaRPr lang="ro-RO" dirty="0" smtClean="0"/>
          </a:p>
          <a:p>
            <a:pPr algn="just"/>
            <a:r>
              <a:rPr lang="ro-RO" dirty="0" smtClean="0"/>
              <a:t>On </a:t>
            </a:r>
            <a:r>
              <a:rPr lang="ro-RO" dirty="0"/>
              <a:t>10</a:t>
            </a:r>
            <a:r>
              <a:rPr lang="ro-RO" baseline="30000" dirty="0"/>
              <a:t>th</a:t>
            </a:r>
            <a:r>
              <a:rPr lang="ro-RO" dirty="0"/>
              <a:t> </a:t>
            </a:r>
            <a:r>
              <a:rPr lang="ro-RO" dirty="0" err="1"/>
              <a:t>September</a:t>
            </a:r>
            <a:r>
              <a:rPr lang="ro-RO" dirty="0"/>
              <a:t> 2018, </a:t>
            </a:r>
            <a:r>
              <a:rPr lang="ro-RO" dirty="0" err="1"/>
              <a:t>the</a:t>
            </a:r>
            <a:r>
              <a:rPr lang="ro-RO" dirty="0"/>
              <a:t> Romanian </a:t>
            </a:r>
            <a:r>
              <a:rPr lang="ro-RO" dirty="0" err="1"/>
              <a:t>Court</a:t>
            </a:r>
            <a:r>
              <a:rPr lang="ro-RO" dirty="0"/>
              <a:t> of </a:t>
            </a:r>
            <a:r>
              <a:rPr lang="ro-RO" dirty="0" err="1"/>
              <a:t>Accounts</a:t>
            </a:r>
            <a:r>
              <a:rPr lang="ro-RO" dirty="0"/>
              <a:t> -  Public Audit Directorate </a:t>
            </a:r>
            <a:r>
              <a:rPr lang="ro-RO" dirty="0" err="1"/>
              <a:t>County</a:t>
            </a:r>
            <a:r>
              <a:rPr lang="ro-RO" dirty="0"/>
              <a:t> X </a:t>
            </a:r>
            <a:r>
              <a:rPr lang="ro-RO" dirty="0" err="1"/>
              <a:t>began</a:t>
            </a:r>
            <a:r>
              <a:rPr lang="ro-RO" dirty="0"/>
              <a:t> an audit for 2017 public </a:t>
            </a:r>
            <a:r>
              <a:rPr lang="ro-RO" dirty="0" err="1"/>
              <a:t>procurement</a:t>
            </a:r>
            <a:r>
              <a:rPr lang="ro-RO" dirty="0"/>
              <a:t> </a:t>
            </a:r>
            <a:r>
              <a:rPr lang="ro-RO" dirty="0" err="1"/>
              <a:t>contracts</a:t>
            </a:r>
            <a:r>
              <a:rPr lang="ro-RO" dirty="0"/>
              <a:t> in X City </a:t>
            </a:r>
            <a:r>
              <a:rPr lang="ro-RO" dirty="0" err="1"/>
              <a:t>hospitals</a:t>
            </a:r>
            <a:r>
              <a:rPr lang="ro-RO" dirty="0"/>
              <a:t>.</a:t>
            </a:r>
            <a:endParaRPr lang="ro-RO" dirty="0"/>
          </a:p>
        </p:txBody>
      </p:sp>
    </p:spTree>
    <p:extLst>
      <p:ext uri="{BB962C8B-B14F-4D97-AF65-F5344CB8AC3E}">
        <p14:creationId xmlns:p14="http://schemas.microsoft.com/office/powerpoint/2010/main" val="158179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604432" y="1425844"/>
            <a:ext cx="11282767" cy="5083444"/>
          </a:xfrm>
        </p:spPr>
        <p:txBody>
          <a:bodyPr/>
          <a:lstStyle/>
          <a:p>
            <a:pPr algn="just"/>
            <a:r>
              <a:rPr lang="ro-RO" dirty="0"/>
              <a:t>	</a:t>
            </a:r>
            <a:r>
              <a:rPr lang="ro-RO" dirty="0" smtClean="0"/>
              <a:t>Public </a:t>
            </a:r>
            <a:r>
              <a:rPr lang="ro-RO" dirty="0"/>
              <a:t>Audit Directorate </a:t>
            </a:r>
            <a:r>
              <a:rPr lang="ro-RO" dirty="0" err="1"/>
              <a:t>developed</a:t>
            </a:r>
            <a:r>
              <a:rPr lang="ro-RO" dirty="0"/>
              <a:t> </a:t>
            </a:r>
            <a:r>
              <a:rPr lang="ro-RO" dirty="0" err="1"/>
              <a:t>the</a:t>
            </a:r>
            <a:r>
              <a:rPr lang="ro-RO" dirty="0"/>
              <a:t> Audit Report no. 671/04.11.2018 for public </a:t>
            </a:r>
            <a:r>
              <a:rPr lang="ro-RO" dirty="0" err="1"/>
              <a:t>procurement</a:t>
            </a:r>
            <a:r>
              <a:rPr lang="ro-RO" dirty="0"/>
              <a:t> </a:t>
            </a:r>
            <a:r>
              <a:rPr lang="ro-RO" dirty="0" err="1"/>
              <a:t>contracts</a:t>
            </a:r>
            <a:r>
              <a:rPr lang="ro-RO" dirty="0"/>
              <a:t> at </a:t>
            </a:r>
            <a:r>
              <a:rPr lang="ro-RO" dirty="0" err="1"/>
              <a:t>the</a:t>
            </a:r>
            <a:r>
              <a:rPr lang="ro-RO" dirty="0"/>
              <a:t> </a:t>
            </a:r>
            <a:r>
              <a:rPr lang="ro-RO" dirty="0" err="1"/>
              <a:t>Children's</a:t>
            </a:r>
            <a:r>
              <a:rPr lang="ro-RO" dirty="0"/>
              <a:t> </a:t>
            </a:r>
            <a:r>
              <a:rPr lang="ro-RO" dirty="0" err="1"/>
              <a:t>Clinical</a:t>
            </a:r>
            <a:r>
              <a:rPr lang="ro-RO" dirty="0"/>
              <a:t> </a:t>
            </a:r>
            <a:r>
              <a:rPr lang="ro-RO" dirty="0" err="1"/>
              <a:t>Hospital</a:t>
            </a:r>
            <a:r>
              <a:rPr lang="ro-RO" dirty="0"/>
              <a:t> of City X. 	</a:t>
            </a:r>
            <a:endParaRPr lang="ro-RO" dirty="0" smtClean="0"/>
          </a:p>
          <a:p>
            <a:pPr algn="just"/>
            <a:r>
              <a:rPr lang="ro-RO" dirty="0" smtClean="0"/>
              <a:t>	For </a:t>
            </a:r>
            <a:r>
              <a:rPr lang="ro-RO" dirty="0" err="1"/>
              <a:t>the</a:t>
            </a:r>
            <a:r>
              <a:rPr lang="ro-RO" dirty="0"/>
              <a:t> </a:t>
            </a:r>
            <a:r>
              <a:rPr lang="ro-RO" dirty="0" err="1"/>
              <a:t>two</a:t>
            </a:r>
            <a:r>
              <a:rPr lang="ro-RO" dirty="0"/>
              <a:t> </a:t>
            </a:r>
            <a:r>
              <a:rPr lang="ro-RO" dirty="0" err="1"/>
              <a:t>works</a:t>
            </a:r>
            <a:r>
              <a:rPr lang="ro-RO" dirty="0"/>
              <a:t> </a:t>
            </a:r>
            <a:r>
              <a:rPr lang="ro-RO" dirty="0" err="1"/>
              <a:t>contracts</a:t>
            </a:r>
            <a:r>
              <a:rPr lang="ro-RO" dirty="0"/>
              <a:t> no.64 </a:t>
            </a:r>
            <a:r>
              <a:rPr lang="ro-RO" dirty="0" err="1"/>
              <a:t>and</a:t>
            </a:r>
            <a:r>
              <a:rPr lang="ro-RO" dirty="0"/>
              <a:t> 65  PL/15</a:t>
            </a:r>
            <a:r>
              <a:rPr lang="ro-RO" baseline="30000" dirty="0"/>
              <a:t>th</a:t>
            </a:r>
            <a:r>
              <a:rPr lang="ro-RO" dirty="0"/>
              <a:t> </a:t>
            </a:r>
            <a:r>
              <a:rPr lang="ro-RO" dirty="0" err="1"/>
              <a:t>November</a:t>
            </a:r>
            <a:r>
              <a:rPr lang="ro-RO" dirty="0"/>
              <a:t> 2017 an </a:t>
            </a:r>
            <a:r>
              <a:rPr lang="ro-RO" dirty="0" err="1"/>
              <a:t>evaluating</a:t>
            </a:r>
            <a:r>
              <a:rPr lang="ro-RO" dirty="0"/>
              <a:t> </a:t>
            </a:r>
            <a:r>
              <a:rPr lang="ro-RO" dirty="0" err="1"/>
              <a:t>expertise</a:t>
            </a:r>
            <a:r>
              <a:rPr lang="ro-RO" dirty="0"/>
              <a:t> </a:t>
            </a:r>
            <a:r>
              <a:rPr lang="ro-RO" dirty="0" err="1"/>
              <a:t>was</a:t>
            </a:r>
            <a:r>
              <a:rPr lang="ro-RO" dirty="0"/>
              <a:t> </a:t>
            </a:r>
            <a:r>
              <a:rPr lang="ro-RO" dirty="0" err="1"/>
              <a:t>performed</a:t>
            </a:r>
            <a:r>
              <a:rPr lang="ro-RO" dirty="0"/>
              <a:t>. 	</a:t>
            </a:r>
            <a:endParaRPr lang="ro-RO" dirty="0" smtClean="0"/>
          </a:p>
          <a:p>
            <a:pPr algn="just"/>
            <a:r>
              <a:rPr lang="ro-RO" dirty="0" smtClean="0"/>
              <a:t>	The </a:t>
            </a:r>
            <a:r>
              <a:rPr lang="ro-RO" dirty="0" err="1"/>
              <a:t>evaluation</a:t>
            </a:r>
            <a:r>
              <a:rPr lang="ro-RO" dirty="0"/>
              <a:t> report no.674/2</a:t>
            </a:r>
            <a:r>
              <a:rPr lang="ro-RO" baseline="30000" dirty="0"/>
              <a:t>nd</a:t>
            </a:r>
            <a:r>
              <a:rPr lang="ro-RO" dirty="0"/>
              <a:t>  </a:t>
            </a:r>
            <a:r>
              <a:rPr lang="ro-RO" dirty="0" err="1"/>
              <a:t>February</a:t>
            </a:r>
            <a:r>
              <a:rPr lang="ro-RO" dirty="0"/>
              <a:t> 2019 </a:t>
            </a:r>
            <a:r>
              <a:rPr lang="ro-RO" dirty="0" err="1"/>
              <a:t>established</a:t>
            </a:r>
            <a:r>
              <a:rPr lang="ro-RO" dirty="0"/>
              <a:t> </a:t>
            </a:r>
            <a:r>
              <a:rPr lang="ro-RO" dirty="0" err="1"/>
              <a:t>that</a:t>
            </a:r>
            <a:r>
              <a:rPr lang="ro-RO" dirty="0"/>
              <a:t> </a:t>
            </a:r>
            <a:r>
              <a:rPr lang="ro-RO" dirty="0" err="1"/>
              <a:t>the</a:t>
            </a:r>
            <a:r>
              <a:rPr lang="ro-RO" dirty="0"/>
              <a:t> </a:t>
            </a:r>
            <a:r>
              <a:rPr lang="ro-RO" dirty="0" err="1"/>
              <a:t>correct</a:t>
            </a:r>
            <a:r>
              <a:rPr lang="ro-RO" dirty="0"/>
              <a:t> market </a:t>
            </a:r>
            <a:r>
              <a:rPr lang="ro-RO" dirty="0" err="1"/>
              <a:t>value</a:t>
            </a:r>
            <a:r>
              <a:rPr lang="ro-RO" dirty="0"/>
              <a:t> of </a:t>
            </a:r>
            <a:r>
              <a:rPr lang="ro-RO" dirty="0" err="1"/>
              <a:t>the</a:t>
            </a:r>
            <a:r>
              <a:rPr lang="ro-RO" dirty="0"/>
              <a:t> </a:t>
            </a:r>
            <a:r>
              <a:rPr lang="ro-RO" dirty="0" err="1"/>
              <a:t>entire</a:t>
            </a:r>
            <a:r>
              <a:rPr lang="ro-RO" dirty="0"/>
              <a:t> </a:t>
            </a:r>
            <a:r>
              <a:rPr lang="ro-RO" dirty="0" err="1"/>
              <a:t>work</a:t>
            </a:r>
            <a:r>
              <a:rPr lang="ro-RO" dirty="0"/>
              <a:t> - </a:t>
            </a:r>
            <a:r>
              <a:rPr lang="ro-RO" i="1" dirty="0" err="1"/>
              <a:t>Planning</a:t>
            </a:r>
            <a:r>
              <a:rPr lang="ro-RO" i="1" dirty="0"/>
              <a:t> </a:t>
            </a:r>
            <a:r>
              <a:rPr lang="ro-RO" i="1" dirty="0" err="1"/>
              <a:t>of</a:t>
            </a:r>
            <a:r>
              <a:rPr lang="ro-RO" i="1" dirty="0"/>
              <a:t> </a:t>
            </a:r>
            <a:r>
              <a:rPr lang="ro-RO" i="1" dirty="0" err="1"/>
              <a:t>the</a:t>
            </a:r>
            <a:r>
              <a:rPr lang="ro-RO" i="1" dirty="0"/>
              <a:t> </a:t>
            </a:r>
            <a:r>
              <a:rPr lang="ro-RO" i="1" dirty="0" err="1"/>
              <a:t>space</a:t>
            </a:r>
            <a:r>
              <a:rPr lang="ro-RO" i="1" dirty="0"/>
              <a:t> for </a:t>
            </a:r>
            <a:r>
              <a:rPr lang="ro-RO" i="1" dirty="0" err="1"/>
              <a:t>the</a:t>
            </a:r>
            <a:r>
              <a:rPr lang="ro-RO" i="1" dirty="0"/>
              <a:t> </a:t>
            </a:r>
            <a:r>
              <a:rPr lang="ro-RO" i="1" dirty="0" err="1"/>
              <a:t>endoscopy</a:t>
            </a:r>
            <a:r>
              <a:rPr lang="ro-RO" i="1" dirty="0"/>
              <a:t> cabinet </a:t>
            </a:r>
            <a:r>
              <a:rPr lang="ro-RO" dirty="0" err="1"/>
              <a:t>with</a:t>
            </a:r>
            <a:r>
              <a:rPr lang="ro-RO" dirty="0"/>
              <a:t> a </a:t>
            </a:r>
            <a:r>
              <a:rPr lang="ro-RO" dirty="0" err="1"/>
              <a:t>surface</a:t>
            </a:r>
            <a:r>
              <a:rPr lang="ro-RO" dirty="0"/>
              <a:t> of 88.40 </a:t>
            </a:r>
            <a:r>
              <a:rPr lang="ro-RO" dirty="0" err="1"/>
              <a:t>within</a:t>
            </a:r>
            <a:r>
              <a:rPr lang="ro-RO" dirty="0"/>
              <a:t> </a:t>
            </a:r>
            <a:r>
              <a:rPr lang="ro-RO" dirty="0" err="1"/>
              <a:t>the</a:t>
            </a:r>
            <a:r>
              <a:rPr lang="ro-RO" dirty="0"/>
              <a:t> </a:t>
            </a:r>
            <a:r>
              <a:rPr lang="ro-RO" dirty="0" err="1"/>
              <a:t>hospital</a:t>
            </a:r>
            <a:r>
              <a:rPr lang="ro-RO" dirty="0"/>
              <a:t> must be391.770.5, ie 82,478 Euro. 	</a:t>
            </a:r>
            <a:endParaRPr lang="ro-RO" dirty="0" smtClean="0"/>
          </a:p>
          <a:p>
            <a:r>
              <a:rPr lang="ro-RO" dirty="0"/>
              <a:t>	</a:t>
            </a:r>
            <a:endParaRPr lang="ro-RO" dirty="0"/>
          </a:p>
        </p:txBody>
      </p:sp>
    </p:spTree>
    <p:extLst>
      <p:ext uri="{BB962C8B-B14F-4D97-AF65-F5344CB8AC3E}">
        <p14:creationId xmlns:p14="http://schemas.microsoft.com/office/powerpoint/2010/main" val="28805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790414" y="1487837"/>
            <a:ext cx="11081288" cy="5145438"/>
          </a:xfrm>
        </p:spPr>
        <p:txBody>
          <a:bodyPr/>
          <a:lstStyle/>
          <a:p>
            <a:pPr algn="just"/>
            <a:r>
              <a:rPr lang="ro-RO" dirty="0" smtClean="0"/>
              <a:t>	The </a:t>
            </a:r>
            <a:r>
              <a:rPr lang="ro-RO" dirty="0" err="1"/>
              <a:t>Hospital</a:t>
            </a:r>
            <a:r>
              <a:rPr lang="ro-RO" dirty="0"/>
              <a:t> Board of </a:t>
            </a:r>
            <a:r>
              <a:rPr lang="ro-RO" dirty="0" err="1"/>
              <a:t>Directors</a:t>
            </a:r>
            <a:r>
              <a:rPr lang="ro-RO" dirty="0"/>
              <a:t>, </a:t>
            </a:r>
            <a:r>
              <a:rPr lang="ro-RO" dirty="0" err="1"/>
              <a:t>meeting</a:t>
            </a:r>
            <a:r>
              <a:rPr lang="ro-RO" dirty="0"/>
              <a:t> on 11</a:t>
            </a:r>
            <a:r>
              <a:rPr lang="ro-RO" baseline="30000" dirty="0"/>
              <a:t>th</a:t>
            </a:r>
            <a:r>
              <a:rPr lang="ro-RO" dirty="0"/>
              <a:t> </a:t>
            </a:r>
            <a:r>
              <a:rPr lang="ro-RO" dirty="0" err="1"/>
              <a:t>March</a:t>
            </a:r>
            <a:r>
              <a:rPr lang="ro-RO" dirty="0"/>
              <a:t> </a:t>
            </a:r>
            <a:r>
              <a:rPr lang="ro-RO" dirty="0" smtClean="0"/>
              <a:t>2019, </a:t>
            </a:r>
            <a:r>
              <a:rPr lang="ro-RO" dirty="0" err="1" smtClean="0"/>
              <a:t>decided</a:t>
            </a:r>
            <a:r>
              <a:rPr lang="ro-RO" dirty="0" smtClean="0"/>
              <a:t> </a:t>
            </a:r>
            <a:r>
              <a:rPr lang="ro-RO" dirty="0" err="1"/>
              <a:t>to</a:t>
            </a:r>
            <a:r>
              <a:rPr lang="ro-RO" dirty="0"/>
              <a:t> </a:t>
            </a:r>
            <a:r>
              <a:rPr lang="ro-RO" dirty="0" err="1"/>
              <a:t>recover</a:t>
            </a:r>
            <a:r>
              <a:rPr lang="ro-RO" dirty="0"/>
              <a:t> </a:t>
            </a:r>
            <a:r>
              <a:rPr lang="ro-RO" dirty="0" err="1"/>
              <a:t>the</a:t>
            </a:r>
            <a:r>
              <a:rPr lang="ro-RO" dirty="0"/>
              <a:t> </a:t>
            </a:r>
            <a:r>
              <a:rPr lang="ro-RO" dirty="0" err="1"/>
              <a:t>damage</a:t>
            </a:r>
            <a:r>
              <a:rPr lang="ro-RO" dirty="0"/>
              <a:t> </a:t>
            </a:r>
            <a:r>
              <a:rPr lang="ro-RO" dirty="0" err="1"/>
              <a:t>from</a:t>
            </a:r>
            <a:r>
              <a:rPr lang="ro-RO" dirty="0"/>
              <a:t> </a:t>
            </a:r>
            <a:r>
              <a:rPr lang="ro-RO" dirty="0" err="1"/>
              <a:t>those</a:t>
            </a:r>
            <a:r>
              <a:rPr lang="ro-RO" dirty="0"/>
              <a:t> </a:t>
            </a:r>
            <a:r>
              <a:rPr lang="ro-RO" dirty="0" err="1"/>
              <a:t>responsible</a:t>
            </a:r>
            <a:r>
              <a:rPr lang="ro-RO" dirty="0"/>
              <a:t> for </a:t>
            </a:r>
            <a:r>
              <a:rPr lang="ro-RO" dirty="0" err="1"/>
              <a:t>its</a:t>
            </a:r>
            <a:r>
              <a:rPr lang="ro-RO" dirty="0"/>
              <a:t> </a:t>
            </a:r>
            <a:r>
              <a:rPr lang="ro-RO" dirty="0" err="1"/>
              <a:t>production</a:t>
            </a:r>
            <a:r>
              <a:rPr lang="ro-RO" dirty="0"/>
              <a:t> - Manager </a:t>
            </a:r>
            <a:r>
              <a:rPr lang="ro-RO" dirty="0" err="1" smtClean="0"/>
              <a:t>Ms.S</a:t>
            </a:r>
            <a:r>
              <a:rPr lang="ro-RO" dirty="0" smtClean="0"/>
              <a:t> </a:t>
            </a:r>
            <a:r>
              <a:rPr lang="ro-RO" dirty="0"/>
              <a:t>(at </a:t>
            </a:r>
            <a:r>
              <a:rPr lang="ro-RO" dirty="0" err="1"/>
              <a:t>this</a:t>
            </a:r>
            <a:r>
              <a:rPr lang="ro-RO" dirty="0"/>
              <a:t> moment </a:t>
            </a:r>
            <a:r>
              <a:rPr lang="ro-RO" dirty="0" err="1"/>
              <a:t>retired</a:t>
            </a:r>
            <a:r>
              <a:rPr lang="ro-RO" dirty="0"/>
              <a:t>) </a:t>
            </a:r>
            <a:r>
              <a:rPr lang="ro-RO" dirty="0" err="1"/>
              <a:t>and</a:t>
            </a:r>
            <a:r>
              <a:rPr lang="ro-RO" dirty="0"/>
              <a:t> Economic Director - </a:t>
            </a:r>
            <a:r>
              <a:rPr lang="ro-RO" dirty="0" err="1" smtClean="0"/>
              <a:t>Mr.T</a:t>
            </a:r>
            <a:r>
              <a:rPr lang="ro-RO" dirty="0"/>
              <a:t>, </a:t>
            </a:r>
            <a:r>
              <a:rPr lang="ro-RO" dirty="0" err="1"/>
              <a:t>who</a:t>
            </a:r>
            <a:r>
              <a:rPr lang="ro-RO" dirty="0"/>
              <a:t> no </a:t>
            </a:r>
            <a:r>
              <a:rPr lang="ro-RO" dirty="0" err="1"/>
              <a:t>longer</a:t>
            </a:r>
            <a:r>
              <a:rPr lang="ro-RO" dirty="0"/>
              <a:t> </a:t>
            </a:r>
            <a:r>
              <a:rPr lang="ro-RO" dirty="0" err="1"/>
              <a:t>works</a:t>
            </a:r>
            <a:r>
              <a:rPr lang="ro-RO" dirty="0"/>
              <a:t> at </a:t>
            </a:r>
            <a:r>
              <a:rPr lang="ro-RO" dirty="0" err="1"/>
              <a:t>the</a:t>
            </a:r>
            <a:r>
              <a:rPr lang="ro-RO" dirty="0"/>
              <a:t> </a:t>
            </a:r>
            <a:r>
              <a:rPr lang="ro-RO" dirty="0" err="1" smtClean="0"/>
              <a:t>Hospital</a:t>
            </a:r>
            <a:r>
              <a:rPr lang="ro-RO" dirty="0" smtClean="0"/>
              <a:t>, in </a:t>
            </a:r>
            <a:r>
              <a:rPr lang="ro-RO" dirty="0" err="1" smtClean="0"/>
              <a:t>equal</a:t>
            </a:r>
            <a:r>
              <a:rPr lang="ro-RO" dirty="0" smtClean="0"/>
              <a:t> </a:t>
            </a:r>
            <a:r>
              <a:rPr lang="ro-RO" dirty="0" err="1" smtClean="0"/>
              <a:t>percentage</a:t>
            </a:r>
            <a:r>
              <a:rPr lang="ro-RO" dirty="0" smtClean="0"/>
              <a:t> – 50% </a:t>
            </a:r>
            <a:r>
              <a:rPr lang="ro-RO" dirty="0" err="1" smtClean="0"/>
              <a:t>each</a:t>
            </a:r>
            <a:r>
              <a:rPr lang="ro-RO" dirty="0" smtClean="0"/>
              <a:t>. </a:t>
            </a:r>
            <a:r>
              <a:rPr lang="ro-RO" dirty="0"/>
              <a:t> </a:t>
            </a:r>
          </a:p>
          <a:p>
            <a:pPr algn="just"/>
            <a:r>
              <a:rPr lang="ro-RO" dirty="0"/>
              <a:t>	</a:t>
            </a:r>
            <a:r>
              <a:rPr lang="en-US" dirty="0" smtClean="0"/>
              <a:t>They </a:t>
            </a:r>
            <a:r>
              <a:rPr lang="en-US" dirty="0"/>
              <a:t>challenge in court the imputation act. </a:t>
            </a:r>
            <a:endParaRPr lang="ro-RO" dirty="0" smtClean="0"/>
          </a:p>
          <a:p>
            <a:pPr algn="just"/>
            <a:r>
              <a:rPr lang="ro-RO" dirty="0"/>
              <a:t>	</a:t>
            </a:r>
            <a:r>
              <a:rPr lang="en-US" dirty="0" smtClean="0"/>
              <a:t>The </a:t>
            </a:r>
            <a:r>
              <a:rPr lang="en-US" dirty="0"/>
              <a:t>hospital cannot add some of the invoices to the court </a:t>
            </a:r>
            <a:r>
              <a:rPr lang="ro-RO" dirty="0"/>
              <a:t>	</a:t>
            </a:r>
            <a:endParaRPr lang="ro-RO" dirty="0"/>
          </a:p>
        </p:txBody>
      </p:sp>
    </p:spTree>
    <p:extLst>
      <p:ext uri="{BB962C8B-B14F-4D97-AF65-F5344CB8AC3E}">
        <p14:creationId xmlns:p14="http://schemas.microsoft.com/office/powerpoint/2010/main" val="118885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p:cNvSpPr>
            <a:spLocks noGrp="1"/>
          </p:cNvSpPr>
          <p:nvPr>
            <p:ph type="subTitle" idx="1"/>
          </p:nvPr>
        </p:nvSpPr>
        <p:spPr>
          <a:xfrm>
            <a:off x="712788" y="1422400"/>
            <a:ext cx="11112500" cy="4668838"/>
          </a:xfrm>
        </p:spPr>
        <p:txBody>
          <a:bodyPr/>
          <a:lstStyle/>
          <a:p>
            <a:pPr algn="just"/>
            <a:r>
              <a:rPr lang="ro-RO" dirty="0" smtClean="0"/>
              <a:t>	The </a:t>
            </a:r>
            <a:r>
              <a:rPr lang="ro-RO" dirty="0" err="1"/>
              <a:t>court</a:t>
            </a:r>
            <a:r>
              <a:rPr lang="ro-RO" dirty="0"/>
              <a:t> </a:t>
            </a:r>
            <a:r>
              <a:rPr lang="ro-RO" dirty="0" err="1"/>
              <a:t>requested</a:t>
            </a:r>
            <a:r>
              <a:rPr lang="ro-RO" dirty="0"/>
              <a:t> </a:t>
            </a:r>
            <a:r>
              <a:rPr lang="ro-RO" dirty="0" err="1"/>
              <a:t>the</a:t>
            </a:r>
            <a:r>
              <a:rPr lang="ro-RO" dirty="0"/>
              <a:t> </a:t>
            </a:r>
            <a:r>
              <a:rPr lang="ro-RO" dirty="0" err="1"/>
              <a:t>two</a:t>
            </a:r>
            <a:r>
              <a:rPr lang="ro-RO" dirty="0"/>
              <a:t> </a:t>
            </a:r>
            <a:r>
              <a:rPr lang="ro-RO" dirty="0" err="1"/>
              <a:t>companies</a:t>
            </a:r>
            <a:r>
              <a:rPr lang="ro-RO" dirty="0"/>
              <a:t> – Company A, Company B </a:t>
            </a:r>
            <a:r>
              <a:rPr lang="ro-RO" dirty="0" err="1"/>
              <a:t>to</a:t>
            </a:r>
            <a:r>
              <a:rPr lang="ro-RO" dirty="0"/>
              <a:t> </a:t>
            </a:r>
            <a:r>
              <a:rPr lang="ro-RO" dirty="0" err="1"/>
              <a:t>communicate</a:t>
            </a:r>
            <a:r>
              <a:rPr lang="ro-RO" dirty="0"/>
              <a:t> </a:t>
            </a:r>
            <a:r>
              <a:rPr lang="ro-RO" dirty="0" err="1"/>
              <a:t>the</a:t>
            </a:r>
            <a:r>
              <a:rPr lang="ro-RO" dirty="0"/>
              <a:t> </a:t>
            </a:r>
            <a:r>
              <a:rPr lang="ro-RO" dirty="0" err="1"/>
              <a:t>invoices</a:t>
            </a:r>
            <a:r>
              <a:rPr lang="ro-RO" dirty="0"/>
              <a:t>.	</a:t>
            </a:r>
            <a:endParaRPr lang="ro-RO" dirty="0" smtClean="0"/>
          </a:p>
          <a:p>
            <a:pPr algn="just"/>
            <a:r>
              <a:rPr lang="ro-RO" dirty="0" smtClean="0"/>
              <a:t>	</a:t>
            </a:r>
            <a:r>
              <a:rPr lang="ro-RO" dirty="0" err="1" smtClean="0"/>
              <a:t>One</a:t>
            </a:r>
            <a:r>
              <a:rPr lang="ro-RO" dirty="0" smtClean="0"/>
              <a:t> </a:t>
            </a:r>
            <a:r>
              <a:rPr lang="ro-RO" dirty="0"/>
              <a:t>of </a:t>
            </a:r>
            <a:r>
              <a:rPr lang="ro-RO" dirty="0" err="1"/>
              <a:t>the</a:t>
            </a:r>
            <a:r>
              <a:rPr lang="ro-RO" dirty="0"/>
              <a:t> </a:t>
            </a:r>
            <a:r>
              <a:rPr lang="ro-RO" dirty="0" err="1"/>
              <a:t>companies</a:t>
            </a:r>
            <a:r>
              <a:rPr lang="ro-RO" dirty="0"/>
              <a:t> </a:t>
            </a:r>
            <a:r>
              <a:rPr lang="ro-RO" dirty="0" err="1"/>
              <a:t>was</a:t>
            </a:r>
            <a:r>
              <a:rPr lang="ro-RO" dirty="0"/>
              <a:t>, at </a:t>
            </a:r>
            <a:r>
              <a:rPr lang="ro-RO" dirty="0" err="1"/>
              <a:t>the</a:t>
            </a:r>
            <a:r>
              <a:rPr lang="ro-RO" dirty="0"/>
              <a:t> </a:t>
            </a:r>
            <a:r>
              <a:rPr lang="ro-RO" dirty="0" err="1"/>
              <a:t>time</a:t>
            </a:r>
            <a:r>
              <a:rPr lang="ro-RO" dirty="0"/>
              <a:t> of </a:t>
            </a:r>
            <a:r>
              <a:rPr lang="ro-RO" dirty="0" err="1"/>
              <a:t>the</a:t>
            </a:r>
            <a:r>
              <a:rPr lang="ro-RO" dirty="0"/>
              <a:t> trial, </a:t>
            </a:r>
            <a:r>
              <a:rPr lang="ro-RO" dirty="0" err="1"/>
              <a:t>dissolved</a:t>
            </a:r>
            <a:r>
              <a:rPr lang="ro-RO" dirty="0"/>
              <a:t> – Company B, </a:t>
            </a:r>
            <a:r>
              <a:rPr lang="ro-RO" dirty="0" err="1"/>
              <a:t>and</a:t>
            </a:r>
            <a:r>
              <a:rPr lang="ro-RO" dirty="0"/>
              <a:t> Company A </a:t>
            </a:r>
            <a:r>
              <a:rPr lang="ro-RO" dirty="0" err="1"/>
              <a:t>cannot</a:t>
            </a:r>
            <a:r>
              <a:rPr lang="ro-RO" dirty="0"/>
              <a:t> </a:t>
            </a:r>
            <a:r>
              <a:rPr lang="ro-RO" dirty="0" err="1"/>
              <a:t>identify</a:t>
            </a:r>
            <a:r>
              <a:rPr lang="ro-RO" dirty="0"/>
              <a:t> </a:t>
            </a:r>
            <a:r>
              <a:rPr lang="ro-RO" dirty="0" err="1"/>
              <a:t>all</a:t>
            </a:r>
            <a:r>
              <a:rPr lang="ro-RO" dirty="0"/>
              <a:t> </a:t>
            </a:r>
            <a:r>
              <a:rPr lang="ro-RO" dirty="0" err="1"/>
              <a:t>the</a:t>
            </a:r>
            <a:r>
              <a:rPr lang="ro-RO" dirty="0"/>
              <a:t> </a:t>
            </a:r>
            <a:r>
              <a:rPr lang="ro-RO" dirty="0" err="1"/>
              <a:t>invoices</a:t>
            </a:r>
            <a:r>
              <a:rPr lang="ro-RO" dirty="0"/>
              <a:t>. 	</a:t>
            </a:r>
            <a:endParaRPr lang="ro-RO" dirty="0" smtClean="0"/>
          </a:p>
          <a:p>
            <a:pPr algn="just"/>
            <a:r>
              <a:rPr lang="ro-RO" dirty="0" smtClean="0"/>
              <a:t>	</a:t>
            </a:r>
            <a:r>
              <a:rPr lang="ro-RO" dirty="0" err="1" smtClean="0"/>
              <a:t>There</a:t>
            </a:r>
            <a:r>
              <a:rPr lang="ro-RO" dirty="0" smtClean="0"/>
              <a:t> </a:t>
            </a:r>
            <a:r>
              <a:rPr lang="ro-RO" dirty="0" err="1"/>
              <a:t>was</a:t>
            </a:r>
            <a:r>
              <a:rPr lang="ro-RO" dirty="0"/>
              <a:t> a </a:t>
            </a:r>
            <a:r>
              <a:rPr lang="ro-RO" dirty="0" err="1"/>
              <a:t>technical</a:t>
            </a:r>
            <a:r>
              <a:rPr lang="ro-RO" dirty="0"/>
              <a:t> </a:t>
            </a:r>
            <a:r>
              <a:rPr lang="ro-RO" dirty="0" err="1"/>
              <a:t>expertise</a:t>
            </a:r>
            <a:r>
              <a:rPr lang="ro-RO" dirty="0"/>
              <a:t> </a:t>
            </a:r>
            <a:r>
              <a:rPr lang="ro-RO" dirty="0" err="1"/>
              <a:t>to</a:t>
            </a:r>
            <a:r>
              <a:rPr lang="ro-RO" dirty="0"/>
              <a:t> evaluate </a:t>
            </a:r>
            <a:r>
              <a:rPr lang="ro-RO" dirty="0" err="1"/>
              <a:t>the</a:t>
            </a:r>
            <a:r>
              <a:rPr lang="ro-RO" dirty="0"/>
              <a:t> </a:t>
            </a:r>
            <a:r>
              <a:rPr lang="ro-RO" dirty="0" err="1"/>
              <a:t>works</a:t>
            </a:r>
            <a:r>
              <a:rPr lang="ro-RO" dirty="0"/>
              <a:t> </a:t>
            </a:r>
            <a:r>
              <a:rPr lang="ro-RO" i="1" dirty="0"/>
              <a:t>in </a:t>
            </a:r>
            <a:r>
              <a:rPr lang="ro-RO" i="1" dirty="0" err="1"/>
              <a:t>situ</a:t>
            </a:r>
            <a:r>
              <a:rPr lang="ro-RO" i="1" dirty="0"/>
              <a:t> </a:t>
            </a:r>
            <a:r>
              <a:rPr lang="ro-RO" dirty="0"/>
              <a:t>(on </a:t>
            </a:r>
            <a:r>
              <a:rPr lang="ro-RO" dirty="0" err="1"/>
              <a:t>the</a:t>
            </a:r>
            <a:r>
              <a:rPr lang="ro-RO" dirty="0"/>
              <a:t> </a:t>
            </a:r>
            <a:r>
              <a:rPr lang="ro-RO" dirty="0" err="1"/>
              <a:t>ground</a:t>
            </a:r>
            <a:r>
              <a:rPr lang="ro-RO" dirty="0"/>
              <a:t>) </a:t>
            </a:r>
            <a:r>
              <a:rPr lang="ro-RO" dirty="0" err="1"/>
              <a:t>which</a:t>
            </a:r>
            <a:r>
              <a:rPr lang="ro-RO" dirty="0"/>
              <a:t> </a:t>
            </a:r>
            <a:r>
              <a:rPr lang="ro-RO" dirty="0" err="1"/>
              <a:t>finds</a:t>
            </a:r>
            <a:r>
              <a:rPr lang="ro-RO" dirty="0"/>
              <a:t> </a:t>
            </a:r>
            <a:r>
              <a:rPr lang="ro-RO" dirty="0" err="1"/>
              <a:t>that</a:t>
            </a:r>
            <a:r>
              <a:rPr lang="ro-RO" dirty="0"/>
              <a:t> </a:t>
            </a:r>
            <a:r>
              <a:rPr lang="ro-RO" dirty="0" err="1"/>
              <a:t>the</a:t>
            </a:r>
            <a:r>
              <a:rPr lang="ro-RO" dirty="0"/>
              <a:t> </a:t>
            </a:r>
            <a:r>
              <a:rPr lang="ro-RO" dirty="0" err="1"/>
              <a:t>works</a:t>
            </a:r>
            <a:r>
              <a:rPr lang="ro-RO" dirty="0"/>
              <a:t> do </a:t>
            </a:r>
            <a:r>
              <a:rPr lang="ro-RO" dirty="0" err="1"/>
              <a:t>not</a:t>
            </a:r>
            <a:r>
              <a:rPr lang="ro-RO" dirty="0"/>
              <a:t> </a:t>
            </a:r>
            <a:r>
              <a:rPr lang="ro-RO" dirty="0" err="1"/>
              <a:t>exceed</a:t>
            </a:r>
            <a:r>
              <a:rPr lang="ro-RO" dirty="0"/>
              <a:t> </a:t>
            </a:r>
            <a:r>
              <a:rPr lang="ro-RO" b="1" dirty="0"/>
              <a:t>in </a:t>
            </a:r>
            <a:r>
              <a:rPr lang="ro-RO" b="1" dirty="0" smtClean="0"/>
              <a:t>total </a:t>
            </a:r>
            <a:r>
              <a:rPr lang="ro-RO" b="1" dirty="0"/>
              <a:t>85,520 </a:t>
            </a:r>
            <a:r>
              <a:rPr lang="ro-RO" b="1" dirty="0" err="1" smtClean="0"/>
              <a:t>Euros</a:t>
            </a:r>
            <a:r>
              <a:rPr lang="ro-RO" dirty="0" smtClean="0"/>
              <a:t>, </a:t>
            </a:r>
            <a:r>
              <a:rPr lang="ro-RO" dirty="0" err="1"/>
              <a:t>being</a:t>
            </a:r>
            <a:r>
              <a:rPr lang="ro-RO" dirty="0"/>
              <a:t> </a:t>
            </a:r>
            <a:r>
              <a:rPr lang="ro-RO" b="1" dirty="0"/>
              <a:t>a </a:t>
            </a:r>
            <a:r>
              <a:rPr lang="ro-RO" b="1" dirty="0" err="1"/>
              <a:t>difference</a:t>
            </a:r>
            <a:r>
              <a:rPr lang="ro-RO" b="1" dirty="0"/>
              <a:t> of 48,409 </a:t>
            </a:r>
            <a:r>
              <a:rPr lang="ro-RO" b="1" dirty="0" err="1" smtClean="0"/>
              <a:t>Euros</a:t>
            </a:r>
            <a:r>
              <a:rPr lang="ro-RO" dirty="0"/>
              <a:t>	</a:t>
            </a:r>
            <a:endParaRPr lang="ro-RO" dirty="0"/>
          </a:p>
        </p:txBody>
      </p:sp>
    </p:spTree>
    <p:extLst>
      <p:ext uri="{BB962C8B-B14F-4D97-AF65-F5344CB8AC3E}">
        <p14:creationId xmlns:p14="http://schemas.microsoft.com/office/powerpoint/2010/main" val="127716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712921" y="1437467"/>
            <a:ext cx="11112285" cy="4529379"/>
          </a:xfrm>
        </p:spPr>
        <p:txBody>
          <a:bodyPr/>
          <a:lstStyle/>
          <a:p>
            <a:r>
              <a:rPr lang="ro-RO" dirty="0" err="1"/>
              <a:t>This</a:t>
            </a:r>
            <a:r>
              <a:rPr lang="ro-RO" dirty="0"/>
              <a:t> concrete case </a:t>
            </a:r>
            <a:r>
              <a:rPr lang="ro-RO" dirty="0" err="1"/>
              <a:t>described</a:t>
            </a:r>
            <a:r>
              <a:rPr lang="ro-RO" dirty="0"/>
              <a:t> </a:t>
            </a:r>
            <a:r>
              <a:rPr lang="ro-RO" dirty="0" err="1"/>
              <a:t>corresponds</a:t>
            </a:r>
            <a:r>
              <a:rPr lang="ro-RO" dirty="0"/>
              <a:t> in </a:t>
            </a:r>
            <a:endParaRPr lang="ro-RO" dirty="0" smtClean="0"/>
          </a:p>
          <a:p>
            <a:endParaRPr lang="ro-RO" dirty="0" smtClean="0"/>
          </a:p>
          <a:p>
            <a:r>
              <a:rPr lang="ro-RO" dirty="0" smtClean="0"/>
              <a:t>THE </a:t>
            </a:r>
            <a:r>
              <a:rPr lang="ro-RO" dirty="0"/>
              <a:t>RELATIONAL MODEL OF CORRUPTION IN PUBLIC ACQUISITIONS  </a:t>
            </a:r>
            <a:endParaRPr lang="ro-RO" dirty="0" smtClean="0"/>
          </a:p>
          <a:p>
            <a:endParaRPr lang="ro-RO" dirty="0"/>
          </a:p>
          <a:p>
            <a:r>
              <a:rPr lang="ro-RO" dirty="0" err="1" smtClean="0"/>
              <a:t>Figure</a:t>
            </a:r>
            <a:r>
              <a:rPr lang="ro-RO" dirty="0" smtClean="0"/>
              <a:t> </a:t>
            </a:r>
            <a:r>
              <a:rPr lang="ro-RO" dirty="0"/>
              <a:t>1 - </a:t>
            </a:r>
            <a:r>
              <a:rPr lang="ro-RO" dirty="0" err="1"/>
              <a:t>highlights</a:t>
            </a:r>
            <a:r>
              <a:rPr lang="ro-RO" dirty="0"/>
              <a:t> </a:t>
            </a:r>
            <a:r>
              <a:rPr lang="ro-RO" dirty="0" err="1"/>
              <a:t>the</a:t>
            </a:r>
            <a:r>
              <a:rPr lang="ro-RO" dirty="0"/>
              <a:t> </a:t>
            </a:r>
            <a:r>
              <a:rPr lang="ro-RO" dirty="0" err="1"/>
              <a:t>main</a:t>
            </a:r>
            <a:r>
              <a:rPr lang="ro-RO" dirty="0"/>
              <a:t> </a:t>
            </a:r>
            <a:r>
              <a:rPr lang="ro-RO" dirty="0" err="1"/>
              <a:t>actors</a:t>
            </a:r>
            <a:r>
              <a:rPr lang="ro-RO" dirty="0"/>
              <a:t> </a:t>
            </a:r>
            <a:r>
              <a:rPr lang="ro-RO" dirty="0" err="1"/>
              <a:t>with</a:t>
            </a:r>
            <a:r>
              <a:rPr lang="ro-RO" dirty="0"/>
              <a:t> </a:t>
            </a:r>
            <a:r>
              <a:rPr lang="ro-RO" dirty="0" err="1"/>
              <a:t>different</a:t>
            </a:r>
            <a:r>
              <a:rPr lang="ro-RO" dirty="0"/>
              <a:t> </a:t>
            </a:r>
            <a:r>
              <a:rPr lang="ro-RO" dirty="0" err="1"/>
              <a:t>roles</a:t>
            </a:r>
            <a:r>
              <a:rPr lang="ro-RO" dirty="0"/>
              <a:t> in </a:t>
            </a:r>
            <a:r>
              <a:rPr lang="ro-RO" dirty="0" err="1"/>
              <a:t>the</a:t>
            </a:r>
            <a:r>
              <a:rPr lang="ro-RO" dirty="0"/>
              <a:t> </a:t>
            </a:r>
            <a:r>
              <a:rPr lang="ro-RO" dirty="0" err="1"/>
              <a:t>production</a:t>
            </a:r>
            <a:r>
              <a:rPr lang="ro-RO" dirty="0"/>
              <a:t> of </a:t>
            </a:r>
            <a:r>
              <a:rPr lang="ro-RO" dirty="0" err="1"/>
              <a:t>corruption</a:t>
            </a:r>
            <a:r>
              <a:rPr lang="ro-RO" dirty="0"/>
              <a:t> </a:t>
            </a:r>
            <a:r>
              <a:rPr lang="ro-RO" dirty="0" err="1"/>
              <a:t>facts</a:t>
            </a:r>
            <a:r>
              <a:rPr lang="ro-RO" dirty="0"/>
              <a:t>, as </a:t>
            </a:r>
            <a:r>
              <a:rPr lang="ro-RO" dirty="0" err="1"/>
              <a:t>well</a:t>
            </a:r>
            <a:r>
              <a:rPr lang="ro-RO" dirty="0"/>
              <a:t> </a:t>
            </a:r>
            <a:r>
              <a:rPr lang="ro-RO" dirty="0" err="1"/>
              <a:t>as</a:t>
            </a:r>
            <a:r>
              <a:rPr lang="ro-RO" dirty="0"/>
              <a:t> </a:t>
            </a:r>
            <a:r>
              <a:rPr lang="ro-RO" dirty="0" err="1"/>
              <a:t>the</a:t>
            </a:r>
            <a:r>
              <a:rPr lang="ro-RO" dirty="0"/>
              <a:t> </a:t>
            </a:r>
            <a:r>
              <a:rPr lang="ro-RO" dirty="0" err="1"/>
              <a:t>relationships</a:t>
            </a:r>
            <a:r>
              <a:rPr lang="ro-RO" dirty="0"/>
              <a:t> </a:t>
            </a:r>
            <a:r>
              <a:rPr lang="ro-RO" dirty="0" err="1"/>
              <a:t>that</a:t>
            </a:r>
            <a:r>
              <a:rPr lang="ro-RO" dirty="0"/>
              <a:t> are </a:t>
            </a:r>
            <a:r>
              <a:rPr lang="ro-RO" dirty="0" err="1"/>
              <a:t>established</a:t>
            </a:r>
            <a:r>
              <a:rPr lang="ro-RO" dirty="0"/>
              <a:t> </a:t>
            </a:r>
            <a:r>
              <a:rPr lang="ro-RO" dirty="0" err="1"/>
              <a:t>between</a:t>
            </a:r>
            <a:r>
              <a:rPr lang="ro-RO" dirty="0"/>
              <a:t> </a:t>
            </a:r>
            <a:r>
              <a:rPr lang="ro-RO" dirty="0" err="1"/>
              <a:t>them</a:t>
            </a:r>
            <a:endParaRPr lang="ro-RO" dirty="0"/>
          </a:p>
        </p:txBody>
      </p:sp>
    </p:spTree>
    <p:extLst>
      <p:ext uri="{BB962C8B-B14F-4D97-AF65-F5344CB8AC3E}">
        <p14:creationId xmlns:p14="http://schemas.microsoft.com/office/powerpoint/2010/main" val="398910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ro-RO" dirty="0" smtClean="0"/>
              <a:t>      </a:t>
            </a:r>
            <a:r>
              <a:rPr lang="ro-RO" dirty="0" err="1" smtClean="0"/>
              <a:t>Figure</a:t>
            </a:r>
            <a:r>
              <a:rPr lang="ro-RO" dirty="0" smtClean="0"/>
              <a:t> </a:t>
            </a:r>
            <a:r>
              <a:rPr lang="ro-RO" dirty="0"/>
              <a:t>1</a:t>
            </a:r>
            <a:endParaRPr lang="de-AT" dirty="0"/>
          </a:p>
        </p:txBody>
      </p:sp>
      <p:pic>
        <p:nvPicPr>
          <p:cNvPr id="4" name="Substituent conținut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999281" y="1983782"/>
            <a:ext cx="8834034" cy="4417017"/>
          </a:xfrm>
          <a:prstGeom prst="rect">
            <a:avLst/>
          </a:prstGeom>
          <a:noFill/>
          <a:ln>
            <a:noFill/>
          </a:ln>
        </p:spPr>
      </p:pic>
      <p:sp>
        <p:nvSpPr>
          <p:cNvPr id="5" name="Dreptunghi 4"/>
          <p:cNvSpPr/>
          <p:nvPr/>
        </p:nvSpPr>
        <p:spPr>
          <a:xfrm>
            <a:off x="4541003" y="2064659"/>
            <a:ext cx="3642102" cy="1228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ro-RO" dirty="0" smtClean="0">
                <a:solidFill>
                  <a:schemeClr val="tx1"/>
                </a:solidFill>
              </a:rPr>
              <a:t>         PRINCIPAL AGENT</a:t>
            </a:r>
            <a:endParaRPr lang="ro-RO" dirty="0">
              <a:solidFill>
                <a:schemeClr val="tx1"/>
              </a:solidFill>
            </a:endParaRPr>
          </a:p>
        </p:txBody>
      </p:sp>
      <p:sp>
        <p:nvSpPr>
          <p:cNvPr id="6" name="Dreptunghi 5"/>
          <p:cNvSpPr/>
          <p:nvPr/>
        </p:nvSpPr>
        <p:spPr>
          <a:xfrm flipV="1">
            <a:off x="1888209" y="5567037"/>
            <a:ext cx="337863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ro-RO" dirty="0" smtClean="0">
                <a:solidFill>
                  <a:schemeClr val="tx1"/>
                </a:solidFill>
              </a:rPr>
              <a:t>Principal Agent</a:t>
            </a:r>
            <a:endParaRPr lang="ro-RO" dirty="0">
              <a:solidFill>
                <a:schemeClr val="tx1"/>
              </a:solidFill>
            </a:endParaRPr>
          </a:p>
        </p:txBody>
      </p:sp>
      <p:sp>
        <p:nvSpPr>
          <p:cNvPr id="8" name="Dreptunghi 7"/>
          <p:cNvSpPr/>
          <p:nvPr/>
        </p:nvSpPr>
        <p:spPr>
          <a:xfrm>
            <a:off x="2058691" y="4787199"/>
            <a:ext cx="3208150" cy="144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ro-RO" dirty="0" smtClean="0">
                <a:solidFill>
                  <a:schemeClr val="tx1"/>
                </a:solidFill>
              </a:rPr>
              <a:t>          ORGANIZATION</a:t>
            </a:r>
            <a:endParaRPr lang="ro-RO" dirty="0">
              <a:solidFill>
                <a:schemeClr val="tx1"/>
              </a:solidFill>
            </a:endParaRPr>
          </a:p>
        </p:txBody>
      </p:sp>
      <p:sp>
        <p:nvSpPr>
          <p:cNvPr id="9" name="Dreptunghi 8"/>
          <p:cNvSpPr/>
          <p:nvPr/>
        </p:nvSpPr>
        <p:spPr>
          <a:xfrm>
            <a:off x="7935131" y="4834583"/>
            <a:ext cx="2851689" cy="144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ro-RO" dirty="0" smtClean="0">
                <a:solidFill>
                  <a:schemeClr val="tx1"/>
                </a:solidFill>
              </a:rPr>
              <a:t>         BENEFICIARY</a:t>
            </a:r>
            <a:endParaRPr lang="ro-RO" dirty="0">
              <a:solidFill>
                <a:schemeClr val="tx1"/>
              </a:solidFill>
            </a:endParaRPr>
          </a:p>
        </p:txBody>
      </p:sp>
    </p:spTree>
    <p:extLst>
      <p:ext uri="{BB962C8B-B14F-4D97-AF65-F5344CB8AC3E}">
        <p14:creationId xmlns:p14="http://schemas.microsoft.com/office/powerpoint/2010/main" val="1527254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graphicFrame>
        <p:nvGraphicFramePr>
          <p:cNvPr id="4" name="Inhaltsplatzhalter 5"/>
          <p:cNvGraphicFramePr>
            <a:graphicFrameLocks noGrp="1"/>
          </p:cNvGraphicFramePr>
          <p:nvPr>
            <p:ph idx="4294967295"/>
            <p:extLst>
              <p:ext uri="{D42A27DB-BD31-4B8C-83A1-F6EECF244321}">
                <p14:modId xmlns:p14="http://schemas.microsoft.com/office/powerpoint/2010/main" val="3647448981"/>
              </p:ext>
            </p:extLst>
          </p:nvPr>
        </p:nvGraphicFramePr>
        <p:xfrm>
          <a:off x="0" y="2246313"/>
          <a:ext cx="10510838" cy="384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662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p:cNvSpPr>
            <a:spLocks noGrp="1"/>
          </p:cNvSpPr>
          <p:nvPr>
            <p:ph type="title"/>
          </p:nvPr>
        </p:nvSpPr>
        <p:spPr/>
        <p:txBody>
          <a:bodyPr/>
          <a:lstStyle/>
          <a:p>
            <a:r>
              <a:rPr lang="ro-RO" dirty="0" err="1" smtClean="0"/>
              <a:t>Figure</a:t>
            </a:r>
            <a:r>
              <a:rPr lang="ro-RO" dirty="0" smtClean="0"/>
              <a:t> 2</a:t>
            </a:r>
            <a:endParaRPr lang="ro-RO" dirty="0"/>
          </a:p>
        </p:txBody>
      </p:sp>
      <p:graphicFrame>
        <p:nvGraphicFramePr>
          <p:cNvPr id="8" name="Substituent conținut 7"/>
          <p:cNvGraphicFramePr>
            <a:graphicFrameLocks noGrp="1"/>
          </p:cNvGraphicFramePr>
          <p:nvPr>
            <p:ph sz="quarter" idx="12"/>
            <p:extLst>
              <p:ext uri="{D42A27DB-BD31-4B8C-83A1-F6EECF244321}">
                <p14:modId xmlns:p14="http://schemas.microsoft.com/office/powerpoint/2010/main" val="1357338054"/>
              </p:ext>
            </p:extLst>
          </p:nvPr>
        </p:nvGraphicFramePr>
        <p:xfrm>
          <a:off x="502160" y="1235215"/>
          <a:ext cx="11028578" cy="5486400"/>
        </p:xfrm>
        <a:graphic>
          <a:graphicData uri="http://schemas.openxmlformats.org/drawingml/2006/table">
            <a:tbl>
              <a:tblPr firstRow="1" bandRow="1">
                <a:tableStyleId>{5C22544A-7EE6-4342-B048-85BDC9FD1C3A}</a:tableStyleId>
              </a:tblPr>
              <a:tblGrid>
                <a:gridCol w="4007847"/>
                <a:gridCol w="7020731"/>
              </a:tblGrid>
              <a:tr h="1420911">
                <a:tc>
                  <a:txBody>
                    <a:bodyPr/>
                    <a:lstStyle/>
                    <a:p>
                      <a:r>
                        <a:rPr lang="ro-RO" sz="1800" b="1" kern="1200" dirty="0" smtClean="0">
                          <a:solidFill>
                            <a:schemeClr val="tx1"/>
                          </a:solidFill>
                          <a:effectLst/>
                          <a:latin typeface="+mn-lt"/>
                          <a:ea typeface="+mn-ea"/>
                          <a:cs typeface="+mn-cs"/>
                        </a:rPr>
                        <a:t>Principal Agent</a:t>
                      </a:r>
                      <a:endParaRPr lang="ro-RO" dirty="0">
                        <a:solidFill>
                          <a:schemeClr val="tx1"/>
                        </a:solidFill>
                      </a:endParaRPr>
                    </a:p>
                  </a:txBody>
                  <a:tcPr/>
                </a:tc>
                <a:tc>
                  <a:txBody>
                    <a:bodyPr/>
                    <a:lstStyle/>
                    <a:p>
                      <a:pPr algn="just"/>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civil servant – </a:t>
                      </a:r>
                      <a:r>
                        <a:rPr lang="ro-RO" sz="1800" b="1" kern="1200" dirty="0" err="1" smtClean="0">
                          <a:solidFill>
                            <a:schemeClr val="tx1"/>
                          </a:solidFill>
                          <a:effectLst/>
                          <a:latin typeface="+mn-lt"/>
                          <a:ea typeface="+mn-ea"/>
                          <a:cs typeface="+mn-cs"/>
                        </a:rPr>
                        <a:t>office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clerk</a:t>
                      </a:r>
                      <a:r>
                        <a:rPr lang="ro-RO" sz="1800" b="1" kern="1200" dirty="0" smtClean="0">
                          <a:solidFill>
                            <a:schemeClr val="tx1"/>
                          </a:solidFill>
                          <a:effectLst/>
                          <a:latin typeface="+mn-lt"/>
                          <a:ea typeface="+mn-ea"/>
                          <a:cs typeface="+mn-cs"/>
                        </a:rPr>
                        <a:t> - </a:t>
                      </a:r>
                      <a:r>
                        <a:rPr lang="ro-RO" sz="1800" b="1" kern="1200" dirty="0" err="1" smtClean="0">
                          <a:solidFill>
                            <a:schemeClr val="tx1"/>
                          </a:solidFill>
                          <a:effectLst/>
                          <a:latin typeface="+mn-lt"/>
                          <a:ea typeface="+mn-ea"/>
                          <a:cs typeface="+mn-cs"/>
                        </a:rPr>
                        <a:t>who</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coordinates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corruption</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activity</a:t>
                      </a:r>
                      <a:r>
                        <a:rPr lang="ro-RO" sz="1800" b="1" kern="1200" dirty="0" smtClean="0">
                          <a:solidFill>
                            <a:schemeClr val="tx1"/>
                          </a:solidFill>
                          <a:effectLst/>
                          <a:latin typeface="+mn-lt"/>
                          <a:ea typeface="+mn-ea"/>
                          <a:cs typeface="+mn-cs"/>
                        </a:rPr>
                        <a:t>. It </a:t>
                      </a:r>
                      <a:r>
                        <a:rPr lang="ro-RO" sz="1800" b="1" kern="1200" dirty="0" err="1" smtClean="0">
                          <a:solidFill>
                            <a:schemeClr val="tx1"/>
                          </a:solidFill>
                          <a:effectLst/>
                          <a:latin typeface="+mn-lt"/>
                          <a:ea typeface="+mn-ea"/>
                          <a:cs typeface="+mn-cs"/>
                        </a:rPr>
                        <a:t>has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most</a:t>
                      </a:r>
                      <a:r>
                        <a:rPr lang="ro-RO" sz="1800" b="1" kern="1200" dirty="0" smtClean="0">
                          <a:solidFill>
                            <a:schemeClr val="tx1"/>
                          </a:solidFill>
                          <a:effectLst/>
                          <a:latin typeface="+mn-lt"/>
                          <a:ea typeface="+mn-ea"/>
                          <a:cs typeface="+mn-cs"/>
                        </a:rPr>
                        <a:t> of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times</a:t>
                      </a:r>
                      <a:r>
                        <a:rPr lang="ro-RO" sz="1800" b="1" kern="1200" dirty="0" smtClean="0">
                          <a:solidFill>
                            <a:schemeClr val="tx1"/>
                          </a:solidFill>
                          <a:effectLst/>
                          <a:latin typeface="+mn-lt"/>
                          <a:ea typeface="+mn-ea"/>
                          <a:cs typeface="+mn-cs"/>
                        </a:rPr>
                        <a:t>, a </a:t>
                      </a:r>
                      <a:r>
                        <a:rPr lang="ro-RO" sz="1800" b="1" kern="1200" dirty="0" err="1" smtClean="0">
                          <a:solidFill>
                            <a:schemeClr val="tx1"/>
                          </a:solidFill>
                          <a:effectLst/>
                          <a:latin typeface="+mn-lt"/>
                          <a:ea typeface="+mn-ea"/>
                          <a:cs typeface="+mn-cs"/>
                        </a:rPr>
                        <a:t>decision-making</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function</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whether</a:t>
                      </a:r>
                      <a:r>
                        <a:rPr lang="ro-RO" sz="1800" b="1" kern="1200" dirty="0" smtClean="0">
                          <a:solidFill>
                            <a:schemeClr val="tx1"/>
                          </a:solidFill>
                          <a:effectLst/>
                          <a:latin typeface="+mn-lt"/>
                          <a:ea typeface="+mn-ea"/>
                          <a:cs typeface="+mn-cs"/>
                        </a:rPr>
                        <a:t> it </a:t>
                      </a:r>
                      <a:r>
                        <a:rPr lang="ro-RO" sz="1800" b="1" kern="1200" dirty="0" err="1" smtClean="0">
                          <a:solidFill>
                            <a:schemeClr val="tx1"/>
                          </a:solidFill>
                          <a:effectLst/>
                          <a:latin typeface="+mn-lt"/>
                          <a:ea typeface="+mn-ea"/>
                          <a:cs typeface="+mn-cs"/>
                        </a:rPr>
                        <a:t>is</a:t>
                      </a:r>
                      <a:r>
                        <a:rPr lang="ro-RO" sz="1800" b="1" kern="1200" dirty="0" smtClean="0">
                          <a:solidFill>
                            <a:schemeClr val="tx1"/>
                          </a:solidFill>
                          <a:effectLst/>
                          <a:latin typeface="+mn-lt"/>
                          <a:ea typeface="+mn-ea"/>
                          <a:cs typeface="+mn-cs"/>
                        </a:rPr>
                        <a:t> a director, </a:t>
                      </a:r>
                      <a:r>
                        <a:rPr lang="ro-RO" sz="1800" b="1" kern="1200" dirty="0" err="1" smtClean="0">
                          <a:solidFill>
                            <a:schemeClr val="tx1"/>
                          </a:solidFill>
                          <a:effectLst/>
                          <a:latin typeface="+mn-lt"/>
                          <a:ea typeface="+mn-ea"/>
                          <a:cs typeface="+mn-cs"/>
                        </a:rPr>
                        <a:t>elected</a:t>
                      </a:r>
                      <a:r>
                        <a:rPr lang="ro-RO" sz="1800" b="1" kern="1200" dirty="0" smtClean="0">
                          <a:solidFill>
                            <a:schemeClr val="tx1"/>
                          </a:solidFill>
                          <a:effectLst/>
                          <a:latin typeface="+mn-lt"/>
                          <a:ea typeface="+mn-ea"/>
                          <a:cs typeface="+mn-cs"/>
                        </a:rPr>
                        <a:t> or </a:t>
                      </a:r>
                      <a:r>
                        <a:rPr lang="ro-RO" sz="1800" b="1" kern="1200" dirty="0" err="1" smtClean="0">
                          <a:solidFill>
                            <a:schemeClr val="tx1"/>
                          </a:solidFill>
                          <a:effectLst/>
                          <a:latin typeface="+mn-lt"/>
                          <a:ea typeface="+mn-ea"/>
                          <a:cs typeface="+mn-cs"/>
                        </a:rPr>
                        <a:t>appointed</a:t>
                      </a:r>
                      <a:r>
                        <a:rPr lang="ro-RO" sz="1800" b="1" kern="1200" dirty="0" smtClean="0">
                          <a:solidFill>
                            <a:schemeClr val="tx1"/>
                          </a:solidFill>
                          <a:effectLst/>
                          <a:latin typeface="+mn-lt"/>
                          <a:ea typeface="+mn-ea"/>
                          <a:cs typeface="+mn-cs"/>
                        </a:rPr>
                        <a:t>, of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public </a:t>
                      </a:r>
                      <a:r>
                        <a:rPr lang="ro-RO" sz="1800" b="1" kern="1200" dirty="0" err="1" smtClean="0">
                          <a:solidFill>
                            <a:schemeClr val="tx1"/>
                          </a:solidFill>
                          <a:effectLst/>
                          <a:latin typeface="+mn-lt"/>
                          <a:ea typeface="+mn-ea"/>
                          <a:cs typeface="+mn-cs"/>
                        </a:rPr>
                        <a:t>institution</a:t>
                      </a:r>
                      <a:r>
                        <a:rPr lang="ro-RO" sz="1800" b="1" kern="1200" dirty="0" smtClean="0">
                          <a:solidFill>
                            <a:schemeClr val="tx1"/>
                          </a:solidFill>
                          <a:effectLst/>
                          <a:latin typeface="+mn-lt"/>
                          <a:ea typeface="+mn-ea"/>
                          <a:cs typeface="+mn-cs"/>
                        </a:rPr>
                        <a:t>, or </a:t>
                      </a:r>
                      <a:r>
                        <a:rPr lang="ro-RO" sz="1800" b="1" kern="1200" dirty="0" err="1" smtClean="0">
                          <a:solidFill>
                            <a:schemeClr val="tx1"/>
                          </a:solidFill>
                          <a:effectLst/>
                          <a:latin typeface="+mn-lt"/>
                          <a:ea typeface="+mn-ea"/>
                          <a:cs typeface="+mn-cs"/>
                        </a:rPr>
                        <a:t>head</a:t>
                      </a:r>
                      <a:r>
                        <a:rPr lang="ro-RO" sz="1800" b="1" kern="1200" dirty="0" smtClean="0">
                          <a:solidFill>
                            <a:schemeClr val="tx1"/>
                          </a:solidFill>
                          <a:effectLst/>
                          <a:latin typeface="+mn-lt"/>
                          <a:ea typeface="+mn-ea"/>
                          <a:cs typeface="+mn-cs"/>
                        </a:rPr>
                        <a:t> of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structure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that</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manages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budget (economic director).The </a:t>
                      </a:r>
                      <a:r>
                        <a:rPr lang="ro-RO" sz="1800" b="1" kern="1200" dirty="0" err="1" smtClean="0">
                          <a:solidFill>
                            <a:schemeClr val="tx1"/>
                          </a:solidFill>
                          <a:effectLst/>
                          <a:latin typeface="+mn-lt"/>
                          <a:ea typeface="+mn-ea"/>
                          <a:cs typeface="+mn-cs"/>
                        </a:rPr>
                        <a:t>function</a:t>
                      </a:r>
                      <a:r>
                        <a:rPr lang="ro-RO" sz="1800" b="1" kern="1200" dirty="0" smtClean="0">
                          <a:solidFill>
                            <a:schemeClr val="tx1"/>
                          </a:solidFill>
                          <a:effectLst/>
                          <a:latin typeface="+mn-lt"/>
                          <a:ea typeface="+mn-ea"/>
                          <a:cs typeface="+mn-cs"/>
                        </a:rPr>
                        <a:t> it </a:t>
                      </a:r>
                      <a:r>
                        <a:rPr lang="ro-RO" sz="1800" b="1" kern="1200" dirty="0" err="1" smtClean="0">
                          <a:solidFill>
                            <a:schemeClr val="tx1"/>
                          </a:solidFill>
                          <a:effectLst/>
                          <a:latin typeface="+mn-lt"/>
                          <a:ea typeface="+mn-ea"/>
                          <a:cs typeface="+mn-cs"/>
                        </a:rPr>
                        <a:t>occupies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by</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law</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gives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it</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certain</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prerogatives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its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power</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within</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institution</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being</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sometimes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enhanced</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by</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political </a:t>
                      </a:r>
                      <a:r>
                        <a:rPr lang="ro-RO" sz="1800" b="1" kern="1200" dirty="0" err="1" smtClean="0">
                          <a:solidFill>
                            <a:schemeClr val="tx1"/>
                          </a:solidFill>
                          <a:effectLst/>
                          <a:latin typeface="+mn-lt"/>
                          <a:ea typeface="+mn-ea"/>
                          <a:cs typeface="+mn-cs"/>
                        </a:rPr>
                        <a:t>position</a:t>
                      </a:r>
                      <a:r>
                        <a:rPr lang="ro-RO" sz="1800" b="1" kern="1200" dirty="0" smtClean="0">
                          <a:solidFill>
                            <a:schemeClr val="tx1"/>
                          </a:solidFill>
                          <a:effectLst/>
                          <a:latin typeface="+mn-lt"/>
                          <a:ea typeface="+mn-ea"/>
                          <a:cs typeface="+mn-cs"/>
                        </a:rPr>
                        <a:t> it </a:t>
                      </a:r>
                      <a:r>
                        <a:rPr lang="ro-RO" sz="1800" b="1" kern="1200" dirty="0" err="1" smtClean="0">
                          <a:solidFill>
                            <a:schemeClr val="tx1"/>
                          </a:solidFill>
                          <a:effectLst/>
                          <a:latin typeface="+mn-lt"/>
                          <a:ea typeface="+mn-ea"/>
                          <a:cs typeface="+mn-cs"/>
                        </a:rPr>
                        <a:t>occupies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failure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to</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perform</a:t>
                      </a:r>
                      <a:r>
                        <a:rPr lang="ro-RO" sz="1800" b="1" kern="1200" dirty="0" smtClean="0">
                          <a:solidFill>
                            <a:schemeClr val="tx1"/>
                          </a:solidFill>
                          <a:effectLst/>
                          <a:latin typeface="+mn-lt"/>
                          <a:ea typeface="+mn-ea"/>
                          <a:cs typeface="+mn-cs"/>
                        </a:rPr>
                        <a:t> or </a:t>
                      </a:r>
                      <a:r>
                        <a:rPr lang="ro-RO" sz="1800" b="1" kern="1200" dirty="0" err="1" smtClean="0">
                          <a:solidFill>
                            <a:schemeClr val="tx1"/>
                          </a:solidFill>
                          <a:effectLst/>
                          <a:latin typeface="+mn-lt"/>
                          <a:ea typeface="+mn-ea"/>
                          <a:cs typeface="+mn-cs"/>
                        </a:rPr>
                        <a:t>by</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failing</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to</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perform</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duties</a:t>
                      </a:r>
                      <a:r>
                        <a:rPr lang="ro-RO" sz="1800" b="1" kern="1200" dirty="0" smtClean="0">
                          <a:solidFill>
                            <a:schemeClr val="tx1"/>
                          </a:solidFill>
                          <a:effectLst/>
                          <a:latin typeface="+mn-lt"/>
                          <a:ea typeface="+mn-ea"/>
                          <a:cs typeface="+mn-cs"/>
                        </a:rPr>
                        <a:t>.</a:t>
                      </a:r>
                      <a:endParaRPr lang="ro-RO" dirty="0">
                        <a:solidFill>
                          <a:schemeClr val="tx1"/>
                        </a:solidFill>
                      </a:endParaRPr>
                    </a:p>
                  </a:txBody>
                  <a:tcPr/>
                </a:tc>
              </a:tr>
              <a:tr h="1420911">
                <a:tc>
                  <a:txBody>
                    <a:bodyPr/>
                    <a:lstStyle/>
                    <a:p>
                      <a:r>
                        <a:rPr lang="ro-RO" sz="1800" b="1" kern="1200" dirty="0" err="1" smtClean="0">
                          <a:solidFill>
                            <a:schemeClr val="tx1"/>
                          </a:solidFill>
                          <a:effectLst/>
                          <a:latin typeface="+mn-lt"/>
                          <a:ea typeface="+mn-ea"/>
                          <a:cs typeface="+mn-cs"/>
                        </a:rPr>
                        <a:t>Organization</a:t>
                      </a:r>
                      <a:endParaRPr lang="ro-RO" dirty="0">
                        <a:solidFill>
                          <a:schemeClr val="tx1"/>
                        </a:solidFill>
                      </a:endParaRPr>
                    </a:p>
                  </a:txBody>
                  <a:tcPr/>
                </a:tc>
                <a:tc>
                  <a:txBody>
                    <a:bodyPr/>
                    <a:lstStyle/>
                    <a:p>
                      <a:pPr algn="just"/>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public </a:t>
                      </a:r>
                      <a:r>
                        <a:rPr lang="ro-RO" sz="1800" b="1" kern="1200" dirty="0" err="1" smtClean="0">
                          <a:solidFill>
                            <a:schemeClr val="tx1"/>
                          </a:solidFill>
                          <a:effectLst/>
                          <a:latin typeface="+mn-lt"/>
                          <a:ea typeface="+mn-ea"/>
                          <a:cs typeface="+mn-cs"/>
                        </a:rPr>
                        <a:t>institution</a:t>
                      </a:r>
                      <a:r>
                        <a:rPr lang="ro-RO" sz="1800" b="1" kern="1200" dirty="0" smtClean="0">
                          <a:solidFill>
                            <a:schemeClr val="tx1"/>
                          </a:solidFill>
                          <a:effectLst/>
                          <a:latin typeface="+mn-lt"/>
                          <a:ea typeface="+mn-ea"/>
                          <a:cs typeface="+mn-cs"/>
                        </a:rPr>
                        <a:t>, in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case of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present</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analysis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belonging</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to</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local public </a:t>
                      </a:r>
                      <a:r>
                        <a:rPr lang="ro-RO" sz="1800" b="1" kern="1200" dirty="0" err="1" smtClean="0">
                          <a:solidFill>
                            <a:schemeClr val="tx1"/>
                          </a:solidFill>
                          <a:effectLst/>
                          <a:latin typeface="+mn-lt"/>
                          <a:ea typeface="+mn-ea"/>
                          <a:cs typeface="+mn-cs"/>
                        </a:rPr>
                        <a:t>administration</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mayors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county</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councils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institutions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subordinated</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to</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them</a:t>
                      </a:r>
                      <a:r>
                        <a:rPr lang="ro-RO" sz="1800" b="1" kern="1200" dirty="0" smtClean="0">
                          <a:solidFill>
                            <a:schemeClr val="tx1"/>
                          </a:solidFill>
                          <a:effectLst/>
                          <a:latin typeface="+mn-lt"/>
                          <a:ea typeface="+mn-ea"/>
                          <a:cs typeface="+mn-cs"/>
                        </a:rPr>
                        <a:t>, etc.). The </a:t>
                      </a:r>
                      <a:r>
                        <a:rPr lang="ro-RO" sz="1800" b="1" kern="1200" dirty="0" err="1" smtClean="0">
                          <a:solidFill>
                            <a:schemeClr val="tx1"/>
                          </a:solidFill>
                          <a:effectLst/>
                          <a:latin typeface="+mn-lt"/>
                          <a:ea typeface="+mn-ea"/>
                          <a:cs typeface="+mn-cs"/>
                        </a:rPr>
                        <a:t>institution</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represents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"land" on </a:t>
                      </a:r>
                      <a:r>
                        <a:rPr lang="ro-RO" sz="1800" b="1" kern="1200" dirty="0" err="1" smtClean="0">
                          <a:solidFill>
                            <a:schemeClr val="tx1"/>
                          </a:solidFill>
                          <a:effectLst/>
                          <a:latin typeface="+mn-lt"/>
                          <a:ea typeface="+mn-ea"/>
                          <a:cs typeface="+mn-cs"/>
                        </a:rPr>
                        <a:t>which</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act of </a:t>
                      </a:r>
                      <a:r>
                        <a:rPr lang="ro-RO" sz="1800" b="1" kern="1200" dirty="0" err="1" smtClean="0">
                          <a:solidFill>
                            <a:schemeClr val="tx1"/>
                          </a:solidFill>
                          <a:effectLst/>
                          <a:latin typeface="+mn-lt"/>
                          <a:ea typeface="+mn-ea"/>
                          <a:cs typeface="+mn-cs"/>
                        </a:rPr>
                        <a:t>corruption</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is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manifested</a:t>
                      </a:r>
                      <a:r>
                        <a:rPr lang="ro-RO" sz="1800" b="1" kern="1200" dirty="0" smtClean="0">
                          <a:solidFill>
                            <a:schemeClr val="tx1"/>
                          </a:solidFill>
                          <a:effectLst/>
                          <a:latin typeface="+mn-lt"/>
                          <a:ea typeface="+mn-ea"/>
                          <a:cs typeface="+mn-cs"/>
                        </a:rPr>
                        <a:t>.</a:t>
                      </a:r>
                      <a:endParaRPr lang="ro-RO" b="1" dirty="0">
                        <a:solidFill>
                          <a:schemeClr val="tx1"/>
                        </a:solidFill>
                      </a:endParaRPr>
                    </a:p>
                  </a:txBody>
                  <a:tcPr/>
                </a:tc>
              </a:tr>
              <a:tr h="1405412">
                <a:tc>
                  <a:txBody>
                    <a:bodyPr/>
                    <a:lstStyle/>
                    <a:p>
                      <a:r>
                        <a:rPr lang="ro-RO" sz="1800" b="1" kern="1200" dirty="0" err="1" smtClean="0">
                          <a:solidFill>
                            <a:schemeClr val="tx1"/>
                          </a:solidFill>
                          <a:effectLst/>
                          <a:latin typeface="+mn-lt"/>
                          <a:ea typeface="+mn-ea"/>
                          <a:cs typeface="+mn-cs"/>
                        </a:rPr>
                        <a:t>Beneficiary</a:t>
                      </a:r>
                      <a:endParaRPr lang="ro-RO" dirty="0">
                        <a:solidFill>
                          <a:schemeClr val="tx1"/>
                        </a:solidFill>
                      </a:endParaRPr>
                    </a:p>
                  </a:txBody>
                  <a:tcPr/>
                </a:tc>
                <a:tc>
                  <a:txBody>
                    <a:bodyPr/>
                    <a:lstStyle/>
                    <a:p>
                      <a:pPr algn="just"/>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economic agent / natural </a:t>
                      </a:r>
                      <a:r>
                        <a:rPr lang="ro-RO" sz="1800" b="1" kern="1200" dirty="0" err="1" smtClean="0">
                          <a:solidFill>
                            <a:schemeClr val="tx1"/>
                          </a:solidFill>
                          <a:effectLst/>
                          <a:latin typeface="+mn-lt"/>
                          <a:ea typeface="+mn-ea"/>
                          <a:cs typeface="+mn-cs"/>
                        </a:rPr>
                        <a:t>person</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who</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unjustifiably</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receives</a:t>
                      </a:r>
                      <a:r>
                        <a:rPr lang="ro-RO" sz="1800" b="1" kern="1200" dirty="0" smtClean="0">
                          <a:solidFill>
                            <a:schemeClr val="tx1"/>
                          </a:solidFill>
                          <a:effectLst/>
                          <a:latin typeface="+mn-lt"/>
                          <a:ea typeface="+mn-ea"/>
                          <a:cs typeface="+mn-cs"/>
                        </a:rPr>
                        <a:t> public </a:t>
                      </a:r>
                      <a:r>
                        <a:rPr lang="ro-RO" sz="1800" b="1" kern="1200" dirty="0" err="1" smtClean="0">
                          <a:solidFill>
                            <a:schemeClr val="tx1"/>
                          </a:solidFill>
                          <a:effectLst/>
                          <a:latin typeface="+mn-lt"/>
                          <a:ea typeface="+mn-ea"/>
                          <a:cs typeface="+mn-cs"/>
                        </a:rPr>
                        <a:t>money</a:t>
                      </a:r>
                      <a:r>
                        <a:rPr lang="ro-RO" sz="1800" b="1" kern="1200" dirty="0" smtClean="0">
                          <a:solidFill>
                            <a:schemeClr val="tx1"/>
                          </a:solidFill>
                          <a:effectLst/>
                          <a:latin typeface="+mn-lt"/>
                          <a:ea typeface="+mn-ea"/>
                          <a:cs typeface="+mn-cs"/>
                        </a:rPr>
                        <a:t> / land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proceeds</a:t>
                      </a:r>
                      <a:r>
                        <a:rPr lang="ro-RO" sz="1800" b="1" kern="1200" dirty="0" smtClean="0">
                          <a:solidFill>
                            <a:schemeClr val="tx1"/>
                          </a:solidFill>
                          <a:effectLst/>
                          <a:latin typeface="+mn-lt"/>
                          <a:ea typeface="+mn-ea"/>
                          <a:cs typeface="+mn-cs"/>
                        </a:rPr>
                        <a:t> of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crime).As </a:t>
                      </a:r>
                      <a:r>
                        <a:rPr lang="ro-RO" sz="1800" b="1" kern="1200" dirty="0" err="1" smtClean="0">
                          <a:solidFill>
                            <a:schemeClr val="tx1"/>
                          </a:solidFill>
                          <a:effectLst/>
                          <a:latin typeface="+mn-lt"/>
                          <a:ea typeface="+mn-ea"/>
                          <a:cs typeface="+mn-cs"/>
                        </a:rPr>
                        <a:t>regards</a:t>
                      </a:r>
                      <a:r>
                        <a:rPr lang="ro-RO" sz="1800" b="1" kern="1200" dirty="0" smtClean="0">
                          <a:solidFill>
                            <a:schemeClr val="tx1"/>
                          </a:solidFill>
                          <a:effectLst/>
                          <a:latin typeface="+mn-lt"/>
                          <a:ea typeface="+mn-ea"/>
                          <a:cs typeface="+mn-cs"/>
                        </a:rPr>
                        <a:t> public </a:t>
                      </a:r>
                      <a:r>
                        <a:rPr lang="ro-RO" sz="1800" b="1" kern="1200" dirty="0" err="1" smtClean="0">
                          <a:solidFill>
                            <a:schemeClr val="tx1"/>
                          </a:solidFill>
                          <a:effectLst/>
                          <a:latin typeface="+mn-lt"/>
                          <a:ea typeface="+mn-ea"/>
                          <a:cs typeface="+mn-cs"/>
                        </a:rPr>
                        <a:t>procurement</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companies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can</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be</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acquired</a:t>
                      </a:r>
                      <a:r>
                        <a:rPr lang="ro-RO" sz="1800" b="1" kern="1200" dirty="0" smtClean="0">
                          <a:solidFill>
                            <a:schemeClr val="tx1"/>
                          </a:solidFill>
                          <a:effectLst/>
                          <a:latin typeface="+mn-lt"/>
                          <a:ea typeface="+mn-ea"/>
                          <a:cs typeface="+mn-cs"/>
                        </a:rPr>
                        <a:t> or set </a:t>
                      </a:r>
                      <a:r>
                        <a:rPr lang="ro-RO" sz="1800" b="1" kern="1200" dirty="0" err="1" smtClean="0">
                          <a:solidFill>
                            <a:schemeClr val="tx1"/>
                          </a:solidFill>
                          <a:effectLst/>
                          <a:latin typeface="+mn-lt"/>
                          <a:ea typeface="+mn-ea"/>
                          <a:cs typeface="+mn-cs"/>
                        </a:rPr>
                        <a:t>up</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specifically</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to</a:t>
                      </a:r>
                      <a:r>
                        <a:rPr lang="ro-RO" sz="1800" b="1" kern="1200" dirty="0" smtClean="0">
                          <a:solidFill>
                            <a:schemeClr val="tx1"/>
                          </a:solidFill>
                          <a:effectLst/>
                          <a:latin typeface="+mn-lt"/>
                          <a:ea typeface="+mn-ea"/>
                          <a:cs typeface="+mn-cs"/>
                        </a:rPr>
                        <a:t> carry out </a:t>
                      </a:r>
                      <a:r>
                        <a:rPr lang="ro-RO" sz="1800" b="1" kern="1200" dirty="0" err="1" smtClean="0">
                          <a:solidFill>
                            <a:schemeClr val="tx1"/>
                          </a:solidFill>
                          <a:effectLst/>
                          <a:latin typeface="+mn-lt"/>
                          <a:ea typeface="+mn-ea"/>
                          <a:cs typeface="+mn-cs"/>
                        </a:rPr>
                        <a:t>contracts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with</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that</a:t>
                      </a:r>
                      <a:r>
                        <a:rPr lang="ro-RO" sz="1800" b="1" kern="1200" dirty="0" smtClean="0">
                          <a:solidFill>
                            <a:schemeClr val="tx1"/>
                          </a:solidFill>
                          <a:effectLst/>
                          <a:latin typeface="+mn-lt"/>
                          <a:ea typeface="+mn-ea"/>
                          <a:cs typeface="+mn-cs"/>
                        </a:rPr>
                        <a:t> public </a:t>
                      </a:r>
                      <a:r>
                        <a:rPr lang="ro-RO" sz="1800" b="1" kern="1200" dirty="0" err="1" smtClean="0">
                          <a:solidFill>
                            <a:schemeClr val="tx1"/>
                          </a:solidFill>
                          <a:effectLst/>
                          <a:latin typeface="+mn-lt"/>
                          <a:ea typeface="+mn-ea"/>
                          <a:cs typeface="+mn-cs"/>
                        </a:rPr>
                        <a:t>institution</a:t>
                      </a:r>
                      <a:r>
                        <a:rPr lang="ro-RO" sz="1800" b="1" kern="1200" dirty="0" smtClean="0">
                          <a:solidFill>
                            <a:schemeClr val="tx1"/>
                          </a:solidFill>
                          <a:effectLst/>
                          <a:latin typeface="+mn-lt"/>
                          <a:ea typeface="+mn-ea"/>
                          <a:cs typeface="+mn-cs"/>
                        </a:rPr>
                        <a:t> or </a:t>
                      </a:r>
                      <a:r>
                        <a:rPr lang="ro-RO" sz="1800" b="1" kern="1200" dirty="0" err="1" smtClean="0">
                          <a:solidFill>
                            <a:schemeClr val="tx1"/>
                          </a:solidFill>
                          <a:effectLst/>
                          <a:latin typeface="+mn-lt"/>
                          <a:ea typeface="+mn-ea"/>
                          <a:cs typeface="+mn-cs"/>
                        </a:rPr>
                        <a:t>companies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that</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traditionally</a:t>
                      </a:r>
                      <a:r>
                        <a:rPr lang="ro-RO" sz="1800" b="1" kern="1200" dirty="0" smtClean="0">
                          <a:solidFill>
                            <a:schemeClr val="tx1"/>
                          </a:solidFill>
                          <a:effectLst/>
                          <a:latin typeface="+mn-lt"/>
                          <a:ea typeface="+mn-ea"/>
                          <a:cs typeface="+mn-cs"/>
                        </a:rPr>
                        <a:t>, carry out </a:t>
                      </a:r>
                      <a:r>
                        <a:rPr lang="ro-RO" sz="1800" b="1" kern="1200" dirty="0" err="1" smtClean="0">
                          <a:solidFill>
                            <a:schemeClr val="tx1"/>
                          </a:solidFill>
                          <a:effectLst/>
                          <a:latin typeface="+mn-lt"/>
                          <a:ea typeface="+mn-ea"/>
                          <a:cs typeface="+mn-cs"/>
                        </a:rPr>
                        <a:t>contracts</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with</a:t>
                      </a:r>
                      <a:r>
                        <a:rPr lang="ro-RO" sz="1800" b="1" kern="1200" dirty="0" smtClean="0">
                          <a:solidFill>
                            <a:schemeClr val="tx1"/>
                          </a:solidFill>
                          <a:effectLst/>
                          <a:latin typeface="+mn-lt"/>
                          <a:ea typeface="+mn-ea"/>
                          <a:cs typeface="+mn-cs"/>
                        </a:rPr>
                        <a:t> </a:t>
                      </a:r>
                      <a:r>
                        <a:rPr lang="ro-RO" sz="1800" b="1" kern="1200" dirty="0" err="1" smtClean="0">
                          <a:solidFill>
                            <a:schemeClr val="tx1"/>
                          </a:solidFill>
                          <a:effectLst/>
                          <a:latin typeface="+mn-lt"/>
                          <a:ea typeface="+mn-ea"/>
                          <a:cs typeface="+mn-cs"/>
                        </a:rPr>
                        <a:t>the</a:t>
                      </a:r>
                      <a:r>
                        <a:rPr lang="ro-RO" sz="1800" b="1" kern="1200" dirty="0" smtClean="0">
                          <a:solidFill>
                            <a:schemeClr val="tx1"/>
                          </a:solidFill>
                          <a:effectLst/>
                          <a:latin typeface="+mn-lt"/>
                          <a:ea typeface="+mn-ea"/>
                          <a:cs typeface="+mn-cs"/>
                        </a:rPr>
                        <a:t> state.</a:t>
                      </a:r>
                      <a:endParaRPr lang="ro-RO" b="1" dirty="0">
                        <a:solidFill>
                          <a:schemeClr val="tx1"/>
                        </a:solidFill>
                      </a:endParaRPr>
                    </a:p>
                  </a:txBody>
                  <a:tcPr/>
                </a:tc>
              </a:tr>
            </a:tbl>
          </a:graphicData>
        </a:graphic>
      </p:graphicFrame>
    </p:spTree>
    <p:extLst>
      <p:ext uri="{BB962C8B-B14F-4D97-AF65-F5344CB8AC3E}">
        <p14:creationId xmlns:p14="http://schemas.microsoft.com/office/powerpoint/2010/main" val="2786164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53716" y="1381554"/>
            <a:ext cx="11517985" cy="4724777"/>
          </a:xfrm>
        </p:spPr>
        <p:txBody>
          <a:bodyPr>
            <a:normAutofit lnSpcReduction="10000"/>
          </a:bodyPr>
          <a:lstStyle/>
          <a:p>
            <a:pPr marL="457200" lvl="1" indent="0">
              <a:buNone/>
            </a:pPr>
            <a:endParaRPr lang="ro-RO" sz="3200" dirty="0" smtClean="0">
              <a:solidFill>
                <a:schemeClr val="tx1"/>
              </a:solidFill>
              <a:cs typeface="Times New Roman" panose="02020603050405020304" pitchFamily="18" charset="0"/>
            </a:endParaRPr>
          </a:p>
          <a:p>
            <a:pPr marL="457200" lvl="1" indent="0" algn="just">
              <a:buNone/>
            </a:pPr>
            <a:r>
              <a:rPr lang="ro-RO" sz="3200" dirty="0" smtClean="0">
                <a:solidFill>
                  <a:schemeClr val="tx1"/>
                </a:solidFill>
                <a:cs typeface="Times New Roman" panose="02020603050405020304" pitchFamily="18" charset="0"/>
              </a:rPr>
              <a:t>	Principal Agent - Manager - Ms</a:t>
            </a:r>
            <a:r>
              <a:rPr lang="ro-RO" sz="3200" dirty="0">
                <a:solidFill>
                  <a:schemeClr val="tx1"/>
                </a:solidFill>
                <a:cs typeface="Times New Roman" panose="02020603050405020304" pitchFamily="18" charset="0"/>
              </a:rPr>
              <a:t>. S </a:t>
            </a:r>
            <a:r>
              <a:rPr lang="ro-RO" sz="3200" dirty="0" err="1" smtClean="0">
                <a:solidFill>
                  <a:schemeClr val="tx1"/>
                </a:solidFill>
                <a:cs typeface="Times New Roman" panose="02020603050405020304" pitchFamily="18" charset="0"/>
              </a:rPr>
              <a:t>and</a:t>
            </a:r>
            <a:r>
              <a:rPr lang="ro-RO" sz="3200" dirty="0" smtClean="0">
                <a:solidFill>
                  <a:schemeClr val="tx1"/>
                </a:solidFill>
                <a:cs typeface="Times New Roman" panose="02020603050405020304" pitchFamily="18" charset="0"/>
              </a:rPr>
              <a:t> </a:t>
            </a:r>
            <a:r>
              <a:rPr lang="ro-RO" sz="3200" dirty="0">
                <a:solidFill>
                  <a:schemeClr val="tx1"/>
                </a:solidFill>
                <a:cs typeface="Times New Roman" panose="02020603050405020304" pitchFamily="18" charset="0"/>
              </a:rPr>
              <a:t>Economic Director Mr. </a:t>
            </a:r>
            <a:r>
              <a:rPr lang="ro-RO" sz="3200" dirty="0" smtClean="0">
                <a:solidFill>
                  <a:schemeClr val="tx1"/>
                </a:solidFill>
                <a:cs typeface="Times New Roman" panose="02020603050405020304" pitchFamily="18" charset="0"/>
              </a:rPr>
              <a:t>T</a:t>
            </a:r>
          </a:p>
          <a:p>
            <a:pPr marL="457200" lvl="1" indent="0" algn="just">
              <a:buNone/>
            </a:pPr>
            <a:endParaRPr lang="ro-RO" sz="3200" dirty="0" smtClean="0">
              <a:solidFill>
                <a:schemeClr val="tx1"/>
              </a:solidFill>
              <a:cs typeface="Times New Roman" panose="02020603050405020304" pitchFamily="18" charset="0"/>
            </a:endParaRPr>
          </a:p>
          <a:p>
            <a:pPr marL="0" indent="0" algn="just">
              <a:buNone/>
            </a:pPr>
            <a:r>
              <a:rPr lang="ro-RO" dirty="0" smtClean="0"/>
              <a:t>	</a:t>
            </a:r>
            <a:r>
              <a:rPr lang="ro-RO" dirty="0" err="1" smtClean="0"/>
              <a:t>Organization</a:t>
            </a:r>
            <a:r>
              <a:rPr lang="ro-RO" dirty="0" smtClean="0"/>
              <a:t> </a:t>
            </a:r>
            <a:r>
              <a:rPr lang="ro-RO" dirty="0"/>
              <a:t>- public </a:t>
            </a:r>
            <a:r>
              <a:rPr lang="ro-RO" dirty="0" err="1"/>
              <a:t>institution</a:t>
            </a:r>
            <a:r>
              <a:rPr lang="ro-RO" dirty="0"/>
              <a:t> - </a:t>
            </a:r>
            <a:r>
              <a:rPr lang="ro-RO" dirty="0" err="1"/>
              <a:t>Children's</a:t>
            </a:r>
            <a:r>
              <a:rPr lang="ro-RO" dirty="0"/>
              <a:t> </a:t>
            </a:r>
            <a:r>
              <a:rPr lang="ro-RO" dirty="0" err="1"/>
              <a:t>Clinical</a:t>
            </a:r>
            <a:r>
              <a:rPr lang="ro-RO" dirty="0"/>
              <a:t> </a:t>
            </a:r>
            <a:r>
              <a:rPr lang="ro-RO" dirty="0" err="1"/>
              <a:t>Hospital</a:t>
            </a:r>
            <a:r>
              <a:rPr lang="ro-RO" dirty="0"/>
              <a:t> </a:t>
            </a:r>
            <a:r>
              <a:rPr lang="ro-RO" dirty="0" smtClean="0"/>
              <a:t>X City </a:t>
            </a:r>
          </a:p>
          <a:p>
            <a:pPr marL="0" indent="0" algn="just">
              <a:buNone/>
            </a:pPr>
            <a:endParaRPr lang="ro-RO" dirty="0"/>
          </a:p>
          <a:p>
            <a:pPr marL="0" indent="0" algn="just">
              <a:buNone/>
            </a:pPr>
            <a:r>
              <a:rPr lang="ro-RO" dirty="0" smtClean="0"/>
              <a:t>	</a:t>
            </a:r>
            <a:r>
              <a:rPr lang="ro-RO" dirty="0" err="1" smtClean="0"/>
              <a:t>Beneficiary</a:t>
            </a:r>
            <a:r>
              <a:rPr lang="ro-RO" dirty="0" smtClean="0"/>
              <a:t> </a:t>
            </a:r>
            <a:r>
              <a:rPr lang="ro-RO" dirty="0"/>
              <a:t>- The </a:t>
            </a:r>
            <a:r>
              <a:rPr lang="ro-RO" dirty="0" smtClean="0"/>
              <a:t>Company A </a:t>
            </a:r>
            <a:r>
              <a:rPr lang="ro-RO" dirty="0" err="1"/>
              <a:t>and</a:t>
            </a:r>
            <a:r>
              <a:rPr lang="ro-RO" dirty="0"/>
              <a:t> </a:t>
            </a:r>
            <a:r>
              <a:rPr lang="ro-RO" dirty="0" smtClean="0"/>
              <a:t>Company B </a:t>
            </a:r>
            <a:r>
              <a:rPr lang="ro-RO" dirty="0" err="1"/>
              <a:t>with</a:t>
            </a:r>
            <a:r>
              <a:rPr lang="ro-RO" dirty="0"/>
              <a:t> </a:t>
            </a:r>
            <a:r>
              <a:rPr lang="ro-RO" dirty="0" err="1"/>
              <a:t>the</a:t>
            </a:r>
            <a:r>
              <a:rPr lang="ro-RO" dirty="0"/>
              <a:t> same administrator 	</a:t>
            </a:r>
            <a:endParaRPr lang="ro-RO" dirty="0" smtClean="0"/>
          </a:p>
        </p:txBody>
      </p:sp>
    </p:spTree>
    <p:extLst>
      <p:ext uri="{BB962C8B-B14F-4D97-AF65-F5344CB8AC3E}">
        <p14:creationId xmlns:p14="http://schemas.microsoft.com/office/powerpoint/2010/main" val="20381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15708" y="1350557"/>
            <a:ext cx="11471491" cy="4771273"/>
          </a:xfrm>
        </p:spPr>
        <p:txBody>
          <a:bodyPr>
            <a:normAutofit fontScale="92500" lnSpcReduction="20000"/>
          </a:bodyPr>
          <a:lstStyle/>
          <a:p>
            <a:r>
              <a:rPr lang="ro-RO" dirty="0"/>
              <a:t>The </a:t>
            </a:r>
            <a:r>
              <a:rPr lang="ro-RO" dirty="0" err="1" smtClean="0"/>
              <a:t>ways</a:t>
            </a:r>
            <a:r>
              <a:rPr lang="ro-RO" dirty="0" smtClean="0"/>
              <a:t> </a:t>
            </a:r>
            <a:r>
              <a:rPr lang="ro-RO" dirty="0"/>
              <a:t>in </a:t>
            </a:r>
            <a:r>
              <a:rPr lang="ro-RO" dirty="0" err="1"/>
              <a:t>which</a:t>
            </a:r>
            <a:r>
              <a:rPr lang="ro-RO" dirty="0"/>
              <a:t> </a:t>
            </a:r>
            <a:r>
              <a:rPr lang="ro-RO" dirty="0" err="1"/>
              <a:t>the</a:t>
            </a:r>
            <a:r>
              <a:rPr lang="ro-RO" dirty="0"/>
              <a:t> public </a:t>
            </a:r>
            <a:r>
              <a:rPr lang="ro-RO" dirty="0" err="1"/>
              <a:t>procurement</a:t>
            </a:r>
            <a:r>
              <a:rPr lang="ro-RO" dirty="0"/>
              <a:t> </a:t>
            </a:r>
            <a:r>
              <a:rPr lang="ro-RO" dirty="0" err="1"/>
              <a:t>procedure</a:t>
            </a:r>
            <a:r>
              <a:rPr lang="ro-RO" dirty="0"/>
              <a:t> </a:t>
            </a:r>
            <a:r>
              <a:rPr lang="ro-RO" dirty="0" err="1"/>
              <a:t>has</a:t>
            </a:r>
            <a:r>
              <a:rPr lang="ro-RO" dirty="0"/>
              <a:t> </a:t>
            </a:r>
            <a:r>
              <a:rPr lang="ro-RO" dirty="0" err="1"/>
              <a:t>been</a:t>
            </a:r>
            <a:r>
              <a:rPr lang="ro-RO" dirty="0"/>
              <a:t> fraudulent, </a:t>
            </a:r>
            <a:r>
              <a:rPr lang="ro-RO" dirty="0" err="1"/>
              <a:t>through</a:t>
            </a:r>
            <a:r>
              <a:rPr lang="ro-RO" dirty="0"/>
              <a:t> </a:t>
            </a:r>
            <a:r>
              <a:rPr lang="ro-RO" dirty="0" err="1"/>
              <a:t>corruption</a:t>
            </a:r>
            <a:r>
              <a:rPr lang="ro-RO" dirty="0"/>
              <a:t>:</a:t>
            </a:r>
            <a:endParaRPr lang="ro-RO" b="1" u="sng" dirty="0" smtClean="0"/>
          </a:p>
          <a:p>
            <a:r>
              <a:rPr lang="ro-RO" b="1" u="sng" dirty="0" err="1" smtClean="0"/>
              <a:t>Pre-award</a:t>
            </a:r>
            <a:r>
              <a:rPr lang="ro-RO" b="1" dirty="0"/>
              <a:t> </a:t>
            </a:r>
            <a:endParaRPr lang="ro-RO" b="1" dirty="0" smtClean="0"/>
          </a:p>
          <a:p>
            <a:r>
              <a:rPr lang="ro-RO" dirty="0" smtClean="0"/>
              <a:t>1</a:t>
            </a:r>
            <a:r>
              <a:rPr lang="ro-RO" dirty="0"/>
              <a:t>) </a:t>
            </a:r>
            <a:r>
              <a:rPr lang="ro-RO" dirty="0" err="1"/>
              <a:t>Abandoning</a:t>
            </a:r>
            <a:r>
              <a:rPr lang="ro-RO" dirty="0"/>
              <a:t> </a:t>
            </a:r>
            <a:r>
              <a:rPr lang="ro-RO" dirty="0" err="1"/>
              <a:t>the</a:t>
            </a:r>
            <a:r>
              <a:rPr lang="ro-RO" dirty="0"/>
              <a:t> transparent </a:t>
            </a:r>
            <a:r>
              <a:rPr lang="ro-RO" dirty="0" err="1"/>
              <a:t>and</a:t>
            </a:r>
            <a:r>
              <a:rPr lang="ro-RO" dirty="0"/>
              <a:t> competitive </a:t>
            </a:r>
            <a:r>
              <a:rPr lang="ro-RO" dirty="0" err="1" smtClean="0"/>
              <a:t>procedure</a:t>
            </a:r>
            <a:endParaRPr lang="ro-RO" dirty="0" smtClean="0"/>
          </a:p>
          <a:p>
            <a:r>
              <a:rPr lang="ro-RO" dirty="0" smtClean="0"/>
              <a:t>2</a:t>
            </a:r>
            <a:r>
              <a:rPr lang="ro-RO" dirty="0"/>
              <a:t>) An </a:t>
            </a:r>
            <a:r>
              <a:rPr lang="ro-RO" dirty="0" err="1"/>
              <a:t>unjustified</a:t>
            </a:r>
            <a:r>
              <a:rPr lang="ro-RO" dirty="0"/>
              <a:t> </a:t>
            </a:r>
            <a:r>
              <a:rPr lang="ro-RO" dirty="0" err="1"/>
              <a:t>use</a:t>
            </a:r>
            <a:r>
              <a:rPr lang="ro-RO" dirty="0"/>
              <a:t> of </a:t>
            </a:r>
            <a:r>
              <a:rPr lang="ro-RO" dirty="0" err="1"/>
              <a:t>the</a:t>
            </a:r>
            <a:r>
              <a:rPr lang="ro-RO" dirty="0"/>
              <a:t> </a:t>
            </a:r>
            <a:r>
              <a:rPr lang="ro-RO" dirty="0" err="1"/>
              <a:t>emergency</a:t>
            </a:r>
            <a:r>
              <a:rPr lang="ro-RO" dirty="0"/>
              <a:t> </a:t>
            </a:r>
            <a:r>
              <a:rPr lang="ro-RO" dirty="0" err="1" smtClean="0"/>
              <a:t>procedure</a:t>
            </a:r>
            <a:endParaRPr lang="ro-RO" dirty="0" smtClean="0"/>
          </a:p>
          <a:p>
            <a:r>
              <a:rPr lang="ro-RO" dirty="0" smtClean="0"/>
              <a:t>3</a:t>
            </a:r>
            <a:r>
              <a:rPr lang="ro-RO" dirty="0"/>
              <a:t>) </a:t>
            </a:r>
            <a:r>
              <a:rPr lang="ro-RO" dirty="0" err="1"/>
              <a:t>Dividing</a:t>
            </a:r>
            <a:r>
              <a:rPr lang="ro-RO" dirty="0"/>
              <a:t> </a:t>
            </a:r>
            <a:r>
              <a:rPr lang="ro-RO" dirty="0" err="1"/>
              <a:t>the</a:t>
            </a:r>
            <a:r>
              <a:rPr lang="ro-RO" dirty="0"/>
              <a:t> </a:t>
            </a:r>
            <a:r>
              <a:rPr lang="ro-RO" dirty="0" err="1"/>
              <a:t>purchase</a:t>
            </a:r>
            <a:r>
              <a:rPr lang="ro-RO" dirty="0"/>
              <a:t> </a:t>
            </a:r>
            <a:r>
              <a:rPr lang="ro-RO" dirty="0" err="1"/>
              <a:t>into</a:t>
            </a:r>
            <a:r>
              <a:rPr lang="ro-RO" dirty="0"/>
              <a:t> </a:t>
            </a:r>
            <a:r>
              <a:rPr lang="ro-RO" dirty="0" err="1"/>
              <a:t>several</a:t>
            </a:r>
            <a:r>
              <a:rPr lang="ro-RO" dirty="0"/>
              <a:t> </a:t>
            </a:r>
            <a:r>
              <a:rPr lang="ro-RO" dirty="0" err="1"/>
              <a:t>lots</a:t>
            </a:r>
            <a:r>
              <a:rPr lang="ro-RO" dirty="0"/>
              <a:t> </a:t>
            </a:r>
            <a:r>
              <a:rPr lang="ro-RO" dirty="0" err="1"/>
              <a:t>with</a:t>
            </a:r>
            <a:r>
              <a:rPr lang="ro-RO" dirty="0"/>
              <a:t> </a:t>
            </a:r>
            <a:r>
              <a:rPr lang="ro-RO" dirty="0" err="1"/>
              <a:t>lower</a:t>
            </a:r>
            <a:r>
              <a:rPr lang="ro-RO" dirty="0"/>
              <a:t> </a:t>
            </a:r>
            <a:r>
              <a:rPr lang="ro-RO" dirty="0" err="1"/>
              <a:t>values</a:t>
            </a:r>
            <a:r>
              <a:rPr lang="ro-RO" dirty="0"/>
              <a:t> ​​in </a:t>
            </a:r>
            <a:r>
              <a:rPr lang="ro-RO" dirty="0" err="1"/>
              <a:t>order</a:t>
            </a:r>
            <a:r>
              <a:rPr lang="ro-RO" dirty="0"/>
              <a:t> </a:t>
            </a:r>
            <a:r>
              <a:rPr lang="ro-RO" dirty="0" err="1"/>
              <a:t>to</a:t>
            </a:r>
            <a:r>
              <a:rPr lang="ro-RO" dirty="0"/>
              <a:t> </a:t>
            </a:r>
            <a:r>
              <a:rPr lang="ro-RO" dirty="0" err="1"/>
              <a:t>avoid</a:t>
            </a:r>
            <a:r>
              <a:rPr lang="ro-RO" dirty="0"/>
              <a:t> competitive </a:t>
            </a:r>
            <a:r>
              <a:rPr lang="ro-RO" dirty="0" err="1"/>
              <a:t>procedures</a:t>
            </a:r>
            <a:r>
              <a:rPr lang="ro-RO" dirty="0" smtClean="0"/>
              <a:t>;</a:t>
            </a:r>
          </a:p>
          <a:p>
            <a:r>
              <a:rPr lang="ro-RO" dirty="0" smtClean="0"/>
              <a:t>4</a:t>
            </a:r>
            <a:r>
              <a:rPr lang="ro-RO" dirty="0"/>
              <a:t>) </a:t>
            </a:r>
            <a:r>
              <a:rPr lang="ro-RO" dirty="0" err="1"/>
              <a:t>Lack</a:t>
            </a:r>
            <a:r>
              <a:rPr lang="ro-RO" dirty="0"/>
              <a:t> of </a:t>
            </a:r>
            <a:r>
              <a:rPr lang="ro-RO" dirty="0" err="1"/>
              <a:t>adequate</a:t>
            </a:r>
            <a:r>
              <a:rPr lang="ro-RO" dirty="0"/>
              <a:t> price </a:t>
            </a:r>
            <a:r>
              <a:rPr lang="ro-RO" dirty="0" err="1"/>
              <a:t>analysis</a:t>
            </a:r>
            <a:r>
              <a:rPr lang="ro-RO" dirty="0"/>
              <a:t>;</a:t>
            </a:r>
            <a:r>
              <a:rPr lang="ro-RO" dirty="0"/>
              <a:t> </a:t>
            </a:r>
            <a:r>
              <a:rPr lang="ro-RO" dirty="0"/>
              <a:t> </a:t>
            </a:r>
          </a:p>
          <a:p>
            <a:r>
              <a:rPr lang="ro-RO" b="1" u="sng" dirty="0" err="1"/>
              <a:t>Post-award</a:t>
            </a:r>
            <a:r>
              <a:rPr lang="ro-RO" b="1" dirty="0"/>
              <a:t> </a:t>
            </a:r>
            <a:endParaRPr lang="ro-RO" b="1" dirty="0" smtClean="0"/>
          </a:p>
          <a:p>
            <a:r>
              <a:rPr lang="ro-RO" dirty="0" err="1" smtClean="0"/>
              <a:t>Additional</a:t>
            </a:r>
            <a:r>
              <a:rPr lang="ro-RO" dirty="0" smtClean="0"/>
              <a:t> </a:t>
            </a:r>
            <a:r>
              <a:rPr lang="ro-RO" dirty="0" err="1"/>
              <a:t>contracts</a:t>
            </a:r>
            <a:r>
              <a:rPr lang="ro-RO" dirty="0"/>
              <a:t>, </a:t>
            </a:r>
            <a:r>
              <a:rPr lang="ro-RO" dirty="0" err="1"/>
              <a:t>which</a:t>
            </a:r>
            <a:r>
              <a:rPr lang="ro-RO" dirty="0"/>
              <a:t> </a:t>
            </a:r>
            <a:r>
              <a:rPr lang="ro-RO" dirty="0" err="1"/>
              <a:t>increase</a:t>
            </a:r>
            <a:r>
              <a:rPr lang="ro-RO" dirty="0"/>
              <a:t> </a:t>
            </a:r>
            <a:r>
              <a:rPr lang="ro-RO" dirty="0" err="1"/>
              <a:t>the</a:t>
            </a:r>
            <a:r>
              <a:rPr lang="ro-RO" dirty="0"/>
              <a:t> </a:t>
            </a:r>
            <a:r>
              <a:rPr lang="ro-RO" dirty="0" err="1"/>
              <a:t>prices</a:t>
            </a:r>
            <a:r>
              <a:rPr lang="ro-RO" dirty="0"/>
              <a:t> </a:t>
            </a:r>
            <a:r>
              <a:rPr lang="ro-RO" dirty="0" err="1"/>
              <a:t>above</a:t>
            </a:r>
            <a:r>
              <a:rPr lang="ro-RO" dirty="0"/>
              <a:t> </a:t>
            </a:r>
            <a:r>
              <a:rPr lang="ro-RO" dirty="0" err="1"/>
              <a:t>the</a:t>
            </a:r>
            <a:r>
              <a:rPr lang="ro-RO" dirty="0"/>
              <a:t> </a:t>
            </a:r>
            <a:r>
              <a:rPr lang="ro-RO" dirty="0" err="1"/>
              <a:t>offered</a:t>
            </a:r>
            <a:r>
              <a:rPr lang="ro-RO" dirty="0"/>
              <a:t> </a:t>
            </a:r>
            <a:r>
              <a:rPr lang="ro-RO" dirty="0" err="1"/>
              <a:t>limit</a:t>
            </a:r>
            <a:endParaRPr lang="de-AT" dirty="0"/>
          </a:p>
        </p:txBody>
      </p:sp>
    </p:spTree>
    <p:extLst>
      <p:ext uri="{BB962C8B-B14F-4D97-AF65-F5344CB8AC3E}">
        <p14:creationId xmlns:p14="http://schemas.microsoft.com/office/powerpoint/2010/main" val="40200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anim calcmode="lin" valueType="num">
                                      <p:cBhvr>
                                        <p:cTn id="4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00210" y="1366056"/>
            <a:ext cx="11455993" cy="5112235"/>
          </a:xfrm>
        </p:spPr>
        <p:txBody>
          <a:bodyPr>
            <a:normAutofit fontScale="85000" lnSpcReduction="20000"/>
          </a:bodyPr>
          <a:lstStyle/>
          <a:p>
            <a:r>
              <a:rPr lang="ro-RO" b="1" u="sng" dirty="0" err="1"/>
              <a:t>Pre-award</a:t>
            </a:r>
            <a:r>
              <a:rPr lang="ro-RO" dirty="0"/>
              <a:t> 	</a:t>
            </a:r>
            <a:endParaRPr lang="ro-RO" dirty="0" smtClean="0"/>
          </a:p>
          <a:p>
            <a:pPr algn="just"/>
            <a:r>
              <a:rPr lang="ro-RO" dirty="0" smtClean="0"/>
              <a:t>The </a:t>
            </a:r>
            <a:r>
              <a:rPr lang="ro-RO" dirty="0" err="1"/>
              <a:t>hospital</a:t>
            </a:r>
            <a:r>
              <a:rPr lang="ro-RO" dirty="0"/>
              <a:t>, </a:t>
            </a:r>
            <a:r>
              <a:rPr lang="ro-RO" dirty="0" err="1"/>
              <a:t>through</a:t>
            </a:r>
            <a:r>
              <a:rPr lang="ro-RO" dirty="0"/>
              <a:t> </a:t>
            </a:r>
            <a:r>
              <a:rPr lang="ro-RO" dirty="0" err="1"/>
              <a:t>its</a:t>
            </a:r>
            <a:r>
              <a:rPr lang="ro-RO" dirty="0"/>
              <a:t> manager, </a:t>
            </a:r>
            <a:r>
              <a:rPr lang="ro-RO" dirty="0" err="1"/>
              <a:t>justified</a:t>
            </a:r>
            <a:r>
              <a:rPr lang="ro-RO" dirty="0"/>
              <a:t> </a:t>
            </a:r>
            <a:r>
              <a:rPr lang="ro-RO" dirty="0" err="1"/>
              <a:t>the</a:t>
            </a:r>
            <a:r>
              <a:rPr lang="ro-RO" dirty="0"/>
              <a:t> </a:t>
            </a:r>
            <a:r>
              <a:rPr lang="ro-RO" dirty="0" err="1"/>
              <a:t>abandonment</a:t>
            </a:r>
            <a:r>
              <a:rPr lang="ro-RO" dirty="0"/>
              <a:t> of </a:t>
            </a:r>
            <a:r>
              <a:rPr lang="ro-RO" dirty="0" err="1"/>
              <a:t>the</a:t>
            </a:r>
            <a:r>
              <a:rPr lang="ro-RO" dirty="0"/>
              <a:t> tender </a:t>
            </a:r>
            <a:r>
              <a:rPr lang="ro-RO" dirty="0" err="1"/>
              <a:t>procedure</a:t>
            </a:r>
            <a:r>
              <a:rPr lang="ro-RO" dirty="0"/>
              <a:t>, </a:t>
            </a:r>
            <a:r>
              <a:rPr lang="ro-RO" dirty="0" smtClean="0"/>
              <a:t>(</a:t>
            </a:r>
            <a:r>
              <a:rPr lang="ro-RO" dirty="0" err="1" smtClean="0"/>
              <a:t>which</a:t>
            </a:r>
            <a:r>
              <a:rPr lang="ro-RO" dirty="0" smtClean="0"/>
              <a:t> </a:t>
            </a:r>
            <a:r>
              <a:rPr lang="ro-RO" dirty="0" err="1"/>
              <a:t>required</a:t>
            </a:r>
            <a:r>
              <a:rPr lang="ro-RO" dirty="0"/>
              <a:t> </a:t>
            </a:r>
            <a:r>
              <a:rPr lang="ro-RO" dirty="0" err="1"/>
              <a:t>publication</a:t>
            </a:r>
            <a:r>
              <a:rPr lang="ro-RO" dirty="0"/>
              <a:t> of </a:t>
            </a:r>
            <a:r>
              <a:rPr lang="ro-RO" dirty="0" err="1"/>
              <a:t>the</a:t>
            </a:r>
            <a:r>
              <a:rPr lang="ro-RO" dirty="0"/>
              <a:t> </a:t>
            </a:r>
            <a:r>
              <a:rPr lang="ro-RO" dirty="0" err="1"/>
              <a:t>notice</a:t>
            </a:r>
            <a:r>
              <a:rPr lang="ro-RO" dirty="0"/>
              <a:t> in </a:t>
            </a:r>
            <a:r>
              <a:rPr lang="ro-RO" dirty="0" err="1"/>
              <a:t>the</a:t>
            </a:r>
            <a:r>
              <a:rPr lang="ro-RO" dirty="0"/>
              <a:t> SEAP </a:t>
            </a:r>
            <a:r>
              <a:rPr lang="ro-RO" dirty="0" err="1"/>
              <a:t>and</a:t>
            </a:r>
            <a:r>
              <a:rPr lang="ro-RO" dirty="0"/>
              <a:t> </a:t>
            </a:r>
            <a:r>
              <a:rPr lang="ro-RO" dirty="0" err="1"/>
              <a:t>the</a:t>
            </a:r>
            <a:r>
              <a:rPr lang="ro-RO" dirty="0"/>
              <a:t> comparative </a:t>
            </a:r>
            <a:r>
              <a:rPr lang="ro-RO" dirty="0" err="1"/>
              <a:t>analysis</a:t>
            </a:r>
            <a:r>
              <a:rPr lang="ro-RO" dirty="0"/>
              <a:t> of </a:t>
            </a:r>
            <a:r>
              <a:rPr lang="ro-RO" dirty="0" err="1"/>
              <a:t>some</a:t>
            </a:r>
            <a:r>
              <a:rPr lang="ro-RO" dirty="0"/>
              <a:t> </a:t>
            </a:r>
            <a:r>
              <a:rPr lang="ro-RO" dirty="0" err="1" smtClean="0"/>
              <a:t>offers</a:t>
            </a:r>
            <a:r>
              <a:rPr lang="ro-RO" dirty="0" smtClean="0"/>
              <a:t>), </a:t>
            </a:r>
            <a:r>
              <a:rPr lang="ro-RO" dirty="0"/>
              <a:t>on </a:t>
            </a:r>
            <a:r>
              <a:rPr lang="ro-RO" dirty="0" err="1"/>
              <a:t>exceptional</a:t>
            </a:r>
            <a:r>
              <a:rPr lang="ro-RO" dirty="0"/>
              <a:t> </a:t>
            </a:r>
            <a:r>
              <a:rPr lang="ro-RO" dirty="0" err="1"/>
              <a:t>provisions</a:t>
            </a:r>
            <a:r>
              <a:rPr lang="ro-RO" dirty="0"/>
              <a:t> of </a:t>
            </a:r>
            <a:r>
              <a:rPr lang="ro-RO" dirty="0" err="1"/>
              <a:t>the</a:t>
            </a:r>
            <a:r>
              <a:rPr lang="ro-RO" dirty="0"/>
              <a:t> </a:t>
            </a:r>
            <a:r>
              <a:rPr lang="ro-RO" dirty="0" err="1"/>
              <a:t>national</a:t>
            </a:r>
            <a:r>
              <a:rPr lang="ro-RO" dirty="0"/>
              <a:t> </a:t>
            </a:r>
            <a:r>
              <a:rPr lang="ro-RO" dirty="0" err="1"/>
              <a:t>law</a:t>
            </a:r>
            <a:r>
              <a:rPr lang="ro-RO" dirty="0"/>
              <a:t> </a:t>
            </a:r>
            <a:r>
              <a:rPr lang="ro-RO" dirty="0" err="1"/>
              <a:t>that</a:t>
            </a:r>
            <a:r>
              <a:rPr lang="ro-RO" dirty="0"/>
              <a:t> </a:t>
            </a:r>
            <a:r>
              <a:rPr lang="ro-RO" dirty="0" err="1"/>
              <a:t>transposed</a:t>
            </a:r>
            <a:r>
              <a:rPr lang="ro-RO" dirty="0"/>
              <a:t> Directive </a:t>
            </a:r>
            <a:r>
              <a:rPr lang="ro-RO" dirty="0" smtClean="0"/>
              <a:t>2004/24/EU</a:t>
            </a:r>
            <a:r>
              <a:rPr lang="ro-RO" dirty="0"/>
              <a:t>	</a:t>
            </a:r>
            <a:endParaRPr lang="ro-RO" dirty="0" smtClean="0"/>
          </a:p>
          <a:p>
            <a:pPr algn="just"/>
            <a:r>
              <a:rPr lang="ro-RO" dirty="0" smtClean="0"/>
              <a:t>The </a:t>
            </a:r>
            <a:r>
              <a:rPr lang="ro-RO" dirty="0"/>
              <a:t>Law no.98/2016 </a:t>
            </a:r>
            <a:r>
              <a:rPr lang="ro-RO" dirty="0" err="1" smtClean="0"/>
              <a:t>says</a:t>
            </a:r>
            <a:r>
              <a:rPr lang="ro-RO" dirty="0" smtClean="0"/>
              <a:t> </a:t>
            </a:r>
            <a:r>
              <a:rPr lang="ro-RO" dirty="0"/>
              <a:t>in </a:t>
            </a:r>
            <a:r>
              <a:rPr lang="ro-RO" dirty="0" err="1"/>
              <a:t>article</a:t>
            </a:r>
            <a:r>
              <a:rPr lang="ro-RO" dirty="0"/>
              <a:t> 69: </a:t>
            </a:r>
            <a:endParaRPr lang="ro-RO" dirty="0" smtClean="0"/>
          </a:p>
          <a:p>
            <a:pPr algn="just"/>
            <a:r>
              <a:rPr lang="ro-RO" dirty="0"/>
              <a:t>	</a:t>
            </a:r>
            <a:r>
              <a:rPr lang="ro-RO" i="1" dirty="0"/>
              <a:t>The </a:t>
            </a:r>
            <a:r>
              <a:rPr lang="ro-RO" i="1" dirty="0" err="1"/>
              <a:t>contracting</a:t>
            </a:r>
            <a:r>
              <a:rPr lang="ro-RO" i="1" dirty="0"/>
              <a:t> </a:t>
            </a:r>
            <a:r>
              <a:rPr lang="ro-RO" i="1" dirty="0" err="1"/>
              <a:t>authority</a:t>
            </a:r>
            <a:r>
              <a:rPr lang="ro-RO" i="1" dirty="0"/>
              <a:t> </a:t>
            </a:r>
            <a:r>
              <a:rPr lang="ro-RO" i="1" dirty="0" err="1"/>
              <a:t>shall</a:t>
            </a:r>
            <a:r>
              <a:rPr lang="ro-RO" i="1" dirty="0"/>
              <a:t> </a:t>
            </a:r>
            <a:r>
              <a:rPr lang="ro-RO" i="1" dirty="0" err="1"/>
              <a:t>award</a:t>
            </a:r>
            <a:r>
              <a:rPr lang="ro-RO" i="1" dirty="0"/>
              <a:t> public </a:t>
            </a:r>
            <a:r>
              <a:rPr lang="ro-RO" i="1" dirty="0" err="1"/>
              <a:t>procurement</a:t>
            </a:r>
            <a:r>
              <a:rPr lang="ro-RO" i="1" dirty="0"/>
              <a:t> </a:t>
            </a:r>
            <a:r>
              <a:rPr lang="ro-RO" i="1" dirty="0" err="1"/>
              <a:t>contracts</a:t>
            </a:r>
            <a:r>
              <a:rPr lang="ro-RO" i="1" dirty="0"/>
              <a:t>/</a:t>
            </a:r>
            <a:r>
              <a:rPr lang="ro-RO" i="1" dirty="0" err="1"/>
              <a:t>framework</a:t>
            </a:r>
            <a:r>
              <a:rPr lang="ro-RO" i="1" dirty="0"/>
              <a:t> </a:t>
            </a:r>
            <a:r>
              <a:rPr lang="ro-RO" i="1" dirty="0" err="1"/>
              <a:t>agreements</a:t>
            </a:r>
            <a:r>
              <a:rPr lang="ro-RO" i="1" dirty="0"/>
              <a:t>, </a:t>
            </a:r>
            <a:r>
              <a:rPr lang="ro-RO" i="1" dirty="0" err="1"/>
              <a:t>if</a:t>
            </a:r>
            <a:r>
              <a:rPr lang="ro-RO" i="1" dirty="0"/>
              <a:t> </a:t>
            </a:r>
            <a:r>
              <a:rPr lang="ro-RO" i="1" dirty="0" err="1"/>
              <a:t>the</a:t>
            </a:r>
            <a:r>
              <a:rPr lang="ro-RO" i="1" dirty="0"/>
              <a:t> </a:t>
            </a:r>
            <a:r>
              <a:rPr lang="ro-RO" i="1" dirty="0" err="1"/>
              <a:t>estimated</a:t>
            </a:r>
            <a:r>
              <a:rPr lang="ro-RO" i="1" dirty="0"/>
              <a:t> </a:t>
            </a:r>
            <a:r>
              <a:rPr lang="ro-RO" i="1" dirty="0" err="1"/>
              <a:t>value</a:t>
            </a:r>
            <a:r>
              <a:rPr lang="ro-RO" i="1" dirty="0"/>
              <a:t> </a:t>
            </a:r>
            <a:r>
              <a:rPr lang="ro-RO" i="1" dirty="0" err="1"/>
              <a:t>is</a:t>
            </a:r>
            <a:r>
              <a:rPr lang="ro-RO" i="1" dirty="0"/>
              <a:t> </a:t>
            </a:r>
            <a:r>
              <a:rPr lang="ro-RO" i="1" dirty="0" err="1"/>
              <a:t>greater</a:t>
            </a:r>
            <a:r>
              <a:rPr lang="ro-RO" i="1" dirty="0"/>
              <a:t> </a:t>
            </a:r>
            <a:r>
              <a:rPr lang="ro-RO" i="1" dirty="0" err="1"/>
              <a:t>than</a:t>
            </a:r>
            <a:r>
              <a:rPr lang="ro-RO" i="1" dirty="0"/>
              <a:t> or </a:t>
            </a:r>
            <a:r>
              <a:rPr lang="ro-RO" i="1" dirty="0" err="1"/>
              <a:t>equal</a:t>
            </a:r>
            <a:r>
              <a:rPr lang="ro-RO" i="1" dirty="0"/>
              <a:t> </a:t>
            </a:r>
            <a:r>
              <a:rPr lang="ro-RO" i="1" dirty="0" err="1"/>
              <a:t>to</a:t>
            </a:r>
            <a:r>
              <a:rPr lang="ro-RO" i="1" dirty="0"/>
              <a:t> </a:t>
            </a:r>
            <a:r>
              <a:rPr lang="ro-RO" i="1" dirty="0" err="1"/>
              <a:t>the</a:t>
            </a:r>
            <a:r>
              <a:rPr lang="ro-RO" i="1" dirty="0"/>
              <a:t> </a:t>
            </a:r>
            <a:r>
              <a:rPr lang="ro-RO" i="1" dirty="0" err="1"/>
              <a:t>value</a:t>
            </a:r>
            <a:r>
              <a:rPr lang="ro-RO" i="1" dirty="0"/>
              <a:t> </a:t>
            </a:r>
            <a:r>
              <a:rPr lang="ro-RO" i="1" dirty="0" err="1"/>
              <a:t>thresholds</a:t>
            </a:r>
            <a:r>
              <a:rPr lang="ro-RO" i="1" dirty="0"/>
              <a:t> </a:t>
            </a:r>
            <a:r>
              <a:rPr lang="ro-RO" i="1" dirty="0" err="1"/>
              <a:t>provided</a:t>
            </a:r>
            <a:r>
              <a:rPr lang="ro-RO" i="1" dirty="0"/>
              <a:t> for in </a:t>
            </a:r>
            <a:r>
              <a:rPr lang="ro-RO" i="1" dirty="0" err="1"/>
              <a:t>Article</a:t>
            </a:r>
            <a:r>
              <a:rPr lang="ro-RO" i="1" dirty="0"/>
              <a:t> 7 </a:t>
            </a:r>
            <a:r>
              <a:rPr lang="ro-RO" i="1" dirty="0" err="1"/>
              <a:t>paragraph</a:t>
            </a:r>
            <a:r>
              <a:rPr lang="ro-RO" i="1" dirty="0"/>
              <a:t> 1 </a:t>
            </a:r>
            <a:r>
              <a:rPr lang="ro-RO" i="1" dirty="0" err="1"/>
              <a:t>by</a:t>
            </a:r>
            <a:r>
              <a:rPr lang="ro-RO" i="1" dirty="0"/>
              <a:t> </a:t>
            </a:r>
            <a:r>
              <a:rPr lang="ro-RO" i="1" dirty="0" err="1"/>
              <a:t>applying</a:t>
            </a:r>
            <a:r>
              <a:rPr lang="ro-RO" i="1" dirty="0"/>
              <a:t> </a:t>
            </a:r>
            <a:r>
              <a:rPr lang="ro-RO" i="1" dirty="0" err="1"/>
              <a:t>the</a:t>
            </a:r>
            <a:r>
              <a:rPr lang="ro-RO" i="1" dirty="0"/>
              <a:t> open or </a:t>
            </a:r>
            <a:r>
              <a:rPr lang="ro-RO" i="1" dirty="0" err="1"/>
              <a:t>restricted</a:t>
            </a:r>
            <a:r>
              <a:rPr lang="ro-RO" i="1" dirty="0"/>
              <a:t> tender </a:t>
            </a:r>
            <a:r>
              <a:rPr lang="ro-RO" i="1" dirty="0" err="1"/>
              <a:t>procedures</a:t>
            </a:r>
            <a:r>
              <a:rPr lang="ro-RO" i="1" dirty="0"/>
              <a:t>.	</a:t>
            </a:r>
            <a:endParaRPr lang="ro-RO" i="1" dirty="0" smtClean="0"/>
          </a:p>
          <a:p>
            <a:pPr marL="457200" lvl="1" indent="0" algn="just">
              <a:buNone/>
            </a:pPr>
            <a:r>
              <a:rPr lang="ro-RO" sz="3300" i="1" dirty="0" smtClean="0">
                <a:solidFill>
                  <a:schemeClr val="tx1"/>
                </a:solidFill>
              </a:rPr>
              <a:t>	</a:t>
            </a:r>
            <a:r>
              <a:rPr lang="ro-RO" sz="3300" i="1" dirty="0" err="1" smtClean="0">
                <a:solidFill>
                  <a:schemeClr val="tx1"/>
                </a:solidFill>
              </a:rPr>
              <a:t>By</a:t>
            </a:r>
            <a:r>
              <a:rPr lang="ro-RO" sz="3300" i="1" dirty="0" smtClean="0">
                <a:solidFill>
                  <a:schemeClr val="tx1"/>
                </a:solidFill>
              </a:rPr>
              <a:t> </a:t>
            </a:r>
            <a:r>
              <a:rPr lang="ro-RO" sz="3300" i="1" dirty="0" err="1">
                <a:solidFill>
                  <a:schemeClr val="tx1"/>
                </a:solidFill>
              </a:rPr>
              <a:t>exception</a:t>
            </a:r>
            <a:r>
              <a:rPr lang="ro-RO" sz="3300" i="1" dirty="0">
                <a:solidFill>
                  <a:schemeClr val="tx1"/>
                </a:solidFill>
              </a:rPr>
              <a:t> </a:t>
            </a:r>
            <a:r>
              <a:rPr lang="ro-RO" sz="3300" i="1" dirty="0" err="1">
                <a:solidFill>
                  <a:schemeClr val="tx1"/>
                </a:solidFill>
              </a:rPr>
              <a:t>from</a:t>
            </a:r>
            <a:r>
              <a:rPr lang="ro-RO" sz="3300" i="1" dirty="0">
                <a:solidFill>
                  <a:schemeClr val="tx1"/>
                </a:solidFill>
              </a:rPr>
              <a:t> </a:t>
            </a:r>
            <a:r>
              <a:rPr lang="ro-RO" sz="3300" i="1" dirty="0" err="1">
                <a:solidFill>
                  <a:schemeClr val="tx1"/>
                </a:solidFill>
              </a:rPr>
              <a:t>the</a:t>
            </a:r>
            <a:r>
              <a:rPr lang="ro-RO" sz="3300" i="1" dirty="0">
                <a:solidFill>
                  <a:schemeClr val="tx1"/>
                </a:solidFill>
              </a:rPr>
              <a:t> </a:t>
            </a:r>
            <a:r>
              <a:rPr lang="ro-RO" sz="3300" i="1" dirty="0" err="1">
                <a:solidFill>
                  <a:schemeClr val="tx1"/>
                </a:solidFill>
              </a:rPr>
              <a:t>provisions</a:t>
            </a:r>
            <a:r>
              <a:rPr lang="ro-RO" sz="3300" i="1" dirty="0">
                <a:solidFill>
                  <a:schemeClr val="tx1"/>
                </a:solidFill>
              </a:rPr>
              <a:t> of </a:t>
            </a:r>
            <a:r>
              <a:rPr lang="ro-RO" sz="3300" i="1" dirty="0" err="1">
                <a:solidFill>
                  <a:schemeClr val="tx1"/>
                </a:solidFill>
              </a:rPr>
              <a:t>the</a:t>
            </a:r>
            <a:r>
              <a:rPr lang="ro-RO" sz="3300" i="1" dirty="0">
                <a:solidFill>
                  <a:schemeClr val="tx1"/>
                </a:solidFill>
              </a:rPr>
              <a:t> </a:t>
            </a:r>
            <a:r>
              <a:rPr lang="ro-RO" sz="3300" i="1" dirty="0" err="1">
                <a:solidFill>
                  <a:schemeClr val="tx1"/>
                </a:solidFill>
              </a:rPr>
              <a:t>first</a:t>
            </a:r>
            <a:r>
              <a:rPr lang="ro-RO" sz="3300" i="1" dirty="0">
                <a:solidFill>
                  <a:schemeClr val="tx1"/>
                </a:solidFill>
              </a:rPr>
              <a:t> </a:t>
            </a:r>
            <a:r>
              <a:rPr lang="ro-RO" sz="3300" i="1" dirty="0" err="1">
                <a:solidFill>
                  <a:schemeClr val="tx1"/>
                </a:solidFill>
              </a:rPr>
              <a:t>paragraph</a:t>
            </a:r>
            <a:r>
              <a:rPr lang="ro-RO" sz="3300" i="1" dirty="0">
                <a:solidFill>
                  <a:schemeClr val="tx1"/>
                </a:solidFill>
              </a:rPr>
              <a:t>, </a:t>
            </a:r>
            <a:r>
              <a:rPr lang="ro-RO" sz="3300" i="1" dirty="0" err="1">
                <a:solidFill>
                  <a:schemeClr val="tx1"/>
                </a:solidFill>
              </a:rPr>
              <a:t>the</a:t>
            </a:r>
            <a:r>
              <a:rPr lang="ro-RO" sz="3300" i="1" dirty="0">
                <a:solidFill>
                  <a:schemeClr val="tx1"/>
                </a:solidFill>
              </a:rPr>
              <a:t> </a:t>
            </a:r>
            <a:r>
              <a:rPr lang="ro-RO" sz="3300" i="1" dirty="0" err="1">
                <a:solidFill>
                  <a:schemeClr val="tx1"/>
                </a:solidFill>
              </a:rPr>
              <a:t>contracting</a:t>
            </a:r>
            <a:r>
              <a:rPr lang="ro-RO" sz="3300" i="1" dirty="0">
                <a:solidFill>
                  <a:schemeClr val="tx1"/>
                </a:solidFill>
              </a:rPr>
              <a:t> </a:t>
            </a:r>
            <a:r>
              <a:rPr lang="ro-RO" sz="3300" i="1" dirty="0" err="1">
                <a:solidFill>
                  <a:schemeClr val="tx1"/>
                </a:solidFill>
              </a:rPr>
              <a:t>authority</a:t>
            </a:r>
            <a:r>
              <a:rPr lang="ro-RO" sz="3300" i="1" dirty="0">
                <a:solidFill>
                  <a:schemeClr val="tx1"/>
                </a:solidFill>
              </a:rPr>
              <a:t> </a:t>
            </a:r>
            <a:r>
              <a:rPr lang="ro-RO" sz="3300" i="1" dirty="0" err="1">
                <a:solidFill>
                  <a:schemeClr val="tx1"/>
                </a:solidFill>
              </a:rPr>
              <a:t>has</a:t>
            </a:r>
            <a:r>
              <a:rPr lang="ro-RO" sz="3300" i="1" dirty="0">
                <a:solidFill>
                  <a:schemeClr val="tx1"/>
                </a:solidFill>
              </a:rPr>
              <a:t> </a:t>
            </a:r>
            <a:r>
              <a:rPr lang="ro-RO" sz="3300" i="1" dirty="0" err="1">
                <a:solidFill>
                  <a:schemeClr val="tx1"/>
                </a:solidFill>
              </a:rPr>
              <a:t>the</a:t>
            </a:r>
            <a:r>
              <a:rPr lang="ro-RO" sz="3300" i="1" dirty="0">
                <a:solidFill>
                  <a:schemeClr val="tx1"/>
                </a:solidFill>
              </a:rPr>
              <a:t> </a:t>
            </a:r>
            <a:r>
              <a:rPr lang="ro-RO" sz="3300" i="1" dirty="0" err="1">
                <a:solidFill>
                  <a:schemeClr val="tx1"/>
                </a:solidFill>
              </a:rPr>
              <a:t>right</a:t>
            </a:r>
            <a:r>
              <a:rPr lang="ro-RO" sz="3300" i="1" dirty="0">
                <a:solidFill>
                  <a:schemeClr val="tx1"/>
                </a:solidFill>
              </a:rPr>
              <a:t> </a:t>
            </a:r>
            <a:r>
              <a:rPr lang="ro-RO" sz="3300" i="1" dirty="0" err="1">
                <a:solidFill>
                  <a:schemeClr val="tx1"/>
                </a:solidFill>
              </a:rPr>
              <a:t>to</a:t>
            </a:r>
            <a:r>
              <a:rPr lang="ro-RO" sz="3300" i="1" dirty="0">
                <a:solidFill>
                  <a:schemeClr val="tx1"/>
                </a:solidFill>
              </a:rPr>
              <a:t> </a:t>
            </a:r>
            <a:r>
              <a:rPr lang="ro-RO" sz="3300" i="1" dirty="0" err="1">
                <a:solidFill>
                  <a:schemeClr val="tx1"/>
                </a:solidFill>
              </a:rPr>
              <a:t>apply</a:t>
            </a:r>
            <a:r>
              <a:rPr lang="ro-RO" sz="3300" i="1" dirty="0">
                <a:solidFill>
                  <a:schemeClr val="tx1"/>
                </a:solidFill>
              </a:rPr>
              <a:t> </a:t>
            </a:r>
            <a:r>
              <a:rPr lang="ro-RO" sz="3300" i="1" dirty="0" err="1">
                <a:solidFill>
                  <a:schemeClr val="tx1"/>
                </a:solidFill>
              </a:rPr>
              <a:t>the</a:t>
            </a:r>
            <a:r>
              <a:rPr lang="ro-RO" sz="3300" i="1" dirty="0">
                <a:solidFill>
                  <a:schemeClr val="tx1"/>
                </a:solidFill>
              </a:rPr>
              <a:t> </a:t>
            </a:r>
            <a:r>
              <a:rPr lang="ro-RO" sz="3300" i="1" dirty="0" err="1">
                <a:solidFill>
                  <a:schemeClr val="tx1"/>
                </a:solidFill>
              </a:rPr>
              <a:t>negotiation</a:t>
            </a:r>
            <a:r>
              <a:rPr lang="ro-RO" sz="3300" i="1" dirty="0">
                <a:solidFill>
                  <a:schemeClr val="tx1"/>
                </a:solidFill>
              </a:rPr>
              <a:t> </a:t>
            </a:r>
            <a:r>
              <a:rPr lang="ro-RO" sz="3300" i="1" dirty="0" err="1">
                <a:solidFill>
                  <a:schemeClr val="tx1"/>
                </a:solidFill>
              </a:rPr>
              <a:t>procedure</a:t>
            </a:r>
            <a:r>
              <a:rPr lang="ro-RO" sz="3300" i="1" dirty="0">
                <a:solidFill>
                  <a:schemeClr val="tx1"/>
                </a:solidFill>
              </a:rPr>
              <a:t> </a:t>
            </a:r>
            <a:r>
              <a:rPr lang="ro-RO" sz="3300" i="1" dirty="0" err="1">
                <a:solidFill>
                  <a:schemeClr val="tx1"/>
                </a:solidFill>
              </a:rPr>
              <a:t>without</a:t>
            </a:r>
            <a:r>
              <a:rPr lang="ro-RO" sz="3300" i="1" dirty="0">
                <a:solidFill>
                  <a:schemeClr val="tx1"/>
                </a:solidFill>
              </a:rPr>
              <a:t> prior </a:t>
            </a:r>
            <a:r>
              <a:rPr lang="ro-RO" sz="3300" i="1" dirty="0" err="1">
                <a:solidFill>
                  <a:schemeClr val="tx1"/>
                </a:solidFill>
              </a:rPr>
              <a:t>publication</a:t>
            </a:r>
            <a:r>
              <a:rPr lang="ro-RO" sz="3300" i="1" dirty="0">
                <a:solidFill>
                  <a:schemeClr val="tx1"/>
                </a:solidFill>
              </a:rPr>
              <a:t> of a </a:t>
            </a:r>
            <a:r>
              <a:rPr lang="ro-RO" sz="3300" i="1" dirty="0" err="1">
                <a:solidFill>
                  <a:schemeClr val="tx1"/>
                </a:solidFill>
              </a:rPr>
              <a:t>participation</a:t>
            </a:r>
            <a:r>
              <a:rPr lang="ro-RO" sz="3300" i="1" dirty="0">
                <a:solidFill>
                  <a:schemeClr val="tx1"/>
                </a:solidFill>
              </a:rPr>
              <a:t> </a:t>
            </a:r>
            <a:r>
              <a:rPr lang="ro-RO" sz="3300" i="1" dirty="0" err="1">
                <a:solidFill>
                  <a:schemeClr val="tx1"/>
                </a:solidFill>
              </a:rPr>
              <a:t>notice</a:t>
            </a:r>
            <a:r>
              <a:rPr lang="ro-RO" sz="3300" i="1" dirty="0">
                <a:solidFill>
                  <a:schemeClr val="tx1"/>
                </a:solidFill>
              </a:rPr>
              <a:t> </a:t>
            </a:r>
            <a:r>
              <a:rPr lang="ro-RO" sz="3300" i="1" dirty="0" err="1">
                <a:solidFill>
                  <a:schemeClr val="tx1"/>
                </a:solidFill>
              </a:rPr>
              <a:t>exclusively</a:t>
            </a:r>
            <a:r>
              <a:rPr lang="ro-RO" sz="3300" i="1" dirty="0">
                <a:solidFill>
                  <a:schemeClr val="tx1"/>
                </a:solidFill>
              </a:rPr>
              <a:t> in </a:t>
            </a:r>
            <a:r>
              <a:rPr lang="ro-RO" sz="3300" i="1" dirty="0" err="1">
                <a:solidFill>
                  <a:schemeClr val="tx1"/>
                </a:solidFill>
              </a:rPr>
              <a:t>the</a:t>
            </a:r>
            <a:r>
              <a:rPr lang="ro-RO" sz="3300" i="1" dirty="0">
                <a:solidFill>
                  <a:schemeClr val="tx1"/>
                </a:solidFill>
              </a:rPr>
              <a:t> </a:t>
            </a:r>
            <a:r>
              <a:rPr lang="ro-RO" sz="3300" i="1" dirty="0" err="1">
                <a:solidFill>
                  <a:schemeClr val="tx1"/>
                </a:solidFill>
              </a:rPr>
              <a:t>cases</a:t>
            </a:r>
            <a:r>
              <a:rPr lang="ro-RO" sz="3300" i="1" dirty="0">
                <a:solidFill>
                  <a:schemeClr val="tx1"/>
                </a:solidFill>
              </a:rPr>
              <a:t> </a:t>
            </a:r>
            <a:r>
              <a:rPr lang="ro-RO" sz="3300" i="1" dirty="0" err="1">
                <a:solidFill>
                  <a:schemeClr val="tx1"/>
                </a:solidFill>
              </a:rPr>
              <a:t>and</a:t>
            </a:r>
            <a:r>
              <a:rPr lang="ro-RO" sz="3300" i="1" dirty="0">
                <a:solidFill>
                  <a:schemeClr val="tx1"/>
                </a:solidFill>
              </a:rPr>
              <a:t> </a:t>
            </a:r>
            <a:r>
              <a:rPr lang="ro-RO" sz="3300" i="1" dirty="0" err="1">
                <a:solidFill>
                  <a:schemeClr val="tx1"/>
                </a:solidFill>
              </a:rPr>
              <a:t>conditions</a:t>
            </a:r>
            <a:r>
              <a:rPr lang="ro-RO" sz="3300" i="1" dirty="0">
                <a:solidFill>
                  <a:schemeClr val="tx1"/>
                </a:solidFill>
              </a:rPr>
              <a:t> </a:t>
            </a:r>
            <a:r>
              <a:rPr lang="ro-RO" sz="3300" i="1" dirty="0" err="1">
                <a:solidFill>
                  <a:schemeClr val="tx1"/>
                </a:solidFill>
              </a:rPr>
              <a:t>provided</a:t>
            </a:r>
            <a:r>
              <a:rPr lang="ro-RO" sz="3300" i="1" dirty="0">
                <a:solidFill>
                  <a:schemeClr val="tx1"/>
                </a:solidFill>
              </a:rPr>
              <a:t> </a:t>
            </a:r>
            <a:r>
              <a:rPr lang="ro-RO" sz="3300" i="1" dirty="0" err="1">
                <a:solidFill>
                  <a:schemeClr val="tx1"/>
                </a:solidFill>
              </a:rPr>
              <a:t>in</a:t>
            </a:r>
            <a:r>
              <a:rPr lang="ro-RO" sz="3300" i="1" dirty="0">
                <a:solidFill>
                  <a:schemeClr val="tx1"/>
                </a:solidFill>
              </a:rPr>
              <a:t> art.no.104</a:t>
            </a:r>
            <a:endParaRPr lang="de-AT" sz="3300" dirty="0">
              <a:solidFill>
                <a:schemeClr val="tx1"/>
              </a:solidFill>
            </a:endParaRPr>
          </a:p>
        </p:txBody>
      </p:sp>
    </p:spTree>
    <p:extLst>
      <p:ext uri="{BB962C8B-B14F-4D97-AF65-F5344CB8AC3E}">
        <p14:creationId xmlns:p14="http://schemas.microsoft.com/office/powerpoint/2010/main" val="18417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69214" y="1319560"/>
            <a:ext cx="11610975" cy="5143233"/>
          </a:xfrm>
        </p:spPr>
        <p:txBody>
          <a:bodyPr>
            <a:normAutofit fontScale="85000" lnSpcReduction="20000"/>
          </a:bodyPr>
          <a:lstStyle/>
          <a:p>
            <a:r>
              <a:rPr lang="ro-RO" dirty="0"/>
              <a:t>Art. 104 </a:t>
            </a:r>
            <a:r>
              <a:rPr lang="ro-RO" dirty="0" err="1"/>
              <a:t>paragraph</a:t>
            </a:r>
            <a:r>
              <a:rPr lang="ro-RO" dirty="0"/>
              <a:t> 1 </a:t>
            </a:r>
            <a:r>
              <a:rPr lang="ro-RO" dirty="0" err="1"/>
              <a:t>letter</a:t>
            </a:r>
            <a:r>
              <a:rPr lang="ro-RO" dirty="0"/>
              <a:t> c of </a:t>
            </a:r>
            <a:r>
              <a:rPr lang="ro-RO" dirty="0" err="1"/>
              <a:t>the</a:t>
            </a:r>
            <a:r>
              <a:rPr lang="ro-RO" dirty="0"/>
              <a:t> Law no.98 / </a:t>
            </a:r>
            <a:r>
              <a:rPr lang="ro-RO" dirty="0" smtClean="0"/>
              <a:t>2016</a:t>
            </a:r>
          </a:p>
          <a:p>
            <a:pPr marL="0" indent="0" algn="just">
              <a:buNone/>
            </a:pPr>
            <a:r>
              <a:rPr lang="ro-RO" i="1" dirty="0" smtClean="0"/>
              <a:t>	The </a:t>
            </a:r>
            <a:r>
              <a:rPr lang="ro-RO" i="1" dirty="0" err="1"/>
              <a:t>contracting</a:t>
            </a:r>
            <a:r>
              <a:rPr lang="ro-RO" i="1" dirty="0"/>
              <a:t> </a:t>
            </a:r>
            <a:r>
              <a:rPr lang="ro-RO" i="1" dirty="0" err="1"/>
              <a:t>authority</a:t>
            </a:r>
            <a:r>
              <a:rPr lang="ro-RO" i="1" dirty="0"/>
              <a:t> </a:t>
            </a:r>
            <a:r>
              <a:rPr lang="ro-RO" i="1" dirty="0" err="1"/>
              <a:t>has</a:t>
            </a:r>
            <a:r>
              <a:rPr lang="ro-RO" i="1" dirty="0"/>
              <a:t> </a:t>
            </a:r>
            <a:r>
              <a:rPr lang="ro-RO" i="1" dirty="0" err="1"/>
              <a:t>the</a:t>
            </a:r>
            <a:r>
              <a:rPr lang="ro-RO" i="1" dirty="0"/>
              <a:t> </a:t>
            </a:r>
            <a:r>
              <a:rPr lang="ro-RO" i="1" dirty="0" err="1"/>
              <a:t>right</a:t>
            </a:r>
            <a:r>
              <a:rPr lang="ro-RO" i="1" dirty="0"/>
              <a:t> </a:t>
            </a:r>
            <a:r>
              <a:rPr lang="ro-RO" i="1" dirty="0" err="1"/>
              <a:t>to</a:t>
            </a:r>
            <a:r>
              <a:rPr lang="ro-RO" i="1" dirty="0"/>
              <a:t> </a:t>
            </a:r>
            <a:r>
              <a:rPr lang="ro-RO" i="1" dirty="0" err="1"/>
              <a:t>apply</a:t>
            </a:r>
            <a:r>
              <a:rPr lang="ro-RO" i="1" dirty="0"/>
              <a:t> </a:t>
            </a:r>
            <a:r>
              <a:rPr lang="ro-RO" i="1" dirty="0" err="1"/>
              <a:t>the</a:t>
            </a:r>
            <a:r>
              <a:rPr lang="ro-RO" i="1" dirty="0"/>
              <a:t> </a:t>
            </a:r>
            <a:r>
              <a:rPr lang="ro-RO" i="1" dirty="0" err="1"/>
              <a:t>negotiation</a:t>
            </a:r>
            <a:r>
              <a:rPr lang="ro-RO" i="1" dirty="0"/>
              <a:t> </a:t>
            </a:r>
            <a:r>
              <a:rPr lang="ro-RO" i="1" dirty="0" err="1"/>
              <a:t>procedure</a:t>
            </a:r>
            <a:r>
              <a:rPr lang="ro-RO" i="1" dirty="0"/>
              <a:t> </a:t>
            </a:r>
            <a:r>
              <a:rPr lang="ro-RO" i="1" dirty="0" err="1"/>
              <a:t>without</a:t>
            </a:r>
            <a:r>
              <a:rPr lang="ro-RO" i="1" dirty="0"/>
              <a:t> prior </a:t>
            </a:r>
            <a:r>
              <a:rPr lang="ro-RO" i="1" dirty="0" err="1"/>
              <a:t>publication</a:t>
            </a:r>
            <a:r>
              <a:rPr lang="ro-RO" i="1" dirty="0"/>
              <a:t> of a contract </a:t>
            </a:r>
            <a:r>
              <a:rPr lang="ro-RO" i="1" dirty="0" err="1"/>
              <a:t>notice</a:t>
            </a:r>
            <a:r>
              <a:rPr lang="ro-RO" i="1" dirty="0"/>
              <a:t> for </a:t>
            </a:r>
            <a:r>
              <a:rPr lang="ro-RO" i="1" dirty="0" err="1"/>
              <a:t>the</a:t>
            </a:r>
            <a:r>
              <a:rPr lang="ro-RO" i="1" dirty="0"/>
              <a:t> </a:t>
            </a:r>
            <a:r>
              <a:rPr lang="ro-RO" i="1" dirty="0" err="1"/>
              <a:t>award</a:t>
            </a:r>
            <a:r>
              <a:rPr lang="ro-RO" i="1" dirty="0"/>
              <a:t> of public </a:t>
            </a:r>
            <a:r>
              <a:rPr lang="ro-RO" i="1" dirty="0" err="1"/>
              <a:t>procurement</a:t>
            </a:r>
            <a:r>
              <a:rPr lang="ro-RO" i="1" dirty="0"/>
              <a:t> </a:t>
            </a:r>
            <a:r>
              <a:rPr lang="ro-RO" i="1" dirty="0" err="1"/>
              <a:t>contracts</a:t>
            </a:r>
            <a:r>
              <a:rPr lang="ro-RO" i="1" dirty="0"/>
              <a:t>/ </a:t>
            </a:r>
            <a:r>
              <a:rPr lang="ro-RO" i="1" dirty="0" err="1"/>
              <a:t>framework</a:t>
            </a:r>
            <a:r>
              <a:rPr lang="ro-RO" i="1" dirty="0"/>
              <a:t> </a:t>
            </a:r>
            <a:r>
              <a:rPr lang="ro-RO" i="1" dirty="0" err="1"/>
              <a:t>agreements</a:t>
            </a:r>
            <a:r>
              <a:rPr lang="ro-RO" i="1" dirty="0"/>
              <a:t> for </a:t>
            </a:r>
            <a:r>
              <a:rPr lang="ro-RO" i="1" dirty="0" err="1"/>
              <a:t>works</a:t>
            </a:r>
            <a:r>
              <a:rPr lang="ro-RO" i="1" dirty="0"/>
              <a:t>, </a:t>
            </a:r>
            <a:r>
              <a:rPr lang="ro-RO" i="1" dirty="0" err="1"/>
              <a:t>products</a:t>
            </a:r>
            <a:r>
              <a:rPr lang="ro-RO" i="1" dirty="0"/>
              <a:t> or </a:t>
            </a:r>
            <a:r>
              <a:rPr lang="ro-RO" i="1" dirty="0" err="1"/>
              <a:t>services</a:t>
            </a:r>
            <a:r>
              <a:rPr lang="ro-RO" i="1" dirty="0"/>
              <a:t> as a </a:t>
            </a:r>
            <a:r>
              <a:rPr lang="ro-RO" i="1" dirty="0" err="1"/>
              <a:t>strictly</a:t>
            </a:r>
            <a:r>
              <a:rPr lang="ro-RO" i="1" dirty="0"/>
              <a:t> </a:t>
            </a:r>
            <a:r>
              <a:rPr lang="ro-RO" i="1" dirty="0" err="1"/>
              <a:t>necessary</a:t>
            </a:r>
            <a:r>
              <a:rPr lang="ro-RO" i="1" dirty="0"/>
              <a:t> </a:t>
            </a:r>
            <a:r>
              <a:rPr lang="ro-RO" i="1" dirty="0" err="1"/>
              <a:t>measure</a:t>
            </a:r>
            <a:r>
              <a:rPr lang="ro-RO" i="1" dirty="0"/>
              <a:t>, </a:t>
            </a:r>
            <a:r>
              <a:rPr lang="ro-RO" i="1" dirty="0" err="1"/>
              <a:t>when</a:t>
            </a:r>
            <a:r>
              <a:rPr lang="ro-RO" i="1" dirty="0"/>
              <a:t> </a:t>
            </a:r>
            <a:r>
              <a:rPr lang="ro-RO" i="1" dirty="0" err="1"/>
              <a:t>the</a:t>
            </a:r>
            <a:r>
              <a:rPr lang="ro-RO" i="1" dirty="0"/>
              <a:t> </a:t>
            </a:r>
            <a:r>
              <a:rPr lang="ro-RO" i="1" dirty="0" err="1"/>
              <a:t>periods</a:t>
            </a:r>
            <a:r>
              <a:rPr lang="ro-RO" i="1" dirty="0"/>
              <a:t> of </a:t>
            </a:r>
            <a:r>
              <a:rPr lang="ro-RO" i="1" dirty="0" err="1"/>
              <a:t>application</a:t>
            </a:r>
            <a:r>
              <a:rPr lang="ro-RO" i="1" dirty="0"/>
              <a:t> </a:t>
            </a:r>
            <a:r>
              <a:rPr lang="ro-RO" i="1" dirty="0" err="1"/>
              <a:t>of</a:t>
            </a:r>
            <a:r>
              <a:rPr lang="ro-RO" i="1" dirty="0"/>
              <a:t> </a:t>
            </a:r>
            <a:r>
              <a:rPr lang="ro-RO" i="1" dirty="0" err="1"/>
              <a:t>the</a:t>
            </a:r>
            <a:r>
              <a:rPr lang="ro-RO" i="1" dirty="0"/>
              <a:t> </a:t>
            </a:r>
            <a:r>
              <a:rPr lang="ro-RO" i="1" dirty="0" err="1"/>
              <a:t>procedures</a:t>
            </a:r>
            <a:r>
              <a:rPr lang="ro-RO" i="1" dirty="0"/>
              <a:t> open tender, </a:t>
            </a:r>
            <a:r>
              <a:rPr lang="ro-RO" i="1" dirty="0" err="1"/>
              <a:t>restricted</a:t>
            </a:r>
            <a:r>
              <a:rPr lang="ro-RO" i="1" dirty="0"/>
              <a:t> </a:t>
            </a:r>
            <a:r>
              <a:rPr lang="ro-RO" i="1" dirty="0" err="1"/>
              <a:t>tender</a:t>
            </a:r>
            <a:r>
              <a:rPr lang="ro-RO" i="1" dirty="0"/>
              <a:t>, competitive </a:t>
            </a:r>
            <a:r>
              <a:rPr lang="ro-RO" i="1" dirty="0" err="1"/>
              <a:t>negotiation</a:t>
            </a:r>
            <a:r>
              <a:rPr lang="ro-RO" i="1" dirty="0"/>
              <a:t> or </a:t>
            </a:r>
            <a:r>
              <a:rPr lang="ro-RO" i="1" dirty="0" err="1"/>
              <a:t>simplified</a:t>
            </a:r>
            <a:r>
              <a:rPr lang="ro-RO" i="1" dirty="0"/>
              <a:t> </a:t>
            </a:r>
            <a:r>
              <a:rPr lang="ro-RO" i="1" dirty="0" err="1"/>
              <a:t>procedure</a:t>
            </a:r>
            <a:r>
              <a:rPr lang="ro-RO" i="1" dirty="0"/>
              <a:t> </a:t>
            </a:r>
            <a:r>
              <a:rPr lang="ro-RO" i="1" dirty="0" err="1"/>
              <a:t>cannot</a:t>
            </a:r>
            <a:r>
              <a:rPr lang="ro-RO" i="1" dirty="0"/>
              <a:t> </a:t>
            </a:r>
            <a:r>
              <a:rPr lang="ro-RO" i="1" dirty="0" err="1"/>
              <a:t>be</a:t>
            </a:r>
            <a:r>
              <a:rPr lang="ro-RO" i="1" dirty="0"/>
              <a:t> </a:t>
            </a:r>
            <a:r>
              <a:rPr lang="ro-RO" i="1" dirty="0" err="1"/>
              <a:t>respected</a:t>
            </a:r>
            <a:r>
              <a:rPr lang="ro-RO" i="1" dirty="0"/>
              <a:t> for </a:t>
            </a:r>
            <a:r>
              <a:rPr lang="ro-RO" i="1" dirty="0" err="1"/>
              <a:t>extremely</a:t>
            </a:r>
            <a:r>
              <a:rPr lang="ro-RO" i="1" dirty="0"/>
              <a:t> urgent </a:t>
            </a:r>
            <a:r>
              <a:rPr lang="ro-RO" i="1" dirty="0" err="1"/>
              <a:t>reasons</a:t>
            </a:r>
            <a:r>
              <a:rPr lang="ro-RO" i="1" dirty="0"/>
              <a:t>, </a:t>
            </a:r>
            <a:r>
              <a:rPr lang="ro-RO" i="1" dirty="0" err="1"/>
              <a:t>caused</a:t>
            </a:r>
            <a:r>
              <a:rPr lang="ro-RO" i="1" dirty="0"/>
              <a:t> </a:t>
            </a:r>
            <a:r>
              <a:rPr lang="ro-RO" i="1" dirty="0" err="1"/>
              <a:t>by</a:t>
            </a:r>
            <a:r>
              <a:rPr lang="ro-RO" i="1" dirty="0"/>
              <a:t> </a:t>
            </a:r>
            <a:r>
              <a:rPr lang="ro-RO" i="1" dirty="0" err="1"/>
              <a:t>unforeseeable</a:t>
            </a:r>
            <a:r>
              <a:rPr lang="ro-RO" i="1" dirty="0"/>
              <a:t> </a:t>
            </a:r>
            <a:r>
              <a:rPr lang="ro-RO" i="1" dirty="0" err="1"/>
              <a:t>events</a:t>
            </a:r>
            <a:r>
              <a:rPr lang="ro-RO" i="1" dirty="0"/>
              <a:t>/</a:t>
            </a:r>
            <a:r>
              <a:rPr lang="ro-RO" i="1" dirty="0" err="1"/>
              <a:t>circumstances</a:t>
            </a:r>
            <a:r>
              <a:rPr lang="ro-RO" i="1" dirty="0"/>
              <a:t> </a:t>
            </a:r>
            <a:r>
              <a:rPr lang="ro-RO" i="1" dirty="0" err="1"/>
              <a:t>and</a:t>
            </a:r>
            <a:r>
              <a:rPr lang="ro-RO" i="1" dirty="0"/>
              <a:t> </a:t>
            </a:r>
            <a:r>
              <a:rPr lang="ro-RO" i="1" dirty="0" err="1"/>
              <a:t>which</a:t>
            </a:r>
            <a:r>
              <a:rPr lang="ro-RO" i="1" dirty="0"/>
              <a:t> are </a:t>
            </a:r>
            <a:r>
              <a:rPr lang="ro-RO" i="1" dirty="0" err="1"/>
              <a:t>not</a:t>
            </a:r>
            <a:r>
              <a:rPr lang="ro-RO" i="1" dirty="0"/>
              <a:t> </a:t>
            </a:r>
            <a:r>
              <a:rPr lang="ro-RO" i="1" dirty="0" err="1"/>
              <a:t>due</a:t>
            </a:r>
            <a:r>
              <a:rPr lang="ro-RO" i="1" dirty="0"/>
              <a:t> in </a:t>
            </a:r>
            <a:r>
              <a:rPr lang="ro-RO" i="1" dirty="0" err="1"/>
              <a:t>any</a:t>
            </a:r>
            <a:r>
              <a:rPr lang="ro-RO" i="1" dirty="0"/>
              <a:t> </a:t>
            </a:r>
            <a:r>
              <a:rPr lang="ro-RO" i="1" dirty="0" err="1"/>
              <a:t>form</a:t>
            </a:r>
            <a:r>
              <a:rPr lang="ro-RO" i="1" dirty="0"/>
              <a:t> </a:t>
            </a:r>
            <a:r>
              <a:rPr lang="ro-RO" i="1" dirty="0" err="1"/>
              <a:t>to</a:t>
            </a:r>
            <a:r>
              <a:rPr lang="ro-RO" i="1" dirty="0"/>
              <a:t> an </a:t>
            </a:r>
            <a:r>
              <a:rPr lang="ro-RO" i="1" dirty="0" err="1"/>
              <a:t>action</a:t>
            </a:r>
            <a:r>
              <a:rPr lang="ro-RO" i="1" dirty="0"/>
              <a:t> or </a:t>
            </a:r>
            <a:r>
              <a:rPr lang="ro-RO" i="1" dirty="0" err="1"/>
              <a:t>inaction</a:t>
            </a:r>
            <a:r>
              <a:rPr lang="ro-RO" i="1" dirty="0"/>
              <a:t> of </a:t>
            </a:r>
            <a:r>
              <a:rPr lang="ro-RO" i="1" dirty="0" err="1"/>
              <a:t>the</a:t>
            </a:r>
            <a:r>
              <a:rPr lang="ro-RO" i="1" dirty="0"/>
              <a:t> </a:t>
            </a:r>
            <a:r>
              <a:rPr lang="ro-RO" i="1" dirty="0" err="1"/>
              <a:t>contracting</a:t>
            </a:r>
            <a:r>
              <a:rPr lang="ro-RO" i="1" dirty="0"/>
              <a:t> </a:t>
            </a:r>
            <a:r>
              <a:rPr lang="ro-RO" i="1" dirty="0" err="1"/>
              <a:t>authority</a:t>
            </a:r>
            <a:r>
              <a:rPr lang="ro-RO" i="1" dirty="0" smtClean="0"/>
              <a:t>.</a:t>
            </a:r>
          </a:p>
          <a:p>
            <a:pPr marL="0" indent="0" algn="just">
              <a:buNone/>
            </a:pPr>
            <a:r>
              <a:rPr lang="ro-RO" i="1" dirty="0"/>
              <a:t> </a:t>
            </a:r>
            <a:endParaRPr lang="ro-RO" dirty="0"/>
          </a:p>
          <a:p>
            <a:pPr marL="0" indent="0" algn="just">
              <a:buNone/>
            </a:pPr>
            <a:r>
              <a:rPr lang="ro-RO" i="1" dirty="0"/>
              <a:t>	</a:t>
            </a:r>
            <a:r>
              <a:rPr lang="ro-RO" i="1" dirty="0" smtClean="0"/>
              <a:t>In </a:t>
            </a:r>
            <a:r>
              <a:rPr lang="ro-RO" i="1" dirty="0" err="1"/>
              <a:t>situations</a:t>
            </a:r>
            <a:r>
              <a:rPr lang="ro-RO" i="1" dirty="0"/>
              <a:t> </a:t>
            </a:r>
            <a:r>
              <a:rPr lang="ro-RO" i="1" dirty="0" err="1"/>
              <a:t>where</a:t>
            </a:r>
            <a:r>
              <a:rPr lang="ro-RO" i="1" dirty="0"/>
              <a:t> </a:t>
            </a:r>
            <a:r>
              <a:rPr lang="ro-RO" i="1" dirty="0" err="1"/>
              <a:t>immediate</a:t>
            </a:r>
            <a:r>
              <a:rPr lang="ro-RO" i="1" dirty="0"/>
              <a:t> </a:t>
            </a:r>
            <a:r>
              <a:rPr lang="ro-RO" i="1" dirty="0" err="1"/>
              <a:t>intervention</a:t>
            </a:r>
            <a:r>
              <a:rPr lang="ro-RO" i="1" dirty="0"/>
              <a:t> </a:t>
            </a:r>
            <a:r>
              <a:rPr lang="ro-RO" i="1" dirty="0" err="1"/>
              <a:t>is</a:t>
            </a:r>
            <a:r>
              <a:rPr lang="ro-RO" i="1" dirty="0"/>
              <a:t> </a:t>
            </a:r>
            <a:r>
              <a:rPr lang="ro-RO" i="1" dirty="0" err="1"/>
              <a:t>required</a:t>
            </a:r>
            <a:r>
              <a:rPr lang="ro-RO" i="1" dirty="0"/>
              <a:t>, </a:t>
            </a:r>
            <a:r>
              <a:rPr lang="ro-RO" i="1" dirty="0" err="1"/>
              <a:t>the</a:t>
            </a:r>
            <a:r>
              <a:rPr lang="ro-RO" i="1" dirty="0"/>
              <a:t> </a:t>
            </a:r>
            <a:r>
              <a:rPr lang="ro-RO" i="1" dirty="0" err="1"/>
              <a:t>contracting</a:t>
            </a:r>
            <a:r>
              <a:rPr lang="ro-RO" i="1" dirty="0"/>
              <a:t> </a:t>
            </a:r>
            <a:r>
              <a:rPr lang="ro-RO" i="1" dirty="0" err="1"/>
              <a:t>authority</a:t>
            </a:r>
            <a:r>
              <a:rPr lang="ro-RO" i="1" dirty="0"/>
              <a:t> </a:t>
            </a:r>
            <a:r>
              <a:rPr lang="ro-RO" i="1" dirty="0" err="1"/>
              <a:t>has</a:t>
            </a:r>
            <a:r>
              <a:rPr lang="ro-RO" i="1" dirty="0"/>
              <a:t> </a:t>
            </a:r>
            <a:r>
              <a:rPr lang="ro-RO" i="1" dirty="0" err="1"/>
              <a:t>the</a:t>
            </a:r>
            <a:r>
              <a:rPr lang="ro-RO" i="1" dirty="0"/>
              <a:t> </a:t>
            </a:r>
            <a:r>
              <a:rPr lang="ro-RO" i="1" dirty="0" err="1"/>
              <a:t>right</a:t>
            </a:r>
            <a:r>
              <a:rPr lang="ro-RO" i="1" dirty="0"/>
              <a:t> </a:t>
            </a:r>
            <a:r>
              <a:rPr lang="ro-RO" i="1" dirty="0" err="1"/>
              <a:t>to</a:t>
            </a:r>
            <a:r>
              <a:rPr lang="ro-RO" i="1" dirty="0"/>
              <a:t> </a:t>
            </a:r>
            <a:r>
              <a:rPr lang="ro-RO" i="1" dirty="0" err="1"/>
              <a:t>make</a:t>
            </a:r>
            <a:r>
              <a:rPr lang="ro-RO" i="1" dirty="0"/>
              <a:t> </a:t>
            </a:r>
            <a:r>
              <a:rPr lang="ro-RO" i="1" dirty="0" err="1"/>
              <a:t>the</a:t>
            </a:r>
            <a:r>
              <a:rPr lang="ro-RO" i="1" dirty="0"/>
              <a:t> public </a:t>
            </a:r>
            <a:r>
              <a:rPr lang="ro-RO" i="1" dirty="0" err="1"/>
              <a:t>procurement</a:t>
            </a:r>
            <a:r>
              <a:rPr lang="ro-RO" i="1" dirty="0"/>
              <a:t> in </a:t>
            </a:r>
            <a:r>
              <a:rPr lang="ro-RO" i="1" dirty="0" err="1"/>
              <a:t>parallel</a:t>
            </a:r>
            <a:r>
              <a:rPr lang="ro-RO" i="1" dirty="0"/>
              <a:t> </a:t>
            </a:r>
            <a:r>
              <a:rPr lang="ro-RO" i="1" dirty="0" err="1"/>
              <a:t>with</a:t>
            </a:r>
            <a:r>
              <a:rPr lang="ro-RO" i="1" dirty="0"/>
              <a:t> </a:t>
            </a:r>
            <a:r>
              <a:rPr lang="ro-RO" i="1" dirty="0" err="1"/>
              <a:t>the</a:t>
            </a:r>
            <a:r>
              <a:rPr lang="ro-RO" i="1" dirty="0"/>
              <a:t> </a:t>
            </a:r>
            <a:r>
              <a:rPr lang="ro-RO" i="1" dirty="0" err="1"/>
              <a:t>application</a:t>
            </a:r>
            <a:r>
              <a:rPr lang="ro-RO" i="1" dirty="0"/>
              <a:t> of </a:t>
            </a:r>
            <a:r>
              <a:rPr lang="ro-RO" i="1" dirty="0" err="1"/>
              <a:t>the</a:t>
            </a:r>
            <a:r>
              <a:rPr lang="ro-RO" i="1" dirty="0"/>
              <a:t> </a:t>
            </a:r>
            <a:r>
              <a:rPr lang="ro-RO" i="1" dirty="0" err="1"/>
              <a:t>negotiation</a:t>
            </a:r>
            <a:r>
              <a:rPr lang="ro-RO" i="1" dirty="0"/>
              <a:t> </a:t>
            </a:r>
            <a:r>
              <a:rPr lang="ro-RO" i="1" dirty="0" err="1"/>
              <a:t>procedure</a:t>
            </a:r>
            <a:r>
              <a:rPr lang="ro-RO" i="1" dirty="0"/>
              <a:t> </a:t>
            </a:r>
            <a:r>
              <a:rPr lang="ro-RO" i="1" dirty="0" err="1"/>
              <a:t>without</a:t>
            </a:r>
            <a:r>
              <a:rPr lang="ro-RO" i="1" dirty="0"/>
              <a:t> prior </a:t>
            </a:r>
            <a:r>
              <a:rPr lang="ro-RO" i="1" dirty="0" err="1"/>
              <a:t>publication</a:t>
            </a:r>
            <a:r>
              <a:rPr lang="ro-RO" i="1" dirty="0"/>
              <a:t> of a </a:t>
            </a:r>
            <a:r>
              <a:rPr lang="ro-RO" i="1" dirty="0" err="1"/>
              <a:t>participation</a:t>
            </a:r>
            <a:r>
              <a:rPr lang="ro-RO" i="1" dirty="0"/>
              <a:t> </a:t>
            </a:r>
            <a:r>
              <a:rPr lang="ro-RO" i="1" dirty="0" err="1"/>
              <a:t>notice</a:t>
            </a:r>
            <a:r>
              <a:rPr lang="ro-RO" dirty="0"/>
              <a:t>.</a:t>
            </a:r>
            <a:endParaRPr lang="de-AT" dirty="0"/>
          </a:p>
        </p:txBody>
      </p:sp>
    </p:spTree>
    <p:extLst>
      <p:ext uri="{BB962C8B-B14F-4D97-AF65-F5344CB8AC3E}">
        <p14:creationId xmlns:p14="http://schemas.microsoft.com/office/powerpoint/2010/main" val="6762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94468" y="1332854"/>
            <a:ext cx="11577233" cy="5114441"/>
          </a:xfrm>
        </p:spPr>
        <p:txBody>
          <a:bodyPr>
            <a:normAutofit fontScale="92500" lnSpcReduction="10000"/>
          </a:bodyPr>
          <a:lstStyle/>
          <a:p>
            <a:pPr algn="just"/>
            <a:r>
              <a:rPr lang="ro-RO" dirty="0"/>
              <a:t>The </a:t>
            </a:r>
            <a:r>
              <a:rPr lang="ro-RO" dirty="0" err="1"/>
              <a:t>hospital</a:t>
            </a:r>
            <a:r>
              <a:rPr lang="ro-RO" dirty="0"/>
              <a:t> </a:t>
            </a:r>
            <a:r>
              <a:rPr lang="ro-RO" dirty="0" err="1"/>
              <a:t>illegally</a:t>
            </a:r>
            <a:r>
              <a:rPr lang="ro-RO" dirty="0"/>
              <a:t> </a:t>
            </a:r>
            <a:r>
              <a:rPr lang="ro-RO" dirty="0" err="1"/>
              <a:t>abandoned</a:t>
            </a:r>
            <a:r>
              <a:rPr lang="ro-RO" dirty="0"/>
              <a:t> </a:t>
            </a:r>
            <a:r>
              <a:rPr lang="ro-RO" dirty="0" err="1"/>
              <a:t>the</a:t>
            </a:r>
            <a:r>
              <a:rPr lang="ro-RO" dirty="0"/>
              <a:t> </a:t>
            </a:r>
            <a:r>
              <a:rPr lang="ro-RO" dirty="0" err="1"/>
              <a:t>negotiation</a:t>
            </a:r>
            <a:r>
              <a:rPr lang="ro-RO" dirty="0"/>
              <a:t> </a:t>
            </a:r>
            <a:r>
              <a:rPr lang="ro-RO" dirty="0" err="1"/>
              <a:t>procedure</a:t>
            </a:r>
            <a:r>
              <a:rPr lang="ro-RO" dirty="0"/>
              <a:t> </a:t>
            </a:r>
            <a:r>
              <a:rPr lang="ro-RO" dirty="0" err="1"/>
              <a:t>with</a:t>
            </a:r>
            <a:r>
              <a:rPr lang="ro-RO" dirty="0"/>
              <a:t> </a:t>
            </a:r>
            <a:r>
              <a:rPr lang="ro-RO" dirty="0" err="1"/>
              <a:t>the</a:t>
            </a:r>
            <a:r>
              <a:rPr lang="ro-RO" dirty="0"/>
              <a:t> prior </a:t>
            </a:r>
            <a:r>
              <a:rPr lang="ro-RO" dirty="0" err="1"/>
              <a:t>publication</a:t>
            </a:r>
            <a:r>
              <a:rPr lang="ro-RO" dirty="0"/>
              <a:t> of </a:t>
            </a:r>
            <a:r>
              <a:rPr lang="ro-RO" dirty="0" err="1"/>
              <a:t>the</a:t>
            </a:r>
            <a:r>
              <a:rPr lang="ro-RO" dirty="0"/>
              <a:t> contract </a:t>
            </a:r>
            <a:r>
              <a:rPr lang="ro-RO" dirty="0" err="1"/>
              <a:t>notice</a:t>
            </a:r>
            <a:r>
              <a:rPr lang="ro-RO" dirty="0"/>
              <a:t> for </a:t>
            </a:r>
            <a:r>
              <a:rPr lang="ro-RO" dirty="0" err="1"/>
              <a:t>awarding</a:t>
            </a:r>
            <a:r>
              <a:rPr lang="ro-RO" dirty="0"/>
              <a:t> </a:t>
            </a:r>
            <a:r>
              <a:rPr lang="ro-RO" dirty="0" err="1"/>
              <a:t>the</a:t>
            </a:r>
            <a:r>
              <a:rPr lang="ro-RO" dirty="0"/>
              <a:t> </a:t>
            </a:r>
            <a:r>
              <a:rPr lang="ro-RO" dirty="0" err="1"/>
              <a:t>execution</a:t>
            </a:r>
            <a:r>
              <a:rPr lang="ro-RO" dirty="0"/>
              <a:t> contract for </a:t>
            </a:r>
            <a:r>
              <a:rPr lang="ro-RO" dirty="0" err="1"/>
              <a:t>endoscopy</a:t>
            </a:r>
            <a:r>
              <a:rPr lang="ro-RO" dirty="0"/>
              <a:t> cabinet </a:t>
            </a:r>
            <a:r>
              <a:rPr lang="ro-RO" dirty="0" err="1"/>
              <a:t>works</a:t>
            </a:r>
            <a:r>
              <a:rPr lang="ro-RO" dirty="0"/>
              <a:t>.	</a:t>
            </a:r>
            <a:endParaRPr lang="ro-RO" dirty="0" smtClean="0"/>
          </a:p>
          <a:p>
            <a:pPr algn="just"/>
            <a:r>
              <a:rPr lang="ro-RO" dirty="0" smtClean="0"/>
              <a:t>It </a:t>
            </a:r>
            <a:r>
              <a:rPr lang="ro-RO" dirty="0" err="1"/>
              <a:t>did</a:t>
            </a:r>
            <a:r>
              <a:rPr lang="ro-RO" dirty="0"/>
              <a:t> </a:t>
            </a:r>
            <a:r>
              <a:rPr lang="ro-RO" dirty="0" err="1"/>
              <a:t>not</a:t>
            </a:r>
            <a:r>
              <a:rPr lang="ro-RO" dirty="0"/>
              <a:t> </a:t>
            </a:r>
            <a:r>
              <a:rPr lang="ro-RO" dirty="0" err="1"/>
              <a:t>justify</a:t>
            </a:r>
            <a:r>
              <a:rPr lang="ro-RO" dirty="0"/>
              <a:t> (</a:t>
            </a:r>
            <a:r>
              <a:rPr lang="ro-RO" dirty="0" err="1"/>
              <a:t>by</a:t>
            </a:r>
            <a:r>
              <a:rPr lang="ro-RO" dirty="0"/>
              <a:t> a specific note) </a:t>
            </a:r>
            <a:r>
              <a:rPr lang="ro-RO" dirty="0" err="1"/>
              <a:t>the</a:t>
            </a:r>
            <a:r>
              <a:rPr lang="ro-RO" dirty="0"/>
              <a:t> real </a:t>
            </a:r>
            <a:r>
              <a:rPr lang="ro-RO" dirty="0" err="1"/>
              <a:t>urgency</a:t>
            </a:r>
            <a:r>
              <a:rPr lang="ro-RO" dirty="0"/>
              <a:t> </a:t>
            </a:r>
            <a:r>
              <a:rPr lang="ro-RO" dirty="0" err="1"/>
              <a:t>and</a:t>
            </a:r>
            <a:r>
              <a:rPr lang="ro-RO" dirty="0"/>
              <a:t> </a:t>
            </a:r>
            <a:r>
              <a:rPr lang="ro-RO" dirty="0" err="1"/>
              <a:t>the</a:t>
            </a:r>
            <a:r>
              <a:rPr lang="ro-RO" dirty="0"/>
              <a:t> </a:t>
            </a:r>
            <a:r>
              <a:rPr lang="ro-RO" dirty="0" err="1"/>
              <a:t>application</a:t>
            </a:r>
            <a:r>
              <a:rPr lang="ro-RO" dirty="0"/>
              <a:t> of art. 104 </a:t>
            </a:r>
            <a:r>
              <a:rPr lang="ro-RO" dirty="0" err="1"/>
              <a:t>paragraph</a:t>
            </a:r>
            <a:r>
              <a:rPr lang="ro-RO" dirty="0"/>
              <a:t> 1 </a:t>
            </a:r>
            <a:r>
              <a:rPr lang="ro-RO" dirty="0" err="1"/>
              <a:t>letter</a:t>
            </a:r>
            <a:r>
              <a:rPr lang="ro-RO" dirty="0"/>
              <a:t> c of </a:t>
            </a:r>
            <a:r>
              <a:rPr lang="ro-RO" dirty="0" err="1"/>
              <a:t>the</a:t>
            </a:r>
            <a:r>
              <a:rPr lang="ro-RO" dirty="0"/>
              <a:t> Law no.98/2016</a:t>
            </a:r>
            <a:r>
              <a:rPr lang="ro-RO" dirty="0" smtClean="0"/>
              <a:t>.</a:t>
            </a:r>
          </a:p>
          <a:p>
            <a:pPr algn="just"/>
            <a:r>
              <a:rPr lang="ro-RO" dirty="0" err="1"/>
              <a:t>Only</a:t>
            </a:r>
            <a:r>
              <a:rPr lang="ro-RO" dirty="0"/>
              <a:t> </a:t>
            </a:r>
            <a:r>
              <a:rPr lang="ro-RO" dirty="0" err="1"/>
              <a:t>the</a:t>
            </a:r>
            <a:r>
              <a:rPr lang="ro-RO" dirty="0"/>
              <a:t> </a:t>
            </a:r>
            <a:r>
              <a:rPr lang="ro-RO" dirty="0" err="1"/>
              <a:t>precarious</a:t>
            </a:r>
            <a:r>
              <a:rPr lang="ro-RO" dirty="0"/>
              <a:t> </a:t>
            </a:r>
            <a:r>
              <a:rPr lang="ro-RO" dirty="0" err="1"/>
              <a:t>condition</a:t>
            </a:r>
            <a:r>
              <a:rPr lang="ro-RO" dirty="0"/>
              <a:t> of </a:t>
            </a:r>
            <a:r>
              <a:rPr lang="ro-RO" dirty="0" err="1"/>
              <a:t>the</a:t>
            </a:r>
            <a:r>
              <a:rPr lang="ro-RO" dirty="0"/>
              <a:t> </a:t>
            </a:r>
            <a:r>
              <a:rPr lang="ro-RO" dirty="0" err="1"/>
              <a:t>hospital's</a:t>
            </a:r>
            <a:r>
              <a:rPr lang="ro-RO" dirty="0"/>
              <a:t> </a:t>
            </a:r>
            <a:r>
              <a:rPr lang="ro-RO" dirty="0" err="1"/>
              <a:t>endoscopy</a:t>
            </a:r>
            <a:r>
              <a:rPr lang="ro-RO" dirty="0"/>
              <a:t> cabinet </a:t>
            </a:r>
            <a:r>
              <a:rPr lang="ro-RO" dirty="0" err="1"/>
              <a:t>was</a:t>
            </a:r>
            <a:r>
              <a:rPr lang="ro-RO" dirty="0"/>
              <a:t> </a:t>
            </a:r>
            <a:r>
              <a:rPr lang="ro-RO" dirty="0" err="1"/>
              <a:t>not</a:t>
            </a:r>
            <a:r>
              <a:rPr lang="ro-RO" dirty="0"/>
              <a:t> </a:t>
            </a:r>
            <a:r>
              <a:rPr lang="ro-RO" dirty="0" err="1"/>
              <a:t>sufficient</a:t>
            </a:r>
            <a:r>
              <a:rPr lang="ro-RO" dirty="0"/>
              <a:t> for </a:t>
            </a:r>
            <a:r>
              <a:rPr lang="ro-RO" dirty="0" err="1"/>
              <a:t>this</a:t>
            </a:r>
            <a:r>
              <a:rPr lang="ro-RO" dirty="0"/>
              <a:t> </a:t>
            </a:r>
            <a:r>
              <a:rPr lang="ro-RO" dirty="0" err="1"/>
              <a:t>emergency</a:t>
            </a:r>
            <a:r>
              <a:rPr lang="ro-RO" dirty="0"/>
              <a:t> </a:t>
            </a:r>
            <a:r>
              <a:rPr lang="ro-RO" dirty="0" err="1"/>
              <a:t>procedure</a:t>
            </a:r>
            <a:r>
              <a:rPr lang="ro-RO" dirty="0"/>
              <a:t>.	</a:t>
            </a:r>
            <a:endParaRPr lang="ro-RO" dirty="0" smtClean="0"/>
          </a:p>
          <a:p>
            <a:pPr algn="just"/>
            <a:r>
              <a:rPr lang="ro-RO" dirty="0" smtClean="0"/>
              <a:t>The </a:t>
            </a:r>
            <a:r>
              <a:rPr lang="ro-RO" dirty="0"/>
              <a:t>legislator </a:t>
            </a:r>
            <a:r>
              <a:rPr lang="ro-RO" dirty="0" err="1"/>
              <a:t>has</a:t>
            </a:r>
            <a:r>
              <a:rPr lang="ro-RO" dirty="0"/>
              <a:t> </a:t>
            </a:r>
            <a:r>
              <a:rPr lang="ro-RO" dirty="0" err="1"/>
              <a:t>imposed</a:t>
            </a:r>
            <a:r>
              <a:rPr lang="ro-RO" dirty="0"/>
              <a:t> </a:t>
            </a:r>
            <a:r>
              <a:rPr lang="ro-RO" dirty="0" err="1"/>
              <a:t>that</a:t>
            </a:r>
            <a:r>
              <a:rPr lang="ro-RO" dirty="0"/>
              <a:t> </a:t>
            </a:r>
            <a:r>
              <a:rPr lang="ro-RO" dirty="0" err="1"/>
              <a:t>the</a:t>
            </a:r>
            <a:r>
              <a:rPr lang="ro-RO" dirty="0"/>
              <a:t> </a:t>
            </a:r>
            <a:r>
              <a:rPr lang="ro-RO" dirty="0" err="1"/>
              <a:t>use</a:t>
            </a:r>
            <a:r>
              <a:rPr lang="ro-RO" dirty="0"/>
              <a:t> of </a:t>
            </a:r>
            <a:r>
              <a:rPr lang="ro-RO" dirty="0" err="1"/>
              <a:t>this</a:t>
            </a:r>
            <a:r>
              <a:rPr lang="ro-RO" dirty="0"/>
              <a:t> </a:t>
            </a:r>
            <a:r>
              <a:rPr lang="ro-RO" dirty="0" err="1"/>
              <a:t>procedure</a:t>
            </a:r>
            <a:r>
              <a:rPr lang="ro-RO" dirty="0"/>
              <a:t> </a:t>
            </a:r>
            <a:r>
              <a:rPr lang="ro-RO" dirty="0" err="1"/>
              <a:t>be</a:t>
            </a:r>
            <a:r>
              <a:rPr lang="ro-RO" dirty="0"/>
              <a:t> in </a:t>
            </a:r>
            <a:r>
              <a:rPr lang="ro-RO" dirty="0" err="1"/>
              <a:t>cases</a:t>
            </a:r>
            <a:r>
              <a:rPr lang="ro-RO" dirty="0"/>
              <a:t> of extreme </a:t>
            </a:r>
            <a:r>
              <a:rPr lang="ro-RO" dirty="0" err="1"/>
              <a:t>urgency</a:t>
            </a:r>
            <a:r>
              <a:rPr lang="ro-RO" dirty="0"/>
              <a:t>, </a:t>
            </a:r>
            <a:r>
              <a:rPr lang="ro-RO" dirty="0" err="1"/>
              <a:t>determined</a:t>
            </a:r>
            <a:r>
              <a:rPr lang="ro-RO" dirty="0"/>
              <a:t> </a:t>
            </a:r>
            <a:r>
              <a:rPr lang="ro-RO" dirty="0" err="1"/>
              <a:t>by</a:t>
            </a:r>
            <a:r>
              <a:rPr lang="ro-RO" dirty="0"/>
              <a:t> </a:t>
            </a:r>
            <a:r>
              <a:rPr lang="ro-RO" dirty="0" err="1"/>
              <a:t>unforeseeable</a:t>
            </a:r>
            <a:r>
              <a:rPr lang="ro-RO" dirty="0"/>
              <a:t> </a:t>
            </a:r>
            <a:r>
              <a:rPr lang="ro-RO" dirty="0" err="1"/>
              <a:t>events</a:t>
            </a:r>
            <a:r>
              <a:rPr lang="ro-RO" dirty="0"/>
              <a:t> </a:t>
            </a:r>
            <a:r>
              <a:rPr lang="ro-RO" dirty="0" err="1"/>
              <a:t>and</a:t>
            </a:r>
            <a:r>
              <a:rPr lang="ro-RO" dirty="0"/>
              <a:t> </a:t>
            </a:r>
            <a:r>
              <a:rPr lang="ro-RO" dirty="0" err="1"/>
              <a:t>which</a:t>
            </a:r>
            <a:r>
              <a:rPr lang="ro-RO" dirty="0"/>
              <a:t> are </a:t>
            </a:r>
            <a:r>
              <a:rPr lang="ro-RO" dirty="0" err="1"/>
              <a:t>not</a:t>
            </a:r>
            <a:r>
              <a:rPr lang="ro-RO" dirty="0"/>
              <a:t> </a:t>
            </a:r>
            <a:r>
              <a:rPr lang="ro-RO" dirty="0" err="1"/>
              <a:t>due</a:t>
            </a:r>
            <a:r>
              <a:rPr lang="ro-RO" dirty="0"/>
              <a:t> in </a:t>
            </a:r>
            <a:r>
              <a:rPr lang="ro-RO" dirty="0" err="1"/>
              <a:t>any</a:t>
            </a:r>
            <a:r>
              <a:rPr lang="ro-RO" dirty="0"/>
              <a:t> </a:t>
            </a:r>
            <a:r>
              <a:rPr lang="ro-RO" dirty="0" err="1"/>
              <a:t>form</a:t>
            </a:r>
            <a:r>
              <a:rPr lang="ro-RO" dirty="0"/>
              <a:t> </a:t>
            </a:r>
            <a:r>
              <a:rPr lang="ro-RO" dirty="0" err="1"/>
              <a:t>to</a:t>
            </a:r>
            <a:r>
              <a:rPr lang="ro-RO" dirty="0"/>
              <a:t> an </a:t>
            </a:r>
            <a:r>
              <a:rPr lang="ro-RO" dirty="0" err="1"/>
              <a:t>action</a:t>
            </a:r>
            <a:r>
              <a:rPr lang="ro-RO" dirty="0"/>
              <a:t> or </a:t>
            </a:r>
            <a:r>
              <a:rPr lang="ro-RO" dirty="0" err="1"/>
              <a:t>inaction</a:t>
            </a:r>
            <a:r>
              <a:rPr lang="ro-RO" dirty="0"/>
              <a:t> of </a:t>
            </a:r>
            <a:r>
              <a:rPr lang="ro-RO" dirty="0" err="1"/>
              <a:t>the</a:t>
            </a:r>
            <a:r>
              <a:rPr lang="ro-RO" dirty="0"/>
              <a:t> </a:t>
            </a:r>
            <a:r>
              <a:rPr lang="ro-RO" dirty="0" err="1"/>
              <a:t>contracting</a:t>
            </a:r>
            <a:r>
              <a:rPr lang="ro-RO" dirty="0"/>
              <a:t> </a:t>
            </a:r>
            <a:r>
              <a:rPr lang="ro-RO" dirty="0" err="1"/>
              <a:t>authority</a:t>
            </a:r>
            <a:r>
              <a:rPr lang="ro-RO" dirty="0"/>
              <a:t>.</a:t>
            </a:r>
            <a:endParaRPr lang="de-AT" dirty="0"/>
          </a:p>
        </p:txBody>
      </p:sp>
    </p:spTree>
    <p:extLst>
      <p:ext uri="{BB962C8B-B14F-4D97-AF65-F5344CB8AC3E}">
        <p14:creationId xmlns:p14="http://schemas.microsoft.com/office/powerpoint/2010/main" val="122357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53717" y="1288564"/>
            <a:ext cx="11502486" cy="4786772"/>
          </a:xfrm>
        </p:spPr>
        <p:txBody>
          <a:bodyPr>
            <a:normAutofit/>
          </a:bodyPr>
          <a:lstStyle/>
          <a:p>
            <a:pPr marL="0" indent="0" algn="just">
              <a:buNone/>
            </a:pPr>
            <a:r>
              <a:rPr lang="ro-RO" dirty="0" smtClean="0"/>
              <a:t>	</a:t>
            </a:r>
            <a:r>
              <a:rPr lang="ro-RO" dirty="0" err="1" smtClean="0"/>
              <a:t>Also</a:t>
            </a:r>
            <a:r>
              <a:rPr lang="ro-RO" dirty="0"/>
              <a:t>, </a:t>
            </a:r>
            <a:r>
              <a:rPr lang="ro-RO" dirty="0" err="1"/>
              <a:t>the</a:t>
            </a:r>
            <a:r>
              <a:rPr lang="ro-RO" dirty="0"/>
              <a:t> </a:t>
            </a:r>
            <a:r>
              <a:rPr lang="ro-RO" dirty="0" err="1"/>
              <a:t>work</a:t>
            </a:r>
            <a:r>
              <a:rPr lang="ro-RO" dirty="0"/>
              <a:t> </a:t>
            </a:r>
            <a:r>
              <a:rPr lang="ro-RO" dirty="0" err="1"/>
              <a:t>could</a:t>
            </a:r>
            <a:r>
              <a:rPr lang="ro-RO" dirty="0"/>
              <a:t> </a:t>
            </a:r>
            <a:r>
              <a:rPr lang="ro-RO" dirty="0" err="1"/>
              <a:t>be</a:t>
            </a:r>
            <a:r>
              <a:rPr lang="ro-RO" dirty="0"/>
              <a:t> </a:t>
            </a:r>
            <a:r>
              <a:rPr lang="ro-RO" dirty="0" err="1"/>
              <a:t>auctioned</a:t>
            </a:r>
            <a:r>
              <a:rPr lang="ro-RO" dirty="0"/>
              <a:t> </a:t>
            </a:r>
            <a:r>
              <a:rPr lang="ro-RO" dirty="0" err="1"/>
              <a:t>individually</a:t>
            </a:r>
            <a:r>
              <a:rPr lang="ro-RO" dirty="0"/>
              <a:t>, </a:t>
            </a:r>
            <a:r>
              <a:rPr lang="ro-RO" dirty="0" err="1"/>
              <a:t>there</a:t>
            </a:r>
            <a:r>
              <a:rPr lang="ro-RO" dirty="0"/>
              <a:t> are </a:t>
            </a:r>
            <a:r>
              <a:rPr lang="ro-RO" dirty="0" err="1"/>
              <a:t>companies</a:t>
            </a:r>
            <a:r>
              <a:rPr lang="ro-RO" dirty="0"/>
              <a:t> </a:t>
            </a:r>
            <a:r>
              <a:rPr lang="ro-RO" dirty="0" err="1"/>
              <a:t>that</a:t>
            </a:r>
            <a:r>
              <a:rPr lang="ro-RO" dirty="0"/>
              <a:t> </a:t>
            </a:r>
            <a:r>
              <a:rPr lang="ro-RO" dirty="0" err="1"/>
              <a:t>have</a:t>
            </a:r>
            <a:r>
              <a:rPr lang="ro-RO" dirty="0"/>
              <a:t> as </a:t>
            </a:r>
            <a:r>
              <a:rPr lang="ro-RO" dirty="0" err="1"/>
              <a:t>object</a:t>
            </a:r>
            <a:r>
              <a:rPr lang="ro-RO" dirty="0"/>
              <a:t> of </a:t>
            </a:r>
            <a:r>
              <a:rPr lang="ro-RO" dirty="0" err="1"/>
              <a:t>activity</a:t>
            </a:r>
            <a:r>
              <a:rPr lang="ro-RO" dirty="0"/>
              <a:t> </a:t>
            </a:r>
            <a:r>
              <a:rPr lang="ro-RO" dirty="0" err="1"/>
              <a:t>all</a:t>
            </a:r>
            <a:r>
              <a:rPr lang="ro-RO" dirty="0"/>
              <a:t> </a:t>
            </a:r>
            <a:r>
              <a:rPr lang="ro-RO" dirty="0" err="1"/>
              <a:t>the</a:t>
            </a:r>
            <a:r>
              <a:rPr lang="ro-RO" dirty="0"/>
              <a:t> </a:t>
            </a:r>
            <a:r>
              <a:rPr lang="ro-RO" dirty="0" err="1"/>
              <a:t>works</a:t>
            </a:r>
            <a:r>
              <a:rPr lang="ro-RO" dirty="0"/>
              <a:t> </a:t>
            </a:r>
            <a:r>
              <a:rPr lang="ro-RO" dirty="0" err="1"/>
              <a:t>that</a:t>
            </a:r>
            <a:r>
              <a:rPr lang="ro-RO" dirty="0"/>
              <a:t> </a:t>
            </a:r>
            <a:r>
              <a:rPr lang="ro-RO" dirty="0" err="1"/>
              <a:t>have</a:t>
            </a:r>
            <a:r>
              <a:rPr lang="ro-RO" dirty="0"/>
              <a:t> </a:t>
            </a:r>
            <a:r>
              <a:rPr lang="ro-RO" dirty="0" err="1"/>
              <a:t>been</a:t>
            </a:r>
            <a:r>
              <a:rPr lang="ro-RO" dirty="0"/>
              <a:t> </a:t>
            </a:r>
            <a:r>
              <a:rPr lang="ro-RO" dirty="0" err="1"/>
              <a:t>entrusted</a:t>
            </a:r>
            <a:r>
              <a:rPr lang="ro-RO" dirty="0"/>
              <a:t> </a:t>
            </a:r>
            <a:r>
              <a:rPr lang="ro-RO" dirty="0" err="1"/>
              <a:t>separately</a:t>
            </a:r>
            <a:r>
              <a:rPr lang="ro-RO" dirty="0"/>
              <a:t> in </a:t>
            </a:r>
            <a:r>
              <a:rPr lang="ro-RO" dirty="0" err="1"/>
              <a:t>two</a:t>
            </a:r>
            <a:r>
              <a:rPr lang="ro-RO" dirty="0"/>
              <a:t> </a:t>
            </a:r>
            <a:r>
              <a:rPr lang="ro-RO" dirty="0" err="1"/>
              <a:t>lots</a:t>
            </a:r>
            <a:r>
              <a:rPr lang="ro-RO" dirty="0"/>
              <a:t>. 	</a:t>
            </a:r>
            <a:endParaRPr lang="ro-RO" dirty="0"/>
          </a:p>
          <a:p>
            <a:pPr marL="0" indent="0" algn="just">
              <a:buNone/>
            </a:pPr>
            <a:r>
              <a:rPr lang="ro-RO" dirty="0" smtClean="0"/>
              <a:t>	</a:t>
            </a:r>
            <a:r>
              <a:rPr lang="ro-RO" dirty="0" err="1" smtClean="0"/>
              <a:t>However</a:t>
            </a:r>
            <a:r>
              <a:rPr lang="ro-RO" dirty="0"/>
              <a:t>, it </a:t>
            </a:r>
            <a:r>
              <a:rPr lang="ro-RO" dirty="0" err="1"/>
              <a:t>was</a:t>
            </a:r>
            <a:r>
              <a:rPr lang="ro-RO" dirty="0"/>
              <a:t> </a:t>
            </a:r>
            <a:r>
              <a:rPr lang="ro-RO" dirty="0" err="1"/>
              <a:t>observed</a:t>
            </a:r>
            <a:r>
              <a:rPr lang="ro-RO" dirty="0"/>
              <a:t> at </a:t>
            </a:r>
            <a:r>
              <a:rPr lang="ro-RO" dirty="0" err="1"/>
              <a:t>the</a:t>
            </a:r>
            <a:r>
              <a:rPr lang="ro-RO" dirty="0"/>
              <a:t> control </a:t>
            </a:r>
            <a:r>
              <a:rPr lang="ro-RO" dirty="0" err="1"/>
              <a:t>that</a:t>
            </a:r>
            <a:r>
              <a:rPr lang="ro-RO" dirty="0"/>
              <a:t> </a:t>
            </a:r>
            <a:r>
              <a:rPr lang="ro-RO" dirty="0" err="1"/>
              <a:t>there</a:t>
            </a:r>
            <a:r>
              <a:rPr lang="ro-RO" dirty="0"/>
              <a:t> are </a:t>
            </a:r>
            <a:r>
              <a:rPr lang="ro-RO" dirty="0" err="1"/>
              <a:t>two</a:t>
            </a:r>
            <a:r>
              <a:rPr lang="ro-RO" dirty="0"/>
              <a:t> </a:t>
            </a:r>
            <a:r>
              <a:rPr lang="ro-RO" dirty="0" err="1"/>
              <a:t>companies</a:t>
            </a:r>
            <a:r>
              <a:rPr lang="ro-RO" dirty="0"/>
              <a:t> in </a:t>
            </a:r>
            <a:r>
              <a:rPr lang="ro-RO" dirty="0" err="1"/>
              <a:t>the</a:t>
            </a:r>
            <a:r>
              <a:rPr lang="ro-RO" dirty="0"/>
              <a:t> same </a:t>
            </a:r>
            <a:r>
              <a:rPr lang="ro-RO" dirty="0" err="1"/>
              <a:t>city</a:t>
            </a:r>
            <a:r>
              <a:rPr lang="ro-RO" dirty="0"/>
              <a:t> </a:t>
            </a:r>
            <a:r>
              <a:rPr lang="ro-RO" dirty="0" err="1"/>
              <a:t>and</a:t>
            </a:r>
            <a:r>
              <a:rPr lang="ro-RO" dirty="0"/>
              <a:t> </a:t>
            </a:r>
            <a:r>
              <a:rPr lang="ro-RO" dirty="0" err="1"/>
              <a:t>that</a:t>
            </a:r>
            <a:r>
              <a:rPr lang="ro-RO" dirty="0"/>
              <a:t> </a:t>
            </a:r>
            <a:r>
              <a:rPr lang="ro-RO" dirty="0" err="1"/>
              <a:t>have</a:t>
            </a:r>
            <a:r>
              <a:rPr lang="ro-RO" dirty="0"/>
              <a:t> </a:t>
            </a:r>
            <a:r>
              <a:rPr lang="ro-RO" dirty="0" err="1"/>
              <a:t>the</a:t>
            </a:r>
            <a:r>
              <a:rPr lang="ro-RO" dirty="0"/>
              <a:t> </a:t>
            </a:r>
            <a:r>
              <a:rPr lang="ro-RO" dirty="0" err="1"/>
              <a:t>same</a:t>
            </a:r>
            <a:r>
              <a:rPr lang="ro-RO" dirty="0"/>
              <a:t> administrator, </a:t>
            </a:r>
            <a:r>
              <a:rPr lang="ro-RO" dirty="0" err="1"/>
              <a:t>being</a:t>
            </a:r>
            <a:r>
              <a:rPr lang="ro-RO" dirty="0"/>
              <a:t> in </a:t>
            </a:r>
            <a:r>
              <a:rPr lang="ro-RO" dirty="0" err="1"/>
              <a:t>fact</a:t>
            </a:r>
            <a:r>
              <a:rPr lang="ro-RO" dirty="0"/>
              <a:t> </a:t>
            </a:r>
            <a:r>
              <a:rPr lang="ro-RO" dirty="0" err="1"/>
              <a:t>one</a:t>
            </a:r>
            <a:r>
              <a:rPr lang="ro-RO" dirty="0"/>
              <a:t> </a:t>
            </a:r>
            <a:r>
              <a:rPr lang="ro-RO" dirty="0" err="1"/>
              <a:t>person</a:t>
            </a:r>
            <a:r>
              <a:rPr lang="ro-RO" dirty="0"/>
              <a:t> </a:t>
            </a:r>
            <a:r>
              <a:rPr lang="ro-RO" dirty="0" err="1"/>
              <a:t>behind</a:t>
            </a:r>
            <a:r>
              <a:rPr lang="ro-RO" dirty="0"/>
              <a:t> </a:t>
            </a:r>
            <a:r>
              <a:rPr lang="ro-RO" dirty="0" err="1"/>
              <a:t>both</a:t>
            </a:r>
            <a:r>
              <a:rPr lang="ro-RO" dirty="0"/>
              <a:t> </a:t>
            </a:r>
            <a:r>
              <a:rPr lang="ro-RO" dirty="0" err="1"/>
              <a:t>companies</a:t>
            </a:r>
            <a:r>
              <a:rPr lang="ro-RO" dirty="0"/>
              <a:t>. </a:t>
            </a:r>
            <a:endParaRPr lang="ro-RO" dirty="0" smtClean="0"/>
          </a:p>
          <a:p>
            <a:pPr marL="0" indent="0" algn="just">
              <a:buNone/>
            </a:pPr>
            <a:r>
              <a:rPr lang="ro-RO" dirty="0" smtClean="0"/>
              <a:t>	An </a:t>
            </a:r>
            <a:r>
              <a:rPr lang="ro-RO" dirty="0" err="1"/>
              <a:t>adequate</a:t>
            </a:r>
            <a:r>
              <a:rPr lang="ro-RO" dirty="0"/>
              <a:t> </a:t>
            </a:r>
            <a:r>
              <a:rPr lang="ro-RO" dirty="0" err="1"/>
              <a:t>analysis</a:t>
            </a:r>
            <a:r>
              <a:rPr lang="ro-RO" dirty="0"/>
              <a:t> of market </a:t>
            </a:r>
            <a:r>
              <a:rPr lang="ro-RO" dirty="0" err="1"/>
              <a:t>prices</a:t>
            </a:r>
            <a:r>
              <a:rPr lang="ro-RO" dirty="0"/>
              <a:t> for </a:t>
            </a:r>
            <a:r>
              <a:rPr lang="ro-RO" dirty="0" err="1"/>
              <a:t>all</a:t>
            </a:r>
            <a:r>
              <a:rPr lang="ro-RO" dirty="0"/>
              <a:t> </a:t>
            </a:r>
            <a:r>
              <a:rPr lang="ro-RO" dirty="0" err="1"/>
              <a:t>categories</a:t>
            </a:r>
            <a:r>
              <a:rPr lang="ro-RO" dirty="0"/>
              <a:t> of </a:t>
            </a:r>
            <a:r>
              <a:rPr lang="ro-RO" dirty="0" err="1"/>
              <a:t>works</a:t>
            </a:r>
            <a:r>
              <a:rPr lang="ro-RO" dirty="0"/>
              <a:t> </a:t>
            </a:r>
            <a:r>
              <a:rPr lang="ro-RO" dirty="0" err="1"/>
              <a:t>was</a:t>
            </a:r>
            <a:r>
              <a:rPr lang="ro-RO" dirty="0"/>
              <a:t> </a:t>
            </a:r>
            <a:r>
              <a:rPr lang="ro-RO" dirty="0" err="1"/>
              <a:t>not</a:t>
            </a:r>
            <a:r>
              <a:rPr lang="ro-RO" dirty="0"/>
              <a:t> </a:t>
            </a:r>
            <a:r>
              <a:rPr lang="ro-RO" dirty="0" err="1"/>
              <a:t>done</a:t>
            </a:r>
            <a:r>
              <a:rPr lang="ro-RO" dirty="0"/>
              <a:t> </a:t>
            </a:r>
            <a:r>
              <a:rPr lang="ro-RO" dirty="0" err="1"/>
              <a:t>by</a:t>
            </a:r>
            <a:r>
              <a:rPr lang="ro-RO" dirty="0"/>
              <a:t> </a:t>
            </a:r>
            <a:r>
              <a:rPr lang="ro-RO" dirty="0" err="1"/>
              <a:t>the</a:t>
            </a:r>
            <a:r>
              <a:rPr lang="ro-RO" dirty="0"/>
              <a:t> </a:t>
            </a:r>
            <a:r>
              <a:rPr lang="ro-RO" dirty="0" err="1"/>
              <a:t>hospital</a:t>
            </a:r>
            <a:r>
              <a:rPr lang="ro-RO" dirty="0"/>
              <a:t>.</a:t>
            </a:r>
            <a:endParaRPr lang="de-AT" dirty="0"/>
          </a:p>
        </p:txBody>
      </p:sp>
    </p:spTree>
    <p:extLst>
      <p:ext uri="{BB962C8B-B14F-4D97-AF65-F5344CB8AC3E}">
        <p14:creationId xmlns:p14="http://schemas.microsoft.com/office/powerpoint/2010/main" val="428151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69215" y="1304063"/>
            <a:ext cx="11455992" cy="4817768"/>
          </a:xfrm>
        </p:spPr>
        <p:txBody>
          <a:bodyPr>
            <a:normAutofit lnSpcReduction="10000"/>
          </a:bodyPr>
          <a:lstStyle/>
          <a:p>
            <a:pPr marL="0" indent="0">
              <a:buNone/>
            </a:pPr>
            <a:endParaRPr lang="ro-RO" b="1" u="sng" dirty="0" smtClean="0"/>
          </a:p>
          <a:p>
            <a:pPr marL="0" indent="0">
              <a:buNone/>
            </a:pPr>
            <a:r>
              <a:rPr lang="ro-RO" b="1" u="sng" dirty="0" err="1" smtClean="0"/>
              <a:t>Post-award</a:t>
            </a:r>
            <a:r>
              <a:rPr lang="ro-RO" b="1" dirty="0"/>
              <a:t> </a:t>
            </a:r>
            <a:endParaRPr lang="ro-RO" b="1" dirty="0" smtClean="0"/>
          </a:p>
          <a:p>
            <a:pPr marL="0" indent="0">
              <a:buNone/>
            </a:pPr>
            <a:r>
              <a:rPr lang="ro-RO" dirty="0"/>
              <a:t>	</a:t>
            </a:r>
            <a:endParaRPr lang="ro-RO" dirty="0" smtClean="0"/>
          </a:p>
          <a:p>
            <a:pPr marL="0" indent="0">
              <a:buNone/>
            </a:pPr>
            <a:r>
              <a:rPr lang="ro-RO" dirty="0" smtClean="0"/>
              <a:t>	The </a:t>
            </a:r>
            <a:r>
              <a:rPr lang="ro-RO" dirty="0" err="1" smtClean="0"/>
              <a:t>additional</a:t>
            </a:r>
            <a:r>
              <a:rPr lang="ro-RO" dirty="0" smtClean="0"/>
              <a:t> </a:t>
            </a:r>
            <a:r>
              <a:rPr lang="ro-RO" dirty="0" err="1"/>
              <a:t>works</a:t>
            </a:r>
            <a:r>
              <a:rPr lang="ro-RO" dirty="0"/>
              <a:t> </a:t>
            </a:r>
            <a:r>
              <a:rPr lang="ro-RO" dirty="0" err="1"/>
              <a:t>could</a:t>
            </a:r>
            <a:r>
              <a:rPr lang="ro-RO" dirty="0"/>
              <a:t> </a:t>
            </a:r>
            <a:r>
              <a:rPr lang="ro-RO" dirty="0" err="1"/>
              <a:t>and</a:t>
            </a:r>
            <a:r>
              <a:rPr lang="ro-RO" dirty="0"/>
              <a:t> </a:t>
            </a:r>
            <a:r>
              <a:rPr lang="ro-RO" dirty="0" err="1"/>
              <a:t>had</a:t>
            </a:r>
            <a:r>
              <a:rPr lang="ro-RO" dirty="0"/>
              <a:t> </a:t>
            </a:r>
            <a:r>
              <a:rPr lang="ro-RO" dirty="0" err="1"/>
              <a:t>to</a:t>
            </a:r>
            <a:r>
              <a:rPr lang="ro-RO" dirty="0"/>
              <a:t> </a:t>
            </a:r>
            <a:r>
              <a:rPr lang="ro-RO" dirty="0" err="1"/>
              <a:t>be</a:t>
            </a:r>
            <a:r>
              <a:rPr lang="ro-RO" dirty="0"/>
              <a:t> </a:t>
            </a:r>
            <a:r>
              <a:rPr lang="ro-RO" dirty="0" err="1"/>
              <a:t>identified</a:t>
            </a:r>
            <a:r>
              <a:rPr lang="ro-RO" dirty="0"/>
              <a:t> </a:t>
            </a:r>
            <a:r>
              <a:rPr lang="ro-RO" dirty="0" err="1"/>
              <a:t>from</a:t>
            </a:r>
            <a:r>
              <a:rPr lang="ro-RO" dirty="0"/>
              <a:t> </a:t>
            </a:r>
            <a:r>
              <a:rPr lang="ro-RO" dirty="0" err="1"/>
              <a:t>the</a:t>
            </a:r>
            <a:r>
              <a:rPr lang="ro-RO" dirty="0"/>
              <a:t> </a:t>
            </a:r>
            <a:r>
              <a:rPr lang="ro-RO" dirty="0" err="1"/>
              <a:t>completion</a:t>
            </a:r>
            <a:r>
              <a:rPr lang="ro-RO" dirty="0"/>
              <a:t> of </a:t>
            </a:r>
            <a:r>
              <a:rPr lang="ro-RO" dirty="0" err="1"/>
              <a:t>the</a:t>
            </a:r>
            <a:r>
              <a:rPr lang="ro-RO" dirty="0"/>
              <a:t> </a:t>
            </a:r>
            <a:r>
              <a:rPr lang="ro-RO" dirty="0" err="1"/>
              <a:t>technical</a:t>
            </a:r>
            <a:r>
              <a:rPr lang="ro-RO" dirty="0"/>
              <a:t> </a:t>
            </a:r>
            <a:r>
              <a:rPr lang="ro-RO" dirty="0" err="1"/>
              <a:t>project</a:t>
            </a:r>
            <a:r>
              <a:rPr lang="ro-RO" dirty="0"/>
              <a:t> </a:t>
            </a:r>
            <a:r>
              <a:rPr lang="ro-RO" dirty="0" err="1"/>
              <a:t>that</a:t>
            </a:r>
            <a:r>
              <a:rPr lang="ro-RO" dirty="0"/>
              <a:t> </a:t>
            </a:r>
            <a:r>
              <a:rPr lang="ro-RO" dirty="0" err="1"/>
              <a:t>was</a:t>
            </a:r>
            <a:r>
              <a:rPr lang="ro-RO" dirty="0"/>
              <a:t> part of </a:t>
            </a:r>
            <a:r>
              <a:rPr lang="ro-RO" dirty="0" err="1"/>
              <a:t>the</a:t>
            </a:r>
            <a:r>
              <a:rPr lang="ro-RO" dirty="0"/>
              <a:t> </a:t>
            </a:r>
            <a:r>
              <a:rPr lang="ro-RO" dirty="0" err="1"/>
              <a:t>award</a:t>
            </a:r>
            <a:r>
              <a:rPr lang="ro-RO" dirty="0"/>
              <a:t> </a:t>
            </a:r>
            <a:r>
              <a:rPr lang="ro-RO" dirty="0" err="1"/>
              <a:t>documentation</a:t>
            </a:r>
            <a:r>
              <a:rPr lang="ro-RO" dirty="0"/>
              <a:t>, </a:t>
            </a:r>
            <a:r>
              <a:rPr lang="ro-RO" dirty="0" err="1"/>
              <a:t>because</a:t>
            </a:r>
            <a:r>
              <a:rPr lang="ro-RO" dirty="0"/>
              <a:t> it </a:t>
            </a:r>
            <a:r>
              <a:rPr lang="ro-RO" dirty="0" err="1"/>
              <a:t>was</a:t>
            </a:r>
            <a:r>
              <a:rPr lang="ro-RO" dirty="0"/>
              <a:t> </a:t>
            </a:r>
            <a:r>
              <a:rPr lang="ro-RO" dirty="0" err="1"/>
              <a:t>clear</a:t>
            </a:r>
            <a:r>
              <a:rPr lang="ro-RO" dirty="0"/>
              <a:t> </a:t>
            </a:r>
            <a:r>
              <a:rPr lang="ro-RO" dirty="0" err="1"/>
              <a:t>that</a:t>
            </a:r>
            <a:r>
              <a:rPr lang="ro-RO" dirty="0"/>
              <a:t> </a:t>
            </a:r>
            <a:r>
              <a:rPr lang="ro-RO" dirty="0" err="1"/>
              <a:t>the</a:t>
            </a:r>
            <a:r>
              <a:rPr lang="ro-RO" dirty="0"/>
              <a:t> </a:t>
            </a:r>
            <a:r>
              <a:rPr lang="ro-RO" dirty="0" err="1"/>
              <a:t>hospital</a:t>
            </a:r>
            <a:r>
              <a:rPr lang="ro-RO" dirty="0"/>
              <a:t> </a:t>
            </a:r>
            <a:r>
              <a:rPr lang="ro-RO" dirty="0" err="1"/>
              <a:t>facilities</a:t>
            </a:r>
            <a:r>
              <a:rPr lang="ro-RO" dirty="0"/>
              <a:t> </a:t>
            </a:r>
            <a:r>
              <a:rPr lang="ro-RO" dirty="0" err="1"/>
              <a:t>were</a:t>
            </a:r>
            <a:r>
              <a:rPr lang="ro-RO" dirty="0"/>
              <a:t> </a:t>
            </a:r>
            <a:r>
              <a:rPr lang="ro-RO" dirty="0" err="1"/>
              <a:t>all</a:t>
            </a:r>
            <a:r>
              <a:rPr lang="ro-RO" dirty="0"/>
              <a:t> old </a:t>
            </a:r>
            <a:r>
              <a:rPr lang="ro-RO" dirty="0" err="1"/>
              <a:t>and</a:t>
            </a:r>
            <a:r>
              <a:rPr lang="ro-RO" dirty="0"/>
              <a:t> </a:t>
            </a:r>
            <a:r>
              <a:rPr lang="ro-RO" dirty="0" err="1"/>
              <a:t>needed</a:t>
            </a:r>
            <a:r>
              <a:rPr lang="ro-RO" dirty="0"/>
              <a:t> </a:t>
            </a:r>
            <a:r>
              <a:rPr lang="ro-RO" dirty="0" err="1"/>
              <a:t>to</a:t>
            </a:r>
            <a:r>
              <a:rPr lang="ro-RO" dirty="0"/>
              <a:t> </a:t>
            </a:r>
            <a:r>
              <a:rPr lang="ro-RO" dirty="0" err="1"/>
              <a:t>be</a:t>
            </a:r>
            <a:r>
              <a:rPr lang="ro-RO" dirty="0"/>
              <a:t> </a:t>
            </a:r>
            <a:r>
              <a:rPr lang="ro-RO" dirty="0" err="1"/>
              <a:t>replaced</a:t>
            </a:r>
            <a:r>
              <a:rPr lang="ro-RO" dirty="0"/>
              <a:t>.	</a:t>
            </a:r>
            <a:endParaRPr lang="ro-RO" dirty="0" smtClean="0"/>
          </a:p>
          <a:p>
            <a:endParaRPr lang="ro-RO" dirty="0" smtClean="0"/>
          </a:p>
          <a:p>
            <a:pPr marL="0" indent="0">
              <a:buNone/>
            </a:pPr>
            <a:r>
              <a:rPr lang="ro-RO" dirty="0" smtClean="0"/>
              <a:t>	The </a:t>
            </a:r>
            <a:r>
              <a:rPr lang="ro-RO" dirty="0" err="1"/>
              <a:t>additional</a:t>
            </a:r>
            <a:r>
              <a:rPr lang="ro-RO" dirty="0"/>
              <a:t> </a:t>
            </a:r>
            <a:r>
              <a:rPr lang="ro-RO" dirty="0" err="1"/>
              <a:t>works</a:t>
            </a:r>
            <a:r>
              <a:rPr lang="ro-RO" dirty="0"/>
              <a:t> </a:t>
            </a:r>
            <a:r>
              <a:rPr lang="ro-RO" dirty="0" err="1"/>
              <a:t>were</a:t>
            </a:r>
            <a:r>
              <a:rPr lang="ro-RO" dirty="0"/>
              <a:t> </a:t>
            </a:r>
            <a:r>
              <a:rPr lang="ro-RO" dirty="0" err="1"/>
              <a:t>over-evaluated</a:t>
            </a:r>
            <a:r>
              <a:rPr lang="ro-RO" dirty="0"/>
              <a:t>. 	</a:t>
            </a:r>
            <a:endParaRPr lang="ro-RO" dirty="0" smtClean="0"/>
          </a:p>
          <a:p>
            <a:pPr marL="457200" lvl="1" indent="0">
              <a:buNone/>
            </a:pPr>
            <a:endParaRPr lang="ro-RO" dirty="0" smtClean="0"/>
          </a:p>
        </p:txBody>
      </p:sp>
    </p:spTree>
    <p:extLst>
      <p:ext uri="{BB962C8B-B14F-4D97-AF65-F5344CB8AC3E}">
        <p14:creationId xmlns:p14="http://schemas.microsoft.com/office/powerpoint/2010/main" val="23279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69214" y="1350558"/>
            <a:ext cx="11502487" cy="4724778"/>
          </a:xfrm>
        </p:spPr>
        <p:txBody>
          <a:bodyPr>
            <a:normAutofit/>
          </a:bodyPr>
          <a:lstStyle/>
          <a:p>
            <a:pPr marL="0" indent="0">
              <a:buNone/>
            </a:pPr>
            <a:r>
              <a:rPr lang="ro-RO" dirty="0" smtClean="0"/>
              <a:t>	</a:t>
            </a:r>
            <a:r>
              <a:rPr lang="ro-RO" i="1" dirty="0" smtClean="0"/>
              <a:t>Post Scriptum </a:t>
            </a:r>
          </a:p>
          <a:p>
            <a:pPr marL="0" indent="0">
              <a:buNone/>
            </a:pPr>
            <a:endParaRPr lang="ro-RO" i="1" dirty="0" smtClean="0"/>
          </a:p>
          <a:p>
            <a:pPr marL="0" indent="0" algn="just">
              <a:buNone/>
            </a:pPr>
            <a:r>
              <a:rPr lang="ro-RO" dirty="0" smtClean="0"/>
              <a:t>	The </a:t>
            </a:r>
            <a:r>
              <a:rPr lang="ro-RO" dirty="0" err="1"/>
              <a:t>two</a:t>
            </a:r>
            <a:r>
              <a:rPr lang="ro-RO" dirty="0"/>
              <a:t> </a:t>
            </a:r>
            <a:r>
              <a:rPr lang="ro-RO" dirty="0" err="1"/>
              <a:t>persons</a:t>
            </a:r>
            <a:r>
              <a:rPr lang="ro-RO" dirty="0"/>
              <a:t> </a:t>
            </a:r>
            <a:r>
              <a:rPr lang="ro-RO" dirty="0" err="1"/>
              <a:t>who</a:t>
            </a:r>
            <a:r>
              <a:rPr lang="ro-RO" dirty="0"/>
              <a:t> must </a:t>
            </a:r>
            <a:r>
              <a:rPr lang="ro-RO" dirty="0" err="1"/>
              <a:t>repay</a:t>
            </a:r>
            <a:r>
              <a:rPr lang="ro-RO" dirty="0"/>
              <a:t> </a:t>
            </a:r>
            <a:r>
              <a:rPr lang="ro-RO" dirty="0" err="1"/>
              <a:t>the</a:t>
            </a:r>
            <a:r>
              <a:rPr lang="ro-RO" dirty="0"/>
              <a:t> </a:t>
            </a:r>
            <a:r>
              <a:rPr lang="ro-RO" dirty="0" err="1"/>
              <a:t>money</a:t>
            </a:r>
            <a:r>
              <a:rPr lang="ro-RO" dirty="0"/>
              <a:t> do </a:t>
            </a:r>
            <a:r>
              <a:rPr lang="ro-RO" dirty="0" err="1"/>
              <a:t>not</a:t>
            </a:r>
            <a:r>
              <a:rPr lang="ro-RO" dirty="0"/>
              <a:t> </a:t>
            </a:r>
            <a:r>
              <a:rPr lang="ro-RO" dirty="0" err="1"/>
              <a:t>have</a:t>
            </a:r>
            <a:r>
              <a:rPr lang="ro-RO" dirty="0"/>
              <a:t> </a:t>
            </a:r>
            <a:r>
              <a:rPr lang="ro-RO" dirty="0" err="1"/>
              <a:t>funds</a:t>
            </a:r>
            <a:r>
              <a:rPr lang="ro-RO" dirty="0"/>
              <a:t> </a:t>
            </a:r>
            <a:r>
              <a:rPr lang="ro-RO" dirty="0" err="1"/>
              <a:t>and</a:t>
            </a:r>
            <a:r>
              <a:rPr lang="ro-RO" dirty="0"/>
              <a:t> </a:t>
            </a:r>
            <a:r>
              <a:rPr lang="ro-RO" dirty="0" err="1"/>
              <a:t>assets</a:t>
            </a:r>
            <a:r>
              <a:rPr lang="ro-RO" dirty="0"/>
              <a:t> </a:t>
            </a:r>
            <a:r>
              <a:rPr lang="ro-RO" dirty="0" err="1"/>
              <a:t>to</a:t>
            </a:r>
            <a:r>
              <a:rPr lang="ro-RO" dirty="0"/>
              <a:t> </a:t>
            </a:r>
            <a:r>
              <a:rPr lang="ro-RO" dirty="0" err="1"/>
              <a:t>recover</a:t>
            </a:r>
            <a:r>
              <a:rPr lang="ro-RO" dirty="0"/>
              <a:t> </a:t>
            </a:r>
            <a:r>
              <a:rPr lang="ro-RO" dirty="0" err="1"/>
              <a:t>the</a:t>
            </a:r>
            <a:r>
              <a:rPr lang="ro-RO" dirty="0"/>
              <a:t> </a:t>
            </a:r>
            <a:r>
              <a:rPr lang="ro-RO" dirty="0" err="1"/>
              <a:t>damage</a:t>
            </a:r>
            <a:r>
              <a:rPr lang="ro-RO" dirty="0"/>
              <a:t>. </a:t>
            </a:r>
            <a:endParaRPr lang="ro-RO" dirty="0" smtClean="0"/>
          </a:p>
          <a:p>
            <a:pPr marL="0" indent="0" algn="just">
              <a:buNone/>
            </a:pPr>
            <a:r>
              <a:rPr lang="ro-RO" dirty="0"/>
              <a:t>	</a:t>
            </a:r>
            <a:endParaRPr lang="ro-RO" dirty="0" smtClean="0"/>
          </a:p>
          <a:p>
            <a:pPr marL="0" indent="0" algn="just">
              <a:buNone/>
            </a:pPr>
            <a:r>
              <a:rPr lang="ro-RO" dirty="0" smtClean="0"/>
              <a:t>	</a:t>
            </a:r>
            <a:r>
              <a:rPr lang="ro-RO" dirty="0" err="1" smtClean="0"/>
              <a:t>There</a:t>
            </a:r>
            <a:r>
              <a:rPr lang="ro-RO" dirty="0" smtClean="0"/>
              <a:t> </a:t>
            </a:r>
            <a:r>
              <a:rPr lang="ro-RO" dirty="0"/>
              <a:t>are </a:t>
            </a:r>
            <a:r>
              <a:rPr lang="ro-RO" dirty="0" err="1"/>
              <a:t>appropriations</a:t>
            </a:r>
            <a:r>
              <a:rPr lang="ro-RO" dirty="0"/>
              <a:t> set </a:t>
            </a:r>
            <a:r>
              <a:rPr lang="ro-RO" dirty="0" err="1"/>
              <a:t>up</a:t>
            </a:r>
            <a:r>
              <a:rPr lang="ro-RO" dirty="0"/>
              <a:t> on </a:t>
            </a:r>
            <a:r>
              <a:rPr lang="ro-RO" dirty="0" err="1"/>
              <a:t>their</a:t>
            </a:r>
            <a:r>
              <a:rPr lang="ro-RO" dirty="0"/>
              <a:t> </a:t>
            </a:r>
            <a:r>
              <a:rPr lang="ro-RO" dirty="0" err="1"/>
              <a:t>incomes</a:t>
            </a:r>
            <a:r>
              <a:rPr lang="ro-RO" dirty="0"/>
              <a:t> but as pension </a:t>
            </a:r>
            <a:r>
              <a:rPr lang="ro-RO" dirty="0" err="1"/>
              <a:t>income</a:t>
            </a:r>
            <a:r>
              <a:rPr lang="ro-RO" dirty="0"/>
              <a:t> - </a:t>
            </a:r>
            <a:r>
              <a:rPr lang="ro-RO" dirty="0" smtClean="0"/>
              <a:t>Ms </a:t>
            </a:r>
            <a:r>
              <a:rPr lang="ro-RO" dirty="0"/>
              <a:t>S </a:t>
            </a:r>
            <a:r>
              <a:rPr lang="ro-RO" dirty="0" err="1"/>
              <a:t>and</a:t>
            </a:r>
            <a:r>
              <a:rPr lang="ro-RO" dirty="0"/>
              <a:t> </a:t>
            </a:r>
            <a:r>
              <a:rPr lang="ro-RO" dirty="0" err="1"/>
              <a:t>salary</a:t>
            </a:r>
            <a:r>
              <a:rPr lang="ro-RO" dirty="0"/>
              <a:t> - </a:t>
            </a:r>
            <a:r>
              <a:rPr lang="ro-RO" dirty="0" err="1"/>
              <a:t>Mr</a:t>
            </a:r>
            <a:r>
              <a:rPr lang="ro-RO" dirty="0"/>
              <a:t> T, </a:t>
            </a:r>
            <a:r>
              <a:rPr lang="ro-RO" dirty="0" err="1"/>
              <a:t>the</a:t>
            </a:r>
            <a:r>
              <a:rPr lang="ro-RO" dirty="0"/>
              <a:t> state </a:t>
            </a:r>
            <a:r>
              <a:rPr lang="ro-RO" dirty="0" err="1"/>
              <a:t>cannot</a:t>
            </a:r>
            <a:r>
              <a:rPr lang="ro-RO" dirty="0"/>
              <a:t> </a:t>
            </a:r>
            <a:r>
              <a:rPr lang="ro-RO" dirty="0" err="1"/>
              <a:t>exceed</a:t>
            </a:r>
            <a:r>
              <a:rPr lang="ro-RO" dirty="0"/>
              <a:t>  more </a:t>
            </a:r>
            <a:r>
              <a:rPr lang="ro-RO" dirty="0" err="1"/>
              <a:t>than</a:t>
            </a:r>
            <a:r>
              <a:rPr lang="ro-RO" dirty="0"/>
              <a:t> 1/3 a </a:t>
            </a:r>
            <a:r>
              <a:rPr lang="ro-RO" dirty="0" err="1"/>
              <a:t>month</a:t>
            </a:r>
            <a:r>
              <a:rPr lang="ro-RO" dirty="0"/>
              <a:t> </a:t>
            </a:r>
            <a:r>
              <a:rPr lang="ro-RO" dirty="0" err="1"/>
              <a:t>from</a:t>
            </a:r>
            <a:r>
              <a:rPr lang="ro-RO" dirty="0"/>
              <a:t> </a:t>
            </a:r>
            <a:r>
              <a:rPr lang="ro-RO" dirty="0" err="1"/>
              <a:t>incomes</a:t>
            </a:r>
            <a:r>
              <a:rPr lang="ro-RO" dirty="0"/>
              <a:t>.</a:t>
            </a:r>
            <a:endParaRPr lang="de-AT" dirty="0"/>
          </a:p>
        </p:txBody>
      </p:sp>
    </p:spTree>
    <p:extLst>
      <p:ext uri="{BB962C8B-B14F-4D97-AF65-F5344CB8AC3E}">
        <p14:creationId xmlns:p14="http://schemas.microsoft.com/office/powerpoint/2010/main" val="10991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u="sng" dirty="0"/>
              <a:t>Famous Romanian Corruption </a:t>
            </a:r>
            <a:r>
              <a:rPr lang="en-US" b="1" u="sng" dirty="0" smtClean="0"/>
              <a:t>Cases</a:t>
            </a:r>
            <a:r>
              <a:rPr lang="ro-RO" b="1" u="sng" dirty="0" smtClean="0"/>
              <a:t/>
            </a:r>
            <a:br>
              <a:rPr lang="ro-RO" b="1" u="sng" dirty="0" smtClean="0"/>
            </a:br>
            <a:r>
              <a:rPr lang="ro-RO" dirty="0"/>
              <a:t/>
            </a:r>
            <a:br>
              <a:rPr lang="ro-RO" dirty="0"/>
            </a:br>
            <a:endParaRPr lang="de-AT" dirty="0"/>
          </a:p>
        </p:txBody>
      </p:sp>
      <p:sp>
        <p:nvSpPr>
          <p:cNvPr id="3" name="Inhaltsplatzhalter 2"/>
          <p:cNvSpPr>
            <a:spLocks noGrp="1"/>
          </p:cNvSpPr>
          <p:nvPr>
            <p:ph idx="4294967295"/>
          </p:nvPr>
        </p:nvSpPr>
        <p:spPr>
          <a:xfrm>
            <a:off x="356461" y="2014780"/>
            <a:ext cx="11292614" cy="4466982"/>
          </a:xfrm>
        </p:spPr>
        <p:txBody>
          <a:bodyPr>
            <a:normAutofit fontScale="85000" lnSpcReduction="20000"/>
          </a:bodyPr>
          <a:lstStyle/>
          <a:p>
            <a:pPr marL="0" lvl="0" indent="0">
              <a:buNone/>
            </a:pPr>
            <a:r>
              <a:rPr lang="ro-RO" b="1" u="sng" dirty="0" smtClean="0"/>
              <a:t>1 . </a:t>
            </a:r>
            <a:r>
              <a:rPr lang="en-US" b="1" u="sng" dirty="0" smtClean="0"/>
              <a:t>MICROSOFT CASE</a:t>
            </a:r>
            <a:endParaRPr lang="ro-RO" b="1" u="sng" dirty="0" smtClean="0"/>
          </a:p>
          <a:p>
            <a:pPr marL="0" lvl="0" indent="0">
              <a:buNone/>
            </a:pPr>
            <a:endParaRPr lang="ro-RO" dirty="0"/>
          </a:p>
          <a:p>
            <a:r>
              <a:rPr lang="en-US" dirty="0"/>
              <a:t>2004 Starting in </a:t>
            </a:r>
            <a:endParaRPr lang="ro-RO" dirty="0" smtClean="0"/>
          </a:p>
          <a:p>
            <a:pPr algn="just"/>
            <a:r>
              <a:rPr lang="en-US" dirty="0"/>
              <a:t>The </a:t>
            </a:r>
            <a:r>
              <a:rPr lang="en-US" b="1" dirty="0"/>
              <a:t>Microsoft licensing corruption scandal</a:t>
            </a:r>
            <a:r>
              <a:rPr lang="en-US" dirty="0"/>
              <a:t> - a political scandal and criminal investigation in Romania, involving large bribes paid to </a:t>
            </a:r>
            <a:r>
              <a:rPr lang="en-US" dirty="0">
                <a:hlinkClick r:id="rId2" tooltip="Romanian government"/>
              </a:rPr>
              <a:t>Romanian governmen</a:t>
            </a:r>
            <a:r>
              <a:rPr lang="en-US" u="sng" dirty="0">
                <a:hlinkClick r:id="rId2" tooltip="Romanian government"/>
              </a:rPr>
              <a:t>t</a:t>
            </a:r>
            <a:r>
              <a:rPr lang="en-US" dirty="0"/>
              <a:t> members in exchange for approving increases in license fees for </a:t>
            </a:r>
            <a:r>
              <a:rPr lang="en-US" u="sng" dirty="0">
                <a:hlinkClick r:id="rId3" tooltip="Microsoft"/>
              </a:rPr>
              <a:t>Microsoft</a:t>
            </a:r>
            <a:r>
              <a:rPr lang="en-US" dirty="0"/>
              <a:t> products. </a:t>
            </a:r>
            <a:endParaRPr lang="ro-RO" dirty="0"/>
          </a:p>
          <a:p>
            <a:pPr algn="just"/>
            <a:r>
              <a:rPr lang="en-US" dirty="0"/>
              <a:t>In September 2014, </a:t>
            </a:r>
            <a:r>
              <a:rPr lang="en-US" u="sng" dirty="0">
                <a:hlinkClick r:id="rId4" tooltip="National Anticorruption Directorate"/>
              </a:rPr>
              <a:t>National Anticorruption Directorate</a:t>
            </a:r>
            <a:r>
              <a:rPr lang="en-US" dirty="0"/>
              <a:t>, (DNA) announced that it started prosecuting nine former ministers in a case related to overpriced IT licenses public acquisitions for schools in Romania, also known as the Microsoft case. The damage in this case was estimated at almost USD 67 million.</a:t>
            </a:r>
            <a:endParaRPr lang="de-AT" dirty="0"/>
          </a:p>
        </p:txBody>
      </p:sp>
    </p:spTree>
    <p:extLst>
      <p:ext uri="{BB962C8B-B14F-4D97-AF65-F5344CB8AC3E}">
        <p14:creationId xmlns:p14="http://schemas.microsoft.com/office/powerpoint/2010/main" val="3737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02955" y="1596325"/>
            <a:ext cx="11246119" cy="4885437"/>
          </a:xfrm>
        </p:spPr>
        <p:txBody>
          <a:bodyPr>
            <a:normAutofit fontScale="25000" lnSpcReduction="20000"/>
          </a:bodyPr>
          <a:lstStyle/>
          <a:p>
            <a:endParaRPr lang="ro-RO" sz="8600" dirty="0" smtClean="0">
              <a:latin typeface="+mj-lt"/>
            </a:endParaRPr>
          </a:p>
          <a:p>
            <a:pPr marL="0" marR="0" lvl="0" indent="0" algn="ctr" defTabSz="1377950" eaLnBrk="1" fontAlgn="auto" latinLnBrk="0" hangingPunct="1">
              <a:lnSpc>
                <a:spcPct val="90000"/>
              </a:lnSpc>
              <a:spcBef>
                <a:spcPct val="0"/>
              </a:spcBef>
              <a:spcAft>
                <a:spcPct val="35000"/>
              </a:spcAft>
              <a:buClrTx/>
              <a:buSzTx/>
              <a:buFontTx/>
              <a:buNone/>
              <a:tabLst/>
              <a:defRPr/>
            </a:pPr>
            <a:r>
              <a:rPr lang="ro-RO" sz="8600" b="1" u="sng" dirty="0" smtClean="0">
                <a:latin typeface="+mj-lt"/>
                <a:cs typeface="Times New Roman" panose="02020603050405020304" pitchFamily="18" charset="0"/>
              </a:rPr>
              <a:t> </a:t>
            </a:r>
            <a:r>
              <a:rPr lang="ro-RO" sz="11200" b="1" u="sng" dirty="0" err="1">
                <a:latin typeface="+mj-lt"/>
              </a:rPr>
              <a:t>Corruption</a:t>
            </a:r>
            <a:r>
              <a:rPr lang="ro-RO" sz="11200" b="1" u="sng" dirty="0">
                <a:latin typeface="+mj-lt"/>
              </a:rPr>
              <a:t> in public </a:t>
            </a:r>
            <a:r>
              <a:rPr lang="ro-RO" sz="11200" b="1" u="sng" dirty="0" err="1">
                <a:latin typeface="+mj-lt"/>
              </a:rPr>
              <a:t>procurement</a:t>
            </a:r>
            <a:endParaRPr lang="ro-RO" sz="11200" b="1" u="sng" dirty="0">
              <a:latin typeface="+mj-lt"/>
            </a:endParaRPr>
          </a:p>
          <a:p>
            <a:pPr marL="0" marR="0" lvl="0" indent="0" algn="ctr" defTabSz="1377950" eaLnBrk="1" fontAlgn="auto" latinLnBrk="0" hangingPunct="1">
              <a:lnSpc>
                <a:spcPct val="90000"/>
              </a:lnSpc>
              <a:spcBef>
                <a:spcPct val="0"/>
              </a:spcBef>
              <a:spcAft>
                <a:spcPct val="35000"/>
              </a:spcAft>
              <a:buClrTx/>
              <a:buSzTx/>
              <a:buFontTx/>
              <a:buNone/>
              <a:tabLst/>
              <a:defRPr/>
            </a:pPr>
            <a:r>
              <a:rPr lang="ro-RO" sz="11200" b="1" u="sng" dirty="0" err="1" smtClean="0">
                <a:latin typeface="+mj-lt"/>
              </a:rPr>
              <a:t>Case-study</a:t>
            </a:r>
            <a:r>
              <a:rPr lang="ro-RO" sz="11200" b="1" u="sng" dirty="0" smtClean="0">
                <a:latin typeface="+mj-lt"/>
              </a:rPr>
              <a:t> </a:t>
            </a:r>
          </a:p>
          <a:p>
            <a:pPr marL="0" indent="0" algn="just">
              <a:buNone/>
            </a:pPr>
            <a:endParaRPr lang="ro-RO" sz="8600" dirty="0" smtClean="0">
              <a:latin typeface="+mj-lt"/>
              <a:cs typeface="Times New Roman" panose="02020603050405020304" pitchFamily="18" charset="0"/>
            </a:endParaRPr>
          </a:p>
          <a:p>
            <a:pPr marL="0" indent="0" algn="just">
              <a:buNone/>
            </a:pPr>
            <a:r>
              <a:rPr lang="ro-RO" sz="8600" dirty="0">
                <a:latin typeface="+mj-lt"/>
                <a:cs typeface="Times New Roman" panose="02020603050405020304" pitchFamily="18" charset="0"/>
              </a:rPr>
              <a:t> </a:t>
            </a:r>
            <a:r>
              <a:rPr lang="ro-RO" sz="8600" dirty="0" smtClean="0">
                <a:latin typeface="+mj-lt"/>
                <a:cs typeface="Times New Roman" panose="02020603050405020304" pitchFamily="18" charset="0"/>
              </a:rPr>
              <a:t>     </a:t>
            </a:r>
            <a:r>
              <a:rPr lang="ro-RO" sz="11200" b="1" u="sng" dirty="0" err="1" smtClean="0">
                <a:latin typeface="+mj-lt"/>
                <a:cs typeface="Times New Roman" panose="02020603050405020304" pitchFamily="18" charset="0"/>
              </a:rPr>
              <a:t>Organization</a:t>
            </a:r>
            <a:r>
              <a:rPr lang="ro-RO" sz="11200" dirty="0">
                <a:latin typeface="+mj-lt"/>
                <a:cs typeface="Times New Roman" panose="02020603050405020304" pitchFamily="18" charset="0"/>
              </a:rPr>
              <a:t>: </a:t>
            </a:r>
            <a:r>
              <a:rPr lang="ro-RO" sz="11200" dirty="0" err="1">
                <a:latin typeface="+mj-lt"/>
                <a:cs typeface="Times New Roman" panose="02020603050405020304" pitchFamily="18" charset="0"/>
              </a:rPr>
              <a:t>Children's</a:t>
            </a:r>
            <a:r>
              <a:rPr lang="ro-RO" sz="11200" dirty="0">
                <a:latin typeface="+mj-lt"/>
                <a:cs typeface="Times New Roman" panose="02020603050405020304" pitchFamily="18" charset="0"/>
              </a:rPr>
              <a:t> </a:t>
            </a:r>
            <a:r>
              <a:rPr lang="ro-RO" sz="11200" dirty="0" err="1">
                <a:latin typeface="+mj-lt"/>
                <a:cs typeface="Times New Roman" panose="02020603050405020304" pitchFamily="18" charset="0"/>
              </a:rPr>
              <a:t>Clinical</a:t>
            </a:r>
            <a:r>
              <a:rPr lang="ro-RO" sz="11200" dirty="0">
                <a:latin typeface="+mj-lt"/>
                <a:cs typeface="Times New Roman" panose="02020603050405020304" pitchFamily="18" charset="0"/>
              </a:rPr>
              <a:t> </a:t>
            </a:r>
            <a:r>
              <a:rPr lang="ro-RO" sz="11200" dirty="0" err="1">
                <a:latin typeface="+mj-lt"/>
                <a:cs typeface="Times New Roman" panose="02020603050405020304" pitchFamily="18" charset="0"/>
              </a:rPr>
              <a:t>Hospital</a:t>
            </a:r>
            <a:r>
              <a:rPr lang="ro-RO" sz="11200" dirty="0">
                <a:latin typeface="+mj-lt"/>
                <a:cs typeface="Times New Roman" panose="02020603050405020304" pitchFamily="18" charset="0"/>
              </a:rPr>
              <a:t> of </a:t>
            </a:r>
            <a:r>
              <a:rPr lang="ro-RO" sz="11200" dirty="0" smtClean="0">
                <a:latin typeface="+mj-lt"/>
                <a:cs typeface="Times New Roman" panose="02020603050405020304" pitchFamily="18" charset="0"/>
              </a:rPr>
              <a:t>X City - </a:t>
            </a:r>
            <a:r>
              <a:rPr lang="ro-RO" sz="11200" dirty="0">
                <a:latin typeface="+mj-lt"/>
                <a:cs typeface="Times New Roman" panose="02020603050405020304" pitchFamily="18" charset="0"/>
              </a:rPr>
              <a:t>state </a:t>
            </a:r>
            <a:r>
              <a:rPr lang="ro-RO" sz="11200" dirty="0" err="1">
                <a:latin typeface="+mj-lt"/>
                <a:cs typeface="Times New Roman" panose="02020603050405020304" pitchFamily="18" charset="0"/>
              </a:rPr>
              <a:t>hospital</a:t>
            </a:r>
            <a:r>
              <a:rPr lang="ro-RO" sz="11200" dirty="0">
                <a:latin typeface="+mj-lt"/>
                <a:cs typeface="Times New Roman" panose="02020603050405020304" pitchFamily="18" charset="0"/>
              </a:rPr>
              <a:t>, public </a:t>
            </a:r>
            <a:r>
              <a:rPr lang="ro-RO" sz="11200" dirty="0" err="1">
                <a:latin typeface="+mj-lt"/>
                <a:cs typeface="Times New Roman" panose="02020603050405020304" pitchFamily="18" charset="0"/>
              </a:rPr>
              <a:t>network</a:t>
            </a:r>
            <a:endParaRPr lang="ro-RO" sz="11200" dirty="0">
              <a:latin typeface="+mj-lt"/>
              <a:cs typeface="Times New Roman" panose="02020603050405020304" pitchFamily="18" charset="0"/>
            </a:endParaRPr>
          </a:p>
          <a:p>
            <a:pPr marL="0" indent="0" algn="just">
              <a:buNone/>
            </a:pPr>
            <a:r>
              <a:rPr lang="ro-RO" sz="11200" dirty="0">
                <a:latin typeface="+mj-lt"/>
                <a:cs typeface="Times New Roman" panose="02020603050405020304" pitchFamily="18" charset="0"/>
              </a:rPr>
              <a:t> </a:t>
            </a:r>
          </a:p>
          <a:p>
            <a:pPr marL="0" indent="0" algn="just">
              <a:buNone/>
            </a:pPr>
            <a:r>
              <a:rPr lang="ro-RO" sz="11200" dirty="0" smtClean="0">
                <a:latin typeface="+mj-lt"/>
                <a:cs typeface="Times New Roman" panose="02020603050405020304" pitchFamily="18" charset="0"/>
              </a:rPr>
              <a:t>      </a:t>
            </a:r>
            <a:r>
              <a:rPr lang="ro-RO" sz="11200" b="1" dirty="0" smtClean="0">
                <a:latin typeface="+mj-lt"/>
                <a:cs typeface="Times New Roman" panose="02020603050405020304" pitchFamily="18" charset="0"/>
              </a:rPr>
              <a:t>Principal</a:t>
            </a:r>
            <a:r>
              <a:rPr lang="ro-RO" sz="11200" dirty="0" smtClean="0">
                <a:latin typeface="+mj-lt"/>
                <a:cs typeface="Times New Roman" panose="02020603050405020304" pitchFamily="18" charset="0"/>
              </a:rPr>
              <a:t> </a:t>
            </a:r>
            <a:r>
              <a:rPr lang="ro-RO" sz="11200" b="1" u="sng" dirty="0" err="1" smtClean="0">
                <a:latin typeface="+mj-lt"/>
                <a:cs typeface="Times New Roman" panose="02020603050405020304" pitchFamily="18" charset="0"/>
              </a:rPr>
              <a:t>Agents</a:t>
            </a:r>
            <a:r>
              <a:rPr lang="ro-RO" sz="11200" u="sng" dirty="0" smtClean="0">
                <a:latin typeface="+mj-lt"/>
                <a:cs typeface="Times New Roman" panose="02020603050405020304" pitchFamily="18" charset="0"/>
              </a:rPr>
              <a:t>/Public </a:t>
            </a:r>
            <a:r>
              <a:rPr lang="ro-RO" sz="11200" u="sng" dirty="0" err="1" smtClean="0">
                <a:latin typeface="+mj-lt"/>
                <a:cs typeface="Times New Roman" panose="02020603050405020304" pitchFamily="18" charset="0"/>
              </a:rPr>
              <a:t>servants</a:t>
            </a:r>
            <a:r>
              <a:rPr lang="ro-RO" sz="11200" u="sng" dirty="0" smtClean="0">
                <a:latin typeface="+mj-lt"/>
                <a:cs typeface="Times New Roman" panose="02020603050405020304" pitchFamily="18" charset="0"/>
              </a:rPr>
              <a:t> </a:t>
            </a:r>
            <a:r>
              <a:rPr lang="ro-RO" sz="11200" u="sng" dirty="0" err="1" smtClean="0">
                <a:latin typeface="+mj-lt"/>
                <a:cs typeface="Times New Roman" panose="02020603050405020304" pitchFamily="18" charset="0"/>
              </a:rPr>
              <a:t>involved</a:t>
            </a:r>
            <a:r>
              <a:rPr lang="ro-RO" sz="11200" dirty="0" smtClean="0">
                <a:latin typeface="+mj-lt"/>
                <a:cs typeface="Times New Roman" panose="02020603050405020304" pitchFamily="18" charset="0"/>
              </a:rPr>
              <a:t>: </a:t>
            </a:r>
            <a:r>
              <a:rPr lang="ro-RO" sz="11200" dirty="0">
                <a:latin typeface="+mj-lt"/>
                <a:cs typeface="Times New Roman" panose="02020603050405020304" pitchFamily="18" charset="0"/>
              </a:rPr>
              <a:t>1) General Manager, 2) Economic manager</a:t>
            </a:r>
          </a:p>
          <a:p>
            <a:pPr marL="0" indent="0" algn="just">
              <a:buNone/>
            </a:pPr>
            <a:r>
              <a:rPr lang="ro-RO" sz="11200" dirty="0">
                <a:latin typeface="+mj-lt"/>
                <a:cs typeface="Times New Roman" panose="02020603050405020304" pitchFamily="18" charset="0"/>
              </a:rPr>
              <a:t> </a:t>
            </a:r>
            <a:endParaRPr lang="ro-RO" sz="11200" b="1" dirty="0">
              <a:latin typeface="+mj-lt"/>
              <a:cs typeface="Times New Roman" panose="02020603050405020304" pitchFamily="18" charset="0"/>
            </a:endParaRPr>
          </a:p>
          <a:p>
            <a:pPr marL="0" indent="0" algn="just">
              <a:buNone/>
            </a:pPr>
            <a:r>
              <a:rPr lang="ro-RO" sz="11200" b="1" dirty="0" smtClean="0">
                <a:latin typeface="+mj-lt"/>
                <a:cs typeface="Times New Roman" panose="02020603050405020304" pitchFamily="18" charset="0"/>
              </a:rPr>
              <a:t>      </a:t>
            </a:r>
            <a:r>
              <a:rPr lang="ro-RO" sz="11200" b="1" u="sng" dirty="0" err="1" smtClean="0">
                <a:latin typeface="+mj-lt"/>
                <a:cs typeface="Times New Roman" panose="02020603050405020304" pitchFamily="18" charset="0"/>
              </a:rPr>
              <a:t>Beneficiary</a:t>
            </a:r>
            <a:r>
              <a:rPr lang="ro-RO" sz="11200" dirty="0">
                <a:latin typeface="+mj-lt"/>
                <a:cs typeface="Times New Roman" panose="02020603050405020304" pitchFamily="18" charset="0"/>
              </a:rPr>
              <a:t>: </a:t>
            </a:r>
            <a:r>
              <a:rPr lang="ro-RO" sz="11200" dirty="0" err="1">
                <a:latin typeface="+mj-lt"/>
                <a:cs typeface="Times New Roman" panose="02020603050405020304" pitchFamily="18" charset="0"/>
              </a:rPr>
              <a:t>Two</a:t>
            </a:r>
            <a:r>
              <a:rPr lang="ro-RO" sz="11200" dirty="0">
                <a:latin typeface="+mj-lt"/>
                <a:cs typeface="Times New Roman" panose="02020603050405020304" pitchFamily="18" charset="0"/>
              </a:rPr>
              <a:t> </a:t>
            </a:r>
            <a:r>
              <a:rPr lang="ro-RO" sz="11200" dirty="0" err="1">
                <a:latin typeface="+mj-lt"/>
                <a:cs typeface="Times New Roman" panose="02020603050405020304" pitchFamily="18" charset="0"/>
              </a:rPr>
              <a:t>companies</a:t>
            </a:r>
            <a:r>
              <a:rPr lang="ro-RO" sz="11200" dirty="0">
                <a:latin typeface="+mj-lt"/>
                <a:cs typeface="Times New Roman" panose="02020603050405020304" pitchFamily="18" charset="0"/>
              </a:rPr>
              <a:t> </a:t>
            </a:r>
            <a:r>
              <a:rPr lang="ro-RO" sz="11200" dirty="0" smtClean="0">
                <a:latin typeface="+mj-lt"/>
                <a:cs typeface="Times New Roman" panose="02020603050405020304" pitchFamily="18" charset="0"/>
              </a:rPr>
              <a:t> </a:t>
            </a:r>
            <a:r>
              <a:rPr lang="ro-RO" sz="11200" dirty="0" err="1" smtClean="0">
                <a:latin typeface="+mj-lt"/>
                <a:cs typeface="Times New Roman" panose="02020603050405020304" pitchFamily="18" charset="0"/>
              </a:rPr>
              <a:t>from</a:t>
            </a:r>
            <a:r>
              <a:rPr lang="ro-RO" sz="11200" dirty="0" smtClean="0">
                <a:latin typeface="+mj-lt"/>
                <a:cs typeface="Times New Roman" panose="02020603050405020304" pitchFamily="18" charset="0"/>
              </a:rPr>
              <a:t> </a:t>
            </a:r>
            <a:r>
              <a:rPr lang="ro-RO" sz="11200" dirty="0" err="1">
                <a:latin typeface="+mj-lt"/>
                <a:cs typeface="Times New Roman" panose="02020603050405020304" pitchFamily="18" charset="0"/>
              </a:rPr>
              <a:t>the</a:t>
            </a:r>
            <a:r>
              <a:rPr lang="ro-RO" sz="11200" dirty="0">
                <a:latin typeface="+mj-lt"/>
                <a:cs typeface="Times New Roman" panose="02020603050405020304" pitchFamily="18" charset="0"/>
              </a:rPr>
              <a:t> same </a:t>
            </a:r>
            <a:r>
              <a:rPr lang="ro-RO" sz="11200" dirty="0" err="1">
                <a:latin typeface="+mj-lt"/>
                <a:cs typeface="Times New Roman" panose="02020603050405020304" pitchFamily="18" charset="0"/>
              </a:rPr>
              <a:t>city</a:t>
            </a:r>
            <a:r>
              <a:rPr lang="ro-RO" sz="11200" dirty="0">
                <a:latin typeface="+mj-lt"/>
                <a:cs typeface="Times New Roman" panose="02020603050405020304" pitchFamily="18" charset="0"/>
              </a:rPr>
              <a:t>, </a:t>
            </a:r>
            <a:r>
              <a:rPr lang="ro-RO" sz="11200" dirty="0" err="1">
                <a:latin typeface="+mj-lt"/>
                <a:cs typeface="Times New Roman" panose="02020603050405020304" pitchFamily="18" charset="0"/>
              </a:rPr>
              <a:t>the</a:t>
            </a:r>
            <a:r>
              <a:rPr lang="ro-RO" sz="11200" dirty="0">
                <a:latin typeface="+mj-lt"/>
                <a:cs typeface="Times New Roman" panose="02020603050405020304" pitchFamily="18" charset="0"/>
              </a:rPr>
              <a:t> </a:t>
            </a:r>
            <a:r>
              <a:rPr lang="ro-RO" sz="11200" dirty="0" smtClean="0">
                <a:latin typeface="+mj-lt"/>
                <a:cs typeface="Times New Roman" panose="02020603050405020304" pitchFamily="18" charset="0"/>
              </a:rPr>
              <a:t>W City, </a:t>
            </a:r>
            <a:r>
              <a:rPr lang="ro-RO" sz="11200" dirty="0" err="1">
                <a:latin typeface="+mj-lt"/>
                <a:cs typeface="Times New Roman" panose="02020603050405020304" pitchFamily="18" charset="0"/>
              </a:rPr>
              <a:t>having</a:t>
            </a:r>
            <a:r>
              <a:rPr lang="ro-RO" sz="11200" dirty="0">
                <a:latin typeface="+mj-lt"/>
                <a:cs typeface="Times New Roman" panose="02020603050405020304" pitchFamily="18" charset="0"/>
              </a:rPr>
              <a:t> </a:t>
            </a:r>
            <a:r>
              <a:rPr lang="ro-RO" sz="11200" dirty="0" err="1">
                <a:latin typeface="+mj-lt"/>
                <a:cs typeface="Times New Roman" panose="02020603050405020304" pitchFamily="18" charset="0"/>
              </a:rPr>
              <a:t>the</a:t>
            </a:r>
            <a:r>
              <a:rPr lang="ro-RO" sz="11200" dirty="0">
                <a:latin typeface="+mj-lt"/>
                <a:cs typeface="Times New Roman" panose="02020603050405020304" pitchFamily="18" charset="0"/>
              </a:rPr>
              <a:t> same administrator</a:t>
            </a:r>
          </a:p>
          <a:p>
            <a:endParaRPr lang="ro-RO" dirty="0"/>
          </a:p>
          <a:p>
            <a:pPr marL="457200" lvl="1" indent="0">
              <a:buNone/>
            </a:pPr>
            <a:r>
              <a:rPr lang="ro-RO" dirty="0">
                <a:solidFill>
                  <a:schemeClr val="tx1"/>
                </a:solidFill>
                <a:latin typeface="Times New Roman" panose="02020603050405020304" pitchFamily="18" charset="0"/>
                <a:cs typeface="Times New Roman" panose="02020603050405020304" pitchFamily="18" charset="0"/>
              </a:rPr>
              <a:t>	 	</a:t>
            </a:r>
            <a:endParaRPr lang="de-AT"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3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00211" y="1239864"/>
            <a:ext cx="11424996" cy="5424407"/>
          </a:xfrm>
        </p:spPr>
        <p:txBody>
          <a:bodyPr>
            <a:normAutofit fontScale="70000" lnSpcReduction="20000"/>
          </a:bodyPr>
          <a:lstStyle/>
          <a:p>
            <a:endParaRPr lang="ro-RO" sz="3600" dirty="0" smtClean="0"/>
          </a:p>
          <a:p>
            <a:pPr algn="just"/>
            <a:r>
              <a:rPr lang="en-US" sz="3600" dirty="0" smtClean="0"/>
              <a:t>Nine </a:t>
            </a:r>
            <a:r>
              <a:rPr lang="en-US" sz="3600" dirty="0"/>
              <a:t>government ministers, including 2 PM have been charged. </a:t>
            </a:r>
            <a:endParaRPr lang="ro-RO" sz="3600" dirty="0"/>
          </a:p>
          <a:p>
            <a:pPr algn="just"/>
            <a:endParaRPr lang="ro-RO" sz="3600" dirty="0" smtClean="0"/>
          </a:p>
          <a:p>
            <a:pPr algn="just"/>
            <a:r>
              <a:rPr lang="en-US" sz="3600" dirty="0" smtClean="0"/>
              <a:t>They </a:t>
            </a:r>
            <a:r>
              <a:rPr lang="en-US" sz="3600" dirty="0"/>
              <a:t>are belonging to the </a:t>
            </a:r>
            <a:r>
              <a:rPr lang="ro-RO" sz="3600" dirty="0" err="1" smtClean="0"/>
              <a:t>former</a:t>
            </a:r>
            <a:r>
              <a:rPr lang="ro-RO" sz="3600" dirty="0" smtClean="0"/>
              <a:t> PM </a:t>
            </a:r>
            <a:r>
              <a:rPr lang="en-US" sz="3600" u="sng" dirty="0" err="1" smtClean="0">
                <a:hlinkClick r:id="rId2" tooltip="First Năstase cabinet"/>
              </a:rPr>
              <a:t>Năstase</a:t>
            </a:r>
            <a:r>
              <a:rPr lang="en-US" sz="3600" dirty="0"/>
              <a:t>, </a:t>
            </a:r>
            <a:r>
              <a:rPr lang="en-US" sz="3600" u="sng" dirty="0" err="1">
                <a:hlinkClick r:id="rId3" tooltip="Tăriceanu I Cabinet"/>
              </a:rPr>
              <a:t>Tăriceanu</a:t>
            </a:r>
            <a:r>
              <a:rPr lang="en-US" sz="3600" dirty="0"/>
              <a:t> and </a:t>
            </a:r>
            <a:r>
              <a:rPr lang="en-US" sz="3600" u="sng" dirty="0" err="1">
                <a:hlinkClick r:id="rId4" tooltip="Boc Cabinets"/>
              </a:rPr>
              <a:t>Boc</a:t>
            </a:r>
            <a:r>
              <a:rPr lang="en-US" sz="3600" u="sng" dirty="0">
                <a:hlinkClick r:id="rId4" tooltip="Boc Cabinets"/>
              </a:rPr>
              <a:t> Cabinets</a:t>
            </a:r>
            <a:r>
              <a:rPr lang="en-US" sz="3600" dirty="0"/>
              <a:t>. The bribes were estimated at more than $67 million.</a:t>
            </a:r>
            <a:endParaRPr lang="ro-RO" sz="3600" dirty="0"/>
          </a:p>
          <a:p>
            <a:pPr algn="just"/>
            <a:endParaRPr lang="ro-RO" sz="3600" dirty="0" smtClean="0"/>
          </a:p>
          <a:p>
            <a:pPr algn="just"/>
            <a:r>
              <a:rPr lang="en-US" sz="3600" dirty="0" smtClean="0"/>
              <a:t>Apart </a:t>
            </a:r>
            <a:r>
              <a:rPr lang="en-US" sz="3600" dirty="0"/>
              <a:t>from Microsoft, this scandal involved several major multinational corporations, including </a:t>
            </a:r>
            <a:r>
              <a:rPr lang="en-US" sz="3600" u="sng" dirty="0">
                <a:hlinkClick r:id="rId5" tooltip="Fujitsu-Siemens"/>
              </a:rPr>
              <a:t>Fujitsu-Siemens</a:t>
            </a:r>
            <a:r>
              <a:rPr lang="en-US" sz="3600" dirty="0"/>
              <a:t>, </a:t>
            </a:r>
            <a:r>
              <a:rPr lang="en-US" sz="3600" u="sng" dirty="0">
                <a:hlinkClick r:id="rId6" tooltip="IBM"/>
              </a:rPr>
              <a:t>IBM</a:t>
            </a:r>
            <a:r>
              <a:rPr lang="en-US" sz="3600" dirty="0"/>
              <a:t>, </a:t>
            </a:r>
            <a:r>
              <a:rPr lang="en-US" sz="3600" u="sng" dirty="0">
                <a:hlinkClick r:id="rId7" tooltip="Compaq"/>
              </a:rPr>
              <a:t>Compaq</a:t>
            </a:r>
            <a:r>
              <a:rPr lang="en-US" sz="3600" dirty="0"/>
              <a:t>, </a:t>
            </a:r>
            <a:r>
              <a:rPr lang="en-US" sz="3600" u="sng" dirty="0">
                <a:hlinkClick r:id="rId8" tooltip="Hewlett-Packard"/>
              </a:rPr>
              <a:t>Hewlett-Packard</a:t>
            </a:r>
            <a:r>
              <a:rPr lang="en-US" sz="3600" dirty="0"/>
              <a:t>, </a:t>
            </a:r>
            <a:r>
              <a:rPr lang="en-US" sz="3600" u="sng" dirty="0">
                <a:hlinkClick r:id="rId9" tooltip="S&amp;T (company)"/>
              </a:rPr>
              <a:t>S&amp;T</a:t>
            </a:r>
            <a:r>
              <a:rPr lang="en-US" sz="3600" dirty="0"/>
              <a:t> and local software companies like SIVECO and </a:t>
            </a:r>
            <a:r>
              <a:rPr lang="en-US" sz="3600" u="sng" dirty="0" err="1">
                <a:hlinkClick r:id="rId10" tooltip="Softwin"/>
              </a:rPr>
              <a:t>Softwin</a:t>
            </a:r>
            <a:r>
              <a:rPr lang="en-US" sz="3600" dirty="0"/>
              <a:t>.</a:t>
            </a:r>
            <a:r>
              <a:rPr lang="en-US" sz="3600" u="sng" baseline="30000" dirty="0">
                <a:hlinkClick r:id="rId11"/>
              </a:rPr>
              <a:t>[3]</a:t>
            </a:r>
            <a:r>
              <a:rPr lang="en-US" sz="3600" dirty="0"/>
              <a:t> </a:t>
            </a:r>
            <a:endParaRPr lang="ro-RO" sz="3600" dirty="0"/>
          </a:p>
          <a:p>
            <a:pPr algn="just"/>
            <a:endParaRPr lang="ro-RO" sz="3600" dirty="0" smtClean="0"/>
          </a:p>
          <a:p>
            <a:pPr algn="just"/>
            <a:r>
              <a:rPr lang="en-US" sz="3600" dirty="0" smtClean="0"/>
              <a:t>The </a:t>
            </a:r>
            <a:r>
              <a:rPr lang="en-US" sz="3600" dirty="0"/>
              <a:t>first contract for the purchase of Microsoft IT licenses for schools in Romania was signed in 2004, during Adrian </a:t>
            </a:r>
            <a:r>
              <a:rPr lang="en-US" sz="3600" dirty="0" err="1"/>
              <a:t>Nastase’s</a:t>
            </a:r>
            <a:r>
              <a:rPr lang="en-US" sz="3600" dirty="0"/>
              <a:t> government. The contract wasn’t signed directly with Microsoft, but with Fujitsu Siemens Computers, and the prices of the licenses was highly inflated.</a:t>
            </a:r>
            <a:endParaRPr lang="ro-RO" sz="3600" dirty="0"/>
          </a:p>
          <a:p>
            <a:endParaRPr lang="de-AT" dirty="0"/>
          </a:p>
        </p:txBody>
      </p:sp>
    </p:spTree>
    <p:extLst>
      <p:ext uri="{BB962C8B-B14F-4D97-AF65-F5344CB8AC3E}">
        <p14:creationId xmlns:p14="http://schemas.microsoft.com/office/powerpoint/2010/main" val="34533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22719" y="1257567"/>
            <a:ext cx="11502488" cy="5189728"/>
          </a:xfrm>
        </p:spPr>
        <p:txBody>
          <a:bodyPr>
            <a:normAutofit fontScale="62500" lnSpcReduction="20000"/>
          </a:bodyPr>
          <a:lstStyle/>
          <a:p>
            <a:pPr algn="just"/>
            <a:r>
              <a:rPr lang="en-US" sz="4000" dirty="0"/>
              <a:t>The ministers who were being prosecuted for this initial contract were former education ministers EA  and A </a:t>
            </a:r>
            <a:r>
              <a:rPr lang="en-US" sz="4000" dirty="0" err="1"/>
              <a:t>A</a:t>
            </a:r>
            <a:r>
              <a:rPr lang="en-US" sz="4000" dirty="0"/>
              <a:t>, former finance minister M. T.,  former communications ministers D. N. and A. T., and former government </a:t>
            </a:r>
            <a:r>
              <a:rPr lang="en-US" sz="4000" dirty="0" smtClean="0"/>
              <a:t>general</a:t>
            </a:r>
            <a:r>
              <a:rPr lang="ro-RO" sz="4000" dirty="0" smtClean="0"/>
              <a:t> </a:t>
            </a:r>
            <a:r>
              <a:rPr lang="en-US" sz="4000" dirty="0" smtClean="0"/>
              <a:t>secretary S</a:t>
            </a:r>
            <a:r>
              <a:rPr lang="en-US" sz="4000" dirty="0"/>
              <a:t>. M.</a:t>
            </a:r>
            <a:endParaRPr lang="ro-RO" sz="4000" dirty="0"/>
          </a:p>
          <a:p>
            <a:pPr algn="just"/>
            <a:endParaRPr lang="ro-RO" sz="4000" dirty="0" smtClean="0"/>
          </a:p>
          <a:p>
            <a:pPr algn="just"/>
            <a:r>
              <a:rPr lang="en-US" sz="4000" dirty="0" smtClean="0"/>
              <a:t>The </a:t>
            </a:r>
            <a:r>
              <a:rPr lang="en-US" sz="4000" dirty="0"/>
              <a:t>DNA </a:t>
            </a:r>
            <a:r>
              <a:rPr lang="en-US" sz="4000" dirty="0" smtClean="0"/>
              <a:t>dropped </a:t>
            </a:r>
            <a:r>
              <a:rPr lang="en-US" sz="4000" dirty="0"/>
              <a:t>the charges against former education minister D. F., as the accusations against him were unsubstantiated</a:t>
            </a:r>
            <a:r>
              <a:rPr lang="en-US" sz="4000" dirty="0" smtClean="0"/>
              <a:t>.</a:t>
            </a:r>
            <a:endParaRPr lang="ro-RO" sz="4000" dirty="0" smtClean="0"/>
          </a:p>
          <a:p>
            <a:pPr algn="just"/>
            <a:endParaRPr lang="ro-RO" sz="4000" dirty="0"/>
          </a:p>
          <a:p>
            <a:pPr algn="just"/>
            <a:r>
              <a:rPr lang="en-US" sz="4000" dirty="0"/>
              <a:t>DNA has managed to get final convictions in this case against former communications minister G. S., former Piatra </a:t>
            </a:r>
            <a:r>
              <a:rPr lang="en-US" sz="4000" dirty="0" err="1"/>
              <a:t>Neamţ</a:t>
            </a:r>
            <a:r>
              <a:rPr lang="en-US" sz="4000" dirty="0"/>
              <a:t> mayor G. S., and local businessmen N.D. and D: C</a:t>
            </a:r>
            <a:r>
              <a:rPr lang="en-US" sz="4000" dirty="0" smtClean="0"/>
              <a:t>:.</a:t>
            </a:r>
            <a:endParaRPr lang="ro-RO" sz="4000" dirty="0" smtClean="0"/>
          </a:p>
          <a:p>
            <a:pPr algn="just"/>
            <a:endParaRPr lang="ro-RO" sz="4000" dirty="0"/>
          </a:p>
          <a:p>
            <a:pPr algn="just"/>
            <a:r>
              <a:rPr lang="en-US" sz="4000" dirty="0"/>
              <a:t>The prosecutors also sent to court local businessmen C.F. and D. P., the men who intermediated the closing of the license purchase contracts and also benefited from these contracts. </a:t>
            </a:r>
            <a:endParaRPr lang="ro-RO" sz="4000" dirty="0"/>
          </a:p>
          <a:p>
            <a:endParaRPr lang="de-AT" dirty="0"/>
          </a:p>
        </p:txBody>
      </p:sp>
    </p:spTree>
    <p:extLst>
      <p:ext uri="{BB962C8B-B14F-4D97-AF65-F5344CB8AC3E}">
        <p14:creationId xmlns:p14="http://schemas.microsoft.com/office/powerpoint/2010/main" val="221172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69214" y="1273065"/>
            <a:ext cx="11455993" cy="5174230"/>
          </a:xfrm>
        </p:spPr>
        <p:txBody>
          <a:bodyPr>
            <a:normAutofit fontScale="85000" lnSpcReduction="20000"/>
          </a:bodyPr>
          <a:lstStyle/>
          <a:p>
            <a:pPr algn="just"/>
            <a:r>
              <a:rPr lang="en-US" dirty="0"/>
              <a:t>According to prosecutors, </a:t>
            </a:r>
            <a:r>
              <a:rPr lang="en-US" dirty="0" err="1"/>
              <a:t>Mr.C</a:t>
            </a:r>
            <a:r>
              <a:rPr lang="en-US" dirty="0"/>
              <a:t> got a bribe of EUR 9 million from businessmen C.F and D.P. so that his wife at that time, U. E., who was minister of Development, would help seal the deal regarding the software licenses between </a:t>
            </a:r>
            <a:r>
              <a:rPr lang="en-US" dirty="0" smtClean="0"/>
              <a:t>F’s </a:t>
            </a:r>
            <a:r>
              <a:rPr lang="en-US" dirty="0"/>
              <a:t>firms and the Ministry of Communication.</a:t>
            </a:r>
            <a:endParaRPr lang="ro-RO" dirty="0"/>
          </a:p>
          <a:p>
            <a:pPr algn="just"/>
            <a:r>
              <a:rPr lang="en-US" dirty="0"/>
              <a:t>Former Communications minister V. V. and former Microsoft Romania CEO were also sent to court in this case.</a:t>
            </a:r>
            <a:endParaRPr lang="ro-RO" dirty="0"/>
          </a:p>
          <a:p>
            <a:pPr algn="just"/>
            <a:r>
              <a:rPr lang="en-US" dirty="0"/>
              <a:t>Former minister </a:t>
            </a:r>
            <a:r>
              <a:rPr lang="en-US" dirty="0" smtClean="0"/>
              <a:t>S</a:t>
            </a:r>
            <a:r>
              <a:rPr lang="ro-RO" dirty="0" smtClean="0"/>
              <a:t>.</a:t>
            </a:r>
            <a:r>
              <a:rPr lang="en-US" dirty="0" smtClean="0"/>
              <a:t> </a:t>
            </a:r>
            <a:r>
              <a:rPr lang="en-US" dirty="0"/>
              <a:t>said that the black money from the Microsoft affair was also used to finance political campaigns in Romania.</a:t>
            </a:r>
            <a:endParaRPr lang="ro-RO" dirty="0"/>
          </a:p>
          <a:p>
            <a:pPr algn="just"/>
            <a:r>
              <a:rPr lang="en-US" dirty="0"/>
              <a:t>Lately, DNA has dropped the charges against seven of the former ministers due to a judicial error.</a:t>
            </a:r>
            <a:endParaRPr lang="ro-RO" dirty="0"/>
          </a:p>
          <a:p>
            <a:pPr algn="just"/>
            <a:r>
              <a:rPr lang="en-US" dirty="0"/>
              <a:t>The prosecutor who initially investigated the case was dismissed in Summer, 2017, and the DNA chief prosecutors asked the Judicial Inspection to investigate if the prosecutor respected the procedures.</a:t>
            </a:r>
            <a:endParaRPr lang="ro-RO" dirty="0"/>
          </a:p>
          <a:p>
            <a:endParaRPr lang="de-AT" dirty="0"/>
          </a:p>
        </p:txBody>
      </p:sp>
    </p:spTree>
    <p:extLst>
      <p:ext uri="{BB962C8B-B14F-4D97-AF65-F5344CB8AC3E}">
        <p14:creationId xmlns:p14="http://schemas.microsoft.com/office/powerpoint/2010/main" val="32919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76226" y="1273065"/>
            <a:ext cx="11502486" cy="5158731"/>
          </a:xfrm>
        </p:spPr>
        <p:txBody>
          <a:bodyPr>
            <a:normAutofit fontScale="92500" lnSpcReduction="20000"/>
          </a:bodyPr>
          <a:lstStyle/>
          <a:p>
            <a:pPr algn="just"/>
            <a:r>
              <a:rPr lang="en-US" dirty="0"/>
              <a:t>This is DNA’s biggest failure to date, given the magnitude of this case. </a:t>
            </a:r>
            <a:endParaRPr lang="ro-RO" dirty="0"/>
          </a:p>
          <a:p>
            <a:pPr algn="just"/>
            <a:endParaRPr lang="ro-RO" dirty="0"/>
          </a:p>
          <a:p>
            <a:pPr algn="just"/>
            <a:r>
              <a:rPr lang="en-US" dirty="0"/>
              <a:t>On February 1, 2018, the DNA announced that it had to drop the charges against seven former ministers who were being prosecuted in this case because they were indicted after the limitation period for their charges expired. </a:t>
            </a:r>
            <a:endParaRPr lang="ro-RO" dirty="0" smtClean="0"/>
          </a:p>
          <a:p>
            <a:pPr algn="just"/>
            <a:endParaRPr lang="ro-RO" dirty="0"/>
          </a:p>
          <a:p>
            <a:pPr algn="just"/>
            <a:r>
              <a:rPr lang="en-US" dirty="0"/>
              <a:t>The prosecutor who initially investigated this case indicted the seven former ministers in January 2015 but the limitation period expired at the end of 2014. The ministers were charged with abuse of office, for which the limitation period is 10 years.</a:t>
            </a:r>
            <a:endParaRPr lang="ro-RO" dirty="0"/>
          </a:p>
          <a:p>
            <a:endParaRPr lang="de-AT" dirty="0"/>
          </a:p>
        </p:txBody>
      </p:sp>
    </p:spTree>
    <p:extLst>
      <p:ext uri="{BB962C8B-B14F-4D97-AF65-F5344CB8AC3E}">
        <p14:creationId xmlns:p14="http://schemas.microsoft.com/office/powerpoint/2010/main" val="45535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53717" y="1335059"/>
            <a:ext cx="11595476" cy="5034744"/>
          </a:xfrm>
        </p:spPr>
        <p:txBody>
          <a:bodyPr>
            <a:normAutofit/>
          </a:bodyPr>
          <a:lstStyle/>
          <a:p>
            <a:pPr marL="0" indent="0">
              <a:buNone/>
            </a:pPr>
            <a:r>
              <a:rPr lang="ro-RO" dirty="0" smtClean="0"/>
              <a:t>	</a:t>
            </a:r>
            <a:r>
              <a:rPr lang="ro-RO" b="1" u="sng" dirty="0" smtClean="0"/>
              <a:t>The</a:t>
            </a:r>
            <a:r>
              <a:rPr lang="ro-RO" u="sng" dirty="0" smtClean="0"/>
              <a:t> </a:t>
            </a:r>
            <a:r>
              <a:rPr lang="ro-RO" b="1" u="sng" dirty="0" smtClean="0"/>
              <a:t>Zeus </a:t>
            </a:r>
            <a:r>
              <a:rPr lang="ro-RO" b="1" u="sng" dirty="0" err="1" smtClean="0"/>
              <a:t>Affair</a:t>
            </a:r>
            <a:endParaRPr lang="ro-RO" b="1" u="sng" dirty="0" smtClean="0"/>
          </a:p>
          <a:p>
            <a:pPr marL="0" indent="0">
              <a:buNone/>
            </a:pPr>
            <a:endParaRPr lang="ro-RO" dirty="0" smtClean="0"/>
          </a:p>
          <a:p>
            <a:pPr marL="0" indent="0" algn="just">
              <a:buNone/>
            </a:pPr>
            <a:r>
              <a:rPr lang="ro-RO" dirty="0"/>
              <a:t>	</a:t>
            </a:r>
            <a:r>
              <a:rPr lang="ro-RO" dirty="0" smtClean="0"/>
              <a:t>2019, </a:t>
            </a:r>
            <a:r>
              <a:rPr lang="ro-RO" dirty="0" err="1" smtClean="0"/>
              <a:t>September</a:t>
            </a:r>
            <a:r>
              <a:rPr lang="ro-RO" dirty="0" smtClean="0"/>
              <a:t> - </a:t>
            </a:r>
            <a:r>
              <a:rPr lang="en-US" dirty="0" smtClean="0"/>
              <a:t>Constantin </a:t>
            </a:r>
            <a:r>
              <a:rPr lang="en-US" dirty="0" err="1"/>
              <a:t>Nicolescu</a:t>
            </a:r>
            <a:r>
              <a:rPr lang="en-US" dirty="0"/>
              <a:t>, former </a:t>
            </a:r>
            <a:r>
              <a:rPr lang="en-US" dirty="0" smtClean="0"/>
              <a:t>SD</a:t>
            </a:r>
            <a:r>
              <a:rPr lang="ro-RO" dirty="0" smtClean="0"/>
              <a:t>P</a:t>
            </a:r>
            <a:r>
              <a:rPr lang="en-US" dirty="0" smtClean="0"/>
              <a:t> </a:t>
            </a:r>
            <a:r>
              <a:rPr lang="en-US" dirty="0"/>
              <a:t>president of </a:t>
            </a:r>
            <a:r>
              <a:rPr lang="en-US" dirty="0" smtClean="0"/>
              <a:t>C</a:t>
            </a:r>
            <a:r>
              <a:rPr lang="ro-RO" dirty="0" err="1" smtClean="0"/>
              <a:t>ounty</a:t>
            </a:r>
            <a:r>
              <a:rPr lang="ro-RO" dirty="0" smtClean="0"/>
              <a:t> Council</a:t>
            </a:r>
            <a:r>
              <a:rPr lang="en-US" dirty="0" smtClean="0"/>
              <a:t> </a:t>
            </a:r>
            <a:r>
              <a:rPr lang="en-US" dirty="0" err="1"/>
              <a:t>Arges</a:t>
            </a:r>
            <a:r>
              <a:rPr lang="en-US" dirty="0"/>
              <a:t>, was definitively sentenced to 7 years and 8 months in prison, but will not go </a:t>
            </a:r>
            <a:r>
              <a:rPr lang="ro-RO" dirty="0" smtClean="0"/>
              <a:t>in </a:t>
            </a:r>
            <a:r>
              <a:rPr lang="ro-RO" dirty="0" err="1" smtClean="0"/>
              <a:t>jail</a:t>
            </a:r>
            <a:r>
              <a:rPr lang="ro-RO" dirty="0" smtClean="0"/>
              <a:t>.</a:t>
            </a:r>
          </a:p>
          <a:p>
            <a:pPr marL="0" indent="0" algn="just">
              <a:buNone/>
            </a:pPr>
            <a:r>
              <a:rPr lang="ro-RO" dirty="0" smtClean="0"/>
              <a:t>	</a:t>
            </a:r>
            <a:r>
              <a:rPr lang="en-US" dirty="0" smtClean="0"/>
              <a:t>The </a:t>
            </a:r>
            <a:r>
              <a:rPr lang="en-US" dirty="0"/>
              <a:t>judges also canceled the disposition of the substantive court regarding the confiscation of the 4.5 million lei </a:t>
            </a:r>
            <a:r>
              <a:rPr lang="ro-RO" dirty="0" smtClean="0"/>
              <a:t>( 1 </a:t>
            </a:r>
            <a:r>
              <a:rPr lang="ro-RO" dirty="0" err="1" smtClean="0"/>
              <a:t>million</a:t>
            </a:r>
            <a:r>
              <a:rPr lang="ro-RO" dirty="0" smtClean="0"/>
              <a:t> Euro) </a:t>
            </a:r>
            <a:r>
              <a:rPr lang="en-US" dirty="0" smtClean="0"/>
              <a:t>from </a:t>
            </a:r>
            <a:r>
              <a:rPr lang="en-US" dirty="0" err="1" smtClean="0"/>
              <a:t>Nicolescu</a:t>
            </a:r>
            <a:r>
              <a:rPr lang="ro-RO" dirty="0" smtClean="0"/>
              <a:t>.</a:t>
            </a:r>
          </a:p>
          <a:p>
            <a:pPr marL="0" indent="0" algn="just">
              <a:buNone/>
            </a:pPr>
            <a:endParaRPr lang="en-US" dirty="0" smtClean="0"/>
          </a:p>
        </p:txBody>
      </p:sp>
    </p:spTree>
    <p:extLst>
      <p:ext uri="{BB962C8B-B14F-4D97-AF65-F5344CB8AC3E}">
        <p14:creationId xmlns:p14="http://schemas.microsoft.com/office/powerpoint/2010/main" val="344190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728420" y="1394847"/>
            <a:ext cx="10941803" cy="4974956"/>
          </a:xfrm>
        </p:spPr>
        <p:txBody>
          <a:bodyPr/>
          <a:lstStyle/>
          <a:p>
            <a:pPr algn="just"/>
            <a:r>
              <a:rPr lang="ro-RO" dirty="0" smtClean="0"/>
              <a:t>	</a:t>
            </a:r>
            <a:r>
              <a:rPr lang="en-US" dirty="0" smtClean="0"/>
              <a:t>Former </a:t>
            </a:r>
            <a:r>
              <a:rPr lang="en-US" dirty="0"/>
              <a:t>President of </a:t>
            </a:r>
            <a:r>
              <a:rPr lang="en-US" dirty="0" err="1"/>
              <a:t>Arges</a:t>
            </a:r>
            <a:r>
              <a:rPr lang="en-US" dirty="0"/>
              <a:t> County Council, Constantin </a:t>
            </a:r>
            <a:r>
              <a:rPr lang="en-US" dirty="0" err="1"/>
              <a:t>Nicolescu</a:t>
            </a:r>
            <a:r>
              <a:rPr lang="en-US" dirty="0"/>
              <a:t>, was definitively sentenced on Tuesday by the High Court of Cassation and Justice to 7 years and 8 months in prison for taking bribes, but the court upheld a previous decision on conditional release from </a:t>
            </a:r>
            <a:r>
              <a:rPr lang="en-US" dirty="0" smtClean="0"/>
              <a:t>prison</a:t>
            </a:r>
            <a:r>
              <a:rPr lang="ro-RO" dirty="0" smtClean="0"/>
              <a:t>.</a:t>
            </a:r>
          </a:p>
          <a:p>
            <a:pPr algn="just"/>
            <a:r>
              <a:rPr lang="ro-RO" dirty="0" smtClean="0"/>
              <a:t>	</a:t>
            </a:r>
            <a:r>
              <a:rPr lang="en-US" dirty="0" smtClean="0"/>
              <a:t>According </a:t>
            </a:r>
            <a:r>
              <a:rPr lang="en-US" dirty="0"/>
              <a:t>to DNA, in March </a:t>
            </a:r>
            <a:r>
              <a:rPr lang="en-US" dirty="0" smtClean="0"/>
              <a:t>20</a:t>
            </a:r>
            <a:r>
              <a:rPr lang="ro-RO" dirty="0" smtClean="0"/>
              <a:t>11</a:t>
            </a:r>
            <a:r>
              <a:rPr lang="en-US" dirty="0" smtClean="0"/>
              <a:t>, </a:t>
            </a:r>
            <a:r>
              <a:rPr lang="en-US" dirty="0"/>
              <a:t>CJ </a:t>
            </a:r>
            <a:r>
              <a:rPr lang="en-US" dirty="0" err="1"/>
              <a:t>Arges</a:t>
            </a:r>
            <a:r>
              <a:rPr lang="en-US" dirty="0"/>
              <a:t>, as a contracting authority, organized a public procurement procedure through an open tender, which aimed to rehabilitate two flood-affected bridges, located on county roads, in the localities of </a:t>
            </a:r>
            <a:r>
              <a:rPr lang="en-US" dirty="0" err="1"/>
              <a:t>Căteasca</a:t>
            </a:r>
            <a:r>
              <a:rPr lang="en-US" dirty="0"/>
              <a:t> and </a:t>
            </a:r>
            <a:r>
              <a:rPr lang="en-US" dirty="0" err="1"/>
              <a:t>Ciomăgeşti</a:t>
            </a:r>
            <a:r>
              <a:rPr lang="en-US" dirty="0"/>
              <a:t>, respectively. </a:t>
            </a:r>
            <a:r>
              <a:rPr lang="en-US" dirty="0" smtClean="0"/>
              <a:t> </a:t>
            </a:r>
            <a:endParaRPr lang="en-US" dirty="0"/>
          </a:p>
        </p:txBody>
      </p:sp>
    </p:spTree>
    <p:extLst>
      <p:ext uri="{BB962C8B-B14F-4D97-AF65-F5344CB8AC3E}">
        <p14:creationId xmlns:p14="http://schemas.microsoft.com/office/powerpoint/2010/main" val="1606000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697424" y="1483962"/>
            <a:ext cx="11065790" cy="4389895"/>
          </a:xfrm>
        </p:spPr>
        <p:txBody>
          <a:bodyPr/>
          <a:lstStyle/>
          <a:p>
            <a:pPr algn="just"/>
            <a:r>
              <a:rPr lang="ro-RO" dirty="0" smtClean="0"/>
              <a:t>	</a:t>
            </a:r>
            <a:r>
              <a:rPr lang="en-US" dirty="0" smtClean="0"/>
              <a:t>The </a:t>
            </a:r>
            <a:r>
              <a:rPr lang="en-US" dirty="0"/>
              <a:t>respective funds came from accessing a project funded by PHARE funds, aimed strictly at the rehabilitation of the road infrastructure and environmental objectives affected by the floods </a:t>
            </a:r>
            <a:r>
              <a:rPr lang="en-US" dirty="0" smtClean="0"/>
              <a:t>of </a:t>
            </a:r>
            <a:r>
              <a:rPr lang="en-US" dirty="0"/>
              <a:t>April - May and July - August </a:t>
            </a:r>
            <a:r>
              <a:rPr lang="en-US" dirty="0" smtClean="0"/>
              <a:t>20</a:t>
            </a:r>
            <a:r>
              <a:rPr lang="ro-RO" dirty="0" smtClean="0"/>
              <a:t>10</a:t>
            </a:r>
            <a:r>
              <a:rPr lang="en-US" dirty="0" smtClean="0"/>
              <a:t>.</a:t>
            </a:r>
            <a:endParaRPr lang="ro-RO" dirty="0" smtClean="0"/>
          </a:p>
          <a:p>
            <a:pPr algn="just"/>
            <a:r>
              <a:rPr lang="ro-RO" dirty="0" smtClean="0"/>
              <a:t>	</a:t>
            </a:r>
            <a:r>
              <a:rPr lang="en-US" dirty="0" smtClean="0"/>
              <a:t>In </a:t>
            </a:r>
            <a:r>
              <a:rPr lang="en-US" dirty="0"/>
              <a:t>order to access the European money, officials from </a:t>
            </a:r>
            <a:r>
              <a:rPr lang="en-US" dirty="0" smtClean="0"/>
              <a:t>C</a:t>
            </a:r>
            <a:r>
              <a:rPr lang="ro-RO" dirty="0" err="1" smtClean="0"/>
              <a:t>ounty</a:t>
            </a:r>
            <a:r>
              <a:rPr lang="ro-RO" dirty="0" smtClean="0"/>
              <a:t> Council</a:t>
            </a:r>
            <a:r>
              <a:rPr lang="en-US" dirty="0" smtClean="0"/>
              <a:t> </a:t>
            </a:r>
            <a:r>
              <a:rPr lang="en-US" dirty="0" err="1"/>
              <a:t>Argeş</a:t>
            </a:r>
            <a:r>
              <a:rPr lang="en-US" dirty="0"/>
              <a:t> </a:t>
            </a:r>
            <a:r>
              <a:rPr lang="en-US" dirty="0" smtClean="0"/>
              <a:t>testified</a:t>
            </a:r>
            <a:r>
              <a:rPr lang="ro-RO" dirty="0" smtClean="0"/>
              <a:t> </a:t>
            </a:r>
            <a:r>
              <a:rPr lang="en-US" dirty="0" smtClean="0"/>
              <a:t>unrealistically </a:t>
            </a:r>
            <a:r>
              <a:rPr lang="en-US" dirty="0"/>
              <a:t>in the financing </a:t>
            </a:r>
            <a:r>
              <a:rPr lang="en-US" dirty="0" smtClean="0"/>
              <a:t>request,</a:t>
            </a:r>
            <a:r>
              <a:rPr lang="ro-RO" dirty="0" smtClean="0"/>
              <a:t> </a:t>
            </a:r>
            <a:r>
              <a:rPr lang="en-US" dirty="0" smtClean="0"/>
              <a:t>that </a:t>
            </a:r>
            <a:r>
              <a:rPr lang="en-US" dirty="0"/>
              <a:t>the respective bridges had been affected by the floods, although one of them, the one from </a:t>
            </a:r>
            <a:r>
              <a:rPr lang="en-US" dirty="0" err="1"/>
              <a:t>Căteasca</a:t>
            </a:r>
            <a:r>
              <a:rPr lang="en-US" dirty="0"/>
              <a:t> commune, had been damaged previously, so it was not eligible for the project</a:t>
            </a:r>
            <a:r>
              <a:rPr lang="en-US" dirty="0" smtClean="0"/>
              <a:t>.</a:t>
            </a:r>
            <a:r>
              <a:rPr lang="ro-RO" dirty="0" smtClean="0"/>
              <a:t>.</a:t>
            </a:r>
            <a:endParaRPr lang="ro-RO" dirty="0"/>
          </a:p>
        </p:txBody>
      </p:sp>
    </p:spTree>
    <p:extLst>
      <p:ext uri="{BB962C8B-B14F-4D97-AF65-F5344CB8AC3E}">
        <p14:creationId xmlns:p14="http://schemas.microsoft.com/office/powerpoint/2010/main" val="3371567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480446" y="1410345"/>
            <a:ext cx="11329261" cy="4850969"/>
          </a:xfrm>
        </p:spPr>
        <p:txBody>
          <a:bodyPr/>
          <a:lstStyle/>
          <a:p>
            <a:pPr algn="just"/>
            <a:r>
              <a:rPr lang="ro-RO" dirty="0" smtClean="0"/>
              <a:t>	</a:t>
            </a:r>
            <a:r>
              <a:rPr lang="en-US" dirty="0" smtClean="0"/>
              <a:t>DNA </a:t>
            </a:r>
            <a:r>
              <a:rPr lang="en-US" dirty="0"/>
              <a:t>stated that the forged document was used and presented to the Ministry of Public Works and Housing Development and to the South - </a:t>
            </a:r>
            <a:r>
              <a:rPr lang="en-US" dirty="0" err="1"/>
              <a:t>Muntenia</a:t>
            </a:r>
            <a:r>
              <a:rPr lang="en-US" dirty="0"/>
              <a:t> Regional Development Agency and, as a result, the grant agreement was concluded based on which payments from the PHARE Program were made in value of about 985,000 euros, the equivalent of over 4.4 million lei, funds obtained unfairly, representing damage created to the Ministry of Regional Development</a:t>
            </a:r>
            <a:r>
              <a:rPr lang="en-US" dirty="0" smtClean="0"/>
              <a:t>.</a:t>
            </a:r>
            <a:endParaRPr lang="ro-RO" dirty="0" smtClean="0"/>
          </a:p>
          <a:p>
            <a:pPr algn="just"/>
            <a:endParaRPr lang="ro-RO" dirty="0"/>
          </a:p>
        </p:txBody>
      </p:sp>
    </p:spTree>
    <p:extLst>
      <p:ext uri="{BB962C8B-B14F-4D97-AF65-F5344CB8AC3E}">
        <p14:creationId xmlns:p14="http://schemas.microsoft.com/office/powerpoint/2010/main" val="1628815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542440" y="1483962"/>
            <a:ext cx="11236271" cy="4839345"/>
          </a:xfrm>
        </p:spPr>
        <p:txBody>
          <a:bodyPr/>
          <a:lstStyle/>
          <a:p>
            <a:pPr algn="just"/>
            <a:r>
              <a:rPr lang="ro-RO" dirty="0" smtClean="0"/>
              <a:t>	</a:t>
            </a:r>
            <a:r>
              <a:rPr lang="en-US" dirty="0" smtClean="0"/>
              <a:t>During 20</a:t>
            </a:r>
            <a:r>
              <a:rPr lang="ro-RO" dirty="0" smtClean="0"/>
              <a:t>12</a:t>
            </a:r>
            <a:r>
              <a:rPr lang="en-US" dirty="0" smtClean="0"/>
              <a:t>, </a:t>
            </a:r>
            <a:r>
              <a:rPr lang="en-US" dirty="0"/>
              <a:t>following the auction organized by CJ </a:t>
            </a:r>
            <a:r>
              <a:rPr lang="en-US" dirty="0" err="1"/>
              <a:t>Arges</a:t>
            </a:r>
            <a:r>
              <a:rPr lang="en-US" dirty="0"/>
              <a:t>, the contract for the rehabilitation of the </a:t>
            </a:r>
            <a:r>
              <a:rPr lang="en-US" dirty="0" err="1"/>
              <a:t>Căteasca</a:t>
            </a:r>
            <a:r>
              <a:rPr lang="en-US" dirty="0"/>
              <a:t> bridge was illegally awarded to the company </a:t>
            </a:r>
            <a:r>
              <a:rPr lang="en-US" b="1" dirty="0"/>
              <a:t>Zeus SA</a:t>
            </a:r>
            <a:r>
              <a:rPr lang="en-US" dirty="0"/>
              <a:t>, given that, initially, the winner of the auction had been declared another company, subsequently removed, arbitrarily, by the evaluation commission, after the resumption of the procedure ordered by Constantin </a:t>
            </a:r>
            <a:r>
              <a:rPr lang="en-US" dirty="0" err="1"/>
              <a:t>Nicolescu</a:t>
            </a:r>
            <a:r>
              <a:rPr lang="en-US" dirty="0" smtClean="0"/>
              <a:t>.</a:t>
            </a:r>
            <a:endParaRPr lang="ro-RO" dirty="0" smtClean="0"/>
          </a:p>
          <a:p>
            <a:pPr algn="just"/>
            <a:r>
              <a:rPr lang="ro-RO" dirty="0"/>
              <a:t>	</a:t>
            </a:r>
            <a:r>
              <a:rPr lang="en-US" dirty="0" smtClean="0"/>
              <a:t>The </a:t>
            </a:r>
            <a:r>
              <a:rPr lang="en-US" dirty="0"/>
              <a:t>construction works were performed by SC Zeus </a:t>
            </a:r>
            <a:r>
              <a:rPr lang="en-US" dirty="0" smtClean="0"/>
              <a:t>and</a:t>
            </a:r>
            <a:r>
              <a:rPr lang="ro-RO" dirty="0" smtClean="0"/>
              <a:t> </a:t>
            </a:r>
            <a:r>
              <a:rPr lang="en-US" dirty="0" err="1"/>
              <a:t>Dracones</a:t>
            </a:r>
            <a:r>
              <a:rPr lang="en-US" dirty="0"/>
              <a:t> Construct </a:t>
            </a:r>
            <a:r>
              <a:rPr lang="en-US" dirty="0" err="1"/>
              <a:t>Grup</a:t>
            </a:r>
            <a:r>
              <a:rPr lang="en-US" dirty="0"/>
              <a:t> SRL </a:t>
            </a:r>
            <a:r>
              <a:rPr lang="en-US" dirty="0" smtClean="0"/>
              <a:t>Pitesti</a:t>
            </a:r>
            <a:r>
              <a:rPr lang="ro-RO" dirty="0" smtClean="0"/>
              <a:t>,</a:t>
            </a:r>
          </a:p>
          <a:p>
            <a:pPr algn="just"/>
            <a:endParaRPr lang="ro-RO" dirty="0"/>
          </a:p>
        </p:txBody>
      </p:sp>
    </p:spTree>
    <p:extLst>
      <p:ext uri="{BB962C8B-B14F-4D97-AF65-F5344CB8AC3E}">
        <p14:creationId xmlns:p14="http://schemas.microsoft.com/office/powerpoint/2010/main" val="1323723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56460" y="1235990"/>
            <a:ext cx="11453247" cy="5490274"/>
          </a:xfrm>
        </p:spPr>
        <p:txBody>
          <a:bodyPr/>
          <a:lstStyle/>
          <a:p>
            <a:pPr algn="just"/>
            <a:r>
              <a:rPr lang="en-US" dirty="0" smtClean="0"/>
              <a:t>, </a:t>
            </a:r>
            <a:r>
              <a:rPr lang="en-US" dirty="0"/>
              <a:t>the latter having as associate the </a:t>
            </a:r>
            <a:r>
              <a:rPr lang="ro-RO" dirty="0" err="1" smtClean="0"/>
              <a:t>son-in-law</a:t>
            </a:r>
            <a:r>
              <a:rPr lang="ro-RO" dirty="0" smtClean="0"/>
              <a:t> </a:t>
            </a:r>
            <a:r>
              <a:rPr lang="en-US" dirty="0" smtClean="0"/>
              <a:t>of </a:t>
            </a:r>
            <a:r>
              <a:rPr lang="en-US" dirty="0"/>
              <a:t>the </a:t>
            </a:r>
            <a:r>
              <a:rPr lang="en-US" dirty="0" smtClean="0"/>
              <a:t>C</a:t>
            </a:r>
            <a:r>
              <a:rPr lang="ro-RO" dirty="0" err="1" smtClean="0"/>
              <a:t>ounty</a:t>
            </a:r>
            <a:r>
              <a:rPr lang="ro-RO" dirty="0" smtClean="0"/>
              <a:t> Council</a:t>
            </a:r>
            <a:r>
              <a:rPr lang="en-US" dirty="0" smtClean="0"/>
              <a:t> </a:t>
            </a:r>
            <a:r>
              <a:rPr lang="en-US" dirty="0" err="1" smtClean="0"/>
              <a:t>Arges</a:t>
            </a:r>
            <a:r>
              <a:rPr lang="ro-RO" dirty="0"/>
              <a:t> </a:t>
            </a:r>
            <a:r>
              <a:rPr lang="ro-RO" dirty="0" err="1" smtClean="0"/>
              <a:t>president</a:t>
            </a:r>
            <a:r>
              <a:rPr lang="ro-RO" dirty="0"/>
              <a:t>.</a:t>
            </a:r>
            <a:endParaRPr lang="ro-RO" dirty="0" smtClean="0"/>
          </a:p>
          <a:p>
            <a:pPr algn="just"/>
            <a:r>
              <a:rPr lang="ro-RO" dirty="0" smtClean="0"/>
              <a:t>	</a:t>
            </a:r>
            <a:r>
              <a:rPr lang="en-US" dirty="0" smtClean="0"/>
              <a:t>Moreover</a:t>
            </a:r>
            <a:r>
              <a:rPr lang="en-US" dirty="0"/>
              <a:t>, the supplier of goods for the construction of the work was SC </a:t>
            </a:r>
            <a:r>
              <a:rPr lang="en-US" dirty="0" err="1"/>
              <a:t>Setro</a:t>
            </a:r>
            <a:r>
              <a:rPr lang="en-US" dirty="0"/>
              <a:t> Metal Group SA </a:t>
            </a:r>
            <a:r>
              <a:rPr lang="en-US" dirty="0" err="1"/>
              <a:t>Câmpulung</a:t>
            </a:r>
            <a:r>
              <a:rPr lang="en-US" dirty="0"/>
              <a:t>, a company also controlled by a close relative of the president CJ </a:t>
            </a:r>
            <a:r>
              <a:rPr lang="en-US" dirty="0" err="1"/>
              <a:t>Arges</a:t>
            </a:r>
            <a:r>
              <a:rPr lang="en-US" dirty="0"/>
              <a:t>. </a:t>
            </a:r>
            <a:endParaRPr lang="ro-RO" dirty="0" smtClean="0"/>
          </a:p>
          <a:p>
            <a:pPr algn="just"/>
            <a:r>
              <a:rPr lang="ro-RO" dirty="0" smtClean="0"/>
              <a:t>	</a:t>
            </a:r>
            <a:r>
              <a:rPr lang="en-US" dirty="0" smtClean="0"/>
              <a:t>Based </a:t>
            </a:r>
            <a:r>
              <a:rPr lang="en-US" dirty="0"/>
              <a:t>on counterfeit documents, during a completely forged procurement procedure, during June </a:t>
            </a:r>
            <a:r>
              <a:rPr lang="en-US" dirty="0" smtClean="0"/>
              <a:t>201</a:t>
            </a:r>
            <a:r>
              <a:rPr lang="ro-RO" dirty="0" smtClean="0"/>
              <a:t>2</a:t>
            </a:r>
            <a:r>
              <a:rPr lang="en-US" dirty="0" smtClean="0"/>
              <a:t>, </a:t>
            </a:r>
            <a:r>
              <a:rPr lang="en-US" dirty="0"/>
              <a:t>CJ </a:t>
            </a:r>
            <a:r>
              <a:rPr lang="en-US" dirty="0" err="1"/>
              <a:t>Arges</a:t>
            </a:r>
            <a:r>
              <a:rPr lang="en-US" dirty="0"/>
              <a:t> awarded to the same company, SC Zeus, a contract worth almost 5 million </a:t>
            </a:r>
            <a:r>
              <a:rPr lang="ro-RO" dirty="0" smtClean="0"/>
              <a:t>RON (1 </a:t>
            </a:r>
            <a:r>
              <a:rPr lang="ro-RO" dirty="0" err="1" smtClean="0"/>
              <a:t>million</a:t>
            </a:r>
            <a:r>
              <a:rPr lang="ro-RO" dirty="0" smtClean="0"/>
              <a:t> E)</a:t>
            </a:r>
            <a:r>
              <a:rPr lang="en-US" dirty="0" smtClean="0"/>
              <a:t>, </a:t>
            </a:r>
            <a:r>
              <a:rPr lang="en-US" dirty="0"/>
              <a:t>for alleged additional works on the same bridge, which in fact they were no longer </a:t>
            </a:r>
            <a:r>
              <a:rPr lang="en-US" dirty="0" smtClean="0"/>
              <a:t>justified</a:t>
            </a:r>
            <a:r>
              <a:rPr lang="ro-RO" dirty="0"/>
              <a:t>.</a:t>
            </a:r>
          </a:p>
        </p:txBody>
      </p:sp>
    </p:spTree>
    <p:extLst>
      <p:ext uri="{BB962C8B-B14F-4D97-AF65-F5344CB8AC3E}">
        <p14:creationId xmlns:p14="http://schemas.microsoft.com/office/powerpoint/2010/main" val="151750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29729" y="1583031"/>
            <a:ext cx="11626473" cy="4585293"/>
          </a:xfrm>
        </p:spPr>
        <p:txBody>
          <a:bodyPr>
            <a:normAutofit lnSpcReduction="10000"/>
          </a:bodyPr>
          <a:lstStyle/>
          <a:p>
            <a:pPr algn="just"/>
            <a:r>
              <a:rPr lang="ro-RO" sz="2800" dirty="0"/>
              <a:t>2017 - </a:t>
            </a:r>
            <a:r>
              <a:rPr lang="ro-RO" sz="2800" dirty="0" err="1"/>
              <a:t>Two</a:t>
            </a:r>
            <a:r>
              <a:rPr lang="ro-RO" sz="2800" dirty="0"/>
              <a:t> Works </a:t>
            </a:r>
            <a:r>
              <a:rPr lang="ro-RO" sz="2800" dirty="0" err="1"/>
              <a:t>Contracts</a:t>
            </a:r>
            <a:r>
              <a:rPr lang="ro-RO" sz="2800" dirty="0"/>
              <a:t> are </a:t>
            </a:r>
            <a:r>
              <a:rPr lang="ro-RO" sz="2800" dirty="0" err="1"/>
              <a:t>concluded</a:t>
            </a:r>
            <a:r>
              <a:rPr lang="ro-RO" sz="2800" dirty="0"/>
              <a:t> in </a:t>
            </a:r>
            <a:r>
              <a:rPr lang="ro-RO" sz="2800" dirty="0" err="1"/>
              <a:t>order</a:t>
            </a:r>
            <a:r>
              <a:rPr lang="ro-RO" sz="2800" dirty="0"/>
              <a:t> </a:t>
            </a:r>
            <a:r>
              <a:rPr lang="ro-RO" sz="2800" dirty="0" err="1"/>
              <a:t>to</a:t>
            </a:r>
            <a:r>
              <a:rPr lang="ro-RO" sz="2800" dirty="0"/>
              <a:t> </a:t>
            </a:r>
            <a:r>
              <a:rPr lang="ro-RO" sz="2800" dirty="0" err="1"/>
              <a:t>arrange</a:t>
            </a:r>
            <a:r>
              <a:rPr lang="ro-RO" sz="2800" dirty="0"/>
              <a:t> </a:t>
            </a:r>
            <a:r>
              <a:rPr lang="ro-RO" sz="2800" dirty="0" err="1"/>
              <a:t>the</a:t>
            </a:r>
            <a:r>
              <a:rPr lang="ro-RO" sz="2800" dirty="0"/>
              <a:t> </a:t>
            </a:r>
            <a:r>
              <a:rPr lang="ro-RO" sz="2800" dirty="0" err="1"/>
              <a:t>space</a:t>
            </a:r>
            <a:r>
              <a:rPr lang="ro-RO" sz="2800" dirty="0"/>
              <a:t> for </a:t>
            </a:r>
            <a:r>
              <a:rPr lang="ro-RO" sz="2800" dirty="0" err="1"/>
              <a:t>the</a:t>
            </a:r>
            <a:r>
              <a:rPr lang="ro-RO" sz="2800" dirty="0"/>
              <a:t> </a:t>
            </a:r>
            <a:r>
              <a:rPr lang="ro-RO" sz="2800" dirty="0" err="1"/>
              <a:t>endoscopy</a:t>
            </a:r>
            <a:r>
              <a:rPr lang="ro-RO" sz="2800" dirty="0"/>
              <a:t> cabinet </a:t>
            </a:r>
            <a:r>
              <a:rPr lang="ro-RO" sz="2800" dirty="0" err="1"/>
              <a:t>within</a:t>
            </a:r>
            <a:r>
              <a:rPr lang="ro-RO" sz="2800" dirty="0"/>
              <a:t> </a:t>
            </a:r>
            <a:r>
              <a:rPr lang="ro-RO" sz="2800" dirty="0" err="1"/>
              <a:t>the</a:t>
            </a:r>
            <a:r>
              <a:rPr lang="ro-RO" sz="2800" dirty="0"/>
              <a:t> </a:t>
            </a:r>
            <a:r>
              <a:rPr lang="ro-RO" sz="2800" dirty="0" err="1"/>
              <a:t>hospital</a:t>
            </a:r>
            <a:r>
              <a:rPr lang="ro-RO" sz="2800" dirty="0"/>
              <a:t> (</a:t>
            </a:r>
            <a:r>
              <a:rPr lang="ro-RO" sz="2800" dirty="0" err="1"/>
              <a:t>surface</a:t>
            </a:r>
            <a:r>
              <a:rPr lang="ro-RO" sz="2800" dirty="0"/>
              <a:t> of </a:t>
            </a:r>
            <a:r>
              <a:rPr lang="ro-RO" sz="2800" dirty="0" smtClean="0"/>
              <a:t>108.40 </a:t>
            </a:r>
            <a:r>
              <a:rPr lang="ro-RO" sz="2800" dirty="0"/>
              <a:t>m</a:t>
            </a:r>
            <a:r>
              <a:rPr lang="ro-RO" sz="2800" baseline="30000" dirty="0"/>
              <a:t>2</a:t>
            </a:r>
            <a:r>
              <a:rPr lang="ro-RO" sz="2800" dirty="0"/>
              <a:t>), </a:t>
            </a:r>
            <a:r>
              <a:rPr lang="ro-RO" sz="2800" dirty="0" err="1"/>
              <a:t>finally</a:t>
            </a:r>
            <a:r>
              <a:rPr lang="ro-RO" sz="2800" dirty="0"/>
              <a:t> </a:t>
            </a:r>
            <a:r>
              <a:rPr lang="ro-RO" sz="2800" dirty="0" err="1"/>
              <a:t>paying</a:t>
            </a:r>
            <a:r>
              <a:rPr lang="ro-RO" sz="2800" dirty="0"/>
              <a:t> </a:t>
            </a:r>
            <a:r>
              <a:rPr lang="ro-RO" sz="2800" dirty="0" err="1"/>
              <a:t>unjustified</a:t>
            </a:r>
            <a:r>
              <a:rPr lang="ro-RO" sz="2800" dirty="0"/>
              <a:t> large </a:t>
            </a:r>
            <a:r>
              <a:rPr lang="ro-RO" sz="2800" dirty="0" err="1"/>
              <a:t>amounts</a:t>
            </a:r>
            <a:r>
              <a:rPr lang="ro-RO" sz="2800" dirty="0"/>
              <a:t>, over </a:t>
            </a:r>
            <a:r>
              <a:rPr lang="ro-RO" sz="2800" dirty="0" err="1"/>
              <a:t>the</a:t>
            </a:r>
            <a:r>
              <a:rPr lang="ro-RO" sz="2800" dirty="0"/>
              <a:t> </a:t>
            </a:r>
            <a:r>
              <a:rPr lang="ro-RO" sz="2800" dirty="0" err="1"/>
              <a:t>right</a:t>
            </a:r>
            <a:r>
              <a:rPr lang="ro-RO" sz="2800" dirty="0"/>
              <a:t> price. </a:t>
            </a:r>
            <a:endParaRPr lang="ro-RO" sz="2800" dirty="0" smtClean="0"/>
          </a:p>
          <a:p>
            <a:pPr marL="0" indent="0" algn="just">
              <a:buNone/>
            </a:pPr>
            <a:r>
              <a:rPr lang="ro-RO" sz="2800" dirty="0"/>
              <a:t>	</a:t>
            </a:r>
            <a:endParaRPr lang="ro-RO" sz="2800" dirty="0" smtClean="0"/>
          </a:p>
          <a:p>
            <a:pPr algn="just"/>
            <a:r>
              <a:rPr lang="ro-RO" sz="2800" dirty="0" smtClean="0"/>
              <a:t>The </a:t>
            </a:r>
            <a:r>
              <a:rPr lang="ro-RO" sz="2800" dirty="0" err="1"/>
              <a:t>Children's</a:t>
            </a:r>
            <a:r>
              <a:rPr lang="ro-RO" sz="2800" dirty="0"/>
              <a:t> </a:t>
            </a:r>
            <a:r>
              <a:rPr lang="ro-RO" sz="2800" dirty="0" err="1"/>
              <a:t>Clinical</a:t>
            </a:r>
            <a:r>
              <a:rPr lang="ro-RO" sz="2800" dirty="0"/>
              <a:t> </a:t>
            </a:r>
            <a:r>
              <a:rPr lang="ro-RO" sz="2800" dirty="0" err="1"/>
              <a:t>Hospital</a:t>
            </a:r>
            <a:r>
              <a:rPr lang="ro-RO" sz="2800" dirty="0"/>
              <a:t> </a:t>
            </a:r>
            <a:r>
              <a:rPr lang="ro-RO" sz="2800" dirty="0" err="1"/>
              <a:t>published</a:t>
            </a:r>
            <a:r>
              <a:rPr lang="ro-RO" sz="2800" dirty="0"/>
              <a:t> in </a:t>
            </a:r>
            <a:r>
              <a:rPr lang="ro-RO" sz="2800" dirty="0" err="1"/>
              <a:t>the</a:t>
            </a:r>
            <a:r>
              <a:rPr lang="ro-RO" sz="2800" dirty="0"/>
              <a:t> SEAP – Electronic </a:t>
            </a:r>
            <a:r>
              <a:rPr lang="ro-RO" sz="2800" dirty="0" err="1"/>
              <a:t>System</a:t>
            </a:r>
            <a:r>
              <a:rPr lang="ro-RO" sz="2800" dirty="0"/>
              <a:t> of Public </a:t>
            </a:r>
            <a:r>
              <a:rPr lang="ro-RO" sz="2800" dirty="0" err="1"/>
              <a:t>Procurement</a:t>
            </a:r>
            <a:r>
              <a:rPr lang="ro-RO" sz="2800" dirty="0"/>
              <a:t> (</a:t>
            </a:r>
            <a:r>
              <a:rPr lang="ro-RO" sz="2800" dirty="0" err="1"/>
              <a:t>the</a:t>
            </a:r>
            <a:r>
              <a:rPr lang="ro-RO" sz="2800" dirty="0"/>
              <a:t> electronic </a:t>
            </a:r>
            <a:r>
              <a:rPr lang="ro-RO" sz="2800" dirty="0" err="1"/>
              <a:t>platform</a:t>
            </a:r>
            <a:r>
              <a:rPr lang="ro-RO" sz="2800" dirty="0"/>
              <a:t> </a:t>
            </a:r>
            <a:r>
              <a:rPr lang="ro-RO" sz="2800" dirty="0" err="1"/>
              <a:t>that</a:t>
            </a:r>
            <a:r>
              <a:rPr lang="ro-RO" sz="2800" dirty="0"/>
              <a:t> </a:t>
            </a:r>
            <a:r>
              <a:rPr lang="ro-RO" sz="2800" dirty="0" err="1"/>
              <a:t>ensures</a:t>
            </a:r>
            <a:r>
              <a:rPr lang="ro-RO" sz="2800" dirty="0"/>
              <a:t> </a:t>
            </a:r>
            <a:r>
              <a:rPr lang="ro-RO" sz="2800" dirty="0" err="1"/>
              <a:t>the</a:t>
            </a:r>
            <a:r>
              <a:rPr lang="ro-RO" sz="2800" dirty="0"/>
              <a:t> </a:t>
            </a:r>
            <a:r>
              <a:rPr lang="ro-RO" sz="2800" dirty="0" err="1"/>
              <a:t>transparency</a:t>
            </a:r>
            <a:r>
              <a:rPr lang="ro-RO" sz="2800" dirty="0"/>
              <a:t> of </a:t>
            </a:r>
            <a:r>
              <a:rPr lang="ro-RO" sz="2800" dirty="0" err="1"/>
              <a:t>the</a:t>
            </a:r>
            <a:r>
              <a:rPr lang="ro-RO" sz="2800" dirty="0"/>
              <a:t> </a:t>
            </a:r>
            <a:r>
              <a:rPr lang="ro-RO" sz="2800" dirty="0" err="1"/>
              <a:t>procurement</a:t>
            </a:r>
            <a:r>
              <a:rPr lang="ro-RO" sz="2800" dirty="0"/>
              <a:t> </a:t>
            </a:r>
            <a:r>
              <a:rPr lang="ro-RO" sz="2800" dirty="0" err="1"/>
              <a:t>process</a:t>
            </a:r>
            <a:r>
              <a:rPr lang="ro-RO" sz="2800" dirty="0"/>
              <a:t> </a:t>
            </a:r>
            <a:r>
              <a:rPr lang="ro-RO" sz="2800" dirty="0" err="1"/>
              <a:t>and</a:t>
            </a:r>
            <a:r>
              <a:rPr lang="ro-RO" sz="2800" dirty="0"/>
              <a:t> </a:t>
            </a:r>
            <a:r>
              <a:rPr lang="ro-RO" sz="2800" dirty="0" err="1"/>
              <a:t>procedures</a:t>
            </a:r>
            <a:r>
              <a:rPr lang="ro-RO" sz="2800" dirty="0"/>
              <a:t>) </a:t>
            </a:r>
            <a:r>
              <a:rPr lang="ro-RO" sz="2800" dirty="0"/>
              <a:t>a </a:t>
            </a:r>
            <a:r>
              <a:rPr lang="ro-RO" sz="2800" dirty="0" err="1"/>
              <a:t>notice</a:t>
            </a:r>
            <a:r>
              <a:rPr lang="ro-RO" sz="2800" dirty="0"/>
              <a:t> - </a:t>
            </a:r>
            <a:r>
              <a:rPr lang="ro-RO" sz="2800" dirty="0" err="1"/>
              <a:t>Participation</a:t>
            </a:r>
            <a:r>
              <a:rPr lang="ro-RO" sz="2800" dirty="0"/>
              <a:t> </a:t>
            </a:r>
            <a:r>
              <a:rPr lang="ro-RO" sz="2800" dirty="0" err="1"/>
              <a:t>notice</a:t>
            </a:r>
            <a:r>
              <a:rPr lang="ro-RO" sz="2800" dirty="0"/>
              <a:t> no.1750451/4th of May 2017 </a:t>
            </a:r>
            <a:r>
              <a:rPr lang="ro-RO" sz="2800" dirty="0" err="1"/>
              <a:t>regarding</a:t>
            </a:r>
            <a:r>
              <a:rPr lang="ro-RO" sz="2800" dirty="0"/>
              <a:t> </a:t>
            </a:r>
            <a:r>
              <a:rPr lang="ro-RO" sz="2800" dirty="0" err="1"/>
              <a:t>the</a:t>
            </a:r>
            <a:r>
              <a:rPr lang="ro-RO" sz="2800" dirty="0"/>
              <a:t> </a:t>
            </a:r>
            <a:r>
              <a:rPr lang="ro-RO" sz="2800" dirty="0" err="1"/>
              <a:t>organization</a:t>
            </a:r>
            <a:r>
              <a:rPr lang="ro-RO" sz="2800" dirty="0"/>
              <a:t> of </a:t>
            </a:r>
            <a:r>
              <a:rPr lang="ro-RO" sz="2800" dirty="0" err="1"/>
              <a:t>the</a:t>
            </a:r>
            <a:r>
              <a:rPr lang="ro-RO" sz="2800" dirty="0"/>
              <a:t> tender </a:t>
            </a:r>
            <a:r>
              <a:rPr lang="ro-RO" sz="2800" dirty="0" err="1"/>
              <a:t>procedure</a:t>
            </a:r>
            <a:r>
              <a:rPr lang="ro-RO" sz="2800" dirty="0"/>
              <a:t> for </a:t>
            </a:r>
            <a:r>
              <a:rPr lang="ro-RO" sz="2800" dirty="0" err="1"/>
              <a:t>the</a:t>
            </a:r>
            <a:r>
              <a:rPr lang="ro-RO" sz="2800" dirty="0"/>
              <a:t> </a:t>
            </a:r>
            <a:r>
              <a:rPr lang="ro-RO" sz="2800" dirty="0" err="1"/>
              <a:t>award</a:t>
            </a:r>
            <a:r>
              <a:rPr lang="ro-RO" sz="2800" dirty="0"/>
              <a:t> of </a:t>
            </a:r>
            <a:r>
              <a:rPr lang="ro-RO" sz="2800" dirty="0" err="1"/>
              <a:t>the</a:t>
            </a:r>
            <a:r>
              <a:rPr lang="ro-RO" sz="2800" dirty="0"/>
              <a:t> contract </a:t>
            </a:r>
            <a:r>
              <a:rPr lang="ro-RO" sz="2800" dirty="0" err="1"/>
              <a:t>with</a:t>
            </a:r>
            <a:r>
              <a:rPr lang="ro-RO" sz="2800" dirty="0"/>
              <a:t> </a:t>
            </a:r>
            <a:r>
              <a:rPr lang="ro-RO" sz="2800" dirty="0" err="1"/>
              <a:t>the</a:t>
            </a:r>
            <a:r>
              <a:rPr lang="ro-RO" sz="2800" dirty="0"/>
              <a:t> </a:t>
            </a:r>
            <a:r>
              <a:rPr lang="ro-RO" sz="2800" dirty="0" err="1" smtClean="0"/>
              <a:t>object</a:t>
            </a:r>
            <a:r>
              <a:rPr lang="ro-RO" sz="2800" dirty="0" smtClean="0"/>
              <a:t> </a:t>
            </a:r>
            <a:r>
              <a:rPr lang="ro-RO" sz="2800" dirty="0"/>
              <a:t>"</a:t>
            </a:r>
            <a:r>
              <a:rPr lang="ro-RO" sz="2800" dirty="0" err="1"/>
              <a:t>Arrangement</a:t>
            </a:r>
            <a:r>
              <a:rPr lang="ro-RO" sz="2800" dirty="0"/>
              <a:t> of </a:t>
            </a:r>
            <a:r>
              <a:rPr lang="ro-RO" sz="2800" dirty="0" err="1"/>
              <a:t>space</a:t>
            </a:r>
            <a:r>
              <a:rPr lang="ro-RO" sz="2800" dirty="0"/>
              <a:t> for </a:t>
            </a:r>
            <a:r>
              <a:rPr lang="ro-RO" sz="2800" dirty="0" err="1"/>
              <a:t>the</a:t>
            </a:r>
            <a:r>
              <a:rPr lang="ro-RO" sz="2800" dirty="0"/>
              <a:t> </a:t>
            </a:r>
            <a:r>
              <a:rPr lang="ro-RO" sz="2800" dirty="0" err="1"/>
              <a:t>endoscopy</a:t>
            </a:r>
            <a:r>
              <a:rPr lang="ro-RO" sz="2800" dirty="0"/>
              <a:t> </a:t>
            </a:r>
            <a:r>
              <a:rPr lang="ro-RO" sz="2800" dirty="0" err="1"/>
              <a:t>office</a:t>
            </a:r>
            <a:r>
              <a:rPr lang="ro-RO" sz="2800" dirty="0"/>
              <a:t>/cabinet" </a:t>
            </a:r>
            <a:r>
              <a:rPr lang="ro-RO" dirty="0"/>
              <a:t>	</a:t>
            </a:r>
            <a:endParaRPr lang="de-AT" dirty="0"/>
          </a:p>
        </p:txBody>
      </p:sp>
    </p:spTree>
    <p:extLst>
      <p:ext uri="{BB962C8B-B14F-4D97-AF65-F5344CB8AC3E}">
        <p14:creationId xmlns:p14="http://schemas.microsoft.com/office/powerpoint/2010/main" val="244488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p:cNvSpPr>
            <a:spLocks noGrp="1"/>
          </p:cNvSpPr>
          <p:nvPr>
            <p:ph type="subTitle" idx="1"/>
          </p:nvPr>
        </p:nvSpPr>
        <p:spPr>
          <a:xfrm>
            <a:off x="419100" y="1312863"/>
            <a:ext cx="11422063" cy="5056187"/>
          </a:xfrm>
        </p:spPr>
        <p:txBody>
          <a:bodyPr/>
          <a:lstStyle/>
          <a:p>
            <a:pPr algn="just"/>
            <a:r>
              <a:rPr lang="ro-RO" dirty="0" smtClean="0"/>
              <a:t>	D</a:t>
            </a:r>
            <a:r>
              <a:rPr lang="en-US" dirty="0" err="1" smtClean="0"/>
              <a:t>uring</a:t>
            </a:r>
            <a:r>
              <a:rPr lang="en-US" dirty="0" smtClean="0"/>
              <a:t> 20</a:t>
            </a:r>
            <a:r>
              <a:rPr lang="ro-RO" dirty="0" smtClean="0"/>
              <a:t>12</a:t>
            </a:r>
            <a:r>
              <a:rPr lang="en-US" dirty="0" smtClean="0"/>
              <a:t>, </a:t>
            </a:r>
            <a:r>
              <a:rPr lang="en-US" dirty="0"/>
              <a:t>Constantin </a:t>
            </a:r>
            <a:r>
              <a:rPr lang="en-US" dirty="0" err="1"/>
              <a:t>Nicolescu</a:t>
            </a:r>
            <a:r>
              <a:rPr lang="en-US" dirty="0"/>
              <a:t> received with bribe title from </a:t>
            </a:r>
            <a:r>
              <a:rPr lang="en-US" dirty="0" err="1"/>
              <a:t>Grigore</a:t>
            </a:r>
            <a:r>
              <a:rPr lang="en-US" dirty="0"/>
              <a:t> </a:t>
            </a:r>
            <a:r>
              <a:rPr lang="en-US" dirty="0" err="1"/>
              <a:t>Dobre</a:t>
            </a:r>
            <a:r>
              <a:rPr lang="en-US" dirty="0"/>
              <a:t>, majority shareholder and administrator of SC Zeus, a commercial space located in the city of Pitesti, with an area of ​​over 300 </a:t>
            </a:r>
            <a:r>
              <a:rPr lang="en-US" dirty="0" err="1"/>
              <a:t>sqm</a:t>
            </a:r>
            <a:r>
              <a:rPr lang="en-US" dirty="0"/>
              <a:t>, worth 447,000 lei</a:t>
            </a:r>
            <a:r>
              <a:rPr lang="en-US" dirty="0" smtClean="0"/>
              <a:t>.</a:t>
            </a:r>
            <a:endParaRPr lang="ro-RO" dirty="0" smtClean="0"/>
          </a:p>
          <a:p>
            <a:pPr algn="just"/>
            <a:r>
              <a:rPr lang="ro-RO" dirty="0"/>
              <a:t>	</a:t>
            </a:r>
            <a:r>
              <a:rPr lang="en-US" dirty="0"/>
              <a:t> In order to conceal the crime of corruption, on March 23, </a:t>
            </a:r>
            <a:r>
              <a:rPr lang="en-US" dirty="0" smtClean="0"/>
              <a:t>20</a:t>
            </a:r>
            <a:r>
              <a:rPr lang="ro-RO" dirty="0" smtClean="0"/>
              <a:t>12</a:t>
            </a:r>
            <a:r>
              <a:rPr lang="en-US" dirty="0" smtClean="0"/>
              <a:t>, </a:t>
            </a:r>
            <a:r>
              <a:rPr lang="en-US" dirty="0"/>
              <a:t>at the Public Notary's Office </a:t>
            </a:r>
            <a:r>
              <a:rPr lang="en-US" dirty="0" err="1"/>
              <a:t>Didea</a:t>
            </a:r>
            <a:r>
              <a:rPr lang="en-US" dirty="0"/>
              <a:t> </a:t>
            </a:r>
            <a:r>
              <a:rPr lang="en-US" dirty="0" err="1"/>
              <a:t>Ionel</a:t>
            </a:r>
            <a:r>
              <a:rPr lang="en-US" dirty="0"/>
              <a:t> a fictitious sale-purchase contract was concluded. </a:t>
            </a:r>
            <a:endParaRPr lang="ro-RO" dirty="0" smtClean="0"/>
          </a:p>
          <a:p>
            <a:pPr algn="just"/>
            <a:r>
              <a:rPr lang="ro-RO" dirty="0"/>
              <a:t>	</a:t>
            </a:r>
            <a:r>
              <a:rPr lang="en-US" dirty="0" smtClean="0"/>
              <a:t>In </a:t>
            </a:r>
            <a:r>
              <a:rPr lang="en-US" dirty="0"/>
              <a:t>the course of the public tender procedure, as well as during the process of carrying out the contract, several documents were falsified (construction site provisions, reports of necessity, minutes etc.) ”, the investigators stated.</a:t>
            </a:r>
          </a:p>
          <a:p>
            <a:pPr algn="just"/>
            <a:endParaRPr lang="ro-RO" dirty="0"/>
          </a:p>
        </p:txBody>
      </p:sp>
    </p:spTree>
    <p:extLst>
      <p:ext uri="{BB962C8B-B14F-4D97-AF65-F5344CB8AC3E}">
        <p14:creationId xmlns:p14="http://schemas.microsoft.com/office/powerpoint/2010/main" val="635563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402956" y="1344478"/>
            <a:ext cx="11406752" cy="5133814"/>
          </a:xfrm>
        </p:spPr>
        <p:txBody>
          <a:bodyPr/>
          <a:lstStyle/>
          <a:p>
            <a:pPr algn="just"/>
            <a:r>
              <a:rPr lang="ro-RO" dirty="0" smtClean="0"/>
              <a:t>	</a:t>
            </a:r>
            <a:r>
              <a:rPr lang="en-US" dirty="0" smtClean="0"/>
              <a:t>Through </a:t>
            </a:r>
            <a:r>
              <a:rPr lang="en-US" dirty="0"/>
              <a:t>the activities described, it was established that a damage amounting to almost 985,000 euros was created at the expense of the Ministry of Regional Development, representing European funds obtained unfairly through the presentation of false documents, and a damage of almost 9.5 million lei to the contracting authority's damage. </a:t>
            </a:r>
            <a:r>
              <a:rPr lang="en-US" dirty="0" smtClean="0"/>
              <a:t>– C</a:t>
            </a:r>
            <a:r>
              <a:rPr lang="ro-RO" dirty="0" err="1" smtClean="0"/>
              <a:t>ounty</a:t>
            </a:r>
            <a:r>
              <a:rPr lang="ro-RO" dirty="0" smtClean="0"/>
              <a:t> Council </a:t>
            </a:r>
            <a:r>
              <a:rPr lang="en-US" dirty="0" err="1" smtClean="0"/>
              <a:t>Arges</a:t>
            </a:r>
            <a:r>
              <a:rPr lang="en-US" dirty="0" smtClean="0"/>
              <a:t>,</a:t>
            </a:r>
            <a:r>
              <a:rPr lang="ro-RO" dirty="0" smtClean="0"/>
              <a:t> </a:t>
            </a:r>
            <a:r>
              <a:rPr lang="en-US" dirty="0" smtClean="0"/>
              <a:t>which </a:t>
            </a:r>
            <a:r>
              <a:rPr lang="en-US" dirty="0"/>
              <a:t>constitutes an undue patrimonial advantage in favor of SC Zeus SA </a:t>
            </a:r>
            <a:r>
              <a:rPr lang="en-US" dirty="0" err="1"/>
              <a:t>Piteşti</a:t>
            </a:r>
            <a:r>
              <a:rPr lang="en-US" dirty="0" smtClean="0"/>
              <a:t>.</a:t>
            </a:r>
            <a:endParaRPr lang="ro-RO" dirty="0" smtClean="0"/>
          </a:p>
          <a:p>
            <a:pPr algn="just"/>
            <a:endParaRPr lang="ro-RO" dirty="0"/>
          </a:p>
        </p:txBody>
      </p:sp>
    </p:spTree>
    <p:extLst>
      <p:ext uri="{BB962C8B-B14F-4D97-AF65-F5344CB8AC3E}">
        <p14:creationId xmlns:p14="http://schemas.microsoft.com/office/powerpoint/2010/main" val="2489463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557939" y="1468465"/>
            <a:ext cx="11267268" cy="4575874"/>
          </a:xfrm>
        </p:spPr>
        <p:txBody>
          <a:bodyPr/>
          <a:lstStyle/>
          <a:p>
            <a:pPr algn="just"/>
            <a:r>
              <a:rPr lang="ro-RO" dirty="0" smtClean="0"/>
              <a:t>	</a:t>
            </a:r>
            <a:r>
              <a:rPr lang="en-US" b="1" dirty="0" smtClean="0"/>
              <a:t>Deficiencies </a:t>
            </a:r>
            <a:r>
              <a:rPr lang="en-US" b="1" dirty="0"/>
              <a:t>of the institutional system </a:t>
            </a:r>
            <a:endParaRPr lang="ro-RO" b="1" dirty="0" smtClean="0"/>
          </a:p>
          <a:p>
            <a:pPr algn="just"/>
            <a:endParaRPr lang="ro-RO" dirty="0"/>
          </a:p>
          <a:p>
            <a:pPr algn="just"/>
            <a:r>
              <a:rPr lang="ro-RO" dirty="0" smtClean="0"/>
              <a:t>	</a:t>
            </a:r>
            <a:r>
              <a:rPr lang="en-US" dirty="0" smtClean="0"/>
              <a:t>The </a:t>
            </a:r>
            <a:r>
              <a:rPr lang="en-US" dirty="0"/>
              <a:t>central functions of the public procurement system are distributed in a fragmented and redundant way between the following institutions with key competences in this area (the </a:t>
            </a:r>
            <a:r>
              <a:rPr lang="en-US" dirty="0" smtClean="0"/>
              <a:t>situation</a:t>
            </a:r>
            <a:r>
              <a:rPr lang="ro-RO" dirty="0" smtClean="0"/>
              <a:t> IN </a:t>
            </a:r>
            <a:r>
              <a:rPr lang="ro-RO" dirty="0"/>
              <a:t>April 2015):</a:t>
            </a:r>
            <a:r>
              <a:rPr lang="en-US" dirty="0" smtClean="0"/>
              <a:t> </a:t>
            </a:r>
            <a:endParaRPr lang="ro-RO" dirty="0" smtClean="0"/>
          </a:p>
          <a:p>
            <a:pPr algn="just"/>
            <a:r>
              <a:rPr lang="ro-RO" dirty="0" smtClean="0"/>
              <a:t>	</a:t>
            </a:r>
            <a:r>
              <a:rPr lang="en-US" dirty="0" smtClean="0"/>
              <a:t>A</a:t>
            </a:r>
            <a:r>
              <a:rPr lang="ro-RO" dirty="0" smtClean="0"/>
              <a:t>NAP, </a:t>
            </a:r>
            <a:r>
              <a:rPr lang="ro-RO" dirty="0" err="1" smtClean="0"/>
              <a:t>former</a:t>
            </a:r>
            <a:r>
              <a:rPr lang="ro-RO" dirty="0" smtClean="0"/>
              <a:t> ANRMAP </a:t>
            </a:r>
            <a:r>
              <a:rPr lang="en-US" dirty="0" smtClean="0"/>
              <a:t>- </a:t>
            </a:r>
            <a:r>
              <a:rPr lang="en-US" dirty="0"/>
              <a:t>regulatory functions, consultative and operational support, ex-ante verification of the award documentation, partial ex-post control, monitoring and international cooperation; </a:t>
            </a:r>
            <a:endParaRPr lang="ro-RO" dirty="0" smtClean="0"/>
          </a:p>
        </p:txBody>
      </p:sp>
    </p:spTree>
    <p:extLst>
      <p:ext uri="{BB962C8B-B14F-4D97-AF65-F5344CB8AC3E}">
        <p14:creationId xmlns:p14="http://schemas.microsoft.com/office/powerpoint/2010/main" val="3669167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464949" y="1344477"/>
            <a:ext cx="11375755" cy="4994329"/>
          </a:xfrm>
        </p:spPr>
        <p:txBody>
          <a:bodyPr/>
          <a:lstStyle/>
          <a:p>
            <a:pPr algn="just"/>
            <a:r>
              <a:rPr lang="en-US" dirty="0" smtClean="0"/>
              <a:t>CNSC - independent body with administrative-jurisdictional activity, for the resolution of the appeals (the first body for solving the appeals); </a:t>
            </a:r>
          </a:p>
          <a:p>
            <a:pPr algn="just"/>
            <a:r>
              <a:rPr lang="en-US" dirty="0" smtClean="0"/>
              <a:t>AADR - electronic public procurement system (e-auction platform); </a:t>
            </a:r>
          </a:p>
          <a:p>
            <a:pPr algn="just"/>
            <a:r>
              <a:rPr lang="en-US" dirty="0" smtClean="0"/>
              <a:t>The Court of Accounts of Romania and Audit Authority (for purchases from European funds) - audit and control activities;</a:t>
            </a:r>
          </a:p>
          <a:p>
            <a:pPr algn="just"/>
            <a:r>
              <a:rPr lang="en-US" dirty="0" smtClean="0"/>
              <a:t>Competition Council – competition activities control;</a:t>
            </a:r>
            <a:endParaRPr lang="en-US" dirty="0"/>
          </a:p>
        </p:txBody>
      </p:sp>
    </p:spTree>
    <p:extLst>
      <p:ext uri="{BB962C8B-B14F-4D97-AF65-F5344CB8AC3E}">
        <p14:creationId xmlns:p14="http://schemas.microsoft.com/office/powerpoint/2010/main" val="127699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1"/>
          <p:cNvSpPr>
            <a:spLocks noGrp="1"/>
          </p:cNvSpPr>
          <p:nvPr>
            <p:ph type="subTitle" idx="1"/>
          </p:nvPr>
        </p:nvSpPr>
        <p:spPr>
          <a:xfrm>
            <a:off x="526943" y="1421969"/>
            <a:ext cx="11298264" cy="5133813"/>
          </a:xfrm>
        </p:spPr>
        <p:txBody>
          <a:bodyPr/>
          <a:lstStyle/>
          <a:p>
            <a:pPr algn="just"/>
            <a:r>
              <a:rPr lang="en-US" dirty="0"/>
              <a:t>The Courts of Appeal - competent courts to resolve the complaint against the decision issued by the CNSC (the second body for solving the complaints). </a:t>
            </a:r>
            <a:endParaRPr lang="ro-RO" dirty="0" smtClean="0"/>
          </a:p>
          <a:p>
            <a:pPr algn="just"/>
            <a:r>
              <a:rPr lang="en-US" dirty="0" smtClean="0"/>
              <a:t>In </a:t>
            </a:r>
            <a:r>
              <a:rPr lang="en-US" dirty="0"/>
              <a:t>parallel, a separate system of ex-post control of public procurement, applicable to EU funds, has been developed: the managing authorities and the certifying authority have the obligation to validate the eligible expenses to the European Commission, while the Audit Authority has to audit the expenses. declared to the Commission.</a:t>
            </a:r>
            <a:endParaRPr lang="ro-RO" dirty="0"/>
          </a:p>
        </p:txBody>
      </p:sp>
    </p:spTree>
    <p:extLst>
      <p:ext uri="{BB962C8B-B14F-4D97-AF65-F5344CB8AC3E}">
        <p14:creationId xmlns:p14="http://schemas.microsoft.com/office/powerpoint/2010/main" val="991296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402955" y="1437466"/>
            <a:ext cx="11437750" cy="5071821"/>
          </a:xfrm>
        </p:spPr>
        <p:txBody>
          <a:bodyPr/>
          <a:lstStyle/>
          <a:p>
            <a:endParaRPr lang="en-US" dirty="0"/>
          </a:p>
          <a:p>
            <a:pPr algn="just"/>
            <a:r>
              <a:rPr lang="ro-RO" dirty="0" smtClean="0"/>
              <a:t>	</a:t>
            </a:r>
            <a:r>
              <a:rPr lang="en-US" dirty="0" smtClean="0"/>
              <a:t>There </a:t>
            </a:r>
            <a:r>
              <a:rPr lang="en-US" dirty="0"/>
              <a:t>is a strong focus on compliance, legislation and controls, without taking into account the essential strategic functions of a public procurement system, such as the concrete provision of operational support, market monitoring, policy making, and system oversight.</a:t>
            </a:r>
          </a:p>
          <a:p>
            <a:pPr algn="just"/>
            <a:r>
              <a:rPr lang="ro-RO" dirty="0" smtClean="0"/>
              <a:t>	</a:t>
            </a:r>
            <a:r>
              <a:rPr lang="en-US" dirty="0" smtClean="0"/>
              <a:t>There </a:t>
            </a:r>
            <a:r>
              <a:rPr lang="en-US" dirty="0"/>
              <a:t>is also a mechanism for controlling and balancing the existing functions, currently facing the system with segregated approaches, which do not communicate and do not coordinate.</a:t>
            </a:r>
            <a:endParaRPr lang="ro-RO" dirty="0"/>
          </a:p>
        </p:txBody>
      </p:sp>
    </p:spTree>
    <p:extLst>
      <p:ext uri="{BB962C8B-B14F-4D97-AF65-F5344CB8AC3E}">
        <p14:creationId xmlns:p14="http://schemas.microsoft.com/office/powerpoint/2010/main" val="1745701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56461" y="1297982"/>
            <a:ext cx="11499742" cy="5560018"/>
          </a:xfrm>
        </p:spPr>
        <p:txBody>
          <a:bodyPr/>
          <a:lstStyle/>
          <a:p>
            <a:pPr algn="just"/>
            <a:r>
              <a:rPr lang="en-US" dirty="0"/>
              <a:t>There are no indicators on the performance of the functions and no comprehensive evaluation regarding the functioning of the system in terms of the </a:t>
            </a:r>
            <a:r>
              <a:rPr lang="en-US" dirty="0" smtClean="0"/>
              <a:t>efficiency</a:t>
            </a:r>
            <a:r>
              <a:rPr lang="ro-RO" dirty="0" smtClean="0"/>
              <a:t> </a:t>
            </a:r>
            <a:r>
              <a:rPr lang="ro-RO" dirty="0" err="1" smtClean="0"/>
              <a:t>and</a:t>
            </a:r>
            <a:r>
              <a:rPr lang="ro-RO" dirty="0" smtClean="0"/>
              <a:t> </a:t>
            </a:r>
            <a:r>
              <a:rPr lang="en-US" dirty="0" smtClean="0"/>
              <a:t>effectiveness</a:t>
            </a:r>
            <a:r>
              <a:rPr lang="ro-RO" dirty="0" smtClean="0"/>
              <a:t>.</a:t>
            </a:r>
          </a:p>
          <a:p>
            <a:pPr algn="just"/>
            <a:r>
              <a:rPr lang="ro-RO" dirty="0" smtClean="0"/>
              <a:t>T</a:t>
            </a:r>
            <a:r>
              <a:rPr lang="en-US" dirty="0" smtClean="0"/>
              <a:t>he </a:t>
            </a:r>
            <a:r>
              <a:rPr lang="en-US" dirty="0"/>
              <a:t>imbalances in the system generated the lack of responsibility of the contracting authorities, a tendency that discouraged the use of public procurement as an instrument of economic development. The ex-ante verification of the award documentation only concerns the information included in the Datasheets - in particular the qualification and award criteria and, consequently, it cannot identify the concrete cases of </a:t>
            </a:r>
            <a:r>
              <a:rPr lang="en-US" dirty="0" err="1"/>
              <a:t>fraud.f</a:t>
            </a:r>
            <a:r>
              <a:rPr lang="en-US" dirty="0"/>
              <a:t> the specific functions.</a:t>
            </a:r>
            <a:endParaRPr lang="ro-RO" dirty="0"/>
          </a:p>
        </p:txBody>
      </p:sp>
    </p:spTree>
    <p:extLst>
      <p:ext uri="{BB962C8B-B14F-4D97-AF65-F5344CB8AC3E}">
        <p14:creationId xmlns:p14="http://schemas.microsoft.com/office/powerpoint/2010/main" val="3749828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805912" y="1603483"/>
            <a:ext cx="10363200" cy="1470025"/>
          </a:xfrm>
        </p:spPr>
        <p:txBody>
          <a:bodyPr/>
          <a:lstStyle/>
          <a:p>
            <a:r>
              <a:rPr lang="en-US" dirty="0" smtClean="0"/>
              <a:t>Brief Introduction</a:t>
            </a:r>
            <a:r>
              <a:rPr lang="ro-RO" dirty="0" smtClean="0"/>
              <a:t/>
            </a:r>
            <a:br>
              <a:rPr lang="ro-RO" dirty="0" smtClean="0"/>
            </a:br>
            <a:r>
              <a:rPr lang="ro-RO" dirty="0" smtClean="0"/>
              <a:t>Georgia </a:t>
            </a:r>
            <a:r>
              <a:rPr lang="ro-RO" dirty="0" err="1" smtClean="0"/>
              <a:t>and</a:t>
            </a:r>
            <a:r>
              <a:rPr lang="ro-RO" dirty="0" smtClean="0"/>
              <a:t> Romania </a:t>
            </a:r>
            <a:r>
              <a:rPr lang="ro-RO" dirty="0" err="1" smtClean="0"/>
              <a:t>similarities</a:t>
            </a:r>
            <a:endParaRPr lang="ro-RO" dirty="0"/>
          </a:p>
        </p:txBody>
      </p:sp>
      <p:sp>
        <p:nvSpPr>
          <p:cNvPr id="3" name="Subtitlu 2"/>
          <p:cNvSpPr>
            <a:spLocks noGrp="1"/>
          </p:cNvSpPr>
          <p:nvPr>
            <p:ph type="subTitle" idx="1"/>
          </p:nvPr>
        </p:nvSpPr>
        <p:spPr>
          <a:xfrm>
            <a:off x="1410346" y="3301139"/>
            <a:ext cx="9887918" cy="3053166"/>
          </a:xfrm>
        </p:spPr>
        <p:txBody>
          <a:bodyPr/>
          <a:lstStyle/>
          <a:p>
            <a:pPr algn="just"/>
            <a:r>
              <a:rPr lang="en-US" dirty="0" smtClean="0"/>
              <a:t>The </a:t>
            </a:r>
            <a:r>
              <a:rPr lang="en-US" dirty="0"/>
              <a:t>Republic of Georgia and Romania have several geographical and historical similarities that can model in a similar way the economic, social, cultural development, the two countries being located at almost the same </a:t>
            </a:r>
            <a:endParaRPr lang="ro-RO" dirty="0"/>
          </a:p>
        </p:txBody>
      </p:sp>
    </p:spTree>
    <p:extLst>
      <p:ext uri="{BB962C8B-B14F-4D97-AF65-F5344CB8AC3E}">
        <p14:creationId xmlns:p14="http://schemas.microsoft.com/office/powerpoint/2010/main" val="3344890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1425843" y="1456841"/>
            <a:ext cx="9841425" cy="4974956"/>
          </a:xfrm>
        </p:spPr>
        <p:txBody>
          <a:bodyPr/>
          <a:lstStyle/>
          <a:p>
            <a:endParaRPr lang="ro-RO" dirty="0"/>
          </a:p>
        </p:txBody>
      </p:sp>
      <p:pic>
        <p:nvPicPr>
          <p:cNvPr id="4" name="Imagine 3" descr="Imagini pentru black sea map"/>
          <p:cNvPicPr/>
          <p:nvPr/>
        </p:nvPicPr>
        <p:blipFill>
          <a:blip r:embed="rId2">
            <a:extLst>
              <a:ext uri="{28A0092B-C50C-407E-A947-70E740481C1C}">
                <a14:useLocalDpi xmlns:a14="http://schemas.microsoft.com/office/drawing/2010/main" val="0"/>
              </a:ext>
            </a:extLst>
          </a:blip>
          <a:srcRect/>
          <a:stretch>
            <a:fillRect/>
          </a:stretch>
        </p:blipFill>
        <p:spPr bwMode="auto">
          <a:xfrm>
            <a:off x="1456839" y="1488465"/>
            <a:ext cx="9856923" cy="4958829"/>
          </a:xfrm>
          <a:prstGeom prst="rect">
            <a:avLst/>
          </a:prstGeom>
          <a:noFill/>
          <a:ln>
            <a:noFill/>
          </a:ln>
        </p:spPr>
      </p:pic>
    </p:spTree>
    <p:extLst>
      <p:ext uri="{BB962C8B-B14F-4D97-AF65-F5344CB8AC3E}">
        <p14:creationId xmlns:p14="http://schemas.microsoft.com/office/powerpoint/2010/main" val="1686397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418454" y="1406470"/>
            <a:ext cx="11375756" cy="4916837"/>
          </a:xfrm>
        </p:spPr>
        <p:txBody>
          <a:bodyPr/>
          <a:lstStyle/>
          <a:p>
            <a:pPr algn="just"/>
            <a:r>
              <a:rPr lang="ro-RO" dirty="0" smtClean="0"/>
              <a:t>	</a:t>
            </a:r>
            <a:r>
              <a:rPr lang="en-US" dirty="0" smtClean="0"/>
              <a:t>Also</a:t>
            </a:r>
            <a:r>
              <a:rPr lang="en-US" dirty="0"/>
              <a:t>, both countries went through the period of the communist, Soviet regime in Rep. Georgia and Romanian communism, also of Soviet </a:t>
            </a:r>
            <a:r>
              <a:rPr lang="en-US" dirty="0" smtClean="0"/>
              <a:t>influence,</a:t>
            </a:r>
            <a:r>
              <a:rPr lang="ro-RO" dirty="0" smtClean="0"/>
              <a:t> </a:t>
            </a:r>
            <a:r>
              <a:rPr lang="en-US" dirty="0" smtClean="0"/>
              <a:t>in </a:t>
            </a:r>
            <a:r>
              <a:rPr lang="en-US" dirty="0"/>
              <a:t>the case of </a:t>
            </a:r>
            <a:r>
              <a:rPr lang="en-US" dirty="0" smtClean="0"/>
              <a:t>Romania.</a:t>
            </a:r>
            <a:endParaRPr lang="ro-RO" dirty="0" smtClean="0"/>
          </a:p>
          <a:p>
            <a:pPr algn="just"/>
            <a:r>
              <a:rPr lang="ro-RO" dirty="0" smtClean="0"/>
              <a:t>	</a:t>
            </a:r>
            <a:r>
              <a:rPr lang="en-US" dirty="0" smtClean="0"/>
              <a:t>Coming </a:t>
            </a:r>
            <a:r>
              <a:rPr lang="en-US" dirty="0"/>
              <a:t>out of communism left both countries, beyond the inherent discussions about the old / new social, economic, cultural </a:t>
            </a:r>
            <a:r>
              <a:rPr lang="en-US" dirty="0" smtClean="0"/>
              <a:t>system</a:t>
            </a:r>
            <a:r>
              <a:rPr lang="ro-RO" dirty="0" smtClean="0"/>
              <a:t> w</a:t>
            </a:r>
            <a:r>
              <a:rPr lang="en-US" dirty="0" err="1" smtClean="0"/>
              <a:t>ith</a:t>
            </a:r>
            <a:r>
              <a:rPr lang="en-US" dirty="0" smtClean="0"/>
              <a:t> </a:t>
            </a:r>
            <a:r>
              <a:rPr lang="en-US" dirty="0"/>
              <a:t>a huge shortage of products and services, with extremely small infrastructure compared to the countries of Western Europe, with </a:t>
            </a:r>
            <a:r>
              <a:rPr lang="en-US" dirty="0" smtClean="0"/>
              <a:t>problems </a:t>
            </a:r>
            <a:r>
              <a:rPr lang="en-US" dirty="0"/>
              <a:t>very large in terms of the education system, the medical system and in general with all that means the development of cities and villages.</a:t>
            </a:r>
          </a:p>
          <a:p>
            <a:endParaRPr lang="ro-RO" dirty="0"/>
          </a:p>
        </p:txBody>
      </p:sp>
    </p:spTree>
    <p:extLst>
      <p:ext uri="{BB962C8B-B14F-4D97-AF65-F5344CB8AC3E}">
        <p14:creationId xmlns:p14="http://schemas.microsoft.com/office/powerpoint/2010/main" val="123030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60727" y="1505541"/>
            <a:ext cx="11372850" cy="4647286"/>
          </a:xfrm>
        </p:spPr>
        <p:txBody>
          <a:bodyPr>
            <a:noAutofit/>
          </a:bodyPr>
          <a:lstStyle/>
          <a:p>
            <a:pPr algn="just"/>
            <a:r>
              <a:rPr lang="ro-RO" sz="2800" dirty="0" err="1"/>
              <a:t>Several</a:t>
            </a:r>
            <a:r>
              <a:rPr lang="ro-RO" sz="2800" dirty="0"/>
              <a:t> </a:t>
            </a:r>
            <a:r>
              <a:rPr lang="ro-RO" sz="2800" dirty="0" err="1"/>
              <a:t>appeals</a:t>
            </a:r>
            <a:r>
              <a:rPr lang="ro-RO" sz="2800" dirty="0"/>
              <a:t> </a:t>
            </a:r>
            <a:r>
              <a:rPr lang="ro-RO" sz="2800" dirty="0" err="1"/>
              <a:t>were</a:t>
            </a:r>
            <a:r>
              <a:rPr lang="ro-RO" sz="2800" dirty="0"/>
              <a:t> </a:t>
            </a:r>
            <a:r>
              <a:rPr lang="ro-RO" sz="2800" dirty="0" err="1"/>
              <a:t>filed</a:t>
            </a:r>
            <a:r>
              <a:rPr lang="ro-RO" sz="2800" dirty="0"/>
              <a:t> in </a:t>
            </a:r>
            <a:r>
              <a:rPr lang="ro-RO" sz="2800" dirty="0" err="1"/>
              <a:t>this</a:t>
            </a:r>
            <a:r>
              <a:rPr lang="ro-RO" sz="2800" dirty="0"/>
              <a:t> </a:t>
            </a:r>
            <a:r>
              <a:rPr lang="ro-RO" sz="2800" dirty="0" err="1"/>
              <a:t>procedure</a:t>
            </a:r>
            <a:r>
              <a:rPr lang="ro-RO" sz="2800" dirty="0"/>
              <a:t>, </a:t>
            </a:r>
            <a:r>
              <a:rPr lang="ro-RO" sz="2800" dirty="0" err="1"/>
              <a:t>and</a:t>
            </a:r>
            <a:r>
              <a:rPr lang="ro-RO" sz="2800" dirty="0"/>
              <a:t> </a:t>
            </a:r>
            <a:r>
              <a:rPr lang="ro-RO" sz="2800" dirty="0" err="1"/>
              <a:t>by</a:t>
            </a:r>
            <a:r>
              <a:rPr lang="ro-RO" sz="2800" dirty="0"/>
              <a:t> </a:t>
            </a:r>
            <a:r>
              <a:rPr lang="ro-RO" sz="2800" dirty="0" err="1"/>
              <a:t>the</a:t>
            </a:r>
            <a:r>
              <a:rPr lang="ro-RO" sz="2800" dirty="0"/>
              <a:t> </a:t>
            </a:r>
            <a:r>
              <a:rPr lang="ro-RO" sz="2800" dirty="0" err="1"/>
              <a:t>Court</a:t>
            </a:r>
            <a:r>
              <a:rPr lang="ro-RO" sz="2800" dirty="0"/>
              <a:t> </a:t>
            </a:r>
            <a:r>
              <a:rPr lang="ro-RO" sz="2800" dirty="0" err="1"/>
              <a:t>Decision</a:t>
            </a:r>
            <a:r>
              <a:rPr lang="ro-RO" sz="2800" dirty="0"/>
              <a:t> no.3485/3th June 2017 of </a:t>
            </a:r>
            <a:r>
              <a:rPr lang="ro-RO" sz="2800" dirty="0" err="1"/>
              <a:t>the</a:t>
            </a:r>
            <a:r>
              <a:rPr lang="ro-RO" sz="2800" dirty="0"/>
              <a:t> </a:t>
            </a:r>
            <a:r>
              <a:rPr lang="ro-RO" sz="2800" dirty="0" err="1"/>
              <a:t>Court</a:t>
            </a:r>
            <a:r>
              <a:rPr lang="ro-RO" sz="2800" dirty="0"/>
              <a:t> </a:t>
            </a:r>
            <a:r>
              <a:rPr lang="ro-RO" sz="2800" dirty="0" err="1"/>
              <a:t>of</a:t>
            </a:r>
            <a:r>
              <a:rPr lang="ro-RO" sz="2800" dirty="0"/>
              <a:t> </a:t>
            </a:r>
            <a:r>
              <a:rPr lang="ro-RO" sz="2800" dirty="0" err="1"/>
              <a:t>Appeal</a:t>
            </a:r>
            <a:r>
              <a:rPr lang="ro-RO" sz="2800" dirty="0"/>
              <a:t>, </a:t>
            </a:r>
            <a:r>
              <a:rPr lang="ro-RO" sz="2800" dirty="0" err="1"/>
              <a:t>the</a:t>
            </a:r>
            <a:r>
              <a:rPr lang="ro-RO" sz="2800" dirty="0"/>
              <a:t> </a:t>
            </a:r>
            <a:r>
              <a:rPr lang="ro-RO" sz="2800" dirty="0" err="1"/>
              <a:t>Hospital</a:t>
            </a:r>
            <a:r>
              <a:rPr lang="ro-RO" sz="2800" dirty="0"/>
              <a:t> </a:t>
            </a:r>
            <a:r>
              <a:rPr lang="ro-RO" sz="2800" dirty="0" err="1"/>
              <a:t>was</a:t>
            </a:r>
            <a:r>
              <a:rPr lang="ro-RO" sz="2800" dirty="0"/>
              <a:t> </a:t>
            </a:r>
            <a:r>
              <a:rPr lang="ro-RO" sz="2800" dirty="0" err="1"/>
              <a:t>forced</a:t>
            </a:r>
            <a:r>
              <a:rPr lang="ro-RO" sz="2800" dirty="0"/>
              <a:t> </a:t>
            </a:r>
            <a:r>
              <a:rPr lang="ro-RO" sz="2800" dirty="0" err="1"/>
              <a:t>to</a:t>
            </a:r>
            <a:r>
              <a:rPr lang="ro-RO" sz="2800" dirty="0"/>
              <a:t> adopt </a:t>
            </a:r>
            <a:r>
              <a:rPr lang="ro-RO" sz="2800" dirty="0" err="1"/>
              <a:t>several</a:t>
            </a:r>
            <a:r>
              <a:rPr lang="ro-RO" sz="2800" dirty="0"/>
              <a:t> </a:t>
            </a:r>
            <a:r>
              <a:rPr lang="ro-RO" sz="2800" dirty="0" err="1"/>
              <a:t>remedial</a:t>
            </a:r>
            <a:r>
              <a:rPr lang="ro-RO" sz="2800" dirty="0"/>
              <a:t> </a:t>
            </a:r>
            <a:r>
              <a:rPr lang="ro-RO" sz="2800" dirty="0" err="1"/>
              <a:t>measures</a:t>
            </a:r>
            <a:r>
              <a:rPr lang="ro-RO" sz="2800" dirty="0"/>
              <a:t> in </a:t>
            </a:r>
            <a:r>
              <a:rPr lang="ro-RO" sz="2800" dirty="0" err="1"/>
              <a:t>the</a:t>
            </a:r>
            <a:r>
              <a:rPr lang="ro-RO" sz="2800" dirty="0"/>
              <a:t> </a:t>
            </a:r>
            <a:r>
              <a:rPr lang="ro-RO" sz="2800" dirty="0" err="1"/>
              <a:t>procedure</a:t>
            </a:r>
            <a:r>
              <a:rPr lang="ro-RO" sz="2800" dirty="0"/>
              <a:t>. 	</a:t>
            </a:r>
            <a:endParaRPr lang="ro-RO" sz="2800" dirty="0" smtClean="0"/>
          </a:p>
          <a:p>
            <a:pPr algn="just"/>
            <a:r>
              <a:rPr lang="ro-RO" sz="2800" dirty="0" smtClean="0"/>
              <a:t>The </a:t>
            </a:r>
            <a:r>
              <a:rPr lang="ro-RO" sz="2800" dirty="0" err="1"/>
              <a:t>hospital</a:t>
            </a:r>
            <a:r>
              <a:rPr lang="ro-RO" sz="2800" dirty="0"/>
              <a:t> </a:t>
            </a:r>
            <a:r>
              <a:rPr lang="ro-RO" sz="2800" dirty="0" err="1"/>
              <a:t>chose</a:t>
            </a:r>
            <a:r>
              <a:rPr lang="ro-RO" sz="2800" dirty="0"/>
              <a:t> </a:t>
            </a:r>
            <a:r>
              <a:rPr lang="ro-RO" sz="2800" dirty="0" err="1"/>
              <a:t>to</a:t>
            </a:r>
            <a:r>
              <a:rPr lang="ro-RO" sz="2800" dirty="0"/>
              <a:t> </a:t>
            </a:r>
            <a:r>
              <a:rPr lang="ro-RO" sz="2800" dirty="0" err="1"/>
              <a:t>cancel</a:t>
            </a:r>
            <a:r>
              <a:rPr lang="ro-RO" sz="2800" dirty="0"/>
              <a:t> </a:t>
            </a:r>
            <a:r>
              <a:rPr lang="ro-RO" sz="2800" dirty="0" err="1"/>
              <a:t>the</a:t>
            </a:r>
            <a:r>
              <a:rPr lang="ro-RO" sz="2800" dirty="0"/>
              <a:t> </a:t>
            </a:r>
            <a:r>
              <a:rPr lang="ro-RO" sz="2800" dirty="0" err="1"/>
              <a:t>entire</a:t>
            </a:r>
            <a:r>
              <a:rPr lang="ro-RO" sz="2800" dirty="0"/>
              <a:t> </a:t>
            </a:r>
            <a:r>
              <a:rPr lang="ro-RO" sz="2800" dirty="0" err="1"/>
              <a:t>award</a:t>
            </a:r>
            <a:r>
              <a:rPr lang="ro-RO" sz="2800" dirty="0"/>
              <a:t> </a:t>
            </a:r>
            <a:r>
              <a:rPr lang="ro-RO" sz="2800" dirty="0" err="1"/>
              <a:t>procedure</a:t>
            </a:r>
            <a:r>
              <a:rPr lang="ro-RO" sz="2800" dirty="0"/>
              <a:t>, </a:t>
            </a:r>
            <a:r>
              <a:rPr lang="ro-RO" sz="2800" dirty="0" err="1"/>
              <a:t>reasoning</a:t>
            </a:r>
            <a:r>
              <a:rPr lang="ro-RO" sz="2800" dirty="0"/>
              <a:t> </a:t>
            </a:r>
            <a:r>
              <a:rPr lang="ro-RO" sz="2800" dirty="0" err="1"/>
              <a:t>that</a:t>
            </a:r>
            <a:r>
              <a:rPr lang="ro-RO" sz="2800" dirty="0"/>
              <a:t>, in </a:t>
            </a:r>
            <a:r>
              <a:rPr lang="ro-RO" sz="2800" dirty="0" err="1"/>
              <a:t>executing</a:t>
            </a:r>
            <a:r>
              <a:rPr lang="ro-RO" sz="2800" dirty="0"/>
              <a:t> </a:t>
            </a:r>
            <a:r>
              <a:rPr lang="ro-RO" sz="2800" dirty="0" err="1"/>
              <a:t>the</a:t>
            </a:r>
            <a:r>
              <a:rPr lang="ro-RO" sz="2800" dirty="0"/>
              <a:t> </a:t>
            </a:r>
            <a:r>
              <a:rPr lang="ro-RO" sz="2800" dirty="0" err="1"/>
              <a:t>court's</a:t>
            </a:r>
            <a:r>
              <a:rPr lang="ro-RO" sz="2800" dirty="0"/>
              <a:t> </a:t>
            </a:r>
            <a:r>
              <a:rPr lang="ro-RO" sz="2800" dirty="0" err="1"/>
              <a:t>provisions</a:t>
            </a:r>
            <a:r>
              <a:rPr lang="ro-RO" sz="2800" dirty="0"/>
              <a:t>, it </a:t>
            </a:r>
            <a:r>
              <a:rPr lang="ro-RO" sz="2800" dirty="0" err="1"/>
              <a:t>cannot</a:t>
            </a:r>
            <a:r>
              <a:rPr lang="ro-RO" sz="2800" dirty="0"/>
              <a:t> </a:t>
            </a:r>
            <a:r>
              <a:rPr lang="ro-RO" sz="2800" dirty="0" err="1"/>
              <a:t>intervene</a:t>
            </a:r>
            <a:r>
              <a:rPr lang="ro-RO" sz="2800" dirty="0"/>
              <a:t> on </a:t>
            </a:r>
            <a:r>
              <a:rPr lang="ro-RO" sz="2800" dirty="0" err="1"/>
              <a:t>the</a:t>
            </a:r>
            <a:r>
              <a:rPr lang="ro-RO" sz="2800" dirty="0"/>
              <a:t> </a:t>
            </a:r>
            <a:r>
              <a:rPr lang="ro-RO" sz="2800" dirty="0" err="1"/>
              <a:t>technical</a:t>
            </a:r>
            <a:r>
              <a:rPr lang="ro-RO" sz="2800" dirty="0"/>
              <a:t> </a:t>
            </a:r>
            <a:r>
              <a:rPr lang="ro-RO" sz="2800" dirty="0" err="1"/>
              <a:t>specifications</a:t>
            </a:r>
            <a:r>
              <a:rPr lang="ro-RO" sz="2800" dirty="0"/>
              <a:t> </a:t>
            </a:r>
            <a:r>
              <a:rPr lang="ro-RO" sz="2800" dirty="0" err="1"/>
              <a:t>after</a:t>
            </a:r>
            <a:r>
              <a:rPr lang="ro-RO" sz="2800" dirty="0"/>
              <a:t> </a:t>
            </a:r>
            <a:r>
              <a:rPr lang="ro-RO" sz="2800" dirty="0" err="1"/>
              <a:t>opening</a:t>
            </a:r>
            <a:r>
              <a:rPr lang="ro-RO" sz="2800" dirty="0"/>
              <a:t> </a:t>
            </a:r>
            <a:r>
              <a:rPr lang="ro-RO" sz="2800" dirty="0" err="1"/>
              <a:t>the</a:t>
            </a:r>
            <a:r>
              <a:rPr lang="ro-RO" sz="2800" dirty="0"/>
              <a:t> </a:t>
            </a:r>
            <a:r>
              <a:rPr lang="ro-RO" sz="2800" dirty="0" err="1"/>
              <a:t>tenders</a:t>
            </a:r>
            <a:r>
              <a:rPr lang="ro-RO" sz="2800" dirty="0"/>
              <a:t>. 	</a:t>
            </a:r>
            <a:endParaRPr lang="ro-RO" sz="2800" dirty="0" smtClean="0"/>
          </a:p>
          <a:p>
            <a:pPr algn="just"/>
            <a:r>
              <a:rPr lang="ro-RO" sz="2800" dirty="0" smtClean="0"/>
              <a:t>The </a:t>
            </a:r>
            <a:r>
              <a:rPr lang="ro-RO" sz="2800" dirty="0" err="1"/>
              <a:t>measure</a:t>
            </a:r>
            <a:r>
              <a:rPr lang="ro-RO" sz="2800" dirty="0"/>
              <a:t> of </a:t>
            </a:r>
            <a:r>
              <a:rPr lang="ro-RO" sz="2800" dirty="0" err="1"/>
              <a:t>annulment</a:t>
            </a:r>
            <a:r>
              <a:rPr lang="ro-RO" sz="2800" dirty="0"/>
              <a:t> </a:t>
            </a:r>
            <a:r>
              <a:rPr lang="ro-RO" sz="2800" dirty="0" err="1"/>
              <a:t>of</a:t>
            </a:r>
            <a:r>
              <a:rPr lang="ro-RO" sz="2800" dirty="0"/>
              <a:t> </a:t>
            </a:r>
            <a:r>
              <a:rPr lang="ro-RO" sz="2800" dirty="0" err="1"/>
              <a:t>the</a:t>
            </a:r>
            <a:r>
              <a:rPr lang="ro-RO" sz="2800" dirty="0"/>
              <a:t> </a:t>
            </a:r>
            <a:r>
              <a:rPr lang="ro-RO" sz="2800" dirty="0" err="1"/>
              <a:t>procedure</a:t>
            </a:r>
            <a:r>
              <a:rPr lang="ro-RO" sz="2800" dirty="0"/>
              <a:t> </a:t>
            </a:r>
            <a:r>
              <a:rPr lang="ro-RO" sz="2800" dirty="0" err="1"/>
              <a:t>was</a:t>
            </a:r>
            <a:r>
              <a:rPr lang="ro-RO" sz="2800" dirty="0"/>
              <a:t> </a:t>
            </a:r>
            <a:r>
              <a:rPr lang="ro-RO" sz="2800" dirty="0" err="1"/>
              <a:t>challenged</a:t>
            </a:r>
            <a:r>
              <a:rPr lang="ro-RO" sz="2800" dirty="0"/>
              <a:t> </a:t>
            </a:r>
            <a:r>
              <a:rPr lang="ro-RO" sz="2800" dirty="0" err="1"/>
              <a:t>by</a:t>
            </a:r>
            <a:r>
              <a:rPr lang="ro-RO" sz="2800" dirty="0"/>
              <a:t> </a:t>
            </a:r>
            <a:r>
              <a:rPr lang="ro-RO" sz="2800" dirty="0" err="1"/>
              <a:t>another</a:t>
            </a:r>
            <a:r>
              <a:rPr lang="ro-RO" sz="2800" dirty="0"/>
              <a:t> company (</a:t>
            </a:r>
            <a:r>
              <a:rPr lang="ro-RO" sz="2800" dirty="0" err="1"/>
              <a:t>commercial</a:t>
            </a:r>
            <a:r>
              <a:rPr lang="ro-RO" sz="2800" dirty="0"/>
              <a:t> </a:t>
            </a:r>
            <a:r>
              <a:rPr lang="ro-RO" sz="2800" dirty="0" err="1"/>
              <a:t>company</a:t>
            </a:r>
            <a:r>
              <a:rPr lang="ro-RO" sz="2800" dirty="0"/>
              <a:t>), </a:t>
            </a:r>
            <a:r>
              <a:rPr lang="ro-RO" sz="2800" dirty="0" err="1"/>
              <a:t>and</a:t>
            </a:r>
            <a:r>
              <a:rPr lang="ro-RO" sz="2800" dirty="0"/>
              <a:t> </a:t>
            </a:r>
            <a:r>
              <a:rPr lang="ro-RO" sz="2800" dirty="0" err="1"/>
              <a:t>the</a:t>
            </a:r>
            <a:r>
              <a:rPr lang="ro-RO" sz="2800" dirty="0"/>
              <a:t> </a:t>
            </a:r>
            <a:r>
              <a:rPr lang="ro-RO" sz="2800" dirty="0" err="1"/>
              <a:t>claim</a:t>
            </a:r>
            <a:r>
              <a:rPr lang="ro-RO" sz="2800" dirty="0"/>
              <a:t> </a:t>
            </a:r>
            <a:r>
              <a:rPr lang="ro-RO" sz="2800" dirty="0" err="1"/>
              <a:t>was</a:t>
            </a:r>
            <a:r>
              <a:rPr lang="ro-RO" sz="2800" dirty="0"/>
              <a:t> </a:t>
            </a:r>
            <a:r>
              <a:rPr lang="ro-RO" sz="2800" dirty="0" err="1" smtClean="0"/>
              <a:t>admitted</a:t>
            </a:r>
            <a:r>
              <a:rPr lang="ro-RO" sz="2800" dirty="0" smtClean="0"/>
              <a:t> </a:t>
            </a:r>
            <a:r>
              <a:rPr lang="ro-RO" sz="2800" dirty="0" err="1" smtClean="0"/>
              <a:t>by</a:t>
            </a:r>
            <a:r>
              <a:rPr lang="ro-RO" sz="2800" dirty="0" smtClean="0"/>
              <a:t> </a:t>
            </a:r>
            <a:r>
              <a:rPr lang="ro-RO" sz="2800" dirty="0" err="1"/>
              <a:t>the</a:t>
            </a:r>
            <a:r>
              <a:rPr lang="ro-RO" sz="2800" dirty="0"/>
              <a:t> </a:t>
            </a:r>
            <a:r>
              <a:rPr lang="ro-RO" sz="2800" dirty="0" err="1"/>
              <a:t>Court</a:t>
            </a:r>
            <a:r>
              <a:rPr lang="ro-RO" sz="2800" dirty="0"/>
              <a:t> </a:t>
            </a:r>
            <a:r>
              <a:rPr lang="ro-RO" sz="2800" dirty="0" err="1"/>
              <a:t>Decision</a:t>
            </a:r>
            <a:r>
              <a:rPr lang="ro-RO" sz="2800" dirty="0"/>
              <a:t> </a:t>
            </a:r>
            <a:r>
              <a:rPr lang="ro-RO" sz="2800" dirty="0" smtClean="0"/>
              <a:t>no.2100/10</a:t>
            </a:r>
            <a:r>
              <a:rPr lang="ro-RO" sz="2800" baseline="30000" dirty="0" smtClean="0"/>
              <a:t>th</a:t>
            </a:r>
            <a:r>
              <a:rPr lang="ro-RO" sz="2800" dirty="0" smtClean="0"/>
              <a:t>July 2017 </a:t>
            </a:r>
            <a:r>
              <a:rPr lang="ro-RO" sz="2800" dirty="0"/>
              <a:t>of </a:t>
            </a:r>
            <a:r>
              <a:rPr lang="ro-RO" sz="2800" dirty="0" err="1"/>
              <a:t>the</a:t>
            </a:r>
            <a:r>
              <a:rPr lang="ro-RO" sz="2800" dirty="0"/>
              <a:t> </a:t>
            </a:r>
            <a:r>
              <a:rPr lang="ro-RO" sz="2800" dirty="0" err="1"/>
              <a:t>Court</a:t>
            </a:r>
            <a:r>
              <a:rPr lang="ro-RO" sz="2800" dirty="0"/>
              <a:t> </a:t>
            </a:r>
            <a:r>
              <a:rPr lang="ro-RO" sz="2800" dirty="0" err="1"/>
              <a:t>of</a:t>
            </a:r>
            <a:r>
              <a:rPr lang="ro-RO" sz="2800" dirty="0"/>
              <a:t> </a:t>
            </a:r>
            <a:r>
              <a:rPr lang="ro-RO" sz="2800" dirty="0" err="1"/>
              <a:t>Appeal</a:t>
            </a:r>
            <a:r>
              <a:rPr lang="ro-RO" sz="2800" dirty="0"/>
              <a:t> </a:t>
            </a:r>
            <a:r>
              <a:rPr lang="ro-RO" sz="2800" dirty="0" smtClean="0"/>
              <a:t>X.</a:t>
            </a:r>
          </a:p>
          <a:p>
            <a:pPr algn="just"/>
            <a:r>
              <a:rPr lang="ro-RO" sz="2800" dirty="0"/>
              <a:t>The </a:t>
            </a:r>
            <a:r>
              <a:rPr lang="ro-RO" sz="2800" dirty="0" err="1"/>
              <a:t>annulment</a:t>
            </a:r>
            <a:r>
              <a:rPr lang="ro-RO" sz="2800" dirty="0"/>
              <a:t> </a:t>
            </a:r>
            <a:r>
              <a:rPr lang="ro-RO" sz="2800" dirty="0" err="1"/>
              <a:t>decision</a:t>
            </a:r>
            <a:r>
              <a:rPr lang="ro-RO" sz="2800" dirty="0"/>
              <a:t> </a:t>
            </a:r>
            <a:r>
              <a:rPr lang="ro-RO" sz="2800" dirty="0" err="1"/>
              <a:t>was</a:t>
            </a:r>
            <a:r>
              <a:rPr lang="ro-RO" sz="2800" dirty="0"/>
              <a:t> </a:t>
            </a:r>
            <a:r>
              <a:rPr lang="ro-RO" sz="2800" dirty="0" err="1"/>
              <a:t>canceled</a:t>
            </a:r>
            <a:r>
              <a:rPr lang="ro-RO" sz="2800" dirty="0"/>
              <a:t> </a:t>
            </a:r>
            <a:r>
              <a:rPr lang="ro-RO" sz="2800" dirty="0" err="1"/>
              <a:t>and</a:t>
            </a:r>
            <a:r>
              <a:rPr lang="ro-RO" sz="2800" dirty="0"/>
              <a:t> </a:t>
            </a:r>
            <a:r>
              <a:rPr lang="ro-RO" sz="2800" dirty="0" err="1"/>
              <a:t>the</a:t>
            </a:r>
            <a:r>
              <a:rPr lang="ro-RO" sz="2800" dirty="0"/>
              <a:t> </a:t>
            </a:r>
            <a:r>
              <a:rPr lang="ro-RO" sz="2800" dirty="0" err="1"/>
              <a:t>award</a:t>
            </a:r>
            <a:r>
              <a:rPr lang="ro-RO" sz="2800" dirty="0"/>
              <a:t> </a:t>
            </a:r>
            <a:r>
              <a:rPr lang="ro-RO" sz="2800" dirty="0" err="1"/>
              <a:t>procedure</a:t>
            </a:r>
            <a:r>
              <a:rPr lang="ro-RO" sz="2800" dirty="0"/>
              <a:t> </a:t>
            </a:r>
            <a:r>
              <a:rPr lang="ro-RO" sz="2800" dirty="0" err="1"/>
              <a:t>was</a:t>
            </a:r>
            <a:r>
              <a:rPr lang="ro-RO" sz="2800" dirty="0"/>
              <a:t> </a:t>
            </a:r>
            <a:r>
              <a:rPr lang="ro-RO" sz="2800" dirty="0" err="1"/>
              <a:t>resumed</a:t>
            </a:r>
            <a:r>
              <a:rPr lang="ro-RO" sz="2800" dirty="0"/>
              <a:t> </a:t>
            </a:r>
            <a:r>
              <a:rPr lang="ro-RO" sz="2800" dirty="0" err="1"/>
              <a:t>from</a:t>
            </a:r>
            <a:r>
              <a:rPr lang="ro-RO" sz="2800" dirty="0"/>
              <a:t> </a:t>
            </a:r>
            <a:r>
              <a:rPr lang="ro-RO" sz="2800" dirty="0" err="1"/>
              <a:t>checking</a:t>
            </a:r>
            <a:r>
              <a:rPr lang="ro-RO" sz="2800" dirty="0"/>
              <a:t> of </a:t>
            </a:r>
            <a:r>
              <a:rPr lang="ro-RO" sz="2800" dirty="0" err="1"/>
              <a:t>the</a:t>
            </a:r>
            <a:r>
              <a:rPr lang="ro-RO" sz="2800" dirty="0"/>
              <a:t> </a:t>
            </a:r>
            <a:r>
              <a:rPr lang="ro-RO" sz="2800" dirty="0" err="1"/>
              <a:t>admissibility</a:t>
            </a:r>
            <a:r>
              <a:rPr lang="ro-RO" sz="2800" dirty="0"/>
              <a:t> </a:t>
            </a:r>
            <a:r>
              <a:rPr lang="ro-RO" sz="2800" dirty="0" err="1"/>
              <a:t>stage</a:t>
            </a:r>
            <a:r>
              <a:rPr lang="ro-RO" sz="2800" dirty="0"/>
              <a:t> </a:t>
            </a:r>
            <a:r>
              <a:rPr lang="ro-RO" sz="2800" dirty="0" err="1"/>
              <a:t>tenders</a:t>
            </a:r>
            <a:r>
              <a:rPr lang="ro-RO" sz="2800" dirty="0"/>
              <a:t>.</a:t>
            </a:r>
            <a:endParaRPr lang="de-AT" sz="2800" dirty="0"/>
          </a:p>
        </p:txBody>
      </p:sp>
    </p:spTree>
    <p:extLst>
      <p:ext uri="{BB962C8B-B14F-4D97-AF65-F5344CB8AC3E}">
        <p14:creationId xmlns:p14="http://schemas.microsoft.com/office/powerpoint/2010/main" val="272588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294467" y="1193370"/>
            <a:ext cx="11344759" cy="5501898"/>
          </a:xfrm>
        </p:spPr>
        <p:txBody>
          <a:bodyPr/>
          <a:lstStyle/>
          <a:p>
            <a:pPr algn="just"/>
            <a:r>
              <a:rPr lang="ro-RO" dirty="0" smtClean="0"/>
              <a:t>	T</a:t>
            </a:r>
            <a:r>
              <a:rPr lang="en-US" dirty="0" smtClean="0"/>
              <a:t>he </a:t>
            </a:r>
            <a:r>
              <a:rPr lang="en-US" dirty="0"/>
              <a:t>accession of Romania to the European Union in 2007 meant, beyond the accession to an advanced civilization system, of Western Europe, liberal and democratic, and the access to the necessary funds for the development of the country, which meant investments in almost all fields of activity.  </a:t>
            </a:r>
            <a:endParaRPr lang="ro-RO" dirty="0" smtClean="0"/>
          </a:p>
          <a:p>
            <a:pPr algn="just"/>
            <a:r>
              <a:rPr lang="ro-RO" dirty="0" smtClean="0"/>
              <a:t>	</a:t>
            </a:r>
            <a:r>
              <a:rPr lang="en-US" dirty="0" smtClean="0"/>
              <a:t>Most </a:t>
            </a:r>
            <a:r>
              <a:rPr lang="en-US" dirty="0"/>
              <a:t>of these investments were supported by European funds, in the context of the European Union's Sustainable Development Strategy, with the European Council adopting in Gothenburg (2001) the first EU Sustainable Development Strategy.  </a:t>
            </a:r>
            <a:endParaRPr lang="ro-RO" dirty="0"/>
          </a:p>
        </p:txBody>
      </p:sp>
    </p:spTree>
    <p:extLst>
      <p:ext uri="{BB962C8B-B14F-4D97-AF65-F5344CB8AC3E}">
        <p14:creationId xmlns:p14="http://schemas.microsoft.com/office/powerpoint/2010/main" val="1742203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87457" y="1313481"/>
            <a:ext cx="11453248" cy="5257800"/>
          </a:xfrm>
        </p:spPr>
        <p:txBody>
          <a:bodyPr/>
          <a:lstStyle/>
          <a:p>
            <a:pPr algn="just"/>
            <a:r>
              <a:rPr lang="en-US" dirty="0"/>
              <a:t>This has always been revised (2005, 2009, 2013, 2017) but the main objectives have remained the same throughout the European Union</a:t>
            </a:r>
            <a:r>
              <a:rPr lang="en-US" dirty="0" smtClean="0"/>
              <a:t>:</a:t>
            </a:r>
            <a:endParaRPr lang="ro-RO" dirty="0" smtClean="0"/>
          </a:p>
          <a:p>
            <a:pPr algn="just"/>
            <a:endParaRPr lang="ro-RO" dirty="0" smtClean="0"/>
          </a:p>
          <a:p>
            <a:pPr marL="514350" indent="-514350" algn="just">
              <a:buAutoNum type="arabicPeriod"/>
            </a:pPr>
            <a:r>
              <a:rPr lang="en-US" dirty="0" smtClean="0"/>
              <a:t>Environmental </a:t>
            </a:r>
            <a:r>
              <a:rPr lang="en-US" dirty="0"/>
              <a:t>protection </a:t>
            </a:r>
            <a:endParaRPr lang="ro-RO" dirty="0" smtClean="0"/>
          </a:p>
          <a:p>
            <a:pPr algn="just"/>
            <a:r>
              <a:rPr lang="ro-RO" dirty="0"/>
              <a:t>2</a:t>
            </a:r>
            <a:r>
              <a:rPr lang="en-US" dirty="0" smtClean="0"/>
              <a:t>. </a:t>
            </a:r>
            <a:r>
              <a:rPr lang="en-US" dirty="0"/>
              <a:t>Equity and social cohesion </a:t>
            </a:r>
            <a:endParaRPr lang="ro-RO" dirty="0"/>
          </a:p>
          <a:p>
            <a:pPr algn="just"/>
            <a:r>
              <a:rPr lang="en-US" dirty="0" smtClean="0"/>
              <a:t>3</a:t>
            </a:r>
            <a:r>
              <a:rPr lang="en-US" dirty="0"/>
              <a:t>. Economic prosperity </a:t>
            </a:r>
            <a:endParaRPr lang="ro-RO" dirty="0" smtClean="0"/>
          </a:p>
          <a:p>
            <a:pPr algn="just"/>
            <a:r>
              <a:rPr lang="en-US" dirty="0" smtClean="0"/>
              <a:t>4</a:t>
            </a:r>
            <a:r>
              <a:rPr lang="en-US" dirty="0"/>
              <a:t>. Respect for international </a:t>
            </a:r>
            <a:r>
              <a:rPr lang="en-US" dirty="0" smtClean="0"/>
              <a:t>commitments</a:t>
            </a:r>
            <a:endParaRPr lang="ro-RO" dirty="0" smtClean="0"/>
          </a:p>
          <a:p>
            <a:pPr algn="just"/>
            <a:endParaRPr lang="en-US" dirty="0"/>
          </a:p>
          <a:p>
            <a:endParaRPr lang="ro-RO" dirty="0"/>
          </a:p>
          <a:p>
            <a:endParaRPr lang="ro-RO" dirty="0"/>
          </a:p>
        </p:txBody>
      </p:sp>
    </p:spTree>
    <p:extLst>
      <p:ext uri="{BB962C8B-B14F-4D97-AF65-F5344CB8AC3E}">
        <p14:creationId xmlns:p14="http://schemas.microsoft.com/office/powerpoint/2010/main" val="3861311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294468" y="1328980"/>
            <a:ext cx="11577234" cy="5366288"/>
          </a:xfrm>
        </p:spPr>
        <p:txBody>
          <a:bodyPr/>
          <a:lstStyle/>
          <a:p>
            <a:pPr algn="just"/>
            <a:r>
              <a:rPr lang="en-US" dirty="0"/>
              <a:t>To meet these goals, they have been set </a:t>
            </a:r>
            <a:endParaRPr lang="ro-RO" dirty="0" smtClean="0"/>
          </a:p>
          <a:p>
            <a:pPr algn="just"/>
            <a:r>
              <a:rPr lang="en-US" dirty="0" smtClean="0"/>
              <a:t>DIRECTING </a:t>
            </a:r>
            <a:r>
              <a:rPr lang="en-US" dirty="0"/>
              <a:t>POLICY PRINCIPLES OF THE EUROPEAN UNION: </a:t>
            </a:r>
            <a:endParaRPr lang="ro-RO" dirty="0" smtClean="0"/>
          </a:p>
          <a:p>
            <a:pPr marL="514350" indent="-514350" algn="just">
              <a:buAutoNum type="arabicParenR"/>
            </a:pPr>
            <a:r>
              <a:rPr lang="en-US" dirty="0" smtClean="0"/>
              <a:t>Increased </a:t>
            </a:r>
            <a:r>
              <a:rPr lang="en-US" dirty="0"/>
              <a:t>social dialogue, social responsibility </a:t>
            </a:r>
            <a:endParaRPr lang="ro-RO" dirty="0" smtClean="0"/>
          </a:p>
          <a:p>
            <a:pPr algn="just"/>
            <a:r>
              <a:rPr lang="en-US" dirty="0" smtClean="0"/>
              <a:t>2</a:t>
            </a:r>
            <a:r>
              <a:rPr lang="en-US" dirty="0"/>
              <a:t>) Corporate growth and public-private </a:t>
            </a:r>
            <a:r>
              <a:rPr lang="en-US" dirty="0" smtClean="0"/>
              <a:t>partnerships</a:t>
            </a:r>
            <a:r>
              <a:rPr lang="ro-RO" dirty="0" smtClean="0"/>
              <a:t> </a:t>
            </a:r>
          </a:p>
          <a:p>
            <a:pPr algn="just"/>
            <a:r>
              <a:rPr lang="en-US" dirty="0" smtClean="0"/>
              <a:t>3</a:t>
            </a:r>
            <a:r>
              <a:rPr lang="en-US" dirty="0"/>
              <a:t>) Political coherence and governance </a:t>
            </a:r>
            <a:endParaRPr lang="ro-RO" dirty="0" smtClean="0"/>
          </a:p>
          <a:p>
            <a:pPr algn="just"/>
            <a:r>
              <a:rPr lang="en-US" dirty="0" smtClean="0"/>
              <a:t>4</a:t>
            </a:r>
            <a:r>
              <a:rPr lang="en-US" dirty="0"/>
              <a:t>) Integration of economic, social and environmental policies for coherence, </a:t>
            </a:r>
            <a:endParaRPr lang="ro-RO" dirty="0" smtClean="0"/>
          </a:p>
          <a:p>
            <a:pPr algn="just"/>
            <a:r>
              <a:rPr lang="en-US" dirty="0" smtClean="0"/>
              <a:t>5</a:t>
            </a:r>
            <a:r>
              <a:rPr lang="en-US" dirty="0"/>
              <a:t>) Use the best available </a:t>
            </a:r>
            <a:r>
              <a:rPr lang="en-US" dirty="0" smtClean="0"/>
              <a:t>knowledge</a:t>
            </a:r>
            <a:endParaRPr lang="ro-RO" dirty="0"/>
          </a:p>
        </p:txBody>
      </p:sp>
    </p:spTree>
    <p:extLst>
      <p:ext uri="{BB962C8B-B14F-4D97-AF65-F5344CB8AC3E}">
        <p14:creationId xmlns:p14="http://schemas.microsoft.com/office/powerpoint/2010/main" val="1996827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56462" y="1437467"/>
            <a:ext cx="11422250" cy="4932336"/>
          </a:xfrm>
        </p:spPr>
        <p:txBody>
          <a:bodyPr/>
          <a:lstStyle/>
          <a:p>
            <a:pPr algn="just"/>
            <a:r>
              <a:rPr lang="en-US" dirty="0" smtClean="0"/>
              <a:t>Principle </a:t>
            </a:r>
            <a:r>
              <a:rPr lang="en-US" dirty="0"/>
              <a:t>no. 2, regarding Corporate Growth and Public-Private Partnerships, was established both to ensure sustainable economic development, but also to promote the cooperation and joint responsibilities needed to achieve sustainable consumption and production.  </a:t>
            </a:r>
            <a:endParaRPr lang="ro-RO" dirty="0" smtClean="0"/>
          </a:p>
          <a:p>
            <a:pPr algn="just"/>
            <a:r>
              <a:rPr lang="en-US" dirty="0" smtClean="0"/>
              <a:t>This </a:t>
            </a:r>
            <a:r>
              <a:rPr lang="en-US" dirty="0"/>
              <a:t>principle has the public procurement </a:t>
            </a:r>
            <a:r>
              <a:rPr lang="en-US" dirty="0" smtClean="0"/>
              <a:t>policy</a:t>
            </a:r>
            <a:r>
              <a:rPr lang="ro-RO" dirty="0" smtClean="0"/>
              <a:t> </a:t>
            </a:r>
            <a:r>
              <a:rPr lang="en-US" dirty="0" smtClean="0"/>
              <a:t>as </a:t>
            </a:r>
            <a:r>
              <a:rPr lang="en-US" dirty="0"/>
              <a:t>main engine, at European Union level, the public procurement policy, which has required the establishment of a common European framework, embodied in unifying Community </a:t>
            </a:r>
            <a:r>
              <a:rPr lang="en-US" dirty="0" smtClean="0"/>
              <a:t>legislation</a:t>
            </a:r>
            <a:endParaRPr lang="ro-RO" dirty="0"/>
          </a:p>
        </p:txBody>
      </p:sp>
    </p:spTree>
    <p:extLst>
      <p:ext uri="{BB962C8B-B14F-4D97-AF65-F5344CB8AC3E}">
        <p14:creationId xmlns:p14="http://schemas.microsoft.com/office/powerpoint/2010/main" val="3957812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1"/>
          <p:cNvSpPr>
            <a:spLocks noGrp="1"/>
          </p:cNvSpPr>
          <p:nvPr>
            <p:ph type="subTitle" idx="1"/>
          </p:nvPr>
        </p:nvSpPr>
        <p:spPr>
          <a:xfrm>
            <a:off x="356461" y="1344478"/>
            <a:ext cx="11561736" cy="5273298"/>
          </a:xfrm>
        </p:spPr>
        <p:txBody>
          <a:bodyPr/>
          <a:lstStyle/>
          <a:p>
            <a:pPr marL="457200" indent="-457200" algn="just">
              <a:buFontTx/>
              <a:buChar char="-"/>
            </a:pPr>
            <a:r>
              <a:rPr lang="en-US" dirty="0" smtClean="0"/>
              <a:t>directives</a:t>
            </a:r>
            <a:r>
              <a:rPr lang="en-US" dirty="0"/>
              <a:t>, regulations and subsequent acts and European jurisprudence, at the level of the European Court of Justice. (ECJ) which clarifies the way of interpreting and applying the normative acts in the matter. The key role of public procurement was recognized by the European Commission in the Europe 2020 Strategy, presented in the European Commission communication of 3 March 2010, entitled "Europe 2020. A European strategy for smart, environmentally friendly and inclusive growth". </a:t>
            </a:r>
            <a:endParaRPr lang="ro-RO" dirty="0" smtClean="0"/>
          </a:p>
          <a:p>
            <a:pPr marL="457200" indent="-457200" algn="just">
              <a:buFontTx/>
              <a:buChar char="-"/>
            </a:pPr>
            <a:endParaRPr lang="ro-RO" dirty="0"/>
          </a:p>
          <a:p>
            <a:endParaRPr lang="ro-RO" dirty="0"/>
          </a:p>
        </p:txBody>
      </p:sp>
    </p:spTree>
    <p:extLst>
      <p:ext uri="{BB962C8B-B14F-4D97-AF65-F5344CB8AC3E}">
        <p14:creationId xmlns:p14="http://schemas.microsoft.com/office/powerpoint/2010/main" val="1905835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87457" y="1406470"/>
            <a:ext cx="11468746" cy="5087319"/>
          </a:xfrm>
        </p:spPr>
        <p:txBody>
          <a:bodyPr/>
          <a:lstStyle/>
          <a:p>
            <a:r>
              <a:rPr lang="en-US" dirty="0"/>
              <a:t>Romania has implemented in the national legislation, since the accession to the European Union in 2007, the European public procurement directives. Ever since the first European normative acts in the field of public procurement, the principles based on which the procedures in this matter have begun are outlined, and the last directives have synthesized all the principles that must now be applied by the public authorities of any Member State of the European Union. in awarding public procurement contracts</a:t>
            </a:r>
            <a:r>
              <a:rPr lang="en-US" dirty="0" smtClean="0"/>
              <a:t>:</a:t>
            </a:r>
            <a:endParaRPr lang="ro-RO" dirty="0"/>
          </a:p>
        </p:txBody>
      </p:sp>
    </p:spTree>
    <p:extLst>
      <p:ext uri="{BB962C8B-B14F-4D97-AF65-F5344CB8AC3E}">
        <p14:creationId xmlns:p14="http://schemas.microsoft.com/office/powerpoint/2010/main" val="2867902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418454" y="1375474"/>
            <a:ext cx="11391253" cy="5335291"/>
          </a:xfrm>
        </p:spPr>
        <p:txBody>
          <a:bodyPr/>
          <a:lstStyle/>
          <a:p>
            <a:r>
              <a:rPr lang="ro-RO" dirty="0" smtClean="0"/>
              <a:t>	</a:t>
            </a:r>
          </a:p>
          <a:p>
            <a:pPr algn="just"/>
            <a:r>
              <a:rPr lang="en-US" dirty="0" smtClean="0"/>
              <a:t>The </a:t>
            </a:r>
            <a:r>
              <a:rPr lang="en-US" dirty="0"/>
              <a:t>award of public contracts by or on behalf of the authorities of the Member States must comply with the principles of the Treaty on the Functioning of the European Union (TFEU), namely the free movement of goods, the freedom of establishment and the freedom to provide services, as well as the principles deriving </a:t>
            </a:r>
            <a:r>
              <a:rPr lang="en-US" dirty="0" smtClean="0"/>
              <a:t>therefrom, </a:t>
            </a:r>
            <a:r>
              <a:rPr lang="en-US" dirty="0"/>
              <a:t>such as equal treatment, non-discrimination, mutual recognition, proportionality and transparency. </a:t>
            </a:r>
            <a:endParaRPr lang="ro-RO" dirty="0" smtClean="0"/>
          </a:p>
        </p:txBody>
      </p:sp>
    </p:spTree>
    <p:extLst>
      <p:ext uri="{BB962C8B-B14F-4D97-AF65-F5344CB8AC3E}">
        <p14:creationId xmlns:p14="http://schemas.microsoft.com/office/powerpoint/2010/main" val="30864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25463" y="1390972"/>
            <a:ext cx="11592734" cy="5467027"/>
          </a:xfrm>
        </p:spPr>
        <p:txBody>
          <a:bodyPr/>
          <a:lstStyle/>
          <a:p>
            <a:pPr algn="just"/>
            <a:r>
              <a:rPr lang="en-US" dirty="0"/>
              <a:t>The particularly important role is determined by the fact that one fifth (1/5) of the </a:t>
            </a:r>
            <a:r>
              <a:rPr lang="ro-RO" dirty="0" smtClean="0"/>
              <a:t>GDP (</a:t>
            </a:r>
            <a:r>
              <a:rPr lang="en-US" dirty="0" smtClean="0"/>
              <a:t>Gross </a:t>
            </a:r>
            <a:r>
              <a:rPr lang="en-US" dirty="0"/>
              <a:t>Domestic </a:t>
            </a:r>
            <a:r>
              <a:rPr lang="en-US" dirty="0" smtClean="0"/>
              <a:t>Product</a:t>
            </a:r>
            <a:r>
              <a:rPr lang="ro-RO" dirty="0" smtClean="0"/>
              <a:t>) </a:t>
            </a:r>
            <a:r>
              <a:rPr lang="en-US" dirty="0" smtClean="0"/>
              <a:t>at </a:t>
            </a:r>
            <a:r>
              <a:rPr lang="en-US" dirty="0"/>
              <a:t>EU level is spent every year by public and governmental authorities for the procurement of goods, works and </a:t>
            </a:r>
            <a:r>
              <a:rPr lang="en-US" dirty="0" smtClean="0"/>
              <a:t>services.</a:t>
            </a:r>
            <a:endParaRPr lang="ro-RO" dirty="0"/>
          </a:p>
          <a:p>
            <a:pPr algn="just"/>
            <a:r>
              <a:rPr lang="ro-RO" dirty="0" smtClean="0"/>
              <a:t>T</a:t>
            </a:r>
            <a:r>
              <a:rPr lang="en-US" dirty="0" smtClean="0"/>
              <a:t>he </a:t>
            </a:r>
            <a:r>
              <a:rPr lang="en-US" dirty="0"/>
              <a:t>field of public procurement presents a high risk of corruption. The European Commission released the first report on corruption in the Member States of the European Union in 2014. Considering the legal instruments that define corruption, respectively, the United Nations Convention against Corruption, and on the other hand, the regulations issued by the Council of Europe, this report defines corruption </a:t>
            </a:r>
            <a:r>
              <a:rPr lang="en-US" dirty="0" smtClean="0"/>
              <a:t>as</a:t>
            </a:r>
            <a:r>
              <a:rPr lang="ro-RO" dirty="0" smtClean="0"/>
              <a:t>:</a:t>
            </a:r>
            <a:endParaRPr lang="en-US" dirty="0"/>
          </a:p>
        </p:txBody>
      </p:sp>
    </p:spTree>
    <p:extLst>
      <p:ext uri="{BB962C8B-B14F-4D97-AF65-F5344CB8AC3E}">
        <p14:creationId xmlns:p14="http://schemas.microsoft.com/office/powerpoint/2010/main" val="3087784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588936" y="1200528"/>
            <a:ext cx="10363200" cy="1470025"/>
          </a:xfrm>
        </p:spPr>
        <p:txBody>
          <a:bodyPr/>
          <a:lstStyle/>
          <a:p>
            <a:r>
              <a:rPr lang="ro-RO" dirty="0" err="1" smtClean="0"/>
              <a:t>Corruption</a:t>
            </a:r>
            <a:r>
              <a:rPr lang="ro-RO" dirty="0" smtClean="0"/>
              <a:t> </a:t>
            </a:r>
            <a:r>
              <a:rPr lang="ro-RO" dirty="0" err="1" smtClean="0"/>
              <a:t>definition</a:t>
            </a:r>
            <a:endParaRPr lang="ro-RO" dirty="0"/>
          </a:p>
        </p:txBody>
      </p:sp>
      <p:sp>
        <p:nvSpPr>
          <p:cNvPr id="3" name="Subtitlu 2"/>
          <p:cNvSpPr>
            <a:spLocks noGrp="1"/>
          </p:cNvSpPr>
          <p:nvPr>
            <p:ph type="subTitle" idx="1"/>
          </p:nvPr>
        </p:nvSpPr>
        <p:spPr>
          <a:xfrm>
            <a:off x="1317355" y="2460355"/>
            <a:ext cx="10011905" cy="4219413"/>
          </a:xfrm>
        </p:spPr>
        <p:txBody>
          <a:bodyPr/>
          <a:lstStyle/>
          <a:p>
            <a:r>
              <a:rPr lang="en-US" dirty="0"/>
              <a:t>"the abuse of power for private gain". </a:t>
            </a:r>
          </a:p>
          <a:p>
            <a:endParaRPr lang="ro-RO" dirty="0"/>
          </a:p>
          <a:p>
            <a:r>
              <a:rPr lang="en-US" dirty="0" smtClean="0"/>
              <a:t>The </a:t>
            </a:r>
            <a:r>
              <a:rPr lang="en-US" dirty="0"/>
              <a:t>aforementioned definition does not have the role of providing a restrictive interpretation of the phenomenon of corruption, but starts from the premise of analysis that corruption is a complex phenomenon with economic, social, political and cultural dimensions and from understanding </a:t>
            </a:r>
            <a:r>
              <a:rPr lang="en-US" dirty="0" smtClean="0"/>
              <a:t>that</a:t>
            </a:r>
            <a:endParaRPr lang="ro-RO" dirty="0"/>
          </a:p>
        </p:txBody>
      </p:sp>
    </p:spTree>
    <p:extLst>
      <p:ext uri="{BB962C8B-B14F-4D97-AF65-F5344CB8AC3E}">
        <p14:creationId xmlns:p14="http://schemas.microsoft.com/office/powerpoint/2010/main" val="4042738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56461" y="1375474"/>
            <a:ext cx="11499742" cy="5242302"/>
          </a:xfrm>
        </p:spPr>
        <p:txBody>
          <a:bodyPr/>
          <a:lstStyle/>
          <a:p>
            <a:pPr algn="just"/>
            <a:r>
              <a:rPr lang="en-US" dirty="0"/>
              <a:t>an adequate response of states membership cannot be reduced to a simple set of measures to be applied automatically.</a:t>
            </a:r>
            <a:endParaRPr lang="ro-RO" dirty="0"/>
          </a:p>
          <a:p>
            <a:pPr algn="just"/>
            <a:r>
              <a:rPr lang="ro-RO" dirty="0" smtClean="0"/>
              <a:t>	</a:t>
            </a:r>
            <a:r>
              <a:rPr lang="en-US" dirty="0" smtClean="0"/>
              <a:t>The </a:t>
            </a:r>
            <a:r>
              <a:rPr lang="en-US" dirty="0"/>
              <a:t>report has a thematic chapter focused on corruption in public procurement, the field considered, as we have shown, crucial for the common market. According to a study conducted in 2013, the level of corruption in public procurement in 2010, registered in eight Member States, in only five sectors of activity is between 1.4 and 2.2 billion euros.</a:t>
            </a:r>
            <a:endParaRPr lang="ro-RO" dirty="0"/>
          </a:p>
        </p:txBody>
      </p:sp>
    </p:spTree>
    <p:extLst>
      <p:ext uri="{BB962C8B-B14F-4D97-AF65-F5344CB8AC3E}">
        <p14:creationId xmlns:p14="http://schemas.microsoft.com/office/powerpoint/2010/main" val="401303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80447" y="1394847"/>
            <a:ext cx="11168628" cy="5086915"/>
          </a:xfrm>
        </p:spPr>
        <p:txBody>
          <a:bodyPr>
            <a:normAutofit fontScale="92500"/>
          </a:bodyPr>
          <a:lstStyle/>
          <a:p>
            <a:pPr marL="0" indent="0">
              <a:buNone/>
            </a:pPr>
            <a:r>
              <a:rPr lang="ro-RO" dirty="0" smtClean="0"/>
              <a:t>	</a:t>
            </a:r>
            <a:r>
              <a:rPr lang="ro-RO" sz="3000" dirty="0" smtClean="0"/>
              <a:t>The </a:t>
            </a:r>
            <a:r>
              <a:rPr lang="ro-RO" sz="3000" dirty="0" err="1"/>
              <a:t>clinical</a:t>
            </a:r>
            <a:r>
              <a:rPr lang="ro-RO" sz="3000" dirty="0"/>
              <a:t> </a:t>
            </a:r>
            <a:r>
              <a:rPr lang="ro-RO" sz="3000" dirty="0" err="1"/>
              <a:t>hospital</a:t>
            </a:r>
            <a:r>
              <a:rPr lang="ro-RO" sz="3000" dirty="0"/>
              <a:t> </a:t>
            </a:r>
            <a:r>
              <a:rPr lang="ro-RO" sz="3000" dirty="0" err="1"/>
              <a:t>has</a:t>
            </a:r>
            <a:r>
              <a:rPr lang="ro-RO" sz="3000" dirty="0"/>
              <a:t> </a:t>
            </a:r>
            <a:r>
              <a:rPr lang="ro-RO" sz="3000" dirty="0" err="1"/>
              <a:t>not</a:t>
            </a:r>
            <a:r>
              <a:rPr lang="ro-RO" sz="3000" dirty="0"/>
              <a:t> </a:t>
            </a:r>
            <a:r>
              <a:rPr lang="ro-RO" sz="3000" dirty="0" err="1"/>
              <a:t>yet</a:t>
            </a:r>
            <a:r>
              <a:rPr lang="ro-RO" sz="3000" dirty="0"/>
              <a:t> </a:t>
            </a:r>
            <a:r>
              <a:rPr lang="ro-RO" sz="3000" dirty="0" err="1"/>
              <a:t>completed</a:t>
            </a:r>
            <a:r>
              <a:rPr lang="ro-RO" sz="3000" dirty="0"/>
              <a:t> </a:t>
            </a:r>
            <a:r>
              <a:rPr lang="ro-RO" sz="3000" dirty="0" err="1"/>
              <a:t>this</a:t>
            </a:r>
            <a:r>
              <a:rPr lang="ro-RO" sz="3000" dirty="0"/>
              <a:t> </a:t>
            </a:r>
            <a:r>
              <a:rPr lang="ro-RO" sz="3000" dirty="0" err="1"/>
              <a:t>procedure</a:t>
            </a:r>
            <a:r>
              <a:rPr lang="ro-RO" sz="3000" dirty="0"/>
              <a:t>, on 12</a:t>
            </a:r>
            <a:r>
              <a:rPr lang="ro-RO" sz="3000" baseline="30000" dirty="0"/>
              <a:t>th</a:t>
            </a:r>
            <a:r>
              <a:rPr lang="ro-RO" sz="3000" dirty="0"/>
              <a:t> August 2017 </a:t>
            </a:r>
            <a:r>
              <a:rPr lang="ro-RO" sz="3000" dirty="0" err="1"/>
              <a:t>informing</a:t>
            </a:r>
            <a:r>
              <a:rPr lang="ro-RO" sz="3000" dirty="0"/>
              <a:t> </a:t>
            </a:r>
            <a:r>
              <a:rPr lang="ro-RO" sz="3000" dirty="0" err="1"/>
              <a:t>the</a:t>
            </a:r>
            <a:r>
              <a:rPr lang="ro-RO" sz="3000" dirty="0"/>
              <a:t> </a:t>
            </a:r>
            <a:r>
              <a:rPr lang="ro-RO" sz="3000" dirty="0" err="1"/>
              <a:t>participants</a:t>
            </a:r>
            <a:r>
              <a:rPr lang="ro-RO" sz="3000" dirty="0"/>
              <a:t> </a:t>
            </a:r>
            <a:r>
              <a:rPr lang="ro-RO" sz="3000" dirty="0" err="1"/>
              <a:t>that</a:t>
            </a:r>
            <a:r>
              <a:rPr lang="ro-RO" sz="3000" dirty="0"/>
              <a:t> </a:t>
            </a:r>
            <a:r>
              <a:rPr lang="ro-RO" sz="3000" dirty="0" err="1"/>
              <a:t>the</a:t>
            </a:r>
            <a:r>
              <a:rPr lang="ro-RO" sz="3000" dirty="0"/>
              <a:t> </a:t>
            </a:r>
            <a:r>
              <a:rPr lang="ro-RO" sz="3000" dirty="0" err="1"/>
              <a:t>technical</a:t>
            </a:r>
            <a:r>
              <a:rPr lang="ro-RO" sz="3000" dirty="0"/>
              <a:t> </a:t>
            </a:r>
            <a:r>
              <a:rPr lang="ro-RO" sz="3000" dirty="0" err="1"/>
              <a:t>proposals</a:t>
            </a:r>
            <a:r>
              <a:rPr lang="ro-RO" sz="3000" dirty="0"/>
              <a:t> </a:t>
            </a:r>
            <a:r>
              <a:rPr lang="ro-RO" sz="3000" dirty="0" err="1"/>
              <a:t>have</a:t>
            </a:r>
            <a:r>
              <a:rPr lang="ro-RO" sz="3000" dirty="0"/>
              <a:t> </a:t>
            </a:r>
            <a:r>
              <a:rPr lang="ro-RO" sz="3000" dirty="0" err="1"/>
              <a:t>been</a:t>
            </a:r>
            <a:r>
              <a:rPr lang="ro-RO" sz="3000" dirty="0"/>
              <a:t> </a:t>
            </a:r>
            <a:r>
              <a:rPr lang="ro-RO" sz="3000" dirty="0" err="1"/>
              <a:t>analyzed</a:t>
            </a:r>
            <a:r>
              <a:rPr lang="ro-RO" sz="3000" dirty="0"/>
              <a:t> </a:t>
            </a:r>
            <a:r>
              <a:rPr lang="ro-RO" sz="3000" dirty="0" err="1"/>
              <a:t>and</a:t>
            </a:r>
            <a:r>
              <a:rPr lang="ro-RO" sz="3000" dirty="0"/>
              <a:t> </a:t>
            </a:r>
            <a:r>
              <a:rPr lang="ro-RO" sz="3000" dirty="0" err="1"/>
              <a:t>will</a:t>
            </a:r>
            <a:r>
              <a:rPr lang="ro-RO" sz="3000" dirty="0"/>
              <a:t> </a:t>
            </a:r>
            <a:r>
              <a:rPr lang="ro-RO" sz="3000" dirty="0" err="1"/>
              <a:t>proceed</a:t>
            </a:r>
            <a:r>
              <a:rPr lang="ro-RO" sz="3000" dirty="0"/>
              <a:t> </a:t>
            </a:r>
            <a:r>
              <a:rPr lang="ro-RO" sz="3000" dirty="0" err="1"/>
              <a:t>to</a:t>
            </a:r>
            <a:r>
              <a:rPr lang="ro-RO" sz="3000" dirty="0"/>
              <a:t> </a:t>
            </a:r>
            <a:r>
              <a:rPr lang="ro-RO" sz="3000" dirty="0" err="1"/>
              <a:t>the</a:t>
            </a:r>
            <a:r>
              <a:rPr lang="ro-RO" sz="3000" dirty="0"/>
              <a:t> </a:t>
            </a:r>
            <a:r>
              <a:rPr lang="ro-RO" sz="3000" dirty="0" err="1"/>
              <a:t>next</a:t>
            </a:r>
            <a:r>
              <a:rPr lang="ro-RO" sz="3000" dirty="0"/>
              <a:t> </a:t>
            </a:r>
            <a:r>
              <a:rPr lang="ro-RO" sz="3000" dirty="0" err="1"/>
              <a:t>phase</a:t>
            </a:r>
            <a:r>
              <a:rPr lang="ro-RO" sz="3000" dirty="0"/>
              <a:t> of </a:t>
            </a:r>
            <a:r>
              <a:rPr lang="ro-RO" sz="3000" dirty="0" err="1"/>
              <a:t>the</a:t>
            </a:r>
            <a:r>
              <a:rPr lang="ro-RO" sz="3000" dirty="0"/>
              <a:t> </a:t>
            </a:r>
            <a:r>
              <a:rPr lang="ro-RO" sz="3000" dirty="0" err="1"/>
              <a:t>evaluation</a:t>
            </a:r>
            <a:r>
              <a:rPr lang="ro-RO" sz="3000" dirty="0"/>
              <a:t> </a:t>
            </a:r>
            <a:r>
              <a:rPr lang="ro-RO" sz="3000" dirty="0" err="1"/>
              <a:t>process</a:t>
            </a:r>
            <a:r>
              <a:rPr lang="ro-RO" sz="3000" dirty="0"/>
              <a:t>, </a:t>
            </a:r>
            <a:r>
              <a:rPr lang="ro-RO" sz="3000" dirty="0" err="1"/>
              <a:t>the</a:t>
            </a:r>
            <a:r>
              <a:rPr lang="ro-RO" sz="3000" dirty="0"/>
              <a:t> </a:t>
            </a:r>
            <a:r>
              <a:rPr lang="ro-RO" sz="3000" dirty="0" err="1"/>
              <a:t>analysis</a:t>
            </a:r>
            <a:r>
              <a:rPr lang="ro-RO" sz="3000" dirty="0"/>
              <a:t> </a:t>
            </a:r>
            <a:r>
              <a:rPr lang="ro-RO" sz="3000" dirty="0" err="1"/>
              <a:t>of</a:t>
            </a:r>
            <a:r>
              <a:rPr lang="ro-RO" sz="3000" dirty="0"/>
              <a:t> </a:t>
            </a:r>
            <a:r>
              <a:rPr lang="ro-RO" sz="3000" dirty="0" err="1"/>
              <a:t>the</a:t>
            </a:r>
            <a:r>
              <a:rPr lang="ro-RO" sz="3000" dirty="0"/>
              <a:t> </a:t>
            </a:r>
            <a:r>
              <a:rPr lang="ro-RO" sz="3000" dirty="0" err="1"/>
              <a:t>financial</a:t>
            </a:r>
            <a:r>
              <a:rPr lang="ro-RO" sz="3000" dirty="0"/>
              <a:t> </a:t>
            </a:r>
            <a:r>
              <a:rPr lang="ro-RO" sz="3000" dirty="0" err="1"/>
              <a:t>proposals</a:t>
            </a:r>
            <a:r>
              <a:rPr lang="ro-RO" sz="3000" dirty="0"/>
              <a:t>. 	</a:t>
            </a:r>
            <a:endParaRPr lang="ro-RO" sz="3000" dirty="0" smtClean="0"/>
          </a:p>
          <a:p>
            <a:pPr marL="0" indent="0">
              <a:buNone/>
            </a:pPr>
            <a:r>
              <a:rPr lang="ro-RO" sz="3000" dirty="0"/>
              <a:t>	</a:t>
            </a:r>
            <a:r>
              <a:rPr lang="ro-RO" sz="3000" dirty="0" err="1" smtClean="0"/>
              <a:t>Meanwhile</a:t>
            </a:r>
            <a:r>
              <a:rPr lang="ro-RO" sz="3000" dirty="0"/>
              <a:t>, </a:t>
            </a:r>
            <a:r>
              <a:rPr lang="ro-RO" sz="3000" dirty="0" err="1"/>
              <a:t>the</a:t>
            </a:r>
            <a:r>
              <a:rPr lang="ro-RO" sz="3000" dirty="0"/>
              <a:t> </a:t>
            </a:r>
            <a:r>
              <a:rPr lang="ro-RO" sz="3000" dirty="0" err="1"/>
              <a:t>Hospital</a:t>
            </a:r>
            <a:r>
              <a:rPr lang="ro-RO" sz="3000" dirty="0"/>
              <a:t> </a:t>
            </a:r>
            <a:r>
              <a:rPr lang="ro-RO" sz="3000" dirty="0" err="1"/>
              <a:t>has</a:t>
            </a:r>
            <a:r>
              <a:rPr lang="ro-RO" sz="3000" dirty="0"/>
              <a:t> </a:t>
            </a:r>
            <a:r>
              <a:rPr lang="ro-RO" sz="3000" dirty="0" err="1"/>
              <a:t>also</a:t>
            </a:r>
            <a:r>
              <a:rPr lang="ro-RO" sz="3000" dirty="0"/>
              <a:t> </a:t>
            </a:r>
            <a:r>
              <a:rPr lang="ro-RO" sz="3000" dirty="0" err="1"/>
              <a:t>initiated</a:t>
            </a:r>
            <a:r>
              <a:rPr lang="ro-RO" sz="3000" dirty="0"/>
              <a:t> a </a:t>
            </a:r>
            <a:r>
              <a:rPr lang="ro-RO" sz="3000" dirty="0" err="1"/>
              <a:t>negotiation</a:t>
            </a:r>
            <a:r>
              <a:rPr lang="ro-RO" sz="3000" dirty="0"/>
              <a:t> </a:t>
            </a:r>
            <a:r>
              <a:rPr lang="ro-RO" sz="3000" dirty="0" err="1"/>
              <a:t>procedure</a:t>
            </a:r>
            <a:r>
              <a:rPr lang="ro-RO" sz="3000" dirty="0"/>
              <a:t> </a:t>
            </a:r>
            <a:r>
              <a:rPr lang="ro-RO" sz="3000" dirty="0" err="1"/>
              <a:t>without</a:t>
            </a:r>
            <a:r>
              <a:rPr lang="ro-RO" sz="3000" dirty="0"/>
              <a:t> prior </a:t>
            </a:r>
            <a:r>
              <a:rPr lang="ro-RO" sz="3000" dirty="0" err="1"/>
              <a:t>publication</a:t>
            </a:r>
            <a:r>
              <a:rPr lang="ro-RO" sz="3000" dirty="0"/>
              <a:t> of a contract </a:t>
            </a:r>
            <a:r>
              <a:rPr lang="ro-RO" sz="3000" dirty="0" err="1"/>
              <a:t>notice</a:t>
            </a:r>
            <a:r>
              <a:rPr lang="ro-RO" sz="3000" dirty="0"/>
              <a:t> for </a:t>
            </a:r>
            <a:r>
              <a:rPr lang="ro-RO" sz="3000" dirty="0" err="1"/>
              <a:t>the</a:t>
            </a:r>
            <a:r>
              <a:rPr lang="ro-RO" sz="3000" dirty="0"/>
              <a:t> </a:t>
            </a:r>
            <a:r>
              <a:rPr lang="ro-RO" sz="3000" dirty="0" err="1"/>
              <a:t>award</a:t>
            </a:r>
            <a:r>
              <a:rPr lang="ro-RO" sz="3000" dirty="0"/>
              <a:t> of </a:t>
            </a:r>
            <a:r>
              <a:rPr lang="ro-RO" sz="3000" dirty="0" err="1"/>
              <a:t>the</a:t>
            </a:r>
            <a:r>
              <a:rPr lang="ro-RO" sz="3000" dirty="0"/>
              <a:t> </a:t>
            </a:r>
            <a:r>
              <a:rPr lang="ro-RO" sz="3000" dirty="0" err="1"/>
              <a:t>execution</a:t>
            </a:r>
            <a:r>
              <a:rPr lang="ro-RO" sz="3000" dirty="0"/>
              <a:t> contract. 	</a:t>
            </a:r>
            <a:endParaRPr lang="ro-RO" sz="3000" dirty="0" smtClean="0"/>
          </a:p>
          <a:p>
            <a:pPr marL="0" indent="0">
              <a:buNone/>
            </a:pPr>
            <a:r>
              <a:rPr lang="ro-RO" sz="3000" dirty="0"/>
              <a:t>	</a:t>
            </a:r>
            <a:r>
              <a:rPr lang="ro-RO" sz="3000" dirty="0" smtClean="0"/>
              <a:t>In </a:t>
            </a:r>
            <a:r>
              <a:rPr lang="ro-RO" sz="3000" dirty="0" err="1"/>
              <a:t>this</a:t>
            </a:r>
            <a:r>
              <a:rPr lang="ro-RO" sz="3000" dirty="0"/>
              <a:t> </a:t>
            </a:r>
            <a:r>
              <a:rPr lang="ro-RO" sz="3000" dirty="0" err="1"/>
              <a:t>regard</a:t>
            </a:r>
            <a:r>
              <a:rPr lang="ro-RO" sz="3000" dirty="0"/>
              <a:t>, SC A LTD ( Company A in text) </a:t>
            </a:r>
            <a:r>
              <a:rPr lang="ro-RO" sz="3000" dirty="0" err="1"/>
              <a:t>was</a:t>
            </a:r>
            <a:r>
              <a:rPr lang="ro-RO" sz="3000" dirty="0"/>
              <a:t> </a:t>
            </a:r>
            <a:r>
              <a:rPr lang="ro-RO" sz="3000" dirty="0" err="1"/>
              <a:t>invited</a:t>
            </a:r>
            <a:r>
              <a:rPr lang="ro-RO" sz="3000" dirty="0"/>
              <a:t> </a:t>
            </a:r>
            <a:r>
              <a:rPr lang="ro-RO" sz="3000" dirty="0" err="1"/>
              <a:t>through</a:t>
            </a:r>
            <a:r>
              <a:rPr lang="ro-RO" sz="3000" dirty="0"/>
              <a:t> participate </a:t>
            </a:r>
            <a:r>
              <a:rPr lang="ro-RO" sz="3000" dirty="0" err="1"/>
              <a:t>notice</a:t>
            </a:r>
            <a:r>
              <a:rPr lang="ro-RO" sz="3000" dirty="0"/>
              <a:t> no.282/9th.October 2017, </a:t>
            </a:r>
            <a:r>
              <a:rPr lang="ro-RO" sz="3000" dirty="0" err="1"/>
              <a:t>and</a:t>
            </a:r>
            <a:r>
              <a:rPr lang="ro-RO" sz="3000" dirty="0"/>
              <a:t> SC B LTD (Company </a:t>
            </a:r>
            <a:r>
              <a:rPr lang="ro-RO" sz="3000" dirty="0" smtClean="0"/>
              <a:t>B in text) </a:t>
            </a:r>
            <a:r>
              <a:rPr lang="ro-RO" sz="3000" dirty="0" err="1"/>
              <a:t>through</a:t>
            </a:r>
            <a:r>
              <a:rPr lang="ro-RO" sz="3000" dirty="0"/>
              <a:t> </a:t>
            </a:r>
            <a:r>
              <a:rPr lang="ro-RO" sz="3000" dirty="0" err="1" smtClean="0"/>
              <a:t>participating</a:t>
            </a:r>
            <a:r>
              <a:rPr lang="ro-RO" sz="3000" dirty="0" smtClean="0"/>
              <a:t> </a:t>
            </a:r>
            <a:r>
              <a:rPr lang="ro-RO" sz="3000" dirty="0" err="1"/>
              <a:t>notice</a:t>
            </a:r>
            <a:r>
              <a:rPr lang="ro-RO" sz="3000" dirty="0"/>
              <a:t> no.289/9</a:t>
            </a:r>
            <a:r>
              <a:rPr lang="ro-RO" sz="3000" baseline="30000" dirty="0"/>
              <a:t>th</a:t>
            </a:r>
            <a:r>
              <a:rPr lang="ro-RO" sz="3000" dirty="0"/>
              <a:t> </a:t>
            </a:r>
            <a:r>
              <a:rPr lang="ro-RO" sz="3000" dirty="0" err="1"/>
              <a:t>October</a:t>
            </a:r>
            <a:r>
              <a:rPr lang="ro-RO" sz="3000" dirty="0"/>
              <a:t> 2017. 	</a:t>
            </a:r>
            <a:endParaRPr lang="de-AT" sz="3000" dirty="0"/>
          </a:p>
        </p:txBody>
      </p:sp>
    </p:spTree>
    <p:extLst>
      <p:ext uri="{BB962C8B-B14F-4D97-AF65-F5344CB8AC3E}">
        <p14:creationId xmlns:p14="http://schemas.microsoft.com/office/powerpoint/2010/main" val="4473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u 3"/>
          <p:cNvSpPr>
            <a:spLocks noGrp="1"/>
          </p:cNvSpPr>
          <p:nvPr>
            <p:ph type="subTitle" idx="1"/>
          </p:nvPr>
        </p:nvSpPr>
        <p:spPr>
          <a:xfrm>
            <a:off x="325463" y="1390973"/>
            <a:ext cx="11592733" cy="5257800"/>
          </a:xfrm>
        </p:spPr>
        <p:txBody>
          <a:bodyPr/>
          <a:lstStyle/>
          <a:p>
            <a:r>
              <a:rPr lang="ro-RO" b="1" dirty="0" smtClean="0"/>
              <a:t>Public </a:t>
            </a:r>
            <a:r>
              <a:rPr lang="ro-RO" b="1" dirty="0" err="1" smtClean="0"/>
              <a:t>Procurement</a:t>
            </a:r>
            <a:r>
              <a:rPr lang="ro-RO" b="1" dirty="0" smtClean="0"/>
              <a:t> </a:t>
            </a:r>
            <a:r>
              <a:rPr lang="ro-RO" b="1" dirty="0" err="1" smtClean="0"/>
              <a:t>Corruptions</a:t>
            </a:r>
            <a:r>
              <a:rPr lang="ro-RO" b="1" dirty="0" smtClean="0"/>
              <a:t> </a:t>
            </a:r>
            <a:r>
              <a:rPr lang="ro-RO" b="1" dirty="0" err="1" smtClean="0"/>
              <a:t>Patterns</a:t>
            </a:r>
            <a:endParaRPr lang="ro-RO" b="1" dirty="0" smtClean="0"/>
          </a:p>
          <a:p>
            <a:pPr algn="just"/>
            <a:r>
              <a:rPr lang="ro-RO" dirty="0" smtClean="0"/>
              <a:t>	1) </a:t>
            </a:r>
            <a:r>
              <a:rPr lang="en-US" dirty="0" smtClean="0"/>
              <a:t>elaboration </a:t>
            </a:r>
            <a:r>
              <a:rPr lang="en-US" dirty="0"/>
              <a:t>of technical specifications so as to favor certain bidders, </a:t>
            </a:r>
            <a:endParaRPr lang="ro-RO" dirty="0"/>
          </a:p>
          <a:p>
            <a:pPr algn="just"/>
            <a:r>
              <a:rPr lang="ro-RO" dirty="0" smtClean="0"/>
              <a:t>	2) </a:t>
            </a:r>
            <a:r>
              <a:rPr lang="en-US" dirty="0" smtClean="0"/>
              <a:t>dividing </a:t>
            </a:r>
            <a:r>
              <a:rPr lang="en-US" dirty="0"/>
              <a:t>an acquisition into several lots with lower values ​​in order to avoid competitive procedures, </a:t>
            </a:r>
            <a:endParaRPr lang="ro-RO" dirty="0" smtClean="0"/>
          </a:p>
          <a:p>
            <a:pPr algn="just"/>
            <a:r>
              <a:rPr lang="ro-RO" dirty="0" smtClean="0"/>
              <a:t>	3) </a:t>
            </a:r>
            <a:r>
              <a:rPr lang="en-US" dirty="0" smtClean="0"/>
              <a:t>conflicts </a:t>
            </a:r>
            <a:r>
              <a:rPr lang="en-US" dirty="0"/>
              <a:t>of interest affecting different stages of the </a:t>
            </a:r>
            <a:r>
              <a:rPr lang="en-US" dirty="0" smtClean="0"/>
              <a:t>procedure,</a:t>
            </a:r>
            <a:endParaRPr lang="ro-RO" dirty="0"/>
          </a:p>
          <a:p>
            <a:pPr algn="just"/>
            <a:r>
              <a:rPr lang="ro-RO" dirty="0" smtClean="0"/>
              <a:t> 	4) </a:t>
            </a:r>
            <a:r>
              <a:rPr lang="en-US" dirty="0" smtClean="0"/>
              <a:t>unjustified </a:t>
            </a:r>
            <a:r>
              <a:rPr lang="en-US" dirty="0"/>
              <a:t>exclusions from bidding procedures, </a:t>
            </a:r>
            <a:endParaRPr lang="ro-RO" dirty="0" smtClean="0"/>
          </a:p>
          <a:p>
            <a:pPr algn="just"/>
            <a:r>
              <a:rPr lang="ro-RO" dirty="0" smtClean="0"/>
              <a:t>	5) </a:t>
            </a:r>
            <a:r>
              <a:rPr lang="en-US" dirty="0" smtClean="0"/>
              <a:t>unjustified </a:t>
            </a:r>
            <a:r>
              <a:rPr lang="en-US" dirty="0"/>
              <a:t>use of emergency procedures,</a:t>
            </a:r>
            <a:endParaRPr lang="ro-RO" b="1" dirty="0"/>
          </a:p>
        </p:txBody>
      </p:sp>
    </p:spTree>
    <p:extLst>
      <p:ext uri="{BB962C8B-B14F-4D97-AF65-F5344CB8AC3E}">
        <p14:creationId xmlns:p14="http://schemas.microsoft.com/office/powerpoint/2010/main" val="165803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71960" y="1452966"/>
            <a:ext cx="11515240" cy="5149312"/>
          </a:xfrm>
        </p:spPr>
        <p:txBody>
          <a:bodyPr/>
          <a:lstStyle/>
          <a:p>
            <a:r>
              <a:rPr lang="ro-RO" dirty="0" smtClean="0"/>
              <a:t>6) l</a:t>
            </a:r>
            <a:r>
              <a:rPr lang="en-US" dirty="0" err="1" smtClean="0"/>
              <a:t>ack</a:t>
            </a:r>
            <a:r>
              <a:rPr lang="en-US" dirty="0" smtClean="0"/>
              <a:t> </a:t>
            </a:r>
            <a:r>
              <a:rPr lang="en-US" dirty="0"/>
              <a:t>of an adequate analysis of the very low prices offered</a:t>
            </a:r>
            <a:r>
              <a:rPr lang="en-US" dirty="0" smtClean="0"/>
              <a:t>,</a:t>
            </a:r>
            <a:endParaRPr lang="ro-RO" dirty="0" smtClean="0"/>
          </a:p>
          <a:p>
            <a:r>
              <a:rPr lang="ro-RO" dirty="0" smtClean="0"/>
              <a:t> 7) </a:t>
            </a:r>
            <a:r>
              <a:rPr lang="en-US" dirty="0" smtClean="0"/>
              <a:t>excessive </a:t>
            </a:r>
            <a:r>
              <a:rPr lang="en-US" dirty="0"/>
              <a:t>use of the lowest price criterion at the expense of </a:t>
            </a:r>
            <a:r>
              <a:rPr lang="en-US" dirty="0" smtClean="0"/>
              <a:t>quality </a:t>
            </a:r>
            <a:r>
              <a:rPr lang="en-US" dirty="0"/>
              <a:t>to avoid competitive procedures,</a:t>
            </a:r>
            <a:endParaRPr lang="ro-RO" dirty="0"/>
          </a:p>
          <a:p>
            <a:endParaRPr lang="ro-RO" dirty="0" smtClean="0"/>
          </a:p>
          <a:p>
            <a:pPr algn="just"/>
            <a:r>
              <a:rPr lang="ro-RO" dirty="0" smtClean="0"/>
              <a:t>	</a:t>
            </a:r>
            <a:r>
              <a:rPr lang="en-US" dirty="0" smtClean="0"/>
              <a:t>At </a:t>
            </a:r>
            <a:r>
              <a:rPr lang="en-US" dirty="0"/>
              <a:t>local and regional level, if the procedures are organized by the local administrative authorities, it is found that there is a discretionary power of these authorities outside any control mechanisms, even if the level of public funds allocated is quite high.</a:t>
            </a:r>
            <a:endParaRPr lang="ro-RO" dirty="0"/>
          </a:p>
        </p:txBody>
      </p:sp>
    </p:spTree>
    <p:extLst>
      <p:ext uri="{BB962C8B-B14F-4D97-AF65-F5344CB8AC3E}">
        <p14:creationId xmlns:p14="http://schemas.microsoft.com/office/powerpoint/2010/main" val="3325526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495945" y="1576952"/>
            <a:ext cx="11329262" cy="4699861"/>
          </a:xfrm>
        </p:spPr>
        <p:txBody>
          <a:bodyPr/>
          <a:lstStyle/>
          <a:p>
            <a:r>
              <a:rPr lang="ro-RO" dirty="0" smtClean="0"/>
              <a:t>	</a:t>
            </a:r>
            <a:r>
              <a:rPr lang="en-US" b="1" dirty="0" smtClean="0"/>
              <a:t>Common </a:t>
            </a:r>
            <a:r>
              <a:rPr lang="en-US" b="1" dirty="0"/>
              <a:t>procurement fraud systems: </a:t>
            </a:r>
            <a:endParaRPr lang="ro-RO" b="1" dirty="0" smtClean="0"/>
          </a:p>
          <a:p>
            <a:pPr marL="514350" indent="-514350" algn="just">
              <a:buAutoNum type="arabicParenR"/>
            </a:pPr>
            <a:r>
              <a:rPr lang="en-US" dirty="0" smtClean="0"/>
              <a:t>Corruption </a:t>
            </a:r>
            <a:r>
              <a:rPr lang="en-US" dirty="0"/>
              <a:t>- bribes and illegal commissions. The most common indicator of offering illegal bribes and commissions is the unjustified favorable treatment granted to a contractor by the contracting officer, over a period of time. </a:t>
            </a:r>
            <a:endParaRPr lang="ro-RO" dirty="0" smtClean="0"/>
          </a:p>
          <a:p>
            <a:pPr algn="just"/>
            <a:r>
              <a:rPr lang="en-US" dirty="0" smtClean="0"/>
              <a:t>2</a:t>
            </a:r>
            <a:r>
              <a:rPr lang="en-US" dirty="0"/>
              <a:t>) Non-declaration of conflict of interest. Specific fraud indicators: favoring a certain contractor, continuous acceptance of works at high prices and low quality, failure to submit declarations regarding the conflict of interest, etc.</a:t>
            </a:r>
          </a:p>
          <a:p>
            <a:endParaRPr lang="ro-RO" dirty="0"/>
          </a:p>
        </p:txBody>
      </p:sp>
    </p:spTree>
    <p:extLst>
      <p:ext uri="{BB962C8B-B14F-4D97-AF65-F5344CB8AC3E}">
        <p14:creationId xmlns:p14="http://schemas.microsoft.com/office/powerpoint/2010/main" val="1652344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71959" y="1483962"/>
            <a:ext cx="11484244" cy="5133814"/>
          </a:xfrm>
        </p:spPr>
        <p:txBody>
          <a:bodyPr/>
          <a:lstStyle/>
          <a:p>
            <a:pPr algn="just"/>
            <a:r>
              <a:rPr lang="ro-RO" dirty="0" smtClean="0"/>
              <a:t>3) </a:t>
            </a:r>
            <a:r>
              <a:rPr lang="ro-RO" dirty="0" err="1"/>
              <a:t>Practices</a:t>
            </a:r>
            <a:r>
              <a:rPr lang="ro-RO" dirty="0"/>
              <a:t> of secret </a:t>
            </a:r>
            <a:r>
              <a:rPr lang="ro-RO" dirty="0" err="1"/>
              <a:t>cooperation</a:t>
            </a:r>
            <a:r>
              <a:rPr lang="ro-RO" dirty="0"/>
              <a:t> </a:t>
            </a:r>
            <a:r>
              <a:rPr lang="en-US" dirty="0" smtClean="0"/>
              <a:t>cooperation </a:t>
            </a:r>
            <a:r>
              <a:rPr lang="en-US" dirty="0"/>
              <a:t>materialized in the submission of a courtesy offer, the refusal to participate, the rotation of the offers, the division of the markets. </a:t>
            </a:r>
            <a:endParaRPr lang="ro-RO" dirty="0" smtClean="0"/>
          </a:p>
          <a:p>
            <a:pPr algn="just"/>
            <a:r>
              <a:rPr lang="en-US" dirty="0" smtClean="0"/>
              <a:t>Example </a:t>
            </a:r>
            <a:r>
              <a:rPr lang="en-US" dirty="0"/>
              <a:t>of specific fraud indicators: all bidders keep prices high, but the price of bids decreases when a new bidder joins the auction; bidders rotation according to region, type of activity, type of works; rejected bidders are employed as subcontractors, while qualified contractors refrain from submitting a tender and become subcontractors, </a:t>
            </a:r>
            <a:r>
              <a:rPr lang="en-US" dirty="0" err="1"/>
              <a:t>etc</a:t>
            </a:r>
            <a:endParaRPr lang="ro-RO" dirty="0"/>
          </a:p>
        </p:txBody>
      </p:sp>
    </p:spTree>
    <p:extLst>
      <p:ext uri="{BB962C8B-B14F-4D97-AF65-F5344CB8AC3E}">
        <p14:creationId xmlns:p14="http://schemas.microsoft.com/office/powerpoint/2010/main" val="3879119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56460" y="1483962"/>
            <a:ext cx="11406753" cy="5040823"/>
          </a:xfrm>
        </p:spPr>
        <p:txBody>
          <a:bodyPr/>
          <a:lstStyle/>
          <a:p>
            <a:endParaRPr lang="en-US" dirty="0"/>
          </a:p>
          <a:p>
            <a:pPr algn="just"/>
            <a:r>
              <a:rPr lang="en-US" dirty="0"/>
              <a:t>4) Discrepant offers - within this system, the favorite bidder has confidential information regarding the fact that certain activities provided in the award documentation will not be performed. </a:t>
            </a:r>
            <a:endParaRPr lang="ro-RO" dirty="0" smtClean="0"/>
          </a:p>
          <a:p>
            <a:pPr algn="just"/>
            <a:r>
              <a:rPr lang="ro-RO" dirty="0"/>
              <a:t>	</a:t>
            </a:r>
            <a:r>
              <a:rPr lang="en-US" dirty="0" smtClean="0"/>
              <a:t>Specific </a:t>
            </a:r>
            <a:r>
              <a:rPr lang="en-US" dirty="0"/>
              <a:t>fraud indicators: the offer for certain activities seems to be unjustifiably low; after the award of the contract, modifications or eliminations of the requirements regarding the activities will take place.</a:t>
            </a:r>
          </a:p>
          <a:p>
            <a:endParaRPr lang="ro-RO" dirty="0"/>
          </a:p>
        </p:txBody>
      </p:sp>
    </p:spTree>
    <p:extLst>
      <p:ext uri="{BB962C8B-B14F-4D97-AF65-F5344CB8AC3E}">
        <p14:creationId xmlns:p14="http://schemas.microsoft.com/office/powerpoint/2010/main" val="2762170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449450" y="1561454"/>
            <a:ext cx="11344759" cy="4854843"/>
          </a:xfrm>
        </p:spPr>
        <p:txBody>
          <a:bodyPr/>
          <a:lstStyle/>
          <a:p>
            <a:pPr algn="just"/>
            <a:r>
              <a:rPr lang="en-US" dirty="0"/>
              <a:t>5) Manipulation of specifications - the documentation prepared by the contracting authority corresponds to the competences of a certain tenderer (the most common situation is in the IT field, but also in the case of other technical contracts). Specific fraud indicators: a single bidder or very few bidders respond to the call for tenders, the existence of similarities between specifications and the bidder's products / services, the specifications are unusual or unreasonable.</a:t>
            </a:r>
            <a:endParaRPr lang="ro-RO" dirty="0"/>
          </a:p>
        </p:txBody>
      </p:sp>
    </p:spTree>
    <p:extLst>
      <p:ext uri="{BB962C8B-B14F-4D97-AF65-F5344CB8AC3E}">
        <p14:creationId xmlns:p14="http://schemas.microsoft.com/office/powerpoint/2010/main" val="2212717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71958" y="1452965"/>
            <a:ext cx="11561737" cy="5405035"/>
          </a:xfrm>
        </p:spPr>
        <p:txBody>
          <a:bodyPr/>
          <a:lstStyle/>
          <a:p>
            <a:pPr algn="just"/>
            <a:r>
              <a:rPr lang="en-US" dirty="0"/>
              <a:t>6) Disclosure of auction data - a favorite bidder receives information regarding estimated budgets, preferred solutions, competing offers, etc. Specific fraud indicators: unjustified reduction of legal terms; the winning bid is a little lower than the next bid, the winning bidder communicates privately with the contracting staff, via email or other means, etc</a:t>
            </a:r>
            <a:r>
              <a:rPr lang="en-US" dirty="0" smtClean="0"/>
              <a:t>.</a:t>
            </a:r>
            <a:endParaRPr lang="ro-RO" dirty="0" smtClean="0"/>
          </a:p>
          <a:p>
            <a:pPr algn="just"/>
            <a:r>
              <a:rPr lang="en-US" dirty="0"/>
              <a:t>7) Handling of tenders - is performed by the personnel of the authority after submitting the tenders, with the purpose of selecting a favorite contractor. Specific fraud indicators: complaints from bidders, cancellation of an offer due to an error, a qualified bidder is disqualified for suspicious reasons, </a:t>
            </a:r>
            <a:endParaRPr lang="ro-RO" dirty="0"/>
          </a:p>
        </p:txBody>
      </p:sp>
    </p:spTree>
    <p:extLst>
      <p:ext uri="{BB962C8B-B14F-4D97-AF65-F5344CB8AC3E}">
        <p14:creationId xmlns:p14="http://schemas.microsoft.com/office/powerpoint/2010/main" val="1439057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25464" y="1437467"/>
            <a:ext cx="11639228" cy="5420533"/>
          </a:xfrm>
        </p:spPr>
        <p:txBody>
          <a:bodyPr/>
          <a:lstStyle/>
          <a:p>
            <a:pPr algn="just"/>
            <a:r>
              <a:rPr lang="en-US" dirty="0"/>
              <a:t>8) Fragmentation of acquisitions - fragmentation of an acquisition into two or more lots with lower values, in order to avoid a competitive procedure. Specific fraud indicators: two or more consecutive and similar purchases from the same contractor, etc. </a:t>
            </a:r>
            <a:endParaRPr lang="ro-RO" dirty="0" smtClean="0"/>
          </a:p>
          <a:p>
            <a:pPr algn="just"/>
            <a:r>
              <a:rPr lang="en-US" dirty="0" smtClean="0"/>
              <a:t>9</a:t>
            </a:r>
            <a:r>
              <a:rPr lang="en-US" dirty="0"/>
              <a:t>) Unwarranted assignments to a single contractor - in case it is repeated and suspected, such as fragmentation of procurement; drafting very restrictive specifications. Specific fraud indicators: the request for tender is transmitted to a single supplier; purchases previously made under competitive conditions have become non-competitive, etc.</a:t>
            </a:r>
          </a:p>
          <a:p>
            <a:endParaRPr lang="ro-RO" dirty="0"/>
          </a:p>
        </p:txBody>
      </p:sp>
    </p:spTree>
    <p:extLst>
      <p:ext uri="{BB962C8B-B14F-4D97-AF65-F5344CB8AC3E}">
        <p14:creationId xmlns:p14="http://schemas.microsoft.com/office/powerpoint/2010/main" val="1422029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40962" y="1266987"/>
            <a:ext cx="11468745" cy="5397284"/>
          </a:xfrm>
        </p:spPr>
        <p:txBody>
          <a:bodyPr/>
          <a:lstStyle/>
          <a:p>
            <a:endParaRPr lang="en-US" dirty="0"/>
          </a:p>
          <a:p>
            <a:pPr algn="just"/>
            <a:r>
              <a:rPr lang="en-US" dirty="0"/>
              <a:t>10) Combining the contracts, respectively, collecting the same costs for several orders that could actually have different activity volumes, which generates over-invoicing. Specific fraud indicators: similar invoices for the same activities or different contracts; </a:t>
            </a:r>
            <a:endParaRPr lang="ro-RO" dirty="0" smtClean="0"/>
          </a:p>
          <a:p>
            <a:pPr algn="just"/>
            <a:r>
              <a:rPr lang="en-US" dirty="0" smtClean="0"/>
              <a:t>11</a:t>
            </a:r>
            <a:r>
              <a:rPr lang="en-US" dirty="0"/>
              <a:t>) Incorrect establishment of costs, respectively, intentional invoicing of costs that are not allowed or are not reasonable.</a:t>
            </a:r>
          </a:p>
          <a:p>
            <a:endParaRPr lang="ro-RO" dirty="0"/>
          </a:p>
        </p:txBody>
      </p:sp>
    </p:spTree>
    <p:extLst>
      <p:ext uri="{BB962C8B-B14F-4D97-AF65-F5344CB8AC3E}">
        <p14:creationId xmlns:p14="http://schemas.microsoft.com/office/powerpoint/2010/main" val="3352425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87458" y="1390972"/>
            <a:ext cx="11608230" cy="5467027"/>
          </a:xfrm>
        </p:spPr>
        <p:txBody>
          <a:bodyPr/>
          <a:lstStyle/>
          <a:p>
            <a:pPr algn="just"/>
            <a:r>
              <a:rPr lang="en-US" dirty="0"/>
              <a:t>The most vulnerable domain is considered to be the one related to labor costs and, therefore, the fraud indicators are properly related to this domain. </a:t>
            </a:r>
            <a:endParaRPr lang="ro-RO" dirty="0" smtClean="0"/>
          </a:p>
          <a:p>
            <a:pPr algn="just"/>
            <a:r>
              <a:rPr lang="en-US" dirty="0" smtClean="0"/>
              <a:t>A </a:t>
            </a:r>
            <a:r>
              <a:rPr lang="en-US" dirty="0"/>
              <a:t>potential fraud indicator refers to the excessive and unusual amounts received for the workforce; lack of time sheets</a:t>
            </a:r>
            <a:r>
              <a:rPr lang="en-US" dirty="0" smtClean="0"/>
              <a:t>.</a:t>
            </a:r>
            <a:endParaRPr lang="ro-RO" dirty="0" smtClean="0"/>
          </a:p>
          <a:p>
            <a:pPr algn="just"/>
            <a:r>
              <a:rPr lang="en-US" dirty="0"/>
              <a:t>12) Price manipulation occurs when the contractors do not provide current, complete data on costs and prices from the financial offer. Specific fraud indicators: the contractor refuses, delays or does not provide supporting documents; high prices compared to similar contracts; price list or average prices at industry level;</a:t>
            </a:r>
          </a:p>
          <a:p>
            <a:endParaRPr lang="ro-RO" dirty="0"/>
          </a:p>
        </p:txBody>
      </p:sp>
    </p:spTree>
    <p:extLst>
      <p:ext uri="{BB962C8B-B14F-4D97-AF65-F5344CB8AC3E}">
        <p14:creationId xmlns:p14="http://schemas.microsoft.com/office/powerpoint/2010/main" val="226633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53717" y="1443547"/>
            <a:ext cx="11393998" cy="4988250"/>
          </a:xfrm>
        </p:spPr>
        <p:txBody>
          <a:bodyPr>
            <a:noAutofit/>
          </a:bodyPr>
          <a:lstStyle/>
          <a:p>
            <a:pPr marL="457200" lvl="1" indent="0">
              <a:buNone/>
            </a:pPr>
            <a:endParaRPr lang="ro-RO" dirty="0" smtClean="0">
              <a:solidFill>
                <a:schemeClr val="tx1"/>
              </a:solidFill>
            </a:endParaRPr>
          </a:p>
          <a:p>
            <a:pPr marL="457200" lvl="1" indent="0" algn="just">
              <a:buNone/>
            </a:pPr>
            <a:r>
              <a:rPr lang="ro-RO" dirty="0" smtClean="0">
                <a:solidFill>
                  <a:schemeClr val="tx1"/>
                </a:solidFill>
              </a:rPr>
              <a:t>The </a:t>
            </a:r>
            <a:r>
              <a:rPr lang="ro-RO" dirty="0" err="1">
                <a:solidFill>
                  <a:schemeClr val="tx1"/>
                </a:solidFill>
              </a:rPr>
              <a:t>clinical</a:t>
            </a:r>
            <a:r>
              <a:rPr lang="ro-RO" dirty="0">
                <a:solidFill>
                  <a:schemeClr val="tx1"/>
                </a:solidFill>
              </a:rPr>
              <a:t> </a:t>
            </a:r>
            <a:r>
              <a:rPr lang="ro-RO" dirty="0" err="1">
                <a:solidFill>
                  <a:schemeClr val="tx1"/>
                </a:solidFill>
              </a:rPr>
              <a:t>hospital</a:t>
            </a:r>
            <a:r>
              <a:rPr lang="ro-RO" dirty="0">
                <a:solidFill>
                  <a:schemeClr val="tx1"/>
                </a:solidFill>
              </a:rPr>
              <a:t> </a:t>
            </a:r>
            <a:r>
              <a:rPr lang="ro-RO" dirty="0" err="1">
                <a:solidFill>
                  <a:schemeClr val="tx1"/>
                </a:solidFill>
              </a:rPr>
              <a:t>claimed</a:t>
            </a:r>
            <a:r>
              <a:rPr lang="ro-RO" dirty="0">
                <a:solidFill>
                  <a:schemeClr val="tx1"/>
                </a:solidFill>
              </a:rPr>
              <a:t> </a:t>
            </a:r>
            <a:r>
              <a:rPr lang="ro-RO" dirty="0" err="1">
                <a:solidFill>
                  <a:schemeClr val="tx1"/>
                </a:solidFill>
              </a:rPr>
              <a:t>that</a:t>
            </a:r>
            <a:r>
              <a:rPr lang="ro-RO" dirty="0">
                <a:solidFill>
                  <a:schemeClr val="tx1"/>
                </a:solidFill>
              </a:rPr>
              <a:t> </a:t>
            </a:r>
            <a:r>
              <a:rPr lang="ro-RO" dirty="0" err="1">
                <a:solidFill>
                  <a:schemeClr val="tx1"/>
                </a:solidFill>
              </a:rPr>
              <a:t>organizing</a:t>
            </a:r>
            <a:r>
              <a:rPr lang="ro-RO" dirty="0">
                <a:solidFill>
                  <a:schemeClr val="tx1"/>
                </a:solidFill>
              </a:rPr>
              <a:t> </a:t>
            </a:r>
            <a:r>
              <a:rPr lang="ro-RO" dirty="0" err="1">
                <a:solidFill>
                  <a:schemeClr val="tx1"/>
                </a:solidFill>
              </a:rPr>
              <a:t>the</a:t>
            </a:r>
            <a:r>
              <a:rPr lang="ro-RO" dirty="0">
                <a:solidFill>
                  <a:schemeClr val="tx1"/>
                </a:solidFill>
              </a:rPr>
              <a:t> </a:t>
            </a:r>
            <a:r>
              <a:rPr lang="ro-RO" dirty="0" err="1">
                <a:solidFill>
                  <a:schemeClr val="tx1"/>
                </a:solidFill>
              </a:rPr>
              <a:t>negotiation</a:t>
            </a:r>
            <a:r>
              <a:rPr lang="ro-RO" dirty="0">
                <a:solidFill>
                  <a:schemeClr val="tx1"/>
                </a:solidFill>
              </a:rPr>
              <a:t> </a:t>
            </a:r>
            <a:r>
              <a:rPr lang="ro-RO" dirty="0" err="1">
                <a:solidFill>
                  <a:schemeClr val="tx1"/>
                </a:solidFill>
              </a:rPr>
              <a:t>procedure</a:t>
            </a:r>
            <a:r>
              <a:rPr lang="ro-RO" dirty="0">
                <a:solidFill>
                  <a:schemeClr val="tx1"/>
                </a:solidFill>
              </a:rPr>
              <a:t> </a:t>
            </a:r>
            <a:r>
              <a:rPr lang="ro-RO" dirty="0" err="1">
                <a:solidFill>
                  <a:schemeClr val="tx1"/>
                </a:solidFill>
              </a:rPr>
              <a:t>without</a:t>
            </a:r>
            <a:r>
              <a:rPr lang="ro-RO" dirty="0">
                <a:solidFill>
                  <a:schemeClr val="tx1"/>
                </a:solidFill>
              </a:rPr>
              <a:t> prior </a:t>
            </a:r>
            <a:r>
              <a:rPr lang="ro-RO" dirty="0" err="1">
                <a:solidFill>
                  <a:schemeClr val="tx1"/>
                </a:solidFill>
              </a:rPr>
              <a:t>publication</a:t>
            </a:r>
            <a:r>
              <a:rPr lang="ro-RO" dirty="0">
                <a:solidFill>
                  <a:schemeClr val="tx1"/>
                </a:solidFill>
              </a:rPr>
              <a:t> of a </a:t>
            </a:r>
            <a:r>
              <a:rPr lang="ro-RO" dirty="0" err="1">
                <a:solidFill>
                  <a:schemeClr val="tx1"/>
                </a:solidFill>
              </a:rPr>
              <a:t>participation</a:t>
            </a:r>
            <a:r>
              <a:rPr lang="ro-RO" dirty="0">
                <a:solidFill>
                  <a:schemeClr val="tx1"/>
                </a:solidFill>
              </a:rPr>
              <a:t> </a:t>
            </a:r>
            <a:r>
              <a:rPr lang="ro-RO" dirty="0" err="1">
                <a:solidFill>
                  <a:schemeClr val="tx1"/>
                </a:solidFill>
              </a:rPr>
              <a:t>notice</a:t>
            </a:r>
            <a:r>
              <a:rPr lang="ro-RO" dirty="0">
                <a:solidFill>
                  <a:schemeClr val="tx1"/>
                </a:solidFill>
              </a:rPr>
              <a:t> (for </a:t>
            </a:r>
            <a:r>
              <a:rPr lang="ro-RO" dirty="0" err="1">
                <a:solidFill>
                  <a:schemeClr val="tx1"/>
                </a:solidFill>
              </a:rPr>
              <a:t>the</a:t>
            </a:r>
            <a:r>
              <a:rPr lang="ro-RO" dirty="0">
                <a:solidFill>
                  <a:schemeClr val="tx1"/>
                </a:solidFill>
              </a:rPr>
              <a:t> </a:t>
            </a:r>
            <a:r>
              <a:rPr lang="ro-RO" dirty="0" err="1">
                <a:solidFill>
                  <a:schemeClr val="tx1"/>
                </a:solidFill>
              </a:rPr>
              <a:t>award</a:t>
            </a:r>
            <a:r>
              <a:rPr lang="ro-RO" dirty="0">
                <a:solidFill>
                  <a:schemeClr val="tx1"/>
                </a:solidFill>
              </a:rPr>
              <a:t> of </a:t>
            </a:r>
            <a:r>
              <a:rPr lang="ro-RO" dirty="0" err="1">
                <a:solidFill>
                  <a:schemeClr val="tx1"/>
                </a:solidFill>
              </a:rPr>
              <a:t>the</a:t>
            </a:r>
            <a:r>
              <a:rPr lang="ro-RO" dirty="0">
                <a:solidFill>
                  <a:schemeClr val="tx1"/>
                </a:solidFill>
              </a:rPr>
              <a:t> </a:t>
            </a:r>
            <a:r>
              <a:rPr lang="ro-RO" dirty="0" err="1">
                <a:solidFill>
                  <a:schemeClr val="tx1"/>
                </a:solidFill>
              </a:rPr>
              <a:t>execution</a:t>
            </a:r>
            <a:r>
              <a:rPr lang="ro-RO" dirty="0">
                <a:solidFill>
                  <a:schemeClr val="tx1"/>
                </a:solidFill>
              </a:rPr>
              <a:t> contract) </a:t>
            </a:r>
            <a:r>
              <a:rPr lang="ro-RO" dirty="0" err="1">
                <a:solidFill>
                  <a:schemeClr val="tx1"/>
                </a:solidFill>
              </a:rPr>
              <a:t>respects</a:t>
            </a:r>
            <a:r>
              <a:rPr lang="ro-RO" dirty="0">
                <a:solidFill>
                  <a:schemeClr val="tx1"/>
                </a:solidFill>
              </a:rPr>
              <a:t> </a:t>
            </a:r>
            <a:r>
              <a:rPr lang="ro-RO" dirty="0" err="1">
                <a:solidFill>
                  <a:schemeClr val="tx1"/>
                </a:solidFill>
              </a:rPr>
              <a:t>the</a:t>
            </a:r>
            <a:r>
              <a:rPr lang="ro-RO" dirty="0">
                <a:solidFill>
                  <a:schemeClr val="tx1"/>
                </a:solidFill>
              </a:rPr>
              <a:t> </a:t>
            </a:r>
            <a:r>
              <a:rPr lang="ro-RO" dirty="0" err="1">
                <a:solidFill>
                  <a:schemeClr val="tx1"/>
                </a:solidFill>
              </a:rPr>
              <a:t>conditions</a:t>
            </a:r>
            <a:r>
              <a:rPr lang="ro-RO" dirty="0">
                <a:solidFill>
                  <a:schemeClr val="tx1"/>
                </a:solidFill>
              </a:rPr>
              <a:t> of </a:t>
            </a:r>
            <a:r>
              <a:rPr lang="ro-RO" dirty="0" err="1">
                <a:solidFill>
                  <a:schemeClr val="tx1"/>
                </a:solidFill>
              </a:rPr>
              <a:t>the</a:t>
            </a:r>
            <a:r>
              <a:rPr lang="ro-RO" dirty="0">
                <a:solidFill>
                  <a:schemeClr val="tx1"/>
                </a:solidFill>
              </a:rPr>
              <a:t> </a:t>
            </a:r>
            <a:r>
              <a:rPr lang="ro-RO" dirty="0" err="1">
                <a:solidFill>
                  <a:schemeClr val="tx1"/>
                </a:solidFill>
              </a:rPr>
              <a:t>law</a:t>
            </a:r>
            <a:r>
              <a:rPr lang="ro-RO" dirty="0">
                <a:solidFill>
                  <a:schemeClr val="tx1"/>
                </a:solidFill>
              </a:rPr>
              <a:t> - art.104 </a:t>
            </a:r>
            <a:r>
              <a:rPr lang="ro-RO" dirty="0" err="1">
                <a:solidFill>
                  <a:schemeClr val="tx1"/>
                </a:solidFill>
              </a:rPr>
              <a:t>paragraph</a:t>
            </a:r>
            <a:r>
              <a:rPr lang="ro-RO" dirty="0">
                <a:solidFill>
                  <a:schemeClr val="tx1"/>
                </a:solidFill>
              </a:rPr>
              <a:t> 1 </a:t>
            </a:r>
            <a:r>
              <a:rPr lang="ro-RO" dirty="0" err="1">
                <a:solidFill>
                  <a:schemeClr val="tx1"/>
                </a:solidFill>
              </a:rPr>
              <a:t>letter</a:t>
            </a:r>
            <a:r>
              <a:rPr lang="ro-RO" dirty="0">
                <a:solidFill>
                  <a:schemeClr val="tx1"/>
                </a:solidFill>
              </a:rPr>
              <a:t> c of </a:t>
            </a:r>
            <a:r>
              <a:rPr lang="ro-RO" dirty="0" err="1">
                <a:solidFill>
                  <a:schemeClr val="tx1"/>
                </a:solidFill>
              </a:rPr>
              <a:t>the</a:t>
            </a:r>
            <a:r>
              <a:rPr lang="ro-RO" dirty="0">
                <a:solidFill>
                  <a:schemeClr val="tx1"/>
                </a:solidFill>
              </a:rPr>
              <a:t> Law no.98/2016. 	</a:t>
            </a:r>
            <a:endParaRPr lang="ro-RO" dirty="0" smtClean="0">
              <a:solidFill>
                <a:schemeClr val="tx1"/>
              </a:solidFill>
            </a:endParaRPr>
          </a:p>
          <a:p>
            <a:endParaRPr lang="ro-RO" sz="2800" dirty="0" smtClean="0"/>
          </a:p>
          <a:p>
            <a:pPr algn="just"/>
            <a:r>
              <a:rPr lang="ro-RO" sz="2800" dirty="0" smtClean="0"/>
              <a:t>The </a:t>
            </a:r>
            <a:r>
              <a:rPr lang="ro-RO" sz="2800" dirty="0" err="1"/>
              <a:t>hospital</a:t>
            </a:r>
            <a:r>
              <a:rPr lang="ro-RO" sz="2800" dirty="0"/>
              <a:t> </a:t>
            </a:r>
            <a:r>
              <a:rPr lang="ro-RO" sz="2800" dirty="0" err="1"/>
              <a:t>justified</a:t>
            </a:r>
            <a:r>
              <a:rPr lang="ro-RO" sz="2800" dirty="0"/>
              <a:t> </a:t>
            </a:r>
            <a:r>
              <a:rPr lang="ro-RO" sz="2800" dirty="0" err="1"/>
              <a:t>being</a:t>
            </a:r>
            <a:r>
              <a:rPr lang="ro-RO" sz="2800" dirty="0"/>
              <a:t> a </a:t>
            </a:r>
            <a:r>
              <a:rPr lang="ro-RO" sz="2800" dirty="0" err="1"/>
              <a:t>necessary</a:t>
            </a:r>
            <a:r>
              <a:rPr lang="ro-RO" sz="2800" dirty="0"/>
              <a:t> </a:t>
            </a:r>
            <a:r>
              <a:rPr lang="ro-RO" sz="2800" dirty="0" err="1"/>
              <a:t>measure</a:t>
            </a:r>
            <a:r>
              <a:rPr lang="ro-RO" sz="2800" dirty="0"/>
              <a:t> in a </a:t>
            </a:r>
            <a:r>
              <a:rPr lang="ro-RO" sz="2800" dirty="0" err="1"/>
              <a:t>extremely</a:t>
            </a:r>
            <a:r>
              <a:rPr lang="ro-RO" sz="2800" dirty="0"/>
              <a:t> urgent </a:t>
            </a:r>
            <a:r>
              <a:rPr lang="ro-RO" sz="2800" dirty="0" err="1"/>
              <a:t>situation</a:t>
            </a:r>
            <a:r>
              <a:rPr lang="ro-RO" sz="2800" dirty="0"/>
              <a:t>, </a:t>
            </a:r>
            <a:r>
              <a:rPr lang="ro-RO" sz="2800" dirty="0" err="1"/>
              <a:t>taking</a:t>
            </a:r>
            <a:r>
              <a:rPr lang="ro-RO" sz="2800" dirty="0"/>
              <a:t> </a:t>
            </a:r>
            <a:r>
              <a:rPr lang="ro-RO" sz="2800" dirty="0" err="1"/>
              <a:t>into</a:t>
            </a:r>
            <a:r>
              <a:rPr lang="ro-RO" sz="2800" dirty="0"/>
              <a:t> </a:t>
            </a:r>
            <a:r>
              <a:rPr lang="ro-RO" sz="2800" dirty="0" err="1"/>
              <a:t>account</a:t>
            </a:r>
            <a:r>
              <a:rPr lang="ro-RO" sz="2800" dirty="0"/>
              <a:t> </a:t>
            </a:r>
            <a:r>
              <a:rPr lang="ro-RO" sz="2800" dirty="0" err="1"/>
              <a:t>the</a:t>
            </a:r>
            <a:r>
              <a:rPr lang="ro-RO" sz="2800" dirty="0"/>
              <a:t> medical </a:t>
            </a:r>
            <a:r>
              <a:rPr lang="ro-RO" sz="2800" dirty="0" err="1"/>
              <a:t>emergencies</a:t>
            </a:r>
            <a:r>
              <a:rPr lang="ro-RO" sz="2800" dirty="0"/>
              <a:t> </a:t>
            </a:r>
            <a:r>
              <a:rPr lang="ro-RO" sz="2800" dirty="0" err="1"/>
              <a:t>and</a:t>
            </a:r>
            <a:r>
              <a:rPr lang="ro-RO" sz="2800" dirty="0"/>
              <a:t> </a:t>
            </a:r>
            <a:r>
              <a:rPr lang="ro-RO" sz="2800" dirty="0" err="1"/>
              <a:t>the</a:t>
            </a:r>
            <a:r>
              <a:rPr lang="ro-RO" sz="2800" dirty="0"/>
              <a:t> </a:t>
            </a:r>
            <a:r>
              <a:rPr lang="ro-RO" sz="2800" dirty="0" err="1"/>
              <a:t>time</a:t>
            </a:r>
            <a:r>
              <a:rPr lang="ro-RO" sz="2800" dirty="0"/>
              <a:t> period </a:t>
            </a:r>
            <a:r>
              <a:rPr lang="ro-RO" sz="2800" dirty="0" err="1"/>
              <a:t>required</a:t>
            </a:r>
            <a:r>
              <a:rPr lang="ro-RO" sz="2800" dirty="0"/>
              <a:t> </a:t>
            </a:r>
            <a:r>
              <a:rPr lang="ro-RO" sz="2800" dirty="0" err="1"/>
              <a:t>to</a:t>
            </a:r>
            <a:r>
              <a:rPr lang="ro-RO" sz="2800" dirty="0"/>
              <a:t> complete </a:t>
            </a:r>
            <a:r>
              <a:rPr lang="ro-RO" sz="2800" dirty="0" err="1"/>
              <a:t>the</a:t>
            </a:r>
            <a:r>
              <a:rPr lang="ro-RO" sz="2800" dirty="0"/>
              <a:t> open tender </a:t>
            </a:r>
            <a:r>
              <a:rPr lang="ro-RO" sz="2800" dirty="0" err="1"/>
              <a:t>procedure</a:t>
            </a:r>
            <a:r>
              <a:rPr lang="ro-RO" sz="2800" dirty="0"/>
              <a:t> </a:t>
            </a:r>
            <a:r>
              <a:rPr lang="ro-RO" sz="2800" dirty="0" err="1"/>
              <a:t>still</a:t>
            </a:r>
            <a:r>
              <a:rPr lang="ro-RO" sz="2800" dirty="0"/>
              <a:t> in </a:t>
            </a:r>
            <a:r>
              <a:rPr lang="ro-RO" sz="2800" dirty="0" err="1"/>
              <a:t>progress</a:t>
            </a:r>
            <a:r>
              <a:rPr lang="ro-RO" sz="2800" dirty="0"/>
              <a:t>. 	</a:t>
            </a:r>
            <a:endParaRPr lang="ro-RO" sz="2800" dirty="0" smtClean="0"/>
          </a:p>
        </p:txBody>
      </p:sp>
    </p:spTree>
    <p:extLst>
      <p:ext uri="{BB962C8B-B14F-4D97-AF65-F5344CB8AC3E}">
        <p14:creationId xmlns:p14="http://schemas.microsoft.com/office/powerpoint/2010/main" val="3985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56460" y="1452965"/>
            <a:ext cx="11422251" cy="5009827"/>
          </a:xfrm>
        </p:spPr>
        <p:txBody>
          <a:bodyPr/>
          <a:lstStyle/>
          <a:p>
            <a:pPr algn="just"/>
            <a:r>
              <a:rPr lang="en-US" dirty="0"/>
              <a:t>13) Failure to comply with the specifications of the contract, although it is falsely stated that they have been fulfilled. Specific fraud indicators: absence of certificates or test or inspection documents; lower quality and large number of complaints</a:t>
            </a:r>
            <a:r>
              <a:rPr lang="en-US" dirty="0" smtClean="0"/>
              <a:t>.</a:t>
            </a:r>
            <a:endParaRPr lang="ro-RO" dirty="0" smtClean="0"/>
          </a:p>
          <a:p>
            <a:pPr algn="just"/>
            <a:r>
              <a:rPr lang="en-US" dirty="0"/>
              <a:t>14) False, double or overpriced invoices - a contractor knowingly presents false, double or overpriced invoices, acting on his own account or in collaboration with employees of the contracting authority, following </a:t>
            </a:r>
            <a:r>
              <a:rPr lang="ro-RO" dirty="0" err="1" smtClean="0"/>
              <a:t>their</a:t>
            </a:r>
            <a:r>
              <a:rPr lang="ro-RO" dirty="0" smtClean="0"/>
              <a:t> </a:t>
            </a:r>
            <a:r>
              <a:rPr lang="en-US" dirty="0" smtClean="0"/>
              <a:t>corruption. </a:t>
            </a:r>
            <a:endParaRPr lang="ro-RO" dirty="0"/>
          </a:p>
        </p:txBody>
      </p:sp>
    </p:spTree>
    <p:extLst>
      <p:ext uri="{BB962C8B-B14F-4D97-AF65-F5344CB8AC3E}">
        <p14:creationId xmlns:p14="http://schemas.microsoft.com/office/powerpoint/2010/main" val="11216760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402956" y="1421969"/>
            <a:ext cx="11468746" cy="5226804"/>
          </a:xfrm>
        </p:spPr>
        <p:txBody>
          <a:bodyPr/>
          <a:lstStyle/>
          <a:p>
            <a:pPr algn="just"/>
            <a:r>
              <a:rPr lang="en-US" b="1" dirty="0"/>
              <a:t>Specific fraud indicators</a:t>
            </a:r>
            <a:r>
              <a:rPr lang="en-US" dirty="0"/>
              <a:t>: the goods or services are not in the inventory or cannot be located; there are no purchase orders or they are suspicious; multiple invoices with identical data; payments to cash and offshore companies</a:t>
            </a:r>
            <a:r>
              <a:rPr lang="en-US" dirty="0" smtClean="0"/>
              <a:t>.</a:t>
            </a:r>
            <a:endParaRPr lang="ro-RO" dirty="0" smtClean="0"/>
          </a:p>
          <a:p>
            <a:pPr algn="just"/>
            <a:endParaRPr lang="ro-RO" dirty="0" smtClean="0"/>
          </a:p>
          <a:p>
            <a:pPr algn="just"/>
            <a:r>
              <a:rPr lang="en-US" dirty="0"/>
              <a:t>15) Fictitious service providers - embezzlement of funds, usually to fictional companies with similar names to real companies. Specific fraud indicators: an offshore company is used; The address or phone number of the fictitious provider is incorrect. </a:t>
            </a:r>
          </a:p>
          <a:p>
            <a:endParaRPr lang="ro-RO" dirty="0"/>
          </a:p>
        </p:txBody>
      </p:sp>
    </p:spTree>
    <p:extLst>
      <p:ext uri="{BB962C8B-B14F-4D97-AF65-F5344CB8AC3E}">
        <p14:creationId xmlns:p14="http://schemas.microsoft.com/office/powerpoint/2010/main" val="15194257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87457" y="1514960"/>
            <a:ext cx="11530739" cy="5071820"/>
          </a:xfrm>
        </p:spPr>
        <p:txBody>
          <a:bodyPr/>
          <a:lstStyle/>
          <a:p>
            <a:pPr algn="just"/>
            <a:r>
              <a:rPr lang="en-US" dirty="0"/>
              <a:t>16) Substitution of the product - replacement without the knowledge of the buyer of the products established by contract with some of inferior quality. Specific fraud indicators: unusual or generic packaging; certificates of conformity signed by unqualified or unskilled persons in the field</a:t>
            </a:r>
          </a:p>
          <a:p>
            <a:endParaRPr lang="ro-RO" dirty="0"/>
          </a:p>
        </p:txBody>
      </p:sp>
    </p:spTree>
    <p:extLst>
      <p:ext uri="{BB962C8B-B14F-4D97-AF65-F5344CB8AC3E}">
        <p14:creationId xmlns:p14="http://schemas.microsoft.com/office/powerpoint/2010/main" val="36482831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433952" y="1255363"/>
            <a:ext cx="11577233" cy="5486400"/>
          </a:xfrm>
        </p:spPr>
        <p:txBody>
          <a:bodyPr/>
          <a:lstStyle/>
          <a:p>
            <a:endParaRPr lang="ro-RO" dirty="0"/>
          </a:p>
        </p:txBody>
      </p:sp>
      <p:pic>
        <p:nvPicPr>
          <p:cNvPr id="4" name="Imagine 3" descr="RO"/>
          <p:cNvPicPr/>
          <p:nvPr/>
        </p:nvPicPr>
        <p:blipFill>
          <a:blip r:embed="rId2">
            <a:extLst>
              <a:ext uri="{28A0092B-C50C-407E-A947-70E740481C1C}">
                <a14:useLocalDpi xmlns:a14="http://schemas.microsoft.com/office/drawing/2010/main" val="0"/>
              </a:ext>
            </a:extLst>
          </a:blip>
          <a:srcRect/>
          <a:stretch>
            <a:fillRect/>
          </a:stretch>
        </p:blipFill>
        <p:spPr bwMode="auto">
          <a:xfrm>
            <a:off x="429905" y="1234680"/>
            <a:ext cx="11596779" cy="5460587"/>
          </a:xfrm>
          <a:prstGeom prst="rect">
            <a:avLst/>
          </a:prstGeom>
          <a:noFill/>
          <a:ln>
            <a:noFill/>
          </a:ln>
        </p:spPr>
      </p:pic>
    </p:spTree>
    <p:extLst>
      <p:ext uri="{BB962C8B-B14F-4D97-AF65-F5344CB8AC3E}">
        <p14:creationId xmlns:p14="http://schemas.microsoft.com/office/powerpoint/2010/main" val="1337468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356460" y="1359976"/>
            <a:ext cx="11577235" cy="5381787"/>
          </a:xfrm>
        </p:spPr>
        <p:txBody>
          <a:bodyPr/>
          <a:lstStyle/>
          <a:p>
            <a:pPr algn="just"/>
            <a:r>
              <a:rPr lang="en-US" dirty="0"/>
              <a:t>According to official figures, services, goods and public works represent </a:t>
            </a:r>
            <a:r>
              <a:rPr lang="en-US" dirty="0" smtClean="0"/>
              <a:t>Despite </a:t>
            </a:r>
            <a:r>
              <a:rPr lang="en-US" dirty="0"/>
              <a:t>this fact, the bidders in the public procurement procedures do not consider that in Romania the rules regarding transparency, integrity and simplification of bureaucracy work efficiently. </a:t>
            </a:r>
            <a:endParaRPr lang="ro-RO" dirty="0" smtClean="0"/>
          </a:p>
          <a:p>
            <a:pPr algn="just"/>
            <a:r>
              <a:rPr lang="en-US" dirty="0" smtClean="0"/>
              <a:t>Thus</a:t>
            </a:r>
            <a:r>
              <a:rPr lang="en-US" dirty="0"/>
              <a:t>, 91% of companies consider that the level of corruption is high and 64% consider that the environment is characterized by </a:t>
            </a:r>
            <a:r>
              <a:rPr lang="ro-RO" dirty="0" err="1" smtClean="0"/>
              <a:t>fraud</a:t>
            </a:r>
            <a:r>
              <a:rPr lang="en-US" dirty="0" smtClean="0"/>
              <a:t> </a:t>
            </a:r>
            <a:r>
              <a:rPr lang="en-US" dirty="0"/>
              <a:t>and </a:t>
            </a:r>
            <a:r>
              <a:rPr lang="ro-RO" dirty="0" smtClean="0"/>
              <a:t>nepotism</a:t>
            </a:r>
            <a:r>
              <a:rPr lang="en-US" dirty="0" smtClean="0"/>
              <a:t>. </a:t>
            </a:r>
            <a:r>
              <a:rPr lang="en-US" dirty="0"/>
              <a:t>Also, 82% of the respondents considered that bribery and the use of links is the easiest way to gain access to contracts that have as their object goods, services and public works.an important share of GDP</a:t>
            </a:r>
            <a:endParaRPr lang="ro-RO" dirty="0"/>
          </a:p>
        </p:txBody>
      </p:sp>
    </p:spTree>
    <p:extLst>
      <p:ext uri="{BB962C8B-B14F-4D97-AF65-F5344CB8AC3E}">
        <p14:creationId xmlns:p14="http://schemas.microsoft.com/office/powerpoint/2010/main" val="25176528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421357" y="1585328"/>
            <a:ext cx="10093884" cy="3477875"/>
          </a:xfrm>
          <a:prstGeom prst="rect">
            <a:avLst/>
          </a:prstGeom>
          <a:noFill/>
        </p:spPr>
        <p:txBody>
          <a:bodyPr wrap="square" rtlCol="0">
            <a:spAutoFit/>
          </a:bodyPr>
          <a:lstStyle/>
          <a:p>
            <a:pPr>
              <a:spcBef>
                <a:spcPts val="1200"/>
              </a:spcBef>
              <a:buClr>
                <a:schemeClr val="accent2"/>
              </a:buClr>
            </a:pPr>
            <a:r>
              <a:rPr lang="de-AT" sz="3200" b="1" dirty="0" smtClean="0">
                <a:solidFill>
                  <a:schemeClr val="tx1">
                    <a:lumMod val="75000"/>
                    <a:lumOff val="25000"/>
                  </a:schemeClr>
                </a:solidFill>
              </a:rPr>
              <a:t>Name</a:t>
            </a:r>
            <a:r>
              <a:rPr lang="ro-RO" sz="3200" b="1" dirty="0" smtClean="0">
                <a:solidFill>
                  <a:schemeClr val="tx1">
                    <a:lumMod val="75000"/>
                    <a:lumOff val="25000"/>
                  </a:schemeClr>
                </a:solidFill>
              </a:rPr>
              <a:t>: DRĂGUŢESCU MIHAI</a:t>
            </a:r>
            <a:endParaRPr lang="de-AT" sz="3200" b="1" dirty="0">
              <a:solidFill>
                <a:schemeClr val="tx1">
                  <a:lumMod val="75000"/>
                  <a:lumOff val="25000"/>
                </a:schemeClr>
              </a:solidFill>
            </a:endParaRPr>
          </a:p>
          <a:p>
            <a:pPr marL="182563">
              <a:spcBef>
                <a:spcPts val="600"/>
              </a:spcBef>
              <a:spcAft>
                <a:spcPts val="300"/>
              </a:spcAft>
              <a:buClr>
                <a:schemeClr val="accent6"/>
              </a:buClr>
            </a:pPr>
            <a:r>
              <a:rPr lang="de-AT" sz="2400" b="1" dirty="0" smtClean="0">
                <a:solidFill>
                  <a:schemeClr val="tx1">
                    <a:lumMod val="65000"/>
                    <a:lumOff val="35000"/>
                  </a:schemeClr>
                </a:solidFill>
              </a:rPr>
              <a:t>Institution</a:t>
            </a:r>
            <a:r>
              <a:rPr lang="ro-RO" sz="2400" b="1" dirty="0" smtClean="0">
                <a:solidFill>
                  <a:schemeClr val="tx1">
                    <a:lumMod val="65000"/>
                    <a:lumOff val="35000"/>
                  </a:schemeClr>
                </a:solidFill>
              </a:rPr>
              <a:t> TRIBUNAL OF BUCHAREST</a:t>
            </a:r>
            <a:r>
              <a:rPr lang="de-AT" sz="2400" b="1" dirty="0" smtClean="0">
                <a:solidFill>
                  <a:schemeClr val="tx1">
                    <a:lumMod val="65000"/>
                    <a:lumOff val="35000"/>
                  </a:schemeClr>
                </a:solidFill>
              </a:rPr>
              <a:t/>
            </a:r>
            <a:br>
              <a:rPr lang="de-AT" sz="2400" b="1" dirty="0" smtClean="0">
                <a:solidFill>
                  <a:schemeClr val="tx1">
                    <a:lumMod val="65000"/>
                    <a:lumOff val="35000"/>
                  </a:schemeClr>
                </a:solidFill>
              </a:rPr>
            </a:br>
            <a:r>
              <a:rPr lang="de-AT" sz="2400" b="1" dirty="0" smtClean="0">
                <a:solidFill>
                  <a:schemeClr val="tx1">
                    <a:lumMod val="65000"/>
                    <a:lumOff val="35000"/>
                  </a:schemeClr>
                </a:solidFill>
              </a:rPr>
              <a:t>Function</a:t>
            </a:r>
            <a:r>
              <a:rPr lang="ro-RO" sz="2400" b="1" dirty="0" smtClean="0">
                <a:solidFill>
                  <a:schemeClr val="tx1">
                    <a:lumMod val="65000"/>
                    <a:lumOff val="35000"/>
                  </a:schemeClr>
                </a:solidFill>
              </a:rPr>
              <a:t> JUDGE, PRESIDENT OF THE ADMINISTRATIVE AND FISCAL COURT</a:t>
            </a:r>
            <a:endParaRPr lang="de-AT" sz="2400" b="1" dirty="0" smtClean="0">
              <a:solidFill>
                <a:schemeClr val="tx1">
                  <a:lumMod val="65000"/>
                  <a:lumOff val="35000"/>
                </a:schemeClr>
              </a:solidFill>
            </a:endParaRPr>
          </a:p>
          <a:p>
            <a:pPr marL="182563">
              <a:spcBef>
                <a:spcPts val="600"/>
              </a:spcBef>
              <a:spcAft>
                <a:spcPts val="300"/>
              </a:spcAft>
              <a:buClr>
                <a:schemeClr val="accent6"/>
              </a:buClr>
            </a:pPr>
            <a:r>
              <a:rPr lang="de-AT" sz="2400" b="1" dirty="0">
                <a:solidFill>
                  <a:schemeClr val="tx1">
                    <a:lumMod val="65000"/>
                    <a:lumOff val="35000"/>
                  </a:schemeClr>
                </a:solidFill>
              </a:rPr>
              <a:t/>
            </a:r>
            <a:br>
              <a:rPr lang="de-AT" sz="2400" b="1" dirty="0">
                <a:solidFill>
                  <a:schemeClr val="tx1">
                    <a:lumMod val="65000"/>
                    <a:lumOff val="35000"/>
                  </a:schemeClr>
                </a:solidFill>
              </a:rPr>
            </a:br>
            <a:r>
              <a:rPr lang="de-AT" sz="2400" b="1" dirty="0" smtClean="0">
                <a:solidFill>
                  <a:schemeClr val="tx1">
                    <a:lumMod val="65000"/>
                    <a:lumOff val="35000"/>
                  </a:schemeClr>
                </a:solidFill>
              </a:rPr>
              <a:t>mailto: </a:t>
            </a:r>
            <a:r>
              <a:rPr lang="ro-RO" sz="2400" b="1" dirty="0" err="1" smtClean="0">
                <a:solidFill>
                  <a:schemeClr val="tx1">
                    <a:lumMod val="65000"/>
                    <a:lumOff val="35000"/>
                  </a:schemeClr>
                </a:solidFill>
                <a:hlinkClick r:id="rId2"/>
              </a:rPr>
              <a:t>dragutescumihai</a:t>
            </a:r>
            <a:r>
              <a:rPr lang="ro-RO" sz="2400" b="1" dirty="0" smtClean="0">
                <a:solidFill>
                  <a:schemeClr val="tx1">
                    <a:lumMod val="65000"/>
                    <a:lumOff val="35000"/>
                  </a:schemeClr>
                </a:solidFill>
                <a:hlinkClick r:id="rId2"/>
              </a:rPr>
              <a:t>@</a:t>
            </a:r>
            <a:r>
              <a:rPr lang="ro-RO" sz="2400" b="1" dirty="0" err="1" smtClean="0">
                <a:solidFill>
                  <a:schemeClr val="tx1">
                    <a:lumMod val="65000"/>
                    <a:lumOff val="35000"/>
                  </a:schemeClr>
                </a:solidFill>
                <a:hlinkClick r:id="rId2"/>
              </a:rPr>
              <a:t>yahoo.com</a:t>
            </a:r>
            <a:r>
              <a:rPr lang="ro-RO" sz="2400" b="1" dirty="0" smtClean="0">
                <a:solidFill>
                  <a:schemeClr val="tx1">
                    <a:lumMod val="65000"/>
                    <a:lumOff val="35000"/>
                  </a:schemeClr>
                </a:solidFill>
              </a:rPr>
              <a:t>, </a:t>
            </a:r>
            <a:r>
              <a:rPr lang="ro-RO" sz="2400" b="1" dirty="0" err="1" smtClean="0">
                <a:solidFill>
                  <a:schemeClr val="tx1">
                    <a:lumMod val="65000"/>
                    <a:lumOff val="35000"/>
                  </a:schemeClr>
                </a:solidFill>
                <a:hlinkClick r:id="rId3"/>
              </a:rPr>
              <a:t>dragutescumihai</a:t>
            </a:r>
            <a:r>
              <a:rPr lang="ro-RO" sz="2400" b="1" dirty="0" smtClean="0">
                <a:solidFill>
                  <a:schemeClr val="tx1">
                    <a:lumMod val="65000"/>
                    <a:lumOff val="35000"/>
                  </a:schemeClr>
                </a:solidFill>
                <a:hlinkClick r:id="rId3"/>
              </a:rPr>
              <a:t>@</a:t>
            </a:r>
            <a:r>
              <a:rPr lang="ro-RO" sz="2400" b="1" dirty="0" err="1" smtClean="0">
                <a:solidFill>
                  <a:schemeClr val="tx1">
                    <a:lumMod val="65000"/>
                    <a:lumOff val="35000"/>
                  </a:schemeClr>
                </a:solidFill>
                <a:hlinkClick r:id="rId3"/>
              </a:rPr>
              <a:t>gmail.com</a:t>
            </a:r>
            <a:r>
              <a:rPr lang="ro-RO" sz="2400" b="1" dirty="0" smtClean="0">
                <a:solidFill>
                  <a:schemeClr val="tx1">
                    <a:lumMod val="65000"/>
                    <a:lumOff val="35000"/>
                  </a:schemeClr>
                </a:solidFill>
              </a:rPr>
              <a:t>,</a:t>
            </a:r>
            <a:r>
              <a:rPr lang="ro-RO" sz="2400" b="1" dirty="0">
                <a:solidFill>
                  <a:schemeClr val="tx1">
                    <a:lumMod val="65000"/>
                    <a:lumOff val="35000"/>
                  </a:schemeClr>
                </a:solidFill>
                <a:hlinkClick r:id="rId2"/>
              </a:rPr>
              <a:t> </a:t>
            </a:r>
            <a:r>
              <a:rPr lang="ro-RO" sz="2400" b="1" dirty="0" smtClean="0">
                <a:solidFill>
                  <a:schemeClr val="tx1">
                    <a:lumMod val="65000"/>
                    <a:lumOff val="35000"/>
                  </a:schemeClr>
                </a:solidFill>
                <a:hlinkClick r:id="rId2"/>
              </a:rPr>
              <a:t>dragutescumihai@</a:t>
            </a:r>
            <a:r>
              <a:rPr lang="ro-RO" sz="2400" b="1" dirty="0" smtClean="0">
                <a:solidFill>
                  <a:schemeClr val="tx1">
                    <a:lumMod val="65000"/>
                    <a:lumOff val="35000"/>
                  </a:schemeClr>
                </a:solidFill>
              </a:rPr>
              <a:t>just.ro</a:t>
            </a:r>
            <a:endParaRPr lang="de-AT" sz="2400" b="1" dirty="0" smtClean="0">
              <a:solidFill>
                <a:schemeClr val="tx1">
                  <a:lumMod val="65000"/>
                  <a:lumOff val="35000"/>
                </a:schemeClr>
              </a:solidFill>
            </a:endParaRPr>
          </a:p>
          <a:p>
            <a:pPr marL="182563">
              <a:spcBef>
                <a:spcPts val="600"/>
              </a:spcBef>
              <a:spcAft>
                <a:spcPts val="300"/>
              </a:spcAft>
              <a:buClr>
                <a:schemeClr val="accent6"/>
              </a:buClr>
            </a:pPr>
            <a:r>
              <a:rPr lang="de-AT" sz="2400" b="1" dirty="0" smtClean="0">
                <a:solidFill>
                  <a:schemeClr val="tx1">
                    <a:lumMod val="65000"/>
                    <a:lumOff val="35000"/>
                  </a:schemeClr>
                </a:solidFill>
              </a:rPr>
              <a:t>phone</a:t>
            </a:r>
            <a:r>
              <a:rPr lang="de-AT" sz="2400" dirty="0" smtClean="0">
                <a:solidFill>
                  <a:schemeClr val="tx1">
                    <a:lumMod val="65000"/>
                    <a:lumOff val="35000"/>
                  </a:schemeClr>
                </a:solidFill>
              </a:rPr>
              <a:t>:</a:t>
            </a:r>
            <a:r>
              <a:rPr lang="ro-RO" sz="2400" dirty="0" smtClean="0">
                <a:solidFill>
                  <a:schemeClr val="tx1">
                    <a:lumMod val="65000"/>
                    <a:lumOff val="35000"/>
                  </a:schemeClr>
                </a:solidFill>
              </a:rPr>
              <a:t>+40 737 41 00 21</a:t>
            </a:r>
            <a:endParaRPr lang="de-AT" sz="2400" dirty="0">
              <a:solidFill>
                <a:schemeClr val="tx1">
                  <a:lumMod val="65000"/>
                  <a:lumOff val="35000"/>
                </a:schemeClr>
              </a:solidFill>
            </a:endParaRPr>
          </a:p>
        </p:txBody>
      </p:sp>
      <p:sp>
        <p:nvSpPr>
          <p:cNvPr id="2" name="Textfeld 1"/>
          <p:cNvSpPr txBox="1"/>
          <p:nvPr/>
        </p:nvSpPr>
        <p:spPr>
          <a:xfrm>
            <a:off x="1097280" y="3581400"/>
            <a:ext cx="1722120" cy="369332"/>
          </a:xfrm>
          <a:prstGeom prst="rect">
            <a:avLst/>
          </a:prstGeom>
          <a:noFill/>
        </p:spPr>
        <p:txBody>
          <a:bodyPr wrap="square" rtlCol="0">
            <a:spAutoFit/>
          </a:bodyPr>
          <a:lstStyle/>
          <a:p>
            <a:r>
              <a:rPr lang="de-AT" dirty="0" smtClean="0"/>
              <a:t>Picture</a:t>
            </a:r>
            <a:endParaRPr lang="de-AT" dirty="0"/>
          </a:p>
        </p:txBody>
      </p:sp>
    </p:spTree>
    <p:extLst>
      <p:ext uri="{BB962C8B-B14F-4D97-AF65-F5344CB8AC3E}">
        <p14:creationId xmlns:p14="http://schemas.microsoft.com/office/powerpoint/2010/main" val="3718501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69215" y="1319561"/>
            <a:ext cx="11394000" cy="5205225"/>
          </a:xfrm>
        </p:spPr>
        <p:txBody>
          <a:bodyPr>
            <a:normAutofit fontScale="92500" lnSpcReduction="10000"/>
          </a:bodyPr>
          <a:lstStyle/>
          <a:p>
            <a:pPr marL="457200" lvl="1" indent="0">
              <a:buNone/>
            </a:pPr>
            <a:r>
              <a:rPr lang="ro-RO" sz="3000" dirty="0">
                <a:solidFill>
                  <a:schemeClr val="tx1"/>
                </a:solidFill>
              </a:rPr>
              <a:t>The </a:t>
            </a:r>
            <a:r>
              <a:rPr lang="ro-RO" sz="3000" dirty="0" err="1">
                <a:solidFill>
                  <a:schemeClr val="tx1"/>
                </a:solidFill>
              </a:rPr>
              <a:t>endoscopy</a:t>
            </a:r>
            <a:r>
              <a:rPr lang="ro-RO" sz="3000" dirty="0">
                <a:solidFill>
                  <a:schemeClr val="tx1"/>
                </a:solidFill>
              </a:rPr>
              <a:t> cabinet </a:t>
            </a:r>
            <a:r>
              <a:rPr lang="ro-RO" sz="3000" dirty="0" err="1">
                <a:solidFill>
                  <a:schemeClr val="tx1"/>
                </a:solidFill>
              </a:rPr>
              <a:t>development</a:t>
            </a:r>
            <a:r>
              <a:rPr lang="ro-RO" sz="3000" dirty="0">
                <a:solidFill>
                  <a:schemeClr val="tx1"/>
                </a:solidFill>
              </a:rPr>
              <a:t> </a:t>
            </a:r>
            <a:r>
              <a:rPr lang="ro-RO" sz="3000" dirty="0" err="1">
                <a:solidFill>
                  <a:schemeClr val="tx1"/>
                </a:solidFill>
              </a:rPr>
              <a:t>works</a:t>
            </a:r>
            <a:r>
              <a:rPr lang="ro-RO" sz="3000" dirty="0">
                <a:solidFill>
                  <a:schemeClr val="tx1"/>
                </a:solidFill>
              </a:rPr>
              <a:t> consist of: </a:t>
            </a:r>
            <a:endParaRPr lang="ro-RO" sz="3000" dirty="0" smtClean="0">
              <a:solidFill>
                <a:schemeClr val="tx1"/>
              </a:solidFill>
            </a:endParaRPr>
          </a:p>
          <a:p>
            <a:r>
              <a:rPr lang="ro-RO" dirty="0" smtClean="0"/>
              <a:t>- </a:t>
            </a:r>
            <a:r>
              <a:rPr lang="ro-RO" dirty="0"/>
              <a:t>Works </a:t>
            </a:r>
            <a:r>
              <a:rPr lang="ro-RO" dirty="0" err="1"/>
              <a:t>to</a:t>
            </a:r>
            <a:r>
              <a:rPr lang="ro-RO" dirty="0"/>
              <a:t> get rid of old medical </a:t>
            </a:r>
            <a:r>
              <a:rPr lang="ro-RO" dirty="0" err="1"/>
              <a:t>equipment</a:t>
            </a:r>
            <a:r>
              <a:rPr lang="ro-RO" dirty="0" smtClean="0"/>
              <a:t>,</a:t>
            </a:r>
          </a:p>
          <a:p>
            <a:r>
              <a:rPr lang="ro-RO" dirty="0" smtClean="0"/>
              <a:t>- </a:t>
            </a:r>
            <a:r>
              <a:rPr lang="ro-RO" dirty="0" err="1"/>
              <a:t>Cleaning</a:t>
            </a:r>
            <a:r>
              <a:rPr lang="ro-RO" dirty="0"/>
              <a:t> of </a:t>
            </a:r>
            <a:r>
              <a:rPr lang="ro-RO" dirty="0" err="1"/>
              <a:t>walls</a:t>
            </a:r>
            <a:r>
              <a:rPr lang="ro-RO" dirty="0"/>
              <a:t>, old </a:t>
            </a:r>
            <a:r>
              <a:rPr lang="ro-RO" dirty="0" err="1"/>
              <a:t>painters</a:t>
            </a:r>
            <a:r>
              <a:rPr lang="ro-RO" dirty="0"/>
              <a:t>, </a:t>
            </a:r>
            <a:r>
              <a:rPr lang="ro-RO" dirty="0" err="1"/>
              <a:t>tiles</a:t>
            </a:r>
            <a:r>
              <a:rPr lang="ro-RO" dirty="0"/>
              <a:t>, </a:t>
            </a:r>
            <a:r>
              <a:rPr lang="ro-RO" dirty="0" err="1"/>
              <a:t>removing</a:t>
            </a:r>
            <a:r>
              <a:rPr lang="ro-RO" dirty="0"/>
              <a:t> </a:t>
            </a:r>
            <a:r>
              <a:rPr lang="ro-RO" dirty="0" err="1"/>
              <a:t>old</a:t>
            </a:r>
            <a:r>
              <a:rPr lang="ro-RO" dirty="0"/>
              <a:t> </a:t>
            </a:r>
            <a:r>
              <a:rPr lang="ro-RO" dirty="0" err="1"/>
              <a:t>electrical</a:t>
            </a:r>
            <a:r>
              <a:rPr lang="ro-RO" dirty="0"/>
              <a:t> </a:t>
            </a:r>
            <a:r>
              <a:rPr lang="ro-RO" dirty="0" err="1"/>
              <a:t>installations</a:t>
            </a:r>
            <a:r>
              <a:rPr lang="ro-RO" dirty="0" smtClean="0"/>
              <a:t>,</a:t>
            </a:r>
          </a:p>
          <a:p>
            <a:r>
              <a:rPr lang="ro-RO" dirty="0" smtClean="0"/>
              <a:t>- </a:t>
            </a:r>
            <a:r>
              <a:rPr lang="ro-RO" dirty="0"/>
              <a:t>Casting of </a:t>
            </a:r>
            <a:r>
              <a:rPr lang="ro-RO" dirty="0" err="1"/>
              <a:t>screed</a:t>
            </a:r>
            <a:r>
              <a:rPr lang="ro-RO" dirty="0"/>
              <a:t>, </a:t>
            </a:r>
            <a:r>
              <a:rPr lang="ro-RO" dirty="0" err="1"/>
              <a:t>tiles</a:t>
            </a:r>
            <a:r>
              <a:rPr lang="ro-RO" dirty="0"/>
              <a:t>, </a:t>
            </a:r>
            <a:r>
              <a:rPr lang="ro-RO" dirty="0" err="1"/>
              <a:t>walls</a:t>
            </a:r>
            <a:r>
              <a:rPr lang="ro-RO" dirty="0"/>
              <a:t> </a:t>
            </a:r>
            <a:r>
              <a:rPr lang="ro-RO" dirty="0" err="1"/>
              <a:t>and</a:t>
            </a:r>
            <a:r>
              <a:rPr lang="ro-RO" dirty="0"/>
              <a:t> </a:t>
            </a:r>
            <a:r>
              <a:rPr lang="ro-RO" dirty="0" err="1"/>
              <a:t>ceilings</a:t>
            </a:r>
            <a:r>
              <a:rPr lang="ro-RO" dirty="0"/>
              <a:t> </a:t>
            </a:r>
            <a:r>
              <a:rPr lang="ro-RO" dirty="0" err="1"/>
              <a:t>of</a:t>
            </a:r>
            <a:r>
              <a:rPr lang="ro-RO" dirty="0"/>
              <a:t> </a:t>
            </a:r>
            <a:r>
              <a:rPr lang="ro-RO" dirty="0" err="1"/>
              <a:t>gypsum</a:t>
            </a:r>
            <a:r>
              <a:rPr lang="ro-RO" dirty="0"/>
              <a:t> board, </a:t>
            </a:r>
            <a:r>
              <a:rPr lang="ro-RO" dirty="0" err="1"/>
              <a:t>washable</a:t>
            </a:r>
            <a:r>
              <a:rPr lang="ro-RO" dirty="0"/>
              <a:t> </a:t>
            </a:r>
            <a:r>
              <a:rPr lang="ro-RO" dirty="0" err="1"/>
              <a:t>and</a:t>
            </a:r>
            <a:r>
              <a:rPr lang="ro-RO" dirty="0"/>
              <a:t> </a:t>
            </a:r>
            <a:r>
              <a:rPr lang="ro-RO" dirty="0" err="1"/>
              <a:t>acrylic</a:t>
            </a:r>
            <a:r>
              <a:rPr lang="ro-RO" dirty="0"/>
              <a:t> </a:t>
            </a:r>
            <a:r>
              <a:rPr lang="ro-RO" dirty="0" err="1"/>
              <a:t>paints</a:t>
            </a:r>
            <a:r>
              <a:rPr lang="ro-RO" dirty="0"/>
              <a:t>, </a:t>
            </a:r>
            <a:r>
              <a:rPr lang="ro-RO" dirty="0" err="1"/>
              <a:t>applying</a:t>
            </a:r>
            <a:r>
              <a:rPr lang="ro-RO" dirty="0"/>
              <a:t> </a:t>
            </a:r>
            <a:r>
              <a:rPr lang="ro-RO" dirty="0" err="1"/>
              <a:t>tiles</a:t>
            </a:r>
            <a:r>
              <a:rPr lang="ro-RO" dirty="0" smtClean="0"/>
              <a:t>,</a:t>
            </a:r>
          </a:p>
          <a:p>
            <a:r>
              <a:rPr lang="ro-RO" dirty="0" smtClean="0"/>
              <a:t>- </a:t>
            </a:r>
            <a:r>
              <a:rPr lang="ro-RO" dirty="0"/>
              <a:t>New </a:t>
            </a:r>
            <a:r>
              <a:rPr lang="ro-RO" dirty="0" err="1"/>
              <a:t>electrical</a:t>
            </a:r>
            <a:r>
              <a:rPr lang="ro-RO" dirty="0"/>
              <a:t> </a:t>
            </a:r>
            <a:r>
              <a:rPr lang="ro-RO" dirty="0" err="1"/>
              <a:t>installations</a:t>
            </a:r>
            <a:r>
              <a:rPr lang="ro-RO" dirty="0"/>
              <a:t>, </a:t>
            </a:r>
            <a:r>
              <a:rPr lang="ro-RO" dirty="0" err="1"/>
              <a:t>new</a:t>
            </a:r>
            <a:r>
              <a:rPr lang="ro-RO" dirty="0"/>
              <a:t> </a:t>
            </a:r>
            <a:r>
              <a:rPr lang="ro-RO" dirty="0" err="1"/>
              <a:t>installation</a:t>
            </a:r>
            <a:r>
              <a:rPr lang="ro-RO" dirty="0"/>
              <a:t> </a:t>
            </a:r>
            <a:r>
              <a:rPr lang="ro-RO" dirty="0" err="1"/>
              <a:t>routes</a:t>
            </a:r>
            <a:r>
              <a:rPr lang="ro-RO" dirty="0"/>
              <a:t> </a:t>
            </a:r>
            <a:r>
              <a:rPr lang="ro-RO" dirty="0" err="1"/>
              <a:t>to</a:t>
            </a:r>
            <a:r>
              <a:rPr lang="ro-RO" dirty="0"/>
              <a:t> </a:t>
            </a:r>
            <a:r>
              <a:rPr lang="ro-RO" dirty="0" err="1"/>
              <a:t>be</a:t>
            </a:r>
            <a:r>
              <a:rPr lang="ro-RO" dirty="0"/>
              <a:t> </a:t>
            </a:r>
            <a:r>
              <a:rPr lang="ro-RO" dirty="0" err="1" smtClean="0"/>
              <a:t>executed</a:t>
            </a:r>
            <a:endParaRPr lang="ro-RO" dirty="0" smtClean="0"/>
          </a:p>
          <a:p>
            <a:r>
              <a:rPr lang="ro-RO" dirty="0" smtClean="0"/>
              <a:t>- </a:t>
            </a:r>
            <a:r>
              <a:rPr lang="ro-RO" dirty="0"/>
              <a:t>New </a:t>
            </a:r>
            <a:r>
              <a:rPr lang="ro-RO" dirty="0" err="1"/>
              <a:t>electrical</a:t>
            </a:r>
            <a:r>
              <a:rPr lang="ro-RO" dirty="0"/>
              <a:t> </a:t>
            </a:r>
            <a:r>
              <a:rPr lang="ro-RO" dirty="0" err="1"/>
              <a:t>equipment</a:t>
            </a:r>
            <a:r>
              <a:rPr lang="ro-RO" dirty="0"/>
              <a:t>, </a:t>
            </a:r>
            <a:r>
              <a:rPr lang="ro-RO" dirty="0" err="1"/>
              <a:t>introducing</a:t>
            </a:r>
            <a:r>
              <a:rPr lang="ro-RO" dirty="0"/>
              <a:t> </a:t>
            </a:r>
            <a:r>
              <a:rPr lang="ro-RO" dirty="0" err="1"/>
              <a:t>electrical</a:t>
            </a:r>
            <a:r>
              <a:rPr lang="ro-RO" dirty="0"/>
              <a:t> </a:t>
            </a:r>
            <a:r>
              <a:rPr lang="ro-RO" dirty="0" err="1"/>
              <a:t>routes</a:t>
            </a:r>
            <a:r>
              <a:rPr lang="ro-RO" dirty="0"/>
              <a:t> </a:t>
            </a:r>
            <a:r>
              <a:rPr lang="ro-RO" dirty="0" err="1"/>
              <a:t>and</a:t>
            </a:r>
            <a:r>
              <a:rPr lang="ro-RO" dirty="0"/>
              <a:t> </a:t>
            </a:r>
            <a:r>
              <a:rPr lang="ro-RO" dirty="0" err="1"/>
              <a:t>safety</a:t>
            </a:r>
            <a:r>
              <a:rPr lang="ro-RO" dirty="0"/>
              <a:t> </a:t>
            </a:r>
            <a:r>
              <a:rPr lang="ro-RO" dirty="0" err="1"/>
              <a:t>installations</a:t>
            </a:r>
            <a:r>
              <a:rPr lang="ro-RO" dirty="0"/>
              <a:t> </a:t>
            </a:r>
            <a:endParaRPr lang="ro-RO" dirty="0" smtClean="0"/>
          </a:p>
          <a:p>
            <a:r>
              <a:rPr lang="ro-RO" dirty="0" smtClean="0"/>
              <a:t>- </a:t>
            </a:r>
            <a:r>
              <a:rPr lang="ro-RO" dirty="0"/>
              <a:t>Old </a:t>
            </a:r>
            <a:r>
              <a:rPr lang="ro-RO" dirty="0" err="1"/>
              <a:t>air</a:t>
            </a:r>
            <a:r>
              <a:rPr lang="ro-RO" dirty="0"/>
              <a:t> </a:t>
            </a:r>
            <a:r>
              <a:rPr lang="ro-RO" dirty="0" err="1"/>
              <a:t>conditioning</a:t>
            </a:r>
            <a:r>
              <a:rPr lang="ro-RO" dirty="0"/>
              <a:t> </a:t>
            </a:r>
            <a:r>
              <a:rPr lang="ro-RO" dirty="0" err="1"/>
              <a:t>and</a:t>
            </a:r>
            <a:r>
              <a:rPr lang="ro-RO" dirty="0"/>
              <a:t> </a:t>
            </a:r>
            <a:r>
              <a:rPr lang="ro-RO" dirty="0" err="1"/>
              <a:t>heating</a:t>
            </a:r>
            <a:r>
              <a:rPr lang="ro-RO" dirty="0"/>
              <a:t> </a:t>
            </a:r>
            <a:r>
              <a:rPr lang="ro-RO" dirty="0" err="1"/>
              <a:t>systems</a:t>
            </a:r>
            <a:r>
              <a:rPr lang="ro-RO" dirty="0"/>
              <a:t> </a:t>
            </a:r>
            <a:r>
              <a:rPr lang="ro-RO" dirty="0" err="1"/>
              <a:t>changed</a:t>
            </a:r>
            <a:endParaRPr lang="de-AT" dirty="0"/>
          </a:p>
        </p:txBody>
      </p:sp>
    </p:spTree>
    <p:extLst>
      <p:ext uri="{BB962C8B-B14F-4D97-AF65-F5344CB8AC3E}">
        <p14:creationId xmlns:p14="http://schemas.microsoft.com/office/powerpoint/2010/main" val="325361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ro-R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The hospital divided the works into two groups:</a:t>
            </a:r>
            <a:r>
              <a:rPr kumimoji="0" lang="ro-RO" altLang="ro-RO" sz="1200" b="0" i="0" u="sng"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Lot (Group of works) no.1</a:t>
            </a:r>
            <a:r>
              <a:rPr kumimoji="0" lang="ro-RO" altLang="ro-R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Lot value 1: 251,056.5 RON = 52,854 Euro (1 EURO = 4.75 RON)The works consist of:- Disposal of old medical equipment,- Removing plumbing- Cleaning of walls, old painters, faience, tiles, removing old electrical installations,- Molding of screed, tiles, walls and ceilings of plasterboard, Washable and acrylic paints, application of tiles, - Supply and installation of sanitary installationsThe hospital assigned Lot no.1 to Company A</a:t>
            </a:r>
            <a:r>
              <a:rPr kumimoji="0" lang="ro-RO" altLang="ro-RO" sz="900" b="0" i="0" u="none" strike="noStrike" cap="none" normalizeH="0" baseline="0" smtClean="0">
                <a:ln>
                  <a:noFill/>
                </a:ln>
                <a:solidFill>
                  <a:schemeClr val="tx1"/>
                </a:solidFill>
                <a:effectLst/>
                <a:latin typeface="Arial" pitchFamily="34" charset="0"/>
                <a:cs typeface="Arial" pitchFamily="34" charset="0"/>
              </a:rPr>
              <a:t> </a:t>
            </a:r>
            <a:endParaRPr kumimoji="0" lang="ro-RO" altLang="ro-RO"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37" y="1251312"/>
            <a:ext cx="11890126" cy="542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729838"/>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TotalTime>
  <Words>2898</Words>
  <Application>Microsoft Office PowerPoint</Application>
  <PresentationFormat>Particularizare</PresentationFormat>
  <Paragraphs>270</Paragraphs>
  <Slides>75</Slides>
  <Notes>1</Notes>
  <HiddenSlides>0</HiddenSlides>
  <MMClips>0</MMClips>
  <ScaleCrop>false</ScaleCrop>
  <HeadingPairs>
    <vt:vector size="6" baseType="variant">
      <vt:variant>
        <vt:lpstr>Temă</vt:lpstr>
      </vt:variant>
      <vt:variant>
        <vt:i4>1</vt:i4>
      </vt:variant>
      <vt:variant>
        <vt:lpstr>Servere OLE încorporate</vt:lpstr>
      </vt:variant>
      <vt:variant>
        <vt:i4>1</vt:i4>
      </vt:variant>
      <vt:variant>
        <vt:lpstr>Titluri diapozitive</vt:lpstr>
      </vt:variant>
      <vt:variant>
        <vt:i4>75</vt:i4>
      </vt:variant>
    </vt:vector>
  </HeadingPairs>
  <TitlesOfParts>
    <vt:vector size="77" baseType="lpstr">
      <vt:lpstr>Standarddesign</vt:lpstr>
      <vt:lpstr>Packager Shell Object</vt:lpstr>
      <vt:lpstr>Procurement Anti-Corruption Event 28th October, 2019 Tbilisi, Republic of Georgia    </vt:lpstr>
      <vt:lpstr>Agenda</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      Figure 1</vt:lpstr>
      <vt:lpstr>Figure 2</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Famous Romanian Corruption Cases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Brief Introduction Georgia and Romania similarities</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Corruption definition</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Vlatka Matunec</dc:creator>
  <cp:lastModifiedBy>Mihai Dragutescu</cp:lastModifiedBy>
  <cp:revision>149</cp:revision>
  <cp:lastPrinted>2019-10-25T19:54:04Z</cp:lastPrinted>
  <dcterms:created xsi:type="dcterms:W3CDTF">2019-01-21T11:34:50Z</dcterms:created>
  <dcterms:modified xsi:type="dcterms:W3CDTF">2019-10-25T19:55:18Z</dcterms:modified>
</cp:coreProperties>
</file>