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5" r:id="rId2"/>
    <p:sldId id="310" r:id="rId3"/>
    <p:sldId id="311" r:id="rId4"/>
    <p:sldId id="30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4B92-C713-4FF3-BF85-90D269CD2045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4326-1F48-49AA-AB87-3B22A684E5E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5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D4326-1F48-49AA-AB87-3B22A684E5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28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2BFE4-BF9C-468D-9A2C-7BCC97A06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78A6D4-EE65-4513-990E-327DF0122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F30B85-EB40-4A87-924B-8381FEA9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014731-1A26-43AC-A5AD-468A8D03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43EB9F-27CA-4953-9007-F3CFC3F0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97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5B55F5-49B9-41FE-95B8-7CA79415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AED657-AFBD-43C2-BB33-06B3ED242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2E6EE-F6AF-43F0-9423-8F6B9A7D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C30B1A-77A9-44F6-B033-DA96B34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202C25-BB67-41AA-A1B3-9B830259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63613D-83CF-4876-B87C-B0D57CE91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6319E6-83C5-4AF3-8DBD-5FB8BA934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56C4FE-4D82-41D2-BE4A-BC266557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E52C15-7E7F-495C-A208-8015EF8D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A0B772-64A7-44FC-A583-63A9127D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07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C6C18-D812-4E20-BEF6-FC564361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A2C8F4-887E-4814-B11C-87D0CF5F7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F34C80-76DB-4C18-8EC4-77D41D9D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9AFE2-D1BC-4815-8984-D47D27E5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D03B89-9DD8-4730-A39E-F48438EF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42B41-13A3-4AD3-AC79-D630E6FF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E677B7-5E14-4637-8A67-2CCC8944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ACDC5F-5626-4436-9E47-B8FA9F1E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ABB61-C07B-4974-A1D1-10FAE52A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D16833-304F-43A1-93F6-6851F0BA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91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80B35-15A5-498B-9BF9-7B578F1D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87CA50-60B3-4A72-8281-8CD206DC5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E21862-B2D8-4C45-B78B-8C2F1111A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C73D50-C484-494B-B7C9-4579856D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E615B5-7DA7-4B68-ACEB-1ED63B8D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2414F9-8399-4A01-91C3-35C1678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0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59E77-6CC4-46CF-B5EA-FB6B7697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BCE4FA-D715-475B-B753-EA566AB1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5EAB57-F7DD-41AC-9F7F-AB75AF551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F6124CE-3D8A-4442-86D6-58469579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8CA9D3-CAA9-4515-AF69-49B730B3A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C5A97E-3DE1-4FDB-AC96-5397B84A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028012B-0AD7-41D2-BE8A-1CDBFEEF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27F86BA-3215-4166-91F2-3D15BE26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F0C57-0174-4A62-ADA0-CDE3EAE0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9ABE45-AB68-420E-8688-09CB0090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879608-1BAF-435C-B5BD-F15828EE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2B8A99-7D2D-4DEA-BBE6-5ECE6B74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28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2AC3F7-9E5E-4B2F-B4AF-34A7FDAA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39A8E0-14FA-49CF-8F7A-74923B2A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2D224F-77DC-4F70-82F7-4523AD04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3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ED80B-DBAD-4DBF-AE99-2ABD5387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2A20B9-F27A-4877-8D4E-2C2C44D6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267920-6211-46ED-8BD1-CD661FC24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03A7B7-B0D3-45DC-A8B0-673F9574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3F4F2-3A62-469B-B4BB-EDB605D8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7187FB-46DA-42A7-B3B1-D435E2D8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FA27A-8588-47D5-9DF3-C112C933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B521CB2-5774-46B3-8FD2-4BCFA1FCD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566C78-E33E-4AE8-AF21-626E67DE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C29F33-F8C5-4D0A-882C-A9C20B6A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EB5F42-8DFD-4050-B183-1BB79C38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394E39-CAD6-4A36-938D-08D25A3F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7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23A7700-2A1A-4EF4-903C-5811C8C2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591244-8E95-498F-A8F1-51C8775F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52247D-B45A-417A-B14C-53FB5760B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1375-362B-4750-AFE1-59A042D2240B}" type="datetimeFigureOut">
              <a:rPr lang="fr-FR" smtClean="0"/>
              <a:t>10/12/2019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A95EE5-B661-4FC9-B06D-CA2F26610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A45C4F-5D89-4258-9D0F-0EF671693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CEF-F7EE-429C-B693-DC4F56B74DC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5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4A1312F0-9E4C-4EF4-BAAD-BCDF66A1770E}"/>
              </a:ext>
            </a:extLst>
          </p:cNvPr>
          <p:cNvSpPr txBox="1">
            <a:spLocks/>
          </p:cNvSpPr>
          <p:nvPr/>
        </p:nvSpPr>
        <p:spPr>
          <a:xfrm>
            <a:off x="505077" y="784292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t-IT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CORPORATE SOCIAL RESPONSIBILITY (CSR) PRINCIPLES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en-US" altLang="it-IT" sz="3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t-IT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LES PRINCIPES DE RESPONSABILITE SOCIALE DES ENTREPRISES (RSE)</a:t>
            </a:r>
            <a:endParaRPr lang="en-US" sz="31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Immagine 4" descr="Immagine che contiene interni, metallo, tavolo, sedendo&#10;&#10;Descrizione generata automaticamente">
            <a:extLst>
              <a:ext uri="{FF2B5EF4-FFF2-40B4-BE49-F238E27FC236}">
                <a16:creationId xmlns:a16="http://schemas.microsoft.com/office/drawing/2014/main" id="{EE48B23C-E2A9-4159-8FDB-8523A90DA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15676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64CCB2AC-0428-4E77-B90B-0B7E13506EFA}"/>
              </a:ext>
            </a:extLst>
          </p:cNvPr>
          <p:cNvSpPr txBox="1">
            <a:spLocks/>
          </p:cNvSpPr>
          <p:nvPr/>
        </p:nvSpPr>
        <p:spPr>
          <a:xfrm>
            <a:off x="239547" y="5393127"/>
            <a:ext cx="3908245" cy="1342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19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 CRAVERO</a:t>
            </a:r>
            <a:br>
              <a:rPr lang="it-IT" altLang="it-IT" sz="19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9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</a:t>
            </a:r>
            <a:r>
              <a:rPr lang="it-IT" altLang="it-IT" sz="19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</a:t>
            </a:r>
            <a:r>
              <a:rPr lang="it-IT" altLang="it-IT" sz="1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9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CRDP, University of Paris Nanterre</a:t>
            </a:r>
            <a:endParaRPr lang="en-US" altLang="it-IT" sz="19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799C1BF-0436-48F0-8C7E-93C4B391DD1D}"/>
              </a:ext>
            </a:extLst>
          </p:cNvPr>
          <p:cNvCxnSpPr/>
          <p:nvPr/>
        </p:nvCxnSpPr>
        <p:spPr>
          <a:xfrm>
            <a:off x="239547" y="5326144"/>
            <a:ext cx="41910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sterni, acqua, erba, vista&#10;&#10;Descrizione generata automaticamente">
            <a:extLst>
              <a:ext uri="{FF2B5EF4-FFF2-40B4-BE49-F238E27FC236}">
                <a16:creationId xmlns:a16="http://schemas.microsoft.com/office/drawing/2014/main" id="{26F29EC5-25F8-45AB-8843-C9A6155D9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69" b="20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C8A2D957-A2BD-4D75-88D0-DDE72F3F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881" y="336152"/>
            <a:ext cx="6222237" cy="620152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TWO PRELIMINARY CHOICES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4E21D1A-FF5F-4164-AC74-497D50514999}"/>
              </a:ext>
            </a:extLst>
          </p:cNvPr>
          <p:cNvSpPr txBox="1">
            <a:spLocks/>
          </p:cNvSpPr>
          <p:nvPr/>
        </p:nvSpPr>
        <p:spPr>
          <a:xfrm>
            <a:off x="428128" y="1411600"/>
            <a:ext cx="5113506" cy="1083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Connection with sustainable development (SD)?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FFCCA15-7BC4-4C13-9C76-4228402B82E4}"/>
              </a:ext>
            </a:extLst>
          </p:cNvPr>
          <p:cNvSpPr txBox="1">
            <a:spLocks/>
          </p:cNvSpPr>
          <p:nvPr/>
        </p:nvSpPr>
        <p:spPr>
          <a:xfrm>
            <a:off x="428128" y="3088005"/>
            <a:ext cx="5113506" cy="3430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Echo, close connection, </a:t>
            </a:r>
          </a:p>
          <a:p>
            <a:pPr marL="0" indent="0">
              <a:buNone/>
              <a:defRPr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synonyms?</a:t>
            </a:r>
          </a:p>
          <a:p>
            <a:pPr marL="0" indent="0">
              <a:buNone/>
              <a:defRPr/>
            </a:pPr>
            <a:endParaRPr lang="en-US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are built on a triple-bottom-line, but:</a:t>
            </a:r>
          </a:p>
          <a:p>
            <a:pPr marL="0" indent="0">
              <a:buNone/>
              <a:defRPr/>
            </a:pPr>
            <a:endParaRPr lang="en-US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CSR: microeconomic perspective </a:t>
            </a:r>
          </a:p>
          <a:p>
            <a:pPr>
              <a:defRPr/>
            </a:pPr>
            <a:r>
              <a:rPr lang="en-US" sz="3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SD: macroeconomic perspective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EDB55B8-F003-4697-AF5E-06314BCE2E84}"/>
              </a:ext>
            </a:extLst>
          </p:cNvPr>
          <p:cNvSpPr txBox="1">
            <a:spLocks/>
          </p:cNvSpPr>
          <p:nvPr/>
        </p:nvSpPr>
        <p:spPr>
          <a:xfrm>
            <a:off x="7876634" y="1665740"/>
            <a:ext cx="3427378" cy="57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 Utopia of unity?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5233312-5793-456A-A33A-EE2643EA4D56}"/>
              </a:ext>
            </a:extLst>
          </p:cNvPr>
          <p:cNvSpPr txBox="1">
            <a:spLocks/>
          </p:cNvSpPr>
          <p:nvPr/>
        </p:nvSpPr>
        <p:spPr>
          <a:xfrm>
            <a:off x="7260549" y="3427372"/>
            <a:ext cx="4659548" cy="276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All-encompassing / umbrella concept unifying various socio-environmental issues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Between skepticism and utopia: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principles? </a:t>
            </a:r>
          </a:p>
        </p:txBody>
      </p:sp>
    </p:spTree>
    <p:extLst>
      <p:ext uri="{BB962C8B-B14F-4D97-AF65-F5344CB8AC3E}">
        <p14:creationId xmlns:p14="http://schemas.microsoft.com/office/powerpoint/2010/main" val="76481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remoto, segnale, posando&#10;&#10;Descrizione generata automaticamente">
            <a:extLst>
              <a:ext uri="{FF2B5EF4-FFF2-40B4-BE49-F238E27FC236}">
                <a16:creationId xmlns:a16="http://schemas.microsoft.com/office/drawing/2014/main" id="{44C25F06-6A59-43DE-AF93-7C12E0115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9291" r="3179" b="29228"/>
          <a:stretch/>
        </p:blipFill>
        <p:spPr>
          <a:xfrm>
            <a:off x="6196552" y="4247165"/>
            <a:ext cx="5995448" cy="261083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ACF3502-8698-4744-9A98-D35F1267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827" y="306372"/>
            <a:ext cx="6752345" cy="6645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OBJECTIVE OR PRINCIPLE ?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93EE006-F2F3-4B05-9528-D97071243059}"/>
              </a:ext>
            </a:extLst>
          </p:cNvPr>
          <p:cNvSpPr txBox="1">
            <a:spLocks/>
          </p:cNvSpPr>
          <p:nvPr/>
        </p:nvSpPr>
        <p:spPr>
          <a:xfrm>
            <a:off x="503444" y="1376316"/>
            <a:ext cx="4558520" cy="535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Sustainable development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qualified as an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with a political connotation: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Outside the legal field?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It guides procurers </a:t>
            </a:r>
          </a:p>
          <a:p>
            <a:pPr>
              <a:lnSpc>
                <a:spcPct val="120000"/>
              </a:lnSpc>
              <a:defRPr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It shapes the procurement outcome: eco-friendly and social terms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86EB403-1A80-421E-B85E-EFFA1714275A}"/>
              </a:ext>
            </a:extLst>
          </p:cNvPr>
          <p:cNvSpPr txBox="1">
            <a:spLocks/>
          </p:cNvSpPr>
          <p:nvPr/>
        </p:nvSpPr>
        <p:spPr>
          <a:xfrm>
            <a:off x="7130036" y="1466259"/>
            <a:ext cx="4558520" cy="281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CSR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corpus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governing the conducts of enterprises:</a:t>
            </a:r>
          </a:p>
          <a:p>
            <a:pPr>
              <a:lnSpc>
                <a:spcPct val="100000"/>
              </a:lnSpc>
              <a:defRPr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it guides enterprises</a:t>
            </a:r>
          </a:p>
          <a:p>
            <a:pPr>
              <a:lnSpc>
                <a:spcPct val="100000"/>
              </a:lnSpc>
              <a:defRPr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from outside of procurement?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2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9B08EE-11C0-4591-B980-612117BBC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64" b="-1"/>
          <a:stretch/>
        </p:blipFill>
        <p:spPr>
          <a:xfrm>
            <a:off x="1460597" y="10"/>
            <a:ext cx="9270806" cy="6857990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1A11BF-77D5-40A4-AF6E-56E6FF4615F5}"/>
              </a:ext>
            </a:extLst>
          </p:cNvPr>
          <p:cNvSpPr txBox="1"/>
          <p:nvPr/>
        </p:nvSpPr>
        <p:spPr>
          <a:xfrm>
            <a:off x="10086680" y="6202828"/>
            <a:ext cx="2067612" cy="655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0" vert="horz" wrap="square" lIns="213360" tIns="213360" rIns="213360" bIns="213360" numCol="1" spcCol="1270" anchor="ctr" anchorCtr="0">
            <a:noAutofit/>
          </a:bodyPr>
          <a:lstStyle/>
          <a:p>
            <a:pPr marL="0" marR="0" lvl="0" indent="0" algn="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Credits</a:t>
            </a:r>
          </a:p>
          <a:p>
            <a:pPr marL="0" marR="0" lvl="0" indent="0" algn="r" defTabSz="1333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i="1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</a:t>
            </a:r>
            <a:r>
              <a:rPr kumimoji="0" lang="it-IT" sz="80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website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9A365D8-D52D-48EF-8F76-EC54675F7180}"/>
              </a:ext>
            </a:extLst>
          </p:cNvPr>
          <p:cNvSpPr txBox="1">
            <a:spLocks/>
          </p:cNvSpPr>
          <p:nvPr/>
        </p:nvSpPr>
        <p:spPr>
          <a:xfrm>
            <a:off x="4107268" y="207390"/>
            <a:ext cx="4260273" cy="123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sz="4800" b="1" i="1" cap="none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it-IT" sz="4800" i="1" cap="none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139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TWO PRELIMINARY CHOICES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Carol Cravero</dc:creator>
  <cp:lastModifiedBy>Utente Windows</cp:lastModifiedBy>
  <cp:revision>12</cp:revision>
  <dcterms:created xsi:type="dcterms:W3CDTF">2019-12-08T19:29:47Z</dcterms:created>
  <dcterms:modified xsi:type="dcterms:W3CDTF">2019-12-10T11:25:11Z</dcterms:modified>
</cp:coreProperties>
</file>