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 Houtcieff" initials="DH" lastIdx="6" clrIdx="0">
    <p:extLst>
      <p:ext uri="{19B8F6BF-5375-455C-9EA6-DF929625EA0E}">
        <p15:presenceInfo xmlns:p15="http://schemas.microsoft.com/office/powerpoint/2012/main" userId="S-1-5-21-3047262537-2758160790-3636691600-1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13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53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52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55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8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26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95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47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93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1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5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991AE-C588-4BA3-A213-56531B8752D9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12C8-2DAA-47B0-BC97-6416FE2F8E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95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79192" y="1122363"/>
            <a:ext cx="5870448" cy="285813"/>
          </a:xfrm>
        </p:spPr>
        <p:txBody>
          <a:bodyPr>
            <a:normAutofit fontScale="90000"/>
          </a:bodyPr>
          <a:lstStyle/>
          <a:p>
            <a:r>
              <a:rPr lang="fr-FR" sz="4900" b="1" dirty="0" err="1" smtClean="0"/>
              <a:t>Reciprocity</a:t>
            </a:r>
            <a:r>
              <a:rPr lang="fr-FR" sz="4900" b="1" dirty="0" smtClean="0"/>
              <a:t> </a:t>
            </a:r>
            <a:r>
              <a:rPr lang="fr-FR" sz="4900" b="1" dirty="0" err="1" smtClean="0"/>
              <a:t>Principle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Vincent Bouhier</a:t>
            </a: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669143"/>
            <a:ext cx="9144000" cy="433587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800" b="1" dirty="0" smtClean="0"/>
              <a:t>Introduction</a:t>
            </a:r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The </a:t>
            </a:r>
            <a:r>
              <a:rPr lang="fr-FR" sz="2000" dirty="0" err="1" smtClean="0"/>
              <a:t>reference</a:t>
            </a:r>
            <a:r>
              <a:rPr lang="fr-FR" sz="2000" dirty="0" smtClean="0"/>
              <a:t> to </a:t>
            </a:r>
            <a:r>
              <a:rPr lang="fr-FR" sz="2000" dirty="0" err="1" smtClean="0"/>
              <a:t>reciprocity</a:t>
            </a:r>
            <a:r>
              <a:rPr lang="fr-FR" sz="2000" dirty="0" smtClean="0"/>
              <a:t> in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public </a:t>
            </a:r>
            <a:r>
              <a:rPr lang="fr-FR" sz="2000" dirty="0" err="1" smtClean="0"/>
              <a:t>procurement</a:t>
            </a:r>
            <a:r>
              <a:rPr lang="fr-FR" sz="2000" dirty="0" smtClean="0"/>
              <a:t> </a:t>
            </a:r>
            <a:r>
              <a:rPr lang="fr-FR" sz="2000" dirty="0" err="1" smtClean="0"/>
              <a:t>markets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an objective </a:t>
            </a:r>
            <a:r>
              <a:rPr lang="fr-FR" sz="2000" dirty="0" err="1" smtClean="0"/>
              <a:t>assumed</a:t>
            </a:r>
            <a:r>
              <a:rPr lang="fr-FR" sz="2000" dirty="0" smtClean="0"/>
              <a:t> for the </a:t>
            </a:r>
            <a:r>
              <a:rPr lang="fr-FR" sz="2000" dirty="0" err="1" smtClean="0"/>
              <a:t>several</a:t>
            </a:r>
            <a:r>
              <a:rPr lang="fr-FR" sz="2000" dirty="0" smtClean="0"/>
              <a:t> </a:t>
            </a:r>
            <a:r>
              <a:rPr lang="fr-FR" sz="2000" dirty="0" err="1" smtClean="0"/>
              <a:t>years</a:t>
            </a:r>
            <a:r>
              <a:rPr lang="fr-FR" sz="2000" dirty="0" smtClean="0"/>
              <a:t> by the </a:t>
            </a:r>
            <a:r>
              <a:rPr lang="fr-FR" sz="2000" dirty="0" err="1" smtClean="0"/>
              <a:t>European</a:t>
            </a:r>
            <a:r>
              <a:rPr lang="fr-FR" sz="2000" dirty="0" smtClean="0"/>
              <a:t> Union. </a:t>
            </a:r>
            <a:endParaRPr lang="fr-FR" sz="2000" dirty="0" smtClean="0"/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The </a:t>
            </a:r>
            <a:r>
              <a:rPr lang="fr-FR" sz="2000" dirty="0" err="1" smtClean="0"/>
              <a:t>reference</a:t>
            </a:r>
            <a:r>
              <a:rPr lang="fr-FR" sz="2000" dirty="0" smtClean="0"/>
              <a:t> to the </a:t>
            </a:r>
            <a:r>
              <a:rPr lang="fr-FR" sz="2000" dirty="0" err="1" smtClean="0"/>
              <a:t>reciprocity</a:t>
            </a:r>
            <a:r>
              <a:rPr lang="fr-FR" sz="2000" dirty="0" smtClean="0"/>
              <a:t> </a:t>
            </a:r>
            <a:r>
              <a:rPr lang="fr-FR" sz="2000" dirty="0" err="1"/>
              <a:t>p</a:t>
            </a:r>
            <a:r>
              <a:rPr lang="fr-FR" sz="2000" dirty="0" err="1" smtClean="0"/>
              <a:t>rinciple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more </a:t>
            </a:r>
            <a:r>
              <a:rPr lang="fr-FR" sz="2000" dirty="0" err="1" smtClean="0"/>
              <a:t>recent</a:t>
            </a:r>
            <a:r>
              <a:rPr lang="fr-FR" sz="2000" dirty="0" smtClean="0"/>
              <a:t> (</a:t>
            </a:r>
            <a:r>
              <a:rPr lang="en-US" sz="2000" dirty="0"/>
              <a:t>Communication from the Commission. Guidance on the participation of third country bidders and goods in the EU procurement market (2019</a:t>
            </a:r>
            <a:r>
              <a:rPr lang="en-US" sz="2000" dirty="0" smtClean="0"/>
              <a:t>))</a:t>
            </a:r>
          </a:p>
          <a:p>
            <a:pPr marL="342900" indent="-342900" algn="just">
              <a:buFontTx/>
              <a:buChar char="-"/>
            </a:pPr>
            <a:r>
              <a:rPr lang="en-US" sz="2000" dirty="0" smtClean="0"/>
              <a:t>Political </a:t>
            </a:r>
            <a:r>
              <a:rPr lang="en-US" sz="2000" dirty="0" smtClean="0"/>
              <a:t>will of member states to adopt an instrument of which guarantee access to the public procurement markets of third countries </a:t>
            </a:r>
            <a:r>
              <a:rPr lang="en-US" sz="2000" dirty="0" smtClean="0"/>
              <a:t>(</a:t>
            </a:r>
            <a:r>
              <a:rPr lang="en-US" sz="2000" dirty="0" smtClean="0"/>
              <a:t>position </a:t>
            </a:r>
            <a:r>
              <a:rPr lang="en-US" sz="2000" dirty="0" smtClean="0"/>
              <a:t>of the European Council of </a:t>
            </a:r>
            <a:r>
              <a:rPr lang="en-US" sz="2000" dirty="0" smtClean="0"/>
              <a:t>21 March 2019)</a:t>
            </a:r>
          </a:p>
          <a:p>
            <a:pPr marL="342900" indent="-342900" algn="just">
              <a:buFontTx/>
              <a:buChar char="-"/>
            </a:pPr>
            <a:r>
              <a:rPr lang="en-US" sz="2000" dirty="0" smtClean="0"/>
              <a:t>Divergent </a:t>
            </a:r>
            <a:r>
              <a:rPr lang="en-US" sz="2000" dirty="0" smtClean="0"/>
              <a:t>positions of the Member States and the </a:t>
            </a:r>
            <a:r>
              <a:rPr lang="en-US" sz="2000" dirty="0"/>
              <a:t>E</a:t>
            </a:r>
            <a:r>
              <a:rPr lang="en-US" sz="2000" dirty="0" smtClean="0"/>
              <a:t>uropean </a:t>
            </a:r>
            <a:r>
              <a:rPr lang="en-US" sz="2000" dirty="0" smtClean="0"/>
              <a:t>institutions on the consequences of the reciprocity principle </a:t>
            </a:r>
            <a:endParaRPr lang="en-US" sz="2000" dirty="0" smtClean="0"/>
          </a:p>
          <a:p>
            <a:pPr marL="342900" indent="-342900" algn="just">
              <a:buFontTx/>
              <a:buChar char="-"/>
            </a:pPr>
            <a:r>
              <a:rPr lang="en-US" sz="2000" dirty="0" smtClean="0"/>
              <a:t>New </a:t>
            </a:r>
            <a:r>
              <a:rPr lang="en-US" sz="2000" dirty="0" smtClean="0"/>
              <a:t>Amended proposal for a Regulation by the 29 January 2016, after failure of the proposal of the 21 march 2012.  Adoption planned in the course of </a:t>
            </a:r>
            <a:r>
              <a:rPr lang="en-US" sz="2000" dirty="0" smtClean="0"/>
              <a:t>2020.</a:t>
            </a:r>
            <a:endParaRPr lang="en-US" sz="2000" dirty="0" smtClean="0"/>
          </a:p>
          <a:p>
            <a:pPr marL="171450" indent="-171450" algn="just">
              <a:buFontTx/>
              <a:buChar char="-"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4812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99776" cy="869315"/>
          </a:xfrm>
        </p:spPr>
        <p:txBody>
          <a:bodyPr>
            <a:normAutofit/>
          </a:bodyPr>
          <a:lstStyle/>
          <a:p>
            <a:r>
              <a:rPr lang="en-US" b="1" dirty="0" smtClean="0"/>
              <a:t>I- The Identification of a reciprocity </a:t>
            </a:r>
            <a:r>
              <a:rPr lang="en-US" b="1" dirty="0" smtClean="0"/>
              <a:t>principle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24712"/>
            <a:ext cx="10515600" cy="47823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An Extension </a:t>
            </a:r>
            <a:r>
              <a:rPr lang="fr-FR" b="1" dirty="0"/>
              <a:t>of the </a:t>
            </a:r>
            <a:r>
              <a:rPr lang="fr-FR" b="1" dirty="0" err="1"/>
              <a:t>rule</a:t>
            </a:r>
            <a:r>
              <a:rPr lang="fr-FR" b="1" dirty="0"/>
              <a:t> </a:t>
            </a:r>
            <a:endParaRPr lang="fr-FR" b="1" dirty="0" smtClean="0"/>
          </a:p>
          <a:p>
            <a:pPr marL="0" indent="0" algn="just">
              <a:buNone/>
            </a:pPr>
            <a:r>
              <a:rPr lang="fr-FR" sz="1900" dirty="0" smtClean="0"/>
              <a:t>- </a:t>
            </a:r>
            <a:r>
              <a:rPr lang="fr-FR" sz="2200" dirty="0" err="1" smtClean="0"/>
              <a:t>Systematically</a:t>
            </a:r>
            <a:r>
              <a:rPr lang="fr-FR" sz="2200" dirty="0" smtClean="0"/>
              <a:t> </a:t>
            </a:r>
            <a:r>
              <a:rPr lang="fr-FR" sz="2200" dirty="0" err="1" smtClean="0"/>
              <a:t>used</a:t>
            </a:r>
            <a:r>
              <a:rPr lang="fr-FR" sz="2200" dirty="0" smtClean="0"/>
              <a:t> </a:t>
            </a:r>
            <a:r>
              <a:rPr lang="fr-FR" sz="2200" dirty="0" smtClean="0"/>
              <a:t>in international </a:t>
            </a:r>
            <a:r>
              <a:rPr lang="fr-FR" sz="2200" dirty="0" err="1" smtClean="0"/>
              <a:t>trade</a:t>
            </a:r>
            <a:r>
              <a:rPr lang="fr-FR" sz="2200" dirty="0" smtClean="0"/>
              <a:t> </a:t>
            </a:r>
            <a:r>
              <a:rPr lang="fr-FR" sz="2200" dirty="0" err="1" smtClean="0"/>
              <a:t>agreements</a:t>
            </a:r>
            <a:r>
              <a:rPr lang="fr-FR" sz="2200" dirty="0" smtClean="0"/>
              <a:t> (</a:t>
            </a:r>
            <a:r>
              <a:rPr lang="en-GB" sz="2200" dirty="0"/>
              <a:t>Government Procurement Agreement (GPA)</a:t>
            </a:r>
            <a:r>
              <a:rPr lang="fr-FR" sz="2200" dirty="0"/>
              <a:t> et </a:t>
            </a:r>
            <a:r>
              <a:rPr lang="fr-FR" sz="2200" dirty="0" err="1" smtClean="0"/>
              <a:t>Bilateral</a:t>
            </a:r>
            <a:r>
              <a:rPr lang="fr-FR" sz="2200" dirty="0" smtClean="0"/>
              <a:t> </a:t>
            </a:r>
            <a:r>
              <a:rPr lang="fr-FR" sz="2200" dirty="0" err="1" smtClean="0"/>
              <a:t>agreements</a:t>
            </a:r>
            <a:r>
              <a:rPr lang="fr-FR" sz="2200" dirty="0" smtClean="0"/>
              <a:t>)</a:t>
            </a:r>
            <a:endParaRPr lang="fr-FR" sz="2200" dirty="0"/>
          </a:p>
          <a:p>
            <a:pPr marL="171450" indent="-171450" algn="just">
              <a:buFontTx/>
              <a:buChar char="-"/>
            </a:pPr>
            <a:r>
              <a:rPr lang="fr-FR" sz="2200" dirty="0" smtClean="0"/>
              <a:t> </a:t>
            </a:r>
            <a:r>
              <a:rPr lang="fr-FR" sz="2200" dirty="0" err="1"/>
              <a:t>R</a:t>
            </a:r>
            <a:r>
              <a:rPr lang="fr-FR" sz="2200" dirty="0" err="1" smtClean="0"/>
              <a:t>equired</a:t>
            </a:r>
            <a:r>
              <a:rPr lang="fr-FR" sz="2200" dirty="0" smtClean="0"/>
              <a:t> </a:t>
            </a:r>
            <a:r>
              <a:rPr lang="fr-FR" sz="2200" dirty="0" smtClean="0"/>
              <a:t>in relations </a:t>
            </a:r>
            <a:r>
              <a:rPr lang="fr-FR" sz="2200" dirty="0" err="1" smtClean="0"/>
              <a:t>with</a:t>
            </a:r>
            <a:r>
              <a:rPr lang="fr-FR" sz="2200" dirty="0" smtClean="0"/>
              <a:t> </a:t>
            </a:r>
            <a:r>
              <a:rPr lang="fr-FR" sz="2200" dirty="0" err="1" smtClean="0"/>
              <a:t>other</a:t>
            </a:r>
            <a:r>
              <a:rPr lang="fr-FR" sz="2200" dirty="0" smtClean="0"/>
              <a:t> </a:t>
            </a:r>
            <a:r>
              <a:rPr lang="fr-FR" sz="2200" dirty="0" err="1" smtClean="0"/>
              <a:t>third</a:t>
            </a:r>
            <a:r>
              <a:rPr lang="fr-FR" sz="2200" dirty="0" smtClean="0"/>
              <a:t> </a:t>
            </a:r>
            <a:r>
              <a:rPr lang="fr-FR" sz="2200" dirty="0" smtClean="0"/>
              <a:t>countries </a:t>
            </a:r>
            <a:r>
              <a:rPr lang="fr-FR" sz="2200" dirty="0"/>
              <a:t>(</a:t>
            </a:r>
            <a:r>
              <a:rPr lang="fr-FR" sz="2200" dirty="0" smtClean="0"/>
              <a:t>China, </a:t>
            </a:r>
            <a:r>
              <a:rPr lang="fr-FR" sz="2200" dirty="0" err="1" smtClean="0"/>
              <a:t>Russia</a:t>
            </a:r>
            <a:r>
              <a:rPr lang="fr-FR" sz="2200" dirty="0" smtClean="0"/>
              <a:t>…) </a:t>
            </a:r>
            <a:endParaRPr lang="fr-FR" sz="2200" dirty="0" smtClean="0"/>
          </a:p>
          <a:p>
            <a:pPr marL="171450" indent="-171450" algn="just">
              <a:buFontTx/>
              <a:buChar char="-"/>
            </a:pPr>
            <a:r>
              <a:rPr lang="fr-FR" sz="2200" dirty="0" err="1" smtClean="0"/>
              <a:t>Written</a:t>
            </a:r>
            <a:r>
              <a:rPr lang="fr-FR" sz="2200" dirty="0" smtClean="0"/>
              <a:t> </a:t>
            </a:r>
            <a:r>
              <a:rPr lang="fr-FR" sz="2200" dirty="0" err="1" smtClean="0"/>
              <a:t>rules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/>
              <a:t>: </a:t>
            </a:r>
          </a:p>
          <a:p>
            <a:pPr marL="536575" indent="-261938" algn="just"/>
            <a:r>
              <a:rPr lang="fr-FR" sz="2000" i="1" dirty="0" err="1" smtClean="0"/>
              <a:t>Specifics</a:t>
            </a:r>
            <a:r>
              <a:rPr lang="fr-FR" sz="2000" i="1" dirty="0" smtClean="0"/>
              <a:t> </a:t>
            </a:r>
            <a:r>
              <a:rPr lang="fr-FR" sz="2000" i="1" dirty="0" smtClean="0"/>
              <a:t>provisions </a:t>
            </a:r>
            <a:r>
              <a:rPr lang="fr-FR" sz="2000" i="1" dirty="0" err="1" smtClean="0"/>
              <a:t>relating</a:t>
            </a:r>
            <a:r>
              <a:rPr lang="fr-FR" sz="2000" i="1" dirty="0" smtClean="0"/>
              <a:t> to public </a:t>
            </a:r>
            <a:r>
              <a:rPr lang="fr-FR" sz="2000" i="1" dirty="0" err="1" smtClean="0"/>
              <a:t>procurement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market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included</a:t>
            </a:r>
            <a:r>
              <a:rPr lang="fr-FR" sz="2000" i="1" dirty="0" smtClean="0"/>
              <a:t> in </a:t>
            </a:r>
            <a:r>
              <a:rPr lang="fr-FR" sz="2000" i="1" dirty="0" smtClean="0"/>
              <a:t>french Code de la commande publique </a:t>
            </a:r>
            <a:endParaRPr lang="fr-FR" sz="2000" i="1" dirty="0" smtClean="0"/>
          </a:p>
          <a:p>
            <a:pPr marL="536575" indent="-261938" algn="just"/>
            <a:r>
              <a:rPr lang="fr-FR" sz="2000" i="1" dirty="0" err="1" smtClean="0"/>
              <a:t>Current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negociations</a:t>
            </a:r>
            <a:r>
              <a:rPr lang="fr-FR" sz="2000" i="1" dirty="0" smtClean="0"/>
              <a:t> in the EU </a:t>
            </a:r>
            <a:r>
              <a:rPr lang="fr-FR" sz="2000" i="1" dirty="0" err="1" smtClean="0"/>
              <a:t>with</a:t>
            </a:r>
            <a:r>
              <a:rPr lang="fr-FR" sz="2000" i="1" dirty="0" smtClean="0"/>
              <a:t> the </a:t>
            </a:r>
            <a:r>
              <a:rPr lang="fr-FR" sz="2000" i="1" dirty="0" err="1" smtClean="0"/>
              <a:t>amended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proposal</a:t>
            </a:r>
            <a:r>
              <a:rPr lang="fr-FR" sz="2000" i="1" dirty="0" smtClean="0"/>
              <a:t> for </a:t>
            </a:r>
            <a:r>
              <a:rPr lang="fr-FR" sz="2000" i="1" dirty="0" err="1" smtClean="0"/>
              <a:t>regulation</a:t>
            </a:r>
            <a:r>
              <a:rPr lang="fr-FR" sz="2000" i="1" dirty="0" smtClean="0"/>
              <a:t> </a:t>
            </a:r>
            <a:endParaRPr lang="fr-FR" sz="2000" i="1" dirty="0" smtClean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An </a:t>
            </a:r>
            <a:r>
              <a:rPr lang="fr-FR" b="1" dirty="0" err="1" smtClean="0"/>
              <a:t>optional</a:t>
            </a:r>
            <a:r>
              <a:rPr lang="fr-FR" b="1" dirty="0" smtClean="0"/>
              <a:t> and </a:t>
            </a:r>
            <a:r>
              <a:rPr lang="fr-FR" b="1" dirty="0" err="1" smtClean="0"/>
              <a:t>symetric</a:t>
            </a:r>
            <a:r>
              <a:rPr lang="fr-FR" b="1" dirty="0" smtClean="0"/>
              <a:t> </a:t>
            </a:r>
            <a:r>
              <a:rPr lang="fr-FR" b="1" dirty="0" err="1" smtClean="0"/>
              <a:t>principle</a:t>
            </a:r>
            <a:r>
              <a:rPr lang="fr-FR" b="1" dirty="0" smtClean="0"/>
              <a:t> 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sz="2200" dirty="0" smtClean="0"/>
              <a:t>An </a:t>
            </a:r>
            <a:r>
              <a:rPr lang="fr-FR" sz="2200" dirty="0" err="1" smtClean="0"/>
              <a:t>optional</a:t>
            </a:r>
            <a:r>
              <a:rPr lang="fr-FR" sz="2200" dirty="0" smtClean="0"/>
              <a:t> application of </a:t>
            </a:r>
            <a:r>
              <a:rPr lang="fr-FR" sz="2200" dirty="0" err="1" smtClean="0"/>
              <a:t>principle</a:t>
            </a:r>
            <a:r>
              <a:rPr lang="fr-FR" sz="2200" dirty="0" smtClean="0"/>
              <a:t> </a:t>
            </a:r>
            <a:endParaRPr lang="fr-FR" sz="2200" dirty="0" smtClean="0"/>
          </a:p>
          <a:p>
            <a:pPr>
              <a:buFontTx/>
              <a:buChar char="-"/>
            </a:pPr>
            <a:r>
              <a:rPr lang="fr-FR" sz="2200" dirty="0" err="1" smtClean="0"/>
              <a:t>Symmetry</a:t>
            </a:r>
            <a:r>
              <a:rPr lang="fr-FR" sz="2200" dirty="0" smtClean="0"/>
              <a:t> </a:t>
            </a:r>
            <a:r>
              <a:rPr lang="fr-FR" sz="2200" dirty="0" smtClean="0"/>
              <a:t>of </a:t>
            </a:r>
            <a:r>
              <a:rPr lang="fr-FR" sz="2200" dirty="0" err="1" smtClean="0"/>
              <a:t>opening</a:t>
            </a:r>
            <a:r>
              <a:rPr lang="fr-FR" sz="2200" dirty="0" smtClean="0"/>
              <a:t> obligations for the public </a:t>
            </a:r>
            <a:r>
              <a:rPr lang="fr-FR" sz="2200" dirty="0" err="1" smtClean="0"/>
              <a:t>procurement</a:t>
            </a:r>
            <a:r>
              <a:rPr lang="fr-FR" sz="2200" dirty="0" smtClean="0"/>
              <a:t> </a:t>
            </a:r>
            <a:r>
              <a:rPr lang="fr-FR" sz="2200" dirty="0" err="1" smtClean="0"/>
              <a:t>markets</a:t>
            </a:r>
            <a:r>
              <a:rPr lang="fr-FR" sz="2200" dirty="0" smtClean="0"/>
              <a:t> and the concessions and exceptions to the </a:t>
            </a:r>
            <a:r>
              <a:rPr lang="fr-FR" sz="2200" dirty="0" err="1"/>
              <a:t>principle</a:t>
            </a:r>
            <a:r>
              <a:rPr lang="fr-FR" sz="2200" dirty="0"/>
              <a:t> (Exclusion of </a:t>
            </a:r>
            <a:r>
              <a:rPr lang="fr-FR" sz="2200" dirty="0" err="1"/>
              <a:t>defence</a:t>
            </a:r>
            <a:r>
              <a:rPr lang="fr-FR" sz="2200" dirty="0"/>
              <a:t> and </a:t>
            </a:r>
            <a:r>
              <a:rPr lang="fr-FR" sz="2200" dirty="0" err="1"/>
              <a:t>security</a:t>
            </a:r>
            <a:r>
              <a:rPr lang="fr-FR" sz="2200" dirty="0"/>
              <a:t> </a:t>
            </a:r>
            <a:r>
              <a:rPr lang="fr-FR" sz="2200" dirty="0" err="1"/>
              <a:t>markets</a:t>
            </a:r>
            <a:r>
              <a:rPr lang="fr-FR" sz="2200" dirty="0" smtClean="0"/>
              <a:t>) </a:t>
            </a:r>
            <a:endParaRPr lang="fr-FR" sz="22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0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8920" cy="604139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900" b="1" dirty="0" smtClean="0"/>
              <a:t>II- </a:t>
            </a:r>
            <a:r>
              <a:rPr lang="fr-FR" sz="4900" b="1" dirty="0"/>
              <a:t>The </a:t>
            </a:r>
            <a:r>
              <a:rPr lang="fr-FR" sz="4900" b="1" dirty="0" err="1"/>
              <a:t>coverage</a:t>
            </a:r>
            <a:r>
              <a:rPr lang="fr-FR" sz="4900" b="1" dirty="0"/>
              <a:t> of the </a:t>
            </a:r>
            <a:r>
              <a:rPr lang="fr-FR" sz="4900" b="1" dirty="0" err="1"/>
              <a:t>principle</a:t>
            </a:r>
            <a:r>
              <a:rPr lang="fr-FR" sz="4900" b="1" dirty="0"/>
              <a:t> 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600" b="1" dirty="0"/>
              <a:t>The content of </a:t>
            </a:r>
            <a:r>
              <a:rPr lang="fr-FR" sz="2600" b="1" dirty="0" err="1"/>
              <a:t>principle</a:t>
            </a:r>
            <a:r>
              <a:rPr lang="fr-FR" sz="2600" b="1" dirty="0"/>
              <a:t> </a:t>
            </a:r>
            <a:r>
              <a:rPr lang="fr-FR" sz="2600" b="1" dirty="0" err="1"/>
              <a:t>againts</a:t>
            </a:r>
            <a:r>
              <a:rPr lang="fr-FR" sz="2600" b="1" dirty="0"/>
              <a:t> </a:t>
            </a:r>
            <a:r>
              <a:rPr lang="fr-FR" sz="2600" b="1" dirty="0" err="1"/>
              <a:t>third</a:t>
            </a:r>
            <a:r>
              <a:rPr lang="fr-FR" sz="2600" b="1" dirty="0"/>
              <a:t> countries </a:t>
            </a:r>
          </a:p>
          <a:p>
            <a:pPr>
              <a:buFontTx/>
              <a:buChar char="-"/>
            </a:pPr>
            <a:r>
              <a:rPr lang="fr-FR" sz="2000" dirty="0"/>
              <a:t>Reference to </a:t>
            </a:r>
            <a:r>
              <a:rPr lang="fr-FR" sz="2000" dirty="0" err="1"/>
              <a:t>other</a:t>
            </a:r>
            <a:r>
              <a:rPr lang="fr-FR" sz="2000" dirty="0"/>
              <a:t> </a:t>
            </a:r>
            <a:r>
              <a:rPr lang="fr-FR" sz="2000" dirty="0" err="1"/>
              <a:t>principles</a:t>
            </a:r>
            <a:r>
              <a:rPr lang="fr-FR" sz="2000" dirty="0"/>
              <a:t>: </a:t>
            </a:r>
          </a:p>
          <a:p>
            <a:pPr marL="536575">
              <a:lnSpc>
                <a:spcPct val="100000"/>
              </a:lnSpc>
            </a:pPr>
            <a:r>
              <a:rPr lang="en-US" sz="1800" dirty="0"/>
              <a:t>the </a:t>
            </a:r>
            <a:r>
              <a:rPr lang="en-US" sz="1800" dirty="0"/>
              <a:t>application of the principles of </a:t>
            </a:r>
            <a:r>
              <a:rPr lang="en-US" sz="1800" dirty="0"/>
              <a:t>transparency in access markets </a:t>
            </a:r>
          </a:p>
          <a:p>
            <a:pPr marL="536575">
              <a:lnSpc>
                <a:spcPct val="100000"/>
              </a:lnSpc>
            </a:pPr>
            <a:r>
              <a:rPr lang="fr-FR" sz="1800" dirty="0"/>
              <a:t>The application of the </a:t>
            </a:r>
            <a:r>
              <a:rPr lang="fr-FR" sz="1800" dirty="0" err="1"/>
              <a:t>principle</a:t>
            </a:r>
            <a:r>
              <a:rPr lang="fr-FR" sz="1800" dirty="0"/>
              <a:t> of </a:t>
            </a:r>
            <a:r>
              <a:rPr lang="fr-FR" sz="1800" dirty="0" err="1"/>
              <a:t>equal</a:t>
            </a:r>
            <a:r>
              <a:rPr lang="fr-FR" sz="1800" dirty="0"/>
              <a:t> </a:t>
            </a:r>
            <a:r>
              <a:rPr lang="fr-FR" sz="1800" dirty="0" err="1"/>
              <a:t>treatment</a:t>
            </a:r>
            <a:r>
              <a:rPr lang="fr-FR" sz="1800" dirty="0"/>
              <a:t> in </a:t>
            </a:r>
            <a:r>
              <a:rPr lang="fr-FR" sz="1800" dirty="0" err="1"/>
              <a:t>access</a:t>
            </a:r>
            <a:r>
              <a:rPr lang="fr-FR" sz="1800" dirty="0"/>
              <a:t> </a:t>
            </a:r>
            <a:r>
              <a:rPr lang="fr-FR" sz="1800" dirty="0" err="1"/>
              <a:t>markets</a:t>
            </a:r>
            <a:endParaRPr lang="fr-FR" sz="1800" dirty="0"/>
          </a:p>
          <a:p>
            <a:pPr>
              <a:buFontTx/>
              <a:buChar char="-"/>
            </a:pPr>
            <a:r>
              <a:rPr lang="fr-FR" sz="2000" dirty="0"/>
              <a:t> </a:t>
            </a:r>
            <a:r>
              <a:rPr lang="fr-FR" sz="2000" dirty="0"/>
              <a:t>R</a:t>
            </a:r>
            <a:r>
              <a:rPr lang="fr-FR" sz="2000" dirty="0" smtClean="0"/>
              <a:t>eference </a:t>
            </a:r>
            <a:r>
              <a:rPr lang="fr-FR" sz="2000" dirty="0"/>
              <a:t>to </a:t>
            </a:r>
            <a:r>
              <a:rPr lang="fr-FR" sz="2000" dirty="0" err="1"/>
              <a:t>subsequent</a:t>
            </a:r>
            <a:r>
              <a:rPr lang="fr-FR" sz="2000" dirty="0"/>
              <a:t> </a:t>
            </a:r>
            <a:r>
              <a:rPr lang="fr-FR" sz="2000" dirty="0" err="1"/>
              <a:t>acts</a:t>
            </a:r>
            <a:endParaRPr lang="fr-FR" sz="2000" dirty="0"/>
          </a:p>
          <a:p>
            <a:pPr marL="536575"/>
            <a:r>
              <a:rPr lang="fr-FR" sz="1800" dirty="0" smtClean="0"/>
              <a:t>Elimination </a:t>
            </a:r>
            <a:r>
              <a:rPr lang="fr-FR" sz="1800" dirty="0" smtClean="0"/>
              <a:t>of Restrictive </a:t>
            </a:r>
            <a:r>
              <a:rPr lang="fr-FR" sz="1800" dirty="0" err="1" smtClean="0"/>
              <a:t>procurement</a:t>
            </a:r>
            <a:r>
              <a:rPr lang="fr-FR" sz="1800" dirty="0" smtClean="0"/>
              <a:t> </a:t>
            </a:r>
            <a:r>
              <a:rPr lang="fr-FR" sz="1800" dirty="0" err="1" smtClean="0"/>
              <a:t>measure</a:t>
            </a:r>
            <a:r>
              <a:rPr lang="fr-FR" sz="1800" dirty="0" smtClean="0"/>
              <a:t> : the </a:t>
            </a:r>
            <a:r>
              <a:rPr lang="fr-FR" sz="1800" dirty="0" err="1" smtClean="0"/>
              <a:t>proposal</a:t>
            </a:r>
            <a:r>
              <a:rPr lang="fr-FR" sz="1800" dirty="0" smtClean="0"/>
              <a:t> </a:t>
            </a:r>
            <a:r>
              <a:rPr lang="fr-FR" sz="1800" dirty="0" err="1" smtClean="0"/>
              <a:t>regulation</a:t>
            </a:r>
            <a:r>
              <a:rPr lang="fr-FR" sz="1800" dirty="0" smtClean="0"/>
              <a:t> </a:t>
            </a:r>
            <a:r>
              <a:rPr lang="fr-FR" sz="1800" dirty="0" err="1" smtClean="0"/>
              <a:t>only</a:t>
            </a:r>
            <a:r>
              <a:rPr lang="fr-FR" sz="1800" dirty="0" smtClean="0"/>
              <a:t> </a:t>
            </a:r>
            <a:r>
              <a:rPr lang="fr-FR" sz="1800" dirty="0" err="1" smtClean="0"/>
              <a:t>aims</a:t>
            </a:r>
            <a:r>
              <a:rPr lang="fr-FR" sz="1800" dirty="0" smtClean="0"/>
              <a:t> a </a:t>
            </a:r>
            <a:r>
              <a:rPr lang="fr-FR" sz="1800" dirty="0" err="1" smtClean="0"/>
              <a:t>serious</a:t>
            </a:r>
            <a:r>
              <a:rPr lang="fr-FR" sz="1800" dirty="0" smtClean="0"/>
              <a:t> and </a:t>
            </a:r>
            <a:r>
              <a:rPr lang="fr-FR" sz="1800" dirty="0" err="1" smtClean="0"/>
              <a:t>reccurrent</a:t>
            </a:r>
            <a:r>
              <a:rPr lang="fr-FR" sz="1800" dirty="0" smtClean="0"/>
              <a:t> </a:t>
            </a:r>
            <a:r>
              <a:rPr lang="fr-FR" sz="1800" dirty="0" err="1" smtClean="0"/>
              <a:t>impairment</a:t>
            </a:r>
            <a:r>
              <a:rPr lang="fr-FR" sz="1800" dirty="0" smtClean="0"/>
              <a:t>. </a:t>
            </a:r>
            <a:endParaRPr lang="fr-FR" sz="1800" dirty="0" smtClean="0"/>
          </a:p>
          <a:p>
            <a:pPr marL="536575"/>
            <a:endParaRPr lang="fr-FR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sz="2600" b="1" dirty="0" err="1"/>
              <a:t>Persons</a:t>
            </a:r>
            <a:r>
              <a:rPr lang="fr-FR" sz="2600" b="1" dirty="0"/>
              <a:t> </a:t>
            </a:r>
            <a:r>
              <a:rPr lang="fr-FR" sz="2600" b="1" dirty="0" err="1"/>
              <a:t>covered</a:t>
            </a:r>
            <a:r>
              <a:rPr lang="fr-FR" sz="2600" b="1" dirty="0"/>
              <a:t> </a:t>
            </a:r>
          </a:p>
          <a:p>
            <a:pPr>
              <a:buFontTx/>
              <a:buChar char="-"/>
            </a:pPr>
            <a:r>
              <a:rPr lang="fr-FR" sz="2000" dirty="0"/>
              <a:t>The </a:t>
            </a:r>
            <a:r>
              <a:rPr lang="fr-FR" sz="2000" dirty="0" err="1"/>
              <a:t>third</a:t>
            </a:r>
            <a:r>
              <a:rPr lang="fr-FR" sz="2000" dirty="0"/>
              <a:t> </a:t>
            </a:r>
            <a:r>
              <a:rPr lang="fr-FR" sz="2000" dirty="0" err="1"/>
              <a:t>countrie</a:t>
            </a:r>
            <a:r>
              <a:rPr lang="fr-FR" sz="2000" dirty="0"/>
              <a:t> for the adoption of </a:t>
            </a:r>
            <a:r>
              <a:rPr lang="fr-FR" sz="2000" dirty="0" err="1"/>
              <a:t>general</a:t>
            </a:r>
            <a:r>
              <a:rPr lang="fr-FR" sz="2000" dirty="0"/>
              <a:t> </a:t>
            </a:r>
            <a:r>
              <a:rPr lang="fr-FR" sz="2000" dirty="0" err="1"/>
              <a:t>rule</a:t>
            </a:r>
            <a:r>
              <a:rPr lang="fr-FR" sz="2000" dirty="0"/>
              <a:t> (</a:t>
            </a:r>
            <a:r>
              <a:rPr lang="fr-FR" sz="2000" dirty="0" err="1"/>
              <a:t>legislative</a:t>
            </a:r>
            <a:r>
              <a:rPr lang="fr-FR" sz="2000" dirty="0"/>
              <a:t> power, </a:t>
            </a:r>
            <a:r>
              <a:rPr lang="fr-FR" sz="2000" dirty="0" err="1"/>
              <a:t>executive</a:t>
            </a:r>
            <a:r>
              <a:rPr lang="fr-FR" sz="2000" dirty="0"/>
              <a:t> power) </a:t>
            </a:r>
          </a:p>
          <a:p>
            <a:pPr>
              <a:buFontTx/>
              <a:buChar char="-"/>
            </a:pPr>
            <a:r>
              <a:rPr lang="fr-FR" sz="2000" dirty="0"/>
              <a:t>the </a:t>
            </a:r>
            <a:r>
              <a:rPr lang="fr-FR" sz="2000" dirty="0" err="1"/>
              <a:t>contracting</a:t>
            </a:r>
            <a:r>
              <a:rPr lang="fr-FR" sz="2000" dirty="0"/>
              <a:t> </a:t>
            </a:r>
            <a:r>
              <a:rPr lang="fr-FR" sz="2000" dirty="0" err="1"/>
              <a:t>authorities</a:t>
            </a:r>
            <a:r>
              <a:rPr lang="fr-FR" sz="2000" dirty="0"/>
              <a:t>/</a:t>
            </a:r>
            <a:r>
              <a:rPr lang="fr-FR" sz="2000" dirty="0" err="1"/>
              <a:t>entities</a:t>
            </a:r>
            <a:r>
              <a:rPr lang="fr-FR" sz="2000" dirty="0"/>
              <a:t> by </a:t>
            </a:r>
            <a:r>
              <a:rPr lang="fr-FR" sz="2000" dirty="0" err="1"/>
              <a:t>their</a:t>
            </a:r>
            <a:r>
              <a:rPr lang="fr-FR" sz="2000" dirty="0"/>
              <a:t> </a:t>
            </a:r>
            <a:r>
              <a:rPr lang="fr-FR" sz="2000" dirty="0" err="1"/>
              <a:t>implementation</a:t>
            </a:r>
            <a:r>
              <a:rPr lang="fr-FR" sz="2000" dirty="0"/>
              <a:t> of the public </a:t>
            </a:r>
            <a:r>
              <a:rPr lang="fr-FR" sz="2000" dirty="0" err="1"/>
              <a:t>procurement</a:t>
            </a:r>
            <a:r>
              <a:rPr lang="fr-FR" sz="2000" dirty="0"/>
              <a:t> </a:t>
            </a:r>
            <a:r>
              <a:rPr lang="fr-FR" sz="2000" dirty="0" err="1"/>
              <a:t>markets</a:t>
            </a:r>
            <a:r>
              <a:rPr lang="fr-FR" sz="2000" dirty="0"/>
              <a:t> </a:t>
            </a:r>
            <a:r>
              <a:rPr lang="fr-FR" sz="2000" dirty="0" err="1"/>
              <a:t>rules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8877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>
            <a:normAutofit/>
          </a:bodyPr>
          <a:lstStyle/>
          <a:p>
            <a:r>
              <a:rPr lang="fr-FR" b="1" dirty="0" smtClean="0"/>
              <a:t>III- The scope of </a:t>
            </a:r>
            <a:r>
              <a:rPr lang="fr-FR" b="1" dirty="0" err="1" smtClean="0"/>
              <a:t>reciprocity</a:t>
            </a:r>
            <a:r>
              <a:rPr lang="fr-FR" b="1" dirty="0" smtClean="0"/>
              <a:t> </a:t>
            </a:r>
            <a:r>
              <a:rPr lang="fr-FR" b="1" dirty="0" err="1" smtClean="0"/>
              <a:t>principle</a:t>
            </a:r>
            <a:r>
              <a:rPr lang="fr-FR" b="1" dirty="0" smtClean="0"/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25296"/>
            <a:ext cx="10515600" cy="495166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r>
              <a:rPr lang="fr-FR" sz="2600" b="1" dirty="0"/>
              <a:t>The </a:t>
            </a:r>
            <a:r>
              <a:rPr lang="fr-FR" sz="2600" b="1" dirty="0" err="1"/>
              <a:t>lack</a:t>
            </a:r>
            <a:r>
              <a:rPr lang="fr-FR" sz="2600" b="1" dirty="0"/>
              <a:t> of </a:t>
            </a:r>
            <a:r>
              <a:rPr lang="fr-FR" sz="2600" b="1" dirty="0" err="1"/>
              <a:t>general</a:t>
            </a:r>
            <a:r>
              <a:rPr lang="fr-FR" sz="2600" b="1" dirty="0"/>
              <a:t> </a:t>
            </a:r>
            <a:r>
              <a:rPr lang="fr-FR" sz="2600" b="1" dirty="0" err="1"/>
              <a:t>rule</a:t>
            </a:r>
            <a:r>
              <a:rPr lang="fr-FR" sz="2600" b="1" dirty="0"/>
              <a:t> in positive </a:t>
            </a:r>
            <a:r>
              <a:rPr lang="fr-FR" sz="2600" b="1" dirty="0" err="1"/>
              <a:t>law</a:t>
            </a:r>
            <a:endParaRPr lang="fr-FR" sz="2600" b="1" dirty="0"/>
          </a:p>
          <a:p>
            <a:pPr>
              <a:buFontTx/>
              <a:buChar char="-"/>
            </a:pPr>
            <a:r>
              <a:rPr lang="fr-FR" sz="2000" dirty="0" err="1" smtClean="0"/>
              <a:t>Effectiveness</a:t>
            </a:r>
            <a:r>
              <a:rPr lang="fr-FR" sz="2000" dirty="0" smtClean="0"/>
              <a:t>  </a:t>
            </a:r>
            <a:r>
              <a:rPr lang="fr-FR" sz="2000" dirty="0" err="1"/>
              <a:t>subject</a:t>
            </a:r>
            <a:r>
              <a:rPr lang="fr-FR" sz="2000" dirty="0"/>
              <a:t> to the </a:t>
            </a:r>
            <a:r>
              <a:rPr lang="fr-FR" sz="2000" dirty="0" err="1"/>
              <a:t>approval</a:t>
            </a:r>
            <a:r>
              <a:rPr lang="fr-FR" sz="2000" dirty="0"/>
              <a:t>  </a:t>
            </a:r>
            <a:r>
              <a:rPr lang="fr-FR" sz="2000" dirty="0"/>
              <a:t>of </a:t>
            </a:r>
            <a:r>
              <a:rPr lang="fr-FR" sz="2000" dirty="0" err="1"/>
              <a:t>European</a:t>
            </a:r>
            <a:r>
              <a:rPr lang="fr-FR" sz="2000" dirty="0"/>
              <a:t> Union </a:t>
            </a:r>
            <a:r>
              <a:rPr lang="fr-FR" sz="2000" dirty="0" err="1" smtClean="0"/>
              <a:t>regulation</a:t>
            </a:r>
            <a:r>
              <a:rPr lang="fr-FR" sz="2000" dirty="0" smtClean="0"/>
              <a:t> </a:t>
            </a:r>
          </a:p>
          <a:p>
            <a:pPr>
              <a:buFontTx/>
              <a:buChar char="-"/>
            </a:pPr>
            <a:r>
              <a:rPr lang="fr-FR" sz="2000" dirty="0" smtClean="0"/>
              <a:t>The </a:t>
            </a:r>
            <a:r>
              <a:rPr lang="fr-FR" sz="2000" dirty="0"/>
              <a:t>relevance of </a:t>
            </a:r>
            <a:r>
              <a:rPr lang="fr-FR" sz="2000" dirty="0" err="1"/>
              <a:t>using</a:t>
            </a:r>
            <a:r>
              <a:rPr lang="fr-FR" sz="2000" dirty="0"/>
              <a:t> a </a:t>
            </a:r>
            <a:r>
              <a:rPr lang="fr-FR" sz="2000" dirty="0" err="1"/>
              <a:t>trade</a:t>
            </a:r>
            <a:r>
              <a:rPr lang="fr-FR" sz="2000" dirty="0"/>
              <a:t> </a:t>
            </a:r>
            <a:r>
              <a:rPr lang="fr-FR" sz="2000" dirty="0" err="1"/>
              <a:t>defense</a:t>
            </a:r>
            <a:r>
              <a:rPr lang="fr-FR" sz="2000" dirty="0"/>
              <a:t> instrument (Commission initiative, </a:t>
            </a:r>
            <a:r>
              <a:rPr lang="fr-FR" sz="2000" dirty="0" err="1"/>
              <a:t>interest</a:t>
            </a:r>
            <a:r>
              <a:rPr lang="fr-FR" sz="2000" dirty="0"/>
              <a:t> party, strict deadline, </a:t>
            </a:r>
            <a:r>
              <a:rPr lang="fr-FR" sz="2000" dirty="0" err="1"/>
              <a:t>graduate</a:t>
            </a:r>
            <a:r>
              <a:rPr lang="fr-FR" sz="2000" dirty="0"/>
              <a:t> </a:t>
            </a:r>
            <a:r>
              <a:rPr lang="fr-FR" sz="2000" dirty="0" err="1"/>
              <a:t>retaliatory</a:t>
            </a:r>
            <a:r>
              <a:rPr lang="fr-FR" sz="2000" dirty="0"/>
              <a:t> </a:t>
            </a:r>
            <a:r>
              <a:rPr lang="fr-FR" sz="2000" dirty="0" err="1"/>
              <a:t>measure</a:t>
            </a:r>
            <a:r>
              <a:rPr lang="fr-FR" sz="2000" dirty="0" smtClean="0"/>
              <a:t>)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sz="2600" b="1" dirty="0"/>
              <a:t>The </a:t>
            </a:r>
            <a:r>
              <a:rPr lang="fr-FR" sz="2600" b="1" dirty="0" err="1"/>
              <a:t>rule</a:t>
            </a:r>
            <a:r>
              <a:rPr lang="fr-FR" sz="2600" b="1" dirty="0"/>
              <a:t> of </a:t>
            </a:r>
            <a:r>
              <a:rPr lang="fr-FR" sz="2600" b="1" dirty="0" err="1"/>
              <a:t>implementation</a:t>
            </a:r>
            <a:r>
              <a:rPr lang="fr-FR" sz="2600" b="1" dirty="0"/>
              <a:t> </a:t>
            </a:r>
            <a:endParaRPr lang="fr-FR" sz="2600" b="1" dirty="0"/>
          </a:p>
          <a:p>
            <a:pPr>
              <a:buFontTx/>
              <a:buChar char="-"/>
            </a:pPr>
            <a:r>
              <a:rPr lang="fr-FR" sz="2000" dirty="0" smtClean="0"/>
              <a:t>The </a:t>
            </a:r>
            <a:r>
              <a:rPr lang="fr-FR" sz="2000" dirty="0" err="1" smtClean="0"/>
              <a:t>priority</a:t>
            </a:r>
            <a:r>
              <a:rPr lang="fr-FR" sz="2000" dirty="0" smtClean="0"/>
              <a:t> </a:t>
            </a:r>
            <a:r>
              <a:rPr lang="fr-FR" sz="2000" dirty="0" err="1" smtClean="0"/>
              <a:t>givent</a:t>
            </a:r>
            <a:r>
              <a:rPr lang="fr-FR" sz="2000" dirty="0" smtClean="0"/>
              <a:t> to conciliation </a:t>
            </a:r>
            <a:endParaRPr lang="fr-FR" sz="2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/>
              <a:t>The </a:t>
            </a:r>
            <a:r>
              <a:rPr lang="en-US" sz="2000" dirty="0" smtClean="0"/>
              <a:t>introduction </a:t>
            </a:r>
            <a:r>
              <a:rPr lang="en-US" sz="2000" dirty="0"/>
              <a:t>the price adjustment </a:t>
            </a:r>
            <a:r>
              <a:rPr lang="en-US" sz="2000" dirty="0" smtClean="0"/>
              <a:t>measure </a:t>
            </a:r>
            <a:endParaRPr lang="en-US" sz="2000" dirty="0"/>
          </a:p>
          <a:p>
            <a:pPr>
              <a:buFontTx/>
              <a:buChar char="-"/>
            </a:pPr>
            <a:r>
              <a:rPr lang="fr-FR" sz="2000" dirty="0" smtClean="0"/>
              <a:t>The </a:t>
            </a:r>
            <a:r>
              <a:rPr lang="fr-FR" sz="2000" dirty="0" smtClean="0"/>
              <a:t>control of the application of </a:t>
            </a:r>
            <a:r>
              <a:rPr lang="fr-FR" sz="2000" dirty="0" err="1" smtClean="0"/>
              <a:t>retaliatory</a:t>
            </a:r>
            <a:r>
              <a:rPr lang="fr-FR" sz="2000" dirty="0" smtClean="0"/>
              <a:t> </a:t>
            </a:r>
            <a:r>
              <a:rPr lang="fr-FR" sz="2000" dirty="0" err="1" smtClean="0"/>
              <a:t>measure</a:t>
            </a:r>
            <a:r>
              <a:rPr lang="fr-FR" sz="2000" dirty="0" smtClean="0"/>
              <a:t> </a:t>
            </a:r>
            <a:endParaRPr lang="fr-F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67300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399</Words>
  <Application>Microsoft Office PowerPoint</Application>
  <PresentationFormat>Grand écran</PresentationFormat>
  <Paragraphs>41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Reciprocity Principle Vincent Bouhier</vt:lpstr>
      <vt:lpstr>I- The Identification of a reciprocity principle</vt:lpstr>
      <vt:lpstr> II- The coverage of the principle  </vt:lpstr>
      <vt:lpstr>III- The scope of reciprocity principle </vt:lpstr>
    </vt:vector>
  </TitlesOfParts>
  <Company>Université d'Evry Val d'Essonne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Reciprocity Principle Vincent Bouhier</dc:title>
  <dc:creator>vincent bouhier</dc:creator>
  <cp:lastModifiedBy>vincent BOUHIER</cp:lastModifiedBy>
  <cp:revision>33</cp:revision>
  <dcterms:created xsi:type="dcterms:W3CDTF">2019-12-05T07:54:01Z</dcterms:created>
  <dcterms:modified xsi:type="dcterms:W3CDTF">2019-12-09T20:26:07Z</dcterms:modified>
</cp:coreProperties>
</file>