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325" r:id="rId6"/>
    <p:sldId id="327" r:id="rId7"/>
    <p:sldId id="315" r:id="rId8"/>
    <p:sldId id="319" r:id="rId9"/>
    <p:sldId id="317" r:id="rId10"/>
    <p:sldId id="323" r:id="rId11"/>
    <p:sldId id="316" r:id="rId12"/>
    <p:sldId id="321" r:id="rId13"/>
    <p:sldId id="328" r:id="rId14"/>
    <p:sldId id="314" r:id="rId15"/>
    <p:sldId id="326" r:id="rId16"/>
    <p:sldId id="305" r:id="rId17"/>
    <p:sldId id="306" r:id="rId18"/>
    <p:sldId id="307" r:id="rId19"/>
    <p:sldId id="330" r:id="rId20"/>
    <p:sldId id="310" r:id="rId21"/>
    <p:sldId id="303" r:id="rId22"/>
    <p:sldId id="331" r:id="rId23"/>
    <p:sldId id="329" r:id="rId24"/>
    <p:sldId id="311" r:id="rId25"/>
    <p:sldId id="32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917E2-EFDF-45FA-A534-DB459AE89C65}" type="datetimeFigureOut">
              <a:rPr lang="en-GB" smtClean="0"/>
              <a:t>05/12/2019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4CF3-996F-41D8-9962-2A40810037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D4CF3-996F-41D8-9962-2A40810037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6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67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6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7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2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4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9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1D8890-6F78-4A05-BD75-FC4AAE14ED8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714-8A12-4BAC-B13D-9AF82E8F3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09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Is the practice of </a:t>
            </a:r>
            <a:r>
              <a:rPr lang="en-US" sz="2800" dirty="0" err="1"/>
              <a:t>negociation</a:t>
            </a:r>
            <a:r>
              <a:rPr lang="fr-FR" sz="2800" dirty="0"/>
              <a:t> in public </a:t>
            </a:r>
            <a:r>
              <a:rPr lang="fr-FR" sz="2800" dirty="0" err="1"/>
              <a:t>contracts</a:t>
            </a:r>
            <a:r>
              <a:rPr lang="fr-FR" sz="2800" dirty="0"/>
              <a:t> a </a:t>
            </a:r>
            <a:r>
              <a:rPr lang="fr-FR" sz="2800" dirty="0" err="1"/>
              <a:t>mere</a:t>
            </a:r>
            <a:r>
              <a:rPr lang="fr-FR" sz="2800" dirty="0"/>
              <a:t> and </a:t>
            </a:r>
            <a:r>
              <a:rPr lang="fr-FR" sz="2800" dirty="0" err="1"/>
              <a:t>common</a:t>
            </a:r>
            <a:r>
              <a:rPr lang="fr-FR" sz="2800" dirty="0"/>
              <a:t> </a:t>
            </a:r>
            <a:r>
              <a:rPr lang="fr-FR" sz="2800" dirty="0" err="1"/>
              <a:t>principle</a:t>
            </a:r>
            <a:r>
              <a:rPr lang="fr-FR" sz="2800" dirty="0"/>
              <a:t>? /</a:t>
            </a:r>
            <a:br>
              <a:rPr lang="fr-FR" sz="2800" dirty="0"/>
            </a:br>
            <a:r>
              <a:rPr lang="fr-FR" sz="2800" i="1" dirty="0"/>
              <a:t>La négociation peut-elle être considérée comme un principe commun des contrats publics?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/>
          <a:p>
            <a:r>
              <a:rPr lang="en-US" dirty="0"/>
              <a:t>Daniel Schoeni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852C402-B697-4DFF-8779-B51C45F5610C}"/>
              </a:ext>
            </a:extLst>
          </p:cNvPr>
          <p:cNvSpPr/>
          <p:nvPr/>
        </p:nvSpPr>
        <p:spPr>
          <a:xfrm>
            <a:off x="2514600" y="5249376"/>
            <a:ext cx="5867400" cy="1295399"/>
          </a:xfrm>
          <a:prstGeom prst="wedgeRectCallout">
            <a:avLst>
              <a:gd name="adj1" fmla="val -57014"/>
              <a:gd name="adj2" fmla="val -4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The views expressed here are the author’s and do not reflect an official position of the Department of the Air Force, Department of Defense, or any other US government agency.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116A2-8E99-4FED-AA38-4F21E49D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non-procurement spending</a:t>
            </a:r>
            <a:endParaRPr lang="en-GB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54D387A-D044-437A-B32B-38AE9299C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02" t="41726" r="26579" b="10225"/>
          <a:stretch/>
        </p:blipFill>
        <p:spPr>
          <a:xfrm>
            <a:off x="827088" y="2157860"/>
            <a:ext cx="6711950" cy="39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6ADFF-7933-4B77-BD34-3D12A444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70890"/>
            <a:ext cx="8178799" cy="53162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167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348E6A-8D9B-49C9-B581-946FC578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/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Europe: 2</a:t>
            </a:r>
            <a:r>
              <a:rPr lang="en-US" sz="3600" b="0" i="0" kern="1200" baseline="300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3600" dirty="0">
                <a:solidFill>
                  <a:srgbClr val="EBEBEB"/>
                </a:solidFill>
              </a:rPr>
              <a:t> largest defense budget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89E13-C6D0-4FA4-A30B-6F052570F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99918" y="647698"/>
            <a:ext cx="4268941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622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9A52-F8B6-40C3-97D1-4A6AF306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procurements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8AE41-8A8A-4F79-B574-C9172B4F9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spending priorities seem to be so different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0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" name="Oval 1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0" name="Picture 1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B813A4DD-43A9-4502-ADD0-3493A836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2600" y="689102"/>
            <a:ext cx="8178799" cy="547979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6805D25-A88D-4DE2-B061-52A41F2B5923}"/>
              </a:ext>
            </a:extLst>
          </p:cNvPr>
          <p:cNvSpPr/>
          <p:nvPr/>
        </p:nvSpPr>
        <p:spPr>
          <a:xfrm>
            <a:off x="164618" y="1799379"/>
            <a:ext cx="4075508" cy="780492"/>
          </a:xfrm>
          <a:prstGeom prst="wedgeRectCallout">
            <a:avLst>
              <a:gd name="adj1" fmla="val 43978"/>
              <a:gd name="adj2" fmla="val 105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fox knows many things, but the hedgehog knows </a:t>
            </a:r>
            <a:r>
              <a:rPr lang="en-US" b="1" dirty="0"/>
              <a:t>one big thing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61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DEB1-5D19-4B0B-95D5-96948928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46BE8-FC9D-4DA5-9822-FD708060C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European Union 3.3%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4CD898-9105-40DA-8822-4B2DD03A56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Covers local, regional, and Member State level</a:t>
            </a:r>
          </a:p>
          <a:p>
            <a:r>
              <a:rPr lang="en-US" dirty="0"/>
              <a:t>Broad definition of “procurement” </a:t>
            </a:r>
          </a:p>
          <a:p>
            <a:r>
              <a:rPr lang="en-GB" dirty="0"/>
              <a:t>Most Member State spending is covered.</a:t>
            </a:r>
          </a:p>
          <a:p>
            <a:r>
              <a:rPr lang="en-GB" dirty="0"/>
              <a:t>Only 10% </a:t>
            </a:r>
            <a:r>
              <a:rPr lang="en-GB" dirty="0" err="1"/>
              <a:t>defense</a:t>
            </a:r>
            <a:r>
              <a:rPr lang="en-GB" dirty="0"/>
              <a:t> is covered by a directive</a:t>
            </a:r>
          </a:p>
          <a:p>
            <a:r>
              <a:rPr lang="en-GB" dirty="0"/>
              <a:t>Covered </a:t>
            </a:r>
            <a:r>
              <a:rPr lang="en-GB" dirty="0" err="1"/>
              <a:t>defense</a:t>
            </a:r>
            <a:r>
              <a:rPr lang="en-GB" dirty="0"/>
              <a:t> spending only .3%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A14021-DAE2-434C-A075-40118F8E0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United States 4%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D0277F-5AF4-492F-8DC6-2C1B029775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FAR covers only the central government</a:t>
            </a:r>
          </a:p>
          <a:p>
            <a:r>
              <a:rPr lang="en-US" dirty="0"/>
              <a:t>Narrow definition (excludes healthcare)</a:t>
            </a:r>
          </a:p>
          <a:p>
            <a:r>
              <a:rPr lang="en-US" dirty="0"/>
              <a:t>Most federal spending isn’t covered.</a:t>
            </a:r>
          </a:p>
          <a:p>
            <a:r>
              <a:rPr lang="en-US" dirty="0"/>
              <a:t>Almost 100% defense covered by the FAR</a:t>
            </a:r>
          </a:p>
          <a:p>
            <a:r>
              <a:rPr lang="en-US" dirty="0"/>
              <a:t>What is covered is mostly defense (70-80%)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6B8A-8BAB-4F7B-A9F3-E21BBD30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coverage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7FDD-85D6-46C4-8CC5-2A1D6E4806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United States</a:t>
            </a:r>
          </a:p>
          <a:p>
            <a:r>
              <a:rPr lang="en-GB" dirty="0"/>
              <a:t>FAR doesn’t cover state or local procurement.</a:t>
            </a:r>
          </a:p>
          <a:p>
            <a:r>
              <a:rPr lang="en-GB" dirty="0"/>
              <a:t>Nor federal grants.</a:t>
            </a:r>
          </a:p>
          <a:p>
            <a:r>
              <a:rPr lang="en-GB" dirty="0"/>
              <a:t>When sub-central and grants and are excluded, skews toward defence.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70–80% federal procurement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837E9-C87D-4E08-A97F-DC1A5C038F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European Union</a:t>
            </a:r>
          </a:p>
          <a:p>
            <a:r>
              <a:rPr lang="en-US" dirty="0"/>
              <a:t>EU procurement covers all procurement: 2.4 € trillion.</a:t>
            </a:r>
          </a:p>
          <a:p>
            <a:r>
              <a:rPr lang="en-US" dirty="0"/>
              <a:t>Member states spend 80 € billion on defence.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3.3% share of procurement</a:t>
            </a:r>
          </a:p>
          <a:p>
            <a:pPr marL="0" indent="0">
              <a:buNone/>
            </a:pPr>
            <a:r>
              <a:rPr lang="en-GB" dirty="0"/>
              <a:t>Of that, only less than 10% under one of the directives.</a:t>
            </a:r>
          </a:p>
        </p:txBody>
      </p:sp>
    </p:spTree>
    <p:extLst>
      <p:ext uri="{BB962C8B-B14F-4D97-AF65-F5344CB8AC3E}">
        <p14:creationId xmlns:p14="http://schemas.microsoft.com/office/powerpoint/2010/main" val="41264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DE407-8D42-4845-BC4E-B0BCF8A1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Consider  the math 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A4A8E-AB0E-4E65-BEF4-161F9024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3.3% x 9.5% = .3%</a:t>
            </a:r>
          </a:p>
          <a:p>
            <a:r>
              <a:rPr lang="en-US" dirty="0"/>
              <a:t>70–80% ÷ .3% = 210–240</a:t>
            </a:r>
          </a:p>
          <a:p>
            <a:endParaRPr lang="en-US" i="1" dirty="0"/>
          </a:p>
          <a:p>
            <a:pPr algn="just"/>
            <a:r>
              <a:rPr lang="en-US" dirty="0"/>
              <a:t>U.S. federal procurement’s share of defense is </a:t>
            </a:r>
            <a:r>
              <a:rPr lang="en-US" b="1" dirty="0"/>
              <a:t>210–240x</a:t>
            </a:r>
            <a:r>
              <a:rPr lang="en-US" dirty="0"/>
              <a:t> larger than what falls under the EU directives.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158126-C68B-4F4D-B03B-22BA19A2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DC8572-5825-43D7-B0FB-4008DB531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5837" y="2513013"/>
            <a:ext cx="2190750" cy="32861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7F0B31-E1D4-4972-95BE-A9AE2B21E4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10526"/>
          <a:stretch/>
        </p:blipFill>
        <p:spPr>
          <a:xfrm>
            <a:off x="1306247" y="2738056"/>
            <a:ext cx="2340507" cy="284080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745CC14-2CF7-44F7-9243-A9721D0E06CC}"/>
              </a:ext>
            </a:extLst>
          </p:cNvPr>
          <p:cNvSpPr/>
          <p:nvPr/>
        </p:nvSpPr>
        <p:spPr>
          <a:xfrm>
            <a:off x="3733800" y="1676122"/>
            <a:ext cx="5257800" cy="1095731"/>
          </a:xfrm>
          <a:prstGeom prst="wedgeRectCallout">
            <a:avLst>
              <a:gd name="adj1" fmla="val 4939"/>
              <a:gd name="adj2" fmla="val 835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It would require a “willful blindness” to miss that defense has played a central role in the U.S. federal procurement system.</a:t>
            </a:r>
            <a:endParaRPr lang="en-GB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C765F44-671D-4909-9B41-AEEE174D54E9}"/>
              </a:ext>
            </a:extLst>
          </p:cNvPr>
          <p:cNvSpPr/>
          <p:nvPr/>
        </p:nvSpPr>
        <p:spPr>
          <a:xfrm>
            <a:off x="152400" y="1676122"/>
            <a:ext cx="3109121" cy="815241"/>
          </a:xfrm>
          <a:prstGeom prst="wedgeRectCallout">
            <a:avLst>
              <a:gd name="adj1" fmla="val 28524"/>
              <a:gd name="adj2" fmla="val 75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did the heavy lifting on  the EU defense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7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002E-26D4-4AC6-AFC1-A4DEF64B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purchases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2374-E002-44E4-A983-556D10A2F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buy determines how we buy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42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Ph.D. elevator pitch</a:t>
            </a:r>
          </a:p>
          <a:p>
            <a:r>
              <a:rPr lang="en-US" dirty="0"/>
              <a:t>Transatlantic caricatures </a:t>
            </a:r>
          </a:p>
          <a:p>
            <a:r>
              <a:rPr lang="en-US" dirty="0"/>
              <a:t>Covered procurements</a:t>
            </a:r>
          </a:p>
          <a:p>
            <a:r>
              <a:rPr lang="en-US" dirty="0"/>
              <a:t>Composition of purchases</a:t>
            </a:r>
          </a:p>
          <a:p>
            <a:r>
              <a:rPr lang="en-US" dirty="0"/>
              <a:t>Competitive negotiation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3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EB4784-D11A-42E5-AF3C-1A4BBC9B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Defence exceptionalism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17E65-B553-49C6-B56F-26E7E69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974" y="2056093"/>
            <a:ext cx="3911426" cy="4420907"/>
          </a:xfrm>
        </p:spPr>
        <p:txBody>
          <a:bodyPr/>
          <a:lstStyle/>
          <a:p>
            <a:r>
              <a:rPr lang="en-US" dirty="0"/>
              <a:t>Termination for convenience</a:t>
            </a:r>
          </a:p>
          <a:p>
            <a:r>
              <a:rPr lang="en-US" i="1" dirty="0"/>
              <a:t>Christian </a:t>
            </a:r>
            <a:r>
              <a:rPr lang="en-US" dirty="0"/>
              <a:t>doctrine</a:t>
            </a:r>
          </a:p>
          <a:p>
            <a:r>
              <a:rPr lang="en-US" dirty="0"/>
              <a:t>Sovereign acts and unmistakability doctrines</a:t>
            </a:r>
          </a:p>
          <a:p>
            <a:r>
              <a:rPr lang="en-US" dirty="0"/>
              <a:t>Deferential standards of review for bid protests</a:t>
            </a:r>
          </a:p>
          <a:p>
            <a:r>
              <a:rPr lang="en-US" dirty="0"/>
              <a:t>Strict compliance doctrine</a:t>
            </a:r>
          </a:p>
          <a:p>
            <a:r>
              <a:rPr lang="en-US" dirty="0"/>
              <a:t>Government’s right to submit change orders</a:t>
            </a:r>
          </a:p>
          <a:p>
            <a:r>
              <a:rPr lang="en-US" dirty="0"/>
              <a:t>Cost-reimbursement contracts</a:t>
            </a:r>
          </a:p>
          <a:p>
            <a:r>
              <a:rPr lang="en-US" b="1" dirty="0"/>
              <a:t>Competitive negotiation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A50873BD-1915-4321-9B91-0F6AD9A13D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1125" y="2515394"/>
            <a:ext cx="21907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is different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5" y="1676400"/>
            <a:ext cx="70973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16209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Jeffrey Bialos, Christine Fisher &amp; Stuart Koehl, </a:t>
            </a:r>
            <a:r>
              <a:rPr lang="en-US" i="1" dirty="0"/>
              <a:t>Fortresses &amp; Icebergs</a:t>
            </a:r>
          </a:p>
        </p:txBody>
      </p:sp>
    </p:spTree>
    <p:extLst>
      <p:ext uri="{BB962C8B-B14F-4D97-AF65-F5344CB8AC3E}">
        <p14:creationId xmlns:p14="http://schemas.microsoft.com/office/powerpoint/2010/main" val="24299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3CDA-7A03-4412-B9A3-61467CA2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purchases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E2267-1F64-43DF-B81E-D903E92C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European Union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859BF-832B-43CE-B874-8ACAFDC77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Local and regional spending large share</a:t>
            </a:r>
          </a:p>
          <a:p>
            <a:r>
              <a:rPr lang="en-US" dirty="0"/>
              <a:t>Healthcare large share procurement spending</a:t>
            </a:r>
          </a:p>
          <a:p>
            <a:r>
              <a:rPr lang="en-US" dirty="0"/>
              <a:t>Defense small share of procurement spending</a:t>
            </a:r>
          </a:p>
          <a:p>
            <a:r>
              <a:rPr lang="en-US" dirty="0"/>
              <a:t>More spending on commodities</a:t>
            </a:r>
          </a:p>
          <a:p>
            <a:r>
              <a:rPr lang="en-US" dirty="0"/>
              <a:t>Therefore, price often the primary criterion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F7084-B203-4734-9658-3C680C112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United States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C2C6B-28D6-4080-AFFF-307CFF2D92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local or regional spending included</a:t>
            </a:r>
          </a:p>
          <a:p>
            <a:r>
              <a:rPr lang="en-US" dirty="0"/>
              <a:t>Limited for healthcare spending federal level</a:t>
            </a:r>
          </a:p>
          <a:p>
            <a:r>
              <a:rPr lang="en-GB" dirty="0" err="1"/>
              <a:t>Defense</a:t>
            </a:r>
            <a:r>
              <a:rPr lang="en-GB" dirty="0"/>
              <a:t> majority of procurement spending</a:t>
            </a:r>
          </a:p>
          <a:p>
            <a:r>
              <a:rPr lang="en-GB" dirty="0"/>
              <a:t>More spending on high-tech, bespoke goods</a:t>
            </a:r>
          </a:p>
          <a:p>
            <a:r>
              <a:rPr lang="en-GB" dirty="0"/>
              <a:t>Thus, criteria often can’t be reduced to price</a:t>
            </a:r>
          </a:p>
        </p:txBody>
      </p:sp>
    </p:spTree>
    <p:extLst>
      <p:ext uri="{BB962C8B-B14F-4D97-AF65-F5344CB8AC3E}">
        <p14:creationId xmlns:p14="http://schemas.microsoft.com/office/powerpoint/2010/main" val="31298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6C40-B7AF-47F6-8AC0-F104BECD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Negotiated procurements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151F-8FC8-4A10-8994-C1D9A4B72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Coverage drives composition, which in turn drives policies about negotiation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0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38BE-64AE-4785-B8CE-E692C8D1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negotiation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A21DB4-8D9C-4852-B553-4B916D93A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American vendor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AF6249-B2A3-444C-93E2-79240E30F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378024" cy="3741738"/>
          </a:xfrm>
        </p:spPr>
        <p:txBody>
          <a:bodyPr/>
          <a:lstStyle/>
          <a:p>
            <a:r>
              <a:rPr lang="en-US" dirty="0"/>
              <a:t>Predominant method: 38% negotiated.</a:t>
            </a:r>
          </a:p>
          <a:p>
            <a:r>
              <a:rPr lang="en-US" dirty="0"/>
              <a:t>Add in IDIQ, that’s 60%.</a:t>
            </a:r>
          </a:p>
          <a:p>
            <a:endParaRPr lang="en-US" dirty="0"/>
          </a:p>
          <a:p>
            <a:r>
              <a:rPr lang="en-US" dirty="0"/>
              <a:t>Negotiation is the norm (viewed as competitive).</a:t>
            </a:r>
          </a:p>
          <a:p>
            <a:r>
              <a:rPr lang="en-US" dirty="0"/>
              <a:t>Sealed bids can’t weigh non-price factors.</a:t>
            </a:r>
          </a:p>
          <a:p>
            <a:r>
              <a:rPr lang="en-US" dirty="0"/>
              <a:t>Apt to submit incomplete bids to EU purchasers.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F4EC99-BB09-4597-9B9F-A3A49ADA2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600" y="1905000"/>
            <a:ext cx="3298113" cy="576262"/>
          </a:xfrm>
        </p:spPr>
        <p:txBody>
          <a:bodyPr/>
          <a:lstStyle/>
          <a:p>
            <a:r>
              <a:rPr lang="en-US" dirty="0"/>
              <a:t>European vendor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D0E743-676E-40EA-9E44-7ACC0670F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514600"/>
            <a:ext cx="3378024" cy="3741738"/>
          </a:xfrm>
        </p:spPr>
        <p:txBody>
          <a:bodyPr/>
          <a:lstStyle/>
          <a:p>
            <a:r>
              <a:rPr lang="en-US" dirty="0"/>
              <a:t>Open procedures: 87%.</a:t>
            </a:r>
          </a:p>
          <a:p>
            <a:r>
              <a:rPr lang="en-GB" dirty="0"/>
              <a:t>Add in restricted, and the total comes to 91%.</a:t>
            </a:r>
          </a:p>
          <a:p>
            <a:endParaRPr lang="en-GB" dirty="0"/>
          </a:p>
          <a:p>
            <a:r>
              <a:rPr lang="en-GB" dirty="0"/>
              <a:t>Negotiation impermissible for both open/restricted.</a:t>
            </a:r>
          </a:p>
          <a:p>
            <a:r>
              <a:rPr lang="en-GB" dirty="0"/>
              <a:t>Open bids may consider non-price factors.</a:t>
            </a:r>
          </a:p>
          <a:p>
            <a:r>
              <a:rPr lang="en-GB" dirty="0"/>
              <a:t>Apt to miss opportunities for negotiation in the US.</a:t>
            </a:r>
          </a:p>
        </p:txBody>
      </p:sp>
    </p:spTree>
    <p:extLst>
      <p:ext uri="{BB962C8B-B14F-4D97-AF65-F5344CB8AC3E}">
        <p14:creationId xmlns:p14="http://schemas.microsoft.com/office/powerpoint/2010/main" val="13365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1BB2-FCC2-4C63-84EE-3053C5BA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evolution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0460-694D-4233-ABFE-3C4C9DF3A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United States 60%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280AD2-B526-425C-8D80-9F2448A38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Longstanding history with sealed bidding</a:t>
            </a:r>
          </a:p>
          <a:p>
            <a:r>
              <a:rPr lang="en-US" dirty="0"/>
              <a:t>Tolerance developed during the Cold War</a:t>
            </a:r>
          </a:p>
          <a:p>
            <a:r>
              <a:rPr lang="en-GB" dirty="0"/>
              <a:t>Negotiation finally recognized in 1984</a:t>
            </a:r>
          </a:p>
          <a:p>
            <a:r>
              <a:rPr lang="en-GB" dirty="0"/>
              <a:t>“Perfect competition” differentiated products impossible…negotiation allows some competition 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F6E361-6B81-4D6E-AD2E-DDC753269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European Union 10%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5782F3-AC6B-4B98-AF67-55D90A69C7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Preference for open competition </a:t>
            </a:r>
          </a:p>
          <a:p>
            <a:r>
              <a:rPr lang="en-US" dirty="0"/>
              <a:t>Negotiation disfavored, national preferences</a:t>
            </a:r>
          </a:p>
          <a:p>
            <a:r>
              <a:rPr lang="en-US" dirty="0"/>
              <a:t>Competitive dialogue in 2004 directive</a:t>
            </a:r>
          </a:p>
          <a:p>
            <a:r>
              <a:rPr lang="en-US" dirty="0"/>
              <a:t>Existing methods weren’t working for complex/IT</a:t>
            </a:r>
          </a:p>
          <a:p>
            <a:r>
              <a:rPr lang="en-US" dirty="0"/>
              <a:t>Yukins: striking parallel with America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260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Ph.D. elevator pitch</a:t>
            </a:r>
          </a:p>
          <a:p>
            <a:r>
              <a:rPr lang="en-US" dirty="0"/>
              <a:t>Transatlantic caricatures </a:t>
            </a:r>
          </a:p>
          <a:p>
            <a:r>
              <a:rPr lang="en-US" dirty="0"/>
              <a:t>Covered procurements</a:t>
            </a:r>
          </a:p>
          <a:p>
            <a:r>
              <a:rPr lang="en-US" dirty="0"/>
              <a:t>Composition of purchases</a:t>
            </a:r>
          </a:p>
          <a:p>
            <a:r>
              <a:rPr lang="en-US" dirty="0"/>
              <a:t>Competitive negotiation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Ph.D. elevator pitch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my thesis in 60 second or less.  Time me.</a:t>
            </a:r>
          </a:p>
        </p:txBody>
      </p:sp>
    </p:spTree>
    <p:extLst>
      <p:ext uri="{BB962C8B-B14F-4D97-AF65-F5344CB8AC3E}">
        <p14:creationId xmlns:p14="http://schemas.microsoft.com/office/powerpoint/2010/main" val="31652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elevator pitch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TTIP is important.  Combined US/EU economy is huge – nearly half of global GDP.</a:t>
            </a:r>
          </a:p>
          <a:p>
            <a:r>
              <a:rPr lang="en-US" dirty="0"/>
              <a:t>Public procurement is a big area of concern.</a:t>
            </a:r>
          </a:p>
          <a:p>
            <a:r>
              <a:rPr lang="en-US" dirty="0"/>
              <a:t>Tariffs aren’t the problem.  Non-tariff barriers are. </a:t>
            </a:r>
          </a:p>
          <a:p>
            <a:r>
              <a:rPr lang="en-US" dirty="0"/>
              <a:t>Hypothetical: suppose TTIP passed and all overt barriers removed. What barriers would remain?</a:t>
            </a:r>
          </a:p>
          <a:p>
            <a:r>
              <a:rPr lang="en-US" dirty="0"/>
              <a:t>Sue Arrowsmith:  foreign procurement regimes create ‘</a:t>
            </a:r>
            <a:r>
              <a:rPr lang="en-US" b="1" dirty="0"/>
              <a:t>structural restrictions</a:t>
            </a:r>
            <a:r>
              <a:rPr lang="en-US" dirty="0"/>
              <a:t>’.</a:t>
            </a:r>
          </a:p>
          <a:p>
            <a:r>
              <a:rPr lang="en-US" dirty="0"/>
              <a:t>Yukins/Schooner: such restrictions ‘raise practical barriers to entry as foreign vendors run headlong into </a:t>
            </a:r>
            <a:r>
              <a:rPr lang="en-US" b="1" dirty="0"/>
              <a:t>dense and alien procurement regimes</a:t>
            </a:r>
            <a:r>
              <a:rPr lang="en-US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530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951F-6510-474F-BC95-13626FB7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and alien regimes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A12C-19E5-454D-B995-768E86E4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Award and qualification procedures</a:t>
            </a:r>
          </a:p>
          <a:p>
            <a:endParaRPr lang="en-US" dirty="0"/>
          </a:p>
          <a:p>
            <a:r>
              <a:rPr lang="en-US" dirty="0"/>
              <a:t>Competitive procedures</a:t>
            </a:r>
          </a:p>
          <a:p>
            <a:pPr marL="0" indent="0">
              <a:buNone/>
            </a:pPr>
            <a:r>
              <a:rPr lang="en-GB" dirty="0"/>
              <a:t>(negotiation contracts as a competitive procedure)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Challenge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B4D2-E3EA-4D4B-B193-FB6F88F4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Transatlantic caricatures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D641-93D5-404D-92BE-31E68F446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American versus European spending 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59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6A78-BFC7-4B24-8139-1DBCB9A5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spending priorities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3E261-9233-4D70-95FE-5D06B12A0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Rugged individualists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D4304A-57D3-477E-A107-B4214B513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Socialists</a:t>
            </a:r>
          </a:p>
        </p:txBody>
      </p:sp>
      <p:pic>
        <p:nvPicPr>
          <p:cNvPr id="26" name="Picture 4" descr="Related image">
            <a:extLst>
              <a:ext uri="{FF2B5EF4-FFF2-40B4-BE49-F238E27FC236}">
                <a16:creationId xmlns:a16="http://schemas.microsoft.com/office/drawing/2014/main" id="{80E7086F-5ADD-40B0-87AE-EA3BCA4378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 b="4285"/>
          <a:stretch/>
        </p:blipFill>
        <p:spPr bwMode="auto">
          <a:xfrm>
            <a:off x="912798" y="2514600"/>
            <a:ext cx="3127404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3EEF3F5A-31C0-4069-8B91-CC6DC1DE06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2533014"/>
            <a:ext cx="4327660" cy="29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F70F-819E-45B2-9803-7E0B15A2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Facts about U.S. federal spending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69CC67-6AC4-486A-805B-87DFA6247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2326153"/>
            <a:ext cx="7897289" cy="32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ACC393-CE00-4A7E-998B-8306F59AA7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82600" y="873126"/>
            <a:ext cx="8178799" cy="5111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9668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806</Words>
  <Application>Microsoft Office PowerPoint</Application>
  <PresentationFormat>On-screen Show (4:3)</PresentationFormat>
  <Paragraphs>140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Is the practice of negociation in public contracts a mere and common principle? / La négociation peut-elle être considérée comme un principe commun des contrats publics? </vt:lpstr>
      <vt:lpstr>Preview</vt:lpstr>
      <vt:lpstr>Ph.D. elevator pitch</vt:lpstr>
      <vt:lpstr>PhD elevator pitch</vt:lpstr>
      <vt:lpstr>Dense and alien regimes</vt:lpstr>
      <vt:lpstr>Transatlantic caricatures</vt:lpstr>
      <vt:lpstr>Different spending priorities</vt:lpstr>
      <vt:lpstr>Facts about U.S. federal spending</vt:lpstr>
      <vt:lpstr>PowerPoint Presentation</vt:lpstr>
      <vt:lpstr>Grants: non-procurement spending</vt:lpstr>
      <vt:lpstr>PowerPoint Presentation</vt:lpstr>
      <vt:lpstr>Europe: 2nd largest defense budget</vt:lpstr>
      <vt:lpstr>Covered procurements</vt:lpstr>
      <vt:lpstr>PowerPoint Presentation</vt:lpstr>
      <vt:lpstr>Coverage</vt:lpstr>
      <vt:lpstr>Defense coverage</vt:lpstr>
      <vt:lpstr>Consider  the math .</vt:lpstr>
      <vt:lpstr>Acknowledgements</vt:lpstr>
      <vt:lpstr>Composition of purchases</vt:lpstr>
      <vt:lpstr>Defence exceptionalism</vt:lpstr>
      <vt:lpstr>Defense is different</vt:lpstr>
      <vt:lpstr>Composition of purchases</vt:lpstr>
      <vt:lpstr>Negotiated procurements</vt:lpstr>
      <vt:lpstr>Competitive negotiation</vt:lpstr>
      <vt:lpstr>Shared evolution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practice of negociation in public contracts a mere and common principle?   La négociation peut-elle être considérée comme un principe commun des contrats publics? </dc:title>
  <dc:creator>Dan Schoeni</dc:creator>
  <cp:lastModifiedBy>Dan Schoeni</cp:lastModifiedBy>
  <cp:revision>3</cp:revision>
  <dcterms:created xsi:type="dcterms:W3CDTF">2019-12-05T15:01:15Z</dcterms:created>
  <dcterms:modified xsi:type="dcterms:W3CDTF">2019-12-05T15:13:40Z</dcterms:modified>
</cp:coreProperties>
</file>