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F1D60-AB94-4028-ADE7-FEBA0F5716B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782BF0-46B5-4501-AC9A-ADAB7E410F91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Responsibility (Qualification)</a:t>
          </a:r>
        </a:p>
        <a:p>
          <a:r>
            <a:rPr lang="en-US" b="1" dirty="0"/>
            <a:t>Only</a:t>
          </a:r>
        </a:p>
      </dgm:t>
    </dgm:pt>
    <dgm:pt modelId="{4AAE7C2D-1EC5-4F3D-B07F-876781263943}" type="parTrans" cxnId="{7C216253-4763-4844-A1E9-0FFB3874B1CC}">
      <dgm:prSet/>
      <dgm:spPr/>
      <dgm:t>
        <a:bodyPr/>
        <a:lstStyle/>
        <a:p>
          <a:endParaRPr lang="en-US"/>
        </a:p>
      </dgm:t>
    </dgm:pt>
    <dgm:pt modelId="{DDB0FF60-0ADD-493D-889B-63F0AF1F6779}" type="sibTrans" cxnId="{7C216253-4763-4844-A1E9-0FFB3874B1CC}">
      <dgm:prSet/>
      <dgm:spPr/>
      <dgm:t>
        <a:bodyPr/>
        <a:lstStyle/>
        <a:p>
          <a:endParaRPr lang="en-US"/>
        </a:p>
      </dgm:t>
    </dgm:pt>
    <dgm:pt modelId="{AAF0A5CB-CC95-4890-94F2-2E7B578E96A1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On a case-by-case basis</a:t>
          </a:r>
        </a:p>
      </dgm:t>
    </dgm:pt>
    <dgm:pt modelId="{4A187DBE-D706-468A-B625-3D7BBBC3A63A}" type="parTrans" cxnId="{2CCEFB92-8516-4129-9F3F-EDBC7A27C49F}">
      <dgm:prSet/>
      <dgm:spPr/>
      <dgm:t>
        <a:bodyPr/>
        <a:lstStyle/>
        <a:p>
          <a:endParaRPr lang="en-US"/>
        </a:p>
      </dgm:t>
    </dgm:pt>
    <dgm:pt modelId="{A0C14401-90A3-4F6A-ACCD-0821D34DF854}" type="sibTrans" cxnId="{2CCEFB92-8516-4129-9F3F-EDBC7A27C49F}">
      <dgm:prSet/>
      <dgm:spPr/>
      <dgm:t>
        <a:bodyPr/>
        <a:lstStyle/>
        <a:p>
          <a:endParaRPr lang="en-US"/>
        </a:p>
      </dgm:t>
    </dgm:pt>
    <dgm:pt modelId="{17DBB9D7-D5FB-4DB4-9B97-97CA9BE5BFAE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rgbClr val="003980"/>
              </a:solidFill>
            </a:rPr>
            <a:t>Adjudicative Debarment for “Bad Acts”</a:t>
          </a:r>
        </a:p>
      </dgm:t>
    </dgm:pt>
    <dgm:pt modelId="{6BA25A70-BB1F-4DED-9771-AFA43E4EF4E5}" type="parTrans" cxnId="{237A7C81-7E23-44F2-BB92-832977756796}">
      <dgm:prSet/>
      <dgm:spPr/>
      <dgm:t>
        <a:bodyPr/>
        <a:lstStyle/>
        <a:p>
          <a:endParaRPr lang="en-US"/>
        </a:p>
      </dgm:t>
    </dgm:pt>
    <dgm:pt modelId="{191729DE-112B-4F61-A5B2-0333BADAE8C8}" type="sibTrans" cxnId="{237A7C81-7E23-44F2-BB92-832977756796}">
      <dgm:prSet/>
      <dgm:spPr/>
      <dgm:t>
        <a:bodyPr/>
        <a:lstStyle/>
        <a:p>
          <a:endParaRPr lang="en-US"/>
        </a:p>
      </dgm:t>
    </dgm:pt>
    <dgm:pt modelId="{D1122BAE-F27D-45D6-B653-5F0E8BCF19E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rgbClr val="003980"/>
              </a:solidFill>
            </a:rPr>
            <a:t>E.g., World Bank</a:t>
          </a:r>
        </a:p>
      </dgm:t>
    </dgm:pt>
    <dgm:pt modelId="{658A0BE8-1D6F-4E96-9275-6F0EEB081817}" type="parTrans" cxnId="{A714A620-520A-4633-8E2E-CFB4CE1F41AF}">
      <dgm:prSet/>
      <dgm:spPr/>
      <dgm:t>
        <a:bodyPr/>
        <a:lstStyle/>
        <a:p>
          <a:endParaRPr lang="en-US"/>
        </a:p>
      </dgm:t>
    </dgm:pt>
    <dgm:pt modelId="{27A65740-8634-402E-A42F-76CAD9168DC3}" type="sibTrans" cxnId="{A714A620-520A-4633-8E2E-CFB4CE1F41AF}">
      <dgm:prSet/>
      <dgm:spPr/>
      <dgm:t>
        <a:bodyPr/>
        <a:lstStyle/>
        <a:p>
          <a:endParaRPr lang="en-US"/>
        </a:p>
      </dgm:t>
    </dgm:pt>
    <dgm:pt modelId="{73E262C1-BE32-4A38-A9F2-7CE112589C49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/>
            <a:t>Discretionary Debarment – U.S. Federal</a:t>
          </a:r>
        </a:p>
      </dgm:t>
    </dgm:pt>
    <dgm:pt modelId="{77376C59-B3D5-4C0A-95E6-B0A0B789D376}" type="parTrans" cxnId="{8EB3F9E0-05B7-4101-810F-AB5B062736B2}">
      <dgm:prSet/>
      <dgm:spPr/>
      <dgm:t>
        <a:bodyPr/>
        <a:lstStyle/>
        <a:p>
          <a:endParaRPr lang="en-US"/>
        </a:p>
      </dgm:t>
    </dgm:pt>
    <dgm:pt modelId="{279CC60E-68F5-4818-9ABF-F80049BB25A4}" type="sibTrans" cxnId="{8EB3F9E0-05B7-4101-810F-AB5B062736B2}">
      <dgm:prSet/>
      <dgm:spPr/>
      <dgm:t>
        <a:bodyPr/>
        <a:lstStyle/>
        <a:p>
          <a:endParaRPr lang="en-US"/>
        </a:p>
      </dgm:t>
    </dgm:pt>
    <dgm:pt modelId="{2393A738-E9A9-417E-83E2-778102B978D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In U.S. – done by contracting officer</a:t>
          </a:r>
        </a:p>
      </dgm:t>
    </dgm:pt>
    <dgm:pt modelId="{F1E694BD-0833-4694-BA5D-1EC40B9F83FA}" type="parTrans" cxnId="{37CF0089-15CB-4D25-8805-B8E4D811E705}">
      <dgm:prSet/>
      <dgm:spPr/>
      <dgm:t>
        <a:bodyPr/>
        <a:lstStyle/>
        <a:p>
          <a:endParaRPr lang="en-US"/>
        </a:p>
      </dgm:t>
    </dgm:pt>
    <dgm:pt modelId="{4CF9BC6D-E628-450D-B3BC-B87C3DB92884}" type="sibTrans" cxnId="{37CF0089-15CB-4D25-8805-B8E4D811E705}">
      <dgm:prSet/>
      <dgm:spPr/>
      <dgm:t>
        <a:bodyPr/>
        <a:lstStyle/>
        <a:p>
          <a:endParaRPr lang="en-US"/>
        </a:p>
      </dgm:t>
    </dgm:pt>
    <dgm:pt modelId="{F3EACF03-4D07-481D-9D90-BB871D591301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Debarment is a cross-government “meta-qualification” determination </a:t>
          </a:r>
        </a:p>
      </dgm:t>
    </dgm:pt>
    <dgm:pt modelId="{DE53F07F-F647-4D24-BE71-44B22F8936FD}" type="parTrans" cxnId="{D05307E9-D700-4DE9-8D76-BF7CBCA7AB0A}">
      <dgm:prSet/>
      <dgm:spPr/>
      <dgm:t>
        <a:bodyPr/>
        <a:lstStyle/>
        <a:p>
          <a:endParaRPr lang="en-US"/>
        </a:p>
      </dgm:t>
    </dgm:pt>
    <dgm:pt modelId="{36E09A7A-C1E0-4AD4-94FB-57F2B52A6F78}" type="sibTrans" cxnId="{D05307E9-D700-4DE9-8D76-BF7CBCA7AB0A}">
      <dgm:prSet/>
      <dgm:spPr/>
      <dgm:t>
        <a:bodyPr/>
        <a:lstStyle/>
        <a:p>
          <a:endParaRPr lang="en-US"/>
        </a:p>
      </dgm:t>
    </dgm:pt>
    <dgm:pt modelId="{394BB431-E708-4960-8C85-BF0DCA34E9FF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Based on “present responsibility”:  focus on present status</a:t>
          </a:r>
        </a:p>
      </dgm:t>
    </dgm:pt>
    <dgm:pt modelId="{58FBA788-BC5B-41C4-B008-5AFA23C48497}" type="parTrans" cxnId="{6C349D48-9197-40F6-9437-74964236A8E7}">
      <dgm:prSet/>
      <dgm:spPr/>
      <dgm:t>
        <a:bodyPr/>
        <a:lstStyle/>
        <a:p>
          <a:endParaRPr lang="en-US"/>
        </a:p>
      </dgm:t>
    </dgm:pt>
    <dgm:pt modelId="{8D9D24E5-D4E4-4FA7-8E0E-168F73FAEADD}" type="sibTrans" cxnId="{6C349D48-9197-40F6-9437-74964236A8E7}">
      <dgm:prSet/>
      <dgm:spPr/>
      <dgm:t>
        <a:bodyPr/>
        <a:lstStyle/>
        <a:p>
          <a:endParaRPr lang="en-US"/>
        </a:p>
      </dgm:t>
    </dgm:pt>
    <dgm:pt modelId="{6F9405CB-76E2-4259-81FC-E24BF870329A}">
      <dgm:prSet/>
      <dgm:spPr>
        <a:solidFill>
          <a:srgbClr val="14012D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Court-Ordered Debarment, After Judicial Proceedings</a:t>
          </a:r>
        </a:p>
      </dgm:t>
    </dgm:pt>
    <dgm:pt modelId="{02817B38-8D83-420E-9DB0-B82202E930E4}" type="parTrans" cxnId="{A0D08557-D34C-4D61-A05C-2C5F28863E87}">
      <dgm:prSet/>
      <dgm:spPr/>
      <dgm:t>
        <a:bodyPr/>
        <a:lstStyle/>
        <a:p>
          <a:endParaRPr lang="en-US"/>
        </a:p>
      </dgm:t>
    </dgm:pt>
    <dgm:pt modelId="{D40958C4-886D-4A6D-8605-FF738EB232F8}" type="sibTrans" cxnId="{A0D08557-D34C-4D61-A05C-2C5F28863E87}">
      <dgm:prSet/>
      <dgm:spPr/>
      <dgm:t>
        <a:bodyPr/>
        <a:lstStyle/>
        <a:p>
          <a:endParaRPr lang="en-US"/>
        </a:p>
      </dgm:t>
    </dgm:pt>
    <dgm:pt modelId="{D6F7F5F8-A38B-4DE8-97D9-83ACC51B301B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Allowed by new EU Directives</a:t>
          </a:r>
        </a:p>
      </dgm:t>
    </dgm:pt>
    <dgm:pt modelId="{2A85EB00-CE30-4407-94DD-80423B94259C}" type="parTrans" cxnId="{E2FF25F4-6F82-45B8-AF6C-33ABC80E3A6C}">
      <dgm:prSet/>
      <dgm:spPr/>
      <dgm:t>
        <a:bodyPr/>
        <a:lstStyle/>
        <a:p>
          <a:endParaRPr lang="en-US"/>
        </a:p>
      </dgm:t>
    </dgm:pt>
    <dgm:pt modelId="{5135388E-98C9-4D35-BF20-3FF4315FE07C}" type="sibTrans" cxnId="{E2FF25F4-6F82-45B8-AF6C-33ABC80E3A6C}">
      <dgm:prSet/>
      <dgm:spPr/>
      <dgm:t>
        <a:bodyPr/>
        <a:lstStyle/>
        <a:p>
          <a:endParaRPr lang="en-US"/>
        </a:p>
      </dgm:t>
    </dgm:pt>
    <dgm:pt modelId="{3097AB68-154D-41B2-AC03-471E1F759398}" type="pres">
      <dgm:prSet presAssocID="{92DF1D60-AB94-4028-ADE7-FEBA0F5716BD}" presName="Name0" presStyleCnt="0">
        <dgm:presLayoutVars>
          <dgm:dir/>
          <dgm:resizeHandles val="exact"/>
        </dgm:presLayoutVars>
      </dgm:prSet>
      <dgm:spPr/>
    </dgm:pt>
    <dgm:pt modelId="{D5FD1C14-F738-4F02-ABB4-F8BC669914AA}" type="pres">
      <dgm:prSet presAssocID="{28782BF0-46B5-4501-AC9A-ADAB7E410F91}" presName="node" presStyleLbl="node1" presStyleIdx="0" presStyleCnt="4">
        <dgm:presLayoutVars>
          <dgm:bulletEnabled val="1"/>
        </dgm:presLayoutVars>
      </dgm:prSet>
      <dgm:spPr/>
    </dgm:pt>
    <dgm:pt modelId="{B842F83D-5B9B-4D17-AE4F-9C0135AAB157}" type="pres">
      <dgm:prSet presAssocID="{DDB0FF60-0ADD-493D-889B-63F0AF1F6779}" presName="sibTrans" presStyleCnt="0"/>
      <dgm:spPr/>
    </dgm:pt>
    <dgm:pt modelId="{BFF605F8-ACD6-4061-972B-268BE58D0A0F}" type="pres">
      <dgm:prSet presAssocID="{17DBB9D7-D5FB-4DB4-9B97-97CA9BE5BFAE}" presName="node" presStyleLbl="node1" presStyleIdx="1" presStyleCnt="4" custLinFactX="96250" custLinFactNeighborX="100000" custLinFactNeighborY="-541">
        <dgm:presLayoutVars>
          <dgm:bulletEnabled val="1"/>
        </dgm:presLayoutVars>
      </dgm:prSet>
      <dgm:spPr/>
    </dgm:pt>
    <dgm:pt modelId="{7AA826F6-88F0-4443-A724-55D5E91EFB0C}" type="pres">
      <dgm:prSet presAssocID="{191729DE-112B-4F61-A5B2-0333BADAE8C8}" presName="sibTrans" presStyleCnt="0"/>
      <dgm:spPr/>
    </dgm:pt>
    <dgm:pt modelId="{C90C95B3-19CC-4E59-AF24-B2CA3312E7EF}" type="pres">
      <dgm:prSet presAssocID="{6F9405CB-76E2-4259-81FC-E24BF870329A}" presName="node" presStyleLbl="node1" presStyleIdx="2" presStyleCnt="4" custLinFactX="94426" custLinFactNeighborX="100000" custLinFactNeighborY="1081">
        <dgm:presLayoutVars>
          <dgm:bulletEnabled val="1"/>
        </dgm:presLayoutVars>
      </dgm:prSet>
      <dgm:spPr/>
    </dgm:pt>
    <dgm:pt modelId="{F10EEFD2-FF23-4962-992B-CB2BB74A5B66}" type="pres">
      <dgm:prSet presAssocID="{D40958C4-886D-4A6D-8605-FF738EB232F8}" presName="sibTrans" presStyleCnt="0"/>
      <dgm:spPr/>
    </dgm:pt>
    <dgm:pt modelId="{698F460A-15EB-4594-8F12-E79B6B6D53CF}" type="pres">
      <dgm:prSet presAssocID="{73E262C1-BE32-4A38-A9F2-7CE112589C49}" presName="node" presStyleLbl="node1" presStyleIdx="3" presStyleCnt="4" custLinFactX="-200000" custLinFactNeighborX="-225679" custLinFactNeighborY="-541">
        <dgm:presLayoutVars>
          <dgm:bulletEnabled val="1"/>
        </dgm:presLayoutVars>
      </dgm:prSet>
      <dgm:spPr/>
    </dgm:pt>
  </dgm:ptLst>
  <dgm:cxnLst>
    <dgm:cxn modelId="{6300F911-AC7D-492F-A464-25FE92185560}" type="presOf" srcId="{6F9405CB-76E2-4259-81FC-E24BF870329A}" destId="{C90C95B3-19CC-4E59-AF24-B2CA3312E7EF}" srcOrd="0" destOrd="0" presId="urn:microsoft.com/office/officeart/2005/8/layout/hList6"/>
    <dgm:cxn modelId="{A714A620-520A-4633-8E2E-CFB4CE1F41AF}" srcId="{17DBB9D7-D5FB-4DB4-9B97-97CA9BE5BFAE}" destId="{D1122BAE-F27D-45D6-B653-5F0E8BCF19E6}" srcOrd="0" destOrd="0" parTransId="{658A0BE8-1D6F-4E96-9275-6F0EEB081817}" sibTransId="{27A65740-8634-402E-A42F-76CAD9168DC3}"/>
    <dgm:cxn modelId="{BB8BAA37-DED6-4CED-B0DB-F1851851F12F}" type="presOf" srcId="{17DBB9D7-D5FB-4DB4-9B97-97CA9BE5BFAE}" destId="{BFF605F8-ACD6-4061-972B-268BE58D0A0F}" srcOrd="0" destOrd="0" presId="urn:microsoft.com/office/officeart/2005/8/layout/hList6"/>
    <dgm:cxn modelId="{1984CD61-B856-4482-A952-DB4DE982A192}" type="presOf" srcId="{92DF1D60-AB94-4028-ADE7-FEBA0F5716BD}" destId="{3097AB68-154D-41B2-AC03-471E1F759398}" srcOrd="0" destOrd="0" presId="urn:microsoft.com/office/officeart/2005/8/layout/hList6"/>
    <dgm:cxn modelId="{6C349D48-9197-40F6-9437-74964236A8E7}" srcId="{73E262C1-BE32-4A38-A9F2-7CE112589C49}" destId="{394BB431-E708-4960-8C85-BF0DCA34E9FF}" srcOrd="0" destOrd="0" parTransId="{58FBA788-BC5B-41C4-B008-5AFA23C48497}" sibTransId="{8D9D24E5-D4E4-4FA7-8E0E-168F73FAEADD}"/>
    <dgm:cxn modelId="{7FAFB84D-E379-4160-9997-F2CA82AF2D64}" type="presOf" srcId="{D6F7F5F8-A38B-4DE8-97D9-83ACC51B301B}" destId="{D5FD1C14-F738-4F02-ABB4-F8BC669914AA}" srcOrd="0" destOrd="3" presId="urn:microsoft.com/office/officeart/2005/8/layout/hList6"/>
    <dgm:cxn modelId="{7C216253-4763-4844-A1E9-0FFB3874B1CC}" srcId="{92DF1D60-AB94-4028-ADE7-FEBA0F5716BD}" destId="{28782BF0-46B5-4501-AC9A-ADAB7E410F91}" srcOrd="0" destOrd="0" parTransId="{4AAE7C2D-1EC5-4F3D-B07F-876781263943}" sibTransId="{DDB0FF60-0ADD-493D-889B-63F0AF1F6779}"/>
    <dgm:cxn modelId="{06DF4353-F911-477F-AE83-92EDF03C7844}" type="presOf" srcId="{F3EACF03-4D07-481D-9D90-BB871D591301}" destId="{698F460A-15EB-4594-8F12-E79B6B6D53CF}" srcOrd="0" destOrd="2" presId="urn:microsoft.com/office/officeart/2005/8/layout/hList6"/>
    <dgm:cxn modelId="{9423FE73-D11D-4134-9C0D-98EEA04A787A}" type="presOf" srcId="{D1122BAE-F27D-45D6-B653-5F0E8BCF19E6}" destId="{BFF605F8-ACD6-4061-972B-268BE58D0A0F}" srcOrd="0" destOrd="1" presId="urn:microsoft.com/office/officeart/2005/8/layout/hList6"/>
    <dgm:cxn modelId="{A0D08557-D34C-4D61-A05C-2C5F28863E87}" srcId="{92DF1D60-AB94-4028-ADE7-FEBA0F5716BD}" destId="{6F9405CB-76E2-4259-81FC-E24BF870329A}" srcOrd="2" destOrd="0" parTransId="{02817B38-8D83-420E-9DB0-B82202E930E4}" sibTransId="{D40958C4-886D-4A6D-8605-FF738EB232F8}"/>
    <dgm:cxn modelId="{237A7C81-7E23-44F2-BB92-832977756796}" srcId="{92DF1D60-AB94-4028-ADE7-FEBA0F5716BD}" destId="{17DBB9D7-D5FB-4DB4-9B97-97CA9BE5BFAE}" srcOrd="1" destOrd="0" parTransId="{6BA25A70-BB1F-4DED-9771-AFA43E4EF4E5}" sibTransId="{191729DE-112B-4F61-A5B2-0333BADAE8C8}"/>
    <dgm:cxn modelId="{37CF0089-15CB-4D25-8805-B8E4D811E705}" srcId="{28782BF0-46B5-4501-AC9A-ADAB7E410F91}" destId="{2393A738-E9A9-417E-83E2-778102B978D3}" srcOrd="1" destOrd="0" parTransId="{F1E694BD-0833-4694-BA5D-1EC40B9F83FA}" sibTransId="{4CF9BC6D-E628-450D-B3BC-B87C3DB92884}"/>
    <dgm:cxn modelId="{FDEA2B89-8117-4CA7-B807-5C62C35C7BD9}" type="presOf" srcId="{394BB431-E708-4960-8C85-BF0DCA34E9FF}" destId="{698F460A-15EB-4594-8F12-E79B6B6D53CF}" srcOrd="0" destOrd="1" presId="urn:microsoft.com/office/officeart/2005/8/layout/hList6"/>
    <dgm:cxn modelId="{E7D6FA91-0F41-47EA-B0E9-67DABC26E084}" type="presOf" srcId="{73E262C1-BE32-4A38-A9F2-7CE112589C49}" destId="{698F460A-15EB-4594-8F12-E79B6B6D53CF}" srcOrd="0" destOrd="0" presId="urn:microsoft.com/office/officeart/2005/8/layout/hList6"/>
    <dgm:cxn modelId="{2CCEFB92-8516-4129-9F3F-EDBC7A27C49F}" srcId="{28782BF0-46B5-4501-AC9A-ADAB7E410F91}" destId="{AAF0A5CB-CC95-4890-94F2-2E7B578E96A1}" srcOrd="0" destOrd="0" parTransId="{4A187DBE-D706-468A-B625-3D7BBBC3A63A}" sibTransId="{A0C14401-90A3-4F6A-ACCD-0821D34DF854}"/>
    <dgm:cxn modelId="{21DBBFA8-F705-490E-834C-C482DC06819F}" type="presOf" srcId="{2393A738-E9A9-417E-83E2-778102B978D3}" destId="{D5FD1C14-F738-4F02-ABB4-F8BC669914AA}" srcOrd="0" destOrd="2" presId="urn:microsoft.com/office/officeart/2005/8/layout/hList6"/>
    <dgm:cxn modelId="{DC155EB1-085F-473B-8331-4DC7E9D4E60C}" type="presOf" srcId="{28782BF0-46B5-4501-AC9A-ADAB7E410F91}" destId="{D5FD1C14-F738-4F02-ABB4-F8BC669914AA}" srcOrd="0" destOrd="0" presId="urn:microsoft.com/office/officeart/2005/8/layout/hList6"/>
    <dgm:cxn modelId="{6EE67ADC-3F15-473B-904D-060C2555D57C}" type="presOf" srcId="{AAF0A5CB-CC95-4890-94F2-2E7B578E96A1}" destId="{D5FD1C14-F738-4F02-ABB4-F8BC669914AA}" srcOrd="0" destOrd="1" presId="urn:microsoft.com/office/officeart/2005/8/layout/hList6"/>
    <dgm:cxn modelId="{8EB3F9E0-05B7-4101-810F-AB5B062736B2}" srcId="{92DF1D60-AB94-4028-ADE7-FEBA0F5716BD}" destId="{73E262C1-BE32-4A38-A9F2-7CE112589C49}" srcOrd="3" destOrd="0" parTransId="{77376C59-B3D5-4C0A-95E6-B0A0B789D376}" sibTransId="{279CC60E-68F5-4818-9ABF-F80049BB25A4}"/>
    <dgm:cxn modelId="{D05307E9-D700-4DE9-8D76-BF7CBCA7AB0A}" srcId="{73E262C1-BE32-4A38-A9F2-7CE112589C49}" destId="{F3EACF03-4D07-481D-9D90-BB871D591301}" srcOrd="1" destOrd="0" parTransId="{DE53F07F-F647-4D24-BE71-44B22F8936FD}" sibTransId="{36E09A7A-C1E0-4AD4-94FB-57F2B52A6F78}"/>
    <dgm:cxn modelId="{E2FF25F4-6F82-45B8-AF6C-33ABC80E3A6C}" srcId="{28782BF0-46B5-4501-AC9A-ADAB7E410F91}" destId="{D6F7F5F8-A38B-4DE8-97D9-83ACC51B301B}" srcOrd="2" destOrd="0" parTransId="{2A85EB00-CE30-4407-94DD-80423B94259C}" sibTransId="{5135388E-98C9-4D35-BF20-3FF4315FE07C}"/>
    <dgm:cxn modelId="{2289936F-FBE8-435A-AB9C-BF0AA97E0A73}" type="presParOf" srcId="{3097AB68-154D-41B2-AC03-471E1F759398}" destId="{D5FD1C14-F738-4F02-ABB4-F8BC669914AA}" srcOrd="0" destOrd="0" presId="urn:microsoft.com/office/officeart/2005/8/layout/hList6"/>
    <dgm:cxn modelId="{7C193F3A-5ABE-45B1-9A9A-F32EA0BF5DA5}" type="presParOf" srcId="{3097AB68-154D-41B2-AC03-471E1F759398}" destId="{B842F83D-5B9B-4D17-AE4F-9C0135AAB157}" srcOrd="1" destOrd="0" presId="urn:microsoft.com/office/officeart/2005/8/layout/hList6"/>
    <dgm:cxn modelId="{0EAF0470-26ED-44BA-8F86-0BC1EFA18CA4}" type="presParOf" srcId="{3097AB68-154D-41B2-AC03-471E1F759398}" destId="{BFF605F8-ACD6-4061-972B-268BE58D0A0F}" srcOrd="2" destOrd="0" presId="urn:microsoft.com/office/officeart/2005/8/layout/hList6"/>
    <dgm:cxn modelId="{B84CB17B-9C02-442F-8658-CD37BA96DCE8}" type="presParOf" srcId="{3097AB68-154D-41B2-AC03-471E1F759398}" destId="{7AA826F6-88F0-4443-A724-55D5E91EFB0C}" srcOrd="3" destOrd="0" presId="urn:microsoft.com/office/officeart/2005/8/layout/hList6"/>
    <dgm:cxn modelId="{B2F3C990-7960-446D-8AE3-5E494C433607}" type="presParOf" srcId="{3097AB68-154D-41B2-AC03-471E1F759398}" destId="{C90C95B3-19CC-4E59-AF24-B2CA3312E7EF}" srcOrd="4" destOrd="0" presId="urn:microsoft.com/office/officeart/2005/8/layout/hList6"/>
    <dgm:cxn modelId="{DAD8DACE-00DB-4BE8-BCD5-6D1A4D3306C3}" type="presParOf" srcId="{3097AB68-154D-41B2-AC03-471E1F759398}" destId="{F10EEFD2-FF23-4962-992B-CB2BB74A5B66}" srcOrd="5" destOrd="0" presId="urn:microsoft.com/office/officeart/2005/8/layout/hList6"/>
    <dgm:cxn modelId="{015F92C8-F52F-4D47-B3D0-906C79E45671}" type="presParOf" srcId="{3097AB68-154D-41B2-AC03-471E1F759398}" destId="{698F460A-15EB-4594-8F12-E79B6B6D53C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D1C14-F738-4F02-ABB4-F8BC669914AA}">
      <dsp:nvSpPr>
        <dsp:cNvPr id="0" name=""/>
        <dsp:cNvSpPr/>
      </dsp:nvSpPr>
      <dsp:spPr>
        <a:xfrm rot="16200000">
          <a:off x="-1410195" y="1412106"/>
          <a:ext cx="4699000" cy="1874787"/>
        </a:xfrm>
        <a:prstGeom prst="flowChartManualOperati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998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Responsibility (Qualification)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Only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 a case-by-case basis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 U.S. – done by contracting officer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Allowed by new EU Directives</a:t>
          </a:r>
        </a:p>
      </dsp:txBody>
      <dsp:txXfrm rot="5400000">
        <a:off x="1911" y="939800"/>
        <a:ext cx="1874787" cy="2819400"/>
      </dsp:txXfrm>
    </dsp:sp>
    <dsp:sp modelId="{BFF605F8-ACD6-4061-972B-268BE58D0A0F}">
      <dsp:nvSpPr>
        <dsp:cNvPr id="0" name=""/>
        <dsp:cNvSpPr/>
      </dsp:nvSpPr>
      <dsp:spPr>
        <a:xfrm rot="16200000">
          <a:off x="2550293" y="1412106"/>
          <a:ext cx="4699000" cy="1874787"/>
        </a:xfrm>
        <a:prstGeom prst="flowChartManualOperati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998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3980"/>
              </a:solidFill>
            </a:rPr>
            <a:t>Adjudicative Debarment for “Bad Acts”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003980"/>
              </a:solidFill>
            </a:rPr>
            <a:t>E.g., World Bank</a:t>
          </a:r>
        </a:p>
      </dsp:txBody>
      <dsp:txXfrm rot="5400000">
        <a:off x="3962399" y="939800"/>
        <a:ext cx="1874787" cy="2819400"/>
      </dsp:txXfrm>
    </dsp:sp>
    <dsp:sp modelId="{C90C95B3-19CC-4E59-AF24-B2CA3312E7EF}">
      <dsp:nvSpPr>
        <dsp:cNvPr id="0" name=""/>
        <dsp:cNvSpPr/>
      </dsp:nvSpPr>
      <dsp:spPr>
        <a:xfrm rot="16200000">
          <a:off x="4531494" y="1412106"/>
          <a:ext cx="4699000" cy="1874787"/>
        </a:xfrm>
        <a:prstGeom prst="flowChartManualOperation">
          <a:avLst/>
        </a:prstGeom>
        <a:solidFill>
          <a:srgbClr val="14012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998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Court-Ordered Debarment, After Judicial Proceedings</a:t>
          </a:r>
        </a:p>
      </dsp:txBody>
      <dsp:txXfrm rot="5400000">
        <a:off x="5943600" y="939800"/>
        <a:ext cx="1874787" cy="2819400"/>
      </dsp:txXfrm>
    </dsp:sp>
    <dsp:sp modelId="{698F460A-15EB-4594-8F12-E79B6B6D53CF}">
      <dsp:nvSpPr>
        <dsp:cNvPr id="0" name=""/>
        <dsp:cNvSpPr/>
      </dsp:nvSpPr>
      <dsp:spPr>
        <a:xfrm rot="16200000">
          <a:off x="569094" y="1412106"/>
          <a:ext cx="4699000" cy="1874787"/>
        </a:xfrm>
        <a:prstGeom prst="flowChartManualOperati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998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Discretionary Debarment – U.S. Federal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Based on “present responsibility”:  focus on present status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Debarment is a cross-government “meta-qualification” determination </a:t>
          </a:r>
        </a:p>
      </dsp:txBody>
      <dsp:txXfrm rot="5400000">
        <a:off x="1981200" y="939800"/>
        <a:ext cx="1874787" cy="281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14E9C-266E-4079-8AD5-6B3EE0D3997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A3961-68B7-40A6-81F8-23953195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BEAC04F-B41F-4364-B189-1BBCA5AAA3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6457E2E-7244-458B-AC58-BACCFA5811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CD8C980-B8DC-4804-B7A0-6FEEF3E51D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8C8150-ACC0-4AB5-A1FD-48F696C762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0B726D3-B49A-48CD-ABB0-04A23F31E6B7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8782ADDE-2409-47EF-8142-0FBF0E08CEF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41107AE6-937C-4925-8743-F39114C8A9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E0C2C79-58DD-4E3A-BE9F-D4008A22B2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0BE16BC3-E949-4306-BEEB-3BF290B65C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C2D08EDD-00E7-4571-A21B-5411E1761A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91E0BC8-1484-49AD-8AE2-8A9F2DF584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EE1E5F1C-02E3-4A72-A795-9848BEE438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solidFill>
                  <a:srgbClr val="FFFFFF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637DCA2A-1013-4247-B269-40B660170C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078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6B34EC3-DE3E-4E80-A145-03CBC4EDE5B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F6137D6-F2C2-4006-A373-F92978A90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2FBBE65-FC69-4B0A-AB35-F5DA294C2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69FE619-D955-4E64-A50E-FDDE64764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75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7D0CBF-271A-44C0-B18F-2233AE90E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5820E67-B571-4EED-8427-B596091B2E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1B2E5-52BF-47E8-9875-F1BC583F55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1B30023-9467-4264-BCF1-E8C20FB6022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3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4D6730-5316-4712-BC52-B67EE8258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E8EAB7-C6D7-49D0-93C5-53E362DC5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81BDA3-F211-42F7-B293-036F5C68A0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50EDBA7-D981-4843-AE89-E94504D9FC4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3F26AB8-FF9F-49E0-AC7D-F1C13FA06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9CA8419-DA14-4E61-83FE-F01E85AF7E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D684A-25CE-413B-B322-10F6BC1D17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70F2DAB3-9524-4291-8F74-D8971FE05DA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25E33E5-2D66-4334-83D5-9F6E2F0BE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EFF634C-7893-49E5-87B0-4E9BBCED8B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961276-405F-4785-A0F7-58DEDDD3C3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08A1393-29E5-4176-80BB-3AAD4180084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962F90-3EAC-4A08-89A6-E0A2A5394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86852D-F53D-4FB1-A778-A9334FEA9E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68E86-A552-48D5-807F-DE916EC025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5E5B090-B79B-48CE-8E62-5678AE4F091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1817F30-2F07-4D8E-BEF8-B4F59F6AA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DAD1C6C-E065-4138-B14D-22A65AFB15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B70D6C-8013-46B5-80D3-1A3C08C938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9EC3299-7E98-43E0-9AF2-EF46A67D18F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530CA62-03D1-490B-B342-ED1467686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3A7CCA8-4022-462D-9F00-5B350F8AA5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60161F-D5B7-41B2-8DC2-859803B2D7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B1CF719-3C94-4B52-B4D1-DBC526D5FE7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EB780-58BE-4E0F-A2EA-DC13DC2CF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0284A-E0C5-42C0-BDD9-5F39EB4715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AE238B-FBE5-4D50-808E-3A0797227A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964843D-AC74-48CC-A2D3-91BCB295575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2308CF-3D3D-4283-A379-ACE851794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C908255-F789-4B46-AC64-544E07F680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ADC165-031F-4E6A-8DBA-5F6C8F9021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1942691-2E94-46D5-9D65-2CDB553752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C1A2885-4FE7-47FE-9CB7-EF9310FE9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C41975-E19A-4030-B312-BCFE8A8FA6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2F7A92-43EC-43AD-A0D9-3E6A128C2D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90662BA-4AE3-483D-B986-92A767B593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0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8CEA15-A8A7-4ABB-B60A-458081B0C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BF2B43-FA0F-420F-AF7B-026B0DD8D3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70A11-2FA2-418C-BCC8-C56ED0EE85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D0BDB50-F6E4-4D60-A145-B9566A32632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7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18C2EA1C-8606-4600-A7E7-8C82B5A2F2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584169EB-9768-459D-81D7-D8919AE08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fld id="{3DF5D45D-2685-4261-9B94-A776E5EA5B2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23A869D2-6CB2-496E-A9F2-BE9B029C247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5" name="Group 5">
              <a:extLst>
                <a:ext uri="{FF2B5EF4-FFF2-40B4-BE49-F238E27FC236}">
                  <a16:creationId xmlns:a16="http://schemas.microsoft.com/office/drawing/2014/main" id="{F0618581-C851-4BB3-91A7-08223C72A8D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6854" name="Freeform 6">
                <a:extLst>
                  <a:ext uri="{FF2B5EF4-FFF2-40B4-BE49-F238E27FC236}">
                    <a16:creationId xmlns:a16="http://schemas.microsoft.com/office/drawing/2014/main" id="{F57F3BA7-E02C-46F7-A34F-94132D627B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06855" name="Freeform 7">
                <a:extLst>
                  <a:ext uri="{FF2B5EF4-FFF2-40B4-BE49-F238E27FC236}">
                    <a16:creationId xmlns:a16="http://schemas.microsoft.com/office/drawing/2014/main" id="{E509F721-1D14-4A2C-AEAD-51688F703A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206856" name="Freeform 8">
                <a:extLst>
                  <a:ext uri="{FF2B5EF4-FFF2-40B4-BE49-F238E27FC236}">
                    <a16:creationId xmlns:a16="http://schemas.microsoft.com/office/drawing/2014/main" id="{322681D8-F976-4A4D-AACC-E7EDCA44E1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E150456B-2569-4E39-8BA4-C99DFB9615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6858" name="Freeform 10">
                <a:extLst>
                  <a:ext uri="{FF2B5EF4-FFF2-40B4-BE49-F238E27FC236}">
                    <a16:creationId xmlns:a16="http://schemas.microsoft.com/office/drawing/2014/main" id="{F7A810EB-5CF5-4C4C-966C-643D29904F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FFFFFF"/>
                  </a:solidFill>
                  <a:latin typeface="+mn-lt"/>
                  <a:cs typeface="Arial" charset="0"/>
                </a:endParaRPr>
              </a:p>
            </p:txBody>
          </p:sp>
        </p:grpSp>
        <p:sp>
          <p:nvSpPr>
            <p:cNvPr id="206859" name="Freeform 11">
              <a:extLst>
                <a:ext uri="{FF2B5EF4-FFF2-40B4-BE49-F238E27FC236}">
                  <a16:creationId xmlns:a16="http://schemas.microsoft.com/office/drawing/2014/main" id="{B6235D8B-92CC-4A9C-BE4C-88AFE10D36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solidFill>
                  <a:srgbClr val="FFFFFF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037" name="Freeform 12">
              <a:extLst>
                <a:ext uri="{FF2B5EF4-FFF2-40B4-BE49-F238E27FC236}">
                  <a16:creationId xmlns:a16="http://schemas.microsoft.com/office/drawing/2014/main" id="{29FDFC8C-EAE8-4B7D-93F5-27AC76C1F5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06861" name="Rectangle 13">
            <a:extLst>
              <a:ext uri="{FF2B5EF4-FFF2-40B4-BE49-F238E27FC236}">
                <a16:creationId xmlns:a16="http://schemas.microsoft.com/office/drawing/2014/main" id="{9D345CD4-0EE5-470F-962F-22F38FB0910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6862" name="Rectangle 14">
            <a:extLst>
              <a:ext uri="{FF2B5EF4-FFF2-40B4-BE49-F238E27FC236}">
                <a16:creationId xmlns:a16="http://schemas.microsoft.com/office/drawing/2014/main" id="{19291333-6C8B-4658-BDFE-3FB59B21E2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63" name="Rectangle 15">
            <a:extLst>
              <a:ext uri="{FF2B5EF4-FFF2-40B4-BE49-F238E27FC236}">
                <a16:creationId xmlns:a16="http://schemas.microsoft.com/office/drawing/2014/main" id="{C918BFDC-6708-472D-8470-DA35C3954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1032" name="Object 16">
            <a:extLst>
              <a:ext uri="{FF2B5EF4-FFF2-40B4-BE49-F238E27FC236}">
                <a16:creationId xmlns:a16="http://schemas.microsoft.com/office/drawing/2014/main" id="{03E7B40F-4AA9-41EA-9C02-4D883F2D6D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34501" y="5800726"/>
          <a:ext cx="28575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15" imgW="2142857" imgH="1057423" progId="Paint.Picture">
                  <p:embed/>
                </p:oleObj>
              </mc:Choice>
              <mc:Fallback>
                <p:oleObj name="Bitmap Image" r:id="rId15" imgW="2142857" imgH="1057423" progId="Paint.Picture">
                  <p:embed/>
                  <p:pic>
                    <p:nvPicPr>
                      <p:cNvPr id="1032" name="Object 16">
                        <a:extLst>
                          <a:ext uri="{FF2B5EF4-FFF2-40B4-BE49-F238E27FC236}">
                            <a16:creationId xmlns:a16="http://schemas.microsoft.com/office/drawing/2014/main" id="{03E7B40F-4AA9-41EA-9C02-4D883F2D6D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1" y="5800726"/>
                        <a:ext cx="28575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7">
            <a:extLst>
              <a:ext uri="{FF2B5EF4-FFF2-40B4-BE49-F238E27FC236}">
                <a16:creationId xmlns:a16="http://schemas.microsoft.com/office/drawing/2014/main" id="{7895C296-5C05-45F2-8D3D-AA40ED9E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0" y="457201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4" name="Text Box 18">
            <a:extLst>
              <a:ext uri="{FF2B5EF4-FFF2-40B4-BE49-F238E27FC236}">
                <a16:creationId xmlns:a16="http://schemas.microsoft.com/office/drawing/2014/main" id="{16B4040D-D98B-4352-A225-D386F6861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0800" y="5257801"/>
            <a:ext cx="142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fld id="{247D1F0D-809E-4FB0-A129-DB2F2D152F6C}" type="slidenum">
              <a:rPr lang="en-US" altLang="en-US" sz="1800">
                <a:solidFill>
                  <a:srgbClr val="FFFFFF"/>
                </a:solidFill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52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81CB0-6112-47B7-9D96-8FE8CCF34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-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Debarment: Emerging Models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CB3FD59-0726-456F-A115-B22382C212DD}"/>
              </a:ext>
            </a:extLst>
          </p:cNvPr>
          <p:cNvGraphicFramePr/>
          <p:nvPr/>
        </p:nvGraphicFramePr>
        <p:xfrm>
          <a:off x="2209800" y="914400"/>
          <a:ext cx="7924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D7D89949-7E3D-4910-8C36-E9E7FB50ADB4}"/>
              </a:ext>
            </a:extLst>
          </p:cNvPr>
          <p:cNvSpPr/>
          <p:nvPr/>
        </p:nvSpPr>
        <p:spPr bwMode="auto">
          <a:xfrm>
            <a:off x="1930400" y="5867400"/>
            <a:ext cx="2641600" cy="990600"/>
          </a:xfrm>
          <a:prstGeom prst="ellipse">
            <a:avLst/>
          </a:prstGeom>
          <a:solidFill>
            <a:schemeClr val="tx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panose="020B0604020202020204" pitchFamily="34" charset="0"/>
              </a:rPr>
              <a:t>Performance Risk</a:t>
            </a:r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5B40A4E1-5366-4161-8FD3-41CAD65F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838" y="5830888"/>
            <a:ext cx="2514600" cy="990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Reputation Risk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Wingdings</vt:lpstr>
      <vt:lpstr>Stream</vt:lpstr>
      <vt:lpstr>Bitmap Image</vt:lpstr>
      <vt:lpstr>Debarment: Emerging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Debarment: Emerging Models</dc:title>
  <dc:creator>Yukins, Christopher R.</dc:creator>
  <cp:lastModifiedBy>Yukins, Christopher R.</cp:lastModifiedBy>
  <cp:revision>2</cp:revision>
  <dcterms:created xsi:type="dcterms:W3CDTF">2020-01-10T18:50:25Z</dcterms:created>
  <dcterms:modified xsi:type="dcterms:W3CDTF">2020-01-10T19:47:37Z</dcterms:modified>
</cp:coreProperties>
</file>