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84" r:id="rId1"/>
    <p:sldMasterId id="2147483700" r:id="rId2"/>
    <p:sldMasterId id="2147483713" r:id="rId3"/>
  </p:sldMasterIdLst>
  <p:notesMasterIdLst>
    <p:notesMasterId r:id="rId62"/>
  </p:notesMasterIdLst>
  <p:handoutMasterIdLst>
    <p:handoutMasterId r:id="rId63"/>
  </p:handoutMasterIdLst>
  <p:sldIdLst>
    <p:sldId id="256" r:id="rId4"/>
    <p:sldId id="299" r:id="rId5"/>
    <p:sldId id="295" r:id="rId6"/>
    <p:sldId id="327" r:id="rId7"/>
    <p:sldId id="275" r:id="rId8"/>
    <p:sldId id="321" r:id="rId9"/>
    <p:sldId id="303" r:id="rId10"/>
    <p:sldId id="313" r:id="rId11"/>
    <p:sldId id="320" r:id="rId12"/>
    <p:sldId id="310" r:id="rId13"/>
    <p:sldId id="300" r:id="rId14"/>
    <p:sldId id="305" r:id="rId15"/>
    <p:sldId id="302" r:id="rId16"/>
    <p:sldId id="312" r:id="rId17"/>
    <p:sldId id="311" r:id="rId18"/>
    <p:sldId id="322" r:id="rId19"/>
    <p:sldId id="323" r:id="rId20"/>
    <p:sldId id="324" r:id="rId21"/>
    <p:sldId id="326" r:id="rId22"/>
    <p:sldId id="325" r:id="rId23"/>
    <p:sldId id="309" r:id="rId24"/>
    <p:sldId id="363" r:id="rId25"/>
    <p:sldId id="489" r:id="rId26"/>
    <p:sldId id="492" r:id="rId27"/>
    <p:sldId id="364" r:id="rId28"/>
    <p:sldId id="358" r:id="rId29"/>
    <p:sldId id="361" r:id="rId30"/>
    <p:sldId id="362" r:id="rId31"/>
    <p:sldId id="359" r:id="rId32"/>
    <p:sldId id="360" r:id="rId33"/>
    <p:sldId id="296" r:id="rId34"/>
    <p:sldId id="336" r:id="rId35"/>
    <p:sldId id="337" r:id="rId36"/>
    <p:sldId id="338" r:id="rId37"/>
    <p:sldId id="354" r:id="rId38"/>
    <p:sldId id="355" r:id="rId39"/>
    <p:sldId id="339"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28" r:id="rId53"/>
    <p:sldId id="332" r:id="rId54"/>
    <p:sldId id="329" r:id="rId55"/>
    <p:sldId id="333" r:id="rId56"/>
    <p:sldId id="330" r:id="rId57"/>
    <p:sldId id="334" r:id="rId58"/>
    <p:sldId id="331" r:id="rId59"/>
    <p:sldId id="410" r:id="rId60"/>
    <p:sldId id="356"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Windows" initials="U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9452" autoAdjust="0"/>
  </p:normalViewPr>
  <p:slideViewPr>
    <p:cSldViewPr>
      <p:cViewPr varScale="1">
        <p:scale>
          <a:sx n="114" d="100"/>
          <a:sy n="114" d="100"/>
        </p:scale>
        <p:origin x="8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6AC0D-A9AA-4A7D-B301-87176489DE31}"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it-IT"/>
        </a:p>
      </dgm:t>
    </dgm:pt>
    <dgm:pt modelId="{916A2ED9-65C2-4F79-A1B9-289FB8608E78}">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en-GB" b="1" dirty="0"/>
            <a:t>Buying cutting-edge technology </a:t>
          </a:r>
          <a:r>
            <a:rPr lang="en-GB" dirty="0"/>
            <a:t>in public procurement markets.</a:t>
          </a:r>
          <a:endParaRPr lang="it-IT" dirty="0"/>
        </a:p>
      </dgm:t>
    </dgm:pt>
    <dgm:pt modelId="{59DFE9B3-E4DE-4426-93EA-1BFDA1C8C225}" type="parTrans" cxnId="{CE872E20-3E27-4B19-9613-CC846E308FE9}">
      <dgm:prSet/>
      <dgm:spPr/>
      <dgm:t>
        <a:bodyPr/>
        <a:lstStyle/>
        <a:p>
          <a:endParaRPr lang="it-IT"/>
        </a:p>
      </dgm:t>
    </dgm:pt>
    <dgm:pt modelId="{05773B56-1791-4768-86E9-7594570B4A36}" type="sibTrans" cxnId="{CE872E20-3E27-4B19-9613-CC846E308FE9}">
      <dgm:prSet/>
      <dgm:spPr/>
      <dgm:t>
        <a:bodyPr/>
        <a:lstStyle/>
        <a:p>
          <a:endParaRPr lang="it-IT"/>
        </a:p>
      </dgm:t>
    </dgm:pt>
    <dgm:pt modelId="{CF97A8E3-24F1-42FA-8386-32A52B11B8C5}">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en-GB" dirty="0"/>
            <a:t>Encouraging </a:t>
          </a:r>
          <a:r>
            <a:rPr lang="en-GB" b="1" dirty="0"/>
            <a:t>innovative suppliers </a:t>
          </a:r>
          <a:r>
            <a:rPr lang="en-GB" dirty="0"/>
            <a:t>in the procurement process.</a:t>
          </a:r>
          <a:endParaRPr lang="it-IT" dirty="0"/>
        </a:p>
      </dgm:t>
    </dgm:pt>
    <dgm:pt modelId="{04D89D74-EF5F-4CCA-B080-EDBF9375C789}" type="parTrans" cxnId="{1D267399-F189-4C76-AE17-FA5CF5431426}">
      <dgm:prSet/>
      <dgm:spPr/>
      <dgm:t>
        <a:bodyPr/>
        <a:lstStyle/>
        <a:p>
          <a:endParaRPr lang="it-IT"/>
        </a:p>
      </dgm:t>
    </dgm:pt>
    <dgm:pt modelId="{AD3CE6A1-0364-45FC-B2A5-04AF9298A7D3}" type="sibTrans" cxnId="{1D267399-F189-4C76-AE17-FA5CF5431426}">
      <dgm:prSet/>
      <dgm:spPr/>
      <dgm:t>
        <a:bodyPr/>
        <a:lstStyle/>
        <a:p>
          <a:endParaRPr lang="it-IT"/>
        </a:p>
      </dgm:t>
    </dgm:pt>
    <dgm:pt modelId="{1D5A5463-BB3A-4B62-B1F9-B575E69539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en-GB" dirty="0"/>
            <a:t>Developing </a:t>
          </a:r>
          <a:r>
            <a:rPr lang="en-GB" b="1" dirty="0"/>
            <a:t>methods and approaches for the procurement process.</a:t>
          </a:r>
        </a:p>
        <a:p>
          <a:pPr algn="ctr" rtl="0"/>
          <a:r>
            <a:rPr lang="it-IT" b="1" dirty="0"/>
            <a:t>JOINT   -   CROSSBORDER</a:t>
          </a:r>
        </a:p>
      </dgm:t>
    </dgm:pt>
    <dgm:pt modelId="{02696C4F-0DB7-44C3-8C3A-78A71AC6C402}" type="parTrans" cxnId="{B27DF27D-A385-44E6-9FA1-D9DC45F5095A}">
      <dgm:prSet/>
      <dgm:spPr/>
      <dgm:t>
        <a:bodyPr/>
        <a:lstStyle/>
        <a:p>
          <a:endParaRPr lang="it-IT"/>
        </a:p>
      </dgm:t>
    </dgm:pt>
    <dgm:pt modelId="{0A408F9E-1C28-4C4B-90B1-5526009325A9}" type="sibTrans" cxnId="{B27DF27D-A385-44E6-9FA1-D9DC45F5095A}">
      <dgm:prSet/>
      <dgm:spPr/>
      <dgm:t>
        <a:bodyPr/>
        <a:lstStyle/>
        <a:p>
          <a:endParaRPr lang="it-IT"/>
        </a:p>
      </dgm:t>
    </dgm:pt>
    <dgm:pt modelId="{C95F992C-90B1-4EDE-B367-F801F8AF796B}" type="pres">
      <dgm:prSet presAssocID="{BF66AC0D-A9AA-4A7D-B301-87176489DE31}" presName="linear" presStyleCnt="0">
        <dgm:presLayoutVars>
          <dgm:animLvl val="lvl"/>
          <dgm:resizeHandles val="exact"/>
        </dgm:presLayoutVars>
      </dgm:prSet>
      <dgm:spPr/>
    </dgm:pt>
    <dgm:pt modelId="{DFDD0FDA-8F8C-4855-AF49-D3F04BC04B18}" type="pres">
      <dgm:prSet presAssocID="{916A2ED9-65C2-4F79-A1B9-289FB8608E78}" presName="parentText" presStyleLbl="node1" presStyleIdx="0" presStyleCnt="3" custLinFactY="16531" custLinFactNeighborY="100000">
        <dgm:presLayoutVars>
          <dgm:chMax val="0"/>
          <dgm:bulletEnabled val="1"/>
        </dgm:presLayoutVars>
      </dgm:prSet>
      <dgm:spPr/>
    </dgm:pt>
    <dgm:pt modelId="{5CB26247-B288-42E1-B9DC-AC2EC1CAD003}" type="pres">
      <dgm:prSet presAssocID="{05773B56-1791-4768-86E9-7594570B4A36}" presName="spacer" presStyleCnt="0"/>
      <dgm:spPr/>
    </dgm:pt>
    <dgm:pt modelId="{144FB9CB-D09E-4F75-B1F4-7D8AAAC5717C}" type="pres">
      <dgm:prSet presAssocID="{CF97A8E3-24F1-42FA-8386-32A52B11B8C5}" presName="parentText" presStyleLbl="node1" presStyleIdx="1" presStyleCnt="3" custScaleY="156344" custLinFactY="21934" custLinFactNeighborX="2127" custLinFactNeighborY="100000">
        <dgm:presLayoutVars>
          <dgm:chMax val="0"/>
          <dgm:bulletEnabled val="1"/>
        </dgm:presLayoutVars>
      </dgm:prSet>
      <dgm:spPr/>
    </dgm:pt>
    <dgm:pt modelId="{72EF5A7A-1A28-4079-8906-36C4279A0FA4}" type="pres">
      <dgm:prSet presAssocID="{AD3CE6A1-0364-45FC-B2A5-04AF9298A7D3}" presName="spacer" presStyleCnt="0"/>
      <dgm:spPr/>
    </dgm:pt>
    <dgm:pt modelId="{8985309A-308F-43D2-96A0-1506E6F0CD0D}" type="pres">
      <dgm:prSet presAssocID="{1D5A5463-BB3A-4B62-B1F9-B575E6953970}" presName="parentText" presStyleLbl="node1" presStyleIdx="2" presStyleCnt="3" custScaleX="95954" custScaleY="116530" custLinFactY="41999" custLinFactNeighborY="100000">
        <dgm:presLayoutVars>
          <dgm:chMax val="0"/>
          <dgm:bulletEnabled val="1"/>
        </dgm:presLayoutVars>
      </dgm:prSet>
      <dgm:spPr/>
    </dgm:pt>
  </dgm:ptLst>
  <dgm:cxnLst>
    <dgm:cxn modelId="{72BB3F17-28DE-4DF9-96F2-85D6A7991EE2}" type="presOf" srcId="{CF97A8E3-24F1-42FA-8386-32A52B11B8C5}" destId="{144FB9CB-D09E-4F75-B1F4-7D8AAAC5717C}" srcOrd="0" destOrd="0" presId="urn:microsoft.com/office/officeart/2005/8/layout/vList2"/>
    <dgm:cxn modelId="{CE872E20-3E27-4B19-9613-CC846E308FE9}" srcId="{BF66AC0D-A9AA-4A7D-B301-87176489DE31}" destId="{916A2ED9-65C2-4F79-A1B9-289FB8608E78}" srcOrd="0" destOrd="0" parTransId="{59DFE9B3-E4DE-4426-93EA-1BFDA1C8C225}" sibTransId="{05773B56-1791-4768-86E9-7594570B4A36}"/>
    <dgm:cxn modelId="{461EF668-0C5B-4A20-90BE-215737ACCAA1}" type="presOf" srcId="{916A2ED9-65C2-4F79-A1B9-289FB8608E78}" destId="{DFDD0FDA-8F8C-4855-AF49-D3F04BC04B18}" srcOrd="0" destOrd="0" presId="urn:microsoft.com/office/officeart/2005/8/layout/vList2"/>
    <dgm:cxn modelId="{B27DF27D-A385-44E6-9FA1-D9DC45F5095A}" srcId="{BF66AC0D-A9AA-4A7D-B301-87176489DE31}" destId="{1D5A5463-BB3A-4B62-B1F9-B575E6953970}" srcOrd="2" destOrd="0" parTransId="{02696C4F-0DB7-44C3-8C3A-78A71AC6C402}" sibTransId="{0A408F9E-1C28-4C4B-90B1-5526009325A9}"/>
    <dgm:cxn modelId="{6991B392-AC59-48B1-9172-EC918A750575}" type="presOf" srcId="{1D5A5463-BB3A-4B62-B1F9-B575E6953970}" destId="{8985309A-308F-43D2-96A0-1506E6F0CD0D}" srcOrd="0" destOrd="0" presId="urn:microsoft.com/office/officeart/2005/8/layout/vList2"/>
    <dgm:cxn modelId="{1D267399-F189-4C76-AE17-FA5CF5431426}" srcId="{BF66AC0D-A9AA-4A7D-B301-87176489DE31}" destId="{CF97A8E3-24F1-42FA-8386-32A52B11B8C5}" srcOrd="1" destOrd="0" parTransId="{04D89D74-EF5F-4CCA-B080-EDBF9375C789}" sibTransId="{AD3CE6A1-0364-45FC-B2A5-04AF9298A7D3}"/>
    <dgm:cxn modelId="{2495BDBD-88E4-4B52-90A1-CB6D5FEBF85D}" type="presOf" srcId="{BF66AC0D-A9AA-4A7D-B301-87176489DE31}" destId="{C95F992C-90B1-4EDE-B367-F801F8AF796B}" srcOrd="0" destOrd="0" presId="urn:microsoft.com/office/officeart/2005/8/layout/vList2"/>
    <dgm:cxn modelId="{BEBA2BAF-1296-4802-AAFE-B77EBDD45EB0}" type="presParOf" srcId="{C95F992C-90B1-4EDE-B367-F801F8AF796B}" destId="{DFDD0FDA-8F8C-4855-AF49-D3F04BC04B18}" srcOrd="0" destOrd="0" presId="urn:microsoft.com/office/officeart/2005/8/layout/vList2"/>
    <dgm:cxn modelId="{BFD1AD40-8576-4DB6-BA58-9C5E7ABBB6CF}" type="presParOf" srcId="{C95F992C-90B1-4EDE-B367-F801F8AF796B}" destId="{5CB26247-B288-42E1-B9DC-AC2EC1CAD003}" srcOrd="1" destOrd="0" presId="urn:microsoft.com/office/officeart/2005/8/layout/vList2"/>
    <dgm:cxn modelId="{76F322B8-8A26-432A-B0DE-5AD277109970}" type="presParOf" srcId="{C95F992C-90B1-4EDE-B367-F801F8AF796B}" destId="{144FB9CB-D09E-4F75-B1F4-7D8AAAC5717C}" srcOrd="2" destOrd="0" presId="urn:microsoft.com/office/officeart/2005/8/layout/vList2"/>
    <dgm:cxn modelId="{327ADDBB-6013-4948-BCCB-E23C52195BC6}" type="presParOf" srcId="{C95F992C-90B1-4EDE-B367-F801F8AF796B}" destId="{72EF5A7A-1A28-4079-8906-36C4279A0FA4}" srcOrd="3" destOrd="0" presId="urn:microsoft.com/office/officeart/2005/8/layout/vList2"/>
    <dgm:cxn modelId="{52F268E0-8CB4-40C6-8EE9-3CDBA67E0D05}" type="presParOf" srcId="{C95F992C-90B1-4EDE-B367-F801F8AF796B}" destId="{8985309A-308F-43D2-96A0-1506E6F0CD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14C42-69F1-4DDF-BE61-A7381378CEE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it-IT"/>
        </a:p>
      </dgm:t>
    </dgm:pt>
    <dgm:pt modelId="{67678FD4-C069-4C4F-83F3-4C95B09AFE6C}">
      <dgm:prSet>
        <dgm:style>
          <a:lnRef idx="1">
            <a:schemeClr val="accent6"/>
          </a:lnRef>
          <a:fillRef idx="2">
            <a:schemeClr val="accent6"/>
          </a:fillRef>
          <a:effectRef idx="1">
            <a:schemeClr val="accent6"/>
          </a:effectRef>
          <a:fontRef idx="minor">
            <a:schemeClr val="dk1"/>
          </a:fontRef>
        </dgm:style>
      </dgm:prSet>
      <dgm:spPr/>
      <dgm:t>
        <a:bodyPr/>
        <a:lstStyle/>
        <a:p>
          <a:pPr algn="ctr" rtl="0"/>
          <a:r>
            <a:rPr lang="it-IT" b="1" dirty="0"/>
            <a:t>PURCHASE OF INNOVATION</a:t>
          </a:r>
        </a:p>
      </dgm:t>
    </dgm:pt>
    <dgm:pt modelId="{7F5059A7-9A00-42A9-8595-B22F62B4E7E9}" type="parTrans" cxnId="{692D942D-7B89-4521-A1DE-979BC1AC22D1}">
      <dgm:prSet/>
      <dgm:spPr/>
      <dgm:t>
        <a:bodyPr/>
        <a:lstStyle/>
        <a:p>
          <a:endParaRPr lang="it-IT"/>
        </a:p>
      </dgm:t>
    </dgm:pt>
    <dgm:pt modelId="{DC054A0E-0976-4790-BF9D-DC99CF8D59A4}" type="sibTrans" cxnId="{692D942D-7B89-4521-A1DE-979BC1AC22D1}">
      <dgm:prSet/>
      <dgm:spPr/>
      <dgm:t>
        <a:bodyPr/>
        <a:lstStyle/>
        <a:p>
          <a:endParaRPr lang="it-IT"/>
        </a:p>
      </dgm:t>
    </dgm:pt>
    <dgm:pt modelId="{76969249-B2A1-4B78-925E-B415574B8457}">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it-IT" b="1" dirty="0"/>
            <a:t>INNOVATION IN PROCUREMENT</a:t>
          </a:r>
        </a:p>
      </dgm:t>
    </dgm:pt>
    <dgm:pt modelId="{09F2D843-0896-4315-B4B6-29408B5A3681}" type="parTrans" cxnId="{E60FE161-A8D0-47D8-B2A0-42C1233AFD06}">
      <dgm:prSet/>
      <dgm:spPr/>
      <dgm:t>
        <a:bodyPr/>
        <a:lstStyle/>
        <a:p>
          <a:endParaRPr lang="it-IT"/>
        </a:p>
      </dgm:t>
    </dgm:pt>
    <dgm:pt modelId="{6F746981-0F7B-4A92-9E62-0B373C153751}" type="sibTrans" cxnId="{E60FE161-A8D0-47D8-B2A0-42C1233AFD06}">
      <dgm:prSet/>
      <dgm:spPr/>
      <dgm:t>
        <a:bodyPr/>
        <a:lstStyle/>
        <a:p>
          <a:endParaRPr lang="it-IT"/>
        </a:p>
      </dgm:t>
    </dgm:pt>
    <dgm:pt modelId="{24FE365A-6273-432C-B9E9-B8C19F643449}">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it-IT" b="1" dirty="0"/>
            <a:t>INNOVATION IN THE PROCUREMENT PROCESS ITSELF</a:t>
          </a:r>
        </a:p>
      </dgm:t>
    </dgm:pt>
    <dgm:pt modelId="{8B670707-1968-4092-90E3-A3249BDDDB99}" type="parTrans" cxnId="{944AE9A2-B5F0-4D2B-9B2A-18703BF6FB50}">
      <dgm:prSet/>
      <dgm:spPr/>
      <dgm:t>
        <a:bodyPr/>
        <a:lstStyle/>
        <a:p>
          <a:endParaRPr lang="it-IT"/>
        </a:p>
      </dgm:t>
    </dgm:pt>
    <dgm:pt modelId="{A7E877FE-97ED-4F30-ABA3-B9A03978C959}" type="sibTrans" cxnId="{944AE9A2-B5F0-4D2B-9B2A-18703BF6FB50}">
      <dgm:prSet/>
      <dgm:spPr/>
      <dgm:t>
        <a:bodyPr/>
        <a:lstStyle/>
        <a:p>
          <a:endParaRPr lang="it-IT"/>
        </a:p>
      </dgm:t>
    </dgm:pt>
    <dgm:pt modelId="{93B13393-49FB-4843-83DB-67FFF50D4CC3}" type="pres">
      <dgm:prSet presAssocID="{F7D14C42-69F1-4DDF-BE61-A7381378CEEE}" presName="linear" presStyleCnt="0">
        <dgm:presLayoutVars>
          <dgm:animLvl val="lvl"/>
          <dgm:resizeHandles val="exact"/>
        </dgm:presLayoutVars>
      </dgm:prSet>
      <dgm:spPr/>
    </dgm:pt>
    <dgm:pt modelId="{3887E818-A31E-4484-92A2-D632E7DAB01C}" type="pres">
      <dgm:prSet presAssocID="{67678FD4-C069-4C4F-83F3-4C95B09AFE6C}" presName="parentText" presStyleLbl="node1" presStyleIdx="0" presStyleCnt="3" custLinFactY="-41630" custLinFactNeighborX="339" custLinFactNeighborY="-100000">
        <dgm:presLayoutVars>
          <dgm:chMax val="0"/>
          <dgm:bulletEnabled val="1"/>
        </dgm:presLayoutVars>
      </dgm:prSet>
      <dgm:spPr/>
    </dgm:pt>
    <dgm:pt modelId="{3B288FA3-0092-4DEA-9B16-AD36E3B60488}" type="pres">
      <dgm:prSet presAssocID="{DC054A0E-0976-4790-BF9D-DC99CF8D59A4}" presName="spacer" presStyleCnt="0"/>
      <dgm:spPr/>
    </dgm:pt>
    <dgm:pt modelId="{FCE7BDF1-C6B7-4DBC-9E70-E562F3CBD61F}" type="pres">
      <dgm:prSet presAssocID="{76969249-B2A1-4B78-925E-B415574B8457}" presName="parentText" presStyleLbl="node1" presStyleIdx="1" presStyleCnt="3">
        <dgm:presLayoutVars>
          <dgm:chMax val="0"/>
          <dgm:bulletEnabled val="1"/>
        </dgm:presLayoutVars>
      </dgm:prSet>
      <dgm:spPr/>
    </dgm:pt>
    <dgm:pt modelId="{DB028ECD-BCBF-450C-ABDD-F182BBECBCB3}" type="pres">
      <dgm:prSet presAssocID="{6F746981-0F7B-4A92-9E62-0B373C153751}" presName="spacer" presStyleCnt="0"/>
      <dgm:spPr/>
    </dgm:pt>
    <dgm:pt modelId="{9BC86EB9-508D-424B-9A1A-3BBF56752050}" type="pres">
      <dgm:prSet presAssocID="{24FE365A-6273-432C-B9E9-B8C19F643449}" presName="parentText" presStyleLbl="node1" presStyleIdx="2" presStyleCnt="3">
        <dgm:presLayoutVars>
          <dgm:chMax val="0"/>
          <dgm:bulletEnabled val="1"/>
        </dgm:presLayoutVars>
      </dgm:prSet>
      <dgm:spPr/>
    </dgm:pt>
  </dgm:ptLst>
  <dgm:cxnLst>
    <dgm:cxn modelId="{DB289305-11C6-4467-9BF4-5D8C3E15FAC8}" type="presOf" srcId="{67678FD4-C069-4C4F-83F3-4C95B09AFE6C}" destId="{3887E818-A31E-4484-92A2-D632E7DAB01C}" srcOrd="0" destOrd="0" presId="urn:microsoft.com/office/officeart/2005/8/layout/vList2"/>
    <dgm:cxn modelId="{4E0B9E22-A63A-47A9-B154-A2624D191CF3}" type="presOf" srcId="{76969249-B2A1-4B78-925E-B415574B8457}" destId="{FCE7BDF1-C6B7-4DBC-9E70-E562F3CBD61F}" srcOrd="0" destOrd="0" presId="urn:microsoft.com/office/officeart/2005/8/layout/vList2"/>
    <dgm:cxn modelId="{692D942D-7B89-4521-A1DE-979BC1AC22D1}" srcId="{F7D14C42-69F1-4DDF-BE61-A7381378CEEE}" destId="{67678FD4-C069-4C4F-83F3-4C95B09AFE6C}" srcOrd="0" destOrd="0" parTransId="{7F5059A7-9A00-42A9-8595-B22F62B4E7E9}" sibTransId="{DC054A0E-0976-4790-BF9D-DC99CF8D59A4}"/>
    <dgm:cxn modelId="{B0640B5F-9B59-40C6-9214-0251DE5F9979}" type="presOf" srcId="{24FE365A-6273-432C-B9E9-B8C19F643449}" destId="{9BC86EB9-508D-424B-9A1A-3BBF56752050}" srcOrd="0" destOrd="0" presId="urn:microsoft.com/office/officeart/2005/8/layout/vList2"/>
    <dgm:cxn modelId="{E60FE161-A8D0-47D8-B2A0-42C1233AFD06}" srcId="{F7D14C42-69F1-4DDF-BE61-A7381378CEEE}" destId="{76969249-B2A1-4B78-925E-B415574B8457}" srcOrd="1" destOrd="0" parTransId="{09F2D843-0896-4315-B4B6-29408B5A3681}" sibTransId="{6F746981-0F7B-4A92-9E62-0B373C153751}"/>
    <dgm:cxn modelId="{944AE9A2-B5F0-4D2B-9B2A-18703BF6FB50}" srcId="{F7D14C42-69F1-4DDF-BE61-A7381378CEEE}" destId="{24FE365A-6273-432C-B9E9-B8C19F643449}" srcOrd="2" destOrd="0" parTransId="{8B670707-1968-4092-90E3-A3249BDDDB99}" sibTransId="{A7E877FE-97ED-4F30-ABA3-B9A03978C959}"/>
    <dgm:cxn modelId="{0CC193CA-275A-4D16-B187-BE574B67647C}" type="presOf" srcId="{F7D14C42-69F1-4DDF-BE61-A7381378CEEE}" destId="{93B13393-49FB-4843-83DB-67FFF50D4CC3}" srcOrd="0" destOrd="0" presId="urn:microsoft.com/office/officeart/2005/8/layout/vList2"/>
    <dgm:cxn modelId="{8A4CBCD7-A578-4848-ACB4-0FF75A737A57}" type="presParOf" srcId="{93B13393-49FB-4843-83DB-67FFF50D4CC3}" destId="{3887E818-A31E-4484-92A2-D632E7DAB01C}" srcOrd="0" destOrd="0" presId="urn:microsoft.com/office/officeart/2005/8/layout/vList2"/>
    <dgm:cxn modelId="{A311A806-E20F-4351-9A71-23D91E939776}" type="presParOf" srcId="{93B13393-49FB-4843-83DB-67FFF50D4CC3}" destId="{3B288FA3-0092-4DEA-9B16-AD36E3B60488}" srcOrd="1" destOrd="0" presId="urn:microsoft.com/office/officeart/2005/8/layout/vList2"/>
    <dgm:cxn modelId="{333F6A61-1B45-4101-93B3-CD37A814C1F4}" type="presParOf" srcId="{93B13393-49FB-4843-83DB-67FFF50D4CC3}" destId="{FCE7BDF1-C6B7-4DBC-9E70-E562F3CBD61F}" srcOrd="2" destOrd="0" presId="urn:microsoft.com/office/officeart/2005/8/layout/vList2"/>
    <dgm:cxn modelId="{564A48FF-8DE2-4931-B29D-6966B2C9110C}" type="presParOf" srcId="{93B13393-49FB-4843-83DB-67FFF50D4CC3}" destId="{DB028ECD-BCBF-450C-ABDD-F182BBECBCB3}" srcOrd="3" destOrd="0" presId="urn:microsoft.com/office/officeart/2005/8/layout/vList2"/>
    <dgm:cxn modelId="{BC36CAA7-964D-4339-8F61-45AEBC4523D2}" type="presParOf" srcId="{93B13393-49FB-4843-83DB-67FFF50D4CC3}" destId="{9BC86EB9-508D-424B-9A1A-3BBF56752050}"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9BE8A4-1FD8-4E03-8EFE-8CF635B7175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43FEFFC-DC36-4D77-81CD-E96C6EBFF3E7}">
      <dgm:prSet phldrT="[Text]"/>
      <dgm:spPr/>
      <dgm:t>
        <a:bodyPr/>
        <a:lstStyle/>
        <a:p>
          <a:r>
            <a:rPr lang="en-US" dirty="0"/>
            <a:t>Master Agreement </a:t>
          </a:r>
        </a:p>
      </dgm:t>
    </dgm:pt>
    <dgm:pt modelId="{807E38F9-7FE4-4FAE-9BB5-9E9C7908B557}" type="parTrans" cxnId="{41722B35-1100-482B-A31F-167A612E63A6}">
      <dgm:prSet/>
      <dgm:spPr/>
      <dgm:t>
        <a:bodyPr/>
        <a:lstStyle/>
        <a:p>
          <a:endParaRPr lang="en-US"/>
        </a:p>
      </dgm:t>
    </dgm:pt>
    <dgm:pt modelId="{E3594094-31AA-4D69-AF44-4FC0C260D0DB}" type="sibTrans" cxnId="{41722B35-1100-482B-A31F-167A612E63A6}">
      <dgm:prSet/>
      <dgm:spPr/>
      <dgm:t>
        <a:bodyPr/>
        <a:lstStyle/>
        <a:p>
          <a:endParaRPr lang="en-US"/>
        </a:p>
      </dgm:t>
    </dgm:pt>
    <dgm:pt modelId="{07FE8CEA-1E48-4486-BBE6-24AD66231876}">
      <dgm:prSet phldrT="[Text]"/>
      <dgm:spPr/>
      <dgm:t>
        <a:bodyPr/>
        <a:lstStyle/>
        <a:p>
          <a:r>
            <a:rPr lang="en-US" dirty="0"/>
            <a:t>Participating Addendum</a:t>
          </a:r>
        </a:p>
      </dgm:t>
    </dgm:pt>
    <dgm:pt modelId="{4981B1C2-9147-450C-805F-90FECB9C90E9}" type="parTrans" cxnId="{007408D9-27EA-430E-8928-CE604D9F0D10}">
      <dgm:prSet/>
      <dgm:spPr/>
      <dgm:t>
        <a:bodyPr/>
        <a:lstStyle/>
        <a:p>
          <a:endParaRPr lang="en-US"/>
        </a:p>
      </dgm:t>
    </dgm:pt>
    <dgm:pt modelId="{18E06E80-79B7-46C2-98DD-0EF6B7075B86}" type="sibTrans" cxnId="{007408D9-27EA-430E-8928-CE604D9F0D10}">
      <dgm:prSet/>
      <dgm:spPr/>
      <dgm:t>
        <a:bodyPr/>
        <a:lstStyle/>
        <a:p>
          <a:endParaRPr lang="en-US"/>
        </a:p>
      </dgm:t>
    </dgm:pt>
    <dgm:pt modelId="{004E6C06-F66E-479D-A607-7C096E1A3E91}">
      <dgm:prSet phldrT="[Text]"/>
      <dgm:spPr>
        <a:blipFill rotWithShape="0">
          <a:blip xmlns:r="http://schemas.openxmlformats.org/officeDocument/2006/relationships" r:embed="rId1"/>
          <a:stretch>
            <a:fillRect/>
          </a:stretch>
        </a:blipFill>
      </dgm:spPr>
      <dgm:t>
        <a:bodyPr/>
        <a:lstStyle/>
        <a:p>
          <a:r>
            <a:rPr lang="en-US" b="1" dirty="0"/>
            <a:t>Alabama</a:t>
          </a:r>
        </a:p>
        <a:p>
          <a:endParaRPr lang="en-US" dirty="0"/>
        </a:p>
        <a:p>
          <a:endParaRPr lang="en-US" dirty="0"/>
        </a:p>
      </dgm:t>
    </dgm:pt>
    <dgm:pt modelId="{1D169FEC-F06A-4F32-A8AB-A258DA326784}" type="parTrans" cxnId="{3BF696B6-AC66-44F7-A65C-4B37475D3B11}">
      <dgm:prSet/>
      <dgm:spPr/>
      <dgm:t>
        <a:bodyPr/>
        <a:lstStyle/>
        <a:p>
          <a:endParaRPr lang="en-US"/>
        </a:p>
      </dgm:t>
    </dgm:pt>
    <dgm:pt modelId="{CBA17216-AC67-4E15-8AFB-1E2F0B05D617}" type="sibTrans" cxnId="{3BF696B6-AC66-44F7-A65C-4B37475D3B11}">
      <dgm:prSet/>
      <dgm:spPr/>
      <dgm:t>
        <a:bodyPr/>
        <a:lstStyle/>
        <a:p>
          <a:endParaRPr lang="en-US"/>
        </a:p>
      </dgm:t>
    </dgm:pt>
    <dgm:pt modelId="{CA22143C-2908-495C-98BA-6D169272394D}">
      <dgm:prSet phldrT="[Text]"/>
      <dgm:spPr/>
      <dgm:t>
        <a:bodyPr/>
        <a:lstStyle/>
        <a:p>
          <a:r>
            <a:rPr lang="en-US" dirty="0"/>
            <a:t>Participating Addendum</a:t>
          </a:r>
        </a:p>
      </dgm:t>
    </dgm:pt>
    <dgm:pt modelId="{0B0784D5-EF3C-4261-AF64-F6E3B837562D}" type="parTrans" cxnId="{264AC204-51EB-4F20-8576-C1E0CCDB2F37}">
      <dgm:prSet/>
      <dgm:spPr/>
      <dgm:t>
        <a:bodyPr/>
        <a:lstStyle/>
        <a:p>
          <a:endParaRPr lang="en-US"/>
        </a:p>
      </dgm:t>
    </dgm:pt>
    <dgm:pt modelId="{FC20D9FA-E30B-4A52-83A9-03936E1A7F5D}" type="sibTrans" cxnId="{264AC204-51EB-4F20-8576-C1E0CCDB2F37}">
      <dgm:prSet/>
      <dgm:spPr/>
      <dgm:t>
        <a:bodyPr/>
        <a:lstStyle/>
        <a:p>
          <a:endParaRPr lang="en-US"/>
        </a:p>
      </dgm:t>
    </dgm:pt>
    <dgm:pt modelId="{5F7FAC4E-0106-44C3-91F0-48302A0C8A4B}">
      <dgm:prSet phldrT="[Text]"/>
      <dgm:spPr>
        <a:blipFill rotWithShape="0">
          <a:blip xmlns:r="http://schemas.openxmlformats.org/officeDocument/2006/relationships" r:embed="rId2"/>
          <a:stretch>
            <a:fillRect/>
          </a:stretch>
        </a:blipFill>
      </dgm:spPr>
      <dgm:t>
        <a:bodyPr/>
        <a:lstStyle/>
        <a:p>
          <a:r>
            <a:rPr lang="en-US" b="1" dirty="0"/>
            <a:t>Wisconsin</a:t>
          </a:r>
        </a:p>
        <a:p>
          <a:endParaRPr lang="en-US" b="1" dirty="0"/>
        </a:p>
        <a:p>
          <a:endParaRPr lang="en-US" b="1" dirty="0"/>
        </a:p>
      </dgm:t>
    </dgm:pt>
    <dgm:pt modelId="{6C5FEAA1-2399-46D9-9F3B-E775F5BE73F1}" type="parTrans" cxnId="{4D9486B1-58A2-4B21-8DAC-8DE28462522E}">
      <dgm:prSet/>
      <dgm:spPr/>
      <dgm:t>
        <a:bodyPr/>
        <a:lstStyle/>
        <a:p>
          <a:endParaRPr lang="en-US"/>
        </a:p>
      </dgm:t>
    </dgm:pt>
    <dgm:pt modelId="{C2CDF982-6215-440D-ADD0-513AEB7D6CDF}" type="sibTrans" cxnId="{4D9486B1-58A2-4B21-8DAC-8DE28462522E}">
      <dgm:prSet/>
      <dgm:spPr/>
      <dgm:t>
        <a:bodyPr/>
        <a:lstStyle/>
        <a:p>
          <a:endParaRPr lang="en-US"/>
        </a:p>
      </dgm:t>
    </dgm:pt>
    <dgm:pt modelId="{39C4A280-A043-40F0-B7FC-A993CFE85831}" type="pres">
      <dgm:prSet presAssocID="{2E9BE8A4-1FD8-4E03-8EFE-8CF635B71751}" presName="hierChild1" presStyleCnt="0">
        <dgm:presLayoutVars>
          <dgm:chPref val="1"/>
          <dgm:dir/>
          <dgm:animOne val="branch"/>
          <dgm:animLvl val="lvl"/>
          <dgm:resizeHandles/>
        </dgm:presLayoutVars>
      </dgm:prSet>
      <dgm:spPr/>
    </dgm:pt>
    <dgm:pt modelId="{BC1A76AC-6860-4986-9CCD-E8121C9C662C}" type="pres">
      <dgm:prSet presAssocID="{143FEFFC-DC36-4D77-81CD-E96C6EBFF3E7}" presName="hierRoot1" presStyleCnt="0"/>
      <dgm:spPr/>
    </dgm:pt>
    <dgm:pt modelId="{9A683318-90F2-42D0-801A-EF3846765D8C}" type="pres">
      <dgm:prSet presAssocID="{143FEFFC-DC36-4D77-81CD-E96C6EBFF3E7}" presName="composite" presStyleCnt="0"/>
      <dgm:spPr/>
    </dgm:pt>
    <dgm:pt modelId="{7A458068-00E2-40C8-A827-E8742386FC68}" type="pres">
      <dgm:prSet presAssocID="{143FEFFC-DC36-4D77-81CD-E96C6EBFF3E7}" presName="background" presStyleLbl="node0" presStyleIdx="0" presStyleCnt="1"/>
      <dgm:spPr/>
    </dgm:pt>
    <dgm:pt modelId="{E05730A1-7E00-41FA-A90A-5DF110461728}" type="pres">
      <dgm:prSet presAssocID="{143FEFFC-DC36-4D77-81CD-E96C6EBFF3E7}" presName="text" presStyleLbl="fgAcc0" presStyleIdx="0" presStyleCnt="1">
        <dgm:presLayoutVars>
          <dgm:chPref val="3"/>
        </dgm:presLayoutVars>
      </dgm:prSet>
      <dgm:spPr/>
    </dgm:pt>
    <dgm:pt modelId="{8C6BE060-2210-4F91-80E7-780BD23D0BB7}" type="pres">
      <dgm:prSet presAssocID="{143FEFFC-DC36-4D77-81CD-E96C6EBFF3E7}" presName="hierChild2" presStyleCnt="0"/>
      <dgm:spPr/>
    </dgm:pt>
    <dgm:pt modelId="{9A74694E-6280-46D1-B907-FE8A136DA406}" type="pres">
      <dgm:prSet presAssocID="{4981B1C2-9147-450C-805F-90FECB9C90E9}" presName="Name10" presStyleLbl="parChTrans1D2" presStyleIdx="0" presStyleCnt="2"/>
      <dgm:spPr/>
    </dgm:pt>
    <dgm:pt modelId="{61F95711-F7DF-401D-A8A5-6C7AE346922B}" type="pres">
      <dgm:prSet presAssocID="{07FE8CEA-1E48-4486-BBE6-24AD66231876}" presName="hierRoot2" presStyleCnt="0"/>
      <dgm:spPr/>
    </dgm:pt>
    <dgm:pt modelId="{D5578B7D-425D-4017-ACCC-2B8B6FB1E555}" type="pres">
      <dgm:prSet presAssocID="{07FE8CEA-1E48-4486-BBE6-24AD66231876}" presName="composite2" presStyleCnt="0"/>
      <dgm:spPr/>
    </dgm:pt>
    <dgm:pt modelId="{FFE37152-58D9-4BF4-8004-6AFA5BCCE71E}" type="pres">
      <dgm:prSet presAssocID="{07FE8CEA-1E48-4486-BBE6-24AD66231876}" presName="background2" presStyleLbl="node2" presStyleIdx="0" presStyleCnt="2"/>
      <dgm:spPr>
        <a:solidFill>
          <a:srgbClr val="7030A0"/>
        </a:solidFill>
      </dgm:spPr>
    </dgm:pt>
    <dgm:pt modelId="{E197E930-A71D-4CD0-A161-2FD073B1A9B5}" type="pres">
      <dgm:prSet presAssocID="{07FE8CEA-1E48-4486-BBE6-24AD66231876}" presName="text2" presStyleLbl="fgAcc2" presStyleIdx="0" presStyleCnt="2">
        <dgm:presLayoutVars>
          <dgm:chPref val="3"/>
        </dgm:presLayoutVars>
      </dgm:prSet>
      <dgm:spPr/>
    </dgm:pt>
    <dgm:pt modelId="{C62D5583-2C3D-4B10-B086-B3827DE6B9CE}" type="pres">
      <dgm:prSet presAssocID="{07FE8CEA-1E48-4486-BBE6-24AD66231876}" presName="hierChild3" presStyleCnt="0"/>
      <dgm:spPr/>
    </dgm:pt>
    <dgm:pt modelId="{BD31564F-FA77-4985-B137-AF64837FA6A3}" type="pres">
      <dgm:prSet presAssocID="{1D169FEC-F06A-4F32-A8AB-A258DA326784}" presName="Name17" presStyleLbl="parChTrans1D3" presStyleIdx="0" presStyleCnt="2"/>
      <dgm:spPr/>
    </dgm:pt>
    <dgm:pt modelId="{BE18E9CB-3594-4CBC-BBE5-0555F7A46D33}" type="pres">
      <dgm:prSet presAssocID="{004E6C06-F66E-479D-A607-7C096E1A3E91}" presName="hierRoot3" presStyleCnt="0"/>
      <dgm:spPr/>
    </dgm:pt>
    <dgm:pt modelId="{C4834A0D-8DA5-4B6C-8659-4FCC5CB90F6A}" type="pres">
      <dgm:prSet presAssocID="{004E6C06-F66E-479D-A607-7C096E1A3E91}" presName="composite3" presStyleCnt="0"/>
      <dgm:spPr/>
    </dgm:pt>
    <dgm:pt modelId="{0178D227-F04F-4A92-B8B9-C002BF3EF48D}" type="pres">
      <dgm:prSet presAssocID="{004E6C06-F66E-479D-A607-7C096E1A3E91}" presName="background3" presStyleLbl="node3" presStyleIdx="0" presStyleCnt="2"/>
      <dgm:spPr>
        <a:solidFill>
          <a:srgbClr val="7030A0"/>
        </a:solidFill>
      </dgm:spPr>
    </dgm:pt>
    <dgm:pt modelId="{735AC4CD-B5F7-47AB-837E-55D0D8EA7386}" type="pres">
      <dgm:prSet presAssocID="{004E6C06-F66E-479D-A607-7C096E1A3E91}" presName="text3" presStyleLbl="fgAcc3" presStyleIdx="0" presStyleCnt="2">
        <dgm:presLayoutVars>
          <dgm:chPref val="3"/>
        </dgm:presLayoutVars>
      </dgm:prSet>
      <dgm:spPr/>
    </dgm:pt>
    <dgm:pt modelId="{E86DC93E-D8DA-4A09-81BA-DC4B20B4D437}" type="pres">
      <dgm:prSet presAssocID="{004E6C06-F66E-479D-A607-7C096E1A3E91}" presName="hierChild4" presStyleCnt="0"/>
      <dgm:spPr/>
    </dgm:pt>
    <dgm:pt modelId="{70FFC8BB-3C3D-4032-B7B6-E3C6904050BF}" type="pres">
      <dgm:prSet presAssocID="{0B0784D5-EF3C-4261-AF64-F6E3B837562D}" presName="Name10" presStyleLbl="parChTrans1D2" presStyleIdx="1" presStyleCnt="2"/>
      <dgm:spPr/>
    </dgm:pt>
    <dgm:pt modelId="{61F77D8B-2123-4AEE-8C74-B432016EA6AC}" type="pres">
      <dgm:prSet presAssocID="{CA22143C-2908-495C-98BA-6D169272394D}" presName="hierRoot2" presStyleCnt="0"/>
      <dgm:spPr/>
    </dgm:pt>
    <dgm:pt modelId="{700E4C84-B7D2-4FDA-B42D-F8C56FA63256}" type="pres">
      <dgm:prSet presAssocID="{CA22143C-2908-495C-98BA-6D169272394D}" presName="composite2" presStyleCnt="0"/>
      <dgm:spPr/>
    </dgm:pt>
    <dgm:pt modelId="{8C39B121-3DFE-4DB1-8100-90B18783C620}" type="pres">
      <dgm:prSet presAssocID="{CA22143C-2908-495C-98BA-6D169272394D}" presName="background2" presStyleLbl="node2" presStyleIdx="1" presStyleCnt="2"/>
      <dgm:spPr>
        <a:solidFill>
          <a:srgbClr val="00B050"/>
        </a:solidFill>
      </dgm:spPr>
    </dgm:pt>
    <dgm:pt modelId="{FD9AB996-4D09-4713-ACE4-92E6AA1EA6EB}" type="pres">
      <dgm:prSet presAssocID="{CA22143C-2908-495C-98BA-6D169272394D}" presName="text2" presStyleLbl="fgAcc2" presStyleIdx="1" presStyleCnt="2">
        <dgm:presLayoutVars>
          <dgm:chPref val="3"/>
        </dgm:presLayoutVars>
      </dgm:prSet>
      <dgm:spPr/>
    </dgm:pt>
    <dgm:pt modelId="{35E386F2-8E08-4DAF-AA04-1B9C9422DDC0}" type="pres">
      <dgm:prSet presAssocID="{CA22143C-2908-495C-98BA-6D169272394D}" presName="hierChild3" presStyleCnt="0"/>
      <dgm:spPr/>
    </dgm:pt>
    <dgm:pt modelId="{3121A019-6FD2-4A24-8D61-23C571B0B325}" type="pres">
      <dgm:prSet presAssocID="{6C5FEAA1-2399-46D9-9F3B-E775F5BE73F1}" presName="Name17" presStyleLbl="parChTrans1D3" presStyleIdx="1" presStyleCnt="2"/>
      <dgm:spPr/>
    </dgm:pt>
    <dgm:pt modelId="{81DFA8E4-D159-456E-A460-D7BC45359DDA}" type="pres">
      <dgm:prSet presAssocID="{5F7FAC4E-0106-44C3-91F0-48302A0C8A4B}" presName="hierRoot3" presStyleCnt="0"/>
      <dgm:spPr/>
    </dgm:pt>
    <dgm:pt modelId="{831563FD-54F6-4575-B9B6-A7739645BC34}" type="pres">
      <dgm:prSet presAssocID="{5F7FAC4E-0106-44C3-91F0-48302A0C8A4B}" presName="composite3" presStyleCnt="0"/>
      <dgm:spPr/>
    </dgm:pt>
    <dgm:pt modelId="{2743CCA2-31A4-4A78-ACAA-6FE7958A7D46}" type="pres">
      <dgm:prSet presAssocID="{5F7FAC4E-0106-44C3-91F0-48302A0C8A4B}" presName="background3" presStyleLbl="node3" presStyleIdx="1" presStyleCnt="2"/>
      <dgm:spPr>
        <a:solidFill>
          <a:srgbClr val="00B050"/>
        </a:solidFill>
      </dgm:spPr>
    </dgm:pt>
    <dgm:pt modelId="{8C81E5E2-8879-4607-B8EA-AFC499FD766E}" type="pres">
      <dgm:prSet presAssocID="{5F7FAC4E-0106-44C3-91F0-48302A0C8A4B}" presName="text3" presStyleLbl="fgAcc3" presStyleIdx="1" presStyleCnt="2">
        <dgm:presLayoutVars>
          <dgm:chPref val="3"/>
        </dgm:presLayoutVars>
      </dgm:prSet>
      <dgm:spPr/>
    </dgm:pt>
    <dgm:pt modelId="{D143D234-60CA-408E-AC5F-DA12DC99C356}" type="pres">
      <dgm:prSet presAssocID="{5F7FAC4E-0106-44C3-91F0-48302A0C8A4B}" presName="hierChild4" presStyleCnt="0"/>
      <dgm:spPr/>
    </dgm:pt>
  </dgm:ptLst>
  <dgm:cxnLst>
    <dgm:cxn modelId="{6752B600-0129-9F43-887D-D5113AD4EB78}" type="presOf" srcId="{6C5FEAA1-2399-46D9-9F3B-E775F5BE73F1}" destId="{3121A019-6FD2-4A24-8D61-23C571B0B325}" srcOrd="0" destOrd="0" presId="urn:microsoft.com/office/officeart/2005/8/layout/hierarchy1"/>
    <dgm:cxn modelId="{264AC204-51EB-4F20-8576-C1E0CCDB2F37}" srcId="{143FEFFC-DC36-4D77-81CD-E96C6EBFF3E7}" destId="{CA22143C-2908-495C-98BA-6D169272394D}" srcOrd="1" destOrd="0" parTransId="{0B0784D5-EF3C-4261-AF64-F6E3B837562D}" sibTransId="{FC20D9FA-E30B-4A52-83A9-03936E1A7F5D}"/>
    <dgm:cxn modelId="{8DD31111-56C2-0F4B-86BB-9650F36C7189}" type="presOf" srcId="{0B0784D5-EF3C-4261-AF64-F6E3B837562D}" destId="{70FFC8BB-3C3D-4032-B7B6-E3C6904050BF}" srcOrd="0" destOrd="0" presId="urn:microsoft.com/office/officeart/2005/8/layout/hierarchy1"/>
    <dgm:cxn modelId="{DB3B2E17-F593-C747-94FD-6115413BD044}" type="presOf" srcId="{4981B1C2-9147-450C-805F-90FECB9C90E9}" destId="{9A74694E-6280-46D1-B907-FE8A136DA406}" srcOrd="0" destOrd="0" presId="urn:microsoft.com/office/officeart/2005/8/layout/hierarchy1"/>
    <dgm:cxn modelId="{6457B932-865A-B149-A8B6-41CDA6E816B9}" type="presOf" srcId="{07FE8CEA-1E48-4486-BBE6-24AD66231876}" destId="{E197E930-A71D-4CD0-A161-2FD073B1A9B5}" srcOrd="0" destOrd="0" presId="urn:microsoft.com/office/officeart/2005/8/layout/hierarchy1"/>
    <dgm:cxn modelId="{41722B35-1100-482B-A31F-167A612E63A6}" srcId="{2E9BE8A4-1FD8-4E03-8EFE-8CF635B71751}" destId="{143FEFFC-DC36-4D77-81CD-E96C6EBFF3E7}" srcOrd="0" destOrd="0" parTransId="{807E38F9-7FE4-4FAE-9BB5-9E9C7908B557}" sibTransId="{E3594094-31AA-4D69-AF44-4FC0C260D0DB}"/>
    <dgm:cxn modelId="{82070D6E-C23F-564B-839B-09E627805509}" type="presOf" srcId="{004E6C06-F66E-479D-A607-7C096E1A3E91}" destId="{735AC4CD-B5F7-47AB-837E-55D0D8EA7386}" srcOrd="0" destOrd="0" presId="urn:microsoft.com/office/officeart/2005/8/layout/hierarchy1"/>
    <dgm:cxn modelId="{21917B7E-87A8-6441-8D07-F572B7446346}" type="presOf" srcId="{CA22143C-2908-495C-98BA-6D169272394D}" destId="{FD9AB996-4D09-4713-ACE4-92E6AA1EA6EB}" srcOrd="0" destOrd="0" presId="urn:microsoft.com/office/officeart/2005/8/layout/hierarchy1"/>
    <dgm:cxn modelId="{08709C7F-BF96-AC4A-ADB2-B6396CCDDD70}" type="presOf" srcId="{5F7FAC4E-0106-44C3-91F0-48302A0C8A4B}" destId="{8C81E5E2-8879-4607-B8EA-AFC499FD766E}" srcOrd="0" destOrd="0" presId="urn:microsoft.com/office/officeart/2005/8/layout/hierarchy1"/>
    <dgm:cxn modelId="{3DE0DA89-3834-1241-9BE7-A12500008B03}" type="presOf" srcId="{2E9BE8A4-1FD8-4E03-8EFE-8CF635B71751}" destId="{39C4A280-A043-40F0-B7FC-A993CFE85831}" srcOrd="0" destOrd="0" presId="urn:microsoft.com/office/officeart/2005/8/layout/hierarchy1"/>
    <dgm:cxn modelId="{4D9486B1-58A2-4B21-8DAC-8DE28462522E}" srcId="{CA22143C-2908-495C-98BA-6D169272394D}" destId="{5F7FAC4E-0106-44C3-91F0-48302A0C8A4B}" srcOrd="0" destOrd="0" parTransId="{6C5FEAA1-2399-46D9-9F3B-E775F5BE73F1}" sibTransId="{C2CDF982-6215-440D-ADD0-513AEB7D6CDF}"/>
    <dgm:cxn modelId="{3BF696B6-AC66-44F7-A65C-4B37475D3B11}" srcId="{07FE8CEA-1E48-4486-BBE6-24AD66231876}" destId="{004E6C06-F66E-479D-A607-7C096E1A3E91}" srcOrd="0" destOrd="0" parTransId="{1D169FEC-F06A-4F32-A8AB-A258DA326784}" sibTransId="{CBA17216-AC67-4E15-8AFB-1E2F0B05D617}"/>
    <dgm:cxn modelId="{94F3C6C0-0CA2-6147-9825-38165C79F143}" type="presOf" srcId="{1D169FEC-F06A-4F32-A8AB-A258DA326784}" destId="{BD31564F-FA77-4985-B137-AF64837FA6A3}" srcOrd="0" destOrd="0" presId="urn:microsoft.com/office/officeart/2005/8/layout/hierarchy1"/>
    <dgm:cxn modelId="{007408D9-27EA-430E-8928-CE604D9F0D10}" srcId="{143FEFFC-DC36-4D77-81CD-E96C6EBFF3E7}" destId="{07FE8CEA-1E48-4486-BBE6-24AD66231876}" srcOrd="0" destOrd="0" parTransId="{4981B1C2-9147-450C-805F-90FECB9C90E9}" sibTransId="{18E06E80-79B7-46C2-98DD-0EF6B7075B86}"/>
    <dgm:cxn modelId="{C5ECA6FB-571E-D54B-97CD-F8C8546BE10A}" type="presOf" srcId="{143FEFFC-DC36-4D77-81CD-E96C6EBFF3E7}" destId="{E05730A1-7E00-41FA-A90A-5DF110461728}" srcOrd="0" destOrd="0" presId="urn:microsoft.com/office/officeart/2005/8/layout/hierarchy1"/>
    <dgm:cxn modelId="{CAA4AA41-E82A-944C-B4EF-F262CEA47B5E}" type="presParOf" srcId="{39C4A280-A043-40F0-B7FC-A993CFE85831}" destId="{BC1A76AC-6860-4986-9CCD-E8121C9C662C}" srcOrd="0" destOrd="0" presId="urn:microsoft.com/office/officeart/2005/8/layout/hierarchy1"/>
    <dgm:cxn modelId="{433BDD55-F209-DB48-B83B-E8337D24EA44}" type="presParOf" srcId="{BC1A76AC-6860-4986-9CCD-E8121C9C662C}" destId="{9A683318-90F2-42D0-801A-EF3846765D8C}" srcOrd="0" destOrd="0" presId="urn:microsoft.com/office/officeart/2005/8/layout/hierarchy1"/>
    <dgm:cxn modelId="{75FDD5C1-1323-E049-86AE-36526F74516D}" type="presParOf" srcId="{9A683318-90F2-42D0-801A-EF3846765D8C}" destId="{7A458068-00E2-40C8-A827-E8742386FC68}" srcOrd="0" destOrd="0" presId="urn:microsoft.com/office/officeart/2005/8/layout/hierarchy1"/>
    <dgm:cxn modelId="{1F8BB9F8-7854-B54B-8DA1-987B174BF4C1}" type="presParOf" srcId="{9A683318-90F2-42D0-801A-EF3846765D8C}" destId="{E05730A1-7E00-41FA-A90A-5DF110461728}" srcOrd="1" destOrd="0" presId="urn:microsoft.com/office/officeart/2005/8/layout/hierarchy1"/>
    <dgm:cxn modelId="{0D733B5E-C88D-8541-B83C-3D895C1C0257}" type="presParOf" srcId="{BC1A76AC-6860-4986-9CCD-E8121C9C662C}" destId="{8C6BE060-2210-4F91-80E7-780BD23D0BB7}" srcOrd="1" destOrd="0" presId="urn:microsoft.com/office/officeart/2005/8/layout/hierarchy1"/>
    <dgm:cxn modelId="{63C7298B-1DFB-684C-8989-D098967B6A9D}" type="presParOf" srcId="{8C6BE060-2210-4F91-80E7-780BD23D0BB7}" destId="{9A74694E-6280-46D1-B907-FE8A136DA406}" srcOrd="0" destOrd="0" presId="urn:microsoft.com/office/officeart/2005/8/layout/hierarchy1"/>
    <dgm:cxn modelId="{6B7EE319-512A-E942-B32B-4900CA154FF2}" type="presParOf" srcId="{8C6BE060-2210-4F91-80E7-780BD23D0BB7}" destId="{61F95711-F7DF-401D-A8A5-6C7AE346922B}" srcOrd="1" destOrd="0" presId="urn:microsoft.com/office/officeart/2005/8/layout/hierarchy1"/>
    <dgm:cxn modelId="{0ADC33C4-2F44-A44C-B58D-416044DD6E10}" type="presParOf" srcId="{61F95711-F7DF-401D-A8A5-6C7AE346922B}" destId="{D5578B7D-425D-4017-ACCC-2B8B6FB1E555}" srcOrd="0" destOrd="0" presId="urn:microsoft.com/office/officeart/2005/8/layout/hierarchy1"/>
    <dgm:cxn modelId="{4B6753DA-F636-4B4A-8D92-FF2DD4F33737}" type="presParOf" srcId="{D5578B7D-425D-4017-ACCC-2B8B6FB1E555}" destId="{FFE37152-58D9-4BF4-8004-6AFA5BCCE71E}" srcOrd="0" destOrd="0" presId="urn:microsoft.com/office/officeart/2005/8/layout/hierarchy1"/>
    <dgm:cxn modelId="{11CBF92A-38F2-A14D-AC6E-C9C86B1139EE}" type="presParOf" srcId="{D5578B7D-425D-4017-ACCC-2B8B6FB1E555}" destId="{E197E930-A71D-4CD0-A161-2FD073B1A9B5}" srcOrd="1" destOrd="0" presId="urn:microsoft.com/office/officeart/2005/8/layout/hierarchy1"/>
    <dgm:cxn modelId="{5C2BA007-7927-8F42-A083-FA0A3A088E31}" type="presParOf" srcId="{61F95711-F7DF-401D-A8A5-6C7AE346922B}" destId="{C62D5583-2C3D-4B10-B086-B3827DE6B9CE}" srcOrd="1" destOrd="0" presId="urn:microsoft.com/office/officeart/2005/8/layout/hierarchy1"/>
    <dgm:cxn modelId="{0D1282C2-7EB1-1A42-8536-F865D82367DE}" type="presParOf" srcId="{C62D5583-2C3D-4B10-B086-B3827DE6B9CE}" destId="{BD31564F-FA77-4985-B137-AF64837FA6A3}" srcOrd="0" destOrd="0" presId="urn:microsoft.com/office/officeart/2005/8/layout/hierarchy1"/>
    <dgm:cxn modelId="{69737854-EE7E-654D-812A-BB08B0EED8EE}" type="presParOf" srcId="{C62D5583-2C3D-4B10-B086-B3827DE6B9CE}" destId="{BE18E9CB-3594-4CBC-BBE5-0555F7A46D33}" srcOrd="1" destOrd="0" presId="urn:microsoft.com/office/officeart/2005/8/layout/hierarchy1"/>
    <dgm:cxn modelId="{B73F5E92-3992-5C4F-BBCF-61021F36AC03}" type="presParOf" srcId="{BE18E9CB-3594-4CBC-BBE5-0555F7A46D33}" destId="{C4834A0D-8DA5-4B6C-8659-4FCC5CB90F6A}" srcOrd="0" destOrd="0" presId="urn:microsoft.com/office/officeart/2005/8/layout/hierarchy1"/>
    <dgm:cxn modelId="{B3081167-8F7B-A84B-A676-79DB4DDDE853}" type="presParOf" srcId="{C4834A0D-8DA5-4B6C-8659-4FCC5CB90F6A}" destId="{0178D227-F04F-4A92-B8B9-C002BF3EF48D}" srcOrd="0" destOrd="0" presId="urn:microsoft.com/office/officeart/2005/8/layout/hierarchy1"/>
    <dgm:cxn modelId="{9FB1152D-2649-0746-9EAA-6058D5DC2C9F}" type="presParOf" srcId="{C4834A0D-8DA5-4B6C-8659-4FCC5CB90F6A}" destId="{735AC4CD-B5F7-47AB-837E-55D0D8EA7386}" srcOrd="1" destOrd="0" presId="urn:microsoft.com/office/officeart/2005/8/layout/hierarchy1"/>
    <dgm:cxn modelId="{9929FDC2-EE68-AE4A-9976-7048DF8BD8D4}" type="presParOf" srcId="{BE18E9CB-3594-4CBC-BBE5-0555F7A46D33}" destId="{E86DC93E-D8DA-4A09-81BA-DC4B20B4D437}" srcOrd="1" destOrd="0" presId="urn:microsoft.com/office/officeart/2005/8/layout/hierarchy1"/>
    <dgm:cxn modelId="{B6080021-FBE0-F44D-8D58-F52926AAC84A}" type="presParOf" srcId="{8C6BE060-2210-4F91-80E7-780BD23D0BB7}" destId="{70FFC8BB-3C3D-4032-B7B6-E3C6904050BF}" srcOrd="2" destOrd="0" presId="urn:microsoft.com/office/officeart/2005/8/layout/hierarchy1"/>
    <dgm:cxn modelId="{3BEDCCCB-9EAF-4648-9C9E-EBD7E20B6EC0}" type="presParOf" srcId="{8C6BE060-2210-4F91-80E7-780BD23D0BB7}" destId="{61F77D8B-2123-4AEE-8C74-B432016EA6AC}" srcOrd="3" destOrd="0" presId="urn:microsoft.com/office/officeart/2005/8/layout/hierarchy1"/>
    <dgm:cxn modelId="{DEF8277C-915C-2F4E-A169-C36A3466B921}" type="presParOf" srcId="{61F77D8B-2123-4AEE-8C74-B432016EA6AC}" destId="{700E4C84-B7D2-4FDA-B42D-F8C56FA63256}" srcOrd="0" destOrd="0" presId="urn:microsoft.com/office/officeart/2005/8/layout/hierarchy1"/>
    <dgm:cxn modelId="{9B4E31DF-7EBC-7E48-B162-4338BFC52A93}" type="presParOf" srcId="{700E4C84-B7D2-4FDA-B42D-F8C56FA63256}" destId="{8C39B121-3DFE-4DB1-8100-90B18783C620}" srcOrd="0" destOrd="0" presId="urn:microsoft.com/office/officeart/2005/8/layout/hierarchy1"/>
    <dgm:cxn modelId="{9FFE5608-597C-6144-B6CF-13C0ECD55519}" type="presParOf" srcId="{700E4C84-B7D2-4FDA-B42D-F8C56FA63256}" destId="{FD9AB996-4D09-4713-ACE4-92E6AA1EA6EB}" srcOrd="1" destOrd="0" presId="urn:microsoft.com/office/officeart/2005/8/layout/hierarchy1"/>
    <dgm:cxn modelId="{E021A344-1807-7A4C-B7B1-EDD2397CC8CC}" type="presParOf" srcId="{61F77D8B-2123-4AEE-8C74-B432016EA6AC}" destId="{35E386F2-8E08-4DAF-AA04-1B9C9422DDC0}" srcOrd="1" destOrd="0" presId="urn:microsoft.com/office/officeart/2005/8/layout/hierarchy1"/>
    <dgm:cxn modelId="{96CE80E2-B094-4347-8F7A-D09689D7D680}" type="presParOf" srcId="{35E386F2-8E08-4DAF-AA04-1B9C9422DDC0}" destId="{3121A019-6FD2-4A24-8D61-23C571B0B325}" srcOrd="0" destOrd="0" presId="urn:microsoft.com/office/officeart/2005/8/layout/hierarchy1"/>
    <dgm:cxn modelId="{E5F46776-ED45-B94A-B635-608E87DBA0D4}" type="presParOf" srcId="{35E386F2-8E08-4DAF-AA04-1B9C9422DDC0}" destId="{81DFA8E4-D159-456E-A460-D7BC45359DDA}" srcOrd="1" destOrd="0" presId="urn:microsoft.com/office/officeart/2005/8/layout/hierarchy1"/>
    <dgm:cxn modelId="{3C0F4AE3-267B-BD4C-BD61-37AB7B25837C}" type="presParOf" srcId="{81DFA8E4-D159-456E-A460-D7BC45359DDA}" destId="{831563FD-54F6-4575-B9B6-A7739645BC34}" srcOrd="0" destOrd="0" presId="urn:microsoft.com/office/officeart/2005/8/layout/hierarchy1"/>
    <dgm:cxn modelId="{CC85BA22-A514-B347-ADA3-82BB267D99E5}" type="presParOf" srcId="{831563FD-54F6-4575-B9B6-A7739645BC34}" destId="{2743CCA2-31A4-4A78-ACAA-6FE7958A7D46}" srcOrd="0" destOrd="0" presId="urn:microsoft.com/office/officeart/2005/8/layout/hierarchy1"/>
    <dgm:cxn modelId="{309B1A29-6B30-A74E-BD97-AC9BFBB2F46F}" type="presParOf" srcId="{831563FD-54F6-4575-B9B6-A7739645BC34}" destId="{8C81E5E2-8879-4607-B8EA-AFC499FD766E}" srcOrd="1" destOrd="0" presId="urn:microsoft.com/office/officeart/2005/8/layout/hierarchy1"/>
    <dgm:cxn modelId="{94B431C3-0DF0-A143-A599-B2B2DE356439}" type="presParOf" srcId="{81DFA8E4-D159-456E-A460-D7BC45359DDA}" destId="{D143D234-60CA-408E-AC5F-DA12DC99C3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222634-5192-4432-A8E8-F45C4A4BFCC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0F01B4B-B883-44D4-AD7D-AAF2BDFEB37A}">
      <dgm:prSet phldrT="[Text]" custT="1"/>
      <dgm:spPr/>
      <dgm:t>
        <a:bodyPr/>
        <a:lstStyle/>
        <a:p>
          <a:r>
            <a:rPr lang="en-US" sz="2400" dirty="0"/>
            <a:t>Want competition?</a:t>
          </a:r>
        </a:p>
      </dgm:t>
    </dgm:pt>
    <dgm:pt modelId="{8CBF192A-D199-4A8C-B1F2-000359676A08}" type="parTrans" cxnId="{8385A8D4-A697-4291-A1DE-741F741AB0B7}">
      <dgm:prSet/>
      <dgm:spPr/>
      <dgm:t>
        <a:bodyPr/>
        <a:lstStyle/>
        <a:p>
          <a:endParaRPr lang="en-US"/>
        </a:p>
      </dgm:t>
    </dgm:pt>
    <dgm:pt modelId="{ED4A7DAF-CB4A-46CB-A023-8CB71F3A59AD}" type="sibTrans" cxnId="{8385A8D4-A697-4291-A1DE-741F741AB0B7}">
      <dgm:prSet/>
      <dgm:spPr/>
      <dgm:t>
        <a:bodyPr/>
        <a:lstStyle/>
        <a:p>
          <a:endParaRPr lang="en-US"/>
        </a:p>
      </dgm:t>
    </dgm:pt>
    <dgm:pt modelId="{29DD7563-F7D6-4CD6-AA9A-2230DF23FE57}">
      <dgm:prSet phldrT="[Text]"/>
      <dgm:spPr>
        <a:solidFill>
          <a:srgbClr val="C00000"/>
        </a:solidFill>
      </dgm:spPr>
      <dgm:t>
        <a:bodyPr/>
        <a:lstStyle/>
        <a:p>
          <a:r>
            <a:rPr lang="en-US" dirty="0"/>
            <a:t>Central Purchasing Agency?</a:t>
          </a:r>
        </a:p>
      </dgm:t>
    </dgm:pt>
    <dgm:pt modelId="{AEE5C567-D532-43B8-B1AD-1F21317C7AF8}" type="parTrans" cxnId="{8DB8A94D-6FAD-45C0-98FD-40E018F563B3}">
      <dgm:prSet/>
      <dgm:spPr/>
      <dgm:t>
        <a:bodyPr/>
        <a:lstStyle/>
        <a:p>
          <a:endParaRPr lang="en-US"/>
        </a:p>
      </dgm:t>
    </dgm:pt>
    <dgm:pt modelId="{FC8E74AF-2184-4794-B77C-5C4AD12FEEE7}" type="sibTrans" cxnId="{8DB8A94D-6FAD-45C0-98FD-40E018F563B3}">
      <dgm:prSet/>
      <dgm:spPr/>
      <dgm:t>
        <a:bodyPr/>
        <a:lstStyle/>
        <a:p>
          <a:endParaRPr lang="en-US"/>
        </a:p>
      </dgm:t>
    </dgm:pt>
    <dgm:pt modelId="{DDC3398A-6487-46C5-B6D7-F1D622312A2E}">
      <dgm:prSet phldrT="[Text]"/>
      <dgm:spPr>
        <a:solidFill>
          <a:srgbClr val="7030A0"/>
        </a:solidFill>
      </dgm:spPr>
      <dgm:t>
        <a:bodyPr/>
        <a:lstStyle/>
        <a:p>
          <a:r>
            <a:rPr lang="en-US" dirty="0"/>
            <a:t>User Purchasing Agency?</a:t>
          </a:r>
        </a:p>
      </dgm:t>
    </dgm:pt>
    <dgm:pt modelId="{82C793C0-F7FA-4857-8C4A-1D7C461B3DD0}" type="parTrans" cxnId="{674CABAD-39E6-42A6-AD49-5EE7F5FD7685}">
      <dgm:prSet/>
      <dgm:spPr/>
      <dgm:t>
        <a:bodyPr/>
        <a:lstStyle/>
        <a:p>
          <a:endParaRPr lang="en-US"/>
        </a:p>
      </dgm:t>
    </dgm:pt>
    <dgm:pt modelId="{36FBEDBD-3F9A-4CE8-9968-1CD1415D2418}" type="sibTrans" cxnId="{674CABAD-39E6-42A6-AD49-5EE7F5FD7685}">
      <dgm:prSet/>
      <dgm:spPr/>
      <dgm:t>
        <a:bodyPr/>
        <a:lstStyle/>
        <a:p>
          <a:endParaRPr lang="en-US"/>
        </a:p>
      </dgm:t>
    </dgm:pt>
    <dgm:pt modelId="{D2ADF526-1CC2-4D37-805D-03408C57C633}">
      <dgm:prSet phldrT="[Text]"/>
      <dgm:spPr>
        <a:solidFill>
          <a:srgbClr val="0070C0"/>
        </a:solidFill>
      </dgm:spPr>
      <dgm:t>
        <a:bodyPr/>
        <a:lstStyle/>
        <a:p>
          <a:r>
            <a:rPr lang="en-US" dirty="0"/>
            <a:t>Vendors</a:t>
          </a:r>
        </a:p>
      </dgm:t>
    </dgm:pt>
    <dgm:pt modelId="{AABD3F06-1521-4F32-B092-92D4DBEB68BB}" type="parTrans" cxnId="{CB129656-3DEE-4379-A5D0-461DF4B0C81F}">
      <dgm:prSet/>
      <dgm:spPr/>
      <dgm:t>
        <a:bodyPr/>
        <a:lstStyle/>
        <a:p>
          <a:endParaRPr lang="en-US"/>
        </a:p>
      </dgm:t>
    </dgm:pt>
    <dgm:pt modelId="{DA74994B-02D9-471D-9E26-35B59ACE8BB0}" type="sibTrans" cxnId="{CB129656-3DEE-4379-A5D0-461DF4B0C81F}">
      <dgm:prSet/>
      <dgm:spPr/>
      <dgm:t>
        <a:bodyPr/>
        <a:lstStyle/>
        <a:p>
          <a:endParaRPr lang="en-US"/>
        </a:p>
      </dgm:t>
    </dgm:pt>
    <dgm:pt modelId="{3D60C7E8-E411-4C73-B1F4-88DD0B76E041}" type="pres">
      <dgm:prSet presAssocID="{77222634-5192-4432-A8E8-F45C4A4BFCCB}" presName="cycle" presStyleCnt="0">
        <dgm:presLayoutVars>
          <dgm:chMax val="1"/>
          <dgm:dir/>
          <dgm:animLvl val="ctr"/>
          <dgm:resizeHandles val="exact"/>
        </dgm:presLayoutVars>
      </dgm:prSet>
      <dgm:spPr/>
    </dgm:pt>
    <dgm:pt modelId="{C1C438CF-9217-457D-994A-52A8E53FAAA4}" type="pres">
      <dgm:prSet presAssocID="{10F01B4B-B883-44D4-AD7D-AAF2BDFEB37A}" presName="centerShape" presStyleLbl="node0" presStyleIdx="0" presStyleCnt="1" custScaleX="134653" custScaleY="135686"/>
      <dgm:spPr/>
    </dgm:pt>
    <dgm:pt modelId="{2C5389BC-03A0-45D8-BCDA-85076B151424}" type="pres">
      <dgm:prSet presAssocID="{AEE5C567-D532-43B8-B1AD-1F21317C7AF8}" presName="parTrans" presStyleLbl="bgSibTrans2D1" presStyleIdx="0" presStyleCnt="3"/>
      <dgm:spPr/>
    </dgm:pt>
    <dgm:pt modelId="{E0CB0CD4-3FC8-4919-8F5B-C3A5D0F67FC1}" type="pres">
      <dgm:prSet presAssocID="{29DD7563-F7D6-4CD6-AA9A-2230DF23FE57}" presName="node" presStyleLbl="node1" presStyleIdx="0" presStyleCnt="3" custRadScaleRad="113715" custRadScaleInc="-3821">
        <dgm:presLayoutVars>
          <dgm:bulletEnabled val="1"/>
        </dgm:presLayoutVars>
      </dgm:prSet>
      <dgm:spPr/>
    </dgm:pt>
    <dgm:pt modelId="{7D0C2147-C2D0-4EFB-BC50-0476FD3ED698}" type="pres">
      <dgm:prSet presAssocID="{82C793C0-F7FA-4857-8C4A-1D7C461B3DD0}" presName="parTrans" presStyleLbl="bgSibTrans2D1" presStyleIdx="1" presStyleCnt="3"/>
      <dgm:spPr/>
    </dgm:pt>
    <dgm:pt modelId="{9834A92B-98F1-49B1-B34A-FB6AE4B1A529}" type="pres">
      <dgm:prSet presAssocID="{DDC3398A-6487-46C5-B6D7-F1D622312A2E}" presName="node" presStyleLbl="node1" presStyleIdx="1" presStyleCnt="3">
        <dgm:presLayoutVars>
          <dgm:bulletEnabled val="1"/>
        </dgm:presLayoutVars>
      </dgm:prSet>
      <dgm:spPr/>
    </dgm:pt>
    <dgm:pt modelId="{A9B0A6D6-862E-4D7C-87EE-DCA118B6191A}" type="pres">
      <dgm:prSet presAssocID="{AABD3F06-1521-4F32-B092-92D4DBEB68BB}" presName="parTrans" presStyleLbl="bgSibTrans2D1" presStyleIdx="2" presStyleCnt="3"/>
      <dgm:spPr/>
    </dgm:pt>
    <dgm:pt modelId="{424B7C86-6507-46B2-94B6-FF2E8A6AB671}" type="pres">
      <dgm:prSet presAssocID="{D2ADF526-1CC2-4D37-805D-03408C57C633}" presName="node" presStyleLbl="node1" presStyleIdx="2" presStyleCnt="3" custRadScaleRad="114227" custRadScaleInc="4725">
        <dgm:presLayoutVars>
          <dgm:bulletEnabled val="1"/>
        </dgm:presLayoutVars>
      </dgm:prSet>
      <dgm:spPr/>
    </dgm:pt>
  </dgm:ptLst>
  <dgm:cxnLst>
    <dgm:cxn modelId="{BF4C2701-6A86-A645-9A95-3D45D1E5A913}" type="presOf" srcId="{82C793C0-F7FA-4857-8C4A-1D7C461B3DD0}" destId="{7D0C2147-C2D0-4EFB-BC50-0476FD3ED698}" srcOrd="0" destOrd="0" presId="urn:microsoft.com/office/officeart/2005/8/layout/radial4"/>
    <dgm:cxn modelId="{C625AE1B-70B3-1F42-A096-6D0348FD6C10}" type="presOf" srcId="{DDC3398A-6487-46C5-B6D7-F1D622312A2E}" destId="{9834A92B-98F1-49B1-B34A-FB6AE4B1A529}" srcOrd="0" destOrd="0" presId="urn:microsoft.com/office/officeart/2005/8/layout/radial4"/>
    <dgm:cxn modelId="{54680933-EC3C-DB44-9E55-A36FE27844AC}" type="presOf" srcId="{77222634-5192-4432-A8E8-F45C4A4BFCCB}" destId="{3D60C7E8-E411-4C73-B1F4-88DD0B76E041}" srcOrd="0" destOrd="0" presId="urn:microsoft.com/office/officeart/2005/8/layout/radial4"/>
    <dgm:cxn modelId="{BBCD3E5F-D501-784A-8B41-0F90B1155F24}" type="presOf" srcId="{29DD7563-F7D6-4CD6-AA9A-2230DF23FE57}" destId="{E0CB0CD4-3FC8-4919-8F5B-C3A5D0F67FC1}" srcOrd="0" destOrd="0" presId="urn:microsoft.com/office/officeart/2005/8/layout/radial4"/>
    <dgm:cxn modelId="{8DB8A94D-6FAD-45C0-98FD-40E018F563B3}" srcId="{10F01B4B-B883-44D4-AD7D-AAF2BDFEB37A}" destId="{29DD7563-F7D6-4CD6-AA9A-2230DF23FE57}" srcOrd="0" destOrd="0" parTransId="{AEE5C567-D532-43B8-B1AD-1F21317C7AF8}" sibTransId="{FC8E74AF-2184-4794-B77C-5C4AD12FEEE7}"/>
    <dgm:cxn modelId="{CB129656-3DEE-4379-A5D0-461DF4B0C81F}" srcId="{10F01B4B-B883-44D4-AD7D-AAF2BDFEB37A}" destId="{D2ADF526-1CC2-4D37-805D-03408C57C633}" srcOrd="2" destOrd="0" parTransId="{AABD3F06-1521-4F32-B092-92D4DBEB68BB}" sibTransId="{DA74994B-02D9-471D-9E26-35B59ACE8BB0}"/>
    <dgm:cxn modelId="{58B4347B-9D7D-F94D-9618-80F5426FC95D}" type="presOf" srcId="{AEE5C567-D532-43B8-B1AD-1F21317C7AF8}" destId="{2C5389BC-03A0-45D8-BCDA-85076B151424}" srcOrd="0" destOrd="0" presId="urn:microsoft.com/office/officeart/2005/8/layout/radial4"/>
    <dgm:cxn modelId="{674CABAD-39E6-42A6-AD49-5EE7F5FD7685}" srcId="{10F01B4B-B883-44D4-AD7D-AAF2BDFEB37A}" destId="{DDC3398A-6487-46C5-B6D7-F1D622312A2E}" srcOrd="1" destOrd="0" parTransId="{82C793C0-F7FA-4857-8C4A-1D7C461B3DD0}" sibTransId="{36FBEDBD-3F9A-4CE8-9968-1CD1415D2418}"/>
    <dgm:cxn modelId="{8385A8D4-A697-4291-A1DE-741F741AB0B7}" srcId="{77222634-5192-4432-A8E8-F45C4A4BFCCB}" destId="{10F01B4B-B883-44D4-AD7D-AAF2BDFEB37A}" srcOrd="0" destOrd="0" parTransId="{8CBF192A-D199-4A8C-B1F2-000359676A08}" sibTransId="{ED4A7DAF-CB4A-46CB-A023-8CB71F3A59AD}"/>
    <dgm:cxn modelId="{08F729E8-5600-9445-9C81-F6E57E4AB5ED}" type="presOf" srcId="{AABD3F06-1521-4F32-B092-92D4DBEB68BB}" destId="{A9B0A6D6-862E-4D7C-87EE-DCA118B6191A}" srcOrd="0" destOrd="0" presId="urn:microsoft.com/office/officeart/2005/8/layout/radial4"/>
    <dgm:cxn modelId="{E9E9F8F1-EAA6-9C4C-9201-3C7D8317AA82}" type="presOf" srcId="{10F01B4B-B883-44D4-AD7D-AAF2BDFEB37A}" destId="{C1C438CF-9217-457D-994A-52A8E53FAAA4}" srcOrd="0" destOrd="0" presId="urn:microsoft.com/office/officeart/2005/8/layout/radial4"/>
    <dgm:cxn modelId="{68B16AF5-F758-4C40-A47B-A64DACB9106C}" type="presOf" srcId="{D2ADF526-1CC2-4D37-805D-03408C57C633}" destId="{424B7C86-6507-46B2-94B6-FF2E8A6AB671}" srcOrd="0" destOrd="0" presId="urn:microsoft.com/office/officeart/2005/8/layout/radial4"/>
    <dgm:cxn modelId="{455E1B34-03B0-9B45-841B-DCDE34F3BFB4}" type="presParOf" srcId="{3D60C7E8-E411-4C73-B1F4-88DD0B76E041}" destId="{C1C438CF-9217-457D-994A-52A8E53FAAA4}" srcOrd="0" destOrd="0" presId="urn:microsoft.com/office/officeart/2005/8/layout/radial4"/>
    <dgm:cxn modelId="{512D3475-188A-CD4B-A9A0-04226AA521EF}" type="presParOf" srcId="{3D60C7E8-E411-4C73-B1F4-88DD0B76E041}" destId="{2C5389BC-03A0-45D8-BCDA-85076B151424}" srcOrd="1" destOrd="0" presId="urn:microsoft.com/office/officeart/2005/8/layout/radial4"/>
    <dgm:cxn modelId="{A65301E7-52AC-A741-B600-E8847B3AAFF5}" type="presParOf" srcId="{3D60C7E8-E411-4C73-B1F4-88DD0B76E041}" destId="{E0CB0CD4-3FC8-4919-8F5B-C3A5D0F67FC1}" srcOrd="2" destOrd="0" presId="urn:microsoft.com/office/officeart/2005/8/layout/radial4"/>
    <dgm:cxn modelId="{F58A3817-E077-8043-9E30-2665ECE98A20}" type="presParOf" srcId="{3D60C7E8-E411-4C73-B1F4-88DD0B76E041}" destId="{7D0C2147-C2D0-4EFB-BC50-0476FD3ED698}" srcOrd="3" destOrd="0" presId="urn:microsoft.com/office/officeart/2005/8/layout/radial4"/>
    <dgm:cxn modelId="{701FBFC0-4B94-5646-AB58-EAA09F591D88}" type="presParOf" srcId="{3D60C7E8-E411-4C73-B1F4-88DD0B76E041}" destId="{9834A92B-98F1-49B1-B34A-FB6AE4B1A529}" srcOrd="4" destOrd="0" presId="urn:microsoft.com/office/officeart/2005/8/layout/radial4"/>
    <dgm:cxn modelId="{DAF497AE-D166-E34E-AFB5-E4CAA11D2683}" type="presParOf" srcId="{3D60C7E8-E411-4C73-B1F4-88DD0B76E041}" destId="{A9B0A6D6-862E-4D7C-87EE-DCA118B6191A}" srcOrd="5" destOrd="0" presId="urn:microsoft.com/office/officeart/2005/8/layout/radial4"/>
    <dgm:cxn modelId="{92D5E49E-6282-8544-B611-412F81521DD5}" type="presParOf" srcId="{3D60C7E8-E411-4C73-B1F4-88DD0B76E041}" destId="{424B7C86-6507-46B2-94B6-FF2E8A6AB67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AC3416-9C31-4C46-9093-F831B8303FF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B26CB1-C9C5-449B-A816-BBF7D20E9540}">
      <dgm:prSet phldrT="[Text]"/>
      <dgm:spPr>
        <a:solidFill>
          <a:srgbClr val="C00000"/>
        </a:solidFill>
      </dgm:spPr>
      <dgm:t>
        <a:bodyPr/>
        <a:lstStyle/>
        <a:p>
          <a:r>
            <a:rPr lang="en-US" dirty="0"/>
            <a:t>Online Solution</a:t>
          </a:r>
        </a:p>
      </dgm:t>
    </dgm:pt>
    <dgm:pt modelId="{D23DD790-820F-450F-BC27-5CE75EC7A489}" type="parTrans" cxnId="{2F544E87-B8E5-4742-8165-A3A6E741AB30}">
      <dgm:prSet/>
      <dgm:spPr/>
      <dgm:t>
        <a:bodyPr/>
        <a:lstStyle/>
        <a:p>
          <a:endParaRPr lang="en-US"/>
        </a:p>
      </dgm:t>
    </dgm:pt>
    <dgm:pt modelId="{DF38F5A3-3769-4EAC-9BE4-20AE4693D84B}" type="sibTrans" cxnId="{2F544E87-B8E5-4742-8165-A3A6E741AB30}">
      <dgm:prSet/>
      <dgm:spPr/>
      <dgm:t>
        <a:bodyPr/>
        <a:lstStyle/>
        <a:p>
          <a:endParaRPr lang="en-US"/>
        </a:p>
      </dgm:t>
    </dgm:pt>
    <dgm:pt modelId="{BE9BEDC9-D515-41B0-91A6-84B592C6ABE4}">
      <dgm:prSet phldrT="[Text]"/>
      <dgm:spPr>
        <a:solidFill>
          <a:srgbClr val="002060"/>
        </a:solidFill>
      </dgm:spPr>
      <dgm:t>
        <a:bodyPr/>
        <a:lstStyle/>
        <a:p>
          <a:r>
            <a:rPr lang="en-US" dirty="0"/>
            <a:t>Centralized Purchasing Agency</a:t>
          </a:r>
        </a:p>
      </dgm:t>
    </dgm:pt>
    <dgm:pt modelId="{A3C15AFE-1B0C-4086-956F-8EA10F8EDE5A}" type="parTrans" cxnId="{4E8AA3BB-87C7-4AE3-8263-48A07DC8C233}">
      <dgm:prSet/>
      <dgm:spPr/>
      <dgm:t>
        <a:bodyPr/>
        <a:lstStyle/>
        <a:p>
          <a:endParaRPr lang="en-US"/>
        </a:p>
      </dgm:t>
    </dgm:pt>
    <dgm:pt modelId="{1F2916F1-50CC-46F0-89CD-2E566259C5E8}" type="sibTrans" cxnId="{4E8AA3BB-87C7-4AE3-8263-48A07DC8C233}">
      <dgm:prSet/>
      <dgm:spPr/>
      <dgm:t>
        <a:bodyPr/>
        <a:lstStyle/>
        <a:p>
          <a:endParaRPr lang="en-US"/>
        </a:p>
      </dgm:t>
    </dgm:pt>
    <dgm:pt modelId="{A42F8AA3-9D0A-4D72-8334-993386BC25C4}">
      <dgm:prSet phldrT="[Text]"/>
      <dgm:spPr>
        <a:solidFill>
          <a:schemeClr val="accent2"/>
        </a:solidFill>
      </dgm:spPr>
      <dgm:t>
        <a:bodyPr/>
        <a:lstStyle/>
        <a:p>
          <a:r>
            <a:rPr lang="en-US" dirty="0"/>
            <a:t>Market</a:t>
          </a:r>
        </a:p>
      </dgm:t>
    </dgm:pt>
    <dgm:pt modelId="{7585B044-6DBD-4BAC-BE6F-38C192F48189}" type="parTrans" cxnId="{D920EF6D-B2CF-49A4-BCAD-A21886CEEDEC}">
      <dgm:prSet/>
      <dgm:spPr/>
      <dgm:t>
        <a:bodyPr/>
        <a:lstStyle/>
        <a:p>
          <a:endParaRPr lang="en-US"/>
        </a:p>
      </dgm:t>
    </dgm:pt>
    <dgm:pt modelId="{C9B0E1E9-8974-4004-83A3-5C4749558EA1}" type="sibTrans" cxnId="{D920EF6D-B2CF-49A4-BCAD-A21886CEEDEC}">
      <dgm:prSet/>
      <dgm:spPr/>
      <dgm:t>
        <a:bodyPr/>
        <a:lstStyle/>
        <a:p>
          <a:endParaRPr lang="en-US"/>
        </a:p>
      </dgm:t>
    </dgm:pt>
    <dgm:pt modelId="{A0C1B79D-19C8-4BFE-B605-DD3FB9DA6959}">
      <dgm:prSet phldrT="[Text]"/>
      <dgm:spPr/>
      <dgm:t>
        <a:bodyPr/>
        <a:lstStyle/>
        <a:p>
          <a:r>
            <a:rPr lang="en-US" dirty="0"/>
            <a:t>Users</a:t>
          </a:r>
        </a:p>
      </dgm:t>
    </dgm:pt>
    <dgm:pt modelId="{B4DA9946-169F-4788-B6A7-82205128549B}" type="parTrans" cxnId="{BF41E516-42A6-4B53-A1C0-010496F3ADFB}">
      <dgm:prSet/>
      <dgm:spPr/>
      <dgm:t>
        <a:bodyPr/>
        <a:lstStyle/>
        <a:p>
          <a:endParaRPr lang="en-US"/>
        </a:p>
      </dgm:t>
    </dgm:pt>
    <dgm:pt modelId="{A0325045-706A-4DEC-ADF6-EFEC844954C7}" type="sibTrans" cxnId="{BF41E516-42A6-4B53-A1C0-010496F3ADFB}">
      <dgm:prSet/>
      <dgm:spPr/>
      <dgm:t>
        <a:bodyPr/>
        <a:lstStyle/>
        <a:p>
          <a:endParaRPr lang="en-US"/>
        </a:p>
      </dgm:t>
    </dgm:pt>
    <dgm:pt modelId="{8CE52C9B-D150-428E-BEA5-0DF75C0642F9}">
      <dgm:prSet/>
      <dgm:spPr>
        <a:solidFill>
          <a:srgbClr val="00B050"/>
        </a:solidFill>
      </dgm:spPr>
      <dgm:t>
        <a:bodyPr/>
        <a:lstStyle/>
        <a:p>
          <a:r>
            <a:rPr lang="en-US" dirty="0"/>
            <a:t>Congress</a:t>
          </a:r>
        </a:p>
      </dgm:t>
    </dgm:pt>
    <dgm:pt modelId="{39A96C4E-093D-48A2-85F9-610DA97E172D}" type="parTrans" cxnId="{733AC8B7-1E90-49F2-972E-4D4EE502B700}">
      <dgm:prSet/>
      <dgm:spPr/>
      <dgm:t>
        <a:bodyPr/>
        <a:lstStyle/>
        <a:p>
          <a:endParaRPr lang="en-US"/>
        </a:p>
      </dgm:t>
    </dgm:pt>
    <dgm:pt modelId="{4F881845-1057-43C8-8EB0-28FCDC188DBB}" type="sibTrans" cxnId="{733AC8B7-1E90-49F2-972E-4D4EE502B700}">
      <dgm:prSet/>
      <dgm:spPr/>
      <dgm:t>
        <a:bodyPr/>
        <a:lstStyle/>
        <a:p>
          <a:endParaRPr lang="en-US"/>
        </a:p>
      </dgm:t>
    </dgm:pt>
    <dgm:pt modelId="{9C97FA43-D1FB-41FD-A838-59D37D0468EF}" type="pres">
      <dgm:prSet presAssocID="{C8AC3416-9C31-4C46-9093-F831B8303FFC}" presName="cycle" presStyleCnt="0">
        <dgm:presLayoutVars>
          <dgm:chMax val="1"/>
          <dgm:dir/>
          <dgm:animLvl val="ctr"/>
          <dgm:resizeHandles val="exact"/>
        </dgm:presLayoutVars>
      </dgm:prSet>
      <dgm:spPr/>
    </dgm:pt>
    <dgm:pt modelId="{057FF733-D4BB-4011-85FC-206D4D11A710}" type="pres">
      <dgm:prSet presAssocID="{38B26CB1-C9C5-449B-A816-BBF7D20E9540}" presName="centerShape" presStyleLbl="node0" presStyleIdx="0" presStyleCnt="1"/>
      <dgm:spPr/>
    </dgm:pt>
    <dgm:pt modelId="{042FBC3E-8E87-4CCC-96A0-E5396E45A26C}" type="pres">
      <dgm:prSet presAssocID="{A3C15AFE-1B0C-4086-956F-8EA10F8EDE5A}" presName="parTrans" presStyleLbl="bgSibTrans2D1" presStyleIdx="0" presStyleCnt="4"/>
      <dgm:spPr/>
    </dgm:pt>
    <dgm:pt modelId="{DE683611-472E-424C-8F1F-02C02D66C3FF}" type="pres">
      <dgm:prSet presAssocID="{BE9BEDC9-D515-41B0-91A6-84B592C6ABE4}" presName="node" presStyleLbl="node1" presStyleIdx="0" presStyleCnt="4">
        <dgm:presLayoutVars>
          <dgm:bulletEnabled val="1"/>
        </dgm:presLayoutVars>
      </dgm:prSet>
      <dgm:spPr/>
    </dgm:pt>
    <dgm:pt modelId="{0C83857D-B5DD-4685-93B8-2ACE86B24C18}" type="pres">
      <dgm:prSet presAssocID="{7585B044-6DBD-4BAC-BE6F-38C192F48189}" presName="parTrans" presStyleLbl="bgSibTrans2D1" presStyleIdx="1" presStyleCnt="4"/>
      <dgm:spPr/>
    </dgm:pt>
    <dgm:pt modelId="{B16E458D-78B4-44D9-8BAC-95B50CBBEBE1}" type="pres">
      <dgm:prSet presAssocID="{A42F8AA3-9D0A-4D72-8334-993386BC25C4}" presName="node" presStyleLbl="node1" presStyleIdx="1" presStyleCnt="4">
        <dgm:presLayoutVars>
          <dgm:bulletEnabled val="1"/>
        </dgm:presLayoutVars>
      </dgm:prSet>
      <dgm:spPr/>
    </dgm:pt>
    <dgm:pt modelId="{F3230760-F423-4CC4-8AA3-BCF1912B4547}" type="pres">
      <dgm:prSet presAssocID="{39A96C4E-093D-48A2-85F9-610DA97E172D}" presName="parTrans" presStyleLbl="bgSibTrans2D1" presStyleIdx="2" presStyleCnt="4"/>
      <dgm:spPr/>
    </dgm:pt>
    <dgm:pt modelId="{8339FD4B-8ADA-4A90-ACEB-342019168258}" type="pres">
      <dgm:prSet presAssocID="{8CE52C9B-D150-428E-BEA5-0DF75C0642F9}" presName="node" presStyleLbl="node1" presStyleIdx="2" presStyleCnt="4">
        <dgm:presLayoutVars>
          <dgm:bulletEnabled val="1"/>
        </dgm:presLayoutVars>
      </dgm:prSet>
      <dgm:spPr/>
    </dgm:pt>
    <dgm:pt modelId="{7F2C2E95-A083-424E-AEF1-84A57146E1D7}" type="pres">
      <dgm:prSet presAssocID="{B4DA9946-169F-4788-B6A7-82205128549B}" presName="parTrans" presStyleLbl="bgSibTrans2D1" presStyleIdx="3" presStyleCnt="4"/>
      <dgm:spPr/>
    </dgm:pt>
    <dgm:pt modelId="{6998147B-7FCE-4695-B41D-4338F333542A}" type="pres">
      <dgm:prSet presAssocID="{A0C1B79D-19C8-4BFE-B605-DD3FB9DA6959}" presName="node" presStyleLbl="node1" presStyleIdx="3" presStyleCnt="4" custRadScaleRad="98529" custRadScaleInc="1266">
        <dgm:presLayoutVars>
          <dgm:bulletEnabled val="1"/>
        </dgm:presLayoutVars>
      </dgm:prSet>
      <dgm:spPr/>
    </dgm:pt>
  </dgm:ptLst>
  <dgm:cxnLst>
    <dgm:cxn modelId="{BF41E516-42A6-4B53-A1C0-010496F3ADFB}" srcId="{38B26CB1-C9C5-449B-A816-BBF7D20E9540}" destId="{A0C1B79D-19C8-4BFE-B605-DD3FB9DA6959}" srcOrd="3" destOrd="0" parTransId="{B4DA9946-169F-4788-B6A7-82205128549B}" sibTransId="{A0325045-706A-4DEC-ADF6-EFEC844954C7}"/>
    <dgm:cxn modelId="{1BB4C527-3220-4F7E-8586-088D0471B023}" type="presOf" srcId="{A3C15AFE-1B0C-4086-956F-8EA10F8EDE5A}" destId="{042FBC3E-8E87-4CCC-96A0-E5396E45A26C}" srcOrd="0" destOrd="0" presId="urn:microsoft.com/office/officeart/2005/8/layout/radial4"/>
    <dgm:cxn modelId="{1BD08D4B-768E-4C7D-8B14-CF76F7666207}" type="presOf" srcId="{B4DA9946-169F-4788-B6A7-82205128549B}" destId="{7F2C2E95-A083-424E-AEF1-84A57146E1D7}" srcOrd="0" destOrd="0" presId="urn:microsoft.com/office/officeart/2005/8/layout/radial4"/>
    <dgm:cxn modelId="{D920EF6D-B2CF-49A4-BCAD-A21886CEEDEC}" srcId="{38B26CB1-C9C5-449B-A816-BBF7D20E9540}" destId="{A42F8AA3-9D0A-4D72-8334-993386BC25C4}" srcOrd="1" destOrd="0" parTransId="{7585B044-6DBD-4BAC-BE6F-38C192F48189}" sibTransId="{C9B0E1E9-8974-4004-83A3-5C4749558EA1}"/>
    <dgm:cxn modelId="{0E1B126F-552C-4C0F-95A1-FC7EA9F7DD00}" type="presOf" srcId="{A0C1B79D-19C8-4BFE-B605-DD3FB9DA6959}" destId="{6998147B-7FCE-4695-B41D-4338F333542A}" srcOrd="0" destOrd="0" presId="urn:microsoft.com/office/officeart/2005/8/layout/radial4"/>
    <dgm:cxn modelId="{E048F557-CDB5-4404-A5CE-919151BFBC74}" type="presOf" srcId="{8CE52C9B-D150-428E-BEA5-0DF75C0642F9}" destId="{8339FD4B-8ADA-4A90-ACEB-342019168258}" srcOrd="0" destOrd="0" presId="urn:microsoft.com/office/officeart/2005/8/layout/radial4"/>
    <dgm:cxn modelId="{6911BB84-DAC1-4DD5-9D78-ADFFDCBFC4B2}" type="presOf" srcId="{39A96C4E-093D-48A2-85F9-610DA97E172D}" destId="{F3230760-F423-4CC4-8AA3-BCF1912B4547}" srcOrd="0" destOrd="0" presId="urn:microsoft.com/office/officeart/2005/8/layout/radial4"/>
    <dgm:cxn modelId="{2F544E87-B8E5-4742-8165-A3A6E741AB30}" srcId="{C8AC3416-9C31-4C46-9093-F831B8303FFC}" destId="{38B26CB1-C9C5-449B-A816-BBF7D20E9540}" srcOrd="0" destOrd="0" parTransId="{D23DD790-820F-450F-BC27-5CE75EC7A489}" sibTransId="{DF38F5A3-3769-4EAC-9BE4-20AE4693D84B}"/>
    <dgm:cxn modelId="{89E33E90-A040-4FE3-9036-80AF5363B2FF}" type="presOf" srcId="{38B26CB1-C9C5-449B-A816-BBF7D20E9540}" destId="{057FF733-D4BB-4011-85FC-206D4D11A710}" srcOrd="0" destOrd="0" presId="urn:microsoft.com/office/officeart/2005/8/layout/radial4"/>
    <dgm:cxn modelId="{733AC8B7-1E90-49F2-972E-4D4EE502B700}" srcId="{38B26CB1-C9C5-449B-A816-BBF7D20E9540}" destId="{8CE52C9B-D150-428E-BEA5-0DF75C0642F9}" srcOrd="2" destOrd="0" parTransId="{39A96C4E-093D-48A2-85F9-610DA97E172D}" sibTransId="{4F881845-1057-43C8-8EB0-28FCDC188DBB}"/>
    <dgm:cxn modelId="{4E8AA3BB-87C7-4AE3-8263-48A07DC8C233}" srcId="{38B26CB1-C9C5-449B-A816-BBF7D20E9540}" destId="{BE9BEDC9-D515-41B0-91A6-84B592C6ABE4}" srcOrd="0" destOrd="0" parTransId="{A3C15AFE-1B0C-4086-956F-8EA10F8EDE5A}" sibTransId="{1F2916F1-50CC-46F0-89CD-2E566259C5E8}"/>
    <dgm:cxn modelId="{84C563E3-234B-4196-9349-E28CE96EEFF3}" type="presOf" srcId="{C8AC3416-9C31-4C46-9093-F831B8303FFC}" destId="{9C97FA43-D1FB-41FD-A838-59D37D0468EF}" srcOrd="0" destOrd="0" presId="urn:microsoft.com/office/officeart/2005/8/layout/radial4"/>
    <dgm:cxn modelId="{798091E4-3426-444A-BD5F-CC4B83CC8BD1}" type="presOf" srcId="{BE9BEDC9-D515-41B0-91A6-84B592C6ABE4}" destId="{DE683611-472E-424C-8F1F-02C02D66C3FF}" srcOrd="0" destOrd="0" presId="urn:microsoft.com/office/officeart/2005/8/layout/radial4"/>
    <dgm:cxn modelId="{D288F7EA-9FB3-42E5-A8A8-4708509CFE45}" type="presOf" srcId="{7585B044-6DBD-4BAC-BE6F-38C192F48189}" destId="{0C83857D-B5DD-4685-93B8-2ACE86B24C18}" srcOrd="0" destOrd="0" presId="urn:microsoft.com/office/officeart/2005/8/layout/radial4"/>
    <dgm:cxn modelId="{B11AFEEB-BC7A-4DD2-8D67-7CD28E56C21C}" type="presOf" srcId="{A42F8AA3-9D0A-4D72-8334-993386BC25C4}" destId="{B16E458D-78B4-44D9-8BAC-95B50CBBEBE1}" srcOrd="0" destOrd="0" presId="urn:microsoft.com/office/officeart/2005/8/layout/radial4"/>
    <dgm:cxn modelId="{8F1AC810-48EF-47EF-BFCE-7608DDD44A18}" type="presParOf" srcId="{9C97FA43-D1FB-41FD-A838-59D37D0468EF}" destId="{057FF733-D4BB-4011-85FC-206D4D11A710}" srcOrd="0" destOrd="0" presId="urn:microsoft.com/office/officeart/2005/8/layout/radial4"/>
    <dgm:cxn modelId="{58820E70-25F5-443D-B6B6-1B87E6B5D994}" type="presParOf" srcId="{9C97FA43-D1FB-41FD-A838-59D37D0468EF}" destId="{042FBC3E-8E87-4CCC-96A0-E5396E45A26C}" srcOrd="1" destOrd="0" presId="urn:microsoft.com/office/officeart/2005/8/layout/radial4"/>
    <dgm:cxn modelId="{8A54923F-1FE7-43F1-B8FB-3CB78E856B8A}" type="presParOf" srcId="{9C97FA43-D1FB-41FD-A838-59D37D0468EF}" destId="{DE683611-472E-424C-8F1F-02C02D66C3FF}" srcOrd="2" destOrd="0" presId="urn:microsoft.com/office/officeart/2005/8/layout/radial4"/>
    <dgm:cxn modelId="{D865B9FB-AAAE-42EB-8A80-2544C7B26344}" type="presParOf" srcId="{9C97FA43-D1FB-41FD-A838-59D37D0468EF}" destId="{0C83857D-B5DD-4685-93B8-2ACE86B24C18}" srcOrd="3" destOrd="0" presId="urn:microsoft.com/office/officeart/2005/8/layout/radial4"/>
    <dgm:cxn modelId="{B7D70115-BED8-4C14-8D92-0A9B6DF40908}" type="presParOf" srcId="{9C97FA43-D1FB-41FD-A838-59D37D0468EF}" destId="{B16E458D-78B4-44D9-8BAC-95B50CBBEBE1}" srcOrd="4" destOrd="0" presId="urn:microsoft.com/office/officeart/2005/8/layout/radial4"/>
    <dgm:cxn modelId="{802FD683-4A4F-4519-814A-D2D3DFE61E86}" type="presParOf" srcId="{9C97FA43-D1FB-41FD-A838-59D37D0468EF}" destId="{F3230760-F423-4CC4-8AA3-BCF1912B4547}" srcOrd="5" destOrd="0" presId="urn:microsoft.com/office/officeart/2005/8/layout/radial4"/>
    <dgm:cxn modelId="{7FAC1B17-F4D9-44F0-BC57-2E6258DEF831}" type="presParOf" srcId="{9C97FA43-D1FB-41FD-A838-59D37D0468EF}" destId="{8339FD4B-8ADA-4A90-ACEB-342019168258}" srcOrd="6" destOrd="0" presId="urn:microsoft.com/office/officeart/2005/8/layout/radial4"/>
    <dgm:cxn modelId="{0EF5C7F2-2486-48F8-8FAD-190199C7B61E}" type="presParOf" srcId="{9C97FA43-D1FB-41FD-A838-59D37D0468EF}" destId="{7F2C2E95-A083-424E-AEF1-84A57146E1D7}" srcOrd="7" destOrd="0" presId="urn:microsoft.com/office/officeart/2005/8/layout/radial4"/>
    <dgm:cxn modelId="{5F93E8CE-4F9B-40BB-A9B1-81300F1DBD40}" type="presParOf" srcId="{9C97FA43-D1FB-41FD-A838-59D37D0468EF}" destId="{6998147B-7FCE-4695-B41D-4338F333542A}" srcOrd="8"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0FDA-8F8C-4855-AF49-D3F04BC04B18}">
      <dsp:nvSpPr>
        <dsp:cNvPr id="0" name=""/>
        <dsp:cNvSpPr/>
      </dsp:nvSpPr>
      <dsp:spPr>
        <a:xfrm>
          <a:off x="0" y="640884"/>
          <a:ext cx="3766386" cy="1035523"/>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a:t>Buying cutting-edge technology </a:t>
          </a:r>
          <a:r>
            <a:rPr lang="en-GB" sz="1600" kern="1200" dirty="0"/>
            <a:t>in public procurement markets.</a:t>
          </a:r>
          <a:endParaRPr lang="it-IT" sz="1600" kern="1200" dirty="0"/>
        </a:p>
      </dsp:txBody>
      <dsp:txXfrm>
        <a:off x="50550" y="691434"/>
        <a:ext cx="3665286" cy="934423"/>
      </dsp:txXfrm>
    </dsp:sp>
    <dsp:sp modelId="{144FB9CB-D09E-4F75-B1F4-7D8AAAC5717C}">
      <dsp:nvSpPr>
        <dsp:cNvPr id="0" name=""/>
        <dsp:cNvSpPr/>
      </dsp:nvSpPr>
      <dsp:spPr>
        <a:xfrm>
          <a:off x="0" y="1781316"/>
          <a:ext cx="3766386" cy="1618978"/>
        </a:xfrm>
        <a:prstGeom prst="roundRect">
          <a:avLst/>
        </a:prstGeom>
        <a:gradFill rotWithShape="1">
          <a:gsLst>
            <a:gs pos="0">
              <a:schemeClr val="accent3">
                <a:tint val="0"/>
              </a:schemeClr>
            </a:gs>
            <a:gs pos="44000">
              <a:schemeClr val="accent3">
                <a:tint val="60000"/>
                <a:satMod val="120000"/>
              </a:schemeClr>
            </a:gs>
            <a:gs pos="100000">
              <a:schemeClr val="accent3">
                <a:tint val="90000"/>
                <a:alpha val="100000"/>
                <a:lumMod val="90000"/>
              </a:schemeClr>
            </a:gs>
          </a:gsLst>
          <a:lin ang="5400000" scaled="0"/>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t>Encouraging </a:t>
          </a:r>
          <a:r>
            <a:rPr lang="en-GB" sz="1600" b="1" kern="1200" dirty="0"/>
            <a:t>innovative suppliers </a:t>
          </a:r>
          <a:r>
            <a:rPr lang="en-GB" sz="1600" kern="1200" dirty="0"/>
            <a:t>in the procurement process.</a:t>
          </a:r>
          <a:endParaRPr lang="it-IT" sz="1600" kern="1200" dirty="0"/>
        </a:p>
      </dsp:txBody>
      <dsp:txXfrm>
        <a:off x="79032" y="1860348"/>
        <a:ext cx="3608322" cy="1460914"/>
      </dsp:txXfrm>
    </dsp:sp>
    <dsp:sp modelId="{8985309A-308F-43D2-96A0-1506E6F0CD0D}">
      <dsp:nvSpPr>
        <dsp:cNvPr id="0" name=""/>
        <dsp:cNvSpPr/>
      </dsp:nvSpPr>
      <dsp:spPr>
        <a:xfrm>
          <a:off x="76193" y="3593904"/>
          <a:ext cx="3613998" cy="1206695"/>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t>Developing </a:t>
          </a:r>
          <a:r>
            <a:rPr lang="en-GB" sz="1600" b="1" kern="1200" dirty="0"/>
            <a:t>methods and approaches for the procurement process.</a:t>
          </a:r>
        </a:p>
        <a:p>
          <a:pPr marL="0" lvl="0" indent="0" algn="ctr" defTabSz="711200" rtl="0">
            <a:lnSpc>
              <a:spcPct val="90000"/>
            </a:lnSpc>
            <a:spcBef>
              <a:spcPct val="0"/>
            </a:spcBef>
            <a:spcAft>
              <a:spcPct val="35000"/>
            </a:spcAft>
            <a:buNone/>
          </a:pPr>
          <a:r>
            <a:rPr lang="it-IT" sz="1600" b="1" kern="1200" dirty="0"/>
            <a:t>JOINT   -   CROSSBORDER</a:t>
          </a:r>
        </a:p>
      </dsp:txBody>
      <dsp:txXfrm>
        <a:off x="135099" y="3652810"/>
        <a:ext cx="3496186" cy="1088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E818-A31E-4484-92A2-D632E7DAB01C}">
      <dsp:nvSpPr>
        <dsp:cNvPr id="0" name=""/>
        <dsp:cNvSpPr/>
      </dsp:nvSpPr>
      <dsp:spPr>
        <a:xfrm>
          <a:off x="0" y="0"/>
          <a:ext cx="4286250" cy="1340724"/>
        </a:xfrm>
        <a:prstGeom prst="roundRect">
          <a:avLst/>
        </a:prstGeom>
        <a:gradFill rotWithShape="1">
          <a:gsLst>
            <a:gs pos="0">
              <a:schemeClr val="accent6">
                <a:tint val="0"/>
              </a:schemeClr>
            </a:gs>
            <a:gs pos="44000">
              <a:schemeClr val="accent6">
                <a:tint val="60000"/>
                <a:satMod val="120000"/>
              </a:schemeClr>
            </a:gs>
            <a:gs pos="100000">
              <a:schemeClr val="accent6">
                <a:tint val="90000"/>
                <a:alpha val="100000"/>
                <a:lumMod val="90000"/>
              </a:schemeClr>
            </a:gs>
          </a:gsLst>
          <a:lin ang="5400000" scaled="0"/>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PURCHASE OF INNOVATION</a:t>
          </a:r>
        </a:p>
      </dsp:txBody>
      <dsp:txXfrm>
        <a:off x="65449" y="65449"/>
        <a:ext cx="4155352" cy="1209826"/>
      </dsp:txXfrm>
    </dsp:sp>
    <dsp:sp modelId="{FCE7BDF1-C6B7-4DBC-9E70-E562F3CBD61F}">
      <dsp:nvSpPr>
        <dsp:cNvPr id="0" name=""/>
        <dsp:cNvSpPr/>
      </dsp:nvSpPr>
      <dsp:spPr>
        <a:xfrm>
          <a:off x="0" y="1463237"/>
          <a:ext cx="4286250" cy="1340724"/>
        </a:xfrm>
        <a:prstGeom prst="roundRect">
          <a:avLst/>
        </a:prstGeom>
        <a:gradFill rotWithShape="1">
          <a:gsLst>
            <a:gs pos="0">
              <a:schemeClr val="accent4">
                <a:tint val="0"/>
              </a:schemeClr>
            </a:gs>
            <a:gs pos="44000">
              <a:schemeClr val="accent4">
                <a:tint val="60000"/>
                <a:satMod val="120000"/>
              </a:schemeClr>
            </a:gs>
            <a:gs pos="100000">
              <a:schemeClr val="accent4">
                <a:tint val="90000"/>
                <a:alpha val="100000"/>
                <a:lumMod val="90000"/>
              </a:schemeClr>
            </a:gs>
          </a:gsLst>
          <a:lin ang="5400000" scaled="0"/>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INNOVATION IN PROCUREMENT</a:t>
          </a:r>
        </a:p>
      </dsp:txBody>
      <dsp:txXfrm>
        <a:off x="65449" y="1528686"/>
        <a:ext cx="4155352" cy="1209826"/>
      </dsp:txXfrm>
    </dsp:sp>
    <dsp:sp modelId="{9BC86EB9-508D-424B-9A1A-3BBF56752050}">
      <dsp:nvSpPr>
        <dsp:cNvPr id="0" name=""/>
        <dsp:cNvSpPr/>
      </dsp:nvSpPr>
      <dsp:spPr>
        <a:xfrm>
          <a:off x="0" y="2873082"/>
          <a:ext cx="4286250" cy="1340724"/>
        </a:xfrm>
        <a:prstGeom prst="roundRect">
          <a:avLst/>
        </a:prstGeom>
        <a:gradFill rotWithShape="1">
          <a:gsLst>
            <a:gs pos="0">
              <a:schemeClr val="accent5">
                <a:tint val="0"/>
              </a:schemeClr>
            </a:gs>
            <a:gs pos="44000">
              <a:schemeClr val="accent5">
                <a:tint val="60000"/>
                <a:satMod val="120000"/>
              </a:schemeClr>
            </a:gs>
            <a:gs pos="100000">
              <a:schemeClr val="accent5">
                <a:tint val="90000"/>
                <a:alpha val="100000"/>
                <a:lumMod val="90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it-IT" sz="2400" b="1" kern="1200" dirty="0"/>
            <a:t>INNOVATION IN THE PROCUREMENT PROCESS ITSELF</a:t>
          </a:r>
        </a:p>
      </dsp:txBody>
      <dsp:txXfrm>
        <a:off x="65449" y="2938531"/>
        <a:ext cx="4155352" cy="1209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1A019-6FD2-4A24-8D61-23C571B0B325}">
      <dsp:nvSpPr>
        <dsp:cNvPr id="0" name=""/>
        <dsp:cNvSpPr/>
      </dsp:nvSpPr>
      <dsp:spPr>
        <a:xfrm>
          <a:off x="4552883"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FC8BB-3C3D-4032-B7B6-E3C6904050BF}">
      <dsp:nvSpPr>
        <dsp:cNvPr id="0" name=""/>
        <dsp:cNvSpPr/>
      </dsp:nvSpPr>
      <dsp:spPr>
        <a:xfrm>
          <a:off x="3521589" y="1120867"/>
          <a:ext cx="1077013" cy="512560"/>
        </a:xfrm>
        <a:custGeom>
          <a:avLst/>
          <a:gdLst/>
          <a:ahLst/>
          <a:cxnLst/>
          <a:rect l="0" t="0" r="0" b="0"/>
          <a:pathLst>
            <a:path>
              <a:moveTo>
                <a:pt x="0" y="0"/>
              </a:moveTo>
              <a:lnTo>
                <a:pt x="0" y="349295"/>
              </a:lnTo>
              <a:lnTo>
                <a:pt x="1077013" y="349295"/>
              </a:lnTo>
              <a:lnTo>
                <a:pt x="1077013"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1564F-FA77-4985-B137-AF64837FA6A3}">
      <dsp:nvSpPr>
        <dsp:cNvPr id="0" name=""/>
        <dsp:cNvSpPr/>
      </dsp:nvSpPr>
      <dsp:spPr>
        <a:xfrm>
          <a:off x="2398856" y="2752542"/>
          <a:ext cx="91440" cy="512560"/>
        </a:xfrm>
        <a:custGeom>
          <a:avLst/>
          <a:gdLst/>
          <a:ahLst/>
          <a:cxnLst/>
          <a:rect l="0" t="0" r="0" b="0"/>
          <a:pathLst>
            <a:path>
              <a:moveTo>
                <a:pt x="45720" y="0"/>
              </a:moveTo>
              <a:lnTo>
                <a:pt x="45720" y="5125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4694E-6280-46D1-B907-FE8A136DA406}">
      <dsp:nvSpPr>
        <dsp:cNvPr id="0" name=""/>
        <dsp:cNvSpPr/>
      </dsp:nvSpPr>
      <dsp:spPr>
        <a:xfrm>
          <a:off x="2444576" y="1120867"/>
          <a:ext cx="1077013" cy="512560"/>
        </a:xfrm>
        <a:custGeom>
          <a:avLst/>
          <a:gdLst/>
          <a:ahLst/>
          <a:cxnLst/>
          <a:rect l="0" t="0" r="0" b="0"/>
          <a:pathLst>
            <a:path>
              <a:moveTo>
                <a:pt x="1077013" y="0"/>
              </a:moveTo>
              <a:lnTo>
                <a:pt x="1077013" y="349295"/>
              </a:lnTo>
              <a:lnTo>
                <a:pt x="0" y="349295"/>
              </a:lnTo>
              <a:lnTo>
                <a:pt x="0" y="5125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58068-00E2-40C8-A827-E8742386FC68}">
      <dsp:nvSpPr>
        <dsp:cNvPr id="0" name=""/>
        <dsp:cNvSpPr/>
      </dsp:nvSpPr>
      <dsp:spPr>
        <a:xfrm>
          <a:off x="2640396" y="1752"/>
          <a:ext cx="1762385" cy="111911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730A1-7E00-41FA-A90A-5DF110461728}">
      <dsp:nvSpPr>
        <dsp:cNvPr id="0" name=""/>
        <dsp:cNvSpPr/>
      </dsp:nvSpPr>
      <dsp:spPr>
        <a:xfrm>
          <a:off x="2836217" y="187782"/>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Master Agreement </a:t>
          </a:r>
        </a:p>
      </dsp:txBody>
      <dsp:txXfrm>
        <a:off x="2868995" y="220560"/>
        <a:ext cx="1696829" cy="1053558"/>
      </dsp:txXfrm>
    </dsp:sp>
    <dsp:sp modelId="{FFE37152-58D9-4BF4-8004-6AFA5BCCE71E}">
      <dsp:nvSpPr>
        <dsp:cNvPr id="0" name=""/>
        <dsp:cNvSpPr/>
      </dsp:nvSpPr>
      <dsp:spPr>
        <a:xfrm>
          <a:off x="1563383" y="1633427"/>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7E930-A71D-4CD0-A161-2FD073B1A9B5}">
      <dsp:nvSpPr>
        <dsp:cNvPr id="0" name=""/>
        <dsp:cNvSpPr/>
      </dsp:nvSpPr>
      <dsp:spPr>
        <a:xfrm>
          <a:off x="1759204"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1791982" y="1852235"/>
        <a:ext cx="1696829" cy="1053558"/>
      </dsp:txXfrm>
    </dsp:sp>
    <dsp:sp modelId="{0178D227-F04F-4A92-B8B9-C002BF3EF48D}">
      <dsp:nvSpPr>
        <dsp:cNvPr id="0" name=""/>
        <dsp:cNvSpPr/>
      </dsp:nvSpPr>
      <dsp:spPr>
        <a:xfrm>
          <a:off x="1563383" y="3265103"/>
          <a:ext cx="1762385" cy="1119114"/>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AC4CD-B5F7-47AB-837E-55D0D8EA7386}">
      <dsp:nvSpPr>
        <dsp:cNvPr id="0" name=""/>
        <dsp:cNvSpPr/>
      </dsp:nvSpPr>
      <dsp:spPr>
        <a:xfrm>
          <a:off x="1759204" y="3451132"/>
          <a:ext cx="1762385" cy="111911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Alabama</a:t>
          </a:r>
        </a:p>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endParaRPr lang="en-US" sz="1700" kern="1200" dirty="0"/>
        </a:p>
      </dsp:txBody>
      <dsp:txXfrm>
        <a:off x="1791982" y="3483910"/>
        <a:ext cx="1696829" cy="1053558"/>
      </dsp:txXfrm>
    </dsp:sp>
    <dsp:sp modelId="{8C39B121-3DFE-4DB1-8100-90B18783C620}">
      <dsp:nvSpPr>
        <dsp:cNvPr id="0" name=""/>
        <dsp:cNvSpPr/>
      </dsp:nvSpPr>
      <dsp:spPr>
        <a:xfrm>
          <a:off x="3717410" y="1633427"/>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AB996-4D09-4713-ACE4-92E6AA1EA6EB}">
      <dsp:nvSpPr>
        <dsp:cNvPr id="0" name=""/>
        <dsp:cNvSpPr/>
      </dsp:nvSpPr>
      <dsp:spPr>
        <a:xfrm>
          <a:off x="3913230" y="1819457"/>
          <a:ext cx="1762385" cy="111911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Participating Addendum</a:t>
          </a:r>
        </a:p>
      </dsp:txBody>
      <dsp:txXfrm>
        <a:off x="3946008" y="1852235"/>
        <a:ext cx="1696829" cy="1053558"/>
      </dsp:txXfrm>
    </dsp:sp>
    <dsp:sp modelId="{2743CCA2-31A4-4A78-ACAA-6FE7958A7D46}">
      <dsp:nvSpPr>
        <dsp:cNvPr id="0" name=""/>
        <dsp:cNvSpPr/>
      </dsp:nvSpPr>
      <dsp:spPr>
        <a:xfrm>
          <a:off x="3717410" y="3265103"/>
          <a:ext cx="1762385" cy="111911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1E5E2-8879-4607-B8EA-AFC499FD766E}">
      <dsp:nvSpPr>
        <dsp:cNvPr id="0" name=""/>
        <dsp:cNvSpPr/>
      </dsp:nvSpPr>
      <dsp:spPr>
        <a:xfrm>
          <a:off x="3913230" y="3451132"/>
          <a:ext cx="1762385" cy="1119114"/>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Wisconsin</a:t>
          </a:r>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dsp:txBody>
      <dsp:txXfrm>
        <a:off x="3946008" y="3483910"/>
        <a:ext cx="1696829" cy="1053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438CF-9217-457D-994A-52A8E53FAAA4}">
      <dsp:nvSpPr>
        <dsp:cNvPr id="0" name=""/>
        <dsp:cNvSpPr/>
      </dsp:nvSpPr>
      <dsp:spPr>
        <a:xfrm>
          <a:off x="2497569" y="1993216"/>
          <a:ext cx="2853461" cy="28753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Want competition?</a:t>
          </a:r>
        </a:p>
      </dsp:txBody>
      <dsp:txXfrm>
        <a:off x="2915449" y="2414302"/>
        <a:ext cx="2017701" cy="2033180"/>
      </dsp:txXfrm>
    </dsp:sp>
    <dsp:sp modelId="{2C5389BC-03A0-45D8-BCDA-85076B151424}">
      <dsp:nvSpPr>
        <dsp:cNvPr id="0" name=""/>
        <dsp:cNvSpPr/>
      </dsp:nvSpPr>
      <dsp:spPr>
        <a:xfrm rot="12762444">
          <a:off x="1099057" y="1851728"/>
          <a:ext cx="167276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B0CD4-3FC8-4919-8F5B-C3A5D0F67FC1}">
      <dsp:nvSpPr>
        <dsp:cNvPr id="0" name=""/>
        <dsp:cNvSpPr/>
      </dsp:nvSpPr>
      <dsp:spPr>
        <a:xfrm>
          <a:off x="225090" y="896499"/>
          <a:ext cx="2013166" cy="161053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Central Purchasing Agency?</a:t>
          </a:r>
        </a:p>
      </dsp:txBody>
      <dsp:txXfrm>
        <a:off x="272261" y="943670"/>
        <a:ext cx="1918824" cy="1516190"/>
      </dsp:txXfrm>
    </dsp:sp>
    <dsp:sp modelId="{7D0C2147-C2D0-4EFB-BC50-0476FD3ED698}">
      <dsp:nvSpPr>
        <dsp:cNvPr id="0" name=""/>
        <dsp:cNvSpPr/>
      </dsp:nvSpPr>
      <dsp:spPr>
        <a:xfrm rot="16200000">
          <a:off x="3273954" y="965194"/>
          <a:ext cx="1300691"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4A92B-98F1-49B1-B34A-FB6AE4B1A529}">
      <dsp:nvSpPr>
        <dsp:cNvPr id="0" name=""/>
        <dsp:cNvSpPr/>
      </dsp:nvSpPr>
      <dsp:spPr>
        <a:xfrm>
          <a:off x="2917717" y="-188443"/>
          <a:ext cx="2013166" cy="1610532"/>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User Purchasing Agency?</a:t>
          </a:r>
        </a:p>
      </dsp:txBody>
      <dsp:txXfrm>
        <a:off x="2964888" y="-141272"/>
        <a:ext cx="1918824" cy="1516190"/>
      </dsp:txXfrm>
    </dsp:sp>
    <dsp:sp modelId="{A9B0A6D6-862E-4D7C-87EE-DCA118B6191A}">
      <dsp:nvSpPr>
        <dsp:cNvPr id="0" name=""/>
        <dsp:cNvSpPr/>
      </dsp:nvSpPr>
      <dsp:spPr>
        <a:xfrm rot="19670100">
          <a:off x="5088327" y="1866590"/>
          <a:ext cx="1686465" cy="60394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B7C86-6507-46B2-94B6-FF2E8A6AB671}">
      <dsp:nvSpPr>
        <dsp:cNvPr id="0" name=""/>
        <dsp:cNvSpPr/>
      </dsp:nvSpPr>
      <dsp:spPr>
        <a:xfrm>
          <a:off x="5638789" y="914396"/>
          <a:ext cx="2013166" cy="1610532"/>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Vendors</a:t>
          </a:r>
        </a:p>
      </dsp:txBody>
      <dsp:txXfrm>
        <a:off x="5685960" y="961567"/>
        <a:ext cx="1918824" cy="1516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F733-D4BB-4011-85FC-206D4D11A710}">
      <dsp:nvSpPr>
        <dsp:cNvPr id="0" name=""/>
        <dsp:cNvSpPr/>
      </dsp:nvSpPr>
      <dsp:spPr>
        <a:xfrm>
          <a:off x="2195641" y="2172963"/>
          <a:ext cx="1624172" cy="162417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Online Solution</a:t>
          </a:r>
        </a:p>
      </dsp:txBody>
      <dsp:txXfrm>
        <a:off x="2433495" y="2410817"/>
        <a:ext cx="1148464" cy="1148464"/>
      </dsp:txXfrm>
    </dsp:sp>
    <dsp:sp modelId="{042FBC3E-8E87-4CCC-96A0-E5396E45A26C}">
      <dsp:nvSpPr>
        <dsp:cNvPr id="0" name=""/>
        <dsp:cNvSpPr/>
      </dsp:nvSpPr>
      <dsp:spPr>
        <a:xfrm rot="11700000">
          <a:off x="748310" y="2338358"/>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83611-472E-424C-8F1F-02C02D66C3FF}">
      <dsp:nvSpPr>
        <dsp:cNvPr id="0" name=""/>
        <dsp:cNvSpPr/>
      </dsp:nvSpPr>
      <dsp:spPr>
        <a:xfrm>
          <a:off x="1010" y="1768934"/>
          <a:ext cx="1542964" cy="12343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Centralized Purchasing Agency</a:t>
          </a:r>
        </a:p>
      </dsp:txBody>
      <dsp:txXfrm>
        <a:off x="37163" y="1805087"/>
        <a:ext cx="1470658" cy="1162065"/>
      </dsp:txXfrm>
    </dsp:sp>
    <dsp:sp modelId="{0C83857D-B5DD-4685-93B8-2ACE86B24C18}">
      <dsp:nvSpPr>
        <dsp:cNvPr id="0" name=""/>
        <dsp:cNvSpPr/>
      </dsp:nvSpPr>
      <dsp:spPr>
        <a:xfrm rot="14700000">
          <a:off x="161998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E458D-78B4-44D9-8BAC-95B50CBBEBE1}">
      <dsp:nvSpPr>
        <dsp:cNvPr id="0" name=""/>
        <dsp:cNvSpPr/>
      </dsp:nvSpPr>
      <dsp:spPr>
        <a:xfrm>
          <a:off x="1258270" y="270590"/>
          <a:ext cx="1542964" cy="123437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Market</a:t>
          </a:r>
        </a:p>
      </dsp:txBody>
      <dsp:txXfrm>
        <a:off x="1294423" y="306743"/>
        <a:ext cx="1470658" cy="1162065"/>
      </dsp:txXfrm>
    </dsp:sp>
    <dsp:sp modelId="{F3230760-F423-4CC4-8AA3-BCF1912B4547}">
      <dsp:nvSpPr>
        <dsp:cNvPr id="0" name=""/>
        <dsp:cNvSpPr/>
      </dsp:nvSpPr>
      <dsp:spPr>
        <a:xfrm rot="17700000">
          <a:off x="2976077" y="1299533"/>
          <a:ext cx="1419389"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9FD4B-8ADA-4A90-ACEB-342019168258}">
      <dsp:nvSpPr>
        <dsp:cNvPr id="0" name=""/>
        <dsp:cNvSpPr/>
      </dsp:nvSpPr>
      <dsp:spPr>
        <a:xfrm>
          <a:off x="3214220" y="270590"/>
          <a:ext cx="1542964" cy="123437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Congress</a:t>
          </a:r>
        </a:p>
      </dsp:txBody>
      <dsp:txXfrm>
        <a:off x="3250373" y="306743"/>
        <a:ext cx="1470658" cy="1162065"/>
      </dsp:txXfrm>
    </dsp:sp>
    <dsp:sp modelId="{7F2C2E95-A083-424E-AEF1-84A57146E1D7}">
      <dsp:nvSpPr>
        <dsp:cNvPr id="0" name=""/>
        <dsp:cNvSpPr/>
      </dsp:nvSpPr>
      <dsp:spPr>
        <a:xfrm rot="20734182">
          <a:off x="3850502" y="2358262"/>
          <a:ext cx="1387221" cy="46288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98147B-7FCE-4695-B41D-4338F333542A}">
      <dsp:nvSpPr>
        <dsp:cNvPr id="0" name=""/>
        <dsp:cNvSpPr/>
      </dsp:nvSpPr>
      <dsp:spPr>
        <a:xfrm>
          <a:off x="4444358" y="1799672"/>
          <a:ext cx="1542964" cy="1234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Users</a:t>
          </a:r>
        </a:p>
      </dsp:txBody>
      <dsp:txXfrm>
        <a:off x="4480511" y="1835825"/>
        <a:ext cx="1470658" cy="11620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3"/>
            <a:ext cx="2945659" cy="4980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4" y="3"/>
            <a:ext cx="2945659" cy="498055"/>
          </a:xfrm>
          <a:prstGeom prst="rect">
            <a:avLst/>
          </a:prstGeom>
        </p:spPr>
        <p:txBody>
          <a:bodyPr vert="horz" lIns="91440" tIns="45720" rIns="91440" bIns="45720" rtlCol="0"/>
          <a:lstStyle>
            <a:lvl1pPr algn="r">
              <a:defRPr sz="1200"/>
            </a:lvl1pPr>
          </a:lstStyle>
          <a:p>
            <a:fld id="{6B7BFF74-74D3-4BDF-9ED2-C016A3A4661A}" type="datetimeFigureOut">
              <a:rPr lang="it-IT" smtClean="0"/>
              <a:t>05/02/2020</a:t>
            </a:fld>
            <a:endParaRPr lang="it-IT"/>
          </a:p>
        </p:txBody>
      </p:sp>
      <p:sp>
        <p:nvSpPr>
          <p:cNvPr id="4" name="Segnaposto piè di pagina 3"/>
          <p:cNvSpPr>
            <a:spLocks noGrp="1"/>
          </p:cNvSpPr>
          <p:nvPr>
            <p:ph type="ftr" sz="quarter" idx="2"/>
          </p:nvPr>
        </p:nvSpPr>
        <p:spPr>
          <a:xfrm>
            <a:off x="1" y="9428586"/>
            <a:ext cx="2945659" cy="49805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6"/>
            <a:ext cx="2945659" cy="498054"/>
          </a:xfrm>
          <a:prstGeom prst="rect">
            <a:avLst/>
          </a:prstGeom>
        </p:spPr>
        <p:txBody>
          <a:bodyPr vert="horz" lIns="91440" tIns="45720" rIns="91440" bIns="45720" rtlCol="0" anchor="b"/>
          <a:lstStyle>
            <a:lvl1pPr algn="r">
              <a:defRPr sz="1200"/>
            </a:lvl1pPr>
          </a:lstStyle>
          <a:p>
            <a:fld id="{AA4BE9F3-BDEC-4B43-A2F0-E3190295D6DB}" type="slidenum">
              <a:rPr lang="it-IT" smtClean="0"/>
              <a:t>‹#›</a:t>
            </a:fld>
            <a:endParaRPr lang="it-IT"/>
          </a:p>
        </p:txBody>
      </p:sp>
    </p:spTree>
    <p:extLst>
      <p:ext uri="{BB962C8B-B14F-4D97-AF65-F5344CB8AC3E}">
        <p14:creationId xmlns:p14="http://schemas.microsoft.com/office/powerpoint/2010/main" val="4299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E76933D-69E4-47C2-99CA-2F668EFA49FE}" type="datetimeFigureOut">
              <a:rPr lang="en-US" smtClean="0"/>
              <a:t>2/5/2020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BE7471EB-9568-44CB-8332-9704E35819CE}" type="slidenum">
              <a:rPr lang="en-US" smtClean="0"/>
              <a:t>‹#›</a:t>
            </a:fld>
            <a:endParaRPr lang="en-US"/>
          </a:p>
        </p:txBody>
      </p:sp>
    </p:spTree>
    <p:extLst>
      <p:ext uri="{BB962C8B-B14F-4D97-AF65-F5344CB8AC3E}">
        <p14:creationId xmlns:p14="http://schemas.microsoft.com/office/powerpoint/2010/main" val="95539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p:sp>
      <p:sp>
        <p:nvSpPr>
          <p:cNvPr id="108547"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p>
        </p:txBody>
      </p:sp>
      <p:sp>
        <p:nvSpPr>
          <p:cNvPr id="108548" name="Segnaposto numero diapositiva 3"/>
          <p:cNvSpPr>
            <a:spLocks noGrp="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1pPr>
            <a:lvl2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2pPr>
            <a:lvl3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3pPr>
            <a:lvl4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4pPr>
            <a:lvl5pPr>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solidFill>
                  <a:schemeClr val="bg1"/>
                </a:solidFill>
                <a:latin typeface="Arial" pitchFamily="34" charset="0"/>
                <a:cs typeface="Lucida Sans Unicode" pitchFamily="34" charset="0"/>
              </a:defRPr>
            </a:lvl9pPr>
          </a:lstStyle>
          <a:p>
            <a:fld id="{4FC22CE9-AFC3-4DBB-946D-1D61A78BDFDF}" type="slidenum">
              <a:rPr lang="it-IT" altLang="it-IT" smtClean="0">
                <a:solidFill>
                  <a:srgbClr val="000000"/>
                </a:solidFill>
                <a:latin typeface="Times New Roman" pitchFamily="18" charset="0"/>
              </a:rPr>
              <a:pPr/>
              <a:t>8</a:t>
            </a:fld>
            <a:endParaRPr lang="it-IT" altLang="it-IT">
              <a:solidFill>
                <a:srgbClr val="000000"/>
              </a:solidFill>
              <a:latin typeface="Times New Roman" pitchFamily="18" charset="0"/>
            </a:endParaRPr>
          </a:p>
        </p:txBody>
      </p:sp>
    </p:spTree>
    <p:extLst>
      <p:ext uri="{BB962C8B-B14F-4D97-AF65-F5344CB8AC3E}">
        <p14:creationId xmlns:p14="http://schemas.microsoft.com/office/powerpoint/2010/main" val="266552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Contractor may not deliver Products under this Master Agreement until a Participating Addendum acceptable to the Participating Entity and Contractor is executed. The NASPO </a:t>
            </a:r>
            <a:r>
              <a:rPr lang="en-US" dirty="0" err="1"/>
              <a:t>ValuePoint</a:t>
            </a:r>
            <a:r>
              <a:rPr lang="en-US" dirty="0"/>
              <a:t> Master Agreement Terms and Conditions are applicable to any Order by a Participating Entity (and other Purchasing Entities covered by their Participating Addendum), except to the extent altered, modified, supplemented or amended by a Participating Addendum. By way of illustration and not limitation, this authority may apply to unique delivery and invoicing requirements, confidentiality requirements, defaults on Orders, governing law and venue relating to Orders by a Participating Entity, indemnification, and insurance requirements. Statutory or constitutional requirements relating to availability of funds may require specific language in some Participating Addenda in order to comply with applicable law. The expectation is that these alterations, modifications, supplements, or amendments will be addressed in the Participating Addendum or, with the consent of the Purchasing Entity and Contractor, may be included in the ordering document (e.g. purchase order or contract) used by the Purchasing Entity to place the Order. b. Use of specific NASPO </a:t>
            </a:r>
            <a:r>
              <a:rPr lang="en-US" dirty="0" err="1"/>
              <a:t>ValuePoint</a:t>
            </a:r>
            <a:r>
              <a:rPr lang="en-US" dirty="0"/>
              <a:t> cooperative Master Agreements by state agencies, political subdivisions and other Participating Entities (including cooperatives) authorized by individual state’s statutes to use state contracts are subject to the approval of the respective State Chief Procurement Official. Issues of interpretation and eligibility for participation are solely within the authority of the respective State Chief Procurement Official. </a:t>
            </a:r>
          </a:p>
        </p:txBody>
      </p:sp>
      <p:sp>
        <p:nvSpPr>
          <p:cNvPr id="4" name="Slide Number Placeholder 3"/>
          <p:cNvSpPr>
            <a:spLocks noGrp="1"/>
          </p:cNvSpPr>
          <p:nvPr>
            <p:ph type="sldNum" sz="quarter" idx="10"/>
          </p:nvPr>
        </p:nvSpPr>
        <p:spPr/>
        <p:txBody>
          <a:bodyPr/>
          <a:lstStyle/>
          <a:p>
            <a:fld id="{BE7471EB-9568-44CB-8332-9704E35819CE}" type="slidenum">
              <a:rPr lang="en-US" smtClean="0"/>
              <a:t>15</a:t>
            </a:fld>
            <a:endParaRPr lang="en-US"/>
          </a:p>
        </p:txBody>
      </p:sp>
    </p:spTree>
    <p:extLst>
      <p:ext uri="{BB962C8B-B14F-4D97-AF65-F5344CB8AC3E}">
        <p14:creationId xmlns:p14="http://schemas.microsoft.com/office/powerpoint/2010/main" val="101890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C87163-8E75-473C-BF98-46C913B2BB9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7671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p>
        </p:txBody>
      </p:sp>
      <p:sp>
        <p:nvSpPr>
          <p:cNvPr id="60420"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E551A6-47B4-4B66-B4D6-35E7C42873A3}" type="slidenum">
              <a:rPr kumimoji="0" lang="it-IT" altLang="it-IT"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altLang="it-IT"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69280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p>
        </p:txBody>
      </p:sp>
      <p:sp>
        <p:nvSpPr>
          <p:cNvPr id="60420" name="Segnaposto numero diapositiva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E551A6-47B4-4B66-B4D6-35E7C42873A3}" type="slidenum">
              <a:rPr kumimoji="0" lang="it-IT" altLang="it-IT"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altLang="it-IT"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92242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1pPr>
            <a:lvl2pPr marL="742950" indent="-28575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2pPr>
            <a:lvl3pPr marL="11430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3pPr>
            <a:lvl4pPr marL="16002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4pPr>
            <a:lvl5pPr marL="20574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9pPr>
          </a:lstStyle>
          <a:p>
            <a:pPr>
              <a:buClr>
                <a:srgbClr val="000000"/>
              </a:buClr>
              <a:buFont typeface="Times New Roman" panose="02020603050405020304" pitchFamily="18" charset="0"/>
              <a:buNone/>
            </a:pPr>
            <a:fld id="{E57BC0AC-DE62-4EEB-8F8E-AEF7257152FC}" type="slidenum">
              <a:rPr lang="it-IT" altLang="it-IT" sz="1300">
                <a:solidFill>
                  <a:srgbClr val="000000"/>
                </a:solidFill>
                <a:latin typeface="Times New Roman" panose="02020603050405020304" pitchFamily="18" charset="0"/>
              </a:rPr>
              <a:pPr>
                <a:buClr>
                  <a:srgbClr val="000000"/>
                </a:buClr>
                <a:buFont typeface="Times New Roman" panose="02020603050405020304" pitchFamily="18" charset="0"/>
                <a:buNone/>
              </a:pPr>
              <a:t>43</a:t>
            </a:fld>
            <a:endParaRPr lang="it-IT" altLang="it-IT" sz="1300">
              <a:solidFill>
                <a:srgbClr val="000000"/>
              </a:solidFill>
              <a:latin typeface="Times New Roman" panose="02020603050405020304" pitchFamily="18" charset="0"/>
            </a:endParaRPr>
          </a:p>
        </p:txBody>
      </p:sp>
      <p:sp>
        <p:nvSpPr>
          <p:cNvPr id="61443" name="Rectangle 1"/>
          <p:cNvSpPr>
            <a:spLocks noGrp="1" noRot="1" noChangeAspect="1" noChangeArrowheads="1" noTextEdit="1"/>
          </p:cNvSpPr>
          <p:nvPr>
            <p:ph type="sldImg"/>
          </p:nvPr>
        </p:nvSpPr>
        <p:spPr>
          <a:xfrm>
            <a:off x="-1295400" y="1101725"/>
            <a:ext cx="7245350" cy="5435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latin typeface="Arial" panose="020B0604020202020204" pitchFamily="34" charset="0"/>
            </a:endParaRPr>
          </a:p>
        </p:txBody>
      </p:sp>
    </p:spTree>
    <p:extLst>
      <p:ext uri="{BB962C8B-B14F-4D97-AF65-F5344CB8AC3E}">
        <p14:creationId xmlns:p14="http://schemas.microsoft.com/office/powerpoint/2010/main" val="42651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1pPr>
            <a:lvl2pPr marL="742950" indent="-28575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2pPr>
            <a:lvl3pPr marL="11430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3pPr>
            <a:lvl4pPr marL="16002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4pPr>
            <a:lvl5pPr marL="20574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9pPr>
          </a:lstStyle>
          <a:p>
            <a:pPr>
              <a:buClr>
                <a:srgbClr val="000000"/>
              </a:buClr>
              <a:buFont typeface="Times New Roman" panose="02020603050405020304" pitchFamily="18" charset="0"/>
              <a:buNone/>
            </a:pPr>
            <a:fld id="{0A5FB495-5CA1-4B80-A8D6-3AFE0AD90FF5}" type="slidenum">
              <a:rPr lang="it-IT" altLang="it-IT" sz="1300">
                <a:solidFill>
                  <a:srgbClr val="000000"/>
                </a:solidFill>
                <a:latin typeface="Times New Roman" panose="02020603050405020304" pitchFamily="18" charset="0"/>
              </a:rPr>
              <a:pPr>
                <a:buClr>
                  <a:srgbClr val="000000"/>
                </a:buClr>
                <a:buFont typeface="Times New Roman" panose="02020603050405020304" pitchFamily="18" charset="0"/>
                <a:buNone/>
              </a:pPr>
              <a:t>44</a:t>
            </a:fld>
            <a:endParaRPr lang="it-IT" altLang="it-IT" sz="1300">
              <a:solidFill>
                <a:srgbClr val="000000"/>
              </a:solidFill>
              <a:latin typeface="Times New Roman" panose="02020603050405020304" pitchFamily="18" charset="0"/>
            </a:endParaRPr>
          </a:p>
        </p:txBody>
      </p:sp>
      <p:sp>
        <p:nvSpPr>
          <p:cNvPr id="62467" name="Rectangle 1"/>
          <p:cNvSpPr>
            <a:spLocks noGrp="1" noRot="1" noChangeAspect="1" noChangeArrowheads="1" noTextEdit="1"/>
          </p:cNvSpPr>
          <p:nvPr>
            <p:ph type="sldImg"/>
          </p:nvPr>
        </p:nvSpPr>
        <p:spPr>
          <a:xfrm>
            <a:off x="-1295400" y="1101725"/>
            <a:ext cx="7245350" cy="5435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latin typeface="Arial" panose="020B0604020202020204" pitchFamily="34" charset="0"/>
            </a:endParaRPr>
          </a:p>
        </p:txBody>
      </p:sp>
    </p:spTree>
    <p:extLst>
      <p:ext uri="{BB962C8B-B14F-4D97-AF65-F5344CB8AC3E}">
        <p14:creationId xmlns:p14="http://schemas.microsoft.com/office/powerpoint/2010/main" val="3063017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1pPr>
            <a:lvl2pPr marL="742950" indent="-28575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2pPr>
            <a:lvl3pPr marL="11430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3pPr>
            <a:lvl4pPr marL="16002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4pPr>
            <a:lvl5pPr marL="2057400" indent="-228600">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ea typeface="MS PGothic" panose="020B0600070205080204" pitchFamily="34" charset="-128"/>
              </a:defRPr>
            </a:lvl9pPr>
          </a:lstStyle>
          <a:p>
            <a:pPr>
              <a:buClr>
                <a:srgbClr val="000000"/>
              </a:buClr>
              <a:buSzPct val="100000"/>
              <a:buFont typeface="Times New Roman" panose="02020603050405020304" pitchFamily="18" charset="0"/>
              <a:buNone/>
            </a:pPr>
            <a:fld id="{CB01B385-34AF-4CE9-BF9A-86A5FE59F480}" type="slidenum">
              <a:rPr lang="it-IT" altLang="it-IT" sz="1300">
                <a:solidFill>
                  <a:srgbClr val="000000"/>
                </a:solidFill>
                <a:latin typeface="Times New Roman" panose="02020603050405020304" pitchFamily="18" charset="0"/>
              </a:rPr>
              <a:pPr>
                <a:buClr>
                  <a:srgbClr val="000000"/>
                </a:buClr>
                <a:buSzPct val="100000"/>
                <a:buFont typeface="Times New Roman" panose="02020603050405020304" pitchFamily="18" charset="0"/>
                <a:buNone/>
              </a:pPr>
              <a:t>45</a:t>
            </a:fld>
            <a:endParaRPr lang="it-IT" altLang="it-IT" sz="1300">
              <a:solidFill>
                <a:srgbClr val="000000"/>
              </a:solidFill>
              <a:latin typeface="Times New Roman" panose="02020603050405020304" pitchFamily="18" charset="0"/>
            </a:endParaRPr>
          </a:p>
        </p:txBody>
      </p:sp>
      <p:sp>
        <p:nvSpPr>
          <p:cNvPr id="63491" name="Rectangle 1"/>
          <p:cNvSpPr>
            <a:spLocks noGrp="1" noRot="1" noChangeAspect="1" noChangeArrowheads="1" noTextEdit="1"/>
          </p:cNvSpPr>
          <p:nvPr>
            <p:ph type="sldImg"/>
          </p:nvPr>
        </p:nvSpPr>
        <p:spPr>
          <a:xfrm>
            <a:off x="-1295400" y="1101725"/>
            <a:ext cx="7245350" cy="54356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a:latin typeface="Arial" panose="020B0604020202020204" pitchFamily="34" charset="0"/>
            </a:endParaRPr>
          </a:p>
        </p:txBody>
      </p:sp>
    </p:spTree>
    <p:extLst>
      <p:ext uri="{BB962C8B-B14F-4D97-AF65-F5344CB8AC3E}">
        <p14:creationId xmlns:p14="http://schemas.microsoft.com/office/powerpoint/2010/main" val="221170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1.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png"/><Relationship Id="rId4" Type="http://schemas.openxmlformats.org/officeDocument/2006/relationships/oleObject" Target="../embeddings/oleObject1.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0" y="273628"/>
            <a:ext cx="8212320" cy="1129079"/>
          </a:xfrm>
        </p:spPr>
        <p:txBody>
          <a:bodyPr/>
          <a:lstStyle/>
          <a:p>
            <a:r>
              <a:rPr lang="it-IT"/>
              <a:t>Fare clic per modificare lo stile del titolo</a:t>
            </a:r>
          </a:p>
        </p:txBody>
      </p:sp>
      <p:sp>
        <p:nvSpPr>
          <p:cNvPr id="3" name="Rectangle 3"/>
          <p:cNvSpPr>
            <a:spLocks noGrp="1" noChangeArrowheads="1"/>
          </p:cNvSpPr>
          <p:nvPr>
            <p:ph type="dt" idx="10"/>
          </p:nvPr>
        </p:nvSpPr>
        <p:spPr/>
        <p:txBody>
          <a:bodyPr/>
          <a:lstStyle>
            <a:lvl1pPr>
              <a:defRPr/>
            </a:lvl1pPr>
          </a:lstStyle>
          <a:p>
            <a:pPr>
              <a:defRPr/>
            </a:pPr>
            <a:endParaRPr lang="it-IT" altLang="it-IT"/>
          </a:p>
        </p:txBody>
      </p:sp>
      <p:sp>
        <p:nvSpPr>
          <p:cNvPr id="4" name="Rectangle 4"/>
          <p:cNvSpPr>
            <a:spLocks noGrp="1" noChangeArrowheads="1"/>
          </p:cNvSpPr>
          <p:nvPr>
            <p:ph type="ftr" idx="11"/>
          </p:nvPr>
        </p:nvSpPr>
        <p:spPr/>
        <p:txBody>
          <a:bodyPr/>
          <a:lstStyle>
            <a:lvl1pPr>
              <a:defRPr/>
            </a:lvl1pPr>
          </a:lstStyle>
          <a:p>
            <a:pPr>
              <a:defRPr/>
            </a:pPr>
            <a:endParaRPr lang="it-IT" altLang="it-IT"/>
          </a:p>
        </p:txBody>
      </p:sp>
      <p:sp>
        <p:nvSpPr>
          <p:cNvPr id="5" name="Rectangle 5"/>
          <p:cNvSpPr>
            <a:spLocks noGrp="1" noChangeArrowheads="1"/>
          </p:cNvSpPr>
          <p:nvPr>
            <p:ph type="sldNum" idx="12"/>
          </p:nvPr>
        </p:nvSpPr>
        <p:spPr/>
        <p:txBody>
          <a:bodyPr/>
          <a:lstStyle>
            <a:lvl1pPr>
              <a:defRPr/>
            </a:lvl1pPr>
          </a:lstStyle>
          <a:p>
            <a:pPr>
              <a:defRPr/>
            </a:pPr>
            <a:fld id="{85EEA3C4-F9F7-4A19-9148-515FC0B52E4B}" type="slidenum">
              <a:rPr lang="it-IT" altLang="it-IT"/>
              <a:pPr>
                <a:defRPr/>
              </a:pPr>
              <a:t>‹#›</a:t>
            </a:fld>
            <a:endParaRPr lang="it-IT" altLang="it-IT"/>
          </a:p>
        </p:txBody>
      </p:sp>
    </p:spTree>
    <p:extLst>
      <p:ext uri="{BB962C8B-B14F-4D97-AF65-F5344CB8AC3E}">
        <p14:creationId xmlns:p14="http://schemas.microsoft.com/office/powerpoint/2010/main" val="21994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100%">
    <p:spTree>
      <p:nvGrpSpPr>
        <p:cNvPr id="1" name=""/>
        <p:cNvGrpSpPr/>
        <p:nvPr/>
      </p:nvGrpSpPr>
      <p:grpSpPr>
        <a:xfrm>
          <a:off x="0" y="0"/>
          <a:ext cx="0" cy="0"/>
          <a:chOff x="0" y="0"/>
          <a:chExt cx="0" cy="0"/>
        </a:xfrm>
      </p:grpSpPr>
      <p:pic>
        <p:nvPicPr>
          <p:cNvPr id="28" name="Grafik 2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16000"/>
                    </a14:imgEffect>
                    <a14:imgEffect>
                      <a14:brightnessContrast bright="35000" contrast="25000"/>
                    </a14:imgEffect>
                  </a14:imgLayer>
                </a14:imgProps>
              </a:ext>
              <a:ext uri="{28A0092B-C50C-407E-A947-70E740481C1C}">
                <a14:useLocalDpi xmlns:a14="http://schemas.microsoft.com/office/drawing/2010/main" val="0"/>
              </a:ext>
            </a:extLst>
          </a:blip>
          <a:srcRect l="43052" r="1" b="12587"/>
          <a:stretch/>
        </p:blipFill>
        <p:spPr>
          <a:xfrm flipV="1">
            <a:off x="3313" y="4389108"/>
            <a:ext cx="1904391" cy="2468893"/>
          </a:xfrm>
          <a:prstGeom prst="rect">
            <a:avLst/>
          </a:prstGeom>
        </p:spPr>
      </p:pic>
      <p:sp>
        <p:nvSpPr>
          <p:cNvPr id="3" name="Inhaltsplatzhalter 2"/>
          <p:cNvSpPr>
            <a:spLocks noGrp="1"/>
          </p:cNvSpPr>
          <p:nvPr userDrawn="1">
            <p:ph idx="1"/>
          </p:nvPr>
        </p:nvSpPr>
        <p:spPr>
          <a:xfrm>
            <a:off x="468313" y="1796820"/>
            <a:ext cx="8207375" cy="4225099"/>
          </a:xfrm>
          <a:prstGeom prst="rect">
            <a:avLst/>
          </a:prstGeom>
          <a:noFill/>
        </p:spPr>
        <p:txBody>
          <a:bodyPr>
            <a:normAutofit/>
          </a:bodyPr>
          <a:lstStyle>
            <a:lvl1pPr marL="179384" indent="-179384">
              <a:spcBef>
                <a:spcPts val="1200"/>
              </a:spcBef>
              <a:spcAft>
                <a:spcPts val="0"/>
              </a:spcAft>
              <a:buClr>
                <a:srgbClr val="002060"/>
              </a:buClr>
              <a:buFont typeface="Wingdings" panose="05000000000000000000" pitchFamily="2" charset="2"/>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354" indent="-179384">
              <a:spcBef>
                <a:spcPts val="600"/>
              </a:spcBef>
              <a:spcAft>
                <a:spcPts val="300"/>
              </a:spcAft>
              <a:buClr>
                <a:srgbClr val="697DA0"/>
              </a:buClr>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41325" indent="-180971">
              <a:spcBef>
                <a:spcPts val="0"/>
              </a:spcBef>
              <a:spcAft>
                <a:spcPts val="300"/>
              </a:spcAft>
              <a:buClr>
                <a:schemeClr val="tx1">
                  <a:lumMod val="75000"/>
                  <a:lumOff val="25000"/>
                </a:schemeClr>
              </a:buClr>
              <a:buFont typeface="Symbol" panose="05050102010706020507" pitchFamily="18" charset="2"/>
              <a:buChar char="-"/>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20707" indent="-179384">
              <a:spcBef>
                <a:spcPts val="0"/>
              </a:spcBef>
              <a:spcAft>
                <a:spcPts val="300"/>
              </a:spcAft>
              <a:buClr>
                <a:schemeClr val="tx1">
                  <a:lumMod val="75000"/>
                  <a:lumOff val="25000"/>
                </a:schemeClr>
              </a:buClr>
              <a:buFont typeface="Wingdings" panose="05000000000000000000" pitchFamily="2" charset="2"/>
              <a:buChar cha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41" indent="-179384" defTabSz="893741">
              <a:spcBef>
                <a:spcPts val="0"/>
              </a:spcBef>
              <a:spcAft>
                <a:spcPts val="300"/>
              </a:spcAft>
              <a:buClr>
                <a:schemeClr val="tx1">
                  <a:lumMod val="75000"/>
                  <a:lumOff val="25000"/>
                </a:schemeClr>
              </a:buClr>
              <a:tabLst/>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AT" dirty="0"/>
          </a:p>
        </p:txBody>
      </p:sp>
      <p:sp>
        <p:nvSpPr>
          <p:cNvPr id="19" name="Titel 1"/>
          <p:cNvSpPr>
            <a:spLocks noGrp="1"/>
          </p:cNvSpPr>
          <p:nvPr userDrawn="1">
            <p:ph type="title"/>
          </p:nvPr>
        </p:nvSpPr>
        <p:spPr>
          <a:xfrm>
            <a:off x="457200" y="529439"/>
            <a:ext cx="7382652" cy="691316"/>
          </a:xfrm>
          <a:prstGeom prst="rect">
            <a:avLst/>
          </a:prstGeom>
        </p:spPr>
        <p:txBody>
          <a:bodyPr>
            <a:noAutofit/>
          </a:bodyPr>
          <a:lstStyle>
            <a:lvl1pPr algn="l">
              <a:defRPr sz="2400" b="1" cap="none"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it-IT"/>
              <a:t>Fare clic per modificare lo stile del titolo</a:t>
            </a:r>
            <a:endParaRPr lang="de-AT" dirty="0"/>
          </a:p>
        </p:txBody>
      </p:sp>
      <p:grpSp>
        <p:nvGrpSpPr>
          <p:cNvPr id="12" name="Gruppieren 11"/>
          <p:cNvGrpSpPr/>
          <p:nvPr userDrawn="1"/>
        </p:nvGrpSpPr>
        <p:grpSpPr>
          <a:xfrm>
            <a:off x="7901335" y="260650"/>
            <a:ext cx="1063154" cy="1475815"/>
            <a:chOff x="7839852" y="240753"/>
            <a:chExt cx="1052628" cy="1106861"/>
          </a:xfrm>
        </p:grpSpPr>
        <p:pic>
          <p:nvPicPr>
            <p:cNvPr id="26" name="Picture 2" descr="U:\01 Allgemein BBG\02 Marketing\03 PR &amp; Kommunikation\Logos, Icons\Logos\Logo BBG\BBG -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39852" y="240753"/>
              <a:ext cx="1052628" cy="423987"/>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C:\Users\ROSENBEKI\AppData\Local\Microsoft\Windows\Temporary Internet Files\Content.Outlook\ZNK7C6ML\WU simpl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70975" y="744612"/>
              <a:ext cx="621505" cy="60300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extfeld 8"/>
          <p:cNvSpPr txBox="1"/>
          <p:nvPr userDrawn="1"/>
        </p:nvSpPr>
        <p:spPr>
          <a:xfrm>
            <a:off x="8317141" y="6365069"/>
            <a:ext cx="647348"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fld id="{36583644-741F-4998-98B0-2A84A209E9F1}" type="slidenum">
              <a:rPr kumimoji="0" lang="de-AT" sz="1000" b="0" i="0" u="none" strike="noStrike" kern="1200" cap="none" spc="0" normalizeH="0" baseline="0" noProof="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ctr" defTabSz="914378" rtl="0" eaLnBrk="1" fontAlgn="auto" latinLnBrk="0" hangingPunct="1">
                <a:lnSpc>
                  <a:spcPct val="100000"/>
                </a:lnSpc>
                <a:spcBef>
                  <a:spcPts val="0"/>
                </a:spcBef>
                <a:spcAft>
                  <a:spcPts val="0"/>
                </a:spcAft>
                <a:buClrTx/>
                <a:buSzTx/>
                <a:buFontTx/>
                <a:buNone/>
                <a:tabLst/>
                <a:defRPr/>
              </a:pPr>
              <a:t>‹#›</a:t>
            </a:fld>
            <a:endParaRPr kumimoji="0" lang="de-AT" sz="1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42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p:nvPr>
        </p:nvSpPr>
        <p:spPr>
          <a:xfrm>
            <a:off x="-4761" y="149225"/>
            <a:ext cx="6596948" cy="686006"/>
          </a:xfrm>
          <a:prstGeom prst="rect">
            <a:avLst/>
          </a:prstGeom>
        </p:spPr>
        <p:txBody>
          <a:bodyPr rtlCol="0">
            <a:normAutofit/>
          </a:bodyPr>
          <a:lstStyle>
            <a:lvl1pPr>
              <a:defRPr baseline="0">
                <a:solidFill>
                  <a:schemeClr val="tx1"/>
                </a:solidFill>
              </a:defRPr>
            </a:lvl1pPr>
          </a:lstStyle>
          <a:p>
            <a:r>
              <a:rPr lang="it-IT" noProof="0"/>
              <a:t>Fare clic per modificare lo stile del titolo</a:t>
            </a:r>
            <a:endParaRPr lang="en-GB" noProof="0" dirty="0"/>
          </a:p>
        </p:txBody>
      </p:sp>
      <p:sp>
        <p:nvSpPr>
          <p:cNvPr id="3" name="Textplatzhalter 2"/>
          <p:cNvSpPr>
            <a:spLocks noGrp="1"/>
          </p:cNvSpPr>
          <p:nvPr>
            <p:ph type="body" sz="quarter" idx="10"/>
          </p:nvPr>
        </p:nvSpPr>
        <p:spPr>
          <a:xfrm>
            <a:off x="296865" y="2264735"/>
            <a:ext cx="8562974" cy="3211032"/>
          </a:xfrm>
        </p:spPr>
        <p:txBody>
          <a:bodyPr lIns="0" tIns="0" rIns="0" bIns="0">
            <a:noAutofit/>
          </a:bodyPr>
          <a:lstStyle>
            <a:lvl1pPr marL="0" indent="0">
              <a:buFontTx/>
              <a:buNone/>
              <a:defRPr sz="1650">
                <a:solidFill>
                  <a:schemeClr val="tx1"/>
                </a:solidFill>
              </a:defRPr>
            </a:lvl1pPr>
          </a:lstStyle>
          <a:p>
            <a:pPr lvl="0"/>
            <a:r>
              <a:rPr lang="it-IT" noProof="0"/>
              <a:t>Fare clic per modificare stili del testo dello schema</a:t>
            </a:r>
          </a:p>
        </p:txBody>
      </p:sp>
      <p:sp>
        <p:nvSpPr>
          <p:cNvPr id="4" name="Textplatzhalter 2"/>
          <p:cNvSpPr>
            <a:spLocks noGrp="1"/>
          </p:cNvSpPr>
          <p:nvPr>
            <p:ph type="body" sz="quarter" idx="13"/>
          </p:nvPr>
        </p:nvSpPr>
        <p:spPr>
          <a:xfrm>
            <a:off x="296864" y="1335217"/>
            <a:ext cx="8562975" cy="750724"/>
          </a:xfrm>
        </p:spPr>
        <p:txBody>
          <a:bodyPr lIns="0" tIns="0" rIns="0" bIns="0">
            <a:noAutofit/>
          </a:bodyPr>
          <a:lstStyle>
            <a:lvl1pPr marL="0" indent="0">
              <a:lnSpc>
                <a:spcPts val="1875"/>
              </a:lnSpc>
              <a:buFontTx/>
              <a:buNone/>
              <a:defRPr sz="2100"/>
            </a:lvl1pPr>
          </a:lstStyle>
          <a:p>
            <a:pPr lvl="0"/>
            <a:r>
              <a:rPr lang="it-IT" noProof="0"/>
              <a:t>Fare clic per modificare stili del testo dello schema</a:t>
            </a:r>
          </a:p>
        </p:txBody>
      </p:sp>
    </p:spTree>
    <p:extLst>
      <p:ext uri="{BB962C8B-B14F-4D97-AF65-F5344CB8AC3E}">
        <p14:creationId xmlns:p14="http://schemas.microsoft.com/office/powerpoint/2010/main" val="25856267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pic>
        <p:nvPicPr>
          <p:cNvPr id="1026" name="Picture 2" descr="M:\Centre\Turin School of Development-TSD Stationery\cover image white 2 TSD PP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50" y="2"/>
            <a:ext cx="9144001"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ctrTitle" sz="quarter" idx="4294967295"/>
          </p:nvPr>
        </p:nvSpPr>
        <p:spPr>
          <a:xfrm>
            <a:off x="746292" y="4663333"/>
            <a:ext cx="6601968" cy="415498"/>
          </a:xfrm>
        </p:spPr>
        <p:txBody>
          <a:bodyPr wrap="square" anchor="ctr" anchorCtr="0">
            <a:spAutoFit/>
          </a:bodyPr>
          <a:lstStyle/>
          <a:p>
            <a:pPr algn="l"/>
            <a:r>
              <a:rPr lang="it-IT" sz="2100" b="0">
                <a:solidFill>
                  <a:schemeClr val="tx1">
                    <a:lumMod val="65000"/>
                    <a:lumOff val="35000"/>
                  </a:schemeClr>
                </a:solidFill>
                <a:latin typeface="Franklin Gothic Book" panose="020B0503020102020204" pitchFamily="34" charset="0"/>
              </a:rPr>
              <a:t>Fare clic per modificare lo stile del titolo</a:t>
            </a:r>
            <a:endParaRPr lang="en-GB" sz="2100" b="0"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236627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42311074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8190212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4896658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5741224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2" name="TextBox 1"/>
          <p:cNvSpPr txBox="1"/>
          <p:nvPr userDrawn="1"/>
        </p:nvSpPr>
        <p:spPr>
          <a:xfrm>
            <a:off x="8229600" y="5867400"/>
            <a:ext cx="838200" cy="369332"/>
          </a:xfrm>
          <a:prstGeom prst="rect">
            <a:avLst/>
          </a:prstGeom>
          <a:noFill/>
        </p:spPr>
        <p:txBody>
          <a:bodyPr wrap="square" rtlCol="0">
            <a:spAutoFit/>
          </a:bodyPr>
          <a:lstStyle/>
          <a:p>
            <a:fld id="{BE10FA3E-A13F-476B-BF68-18052DB1454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8" name="Footer Placeholder 7"/>
          <p:cNvSpPr>
            <a:spLocks noGrp="1"/>
          </p:cNvSpPr>
          <p:nvPr>
            <p:ph type="ftr" sz="quarter" idx="11"/>
          </p:nvPr>
        </p:nvSpPr>
        <p:spPr/>
        <p:txBody>
          <a:bodyPr/>
          <a:lstStyle/>
          <a:p>
            <a:pPr>
              <a:defRPr/>
            </a:pPr>
            <a:endParaRPr lang="pt-PT"/>
          </a:p>
        </p:txBody>
      </p:sp>
      <p:sp>
        <p:nvSpPr>
          <p:cNvPr id="9" name="Slide Number Placeholder 8"/>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393525089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4" name="Footer Placeholder 3"/>
          <p:cNvSpPr>
            <a:spLocks noGrp="1"/>
          </p:cNvSpPr>
          <p:nvPr>
            <p:ph type="ftr" sz="quarter" idx="11"/>
          </p:nvPr>
        </p:nvSpPr>
        <p:spPr/>
        <p:txBody>
          <a:bodyPr/>
          <a:lstStyle/>
          <a:p>
            <a:pPr>
              <a:defRPr/>
            </a:pPr>
            <a:endParaRPr lang="pt-PT"/>
          </a:p>
        </p:txBody>
      </p:sp>
      <p:sp>
        <p:nvSpPr>
          <p:cNvPr id="5" name="Slide Number Placeholder 4"/>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337069738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3" name="Footer Placeholder 2"/>
          <p:cNvSpPr>
            <a:spLocks noGrp="1"/>
          </p:cNvSpPr>
          <p:nvPr>
            <p:ph type="ftr" sz="quarter" idx="11"/>
          </p:nvPr>
        </p:nvSpPr>
        <p:spPr/>
        <p:txBody>
          <a:bodyPr/>
          <a:lstStyle/>
          <a:p>
            <a:pPr>
              <a:defRPr/>
            </a:pPr>
            <a:endParaRPr lang="pt-PT"/>
          </a:p>
        </p:txBody>
      </p:sp>
      <p:sp>
        <p:nvSpPr>
          <p:cNvPr id="4" name="Slide Number Placeholder 3"/>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9533852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95744079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6" name="Footer Placeholder 5"/>
          <p:cNvSpPr>
            <a:spLocks noGrp="1"/>
          </p:cNvSpPr>
          <p:nvPr>
            <p:ph type="ftr" sz="quarter" idx="11"/>
          </p:nvPr>
        </p:nvSpPr>
        <p:spPr/>
        <p:txBody>
          <a:bodyPr/>
          <a:lstStyle/>
          <a:p>
            <a:pPr>
              <a:defRPr/>
            </a:pPr>
            <a:endParaRPr lang="pt-PT"/>
          </a:p>
        </p:txBody>
      </p:sp>
      <p:sp>
        <p:nvSpPr>
          <p:cNvPr id="7" name="Slide Number Placeholder 6"/>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21069376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196534394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41C17F-28AC-4307-AECE-7D837D55DABC}" type="datetime1">
              <a:rPr lang="en-US" smtClean="0"/>
              <a:pPr>
                <a:defRPr/>
              </a:pPr>
              <a:t>2/5/2020</a:t>
            </a:fld>
            <a:endParaRPr lang="pt-PT"/>
          </a:p>
        </p:txBody>
      </p:sp>
      <p:sp>
        <p:nvSpPr>
          <p:cNvPr id="5" name="Footer Placeholder 4"/>
          <p:cNvSpPr>
            <a:spLocks noGrp="1"/>
          </p:cNvSpPr>
          <p:nvPr>
            <p:ph type="ftr" sz="quarter" idx="11"/>
          </p:nvPr>
        </p:nvSpPr>
        <p:spPr/>
        <p:txBody>
          <a:bodyPr/>
          <a:lstStyle/>
          <a:p>
            <a:pPr>
              <a:defRPr/>
            </a:pPr>
            <a:endParaRPr lang="pt-PT"/>
          </a:p>
        </p:txBody>
      </p:sp>
      <p:sp>
        <p:nvSpPr>
          <p:cNvPr id="6" name="Slide Number Placeholder 5"/>
          <p:cNvSpPr>
            <a:spLocks noGrp="1"/>
          </p:cNvSpPr>
          <p:nvPr>
            <p:ph type="sldNum" sz="quarter" idx="12"/>
          </p:nvPr>
        </p:nvSpPr>
        <p:spPr/>
        <p:txBody>
          <a:bodyPr/>
          <a:lstStyle/>
          <a:p>
            <a:fld id="{9CD1A524-E9B2-4BD1-9299-5CDA5B24C179}" type="slidenum">
              <a:rPr lang="pt-PT" altLang="en-US" smtClean="0"/>
              <a:pPr/>
              <a:t>‹#›</a:t>
            </a:fld>
            <a:endParaRPr lang="pt-PT" altLang="en-US"/>
          </a:p>
        </p:txBody>
      </p:sp>
    </p:spTree>
    <p:extLst>
      <p:ext uri="{BB962C8B-B14F-4D97-AF65-F5344CB8AC3E}">
        <p14:creationId xmlns:p14="http://schemas.microsoft.com/office/powerpoint/2010/main" val="29050032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Marcador de Posição da Data 3">
            <a:extLst>
              <a:ext uri="{FF2B5EF4-FFF2-40B4-BE49-F238E27FC236}">
                <a16:creationId xmlns:a16="http://schemas.microsoft.com/office/drawing/2014/main" id="{D1B7C4A3-5BDD-4F57-8373-26D7E7D37C7B}"/>
              </a:ext>
            </a:extLst>
          </p:cNvPr>
          <p:cNvSpPr>
            <a:spLocks noGrp="1"/>
          </p:cNvSpPr>
          <p:nvPr>
            <p:ph type="dt" sz="half" idx="10"/>
          </p:nvPr>
        </p:nvSpPr>
        <p:spPr/>
        <p:txBody>
          <a:bodyPr/>
          <a:lstStyle>
            <a:lvl1pPr>
              <a:defRPr/>
            </a:lvl1pPr>
          </a:lstStyle>
          <a:p>
            <a:pPr>
              <a:defRPr/>
            </a:pPr>
            <a:fld id="{8A8D344D-40E4-48F4-8D15-B8AE758DA617}" type="datetime1">
              <a:rPr lang="en-US"/>
              <a:pPr>
                <a:defRPr/>
              </a:pPr>
              <a:t>2/5/2020</a:t>
            </a:fld>
            <a:endParaRPr lang="pt-PT"/>
          </a:p>
        </p:txBody>
      </p:sp>
      <p:sp>
        <p:nvSpPr>
          <p:cNvPr id="3" name="Marcador de Posição do Rodapé 4">
            <a:extLst>
              <a:ext uri="{FF2B5EF4-FFF2-40B4-BE49-F238E27FC236}">
                <a16:creationId xmlns:a16="http://schemas.microsoft.com/office/drawing/2014/main" id="{722F4224-FF7A-46BA-A015-3F63CFF6F513}"/>
              </a:ext>
            </a:extLst>
          </p:cNvPr>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a:extLst>
              <a:ext uri="{FF2B5EF4-FFF2-40B4-BE49-F238E27FC236}">
                <a16:creationId xmlns:a16="http://schemas.microsoft.com/office/drawing/2014/main" id="{4EE39D41-EA42-48E9-98C5-E44E9AD5100A}"/>
              </a:ext>
            </a:extLst>
          </p:cNvPr>
          <p:cNvSpPr>
            <a:spLocks noGrp="1"/>
          </p:cNvSpPr>
          <p:nvPr>
            <p:ph type="sldNum" sz="quarter" idx="12"/>
          </p:nvPr>
        </p:nvSpPr>
        <p:spPr/>
        <p:txBody>
          <a:bodyPr/>
          <a:lstStyle>
            <a:lvl1pPr>
              <a:defRPr/>
            </a:lvl1pPr>
          </a:lstStyle>
          <a:p>
            <a:fld id="{47123F3C-C237-4C9B-A4BA-7E21EF6AC6A3}" type="slidenum">
              <a:rPr lang="pt-PT" altLang="en-US"/>
              <a:pPr/>
              <a:t>‹#›</a:t>
            </a:fld>
            <a:endParaRPr lang="pt-PT" altLang="en-US"/>
          </a:p>
        </p:txBody>
      </p:sp>
    </p:spTree>
    <p:extLst>
      <p:ext uri="{BB962C8B-B14F-4D97-AF65-F5344CB8AC3E}">
        <p14:creationId xmlns:p14="http://schemas.microsoft.com/office/powerpoint/2010/main" val="55583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2/5/2020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254573505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2/5/2020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27061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2/5/2020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35094285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2/5/2020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1578927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2/5/2020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3194358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2/5/2020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4116989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2/5/2020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2006071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2/5/2020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25108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2/5/2020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293683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2/5/2020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3378120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2/5/2020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2878882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40601878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51037052"/>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a:solidFill>
                  <a:srgbClr val="FFFFFF"/>
                </a:solidFill>
              </a:rPr>
              <a:pPr eaLnBrk="0" hangingPunct="0">
                <a:spcBef>
                  <a:spcPct val="50000"/>
                </a:spcBef>
              </a:pPr>
              <a:t>‹#›</a:t>
            </a:fld>
            <a:endParaRPr lang="en-US" altLang="en-US">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052"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3"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0"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a:solidFill>
                <a:srgbClr val="FFFFFF"/>
              </a:solidFill>
              <a:latin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90450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8305800" y="5943600"/>
            <a:ext cx="685800" cy="369332"/>
          </a:xfrm>
          <a:prstGeom prst="rect">
            <a:avLst/>
          </a:prstGeom>
          <a:noFill/>
        </p:spPr>
        <p:txBody>
          <a:bodyPr wrap="square" rtlCol="0">
            <a:spAutoFit/>
          </a:bodyPr>
          <a:lstStyle/>
          <a:p>
            <a:fld id="{55B7CAF6-F5B6-452D-A8C7-9A61BF6A8484}" type="slidenum">
              <a:rPr lang="en-US" smtClean="0"/>
              <a:t>‹#›</a:t>
            </a:fld>
            <a:endParaRPr lang="en-US" dirty="0"/>
          </a:p>
        </p:txBody>
      </p:sp>
    </p:spTree>
    <p:extLst>
      <p:ext uri="{BB962C8B-B14F-4D97-AF65-F5344CB8AC3E}">
        <p14:creationId xmlns:p14="http://schemas.microsoft.com/office/powerpoint/2010/main" val="28427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17EC5-55D4-4AB8-9BF0-84AF6EF768CC}" type="slidenum">
              <a:rPr lang="en-US" smtClean="0"/>
              <a:t>‹#›</a:t>
            </a:fld>
            <a:endParaRPr lang="en-US"/>
          </a:p>
        </p:txBody>
      </p:sp>
      <p:sp>
        <p:nvSpPr>
          <p:cNvPr id="6" name="TextBox 5"/>
          <p:cNvSpPr txBox="1"/>
          <p:nvPr userDrawn="1"/>
        </p:nvSpPr>
        <p:spPr>
          <a:xfrm>
            <a:off x="8458200" y="5943600"/>
            <a:ext cx="533400" cy="369332"/>
          </a:xfrm>
          <a:prstGeom prst="rect">
            <a:avLst/>
          </a:prstGeom>
          <a:noFill/>
        </p:spPr>
        <p:txBody>
          <a:bodyPr wrap="square" rtlCol="0">
            <a:spAutoFit/>
          </a:bodyPr>
          <a:lstStyle/>
          <a:p>
            <a:fld id="{448EB96F-2245-4F5F-B500-67E32D0032A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17EC5-55D4-4AB8-9BF0-84AF6EF768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17EC5-55D4-4AB8-9BF0-84AF6EF768C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E17EC5-55D4-4AB8-9BF0-84AF6EF768C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A0EA55-D2DC-46AF-995D-D8F5F8F24BCB}" type="datetimeFigureOut">
              <a:rPr lang="en-US" smtClean="0"/>
              <a:pPr>
                <a:defRPr/>
              </a:pPr>
              <a:t>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237F0-1B99-41B5-A965-E1B8A03E44BA}" type="slidenum">
              <a:rPr lang="en-US" altLang="en-US" smtClean="0"/>
              <a:pPr/>
              <a:t>‹#›</a:t>
            </a:fld>
            <a:endParaRPr lang="en-US" altLang="en-US"/>
          </a:p>
        </p:txBody>
      </p:sp>
    </p:spTree>
    <p:extLst>
      <p:ext uri="{BB962C8B-B14F-4D97-AF65-F5344CB8AC3E}">
        <p14:creationId xmlns:p14="http://schemas.microsoft.com/office/powerpoint/2010/main" val="28192003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2/5/2020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425293307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gabriella.racca@unito.it"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3.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9.jpeg"/><Relationship Id="rId7" Type="http://schemas.openxmlformats.org/officeDocument/2006/relationships/diagramData" Target="../diagrams/data5.xml"/><Relationship Id="rId2" Type="http://schemas.openxmlformats.org/officeDocument/2006/relationships/image" Target="../media/image48.jpeg"/><Relationship Id="rId1" Type="http://schemas.openxmlformats.org/officeDocument/2006/relationships/slideLayout" Target="../slideLayouts/slideLayout16.xml"/><Relationship Id="rId6" Type="http://schemas.openxmlformats.org/officeDocument/2006/relationships/image" Target="../media/image52.jpeg"/><Relationship Id="rId11" Type="http://schemas.microsoft.com/office/2007/relationships/diagramDrawing" Target="../diagrams/drawing5.xml"/><Relationship Id="rId5" Type="http://schemas.openxmlformats.org/officeDocument/2006/relationships/image" Target="../media/image51.jpeg"/><Relationship Id="rId10" Type="http://schemas.openxmlformats.org/officeDocument/2006/relationships/diagramColors" Target="../diagrams/colors5.xml"/><Relationship Id="rId4" Type="http://schemas.openxmlformats.org/officeDocument/2006/relationships/image" Target="../media/image50.png"/><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image" Target="../media/image48.jpeg"/><Relationship Id="rId7" Type="http://schemas.openxmlformats.org/officeDocument/2006/relationships/image" Target="../media/image52.jpeg"/><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1.jpeg"/><Relationship Id="rId11" Type="http://schemas.openxmlformats.org/officeDocument/2006/relationships/diagramColors" Target="../diagrams/colors6.xml"/><Relationship Id="rId5" Type="http://schemas.openxmlformats.org/officeDocument/2006/relationships/image" Target="../media/image50.png"/><Relationship Id="rId10" Type="http://schemas.openxmlformats.org/officeDocument/2006/relationships/diagramQuickStyle" Target="../diagrams/quickStyle6.xml"/><Relationship Id="rId4" Type="http://schemas.openxmlformats.org/officeDocument/2006/relationships/image" Target="../media/image49.jpeg"/><Relationship Id="rId9"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www.larcier.com/fr/joint-public-procurement-and-innovation-2019-9782802763802.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ublicprocurementinternational.com/wp-content/uploads/2019/12/Flyer-2020-KCL-GW-Symposium-v2Dec2019.docx" TargetMode="External"/><Relationship Id="rId2" Type="http://schemas.openxmlformats.org/officeDocument/2006/relationships/hyperlink" Target="https://publicprocurementinternational.com/kcl-gwu-annual-symposium-contract-administration-march-16-2020/" TargetMode="Externa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1.png"/><Relationship Id="rId5" Type="http://schemas.openxmlformats.org/officeDocument/2006/relationships/image" Target="../media/image59.emf"/><Relationship Id="rId4" Type="http://schemas.openxmlformats.org/officeDocument/2006/relationships/package" Target="../embeddings/Microsoft_Word_Document.docx"/></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NUL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hyperlink" Target="http://www.sciencespo.fr/chaire-mad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unive.it/pag/33686/" TargetMode="External"/><Relationship Id="rId5" Type="http://schemas.openxmlformats.org/officeDocument/2006/relationships/hyperlink" Target="https://www.unive.it/pag/16892" TargetMode="External"/><Relationship Id="rId4" Type="http://schemas.openxmlformats.org/officeDocument/2006/relationships/hyperlink" Target="https://www.uniud.it/it/ateneo-uniud/ateneo-uniud-organizzazione/dipartimenti/dis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apers.ssrn.com/sol3/papers.cfm?abstract_id=2011114" TargetMode="External"/><Relationship Id="rId2" Type="http://schemas.openxmlformats.org/officeDocument/2006/relationships/hyperlink" Target="http://papers.ssrn.com/sol3/papers.cfm?abstract_id=1714278"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papers.ssrn.com/sol3/papers.cfm?abstract_id=2229253" TargetMode="External"/><Relationship Id="rId2" Type="http://schemas.openxmlformats.org/officeDocument/2006/relationships/hyperlink" Target="http://papers.ssrn.com/sol3/papers.cfm?abstract_id=2180856"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papers.ssrn.com/sol3/cf_dev/AbsByAuth.cfm?per_id=1571949"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hyperlink" Target="https://www.law.gwu.edu/government-procurement-courses-and-degree-offerings" TargetMode="External"/><Relationship Id="rId13" Type="http://schemas.openxmlformats.org/officeDocument/2006/relationships/hyperlink" Target="https://cdnapisec.kaltura.com/p/1927491/sp/192749100/embedIframeJs/uiconf_id/29226502/partner_id/1927491?iframeembed=true&amp;playerId=kaltura_player&amp;entry_id=1_g0flkpcb&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h86mtzvg" TargetMode="External"/><Relationship Id="rId3" Type="http://schemas.openxmlformats.org/officeDocument/2006/relationships/hyperlink" Target="https://drive.google.com/open?id=1NXNdCap3GRp6BOCk92U4o0TZDjnOLeVn" TargetMode="External"/><Relationship Id="rId7" Type="http://schemas.openxmlformats.org/officeDocument/2006/relationships/hyperlink" Target="https://cdnapisec.kaltura.com/p/1927491/sp/192749100/embedIframeJs/uiconf_id/29226502/partner_id/1927491?iframeembed=true&amp;playerId=kaltura_player&amp;entry_id=1_3zicv80m&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i6q0y1xg" TargetMode="External"/><Relationship Id="rId12" Type="http://schemas.openxmlformats.org/officeDocument/2006/relationships/hyperlink" Target="https://cdnapisec.kaltura.com/p/1927491/sp/192749100/embedIframeJs/uiconf_id/29226502/partner_id/1927491?iframeembed=true&amp;playerId=kaltura_player&amp;entry_id=1_xvwo6u08&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e341er3r" TargetMode="External"/><Relationship Id="rId2" Type="http://schemas.openxmlformats.org/officeDocument/2006/relationships/hyperlink" Target="https://papers.ssrn.com/sol3/papers.cfm?abstract_id=3063559" TargetMode="External"/><Relationship Id="rId1" Type="http://schemas.openxmlformats.org/officeDocument/2006/relationships/slideLayout" Target="../slideLayouts/slideLayout29.xml"/><Relationship Id="rId6" Type="http://schemas.openxmlformats.org/officeDocument/2006/relationships/hyperlink" Target="https://www.unops.org/SiteCollectionDocuments/ASR/2015-ASR-supplement.pdf" TargetMode="External"/><Relationship Id="rId11" Type="http://schemas.openxmlformats.org/officeDocument/2006/relationships/hyperlink" Target="https://drive.google.com/file/d/166qr1aMjq_JPZ1oy_r_OJOx0-i2kFZ6x/view?usp=sharing" TargetMode="External"/><Relationship Id="rId5" Type="http://schemas.openxmlformats.org/officeDocument/2006/relationships/hyperlink" Target="https://ssrn.com/abstract=1776295" TargetMode="External"/><Relationship Id="rId10" Type="http://schemas.openxmlformats.org/officeDocument/2006/relationships/hyperlink" Target="https://ssrn.com/abstract=3443244" TargetMode="External"/><Relationship Id="rId4" Type="http://schemas.openxmlformats.org/officeDocument/2006/relationships/hyperlink" Target="https://papers.ssrn.com/sol3/papers.cfm?abstract_id=304620" TargetMode="External"/><Relationship Id="rId9" Type="http://schemas.openxmlformats.org/officeDocument/2006/relationships/hyperlink" Target="https://cdnapisec.kaltura.com/p/1927491/sp/192749100/embedIframeJs/uiconf_id/29226502/partner_id/1927491?iframeembed=true&amp;playerId=kaltura_player&amp;entry_id=1_29tkl1ea&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kl2nafoj"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papers.ssrn.com/sol3/cf_dev/AbsByAuth.cfm?per_id=1571949" TargetMode="External"/><Relationship Id="rId2" Type="http://schemas.openxmlformats.org/officeDocument/2006/relationships/hyperlink" Target="mailto:gabriella.racca@unito.it" TargetMode="Externa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66203"/>
            <a:ext cx="8686800" cy="1780108"/>
          </a:xfrm>
        </p:spPr>
        <p:txBody>
          <a:bodyPr>
            <a:normAutofit fontScale="90000"/>
          </a:bodyPr>
          <a:lstStyle/>
          <a:p>
            <a:br>
              <a:rPr lang="it-IT" sz="4000" dirty="0"/>
            </a:br>
            <a:r>
              <a:rPr lang="it-IT" sz="4000" dirty="0"/>
              <a:t>Joint Public Procurement and Innovation:</a:t>
            </a:r>
            <a:br>
              <a:rPr lang="it-IT" sz="4000" dirty="0"/>
            </a:br>
            <a:r>
              <a:rPr lang="it-IT" sz="4000" dirty="0" err="1"/>
              <a:t>Lessons</a:t>
            </a:r>
            <a:r>
              <a:rPr lang="it-IT" sz="4000" dirty="0"/>
              <a:t> </a:t>
            </a:r>
            <a:r>
              <a:rPr lang="it-IT" sz="4000" dirty="0" err="1"/>
              <a:t>Across</a:t>
            </a:r>
            <a:r>
              <a:rPr lang="it-IT" sz="4000" dirty="0"/>
              <a:t> </a:t>
            </a:r>
            <a:r>
              <a:rPr lang="it-IT" sz="4000" dirty="0" err="1"/>
              <a:t>Borders</a:t>
            </a:r>
            <a:r>
              <a:rPr lang="it-IT" sz="4000" dirty="0"/>
              <a:t> </a:t>
            </a:r>
            <a:br>
              <a:rPr lang="it-IT" sz="3100" dirty="0">
                <a:solidFill>
                  <a:srgbClr val="FFFF00"/>
                </a:solidFill>
                <a:latin typeface="Times"/>
                <a:cs typeface="Times"/>
              </a:rPr>
            </a:br>
            <a:r>
              <a:rPr lang="it-IT" sz="4000" dirty="0">
                <a:solidFill>
                  <a:srgbClr val="FFFF00"/>
                </a:solidFill>
              </a:rPr>
              <a:t>	</a:t>
            </a:r>
            <a:endParaRPr lang="it-IT" dirty="0">
              <a:solidFill>
                <a:srgbClr val="FFFF00"/>
              </a:solidFill>
            </a:endParaRPr>
          </a:p>
        </p:txBody>
      </p:sp>
      <p:sp>
        <p:nvSpPr>
          <p:cNvPr id="3" name="Subtitle 2"/>
          <p:cNvSpPr>
            <a:spLocks noGrp="1"/>
          </p:cNvSpPr>
          <p:nvPr>
            <p:ph type="subTitle" idx="1"/>
          </p:nvPr>
        </p:nvSpPr>
        <p:spPr>
          <a:xfrm>
            <a:off x="546683" y="369634"/>
            <a:ext cx="8153400" cy="914400"/>
          </a:xfrm>
        </p:spPr>
        <p:txBody>
          <a:bodyPr>
            <a:normAutofit/>
          </a:bodyPr>
          <a:lstStyle/>
          <a:p>
            <a:r>
              <a:rPr lang="en-US" altLang="it-IT" sz="3600" b="1" dirty="0">
                <a:latin typeface="Palatino Linotype" pitchFamily="16" charset="0"/>
                <a:cs typeface="Times New Roman" pitchFamily="16" charset="0"/>
              </a:rPr>
              <a:t>Public Contracts in </a:t>
            </a:r>
            <a:r>
              <a:rPr lang="en-US" altLang="it-IT" sz="3600" b="1" dirty="0" err="1">
                <a:latin typeface="Palatino Linotype" pitchFamily="16" charset="0"/>
                <a:cs typeface="Times New Roman" pitchFamily="16" charset="0"/>
              </a:rPr>
              <a:t>Globalisation</a:t>
            </a:r>
            <a:endParaRPr lang="en-US" b="1" dirty="0">
              <a:solidFill>
                <a:schemeClr val="bg2">
                  <a:lumMod val="25000"/>
                </a:schemeClr>
              </a:solidFill>
            </a:endParaRPr>
          </a:p>
        </p:txBody>
      </p:sp>
      <p:sp>
        <p:nvSpPr>
          <p:cNvPr id="4" name="CasellaDiTesto 3"/>
          <p:cNvSpPr txBox="1"/>
          <p:nvPr/>
        </p:nvSpPr>
        <p:spPr>
          <a:xfrm>
            <a:off x="584782" y="2367073"/>
            <a:ext cx="4038601" cy="153888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2">
                    <a:lumMod val="25000"/>
                  </a:schemeClr>
                </a:solidFill>
              </a:rPr>
              <a:t>Prof. Gabriella M. </a:t>
            </a:r>
            <a:r>
              <a:rPr lang="en-US" sz="2400" b="1" dirty="0" err="1">
                <a:solidFill>
                  <a:schemeClr val="bg2">
                    <a:lumMod val="25000"/>
                  </a:schemeClr>
                </a:solidFill>
              </a:rPr>
              <a:t>Racca</a:t>
            </a:r>
            <a:r>
              <a:rPr lang="en-US" sz="2400" b="1" dirty="0">
                <a:solidFill>
                  <a:schemeClr val="bg2">
                    <a:lumMod val="25000"/>
                  </a:schemeClr>
                </a:solidFill>
              </a:rPr>
              <a:t> </a:t>
            </a:r>
          </a:p>
          <a:p>
            <a:pPr algn="ctr"/>
            <a:r>
              <a:rPr lang="en-US" sz="2000" b="1" i="1" dirty="0">
                <a:solidFill>
                  <a:schemeClr val="bg2">
                    <a:lumMod val="25000"/>
                  </a:schemeClr>
                </a:solidFill>
              </a:rPr>
              <a:t>Full Professor of Administrative Law</a:t>
            </a:r>
          </a:p>
          <a:p>
            <a:pPr algn="ctr"/>
            <a:r>
              <a:rPr lang="en-US" sz="2000" b="1" dirty="0">
                <a:solidFill>
                  <a:schemeClr val="bg2">
                    <a:lumMod val="25000"/>
                  </a:schemeClr>
                </a:solidFill>
              </a:rPr>
              <a:t>University of Turin - Italy</a:t>
            </a:r>
          </a:p>
          <a:p>
            <a:pPr algn="ctr">
              <a:lnSpc>
                <a:spcPct val="150000"/>
              </a:lnSpc>
            </a:pPr>
            <a:r>
              <a:rPr lang="en-US" sz="2000" dirty="0">
                <a:solidFill>
                  <a:srgbClr val="0070C0"/>
                </a:solidFill>
                <a:hlinkClick r:id="rId2"/>
              </a:rPr>
              <a:t>gabriella.racca@unito.it</a:t>
            </a:r>
            <a:r>
              <a:rPr lang="en-US" sz="2000" dirty="0">
                <a:solidFill>
                  <a:srgbClr val="0070C0"/>
                </a:solidFill>
              </a:rPr>
              <a:t> </a:t>
            </a:r>
          </a:p>
        </p:txBody>
      </p:sp>
      <p:pic>
        <p:nvPicPr>
          <p:cNvPr id="5" name="Picture 5"/>
          <p:cNvPicPr>
            <a:picLocks noChangeAspect="1" noChangeArrowheads="1"/>
          </p:cNvPicPr>
          <p:nvPr/>
        </p:nvPicPr>
        <p:blipFill>
          <a:blip r:embed="rId3"/>
          <a:srcRect/>
          <a:stretch>
            <a:fillRect/>
          </a:stretch>
        </p:blipFill>
        <p:spPr bwMode="auto">
          <a:xfrm>
            <a:off x="0" y="6198449"/>
            <a:ext cx="1682750" cy="62865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91C8ABB9-0958-4EFB-8DEE-3209732995A1}"/>
              </a:ext>
            </a:extLst>
          </p:cNvPr>
          <p:cNvSpPr>
            <a:spLocks noGrp="1"/>
          </p:cNvSpPr>
          <p:nvPr>
            <p:ph type="sldNum" sz="quarter" idx="12"/>
          </p:nvPr>
        </p:nvSpPr>
        <p:spPr/>
        <p:txBody>
          <a:bodyPr/>
          <a:lstStyle/>
          <a:p>
            <a:fld id="{2B19053D-4B37-4D7B-8ABF-990319F02EEF}" type="slidenum">
              <a:rPr lang="en-US" smtClean="0"/>
              <a:pPr/>
              <a:t>1</a:t>
            </a:fld>
            <a:endParaRPr lang="en-US" dirty="0"/>
          </a:p>
        </p:txBody>
      </p:sp>
      <p:pic>
        <p:nvPicPr>
          <p:cNvPr id="9" name="Picture 10" descr="Risultati immagini per TORI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510276"/>
            <a:ext cx="3960440" cy="236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3">
            <a:extLst>
              <a:ext uri="{FF2B5EF4-FFF2-40B4-BE49-F238E27FC236}">
                <a16:creationId xmlns:a16="http://schemas.microsoft.com/office/drawing/2014/main" id="{DCE3F83B-1B62-432C-8D9C-41711EA749BE}"/>
              </a:ext>
            </a:extLst>
          </p:cNvPr>
          <p:cNvSpPr txBox="1"/>
          <p:nvPr/>
        </p:nvSpPr>
        <p:spPr>
          <a:xfrm>
            <a:off x="598065" y="3944271"/>
            <a:ext cx="4038601" cy="179895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2">
                    <a:lumMod val="25000"/>
                  </a:schemeClr>
                </a:solidFill>
              </a:rPr>
              <a:t>Prof. Christopher R. Yukins </a:t>
            </a:r>
          </a:p>
          <a:p>
            <a:pPr algn="ctr"/>
            <a:r>
              <a:rPr lang="en-US" sz="2000" b="1" i="1" dirty="0">
                <a:solidFill>
                  <a:schemeClr val="bg2">
                    <a:lumMod val="25000"/>
                  </a:schemeClr>
                </a:solidFill>
              </a:rPr>
              <a:t>Professor of Government Procurement Law</a:t>
            </a:r>
          </a:p>
          <a:p>
            <a:pPr algn="ctr"/>
            <a:r>
              <a:rPr lang="en-US" sz="2000" b="1" dirty="0">
                <a:solidFill>
                  <a:schemeClr val="bg2">
                    <a:lumMod val="25000"/>
                  </a:schemeClr>
                </a:solidFill>
              </a:rPr>
              <a:t>George Washington University</a:t>
            </a:r>
          </a:p>
          <a:p>
            <a:pPr algn="ctr">
              <a:lnSpc>
                <a:spcPct val="150000"/>
              </a:lnSpc>
            </a:pPr>
            <a:r>
              <a:rPr lang="en-US" sz="2000" dirty="0">
                <a:solidFill>
                  <a:srgbClr val="0070C0"/>
                </a:solidFill>
                <a:hlinkClick r:id="rId2"/>
              </a:rPr>
              <a:t>cyukins@law.gwu.edu</a:t>
            </a:r>
            <a:r>
              <a:rPr lang="en-US" sz="2000" dirty="0">
                <a:solidFill>
                  <a:srgbClr val="0070C0"/>
                </a:solidFill>
              </a:rPr>
              <a:t> </a:t>
            </a:r>
          </a:p>
        </p:txBody>
      </p:sp>
    </p:spTree>
    <p:extLst>
      <p:ext uri="{BB962C8B-B14F-4D97-AF65-F5344CB8AC3E}">
        <p14:creationId xmlns:p14="http://schemas.microsoft.com/office/powerpoint/2010/main" val="17762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CasellaDiTesto 5"/>
          <p:cNvSpPr txBox="1">
            <a:spLocks noChangeArrowheads="1"/>
          </p:cNvSpPr>
          <p:nvPr/>
        </p:nvSpPr>
        <p:spPr bwMode="auto">
          <a:xfrm>
            <a:off x="6919391" y="1988038"/>
            <a:ext cx="2061195"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200" dirty="0">
                <a:solidFill>
                  <a:srgbClr val="000000"/>
                </a:solidFill>
                <a:latin typeface="Times New Roman" pitchFamily="18" charset="0"/>
              </a:rPr>
              <a:t>Rome I : </a:t>
            </a:r>
          </a:p>
          <a:p>
            <a:pPr>
              <a:defRPr/>
            </a:pPr>
            <a:r>
              <a:rPr lang="en-US" i="1" dirty="0">
                <a:solidFill>
                  <a:srgbClr val="000000"/>
                </a:solidFill>
                <a:latin typeface="Times New Roman" pitchFamily="18" charset="0"/>
              </a:rPr>
              <a:t>conflict-of-law rules</a:t>
            </a:r>
          </a:p>
        </p:txBody>
      </p:sp>
      <p:sp>
        <p:nvSpPr>
          <p:cNvPr id="35853" name="Rectangle 13"/>
          <p:cNvSpPr>
            <a:spLocks noChangeArrowheads="1"/>
          </p:cNvSpPr>
          <p:nvPr/>
        </p:nvSpPr>
        <p:spPr bwMode="auto">
          <a:xfrm>
            <a:off x="107504" y="188640"/>
            <a:ext cx="8785225" cy="523220"/>
          </a:xfrm>
          <a:prstGeom prst="rect">
            <a:avLst/>
          </a:prstGeom>
          <a:solidFill>
            <a:srgbClr val="FFFF00"/>
          </a:solidFill>
          <a:ln w="57150" cmpd="thinThick">
            <a:solidFill>
              <a:schemeClr val="tx1"/>
            </a:solidFill>
            <a:miter lim="800000"/>
            <a:headEnd/>
            <a:tailEnd/>
          </a:ln>
        </p:spPr>
        <p:txBody>
          <a:bodyPr>
            <a:spAutoFit/>
          </a:bodyPr>
          <a:lstStyle/>
          <a:p>
            <a:pPr algn="ctr"/>
            <a:r>
              <a:rPr lang="en-GB" sz="2800" b="1" i="1" dirty="0">
                <a:latin typeface="Times New Roman" pitchFamily="18" charset="0"/>
                <a:cs typeface="Times New Roman" pitchFamily="18" charset="0"/>
              </a:rPr>
              <a:t>Transnational administrative procedures </a:t>
            </a:r>
            <a:r>
              <a:rPr lang="en-GB" sz="1400" b="1" i="1" dirty="0">
                <a:latin typeface="Times New Roman" pitchFamily="18" charset="0"/>
                <a:cs typeface="Times New Roman" pitchFamily="18" charset="0"/>
              </a:rPr>
              <a:t> EU Dir. PP  - Wh. 73 </a:t>
            </a:r>
          </a:p>
        </p:txBody>
      </p:sp>
      <p:sp>
        <p:nvSpPr>
          <p:cNvPr id="4" name="Freccia a destra 3"/>
          <p:cNvSpPr/>
          <p:nvPr/>
        </p:nvSpPr>
        <p:spPr>
          <a:xfrm>
            <a:off x="2144068" y="3381375"/>
            <a:ext cx="5308252"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5857" name="Picture 10"/>
          <p:cNvPicPr>
            <a:picLocks noChangeAspect="1" noChangeArrowheads="1"/>
          </p:cNvPicPr>
          <p:nvPr/>
        </p:nvPicPr>
        <p:blipFill>
          <a:blip r:embed="rId2" cstate="print"/>
          <a:srcRect/>
          <a:stretch>
            <a:fillRect/>
          </a:stretch>
        </p:blipFill>
        <p:spPr bwMode="auto">
          <a:xfrm>
            <a:off x="3759200" y="3146425"/>
            <a:ext cx="927100" cy="1165225"/>
          </a:xfrm>
          <a:prstGeom prst="rect">
            <a:avLst/>
          </a:prstGeom>
          <a:noFill/>
          <a:ln w="9525">
            <a:noFill/>
            <a:miter lim="800000"/>
            <a:headEnd/>
            <a:tailEnd/>
          </a:ln>
        </p:spPr>
      </p:pic>
      <p:sp>
        <p:nvSpPr>
          <p:cNvPr id="35862" name="Text Box 23"/>
          <p:cNvSpPr txBox="1">
            <a:spLocks noChangeArrowheads="1"/>
          </p:cNvSpPr>
          <p:nvPr/>
        </p:nvSpPr>
        <p:spPr bwMode="auto">
          <a:xfrm>
            <a:off x="179388" y="765175"/>
            <a:ext cx="8748712" cy="7694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n-US" sz="2200" b="1" dirty="0">
                <a:latin typeface="Times New Roman" pitchFamily="18" charset="0"/>
              </a:rPr>
              <a:t>“Specific rules should be established for such form of joint procurement” </a:t>
            </a:r>
          </a:p>
        </p:txBody>
      </p:sp>
      <p:sp>
        <p:nvSpPr>
          <p:cNvPr id="2" name="CasellaDiTesto 1"/>
          <p:cNvSpPr txBox="1"/>
          <p:nvPr/>
        </p:nvSpPr>
        <p:spPr>
          <a:xfrm>
            <a:off x="4932040" y="2329716"/>
            <a:ext cx="1872208" cy="646331"/>
          </a:xfrm>
          <a:prstGeom prst="rect">
            <a:avLst/>
          </a:prstGeom>
          <a:noFill/>
        </p:spPr>
        <p:txBody>
          <a:bodyPr wrap="square" rtlCol="0">
            <a:spAutoFit/>
          </a:bodyPr>
          <a:lstStyle/>
          <a:p>
            <a:pPr algn="ctr"/>
            <a:r>
              <a:rPr lang="it-IT" dirty="0"/>
              <a:t>CONTRACT EXECUTION</a:t>
            </a:r>
          </a:p>
        </p:txBody>
      </p:sp>
      <p:sp>
        <p:nvSpPr>
          <p:cNvPr id="3" name="CasellaDiTesto 2"/>
          <p:cNvSpPr txBox="1"/>
          <p:nvPr/>
        </p:nvSpPr>
        <p:spPr>
          <a:xfrm>
            <a:off x="1692274" y="2342136"/>
            <a:ext cx="1944216" cy="369332"/>
          </a:xfrm>
          <a:prstGeom prst="rect">
            <a:avLst/>
          </a:prstGeom>
          <a:noFill/>
        </p:spPr>
        <p:txBody>
          <a:bodyPr wrap="square" rtlCol="0">
            <a:spAutoFit/>
          </a:bodyPr>
          <a:lstStyle/>
          <a:p>
            <a:pPr algn="ctr"/>
            <a:r>
              <a:rPr lang="it-IT" dirty="0"/>
              <a:t>PROCUREMENT</a:t>
            </a:r>
          </a:p>
        </p:txBody>
      </p:sp>
      <p:cxnSp>
        <p:nvCxnSpPr>
          <p:cNvPr id="6" name="Connettore 1 5"/>
          <p:cNvCxnSpPr/>
          <p:nvPr/>
        </p:nvCxnSpPr>
        <p:spPr>
          <a:xfrm>
            <a:off x="4222750" y="2132856"/>
            <a:ext cx="0" cy="30963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859" name="CasellaDiTesto 4"/>
          <p:cNvSpPr txBox="1">
            <a:spLocks noChangeArrowheads="1"/>
          </p:cNvSpPr>
          <p:nvPr/>
        </p:nvSpPr>
        <p:spPr bwMode="auto">
          <a:xfrm>
            <a:off x="3275856" y="2329716"/>
            <a:ext cx="1800225" cy="523220"/>
          </a:xfrm>
          <a:prstGeom prst="rect">
            <a:avLst/>
          </a:prstGeom>
          <a:noFill/>
          <a:ln w="9525">
            <a:noFill/>
            <a:miter lim="800000"/>
            <a:headEnd/>
            <a:tailEnd/>
          </a:ln>
        </p:spPr>
        <p:txBody>
          <a:bodyPr>
            <a:spAutoFit/>
          </a:bodyPr>
          <a:lstStyle/>
          <a:p>
            <a:pPr algn="ctr"/>
            <a:r>
              <a:rPr lang="en-US" sz="2800" dirty="0">
                <a:latin typeface="Times New Roman" pitchFamily="18" charset="0"/>
              </a:rPr>
              <a:t>Award</a:t>
            </a:r>
          </a:p>
        </p:txBody>
      </p:sp>
      <p:sp>
        <p:nvSpPr>
          <p:cNvPr id="5" name="Rettangolo 4"/>
          <p:cNvSpPr/>
          <p:nvPr/>
        </p:nvSpPr>
        <p:spPr>
          <a:xfrm>
            <a:off x="-36512" y="2898810"/>
            <a:ext cx="1103312"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b="1" dirty="0">
                <a:latin typeface="Times New Roman" panose="02020603050405020304" pitchFamily="18" charset="0"/>
                <a:cs typeface="Times New Roman" panose="02020603050405020304" pitchFamily="18" charset="0"/>
              </a:rPr>
              <a:t>Agreement establishing the European purchasing group</a:t>
            </a:r>
            <a:endParaRPr lang="it-IT" sz="1400" b="1" dirty="0">
              <a:latin typeface="Times New Roman" panose="02020603050405020304" pitchFamily="18" charset="0"/>
              <a:cs typeface="Times New Roman" panose="02020603050405020304" pitchFamily="18" charset="0"/>
            </a:endParaRPr>
          </a:p>
        </p:txBody>
      </p:sp>
      <p:sp>
        <p:nvSpPr>
          <p:cNvPr id="26" name="Rettangolo 25"/>
          <p:cNvSpPr/>
          <p:nvPr/>
        </p:nvSpPr>
        <p:spPr>
          <a:xfrm>
            <a:off x="941845" y="3483631"/>
            <a:ext cx="1500858" cy="461665"/>
          </a:xfrm>
          <a:prstGeom prst="rect">
            <a:avLst/>
          </a:prstGeom>
        </p:spPr>
        <p:txBody>
          <a:bodyPr wrap="square">
            <a:spAutoFit/>
          </a:bodyPr>
          <a:lstStyle/>
          <a:p>
            <a:pPr algn="ctr"/>
            <a:r>
              <a:rPr lang="it-IT" sz="2400" b="1" i="1" dirty="0" err="1">
                <a:latin typeface="Times New Roman" panose="02020603050405020304" pitchFamily="18" charset="0"/>
                <a:cs typeface="Times New Roman" panose="02020603050405020304" pitchFamily="18" charset="0"/>
              </a:rPr>
              <a:t>Notice</a:t>
            </a:r>
            <a:endParaRPr lang="it-IT" sz="2400" b="1" i="1" dirty="0">
              <a:latin typeface="Times New Roman" panose="02020603050405020304" pitchFamily="18" charset="0"/>
              <a:cs typeface="Times New Roman" panose="02020603050405020304" pitchFamily="18" charset="0"/>
            </a:endParaRPr>
          </a:p>
        </p:txBody>
      </p:sp>
      <p:sp>
        <p:nvSpPr>
          <p:cNvPr id="7" name="Oval 6"/>
          <p:cNvSpPr/>
          <p:nvPr/>
        </p:nvSpPr>
        <p:spPr>
          <a:xfrm>
            <a:off x="895063" y="4283805"/>
            <a:ext cx="3280905" cy="115882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Applicable law on </a:t>
            </a:r>
            <a:r>
              <a:rPr lang="en-US" b="1" i="1" dirty="0"/>
              <a:t>selection</a:t>
            </a:r>
            <a:r>
              <a:rPr lang="en-US" b="1" dirty="0"/>
              <a:t> </a:t>
            </a:r>
            <a:r>
              <a:rPr lang="en-US" b="1" i="1" dirty="0"/>
              <a:t> </a:t>
            </a:r>
            <a:r>
              <a:rPr lang="en-US" b="1" dirty="0"/>
              <a:t>and </a:t>
            </a:r>
            <a:r>
              <a:rPr lang="en-US" b="1" i="1" dirty="0" err="1"/>
              <a:t>remdies</a:t>
            </a:r>
            <a:r>
              <a:rPr lang="en-US" b="1" i="1" dirty="0"/>
              <a:t>?</a:t>
            </a:r>
            <a:endParaRPr lang="en-US" b="1" dirty="0"/>
          </a:p>
        </p:txBody>
      </p:sp>
      <p:sp>
        <p:nvSpPr>
          <p:cNvPr id="28" name="Oval 27"/>
          <p:cNvSpPr/>
          <p:nvPr/>
        </p:nvSpPr>
        <p:spPr>
          <a:xfrm>
            <a:off x="4343400" y="4279379"/>
            <a:ext cx="3280905" cy="11588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Applicable law on contract executions</a:t>
            </a:r>
            <a:r>
              <a:rPr lang="en-US" b="1" i="1" dirty="0"/>
              <a:t>?</a:t>
            </a:r>
            <a:endParaRPr lang="en-US" b="1" dirty="0"/>
          </a:p>
        </p:txBody>
      </p:sp>
      <p:sp>
        <p:nvSpPr>
          <p:cNvPr id="8" name="TextBox 7"/>
          <p:cNvSpPr txBox="1"/>
          <p:nvPr/>
        </p:nvSpPr>
        <p:spPr>
          <a:xfrm>
            <a:off x="8109773" y="6236272"/>
            <a:ext cx="1030598" cy="369332"/>
          </a:xfrm>
          <a:prstGeom prst="rect">
            <a:avLst/>
          </a:prstGeom>
          <a:noFill/>
        </p:spPr>
        <p:txBody>
          <a:bodyPr wrap="square" rtlCol="0">
            <a:spAutoFit/>
          </a:bodyPr>
          <a:lstStyle/>
          <a:p>
            <a:pPr algn="r"/>
            <a:fld id="{4BBD001E-CD19-4A8F-A3D3-7E3020564842}" type="slidenum">
              <a:rPr lang="en-US" smtClean="0"/>
              <a:pPr algn="r"/>
              <a:t>10</a:t>
            </a:fld>
            <a:endParaRPr lang="en-US" dirty="0"/>
          </a:p>
        </p:txBody>
      </p:sp>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5" y="5977010"/>
            <a:ext cx="2376809" cy="88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7" name="Oval 27"/>
          <p:cNvSpPr/>
          <p:nvPr/>
        </p:nvSpPr>
        <p:spPr>
          <a:xfrm>
            <a:off x="2514600" y="5546775"/>
            <a:ext cx="3280905" cy="11588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PRINCIPLES?</a:t>
            </a:r>
          </a:p>
          <a:p>
            <a:pPr algn="ctr"/>
            <a:r>
              <a:rPr lang="en-US" b="1" dirty="0"/>
              <a:t>Case-law</a:t>
            </a:r>
            <a:r>
              <a:rPr lang="mr-IN" b="1" dirty="0"/>
              <a:t>…</a:t>
            </a:r>
            <a:endParaRPr lang="en-US" b="1" dirty="0"/>
          </a:p>
        </p:txBody>
      </p:sp>
      <p:pic>
        <p:nvPicPr>
          <p:cNvPr id="18" name="Immagin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95400"/>
            <a:ext cx="984696" cy="654823"/>
          </a:xfrm>
          <a:prstGeom prst="rect">
            <a:avLst/>
          </a:prstGeom>
        </p:spPr>
      </p:pic>
    </p:spTree>
    <p:extLst>
      <p:ext uri="{BB962C8B-B14F-4D97-AF65-F5344CB8AC3E}">
        <p14:creationId xmlns:p14="http://schemas.microsoft.com/office/powerpoint/2010/main" val="426759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419100" y="316992"/>
            <a:ext cx="8305800" cy="747311"/>
            <a:chOff x="0" y="2873082"/>
            <a:chExt cx="4286250" cy="1340724"/>
          </a:xfrm>
        </p:grpSpPr>
        <p:sp>
          <p:nvSpPr>
            <p:cNvPr id="15" name="Rettangolo arrotondato 14"/>
            <p:cNvSpPr/>
            <p:nvPr/>
          </p:nvSpPr>
          <p:spPr>
            <a:xfrm>
              <a:off x="0" y="2873082"/>
              <a:ext cx="4286250" cy="1340724"/>
            </a:xfrm>
            <a:prstGeom prst="roundRect">
              <a:avLst/>
            </a:prstGeom>
          </p:spPr>
          <p:style>
            <a:lnRef idx="2">
              <a:schemeClr val="lt1">
                <a:hueOff val="0"/>
                <a:satOff val="0"/>
                <a:lumOff val="0"/>
                <a:alphaOff val="0"/>
              </a:schemeClr>
            </a:lnRef>
            <a:fillRef idx="1">
              <a:schemeClr val="accent2">
                <a:shade val="80000"/>
                <a:hueOff val="372061"/>
                <a:satOff val="2047"/>
                <a:lumOff val="25628"/>
                <a:alphaOff val="0"/>
              </a:schemeClr>
            </a:fillRef>
            <a:effectRef idx="0">
              <a:schemeClr val="accent2">
                <a:shade val="80000"/>
                <a:hueOff val="372061"/>
                <a:satOff val="2047"/>
                <a:lumOff val="25628"/>
                <a:alphaOff val="0"/>
              </a:schemeClr>
            </a:effectRef>
            <a:fontRef idx="minor">
              <a:schemeClr val="lt1"/>
            </a:fontRef>
          </p:style>
        </p:sp>
        <p:sp>
          <p:nvSpPr>
            <p:cNvPr id="16" name="CasellaDiTesto 15"/>
            <p:cNvSpPr txBox="1"/>
            <p:nvPr/>
          </p:nvSpPr>
          <p:spPr>
            <a:xfrm>
              <a:off x="65449" y="2938531"/>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solidFill>
                    <a:srgbClr val="FFFF00"/>
                  </a:solidFill>
                </a:rPr>
                <a:t>CROSS BORDER </a:t>
              </a:r>
              <a:r>
                <a:rPr lang="it-IT" sz="2400" b="1" kern="1200" dirty="0">
                  <a:solidFill>
                    <a:srgbClr val="FF0000"/>
                  </a:solidFill>
                </a:rPr>
                <a:t>JOINT </a:t>
              </a:r>
              <a:r>
                <a:rPr lang="it-IT" sz="2400" b="1" kern="1200" dirty="0">
                  <a:solidFill>
                    <a:srgbClr val="FFFF00"/>
                  </a:solidFill>
                </a:rPr>
                <a:t>PUBLIC PROCUREMENT</a:t>
              </a:r>
            </a:p>
          </p:txBody>
        </p:sp>
      </p:grpSp>
      <p:pic>
        <p:nvPicPr>
          <p:cNvPr id="17" name="Picture 5"/>
          <p:cNvPicPr>
            <a:picLocks noChangeAspect="1" noChangeArrowheads="1"/>
          </p:cNvPicPr>
          <p:nvPr/>
        </p:nvPicPr>
        <p:blipFill>
          <a:blip r:embed="rId2"/>
          <a:srcRect/>
          <a:stretch>
            <a:fillRect/>
          </a:stretch>
        </p:blipFill>
        <p:spPr bwMode="auto">
          <a:xfrm>
            <a:off x="0"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52D3E5B-4ED7-47FE-A715-979C26D2AAC2}"/>
              </a:ext>
            </a:extLst>
          </p:cNvPr>
          <p:cNvSpPr>
            <a:spLocks noGrp="1"/>
          </p:cNvSpPr>
          <p:nvPr>
            <p:ph type="sldNum" idx="12"/>
          </p:nvPr>
        </p:nvSpPr>
        <p:spPr>
          <a:xfrm>
            <a:off x="3621106" y="6296210"/>
            <a:ext cx="1161826" cy="365125"/>
          </a:xfrm>
        </p:spPr>
        <p:txBody>
          <a:bodyPr/>
          <a:lstStyle/>
          <a:p>
            <a:pPr>
              <a:defRPr/>
            </a:pPr>
            <a:fld id="{85EEA3C4-F9F7-4A19-9148-515FC0B52E4B}" type="slidenum">
              <a:rPr lang="it-IT" altLang="it-IT" smtClean="0"/>
              <a:pPr>
                <a:defRPr/>
              </a:pPr>
              <a:t>11</a:t>
            </a:fld>
            <a:endParaRPr lang="it-IT" altLang="it-IT" dirty="0"/>
          </a:p>
        </p:txBody>
      </p:sp>
      <p:sp>
        <p:nvSpPr>
          <p:cNvPr id="4" name="CasellaDiTesto 3"/>
          <p:cNvSpPr txBox="1"/>
          <p:nvPr/>
        </p:nvSpPr>
        <p:spPr>
          <a:xfrm>
            <a:off x="1065273" y="1166922"/>
            <a:ext cx="61747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2800" b="1" dirty="0"/>
              <a:t>EU</a:t>
            </a:r>
          </a:p>
        </p:txBody>
      </p:sp>
      <p:sp>
        <p:nvSpPr>
          <p:cNvPr id="10" name="CasellaDiTesto 9"/>
          <p:cNvSpPr txBox="1"/>
          <p:nvPr/>
        </p:nvSpPr>
        <p:spPr>
          <a:xfrm>
            <a:off x="5432460" y="1134654"/>
            <a:ext cx="614271" cy="523220"/>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100000" b="100000"/>
            </a:path>
            <a:tileRect t="-100000" r="-100000"/>
          </a:gra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800" b="1" dirty="0"/>
              <a:t>US</a:t>
            </a:r>
          </a:p>
        </p:txBody>
      </p:sp>
      <p:sp>
        <p:nvSpPr>
          <p:cNvPr id="5" name="CasellaDiTesto 4"/>
          <p:cNvSpPr txBox="1"/>
          <p:nvPr/>
        </p:nvSpPr>
        <p:spPr>
          <a:xfrm>
            <a:off x="813295" y="1810084"/>
            <a:ext cx="2648482" cy="369332"/>
          </a:xfrm>
          <a:prstGeom prst="rect">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b="1" dirty="0"/>
              <a:t>PRINCIPLES</a:t>
            </a:r>
            <a:r>
              <a:rPr lang="it-IT" dirty="0"/>
              <a:t> - DIRECTIVES</a:t>
            </a:r>
          </a:p>
        </p:txBody>
      </p:sp>
      <p:sp>
        <p:nvSpPr>
          <p:cNvPr id="6" name="Freccia in giù 5"/>
          <p:cNvSpPr/>
          <p:nvPr/>
        </p:nvSpPr>
        <p:spPr>
          <a:xfrm>
            <a:off x="1853183" y="2268465"/>
            <a:ext cx="514827" cy="501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381000" y="2819400"/>
            <a:ext cx="3352800" cy="646331"/>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txBody>
          <a:bodyPr wrap="square" rtlCol="0">
            <a:spAutoFit/>
          </a:bodyPr>
          <a:lstStyle>
            <a:defPPr>
              <a:defRPr lang="en-US"/>
            </a:defPPr>
            <a:lvl1pPr algn="ct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it-IT" sz="1800" b="1" dirty="0"/>
              <a:t>28 MEMBER STATES </a:t>
            </a:r>
            <a:r>
              <a:rPr lang="it-IT" sz="1800" b="1" dirty="0" err="1"/>
              <a:t>Implementations</a:t>
            </a:r>
            <a:endParaRPr lang="it-IT" sz="1800" b="1" dirty="0"/>
          </a:p>
        </p:txBody>
      </p:sp>
      <p:sp>
        <p:nvSpPr>
          <p:cNvPr id="11" name="CasellaDiTesto 10"/>
          <p:cNvSpPr txBox="1"/>
          <p:nvPr/>
        </p:nvSpPr>
        <p:spPr>
          <a:xfrm>
            <a:off x="609600" y="5447677"/>
            <a:ext cx="3124200"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b="1" i="1" dirty="0"/>
              <a:t>Integration </a:t>
            </a:r>
          </a:p>
          <a:p>
            <a:r>
              <a:rPr lang="it-IT" b="1" i="1" dirty="0"/>
              <a:t>Single market</a:t>
            </a:r>
          </a:p>
          <a:p>
            <a:r>
              <a:rPr lang="it-IT" b="1" i="1" dirty="0"/>
              <a:t>Strategic Industrial policy</a:t>
            </a:r>
          </a:p>
        </p:txBody>
      </p:sp>
      <p:sp>
        <p:nvSpPr>
          <p:cNvPr id="28" name="CasellaDiTesto 27"/>
          <p:cNvSpPr txBox="1"/>
          <p:nvPr/>
        </p:nvSpPr>
        <p:spPr>
          <a:xfrm>
            <a:off x="545926" y="3411202"/>
            <a:ext cx="896312" cy="5232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txBody>
          <a:bodyPr wrap="square" rtlCol="0">
            <a:spAutoFit/>
          </a:bodyPr>
          <a:lstStyle/>
          <a:p>
            <a:pPr algn="ctr"/>
            <a:r>
              <a:rPr lang="it-IT" sz="1400" dirty="0"/>
              <a:t>MEMBER</a:t>
            </a:r>
          </a:p>
          <a:p>
            <a:pPr algn="ctr"/>
            <a:r>
              <a:rPr lang="it-IT" sz="1400" dirty="0"/>
              <a:t>STATE</a:t>
            </a:r>
          </a:p>
        </p:txBody>
      </p:sp>
      <p:sp>
        <p:nvSpPr>
          <p:cNvPr id="29" name="CasellaDiTesto 28"/>
          <p:cNvSpPr txBox="1"/>
          <p:nvPr/>
        </p:nvSpPr>
        <p:spPr>
          <a:xfrm>
            <a:off x="1649222" y="3418646"/>
            <a:ext cx="896312" cy="5232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txBody>
          <a:bodyPr wrap="square" rtlCol="0">
            <a:spAutoFit/>
          </a:bodyPr>
          <a:lstStyle/>
          <a:p>
            <a:pPr algn="ctr"/>
            <a:r>
              <a:rPr lang="it-IT" sz="1400" dirty="0"/>
              <a:t>MEMBER</a:t>
            </a:r>
          </a:p>
          <a:p>
            <a:pPr algn="ctr"/>
            <a:r>
              <a:rPr lang="it-IT" sz="1400" dirty="0"/>
              <a:t>STATE</a:t>
            </a:r>
          </a:p>
        </p:txBody>
      </p:sp>
      <p:sp>
        <p:nvSpPr>
          <p:cNvPr id="30" name="CasellaDiTesto 29"/>
          <p:cNvSpPr txBox="1"/>
          <p:nvPr/>
        </p:nvSpPr>
        <p:spPr>
          <a:xfrm>
            <a:off x="2764899" y="3416398"/>
            <a:ext cx="896312" cy="523220"/>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txBody>
          <a:bodyPr wrap="square" rtlCol="0">
            <a:spAutoFit/>
          </a:bodyPr>
          <a:lstStyle/>
          <a:p>
            <a:pPr algn="ctr"/>
            <a:r>
              <a:rPr lang="it-IT" sz="1400" dirty="0"/>
              <a:t>MEMBER</a:t>
            </a:r>
          </a:p>
          <a:p>
            <a:pPr algn="ctr"/>
            <a:r>
              <a:rPr lang="it-IT" sz="1400" dirty="0"/>
              <a:t>STATE</a:t>
            </a:r>
          </a:p>
        </p:txBody>
      </p:sp>
      <p:sp>
        <p:nvSpPr>
          <p:cNvPr id="13" name="Freccia in giù 12"/>
          <p:cNvSpPr/>
          <p:nvPr/>
        </p:nvSpPr>
        <p:spPr>
          <a:xfrm>
            <a:off x="770765" y="3980855"/>
            <a:ext cx="448156" cy="548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228600" y="4575424"/>
            <a:ext cx="1317269"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1400" b="1" dirty="0"/>
              <a:t>National </a:t>
            </a:r>
            <a:r>
              <a:rPr lang="it-IT" sz="1400" b="1" dirty="0" err="1"/>
              <a:t>Principles</a:t>
            </a:r>
            <a:r>
              <a:rPr lang="it-IT" sz="1400" b="1" dirty="0"/>
              <a:t> </a:t>
            </a:r>
            <a:r>
              <a:rPr lang="it-IT" sz="1400" dirty="0"/>
              <a:t>- </a:t>
            </a:r>
            <a:r>
              <a:rPr lang="it-IT" sz="1400" dirty="0" err="1"/>
              <a:t>Rules</a:t>
            </a:r>
            <a:endParaRPr lang="it-IT" sz="1400" dirty="0"/>
          </a:p>
        </p:txBody>
      </p:sp>
      <p:sp>
        <p:nvSpPr>
          <p:cNvPr id="33" name="Freccia in giù 32"/>
          <p:cNvSpPr/>
          <p:nvPr/>
        </p:nvSpPr>
        <p:spPr>
          <a:xfrm>
            <a:off x="1895471" y="3984279"/>
            <a:ext cx="448156" cy="548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1567000" y="4578848"/>
            <a:ext cx="1103575"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1400" b="1" dirty="0"/>
              <a:t>National </a:t>
            </a:r>
            <a:r>
              <a:rPr lang="it-IT" sz="1400" b="1" dirty="0" err="1"/>
              <a:t>Principles</a:t>
            </a:r>
            <a:r>
              <a:rPr lang="it-IT" sz="1400" b="1" dirty="0"/>
              <a:t> </a:t>
            </a:r>
            <a:r>
              <a:rPr lang="it-IT" sz="1400" dirty="0"/>
              <a:t>- </a:t>
            </a:r>
            <a:r>
              <a:rPr lang="it-IT" sz="1400" dirty="0" err="1"/>
              <a:t>Rules</a:t>
            </a:r>
            <a:endParaRPr lang="it-IT" sz="1400" dirty="0"/>
          </a:p>
        </p:txBody>
      </p:sp>
      <p:sp>
        <p:nvSpPr>
          <p:cNvPr id="35" name="Freccia in giù 34"/>
          <p:cNvSpPr/>
          <p:nvPr/>
        </p:nvSpPr>
        <p:spPr>
          <a:xfrm>
            <a:off x="3039204" y="3977967"/>
            <a:ext cx="448156" cy="548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2710733" y="4572536"/>
            <a:ext cx="1103575"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1400" b="1" dirty="0"/>
              <a:t>National </a:t>
            </a:r>
            <a:r>
              <a:rPr lang="it-IT" sz="1400" b="1" dirty="0" err="1"/>
              <a:t>Principles</a:t>
            </a:r>
            <a:r>
              <a:rPr lang="it-IT" sz="1400" b="1" dirty="0"/>
              <a:t> </a:t>
            </a:r>
            <a:r>
              <a:rPr lang="it-IT" sz="1400" dirty="0"/>
              <a:t>- </a:t>
            </a:r>
            <a:r>
              <a:rPr lang="it-IT" sz="1400" dirty="0" err="1"/>
              <a:t>Rules</a:t>
            </a:r>
            <a:endParaRPr lang="it-IT" sz="1400" dirty="0"/>
          </a:p>
        </p:txBody>
      </p:sp>
      <p:sp>
        <p:nvSpPr>
          <p:cNvPr id="37" name="CasellaDiTesto 36"/>
          <p:cNvSpPr txBox="1"/>
          <p:nvPr/>
        </p:nvSpPr>
        <p:spPr>
          <a:xfrm>
            <a:off x="5130045" y="1840468"/>
            <a:ext cx="2698575" cy="369332"/>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it-IT" b="1" dirty="0"/>
              <a:t>FEDERAL PROCUREMENT</a:t>
            </a:r>
          </a:p>
        </p:txBody>
      </p:sp>
      <p:sp>
        <p:nvSpPr>
          <p:cNvPr id="41" name="CasellaDiTesto 40"/>
          <p:cNvSpPr txBox="1"/>
          <p:nvPr/>
        </p:nvSpPr>
        <p:spPr>
          <a:xfrm>
            <a:off x="5486400" y="2971800"/>
            <a:ext cx="2667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1400"/>
            </a:lvl1pPr>
          </a:lstStyle>
          <a:p>
            <a:r>
              <a:rPr lang="it-IT" sz="1800" b="1" dirty="0"/>
              <a:t>50 STATES </a:t>
            </a:r>
            <a:r>
              <a:rPr lang="it-IT" sz="1800" b="1" dirty="0" err="1"/>
              <a:t>different</a:t>
            </a:r>
            <a:r>
              <a:rPr lang="it-IT" sz="1800" b="1" dirty="0"/>
              <a:t> </a:t>
            </a:r>
            <a:r>
              <a:rPr lang="it-IT" sz="1800" b="1" dirty="0" err="1"/>
              <a:t>rules</a:t>
            </a:r>
            <a:endParaRPr lang="it-IT" sz="1800" b="1" dirty="0"/>
          </a:p>
        </p:txBody>
      </p:sp>
      <p:sp>
        <p:nvSpPr>
          <p:cNvPr id="42" name="CasellaDiTesto 41"/>
          <p:cNvSpPr txBox="1"/>
          <p:nvPr/>
        </p:nvSpPr>
        <p:spPr>
          <a:xfrm>
            <a:off x="4500005" y="3409473"/>
            <a:ext cx="89631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1400" dirty="0"/>
              <a:t>STATE</a:t>
            </a:r>
          </a:p>
        </p:txBody>
      </p:sp>
      <p:sp>
        <p:nvSpPr>
          <p:cNvPr id="45" name="CasellaDiTesto 44"/>
          <p:cNvSpPr txBox="1"/>
          <p:nvPr/>
        </p:nvSpPr>
        <p:spPr>
          <a:xfrm>
            <a:off x="6031177" y="3416397"/>
            <a:ext cx="89631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1400" dirty="0"/>
              <a:t>STATE</a:t>
            </a:r>
          </a:p>
        </p:txBody>
      </p:sp>
      <p:sp>
        <p:nvSpPr>
          <p:cNvPr id="46" name="CasellaDiTesto 45"/>
          <p:cNvSpPr txBox="1"/>
          <p:nvPr/>
        </p:nvSpPr>
        <p:spPr>
          <a:xfrm>
            <a:off x="7557772" y="3419719"/>
            <a:ext cx="896312"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1400" dirty="0"/>
              <a:t>STATE</a:t>
            </a:r>
          </a:p>
        </p:txBody>
      </p:sp>
      <p:sp>
        <p:nvSpPr>
          <p:cNvPr id="48" name="CasellaDiTesto 47"/>
          <p:cNvSpPr txBox="1"/>
          <p:nvPr/>
        </p:nvSpPr>
        <p:spPr>
          <a:xfrm>
            <a:off x="4302132" y="4038600"/>
            <a:ext cx="120224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1400" dirty="0"/>
              <a:t>State </a:t>
            </a:r>
            <a:r>
              <a:rPr lang="it-IT" sz="1400" dirty="0" err="1"/>
              <a:t>procurement</a:t>
            </a:r>
            <a:endParaRPr lang="it-IT" sz="1400" dirty="0"/>
          </a:p>
          <a:p>
            <a:pPr algn="ctr"/>
            <a:r>
              <a:rPr lang="it-IT" sz="1400" dirty="0" err="1"/>
              <a:t>regulation</a:t>
            </a:r>
            <a:endParaRPr lang="it-IT" sz="1400" dirty="0"/>
          </a:p>
        </p:txBody>
      </p:sp>
      <p:sp>
        <p:nvSpPr>
          <p:cNvPr id="50" name="CasellaDiTesto 49"/>
          <p:cNvSpPr txBox="1"/>
          <p:nvPr/>
        </p:nvSpPr>
        <p:spPr>
          <a:xfrm>
            <a:off x="5879906" y="4343400"/>
            <a:ext cx="120224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1400" dirty="0"/>
              <a:t>State </a:t>
            </a:r>
            <a:r>
              <a:rPr lang="it-IT" sz="1400" dirty="0" err="1"/>
              <a:t>procurement</a:t>
            </a:r>
            <a:endParaRPr lang="it-IT" sz="1400" dirty="0"/>
          </a:p>
          <a:p>
            <a:pPr algn="ctr"/>
            <a:r>
              <a:rPr lang="it-IT" sz="1400" dirty="0" err="1"/>
              <a:t>regulation</a:t>
            </a:r>
            <a:endParaRPr lang="it-IT" sz="1400" dirty="0"/>
          </a:p>
        </p:txBody>
      </p:sp>
      <p:sp>
        <p:nvSpPr>
          <p:cNvPr id="52" name="CasellaDiTesto 51"/>
          <p:cNvSpPr txBox="1"/>
          <p:nvPr/>
        </p:nvSpPr>
        <p:spPr>
          <a:xfrm>
            <a:off x="7457680" y="4038600"/>
            <a:ext cx="120224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1400" dirty="0"/>
              <a:t>State </a:t>
            </a:r>
            <a:r>
              <a:rPr lang="it-IT" sz="1400" dirty="0" err="1"/>
              <a:t>procurement</a:t>
            </a:r>
            <a:endParaRPr lang="it-IT" sz="1400" dirty="0"/>
          </a:p>
          <a:p>
            <a:pPr algn="ctr"/>
            <a:r>
              <a:rPr lang="it-IT" sz="1400" dirty="0" err="1"/>
              <a:t>regulation</a:t>
            </a:r>
            <a:endParaRPr lang="it-IT" sz="1400" dirty="0"/>
          </a:p>
        </p:txBody>
      </p:sp>
      <p:sp>
        <p:nvSpPr>
          <p:cNvPr id="53" name="CasellaDiTesto 52"/>
          <p:cNvSpPr txBox="1"/>
          <p:nvPr/>
        </p:nvSpPr>
        <p:spPr>
          <a:xfrm>
            <a:off x="5051092" y="5555442"/>
            <a:ext cx="3178508" cy="923330"/>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t-IT" b="1" i="1" dirty="0"/>
              <a:t>No </a:t>
            </a:r>
            <a:r>
              <a:rPr lang="it-IT" b="1" i="1" dirty="0" err="1"/>
              <a:t>integration</a:t>
            </a:r>
            <a:endParaRPr lang="it-IT" b="1" i="1" dirty="0"/>
          </a:p>
          <a:p>
            <a:pPr algn="ctr"/>
            <a:r>
              <a:rPr lang="it-IT" b="1" i="1" dirty="0" err="1"/>
              <a:t>Enhance</a:t>
            </a:r>
            <a:r>
              <a:rPr lang="it-IT" b="1" i="1" dirty="0"/>
              <a:t> Performance</a:t>
            </a:r>
          </a:p>
          <a:p>
            <a:pPr algn="ctr"/>
            <a:r>
              <a:rPr lang="it-IT" b="1" i="1" dirty="0" err="1"/>
              <a:t>Risk</a:t>
            </a:r>
            <a:r>
              <a:rPr lang="it-IT" b="1" i="1" dirty="0"/>
              <a:t> </a:t>
            </a:r>
            <a:r>
              <a:rPr lang="it-IT" b="1" i="1" dirty="0" err="1"/>
              <a:t>Allocation</a:t>
            </a:r>
            <a:endParaRPr lang="it-IT" b="1" i="1" dirty="0"/>
          </a:p>
        </p:txBody>
      </p:sp>
      <p:pic>
        <p:nvPicPr>
          <p:cNvPr id="54" name="Immagin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65" y="1110736"/>
            <a:ext cx="984696" cy="654823"/>
          </a:xfrm>
          <a:prstGeom prst="rect">
            <a:avLst/>
          </a:prstGeom>
        </p:spPr>
      </p:pic>
      <p:pic>
        <p:nvPicPr>
          <p:cNvPr id="55" name="Immagin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340" y="1114887"/>
            <a:ext cx="918874" cy="551325"/>
          </a:xfrm>
          <a:prstGeom prst="rect">
            <a:avLst/>
          </a:prstGeom>
        </p:spPr>
      </p:pic>
      <p:sp>
        <p:nvSpPr>
          <p:cNvPr id="2" name="CasellaDiTesto 1"/>
          <p:cNvSpPr txBox="1"/>
          <p:nvPr/>
        </p:nvSpPr>
        <p:spPr>
          <a:xfrm>
            <a:off x="6400800" y="2286000"/>
            <a:ext cx="2133600" cy="369332"/>
          </a:xfrm>
          <a:prstGeom prst="rect">
            <a:avLst/>
          </a:prstGeom>
          <a:noFill/>
        </p:spPr>
        <p:txBody>
          <a:bodyPr wrap="square" rtlCol="0">
            <a:spAutoFit/>
          </a:bodyPr>
          <a:lstStyle/>
          <a:p>
            <a:r>
              <a:rPr lang="it-IT" b="1" i="1" dirty="0"/>
              <a:t>Desiderata</a:t>
            </a:r>
            <a:r>
              <a:rPr lang="mr-IN" b="1" i="1" dirty="0"/>
              <a:t>…</a:t>
            </a:r>
            <a:r>
              <a:rPr lang="it-IT" b="1" i="1" dirty="0"/>
              <a:t>..</a:t>
            </a:r>
          </a:p>
        </p:txBody>
      </p:sp>
      <p:sp>
        <p:nvSpPr>
          <p:cNvPr id="8" name="Freccia sinistra 7"/>
          <p:cNvSpPr/>
          <p:nvPr/>
        </p:nvSpPr>
        <p:spPr>
          <a:xfrm>
            <a:off x="3276600" y="914400"/>
            <a:ext cx="762000" cy="304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Freccia destra 8"/>
          <p:cNvSpPr/>
          <p:nvPr/>
        </p:nvSpPr>
        <p:spPr>
          <a:xfrm>
            <a:off x="4114800" y="914400"/>
            <a:ext cx="749808"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410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Arrow Callout 4"/>
          <p:cNvSpPr/>
          <p:nvPr/>
        </p:nvSpPr>
        <p:spPr>
          <a:xfrm>
            <a:off x="5486400" y="2881086"/>
            <a:ext cx="3048000" cy="1905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Transparency?</a:t>
            </a:r>
          </a:p>
          <a:p>
            <a:pPr algn="ctr"/>
            <a:r>
              <a:rPr lang="en-US" b="1" dirty="0"/>
              <a:t>Competition?</a:t>
            </a:r>
          </a:p>
          <a:p>
            <a:pPr algn="ctr"/>
            <a:r>
              <a:rPr lang="en-US" b="1" dirty="0"/>
              <a:t>Socioeconomic?</a:t>
            </a:r>
          </a:p>
        </p:txBody>
      </p:sp>
      <p:graphicFrame>
        <p:nvGraphicFramePr>
          <p:cNvPr id="3" name="Diagram 2"/>
          <p:cNvGraphicFramePr/>
          <p:nvPr>
            <p:extLst>
              <p:ext uri="{D42A27DB-BD31-4B8C-83A1-F6EECF244321}">
                <p14:modId xmlns:p14="http://schemas.microsoft.com/office/powerpoint/2010/main" val="1259163820"/>
              </p:ext>
            </p:extLst>
          </p:nvPr>
        </p:nvGraphicFramePr>
        <p:xfrm>
          <a:off x="-308429" y="1396817"/>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yourstrategic.com/home/portals/0/Images/logo/NASPO_ValuePoint_logo_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33400"/>
            <a:ext cx="3352800" cy="11962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www.planwallpaper.com/static/images/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59" y="232427"/>
            <a:ext cx="1825625" cy="123671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p:cNvPicPr>
            <a:picLocks noChangeAspect="1" noChangeArrowheads="1"/>
          </p:cNvPicPr>
          <p:nvPr/>
        </p:nvPicPr>
        <p:blipFill>
          <a:blip r:embed="rId9"/>
          <a:srcRect/>
          <a:stretch>
            <a:fillRect/>
          </a:stretch>
        </p:blipFill>
        <p:spPr bwMode="auto">
          <a:xfrm>
            <a:off x="0" y="6203584"/>
            <a:ext cx="1682750" cy="628650"/>
          </a:xfrm>
          <a:prstGeom prst="rect">
            <a:avLst/>
          </a:prstGeom>
          <a:noFill/>
          <a:ln w="9525">
            <a:noFill/>
            <a:miter lim="800000"/>
            <a:headEnd/>
            <a:tailEnd/>
          </a:ln>
        </p:spPr>
      </p:pic>
      <p:sp>
        <p:nvSpPr>
          <p:cNvPr id="2" name="CasellaDiTesto 1"/>
          <p:cNvSpPr txBox="1"/>
          <p:nvPr/>
        </p:nvSpPr>
        <p:spPr>
          <a:xfrm>
            <a:off x="2057400" y="381000"/>
            <a:ext cx="3468167" cy="646331"/>
          </a:xfrm>
          <a:prstGeom prst="rect">
            <a:avLst/>
          </a:prstGeom>
          <a:noFill/>
        </p:spPr>
        <p:txBody>
          <a:bodyPr wrap="none" rtlCol="0">
            <a:spAutoFit/>
          </a:bodyPr>
          <a:lstStyle/>
          <a:p>
            <a:r>
              <a:rPr lang="it-IT" b="1" dirty="0"/>
              <a:t>NATIONAL ASSOCIATION OF </a:t>
            </a:r>
          </a:p>
          <a:p>
            <a:r>
              <a:rPr lang="it-IT" b="1" dirty="0"/>
              <a:t>STATE PROCUREMENT OFFICIALS</a:t>
            </a:r>
          </a:p>
        </p:txBody>
      </p:sp>
      <p:sp>
        <p:nvSpPr>
          <p:cNvPr id="6" name="CasellaDiTesto 5"/>
          <p:cNvSpPr txBox="1"/>
          <p:nvPr/>
        </p:nvSpPr>
        <p:spPr>
          <a:xfrm>
            <a:off x="5943600" y="5486400"/>
            <a:ext cx="3112000"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b="1" dirty="0"/>
              <a:t>HARMONIZATION?</a:t>
            </a:r>
          </a:p>
          <a:p>
            <a:r>
              <a:rPr lang="it-IT" b="1" dirty="0"/>
              <a:t>DIFFERENT APPROACHES? </a:t>
            </a:r>
          </a:p>
          <a:p>
            <a:r>
              <a:rPr lang="it-IT" b="1" dirty="0"/>
              <a:t>ON POLITICAL/SOCIAL ISSUES</a:t>
            </a:r>
          </a:p>
        </p:txBody>
      </p:sp>
    </p:spTree>
    <p:extLst>
      <p:ext uri="{BB962C8B-B14F-4D97-AF65-F5344CB8AC3E}">
        <p14:creationId xmlns:p14="http://schemas.microsoft.com/office/powerpoint/2010/main" val="36540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5"/>
          <p:cNvSpPr>
            <a:spLocks noChangeShapeType="1"/>
          </p:cNvSpPr>
          <p:nvPr/>
        </p:nvSpPr>
        <p:spPr bwMode="auto">
          <a:xfrm flipV="1">
            <a:off x="2827338" y="3502025"/>
            <a:ext cx="2035175" cy="22225"/>
          </a:xfrm>
          <a:prstGeom prst="line">
            <a:avLst/>
          </a:prstGeom>
          <a:noFill/>
          <a:ln w="57150">
            <a:solidFill>
              <a:srgbClr val="FF0066"/>
            </a:solidFill>
            <a:round/>
            <a:headEnd/>
            <a:tailEnd/>
          </a:ln>
          <a:extLst>
            <a:ext uri="{909E8E84-426E-40dd-AFC4-6F175D3DCCD1}">
              <a14:hiddenFill xmlns:a14="http://schemas.microsoft.com/office/drawing/2010/main" xmlns="">
                <a:noFill/>
              </a14:hiddenFill>
            </a:ext>
          </a:extLst>
        </p:spPr>
        <p:txBody>
          <a:bodyPr lIns="91410" tIns="45706" rIns="91410" bIns="45706"/>
          <a:lstStyle/>
          <a:p>
            <a:endParaRPr lang="it-IT"/>
          </a:p>
        </p:txBody>
      </p:sp>
      <p:sp>
        <p:nvSpPr>
          <p:cNvPr id="31" name="Ovale 30"/>
          <p:cNvSpPr/>
          <p:nvPr/>
        </p:nvSpPr>
        <p:spPr>
          <a:xfrm>
            <a:off x="285750" y="987425"/>
            <a:ext cx="2309813" cy="3959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anchor="ctr"/>
          <a:lstStyle/>
          <a:p>
            <a:pPr algn="ctr" defTabSz="407442">
              <a:defRPr/>
            </a:pPr>
            <a:endParaRPr lang="it-IT" dirty="0">
              <a:solidFill>
                <a:prstClr val="white"/>
              </a:solidFill>
            </a:endParaRPr>
          </a:p>
        </p:txBody>
      </p:sp>
      <p:sp>
        <p:nvSpPr>
          <p:cNvPr id="22532" name="CasellaDiTesto 37"/>
          <p:cNvSpPr txBox="1">
            <a:spLocks noChangeArrowheads="1"/>
          </p:cNvSpPr>
          <p:nvPr/>
        </p:nvSpPr>
        <p:spPr bwMode="auto">
          <a:xfrm>
            <a:off x="260350" y="1992313"/>
            <a:ext cx="2305050" cy="646112"/>
          </a:xfrm>
          <a:prstGeom prst="rect">
            <a:avLst/>
          </a:prstGeom>
          <a:solidFill>
            <a:schemeClr val="bg1"/>
          </a:solidFill>
          <a:ln w="9525">
            <a:solidFill>
              <a:schemeClr val="tx1"/>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a:t>
            </a:r>
            <a:r>
              <a:rPr lang="it-IT" altLang="it-IT" sz="1800" b="1">
                <a:solidFill>
                  <a:srgbClr val="000000"/>
                </a:solidFill>
                <a:latin typeface="Times New Roman" pitchFamily="18" charset="0"/>
                <a:cs typeface="Times New Roman" pitchFamily="18" charset="0"/>
              </a:rPr>
              <a:t>(UK)</a:t>
            </a:r>
          </a:p>
        </p:txBody>
      </p:sp>
      <p:sp>
        <p:nvSpPr>
          <p:cNvPr id="35858" name="CasellaDiTesto 37"/>
          <p:cNvSpPr txBox="1">
            <a:spLocks noChangeArrowheads="1"/>
          </p:cNvSpPr>
          <p:nvPr/>
        </p:nvSpPr>
        <p:spPr bwMode="auto">
          <a:xfrm>
            <a:off x="338138" y="2827337"/>
            <a:ext cx="2257425" cy="553970"/>
          </a:xfrm>
          <a:prstGeom prst="rect">
            <a:avLst/>
          </a:prstGeom>
          <a:solidFill>
            <a:schemeClr val="accent5"/>
          </a:solidFill>
          <a:ln w="9525">
            <a:solidFill>
              <a:schemeClr val="tx1"/>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(IT)</a:t>
            </a:r>
            <a:endParaRPr lang="it-IT" altLang="it-IT" b="1" dirty="0">
              <a:solidFill>
                <a:srgbClr val="000000"/>
              </a:solidFill>
              <a:latin typeface="Times New Roman" pitchFamily="18" charset="0"/>
              <a:cs typeface="Times New Roman" pitchFamily="18" charset="0"/>
            </a:endParaRPr>
          </a:p>
        </p:txBody>
      </p:sp>
      <p:sp>
        <p:nvSpPr>
          <p:cNvPr id="22534" name="CasellaDiTesto 37"/>
          <p:cNvSpPr txBox="1">
            <a:spLocks noChangeArrowheads="1"/>
          </p:cNvSpPr>
          <p:nvPr/>
        </p:nvSpPr>
        <p:spPr bwMode="auto">
          <a:xfrm>
            <a:off x="684213" y="3644900"/>
            <a:ext cx="1744662" cy="923925"/>
          </a:xfrm>
          <a:prstGeom prst="rect">
            <a:avLst/>
          </a:prstGeom>
          <a:solidFill>
            <a:srgbClr val="51B4F1"/>
          </a:solidFill>
          <a:ln w="9525">
            <a:solidFill>
              <a:srgbClr val="000000"/>
            </a:solidFill>
            <a:miter lim="800000"/>
            <a:headEnd/>
            <a:tailEnd/>
          </a:ln>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en-US" altLang="it-IT" sz="1800" b="1">
                <a:solidFill>
                  <a:srgbClr val="000000"/>
                </a:solidFill>
                <a:latin typeface="Times New Roman" pitchFamily="18" charset="0"/>
                <a:cs typeface="Times New Roman" pitchFamily="18" charset="0"/>
              </a:rPr>
              <a:t>central purchasing body (BG)</a:t>
            </a:r>
            <a:endParaRPr lang="it-IT" altLang="it-IT" sz="1800" b="1">
              <a:solidFill>
                <a:srgbClr val="000000"/>
              </a:solidFill>
              <a:latin typeface="Times New Roman" pitchFamily="18" charset="0"/>
              <a:cs typeface="Times New Roman" pitchFamily="18" charset="0"/>
            </a:endParaRPr>
          </a:p>
        </p:txBody>
      </p:sp>
      <p:sp>
        <p:nvSpPr>
          <p:cNvPr id="35863" name="CasellaDiTesto 37"/>
          <p:cNvSpPr txBox="1">
            <a:spLocks noChangeArrowheads="1"/>
          </p:cNvSpPr>
          <p:nvPr/>
        </p:nvSpPr>
        <p:spPr bwMode="auto">
          <a:xfrm>
            <a:off x="374910" y="1293062"/>
            <a:ext cx="2190490" cy="553970"/>
          </a:xfrm>
          <a:prstGeom prst="rect">
            <a:avLst/>
          </a:prstGeom>
          <a:solidFill>
            <a:srgbClr val="FFFF00"/>
          </a:solidFill>
          <a:ln w="9525">
            <a:solidFill>
              <a:schemeClr val="tx1">
                <a:lumMod val="95000"/>
                <a:lumOff val="5000"/>
              </a:schemeClr>
            </a:solidFill>
            <a:miter lim="800000"/>
            <a:headEnd/>
            <a:tailEnd/>
          </a:ln>
        </p:spPr>
        <p:txBody>
          <a:bodyPr wrap="square" lIns="91410" tIns="45706" rIns="91410" bIns="4570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407442" eaLnBrk="1" hangingPunct="1">
              <a:defRPr/>
            </a:pPr>
            <a:r>
              <a:rPr lang="en-US" b="1" dirty="0">
                <a:solidFill>
                  <a:srgbClr val="000000"/>
                </a:solidFill>
                <a:latin typeface="Times New Roman" pitchFamily="18" charset="0"/>
                <a:cs typeface="Times New Roman" pitchFamily="18" charset="0"/>
              </a:rPr>
              <a:t>central purchasing body </a:t>
            </a:r>
            <a:r>
              <a:rPr lang="it-IT" altLang="it-IT" b="1" dirty="0">
                <a:solidFill>
                  <a:srgbClr val="000000"/>
                </a:solidFill>
                <a:latin typeface="Times New Roman" pitchFamily="18" charset="0"/>
                <a:cs typeface="Times New Roman" pitchFamily="18" charset="0"/>
              </a:rPr>
              <a:t>(F)</a:t>
            </a:r>
          </a:p>
        </p:txBody>
      </p:sp>
      <p:cxnSp>
        <p:nvCxnSpPr>
          <p:cNvPr id="30" name="Connettore 2 29"/>
          <p:cNvCxnSpPr/>
          <p:nvPr/>
        </p:nvCxnSpPr>
        <p:spPr>
          <a:xfrm flipV="1">
            <a:off x="4926013" y="3049588"/>
            <a:ext cx="581025" cy="5635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V="1">
            <a:off x="4926013" y="3036888"/>
            <a:ext cx="1017587" cy="57626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a:off x="4937125" y="3608388"/>
            <a:ext cx="1049338" cy="10001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926013" y="3613150"/>
            <a:ext cx="769937" cy="3175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4926013" y="3613150"/>
            <a:ext cx="625475" cy="595313"/>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233718" y="5457750"/>
            <a:ext cx="5327650" cy="1015634"/>
          </a:xfrm>
          <a:prstGeom prst="rect">
            <a:avLst/>
          </a:prstGeom>
          <a:solidFill>
            <a:srgbClr val="FFFF00"/>
          </a:solidFill>
          <a:ln>
            <a:solidFill>
              <a:schemeClr val="tx1">
                <a:lumMod val="95000"/>
                <a:lumOff val="5000"/>
              </a:schemeClr>
            </a:solidFill>
          </a:ln>
        </p:spPr>
        <p:txBody>
          <a:bodyPr lIns="91410" tIns="45706" rIns="91410" bIns="45706">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07442">
              <a:defRPr/>
            </a:pPr>
            <a:r>
              <a:rPr lang="en-US" altLang="it-IT" sz="2000" b="1" u="sng" dirty="0">
                <a:solidFill>
                  <a:srgbClr val="000000"/>
                </a:solidFill>
                <a:latin typeface="Times New Roman" panose="02020603050405020304" pitchFamily="18" charset="0"/>
                <a:cs typeface="Times New Roman" panose="02020603050405020304" pitchFamily="18" charset="0"/>
              </a:rPr>
              <a:t>GROUPEMENT DE COMMANDE</a:t>
            </a:r>
            <a:r>
              <a:rPr lang="en-US" altLang="it-IT" sz="2000" b="1" dirty="0">
                <a:solidFill>
                  <a:srgbClr val="000000"/>
                </a:solidFill>
                <a:latin typeface="Times New Roman" panose="02020603050405020304" pitchFamily="18" charset="0"/>
                <a:cs typeface="Times New Roman" panose="02020603050405020304" pitchFamily="18" charset="0"/>
              </a:rPr>
              <a:t> </a:t>
            </a:r>
          </a:p>
          <a:p>
            <a:pPr algn="ctr" defTabSz="407442">
              <a:defRPr/>
            </a:pPr>
            <a:r>
              <a:rPr lang="en-US" altLang="it-IT" sz="2000" b="1" dirty="0">
                <a:solidFill>
                  <a:srgbClr val="000000"/>
                </a:solidFill>
                <a:latin typeface="Times New Roman" panose="02020603050405020304" pitchFamily="18" charset="0"/>
                <a:cs typeface="Times New Roman" panose="02020603050405020304" pitchFamily="18" charset="0"/>
              </a:rPr>
              <a:t>French Law</a:t>
            </a:r>
            <a:endParaRPr lang="en-US" altLang="it-IT" sz="2000" dirty="0">
              <a:solidFill>
                <a:srgbClr val="000000"/>
              </a:solidFill>
              <a:latin typeface="Times New Roman" panose="02020603050405020304" pitchFamily="18" charset="0"/>
              <a:cs typeface="Times New Roman" panose="02020603050405020304" pitchFamily="18" charset="0"/>
            </a:endParaRPr>
          </a:p>
          <a:p>
            <a:pPr algn="ctr" defTabSz="407442">
              <a:defRPr/>
            </a:pPr>
            <a:r>
              <a:rPr lang="en-US" altLang="it-IT" sz="2000" dirty="0">
                <a:solidFill>
                  <a:srgbClr val="000000"/>
                </a:solidFill>
                <a:latin typeface="Times New Roman" panose="02020603050405020304" pitchFamily="18" charset="0"/>
                <a:cs typeface="Times New Roman" panose="02020603050405020304" pitchFamily="18" charset="0"/>
              </a:rPr>
              <a:t>(</a:t>
            </a:r>
            <a:r>
              <a:rPr lang="en-US" altLang="it-IT" sz="2000" i="1" dirty="0">
                <a:solidFill>
                  <a:srgbClr val="000000"/>
                </a:solidFill>
                <a:latin typeface="Times New Roman" panose="02020603050405020304" pitchFamily="18" charset="0"/>
                <a:cs typeface="Times New Roman" panose="02020603050405020304" pitchFamily="18" charset="0"/>
              </a:rPr>
              <a:t>harmonization of terms and conditions</a:t>
            </a:r>
            <a:r>
              <a:rPr lang="en-US" altLang="it-IT"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A"/>
                </a:solidFill>
                <a:latin typeface="Times New Roman"/>
                <a:ea typeface="Calibri"/>
              </a:rPr>
              <a:t> </a:t>
            </a:r>
            <a:endParaRPr lang="en-US" altLang="it-IT" sz="2000" dirty="0">
              <a:solidFill>
                <a:srgbClr val="000000"/>
              </a:solidFill>
              <a:latin typeface="Times New Roman" panose="02020603050405020304" pitchFamily="18" charset="0"/>
              <a:cs typeface="Times New Roman" panose="02020603050405020304" pitchFamily="18" charset="0"/>
            </a:endParaRPr>
          </a:p>
        </p:txBody>
      </p:sp>
      <p:sp>
        <p:nvSpPr>
          <p:cNvPr id="22542" name="CasellaDiTesto 6"/>
          <p:cNvSpPr txBox="1">
            <a:spLocks noChangeArrowheads="1"/>
          </p:cNvSpPr>
          <p:nvPr/>
        </p:nvSpPr>
        <p:spPr bwMode="auto">
          <a:xfrm>
            <a:off x="5681663" y="4213225"/>
            <a:ext cx="149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800" b="1" i="1">
                <a:solidFill>
                  <a:srgbClr val="000000"/>
                </a:solidFill>
                <a:latin typeface="Times New Roman" pitchFamily="18" charset="0"/>
                <a:cs typeface="Times New Roman" pitchFamily="18" charset="0"/>
              </a:rPr>
              <a:t>Partners</a:t>
            </a:r>
          </a:p>
        </p:txBody>
      </p:sp>
      <p:sp>
        <p:nvSpPr>
          <p:cNvPr id="22543" name="AutoShape 23" descr="Risultati immagini per ehpp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sp>
        <p:nvSpPr>
          <p:cNvPr id="22544" name="AutoShape 25" descr="Risultati immagini per ehpp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FFFFFF"/>
              </a:solidFill>
            </a:endParaRPr>
          </a:p>
        </p:txBody>
      </p:sp>
      <p:pic>
        <p:nvPicPr>
          <p:cNvPr id="2254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1649413"/>
            <a:ext cx="2125662"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4" name="Connettore 2 33"/>
          <p:cNvCxnSpPr/>
          <p:nvPr/>
        </p:nvCxnSpPr>
        <p:spPr>
          <a:xfrm flipV="1">
            <a:off x="6602413" y="2036763"/>
            <a:ext cx="303212" cy="20955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V="1">
            <a:off x="6905625" y="2117725"/>
            <a:ext cx="984250" cy="4953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p:nvPr/>
        </p:nvCxnSpPr>
        <p:spPr>
          <a:xfrm flipV="1">
            <a:off x="6905625" y="2105025"/>
            <a:ext cx="433388" cy="32543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6896100" y="2449513"/>
            <a:ext cx="876300" cy="30003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50" name="CasellaDiTesto 46"/>
          <p:cNvSpPr txBox="1">
            <a:spLocks noChangeArrowheads="1"/>
          </p:cNvSpPr>
          <p:nvPr/>
        </p:nvSpPr>
        <p:spPr bwMode="auto">
          <a:xfrm>
            <a:off x="6722802" y="1243520"/>
            <a:ext cx="2386013" cy="46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400" b="1" dirty="0">
                <a:solidFill>
                  <a:srgbClr val="000000"/>
                </a:solidFill>
                <a:latin typeface="Times New Roman" pitchFamily="18" charset="0"/>
                <a:cs typeface="Times New Roman" pitchFamily="18" charset="0"/>
              </a:rPr>
              <a:t>EU Hospitals</a:t>
            </a:r>
          </a:p>
        </p:txBody>
      </p:sp>
      <p:sp>
        <p:nvSpPr>
          <p:cNvPr id="22551" name="CasellaDiTesto 1"/>
          <p:cNvSpPr txBox="1">
            <a:spLocks noChangeArrowheads="1"/>
          </p:cNvSpPr>
          <p:nvPr/>
        </p:nvSpPr>
        <p:spPr bwMode="auto">
          <a:xfrm>
            <a:off x="4305301" y="2393950"/>
            <a:ext cx="2360612" cy="4270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1410" tIns="45706" rIns="91410" bIns="45706">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b="1" dirty="0">
              <a:solidFill>
                <a:srgbClr val="000000"/>
              </a:solidFill>
              <a:latin typeface="Times New Roman" pitchFamily="18" charset="0"/>
              <a:cs typeface="Times New Roman" pitchFamily="18" charset="0"/>
            </a:endParaRPr>
          </a:p>
        </p:txBody>
      </p:sp>
      <p:sp>
        <p:nvSpPr>
          <p:cNvPr id="22552" name="AutoShape 8"/>
          <p:cNvSpPr>
            <a:spLocks noChangeArrowheads="1"/>
          </p:cNvSpPr>
          <p:nvPr/>
        </p:nvSpPr>
        <p:spPr bwMode="auto">
          <a:xfrm>
            <a:off x="2481263" y="2906713"/>
            <a:ext cx="874712" cy="1079500"/>
          </a:xfrm>
          <a:prstGeom prst="verticalScroll">
            <a:avLst>
              <a:gd name="adj" fmla="val 12500"/>
            </a:avLst>
          </a:prstGeom>
          <a:solidFill>
            <a:srgbClr val="D53FCA"/>
          </a:solidFill>
          <a:ln w="9525">
            <a:solidFill>
              <a:schemeClr val="tx1"/>
            </a:solidFill>
            <a:round/>
            <a:headEnd/>
            <a:tailEnd/>
          </a:ln>
        </p:spPr>
        <p:txBody>
          <a:bodyPr wrap="none" lIns="89973" tIns="46785" rIns="89973" bIns="46785"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endParaRPr lang="it-IT" altLang="it-IT" sz="1800">
              <a:solidFill>
                <a:srgbClr val="000000"/>
              </a:solidFill>
              <a:latin typeface="Calibri" pitchFamily="34" charset="0"/>
            </a:endParaRPr>
          </a:p>
        </p:txBody>
      </p:sp>
      <p:sp>
        <p:nvSpPr>
          <p:cNvPr id="22553" name="Documents"/>
          <p:cNvSpPr>
            <a:spLocks noEditPoints="1" noChangeArrowheads="1"/>
          </p:cNvSpPr>
          <p:nvPr/>
        </p:nvSpPr>
        <p:spPr bwMode="auto">
          <a:xfrm>
            <a:off x="4006850" y="2990850"/>
            <a:ext cx="838200" cy="1066800"/>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91410" tIns="45706" rIns="91410" bIns="45706"/>
          <a:lstStyle/>
          <a:p>
            <a:endParaRPr lang="it-IT"/>
          </a:p>
        </p:txBody>
      </p:sp>
      <p:pic>
        <p:nvPicPr>
          <p:cNvPr id="22554" name="Immagin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1927225"/>
            <a:ext cx="1211262" cy="143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5" name="Rettangolo 11"/>
          <p:cNvSpPr>
            <a:spLocks noChangeArrowheads="1"/>
          </p:cNvSpPr>
          <p:nvPr/>
        </p:nvSpPr>
        <p:spPr bwMode="auto">
          <a:xfrm>
            <a:off x="4767263" y="4802188"/>
            <a:ext cx="1709562" cy="40690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2927" tIns="41464" rIns="82927" bIns="41464">
            <a:spAutoFit/>
          </a:bodyP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spcBef>
                <a:spcPct val="0"/>
              </a:spcBef>
              <a:buFontTx/>
              <a:buNone/>
            </a:pPr>
            <a:r>
              <a:rPr lang="it-IT" altLang="it-IT" sz="2100" b="1" dirty="0" err="1">
                <a:solidFill>
                  <a:srgbClr val="000000"/>
                </a:solidFill>
                <a:latin typeface="Times New Roman" pitchFamily="18" charset="0"/>
                <a:cs typeface="Times New Roman" pitchFamily="18" charset="0"/>
              </a:rPr>
              <a:t>Intermediary</a:t>
            </a:r>
            <a:endParaRPr lang="it-IT" altLang="it-IT" sz="2100" dirty="0">
              <a:solidFill>
                <a:srgbClr val="FFFFFF"/>
              </a:solidFill>
              <a:cs typeface="Times New Roman" pitchFamily="18" charset="0"/>
            </a:endParaRPr>
          </a:p>
        </p:txBody>
      </p:sp>
      <p:pic>
        <p:nvPicPr>
          <p:cNvPr id="22556" name="Picture 14" descr="United Kingdom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303963"/>
            <a:ext cx="525462" cy="261937"/>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7" name="Picture 2" descr="Belgium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513" y="5845175"/>
            <a:ext cx="500062" cy="296863"/>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8" name="Picture 8" descr="Italy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4850" y="5780088"/>
            <a:ext cx="500063" cy="277812"/>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59" name="Picture 6" descr="Luxembourg 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6303963"/>
            <a:ext cx="571500" cy="314325"/>
          </a:xfrm>
          <a:prstGeom prst="rect">
            <a:avLst/>
          </a:prstGeom>
          <a:solidFill>
            <a:srgbClr val="D37F0F"/>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2560" name="Picture 10" descr="France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313" y="5453063"/>
            <a:ext cx="4492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1"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34338" y="4802188"/>
            <a:ext cx="496887"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2" name="Imag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24863" y="5257800"/>
            <a:ext cx="5016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2" name="Connettore 2 61"/>
          <p:cNvCxnSpPr/>
          <p:nvPr/>
        </p:nvCxnSpPr>
        <p:spPr>
          <a:xfrm>
            <a:off x="7397750" y="4467225"/>
            <a:ext cx="504825" cy="72548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a:off x="7138988" y="4545013"/>
            <a:ext cx="400050" cy="788987"/>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a:off x="7589838" y="4305300"/>
            <a:ext cx="312737" cy="36512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566" name="Image 4"/>
          <p:cNvPicPr>
            <a:picLocks noChangeAspect="1"/>
          </p:cNvPicPr>
          <p:nvPr/>
        </p:nvPicPr>
        <p:blipFill>
          <a:blip r:embed="rId11">
            <a:extLst>
              <a:ext uri="{28A0092B-C50C-407E-A947-70E740481C1C}">
                <a14:useLocalDpi xmlns:a14="http://schemas.microsoft.com/office/drawing/2010/main" val="0"/>
              </a:ext>
            </a:extLst>
          </a:blip>
          <a:srcRect b="15562"/>
          <a:stretch>
            <a:fillRect/>
          </a:stretch>
        </p:blipFill>
        <p:spPr bwMode="auto">
          <a:xfrm>
            <a:off x="6073775" y="3560763"/>
            <a:ext cx="1785938"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67"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a:extLst>
            <a:ext uri="{909E8E84-426E-40dd-AFC4-6F175D3DCCD1}">
              <a14:hiddenFill xmlns:a14="http://schemas.microsoft.com/office/drawing/2010/main" xmlns="">
                <a:solidFill>
                  <a:srgbClr val="FFFFFF"/>
                </a:solidFill>
              </a14:hiddenFill>
            </a:ext>
          </a:extLst>
        </p:spPr>
        <p:txBody>
          <a:bodyPr wrap="none" lIns="82927" tIns="41464" rIns="82927" bIns="41464" anchor="ctr"/>
          <a:lstStyle>
            <a:lvl1pPr defTabSz="406400">
              <a:spcBef>
                <a:spcPct val="20000"/>
              </a:spcBef>
              <a:buChar char="•"/>
              <a:defRPr sz="3200">
                <a:solidFill>
                  <a:schemeClr val="tx1"/>
                </a:solidFill>
                <a:latin typeface="Arial" pitchFamily="34" charset="0"/>
                <a:ea typeface="MS PGothic" pitchFamily="34" charset="-128"/>
              </a:defRPr>
            </a:lvl1pPr>
            <a:lvl2pPr marL="742950" indent="-285750" defTabSz="406400">
              <a:spcBef>
                <a:spcPct val="20000"/>
              </a:spcBef>
              <a:buChar char="–"/>
              <a:defRPr sz="2800">
                <a:solidFill>
                  <a:schemeClr val="tx1"/>
                </a:solidFill>
                <a:latin typeface="Arial" pitchFamily="34" charset="0"/>
                <a:ea typeface="MS PGothic" pitchFamily="34" charset="-128"/>
              </a:defRPr>
            </a:lvl2pPr>
            <a:lvl3pPr marL="1143000" indent="-228600" defTabSz="406400">
              <a:spcBef>
                <a:spcPct val="20000"/>
              </a:spcBef>
              <a:buChar char="•"/>
              <a:defRPr sz="2400">
                <a:solidFill>
                  <a:schemeClr val="tx1"/>
                </a:solidFill>
                <a:latin typeface="Arial" pitchFamily="34" charset="0"/>
                <a:ea typeface="MS PGothic" pitchFamily="34" charset="-128"/>
              </a:defRPr>
            </a:lvl3pPr>
            <a:lvl4pPr marL="1600200" indent="-228600" defTabSz="406400">
              <a:spcBef>
                <a:spcPct val="20000"/>
              </a:spcBef>
              <a:buChar char="–"/>
              <a:defRPr sz="2000">
                <a:solidFill>
                  <a:schemeClr val="tx1"/>
                </a:solidFill>
                <a:latin typeface="Arial" pitchFamily="34" charset="0"/>
                <a:ea typeface="MS PGothic" pitchFamily="34" charset="-128"/>
              </a:defRPr>
            </a:lvl4pPr>
            <a:lvl5pPr marL="2057400" indent="-228600" defTabSz="406400">
              <a:spcBef>
                <a:spcPct val="20000"/>
              </a:spcBef>
              <a:buChar char="»"/>
              <a:defRPr sz="2000">
                <a:solidFill>
                  <a:schemeClr val="tx1"/>
                </a:solidFill>
                <a:latin typeface="Arial" pitchFamily="34" charset="0"/>
                <a:ea typeface="MS PGothic" pitchFamily="34" charset="-128"/>
              </a:defRPr>
            </a:lvl5pPr>
            <a:lvl6pPr marL="25146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defTabSz="4064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nSpc>
                <a:spcPct val="93000"/>
              </a:lnSpc>
              <a:spcBef>
                <a:spcPct val="0"/>
              </a:spcBef>
              <a:buClr>
                <a:srgbClr val="000000"/>
              </a:buClr>
              <a:buFontTx/>
              <a:buNone/>
            </a:pPr>
            <a:endParaRPr lang="it-IT" altLang="it-IT" sz="1800">
              <a:solidFill>
                <a:srgbClr val="FFFFFF"/>
              </a:solidFill>
            </a:endParaRPr>
          </a:p>
        </p:txBody>
      </p:sp>
      <p:pic>
        <p:nvPicPr>
          <p:cNvPr id="22568" name="Immagin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1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CasellaDiTesto 37"/>
          <p:cNvSpPr txBox="1">
            <a:spLocks noChangeArrowheads="1"/>
          </p:cNvSpPr>
          <p:nvPr/>
        </p:nvSpPr>
        <p:spPr bwMode="auto">
          <a:xfrm>
            <a:off x="395288" y="4654550"/>
            <a:ext cx="2663825" cy="64611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808080">
                <a:alpha val="37999"/>
              </a:srgbClr>
            </a:outerShdw>
          </a:effectLst>
        </p:spPr>
        <p:txBody>
          <a:bodyPr lIns="91410" tIns="45706" rIns="91410" bIns="45706">
            <a:spAutoFit/>
          </a:bodyPr>
          <a:lstStyle>
            <a:lvl1pPr defTabSz="406400">
              <a:defRPr sz="2400">
                <a:solidFill>
                  <a:schemeClr val="tx1"/>
                </a:solidFill>
                <a:latin typeface="Arial" charset="0"/>
                <a:ea typeface="MS PGothic" charset="0"/>
                <a:cs typeface="MS PGothic" charset="0"/>
              </a:defRPr>
            </a:lvl1pPr>
            <a:lvl2pPr marL="742950" indent="-285750" defTabSz="406400">
              <a:defRPr sz="2400">
                <a:solidFill>
                  <a:schemeClr val="tx1"/>
                </a:solidFill>
                <a:latin typeface="Arial" charset="0"/>
                <a:ea typeface="MS PGothic" charset="0"/>
                <a:cs typeface="MS PGothic" charset="0"/>
              </a:defRPr>
            </a:lvl2pPr>
            <a:lvl3pPr marL="1143000" indent="-228600" defTabSz="406400">
              <a:defRPr sz="2400">
                <a:solidFill>
                  <a:schemeClr val="tx1"/>
                </a:solidFill>
                <a:latin typeface="Arial" charset="0"/>
                <a:ea typeface="MS PGothic" charset="0"/>
                <a:cs typeface="MS PGothic" charset="0"/>
              </a:defRPr>
            </a:lvl3pPr>
            <a:lvl4pPr marL="1600200" indent="-228600" defTabSz="406400">
              <a:defRPr sz="2400">
                <a:solidFill>
                  <a:schemeClr val="tx1"/>
                </a:solidFill>
                <a:latin typeface="Arial" charset="0"/>
                <a:ea typeface="MS PGothic" charset="0"/>
                <a:cs typeface="MS PGothic" charset="0"/>
              </a:defRPr>
            </a:lvl4pPr>
            <a:lvl5pPr marL="2057400" indent="-228600" defTabSz="406400">
              <a:defRPr sz="2400">
                <a:solidFill>
                  <a:schemeClr val="tx1"/>
                </a:solidFill>
                <a:latin typeface="Arial" charset="0"/>
                <a:ea typeface="MS PGothic" charset="0"/>
                <a:cs typeface="MS PGothic" charset="0"/>
              </a:defRPr>
            </a:lvl5pPr>
            <a:lvl6pPr marL="25146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4064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defRPr/>
            </a:pPr>
            <a:r>
              <a:rPr lang="en-US" sz="1800" b="1" dirty="0">
                <a:solidFill>
                  <a:srgbClr val="000000"/>
                </a:solidFill>
                <a:latin typeface="Times New Roman" charset="0"/>
                <a:cs typeface="Times New Roman" charset="0"/>
              </a:rPr>
              <a:t>central purchasing body (Lux)</a:t>
            </a:r>
            <a:endParaRPr lang="it-IT" sz="1800" b="1" dirty="0">
              <a:solidFill>
                <a:srgbClr val="000000"/>
              </a:solidFill>
              <a:latin typeface="Times New Roman" charset="0"/>
              <a:cs typeface="Times New Roman" charset="0"/>
            </a:endParaRPr>
          </a:p>
        </p:txBody>
      </p:sp>
      <p:sp>
        <p:nvSpPr>
          <p:cNvPr id="2" name="CasellaDiTesto 1"/>
          <p:cNvSpPr txBox="1"/>
          <p:nvPr/>
        </p:nvSpPr>
        <p:spPr>
          <a:xfrm>
            <a:off x="2971800" y="990600"/>
            <a:ext cx="3118424"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b="1" dirty="0"/>
              <a:t>COORDINATE DEMANDE SIDE</a:t>
            </a:r>
          </a:p>
          <a:p>
            <a:r>
              <a:rPr lang="it-IT" b="1" dirty="0"/>
              <a:t>   DIFFERENT JURISDICTIONS</a:t>
            </a:r>
          </a:p>
        </p:txBody>
      </p:sp>
    </p:spTree>
    <p:extLst>
      <p:ext uri="{BB962C8B-B14F-4D97-AF65-F5344CB8AC3E}">
        <p14:creationId xmlns:p14="http://schemas.microsoft.com/office/powerpoint/2010/main" val="40582586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419100" y="316992"/>
            <a:ext cx="8305800" cy="747311"/>
            <a:chOff x="0" y="2873082"/>
            <a:chExt cx="4286250" cy="1340724"/>
          </a:xfrm>
        </p:grpSpPr>
        <p:sp>
          <p:nvSpPr>
            <p:cNvPr id="15" name="Rettangolo arrotondato 14"/>
            <p:cNvSpPr/>
            <p:nvPr/>
          </p:nvSpPr>
          <p:spPr>
            <a:xfrm>
              <a:off x="0" y="2873082"/>
              <a:ext cx="4286250" cy="1340724"/>
            </a:xfrm>
            <a:prstGeom prst="roundRect">
              <a:avLst/>
            </a:prstGeom>
          </p:spPr>
          <p:style>
            <a:lnRef idx="2">
              <a:schemeClr val="lt1">
                <a:hueOff val="0"/>
                <a:satOff val="0"/>
                <a:lumOff val="0"/>
                <a:alphaOff val="0"/>
              </a:schemeClr>
            </a:lnRef>
            <a:fillRef idx="1">
              <a:schemeClr val="accent2">
                <a:shade val="80000"/>
                <a:hueOff val="372061"/>
                <a:satOff val="2047"/>
                <a:lumOff val="25628"/>
                <a:alphaOff val="0"/>
              </a:schemeClr>
            </a:fillRef>
            <a:effectRef idx="0">
              <a:schemeClr val="accent2">
                <a:shade val="80000"/>
                <a:hueOff val="372061"/>
                <a:satOff val="2047"/>
                <a:lumOff val="25628"/>
                <a:alphaOff val="0"/>
              </a:schemeClr>
            </a:effectRef>
            <a:fontRef idx="minor">
              <a:schemeClr val="lt1"/>
            </a:fontRef>
          </p:style>
        </p:sp>
        <p:sp>
          <p:nvSpPr>
            <p:cNvPr id="16" name="CasellaDiTesto 15"/>
            <p:cNvSpPr txBox="1"/>
            <p:nvPr/>
          </p:nvSpPr>
          <p:spPr>
            <a:xfrm>
              <a:off x="65449" y="2938531"/>
              <a:ext cx="4155352" cy="1209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it-IT" sz="2400" b="1" kern="1200" dirty="0">
                  <a:solidFill>
                    <a:srgbClr val="FFFF00"/>
                  </a:solidFill>
                </a:rPr>
                <a:t>CROSS BORDER JOINT PUBLIC PROCUREMENT</a:t>
              </a:r>
            </a:p>
          </p:txBody>
        </p:sp>
      </p:grpSp>
      <p:pic>
        <p:nvPicPr>
          <p:cNvPr id="17" name="Picture 5"/>
          <p:cNvPicPr>
            <a:picLocks noChangeAspect="1" noChangeArrowheads="1"/>
          </p:cNvPicPr>
          <p:nvPr/>
        </p:nvPicPr>
        <p:blipFill>
          <a:blip r:embed="rId2"/>
          <a:srcRect/>
          <a:stretch>
            <a:fillRect/>
          </a:stretch>
        </p:blipFill>
        <p:spPr bwMode="auto">
          <a:xfrm>
            <a:off x="0" y="622935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52D3E5B-4ED7-47FE-A715-979C26D2AAC2}"/>
              </a:ext>
            </a:extLst>
          </p:cNvPr>
          <p:cNvSpPr>
            <a:spLocks noGrp="1"/>
          </p:cNvSpPr>
          <p:nvPr>
            <p:ph type="sldNum" idx="12"/>
          </p:nvPr>
        </p:nvSpPr>
        <p:spPr>
          <a:xfrm>
            <a:off x="3621106" y="6296210"/>
            <a:ext cx="1161826" cy="365125"/>
          </a:xfrm>
        </p:spPr>
        <p:txBody>
          <a:bodyPr/>
          <a:lstStyle/>
          <a:p>
            <a:pPr>
              <a:defRPr/>
            </a:pPr>
            <a:fld id="{85EEA3C4-F9F7-4A19-9148-515FC0B52E4B}" type="slidenum">
              <a:rPr lang="it-IT" altLang="it-IT" smtClean="0"/>
              <a:pPr>
                <a:defRPr/>
              </a:pPr>
              <a:t>14</a:t>
            </a:fld>
            <a:endParaRPr lang="it-IT" altLang="it-IT" dirty="0"/>
          </a:p>
        </p:txBody>
      </p:sp>
      <p:sp>
        <p:nvSpPr>
          <p:cNvPr id="28" name="CasellaDiTesto 27"/>
          <p:cNvSpPr txBox="1"/>
          <p:nvPr/>
        </p:nvSpPr>
        <p:spPr>
          <a:xfrm>
            <a:off x="419100" y="2729720"/>
            <a:ext cx="896312" cy="307777"/>
          </a:xfrm>
          <a:prstGeom prst="rect">
            <a:avLst/>
          </a:prstGeom>
          <a:solidFill>
            <a:srgbClr val="FFC000"/>
          </a:solidFill>
        </p:spPr>
        <p:txBody>
          <a:bodyPr wrap="square" rtlCol="0">
            <a:spAutoFit/>
          </a:bodyPr>
          <a:lstStyle/>
          <a:p>
            <a:pPr algn="ctr"/>
            <a:r>
              <a:rPr lang="it-IT" sz="1400" dirty="0"/>
              <a:t>C. A.</a:t>
            </a:r>
          </a:p>
        </p:txBody>
      </p:sp>
      <p:sp>
        <p:nvSpPr>
          <p:cNvPr id="29" name="CasellaDiTesto 28"/>
          <p:cNvSpPr txBox="1"/>
          <p:nvPr/>
        </p:nvSpPr>
        <p:spPr>
          <a:xfrm>
            <a:off x="1548158" y="2741345"/>
            <a:ext cx="896312" cy="307777"/>
          </a:xfrm>
          <a:prstGeom prst="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txBody>
          <a:bodyPr wrap="square" rtlCol="0">
            <a:spAutoFit/>
          </a:bodyPr>
          <a:lstStyle/>
          <a:p>
            <a:pPr algn="ctr"/>
            <a:r>
              <a:rPr lang="it-IT" sz="1400"/>
              <a:t>C. A.</a:t>
            </a:r>
            <a:endParaRPr lang="it-IT" sz="1400" dirty="0"/>
          </a:p>
        </p:txBody>
      </p:sp>
      <p:sp>
        <p:nvSpPr>
          <p:cNvPr id="30" name="CasellaDiTesto 29"/>
          <p:cNvSpPr txBox="1"/>
          <p:nvPr/>
        </p:nvSpPr>
        <p:spPr>
          <a:xfrm>
            <a:off x="2786550" y="2741344"/>
            <a:ext cx="896312" cy="307777"/>
          </a:xfrm>
          <a:prstGeom prst="rect">
            <a:avLst/>
          </a:prstGeom>
          <a:solidFill>
            <a:schemeClr val="bg2">
              <a:lumMod val="75000"/>
            </a:schemeClr>
          </a:solidFill>
        </p:spPr>
        <p:txBody>
          <a:bodyPr wrap="square" rtlCol="0">
            <a:spAutoFit/>
          </a:bodyPr>
          <a:lstStyle/>
          <a:p>
            <a:pPr algn="ctr"/>
            <a:r>
              <a:rPr lang="it-IT" sz="1400"/>
              <a:t>C. A.</a:t>
            </a:r>
            <a:endParaRPr lang="it-IT" sz="1400" dirty="0"/>
          </a:p>
        </p:txBody>
      </p:sp>
      <p:sp>
        <p:nvSpPr>
          <p:cNvPr id="32" name="CasellaDiTesto 31"/>
          <p:cNvSpPr txBox="1"/>
          <p:nvPr/>
        </p:nvSpPr>
        <p:spPr>
          <a:xfrm>
            <a:off x="372496" y="4410228"/>
            <a:ext cx="72783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it-IT" sz="1400" dirty="0"/>
          </a:p>
        </p:txBody>
      </p:sp>
      <p:sp>
        <p:nvSpPr>
          <p:cNvPr id="34" name="CasellaDiTesto 33"/>
          <p:cNvSpPr txBox="1"/>
          <p:nvPr/>
        </p:nvSpPr>
        <p:spPr>
          <a:xfrm>
            <a:off x="1682750" y="4452784"/>
            <a:ext cx="828742"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it-IT" sz="1400" dirty="0"/>
          </a:p>
        </p:txBody>
      </p:sp>
      <p:sp>
        <p:nvSpPr>
          <p:cNvPr id="36" name="CasellaDiTesto 35"/>
          <p:cNvSpPr txBox="1"/>
          <p:nvPr/>
        </p:nvSpPr>
        <p:spPr>
          <a:xfrm>
            <a:off x="2873184" y="4452783"/>
            <a:ext cx="79884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it-IT" sz="1400" dirty="0"/>
          </a:p>
        </p:txBody>
      </p:sp>
      <p:sp>
        <p:nvSpPr>
          <p:cNvPr id="37" name="CasellaDiTesto 36"/>
          <p:cNvSpPr txBox="1"/>
          <p:nvPr/>
        </p:nvSpPr>
        <p:spPr>
          <a:xfrm>
            <a:off x="6362451" y="3117213"/>
            <a:ext cx="2191832" cy="369332"/>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it-IT" b="1" dirty="0"/>
              <a:t>EU </a:t>
            </a:r>
            <a:r>
              <a:rPr lang="it-IT" b="1" dirty="0" err="1"/>
              <a:t>Principles</a:t>
            </a:r>
            <a:r>
              <a:rPr lang="it-IT" b="1" dirty="0"/>
              <a:t> - </a:t>
            </a:r>
            <a:r>
              <a:rPr lang="it-IT" b="1" dirty="0" err="1"/>
              <a:t>Rules</a:t>
            </a:r>
            <a:endParaRPr lang="it-IT" b="1" i="1" dirty="0"/>
          </a:p>
        </p:txBody>
      </p:sp>
      <p:sp>
        <p:nvSpPr>
          <p:cNvPr id="42" name="CasellaDiTesto 41"/>
          <p:cNvSpPr txBox="1"/>
          <p:nvPr/>
        </p:nvSpPr>
        <p:spPr>
          <a:xfrm>
            <a:off x="457200" y="4935023"/>
            <a:ext cx="3200400" cy="369332"/>
          </a:xfrm>
          <a:prstGeom prst="rect">
            <a:avLst/>
          </a:prstGeom>
          <a:no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Private </a:t>
            </a:r>
            <a:r>
              <a:rPr lang="it-IT" dirty="0" err="1"/>
              <a:t>economic</a:t>
            </a:r>
            <a:r>
              <a:rPr lang="it-IT" dirty="0"/>
              <a:t> </a:t>
            </a:r>
            <a:r>
              <a:rPr lang="it-IT" dirty="0" err="1"/>
              <a:t>operators</a:t>
            </a:r>
            <a:endParaRPr lang="it-IT" dirty="0"/>
          </a:p>
        </p:txBody>
      </p:sp>
      <p:sp>
        <p:nvSpPr>
          <p:cNvPr id="48" name="CasellaDiTesto 47"/>
          <p:cNvSpPr txBox="1"/>
          <p:nvPr/>
        </p:nvSpPr>
        <p:spPr>
          <a:xfrm>
            <a:off x="4035351" y="4210472"/>
            <a:ext cx="1202249"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sz="1400" dirty="0"/>
              <a:t>Directive 2014/24/UE</a:t>
            </a:r>
          </a:p>
          <a:p>
            <a:pPr algn="ctr"/>
            <a:r>
              <a:rPr lang="it-IT" sz="1400" dirty="0"/>
              <a:t>Art. 39 </a:t>
            </a:r>
          </a:p>
        </p:txBody>
      </p:sp>
      <p:pic>
        <p:nvPicPr>
          <p:cNvPr id="44" name="Immagin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031" y="3476220"/>
            <a:ext cx="984696" cy="654823"/>
          </a:xfrm>
          <a:prstGeom prst="rect">
            <a:avLst/>
          </a:prstGeom>
        </p:spPr>
      </p:pic>
      <p:sp>
        <p:nvSpPr>
          <p:cNvPr id="56" name="CasellaDiTesto 55"/>
          <p:cNvSpPr txBox="1"/>
          <p:nvPr/>
        </p:nvSpPr>
        <p:spPr>
          <a:xfrm>
            <a:off x="6053912" y="4540110"/>
            <a:ext cx="2808920" cy="1477328"/>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it-IT" b="1" dirty="0"/>
              <a:t>National law</a:t>
            </a:r>
          </a:p>
          <a:p>
            <a:pPr algn="ctr"/>
            <a:r>
              <a:rPr lang="it-IT" b="1" dirty="0" err="1"/>
              <a:t>principles</a:t>
            </a:r>
            <a:r>
              <a:rPr lang="it-IT" b="1" dirty="0"/>
              <a:t> and </a:t>
            </a:r>
            <a:r>
              <a:rPr lang="it-IT" b="1" dirty="0" err="1"/>
              <a:t>rules</a:t>
            </a:r>
            <a:endParaRPr lang="it-IT" b="1" dirty="0"/>
          </a:p>
          <a:p>
            <a:pPr algn="ctr"/>
            <a:endParaRPr lang="it-IT" dirty="0"/>
          </a:p>
          <a:p>
            <a:pPr algn="ctr"/>
            <a:endParaRPr lang="it-IT" dirty="0"/>
          </a:p>
          <a:p>
            <a:pPr algn="ctr"/>
            <a:r>
              <a:rPr lang="it-IT" dirty="0"/>
              <a:t>on award ----------- </a:t>
            </a:r>
            <a:r>
              <a:rPr lang="it-IT" dirty="0" err="1"/>
              <a:t>execution</a:t>
            </a:r>
            <a:endParaRPr lang="it-IT" dirty="0"/>
          </a:p>
        </p:txBody>
      </p:sp>
      <p:sp>
        <p:nvSpPr>
          <p:cNvPr id="9" name="Freccia a destra 8"/>
          <p:cNvSpPr/>
          <p:nvPr/>
        </p:nvSpPr>
        <p:spPr>
          <a:xfrm rot="20359637">
            <a:off x="5400199" y="3370283"/>
            <a:ext cx="750313" cy="37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Freccia a destra 56"/>
          <p:cNvSpPr/>
          <p:nvPr/>
        </p:nvSpPr>
        <p:spPr>
          <a:xfrm rot="1920927">
            <a:off x="5381827" y="4600123"/>
            <a:ext cx="750313" cy="37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609480" y="3136641"/>
            <a:ext cx="2994731" cy="369332"/>
          </a:xfrm>
          <a:prstGeom prst="rect">
            <a:avLst/>
          </a:prstGeom>
          <a:noFill/>
        </p:spPr>
        <p:txBody>
          <a:bodyPr wrap="none" rtlCol="0">
            <a:spAutoFit/>
          </a:bodyPr>
          <a:lstStyle/>
          <a:p>
            <a:r>
              <a:rPr lang="it-IT" dirty="0"/>
              <a:t>of </a:t>
            </a:r>
            <a:r>
              <a:rPr lang="it-IT" dirty="0" err="1"/>
              <a:t>different</a:t>
            </a:r>
            <a:r>
              <a:rPr lang="it-IT" dirty="0"/>
              <a:t> </a:t>
            </a:r>
            <a:r>
              <a:rPr lang="it-IT" dirty="0" err="1"/>
              <a:t>Member</a:t>
            </a:r>
            <a:r>
              <a:rPr lang="it-IT" dirty="0"/>
              <a:t> </a:t>
            </a:r>
            <a:r>
              <a:rPr lang="it-IT" dirty="0" err="1"/>
              <a:t>States</a:t>
            </a:r>
            <a:r>
              <a:rPr lang="it-IT" dirty="0"/>
              <a:t> </a:t>
            </a:r>
          </a:p>
        </p:txBody>
      </p:sp>
      <p:sp>
        <p:nvSpPr>
          <p:cNvPr id="5" name="Ovale 4"/>
          <p:cNvSpPr/>
          <p:nvPr/>
        </p:nvSpPr>
        <p:spPr>
          <a:xfrm>
            <a:off x="124326" y="2112453"/>
            <a:ext cx="3948230" cy="16805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043094" y="2253455"/>
            <a:ext cx="2127505" cy="369332"/>
          </a:xfrm>
          <a:prstGeom prst="rect">
            <a:avLst/>
          </a:prstGeom>
          <a:noFill/>
        </p:spPr>
        <p:txBody>
          <a:bodyPr wrap="none" rtlCol="0">
            <a:spAutoFit/>
          </a:bodyPr>
          <a:lstStyle/>
          <a:p>
            <a:r>
              <a:rPr lang="it-IT" dirty="0" err="1"/>
              <a:t>Cooperation</a:t>
            </a:r>
            <a:r>
              <a:rPr lang="it-IT" dirty="0"/>
              <a:t> </a:t>
            </a:r>
            <a:r>
              <a:rPr lang="it-IT" dirty="0" err="1"/>
              <a:t>among</a:t>
            </a:r>
            <a:endParaRPr lang="it-IT" dirty="0"/>
          </a:p>
        </p:txBody>
      </p:sp>
      <p:cxnSp>
        <p:nvCxnSpPr>
          <p:cNvPr id="10" name="Connettore 2 9"/>
          <p:cNvCxnSpPr/>
          <p:nvPr/>
        </p:nvCxnSpPr>
        <p:spPr>
          <a:xfrm flipH="1" flipV="1">
            <a:off x="3003741" y="3789482"/>
            <a:ext cx="270495" cy="606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2133600" y="3889375"/>
            <a:ext cx="1" cy="4540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847529" y="3833002"/>
            <a:ext cx="391130" cy="4540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2743200" y="1219200"/>
            <a:ext cx="4572000" cy="646331"/>
          </a:xfrm>
          <a:prstGeom prst="rect">
            <a:avLst/>
          </a:prstGeom>
        </p:spPr>
        <p:txBody>
          <a:bodyPr>
            <a:spAutoFit/>
          </a:bodyPr>
          <a:lstStyle/>
          <a:p>
            <a:r>
              <a:rPr lang="it-IT" b="1" dirty="0"/>
              <a:t>COORDINATE DEMANDE SIDE</a:t>
            </a:r>
          </a:p>
          <a:p>
            <a:r>
              <a:rPr lang="it-IT" b="1" dirty="0"/>
              <a:t>   DIFFERENT JURISDICTIONS</a:t>
            </a:r>
          </a:p>
        </p:txBody>
      </p:sp>
    </p:spTree>
    <p:extLst>
      <p:ext uri="{BB962C8B-B14F-4D97-AF65-F5344CB8AC3E}">
        <p14:creationId xmlns:p14="http://schemas.microsoft.com/office/powerpoint/2010/main" val="200793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229600" cy="1066800"/>
          </a:xfrm>
        </p:spPr>
        <p:txBody>
          <a:bodyPr/>
          <a:lstStyle/>
          <a:p>
            <a:pPr algn="l"/>
            <a:r>
              <a:rPr lang="en-US" b="1" dirty="0">
                <a:solidFill>
                  <a:srgbClr val="FF0000"/>
                </a:solidFill>
              </a:rPr>
              <a:t>Performance Responsibility</a:t>
            </a:r>
          </a:p>
        </p:txBody>
      </p:sp>
      <p:sp>
        <p:nvSpPr>
          <p:cNvPr id="2" name="Content Placeholder 1"/>
          <p:cNvSpPr>
            <a:spLocks noGrp="1"/>
          </p:cNvSpPr>
          <p:nvPr>
            <p:ph sz="half" idx="4294967295"/>
          </p:nvPr>
        </p:nvSpPr>
        <p:spPr>
          <a:xfrm>
            <a:off x="228600" y="1036637"/>
            <a:ext cx="4724400" cy="4525963"/>
          </a:xfrm>
          <a:prstGeom prst="rect">
            <a:avLst/>
          </a:prstGeom>
          <a:solidFill>
            <a:schemeClr val="tx2"/>
          </a:solidFill>
        </p:spPr>
        <p:txBody>
          <a:bodyPr/>
          <a:lstStyle/>
          <a:p>
            <a:r>
              <a:rPr lang="en-US" sz="2000" b="1" dirty="0">
                <a:solidFill>
                  <a:schemeClr val="bg1"/>
                </a:solidFill>
              </a:rPr>
              <a:t>Which agency oversees performance –</a:t>
            </a:r>
            <a:r>
              <a:rPr lang="en-US" sz="2000" b="1" dirty="0"/>
              <a:t> </a:t>
            </a:r>
            <a:r>
              <a:rPr lang="en-US" sz="2000" b="1" dirty="0">
                <a:solidFill>
                  <a:schemeClr val="bg1"/>
                </a:solidFill>
              </a:rPr>
              <a:t>centralized purchasing agency or ordering agency?</a:t>
            </a:r>
          </a:p>
          <a:p>
            <a:r>
              <a:rPr lang="en-US" sz="2000" b="1" dirty="0">
                <a:solidFill>
                  <a:schemeClr val="bg1"/>
                </a:solidFill>
              </a:rPr>
              <a:t>Which agency has authority to terminate order/contract?  Which agency has authority to terminate master contract?</a:t>
            </a:r>
          </a:p>
        </p:txBody>
      </p:sp>
      <p:sp>
        <p:nvSpPr>
          <p:cNvPr id="3" name="Slide Number Placeholder 2"/>
          <p:cNvSpPr>
            <a:spLocks noGrp="1"/>
          </p:cNvSpPr>
          <p:nvPr>
            <p:ph type="sldNum" sz="quarter" idx="12"/>
          </p:nvPr>
        </p:nvSpPr>
        <p:spPr/>
        <p:txBody>
          <a:bodyPr/>
          <a:lstStyle/>
          <a:p>
            <a:fld id="{7432775A-8A9C-4D42-B6FB-FD84CCE48DBA}" type="slidenum">
              <a:rPr lang="en-US" smtClean="0"/>
              <a:t>15</a:t>
            </a:fld>
            <a:endParaRPr lang="en-US"/>
          </a:p>
        </p:txBody>
      </p:sp>
      <p:sp>
        <p:nvSpPr>
          <p:cNvPr id="6" name="TextBox 5"/>
          <p:cNvSpPr txBox="1"/>
          <p:nvPr/>
        </p:nvSpPr>
        <p:spPr>
          <a:xfrm>
            <a:off x="4953000" y="1143000"/>
            <a:ext cx="4114799" cy="4708981"/>
          </a:xfrm>
          <a:prstGeom prst="rect">
            <a:avLst/>
          </a:prstGeom>
          <a:solidFill>
            <a:srgbClr val="FFFF00"/>
          </a:solidFill>
        </p:spPr>
        <p:txBody>
          <a:bodyPr wrap="square" rtlCol="0">
            <a:spAutoFit/>
          </a:bodyPr>
          <a:lstStyle/>
          <a:p>
            <a:r>
              <a:rPr lang="en-US" sz="2000" b="1" dirty="0"/>
              <a:t>EU Directive 2014/24/EU – Recital 71:</a:t>
            </a:r>
          </a:p>
          <a:p>
            <a:r>
              <a:rPr lang="en-US" sz="2000" b="1" i="1" dirty="0"/>
              <a:t>“Each contracting authority should be solely responsible in respect of procedures or parts of procedures it conducts on its own, </a:t>
            </a:r>
            <a:r>
              <a:rPr lang="en-US" sz="2000" i="1" dirty="0"/>
              <a:t>such as the awarding of a contract, the conclusion of a framework agreement, the operation of a dynamic purchasing system, the reopening of competition under a framework agreement or the determination of which of the economic operators party to a framework agreement shall perform a given task.”</a:t>
            </a:r>
          </a:p>
        </p:txBody>
      </p:sp>
      <p:pic>
        <p:nvPicPr>
          <p:cNvPr id="9218" name="Picture 2" descr="https://europa.eu/european-union/sites/europaeu/files/docs/body/flag_yellow_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5269" y="5851981"/>
            <a:ext cx="1520109" cy="10159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3441680"/>
            <a:ext cx="4343400" cy="3416320"/>
          </a:xfrm>
          <a:prstGeom prst="rect">
            <a:avLst/>
          </a:prstGeom>
          <a:solidFill>
            <a:schemeClr val="accent4">
              <a:lumMod val="20000"/>
              <a:lumOff val="80000"/>
            </a:schemeClr>
          </a:solidFill>
        </p:spPr>
        <p:txBody>
          <a:bodyPr wrap="square" rtlCol="0">
            <a:spAutoFit/>
          </a:bodyPr>
          <a:lstStyle/>
          <a:p>
            <a:r>
              <a:rPr lang="en-US" b="1" dirty="0"/>
              <a:t>Contractor may not deliver Products under this Master Agreement until a Participating Addendum acceptable to the Participating Entity and Contractor is executed</a:t>
            </a:r>
            <a:r>
              <a:rPr lang="en-US" dirty="0"/>
              <a:t>. The NASPO </a:t>
            </a:r>
            <a:r>
              <a:rPr lang="en-US" dirty="0" err="1"/>
              <a:t>ValuePoint</a:t>
            </a:r>
            <a:r>
              <a:rPr lang="en-US" dirty="0"/>
              <a:t> Master Agreement Terms and Conditions are applicable to any  Order by a Participating Entity (and other Purchasing Entities covered by their Participating Addendum</a:t>
            </a:r>
            <a:r>
              <a:rPr lang="en-US" b="1" dirty="0"/>
              <a:t>), except to the extent altered, modified, supplemented or amended by a Participating Addendum</a:t>
            </a:r>
            <a:r>
              <a:rPr lang="en-US" dirty="0"/>
              <a:t>. </a:t>
            </a:r>
          </a:p>
        </p:txBody>
      </p:sp>
      <p:pic>
        <p:nvPicPr>
          <p:cNvPr id="9" name="Picture 5"/>
          <p:cNvPicPr>
            <a:picLocks noChangeAspect="1" noChangeArrowheads="1"/>
          </p:cNvPicPr>
          <p:nvPr/>
        </p:nvPicPr>
        <p:blipFill>
          <a:blip r:embed="rId4"/>
          <a:srcRect/>
          <a:stretch>
            <a:fillRect/>
          </a:stretch>
        </p:blipFill>
        <p:spPr bwMode="auto">
          <a:xfrm>
            <a:off x="7461250" y="6072789"/>
            <a:ext cx="1682750" cy="628650"/>
          </a:xfrm>
          <a:prstGeom prst="rect">
            <a:avLst/>
          </a:prstGeom>
          <a:noFill/>
          <a:ln w="9525">
            <a:noFill/>
            <a:miter lim="800000"/>
            <a:headEnd/>
            <a:tailEnd/>
          </a:ln>
        </p:spPr>
      </p:pic>
    </p:spTree>
    <p:extLst>
      <p:ext uri="{BB962C8B-B14F-4D97-AF65-F5344CB8AC3E}">
        <p14:creationId xmlns:p14="http://schemas.microsoft.com/office/powerpoint/2010/main" val="403001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a:bodyPr>
          <a:lstStyle/>
          <a:p>
            <a:r>
              <a:rPr lang="en-US" b="1" dirty="0"/>
              <a:t>Whose competition rules apply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7432775A-8A9C-4D42-B6FB-FD84CCE48DBA}" type="slidenum">
              <a:rPr lang="en-US" smtClean="0"/>
              <a:t>16</a:t>
            </a:fld>
            <a:endParaRPr lang="en-US"/>
          </a:p>
        </p:txBody>
      </p:sp>
      <p:graphicFrame>
        <p:nvGraphicFramePr>
          <p:cNvPr id="6" name="Diagram 5"/>
          <p:cNvGraphicFramePr/>
          <p:nvPr>
            <p:extLst>
              <p:ext uri="{D42A27DB-BD31-4B8C-83A1-F6EECF244321}">
                <p14:modId xmlns:p14="http://schemas.microsoft.com/office/powerpoint/2010/main" val="2336072703"/>
              </p:ext>
            </p:extLst>
          </p:nvPr>
        </p:nvGraphicFramePr>
        <p:xfrm>
          <a:off x="914399" y="1828800"/>
          <a:ext cx="7848601" cy="468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p:cNvPicPr>
            <a:picLocks noChangeAspect="1" noChangeArrowheads="1"/>
          </p:cNvPicPr>
          <p:nvPr/>
        </p:nvPicPr>
        <p:blipFill>
          <a:blip r:embed="rId7"/>
          <a:srcRect/>
          <a:stretch>
            <a:fillRect/>
          </a:stretch>
        </p:blipFill>
        <p:spPr bwMode="auto">
          <a:xfrm>
            <a:off x="304800" y="5603090"/>
            <a:ext cx="1682750" cy="628650"/>
          </a:xfrm>
          <a:prstGeom prst="rect">
            <a:avLst/>
          </a:prstGeom>
          <a:noFill/>
          <a:ln w="9525">
            <a:noFill/>
            <a:miter lim="800000"/>
            <a:headEnd/>
            <a:tailEnd/>
          </a:ln>
        </p:spPr>
      </p:pic>
    </p:spTree>
    <p:extLst>
      <p:ext uri="{BB962C8B-B14F-4D97-AF65-F5344CB8AC3E}">
        <p14:creationId xmlns:p14="http://schemas.microsoft.com/office/powerpoint/2010/main" val="286784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11100"/>
            <a:ext cx="8229600" cy="1066800"/>
          </a:xfrm>
        </p:spPr>
        <p:txBody>
          <a:bodyPr/>
          <a:lstStyle/>
          <a:p>
            <a:pPr algn="l"/>
            <a:r>
              <a:rPr lang="en-US" b="1" dirty="0">
                <a:solidFill>
                  <a:schemeClr val="bg1"/>
                </a:solidFill>
              </a:rPr>
              <a:t>Transparency</a:t>
            </a:r>
            <a:r>
              <a:rPr lang="en-US" b="1" dirty="0">
                <a:solidFill>
                  <a:srgbClr val="FF0000"/>
                </a:solidFill>
              </a:rPr>
              <a:t> </a:t>
            </a:r>
            <a:endParaRPr lang="en-US" dirty="0">
              <a:solidFill>
                <a:srgbClr val="FF0000"/>
              </a:solidFill>
            </a:endParaRPr>
          </a:p>
        </p:txBody>
      </p:sp>
      <p:sp>
        <p:nvSpPr>
          <p:cNvPr id="5" name="Content Placeholder 4"/>
          <p:cNvSpPr>
            <a:spLocks noGrp="1"/>
          </p:cNvSpPr>
          <p:nvPr>
            <p:ph sz="half" idx="4294967295"/>
          </p:nvPr>
        </p:nvSpPr>
        <p:spPr>
          <a:xfrm>
            <a:off x="380999" y="2819401"/>
            <a:ext cx="3168832" cy="1600199"/>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2800" b="1" dirty="0"/>
              <a:t>Whose transparency rules apply?</a:t>
            </a:r>
          </a:p>
        </p:txBody>
      </p:sp>
      <p:sp>
        <p:nvSpPr>
          <p:cNvPr id="7" name="TextBox 6"/>
          <p:cNvSpPr txBox="1"/>
          <p:nvPr/>
        </p:nvSpPr>
        <p:spPr>
          <a:xfrm>
            <a:off x="3810000" y="304800"/>
            <a:ext cx="5029200" cy="6001643"/>
          </a:xfrm>
          <a:prstGeom prst="rect">
            <a:avLst/>
          </a:prstGeom>
          <a:solidFill>
            <a:srgbClr val="FFFF00"/>
          </a:solidFill>
        </p:spPr>
        <p:txBody>
          <a:bodyPr wrap="square" rtlCol="0">
            <a:spAutoFit/>
          </a:bodyPr>
          <a:lstStyle/>
          <a:p>
            <a:r>
              <a:rPr lang="en-US" sz="2400" b="1" dirty="0"/>
              <a:t>EU Directive 2014/24/EU,</a:t>
            </a:r>
          </a:p>
          <a:p>
            <a:r>
              <a:rPr lang="en-US" sz="2400" b="1" dirty="0"/>
              <a:t>Recital 73:</a:t>
            </a:r>
          </a:p>
          <a:p>
            <a:endParaRPr lang="en-US" sz="2400" b="1" dirty="0"/>
          </a:p>
          <a:p>
            <a:r>
              <a:rPr lang="en-US" sz="2400" b="1" i="1" dirty="0"/>
              <a:t>“[C]</a:t>
            </a:r>
            <a:r>
              <a:rPr lang="en-US" sz="2400" b="1" i="1" dirty="0" err="1"/>
              <a:t>ontracting</a:t>
            </a:r>
            <a:r>
              <a:rPr lang="en-US" sz="2400" b="1" i="1" dirty="0"/>
              <a:t> authorities should not make use of the possibilities for cross-border joint procurement for the purpose of circumventing mandatory public law rules</a:t>
            </a:r>
            <a:r>
              <a:rPr lang="en-US" sz="2400" i="1" dirty="0"/>
              <a:t>, in conformity with Union law, which are applicable to them in the Member State where they are located. Such rules might include, for example, </a:t>
            </a:r>
            <a:r>
              <a:rPr lang="en-US" sz="2400" b="1" i="1" dirty="0"/>
              <a:t>provisions on transparency </a:t>
            </a:r>
            <a:r>
              <a:rPr lang="en-US" sz="2400" i="1" dirty="0"/>
              <a:t>and access to documents or specific requirements for the traceability of sensitive supplies.”</a:t>
            </a:r>
          </a:p>
        </p:txBody>
      </p:sp>
      <p:pic>
        <p:nvPicPr>
          <p:cNvPr id="7172" name="Picture 4"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2686" y="5959384"/>
            <a:ext cx="1396683" cy="9334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p:cNvPicPr>
            <a:picLocks noChangeAspect="1" noChangeArrowheads="1"/>
          </p:cNvPicPr>
          <p:nvPr/>
        </p:nvPicPr>
        <p:blipFill>
          <a:blip r:embed="rId3"/>
          <a:srcRect/>
          <a:stretch>
            <a:fillRect/>
          </a:stretch>
        </p:blipFill>
        <p:spPr bwMode="auto">
          <a:xfrm>
            <a:off x="100778" y="5645059"/>
            <a:ext cx="1682750" cy="628650"/>
          </a:xfrm>
          <a:prstGeom prst="rect">
            <a:avLst/>
          </a:prstGeom>
          <a:noFill/>
          <a:ln w="9525">
            <a:noFill/>
            <a:miter lim="800000"/>
            <a:headEnd/>
            <a:tailEnd/>
          </a:ln>
        </p:spPr>
      </p:pic>
    </p:spTree>
    <p:extLst>
      <p:ext uri="{BB962C8B-B14F-4D97-AF65-F5344CB8AC3E}">
        <p14:creationId xmlns:p14="http://schemas.microsoft.com/office/powerpoint/2010/main" val="81698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pPr algn="l"/>
            <a:r>
              <a:rPr lang="en-US" b="1" dirty="0">
                <a:solidFill>
                  <a:schemeClr val="bg1"/>
                </a:solidFill>
              </a:rPr>
              <a:t>Socioeconomic Goals</a:t>
            </a:r>
          </a:p>
        </p:txBody>
      </p:sp>
      <p:sp>
        <p:nvSpPr>
          <p:cNvPr id="3" name="Content Placeholder 2"/>
          <p:cNvSpPr>
            <a:spLocks noGrp="1"/>
          </p:cNvSpPr>
          <p:nvPr>
            <p:ph sz="half" idx="4294967295"/>
          </p:nvPr>
        </p:nvSpPr>
        <p:spPr>
          <a:xfrm>
            <a:off x="368968" y="2286000"/>
            <a:ext cx="4099914" cy="2209800"/>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a:t>How will socioeconomic goals be met?  Whose goals matter?</a:t>
            </a:r>
          </a:p>
        </p:txBody>
      </p:sp>
      <p:sp>
        <p:nvSpPr>
          <p:cNvPr id="4" name="Content Placeholder 3"/>
          <p:cNvSpPr>
            <a:spLocks noGrp="1"/>
          </p:cNvSpPr>
          <p:nvPr>
            <p:ph sz="half" idx="4294967295"/>
          </p:nvPr>
        </p:nvSpPr>
        <p:spPr>
          <a:xfrm>
            <a:off x="4648200" y="1676400"/>
            <a:ext cx="4038600" cy="4525963"/>
          </a:xfrm>
          <a:prstGeom prst="rect">
            <a:avLst/>
          </a:prstGeom>
          <a:solidFill>
            <a:srgbClr val="CCECFF"/>
          </a:solidFill>
        </p:spPr>
        <p:txBody>
          <a:bodyPr>
            <a:normAutofit fontScale="85000" lnSpcReduction="20000"/>
          </a:bodyPr>
          <a:lstStyle/>
          <a:p>
            <a:pPr marL="109728" indent="0">
              <a:buNone/>
            </a:pPr>
            <a:r>
              <a:rPr lang="en-US" b="1" dirty="0"/>
              <a:t>U.S. GSA Acquisition Manual (GSAM) 552.238-79 , Use of Federal Supply Schedule Contracts by Non-Federal Entities.</a:t>
            </a:r>
          </a:p>
          <a:p>
            <a:pPr marL="109728" indent="0">
              <a:buNone/>
            </a:pPr>
            <a:endParaRPr lang="en-US" dirty="0"/>
          </a:p>
          <a:p>
            <a:pPr marL="109728" indent="0">
              <a:buNone/>
            </a:pPr>
            <a:r>
              <a:rPr lang="en-US" b="1" dirty="0"/>
              <a:t>Ordering activities may include terms and conditions required by statute, ordinance, regulation, order, or as otherwise allowed </a:t>
            </a:r>
            <a:r>
              <a:rPr lang="en-US" dirty="0"/>
              <a:t>by State and local government entities as a part of a statement of work (SOW) or statement of objective (SOO) </a:t>
            </a:r>
            <a:r>
              <a:rPr lang="en-US" b="1" dirty="0"/>
              <a:t>to the extent that these terms and conditions do not conflict with the terms and conditions of the Schedule contract.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017" y="5638800"/>
            <a:ext cx="12034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3"/>
          <a:srcRect/>
          <a:stretch>
            <a:fillRect/>
          </a:stretch>
        </p:blipFill>
        <p:spPr bwMode="auto">
          <a:xfrm>
            <a:off x="86764" y="5558790"/>
            <a:ext cx="1682750" cy="628650"/>
          </a:xfrm>
          <a:prstGeom prst="rect">
            <a:avLst/>
          </a:prstGeom>
          <a:noFill/>
          <a:ln w="9525">
            <a:noFill/>
            <a:miter lim="800000"/>
            <a:headEnd/>
            <a:tailEnd/>
          </a:ln>
        </p:spPr>
      </p:pic>
    </p:spTree>
    <p:extLst>
      <p:ext uri="{BB962C8B-B14F-4D97-AF65-F5344CB8AC3E}">
        <p14:creationId xmlns:p14="http://schemas.microsoft.com/office/powerpoint/2010/main" val="100768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229600" cy="1066800"/>
          </a:xfrm>
        </p:spPr>
        <p:txBody>
          <a:bodyPr/>
          <a:lstStyle/>
          <a:p>
            <a:pPr algn="l"/>
            <a:r>
              <a:rPr lang="en-US" b="1" dirty="0">
                <a:solidFill>
                  <a:schemeClr val="bg1"/>
                </a:solidFill>
              </a:rPr>
              <a:t>Choice of Law</a:t>
            </a:r>
          </a:p>
        </p:txBody>
      </p:sp>
      <p:sp>
        <p:nvSpPr>
          <p:cNvPr id="2" name="Content Placeholder 1"/>
          <p:cNvSpPr>
            <a:spLocks noGrp="1"/>
          </p:cNvSpPr>
          <p:nvPr>
            <p:ph sz="half" idx="4294967295"/>
          </p:nvPr>
        </p:nvSpPr>
        <p:spPr>
          <a:xfrm>
            <a:off x="609600" y="2229293"/>
            <a:ext cx="3124200" cy="1504507"/>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Whose law applies?</a:t>
            </a:r>
          </a:p>
        </p:txBody>
      </p:sp>
      <p:sp>
        <p:nvSpPr>
          <p:cNvPr id="3" name="Slide Number Placeholder 2"/>
          <p:cNvSpPr>
            <a:spLocks noGrp="1"/>
          </p:cNvSpPr>
          <p:nvPr>
            <p:ph type="sldNum" sz="quarter" idx="12"/>
          </p:nvPr>
        </p:nvSpPr>
        <p:spPr/>
        <p:txBody>
          <a:bodyPr/>
          <a:lstStyle/>
          <a:p>
            <a:fld id="{7432775A-8A9C-4D42-B6FB-FD84CCE48DBA}" type="slidenum">
              <a:rPr lang="en-US" smtClean="0"/>
              <a:t>19</a:t>
            </a:fld>
            <a:endParaRPr lang="en-US"/>
          </a:p>
        </p:txBody>
      </p:sp>
      <p:sp>
        <p:nvSpPr>
          <p:cNvPr id="5" name="TextBox 4"/>
          <p:cNvSpPr txBox="1"/>
          <p:nvPr/>
        </p:nvSpPr>
        <p:spPr>
          <a:xfrm>
            <a:off x="4191000" y="404658"/>
            <a:ext cx="4953000" cy="5324535"/>
          </a:xfrm>
          <a:prstGeom prst="rect">
            <a:avLst/>
          </a:prstGeom>
          <a:solidFill>
            <a:srgbClr val="FFFF00"/>
          </a:solidFill>
        </p:spPr>
        <p:txBody>
          <a:bodyPr wrap="square" rtlCol="0">
            <a:spAutoFit/>
          </a:bodyPr>
          <a:lstStyle/>
          <a:p>
            <a:r>
              <a:rPr lang="en-US" sz="2000" b="1" dirty="0"/>
              <a:t>EU Procurement Directive, Art. 39, para. 4:</a:t>
            </a:r>
          </a:p>
          <a:p>
            <a:r>
              <a:rPr lang="en-US" sz="2000" dirty="0"/>
              <a:t>A participating contracting authority fulfils its obligations pursuant to this Directive when it purchases works, supplies or services from a contracting authority which is responsible for the procurement procedure. </a:t>
            </a:r>
            <a:r>
              <a:rPr lang="en-US" sz="2000" b="1" i="1" dirty="0"/>
              <a:t>When determining responsibilities and the applicable national law . . . the participating contracting authorities may allocate specific responsibilities among them and determine the applicable provisions of the national laws of any of their respective Member States</a:t>
            </a:r>
            <a:r>
              <a:rPr lang="en-US" sz="2000" dirty="0"/>
              <a:t>. The allocation of responsibilities and the applicable national law </a:t>
            </a:r>
            <a:r>
              <a:rPr lang="en-US" sz="2000" i="1" dirty="0"/>
              <a:t>shall be referred to in the procurement documents </a:t>
            </a:r>
            <a:r>
              <a:rPr lang="en-US" sz="2000" dirty="0"/>
              <a:t>for jointly awarded public contracts.</a:t>
            </a:r>
          </a:p>
        </p:txBody>
      </p:sp>
      <p:pic>
        <p:nvPicPr>
          <p:cNvPr id="8194" name="Picture 2" descr="https://europa.eu/european-union/sites/europaeu/files/docs/body/flag_yellow_l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482971"/>
            <a:ext cx="2057400" cy="137502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6" y="5544869"/>
            <a:ext cx="2376809" cy="88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367513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descr="http://en.bruylant.larciergroup.com/img/cover/png-big/97828027429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671" y="1014624"/>
            <a:ext cx="3563875" cy="4270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051" name="Rettangolo 3"/>
          <p:cNvSpPr>
            <a:spLocks noChangeArrowheads="1"/>
          </p:cNvSpPr>
          <p:nvPr/>
        </p:nvSpPr>
        <p:spPr bwMode="auto">
          <a:xfrm>
            <a:off x="2269332" y="2354760"/>
            <a:ext cx="460533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378" eaLnBrk="1" fontAlgn="base" hangingPunct="1">
              <a:spcBef>
                <a:spcPct val="0"/>
              </a:spcBef>
              <a:spcAft>
                <a:spcPct val="0"/>
              </a:spcAft>
            </a:pPr>
            <a:r>
              <a:rPr lang="it-IT" altLang="it-IT" dirty="0">
                <a:solidFill>
                  <a:srgbClr val="000000"/>
                </a:solidFill>
                <a:latin typeface="Lucida Sans Unicode" pitchFamily="34" charset="0"/>
              </a:rPr>
              <a:t> </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554906"/>
            <a:ext cx="1710923" cy="539455"/>
          </a:xfrm>
          <a:prstGeom prst="rect">
            <a:avLst/>
          </a:prstGeom>
          <a:ln>
            <a:noFill/>
          </a:ln>
          <a:effectLst>
            <a:outerShdw blurRad="292100" dist="139700" dir="2700000" algn="tl" rotWithShape="0">
              <a:srgbClr val="333333">
                <a:alpha val="65000"/>
              </a:srgbClr>
            </a:outerShdw>
          </a:effectLst>
        </p:spPr>
      </p:pic>
      <p:sp>
        <p:nvSpPr>
          <p:cNvPr id="11" name="Rettangolo 10"/>
          <p:cNvSpPr/>
          <p:nvPr/>
        </p:nvSpPr>
        <p:spPr>
          <a:xfrm>
            <a:off x="107505" y="986953"/>
            <a:ext cx="2669548" cy="369332"/>
          </a:xfrm>
          <a:prstGeom prst="rect">
            <a:avLst/>
          </a:prstGeom>
        </p:spPr>
        <p:txBody>
          <a:bodyPr wrap="square">
            <a:spAutoFit/>
          </a:bodyPr>
          <a:lstStyle/>
          <a:p>
            <a:pPr algn="ctr" defTabSz="914378"/>
            <a:r>
              <a:rPr lang="it-IT" altLang="it-IT" sz="1800" i="1" dirty="0">
                <a:solidFill>
                  <a:srgbClr val="000000"/>
                </a:solidFill>
                <a:latin typeface="Times New Roman" pitchFamily="18" charset="0"/>
                <a:cs typeface="Times New Roman" pitchFamily="18" charset="0"/>
              </a:rPr>
              <a:t>www.ius-publicum.com</a:t>
            </a:r>
          </a:p>
        </p:txBody>
      </p:sp>
      <p:pic>
        <p:nvPicPr>
          <p:cNvPr id="12" name="Immagine 11" descr="logo contrats public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506307"/>
            <a:ext cx="2736304" cy="928235"/>
          </a:xfrm>
          <a:prstGeom prst="rect">
            <a:avLst/>
          </a:prstGeom>
          <a:ln>
            <a:noFill/>
          </a:ln>
          <a:effectLst>
            <a:outerShdw blurRad="292100" dist="139700" dir="2700000" algn="tl" rotWithShape="0">
              <a:srgbClr val="333333">
                <a:alpha val="65000"/>
              </a:srgbClr>
            </a:outerShdw>
          </a:effectLst>
        </p:spPr>
      </p:pic>
      <p:sp>
        <p:nvSpPr>
          <p:cNvPr id="13" name="Rettangolo 12"/>
          <p:cNvSpPr/>
          <p:nvPr/>
        </p:nvSpPr>
        <p:spPr>
          <a:xfrm>
            <a:off x="85281" y="2442411"/>
            <a:ext cx="4187878" cy="369332"/>
          </a:xfrm>
          <a:prstGeom prst="rect">
            <a:avLst/>
          </a:prstGeom>
        </p:spPr>
        <p:txBody>
          <a:bodyPr wrap="none">
            <a:spAutoFit/>
          </a:bodyPr>
          <a:lstStyle/>
          <a:p>
            <a:pPr algn="ctr" defTabSz="914378"/>
            <a:r>
              <a:rPr lang="it-IT" altLang="it-IT" sz="1800" i="1" dirty="0">
                <a:solidFill>
                  <a:srgbClr val="000000"/>
                </a:solidFill>
                <a:latin typeface="Times New Roman" pitchFamily="18" charset="0"/>
                <a:cs typeface="Times New Roman" pitchFamily="18" charset="0"/>
              </a:rPr>
              <a:t>www.public-contracts.net/inhalte/home.asp</a:t>
            </a: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34" y="2895600"/>
            <a:ext cx="2594596" cy="864096"/>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762001" y="3733800"/>
            <a:ext cx="2176072" cy="369332"/>
          </a:xfrm>
          <a:prstGeom prst="rect">
            <a:avLst/>
          </a:prstGeom>
        </p:spPr>
        <p:txBody>
          <a:bodyPr wrap="square">
            <a:spAutoFit/>
          </a:bodyPr>
          <a:lstStyle/>
          <a:p>
            <a:pPr algn="ctr" defTabSz="914378"/>
            <a:r>
              <a:rPr lang="it-IT" sz="1800" i="1" dirty="0">
                <a:solidFill>
                  <a:srgbClr val="000000"/>
                </a:solidFill>
                <a:latin typeface="Times New Roman" pitchFamily="18" charset="0"/>
                <a:cs typeface="Times New Roman" pitchFamily="18" charset="0"/>
              </a:rPr>
              <a:t>www.gwu.edu/</a:t>
            </a:r>
          </a:p>
        </p:txBody>
      </p:sp>
      <p:pic>
        <p:nvPicPr>
          <p:cNvPr id="8" name="Immagine 7"/>
          <p:cNvPicPr>
            <a:picLocks noChangeAspect="1"/>
          </p:cNvPicPr>
          <p:nvPr/>
        </p:nvPicPr>
        <p:blipFill>
          <a:blip r:embed="rId6"/>
          <a:stretch>
            <a:fillRect/>
          </a:stretch>
        </p:blipFill>
        <p:spPr>
          <a:xfrm>
            <a:off x="5468813" y="3761011"/>
            <a:ext cx="3495675" cy="1900238"/>
          </a:xfrm>
          <a:prstGeom prst="rect">
            <a:avLst/>
          </a:prstGeom>
        </p:spPr>
      </p:pic>
      <p:sp>
        <p:nvSpPr>
          <p:cNvPr id="15" name="CasellaDiTesto 14"/>
          <p:cNvSpPr txBox="1"/>
          <p:nvPr/>
        </p:nvSpPr>
        <p:spPr>
          <a:xfrm>
            <a:off x="2667000" y="3933056"/>
            <a:ext cx="2743200" cy="923330"/>
          </a:xfrm>
          <a:prstGeom prst="rect">
            <a:avLst/>
          </a:prstGeom>
          <a:solidFill>
            <a:srgbClr val="FFFF00"/>
          </a:solidFill>
        </p:spPr>
        <p:txBody>
          <a:bodyPr wrap="square" rtlCol="0">
            <a:spAutoFit/>
          </a:bodyPr>
          <a:lstStyle/>
          <a:p>
            <a:pPr defTabSz="914378"/>
            <a:r>
              <a:rPr lang="it-IT" sz="2700" b="1" i="1" dirty="0">
                <a:solidFill>
                  <a:srgbClr val="000000"/>
                </a:solidFill>
                <a:latin typeface="Times"/>
                <a:cs typeface="Times"/>
              </a:rPr>
              <a:t>Building networks</a:t>
            </a:r>
            <a:r>
              <a:rPr lang="mr-IN" sz="2700" b="1" i="1" dirty="0">
                <a:solidFill>
                  <a:srgbClr val="000000"/>
                </a:solidFill>
                <a:latin typeface="Times"/>
                <a:cs typeface="Times"/>
              </a:rPr>
              <a:t>…</a:t>
            </a:r>
            <a:r>
              <a:rPr lang="it-IT" sz="2700" b="1" i="1" dirty="0">
                <a:solidFill>
                  <a:srgbClr val="000000"/>
                </a:solidFill>
                <a:latin typeface="Times"/>
                <a:cs typeface="Times"/>
              </a:rPr>
              <a:t>18</a:t>
            </a:r>
          </a:p>
        </p:txBody>
      </p:sp>
      <p:sp>
        <p:nvSpPr>
          <p:cNvPr id="2" name="Rettangolo 1"/>
          <p:cNvSpPr/>
          <p:nvPr/>
        </p:nvSpPr>
        <p:spPr>
          <a:xfrm>
            <a:off x="107504" y="4953000"/>
            <a:ext cx="8731696"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914378"/>
            <a:r>
              <a:rPr lang="en-US" altLang="it-IT" sz="2400" b="1" i="1" dirty="0">
                <a:solidFill>
                  <a:srgbClr val="000000"/>
                </a:solidFill>
                <a:latin typeface="Times New Roman" pitchFamily="18" charset="0"/>
                <a:cs typeface="Times New Roman" pitchFamily="18" charset="0"/>
              </a:rPr>
              <a:t>Administrative law Collection Director J.B. AUBY</a:t>
            </a:r>
          </a:p>
          <a:p>
            <a:pPr defTabSz="914378"/>
            <a:r>
              <a:rPr lang="en-US" altLang="it-IT" sz="2400" b="1" i="1" dirty="0">
                <a:solidFill>
                  <a:srgbClr val="000000"/>
                </a:solidFill>
                <a:latin typeface="Times New Roman" pitchFamily="18" charset="0"/>
                <a:cs typeface="Times New Roman" pitchFamily="18" charset="0"/>
              </a:rPr>
              <a:t>27-Public Contracting and Innovation: Lessons Across Borders </a:t>
            </a:r>
          </a:p>
          <a:p>
            <a:pPr algn="ctr" defTabSz="914378">
              <a:defRPr/>
            </a:pPr>
            <a:r>
              <a:rPr lang="en-US" altLang="it-IT" sz="2800" b="1" dirty="0">
                <a:solidFill>
                  <a:srgbClr val="000000"/>
                </a:solidFill>
                <a:latin typeface="Times New Roman" pitchFamily="18" charset="0"/>
                <a:cs typeface="Times New Roman" pitchFamily="18" charset="0"/>
              </a:rPr>
              <a:t>G. M. </a:t>
            </a:r>
            <a:r>
              <a:rPr lang="en-US" altLang="it-IT" sz="2800" b="1" dirty="0" err="1">
                <a:solidFill>
                  <a:srgbClr val="000000"/>
                </a:solidFill>
                <a:latin typeface="Times New Roman" pitchFamily="18" charset="0"/>
                <a:cs typeface="Times New Roman" pitchFamily="18" charset="0"/>
              </a:rPr>
              <a:t>Racca</a:t>
            </a:r>
            <a:r>
              <a:rPr lang="en-US" altLang="it-IT" sz="2800" b="1" dirty="0">
                <a:solidFill>
                  <a:srgbClr val="000000"/>
                </a:solidFill>
                <a:latin typeface="Times New Roman" pitchFamily="18" charset="0"/>
                <a:cs typeface="Times New Roman" pitchFamily="18" charset="0"/>
              </a:rPr>
              <a:t> – C. R. </a:t>
            </a:r>
            <a:r>
              <a:rPr lang="en-US" altLang="it-IT" sz="2800" b="1" dirty="0" err="1">
                <a:solidFill>
                  <a:srgbClr val="000000"/>
                </a:solidFill>
                <a:latin typeface="Times New Roman" pitchFamily="18" charset="0"/>
                <a:cs typeface="Times New Roman" pitchFamily="18" charset="0"/>
              </a:rPr>
              <a:t>Yukins</a:t>
            </a:r>
            <a:r>
              <a:rPr lang="en-US" altLang="it-IT" sz="2800" b="1" dirty="0">
                <a:solidFill>
                  <a:srgbClr val="000000"/>
                </a:solidFill>
                <a:latin typeface="Times New Roman" pitchFamily="18" charset="0"/>
                <a:cs typeface="Times New Roman" pitchFamily="18" charset="0"/>
              </a:rPr>
              <a:t> (eds. by) </a:t>
            </a:r>
            <a:r>
              <a:rPr lang="en-US" altLang="it-IT" sz="2800" b="1" dirty="0" err="1">
                <a:solidFill>
                  <a:srgbClr val="000000"/>
                </a:solidFill>
                <a:latin typeface="Times New Roman" pitchFamily="18" charset="0"/>
                <a:cs typeface="Times New Roman" pitchFamily="18" charset="0"/>
              </a:rPr>
              <a:t>Bruylant</a:t>
            </a:r>
            <a:r>
              <a:rPr lang="en-US" altLang="it-IT" sz="2800" b="1" dirty="0">
                <a:solidFill>
                  <a:srgbClr val="000000"/>
                </a:solidFill>
                <a:latin typeface="Times New Roman" pitchFamily="18" charset="0"/>
                <a:cs typeface="Times New Roman" pitchFamily="18" charset="0"/>
              </a:rPr>
              <a:t>, 2019 </a:t>
            </a:r>
            <a:endParaRPr lang="it-IT" altLang="it-IT" sz="2800" dirty="0">
              <a:solidFill>
                <a:srgbClr val="000000"/>
              </a:solidFill>
              <a:latin typeface="Times New Roman" pitchFamily="18" charset="0"/>
              <a:cs typeface="Times New Roman" pitchFamily="18" charset="0"/>
            </a:endParaRPr>
          </a:p>
        </p:txBody>
      </p:sp>
      <p:sp>
        <p:nvSpPr>
          <p:cNvPr id="14" name="Text Box 2"/>
          <p:cNvSpPr txBox="1">
            <a:spLocks noChangeArrowheads="1"/>
          </p:cNvSpPr>
          <p:nvPr/>
        </p:nvSpPr>
        <p:spPr bwMode="auto">
          <a:xfrm>
            <a:off x="-274122" y="6289707"/>
            <a:ext cx="3051175" cy="25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2452" rIns="81639" bIns="42452">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685800">
              <a:spcBef>
                <a:spcPts val="675"/>
              </a:spcBef>
              <a:buNone/>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pPr>
            <a:r>
              <a:rPr lang="en-US" altLang="it-IT" sz="1100" dirty="0">
                <a:solidFill>
                  <a:srgbClr val="000000"/>
                </a:solidFill>
                <a:latin typeface="Palatino Linotype" panose="02040502050505030304" pitchFamily="18" charset="0"/>
              </a:rPr>
              <a:t>© Copyright 2019 G. M. </a:t>
            </a:r>
            <a:r>
              <a:rPr lang="en-US" altLang="it-IT" sz="1100" dirty="0" err="1">
                <a:solidFill>
                  <a:srgbClr val="000000"/>
                </a:solidFill>
                <a:latin typeface="Palatino Linotype" panose="02040502050505030304" pitchFamily="18" charset="0"/>
              </a:rPr>
              <a:t>Racca</a:t>
            </a:r>
            <a:endParaRPr lang="en-US" altLang="it-IT" sz="1100" dirty="0">
              <a:solidFill>
                <a:srgbClr val="000000"/>
              </a:solidFill>
              <a:latin typeface="Palatino Linotype" panose="02040502050505030304" pitchFamily="18" charset="0"/>
            </a:endParaRPr>
          </a:p>
        </p:txBody>
      </p:sp>
      <p:sp>
        <p:nvSpPr>
          <p:cNvPr id="3" name="CasellaDiTesto 2"/>
          <p:cNvSpPr txBox="1"/>
          <p:nvPr/>
        </p:nvSpPr>
        <p:spPr>
          <a:xfrm>
            <a:off x="2514600" y="6278947"/>
            <a:ext cx="6019800" cy="58477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3200" dirty="0"/>
              <a:t>International Symposium UPEC</a:t>
            </a:r>
            <a:r>
              <a:rPr lang="mr-IN" sz="3200" dirty="0"/>
              <a:t>…</a:t>
            </a:r>
            <a:endParaRPr lang="it-IT" sz="3200" dirty="0"/>
          </a:p>
        </p:txBody>
      </p:sp>
    </p:spTree>
    <p:extLst>
      <p:ext uri="{BB962C8B-B14F-4D97-AF65-F5344CB8AC3E}">
        <p14:creationId xmlns:p14="http://schemas.microsoft.com/office/powerpoint/2010/main" val="407568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86"/>
            <a:ext cx="8229600" cy="1252728"/>
          </a:xfrm>
        </p:spPr>
        <p:txBody>
          <a:bodyPr/>
          <a:lstStyle/>
          <a:p>
            <a:pPr algn="l"/>
            <a:r>
              <a:rPr lang="en-US" b="1" dirty="0">
                <a:solidFill>
                  <a:schemeClr val="bg1"/>
                </a:solidFill>
              </a:rPr>
              <a:t>Choice of Forum</a:t>
            </a:r>
          </a:p>
        </p:txBody>
      </p:sp>
      <p:sp>
        <p:nvSpPr>
          <p:cNvPr id="3" name="Content Placeholder 2"/>
          <p:cNvSpPr>
            <a:spLocks noGrp="1"/>
          </p:cNvSpPr>
          <p:nvPr>
            <p:ph sz="half" idx="4294967295"/>
          </p:nvPr>
        </p:nvSpPr>
        <p:spPr>
          <a:xfrm>
            <a:off x="457200" y="2249425"/>
            <a:ext cx="2895600" cy="2093975"/>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z="3600" b="1" dirty="0"/>
              <a:t>Where will disputes be heard?  </a:t>
            </a:r>
          </a:p>
        </p:txBody>
      </p:sp>
      <p:sp>
        <p:nvSpPr>
          <p:cNvPr id="5" name="Slide Number Placeholder 4"/>
          <p:cNvSpPr>
            <a:spLocks noGrp="1"/>
          </p:cNvSpPr>
          <p:nvPr>
            <p:ph type="sldNum" sz="quarter" idx="12"/>
          </p:nvPr>
        </p:nvSpPr>
        <p:spPr/>
        <p:txBody>
          <a:bodyPr/>
          <a:lstStyle/>
          <a:p>
            <a:fld id="{7432775A-8A9C-4D42-B6FB-FD84CCE48DBA}" type="slidenum">
              <a:rPr lang="en-US" smtClean="0"/>
              <a:t>20</a:t>
            </a:fld>
            <a:endParaRPr lang="en-US"/>
          </a:p>
        </p:txBody>
      </p:sp>
      <p:sp>
        <p:nvSpPr>
          <p:cNvPr id="6" name="TextBox 5"/>
          <p:cNvSpPr txBox="1"/>
          <p:nvPr/>
        </p:nvSpPr>
        <p:spPr>
          <a:xfrm>
            <a:off x="3581400" y="1295400"/>
            <a:ext cx="5377309" cy="4524315"/>
          </a:xfrm>
          <a:prstGeom prst="rect">
            <a:avLst/>
          </a:prstGeom>
          <a:solidFill>
            <a:srgbClr val="CCECFF"/>
          </a:solidFill>
        </p:spPr>
        <p:txBody>
          <a:bodyPr wrap="square" rtlCol="0">
            <a:spAutoFit/>
          </a:bodyPr>
          <a:lstStyle/>
          <a:p>
            <a:r>
              <a:rPr lang="en-US" sz="2400" b="1" dirty="0"/>
              <a:t>U.S. GSA Acquisition Manual (GSAM) 552.238-79 , Use of Federal Supply Schedule Contracts by Non-Federal Entities.</a:t>
            </a:r>
          </a:p>
          <a:p>
            <a:r>
              <a:rPr lang="en-US" sz="2400" dirty="0"/>
              <a:t>Disputes which cannot be resolved by the parties to the new contract </a:t>
            </a:r>
            <a:r>
              <a:rPr lang="en-US" sz="2400" b="1" dirty="0"/>
              <a:t>may be litigated in any State or Federal court with jurisdiction over the parties, applying Federal procurement law</a:t>
            </a:r>
            <a:r>
              <a:rPr lang="en-US" sz="2400" dirty="0"/>
              <a:t>, including statutes, regulations and case law, and, if pertinent, the Uniform Commercial Code.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67166"/>
            <a:ext cx="1110110" cy="1012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
          <p:cNvPicPr>
            <a:picLocks noChangeAspect="1" noChangeArrowheads="1"/>
          </p:cNvPicPr>
          <p:nvPr/>
        </p:nvPicPr>
        <p:blipFill>
          <a:blip r:embed="rId3"/>
          <a:srcRect/>
          <a:stretch>
            <a:fillRect/>
          </a:stretch>
        </p:blipFill>
        <p:spPr bwMode="auto">
          <a:xfrm>
            <a:off x="453189" y="5603261"/>
            <a:ext cx="1682750" cy="628650"/>
          </a:xfrm>
          <a:prstGeom prst="rect">
            <a:avLst/>
          </a:prstGeom>
          <a:noFill/>
          <a:ln w="9525">
            <a:noFill/>
            <a:miter lim="800000"/>
            <a:headEnd/>
            <a:tailEnd/>
          </a:ln>
        </p:spPr>
      </p:pic>
      <p:pic>
        <p:nvPicPr>
          <p:cNvPr id="9" name="Picture 4" descr="https://www.planwallpaper.com/static/images/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32427"/>
            <a:ext cx="1447800" cy="980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965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600200"/>
            <a:ext cx="7408333" cy="4114800"/>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n-US" b="1" dirty="0"/>
              <a:t>Legal uncertainties mean:</a:t>
            </a:r>
          </a:p>
          <a:p>
            <a:pPr lvl="1"/>
            <a:r>
              <a:rPr lang="en-US" b="1" dirty="0"/>
              <a:t>In U.S., public purchasers “buy up” – larger governments typically do not purchase through smaller governments’ vehicles</a:t>
            </a:r>
          </a:p>
          <a:p>
            <a:pPr lvl="1"/>
            <a:r>
              <a:rPr lang="en-US" b="1" dirty="0"/>
              <a:t>Joint Procurement/Cooperative Purchasing tends to flourish inside stable communities of states/nations</a:t>
            </a:r>
          </a:p>
          <a:p>
            <a:pPr lvl="2"/>
            <a:r>
              <a:rPr lang="en-US" b="1" dirty="0"/>
              <a:t>Unlikely solution for international development</a:t>
            </a:r>
          </a:p>
          <a:p>
            <a:r>
              <a:rPr lang="en-US" b="1" dirty="0"/>
              <a:t>Uncertainties regarding transparency, competition and socioeconomic requirements make vehicles unstable</a:t>
            </a:r>
          </a:p>
          <a:p>
            <a:pPr lvl="1"/>
            <a:r>
              <a:rPr lang="en-US" b="1" dirty="0"/>
              <a:t>Legal uncertainties may be magnified by centralized purchasing agencies’ conflicts  of interest.</a:t>
            </a:r>
          </a:p>
          <a:p>
            <a:pPr marL="301943" lvl="1" indent="0">
              <a:buNone/>
            </a:pPr>
            <a:endParaRPr lang="en-US" b="1" dirty="0"/>
          </a:p>
        </p:txBody>
      </p:sp>
      <p:sp>
        <p:nvSpPr>
          <p:cNvPr id="5" name="Title 4"/>
          <p:cNvSpPr>
            <a:spLocks noGrp="1"/>
          </p:cNvSpPr>
          <p:nvPr>
            <p:ph type="title"/>
          </p:nvPr>
        </p:nvSpPr>
        <p:spPr/>
        <p:txBody>
          <a:bodyPr/>
          <a:lstStyle/>
          <a:p>
            <a:r>
              <a:rPr lang="en-US" dirty="0"/>
              <a:t>Resulting Constraints</a:t>
            </a:r>
          </a:p>
        </p:txBody>
      </p:sp>
      <p:pic>
        <p:nvPicPr>
          <p:cNvPr id="4" name="Picture 4" descr="https://www.planwallpaper.com/static/imag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32427"/>
            <a:ext cx="1524000" cy="103238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1000"/>
            <a:ext cx="1385061" cy="914400"/>
          </a:xfrm>
          <a:prstGeom prst="rect">
            <a:avLst/>
          </a:prstGeom>
        </p:spPr>
      </p:pic>
      <p:sp>
        <p:nvSpPr>
          <p:cNvPr id="2" name="CasellaDiTesto 1"/>
          <p:cNvSpPr txBox="1"/>
          <p:nvPr/>
        </p:nvSpPr>
        <p:spPr>
          <a:xfrm>
            <a:off x="381000" y="5879068"/>
            <a:ext cx="787163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2400" b="1" dirty="0"/>
              <a:t>NEW PRINCIPLES  WILL COME OUT</a:t>
            </a:r>
          </a:p>
          <a:p>
            <a:r>
              <a:rPr lang="it-IT" sz="2400" b="1" dirty="0"/>
              <a:t>                                              FROM EXPERIENCE AND CASE-LAW</a:t>
            </a:r>
          </a:p>
        </p:txBody>
      </p:sp>
    </p:spTree>
    <p:extLst>
      <p:ext uri="{BB962C8B-B14F-4D97-AF65-F5344CB8AC3E}">
        <p14:creationId xmlns:p14="http://schemas.microsoft.com/office/powerpoint/2010/main" val="692397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DC3380-1702-4C04-A962-E64AE145CBED}"/>
              </a:ext>
            </a:extLst>
          </p:cNvPr>
          <p:cNvSpPr>
            <a:spLocks noGrp="1"/>
          </p:cNvSpPr>
          <p:nvPr>
            <p:ph idx="1"/>
          </p:nvPr>
        </p:nvSpPr>
        <p:spPr/>
        <p:txBody>
          <a:bodyPr/>
          <a:lstStyle/>
          <a:p>
            <a:r>
              <a:rPr lang="en-US" dirty="0"/>
              <a:t>Contract Administration</a:t>
            </a:r>
          </a:p>
          <a:p>
            <a:r>
              <a:rPr lang="en-US" dirty="0"/>
              <a:t>Role of European Union</a:t>
            </a:r>
          </a:p>
          <a:p>
            <a:r>
              <a:rPr lang="en-US" dirty="0"/>
              <a:t>Smart Cities</a:t>
            </a:r>
          </a:p>
          <a:p>
            <a:r>
              <a:rPr lang="en-US" dirty="0"/>
              <a:t>BIM</a:t>
            </a:r>
          </a:p>
          <a:p>
            <a:r>
              <a:rPr lang="en-US" dirty="0"/>
              <a:t>“Amazon.gov” vs. Dynamic Purchasing Systems</a:t>
            </a:r>
          </a:p>
          <a:p>
            <a:r>
              <a:rPr lang="en-US" dirty="0"/>
              <a:t>Defense Procurement </a:t>
            </a:r>
          </a:p>
          <a:p>
            <a:r>
              <a:rPr lang="en-US" dirty="0"/>
              <a:t>Nations joining Association agreements with EU</a:t>
            </a:r>
          </a:p>
        </p:txBody>
      </p:sp>
      <p:sp>
        <p:nvSpPr>
          <p:cNvPr id="4" name="Slide Number Placeholder 3">
            <a:extLst>
              <a:ext uri="{FF2B5EF4-FFF2-40B4-BE49-F238E27FC236}">
                <a16:creationId xmlns:a16="http://schemas.microsoft.com/office/drawing/2014/main" id="{B880335A-3B7A-4D93-B27E-2A53B07362DF}"/>
              </a:ext>
            </a:extLst>
          </p:cNvPr>
          <p:cNvSpPr>
            <a:spLocks noGrp="1"/>
          </p:cNvSpPr>
          <p:nvPr>
            <p:ph type="sldNum" sz="quarter" idx="12"/>
          </p:nvPr>
        </p:nvSpPr>
        <p:spPr/>
        <p:txBody>
          <a:bodyPr/>
          <a:lstStyle/>
          <a:p>
            <a:fld id="{B2E17EC5-55D4-4AB8-9BF0-84AF6EF768CC}" type="slidenum">
              <a:rPr lang="en-US" smtClean="0"/>
              <a:t>22</a:t>
            </a:fld>
            <a:endParaRPr lang="en-US"/>
          </a:p>
        </p:txBody>
      </p:sp>
      <p:sp>
        <p:nvSpPr>
          <p:cNvPr id="5" name="Title 4">
            <a:extLst>
              <a:ext uri="{FF2B5EF4-FFF2-40B4-BE49-F238E27FC236}">
                <a16:creationId xmlns:a16="http://schemas.microsoft.com/office/drawing/2014/main" id="{DD35C6DA-A3CC-4404-9815-DE190D46953A}"/>
              </a:ext>
            </a:extLst>
          </p:cNvPr>
          <p:cNvSpPr>
            <a:spLocks noGrp="1"/>
          </p:cNvSpPr>
          <p:nvPr>
            <p:ph type="title"/>
          </p:nvPr>
        </p:nvSpPr>
        <p:spPr/>
        <p:txBody>
          <a:bodyPr/>
          <a:lstStyle/>
          <a:p>
            <a:r>
              <a:rPr lang="en-US" dirty="0"/>
              <a:t>Potential Research</a:t>
            </a:r>
          </a:p>
        </p:txBody>
      </p:sp>
    </p:spTree>
    <p:extLst>
      <p:ext uri="{BB962C8B-B14F-4D97-AF65-F5344CB8AC3E}">
        <p14:creationId xmlns:p14="http://schemas.microsoft.com/office/powerpoint/2010/main" val="368371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4" y="1974848"/>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54" y="1324315"/>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5503" y="1191826"/>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3"/>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2" y="961475"/>
          <a:ext cx="6015455" cy="40677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Players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23</a:t>
            </a:fld>
            <a:endParaRPr kumimoji="0" lang="pt-PT"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a:extLst>
              <a:ext uri="{FF2B5EF4-FFF2-40B4-BE49-F238E27FC236}">
                <a16:creationId xmlns:a16="http://schemas.microsoft.com/office/drawing/2014/main" id="{97649E32-00D4-4474-BBBC-4E55D2ED9DCC}"/>
              </a:ext>
            </a:extLst>
          </p:cNvPr>
          <p:cNvSpPr txBox="1">
            <a:spLocks noChangeArrowheads="1"/>
          </p:cNvSpPr>
          <p:nvPr/>
        </p:nvSpPr>
        <p:spPr bwMode="auto">
          <a:xfrm>
            <a:off x="8214554" y="1974848"/>
            <a:ext cx="884635" cy="57708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MAJ Abraham Young, USA</a:t>
            </a:r>
          </a:p>
        </p:txBody>
      </p:sp>
      <p:pic>
        <p:nvPicPr>
          <p:cNvPr id="32771" name="Picture 10">
            <a:extLst>
              <a:ext uri="{FF2B5EF4-FFF2-40B4-BE49-F238E27FC236}">
                <a16:creationId xmlns:a16="http://schemas.microsoft.com/office/drawing/2014/main" id="{49C9BB09-35FB-4073-AE45-C61C61117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2813" y="2551927"/>
            <a:ext cx="1809750" cy="10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8" descr="The Army's current inventory of boots includes seven different styles designed for different environments and climates. The boots issued initially to recruits are the Hot Weather and Temperate Weather Army Combat Boots. (David Kamm/Army)">
            <a:extLst>
              <a:ext uri="{FF2B5EF4-FFF2-40B4-BE49-F238E27FC236}">
                <a16:creationId xmlns:a16="http://schemas.microsoft.com/office/drawing/2014/main" id="{9C450B2C-E30D-4EA9-94E0-600C8B310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935" y="3879078"/>
            <a:ext cx="199310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DBFD79CA-4650-4F32-BDA5-F14779B5EE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54" y="1324315"/>
            <a:ext cx="2864644" cy="103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4">
            <a:extLst>
              <a:ext uri="{FF2B5EF4-FFF2-40B4-BE49-F238E27FC236}">
                <a16:creationId xmlns:a16="http://schemas.microsoft.com/office/drawing/2014/main" id="{5A37C1FC-79EF-4CC7-A9F3-2922F01CC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9" y="3374360"/>
            <a:ext cx="16764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
            <a:extLst>
              <a:ext uri="{FF2B5EF4-FFF2-40B4-BE49-F238E27FC236}">
                <a16:creationId xmlns:a16="http://schemas.microsoft.com/office/drawing/2014/main" id="{290CA044-9651-4886-A18D-613F01EC91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5503" y="1191826"/>
            <a:ext cx="137517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1" name="Retângulo 9">
            <a:extLst>
              <a:ext uri="{FF2B5EF4-FFF2-40B4-BE49-F238E27FC236}">
                <a16:creationId xmlns:a16="http://schemas.microsoft.com/office/drawing/2014/main" id="{DA84179C-013C-42EC-8074-A234D3C03625}"/>
              </a:ext>
            </a:extLst>
          </p:cNvPr>
          <p:cNvSpPr>
            <a:spLocks noChangeArrowheads="1"/>
          </p:cNvSpPr>
          <p:nvPr/>
        </p:nvSpPr>
        <p:spPr bwMode="auto">
          <a:xfrm>
            <a:off x="0" y="359823"/>
            <a:ext cx="9144000" cy="32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alt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A03D684B-12AC-48E7-9A6F-005F7864608C}"/>
              </a:ext>
            </a:extLst>
          </p:cNvPr>
          <p:cNvGraphicFramePr/>
          <p:nvPr/>
        </p:nvGraphicFramePr>
        <p:xfrm>
          <a:off x="1525222" y="961475"/>
          <a:ext cx="6015455" cy="4067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3" name="TextBox 8">
            <a:extLst>
              <a:ext uri="{FF2B5EF4-FFF2-40B4-BE49-F238E27FC236}">
                <a16:creationId xmlns:a16="http://schemas.microsoft.com/office/drawing/2014/main" id="{57DF75D8-102E-4481-A487-182AFBB7450E}"/>
              </a:ext>
            </a:extLst>
          </p:cNvPr>
          <p:cNvSpPr txBox="1">
            <a:spLocks noChangeArrowheads="1"/>
          </p:cNvSpPr>
          <p:nvPr/>
        </p:nvSpPr>
        <p:spPr bwMode="auto">
          <a:xfrm>
            <a:off x="0" y="4944228"/>
            <a:ext cx="3352800" cy="5539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The Problems</a:t>
            </a:r>
          </a:p>
        </p:txBody>
      </p:sp>
      <p:sp>
        <p:nvSpPr>
          <p:cNvPr id="4" name="Slide Number Placeholder 3">
            <a:extLst>
              <a:ext uri="{FF2B5EF4-FFF2-40B4-BE49-F238E27FC236}">
                <a16:creationId xmlns:a16="http://schemas.microsoft.com/office/drawing/2014/main" id="{9133ED8E-F959-423A-A8F8-08ADE7F2CB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A139857-E5E6-48EC-877D-B87131A3AA0C}" type="slidenum">
              <a:rPr kumimoji="0" lang="pt-PT"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24</a:t>
            </a:fld>
            <a:endParaRPr kumimoji="0" lang="pt-PT"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Callout: Up Arrow 2">
            <a:extLst>
              <a:ext uri="{FF2B5EF4-FFF2-40B4-BE49-F238E27FC236}">
                <a16:creationId xmlns:a16="http://schemas.microsoft.com/office/drawing/2014/main" id="{77BA7038-B944-4465-B1C8-66287474E879}"/>
              </a:ext>
            </a:extLst>
          </p:cNvPr>
          <p:cNvSpPr/>
          <p:nvPr/>
        </p:nvSpPr>
        <p:spPr>
          <a:xfrm>
            <a:off x="-137206" y="4951804"/>
            <a:ext cx="6980012" cy="1906197"/>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Vendor data – bid challenges – transparency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competition -- socioeconomic goals (including Buy American) – no- standards security review -- fee to GSA – Most Favored Customer pricing</a:t>
            </a:r>
          </a:p>
        </p:txBody>
      </p:sp>
    </p:spTree>
    <p:extLst>
      <p:ext uri="{BB962C8B-B14F-4D97-AF65-F5344CB8AC3E}">
        <p14:creationId xmlns:p14="http://schemas.microsoft.com/office/powerpoint/2010/main" val="69231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6CDE9-131C-42EF-8D84-B4FDF75294EC}"/>
              </a:ext>
            </a:extLst>
          </p:cNvPr>
          <p:cNvSpPr>
            <a:spLocks noGrp="1"/>
          </p:cNvSpPr>
          <p:nvPr>
            <p:ph type="title"/>
          </p:nvPr>
        </p:nvSpPr>
        <p:spPr/>
        <p:txBody>
          <a:bodyPr/>
          <a:lstStyle/>
          <a:p>
            <a:r>
              <a:rPr lang="en-US" dirty="0"/>
              <a:t>Teaching Strategies</a:t>
            </a:r>
          </a:p>
        </p:txBody>
      </p:sp>
      <p:sp>
        <p:nvSpPr>
          <p:cNvPr id="5" name="Text Placeholder 4">
            <a:extLst>
              <a:ext uri="{FF2B5EF4-FFF2-40B4-BE49-F238E27FC236}">
                <a16:creationId xmlns:a16="http://schemas.microsoft.com/office/drawing/2014/main" id="{F83BEA84-EFFC-4D80-AE6B-B4C6DCB3F46A}"/>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51B7CDD8-598D-48A1-814D-FFE29AE1243D}"/>
              </a:ext>
            </a:extLst>
          </p:cNvPr>
          <p:cNvSpPr>
            <a:spLocks noGrp="1"/>
          </p:cNvSpPr>
          <p:nvPr>
            <p:ph type="sldNum" sz="quarter" idx="12"/>
          </p:nvPr>
        </p:nvSpPr>
        <p:spPr/>
        <p:txBody>
          <a:bodyPr/>
          <a:lstStyle/>
          <a:p>
            <a:fld id="{B2E17EC5-55D4-4AB8-9BF0-84AF6EF768CC}" type="slidenum">
              <a:rPr lang="en-US" smtClean="0"/>
              <a:t>25</a:t>
            </a:fld>
            <a:endParaRPr lang="en-US"/>
          </a:p>
        </p:txBody>
      </p:sp>
    </p:spTree>
    <p:extLst>
      <p:ext uri="{BB962C8B-B14F-4D97-AF65-F5344CB8AC3E}">
        <p14:creationId xmlns:p14="http://schemas.microsoft.com/office/powerpoint/2010/main" val="246164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F50565-F879-4400-9483-9D7EABAC9D3C}"/>
              </a:ext>
            </a:extLst>
          </p:cNvPr>
          <p:cNvSpPr>
            <a:spLocks noGrp="1"/>
          </p:cNvSpPr>
          <p:nvPr>
            <p:ph type="sldNum" sz="quarter" idx="12"/>
          </p:nvPr>
        </p:nvSpPr>
        <p:spPr/>
        <p:txBody>
          <a:bodyPr/>
          <a:lstStyle/>
          <a:p>
            <a:fld id="{B2E17EC5-55D4-4AB8-9BF0-84AF6EF768CC}" type="slidenum">
              <a:rPr lang="en-US" smtClean="0"/>
              <a:t>26</a:t>
            </a:fld>
            <a:endParaRPr lang="en-US"/>
          </a:p>
        </p:txBody>
      </p:sp>
      <p:pic>
        <p:nvPicPr>
          <p:cNvPr id="7" name="Picture 6">
            <a:extLst>
              <a:ext uri="{FF2B5EF4-FFF2-40B4-BE49-F238E27FC236}">
                <a16:creationId xmlns:a16="http://schemas.microsoft.com/office/drawing/2014/main" id="{C8524525-930D-43A3-8ECC-1A0A47E26191}"/>
              </a:ext>
            </a:extLst>
          </p:cNvPr>
          <p:cNvPicPr>
            <a:picLocks noChangeAspect="1"/>
          </p:cNvPicPr>
          <p:nvPr/>
        </p:nvPicPr>
        <p:blipFill>
          <a:blip r:embed="rId2"/>
          <a:stretch>
            <a:fillRect/>
          </a:stretch>
        </p:blipFill>
        <p:spPr>
          <a:xfrm>
            <a:off x="304800" y="990600"/>
            <a:ext cx="8429955" cy="5161604"/>
          </a:xfrm>
          <a:prstGeom prst="rect">
            <a:avLst/>
          </a:prstGeom>
        </p:spPr>
      </p:pic>
      <p:sp>
        <p:nvSpPr>
          <p:cNvPr id="8" name="Oval 7">
            <a:extLst>
              <a:ext uri="{FF2B5EF4-FFF2-40B4-BE49-F238E27FC236}">
                <a16:creationId xmlns:a16="http://schemas.microsoft.com/office/drawing/2014/main" id="{712174EB-E1BF-4F78-A604-16DD08CDC704}"/>
              </a:ext>
            </a:extLst>
          </p:cNvPr>
          <p:cNvSpPr/>
          <p:nvPr/>
        </p:nvSpPr>
        <p:spPr>
          <a:xfrm>
            <a:off x="273341" y="2819400"/>
            <a:ext cx="4114800" cy="609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0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C038A4-5993-4AD5-AA74-9353A5C0DAD7}"/>
              </a:ext>
            </a:extLst>
          </p:cNvPr>
          <p:cNvSpPr>
            <a:spLocks noGrp="1"/>
          </p:cNvSpPr>
          <p:nvPr>
            <p:ph type="sldNum" sz="quarter" idx="12"/>
          </p:nvPr>
        </p:nvSpPr>
        <p:spPr/>
        <p:txBody>
          <a:bodyPr/>
          <a:lstStyle/>
          <a:p>
            <a:fld id="{B2E17EC5-55D4-4AB8-9BF0-84AF6EF768CC}" type="slidenum">
              <a:rPr lang="en-US" smtClean="0"/>
              <a:t>27</a:t>
            </a:fld>
            <a:endParaRPr lang="en-US"/>
          </a:p>
        </p:txBody>
      </p:sp>
      <p:pic>
        <p:nvPicPr>
          <p:cNvPr id="3" name="Picture 2">
            <a:extLst>
              <a:ext uri="{FF2B5EF4-FFF2-40B4-BE49-F238E27FC236}">
                <a16:creationId xmlns:a16="http://schemas.microsoft.com/office/drawing/2014/main" id="{9B777F78-C13A-42A5-8854-AFF2E3DC8902}"/>
              </a:ext>
            </a:extLst>
          </p:cNvPr>
          <p:cNvPicPr>
            <a:picLocks noChangeAspect="1"/>
          </p:cNvPicPr>
          <p:nvPr/>
        </p:nvPicPr>
        <p:blipFill>
          <a:blip r:embed="rId2"/>
          <a:stretch>
            <a:fillRect/>
          </a:stretch>
        </p:blipFill>
        <p:spPr>
          <a:xfrm>
            <a:off x="1413133" y="770608"/>
            <a:ext cx="6317734" cy="5476759"/>
          </a:xfrm>
          <a:prstGeom prst="rect">
            <a:avLst/>
          </a:prstGeom>
        </p:spPr>
      </p:pic>
    </p:spTree>
    <p:extLst>
      <p:ext uri="{BB962C8B-B14F-4D97-AF65-F5344CB8AC3E}">
        <p14:creationId xmlns:p14="http://schemas.microsoft.com/office/powerpoint/2010/main" val="47003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FACAF-3B49-4B1A-9397-1750E35F7D7C}"/>
              </a:ext>
            </a:extLst>
          </p:cNvPr>
          <p:cNvSpPr>
            <a:spLocks noGrp="1"/>
          </p:cNvSpPr>
          <p:nvPr>
            <p:ph type="sldNum" sz="quarter" idx="12"/>
          </p:nvPr>
        </p:nvSpPr>
        <p:spPr/>
        <p:txBody>
          <a:bodyPr/>
          <a:lstStyle/>
          <a:p>
            <a:fld id="{B2E17EC5-55D4-4AB8-9BF0-84AF6EF768CC}" type="slidenum">
              <a:rPr lang="en-US" smtClean="0"/>
              <a:t>28</a:t>
            </a:fld>
            <a:endParaRPr lang="en-US"/>
          </a:p>
        </p:txBody>
      </p:sp>
      <p:pic>
        <p:nvPicPr>
          <p:cNvPr id="3" name="Picture 2">
            <a:extLst>
              <a:ext uri="{FF2B5EF4-FFF2-40B4-BE49-F238E27FC236}">
                <a16:creationId xmlns:a16="http://schemas.microsoft.com/office/drawing/2014/main" id="{5D389D2F-9F09-478F-A79D-47A734055B8D}"/>
              </a:ext>
            </a:extLst>
          </p:cNvPr>
          <p:cNvPicPr>
            <a:picLocks noChangeAspect="1"/>
          </p:cNvPicPr>
          <p:nvPr/>
        </p:nvPicPr>
        <p:blipFill>
          <a:blip r:embed="rId2"/>
          <a:stretch>
            <a:fillRect/>
          </a:stretch>
        </p:blipFill>
        <p:spPr>
          <a:xfrm>
            <a:off x="495300" y="1447800"/>
            <a:ext cx="8153400" cy="4610628"/>
          </a:xfrm>
          <a:prstGeom prst="rect">
            <a:avLst/>
          </a:prstGeom>
        </p:spPr>
      </p:pic>
      <p:sp>
        <p:nvSpPr>
          <p:cNvPr id="4" name="Oval 3">
            <a:extLst>
              <a:ext uri="{FF2B5EF4-FFF2-40B4-BE49-F238E27FC236}">
                <a16:creationId xmlns:a16="http://schemas.microsoft.com/office/drawing/2014/main" id="{249C3EAD-D202-49B3-886E-7CDAF37BBB6E}"/>
              </a:ext>
            </a:extLst>
          </p:cNvPr>
          <p:cNvSpPr/>
          <p:nvPr/>
        </p:nvSpPr>
        <p:spPr>
          <a:xfrm>
            <a:off x="4343400" y="2895600"/>
            <a:ext cx="4114800" cy="609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162D1E-CAA4-4640-9247-69BEF9C157E8}"/>
              </a:ext>
            </a:extLst>
          </p:cNvPr>
          <p:cNvSpPr txBox="1"/>
          <p:nvPr/>
        </p:nvSpPr>
        <p:spPr>
          <a:xfrm>
            <a:off x="7620000" y="3372114"/>
            <a:ext cx="685800" cy="381000"/>
          </a:xfrm>
          <a:prstGeom prst="rect">
            <a:avLst/>
          </a:prstGeom>
          <a:solidFill>
            <a:srgbClr val="FFFF00"/>
          </a:solidFill>
        </p:spPr>
        <p:txBody>
          <a:bodyPr wrap="square" rtlCol="0">
            <a:spAutoFit/>
          </a:bodyPr>
          <a:lstStyle/>
          <a:p>
            <a:r>
              <a:rPr lang="en-US" dirty="0" err="1"/>
              <a:t>gwu</a:t>
            </a:r>
            <a:endParaRPr lang="en-US" dirty="0"/>
          </a:p>
        </p:txBody>
      </p:sp>
    </p:spTree>
    <p:extLst>
      <p:ext uri="{BB962C8B-B14F-4D97-AF65-F5344CB8AC3E}">
        <p14:creationId xmlns:p14="http://schemas.microsoft.com/office/powerpoint/2010/main" val="242920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8C7E81-E3EF-4B25-934D-130E1E7A6A9E}"/>
              </a:ext>
            </a:extLst>
          </p:cNvPr>
          <p:cNvSpPr>
            <a:spLocks noGrp="1"/>
          </p:cNvSpPr>
          <p:nvPr>
            <p:ph type="sldNum" sz="quarter" idx="12"/>
          </p:nvPr>
        </p:nvSpPr>
        <p:spPr/>
        <p:txBody>
          <a:bodyPr/>
          <a:lstStyle/>
          <a:p>
            <a:fld id="{B2E17EC5-55D4-4AB8-9BF0-84AF6EF768CC}" type="slidenum">
              <a:rPr lang="en-US" smtClean="0"/>
              <a:t>29</a:t>
            </a:fld>
            <a:endParaRPr lang="en-US"/>
          </a:p>
        </p:txBody>
      </p:sp>
      <p:pic>
        <p:nvPicPr>
          <p:cNvPr id="3" name="Picture 2">
            <a:extLst>
              <a:ext uri="{FF2B5EF4-FFF2-40B4-BE49-F238E27FC236}">
                <a16:creationId xmlns:a16="http://schemas.microsoft.com/office/drawing/2014/main" id="{AADD1042-82EC-4D3A-90B5-E22A5E4E60D4}"/>
              </a:ext>
            </a:extLst>
          </p:cNvPr>
          <p:cNvPicPr>
            <a:picLocks noChangeAspect="1"/>
          </p:cNvPicPr>
          <p:nvPr/>
        </p:nvPicPr>
        <p:blipFill>
          <a:blip r:embed="rId2"/>
          <a:stretch>
            <a:fillRect/>
          </a:stretch>
        </p:blipFill>
        <p:spPr>
          <a:xfrm>
            <a:off x="0" y="0"/>
            <a:ext cx="9220200" cy="6923353"/>
          </a:xfrm>
          <a:prstGeom prst="rect">
            <a:avLst/>
          </a:prstGeom>
        </p:spPr>
      </p:pic>
    </p:spTree>
    <p:extLst>
      <p:ext uri="{BB962C8B-B14F-4D97-AF65-F5344CB8AC3E}">
        <p14:creationId xmlns:p14="http://schemas.microsoft.com/office/powerpoint/2010/main" val="45784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397C3B-86E9-4C93-A957-E4769BC5E584}"/>
              </a:ext>
            </a:extLst>
          </p:cNvPr>
          <p:cNvSpPr>
            <a:spLocks noGrp="1"/>
          </p:cNvSpPr>
          <p:nvPr>
            <p:ph type="sldNum" sz="quarter" idx="12"/>
          </p:nvPr>
        </p:nvSpPr>
        <p:spPr/>
        <p:txBody>
          <a:bodyPr/>
          <a:lstStyle/>
          <a:p>
            <a:fld id="{B2E17EC5-55D4-4AB8-9BF0-84AF6EF768CC}" type="slidenum">
              <a:rPr lang="en-US" smtClean="0"/>
              <a:t>3</a:t>
            </a:fld>
            <a:endParaRPr lang="en-US"/>
          </a:p>
        </p:txBody>
      </p:sp>
      <p:pic>
        <p:nvPicPr>
          <p:cNvPr id="7" name="Picture 6" descr="A screenshot of a cell phone&#10;&#10;Description automatically generated">
            <a:extLst>
              <a:ext uri="{FF2B5EF4-FFF2-40B4-BE49-F238E27FC236}">
                <a16:creationId xmlns:a16="http://schemas.microsoft.com/office/drawing/2014/main" id="{0F7EB6DF-4334-463C-9791-D67D92B9D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2837"/>
            <a:ext cx="4489020" cy="6645163"/>
          </a:xfrm>
          <a:prstGeom prst="rect">
            <a:avLst/>
          </a:prstGeom>
        </p:spPr>
      </p:pic>
      <p:pic>
        <p:nvPicPr>
          <p:cNvPr id="9" name="Picture 8">
            <a:extLst>
              <a:ext uri="{FF2B5EF4-FFF2-40B4-BE49-F238E27FC236}">
                <a16:creationId xmlns:a16="http://schemas.microsoft.com/office/drawing/2014/main" id="{FC58439D-E9BD-45F7-B64B-CB2296C9DEB3}"/>
              </a:ext>
            </a:extLst>
          </p:cNvPr>
          <p:cNvPicPr>
            <a:picLocks noChangeAspect="1"/>
          </p:cNvPicPr>
          <p:nvPr/>
        </p:nvPicPr>
        <p:blipFill>
          <a:blip r:embed="rId3"/>
          <a:stretch>
            <a:fillRect/>
          </a:stretch>
        </p:blipFill>
        <p:spPr>
          <a:xfrm>
            <a:off x="304800" y="3200400"/>
            <a:ext cx="8686801" cy="2895600"/>
          </a:xfrm>
          <a:prstGeom prst="rect">
            <a:avLst/>
          </a:prstGeom>
          <a:ln>
            <a:solidFill>
              <a:schemeClr val="bg1"/>
            </a:solidFill>
          </a:ln>
        </p:spPr>
      </p:pic>
      <p:sp>
        <p:nvSpPr>
          <p:cNvPr id="10" name="TextBox 9">
            <a:extLst>
              <a:ext uri="{FF2B5EF4-FFF2-40B4-BE49-F238E27FC236}">
                <a16:creationId xmlns:a16="http://schemas.microsoft.com/office/drawing/2014/main" id="{AA41E26A-5C6F-4B21-A7B9-0CE3B8ECA151}"/>
              </a:ext>
            </a:extLst>
          </p:cNvPr>
          <p:cNvSpPr txBox="1"/>
          <p:nvPr/>
        </p:nvSpPr>
        <p:spPr>
          <a:xfrm>
            <a:off x="4870020" y="2209800"/>
            <a:ext cx="4238512" cy="914400"/>
          </a:xfrm>
          <a:prstGeom prst="rect">
            <a:avLst/>
          </a:prstGeom>
          <a:noFill/>
        </p:spPr>
        <p:txBody>
          <a:bodyPr wrap="square" rtlCol="0">
            <a:spAutoFit/>
          </a:bodyPr>
          <a:lstStyle/>
          <a:p>
            <a:pPr algn="r"/>
            <a:r>
              <a:rPr lang="en-US" dirty="0">
                <a:hlinkClick r:id="rId4"/>
              </a:rPr>
              <a:t>https://www.larcier.com/fr/joint-public-procurement-and-innovation-2019-9782802763802.html</a:t>
            </a:r>
            <a:endParaRPr lang="en-US" dirty="0"/>
          </a:p>
        </p:txBody>
      </p:sp>
    </p:spTree>
    <p:extLst>
      <p:ext uri="{BB962C8B-B14F-4D97-AF65-F5344CB8AC3E}">
        <p14:creationId xmlns:p14="http://schemas.microsoft.com/office/powerpoint/2010/main" val="80084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FACAF-3B49-4B1A-9397-1750E35F7D7C}"/>
              </a:ext>
            </a:extLst>
          </p:cNvPr>
          <p:cNvSpPr>
            <a:spLocks noGrp="1"/>
          </p:cNvSpPr>
          <p:nvPr>
            <p:ph type="sldNum" sz="quarter" idx="12"/>
          </p:nvPr>
        </p:nvSpPr>
        <p:spPr/>
        <p:txBody>
          <a:bodyPr/>
          <a:lstStyle/>
          <a:p>
            <a:fld id="{B2E17EC5-55D4-4AB8-9BF0-84AF6EF768CC}" type="slidenum">
              <a:rPr lang="en-US" smtClean="0"/>
              <a:t>30</a:t>
            </a:fld>
            <a:endParaRPr lang="en-US"/>
          </a:p>
        </p:txBody>
      </p:sp>
      <p:pic>
        <p:nvPicPr>
          <p:cNvPr id="3" name="Picture 2">
            <a:extLst>
              <a:ext uri="{FF2B5EF4-FFF2-40B4-BE49-F238E27FC236}">
                <a16:creationId xmlns:a16="http://schemas.microsoft.com/office/drawing/2014/main" id="{5D389D2F-9F09-478F-A79D-47A734055B8D}"/>
              </a:ext>
            </a:extLst>
          </p:cNvPr>
          <p:cNvPicPr>
            <a:picLocks noChangeAspect="1"/>
          </p:cNvPicPr>
          <p:nvPr/>
        </p:nvPicPr>
        <p:blipFill>
          <a:blip r:embed="rId2"/>
          <a:stretch>
            <a:fillRect/>
          </a:stretch>
        </p:blipFill>
        <p:spPr>
          <a:xfrm>
            <a:off x="304800" y="1447800"/>
            <a:ext cx="8153400" cy="4610628"/>
          </a:xfrm>
          <a:prstGeom prst="rect">
            <a:avLst/>
          </a:prstGeom>
        </p:spPr>
      </p:pic>
      <p:sp>
        <p:nvSpPr>
          <p:cNvPr id="4" name="Oval 3">
            <a:extLst>
              <a:ext uri="{FF2B5EF4-FFF2-40B4-BE49-F238E27FC236}">
                <a16:creationId xmlns:a16="http://schemas.microsoft.com/office/drawing/2014/main" id="{249C3EAD-D202-49B3-886E-7CDAF37BBB6E}"/>
              </a:ext>
            </a:extLst>
          </p:cNvPr>
          <p:cNvSpPr/>
          <p:nvPr/>
        </p:nvSpPr>
        <p:spPr>
          <a:xfrm>
            <a:off x="228600" y="2832683"/>
            <a:ext cx="2895600" cy="6096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4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EEBD-1788-4E3D-B021-CB3ADE865BDF}"/>
              </a:ext>
            </a:extLst>
          </p:cNvPr>
          <p:cNvSpPr>
            <a:spLocks noGrp="1"/>
          </p:cNvSpPr>
          <p:nvPr>
            <p:ph type="sldNum" sz="quarter" idx="12"/>
          </p:nvPr>
        </p:nvSpPr>
        <p:spPr/>
        <p:txBody>
          <a:bodyPr/>
          <a:lstStyle/>
          <a:p>
            <a:fld id="{B2E17EC5-55D4-4AB8-9BF0-84AF6EF768CC}" type="slidenum">
              <a:rPr lang="en-US" smtClean="0"/>
              <a:t>31</a:t>
            </a:fld>
            <a:endParaRPr lang="en-US"/>
          </a:p>
        </p:txBody>
      </p:sp>
      <p:sp>
        <p:nvSpPr>
          <p:cNvPr id="4" name="TextBox 3">
            <a:extLst>
              <a:ext uri="{FF2B5EF4-FFF2-40B4-BE49-F238E27FC236}">
                <a16:creationId xmlns:a16="http://schemas.microsoft.com/office/drawing/2014/main" id="{7604C3F0-53EC-4F21-A8B1-4DA05473C7FA}"/>
              </a:ext>
            </a:extLst>
          </p:cNvPr>
          <p:cNvSpPr txBox="1"/>
          <p:nvPr/>
        </p:nvSpPr>
        <p:spPr>
          <a:xfrm>
            <a:off x="6858000" y="3375660"/>
            <a:ext cx="1905000" cy="1015663"/>
          </a:xfrm>
          <a:prstGeom prst="rect">
            <a:avLst/>
          </a:prstGeom>
          <a:noFill/>
        </p:spPr>
        <p:txBody>
          <a:bodyPr wrap="square" rtlCol="0">
            <a:spAutoFit/>
          </a:bodyPr>
          <a:lstStyle/>
          <a:p>
            <a:pPr algn="r"/>
            <a:r>
              <a:rPr lang="en-US" sz="1200" dirty="0">
                <a:hlinkClick r:id="rId2"/>
              </a:rPr>
              <a:t>https://publicprocurementinternational.com/kcl-gwu-annual-symposium-contract-administration-march-16-2020/</a:t>
            </a:r>
            <a:endParaRPr lang="en-US" sz="1200" dirty="0"/>
          </a:p>
        </p:txBody>
      </p:sp>
      <p:sp>
        <p:nvSpPr>
          <p:cNvPr id="5" name="TextBox 4">
            <a:extLst>
              <a:ext uri="{FF2B5EF4-FFF2-40B4-BE49-F238E27FC236}">
                <a16:creationId xmlns:a16="http://schemas.microsoft.com/office/drawing/2014/main" id="{03B97FAF-F774-4A9D-A8F2-C2A5E83E6F74}"/>
              </a:ext>
            </a:extLst>
          </p:cNvPr>
          <p:cNvSpPr txBox="1"/>
          <p:nvPr/>
        </p:nvSpPr>
        <p:spPr>
          <a:xfrm>
            <a:off x="7086600" y="4648200"/>
            <a:ext cx="1676400" cy="923330"/>
          </a:xfrm>
          <a:prstGeom prst="rect">
            <a:avLst/>
          </a:prstGeom>
          <a:noFill/>
        </p:spPr>
        <p:txBody>
          <a:bodyPr wrap="square" rtlCol="0">
            <a:spAutoFit/>
          </a:bodyPr>
          <a:lstStyle/>
          <a:p>
            <a:pPr algn="r"/>
            <a:r>
              <a:rPr lang="en-US" dirty="0">
                <a:hlinkClick r:id="rId3"/>
              </a:rPr>
              <a:t>Program Flyer 2020-KCL-GW-Symposium</a:t>
            </a:r>
            <a:endParaRPr lang="en-US" dirty="0"/>
          </a:p>
        </p:txBody>
      </p:sp>
      <p:pic>
        <p:nvPicPr>
          <p:cNvPr id="6" name="Picture 5">
            <a:extLst>
              <a:ext uri="{FF2B5EF4-FFF2-40B4-BE49-F238E27FC236}">
                <a16:creationId xmlns:a16="http://schemas.microsoft.com/office/drawing/2014/main" id="{6F5F5B07-2FFB-4F52-9BAA-3D8CCF6D1347}"/>
              </a:ext>
            </a:extLst>
          </p:cNvPr>
          <p:cNvPicPr>
            <a:picLocks noChangeAspect="1"/>
          </p:cNvPicPr>
          <p:nvPr/>
        </p:nvPicPr>
        <p:blipFill>
          <a:blip r:embed="rId4"/>
          <a:stretch>
            <a:fillRect/>
          </a:stretch>
        </p:blipFill>
        <p:spPr>
          <a:xfrm>
            <a:off x="392430" y="1371600"/>
            <a:ext cx="6260185" cy="4514834"/>
          </a:xfrm>
          <a:prstGeom prst="rect">
            <a:avLst/>
          </a:prstGeom>
        </p:spPr>
      </p:pic>
      <p:sp>
        <p:nvSpPr>
          <p:cNvPr id="3" name="TextBox 2">
            <a:extLst>
              <a:ext uri="{FF2B5EF4-FFF2-40B4-BE49-F238E27FC236}">
                <a16:creationId xmlns:a16="http://schemas.microsoft.com/office/drawing/2014/main" id="{D22E7322-6DCE-407D-972D-EF57FDAD8B52}"/>
              </a:ext>
            </a:extLst>
          </p:cNvPr>
          <p:cNvSpPr txBox="1"/>
          <p:nvPr/>
        </p:nvSpPr>
        <p:spPr>
          <a:xfrm>
            <a:off x="4155591" y="5935259"/>
            <a:ext cx="4636770" cy="369332"/>
          </a:xfrm>
          <a:prstGeom prst="rect">
            <a:avLst/>
          </a:prstGeom>
          <a:solidFill>
            <a:srgbClr val="FFFF00"/>
          </a:solidFill>
        </p:spPr>
        <p:txBody>
          <a:bodyPr wrap="square" rtlCol="0">
            <a:spAutoFit/>
          </a:bodyPr>
          <a:lstStyle/>
          <a:p>
            <a:r>
              <a:rPr lang="en-US" dirty="0"/>
              <a:t>. . . And University of Warsaw, March 18, 2020</a:t>
            </a:r>
          </a:p>
        </p:txBody>
      </p:sp>
    </p:spTree>
    <p:extLst>
      <p:ext uri="{BB962C8B-B14F-4D97-AF65-F5344CB8AC3E}">
        <p14:creationId xmlns:p14="http://schemas.microsoft.com/office/powerpoint/2010/main" val="347108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92381" y="3086101"/>
            <a:ext cx="6159240" cy="846809"/>
          </a:xfrm>
        </p:spPr>
        <p:txBody>
          <a:bodyPr>
            <a:normAutofit/>
          </a:bodyPr>
          <a:lstStyle/>
          <a:p>
            <a:r>
              <a:rPr lang="it-IT" sz="4500" b="1" dirty="0">
                <a:solidFill>
                  <a:schemeClr val="tx1"/>
                </a:solidFill>
                <a:effectLst>
                  <a:outerShdw blurRad="38100" dist="38100" dir="2700000" algn="tl">
                    <a:srgbClr val="000000">
                      <a:alpha val="43137"/>
                    </a:srgbClr>
                  </a:outerShdw>
                </a:effectLst>
              </a:rPr>
              <a:t>REFERENCES</a:t>
            </a:r>
          </a:p>
        </p:txBody>
      </p:sp>
      <p:sp>
        <p:nvSpPr>
          <p:cNvPr id="3" name="Segnaposto numero diapositiva 2"/>
          <p:cNvSpPr>
            <a:spLocks noGrp="1"/>
          </p:cNvSpPr>
          <p:nvPr>
            <p:ph type="sldNum" idx="12"/>
          </p:nvPr>
        </p:nvSpPr>
        <p:spPr/>
        <p:txBody>
          <a:bodyPr/>
          <a:lstStyle/>
          <a:p>
            <a:pPr>
              <a:defRPr/>
            </a:pPr>
            <a:fld id="{85EEA3C4-F9F7-4A19-9148-515FC0B52E4B}" type="slidenum">
              <a:rPr lang="it-IT" altLang="it-IT">
                <a:solidFill>
                  <a:srgbClr val="073E87"/>
                </a:solidFill>
                <a:latin typeface="Candara"/>
              </a:rPr>
              <a:pPr>
                <a:defRPr/>
              </a:pPr>
              <a:t>32</a:t>
            </a:fld>
            <a:endParaRPr lang="it-IT" altLang="it-IT">
              <a:solidFill>
                <a:srgbClr val="073E87"/>
              </a:solidFill>
              <a:latin typeface="Candara"/>
            </a:endParaRPr>
          </a:p>
        </p:txBody>
      </p:sp>
    </p:spTree>
    <p:extLst>
      <p:ext uri="{BB962C8B-B14F-4D97-AF65-F5344CB8AC3E}">
        <p14:creationId xmlns:p14="http://schemas.microsoft.com/office/powerpoint/2010/main" val="2689006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9635" y="1808560"/>
            <a:ext cx="3857625"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Segnaposto numero diapositiva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2400">
                <a:solidFill>
                  <a:schemeClr val="tx1"/>
                </a:solidFill>
                <a:latin typeface="Arial" pitchFamily="34" charset="0"/>
                <a:ea typeface="MS PGothic" pitchFamily="34" charset="-128"/>
              </a:defRPr>
            </a:lvl1pPr>
            <a:lvl2pPr marL="417910" indent="-160735">
              <a:spcBef>
                <a:spcPct val="20000"/>
              </a:spcBef>
              <a:buChar char="–"/>
              <a:defRPr sz="2100">
                <a:solidFill>
                  <a:schemeClr val="tx1"/>
                </a:solidFill>
                <a:latin typeface="Arial" pitchFamily="34" charset="0"/>
                <a:ea typeface="MS PGothic" pitchFamily="34" charset="-128"/>
              </a:defRPr>
            </a:lvl2pPr>
            <a:lvl3pPr marL="642938" indent="-128588">
              <a:spcBef>
                <a:spcPct val="20000"/>
              </a:spcBef>
              <a:buChar char="•"/>
              <a:defRPr sz="1800">
                <a:solidFill>
                  <a:schemeClr val="tx1"/>
                </a:solidFill>
                <a:latin typeface="Arial" pitchFamily="34" charset="0"/>
                <a:ea typeface="MS PGothic" pitchFamily="34" charset="-128"/>
              </a:defRPr>
            </a:lvl3pPr>
            <a:lvl4pPr marL="900113" indent="-128588">
              <a:spcBef>
                <a:spcPct val="20000"/>
              </a:spcBef>
              <a:buChar char="–"/>
              <a:defRPr sz="1500">
                <a:solidFill>
                  <a:schemeClr val="tx1"/>
                </a:solidFill>
                <a:latin typeface="Arial" pitchFamily="34" charset="0"/>
                <a:ea typeface="MS PGothic" pitchFamily="34" charset="-128"/>
              </a:defRPr>
            </a:lvl4pPr>
            <a:lvl5pPr marL="1157288" indent="-128588">
              <a:spcBef>
                <a:spcPct val="20000"/>
              </a:spcBef>
              <a:buChar char="»"/>
              <a:defRPr sz="1500">
                <a:solidFill>
                  <a:schemeClr val="tx1"/>
                </a:solidFill>
                <a:latin typeface="Arial" pitchFamily="34" charset="0"/>
                <a:ea typeface="MS PGothic" pitchFamily="34" charset="-128"/>
              </a:defRPr>
            </a:lvl5pPr>
            <a:lvl6pPr marL="1500188" indent="-128588" eaLnBrk="0" fontAlgn="base" hangingPunct="0">
              <a:spcBef>
                <a:spcPct val="20000"/>
              </a:spcBef>
              <a:spcAft>
                <a:spcPct val="0"/>
              </a:spcAft>
              <a:buChar char="»"/>
              <a:defRPr sz="1500">
                <a:solidFill>
                  <a:schemeClr val="tx1"/>
                </a:solidFill>
                <a:latin typeface="Arial" pitchFamily="34" charset="0"/>
                <a:ea typeface="MS PGothic" pitchFamily="34" charset="-128"/>
              </a:defRPr>
            </a:lvl6pPr>
            <a:lvl7pPr marL="1843088" indent="-128588" eaLnBrk="0" fontAlgn="base" hangingPunct="0">
              <a:spcBef>
                <a:spcPct val="20000"/>
              </a:spcBef>
              <a:spcAft>
                <a:spcPct val="0"/>
              </a:spcAft>
              <a:buChar char="»"/>
              <a:defRPr sz="1500">
                <a:solidFill>
                  <a:schemeClr val="tx1"/>
                </a:solidFill>
                <a:latin typeface="Arial" pitchFamily="34" charset="0"/>
                <a:ea typeface="MS PGothic" pitchFamily="34" charset="-128"/>
              </a:defRPr>
            </a:lvl7pPr>
            <a:lvl8pPr marL="2185988" indent="-128588" eaLnBrk="0" fontAlgn="base" hangingPunct="0">
              <a:spcBef>
                <a:spcPct val="20000"/>
              </a:spcBef>
              <a:spcAft>
                <a:spcPct val="0"/>
              </a:spcAft>
              <a:buChar char="»"/>
              <a:defRPr sz="1500">
                <a:solidFill>
                  <a:schemeClr val="tx1"/>
                </a:solidFill>
                <a:latin typeface="Arial" pitchFamily="34" charset="0"/>
                <a:ea typeface="MS PGothic" pitchFamily="34" charset="-128"/>
              </a:defRPr>
            </a:lvl8pPr>
            <a:lvl9pPr marL="2528888" indent="-128588" eaLnBrk="0" fontAlgn="base" hangingPunct="0">
              <a:spcBef>
                <a:spcPct val="20000"/>
              </a:spcBef>
              <a:spcAft>
                <a:spcPct val="0"/>
              </a:spcAft>
              <a:buChar char="»"/>
              <a:defRPr sz="1500">
                <a:solidFill>
                  <a:schemeClr val="tx1"/>
                </a:solidFill>
                <a:latin typeface="Arial" pitchFamily="34" charset="0"/>
                <a:ea typeface="MS PGothic" pitchFamily="34" charset="-128"/>
              </a:defRPr>
            </a:lvl9pPr>
          </a:lstStyle>
          <a:p>
            <a:pPr>
              <a:spcBef>
                <a:spcPct val="0"/>
              </a:spcBef>
              <a:buNone/>
            </a:pPr>
            <a:fld id="{4BDF1D4C-185A-4BAC-8377-B2819C128D60}" type="slidenum">
              <a:rPr lang="it-IT" altLang="it-IT" sz="750">
                <a:solidFill>
                  <a:srgbClr val="898989"/>
                </a:solidFill>
              </a:rPr>
              <a:pPr>
                <a:spcBef>
                  <a:spcPct val="0"/>
                </a:spcBef>
                <a:buNone/>
              </a:pPr>
              <a:t>33</a:t>
            </a:fld>
            <a:endParaRPr lang="it-IT" altLang="it-IT" sz="750">
              <a:solidFill>
                <a:srgbClr val="898989"/>
              </a:solidFill>
            </a:endParaRPr>
          </a:p>
        </p:txBody>
      </p:sp>
      <p:sp>
        <p:nvSpPr>
          <p:cNvPr id="28676" name="Rettangolo 6"/>
          <p:cNvSpPr>
            <a:spLocks noChangeArrowheads="1"/>
          </p:cNvSpPr>
          <p:nvPr/>
        </p:nvSpPr>
        <p:spPr bwMode="auto">
          <a:xfrm>
            <a:off x="1439467" y="3307557"/>
            <a:ext cx="6265069" cy="1131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None/>
            </a:pPr>
            <a:r>
              <a:rPr lang="hu-HU" altLang="it-IT" sz="2250" b="1">
                <a:solidFill>
                  <a:prstClr val="black"/>
                </a:solidFill>
                <a:latin typeface="Times New Roman" pitchFamily="18" charset="0"/>
                <a:cs typeface="Times New Roman" pitchFamily="18" charset="0"/>
              </a:rPr>
              <a:t>PPI2Innovate</a:t>
            </a:r>
            <a:endParaRPr lang="it-IT" altLang="it-IT" sz="2250" b="1">
              <a:solidFill>
                <a:prstClr val="black"/>
              </a:solidFill>
              <a:latin typeface="Times New Roman" pitchFamily="18" charset="0"/>
              <a:cs typeface="Times New Roman" pitchFamily="18" charset="0"/>
            </a:endParaRPr>
          </a:p>
          <a:p>
            <a:pPr algn="ctr">
              <a:spcBef>
                <a:spcPct val="0"/>
              </a:spcBef>
              <a:buNone/>
            </a:pPr>
            <a:r>
              <a:rPr lang="en-US" altLang="it-IT" sz="2250" b="1" i="1">
                <a:solidFill>
                  <a:prstClr val="black"/>
                </a:solidFill>
                <a:latin typeface="Times New Roman" pitchFamily="18" charset="0"/>
                <a:cs typeface="Times New Roman" pitchFamily="18" charset="0"/>
              </a:rPr>
              <a:t>Capacity building to boost usage of PPI in Central Europe</a:t>
            </a:r>
            <a:endParaRPr lang="hu-HU" altLang="it-IT" sz="2250" b="1" i="1">
              <a:solidFill>
                <a:prstClr val="black"/>
              </a:solidFill>
              <a:latin typeface="Times New Roman" pitchFamily="18" charset="0"/>
              <a:cs typeface="Times New Roman" pitchFamily="18" charset="0"/>
            </a:endParaRPr>
          </a:p>
        </p:txBody>
      </p:sp>
      <p:sp>
        <p:nvSpPr>
          <p:cNvPr id="28677" name="CasellaDiTesto 1"/>
          <p:cNvSpPr txBox="1">
            <a:spLocks noChangeArrowheads="1"/>
          </p:cNvSpPr>
          <p:nvPr/>
        </p:nvSpPr>
        <p:spPr bwMode="auto">
          <a:xfrm>
            <a:off x="2033589" y="4617244"/>
            <a:ext cx="502324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0"/>
              </a:spcBef>
              <a:buNone/>
            </a:pPr>
            <a:r>
              <a:rPr lang="it-IT" altLang="it-IT" sz="1350" b="1" i="1">
                <a:solidFill>
                  <a:prstClr val="black"/>
                </a:solidFill>
                <a:latin typeface="Times New Roman" pitchFamily="18" charset="0"/>
                <a:cs typeface="Times New Roman" pitchFamily="18" charset="0"/>
              </a:rPr>
              <a:t>https://www.interreg-central.eu/Content.Node/PPI2Innovate.html</a:t>
            </a:r>
          </a:p>
        </p:txBody>
      </p:sp>
      <p:sp>
        <p:nvSpPr>
          <p:cNvPr id="28678" name="Text Box 27"/>
          <p:cNvSpPr txBox="1">
            <a:spLocks noChangeArrowheads="1"/>
          </p:cNvSpPr>
          <p:nvPr/>
        </p:nvSpPr>
        <p:spPr bwMode="auto">
          <a:xfrm>
            <a:off x="1169195" y="5805488"/>
            <a:ext cx="25229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50000"/>
              </a:spcBef>
              <a:buNone/>
            </a:pPr>
            <a:r>
              <a:rPr lang="en-US" altLang="it-IT" sz="900" dirty="0">
                <a:solidFill>
                  <a:srgbClr val="000000"/>
                </a:solidFill>
                <a:cs typeface="Arial" pitchFamily="34" charset="0"/>
              </a:rPr>
              <a:t>© Copyright 2019 G. M. </a:t>
            </a:r>
            <a:r>
              <a:rPr lang="en-US" altLang="it-IT" sz="900" dirty="0" err="1">
                <a:solidFill>
                  <a:srgbClr val="000000"/>
                </a:solidFill>
                <a:cs typeface="Arial" pitchFamily="34" charset="0"/>
              </a:rPr>
              <a:t>Racca</a:t>
            </a:r>
            <a:endParaRPr lang="en-US" altLang="it-IT" sz="900" dirty="0">
              <a:solidFill>
                <a:srgbClr val="000000"/>
              </a:solidFill>
              <a:cs typeface="Arial" pitchFamily="34" charset="0"/>
            </a:endParaRPr>
          </a:p>
        </p:txBody>
      </p:sp>
    </p:spTree>
    <p:extLst>
      <p:ext uri="{BB962C8B-B14F-4D97-AF65-F5344CB8AC3E}">
        <p14:creationId xmlns:p14="http://schemas.microsoft.com/office/powerpoint/2010/main" val="1150555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ctrTitle"/>
          </p:nvPr>
        </p:nvSpPr>
        <p:spPr/>
        <p:txBody>
          <a:bodyPr/>
          <a:lstStyle/>
          <a:p>
            <a:r>
              <a:rPr lang="en-US" altLang="it-IT" sz="900" i="1">
                <a:latin typeface="Times New Roman" pitchFamily="18" charset="0"/>
                <a:cs typeface="Times New Roman" pitchFamily="18" charset="0"/>
              </a:rPr>
              <a:t>NEXT CHALLENGES</a:t>
            </a:r>
            <a:r>
              <a:rPr lang="mr-IN" altLang="it-IT" sz="900" i="1">
                <a:latin typeface="Times New Roman" pitchFamily="18" charset="0"/>
                <a:cs typeface="Times New Roman" pitchFamily="18" charset="0"/>
              </a:rPr>
              <a:t>…</a:t>
            </a:r>
            <a:br>
              <a:rPr lang="it-IT" altLang="it-IT" sz="900" i="1">
                <a:latin typeface="Times New Roman" pitchFamily="18" charset="0"/>
                <a:cs typeface="Times New Roman" pitchFamily="18" charset="0"/>
              </a:rPr>
            </a:br>
            <a:r>
              <a:rPr lang="en-US" altLang="it-IT" sz="900" i="1">
                <a:latin typeface="Times New Roman" pitchFamily="18" charset="0"/>
                <a:cs typeface="Times New Roman" pitchFamily="18" charset="0"/>
              </a:rPr>
              <a:t>Development of nationally customized PPI2Innovative tools for SMART Health, Energy and ICT</a:t>
            </a:r>
            <a:br>
              <a:rPr lang="en-GB" altLang="it-IT" i="1">
                <a:latin typeface="Times New Roman" pitchFamily="18" charset="0"/>
                <a:cs typeface="Times New Roman" pitchFamily="18" charset="0"/>
              </a:rPr>
            </a:br>
            <a:endParaRPr lang="it-IT" altLang="it-IT"/>
          </a:p>
        </p:txBody>
      </p:sp>
      <p:sp>
        <p:nvSpPr>
          <p:cNvPr id="32771" name="Textplatzhalter 2"/>
          <p:cNvSpPr>
            <a:spLocks noGrp="1"/>
          </p:cNvSpPr>
          <p:nvPr>
            <p:ph type="subTitle" idx="1"/>
          </p:nvPr>
        </p:nvSpPr>
        <p:spPr>
          <a:xfrm>
            <a:off x="1187221" y="1777843"/>
            <a:ext cx="6553200" cy="3924656"/>
          </a:xfrm>
          <a:solidFill>
            <a:srgbClr val="FF6600"/>
          </a:solidFill>
        </p:spPr>
        <p:txBody>
          <a:bodyPr/>
          <a:lstStyle/>
          <a:p>
            <a:r>
              <a:rPr lang="en-GB" altLang="it-IT" sz="1350" dirty="0">
                <a:solidFill>
                  <a:schemeClr val="tx1"/>
                </a:solidFill>
                <a:latin typeface="Times New Roman" pitchFamily="18" charset="0"/>
                <a:cs typeface="Times New Roman" pitchFamily="18" charset="0"/>
              </a:rPr>
              <a:t>    </a:t>
            </a:r>
            <a:r>
              <a:rPr lang="en-GB" altLang="it-IT" sz="1350" b="1" dirty="0">
                <a:solidFill>
                  <a:schemeClr val="tx1"/>
                </a:solidFill>
                <a:latin typeface="Times New Roman" pitchFamily="18" charset="0"/>
                <a:cs typeface="Times New Roman" pitchFamily="18" charset="0"/>
              </a:rPr>
              <a:t>Objective: </a:t>
            </a:r>
            <a:r>
              <a:rPr lang="en-GB" altLang="it-IT"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develop </a:t>
            </a:r>
            <a:r>
              <a:rPr lang="en-GB" altLang="it-IT" sz="1350" b="1" dirty="0">
                <a:solidFill>
                  <a:schemeClr val="tx1"/>
                </a:solidFill>
                <a:latin typeface="Times New Roman" pitchFamily="18" charset="0"/>
                <a:cs typeface="Times New Roman" pitchFamily="18" charset="0"/>
              </a:rPr>
              <a:t>PPI2Innovate Tools -  </a:t>
            </a:r>
            <a:r>
              <a:rPr lang="en-GB" altLang="it-IT"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realize</a:t>
            </a:r>
            <a:r>
              <a:rPr lang="en-GB" altLang="it-IT" sz="1350" b="1" dirty="0">
                <a:solidFill>
                  <a:schemeClr val="tx1"/>
                </a:solidFill>
                <a:latin typeface="Times New Roman" pitchFamily="18" charset="0"/>
                <a:cs typeface="Times New Roman" pitchFamily="18" charset="0"/>
              </a:rPr>
              <a:t> pilot project on innovation - </a:t>
            </a:r>
            <a:r>
              <a:rPr lang="en-GB" altLang="it-IT"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support</a:t>
            </a:r>
            <a:r>
              <a:rPr lang="en-GB" altLang="it-IT" sz="1350" b="1" dirty="0">
                <a:solidFill>
                  <a:schemeClr val="tx1"/>
                </a:solidFill>
                <a:latin typeface="Times New Roman" pitchFamily="18" charset="0"/>
                <a:cs typeface="Times New Roman" pitchFamily="18" charset="0"/>
              </a:rPr>
              <a:t> public procurers</a:t>
            </a:r>
          </a:p>
          <a:p>
            <a:endParaRPr lang="en-GB" altLang="it-IT" sz="1800" dirty="0">
              <a:latin typeface="Times New Roman" pitchFamily="18" charset="0"/>
              <a:cs typeface="Times New Roman" pitchFamily="18" charset="0"/>
            </a:endParaRPr>
          </a:p>
        </p:txBody>
      </p:sp>
      <p:pic>
        <p:nvPicPr>
          <p:cNvPr id="32772" name="Obrázek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41811"/>
            <a:ext cx="947738" cy="307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platzhalter 3"/>
          <p:cNvSpPr txBox="1">
            <a:spLocks/>
          </p:cNvSpPr>
          <p:nvPr/>
        </p:nvSpPr>
        <p:spPr>
          <a:xfrm>
            <a:off x="1385887" y="921545"/>
            <a:ext cx="5178029" cy="794147"/>
          </a:xfrm>
          <a:prstGeom prst="rect">
            <a:avLst/>
          </a:prstGeom>
          <a:solidFill>
            <a:srgbClr val="FFFF00"/>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it-IT" sz="135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NEXT CHALLENGES</a:t>
            </a:r>
            <a:r>
              <a:rPr lang="mr-IN" altLang="it-IT" sz="135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it-IT" altLang="it-IT" sz="135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altLang="it-IT" sz="180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Development </a:t>
            </a:r>
            <a:r>
              <a:rPr lang="en-US" altLang="it-IT" sz="1350" b="1" i="1" kern="0" dirty="0">
                <a:solidFill>
                  <a:prstClr val="black"/>
                </a:solidFill>
                <a:latin typeface="Times New Roman" panose="02020603050405020304" pitchFamily="18" charset="0"/>
                <a:cs typeface="Times New Roman" panose="02020603050405020304" pitchFamily="18" charset="0"/>
              </a:rPr>
              <a:t>of  </a:t>
            </a:r>
            <a:r>
              <a:rPr lang="en-US" altLang="it-IT" sz="150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competence centers on Circular Procurement…</a:t>
            </a:r>
            <a:endParaRPr lang="en-GB" altLang="it-IT" sz="1500" b="1" i="1" kern="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2775" name="Oggetto 4"/>
          <p:cNvGraphicFramePr>
            <a:graphicFrameLocks noChangeAspect="1"/>
          </p:cNvGraphicFramePr>
          <p:nvPr/>
        </p:nvGraphicFramePr>
        <p:xfrm>
          <a:off x="1277634" y="2444174"/>
          <a:ext cx="6696503" cy="3464303"/>
        </p:xfrm>
        <a:graphic>
          <a:graphicData uri="http://schemas.openxmlformats.org/presentationml/2006/ole">
            <mc:AlternateContent xmlns:mc="http://schemas.openxmlformats.org/markup-compatibility/2006">
              <mc:Choice xmlns:v="urn:schemas-microsoft-com:vml" Requires="v">
                <p:oleObj spid="_x0000_s1048" name="Documento" r:id="rId4" imgW="6260912" imgH="2876831" progId="Word.Document.12">
                  <p:embed/>
                </p:oleObj>
              </mc:Choice>
              <mc:Fallback>
                <p:oleObj name="Documento" r:id="rId4" imgW="6260912" imgH="2876831" progId="Word.Document.12">
                  <p:embed/>
                  <p:pic>
                    <p:nvPicPr>
                      <p:cNvPr id="32775" name="Oggetto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634" y="2444174"/>
                        <a:ext cx="6696503" cy="3464303"/>
                      </a:xfrm>
                      <a:prstGeom prst="rect">
                        <a:avLst/>
                      </a:prstGeom>
                      <a:noFill/>
                      <a:ln>
                        <a:noFill/>
                      </a:ln>
                    </p:spPr>
                  </p:pic>
                </p:oleObj>
              </mc:Fallback>
            </mc:AlternateContent>
          </a:graphicData>
        </a:graphic>
      </p:graphicFrame>
      <p:sp>
        <p:nvSpPr>
          <p:cNvPr id="12" name="Text Box 27"/>
          <p:cNvSpPr txBox="1">
            <a:spLocks noChangeArrowheads="1"/>
          </p:cNvSpPr>
          <p:nvPr/>
        </p:nvSpPr>
        <p:spPr bwMode="auto">
          <a:xfrm>
            <a:off x="1169195" y="5805488"/>
            <a:ext cx="252293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spcBef>
                <a:spcPct val="50000"/>
              </a:spcBef>
              <a:buNone/>
            </a:pPr>
            <a:r>
              <a:rPr lang="en-US" altLang="it-IT" sz="900" dirty="0">
                <a:solidFill>
                  <a:srgbClr val="000000"/>
                </a:solidFill>
                <a:cs typeface="Arial" pitchFamily="34" charset="0"/>
              </a:rPr>
              <a:t>© Copyright 2019 G. M. </a:t>
            </a:r>
            <a:r>
              <a:rPr lang="en-US" altLang="it-IT" sz="900" dirty="0" err="1">
                <a:solidFill>
                  <a:srgbClr val="000000"/>
                </a:solidFill>
                <a:cs typeface="Arial" pitchFamily="34" charset="0"/>
              </a:rPr>
              <a:t>Racca</a:t>
            </a:r>
            <a:endParaRPr lang="en-US" altLang="it-IT" sz="900" dirty="0">
              <a:solidFill>
                <a:srgbClr val="000000"/>
              </a:solidFill>
              <a:cs typeface="Arial"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849" y="2340184"/>
            <a:ext cx="2030492" cy="2373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3454126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88913" y="1079500"/>
            <a:ext cx="8720137" cy="5216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it-IT" sz="1350">
              <a:solidFill>
                <a:prstClr val="white"/>
              </a:solidFill>
              <a:latin typeface="Verdana"/>
            </a:endParaRPr>
          </a:p>
        </p:txBody>
      </p:sp>
      <p:sp>
        <p:nvSpPr>
          <p:cNvPr id="2" name="Segnaposto contenuto 1"/>
          <p:cNvSpPr>
            <a:spLocks noGrp="1"/>
          </p:cNvSpPr>
          <p:nvPr>
            <p:ph idx="1"/>
          </p:nvPr>
        </p:nvSpPr>
        <p:spPr>
          <a:xfrm>
            <a:off x="548127" y="1455341"/>
            <a:ext cx="8104187" cy="4464843"/>
          </a:xfrm>
          <a:solidFill>
            <a:schemeClr val="accent1">
              <a:lumMod val="25000"/>
              <a:lumOff val="75000"/>
            </a:schemeClr>
          </a:solidFill>
        </p:spPr>
        <p:txBody>
          <a:bodyPr>
            <a:noAutofit/>
          </a:bodyPr>
          <a:lstStyle/>
          <a:p>
            <a:pPr marL="0" indent="0">
              <a:buFont typeface="Wingdings" panose="05000000000000000000" pitchFamily="2" charset="2"/>
              <a:buNone/>
              <a:defRPr/>
            </a:pPr>
            <a:r>
              <a:rPr lang="en-US" dirty="0">
                <a:effectLst>
                  <a:outerShdw blurRad="38100" dist="38100" dir="2700000" algn="tl">
                    <a:srgbClr val="000000">
                      <a:alpha val="43137"/>
                    </a:srgbClr>
                  </a:outerShdw>
                </a:effectLst>
              </a:rPr>
              <a:t>Public procurement has a </a:t>
            </a:r>
            <a:r>
              <a:rPr lang="en-US" b="1" dirty="0">
                <a:effectLst>
                  <a:outerShdw blurRad="38100" dist="38100" dir="2700000" algn="tl">
                    <a:srgbClr val="000000">
                      <a:alpha val="43137"/>
                    </a:srgbClr>
                  </a:outerShdw>
                </a:effectLst>
              </a:rPr>
              <a:t>major role to play in the transition</a:t>
            </a:r>
            <a:r>
              <a:rPr lang="en-US" dirty="0">
                <a:effectLst>
                  <a:outerShdw blurRad="38100" dist="38100" dir="2700000" algn="tl">
                    <a:srgbClr val="000000">
                      <a:alpha val="43137"/>
                    </a:srgbClr>
                  </a:outerShdw>
                </a:effectLst>
              </a:rPr>
              <a:t> towards a </a:t>
            </a:r>
            <a:r>
              <a:rPr lang="en-US" sz="2000" b="1" dirty="0">
                <a:effectLst>
                  <a:outerShdw blurRad="38100" dist="38100" dir="2700000" algn="tl">
                    <a:srgbClr val="000000">
                      <a:alpha val="43137"/>
                    </a:srgbClr>
                  </a:outerShdw>
                </a:effectLst>
              </a:rPr>
              <a:t>Circular Economy</a:t>
            </a:r>
            <a:r>
              <a:rPr lang="en-US" dirty="0">
                <a:effectLst>
                  <a:outerShdw blurRad="38100" dist="38100" dir="2700000" algn="tl">
                    <a:srgbClr val="000000">
                      <a:alpha val="43137"/>
                    </a:srgbClr>
                  </a:outerShdw>
                </a:effectLst>
              </a:rPr>
              <a:t>. </a:t>
            </a:r>
          </a:p>
          <a:p>
            <a:pPr marL="0" indent="0">
              <a:buFont typeface="Wingdings" panose="05000000000000000000" pitchFamily="2" charset="2"/>
              <a:buNone/>
              <a:defRPr/>
            </a:pPr>
            <a:r>
              <a:rPr lang="en-US" dirty="0">
                <a:effectLst>
                  <a:outerShdw blurRad="38100" dist="38100" dir="2700000" algn="tl">
                    <a:srgbClr val="000000">
                      <a:alpha val="43137"/>
                    </a:srgbClr>
                  </a:outerShdw>
                </a:effectLst>
              </a:rPr>
              <a:t>It is </a:t>
            </a:r>
            <a:r>
              <a:rPr lang="en-US" b="1" dirty="0">
                <a:effectLst>
                  <a:outerShdw blurRad="38100" dist="38100" dir="2700000" algn="tl">
                    <a:srgbClr val="000000">
                      <a:alpha val="43137"/>
                    </a:srgbClr>
                  </a:outerShdw>
                </a:effectLst>
              </a:rPr>
              <a:t>important and efficient to make the right choices early on in the product creation process</a:t>
            </a:r>
            <a:r>
              <a:rPr lang="en-US" dirty="0">
                <a:effectLst>
                  <a:outerShdw blurRad="38100" dist="38100" dir="2700000" algn="tl">
                    <a:srgbClr val="000000">
                      <a:alpha val="43137"/>
                    </a:srgbClr>
                  </a:outerShdw>
                </a:effectLst>
              </a:rPr>
              <a:t>, so that materials and components are suitable, at end-of-life, for repair or refurbishment and re-use, thus helping to close the materials loop.</a:t>
            </a:r>
          </a:p>
          <a:p>
            <a:pPr marL="0" indent="0">
              <a:buFont typeface="Wingdings" panose="05000000000000000000" pitchFamily="2" charset="2"/>
              <a:buNone/>
              <a:defRPr/>
            </a:pPr>
            <a:r>
              <a:rPr lang="en-US" dirty="0">
                <a:effectLst>
                  <a:outerShdw blurRad="38100" dist="38100" dir="2700000" algn="tl">
                    <a:srgbClr val="000000">
                      <a:alpha val="43137"/>
                    </a:srgbClr>
                  </a:outerShdw>
                </a:effectLst>
              </a:rPr>
              <a:t>Project </a:t>
            </a:r>
            <a:r>
              <a:rPr lang="en-US" dirty="0" err="1">
                <a:effectLst>
                  <a:outerShdw blurRad="38100" dist="38100" dir="2700000" algn="tl">
                    <a:srgbClr val="000000">
                      <a:alpha val="43137"/>
                    </a:srgbClr>
                  </a:outerShdw>
                </a:effectLst>
              </a:rPr>
              <a:t>CircPro</a:t>
            </a:r>
            <a:r>
              <a:rPr lang="en-US" dirty="0">
                <a:effectLst>
                  <a:outerShdw blurRad="38100" dist="38100" dir="2700000" algn="tl">
                    <a:srgbClr val="000000">
                      <a:alpha val="43137"/>
                    </a:srgbClr>
                  </a:outerShdw>
                </a:effectLst>
              </a:rPr>
              <a:t> aims to </a:t>
            </a:r>
            <a:r>
              <a:rPr lang="en-US" b="1" dirty="0">
                <a:effectLst>
                  <a:outerShdw blurRad="38100" dist="38100" dir="2700000" algn="tl">
                    <a:srgbClr val="000000">
                      <a:alpha val="43137"/>
                    </a:srgbClr>
                  </a:outerShdw>
                </a:effectLst>
              </a:rPr>
              <a:t>promote the transition to a more Circular Economy </a:t>
            </a:r>
            <a:r>
              <a:rPr lang="en-US" dirty="0">
                <a:effectLst>
                  <a:outerShdw blurRad="38100" dist="38100" dir="2700000" algn="tl">
                    <a:srgbClr val="000000">
                      <a:alpha val="43137"/>
                    </a:srgbClr>
                  </a:outerShdw>
                </a:effectLst>
              </a:rPr>
              <a:t>related national and regional decision making by </a:t>
            </a:r>
            <a:r>
              <a:rPr lang="en-US" b="1" dirty="0">
                <a:effectLst>
                  <a:outerShdw blurRad="38100" dist="38100" dir="2700000" algn="tl">
                    <a:srgbClr val="000000">
                      <a:alpha val="43137"/>
                    </a:srgbClr>
                  </a:outerShdw>
                </a:effectLst>
              </a:rPr>
              <a:t>increasing the implementation of the Circular Procurement</a:t>
            </a:r>
            <a:r>
              <a:rPr lang="en-US" dirty="0">
                <a:effectLst>
                  <a:outerShdw blurRad="38100" dist="38100" dir="2700000" algn="tl">
                    <a:srgbClr val="000000">
                      <a:alpha val="43137"/>
                    </a:srgbClr>
                  </a:outerShdw>
                </a:effectLst>
              </a:rPr>
              <a:t>. There is no official definition yet, but "Circular Public Procurement in the Nordic Countries" (CIPRON) study suggests that Circular Procurement (CP) is a </a:t>
            </a:r>
            <a:r>
              <a:rPr lang="en-US" b="1" dirty="0">
                <a:effectLst>
                  <a:outerShdw blurRad="38100" dist="38100" dir="2700000" algn="tl">
                    <a:srgbClr val="000000">
                      <a:alpha val="43137"/>
                    </a:srgbClr>
                  </a:outerShdw>
                </a:effectLst>
              </a:rPr>
              <a:t>procurement of competitively priced products, services or systems that satisfy the customer needs and lead to extended lifespan, value retention and/or remarkably improved and non-risky cycling of biological or technical materials, compared to other solutions for a similar purpose in the market.</a:t>
            </a:r>
            <a:endParaRPr lang="it-IT"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5604" name="Titolo 2"/>
              <p:cNvSpPr>
                <a:spLocks noGrp="1"/>
              </p:cNvSpPr>
              <p:nvPr>
                <p:ph type="title"/>
              </p:nvPr>
            </p:nvSpPr>
            <p:spPr>
              <a:xfrm>
                <a:off x="160338" y="-58738"/>
                <a:ext cx="7383462" cy="1295401"/>
              </a:xfrm>
            </p:spPr>
            <p:txBody>
              <a:bodyPr/>
              <a:lstStyle/>
              <a:p>
                <a:r>
                  <a:rPr lang="it-IT" altLang="it-IT" dirty="0">
                    <a:ea typeface="MS PGothic" pitchFamily="34" charset="-128"/>
                  </a:rPr>
                  <a:t>Project </a:t>
                </a:r>
                <a:r>
                  <a:rPr lang="it-IT" altLang="it-IT" sz="2000" dirty="0">
                    <a:ea typeface="MS PGothic" pitchFamily="34" charset="-128"/>
                  </a:rPr>
                  <a:t>"</a:t>
                </a:r>
                <a:r>
                  <a:rPr lang="it-IT" altLang="it-IT" dirty="0">
                    <a:ea typeface="MS PGothic" pitchFamily="34" charset="-128"/>
                  </a:rPr>
                  <a:t>Smart </a:t>
                </a:r>
                <a:r>
                  <a:rPr lang="it-IT" altLang="it-IT" dirty="0" err="1">
                    <a:ea typeface="MS PGothic" pitchFamily="34" charset="-128"/>
                  </a:rPr>
                  <a:t>Circular</a:t>
                </a:r>
                <a:r>
                  <a:rPr lang="it-IT" altLang="it-IT" dirty="0">
                    <a:ea typeface="MS PGothic" pitchFamily="34" charset="-128"/>
                  </a:rPr>
                  <a:t> Procurement</a:t>
                </a:r>
                <a14:m>
                  <m:oMath xmlns:m="http://schemas.openxmlformats.org/officeDocument/2006/math">
                    <m:r>
                      <a:rPr lang="it-IT" altLang="it-IT" b="1" dirty="0">
                        <a:latin typeface="Cambria Math" panose="02040503050406030204" pitchFamily="18" charset="0"/>
                        <a:ea typeface="MS PGothic" pitchFamily="34" charset="-128"/>
                      </a:rPr>
                      <m:t>"</m:t>
                    </m:r>
                  </m:oMath>
                </a14:m>
                <a:r>
                  <a:rPr lang="it-IT" altLang="it-IT" dirty="0">
                    <a:ea typeface="MS PGothic" pitchFamily="34" charset="-128"/>
                  </a:rPr>
                  <a:t>  (</a:t>
                </a:r>
                <a:r>
                  <a:rPr lang="it-IT" altLang="it-IT" dirty="0" err="1">
                    <a:ea typeface="MS PGothic" pitchFamily="34" charset="-128"/>
                  </a:rPr>
                  <a:t>CircPro</a:t>
                </a:r>
                <a:r>
                  <a:rPr lang="it-IT" altLang="it-IT" dirty="0">
                    <a:ea typeface="MS PGothic" pitchFamily="34" charset="-128"/>
                  </a:rPr>
                  <a:t>)</a:t>
                </a:r>
              </a:p>
            </p:txBody>
          </p:sp>
        </mc:Choice>
        <mc:Fallback xmlns="">
          <p:sp>
            <p:nvSpPr>
              <p:cNvPr id="25604" name="Titolo 2"/>
              <p:cNvSpPr>
                <a:spLocks noGrp="1" noRot="1" noChangeAspect="1" noMove="1" noResize="1" noEditPoints="1" noAdjustHandles="1" noChangeArrowheads="1" noChangeShapeType="1" noTextEdit="1"/>
              </p:cNvSpPr>
              <p:nvPr>
                <p:ph type="title"/>
              </p:nvPr>
            </p:nvSpPr>
            <p:spPr>
              <a:xfrm>
                <a:off x="160338" y="-58738"/>
                <a:ext cx="7383462" cy="1295401"/>
              </a:xfrm>
              <a:blipFill rotWithShape="1">
                <a:blip r:embed="rId2"/>
                <a:stretch>
                  <a:fillRect l="-1238"/>
                </a:stretch>
              </a:blipFill>
            </p:spPr>
            <p:txBody>
              <a:bodyPr/>
              <a:lstStyle/>
              <a:p>
                <a:r>
                  <a:rPr lang="it-IT">
                    <a:noFill/>
                  </a:rPr>
                  <a:t> </a:t>
                </a:r>
              </a:p>
            </p:txBody>
          </p:sp>
        </mc:Fallback>
      </mc:AlternateContent>
      <p:pic>
        <p:nvPicPr>
          <p:cNvPr id="25605"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300038"/>
            <a:ext cx="1563688"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Text Box 2"/>
          <p:cNvSpPr txBox="1">
            <a:spLocks noChangeArrowheads="1"/>
          </p:cNvSpPr>
          <p:nvPr/>
        </p:nvSpPr>
        <p:spPr bwMode="auto">
          <a:xfrm>
            <a:off x="-107950" y="6453188"/>
            <a:ext cx="30511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2452" rIns="81639" bIns="42452">
            <a:spAutoFit/>
          </a:bodyPr>
          <a:lstStyle>
            <a:lvl1pPr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3200">
                <a:solidFill>
                  <a:schemeClr val="tx1"/>
                </a:solidFill>
                <a:latin typeface="Arial" pitchFamily="34" charset="0"/>
                <a:ea typeface="MS PGothic" pitchFamily="34" charset="-128"/>
              </a:defRPr>
            </a:lvl1pPr>
            <a:lvl2pPr marL="742950" indent="-28575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800">
                <a:solidFill>
                  <a:schemeClr val="tx1"/>
                </a:solidFill>
                <a:latin typeface="Arial" pitchFamily="34" charset="0"/>
                <a:ea typeface="MS PGothic" pitchFamily="34" charset="-128"/>
              </a:defRPr>
            </a:lvl2pPr>
            <a:lvl3pPr marL="11430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400">
                <a:solidFill>
                  <a:schemeClr val="tx1"/>
                </a:solidFill>
                <a:latin typeface="Arial" pitchFamily="34" charset="0"/>
                <a:ea typeface="MS PGothic" pitchFamily="34" charset="-128"/>
              </a:defRPr>
            </a:lvl3pPr>
            <a:lvl4pPr marL="16002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4pPr>
            <a:lvl5pPr marL="20574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5pPr>
            <a:lvl6pPr marL="25146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6pPr>
            <a:lvl7pPr marL="29718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7pPr>
            <a:lvl8pPr marL="34290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8pPr>
            <a:lvl9pPr marL="38862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9pPr>
          </a:lstStyle>
          <a:p>
            <a:pPr algn="ctr" eaLnBrk="1" hangingPunct="1">
              <a:spcBef>
                <a:spcPts val="675"/>
              </a:spcBef>
              <a:buFontTx/>
              <a:buNone/>
            </a:pPr>
            <a:r>
              <a:rPr lang="en-US" altLang="it-IT" sz="1100" dirty="0">
                <a:solidFill>
                  <a:srgbClr val="000000"/>
                </a:solidFill>
                <a:latin typeface="Palatino Linotype" pitchFamily="18" charset="0"/>
              </a:rPr>
              <a:t>© Copyright 2019 G. M. </a:t>
            </a:r>
            <a:r>
              <a:rPr lang="en-US" altLang="it-IT" sz="1100" dirty="0" err="1">
                <a:solidFill>
                  <a:srgbClr val="000000"/>
                </a:solidFill>
                <a:latin typeface="Palatino Linotype" pitchFamily="18" charset="0"/>
              </a:rPr>
              <a:t>Racca</a:t>
            </a:r>
            <a:endParaRPr lang="en-US" altLang="it-IT" sz="1100" dirty="0">
              <a:solidFill>
                <a:srgbClr val="000000"/>
              </a:solidFill>
              <a:latin typeface="Palatino Linotype" pitchFamily="18" charset="0"/>
            </a:endParaRPr>
          </a:p>
        </p:txBody>
      </p:sp>
    </p:spTree>
    <p:extLst>
      <p:ext uri="{BB962C8B-B14F-4D97-AF65-F5344CB8AC3E}">
        <p14:creationId xmlns:p14="http://schemas.microsoft.com/office/powerpoint/2010/main" val="2772473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539549" y="849308"/>
          <a:ext cx="8208914" cy="5830895"/>
        </p:xfrm>
        <a:graphic>
          <a:graphicData uri="http://schemas.openxmlformats.org/drawingml/2006/table">
            <a:tbl>
              <a:tblPr firstRow="1" firstCol="1" bandRow="1">
                <a:tableStyleId>{5C22544A-7EE6-4342-B048-85BDC9FD1C3A}</a:tableStyleId>
              </a:tblPr>
              <a:tblGrid>
                <a:gridCol w="4104457">
                  <a:extLst>
                    <a:ext uri="{9D8B030D-6E8A-4147-A177-3AD203B41FA5}">
                      <a16:colId xmlns:a16="http://schemas.microsoft.com/office/drawing/2014/main" val="20000"/>
                    </a:ext>
                  </a:extLst>
                </a:gridCol>
                <a:gridCol w="4104457">
                  <a:extLst>
                    <a:ext uri="{9D8B030D-6E8A-4147-A177-3AD203B41FA5}">
                      <a16:colId xmlns:a16="http://schemas.microsoft.com/office/drawing/2014/main" val="20001"/>
                    </a:ext>
                  </a:extLst>
                </a:gridCol>
              </a:tblGrid>
              <a:tr h="291545">
                <a:tc>
                  <a:txBody>
                    <a:bodyPr/>
                    <a:lstStyle/>
                    <a:p>
                      <a:pPr>
                        <a:lnSpc>
                          <a:spcPct val="115000"/>
                        </a:lnSpc>
                        <a:spcAft>
                          <a:spcPts val="1000"/>
                        </a:spcAft>
                      </a:pPr>
                      <a:r>
                        <a:rPr lang="en-US" sz="1600" dirty="0">
                          <a:solidFill>
                            <a:schemeClr val="tx1"/>
                          </a:solidFill>
                          <a:effectLst/>
                        </a:rPr>
                        <a:t>Partners</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40000"/>
                        <a:lumOff val="60000"/>
                      </a:schemeClr>
                    </a:solidFill>
                  </a:tcPr>
                </a:tc>
                <a:tc>
                  <a:txBody>
                    <a:bodyPr/>
                    <a:lstStyle/>
                    <a:p>
                      <a:pPr>
                        <a:lnSpc>
                          <a:spcPct val="115000"/>
                        </a:lnSpc>
                        <a:spcAft>
                          <a:spcPts val="1000"/>
                        </a:spcAft>
                      </a:pPr>
                      <a:r>
                        <a:rPr lang="en-US" sz="1600" dirty="0">
                          <a:effectLst/>
                        </a:rPr>
                        <a:t>Country</a:t>
                      </a:r>
                      <a:endParaRPr lang="it-IT" sz="1600" b="1"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40000"/>
                        <a:lumOff val="60000"/>
                      </a:schemeClr>
                    </a:solidFill>
                  </a:tcPr>
                </a:tc>
                <a:extLst>
                  <a:ext uri="{0D108BD9-81ED-4DB2-BD59-A6C34878D82A}">
                    <a16:rowId xmlns:a16="http://schemas.microsoft.com/office/drawing/2014/main" val="10000"/>
                  </a:ext>
                </a:extLst>
              </a:tr>
              <a:tr h="583089">
                <a:tc>
                  <a:txBody>
                    <a:bodyPr/>
                    <a:lstStyle/>
                    <a:p>
                      <a:pPr marL="342900" lvl="0" indent="-342900">
                        <a:lnSpc>
                          <a:spcPct val="115000"/>
                        </a:lnSpc>
                        <a:spcAft>
                          <a:spcPts val="0"/>
                        </a:spcAft>
                        <a:buFont typeface="+mj-lt"/>
                        <a:buAutoNum type="arabicPeriod"/>
                      </a:pPr>
                      <a:r>
                        <a:rPr lang="it-IT" sz="1600" dirty="0" err="1">
                          <a:solidFill>
                            <a:schemeClr val="tx1"/>
                          </a:solidFill>
                          <a:effectLst/>
                        </a:rPr>
                        <a:t>Kouvola</a:t>
                      </a:r>
                      <a:r>
                        <a:rPr lang="it-IT" sz="1600" dirty="0">
                          <a:solidFill>
                            <a:schemeClr val="tx1"/>
                          </a:solidFill>
                          <a:effectLst/>
                        </a:rPr>
                        <a:t> </a:t>
                      </a:r>
                      <a:r>
                        <a:rPr lang="it-IT" sz="1600" dirty="0" err="1">
                          <a:solidFill>
                            <a:schemeClr val="tx1"/>
                          </a:solidFill>
                          <a:effectLst/>
                        </a:rPr>
                        <a:t>Innovation</a:t>
                      </a:r>
                      <a:r>
                        <a:rPr lang="it-IT" sz="1600" dirty="0">
                          <a:solidFill>
                            <a:schemeClr val="tx1"/>
                          </a:solidFill>
                          <a:effectLst/>
                        </a:rPr>
                        <a:t> Oy </a:t>
                      </a:r>
                      <a:r>
                        <a:rPr lang="en-US" sz="1600" dirty="0">
                          <a:solidFill>
                            <a:schemeClr val="tx1"/>
                          </a:solidFill>
                          <a:effectLst/>
                        </a:rPr>
                        <a:t>(</a:t>
                      </a:r>
                      <a:r>
                        <a:rPr lang="en-US" sz="1600" u="sng" dirty="0">
                          <a:solidFill>
                            <a:schemeClr val="tx1"/>
                          </a:solidFill>
                          <a:effectLst/>
                        </a:rPr>
                        <a:t>coordinator</a:t>
                      </a:r>
                      <a:r>
                        <a:rPr lang="en-US" sz="1600" dirty="0">
                          <a:solidFill>
                            <a:schemeClr val="tx1"/>
                          </a:solidFill>
                          <a:effectLst/>
                        </a:rPr>
                        <a:t>)</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Finland</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874634">
                <a:tc>
                  <a:txBody>
                    <a:bodyPr/>
                    <a:lstStyle/>
                    <a:p>
                      <a:pPr marL="0" lvl="0" indent="0">
                        <a:lnSpc>
                          <a:spcPct val="115000"/>
                        </a:lnSpc>
                        <a:spcAft>
                          <a:spcPts val="0"/>
                        </a:spcAft>
                        <a:buFont typeface="+mj-lt"/>
                        <a:buNone/>
                      </a:pPr>
                      <a:r>
                        <a:rPr lang="it-IT" sz="1600" dirty="0">
                          <a:solidFill>
                            <a:schemeClr val="tx1"/>
                          </a:solidFill>
                          <a:effectLst/>
                        </a:rPr>
                        <a:t>2. </a:t>
                      </a:r>
                      <a:r>
                        <a:rPr lang="it-IT" sz="1600" dirty="0" err="1">
                          <a:solidFill>
                            <a:schemeClr val="tx1"/>
                          </a:solidFill>
                          <a:effectLst/>
                        </a:rPr>
                        <a:t>Consejería</a:t>
                      </a:r>
                      <a:r>
                        <a:rPr lang="it-IT" sz="1600" dirty="0">
                          <a:solidFill>
                            <a:schemeClr val="tx1"/>
                          </a:solidFill>
                          <a:effectLst/>
                        </a:rPr>
                        <a:t> de Medio Ambiente y </a:t>
                      </a:r>
                      <a:r>
                        <a:rPr lang="it-IT" sz="1600" dirty="0" err="1">
                          <a:solidFill>
                            <a:schemeClr val="tx1"/>
                          </a:solidFill>
                          <a:effectLst/>
                        </a:rPr>
                        <a:t>Ordenación</a:t>
                      </a:r>
                      <a:r>
                        <a:rPr lang="it-IT" sz="1600" dirty="0">
                          <a:solidFill>
                            <a:schemeClr val="tx1"/>
                          </a:solidFill>
                          <a:effectLst/>
                        </a:rPr>
                        <a:t> del Territorio, </a:t>
                      </a:r>
                      <a:r>
                        <a:rPr lang="it-IT" sz="1600" dirty="0" err="1">
                          <a:solidFill>
                            <a:schemeClr val="tx1"/>
                          </a:solidFill>
                          <a:effectLst/>
                        </a:rPr>
                        <a:t>Junta</a:t>
                      </a:r>
                      <a:r>
                        <a:rPr lang="it-IT" sz="1600" dirty="0">
                          <a:solidFill>
                            <a:schemeClr val="tx1"/>
                          </a:solidFill>
                          <a:effectLst/>
                        </a:rPr>
                        <a:t> de </a:t>
                      </a:r>
                      <a:r>
                        <a:rPr lang="it-IT" sz="1600" dirty="0" err="1">
                          <a:solidFill>
                            <a:schemeClr val="tx1"/>
                          </a:solidFill>
                          <a:effectLst/>
                        </a:rPr>
                        <a:t>Andalucía</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Spain </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91545">
                <a:tc>
                  <a:txBody>
                    <a:bodyPr/>
                    <a:lstStyle/>
                    <a:p>
                      <a:pPr marL="0" lvl="0" indent="0">
                        <a:lnSpc>
                          <a:spcPct val="115000"/>
                        </a:lnSpc>
                        <a:spcAft>
                          <a:spcPts val="0"/>
                        </a:spcAft>
                        <a:buFont typeface="+mj-lt"/>
                        <a:buNone/>
                      </a:pPr>
                      <a:r>
                        <a:rPr lang="en-US" sz="1600" dirty="0">
                          <a:solidFill>
                            <a:schemeClr val="tx1"/>
                          </a:solidFill>
                          <a:effectLst/>
                        </a:rPr>
                        <a:t>3. </a:t>
                      </a:r>
                      <a:r>
                        <a:rPr lang="en-US" sz="1600" dirty="0" err="1">
                          <a:solidFill>
                            <a:schemeClr val="tx1"/>
                          </a:solidFill>
                          <a:effectLst/>
                        </a:rPr>
                        <a:t>Regione</a:t>
                      </a:r>
                      <a:r>
                        <a:rPr lang="en-US" sz="1600" dirty="0">
                          <a:solidFill>
                            <a:schemeClr val="tx1"/>
                          </a:solidFill>
                          <a:effectLst/>
                        </a:rPr>
                        <a:t> </a:t>
                      </a:r>
                      <a:r>
                        <a:rPr lang="en-US" sz="1600" dirty="0" err="1">
                          <a:solidFill>
                            <a:schemeClr val="tx1"/>
                          </a:solidFill>
                          <a:effectLst/>
                        </a:rPr>
                        <a:t>Piemonte</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Italy</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91545">
                <a:tc>
                  <a:txBody>
                    <a:bodyPr/>
                    <a:lstStyle/>
                    <a:p>
                      <a:pPr marL="0" lvl="0" indent="0">
                        <a:lnSpc>
                          <a:spcPct val="115000"/>
                        </a:lnSpc>
                        <a:spcAft>
                          <a:spcPts val="0"/>
                        </a:spcAft>
                        <a:buFont typeface="+mj-lt"/>
                        <a:buNone/>
                      </a:pPr>
                      <a:r>
                        <a:rPr lang="it-IT" sz="1600" dirty="0">
                          <a:solidFill>
                            <a:schemeClr val="tx1"/>
                          </a:solidFill>
                          <a:effectLst/>
                        </a:rPr>
                        <a:t>4. Università degli Studi di Torino</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it-IT" sz="1600">
                          <a:effectLst/>
                        </a:rPr>
                        <a:t>Italy</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583089">
                <a:tc>
                  <a:txBody>
                    <a:bodyPr/>
                    <a:lstStyle/>
                    <a:p>
                      <a:pPr marL="0" lvl="0" indent="0">
                        <a:lnSpc>
                          <a:spcPct val="115000"/>
                        </a:lnSpc>
                        <a:spcAft>
                          <a:spcPts val="0"/>
                        </a:spcAft>
                        <a:buFont typeface="+mj-lt"/>
                        <a:buNone/>
                      </a:pPr>
                      <a:r>
                        <a:rPr lang="en-US" sz="1600" dirty="0">
                          <a:solidFill>
                            <a:schemeClr val="tx1"/>
                          </a:solidFill>
                          <a:effectLst/>
                        </a:rPr>
                        <a:t>5. Region of East Macedonia and Thrace</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it-IT" sz="1600">
                          <a:effectLst/>
                        </a:rPr>
                        <a:t>Greece</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874634">
                <a:tc>
                  <a:txBody>
                    <a:bodyPr/>
                    <a:lstStyle/>
                    <a:p>
                      <a:pPr marL="0" lvl="0" indent="0">
                        <a:lnSpc>
                          <a:spcPct val="115000"/>
                        </a:lnSpc>
                        <a:spcAft>
                          <a:spcPts val="0"/>
                        </a:spcAft>
                        <a:buFont typeface="+mj-lt"/>
                        <a:buNone/>
                      </a:pPr>
                      <a:r>
                        <a:rPr lang="it-IT" sz="1600" dirty="0">
                          <a:solidFill>
                            <a:schemeClr val="tx1"/>
                          </a:solidFill>
                          <a:effectLst/>
                        </a:rPr>
                        <a:t>6. </a:t>
                      </a:r>
                      <a:r>
                        <a:rPr lang="it-IT" sz="1600" dirty="0" err="1">
                          <a:solidFill>
                            <a:schemeClr val="tx1"/>
                          </a:solidFill>
                          <a:effectLst/>
                        </a:rPr>
                        <a:t>Comissão</a:t>
                      </a:r>
                      <a:r>
                        <a:rPr lang="it-IT" sz="1600" dirty="0">
                          <a:solidFill>
                            <a:schemeClr val="tx1"/>
                          </a:solidFill>
                          <a:effectLst/>
                        </a:rPr>
                        <a:t> De </a:t>
                      </a:r>
                      <a:r>
                        <a:rPr lang="it-IT" sz="1600" dirty="0" err="1">
                          <a:solidFill>
                            <a:schemeClr val="tx1"/>
                          </a:solidFill>
                          <a:effectLst/>
                        </a:rPr>
                        <a:t>Coordenação</a:t>
                      </a:r>
                      <a:r>
                        <a:rPr lang="it-IT" sz="1600" dirty="0">
                          <a:solidFill>
                            <a:schemeClr val="tx1"/>
                          </a:solidFill>
                          <a:effectLst/>
                        </a:rPr>
                        <a:t> E </a:t>
                      </a:r>
                      <a:r>
                        <a:rPr lang="it-IT" sz="1600" dirty="0" err="1">
                          <a:solidFill>
                            <a:schemeClr val="tx1"/>
                          </a:solidFill>
                          <a:effectLst/>
                        </a:rPr>
                        <a:t>Desenvolvimento</a:t>
                      </a:r>
                      <a:r>
                        <a:rPr lang="it-IT" sz="1600" dirty="0">
                          <a:solidFill>
                            <a:schemeClr val="tx1"/>
                          </a:solidFill>
                          <a:effectLst/>
                        </a:rPr>
                        <a:t> Regional Do </a:t>
                      </a:r>
                      <a:r>
                        <a:rPr lang="it-IT" sz="1600" dirty="0" err="1">
                          <a:solidFill>
                            <a:schemeClr val="tx1"/>
                          </a:solidFill>
                          <a:effectLst/>
                        </a:rPr>
                        <a:t>Alentejo</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Portugal</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91545">
                <a:tc>
                  <a:txBody>
                    <a:bodyPr/>
                    <a:lstStyle/>
                    <a:p>
                      <a:pPr marL="0" lvl="0" indent="0">
                        <a:lnSpc>
                          <a:spcPct val="115000"/>
                        </a:lnSpc>
                        <a:spcAft>
                          <a:spcPts val="0"/>
                        </a:spcAft>
                        <a:buFont typeface="+mj-lt"/>
                        <a:buNone/>
                      </a:pPr>
                      <a:r>
                        <a:rPr lang="en-US" sz="1600" dirty="0">
                          <a:solidFill>
                            <a:schemeClr val="tx1"/>
                          </a:solidFill>
                          <a:effectLst/>
                        </a:rPr>
                        <a:t>7. Bulgarian Association of Recycling</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Bulgaria</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91545">
                <a:tc>
                  <a:txBody>
                    <a:bodyPr/>
                    <a:lstStyle/>
                    <a:p>
                      <a:pPr marL="0" lvl="0" indent="0">
                        <a:lnSpc>
                          <a:spcPct val="115000"/>
                        </a:lnSpc>
                        <a:spcAft>
                          <a:spcPts val="0"/>
                        </a:spcAft>
                        <a:buFont typeface="+mj-lt"/>
                        <a:buNone/>
                      </a:pPr>
                      <a:r>
                        <a:rPr lang="en-US" sz="1600" dirty="0">
                          <a:solidFill>
                            <a:schemeClr val="tx1"/>
                          </a:solidFill>
                          <a:effectLst/>
                        </a:rPr>
                        <a:t>8. Development Agency IGRA</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Croatia</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91545">
                <a:tc>
                  <a:txBody>
                    <a:bodyPr/>
                    <a:lstStyle/>
                    <a:p>
                      <a:pPr marL="0" lvl="0" indent="0">
                        <a:lnSpc>
                          <a:spcPct val="115000"/>
                        </a:lnSpc>
                        <a:spcAft>
                          <a:spcPts val="0"/>
                        </a:spcAft>
                        <a:buFont typeface="+mj-lt"/>
                        <a:buNone/>
                      </a:pPr>
                      <a:r>
                        <a:rPr lang="en-US" sz="1600" dirty="0">
                          <a:solidFill>
                            <a:schemeClr val="tx1"/>
                          </a:solidFill>
                          <a:effectLst/>
                        </a:rPr>
                        <a:t>9. Lithuanian Innovation Center</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Lithuania</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583089">
                <a:tc>
                  <a:txBody>
                    <a:bodyPr/>
                    <a:lstStyle/>
                    <a:p>
                      <a:pPr marL="0" lvl="0" indent="0">
                        <a:lnSpc>
                          <a:spcPct val="115000"/>
                        </a:lnSpc>
                        <a:spcAft>
                          <a:spcPts val="0"/>
                        </a:spcAft>
                        <a:buFont typeface="+mj-lt"/>
                        <a:buNone/>
                      </a:pPr>
                      <a:r>
                        <a:rPr lang="en-US" sz="1600" dirty="0">
                          <a:solidFill>
                            <a:schemeClr val="tx1"/>
                          </a:solidFill>
                          <a:effectLst/>
                        </a:rPr>
                        <a:t>10. Stockholm Environment Institute Tallinn Center</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Estonia</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91545">
                <a:tc>
                  <a:txBody>
                    <a:bodyPr/>
                    <a:lstStyle/>
                    <a:p>
                      <a:pPr marL="0" lvl="0" indent="0">
                        <a:lnSpc>
                          <a:spcPct val="115000"/>
                        </a:lnSpc>
                        <a:spcAft>
                          <a:spcPts val="0"/>
                        </a:spcAft>
                        <a:buFont typeface="+mj-lt"/>
                        <a:buNone/>
                      </a:pPr>
                      <a:r>
                        <a:rPr lang="en-US" sz="1600" dirty="0">
                          <a:solidFill>
                            <a:schemeClr val="tx1"/>
                          </a:solidFill>
                          <a:effectLst/>
                        </a:rPr>
                        <a:t>11. Municipality of </a:t>
                      </a:r>
                      <a:r>
                        <a:rPr lang="en-US" sz="1600" dirty="0" err="1">
                          <a:solidFill>
                            <a:schemeClr val="tx1"/>
                          </a:solidFill>
                          <a:effectLst/>
                        </a:rPr>
                        <a:t>Elverum</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a:effectLst/>
                        </a:rPr>
                        <a:t>Norway</a:t>
                      </a:r>
                      <a:endParaRPr lang="it-IT" sz="1600" b="1">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91545">
                <a:tc>
                  <a:txBody>
                    <a:bodyPr/>
                    <a:lstStyle/>
                    <a:p>
                      <a:pPr marL="0" lvl="0" indent="0">
                        <a:lnSpc>
                          <a:spcPct val="115000"/>
                        </a:lnSpc>
                        <a:spcAft>
                          <a:spcPts val="0"/>
                        </a:spcAft>
                        <a:buFont typeface="+mj-lt"/>
                        <a:buNone/>
                      </a:pPr>
                      <a:r>
                        <a:rPr lang="en-US" sz="1600" dirty="0">
                          <a:solidFill>
                            <a:schemeClr val="tx1"/>
                          </a:solidFill>
                          <a:effectLst/>
                        </a:rPr>
                        <a:t>12. Government of </a:t>
                      </a:r>
                      <a:r>
                        <a:rPr lang="en-US" sz="1600" dirty="0" err="1">
                          <a:solidFill>
                            <a:schemeClr val="tx1"/>
                          </a:solidFill>
                          <a:effectLst/>
                        </a:rPr>
                        <a:t>Åland</a:t>
                      </a:r>
                      <a:endParaRPr lang="it-IT"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nSpc>
                          <a:spcPct val="115000"/>
                        </a:lnSpc>
                        <a:spcAft>
                          <a:spcPts val="1000"/>
                        </a:spcAft>
                      </a:pPr>
                      <a:r>
                        <a:rPr lang="en-US" sz="1600" dirty="0">
                          <a:effectLst/>
                        </a:rPr>
                        <a:t>Finland</a:t>
                      </a:r>
                      <a:endParaRPr lang="it-IT" sz="1600" b="1"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bl>
          </a:graphicData>
        </a:graphic>
      </p:graphicFrame>
      <p:sp>
        <p:nvSpPr>
          <p:cNvPr id="26670" name="Titolo 2"/>
          <p:cNvSpPr>
            <a:spLocks noGrp="1"/>
          </p:cNvSpPr>
          <p:nvPr>
            <p:ph type="title"/>
          </p:nvPr>
        </p:nvSpPr>
        <p:spPr>
          <a:xfrm>
            <a:off x="395288" y="158750"/>
            <a:ext cx="7383462" cy="692150"/>
          </a:xfrm>
        </p:spPr>
        <p:txBody>
          <a:bodyPr/>
          <a:lstStyle/>
          <a:p>
            <a:r>
              <a:rPr lang="it-IT" altLang="it-IT">
                <a:ea typeface="MS PGothic" pitchFamily="34" charset="-128"/>
              </a:rPr>
              <a:t>CircPro 2018 - </a:t>
            </a:r>
            <a:r>
              <a:rPr lang="it-IT" altLang="it-IT" i="1">
                <a:ea typeface="MS PGothic" pitchFamily="34" charset="-128"/>
              </a:rPr>
              <a:t>Partners</a:t>
            </a:r>
            <a:endParaRPr lang="it-IT" altLang="it-IT">
              <a:ea typeface="MS PGothic" pitchFamily="34" charset="-128"/>
            </a:endParaRPr>
          </a:p>
        </p:txBody>
      </p:sp>
      <p:pic>
        <p:nvPicPr>
          <p:cNvPr id="2667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15900"/>
            <a:ext cx="1598613"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72"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9451" y="116632"/>
            <a:ext cx="1599013" cy="797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73" name="Text Box 2"/>
          <p:cNvSpPr txBox="1">
            <a:spLocks noChangeArrowheads="1"/>
          </p:cNvSpPr>
          <p:nvPr/>
        </p:nvSpPr>
        <p:spPr bwMode="auto">
          <a:xfrm>
            <a:off x="-180975" y="6645275"/>
            <a:ext cx="3051175" cy="25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39" tIns="42452" rIns="81639" bIns="42452">
            <a:spAutoFit/>
          </a:bodyPr>
          <a:lstStyle>
            <a:lvl1pPr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3200">
                <a:solidFill>
                  <a:schemeClr val="tx1"/>
                </a:solidFill>
                <a:latin typeface="Arial" pitchFamily="34" charset="0"/>
                <a:ea typeface="MS PGothic" pitchFamily="34" charset="-128"/>
              </a:defRPr>
            </a:lvl1pPr>
            <a:lvl2pPr marL="742950" indent="-28575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800">
                <a:solidFill>
                  <a:schemeClr val="tx1"/>
                </a:solidFill>
                <a:latin typeface="Arial" pitchFamily="34" charset="0"/>
                <a:ea typeface="MS PGothic" pitchFamily="34" charset="-128"/>
              </a:defRPr>
            </a:lvl2pPr>
            <a:lvl3pPr marL="11430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400">
                <a:solidFill>
                  <a:schemeClr val="tx1"/>
                </a:solidFill>
                <a:latin typeface="Arial" pitchFamily="34" charset="0"/>
                <a:ea typeface="MS PGothic" pitchFamily="34" charset="-128"/>
              </a:defRPr>
            </a:lvl3pPr>
            <a:lvl4pPr marL="16002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4pPr>
            <a:lvl5pPr marL="20574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5pPr>
            <a:lvl6pPr marL="25146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6pPr>
            <a:lvl7pPr marL="29718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7pPr>
            <a:lvl8pPr marL="34290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8pPr>
            <a:lvl9pPr marL="38862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9pPr>
          </a:lstStyle>
          <a:p>
            <a:pPr algn="ctr" eaLnBrk="1" hangingPunct="1">
              <a:spcBef>
                <a:spcPts val="675"/>
              </a:spcBef>
              <a:buFontTx/>
              <a:buNone/>
            </a:pPr>
            <a:r>
              <a:rPr lang="en-US" altLang="it-IT" sz="1100" dirty="0">
                <a:solidFill>
                  <a:srgbClr val="000000"/>
                </a:solidFill>
                <a:latin typeface="Palatino Linotype" pitchFamily="18" charset="0"/>
              </a:rPr>
              <a:t>© Copyright 2019 G. M. </a:t>
            </a:r>
            <a:r>
              <a:rPr lang="en-US" altLang="it-IT" sz="1100" dirty="0" err="1">
                <a:solidFill>
                  <a:srgbClr val="000000"/>
                </a:solidFill>
                <a:latin typeface="Palatino Linotype" pitchFamily="18" charset="0"/>
              </a:rPr>
              <a:t>Racca</a:t>
            </a:r>
            <a:endParaRPr lang="en-US" altLang="it-IT" sz="1100" dirty="0">
              <a:solidFill>
                <a:srgbClr val="000000"/>
              </a:solidFill>
              <a:latin typeface="Palatino Linotype" pitchFamily="18" charset="0"/>
            </a:endParaRPr>
          </a:p>
        </p:txBody>
      </p:sp>
    </p:spTree>
    <p:extLst>
      <p:ext uri="{BB962C8B-B14F-4D97-AF65-F5344CB8AC3E}">
        <p14:creationId xmlns:p14="http://schemas.microsoft.com/office/powerpoint/2010/main" val="3337084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234784" y="1637260"/>
            <a:ext cx="6766217" cy="4251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it-IT" sz="1013">
              <a:solidFill>
                <a:prstClr val="white"/>
              </a:solidFill>
              <a:latin typeface="Verdana"/>
            </a:endParaRPr>
          </a:p>
        </p:txBody>
      </p:sp>
      <p:sp>
        <p:nvSpPr>
          <p:cNvPr id="2" name="Segnaposto contenuto 1"/>
          <p:cNvSpPr>
            <a:spLocks noGrp="1"/>
          </p:cNvSpPr>
          <p:nvPr>
            <p:ph idx="4294967295"/>
          </p:nvPr>
        </p:nvSpPr>
        <p:spPr>
          <a:xfrm>
            <a:off x="1578822" y="1755964"/>
            <a:ext cx="6078140" cy="4037022"/>
          </a:xfrm>
          <a:solidFill>
            <a:schemeClr val="accent1">
              <a:lumMod val="25000"/>
              <a:lumOff val="75000"/>
            </a:schemeClr>
          </a:solidFill>
        </p:spPr>
        <p:txBody>
          <a:bodyPr>
            <a:noAutofit/>
          </a:bodyPr>
          <a:lstStyle/>
          <a:p>
            <a:pPr marL="0" indent="0">
              <a:spcBef>
                <a:spcPts val="0"/>
              </a:spcBef>
              <a:buNone/>
            </a:pPr>
            <a:r>
              <a:rPr lang="en-US" sz="1500" dirty="0"/>
              <a:t>Cultural heritage is a shared resource and a common good. The EU's cohesion policies can be instrumental in promoting the </a:t>
            </a:r>
            <a:r>
              <a:rPr lang="en-US" sz="1500" b="1" dirty="0" err="1"/>
              <a:t>valorisation</a:t>
            </a:r>
            <a:r>
              <a:rPr lang="en-US" sz="1500" b="1" dirty="0"/>
              <a:t> of cultural heritage</a:t>
            </a:r>
            <a:r>
              <a:rPr lang="en-US" sz="1500" dirty="0"/>
              <a:t>, that’s why seven European regions have decided to join their efforts to face the challenge of conservation, restoration, </a:t>
            </a:r>
            <a:r>
              <a:rPr lang="en-US" sz="1500" dirty="0" err="1"/>
              <a:t>valorisation</a:t>
            </a:r>
            <a:r>
              <a:rPr lang="en-US" sz="1500" dirty="0"/>
              <a:t> and management of cultural heritage with the involvement of private actors.</a:t>
            </a:r>
          </a:p>
          <a:p>
            <a:pPr marL="0" indent="0">
              <a:spcBef>
                <a:spcPts val="0"/>
              </a:spcBef>
              <a:buNone/>
            </a:pPr>
            <a:endParaRPr lang="en-US" sz="1500" dirty="0"/>
          </a:p>
          <a:p>
            <a:pPr marL="0" indent="0">
              <a:spcBef>
                <a:spcPts val="0"/>
              </a:spcBef>
              <a:buNone/>
            </a:pPr>
            <a:r>
              <a:rPr lang="en-US" sz="1500" dirty="0"/>
              <a:t>This will allow </a:t>
            </a:r>
            <a:r>
              <a:rPr lang="en-US" sz="1500" b="1" dirty="0"/>
              <a:t>to enhance cultural heritage exploitation </a:t>
            </a:r>
            <a:r>
              <a:rPr lang="en-US" sz="1500" dirty="0"/>
              <a:t>while also </a:t>
            </a:r>
            <a:r>
              <a:rPr lang="en-US" sz="1500" b="1" dirty="0"/>
              <a:t>assuring its conservation in a dynamic and productive perspective</a:t>
            </a:r>
            <a:r>
              <a:rPr lang="en-US" sz="1500" dirty="0"/>
              <a:t>, attracting and incubating new activities, </a:t>
            </a:r>
            <a:r>
              <a:rPr lang="en-US" sz="1500" dirty="0" err="1"/>
              <a:t>revitalising</a:t>
            </a:r>
            <a:r>
              <a:rPr lang="en-US" sz="1500" dirty="0"/>
              <a:t> already existing ones, improving people general wellness and assuring environmental sustainability.</a:t>
            </a:r>
          </a:p>
          <a:p>
            <a:pPr marL="0" indent="0">
              <a:spcBef>
                <a:spcPts val="0"/>
              </a:spcBef>
              <a:buNone/>
            </a:pPr>
            <a:endParaRPr lang="it-IT" sz="1500" b="1" dirty="0"/>
          </a:p>
          <a:p>
            <a:pPr marL="0" indent="0">
              <a:spcBef>
                <a:spcPts val="0"/>
              </a:spcBef>
              <a:buNone/>
            </a:pPr>
            <a:r>
              <a:rPr lang="en-US" sz="1500" dirty="0"/>
              <a:t>FINCH project will support the implementation of</a:t>
            </a:r>
            <a:r>
              <a:rPr lang="en-US" sz="1500" b="1" dirty="0"/>
              <a:t> light financial instruments targeted to private actors and Public-Private Partnerships to enable local and regional policies move towards more sustainable models of cultural heritage valorization</a:t>
            </a:r>
            <a:r>
              <a:rPr lang="en-US" sz="1500" dirty="0"/>
              <a:t>. </a:t>
            </a:r>
            <a:endParaRPr lang="it-IT" sz="1500" b="1" dirty="0"/>
          </a:p>
        </p:txBody>
      </p:sp>
      <p:sp>
        <p:nvSpPr>
          <p:cNvPr id="25607" name="Text Box 2"/>
          <p:cNvSpPr txBox="1">
            <a:spLocks noChangeArrowheads="1"/>
          </p:cNvSpPr>
          <p:nvPr/>
        </p:nvSpPr>
        <p:spPr bwMode="auto">
          <a:xfrm>
            <a:off x="1062039" y="5697142"/>
            <a:ext cx="2288381" cy="1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229" tIns="31839" rIns="61229" bIns="31839">
            <a:spAutoFit/>
          </a:bodyPr>
          <a:lstStyle>
            <a:lvl1pPr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3200">
                <a:solidFill>
                  <a:schemeClr val="tx1"/>
                </a:solidFill>
                <a:latin typeface="Arial" pitchFamily="34" charset="0"/>
                <a:ea typeface="MS PGothic" pitchFamily="34" charset="-128"/>
              </a:defRPr>
            </a:lvl1pPr>
            <a:lvl2pPr marL="742950" indent="-28575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800">
                <a:solidFill>
                  <a:schemeClr val="tx1"/>
                </a:solidFill>
                <a:latin typeface="Arial" pitchFamily="34" charset="0"/>
                <a:ea typeface="MS PGothic" pitchFamily="34" charset="-128"/>
              </a:defRPr>
            </a:lvl2pPr>
            <a:lvl3pPr marL="11430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400">
                <a:solidFill>
                  <a:schemeClr val="tx1"/>
                </a:solidFill>
                <a:latin typeface="Arial" pitchFamily="34" charset="0"/>
                <a:ea typeface="MS PGothic" pitchFamily="34" charset="-128"/>
              </a:defRPr>
            </a:lvl3pPr>
            <a:lvl4pPr marL="16002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4pPr>
            <a:lvl5pPr marL="2057400" indent="-228600" defTabSz="685800">
              <a:spcBef>
                <a:spcPct val="20000"/>
              </a:spcBef>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5pPr>
            <a:lvl6pPr marL="25146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6pPr>
            <a:lvl7pPr marL="29718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7pPr>
            <a:lvl8pPr marL="34290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8pPr>
            <a:lvl9pPr marL="3886200" indent="-228600" defTabSz="685800" eaLnBrk="0" fontAlgn="base" hangingPunct="0">
              <a:spcBef>
                <a:spcPct val="20000"/>
              </a:spcBef>
              <a:spcAft>
                <a:spcPct val="0"/>
              </a:spcAft>
              <a:buChar char="»"/>
              <a:tabLst>
                <a:tab pos="0" algn="l"/>
                <a:tab pos="334963" algn="l"/>
                <a:tab pos="671513" algn="l"/>
                <a:tab pos="1009650" algn="l"/>
                <a:tab pos="1346200" algn="l"/>
                <a:tab pos="1682750" algn="l"/>
                <a:tab pos="2019300" algn="l"/>
                <a:tab pos="2357438" algn="l"/>
                <a:tab pos="2693988" algn="l"/>
                <a:tab pos="3030538" algn="l"/>
                <a:tab pos="3367088" algn="l"/>
                <a:tab pos="3705225" algn="l"/>
                <a:tab pos="4041775" algn="l"/>
                <a:tab pos="4378325" algn="l"/>
                <a:tab pos="4714875" algn="l"/>
                <a:tab pos="5053013" algn="l"/>
                <a:tab pos="5389563" algn="l"/>
                <a:tab pos="5726113" algn="l"/>
                <a:tab pos="6062663" algn="l"/>
                <a:tab pos="6400800" algn="l"/>
                <a:tab pos="6737350" algn="l"/>
              </a:tabLst>
              <a:defRPr sz="2000">
                <a:solidFill>
                  <a:schemeClr val="tx1"/>
                </a:solidFill>
                <a:latin typeface="Arial" pitchFamily="34" charset="0"/>
                <a:ea typeface="MS PGothic" pitchFamily="34" charset="-128"/>
              </a:defRPr>
            </a:lvl9pPr>
          </a:lstStyle>
          <a:p>
            <a:pPr algn="ctr">
              <a:spcBef>
                <a:spcPts val="506"/>
              </a:spcBef>
              <a:buNone/>
            </a:pPr>
            <a:r>
              <a:rPr lang="en-US" altLang="it-IT" sz="825" dirty="0">
                <a:solidFill>
                  <a:srgbClr val="000000"/>
                </a:solidFill>
                <a:latin typeface="Palatino Linotype" pitchFamily="18" charset="0"/>
              </a:rPr>
              <a:t>© Copyright 2019 G. M. </a:t>
            </a:r>
            <a:r>
              <a:rPr lang="en-US" altLang="it-IT" sz="825" dirty="0" err="1">
                <a:solidFill>
                  <a:srgbClr val="000000"/>
                </a:solidFill>
                <a:latin typeface="Palatino Linotype" pitchFamily="18" charset="0"/>
              </a:rPr>
              <a:t>Racca</a:t>
            </a:r>
            <a:endParaRPr lang="en-US" altLang="it-IT" sz="825" dirty="0">
              <a:solidFill>
                <a:srgbClr val="000000"/>
              </a:solidFill>
              <a:latin typeface="Palatino Linotype" pitchFamily="18" charset="0"/>
            </a:endParaRPr>
          </a:p>
        </p:txBody>
      </p:sp>
      <p:sp>
        <p:nvSpPr>
          <p:cNvPr id="8" name="Titolo 2"/>
          <p:cNvSpPr txBox="1">
            <a:spLocks/>
          </p:cNvSpPr>
          <p:nvPr/>
        </p:nvSpPr>
        <p:spPr>
          <a:xfrm>
            <a:off x="1143001" y="860015"/>
            <a:ext cx="7489136" cy="971550"/>
          </a:xfrm>
          <a:prstGeom prst="rect">
            <a:avLst/>
          </a:prstGeom>
        </p:spPr>
        <p:txBody>
          <a:bodyPr vert="horz" lIns="68580" tIns="34290" rIns="68580" bIns="34290" rtlCol="0" anchor="ctr">
            <a:noAutofit/>
          </a:bodyPr>
          <a:lstStyle>
            <a:lvl1pPr algn="l" defTabSz="914400" rtl="0" eaLnBrk="1" latinLnBrk="0" hangingPunct="1">
              <a:spcBef>
                <a:spcPct val="0"/>
              </a:spcBef>
              <a:buNone/>
              <a:defRPr sz="2400" b="1" kern="1200" cap="none"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altLang="it-IT" sz="1500" dirty="0">
                <a:ea typeface="MS PGothic" pitchFamily="34" charset="-128"/>
              </a:rPr>
              <a:t>Project “Financing impact on regional development of cultural heritage </a:t>
            </a:r>
            <a:r>
              <a:rPr lang="en-US" altLang="it-IT" sz="1500" dirty="0" err="1">
                <a:ea typeface="MS PGothic" pitchFamily="34" charset="-128"/>
              </a:rPr>
              <a:t>valorisation</a:t>
            </a:r>
            <a:r>
              <a:rPr lang="en-US" altLang="it-IT" sz="1500" dirty="0">
                <a:ea typeface="MS PGothic" pitchFamily="34" charset="-128"/>
              </a:rPr>
              <a:t>”  (FINCH)</a:t>
            </a:r>
            <a:endParaRPr lang="it-IT" altLang="it-IT" sz="1500" dirty="0">
              <a:ea typeface="MS PGothic" pitchFamily="34" charset="-128"/>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316" y="1368650"/>
            <a:ext cx="2825684" cy="7407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4881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tangolo 4"/>
          <p:cNvSpPr>
            <a:spLocks noChangeArrowheads="1"/>
          </p:cNvSpPr>
          <p:nvPr/>
        </p:nvSpPr>
        <p:spPr bwMode="auto">
          <a:xfrm>
            <a:off x="1439466" y="1191817"/>
            <a:ext cx="4752975" cy="738664"/>
          </a:xfrm>
          <a:prstGeom prst="rect">
            <a:avLst/>
          </a:prstGeom>
          <a:noFill/>
          <a:ln w="9525">
            <a:solidFill>
              <a:srgbClr val="0070C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it-IT" sz="2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Public Procurement Regulation in the EU and in its Global Context MA/</a:t>
            </a:r>
            <a:r>
              <a:rPr lang="en-US" altLang="it-IT" sz="2100" b="1" i="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Pg</a:t>
            </a:r>
            <a:r>
              <a:rPr lang="en-US" altLang="it-IT" sz="2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Dip</a:t>
            </a:r>
          </a:p>
        </p:txBody>
      </p:sp>
      <p:sp>
        <p:nvSpPr>
          <p:cNvPr id="46084" name="Rettangolo 5"/>
          <p:cNvSpPr>
            <a:spLocks noChangeArrowheads="1"/>
          </p:cNvSpPr>
          <p:nvPr/>
        </p:nvSpPr>
        <p:spPr bwMode="auto">
          <a:xfrm>
            <a:off x="1538155" y="4888828"/>
            <a:ext cx="608052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it-IT" altLang="it-IT" sz="1500" b="1" i="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Further</a:t>
            </a:r>
            <a:r>
              <a:rPr lang="it-IT" altLang="it-IT" sz="15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altLang="it-IT" sz="1500" b="1" i="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informations</a:t>
            </a:r>
            <a:r>
              <a:rPr lang="it-IT" altLang="it-IT" sz="15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spcBef>
                <a:spcPct val="0"/>
              </a:spcBef>
              <a:buNone/>
            </a:pPr>
            <a:r>
              <a:rPr lang="it-IT" altLang="it-IT" sz="1350" u="sng" dirty="0">
                <a:solidFill>
                  <a:prstClr val="black"/>
                </a:solidFill>
                <a:latin typeface="Times New Roman" panose="02020603050405020304" pitchFamily="18" charset="0"/>
                <a:cs typeface="Times New Roman" panose="02020603050405020304" pitchFamily="18" charset="0"/>
              </a:rPr>
              <a:t>https://www.kcl.ac.uk/law/research/centres/european/programmes/procurementsyllabus.aspx</a:t>
            </a:r>
          </a:p>
        </p:txBody>
      </p:sp>
      <p:sp>
        <p:nvSpPr>
          <p:cNvPr id="46085" name="Rettangolo 6"/>
          <p:cNvSpPr>
            <a:spLocks noChangeArrowheads="1"/>
          </p:cNvSpPr>
          <p:nvPr/>
        </p:nvSpPr>
        <p:spPr bwMode="auto">
          <a:xfrm>
            <a:off x="1461955" y="2186862"/>
            <a:ext cx="6156722" cy="2585323"/>
          </a:xfrm>
          <a:prstGeom prst="rect">
            <a:avLst/>
          </a:prstGeom>
          <a:solidFill>
            <a:schemeClr val="tx2">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None/>
            </a:pPr>
            <a:r>
              <a:rPr lang="en-US" altLang="it-IT" sz="1800" i="1" dirty="0">
                <a:solidFill>
                  <a:prstClr val="black"/>
                </a:solidFill>
                <a:latin typeface="Times New Roman" panose="02020603050405020304" pitchFamily="18" charset="0"/>
                <a:cs typeface="Times New Roman" panose="02020603050405020304" pitchFamily="18" charset="0"/>
              </a:rPr>
              <a:t>“Our </a:t>
            </a:r>
            <a:r>
              <a:rPr lang="en-US" altLang="it-IT" sz="1800" b="1" i="1" dirty="0">
                <a:solidFill>
                  <a:prstClr val="black"/>
                </a:solidFill>
                <a:latin typeface="Times New Roman" panose="02020603050405020304" pitchFamily="18" charset="0"/>
                <a:cs typeface="Times New Roman" panose="02020603050405020304" pitchFamily="18" charset="0"/>
              </a:rPr>
              <a:t>distance learning</a:t>
            </a:r>
            <a:r>
              <a:rPr lang="en-US" altLang="it-IT" sz="1800" i="1" dirty="0">
                <a:solidFill>
                  <a:prstClr val="black"/>
                </a:solidFill>
                <a:latin typeface="Times New Roman" panose="02020603050405020304" pitchFamily="18" charset="0"/>
                <a:cs typeface="Times New Roman" panose="02020603050405020304" pitchFamily="18" charset="0"/>
              </a:rPr>
              <a:t> Procurement Regulation Postgraduate Diploma, MA has been specifically designed for professionals wishing to </a:t>
            </a:r>
            <a:r>
              <a:rPr lang="en-US" altLang="it-IT" sz="1800" b="1" i="1" dirty="0">
                <a:solidFill>
                  <a:prstClr val="black"/>
                </a:solidFill>
                <a:latin typeface="Times New Roman" panose="02020603050405020304" pitchFamily="18" charset="0"/>
                <a:cs typeface="Times New Roman" panose="02020603050405020304" pitchFamily="18" charset="0"/>
              </a:rPr>
              <a:t>expand their knowledge and understanding of EU procurement law and regulation</a:t>
            </a:r>
            <a:r>
              <a:rPr lang="en-US" altLang="it-IT" sz="1800" i="1" dirty="0">
                <a:solidFill>
                  <a:prstClr val="black"/>
                </a:solidFill>
                <a:latin typeface="Times New Roman" panose="02020603050405020304" pitchFamily="18" charset="0"/>
                <a:cs typeface="Times New Roman" panose="02020603050405020304" pitchFamily="18" charset="0"/>
              </a:rPr>
              <a:t>, while also placing that system within its wider international context. The course is particularly suitable for lawyers in private practice or in the public sector, in house legal advisers and officials dealing with practice or policy in the procurement field as procurement specialists who wish to add further legal experience to their practical experience”.</a:t>
            </a:r>
            <a:endParaRPr lang="it-IT" altLang="it-IT" sz="1800" i="1" dirty="0">
              <a:solidFill>
                <a:prstClr val="black"/>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870" y="1160265"/>
            <a:ext cx="2336006" cy="778669"/>
          </a:xfrm>
          <a:prstGeom prst="rect">
            <a:avLst/>
          </a:prstGeom>
        </p:spPr>
      </p:pic>
      <p:sp>
        <p:nvSpPr>
          <p:cNvPr id="7" name="Text Box 2"/>
          <p:cNvSpPr txBox="1">
            <a:spLocks noChangeArrowheads="1"/>
          </p:cNvSpPr>
          <p:nvPr/>
        </p:nvSpPr>
        <p:spPr bwMode="auto">
          <a:xfrm>
            <a:off x="1061611" y="5744149"/>
            <a:ext cx="2288381" cy="1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229" tIns="31839" rIns="61229" bIns="31839">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514350">
              <a:spcBef>
                <a:spcPts val="506"/>
              </a:spcBef>
              <a:buNone/>
              <a:tabLst>
                <a:tab pos="0" algn="l"/>
                <a:tab pos="251817" algn="l"/>
                <a:tab pos="504528" algn="l"/>
                <a:tab pos="757238" algn="l"/>
                <a:tab pos="1009948" algn="l"/>
                <a:tab pos="1262658" algn="l"/>
                <a:tab pos="1515368" algn="l"/>
                <a:tab pos="1768079" algn="l"/>
                <a:tab pos="2020789" algn="l"/>
                <a:tab pos="2273498" algn="l"/>
                <a:tab pos="2526209" algn="l"/>
                <a:tab pos="2778919" algn="l"/>
                <a:tab pos="3031629" algn="l"/>
                <a:tab pos="3284339" algn="l"/>
                <a:tab pos="3537050" algn="l"/>
                <a:tab pos="3789760" algn="l"/>
                <a:tab pos="4042470" algn="l"/>
                <a:tab pos="4295180" algn="l"/>
                <a:tab pos="4547891" algn="l"/>
                <a:tab pos="4800600" algn="l"/>
                <a:tab pos="5053310" algn="l"/>
              </a:tabLst>
              <a:defRPr/>
            </a:pPr>
            <a:r>
              <a:rPr lang="en-US" altLang="it-IT" sz="825" dirty="0">
                <a:solidFill>
                  <a:srgbClr val="000000"/>
                </a:solidFill>
                <a:latin typeface="Palatino Linotype" panose="02040502050505030304" pitchFamily="18" charset="0"/>
              </a:rPr>
              <a:t>© Copyright 2019 G. M. </a:t>
            </a:r>
            <a:r>
              <a:rPr lang="en-US" altLang="it-IT" sz="825" dirty="0" err="1">
                <a:solidFill>
                  <a:srgbClr val="000000"/>
                </a:solidFill>
                <a:latin typeface="Palatino Linotype" panose="02040502050505030304" pitchFamily="18" charset="0"/>
              </a:rPr>
              <a:t>Racca</a:t>
            </a:r>
            <a:endParaRPr lang="en-US" altLang="it-IT" sz="825"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291116027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88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89" y="998936"/>
            <a:ext cx="6480572" cy="5554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95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p:nvPr/>
        </p:nvPicPr>
        <p:blipFill rotWithShape="1">
          <a:blip r:embed="rId2">
            <a:extLst>
              <a:ext uri="{BEBA8EAE-BF5A-486C-A8C5-ECC9F3942E4B}">
                <a14:imgProps xmlns:a14="http://schemas.microsoft.com/office/drawing/2010/main">
                  <a14:imgLayer r:embed="rId3">
                    <a14:imgEffect>
                      <a14:sharpenSoften amount="2000"/>
                    </a14:imgEffect>
                    <a14:imgEffect>
                      <a14:colorTemperature colorTemp="5785"/>
                    </a14:imgEffect>
                  </a14:imgLayer>
                </a14:imgProps>
              </a:ext>
            </a:extLst>
          </a:blip>
          <a:srcRect l="56279" t="14861" r="15595" b="21125"/>
          <a:stretch/>
        </p:blipFill>
        <p:spPr bwMode="auto">
          <a:xfrm>
            <a:off x="5638800" y="2362200"/>
            <a:ext cx="3352800" cy="3505199"/>
          </a:xfrm>
          <a:prstGeom prst="rect">
            <a:avLst/>
          </a:prstGeom>
          <a:blipFill dpi="0" rotWithShape="1">
            <a:blip r:embed="rId4"/>
            <a:srcRect/>
            <a:tile tx="0" ty="0" sx="100000" sy="100000" flip="none" algn="tl"/>
          </a:blipFill>
          <a:ln>
            <a:noFill/>
          </a:ln>
          <a:effectLst>
            <a:outerShdw blurRad="50800" dist="50800" dir="5400000" algn="ctr" rotWithShape="0">
              <a:srgbClr val="000000"/>
            </a:outerShdw>
          </a:effectLst>
          <a:extLst>
            <a:ext uri="{53640926-AAD7-44d8-BBD7-CCE9431645EC}">
              <a14:shadowObscured xmlns:a14="http://schemas.microsoft.com/office/drawing/2010/main" xmlns=""/>
            </a:ext>
          </a:extLst>
        </p:spPr>
      </p:pic>
      <p:sp>
        <p:nvSpPr>
          <p:cNvPr id="3" name="Titolo 2"/>
          <p:cNvSpPr>
            <a:spLocks noGrp="1"/>
          </p:cNvSpPr>
          <p:nvPr>
            <p:ph type="title"/>
          </p:nvPr>
        </p:nvSpPr>
        <p:spPr>
          <a:xfrm>
            <a:off x="1295400" y="457200"/>
            <a:ext cx="6629400" cy="1252728"/>
          </a:xfrm>
        </p:spPr>
        <p:txBody>
          <a:bodyPr>
            <a:normAutofit fontScale="90000"/>
          </a:bodyPr>
          <a:lstStyle/>
          <a:p>
            <a:pPr lvl="0" defTabSz="914378">
              <a:spcBef>
                <a:spcPts val="0"/>
              </a:spcBef>
              <a:defRPr/>
            </a:pPr>
            <a:r>
              <a:rPr lang="it-IT" sz="2800" b="1" dirty="0">
                <a:solidFill>
                  <a:schemeClr val="bg1"/>
                </a:solidFill>
                <a:latin typeface="+mn-lt"/>
                <a:ea typeface="+mn-ea"/>
                <a:cs typeface="+mn-cs"/>
              </a:rPr>
              <a:t>Joint Public </a:t>
            </a:r>
            <a:r>
              <a:rPr lang="it-IT" sz="2800" b="1" dirty="0" err="1">
                <a:solidFill>
                  <a:schemeClr val="bg1"/>
                </a:solidFill>
                <a:latin typeface="+mn-lt"/>
                <a:ea typeface="+mn-ea"/>
                <a:cs typeface="+mn-cs"/>
              </a:rPr>
              <a:t>Procurement</a:t>
            </a:r>
            <a:r>
              <a:rPr lang="it-IT" sz="2800" b="1" dirty="0">
                <a:solidFill>
                  <a:schemeClr val="bg1"/>
                </a:solidFill>
                <a:latin typeface="+mn-lt"/>
                <a:ea typeface="+mn-ea"/>
                <a:cs typeface="+mn-cs"/>
              </a:rPr>
              <a:t> </a:t>
            </a:r>
            <a:r>
              <a:rPr lang="en-US" altLang="it-IT" sz="2800" b="1" dirty="0">
                <a:solidFill>
                  <a:schemeClr val="bg1"/>
                </a:solidFill>
                <a:latin typeface="+mn-lt"/>
                <a:ea typeface="+mn-ea"/>
                <a:cs typeface="+mn-cs"/>
              </a:rPr>
              <a:t>and Innovation: Lessons Across Borders </a:t>
            </a:r>
            <a:br>
              <a:rPr lang="en-US" altLang="it-IT" sz="2800" b="1" dirty="0">
                <a:solidFill>
                  <a:schemeClr val="bg1"/>
                </a:solidFill>
                <a:latin typeface="+mn-lt"/>
                <a:ea typeface="+mn-ea"/>
                <a:cs typeface="+mn-cs"/>
              </a:rPr>
            </a:br>
            <a:r>
              <a:rPr lang="en-US" altLang="it-IT" sz="2200" b="1" dirty="0">
                <a:solidFill>
                  <a:schemeClr val="bg1"/>
                </a:solidFill>
                <a:latin typeface="+mn-lt"/>
                <a:ea typeface="+mn-ea"/>
                <a:cs typeface="+mn-cs"/>
              </a:rPr>
              <a:t>(Eds. By G.M. </a:t>
            </a:r>
            <a:r>
              <a:rPr lang="en-US" altLang="it-IT" sz="2200" b="1" dirty="0" err="1">
                <a:solidFill>
                  <a:schemeClr val="bg1"/>
                </a:solidFill>
                <a:latin typeface="+mn-lt"/>
                <a:ea typeface="+mn-ea"/>
                <a:cs typeface="+mn-cs"/>
              </a:rPr>
              <a:t>Racca</a:t>
            </a:r>
            <a:r>
              <a:rPr lang="en-US" altLang="it-IT" sz="2200" b="1" dirty="0">
                <a:solidFill>
                  <a:schemeClr val="bg1"/>
                </a:solidFill>
                <a:latin typeface="+mn-lt"/>
                <a:ea typeface="+mn-ea"/>
                <a:cs typeface="+mn-cs"/>
              </a:rPr>
              <a:t> – C.R. Yukins) </a:t>
            </a:r>
            <a:endParaRPr lang="it-IT" sz="2200" b="1" dirty="0">
              <a:solidFill>
                <a:schemeClr val="bg1"/>
              </a:solidFill>
              <a:latin typeface="+mn-lt"/>
              <a:ea typeface="+mn-ea"/>
              <a:cs typeface="+mn-cs"/>
            </a:endParaRPr>
          </a:p>
        </p:txBody>
      </p:sp>
      <p:sp>
        <p:nvSpPr>
          <p:cNvPr id="4" name="Rettangolo 3"/>
          <p:cNvSpPr/>
          <p:nvPr/>
        </p:nvSpPr>
        <p:spPr>
          <a:xfrm>
            <a:off x="304800" y="1981200"/>
            <a:ext cx="8610600" cy="4524315"/>
          </a:xfrm>
          <a:prstGeom prst="rect">
            <a:avLst/>
          </a:prstGeom>
        </p:spPr>
        <p:txBody>
          <a:bodyPr wrap="square">
            <a:spAutoFit/>
          </a:bodyPr>
          <a:lstStyle/>
          <a:p>
            <a:r>
              <a:rPr lang="it-IT" sz="2400" b="1" dirty="0">
                <a:solidFill>
                  <a:prstClr val="black"/>
                </a:solidFill>
              </a:rPr>
              <a:t>PART I. </a:t>
            </a:r>
            <a:r>
              <a:rPr lang="it-IT" sz="2400" b="1" dirty="0" err="1">
                <a:solidFill>
                  <a:prstClr val="black"/>
                </a:solidFill>
              </a:rPr>
              <a:t>Crossborder</a:t>
            </a:r>
            <a:r>
              <a:rPr lang="it-IT" sz="2400" b="1" dirty="0">
                <a:solidFill>
                  <a:prstClr val="black"/>
                </a:solidFill>
              </a:rPr>
              <a:t> </a:t>
            </a:r>
            <a:r>
              <a:rPr lang="it-IT" sz="2400" b="1" dirty="0" err="1">
                <a:solidFill>
                  <a:prstClr val="black"/>
                </a:solidFill>
              </a:rPr>
              <a:t>Procurement</a:t>
            </a:r>
            <a:r>
              <a:rPr lang="it-IT" sz="2400" b="1" dirty="0">
                <a:solidFill>
                  <a:prstClr val="black"/>
                </a:solidFill>
              </a:rPr>
              <a:t> and </a:t>
            </a:r>
            <a:r>
              <a:rPr lang="it-IT" sz="2400" b="1" dirty="0" err="1">
                <a:solidFill>
                  <a:prstClr val="black"/>
                </a:solidFill>
              </a:rPr>
              <a:t>Innovation</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II. Smart </a:t>
            </a:r>
            <a:r>
              <a:rPr lang="it-IT" sz="2400" b="1" dirty="0" err="1">
                <a:solidFill>
                  <a:prstClr val="black"/>
                </a:solidFill>
              </a:rPr>
              <a:t>Cities</a:t>
            </a:r>
            <a:r>
              <a:rPr lang="it-IT" sz="2400" b="1" dirty="0">
                <a:solidFill>
                  <a:prstClr val="black"/>
                </a:solidFill>
              </a:rPr>
              <a:t> and </a:t>
            </a:r>
            <a:r>
              <a:rPr lang="it-IT" sz="2400" b="1" dirty="0" err="1">
                <a:solidFill>
                  <a:prstClr val="black"/>
                </a:solidFill>
              </a:rPr>
              <a:t>Procurement</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III. </a:t>
            </a:r>
            <a:r>
              <a:rPr lang="it-IT" sz="2400" b="1" dirty="0" err="1">
                <a:solidFill>
                  <a:prstClr val="black"/>
                </a:solidFill>
              </a:rPr>
              <a:t>Encouraging</a:t>
            </a:r>
            <a:r>
              <a:rPr lang="it-IT" sz="2400" b="1" dirty="0">
                <a:solidFill>
                  <a:prstClr val="black"/>
                </a:solidFill>
              </a:rPr>
              <a:t> </a:t>
            </a:r>
            <a:r>
              <a:rPr lang="it-IT" sz="2400" b="1" dirty="0" err="1">
                <a:solidFill>
                  <a:prstClr val="black"/>
                </a:solidFill>
              </a:rPr>
              <a:t>Innovation</a:t>
            </a:r>
            <a:endParaRPr lang="it-IT" sz="2400" b="1" dirty="0">
              <a:solidFill>
                <a:prstClr val="black"/>
              </a:solidFill>
            </a:endParaRPr>
          </a:p>
          <a:p>
            <a:endParaRPr lang="it-IT" sz="2400" b="1" dirty="0">
              <a:solidFill>
                <a:prstClr val="black"/>
              </a:solidFill>
            </a:endParaRPr>
          </a:p>
          <a:p>
            <a:endParaRPr lang="it-IT" sz="2400" b="1" dirty="0">
              <a:solidFill>
                <a:prstClr val="black"/>
              </a:solidFill>
            </a:endParaRPr>
          </a:p>
          <a:p>
            <a:r>
              <a:rPr lang="it-IT" sz="2400" b="1" dirty="0">
                <a:solidFill>
                  <a:prstClr val="black"/>
                </a:solidFill>
              </a:rPr>
              <a:t>PART IV. </a:t>
            </a:r>
            <a:r>
              <a:rPr lang="it-IT" sz="2400" b="1" dirty="0" err="1">
                <a:solidFill>
                  <a:prstClr val="black"/>
                </a:solidFill>
              </a:rPr>
              <a:t>Innovation</a:t>
            </a:r>
            <a:r>
              <a:rPr lang="it-IT" sz="2400" b="1" dirty="0">
                <a:solidFill>
                  <a:prstClr val="black"/>
                </a:solidFill>
              </a:rPr>
              <a:t> in the </a:t>
            </a:r>
            <a:r>
              <a:rPr lang="it-IT" sz="2400" b="1" dirty="0" err="1">
                <a:solidFill>
                  <a:prstClr val="black"/>
                </a:solidFill>
              </a:rPr>
              <a:t>Procurement</a:t>
            </a:r>
            <a:r>
              <a:rPr lang="it-IT" sz="2400" b="1" dirty="0">
                <a:solidFill>
                  <a:prstClr val="black"/>
                </a:solidFill>
              </a:rPr>
              <a:t> </a:t>
            </a:r>
            <a:r>
              <a:rPr lang="it-IT" sz="2400" b="1" dirty="0" err="1">
                <a:solidFill>
                  <a:prstClr val="black"/>
                </a:solidFill>
              </a:rPr>
              <a:t>Process</a:t>
            </a:r>
            <a:endParaRPr lang="it-IT" sz="2400" b="1" dirty="0">
              <a:solidFill>
                <a:prstClr val="black"/>
              </a:solidFill>
            </a:endParaRPr>
          </a:p>
        </p:txBody>
      </p:sp>
      <p:sp>
        <p:nvSpPr>
          <p:cNvPr id="7" name="Rettangolo arrotondato 6"/>
          <p:cNvSpPr/>
          <p:nvPr/>
        </p:nvSpPr>
        <p:spPr>
          <a:xfrm>
            <a:off x="228600" y="1701537"/>
            <a:ext cx="2438400" cy="355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t>Table of </a:t>
            </a:r>
            <a:r>
              <a:rPr lang="it-IT" sz="2000" b="1" dirty="0" err="1"/>
              <a:t>contents</a:t>
            </a:r>
            <a:r>
              <a:rPr lang="it-IT" dirty="0"/>
              <a:t>:</a:t>
            </a:r>
          </a:p>
        </p:txBody>
      </p:sp>
      <p:sp>
        <p:nvSpPr>
          <p:cNvPr id="9" name="Rettangolo 8"/>
          <p:cNvSpPr/>
          <p:nvPr/>
        </p:nvSpPr>
        <p:spPr>
          <a:xfrm>
            <a:off x="6934200" y="3658985"/>
            <a:ext cx="1981200" cy="694036"/>
          </a:xfrm>
          <a:prstGeom prst="rect">
            <a:avLst/>
          </a:prstGeom>
        </p:spPr>
        <p:txBody>
          <a:bodyPr wrap="square">
            <a:spAutoFit/>
          </a:bodyPr>
          <a:lstStyle/>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Joint Public Procurement </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and Innovation:</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15000"/>
              </a:lnSpc>
            </a:pPr>
            <a:r>
              <a:rPr lang="en-US" sz="1100" b="1"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Lessons Across Borders </a:t>
            </a:r>
            <a:endParaRPr lang="it-IT" sz="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796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23939" y="2613048"/>
            <a:ext cx="4572000" cy="1061829"/>
          </a:xfrm>
          <a:prstGeom prst="rect">
            <a:avLst/>
          </a:prstGeom>
        </p:spPr>
        <p:txBody>
          <a:bodyPr>
            <a:spAutoFit/>
          </a:bodyPr>
          <a:lstStyle/>
          <a:p>
            <a:r>
              <a:rPr lang="en-US" sz="2100" b="1" dirty="0" err="1">
                <a:solidFill>
                  <a:schemeClr val="accent2"/>
                </a:solidFill>
              </a:rPr>
              <a:t>Réseau</a:t>
            </a:r>
            <a:r>
              <a:rPr lang="en-US" sz="2100" b="1" dirty="0">
                <a:solidFill>
                  <a:schemeClr val="accent2"/>
                </a:solidFill>
              </a:rPr>
              <a:t> Smart cities &amp; Digital administration - Law and Governance, (MADP)</a:t>
            </a:r>
            <a:endParaRPr lang="it-IT" sz="2100" b="1" dirty="0">
              <a:solidFill>
                <a:schemeClr val="accent2"/>
              </a:solidFill>
            </a:endParaRPr>
          </a:p>
        </p:txBody>
      </p:sp>
      <p:graphicFrame>
        <p:nvGraphicFramePr>
          <p:cNvPr id="6" name="Tabella 5"/>
          <p:cNvGraphicFramePr>
            <a:graphicFrameLocks noGrp="1"/>
          </p:cNvGraphicFramePr>
          <p:nvPr/>
        </p:nvGraphicFramePr>
        <p:xfrm>
          <a:off x="1005309" y="3799836"/>
          <a:ext cx="7409260" cy="1537716"/>
        </p:xfrm>
        <a:graphic>
          <a:graphicData uri="http://schemas.openxmlformats.org/drawingml/2006/table">
            <a:tbl>
              <a:tblPr>
                <a:tableStyleId>{5C22544A-7EE6-4342-B048-85BDC9FD1C3A}</a:tableStyleId>
              </a:tblPr>
              <a:tblGrid>
                <a:gridCol w="7409260">
                  <a:extLst>
                    <a:ext uri="{9D8B030D-6E8A-4147-A177-3AD203B41FA5}">
                      <a16:colId xmlns:a16="http://schemas.microsoft.com/office/drawing/2014/main" val="3374586936"/>
                    </a:ext>
                  </a:extLst>
                </a:gridCol>
              </a:tblGrid>
              <a:tr h="1405414">
                <a:tc>
                  <a:txBody>
                    <a:bodyPr/>
                    <a:lstStyle/>
                    <a:p>
                      <a:pPr algn="l">
                        <a:lnSpc>
                          <a:spcPct val="107000"/>
                        </a:lnSpc>
                        <a:spcAft>
                          <a:spcPts val="800"/>
                        </a:spcAft>
                      </a:pPr>
                      <a:r>
                        <a:rPr lang="it-IT" sz="1400" dirty="0">
                          <a:effectLst/>
                        </a:rPr>
                        <a:t>  LINKS:</a:t>
                      </a:r>
                    </a:p>
                    <a:p>
                      <a:pPr algn="l">
                        <a:lnSpc>
                          <a:spcPct val="107000"/>
                        </a:lnSpc>
                        <a:spcAft>
                          <a:spcPts val="800"/>
                        </a:spcAft>
                      </a:pPr>
                      <a:r>
                        <a:rPr lang="it-IT" sz="1400" u="sng" dirty="0" err="1">
                          <a:effectLst/>
                          <a:hlinkClick r:id="rId3"/>
                        </a:rPr>
                        <a:t>Chaire</a:t>
                      </a:r>
                      <a:r>
                        <a:rPr lang="it-IT" sz="1400" u="sng" dirty="0">
                          <a:effectLst/>
                          <a:hlinkClick r:id="rId3"/>
                        </a:rPr>
                        <a:t> MADP - </a:t>
                      </a:r>
                      <a:r>
                        <a:rPr lang="it-IT" sz="1400" u="sng" dirty="0" err="1">
                          <a:effectLst/>
                          <a:hlinkClick r:id="rId3"/>
                        </a:rPr>
                        <a:t>Sciences</a:t>
                      </a:r>
                      <a:r>
                        <a:rPr lang="it-IT" sz="1400" u="sng" dirty="0">
                          <a:effectLst/>
                          <a:hlinkClick r:id="rId3"/>
                        </a:rPr>
                        <a:t> Po Paris</a:t>
                      </a:r>
                      <a:endParaRPr lang="it-IT" sz="1400" dirty="0">
                        <a:effectLst/>
                      </a:endParaRPr>
                    </a:p>
                    <a:p>
                      <a:pPr algn="l">
                        <a:lnSpc>
                          <a:spcPct val="107000"/>
                        </a:lnSpc>
                        <a:spcAft>
                          <a:spcPts val="800"/>
                        </a:spcAft>
                      </a:pPr>
                      <a:r>
                        <a:rPr lang="it-IT" sz="1400" u="sng" dirty="0" err="1">
                          <a:effectLst/>
                          <a:hlinkClick r:id="rId4"/>
                        </a:rPr>
                        <a:t>Departement</a:t>
                      </a:r>
                      <a:r>
                        <a:rPr lang="it-IT" sz="1400" u="sng" dirty="0">
                          <a:effectLst/>
                          <a:hlinkClick r:id="rId4"/>
                        </a:rPr>
                        <a:t> of Law - </a:t>
                      </a:r>
                      <a:r>
                        <a:rPr lang="it-IT" sz="1400" u="sng" dirty="0" err="1">
                          <a:effectLst/>
                          <a:hlinkClick r:id="rId4"/>
                        </a:rPr>
                        <a:t>University</a:t>
                      </a:r>
                      <a:r>
                        <a:rPr lang="it-IT" sz="1400" u="sng" dirty="0">
                          <a:effectLst/>
                          <a:hlinkClick r:id="rId4"/>
                        </a:rPr>
                        <a:t> of Udine</a:t>
                      </a:r>
                      <a:endParaRPr lang="it-IT" sz="1400" dirty="0">
                        <a:effectLst/>
                      </a:endParaRPr>
                    </a:p>
                    <a:p>
                      <a:pPr algn="l">
                        <a:lnSpc>
                          <a:spcPct val="107000"/>
                        </a:lnSpc>
                        <a:spcAft>
                          <a:spcPts val="800"/>
                        </a:spcAft>
                      </a:pPr>
                      <a:r>
                        <a:rPr lang="it-IT" sz="1400" u="sng" dirty="0" err="1">
                          <a:effectLst/>
                          <a:hlinkClick r:id="rId5"/>
                        </a:rPr>
                        <a:t>Departement</a:t>
                      </a:r>
                      <a:r>
                        <a:rPr lang="it-IT" sz="1400" u="sng" dirty="0">
                          <a:effectLst/>
                          <a:hlinkClick r:id="rId5"/>
                        </a:rPr>
                        <a:t> of </a:t>
                      </a:r>
                      <a:r>
                        <a:rPr lang="it-IT" sz="1400" u="sng" dirty="0" err="1">
                          <a:effectLst/>
                          <a:hlinkClick r:id="rId5"/>
                        </a:rPr>
                        <a:t>Economics</a:t>
                      </a:r>
                      <a:r>
                        <a:rPr lang="it-IT" sz="1400" u="sng" dirty="0">
                          <a:effectLst/>
                          <a:hlinkClick r:id="rId5"/>
                        </a:rPr>
                        <a:t> - Ca' </a:t>
                      </a:r>
                      <a:r>
                        <a:rPr lang="it-IT" sz="1400" u="sng" dirty="0" err="1">
                          <a:effectLst/>
                          <a:hlinkClick r:id="rId5"/>
                        </a:rPr>
                        <a:t>Foscari</a:t>
                      </a:r>
                      <a:r>
                        <a:rPr lang="it-IT" sz="1400" u="sng" dirty="0">
                          <a:effectLst/>
                          <a:hlinkClick r:id="rId5"/>
                        </a:rPr>
                        <a:t> </a:t>
                      </a:r>
                      <a:r>
                        <a:rPr lang="it-IT" sz="1400" u="sng" dirty="0" err="1">
                          <a:effectLst/>
                          <a:hlinkClick r:id="rId5"/>
                        </a:rPr>
                        <a:t>University</a:t>
                      </a:r>
                      <a:r>
                        <a:rPr lang="it-IT" sz="1400" u="sng" dirty="0">
                          <a:effectLst/>
                          <a:hlinkClick r:id="rId5"/>
                        </a:rPr>
                        <a:t> of </a:t>
                      </a:r>
                      <a:r>
                        <a:rPr lang="it-IT" sz="1400" u="sng" dirty="0" err="1">
                          <a:effectLst/>
                          <a:hlinkClick r:id="rId5"/>
                        </a:rPr>
                        <a:t>Venice</a:t>
                      </a:r>
                      <a:endParaRPr lang="it-IT" sz="1400" dirty="0">
                        <a:effectLst/>
                      </a:endParaRPr>
                    </a:p>
                    <a:p>
                      <a:pPr algn="l">
                        <a:lnSpc>
                          <a:spcPct val="107000"/>
                        </a:lnSpc>
                        <a:spcAft>
                          <a:spcPts val="800"/>
                        </a:spcAft>
                      </a:pPr>
                      <a:r>
                        <a:rPr lang="it-IT" sz="1400" u="sng" dirty="0">
                          <a:effectLst/>
                          <a:hlinkClick r:id="rId6"/>
                        </a:rPr>
                        <a:t>Center for </a:t>
                      </a:r>
                      <a:r>
                        <a:rPr lang="it-IT" sz="1400" u="sng" dirty="0" err="1">
                          <a:effectLst/>
                          <a:hlinkClick r:id="rId6"/>
                        </a:rPr>
                        <a:t>Governance</a:t>
                      </a:r>
                      <a:r>
                        <a:rPr lang="it-IT" sz="1400" u="sng" dirty="0">
                          <a:effectLst/>
                          <a:hlinkClick r:id="rId6"/>
                        </a:rPr>
                        <a:t> &amp; Social </a:t>
                      </a:r>
                      <a:r>
                        <a:rPr lang="it-IT" sz="1400" u="sng" dirty="0" err="1">
                          <a:effectLst/>
                          <a:hlinkClick r:id="rId6"/>
                        </a:rPr>
                        <a:t>Innovation</a:t>
                      </a:r>
                      <a:r>
                        <a:rPr lang="it-IT" sz="1400" u="sng" dirty="0">
                          <a:effectLst/>
                          <a:hlinkClick r:id="rId6"/>
                        </a:rPr>
                        <a:t> - Fondazione Ca' </a:t>
                      </a:r>
                      <a:r>
                        <a:rPr lang="it-IT" sz="1400" u="sng" dirty="0" err="1">
                          <a:effectLst/>
                          <a:hlinkClick r:id="rId6"/>
                        </a:rPr>
                        <a:t>Foscari</a:t>
                      </a:r>
                      <a:r>
                        <a:rPr lang="it-IT" sz="1400" u="sng" dirty="0">
                          <a:effectLst/>
                          <a:hlinkClick r:id="rId6"/>
                        </a:rPr>
                        <a:t> of </a:t>
                      </a:r>
                      <a:r>
                        <a:rPr lang="it-IT" sz="1400" u="sng" dirty="0" err="1">
                          <a:effectLst/>
                          <a:hlinkClick r:id="rId6"/>
                        </a:rPr>
                        <a:t>Venice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151" marR="67151" marT="0" marB="0"/>
                </a:tc>
                <a:extLst>
                  <a:ext uri="{0D108BD9-81ED-4DB2-BD59-A6C34878D82A}">
                    <a16:rowId xmlns:a16="http://schemas.microsoft.com/office/drawing/2014/main" val="715708048"/>
                  </a:ext>
                </a:extLst>
              </a:tr>
            </a:tbl>
          </a:graphicData>
        </a:graphic>
      </p:graphicFrame>
    </p:spTree>
    <p:extLst>
      <p:ext uri="{BB962C8B-B14F-4D97-AF65-F5344CB8AC3E}">
        <p14:creationId xmlns:p14="http://schemas.microsoft.com/office/powerpoint/2010/main" val="758539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033719" y="3969060"/>
            <a:ext cx="507563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it-IT" altLang="it-IT" sz="2100" b="1" dirty="0">
                <a:solidFill>
                  <a:srgbClr val="000000"/>
                </a:solidFill>
                <a:effectLst>
                  <a:outerShdw blurRad="38100" dist="38100" dir="2700000" algn="tl">
                    <a:srgbClr val="000000">
                      <a:alpha val="43137"/>
                    </a:srgbClr>
                  </a:outerShdw>
                </a:effectLst>
                <a:latin typeface="Arial" panose="020B0604020202020204" pitchFamily="34" charset="0"/>
              </a:rPr>
              <a:t>MASTER IN PUBLIC PROCUREMENT FOR SUSTAINABLE DEVELOPMENT</a:t>
            </a:r>
          </a:p>
        </p:txBody>
      </p:sp>
      <p:sp>
        <p:nvSpPr>
          <p:cNvPr id="4" name="CasellaDiTesto 2"/>
          <p:cNvSpPr txBox="1">
            <a:spLocks noChangeArrowheads="1"/>
          </p:cNvSpPr>
          <p:nvPr/>
        </p:nvSpPr>
        <p:spPr bwMode="auto">
          <a:xfrm>
            <a:off x="1223629" y="4624667"/>
            <a:ext cx="685799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it-IT" altLang="it-IT" sz="1500" b="1" i="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Further</a:t>
            </a:r>
            <a: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altLang="it-IT" sz="1500" b="1" i="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informations</a:t>
            </a:r>
            <a: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altLang="it-IT" sz="1350" i="1" u="sng" dirty="0">
                <a:solidFill>
                  <a:srgbClr val="000000"/>
                </a:solidFill>
                <a:latin typeface="Times New Roman" panose="02020603050405020304" pitchFamily="18" charset="0"/>
                <a:cs typeface="Times New Roman" panose="02020603050405020304" pitchFamily="18" charset="0"/>
              </a:rPr>
              <a:t>https://www.itcilo.org/masters-programmes/master-in-public-procurement-management-for-sustainable-development/MasterinPublicProcurementManagementSD20172018.pdf/view</a:t>
            </a:r>
          </a:p>
        </p:txBody>
      </p:sp>
    </p:spTree>
    <p:extLst>
      <p:ext uri="{BB962C8B-B14F-4D97-AF65-F5344CB8AC3E}">
        <p14:creationId xmlns:p14="http://schemas.microsoft.com/office/powerpoint/2010/main" val="471953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1121464" y="4887163"/>
            <a:ext cx="685799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pPr>
            <a:r>
              <a:rPr lang="it-IT" altLang="it-IT" sz="1500" b="1" i="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Further</a:t>
            </a:r>
            <a: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altLang="it-IT" sz="1500" b="1" i="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informations</a:t>
            </a:r>
            <a: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it-IT" altLang="it-IT" sz="1500" b="1"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it-IT" altLang="it-IT" sz="1350" i="1" u="sng" dirty="0">
                <a:solidFill>
                  <a:srgbClr val="000000"/>
                </a:solidFill>
                <a:latin typeface="Times New Roman" panose="02020603050405020304" pitchFamily="18" charset="0"/>
                <a:cs typeface="Times New Roman" panose="02020603050405020304" pitchFamily="18" charset="0"/>
              </a:rPr>
              <a:t>https://www.itcilo.org/masters-programmes/master-en-gouvernance-et-management-des-marches-publics-en-appui-au-developpement-durable</a:t>
            </a:r>
          </a:p>
        </p:txBody>
      </p:sp>
      <p:sp>
        <p:nvSpPr>
          <p:cNvPr id="5" name="Text Box 4"/>
          <p:cNvSpPr txBox="1">
            <a:spLocks noChangeArrowheads="1"/>
          </p:cNvSpPr>
          <p:nvPr/>
        </p:nvSpPr>
        <p:spPr bwMode="auto">
          <a:xfrm>
            <a:off x="1061610" y="4023067"/>
            <a:ext cx="702078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pPr>
            <a:r>
              <a:rPr lang="fr-FR" sz="21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MASTER EN GOUVERNANCE ET MANAGEMENT DES MARCHÉS PUBLICS EN APPUI AU DÉVELOPPEMENT DURABLE</a:t>
            </a:r>
            <a:endParaRPr lang="it-IT" altLang="it-IT" sz="21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225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srcRect/>
          <a:stretch>
            <a:fillRect/>
          </a:stretch>
        </p:blipFill>
        <p:spPr bwMode="auto">
          <a:xfrm>
            <a:off x="3600450" y="857251"/>
            <a:ext cx="4400550" cy="19978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sp>
        <p:nvSpPr>
          <p:cNvPr id="22531" name="Text Box 2"/>
          <p:cNvSpPr txBox="1">
            <a:spLocks noChangeArrowheads="1"/>
          </p:cNvSpPr>
          <p:nvPr/>
        </p:nvSpPr>
        <p:spPr bwMode="auto">
          <a:xfrm>
            <a:off x="1163241" y="3537348"/>
            <a:ext cx="6856809" cy="2463403"/>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808080">
                <a:alpha val="37999"/>
              </a:srgbClr>
            </a:outerShdw>
          </a:effectLst>
        </p:spPr>
        <p:txBody>
          <a:bodyPr lIns="61229" tIns="30615" rIns="61229" bIns="30615"/>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itchFamily="34" charset="0"/>
                <a:ea typeface="MS PGothic" pitchFamily="34" charset="-128"/>
              </a:defRPr>
            </a:lvl9pPr>
          </a:lstStyle>
          <a:p>
            <a:pPr algn="ctr" eaLnBrk="1">
              <a:lnSpc>
                <a:spcPct val="112000"/>
              </a:lnSpc>
              <a:buClr>
                <a:srgbClr val="000000"/>
              </a:buClr>
              <a:buFont typeface="Times New Roman" pitchFamily="18" charset="0"/>
              <a:buNone/>
              <a:defRPr/>
            </a:pPr>
            <a:r>
              <a:rPr lang="it-IT" altLang="it-IT" b="1">
                <a:solidFill>
                  <a:srgbClr val="0066FF"/>
                </a:solidFill>
                <a:latin typeface="Palatino Linotype" pitchFamily="18" charset="0"/>
                <a:ea typeface="Microsoft YaHei" pitchFamily="34" charset="-122"/>
              </a:rPr>
              <a:t>Master di II livello in</a:t>
            </a:r>
          </a:p>
          <a:p>
            <a:pPr algn="ctr" eaLnBrk="1">
              <a:lnSpc>
                <a:spcPct val="112000"/>
              </a:lnSpc>
              <a:buClr>
                <a:srgbClr val="000000"/>
              </a:buClr>
              <a:buFont typeface="Times New Roman" pitchFamily="18" charset="0"/>
              <a:buNone/>
              <a:defRPr/>
            </a:pPr>
            <a:r>
              <a:rPr lang="it-IT" altLang="it-IT" b="1">
                <a:solidFill>
                  <a:srgbClr val="0066FF"/>
                </a:solidFill>
                <a:latin typeface="Palatino Linotype" pitchFamily="18" charset="0"/>
                <a:ea typeface="Microsoft YaHei" pitchFamily="34" charset="-122"/>
              </a:rPr>
              <a:t> </a:t>
            </a:r>
            <a:r>
              <a:rPr lang="it-IT" altLang="it-IT" b="1" i="1">
                <a:solidFill>
                  <a:srgbClr val="0066FF"/>
                </a:solidFill>
                <a:latin typeface="Palatino Linotype" pitchFamily="18" charset="0"/>
                <a:ea typeface="Microsoft YaHei" pitchFamily="34" charset="-122"/>
              </a:rPr>
              <a:t>Strategie per l’efficienza, l’integrità e l’innovazione nei contratti pubblici</a:t>
            </a:r>
            <a:r>
              <a:rPr lang="it-IT" altLang="it-IT" b="1">
                <a:solidFill>
                  <a:srgbClr val="0066FF"/>
                </a:solidFill>
                <a:latin typeface="Palatino Linotype" pitchFamily="18" charset="0"/>
                <a:ea typeface="Microsoft YaHei" pitchFamily="34" charset="-122"/>
              </a:rPr>
              <a:t> – </a:t>
            </a:r>
            <a:r>
              <a:rPr lang="it-IT" altLang="it-IT" sz="2700" b="1">
                <a:solidFill>
                  <a:srgbClr val="0066FF"/>
                </a:solidFill>
                <a:latin typeface="Palatino Linotype" pitchFamily="18" charset="0"/>
                <a:ea typeface="Microsoft YaHei" pitchFamily="34" charset="-122"/>
              </a:rPr>
              <a:t>SEIIC</a:t>
            </a:r>
          </a:p>
          <a:p>
            <a:pPr algn="ctr" eaLnBrk="1">
              <a:lnSpc>
                <a:spcPct val="112000"/>
              </a:lnSpc>
              <a:buClr>
                <a:srgbClr val="000000"/>
              </a:buClr>
              <a:buFont typeface="Times New Roman" pitchFamily="18" charset="0"/>
              <a:buNone/>
              <a:defRPr/>
            </a:pPr>
            <a:r>
              <a:rPr lang="it-IT" altLang="it-IT" sz="2100" b="1" i="1">
                <a:solidFill>
                  <a:srgbClr val="0066FF"/>
                </a:solidFill>
                <a:latin typeface="Palatino Linotype" pitchFamily="18" charset="0"/>
                <a:ea typeface="Microsoft YaHei" pitchFamily="34" charset="-122"/>
              </a:rPr>
              <a:t>Strategies for the efficiency, integrity and innovation in Public contracts</a:t>
            </a:r>
          </a:p>
          <a:p>
            <a:pPr algn="ctr" eaLnBrk="1">
              <a:lnSpc>
                <a:spcPct val="112000"/>
              </a:lnSpc>
              <a:buClr>
                <a:srgbClr val="000000"/>
              </a:buClr>
              <a:buFont typeface="Times New Roman" pitchFamily="18" charset="0"/>
              <a:buNone/>
              <a:defRPr/>
            </a:pPr>
            <a:r>
              <a:rPr lang="it-IT" altLang="it-IT" sz="2100" b="1" i="1">
                <a:solidFill>
                  <a:srgbClr val="0066FF"/>
                </a:solidFill>
                <a:latin typeface="Palatino Linotype" pitchFamily="18" charset="0"/>
                <a:ea typeface="Microsoft YaHei" pitchFamily="34" charset="-122"/>
              </a:rPr>
              <a:t>http://www.masterseiic.it/</a:t>
            </a:r>
          </a:p>
        </p:txBody>
      </p:sp>
      <p:sp>
        <p:nvSpPr>
          <p:cNvPr id="22532" name="AutoShape 3"/>
          <p:cNvSpPr>
            <a:spLocks noChangeArrowheads="1"/>
          </p:cNvSpPr>
          <p:nvPr/>
        </p:nvSpPr>
        <p:spPr bwMode="auto">
          <a:xfrm flipH="1">
            <a:off x="6775848" y="5261373"/>
            <a:ext cx="1225153" cy="740569"/>
          </a:xfrm>
          <a:prstGeom prst="rtTriangle">
            <a:avLst/>
          </a:prstGeom>
          <a:solidFill>
            <a:srgbClr val="0066CC"/>
          </a:solidFill>
          <a:ln w="9525">
            <a:solidFill>
              <a:srgbClr val="6666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62209" tIns="31105" rIns="62209" bIns="31105" anchor="ctr"/>
          <a:lstStyle/>
          <a:p>
            <a:pPr>
              <a:lnSpc>
                <a:spcPct val="93000"/>
              </a:lnSpc>
              <a:buClr>
                <a:srgbClr val="000000"/>
              </a:buClr>
              <a:buFont typeface="Times New Roman" charset="0"/>
              <a:buNone/>
              <a:defRPr/>
            </a:pPr>
            <a:endParaRPr lang="it-IT" sz="1350">
              <a:latin typeface="Arial" charset="0"/>
              <a:ea typeface="MS PGothic" charset="0"/>
              <a:cs typeface="MS PGothic" charset="0"/>
            </a:endParaRPr>
          </a:p>
        </p:txBody>
      </p:sp>
      <p:pic>
        <p:nvPicPr>
          <p:cNvPr id="5222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720" y="944166"/>
            <a:ext cx="2421731" cy="1890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5"/>
          <a:srcRect/>
          <a:stretch>
            <a:fillRect/>
          </a:stretch>
        </p:blipFill>
        <p:spPr bwMode="auto">
          <a:xfrm>
            <a:off x="3113485" y="2726531"/>
            <a:ext cx="2376488" cy="8096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5223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116" y="2834879"/>
            <a:ext cx="1862138"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3" name="Picture 2" descr="logo_S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9973" y="2834879"/>
            <a:ext cx="251102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6599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ttangolo 1"/>
          <p:cNvSpPr>
            <a:spLocks noChangeArrowheads="1"/>
          </p:cNvSpPr>
          <p:nvPr/>
        </p:nvSpPr>
        <p:spPr bwMode="auto">
          <a:xfrm>
            <a:off x="1169195" y="1431133"/>
            <a:ext cx="6613922" cy="4240884"/>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808080">
                <a:alpha val="37999"/>
              </a:srgbClr>
            </a:outerShdw>
          </a:effectLst>
        </p:spPr>
        <p:txBody>
          <a:bodyPr lIns="62209" tIns="31105" rIns="62209" bIns="31105">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it-IT" altLang="it-IT" dirty="0" err="1">
                <a:solidFill>
                  <a:srgbClr val="176C9D"/>
                </a:solidFill>
                <a:latin typeface="Times New Roman" pitchFamily="18" charset="0"/>
                <a:cs typeface="Times New Roman" pitchFamily="18" charset="0"/>
              </a:rPr>
              <a:t>Scientific</a:t>
            </a:r>
            <a:r>
              <a:rPr lang="it-IT" altLang="it-IT" dirty="0">
                <a:solidFill>
                  <a:srgbClr val="176C9D"/>
                </a:solidFill>
                <a:latin typeface="Times New Roman" pitchFamily="18" charset="0"/>
                <a:cs typeface="Times New Roman" pitchFamily="18" charset="0"/>
              </a:rPr>
              <a:t> </a:t>
            </a:r>
            <a:r>
              <a:rPr lang="it-IT" altLang="it-IT" dirty="0" err="1">
                <a:solidFill>
                  <a:srgbClr val="176C9D"/>
                </a:solidFill>
                <a:latin typeface="Times New Roman" pitchFamily="18" charset="0"/>
                <a:cs typeface="Times New Roman" pitchFamily="18" charset="0"/>
              </a:rPr>
              <a:t>committee</a:t>
            </a:r>
            <a:endParaRPr lang="it-IT" altLang="it-IT" dirty="0">
              <a:solidFill>
                <a:srgbClr val="176C9D"/>
              </a:solidFill>
              <a:latin typeface="Times New Roman" pitchFamily="18" charset="0"/>
              <a:cs typeface="Times New Roman" pitchFamily="18" charset="0"/>
            </a:endParaRPr>
          </a:p>
          <a:p>
            <a:pPr>
              <a:defRPr/>
            </a:pPr>
            <a:endParaRPr lang="it-IT" altLang="it-IT" sz="1650" dirty="0">
              <a:solidFill>
                <a:srgbClr val="000000"/>
              </a:solidFill>
              <a:latin typeface="Times New Roman" pitchFamily="18" charset="0"/>
              <a:cs typeface="Times New Roman" pitchFamily="18" charset="0"/>
            </a:endParaRPr>
          </a:p>
          <a:p>
            <a:pPr>
              <a:defRPr/>
            </a:pPr>
            <a:r>
              <a:rPr lang="it-IT" altLang="it-IT" sz="1650" b="1" dirty="0">
                <a:solidFill>
                  <a:srgbClr val="000000"/>
                </a:solidFill>
                <a:latin typeface="Times New Roman" pitchFamily="18" charset="0"/>
                <a:cs typeface="Times New Roman" pitchFamily="18" charset="0"/>
              </a:rPr>
              <a:t>Prof. Gianmaria </a:t>
            </a:r>
            <a:r>
              <a:rPr lang="it-IT" altLang="it-IT" sz="1650" b="1" dirty="0" err="1">
                <a:solidFill>
                  <a:srgbClr val="000000"/>
                </a:solidFill>
                <a:latin typeface="Times New Roman" pitchFamily="18" charset="0"/>
                <a:cs typeface="Times New Roman" pitchFamily="18" charset="0"/>
              </a:rPr>
              <a:t>Ajani</a:t>
            </a:r>
            <a:r>
              <a:rPr lang="it-IT" altLang="it-IT" sz="1650" b="1" dirty="0">
                <a:solidFill>
                  <a:srgbClr val="000000"/>
                </a:solidFill>
                <a:latin typeface="Times New Roman" pitchFamily="18" charset="0"/>
                <a:cs typeface="Times New Roman" pitchFamily="18" charset="0"/>
              </a:rPr>
              <a:t>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Rettore dell’Università degli Studi di Torino</a:t>
            </a:r>
          </a:p>
          <a:p>
            <a:pPr>
              <a:defRPr/>
            </a:pPr>
            <a:r>
              <a:rPr lang="it-IT" altLang="it-IT" sz="1650" b="1" dirty="0">
                <a:solidFill>
                  <a:srgbClr val="000000"/>
                </a:solidFill>
                <a:latin typeface="Times New Roman" pitchFamily="18" charset="0"/>
                <a:cs typeface="Times New Roman" pitchFamily="18" charset="0"/>
              </a:rPr>
              <a:t>Dott. Gian Luigi Albano </a:t>
            </a:r>
            <a:r>
              <a:rPr lang="it-IT" altLang="it-IT" sz="1650" dirty="0">
                <a:solidFill>
                  <a:srgbClr val="000000"/>
                </a:solidFill>
                <a:latin typeface="Times New Roman" pitchFamily="18" charset="0"/>
                <a:cs typeface="Times New Roman" pitchFamily="18" charset="0"/>
              </a:rPr>
              <a:t>– </a:t>
            </a:r>
            <a:r>
              <a:rPr lang="it-IT" altLang="it-IT" sz="1650" i="1" dirty="0" err="1">
                <a:solidFill>
                  <a:srgbClr val="000000"/>
                </a:solidFill>
                <a:latin typeface="Times New Roman" pitchFamily="18" charset="0"/>
                <a:cs typeface="Times New Roman" pitchFamily="18" charset="0"/>
              </a:rPr>
              <a:t>Consip</a:t>
            </a:r>
            <a:r>
              <a:rPr lang="it-IT" altLang="it-IT" sz="1650" i="1" dirty="0">
                <a:solidFill>
                  <a:srgbClr val="000000"/>
                </a:solidFill>
                <a:latin typeface="Times New Roman" pitchFamily="18" charset="0"/>
                <a:cs typeface="Times New Roman" pitchFamily="18" charset="0"/>
              </a:rPr>
              <a:t> S.p.A.</a:t>
            </a:r>
          </a:p>
          <a:p>
            <a:pPr>
              <a:defRPr/>
            </a:pPr>
            <a:r>
              <a:rPr lang="it-IT" altLang="it-IT" sz="1650" b="1" dirty="0">
                <a:solidFill>
                  <a:srgbClr val="000000"/>
                </a:solidFill>
                <a:latin typeface="Times New Roman" pitchFamily="18" charset="0"/>
                <a:cs typeface="Times New Roman" pitchFamily="18" charset="0"/>
              </a:rPr>
              <a:t>Prof. Valter Cantino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Economia Aziendale</a:t>
            </a:r>
          </a:p>
          <a:p>
            <a:pPr>
              <a:defRPr/>
            </a:pPr>
            <a:r>
              <a:rPr lang="it-IT" altLang="it-IT" sz="1650" b="1" dirty="0">
                <a:solidFill>
                  <a:srgbClr val="000000"/>
                </a:solidFill>
                <a:latin typeface="Times New Roman" pitchFamily="18" charset="0"/>
                <a:cs typeface="Times New Roman" pitchFamily="18" charset="0"/>
              </a:rPr>
              <a:t>Prof. Roberto Cavallo Perin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Amministrativo</a:t>
            </a:r>
          </a:p>
          <a:p>
            <a:pPr>
              <a:defRPr/>
            </a:pPr>
            <a:r>
              <a:rPr lang="it-IT" altLang="it-IT" sz="1650" b="1" dirty="0">
                <a:solidFill>
                  <a:srgbClr val="000000"/>
                </a:solidFill>
                <a:latin typeface="Times New Roman" pitchFamily="18" charset="0"/>
                <a:cs typeface="Times New Roman" pitchFamily="18" charset="0"/>
              </a:rPr>
              <a:t>Dott. Michele Corradino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Componente Autorità Nazionale Anticorruzione</a:t>
            </a:r>
          </a:p>
          <a:p>
            <a:pPr>
              <a:defRPr/>
            </a:pPr>
            <a:r>
              <a:rPr lang="it-IT" altLang="it-IT" sz="1650" b="1" dirty="0">
                <a:solidFill>
                  <a:srgbClr val="000000"/>
                </a:solidFill>
                <a:latin typeface="Times New Roman" pitchFamily="18" charset="0"/>
                <a:cs typeface="Times New Roman" pitchFamily="18" charset="0"/>
              </a:rPr>
              <a:t>Prof. Carlo Emanuele Gallo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Amministrativo</a:t>
            </a:r>
          </a:p>
          <a:p>
            <a:pPr>
              <a:defRPr/>
            </a:pPr>
            <a:r>
              <a:rPr lang="it-IT" altLang="it-IT" sz="1650" b="1" dirty="0">
                <a:solidFill>
                  <a:srgbClr val="000000"/>
                </a:solidFill>
                <a:latin typeface="Times New Roman" pitchFamily="18" charset="0"/>
                <a:cs typeface="Times New Roman" pitchFamily="18" charset="0"/>
              </a:rPr>
              <a:t>Prof. Bernardo G. Mattarella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Amministrativo</a:t>
            </a:r>
          </a:p>
          <a:p>
            <a:pPr>
              <a:defRPr/>
            </a:pPr>
            <a:r>
              <a:rPr lang="it-IT" altLang="it-IT" sz="1650" b="1" dirty="0">
                <a:solidFill>
                  <a:srgbClr val="000000"/>
                </a:solidFill>
                <a:latin typeface="Times New Roman" pitchFamily="18" charset="0"/>
                <a:cs typeface="Times New Roman" pitchFamily="18" charset="0"/>
              </a:rPr>
              <a:t>Prof. Francesco Merloni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Componente Autorità Nazionale Anticorruzione</a:t>
            </a:r>
          </a:p>
          <a:p>
            <a:pPr>
              <a:defRPr/>
            </a:pPr>
            <a:r>
              <a:rPr lang="it-IT" altLang="it-IT" sz="1650" b="1" dirty="0">
                <a:solidFill>
                  <a:srgbClr val="000000"/>
                </a:solidFill>
                <a:latin typeface="Times New Roman" pitchFamily="18" charset="0"/>
                <a:cs typeface="Times New Roman" pitchFamily="18" charset="0"/>
              </a:rPr>
              <a:t>Prof. Ida Angela </a:t>
            </a:r>
            <a:r>
              <a:rPr lang="it-IT" altLang="it-IT" sz="1650" b="1" dirty="0" err="1">
                <a:solidFill>
                  <a:srgbClr val="000000"/>
                </a:solidFill>
                <a:latin typeface="Times New Roman" pitchFamily="18" charset="0"/>
                <a:cs typeface="Times New Roman" pitchFamily="18" charset="0"/>
              </a:rPr>
              <a:t>Nicotra</a:t>
            </a:r>
            <a:r>
              <a:rPr lang="it-IT" altLang="it-IT" sz="1650" b="1" dirty="0">
                <a:solidFill>
                  <a:srgbClr val="000000"/>
                </a:solidFill>
                <a:latin typeface="Times New Roman" pitchFamily="18" charset="0"/>
                <a:cs typeface="Times New Roman" pitchFamily="18" charset="0"/>
              </a:rPr>
              <a:t>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Componente Autorità Nazionale Anticorruzione</a:t>
            </a:r>
          </a:p>
          <a:p>
            <a:pPr>
              <a:defRPr/>
            </a:pPr>
            <a:r>
              <a:rPr lang="it-IT" altLang="it-IT" sz="1650" b="1" dirty="0">
                <a:solidFill>
                  <a:srgbClr val="000000"/>
                </a:solidFill>
                <a:latin typeface="Times New Roman" pitchFamily="18" charset="0"/>
                <a:cs typeface="Times New Roman" pitchFamily="18" charset="0"/>
              </a:rPr>
              <a:t>Prof. Nicoletta Parisi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Componente Autorità Nazionale Anticorruzione</a:t>
            </a:r>
          </a:p>
          <a:p>
            <a:pPr>
              <a:defRPr/>
            </a:pPr>
            <a:r>
              <a:rPr lang="it-IT" altLang="it-IT" sz="1650" b="1" dirty="0">
                <a:solidFill>
                  <a:srgbClr val="000000"/>
                </a:solidFill>
                <a:latin typeface="Times New Roman" pitchFamily="18" charset="0"/>
                <a:cs typeface="Times New Roman" pitchFamily="18" charset="0"/>
              </a:rPr>
              <a:t>Prof. Gabriella M. Racca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Amministrativo</a:t>
            </a:r>
          </a:p>
          <a:p>
            <a:pPr>
              <a:defRPr/>
            </a:pPr>
            <a:r>
              <a:rPr lang="it-IT" altLang="it-IT" sz="1650" b="1" dirty="0">
                <a:solidFill>
                  <a:srgbClr val="000000"/>
                </a:solidFill>
                <a:latin typeface="Times New Roman" pitchFamily="18" charset="0"/>
                <a:cs typeface="Times New Roman" pitchFamily="18" charset="0"/>
              </a:rPr>
              <a:t>Prof. Piercarlo Rossi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Associato di Diritto Privato Comparato</a:t>
            </a:r>
          </a:p>
          <a:p>
            <a:pPr>
              <a:defRPr/>
            </a:pPr>
            <a:r>
              <a:rPr lang="it-IT" altLang="it-IT" sz="1650" b="1" dirty="0">
                <a:solidFill>
                  <a:srgbClr val="000000"/>
                </a:solidFill>
                <a:latin typeface="Times New Roman" pitchFamily="18" charset="0"/>
                <a:cs typeface="Times New Roman" pitchFamily="18" charset="0"/>
              </a:rPr>
              <a:t>Prof. Laura M. </a:t>
            </a:r>
            <a:r>
              <a:rPr lang="it-IT" altLang="it-IT" sz="1650" b="1" dirty="0" err="1">
                <a:solidFill>
                  <a:srgbClr val="000000"/>
                </a:solidFill>
                <a:latin typeface="Times New Roman" pitchFamily="18" charset="0"/>
                <a:cs typeface="Times New Roman" pitchFamily="18" charset="0"/>
              </a:rPr>
              <a:t>Scomparin</a:t>
            </a:r>
            <a:r>
              <a:rPr lang="it-IT" altLang="it-IT" sz="1650" b="1" dirty="0">
                <a:solidFill>
                  <a:srgbClr val="000000"/>
                </a:solidFill>
                <a:latin typeface="Times New Roman" pitchFamily="18" charset="0"/>
                <a:cs typeface="Times New Roman" pitchFamily="18" charset="0"/>
              </a:rPr>
              <a:t>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Processuale Penale</a:t>
            </a:r>
          </a:p>
          <a:p>
            <a:pPr>
              <a:defRPr/>
            </a:pPr>
            <a:r>
              <a:rPr lang="it-IT" altLang="it-IT" sz="1650" b="1" dirty="0">
                <a:solidFill>
                  <a:srgbClr val="000000"/>
                </a:solidFill>
                <a:latin typeface="Times New Roman" pitchFamily="18" charset="0"/>
                <a:cs typeface="Times New Roman" pitchFamily="18" charset="0"/>
              </a:rPr>
              <a:t>Prof. Alberto Zito </a:t>
            </a:r>
            <a:r>
              <a:rPr lang="it-IT" altLang="it-IT" sz="1650" dirty="0">
                <a:solidFill>
                  <a:srgbClr val="000000"/>
                </a:solidFill>
                <a:latin typeface="Times New Roman" pitchFamily="18" charset="0"/>
                <a:cs typeface="Times New Roman" pitchFamily="18" charset="0"/>
              </a:rPr>
              <a:t>– </a:t>
            </a:r>
            <a:r>
              <a:rPr lang="it-IT" altLang="it-IT" sz="1650" i="1" dirty="0">
                <a:solidFill>
                  <a:srgbClr val="000000"/>
                </a:solidFill>
                <a:latin typeface="Times New Roman" pitchFamily="18" charset="0"/>
                <a:cs typeface="Times New Roman" pitchFamily="18" charset="0"/>
              </a:rPr>
              <a:t>Ordinario di Diritto Amministrativo</a:t>
            </a:r>
          </a:p>
        </p:txBody>
      </p:sp>
      <p:sp>
        <p:nvSpPr>
          <p:cNvPr id="53251" name="Rettangolo 8"/>
          <p:cNvSpPr>
            <a:spLocks noChangeArrowheads="1"/>
          </p:cNvSpPr>
          <p:nvPr/>
        </p:nvSpPr>
        <p:spPr bwMode="auto">
          <a:xfrm>
            <a:off x="6017419" y="1532335"/>
            <a:ext cx="198644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1350" b="1" i="1">
                <a:latin typeface="Times New Roman" panose="02020603050405020304" pitchFamily="18" charset="0"/>
                <a:cs typeface="Times New Roman" panose="02020603050405020304" pitchFamily="18" charset="0"/>
              </a:rPr>
              <a:t>http://www.masterseiic.it/</a:t>
            </a:r>
          </a:p>
        </p:txBody>
      </p:sp>
      <p:pic>
        <p:nvPicPr>
          <p:cNvPr id="5325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6" y="1053704"/>
            <a:ext cx="1170385" cy="4941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651" name="AutoShape 2"/>
          <p:cNvSpPr>
            <a:spLocks noChangeArrowheads="1"/>
          </p:cNvSpPr>
          <p:nvPr/>
        </p:nvSpPr>
        <p:spPr bwMode="auto">
          <a:xfrm flipH="1">
            <a:off x="6775848" y="5261373"/>
            <a:ext cx="1225153" cy="740569"/>
          </a:xfrm>
          <a:prstGeom prst="rtTriangle">
            <a:avLst/>
          </a:prstGeom>
          <a:solidFill>
            <a:srgbClr val="0066CC"/>
          </a:solidFill>
          <a:ln w="9525">
            <a:solidFill>
              <a:srgbClr val="6666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62209" tIns="31105" rIns="62209" bIns="31105" anchor="ctr"/>
          <a:lstStyle/>
          <a:p>
            <a:pPr>
              <a:lnSpc>
                <a:spcPct val="93000"/>
              </a:lnSpc>
              <a:buClr>
                <a:srgbClr val="000000"/>
              </a:buClr>
              <a:buFont typeface="Times New Roman" charset="0"/>
              <a:buNone/>
              <a:defRPr/>
            </a:pPr>
            <a:endParaRPr lang="it-IT" sz="1350">
              <a:latin typeface="Arial" charset="0"/>
              <a:ea typeface="MS PGothic" charset="0"/>
              <a:cs typeface="MS PGothic" charset="0"/>
            </a:endParaRPr>
          </a:p>
        </p:txBody>
      </p:sp>
      <p:sp>
        <p:nvSpPr>
          <p:cNvPr id="27650" name="AutoShape 1"/>
          <p:cNvSpPr>
            <a:spLocks noChangeArrowheads="1"/>
          </p:cNvSpPr>
          <p:nvPr/>
        </p:nvSpPr>
        <p:spPr bwMode="auto">
          <a:xfrm flipV="1">
            <a:off x="1143000" y="857250"/>
            <a:ext cx="1077516" cy="925116"/>
          </a:xfrm>
          <a:prstGeom prst="rtTriangle">
            <a:avLst/>
          </a:prstGeom>
          <a:solidFill>
            <a:srgbClr val="0066CC"/>
          </a:solidFill>
          <a:ln w="9525">
            <a:solidFill>
              <a:srgbClr val="6666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62209" tIns="31105" rIns="62209" bIns="31105" anchor="ctr"/>
          <a:lstStyle/>
          <a:p>
            <a:pPr>
              <a:lnSpc>
                <a:spcPct val="93000"/>
              </a:lnSpc>
              <a:buClr>
                <a:srgbClr val="000000"/>
              </a:buClr>
              <a:buFont typeface="Times New Roman" charset="0"/>
              <a:buNone/>
              <a:defRPr/>
            </a:pPr>
            <a:endParaRPr lang="it-IT" sz="1350">
              <a:latin typeface="Arial" charset="0"/>
              <a:ea typeface="MS PGothic" charset="0"/>
              <a:cs typeface="MS PGothic" charset="0"/>
            </a:endParaRPr>
          </a:p>
        </p:txBody>
      </p:sp>
    </p:spTree>
    <p:extLst>
      <p:ext uri="{BB962C8B-B14F-4D97-AF65-F5344CB8AC3E}">
        <p14:creationId xmlns:p14="http://schemas.microsoft.com/office/powerpoint/2010/main" val="3633425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flipH="1">
            <a:off x="6775848" y="5261373"/>
            <a:ext cx="1225153" cy="740569"/>
          </a:xfrm>
          <a:prstGeom prst="rtTriangle">
            <a:avLst/>
          </a:prstGeom>
          <a:solidFill>
            <a:srgbClr val="0066CC"/>
          </a:solidFill>
          <a:ln w="9525">
            <a:solidFill>
              <a:srgbClr val="6666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2209" tIns="31105" rIns="62209" bIns="31105" anchor="ctr"/>
          <a:lstStyle/>
          <a:p>
            <a:pPr eaLnBrk="1">
              <a:lnSpc>
                <a:spcPct val="93000"/>
              </a:lnSpc>
              <a:buClr>
                <a:srgbClr val="000000"/>
              </a:buClr>
              <a:buFont typeface="Times New Roman" charset="0"/>
              <a:buNone/>
              <a:defRPr/>
            </a:pPr>
            <a:endParaRPr lang="it-IT" sz="1350">
              <a:latin typeface="Arial" charset="0"/>
              <a:ea typeface="MS PGothic" charset="0"/>
              <a:cs typeface="MS PGothic" charset="0"/>
            </a:endParaRPr>
          </a:p>
        </p:txBody>
      </p:sp>
      <p:sp>
        <p:nvSpPr>
          <p:cNvPr id="54275" name="AutoShape 3"/>
          <p:cNvSpPr>
            <a:spLocks noChangeArrowheads="1"/>
          </p:cNvSpPr>
          <p:nvPr/>
        </p:nvSpPr>
        <p:spPr bwMode="auto">
          <a:xfrm flipV="1">
            <a:off x="1143000" y="857250"/>
            <a:ext cx="1077516" cy="925116"/>
          </a:xfrm>
          <a:prstGeom prst="rtTriangle">
            <a:avLst/>
          </a:prstGeom>
          <a:solidFill>
            <a:srgbClr val="0066CC"/>
          </a:solidFill>
          <a:ln w="9525">
            <a:solidFill>
              <a:srgbClr val="6666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2209" tIns="31105" rIns="62209" bIns="31105" anchor="ctr"/>
          <a:lstStyle/>
          <a:p>
            <a:pPr eaLnBrk="1">
              <a:lnSpc>
                <a:spcPct val="93000"/>
              </a:lnSpc>
              <a:buClr>
                <a:srgbClr val="000000"/>
              </a:buClr>
              <a:buFont typeface="Times New Roman" charset="0"/>
              <a:buNone/>
              <a:defRPr/>
            </a:pPr>
            <a:endParaRPr lang="it-IT" sz="1350">
              <a:latin typeface="Arial" charset="0"/>
              <a:ea typeface="MS PGothic" charset="0"/>
              <a:cs typeface="MS PGothic" charset="0"/>
            </a:endParaRPr>
          </a:p>
        </p:txBody>
      </p:sp>
      <p:pic>
        <p:nvPicPr>
          <p:cNvPr id="5427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510" y="909639"/>
            <a:ext cx="2770584" cy="1169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4277" name="Rettangolo 5"/>
          <p:cNvSpPr>
            <a:spLocks noChangeArrowheads="1"/>
          </p:cNvSpPr>
          <p:nvPr/>
        </p:nvSpPr>
        <p:spPr bwMode="auto">
          <a:xfrm>
            <a:off x="3226595" y="2120504"/>
            <a:ext cx="26038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1800" b="1" i="1">
                <a:solidFill>
                  <a:srgbClr val="0070C0"/>
                </a:solidFill>
                <a:latin typeface="Times New Roman" panose="02020603050405020304" pitchFamily="18" charset="0"/>
                <a:cs typeface="Times New Roman" panose="02020603050405020304" pitchFamily="18" charset="0"/>
              </a:rPr>
              <a:t>http://www.masterseiic.it/</a:t>
            </a:r>
          </a:p>
        </p:txBody>
      </p:sp>
      <p:sp>
        <p:nvSpPr>
          <p:cNvPr id="54278" name="CasellaDiTesto 1"/>
          <p:cNvSpPr txBox="1">
            <a:spLocks noChangeArrowheads="1"/>
          </p:cNvSpPr>
          <p:nvPr/>
        </p:nvSpPr>
        <p:spPr bwMode="auto">
          <a:xfrm>
            <a:off x="1194199" y="2726532"/>
            <a:ext cx="6669881" cy="3277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it-IT" altLang="it-IT" sz="2100" b="1" dirty="0">
                <a:solidFill>
                  <a:srgbClr val="0066FF"/>
                </a:solidFill>
                <a:latin typeface="Times New Roman" panose="02020603050405020304" pitchFamily="18" charset="0"/>
                <a:cs typeface="Times New Roman" panose="02020603050405020304" pitchFamily="18" charset="0"/>
              </a:rPr>
              <a:t>Master di II livello in Strategie per l’efficienza, l’integrità e l’innovazione nei contratti pubblici – SEIIC</a:t>
            </a:r>
          </a:p>
          <a:p>
            <a:pPr algn="ctr">
              <a:spcBef>
                <a:spcPct val="0"/>
              </a:spcBef>
              <a:buFontTx/>
              <a:buNone/>
            </a:pPr>
            <a:r>
              <a:rPr lang="it-IT" altLang="it-IT" sz="2100" b="1" i="1" dirty="0" err="1">
                <a:solidFill>
                  <a:srgbClr val="0066FF"/>
                </a:solidFill>
                <a:latin typeface="Palatino Linotype" panose="02040502050505030304" pitchFamily="18" charset="0"/>
                <a:ea typeface="Microsoft YaHei" panose="020B0503020204020204" pitchFamily="34" charset="-122"/>
              </a:rPr>
              <a:t>Strategies</a:t>
            </a:r>
            <a:r>
              <a:rPr lang="it-IT" altLang="it-IT" sz="2100" b="1" i="1" dirty="0">
                <a:solidFill>
                  <a:srgbClr val="0066FF"/>
                </a:solidFill>
                <a:latin typeface="Palatino Linotype" panose="02040502050505030304" pitchFamily="18" charset="0"/>
                <a:ea typeface="Microsoft YaHei" panose="020B0503020204020204" pitchFamily="34" charset="-122"/>
              </a:rPr>
              <a:t> for the </a:t>
            </a:r>
            <a:r>
              <a:rPr lang="it-IT" altLang="it-IT" sz="2100" b="1" i="1" dirty="0" err="1">
                <a:solidFill>
                  <a:srgbClr val="0066FF"/>
                </a:solidFill>
                <a:latin typeface="Palatino Linotype" panose="02040502050505030304" pitchFamily="18" charset="0"/>
                <a:ea typeface="Microsoft YaHei" panose="020B0503020204020204" pitchFamily="34" charset="-122"/>
              </a:rPr>
              <a:t>efficiency</a:t>
            </a:r>
            <a:r>
              <a:rPr lang="it-IT" altLang="it-IT" sz="2100" b="1" i="1" dirty="0">
                <a:solidFill>
                  <a:srgbClr val="0066FF"/>
                </a:solidFill>
                <a:latin typeface="Palatino Linotype" panose="02040502050505030304" pitchFamily="18" charset="0"/>
                <a:ea typeface="Microsoft YaHei" panose="020B0503020204020204" pitchFamily="34" charset="-122"/>
              </a:rPr>
              <a:t>, </a:t>
            </a:r>
            <a:r>
              <a:rPr lang="it-IT" altLang="it-IT" sz="2100" b="1" i="1" dirty="0" err="1">
                <a:solidFill>
                  <a:srgbClr val="0066FF"/>
                </a:solidFill>
                <a:latin typeface="Palatino Linotype" panose="02040502050505030304" pitchFamily="18" charset="0"/>
                <a:ea typeface="Microsoft YaHei" panose="020B0503020204020204" pitchFamily="34" charset="-122"/>
              </a:rPr>
              <a:t>integrity</a:t>
            </a:r>
            <a:r>
              <a:rPr lang="it-IT" altLang="it-IT" sz="2100" b="1" i="1" dirty="0">
                <a:solidFill>
                  <a:srgbClr val="0066FF"/>
                </a:solidFill>
                <a:latin typeface="Palatino Linotype" panose="02040502050505030304" pitchFamily="18" charset="0"/>
                <a:ea typeface="Microsoft YaHei" panose="020B0503020204020204" pitchFamily="34" charset="-122"/>
              </a:rPr>
              <a:t> and </a:t>
            </a:r>
            <a:r>
              <a:rPr lang="it-IT" altLang="it-IT" sz="2100" b="1" i="1" dirty="0" err="1">
                <a:solidFill>
                  <a:srgbClr val="0066FF"/>
                </a:solidFill>
                <a:latin typeface="Palatino Linotype" panose="02040502050505030304" pitchFamily="18" charset="0"/>
                <a:ea typeface="Microsoft YaHei" panose="020B0503020204020204" pitchFamily="34" charset="-122"/>
              </a:rPr>
              <a:t>innovation</a:t>
            </a:r>
            <a:r>
              <a:rPr lang="it-IT" altLang="it-IT" sz="2100" b="1" i="1" dirty="0">
                <a:solidFill>
                  <a:srgbClr val="0066FF"/>
                </a:solidFill>
                <a:latin typeface="Palatino Linotype" panose="02040502050505030304" pitchFamily="18" charset="0"/>
                <a:ea typeface="Microsoft YaHei" panose="020B0503020204020204" pitchFamily="34" charset="-122"/>
              </a:rPr>
              <a:t> in Public </a:t>
            </a:r>
            <a:r>
              <a:rPr lang="it-IT" altLang="it-IT" sz="2100" b="1" i="1" dirty="0" err="1">
                <a:solidFill>
                  <a:srgbClr val="0066FF"/>
                </a:solidFill>
                <a:latin typeface="Palatino Linotype" panose="02040502050505030304" pitchFamily="18" charset="0"/>
                <a:ea typeface="Microsoft YaHei" panose="020B0503020204020204" pitchFamily="34" charset="-122"/>
              </a:rPr>
              <a:t>contracts</a:t>
            </a:r>
            <a:endParaRPr lang="it-IT" altLang="it-IT" sz="2100" b="1" i="1" dirty="0">
              <a:solidFill>
                <a:srgbClr val="0066FF"/>
              </a:solidFill>
              <a:latin typeface="Palatino Linotype" panose="02040502050505030304" pitchFamily="18" charset="0"/>
              <a:ea typeface="Microsoft YaHei" panose="020B0503020204020204" pitchFamily="34" charset="-122"/>
            </a:endParaRPr>
          </a:p>
          <a:p>
            <a:pPr algn="ctr">
              <a:spcBef>
                <a:spcPct val="0"/>
              </a:spcBef>
              <a:buFontTx/>
              <a:buNone/>
            </a:pPr>
            <a:endParaRPr lang="it-IT" altLang="it-IT" sz="2100" b="1" dirty="0">
              <a:solidFill>
                <a:srgbClr val="0066FF"/>
              </a:solidFill>
              <a:latin typeface="Times New Roman" panose="02020603050405020304" pitchFamily="18" charset="0"/>
              <a:cs typeface="Times New Roman" panose="02020603050405020304" pitchFamily="18" charset="0"/>
            </a:endParaRPr>
          </a:p>
          <a:p>
            <a:pPr algn="ctr">
              <a:spcBef>
                <a:spcPct val="0"/>
              </a:spcBef>
              <a:buFontTx/>
              <a:buNone/>
            </a:pPr>
            <a:endParaRPr lang="it-IT" altLang="it-IT" sz="2100" dirty="0">
              <a:latin typeface="Times New Roman" panose="02020603050405020304" pitchFamily="18" charset="0"/>
              <a:cs typeface="Times New Roman" panose="02020603050405020304" pitchFamily="18" charset="0"/>
            </a:endParaRPr>
          </a:p>
          <a:p>
            <a:pPr algn="ctr">
              <a:spcBef>
                <a:spcPct val="0"/>
              </a:spcBef>
              <a:buFontTx/>
              <a:buNone/>
            </a:pPr>
            <a:endParaRPr lang="it-IT" altLang="it-IT" sz="1050" dirty="0">
              <a:latin typeface="Times New Roman" panose="02020603050405020304" pitchFamily="18" charset="0"/>
              <a:cs typeface="Times New Roman" panose="02020603050405020304" pitchFamily="18" charset="0"/>
            </a:endParaRPr>
          </a:p>
          <a:p>
            <a:pPr algn="ctr">
              <a:spcBef>
                <a:spcPct val="0"/>
              </a:spcBef>
              <a:buFontTx/>
              <a:buNone/>
            </a:pPr>
            <a:r>
              <a:rPr lang="it-IT" altLang="it-IT" sz="2100" b="1" i="1" dirty="0">
                <a:latin typeface="Times New Roman" panose="02020603050405020304" pitchFamily="18" charset="0"/>
                <a:cs typeface="Times New Roman" panose="02020603050405020304" pitchFamily="18" charset="0"/>
              </a:rPr>
              <a:t>V </a:t>
            </a:r>
            <a:r>
              <a:rPr lang="it-IT" altLang="it-IT" sz="2100" b="1" i="1" dirty="0" err="1">
                <a:latin typeface="Times New Roman" panose="02020603050405020304" pitchFamily="18" charset="0"/>
                <a:cs typeface="Times New Roman" panose="02020603050405020304" pitchFamily="18" charset="0"/>
              </a:rPr>
              <a:t>edition</a:t>
            </a:r>
            <a:endParaRPr lang="it-IT" altLang="it-IT" sz="2100" b="1" i="1" dirty="0">
              <a:latin typeface="Times New Roman" panose="02020603050405020304" pitchFamily="18" charset="0"/>
              <a:cs typeface="Times New Roman" panose="02020603050405020304" pitchFamily="18" charset="0"/>
            </a:endParaRPr>
          </a:p>
          <a:p>
            <a:pPr algn="ctr">
              <a:spcBef>
                <a:spcPct val="0"/>
              </a:spcBef>
              <a:buFontTx/>
              <a:buNone/>
            </a:pPr>
            <a:endParaRPr lang="it-IT" altLang="it-IT" sz="750" dirty="0">
              <a:latin typeface="Times New Roman" panose="02020603050405020304" pitchFamily="18" charset="0"/>
              <a:cs typeface="Times New Roman" panose="02020603050405020304" pitchFamily="18" charset="0"/>
            </a:endParaRPr>
          </a:p>
          <a:p>
            <a:pPr algn="ctr">
              <a:spcBef>
                <a:spcPct val="0"/>
              </a:spcBef>
              <a:buFontTx/>
              <a:buNone/>
            </a:pPr>
            <a:r>
              <a:rPr lang="it-IT" altLang="it-IT" sz="2100" b="1" dirty="0" err="1">
                <a:latin typeface="Times New Roman" panose="02020603050405020304" pitchFamily="18" charset="0"/>
                <a:cs typeface="Times New Roman" panose="02020603050405020304" pitchFamily="18" charset="0"/>
              </a:rPr>
              <a:t>Pre-registrations</a:t>
            </a:r>
            <a:r>
              <a:rPr lang="it-IT" altLang="it-IT" sz="2100" b="1" dirty="0">
                <a:latin typeface="Times New Roman" panose="02020603050405020304" pitchFamily="18" charset="0"/>
                <a:cs typeface="Times New Roman" panose="02020603050405020304" pitchFamily="18" charset="0"/>
              </a:rPr>
              <a:t> – </a:t>
            </a:r>
            <a:r>
              <a:rPr lang="it-IT" altLang="it-IT" sz="2100" b="1" dirty="0" err="1">
                <a:latin typeface="Times New Roman" panose="02020603050405020304" pitchFamily="18" charset="0"/>
                <a:cs typeface="Times New Roman" panose="02020603050405020304" pitchFamily="18" charset="0"/>
              </a:rPr>
              <a:t>October</a:t>
            </a:r>
            <a:r>
              <a:rPr lang="it-IT" altLang="it-IT" sz="2100" b="1" dirty="0">
                <a:latin typeface="Times New Roman" panose="02020603050405020304" pitchFamily="18" charset="0"/>
                <a:cs typeface="Times New Roman" panose="02020603050405020304" pitchFamily="18" charset="0"/>
              </a:rPr>
              <a:t> 2019</a:t>
            </a:r>
          </a:p>
          <a:p>
            <a:pPr algn="ctr">
              <a:spcBef>
                <a:spcPct val="0"/>
              </a:spcBef>
              <a:buFontTx/>
              <a:buNone/>
            </a:pPr>
            <a:r>
              <a:rPr lang="it-IT" altLang="it-IT" sz="2100" b="1" dirty="0">
                <a:latin typeface="Times New Roman" panose="02020603050405020304" pitchFamily="18" charset="0"/>
                <a:cs typeface="Times New Roman" panose="02020603050405020304" pitchFamily="18" charset="0"/>
              </a:rPr>
              <a:t>Start– March 2020</a:t>
            </a:r>
          </a:p>
        </p:txBody>
      </p:sp>
      <p:sp>
        <p:nvSpPr>
          <p:cNvPr id="54280" name="Rettangolo 1"/>
          <p:cNvSpPr>
            <a:spLocks noChangeArrowheads="1"/>
          </p:cNvSpPr>
          <p:nvPr/>
        </p:nvSpPr>
        <p:spPr bwMode="auto">
          <a:xfrm>
            <a:off x="2412206" y="2438401"/>
            <a:ext cx="43652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it-IT" altLang="it-IT" sz="1800" b="1" i="1">
                <a:solidFill>
                  <a:srgbClr val="0070C0"/>
                </a:solidFill>
                <a:latin typeface="Palatino Linotype" panose="02040502050505030304" pitchFamily="18" charset="0"/>
              </a:rPr>
              <a:t>e-mail: segreteriamasterseiic@gmail.com</a:t>
            </a:r>
            <a:endParaRPr lang="it-IT" altLang="it-IT" sz="1800">
              <a:solidFill>
                <a:srgbClr val="0070C0"/>
              </a:solidFill>
            </a:endParaRPr>
          </a:p>
        </p:txBody>
      </p:sp>
      <p:sp>
        <p:nvSpPr>
          <p:cNvPr id="54281" name="Rettangolo 8"/>
          <p:cNvSpPr>
            <a:spLocks noChangeArrowheads="1"/>
          </p:cNvSpPr>
          <p:nvPr/>
        </p:nvSpPr>
        <p:spPr bwMode="auto">
          <a:xfrm>
            <a:off x="3075262" y="4165998"/>
            <a:ext cx="2906565" cy="505972"/>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a:lnSpc>
                <a:spcPct val="112000"/>
              </a:lnSpc>
              <a:spcBef>
                <a:spcPct val="0"/>
              </a:spcBef>
              <a:buClr>
                <a:srgbClr val="000000"/>
              </a:buClr>
              <a:buFont typeface="Times New Roman" panose="02020603050405020304" pitchFamily="18" charset="0"/>
              <a:buNone/>
            </a:pPr>
            <a:r>
              <a:rPr lang="it-IT" altLang="it-IT" sz="2400" b="1" i="1">
                <a:solidFill>
                  <a:srgbClr val="0066FF"/>
                </a:solidFill>
                <a:latin typeface="Palatino Linotype" panose="02040502050505030304" pitchFamily="18" charset="0"/>
                <a:ea typeface="Microsoft YaHei" panose="020B0503020204020204" pitchFamily="34" charset="-122"/>
              </a:rPr>
              <a:t>In distance learning</a:t>
            </a:r>
          </a:p>
        </p:txBody>
      </p:sp>
    </p:spTree>
    <p:extLst>
      <p:ext uri="{BB962C8B-B14F-4D97-AF65-F5344CB8AC3E}">
        <p14:creationId xmlns:p14="http://schemas.microsoft.com/office/powerpoint/2010/main" val="3469505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609600" y="1556509"/>
            <a:ext cx="7696200" cy="4755367"/>
          </a:xfrm>
          <a:solidFill>
            <a:schemeClr val="accent5">
              <a:lumMod val="40000"/>
              <a:lumOff val="60000"/>
            </a:schemeClr>
          </a:solidFill>
          <a:ln>
            <a:solidFill>
              <a:srgbClr val="002060"/>
            </a:solidFill>
          </a:ln>
        </p:spPr>
        <p:txBody>
          <a:bodyPr>
            <a:noAutofit/>
          </a:bodyPr>
          <a:lstStyle/>
          <a:p>
            <a:pPr marL="0" indent="0" algn="just">
              <a:spcBef>
                <a:spcPts val="0"/>
              </a:spcBef>
              <a:buNone/>
              <a:defRPr/>
            </a:pPr>
            <a:r>
              <a:rPr lang="en-US" altLang="it-IT" sz="1013" dirty="0">
                <a:cs typeface="Times New Roman" pitchFamily="18" charset="0"/>
              </a:rPr>
              <a:t>	</a:t>
            </a:r>
          </a:p>
          <a:p>
            <a:pPr marL="0" indent="0" algn="just">
              <a:spcBef>
                <a:spcPts val="0"/>
              </a:spcBef>
              <a:buNone/>
              <a:defRPr/>
            </a:pPr>
            <a:endParaRPr lang="en-US" altLang="it-IT" sz="1013" dirty="0">
              <a:solidFill>
                <a:srgbClr val="000000"/>
              </a:solidFill>
              <a:latin typeface="Times New Roman" pitchFamily="18" charset="0"/>
              <a:cs typeface="Times New Roman" pitchFamily="18" charset="0"/>
            </a:endParaRPr>
          </a:p>
          <a:p>
            <a:pPr marL="0" indent="0" algn="just">
              <a:spcBef>
                <a:spcPts val="0"/>
              </a:spcBef>
              <a:buNone/>
              <a:defRPr/>
            </a:pPr>
            <a:endParaRPr lang="en-US" altLang="it-IT" sz="1013" dirty="0">
              <a:solidFill>
                <a:srgbClr val="000000"/>
              </a:solidFill>
              <a:latin typeface="Times New Roman" pitchFamily="18" charset="0"/>
              <a:cs typeface="Times New Roman" pitchFamily="18" charset="0"/>
            </a:endParaRPr>
          </a:p>
          <a:p>
            <a:pPr marL="0" indent="0" algn="just">
              <a:spcBef>
                <a:spcPts val="0"/>
              </a:spcBef>
              <a:buNone/>
              <a:defRPr/>
            </a:pPr>
            <a:r>
              <a:rPr lang="en-US" altLang="it-IT" sz="1200" dirty="0">
                <a:solidFill>
                  <a:srgbClr val="000000"/>
                </a:solidFill>
                <a:latin typeface="Times New Roman" pitchFamily="18" charset="0"/>
                <a:cs typeface="Times New Roman" pitchFamily="18" charset="0"/>
              </a:rPr>
              <a:t>G. M. RACCA, </a:t>
            </a:r>
            <a:r>
              <a:rPr lang="en-GB" altLang="it-IT" sz="1200" i="1" dirty="0">
                <a:solidFill>
                  <a:srgbClr val="000000"/>
                </a:solidFill>
                <a:latin typeface="Times New Roman" pitchFamily="18" charset="0"/>
                <a:cs typeface="Times New Roman" pitchFamily="18" charset="0"/>
              </a:rPr>
              <a:t>Collaborative procurement and contract performance in the Italian healthcare sector: illustration of a common problem in European procurement</a:t>
            </a:r>
            <a:r>
              <a:rPr lang="en-GB" altLang="it-IT" sz="1200" dirty="0">
                <a:solidFill>
                  <a:srgbClr val="000000"/>
                </a:solidFill>
                <a:latin typeface="Times New Roman" pitchFamily="18" charset="0"/>
                <a:cs typeface="Times New Roman" pitchFamily="18" charset="0"/>
              </a:rPr>
              <a:t>, in </a:t>
            </a:r>
            <a:r>
              <a:rPr lang="en-GB" altLang="it-IT" sz="1200" i="1" dirty="0">
                <a:solidFill>
                  <a:srgbClr val="000000"/>
                </a:solidFill>
                <a:latin typeface="Times New Roman" pitchFamily="18" charset="0"/>
                <a:cs typeface="Times New Roman" pitchFamily="18" charset="0"/>
              </a:rPr>
              <a:t>Public Procurement Law Review</a:t>
            </a:r>
            <a:r>
              <a:rPr lang="en-GB" altLang="it-IT" sz="1200" dirty="0">
                <a:solidFill>
                  <a:srgbClr val="000000"/>
                </a:solidFill>
                <a:latin typeface="Times New Roman" pitchFamily="18" charset="0"/>
                <a:cs typeface="Times New Roman" pitchFamily="18" charset="0"/>
              </a:rPr>
              <a:t>, 2010, 119-133, available at </a:t>
            </a:r>
            <a:r>
              <a:rPr lang="en-GB" altLang="it-IT" sz="1200" i="1" u="sng" dirty="0">
                <a:solidFill>
                  <a:srgbClr val="000000"/>
                </a:solidFill>
                <a:latin typeface="Times New Roman" pitchFamily="18" charset="0"/>
                <a:cs typeface="Times New Roman" pitchFamily="18" charset="0"/>
                <a:hlinkClick r:id="rId2"/>
              </a:rPr>
              <a:t>http://papers.ssrn.com/sol3/papers.cfm?abstract_id=1714278</a:t>
            </a:r>
            <a:r>
              <a:rPr lang="en-GB" altLang="it-IT" sz="1200" dirty="0">
                <a:solidFill>
                  <a:srgbClr val="000000"/>
                </a:solidFill>
                <a:latin typeface="Times New Roman" pitchFamily="18" charset="0"/>
                <a:cs typeface="Times New Roman" pitchFamily="18" charset="0"/>
              </a:rPr>
              <a:t>;</a:t>
            </a:r>
          </a:p>
          <a:p>
            <a:pPr marL="0" indent="0" algn="just">
              <a:spcBef>
                <a:spcPts val="0"/>
              </a:spcBef>
              <a:buNone/>
              <a:defRPr/>
            </a:pPr>
            <a:endParaRPr lang="en-GB" altLang="it-IT" sz="1200" dirty="0">
              <a:solidFill>
                <a:srgbClr val="000000"/>
              </a:solidFill>
              <a:latin typeface="Times New Roman" pitchFamily="18" charset="0"/>
              <a:cs typeface="Times New Roman" pitchFamily="18" charset="0"/>
            </a:endParaRPr>
          </a:p>
          <a:p>
            <a:pPr marL="0" indent="0" algn="just">
              <a:spcBef>
                <a:spcPts val="0"/>
              </a:spcBef>
              <a:buNone/>
              <a:defRPr/>
            </a:pPr>
            <a:r>
              <a:rPr lang="en-US" altLang="it-IT" sz="1200" dirty="0">
                <a:solidFill>
                  <a:srgbClr val="000000"/>
                </a:solidFill>
                <a:latin typeface="Times New Roman" pitchFamily="18" charset="0"/>
                <a:cs typeface="Times New Roman" pitchFamily="18" charset="0"/>
              </a:rPr>
              <a:t>	G. M. RACCA, </a:t>
            </a:r>
            <a:r>
              <a:rPr lang="en-GB" altLang="it-IT" sz="1200" i="1" dirty="0">
                <a:solidFill>
                  <a:srgbClr val="000000"/>
                </a:solidFill>
                <a:latin typeface="Times New Roman" pitchFamily="18" charset="0"/>
                <a:cs typeface="Times New Roman" pitchFamily="18" charset="0"/>
              </a:rPr>
              <a:t>Aggregate models of public procurements and secondary considerations</a:t>
            </a:r>
            <a:r>
              <a:rPr lang="en-GB" altLang="it-IT" sz="1200" dirty="0">
                <a:solidFill>
                  <a:srgbClr val="000000"/>
                </a:solidFill>
                <a:latin typeface="Times New Roman" pitchFamily="18" charset="0"/>
                <a:cs typeface="Times New Roman" pitchFamily="18" charset="0"/>
              </a:rPr>
              <a:t>, in R. CARANTA - M. TRYBUS </a:t>
            </a:r>
            <a:r>
              <a:rPr lang="en-GB" altLang="it-IT" sz="1200" i="1" dirty="0">
                <a:solidFill>
                  <a:srgbClr val="000000"/>
                </a:solidFill>
                <a:latin typeface="Times New Roman" pitchFamily="18" charset="0"/>
                <a:cs typeface="Times New Roman" pitchFamily="18" charset="0"/>
              </a:rPr>
              <a:t> </a:t>
            </a:r>
            <a:r>
              <a:rPr lang="en-GB" altLang="it-IT" sz="1200" dirty="0">
                <a:solidFill>
                  <a:srgbClr val="000000"/>
                </a:solidFill>
                <a:latin typeface="Times New Roman" pitchFamily="18" charset="0"/>
                <a:cs typeface="Times New Roman" pitchFamily="18" charset="0"/>
              </a:rPr>
              <a:t>(</a:t>
            </a:r>
            <a:r>
              <a:rPr lang="en-GB" altLang="it-IT" sz="1200" dirty="0" err="1">
                <a:solidFill>
                  <a:srgbClr val="000000"/>
                </a:solidFill>
                <a:latin typeface="Times New Roman" pitchFamily="18" charset="0"/>
                <a:cs typeface="Times New Roman" pitchFamily="18" charset="0"/>
              </a:rPr>
              <a:t>eds</a:t>
            </a:r>
            <a:r>
              <a:rPr lang="en-GB" altLang="it-IT" sz="1200" dirty="0">
                <a:solidFill>
                  <a:srgbClr val="000000"/>
                </a:solidFill>
                <a:latin typeface="Times New Roman" pitchFamily="18" charset="0"/>
                <a:cs typeface="Times New Roman" pitchFamily="18" charset="0"/>
              </a:rPr>
              <a:t>),</a:t>
            </a:r>
            <a:r>
              <a:rPr lang="en-GB" altLang="it-IT" sz="1200" i="1" dirty="0">
                <a:solidFill>
                  <a:srgbClr val="000000"/>
                </a:solidFill>
                <a:latin typeface="Times New Roman" pitchFamily="18" charset="0"/>
                <a:cs typeface="Times New Roman" pitchFamily="18" charset="0"/>
              </a:rPr>
              <a:t> The Law of Green and Social Procurement in Europe</a:t>
            </a:r>
            <a:r>
              <a:rPr lang="en-GB" altLang="it-IT" sz="1200" dirty="0">
                <a:solidFill>
                  <a:srgbClr val="000000"/>
                </a:solidFill>
                <a:latin typeface="Times New Roman" pitchFamily="18" charset="0"/>
                <a:cs typeface="Times New Roman" pitchFamily="18" charset="0"/>
              </a:rPr>
              <a:t>, </a:t>
            </a:r>
            <a:r>
              <a:rPr lang="en-GB" altLang="it-IT" sz="1200" dirty="0" err="1">
                <a:solidFill>
                  <a:srgbClr val="000000"/>
                </a:solidFill>
                <a:latin typeface="Times New Roman" pitchFamily="18" charset="0"/>
                <a:cs typeface="Times New Roman" pitchFamily="18" charset="0"/>
              </a:rPr>
              <a:t>Djøf</a:t>
            </a:r>
            <a:r>
              <a:rPr lang="en-GB" altLang="it-IT" sz="1200" dirty="0">
                <a:solidFill>
                  <a:srgbClr val="000000"/>
                </a:solidFill>
                <a:latin typeface="Times New Roman" pitchFamily="18" charset="0"/>
                <a:cs typeface="Times New Roman" pitchFamily="18" charset="0"/>
              </a:rPr>
              <a:t> Publishing, Copenhagen, 2010, 165-178;</a:t>
            </a:r>
          </a:p>
          <a:p>
            <a:pPr marL="0" indent="0" algn="just">
              <a:spcBef>
                <a:spcPts val="0"/>
              </a:spcBef>
              <a:buNone/>
              <a:defRPr/>
            </a:pPr>
            <a:endParaRPr lang="it-IT" altLang="it-IT" sz="1200" dirty="0">
              <a:solidFill>
                <a:srgbClr val="000000"/>
              </a:solidFill>
              <a:latin typeface="Times New Roman" pitchFamily="18" charset="0"/>
              <a:cs typeface="Times New Roman" pitchFamily="18" charset="0"/>
            </a:endParaRPr>
          </a:p>
          <a:p>
            <a:pPr marL="0" indent="0" algn="just">
              <a:spcBef>
                <a:spcPts val="0"/>
              </a:spcBef>
              <a:buNone/>
              <a:defRPr/>
            </a:pPr>
            <a:r>
              <a:rPr lang="fr-FR" altLang="it-IT" sz="1200" dirty="0">
                <a:solidFill>
                  <a:srgbClr val="000000"/>
                </a:solidFill>
                <a:latin typeface="Times New Roman" pitchFamily="18" charset="0"/>
                <a:cs typeface="Times New Roman" pitchFamily="18" charset="0"/>
              </a:rPr>
              <a:t>	G. M. RACCA - S. PONZIO, </a:t>
            </a:r>
            <a:r>
              <a:rPr lang="fr-FR" altLang="it-IT" sz="1200" i="1" dirty="0">
                <a:solidFill>
                  <a:srgbClr val="000000"/>
                </a:solidFill>
                <a:latin typeface="Times New Roman" pitchFamily="18" charset="0"/>
                <a:cs typeface="Times New Roman" pitchFamily="18" charset="0"/>
              </a:rPr>
              <a:t>La mutualisation des achats dans le secteur de la santé publique: les centrales d’achat et les accords-cadres dans une perspective comparative</a:t>
            </a:r>
            <a:r>
              <a:rPr lang="fr-FR" altLang="it-IT" sz="1200" dirty="0">
                <a:solidFill>
                  <a:srgbClr val="000000"/>
                </a:solidFill>
                <a:latin typeface="Times New Roman" pitchFamily="18" charset="0"/>
                <a:cs typeface="Times New Roman" pitchFamily="18" charset="0"/>
              </a:rPr>
              <a:t>, in </a:t>
            </a:r>
            <a:r>
              <a:rPr lang="fr-FR" altLang="it-IT" sz="1200" i="1" dirty="0">
                <a:solidFill>
                  <a:srgbClr val="000000"/>
                </a:solidFill>
                <a:latin typeface="Times New Roman" pitchFamily="18" charset="0"/>
                <a:cs typeface="Times New Roman" pitchFamily="18" charset="0"/>
              </a:rPr>
              <a:t>Droit Administratif</a:t>
            </a:r>
            <a:r>
              <a:rPr lang="fr-FR" altLang="it-IT" sz="1200" dirty="0">
                <a:solidFill>
                  <a:srgbClr val="000000"/>
                </a:solidFill>
                <a:latin typeface="Times New Roman" pitchFamily="18" charset="0"/>
                <a:cs typeface="Times New Roman" pitchFamily="18" charset="0"/>
              </a:rPr>
              <a:t>, n. 7/2011, 7-12;</a:t>
            </a:r>
          </a:p>
          <a:p>
            <a:pPr marL="0" indent="0" algn="just">
              <a:spcBef>
                <a:spcPts val="0"/>
              </a:spcBef>
              <a:buNone/>
              <a:defRPr/>
            </a:pPr>
            <a:endParaRPr lang="fr-FR" altLang="it-IT" sz="1200" dirty="0">
              <a:solidFill>
                <a:srgbClr val="000000"/>
              </a:solidFill>
              <a:latin typeface="Times New Roman" pitchFamily="18" charset="0"/>
              <a:cs typeface="Times New Roman" pitchFamily="18" charset="0"/>
            </a:endParaRPr>
          </a:p>
          <a:p>
            <a:pPr marL="0" indent="0" algn="just">
              <a:spcBef>
                <a:spcPts val="0"/>
              </a:spcBef>
              <a:buNone/>
              <a:defRPr/>
            </a:pPr>
            <a:r>
              <a:rPr lang="en-US" sz="1200" dirty="0">
                <a:latin typeface="Times New Roman" panose="02020603050405020304" pitchFamily="18" charset="0"/>
                <a:cs typeface="Times New Roman" panose="02020603050405020304" pitchFamily="18" charset="0"/>
              </a:rPr>
              <a:t>G. M. RACCA – R. CAVALLO PERIN – G. L. ALBANO, </a:t>
            </a:r>
            <a:r>
              <a:rPr lang="en-US" sz="1200" i="1" dirty="0">
                <a:latin typeface="Times New Roman" panose="02020603050405020304" pitchFamily="18" charset="0"/>
                <a:cs typeface="Times New Roman" panose="02020603050405020304" pitchFamily="18" charset="0"/>
              </a:rPr>
              <a:t>Competition in the Execution Phase of Public Procurement</a:t>
            </a:r>
            <a:r>
              <a:rPr lang="en-US" sz="1200" dirty="0">
                <a:latin typeface="Times New Roman" panose="02020603050405020304" pitchFamily="18" charset="0"/>
                <a:cs typeface="Times New Roman" panose="02020603050405020304" pitchFamily="18" charset="0"/>
              </a:rPr>
              <a:t>,  in </a:t>
            </a:r>
            <a:r>
              <a:rPr lang="en-US" sz="1200" i="1" dirty="0">
                <a:latin typeface="Times New Roman" panose="02020603050405020304" pitchFamily="18" charset="0"/>
                <a:cs typeface="Times New Roman" panose="02020603050405020304" pitchFamily="18" charset="0"/>
              </a:rPr>
              <a:t>Public Contract Law Journal</a:t>
            </a:r>
            <a:r>
              <a:rPr lang="en-US" sz="1200" dirty="0">
                <a:latin typeface="Times New Roman" panose="02020603050405020304" pitchFamily="18" charset="0"/>
                <a:cs typeface="Times New Roman" panose="02020603050405020304" pitchFamily="18" charset="0"/>
              </a:rPr>
              <a:t>, Vol. 41, No. 1, p. 89, 2011, available at </a:t>
            </a:r>
            <a:r>
              <a:rPr lang="en-US" sz="1200" i="1" u="sng" dirty="0">
                <a:latin typeface="Times New Roman" panose="02020603050405020304" pitchFamily="18" charset="0"/>
                <a:cs typeface="Times New Roman" panose="02020603050405020304" pitchFamily="18" charset="0"/>
                <a:hlinkClick r:id="rId3"/>
              </a:rPr>
              <a:t>http://papers.ssrn.com/sol3/papers.cfm?abstract_id=2011114</a:t>
            </a:r>
            <a:r>
              <a:rPr lang="en-US" sz="1200" dirty="0">
                <a:latin typeface="Times New Roman" panose="02020603050405020304" pitchFamily="18" charset="0"/>
                <a:cs typeface="Times New Roman" panose="02020603050405020304" pitchFamily="18" charset="0"/>
              </a:rPr>
              <a:t>.;</a:t>
            </a:r>
            <a:endParaRPr lang="it-IT" altLang="it-IT" sz="1200" dirty="0">
              <a:solidFill>
                <a:srgbClr val="000000"/>
              </a:solidFill>
              <a:latin typeface="Times New Roman" pitchFamily="18" charset="0"/>
              <a:cs typeface="Times New Roman" pitchFamily="18" charset="0"/>
            </a:endParaRPr>
          </a:p>
          <a:p>
            <a:pPr marL="0" indent="0">
              <a:spcBef>
                <a:spcPts val="0"/>
              </a:spcBef>
              <a:buNone/>
            </a:pPr>
            <a:r>
              <a:rPr lang="en-US" sz="1200" dirty="0"/>
              <a:t>	</a:t>
            </a:r>
            <a:r>
              <a:rPr lang="en-US" sz="1200" dirty="0">
                <a:latin typeface="Times New Roman" panose="02020603050405020304" pitchFamily="18" charset="0"/>
                <a:cs typeface="Times New Roman" panose="02020603050405020304" pitchFamily="18" charset="0"/>
              </a:rPr>
              <a:t>		</a:t>
            </a:r>
            <a:endParaRPr lang="it-IT" sz="788" dirty="0"/>
          </a:p>
        </p:txBody>
      </p:sp>
      <p:sp>
        <p:nvSpPr>
          <p:cNvPr id="4" name="CasellaDiTesto 3"/>
          <p:cNvSpPr txBox="1"/>
          <p:nvPr/>
        </p:nvSpPr>
        <p:spPr>
          <a:xfrm>
            <a:off x="1331640" y="1006814"/>
            <a:ext cx="3673079" cy="369332"/>
          </a:xfrm>
          <a:prstGeom prst="rect">
            <a:avLst/>
          </a:prstGeom>
          <a:noFill/>
        </p:spPr>
        <p:txBody>
          <a:bodyPr wrap="square" rtlCol="0">
            <a:spAutoFit/>
          </a:bodyPr>
          <a:lstStyle/>
          <a:p>
            <a:pPr defTabSz="685784">
              <a:defRPr/>
            </a:pPr>
            <a:r>
              <a:rPr lang="en-US" b="1" dirty="0">
                <a:solidFill>
                  <a:srgbClr val="002060"/>
                </a:solidFill>
                <a:latin typeface="Verdana"/>
              </a:rPr>
              <a:t>References materials</a:t>
            </a:r>
            <a:endParaRPr lang="it-IT" dirty="0">
              <a:solidFill>
                <a:srgbClr val="002060"/>
              </a:solidFill>
              <a:latin typeface="Verdana"/>
            </a:endParaRPr>
          </a:p>
        </p:txBody>
      </p:sp>
      <p:sp>
        <p:nvSpPr>
          <p:cNvPr id="7" name="Text Box 2"/>
          <p:cNvSpPr txBox="1">
            <a:spLocks noChangeArrowheads="1"/>
          </p:cNvSpPr>
          <p:nvPr/>
        </p:nvSpPr>
        <p:spPr bwMode="auto">
          <a:xfrm>
            <a:off x="-228600" y="6553200"/>
            <a:ext cx="2288381" cy="1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229" tIns="31839" rIns="61229" bIns="31839">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514350">
              <a:spcBef>
                <a:spcPts val="506"/>
              </a:spcBef>
              <a:buNone/>
              <a:tabLst>
                <a:tab pos="0" algn="l"/>
                <a:tab pos="251817" algn="l"/>
                <a:tab pos="504528" algn="l"/>
                <a:tab pos="757238" algn="l"/>
                <a:tab pos="1009948" algn="l"/>
                <a:tab pos="1262658" algn="l"/>
                <a:tab pos="1515368" algn="l"/>
                <a:tab pos="1768079" algn="l"/>
                <a:tab pos="2020789" algn="l"/>
                <a:tab pos="2273498" algn="l"/>
                <a:tab pos="2526209" algn="l"/>
                <a:tab pos="2778919" algn="l"/>
                <a:tab pos="3031629" algn="l"/>
                <a:tab pos="3284339" algn="l"/>
                <a:tab pos="3537050" algn="l"/>
                <a:tab pos="3789760" algn="l"/>
                <a:tab pos="4042470" algn="l"/>
                <a:tab pos="4295180" algn="l"/>
                <a:tab pos="4547891" algn="l"/>
                <a:tab pos="4800600" algn="l"/>
                <a:tab pos="5053310" algn="l"/>
              </a:tabLst>
              <a:defRPr/>
            </a:pPr>
            <a:r>
              <a:rPr lang="en-US" altLang="it-IT" sz="825" dirty="0">
                <a:solidFill>
                  <a:srgbClr val="000000"/>
                </a:solidFill>
                <a:latin typeface="Palatino Linotype" panose="02040502050505030304" pitchFamily="18" charset="0"/>
              </a:rPr>
              <a:t>© Copyright 2019 G. M. </a:t>
            </a:r>
            <a:r>
              <a:rPr lang="en-US" altLang="it-IT" sz="825" dirty="0" err="1">
                <a:solidFill>
                  <a:srgbClr val="000000"/>
                </a:solidFill>
                <a:latin typeface="Palatino Linotype" panose="02040502050505030304" pitchFamily="18" charset="0"/>
              </a:rPr>
              <a:t>Racca</a:t>
            </a:r>
            <a:endParaRPr lang="en-US" altLang="it-IT" sz="825"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4179585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533400" y="1524000"/>
            <a:ext cx="8153400" cy="4800600"/>
          </a:xfrm>
          <a:solidFill>
            <a:schemeClr val="accent5">
              <a:lumMod val="40000"/>
              <a:lumOff val="60000"/>
            </a:schemeClr>
          </a:solidFill>
          <a:ln>
            <a:solidFill>
              <a:srgbClr val="002060"/>
            </a:solidFill>
          </a:ln>
        </p:spPr>
        <p:txBody>
          <a:bodyPr>
            <a:normAutofit fontScale="25000" lnSpcReduction="20000"/>
          </a:bodyPr>
          <a:lstStyle/>
          <a:p>
            <a:pPr marL="0" indent="0" algn="just">
              <a:buNone/>
            </a:pP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G. M. RACCA – R. CAVALLO PERIN – G. L. ALBANO, </a:t>
            </a:r>
            <a:r>
              <a:rPr lang="en-US" sz="4800" i="1" dirty="0">
                <a:latin typeface="Times New Roman" panose="02020603050405020304" pitchFamily="18" charset="0"/>
                <a:cs typeface="Times New Roman" panose="02020603050405020304" pitchFamily="18" charset="0"/>
              </a:rPr>
              <a:t>The Safeguard of Competition in the Execution Phase of Public Procurement: Framework Agreements as Flexible Competitive Tools, Seminar on 'The New Public Law in a Global (Dis)order. A Perspective from Italy', </a:t>
            </a:r>
            <a:r>
              <a:rPr lang="en-US" sz="4800" i="1" dirty="0" err="1">
                <a:latin typeface="Times New Roman" panose="02020603050405020304" pitchFamily="18" charset="0"/>
                <a:cs typeface="Times New Roman" panose="02020603050405020304" pitchFamily="18" charset="0"/>
              </a:rPr>
              <a:t>Istituto</a:t>
            </a:r>
            <a:r>
              <a:rPr lang="en-US" sz="4800" i="1" dirty="0">
                <a:latin typeface="Times New Roman" panose="02020603050405020304" pitchFamily="18" charset="0"/>
                <a:cs typeface="Times New Roman" panose="02020603050405020304" pitchFamily="18" charset="0"/>
              </a:rPr>
              <a:t> di </a:t>
            </a:r>
            <a:r>
              <a:rPr lang="en-US" sz="4800" i="1" dirty="0" err="1">
                <a:latin typeface="Times New Roman" panose="02020603050405020304" pitchFamily="18" charset="0"/>
                <a:cs typeface="Times New Roman" panose="02020603050405020304" pitchFamily="18" charset="0"/>
              </a:rPr>
              <a:t>Ricerche</a:t>
            </a:r>
            <a:r>
              <a:rPr lang="en-US" sz="4800" i="1" dirty="0">
                <a:latin typeface="Times New Roman" panose="02020603050405020304" pitchFamily="18" charset="0"/>
                <a:cs typeface="Times New Roman" panose="02020603050405020304" pitchFamily="18" charset="0"/>
              </a:rPr>
              <a:t> Sulla </a:t>
            </a:r>
            <a:r>
              <a:rPr lang="en-US" sz="4800" i="1" dirty="0" err="1">
                <a:latin typeface="Times New Roman" panose="02020603050405020304" pitchFamily="18" charset="0"/>
                <a:cs typeface="Times New Roman" panose="02020603050405020304" pitchFamily="18" charset="0"/>
              </a:rPr>
              <a:t>Pubblica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Amministrazione</a:t>
            </a:r>
            <a:r>
              <a:rPr lang="en-US" sz="4800" i="1" dirty="0">
                <a:latin typeface="Times New Roman" panose="02020603050405020304" pitchFamily="18" charset="0"/>
                <a:cs typeface="Times New Roman" panose="02020603050405020304" pitchFamily="18" charset="0"/>
              </a:rPr>
              <a:t> (IRPA) and Jean Monnet Center of NYU School of Law</a:t>
            </a:r>
            <a:r>
              <a:rPr lang="en-US" sz="4800" dirty="0">
                <a:latin typeface="Times New Roman" panose="02020603050405020304" pitchFamily="18" charset="0"/>
                <a:cs typeface="Times New Roman" panose="02020603050405020304" pitchFamily="18" charset="0"/>
              </a:rPr>
              <a:t>, available at </a:t>
            </a:r>
            <a:r>
              <a:rPr lang="en-US" sz="4800" dirty="0">
                <a:latin typeface="Times New Roman" panose="02020603050405020304" pitchFamily="18" charset="0"/>
                <a:cs typeface="Times New Roman" panose="02020603050405020304" pitchFamily="18" charset="0"/>
                <a:hlinkClick r:id="rId2"/>
              </a:rPr>
              <a:t>http://papers.ssrn.com/sol3/papers.cfm?abstract_id=2180856</a:t>
            </a:r>
            <a:r>
              <a:rPr lang="en-US" sz="4800" dirty="0">
                <a:latin typeface="Times New Roman" panose="02020603050405020304" pitchFamily="18" charset="0"/>
                <a:cs typeface="Times New Roman" panose="02020603050405020304" pitchFamily="18" charset="0"/>
              </a:rPr>
              <a:t>;</a:t>
            </a:r>
          </a:p>
          <a:p>
            <a:pPr marL="0" indent="0" algn="just">
              <a:buNone/>
            </a:pPr>
            <a:endParaRPr lang="en-US" sz="4800" dirty="0">
              <a:latin typeface="Times New Roman" panose="02020603050405020304" pitchFamily="18" charset="0"/>
              <a:cs typeface="Times New Roman" panose="02020603050405020304" pitchFamily="18" charset="0"/>
            </a:endParaRPr>
          </a:p>
          <a:p>
            <a:pPr marL="0" indent="0" algn="just">
              <a:buNone/>
            </a:pPr>
            <a:r>
              <a:rPr lang="it-IT" altLang="it-IT" sz="4800" dirty="0">
                <a:solidFill>
                  <a:srgbClr val="000000"/>
                </a:solidFill>
                <a:latin typeface="Times New Roman" pitchFamily="18" charset="0"/>
                <a:cs typeface="Times New Roman" pitchFamily="18" charset="0"/>
              </a:rPr>
              <a:t>	G. M. RACCA, D. CASALINI, </a:t>
            </a:r>
            <a:r>
              <a:rPr lang="it-IT" altLang="it-IT" sz="4800" i="1" dirty="0">
                <a:solidFill>
                  <a:srgbClr val="000000"/>
                </a:solidFill>
                <a:latin typeface="Times New Roman" pitchFamily="18" charset="0"/>
                <a:cs typeface="Times New Roman" pitchFamily="18" charset="0"/>
              </a:rPr>
              <a:t>Competitive </a:t>
            </a:r>
            <a:r>
              <a:rPr lang="it-IT" altLang="it-IT" sz="4800" i="1" dirty="0" err="1">
                <a:solidFill>
                  <a:srgbClr val="000000"/>
                </a:solidFill>
                <a:latin typeface="Times New Roman" pitchFamily="18" charset="0"/>
                <a:cs typeface="Times New Roman" pitchFamily="18" charset="0"/>
              </a:rPr>
              <a:t>dialogue</a:t>
            </a:r>
            <a:r>
              <a:rPr lang="it-IT" altLang="it-IT" sz="4800" i="1" dirty="0">
                <a:solidFill>
                  <a:srgbClr val="000000"/>
                </a:solidFill>
                <a:latin typeface="Times New Roman" pitchFamily="18" charset="0"/>
                <a:cs typeface="Times New Roman" pitchFamily="18" charset="0"/>
              </a:rPr>
              <a:t> in </a:t>
            </a:r>
            <a:r>
              <a:rPr lang="it-IT" altLang="it-IT" sz="4800" i="1" dirty="0" err="1">
                <a:solidFill>
                  <a:srgbClr val="000000"/>
                </a:solidFill>
                <a:latin typeface="Times New Roman" pitchFamily="18" charset="0"/>
                <a:cs typeface="Times New Roman" pitchFamily="18" charset="0"/>
              </a:rPr>
              <a:t>Italy</a:t>
            </a:r>
            <a:r>
              <a:rPr lang="it-IT" altLang="it-IT" sz="4800" i="1" dirty="0">
                <a:solidFill>
                  <a:srgbClr val="000000"/>
                </a:solidFill>
                <a:latin typeface="Times New Roman" pitchFamily="18" charset="0"/>
                <a:cs typeface="Times New Roman" pitchFamily="18" charset="0"/>
              </a:rPr>
              <a:t>, </a:t>
            </a:r>
            <a:r>
              <a:rPr lang="it-IT" altLang="it-IT" sz="4800" dirty="0">
                <a:solidFill>
                  <a:srgbClr val="000000"/>
                </a:solidFill>
                <a:latin typeface="Times New Roman" pitchFamily="18" charset="0"/>
                <a:cs typeface="Times New Roman" pitchFamily="18" charset="0"/>
              </a:rPr>
              <a:t>in S. ARROWSMITH - S. TRUMER, </a:t>
            </a:r>
            <a:r>
              <a:rPr lang="it-IT" altLang="it-IT" sz="4800" i="1" dirty="0">
                <a:solidFill>
                  <a:srgbClr val="000000"/>
                </a:solidFill>
                <a:latin typeface="Times New Roman" pitchFamily="18" charset="0"/>
                <a:cs typeface="Times New Roman" pitchFamily="18" charset="0"/>
              </a:rPr>
              <a:t>Competitive </a:t>
            </a:r>
            <a:r>
              <a:rPr lang="it-IT" altLang="it-IT" sz="4800" i="1" dirty="0" err="1">
                <a:solidFill>
                  <a:srgbClr val="000000"/>
                </a:solidFill>
                <a:latin typeface="Times New Roman" pitchFamily="18" charset="0"/>
                <a:cs typeface="Times New Roman" pitchFamily="18" charset="0"/>
              </a:rPr>
              <a:t>dialogue</a:t>
            </a:r>
            <a:r>
              <a:rPr lang="it-IT" altLang="it-IT" sz="4800" dirty="0">
                <a:solidFill>
                  <a:srgbClr val="000000"/>
                </a:solidFill>
                <a:latin typeface="Times New Roman" pitchFamily="18" charset="0"/>
                <a:cs typeface="Times New Roman" pitchFamily="18" charset="0"/>
              </a:rPr>
              <a:t>, Cambridge </a:t>
            </a:r>
            <a:r>
              <a:rPr lang="it-IT" altLang="it-IT" sz="4800" dirty="0" err="1">
                <a:solidFill>
                  <a:srgbClr val="000000"/>
                </a:solidFill>
                <a:latin typeface="Times New Roman" pitchFamily="18" charset="0"/>
                <a:cs typeface="Times New Roman" pitchFamily="18" charset="0"/>
              </a:rPr>
              <a:t>University</a:t>
            </a:r>
            <a:r>
              <a:rPr lang="it-IT" altLang="it-IT" sz="4800" dirty="0">
                <a:solidFill>
                  <a:srgbClr val="000000"/>
                </a:solidFill>
                <a:latin typeface="Times New Roman" pitchFamily="18" charset="0"/>
                <a:cs typeface="Times New Roman" pitchFamily="18" charset="0"/>
              </a:rPr>
              <a:t> Press, Cambridge, 2012, 458-490;</a:t>
            </a:r>
          </a:p>
          <a:p>
            <a:pPr marL="0" indent="0" algn="just">
              <a:buNone/>
            </a:pPr>
            <a:endParaRPr lang="it-IT" altLang="it-IT" sz="4800" dirty="0">
              <a:solidFill>
                <a:srgbClr val="000000"/>
              </a:solidFill>
              <a:latin typeface="Times New Roman" pitchFamily="18" charset="0"/>
              <a:cs typeface="Times New Roman" pitchFamily="18" charset="0"/>
            </a:endParaRPr>
          </a:p>
          <a:p>
            <a:pPr marL="0" indent="0" algn="just">
              <a:buNone/>
            </a:pPr>
            <a:r>
              <a:rPr lang="en-US" sz="4800" dirty="0">
                <a:latin typeface="Times New Roman" panose="02020603050405020304" pitchFamily="18" charset="0"/>
                <a:cs typeface="Times New Roman" panose="02020603050405020304" pitchFamily="18" charset="0"/>
              </a:rPr>
              <a:t>	G. M. RACCA, </a:t>
            </a:r>
            <a:r>
              <a:rPr lang="en-US" sz="4800" i="1" dirty="0">
                <a:latin typeface="Times New Roman" panose="02020603050405020304" pitchFamily="18" charset="0"/>
                <a:cs typeface="Times New Roman" panose="02020603050405020304" pitchFamily="18" charset="0"/>
              </a:rPr>
              <a:t>The Electronic Award and Execution of Public Procurement, </a:t>
            </a:r>
            <a:r>
              <a:rPr lang="en-US" sz="4800" i="1" dirty="0" err="1">
                <a:latin typeface="Times New Roman" panose="02020603050405020304" pitchFamily="18" charset="0"/>
                <a:cs typeface="Times New Roman" panose="02020603050405020304" pitchFamily="18" charset="0"/>
              </a:rPr>
              <a:t>Ius</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Publicum</a:t>
            </a:r>
            <a:r>
              <a:rPr lang="en-US" sz="4800" i="1" dirty="0">
                <a:latin typeface="Times New Roman" panose="02020603050405020304" pitchFamily="18" charset="0"/>
                <a:cs typeface="Times New Roman" panose="02020603050405020304" pitchFamily="18" charset="0"/>
              </a:rPr>
              <a:t> Network Review, 2012</a:t>
            </a:r>
            <a:r>
              <a:rPr lang="en-US" sz="4800" dirty="0">
                <a:latin typeface="Times New Roman" panose="02020603050405020304" pitchFamily="18" charset="0"/>
                <a:cs typeface="Times New Roman" panose="02020603050405020304" pitchFamily="18" charset="0"/>
              </a:rPr>
              <a:t>, available at </a:t>
            </a:r>
            <a:r>
              <a:rPr lang="en-US" sz="4800" dirty="0">
                <a:latin typeface="Times New Roman" panose="02020603050405020304" pitchFamily="18" charset="0"/>
                <a:cs typeface="Times New Roman" panose="02020603050405020304" pitchFamily="18" charset="0"/>
                <a:hlinkClick r:id="rId3"/>
              </a:rPr>
              <a:t>http://papers.ssrn.com/sol3/papers.cfm?abstract_id=2229253</a:t>
            </a:r>
            <a:r>
              <a:rPr lang="en-US" sz="4800" dirty="0">
                <a:latin typeface="Times New Roman" panose="02020603050405020304" pitchFamily="18" charset="0"/>
                <a:cs typeface="Times New Roman" panose="02020603050405020304" pitchFamily="18" charset="0"/>
              </a:rPr>
              <a:t>; </a:t>
            </a:r>
          </a:p>
          <a:p>
            <a:pPr marL="0" indent="0" algn="just">
              <a:buNone/>
            </a:pPr>
            <a:endParaRPr lang="en-US" sz="4800" dirty="0">
              <a:latin typeface="Times New Roman" panose="02020603050405020304" pitchFamily="18" charset="0"/>
              <a:cs typeface="Times New Roman" panose="02020603050405020304" pitchFamily="18" charset="0"/>
            </a:endParaRPr>
          </a:p>
          <a:p>
            <a:pPr marL="0" indent="0" algn="just">
              <a:buNone/>
            </a:pPr>
            <a:r>
              <a:rPr lang="en-GB" altLang="it-IT" sz="4800" dirty="0">
                <a:solidFill>
                  <a:srgbClr val="000000"/>
                </a:solidFill>
                <a:latin typeface="Times New Roman" pitchFamily="18" charset="0"/>
                <a:cs typeface="Times New Roman" pitchFamily="18" charset="0"/>
              </a:rPr>
              <a:t>	G. M. RACCA – R. CAVALLO PERIN, </a:t>
            </a:r>
            <a:r>
              <a:rPr lang="en-GB" altLang="it-IT" sz="4800" i="1" dirty="0">
                <a:solidFill>
                  <a:srgbClr val="000000"/>
                </a:solidFill>
                <a:latin typeface="Times New Roman" pitchFamily="18" charset="0"/>
                <a:cs typeface="Times New Roman" pitchFamily="18" charset="0"/>
              </a:rPr>
              <a:t>Material Amendments of Public Contracts during their Terms: From Violations of Competitions to Symptoms of Corruption</a:t>
            </a:r>
            <a:r>
              <a:rPr lang="en-GB" altLang="it-IT" sz="4800" dirty="0">
                <a:solidFill>
                  <a:srgbClr val="000000"/>
                </a:solidFill>
                <a:latin typeface="Times New Roman" pitchFamily="18" charset="0"/>
                <a:cs typeface="Times New Roman" pitchFamily="18" charset="0"/>
              </a:rPr>
              <a:t>, </a:t>
            </a:r>
            <a:r>
              <a:rPr lang="en-GB" altLang="it-IT" sz="4800" i="1" dirty="0">
                <a:solidFill>
                  <a:srgbClr val="000000"/>
                </a:solidFill>
                <a:latin typeface="Times New Roman" pitchFamily="18" charset="0"/>
                <a:cs typeface="Times New Roman" pitchFamily="18" charset="0"/>
              </a:rPr>
              <a:t>in European Procurement &amp; Public Private Partnership Law Review</a:t>
            </a:r>
            <a:r>
              <a:rPr lang="en-GB" altLang="it-IT" sz="4800" dirty="0">
                <a:solidFill>
                  <a:srgbClr val="000000"/>
                </a:solidFill>
                <a:latin typeface="Times New Roman" pitchFamily="18" charset="0"/>
                <a:cs typeface="Times New Roman" pitchFamily="18" charset="0"/>
              </a:rPr>
              <a:t>, 4/2013, 279-293;</a:t>
            </a:r>
          </a:p>
          <a:p>
            <a:pPr marL="0" indent="0" algn="just">
              <a:buNone/>
            </a:pPr>
            <a:endParaRPr lang="it-IT" altLang="it-IT" sz="4800" dirty="0">
              <a:solidFill>
                <a:srgbClr val="000000"/>
              </a:solidFill>
              <a:latin typeface="Times New Roman" pitchFamily="18" charset="0"/>
              <a:cs typeface="Times New Roman" pitchFamily="18" charset="0"/>
            </a:endParaRPr>
          </a:p>
          <a:p>
            <a:pPr marL="0" indent="0" algn="just">
              <a:buNone/>
            </a:pPr>
            <a:r>
              <a:rPr lang="en-GB" altLang="it-IT" sz="4800" dirty="0">
                <a:solidFill>
                  <a:srgbClr val="000000"/>
                </a:solidFill>
                <a:latin typeface="Times New Roman" pitchFamily="18" charset="0"/>
                <a:cs typeface="Times New Roman" pitchFamily="18" charset="0"/>
              </a:rPr>
              <a:t>	G. M. RACCA, G. L. ALBANO, </a:t>
            </a:r>
            <a:r>
              <a:rPr lang="en-GB" altLang="it-IT" sz="4800" i="1" dirty="0">
                <a:solidFill>
                  <a:srgbClr val="000000"/>
                </a:solidFill>
                <a:latin typeface="Times New Roman" pitchFamily="18" charset="0"/>
                <a:cs typeface="Times New Roman" pitchFamily="18" charset="0"/>
              </a:rPr>
              <a:t>Collaborative Public Procurement and Supply Chain in the EU experience</a:t>
            </a:r>
            <a:r>
              <a:rPr lang="en-GB" altLang="it-IT" sz="4800" dirty="0">
                <a:solidFill>
                  <a:srgbClr val="000000"/>
                </a:solidFill>
                <a:latin typeface="Times New Roman" pitchFamily="18" charset="0"/>
                <a:cs typeface="Times New Roman" pitchFamily="18" charset="0"/>
              </a:rPr>
              <a:t>, in  C. HARLAND – G. NASSIMBENI - E. SCHNELLER, </a:t>
            </a:r>
            <a:r>
              <a:rPr lang="en-GB" altLang="it-IT" sz="4800" i="1" dirty="0">
                <a:solidFill>
                  <a:srgbClr val="000000"/>
                </a:solidFill>
                <a:latin typeface="Times New Roman" pitchFamily="18" charset="0"/>
                <a:cs typeface="Times New Roman" pitchFamily="18" charset="0"/>
              </a:rPr>
              <a:t>Strategic Supply Management </a:t>
            </a:r>
            <a:r>
              <a:rPr lang="en-US" altLang="it-IT" sz="4800" dirty="0">
                <a:solidFill>
                  <a:srgbClr val="000000"/>
                </a:solidFill>
                <a:latin typeface="Times New Roman" pitchFamily="18" charset="0"/>
                <a:cs typeface="Times New Roman" pitchFamily="18" charset="0"/>
              </a:rPr>
              <a:t>Sage Publications, </a:t>
            </a:r>
            <a:r>
              <a:rPr lang="en-GB" altLang="it-IT" sz="4800" dirty="0" err="1">
                <a:solidFill>
                  <a:srgbClr val="000000"/>
                </a:solidFill>
                <a:latin typeface="Times New Roman" pitchFamily="18" charset="0"/>
                <a:cs typeface="Times New Roman" pitchFamily="18" charset="0"/>
              </a:rPr>
              <a:t>Londra</a:t>
            </a:r>
            <a:r>
              <a:rPr lang="en-GB" altLang="it-IT" sz="4800" dirty="0">
                <a:solidFill>
                  <a:srgbClr val="000000"/>
                </a:solidFill>
                <a:latin typeface="Times New Roman" pitchFamily="18" charset="0"/>
                <a:cs typeface="Times New Roman" pitchFamily="18" charset="0"/>
              </a:rPr>
              <a:t>, 2013, 179-213;</a:t>
            </a:r>
          </a:p>
          <a:p>
            <a:pPr marL="0" indent="0" algn="just">
              <a:buNone/>
            </a:pPr>
            <a:endParaRPr lang="en-GB" altLang="it-IT" sz="4800" dirty="0">
              <a:solidFill>
                <a:srgbClr val="000000"/>
              </a:solidFill>
              <a:latin typeface="Times New Roman" pitchFamily="18" charset="0"/>
              <a:cs typeface="Times New Roman" pitchFamily="18" charset="0"/>
            </a:endParaRPr>
          </a:p>
          <a:p>
            <a:pPr marL="0" indent="0" algn="just">
              <a:buNone/>
            </a:pPr>
            <a:r>
              <a:rPr lang="en-US" altLang="it-IT" sz="4800" dirty="0">
                <a:solidFill>
                  <a:srgbClr val="000000"/>
                </a:solidFill>
                <a:latin typeface="Times New Roman" pitchFamily="18" charset="0"/>
                <a:cs typeface="Times New Roman" pitchFamily="18" charset="0"/>
              </a:rPr>
              <a:t>	G. M. RACCA, </a:t>
            </a:r>
            <a:r>
              <a:rPr lang="en-GB" altLang="it-IT" sz="4800" i="1" dirty="0">
                <a:solidFill>
                  <a:srgbClr val="000000"/>
                </a:solidFill>
                <a:latin typeface="Times New Roman" pitchFamily="18" charset="0"/>
                <a:cs typeface="Times New Roman" pitchFamily="18" charset="0"/>
              </a:rPr>
              <a:t>The Risks of Emergencies in Public Procurement</a:t>
            </a:r>
            <a:r>
              <a:rPr lang="en-US" altLang="it-IT" sz="4800" dirty="0">
                <a:solidFill>
                  <a:srgbClr val="000000"/>
                </a:solidFill>
                <a:latin typeface="Times New Roman" pitchFamily="18" charset="0"/>
                <a:cs typeface="Times New Roman" pitchFamily="18" charset="0"/>
              </a:rPr>
              <a:t>, in </a:t>
            </a:r>
            <a:r>
              <a:rPr lang="en-US" altLang="it-IT" sz="4800" i="1" dirty="0">
                <a:solidFill>
                  <a:srgbClr val="000000"/>
                </a:solidFill>
                <a:latin typeface="Times New Roman" pitchFamily="18" charset="0"/>
                <a:cs typeface="Times New Roman" pitchFamily="18" charset="0"/>
              </a:rPr>
              <a:t>Journal of Public Finance and Public Cho</a:t>
            </a:r>
            <a:r>
              <a:rPr lang="en-US" altLang="it-IT" sz="4800" dirty="0">
                <a:solidFill>
                  <a:srgbClr val="000000"/>
                </a:solidFill>
                <a:latin typeface="Times New Roman" pitchFamily="18" charset="0"/>
                <a:cs typeface="Times New Roman" pitchFamily="18" charset="0"/>
              </a:rPr>
              <a:t>ice, 2013, 105 s.; </a:t>
            </a:r>
          </a:p>
          <a:p>
            <a:pPr marL="0" indent="0" algn="just">
              <a:buNone/>
            </a:pPr>
            <a:endParaRPr lang="en-US" sz="4800" dirty="0">
              <a:latin typeface="Times New Roman" panose="02020603050405020304" pitchFamily="18" charset="0"/>
              <a:cs typeface="Times New Roman" panose="02020603050405020304" pitchFamily="18" charset="0"/>
            </a:endParaRPr>
          </a:p>
          <a:p>
            <a:pPr marL="0" indent="0" algn="just">
              <a:buNone/>
            </a:pPr>
            <a:r>
              <a:rPr lang="en-US" sz="4800" dirty="0">
                <a:latin typeface="Times New Roman" panose="02020603050405020304" pitchFamily="18" charset="0"/>
                <a:cs typeface="Times New Roman" panose="02020603050405020304" pitchFamily="18" charset="0"/>
              </a:rPr>
              <a:t>	G. M. RACCA</a:t>
            </a:r>
            <a:r>
              <a:rPr lang="en-US" sz="4800" i="1" dirty="0">
                <a:latin typeface="Times New Roman" panose="02020603050405020304" pitchFamily="18" charset="0"/>
                <a:cs typeface="Times New Roman" panose="02020603050405020304" pitchFamily="18" charset="0"/>
              </a:rPr>
              <a:t>, Joint Procurement Challenges in the Future Implementation of the New Directives, in F. LICHÈRE – R. CARANTA – S. TREUMER (a </a:t>
            </a:r>
            <a:r>
              <a:rPr lang="en-US" sz="4800" i="1" dirty="0" err="1">
                <a:latin typeface="Times New Roman" panose="02020603050405020304" pitchFamily="18" charset="0"/>
                <a:cs typeface="Times New Roman" panose="02020603050405020304" pitchFamily="18" charset="0"/>
              </a:rPr>
              <a:t>cura</a:t>
            </a:r>
            <a:r>
              <a:rPr lang="en-US" sz="4800" i="1" dirty="0">
                <a:latin typeface="Times New Roman" panose="02020603050405020304" pitchFamily="18" charset="0"/>
                <a:cs typeface="Times New Roman" panose="02020603050405020304" pitchFamily="18" charset="0"/>
              </a:rPr>
              <a:t> di) </a:t>
            </a:r>
            <a:r>
              <a:rPr lang="en-US" sz="4800" i="1" dirty="0" err="1">
                <a:latin typeface="Times New Roman" panose="02020603050405020304" pitchFamily="18" charset="0"/>
                <a:cs typeface="Times New Roman" panose="02020603050405020304" pitchFamily="18" charset="0"/>
              </a:rPr>
              <a:t>Modernising</a:t>
            </a:r>
            <a:r>
              <a:rPr lang="en-US" sz="4800" i="1" dirty="0">
                <a:latin typeface="Times New Roman" panose="02020603050405020304" pitchFamily="18" charset="0"/>
                <a:cs typeface="Times New Roman" panose="02020603050405020304" pitchFamily="18" charset="0"/>
              </a:rPr>
              <a:t> Public Procurement: the New Directive, DJØF Publishing, Copenhagen, 2104, 225-254 ;</a:t>
            </a:r>
          </a:p>
          <a:p>
            <a:pPr marL="0" indent="0">
              <a:buNone/>
            </a:pPr>
            <a:endParaRPr lang="en-US" sz="1013" i="1" dirty="0"/>
          </a:p>
          <a:p>
            <a:endParaRPr lang="it-IT" dirty="0"/>
          </a:p>
        </p:txBody>
      </p:sp>
      <p:sp>
        <p:nvSpPr>
          <p:cNvPr id="3" name="Titolo 2"/>
          <p:cNvSpPr>
            <a:spLocks noGrp="1"/>
          </p:cNvSpPr>
          <p:nvPr>
            <p:ph type="title" idx="4294967295"/>
          </p:nvPr>
        </p:nvSpPr>
        <p:spPr>
          <a:xfrm>
            <a:off x="1428751" y="857251"/>
            <a:ext cx="5536406" cy="519113"/>
          </a:xfrm>
        </p:spPr>
        <p:txBody>
          <a:bodyPr>
            <a:normAutofit/>
          </a:bodyPr>
          <a:lstStyle/>
          <a:p>
            <a:pPr algn="l" defTabSz="685784">
              <a:spcBef>
                <a:spcPts val="0"/>
              </a:spcBef>
              <a:defRPr/>
            </a:pPr>
            <a:r>
              <a:rPr lang="en-US" sz="1800" b="1" dirty="0">
                <a:solidFill>
                  <a:srgbClr val="002060"/>
                </a:solidFill>
                <a:latin typeface="Verdana"/>
                <a:ea typeface="+mn-ea"/>
                <a:cs typeface="+mn-cs"/>
              </a:rPr>
              <a:t>References materials</a:t>
            </a:r>
            <a:endParaRPr lang="it-IT" sz="1800" b="1" dirty="0">
              <a:solidFill>
                <a:srgbClr val="002060"/>
              </a:solidFill>
              <a:latin typeface="Verdana"/>
              <a:ea typeface="+mn-ea"/>
              <a:cs typeface="+mn-cs"/>
            </a:endParaRPr>
          </a:p>
        </p:txBody>
      </p:sp>
      <p:sp>
        <p:nvSpPr>
          <p:cNvPr id="4" name="Text Box 2"/>
          <p:cNvSpPr txBox="1">
            <a:spLocks noChangeArrowheads="1"/>
          </p:cNvSpPr>
          <p:nvPr/>
        </p:nvSpPr>
        <p:spPr bwMode="auto">
          <a:xfrm>
            <a:off x="-304800" y="6553200"/>
            <a:ext cx="2288381" cy="1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229" tIns="31839" rIns="61229" bIns="31839">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514350">
              <a:spcBef>
                <a:spcPts val="506"/>
              </a:spcBef>
              <a:buNone/>
              <a:tabLst>
                <a:tab pos="0" algn="l"/>
                <a:tab pos="251817" algn="l"/>
                <a:tab pos="504528" algn="l"/>
                <a:tab pos="757238" algn="l"/>
                <a:tab pos="1009948" algn="l"/>
                <a:tab pos="1262658" algn="l"/>
                <a:tab pos="1515368" algn="l"/>
                <a:tab pos="1768079" algn="l"/>
                <a:tab pos="2020789" algn="l"/>
                <a:tab pos="2273498" algn="l"/>
                <a:tab pos="2526209" algn="l"/>
                <a:tab pos="2778919" algn="l"/>
                <a:tab pos="3031629" algn="l"/>
                <a:tab pos="3284339" algn="l"/>
                <a:tab pos="3537050" algn="l"/>
                <a:tab pos="3789760" algn="l"/>
                <a:tab pos="4042470" algn="l"/>
                <a:tab pos="4295180" algn="l"/>
                <a:tab pos="4547891" algn="l"/>
                <a:tab pos="4800600" algn="l"/>
                <a:tab pos="5053310" algn="l"/>
              </a:tabLst>
              <a:defRPr/>
            </a:pPr>
            <a:r>
              <a:rPr lang="en-US" altLang="it-IT" sz="825" dirty="0">
                <a:solidFill>
                  <a:srgbClr val="000000"/>
                </a:solidFill>
                <a:latin typeface="Palatino Linotype" panose="02040502050505030304" pitchFamily="18" charset="0"/>
              </a:rPr>
              <a:t>© Copyright 2019 G. M. </a:t>
            </a:r>
            <a:r>
              <a:rPr lang="en-US" altLang="it-IT" sz="825" dirty="0" err="1">
                <a:solidFill>
                  <a:srgbClr val="000000"/>
                </a:solidFill>
                <a:latin typeface="Palatino Linotype" panose="02040502050505030304" pitchFamily="18" charset="0"/>
              </a:rPr>
              <a:t>Racca</a:t>
            </a:r>
            <a:endParaRPr lang="en-US" altLang="it-IT" sz="825"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22369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idx="4294967295"/>
          </p:nvPr>
        </p:nvSpPr>
        <p:spPr>
          <a:xfrm>
            <a:off x="1449103" y="857250"/>
            <a:ext cx="5537597" cy="517922"/>
          </a:xfrm>
        </p:spPr>
        <p:txBody>
          <a:bodyPr>
            <a:normAutofit/>
          </a:bodyPr>
          <a:lstStyle/>
          <a:p>
            <a:pPr algn="l" defTabSz="685784">
              <a:spcBef>
                <a:spcPts val="0"/>
              </a:spcBef>
              <a:defRPr/>
            </a:pPr>
            <a:r>
              <a:rPr lang="en-US" sz="1800" b="1" dirty="0">
                <a:solidFill>
                  <a:srgbClr val="002060"/>
                </a:solidFill>
                <a:latin typeface="Verdana"/>
                <a:ea typeface="+mn-ea"/>
                <a:cs typeface="+mn-cs"/>
              </a:rPr>
              <a:t>References materials</a:t>
            </a:r>
            <a:endParaRPr lang="it-IT" sz="1800" b="1" dirty="0">
              <a:solidFill>
                <a:srgbClr val="002060"/>
              </a:solidFill>
              <a:latin typeface="Verdana"/>
              <a:ea typeface="+mn-ea"/>
              <a:cs typeface="+mn-cs"/>
            </a:endParaRPr>
          </a:p>
        </p:txBody>
      </p:sp>
      <p:sp>
        <p:nvSpPr>
          <p:cNvPr id="5" name="Segnaposto contenuto 4"/>
          <p:cNvSpPr>
            <a:spLocks noGrp="1"/>
          </p:cNvSpPr>
          <p:nvPr>
            <p:ph idx="4294967295"/>
          </p:nvPr>
        </p:nvSpPr>
        <p:spPr>
          <a:xfrm>
            <a:off x="609600" y="1393183"/>
            <a:ext cx="7772400" cy="5033710"/>
          </a:xfrm>
          <a:solidFill>
            <a:schemeClr val="accent5">
              <a:lumMod val="40000"/>
              <a:lumOff val="60000"/>
            </a:schemeClr>
          </a:solidFill>
          <a:ln>
            <a:solidFill>
              <a:srgbClr val="002060"/>
            </a:solidFill>
          </a:ln>
        </p:spPr>
        <p:txBody>
          <a:bodyPr>
            <a:normAutofit fontScale="62500" lnSpcReduction="20000"/>
          </a:bodyPr>
          <a:lstStyle/>
          <a:p>
            <a:pPr marL="0" indent="0" algn="just">
              <a:buNone/>
            </a:pPr>
            <a:r>
              <a:rPr lang="en-GB" altLang="it-IT" dirty="0">
                <a:solidFill>
                  <a:srgbClr val="000000"/>
                </a:solidFill>
                <a:latin typeface="Times New Roman" pitchFamily="18" charset="0"/>
                <a:cs typeface="Times New Roman" pitchFamily="18" charset="0"/>
              </a:rPr>
              <a:t>	G. M. RACCA – R. CAVALLO PERIN, </a:t>
            </a:r>
            <a:r>
              <a:rPr lang="en-GB" altLang="it-IT" i="1" dirty="0">
                <a:solidFill>
                  <a:srgbClr val="000000"/>
                </a:solidFill>
                <a:latin typeface="Times New Roman" pitchFamily="18" charset="0"/>
                <a:cs typeface="Times New Roman" pitchFamily="18" charset="0"/>
              </a:rPr>
              <a:t>Material Amendments of Public Contracts during their Terms: From Violations of Competitions to Symptoms of Corruption</a:t>
            </a:r>
            <a:r>
              <a:rPr lang="en-GB" altLang="it-IT" dirty="0">
                <a:solidFill>
                  <a:srgbClr val="000000"/>
                </a:solidFill>
                <a:latin typeface="Times New Roman" pitchFamily="18" charset="0"/>
                <a:cs typeface="Times New Roman" pitchFamily="18" charset="0"/>
              </a:rPr>
              <a:t>, </a:t>
            </a:r>
            <a:r>
              <a:rPr lang="en-GB" altLang="it-IT" i="1" dirty="0">
                <a:solidFill>
                  <a:srgbClr val="000000"/>
                </a:solidFill>
                <a:latin typeface="Times New Roman" pitchFamily="18" charset="0"/>
                <a:cs typeface="Times New Roman" pitchFamily="18" charset="0"/>
              </a:rPr>
              <a:t>in European Procurement &amp; Public Private Partnership Law Review</a:t>
            </a:r>
            <a:r>
              <a:rPr lang="en-GB" altLang="it-IT" dirty="0">
                <a:solidFill>
                  <a:srgbClr val="000000"/>
                </a:solidFill>
                <a:latin typeface="Times New Roman" pitchFamily="18" charset="0"/>
                <a:cs typeface="Times New Roman" pitchFamily="18" charset="0"/>
              </a:rPr>
              <a:t>, 4/2013, 279-293;</a:t>
            </a:r>
          </a:p>
          <a:p>
            <a:pPr marL="0" indent="0" algn="just">
              <a:buNone/>
            </a:pPr>
            <a:endParaRPr lang="en-GB" altLang="it-IT" dirty="0">
              <a:solidFill>
                <a:srgbClr val="000000"/>
              </a:solidFill>
              <a:latin typeface="Times New Roman" pitchFamily="18" charset="0"/>
              <a:cs typeface="Times New Roman" pitchFamily="18" charset="0"/>
            </a:endParaRPr>
          </a:p>
          <a:p>
            <a:pPr marL="0" indent="0" algn="just">
              <a:buNone/>
              <a:defRPr/>
            </a:pPr>
            <a:r>
              <a:rPr lang="en-US" altLang="it-IT" b="1" dirty="0">
                <a:solidFill>
                  <a:srgbClr val="000000"/>
                </a:solidFill>
                <a:latin typeface="Times New Roman" pitchFamily="18" charset="0"/>
                <a:cs typeface="Times New Roman" pitchFamily="18" charset="0"/>
              </a:rPr>
              <a:t>	G. M. RACCA – C. R. YUKINS (</a:t>
            </a:r>
            <a:r>
              <a:rPr lang="en-US" altLang="it-IT" b="1" dirty="0" err="1">
                <a:solidFill>
                  <a:srgbClr val="000000"/>
                </a:solidFill>
                <a:latin typeface="Times New Roman" pitchFamily="18" charset="0"/>
                <a:cs typeface="Times New Roman" pitchFamily="18" charset="0"/>
              </a:rPr>
              <a:t>eds</a:t>
            </a:r>
            <a:r>
              <a:rPr lang="en-US" altLang="it-IT" b="1" dirty="0">
                <a:solidFill>
                  <a:srgbClr val="000000"/>
                </a:solidFill>
                <a:latin typeface="Times New Roman" pitchFamily="18" charset="0"/>
                <a:cs typeface="Times New Roman" pitchFamily="18" charset="0"/>
              </a:rPr>
              <a:t>), </a:t>
            </a:r>
            <a:r>
              <a:rPr lang="en-US" altLang="it-IT" b="1" i="1" dirty="0">
                <a:solidFill>
                  <a:srgbClr val="000000"/>
                </a:solidFill>
                <a:latin typeface="Times New Roman" pitchFamily="18" charset="0"/>
                <a:cs typeface="Times New Roman" pitchFamily="18" charset="0"/>
              </a:rPr>
              <a:t>Integrity and Efficiency in Sustainable Public Contracts. Balancing Corruption Concerns in Public Procurement Internationally</a:t>
            </a:r>
            <a:r>
              <a:rPr lang="en-US" altLang="it-IT" b="1" dirty="0">
                <a:solidFill>
                  <a:srgbClr val="000000"/>
                </a:solidFill>
                <a:latin typeface="Times New Roman" pitchFamily="18" charset="0"/>
                <a:cs typeface="Times New Roman" pitchFamily="18" charset="0"/>
              </a:rPr>
              <a:t>, </a:t>
            </a:r>
            <a:r>
              <a:rPr lang="en-US" altLang="it-IT" b="1" dirty="0" err="1">
                <a:solidFill>
                  <a:srgbClr val="000000"/>
                </a:solidFill>
                <a:latin typeface="Times New Roman" pitchFamily="18" charset="0"/>
                <a:cs typeface="Times New Roman" pitchFamily="18" charset="0"/>
              </a:rPr>
              <a:t>Bruylant</a:t>
            </a:r>
            <a:r>
              <a:rPr lang="en-US" altLang="it-IT" b="1" dirty="0">
                <a:solidFill>
                  <a:srgbClr val="000000"/>
                </a:solidFill>
                <a:latin typeface="Times New Roman" pitchFamily="18" charset="0"/>
                <a:cs typeface="Times New Roman" pitchFamily="18" charset="0"/>
              </a:rPr>
              <a:t>, </a:t>
            </a:r>
            <a:r>
              <a:rPr lang="en-US" altLang="it-IT" b="1" dirty="0" err="1">
                <a:solidFill>
                  <a:srgbClr val="000000"/>
                </a:solidFill>
                <a:latin typeface="Times New Roman" pitchFamily="18" charset="0"/>
                <a:cs typeface="Times New Roman" pitchFamily="18" charset="0"/>
              </a:rPr>
              <a:t>Bruxelles</a:t>
            </a:r>
            <a:r>
              <a:rPr lang="en-US" altLang="it-IT" b="1" dirty="0">
                <a:solidFill>
                  <a:srgbClr val="000000"/>
                </a:solidFill>
                <a:latin typeface="Times New Roman" pitchFamily="18" charset="0"/>
                <a:cs typeface="Times New Roman" pitchFamily="18" charset="0"/>
              </a:rPr>
              <a:t>, 2014</a:t>
            </a:r>
            <a:r>
              <a:rPr lang="en-US" altLang="it-IT" dirty="0">
                <a:solidFill>
                  <a:srgbClr val="000000"/>
                </a:solidFill>
                <a:latin typeface="Times New Roman" pitchFamily="18" charset="0"/>
                <a:cs typeface="Times New Roman" pitchFamily="18" charset="0"/>
              </a:rPr>
              <a:t>; Prof. </a:t>
            </a:r>
            <a:r>
              <a:rPr lang="en-US" altLang="it-IT" dirty="0" err="1">
                <a:solidFill>
                  <a:srgbClr val="000000"/>
                </a:solidFill>
                <a:latin typeface="Times New Roman" pitchFamily="18" charset="0"/>
                <a:cs typeface="Times New Roman" pitchFamily="18" charset="0"/>
              </a:rPr>
              <a:t>Racca’s</a:t>
            </a:r>
            <a:r>
              <a:rPr lang="en-US" altLang="it-IT" dirty="0">
                <a:solidFill>
                  <a:srgbClr val="000000"/>
                </a:solidFill>
                <a:latin typeface="Times New Roman" pitchFamily="18" charset="0"/>
                <a:cs typeface="Times New Roman" pitchFamily="18" charset="0"/>
              </a:rPr>
              <a:t> contributions in this book available at </a:t>
            </a:r>
            <a:r>
              <a:rPr lang="en-US" altLang="it-IT" dirty="0">
                <a:solidFill>
                  <a:srgbClr val="000000"/>
                </a:solidFill>
                <a:latin typeface="Times New Roman" pitchFamily="18" charset="0"/>
                <a:cs typeface="Times New Roman" pitchFamily="18" charset="0"/>
                <a:hlinkClick r:id="rId2"/>
              </a:rPr>
              <a:t>https://papers.ssrn.com/sol3/cf_dev/AbsByAuth.cfm?per_id=1571949</a:t>
            </a:r>
            <a:endParaRPr lang="en-US" altLang="it-IT" dirty="0">
              <a:solidFill>
                <a:srgbClr val="000000"/>
              </a:solidFill>
              <a:latin typeface="Times New Roman" pitchFamily="18" charset="0"/>
              <a:cs typeface="Times New Roman" pitchFamily="18" charset="0"/>
            </a:endParaRPr>
          </a:p>
          <a:p>
            <a:pPr marL="0" indent="0" algn="just">
              <a:buNone/>
              <a:defRPr/>
            </a:pPr>
            <a:endParaRPr lang="en-US" altLang="it-IT" dirty="0">
              <a:solidFill>
                <a:srgbClr val="000000"/>
              </a:solidFill>
              <a:latin typeface="Times New Roman" pitchFamily="18" charset="0"/>
              <a:cs typeface="Times New Roman" pitchFamily="18" charset="0"/>
            </a:endParaRPr>
          </a:p>
          <a:p>
            <a:pPr marL="0" indent="0" algn="just">
              <a:buNone/>
              <a:defRPr/>
            </a:pPr>
            <a:r>
              <a:rPr lang="en-US" altLang="it-IT" dirty="0">
                <a:solidFill>
                  <a:srgbClr val="000000"/>
                </a:solidFill>
                <a:latin typeface="Times New Roman" pitchFamily="18" charset="0"/>
                <a:cs typeface="Times New Roman" pitchFamily="18" charset="0"/>
              </a:rPr>
              <a:t>	G. M. RACCA, </a:t>
            </a:r>
            <a:r>
              <a:rPr lang="en-US" altLang="it-IT" i="1" dirty="0">
                <a:solidFill>
                  <a:srgbClr val="000000"/>
                </a:solidFill>
                <a:latin typeface="Times New Roman" pitchFamily="18" charset="0"/>
                <a:cs typeface="Times New Roman" pitchFamily="18" charset="0"/>
              </a:rPr>
              <a:t>Joint Procurement Challenges in the Future Implementation of the New Directives</a:t>
            </a:r>
            <a:r>
              <a:rPr lang="en-US" altLang="it-IT" dirty="0">
                <a:solidFill>
                  <a:srgbClr val="000000"/>
                </a:solidFill>
                <a:latin typeface="Times New Roman" pitchFamily="18" charset="0"/>
                <a:cs typeface="Times New Roman" pitchFamily="18" charset="0"/>
              </a:rPr>
              <a:t>, in F. LICHÈRE – R. CARANTA – S. TREUMER (a </a:t>
            </a:r>
            <a:r>
              <a:rPr lang="en-US" altLang="it-IT" dirty="0" err="1">
                <a:solidFill>
                  <a:srgbClr val="000000"/>
                </a:solidFill>
                <a:latin typeface="Times New Roman" pitchFamily="18" charset="0"/>
                <a:cs typeface="Times New Roman" pitchFamily="18" charset="0"/>
              </a:rPr>
              <a:t>cura</a:t>
            </a:r>
            <a:r>
              <a:rPr lang="en-US" altLang="it-IT" dirty="0">
                <a:solidFill>
                  <a:srgbClr val="000000"/>
                </a:solidFill>
                <a:latin typeface="Times New Roman" pitchFamily="18" charset="0"/>
                <a:cs typeface="Times New Roman" pitchFamily="18" charset="0"/>
              </a:rPr>
              <a:t> di) </a:t>
            </a:r>
            <a:r>
              <a:rPr lang="en-US" altLang="it-IT" i="1" dirty="0" err="1">
                <a:solidFill>
                  <a:srgbClr val="000000"/>
                </a:solidFill>
                <a:latin typeface="Times New Roman" pitchFamily="18" charset="0"/>
                <a:cs typeface="Times New Roman" pitchFamily="18" charset="0"/>
              </a:rPr>
              <a:t>Modernising</a:t>
            </a:r>
            <a:r>
              <a:rPr lang="en-US" altLang="it-IT" i="1" dirty="0">
                <a:solidFill>
                  <a:srgbClr val="000000"/>
                </a:solidFill>
                <a:latin typeface="Times New Roman" pitchFamily="18" charset="0"/>
                <a:cs typeface="Times New Roman" pitchFamily="18" charset="0"/>
              </a:rPr>
              <a:t> Public Procurement: the New Directive, DJØF Publishing</a:t>
            </a:r>
            <a:r>
              <a:rPr lang="en-US" altLang="it-IT" dirty="0">
                <a:solidFill>
                  <a:srgbClr val="000000"/>
                </a:solidFill>
                <a:latin typeface="Times New Roman" pitchFamily="18" charset="0"/>
                <a:cs typeface="Times New Roman" pitchFamily="18" charset="0"/>
              </a:rPr>
              <a:t>, Copenhagen, 2104, 225-254</a:t>
            </a:r>
          </a:p>
          <a:p>
            <a:pPr marL="0" indent="0" algn="just">
              <a:buNone/>
              <a:defRPr/>
            </a:pPr>
            <a:endParaRPr lang="it-IT" altLang="it-IT" dirty="0">
              <a:cs typeface="Times New Roman" pitchFamily="18" charset="0"/>
            </a:endParaRPr>
          </a:p>
          <a:p>
            <a:pPr marL="0" indent="0" algn="just">
              <a:buNone/>
              <a:defRPr/>
            </a:pPr>
            <a:r>
              <a:rPr lang="it-IT" altLang="it-IT" dirty="0">
                <a:solidFill>
                  <a:srgbClr val="000000"/>
                </a:solidFill>
                <a:latin typeface="Times New Roman" pitchFamily="18" charset="0"/>
                <a:cs typeface="Times New Roman" pitchFamily="18" charset="0"/>
              </a:rPr>
              <a:t>	</a:t>
            </a:r>
            <a:r>
              <a:rPr lang="en-US" altLang="it-IT" dirty="0">
                <a:solidFill>
                  <a:srgbClr val="000000"/>
                </a:solidFill>
                <a:latin typeface="Times New Roman" pitchFamily="18" charset="0"/>
                <a:cs typeface="Times New Roman" pitchFamily="18" charset="0"/>
              </a:rPr>
              <a:t>G. M. RACCA - R. CAVALLO PERIN – G. L. ALBANO, </a:t>
            </a:r>
            <a:r>
              <a:rPr lang="en-US" altLang="it-IT" i="1" dirty="0">
                <a:solidFill>
                  <a:srgbClr val="000000"/>
                </a:solidFill>
                <a:latin typeface="Times New Roman" pitchFamily="18" charset="0"/>
                <a:cs typeface="Times New Roman" pitchFamily="18" charset="0"/>
              </a:rPr>
              <a:t>Public Contracts and International Public Policy Against Corruption</a:t>
            </a:r>
            <a:r>
              <a:rPr lang="en-US" altLang="it-IT" dirty="0">
                <a:solidFill>
                  <a:srgbClr val="000000"/>
                </a:solidFill>
                <a:latin typeface="Times New Roman" pitchFamily="18" charset="0"/>
                <a:cs typeface="Times New Roman" pitchFamily="18" charset="0"/>
              </a:rPr>
              <a:t>, in M. Audit- S. W. </a:t>
            </a:r>
            <a:r>
              <a:rPr lang="en-US" altLang="it-IT" dirty="0" err="1">
                <a:solidFill>
                  <a:srgbClr val="000000"/>
                </a:solidFill>
                <a:latin typeface="Times New Roman" pitchFamily="18" charset="0"/>
                <a:cs typeface="Times New Roman" pitchFamily="18" charset="0"/>
              </a:rPr>
              <a:t>Schill</a:t>
            </a:r>
            <a:r>
              <a:rPr lang="en-US" altLang="it-IT" dirty="0">
                <a:solidFill>
                  <a:srgbClr val="000000"/>
                </a:solidFill>
                <a:latin typeface="Times New Roman" pitchFamily="18" charset="0"/>
                <a:cs typeface="Times New Roman" pitchFamily="18" charset="0"/>
              </a:rPr>
              <a:t> (eds. by) </a:t>
            </a:r>
            <a:r>
              <a:rPr lang="en-US" altLang="it-IT" i="1" dirty="0">
                <a:solidFill>
                  <a:srgbClr val="000000"/>
                </a:solidFill>
                <a:latin typeface="Times New Roman" pitchFamily="18" charset="0"/>
                <a:cs typeface="Times New Roman" pitchFamily="18" charset="0"/>
              </a:rPr>
              <a:t>Transnational Law of Public Contracts</a:t>
            </a:r>
            <a:r>
              <a:rPr lang="en-US" altLang="it-IT" dirty="0">
                <a:solidFill>
                  <a:srgbClr val="000000"/>
                </a:solidFill>
                <a:latin typeface="Times New Roman" pitchFamily="18" charset="0"/>
                <a:cs typeface="Times New Roman" pitchFamily="18" charset="0"/>
              </a:rPr>
              <a:t>  </a:t>
            </a:r>
            <a:r>
              <a:rPr lang="en-US" altLang="it-IT" dirty="0" err="1">
                <a:solidFill>
                  <a:srgbClr val="000000"/>
                </a:solidFill>
                <a:latin typeface="Times New Roman" pitchFamily="18" charset="0"/>
                <a:cs typeface="Times New Roman" pitchFamily="18" charset="0"/>
              </a:rPr>
              <a:t>Bruylant</a:t>
            </a:r>
            <a:r>
              <a:rPr lang="en-US" altLang="it-IT" dirty="0">
                <a:solidFill>
                  <a:srgbClr val="000000"/>
                </a:solidFill>
                <a:latin typeface="Times New Roman" pitchFamily="18" charset="0"/>
                <a:cs typeface="Times New Roman" pitchFamily="18" charset="0"/>
              </a:rPr>
              <a:t>, 2016, 845 e ss.; </a:t>
            </a:r>
          </a:p>
          <a:p>
            <a:pPr marL="0" indent="0" algn="just">
              <a:buNone/>
              <a:defRPr/>
            </a:pPr>
            <a:endParaRPr lang="en-US" altLang="it-IT" dirty="0">
              <a:solidFill>
                <a:srgbClr val="000000"/>
              </a:solidFill>
              <a:latin typeface="Times New Roman" pitchFamily="18" charset="0"/>
              <a:cs typeface="Times New Roman" pitchFamily="18" charset="0"/>
            </a:endParaRPr>
          </a:p>
          <a:p>
            <a:pPr marL="0" indent="0" algn="just">
              <a:buNone/>
              <a:defRPr/>
            </a:pPr>
            <a:r>
              <a:rPr lang="en-US" altLang="it-IT" dirty="0">
                <a:solidFill>
                  <a:srgbClr val="000000"/>
                </a:solidFill>
                <a:latin typeface="Times New Roman" pitchFamily="18" charset="0"/>
                <a:cs typeface="Times New Roman" pitchFamily="18" charset="0"/>
              </a:rPr>
              <a:t>	R. CAVALLO PERIN – G.M. RACCA</a:t>
            </a:r>
            <a:r>
              <a:rPr lang="en-US" altLang="it-IT" dirty="0">
                <a:solidFill>
                  <a:schemeClr val="tx1"/>
                </a:solidFill>
                <a:latin typeface="Times New Roman" pitchFamily="18" charset="0"/>
                <a:cs typeface="Times New Roman" pitchFamily="18" charset="0"/>
              </a:rPr>
              <a:t>, </a:t>
            </a:r>
            <a:r>
              <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Administrative Cooperation in the Public Contracts and Service Sectors for the Progress of European Integration</a:t>
            </a:r>
            <a:r>
              <a:rPr lang="en-GB"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GB"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 F. MERLONI, A. PIOGGIA (eds.), </a:t>
            </a:r>
            <a:r>
              <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European Democratic Institutions and Administrations Cohesion and Innovation in Times of Economic Crisis</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Springer,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Giappichelli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2018</a:t>
            </a:r>
          </a:p>
          <a:p>
            <a:pPr marL="0" indent="0" algn="just">
              <a:buNone/>
              <a:defRPr/>
            </a:pPr>
            <a:endParaRPr lang="en-US" sz="1275"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defRPr/>
            </a:pPr>
            <a:r>
              <a:rPr lang="en-US" sz="1275"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G.M. RACCA – S. PONZIO, </a:t>
            </a:r>
            <a:r>
              <a:rPr lang="it-IT"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scelta del contraente come funzione pubblica: i modelli organizzativi per l’aggregazione dei contratti pubblici</a:t>
            </a:r>
            <a:r>
              <a:rPr 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in </a:t>
            </a:r>
            <a:r>
              <a:rPr lang="it-IT"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Dir. </a:t>
            </a:r>
            <a:r>
              <a:rPr lang="it-IT"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Amm</a:t>
            </a:r>
            <a:r>
              <a:rPr lang="it-IT"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it-IT"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2019</a:t>
            </a:r>
            <a:endParaRPr lang="it-IT"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it-IT" altLang="it-IT" dirty="0">
              <a:solidFill>
                <a:srgbClr val="000000"/>
              </a:solidFill>
              <a:latin typeface="Times New Roman" pitchFamily="18" charset="0"/>
              <a:cs typeface="Times New Roman" pitchFamily="18" charset="0"/>
            </a:endParaRPr>
          </a:p>
        </p:txBody>
      </p:sp>
      <p:sp>
        <p:nvSpPr>
          <p:cNvPr id="4" name="Text Box 2"/>
          <p:cNvSpPr txBox="1">
            <a:spLocks noChangeArrowheads="1"/>
          </p:cNvSpPr>
          <p:nvPr/>
        </p:nvSpPr>
        <p:spPr bwMode="auto">
          <a:xfrm>
            <a:off x="-282005" y="6553200"/>
            <a:ext cx="2288381" cy="191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1229" tIns="31839" rIns="61229" bIns="31839">
            <a:spAutoFit/>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defTabSz="514350">
              <a:spcBef>
                <a:spcPts val="506"/>
              </a:spcBef>
              <a:buNone/>
              <a:tabLst>
                <a:tab pos="0" algn="l"/>
                <a:tab pos="251817" algn="l"/>
                <a:tab pos="504528" algn="l"/>
                <a:tab pos="757238" algn="l"/>
                <a:tab pos="1009948" algn="l"/>
                <a:tab pos="1262658" algn="l"/>
                <a:tab pos="1515368" algn="l"/>
                <a:tab pos="1768079" algn="l"/>
                <a:tab pos="2020789" algn="l"/>
                <a:tab pos="2273498" algn="l"/>
                <a:tab pos="2526209" algn="l"/>
                <a:tab pos="2778919" algn="l"/>
                <a:tab pos="3031629" algn="l"/>
                <a:tab pos="3284339" algn="l"/>
                <a:tab pos="3537050" algn="l"/>
                <a:tab pos="3789760" algn="l"/>
                <a:tab pos="4042470" algn="l"/>
                <a:tab pos="4295180" algn="l"/>
                <a:tab pos="4547891" algn="l"/>
                <a:tab pos="4800600" algn="l"/>
                <a:tab pos="5053310" algn="l"/>
              </a:tabLst>
              <a:defRPr/>
            </a:pPr>
            <a:r>
              <a:rPr lang="en-US" altLang="it-IT" sz="825" dirty="0">
                <a:solidFill>
                  <a:srgbClr val="000000"/>
                </a:solidFill>
                <a:latin typeface="Palatino Linotype" panose="02040502050505030304" pitchFamily="18" charset="0"/>
              </a:rPr>
              <a:t>© Copyright 2019 G. M. </a:t>
            </a:r>
            <a:r>
              <a:rPr lang="en-US" altLang="it-IT" sz="825" dirty="0" err="1">
                <a:solidFill>
                  <a:srgbClr val="000000"/>
                </a:solidFill>
                <a:latin typeface="Palatino Linotype" panose="02040502050505030304" pitchFamily="18" charset="0"/>
              </a:rPr>
              <a:t>Racca</a:t>
            </a:r>
            <a:endParaRPr lang="en-US" altLang="it-IT" sz="825"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16737401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2E17EC5-55D4-4AB8-9BF0-84AF6EF768CC}" type="slidenum">
              <a:rPr lang="en-US">
                <a:solidFill>
                  <a:srgbClr val="073E87"/>
                </a:solidFill>
                <a:latin typeface="Candara"/>
              </a:rPr>
              <a:pPr/>
              <a:t>49</a:t>
            </a:fld>
            <a:endParaRPr lang="en-US">
              <a:solidFill>
                <a:srgbClr val="073E87"/>
              </a:solidFill>
              <a:latin typeface="Candara"/>
            </a:endParaRPr>
          </a:p>
        </p:txBody>
      </p:sp>
      <p:sp>
        <p:nvSpPr>
          <p:cNvPr id="3" name="CasellaDiTesto 2"/>
          <p:cNvSpPr txBox="1"/>
          <p:nvPr/>
        </p:nvSpPr>
        <p:spPr>
          <a:xfrm>
            <a:off x="1885950" y="5016141"/>
            <a:ext cx="5670947" cy="553998"/>
          </a:xfrm>
          <a:prstGeom prst="rect">
            <a:avLst/>
          </a:prstGeom>
          <a:noFill/>
        </p:spPr>
        <p:txBody>
          <a:bodyPr>
            <a:spAutoFit/>
          </a:bodyPr>
          <a:lstStyle/>
          <a:p>
            <a:pPr defTabSz="685729">
              <a:defRPr/>
            </a:pPr>
            <a:r>
              <a:rPr lang="it-IT" sz="1500" b="1" i="1" dirty="0" err="1">
                <a:solidFill>
                  <a:prstClr val="black"/>
                </a:solidFill>
                <a:latin typeface="Times New Roman" panose="02020603050405020304" pitchFamily="18" charset="0"/>
                <a:cs typeface="Times New Roman" panose="02020603050405020304" pitchFamily="18" charset="0"/>
              </a:rPr>
              <a:t>Other</a:t>
            </a:r>
            <a:r>
              <a:rPr lang="it-IT" sz="1500" b="1" i="1" dirty="0">
                <a:solidFill>
                  <a:prstClr val="black"/>
                </a:solidFill>
                <a:latin typeface="Times New Roman" panose="02020603050405020304" pitchFamily="18" charset="0"/>
                <a:cs typeface="Times New Roman" panose="02020603050405020304" pitchFamily="18" charset="0"/>
              </a:rPr>
              <a:t> </a:t>
            </a:r>
            <a:r>
              <a:rPr lang="it-IT" sz="1500" b="1" i="1" dirty="0" err="1">
                <a:solidFill>
                  <a:prstClr val="black"/>
                </a:solidFill>
                <a:latin typeface="Times New Roman" panose="02020603050405020304" pitchFamily="18" charset="0"/>
                <a:cs typeface="Times New Roman" panose="02020603050405020304" pitchFamily="18" charset="0"/>
              </a:rPr>
              <a:t>references</a:t>
            </a:r>
            <a:r>
              <a:rPr lang="it-IT" sz="1500" b="1" i="1" dirty="0">
                <a:solidFill>
                  <a:prstClr val="black"/>
                </a:solidFill>
                <a:latin typeface="Times New Roman" panose="02020603050405020304" pitchFamily="18" charset="0"/>
                <a:cs typeface="Times New Roman" panose="02020603050405020304" pitchFamily="18" charset="0"/>
              </a:rPr>
              <a:t> </a:t>
            </a:r>
            <a:r>
              <a:rPr lang="it-IT" sz="1500" b="1" i="1" dirty="0" err="1">
                <a:solidFill>
                  <a:prstClr val="black"/>
                </a:solidFill>
                <a:latin typeface="Times New Roman" panose="02020603050405020304" pitchFamily="18" charset="0"/>
                <a:cs typeface="Times New Roman" panose="02020603050405020304" pitchFamily="18" charset="0"/>
              </a:rPr>
              <a:t>at</a:t>
            </a:r>
            <a:r>
              <a:rPr lang="it-IT" sz="1500" b="1" i="1" dirty="0">
                <a:solidFill>
                  <a:prstClr val="black"/>
                </a:solidFill>
                <a:latin typeface="Times New Roman" panose="02020603050405020304" pitchFamily="18" charset="0"/>
                <a:cs typeface="Times New Roman" panose="02020603050405020304" pitchFamily="18" charset="0"/>
              </a:rPr>
              <a:t>: </a:t>
            </a:r>
            <a:r>
              <a:rPr lang="it-IT" sz="1500" i="1" dirty="0">
                <a:solidFill>
                  <a:prstClr val="black"/>
                </a:solidFill>
                <a:latin typeface="Times New Roman" panose="02020603050405020304" pitchFamily="18" charset="0"/>
                <a:cs typeface="Times New Roman" panose="02020603050405020304" pitchFamily="18" charset="0"/>
              </a:rPr>
              <a:t>https://papers.ssrn.com/sol3/cf_dev/AbsByAuth.cfm?per_id=1571949 </a:t>
            </a:r>
          </a:p>
        </p:txBody>
      </p:sp>
      <p:sp>
        <p:nvSpPr>
          <p:cNvPr id="4" name="Rettangolo 3"/>
          <p:cNvSpPr/>
          <p:nvPr/>
        </p:nvSpPr>
        <p:spPr>
          <a:xfrm>
            <a:off x="1551353" y="1143000"/>
            <a:ext cx="2927779" cy="323165"/>
          </a:xfrm>
          <a:prstGeom prst="rect">
            <a:avLst/>
          </a:prstGeom>
        </p:spPr>
        <p:txBody>
          <a:bodyPr wrap="square">
            <a:spAutoFit/>
          </a:bodyPr>
          <a:lstStyle/>
          <a:p>
            <a:r>
              <a:rPr lang="en-US" sz="1500" b="1" dirty="0">
                <a:solidFill>
                  <a:srgbClr val="002060"/>
                </a:solidFill>
                <a:latin typeface="Verdana"/>
              </a:rPr>
              <a:t>References materials</a:t>
            </a:r>
            <a:endParaRPr lang="it-IT" sz="1500" dirty="0">
              <a:solidFill>
                <a:prstClr val="black"/>
              </a:solidFill>
              <a:latin typeface="Candara"/>
            </a:endParaRPr>
          </a:p>
        </p:txBody>
      </p:sp>
      <p:sp>
        <p:nvSpPr>
          <p:cNvPr id="5" name="Segnaposto contenuto 4"/>
          <p:cNvSpPr txBox="1">
            <a:spLocks/>
          </p:cNvSpPr>
          <p:nvPr/>
        </p:nvSpPr>
        <p:spPr>
          <a:xfrm>
            <a:off x="827788" y="2213320"/>
            <a:ext cx="6155531" cy="2405324"/>
          </a:xfrm>
          <a:prstGeom prst="rect">
            <a:avLst/>
          </a:prstGeom>
          <a:solidFill>
            <a:schemeClr val="accent5">
              <a:lumMod val="40000"/>
              <a:lumOff val="60000"/>
            </a:schemeClr>
          </a:solidFill>
          <a:ln>
            <a:solidFill>
              <a:srgbClr val="002060"/>
            </a:solidFill>
          </a:ln>
        </p:spPr>
        <p:txBody>
          <a:bodyPr vert="horz" lIns="68580" tIns="34290" rIns="68580" bIns="3429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just">
              <a:buClr>
                <a:srgbClr val="31B6FD"/>
              </a:buClr>
              <a:buNone/>
            </a:pPr>
            <a:r>
              <a:rPr lang="en-GB" altLang="it-IT" sz="1800" dirty="0">
                <a:solidFill>
                  <a:srgbClr val="000000"/>
                </a:solidFill>
                <a:latin typeface="Times New Roman" pitchFamily="18" charset="0"/>
                <a:cs typeface="Times New Roman" pitchFamily="18" charset="0"/>
              </a:rPr>
              <a:t>	</a:t>
            </a:r>
          </a:p>
          <a:p>
            <a:pPr marL="0" indent="0" algn="just">
              <a:buClr>
                <a:srgbClr val="31B6FD"/>
              </a:buClr>
              <a:buNone/>
              <a:defRPr/>
            </a:pPr>
            <a:r>
              <a:rPr lang="en-US" altLang="it-IT" sz="1800" b="1" dirty="0">
                <a:solidFill>
                  <a:srgbClr val="000000"/>
                </a:solidFill>
                <a:latin typeface="Times New Roman" pitchFamily="18" charset="0"/>
                <a:cs typeface="Times New Roman" pitchFamily="18" charset="0"/>
              </a:rPr>
              <a:t>	G. M. RACCA – C. R. YUKINS (eds), </a:t>
            </a:r>
            <a:r>
              <a:rPr lang="en-US" altLang="it-IT" sz="1800" b="1" i="1" dirty="0">
                <a:solidFill>
                  <a:srgbClr val="000000"/>
                </a:solidFill>
                <a:latin typeface="Times New Roman" pitchFamily="18" charset="0"/>
                <a:cs typeface="Times New Roman" pitchFamily="18" charset="0"/>
              </a:rPr>
              <a:t>Joint Public Procurement and Innovation: Lessons Across Borders</a:t>
            </a:r>
            <a:r>
              <a:rPr lang="en-US" altLang="it-IT" sz="1800" b="1" dirty="0">
                <a:solidFill>
                  <a:srgbClr val="000000"/>
                </a:solidFill>
                <a:latin typeface="Times New Roman" pitchFamily="18" charset="0"/>
                <a:cs typeface="Times New Roman" pitchFamily="18" charset="0"/>
              </a:rPr>
              <a:t>, </a:t>
            </a:r>
            <a:r>
              <a:rPr lang="en-US" altLang="it-IT" sz="1800" b="1" dirty="0" err="1">
                <a:solidFill>
                  <a:srgbClr val="000000"/>
                </a:solidFill>
                <a:latin typeface="Times New Roman" pitchFamily="18" charset="0"/>
                <a:cs typeface="Times New Roman" pitchFamily="18" charset="0"/>
              </a:rPr>
              <a:t>Bruylant</a:t>
            </a:r>
            <a:r>
              <a:rPr lang="en-US" altLang="it-IT" sz="1800" b="1" dirty="0">
                <a:solidFill>
                  <a:srgbClr val="000000"/>
                </a:solidFill>
                <a:latin typeface="Times New Roman" pitchFamily="18" charset="0"/>
                <a:cs typeface="Times New Roman" pitchFamily="18" charset="0"/>
              </a:rPr>
              <a:t>, 2019 </a:t>
            </a:r>
          </a:p>
          <a:p>
            <a:pPr marL="0" indent="0" algn="just">
              <a:buClr>
                <a:srgbClr val="31B6FD"/>
              </a:buClr>
              <a:buNone/>
              <a:defRPr/>
            </a:pPr>
            <a:endParaRPr lang="en-US" altLang="it-IT" sz="1800" b="1" i="1" dirty="0">
              <a:solidFill>
                <a:srgbClr val="000000"/>
              </a:solidFill>
              <a:latin typeface="Times New Roman" pitchFamily="18" charset="0"/>
              <a:cs typeface="Times New Roman" pitchFamily="18" charset="0"/>
            </a:endParaRPr>
          </a:p>
          <a:p>
            <a:pPr marL="0" indent="0" algn="just">
              <a:buClr>
                <a:srgbClr val="31B6FD"/>
              </a:buClr>
              <a:buNone/>
              <a:defRPr/>
            </a:pPr>
            <a:r>
              <a:rPr lang="en-US" altLang="it-IT" sz="1800" b="1" i="1" dirty="0">
                <a:solidFill>
                  <a:srgbClr val="000000"/>
                </a:solidFill>
                <a:latin typeface="Times New Roman" pitchFamily="18" charset="0"/>
                <a:cs typeface="Times New Roman" pitchFamily="18" charset="0"/>
              </a:rPr>
              <a:t>	</a:t>
            </a:r>
            <a:r>
              <a:rPr lang="en-US" altLang="it-IT" sz="1800" b="1" dirty="0">
                <a:solidFill>
                  <a:srgbClr val="000000"/>
                </a:solidFill>
                <a:latin typeface="Times New Roman" pitchFamily="18" charset="0"/>
                <a:cs typeface="Times New Roman" pitchFamily="18" charset="0"/>
              </a:rPr>
              <a:t>G. M. RACCA, </a:t>
            </a:r>
            <a:r>
              <a:rPr lang="en-US" altLang="it-IT" sz="1800" b="1" i="1" dirty="0">
                <a:solidFill>
                  <a:srgbClr val="000000"/>
                </a:solidFill>
                <a:latin typeface="Times New Roman" pitchFamily="18" charset="0"/>
                <a:cs typeface="Times New Roman" pitchFamily="18" charset="0"/>
              </a:rPr>
              <a:t>Joint Cross-border Procurement Of Innovative Solutions In The Healthcare Sector: The HAPPI project experience</a:t>
            </a:r>
            <a:r>
              <a:rPr lang="en-US" altLang="it-IT" sz="1800" b="1" dirty="0">
                <a:solidFill>
                  <a:srgbClr val="000000"/>
                </a:solidFill>
                <a:latin typeface="Times New Roman" pitchFamily="18" charset="0"/>
                <a:cs typeface="Times New Roman" pitchFamily="18" charset="0"/>
              </a:rPr>
              <a:t>, </a:t>
            </a:r>
            <a:r>
              <a:rPr lang="en-US" altLang="it-IT" sz="1800" b="1" i="1" dirty="0">
                <a:solidFill>
                  <a:srgbClr val="000000"/>
                </a:solidFill>
                <a:latin typeface="Times New Roman" pitchFamily="18" charset="0"/>
                <a:cs typeface="Times New Roman" pitchFamily="18" charset="0"/>
              </a:rPr>
              <a:t>(forthcoming</a:t>
            </a:r>
            <a:r>
              <a:rPr lang="en-US" altLang="it-IT" sz="1800" b="1" dirty="0">
                <a:solidFill>
                  <a:srgbClr val="000000"/>
                </a:solidFill>
                <a:latin typeface="Times New Roman" pitchFamily="18" charset="0"/>
                <a:cs typeface="Times New Roman" pitchFamily="18" charset="0"/>
              </a:rPr>
              <a:t>)</a:t>
            </a:r>
            <a:endParaRPr lang="en-US" altLang="it-IT" sz="1800" i="1" dirty="0">
              <a:solidFill>
                <a:srgbClr val="000000"/>
              </a:solidFill>
              <a:latin typeface="Times New Roman" pitchFamily="18" charset="0"/>
              <a:cs typeface="Times New Roman" pitchFamily="18" charset="0"/>
            </a:endParaRPr>
          </a:p>
          <a:p>
            <a:pPr marL="0" indent="0" algn="just">
              <a:buClr>
                <a:srgbClr val="31B6FD"/>
              </a:buClr>
              <a:buNone/>
              <a:defRPr/>
            </a:pPr>
            <a:r>
              <a:rPr lang="en-US" altLang="it-IT" sz="1800" dirty="0">
                <a:solidFill>
                  <a:srgbClr val="000000"/>
                </a:solidFill>
                <a:latin typeface="Times New Roman" pitchFamily="18" charset="0"/>
                <a:cs typeface="Times New Roman" pitchFamily="18" charset="0"/>
              </a:rPr>
              <a:t>	</a:t>
            </a:r>
            <a:endParaRPr lang="it-IT" altLang="it-IT" sz="1800" dirty="0">
              <a:solidFill>
                <a:srgbClr val="000000"/>
              </a:solidFill>
              <a:latin typeface="Times New Roman" pitchFamily="18" charset="0"/>
              <a:cs typeface="Times New Roman" pitchFamily="18" charset="0"/>
            </a:endParaRPr>
          </a:p>
        </p:txBody>
      </p:sp>
      <p:pic>
        <p:nvPicPr>
          <p:cNvPr id="6" name="Immagine 5"/>
          <p:cNvPicPr>
            <a:picLocks noChangeAspect="1"/>
          </p:cNvPicPr>
          <p:nvPr/>
        </p:nvPicPr>
        <p:blipFill>
          <a:blip r:embed="rId2"/>
          <a:stretch>
            <a:fillRect/>
          </a:stretch>
        </p:blipFill>
        <p:spPr>
          <a:xfrm>
            <a:off x="7103796" y="1443083"/>
            <a:ext cx="1649506" cy="2462796"/>
          </a:xfrm>
          <a:prstGeom prst="rect">
            <a:avLst/>
          </a:prstGeom>
        </p:spPr>
      </p:pic>
    </p:spTree>
    <p:extLst>
      <p:ext uri="{BB962C8B-B14F-4D97-AF65-F5344CB8AC3E}">
        <p14:creationId xmlns:p14="http://schemas.microsoft.com/office/powerpoint/2010/main" val="259793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465" y="-88324"/>
            <a:ext cx="8535120" cy="2393372"/>
          </a:xfrm>
        </p:spPr>
        <p:txBody>
          <a:bodyPr>
            <a:normAutofit/>
          </a:bodyPr>
          <a:lstStyle/>
          <a:p>
            <a:pPr lvl="0"/>
            <a:r>
              <a:rPr lang="en-GB" dirty="0"/>
              <a:t>Innovation in Procurement:</a:t>
            </a:r>
            <a:endParaRPr lang="it-IT" dirty="0"/>
          </a:p>
        </p:txBody>
      </p:sp>
      <p:graphicFrame>
        <p:nvGraphicFramePr>
          <p:cNvPr id="9" name="Diagramma 8"/>
          <p:cNvGraphicFramePr/>
          <p:nvPr>
            <p:extLst>
              <p:ext uri="{D42A27DB-BD31-4B8C-83A1-F6EECF244321}">
                <p14:modId xmlns:p14="http://schemas.microsoft.com/office/powerpoint/2010/main" val="2979235830"/>
              </p:ext>
            </p:extLst>
          </p:nvPr>
        </p:nvGraphicFramePr>
        <p:xfrm>
          <a:off x="5072814" y="1632125"/>
          <a:ext cx="376638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2574767825"/>
              </p:ext>
            </p:extLst>
          </p:nvPr>
        </p:nvGraphicFramePr>
        <p:xfrm>
          <a:off x="176964" y="1981200"/>
          <a:ext cx="428625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reccia a destra 9"/>
          <p:cNvSpPr/>
          <p:nvPr/>
        </p:nvSpPr>
        <p:spPr>
          <a:xfrm>
            <a:off x="4463214" y="2587246"/>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463214" y="41148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482610" y="5541591"/>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5"/>
          <p:cNvPicPr>
            <a:picLocks noChangeAspect="1" noChangeArrowheads="1"/>
          </p:cNvPicPr>
          <p:nvPr/>
        </p:nvPicPr>
        <p:blipFill>
          <a:blip r:embed="rId12"/>
          <a:srcRect/>
          <a:stretch>
            <a:fillRect/>
          </a:stretch>
        </p:blipFill>
        <p:spPr bwMode="auto">
          <a:xfrm>
            <a:off x="679450" y="228600"/>
            <a:ext cx="1682750" cy="62865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80FFDB2-8E36-4B3B-B54C-DF91BD62EEEA}"/>
              </a:ext>
            </a:extLst>
          </p:cNvPr>
          <p:cNvSpPr>
            <a:spLocks noGrp="1"/>
          </p:cNvSpPr>
          <p:nvPr>
            <p:ph type="sldNum" idx="12"/>
          </p:nvPr>
        </p:nvSpPr>
        <p:spPr/>
        <p:txBody>
          <a:bodyPr/>
          <a:lstStyle/>
          <a:p>
            <a:pPr>
              <a:defRPr/>
            </a:pPr>
            <a:fld id="{85EEA3C4-F9F7-4A19-9148-515FC0B52E4B}" type="slidenum">
              <a:rPr lang="it-IT" altLang="it-IT" smtClean="0"/>
              <a:pPr>
                <a:defRPr/>
              </a:pPr>
              <a:t>5</a:t>
            </a:fld>
            <a:endParaRPr lang="it-IT" altLang="it-IT"/>
          </a:p>
        </p:txBody>
      </p:sp>
    </p:spTree>
    <p:extLst>
      <p:ext uri="{BB962C8B-B14F-4D97-AF65-F5344CB8AC3E}">
        <p14:creationId xmlns:p14="http://schemas.microsoft.com/office/powerpoint/2010/main" val="2088217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50</a:t>
            </a:fld>
            <a:endParaRPr lang="it-IT" altLang="it-IT"/>
          </a:p>
        </p:txBody>
      </p:sp>
      <p:sp>
        <p:nvSpPr>
          <p:cNvPr id="20" name="CasellaDiTesto 19"/>
          <p:cNvSpPr txBox="1"/>
          <p:nvPr/>
        </p:nvSpPr>
        <p:spPr>
          <a:xfrm>
            <a:off x="381000" y="420220"/>
            <a:ext cx="8382000" cy="6232475"/>
          </a:xfrm>
          <a:prstGeom prst="rect">
            <a:avLst/>
          </a:prstGeom>
          <a:noFill/>
        </p:spPr>
        <p:txBody>
          <a:bodyPr wrap="square" rtlCol="0">
            <a:spAutoFit/>
          </a:bodyPr>
          <a:lstStyle/>
          <a:p>
            <a:pPr algn="ctr"/>
            <a:r>
              <a:rPr lang="en-US" sz="2100" b="1" u="sng" dirty="0"/>
              <a:t>Directive 2014/24/EU</a:t>
            </a:r>
          </a:p>
          <a:p>
            <a:pPr algn="ctr"/>
            <a:r>
              <a:rPr lang="en-US" sz="2100" b="1" dirty="0"/>
              <a:t>Whereas no. 73</a:t>
            </a:r>
          </a:p>
          <a:p>
            <a:pPr algn="ctr"/>
            <a:endParaRPr lang="en-US" sz="2100" dirty="0"/>
          </a:p>
          <a:p>
            <a:pPr algn="just"/>
            <a:r>
              <a:rPr lang="en-US" sz="2100" b="1" dirty="0"/>
              <a:t>Joint awarding of public contracts by contracting authorities from different Member States </a:t>
            </a:r>
            <a:r>
              <a:rPr lang="en-US" sz="2100" dirty="0"/>
              <a:t>currently encounters specific legal difficulties concerning </a:t>
            </a:r>
            <a:r>
              <a:rPr lang="en-US" sz="2100" b="1" dirty="0"/>
              <a:t>conflicts of national laws</a:t>
            </a:r>
            <a:r>
              <a:rPr lang="en-US" sz="2100" dirty="0"/>
              <a:t>. Despite the fact that Directive 2004/18/EC implicitly allowed for cross-border joint public procurement, contracting authorities are still facing considerable legal and practical difficulties in purchasing from central purchasing bodies in other Member States or jointly awarding public contracts. In order to allow contracting authorities to derive maximum benefit from the potential of the internal market in terms of </a:t>
            </a:r>
            <a:r>
              <a:rPr lang="en-US" sz="2100" b="1" dirty="0"/>
              <a:t>economies of scale and risk-benefit sharing, not least for innovative projects </a:t>
            </a:r>
            <a:r>
              <a:rPr lang="en-US" sz="2100" dirty="0"/>
              <a:t>involving a greater amount of risk than reasonably bearable by a single contracting authority, those difficulties should be remedied. Therefore </a:t>
            </a:r>
            <a:r>
              <a:rPr lang="en-US" sz="2100" b="1" dirty="0"/>
              <a:t>new rules on cross-border joint procurement should be established in order to facilitate cooperation between contracting authorities</a:t>
            </a:r>
            <a:r>
              <a:rPr lang="en-US" sz="2100" dirty="0"/>
              <a:t> and enhancing the </a:t>
            </a:r>
            <a:r>
              <a:rPr lang="en-US" sz="2100" b="1" dirty="0"/>
              <a:t>benefits of the internal market by creating cross-border business opportunities for suppliers and service providers</a:t>
            </a:r>
            <a:r>
              <a:rPr lang="en-US" sz="2100" dirty="0"/>
              <a:t>.</a:t>
            </a:r>
          </a:p>
        </p:txBody>
      </p:sp>
    </p:spTree>
    <p:extLst>
      <p:ext uri="{BB962C8B-B14F-4D97-AF65-F5344CB8AC3E}">
        <p14:creationId xmlns:p14="http://schemas.microsoft.com/office/powerpoint/2010/main" val="4155951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51</a:t>
            </a:fld>
            <a:endParaRPr lang="it-IT" altLang="it-IT"/>
          </a:p>
        </p:txBody>
      </p:sp>
      <p:sp>
        <p:nvSpPr>
          <p:cNvPr id="20" name="CasellaDiTesto 19"/>
          <p:cNvSpPr txBox="1"/>
          <p:nvPr/>
        </p:nvSpPr>
        <p:spPr>
          <a:xfrm>
            <a:off x="381000" y="457200"/>
            <a:ext cx="8382000" cy="6463308"/>
          </a:xfrm>
          <a:prstGeom prst="rect">
            <a:avLst/>
          </a:prstGeom>
          <a:noFill/>
        </p:spPr>
        <p:txBody>
          <a:bodyPr wrap="square" rtlCol="0">
            <a:spAutoFit/>
          </a:bodyPr>
          <a:lstStyle/>
          <a:p>
            <a:pPr algn="ctr"/>
            <a:r>
              <a:rPr lang="en-US" b="1" u="sng" dirty="0"/>
              <a:t>Directive 2014/24/EU</a:t>
            </a:r>
          </a:p>
          <a:p>
            <a:pPr algn="ctr"/>
            <a:r>
              <a:rPr lang="en-US" b="1" dirty="0"/>
              <a:t>Whereas no. 73</a:t>
            </a:r>
          </a:p>
          <a:p>
            <a:pPr algn="ctr"/>
            <a:endParaRPr lang="en-US" sz="2100" dirty="0"/>
          </a:p>
          <a:p>
            <a:pPr algn="just"/>
            <a:r>
              <a:rPr lang="en-US" sz="2100" dirty="0"/>
              <a:t>…Those rules should determine the </a:t>
            </a:r>
            <a:r>
              <a:rPr lang="en-US" sz="2100" b="1" dirty="0"/>
              <a:t>conditions for cross-border </a:t>
            </a:r>
            <a:r>
              <a:rPr lang="en-US" sz="2100" b="1" dirty="0" err="1"/>
              <a:t>utilisation</a:t>
            </a:r>
            <a:r>
              <a:rPr lang="en-US" sz="2100" b="1" dirty="0"/>
              <a:t> of central purchasing bodies </a:t>
            </a:r>
            <a:r>
              <a:rPr lang="en-US" sz="2100" dirty="0"/>
              <a:t>and designate the </a:t>
            </a:r>
            <a:r>
              <a:rPr lang="en-US" sz="2100" b="1" dirty="0"/>
              <a:t>applicable public procurement legislation</a:t>
            </a:r>
            <a:r>
              <a:rPr lang="en-US" sz="2100" dirty="0"/>
              <a:t>, including the applicable legislation on remedies, in cases of </a:t>
            </a:r>
            <a:r>
              <a:rPr lang="en-US" sz="2100" b="1" dirty="0"/>
              <a:t>cross-border joint procedures</a:t>
            </a:r>
            <a:r>
              <a:rPr lang="en-US" sz="2100" dirty="0"/>
              <a:t>, complementing the conflict of law rules of Regulation (EC) No 593/2008 of the European Parliament and the Council (13). In addition, </a:t>
            </a:r>
            <a:r>
              <a:rPr lang="en-US" sz="2100" b="1" dirty="0"/>
              <a:t>contracting authorities from different Member States should be able to set up joint entities established under national or Union law</a:t>
            </a:r>
            <a:r>
              <a:rPr lang="en-US" sz="2100" dirty="0"/>
              <a:t>. Specific rules should be established for such forms of joint procurement.</a:t>
            </a:r>
          </a:p>
          <a:p>
            <a:pPr algn="just"/>
            <a:endParaRPr lang="en-US" sz="2100" dirty="0"/>
          </a:p>
          <a:p>
            <a:pPr algn="just"/>
            <a:r>
              <a:rPr lang="en-US" sz="2100" dirty="0"/>
              <a:t>However, contracting authorities should not make use of the possibilities for cross-border joint procurement for the purpose of circumventing mandatory public law rules, in conformity with Union law, which are applicable to them in the Member State where they are located. Such rules might include, for example, provisions on transparency and access to documents or specific requirements for the traceability of sensitive supplies.</a:t>
            </a:r>
          </a:p>
        </p:txBody>
      </p:sp>
    </p:spTree>
    <p:extLst>
      <p:ext uri="{BB962C8B-B14F-4D97-AF65-F5344CB8AC3E}">
        <p14:creationId xmlns:p14="http://schemas.microsoft.com/office/powerpoint/2010/main" val="2676803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52</a:t>
            </a:fld>
            <a:endParaRPr lang="it-IT" altLang="it-IT"/>
          </a:p>
        </p:txBody>
      </p:sp>
      <p:sp>
        <p:nvSpPr>
          <p:cNvPr id="20" name="CasellaDiTesto 19"/>
          <p:cNvSpPr txBox="1"/>
          <p:nvPr/>
        </p:nvSpPr>
        <p:spPr>
          <a:xfrm>
            <a:off x="381000" y="457200"/>
            <a:ext cx="8382000" cy="6093976"/>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b="1" dirty="0"/>
          </a:p>
          <a:p>
            <a:pPr algn="ctr"/>
            <a:r>
              <a:rPr lang="en-US" b="1" i="1" dirty="0"/>
              <a:t>Procurement involving contracting authorities from different Member States</a:t>
            </a:r>
          </a:p>
          <a:p>
            <a:pPr algn="ctr"/>
            <a:endParaRPr lang="en-US" b="1" i="1" dirty="0"/>
          </a:p>
          <a:p>
            <a:pPr algn="just"/>
            <a:r>
              <a:rPr lang="en-US" sz="2000" b="1" dirty="0"/>
              <a:t>1.   </a:t>
            </a:r>
            <a:r>
              <a:rPr lang="en-US" sz="2000" dirty="0"/>
              <a:t>Without prejudice to Article 12, </a:t>
            </a:r>
            <a:r>
              <a:rPr lang="en-US" sz="2000" b="1" dirty="0"/>
              <a:t>contracting authorities from different Member States may act jointly in the award of public contracts</a:t>
            </a:r>
            <a:r>
              <a:rPr lang="en-US" sz="2000" dirty="0"/>
              <a:t> by using one of the means provided for in this Article.</a:t>
            </a:r>
          </a:p>
          <a:p>
            <a:pPr algn="just"/>
            <a:r>
              <a:rPr lang="en-US" sz="2000" dirty="0"/>
              <a:t>Contracting authorities shall not use the means provided in this Article for the purpose of avoiding the application of mandatory public law provisions in conformity with Union law to which they are subject in their Member State.</a:t>
            </a:r>
          </a:p>
          <a:p>
            <a:pPr algn="just"/>
            <a:r>
              <a:rPr lang="en-US" sz="2000" b="1" dirty="0"/>
              <a:t>2.   A Member State shall not prohibit its contracting authorities from using </a:t>
            </a:r>
            <a:r>
              <a:rPr lang="en-US" sz="2000" b="1" dirty="0" err="1"/>
              <a:t>centralised</a:t>
            </a:r>
            <a:r>
              <a:rPr lang="en-US" sz="2000" b="1" dirty="0"/>
              <a:t> purchasing activities offered by central purchasing bodies located in another Member State</a:t>
            </a:r>
            <a:r>
              <a:rPr lang="en-US" sz="2000" dirty="0"/>
              <a:t>.</a:t>
            </a:r>
          </a:p>
          <a:p>
            <a:pPr algn="just"/>
            <a:r>
              <a:rPr lang="en-US" sz="2000" dirty="0"/>
              <a:t>In respect of </a:t>
            </a:r>
            <a:r>
              <a:rPr lang="en-US" sz="2000" dirty="0" err="1"/>
              <a:t>centralised</a:t>
            </a:r>
            <a:r>
              <a:rPr lang="en-US" sz="2000" dirty="0"/>
              <a:t> purchasing activities offered by a central purchasing body located in another Member State than the contracting authority, </a:t>
            </a:r>
            <a:r>
              <a:rPr lang="en-US" sz="2000" b="1" dirty="0"/>
              <a:t>Member States may, however, choose to specify that their contracting authorities may only use the </a:t>
            </a:r>
            <a:r>
              <a:rPr lang="en-US" sz="2000" b="1" dirty="0" err="1"/>
              <a:t>centralised</a:t>
            </a:r>
            <a:r>
              <a:rPr lang="en-US" sz="2000" b="1" dirty="0"/>
              <a:t> purchasing activities as defined in either point (a) or in point (b) of point (14) of Article 2(1).</a:t>
            </a:r>
          </a:p>
        </p:txBody>
      </p:sp>
    </p:spTree>
    <p:extLst>
      <p:ext uri="{BB962C8B-B14F-4D97-AF65-F5344CB8AC3E}">
        <p14:creationId xmlns:p14="http://schemas.microsoft.com/office/powerpoint/2010/main" val="2343512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53</a:t>
            </a:fld>
            <a:endParaRPr lang="it-IT" altLang="it-IT"/>
          </a:p>
        </p:txBody>
      </p:sp>
      <p:sp>
        <p:nvSpPr>
          <p:cNvPr id="20" name="CasellaDiTesto 19"/>
          <p:cNvSpPr txBox="1"/>
          <p:nvPr/>
        </p:nvSpPr>
        <p:spPr>
          <a:xfrm>
            <a:off x="381000" y="457200"/>
            <a:ext cx="8382000" cy="6832640"/>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b="1" dirty="0"/>
          </a:p>
          <a:p>
            <a:pPr algn="just"/>
            <a:endParaRPr lang="en-US" sz="2000" dirty="0"/>
          </a:p>
          <a:p>
            <a:pPr algn="just"/>
            <a:endParaRPr lang="en-US" sz="2000" dirty="0"/>
          </a:p>
          <a:p>
            <a:pPr algn="just"/>
            <a:r>
              <a:rPr lang="en-US" sz="2400" b="1" dirty="0"/>
              <a:t>3.   </a:t>
            </a:r>
            <a:r>
              <a:rPr lang="en-US" sz="2400" dirty="0"/>
              <a:t>The provision of </a:t>
            </a:r>
            <a:r>
              <a:rPr lang="en-US" sz="2400" b="1" dirty="0" err="1"/>
              <a:t>centralised</a:t>
            </a:r>
            <a:r>
              <a:rPr lang="en-US" sz="2400" b="1" dirty="0"/>
              <a:t> purchasing activities by a central purchasing body located in another Member State </a:t>
            </a:r>
            <a:r>
              <a:rPr lang="en-US" sz="2400" dirty="0"/>
              <a:t>shall be conducted </a:t>
            </a:r>
            <a:r>
              <a:rPr lang="en-US" sz="2400" b="1" dirty="0"/>
              <a:t>in accordance with the national provisions </a:t>
            </a:r>
            <a:r>
              <a:rPr lang="en-US" sz="2400" dirty="0"/>
              <a:t>of the Member State where the central purchasing body is located.</a:t>
            </a:r>
          </a:p>
          <a:p>
            <a:pPr algn="just"/>
            <a:r>
              <a:rPr lang="en-US" sz="2400" dirty="0"/>
              <a:t>The national provisions of the Member State where the central purchasing body is located shall also apply to the following:</a:t>
            </a:r>
          </a:p>
          <a:p>
            <a:pPr algn="just"/>
            <a:r>
              <a:rPr lang="en-US" sz="2400" dirty="0"/>
              <a:t>(a)	the award of a contract under a dynamic purchasing system;</a:t>
            </a:r>
          </a:p>
          <a:p>
            <a:pPr algn="just"/>
            <a:r>
              <a:rPr lang="en-US" sz="2400" dirty="0"/>
              <a:t>(b)	the conduct of a reopening of competition under a framework agreement;</a:t>
            </a:r>
          </a:p>
          <a:p>
            <a:pPr algn="just"/>
            <a:r>
              <a:rPr lang="en-US" sz="2400" dirty="0"/>
              <a:t>(c)	the determination pursuant to points (a) or (b) of Article 33(4) of which of the economic operators, party to the framework agreement, shall perform a given task.</a:t>
            </a:r>
          </a:p>
          <a:p>
            <a:pPr algn="ctr"/>
            <a:endParaRPr lang="en-US" sz="1600" b="1" i="1" dirty="0"/>
          </a:p>
        </p:txBody>
      </p:sp>
    </p:spTree>
    <p:extLst>
      <p:ext uri="{BB962C8B-B14F-4D97-AF65-F5344CB8AC3E}">
        <p14:creationId xmlns:p14="http://schemas.microsoft.com/office/powerpoint/2010/main" val="2981265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54</a:t>
            </a:fld>
            <a:endParaRPr lang="it-IT" altLang="it-IT"/>
          </a:p>
        </p:txBody>
      </p:sp>
      <p:sp>
        <p:nvSpPr>
          <p:cNvPr id="20" name="CasellaDiTesto 19"/>
          <p:cNvSpPr txBox="1"/>
          <p:nvPr/>
        </p:nvSpPr>
        <p:spPr>
          <a:xfrm>
            <a:off x="304800" y="381000"/>
            <a:ext cx="8382000" cy="6809556"/>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sz="1650" b="1" dirty="0"/>
          </a:p>
          <a:p>
            <a:pPr algn="just"/>
            <a:r>
              <a:rPr lang="en-US" sz="2300" b="1" dirty="0"/>
              <a:t>4.   Several contracting authorities from different Member States may jointly award a public contract</a:t>
            </a:r>
            <a:r>
              <a:rPr lang="en-US" sz="2300" dirty="0"/>
              <a:t>, </a:t>
            </a:r>
            <a:r>
              <a:rPr lang="en-US" sz="2300" b="1" dirty="0"/>
              <a:t>conclude a framework agreement or operate a dynamic purchasing system</a:t>
            </a:r>
            <a:r>
              <a:rPr lang="en-US" sz="2300" dirty="0"/>
              <a:t>. They may also, to the extent set out in the second subparagraph of Article 33(2), award contracts based on the framework agreement or on the dynamic purchasing system. Unless the necessary elements have been regulated by an </a:t>
            </a:r>
            <a:r>
              <a:rPr lang="en-US" sz="2300" b="1" dirty="0"/>
              <a:t>international agreement </a:t>
            </a:r>
            <a:r>
              <a:rPr lang="en-US" sz="2300" dirty="0"/>
              <a:t>concluded between the Member States concerned, the participating contracting authorities shall conclude </a:t>
            </a:r>
            <a:r>
              <a:rPr lang="en-US" sz="2300" b="1" dirty="0"/>
              <a:t>an agreement that determines</a:t>
            </a:r>
            <a:r>
              <a:rPr lang="en-US" sz="2300" dirty="0"/>
              <a:t>:</a:t>
            </a:r>
          </a:p>
          <a:p>
            <a:pPr algn="just"/>
            <a:r>
              <a:rPr lang="en-US" sz="2300" dirty="0"/>
              <a:t>(a)               the </a:t>
            </a:r>
            <a:r>
              <a:rPr lang="en-US" sz="2300" b="1" dirty="0"/>
              <a:t>responsibilities</a:t>
            </a:r>
            <a:r>
              <a:rPr lang="en-US" sz="2300" dirty="0"/>
              <a:t> of the parties and the relevant applicable </a:t>
            </a:r>
            <a:r>
              <a:rPr lang="en-US" sz="2300" b="1" dirty="0"/>
              <a:t>national provisions</a:t>
            </a:r>
            <a:r>
              <a:rPr lang="en-US" sz="2300" dirty="0"/>
              <a:t>;</a:t>
            </a:r>
          </a:p>
          <a:p>
            <a:pPr algn="just"/>
            <a:r>
              <a:rPr lang="en-US" sz="2300" dirty="0"/>
              <a:t>(b)	the </a:t>
            </a:r>
            <a:r>
              <a:rPr lang="en-US" sz="2300" b="1" dirty="0"/>
              <a:t>internal </a:t>
            </a:r>
            <a:r>
              <a:rPr lang="en-US" sz="2300" b="1" dirty="0" err="1"/>
              <a:t>organisation</a:t>
            </a:r>
            <a:r>
              <a:rPr lang="en-US" sz="2300" b="1" dirty="0"/>
              <a:t> </a:t>
            </a:r>
            <a:r>
              <a:rPr lang="en-US" sz="2300" dirty="0"/>
              <a:t>of the procurement procedure, including the management of the procedure, the distribution of the works, supplies or services to be procured, and the conclusion of contracts.</a:t>
            </a:r>
          </a:p>
        </p:txBody>
      </p:sp>
    </p:spTree>
    <p:extLst>
      <p:ext uri="{BB962C8B-B14F-4D97-AF65-F5344CB8AC3E}">
        <p14:creationId xmlns:p14="http://schemas.microsoft.com/office/powerpoint/2010/main" val="165170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55</a:t>
            </a:fld>
            <a:endParaRPr lang="it-IT" altLang="it-IT"/>
          </a:p>
        </p:txBody>
      </p:sp>
      <p:sp>
        <p:nvSpPr>
          <p:cNvPr id="20" name="CasellaDiTesto 19"/>
          <p:cNvSpPr txBox="1"/>
          <p:nvPr/>
        </p:nvSpPr>
        <p:spPr>
          <a:xfrm>
            <a:off x="304800" y="381000"/>
            <a:ext cx="8382000" cy="5586145"/>
          </a:xfrm>
          <a:prstGeom prst="rect">
            <a:avLst/>
          </a:prstGeom>
          <a:noFill/>
        </p:spPr>
        <p:txBody>
          <a:bodyPr wrap="square" rtlCol="0">
            <a:spAutoFit/>
          </a:bodyPr>
          <a:lstStyle/>
          <a:p>
            <a:pPr algn="ctr"/>
            <a:r>
              <a:rPr lang="en-US" b="1" u="sng" dirty="0"/>
              <a:t>Directive 2014/24/EU </a:t>
            </a:r>
          </a:p>
          <a:p>
            <a:pPr algn="ctr"/>
            <a:r>
              <a:rPr lang="en-US" b="1" dirty="0"/>
              <a:t>Article 39</a:t>
            </a:r>
          </a:p>
          <a:p>
            <a:pPr algn="just"/>
            <a:endParaRPr lang="en-US" sz="1650" b="1" dirty="0"/>
          </a:p>
          <a:p>
            <a:pPr algn="just"/>
            <a:endParaRPr lang="en-US" sz="1650" b="1" dirty="0"/>
          </a:p>
          <a:p>
            <a:pPr algn="just"/>
            <a:r>
              <a:rPr lang="en-US" sz="2400" b="1" dirty="0"/>
              <a:t>4.   </a:t>
            </a:r>
            <a:r>
              <a:rPr lang="en-US" sz="2400" dirty="0"/>
              <a:t>…</a:t>
            </a:r>
          </a:p>
          <a:p>
            <a:pPr algn="just"/>
            <a:r>
              <a:rPr lang="en-US" sz="2400" dirty="0"/>
              <a:t>A participating contracting authority fulfils its obligations pursuant to this Directive when it purchases works, supplies or services from a contracting authority which is responsible for the procurement procedure. When determining responsibilities and the applicable national law as referred to in point (a), the participating contracting authorities may allocate specific responsibilities among them and determine the applicable provisions of the national laws of any of their respective Member States. The allocation of responsibilities and the applicable national law shall be referred to in the procurement documents for jointly awarded public contracts.</a:t>
            </a:r>
          </a:p>
        </p:txBody>
      </p:sp>
    </p:spTree>
    <p:extLst>
      <p:ext uri="{BB962C8B-B14F-4D97-AF65-F5344CB8AC3E}">
        <p14:creationId xmlns:p14="http://schemas.microsoft.com/office/powerpoint/2010/main" val="1395265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idx="12"/>
          </p:nvPr>
        </p:nvSpPr>
        <p:spPr/>
        <p:txBody>
          <a:bodyPr/>
          <a:lstStyle/>
          <a:p>
            <a:pPr>
              <a:defRPr/>
            </a:pPr>
            <a:fld id="{85EEA3C4-F9F7-4A19-9148-515FC0B52E4B}" type="slidenum">
              <a:rPr lang="it-IT" altLang="it-IT" smtClean="0"/>
              <a:pPr>
                <a:defRPr/>
              </a:pPr>
              <a:t>56</a:t>
            </a:fld>
            <a:endParaRPr lang="it-IT" altLang="it-IT"/>
          </a:p>
        </p:txBody>
      </p:sp>
      <p:sp>
        <p:nvSpPr>
          <p:cNvPr id="20" name="CasellaDiTesto 19"/>
          <p:cNvSpPr txBox="1"/>
          <p:nvPr/>
        </p:nvSpPr>
        <p:spPr>
          <a:xfrm>
            <a:off x="304800" y="228600"/>
            <a:ext cx="8382000" cy="6663363"/>
          </a:xfrm>
          <a:prstGeom prst="rect">
            <a:avLst/>
          </a:prstGeom>
          <a:noFill/>
        </p:spPr>
        <p:txBody>
          <a:bodyPr wrap="square" rtlCol="0">
            <a:spAutoFit/>
          </a:bodyPr>
          <a:lstStyle/>
          <a:p>
            <a:pPr algn="ctr"/>
            <a:r>
              <a:rPr lang="en-US" b="1" u="sng" dirty="0"/>
              <a:t>Directive 2014/24/EU </a:t>
            </a:r>
          </a:p>
          <a:p>
            <a:pPr algn="ctr"/>
            <a:r>
              <a:rPr lang="en-US" b="1" dirty="0"/>
              <a:t>Article 39</a:t>
            </a:r>
            <a:endParaRPr lang="en-US" sz="2000" dirty="0"/>
          </a:p>
          <a:p>
            <a:pPr algn="just"/>
            <a:r>
              <a:rPr lang="en-US" sz="2300" b="1" dirty="0"/>
              <a:t>5.   </a:t>
            </a:r>
            <a:r>
              <a:rPr lang="en-US" sz="2300" dirty="0"/>
              <a:t>Where </a:t>
            </a:r>
            <a:r>
              <a:rPr lang="en-US" sz="2300" b="1" dirty="0"/>
              <a:t>several contracting authorities from different Member States have set up a joint entity</a:t>
            </a:r>
            <a:r>
              <a:rPr lang="en-US" sz="2300" dirty="0"/>
              <a:t>, including </a:t>
            </a:r>
            <a:r>
              <a:rPr lang="en-US" sz="2300" b="1" dirty="0"/>
              <a:t>European Groupings of territorial cooperation</a:t>
            </a:r>
            <a:r>
              <a:rPr lang="en-US" sz="2300" dirty="0"/>
              <a:t> under Regulation (EC) No 1082/2006 of the European Parliament and of the Council (30) or other entities established under Union law, the </a:t>
            </a:r>
            <a:r>
              <a:rPr lang="en-US" sz="2300" b="1" dirty="0"/>
              <a:t>participating contracting authorities</a:t>
            </a:r>
            <a:r>
              <a:rPr lang="en-US" sz="2300" dirty="0"/>
              <a:t> shall, by a decision of the competent body of the joint entity, agree on the </a:t>
            </a:r>
            <a:r>
              <a:rPr lang="en-US" sz="2300" b="1" dirty="0"/>
              <a:t>applicable national procurement rules </a:t>
            </a:r>
            <a:r>
              <a:rPr lang="en-US" sz="2300" dirty="0"/>
              <a:t>of one of the following Member States:</a:t>
            </a:r>
          </a:p>
          <a:p>
            <a:pPr algn="just"/>
            <a:r>
              <a:rPr lang="en-US" sz="2300" dirty="0"/>
              <a:t>(a)	the national provisions of the Member State where the joint entity has its registered office;</a:t>
            </a:r>
          </a:p>
          <a:p>
            <a:pPr algn="just"/>
            <a:r>
              <a:rPr lang="en-US" sz="2300" dirty="0"/>
              <a:t>(b)	the national provisions of the Member State where the joint entity is carrying out its activities.</a:t>
            </a:r>
          </a:p>
          <a:p>
            <a:pPr algn="just"/>
            <a:r>
              <a:rPr lang="en-US" sz="2300" dirty="0"/>
              <a:t>The agreement referred to in the first subparagraph may either apply for an undetermined period, when fixed in the constitutive act of the joint entity, or may be limited to a certain period of time, certain types of contracts or to one or more individual contract awards.</a:t>
            </a:r>
          </a:p>
        </p:txBody>
      </p:sp>
    </p:spTree>
    <p:extLst>
      <p:ext uri="{BB962C8B-B14F-4D97-AF65-F5344CB8AC3E}">
        <p14:creationId xmlns:p14="http://schemas.microsoft.com/office/powerpoint/2010/main" val="1209457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b="1" dirty="0">
                <a:solidFill>
                  <a:schemeClr val="tx1"/>
                </a:solidFill>
              </a:rPr>
              <a:t>Background Readings &amp; Videos</a:t>
            </a:r>
          </a:p>
        </p:txBody>
      </p:sp>
      <p:sp>
        <p:nvSpPr>
          <p:cNvPr id="3" name="Content Placeholder 2"/>
          <p:cNvSpPr>
            <a:spLocks noGrp="1"/>
          </p:cNvSpPr>
          <p:nvPr>
            <p:ph sz="quarter" idx="1"/>
          </p:nvPr>
        </p:nvSpPr>
        <p:spPr>
          <a:xfrm>
            <a:off x="342900" y="990600"/>
            <a:ext cx="8153400" cy="5181600"/>
          </a:xfrm>
        </p:spPr>
        <p:txBody>
          <a:bodyPr>
            <a:normAutofit fontScale="40000" lnSpcReduction="20000"/>
          </a:bodyPr>
          <a:lstStyle/>
          <a:p>
            <a:r>
              <a:rPr lang="en-US" sz="3500" dirty="0"/>
              <a:t>Christopher R. Yukins, </a:t>
            </a:r>
            <a:r>
              <a:rPr lang="en-US" sz="3500" i="1" dirty="0"/>
              <a:t>The U.S. Federal Procurement System:  An Introduction </a:t>
            </a:r>
            <a:r>
              <a:rPr lang="en-US" sz="3500" dirty="0"/>
              <a:t>(</a:t>
            </a:r>
            <a:r>
              <a:rPr lang="en-US" sz="3500" dirty="0" err="1"/>
              <a:t>UrT</a:t>
            </a:r>
            <a:r>
              <a:rPr lang="en-US" sz="3500" dirty="0"/>
              <a:t> 2017), </a:t>
            </a:r>
            <a:r>
              <a:rPr lang="en-US" sz="3500" dirty="0">
                <a:hlinkClick r:id="rId2"/>
              </a:rPr>
              <a:t>https://papers.ssrn.com/sol3/papers.cfm?abstract_id=3063559</a:t>
            </a:r>
            <a:r>
              <a:rPr lang="en-US" sz="3500" dirty="0"/>
              <a:t>. </a:t>
            </a:r>
          </a:p>
          <a:p>
            <a:pPr lvl="1"/>
            <a:r>
              <a:rPr lang="en-US" sz="2800" b="1" dirty="0">
                <a:hlinkClick r:id="rId3">
                  <a:extLst>
                    <a:ext uri="{A12FA001-AC4F-418D-AE19-62706E023703}">
                      <ahyp:hlinkClr xmlns:ahyp="http://schemas.microsoft.com/office/drawing/2018/hyperlinkcolor" val="tx"/>
                    </a:ext>
                  </a:extLst>
                </a:hlinkClick>
              </a:rPr>
              <a:t>Video: An Introduction to U.S. Procurement</a:t>
            </a:r>
            <a:r>
              <a:rPr lang="en-US" sz="2800" dirty="0"/>
              <a:t>, by Prof. Christopher Yukins</a:t>
            </a:r>
          </a:p>
          <a:p>
            <a:r>
              <a:rPr lang="en-US" sz="3500" dirty="0"/>
              <a:t>Steven L. Schooner, </a:t>
            </a:r>
            <a:r>
              <a:rPr lang="en-US" sz="3500" i="1" dirty="0"/>
              <a:t>Desiderata: Objectives for a System of Government Contract Law</a:t>
            </a:r>
            <a:r>
              <a:rPr lang="en-US" sz="3500" dirty="0"/>
              <a:t> (PPLR 2002), </a:t>
            </a:r>
            <a:r>
              <a:rPr lang="en-US" sz="3500" dirty="0">
                <a:hlinkClick r:id="rId4"/>
              </a:rPr>
              <a:t>https://papers.ssrn.com/sol3/papers.cfm?abstract_id=304620</a:t>
            </a:r>
            <a:r>
              <a:rPr lang="en-US" sz="3500" dirty="0"/>
              <a:t> </a:t>
            </a:r>
          </a:p>
          <a:p>
            <a:r>
              <a:rPr lang="en-US" sz="3500" dirty="0"/>
              <a:t>Christopher R. Yukins, </a:t>
            </a:r>
            <a:r>
              <a:rPr lang="en-US" sz="3500" i="1" dirty="0"/>
              <a:t>A Versatile Prism: Assessing Procurement Law Through the Principal-Agent Model </a:t>
            </a:r>
            <a:r>
              <a:rPr lang="en-US" sz="3500" dirty="0"/>
              <a:t>(PCLJ 2010), </a:t>
            </a:r>
            <a:r>
              <a:rPr lang="en-US" sz="3500" u="sng" dirty="0">
                <a:hlinkClick r:id="rId5"/>
              </a:rPr>
              <a:t>https://ssrn.com/abstract=1776295</a:t>
            </a:r>
            <a:endParaRPr lang="en-US" sz="3500" u="sng" dirty="0"/>
          </a:p>
          <a:p>
            <a:r>
              <a:rPr lang="en-US" sz="3500" dirty="0"/>
              <a:t>Johannes Schnitzer &amp; Christopher Yukins, </a:t>
            </a:r>
            <a:r>
              <a:rPr lang="en-US" sz="3500" i="1" dirty="0"/>
              <a:t>Combatting Corruption in Procurement</a:t>
            </a:r>
            <a:r>
              <a:rPr lang="en-US" sz="3500" dirty="0"/>
              <a:t>, </a:t>
            </a:r>
            <a:r>
              <a:rPr lang="en-US" sz="3500" i="1" dirty="0"/>
              <a:t>in</a:t>
            </a:r>
            <a:r>
              <a:rPr lang="en-US" sz="3500" dirty="0"/>
              <a:t> UNOPS:  Future-Proofing Procurement 26-29 (2015), </a:t>
            </a:r>
            <a:r>
              <a:rPr lang="en-US" sz="3500" dirty="0">
                <a:hlinkClick r:id="rId6"/>
              </a:rPr>
              <a:t>https://www.unops.org/SiteCollectionDocuments/ASR/2015-ASR-supplement.pdf</a:t>
            </a:r>
            <a:r>
              <a:rPr lang="en-US" sz="3500" dirty="0"/>
              <a:t> </a:t>
            </a:r>
          </a:p>
          <a:p>
            <a:pPr lvl="1"/>
            <a:r>
              <a:rPr lang="en-US" sz="2800" b="1" dirty="0">
                <a:hlinkClick r:id="rId7">
                  <a:extLst>
                    <a:ext uri="{A12FA001-AC4F-418D-AE19-62706E023703}">
                      <ahyp:hlinkClr xmlns:ahyp="http://schemas.microsoft.com/office/drawing/2018/hyperlinkcolor" val="tx"/>
                    </a:ext>
                  </a:extLst>
                </a:hlinkClick>
              </a:rPr>
              <a:t>Video: Fighting Corruption in Procurement</a:t>
            </a:r>
            <a:r>
              <a:rPr lang="en-US" sz="2800" b="1" dirty="0"/>
              <a:t> </a:t>
            </a:r>
            <a:r>
              <a:rPr lang="en-US" sz="2800" dirty="0"/>
              <a:t>(40:12) – in this video excerpted from GWU Law School’s “</a:t>
            </a:r>
            <a:r>
              <a:rPr lang="en-US" sz="2800" dirty="0">
                <a:hlinkClick r:id="rId8"/>
              </a:rPr>
              <a:t>Foreign Government Contracting</a:t>
            </a:r>
            <a:r>
              <a:rPr lang="en-US" sz="2800" dirty="0"/>
              <a:t>” course, Professor Christopher Yukins discusses common patterns and strategies in fighting corruption in public procurement around the world.</a:t>
            </a:r>
          </a:p>
          <a:p>
            <a:pPr lvl="1"/>
            <a:r>
              <a:rPr lang="en-US" sz="2800" b="1" dirty="0">
                <a:hlinkClick r:id="rId9">
                  <a:extLst>
                    <a:ext uri="{A12FA001-AC4F-418D-AE19-62706E023703}">
                      <ahyp:hlinkClr xmlns:ahyp="http://schemas.microsoft.com/office/drawing/2018/hyperlinkcolor" val="tx"/>
                    </a:ext>
                  </a:extLst>
                </a:hlinkClick>
              </a:rPr>
              <a:t>Video: Corporate Compliance</a:t>
            </a:r>
            <a:r>
              <a:rPr lang="en-US" sz="2800" dirty="0"/>
              <a:t> (7:50) – in this video excerpted from GWU Law School’s “</a:t>
            </a:r>
            <a:r>
              <a:rPr lang="en-US" sz="2800" dirty="0">
                <a:hlinkClick r:id="rId8"/>
              </a:rPr>
              <a:t>Foreign Government Contracting</a:t>
            </a:r>
            <a:r>
              <a:rPr lang="en-US" sz="2800" dirty="0"/>
              <a:t>” course, Professor Christopher Yukins discusses corporate compliance requirements and strategies, from around the world.</a:t>
            </a:r>
          </a:p>
          <a:p>
            <a:r>
              <a:rPr lang="en-US" sz="3500" dirty="0"/>
              <a:t>Christopher Yukins &amp; Allen Green, </a:t>
            </a:r>
            <a:r>
              <a:rPr lang="en-US" sz="3500" i="1" dirty="0"/>
              <a:t>International Trade Agreements and U.S. Procurement Law </a:t>
            </a:r>
            <a:r>
              <a:rPr lang="en-US" sz="3500" dirty="0"/>
              <a:t>(2018). Chapter 9 to </a:t>
            </a:r>
            <a:r>
              <a:rPr lang="en-US" sz="3500" i="1" dirty="0"/>
              <a:t>The Contractor’s Guide to International Procurement </a:t>
            </a:r>
            <a:r>
              <a:rPr lang="en-US" sz="3500" dirty="0"/>
              <a:t>(ABA 2018) (Erin Loraine Felix &amp; Marques Peterson, eds.), </a:t>
            </a:r>
            <a:r>
              <a:rPr lang="en-US" sz="3500" u="sng" dirty="0">
                <a:hlinkClick r:id="rId10"/>
              </a:rPr>
              <a:t>https://ssrn.com/abstract=3443244</a:t>
            </a:r>
            <a:r>
              <a:rPr lang="en-US" sz="3500" dirty="0"/>
              <a:t> </a:t>
            </a:r>
          </a:p>
          <a:p>
            <a:pPr lvl="1"/>
            <a:r>
              <a:rPr lang="en-US" sz="2800" b="1" dirty="0">
                <a:hlinkClick r:id="rId11"/>
              </a:rPr>
              <a:t>Video: Protectionism – Part </a:t>
            </a:r>
            <a:r>
              <a:rPr lang="en-US" sz="2800" dirty="0">
                <a:hlinkClick r:id="rId11"/>
              </a:rPr>
              <a:t>I</a:t>
            </a:r>
            <a:r>
              <a:rPr lang="en-US" sz="2800" dirty="0"/>
              <a:t> (20:14): In this excerpt from GWU Law’s “</a:t>
            </a:r>
            <a:r>
              <a:rPr lang="en-US" sz="2800" dirty="0">
                <a:hlinkClick r:id="rId8"/>
              </a:rPr>
              <a:t>Foreign Government Contracting</a:t>
            </a:r>
            <a:r>
              <a:rPr lang="en-US" sz="2800" dirty="0"/>
              <a:t>” seminar, Professor Yukins discusses the core concepts in protectionism, U.S. barriers to foreign vendors and key international agreements to open procurement markets.</a:t>
            </a:r>
          </a:p>
          <a:p>
            <a:pPr lvl="1"/>
            <a:r>
              <a:rPr lang="en-US" sz="2800" b="1" dirty="0">
                <a:hlinkClick r:id="rId12"/>
              </a:rPr>
              <a:t>Video: Protectionism – Part II</a:t>
            </a:r>
            <a:r>
              <a:rPr lang="en-US" sz="2800" dirty="0"/>
              <a:t> (13:27): In this excerpt, also from GWU Law’s “</a:t>
            </a:r>
            <a:r>
              <a:rPr lang="en-US" sz="2800" dirty="0">
                <a:hlinkClick r:id="rId8"/>
              </a:rPr>
              <a:t>Foreign Government Contracting</a:t>
            </a:r>
            <a:r>
              <a:rPr lang="en-US" sz="2800" dirty="0"/>
              <a:t>” seminar, Professor Yukins discusses key issues in U.S. protectionism, from the “walled garden” of the Trade Agreements Act to reciprocity and the U.S.-Mexico-Canada-Agreement (USMCA).</a:t>
            </a:r>
          </a:p>
          <a:p>
            <a:pPr lvl="1"/>
            <a:r>
              <a:rPr lang="en-US" sz="2800" b="1" dirty="0">
                <a:hlinkClick r:id="rId12"/>
              </a:rPr>
              <a:t>Video: </a:t>
            </a:r>
            <a:r>
              <a:rPr lang="en-US" sz="2800" b="1" dirty="0">
                <a:hlinkClick r:id="rId13"/>
              </a:rPr>
              <a:t>Protectionism</a:t>
            </a:r>
            <a:r>
              <a:rPr lang="en-US" sz="2800" b="1" dirty="0">
                <a:hlinkClick r:id="rId12"/>
              </a:rPr>
              <a:t> – Part III</a:t>
            </a:r>
            <a:r>
              <a:rPr lang="en-US" sz="2800" dirty="0"/>
              <a:t> (6:21): In this final excerpt, Professor Yukins discusses special issues in protectionism and national security, such as the Reciprocal Defense Procurement Agreements between the U.S. and its allies, and the deference afforded national security interests under international trade agreements on procurement.</a:t>
            </a:r>
          </a:p>
          <a:p>
            <a:r>
              <a:rPr lang="en-US" sz="5000" b="1" dirty="0"/>
              <a:t>Blog:  www.publicprocurementinternational.com</a:t>
            </a:r>
          </a:p>
          <a:p>
            <a:endParaRPr lang="en-US" dirty="0"/>
          </a:p>
          <a:p>
            <a:pPr marL="0" indent="0">
              <a:buNone/>
            </a:pPr>
            <a:endParaRPr lang="en-US" dirty="0"/>
          </a:p>
        </p:txBody>
      </p:sp>
    </p:spTree>
    <p:extLst>
      <p:ext uri="{BB962C8B-B14F-4D97-AF65-F5344CB8AC3E}">
        <p14:creationId xmlns:p14="http://schemas.microsoft.com/office/powerpoint/2010/main" val="2025952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effectLst>
                  <a:outerShdw blurRad="38100" dist="38100" dir="2700000" algn="tl">
                    <a:srgbClr val="000000">
                      <a:alpha val="43137"/>
                    </a:srgbClr>
                  </a:outerShdw>
                </a:effectLst>
              </a:rPr>
              <a:t>Conclusion</a:t>
            </a:r>
          </a:p>
        </p:txBody>
      </p:sp>
      <p:sp>
        <p:nvSpPr>
          <p:cNvPr id="8" name="Content Placeholder 7"/>
          <p:cNvSpPr>
            <a:spLocks noGrp="1"/>
          </p:cNvSpPr>
          <p:nvPr>
            <p:ph sz="quarter" idx="13"/>
          </p:nvPr>
        </p:nvSpPr>
        <p:spPr>
          <a:xfrm>
            <a:off x="1993295" y="4191000"/>
            <a:ext cx="4962145" cy="2028635"/>
          </a:xfrm>
        </p:spPr>
        <p:txBody>
          <a:bodyPr>
            <a:normAutofit fontScale="62500" lnSpcReduction="20000"/>
          </a:bodyPr>
          <a:lstStyle/>
          <a:p>
            <a:pPr marL="0" indent="0" algn="ctr">
              <a:buNone/>
            </a:pPr>
            <a:r>
              <a:rPr lang="en-US" sz="2900" b="1" dirty="0"/>
              <a:t>Prof. Gabriella M. </a:t>
            </a:r>
            <a:r>
              <a:rPr lang="en-US" sz="2900" b="1" dirty="0" err="1"/>
              <a:t>Racca</a:t>
            </a:r>
            <a:endParaRPr lang="en-US" sz="2900" b="1" dirty="0"/>
          </a:p>
          <a:p>
            <a:pPr marL="0" indent="0" algn="ctr">
              <a:buNone/>
            </a:pPr>
            <a:r>
              <a:rPr lang="en-US" sz="2900" i="1" dirty="0"/>
              <a:t>Full Professor of Administrative Law</a:t>
            </a:r>
          </a:p>
          <a:p>
            <a:pPr marL="0" indent="0" algn="ctr">
              <a:buNone/>
            </a:pPr>
            <a:r>
              <a:rPr lang="en-US" sz="2900" dirty="0"/>
              <a:t>University of Turin</a:t>
            </a:r>
          </a:p>
          <a:p>
            <a:pPr marL="0" indent="0" algn="ctr">
              <a:buNone/>
            </a:pPr>
            <a:r>
              <a:rPr lang="en-US" dirty="0">
                <a:hlinkClick r:id="rId2"/>
              </a:rPr>
              <a:t>gabriella.racca@unito.it</a:t>
            </a:r>
            <a:endParaRPr lang="en-US" dirty="0"/>
          </a:p>
          <a:p>
            <a:pPr marL="0" indent="0" algn="ctr">
              <a:buNone/>
            </a:pPr>
            <a:endParaRPr lang="en-US" dirty="0"/>
          </a:p>
          <a:p>
            <a:pPr marL="0" indent="0" algn="ctr">
              <a:buNone/>
            </a:pPr>
            <a:endParaRPr lang="en-US" dirty="0"/>
          </a:p>
          <a:p>
            <a:pPr marL="0" indent="0" algn="ctr">
              <a:buNone/>
            </a:pPr>
            <a:r>
              <a:rPr lang="en-US" dirty="0"/>
              <a:t> </a:t>
            </a:r>
          </a:p>
        </p:txBody>
      </p:sp>
      <p:sp>
        <p:nvSpPr>
          <p:cNvPr id="5" name="CasellaDiTesto 4"/>
          <p:cNvSpPr txBox="1"/>
          <p:nvPr/>
        </p:nvSpPr>
        <p:spPr>
          <a:xfrm>
            <a:off x="838200" y="1867090"/>
            <a:ext cx="7272338" cy="2124075"/>
          </a:xfrm>
          <a:prstGeom prst="rect">
            <a:avLst/>
          </a:prstGeom>
          <a:noFill/>
        </p:spPr>
        <p:txBody>
          <a:bodyPr>
            <a:spAutoFit/>
          </a:bodyPr>
          <a:lstStyle/>
          <a:p>
            <a:pPr algn="ctr" defTabSz="914305" eaLnBrk="1" fontAlgn="auto" hangingPunct="1">
              <a:spcBef>
                <a:spcPts val="0"/>
              </a:spcBef>
              <a:spcAft>
                <a:spcPts val="0"/>
              </a:spcAft>
              <a:defRPr/>
            </a:pPr>
            <a:r>
              <a:rPr lang="it-IT" sz="6600" b="1" i="1" dirty="0" err="1">
                <a:solidFill>
                  <a:srgbClr val="C00000"/>
                </a:solidFill>
                <a:latin typeface="Times New Roman" panose="02020603050405020304" pitchFamily="18" charset="0"/>
                <a:ea typeface="+mn-ea"/>
                <a:cs typeface="Times New Roman" panose="02020603050405020304" pitchFamily="18" charset="0"/>
              </a:rPr>
              <a:t>Thank</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you</a:t>
            </a:r>
            <a:r>
              <a:rPr lang="it-IT" sz="6600" b="1" i="1" dirty="0">
                <a:solidFill>
                  <a:srgbClr val="C00000"/>
                </a:solidFill>
                <a:latin typeface="Times New Roman" panose="02020603050405020304" pitchFamily="18" charset="0"/>
                <a:ea typeface="+mn-ea"/>
                <a:cs typeface="Times New Roman" panose="02020603050405020304" pitchFamily="18" charset="0"/>
              </a:rPr>
              <a:t> for </a:t>
            </a:r>
            <a:r>
              <a:rPr lang="it-IT" sz="6600" b="1" i="1" dirty="0" err="1">
                <a:solidFill>
                  <a:srgbClr val="C00000"/>
                </a:solidFill>
                <a:latin typeface="Times New Roman" panose="02020603050405020304" pitchFamily="18" charset="0"/>
                <a:ea typeface="+mn-ea"/>
                <a:cs typeface="Times New Roman" panose="02020603050405020304" pitchFamily="18" charset="0"/>
              </a:rPr>
              <a:t>your</a:t>
            </a:r>
            <a:r>
              <a:rPr lang="it-IT" sz="6600" b="1" i="1" dirty="0">
                <a:solidFill>
                  <a:srgbClr val="C00000"/>
                </a:solidFill>
                <a:latin typeface="Times New Roman" panose="02020603050405020304" pitchFamily="18" charset="0"/>
                <a:ea typeface="+mn-ea"/>
                <a:cs typeface="Times New Roman" panose="02020603050405020304" pitchFamily="18" charset="0"/>
              </a:rPr>
              <a:t> </a:t>
            </a:r>
            <a:r>
              <a:rPr lang="it-IT" sz="6600" b="1" i="1" dirty="0" err="1">
                <a:solidFill>
                  <a:srgbClr val="C00000"/>
                </a:solidFill>
                <a:latin typeface="Times New Roman" panose="02020603050405020304" pitchFamily="18" charset="0"/>
                <a:ea typeface="+mn-ea"/>
                <a:cs typeface="Times New Roman" panose="02020603050405020304" pitchFamily="18" charset="0"/>
              </a:rPr>
              <a:t>attention</a:t>
            </a:r>
            <a:r>
              <a:rPr lang="it-IT" sz="6600" b="1" i="1" dirty="0">
                <a:solidFill>
                  <a:srgbClr val="C00000"/>
                </a:solidFill>
                <a:latin typeface="Times New Roman" panose="02020603050405020304" pitchFamily="18" charset="0"/>
                <a:ea typeface="+mn-ea"/>
                <a:cs typeface="Times New Roman" panose="02020603050405020304" pitchFamily="18" charset="0"/>
              </a:rPr>
              <a:t>!</a:t>
            </a:r>
          </a:p>
        </p:txBody>
      </p:sp>
      <p:sp>
        <p:nvSpPr>
          <p:cNvPr id="7" name="CasellaDiTesto 6"/>
          <p:cNvSpPr txBox="1"/>
          <p:nvPr/>
        </p:nvSpPr>
        <p:spPr>
          <a:xfrm>
            <a:off x="693736" y="5410200"/>
            <a:ext cx="7561262" cy="590931"/>
          </a:xfrm>
          <a:prstGeom prst="rect">
            <a:avLst/>
          </a:prstGeom>
          <a:noFill/>
        </p:spPr>
        <p:txBody>
          <a:bodyPr>
            <a:spAutoFit/>
          </a:bodyPr>
          <a:lstStyle/>
          <a:p>
            <a:pPr algn="ctr" fontAlgn="auto">
              <a:lnSpc>
                <a:spcPct val="80000"/>
              </a:lnSpc>
              <a:spcBef>
                <a:spcPct val="20000"/>
              </a:spcBef>
              <a:spcAft>
                <a:spcPts val="0"/>
              </a:spcAft>
              <a:buClr>
                <a:schemeClr val="accent1"/>
              </a:buClr>
              <a:buSzPct val="100000"/>
              <a:defRPr/>
            </a:pPr>
            <a:r>
              <a:rPr lang="it-IT" sz="1700" b="1" dirty="0">
                <a:solidFill>
                  <a:schemeClr val="tx2"/>
                </a:solidFill>
              </a:rPr>
              <a:t>SSRN page: </a:t>
            </a:r>
          </a:p>
          <a:p>
            <a:pPr algn="ctr" fontAlgn="auto">
              <a:lnSpc>
                <a:spcPct val="80000"/>
              </a:lnSpc>
              <a:spcBef>
                <a:spcPct val="20000"/>
              </a:spcBef>
              <a:spcAft>
                <a:spcPts val="0"/>
              </a:spcAft>
              <a:buClr>
                <a:schemeClr val="accent1"/>
              </a:buClr>
              <a:buSzPct val="100000"/>
              <a:defRPr/>
            </a:pPr>
            <a:r>
              <a:rPr lang="it-IT" sz="1700" dirty="0">
                <a:solidFill>
                  <a:schemeClr val="tx2"/>
                </a:solidFill>
                <a:hlinkClick r:id="rId3"/>
              </a:rPr>
              <a:t>https://papers.ssrn.com/sol3/cf_dev/AbsByAuth.cfm?per_id=1571949 </a:t>
            </a:r>
            <a:endParaRPr lang="it-IT" sz="1700" dirty="0">
              <a:solidFill>
                <a:schemeClr val="tx2"/>
              </a:solidFill>
            </a:endParaRPr>
          </a:p>
        </p:txBody>
      </p:sp>
    </p:spTree>
    <p:extLst>
      <p:ext uri="{BB962C8B-B14F-4D97-AF65-F5344CB8AC3E}">
        <p14:creationId xmlns:p14="http://schemas.microsoft.com/office/powerpoint/2010/main" val="34654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2E17EC5-55D4-4AB8-9BF0-84AF6EF768CC}" type="slidenum">
              <a:rPr lang="en-US" smtClean="0"/>
              <a:t>6</a:t>
            </a:fld>
            <a:endParaRPr lang="en-US"/>
          </a:p>
        </p:txBody>
      </p:sp>
      <p:sp>
        <p:nvSpPr>
          <p:cNvPr id="3" name="CasellaDiTesto 2"/>
          <p:cNvSpPr txBox="1"/>
          <p:nvPr/>
        </p:nvSpPr>
        <p:spPr>
          <a:xfrm>
            <a:off x="152400" y="1600200"/>
            <a:ext cx="8686800" cy="51090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2800" b="1" dirty="0" err="1">
                <a:latin typeface="Times"/>
                <a:cs typeface="Times"/>
              </a:rPr>
              <a:t>Procurement</a:t>
            </a:r>
            <a:r>
              <a:rPr lang="it-IT" sz="2800" b="1" dirty="0">
                <a:latin typeface="Times"/>
                <a:cs typeface="Times"/>
              </a:rPr>
              <a:t> </a:t>
            </a:r>
            <a:r>
              <a:rPr lang="it-IT" sz="2800" b="1" dirty="0" err="1">
                <a:latin typeface="Times"/>
                <a:cs typeface="Times"/>
              </a:rPr>
              <a:t>involving</a:t>
            </a:r>
            <a:r>
              <a:rPr lang="it-IT" sz="2800" b="1" dirty="0">
                <a:latin typeface="Times"/>
                <a:cs typeface="Times"/>
              </a:rPr>
              <a:t> </a:t>
            </a:r>
            <a:r>
              <a:rPr lang="it-IT" sz="2800" b="1" dirty="0" err="1">
                <a:latin typeface="Times"/>
                <a:cs typeface="Times"/>
              </a:rPr>
              <a:t>contracting</a:t>
            </a:r>
            <a:r>
              <a:rPr lang="it-IT" sz="2800" b="1" dirty="0">
                <a:latin typeface="Times"/>
                <a:cs typeface="Times"/>
              </a:rPr>
              <a:t> </a:t>
            </a:r>
            <a:r>
              <a:rPr lang="it-IT" sz="2800" b="1" dirty="0" err="1">
                <a:latin typeface="Times"/>
                <a:cs typeface="Times"/>
              </a:rPr>
              <a:t>authorities</a:t>
            </a:r>
            <a:r>
              <a:rPr lang="it-IT" sz="2800" b="1" dirty="0">
                <a:latin typeface="Times"/>
                <a:cs typeface="Times"/>
              </a:rPr>
              <a:t> from </a:t>
            </a:r>
            <a:r>
              <a:rPr lang="it-IT" sz="2800" b="1" dirty="0" err="1">
                <a:latin typeface="Times"/>
                <a:cs typeface="Times"/>
              </a:rPr>
              <a:t>different</a:t>
            </a:r>
            <a:r>
              <a:rPr lang="it-IT" sz="2800" b="1" dirty="0">
                <a:latin typeface="Times"/>
                <a:cs typeface="Times"/>
              </a:rPr>
              <a:t> </a:t>
            </a:r>
            <a:r>
              <a:rPr lang="it-IT" sz="2800" b="1" dirty="0" err="1">
                <a:latin typeface="Times"/>
                <a:cs typeface="Times"/>
              </a:rPr>
              <a:t>Member</a:t>
            </a:r>
            <a:r>
              <a:rPr lang="it-IT" sz="2800" b="1" dirty="0">
                <a:latin typeface="Times"/>
                <a:cs typeface="Times"/>
              </a:rPr>
              <a:t> </a:t>
            </a:r>
            <a:r>
              <a:rPr lang="it-IT" sz="2800" b="1" dirty="0" err="1">
                <a:latin typeface="Times"/>
                <a:cs typeface="Times"/>
              </a:rPr>
              <a:t>States</a:t>
            </a:r>
            <a:r>
              <a:rPr lang="it-IT" sz="2800" b="1" dirty="0">
                <a:latin typeface="Times"/>
                <a:cs typeface="Times"/>
              </a:rPr>
              <a:t> </a:t>
            </a:r>
          </a:p>
          <a:p>
            <a:endParaRPr lang="it-IT" b="1" dirty="0">
              <a:latin typeface="Times"/>
              <a:cs typeface="Times"/>
            </a:endParaRPr>
          </a:p>
          <a:p>
            <a:pPr algn="just"/>
            <a:r>
              <a:rPr lang="it-IT" b="1" dirty="0" err="1">
                <a:latin typeface="Times"/>
                <a:cs typeface="Times"/>
              </a:rPr>
              <a:t>Without</a:t>
            </a:r>
            <a:r>
              <a:rPr lang="it-IT" b="1" dirty="0">
                <a:latin typeface="Times"/>
                <a:cs typeface="Times"/>
              </a:rPr>
              <a:t> </a:t>
            </a:r>
            <a:r>
              <a:rPr lang="it-IT" b="1" dirty="0" err="1">
                <a:latin typeface="Times"/>
                <a:cs typeface="Times"/>
              </a:rPr>
              <a:t>prejudice</a:t>
            </a:r>
            <a:r>
              <a:rPr lang="it-IT" b="1" dirty="0">
                <a:latin typeface="Times"/>
                <a:cs typeface="Times"/>
              </a:rPr>
              <a:t> to </a:t>
            </a:r>
            <a:r>
              <a:rPr lang="it-IT" b="1" dirty="0" err="1">
                <a:latin typeface="Times"/>
                <a:cs typeface="Times"/>
              </a:rPr>
              <a:t>Article</a:t>
            </a:r>
            <a:r>
              <a:rPr lang="it-IT" b="1" dirty="0">
                <a:latin typeface="Times"/>
                <a:cs typeface="Times"/>
              </a:rPr>
              <a:t>  12, </a:t>
            </a:r>
          </a:p>
          <a:p>
            <a:pPr algn="just"/>
            <a:r>
              <a:rPr lang="it-IT" b="1" dirty="0" err="1">
                <a:latin typeface="Times"/>
                <a:cs typeface="Times"/>
              </a:rPr>
              <a:t>contracting</a:t>
            </a:r>
            <a:r>
              <a:rPr lang="it-IT" b="1" dirty="0">
                <a:latin typeface="Times"/>
                <a:cs typeface="Times"/>
              </a:rPr>
              <a:t> </a:t>
            </a:r>
            <a:r>
              <a:rPr lang="it-IT" b="1" dirty="0" err="1">
                <a:latin typeface="Times"/>
                <a:cs typeface="Times"/>
              </a:rPr>
              <a:t>authorities</a:t>
            </a:r>
            <a:r>
              <a:rPr lang="it-IT" b="1" dirty="0">
                <a:latin typeface="Times"/>
                <a:cs typeface="Times"/>
              </a:rPr>
              <a:t> from </a:t>
            </a:r>
            <a:r>
              <a:rPr lang="it-IT" b="1" dirty="0" err="1">
                <a:latin typeface="Times"/>
                <a:cs typeface="Times"/>
              </a:rPr>
              <a:t>different</a:t>
            </a:r>
            <a:r>
              <a:rPr lang="it-IT" b="1" dirty="0">
                <a:latin typeface="Times"/>
                <a:cs typeface="Times"/>
              </a:rPr>
              <a:t> </a:t>
            </a:r>
            <a:r>
              <a:rPr lang="it-IT" b="1" dirty="0" err="1">
                <a:latin typeface="Times"/>
                <a:cs typeface="Times"/>
              </a:rPr>
              <a:t>Member</a:t>
            </a:r>
            <a:r>
              <a:rPr lang="it-IT" b="1" dirty="0">
                <a:latin typeface="Times"/>
                <a:cs typeface="Times"/>
              </a:rPr>
              <a:t> </a:t>
            </a:r>
            <a:r>
              <a:rPr lang="it-IT" b="1" dirty="0" err="1">
                <a:latin typeface="Times"/>
                <a:cs typeface="Times"/>
              </a:rPr>
              <a:t>States</a:t>
            </a:r>
            <a:endParaRPr lang="it-IT" b="1" dirty="0">
              <a:latin typeface="Times"/>
              <a:cs typeface="Times"/>
            </a:endParaRPr>
          </a:p>
          <a:p>
            <a:pPr algn="just"/>
            <a:r>
              <a:rPr lang="it-IT" b="1" dirty="0">
                <a:latin typeface="Times"/>
                <a:cs typeface="Times"/>
              </a:rPr>
              <a:t> </a:t>
            </a:r>
            <a:r>
              <a:rPr lang="it-IT" b="1" dirty="0" err="1">
                <a:latin typeface="Times"/>
                <a:cs typeface="Times"/>
              </a:rPr>
              <a:t>may</a:t>
            </a:r>
            <a:r>
              <a:rPr lang="it-IT" b="1" dirty="0">
                <a:latin typeface="Times"/>
                <a:cs typeface="Times"/>
              </a:rPr>
              <a:t> </a:t>
            </a:r>
            <a:r>
              <a:rPr lang="it-IT" b="1" dirty="0" err="1">
                <a:latin typeface="Times"/>
                <a:cs typeface="Times"/>
              </a:rPr>
              <a:t>act</a:t>
            </a:r>
            <a:r>
              <a:rPr lang="it-IT" b="1" dirty="0">
                <a:latin typeface="Times"/>
                <a:cs typeface="Times"/>
              </a:rPr>
              <a:t> </a:t>
            </a:r>
            <a:r>
              <a:rPr lang="it-IT" b="1" dirty="0" err="1">
                <a:latin typeface="Times"/>
                <a:cs typeface="Times"/>
              </a:rPr>
              <a:t>jointly</a:t>
            </a:r>
            <a:r>
              <a:rPr lang="it-IT" b="1" dirty="0">
                <a:latin typeface="Times"/>
                <a:cs typeface="Times"/>
              </a:rPr>
              <a:t> in the award of public </a:t>
            </a:r>
            <a:r>
              <a:rPr lang="it-IT" b="1" dirty="0" err="1">
                <a:latin typeface="Times"/>
                <a:cs typeface="Times"/>
              </a:rPr>
              <a:t>contracts</a:t>
            </a:r>
            <a:endParaRPr lang="it-IT" b="1" dirty="0">
              <a:latin typeface="Times"/>
              <a:cs typeface="Times"/>
            </a:endParaRPr>
          </a:p>
          <a:p>
            <a:pPr algn="just"/>
            <a:r>
              <a:rPr lang="it-IT" b="1" dirty="0">
                <a:latin typeface="Times"/>
                <a:cs typeface="Times"/>
              </a:rPr>
              <a:t> by </a:t>
            </a:r>
            <a:r>
              <a:rPr lang="it-IT" b="1" dirty="0" err="1">
                <a:latin typeface="Times"/>
                <a:cs typeface="Times"/>
              </a:rPr>
              <a:t>using</a:t>
            </a:r>
            <a:r>
              <a:rPr lang="it-IT" b="1" dirty="0">
                <a:latin typeface="Times"/>
                <a:cs typeface="Times"/>
              </a:rPr>
              <a:t> </a:t>
            </a:r>
            <a:r>
              <a:rPr lang="it-IT" b="1" dirty="0" err="1">
                <a:latin typeface="Times"/>
                <a:cs typeface="Times"/>
              </a:rPr>
              <a:t>one</a:t>
            </a:r>
            <a:r>
              <a:rPr lang="it-IT" b="1" dirty="0">
                <a:latin typeface="Times"/>
                <a:cs typeface="Times"/>
              </a:rPr>
              <a:t> of the </a:t>
            </a:r>
            <a:r>
              <a:rPr lang="it-IT" b="1" dirty="0" err="1">
                <a:latin typeface="Times"/>
                <a:cs typeface="Times"/>
              </a:rPr>
              <a:t>means</a:t>
            </a:r>
            <a:r>
              <a:rPr lang="it-IT" b="1" dirty="0">
                <a:latin typeface="Times"/>
                <a:cs typeface="Times"/>
              </a:rPr>
              <a:t> </a:t>
            </a:r>
            <a:r>
              <a:rPr lang="it-IT" b="1" dirty="0" err="1">
                <a:latin typeface="Times"/>
                <a:cs typeface="Times"/>
              </a:rPr>
              <a:t>provided</a:t>
            </a:r>
            <a:r>
              <a:rPr lang="it-IT" b="1" dirty="0">
                <a:latin typeface="Times"/>
                <a:cs typeface="Times"/>
              </a:rPr>
              <a:t> for in </a:t>
            </a:r>
            <a:r>
              <a:rPr lang="it-IT" b="1" dirty="0" err="1">
                <a:latin typeface="Times"/>
                <a:cs typeface="Times"/>
              </a:rPr>
              <a:t>this</a:t>
            </a:r>
            <a:r>
              <a:rPr lang="it-IT" b="1" dirty="0">
                <a:latin typeface="Times"/>
                <a:cs typeface="Times"/>
              </a:rPr>
              <a:t> </a:t>
            </a:r>
            <a:r>
              <a:rPr lang="it-IT" b="1" dirty="0" err="1">
                <a:latin typeface="Times"/>
                <a:cs typeface="Times"/>
              </a:rPr>
              <a:t>Article</a:t>
            </a:r>
            <a:r>
              <a:rPr lang="it-IT" b="1" dirty="0">
                <a:latin typeface="Times"/>
                <a:cs typeface="Times"/>
              </a:rPr>
              <a:t>. </a:t>
            </a:r>
          </a:p>
          <a:p>
            <a:pPr algn="just"/>
            <a:endParaRPr lang="it-IT" dirty="0">
              <a:latin typeface="Times"/>
              <a:cs typeface="Times"/>
            </a:endParaRPr>
          </a:p>
          <a:p>
            <a:pPr algn="just"/>
            <a:r>
              <a:rPr lang="it-IT" sz="2400" dirty="0" err="1">
                <a:latin typeface="Times"/>
                <a:cs typeface="Times"/>
              </a:rPr>
              <a:t>Contracting</a:t>
            </a:r>
            <a:r>
              <a:rPr lang="it-IT" sz="2400" dirty="0">
                <a:latin typeface="Times"/>
                <a:cs typeface="Times"/>
              </a:rPr>
              <a:t> </a:t>
            </a:r>
            <a:r>
              <a:rPr lang="it-IT" sz="2400" dirty="0" err="1">
                <a:latin typeface="Times"/>
                <a:cs typeface="Times"/>
              </a:rPr>
              <a:t>authorities</a:t>
            </a:r>
            <a:r>
              <a:rPr lang="it-IT" sz="2400" dirty="0">
                <a:latin typeface="Times"/>
                <a:cs typeface="Times"/>
              </a:rPr>
              <a:t> </a:t>
            </a:r>
          </a:p>
          <a:p>
            <a:pPr algn="just"/>
            <a:r>
              <a:rPr lang="it-IT" sz="2400" b="1" dirty="0" err="1">
                <a:latin typeface="Times"/>
                <a:cs typeface="Times"/>
              </a:rPr>
              <a:t>shall</a:t>
            </a:r>
            <a:r>
              <a:rPr lang="it-IT" sz="2400" b="1" dirty="0">
                <a:latin typeface="Times"/>
                <a:cs typeface="Times"/>
              </a:rPr>
              <a:t> NOT use the </a:t>
            </a:r>
            <a:r>
              <a:rPr lang="it-IT" sz="2400" b="1" dirty="0" err="1">
                <a:latin typeface="Times"/>
                <a:cs typeface="Times"/>
              </a:rPr>
              <a:t>means</a:t>
            </a:r>
            <a:r>
              <a:rPr lang="it-IT" sz="2400" b="1" dirty="0">
                <a:latin typeface="Times"/>
                <a:cs typeface="Times"/>
              </a:rPr>
              <a:t> </a:t>
            </a:r>
            <a:r>
              <a:rPr lang="it-IT" sz="2400" b="1" dirty="0" err="1">
                <a:latin typeface="Times"/>
                <a:cs typeface="Times"/>
              </a:rPr>
              <a:t>provided</a:t>
            </a:r>
            <a:r>
              <a:rPr lang="it-IT" sz="2400" b="1" dirty="0">
                <a:latin typeface="Times"/>
                <a:cs typeface="Times"/>
              </a:rPr>
              <a:t> in </a:t>
            </a:r>
            <a:r>
              <a:rPr lang="it-IT" sz="2400" b="1" dirty="0" err="1">
                <a:latin typeface="Times"/>
                <a:cs typeface="Times"/>
              </a:rPr>
              <a:t>this</a:t>
            </a:r>
            <a:r>
              <a:rPr lang="it-IT" sz="2400" b="1" dirty="0">
                <a:latin typeface="Times"/>
                <a:cs typeface="Times"/>
              </a:rPr>
              <a:t> </a:t>
            </a:r>
            <a:r>
              <a:rPr lang="it-IT" sz="2400" b="1" dirty="0" err="1">
                <a:latin typeface="Times"/>
                <a:cs typeface="Times"/>
              </a:rPr>
              <a:t>Article</a:t>
            </a:r>
            <a:r>
              <a:rPr lang="it-IT" sz="2400" b="1" dirty="0">
                <a:latin typeface="Times"/>
                <a:cs typeface="Times"/>
              </a:rPr>
              <a:t> </a:t>
            </a:r>
          </a:p>
          <a:p>
            <a:pPr algn="just"/>
            <a:r>
              <a:rPr lang="it-IT" sz="2400" b="1" dirty="0">
                <a:latin typeface="Times"/>
                <a:cs typeface="Times"/>
              </a:rPr>
              <a:t>for the </a:t>
            </a:r>
            <a:r>
              <a:rPr lang="it-IT" sz="2400" b="1" dirty="0" err="1">
                <a:latin typeface="Times"/>
                <a:cs typeface="Times"/>
              </a:rPr>
              <a:t>purpose</a:t>
            </a:r>
            <a:r>
              <a:rPr lang="it-IT" sz="2400" b="1" dirty="0">
                <a:latin typeface="Times"/>
                <a:cs typeface="Times"/>
              </a:rPr>
              <a:t> of </a:t>
            </a:r>
            <a:r>
              <a:rPr lang="it-IT" sz="2400" b="1" dirty="0" err="1">
                <a:latin typeface="Times"/>
                <a:cs typeface="Times"/>
              </a:rPr>
              <a:t>avoiding</a:t>
            </a:r>
            <a:r>
              <a:rPr lang="it-IT" sz="2400" b="1" dirty="0">
                <a:latin typeface="Times"/>
                <a:cs typeface="Times"/>
              </a:rPr>
              <a:t> the </a:t>
            </a:r>
            <a:r>
              <a:rPr lang="it-IT" sz="2400" b="1" dirty="0" err="1">
                <a:latin typeface="Times"/>
                <a:cs typeface="Times"/>
              </a:rPr>
              <a:t>application</a:t>
            </a:r>
            <a:r>
              <a:rPr lang="it-IT" sz="2400" b="1" dirty="0">
                <a:latin typeface="Times"/>
                <a:cs typeface="Times"/>
              </a:rPr>
              <a:t> </a:t>
            </a:r>
          </a:p>
          <a:p>
            <a:pPr algn="just"/>
            <a:r>
              <a:rPr lang="it-IT" sz="2400" b="1" dirty="0">
                <a:latin typeface="Times"/>
                <a:cs typeface="Times"/>
              </a:rPr>
              <a:t>of </a:t>
            </a:r>
            <a:r>
              <a:rPr lang="it-IT" sz="2400" b="1" u="sng" dirty="0" err="1">
                <a:latin typeface="Times"/>
                <a:cs typeface="Times"/>
              </a:rPr>
              <a:t>mandatory</a:t>
            </a:r>
            <a:r>
              <a:rPr lang="it-IT" sz="2400" b="1" u="sng" dirty="0">
                <a:latin typeface="Times"/>
                <a:cs typeface="Times"/>
              </a:rPr>
              <a:t> public law </a:t>
            </a:r>
            <a:r>
              <a:rPr lang="it-IT" sz="2400" b="1" u="sng" dirty="0" err="1">
                <a:latin typeface="Times"/>
                <a:cs typeface="Times"/>
              </a:rPr>
              <a:t>provisions</a:t>
            </a:r>
            <a:r>
              <a:rPr lang="it-IT" sz="2400" b="1" u="sng" dirty="0">
                <a:latin typeface="Times"/>
                <a:cs typeface="Times"/>
              </a:rPr>
              <a:t> </a:t>
            </a:r>
          </a:p>
          <a:p>
            <a:pPr algn="just"/>
            <a:r>
              <a:rPr lang="it-IT" sz="2400" dirty="0">
                <a:latin typeface="Times"/>
                <a:cs typeface="Times"/>
              </a:rPr>
              <a:t>in </a:t>
            </a:r>
            <a:r>
              <a:rPr lang="it-IT" sz="2400" dirty="0" err="1">
                <a:latin typeface="Times"/>
                <a:cs typeface="Times"/>
              </a:rPr>
              <a:t>conformity</a:t>
            </a:r>
            <a:r>
              <a:rPr lang="it-IT" sz="2400" dirty="0">
                <a:latin typeface="Times"/>
                <a:cs typeface="Times"/>
              </a:rPr>
              <a:t> with </a:t>
            </a:r>
            <a:r>
              <a:rPr lang="it-IT" sz="2400" b="1" dirty="0">
                <a:latin typeface="Times"/>
                <a:cs typeface="Times"/>
              </a:rPr>
              <a:t>Union law </a:t>
            </a:r>
          </a:p>
          <a:p>
            <a:pPr algn="just"/>
            <a:r>
              <a:rPr lang="it-IT" sz="2400" dirty="0">
                <a:latin typeface="Times"/>
                <a:cs typeface="Times"/>
              </a:rPr>
              <a:t>to </a:t>
            </a:r>
            <a:r>
              <a:rPr lang="it-IT" sz="2400" dirty="0" err="1">
                <a:latin typeface="Times"/>
                <a:cs typeface="Times"/>
              </a:rPr>
              <a:t>which</a:t>
            </a:r>
            <a:r>
              <a:rPr lang="it-IT" sz="2400" dirty="0">
                <a:latin typeface="Times"/>
                <a:cs typeface="Times"/>
              </a:rPr>
              <a:t> </a:t>
            </a:r>
            <a:r>
              <a:rPr lang="it-IT" sz="2400" dirty="0" err="1">
                <a:latin typeface="Times"/>
                <a:cs typeface="Times"/>
              </a:rPr>
              <a:t>they</a:t>
            </a:r>
            <a:r>
              <a:rPr lang="it-IT" sz="2400" dirty="0">
                <a:latin typeface="Times"/>
                <a:cs typeface="Times"/>
              </a:rPr>
              <a:t> are </a:t>
            </a:r>
            <a:r>
              <a:rPr lang="it-IT" sz="2400" dirty="0" err="1">
                <a:latin typeface="Times"/>
                <a:cs typeface="Times"/>
              </a:rPr>
              <a:t>subject</a:t>
            </a:r>
            <a:r>
              <a:rPr lang="it-IT" sz="2400" dirty="0">
                <a:latin typeface="Times"/>
                <a:cs typeface="Times"/>
              </a:rPr>
              <a:t> </a:t>
            </a:r>
            <a:r>
              <a:rPr lang="it-IT" sz="2400" b="1" u="sng" dirty="0">
                <a:latin typeface="Times"/>
                <a:cs typeface="Times"/>
              </a:rPr>
              <a:t>in </a:t>
            </a:r>
            <a:r>
              <a:rPr lang="it-IT" sz="2400" b="1" u="sng" dirty="0" err="1">
                <a:latin typeface="Times"/>
                <a:cs typeface="Times"/>
              </a:rPr>
              <a:t>their</a:t>
            </a:r>
            <a:r>
              <a:rPr lang="it-IT" sz="2400" b="1" u="sng" dirty="0">
                <a:latin typeface="Times"/>
                <a:cs typeface="Times"/>
              </a:rPr>
              <a:t> </a:t>
            </a:r>
            <a:r>
              <a:rPr lang="it-IT" sz="2400" b="1" u="sng" dirty="0" err="1">
                <a:latin typeface="Times"/>
                <a:cs typeface="Times"/>
              </a:rPr>
              <a:t>Member</a:t>
            </a:r>
            <a:r>
              <a:rPr lang="it-IT" sz="2400" b="1" u="sng" dirty="0">
                <a:latin typeface="Times"/>
                <a:cs typeface="Times"/>
              </a:rPr>
              <a:t> State</a:t>
            </a:r>
            <a:r>
              <a:rPr lang="it-IT" sz="2400" dirty="0">
                <a:latin typeface="Times"/>
                <a:cs typeface="Times"/>
              </a:rPr>
              <a:t>. </a:t>
            </a:r>
          </a:p>
          <a:p>
            <a:endParaRPr lang="it-IT" dirty="0"/>
          </a:p>
        </p:txBody>
      </p:sp>
      <p:sp>
        <p:nvSpPr>
          <p:cNvPr id="4" name="CasellaDiTesto 3"/>
          <p:cNvSpPr txBox="1"/>
          <p:nvPr/>
        </p:nvSpPr>
        <p:spPr>
          <a:xfrm>
            <a:off x="3505200" y="685800"/>
            <a:ext cx="1808508" cy="861774"/>
          </a:xfrm>
          <a:prstGeom prst="rect">
            <a:avLst/>
          </a:prstGeom>
          <a:noFill/>
        </p:spPr>
        <p:txBody>
          <a:bodyPr wrap="none" rtlCol="0">
            <a:spAutoFit/>
          </a:bodyPr>
          <a:lstStyle/>
          <a:p>
            <a:r>
              <a:rPr lang="it-IT" sz="3200" b="1" i="1" dirty="0" err="1"/>
              <a:t>Article</a:t>
            </a:r>
            <a:r>
              <a:rPr lang="it-IT" sz="3200" b="1" i="1" dirty="0"/>
              <a:t> 39</a:t>
            </a:r>
            <a:endParaRPr lang="it-IT" sz="3200" b="1" dirty="0"/>
          </a:p>
          <a:p>
            <a:endParaRPr lang="it-IT" dirty="0"/>
          </a:p>
        </p:txBody>
      </p:sp>
      <p:sp>
        <p:nvSpPr>
          <p:cNvPr id="5" name="CasellaDiTesto 4"/>
          <p:cNvSpPr txBox="1"/>
          <p:nvPr/>
        </p:nvSpPr>
        <p:spPr>
          <a:xfrm>
            <a:off x="5486400" y="924580"/>
            <a:ext cx="32766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800" b="1" dirty="0">
                <a:solidFill>
                  <a:srgbClr val="FF0000"/>
                </a:solidFill>
              </a:rPr>
              <a:t> PRINCIPLES? </a:t>
            </a:r>
          </a:p>
        </p:txBody>
      </p:sp>
      <p:sp>
        <p:nvSpPr>
          <p:cNvPr id="6" name="Rettangolo 5"/>
          <p:cNvSpPr/>
          <p:nvPr/>
        </p:nvSpPr>
        <p:spPr>
          <a:xfrm>
            <a:off x="381000" y="228600"/>
            <a:ext cx="6781800" cy="400110"/>
          </a:xfrm>
          <a:prstGeom prst="rect">
            <a:avLst/>
          </a:prstGeom>
          <a:solidFill>
            <a:srgbClr val="FFFF00"/>
          </a:solidFill>
        </p:spPr>
        <p:txBody>
          <a:bodyPr wrap="square">
            <a:spAutoFit/>
          </a:bodyPr>
          <a:lstStyle/>
          <a:p>
            <a:pPr algn="ctr"/>
            <a:r>
              <a:rPr lang="en-GB" sz="2000" b="1" i="1" dirty="0">
                <a:latin typeface="Times New Roman" pitchFamily="18" charset="0"/>
                <a:cs typeface="Times New Roman" pitchFamily="18" charset="0"/>
              </a:rPr>
              <a:t>Transnational Administrative Law EU Dir. PP  - Wh. 73 </a:t>
            </a:r>
          </a:p>
        </p:txBody>
      </p:sp>
    </p:spTree>
    <p:extLst>
      <p:ext uri="{BB962C8B-B14F-4D97-AF65-F5344CB8AC3E}">
        <p14:creationId xmlns:p14="http://schemas.microsoft.com/office/powerpoint/2010/main" val="179240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Mappa_Politica_Europa_2004"/>
          <p:cNvPicPr>
            <a:picLocks noChangeAspect="1" noChangeArrowheads="1"/>
          </p:cNvPicPr>
          <p:nvPr/>
        </p:nvPicPr>
        <p:blipFill>
          <a:blip r:embed="rId2"/>
          <a:srcRect/>
          <a:stretch>
            <a:fillRect/>
          </a:stretch>
        </p:blipFill>
        <p:spPr bwMode="auto">
          <a:xfrm>
            <a:off x="-74612" y="1128795"/>
            <a:ext cx="5797662" cy="5733968"/>
          </a:xfrm>
          <a:prstGeom prst="rect">
            <a:avLst/>
          </a:prstGeom>
          <a:noFill/>
          <a:ln w="9525">
            <a:noFill/>
            <a:miter lim="800000"/>
            <a:headEnd/>
            <a:tailEnd/>
          </a:ln>
        </p:spPr>
      </p:pic>
      <p:cxnSp>
        <p:nvCxnSpPr>
          <p:cNvPr id="8" name="Connettore 2 7"/>
          <p:cNvCxnSpPr/>
          <p:nvPr/>
        </p:nvCxnSpPr>
        <p:spPr>
          <a:xfrm flipH="1" flipV="1">
            <a:off x="1474788" y="4221163"/>
            <a:ext cx="254000"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a:off x="2052638" y="5229225"/>
            <a:ext cx="647700" cy="1444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V="1">
            <a:off x="1979613" y="4365625"/>
            <a:ext cx="21590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flipV="1">
            <a:off x="2052638" y="4868863"/>
            <a:ext cx="358775" cy="1444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Ovale 29"/>
          <p:cNvSpPr/>
          <p:nvPr/>
        </p:nvSpPr>
        <p:spPr>
          <a:xfrm>
            <a:off x="1187450" y="3644900"/>
            <a:ext cx="1944688" cy="2305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33" name="Ovale 32"/>
          <p:cNvSpPr/>
          <p:nvPr/>
        </p:nvSpPr>
        <p:spPr>
          <a:xfrm>
            <a:off x="1258888" y="3789363"/>
            <a:ext cx="720725" cy="431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1" name="CasellaDiTesto 37"/>
          <p:cNvSpPr txBox="1">
            <a:spLocks noChangeArrowheads="1"/>
          </p:cNvSpPr>
          <p:nvPr/>
        </p:nvSpPr>
        <p:spPr bwMode="auto">
          <a:xfrm>
            <a:off x="1187450" y="3789363"/>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39" name="Ovale 38"/>
          <p:cNvSpPr/>
          <p:nvPr/>
        </p:nvSpPr>
        <p:spPr>
          <a:xfrm>
            <a:off x="2052638" y="3933825"/>
            <a:ext cx="574675" cy="4318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3" name="CasellaDiTesto 39"/>
          <p:cNvSpPr txBox="1">
            <a:spLocks noChangeArrowheads="1"/>
          </p:cNvSpPr>
          <p:nvPr/>
        </p:nvSpPr>
        <p:spPr bwMode="auto">
          <a:xfrm>
            <a:off x="1908175" y="3933825"/>
            <a:ext cx="863600" cy="361950"/>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2" name="Ovale 41"/>
          <p:cNvSpPr/>
          <p:nvPr/>
        </p:nvSpPr>
        <p:spPr>
          <a:xfrm>
            <a:off x="2484438" y="4437063"/>
            <a:ext cx="576262" cy="433387"/>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5" name="CasellaDiTesto 42"/>
          <p:cNvSpPr txBox="1">
            <a:spLocks noChangeArrowheads="1"/>
          </p:cNvSpPr>
          <p:nvPr/>
        </p:nvSpPr>
        <p:spPr bwMode="auto">
          <a:xfrm>
            <a:off x="2411413" y="4498975"/>
            <a:ext cx="865188" cy="360362"/>
          </a:xfrm>
          <a:prstGeom prst="rect">
            <a:avLst/>
          </a:prstGeom>
          <a:noFill/>
          <a:ln w="9525">
            <a:noFill/>
            <a:miter lim="800000"/>
            <a:headEnd/>
            <a:tailEnd/>
          </a:ln>
        </p:spPr>
        <p:txBody>
          <a:bodyPr lIns="82945" tIns="41473" rIns="82945" bIns="41473">
            <a:spAutoFit/>
          </a:bodyPr>
          <a:lstStyle/>
          <a:p>
            <a:pPr algn="ctr" defTabSz="914400"/>
            <a:r>
              <a:rPr lang="it-IT" altLang="it-IT" sz="1800" b="1" dirty="0">
                <a:latin typeface="Calibri" pitchFamily="34" charset="0"/>
              </a:rPr>
              <a:t>C. A.</a:t>
            </a:r>
          </a:p>
        </p:txBody>
      </p:sp>
      <p:sp>
        <p:nvSpPr>
          <p:cNvPr id="44" name="Ovale 43"/>
          <p:cNvSpPr/>
          <p:nvPr/>
        </p:nvSpPr>
        <p:spPr>
          <a:xfrm>
            <a:off x="2555875" y="5013325"/>
            <a:ext cx="647700" cy="360363"/>
          </a:xfrm>
          <a:prstGeom prst="ellipse">
            <a:avLst/>
          </a:prstGeom>
          <a:solidFill>
            <a:srgbClr val="01BCFF"/>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1800"/>
          </a:p>
        </p:txBody>
      </p:sp>
      <p:sp>
        <p:nvSpPr>
          <p:cNvPr id="52247" name="CasellaDiTesto 44"/>
          <p:cNvSpPr txBox="1">
            <a:spLocks noChangeArrowheads="1"/>
          </p:cNvSpPr>
          <p:nvPr/>
        </p:nvSpPr>
        <p:spPr bwMode="auto">
          <a:xfrm>
            <a:off x="2484438" y="5013325"/>
            <a:ext cx="863600" cy="360363"/>
          </a:xfrm>
          <a:prstGeom prst="rect">
            <a:avLst/>
          </a:prstGeom>
          <a:noFill/>
          <a:ln w="9525">
            <a:noFill/>
            <a:miter lim="800000"/>
            <a:headEnd/>
            <a:tailEnd/>
          </a:ln>
        </p:spPr>
        <p:txBody>
          <a:bodyPr lIns="82945" tIns="41473" rIns="82945" bIns="41473">
            <a:spAutoFit/>
          </a:bodyPr>
          <a:lstStyle/>
          <a:p>
            <a:pPr algn="ctr" defTabSz="914400"/>
            <a:r>
              <a:rPr lang="it-IT" altLang="it-IT" sz="1800" b="1">
                <a:latin typeface="Calibri" pitchFamily="34" charset="0"/>
              </a:rPr>
              <a:t>C. A.</a:t>
            </a:r>
          </a:p>
        </p:txBody>
      </p:sp>
      <p:sp>
        <p:nvSpPr>
          <p:cNvPr id="46" name="Rettangolo arrotondato 45"/>
          <p:cNvSpPr/>
          <p:nvPr/>
        </p:nvSpPr>
        <p:spPr>
          <a:xfrm>
            <a:off x="1547813" y="4724400"/>
            <a:ext cx="504825" cy="50641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defTabSz="914400" fontAlgn="auto">
              <a:spcBef>
                <a:spcPts val="0"/>
              </a:spcBef>
              <a:spcAft>
                <a:spcPts val="0"/>
              </a:spcAft>
              <a:defRPr/>
            </a:pPr>
            <a:endParaRPr lang="it-IT" sz="2400" b="1" dirty="0"/>
          </a:p>
        </p:txBody>
      </p:sp>
      <p:sp>
        <p:nvSpPr>
          <p:cNvPr id="52249" name="CasellaDiTesto 46"/>
          <p:cNvSpPr txBox="1">
            <a:spLocks noChangeArrowheads="1"/>
          </p:cNvSpPr>
          <p:nvPr/>
        </p:nvSpPr>
        <p:spPr bwMode="auto">
          <a:xfrm>
            <a:off x="1501775" y="4802188"/>
            <a:ext cx="865188" cy="360362"/>
          </a:xfrm>
          <a:prstGeom prst="rect">
            <a:avLst/>
          </a:prstGeom>
          <a:noFill/>
          <a:ln w="9525">
            <a:noFill/>
            <a:miter lim="800000"/>
            <a:headEnd/>
            <a:tailEnd/>
          </a:ln>
        </p:spPr>
        <p:txBody>
          <a:bodyPr lIns="82945" tIns="41473" rIns="82945" bIns="41473">
            <a:spAutoFit/>
          </a:bodyPr>
          <a:lstStyle/>
          <a:p>
            <a:pPr defTabSz="914400"/>
            <a:r>
              <a:rPr lang="it-IT" altLang="it-IT" sz="1800" b="1">
                <a:latin typeface="Calibri" pitchFamily="34" charset="0"/>
              </a:rPr>
              <a:t>CPB</a:t>
            </a:r>
          </a:p>
        </p:txBody>
      </p:sp>
      <p:sp>
        <p:nvSpPr>
          <p:cNvPr id="52252" name="Rectangle 13"/>
          <p:cNvSpPr>
            <a:spLocks noChangeArrowheads="1"/>
          </p:cNvSpPr>
          <p:nvPr/>
        </p:nvSpPr>
        <p:spPr bwMode="auto">
          <a:xfrm>
            <a:off x="24063" y="419421"/>
            <a:ext cx="8963026" cy="822420"/>
          </a:xfrm>
          <a:prstGeom prst="rect">
            <a:avLst/>
          </a:prstGeom>
          <a:solidFill>
            <a:srgbClr val="FFFF00"/>
          </a:solidFill>
          <a:ln w="57150" cmpd="thinThick">
            <a:solidFill>
              <a:schemeClr val="tx1"/>
            </a:solidFill>
            <a:miter lim="800000"/>
            <a:headEnd/>
            <a:tailEnd/>
          </a:ln>
        </p:spPr>
        <p:txBody>
          <a:bodyPr wrap="square" lIns="82945" tIns="41473" rIns="82945" bIns="41473">
            <a:spAutoFit/>
          </a:bodyPr>
          <a:lstStyle/>
          <a:p>
            <a:pPr algn="ctr" defTabSz="914400"/>
            <a:r>
              <a:rPr lang="en-US" altLang="it-IT" sz="2400" b="1" dirty="0">
                <a:latin typeface="Times New Roman" pitchFamily="18" charset="0"/>
                <a:cs typeface="Times New Roman" pitchFamily="18" charset="0"/>
              </a:rPr>
              <a:t>Directive 2014/24/EU, Art. 39 </a:t>
            </a:r>
          </a:p>
          <a:p>
            <a:pPr algn="ctr" defTabSz="914400"/>
            <a:r>
              <a:rPr lang="en-US" altLang="it-IT" sz="2400" b="1" dirty="0">
                <a:latin typeface="Times New Roman" pitchFamily="18" charset="0"/>
                <a:cs typeface="Times New Roman" pitchFamily="18" charset="0"/>
              </a:rPr>
              <a:t>Cleared the Way for Joint Procurement in the European Union</a:t>
            </a:r>
            <a:endParaRPr lang="en-GB" altLang="it-IT" sz="2400" b="1" i="1" dirty="0">
              <a:latin typeface="Times New Roman" pitchFamily="18" charset="0"/>
              <a:cs typeface="Times New Roman" pitchFamily="18" charset="0"/>
            </a:endParaRPr>
          </a:p>
        </p:txBody>
      </p:sp>
      <p:sp>
        <p:nvSpPr>
          <p:cNvPr id="52257" name="Text Box 2"/>
          <p:cNvSpPr txBox="1">
            <a:spLocks noChangeArrowheads="1"/>
          </p:cNvSpPr>
          <p:nvPr/>
        </p:nvSpPr>
        <p:spPr bwMode="auto">
          <a:xfrm>
            <a:off x="2889250" y="6607175"/>
            <a:ext cx="3051175" cy="255588"/>
          </a:xfrm>
          <a:prstGeom prst="rect">
            <a:avLst/>
          </a:prstGeom>
          <a:noFill/>
          <a:ln w="9525">
            <a:noFill/>
            <a:miter lim="800000"/>
            <a:headEnd/>
            <a:tailEnd/>
          </a:ln>
        </p:spPr>
        <p:txBody>
          <a:bodyPr lIns="81639" tIns="42452" rIns="81639" bIns="42452">
            <a:spAutoFit/>
          </a:bodyPr>
          <a:lstStyle/>
          <a:p>
            <a:pPr algn="ctr" defTabSz="914400">
              <a:spcBef>
                <a:spcPts val="675"/>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it-IT" sz="1100">
                <a:solidFill>
                  <a:srgbClr val="000000"/>
                </a:solidFill>
                <a:latin typeface="Palatino Linotype" pitchFamily="18" charset="0"/>
                <a:cs typeface="Arial" charset="0"/>
              </a:rPr>
              <a:t>© Copyright 2016 G. M. Racca</a:t>
            </a:r>
          </a:p>
        </p:txBody>
      </p:sp>
      <p:sp>
        <p:nvSpPr>
          <p:cNvPr id="3" name="Rectangle 2"/>
          <p:cNvSpPr/>
          <p:nvPr/>
        </p:nvSpPr>
        <p:spPr>
          <a:xfrm>
            <a:off x="5723050" y="1523999"/>
            <a:ext cx="3057298"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a:t>“A Member State </a:t>
            </a:r>
            <a:r>
              <a:rPr lang="en-US" sz="2800" b="1" u="sng" dirty="0"/>
              <a:t>shall not prohibit </a:t>
            </a:r>
            <a:r>
              <a:rPr lang="en-US" sz="2800" b="1" dirty="0"/>
              <a:t>its contracting authorities from using </a:t>
            </a:r>
            <a:r>
              <a:rPr lang="en-US" sz="2800" b="1" dirty="0" err="1"/>
              <a:t>centralised</a:t>
            </a:r>
            <a:r>
              <a:rPr lang="en-US" sz="2800" b="1" dirty="0"/>
              <a:t> purchasing activities offered by central purchasing bodies located in another Member State.”</a:t>
            </a:r>
          </a:p>
        </p:txBody>
      </p:sp>
      <p:pic>
        <p:nvPicPr>
          <p:cNvPr id="22" name="Picture 5"/>
          <p:cNvPicPr>
            <a:picLocks noChangeAspect="1" noChangeArrowheads="1"/>
          </p:cNvPicPr>
          <p:nvPr/>
        </p:nvPicPr>
        <p:blipFill>
          <a:blip r:embed="rId3"/>
          <a:srcRect/>
          <a:stretch>
            <a:fillRect/>
          </a:stretch>
        </p:blipFill>
        <p:spPr bwMode="auto">
          <a:xfrm>
            <a:off x="7332413" y="6234113"/>
            <a:ext cx="1682750" cy="628650"/>
          </a:xfrm>
          <a:prstGeom prst="rect">
            <a:avLst/>
          </a:prstGeom>
          <a:noFill/>
          <a:ln w="9525">
            <a:noFill/>
            <a:miter lim="800000"/>
            <a:headEnd/>
            <a:tailEnd/>
          </a:ln>
        </p:spPr>
      </p:pic>
      <p:pic>
        <p:nvPicPr>
          <p:cNvPr id="23" name="Immagin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2400"/>
            <a:ext cx="984696" cy="654823"/>
          </a:xfrm>
          <a:prstGeom prst="rect">
            <a:avLst/>
          </a:prstGeom>
        </p:spPr>
      </p:pic>
    </p:spTree>
    <p:extLst>
      <p:ext uri="{BB962C8B-B14F-4D97-AF65-F5344CB8AC3E}">
        <p14:creationId xmlns:p14="http://schemas.microsoft.com/office/powerpoint/2010/main" val="6163255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ChangeArrowheads="1"/>
          </p:cNvSpPr>
          <p:nvPr/>
        </p:nvSpPr>
        <p:spPr bwMode="auto">
          <a:xfrm>
            <a:off x="1" y="423405"/>
            <a:ext cx="8436960" cy="865531"/>
          </a:xfrm>
          <a:prstGeom prst="rect">
            <a:avLst/>
          </a:prstGeom>
          <a:solidFill>
            <a:srgbClr val="FFFF00"/>
          </a:solidFill>
          <a:ln w="9525">
            <a:solidFill>
              <a:schemeClr val="tx1"/>
            </a:solidFill>
            <a:miter lim="800000"/>
            <a:headEnd/>
            <a:tailEnd/>
          </a:ln>
        </p:spPr>
        <p:txBody>
          <a:bodyPr lIns="82945" tIns="41473" rIns="82945" bIns="41473">
            <a:spAutoFit/>
          </a:bodyPr>
          <a:lstStyle/>
          <a:p>
            <a:pPr algn="ctr"/>
            <a:r>
              <a:rPr lang="en-US" altLang="it-IT" sz="2500" b="1" i="1">
                <a:solidFill>
                  <a:srgbClr val="000000"/>
                </a:solidFill>
                <a:latin typeface="Times New Roman" pitchFamily="18" charset="0"/>
                <a:cs typeface="Times New Roman" pitchFamily="18" charset="0"/>
              </a:rPr>
              <a:t>Art. 39, Procurement involving contracting authorities </a:t>
            </a:r>
          </a:p>
          <a:p>
            <a:pPr algn="ctr"/>
            <a:r>
              <a:rPr lang="en-US" altLang="it-IT" sz="2500" b="1" i="1">
                <a:solidFill>
                  <a:srgbClr val="000000"/>
                </a:solidFill>
                <a:latin typeface="Times New Roman" pitchFamily="18" charset="0"/>
                <a:cs typeface="Times New Roman" pitchFamily="18" charset="0"/>
              </a:rPr>
              <a:t>from different Member States</a:t>
            </a:r>
            <a:r>
              <a:rPr lang="en-US" altLang="it-IT" sz="2500" b="1" i="1">
                <a:latin typeface="Times New Roman" pitchFamily="18" charset="0"/>
                <a:cs typeface="Times New Roman" pitchFamily="18" charset="0"/>
              </a:rPr>
              <a:t> (par. 1)</a:t>
            </a:r>
          </a:p>
        </p:txBody>
      </p:sp>
      <p:sp>
        <p:nvSpPr>
          <p:cNvPr id="37891" name="Line 5"/>
          <p:cNvSpPr>
            <a:spLocks noChangeShapeType="1"/>
          </p:cNvSpPr>
          <p:nvPr/>
        </p:nvSpPr>
        <p:spPr bwMode="auto">
          <a:xfrm>
            <a:off x="1982881" y="4048266"/>
            <a:ext cx="2664000" cy="1440"/>
          </a:xfrm>
          <a:prstGeom prst="line">
            <a:avLst/>
          </a:prstGeom>
          <a:noFill/>
          <a:ln w="57150">
            <a:solidFill>
              <a:srgbClr val="FF0066"/>
            </a:solidFill>
            <a:round/>
            <a:headEnd/>
            <a:tailEnd/>
          </a:ln>
          <a:extLst>
            <a:ext uri="{909E8E84-426E-40dd-AFC4-6F175D3DCCD1}">
              <a14:hiddenFill xmlns:a14="http://schemas.microsoft.com/office/drawing/2010/main" xmlns="">
                <a:noFill/>
              </a14:hiddenFill>
            </a:ext>
          </a:extLst>
        </p:spPr>
        <p:txBody>
          <a:bodyPr lIns="82945" tIns="41473" rIns="82945" bIns="41473"/>
          <a:lstStyle/>
          <a:p>
            <a:endParaRPr lang="it-IT"/>
          </a:p>
        </p:txBody>
      </p:sp>
      <p:sp>
        <p:nvSpPr>
          <p:cNvPr id="55300" name="Documents"/>
          <p:cNvSpPr>
            <a:spLocks noEditPoints="1" noChangeArrowheads="1"/>
          </p:cNvSpPr>
          <p:nvPr/>
        </p:nvSpPr>
        <p:spPr bwMode="auto">
          <a:xfrm>
            <a:off x="4832640" y="3178414"/>
            <a:ext cx="838080" cy="1067152"/>
          </a:xfrm>
          <a:custGeom>
            <a:avLst/>
            <a:gdLst>
              <a:gd name="T0" fmla="*/ 0 w 21600"/>
              <a:gd name="T1" fmla="*/ 8301788 h 21600"/>
              <a:gd name="T2" fmla="*/ 6345440 w 21600"/>
              <a:gd name="T3" fmla="*/ 0 h 21600"/>
              <a:gd name="T4" fmla="*/ 39618717 w 21600"/>
              <a:gd name="T5" fmla="*/ 55823555 h 21600"/>
              <a:gd name="T6" fmla="*/ 36510051 w 21600"/>
              <a:gd name="T7" fmla="*/ 59932896 h 21600"/>
              <a:gd name="T8" fmla="*/ 33403182 w 21600"/>
              <a:gd name="T9" fmla="*/ 64125289 h 21600"/>
              <a:gd name="T10" fmla="*/ 36510051 w 21600"/>
              <a:gd name="T11" fmla="*/ 4233891 h 21600"/>
              <a:gd name="T12" fmla="*/ 33403182 w 21600"/>
              <a:gd name="T13" fmla="*/ 8301788 h 21600"/>
              <a:gd name="T14" fmla="*/ 3009857 w 21600"/>
              <a:gd name="T15" fmla="*/ 4233891 h 21600"/>
              <a:gd name="T16" fmla="*/ 39521747 w 21600"/>
              <a:gd name="T17" fmla="*/ 0 h 21600"/>
              <a:gd name="T18" fmla="*/ 19760874 w 21600"/>
              <a:gd name="T19" fmla="*/ 0 h 21600"/>
              <a:gd name="T20" fmla="*/ 0 w 21600"/>
              <a:gd name="T21" fmla="*/ 32021173 h 21600"/>
              <a:gd name="T22" fmla="*/ 39521747 w 21600"/>
              <a:gd name="T23" fmla="*/ 32021173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82945" tIns="41473" rIns="82945" bIns="41473"/>
          <a:lstStyle/>
          <a:p>
            <a:pPr>
              <a:defRPr/>
            </a:pPr>
            <a:endParaRPr lang="it-IT">
              <a:latin typeface="Arial" charset="0"/>
              <a:cs typeface="+mn-cs"/>
            </a:endParaRPr>
          </a:p>
        </p:txBody>
      </p:sp>
      <p:sp>
        <p:nvSpPr>
          <p:cNvPr id="37893" name="AutoShape 8"/>
          <p:cNvSpPr>
            <a:spLocks noChangeArrowheads="1"/>
          </p:cNvSpPr>
          <p:nvPr/>
        </p:nvSpPr>
        <p:spPr bwMode="auto">
          <a:xfrm>
            <a:off x="1167841" y="3326750"/>
            <a:ext cx="761760" cy="803604"/>
          </a:xfrm>
          <a:prstGeom prst="verticalScroll">
            <a:avLst>
              <a:gd name="adj" fmla="val 12500"/>
            </a:avLst>
          </a:prstGeom>
          <a:solidFill>
            <a:srgbClr val="D53FCA"/>
          </a:solidFill>
          <a:ln w="9525">
            <a:solidFill>
              <a:schemeClr val="tx1"/>
            </a:solidFill>
            <a:round/>
            <a:headEnd/>
            <a:tailEnd/>
          </a:ln>
        </p:spPr>
        <p:txBody>
          <a:bodyPr wrap="none" lIns="89992" tIns="46795" rIns="89992" bIns="46795" anchor="ctr"/>
          <a:lstStyle/>
          <a:p>
            <a:endParaRPr lang="it-IT" altLang="it-IT"/>
          </a:p>
        </p:txBody>
      </p:sp>
      <p:sp>
        <p:nvSpPr>
          <p:cNvPr id="28" name="CasellaDiTesto 27"/>
          <p:cNvSpPr txBox="1"/>
          <p:nvPr/>
        </p:nvSpPr>
        <p:spPr>
          <a:xfrm>
            <a:off x="5775841" y="3573016"/>
            <a:ext cx="3130560" cy="423404"/>
          </a:xfrm>
          <a:prstGeom prst="rect">
            <a:avLst/>
          </a:prstGeom>
          <a:solidFill>
            <a:schemeClr val="bg2">
              <a:lumMod val="50000"/>
            </a:schemeClr>
          </a:solidFill>
          <a:ln>
            <a:solidFill>
              <a:schemeClr val="bg2">
                <a:lumMod val="20000"/>
                <a:lumOff val="80000"/>
              </a:schemeClr>
            </a:solidFill>
          </a:ln>
        </p:spPr>
        <p:txBody>
          <a:bodyPr lIns="82945" tIns="41473" rIns="82945" bIns="41473">
            <a:spAutoFit/>
          </a:bodyPr>
          <a:lstStyle/>
          <a:p>
            <a:pPr>
              <a:defRPr/>
            </a:pPr>
            <a:r>
              <a:rPr lang="en-US" sz="2200" dirty="0">
                <a:latin typeface="Times New Roman" pitchFamily="18" charset="0"/>
                <a:cs typeface="Times New Roman" pitchFamily="18" charset="0"/>
              </a:rPr>
              <a:t>Execution of the contract</a:t>
            </a:r>
          </a:p>
        </p:txBody>
      </p:sp>
      <p:sp>
        <p:nvSpPr>
          <p:cNvPr id="15368" name="CasellaDiTesto 28"/>
          <p:cNvSpPr txBox="1">
            <a:spLocks noChangeArrowheads="1"/>
          </p:cNvSpPr>
          <p:nvPr/>
        </p:nvSpPr>
        <p:spPr bwMode="auto">
          <a:xfrm rot="3020541">
            <a:off x="5300479" y="5214810"/>
            <a:ext cx="3094884" cy="421920"/>
          </a:xfrm>
          <a:prstGeom prst="rect">
            <a:avLst/>
          </a:prstGeom>
          <a:solidFill>
            <a:schemeClr val="accent6"/>
          </a:solidFill>
          <a:ln w="9525">
            <a:solidFill>
              <a:srgbClr val="92D050"/>
            </a:solidFill>
            <a:miter lim="800000"/>
            <a:headEnd/>
            <a:tailEnd/>
          </a:ln>
        </p:spPr>
        <p:txBody>
          <a:bodyPr lIns="82945" tIns="41473" rIns="82945" bIns="41473">
            <a:spAutoFit/>
          </a:bodyPr>
          <a:lstStyle/>
          <a:p>
            <a:pPr>
              <a:defRPr/>
            </a:pPr>
            <a:r>
              <a:rPr lang="en-US" sz="2200" dirty="0">
                <a:latin typeface="Times New Roman" pitchFamily="18" charset="0"/>
                <a:cs typeface="Times New Roman" pitchFamily="18" charset="0"/>
              </a:rPr>
              <a:t>Execution of the contract</a:t>
            </a:r>
          </a:p>
        </p:txBody>
      </p:sp>
      <p:sp>
        <p:nvSpPr>
          <p:cNvPr id="31" name="Ovale 30"/>
          <p:cNvSpPr/>
          <p:nvPr/>
        </p:nvSpPr>
        <p:spPr>
          <a:xfrm>
            <a:off x="8641" y="2534666"/>
            <a:ext cx="1980000" cy="25922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it-IT"/>
          </a:p>
        </p:txBody>
      </p:sp>
      <p:sp>
        <p:nvSpPr>
          <p:cNvPr id="35" name="Ovale 34"/>
          <p:cNvSpPr/>
          <p:nvPr/>
        </p:nvSpPr>
        <p:spPr>
          <a:xfrm>
            <a:off x="548640" y="2665720"/>
            <a:ext cx="864000" cy="718635"/>
          </a:xfrm>
          <a:prstGeom prst="ellipse">
            <a:avLst/>
          </a:prstGeom>
          <a:solidFill>
            <a:schemeClr val="accent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it-IT"/>
          </a:p>
        </p:txBody>
      </p:sp>
      <p:sp>
        <p:nvSpPr>
          <p:cNvPr id="36" name="Ovale 35"/>
          <p:cNvSpPr/>
          <p:nvPr/>
        </p:nvSpPr>
        <p:spPr>
          <a:xfrm>
            <a:off x="116640" y="3391556"/>
            <a:ext cx="864000" cy="72007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it-IT"/>
          </a:p>
        </p:txBody>
      </p:sp>
      <p:sp>
        <p:nvSpPr>
          <p:cNvPr id="37" name="Ovale 36"/>
          <p:cNvSpPr/>
          <p:nvPr/>
        </p:nvSpPr>
        <p:spPr>
          <a:xfrm>
            <a:off x="576000" y="4121713"/>
            <a:ext cx="864000" cy="71863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it-IT"/>
          </a:p>
        </p:txBody>
      </p:sp>
      <p:sp>
        <p:nvSpPr>
          <p:cNvPr id="15373" name="CasellaDiTesto 37"/>
          <p:cNvSpPr txBox="1">
            <a:spLocks noChangeArrowheads="1"/>
          </p:cNvSpPr>
          <p:nvPr/>
        </p:nvSpPr>
        <p:spPr bwMode="auto">
          <a:xfrm>
            <a:off x="584640" y="2789574"/>
            <a:ext cx="1080000" cy="421964"/>
          </a:xfrm>
          <a:prstGeom prst="rect">
            <a:avLst/>
          </a:prstGeom>
          <a:noFill/>
          <a:ln w="9525">
            <a:noFill/>
            <a:miter lim="800000"/>
            <a:headEnd/>
            <a:tailEnd/>
          </a:ln>
        </p:spPr>
        <p:txBody>
          <a:bodyPr lIns="82945" tIns="41473" rIns="82945" bIns="41473">
            <a:spAutoFit/>
          </a:bodyPr>
          <a:lstStyle/>
          <a:p>
            <a:pPr>
              <a:defRPr/>
            </a:pPr>
            <a:r>
              <a:rPr lang="it-IT" sz="2200" b="1" dirty="0">
                <a:latin typeface="Times New Roman" pitchFamily="18" charset="0"/>
                <a:cs typeface="Times New Roman" pitchFamily="18" charset="0"/>
              </a:rPr>
              <a:t>C. A.</a:t>
            </a:r>
          </a:p>
        </p:txBody>
      </p:sp>
      <p:sp>
        <p:nvSpPr>
          <p:cNvPr id="15374" name="CasellaDiTesto 38"/>
          <p:cNvSpPr txBox="1">
            <a:spLocks noChangeArrowheads="1"/>
          </p:cNvSpPr>
          <p:nvPr/>
        </p:nvSpPr>
        <p:spPr bwMode="auto">
          <a:xfrm>
            <a:off x="24481" y="3516849"/>
            <a:ext cx="1080000" cy="421965"/>
          </a:xfrm>
          <a:prstGeom prst="rect">
            <a:avLst/>
          </a:prstGeom>
          <a:noFill/>
          <a:ln w="9525">
            <a:noFill/>
            <a:miter lim="800000"/>
            <a:headEnd/>
            <a:tailEnd/>
          </a:ln>
        </p:spPr>
        <p:txBody>
          <a:bodyPr lIns="82945" tIns="41473" rIns="82945" bIns="41473">
            <a:spAutoFit/>
          </a:bodyPr>
          <a:lstStyle/>
          <a:p>
            <a:pPr algn="ctr">
              <a:defRPr/>
            </a:pPr>
            <a:r>
              <a:rPr lang="it-IT" sz="2200" b="1" dirty="0">
                <a:latin typeface="Times New Roman" pitchFamily="18" charset="0"/>
                <a:cs typeface="Times New Roman" pitchFamily="18" charset="0"/>
              </a:rPr>
              <a:t>C. A.</a:t>
            </a:r>
          </a:p>
        </p:txBody>
      </p:sp>
      <p:sp>
        <p:nvSpPr>
          <p:cNvPr id="15375" name="CasellaDiTesto 39"/>
          <p:cNvSpPr txBox="1">
            <a:spLocks noChangeArrowheads="1"/>
          </p:cNvSpPr>
          <p:nvPr/>
        </p:nvSpPr>
        <p:spPr bwMode="auto">
          <a:xfrm>
            <a:off x="521280" y="4270049"/>
            <a:ext cx="1080000" cy="421964"/>
          </a:xfrm>
          <a:prstGeom prst="rect">
            <a:avLst/>
          </a:prstGeom>
          <a:noFill/>
          <a:ln w="9525">
            <a:noFill/>
            <a:miter lim="800000"/>
            <a:headEnd/>
            <a:tailEnd/>
          </a:ln>
        </p:spPr>
        <p:txBody>
          <a:bodyPr lIns="82945" tIns="41473" rIns="82945" bIns="41473">
            <a:spAutoFit/>
          </a:bodyPr>
          <a:lstStyle/>
          <a:p>
            <a:pPr algn="ctr">
              <a:defRPr/>
            </a:pPr>
            <a:r>
              <a:rPr lang="it-IT" sz="2200" b="1" dirty="0">
                <a:latin typeface="Times New Roman" pitchFamily="18" charset="0"/>
                <a:cs typeface="Times New Roman" pitchFamily="18" charset="0"/>
              </a:rPr>
              <a:t>C. A.</a:t>
            </a:r>
          </a:p>
        </p:txBody>
      </p:sp>
      <p:sp>
        <p:nvSpPr>
          <p:cNvPr id="15376" name="CasellaDiTesto 40"/>
          <p:cNvSpPr txBox="1">
            <a:spLocks noChangeArrowheads="1"/>
          </p:cNvSpPr>
          <p:nvPr/>
        </p:nvSpPr>
        <p:spPr bwMode="auto">
          <a:xfrm>
            <a:off x="326880" y="1337901"/>
            <a:ext cx="7441920" cy="852570"/>
          </a:xfrm>
          <a:prstGeom prst="rect">
            <a:avLst/>
          </a:prstGeom>
          <a:solidFill>
            <a:srgbClr val="C6E7FC"/>
          </a:solidFill>
          <a:ln w="9525">
            <a:noFill/>
            <a:miter lim="800000"/>
            <a:headEnd/>
            <a:tailEnd/>
          </a:ln>
        </p:spPr>
        <p:txBody>
          <a:bodyPr lIns="82945" tIns="41473" rIns="82945" bIns="41473">
            <a:spAutoFit/>
          </a:bodyPr>
          <a:lstStyle/>
          <a:p>
            <a:pPr algn="ctr">
              <a:defRPr/>
            </a:pPr>
            <a:r>
              <a:rPr lang="it-IT" sz="2500" b="1" dirty="0" err="1">
                <a:latin typeface="Times New Roman" pitchFamily="18" charset="0"/>
                <a:cs typeface="Times New Roman" pitchFamily="18" charset="0"/>
              </a:rPr>
              <a:t>Contracting</a:t>
            </a:r>
            <a:r>
              <a:rPr lang="it-IT" sz="2500" b="1" dirty="0">
                <a:latin typeface="Times New Roman" pitchFamily="18" charset="0"/>
                <a:cs typeface="Times New Roman" pitchFamily="18" charset="0"/>
              </a:rPr>
              <a:t> </a:t>
            </a:r>
            <a:r>
              <a:rPr lang="it-IT" sz="2500" b="1" dirty="0" err="1">
                <a:latin typeface="Times New Roman" pitchFamily="18" charset="0"/>
                <a:cs typeface="Times New Roman" pitchFamily="18" charset="0"/>
              </a:rPr>
              <a:t>authorities</a:t>
            </a:r>
            <a:r>
              <a:rPr lang="it-IT" sz="2500" b="1" dirty="0">
                <a:latin typeface="Times New Roman" pitchFamily="18" charset="0"/>
                <a:cs typeface="Times New Roman" pitchFamily="18" charset="0"/>
              </a:rPr>
              <a:t> (C.A.) </a:t>
            </a:r>
            <a:r>
              <a:rPr lang="it-IT" sz="2500" b="1" dirty="0" err="1">
                <a:latin typeface="Times New Roman" pitchFamily="18" charset="0"/>
                <a:cs typeface="Times New Roman" pitchFamily="18" charset="0"/>
              </a:rPr>
              <a:t>from</a:t>
            </a:r>
            <a:r>
              <a:rPr lang="it-IT" sz="2500" b="1" dirty="0">
                <a:latin typeface="Times New Roman" pitchFamily="18" charset="0"/>
                <a:cs typeface="Times New Roman" pitchFamily="18" charset="0"/>
              </a:rPr>
              <a:t> </a:t>
            </a:r>
            <a:r>
              <a:rPr lang="it-IT" sz="2500" b="1" dirty="0" err="1">
                <a:latin typeface="Times New Roman" pitchFamily="18" charset="0"/>
                <a:cs typeface="Times New Roman" pitchFamily="18" charset="0"/>
              </a:rPr>
              <a:t>different</a:t>
            </a:r>
            <a:r>
              <a:rPr lang="it-IT" sz="2500" b="1" dirty="0">
                <a:latin typeface="Times New Roman" pitchFamily="18" charset="0"/>
                <a:cs typeface="Times New Roman" pitchFamily="18" charset="0"/>
              </a:rPr>
              <a:t> </a:t>
            </a:r>
            <a:r>
              <a:rPr lang="it-IT" sz="2500" b="1" u="sng" dirty="0">
                <a:latin typeface="Times New Roman" pitchFamily="18" charset="0"/>
                <a:cs typeface="Times New Roman" pitchFamily="18" charset="0"/>
              </a:rPr>
              <a:t>MEMBER STATES</a:t>
            </a:r>
          </a:p>
        </p:txBody>
      </p:sp>
      <p:sp>
        <p:nvSpPr>
          <p:cNvPr id="15377" name="CasellaDiTesto 41"/>
          <p:cNvSpPr txBox="1">
            <a:spLocks noChangeArrowheads="1"/>
          </p:cNvSpPr>
          <p:nvPr/>
        </p:nvSpPr>
        <p:spPr bwMode="auto">
          <a:xfrm>
            <a:off x="587520" y="5193186"/>
            <a:ext cx="3024000" cy="452207"/>
          </a:xfrm>
          <a:prstGeom prst="rect">
            <a:avLst/>
          </a:prstGeom>
          <a:solidFill>
            <a:srgbClr val="FFFF00"/>
          </a:solidFill>
          <a:ln w="9525">
            <a:solidFill>
              <a:schemeClr val="tx1"/>
            </a:solidFill>
            <a:miter lim="800000"/>
            <a:headEnd/>
            <a:tailEnd/>
          </a:ln>
        </p:spPr>
        <p:txBody>
          <a:bodyPr lIns="82945" tIns="41473" rIns="82945" bIns="41473">
            <a:spAutoFit/>
          </a:bodyPr>
          <a:lstStyle/>
          <a:p>
            <a:pPr algn="ctr">
              <a:defRPr/>
            </a:pPr>
            <a:r>
              <a:rPr lang="it-IT" sz="2400" b="1" dirty="0">
                <a:latin typeface="Times New Roman" pitchFamily="18" charset="0"/>
                <a:cs typeface="Times New Roman" pitchFamily="18" charset="0"/>
              </a:rPr>
              <a:t>Joint </a:t>
            </a:r>
            <a:r>
              <a:rPr lang="it-IT" sz="2400" b="1" dirty="0" err="1">
                <a:latin typeface="Times New Roman" pitchFamily="18" charset="0"/>
                <a:cs typeface="Times New Roman" pitchFamily="18" charset="0"/>
              </a:rPr>
              <a:t>procurement</a:t>
            </a:r>
            <a:r>
              <a:rPr lang="it-IT" sz="2400" b="1" dirty="0">
                <a:latin typeface="Times New Roman" pitchFamily="18" charset="0"/>
                <a:cs typeface="Times New Roman" pitchFamily="18" charset="0"/>
              </a:rPr>
              <a:t> </a:t>
            </a:r>
          </a:p>
        </p:txBody>
      </p:sp>
      <p:sp>
        <p:nvSpPr>
          <p:cNvPr id="15378" name="CasellaDiTesto 31"/>
          <p:cNvSpPr txBox="1">
            <a:spLocks noChangeArrowheads="1"/>
          </p:cNvSpPr>
          <p:nvPr/>
        </p:nvSpPr>
        <p:spPr bwMode="auto">
          <a:xfrm>
            <a:off x="1854720" y="3488047"/>
            <a:ext cx="2952000" cy="453648"/>
          </a:xfrm>
          <a:prstGeom prst="rect">
            <a:avLst/>
          </a:prstGeom>
          <a:solidFill>
            <a:srgbClr val="FFFF00"/>
          </a:solidFill>
          <a:ln w="9525">
            <a:solidFill>
              <a:schemeClr val="tx1"/>
            </a:solidFill>
            <a:miter lim="800000"/>
            <a:headEnd/>
            <a:tailEnd/>
          </a:ln>
        </p:spPr>
        <p:txBody>
          <a:bodyPr lIns="82945" tIns="41473" rIns="82945" bIns="41473">
            <a:spAutoFit/>
          </a:bodyPr>
          <a:lstStyle/>
          <a:p>
            <a:pPr algn="ctr">
              <a:defRPr/>
            </a:pPr>
            <a:r>
              <a:rPr lang="it-IT" sz="2400" b="1" dirty="0">
                <a:latin typeface="Times New Roman" pitchFamily="18" charset="0"/>
                <a:cs typeface="Times New Roman" pitchFamily="18" charset="0"/>
              </a:rPr>
              <a:t>Award procedure</a:t>
            </a:r>
          </a:p>
        </p:txBody>
      </p:sp>
      <p:cxnSp>
        <p:nvCxnSpPr>
          <p:cNvPr id="39" name="Connettore 2 38"/>
          <p:cNvCxnSpPr/>
          <p:nvPr/>
        </p:nvCxnSpPr>
        <p:spPr>
          <a:xfrm flipV="1">
            <a:off x="5798880" y="1564005"/>
            <a:ext cx="3022560" cy="218759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5731201" y="4077068"/>
            <a:ext cx="3310560" cy="0"/>
          </a:xfrm>
          <a:prstGeom prst="straightConnector1">
            <a:avLst/>
          </a:prstGeom>
          <a:ln w="38100">
            <a:solidFill>
              <a:srgbClr val="0066FF"/>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a:off x="5555520" y="4252767"/>
            <a:ext cx="1944000" cy="2520265"/>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1437120" y="5715960"/>
            <a:ext cx="1944000" cy="822326"/>
          </a:xfrm>
          <a:prstGeom prst="rect">
            <a:avLst/>
          </a:prstGeom>
          <a:noFill/>
        </p:spPr>
        <p:txBody>
          <a:bodyPr lIns="82945" tIns="41473" rIns="82945" bIns="41473">
            <a:spAutoFit/>
          </a:bodyPr>
          <a:lstStyle/>
          <a:p>
            <a:pPr>
              <a:buFont typeface="Wingdings" pitchFamily="2" charset="2"/>
              <a:buChar char="§"/>
              <a:defRPr/>
            </a:pPr>
            <a:r>
              <a:rPr lang="en-US" sz="2400" b="1" dirty="0">
                <a:latin typeface="Times New Roman" pitchFamily="18" charset="0"/>
                <a:cs typeface="Times New Roman" pitchFamily="18" charset="0"/>
              </a:rPr>
              <a:t> Occasional </a:t>
            </a:r>
          </a:p>
          <a:p>
            <a:pPr>
              <a:buFont typeface="Wingdings" pitchFamily="2" charset="2"/>
              <a:buChar char="§"/>
              <a:defRPr/>
            </a:pPr>
            <a:r>
              <a:rPr lang="en-US" sz="2400" b="1" dirty="0">
                <a:latin typeface="Times New Roman" pitchFamily="18" charset="0"/>
                <a:cs typeface="Times New Roman" pitchFamily="18" charset="0"/>
              </a:rPr>
              <a:t> Structured</a:t>
            </a:r>
          </a:p>
        </p:txBody>
      </p:sp>
      <p:sp>
        <p:nvSpPr>
          <p:cNvPr id="25" name="CasellaDiTesto 24"/>
          <p:cNvSpPr txBox="1"/>
          <p:nvPr/>
        </p:nvSpPr>
        <p:spPr>
          <a:xfrm rot="19347955">
            <a:off x="5545441" y="2248077"/>
            <a:ext cx="3094560" cy="423404"/>
          </a:xfrm>
          <a:prstGeom prst="rect">
            <a:avLst/>
          </a:prstGeom>
          <a:solidFill>
            <a:schemeClr val="accent3"/>
          </a:solidFill>
          <a:ln>
            <a:solidFill>
              <a:schemeClr val="tx1">
                <a:lumMod val="85000"/>
                <a:lumOff val="15000"/>
              </a:schemeClr>
            </a:solidFill>
          </a:ln>
        </p:spPr>
        <p:txBody>
          <a:bodyPr lIns="82945" tIns="41473" rIns="82945" bIns="41473">
            <a:spAutoFit/>
          </a:bodyPr>
          <a:lstStyle/>
          <a:p>
            <a:pPr>
              <a:defRPr/>
            </a:pPr>
            <a:r>
              <a:rPr lang="en-US" sz="2200" dirty="0">
                <a:latin typeface="Times New Roman" pitchFamily="18" charset="0"/>
                <a:cs typeface="Times New Roman" pitchFamily="18" charset="0"/>
              </a:rPr>
              <a:t>Execution of the contract</a:t>
            </a:r>
          </a:p>
        </p:txBody>
      </p:sp>
      <p:sp>
        <p:nvSpPr>
          <p:cNvPr id="37912" name="Rectangle 13"/>
          <p:cNvSpPr>
            <a:spLocks noChangeArrowheads="1"/>
          </p:cNvSpPr>
          <p:nvPr/>
        </p:nvSpPr>
        <p:spPr bwMode="auto">
          <a:xfrm>
            <a:off x="0" y="0"/>
            <a:ext cx="4995360" cy="360755"/>
          </a:xfrm>
          <a:prstGeom prst="rect">
            <a:avLst/>
          </a:prstGeom>
          <a:solidFill>
            <a:srgbClr val="FFFF00"/>
          </a:solidFill>
          <a:ln w="57150" cmpd="thinThick">
            <a:solidFill>
              <a:schemeClr val="tx1"/>
            </a:solidFill>
            <a:miter lim="800000"/>
            <a:headEnd/>
            <a:tailEnd/>
          </a:ln>
        </p:spPr>
        <p:txBody>
          <a:bodyPr lIns="82945" tIns="41473" rIns="82945" bIns="41473">
            <a:spAutoFit/>
          </a:bodyPr>
          <a:lstStyle/>
          <a:p>
            <a:pPr algn="ctr"/>
            <a:r>
              <a:rPr lang="en-US" altLang="it-IT" b="1" i="1">
                <a:solidFill>
                  <a:schemeClr val="tx1"/>
                </a:solidFill>
                <a:latin typeface="Times New Roman" pitchFamily="18" charset="0"/>
                <a:cs typeface="Times New Roman" pitchFamily="18" charset="0"/>
              </a:rPr>
              <a:t>DIRECTIVE 2014/24/EU of 26 February 2014</a:t>
            </a:r>
            <a:endParaRPr lang="en-GB" altLang="it-IT" b="1" i="1">
              <a:solidFill>
                <a:schemeClr val="tx1"/>
              </a:solidFill>
              <a:latin typeface="Times New Roman" pitchFamily="18" charset="0"/>
              <a:cs typeface="Times New Roman" pitchFamily="18" charset="0"/>
            </a:endParaRPr>
          </a:p>
        </p:txBody>
      </p:sp>
      <p:sp>
        <p:nvSpPr>
          <p:cNvPr id="37913" name="CasellaDiTesto 28"/>
          <p:cNvSpPr txBox="1">
            <a:spLocks noChangeArrowheads="1"/>
          </p:cNvSpPr>
          <p:nvPr/>
        </p:nvSpPr>
        <p:spPr bwMode="auto">
          <a:xfrm>
            <a:off x="5029921" y="0"/>
            <a:ext cx="4114080" cy="362918"/>
          </a:xfrm>
          <a:prstGeom prst="rect">
            <a:avLst/>
          </a:prstGeom>
          <a:solidFill>
            <a:srgbClr val="00B050"/>
          </a:solidFill>
          <a:ln w="9525">
            <a:solidFill>
              <a:schemeClr val="tx1"/>
            </a:solidFill>
            <a:miter lim="800000"/>
            <a:headEnd/>
            <a:tailEnd/>
          </a:ln>
        </p:spPr>
        <p:txBody>
          <a:bodyPr lIns="82945" tIns="41473" rIns="82945" bIns="41473">
            <a:spAutoFit/>
          </a:bodyPr>
          <a:lstStyle/>
          <a:p>
            <a:pPr algn="ctr"/>
            <a:r>
              <a:rPr lang="it-IT" altLang="it-IT" b="1">
                <a:latin typeface="Times New Roman" pitchFamily="18" charset="0"/>
                <a:cs typeface="Times New Roman" pitchFamily="18" charset="0"/>
              </a:rPr>
              <a:t>DIFFERENT MODELS</a:t>
            </a:r>
          </a:p>
        </p:txBody>
      </p:sp>
      <p:pic>
        <p:nvPicPr>
          <p:cNvPr id="3791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6561" y="6434596"/>
            <a:ext cx="1484640" cy="42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79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600" y="6434596"/>
            <a:ext cx="1134720" cy="42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17"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a:extLst>
            <a:ext uri="{909E8E84-426E-40dd-AFC4-6F175D3DCCD1}">
              <a14:hiddenFill xmlns:a14="http://schemas.microsoft.com/office/drawing/2010/main" xmlns="">
                <a:solidFill>
                  <a:srgbClr val="FFFFFF"/>
                </a:solidFill>
              </a14:hiddenFill>
            </a:ext>
          </a:extLst>
        </p:spPr>
        <p:txBody>
          <a:bodyPr wrap="none" lIns="82945" tIns="41473" rIns="82945" bIns="41473" anchor="ctr"/>
          <a:lstStyle/>
          <a:p>
            <a:pPr eaLnBrk="1">
              <a:lnSpc>
                <a:spcPct val="93000"/>
              </a:lnSpc>
              <a:buClr>
                <a:srgbClr val="000000"/>
              </a:buClr>
              <a:buSzPct val="100000"/>
              <a:buFont typeface="Times New Roman" pitchFamily="18" charset="0"/>
              <a:buNone/>
            </a:pPr>
            <a:endParaRPr lang="it-IT" altLang="it-IT"/>
          </a:p>
        </p:txBody>
      </p:sp>
      <p:sp>
        <p:nvSpPr>
          <p:cNvPr id="37918" name="Text Box 2"/>
          <p:cNvSpPr txBox="1">
            <a:spLocks noChangeArrowheads="1"/>
          </p:cNvSpPr>
          <p:nvPr/>
        </p:nvSpPr>
        <p:spPr bwMode="auto">
          <a:xfrm>
            <a:off x="-457919" y="6607414"/>
            <a:ext cx="3051360" cy="25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9pPr>
          </a:lstStyle>
          <a:p>
            <a:pPr algn="ctr">
              <a:spcBef>
                <a:spcPts val="680"/>
              </a:spcBef>
              <a:buSzPct val="100000"/>
            </a:pPr>
            <a:r>
              <a:rPr lang="en-US" altLang="it-IT" sz="1100" dirty="0">
                <a:solidFill>
                  <a:srgbClr val="000000"/>
                </a:solidFill>
                <a:latin typeface="Palatino Linotype" pitchFamily="18" charset="0"/>
                <a:cs typeface="Arial" pitchFamily="34" charset="0"/>
              </a:rPr>
              <a:t>© Copyright 2016 G. M. Racca</a:t>
            </a:r>
          </a:p>
        </p:txBody>
      </p:sp>
    </p:spTree>
    <p:extLst>
      <p:ext uri="{BB962C8B-B14F-4D97-AF65-F5344CB8AC3E}">
        <p14:creationId xmlns:p14="http://schemas.microsoft.com/office/powerpoint/2010/main" val="139087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arrotondato 32"/>
          <p:cNvSpPr>
            <a:spLocks noChangeArrowheads="1"/>
          </p:cNvSpPr>
          <p:nvPr/>
        </p:nvSpPr>
        <p:spPr bwMode="auto">
          <a:xfrm>
            <a:off x="4832641" y="1012427"/>
            <a:ext cx="3379680" cy="799283"/>
          </a:xfrm>
          <a:prstGeom prst="roundRect">
            <a:avLst>
              <a:gd name="adj" fmla="val 16667"/>
            </a:avLst>
          </a:prstGeom>
          <a:solidFill>
            <a:srgbClr val="FFFF00"/>
          </a:solidFill>
          <a:ln w="25400" algn="ctr">
            <a:solidFill>
              <a:srgbClr val="6F6FBC"/>
            </a:solidFill>
            <a:round/>
            <a:headEnd/>
            <a:tailEnd/>
          </a:ln>
        </p:spPr>
        <p:txBody>
          <a:bodyPr lIns="82945" tIns="41473" rIns="82945" bIns="41473" anchor="ctr"/>
          <a:lstStyle/>
          <a:p>
            <a:pPr algn="ctr">
              <a:defRPr/>
            </a:pPr>
            <a:endParaRPr lang="it-IT">
              <a:solidFill>
                <a:schemeClr val="lt1"/>
              </a:solidFill>
              <a:latin typeface="+mn-lt"/>
              <a:cs typeface="+mn-cs"/>
            </a:endParaRPr>
          </a:p>
        </p:txBody>
      </p:sp>
      <p:pic>
        <p:nvPicPr>
          <p:cNvPr id="41987" name="Picture 2" descr="Mappa_Politica_Europa_2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89651"/>
            <a:ext cx="4767840" cy="504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CasellaDiTesto 14"/>
          <p:cNvSpPr txBox="1">
            <a:spLocks noChangeArrowheads="1"/>
          </p:cNvSpPr>
          <p:nvPr/>
        </p:nvSpPr>
        <p:spPr bwMode="auto">
          <a:xfrm>
            <a:off x="1188001" y="2549068"/>
            <a:ext cx="792000" cy="423404"/>
          </a:xfrm>
          <a:prstGeom prst="rect">
            <a:avLst/>
          </a:prstGeom>
          <a:solidFill>
            <a:schemeClr val="bg2"/>
          </a:solidFill>
          <a:ln w="9525">
            <a:noFill/>
            <a:miter lim="800000"/>
            <a:headEnd/>
            <a:tailEnd/>
          </a:ln>
        </p:spPr>
        <p:txBody>
          <a:bodyPr lIns="82945" tIns="41473" rIns="82945" bIns="41473">
            <a:spAutoFit/>
          </a:bodyPr>
          <a:lstStyle/>
          <a:p>
            <a:pPr algn="ctr">
              <a:defRPr/>
            </a:pPr>
            <a:r>
              <a:rPr lang="it-IT" sz="2200" b="1" dirty="0">
                <a:latin typeface="Times New Roman" pitchFamily="18" charset="0"/>
                <a:cs typeface="Times New Roman" pitchFamily="18" charset="0"/>
              </a:rPr>
              <a:t>CPB</a:t>
            </a:r>
          </a:p>
        </p:txBody>
      </p:sp>
      <p:sp>
        <p:nvSpPr>
          <p:cNvPr id="26634" name="CasellaDiTesto 19"/>
          <p:cNvSpPr txBox="1">
            <a:spLocks noChangeArrowheads="1"/>
          </p:cNvSpPr>
          <p:nvPr/>
        </p:nvSpPr>
        <p:spPr bwMode="auto">
          <a:xfrm>
            <a:off x="2412001" y="3460684"/>
            <a:ext cx="792000" cy="421964"/>
          </a:xfrm>
          <a:prstGeom prst="rect">
            <a:avLst/>
          </a:prstGeom>
          <a:solidFill>
            <a:schemeClr val="accent5"/>
          </a:solidFill>
          <a:ln w="9525">
            <a:noFill/>
            <a:miter lim="800000"/>
            <a:headEnd/>
            <a:tailEnd/>
          </a:ln>
        </p:spPr>
        <p:txBody>
          <a:bodyPr lIns="82945" tIns="41473" rIns="82945" bIns="41473">
            <a:spAutoFit/>
          </a:bodyPr>
          <a:lstStyle/>
          <a:p>
            <a:pPr algn="ctr">
              <a:defRPr/>
            </a:pPr>
            <a:r>
              <a:rPr lang="it-IT" sz="2200" b="1" dirty="0">
                <a:latin typeface="Times New Roman" pitchFamily="18" charset="0"/>
                <a:cs typeface="Times New Roman" pitchFamily="18" charset="0"/>
              </a:rPr>
              <a:t>CPB</a:t>
            </a:r>
          </a:p>
        </p:txBody>
      </p:sp>
      <p:sp>
        <p:nvSpPr>
          <p:cNvPr id="26635" name="CasellaDiTesto 20"/>
          <p:cNvSpPr txBox="1">
            <a:spLocks noChangeArrowheads="1"/>
          </p:cNvSpPr>
          <p:nvPr/>
        </p:nvSpPr>
        <p:spPr bwMode="auto">
          <a:xfrm>
            <a:off x="2482561" y="4062667"/>
            <a:ext cx="937440" cy="421964"/>
          </a:xfrm>
          <a:prstGeom prst="rect">
            <a:avLst/>
          </a:prstGeom>
          <a:solidFill>
            <a:schemeClr val="accent2">
              <a:lumMod val="60000"/>
              <a:lumOff val="40000"/>
            </a:schemeClr>
          </a:solidFill>
          <a:ln w="9525">
            <a:noFill/>
            <a:miter lim="800000"/>
            <a:headEnd/>
            <a:tailEnd/>
          </a:ln>
        </p:spPr>
        <p:txBody>
          <a:bodyPr lIns="82945" tIns="41473" rIns="82945" bIns="41473">
            <a:spAutoFit/>
          </a:bodyPr>
          <a:lstStyle/>
          <a:p>
            <a:pPr algn="ctr">
              <a:defRPr/>
            </a:pPr>
            <a:r>
              <a:rPr lang="it-IT" sz="2200" b="1">
                <a:latin typeface="Times New Roman" pitchFamily="18" charset="0"/>
                <a:cs typeface="Times New Roman" pitchFamily="18" charset="0"/>
              </a:rPr>
              <a:t>CPB</a:t>
            </a:r>
          </a:p>
        </p:txBody>
      </p:sp>
      <p:sp>
        <p:nvSpPr>
          <p:cNvPr id="26636" name="CasellaDiTesto 21"/>
          <p:cNvSpPr txBox="1">
            <a:spLocks noChangeArrowheads="1"/>
          </p:cNvSpPr>
          <p:nvPr/>
        </p:nvSpPr>
        <p:spPr bwMode="auto">
          <a:xfrm>
            <a:off x="1332000" y="3630622"/>
            <a:ext cx="864000" cy="421964"/>
          </a:xfrm>
          <a:prstGeom prst="rect">
            <a:avLst/>
          </a:prstGeom>
          <a:solidFill>
            <a:schemeClr val="accent1"/>
          </a:solidFill>
          <a:ln w="9525">
            <a:noFill/>
            <a:miter lim="800000"/>
            <a:headEnd/>
            <a:tailEnd/>
          </a:ln>
        </p:spPr>
        <p:txBody>
          <a:bodyPr lIns="82945" tIns="41473" rIns="82945" bIns="41473">
            <a:spAutoFit/>
          </a:bodyPr>
          <a:lstStyle/>
          <a:p>
            <a:pPr algn="ctr">
              <a:defRPr/>
            </a:pPr>
            <a:r>
              <a:rPr lang="it-IT" sz="2200" b="1">
                <a:latin typeface="Times New Roman" pitchFamily="18" charset="0"/>
                <a:cs typeface="Times New Roman" pitchFamily="18" charset="0"/>
              </a:rPr>
              <a:t>CPB</a:t>
            </a:r>
          </a:p>
        </p:txBody>
      </p:sp>
      <p:sp>
        <p:nvSpPr>
          <p:cNvPr id="26637" name="CasellaDiTesto 14"/>
          <p:cNvSpPr txBox="1">
            <a:spLocks noChangeArrowheads="1"/>
          </p:cNvSpPr>
          <p:nvPr/>
        </p:nvSpPr>
        <p:spPr bwMode="auto">
          <a:xfrm>
            <a:off x="1690561" y="3027198"/>
            <a:ext cx="793440" cy="421965"/>
          </a:xfrm>
          <a:prstGeom prst="rect">
            <a:avLst/>
          </a:prstGeom>
          <a:solidFill>
            <a:schemeClr val="accent3"/>
          </a:solidFill>
          <a:ln w="9525">
            <a:noFill/>
            <a:miter lim="800000"/>
            <a:headEnd/>
            <a:tailEnd/>
          </a:ln>
        </p:spPr>
        <p:txBody>
          <a:bodyPr lIns="82945" tIns="41473" rIns="82945" bIns="41473">
            <a:spAutoFit/>
          </a:bodyPr>
          <a:lstStyle/>
          <a:p>
            <a:pPr algn="ctr">
              <a:defRPr/>
            </a:pPr>
            <a:r>
              <a:rPr lang="it-IT" sz="2200" b="1" dirty="0">
                <a:latin typeface="Times New Roman" pitchFamily="18" charset="0"/>
                <a:cs typeface="Times New Roman" pitchFamily="18" charset="0"/>
              </a:rPr>
              <a:t>CPB</a:t>
            </a:r>
          </a:p>
        </p:txBody>
      </p:sp>
      <p:cxnSp>
        <p:nvCxnSpPr>
          <p:cNvPr id="21" name="Connettore 2 20"/>
          <p:cNvCxnSpPr>
            <a:stCxn id="26629" idx="3"/>
          </p:cNvCxnSpPr>
          <p:nvPr/>
        </p:nvCxnSpPr>
        <p:spPr>
          <a:xfrm flipV="1">
            <a:off x="1980000" y="1404149"/>
            <a:ext cx="2918880" cy="13566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p:nvPr/>
        </p:nvCxnSpPr>
        <p:spPr>
          <a:xfrm flipV="1">
            <a:off x="2412001" y="1664815"/>
            <a:ext cx="2617920" cy="14041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p:nvPr/>
        </p:nvCxnSpPr>
        <p:spPr>
          <a:xfrm flipV="1">
            <a:off x="3240000" y="1660495"/>
            <a:ext cx="2304000" cy="194420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p:nvPr/>
        </p:nvCxnSpPr>
        <p:spPr>
          <a:xfrm flipV="1">
            <a:off x="3456000" y="1660495"/>
            <a:ext cx="2160000" cy="25548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643" name="CasellaDiTesto 31"/>
          <p:cNvSpPr txBox="1">
            <a:spLocks noChangeArrowheads="1"/>
          </p:cNvSpPr>
          <p:nvPr/>
        </p:nvSpPr>
        <p:spPr bwMode="auto">
          <a:xfrm>
            <a:off x="4832641" y="1142040"/>
            <a:ext cx="3454560" cy="545817"/>
          </a:xfrm>
          <a:prstGeom prst="rect">
            <a:avLst/>
          </a:prstGeom>
          <a:noFill/>
          <a:ln w="9525">
            <a:noFill/>
            <a:miter lim="800000"/>
            <a:headEnd/>
            <a:tailEnd/>
          </a:ln>
        </p:spPr>
        <p:txBody>
          <a:bodyPr lIns="82945" tIns="41473" rIns="82945" bIns="41473">
            <a:spAutoFit/>
          </a:bodyPr>
          <a:lstStyle/>
          <a:p>
            <a:pPr algn="ctr">
              <a:defRPr/>
            </a:pPr>
            <a:r>
              <a:rPr lang="en-US" sz="3000" b="1" dirty="0"/>
              <a:t>Joint Legal Entity</a:t>
            </a:r>
          </a:p>
        </p:txBody>
      </p:sp>
      <p:sp>
        <p:nvSpPr>
          <p:cNvPr id="35" name="CasellaDiTesto 34"/>
          <p:cNvSpPr txBox="1">
            <a:spLocks noChangeArrowheads="1"/>
          </p:cNvSpPr>
          <p:nvPr/>
        </p:nvSpPr>
        <p:spPr bwMode="auto">
          <a:xfrm>
            <a:off x="4968000" y="2812616"/>
            <a:ext cx="4104000" cy="468049"/>
          </a:xfrm>
          <a:prstGeom prst="rect">
            <a:avLst/>
          </a:prstGeom>
          <a:solidFill>
            <a:srgbClr val="FFFF00"/>
          </a:solidFill>
          <a:ln w="9525">
            <a:solidFill>
              <a:schemeClr val="tx1"/>
            </a:solidFill>
            <a:miter lim="800000"/>
            <a:headEnd/>
            <a:tailEnd/>
          </a:ln>
        </p:spPr>
        <p:txBody>
          <a:bodyPr lIns="82945" tIns="41473" rIns="82945" bIns="41473">
            <a:spAutoFit/>
          </a:bodyPr>
          <a:lstStyle/>
          <a:p>
            <a:pPr algn="ctr">
              <a:defRPr/>
            </a:pPr>
            <a:r>
              <a:rPr lang="en-US" sz="2500" dirty="0">
                <a:latin typeface="Times New Roman" pitchFamily="18" charset="0"/>
                <a:cs typeface="Times New Roman" pitchFamily="18" charset="0"/>
              </a:rPr>
              <a:t>Applicable law?</a:t>
            </a:r>
          </a:p>
        </p:txBody>
      </p:sp>
      <p:sp>
        <p:nvSpPr>
          <p:cNvPr id="26646" name="CasellaDiTesto 35"/>
          <p:cNvSpPr txBox="1">
            <a:spLocks noChangeArrowheads="1"/>
          </p:cNvSpPr>
          <p:nvPr/>
        </p:nvSpPr>
        <p:spPr bwMode="auto">
          <a:xfrm>
            <a:off x="4536000" y="3964737"/>
            <a:ext cx="4464000" cy="1561124"/>
          </a:xfrm>
          <a:prstGeom prst="rect">
            <a:avLst/>
          </a:prstGeom>
          <a:solidFill>
            <a:srgbClr val="C6E7FC"/>
          </a:solidFill>
          <a:ln w="38100">
            <a:solidFill>
              <a:schemeClr val="tx1"/>
            </a:solidFill>
            <a:prstDash val="lgDashDot"/>
            <a:miter lim="800000"/>
            <a:headEnd/>
            <a:tailEnd/>
          </a:ln>
        </p:spPr>
        <p:txBody>
          <a:bodyPr lIns="82945" tIns="41473" rIns="82945" bIns="41473">
            <a:spAutoFit/>
          </a:bodyPr>
          <a:lstStyle/>
          <a:p>
            <a:pPr algn="just">
              <a:buFont typeface="Wingdings" pitchFamily="2" charset="2"/>
              <a:buChar char="q"/>
              <a:defRPr/>
            </a:pPr>
            <a:r>
              <a:rPr lang="en-US" sz="2400" dirty="0"/>
              <a:t>M.S. where EGTC has its </a:t>
            </a:r>
            <a:r>
              <a:rPr lang="en-US" sz="2400" b="1" dirty="0">
                <a:solidFill>
                  <a:srgbClr val="C00000"/>
                </a:solidFill>
                <a:effectLst>
                  <a:outerShdw blurRad="38100" dist="38100" dir="2700000" algn="tl">
                    <a:srgbClr val="000000">
                      <a:alpha val="43137"/>
                    </a:srgbClr>
                  </a:outerShdw>
                </a:effectLst>
              </a:rPr>
              <a:t>registered office</a:t>
            </a:r>
          </a:p>
          <a:p>
            <a:pPr algn="just">
              <a:buFont typeface="Wingdings" pitchFamily="2" charset="2"/>
              <a:buChar char="q"/>
              <a:defRPr/>
            </a:pPr>
            <a:r>
              <a:rPr lang="en-US" sz="2400" dirty="0"/>
              <a:t> M.S. where EGTC is </a:t>
            </a:r>
            <a:r>
              <a:rPr lang="en-US" sz="2400" b="1" dirty="0">
                <a:solidFill>
                  <a:srgbClr val="C00000"/>
                </a:solidFill>
                <a:effectLst>
                  <a:outerShdw blurRad="38100" dist="38100" dir="2700000" algn="tl">
                    <a:srgbClr val="000000">
                      <a:alpha val="43137"/>
                    </a:srgbClr>
                  </a:outerShdw>
                </a:effectLst>
              </a:rPr>
              <a:t>carrying out its activities</a:t>
            </a:r>
          </a:p>
        </p:txBody>
      </p:sp>
      <p:sp>
        <p:nvSpPr>
          <p:cNvPr id="26647" name="CasellaDiTesto 37"/>
          <p:cNvSpPr txBox="1">
            <a:spLocks noChangeArrowheads="1"/>
          </p:cNvSpPr>
          <p:nvPr/>
        </p:nvSpPr>
        <p:spPr bwMode="auto">
          <a:xfrm>
            <a:off x="4464000" y="3460684"/>
            <a:ext cx="4608000" cy="468049"/>
          </a:xfrm>
          <a:prstGeom prst="rect">
            <a:avLst/>
          </a:prstGeom>
          <a:solidFill>
            <a:srgbClr val="C6E7FC"/>
          </a:solidFill>
          <a:ln w="9525">
            <a:solidFill>
              <a:schemeClr val="tx1"/>
            </a:solidFill>
            <a:miter lim="800000"/>
            <a:headEnd/>
            <a:tailEnd/>
          </a:ln>
        </p:spPr>
        <p:txBody>
          <a:bodyPr lIns="82945" tIns="41473" rIns="82945" bIns="41473">
            <a:spAutoFit/>
          </a:bodyPr>
          <a:lstStyle/>
          <a:p>
            <a:pPr algn="ctr">
              <a:defRPr/>
            </a:pPr>
            <a:r>
              <a:rPr lang="en-US" sz="2500" b="1" dirty="0">
                <a:latin typeface="Times New Roman" pitchFamily="18" charset="0"/>
                <a:cs typeface="Times New Roman" pitchFamily="18" charset="0"/>
              </a:rPr>
              <a:t>Agreement between CPBs</a:t>
            </a:r>
          </a:p>
        </p:txBody>
      </p:sp>
      <p:sp>
        <p:nvSpPr>
          <p:cNvPr id="26649" name="CasellaDiTesto 40"/>
          <p:cNvSpPr txBox="1">
            <a:spLocks noChangeArrowheads="1"/>
          </p:cNvSpPr>
          <p:nvPr/>
        </p:nvSpPr>
        <p:spPr bwMode="auto">
          <a:xfrm>
            <a:off x="260641" y="5715961"/>
            <a:ext cx="8568000" cy="699913"/>
          </a:xfrm>
          <a:prstGeom prst="rect">
            <a:avLst/>
          </a:prstGeom>
          <a:solidFill>
            <a:srgbClr val="C6E7FC"/>
          </a:solidFill>
          <a:ln w="9525">
            <a:noFill/>
            <a:miter lim="800000"/>
            <a:headEnd/>
            <a:tailEnd/>
          </a:ln>
        </p:spPr>
        <p:txBody>
          <a:bodyPr lIns="82945" tIns="41473" rIns="82945" bIns="41473">
            <a:spAutoFit/>
          </a:bodyPr>
          <a:lstStyle/>
          <a:p>
            <a:pPr algn="just">
              <a:buFont typeface="Wingdings" pitchFamily="2" charset="2"/>
              <a:buChar char="v"/>
              <a:defRPr/>
            </a:pPr>
            <a:r>
              <a:rPr lang="en-US" sz="2000" b="1" dirty="0">
                <a:latin typeface="Times New Roman" pitchFamily="18" charset="0"/>
                <a:cs typeface="Times New Roman" pitchFamily="18" charset="0"/>
              </a:rPr>
              <a:t> Undetermined period</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limited to a certain period of time</a:t>
            </a:r>
            <a:r>
              <a:rPr lang="en-US" sz="2000" dirty="0">
                <a:latin typeface="Times New Roman" pitchFamily="18" charset="0"/>
                <a:cs typeface="Times New Roman" pitchFamily="18" charset="0"/>
              </a:rPr>
              <a:t>, </a:t>
            </a:r>
          </a:p>
          <a:p>
            <a:pPr algn="just">
              <a:buFont typeface="Wingdings" pitchFamily="2" charset="2"/>
              <a:buChar char="v"/>
              <a:defRPr/>
            </a:pPr>
            <a:r>
              <a:rPr lang="en-US" sz="2000" b="1" dirty="0">
                <a:latin typeface="Times New Roman" pitchFamily="18" charset="0"/>
                <a:cs typeface="Times New Roman" pitchFamily="18" charset="0"/>
              </a:rPr>
              <a:t>Certain types of contracts</a:t>
            </a:r>
            <a:r>
              <a:rPr lang="en-US" sz="2000" dirty="0">
                <a:latin typeface="Times New Roman" pitchFamily="18" charset="0"/>
                <a:cs typeface="Times New Roman" pitchFamily="18" charset="0"/>
              </a:rPr>
              <a:t>, one or more </a:t>
            </a:r>
            <a:r>
              <a:rPr lang="en-US" sz="2000" b="1" dirty="0">
                <a:latin typeface="Times New Roman" pitchFamily="18" charset="0"/>
                <a:cs typeface="Times New Roman" pitchFamily="18" charset="0"/>
              </a:rPr>
              <a:t>individual contract awards</a:t>
            </a:r>
          </a:p>
        </p:txBody>
      </p:sp>
      <p:cxnSp>
        <p:nvCxnSpPr>
          <p:cNvPr id="2" name="Connettore 2 20"/>
          <p:cNvCxnSpPr/>
          <p:nvPr/>
        </p:nvCxnSpPr>
        <p:spPr>
          <a:xfrm flipV="1">
            <a:off x="1980000" y="1795869"/>
            <a:ext cx="3310560" cy="17771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652" name="CasellaDiTesto 28"/>
          <p:cNvSpPr txBox="1">
            <a:spLocks noChangeArrowheads="1"/>
          </p:cNvSpPr>
          <p:nvPr/>
        </p:nvSpPr>
        <p:spPr bwMode="auto">
          <a:xfrm>
            <a:off x="3744000" y="1948525"/>
            <a:ext cx="5400000" cy="730156"/>
          </a:xfrm>
          <a:prstGeom prst="rect">
            <a:avLst/>
          </a:prstGeom>
          <a:solidFill>
            <a:srgbClr val="C6E7FC"/>
          </a:solidFill>
          <a:ln w="28575">
            <a:solidFill>
              <a:srgbClr val="000000"/>
            </a:solidFill>
            <a:miter lim="800000"/>
            <a:headEnd/>
            <a:tailEnd/>
          </a:ln>
        </p:spPr>
        <p:txBody>
          <a:bodyPr lIns="82945" tIns="41473" rIns="82945" bIns="41473">
            <a:spAutoFit/>
          </a:bodyPr>
          <a:lstStyle/>
          <a:p>
            <a:pPr algn="ctr">
              <a:defRPr/>
            </a:pPr>
            <a:r>
              <a:rPr lang="en-US" sz="2200" b="1" i="1" dirty="0">
                <a:latin typeface="Times New Roman" pitchFamily="18" charset="0"/>
                <a:cs typeface="Times New Roman" pitchFamily="18" charset="0"/>
              </a:rPr>
              <a:t>EGTC</a:t>
            </a:r>
          </a:p>
          <a:p>
            <a:pPr algn="ctr">
              <a:defRPr/>
            </a:pPr>
            <a:r>
              <a:rPr lang="en-US" sz="2000" b="1" i="1" dirty="0">
                <a:latin typeface="Times New Roman" pitchFamily="18" charset="0"/>
                <a:cs typeface="Times New Roman" pitchFamily="18" charset="0"/>
              </a:rPr>
              <a:t>European Grouping of Territorial Cooperation</a:t>
            </a:r>
            <a:endParaRPr lang="it-IT" sz="2000" b="1" i="1" dirty="0">
              <a:latin typeface="Times New Roman" pitchFamily="18" charset="0"/>
              <a:cs typeface="Times New Roman" pitchFamily="18" charset="0"/>
            </a:endParaRPr>
          </a:p>
        </p:txBody>
      </p:sp>
      <p:sp>
        <p:nvSpPr>
          <p:cNvPr id="32" name="CasellaDiTesto 20"/>
          <p:cNvSpPr txBox="1">
            <a:spLocks noChangeArrowheads="1"/>
          </p:cNvSpPr>
          <p:nvPr/>
        </p:nvSpPr>
        <p:spPr bwMode="auto">
          <a:xfrm>
            <a:off x="0" y="423404"/>
            <a:ext cx="9144000" cy="364359"/>
          </a:xfrm>
          <a:prstGeom prst="rect">
            <a:avLst/>
          </a:prstGeom>
          <a:solidFill>
            <a:srgbClr val="FFFF00"/>
          </a:solidFill>
          <a:ln w="9525">
            <a:solidFill>
              <a:schemeClr val="tx1">
                <a:lumMod val="85000"/>
                <a:lumOff val="15000"/>
              </a:schemeClr>
            </a:solidFill>
            <a:miter lim="800000"/>
            <a:headEnd/>
            <a:tailEnd/>
          </a:ln>
        </p:spPr>
        <p:txBody>
          <a:bodyPr lIns="82945" tIns="41473" rIns="82945" bIns="41473">
            <a:spAutoFit/>
          </a:bodyPr>
          <a:lstStyle/>
          <a:p>
            <a:pPr algn="ctr">
              <a:defRPr/>
            </a:pPr>
            <a:r>
              <a:rPr lang="en-US" b="1" i="1" dirty="0">
                <a:solidFill>
                  <a:srgbClr val="000000"/>
                </a:solidFill>
                <a:latin typeface="Times New Roman" pitchFamily="18" charset="0"/>
                <a:cs typeface="Times New Roman" pitchFamily="18" charset="0"/>
              </a:rPr>
              <a:t>Art. 39, Procurement involving contracting authorities from different Member States (</a:t>
            </a:r>
            <a:r>
              <a:rPr lang="fr-FR" b="1" i="1" dirty="0">
                <a:solidFill>
                  <a:srgbClr val="000000"/>
                </a:solidFill>
                <a:latin typeface="Times New Roman" pitchFamily="18" charset="0"/>
                <a:cs typeface="Times New Roman" pitchFamily="18" charset="0"/>
              </a:rPr>
              <a:t>par. 5)</a:t>
            </a:r>
          </a:p>
        </p:txBody>
      </p:sp>
      <p:sp>
        <p:nvSpPr>
          <p:cNvPr id="42005" name="AutoShape 31"/>
          <p:cNvSpPr>
            <a:spLocks noChangeArrowheads="1"/>
          </p:cNvSpPr>
          <p:nvPr/>
        </p:nvSpPr>
        <p:spPr bwMode="auto">
          <a:xfrm rot="10800000">
            <a:off x="3600000" y="3532691"/>
            <a:ext cx="864000" cy="216022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2945" tIns="41473" rIns="82945" bIns="41473" anchor="ctr"/>
          <a:lstStyle/>
          <a:p>
            <a:endParaRPr lang="it-IT"/>
          </a:p>
        </p:txBody>
      </p:sp>
      <p:sp>
        <p:nvSpPr>
          <p:cNvPr id="26" name="CasellaDiTesto 25"/>
          <p:cNvSpPr txBox="1"/>
          <p:nvPr/>
        </p:nvSpPr>
        <p:spPr>
          <a:xfrm>
            <a:off x="7902720" y="750319"/>
            <a:ext cx="1241280" cy="391721"/>
          </a:xfrm>
          <a:prstGeom prst="rect">
            <a:avLst/>
          </a:prstGeom>
          <a:solidFill>
            <a:srgbClr val="FFFF00"/>
          </a:solidFill>
          <a:ln>
            <a:solidFill>
              <a:schemeClr val="bg2">
                <a:lumMod val="10000"/>
              </a:schemeClr>
            </a:solidFill>
          </a:ln>
        </p:spPr>
        <p:txBody>
          <a:bodyPr lIns="82945" tIns="41473" rIns="82945" bIns="41473">
            <a:spAutoFit/>
          </a:bodyPr>
          <a:lstStyle/>
          <a:p>
            <a:pPr algn="ctr"/>
            <a:r>
              <a:rPr lang="en-US" altLang="it-IT" sz="2000" b="1">
                <a:latin typeface="Times New Roman" pitchFamily="18" charset="0"/>
                <a:cs typeface="Times New Roman" pitchFamily="18" charset="0"/>
              </a:rPr>
              <a:t>3° model </a:t>
            </a:r>
          </a:p>
        </p:txBody>
      </p:sp>
      <p:sp>
        <p:nvSpPr>
          <p:cNvPr id="42007" name="Rectangle 13"/>
          <p:cNvSpPr>
            <a:spLocks noChangeArrowheads="1"/>
          </p:cNvSpPr>
          <p:nvPr/>
        </p:nvSpPr>
        <p:spPr bwMode="auto">
          <a:xfrm>
            <a:off x="0" y="0"/>
            <a:ext cx="4995360" cy="360755"/>
          </a:xfrm>
          <a:prstGeom prst="rect">
            <a:avLst/>
          </a:prstGeom>
          <a:solidFill>
            <a:srgbClr val="FFFF00"/>
          </a:solidFill>
          <a:ln w="57150" cmpd="thinThick">
            <a:solidFill>
              <a:schemeClr val="tx1"/>
            </a:solidFill>
            <a:miter lim="800000"/>
            <a:headEnd/>
            <a:tailEnd/>
          </a:ln>
        </p:spPr>
        <p:txBody>
          <a:bodyPr lIns="82945" tIns="41473" rIns="82945" bIns="41473">
            <a:spAutoFit/>
          </a:bodyPr>
          <a:lstStyle/>
          <a:p>
            <a:pPr algn="ctr"/>
            <a:r>
              <a:rPr lang="en-US" altLang="it-IT" b="1" i="1">
                <a:solidFill>
                  <a:schemeClr val="tx1"/>
                </a:solidFill>
                <a:latin typeface="Times New Roman" pitchFamily="18" charset="0"/>
                <a:cs typeface="Times New Roman" pitchFamily="18" charset="0"/>
              </a:rPr>
              <a:t>DIRECTIVE 2014/24/EU of 26 February 2014</a:t>
            </a:r>
            <a:endParaRPr lang="en-GB" altLang="it-IT" b="1" i="1">
              <a:solidFill>
                <a:schemeClr val="tx1"/>
              </a:solidFill>
              <a:latin typeface="Times New Roman" pitchFamily="18" charset="0"/>
              <a:cs typeface="Times New Roman" pitchFamily="18" charset="0"/>
            </a:endParaRPr>
          </a:p>
        </p:txBody>
      </p:sp>
      <p:sp>
        <p:nvSpPr>
          <p:cNvPr id="42008" name="CasellaDiTesto 33"/>
          <p:cNvSpPr txBox="1">
            <a:spLocks noChangeArrowheads="1"/>
          </p:cNvSpPr>
          <p:nvPr/>
        </p:nvSpPr>
        <p:spPr bwMode="auto">
          <a:xfrm>
            <a:off x="5029921" y="0"/>
            <a:ext cx="4114080" cy="362918"/>
          </a:xfrm>
          <a:prstGeom prst="rect">
            <a:avLst/>
          </a:prstGeom>
          <a:solidFill>
            <a:srgbClr val="00B050"/>
          </a:solidFill>
          <a:ln w="9525">
            <a:solidFill>
              <a:schemeClr val="tx1"/>
            </a:solidFill>
            <a:miter lim="800000"/>
            <a:headEnd/>
            <a:tailEnd/>
          </a:ln>
        </p:spPr>
        <p:txBody>
          <a:bodyPr lIns="82945" tIns="41473" rIns="82945" bIns="41473">
            <a:spAutoFit/>
          </a:bodyPr>
          <a:lstStyle/>
          <a:p>
            <a:pPr algn="ctr"/>
            <a:r>
              <a:rPr lang="it-IT" altLang="it-IT" b="1">
                <a:latin typeface="Times New Roman" pitchFamily="18" charset="0"/>
                <a:cs typeface="Times New Roman" pitchFamily="18" charset="0"/>
              </a:rPr>
              <a:t>DIFFERENT MODELS</a:t>
            </a:r>
          </a:p>
        </p:txBody>
      </p:sp>
      <p:pic>
        <p:nvPicPr>
          <p:cNvPr id="420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85001"/>
            <a:ext cx="1306080" cy="37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20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7761" y="6467719"/>
            <a:ext cx="1045440" cy="390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2011" name="AutoShape 4"/>
          <p:cNvSpPr>
            <a:spLocks noChangeArrowheads="1"/>
          </p:cNvSpPr>
          <p:nvPr/>
        </p:nvSpPr>
        <p:spPr bwMode="auto">
          <a:xfrm>
            <a:off x="0" y="0"/>
            <a:ext cx="9144000" cy="6858000"/>
          </a:xfrm>
          <a:prstGeom prst="roundRect">
            <a:avLst>
              <a:gd name="adj" fmla="val 19"/>
            </a:avLst>
          </a:prstGeom>
          <a:noFill/>
          <a:ln w="108000">
            <a:solidFill>
              <a:srgbClr val="FF3333"/>
            </a:solidFill>
            <a:round/>
            <a:headEnd/>
            <a:tailEnd/>
          </a:ln>
          <a:extLst>
            <a:ext uri="{909E8E84-426E-40dd-AFC4-6F175D3DCCD1}">
              <a14:hiddenFill xmlns:a14="http://schemas.microsoft.com/office/drawing/2010/main" xmlns="">
                <a:solidFill>
                  <a:srgbClr val="FFFFFF"/>
                </a:solidFill>
              </a14:hiddenFill>
            </a:ext>
          </a:extLst>
        </p:spPr>
        <p:txBody>
          <a:bodyPr wrap="none" lIns="82945" tIns="41473" rIns="82945" bIns="41473" anchor="ctr"/>
          <a:lstStyle/>
          <a:p>
            <a:pPr eaLnBrk="1">
              <a:lnSpc>
                <a:spcPct val="93000"/>
              </a:lnSpc>
              <a:buClr>
                <a:srgbClr val="000000"/>
              </a:buClr>
              <a:buSzPct val="100000"/>
              <a:buFont typeface="Times New Roman" pitchFamily="18" charset="0"/>
              <a:buNone/>
            </a:pPr>
            <a:endParaRPr lang="it-IT" altLang="it-IT"/>
          </a:p>
        </p:txBody>
      </p:sp>
      <p:sp>
        <p:nvSpPr>
          <p:cNvPr id="29" name="Text Box 2"/>
          <p:cNvSpPr txBox="1">
            <a:spLocks noChangeArrowheads="1"/>
          </p:cNvSpPr>
          <p:nvPr/>
        </p:nvSpPr>
        <p:spPr bwMode="auto">
          <a:xfrm>
            <a:off x="3059832" y="6607414"/>
            <a:ext cx="3051360" cy="25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cs typeface="Lucida Sans Unicode" pitchFamily="34" charset="0"/>
              </a:defRPr>
            </a:lvl9pPr>
          </a:lstStyle>
          <a:p>
            <a:pPr algn="ctr">
              <a:spcBef>
                <a:spcPts val="680"/>
              </a:spcBef>
              <a:buSzPct val="100000"/>
            </a:pPr>
            <a:r>
              <a:rPr lang="en-US" altLang="it-IT" sz="1100" dirty="0">
                <a:solidFill>
                  <a:srgbClr val="000000"/>
                </a:solidFill>
                <a:latin typeface="Palatino Linotype" pitchFamily="18" charset="0"/>
                <a:cs typeface="Arial" pitchFamily="34" charset="0"/>
              </a:rPr>
              <a:t>© Copyright 2016 G. M. Racca</a:t>
            </a:r>
          </a:p>
        </p:txBody>
      </p:sp>
    </p:spTree>
    <p:extLst>
      <p:ext uri="{BB962C8B-B14F-4D97-AF65-F5344CB8AC3E}">
        <p14:creationId xmlns:p14="http://schemas.microsoft.com/office/powerpoint/2010/main" val="745913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9422</TotalTime>
  <Words>5571</Words>
  <Application>Microsoft Office PowerPoint</Application>
  <PresentationFormat>On-screen Show (4:3)</PresentationFormat>
  <Paragraphs>520</Paragraphs>
  <Slides>58</Slides>
  <Notes>8</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3</vt:i4>
      </vt:variant>
      <vt:variant>
        <vt:lpstr>Slide Titles</vt:lpstr>
      </vt:variant>
      <vt:variant>
        <vt:i4>58</vt:i4>
      </vt:variant>
    </vt:vector>
  </HeadingPairs>
  <TitlesOfParts>
    <vt:vector size="80" baseType="lpstr">
      <vt:lpstr>Arial</vt:lpstr>
      <vt:lpstr>Book Antiqua</vt:lpstr>
      <vt:lpstr>Calibri</vt:lpstr>
      <vt:lpstr>Calibri Light</vt:lpstr>
      <vt:lpstr>Cambria Math</vt:lpstr>
      <vt:lpstr>Candara</vt:lpstr>
      <vt:lpstr>Franklin Gothic Book</vt:lpstr>
      <vt:lpstr>Lucida Sans Unicode</vt:lpstr>
      <vt:lpstr>Palatino Linotype</vt:lpstr>
      <vt:lpstr>Perpetua</vt:lpstr>
      <vt:lpstr>Symbol</vt:lpstr>
      <vt:lpstr>Times</vt:lpstr>
      <vt:lpstr>Times New Roman</vt:lpstr>
      <vt:lpstr>Verdana</vt:lpstr>
      <vt:lpstr>Wingdings</vt:lpstr>
      <vt:lpstr>Wingdings 2</vt:lpstr>
      <vt:lpstr>Waveform</vt:lpstr>
      <vt:lpstr>Tema do Office</vt:lpstr>
      <vt:lpstr>Equity</vt:lpstr>
      <vt:lpstr>Documento</vt:lpstr>
      <vt:lpstr>Bitmap Image</vt:lpstr>
      <vt:lpstr>think-cell Slide</vt:lpstr>
      <vt:lpstr> Joint Public Procurement and Innovation: Lessons Across Borders   </vt:lpstr>
      <vt:lpstr>PowerPoint Presentation</vt:lpstr>
      <vt:lpstr>PowerPoint Presentation</vt:lpstr>
      <vt:lpstr>Joint Public Procurement and Innovation: Lessons Across Borders  (Eds. By G.M. Racca – C.R. Yukins) </vt:lpstr>
      <vt:lpstr>Innovation in Procurement: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Responsibility</vt:lpstr>
      <vt:lpstr>Whose competition rules apply</vt:lpstr>
      <vt:lpstr>Transparency </vt:lpstr>
      <vt:lpstr>Socioeconomic Goals</vt:lpstr>
      <vt:lpstr>Choice of Law</vt:lpstr>
      <vt:lpstr>Choice of Forum</vt:lpstr>
      <vt:lpstr>Resulting Constraints</vt:lpstr>
      <vt:lpstr>Potential Research</vt:lpstr>
      <vt:lpstr>PowerPoint Presentation</vt:lpstr>
      <vt:lpstr>PowerPoint Presentation</vt:lpstr>
      <vt:lpstr>Teaching Strategies</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NEXT CHALLENGES… Development of nationally customized PPI2Innovative tools for SMART Health, Energy and ICT </vt:lpstr>
      <vt:lpstr>Project "Smart Circular Procurement"  (CircPro)</vt:lpstr>
      <vt:lpstr>CircPro 2018 -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materials</vt:lpstr>
      <vt:lpstr>References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Readings &amp; Videos</vt:lpstr>
      <vt:lpstr>Conclusion</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Developments in Comparative Public Procurement Law: Joint Procurement and Chinese PPPs</dc:title>
  <dc:creator>Christopher Yukins</dc:creator>
  <cp:lastModifiedBy>Yukins, Christopher R.</cp:lastModifiedBy>
  <cp:revision>144</cp:revision>
  <cp:lastPrinted>2019-12-04T09:40:16Z</cp:lastPrinted>
  <dcterms:created xsi:type="dcterms:W3CDTF">2017-05-26T11:48:22Z</dcterms:created>
  <dcterms:modified xsi:type="dcterms:W3CDTF">2020-02-05T07:29:29Z</dcterms:modified>
</cp:coreProperties>
</file>