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59" r:id="rId5"/>
    <p:sldId id="272" r:id="rId6"/>
    <p:sldId id="257" r:id="rId7"/>
    <p:sldId id="273" r:id="rId8"/>
    <p:sldId id="261" r:id="rId9"/>
    <p:sldId id="262" r:id="rId10"/>
    <p:sldId id="263" r:id="rId11"/>
    <p:sldId id="274" r:id="rId12"/>
    <p:sldId id="269" r:id="rId13"/>
    <p:sldId id="260" r:id="rId14"/>
    <p:sldId id="270" r:id="rId15"/>
    <p:sldId id="271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6AEE2-CB80-4AB4-AA5C-D68301BF30C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F7E0-3395-4573-844A-2F667EFE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D343-6BEF-41A7-9E3C-F5330F06E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8EF3-D76B-4D4D-886E-3BA90E43C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02FA-2E92-49F3-8194-F2E5823E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25B2-9C79-4E5E-AE80-1C8479B55D7C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D8D4-0511-4C02-B2E7-E15CC318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4E64-36C2-472A-800A-7353168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0E42-E233-420F-A1F4-496BBD59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C953D-0FB5-4E37-94FC-79D536317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8C7B-C964-432E-92DD-0BF69FC7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83D3-B866-4325-9FF7-D30A97AF42DF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88159-35BA-415A-B046-65398275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2E88-0E8D-4C48-8559-A84223A3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24063-8A9B-44BB-AE26-E8431FD0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7ADE3-8783-410E-A7DF-F7D0F64E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05E8-EFEB-484B-B741-96AD3D1E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04A-7A0F-4BA2-BD0F-C9533C96388A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4690-408A-47DE-A383-D2D87B2C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2DF4-841F-43E2-A7FC-A041F8A5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D6108B-9D47-4A52-BFA0-942092E4C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DD4FBC-80A4-4205-9485-E9F621CC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2458B7-E940-4781-AB7F-D2ACA3A1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E997-7FC6-4C08-8629-6B008173C695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8575DF-8C4E-4B87-B174-ACD989FC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FA2327-D839-4BF5-9260-4C0EE7E7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3A3F9A-99DD-4589-B378-3D83D9AF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4CEB3-A157-4F3B-99B0-02961FC0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883AAB-203D-4C68-99F2-DFEA0967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D6A-95FD-493F-B17E-FC6D42DF75B2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2E50E0-979B-48C8-946A-21D64C0B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F0D2FB-F522-4A92-9EB1-255CE4E9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2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D5299-CBA4-49E0-B98D-85E22737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90DB6E-6051-44E5-956F-FAFDBA82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AC637-6373-493B-8E3C-00EC1E72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0F84-4553-4696-9429-4E121C811E1C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57D76-F1F8-464F-A113-B645039C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003EA6-1899-4B47-89C1-8AE54BD8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5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ECC20-6536-4E28-968B-80D5459E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B98157-0407-449A-B7AF-0B47824A1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6ABBC5-660C-420F-9B7E-3CB8668F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E45C2F-6F5B-443A-AB01-5040FFF4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AFAB-B9F0-42DD-8CEE-22215C24AEB3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1A2289-1E92-46F0-9CF2-99833B53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6E0206-AD43-4B78-8A83-59B437EB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2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FBBE0-E28D-4D23-B178-A540A1D9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670640-18F7-45F0-B78E-8FB5375B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316266-9174-4654-80D0-86C2EED56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710EB1-A2D0-476F-8271-46FD0231B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2CE4EEE-1B88-4323-8AA5-FA993B328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DD9A81-D318-4790-BF11-25412411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A9CD-5FFF-4969-BFC3-9D96BCC055C8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5CC9B2-3D55-4E4E-85E0-BD1C5B83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B75507-9C8F-4E7A-BDBB-DBADFF3A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04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55ED2-5B1D-4A2F-82E4-ACF52118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21B13-204D-4386-A629-EA8F8F17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1B79-AD68-47A0-9A5C-5006C735F522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6197F-714A-45DF-9094-F1CBE4DB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CB26CE-6EA4-4ECA-9A26-38D93F41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62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A8A952-E517-4787-9B65-6199E3A1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7714-3DC5-4CA0-BDDD-A5327A870ECD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EB12C8-25C9-474F-8A6D-F66A5E87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B7B934-5F64-424D-93D5-4097ABCB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74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85B8A-E9D9-4E58-8A92-C807CF3C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B55CC7-319B-40C1-A446-1CDDD9BF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6FB3C4-5862-4141-BAE7-021567CEF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208F81-8705-4669-A2F8-75F79A89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653-2192-44DC-9CB9-C1C51D6CFDF1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CB51DD-FB65-4881-8FA0-9F4685E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F8E8EC-BB09-4A43-8D60-6DDDDE05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9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A343-9223-49AB-BEDC-188A317E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8DA-33D6-45D8-AFEB-138AD4DF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70F88-FFEA-443B-A321-FC954942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14E-6A75-497F-86A3-659D529AA9B7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C070-E29F-41D1-91A4-AAF63AB1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A620-6C8E-482F-B203-2951F5D9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9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7ADBD-16DB-4330-AB9E-1527AA8F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2CF5CB-E593-44E1-9E04-23E1915B1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5B1691-9F28-4632-BD61-CE54997CC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775071-6979-49B9-A3DB-17F94DD1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E436-6836-41C9-9672-BEED235211FA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961234-B7E2-4A8B-A34F-BD509C9B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EE6D8-BDB3-409D-A6E6-27726179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25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CE59A-4A96-4E0A-B99D-EC33019C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1F9EC5-7E9B-4202-BFFE-F38742A36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366980-3B03-4D3E-920C-6AD6724B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C4BA-6ADE-4C7D-B305-9F2D9EB3F851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14506-01EF-4F6D-9413-1313CE01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B3E39D-944C-46D2-90D2-F7F74382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30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94CBB1-16CE-4B4F-A24E-FA1BF0AEE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7AF9E5-FEC0-44BC-A1CD-E3D6A82CC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FBB0CD-A8CA-49AC-8BD0-56674530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B55-A268-4497-85D1-C356E06CBE59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2FA43-90E6-4D77-AD97-C21F0BC9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1D4F9-D710-480F-BB97-2788AF2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6F45-E960-4B69-A7B7-08A189CC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200D-4950-4BA2-BB3C-46B07326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75D2-7DD8-4663-B148-D49D16FF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4DD0-0708-40C4-8C45-2AE7810E9544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E0AF3-B2D4-45AE-99AE-B2EE4D1F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7CA8-376E-4C84-A4B5-1CAA71E0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1620-B169-4BC5-869F-095ED519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275E-C967-47BD-A5E2-018204158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02E5D-B505-4B12-867A-4AB2F84F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27491-9791-4EBA-8196-F34A2700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374-0BC1-475A-88BD-97195CA4EF37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808A-C243-426C-BA69-F2BEA101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30D8B-0035-4F67-82EC-24694D4B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A5F-757E-4396-B42B-3ABF4CCC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DA58-DB09-4C09-A5E4-8BB6B204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A7149-884C-4E3D-930B-4709B53EA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9754D-836E-434A-84F8-72A2C5C23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23841-45D5-4F62-BBEF-5347E23DD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C6BA2-0EA5-465E-8269-7A60B75C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F73F-016B-4A69-AA01-1F1DAB7A2659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26AC7-27C8-48EF-B06F-3B22BDD5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D27F9-939D-4372-BA1B-576757E8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0F34-6993-43BC-81EE-6CEAB4BB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96527-C5D5-4EC2-9045-8DDDA61F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6A75-BB57-44CC-A910-9111261F47E6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0A8C4-C51D-44B7-BAB4-9688D080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A6E01-1227-43C3-AFDA-F45F7ED0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5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C7FD5-C9DF-4B7F-AB46-09FCF90A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9D94-7C51-413B-9F22-E4B25F257988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2014-369B-4114-8360-283ADFC0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2AB32-E22E-440C-A6B1-F08831BF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47CF-E320-4CB1-AEDF-DBA8545D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056B-BE39-4137-8351-460B7080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4A0D3-D68B-474D-9BAA-517D94B5D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8DA2E-FDD4-444F-B484-C738E6C2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70FB-5C70-4717-ABCB-FF60CE74462F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746B8-90D2-4557-B788-3864B9D5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FA9FE-583E-43A2-8F95-DC09412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98B3-3152-41C9-B1ED-22369B28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C32CF-0F71-431A-AB30-B75246CED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295EF-DD4B-4797-85B5-D93E6F63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5C144-A362-41DE-9F3C-01A69B5D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BB3B-602B-4900-BA71-B72881F56BC0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9CAD8-4D3E-4C5D-BC6F-8652E6F4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7CA5-0BB6-4AA8-99FA-6A3DFA32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748EF-802E-4207-BDE2-7E72726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8322-4E9E-4372-8762-DD14ACC7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9EC6E-35DF-46F6-9825-7627E1B79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DB90-9EEA-4372-A3AA-119DE2B5BA8F}" type="datetime1">
              <a:rPr lang="zh-CN" altLang="en-US" smtClean="0"/>
              <a:t>2020/4/2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0577-9B33-4DB0-94AC-D4416028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4969-0926-4A5B-9F27-4181D37B9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5F6583-A953-41BE-9857-692E4175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ED9205-3990-48CE-A322-7228B6F21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B9938-F079-474A-A51A-7761E9D65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F1DC-397E-4965-AF48-60DD9A41E6CF}" type="datetime1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E6EAE-1CA3-475F-BF48-9CACD20B0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6EFBAC-AFFC-4A0A-85EA-D469E95F4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77ED-0CA4-4D05-8DF2-9D61303793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8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procurementinternational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procurementinternational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now, rain&#10;&#10;Description automatically generated">
            <a:extLst>
              <a:ext uri="{FF2B5EF4-FFF2-40B4-BE49-F238E27FC236}">
                <a16:creationId xmlns:a16="http://schemas.microsoft.com/office/drawing/2014/main" id="{E02144E7-7286-4A37-AAA8-E41B64F13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r="-1" b="1240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F43CB89F-DBDD-4F2F-AF9A-59C653686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r="-1" b="3588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45767-3369-4297-B412-E397C9A7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68321"/>
            <a:ext cx="5395912" cy="1277257"/>
          </a:xfrm>
        </p:spPr>
        <p:txBody>
          <a:bodyPr>
            <a:normAutofit fontScale="90000"/>
          </a:bodyPr>
          <a:lstStyle/>
          <a:p>
            <a:pPr algn="l"/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Talk:</a:t>
            </a:r>
            <a:b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Procurement in the COVID-19 Pandemic</a:t>
            </a:r>
            <a:b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Experts from </a:t>
            </a:r>
            <a:b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- Business - Economics - Trade – Law</a:t>
            </a:r>
            <a:b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Americas - Europe - Africa - Asia</a:t>
            </a:r>
            <a:endParaRPr lang="en-US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15450-B89D-4BD6-8A9A-12039FEE6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87019"/>
            <a:ext cx="5395912" cy="1655762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Thursday, April 2, 9:00 ET/15:00 CET/21:00 CST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Info: 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www.publicprocurementinternational.com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A5E9-3FB5-4DD8-9F83-966C2FB3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7083966-8734-41E5-8749-2E9606DBE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3300" b="1" dirty="0">
                <a:solidFill>
                  <a:srgbClr val="FFFF00"/>
                </a:solidFill>
              </a:rPr>
              <a:t>Protection of People’s Life and Health in COVID 19 Pandemic: The Role of Government Procurement Law and Beyond</a:t>
            </a:r>
            <a:endParaRPr lang="zh-CN" altLang="en-US" sz="3300" b="1" dirty="0">
              <a:solidFill>
                <a:srgbClr val="FFFF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FEAE67-F980-4709-A552-6FD70C0BE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6" y="4750893"/>
            <a:ext cx="5084589" cy="1147863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CAO </a:t>
            </a:r>
            <a:r>
              <a:rPr lang="en-US" altLang="zh-CN" sz="1600" b="1" dirty="0" err="1">
                <a:solidFill>
                  <a:schemeClr val="bg1"/>
                </a:solidFill>
              </a:rPr>
              <a:t>Fuguo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Law School &amp; China Institute for Public Procurement</a:t>
            </a:r>
          </a:p>
          <a:p>
            <a:pPr algn="l"/>
            <a:r>
              <a:rPr lang="en-US" altLang="zh-CN" sz="1600" b="1" dirty="0">
                <a:solidFill>
                  <a:schemeClr val="bg1"/>
                </a:solidFill>
              </a:rPr>
              <a:t>Central University of Finance and Economics(Beijing)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B05F42A-9FC8-422D-AF55-4B5459F6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801034"/>
            <a:ext cx="4047843" cy="3887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18365-2BF8-4AFA-8303-F90E99F9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3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015856"/>
            <a:ext cx="12192000" cy="510620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8423253-8BE0-4CD3-8BDB-D5F9F28F5F68}"/>
              </a:ext>
            </a:extLst>
          </p:cNvPr>
          <p:cNvSpPr/>
          <p:nvPr/>
        </p:nvSpPr>
        <p:spPr>
          <a:xfrm>
            <a:off x="2481943" y="2397967"/>
            <a:ext cx="1455575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Scientist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confirmed people to people transmission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F9C990-5CE6-40AF-A62B-DCA8C01714A6}"/>
              </a:ext>
            </a:extLst>
          </p:cNvPr>
          <p:cNvSpPr/>
          <p:nvPr/>
        </p:nvSpPr>
        <p:spPr>
          <a:xfrm>
            <a:off x="2911151" y="3610947"/>
            <a:ext cx="2379306" cy="1875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The National Authority issued Announcement No. 1 to incorporate Covid19 into the Level B infectious diseases and adopt containment measures for Level A infectious diseases.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9EE7F38-D7D7-40CF-9D71-B6A92BFCCFD4}"/>
              </a:ext>
            </a:extLst>
          </p:cNvPr>
          <p:cNvSpPr txBox="1"/>
          <p:nvPr/>
        </p:nvSpPr>
        <p:spPr>
          <a:xfrm>
            <a:off x="7558481" y="1371600"/>
            <a:ext cx="2080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Social distancing, test and contact-tracing, 17days self-isolation, mask wearing, community response, research, security of critical medical supplies etc.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7F5925-D084-4C62-A101-0B9AA2DEC734}"/>
              </a:ext>
            </a:extLst>
          </p:cNvPr>
          <p:cNvSpPr txBox="1"/>
          <p:nvPr/>
        </p:nvSpPr>
        <p:spPr>
          <a:xfrm>
            <a:off x="830509" y="545284"/>
            <a:ext cx="2734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Critical timeline for containment and impact on procurement and supply chain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58DFE-C658-4351-9D16-2488C114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25AA7-7702-4D3F-A25D-66F9E2E1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7897"/>
            <a:ext cx="10515600" cy="548906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Impact of the timeline on Emergency domestic and international procurement/supply</a:t>
            </a:r>
          </a:p>
          <a:p>
            <a:r>
              <a:rPr lang="en-US" altLang="zh-CN" dirty="0"/>
              <a:t>Designated Exclusive Procurement and Supply System-DEPS System-Public private joint effort to stimulate production and supply for government exclusive purchase, with fiscal financial support, guaranteed purchase of any surplus</a:t>
            </a:r>
          </a:p>
          <a:p>
            <a:r>
              <a:rPr lang="en-US" altLang="zh-CN" dirty="0"/>
              <a:t>GPL escape timely</a:t>
            </a:r>
          </a:p>
          <a:p>
            <a:pPr lvl="1"/>
            <a:r>
              <a:rPr lang="en-US" altLang="zh-CN" dirty="0"/>
              <a:t>On 26 Jan., Notice by MOF on procurement Facilitating Containment of </a:t>
            </a:r>
            <a:r>
              <a:rPr lang="en-US" altLang="zh-CN" dirty="0" err="1"/>
              <a:t>Covid</a:t>
            </a:r>
            <a:r>
              <a:rPr lang="en-US" altLang="zh-CN" dirty="0"/>
              <a:t> 19</a:t>
            </a:r>
          </a:p>
          <a:p>
            <a:pPr lvl="1"/>
            <a:r>
              <a:rPr lang="en-US" altLang="zh-CN" dirty="0"/>
              <a:t>GPL also provides (Art.85):The Law shall not be applicable to the emergency procurements due to severe natural disasters and other force majeure events</a:t>
            </a:r>
          </a:p>
          <a:p>
            <a:pPr lvl="1"/>
            <a:r>
              <a:rPr lang="en-US" altLang="zh-CN" dirty="0"/>
              <a:t>GPL envisaged convergency situation: Competitive negotiation procedure and Sole source procurement</a:t>
            </a:r>
          </a:p>
          <a:p>
            <a:r>
              <a:rPr lang="en-US" altLang="zh-CN" dirty="0"/>
              <a:t>Next steps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9E218-343E-4F25-8185-55A7BB8F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77ED-0CA4-4D05-8DF2-9D61303793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6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EFE25-11F1-43D1-A3EF-42C1CAFF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Simon Evenett – University of St Gallen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6C3EAB-8AD6-4112-9F67-BC420DF52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44648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0E4D208-73C9-4E96-A882-548A512F3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r="-2" b="-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5D12-CA94-4C61-89E4-241C5E81E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Trade Restraints Threaten Public Health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Inherited Import Tariffs and Spreading Export Curbs</a:t>
            </a:r>
            <a:endParaRPr lang="en-US" sz="2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2194E-8C85-44C3-9FCE-39F5B639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2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9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B0D8D-F9E9-47AE-BEA9-B092BD66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From </a:t>
            </a:r>
            <a:r>
              <a:rPr lang="en-US" sz="4200" i="1"/>
              <a:t>Tackling COVID-19 Together</a:t>
            </a:r>
            <a:endParaRPr lang="en-US" sz="42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Rectangle 12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F98EB-C0F4-4BAD-84BD-29742560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832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A6F35152-9B14-4B14-86E5-5AF098E4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7" y="3315854"/>
            <a:ext cx="5138455" cy="345561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7F6348-6653-42D5-B579-9DE7B44E0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22" y="3315854"/>
            <a:ext cx="5235774" cy="3455611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9BA505D-7F20-4821-9A56-D2B436674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22" y="-94734"/>
            <a:ext cx="5249062" cy="33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0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35FA9-12DB-424C-9A9F-85123C08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David Drabkin – United States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D582-EB02-4922-9339-732D3E22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288833"/>
            <a:ext cx="5067693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CARES Act, Section 3610 (Mar. 27, 2020)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Health measure / Fiscal stimulus / Maintaining contractor base -- contractors may be reimbursed for employees kept at home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Reimbursement by modifications to contracts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Implementation being developed by agencies</a:t>
            </a:r>
          </a:p>
        </p:txBody>
      </p:sp>
      <p:pic>
        <p:nvPicPr>
          <p:cNvPr id="7" name="Picture 6" descr="A person wearing glasses&#10;&#10;Description automatically generated">
            <a:extLst>
              <a:ext uri="{FF2B5EF4-FFF2-40B4-BE49-F238E27FC236}">
                <a16:creationId xmlns:a16="http://schemas.microsoft.com/office/drawing/2014/main" id="{F4EA4CC5-22C4-46AC-9649-36FD5E79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69" y="369913"/>
            <a:ext cx="3128687" cy="278453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9FDA31DB-0400-46E9-B41F-99547F91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r="8748" b="-1"/>
          <a:stretch/>
        </p:blipFill>
        <p:spPr>
          <a:xfrm>
            <a:off x="8053088" y="3730267"/>
            <a:ext cx="3559786" cy="27845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65AC-7EE4-4F25-B30B-C8781838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B7D1-2399-43C4-B856-AC102397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Question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7F2A-4712-44C4-BF33-F7E446D4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44347" cy="3785419"/>
          </a:xfrm>
        </p:spPr>
        <p:txBody>
          <a:bodyPr>
            <a:normAutofit/>
          </a:bodyPr>
          <a:lstStyle/>
          <a:p>
            <a:r>
              <a:rPr lang="en-US" sz="1400" b="1" dirty="0" err="1"/>
              <a:t>Benedetta</a:t>
            </a:r>
            <a:r>
              <a:rPr lang="en-US" sz="1400" b="1" dirty="0"/>
              <a:t> </a:t>
            </a:r>
            <a:r>
              <a:rPr lang="en-US" sz="1400" b="1" dirty="0" err="1"/>
              <a:t>Audia</a:t>
            </a:r>
            <a:r>
              <a:rPr lang="en-US" sz="1400" b="1" dirty="0"/>
              <a:t> (UNOPS)</a:t>
            </a:r>
          </a:p>
          <a:p>
            <a:pPr lvl="1"/>
            <a:r>
              <a:rPr lang="en-US" sz="1400" b="1" dirty="0"/>
              <a:t>Market conditions in UN procurement</a:t>
            </a:r>
          </a:p>
          <a:p>
            <a:pPr lvl="2"/>
            <a:r>
              <a:rPr lang="en-US" sz="1400" b="1" dirty="0"/>
              <a:t>Prices fluctuating – no fixed contract prices</a:t>
            </a:r>
          </a:p>
          <a:p>
            <a:pPr lvl="2"/>
            <a:r>
              <a:rPr lang="en-US" sz="1400" b="1" dirty="0"/>
              <a:t>Fulfillment uncertain – established relationships important</a:t>
            </a:r>
          </a:p>
          <a:p>
            <a:r>
              <a:rPr lang="en-US" sz="1400" b="1" dirty="0"/>
              <a:t>Vincent Moola (African Union (AU) – New Partnership for Africa’s Development (NEPAD)):</a:t>
            </a:r>
          </a:p>
          <a:p>
            <a:pPr marL="457200" lvl="1" indent="0">
              <a:buNone/>
            </a:pPr>
            <a:r>
              <a:rPr lang="en-US" sz="1400" b="1" dirty="0"/>
              <a:t>1. What immediate risks can we foresee along the supply chain systems globally that can hinder emergency supply and smooth flow of essential and critical COVID-19 Safety and Hygiene materials on-demand to most public and private hospitals worldwide, and what public procurement methodologies/approaches are likely to assist in a speed process towards COVID-19 mitigations?</a:t>
            </a:r>
          </a:p>
          <a:p>
            <a:pPr marL="457200" lvl="1" indent="0">
              <a:buNone/>
            </a:pPr>
            <a:r>
              <a:rPr lang="en-US" sz="1400" b="1" dirty="0"/>
              <a:t>2. What Trade Policy interventions can assist the smooth flow of supply chains from Tariff to Non-tariff barriers, etc., if supply chains will not be interrupted for the common fight and eradication of this pandemic?  </a:t>
            </a:r>
          </a:p>
          <a:p>
            <a:r>
              <a:rPr lang="en-US" sz="1400" b="1" dirty="0"/>
              <a:t>Other questions from audience</a:t>
            </a:r>
          </a:p>
        </p:txBody>
      </p:sp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6F150853-F96B-4DB2-A7EB-FDCECB85C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6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6F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2155B-FD82-4767-8904-E49A6BE3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C7784-6507-424C-A349-1BC0BA048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031769" cy="2936382"/>
          </a:xfrm>
        </p:spPr>
        <p:txBody>
          <a:bodyPr>
            <a:normAutofit/>
          </a:bodyPr>
          <a:lstStyle/>
          <a:p>
            <a:r>
              <a:rPr lang="en-US" sz="6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BC4B-F924-46A3-B05A-71C10553B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297"/>
            <a:ext cx="9031769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recording of this session will be posted at the program information page at publicprocurementinternational.com</a:t>
            </a: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EA82-8091-4B30-BA0E-771372DF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44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1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4D366-B244-4C7E-ACC0-5EF90196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940A-A6CB-4CE4-A67B-364EFF264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Introductions/Presentations (30 minutes)</a:t>
            </a:r>
          </a:p>
          <a:p>
            <a:r>
              <a:rPr lang="en-US" sz="3600" dirty="0"/>
              <a:t>Audience Q&amp;A (30 minutes) </a:t>
            </a:r>
          </a:p>
          <a:p>
            <a:pPr lvl="1"/>
            <a:r>
              <a:rPr lang="en-US" sz="3200" dirty="0"/>
              <a:t>“Chat” open for questions throughout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E7226-2DEE-4054-99BC-0C370CE3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4CBFA-B385-4B16-B63B-29D40EBF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8CE04-5039-4B4D-B676-5DDF946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13372" y="563918"/>
            <a:ext cx="4163968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B7FFC8-6FAA-4120-AC51-F1C9C825A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F5B224B-4446-4B75-8B12-7FAFA8ED8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807611F-497E-428E-9B8B-0192C789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D5554A-275D-46D8-8696-1CBFC915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6" y="1132517"/>
            <a:ext cx="3246509" cy="43675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4623-1015-4B53-B99B-14BCDDA2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345"/>
            <a:ext cx="6300975" cy="454370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dirty="0"/>
              <a:t>Moderators</a:t>
            </a:r>
          </a:p>
          <a:p>
            <a:pPr lvl="1"/>
            <a:r>
              <a:rPr lang="en-US" sz="2300" dirty="0"/>
              <a:t>Christopher Yukins, GW Law School</a:t>
            </a:r>
          </a:p>
          <a:p>
            <a:pPr lvl="1"/>
            <a:r>
              <a:rPr lang="en-US" sz="2300" dirty="0"/>
              <a:t>Laurence </a:t>
            </a:r>
            <a:r>
              <a:rPr lang="en-US" sz="2300" dirty="0" err="1"/>
              <a:t>Folliot</a:t>
            </a:r>
            <a:r>
              <a:rPr lang="en-US" sz="2300" dirty="0"/>
              <a:t> </a:t>
            </a:r>
            <a:r>
              <a:rPr lang="en-US" sz="2300" dirty="0" err="1"/>
              <a:t>Lalliot</a:t>
            </a:r>
            <a:r>
              <a:rPr lang="en-US" sz="2300" dirty="0"/>
              <a:t>, University of Paris Nanterre (based in Dakar, Senegal)</a:t>
            </a:r>
          </a:p>
          <a:p>
            <a:pPr lvl="1"/>
            <a:r>
              <a:rPr lang="en-US" sz="2300" dirty="0"/>
              <a:t>David </a:t>
            </a:r>
            <a:r>
              <a:rPr lang="en-US" sz="2300" dirty="0" err="1"/>
              <a:t>Drabkin</a:t>
            </a:r>
            <a:r>
              <a:rPr lang="en-US" sz="2300" dirty="0"/>
              <a:t>, Chair, Procurement Round Table (US)</a:t>
            </a:r>
          </a:p>
          <a:p>
            <a:pPr marL="0" indent="0">
              <a:buNone/>
            </a:pPr>
            <a:r>
              <a:rPr lang="en-US" sz="3100" dirty="0"/>
              <a:t>Panelists</a:t>
            </a:r>
          </a:p>
          <a:p>
            <a:pPr lvl="1"/>
            <a:r>
              <a:rPr lang="en-US" sz="2300" dirty="0"/>
              <a:t>Gian Luigi Albano, CONSIP (Italy)</a:t>
            </a:r>
          </a:p>
          <a:p>
            <a:pPr lvl="1"/>
            <a:r>
              <a:rPr lang="en-US" sz="2300" dirty="0"/>
              <a:t>William </a:t>
            </a:r>
            <a:r>
              <a:rPr lang="en-US" sz="2300" dirty="0" err="1"/>
              <a:t>Kovacic</a:t>
            </a:r>
            <a:r>
              <a:rPr lang="en-US" sz="2300" dirty="0"/>
              <a:t> – GW Law School (former chair, U.S. Federal Trade Commission)</a:t>
            </a:r>
          </a:p>
          <a:p>
            <a:pPr lvl="1"/>
            <a:r>
              <a:rPr lang="en-US" sz="2300" dirty="0"/>
              <a:t>Ben Koberna, </a:t>
            </a:r>
            <a:r>
              <a:rPr lang="en-US" sz="2300" dirty="0" err="1"/>
              <a:t>EASiBuy</a:t>
            </a:r>
            <a:r>
              <a:rPr lang="en-US" sz="2300" dirty="0"/>
              <a:t> (USA)</a:t>
            </a:r>
          </a:p>
          <a:p>
            <a:pPr lvl="1"/>
            <a:r>
              <a:rPr lang="en-US" sz="2300" dirty="0"/>
              <a:t>CAO </a:t>
            </a:r>
            <a:r>
              <a:rPr lang="en-US" sz="2300" dirty="0" err="1"/>
              <a:t>Fuguo</a:t>
            </a:r>
            <a:r>
              <a:rPr lang="en-US" sz="2300" dirty="0"/>
              <a:t>, Law School of the Central University of Finance and Economics (Director, China Procurement Research Center) (China)</a:t>
            </a:r>
          </a:p>
          <a:p>
            <a:pPr lvl="1"/>
            <a:r>
              <a:rPr lang="en-US" sz="2300" dirty="0"/>
              <a:t>Simon </a:t>
            </a:r>
            <a:r>
              <a:rPr lang="en-US" sz="2300" dirty="0" err="1"/>
              <a:t>Evenett</a:t>
            </a:r>
            <a:r>
              <a:rPr lang="en-US" sz="2300" dirty="0"/>
              <a:t>, University of St Gallen (Switzerland)</a:t>
            </a:r>
          </a:p>
          <a:p>
            <a:pPr marL="0" indent="0">
              <a:buNone/>
            </a:pPr>
            <a:r>
              <a:rPr lang="en-US" sz="2600" dirty="0"/>
              <a:t>Special guest – Q&amp;A</a:t>
            </a:r>
          </a:p>
          <a:p>
            <a:pPr lvl="1"/>
            <a:r>
              <a:rPr lang="en-US" dirty="0" err="1"/>
              <a:t>Benedetta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(UNOPS)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F6C8B-866A-4A4A-B8FC-A9CDC5CA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251F4-5A95-43B9-AD07-B1DD385B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5250"/>
            <a:ext cx="10905066" cy="4307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6F42D-3D87-4A03-82BC-308D9EEC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A7A60-7579-4C85-9B7A-B30C256D8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04" y="5650007"/>
            <a:ext cx="6440029" cy="967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9162C-EE71-48E7-A21F-8E6646105EE5}"/>
              </a:ext>
            </a:extLst>
          </p:cNvPr>
          <p:cNvSpPr txBox="1"/>
          <p:nvPr/>
        </p:nvSpPr>
        <p:spPr>
          <a:xfrm>
            <a:off x="8088198" y="6488668"/>
            <a:ext cx="3265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Washington Post</a:t>
            </a:r>
            <a:r>
              <a:rPr lang="en-US" dirty="0"/>
              <a:t>, 1 April 2020</a:t>
            </a:r>
          </a:p>
        </p:txBody>
      </p:sp>
    </p:spTree>
    <p:extLst>
      <p:ext uri="{BB962C8B-B14F-4D97-AF65-F5344CB8AC3E}">
        <p14:creationId xmlns:p14="http://schemas.microsoft.com/office/powerpoint/2010/main" val="7601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7413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781BA9-AB91-4EEF-AF36-E0F30F5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Christopher Yukins: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Program today</a:t>
            </a:r>
          </a:p>
        </p:txBody>
      </p:sp>
      <p:pic>
        <p:nvPicPr>
          <p:cNvPr id="3" name="Picture 2" descr="A person sitting at a table&#10;&#10;Description automatically generated">
            <a:extLst>
              <a:ext uri="{FF2B5EF4-FFF2-40B4-BE49-F238E27FC236}">
                <a16:creationId xmlns:a16="http://schemas.microsoft.com/office/drawing/2014/main" id="{279D01E4-B072-4974-ACE3-D8615AA94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B06D73-5B99-46B2-BF9E-6EE3E17DA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845" y="424206"/>
            <a:ext cx="3984899" cy="6042582"/>
          </a:xfrm>
        </p:spPr>
        <p:txBody>
          <a:bodyPr anchor="ctr">
            <a:normAutofit/>
          </a:bodyPr>
          <a:lstStyle/>
          <a:p>
            <a:endParaRPr lang="en-US" sz="1300" dirty="0">
              <a:solidFill>
                <a:srgbClr val="FFFFFF"/>
              </a:solidFill>
            </a:endParaRPr>
          </a:p>
          <a:p>
            <a:r>
              <a:rPr lang="en-US" sz="1600" b="1" dirty="0">
                <a:solidFill>
                  <a:srgbClr val="FFFFFF"/>
                </a:solidFill>
              </a:rPr>
              <a:t>Traditional public procurement rules depend on a buyer’s market. This is not.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Laurence </a:t>
            </a:r>
            <a:r>
              <a:rPr lang="en-US" sz="1600" b="1" dirty="0" err="1">
                <a:solidFill>
                  <a:srgbClr val="FFFFFF"/>
                </a:solidFill>
              </a:rPr>
              <a:t>Folliot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Lalliot</a:t>
            </a:r>
            <a:r>
              <a:rPr lang="en-US" sz="1600" b="1" dirty="0">
                <a:solidFill>
                  <a:srgbClr val="FFFFFF"/>
                </a:solidFill>
              </a:rPr>
              <a:t>:  Emergency laws – competition among governments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Gian Luigi Albano will speak to emergency contracting in Italy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William </a:t>
            </a:r>
            <a:r>
              <a:rPr lang="en-US" sz="1600" b="1" dirty="0" err="1">
                <a:solidFill>
                  <a:srgbClr val="FFFFFF"/>
                </a:solidFill>
              </a:rPr>
              <a:t>Kovacic</a:t>
            </a:r>
            <a:r>
              <a:rPr lang="en-US" sz="1600" b="1" dirty="0">
                <a:solidFill>
                  <a:srgbClr val="FFFFFF"/>
                </a:solidFill>
              </a:rPr>
              <a:t>:  Competition law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Ben Koberna:  Americas -- trends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CAO </a:t>
            </a:r>
            <a:r>
              <a:rPr lang="en-US" sz="1600" b="1" dirty="0" err="1">
                <a:solidFill>
                  <a:srgbClr val="FFFFFF"/>
                </a:solidFill>
              </a:rPr>
              <a:t>Fuguo</a:t>
            </a:r>
            <a:r>
              <a:rPr lang="en-US" sz="1600" b="1" dirty="0">
                <a:solidFill>
                  <a:srgbClr val="FFFFFF"/>
                </a:solidFill>
              </a:rPr>
              <a:t>:  China’s supply strategy 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Simon </a:t>
            </a:r>
            <a:r>
              <a:rPr lang="en-US" sz="1600" b="1" dirty="0" err="1">
                <a:solidFill>
                  <a:srgbClr val="FFFFFF"/>
                </a:solidFill>
              </a:rPr>
              <a:t>Evenett</a:t>
            </a:r>
            <a:r>
              <a:rPr lang="en-US" sz="1600" b="1" dirty="0">
                <a:solidFill>
                  <a:srgbClr val="FFFFFF"/>
                </a:solidFill>
              </a:rPr>
              <a:t>:  Trade barriers</a:t>
            </a:r>
          </a:p>
          <a:p>
            <a:pPr lvl="1"/>
            <a:r>
              <a:rPr lang="en-US" sz="1600" b="1" dirty="0" err="1">
                <a:solidFill>
                  <a:srgbClr val="FFFFFF"/>
                </a:solidFill>
              </a:rPr>
              <a:t>Benedetta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Audia</a:t>
            </a:r>
            <a:r>
              <a:rPr lang="en-US" sz="1600" b="1" dirty="0">
                <a:solidFill>
                  <a:srgbClr val="FFFFFF"/>
                </a:solidFill>
              </a:rPr>
              <a:t>: Payment and delivery</a:t>
            </a:r>
          </a:p>
          <a:p>
            <a:r>
              <a:rPr lang="en-US" sz="1600" b="1" dirty="0">
                <a:solidFill>
                  <a:srgbClr val="FFFFFF"/>
                </a:solidFill>
              </a:rPr>
              <a:t>Fiscal stimulus/health mitigation</a:t>
            </a:r>
            <a:endParaRPr lang="en-US" sz="1050" b="1" dirty="0">
              <a:solidFill>
                <a:srgbClr val="FFFFFF"/>
              </a:solidFill>
            </a:endParaRP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David </a:t>
            </a:r>
            <a:r>
              <a:rPr lang="en-US" sz="1600" b="1" dirty="0" err="1">
                <a:solidFill>
                  <a:srgbClr val="FFFFFF"/>
                </a:solidFill>
              </a:rPr>
              <a:t>Drabkin</a:t>
            </a:r>
            <a:r>
              <a:rPr lang="en-US" sz="1600" b="1" dirty="0">
                <a:solidFill>
                  <a:srgbClr val="FFFFFF"/>
                </a:solidFill>
              </a:rPr>
              <a:t>:  Section 3610 of U.S. CARES Act; see </a:t>
            </a:r>
            <a:r>
              <a:rPr lang="en-US" sz="1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www.publicprocurementinternational.com</a:t>
            </a:r>
            <a:r>
              <a:rPr lang="en-US" sz="1600" b="1" dirty="0">
                <a:solidFill>
                  <a:schemeClr val="bg1"/>
                </a:solidFill>
              </a:rPr>
              <a:t> – COVID-19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3516-3136-4146-8C0E-937D317C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4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740AE-ACD9-4AF8-960D-AADD1EFE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LAURENCE FOLLIOT-LALLIOT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UNIVERSITY OF PARIS NANTERRE / IN DAKAR</a:t>
            </a:r>
          </a:p>
        </p:txBody>
      </p:sp>
      <p:cxnSp>
        <p:nvCxnSpPr>
          <p:cNvPr id="100" name="Straight Connector 4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A413-94FA-4F6B-BCF1-95FB4B12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288845"/>
            <a:ext cx="5618922" cy="4290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Two international topics: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Competition among States and procuring entities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	- </a:t>
            </a:r>
            <a:r>
              <a:rPr lang="en-US" sz="1400" b="1" dirty="0">
                <a:solidFill>
                  <a:schemeClr val="bg1"/>
                </a:solidFill>
              </a:rPr>
              <a:t>Reversed market driven by vendors and intermediaries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	- Auction and Diversion of supply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	- EU COVID-19 procurement guidance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At risk: transparency and integrity of “COVID contracts”?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Emergency contracts often understood as non-transparent contracts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No prior or post-award publication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Only direct contracting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No definition of “emergency" concept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No limitation on contracting entities allowed to use exception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Example: Senegal</a:t>
            </a:r>
            <a:r>
              <a:rPr lang="en-US" sz="1600" dirty="0">
                <a:solidFill>
                  <a:schemeClr val="bg1"/>
                </a:solidFill>
              </a:rPr>
              <a:t> -- New regulation excludes "COVID-19 contracts" from Public Procurement Code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260AF4C8-FEC6-4FB5-8D2C-B8B0A25F0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r="1" b="2010"/>
          <a:stretch/>
        </p:blipFill>
        <p:spPr>
          <a:xfrm>
            <a:off x="7549264" y="369913"/>
            <a:ext cx="1780497" cy="2784532"/>
          </a:xfrm>
          <a:prstGeom prst="rect">
            <a:avLst/>
          </a:prstGeom>
        </p:spPr>
      </p:pic>
      <p:sp>
        <p:nvSpPr>
          <p:cNvPr id="101" name="Rectangle 50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id="{B946921D-B872-43C7-88F7-C54531569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3821651"/>
            <a:ext cx="3588640" cy="26017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4A8E-9A00-4F94-8BCE-732DC9B7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52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"/>
    </mc:Choice>
    <mc:Fallback xmlns="">
      <p:transition spd="slow" advTm="5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1CD0-779B-405C-B4D9-96621C9D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Gian Luigi Albano – CONSIP (Italy)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3B7174-2940-4A41-AD2B-9C0F88DF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Current market conditions in emergency supplies – Europe</a:t>
            </a:r>
          </a:p>
          <a:p>
            <a:pPr marL="0" indent="0">
              <a:buNone/>
            </a:pPr>
            <a:r>
              <a:rPr lang="en-US" sz="2000" dirty="0"/>
              <a:t>Need for “Buyer Cooperation”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843C9D1-2316-4310-B12A-FF58356C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r="16157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99FFB-A708-47CD-BE2E-86B45506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1377869-13C9-4761-9BB2-B4EEA4A7F2A3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7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5310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6E708A4-9A92-4093-BD13-0789C77F5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8F1A2-C833-4002-991F-73E1D50D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William Kovacic – GW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4615-AB65-47BA-A171-B38CFC4A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>
              <a:buNone/>
            </a:pPr>
            <a:r>
              <a:rPr lang="en-US" sz="3200" b="1" dirty="0"/>
              <a:t>Competition law in the pandemic</a:t>
            </a:r>
          </a:p>
          <a:p>
            <a:r>
              <a:rPr lang="en-US" sz="3200" dirty="0"/>
              <a:t>Advice available</a:t>
            </a:r>
          </a:p>
          <a:p>
            <a:r>
              <a:rPr lang="en-US" sz="3200" dirty="0"/>
              <a:t>Hazards of cooperation</a:t>
            </a:r>
          </a:p>
          <a:p>
            <a:r>
              <a:rPr lang="en-US" sz="3200" dirty="0"/>
              <a:t>Potential enforcement for “price-gouging”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FD7A0-041A-47AD-98B3-BF9201B2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1377869-13C9-4761-9BB2-B4EEA4A7F2A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300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994A-5361-45F9-A966-8F48C122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 Koberna - 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EASiBuy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2B4D-E790-4FF9-81E6-436927EA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271" y="2698552"/>
            <a:ext cx="5161606" cy="1095783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en-US" sz="14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Market trends – the Americas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Streamlining decision-making based on the COVID-19 market realities – assessing vendors / storing data</a:t>
            </a:r>
          </a:p>
          <a:p>
            <a:r>
              <a:rPr lang="en-US" sz="14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Counterfeit goods – strategies (short- and long-term)</a:t>
            </a:r>
          </a:p>
        </p:txBody>
      </p:sp>
      <p:sp>
        <p:nvSpPr>
          <p:cNvPr id="34" name="Freeform: Shape 29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4A327D2-D016-4381-B696-9754FC93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839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5C9F70F-43AF-4536-9311-FF16979E9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 r="-4" b="2394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261A1-F3E8-40EE-AA2F-1A6CC922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10641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1377869-13C9-4761-9BB2-B4EEA4A7F2A3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9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9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920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Office Theme</vt:lpstr>
      <vt:lpstr>Office 主题​​</vt:lpstr>
      <vt:lpstr>Straight Talk: Emergency Procurement in the COVID-19 Pandemic  Experts from  Government - Business - Economics - Trade – Law Americas - Europe - Africa - Asia</vt:lpstr>
      <vt:lpstr>Agenda</vt:lpstr>
      <vt:lpstr>Introductions</vt:lpstr>
      <vt:lpstr>PowerPoint Presentation</vt:lpstr>
      <vt:lpstr>Christopher Yukins: Program today</vt:lpstr>
      <vt:lpstr>LAURENCE FOLLIOT-LALLIOT UNIVERSITY OF PARIS NANTERRE / IN DAKAR</vt:lpstr>
      <vt:lpstr>Gian Luigi Albano – CONSIP (Italy)</vt:lpstr>
      <vt:lpstr>William Kovacic – GW Law </vt:lpstr>
      <vt:lpstr>Ben Koberna - EASiBuy</vt:lpstr>
      <vt:lpstr>Protection of People’s Life and Health in COVID 19 Pandemic: The Role of Government Procurement Law and Beyond</vt:lpstr>
      <vt:lpstr>PowerPoint Presentation</vt:lpstr>
      <vt:lpstr>PowerPoint Presentation</vt:lpstr>
      <vt:lpstr>Simon Evenett – University of St Gallen</vt:lpstr>
      <vt:lpstr>From Tackling COVID-19 Together</vt:lpstr>
      <vt:lpstr>David Drabkin – United States</vt:lpstr>
      <vt:lpstr>Question &amp; Answers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 Talk: Emergency Procurement in the COVID-19 Pandemic  Experts from  Government - Business - Economics - Trade – Law Americas - Europe - Africa - Asia</dc:title>
  <dc:creator>Yukins, Christopher R.</dc:creator>
  <cp:lastModifiedBy>Yukins, Christopher R.</cp:lastModifiedBy>
  <cp:revision>3</cp:revision>
  <dcterms:created xsi:type="dcterms:W3CDTF">2020-04-02T10:48:24Z</dcterms:created>
  <dcterms:modified xsi:type="dcterms:W3CDTF">2020-04-02T12:11:42Z</dcterms:modified>
</cp:coreProperties>
</file>