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9"/>
  </p:notesMasterIdLst>
  <p:sldIdLst>
    <p:sldId id="257" r:id="rId4"/>
    <p:sldId id="289" r:id="rId5"/>
    <p:sldId id="283" r:id="rId6"/>
    <p:sldId id="285" r:id="rId7"/>
    <p:sldId id="259" r:id="rId8"/>
    <p:sldId id="260" r:id="rId9"/>
    <p:sldId id="264" r:id="rId10"/>
    <p:sldId id="291" r:id="rId11"/>
    <p:sldId id="278" r:id="rId12"/>
    <p:sldId id="290" r:id="rId13"/>
    <p:sldId id="261" r:id="rId14"/>
    <p:sldId id="282" r:id="rId15"/>
    <p:sldId id="292" r:id="rId16"/>
    <p:sldId id="294" r:id="rId17"/>
    <p:sldId id="295" r:id="rId18"/>
    <p:sldId id="265" r:id="rId19"/>
    <p:sldId id="263" r:id="rId20"/>
    <p:sldId id="284" r:id="rId21"/>
    <p:sldId id="258" r:id="rId22"/>
    <p:sldId id="266" r:id="rId23"/>
    <p:sldId id="267" r:id="rId24"/>
    <p:sldId id="276" r:id="rId25"/>
    <p:sldId id="277" r:id="rId26"/>
    <p:sldId id="287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702689-4989-4493-815E-DC41D771BCEE}">
          <p14:sldIdLst>
            <p14:sldId id="257"/>
            <p14:sldId id="289"/>
            <p14:sldId id="283"/>
            <p14:sldId id="285"/>
            <p14:sldId id="259"/>
            <p14:sldId id="260"/>
            <p14:sldId id="264"/>
            <p14:sldId id="291"/>
            <p14:sldId id="278"/>
            <p14:sldId id="290"/>
            <p14:sldId id="261"/>
            <p14:sldId id="282"/>
            <p14:sldId id="292"/>
            <p14:sldId id="294"/>
            <p14:sldId id="295"/>
            <p14:sldId id="265"/>
            <p14:sldId id="263"/>
            <p14:sldId id="284"/>
            <p14:sldId id="258"/>
            <p14:sldId id="266"/>
            <p14:sldId id="267"/>
            <p14:sldId id="276"/>
            <p14:sldId id="277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7" autoAdjust="0"/>
    <p:restoredTop sz="94660"/>
  </p:normalViewPr>
  <p:slideViewPr>
    <p:cSldViewPr snapToGrid="0">
      <p:cViewPr>
        <p:scale>
          <a:sx n="100" d="100"/>
          <a:sy n="100" d="100"/>
        </p:scale>
        <p:origin x="23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95B61-E134-49B8-8EAF-55818F7502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3C2A8D-7A86-4322-AA07-9C31454F3D1D}">
      <dgm:prSet/>
      <dgm:spPr/>
      <dgm:t>
        <a:bodyPr/>
        <a:lstStyle/>
        <a:p>
          <a:r>
            <a:rPr lang="en-US"/>
            <a:t>Introductions</a:t>
          </a:r>
        </a:p>
      </dgm:t>
    </dgm:pt>
    <dgm:pt modelId="{B65B038A-AF08-4368-9942-4EF63D3A1A2C}" type="parTrans" cxnId="{D702202F-A029-4BFE-9846-A5607BD0EE55}">
      <dgm:prSet/>
      <dgm:spPr/>
      <dgm:t>
        <a:bodyPr/>
        <a:lstStyle/>
        <a:p>
          <a:endParaRPr lang="en-US"/>
        </a:p>
      </dgm:t>
    </dgm:pt>
    <dgm:pt modelId="{555EF422-827E-449C-B113-C254CBEC8568}" type="sibTrans" cxnId="{D702202F-A029-4BFE-9846-A5607BD0EE55}">
      <dgm:prSet/>
      <dgm:spPr/>
      <dgm:t>
        <a:bodyPr/>
        <a:lstStyle/>
        <a:p>
          <a:endParaRPr lang="en-US"/>
        </a:p>
      </dgm:t>
    </dgm:pt>
    <dgm:pt modelId="{CE329758-923C-484B-BD0F-9BCA2EC54DB3}">
      <dgm:prSet/>
      <dgm:spPr/>
      <dgm:t>
        <a:bodyPr/>
        <a:lstStyle/>
        <a:p>
          <a:endParaRPr lang="en-US" dirty="0"/>
        </a:p>
      </dgm:t>
    </dgm:pt>
    <dgm:pt modelId="{3399379F-4E12-4A02-9876-B279EC246825}" type="parTrans" cxnId="{480ABD6F-45C6-42FA-82F8-A08CB5E7308D}">
      <dgm:prSet/>
      <dgm:spPr/>
      <dgm:t>
        <a:bodyPr/>
        <a:lstStyle/>
        <a:p>
          <a:endParaRPr lang="en-US"/>
        </a:p>
      </dgm:t>
    </dgm:pt>
    <dgm:pt modelId="{4B1A652D-55A4-45CC-AB08-1921FF354B4C}" type="sibTrans" cxnId="{480ABD6F-45C6-42FA-82F8-A08CB5E7308D}">
      <dgm:prSet/>
      <dgm:spPr/>
      <dgm:t>
        <a:bodyPr/>
        <a:lstStyle/>
        <a:p>
          <a:endParaRPr lang="en-US"/>
        </a:p>
      </dgm:t>
    </dgm:pt>
    <dgm:pt modelId="{44E23E50-650F-48A8-A33D-A888F4A48C1E}">
      <dgm:prSet/>
      <dgm:spPr/>
      <dgm:t>
        <a:bodyPr/>
        <a:lstStyle/>
        <a:p>
          <a:r>
            <a:rPr lang="en-US"/>
            <a:t>Panelists</a:t>
          </a:r>
        </a:p>
      </dgm:t>
    </dgm:pt>
    <dgm:pt modelId="{223EF48C-E196-4407-952F-AB909AC9B20F}" type="parTrans" cxnId="{81764DDF-9567-47B2-91FD-B3A0E062145E}">
      <dgm:prSet/>
      <dgm:spPr/>
      <dgm:t>
        <a:bodyPr/>
        <a:lstStyle/>
        <a:p>
          <a:endParaRPr lang="en-US"/>
        </a:p>
      </dgm:t>
    </dgm:pt>
    <dgm:pt modelId="{67813CCC-7495-4C48-9A00-C1C404D400A4}" type="sibTrans" cxnId="{81764DDF-9567-47B2-91FD-B3A0E062145E}">
      <dgm:prSet/>
      <dgm:spPr/>
      <dgm:t>
        <a:bodyPr/>
        <a:lstStyle/>
        <a:p>
          <a:endParaRPr lang="en-US"/>
        </a:p>
      </dgm:t>
    </dgm:pt>
    <dgm:pt modelId="{6A85E195-E3C3-4247-B936-B64D2D56A0BE}">
      <dgm:prSet/>
      <dgm:spPr/>
      <dgm:t>
        <a:bodyPr/>
        <a:lstStyle/>
        <a:p>
          <a:r>
            <a:rPr lang="en-US"/>
            <a:t>Questions &amp; Answers</a:t>
          </a:r>
        </a:p>
      </dgm:t>
    </dgm:pt>
    <dgm:pt modelId="{8BD60EB9-7831-4DBB-A3B5-8D1094F2F9F3}" type="parTrans" cxnId="{E80DC9AB-E8BA-49F7-B856-F18E8F58FAF8}">
      <dgm:prSet/>
      <dgm:spPr/>
      <dgm:t>
        <a:bodyPr/>
        <a:lstStyle/>
        <a:p>
          <a:endParaRPr lang="en-US"/>
        </a:p>
      </dgm:t>
    </dgm:pt>
    <dgm:pt modelId="{A67560F9-5967-48A2-A5E8-85D4E5FAAAD0}" type="sibTrans" cxnId="{E80DC9AB-E8BA-49F7-B856-F18E8F58FAF8}">
      <dgm:prSet/>
      <dgm:spPr/>
      <dgm:t>
        <a:bodyPr/>
        <a:lstStyle/>
        <a:p>
          <a:endParaRPr lang="en-US"/>
        </a:p>
      </dgm:t>
    </dgm:pt>
    <dgm:pt modelId="{D0F9C2A2-F180-44AA-B321-58E2E31D98E8}" type="pres">
      <dgm:prSet presAssocID="{60D95B61-E134-49B8-8EAF-55818F7502A5}" presName="root" presStyleCnt="0">
        <dgm:presLayoutVars>
          <dgm:dir/>
          <dgm:resizeHandles val="exact"/>
        </dgm:presLayoutVars>
      </dgm:prSet>
      <dgm:spPr/>
    </dgm:pt>
    <dgm:pt modelId="{CE9DB33F-8E45-4E16-ABA5-B8229D8E60FC}" type="pres">
      <dgm:prSet presAssocID="{903C2A8D-7A86-4322-AA07-9C31454F3D1D}" presName="compNode" presStyleCnt="0"/>
      <dgm:spPr/>
    </dgm:pt>
    <dgm:pt modelId="{4EB168B8-59B3-432D-A647-A7494C280ED5}" type="pres">
      <dgm:prSet presAssocID="{903C2A8D-7A86-4322-AA07-9C31454F3D1D}" presName="bgRect" presStyleLbl="bgShp" presStyleIdx="0" presStyleCnt="3"/>
      <dgm:spPr/>
    </dgm:pt>
    <dgm:pt modelId="{EE959456-5E35-4AD6-A6F7-8CF2FD27DE62}" type="pres">
      <dgm:prSet presAssocID="{903C2A8D-7A86-4322-AA07-9C31454F3D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DB7F2D0-FA7B-4B8F-98CD-F942289B94A1}" type="pres">
      <dgm:prSet presAssocID="{903C2A8D-7A86-4322-AA07-9C31454F3D1D}" presName="spaceRect" presStyleCnt="0"/>
      <dgm:spPr/>
    </dgm:pt>
    <dgm:pt modelId="{214E76B3-CAA7-430D-A6B3-1125DF408310}" type="pres">
      <dgm:prSet presAssocID="{903C2A8D-7A86-4322-AA07-9C31454F3D1D}" presName="parTx" presStyleLbl="revTx" presStyleIdx="0" presStyleCnt="4">
        <dgm:presLayoutVars>
          <dgm:chMax val="0"/>
          <dgm:chPref val="0"/>
        </dgm:presLayoutVars>
      </dgm:prSet>
      <dgm:spPr/>
    </dgm:pt>
    <dgm:pt modelId="{2D73D7A2-290A-4477-9A50-91DD04FDF0BF}" type="pres">
      <dgm:prSet presAssocID="{903C2A8D-7A86-4322-AA07-9C31454F3D1D}" presName="desTx" presStyleLbl="revTx" presStyleIdx="1" presStyleCnt="4">
        <dgm:presLayoutVars/>
      </dgm:prSet>
      <dgm:spPr/>
    </dgm:pt>
    <dgm:pt modelId="{57E95B3E-63ED-473B-9765-688562D7599B}" type="pres">
      <dgm:prSet presAssocID="{555EF422-827E-449C-B113-C254CBEC8568}" presName="sibTrans" presStyleCnt="0"/>
      <dgm:spPr/>
    </dgm:pt>
    <dgm:pt modelId="{1BF71612-F037-4117-BBE4-A0E16A5F978F}" type="pres">
      <dgm:prSet presAssocID="{44E23E50-650F-48A8-A33D-A888F4A48C1E}" presName="compNode" presStyleCnt="0"/>
      <dgm:spPr/>
    </dgm:pt>
    <dgm:pt modelId="{63BD8A5D-609A-4C49-BAD6-A2B0488DAABD}" type="pres">
      <dgm:prSet presAssocID="{44E23E50-650F-48A8-A33D-A888F4A48C1E}" presName="bgRect" presStyleLbl="bgShp" presStyleIdx="1" presStyleCnt="3"/>
      <dgm:spPr/>
    </dgm:pt>
    <dgm:pt modelId="{B94EBCFB-ADBF-46B9-B666-F26900095B04}" type="pres">
      <dgm:prSet presAssocID="{44E23E50-650F-48A8-A33D-A888F4A48C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784DAB1-C1E4-4BDC-9DF3-C5A5FFE0D91C}" type="pres">
      <dgm:prSet presAssocID="{44E23E50-650F-48A8-A33D-A888F4A48C1E}" presName="spaceRect" presStyleCnt="0"/>
      <dgm:spPr/>
    </dgm:pt>
    <dgm:pt modelId="{8C9CFDE9-40AC-49B5-A4F9-B7C34A9D695D}" type="pres">
      <dgm:prSet presAssocID="{44E23E50-650F-48A8-A33D-A888F4A48C1E}" presName="parTx" presStyleLbl="revTx" presStyleIdx="2" presStyleCnt="4">
        <dgm:presLayoutVars>
          <dgm:chMax val="0"/>
          <dgm:chPref val="0"/>
        </dgm:presLayoutVars>
      </dgm:prSet>
      <dgm:spPr/>
    </dgm:pt>
    <dgm:pt modelId="{2F0A8291-6480-4DBF-81BA-86116EEE9F50}" type="pres">
      <dgm:prSet presAssocID="{67813CCC-7495-4C48-9A00-C1C404D400A4}" presName="sibTrans" presStyleCnt="0"/>
      <dgm:spPr/>
    </dgm:pt>
    <dgm:pt modelId="{521EB972-A23D-40F2-9E80-7093D0F8B62F}" type="pres">
      <dgm:prSet presAssocID="{6A85E195-E3C3-4247-B936-B64D2D56A0BE}" presName="compNode" presStyleCnt="0"/>
      <dgm:spPr/>
    </dgm:pt>
    <dgm:pt modelId="{BCE33553-47DF-4539-A55F-AFB099D3EAEF}" type="pres">
      <dgm:prSet presAssocID="{6A85E195-E3C3-4247-B936-B64D2D56A0BE}" presName="bgRect" presStyleLbl="bgShp" presStyleIdx="2" presStyleCnt="3"/>
      <dgm:spPr/>
    </dgm:pt>
    <dgm:pt modelId="{4C60CF37-E284-4465-A21F-931B61DD6188}" type="pres">
      <dgm:prSet presAssocID="{6A85E195-E3C3-4247-B936-B64D2D56A0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8C310F8-4947-4FD1-8AF4-BF02E2EFCA50}" type="pres">
      <dgm:prSet presAssocID="{6A85E195-E3C3-4247-B936-B64D2D56A0BE}" presName="spaceRect" presStyleCnt="0"/>
      <dgm:spPr/>
    </dgm:pt>
    <dgm:pt modelId="{7CD29768-4CB6-4D46-B063-37D900EF9578}" type="pres">
      <dgm:prSet presAssocID="{6A85E195-E3C3-4247-B936-B64D2D56A0B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702202F-A029-4BFE-9846-A5607BD0EE55}" srcId="{60D95B61-E134-49B8-8EAF-55818F7502A5}" destId="{903C2A8D-7A86-4322-AA07-9C31454F3D1D}" srcOrd="0" destOrd="0" parTransId="{B65B038A-AF08-4368-9942-4EF63D3A1A2C}" sibTransId="{555EF422-827E-449C-B113-C254CBEC8568}"/>
    <dgm:cxn modelId="{480ABD6F-45C6-42FA-82F8-A08CB5E7308D}" srcId="{903C2A8D-7A86-4322-AA07-9C31454F3D1D}" destId="{CE329758-923C-484B-BD0F-9BCA2EC54DB3}" srcOrd="0" destOrd="0" parTransId="{3399379F-4E12-4A02-9876-B279EC246825}" sibTransId="{4B1A652D-55A4-45CC-AB08-1921FF354B4C}"/>
    <dgm:cxn modelId="{EB08EF7E-128C-46D4-946B-63BC08A9F610}" type="presOf" srcId="{6A85E195-E3C3-4247-B936-B64D2D56A0BE}" destId="{7CD29768-4CB6-4D46-B063-37D900EF9578}" srcOrd="0" destOrd="0" presId="urn:microsoft.com/office/officeart/2018/2/layout/IconVerticalSolidList"/>
    <dgm:cxn modelId="{E80DC9AB-E8BA-49F7-B856-F18E8F58FAF8}" srcId="{60D95B61-E134-49B8-8EAF-55818F7502A5}" destId="{6A85E195-E3C3-4247-B936-B64D2D56A0BE}" srcOrd="2" destOrd="0" parTransId="{8BD60EB9-7831-4DBB-A3B5-8D1094F2F9F3}" sibTransId="{A67560F9-5967-48A2-A5E8-85D4E5FAAAD0}"/>
    <dgm:cxn modelId="{C6B535C8-A564-49AB-9CB7-796DB58DCA02}" type="presOf" srcId="{60D95B61-E134-49B8-8EAF-55818F7502A5}" destId="{D0F9C2A2-F180-44AA-B321-58E2E31D98E8}" srcOrd="0" destOrd="0" presId="urn:microsoft.com/office/officeart/2018/2/layout/IconVerticalSolidList"/>
    <dgm:cxn modelId="{1DF9BDDA-0732-4654-BDF9-EAB12F77F973}" type="presOf" srcId="{CE329758-923C-484B-BD0F-9BCA2EC54DB3}" destId="{2D73D7A2-290A-4477-9A50-91DD04FDF0BF}" srcOrd="0" destOrd="0" presId="urn:microsoft.com/office/officeart/2018/2/layout/IconVerticalSolidList"/>
    <dgm:cxn modelId="{81764DDF-9567-47B2-91FD-B3A0E062145E}" srcId="{60D95B61-E134-49B8-8EAF-55818F7502A5}" destId="{44E23E50-650F-48A8-A33D-A888F4A48C1E}" srcOrd="1" destOrd="0" parTransId="{223EF48C-E196-4407-952F-AB909AC9B20F}" sibTransId="{67813CCC-7495-4C48-9A00-C1C404D400A4}"/>
    <dgm:cxn modelId="{41A1A2F5-E4B3-41A6-96F0-EBFB076A636E}" type="presOf" srcId="{44E23E50-650F-48A8-A33D-A888F4A48C1E}" destId="{8C9CFDE9-40AC-49B5-A4F9-B7C34A9D695D}" srcOrd="0" destOrd="0" presId="urn:microsoft.com/office/officeart/2018/2/layout/IconVerticalSolidList"/>
    <dgm:cxn modelId="{C66248FC-DF66-4B77-A920-419642079F29}" type="presOf" srcId="{903C2A8D-7A86-4322-AA07-9C31454F3D1D}" destId="{214E76B3-CAA7-430D-A6B3-1125DF408310}" srcOrd="0" destOrd="0" presId="urn:microsoft.com/office/officeart/2018/2/layout/IconVerticalSolidList"/>
    <dgm:cxn modelId="{44340160-F126-4B5D-9BED-9088E7841412}" type="presParOf" srcId="{D0F9C2A2-F180-44AA-B321-58E2E31D98E8}" destId="{CE9DB33F-8E45-4E16-ABA5-B8229D8E60FC}" srcOrd="0" destOrd="0" presId="urn:microsoft.com/office/officeart/2018/2/layout/IconVerticalSolidList"/>
    <dgm:cxn modelId="{A9A4A528-F1ED-4E20-872D-E70AF4AB8199}" type="presParOf" srcId="{CE9DB33F-8E45-4E16-ABA5-B8229D8E60FC}" destId="{4EB168B8-59B3-432D-A647-A7494C280ED5}" srcOrd="0" destOrd="0" presId="urn:microsoft.com/office/officeart/2018/2/layout/IconVerticalSolidList"/>
    <dgm:cxn modelId="{22B6704C-8498-47C8-BAD3-F137470469C7}" type="presParOf" srcId="{CE9DB33F-8E45-4E16-ABA5-B8229D8E60FC}" destId="{EE959456-5E35-4AD6-A6F7-8CF2FD27DE62}" srcOrd="1" destOrd="0" presId="urn:microsoft.com/office/officeart/2018/2/layout/IconVerticalSolidList"/>
    <dgm:cxn modelId="{11CBFD7F-91EB-4C5B-A51A-73A7A9C66B85}" type="presParOf" srcId="{CE9DB33F-8E45-4E16-ABA5-B8229D8E60FC}" destId="{CDB7F2D0-FA7B-4B8F-98CD-F942289B94A1}" srcOrd="2" destOrd="0" presId="urn:microsoft.com/office/officeart/2018/2/layout/IconVerticalSolidList"/>
    <dgm:cxn modelId="{ED5C5B83-6D86-4FA3-891F-FEBD70C43299}" type="presParOf" srcId="{CE9DB33F-8E45-4E16-ABA5-B8229D8E60FC}" destId="{214E76B3-CAA7-430D-A6B3-1125DF408310}" srcOrd="3" destOrd="0" presId="urn:microsoft.com/office/officeart/2018/2/layout/IconVerticalSolidList"/>
    <dgm:cxn modelId="{C822F8D4-2D6B-4735-9AA7-0D908F9CDC51}" type="presParOf" srcId="{CE9DB33F-8E45-4E16-ABA5-B8229D8E60FC}" destId="{2D73D7A2-290A-4477-9A50-91DD04FDF0BF}" srcOrd="4" destOrd="0" presId="urn:microsoft.com/office/officeart/2018/2/layout/IconVerticalSolidList"/>
    <dgm:cxn modelId="{D35A64B5-C9C9-4C15-88F4-A67BA260B460}" type="presParOf" srcId="{D0F9C2A2-F180-44AA-B321-58E2E31D98E8}" destId="{57E95B3E-63ED-473B-9765-688562D7599B}" srcOrd="1" destOrd="0" presId="urn:microsoft.com/office/officeart/2018/2/layout/IconVerticalSolidList"/>
    <dgm:cxn modelId="{E2E2C259-705E-4B52-8105-BA58AA528927}" type="presParOf" srcId="{D0F9C2A2-F180-44AA-B321-58E2E31D98E8}" destId="{1BF71612-F037-4117-BBE4-A0E16A5F978F}" srcOrd="2" destOrd="0" presId="urn:microsoft.com/office/officeart/2018/2/layout/IconVerticalSolidList"/>
    <dgm:cxn modelId="{16DFE5E6-4B42-4C74-BCC8-0FE4511F6558}" type="presParOf" srcId="{1BF71612-F037-4117-BBE4-A0E16A5F978F}" destId="{63BD8A5D-609A-4C49-BAD6-A2B0488DAABD}" srcOrd="0" destOrd="0" presId="urn:microsoft.com/office/officeart/2018/2/layout/IconVerticalSolidList"/>
    <dgm:cxn modelId="{96840A35-BDE2-4BDF-BE85-968A422F5E3E}" type="presParOf" srcId="{1BF71612-F037-4117-BBE4-A0E16A5F978F}" destId="{B94EBCFB-ADBF-46B9-B666-F26900095B04}" srcOrd="1" destOrd="0" presId="urn:microsoft.com/office/officeart/2018/2/layout/IconVerticalSolidList"/>
    <dgm:cxn modelId="{723C5161-456E-40E0-9655-11C48D849380}" type="presParOf" srcId="{1BF71612-F037-4117-BBE4-A0E16A5F978F}" destId="{4784DAB1-C1E4-4BDC-9DF3-C5A5FFE0D91C}" srcOrd="2" destOrd="0" presId="urn:microsoft.com/office/officeart/2018/2/layout/IconVerticalSolidList"/>
    <dgm:cxn modelId="{37806B80-617D-4BA7-96F8-E8B6E63C1084}" type="presParOf" srcId="{1BF71612-F037-4117-BBE4-A0E16A5F978F}" destId="{8C9CFDE9-40AC-49B5-A4F9-B7C34A9D695D}" srcOrd="3" destOrd="0" presId="urn:microsoft.com/office/officeart/2018/2/layout/IconVerticalSolidList"/>
    <dgm:cxn modelId="{157864E6-33E0-478B-80FE-69BA93E96420}" type="presParOf" srcId="{D0F9C2A2-F180-44AA-B321-58E2E31D98E8}" destId="{2F0A8291-6480-4DBF-81BA-86116EEE9F50}" srcOrd="3" destOrd="0" presId="urn:microsoft.com/office/officeart/2018/2/layout/IconVerticalSolidList"/>
    <dgm:cxn modelId="{9CDF2CBC-BE3F-4702-950A-2B767965F07A}" type="presParOf" srcId="{D0F9C2A2-F180-44AA-B321-58E2E31D98E8}" destId="{521EB972-A23D-40F2-9E80-7093D0F8B62F}" srcOrd="4" destOrd="0" presId="urn:microsoft.com/office/officeart/2018/2/layout/IconVerticalSolidList"/>
    <dgm:cxn modelId="{2F714F30-56AA-4663-94B5-177CB727A2C0}" type="presParOf" srcId="{521EB972-A23D-40F2-9E80-7093D0F8B62F}" destId="{BCE33553-47DF-4539-A55F-AFB099D3EAEF}" srcOrd="0" destOrd="0" presId="urn:microsoft.com/office/officeart/2018/2/layout/IconVerticalSolidList"/>
    <dgm:cxn modelId="{19E861DB-633B-4482-8FB7-D12682D24FAE}" type="presParOf" srcId="{521EB972-A23D-40F2-9E80-7093D0F8B62F}" destId="{4C60CF37-E284-4465-A21F-931B61DD6188}" srcOrd="1" destOrd="0" presId="urn:microsoft.com/office/officeart/2018/2/layout/IconVerticalSolidList"/>
    <dgm:cxn modelId="{CC19DDE9-D591-48F6-91E5-E890C05A45CA}" type="presParOf" srcId="{521EB972-A23D-40F2-9E80-7093D0F8B62F}" destId="{08C310F8-4947-4FD1-8AF4-BF02E2EFCA50}" srcOrd="2" destOrd="0" presId="urn:microsoft.com/office/officeart/2018/2/layout/IconVerticalSolidList"/>
    <dgm:cxn modelId="{68643B3F-1EED-4DA5-82B9-E532F96FAB00}" type="presParOf" srcId="{521EB972-A23D-40F2-9E80-7093D0F8B62F}" destId="{7CD29768-4CB6-4D46-B063-37D900EF95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8A60C-A8C0-4B98-A510-C515356283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CE7DF2-4982-4C97-903E-889DD87938D5}">
      <dgm:prSet/>
      <dgm:spPr/>
      <dgm:t>
        <a:bodyPr/>
        <a:lstStyle/>
        <a:p>
          <a:r>
            <a:rPr lang="hu-HU" dirty="0" err="1"/>
            <a:t>Some</a:t>
          </a:r>
          <a:r>
            <a:rPr lang="hu-HU" dirty="0"/>
            <a:t> of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widely</a:t>
          </a:r>
          <a:r>
            <a:rPr lang="hu-HU" dirty="0"/>
            <a:t> </a:t>
          </a:r>
          <a:r>
            <a:rPr lang="hu-HU" dirty="0" err="1"/>
            <a:t>used</a:t>
          </a:r>
          <a:r>
            <a:rPr lang="hu-HU" dirty="0"/>
            <a:t> </a:t>
          </a:r>
          <a:r>
            <a:rPr lang="hu-HU" dirty="0" err="1"/>
            <a:t>corruption</a:t>
          </a:r>
          <a:r>
            <a:rPr lang="hu-HU" dirty="0"/>
            <a:t> </a:t>
          </a:r>
          <a:r>
            <a:rPr lang="hu-HU" dirty="0" err="1"/>
            <a:t>proxies</a:t>
          </a:r>
          <a:r>
            <a:rPr lang="hu-HU" dirty="0"/>
            <a:t> </a:t>
          </a:r>
          <a:r>
            <a:rPr lang="hu-HU" dirty="0" err="1"/>
            <a:t>are</a:t>
          </a:r>
          <a:r>
            <a:rPr lang="hu-HU" dirty="0"/>
            <a:t> of limited </a:t>
          </a:r>
          <a:r>
            <a:rPr lang="hu-HU" dirty="0" err="1"/>
            <a:t>use</a:t>
          </a:r>
          <a:r>
            <a:rPr lang="hu-HU" dirty="0"/>
            <a:t> in </a:t>
          </a:r>
          <a:r>
            <a:rPr lang="hu-HU" dirty="0" err="1"/>
            <a:t>the</a:t>
          </a:r>
          <a:r>
            <a:rPr lang="hu-HU" dirty="0"/>
            <a:t> COVID-19 </a:t>
          </a:r>
          <a:r>
            <a:rPr lang="hu-HU" dirty="0" err="1"/>
            <a:t>chaos</a:t>
          </a:r>
          <a:endParaRPr lang="en-US" dirty="0"/>
        </a:p>
      </dgm:t>
    </dgm:pt>
    <dgm:pt modelId="{5DB8D037-EF58-4549-B411-DC80484E18F8}" type="parTrans" cxnId="{F7979014-ED71-4705-A706-C4DB24F377B2}">
      <dgm:prSet/>
      <dgm:spPr/>
      <dgm:t>
        <a:bodyPr/>
        <a:lstStyle/>
        <a:p>
          <a:endParaRPr lang="en-US"/>
        </a:p>
      </dgm:t>
    </dgm:pt>
    <dgm:pt modelId="{375253FE-E50D-4769-8DBD-F0D2036E8434}" type="sibTrans" cxnId="{F7979014-ED71-4705-A706-C4DB24F377B2}">
      <dgm:prSet/>
      <dgm:spPr/>
      <dgm:t>
        <a:bodyPr/>
        <a:lstStyle/>
        <a:p>
          <a:endParaRPr lang="en-US"/>
        </a:p>
      </dgm:t>
    </dgm:pt>
    <dgm:pt modelId="{2657A163-58B1-410A-BDC9-C9D2570D32D5}">
      <dgm:prSet/>
      <dgm:spPr/>
      <dgm:t>
        <a:bodyPr/>
        <a:lstStyle/>
        <a:p>
          <a:r>
            <a:rPr lang="hu-HU"/>
            <a:t>Single bidding</a:t>
          </a:r>
          <a:endParaRPr lang="en-US"/>
        </a:p>
      </dgm:t>
    </dgm:pt>
    <dgm:pt modelId="{F8F649B8-29C4-4369-8778-421C4A64F61D}" type="parTrans" cxnId="{C29000D8-867D-4EDE-81BC-2EB98D0C77E0}">
      <dgm:prSet/>
      <dgm:spPr/>
      <dgm:t>
        <a:bodyPr/>
        <a:lstStyle/>
        <a:p>
          <a:endParaRPr lang="en-US"/>
        </a:p>
      </dgm:t>
    </dgm:pt>
    <dgm:pt modelId="{E6A7700E-D239-428C-BC26-DF53E986AB4C}" type="sibTrans" cxnId="{C29000D8-867D-4EDE-81BC-2EB98D0C77E0}">
      <dgm:prSet/>
      <dgm:spPr/>
      <dgm:t>
        <a:bodyPr/>
        <a:lstStyle/>
        <a:p>
          <a:endParaRPr lang="en-US"/>
        </a:p>
      </dgm:t>
    </dgm:pt>
    <dgm:pt modelId="{E027CD00-66C4-4278-9CD0-06C05F1F49D6}">
      <dgm:prSet/>
      <dgm:spPr/>
      <dgm:t>
        <a:bodyPr/>
        <a:lstStyle/>
        <a:p>
          <a:r>
            <a:rPr lang="hu-HU"/>
            <a:t>Non-open procedures (e.g. direct awards)</a:t>
          </a:r>
          <a:endParaRPr lang="en-US"/>
        </a:p>
      </dgm:t>
    </dgm:pt>
    <dgm:pt modelId="{0B801203-C82A-4997-B742-446B4B05061C}" type="parTrans" cxnId="{9A617C99-7179-4FFD-83A0-2B0431774642}">
      <dgm:prSet/>
      <dgm:spPr/>
      <dgm:t>
        <a:bodyPr/>
        <a:lstStyle/>
        <a:p>
          <a:endParaRPr lang="en-US"/>
        </a:p>
      </dgm:t>
    </dgm:pt>
    <dgm:pt modelId="{2378299E-4873-4F19-920B-415CA1652838}" type="sibTrans" cxnId="{9A617C99-7179-4FFD-83A0-2B0431774642}">
      <dgm:prSet/>
      <dgm:spPr/>
      <dgm:t>
        <a:bodyPr/>
        <a:lstStyle/>
        <a:p>
          <a:endParaRPr lang="en-US"/>
        </a:p>
      </dgm:t>
    </dgm:pt>
    <dgm:pt modelId="{5A7C1378-0D62-48A1-A7AD-B9790C48C902}">
      <dgm:prSet/>
      <dgm:spPr/>
      <dgm:t>
        <a:bodyPr/>
        <a:lstStyle/>
        <a:p>
          <a:r>
            <a:rPr lang="hu-HU" dirty="0" err="1"/>
            <a:t>Short</a:t>
          </a:r>
          <a:r>
            <a:rPr lang="hu-HU" dirty="0"/>
            <a:t> </a:t>
          </a:r>
          <a:r>
            <a:rPr lang="hu-HU" dirty="0" err="1"/>
            <a:t>advertisement</a:t>
          </a:r>
          <a:r>
            <a:rPr lang="hu-HU" dirty="0"/>
            <a:t> </a:t>
          </a:r>
          <a:r>
            <a:rPr lang="hu-HU" dirty="0" err="1"/>
            <a:t>periods</a:t>
          </a:r>
          <a:endParaRPr lang="en-US" dirty="0"/>
        </a:p>
      </dgm:t>
    </dgm:pt>
    <dgm:pt modelId="{4216AB2F-FE8B-4A85-AF31-697DD4D71B8B}" type="parTrans" cxnId="{A1E2C1B2-1B44-4E16-AEFE-9E060A987D7C}">
      <dgm:prSet/>
      <dgm:spPr/>
      <dgm:t>
        <a:bodyPr/>
        <a:lstStyle/>
        <a:p>
          <a:endParaRPr lang="en-US"/>
        </a:p>
      </dgm:t>
    </dgm:pt>
    <dgm:pt modelId="{A23FF18E-9D61-4215-AA54-3F7625AED927}" type="sibTrans" cxnId="{A1E2C1B2-1B44-4E16-AEFE-9E060A987D7C}">
      <dgm:prSet/>
      <dgm:spPr/>
      <dgm:t>
        <a:bodyPr/>
        <a:lstStyle/>
        <a:p>
          <a:endParaRPr lang="en-US"/>
        </a:p>
      </dgm:t>
    </dgm:pt>
    <dgm:pt modelId="{406E0BFC-3BD8-4CA0-9536-41A814BDD324}">
      <dgm:prSet/>
      <dgm:spPr/>
      <dgm:t>
        <a:bodyPr/>
        <a:lstStyle/>
        <a:p>
          <a:r>
            <a:rPr lang="hu-HU"/>
            <a:t>Instead, we should be looking at other indicators</a:t>
          </a:r>
          <a:endParaRPr lang="en-US"/>
        </a:p>
      </dgm:t>
    </dgm:pt>
    <dgm:pt modelId="{FA3963AA-EFDB-4670-9537-42C715A3F1EB}" type="parTrans" cxnId="{0E1520A9-8C23-4E3F-A74E-0AE66928A489}">
      <dgm:prSet/>
      <dgm:spPr/>
      <dgm:t>
        <a:bodyPr/>
        <a:lstStyle/>
        <a:p>
          <a:endParaRPr lang="en-US"/>
        </a:p>
      </dgm:t>
    </dgm:pt>
    <dgm:pt modelId="{269084B8-557F-4BA6-BCBC-B2D8F0F526C5}" type="sibTrans" cxnId="{0E1520A9-8C23-4E3F-A74E-0AE66928A489}">
      <dgm:prSet/>
      <dgm:spPr/>
      <dgm:t>
        <a:bodyPr/>
        <a:lstStyle/>
        <a:p>
          <a:endParaRPr lang="en-US"/>
        </a:p>
      </dgm:t>
    </dgm:pt>
    <dgm:pt modelId="{CD3F1CEC-EDFF-4A98-AB3A-BDE36B689FD4}">
      <dgm:prSet/>
      <dgm:spPr/>
      <dgm:t>
        <a:bodyPr/>
        <a:lstStyle/>
        <a:p>
          <a:r>
            <a:rPr lang="en-GB" dirty="0"/>
            <a:t>Supplier history: do we see odd companies showing up, </a:t>
          </a:r>
          <a:r>
            <a:rPr lang="hu-HU" dirty="0" err="1"/>
            <a:t>e.g</a:t>
          </a:r>
          <a:r>
            <a:rPr lang="hu-HU" dirty="0"/>
            <a:t>. </a:t>
          </a:r>
          <a:r>
            <a:rPr lang="en-GB" dirty="0"/>
            <a:t>Dyson producing ventilators in the UK</a:t>
          </a:r>
          <a:endParaRPr lang="en-US" dirty="0"/>
        </a:p>
      </dgm:t>
    </dgm:pt>
    <dgm:pt modelId="{96785195-C83B-4CC2-97C3-8E18F552DAE4}" type="parTrans" cxnId="{E6F739D3-1107-443F-B355-8FD35B14A9DE}">
      <dgm:prSet/>
      <dgm:spPr/>
      <dgm:t>
        <a:bodyPr/>
        <a:lstStyle/>
        <a:p>
          <a:endParaRPr lang="en-US"/>
        </a:p>
      </dgm:t>
    </dgm:pt>
    <dgm:pt modelId="{C66785B9-735A-4598-A6C7-E0E2181E019D}" type="sibTrans" cxnId="{E6F739D3-1107-443F-B355-8FD35B14A9DE}">
      <dgm:prSet/>
      <dgm:spPr/>
      <dgm:t>
        <a:bodyPr/>
        <a:lstStyle/>
        <a:p>
          <a:endParaRPr lang="en-US"/>
        </a:p>
      </dgm:t>
    </dgm:pt>
    <dgm:pt modelId="{4F7A0C1A-63C2-467E-A946-2396AEDAAABF}">
      <dgm:prSet/>
      <dgm:spPr/>
      <dgm:t>
        <a:bodyPr/>
        <a:lstStyle/>
        <a:p>
          <a:r>
            <a:rPr lang="hu-HU" dirty="0" err="1"/>
            <a:t>Lax</a:t>
          </a:r>
          <a:r>
            <a:rPr lang="hu-HU" dirty="0"/>
            <a:t> </a:t>
          </a:r>
          <a:r>
            <a:rPr lang="hu-HU" dirty="0" err="1"/>
            <a:t>application</a:t>
          </a:r>
          <a:r>
            <a:rPr lang="hu-HU" dirty="0"/>
            <a:t> of </a:t>
          </a:r>
          <a:r>
            <a:rPr lang="hu-HU" dirty="0" err="1"/>
            <a:t>emergency</a:t>
          </a:r>
          <a:r>
            <a:rPr lang="hu-HU" dirty="0"/>
            <a:t> </a:t>
          </a:r>
          <a:r>
            <a:rPr lang="hu-HU" dirty="0" err="1"/>
            <a:t>rules</a:t>
          </a:r>
          <a:r>
            <a:rPr lang="hu-HU" dirty="0"/>
            <a:t>: </a:t>
          </a:r>
          <a:r>
            <a:rPr lang="hu-HU" dirty="0" err="1"/>
            <a:t>buying</a:t>
          </a:r>
          <a:r>
            <a:rPr lang="hu-HU" dirty="0"/>
            <a:t> </a:t>
          </a:r>
          <a:r>
            <a:rPr lang="hu-HU" dirty="0" err="1"/>
            <a:t>luxury</a:t>
          </a:r>
          <a:r>
            <a:rPr lang="hu-HU" dirty="0"/>
            <a:t> </a:t>
          </a:r>
          <a:r>
            <a:rPr lang="hu-HU" dirty="0" err="1"/>
            <a:t>ministry</a:t>
          </a:r>
          <a:r>
            <a:rPr lang="hu-HU" dirty="0"/>
            <a:t> </a:t>
          </a:r>
          <a:r>
            <a:rPr lang="hu-HU" dirty="0" err="1"/>
            <a:t>cars</a:t>
          </a:r>
          <a:r>
            <a:rPr lang="hu-HU" dirty="0"/>
            <a:t> </a:t>
          </a:r>
          <a:r>
            <a:rPr lang="hu-HU" dirty="0" err="1"/>
            <a:t>using</a:t>
          </a:r>
          <a:r>
            <a:rPr lang="hu-HU" dirty="0"/>
            <a:t> COVID-19 </a:t>
          </a:r>
          <a:r>
            <a:rPr lang="hu-HU" dirty="0" err="1"/>
            <a:t>emergency</a:t>
          </a:r>
          <a:r>
            <a:rPr lang="hu-HU" dirty="0"/>
            <a:t> </a:t>
          </a:r>
          <a:r>
            <a:rPr lang="hu-HU" dirty="0" err="1"/>
            <a:t>rules</a:t>
          </a:r>
          <a:endParaRPr lang="en-US" dirty="0"/>
        </a:p>
      </dgm:t>
    </dgm:pt>
    <dgm:pt modelId="{63CD277D-B8EF-438F-9F60-1BE2F7A9B4B8}" type="parTrans" cxnId="{A3AD3FAC-29B1-46B0-BA27-CC931DFBB2BD}">
      <dgm:prSet/>
      <dgm:spPr/>
      <dgm:t>
        <a:bodyPr/>
        <a:lstStyle/>
        <a:p>
          <a:endParaRPr lang="en-US"/>
        </a:p>
      </dgm:t>
    </dgm:pt>
    <dgm:pt modelId="{219CD0A5-119F-451C-A439-15B12AB3D62D}" type="sibTrans" cxnId="{A3AD3FAC-29B1-46B0-BA27-CC931DFBB2BD}">
      <dgm:prSet/>
      <dgm:spPr/>
      <dgm:t>
        <a:bodyPr/>
        <a:lstStyle/>
        <a:p>
          <a:endParaRPr lang="en-US"/>
        </a:p>
      </dgm:t>
    </dgm:pt>
    <dgm:pt modelId="{BA9C4C4A-8376-4BB0-A16A-07C8E96D0ECA}">
      <dgm:prSet/>
      <dgm:spPr/>
      <dgm:t>
        <a:bodyPr/>
        <a:lstStyle/>
        <a:p>
          <a:r>
            <a:rPr lang="en-GB" dirty="0"/>
            <a:t>Getting better data on production costs and retail prices</a:t>
          </a:r>
          <a:r>
            <a:rPr lang="hu-HU" dirty="0"/>
            <a:t> (</a:t>
          </a:r>
          <a:r>
            <a:rPr lang="hu-HU" dirty="0" err="1"/>
            <a:t>e.g</a:t>
          </a:r>
          <a:r>
            <a:rPr lang="hu-HU" dirty="0"/>
            <a:t>. </a:t>
          </a:r>
          <a:r>
            <a:rPr lang="en-GB" dirty="0"/>
            <a:t>the Greek competition authority is doing just that using a </a:t>
          </a:r>
          <a:r>
            <a:rPr lang="hu-HU" dirty="0" err="1"/>
            <a:t>company</a:t>
          </a:r>
          <a:r>
            <a:rPr lang="hu-HU" dirty="0"/>
            <a:t> </a:t>
          </a:r>
          <a:r>
            <a:rPr lang="en-GB" dirty="0"/>
            <a:t>survey</a:t>
          </a:r>
          <a:r>
            <a:rPr lang="hu-HU" dirty="0"/>
            <a:t>)</a:t>
          </a:r>
          <a:endParaRPr lang="en-US" dirty="0"/>
        </a:p>
      </dgm:t>
    </dgm:pt>
    <dgm:pt modelId="{B4DEB85D-8EF9-484A-BA48-2524D32F5870}" type="parTrans" cxnId="{CBDC9D72-FA73-4A2A-8FFC-6D9A90E60B6F}">
      <dgm:prSet/>
      <dgm:spPr/>
      <dgm:t>
        <a:bodyPr/>
        <a:lstStyle/>
        <a:p>
          <a:endParaRPr lang="en-US"/>
        </a:p>
      </dgm:t>
    </dgm:pt>
    <dgm:pt modelId="{CDF3E9DE-D97B-4A59-B2D7-3CF65B0BA27A}" type="sibTrans" cxnId="{CBDC9D72-FA73-4A2A-8FFC-6D9A90E60B6F}">
      <dgm:prSet/>
      <dgm:spPr/>
      <dgm:t>
        <a:bodyPr/>
        <a:lstStyle/>
        <a:p>
          <a:endParaRPr lang="en-US"/>
        </a:p>
      </dgm:t>
    </dgm:pt>
    <dgm:pt modelId="{D9C1E560-7D7D-47B7-A3BF-BE529554A10D}">
      <dgm:prSet/>
      <dgm:spPr/>
      <dgm:t>
        <a:bodyPr/>
        <a:lstStyle/>
        <a:p>
          <a:r>
            <a:rPr lang="en-US" dirty="0"/>
            <a:t>G</a:t>
          </a:r>
          <a:r>
            <a:rPr lang="hu-HU" dirty="0" err="1"/>
            <a:t>etting</a:t>
          </a:r>
          <a:r>
            <a:rPr lang="hu-HU" dirty="0"/>
            <a:t> </a:t>
          </a:r>
          <a:r>
            <a:rPr lang="hu-HU" dirty="0" err="1"/>
            <a:t>better</a:t>
          </a:r>
          <a:r>
            <a:rPr lang="hu-HU" dirty="0"/>
            <a:t> </a:t>
          </a:r>
          <a:r>
            <a:rPr lang="hu-HU" dirty="0" err="1"/>
            <a:t>data</a:t>
          </a:r>
          <a:r>
            <a:rPr lang="hu-HU" dirty="0"/>
            <a:t> </a:t>
          </a:r>
          <a:r>
            <a:rPr lang="hu-HU" dirty="0" err="1"/>
            <a:t>on</a:t>
          </a:r>
          <a:r>
            <a:rPr lang="hu-HU" dirty="0"/>
            <a:t> </a:t>
          </a:r>
          <a:r>
            <a:rPr lang="hu-HU" dirty="0" err="1"/>
            <a:t>quality</a:t>
          </a:r>
          <a:r>
            <a:rPr lang="hu-HU" dirty="0"/>
            <a:t> (</a:t>
          </a:r>
          <a:r>
            <a:rPr lang="hu-HU" dirty="0" err="1"/>
            <a:t>e.g</a:t>
          </a:r>
          <a:r>
            <a:rPr lang="hu-HU" dirty="0"/>
            <a:t>. </a:t>
          </a:r>
          <a:r>
            <a:rPr lang="hu-HU" dirty="0" err="1"/>
            <a:t>through</a:t>
          </a:r>
          <a:r>
            <a:rPr lang="hu-HU" dirty="0"/>
            <a:t> </a:t>
          </a:r>
          <a:r>
            <a:rPr lang="hu-HU" dirty="0" err="1"/>
            <a:t>user</a:t>
          </a:r>
          <a:r>
            <a:rPr lang="hu-HU" dirty="0"/>
            <a:t> </a:t>
          </a:r>
          <a:r>
            <a:rPr lang="hu-HU" dirty="0" err="1"/>
            <a:t>surveys</a:t>
          </a:r>
          <a:r>
            <a:rPr lang="hu-HU" dirty="0"/>
            <a:t>)</a:t>
          </a:r>
          <a:endParaRPr lang="en-US" dirty="0"/>
        </a:p>
      </dgm:t>
    </dgm:pt>
    <dgm:pt modelId="{9E04E0DC-BA3C-4B7C-AF97-C3A19D342305}" type="parTrans" cxnId="{15941BFE-27AF-4BFA-A36A-E4901DA19D9C}">
      <dgm:prSet/>
      <dgm:spPr/>
      <dgm:t>
        <a:bodyPr/>
        <a:lstStyle/>
        <a:p>
          <a:endParaRPr lang="en-US"/>
        </a:p>
      </dgm:t>
    </dgm:pt>
    <dgm:pt modelId="{B8DB1D60-1447-45A9-A393-A49914B60FF2}" type="sibTrans" cxnId="{15941BFE-27AF-4BFA-A36A-E4901DA19D9C}">
      <dgm:prSet/>
      <dgm:spPr/>
      <dgm:t>
        <a:bodyPr/>
        <a:lstStyle/>
        <a:p>
          <a:endParaRPr lang="en-US"/>
        </a:p>
      </dgm:t>
    </dgm:pt>
    <dgm:pt modelId="{657EDB8A-AC38-4B4E-A127-423779137BBE}">
      <dgm:prSet/>
      <dgm:spPr/>
      <dgm:t>
        <a:bodyPr/>
        <a:lstStyle/>
        <a:p>
          <a:r>
            <a:rPr lang="en-US" dirty="0"/>
            <a:t>A</a:t>
          </a:r>
          <a:r>
            <a:rPr lang="hu-HU" dirty="0" err="1"/>
            <a:t>scertaining</a:t>
          </a:r>
          <a:r>
            <a:rPr lang="hu-HU" dirty="0"/>
            <a:t> </a:t>
          </a:r>
          <a:r>
            <a:rPr lang="hu-HU" dirty="0" err="1"/>
            <a:t>quantity</a:t>
          </a:r>
          <a:r>
            <a:rPr lang="hu-HU" dirty="0"/>
            <a:t> of </a:t>
          </a:r>
          <a:r>
            <a:rPr lang="hu-HU" dirty="0" err="1"/>
            <a:t>demand</a:t>
          </a:r>
          <a:r>
            <a:rPr lang="hu-HU" dirty="0"/>
            <a:t>: </a:t>
          </a:r>
          <a:r>
            <a:rPr lang="hu-HU" dirty="0" err="1"/>
            <a:t>are</a:t>
          </a:r>
          <a:r>
            <a:rPr lang="hu-HU" dirty="0"/>
            <a:t> </a:t>
          </a:r>
          <a:r>
            <a:rPr lang="hu-HU" dirty="0" err="1"/>
            <a:t>needs</a:t>
          </a:r>
          <a:r>
            <a:rPr lang="hu-HU" dirty="0"/>
            <a:t> </a:t>
          </a:r>
          <a:r>
            <a:rPr lang="hu-HU" dirty="0" err="1"/>
            <a:t>overstated</a:t>
          </a:r>
          <a:r>
            <a:rPr lang="hu-HU" dirty="0"/>
            <a:t> </a:t>
          </a:r>
          <a:r>
            <a:rPr lang="hu-HU" dirty="0" err="1"/>
            <a:t>to</a:t>
          </a:r>
          <a:r>
            <a:rPr lang="hu-HU" dirty="0"/>
            <a:t> </a:t>
          </a:r>
          <a:r>
            <a:rPr lang="hu-HU" dirty="0" err="1"/>
            <a:t>extract</a:t>
          </a:r>
          <a:r>
            <a:rPr lang="hu-HU" dirty="0"/>
            <a:t> </a:t>
          </a:r>
          <a:r>
            <a:rPr lang="hu-HU" dirty="0" err="1"/>
            <a:t>corrupt</a:t>
          </a:r>
          <a:r>
            <a:rPr lang="hu-HU" dirty="0"/>
            <a:t> </a:t>
          </a:r>
          <a:r>
            <a:rPr lang="hu-HU" dirty="0" err="1"/>
            <a:t>rents</a:t>
          </a:r>
          <a:r>
            <a:rPr lang="hu-HU" dirty="0"/>
            <a:t>?</a:t>
          </a:r>
          <a:endParaRPr lang="en-US" dirty="0"/>
        </a:p>
      </dgm:t>
    </dgm:pt>
    <dgm:pt modelId="{6AE8FBF7-225D-4FBB-A6A7-4535B0C0B400}" type="parTrans" cxnId="{B060F5D2-A828-4247-A789-259353B03EFB}">
      <dgm:prSet/>
      <dgm:spPr/>
      <dgm:t>
        <a:bodyPr/>
        <a:lstStyle/>
        <a:p>
          <a:endParaRPr lang="en-US"/>
        </a:p>
      </dgm:t>
    </dgm:pt>
    <dgm:pt modelId="{9E2B1CE6-48DD-4287-848F-94C4C5815C3E}" type="sibTrans" cxnId="{B060F5D2-A828-4247-A789-259353B03EFB}">
      <dgm:prSet/>
      <dgm:spPr/>
      <dgm:t>
        <a:bodyPr/>
        <a:lstStyle/>
        <a:p>
          <a:endParaRPr lang="en-US"/>
        </a:p>
      </dgm:t>
    </dgm:pt>
    <dgm:pt modelId="{D0DD32A2-17F7-49CF-87DA-E1017308F8D0}" type="pres">
      <dgm:prSet presAssocID="{9D98A60C-A8C0-4B98-A510-C515356283D9}" presName="linear" presStyleCnt="0">
        <dgm:presLayoutVars>
          <dgm:animLvl val="lvl"/>
          <dgm:resizeHandles val="exact"/>
        </dgm:presLayoutVars>
      </dgm:prSet>
      <dgm:spPr/>
    </dgm:pt>
    <dgm:pt modelId="{03CFD692-C021-43F2-8436-3AD440BDC3D2}" type="pres">
      <dgm:prSet presAssocID="{27CE7DF2-4982-4C97-903E-889DD87938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BB9FD8-DE08-4847-8BF6-1201C2D1DB65}" type="pres">
      <dgm:prSet presAssocID="{27CE7DF2-4982-4C97-903E-889DD87938D5}" presName="childText" presStyleLbl="revTx" presStyleIdx="0" presStyleCnt="2">
        <dgm:presLayoutVars>
          <dgm:bulletEnabled val="1"/>
        </dgm:presLayoutVars>
      </dgm:prSet>
      <dgm:spPr/>
    </dgm:pt>
    <dgm:pt modelId="{D64AF4C1-6C52-4152-A1E3-BFF902FBE931}" type="pres">
      <dgm:prSet presAssocID="{406E0BFC-3BD8-4CA0-9536-41A814BDD3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BAF8A6-6CE0-47B5-ACF3-6006401E5E23}" type="pres">
      <dgm:prSet presAssocID="{406E0BFC-3BD8-4CA0-9536-41A814BDD32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B32CA07-8564-4621-A85C-AC491A6740ED}" type="presOf" srcId="{406E0BFC-3BD8-4CA0-9536-41A814BDD324}" destId="{D64AF4C1-6C52-4152-A1E3-BFF902FBE931}" srcOrd="0" destOrd="0" presId="urn:microsoft.com/office/officeart/2005/8/layout/vList2"/>
    <dgm:cxn modelId="{535AC411-1BA4-4886-8400-DC5B604BB110}" type="presOf" srcId="{5A7C1378-0D62-48A1-A7AD-B9790C48C902}" destId="{9BBB9FD8-DE08-4847-8BF6-1201C2D1DB65}" srcOrd="0" destOrd="2" presId="urn:microsoft.com/office/officeart/2005/8/layout/vList2"/>
    <dgm:cxn modelId="{F7979014-ED71-4705-A706-C4DB24F377B2}" srcId="{9D98A60C-A8C0-4B98-A510-C515356283D9}" destId="{27CE7DF2-4982-4C97-903E-889DD87938D5}" srcOrd="0" destOrd="0" parTransId="{5DB8D037-EF58-4549-B411-DC80484E18F8}" sibTransId="{375253FE-E50D-4769-8DBD-F0D2036E8434}"/>
    <dgm:cxn modelId="{28EA2D29-F6C2-4F3A-A31A-E1DDB252D853}" type="presOf" srcId="{2657A163-58B1-410A-BDC9-C9D2570D32D5}" destId="{9BBB9FD8-DE08-4847-8BF6-1201C2D1DB65}" srcOrd="0" destOrd="0" presId="urn:microsoft.com/office/officeart/2005/8/layout/vList2"/>
    <dgm:cxn modelId="{FFD36A39-0AD7-4897-90C7-240C3EB5EDEB}" type="presOf" srcId="{27CE7DF2-4982-4C97-903E-889DD87938D5}" destId="{03CFD692-C021-43F2-8436-3AD440BDC3D2}" srcOrd="0" destOrd="0" presId="urn:microsoft.com/office/officeart/2005/8/layout/vList2"/>
    <dgm:cxn modelId="{9EB71848-9BB7-4ED2-836F-EC6D258CFEDF}" type="presOf" srcId="{E027CD00-66C4-4278-9CD0-06C05F1F49D6}" destId="{9BBB9FD8-DE08-4847-8BF6-1201C2D1DB65}" srcOrd="0" destOrd="1" presId="urn:microsoft.com/office/officeart/2005/8/layout/vList2"/>
    <dgm:cxn modelId="{CBDC9D72-FA73-4A2A-8FFC-6D9A90E60B6F}" srcId="{406E0BFC-3BD8-4CA0-9536-41A814BDD324}" destId="{BA9C4C4A-8376-4BB0-A16A-07C8E96D0ECA}" srcOrd="2" destOrd="0" parTransId="{B4DEB85D-8EF9-484A-BA48-2524D32F5870}" sibTransId="{CDF3E9DE-D97B-4A59-B2D7-3CF65B0BA27A}"/>
    <dgm:cxn modelId="{0EC26876-9A64-4529-B9C7-765E89463233}" type="presOf" srcId="{D9C1E560-7D7D-47B7-A3BF-BE529554A10D}" destId="{A2BAF8A6-6CE0-47B5-ACF3-6006401E5E23}" srcOrd="0" destOrd="3" presId="urn:microsoft.com/office/officeart/2005/8/layout/vList2"/>
    <dgm:cxn modelId="{19DDA47E-B54D-4A82-A9CF-9C08A06B7267}" type="presOf" srcId="{CD3F1CEC-EDFF-4A98-AB3A-BDE36B689FD4}" destId="{A2BAF8A6-6CE0-47B5-ACF3-6006401E5E23}" srcOrd="0" destOrd="0" presId="urn:microsoft.com/office/officeart/2005/8/layout/vList2"/>
    <dgm:cxn modelId="{26B9708A-C0F4-4EE9-B67F-68410BDE4DE1}" type="presOf" srcId="{4F7A0C1A-63C2-467E-A946-2396AEDAAABF}" destId="{A2BAF8A6-6CE0-47B5-ACF3-6006401E5E23}" srcOrd="0" destOrd="1" presId="urn:microsoft.com/office/officeart/2005/8/layout/vList2"/>
    <dgm:cxn modelId="{9A617C99-7179-4FFD-83A0-2B0431774642}" srcId="{27CE7DF2-4982-4C97-903E-889DD87938D5}" destId="{E027CD00-66C4-4278-9CD0-06C05F1F49D6}" srcOrd="1" destOrd="0" parTransId="{0B801203-C82A-4997-B742-446B4B05061C}" sibTransId="{2378299E-4873-4F19-920B-415CA1652838}"/>
    <dgm:cxn modelId="{0E1520A9-8C23-4E3F-A74E-0AE66928A489}" srcId="{9D98A60C-A8C0-4B98-A510-C515356283D9}" destId="{406E0BFC-3BD8-4CA0-9536-41A814BDD324}" srcOrd="1" destOrd="0" parTransId="{FA3963AA-EFDB-4670-9537-42C715A3F1EB}" sibTransId="{269084B8-557F-4BA6-BCBC-B2D8F0F526C5}"/>
    <dgm:cxn modelId="{A3AD3FAC-29B1-46B0-BA27-CC931DFBB2BD}" srcId="{406E0BFC-3BD8-4CA0-9536-41A814BDD324}" destId="{4F7A0C1A-63C2-467E-A946-2396AEDAAABF}" srcOrd="1" destOrd="0" parTransId="{63CD277D-B8EF-438F-9F60-1BE2F7A9B4B8}" sibTransId="{219CD0A5-119F-451C-A439-15B12AB3D62D}"/>
    <dgm:cxn modelId="{A1E2C1B2-1B44-4E16-AEFE-9E060A987D7C}" srcId="{27CE7DF2-4982-4C97-903E-889DD87938D5}" destId="{5A7C1378-0D62-48A1-A7AD-B9790C48C902}" srcOrd="2" destOrd="0" parTransId="{4216AB2F-FE8B-4A85-AF31-697DD4D71B8B}" sibTransId="{A23FF18E-9D61-4215-AA54-3F7625AED927}"/>
    <dgm:cxn modelId="{4F5843B4-0EF9-4B2B-A844-19865F607195}" type="presOf" srcId="{BA9C4C4A-8376-4BB0-A16A-07C8E96D0ECA}" destId="{A2BAF8A6-6CE0-47B5-ACF3-6006401E5E23}" srcOrd="0" destOrd="2" presId="urn:microsoft.com/office/officeart/2005/8/layout/vList2"/>
    <dgm:cxn modelId="{B060F5D2-A828-4247-A789-259353B03EFB}" srcId="{406E0BFC-3BD8-4CA0-9536-41A814BDD324}" destId="{657EDB8A-AC38-4B4E-A127-423779137BBE}" srcOrd="4" destOrd="0" parTransId="{6AE8FBF7-225D-4FBB-A6A7-4535B0C0B400}" sibTransId="{9E2B1CE6-48DD-4287-848F-94C4C5815C3E}"/>
    <dgm:cxn modelId="{E6F739D3-1107-443F-B355-8FD35B14A9DE}" srcId="{406E0BFC-3BD8-4CA0-9536-41A814BDD324}" destId="{CD3F1CEC-EDFF-4A98-AB3A-BDE36B689FD4}" srcOrd="0" destOrd="0" parTransId="{96785195-C83B-4CC2-97C3-8E18F552DAE4}" sibTransId="{C66785B9-735A-4598-A6C7-E0E2181E019D}"/>
    <dgm:cxn modelId="{074170D6-7B79-4043-A917-06B2B5895C8D}" type="presOf" srcId="{9D98A60C-A8C0-4B98-A510-C515356283D9}" destId="{D0DD32A2-17F7-49CF-87DA-E1017308F8D0}" srcOrd="0" destOrd="0" presId="urn:microsoft.com/office/officeart/2005/8/layout/vList2"/>
    <dgm:cxn modelId="{56A377D6-71C7-4E6F-9A5C-588A163C8B33}" type="presOf" srcId="{657EDB8A-AC38-4B4E-A127-423779137BBE}" destId="{A2BAF8A6-6CE0-47B5-ACF3-6006401E5E23}" srcOrd="0" destOrd="4" presId="urn:microsoft.com/office/officeart/2005/8/layout/vList2"/>
    <dgm:cxn modelId="{C29000D8-867D-4EDE-81BC-2EB98D0C77E0}" srcId="{27CE7DF2-4982-4C97-903E-889DD87938D5}" destId="{2657A163-58B1-410A-BDC9-C9D2570D32D5}" srcOrd="0" destOrd="0" parTransId="{F8F649B8-29C4-4369-8778-421C4A64F61D}" sibTransId="{E6A7700E-D239-428C-BC26-DF53E986AB4C}"/>
    <dgm:cxn modelId="{15941BFE-27AF-4BFA-A36A-E4901DA19D9C}" srcId="{406E0BFC-3BD8-4CA0-9536-41A814BDD324}" destId="{D9C1E560-7D7D-47B7-A3BF-BE529554A10D}" srcOrd="3" destOrd="0" parTransId="{9E04E0DC-BA3C-4B7C-AF97-C3A19D342305}" sibTransId="{B8DB1D60-1447-45A9-A393-A49914B60FF2}"/>
    <dgm:cxn modelId="{2B1446D9-8538-4000-BCBA-C8A939EFEA25}" type="presParOf" srcId="{D0DD32A2-17F7-49CF-87DA-E1017308F8D0}" destId="{03CFD692-C021-43F2-8436-3AD440BDC3D2}" srcOrd="0" destOrd="0" presId="urn:microsoft.com/office/officeart/2005/8/layout/vList2"/>
    <dgm:cxn modelId="{9F11396E-413C-401C-860D-2B1A656D28B1}" type="presParOf" srcId="{D0DD32A2-17F7-49CF-87DA-E1017308F8D0}" destId="{9BBB9FD8-DE08-4847-8BF6-1201C2D1DB65}" srcOrd="1" destOrd="0" presId="urn:microsoft.com/office/officeart/2005/8/layout/vList2"/>
    <dgm:cxn modelId="{AD4569C4-3031-448E-B574-6AB849DCF129}" type="presParOf" srcId="{D0DD32A2-17F7-49CF-87DA-E1017308F8D0}" destId="{D64AF4C1-6C52-4152-A1E3-BFF902FBE931}" srcOrd="2" destOrd="0" presId="urn:microsoft.com/office/officeart/2005/8/layout/vList2"/>
    <dgm:cxn modelId="{7CB852B5-13BA-49C1-B2DA-08823F5AB29A}" type="presParOf" srcId="{D0DD32A2-17F7-49CF-87DA-E1017308F8D0}" destId="{A2BAF8A6-6CE0-47B5-ACF3-6006401E5E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168B8-59B3-432D-A647-A7494C280ED5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59456-5E35-4AD6-A6F7-8CF2FD27DE62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E76B3-CAA7-430D-A6B3-1125DF408310}">
      <dsp:nvSpPr>
        <dsp:cNvPr id="0" name=""/>
        <dsp:cNvSpPr/>
      </dsp:nvSpPr>
      <dsp:spPr>
        <a:xfrm>
          <a:off x="1941716" y="718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Introductions</a:t>
          </a:r>
        </a:p>
      </dsp:txBody>
      <dsp:txXfrm>
        <a:off x="1941716" y="718"/>
        <a:ext cx="2931121" cy="1681139"/>
      </dsp:txXfrm>
    </dsp:sp>
    <dsp:sp modelId="{2D73D7A2-290A-4477-9A50-91DD04FDF0BF}">
      <dsp:nvSpPr>
        <dsp:cNvPr id="0" name=""/>
        <dsp:cNvSpPr/>
      </dsp:nvSpPr>
      <dsp:spPr>
        <a:xfrm>
          <a:off x="4872838" y="718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872838" y="718"/>
        <a:ext cx="1640765" cy="1681139"/>
      </dsp:txXfrm>
    </dsp:sp>
    <dsp:sp modelId="{63BD8A5D-609A-4C49-BAD6-A2B0488DAABD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EBCFB-ADBF-46B9-B666-F26900095B0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CFDE9-40AC-49B5-A4F9-B7C34A9D695D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Panelists</a:t>
          </a:r>
        </a:p>
      </dsp:txBody>
      <dsp:txXfrm>
        <a:off x="1941716" y="2102143"/>
        <a:ext cx="4571887" cy="1681139"/>
      </dsp:txXfrm>
    </dsp:sp>
    <dsp:sp modelId="{BCE33553-47DF-4539-A55F-AFB099D3EAE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0CF37-E284-4465-A21F-931B61DD618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29768-4CB6-4D46-B063-37D900EF9578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Questions &amp; Answers</a:t>
          </a:r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FD692-C021-43F2-8436-3AD440BDC3D2}">
      <dsp:nvSpPr>
        <dsp:cNvPr id="0" name=""/>
        <dsp:cNvSpPr/>
      </dsp:nvSpPr>
      <dsp:spPr>
        <a:xfrm>
          <a:off x="0" y="793"/>
          <a:ext cx="6513603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Some</a:t>
          </a:r>
          <a:r>
            <a:rPr lang="hu-HU" sz="2400" kern="1200" dirty="0"/>
            <a:t> of </a:t>
          </a:r>
          <a:r>
            <a:rPr lang="hu-HU" sz="2400" kern="1200" dirty="0" err="1"/>
            <a:t>the</a:t>
          </a:r>
          <a:r>
            <a:rPr lang="hu-HU" sz="2400" kern="1200" dirty="0"/>
            <a:t> </a:t>
          </a:r>
          <a:r>
            <a:rPr lang="hu-HU" sz="2400" kern="1200" dirty="0" err="1"/>
            <a:t>widely</a:t>
          </a:r>
          <a:r>
            <a:rPr lang="hu-HU" sz="2400" kern="1200" dirty="0"/>
            <a:t> </a:t>
          </a:r>
          <a:r>
            <a:rPr lang="hu-HU" sz="2400" kern="1200" dirty="0" err="1"/>
            <a:t>used</a:t>
          </a:r>
          <a:r>
            <a:rPr lang="hu-HU" sz="2400" kern="1200" dirty="0"/>
            <a:t> </a:t>
          </a:r>
          <a:r>
            <a:rPr lang="hu-HU" sz="2400" kern="1200" dirty="0" err="1"/>
            <a:t>corruption</a:t>
          </a:r>
          <a:r>
            <a:rPr lang="hu-HU" sz="2400" kern="1200" dirty="0"/>
            <a:t> </a:t>
          </a:r>
          <a:r>
            <a:rPr lang="hu-HU" sz="2400" kern="1200" dirty="0" err="1"/>
            <a:t>proxies</a:t>
          </a:r>
          <a:r>
            <a:rPr lang="hu-HU" sz="2400" kern="1200" dirty="0"/>
            <a:t> </a:t>
          </a:r>
          <a:r>
            <a:rPr lang="hu-HU" sz="2400" kern="1200" dirty="0" err="1"/>
            <a:t>are</a:t>
          </a:r>
          <a:r>
            <a:rPr lang="hu-HU" sz="2400" kern="1200" dirty="0"/>
            <a:t> of limited </a:t>
          </a:r>
          <a:r>
            <a:rPr lang="hu-HU" sz="2400" kern="1200" dirty="0" err="1"/>
            <a:t>use</a:t>
          </a:r>
          <a:r>
            <a:rPr lang="hu-HU" sz="2400" kern="1200" dirty="0"/>
            <a:t> in </a:t>
          </a:r>
          <a:r>
            <a:rPr lang="hu-HU" sz="2400" kern="1200" dirty="0" err="1"/>
            <a:t>the</a:t>
          </a:r>
          <a:r>
            <a:rPr lang="hu-HU" sz="2400" kern="1200" dirty="0"/>
            <a:t> COVID-19 </a:t>
          </a:r>
          <a:r>
            <a:rPr lang="hu-HU" sz="2400" kern="1200" dirty="0" err="1"/>
            <a:t>chaos</a:t>
          </a:r>
          <a:endParaRPr lang="en-US" sz="2400" kern="1200" dirty="0"/>
        </a:p>
      </dsp:txBody>
      <dsp:txXfrm>
        <a:off x="46606" y="47399"/>
        <a:ext cx="6420391" cy="861507"/>
      </dsp:txXfrm>
    </dsp:sp>
    <dsp:sp modelId="{9BBB9FD8-DE08-4847-8BF6-1201C2D1DB65}">
      <dsp:nvSpPr>
        <dsp:cNvPr id="0" name=""/>
        <dsp:cNvSpPr/>
      </dsp:nvSpPr>
      <dsp:spPr>
        <a:xfrm>
          <a:off x="0" y="955513"/>
          <a:ext cx="6513603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Single bidding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Non-open procedures (e.g. direct awards)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 err="1"/>
            <a:t>Short</a:t>
          </a:r>
          <a:r>
            <a:rPr lang="hu-HU" sz="1900" kern="1200" dirty="0"/>
            <a:t> </a:t>
          </a:r>
          <a:r>
            <a:rPr lang="hu-HU" sz="1900" kern="1200" dirty="0" err="1"/>
            <a:t>advertisement</a:t>
          </a:r>
          <a:r>
            <a:rPr lang="hu-HU" sz="1900" kern="1200" dirty="0"/>
            <a:t> </a:t>
          </a:r>
          <a:r>
            <a:rPr lang="hu-HU" sz="1900" kern="1200" dirty="0" err="1"/>
            <a:t>periods</a:t>
          </a:r>
          <a:endParaRPr lang="en-US" sz="1900" kern="1200" dirty="0"/>
        </a:p>
      </dsp:txBody>
      <dsp:txXfrm>
        <a:off x="0" y="955513"/>
        <a:ext cx="6513603" cy="993600"/>
      </dsp:txXfrm>
    </dsp:sp>
    <dsp:sp modelId="{D64AF4C1-6C52-4152-A1E3-BFF902FBE931}">
      <dsp:nvSpPr>
        <dsp:cNvPr id="0" name=""/>
        <dsp:cNvSpPr/>
      </dsp:nvSpPr>
      <dsp:spPr>
        <a:xfrm>
          <a:off x="0" y="1949113"/>
          <a:ext cx="6513603" cy="954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Instead, we should be looking at other indicators</a:t>
          </a:r>
          <a:endParaRPr lang="en-US" sz="2400" kern="1200"/>
        </a:p>
      </dsp:txBody>
      <dsp:txXfrm>
        <a:off x="46606" y="1995719"/>
        <a:ext cx="6420391" cy="861507"/>
      </dsp:txXfrm>
    </dsp:sp>
    <dsp:sp modelId="{A2BAF8A6-6CE0-47B5-ACF3-6006401E5E23}">
      <dsp:nvSpPr>
        <dsp:cNvPr id="0" name=""/>
        <dsp:cNvSpPr/>
      </dsp:nvSpPr>
      <dsp:spPr>
        <a:xfrm>
          <a:off x="0" y="2903833"/>
          <a:ext cx="6513603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Supplier history: do we see odd companies showing up, </a:t>
          </a:r>
          <a:r>
            <a:rPr lang="hu-HU" sz="1900" kern="1200" dirty="0" err="1"/>
            <a:t>e.g</a:t>
          </a:r>
          <a:r>
            <a:rPr lang="hu-HU" sz="1900" kern="1200" dirty="0"/>
            <a:t>. </a:t>
          </a:r>
          <a:r>
            <a:rPr lang="en-GB" sz="1900" kern="1200" dirty="0"/>
            <a:t>Dyson producing ventilators in the UK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 err="1"/>
            <a:t>Lax</a:t>
          </a:r>
          <a:r>
            <a:rPr lang="hu-HU" sz="1900" kern="1200" dirty="0"/>
            <a:t> </a:t>
          </a:r>
          <a:r>
            <a:rPr lang="hu-HU" sz="1900" kern="1200" dirty="0" err="1"/>
            <a:t>application</a:t>
          </a:r>
          <a:r>
            <a:rPr lang="hu-HU" sz="1900" kern="1200" dirty="0"/>
            <a:t> of </a:t>
          </a:r>
          <a:r>
            <a:rPr lang="hu-HU" sz="1900" kern="1200" dirty="0" err="1"/>
            <a:t>emergency</a:t>
          </a:r>
          <a:r>
            <a:rPr lang="hu-HU" sz="1900" kern="1200" dirty="0"/>
            <a:t> </a:t>
          </a:r>
          <a:r>
            <a:rPr lang="hu-HU" sz="1900" kern="1200" dirty="0" err="1"/>
            <a:t>rules</a:t>
          </a:r>
          <a:r>
            <a:rPr lang="hu-HU" sz="1900" kern="1200" dirty="0"/>
            <a:t>: </a:t>
          </a:r>
          <a:r>
            <a:rPr lang="hu-HU" sz="1900" kern="1200" dirty="0" err="1"/>
            <a:t>buying</a:t>
          </a:r>
          <a:r>
            <a:rPr lang="hu-HU" sz="1900" kern="1200" dirty="0"/>
            <a:t> </a:t>
          </a:r>
          <a:r>
            <a:rPr lang="hu-HU" sz="1900" kern="1200" dirty="0" err="1"/>
            <a:t>luxury</a:t>
          </a:r>
          <a:r>
            <a:rPr lang="hu-HU" sz="1900" kern="1200" dirty="0"/>
            <a:t> </a:t>
          </a:r>
          <a:r>
            <a:rPr lang="hu-HU" sz="1900" kern="1200" dirty="0" err="1"/>
            <a:t>ministry</a:t>
          </a:r>
          <a:r>
            <a:rPr lang="hu-HU" sz="1900" kern="1200" dirty="0"/>
            <a:t> </a:t>
          </a:r>
          <a:r>
            <a:rPr lang="hu-HU" sz="1900" kern="1200" dirty="0" err="1"/>
            <a:t>cars</a:t>
          </a:r>
          <a:r>
            <a:rPr lang="hu-HU" sz="1900" kern="1200" dirty="0"/>
            <a:t> </a:t>
          </a:r>
          <a:r>
            <a:rPr lang="hu-HU" sz="1900" kern="1200" dirty="0" err="1"/>
            <a:t>using</a:t>
          </a:r>
          <a:r>
            <a:rPr lang="hu-HU" sz="1900" kern="1200" dirty="0"/>
            <a:t> COVID-19 </a:t>
          </a:r>
          <a:r>
            <a:rPr lang="hu-HU" sz="1900" kern="1200" dirty="0" err="1"/>
            <a:t>emergency</a:t>
          </a:r>
          <a:r>
            <a:rPr lang="hu-HU" sz="1900" kern="1200" dirty="0"/>
            <a:t> </a:t>
          </a:r>
          <a:r>
            <a:rPr lang="hu-HU" sz="1900" kern="1200" dirty="0" err="1"/>
            <a:t>rules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Getting better data on production costs and retail prices</a:t>
          </a:r>
          <a:r>
            <a:rPr lang="hu-HU" sz="1900" kern="1200" dirty="0"/>
            <a:t> (</a:t>
          </a:r>
          <a:r>
            <a:rPr lang="hu-HU" sz="1900" kern="1200" dirty="0" err="1"/>
            <a:t>e.g</a:t>
          </a:r>
          <a:r>
            <a:rPr lang="hu-HU" sz="1900" kern="1200" dirty="0"/>
            <a:t>. </a:t>
          </a:r>
          <a:r>
            <a:rPr lang="en-GB" sz="1900" kern="1200" dirty="0"/>
            <a:t>the Greek competition authority is doing just that using a </a:t>
          </a:r>
          <a:r>
            <a:rPr lang="hu-HU" sz="1900" kern="1200" dirty="0" err="1"/>
            <a:t>company</a:t>
          </a:r>
          <a:r>
            <a:rPr lang="hu-HU" sz="1900" kern="1200" dirty="0"/>
            <a:t> </a:t>
          </a:r>
          <a:r>
            <a:rPr lang="en-GB" sz="1900" kern="1200" dirty="0"/>
            <a:t>survey</a:t>
          </a:r>
          <a:r>
            <a:rPr lang="hu-HU" sz="1900" kern="1200" dirty="0"/>
            <a:t>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G</a:t>
          </a:r>
          <a:r>
            <a:rPr lang="hu-HU" sz="1900" kern="1200" dirty="0" err="1"/>
            <a:t>etting</a:t>
          </a:r>
          <a:r>
            <a:rPr lang="hu-HU" sz="1900" kern="1200" dirty="0"/>
            <a:t> </a:t>
          </a:r>
          <a:r>
            <a:rPr lang="hu-HU" sz="1900" kern="1200" dirty="0" err="1"/>
            <a:t>better</a:t>
          </a:r>
          <a:r>
            <a:rPr lang="hu-HU" sz="1900" kern="1200" dirty="0"/>
            <a:t> </a:t>
          </a:r>
          <a:r>
            <a:rPr lang="hu-HU" sz="1900" kern="1200" dirty="0" err="1"/>
            <a:t>data</a:t>
          </a:r>
          <a:r>
            <a:rPr lang="hu-HU" sz="1900" kern="1200" dirty="0"/>
            <a:t> </a:t>
          </a:r>
          <a:r>
            <a:rPr lang="hu-HU" sz="1900" kern="1200" dirty="0" err="1"/>
            <a:t>on</a:t>
          </a:r>
          <a:r>
            <a:rPr lang="hu-HU" sz="1900" kern="1200" dirty="0"/>
            <a:t> </a:t>
          </a:r>
          <a:r>
            <a:rPr lang="hu-HU" sz="1900" kern="1200" dirty="0" err="1"/>
            <a:t>quality</a:t>
          </a:r>
          <a:r>
            <a:rPr lang="hu-HU" sz="1900" kern="1200" dirty="0"/>
            <a:t> (</a:t>
          </a:r>
          <a:r>
            <a:rPr lang="hu-HU" sz="1900" kern="1200" dirty="0" err="1"/>
            <a:t>e.g</a:t>
          </a:r>
          <a:r>
            <a:rPr lang="hu-HU" sz="1900" kern="1200" dirty="0"/>
            <a:t>. </a:t>
          </a:r>
          <a:r>
            <a:rPr lang="hu-HU" sz="1900" kern="1200" dirty="0" err="1"/>
            <a:t>through</a:t>
          </a:r>
          <a:r>
            <a:rPr lang="hu-HU" sz="1900" kern="1200" dirty="0"/>
            <a:t> </a:t>
          </a:r>
          <a:r>
            <a:rPr lang="hu-HU" sz="1900" kern="1200" dirty="0" err="1"/>
            <a:t>user</a:t>
          </a:r>
          <a:r>
            <a:rPr lang="hu-HU" sz="1900" kern="1200" dirty="0"/>
            <a:t> </a:t>
          </a:r>
          <a:r>
            <a:rPr lang="hu-HU" sz="1900" kern="1200" dirty="0" err="1"/>
            <a:t>surveys</a:t>
          </a:r>
          <a:r>
            <a:rPr lang="hu-HU" sz="1900" kern="1200" dirty="0"/>
            <a:t>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</a:t>
          </a:r>
          <a:r>
            <a:rPr lang="hu-HU" sz="1900" kern="1200" dirty="0" err="1"/>
            <a:t>scertaining</a:t>
          </a:r>
          <a:r>
            <a:rPr lang="hu-HU" sz="1900" kern="1200" dirty="0"/>
            <a:t> </a:t>
          </a:r>
          <a:r>
            <a:rPr lang="hu-HU" sz="1900" kern="1200" dirty="0" err="1"/>
            <a:t>quantity</a:t>
          </a:r>
          <a:r>
            <a:rPr lang="hu-HU" sz="1900" kern="1200" dirty="0"/>
            <a:t> of </a:t>
          </a:r>
          <a:r>
            <a:rPr lang="hu-HU" sz="1900" kern="1200" dirty="0" err="1"/>
            <a:t>demand</a:t>
          </a:r>
          <a:r>
            <a:rPr lang="hu-HU" sz="1900" kern="1200" dirty="0"/>
            <a:t>: </a:t>
          </a:r>
          <a:r>
            <a:rPr lang="hu-HU" sz="1900" kern="1200" dirty="0" err="1"/>
            <a:t>are</a:t>
          </a:r>
          <a:r>
            <a:rPr lang="hu-HU" sz="1900" kern="1200" dirty="0"/>
            <a:t> </a:t>
          </a:r>
          <a:r>
            <a:rPr lang="hu-HU" sz="1900" kern="1200" dirty="0" err="1"/>
            <a:t>needs</a:t>
          </a:r>
          <a:r>
            <a:rPr lang="hu-HU" sz="1900" kern="1200" dirty="0"/>
            <a:t> </a:t>
          </a:r>
          <a:r>
            <a:rPr lang="hu-HU" sz="1900" kern="1200" dirty="0" err="1"/>
            <a:t>overstated</a:t>
          </a:r>
          <a:r>
            <a:rPr lang="hu-HU" sz="1900" kern="1200" dirty="0"/>
            <a:t> </a:t>
          </a:r>
          <a:r>
            <a:rPr lang="hu-HU" sz="1900" kern="1200" dirty="0" err="1"/>
            <a:t>to</a:t>
          </a:r>
          <a:r>
            <a:rPr lang="hu-HU" sz="1900" kern="1200" dirty="0"/>
            <a:t> </a:t>
          </a:r>
          <a:r>
            <a:rPr lang="hu-HU" sz="1900" kern="1200" dirty="0" err="1"/>
            <a:t>extract</a:t>
          </a:r>
          <a:r>
            <a:rPr lang="hu-HU" sz="1900" kern="1200" dirty="0"/>
            <a:t> </a:t>
          </a:r>
          <a:r>
            <a:rPr lang="hu-HU" sz="1900" kern="1200" dirty="0" err="1"/>
            <a:t>corrupt</a:t>
          </a:r>
          <a:r>
            <a:rPr lang="hu-HU" sz="1900" kern="1200" dirty="0"/>
            <a:t> </a:t>
          </a:r>
          <a:r>
            <a:rPr lang="hu-HU" sz="1900" kern="1200" dirty="0" err="1"/>
            <a:t>rents</a:t>
          </a:r>
          <a:r>
            <a:rPr lang="hu-HU" sz="1900" kern="1200" dirty="0"/>
            <a:t>?</a:t>
          </a:r>
          <a:endParaRPr lang="en-US" sz="1900" kern="1200" dirty="0"/>
        </a:p>
      </dsp:txBody>
      <dsp:txXfrm>
        <a:off x="0" y="2903833"/>
        <a:ext cx="6513603" cy="298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9A9AD-0535-4593-AB3B-49CBC14849B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C626-9CC5-42B4-BDA0-D9AEC987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0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6bfa3ff318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6bfa3ff318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D343-6BEF-41A7-9E3C-F5330F06E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F8EF3-D76B-4D4D-886E-3BA90E43C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02FA-2E92-49F3-8194-F2E5823E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0DEA-F84A-4A9C-9ACD-86A22B8D7371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D8D4-0511-4C02-B2E7-E15CC318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4E64-36C2-472A-800A-7353168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8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0E42-E233-420F-A1F4-496BBD59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C953D-0FB5-4E37-94FC-79D536317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8C7B-C964-432E-92DD-0BF69FC7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288-3D00-4038-8535-97AF3C55E0FD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88159-35BA-415A-B046-65398275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2E88-0E8D-4C48-8559-A84223A3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24063-8A9B-44BB-AE26-E8431FD0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7ADE3-8783-410E-A7DF-F7D0F64E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05E8-EFEB-484B-B741-96AD3D1E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1872-0CF0-423A-BA2E-C1D4BC9E2DF8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4690-408A-47DE-A383-D2D87B2C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2DF4-841F-43E2-A7FC-A041F8A5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4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1" y="1267732"/>
            <a:ext cx="9576263" cy="430795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7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3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9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6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8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8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2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59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657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1" y="1267732"/>
            <a:ext cx="9576263" cy="430795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7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3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3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597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3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60EA64-D806-43AC-9DF2-F8C432F32B4C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2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386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5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8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9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5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189" indent="0">
              <a:buNone/>
              <a:defRPr sz="18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055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152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04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2" y="607392"/>
            <a:ext cx="2430780" cy="1645920"/>
          </a:xfr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2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7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079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A343-9223-49AB-BEDC-188A317E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8DA-33D6-45D8-AFEB-138AD4DF7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70F88-FFEA-443B-A321-FC954942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E33E-0D9C-4775-8DA7-034AF138DC20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3C070-E29F-41D1-91A4-AAF63AB1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5A620-6C8E-482F-B203-2951F5D9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83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7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9B482E8-6E0E-1B4F-B1FD-C69DB9E858D9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69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2346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234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"/>
          <p:cNvSpPr txBox="1">
            <a:spLocks noGrp="1"/>
          </p:cNvSpPr>
          <p:nvPr>
            <p:ph type="title"/>
          </p:nvPr>
        </p:nvSpPr>
        <p:spPr>
          <a:xfrm>
            <a:off x="960000" y="939800"/>
            <a:ext cx="4522800" cy="8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01" name="Google Shape;801;p9"/>
          <p:cNvSpPr txBox="1">
            <a:spLocks noGrp="1"/>
          </p:cNvSpPr>
          <p:nvPr>
            <p:ph type="subTitle" idx="1"/>
          </p:nvPr>
        </p:nvSpPr>
        <p:spPr>
          <a:xfrm>
            <a:off x="960000" y="1982167"/>
            <a:ext cx="5393600" cy="11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02" name="Google Shape;802;p9"/>
          <p:cNvSpPr txBox="1">
            <a:spLocks noGrp="1"/>
          </p:cNvSpPr>
          <p:nvPr>
            <p:ph type="body" idx="2"/>
          </p:nvPr>
        </p:nvSpPr>
        <p:spPr>
          <a:xfrm>
            <a:off x="1320800" y="3028167"/>
            <a:ext cx="5854800" cy="29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889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166368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0318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858B-52EC-4147-A8BE-B2F1D0A07053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0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5AAD-7A5D-43A9-89D9-A2A149BA5C9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540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984403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BB7F5-458F-49BA-9561-7642A49A21F7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5AAD-7A5D-43A9-89D9-A2A149BA5C91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43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5AAD-7A5D-43A9-89D9-A2A149BA5C91}" type="datetime1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561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95F-172F-46D4-8A18-E1756C608B1D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6F45-E960-4B69-A7B7-08A189CC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200D-4950-4BA2-BB3C-46B073261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75D2-7DD8-4663-B148-D49D16FF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BC7F-1052-42C3-BBB8-187979B90FB3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E0AF3-B2D4-45AE-99AE-B2EE4D1F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7CA8-376E-4C84-A4B5-1CAA71E0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3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8E97-CBB2-4CC5-8C3F-C0009467616F}" type="datetime1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1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90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5AAD-7A5D-43A9-89D9-A2A149BA5C91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5AAD-7A5D-43A9-89D9-A2A149BA5C91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205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5AAD-7A5D-43A9-89D9-A2A149BA5C9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665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6" y="609600"/>
            <a:ext cx="240238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09600"/>
            <a:ext cx="7973291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422858"/>
            <a:ext cx="2743196" cy="365125"/>
          </a:xfrm>
        </p:spPr>
        <p:txBody>
          <a:bodyPr/>
          <a:lstStyle/>
          <a:p>
            <a:fld id="{D3CD5AAD-7A5D-43A9-89D9-A2A149BA5C9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8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1" y="6422858"/>
            <a:ext cx="879759" cy="365125"/>
          </a:xfrm>
        </p:spPr>
        <p:txBody>
          <a:bodyPr/>
          <a:lstStyle/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121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"/>
                    </a14:imgEffect>
                    <a14:imgEffect>
                      <a14:brightnessContrast bright="3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52" r="1" b="12587"/>
          <a:stretch/>
        </p:blipFill>
        <p:spPr>
          <a:xfrm flipV="1">
            <a:off x="4419" y="4389113"/>
            <a:ext cx="2539188" cy="246889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624421" y="1796824"/>
            <a:ext cx="10943167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34538" indent="-134538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0266" indent="-134538">
              <a:spcBef>
                <a:spcPts val="450"/>
              </a:spcBef>
              <a:spcAft>
                <a:spcPts val="225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5994" indent="-135728">
              <a:spcBef>
                <a:spcPts val="0"/>
              </a:spcBef>
              <a:spcAft>
                <a:spcPts val="225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tabLst/>
              <a:defRPr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530" indent="-134538">
              <a:spcBef>
                <a:spcPts val="0"/>
              </a:spcBef>
              <a:spcAft>
                <a:spcPts val="225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70306" indent="-134538" defTabSz="670306">
              <a:spcBef>
                <a:spcPts val="0"/>
              </a:spcBef>
              <a:spcAft>
                <a:spcPts val="225"/>
              </a:spcAft>
              <a:buClr>
                <a:schemeClr val="tx1">
                  <a:lumMod val="75000"/>
                  <a:lumOff val="25000"/>
                </a:schemeClr>
              </a:buClr>
              <a:tabLst/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AT" dirty="0"/>
          </a:p>
        </p:txBody>
      </p:sp>
      <p:sp>
        <p:nvSpPr>
          <p:cNvPr id="19" name="Titel 1"/>
          <p:cNvSpPr>
            <a:spLocks noGrp="1"/>
          </p:cNvSpPr>
          <p:nvPr userDrawn="1">
            <p:ph type="title"/>
          </p:nvPr>
        </p:nvSpPr>
        <p:spPr>
          <a:xfrm>
            <a:off x="609600" y="529439"/>
            <a:ext cx="9843536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 cap="none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de-AT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0535113" y="260652"/>
            <a:ext cx="1417539" cy="1475815"/>
            <a:chOff x="7839852" y="240753"/>
            <a:chExt cx="1052628" cy="1106861"/>
          </a:xfrm>
        </p:grpSpPr>
        <p:pic>
          <p:nvPicPr>
            <p:cNvPr id="26" name="Picture 2" descr="U:\01 Allgemein BBG\02 Marketing\03 PR &amp; Kommunikation\Logos, Icons\Logos\Logo BBG\BBG - Logo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852" y="240753"/>
              <a:ext cx="1052628" cy="423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ROSENBEKI\AppData\Local\Microsoft\Windows\Temporary Internet Files\Content.Outlook\ZNK7C6ML\WU simpl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975" y="744612"/>
              <a:ext cx="621505" cy="60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8"/>
          <p:cNvSpPr txBox="1"/>
          <p:nvPr userDrawn="1"/>
        </p:nvSpPr>
        <p:spPr>
          <a:xfrm>
            <a:off x="11089521" y="6365074"/>
            <a:ext cx="8631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fld id="{36583644-741F-4998-98B0-2A84A209E9F1}" type="slidenum">
              <a:rPr lang="de-AT" sz="75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defTabSz="685784">
                <a:defRPr/>
              </a:pPr>
              <a:t>‹#›</a:t>
            </a:fld>
            <a:endParaRPr lang="de-AT" sz="7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1620-B169-4BC5-869F-095ED519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275E-C967-47BD-A5E2-018204158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02E5D-B505-4B12-867A-4AB2F84F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27491-9791-4EBA-8196-F34A2700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269B-0E11-4128-A019-42E13079A8EA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808A-C243-426C-BA69-F2BEA101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30D8B-0035-4F67-82EC-24694D4B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1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A5F-757E-4396-B42B-3ABF4CCC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2DA58-DB09-4C09-A5E4-8BB6B204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A7149-884C-4E3D-930B-4709B53EA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9754D-836E-434A-84F8-72A2C5C23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23841-45D5-4F62-BBEF-5347E23DD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C6BA2-0EA5-465E-8269-7A60B75C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CF6-6FC6-420A-BF8D-1828C1D2C8DF}" type="datetime1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26AC7-27C8-48EF-B06F-3B22BDD5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D27F9-939D-4372-BA1B-576757E8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2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0F34-6993-43BC-81EE-6CEAB4BB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96527-C5D5-4EC2-9045-8DDDA61F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4C6-D8EC-4524-8C00-0879BA5B0346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0A8C4-C51D-44B7-BAB4-9688D080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A6E01-1227-43C3-AFDA-F45F7ED0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2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C7FD5-C9DF-4B7F-AB46-09FCF90A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BEF1-9BEE-4A3A-95A2-931CAD679986}" type="datetime1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22014-369B-4114-8360-283ADFC0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2AB32-E22E-440C-A6B1-F08831BF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47CF-E320-4CB1-AEDF-DBA8545D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056B-BE39-4137-8351-460B7080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4A0D3-D68B-474D-9BAA-517D94B5D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8DA2E-FDD4-444F-B484-C738E6C2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80-5620-4620-9922-01AE3E6E7A94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746B8-90D2-4557-B788-3864B9D5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FA9FE-583E-43A2-8F95-DC09412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98B3-3152-41C9-B1ED-22369B28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C32CF-0F71-431A-AB30-B75246CED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295EF-DD4B-4797-85B5-D93E6F635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5C144-A362-41DE-9F3C-01A69B5D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125-B7B9-4124-9C31-A2A912A2AD5F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9CAD8-4D3E-4C5D-BC6F-8652E6F4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07CA5-0BB6-4AA8-99FA-6A3DFA32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7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748EF-802E-4207-BDE2-7E727264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8322-4E9E-4372-8762-DD14ACC7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9EC6E-35DF-46F6-9825-7627E1B79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BB86-FE13-4294-9080-7BEC488C86B8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0577-9B33-4DB0-94AC-D4416028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4969-0926-4A5B-9F27-4181D37B9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64319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75" indent="-182875" algn="l" defTabSz="914377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5" y="6422858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3CD5AAD-7A5D-43A9-89D9-A2A149BA5C9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2" y="6422858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8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9CFFAD-36CB-4A57-89C5-887EC318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procurementinternational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ris-georgopoulos-25600a2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is.georgopoulos@nottingham.ac.u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corruption-integri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gif"/><Relationship Id="rId7" Type="http://schemas.openxmlformats.org/officeDocument/2006/relationships/image" Target="../media/image45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whist.eu/publications/quality-of-governmen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gov/ethics/Corruption-Public-Procurement-Brochur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F43CB89F-DBDD-4F2F-AF9A-59C653686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 r="-1" b="3588"/>
          <a:stretch/>
        </p:blipFill>
        <p:spPr>
          <a:xfrm>
            <a:off x="4547938" y="3681411"/>
            <a:ext cx="7644062" cy="317659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45767-3369-4297-B412-E397C9A7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68321"/>
            <a:ext cx="5853157" cy="1277257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Fighting Fraud in COVID-19 Sourcing: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Tools? Will they work?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Experts on</a:t>
            </a:r>
            <a:b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Fraud – Compliance – Data Analysis</a:t>
            </a:r>
            <a:endParaRPr lang="en-US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15450-B89D-4BD6-8A9A-12039FEE6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16541"/>
            <a:ext cx="5395912" cy="1655762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Thursday, April 9, 9:00 ET/15:00 CET/21:00 CST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www.publicprocurementinternational.com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1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A5E9-3FB5-4DD8-9F83-966C2FB3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77869-13C9-4761-9BB2-B4EEA4A7F2A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9686CF-F2E7-4B03-AA63-9D24B64B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821" y="273044"/>
            <a:ext cx="2381250" cy="733425"/>
          </a:xfrm>
          <a:prstGeom prst="rect">
            <a:avLst/>
          </a:prstGeom>
        </p:spPr>
      </p:pic>
      <p:pic>
        <p:nvPicPr>
          <p:cNvPr id="5" name="Picture 4" descr="A person wearing a mask&#10;&#10;Description automatically generated">
            <a:extLst>
              <a:ext uri="{FF2B5EF4-FFF2-40B4-BE49-F238E27FC236}">
                <a16:creationId xmlns:a16="http://schemas.microsoft.com/office/drawing/2014/main" id="{A68237C0-9A33-4496-B30D-B5B1BC3CF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76" y="273041"/>
            <a:ext cx="11573682" cy="65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AF3C3-9B72-4084-AE15-7EBC839E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 picture containing indoor, ceiling, person, standing&#10;&#10;Description automatically generated">
            <a:extLst>
              <a:ext uri="{FF2B5EF4-FFF2-40B4-BE49-F238E27FC236}">
                <a16:creationId xmlns:a16="http://schemas.microsoft.com/office/drawing/2014/main" id="{89FDAEFF-B042-4939-9413-BFF99ECC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20" y="167909"/>
            <a:ext cx="4888588" cy="6522181"/>
          </a:xfrm>
          <a:prstGeom prst="rect">
            <a:avLst/>
          </a:prstGeom>
        </p:spPr>
      </p:pic>
      <p:pic>
        <p:nvPicPr>
          <p:cNvPr id="8" name="Picture 7" descr="A picture containing person, indoor, man, standing&#10;&#10;Description automatically generated">
            <a:extLst>
              <a:ext uri="{FF2B5EF4-FFF2-40B4-BE49-F238E27FC236}">
                <a16:creationId xmlns:a16="http://schemas.microsoft.com/office/drawing/2014/main" id="{CCFFB3B4-761E-495C-BE59-F19CA7E6F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" y="167908"/>
            <a:ext cx="4900779" cy="6522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21026B-7742-47C0-8AA3-384D096FB9DE}"/>
              </a:ext>
            </a:extLst>
          </p:cNvPr>
          <p:cNvSpPr txBox="1"/>
          <p:nvPr/>
        </p:nvSpPr>
        <p:spPr>
          <a:xfrm>
            <a:off x="438150" y="266700"/>
            <a:ext cx="229552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The Mask Guy</a:t>
            </a:r>
          </a:p>
        </p:txBody>
      </p:sp>
    </p:spTree>
    <p:extLst>
      <p:ext uri="{BB962C8B-B14F-4D97-AF65-F5344CB8AC3E}">
        <p14:creationId xmlns:p14="http://schemas.microsoft.com/office/powerpoint/2010/main" val="341069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5BB8-6AEB-47FE-AF03-80E30280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 Georgopoulos, University of Nottingham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966F-FC0C-4922-822E-AB0D5D0B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Fraud and Corruption in Public Procurement – EU</a:t>
            </a:r>
          </a:p>
          <a:p>
            <a:r>
              <a:rPr lang="en-US" sz="2400" dirty="0"/>
              <a:t>Critical failures in COVID-19 procurement</a:t>
            </a:r>
          </a:p>
          <a:p>
            <a:r>
              <a:rPr lang="en-US" sz="2400" dirty="0"/>
              <a:t>Impact on government response</a:t>
            </a:r>
          </a:p>
          <a:p>
            <a:r>
              <a:rPr lang="en-US" sz="2400" dirty="0"/>
              <a:t>Potential impact on future EU rules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45B475E-B943-4A6B-BE7D-05CF0A875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896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EF81B-73DA-4EF7-826E-A81397D2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76853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1377869-13C9-4761-9BB2-B4EEA4A7F2A3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1FC25-9AA7-4B01-B81B-CC5C091A1079}"/>
              </a:ext>
            </a:extLst>
          </p:cNvPr>
          <p:cNvSpPr txBox="1"/>
          <p:nvPr/>
        </p:nvSpPr>
        <p:spPr>
          <a:xfrm>
            <a:off x="209725" y="6098796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:25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2E6B870-9CB1-49A4-9D2D-19CE4BB26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5035035"/>
            <a:ext cx="12192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https://www.linkedin.com/in/aris-georgopoulos-25600a2/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9CE08D4-2C33-4D84-AA5D-40AD797E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5470273"/>
            <a:ext cx="12192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aris.georgopoulos@nottingham.ac.uk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8995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E284CF1-655B-48B9-8E6A-33E9D8F38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0" b="1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olo 4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500" b="1"/>
            </a:br>
            <a:r>
              <a:rPr lang="en-US" sz="2500" b="1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 Rocco Antonio Burdo </a:t>
            </a:r>
            <a:br>
              <a:rPr lang="en-US" sz="2500" b="1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Customs and Monopolies Agency (Italy)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Comments by Gian Luigi Albano (CONSIP) (Rome)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B69CFFAD-36CB-4A57-89C5-887EC318E42B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 sz="110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73AF73-B00A-4196-9304-0AD93A2187D6}"/>
              </a:ext>
            </a:extLst>
          </p:cNvPr>
          <p:cNvSpPr txBox="1"/>
          <p:nvPr/>
        </p:nvSpPr>
        <p:spPr>
          <a:xfrm>
            <a:off x="209725" y="6098796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:30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B600-CF14-4938-BAF8-4E8DA444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Data from Dr. </a:t>
            </a:r>
            <a:r>
              <a:rPr lang="en-US" b="1" dirty="0" err="1">
                <a:solidFill>
                  <a:schemeClr val="bg1"/>
                </a:solidFill>
              </a:rPr>
              <a:t>Burdo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2A954-42C0-495F-B6CB-BA756EEA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AA1F4-8262-4BEF-AFEA-CD6CBA419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9" y="1000125"/>
            <a:ext cx="6096080" cy="429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05A8C-8EB7-4A74-8FAA-F5AAB04E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564" y="2216152"/>
            <a:ext cx="6015217" cy="4505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977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B600-CF14-4938-BAF8-4E8DA444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68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Analysis by Dr. </a:t>
            </a:r>
            <a:r>
              <a:rPr lang="en-US" b="1" dirty="0" err="1">
                <a:solidFill>
                  <a:schemeClr val="bg1"/>
                </a:solidFill>
              </a:rPr>
              <a:t>Burdo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E278C-FA30-42E0-B871-CF580248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393824"/>
            <a:ext cx="10039350" cy="4962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This shows the need to:</a:t>
            </a:r>
            <a:endParaRPr lang="en-US" sz="3400" dirty="0">
              <a:solidFill>
                <a:schemeClr val="bg1"/>
              </a:solidFill>
            </a:endParaRPr>
          </a:p>
          <a:p>
            <a:pPr lvl="0"/>
            <a:r>
              <a:rPr lang="en-US" sz="3400" dirty="0">
                <a:solidFill>
                  <a:schemeClr val="bg1"/>
                </a:solidFill>
              </a:rPr>
              <a:t>reconsider national and international security protection systems by means of more extensive risk criteria to detect threats;</a:t>
            </a:r>
          </a:p>
          <a:p>
            <a:pPr lvl="0"/>
            <a:r>
              <a:rPr lang="en-US" sz="3400" dirty="0">
                <a:solidFill>
                  <a:schemeClr val="bg1"/>
                </a:solidFill>
              </a:rPr>
              <a:t>define limits to the relocation of production and identify the economic sectors and products to be considered strategic stocks,</a:t>
            </a:r>
          </a:p>
          <a:p>
            <a:pPr lvl="0"/>
            <a:r>
              <a:rPr lang="en-US" sz="3400" dirty="0">
                <a:solidFill>
                  <a:schemeClr val="bg1"/>
                </a:solidFill>
              </a:rPr>
              <a:t>strengthened accountability of the main stakeholders and enterprises, especially in  strategic sectors, by increasing the company's credibility / reputation and providing financial guarantees and precautionary disqualification measures ;</a:t>
            </a:r>
          </a:p>
          <a:p>
            <a:pPr lvl="0"/>
            <a:r>
              <a:rPr lang="en-US" sz="3400" dirty="0">
                <a:solidFill>
                  <a:schemeClr val="bg1"/>
                </a:solidFill>
              </a:rPr>
              <a:t>enhance transparency also at international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2A954-42C0-495F-B6CB-BA756EEA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659BB-E61C-462B-8BE5-FD0196E53C67}"/>
              </a:ext>
            </a:extLst>
          </p:cNvPr>
          <p:cNvSpPr txBox="1"/>
          <p:nvPr/>
        </p:nvSpPr>
        <p:spPr>
          <a:xfrm>
            <a:off x="209725" y="6098796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:30</a:t>
            </a:r>
          </a:p>
        </p:txBody>
      </p:sp>
    </p:spTree>
    <p:extLst>
      <p:ext uri="{BB962C8B-B14F-4D97-AF65-F5344CB8AC3E}">
        <p14:creationId xmlns:p14="http://schemas.microsoft.com/office/powerpoint/2010/main" val="72686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B5B5-B87B-410E-ADD3-4D612152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208" y="1428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Additional Comments – Gian Luigi Albano</a:t>
            </a: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7F97D24-15F0-438A-8378-F90AC264E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15814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54160-A647-4AD7-8C3F-30E652FC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81377869-13C9-4761-9BB2-B4EEA4A7F2A3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D333-A7C0-4C8F-B66D-5191E682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457" y="1643062"/>
            <a:ext cx="5291663" cy="47244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sz="1600" dirty="0" err="1"/>
              <a:t>While</a:t>
            </a:r>
            <a:r>
              <a:rPr lang="it-IT" sz="1600" dirty="0"/>
              <a:t> the concept of “price </a:t>
            </a:r>
            <a:r>
              <a:rPr lang="it-IT" sz="1600" dirty="0" err="1"/>
              <a:t>gouging</a:t>
            </a:r>
            <a:r>
              <a:rPr lang="it-IT" sz="1600" dirty="0"/>
              <a:t>” </a:t>
            </a:r>
            <a:r>
              <a:rPr lang="it-IT" sz="1600" dirty="0" err="1"/>
              <a:t>remains</a:t>
            </a:r>
            <a:r>
              <a:rPr lang="it-IT" sz="1600" dirty="0"/>
              <a:t> a </a:t>
            </a:r>
            <a:r>
              <a:rPr lang="it-IT" sz="1600" dirty="0" err="1"/>
              <a:t>slippery</a:t>
            </a:r>
            <a:r>
              <a:rPr lang="it-IT" sz="1600" dirty="0"/>
              <a:t> one, </a:t>
            </a:r>
            <a:r>
              <a:rPr lang="it-IT" sz="1600" dirty="0" err="1"/>
              <a:t>simple</a:t>
            </a:r>
            <a:r>
              <a:rPr lang="it-IT" sz="1600" dirty="0"/>
              <a:t> </a:t>
            </a:r>
            <a:r>
              <a:rPr lang="it-IT" sz="1600" dirty="0" err="1"/>
              <a:t>logic</a:t>
            </a:r>
            <a:r>
              <a:rPr lang="it-IT" sz="1600" dirty="0"/>
              <a:t> </a:t>
            </a:r>
            <a:r>
              <a:rPr lang="it-IT" sz="1600" dirty="0" err="1"/>
              <a:t>would</a:t>
            </a:r>
            <a:r>
              <a:rPr lang="it-IT" sz="1600" dirty="0"/>
              <a:t> </a:t>
            </a:r>
            <a:r>
              <a:rPr lang="it-IT" sz="1600" dirty="0" err="1"/>
              <a:t>lead</a:t>
            </a:r>
            <a:r>
              <a:rPr lang="it-IT" sz="1600" dirty="0"/>
              <a:t> </a:t>
            </a:r>
            <a:r>
              <a:rPr lang="it-IT" sz="1600" dirty="0" err="1"/>
              <a:t>us</a:t>
            </a:r>
            <a:r>
              <a:rPr lang="it-IT" sz="1600" dirty="0"/>
              <a:t> to conclude </a:t>
            </a:r>
            <a:r>
              <a:rPr lang="it-IT" sz="1600" dirty="0" err="1"/>
              <a:t>that</a:t>
            </a:r>
            <a:r>
              <a:rPr lang="it-IT" sz="1600" dirty="0"/>
              <a:t>, under </a:t>
            </a:r>
            <a:r>
              <a:rPr lang="it-IT" sz="1600" dirty="0" err="1"/>
              <a:t>emergency</a:t>
            </a:r>
            <a:r>
              <a:rPr lang="it-IT" sz="1600" dirty="0"/>
              <a:t> </a:t>
            </a:r>
            <a:r>
              <a:rPr lang="it-IT" sz="1600" dirty="0" err="1"/>
              <a:t>circumstances</a:t>
            </a:r>
            <a:r>
              <a:rPr lang="it-IT" sz="1600" dirty="0"/>
              <a:t>, </a:t>
            </a:r>
            <a:r>
              <a:rPr lang="it-IT" sz="1600" dirty="0" err="1"/>
              <a:t>reducing</a:t>
            </a:r>
            <a:r>
              <a:rPr lang="it-IT" sz="1600" dirty="0"/>
              <a:t> the </a:t>
            </a:r>
            <a:r>
              <a:rPr lang="it-IT" sz="1600" dirty="0" err="1"/>
              <a:t>number</a:t>
            </a:r>
            <a:r>
              <a:rPr lang="it-IT" sz="1600" dirty="0"/>
              <a:t> of </a:t>
            </a:r>
            <a:r>
              <a:rPr lang="it-IT" sz="1600" dirty="0" err="1"/>
              <a:t>purchasing</a:t>
            </a:r>
            <a:r>
              <a:rPr lang="it-IT" sz="1600" dirty="0"/>
              <a:t> </a:t>
            </a:r>
            <a:r>
              <a:rPr lang="it-IT" sz="1600" dirty="0" err="1"/>
              <a:t>organizations</a:t>
            </a:r>
            <a:r>
              <a:rPr lang="it-IT" sz="1600" dirty="0"/>
              <a:t> </a:t>
            </a:r>
            <a:r>
              <a:rPr lang="it-IT" sz="1600" dirty="0" err="1"/>
              <a:t>might</a:t>
            </a:r>
            <a:r>
              <a:rPr lang="it-IT" sz="1600" dirty="0"/>
              <a:t> </a:t>
            </a:r>
            <a:r>
              <a:rPr lang="it-IT" sz="1600" dirty="0" err="1"/>
              <a:t>limit</a:t>
            </a:r>
            <a:r>
              <a:rPr lang="it-IT" sz="1600" dirty="0"/>
              <a:t> price </a:t>
            </a:r>
            <a:r>
              <a:rPr lang="it-IT" sz="1600" dirty="0" err="1"/>
              <a:t>spikes</a:t>
            </a:r>
            <a:endParaRPr lang="en-US" sz="1600" dirty="0"/>
          </a:p>
          <a:p>
            <a:pPr lvl="0"/>
            <a:r>
              <a:rPr lang="it-IT" sz="1600" i="1" dirty="0" err="1"/>
              <a:t>Proper</a:t>
            </a:r>
            <a:r>
              <a:rPr lang="it-IT" sz="1600" i="1" dirty="0"/>
              <a:t> </a:t>
            </a:r>
            <a:r>
              <a:rPr lang="it-IT" sz="1600" dirty="0" err="1"/>
              <a:t>emergency</a:t>
            </a:r>
            <a:r>
              <a:rPr lang="it-IT" sz="1600" dirty="0"/>
              <a:t> procurement </a:t>
            </a:r>
            <a:r>
              <a:rPr lang="it-IT" sz="1600" dirty="0" err="1"/>
              <a:t>procedures</a:t>
            </a:r>
            <a:r>
              <a:rPr lang="it-IT" sz="1600" dirty="0"/>
              <a:t>, </a:t>
            </a:r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taking</a:t>
            </a:r>
            <a:r>
              <a:rPr lang="it-IT" sz="1600" dirty="0"/>
              <a:t> a </a:t>
            </a:r>
            <a:r>
              <a:rPr lang="it-IT" sz="1600" dirty="0" err="1"/>
              <a:t>few</a:t>
            </a:r>
            <a:r>
              <a:rPr lang="it-IT" sz="1600" dirty="0"/>
              <a:t> hours more </a:t>
            </a:r>
            <a:r>
              <a:rPr lang="it-IT" sz="1600" dirty="0" err="1"/>
              <a:t>than</a:t>
            </a:r>
            <a:r>
              <a:rPr lang="it-IT" sz="1600" dirty="0"/>
              <a:t> sole-source award, </a:t>
            </a:r>
            <a:r>
              <a:rPr lang="it-IT" sz="1600" dirty="0" err="1"/>
              <a:t>still</a:t>
            </a:r>
            <a:r>
              <a:rPr lang="it-IT" sz="1600" dirty="0"/>
              <a:t> </a:t>
            </a:r>
            <a:r>
              <a:rPr lang="it-IT" sz="1600" dirty="0" err="1"/>
              <a:t>may</a:t>
            </a:r>
            <a:r>
              <a:rPr lang="it-IT" sz="1600" dirty="0"/>
              <a:t> </a:t>
            </a:r>
            <a:r>
              <a:rPr lang="it-IT" sz="1600" dirty="0" err="1"/>
              <a:t>limit</a:t>
            </a:r>
            <a:r>
              <a:rPr lang="it-IT" sz="1600" dirty="0"/>
              <a:t> the risk of </a:t>
            </a:r>
            <a:r>
              <a:rPr lang="it-IT" sz="1600" dirty="0" err="1"/>
              <a:t>frauds</a:t>
            </a:r>
            <a:r>
              <a:rPr lang="it-IT" sz="1600" dirty="0"/>
              <a:t>:</a:t>
            </a:r>
            <a:endParaRPr lang="en-US" sz="1600" dirty="0"/>
          </a:p>
          <a:p>
            <a:pPr lvl="1"/>
            <a:r>
              <a:rPr lang="it-IT" sz="1600" dirty="0"/>
              <a:t>News #1 - </a:t>
            </a:r>
            <a:r>
              <a:rPr lang="it-IT" sz="1600" dirty="0" err="1"/>
              <a:t>Apr</a:t>
            </a:r>
            <a:r>
              <a:rPr lang="it-IT" sz="1600" dirty="0"/>
              <a:t> 9: </a:t>
            </a:r>
            <a:r>
              <a:rPr lang="it-IT" sz="1600" dirty="0" err="1"/>
              <a:t>Ongoing</a:t>
            </a:r>
            <a:r>
              <a:rPr lang="it-IT" sz="1600" dirty="0"/>
              <a:t> </a:t>
            </a:r>
            <a:r>
              <a:rPr lang="it-IT" sz="1600" dirty="0" err="1"/>
              <a:t>collaboration</a:t>
            </a:r>
            <a:r>
              <a:rPr lang="it-IT" sz="1600" dirty="0"/>
              <a:t> </a:t>
            </a:r>
            <a:r>
              <a:rPr lang="it-IT" sz="1600" dirty="0" err="1"/>
              <a:t>among</a:t>
            </a:r>
            <a:r>
              <a:rPr lang="it-IT" sz="1600" dirty="0"/>
              <a:t> Consip, the Customs Agency and the Police Force for </a:t>
            </a:r>
            <a:r>
              <a:rPr lang="it-IT" sz="1600" dirty="0" err="1"/>
              <a:t>financial</a:t>
            </a:r>
            <a:r>
              <a:rPr lang="it-IT" sz="1600" dirty="0"/>
              <a:t> Crimes (Guardia di Finanza) </a:t>
            </a:r>
            <a:r>
              <a:rPr lang="it-IT" sz="1600" dirty="0" err="1"/>
              <a:t>has</a:t>
            </a:r>
            <a:r>
              <a:rPr lang="it-IT" sz="1600" dirty="0"/>
              <a:t> led to the </a:t>
            </a:r>
            <a:r>
              <a:rPr lang="it-IT" sz="1600" dirty="0" err="1"/>
              <a:t>arrest</a:t>
            </a:r>
            <a:r>
              <a:rPr lang="it-IT" sz="1600" dirty="0"/>
              <a:t> of an </a:t>
            </a:r>
            <a:r>
              <a:rPr lang="it-IT" sz="1600" dirty="0" err="1"/>
              <a:t>Italian</a:t>
            </a:r>
            <a:r>
              <a:rPr lang="it-IT" sz="1600" dirty="0"/>
              <a:t> </a:t>
            </a:r>
            <a:r>
              <a:rPr lang="it-IT" sz="1600" dirty="0" err="1"/>
              <a:t>citizen</a:t>
            </a:r>
            <a:r>
              <a:rPr lang="it-IT" sz="1600" dirty="0"/>
              <a:t> </a:t>
            </a:r>
            <a:r>
              <a:rPr lang="it-IT" sz="1600" dirty="0" err="1"/>
              <a:t>who</a:t>
            </a:r>
            <a:r>
              <a:rPr lang="it-IT" sz="1600" dirty="0"/>
              <a:t> </a:t>
            </a:r>
            <a:r>
              <a:rPr lang="it-IT" sz="1600" dirty="0" err="1"/>
              <a:t>had</a:t>
            </a:r>
            <a:r>
              <a:rPr lang="it-IT" sz="1600" dirty="0"/>
              <a:t> </a:t>
            </a:r>
            <a:r>
              <a:rPr lang="it-IT" sz="1600" dirty="0" err="1"/>
              <a:t>created</a:t>
            </a:r>
            <a:r>
              <a:rPr lang="it-IT" sz="1600" dirty="0"/>
              <a:t> “</a:t>
            </a:r>
            <a:r>
              <a:rPr lang="it-IT" sz="1600" dirty="0" err="1"/>
              <a:t>puppet</a:t>
            </a:r>
            <a:r>
              <a:rPr lang="it-IT" sz="1600" dirty="0"/>
              <a:t> companies”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participated</a:t>
            </a:r>
            <a:r>
              <a:rPr lang="it-IT" sz="1600" dirty="0"/>
              <a:t> in </a:t>
            </a:r>
            <a:r>
              <a:rPr lang="it-IT" sz="1600" dirty="0" err="1"/>
              <a:t>two</a:t>
            </a:r>
            <a:r>
              <a:rPr lang="it-IT" sz="1600" dirty="0"/>
              <a:t> of Consip </a:t>
            </a:r>
            <a:r>
              <a:rPr lang="it-IT" sz="1600" dirty="0" err="1"/>
              <a:t>emergency</a:t>
            </a:r>
            <a:r>
              <a:rPr lang="it-IT" sz="1600" dirty="0"/>
              <a:t> </a:t>
            </a:r>
            <a:r>
              <a:rPr lang="it-IT" sz="1600" dirty="0" err="1"/>
              <a:t>procedures</a:t>
            </a:r>
            <a:r>
              <a:rPr lang="it-IT" sz="1600" dirty="0"/>
              <a:t>;</a:t>
            </a:r>
            <a:endParaRPr lang="en-US" sz="1600" dirty="0"/>
          </a:p>
          <a:p>
            <a:pPr lvl="1"/>
            <a:r>
              <a:rPr lang="it-IT" sz="1600" dirty="0"/>
              <a:t>News #2 – </a:t>
            </a:r>
            <a:r>
              <a:rPr lang="it-IT" sz="1600" dirty="0" err="1"/>
              <a:t>Apr</a:t>
            </a:r>
            <a:r>
              <a:rPr lang="it-IT" sz="1600" dirty="0"/>
              <a:t> 9: An </a:t>
            </a:r>
            <a:r>
              <a:rPr lang="it-IT" sz="1600" dirty="0" err="1"/>
              <a:t>Italian</a:t>
            </a:r>
            <a:r>
              <a:rPr lang="it-IT" sz="1600" dirty="0"/>
              <a:t> Public Local </a:t>
            </a:r>
            <a:r>
              <a:rPr lang="it-IT" sz="1600" dirty="0" err="1"/>
              <a:t>Entity</a:t>
            </a:r>
            <a:r>
              <a:rPr lang="it-IT" sz="1600" dirty="0"/>
              <a:t> (of </a:t>
            </a:r>
            <a:r>
              <a:rPr lang="it-IT" sz="1600" dirty="0" err="1"/>
              <a:t>great</a:t>
            </a:r>
            <a:r>
              <a:rPr lang="it-IT" sz="1600" dirty="0"/>
              <a:t> </a:t>
            </a:r>
            <a:r>
              <a:rPr lang="it-IT" sz="1600" dirty="0" err="1"/>
              <a:t>relevance</a:t>
            </a:r>
            <a:r>
              <a:rPr lang="it-IT" sz="1600" dirty="0"/>
              <a:t>) </a:t>
            </a:r>
            <a:r>
              <a:rPr lang="it-IT" sz="1600" dirty="0" err="1"/>
              <a:t>had</a:t>
            </a:r>
            <a:r>
              <a:rPr lang="it-IT" sz="1600" dirty="0"/>
              <a:t> </a:t>
            </a:r>
            <a:r>
              <a:rPr lang="it-IT" sz="1600" dirty="0" err="1"/>
              <a:t>decided</a:t>
            </a:r>
            <a:r>
              <a:rPr lang="it-IT" sz="1600" dirty="0"/>
              <a:t> to </a:t>
            </a:r>
            <a:r>
              <a:rPr lang="it-IT" sz="1600" dirty="0" err="1"/>
              <a:t>purchase</a:t>
            </a:r>
            <a:r>
              <a:rPr lang="it-IT" sz="1600" dirty="0"/>
              <a:t> </a:t>
            </a:r>
            <a:r>
              <a:rPr lang="it-IT" sz="1600" dirty="0" err="1"/>
              <a:t>millions</a:t>
            </a:r>
            <a:r>
              <a:rPr lang="it-IT" sz="1600" dirty="0"/>
              <a:t> of </a:t>
            </a:r>
            <a:r>
              <a:rPr lang="it-IT" sz="1600" dirty="0" err="1"/>
              <a:t>protective</a:t>
            </a:r>
            <a:r>
              <a:rPr lang="it-IT" sz="1600" dirty="0"/>
              <a:t> </a:t>
            </a:r>
            <a:r>
              <a:rPr lang="it-IT" sz="1600" dirty="0" err="1"/>
              <a:t>masks</a:t>
            </a:r>
            <a:r>
              <a:rPr lang="it-IT" sz="1600" dirty="0"/>
              <a:t> </a:t>
            </a:r>
            <a:r>
              <a:rPr lang="it-IT" sz="1600" i="1" dirty="0" err="1"/>
              <a:t>directly</a:t>
            </a:r>
            <a:r>
              <a:rPr lang="it-IT" sz="1600" dirty="0"/>
              <a:t> from a broker. After </a:t>
            </a:r>
            <a:r>
              <a:rPr lang="it-IT" sz="1600" dirty="0" err="1"/>
              <a:t>receiving</a:t>
            </a:r>
            <a:r>
              <a:rPr lang="it-IT" sz="1600" dirty="0"/>
              <a:t> a 30% </a:t>
            </a:r>
            <a:r>
              <a:rPr lang="it-IT" sz="1600" dirty="0" err="1"/>
              <a:t>advance</a:t>
            </a:r>
            <a:r>
              <a:rPr lang="it-IT" sz="1600" dirty="0"/>
              <a:t> payment, </a:t>
            </a:r>
            <a:r>
              <a:rPr lang="it-IT" sz="1600" dirty="0" err="1"/>
              <a:t>namely</a:t>
            </a:r>
            <a:r>
              <a:rPr lang="it-IT" sz="1600" dirty="0"/>
              <a:t> Euro 11 </a:t>
            </a:r>
            <a:r>
              <a:rPr lang="it-IT" sz="1600" dirty="0" err="1"/>
              <a:t>million</a:t>
            </a:r>
            <a:r>
              <a:rPr lang="it-IT" sz="1600" dirty="0"/>
              <a:t>, the broker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reported</a:t>
            </a:r>
            <a:r>
              <a:rPr lang="it-IT" sz="1600" dirty="0"/>
              <a:t> to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disappeard</a:t>
            </a:r>
            <a:r>
              <a:rPr lang="it-IT" sz="1600" dirty="0"/>
              <a:t>. The </a:t>
            </a:r>
            <a:r>
              <a:rPr lang="it-IT" sz="1600" dirty="0" err="1"/>
              <a:t>masks</a:t>
            </a:r>
            <a:r>
              <a:rPr lang="it-IT" sz="1600" dirty="0"/>
              <a:t> </a:t>
            </a:r>
            <a:r>
              <a:rPr lang="it-IT" sz="1600" dirty="0" err="1"/>
              <a:t>will</a:t>
            </a:r>
            <a:r>
              <a:rPr lang="it-IT" sz="1600" dirty="0"/>
              <a:t> </a:t>
            </a:r>
            <a:r>
              <a:rPr lang="it-IT" sz="1600" dirty="0" err="1"/>
              <a:t>never</a:t>
            </a:r>
            <a:r>
              <a:rPr lang="it-IT" sz="1600" dirty="0"/>
              <a:t> be </a:t>
            </a:r>
            <a:r>
              <a:rPr lang="it-IT" sz="1600" dirty="0" err="1"/>
              <a:t>dispateched</a:t>
            </a:r>
            <a:r>
              <a:rPr lang="it-IT" sz="1600" dirty="0"/>
              <a:t>. </a:t>
            </a:r>
            <a:endParaRPr lang="en-US" sz="1600" dirty="0"/>
          </a:p>
          <a:p>
            <a:pPr lvl="0"/>
            <a:r>
              <a:rPr lang="it-IT" sz="1600" dirty="0"/>
              <a:t>The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reasonable</a:t>
            </a:r>
            <a:r>
              <a:rPr lang="it-IT" sz="1600" dirty="0"/>
              <a:t> alternative or a </a:t>
            </a:r>
            <a:r>
              <a:rPr lang="it-IT" sz="1600" dirty="0" err="1"/>
              <a:t>complementary</a:t>
            </a:r>
            <a:r>
              <a:rPr lang="it-IT" sz="1600" dirty="0"/>
              <a:t> tool to </a:t>
            </a:r>
            <a:r>
              <a:rPr lang="it-IT" sz="1600" i="1" dirty="0" err="1"/>
              <a:t>proper</a:t>
            </a:r>
            <a:r>
              <a:rPr lang="it-IT" sz="1600" dirty="0"/>
              <a:t> </a:t>
            </a:r>
            <a:r>
              <a:rPr lang="it-IT" sz="1600" dirty="0" err="1"/>
              <a:t>emergency</a:t>
            </a:r>
            <a:r>
              <a:rPr lang="it-IT" sz="1600" dirty="0"/>
              <a:t> procurement or </a:t>
            </a:r>
            <a:r>
              <a:rPr lang="it-IT" sz="1600" dirty="0" err="1"/>
              <a:t>is</a:t>
            </a:r>
            <a:r>
              <a:rPr lang="it-IT" sz="1600" dirty="0"/>
              <a:t> home production,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, </a:t>
            </a:r>
            <a:r>
              <a:rPr lang="it-IT" sz="1600" b="1" i="1" dirty="0" err="1"/>
              <a:t>autarky</a:t>
            </a:r>
            <a:r>
              <a:rPr lang="it-IT" sz="1600" dirty="0"/>
              <a:t> </a:t>
            </a:r>
            <a:endParaRPr lang="en-US" sz="1600" dirty="0"/>
          </a:p>
          <a:p>
            <a:endParaRPr lang="en-US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BB164-3780-46E1-8FC8-1D50FB091C46}"/>
              </a:ext>
            </a:extLst>
          </p:cNvPr>
          <p:cNvSpPr txBox="1"/>
          <p:nvPr/>
        </p:nvSpPr>
        <p:spPr>
          <a:xfrm>
            <a:off x="11270565" y="6260721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:30</a:t>
            </a:r>
          </a:p>
        </p:txBody>
      </p:sp>
    </p:spTree>
    <p:extLst>
      <p:ext uri="{BB962C8B-B14F-4D97-AF65-F5344CB8AC3E}">
        <p14:creationId xmlns:p14="http://schemas.microsoft.com/office/powerpoint/2010/main" val="283595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42"/>
          <p:cNvSpPr txBox="1">
            <a:spLocks noGrp="1"/>
          </p:cNvSpPr>
          <p:nvPr>
            <p:ph type="title"/>
          </p:nvPr>
        </p:nvSpPr>
        <p:spPr>
          <a:xfrm>
            <a:off x="699966" y="522039"/>
            <a:ext cx="6454727" cy="89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200" b="1" dirty="0"/>
              <a:t>COVID-19 Fraud &amp; Corruption: </a:t>
            </a:r>
            <a:br>
              <a:rPr lang="en" sz="3200" b="1" dirty="0"/>
            </a:br>
            <a:r>
              <a:rPr lang="en" sz="3200" b="1" dirty="0"/>
              <a:t>A U.S. Perspective</a:t>
            </a:r>
            <a:endParaRPr sz="3200" b="1" dirty="0"/>
          </a:p>
        </p:txBody>
      </p:sp>
      <p:sp>
        <p:nvSpPr>
          <p:cNvPr id="2478" name="Google Shape;2478;p42"/>
          <p:cNvSpPr txBox="1">
            <a:spLocks noGrp="1"/>
          </p:cNvSpPr>
          <p:nvPr>
            <p:ph type="body" idx="2"/>
          </p:nvPr>
        </p:nvSpPr>
        <p:spPr>
          <a:xfrm>
            <a:off x="816200" y="1649611"/>
            <a:ext cx="5681200" cy="40731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sz="2400" b="1" dirty="0"/>
              <a:t>Investigations</a:t>
            </a:r>
          </a:p>
          <a:p>
            <a:pPr marL="1176837" lvl="1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Department of Justice</a:t>
            </a:r>
          </a:p>
          <a:p>
            <a:pPr marL="1176837" lvl="1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Congressional</a:t>
            </a:r>
          </a:p>
          <a:p>
            <a:pPr marL="1176837" lvl="1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Inspectors General</a:t>
            </a:r>
          </a:p>
          <a:p>
            <a:pPr marL="795847" lvl="1" indent="0">
              <a:spcBef>
                <a:spcPts val="0"/>
              </a:spcBef>
              <a:buNone/>
            </a:pPr>
            <a:endParaRPr lang="en-US" sz="2400" dirty="0"/>
          </a:p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sz="2400" b="1" dirty="0"/>
              <a:t>Criminal/Civil Statutes </a:t>
            </a:r>
          </a:p>
          <a:p>
            <a:pPr marL="1176837" lvl="1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False Claims Act</a:t>
            </a:r>
          </a:p>
          <a:p>
            <a:pPr marL="1176837" lvl="1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Anti-Corruption</a:t>
            </a:r>
          </a:p>
          <a:p>
            <a:pPr marL="1176837" lvl="1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Antitrust </a:t>
            </a:r>
          </a:p>
          <a:p>
            <a:pPr marL="795847" lvl="1" indent="0">
              <a:spcBef>
                <a:spcPts val="0"/>
              </a:spcBef>
              <a:buNone/>
            </a:pPr>
            <a:endParaRPr lang="en-US" sz="2400" dirty="0"/>
          </a:p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sz="2400" b="1" dirty="0"/>
              <a:t>Compliance Obligations</a:t>
            </a:r>
          </a:p>
          <a:p>
            <a:pPr marL="1176837" lvl="1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Mandatory Disclosure</a:t>
            </a:r>
          </a:p>
          <a:p>
            <a:pPr marL="567252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7252" indent="-380990">
              <a:buFont typeface="Arial" panose="020B0604020202020204" pitchFamily="34" charset="0"/>
              <a:buChar char="•"/>
            </a:pPr>
            <a:endParaRPr sz="2400" dirty="0"/>
          </a:p>
        </p:txBody>
      </p:sp>
      <p:pic>
        <p:nvPicPr>
          <p:cNvPr id="2481" name="Google Shape;2481;p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41200" y="0"/>
            <a:ext cx="7282692" cy="6858000"/>
          </a:xfrm>
          <a:prstGeom prst="trapezoid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2483" name="Google Shape;2483;p42"/>
          <p:cNvSpPr/>
          <p:nvPr/>
        </p:nvSpPr>
        <p:spPr>
          <a:xfrm rot="10800000" flipH="1">
            <a:off x="9883831" y="3482972"/>
            <a:ext cx="5427841" cy="7368473"/>
          </a:xfrm>
          <a:custGeom>
            <a:avLst/>
            <a:gdLst/>
            <a:ahLst/>
            <a:cxnLst/>
            <a:rect l="l" t="t" r="r" b="b"/>
            <a:pathLst>
              <a:path w="66075" h="89699" extrusionOk="0">
                <a:moveTo>
                  <a:pt x="15709" y="0"/>
                </a:moveTo>
                <a:lnTo>
                  <a:pt x="1" y="53960"/>
                </a:lnTo>
                <a:lnTo>
                  <a:pt x="23682" y="89699"/>
                </a:lnTo>
                <a:lnTo>
                  <a:pt x="66075" y="89699"/>
                </a:lnTo>
                <a:lnTo>
                  <a:pt x="66075" y="0"/>
                </a:lnTo>
                <a:close/>
              </a:path>
            </a:pathLst>
          </a:custGeom>
          <a:solidFill>
            <a:srgbClr val="FF67AF">
              <a:alpha val="2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0869B-A3BA-9E4A-AAC1-0A98EF84D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00" y="3947816"/>
            <a:ext cx="5393600" cy="1198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A6517-AEEB-4C46-950B-20208BA5ADB7}"/>
              </a:ext>
            </a:extLst>
          </p:cNvPr>
          <p:cNvSpPr txBox="1"/>
          <p:nvPr/>
        </p:nvSpPr>
        <p:spPr>
          <a:xfrm>
            <a:off x="375778" y="6090250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79FD8-76B3-48F4-89CD-CE7C34BFF2E3}"/>
              </a:ext>
            </a:extLst>
          </p:cNvPr>
          <p:cNvSpPr txBox="1"/>
          <p:nvPr/>
        </p:nvSpPr>
        <p:spPr>
          <a:xfrm>
            <a:off x="5366056" y="5068343"/>
            <a:ext cx="645472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Jessica </a:t>
            </a:r>
            <a:r>
              <a:rPr lang="en-US" sz="2800" b="1" dirty="0" err="1"/>
              <a:t>Tillipman</a:t>
            </a:r>
            <a:r>
              <a:rPr lang="en-US" sz="2800" b="1" dirty="0"/>
              <a:t> – GW Law School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A062D860-D65C-428C-BB12-AFA553AD9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30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50A99-FF72-4844-939D-FF394B47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 fontScale="90000"/>
          </a:bodyPr>
          <a:lstStyle/>
          <a:p>
            <a:r>
              <a:rPr lang="en-US" sz="3200" b="1" dirty="0" err="1"/>
              <a:t>Mihály</a:t>
            </a:r>
            <a:r>
              <a:rPr lang="en-US" sz="3200" b="1" dirty="0"/>
              <a:t> Fazekas</a:t>
            </a:r>
            <a:r>
              <a:rPr lang="en-US" sz="3200" dirty="0"/>
              <a:t> – Central European University (Budapest)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C42BD-8D37-4D8F-A8E6-2EAA4E3B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n-US" dirty="0"/>
              <a:t>How data analysis can be used to discern price and quality fraud/corruption in the chaos of COVID-19 procurement</a:t>
            </a:r>
          </a:p>
          <a:p>
            <a:r>
              <a:rPr lang="en-US" dirty="0"/>
              <a:t>What data should agencies be accumulating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7B144-4064-46B9-9C54-6F0A036A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136" y="635635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D34B2-35F4-443C-9142-516448AF03B7}"/>
              </a:ext>
            </a:extLst>
          </p:cNvPr>
          <p:cNvSpPr txBox="1"/>
          <p:nvPr/>
        </p:nvSpPr>
        <p:spPr>
          <a:xfrm>
            <a:off x="209725" y="6098796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:40</a:t>
            </a:r>
          </a:p>
        </p:txBody>
      </p:sp>
    </p:spTree>
    <p:extLst>
      <p:ext uri="{BB962C8B-B14F-4D97-AF65-F5344CB8AC3E}">
        <p14:creationId xmlns:p14="http://schemas.microsoft.com/office/powerpoint/2010/main" val="181633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rgbClr val="FFFF00"/>
                </a:solidFill>
              </a:rPr>
              <a:t>Indicators</a:t>
            </a:r>
            <a:r>
              <a:rPr lang="hu-HU" b="1" dirty="0">
                <a:solidFill>
                  <a:srgbClr val="FFFF00"/>
                </a:solidFill>
              </a:rPr>
              <a:t> of </a:t>
            </a:r>
            <a:r>
              <a:rPr lang="hu-HU" b="1" dirty="0" err="1">
                <a:solidFill>
                  <a:srgbClr val="FFFF00"/>
                </a:solidFill>
              </a:rPr>
              <a:t>corruption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risk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in the time of pandemic</a:t>
            </a:r>
            <a:endParaRPr lang="en-GB" i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EBB0AFC-82B9-4BE8-B395-3BC9B3225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2086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E1BADC-32AA-41D2-B505-B412335B01C5}"/>
              </a:ext>
            </a:extLst>
          </p:cNvPr>
          <p:cNvSpPr txBox="1"/>
          <p:nvPr/>
        </p:nvSpPr>
        <p:spPr>
          <a:xfrm>
            <a:off x="154901" y="6363029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:40</a:t>
            </a:r>
          </a:p>
        </p:txBody>
      </p:sp>
    </p:spTree>
    <p:extLst>
      <p:ext uri="{BB962C8B-B14F-4D97-AF65-F5344CB8AC3E}">
        <p14:creationId xmlns:p14="http://schemas.microsoft.com/office/powerpoint/2010/main" val="172196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3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B77C5-A69F-45A5-9CEC-3097802E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Whittaker – Organization for Economic Cooperation &amp; Development (OECD) (Paris)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AD4D-2273-45CF-BFDF-A1DEB71D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6" cy="37888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OECD's role in fighting corruption worldwide</a:t>
            </a:r>
          </a:p>
          <a:p>
            <a:r>
              <a:rPr lang="en-US" dirty="0">
                <a:solidFill>
                  <a:srgbClr val="000000"/>
                </a:solidFill>
              </a:rPr>
              <a:t>Types of corruption emerging in COVID-19 </a:t>
            </a:r>
          </a:p>
          <a:p>
            <a:r>
              <a:rPr lang="en-US" dirty="0">
                <a:solidFill>
                  <a:srgbClr val="000000"/>
                </a:solidFill>
              </a:rPr>
              <a:t>Potential long-term implications for the international community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7" y="590637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2F031562-71D0-47E5-B47E-464D80EF0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-1" b="9171"/>
          <a:stretch/>
        </p:blipFill>
        <p:spPr>
          <a:xfrm>
            <a:off x="6893320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F0661-97AC-48E7-8FA2-BD24A9F4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5E87D-965A-429A-9DB0-78E3EA8DC4F3}"/>
              </a:ext>
            </a:extLst>
          </p:cNvPr>
          <p:cNvSpPr txBox="1"/>
          <p:nvPr/>
        </p:nvSpPr>
        <p:spPr>
          <a:xfrm>
            <a:off x="209725" y="6143739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:45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342BD82-7DB7-4426-B982-8C2CD4533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630" y="5591146"/>
            <a:ext cx="470413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http://www.oecd.org/corruption-integrity/</a:t>
            </a:r>
            <a:r>
              <a:rPr lang="en-US" altLang="en-US" sz="1600" dirty="0"/>
              <a:t> 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551C2-3D4B-4B8C-B604-20903958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B9C7C-0AAF-45F9-8DB7-019EDF810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423"/>
            <a:ext cx="12192000" cy="56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8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2EE72E-7E8F-4034-A2DE-8B01C722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426302" cy="6857999"/>
          </a:xfrm>
          <a:custGeom>
            <a:avLst/>
            <a:gdLst>
              <a:gd name="connsiteX0" fmla="*/ 8426302 w 8426302"/>
              <a:gd name="connsiteY0" fmla="*/ 0 h 6857999"/>
              <a:gd name="connsiteX1" fmla="*/ 2456308 w 8426302"/>
              <a:gd name="connsiteY1" fmla="*/ 0 h 6857999"/>
              <a:gd name="connsiteX2" fmla="*/ 2348172 w 8426302"/>
              <a:gd name="connsiteY2" fmla="*/ 84455 h 6857999"/>
              <a:gd name="connsiteX3" fmla="*/ 0 w 8426302"/>
              <a:gd name="connsiteY3" fmla="*/ 5102588 h 6857999"/>
              <a:gd name="connsiteX4" fmla="*/ 205759 w 8426302"/>
              <a:gd name="connsiteY4" fmla="*/ 6735939 h 6857999"/>
              <a:gd name="connsiteX5" fmla="*/ 241239 w 8426302"/>
              <a:gd name="connsiteY5" fmla="*/ 6857999 h 6857999"/>
              <a:gd name="connsiteX6" fmla="*/ 8426302 w 84263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7999">
                <a:moveTo>
                  <a:pt x="8426302" y="0"/>
                </a:moveTo>
                <a:lnTo>
                  <a:pt x="2456308" y="0"/>
                </a:lnTo>
                <a:lnTo>
                  <a:pt x="2348172" y="84455"/>
                </a:lnTo>
                <a:cubicBezTo>
                  <a:pt x="913021" y="1283327"/>
                  <a:pt x="0" y="3086334"/>
                  <a:pt x="0" y="5102588"/>
                </a:cubicBezTo>
                <a:cubicBezTo>
                  <a:pt x="0" y="5666575"/>
                  <a:pt x="71438" y="6213877"/>
                  <a:pt x="205759" y="6735939"/>
                </a:cubicBezTo>
                <a:lnTo>
                  <a:pt x="241239" y="6857999"/>
                </a:lnTo>
                <a:lnTo>
                  <a:pt x="8426302" y="6857999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EDC4CB-FA76-4333-89CF-8A2D4F27C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174932" cy="6857999"/>
          </a:xfrm>
          <a:custGeom>
            <a:avLst/>
            <a:gdLst>
              <a:gd name="connsiteX0" fmla="*/ 8174932 w 8174932"/>
              <a:gd name="connsiteY0" fmla="*/ 0 h 6857999"/>
              <a:gd name="connsiteX1" fmla="*/ 2617360 w 8174932"/>
              <a:gd name="connsiteY1" fmla="*/ 0 h 6857999"/>
              <a:gd name="connsiteX2" fmla="*/ 2286881 w 8174932"/>
              <a:gd name="connsiteY2" fmla="*/ 253363 h 6857999"/>
              <a:gd name="connsiteX3" fmla="*/ 0 w 8174932"/>
              <a:gd name="connsiteY3" fmla="*/ 5102588 h 6857999"/>
              <a:gd name="connsiteX4" fmla="*/ 197846 w 8174932"/>
              <a:gd name="connsiteY4" fmla="*/ 6673117 h 6857999"/>
              <a:gd name="connsiteX5" fmla="*/ 251586 w 8174932"/>
              <a:gd name="connsiteY5" fmla="*/ 6857999 h 6857999"/>
              <a:gd name="connsiteX6" fmla="*/ 8174932 w 817493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7999">
                <a:moveTo>
                  <a:pt x="8174932" y="0"/>
                </a:moveTo>
                <a:lnTo>
                  <a:pt x="2617360" y="0"/>
                </a:lnTo>
                <a:lnTo>
                  <a:pt x="2286881" y="253363"/>
                </a:lnTo>
                <a:cubicBezTo>
                  <a:pt x="890226" y="1405985"/>
                  <a:pt x="0" y="3150325"/>
                  <a:pt x="0" y="5102588"/>
                </a:cubicBezTo>
                <a:cubicBezTo>
                  <a:pt x="0" y="5644883"/>
                  <a:pt x="68691" y="6171135"/>
                  <a:pt x="197846" y="6673117"/>
                </a:cubicBezTo>
                <a:lnTo>
                  <a:pt x="251586" y="6857999"/>
                </a:lnTo>
                <a:lnTo>
                  <a:pt x="8174932" y="6857999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D3635-7C06-4E63-B1A1-AC07A10C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619227"/>
            <a:ext cx="6074592" cy="31503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Questions and Answers</a:t>
            </a:r>
            <a:br>
              <a:rPr lang="en-US" sz="7200" dirty="0">
                <a:solidFill>
                  <a:srgbClr val="FFFFFF"/>
                </a:solidFill>
              </a:rPr>
            </a:b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Program recording on </a:t>
            </a:r>
            <a:r>
              <a:rPr lang="en-US" sz="2400" dirty="0">
                <a:solidFill>
                  <a:srgbClr val="FFFFFF"/>
                </a:solidFill>
              </a:rPr>
              <a:t>www.publicprocurementinternational.com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7EF58E-5654-4C05-91E1-051658CC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34645" y="0"/>
            <a:ext cx="3457354" cy="3047506"/>
          </a:xfrm>
          <a:custGeom>
            <a:avLst/>
            <a:gdLst>
              <a:gd name="connsiteX0" fmla="*/ 67910 w 3457354"/>
              <a:gd name="connsiteY0" fmla="*/ 3047506 h 3047506"/>
              <a:gd name="connsiteX1" fmla="*/ 3457354 w 3457354"/>
              <a:gd name="connsiteY1" fmla="*/ 3047506 h 3047506"/>
              <a:gd name="connsiteX2" fmla="*/ 3457354 w 3457354"/>
              <a:gd name="connsiteY2" fmla="*/ 200864 h 3047506"/>
              <a:gd name="connsiteX3" fmla="*/ 3390429 w 3457354"/>
              <a:gd name="connsiteY3" fmla="*/ 172076 h 3047506"/>
              <a:gd name="connsiteX4" fmla="*/ 2480787 w 3457354"/>
              <a:gd name="connsiteY4" fmla="*/ 0 h 3047506"/>
              <a:gd name="connsiteX5" fmla="*/ 0 w 3457354"/>
              <a:gd name="connsiteY5" fmla="*/ 2480787 h 3047506"/>
              <a:gd name="connsiteX6" fmla="*/ 19931 w 3457354"/>
              <a:gd name="connsiteY6" fmla="*/ 2796748 h 30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7354" h="3047506">
                <a:moveTo>
                  <a:pt x="67910" y="3047506"/>
                </a:moveTo>
                <a:lnTo>
                  <a:pt x="3457354" y="3047506"/>
                </a:lnTo>
                <a:lnTo>
                  <a:pt x="3457354" y="200864"/>
                </a:lnTo>
                <a:lnTo>
                  <a:pt x="3390429" y="172076"/>
                </a:lnTo>
                <a:cubicBezTo>
                  <a:pt x="3108771" y="61012"/>
                  <a:pt x="2801904" y="0"/>
                  <a:pt x="2480787" y="0"/>
                </a:cubicBezTo>
                <a:cubicBezTo>
                  <a:pt x="1110686" y="0"/>
                  <a:pt x="0" y="1110686"/>
                  <a:pt x="0" y="2480787"/>
                </a:cubicBezTo>
                <a:cubicBezTo>
                  <a:pt x="0" y="2587826"/>
                  <a:pt x="6779" y="2693282"/>
                  <a:pt x="19931" y="27967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0486BD-9355-4C9F-B84E-29D308A2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965596" y="0"/>
            <a:ext cx="3226405" cy="2802444"/>
          </a:xfrm>
          <a:custGeom>
            <a:avLst/>
            <a:gdLst>
              <a:gd name="connsiteX0" fmla="*/ 62951 w 3226405"/>
              <a:gd name="connsiteY0" fmla="*/ 2802444 h 2802444"/>
              <a:gd name="connsiteX1" fmla="*/ 3226405 w 3226405"/>
              <a:gd name="connsiteY1" fmla="*/ 2802444 h 2802444"/>
              <a:gd name="connsiteX2" fmla="*/ 3226405 w 3226405"/>
              <a:gd name="connsiteY2" fmla="*/ 206780 h 2802444"/>
              <a:gd name="connsiteX3" fmla="*/ 3191405 w 3226405"/>
              <a:gd name="connsiteY3" fmla="*/ 190048 h 2802444"/>
              <a:gd name="connsiteX4" fmla="*/ 2278881 w 3226405"/>
              <a:gd name="connsiteY4" fmla="*/ 0 h 2802444"/>
              <a:gd name="connsiteX5" fmla="*/ 0 w 3226405"/>
              <a:gd name="connsiteY5" fmla="*/ 2278880 h 2802444"/>
              <a:gd name="connsiteX6" fmla="*/ 18309 w 3226405"/>
              <a:gd name="connsiteY6" fmla="*/ 2569126 h 28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405" h="2802444">
                <a:moveTo>
                  <a:pt x="62951" y="2802444"/>
                </a:moveTo>
                <a:lnTo>
                  <a:pt x="3226405" y="2802444"/>
                </a:lnTo>
                <a:lnTo>
                  <a:pt x="3226405" y="206780"/>
                </a:lnTo>
                <a:lnTo>
                  <a:pt x="3191405" y="190048"/>
                </a:lnTo>
                <a:cubicBezTo>
                  <a:pt x="2912003" y="67816"/>
                  <a:pt x="2603362" y="0"/>
                  <a:pt x="2278881" y="0"/>
                </a:cubicBezTo>
                <a:cubicBezTo>
                  <a:pt x="1020290" y="0"/>
                  <a:pt x="0" y="1020290"/>
                  <a:pt x="0" y="2278880"/>
                </a:cubicBezTo>
                <a:cubicBezTo>
                  <a:pt x="0" y="2377208"/>
                  <a:pt x="6227" y="2474081"/>
                  <a:pt x="18309" y="2569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62A32-B1C0-48F7-B720-3B509545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1377869-13C9-4761-9BB2-B4EEA4A7F2A3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20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440359-9D97-4CE1-8BD3-19308E040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00210" y="4700046"/>
            <a:ext cx="2591791" cy="2157954"/>
          </a:xfrm>
          <a:custGeom>
            <a:avLst/>
            <a:gdLst>
              <a:gd name="connsiteX0" fmla="*/ 816638 w 2591791"/>
              <a:gd name="connsiteY0" fmla="*/ 0 h 2157954"/>
              <a:gd name="connsiteX1" fmla="*/ 47036 w 2591791"/>
              <a:gd name="connsiteY1" fmla="*/ 175050 h 2157954"/>
              <a:gd name="connsiteX2" fmla="*/ 0 w 2591791"/>
              <a:gd name="connsiteY2" fmla="*/ 202085 h 2157954"/>
              <a:gd name="connsiteX3" fmla="*/ 0 w 2591791"/>
              <a:gd name="connsiteY3" fmla="*/ 2157954 h 2157954"/>
              <a:gd name="connsiteX4" fmla="*/ 2549286 w 2591791"/>
              <a:gd name="connsiteY4" fmla="*/ 2157954 h 2157954"/>
              <a:gd name="connsiteX5" fmla="*/ 2555727 w 2591791"/>
              <a:gd name="connsiteY5" fmla="*/ 2132909 h 2157954"/>
              <a:gd name="connsiteX6" fmla="*/ 2591791 w 2591791"/>
              <a:gd name="connsiteY6" fmla="*/ 1775153 h 2157954"/>
              <a:gd name="connsiteX7" fmla="*/ 816638 w 2591791"/>
              <a:gd name="connsiteY7" fmla="*/ 0 h 2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91" h="2157954">
                <a:moveTo>
                  <a:pt x="816638" y="0"/>
                </a:moveTo>
                <a:cubicBezTo>
                  <a:pt x="540903" y="0"/>
                  <a:pt x="279852" y="62867"/>
                  <a:pt x="47036" y="175050"/>
                </a:cubicBezTo>
                <a:lnTo>
                  <a:pt x="0" y="202085"/>
                </a:lnTo>
                <a:lnTo>
                  <a:pt x="0" y="2157954"/>
                </a:lnTo>
                <a:lnTo>
                  <a:pt x="2549286" y="2157954"/>
                </a:lnTo>
                <a:lnTo>
                  <a:pt x="2555727" y="2132909"/>
                </a:lnTo>
                <a:cubicBezTo>
                  <a:pt x="2579373" y="2017351"/>
                  <a:pt x="2591791" y="1897702"/>
                  <a:pt x="2591791" y="1775153"/>
                </a:cubicBezTo>
                <a:cubicBezTo>
                  <a:pt x="2591791" y="794763"/>
                  <a:pt x="1797028" y="0"/>
                  <a:pt x="816638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C7F9830-10E7-405D-AA27-19575930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09717" y="4870796"/>
            <a:ext cx="2382282" cy="1987204"/>
          </a:xfrm>
          <a:custGeom>
            <a:avLst/>
            <a:gdLst>
              <a:gd name="connsiteX0" fmla="*/ 761443 w 2382282"/>
              <a:gd name="connsiteY0" fmla="*/ 0 h 1987204"/>
              <a:gd name="connsiteX1" fmla="*/ 76517 w 2382282"/>
              <a:gd name="connsiteY1" fmla="*/ 151402 h 1987204"/>
              <a:gd name="connsiteX2" fmla="*/ 0 w 2382282"/>
              <a:gd name="connsiteY2" fmla="*/ 191175 h 1987204"/>
              <a:gd name="connsiteX3" fmla="*/ 0 w 2382282"/>
              <a:gd name="connsiteY3" fmla="*/ 1987204 h 1987204"/>
              <a:gd name="connsiteX4" fmla="*/ 2339143 w 2382282"/>
              <a:gd name="connsiteY4" fmla="*/ 1987204 h 1987204"/>
              <a:gd name="connsiteX5" fmla="*/ 2349353 w 2382282"/>
              <a:gd name="connsiteY5" fmla="*/ 1947496 h 1987204"/>
              <a:gd name="connsiteX6" fmla="*/ 2382282 w 2382282"/>
              <a:gd name="connsiteY6" fmla="*/ 1620840 h 1987204"/>
              <a:gd name="connsiteX7" fmla="*/ 761443 w 2382282"/>
              <a:gd name="connsiteY7" fmla="*/ 0 h 198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282" h="1987204">
                <a:moveTo>
                  <a:pt x="761443" y="0"/>
                </a:moveTo>
                <a:cubicBezTo>
                  <a:pt x="516672" y="0"/>
                  <a:pt x="284573" y="54258"/>
                  <a:pt x="76517" y="151402"/>
                </a:cubicBezTo>
                <a:lnTo>
                  <a:pt x="0" y="191175"/>
                </a:lnTo>
                <a:lnTo>
                  <a:pt x="0" y="1987204"/>
                </a:lnTo>
                <a:lnTo>
                  <a:pt x="2339143" y="1987204"/>
                </a:lnTo>
                <a:lnTo>
                  <a:pt x="2349353" y="1947496"/>
                </a:lnTo>
                <a:cubicBezTo>
                  <a:pt x="2370943" y="1841983"/>
                  <a:pt x="2382282" y="1732735"/>
                  <a:pt x="2382282" y="1620840"/>
                </a:cubicBezTo>
                <a:cubicBezTo>
                  <a:pt x="2382282" y="725675"/>
                  <a:pt x="1656608" y="0"/>
                  <a:pt x="76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1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26C84-F21E-40A2-9900-98818A35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515" y="1416583"/>
            <a:ext cx="6092786" cy="21272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B2841-0D84-4737-BB8F-50B7EABC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8515" y="3764977"/>
            <a:ext cx="6092786" cy="21926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Network:  Public Contracts in Legal Globalization</a:t>
            </a: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COVID-19 Resources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6E2BA-DFAF-4B0D-954A-F2757449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091" y="0"/>
            <a:ext cx="826383" cy="6800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1377869-13C9-4761-9BB2-B4EEA4A7F2A3}" type="slidenum">
              <a:rPr lang="en-US"/>
              <a:pPr algn="ctr">
                <a:spcAft>
                  <a:spcPts val="600"/>
                </a:spcAft>
              </a:pPr>
              <a:t>21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42012"/>
            <a:ext cx="146941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0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Graphic 18" descr="Document">
            <a:extLst>
              <a:ext uri="{FF2B5EF4-FFF2-40B4-BE49-F238E27FC236}">
                <a16:creationId xmlns:a16="http://schemas.microsoft.com/office/drawing/2014/main" id="{6BDDFBAA-CA0F-40CB-84C3-F9BD7914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899" y="2355650"/>
            <a:ext cx="3756276" cy="37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41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 descr="http://en.bruylant.larciergroup.com/img/cover/png-big/97828027429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14" y="1923990"/>
            <a:ext cx="3314898" cy="39725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ttangolo 3"/>
          <p:cNvSpPr>
            <a:spLocks noChangeArrowheads="1"/>
          </p:cNvSpPr>
          <p:nvPr/>
        </p:nvSpPr>
        <p:spPr bwMode="auto">
          <a:xfrm>
            <a:off x="4368999" y="2623320"/>
            <a:ext cx="34540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8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350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62" y="2061499"/>
            <a:ext cx="1283192" cy="40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tangolo 10"/>
          <p:cNvSpPr/>
          <p:nvPr/>
        </p:nvSpPr>
        <p:spPr>
          <a:xfrm>
            <a:off x="1538481" y="2560511"/>
            <a:ext cx="200216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4"/>
            <a:r>
              <a:rPr lang="it-IT" altLang="it-IT" sz="13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www.ius-publicum.com</a:t>
            </a:r>
          </a:p>
        </p:txBody>
      </p:sp>
      <p:pic>
        <p:nvPicPr>
          <p:cNvPr id="12" name="Immagine 11" descr="logo contrats public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5" y="2844798"/>
            <a:ext cx="3132667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tangolo 12"/>
          <p:cNvSpPr/>
          <p:nvPr/>
        </p:nvSpPr>
        <p:spPr>
          <a:xfrm>
            <a:off x="6858000" y="4191280"/>
            <a:ext cx="3743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4"/>
            <a:r>
              <a:rPr lang="it-IT" altLang="it-IT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www.public-contracts.net</a:t>
            </a:r>
            <a:r>
              <a:rPr lang="it-IT" altLang="it-IT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altLang="it-IT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inhalte</a:t>
            </a:r>
            <a:r>
              <a:rPr lang="it-IT" altLang="it-IT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altLang="it-IT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home.asp</a:t>
            </a:r>
            <a:endParaRPr lang="it-IT" altLang="it-IT" sz="1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77" y="3030611"/>
            <a:ext cx="1945947" cy="67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2211521" y="3730814"/>
            <a:ext cx="16320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4"/>
            <a:r>
              <a:rPr lang="it-IT" sz="13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www.gwu.edu/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220" y="5090242"/>
            <a:ext cx="2621756" cy="142517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22698" y="2313484"/>
            <a:ext cx="2919702" cy="4039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784"/>
            <a:r>
              <a:rPr lang="it-IT" sz="2025" b="1" i="1" dirty="0">
                <a:solidFill>
                  <a:srgbClr val="000000"/>
                </a:solidFill>
                <a:latin typeface="Times"/>
                <a:cs typeface="Times"/>
              </a:rPr>
              <a:t>Building networks</a:t>
            </a:r>
            <a:r>
              <a:rPr lang="mr-IN" sz="2025" b="1" i="1" dirty="0">
                <a:solidFill>
                  <a:srgbClr val="000000"/>
                </a:solidFill>
                <a:latin typeface="Times"/>
                <a:cs typeface="Times"/>
              </a:rPr>
              <a:t>…</a:t>
            </a:r>
            <a:endParaRPr lang="it-IT" sz="2025" b="1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11231" y="5237733"/>
            <a:ext cx="37157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it-IT" sz="1350" i="1" dirty="0" err="1">
                <a:solidFill>
                  <a:srgbClr val="2C2C2C"/>
                </a:solidFill>
                <a:latin typeface="Times New Roman" charset="0"/>
                <a:ea typeface="Times New Roman" charset="0"/>
                <a:cs typeface="Times New Roman" charset="0"/>
              </a:rPr>
              <a:t>https</a:t>
            </a:r>
            <a:r>
              <a:rPr lang="it-IT" sz="1350" i="1" dirty="0">
                <a:solidFill>
                  <a:srgbClr val="2C2C2C"/>
                </a:solidFill>
                <a:latin typeface="Times New Roman" charset="0"/>
                <a:ea typeface="Times New Roman" charset="0"/>
                <a:cs typeface="Times New Roman" charset="0"/>
              </a:rPr>
              <a:t>://</a:t>
            </a:r>
            <a:r>
              <a:rPr lang="it-IT" sz="1350" i="1" dirty="0" err="1">
                <a:solidFill>
                  <a:srgbClr val="2C2C2C"/>
                </a:solidFill>
                <a:latin typeface="Times New Roman" charset="0"/>
                <a:ea typeface="Times New Roman" charset="0"/>
                <a:cs typeface="Times New Roman" charset="0"/>
              </a:rPr>
              <a:t>publicprocurementinternational.com</a:t>
            </a:r>
            <a:endParaRPr lang="it-IT" sz="1350" i="1" dirty="0">
              <a:solidFill>
                <a:srgbClr val="2C2C2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77" y="4595417"/>
            <a:ext cx="1992511" cy="60107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19374" r="10018"/>
          <a:stretch/>
        </p:blipFill>
        <p:spPr>
          <a:xfrm>
            <a:off x="7683955" y="173546"/>
            <a:ext cx="2917113" cy="20698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24001" y="292399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spc="150" dirty="0">
                <a:solidFill>
                  <a:srgbClr val="099BDD"/>
                </a:solidFill>
                <a:latin typeface="Corbel"/>
              </a:rPr>
              <a:t>JEAN-BERNARD AUBY– EMERITUS PROFESSOR SCIENCES PO </a:t>
            </a:r>
            <a:r>
              <a:rPr lang="mr-IN" sz="3200" spc="150" dirty="0">
                <a:solidFill>
                  <a:srgbClr val="099BDD"/>
                </a:solidFill>
                <a:latin typeface="Corbel"/>
                <a:cs typeface="Mangal" panose="02040503050203030202" pitchFamily="18" charset="0"/>
              </a:rPr>
              <a:t>–</a:t>
            </a:r>
            <a:r>
              <a:rPr lang="en-US" sz="3200" spc="150" dirty="0">
                <a:solidFill>
                  <a:srgbClr val="099BDD"/>
                </a:solidFill>
                <a:latin typeface="Corbel"/>
              </a:rPr>
              <a:t> PARIS </a:t>
            </a:r>
            <a:endParaRPr lang="it-IT" sz="3200" i="1" dirty="0">
              <a:solidFill>
                <a:srgbClr val="099BD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1734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E17EC5-55D4-4AB8-9BF0-84AF6EF768CC}" type="slidenum">
              <a:rPr lang="en-US">
                <a:solidFill>
                  <a:srgbClr val="073E87"/>
                </a:solidFill>
                <a:latin typeface="Corbel"/>
              </a:rPr>
              <a:pPr defTabSz="457200"/>
              <a:t>23</a:t>
            </a:fld>
            <a:endParaRPr lang="en-US">
              <a:solidFill>
                <a:srgbClr val="073E87"/>
              </a:solidFill>
              <a:latin typeface="Corbel"/>
            </a:endParaRPr>
          </a:p>
        </p:txBody>
      </p:sp>
      <p:pic>
        <p:nvPicPr>
          <p:cNvPr id="6" name="Immagine 5" descr="http://en.bruylant.larciergroup.com/img/cover/png-big/97828027429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4" y="1074334"/>
            <a:ext cx="2699787" cy="36961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colorTemperature colorTemp="5785"/>
                    </a14:imgEffect>
                  </a14:imgLayer>
                </a14:imgProps>
              </a:ext>
            </a:extLst>
          </a:blip>
          <a:srcRect l="56279" t="14861" r="15595" b="21125"/>
          <a:stretch/>
        </p:blipFill>
        <p:spPr bwMode="auto">
          <a:xfrm>
            <a:off x="7864339" y="3020283"/>
            <a:ext cx="2493169" cy="35004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194842" y="3900088"/>
            <a:ext cx="204311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lnSpc>
                <a:spcPct val="115000"/>
              </a:lnSpc>
            </a:pPr>
            <a:r>
              <a:rPr lang="en-US" sz="1200" b="1" dirty="0">
                <a:solidFill>
                  <a:srgbClr val="FFFF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Joint Public Procurement </a:t>
            </a:r>
            <a:endParaRPr lang="it-IT" sz="525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defTabSz="457200">
              <a:lnSpc>
                <a:spcPct val="115000"/>
              </a:lnSpc>
            </a:pPr>
            <a:r>
              <a:rPr lang="en-US" sz="1200" b="1" dirty="0">
                <a:solidFill>
                  <a:srgbClr val="FFFF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Innovation:</a:t>
            </a:r>
            <a:endParaRPr lang="it-IT" sz="525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defTabSz="457200">
              <a:lnSpc>
                <a:spcPct val="115000"/>
              </a:lnSpc>
            </a:pPr>
            <a:r>
              <a:rPr lang="en-US" sz="1200" b="1" dirty="0">
                <a:solidFill>
                  <a:srgbClr val="FFFF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Lessons Across Borders </a:t>
            </a:r>
            <a:endParaRPr lang="it-IT" sz="525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792644" y="1758963"/>
            <a:ext cx="2875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600" b="1" dirty="0">
                <a:solidFill>
                  <a:srgbClr val="002060"/>
                </a:solidFill>
                <a:latin typeface="Corbel"/>
              </a:rPr>
              <a:t>G.M. Racca, C.R. </a:t>
            </a:r>
            <a:r>
              <a:rPr lang="it-IT" sz="1600" b="1" dirty="0" err="1">
                <a:solidFill>
                  <a:srgbClr val="002060"/>
                </a:solidFill>
                <a:latin typeface="Corbel"/>
              </a:rPr>
              <a:t>Yukins</a:t>
            </a:r>
            <a:r>
              <a:rPr lang="it-IT" sz="1600" b="1" dirty="0">
                <a:solidFill>
                  <a:srgbClr val="002060"/>
                </a:solidFill>
                <a:latin typeface="Corbel"/>
              </a:rPr>
              <a:t> (</a:t>
            </a:r>
            <a:r>
              <a:rPr lang="it-IT" sz="1600" b="1" dirty="0" err="1">
                <a:solidFill>
                  <a:srgbClr val="002060"/>
                </a:solidFill>
                <a:latin typeface="Corbel"/>
              </a:rPr>
              <a:t>eds</a:t>
            </a:r>
            <a:r>
              <a:rPr lang="it-IT" sz="1600" b="1" dirty="0">
                <a:solidFill>
                  <a:srgbClr val="002060"/>
                </a:solidFill>
                <a:latin typeface="Corbel"/>
              </a:rPr>
              <a:t>. By), </a:t>
            </a:r>
            <a:r>
              <a:rPr lang="it-IT" sz="1600" b="1" i="1" dirty="0">
                <a:solidFill>
                  <a:srgbClr val="002060"/>
                </a:solidFill>
                <a:latin typeface="Corbel"/>
              </a:rPr>
              <a:t>Joint Public </a:t>
            </a:r>
            <a:r>
              <a:rPr lang="it-IT" sz="1600" b="1" i="1" dirty="0" err="1">
                <a:solidFill>
                  <a:srgbClr val="002060"/>
                </a:solidFill>
                <a:latin typeface="Corbel"/>
              </a:rPr>
              <a:t>Procurement</a:t>
            </a:r>
            <a:r>
              <a:rPr lang="it-IT" sz="1600" b="1" i="1" dirty="0">
                <a:solidFill>
                  <a:srgbClr val="002060"/>
                </a:solidFill>
                <a:latin typeface="Corbel"/>
              </a:rPr>
              <a:t> and </a:t>
            </a:r>
            <a:r>
              <a:rPr lang="it-IT" sz="1600" b="1" i="1" dirty="0" err="1">
                <a:solidFill>
                  <a:srgbClr val="002060"/>
                </a:solidFill>
                <a:latin typeface="Corbel"/>
              </a:rPr>
              <a:t>Innovation</a:t>
            </a:r>
            <a:r>
              <a:rPr lang="it-IT" sz="1600" b="1" i="1" dirty="0">
                <a:solidFill>
                  <a:srgbClr val="002060"/>
                </a:solidFill>
                <a:latin typeface="Corbel"/>
              </a:rPr>
              <a:t>: </a:t>
            </a:r>
            <a:r>
              <a:rPr lang="it-IT" sz="1600" b="1" i="1" dirty="0" err="1">
                <a:solidFill>
                  <a:srgbClr val="002060"/>
                </a:solidFill>
                <a:latin typeface="Corbel"/>
              </a:rPr>
              <a:t>Lessons</a:t>
            </a:r>
            <a:r>
              <a:rPr lang="it-IT" sz="1600" b="1" i="1" dirty="0">
                <a:solidFill>
                  <a:srgbClr val="002060"/>
                </a:solidFill>
                <a:latin typeface="Corbel"/>
              </a:rPr>
              <a:t> </a:t>
            </a:r>
            <a:r>
              <a:rPr lang="it-IT" sz="1600" b="1" i="1" dirty="0" err="1">
                <a:solidFill>
                  <a:srgbClr val="002060"/>
                </a:solidFill>
                <a:latin typeface="Corbel"/>
              </a:rPr>
              <a:t>Across</a:t>
            </a:r>
            <a:r>
              <a:rPr lang="it-IT" sz="1600" b="1" i="1" dirty="0">
                <a:solidFill>
                  <a:srgbClr val="002060"/>
                </a:solidFill>
                <a:latin typeface="Corbel"/>
              </a:rPr>
              <a:t> </a:t>
            </a:r>
            <a:r>
              <a:rPr lang="it-IT" sz="1600" b="1" i="1" dirty="0" err="1">
                <a:solidFill>
                  <a:srgbClr val="002060"/>
                </a:solidFill>
                <a:latin typeface="Corbel"/>
              </a:rPr>
              <a:t>Borders</a:t>
            </a:r>
            <a:r>
              <a:rPr lang="it-IT" sz="1600" b="1" dirty="0">
                <a:solidFill>
                  <a:srgbClr val="002060"/>
                </a:solidFill>
                <a:latin typeface="Corbel"/>
              </a:rPr>
              <a:t>, </a:t>
            </a:r>
            <a:r>
              <a:rPr lang="it-IT" sz="1600" b="1" dirty="0" err="1">
                <a:solidFill>
                  <a:srgbClr val="002060"/>
                </a:solidFill>
                <a:latin typeface="Corbel"/>
              </a:rPr>
              <a:t>Bruylant</a:t>
            </a:r>
            <a:r>
              <a:rPr lang="it-IT" sz="1600" b="1" dirty="0">
                <a:solidFill>
                  <a:srgbClr val="002060"/>
                </a:solidFill>
                <a:latin typeface="Corbel"/>
              </a:rPr>
              <a:t>, 2019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693929" y="4950615"/>
            <a:ext cx="355540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it-IT" b="1" dirty="0">
                <a:solidFill>
                  <a:srgbClr val="002060"/>
                </a:solidFill>
                <a:latin typeface="Corbel"/>
              </a:rPr>
              <a:t>G.M. Racca, C.R. </a:t>
            </a:r>
            <a:r>
              <a:rPr lang="it-IT" b="1" dirty="0" err="1">
                <a:solidFill>
                  <a:srgbClr val="002060"/>
                </a:solidFill>
                <a:latin typeface="Corbel"/>
              </a:rPr>
              <a:t>Yukins</a:t>
            </a:r>
            <a:r>
              <a:rPr lang="it-IT" b="1" dirty="0">
                <a:solidFill>
                  <a:srgbClr val="002060"/>
                </a:solidFill>
                <a:latin typeface="Corbel"/>
              </a:rPr>
              <a:t> (</a:t>
            </a:r>
            <a:r>
              <a:rPr lang="it-IT" b="1" dirty="0" err="1">
                <a:solidFill>
                  <a:srgbClr val="002060"/>
                </a:solidFill>
                <a:latin typeface="Corbel"/>
              </a:rPr>
              <a:t>eds</a:t>
            </a:r>
            <a:r>
              <a:rPr lang="it-IT" b="1" dirty="0">
                <a:solidFill>
                  <a:srgbClr val="002060"/>
                </a:solidFill>
                <a:latin typeface="Corbel"/>
              </a:rPr>
              <a:t>. By), </a:t>
            </a:r>
            <a:r>
              <a:rPr lang="it-IT" sz="2400" b="1" i="1" dirty="0" err="1">
                <a:solidFill>
                  <a:srgbClr val="002060"/>
                </a:solidFill>
                <a:latin typeface="Corbel"/>
              </a:rPr>
              <a:t>Integrity</a:t>
            </a:r>
            <a:r>
              <a:rPr lang="it-IT" b="1" i="1" dirty="0">
                <a:solidFill>
                  <a:srgbClr val="002060"/>
                </a:solidFill>
                <a:latin typeface="Corbel"/>
              </a:rPr>
              <a:t> and </a:t>
            </a:r>
            <a:r>
              <a:rPr lang="it-IT" b="1" i="1" dirty="0" err="1">
                <a:solidFill>
                  <a:srgbClr val="002060"/>
                </a:solidFill>
                <a:latin typeface="Corbel"/>
              </a:rPr>
              <a:t>Efficiency</a:t>
            </a:r>
            <a:r>
              <a:rPr lang="it-IT" b="1" i="1" dirty="0">
                <a:solidFill>
                  <a:srgbClr val="002060"/>
                </a:solidFill>
                <a:latin typeface="Corbel"/>
              </a:rPr>
              <a:t> in </a:t>
            </a:r>
            <a:r>
              <a:rPr lang="it-IT" b="1" i="1" dirty="0" err="1">
                <a:solidFill>
                  <a:srgbClr val="002060"/>
                </a:solidFill>
                <a:latin typeface="Corbel"/>
              </a:rPr>
              <a:t>Sustainable</a:t>
            </a:r>
            <a:r>
              <a:rPr lang="it-IT" b="1" i="1" dirty="0">
                <a:solidFill>
                  <a:srgbClr val="002060"/>
                </a:solidFill>
                <a:latin typeface="Corbel"/>
              </a:rPr>
              <a:t> Public </a:t>
            </a:r>
            <a:r>
              <a:rPr lang="it-IT" b="1" i="1" dirty="0" err="1">
                <a:solidFill>
                  <a:srgbClr val="002060"/>
                </a:solidFill>
                <a:latin typeface="Corbel"/>
              </a:rPr>
              <a:t>Contracts</a:t>
            </a:r>
            <a:r>
              <a:rPr lang="it-IT" b="1" i="1" dirty="0">
                <a:solidFill>
                  <a:srgbClr val="002060"/>
                </a:solidFill>
                <a:latin typeface="Corbel"/>
              </a:rPr>
              <a:t>. </a:t>
            </a:r>
            <a:r>
              <a:rPr lang="it-IT" b="1" i="1" dirty="0" err="1">
                <a:solidFill>
                  <a:srgbClr val="002060"/>
                </a:solidFill>
                <a:latin typeface="Corbel"/>
              </a:rPr>
              <a:t>Balancing</a:t>
            </a:r>
            <a:r>
              <a:rPr lang="it-IT" b="1" i="1" dirty="0">
                <a:solidFill>
                  <a:srgbClr val="002060"/>
                </a:solidFill>
                <a:latin typeface="Corbel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latin typeface="Corbel"/>
              </a:rPr>
              <a:t>Corruption</a:t>
            </a:r>
            <a:r>
              <a:rPr lang="it-IT" b="1" i="1" dirty="0">
                <a:solidFill>
                  <a:srgbClr val="002060"/>
                </a:solidFill>
                <a:latin typeface="Corbel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latin typeface="Corbel"/>
              </a:rPr>
              <a:t>Concerns</a:t>
            </a:r>
            <a:r>
              <a:rPr lang="it-IT" b="1" i="1" dirty="0">
                <a:solidFill>
                  <a:srgbClr val="002060"/>
                </a:solidFill>
                <a:latin typeface="Corbel"/>
              </a:rPr>
              <a:t> in Public </a:t>
            </a:r>
            <a:r>
              <a:rPr lang="it-IT" b="1" i="1" dirty="0" err="1">
                <a:solidFill>
                  <a:srgbClr val="002060"/>
                </a:solidFill>
                <a:latin typeface="Corbel"/>
              </a:rPr>
              <a:t>Procurement</a:t>
            </a:r>
            <a:r>
              <a:rPr lang="it-IT" b="1" i="1" dirty="0">
                <a:solidFill>
                  <a:srgbClr val="002060"/>
                </a:solidFill>
                <a:latin typeface="Corbel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latin typeface="Corbel"/>
              </a:rPr>
              <a:t>Internationally</a:t>
            </a:r>
            <a:r>
              <a:rPr lang="it-IT" b="1" dirty="0">
                <a:solidFill>
                  <a:srgbClr val="002060"/>
                </a:solidFill>
                <a:latin typeface="Corbel"/>
              </a:rPr>
              <a:t>, </a:t>
            </a:r>
            <a:r>
              <a:rPr lang="it-IT" b="1" dirty="0" err="1">
                <a:solidFill>
                  <a:srgbClr val="002060"/>
                </a:solidFill>
                <a:latin typeface="Corbel"/>
              </a:rPr>
              <a:t>Bruylant</a:t>
            </a:r>
            <a:r>
              <a:rPr lang="it-IT" b="1" dirty="0">
                <a:solidFill>
                  <a:srgbClr val="002060"/>
                </a:solidFill>
                <a:latin typeface="Corbel"/>
              </a:rPr>
              <a:t>, 2014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90" y="1758963"/>
            <a:ext cx="3209065" cy="94773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80" y="2189714"/>
            <a:ext cx="2235774" cy="39370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CasellaDiTesto 1"/>
          <p:cNvSpPr txBox="1"/>
          <p:nvPr/>
        </p:nvSpPr>
        <p:spPr>
          <a:xfrm>
            <a:off x="2032002" y="322107"/>
            <a:ext cx="842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800" b="1" spc="150" dirty="0">
                <a:solidFill>
                  <a:srgbClr val="099BDD"/>
                </a:solidFill>
                <a:latin typeface="Corbel"/>
              </a:rPr>
              <a:t>The </a:t>
            </a:r>
            <a:r>
              <a:rPr lang="it-IT" sz="2800" b="1" spc="150" dirty="0" err="1">
                <a:solidFill>
                  <a:srgbClr val="099BDD"/>
                </a:solidFill>
                <a:latin typeface="Corbel"/>
              </a:rPr>
              <a:t>Administrative</a:t>
            </a:r>
            <a:r>
              <a:rPr lang="it-IT" sz="2800" b="1" spc="150" dirty="0">
                <a:solidFill>
                  <a:srgbClr val="099BDD"/>
                </a:solidFill>
                <a:latin typeface="Corbel"/>
              </a:rPr>
              <a:t> Law </a:t>
            </a:r>
            <a:r>
              <a:rPr lang="it-IT" sz="2800" b="1" spc="150" dirty="0" err="1">
                <a:solidFill>
                  <a:srgbClr val="099BDD"/>
                </a:solidFill>
                <a:latin typeface="Corbel"/>
              </a:rPr>
              <a:t>series</a:t>
            </a:r>
            <a:r>
              <a:rPr lang="it-IT" sz="2800" b="1" spc="150" dirty="0">
                <a:solidFill>
                  <a:srgbClr val="099BDD"/>
                </a:solidFill>
                <a:latin typeface="Corbel"/>
              </a:rPr>
              <a:t> </a:t>
            </a:r>
            <a:r>
              <a:rPr lang="it-IT" sz="2800" b="1" spc="150" dirty="0" err="1">
                <a:solidFill>
                  <a:srgbClr val="099BDD"/>
                </a:solidFill>
                <a:latin typeface="Corbel"/>
              </a:rPr>
              <a:t>is</a:t>
            </a:r>
            <a:r>
              <a:rPr lang="it-IT" sz="2800" b="1" spc="150" dirty="0">
                <a:solidFill>
                  <a:srgbClr val="099BDD"/>
                </a:solidFill>
                <a:latin typeface="Corbel"/>
              </a:rPr>
              <a:t> </a:t>
            </a:r>
            <a:r>
              <a:rPr lang="it-IT" sz="2800" b="1" spc="150" dirty="0" err="1">
                <a:solidFill>
                  <a:srgbClr val="099BDD"/>
                </a:solidFill>
                <a:latin typeface="Corbel"/>
              </a:rPr>
              <a:t>composed</a:t>
            </a:r>
            <a:r>
              <a:rPr lang="it-IT" sz="2800" b="1" spc="150" dirty="0">
                <a:solidFill>
                  <a:srgbClr val="099BDD"/>
                </a:solidFill>
                <a:latin typeface="Corbel"/>
              </a:rPr>
              <a:t> 0f </a:t>
            </a:r>
            <a:r>
              <a:rPr lang="mr-IN" sz="2800" spc="150" dirty="0">
                <a:solidFill>
                  <a:srgbClr val="099BDD"/>
                </a:solidFill>
                <a:latin typeface="Corbel"/>
                <a:cs typeface="Mangal" panose="02040503050203030202" pitchFamily="18" charset="0"/>
              </a:rPr>
              <a:t>…</a:t>
            </a:r>
            <a:endParaRPr lang="it-IT" sz="3200" spc="150" dirty="0">
              <a:solidFill>
                <a:srgbClr val="099BDD"/>
              </a:solidFill>
              <a:latin typeface="Corbe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18403" y="886943"/>
            <a:ext cx="298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3600" b="1" spc="150" dirty="0">
                <a:solidFill>
                  <a:srgbClr val="099BDD"/>
                </a:solidFill>
                <a:latin typeface="Corbel"/>
              </a:rPr>
              <a:t>27 </a:t>
            </a:r>
            <a:r>
              <a:rPr lang="it-IT" sz="3600" b="1" spc="150" dirty="0" err="1">
                <a:solidFill>
                  <a:srgbClr val="099BDD"/>
                </a:solidFill>
                <a:latin typeface="Corbel"/>
              </a:rPr>
              <a:t>volumes</a:t>
            </a:r>
            <a:endParaRPr lang="it-IT" sz="3600" b="1" spc="150" dirty="0">
              <a:solidFill>
                <a:srgbClr val="099BDD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7504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E683E7-4C7E-4173-8597-B85892D01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9973DA-A6EE-4188-B927-0531F1B0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653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A3E2474-064C-492F-9175-B5BACFAE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87" y="819578"/>
            <a:ext cx="3356479" cy="5244501"/>
          </a:xfrm>
          <a:prstGeom prst="rect">
            <a:avLst/>
          </a:prstGeom>
        </p:spPr>
      </p:pic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11001DEC-145D-4FA2-BDC6-E533ADEF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66" y="1582379"/>
            <a:ext cx="5129516" cy="37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069A-C6EA-4C17-BA05-E9DEE060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FFAD-36CB-4A57-89C5-887EC318E42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C180D-D931-4FD0-9182-EBE3D4F6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86" y="0"/>
            <a:ext cx="9606829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748790-7495-491F-A893-A732DF2048A2}"/>
              </a:ext>
            </a:extLst>
          </p:cNvPr>
          <p:cNvCxnSpPr>
            <a:cxnSpLocks/>
          </p:cNvCxnSpPr>
          <p:nvPr/>
        </p:nvCxnSpPr>
        <p:spPr>
          <a:xfrm flipH="1">
            <a:off x="7953375" y="1828802"/>
            <a:ext cx="571500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4CC10A-366F-4752-95FF-3CDCEDDB6274}"/>
              </a:ext>
            </a:extLst>
          </p:cNvPr>
          <p:cNvCxnSpPr>
            <a:cxnSpLocks/>
          </p:cNvCxnSpPr>
          <p:nvPr/>
        </p:nvCxnSpPr>
        <p:spPr>
          <a:xfrm flipH="1">
            <a:off x="4564423" y="1797051"/>
            <a:ext cx="571500" cy="4476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9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A984C-3A7B-48FD-B364-1F196013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12A0-E610-431E-ACC9-6D091107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1FD08F-8EBE-4E6B-83B7-2ACF39BF3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22760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70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7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Rectangle 72">
            <a:extLst>
              <a:ext uri="{FF2B5EF4-FFF2-40B4-BE49-F238E27FC236}">
                <a16:creationId xmlns:a16="http://schemas.microsoft.com/office/drawing/2014/main" id="{0CD79C44-92A9-4527-BCA5-7FDEA4687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E10F7-ADAD-483A-967C-4FFD1FD4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5370576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/>
              <a:t>Thomas Stelzer</a:t>
            </a:r>
            <a:br>
              <a:rPr lang="en-US" sz="3700"/>
            </a:br>
            <a:r>
              <a:rPr lang="en-US" sz="3700" b="1"/>
              <a:t>Dean</a:t>
            </a:r>
            <a:br>
              <a:rPr lang="en-US" sz="3700"/>
            </a:br>
            <a:r>
              <a:rPr lang="en-US" sz="3700"/>
              <a:t>International Anti-Corruption Academy (IACA)</a:t>
            </a:r>
          </a:p>
        </p:txBody>
      </p:sp>
      <p:sp>
        <p:nvSpPr>
          <p:cNvPr id="86" name="Rectangle 74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406638" y="6117999"/>
            <a:ext cx="3953629" cy="74000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7" name="Straight Connector 7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7AEAA-2206-476B-851D-40E3452A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091" y="0"/>
            <a:ext cx="826383" cy="680018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1377869-13C9-4761-9BB2-B4EEA4A7F2A3}" type="slidenum">
              <a:rPr lang="en-US"/>
              <a:pPr algn="ctr"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cxnSp>
        <p:nvCxnSpPr>
          <p:cNvPr id="88" name="Straight Connector 78">
            <a:extLst>
              <a:ext uri="{FF2B5EF4-FFF2-40B4-BE49-F238E27FC236}">
                <a16:creationId xmlns:a16="http://schemas.microsoft.com/office/drawing/2014/main" id="{DEDA5A3F-8FE7-4CFF-825C-35E2A90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:a16="http://schemas.microsoft.com/office/drawing/2014/main" id="{97463518-D6F9-4EB6-813B-427DB9EC1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33338"/>
            <a:ext cx="3843338" cy="1111250"/>
          </a:xfrm>
          <a:prstGeom prst="rect">
            <a:avLst/>
          </a:prstGeom>
        </p:spPr>
      </p:pic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0E215C8-06F1-4A7D-9A3F-B9D2206D9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1227138"/>
            <a:ext cx="384333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1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B56F0-446A-4CA1-AF39-ACE28A97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Introductions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BDF7-A5AA-4147-AEAC-13D7B00A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0000"/>
                </a:solidFill>
              </a:rPr>
              <a:t>Panelists</a:t>
            </a:r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b="1" dirty="0">
                <a:solidFill>
                  <a:srgbClr val="000000"/>
                </a:solidFill>
              </a:rPr>
              <a:t>Michael Bowsher QC</a:t>
            </a:r>
            <a:r>
              <a:rPr lang="en-US" sz="1500" dirty="0">
                <a:solidFill>
                  <a:srgbClr val="000000"/>
                </a:solidFill>
              </a:rPr>
              <a:t> – Monckton Chambers / King’s College, London (London)</a:t>
            </a:r>
          </a:p>
          <a:p>
            <a:r>
              <a:rPr lang="en-US" sz="1500" b="1" dirty="0">
                <a:solidFill>
                  <a:srgbClr val="000000"/>
                </a:solidFill>
              </a:rPr>
              <a:t>Thomas Hendrix</a:t>
            </a:r>
            <a:r>
              <a:rPr lang="en-US" sz="1500" dirty="0">
                <a:solidFill>
                  <a:srgbClr val="000000"/>
                </a:solidFill>
              </a:rPr>
              <a:t> – GW Law / Decisive Point (New York)</a:t>
            </a:r>
          </a:p>
          <a:p>
            <a:r>
              <a:rPr lang="en-US" sz="1500" b="1" dirty="0">
                <a:solidFill>
                  <a:srgbClr val="000000"/>
                </a:solidFill>
              </a:rPr>
              <a:t>Aris Georgopoulos</a:t>
            </a:r>
            <a:r>
              <a:rPr lang="en-US" sz="1500" dirty="0">
                <a:solidFill>
                  <a:srgbClr val="000000"/>
                </a:solidFill>
              </a:rPr>
              <a:t> — University of Nottingham (United Kingdom)</a:t>
            </a:r>
          </a:p>
          <a:p>
            <a:r>
              <a:rPr lang="en-US" sz="1500" b="1" dirty="0">
                <a:solidFill>
                  <a:srgbClr val="000000"/>
                </a:solidFill>
              </a:rPr>
              <a:t>Rocco </a:t>
            </a:r>
            <a:r>
              <a:rPr lang="en-US" sz="1500" b="1" dirty="0" err="1">
                <a:solidFill>
                  <a:srgbClr val="000000"/>
                </a:solidFill>
              </a:rPr>
              <a:t>Burdo</a:t>
            </a:r>
            <a:r>
              <a:rPr lang="en-US" sz="1500" dirty="0">
                <a:solidFill>
                  <a:srgbClr val="000000"/>
                </a:solidFill>
              </a:rPr>
              <a:t>, Head, Analysis and Research Section, Intelligence Office, Anti-Fraud and Controls Department, Customs and Monopolies Agency (Italy) </a:t>
            </a:r>
          </a:p>
          <a:p>
            <a:r>
              <a:rPr lang="en-US" sz="1500" b="1" dirty="0">
                <a:solidFill>
                  <a:srgbClr val="000000"/>
                </a:solidFill>
              </a:rPr>
              <a:t>Jessica </a:t>
            </a:r>
            <a:r>
              <a:rPr lang="en-US" sz="1500" b="1" dirty="0" err="1">
                <a:solidFill>
                  <a:srgbClr val="000000"/>
                </a:solidFill>
              </a:rPr>
              <a:t>Tillipman</a:t>
            </a:r>
            <a:r>
              <a:rPr lang="en-US" sz="1500" dirty="0">
                <a:solidFill>
                  <a:srgbClr val="000000"/>
                </a:solidFill>
              </a:rPr>
              <a:t> — GW Law (Washington)</a:t>
            </a:r>
          </a:p>
          <a:p>
            <a:r>
              <a:rPr lang="en-US" sz="1500" b="1" dirty="0" err="1">
                <a:solidFill>
                  <a:srgbClr val="000000"/>
                </a:solidFill>
              </a:rPr>
              <a:t>Mihály</a:t>
            </a:r>
            <a:r>
              <a:rPr lang="en-US" sz="1500" b="1" dirty="0">
                <a:solidFill>
                  <a:srgbClr val="000000"/>
                </a:solidFill>
              </a:rPr>
              <a:t> Fazekas</a:t>
            </a:r>
            <a:r>
              <a:rPr lang="en-US" sz="1500" dirty="0">
                <a:solidFill>
                  <a:srgbClr val="000000"/>
                </a:solidFill>
              </a:rPr>
              <a:t> – Central European University (Budapest) </a:t>
            </a:r>
            <a:r>
              <a:rPr lang="en-US" sz="1500" dirty="0">
                <a:solidFill>
                  <a:srgbClr val="000000"/>
                </a:solidFill>
                <a:hlinkClick r:id="rId3"/>
              </a:rPr>
              <a:t>DIGIWIST Report</a:t>
            </a:r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b="1" dirty="0">
                <a:solidFill>
                  <a:srgbClr val="000000"/>
                </a:solidFill>
              </a:rPr>
              <a:t>Paul Whittaker</a:t>
            </a:r>
            <a:r>
              <a:rPr lang="en-US" sz="1500" dirty="0">
                <a:solidFill>
                  <a:srgbClr val="000000"/>
                </a:solidFill>
              </a:rPr>
              <a:t> – OECD (Paris) </a:t>
            </a:r>
            <a:r>
              <a:rPr lang="en-US" sz="1500" dirty="0">
                <a:solidFill>
                  <a:srgbClr val="000000"/>
                </a:solidFill>
                <a:hlinkClick r:id="rId4"/>
              </a:rPr>
              <a:t>OECD – Corruption in Procurement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</a:rPr>
              <a:t>Moderators:  </a:t>
            </a:r>
            <a:r>
              <a:rPr lang="en-US" sz="1500" b="1" dirty="0">
                <a:solidFill>
                  <a:srgbClr val="000000"/>
                </a:solidFill>
              </a:rPr>
              <a:t>Christopher Yukins</a:t>
            </a:r>
            <a:r>
              <a:rPr lang="en-US" sz="1500" dirty="0">
                <a:solidFill>
                  <a:srgbClr val="000000"/>
                </a:solidFill>
              </a:rPr>
              <a:t>, GW Law School (Washington); </a:t>
            </a:r>
            <a:r>
              <a:rPr lang="en-US" sz="1500" b="1" dirty="0">
                <a:solidFill>
                  <a:srgbClr val="000000"/>
                </a:solidFill>
              </a:rPr>
              <a:t>Jean-Bernard </a:t>
            </a:r>
            <a:r>
              <a:rPr lang="en-US" sz="1500" b="1" dirty="0" err="1">
                <a:solidFill>
                  <a:srgbClr val="000000"/>
                </a:solidFill>
              </a:rPr>
              <a:t>Auby</a:t>
            </a:r>
            <a:r>
              <a:rPr lang="en-US" sz="1500" dirty="0">
                <a:solidFill>
                  <a:srgbClr val="000000"/>
                </a:solidFill>
              </a:rPr>
              <a:t> (Professor emeritus, Sciences Po Law School (Paris));</a:t>
            </a:r>
            <a:r>
              <a:rPr lang="en-US" sz="1500" b="1" dirty="0">
                <a:solidFill>
                  <a:srgbClr val="000000"/>
                </a:solidFill>
              </a:rPr>
              <a:t> Gabriella </a:t>
            </a:r>
            <a:r>
              <a:rPr lang="en-US" sz="1500" b="1" dirty="0" err="1">
                <a:solidFill>
                  <a:srgbClr val="000000"/>
                </a:solidFill>
              </a:rPr>
              <a:t>Racca</a:t>
            </a:r>
            <a:r>
              <a:rPr lang="en-US" sz="1500" dirty="0">
                <a:solidFill>
                  <a:srgbClr val="000000"/>
                </a:solidFill>
              </a:rPr>
              <a:t> (University of Turin); </a:t>
            </a:r>
            <a:r>
              <a:rPr lang="en-US" sz="1500" b="1" dirty="0">
                <a:solidFill>
                  <a:srgbClr val="000000"/>
                </a:solidFill>
              </a:rPr>
              <a:t>Laurence </a:t>
            </a:r>
            <a:r>
              <a:rPr lang="en-US" sz="1500" b="1" dirty="0" err="1">
                <a:solidFill>
                  <a:srgbClr val="000000"/>
                </a:solidFill>
              </a:rPr>
              <a:t>Folliot</a:t>
            </a:r>
            <a:r>
              <a:rPr lang="en-US" sz="1500" b="1" dirty="0">
                <a:solidFill>
                  <a:srgbClr val="000000"/>
                </a:solidFill>
              </a:rPr>
              <a:t> </a:t>
            </a:r>
            <a:r>
              <a:rPr lang="en-US" sz="1500" b="1" dirty="0" err="1">
                <a:solidFill>
                  <a:srgbClr val="000000"/>
                </a:solidFill>
              </a:rPr>
              <a:t>Lalliot</a:t>
            </a:r>
            <a:r>
              <a:rPr lang="en-US" sz="1500" dirty="0">
                <a:solidFill>
                  <a:srgbClr val="000000"/>
                </a:solidFill>
              </a:rPr>
              <a:t> (University of Paris Nanterre (joining from Dakar))</a:t>
            </a:r>
          </a:p>
          <a:p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076A7-2944-4461-9DEB-60459A4D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F5EBA-D932-4AB8-AC52-2B55F7824BF3}"/>
              </a:ext>
            </a:extLst>
          </p:cNvPr>
          <p:cNvSpPr txBox="1"/>
          <p:nvPr/>
        </p:nvSpPr>
        <p:spPr>
          <a:xfrm>
            <a:off x="209725" y="6098796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B523A-80F3-44B6-A899-C8C237E9F342}"/>
              </a:ext>
            </a:extLst>
          </p:cNvPr>
          <p:cNvSpPr txBox="1"/>
          <p:nvPr/>
        </p:nvSpPr>
        <p:spPr>
          <a:xfrm>
            <a:off x="5705945" y="6039035"/>
            <a:ext cx="615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CHAT WILL BE OPEN – PLEASE DO NOT USE “Q&amp;A” FUNCTION</a:t>
            </a:r>
          </a:p>
        </p:txBody>
      </p:sp>
    </p:spTree>
    <p:extLst>
      <p:ext uri="{BB962C8B-B14F-4D97-AF65-F5344CB8AC3E}">
        <p14:creationId xmlns:p14="http://schemas.microsoft.com/office/powerpoint/2010/main" val="144466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AA3510C1-A272-4FD8-B62B-9AE769387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16100" b="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Picture 5" descr="A person holding a microphone&#10;&#10;Description automatically generated">
            <a:extLst>
              <a:ext uri="{FF2B5EF4-FFF2-40B4-BE49-F238E27FC236}">
                <a16:creationId xmlns:a16="http://schemas.microsoft.com/office/drawing/2014/main" id="{F70014E1-077B-4FEB-B52C-C9A5998CE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r="2" b="23807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586AE0D-01B7-4DDB-9266-BA2D4D2946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6" r="-1" b="8323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AA98B-FFD8-41A2-84E5-08841D14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Co-Moderators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BF0D-728C-4304-93E7-E98F6C8F9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Jean-Bernard </a:t>
            </a:r>
            <a:r>
              <a:rPr lang="en-US" sz="2000" b="1" dirty="0" err="1"/>
              <a:t>Auby</a:t>
            </a:r>
            <a:r>
              <a:rPr lang="en-US" sz="2000" dirty="0"/>
              <a:t> (Professor emeritus, Sciences Po Law School (Paris))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Founder -- Network:  Public Contracts in Legal Globalization (see Appendix)</a:t>
            </a:r>
          </a:p>
          <a:p>
            <a:r>
              <a:rPr lang="en-US" sz="2000" b="1" dirty="0"/>
              <a:t>Gabriella </a:t>
            </a:r>
            <a:r>
              <a:rPr lang="en-US" sz="2000" b="1" dirty="0" err="1"/>
              <a:t>Racca</a:t>
            </a:r>
            <a:r>
              <a:rPr lang="en-US" sz="2000" dirty="0"/>
              <a:t> (University of Turin)</a:t>
            </a:r>
          </a:p>
          <a:p>
            <a:pPr lvl="1"/>
            <a:r>
              <a:rPr lang="it-IT" sz="2000" dirty="0" err="1"/>
              <a:t>Fraud</a:t>
            </a:r>
            <a:r>
              <a:rPr lang="it-IT" sz="2000" dirty="0"/>
              <a:t> and </a:t>
            </a:r>
            <a:r>
              <a:rPr lang="it-IT" sz="2000" dirty="0" err="1"/>
              <a:t>corruption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violation</a:t>
            </a:r>
            <a:r>
              <a:rPr lang="it-IT" sz="2000" dirty="0"/>
              <a:t> of </a:t>
            </a:r>
            <a:r>
              <a:rPr lang="it-IT" sz="2000" dirty="0" err="1"/>
              <a:t>fundamental</a:t>
            </a:r>
            <a:r>
              <a:rPr lang="it-IT" sz="2000" dirty="0"/>
              <a:t> </a:t>
            </a:r>
            <a:r>
              <a:rPr lang="it-IT" sz="2000" dirty="0" err="1"/>
              <a:t>rights</a:t>
            </a:r>
            <a:r>
              <a:rPr lang="it-IT" sz="2000" dirty="0"/>
              <a:t> (</a:t>
            </a:r>
            <a:r>
              <a:rPr lang="it-IT" sz="2000" dirty="0" err="1"/>
              <a:t>right</a:t>
            </a:r>
            <a:r>
              <a:rPr lang="it-IT" sz="2000" dirty="0"/>
              <a:t> to life, to </a:t>
            </a:r>
            <a:r>
              <a:rPr lang="it-IT" sz="2000" dirty="0" err="1"/>
              <a:t>health</a:t>
            </a:r>
            <a:r>
              <a:rPr lang="it-IT" sz="2000" dirty="0"/>
              <a:t>)</a:t>
            </a:r>
          </a:p>
          <a:p>
            <a:pPr lvl="1"/>
            <a:r>
              <a:rPr lang="it-IT" sz="2000" dirty="0"/>
              <a:t>Market intelligence and data </a:t>
            </a:r>
            <a:r>
              <a:rPr lang="it-IT" sz="2000" dirty="0" err="1"/>
              <a:t>analysis</a:t>
            </a:r>
            <a:endParaRPr lang="it-IT" sz="2000" dirty="0"/>
          </a:p>
          <a:p>
            <a:pPr lvl="1"/>
            <a:r>
              <a:rPr lang="it-IT" sz="2000" dirty="0" err="1"/>
              <a:t>Cooperation</a:t>
            </a:r>
            <a:r>
              <a:rPr lang="it-IT" sz="2000" dirty="0"/>
              <a:t> Strategies</a:t>
            </a:r>
            <a:endParaRPr lang="en-US" sz="1200" dirty="0"/>
          </a:p>
          <a:p>
            <a:r>
              <a:rPr lang="en-US" sz="2000" b="1" dirty="0"/>
              <a:t>Laurence </a:t>
            </a:r>
            <a:r>
              <a:rPr lang="en-US" sz="2000" b="1" dirty="0" err="1"/>
              <a:t>Folliot</a:t>
            </a:r>
            <a:r>
              <a:rPr lang="en-US" sz="2000" b="1" dirty="0"/>
              <a:t> </a:t>
            </a:r>
            <a:r>
              <a:rPr lang="en-US" sz="2000" b="1" dirty="0" err="1"/>
              <a:t>Lalliot</a:t>
            </a:r>
            <a:r>
              <a:rPr lang="en-US" sz="2000" dirty="0"/>
              <a:t> (University of Paris Nanterre (joining from Dakar))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F88E0-11B3-46D0-B4A5-1F66ABEF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24" y="6356352"/>
            <a:ext cx="15473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8CF517-454D-4AC6-A783-155F5C43DFF5}"/>
              </a:ext>
            </a:extLst>
          </p:cNvPr>
          <p:cNvSpPr txBox="1"/>
          <p:nvPr/>
        </p:nvSpPr>
        <p:spPr>
          <a:xfrm>
            <a:off x="209725" y="6098796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:10</a:t>
            </a:r>
          </a:p>
        </p:txBody>
      </p:sp>
    </p:spTree>
    <p:extLst>
      <p:ext uri="{BB962C8B-B14F-4D97-AF65-F5344CB8AC3E}">
        <p14:creationId xmlns:p14="http://schemas.microsoft.com/office/powerpoint/2010/main" val="194370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EDCB8B2-E6B6-4DCB-879E-5FA7B8B93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13304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89F1B-9D5C-42C1-AF86-31C0D22E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Bowsher – Monckton Chambers / King’s College, London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E6D9-26DE-4B76-A1D3-24341E81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/>
              <a:t>Immediate Procurement Law Issues in Crisis</a:t>
            </a:r>
          </a:p>
          <a:p>
            <a:pPr lvl="1"/>
            <a:r>
              <a:rPr lang="en-US" dirty="0"/>
              <a:t>Quality and Transparency</a:t>
            </a:r>
          </a:p>
          <a:p>
            <a:pPr lvl="1"/>
            <a:r>
              <a:rPr lang="en-US" dirty="0"/>
              <a:t>What Sort of Market is this?  Do our Current Laws Match the Realities of the Market?</a:t>
            </a:r>
          </a:p>
          <a:p>
            <a:r>
              <a:rPr lang="en-US" dirty="0"/>
              <a:t>Financial Issues Going Forward</a:t>
            </a:r>
          </a:p>
          <a:p>
            <a:pPr lvl="1"/>
            <a:r>
              <a:rPr lang="en-US" dirty="0"/>
              <a:t>Fraud, Subsidy and State Aid</a:t>
            </a:r>
          </a:p>
          <a:p>
            <a:r>
              <a:rPr lang="en-US" dirty="0"/>
              <a:t>Long Term Impact of the Crisis on Procurement Law</a:t>
            </a:r>
          </a:p>
          <a:p>
            <a:pPr lvl="1"/>
            <a:r>
              <a:rPr lang="en-US" dirty="0"/>
              <a:t>How will Events and Conduct in the Crisis affect Tendering in the Future?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7CDC2-8CD5-4669-A42F-629F8E6E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136" y="635635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1052FB-A2E5-4ACB-8E06-8D7F1EE04F61}"/>
              </a:ext>
            </a:extLst>
          </p:cNvPr>
          <p:cNvSpPr txBox="1"/>
          <p:nvPr/>
        </p:nvSpPr>
        <p:spPr>
          <a:xfrm>
            <a:off x="209725" y="6098796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:15</a:t>
            </a:r>
          </a:p>
        </p:txBody>
      </p:sp>
    </p:spTree>
    <p:extLst>
      <p:ext uri="{BB962C8B-B14F-4D97-AF65-F5344CB8AC3E}">
        <p14:creationId xmlns:p14="http://schemas.microsoft.com/office/powerpoint/2010/main" val="11560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63E46-2294-4089-9925-0448C089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76986-0808-4285-AF3F-4241049E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51435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A59A6E-6FEE-4FB7-9BAC-83970ABF9654}"/>
              </a:ext>
            </a:extLst>
          </p:cNvPr>
          <p:cNvSpPr/>
          <p:nvPr/>
        </p:nvSpPr>
        <p:spPr>
          <a:xfrm>
            <a:off x="7306870" y="3177659"/>
            <a:ext cx="3788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mazon Ember"/>
              </a:rPr>
              <a:t>Grace and Courage</a:t>
            </a:r>
            <a:endParaRPr lang="en-US" sz="3600" b="1" i="0" dirty="0">
              <a:solidFill>
                <a:schemeClr val="bg1"/>
              </a:solidFill>
              <a:effectLst/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347685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6368-36A9-4578-BD6F-2AEA69D2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Hendrix – GW Law School – Decisive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4B266-7FC2-4DBA-A354-D1E0D4AE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599325"/>
            <a:ext cx="548640" cy="548640"/>
          </a:xfrm>
          <a:prstGeom prst="ellipse">
            <a:avLst/>
          </a:prstGeom>
          <a:solidFill>
            <a:srgbClr val="553441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1377869-13C9-4761-9BB2-B4EEA4A7F2A3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9153-47AA-4F0C-B9D6-BD899DAA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en-US" dirty="0"/>
              <a:t>Work on behalf of New York City in COVID-19 crisis</a:t>
            </a:r>
          </a:p>
          <a:p>
            <a:r>
              <a:rPr lang="en-US" b="1" dirty="0"/>
              <a:t>Fraud</a:t>
            </a:r>
            <a:r>
              <a:rPr lang="en-US" dirty="0"/>
              <a:t> and </a:t>
            </a:r>
            <a:r>
              <a:rPr lang="en-US" b="1" dirty="0"/>
              <a:t>Price Gouging </a:t>
            </a:r>
            <a:r>
              <a:rPr lang="en-US" dirty="0"/>
              <a:t>in Market</a:t>
            </a:r>
          </a:p>
          <a:p>
            <a:pPr lvl="1"/>
            <a:r>
              <a:rPr lang="en-US" dirty="0"/>
              <a:t>See next slide</a:t>
            </a:r>
          </a:p>
          <a:p>
            <a:r>
              <a:rPr lang="en-US" dirty="0"/>
              <a:t>Assessing possible responses</a:t>
            </a:r>
          </a:p>
          <a:p>
            <a:pPr lvl="1"/>
            <a:r>
              <a:rPr lang="en-US" sz="2800" dirty="0"/>
              <a:t>Price constraints/enforcement?</a:t>
            </a:r>
          </a:p>
          <a:p>
            <a:pPr lvl="1"/>
            <a:r>
              <a:rPr lang="en-US" sz="2800" dirty="0"/>
              <a:t>Quality failures – fraud claims?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3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14A81-B0A0-48C5-A168-827BCB9D4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" r="-4" b="14574"/>
          <a:stretch/>
        </p:blipFill>
        <p:spPr>
          <a:xfrm>
            <a:off x="7689831" y="12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9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67FF32F-E617-4EB0-9C43-E46CF7A8A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r="2" b="36444"/>
          <a:stretch/>
        </p:blipFill>
        <p:spPr>
          <a:xfrm>
            <a:off x="8768829" y="4082143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6D17F0-7CDC-4924-A692-D6F5AC6D0DA9}"/>
              </a:ext>
            </a:extLst>
          </p:cNvPr>
          <p:cNvSpPr txBox="1"/>
          <p:nvPr/>
        </p:nvSpPr>
        <p:spPr>
          <a:xfrm>
            <a:off x="209725" y="6098796"/>
            <a:ext cx="88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:20</a:t>
            </a:r>
          </a:p>
        </p:txBody>
      </p:sp>
    </p:spTree>
    <p:extLst>
      <p:ext uri="{BB962C8B-B14F-4D97-AF65-F5344CB8AC3E}">
        <p14:creationId xmlns:p14="http://schemas.microsoft.com/office/powerpoint/2010/main" val="3155151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3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Microsoft Office PowerPoint</Application>
  <PresentationFormat>Widescreen</PresentationFormat>
  <Paragraphs>153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Amazon Ember</vt:lpstr>
      <vt:lpstr>Arial</vt:lpstr>
      <vt:lpstr>Book Antiqua</vt:lpstr>
      <vt:lpstr>Calibri</vt:lpstr>
      <vt:lpstr>Calibri Light</vt:lpstr>
      <vt:lpstr>Century Gothic</vt:lpstr>
      <vt:lpstr>Corbel</vt:lpstr>
      <vt:lpstr>Helvetica Neue Medium</vt:lpstr>
      <vt:lpstr>Lucida Sans Unicode</vt:lpstr>
      <vt:lpstr>Symbol</vt:lpstr>
      <vt:lpstr>Times</vt:lpstr>
      <vt:lpstr>Times New Roman</vt:lpstr>
      <vt:lpstr>Verdana</vt:lpstr>
      <vt:lpstr>Wingdings</vt:lpstr>
      <vt:lpstr>1_Office Theme</vt:lpstr>
      <vt:lpstr>Savon</vt:lpstr>
      <vt:lpstr>Banded</vt:lpstr>
      <vt:lpstr>Fighting Fraud in COVID-19 Sourcing: What are the Tools? Will they work?  Experts on Procurement – Fraud – Compliance – Data Analysis</vt:lpstr>
      <vt:lpstr>PowerPoint Presentation</vt:lpstr>
      <vt:lpstr>Agenda</vt:lpstr>
      <vt:lpstr>Thomas Stelzer Dean International Anti-Corruption Academy (IACA)</vt:lpstr>
      <vt:lpstr>Introductions</vt:lpstr>
      <vt:lpstr>Co-Moderators</vt:lpstr>
      <vt:lpstr>Michael Bowsher – Monckton Chambers / King’s College, London</vt:lpstr>
      <vt:lpstr>PowerPoint Presentation</vt:lpstr>
      <vt:lpstr>Thomas Hendrix – GW Law School – Decisive Point</vt:lpstr>
      <vt:lpstr>PowerPoint Presentation</vt:lpstr>
      <vt:lpstr>Aris Georgopoulos, University of Nottingham</vt:lpstr>
      <vt:lpstr> Dott. Rocco Antonio Burdo  Customs and Monopolies Agency (Italy)</vt:lpstr>
      <vt:lpstr>Data from Dr. Burdo</vt:lpstr>
      <vt:lpstr>Analysis by Dr. Burdo</vt:lpstr>
      <vt:lpstr>Additional Comments – Gian Luigi Albano</vt:lpstr>
      <vt:lpstr>COVID-19 Fraud &amp; Corruption:  A U.S. Perspective</vt:lpstr>
      <vt:lpstr>Mihály Fazekas – Central European University (Budapest) </vt:lpstr>
      <vt:lpstr>Indicators of corruption risk in the time of pandemic</vt:lpstr>
      <vt:lpstr>Paul Whittaker – Organization for Economic Cooperation &amp; Development (OECD) (Paris)</vt:lpstr>
      <vt:lpstr>Questions and Answers  Program recording on www.publicprocurementinternational.com</vt:lpstr>
      <vt:lpstr>Appendix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Fighting Fraud in COVID-19 Sourcing: What are the Tools? Will they work?  Experts on Procurement – Fraud – Compliance – Data Analysis</dc:title>
  <dc:creator>Yukins, Christopher R.</dc:creator>
  <cp:lastModifiedBy>Yukins, Christopher R.</cp:lastModifiedBy>
  <cp:revision>1</cp:revision>
  <dcterms:created xsi:type="dcterms:W3CDTF">2020-04-09T12:33:05Z</dcterms:created>
  <dcterms:modified xsi:type="dcterms:W3CDTF">2020-04-09T12:33:27Z</dcterms:modified>
</cp:coreProperties>
</file>