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7" r:id="rId5"/>
    <p:sldId id="271" r:id="rId6"/>
    <p:sldId id="272" r:id="rId7"/>
    <p:sldId id="274" r:id="rId8"/>
    <p:sldId id="268" r:id="rId9"/>
    <p:sldId id="269" r:id="rId10"/>
    <p:sldId id="260" r:id="rId11"/>
    <p:sldId id="263" r:id="rId12"/>
    <p:sldId id="264" r:id="rId13"/>
    <p:sldId id="270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C116-841F-4E27-93FD-4C41982A601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5E10-2404-4DB8-B1C4-51CE1057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343-6BEF-41A7-9E3C-F5330F06E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8EF3-D76B-4D4D-886E-3BA90E43C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02FA-2E92-49F3-8194-F2E5823E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0DEA-F84A-4A9C-9ACD-86A22B8D7371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D8D4-0511-4C02-B2E7-E15CC318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4E64-36C2-472A-800A-7353168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0E42-E233-420F-A1F4-496BBD59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C953D-0FB5-4E37-94FC-79D536317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8C7B-C964-432E-92DD-0BF69FC7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B288-3D00-4038-8535-97AF3C55E0FD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88159-35BA-415A-B046-65398275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2E88-0E8D-4C48-8559-A84223A3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24063-8A9B-44BB-AE26-E8431FD0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ADE3-8783-410E-A7DF-F7D0F64E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05E8-EFEB-484B-B741-96AD3D1E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1872-0CF0-423A-BA2E-C1D4BC9E2DF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4690-408A-47DE-A383-D2D87B2C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2DF4-841F-43E2-A7FC-A041F8A5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A343-9223-49AB-BEDC-188A317E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8DA-33D6-45D8-AFEB-138AD4DF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70F88-FFEA-443B-A321-FC954942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E33E-0D9C-4775-8DA7-034AF138DC2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C070-E29F-41D1-91A4-AAF63AB1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A620-6C8E-482F-B203-2951F5D9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6F45-E960-4B69-A7B7-08A189CC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200D-4950-4BA2-BB3C-46B07326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75D2-7DD8-4663-B148-D49D16FF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BC7F-1052-42C3-BBB8-187979B90FB3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E0AF3-B2D4-45AE-99AE-B2EE4D1F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7CA8-376E-4C84-A4B5-1CAA71E0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1620-B169-4BC5-869F-095ED519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275E-C967-47BD-A5E2-018204158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2E5D-B505-4B12-867A-4AB2F84F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27491-9791-4EBA-8196-F34A2700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269B-0E11-4128-A019-42E13079A8EA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808A-C243-426C-BA69-F2BEA101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30D8B-0035-4F67-82EC-24694D4B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A5F-757E-4396-B42B-3ABF4CCC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DA58-DB09-4C09-A5E4-8BB6B204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A7149-884C-4E3D-930B-4709B53EA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9754D-836E-434A-84F8-72A2C5C23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23841-45D5-4F62-BBEF-5347E23DD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C6BA2-0EA5-465E-8269-7A60B75C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DCF6-6FC6-420A-BF8D-1828C1D2C8DF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26AC7-27C8-48EF-B06F-3B22BDD5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D27F9-939D-4372-BA1B-576757E8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0F34-6993-43BC-81EE-6CEAB4BB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96527-C5D5-4EC2-9045-8DDDA61F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4C6-D8EC-4524-8C00-0879BA5B0346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0A8C4-C51D-44B7-BAB4-9688D080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A6E01-1227-43C3-AFDA-F45F7ED0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C7FD5-C9DF-4B7F-AB46-09FCF90A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BEF1-9BEE-4A3A-95A2-931CAD67998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2014-369B-4114-8360-283ADFC0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2AB32-E22E-440C-A6B1-F08831BF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47CF-E320-4CB1-AEDF-DBA8545D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056B-BE39-4137-8351-460B7080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4A0D3-D68B-474D-9BAA-517D94B5D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8DA2E-FDD4-444F-B484-C738E6C2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8680-5620-4620-9922-01AE3E6E7A94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746B8-90D2-4557-B788-3864B9D5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FA9FE-583E-43A2-8F95-DC09412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98B3-3152-41C9-B1ED-22369B28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C32CF-0F71-431A-AB30-B75246CED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295EF-DD4B-4797-85B5-D93E6F63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5C144-A362-41DE-9F3C-01A69B5D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F125-B7B9-4124-9C31-A2A912A2AD5F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9CAD8-4D3E-4C5D-BC6F-8652E6F4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7CA5-0BB6-4AA8-99FA-6A3DFA32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748EF-802E-4207-BDE2-7E72726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8322-4E9E-4372-8762-DD14ACC7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EC6E-35DF-46F6-9825-7627E1B7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BB86-FE13-4294-9080-7BEC488C86B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0577-9B33-4DB0-94AC-D4416028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4969-0926-4A5B-9F27-4181D37B9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7869-13C9-4761-9BB2-B4EEA4A7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blicprocurementinternation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.djaghe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oldporter.com/en/people/m/mcsorley-t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report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36">
            <a:extLst>
              <a:ext uri="{FF2B5EF4-FFF2-40B4-BE49-F238E27FC236}">
                <a16:creationId xmlns:a16="http://schemas.microsoft.com/office/drawing/2014/main" id="{808D3699-71D0-43ED-A7CE-F02D1DA0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722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45767-3369-4297-B412-E397C9A7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93914"/>
            <a:ext cx="4572192" cy="3474722"/>
          </a:xfrm>
        </p:spPr>
        <p:txBody>
          <a:bodyPr>
            <a:normAutofit/>
          </a:bodyPr>
          <a:lstStyle/>
          <a:p>
            <a:pPr algn="l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Protectionism in the  Pandemic</a:t>
            </a:r>
            <a:b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8A6DC93-4348-48FB-A1F6-6E8F5C96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111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15450-B89D-4BD6-8A9A-12039FEE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14" y="4643287"/>
            <a:ext cx="4987722" cy="1441706"/>
          </a:xfrm>
        </p:spPr>
        <p:txBody>
          <a:bodyPr anchor="t">
            <a:normAutofit/>
          </a:bodyPr>
          <a:lstStyle/>
          <a:p>
            <a:pPr algn="l"/>
            <a:endParaRPr lang="en-US" sz="1700" dirty="0"/>
          </a:p>
          <a:p>
            <a:pPr algn="l"/>
            <a:r>
              <a:rPr lang="en-US" sz="1700" b="1" dirty="0"/>
              <a:t>Tuesday, April 21, 9:00 ET/15:00 CET/21:00 CST</a:t>
            </a:r>
          </a:p>
          <a:p>
            <a:pPr algn="l"/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endParaRPr lang="en-US" sz="1700" dirty="0"/>
          </a:p>
          <a:p>
            <a:pPr algn="l"/>
            <a:endParaRPr lang="en-US" sz="1700" dirty="0"/>
          </a:p>
        </p:txBody>
      </p:sp>
      <p:pic>
        <p:nvPicPr>
          <p:cNvPr id="7" name="Picture 6" descr="A person wearing a mask&#10;&#10;Description automatically generated">
            <a:extLst>
              <a:ext uri="{FF2B5EF4-FFF2-40B4-BE49-F238E27FC236}">
                <a16:creationId xmlns:a16="http://schemas.microsoft.com/office/drawing/2014/main" id="{DE582E12-5C9A-4CD2-BF03-A0C674270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-1" b="-1"/>
          <a:stretch/>
        </p:blipFill>
        <p:spPr>
          <a:xfrm>
            <a:off x="6124764" y="1"/>
            <a:ext cx="6067239" cy="3752251"/>
          </a:xfrm>
          <a:custGeom>
            <a:avLst/>
            <a:gdLst/>
            <a:ahLst/>
            <a:cxnLst/>
            <a:rect l="l" t="t" r="r" b="b"/>
            <a:pathLst>
              <a:path w="6067239" h="3752251">
                <a:moveTo>
                  <a:pt x="1619628" y="0"/>
                </a:moveTo>
                <a:lnTo>
                  <a:pt x="6067239" y="0"/>
                </a:lnTo>
                <a:lnTo>
                  <a:pt x="6067239" y="3752251"/>
                </a:lnTo>
                <a:lnTo>
                  <a:pt x="12989" y="3752251"/>
                </a:lnTo>
                <a:lnTo>
                  <a:pt x="7304" y="3685817"/>
                </a:lnTo>
                <a:cubicBezTo>
                  <a:pt x="2457" y="3600829"/>
                  <a:pt x="0" y="3515202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F43CB89F-DBDD-4F2F-AF9A-59C653686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12536"/>
          <a:stretch/>
        </p:blipFill>
        <p:spPr>
          <a:xfrm>
            <a:off x="6139570" y="3773515"/>
            <a:ext cx="6052430" cy="3084486"/>
          </a:xfrm>
          <a:custGeom>
            <a:avLst/>
            <a:gdLst/>
            <a:ahLst/>
            <a:cxnLst/>
            <a:rect l="l" t="t" r="r" b="b"/>
            <a:pathLst>
              <a:path w="6052430" h="3084486">
                <a:moveTo>
                  <a:pt x="0" y="0"/>
                </a:moveTo>
                <a:lnTo>
                  <a:pt x="6052430" y="0"/>
                </a:lnTo>
                <a:lnTo>
                  <a:pt x="6052430" y="3084486"/>
                </a:lnTo>
                <a:lnTo>
                  <a:pt x="1604818" y="3084486"/>
                </a:lnTo>
                <a:lnTo>
                  <a:pt x="1600813" y="3081339"/>
                </a:lnTo>
                <a:cubicBezTo>
                  <a:pt x="737450" y="2368829"/>
                  <a:pt x="148012" y="1336261"/>
                  <a:pt x="14142" y="16528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12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75216-5EC8-48F8-8A27-5F307B5C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Anderson </a:t>
            </a:r>
            <a:r>
              <a:rPr lang="en-US" sz="2800" b="1" dirty="0">
                <a:solidFill>
                  <a:srgbClr val="FFFFFF"/>
                </a:solidFill>
              </a:rPr>
              <a:t>– Hon. Professor, University of Nottingham (WTO-ret.)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DFF81-C29B-48BC-8947-12F94DD9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</p:spPr>
        <p:txBody>
          <a:bodyPr anchor="t">
            <a:normAutofit/>
          </a:bodyPr>
          <a:lstStyle/>
          <a:p>
            <a:r>
              <a:rPr lang="en-US" sz="2000" b="1">
                <a:solidFill>
                  <a:srgbClr val="FEFFFF"/>
                </a:solidFill>
              </a:rPr>
              <a:t>The GPA’s application to and coverage of COVID-related goods and services and why this is important;</a:t>
            </a:r>
            <a:endParaRPr lang="en-US" sz="2000">
              <a:solidFill>
                <a:srgbClr val="FEFFFF"/>
              </a:solidFill>
            </a:endParaRPr>
          </a:p>
          <a:p>
            <a:r>
              <a:rPr lang="en-US" sz="2000" b="1">
                <a:solidFill>
                  <a:srgbClr val="FEFFFF"/>
                </a:solidFill>
              </a:rPr>
              <a:t>The “flexibilities” available to the GPA Parties in responding to the pandemic, including</a:t>
            </a:r>
            <a:r>
              <a:rPr lang="en-US" sz="2000">
                <a:solidFill>
                  <a:srgbClr val="FEFFFF"/>
                </a:solidFill>
              </a:rPr>
              <a:t> </a:t>
            </a:r>
            <a:r>
              <a:rPr lang="en-US" sz="2000" b="1">
                <a:solidFill>
                  <a:srgbClr val="FEFFFF"/>
                </a:solidFill>
              </a:rPr>
              <a:t>the general exception for the protection of human life and health;</a:t>
            </a:r>
            <a:r>
              <a:rPr lang="en-US" sz="2000">
                <a:solidFill>
                  <a:srgbClr val="FEFFFF"/>
                </a:solidFill>
              </a:rPr>
              <a:t> and</a:t>
            </a:r>
          </a:p>
          <a:p>
            <a:r>
              <a:rPr lang="en-US" sz="2000" b="1">
                <a:solidFill>
                  <a:srgbClr val="FEFFFF"/>
                </a:solidFill>
              </a:rPr>
              <a:t>The general importance of existing trade liberalization arrangements and the futility and counter-productivity of trade restrictions in the time of COVID-19</a:t>
            </a:r>
            <a:r>
              <a:rPr lang="en-US" sz="2000">
                <a:solidFill>
                  <a:srgbClr val="FEFFFF"/>
                </a:solidFill>
              </a:rPr>
              <a:t>.</a:t>
            </a:r>
          </a:p>
          <a:p>
            <a:pPr marL="0" indent="0">
              <a:buNone/>
            </a:pPr>
            <a:endParaRPr lang="en-US" sz="2000">
              <a:solidFill>
                <a:srgbClr val="FEFFFF"/>
              </a:solidFill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4E122A3-0DF2-4496-8509-A84BE6013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r="-2" b="19666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FAA1E-60E8-491F-8B1B-E2ABCF10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89" y="6222900"/>
            <a:ext cx="682311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rgbClr val="FE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E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5FDF9-9468-498A-909A-3FA900D496BD}"/>
              </a:ext>
            </a:extLst>
          </p:cNvPr>
          <p:cNvSpPr txBox="1"/>
          <p:nvPr/>
        </p:nvSpPr>
        <p:spPr>
          <a:xfrm>
            <a:off x="204187" y="617360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:24</a:t>
            </a:r>
          </a:p>
        </p:txBody>
      </p:sp>
    </p:spTree>
    <p:extLst>
      <p:ext uri="{BB962C8B-B14F-4D97-AF65-F5344CB8AC3E}">
        <p14:creationId xmlns:p14="http://schemas.microsoft.com/office/powerpoint/2010/main" val="414120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E8A93-601B-4B15-9E7B-8A07E48D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939474"/>
            <a:ext cx="103950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Jean Heilman Grier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Djaghe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Consulting (Washington DC)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169C5AC-903C-4FEA-997F-65FC65C87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6" y="2773900"/>
            <a:ext cx="3437186" cy="2247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0FCC57-99B6-4787-B7E0-8170763ADD93}"/>
              </a:ext>
            </a:extLst>
          </p:cNvPr>
          <p:cNvSpPr txBox="1"/>
          <p:nvPr/>
        </p:nvSpPr>
        <p:spPr>
          <a:xfrm>
            <a:off x="5103382" y="2683029"/>
            <a:ext cx="6032552" cy="315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restrictions on foreign sourcing under Trade Agreements Act and Buy American 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Temporary waiver of restrictions on purchases of N95 masks, hand sanitizers and several other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to expand Buy American restrictions to medical and pharmaceutical products with proposed executive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withdrawal of U.S. from WTO procurement agreement.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information: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https://trade.djaghe.com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823E6-7406-4629-9AED-6A25FC7B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E7EC6C-5336-4525-BA77-E9E706900CC5}"/>
              </a:ext>
            </a:extLst>
          </p:cNvPr>
          <p:cNvSpPr txBox="1"/>
          <p:nvPr/>
        </p:nvSpPr>
        <p:spPr>
          <a:xfrm>
            <a:off x="204187" y="617360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:32</a:t>
            </a:r>
          </a:p>
        </p:txBody>
      </p:sp>
    </p:spTree>
    <p:extLst>
      <p:ext uri="{BB962C8B-B14F-4D97-AF65-F5344CB8AC3E}">
        <p14:creationId xmlns:p14="http://schemas.microsoft.com/office/powerpoint/2010/main" val="382816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BC987-D639-4ECF-8C58-B716D7F9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b="1" kern="1200">
                <a:effectLst/>
                <a:latin typeface="+mj-lt"/>
                <a:ea typeface="+mj-ea"/>
                <a:cs typeface="+mj-cs"/>
              </a:rPr>
              <a:t>Tom McSorley</a:t>
            </a:r>
            <a:r>
              <a:rPr lang="en-US" kern="1200">
                <a:effectLst/>
                <a:latin typeface="+mj-lt"/>
                <a:ea typeface="+mj-ea"/>
                <a:cs typeface="+mj-cs"/>
              </a:rPr>
              <a:t>, Arnold &amp; Porter (Washington DC) </a:t>
            </a:r>
            <a:endParaRPr lang="en-US" dirty="0"/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02757C1-8013-4DBF-A0E3-3A08ABEDF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66620"/>
            <a:ext cx="3425957" cy="39242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0F1C-7265-4D05-B35F-DDACD6F2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 dirty="0"/>
              <a:t>U.S. export control regime</a:t>
            </a:r>
          </a:p>
          <a:p>
            <a:r>
              <a:rPr lang="en-US" sz="2000" dirty="0"/>
              <a:t>Special export controls for sanctioned nations, e.g., Iran and Syria</a:t>
            </a:r>
          </a:p>
          <a:p>
            <a:pPr lvl="1"/>
            <a:r>
              <a:rPr lang="en-US" sz="2000" dirty="0"/>
              <a:t>Humanitarian exceptions</a:t>
            </a:r>
          </a:p>
          <a:p>
            <a:r>
              <a:rPr lang="en-US" sz="2000" dirty="0"/>
              <a:t>Defense Production Act (DPA) – “rated” and “allocation” orders</a:t>
            </a:r>
          </a:p>
          <a:p>
            <a:pPr lvl="1"/>
            <a:r>
              <a:rPr lang="en-US" sz="2000" dirty="0"/>
              <a:t>Use of authority to curb U.S. exports of Personal Protective Equipment (PPE)</a:t>
            </a:r>
          </a:p>
          <a:p>
            <a:pPr lvl="1"/>
            <a:r>
              <a:rPr lang="en-US" sz="2000" dirty="0"/>
              <a:t>Implementation and exceptions</a:t>
            </a:r>
          </a:p>
          <a:p>
            <a:r>
              <a:rPr lang="en-US" sz="2000" dirty="0"/>
              <a:t>Impact of U.S. export controls on global medical supply chains</a:t>
            </a:r>
          </a:p>
          <a:p>
            <a:r>
              <a:rPr lang="en-US" sz="2000" dirty="0"/>
              <a:t>Further information: 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https://www.arnoldporter.com/en/people/m/mcsorley-tom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1FDE-092B-40F6-9561-E820040F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2F9B8-9966-4DEA-9FFC-114CA02C88A9}"/>
              </a:ext>
            </a:extLst>
          </p:cNvPr>
          <p:cNvSpPr txBox="1"/>
          <p:nvPr/>
        </p:nvSpPr>
        <p:spPr>
          <a:xfrm>
            <a:off x="204187" y="617360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0044A0-B8A2-43DF-B36D-85401F634DCE}"/>
              </a:ext>
            </a:extLst>
          </p:cNvPr>
          <p:cNvSpPr txBox="1"/>
          <p:nvPr/>
        </p:nvSpPr>
        <p:spPr>
          <a:xfrm>
            <a:off x="356587" y="632600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:40</a:t>
            </a:r>
          </a:p>
        </p:txBody>
      </p:sp>
    </p:spTree>
    <p:extLst>
      <p:ext uri="{BB962C8B-B14F-4D97-AF65-F5344CB8AC3E}">
        <p14:creationId xmlns:p14="http://schemas.microsoft.com/office/powerpoint/2010/main" val="373555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1AA41-EEDF-4FB0-8957-7082296F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988" y="292903"/>
            <a:ext cx="4766330" cy="112444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200" b="1" kern="1200" dirty="0">
                <a:solidFill>
                  <a:srgbClr val="000000"/>
                </a:solidFill>
                <a:effectLst/>
              </a:rPr>
              <a:t>Zornitsa </a:t>
            </a:r>
            <a:r>
              <a:rPr lang="en-US" sz="2200" b="1" kern="1200" dirty="0" err="1">
                <a:solidFill>
                  <a:srgbClr val="000000"/>
                </a:solidFill>
                <a:effectLst/>
              </a:rPr>
              <a:t>Kutlina-Dimitrova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kern="1200" dirty="0">
                <a:solidFill>
                  <a:srgbClr val="000000"/>
                </a:solidFill>
                <a:effectLst/>
              </a:rPr>
              <a:t>European Commission, DG TRADE </a:t>
            </a:r>
            <a:endParaRPr lang="en-US" sz="2200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22ADDF0-4381-4256-8373-24303747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3" y="1700784"/>
            <a:ext cx="3065982" cy="43799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5F0CF-4784-4D64-A57A-2C9271B1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28" y="1286857"/>
            <a:ext cx="5735782" cy="5347855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1400" kern="0" dirty="0">
                <a:solidFill>
                  <a:srgbClr val="000000"/>
                </a:solidFill>
                <a:latin typeface="+mj-lt"/>
              </a:rPr>
              <a:t>Protectionism in government procurement has been on the rise and the situation has worsened in the times of the COVID-19 crisis.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1400" kern="0" dirty="0">
                <a:solidFill>
                  <a:srgbClr val="000000"/>
                </a:solidFill>
                <a:latin typeface="+mj-lt"/>
              </a:rPr>
              <a:t>Recent economic research shows that there are sizeable economic benefits to be reaped from extending the scope and coverage of the GPA and/or removing buy-local restrictions in domestic markets.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altLang="en-US" sz="1400" kern="0" dirty="0">
                <a:solidFill>
                  <a:srgbClr val="000000"/>
                </a:solidFill>
                <a:latin typeface="+mj-lt"/>
              </a:rPr>
              <a:t>Evidence-based assessment of protectionist measures requires government procurement data that covers all procurement modes of foreign suppliers participation in international procurement markets.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en-US" sz="1400" u="sng" kern="0" dirty="0">
                <a:solidFill>
                  <a:srgbClr val="000000"/>
                </a:solidFill>
                <a:latin typeface="+mj-lt"/>
              </a:rPr>
              <a:t>Building a global public procurement database: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First attempt to create a database combining both public procurement flows data covering government procurement barriers and the three procurement modalities: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Direct cross-border sales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Sales through local subsidiaries, and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Value-added along the supply chain of procurement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Challenging undertaking as there is a severe lack of data on both the flows and barriers side, let alone a combination of those.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GB" altLang="en-US" sz="1400" dirty="0">
                <a:solidFill>
                  <a:srgbClr val="000000"/>
                </a:solidFill>
                <a:latin typeface="+mj-lt"/>
              </a:rPr>
              <a:t>Joint effort at national and international levels is required to fill-in this crucial gap.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0AE44-976C-47F5-B766-55C85824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223702"/>
            <a:ext cx="570728" cy="3140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67508-89A8-481E-90ED-989BD0AA0D01}"/>
              </a:ext>
            </a:extLst>
          </p:cNvPr>
          <p:cNvSpPr txBox="1"/>
          <p:nvPr/>
        </p:nvSpPr>
        <p:spPr>
          <a:xfrm>
            <a:off x="356587" y="632600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:48</a:t>
            </a:r>
          </a:p>
        </p:txBody>
      </p:sp>
    </p:spTree>
    <p:extLst>
      <p:ext uri="{BB962C8B-B14F-4D97-AF65-F5344CB8AC3E}">
        <p14:creationId xmlns:p14="http://schemas.microsoft.com/office/powerpoint/2010/main" val="240941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F6297-7F31-4573-BCB7-5964F041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Questions &amp; Discussion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608BB4B3-C200-4DAC-A446-62C539F9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B4618-07EC-47EA-B986-AB7CF403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dirty="0"/>
              <a:t>Do existing import and export restraints take into account impacts on public health, both domestically and globally?</a:t>
            </a:r>
          </a:p>
          <a:p>
            <a:r>
              <a:rPr lang="en-US" dirty="0"/>
              <a:t>How might international agreements or institutions help?</a:t>
            </a:r>
          </a:p>
          <a:p>
            <a:r>
              <a:rPr lang="en-US" dirty="0"/>
              <a:t>Other audience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17200-A555-4582-BE0F-DC49144D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14849-1F7F-4974-9085-6D8C4CB9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601735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B6AC3-6318-470E-BD08-00638A2A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3806169"/>
            <a:ext cx="9469211" cy="865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 materials (including the program recording) will be posted at www.publicprocurementinternational.com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D8F5-C3AD-49D3-81C8-008FC53D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232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EC45D-4F51-4003-AB02-ACC619C6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2169-BE96-403A-B3DA-28B7BDF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Status of the Pandemic</a:t>
            </a:r>
          </a:p>
          <a:p>
            <a:r>
              <a:rPr lang="en-US" sz="2400" dirty="0"/>
              <a:t>Introductions</a:t>
            </a:r>
          </a:p>
          <a:p>
            <a:r>
              <a:rPr lang="en-US" sz="2400" dirty="0"/>
              <a:t>Presentations</a:t>
            </a:r>
          </a:p>
          <a:p>
            <a:r>
              <a:rPr lang="en-US" sz="2400" dirty="0"/>
              <a:t>Questions &amp;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8BD0-AF54-41A0-AF9C-F191B4E0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F89B2-2338-46EB-A935-E99305DE1330}"/>
              </a:ext>
            </a:extLst>
          </p:cNvPr>
          <p:cNvSpPr txBox="1"/>
          <p:nvPr/>
        </p:nvSpPr>
        <p:spPr>
          <a:xfrm>
            <a:off x="639193" y="552479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:02</a:t>
            </a:r>
          </a:p>
        </p:txBody>
      </p:sp>
    </p:spTree>
    <p:extLst>
      <p:ext uri="{BB962C8B-B14F-4D97-AF65-F5344CB8AC3E}">
        <p14:creationId xmlns:p14="http://schemas.microsoft.com/office/powerpoint/2010/main" val="414187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40C80-DFA1-42A8-B201-1EA7AA4B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Introductions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D38E-5B77-4720-9BE5-FC7D4F81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Simon </a:t>
            </a:r>
            <a:r>
              <a:rPr lang="en-US" sz="2200" b="1" dirty="0" err="1">
                <a:solidFill>
                  <a:schemeClr val="bg1"/>
                </a:solidFill>
              </a:rPr>
              <a:t>Evenett</a:t>
            </a:r>
            <a:r>
              <a:rPr lang="en-US" sz="2200" dirty="0">
                <a:solidFill>
                  <a:schemeClr val="bg1"/>
                </a:solidFill>
              </a:rPr>
              <a:t>, University of St Gallen (Switzerland)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Robert Anderson</a:t>
            </a:r>
            <a:r>
              <a:rPr lang="en-US" sz="2200" dirty="0">
                <a:solidFill>
                  <a:schemeClr val="bg1"/>
                </a:solidFill>
              </a:rPr>
              <a:t>, Hon. Professor, U. Nottingham (WTO-retired)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Jean Heilman Grier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Djaghe</a:t>
            </a:r>
            <a:r>
              <a:rPr lang="en-US" sz="2200" dirty="0">
                <a:solidFill>
                  <a:schemeClr val="bg1"/>
                </a:solidFill>
              </a:rPr>
              <a:t> Consulting (Washington DC)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Tom McSorley</a:t>
            </a:r>
            <a:r>
              <a:rPr lang="en-US" sz="2200" dirty="0">
                <a:solidFill>
                  <a:schemeClr val="bg1"/>
                </a:solidFill>
              </a:rPr>
              <a:t>, Arnold &amp; Porter (Washington DC) </a:t>
            </a:r>
          </a:p>
          <a:p>
            <a:r>
              <a:rPr lang="en-US" sz="2200" b="1" dirty="0" err="1">
                <a:solidFill>
                  <a:schemeClr val="bg1"/>
                </a:solidFill>
              </a:rPr>
              <a:t>Zornitsa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Kutlina</a:t>
            </a:r>
            <a:r>
              <a:rPr lang="en-US" sz="2200" b="1" dirty="0">
                <a:solidFill>
                  <a:schemeClr val="bg1"/>
                </a:solidFill>
              </a:rPr>
              <a:t>-Dimitrova</a:t>
            </a:r>
            <a:r>
              <a:rPr lang="en-US" sz="2200" dirty="0">
                <a:solidFill>
                  <a:schemeClr val="bg1"/>
                </a:solidFill>
              </a:rPr>
              <a:t>, European Union – DG for Trade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A95A-50CF-43A2-ACE4-705F83A7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355080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83A3C-10A3-4149-9107-832153463CB4}"/>
              </a:ext>
            </a:extLst>
          </p:cNvPr>
          <p:cNvSpPr txBox="1"/>
          <p:nvPr/>
        </p:nvSpPr>
        <p:spPr>
          <a:xfrm>
            <a:off x="639193" y="552479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:03</a:t>
            </a:r>
          </a:p>
        </p:txBody>
      </p:sp>
    </p:spTree>
    <p:extLst>
      <p:ext uri="{BB962C8B-B14F-4D97-AF65-F5344CB8AC3E}">
        <p14:creationId xmlns:p14="http://schemas.microsoft.com/office/powerpoint/2010/main" val="713713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E6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C1E79-04EE-437E-AA69-6F17AED7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Moderators</a:t>
            </a:r>
          </a:p>
        </p:txBody>
      </p:sp>
      <p:pic>
        <p:nvPicPr>
          <p:cNvPr id="10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3971F035-ADB9-452D-BF3B-6E354E8BA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24543" b="1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B00BD3F-FFA4-44F5-B8C3-E6E57A1F9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6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BEAF70B3-B215-49BD-83B0-8AA8483979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4" b="-4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3A6F-3D51-44DB-B03A-0FFCA31A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Laurence </a:t>
            </a:r>
            <a:r>
              <a:rPr lang="en-US" sz="2200" b="1" dirty="0" err="1">
                <a:solidFill>
                  <a:srgbClr val="FFFFFF"/>
                </a:solidFill>
              </a:rPr>
              <a:t>Folliot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Lalliot</a:t>
            </a:r>
            <a:r>
              <a:rPr lang="en-US" sz="2200" dirty="0">
                <a:solidFill>
                  <a:srgbClr val="FFFFFF"/>
                </a:solidFill>
              </a:rPr>
              <a:t> (University of Paris Nanterre (joining from Dakar))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Vanessa </a:t>
            </a:r>
            <a:r>
              <a:rPr lang="en-US" sz="2200" b="1" dirty="0" err="1">
                <a:solidFill>
                  <a:srgbClr val="FFFFFF"/>
                </a:solidFill>
              </a:rPr>
              <a:t>Sciarra</a:t>
            </a:r>
            <a:r>
              <a:rPr lang="en-US" sz="2200" dirty="0">
                <a:solidFill>
                  <a:srgbClr val="FFFFFF"/>
                </a:solidFill>
              </a:rPr>
              <a:t>, National Foreign Trade Council</a:t>
            </a:r>
          </a:p>
          <a:p>
            <a:r>
              <a:rPr lang="en-US" sz="2200" b="1" dirty="0">
                <a:solidFill>
                  <a:srgbClr val="FFFFFF"/>
                </a:solidFill>
              </a:rPr>
              <a:t>Christopher Yukins</a:t>
            </a:r>
            <a:r>
              <a:rPr lang="en-US" sz="2200" dirty="0">
                <a:solidFill>
                  <a:srgbClr val="FFFFFF"/>
                </a:solidFill>
              </a:rPr>
              <a:t>, GW Law School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78714-8B5F-44F2-8BDA-FBC79D21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1992" y="6535157"/>
            <a:ext cx="84727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1061A-0323-4EA9-A245-8F63A7F2756B}"/>
              </a:ext>
            </a:extLst>
          </p:cNvPr>
          <p:cNvSpPr txBox="1"/>
          <p:nvPr/>
        </p:nvSpPr>
        <p:spPr>
          <a:xfrm>
            <a:off x="321732" y="6094475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:04</a:t>
            </a:r>
          </a:p>
        </p:txBody>
      </p:sp>
    </p:spTree>
    <p:extLst>
      <p:ext uri="{BB962C8B-B14F-4D97-AF65-F5344CB8AC3E}">
        <p14:creationId xmlns:p14="http://schemas.microsoft.com/office/powerpoint/2010/main" val="222657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1C110-1EB7-4151-9886-1DEAA572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CAF43-50EB-434D-8164-1BB33AA1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8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1012967-2542-4A07-8273-66079057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97" y="643467"/>
            <a:ext cx="6459206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BAD43-E182-4703-B988-4C44C472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9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A13604-32E8-462B-B81E-CBDAD864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Laurence </a:t>
            </a:r>
            <a:r>
              <a:rPr lang="fr-FR" b="1" dirty="0" err="1">
                <a:solidFill>
                  <a:schemeClr val="accent1"/>
                </a:solidFill>
              </a:rPr>
              <a:t>Folliot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Lalliot</a:t>
            </a:r>
            <a:r>
              <a:rPr lang="fr-FR" dirty="0">
                <a:solidFill>
                  <a:schemeClr val="accent1"/>
                </a:solidFill>
              </a:rPr>
              <a:t>: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Impact of </a:t>
            </a:r>
            <a:r>
              <a:rPr lang="fr-FR" dirty="0" err="1">
                <a:solidFill>
                  <a:schemeClr val="accent1"/>
                </a:solidFill>
              </a:rPr>
              <a:t>trade</a:t>
            </a:r>
            <a:r>
              <a:rPr lang="fr-FR" dirty="0">
                <a:solidFill>
                  <a:schemeClr val="accent1"/>
                </a:solidFill>
              </a:rPr>
              <a:t> restrictions in </a:t>
            </a:r>
            <a:r>
              <a:rPr lang="fr-FR" dirty="0" err="1">
                <a:solidFill>
                  <a:schemeClr val="accent1"/>
                </a:solidFill>
              </a:rPr>
              <a:t>Africa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C9BA6F9-410A-4A4A-8C2C-B7F5EF3B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 multi-layered crisis:</a:t>
            </a:r>
          </a:p>
          <a:p>
            <a:r>
              <a:rPr lang="en-US" sz="2000" u="sng" dirty="0"/>
              <a:t>Health Crisis</a:t>
            </a:r>
            <a:r>
              <a:rPr lang="en-US" sz="2000" dirty="0"/>
              <a:t>: Dr. </a:t>
            </a:r>
            <a:r>
              <a:rPr lang="en-US" sz="2000" dirty="0" err="1"/>
              <a:t>Mukhisa</a:t>
            </a:r>
            <a:r>
              <a:rPr lang="en-US" sz="2000" dirty="0"/>
              <a:t> Kituyi, Secretary-General of UNCTAD, called for a health “Marshall Plan” for Africa</a:t>
            </a:r>
          </a:p>
          <a:p>
            <a:pPr lvl="1"/>
            <a:r>
              <a:rPr lang="en-US" sz="2000" dirty="0"/>
              <a:t>African countries are under-equipped, heavily dependent on imported medicines (94%), and overtaken by the biggest buyers in the international competition for medical supplies</a:t>
            </a:r>
            <a:endParaRPr lang="fr-FR" sz="2000" dirty="0"/>
          </a:p>
          <a:p>
            <a:pPr lvl="1"/>
            <a:r>
              <a:rPr lang="en-US" sz="2000" dirty="0"/>
              <a:t>This is amplified by the tariff policies in place in many African countries</a:t>
            </a:r>
          </a:p>
          <a:p>
            <a:r>
              <a:rPr lang="en-US" sz="2000" u="sng" dirty="0"/>
              <a:t>Food Crisis</a:t>
            </a:r>
            <a:r>
              <a:rPr lang="en-US" sz="2000" dirty="0"/>
              <a:t>: price surges, export bans or revenue loss can all have grave consequences on food distribution</a:t>
            </a:r>
          </a:p>
          <a:p>
            <a:r>
              <a:rPr lang="en-US" sz="2000" u="sng" dirty="0"/>
              <a:t>Security Crisis</a:t>
            </a:r>
            <a:r>
              <a:rPr lang="en-US" sz="2000" dirty="0"/>
              <a:t>?  Spread of the COVID-19 disease, extreme poverty of populations without social safety nets, facing complete shutdowns, are likely to lead quickly to violent turmoil in fragile political situations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324CC9-68A1-4666-BAC3-332C5E40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540F3-B53E-47F0-AE72-5FAC304A9117}"/>
              </a:ext>
            </a:extLst>
          </p:cNvPr>
          <p:cNvSpPr txBox="1"/>
          <p:nvPr/>
        </p:nvSpPr>
        <p:spPr>
          <a:xfrm>
            <a:off x="257453" y="616862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:08</a:t>
            </a:r>
          </a:p>
        </p:txBody>
      </p:sp>
    </p:spTree>
    <p:extLst>
      <p:ext uri="{BB962C8B-B14F-4D97-AF65-F5344CB8AC3E}">
        <p14:creationId xmlns:p14="http://schemas.microsoft.com/office/powerpoint/2010/main" val="181876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71C81-45BE-4A2B-BDFC-AA884834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3700" b="1" kern="1200">
                <a:effectLst/>
                <a:latin typeface="+mj-lt"/>
                <a:ea typeface="+mj-ea"/>
                <a:cs typeface="+mj-cs"/>
              </a:rPr>
              <a:t>Simon </a:t>
            </a:r>
            <a:r>
              <a:rPr lang="en-US" sz="3700" b="1" kern="1200" err="1">
                <a:effectLst/>
                <a:latin typeface="+mj-lt"/>
                <a:ea typeface="+mj-ea"/>
                <a:cs typeface="+mj-cs"/>
              </a:rPr>
              <a:t>Evenett</a:t>
            </a:r>
            <a:br>
              <a:rPr lang="en-US" sz="3700" kern="1200">
                <a:effectLst/>
                <a:latin typeface="+mj-lt"/>
                <a:ea typeface="+mj-ea"/>
                <a:cs typeface="+mj-cs"/>
              </a:rPr>
            </a:br>
            <a:r>
              <a:rPr lang="en-US" sz="3700" kern="1200">
                <a:effectLst/>
                <a:latin typeface="+mj-lt"/>
                <a:ea typeface="+mj-ea"/>
                <a:cs typeface="+mj-cs"/>
              </a:rPr>
              <a:t>University of St Gallen (Switzerland)</a:t>
            </a:r>
            <a:endParaRPr lang="en-US" sz="3700"/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B6AF1C4-E517-44D2-B1A4-F96D7F68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4295-16AF-44EB-9A4F-7BF79AF5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 dirty="0"/>
              <a:t>115 export curbs on medical supplies and medicines have been introduced this year by 75 governments.</a:t>
            </a:r>
          </a:p>
          <a:p>
            <a:r>
              <a:rPr lang="en-US" sz="2000" dirty="0"/>
              <a:t>79 governments have liberalized their import regimes with respect to medical supplies and medicines.</a:t>
            </a:r>
          </a:p>
          <a:p>
            <a:r>
              <a:rPr lang="en-US" sz="2000" dirty="0"/>
              <a:t>Approximately 25 governments have imposed export curbs on food.</a:t>
            </a:r>
          </a:p>
          <a:p>
            <a:r>
              <a:rPr lang="en-US" sz="2000" dirty="0"/>
              <a:t>Worldwide the number of tariff increases this year is sharply down on last year (which was a dreadful year in </a:t>
            </a:r>
            <a:r>
              <a:rPr lang="en-US" sz="2000"/>
              <a:t>this respect.)</a:t>
            </a:r>
            <a:endParaRPr lang="en-US" sz="2000" dirty="0"/>
          </a:p>
          <a:p>
            <a:r>
              <a:rPr lang="en-US" sz="2000" dirty="0"/>
              <a:t>Additional information: 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AC032-0197-454B-ADF3-4A88C412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377869-13C9-4761-9BB2-B4EEA4A7F2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A4C25-E463-4A22-B636-B355B1A66D83}"/>
              </a:ext>
            </a:extLst>
          </p:cNvPr>
          <p:cNvSpPr txBox="1"/>
          <p:nvPr/>
        </p:nvSpPr>
        <p:spPr>
          <a:xfrm>
            <a:off x="159798" y="6176963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:16</a:t>
            </a:r>
          </a:p>
        </p:txBody>
      </p:sp>
    </p:spTree>
    <p:extLst>
      <p:ext uri="{BB962C8B-B14F-4D97-AF65-F5344CB8AC3E}">
        <p14:creationId xmlns:p14="http://schemas.microsoft.com/office/powerpoint/2010/main" val="188366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B4DAC7-8FFE-4550-8DEB-2EA5E989B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2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00254-804F-4328-9DA1-EB12DD8B0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" r="-2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C836C-852A-43BA-B61C-5068356A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978" y="6350166"/>
            <a:ext cx="1455821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7869-13C9-4761-9BB2-B4EEA4A7F2A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0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847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1_Office Theme</vt:lpstr>
      <vt:lpstr>Protectionism in the  Pandemic </vt:lpstr>
      <vt:lpstr>Agenda</vt:lpstr>
      <vt:lpstr>Introductions</vt:lpstr>
      <vt:lpstr>Moderators</vt:lpstr>
      <vt:lpstr>PowerPoint Presentation</vt:lpstr>
      <vt:lpstr>PowerPoint Presentation</vt:lpstr>
      <vt:lpstr>Laurence Folliot Lalliot: Impact of trade restrictions in Africa</vt:lpstr>
      <vt:lpstr>Simon Evenett University of St Gallen (Switzerland)</vt:lpstr>
      <vt:lpstr>PowerPoint Presentation</vt:lpstr>
      <vt:lpstr>Robert Anderson – Hon. Professor, University of Nottingham (WTO-ret.)</vt:lpstr>
      <vt:lpstr>Jean Heilman Grier, Djaghe Consulting (Washington DC)</vt:lpstr>
      <vt:lpstr>Tom McSorley, Arnold &amp; Porter (Washington DC) </vt:lpstr>
      <vt:lpstr>Zornitsa Kutlina-Dimitrova European Commission, DG TRADE </vt:lpstr>
      <vt:lpstr>Questions &amp; 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Protectionism in the  Pandemic </dc:title>
  <dc:creator>Yukins, Christopher R.</dc:creator>
  <cp:lastModifiedBy>Yukins, Christopher R.</cp:lastModifiedBy>
  <cp:revision>3</cp:revision>
  <dcterms:created xsi:type="dcterms:W3CDTF">2020-04-20T12:42:41Z</dcterms:created>
  <dcterms:modified xsi:type="dcterms:W3CDTF">2020-04-21T12:17:11Z</dcterms:modified>
</cp:coreProperties>
</file>