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28" r:id="rId2"/>
    <p:sldId id="325" r:id="rId3"/>
    <p:sldId id="327" r:id="rId4"/>
    <p:sldId id="326" r:id="rId5"/>
    <p:sldId id="330" r:id="rId6"/>
    <p:sldId id="320" r:id="rId7"/>
    <p:sldId id="329" r:id="rId8"/>
    <p:sldId id="321" r:id="rId9"/>
    <p:sldId id="317" r:id="rId10"/>
    <p:sldId id="331" r:id="rId11"/>
    <p:sldId id="318" r:id="rId12"/>
    <p:sldId id="3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i Jantzen" initials="DJ" lastIdx="8" clrIdx="0">
    <p:extLst>
      <p:ext uri="{19B8F6BF-5375-455C-9EA6-DF929625EA0E}">
        <p15:presenceInfo xmlns:p15="http://schemas.microsoft.com/office/powerpoint/2012/main" userId="S::debi@decisivepoint1.onmicrosoft.com::825c9f90-0c83-4ace-8eac-579806807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38C"/>
    <a:srgbClr val="E9E4EF"/>
    <a:srgbClr val="BF9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0"/>
    <p:restoredTop sz="87823"/>
  </p:normalViewPr>
  <p:slideViewPr>
    <p:cSldViewPr snapToGrid="0" snapToObjects="1">
      <p:cViewPr varScale="1">
        <p:scale>
          <a:sx n="100" d="100"/>
          <a:sy n="100" d="100"/>
        </p:scale>
        <p:origin x="1392" y="84"/>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My%20Drive\Decisive%20Point\Decisive%20Point%20Ventures\Research\RD%20Spe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homashendrix\Downloads\statistic_id217577_us-defense-outlays-and-forecast-2000-202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venir Book" panose="02000503020000020003" pitchFamily="2" charset="0"/>
              </a:rPr>
              <a:t>Research and Development</a:t>
            </a:r>
            <a:r>
              <a:rPr lang="en-US" sz="1800" baseline="0" dirty="0">
                <a:latin typeface="Avenir Book" panose="02000503020000020003" pitchFamily="2" charset="0"/>
              </a:rPr>
              <a:t> Budget -2018 (billion USD)</a:t>
            </a:r>
            <a:endParaRPr lang="en-US" sz="1800" dirty="0">
              <a:latin typeface="Avenir Book" panose="02000503020000020003" pitchFamily="2" charset="0"/>
            </a:endParaRPr>
          </a:p>
        </c:rich>
      </c:tx>
      <c:layout>
        <c:manualLayout>
          <c:xMode val="edge"/>
          <c:yMode val="edge"/>
          <c:x val="0.1283585618159465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72580350158325"/>
          <c:y val="0.10923428385884755"/>
          <c:w val="0.75781512928829298"/>
          <c:h val="0.82245938329873713"/>
        </c:manualLayout>
      </c:layout>
      <c:barChart>
        <c:barDir val="bar"/>
        <c:grouping val="clustered"/>
        <c:varyColors val="0"/>
        <c:ser>
          <c:idx val="0"/>
          <c:order val="0"/>
          <c:spPr>
            <a:solidFill>
              <a:srgbClr val="002060"/>
            </a:solidFill>
            <a:ln>
              <a:noFill/>
            </a:ln>
            <a:effectLst/>
          </c:spPr>
          <c:invertIfNegative val="0"/>
          <c:dPt>
            <c:idx val="5"/>
            <c:invertIfNegative val="0"/>
            <c:bubble3D val="0"/>
            <c:spPr>
              <a:solidFill>
                <a:srgbClr val="002060"/>
              </a:solidFill>
              <a:ln>
                <a:noFill/>
              </a:ln>
              <a:effectLst/>
            </c:spPr>
            <c:extLst>
              <c:ext xmlns:c16="http://schemas.microsoft.com/office/drawing/2014/chart" uri="{C3380CC4-5D6E-409C-BE32-E72D297353CC}">
                <c16:uniqueId val="{00000005-6CB5-4741-A9EE-6DEDE908D48D}"/>
              </c:ext>
            </c:extLst>
          </c:dPt>
          <c:dPt>
            <c:idx val="6"/>
            <c:invertIfNegative val="0"/>
            <c:bubble3D val="0"/>
            <c:spPr>
              <a:solidFill>
                <a:srgbClr val="002060"/>
              </a:solidFill>
              <a:ln>
                <a:noFill/>
              </a:ln>
              <a:effectLst/>
            </c:spPr>
            <c:extLst>
              <c:ext xmlns:c16="http://schemas.microsoft.com/office/drawing/2014/chart" uri="{C3380CC4-5D6E-409C-BE32-E72D297353CC}">
                <c16:uniqueId val="{00000004-6CB5-4741-A9EE-6DEDE908D48D}"/>
              </c:ext>
            </c:extLst>
          </c:dPt>
          <c:dPt>
            <c:idx val="7"/>
            <c:invertIfNegative val="0"/>
            <c:bubble3D val="0"/>
            <c:spPr>
              <a:solidFill>
                <a:srgbClr val="002060"/>
              </a:solidFill>
              <a:ln>
                <a:noFill/>
              </a:ln>
              <a:effectLst/>
            </c:spPr>
            <c:extLst>
              <c:ext xmlns:c16="http://schemas.microsoft.com/office/drawing/2014/chart" uri="{C3380CC4-5D6E-409C-BE32-E72D297353CC}">
                <c16:uniqueId val="{00000003-6CB5-4741-A9EE-6DEDE908D48D}"/>
              </c:ext>
            </c:extLst>
          </c:dPt>
          <c:dPt>
            <c:idx val="8"/>
            <c:invertIfNegative val="0"/>
            <c:bubble3D val="0"/>
            <c:spPr>
              <a:solidFill>
                <a:srgbClr val="002060"/>
              </a:solidFill>
              <a:ln>
                <a:noFill/>
              </a:ln>
              <a:effectLst/>
            </c:spPr>
            <c:extLst>
              <c:ext xmlns:c16="http://schemas.microsoft.com/office/drawing/2014/chart" uri="{C3380CC4-5D6E-409C-BE32-E72D297353CC}">
                <c16:uniqueId val="{00000002-6CB5-4741-A9EE-6DEDE908D48D}"/>
              </c:ext>
            </c:extLst>
          </c:dPt>
          <c:dPt>
            <c:idx val="9"/>
            <c:invertIfNegative val="0"/>
            <c:bubble3D val="0"/>
            <c:spPr>
              <a:solidFill>
                <a:srgbClr val="002060"/>
              </a:solidFill>
              <a:ln>
                <a:noFill/>
              </a:ln>
              <a:effectLst/>
            </c:spPr>
            <c:extLst>
              <c:ext xmlns:c16="http://schemas.microsoft.com/office/drawing/2014/chart" uri="{C3380CC4-5D6E-409C-BE32-E72D297353CC}">
                <c16:uniqueId val="{00000001-6CB5-4741-A9EE-6DEDE908D4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Northrop Grumman</c:v>
                </c:pt>
                <c:pt idx="1">
                  <c:v>Raytheon</c:v>
                </c:pt>
                <c:pt idx="2">
                  <c:v>Lockheed Martin</c:v>
                </c:pt>
                <c:pt idx="3">
                  <c:v>United Technologies</c:v>
                </c:pt>
                <c:pt idx="4">
                  <c:v>Boeing</c:v>
                </c:pt>
                <c:pt idx="5">
                  <c:v>Apple</c:v>
                </c:pt>
                <c:pt idx="6">
                  <c:v>Microsoft</c:v>
                </c:pt>
                <c:pt idx="7">
                  <c:v>Intel</c:v>
                </c:pt>
                <c:pt idx="8">
                  <c:v>Alphabet</c:v>
                </c:pt>
                <c:pt idx="9">
                  <c:v>Amazon</c:v>
                </c:pt>
              </c:strCache>
            </c:strRef>
          </c:cat>
          <c:val>
            <c:numRef>
              <c:f>Sheet1!$C$3:$C$12</c:f>
              <c:numCache>
                <c:formatCode>General</c:formatCode>
                <c:ptCount val="10"/>
                <c:pt idx="0">
                  <c:v>0.6</c:v>
                </c:pt>
                <c:pt idx="1">
                  <c:v>0.7</c:v>
                </c:pt>
                <c:pt idx="2">
                  <c:v>1.2</c:v>
                </c:pt>
                <c:pt idx="3">
                  <c:v>2.4</c:v>
                </c:pt>
                <c:pt idx="4">
                  <c:v>3.2</c:v>
                </c:pt>
                <c:pt idx="5">
                  <c:v>11.6</c:v>
                </c:pt>
                <c:pt idx="6">
                  <c:v>12.3</c:v>
                </c:pt>
                <c:pt idx="7">
                  <c:v>13.1</c:v>
                </c:pt>
                <c:pt idx="8">
                  <c:v>16.2</c:v>
                </c:pt>
                <c:pt idx="9">
                  <c:v>22.6</c:v>
                </c:pt>
              </c:numCache>
            </c:numRef>
          </c:val>
          <c:extLst>
            <c:ext xmlns:c16="http://schemas.microsoft.com/office/drawing/2014/chart" uri="{C3380CC4-5D6E-409C-BE32-E72D297353CC}">
              <c16:uniqueId val="{00000000-6CB5-4741-A9EE-6DEDE908D48D}"/>
            </c:ext>
          </c:extLst>
        </c:ser>
        <c:dLbls>
          <c:showLegendKey val="0"/>
          <c:showVal val="0"/>
          <c:showCatName val="0"/>
          <c:showSerName val="0"/>
          <c:showPercent val="0"/>
          <c:showBubbleSize val="0"/>
        </c:dLbls>
        <c:gapWidth val="60"/>
        <c:axId val="815999872"/>
        <c:axId val="815920352"/>
      </c:barChart>
      <c:catAx>
        <c:axId val="815999872"/>
        <c:scaling>
          <c:orientation val="minMax"/>
        </c:scaling>
        <c:delete val="1"/>
        <c:axPos val="l"/>
        <c:numFmt formatCode="General" sourceLinked="1"/>
        <c:majorTickMark val="none"/>
        <c:minorTickMark val="none"/>
        <c:tickLblPos val="nextTo"/>
        <c:crossAx val="815920352"/>
        <c:crosses val="autoZero"/>
        <c:auto val="1"/>
        <c:lblAlgn val="ctr"/>
        <c:lblOffset val="100"/>
        <c:noMultiLvlLbl val="0"/>
      </c:catAx>
      <c:valAx>
        <c:axId val="815920352"/>
        <c:scaling>
          <c:orientation val="minMax"/>
        </c:scaling>
        <c:delete val="1"/>
        <c:axPos val="b"/>
        <c:numFmt formatCode="General" sourceLinked="1"/>
        <c:majorTickMark val="none"/>
        <c:minorTickMark val="none"/>
        <c:tickLblPos val="nextTo"/>
        <c:crossAx val="81599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Avenir Book" panose="02000503020000020003" pitchFamily="2" charset="0"/>
              </a:rPr>
              <a:t>U.S. defense outlays and forecast 2000-2026</a:t>
            </a:r>
          </a:p>
          <a:p>
            <a:pPr>
              <a:defRPr/>
            </a:pPr>
            <a:r>
              <a:rPr lang="en-US" sz="1400" dirty="0">
                <a:latin typeface="Avenir Book" panose="02000503020000020003" pitchFamily="2" charset="0"/>
              </a:rPr>
              <a:t>Defense outlays and forecast in the United States (in billion U.S. dollars)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noFill/>
            </a:ln>
            <a:effectLst/>
          </c:spPr>
          <c:invertIfNegative val="0"/>
          <c:cat>
            <c:strRef>
              <c:f>Data!$B$6:$B$26</c:f>
              <c:strCache>
                <c:ptCount val="21"/>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FY22</c:v>
                </c:pt>
                <c:pt idx="17">
                  <c:v>FY23</c:v>
                </c:pt>
                <c:pt idx="18">
                  <c:v>FY24</c:v>
                </c:pt>
                <c:pt idx="19">
                  <c:v>FY25</c:v>
                </c:pt>
                <c:pt idx="20">
                  <c:v>FY26</c:v>
                </c:pt>
              </c:strCache>
            </c:strRef>
          </c:cat>
          <c:val>
            <c:numRef>
              <c:f>Data!$C$6:$C$26</c:f>
              <c:numCache>
                <c:formatCode>#,##0.##</c:formatCode>
                <c:ptCount val="21"/>
                <c:pt idx="0" formatCode="#,##0">
                  <c:v>520</c:v>
                </c:pt>
                <c:pt idx="1">
                  <c:v>547.9</c:v>
                </c:pt>
                <c:pt idx="2">
                  <c:v>612.4</c:v>
                </c:pt>
                <c:pt idx="3">
                  <c:v>656.7</c:v>
                </c:pt>
                <c:pt idx="4">
                  <c:v>688.9</c:v>
                </c:pt>
                <c:pt idx="5">
                  <c:v>699.4</c:v>
                </c:pt>
                <c:pt idx="6">
                  <c:v>670.5</c:v>
                </c:pt>
                <c:pt idx="7">
                  <c:v>625.79999999999995</c:v>
                </c:pt>
                <c:pt idx="8">
                  <c:v>596.4</c:v>
                </c:pt>
                <c:pt idx="9">
                  <c:v>583.4</c:v>
                </c:pt>
                <c:pt idx="10">
                  <c:v>584.79999999999995</c:v>
                </c:pt>
                <c:pt idx="11">
                  <c:v>590.20000000000005</c:v>
                </c:pt>
                <c:pt idx="12">
                  <c:v>621.70000000000005</c:v>
                </c:pt>
                <c:pt idx="13" formatCode="#,##0">
                  <c:v>664</c:v>
                </c:pt>
                <c:pt idx="14" formatCode="#,##0">
                  <c:v>648</c:v>
                </c:pt>
                <c:pt idx="15" formatCode="#,##0">
                  <c:v>652</c:v>
                </c:pt>
                <c:pt idx="16" formatCode="#,##0">
                  <c:v>667</c:v>
                </c:pt>
                <c:pt idx="17" formatCode="#,##0">
                  <c:v>675</c:v>
                </c:pt>
                <c:pt idx="18" formatCode="#,##0">
                  <c:v>685</c:v>
                </c:pt>
                <c:pt idx="19" formatCode="#,##0">
                  <c:v>706</c:v>
                </c:pt>
                <c:pt idx="20" formatCode="#,##0">
                  <c:v>723</c:v>
                </c:pt>
              </c:numCache>
            </c:numRef>
          </c:val>
          <c:extLst>
            <c:ext xmlns:c16="http://schemas.microsoft.com/office/drawing/2014/chart" uri="{C3380CC4-5D6E-409C-BE32-E72D297353CC}">
              <c16:uniqueId val="{00000000-27B8-6645-849E-3D634D41313A}"/>
            </c:ext>
          </c:extLst>
        </c:ser>
        <c:dLbls>
          <c:showLegendKey val="0"/>
          <c:showVal val="0"/>
          <c:showCatName val="0"/>
          <c:showSerName val="0"/>
          <c:showPercent val="0"/>
          <c:showBubbleSize val="0"/>
        </c:dLbls>
        <c:gapWidth val="100"/>
        <c:axId val="764804160"/>
        <c:axId val="816389360"/>
      </c:barChart>
      <c:catAx>
        <c:axId val="76480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6389360"/>
        <c:crosses val="autoZero"/>
        <c:auto val="1"/>
        <c:lblAlgn val="ctr"/>
        <c:lblOffset val="100"/>
        <c:noMultiLvlLbl val="0"/>
      </c:catAx>
      <c:valAx>
        <c:axId val="816389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480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DA029-A1FC-EC40-94C5-1DD4AA79C51C}"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FBD87-C94A-CE49-85DF-4065E5B81593}" type="slidenum">
              <a:rPr lang="en-US" smtClean="0"/>
              <a:t>‹#›</a:t>
            </a:fld>
            <a:endParaRPr lang="en-US"/>
          </a:p>
        </p:txBody>
      </p:sp>
    </p:spTree>
    <p:extLst>
      <p:ext uri="{BB962C8B-B14F-4D97-AF65-F5344CB8AC3E}">
        <p14:creationId xmlns:p14="http://schemas.microsoft.com/office/powerpoint/2010/main" val="34833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FBD87-C94A-CE49-85DF-4065E5B81593}" type="slidenum">
              <a:rPr lang="en-US" smtClean="0"/>
              <a:t>1</a:t>
            </a:fld>
            <a:endParaRPr lang="en-US"/>
          </a:p>
        </p:txBody>
      </p:sp>
    </p:spTree>
    <p:extLst>
      <p:ext uri="{BB962C8B-B14F-4D97-AF65-F5344CB8AC3E}">
        <p14:creationId xmlns:p14="http://schemas.microsoft.com/office/powerpoint/2010/main" val="414903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FBD87-C94A-CE49-85DF-4065E5B81593}" type="slidenum">
              <a:rPr lang="en-US" smtClean="0"/>
              <a:t>4</a:t>
            </a:fld>
            <a:endParaRPr lang="en-US"/>
          </a:p>
        </p:txBody>
      </p:sp>
    </p:spTree>
    <p:extLst>
      <p:ext uri="{BB962C8B-B14F-4D97-AF65-F5344CB8AC3E}">
        <p14:creationId xmlns:p14="http://schemas.microsoft.com/office/powerpoint/2010/main" val="370124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FBD87-C94A-CE49-85DF-4065E5B81593}" type="slidenum">
              <a:rPr lang="en-US" smtClean="0"/>
              <a:t>6</a:t>
            </a:fld>
            <a:endParaRPr lang="en-US"/>
          </a:p>
        </p:txBody>
      </p:sp>
    </p:spTree>
    <p:extLst>
      <p:ext uri="{BB962C8B-B14F-4D97-AF65-F5344CB8AC3E}">
        <p14:creationId xmlns:p14="http://schemas.microsoft.com/office/powerpoint/2010/main" val="29418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FBD87-C94A-CE49-85DF-4065E5B81593}" type="slidenum">
              <a:rPr lang="en-US" smtClean="0"/>
              <a:t>8</a:t>
            </a:fld>
            <a:endParaRPr lang="en-US"/>
          </a:p>
        </p:txBody>
      </p:sp>
    </p:spTree>
    <p:extLst>
      <p:ext uri="{BB962C8B-B14F-4D97-AF65-F5344CB8AC3E}">
        <p14:creationId xmlns:p14="http://schemas.microsoft.com/office/powerpoint/2010/main" val="62037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D07-0B4A-AE45-95B2-7D1722239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191E1E-C2E4-8645-8BB1-0A4F9DDDE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D6A9B9-6C21-0E40-96F5-17F47F385635}"/>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61BC59FD-AAAD-C54B-8CEE-414C5B4A4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8A813-B2F7-194B-BAAD-6D13F971AF96}"/>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33280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B483-951E-8D4C-ACF2-E49CFFC3F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0E7F4E-1C27-0B4C-BBA3-35D6CE121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41354-359E-D749-82BA-922FC54A2535}"/>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545043A3-F512-3C4A-8796-E5F382B0A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6A405-8A30-2540-BB1A-6702FB9FF5C1}"/>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17981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6D2B3-4DB9-4743-A836-2A652201D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966E08-3F47-5045-A6F1-E4EBC4493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43B07-6233-CB47-9455-BF8B8A6C4CF2}"/>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468CD1EA-C567-1C44-B30F-D0889CDAF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ABAFE-5B65-504C-8DB0-4E38BD62069C}"/>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99382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26BA9-E293-1742-87CA-C86C5FF46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0D2F0-36CD-EA4D-9B9C-1DB450C55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EB89C-F771-3A45-980C-F09CC11816D1}"/>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977C6905-56FF-034D-BB7C-0813AAED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DF114-A3EE-A046-B769-707A8A20B1D5}"/>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335449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F4F9-D1F5-3A4B-B6FE-B5FEDE498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F21C4-F2E5-864D-99D3-306B5EFBF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A7506-9769-7947-8D88-128BDEA97605}"/>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BF994A54-4940-204A-81DC-1DE8EF36A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ED95E-3E9F-2240-9CCB-87169ACCF563}"/>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27265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08FD-9CEE-4340-B3A1-D162C432E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7CA67-A011-B24E-A73E-6F0D8DF26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DD098C-CC2D-E04F-81A8-C7EFFECB1E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F201B4-CD89-CB4A-9118-8601BAE4F7F0}"/>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6" name="Footer Placeholder 5">
            <a:extLst>
              <a:ext uri="{FF2B5EF4-FFF2-40B4-BE49-F238E27FC236}">
                <a16:creationId xmlns:a16="http://schemas.microsoft.com/office/drawing/2014/main" id="{36CA9BC6-3E6B-BE45-B040-653126D76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E3629-39A0-8A4A-BEE2-E2809550F074}"/>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116542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E872-898F-FB41-9E56-EBF7C02DAA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7AEE0-C8DD-EC40-A4CF-D6409A119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7D665-A660-F141-BB85-F53C1A563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8C653-8C7F-CC4C-8293-69C9509D4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E4A9B3-3EB5-364F-A487-1D2ABE4D2D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6F62D-FDA8-064E-ADC7-AA981902297B}"/>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8" name="Footer Placeholder 7">
            <a:extLst>
              <a:ext uri="{FF2B5EF4-FFF2-40B4-BE49-F238E27FC236}">
                <a16:creationId xmlns:a16="http://schemas.microsoft.com/office/drawing/2014/main" id="{B3C0E73C-DAC2-E942-ADDB-4B22D65A30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15987-689C-E544-B02C-D6D556C91BC0}"/>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192893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67F2-FC91-1B44-B335-033233683B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0FA24F-1F18-4346-A750-EED80EE8088A}"/>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4" name="Footer Placeholder 3">
            <a:extLst>
              <a:ext uri="{FF2B5EF4-FFF2-40B4-BE49-F238E27FC236}">
                <a16:creationId xmlns:a16="http://schemas.microsoft.com/office/drawing/2014/main" id="{DC1F3BFC-04FD-D347-A257-0232D2268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F4CD83-A39E-AA45-AF94-C94489CC4081}"/>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387761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AC3A3-00C1-7A4E-AC19-106E849933FE}"/>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3" name="Footer Placeholder 2">
            <a:extLst>
              <a:ext uri="{FF2B5EF4-FFF2-40B4-BE49-F238E27FC236}">
                <a16:creationId xmlns:a16="http://schemas.microsoft.com/office/drawing/2014/main" id="{25A68CD6-CD31-3F4C-B524-8458D54F2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71506B-DE6B-994D-8F12-CFE7489C2284}"/>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390565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1EF2-89AF-504C-AF10-3AFA7B724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96698D-F2E6-1345-955A-71658EDB4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910D0-A6DF-A042-8EA8-7C9313B91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43A30-03D1-9048-858C-161474BCAFD1}"/>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6" name="Footer Placeholder 5">
            <a:extLst>
              <a:ext uri="{FF2B5EF4-FFF2-40B4-BE49-F238E27FC236}">
                <a16:creationId xmlns:a16="http://schemas.microsoft.com/office/drawing/2014/main" id="{D5631636-0F2D-A34D-8BA9-B5D7C26E9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51ED9-ED43-D247-AC54-F2396CB1BFFA}"/>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3850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51DF-1917-3F40-B8FD-90498AB42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9C297-8570-6247-B897-597A8F0AB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6CA43-AEF4-B245-9FC1-9BD9DD7D7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A4154-A615-5B4C-883B-F6F692E01CE6}"/>
              </a:ext>
            </a:extLst>
          </p:cNvPr>
          <p:cNvSpPr>
            <a:spLocks noGrp="1"/>
          </p:cNvSpPr>
          <p:nvPr>
            <p:ph type="dt" sz="half" idx="10"/>
          </p:nvPr>
        </p:nvSpPr>
        <p:spPr/>
        <p:txBody>
          <a:bodyPr/>
          <a:lstStyle/>
          <a:p>
            <a:fld id="{4EB92980-31DE-C443-AF7F-4677CDA21B80}" type="datetimeFigureOut">
              <a:rPr lang="en-US" smtClean="0"/>
              <a:t>5/6/2020</a:t>
            </a:fld>
            <a:endParaRPr lang="en-US"/>
          </a:p>
        </p:txBody>
      </p:sp>
      <p:sp>
        <p:nvSpPr>
          <p:cNvPr id="6" name="Footer Placeholder 5">
            <a:extLst>
              <a:ext uri="{FF2B5EF4-FFF2-40B4-BE49-F238E27FC236}">
                <a16:creationId xmlns:a16="http://schemas.microsoft.com/office/drawing/2014/main" id="{732354C1-CABD-7D44-9242-48F59367F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8C1B1-1276-C342-A2DA-132ADE90AC52}"/>
              </a:ext>
            </a:extLst>
          </p:cNvPr>
          <p:cNvSpPr>
            <a:spLocks noGrp="1"/>
          </p:cNvSpPr>
          <p:nvPr>
            <p:ph type="sldNum" sz="quarter" idx="12"/>
          </p:nvPr>
        </p:nvSpPr>
        <p:spPr/>
        <p:txBody>
          <a:bodyPr/>
          <a:lstStyle/>
          <a:p>
            <a:fld id="{D45A729E-0F2C-2C45-9B45-06C2EC5C5AA1}" type="slidenum">
              <a:rPr lang="en-US" smtClean="0"/>
              <a:t>‹#›</a:t>
            </a:fld>
            <a:endParaRPr lang="en-US"/>
          </a:p>
        </p:txBody>
      </p:sp>
    </p:spTree>
    <p:extLst>
      <p:ext uri="{BB962C8B-B14F-4D97-AF65-F5344CB8AC3E}">
        <p14:creationId xmlns:p14="http://schemas.microsoft.com/office/powerpoint/2010/main" val="140026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EF325-309D-E147-9B83-C650D83ED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15869-6DF0-A945-8C8E-4B1D44DD2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0ED40-CD76-6248-B582-85B116E89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92980-31DE-C443-AF7F-4677CDA21B80}" type="datetimeFigureOut">
              <a:rPr lang="en-US" smtClean="0"/>
              <a:t>5/6/2020</a:t>
            </a:fld>
            <a:endParaRPr lang="en-US"/>
          </a:p>
        </p:txBody>
      </p:sp>
      <p:sp>
        <p:nvSpPr>
          <p:cNvPr id="5" name="Footer Placeholder 4">
            <a:extLst>
              <a:ext uri="{FF2B5EF4-FFF2-40B4-BE49-F238E27FC236}">
                <a16:creationId xmlns:a16="http://schemas.microsoft.com/office/drawing/2014/main" id="{DC9C00A4-79C1-2642-9C02-8CEFE1102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8F97B-C5DB-5948-B885-2DB5BB8D5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A729E-0F2C-2C45-9B45-06C2EC5C5AA1}" type="slidenum">
              <a:rPr lang="en-US" smtClean="0"/>
              <a:t>‹#›</a:t>
            </a:fld>
            <a:endParaRPr lang="en-US"/>
          </a:p>
        </p:txBody>
      </p:sp>
    </p:spTree>
    <p:extLst>
      <p:ext uri="{BB962C8B-B14F-4D97-AF65-F5344CB8AC3E}">
        <p14:creationId xmlns:p14="http://schemas.microsoft.com/office/powerpoint/2010/main" val="113202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18" Type="http://schemas.openxmlformats.org/officeDocument/2006/relationships/image" Target="../media/image10.png"/><Relationship Id="rId3" Type="http://schemas.openxmlformats.org/officeDocument/2006/relationships/chart" Target="../charts/chart1.xml"/><Relationship Id="rId21"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7.png"/><Relationship Id="rId17" Type="http://schemas.microsoft.com/office/2007/relationships/hdphoto" Target="../media/hdphoto7.wdp"/><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4.wdp"/><Relationship Id="rId24" Type="http://schemas.openxmlformats.org/officeDocument/2006/relationships/image" Target="../media/image2.tiff"/><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10.wdp"/><Relationship Id="rId10" Type="http://schemas.openxmlformats.org/officeDocument/2006/relationships/image" Target="../media/image6.png"/><Relationship Id="rId19" Type="http://schemas.microsoft.com/office/2007/relationships/hdphoto" Target="../media/hdphoto8.wdp"/><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8.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tif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tiff"/><Relationship Id="rId9" Type="http://schemas.openxmlformats.org/officeDocument/2006/relationships/image" Target="../media/image18.jpe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7B4BC-D4AC-1D45-9722-A0CD97AE2010}"/>
              </a:ext>
            </a:extLst>
          </p:cNvPr>
          <p:cNvPicPr>
            <a:picLocks noChangeAspect="1"/>
          </p:cNvPicPr>
          <p:nvPr/>
        </p:nvPicPr>
        <p:blipFill rotWithShape="1">
          <a:blip r:embed="rId3">
            <a:extLst>
              <a:ext uri="{28A0092B-C50C-407E-A947-70E740481C1C}">
                <a14:useLocalDpi xmlns:a14="http://schemas.microsoft.com/office/drawing/2010/main" val="0"/>
              </a:ext>
            </a:extLst>
          </a:blip>
          <a:srcRect b="15021"/>
          <a:stretch/>
        </p:blipFill>
        <p:spPr>
          <a:xfrm>
            <a:off x="2092037" y="-1"/>
            <a:ext cx="10099964" cy="6858001"/>
          </a:xfrm>
          <a:prstGeom prst="rect">
            <a:avLst/>
          </a:prstGeom>
        </p:spPr>
      </p:pic>
      <p:sp>
        <p:nvSpPr>
          <p:cNvPr id="8" name="Rectangle 7">
            <a:extLst>
              <a:ext uri="{FF2B5EF4-FFF2-40B4-BE49-F238E27FC236}">
                <a16:creationId xmlns:a16="http://schemas.microsoft.com/office/drawing/2014/main" id="{20A829BD-B3EF-CC45-8AAA-902C647BE188}"/>
              </a:ext>
            </a:extLst>
          </p:cNvPr>
          <p:cNvSpPr/>
          <p:nvPr/>
        </p:nvSpPr>
        <p:spPr>
          <a:xfrm rot="10800000" flipH="1">
            <a:off x="0" y="-2"/>
            <a:ext cx="12192000" cy="6858002"/>
          </a:xfrm>
          <a:prstGeom prst="rect">
            <a:avLst/>
          </a:prstGeom>
          <a:gradFill flip="none" rotWithShape="1">
            <a:gsLst>
              <a:gs pos="35000">
                <a:schemeClr val="bg1">
                  <a:alpha val="85000"/>
                </a:schemeClr>
              </a:gs>
              <a:gs pos="15000">
                <a:schemeClr val="bg1"/>
              </a:gs>
              <a:gs pos="60000">
                <a:schemeClr val="bg1">
                  <a:alpha val="80000"/>
                </a:schemeClr>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Box 6">
            <a:extLst>
              <a:ext uri="{FF2B5EF4-FFF2-40B4-BE49-F238E27FC236}">
                <a16:creationId xmlns:a16="http://schemas.microsoft.com/office/drawing/2014/main" id="{C22C4B75-B586-E04F-AD1F-C86C2F186417}"/>
              </a:ext>
            </a:extLst>
          </p:cNvPr>
          <p:cNvSpPr txBox="1"/>
          <p:nvPr/>
        </p:nvSpPr>
        <p:spPr>
          <a:xfrm>
            <a:off x="571462" y="2182504"/>
            <a:ext cx="11049074" cy="2492990"/>
          </a:xfrm>
          <a:prstGeom prst="rect">
            <a:avLst/>
          </a:prstGeom>
          <a:noFill/>
          <a:ln>
            <a:noFill/>
          </a:ln>
        </p:spPr>
        <p:txBody>
          <a:bodyPr wrap="square" rtlCol="0">
            <a:spAutoFit/>
          </a:bodyPr>
          <a:lstStyle/>
          <a:p>
            <a:endParaRPr lang="en-GB" sz="3200" b="1" dirty="0">
              <a:latin typeface="Avenir Book" panose="02000503020000020003" pitchFamily="2" charset="0"/>
            </a:endParaRPr>
          </a:p>
          <a:p>
            <a:endParaRPr lang="en-GB" sz="3200" b="1" dirty="0">
              <a:latin typeface="Avenir Book" panose="02000503020000020003" pitchFamily="2" charset="0"/>
            </a:endParaRPr>
          </a:p>
          <a:p>
            <a:r>
              <a:rPr lang="en-GB" sz="3200" b="1" dirty="0">
                <a:latin typeface="Avenir Book" panose="02000503020000020003" pitchFamily="2" charset="0"/>
              </a:rPr>
              <a:t>Accelerating Innovation by Prioritizing Procurement</a:t>
            </a:r>
            <a:endParaRPr lang="en-GB" sz="3200" dirty="0">
              <a:latin typeface="Avenir Book" panose="02000503020000020003" pitchFamily="2" charset="0"/>
            </a:endParaRPr>
          </a:p>
          <a:p>
            <a:r>
              <a:rPr lang="en-GB" sz="2000" b="1" dirty="0">
                <a:latin typeface="Avenir Book" panose="02000503020000020003" pitchFamily="2" charset="0"/>
                <a:ea typeface="Roboto" panose="02000000000000000000" pitchFamily="2" charset="0"/>
              </a:rPr>
              <a:t>April 2020</a:t>
            </a:r>
          </a:p>
          <a:p>
            <a:endParaRPr lang="en-GB" sz="2000" b="1" dirty="0">
              <a:latin typeface="Avenir Book" panose="02000503020000020003" pitchFamily="2" charset="0"/>
              <a:ea typeface="Roboto" panose="02000000000000000000" pitchFamily="2" charset="0"/>
            </a:endParaRPr>
          </a:p>
          <a:p>
            <a:r>
              <a:rPr lang="en-GB" sz="2000" b="1" dirty="0">
                <a:latin typeface="Avenir Book" panose="02000503020000020003" pitchFamily="2" charset="0"/>
                <a:ea typeface="Roboto" panose="02000000000000000000" pitchFamily="2" charset="0"/>
              </a:rPr>
              <a:t>Thomas Hendrix</a:t>
            </a:r>
          </a:p>
        </p:txBody>
      </p:sp>
      <p:pic>
        <p:nvPicPr>
          <p:cNvPr id="9" name="Picture 8">
            <a:extLst>
              <a:ext uri="{FF2B5EF4-FFF2-40B4-BE49-F238E27FC236}">
                <a16:creationId xmlns:a16="http://schemas.microsoft.com/office/drawing/2014/main" id="{E04B4EF5-B56D-524A-993D-89E356CE7A37}"/>
              </a:ext>
            </a:extLst>
          </p:cNvPr>
          <p:cNvPicPr>
            <a:picLocks noChangeAspect="1"/>
          </p:cNvPicPr>
          <p:nvPr/>
        </p:nvPicPr>
        <p:blipFill>
          <a:blip r:embed="rId4"/>
          <a:stretch>
            <a:fillRect/>
          </a:stretch>
        </p:blipFill>
        <p:spPr>
          <a:xfrm>
            <a:off x="5074525" y="668989"/>
            <a:ext cx="2042950" cy="892551"/>
          </a:xfrm>
          <a:prstGeom prst="rect">
            <a:avLst/>
          </a:prstGeom>
        </p:spPr>
      </p:pic>
    </p:spTree>
    <p:extLst>
      <p:ext uri="{BB962C8B-B14F-4D97-AF65-F5344CB8AC3E}">
        <p14:creationId xmlns:p14="http://schemas.microsoft.com/office/powerpoint/2010/main" val="330560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E75BA6-C407-7042-BA89-9D46C0B85554}"/>
              </a:ext>
            </a:extLst>
          </p:cNvPr>
          <p:cNvSpPr txBox="1"/>
          <p:nvPr/>
        </p:nvSpPr>
        <p:spPr>
          <a:xfrm>
            <a:off x="460745" y="176863"/>
            <a:ext cx="8170299" cy="1077218"/>
          </a:xfrm>
          <a:prstGeom prst="rect">
            <a:avLst/>
          </a:prstGeom>
          <a:noFill/>
        </p:spPr>
        <p:txBody>
          <a:bodyPr wrap="square" rtlCol="0">
            <a:spAutoFit/>
          </a:bodyPr>
          <a:lstStyle/>
          <a:p>
            <a:pPr lvl="0"/>
            <a:r>
              <a:rPr lang="en-GB" sz="4400" b="1" dirty="0">
                <a:solidFill>
                  <a:srgbClr val="002060"/>
                </a:solidFill>
                <a:latin typeface="Avenir Book" panose="02000503020000020003" pitchFamily="2" charset="0"/>
              </a:rPr>
              <a:t>Innovation By Design</a:t>
            </a:r>
            <a:endParaRPr lang="en-GB" sz="8000" b="1" dirty="0">
              <a:solidFill>
                <a:srgbClr val="002060"/>
              </a:solidFill>
              <a:latin typeface="Avenir Book" panose="02000503020000020003" pitchFamily="2" charset="0"/>
            </a:endParaRPr>
          </a:p>
          <a:p>
            <a:pPr lvl="0"/>
            <a:r>
              <a:rPr lang="en-GB" sz="2000" b="1" dirty="0">
                <a:solidFill>
                  <a:prstClr val="black">
                    <a:lumMod val="75000"/>
                    <a:lumOff val="25000"/>
                  </a:prstClr>
                </a:solidFill>
                <a:latin typeface="Avenir Book" panose="02000503020000020003" pitchFamily="2" charset="0"/>
                <a:ea typeface="Roboto" panose="02000000000000000000" pitchFamily="2" charset="0"/>
              </a:rPr>
              <a:t>Building a strategy for aligning R&amp;D with Procurement.</a:t>
            </a:r>
          </a:p>
        </p:txBody>
      </p:sp>
      <p:sp>
        <p:nvSpPr>
          <p:cNvPr id="11" name="TextBox 10">
            <a:extLst>
              <a:ext uri="{FF2B5EF4-FFF2-40B4-BE49-F238E27FC236}">
                <a16:creationId xmlns:a16="http://schemas.microsoft.com/office/drawing/2014/main" id="{F1C363DF-CF63-F446-B70A-942D4BA698BF}"/>
              </a:ext>
            </a:extLst>
          </p:cNvPr>
          <p:cNvSpPr txBox="1"/>
          <p:nvPr/>
        </p:nvSpPr>
        <p:spPr>
          <a:xfrm>
            <a:off x="961534" y="1723404"/>
            <a:ext cx="10268932" cy="4078039"/>
          </a:xfrm>
          <a:prstGeom prst="rect">
            <a:avLst/>
          </a:prstGeom>
          <a:solidFill>
            <a:schemeClr val="bg1">
              <a:alpha val="10000"/>
            </a:schemeClr>
          </a:solidFill>
          <a:ln>
            <a:noFill/>
          </a:ln>
        </p:spPr>
        <p:txBody>
          <a:bodyPr wrap="square" rtlCol="0" anchor="t">
            <a:spAutoFit/>
          </a:bodyPr>
          <a:lstStyle/>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One of the most difficult challenges, even among companies and technologies which have been met with early success in the federal market, is transitioning from R&amp;D to procurement of a technology solution.  The so-called “valley of death” between R&amp;D funds aimed at maturing a technology for government applications, and the integration of a technology into a new or existing program of record is where many companies either abandon efforts to work with the government or fail.</a:t>
            </a:r>
          </a:p>
          <a:p>
            <a:pPr algn="just">
              <a:lnSpc>
                <a:spcPts val="2560"/>
              </a:lnSpc>
            </a:pPr>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This challenge may be solved, in part, by making future procurement pathways a meaningful part of the innovation ecosystem earlier in the process.  This would mean collaboration on programs between prime contractors and companies with less mature, cutting edge  technologies.  While there are no doubt frictions that will emerge, alignment between R&amp;D and operational employment must become aligned to effectively modernize DoD capabilities. </a:t>
            </a:r>
          </a:p>
        </p:txBody>
      </p:sp>
      <p:pic>
        <p:nvPicPr>
          <p:cNvPr id="12" name="Picture 11">
            <a:extLst>
              <a:ext uri="{FF2B5EF4-FFF2-40B4-BE49-F238E27FC236}">
                <a16:creationId xmlns:a16="http://schemas.microsoft.com/office/drawing/2014/main" id="{618E3E54-8910-BD4E-AF22-419CD7281E4D}"/>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105828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8EA39C-CE6C-B341-A9C2-5FC95A787B8F}"/>
              </a:ext>
            </a:extLst>
          </p:cNvPr>
          <p:cNvSpPr/>
          <p:nvPr/>
        </p:nvSpPr>
        <p:spPr>
          <a:xfrm>
            <a:off x="4958682" y="2404494"/>
            <a:ext cx="1206146" cy="2447431"/>
          </a:xfrm>
          <a:prstGeom prst="rect">
            <a:avLst/>
          </a:prstGeom>
          <a:pattFill prst="ltUpDiag">
            <a:fgClr>
              <a:srgbClr val="61338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BA6C5A0-B441-AF4C-AB70-5F74931A185B}"/>
              </a:ext>
            </a:extLst>
          </p:cNvPr>
          <p:cNvSpPr/>
          <p:nvPr/>
        </p:nvSpPr>
        <p:spPr>
          <a:xfrm>
            <a:off x="4962991" y="2404494"/>
            <a:ext cx="1201836" cy="244743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A134D5E-5953-4F4E-B64D-02F82B6DD20A}"/>
              </a:ext>
            </a:extLst>
          </p:cNvPr>
          <p:cNvSpPr txBox="1"/>
          <p:nvPr/>
        </p:nvSpPr>
        <p:spPr>
          <a:xfrm>
            <a:off x="460745" y="166519"/>
            <a:ext cx="11636005" cy="1077218"/>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A Coordinated Approach</a:t>
            </a:r>
          </a:p>
          <a:p>
            <a:r>
              <a:rPr lang="en-US" sz="2000" b="1" dirty="0">
                <a:solidFill>
                  <a:schemeClr val="tx1">
                    <a:lumMod val="75000"/>
                    <a:lumOff val="25000"/>
                  </a:schemeClr>
                </a:solidFill>
                <a:latin typeface="Avenir Book" panose="02000503020000020003" pitchFamily="2" charset="0"/>
                <a:ea typeface="Roboto" panose="02000000000000000000" pitchFamily="2" charset="0"/>
              </a:rPr>
              <a:t>Reimaging the way in which startups work with the government.</a:t>
            </a:r>
          </a:p>
        </p:txBody>
      </p:sp>
      <p:sp>
        <p:nvSpPr>
          <p:cNvPr id="12" name="TextBox 11">
            <a:extLst>
              <a:ext uri="{FF2B5EF4-FFF2-40B4-BE49-F238E27FC236}">
                <a16:creationId xmlns:a16="http://schemas.microsoft.com/office/drawing/2014/main" id="{ECF0A3A7-41C9-D643-B71C-8841B0880050}"/>
              </a:ext>
            </a:extLst>
          </p:cNvPr>
          <p:cNvSpPr txBox="1"/>
          <p:nvPr/>
        </p:nvSpPr>
        <p:spPr>
          <a:xfrm>
            <a:off x="1024128" y="1343828"/>
            <a:ext cx="10143744" cy="4801314"/>
          </a:xfrm>
          <a:prstGeom prst="rect">
            <a:avLst/>
          </a:prstGeom>
          <a:solidFill>
            <a:schemeClr val="bg1">
              <a:alpha val="10000"/>
            </a:schemeClr>
          </a:solidFill>
          <a:ln>
            <a:noFill/>
          </a:ln>
        </p:spPr>
        <p:txBody>
          <a:bodyPr wrap="square" rtlCol="0" anchor="t">
            <a:spAutoFit/>
          </a:bodyPr>
          <a:lstStyle/>
          <a:p>
            <a:r>
              <a:rPr lang="en-US" dirty="0">
                <a:solidFill>
                  <a:schemeClr val="tx1">
                    <a:lumMod val="75000"/>
                    <a:lumOff val="25000"/>
                  </a:schemeClr>
                </a:solidFill>
                <a:latin typeface="Avenir Book" panose="02000503020000020003" pitchFamily="2" charset="0"/>
                <a:ea typeface="Roboto" panose="02000000000000000000" pitchFamily="2" charset="0"/>
              </a:rPr>
              <a:t>By introducing opportunities to integrate R&amp;D projects into existing programs of record earlier in the contracting lifecycle, the “valley of death” can be closed, allowing technologies to mature and scale with a practical use case already defined. </a:t>
            </a: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r>
              <a:rPr lang="en-US" dirty="0">
                <a:solidFill>
                  <a:schemeClr val="tx1">
                    <a:lumMod val="75000"/>
                    <a:lumOff val="25000"/>
                  </a:schemeClr>
                </a:solidFill>
                <a:latin typeface="Avenir Book" panose="02000503020000020003" pitchFamily="2" charset="0"/>
                <a:ea typeface="Roboto" panose="02000000000000000000" pitchFamily="2" charset="0"/>
              </a:rPr>
              <a:t>Large programs have a variety of tools at their disposal to better integrate with early stage companies, from Cooperative Research and Development Agreements (CRADA) to providing additional funding and milestones on SBIR contracts, the goal in each case should be to get new technology being developed fully aligned with future applications from the start.</a:t>
            </a:r>
          </a:p>
        </p:txBody>
      </p:sp>
      <p:sp>
        <p:nvSpPr>
          <p:cNvPr id="4" name="Rectangle 3">
            <a:extLst>
              <a:ext uri="{FF2B5EF4-FFF2-40B4-BE49-F238E27FC236}">
                <a16:creationId xmlns:a16="http://schemas.microsoft.com/office/drawing/2014/main" id="{2FA8C0B9-8B5D-764E-AA39-E3D329CF3BBA}"/>
              </a:ext>
            </a:extLst>
          </p:cNvPr>
          <p:cNvSpPr/>
          <p:nvPr/>
        </p:nvSpPr>
        <p:spPr>
          <a:xfrm>
            <a:off x="2283437" y="2404494"/>
            <a:ext cx="2672094" cy="2447431"/>
          </a:xfrm>
          <a:prstGeom prst="rect">
            <a:avLst/>
          </a:prstGeom>
          <a:solidFill>
            <a:srgbClr val="00206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B72520-70C2-D449-AB26-B06D908E5BB8}"/>
              </a:ext>
            </a:extLst>
          </p:cNvPr>
          <p:cNvSpPr/>
          <p:nvPr/>
        </p:nvSpPr>
        <p:spPr>
          <a:xfrm>
            <a:off x="6164827" y="2404494"/>
            <a:ext cx="3821197" cy="2447431"/>
          </a:xfrm>
          <a:prstGeom prst="rect">
            <a:avLst/>
          </a:prstGeom>
          <a:solidFill>
            <a:srgbClr val="61338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537461D-D62D-8C4B-A731-02D112FFFB4B}"/>
              </a:ext>
            </a:extLst>
          </p:cNvPr>
          <p:cNvSpPr txBox="1"/>
          <p:nvPr/>
        </p:nvSpPr>
        <p:spPr>
          <a:xfrm>
            <a:off x="1973050" y="2489676"/>
            <a:ext cx="3239698" cy="369332"/>
          </a:xfrm>
          <a:prstGeom prst="rect">
            <a:avLst/>
          </a:prstGeom>
          <a:noFill/>
          <a:ln>
            <a:noFill/>
          </a:ln>
        </p:spPr>
        <p:txBody>
          <a:bodyPr wrap="square" rtlCol="0">
            <a:spAutoFit/>
          </a:bodyPr>
          <a:lstStyle/>
          <a:p>
            <a:pPr algn="ctr"/>
            <a:r>
              <a:rPr lang="en-US" b="1" dirty="0">
                <a:solidFill>
                  <a:srgbClr val="002060"/>
                </a:solidFill>
                <a:latin typeface="Montserrat Medium" pitchFamily="2" charset="77"/>
              </a:rPr>
              <a:t>R&amp;D</a:t>
            </a:r>
          </a:p>
        </p:txBody>
      </p:sp>
      <p:sp>
        <p:nvSpPr>
          <p:cNvPr id="19" name="Freeform 18">
            <a:extLst>
              <a:ext uri="{FF2B5EF4-FFF2-40B4-BE49-F238E27FC236}">
                <a16:creationId xmlns:a16="http://schemas.microsoft.com/office/drawing/2014/main" id="{F271A6EE-036F-2044-9477-006A7C1E6606}"/>
              </a:ext>
            </a:extLst>
          </p:cNvPr>
          <p:cNvSpPr/>
          <p:nvPr/>
        </p:nvSpPr>
        <p:spPr>
          <a:xfrm>
            <a:off x="2425700" y="3188355"/>
            <a:ext cx="7458635" cy="1517363"/>
          </a:xfrm>
          <a:custGeom>
            <a:avLst/>
            <a:gdLst>
              <a:gd name="connsiteX0" fmla="*/ 0 w 7458635"/>
              <a:gd name="connsiteY0" fmla="*/ 1615726 h 1633655"/>
              <a:gd name="connsiteX1" fmla="*/ 1111624 w 7458635"/>
              <a:gd name="connsiteY1" fmla="*/ 306879 h 1633655"/>
              <a:gd name="connsiteX2" fmla="*/ 2438400 w 7458635"/>
              <a:gd name="connsiteY2" fmla="*/ 55867 h 1633655"/>
              <a:gd name="connsiteX3" fmla="*/ 4123765 w 7458635"/>
              <a:gd name="connsiteY3" fmla="*/ 1131632 h 1633655"/>
              <a:gd name="connsiteX4" fmla="*/ 7458635 w 7458635"/>
              <a:gd name="connsiteY4" fmla="*/ 1633655 h 1633655"/>
              <a:gd name="connsiteX5" fmla="*/ 7458635 w 7458635"/>
              <a:gd name="connsiteY5" fmla="*/ 1633655 h 1633655"/>
              <a:gd name="connsiteX0" fmla="*/ 0 w 7458635"/>
              <a:gd name="connsiteY0" fmla="*/ 1494416 h 1512345"/>
              <a:gd name="connsiteX1" fmla="*/ 1111624 w 7458635"/>
              <a:gd name="connsiteY1" fmla="*/ 185569 h 1512345"/>
              <a:gd name="connsiteX2" fmla="*/ 2474258 w 7458635"/>
              <a:gd name="connsiteY2" fmla="*/ 95921 h 1512345"/>
              <a:gd name="connsiteX3" fmla="*/ 4123765 w 7458635"/>
              <a:gd name="connsiteY3" fmla="*/ 1010322 h 1512345"/>
              <a:gd name="connsiteX4" fmla="*/ 7458635 w 7458635"/>
              <a:gd name="connsiteY4" fmla="*/ 1512345 h 1512345"/>
              <a:gd name="connsiteX5" fmla="*/ 7458635 w 7458635"/>
              <a:gd name="connsiteY5" fmla="*/ 1512345 h 1512345"/>
              <a:gd name="connsiteX0" fmla="*/ 0 w 7458635"/>
              <a:gd name="connsiteY0" fmla="*/ 1458276 h 1476205"/>
              <a:gd name="connsiteX1" fmla="*/ 1004047 w 7458635"/>
              <a:gd name="connsiteY1" fmla="*/ 239076 h 1476205"/>
              <a:gd name="connsiteX2" fmla="*/ 2474258 w 7458635"/>
              <a:gd name="connsiteY2" fmla="*/ 59781 h 1476205"/>
              <a:gd name="connsiteX3" fmla="*/ 4123765 w 7458635"/>
              <a:gd name="connsiteY3" fmla="*/ 974182 h 1476205"/>
              <a:gd name="connsiteX4" fmla="*/ 7458635 w 7458635"/>
              <a:gd name="connsiteY4" fmla="*/ 1476205 h 1476205"/>
              <a:gd name="connsiteX5" fmla="*/ 7458635 w 7458635"/>
              <a:gd name="connsiteY5" fmla="*/ 1476205 h 1476205"/>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02469 h 1420398"/>
              <a:gd name="connsiteX1" fmla="*/ 1004047 w 7458635"/>
              <a:gd name="connsiteY1" fmla="*/ 183269 h 1420398"/>
              <a:gd name="connsiteX2" fmla="*/ 2671481 w 7458635"/>
              <a:gd name="connsiteY2" fmla="*/ 93621 h 1420398"/>
              <a:gd name="connsiteX3" fmla="*/ 4356847 w 7458635"/>
              <a:gd name="connsiteY3" fmla="*/ 1043881 h 1420398"/>
              <a:gd name="connsiteX4" fmla="*/ 7458635 w 7458635"/>
              <a:gd name="connsiteY4" fmla="*/ 1420398 h 1420398"/>
              <a:gd name="connsiteX5" fmla="*/ 7458635 w 7458635"/>
              <a:gd name="connsiteY5" fmla="*/ 1420398 h 1420398"/>
              <a:gd name="connsiteX0" fmla="*/ 0 w 7458635"/>
              <a:gd name="connsiteY0" fmla="*/ 1415123 h 1433052"/>
              <a:gd name="connsiteX1" fmla="*/ 1004047 w 7458635"/>
              <a:gd name="connsiteY1" fmla="*/ 195923 h 1433052"/>
              <a:gd name="connsiteX2" fmla="*/ 2671481 w 7458635"/>
              <a:gd name="connsiteY2" fmla="*/ 106275 h 1433052"/>
              <a:gd name="connsiteX3" fmla="*/ 4356847 w 7458635"/>
              <a:gd name="connsiteY3" fmla="*/ 1235829 h 1433052"/>
              <a:gd name="connsiteX4" fmla="*/ 7458635 w 7458635"/>
              <a:gd name="connsiteY4" fmla="*/ 1433052 h 1433052"/>
              <a:gd name="connsiteX5" fmla="*/ 7458635 w 7458635"/>
              <a:gd name="connsiteY5" fmla="*/ 1433052 h 1433052"/>
              <a:gd name="connsiteX0" fmla="*/ 0 w 7458635"/>
              <a:gd name="connsiteY0" fmla="*/ 1415123 h 1472642"/>
              <a:gd name="connsiteX1" fmla="*/ 1004047 w 7458635"/>
              <a:gd name="connsiteY1" fmla="*/ 195923 h 1472642"/>
              <a:gd name="connsiteX2" fmla="*/ 2671481 w 7458635"/>
              <a:gd name="connsiteY2" fmla="*/ 106275 h 1472642"/>
              <a:gd name="connsiteX3" fmla="*/ 4356847 w 7458635"/>
              <a:gd name="connsiteY3" fmla="*/ 1235829 h 1472642"/>
              <a:gd name="connsiteX4" fmla="*/ 7458635 w 7458635"/>
              <a:gd name="connsiteY4" fmla="*/ 1433052 h 1472642"/>
              <a:gd name="connsiteX5" fmla="*/ 7458635 w 7458635"/>
              <a:gd name="connsiteY5" fmla="*/ 1433052 h 1472642"/>
              <a:gd name="connsiteX0" fmla="*/ 0 w 7458635"/>
              <a:gd name="connsiteY0" fmla="*/ 1415123 h 1485722"/>
              <a:gd name="connsiteX1" fmla="*/ 1004047 w 7458635"/>
              <a:gd name="connsiteY1" fmla="*/ 195923 h 1485722"/>
              <a:gd name="connsiteX2" fmla="*/ 2671481 w 7458635"/>
              <a:gd name="connsiteY2" fmla="*/ 106275 h 1485722"/>
              <a:gd name="connsiteX3" fmla="*/ 4356847 w 7458635"/>
              <a:gd name="connsiteY3" fmla="*/ 1235829 h 1485722"/>
              <a:gd name="connsiteX4" fmla="*/ 7458635 w 7458635"/>
              <a:gd name="connsiteY4" fmla="*/ 1433052 h 1485722"/>
              <a:gd name="connsiteX5" fmla="*/ 7458635 w 7458635"/>
              <a:gd name="connsiteY5" fmla="*/ 1433052 h 1485722"/>
              <a:gd name="connsiteX0" fmla="*/ 0 w 7458635"/>
              <a:gd name="connsiteY0" fmla="*/ 1415123 h 1460255"/>
              <a:gd name="connsiteX1" fmla="*/ 1004047 w 7458635"/>
              <a:gd name="connsiteY1" fmla="*/ 195923 h 1460255"/>
              <a:gd name="connsiteX2" fmla="*/ 2671481 w 7458635"/>
              <a:gd name="connsiteY2" fmla="*/ 106275 h 1460255"/>
              <a:gd name="connsiteX3" fmla="*/ 4356847 w 7458635"/>
              <a:gd name="connsiteY3" fmla="*/ 1235829 h 1460255"/>
              <a:gd name="connsiteX4" fmla="*/ 7458635 w 7458635"/>
              <a:gd name="connsiteY4" fmla="*/ 1433052 h 1460255"/>
              <a:gd name="connsiteX5" fmla="*/ 7458635 w 7458635"/>
              <a:gd name="connsiteY5" fmla="*/ 1433052 h 1460255"/>
              <a:gd name="connsiteX0" fmla="*/ 0 w 7458635"/>
              <a:gd name="connsiteY0" fmla="*/ 1415123 h 1466275"/>
              <a:gd name="connsiteX1" fmla="*/ 1004047 w 7458635"/>
              <a:gd name="connsiteY1" fmla="*/ 195923 h 1466275"/>
              <a:gd name="connsiteX2" fmla="*/ 2671481 w 7458635"/>
              <a:gd name="connsiteY2" fmla="*/ 106275 h 1466275"/>
              <a:gd name="connsiteX3" fmla="*/ 4356847 w 7458635"/>
              <a:gd name="connsiteY3" fmla="*/ 1235829 h 1466275"/>
              <a:gd name="connsiteX4" fmla="*/ 7458635 w 7458635"/>
              <a:gd name="connsiteY4" fmla="*/ 1433052 h 1466275"/>
              <a:gd name="connsiteX5" fmla="*/ 7458635 w 7458635"/>
              <a:gd name="connsiteY5" fmla="*/ 1433052 h 1466275"/>
              <a:gd name="connsiteX0" fmla="*/ 0 w 7458635"/>
              <a:gd name="connsiteY0" fmla="*/ 1480850 h 1502423"/>
              <a:gd name="connsiteX1" fmla="*/ 1004047 w 7458635"/>
              <a:gd name="connsiteY1" fmla="*/ 261650 h 1502423"/>
              <a:gd name="connsiteX2" fmla="*/ 2635623 w 7458635"/>
              <a:gd name="connsiteY2" fmla="*/ 82355 h 1502423"/>
              <a:gd name="connsiteX3" fmla="*/ 4356847 w 7458635"/>
              <a:gd name="connsiteY3" fmla="*/ 1301556 h 1502423"/>
              <a:gd name="connsiteX4" fmla="*/ 7458635 w 7458635"/>
              <a:gd name="connsiteY4" fmla="*/ 1498779 h 1502423"/>
              <a:gd name="connsiteX5" fmla="*/ 7458635 w 7458635"/>
              <a:gd name="connsiteY5" fmla="*/ 1498779 h 1502423"/>
              <a:gd name="connsiteX0" fmla="*/ 0 w 7458635"/>
              <a:gd name="connsiteY0" fmla="*/ 1484833 h 1510943"/>
              <a:gd name="connsiteX1" fmla="*/ 1004047 w 7458635"/>
              <a:gd name="connsiteY1" fmla="*/ 265633 h 1510943"/>
              <a:gd name="connsiteX2" fmla="*/ 2635623 w 7458635"/>
              <a:gd name="connsiteY2" fmla="*/ 86338 h 1510943"/>
              <a:gd name="connsiteX3" fmla="*/ 4589929 w 7458635"/>
              <a:gd name="connsiteY3" fmla="*/ 1359327 h 1510943"/>
              <a:gd name="connsiteX4" fmla="*/ 7458635 w 7458635"/>
              <a:gd name="connsiteY4" fmla="*/ 1502762 h 1510943"/>
              <a:gd name="connsiteX5" fmla="*/ 7458635 w 7458635"/>
              <a:gd name="connsiteY5" fmla="*/ 1502762 h 151094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8635" h="1517363">
                <a:moveTo>
                  <a:pt x="0" y="1484833"/>
                </a:moveTo>
                <a:cubicBezTo>
                  <a:pt x="352612" y="960397"/>
                  <a:pt x="564777" y="498715"/>
                  <a:pt x="1004047" y="265633"/>
                </a:cubicBezTo>
                <a:cubicBezTo>
                  <a:pt x="1443317" y="32551"/>
                  <a:pt x="2037976" y="-95944"/>
                  <a:pt x="2635623" y="86338"/>
                </a:cubicBezTo>
                <a:cubicBezTo>
                  <a:pt x="3233270" y="268620"/>
                  <a:pt x="3768165" y="1105327"/>
                  <a:pt x="4589929" y="1359327"/>
                </a:cubicBezTo>
                <a:cubicBezTo>
                  <a:pt x="5411693" y="1613327"/>
                  <a:pt x="6926729" y="1478856"/>
                  <a:pt x="7458635" y="1502762"/>
                </a:cubicBezTo>
                <a:lnTo>
                  <a:pt x="7458635" y="1502762"/>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11B111A2-899F-364B-9A0C-C72D1BFB6F24}"/>
              </a:ext>
            </a:extLst>
          </p:cNvPr>
          <p:cNvSpPr/>
          <p:nvPr/>
        </p:nvSpPr>
        <p:spPr>
          <a:xfrm>
            <a:off x="2427942" y="2620613"/>
            <a:ext cx="7303994" cy="2053694"/>
          </a:xfrm>
          <a:custGeom>
            <a:avLst/>
            <a:gdLst>
              <a:gd name="connsiteX0" fmla="*/ 0 w 7422776"/>
              <a:gd name="connsiteY0" fmla="*/ 1757083 h 1784361"/>
              <a:gd name="connsiteX1" fmla="*/ 2026024 w 7422776"/>
              <a:gd name="connsiteY1" fmla="*/ 1703294 h 1784361"/>
              <a:gd name="connsiteX2" fmla="*/ 3711388 w 7422776"/>
              <a:gd name="connsiteY2" fmla="*/ 1075765 h 1784361"/>
              <a:gd name="connsiteX3" fmla="*/ 4840941 w 7422776"/>
              <a:gd name="connsiteY3" fmla="*/ 197224 h 1784361"/>
              <a:gd name="connsiteX4" fmla="*/ 7422776 w 7422776"/>
              <a:gd name="connsiteY4" fmla="*/ 0 h 1784361"/>
              <a:gd name="connsiteX5" fmla="*/ 7422776 w 7422776"/>
              <a:gd name="connsiteY5" fmla="*/ 0 h 1784361"/>
              <a:gd name="connsiteX0" fmla="*/ 0 w 7422776"/>
              <a:gd name="connsiteY0" fmla="*/ 1757083 h 1784361"/>
              <a:gd name="connsiteX1" fmla="*/ 2026024 w 7422776"/>
              <a:gd name="connsiteY1" fmla="*/ 1703294 h 1784361"/>
              <a:gd name="connsiteX2" fmla="*/ 3711388 w 7422776"/>
              <a:gd name="connsiteY2" fmla="*/ 1075765 h 1784361"/>
              <a:gd name="connsiteX3" fmla="*/ 4876799 w 7422776"/>
              <a:gd name="connsiteY3" fmla="*/ 322730 h 1784361"/>
              <a:gd name="connsiteX4" fmla="*/ 7422776 w 7422776"/>
              <a:gd name="connsiteY4" fmla="*/ 0 h 1784361"/>
              <a:gd name="connsiteX5" fmla="*/ 7422776 w 7422776"/>
              <a:gd name="connsiteY5" fmla="*/ 0 h 1784361"/>
              <a:gd name="connsiteX0" fmla="*/ 0 w 7422776"/>
              <a:gd name="connsiteY0" fmla="*/ 1757083 h 1783354"/>
              <a:gd name="connsiteX1" fmla="*/ 2026024 w 7422776"/>
              <a:gd name="connsiteY1" fmla="*/ 1703294 h 1783354"/>
              <a:gd name="connsiteX2" fmla="*/ 374724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422776"/>
              <a:gd name="connsiteY0" fmla="*/ 1757083 h 1783354"/>
              <a:gd name="connsiteX1" fmla="*/ 2026024 w 7422776"/>
              <a:gd name="connsiteY1" fmla="*/ 1703294 h 1783354"/>
              <a:gd name="connsiteX2" fmla="*/ 372931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616079"/>
              <a:gd name="connsiteY0" fmla="*/ 1764300 h 1790571"/>
              <a:gd name="connsiteX1" fmla="*/ 2026024 w 7616079"/>
              <a:gd name="connsiteY1" fmla="*/ 1710511 h 1790571"/>
              <a:gd name="connsiteX2" fmla="*/ 3729317 w 7616079"/>
              <a:gd name="connsiteY2" fmla="*/ 1100911 h 1790571"/>
              <a:gd name="connsiteX3" fmla="*/ 4876799 w 7616079"/>
              <a:gd name="connsiteY3" fmla="*/ 329947 h 1790571"/>
              <a:gd name="connsiteX4" fmla="*/ 7422776 w 7616079"/>
              <a:gd name="connsiteY4" fmla="*/ 7217 h 1790571"/>
              <a:gd name="connsiteX5" fmla="*/ 7440705 w 7616079"/>
              <a:gd name="connsiteY5" fmla="*/ 114793 h 1790571"/>
              <a:gd name="connsiteX0" fmla="*/ 0 w 7460213"/>
              <a:gd name="connsiteY0" fmla="*/ 1654223 h 1680494"/>
              <a:gd name="connsiteX1" fmla="*/ 2026024 w 7460213"/>
              <a:gd name="connsiteY1" fmla="*/ 1600434 h 1680494"/>
              <a:gd name="connsiteX2" fmla="*/ 3729317 w 7460213"/>
              <a:gd name="connsiteY2" fmla="*/ 990834 h 1680494"/>
              <a:gd name="connsiteX3" fmla="*/ 4876799 w 7460213"/>
              <a:gd name="connsiteY3" fmla="*/ 219870 h 1680494"/>
              <a:gd name="connsiteX4" fmla="*/ 7153835 w 7460213"/>
              <a:gd name="connsiteY4" fmla="*/ 184010 h 1680494"/>
              <a:gd name="connsiteX5" fmla="*/ 7440705 w 7460213"/>
              <a:gd name="connsiteY5" fmla="*/ 4716 h 1680494"/>
              <a:gd name="connsiteX0" fmla="*/ 0 w 7440705"/>
              <a:gd name="connsiteY0" fmla="*/ 1653523 h 1679794"/>
              <a:gd name="connsiteX1" fmla="*/ 2026024 w 7440705"/>
              <a:gd name="connsiteY1" fmla="*/ 1599734 h 1679794"/>
              <a:gd name="connsiteX2" fmla="*/ 3729317 w 7440705"/>
              <a:gd name="connsiteY2" fmla="*/ 990134 h 1679794"/>
              <a:gd name="connsiteX3" fmla="*/ 4876799 w 7440705"/>
              <a:gd name="connsiteY3" fmla="*/ 219170 h 1679794"/>
              <a:gd name="connsiteX4" fmla="*/ 6508376 w 7440705"/>
              <a:gd name="connsiteY4" fmla="*/ 219168 h 1679794"/>
              <a:gd name="connsiteX5" fmla="*/ 7440705 w 7440705"/>
              <a:gd name="connsiteY5" fmla="*/ 4016 h 1679794"/>
              <a:gd name="connsiteX0" fmla="*/ 0 w 7458635"/>
              <a:gd name="connsiteY0" fmla="*/ 1742216 h 1768487"/>
              <a:gd name="connsiteX1" fmla="*/ 2026024 w 7458635"/>
              <a:gd name="connsiteY1" fmla="*/ 1688427 h 1768487"/>
              <a:gd name="connsiteX2" fmla="*/ 3729317 w 7458635"/>
              <a:gd name="connsiteY2" fmla="*/ 1078827 h 1768487"/>
              <a:gd name="connsiteX3" fmla="*/ 4876799 w 7458635"/>
              <a:gd name="connsiteY3" fmla="*/ 307863 h 1768487"/>
              <a:gd name="connsiteX4" fmla="*/ 6508376 w 7458635"/>
              <a:gd name="connsiteY4" fmla="*/ 307861 h 1768487"/>
              <a:gd name="connsiteX5" fmla="*/ 7458635 w 7458635"/>
              <a:gd name="connsiteY5" fmla="*/ 3062 h 1768487"/>
              <a:gd name="connsiteX0" fmla="*/ 0 w 7458635"/>
              <a:gd name="connsiteY0" fmla="*/ 1742461 h 1768732"/>
              <a:gd name="connsiteX1" fmla="*/ 2026024 w 7458635"/>
              <a:gd name="connsiteY1" fmla="*/ 1688672 h 1768732"/>
              <a:gd name="connsiteX2" fmla="*/ 3729317 w 7458635"/>
              <a:gd name="connsiteY2" fmla="*/ 1079072 h 1768732"/>
              <a:gd name="connsiteX3" fmla="*/ 5020234 w 7458635"/>
              <a:gd name="connsiteY3" fmla="*/ 451543 h 1768732"/>
              <a:gd name="connsiteX4" fmla="*/ 6508376 w 7458635"/>
              <a:gd name="connsiteY4" fmla="*/ 308106 h 1768732"/>
              <a:gd name="connsiteX5" fmla="*/ 7458635 w 7458635"/>
              <a:gd name="connsiteY5" fmla="*/ 3307 h 1768732"/>
              <a:gd name="connsiteX0" fmla="*/ 0 w 7458635"/>
              <a:gd name="connsiteY0" fmla="*/ 1742108 h 1768379"/>
              <a:gd name="connsiteX1" fmla="*/ 2026024 w 7458635"/>
              <a:gd name="connsiteY1" fmla="*/ 1688319 h 1768379"/>
              <a:gd name="connsiteX2" fmla="*/ 3729317 w 7458635"/>
              <a:gd name="connsiteY2" fmla="*/ 1078719 h 1768379"/>
              <a:gd name="connsiteX3" fmla="*/ 5127810 w 7458635"/>
              <a:gd name="connsiteY3" fmla="*/ 236037 h 1768379"/>
              <a:gd name="connsiteX4" fmla="*/ 6508376 w 7458635"/>
              <a:gd name="connsiteY4" fmla="*/ 307753 h 1768379"/>
              <a:gd name="connsiteX5" fmla="*/ 7458635 w 7458635"/>
              <a:gd name="connsiteY5" fmla="*/ 2954 h 1768379"/>
              <a:gd name="connsiteX0" fmla="*/ 0 w 7458635"/>
              <a:gd name="connsiteY0" fmla="*/ 1746524 h 1772795"/>
              <a:gd name="connsiteX1" fmla="*/ 2026024 w 7458635"/>
              <a:gd name="connsiteY1" fmla="*/ 1692735 h 1772795"/>
              <a:gd name="connsiteX2" fmla="*/ 3729317 w 7458635"/>
              <a:gd name="connsiteY2" fmla="*/ 1083135 h 1772795"/>
              <a:gd name="connsiteX3" fmla="*/ 5127810 w 7458635"/>
              <a:gd name="connsiteY3" fmla="*/ 240453 h 1772795"/>
              <a:gd name="connsiteX4" fmla="*/ 6580094 w 7458635"/>
              <a:gd name="connsiteY4" fmla="*/ 114945 h 1772795"/>
              <a:gd name="connsiteX5" fmla="*/ 7458635 w 7458635"/>
              <a:gd name="connsiteY5" fmla="*/ 7370 h 1772795"/>
              <a:gd name="connsiteX0" fmla="*/ 0 w 7458635"/>
              <a:gd name="connsiteY0" fmla="*/ 1957423 h 1983694"/>
              <a:gd name="connsiteX1" fmla="*/ 2026024 w 7458635"/>
              <a:gd name="connsiteY1" fmla="*/ 1903634 h 1983694"/>
              <a:gd name="connsiteX2" fmla="*/ 3729317 w 7458635"/>
              <a:gd name="connsiteY2" fmla="*/ 1294034 h 1983694"/>
              <a:gd name="connsiteX3" fmla="*/ 5127810 w 7458635"/>
              <a:gd name="connsiteY3" fmla="*/ 451352 h 1983694"/>
              <a:gd name="connsiteX4" fmla="*/ 6580094 w 7458635"/>
              <a:gd name="connsiteY4" fmla="*/ 325844 h 1983694"/>
              <a:gd name="connsiteX5" fmla="*/ 7458635 w 7458635"/>
              <a:gd name="connsiteY5" fmla="*/ 3116 h 1983694"/>
              <a:gd name="connsiteX0" fmla="*/ 0 w 7458635"/>
              <a:gd name="connsiteY0" fmla="*/ 1957545 h 1983816"/>
              <a:gd name="connsiteX1" fmla="*/ 2026024 w 7458635"/>
              <a:gd name="connsiteY1" fmla="*/ 1903756 h 1983816"/>
              <a:gd name="connsiteX2" fmla="*/ 3729317 w 7458635"/>
              <a:gd name="connsiteY2" fmla="*/ 1294156 h 1983816"/>
              <a:gd name="connsiteX3" fmla="*/ 4984375 w 7458635"/>
              <a:gd name="connsiteY3" fmla="*/ 523191 h 1983816"/>
              <a:gd name="connsiteX4" fmla="*/ 6580094 w 7458635"/>
              <a:gd name="connsiteY4" fmla="*/ 325966 h 1983816"/>
              <a:gd name="connsiteX5" fmla="*/ 7458635 w 7458635"/>
              <a:gd name="connsiteY5" fmla="*/ 3238 h 1983816"/>
              <a:gd name="connsiteX0" fmla="*/ 0 w 7458635"/>
              <a:gd name="connsiteY0" fmla="*/ 1957545 h 2002498"/>
              <a:gd name="connsiteX1" fmla="*/ 2563906 w 7458635"/>
              <a:gd name="connsiteY1" fmla="*/ 1939615 h 2002498"/>
              <a:gd name="connsiteX2" fmla="*/ 3729317 w 7458635"/>
              <a:gd name="connsiteY2" fmla="*/ 1294156 h 2002498"/>
              <a:gd name="connsiteX3" fmla="*/ 4984375 w 7458635"/>
              <a:gd name="connsiteY3" fmla="*/ 523191 h 2002498"/>
              <a:gd name="connsiteX4" fmla="*/ 6580094 w 7458635"/>
              <a:gd name="connsiteY4" fmla="*/ 325966 h 2002498"/>
              <a:gd name="connsiteX5" fmla="*/ 7458635 w 7458635"/>
              <a:gd name="connsiteY5" fmla="*/ 3238 h 2002498"/>
              <a:gd name="connsiteX0" fmla="*/ 0 w 7458635"/>
              <a:gd name="connsiteY0" fmla="*/ 1957545 h 1967770"/>
              <a:gd name="connsiteX1" fmla="*/ 2563906 w 7458635"/>
              <a:gd name="connsiteY1" fmla="*/ 1939615 h 1967770"/>
              <a:gd name="connsiteX2" fmla="*/ 3729317 w 7458635"/>
              <a:gd name="connsiteY2" fmla="*/ 1294156 h 1967770"/>
              <a:gd name="connsiteX3" fmla="*/ 4984375 w 7458635"/>
              <a:gd name="connsiteY3" fmla="*/ 523191 h 1967770"/>
              <a:gd name="connsiteX4" fmla="*/ 6580094 w 7458635"/>
              <a:gd name="connsiteY4" fmla="*/ 325966 h 1967770"/>
              <a:gd name="connsiteX5" fmla="*/ 7458635 w 7458635"/>
              <a:gd name="connsiteY5" fmla="*/ 3238 h 1967770"/>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 name="connsiteX0" fmla="*/ 0 w 6372785"/>
              <a:gd name="connsiteY0" fmla="*/ 1995615 h 1995615"/>
              <a:gd name="connsiteX1" fmla="*/ 1316691 w 6372785"/>
              <a:gd name="connsiteY1" fmla="*/ 1939585 h 1995615"/>
              <a:gd name="connsiteX2" fmla="*/ 2643467 w 6372785"/>
              <a:gd name="connsiteY2" fmla="*/ 1294126 h 1995615"/>
              <a:gd name="connsiteX3" fmla="*/ 3898525 w 6372785"/>
              <a:gd name="connsiteY3" fmla="*/ 505232 h 1995615"/>
              <a:gd name="connsiteX4" fmla="*/ 5494244 w 6372785"/>
              <a:gd name="connsiteY4" fmla="*/ 325936 h 1995615"/>
              <a:gd name="connsiteX5" fmla="*/ 6372785 w 6372785"/>
              <a:gd name="connsiteY5" fmla="*/ 3208 h 199561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056094"/>
              <a:gd name="connsiteY0" fmla="*/ 1939585 h 1939585"/>
              <a:gd name="connsiteX1" fmla="*/ 1326776 w 5056094"/>
              <a:gd name="connsiteY1" fmla="*/ 1294126 h 1939585"/>
              <a:gd name="connsiteX2" fmla="*/ 2581834 w 5056094"/>
              <a:gd name="connsiteY2" fmla="*/ 505232 h 1939585"/>
              <a:gd name="connsiteX3" fmla="*/ 4177553 w 5056094"/>
              <a:gd name="connsiteY3" fmla="*/ 325936 h 1939585"/>
              <a:gd name="connsiteX4" fmla="*/ 5056094 w 5056094"/>
              <a:gd name="connsiteY4" fmla="*/ 3208 h 1939585"/>
              <a:gd name="connsiteX0" fmla="*/ 0 w 7303994"/>
              <a:gd name="connsiteY0" fmla="*/ 2034065 h 2034065"/>
              <a:gd name="connsiteX1" fmla="*/ 1326776 w 7303994"/>
              <a:gd name="connsiteY1" fmla="*/ 1388606 h 2034065"/>
              <a:gd name="connsiteX2" fmla="*/ 2581834 w 7303994"/>
              <a:gd name="connsiteY2" fmla="*/ 599712 h 2034065"/>
              <a:gd name="connsiteX3" fmla="*/ 4177553 w 7303994"/>
              <a:gd name="connsiteY3" fmla="*/ 420416 h 2034065"/>
              <a:gd name="connsiteX4" fmla="*/ 7303994 w 7303994"/>
              <a:gd name="connsiteY4" fmla="*/ 2438 h 2034065"/>
              <a:gd name="connsiteX0" fmla="*/ 0 w 7303994"/>
              <a:gd name="connsiteY0" fmla="*/ 2034644 h 2034644"/>
              <a:gd name="connsiteX1" fmla="*/ 1326776 w 7303994"/>
              <a:gd name="connsiteY1" fmla="*/ 1389185 h 2034644"/>
              <a:gd name="connsiteX2" fmla="*/ 2581834 w 7303994"/>
              <a:gd name="connsiteY2" fmla="*/ 600291 h 2034644"/>
              <a:gd name="connsiteX3" fmla="*/ 5339603 w 7303994"/>
              <a:gd name="connsiteY3" fmla="*/ 344795 h 2034644"/>
              <a:gd name="connsiteX4" fmla="*/ 7303994 w 7303994"/>
              <a:gd name="connsiteY4" fmla="*/ 3017 h 2034644"/>
              <a:gd name="connsiteX0" fmla="*/ 0 w 7303994"/>
              <a:gd name="connsiteY0" fmla="*/ 2034073 h 2034073"/>
              <a:gd name="connsiteX1" fmla="*/ 1326776 w 7303994"/>
              <a:gd name="connsiteY1" fmla="*/ 1388614 h 2034073"/>
              <a:gd name="connsiteX2" fmla="*/ 2581834 w 7303994"/>
              <a:gd name="connsiteY2" fmla="*/ 599720 h 2034073"/>
              <a:gd name="connsiteX3" fmla="*/ 5339603 w 7303994"/>
              <a:gd name="connsiteY3" fmla="*/ 344224 h 2034073"/>
              <a:gd name="connsiteX4" fmla="*/ 7303994 w 7303994"/>
              <a:gd name="connsiteY4" fmla="*/ 2446 h 2034073"/>
              <a:gd name="connsiteX0" fmla="*/ 0 w 7303994"/>
              <a:gd name="connsiteY0" fmla="*/ 2034644 h 2034644"/>
              <a:gd name="connsiteX1" fmla="*/ 1326776 w 7303994"/>
              <a:gd name="connsiteY1" fmla="*/ 1389185 h 2034644"/>
              <a:gd name="connsiteX2" fmla="*/ 2581834 w 7303994"/>
              <a:gd name="connsiteY2" fmla="*/ 600291 h 2034644"/>
              <a:gd name="connsiteX3" fmla="*/ 5339603 w 7303994"/>
              <a:gd name="connsiteY3" fmla="*/ 344795 h 2034644"/>
              <a:gd name="connsiteX4" fmla="*/ 7303994 w 7303994"/>
              <a:gd name="connsiteY4" fmla="*/ 3017 h 2034644"/>
              <a:gd name="connsiteX0" fmla="*/ 0 w 7303994"/>
              <a:gd name="connsiteY0" fmla="*/ 2053694 h 2053694"/>
              <a:gd name="connsiteX1" fmla="*/ 1326776 w 7303994"/>
              <a:gd name="connsiteY1" fmla="*/ 1389185 h 2053694"/>
              <a:gd name="connsiteX2" fmla="*/ 2581834 w 7303994"/>
              <a:gd name="connsiteY2" fmla="*/ 600291 h 2053694"/>
              <a:gd name="connsiteX3" fmla="*/ 5339603 w 7303994"/>
              <a:gd name="connsiteY3" fmla="*/ 344795 h 2053694"/>
              <a:gd name="connsiteX4" fmla="*/ 7303994 w 7303994"/>
              <a:gd name="connsiteY4" fmla="*/ 3017 h 2053694"/>
              <a:gd name="connsiteX0" fmla="*/ 0 w 7303994"/>
              <a:gd name="connsiteY0" fmla="*/ 2053694 h 2053694"/>
              <a:gd name="connsiteX1" fmla="*/ 1326776 w 7303994"/>
              <a:gd name="connsiteY1" fmla="*/ 1389185 h 2053694"/>
              <a:gd name="connsiteX2" fmla="*/ 2581834 w 7303994"/>
              <a:gd name="connsiteY2" fmla="*/ 600291 h 2053694"/>
              <a:gd name="connsiteX3" fmla="*/ 5339603 w 7303994"/>
              <a:gd name="connsiteY3" fmla="*/ 344795 h 2053694"/>
              <a:gd name="connsiteX4" fmla="*/ 7303994 w 7303994"/>
              <a:gd name="connsiteY4" fmla="*/ 3017 h 205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994" h="2053694">
                <a:moveTo>
                  <a:pt x="0" y="2053694"/>
                </a:moveTo>
                <a:cubicBezTo>
                  <a:pt x="657412" y="2050705"/>
                  <a:pt x="1074270" y="1612369"/>
                  <a:pt x="1326776" y="1389185"/>
                </a:cubicBezTo>
                <a:cubicBezTo>
                  <a:pt x="1579282" y="1166001"/>
                  <a:pt x="1913029" y="774356"/>
                  <a:pt x="2581834" y="600291"/>
                </a:cubicBezTo>
                <a:cubicBezTo>
                  <a:pt x="3250639" y="426226"/>
                  <a:pt x="4927226" y="428466"/>
                  <a:pt x="5339603" y="344795"/>
                </a:cubicBezTo>
                <a:cubicBezTo>
                  <a:pt x="5942480" y="261124"/>
                  <a:pt x="7298018" y="-32842"/>
                  <a:pt x="7303994" y="3017"/>
                </a:cubicBezTo>
              </a:path>
            </a:pathLst>
          </a:custGeom>
          <a:noFill/>
          <a:ln>
            <a:solidFill>
              <a:srgbClr val="613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7EDC9D5-D9AB-5142-A93C-9C6DEF841E85}"/>
              </a:ext>
            </a:extLst>
          </p:cNvPr>
          <p:cNvSpPr txBox="1"/>
          <p:nvPr/>
        </p:nvSpPr>
        <p:spPr>
          <a:xfrm>
            <a:off x="5846062" y="2489676"/>
            <a:ext cx="3239698" cy="369332"/>
          </a:xfrm>
          <a:prstGeom prst="rect">
            <a:avLst/>
          </a:prstGeom>
          <a:noFill/>
          <a:ln>
            <a:noFill/>
          </a:ln>
        </p:spPr>
        <p:txBody>
          <a:bodyPr wrap="square" rtlCol="0">
            <a:spAutoFit/>
          </a:bodyPr>
          <a:lstStyle/>
          <a:p>
            <a:pPr algn="ctr"/>
            <a:r>
              <a:rPr lang="en-US" b="1" dirty="0">
                <a:solidFill>
                  <a:srgbClr val="61338C"/>
                </a:solidFill>
                <a:latin typeface="Montserrat Medium" pitchFamily="2" charset="77"/>
              </a:rPr>
              <a:t>Procurement</a:t>
            </a:r>
          </a:p>
        </p:txBody>
      </p:sp>
      <p:sp>
        <p:nvSpPr>
          <p:cNvPr id="20" name="Rectangle 19">
            <a:extLst>
              <a:ext uri="{FF2B5EF4-FFF2-40B4-BE49-F238E27FC236}">
                <a16:creationId xmlns:a16="http://schemas.microsoft.com/office/drawing/2014/main" id="{E1FC6EB1-A499-4343-A7D7-ACB534B62507}"/>
              </a:ext>
            </a:extLst>
          </p:cNvPr>
          <p:cNvSpPr/>
          <p:nvPr/>
        </p:nvSpPr>
        <p:spPr>
          <a:xfrm>
            <a:off x="8721587" y="4428303"/>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R&amp;D Funding</a:t>
            </a:r>
          </a:p>
        </p:txBody>
      </p:sp>
      <p:sp>
        <p:nvSpPr>
          <p:cNvPr id="21" name="Rectangle 20">
            <a:extLst>
              <a:ext uri="{FF2B5EF4-FFF2-40B4-BE49-F238E27FC236}">
                <a16:creationId xmlns:a16="http://schemas.microsoft.com/office/drawing/2014/main" id="{ACD5E0E8-2F0B-4A4D-90E0-51CDA14593D2}"/>
              </a:ext>
            </a:extLst>
          </p:cNvPr>
          <p:cNvSpPr/>
          <p:nvPr/>
        </p:nvSpPr>
        <p:spPr>
          <a:xfrm>
            <a:off x="8721586" y="2404494"/>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O&amp;M Funding</a:t>
            </a:r>
          </a:p>
        </p:txBody>
      </p:sp>
      <p:sp>
        <p:nvSpPr>
          <p:cNvPr id="25" name="TextBox 24">
            <a:extLst>
              <a:ext uri="{FF2B5EF4-FFF2-40B4-BE49-F238E27FC236}">
                <a16:creationId xmlns:a16="http://schemas.microsoft.com/office/drawing/2014/main" id="{29409E8E-D931-7849-A151-F5EB6513D680}"/>
              </a:ext>
            </a:extLst>
          </p:cNvPr>
          <p:cNvSpPr txBox="1"/>
          <p:nvPr/>
        </p:nvSpPr>
        <p:spPr>
          <a:xfrm rot="5400000">
            <a:off x="9206904" y="3417694"/>
            <a:ext cx="1974991" cy="416749"/>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Operational Use</a:t>
            </a:r>
          </a:p>
        </p:txBody>
      </p:sp>
      <p:sp>
        <p:nvSpPr>
          <p:cNvPr id="26" name="TextBox 25">
            <a:extLst>
              <a:ext uri="{FF2B5EF4-FFF2-40B4-BE49-F238E27FC236}">
                <a16:creationId xmlns:a16="http://schemas.microsoft.com/office/drawing/2014/main" id="{8717D07E-EA16-B04C-832B-2C24662854A5}"/>
              </a:ext>
            </a:extLst>
          </p:cNvPr>
          <p:cNvSpPr txBox="1"/>
          <p:nvPr/>
        </p:nvSpPr>
        <p:spPr>
          <a:xfrm rot="16200000">
            <a:off x="794313" y="3387461"/>
            <a:ext cx="2581441" cy="400110"/>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Science &amp; Tech</a:t>
            </a:r>
          </a:p>
        </p:txBody>
      </p:sp>
      <p:pic>
        <p:nvPicPr>
          <p:cNvPr id="18" name="Picture 17">
            <a:extLst>
              <a:ext uri="{FF2B5EF4-FFF2-40B4-BE49-F238E27FC236}">
                <a16:creationId xmlns:a16="http://schemas.microsoft.com/office/drawing/2014/main" id="{7A9148DB-4EA6-564A-BF03-7D2D992B0C9F}"/>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7050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2ACCB59-0852-284A-A6B8-8C435803A0E3}"/>
              </a:ext>
            </a:extLst>
          </p:cNvPr>
          <p:cNvSpPr txBox="1"/>
          <p:nvPr/>
        </p:nvSpPr>
        <p:spPr>
          <a:xfrm>
            <a:off x="1024128" y="1355386"/>
            <a:ext cx="10143744" cy="4524315"/>
          </a:xfrm>
          <a:prstGeom prst="rect">
            <a:avLst/>
          </a:prstGeom>
          <a:solidFill>
            <a:schemeClr val="bg1">
              <a:alpha val="10000"/>
            </a:schemeClr>
          </a:solidFill>
          <a:ln>
            <a:noFill/>
          </a:ln>
        </p:spPr>
        <p:txBody>
          <a:bodyPr wrap="square" rtlCol="0" anchor="t">
            <a:spAutoFit/>
          </a:bodyPr>
          <a:lstStyle/>
          <a:p>
            <a:r>
              <a:rPr lang="en-US" dirty="0">
                <a:solidFill>
                  <a:schemeClr val="tx1">
                    <a:lumMod val="75000"/>
                    <a:lumOff val="25000"/>
                  </a:schemeClr>
                </a:solidFill>
                <a:latin typeface="Avenir Book" panose="02000503020000020003" pitchFamily="2" charset="0"/>
                <a:ea typeface="Roboto" panose="02000000000000000000" pitchFamily="2" charset="0"/>
              </a:rPr>
              <a:t>The delta between the current innovation road map and one that prioritizes early engagement with programs and end-users represents value that is unlocked for the government and for the contractor.  This incentivizes non-traditional contractors to remain engaged on DoD projects.</a:t>
            </a: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endParaRPr lang="en-US" dirty="0">
              <a:solidFill>
                <a:schemeClr val="tx1">
                  <a:lumMod val="75000"/>
                  <a:lumOff val="25000"/>
                </a:schemeClr>
              </a:solidFill>
              <a:latin typeface="Avenir Book" panose="02000503020000020003" pitchFamily="2" charset="0"/>
              <a:ea typeface="Roboto" panose="02000000000000000000" pitchFamily="2" charset="0"/>
            </a:endParaRPr>
          </a:p>
          <a:p>
            <a:r>
              <a:rPr lang="en-US" dirty="0">
                <a:solidFill>
                  <a:schemeClr val="tx1">
                    <a:lumMod val="75000"/>
                    <a:lumOff val="25000"/>
                  </a:schemeClr>
                </a:solidFill>
                <a:latin typeface="Avenir Book" panose="02000503020000020003" pitchFamily="2" charset="0"/>
                <a:ea typeface="Roboto" panose="02000000000000000000" pitchFamily="2" charset="0"/>
              </a:rPr>
              <a:t>Overall, while there is risk in introducing emerging technologies into larger programs at an early stage, the result would likely be a higher percentage of successful transitions from R&amp;D to procurement and more efficient integration between new capabilities and existing programs.</a:t>
            </a:r>
          </a:p>
        </p:txBody>
      </p:sp>
      <p:sp>
        <p:nvSpPr>
          <p:cNvPr id="27" name="Rectangle 26">
            <a:extLst>
              <a:ext uri="{FF2B5EF4-FFF2-40B4-BE49-F238E27FC236}">
                <a16:creationId xmlns:a16="http://schemas.microsoft.com/office/drawing/2014/main" id="{675C210A-57F0-F648-9A20-119144651A4C}"/>
              </a:ext>
            </a:extLst>
          </p:cNvPr>
          <p:cNvSpPr/>
          <p:nvPr/>
        </p:nvSpPr>
        <p:spPr>
          <a:xfrm>
            <a:off x="4951114" y="2416052"/>
            <a:ext cx="1206146" cy="2447431"/>
          </a:xfrm>
          <a:prstGeom prst="rect">
            <a:avLst/>
          </a:prstGeom>
          <a:pattFill prst="ltUpDiag">
            <a:fgClr>
              <a:srgbClr val="BF952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A134D5E-5953-4F4E-B64D-02F82B6DD20A}"/>
              </a:ext>
            </a:extLst>
          </p:cNvPr>
          <p:cNvSpPr txBox="1"/>
          <p:nvPr/>
        </p:nvSpPr>
        <p:spPr>
          <a:xfrm>
            <a:off x="460745" y="178077"/>
            <a:ext cx="11636005" cy="1077218"/>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Value Creation for All</a:t>
            </a:r>
          </a:p>
          <a:p>
            <a:r>
              <a:rPr lang="en-US" sz="2000" b="1" dirty="0">
                <a:solidFill>
                  <a:schemeClr val="tx1">
                    <a:lumMod val="75000"/>
                    <a:lumOff val="25000"/>
                  </a:schemeClr>
                </a:solidFill>
                <a:latin typeface="Avenir Book" panose="02000503020000020003" pitchFamily="2" charset="0"/>
                <a:ea typeface="Roboto" panose="02000000000000000000" pitchFamily="2" charset="0"/>
              </a:rPr>
              <a:t>Closing the gap between R&amp;D and procurement drives value.</a:t>
            </a:r>
          </a:p>
        </p:txBody>
      </p:sp>
      <p:sp>
        <p:nvSpPr>
          <p:cNvPr id="4" name="Rectangle 3">
            <a:extLst>
              <a:ext uri="{FF2B5EF4-FFF2-40B4-BE49-F238E27FC236}">
                <a16:creationId xmlns:a16="http://schemas.microsoft.com/office/drawing/2014/main" id="{2FA8C0B9-8B5D-764E-AA39-E3D329CF3BBA}"/>
              </a:ext>
            </a:extLst>
          </p:cNvPr>
          <p:cNvSpPr/>
          <p:nvPr/>
        </p:nvSpPr>
        <p:spPr>
          <a:xfrm>
            <a:off x="2283437" y="2416052"/>
            <a:ext cx="2671834" cy="2447431"/>
          </a:xfrm>
          <a:prstGeom prst="rect">
            <a:avLst/>
          </a:prstGeom>
          <a:solidFill>
            <a:srgbClr val="00206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B72520-70C2-D449-AB26-B06D908E5BB8}"/>
              </a:ext>
            </a:extLst>
          </p:cNvPr>
          <p:cNvSpPr/>
          <p:nvPr/>
        </p:nvSpPr>
        <p:spPr>
          <a:xfrm>
            <a:off x="6157260" y="2416052"/>
            <a:ext cx="3828764" cy="2447431"/>
          </a:xfrm>
          <a:prstGeom prst="rect">
            <a:avLst/>
          </a:prstGeom>
          <a:solidFill>
            <a:srgbClr val="61338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537461D-D62D-8C4B-A731-02D112FFFB4B}"/>
              </a:ext>
            </a:extLst>
          </p:cNvPr>
          <p:cNvSpPr txBox="1"/>
          <p:nvPr/>
        </p:nvSpPr>
        <p:spPr>
          <a:xfrm>
            <a:off x="1973050" y="2501234"/>
            <a:ext cx="3239698" cy="369332"/>
          </a:xfrm>
          <a:prstGeom prst="rect">
            <a:avLst/>
          </a:prstGeom>
          <a:noFill/>
          <a:ln>
            <a:noFill/>
          </a:ln>
        </p:spPr>
        <p:txBody>
          <a:bodyPr wrap="square" rtlCol="0">
            <a:spAutoFit/>
          </a:bodyPr>
          <a:lstStyle/>
          <a:p>
            <a:pPr algn="ctr"/>
            <a:r>
              <a:rPr lang="en-US" b="1" dirty="0">
                <a:solidFill>
                  <a:srgbClr val="002060"/>
                </a:solidFill>
                <a:latin typeface="Montserrat Medium" pitchFamily="2" charset="77"/>
              </a:rPr>
              <a:t>R&amp;D</a:t>
            </a:r>
          </a:p>
        </p:txBody>
      </p:sp>
      <p:sp>
        <p:nvSpPr>
          <p:cNvPr id="19" name="Freeform 18">
            <a:extLst>
              <a:ext uri="{FF2B5EF4-FFF2-40B4-BE49-F238E27FC236}">
                <a16:creationId xmlns:a16="http://schemas.microsoft.com/office/drawing/2014/main" id="{F271A6EE-036F-2044-9477-006A7C1E6606}"/>
              </a:ext>
            </a:extLst>
          </p:cNvPr>
          <p:cNvSpPr/>
          <p:nvPr/>
        </p:nvSpPr>
        <p:spPr>
          <a:xfrm>
            <a:off x="2425700" y="3199913"/>
            <a:ext cx="7458635" cy="1517363"/>
          </a:xfrm>
          <a:custGeom>
            <a:avLst/>
            <a:gdLst>
              <a:gd name="connsiteX0" fmla="*/ 0 w 7458635"/>
              <a:gd name="connsiteY0" fmla="*/ 1615726 h 1633655"/>
              <a:gd name="connsiteX1" fmla="*/ 1111624 w 7458635"/>
              <a:gd name="connsiteY1" fmla="*/ 306879 h 1633655"/>
              <a:gd name="connsiteX2" fmla="*/ 2438400 w 7458635"/>
              <a:gd name="connsiteY2" fmla="*/ 55867 h 1633655"/>
              <a:gd name="connsiteX3" fmla="*/ 4123765 w 7458635"/>
              <a:gd name="connsiteY3" fmla="*/ 1131632 h 1633655"/>
              <a:gd name="connsiteX4" fmla="*/ 7458635 w 7458635"/>
              <a:gd name="connsiteY4" fmla="*/ 1633655 h 1633655"/>
              <a:gd name="connsiteX5" fmla="*/ 7458635 w 7458635"/>
              <a:gd name="connsiteY5" fmla="*/ 1633655 h 1633655"/>
              <a:gd name="connsiteX0" fmla="*/ 0 w 7458635"/>
              <a:gd name="connsiteY0" fmla="*/ 1494416 h 1512345"/>
              <a:gd name="connsiteX1" fmla="*/ 1111624 w 7458635"/>
              <a:gd name="connsiteY1" fmla="*/ 185569 h 1512345"/>
              <a:gd name="connsiteX2" fmla="*/ 2474258 w 7458635"/>
              <a:gd name="connsiteY2" fmla="*/ 95921 h 1512345"/>
              <a:gd name="connsiteX3" fmla="*/ 4123765 w 7458635"/>
              <a:gd name="connsiteY3" fmla="*/ 1010322 h 1512345"/>
              <a:gd name="connsiteX4" fmla="*/ 7458635 w 7458635"/>
              <a:gd name="connsiteY4" fmla="*/ 1512345 h 1512345"/>
              <a:gd name="connsiteX5" fmla="*/ 7458635 w 7458635"/>
              <a:gd name="connsiteY5" fmla="*/ 1512345 h 1512345"/>
              <a:gd name="connsiteX0" fmla="*/ 0 w 7458635"/>
              <a:gd name="connsiteY0" fmla="*/ 1458276 h 1476205"/>
              <a:gd name="connsiteX1" fmla="*/ 1004047 w 7458635"/>
              <a:gd name="connsiteY1" fmla="*/ 239076 h 1476205"/>
              <a:gd name="connsiteX2" fmla="*/ 2474258 w 7458635"/>
              <a:gd name="connsiteY2" fmla="*/ 59781 h 1476205"/>
              <a:gd name="connsiteX3" fmla="*/ 4123765 w 7458635"/>
              <a:gd name="connsiteY3" fmla="*/ 974182 h 1476205"/>
              <a:gd name="connsiteX4" fmla="*/ 7458635 w 7458635"/>
              <a:gd name="connsiteY4" fmla="*/ 1476205 h 1476205"/>
              <a:gd name="connsiteX5" fmla="*/ 7458635 w 7458635"/>
              <a:gd name="connsiteY5" fmla="*/ 1476205 h 1476205"/>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02469 h 1420398"/>
              <a:gd name="connsiteX1" fmla="*/ 1004047 w 7458635"/>
              <a:gd name="connsiteY1" fmla="*/ 183269 h 1420398"/>
              <a:gd name="connsiteX2" fmla="*/ 2671481 w 7458635"/>
              <a:gd name="connsiteY2" fmla="*/ 93621 h 1420398"/>
              <a:gd name="connsiteX3" fmla="*/ 4356847 w 7458635"/>
              <a:gd name="connsiteY3" fmla="*/ 1043881 h 1420398"/>
              <a:gd name="connsiteX4" fmla="*/ 7458635 w 7458635"/>
              <a:gd name="connsiteY4" fmla="*/ 1420398 h 1420398"/>
              <a:gd name="connsiteX5" fmla="*/ 7458635 w 7458635"/>
              <a:gd name="connsiteY5" fmla="*/ 1420398 h 1420398"/>
              <a:gd name="connsiteX0" fmla="*/ 0 w 7458635"/>
              <a:gd name="connsiteY0" fmla="*/ 1415123 h 1433052"/>
              <a:gd name="connsiteX1" fmla="*/ 1004047 w 7458635"/>
              <a:gd name="connsiteY1" fmla="*/ 195923 h 1433052"/>
              <a:gd name="connsiteX2" fmla="*/ 2671481 w 7458635"/>
              <a:gd name="connsiteY2" fmla="*/ 106275 h 1433052"/>
              <a:gd name="connsiteX3" fmla="*/ 4356847 w 7458635"/>
              <a:gd name="connsiteY3" fmla="*/ 1235829 h 1433052"/>
              <a:gd name="connsiteX4" fmla="*/ 7458635 w 7458635"/>
              <a:gd name="connsiteY4" fmla="*/ 1433052 h 1433052"/>
              <a:gd name="connsiteX5" fmla="*/ 7458635 w 7458635"/>
              <a:gd name="connsiteY5" fmla="*/ 1433052 h 1433052"/>
              <a:gd name="connsiteX0" fmla="*/ 0 w 7458635"/>
              <a:gd name="connsiteY0" fmla="*/ 1415123 h 1472642"/>
              <a:gd name="connsiteX1" fmla="*/ 1004047 w 7458635"/>
              <a:gd name="connsiteY1" fmla="*/ 195923 h 1472642"/>
              <a:gd name="connsiteX2" fmla="*/ 2671481 w 7458635"/>
              <a:gd name="connsiteY2" fmla="*/ 106275 h 1472642"/>
              <a:gd name="connsiteX3" fmla="*/ 4356847 w 7458635"/>
              <a:gd name="connsiteY3" fmla="*/ 1235829 h 1472642"/>
              <a:gd name="connsiteX4" fmla="*/ 7458635 w 7458635"/>
              <a:gd name="connsiteY4" fmla="*/ 1433052 h 1472642"/>
              <a:gd name="connsiteX5" fmla="*/ 7458635 w 7458635"/>
              <a:gd name="connsiteY5" fmla="*/ 1433052 h 1472642"/>
              <a:gd name="connsiteX0" fmla="*/ 0 w 7458635"/>
              <a:gd name="connsiteY0" fmla="*/ 1415123 h 1485722"/>
              <a:gd name="connsiteX1" fmla="*/ 1004047 w 7458635"/>
              <a:gd name="connsiteY1" fmla="*/ 195923 h 1485722"/>
              <a:gd name="connsiteX2" fmla="*/ 2671481 w 7458635"/>
              <a:gd name="connsiteY2" fmla="*/ 106275 h 1485722"/>
              <a:gd name="connsiteX3" fmla="*/ 4356847 w 7458635"/>
              <a:gd name="connsiteY3" fmla="*/ 1235829 h 1485722"/>
              <a:gd name="connsiteX4" fmla="*/ 7458635 w 7458635"/>
              <a:gd name="connsiteY4" fmla="*/ 1433052 h 1485722"/>
              <a:gd name="connsiteX5" fmla="*/ 7458635 w 7458635"/>
              <a:gd name="connsiteY5" fmla="*/ 1433052 h 1485722"/>
              <a:gd name="connsiteX0" fmla="*/ 0 w 7458635"/>
              <a:gd name="connsiteY0" fmla="*/ 1415123 h 1460255"/>
              <a:gd name="connsiteX1" fmla="*/ 1004047 w 7458635"/>
              <a:gd name="connsiteY1" fmla="*/ 195923 h 1460255"/>
              <a:gd name="connsiteX2" fmla="*/ 2671481 w 7458635"/>
              <a:gd name="connsiteY2" fmla="*/ 106275 h 1460255"/>
              <a:gd name="connsiteX3" fmla="*/ 4356847 w 7458635"/>
              <a:gd name="connsiteY3" fmla="*/ 1235829 h 1460255"/>
              <a:gd name="connsiteX4" fmla="*/ 7458635 w 7458635"/>
              <a:gd name="connsiteY4" fmla="*/ 1433052 h 1460255"/>
              <a:gd name="connsiteX5" fmla="*/ 7458635 w 7458635"/>
              <a:gd name="connsiteY5" fmla="*/ 1433052 h 1460255"/>
              <a:gd name="connsiteX0" fmla="*/ 0 w 7458635"/>
              <a:gd name="connsiteY0" fmla="*/ 1415123 h 1466275"/>
              <a:gd name="connsiteX1" fmla="*/ 1004047 w 7458635"/>
              <a:gd name="connsiteY1" fmla="*/ 195923 h 1466275"/>
              <a:gd name="connsiteX2" fmla="*/ 2671481 w 7458635"/>
              <a:gd name="connsiteY2" fmla="*/ 106275 h 1466275"/>
              <a:gd name="connsiteX3" fmla="*/ 4356847 w 7458635"/>
              <a:gd name="connsiteY3" fmla="*/ 1235829 h 1466275"/>
              <a:gd name="connsiteX4" fmla="*/ 7458635 w 7458635"/>
              <a:gd name="connsiteY4" fmla="*/ 1433052 h 1466275"/>
              <a:gd name="connsiteX5" fmla="*/ 7458635 w 7458635"/>
              <a:gd name="connsiteY5" fmla="*/ 1433052 h 1466275"/>
              <a:gd name="connsiteX0" fmla="*/ 0 w 7458635"/>
              <a:gd name="connsiteY0" fmla="*/ 1480850 h 1502423"/>
              <a:gd name="connsiteX1" fmla="*/ 1004047 w 7458635"/>
              <a:gd name="connsiteY1" fmla="*/ 261650 h 1502423"/>
              <a:gd name="connsiteX2" fmla="*/ 2635623 w 7458635"/>
              <a:gd name="connsiteY2" fmla="*/ 82355 h 1502423"/>
              <a:gd name="connsiteX3" fmla="*/ 4356847 w 7458635"/>
              <a:gd name="connsiteY3" fmla="*/ 1301556 h 1502423"/>
              <a:gd name="connsiteX4" fmla="*/ 7458635 w 7458635"/>
              <a:gd name="connsiteY4" fmla="*/ 1498779 h 1502423"/>
              <a:gd name="connsiteX5" fmla="*/ 7458635 w 7458635"/>
              <a:gd name="connsiteY5" fmla="*/ 1498779 h 1502423"/>
              <a:gd name="connsiteX0" fmla="*/ 0 w 7458635"/>
              <a:gd name="connsiteY0" fmla="*/ 1484833 h 1510943"/>
              <a:gd name="connsiteX1" fmla="*/ 1004047 w 7458635"/>
              <a:gd name="connsiteY1" fmla="*/ 265633 h 1510943"/>
              <a:gd name="connsiteX2" fmla="*/ 2635623 w 7458635"/>
              <a:gd name="connsiteY2" fmla="*/ 86338 h 1510943"/>
              <a:gd name="connsiteX3" fmla="*/ 4589929 w 7458635"/>
              <a:gd name="connsiteY3" fmla="*/ 1359327 h 1510943"/>
              <a:gd name="connsiteX4" fmla="*/ 7458635 w 7458635"/>
              <a:gd name="connsiteY4" fmla="*/ 1502762 h 1510943"/>
              <a:gd name="connsiteX5" fmla="*/ 7458635 w 7458635"/>
              <a:gd name="connsiteY5" fmla="*/ 1502762 h 151094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8635" h="1517363">
                <a:moveTo>
                  <a:pt x="0" y="1484833"/>
                </a:moveTo>
                <a:cubicBezTo>
                  <a:pt x="352612" y="960397"/>
                  <a:pt x="564777" y="498715"/>
                  <a:pt x="1004047" y="265633"/>
                </a:cubicBezTo>
                <a:cubicBezTo>
                  <a:pt x="1443317" y="32551"/>
                  <a:pt x="2037976" y="-95944"/>
                  <a:pt x="2635623" y="86338"/>
                </a:cubicBezTo>
                <a:cubicBezTo>
                  <a:pt x="3233270" y="268620"/>
                  <a:pt x="3768165" y="1105327"/>
                  <a:pt x="4589929" y="1359327"/>
                </a:cubicBezTo>
                <a:cubicBezTo>
                  <a:pt x="5411693" y="1613327"/>
                  <a:pt x="6926729" y="1478856"/>
                  <a:pt x="7458635" y="1502762"/>
                </a:cubicBezTo>
                <a:lnTo>
                  <a:pt x="7458635" y="1502762"/>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7EDC9D5-D9AB-5142-A93C-9C6DEF841E85}"/>
              </a:ext>
            </a:extLst>
          </p:cNvPr>
          <p:cNvSpPr txBox="1"/>
          <p:nvPr/>
        </p:nvSpPr>
        <p:spPr>
          <a:xfrm>
            <a:off x="6487928" y="2501234"/>
            <a:ext cx="3239698" cy="369332"/>
          </a:xfrm>
          <a:prstGeom prst="rect">
            <a:avLst/>
          </a:prstGeom>
          <a:noFill/>
          <a:ln>
            <a:noFill/>
          </a:ln>
        </p:spPr>
        <p:txBody>
          <a:bodyPr wrap="square" rtlCol="0">
            <a:spAutoFit/>
          </a:bodyPr>
          <a:lstStyle/>
          <a:p>
            <a:pPr algn="ctr"/>
            <a:r>
              <a:rPr lang="en-US" b="1" dirty="0">
                <a:solidFill>
                  <a:srgbClr val="61338C"/>
                </a:solidFill>
                <a:latin typeface="Montserrat Medium" pitchFamily="2" charset="77"/>
              </a:rPr>
              <a:t>Procurement</a:t>
            </a:r>
          </a:p>
        </p:txBody>
      </p:sp>
      <p:sp>
        <p:nvSpPr>
          <p:cNvPr id="15" name="Rectangle 14">
            <a:extLst>
              <a:ext uri="{FF2B5EF4-FFF2-40B4-BE49-F238E27FC236}">
                <a16:creationId xmlns:a16="http://schemas.microsoft.com/office/drawing/2014/main" id="{011A397D-5186-8742-A7DA-09ED4934A90E}"/>
              </a:ext>
            </a:extLst>
          </p:cNvPr>
          <p:cNvSpPr/>
          <p:nvPr/>
        </p:nvSpPr>
        <p:spPr>
          <a:xfrm>
            <a:off x="4951114" y="2421878"/>
            <a:ext cx="1201836" cy="244743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A6EDA69-62AE-2A4E-9E32-6B90546FFDFA}"/>
              </a:ext>
            </a:extLst>
          </p:cNvPr>
          <p:cNvSpPr txBox="1"/>
          <p:nvPr/>
        </p:nvSpPr>
        <p:spPr>
          <a:xfrm>
            <a:off x="3934262" y="2495325"/>
            <a:ext cx="3239698" cy="369332"/>
          </a:xfrm>
          <a:prstGeom prst="rect">
            <a:avLst/>
          </a:prstGeom>
          <a:noFill/>
          <a:ln>
            <a:noFill/>
          </a:ln>
        </p:spPr>
        <p:txBody>
          <a:bodyPr wrap="square" rtlCol="0">
            <a:spAutoFit/>
          </a:bodyPr>
          <a:lstStyle/>
          <a:p>
            <a:pPr algn="ctr"/>
            <a:r>
              <a:rPr lang="en-US" b="1" dirty="0">
                <a:solidFill>
                  <a:srgbClr val="BF9524"/>
                </a:solidFill>
                <a:latin typeface="Montserrat Medium" pitchFamily="2" charset="77"/>
              </a:rPr>
              <a:t>Value</a:t>
            </a:r>
          </a:p>
        </p:txBody>
      </p:sp>
      <p:sp>
        <p:nvSpPr>
          <p:cNvPr id="22" name="Rectangle 21">
            <a:extLst>
              <a:ext uri="{FF2B5EF4-FFF2-40B4-BE49-F238E27FC236}">
                <a16:creationId xmlns:a16="http://schemas.microsoft.com/office/drawing/2014/main" id="{C38DA743-1670-3D4D-BC48-7CE9B4235A45}"/>
              </a:ext>
            </a:extLst>
          </p:cNvPr>
          <p:cNvSpPr/>
          <p:nvPr/>
        </p:nvSpPr>
        <p:spPr>
          <a:xfrm>
            <a:off x="8721587" y="4439861"/>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R&amp;D Funding</a:t>
            </a:r>
          </a:p>
        </p:txBody>
      </p:sp>
      <p:sp>
        <p:nvSpPr>
          <p:cNvPr id="23" name="Rectangle 22">
            <a:extLst>
              <a:ext uri="{FF2B5EF4-FFF2-40B4-BE49-F238E27FC236}">
                <a16:creationId xmlns:a16="http://schemas.microsoft.com/office/drawing/2014/main" id="{AC7E8AB4-7ADF-6A4E-81F3-64EA43477FFB}"/>
              </a:ext>
            </a:extLst>
          </p:cNvPr>
          <p:cNvSpPr/>
          <p:nvPr/>
        </p:nvSpPr>
        <p:spPr>
          <a:xfrm>
            <a:off x="8721586" y="2416052"/>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O&amp;M Funding</a:t>
            </a:r>
          </a:p>
        </p:txBody>
      </p:sp>
      <p:sp>
        <p:nvSpPr>
          <p:cNvPr id="25" name="TextBox 24">
            <a:extLst>
              <a:ext uri="{FF2B5EF4-FFF2-40B4-BE49-F238E27FC236}">
                <a16:creationId xmlns:a16="http://schemas.microsoft.com/office/drawing/2014/main" id="{AA2C76D2-A026-A441-BF91-DE858508FE10}"/>
              </a:ext>
            </a:extLst>
          </p:cNvPr>
          <p:cNvSpPr txBox="1"/>
          <p:nvPr/>
        </p:nvSpPr>
        <p:spPr>
          <a:xfrm rot="5400000">
            <a:off x="9206904" y="3429252"/>
            <a:ext cx="1974991" cy="416749"/>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Operational Use</a:t>
            </a:r>
          </a:p>
        </p:txBody>
      </p:sp>
      <p:sp>
        <p:nvSpPr>
          <p:cNvPr id="26" name="TextBox 25">
            <a:extLst>
              <a:ext uri="{FF2B5EF4-FFF2-40B4-BE49-F238E27FC236}">
                <a16:creationId xmlns:a16="http://schemas.microsoft.com/office/drawing/2014/main" id="{FB9A2EA9-8953-5047-ADEB-4ACD93D1F583}"/>
              </a:ext>
            </a:extLst>
          </p:cNvPr>
          <p:cNvSpPr txBox="1"/>
          <p:nvPr/>
        </p:nvSpPr>
        <p:spPr>
          <a:xfrm rot="16200000">
            <a:off x="794313" y="3399019"/>
            <a:ext cx="2581441" cy="400110"/>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Science &amp; Tech</a:t>
            </a:r>
          </a:p>
        </p:txBody>
      </p:sp>
      <p:sp>
        <p:nvSpPr>
          <p:cNvPr id="29" name="Freeform 28">
            <a:extLst>
              <a:ext uri="{FF2B5EF4-FFF2-40B4-BE49-F238E27FC236}">
                <a16:creationId xmlns:a16="http://schemas.microsoft.com/office/drawing/2014/main" id="{5AB8B5D9-3C56-8440-A88E-62AE080DFF81}"/>
              </a:ext>
            </a:extLst>
          </p:cNvPr>
          <p:cNvSpPr/>
          <p:nvPr/>
        </p:nvSpPr>
        <p:spPr>
          <a:xfrm>
            <a:off x="2427942" y="2632171"/>
            <a:ext cx="7303994" cy="2053694"/>
          </a:xfrm>
          <a:custGeom>
            <a:avLst/>
            <a:gdLst>
              <a:gd name="connsiteX0" fmla="*/ 0 w 7422776"/>
              <a:gd name="connsiteY0" fmla="*/ 1757083 h 1784361"/>
              <a:gd name="connsiteX1" fmla="*/ 2026024 w 7422776"/>
              <a:gd name="connsiteY1" fmla="*/ 1703294 h 1784361"/>
              <a:gd name="connsiteX2" fmla="*/ 3711388 w 7422776"/>
              <a:gd name="connsiteY2" fmla="*/ 1075765 h 1784361"/>
              <a:gd name="connsiteX3" fmla="*/ 4840941 w 7422776"/>
              <a:gd name="connsiteY3" fmla="*/ 197224 h 1784361"/>
              <a:gd name="connsiteX4" fmla="*/ 7422776 w 7422776"/>
              <a:gd name="connsiteY4" fmla="*/ 0 h 1784361"/>
              <a:gd name="connsiteX5" fmla="*/ 7422776 w 7422776"/>
              <a:gd name="connsiteY5" fmla="*/ 0 h 1784361"/>
              <a:gd name="connsiteX0" fmla="*/ 0 w 7422776"/>
              <a:gd name="connsiteY0" fmla="*/ 1757083 h 1784361"/>
              <a:gd name="connsiteX1" fmla="*/ 2026024 w 7422776"/>
              <a:gd name="connsiteY1" fmla="*/ 1703294 h 1784361"/>
              <a:gd name="connsiteX2" fmla="*/ 3711388 w 7422776"/>
              <a:gd name="connsiteY2" fmla="*/ 1075765 h 1784361"/>
              <a:gd name="connsiteX3" fmla="*/ 4876799 w 7422776"/>
              <a:gd name="connsiteY3" fmla="*/ 322730 h 1784361"/>
              <a:gd name="connsiteX4" fmla="*/ 7422776 w 7422776"/>
              <a:gd name="connsiteY4" fmla="*/ 0 h 1784361"/>
              <a:gd name="connsiteX5" fmla="*/ 7422776 w 7422776"/>
              <a:gd name="connsiteY5" fmla="*/ 0 h 1784361"/>
              <a:gd name="connsiteX0" fmla="*/ 0 w 7422776"/>
              <a:gd name="connsiteY0" fmla="*/ 1757083 h 1783354"/>
              <a:gd name="connsiteX1" fmla="*/ 2026024 w 7422776"/>
              <a:gd name="connsiteY1" fmla="*/ 1703294 h 1783354"/>
              <a:gd name="connsiteX2" fmla="*/ 374724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422776"/>
              <a:gd name="connsiteY0" fmla="*/ 1757083 h 1783354"/>
              <a:gd name="connsiteX1" fmla="*/ 2026024 w 7422776"/>
              <a:gd name="connsiteY1" fmla="*/ 1703294 h 1783354"/>
              <a:gd name="connsiteX2" fmla="*/ 372931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616079"/>
              <a:gd name="connsiteY0" fmla="*/ 1764300 h 1790571"/>
              <a:gd name="connsiteX1" fmla="*/ 2026024 w 7616079"/>
              <a:gd name="connsiteY1" fmla="*/ 1710511 h 1790571"/>
              <a:gd name="connsiteX2" fmla="*/ 3729317 w 7616079"/>
              <a:gd name="connsiteY2" fmla="*/ 1100911 h 1790571"/>
              <a:gd name="connsiteX3" fmla="*/ 4876799 w 7616079"/>
              <a:gd name="connsiteY3" fmla="*/ 329947 h 1790571"/>
              <a:gd name="connsiteX4" fmla="*/ 7422776 w 7616079"/>
              <a:gd name="connsiteY4" fmla="*/ 7217 h 1790571"/>
              <a:gd name="connsiteX5" fmla="*/ 7440705 w 7616079"/>
              <a:gd name="connsiteY5" fmla="*/ 114793 h 1790571"/>
              <a:gd name="connsiteX0" fmla="*/ 0 w 7460213"/>
              <a:gd name="connsiteY0" fmla="*/ 1654223 h 1680494"/>
              <a:gd name="connsiteX1" fmla="*/ 2026024 w 7460213"/>
              <a:gd name="connsiteY1" fmla="*/ 1600434 h 1680494"/>
              <a:gd name="connsiteX2" fmla="*/ 3729317 w 7460213"/>
              <a:gd name="connsiteY2" fmla="*/ 990834 h 1680494"/>
              <a:gd name="connsiteX3" fmla="*/ 4876799 w 7460213"/>
              <a:gd name="connsiteY3" fmla="*/ 219870 h 1680494"/>
              <a:gd name="connsiteX4" fmla="*/ 7153835 w 7460213"/>
              <a:gd name="connsiteY4" fmla="*/ 184010 h 1680494"/>
              <a:gd name="connsiteX5" fmla="*/ 7440705 w 7460213"/>
              <a:gd name="connsiteY5" fmla="*/ 4716 h 1680494"/>
              <a:gd name="connsiteX0" fmla="*/ 0 w 7440705"/>
              <a:gd name="connsiteY0" fmla="*/ 1653523 h 1679794"/>
              <a:gd name="connsiteX1" fmla="*/ 2026024 w 7440705"/>
              <a:gd name="connsiteY1" fmla="*/ 1599734 h 1679794"/>
              <a:gd name="connsiteX2" fmla="*/ 3729317 w 7440705"/>
              <a:gd name="connsiteY2" fmla="*/ 990134 h 1679794"/>
              <a:gd name="connsiteX3" fmla="*/ 4876799 w 7440705"/>
              <a:gd name="connsiteY3" fmla="*/ 219170 h 1679794"/>
              <a:gd name="connsiteX4" fmla="*/ 6508376 w 7440705"/>
              <a:gd name="connsiteY4" fmla="*/ 219168 h 1679794"/>
              <a:gd name="connsiteX5" fmla="*/ 7440705 w 7440705"/>
              <a:gd name="connsiteY5" fmla="*/ 4016 h 1679794"/>
              <a:gd name="connsiteX0" fmla="*/ 0 w 7458635"/>
              <a:gd name="connsiteY0" fmla="*/ 1742216 h 1768487"/>
              <a:gd name="connsiteX1" fmla="*/ 2026024 w 7458635"/>
              <a:gd name="connsiteY1" fmla="*/ 1688427 h 1768487"/>
              <a:gd name="connsiteX2" fmla="*/ 3729317 w 7458635"/>
              <a:gd name="connsiteY2" fmla="*/ 1078827 h 1768487"/>
              <a:gd name="connsiteX3" fmla="*/ 4876799 w 7458635"/>
              <a:gd name="connsiteY3" fmla="*/ 307863 h 1768487"/>
              <a:gd name="connsiteX4" fmla="*/ 6508376 w 7458635"/>
              <a:gd name="connsiteY4" fmla="*/ 307861 h 1768487"/>
              <a:gd name="connsiteX5" fmla="*/ 7458635 w 7458635"/>
              <a:gd name="connsiteY5" fmla="*/ 3062 h 1768487"/>
              <a:gd name="connsiteX0" fmla="*/ 0 w 7458635"/>
              <a:gd name="connsiteY0" fmla="*/ 1742461 h 1768732"/>
              <a:gd name="connsiteX1" fmla="*/ 2026024 w 7458635"/>
              <a:gd name="connsiteY1" fmla="*/ 1688672 h 1768732"/>
              <a:gd name="connsiteX2" fmla="*/ 3729317 w 7458635"/>
              <a:gd name="connsiteY2" fmla="*/ 1079072 h 1768732"/>
              <a:gd name="connsiteX3" fmla="*/ 5020234 w 7458635"/>
              <a:gd name="connsiteY3" fmla="*/ 451543 h 1768732"/>
              <a:gd name="connsiteX4" fmla="*/ 6508376 w 7458635"/>
              <a:gd name="connsiteY4" fmla="*/ 308106 h 1768732"/>
              <a:gd name="connsiteX5" fmla="*/ 7458635 w 7458635"/>
              <a:gd name="connsiteY5" fmla="*/ 3307 h 1768732"/>
              <a:gd name="connsiteX0" fmla="*/ 0 w 7458635"/>
              <a:gd name="connsiteY0" fmla="*/ 1742108 h 1768379"/>
              <a:gd name="connsiteX1" fmla="*/ 2026024 w 7458635"/>
              <a:gd name="connsiteY1" fmla="*/ 1688319 h 1768379"/>
              <a:gd name="connsiteX2" fmla="*/ 3729317 w 7458635"/>
              <a:gd name="connsiteY2" fmla="*/ 1078719 h 1768379"/>
              <a:gd name="connsiteX3" fmla="*/ 5127810 w 7458635"/>
              <a:gd name="connsiteY3" fmla="*/ 236037 h 1768379"/>
              <a:gd name="connsiteX4" fmla="*/ 6508376 w 7458635"/>
              <a:gd name="connsiteY4" fmla="*/ 307753 h 1768379"/>
              <a:gd name="connsiteX5" fmla="*/ 7458635 w 7458635"/>
              <a:gd name="connsiteY5" fmla="*/ 2954 h 1768379"/>
              <a:gd name="connsiteX0" fmla="*/ 0 w 7458635"/>
              <a:gd name="connsiteY0" fmla="*/ 1746524 h 1772795"/>
              <a:gd name="connsiteX1" fmla="*/ 2026024 w 7458635"/>
              <a:gd name="connsiteY1" fmla="*/ 1692735 h 1772795"/>
              <a:gd name="connsiteX2" fmla="*/ 3729317 w 7458635"/>
              <a:gd name="connsiteY2" fmla="*/ 1083135 h 1772795"/>
              <a:gd name="connsiteX3" fmla="*/ 5127810 w 7458635"/>
              <a:gd name="connsiteY3" fmla="*/ 240453 h 1772795"/>
              <a:gd name="connsiteX4" fmla="*/ 6580094 w 7458635"/>
              <a:gd name="connsiteY4" fmla="*/ 114945 h 1772795"/>
              <a:gd name="connsiteX5" fmla="*/ 7458635 w 7458635"/>
              <a:gd name="connsiteY5" fmla="*/ 7370 h 1772795"/>
              <a:gd name="connsiteX0" fmla="*/ 0 w 7458635"/>
              <a:gd name="connsiteY0" fmla="*/ 1957423 h 1983694"/>
              <a:gd name="connsiteX1" fmla="*/ 2026024 w 7458635"/>
              <a:gd name="connsiteY1" fmla="*/ 1903634 h 1983694"/>
              <a:gd name="connsiteX2" fmla="*/ 3729317 w 7458635"/>
              <a:gd name="connsiteY2" fmla="*/ 1294034 h 1983694"/>
              <a:gd name="connsiteX3" fmla="*/ 5127810 w 7458635"/>
              <a:gd name="connsiteY3" fmla="*/ 451352 h 1983694"/>
              <a:gd name="connsiteX4" fmla="*/ 6580094 w 7458635"/>
              <a:gd name="connsiteY4" fmla="*/ 325844 h 1983694"/>
              <a:gd name="connsiteX5" fmla="*/ 7458635 w 7458635"/>
              <a:gd name="connsiteY5" fmla="*/ 3116 h 1983694"/>
              <a:gd name="connsiteX0" fmla="*/ 0 w 7458635"/>
              <a:gd name="connsiteY0" fmla="*/ 1957545 h 1983816"/>
              <a:gd name="connsiteX1" fmla="*/ 2026024 w 7458635"/>
              <a:gd name="connsiteY1" fmla="*/ 1903756 h 1983816"/>
              <a:gd name="connsiteX2" fmla="*/ 3729317 w 7458635"/>
              <a:gd name="connsiteY2" fmla="*/ 1294156 h 1983816"/>
              <a:gd name="connsiteX3" fmla="*/ 4984375 w 7458635"/>
              <a:gd name="connsiteY3" fmla="*/ 523191 h 1983816"/>
              <a:gd name="connsiteX4" fmla="*/ 6580094 w 7458635"/>
              <a:gd name="connsiteY4" fmla="*/ 325966 h 1983816"/>
              <a:gd name="connsiteX5" fmla="*/ 7458635 w 7458635"/>
              <a:gd name="connsiteY5" fmla="*/ 3238 h 1983816"/>
              <a:gd name="connsiteX0" fmla="*/ 0 w 7458635"/>
              <a:gd name="connsiteY0" fmla="*/ 1957545 h 2002498"/>
              <a:gd name="connsiteX1" fmla="*/ 2563906 w 7458635"/>
              <a:gd name="connsiteY1" fmla="*/ 1939615 h 2002498"/>
              <a:gd name="connsiteX2" fmla="*/ 3729317 w 7458635"/>
              <a:gd name="connsiteY2" fmla="*/ 1294156 h 2002498"/>
              <a:gd name="connsiteX3" fmla="*/ 4984375 w 7458635"/>
              <a:gd name="connsiteY3" fmla="*/ 523191 h 2002498"/>
              <a:gd name="connsiteX4" fmla="*/ 6580094 w 7458635"/>
              <a:gd name="connsiteY4" fmla="*/ 325966 h 2002498"/>
              <a:gd name="connsiteX5" fmla="*/ 7458635 w 7458635"/>
              <a:gd name="connsiteY5" fmla="*/ 3238 h 2002498"/>
              <a:gd name="connsiteX0" fmla="*/ 0 w 7458635"/>
              <a:gd name="connsiteY0" fmla="*/ 1957545 h 1967770"/>
              <a:gd name="connsiteX1" fmla="*/ 2563906 w 7458635"/>
              <a:gd name="connsiteY1" fmla="*/ 1939615 h 1967770"/>
              <a:gd name="connsiteX2" fmla="*/ 3729317 w 7458635"/>
              <a:gd name="connsiteY2" fmla="*/ 1294156 h 1967770"/>
              <a:gd name="connsiteX3" fmla="*/ 4984375 w 7458635"/>
              <a:gd name="connsiteY3" fmla="*/ 523191 h 1967770"/>
              <a:gd name="connsiteX4" fmla="*/ 6580094 w 7458635"/>
              <a:gd name="connsiteY4" fmla="*/ 325966 h 1967770"/>
              <a:gd name="connsiteX5" fmla="*/ 7458635 w 7458635"/>
              <a:gd name="connsiteY5" fmla="*/ 3238 h 1967770"/>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 name="connsiteX0" fmla="*/ 0 w 6372785"/>
              <a:gd name="connsiteY0" fmla="*/ 1995615 h 1995615"/>
              <a:gd name="connsiteX1" fmla="*/ 1316691 w 6372785"/>
              <a:gd name="connsiteY1" fmla="*/ 1939585 h 1995615"/>
              <a:gd name="connsiteX2" fmla="*/ 2643467 w 6372785"/>
              <a:gd name="connsiteY2" fmla="*/ 1294126 h 1995615"/>
              <a:gd name="connsiteX3" fmla="*/ 3898525 w 6372785"/>
              <a:gd name="connsiteY3" fmla="*/ 505232 h 1995615"/>
              <a:gd name="connsiteX4" fmla="*/ 5494244 w 6372785"/>
              <a:gd name="connsiteY4" fmla="*/ 325936 h 1995615"/>
              <a:gd name="connsiteX5" fmla="*/ 6372785 w 6372785"/>
              <a:gd name="connsiteY5" fmla="*/ 3208 h 199561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744135"/>
              <a:gd name="connsiteY0" fmla="*/ 2014665 h 2014665"/>
              <a:gd name="connsiteX1" fmla="*/ 688041 w 5744135"/>
              <a:gd name="connsiteY1" fmla="*/ 1939585 h 2014665"/>
              <a:gd name="connsiteX2" fmla="*/ 2014817 w 5744135"/>
              <a:gd name="connsiteY2" fmla="*/ 1294126 h 2014665"/>
              <a:gd name="connsiteX3" fmla="*/ 3269875 w 5744135"/>
              <a:gd name="connsiteY3" fmla="*/ 505232 h 2014665"/>
              <a:gd name="connsiteX4" fmla="*/ 4865594 w 5744135"/>
              <a:gd name="connsiteY4" fmla="*/ 325936 h 2014665"/>
              <a:gd name="connsiteX5" fmla="*/ 5744135 w 5744135"/>
              <a:gd name="connsiteY5" fmla="*/ 3208 h 2014665"/>
              <a:gd name="connsiteX0" fmla="*/ 0 w 5056094"/>
              <a:gd name="connsiteY0" fmla="*/ 1939585 h 1939585"/>
              <a:gd name="connsiteX1" fmla="*/ 1326776 w 5056094"/>
              <a:gd name="connsiteY1" fmla="*/ 1294126 h 1939585"/>
              <a:gd name="connsiteX2" fmla="*/ 2581834 w 5056094"/>
              <a:gd name="connsiteY2" fmla="*/ 505232 h 1939585"/>
              <a:gd name="connsiteX3" fmla="*/ 4177553 w 5056094"/>
              <a:gd name="connsiteY3" fmla="*/ 325936 h 1939585"/>
              <a:gd name="connsiteX4" fmla="*/ 5056094 w 5056094"/>
              <a:gd name="connsiteY4" fmla="*/ 3208 h 1939585"/>
              <a:gd name="connsiteX0" fmla="*/ 0 w 7303994"/>
              <a:gd name="connsiteY0" fmla="*/ 2034065 h 2034065"/>
              <a:gd name="connsiteX1" fmla="*/ 1326776 w 7303994"/>
              <a:gd name="connsiteY1" fmla="*/ 1388606 h 2034065"/>
              <a:gd name="connsiteX2" fmla="*/ 2581834 w 7303994"/>
              <a:gd name="connsiteY2" fmla="*/ 599712 h 2034065"/>
              <a:gd name="connsiteX3" fmla="*/ 4177553 w 7303994"/>
              <a:gd name="connsiteY3" fmla="*/ 420416 h 2034065"/>
              <a:gd name="connsiteX4" fmla="*/ 7303994 w 7303994"/>
              <a:gd name="connsiteY4" fmla="*/ 2438 h 2034065"/>
              <a:gd name="connsiteX0" fmla="*/ 0 w 7303994"/>
              <a:gd name="connsiteY0" fmla="*/ 2034644 h 2034644"/>
              <a:gd name="connsiteX1" fmla="*/ 1326776 w 7303994"/>
              <a:gd name="connsiteY1" fmla="*/ 1389185 h 2034644"/>
              <a:gd name="connsiteX2" fmla="*/ 2581834 w 7303994"/>
              <a:gd name="connsiteY2" fmla="*/ 600291 h 2034644"/>
              <a:gd name="connsiteX3" fmla="*/ 5339603 w 7303994"/>
              <a:gd name="connsiteY3" fmla="*/ 344795 h 2034644"/>
              <a:gd name="connsiteX4" fmla="*/ 7303994 w 7303994"/>
              <a:gd name="connsiteY4" fmla="*/ 3017 h 2034644"/>
              <a:gd name="connsiteX0" fmla="*/ 0 w 7303994"/>
              <a:gd name="connsiteY0" fmla="*/ 2034073 h 2034073"/>
              <a:gd name="connsiteX1" fmla="*/ 1326776 w 7303994"/>
              <a:gd name="connsiteY1" fmla="*/ 1388614 h 2034073"/>
              <a:gd name="connsiteX2" fmla="*/ 2581834 w 7303994"/>
              <a:gd name="connsiteY2" fmla="*/ 599720 h 2034073"/>
              <a:gd name="connsiteX3" fmla="*/ 5339603 w 7303994"/>
              <a:gd name="connsiteY3" fmla="*/ 344224 h 2034073"/>
              <a:gd name="connsiteX4" fmla="*/ 7303994 w 7303994"/>
              <a:gd name="connsiteY4" fmla="*/ 2446 h 2034073"/>
              <a:gd name="connsiteX0" fmla="*/ 0 w 7303994"/>
              <a:gd name="connsiteY0" fmla="*/ 2034644 h 2034644"/>
              <a:gd name="connsiteX1" fmla="*/ 1326776 w 7303994"/>
              <a:gd name="connsiteY1" fmla="*/ 1389185 h 2034644"/>
              <a:gd name="connsiteX2" fmla="*/ 2581834 w 7303994"/>
              <a:gd name="connsiteY2" fmla="*/ 600291 h 2034644"/>
              <a:gd name="connsiteX3" fmla="*/ 5339603 w 7303994"/>
              <a:gd name="connsiteY3" fmla="*/ 344795 h 2034644"/>
              <a:gd name="connsiteX4" fmla="*/ 7303994 w 7303994"/>
              <a:gd name="connsiteY4" fmla="*/ 3017 h 2034644"/>
              <a:gd name="connsiteX0" fmla="*/ 0 w 7303994"/>
              <a:gd name="connsiteY0" fmla="*/ 2053694 h 2053694"/>
              <a:gd name="connsiteX1" fmla="*/ 1326776 w 7303994"/>
              <a:gd name="connsiteY1" fmla="*/ 1389185 h 2053694"/>
              <a:gd name="connsiteX2" fmla="*/ 2581834 w 7303994"/>
              <a:gd name="connsiteY2" fmla="*/ 600291 h 2053694"/>
              <a:gd name="connsiteX3" fmla="*/ 5339603 w 7303994"/>
              <a:gd name="connsiteY3" fmla="*/ 344795 h 2053694"/>
              <a:gd name="connsiteX4" fmla="*/ 7303994 w 7303994"/>
              <a:gd name="connsiteY4" fmla="*/ 3017 h 2053694"/>
              <a:gd name="connsiteX0" fmla="*/ 0 w 7303994"/>
              <a:gd name="connsiteY0" fmla="*/ 2053694 h 2053694"/>
              <a:gd name="connsiteX1" fmla="*/ 1326776 w 7303994"/>
              <a:gd name="connsiteY1" fmla="*/ 1389185 h 2053694"/>
              <a:gd name="connsiteX2" fmla="*/ 2581834 w 7303994"/>
              <a:gd name="connsiteY2" fmla="*/ 600291 h 2053694"/>
              <a:gd name="connsiteX3" fmla="*/ 5339603 w 7303994"/>
              <a:gd name="connsiteY3" fmla="*/ 344795 h 2053694"/>
              <a:gd name="connsiteX4" fmla="*/ 7303994 w 7303994"/>
              <a:gd name="connsiteY4" fmla="*/ 3017 h 205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994" h="2053694">
                <a:moveTo>
                  <a:pt x="0" y="2053694"/>
                </a:moveTo>
                <a:cubicBezTo>
                  <a:pt x="657412" y="2050705"/>
                  <a:pt x="1074270" y="1612369"/>
                  <a:pt x="1326776" y="1389185"/>
                </a:cubicBezTo>
                <a:cubicBezTo>
                  <a:pt x="1579282" y="1166001"/>
                  <a:pt x="1913029" y="774356"/>
                  <a:pt x="2581834" y="600291"/>
                </a:cubicBezTo>
                <a:cubicBezTo>
                  <a:pt x="3250639" y="426226"/>
                  <a:pt x="4927226" y="428466"/>
                  <a:pt x="5339603" y="344795"/>
                </a:cubicBezTo>
                <a:cubicBezTo>
                  <a:pt x="5942480" y="261124"/>
                  <a:pt x="7298018" y="-32842"/>
                  <a:pt x="7303994" y="3017"/>
                </a:cubicBezTo>
              </a:path>
            </a:pathLst>
          </a:custGeom>
          <a:noFill/>
          <a:ln>
            <a:solidFill>
              <a:srgbClr val="613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3A67AC4-B350-A348-A7A7-25E0EA4C7FB5}"/>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382537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E75BA6-C407-7042-BA89-9D46C0B85554}"/>
              </a:ext>
            </a:extLst>
          </p:cNvPr>
          <p:cNvSpPr txBox="1"/>
          <p:nvPr/>
        </p:nvSpPr>
        <p:spPr>
          <a:xfrm>
            <a:off x="460745" y="176863"/>
            <a:ext cx="11636005" cy="1077218"/>
          </a:xfrm>
          <a:prstGeom prst="rect">
            <a:avLst/>
          </a:prstGeom>
          <a:noFill/>
        </p:spPr>
        <p:txBody>
          <a:bodyPr wrap="square" rtlCol="0">
            <a:spAutoFit/>
          </a:bodyPr>
          <a:lstStyle/>
          <a:p>
            <a:pPr lvl="0"/>
            <a:r>
              <a:rPr lang="en-GB" sz="4400" b="1" dirty="0">
                <a:solidFill>
                  <a:srgbClr val="002060"/>
                </a:solidFill>
                <a:latin typeface="Avenir Book" panose="02000503020000020003" pitchFamily="2" charset="0"/>
              </a:rPr>
              <a:t>Intro</a:t>
            </a:r>
            <a:endParaRPr lang="en-GB" sz="8000" b="1" dirty="0">
              <a:solidFill>
                <a:srgbClr val="002060"/>
              </a:solidFill>
              <a:latin typeface="Avenir Book" panose="02000503020000020003" pitchFamily="2" charset="0"/>
            </a:endParaRPr>
          </a:p>
          <a:p>
            <a:pPr lvl="0"/>
            <a:r>
              <a:rPr lang="en-GB" sz="2000" b="1" dirty="0">
                <a:solidFill>
                  <a:prstClr val="black">
                    <a:lumMod val="75000"/>
                    <a:lumOff val="25000"/>
                  </a:prstClr>
                </a:solidFill>
                <a:latin typeface="Avenir Book" panose="02000503020000020003" pitchFamily="2" charset="0"/>
                <a:ea typeface="Roboto" panose="02000000000000000000" pitchFamily="2" charset="0"/>
              </a:rPr>
              <a:t>Accelerating innovation by prioritizing procurement from the start.</a:t>
            </a:r>
          </a:p>
        </p:txBody>
      </p:sp>
      <p:sp>
        <p:nvSpPr>
          <p:cNvPr id="11" name="TextBox 10">
            <a:extLst>
              <a:ext uri="{FF2B5EF4-FFF2-40B4-BE49-F238E27FC236}">
                <a16:creationId xmlns:a16="http://schemas.microsoft.com/office/drawing/2014/main" id="{F1C363DF-CF63-F446-B70A-942D4BA698BF}"/>
              </a:ext>
            </a:extLst>
          </p:cNvPr>
          <p:cNvSpPr txBox="1"/>
          <p:nvPr/>
        </p:nvSpPr>
        <p:spPr>
          <a:xfrm>
            <a:off x="961534" y="1723404"/>
            <a:ext cx="10268932" cy="4744889"/>
          </a:xfrm>
          <a:prstGeom prst="rect">
            <a:avLst/>
          </a:prstGeom>
          <a:solidFill>
            <a:schemeClr val="bg1">
              <a:alpha val="10000"/>
            </a:schemeClr>
          </a:solidFill>
          <a:ln>
            <a:noFill/>
          </a:ln>
        </p:spPr>
        <p:txBody>
          <a:bodyPr wrap="square" rtlCol="0" anchor="t">
            <a:spAutoFit/>
          </a:bodyPr>
          <a:lstStyle/>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It is not easy for new technologies to scale in sectors that are deeply entrenched in government bureaucracy. Unfamiliar laws and regulations, inefficient processes, and byzantine organizational structures can make working with the government difficult; however, success in the federal market unlocks massive opportunity and defendable lines of revenue. </a:t>
            </a:r>
          </a:p>
          <a:p>
            <a:pPr algn="just">
              <a:lnSpc>
                <a:spcPts val="2560"/>
              </a:lnSpc>
            </a:pPr>
            <a:endParaRPr lang="en-US" b="1"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While there are a number of ongoing efforts to modernize the Department of Defense and its various components, increased speed to contract award has not effectively translated into transition from R&amp;D to procurement and adoption as part of larger programs of record.  Often times, these larger programs are difficult for emerging technology companies to access because their technology has not fully matured to a level where it can be successfully integrated.</a:t>
            </a:r>
          </a:p>
          <a:p>
            <a:pPr algn="just">
              <a:lnSpc>
                <a:spcPts val="2560"/>
              </a:lnSpc>
            </a:pPr>
            <a:endParaRPr lang="en-US" b="1" dirty="0">
              <a:solidFill>
                <a:srgbClr val="61338C"/>
              </a:solidFill>
              <a:highlight>
                <a:srgbClr val="FFFF00"/>
              </a:highlight>
              <a:latin typeface="Avenir Book" panose="02000503020000020003" pitchFamily="2" charset="0"/>
              <a:ea typeface="Roboto" panose="02000000000000000000" pitchFamily="2" charset="0"/>
            </a:endParaRPr>
          </a:p>
          <a:p>
            <a:pPr algn="just">
              <a:lnSpc>
                <a:spcPts val="2560"/>
              </a:lnSpc>
            </a:pPr>
            <a:r>
              <a:rPr lang="en-US" b="1" dirty="0">
                <a:latin typeface="Avenir Book" panose="02000503020000020003" pitchFamily="2" charset="0"/>
                <a:ea typeface="Roboto" panose="02000000000000000000" pitchFamily="2" charset="0"/>
              </a:rPr>
              <a:t>In order to effectively achieve adoption and scale within the government, innovation opportunities like Small Business Innovation and Research (SBIR) contracts should be aligned with programs of record earlier in the acquisition lifecycle.</a:t>
            </a:r>
            <a:endParaRPr lang="en-US" dirty="0">
              <a:latin typeface="Avenir Book" panose="02000503020000020003" pitchFamily="2" charset="0"/>
              <a:ea typeface="Roboto" panose="02000000000000000000" pitchFamily="2" charset="0"/>
            </a:endParaRPr>
          </a:p>
        </p:txBody>
      </p:sp>
      <p:pic>
        <p:nvPicPr>
          <p:cNvPr id="12" name="Picture 11">
            <a:extLst>
              <a:ext uri="{FF2B5EF4-FFF2-40B4-BE49-F238E27FC236}">
                <a16:creationId xmlns:a16="http://schemas.microsoft.com/office/drawing/2014/main" id="{618E3E54-8910-BD4E-AF22-419CD7281E4D}"/>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167679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E75BA6-C407-7042-BA89-9D46C0B85554}"/>
              </a:ext>
            </a:extLst>
          </p:cNvPr>
          <p:cNvSpPr txBox="1"/>
          <p:nvPr/>
        </p:nvSpPr>
        <p:spPr>
          <a:xfrm>
            <a:off x="460745" y="176863"/>
            <a:ext cx="8170299" cy="1077218"/>
          </a:xfrm>
          <a:prstGeom prst="rect">
            <a:avLst/>
          </a:prstGeom>
          <a:noFill/>
        </p:spPr>
        <p:txBody>
          <a:bodyPr wrap="square" rtlCol="0">
            <a:spAutoFit/>
          </a:bodyPr>
          <a:lstStyle/>
          <a:p>
            <a:pPr lvl="0"/>
            <a:r>
              <a:rPr lang="en-GB" sz="4400" b="1" dirty="0">
                <a:solidFill>
                  <a:srgbClr val="002060"/>
                </a:solidFill>
                <a:latin typeface="Avenir Book" panose="02000503020000020003" pitchFamily="2" charset="0"/>
              </a:rPr>
              <a:t>Overview</a:t>
            </a:r>
            <a:endParaRPr lang="en-GB" sz="8000" b="1" dirty="0">
              <a:solidFill>
                <a:srgbClr val="002060"/>
              </a:solidFill>
              <a:latin typeface="Avenir Book" panose="02000503020000020003" pitchFamily="2" charset="0"/>
            </a:endParaRPr>
          </a:p>
          <a:p>
            <a:pPr lvl="0"/>
            <a:r>
              <a:rPr lang="en-GB" sz="2000" b="1" dirty="0">
                <a:solidFill>
                  <a:prstClr val="black">
                    <a:lumMod val="75000"/>
                    <a:lumOff val="25000"/>
                  </a:prstClr>
                </a:solidFill>
                <a:latin typeface="Avenir Book" panose="02000503020000020003" pitchFamily="2" charset="0"/>
                <a:ea typeface="Roboto" panose="02000000000000000000" pitchFamily="2" charset="0"/>
              </a:rPr>
              <a:t>Accelerating innovation through procurement reform.</a:t>
            </a:r>
          </a:p>
        </p:txBody>
      </p:sp>
      <p:sp>
        <p:nvSpPr>
          <p:cNvPr id="11" name="TextBox 10">
            <a:extLst>
              <a:ext uri="{FF2B5EF4-FFF2-40B4-BE49-F238E27FC236}">
                <a16:creationId xmlns:a16="http://schemas.microsoft.com/office/drawing/2014/main" id="{F1C363DF-CF63-F446-B70A-942D4BA698BF}"/>
              </a:ext>
            </a:extLst>
          </p:cNvPr>
          <p:cNvSpPr txBox="1"/>
          <p:nvPr/>
        </p:nvSpPr>
        <p:spPr>
          <a:xfrm>
            <a:off x="961534" y="1723404"/>
            <a:ext cx="10268932" cy="3744615"/>
          </a:xfrm>
          <a:prstGeom prst="rect">
            <a:avLst/>
          </a:prstGeom>
          <a:solidFill>
            <a:schemeClr val="bg1">
              <a:alpha val="10000"/>
            </a:schemeClr>
          </a:solidFill>
          <a:ln>
            <a:noFill/>
          </a:ln>
        </p:spPr>
        <p:txBody>
          <a:bodyPr wrap="square" rtlCol="0" anchor="t">
            <a:spAutoFit/>
          </a:bodyPr>
          <a:lstStyle/>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To keep pace with a rapidly changing world, the United States must seek out the most innovative technology solutions to solve our biggest national challenges and seek diversified supply chains to keep up and defend against the threat of near peer adversaries.  For early stage companies, successfully navigating the federal acquisitions process can provide non-dilutive R&amp;D funding, early sales channels, and defendable markets.</a:t>
            </a:r>
          </a:p>
          <a:p>
            <a:pPr algn="just">
              <a:lnSpc>
                <a:spcPts val="2560"/>
              </a:lnSpc>
            </a:pPr>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The Department of Defense captures over 44% of the US Government’s R&amp;D budget.  With much of those funds going to a handful of large prime contractors.  However, the traditional defense industrial bases alone cannot keep pace with the R&amp;D investment of the commercial market.  The US Government must look to emerging technology companies for the next generation of capabilities.</a:t>
            </a:r>
          </a:p>
        </p:txBody>
      </p:sp>
      <p:pic>
        <p:nvPicPr>
          <p:cNvPr id="12" name="Picture 11">
            <a:extLst>
              <a:ext uri="{FF2B5EF4-FFF2-40B4-BE49-F238E27FC236}">
                <a16:creationId xmlns:a16="http://schemas.microsoft.com/office/drawing/2014/main" id="{618E3E54-8910-BD4E-AF22-419CD7281E4D}"/>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294260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BC20-3069-C24B-9AC2-5F432E8BE52F}"/>
              </a:ext>
            </a:extLst>
          </p:cNvPr>
          <p:cNvSpPr txBox="1"/>
          <p:nvPr/>
        </p:nvSpPr>
        <p:spPr>
          <a:xfrm>
            <a:off x="460745" y="166521"/>
            <a:ext cx="11636005" cy="1508105"/>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Private Sector R&amp;D Spending</a:t>
            </a:r>
          </a:p>
          <a:p>
            <a:r>
              <a:rPr lang="en-GB" sz="2400" dirty="0">
                <a:solidFill>
                  <a:schemeClr val="tx1">
                    <a:lumMod val="75000"/>
                    <a:lumOff val="25000"/>
                  </a:schemeClr>
                </a:solidFill>
                <a:latin typeface="Avenir Book" panose="02000503020000020003" pitchFamily="2" charset="0"/>
                <a:ea typeface="Roboto" panose="02000000000000000000" pitchFamily="2" charset="0"/>
              </a:rPr>
              <a:t>The USG cannot keep pace with technology by relying on the traditional defense industrial base alone.</a:t>
            </a:r>
            <a:endParaRPr lang="en-GB" sz="2000" dirty="0">
              <a:solidFill>
                <a:schemeClr val="tx1">
                  <a:lumMod val="75000"/>
                  <a:lumOff val="25000"/>
                </a:schemeClr>
              </a:solidFill>
              <a:latin typeface="Avenir Book" panose="02000503020000020003" pitchFamily="2" charset="0"/>
              <a:ea typeface="Roboto" panose="02000000000000000000" pitchFamily="2" charset="0"/>
            </a:endParaRPr>
          </a:p>
        </p:txBody>
      </p:sp>
      <p:grpSp>
        <p:nvGrpSpPr>
          <p:cNvPr id="20" name="Group 19">
            <a:extLst>
              <a:ext uri="{FF2B5EF4-FFF2-40B4-BE49-F238E27FC236}">
                <a16:creationId xmlns:a16="http://schemas.microsoft.com/office/drawing/2014/main" id="{5D640FB4-E78A-0143-BA81-8AF9E09EC3F0}"/>
              </a:ext>
            </a:extLst>
          </p:cNvPr>
          <p:cNvGrpSpPr/>
          <p:nvPr/>
        </p:nvGrpSpPr>
        <p:grpSpPr>
          <a:xfrm>
            <a:off x="1321842" y="1981729"/>
            <a:ext cx="9548316" cy="4534293"/>
            <a:chOff x="1652693" y="1828671"/>
            <a:chExt cx="8408882" cy="4476675"/>
          </a:xfrm>
        </p:grpSpPr>
        <p:graphicFrame>
          <p:nvGraphicFramePr>
            <p:cNvPr id="6" name="Chart 5">
              <a:extLst>
                <a:ext uri="{FF2B5EF4-FFF2-40B4-BE49-F238E27FC236}">
                  <a16:creationId xmlns:a16="http://schemas.microsoft.com/office/drawing/2014/main" id="{DE841DEA-2AD1-E745-ACDA-51DAE1A24B6F}"/>
                </a:ext>
              </a:extLst>
            </p:cNvPr>
            <p:cNvGraphicFramePr>
              <a:graphicFrameLocks/>
            </p:cNvGraphicFramePr>
            <p:nvPr>
              <p:extLst>
                <p:ext uri="{D42A27DB-BD31-4B8C-83A1-F6EECF244321}">
                  <p14:modId xmlns:p14="http://schemas.microsoft.com/office/powerpoint/2010/main" val="3294690169"/>
                </p:ext>
              </p:extLst>
            </p:nvPr>
          </p:nvGraphicFramePr>
          <p:xfrm>
            <a:off x="1652693" y="1828671"/>
            <a:ext cx="8408882" cy="43116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445FE2B6-06E2-7F4A-9C68-65817CDC58C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364303" y="2712450"/>
              <a:ext cx="1022320" cy="247593"/>
            </a:xfrm>
            <a:prstGeom prst="rect">
              <a:avLst/>
            </a:prstGeom>
          </p:spPr>
        </p:pic>
        <p:pic>
          <p:nvPicPr>
            <p:cNvPr id="9" name="Picture 8">
              <a:extLst>
                <a:ext uri="{FF2B5EF4-FFF2-40B4-BE49-F238E27FC236}">
                  <a16:creationId xmlns:a16="http://schemas.microsoft.com/office/drawing/2014/main" id="{E0511DBF-8CBC-C34A-AC1F-A90C2183E534}"/>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923167" y="3039375"/>
              <a:ext cx="463456" cy="307426"/>
            </a:xfrm>
            <a:prstGeom prst="rect">
              <a:avLst/>
            </a:prstGeom>
          </p:spPr>
        </p:pic>
        <p:pic>
          <p:nvPicPr>
            <p:cNvPr id="10" name="Picture 9">
              <a:extLst>
                <a:ext uri="{FF2B5EF4-FFF2-40B4-BE49-F238E27FC236}">
                  <a16:creationId xmlns:a16="http://schemas.microsoft.com/office/drawing/2014/main" id="{8B36A417-F9A4-634E-8111-53DC1609256A}"/>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2259373" y="3255146"/>
              <a:ext cx="1127250" cy="563625"/>
            </a:xfrm>
            <a:prstGeom prst="rect">
              <a:avLst/>
            </a:prstGeom>
          </p:spPr>
        </p:pic>
        <p:pic>
          <p:nvPicPr>
            <p:cNvPr id="11" name="Picture 10">
              <a:extLst>
                <a:ext uri="{FF2B5EF4-FFF2-40B4-BE49-F238E27FC236}">
                  <a16:creationId xmlns:a16="http://schemas.microsoft.com/office/drawing/2014/main" id="{76CD1B27-68B0-A543-964C-49B884512E86}"/>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2187713" y="1915697"/>
              <a:ext cx="1540735" cy="1155551"/>
            </a:xfrm>
            <a:prstGeom prst="rect">
              <a:avLst/>
            </a:prstGeom>
          </p:spPr>
        </p:pic>
        <p:pic>
          <p:nvPicPr>
            <p:cNvPr id="14" name="Picture 13">
              <a:extLst>
                <a:ext uri="{FF2B5EF4-FFF2-40B4-BE49-F238E27FC236}">
                  <a16:creationId xmlns:a16="http://schemas.microsoft.com/office/drawing/2014/main" id="{97F1AF35-4540-2541-9540-8B36C91730E6}"/>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3097099" y="3698082"/>
              <a:ext cx="321775" cy="321775"/>
            </a:xfrm>
            <a:prstGeom prst="rect">
              <a:avLst/>
            </a:prstGeom>
          </p:spPr>
        </p:pic>
        <p:pic>
          <p:nvPicPr>
            <p:cNvPr id="15" name="Picture 14">
              <a:extLst>
                <a:ext uri="{FF2B5EF4-FFF2-40B4-BE49-F238E27FC236}">
                  <a16:creationId xmlns:a16="http://schemas.microsoft.com/office/drawing/2014/main" id="{0300DC90-EF73-3A48-8872-7B4DB3626AAA}"/>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2008884" y="3491507"/>
              <a:ext cx="1455239" cy="1455239"/>
            </a:xfrm>
            <a:prstGeom prst="rect">
              <a:avLst/>
            </a:prstGeom>
          </p:spPr>
        </p:pic>
        <p:pic>
          <p:nvPicPr>
            <p:cNvPr id="16" name="Picture 15">
              <a:extLst>
                <a:ext uri="{FF2B5EF4-FFF2-40B4-BE49-F238E27FC236}">
                  <a16:creationId xmlns:a16="http://schemas.microsoft.com/office/drawing/2014/main" id="{57FD172A-4E1C-3E41-8592-93FE66A6190D}"/>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2291648" y="4451269"/>
              <a:ext cx="1094975" cy="275934"/>
            </a:xfrm>
            <a:prstGeom prst="rect">
              <a:avLst/>
            </a:prstGeom>
          </p:spPr>
        </p:pic>
        <p:pic>
          <p:nvPicPr>
            <p:cNvPr id="17" name="Picture 16">
              <a:extLst>
                <a:ext uri="{FF2B5EF4-FFF2-40B4-BE49-F238E27FC236}">
                  <a16:creationId xmlns:a16="http://schemas.microsoft.com/office/drawing/2014/main" id="{AC81F3D0-DCD4-2B49-BDDE-FE48B9FE43BE}"/>
                </a:ext>
              </a:extLst>
            </p:cNvPr>
            <p:cNvPicPr>
              <a:picLocks noChangeAspect="1"/>
            </p:cNvPicPr>
            <p:nvPr/>
          </p:nvPicPr>
          <p:blipFill>
            <a:blip r:embed="rId18">
              <a:extLst>
                <a:ext uri="{BEBA8EAE-BF5A-486C-A8C5-ECC9F3942E4B}">
                  <a14:imgProps xmlns:a14="http://schemas.microsoft.com/office/drawing/2010/main">
                    <a14:imgLayer r:embed="rId19">
                      <a14:imgEffect>
                        <a14:saturation sat="0"/>
                      </a14:imgEffect>
                    </a14:imgLayer>
                  </a14:imgProps>
                </a:ext>
              </a:extLst>
            </a:blip>
            <a:stretch>
              <a:fillRect/>
            </a:stretch>
          </p:blipFill>
          <p:spPr>
            <a:xfrm>
              <a:off x="2028423" y="4771347"/>
              <a:ext cx="1390451" cy="377889"/>
            </a:xfrm>
            <a:prstGeom prst="rect">
              <a:avLst/>
            </a:prstGeom>
          </p:spPr>
        </p:pic>
        <p:pic>
          <p:nvPicPr>
            <p:cNvPr id="18" name="Picture 17">
              <a:extLst>
                <a:ext uri="{FF2B5EF4-FFF2-40B4-BE49-F238E27FC236}">
                  <a16:creationId xmlns:a16="http://schemas.microsoft.com/office/drawing/2014/main" id="{5673DF18-01A6-8C48-A430-0C63123D47EC}"/>
                </a:ext>
              </a:extLst>
            </p:cNvPr>
            <p:cNvPicPr>
              <a:picLocks noChangeAspect="1"/>
            </p:cNvPicPr>
            <p:nvPr/>
          </p:nvPicPr>
          <p:blipFill>
            <a:blip r:embed="rId2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2364244" y="5248501"/>
              <a:ext cx="1022379" cy="196688"/>
            </a:xfrm>
            <a:prstGeom prst="rect">
              <a:avLst/>
            </a:prstGeom>
          </p:spPr>
        </p:pic>
        <p:pic>
          <p:nvPicPr>
            <p:cNvPr id="19" name="Picture 18">
              <a:extLst>
                <a:ext uri="{FF2B5EF4-FFF2-40B4-BE49-F238E27FC236}">
                  <a16:creationId xmlns:a16="http://schemas.microsoft.com/office/drawing/2014/main" id="{BE46253B-D4FC-8A44-8F0D-2A4526D57C24}"/>
                </a:ext>
              </a:extLst>
            </p:cNvPr>
            <p:cNvPicPr>
              <a:picLocks noChangeAspect="1"/>
            </p:cNvPicPr>
            <p:nvPr/>
          </p:nvPicPr>
          <p:blipFill>
            <a:blip r:embed="rId22">
              <a:extLst>
                <a:ext uri="{BEBA8EAE-BF5A-486C-A8C5-ECC9F3942E4B}">
                  <a14:imgProps xmlns:a14="http://schemas.microsoft.com/office/drawing/2010/main">
                    <a14:imgLayer r:embed="rId23">
                      <a14:imgEffect>
                        <a14:saturation sat="0"/>
                      </a14:imgEffect>
                    </a14:imgLayer>
                  </a14:imgProps>
                </a:ext>
              </a:extLst>
            </a:blip>
            <a:stretch>
              <a:fillRect/>
            </a:stretch>
          </p:blipFill>
          <p:spPr>
            <a:xfrm>
              <a:off x="2226871" y="5044949"/>
              <a:ext cx="1260397" cy="1260397"/>
            </a:xfrm>
            <a:prstGeom prst="rect">
              <a:avLst/>
            </a:prstGeom>
          </p:spPr>
        </p:pic>
      </p:grpSp>
      <p:pic>
        <p:nvPicPr>
          <p:cNvPr id="30" name="Picture 29">
            <a:extLst>
              <a:ext uri="{FF2B5EF4-FFF2-40B4-BE49-F238E27FC236}">
                <a16:creationId xmlns:a16="http://schemas.microsoft.com/office/drawing/2014/main" id="{2A1E6F5A-B8F3-4F4B-9DA6-B55F60715072}"/>
              </a:ext>
            </a:extLst>
          </p:cNvPr>
          <p:cNvPicPr>
            <a:picLocks noChangeAspect="1"/>
          </p:cNvPicPr>
          <p:nvPr/>
        </p:nvPicPr>
        <p:blipFill>
          <a:blip r:embed="rId24"/>
          <a:stretch>
            <a:fillRect/>
          </a:stretch>
        </p:blipFill>
        <p:spPr>
          <a:xfrm>
            <a:off x="10446555" y="176863"/>
            <a:ext cx="1492406" cy="652022"/>
          </a:xfrm>
          <a:prstGeom prst="rect">
            <a:avLst/>
          </a:prstGeom>
        </p:spPr>
      </p:pic>
      <p:sp>
        <p:nvSpPr>
          <p:cNvPr id="31" name="Rectangle 30">
            <a:extLst>
              <a:ext uri="{FF2B5EF4-FFF2-40B4-BE49-F238E27FC236}">
                <a16:creationId xmlns:a16="http://schemas.microsoft.com/office/drawing/2014/main" id="{33A0633F-EC8E-F740-9B73-82FAABF30837}"/>
              </a:ext>
            </a:extLst>
          </p:cNvPr>
          <p:cNvSpPr/>
          <p:nvPr/>
        </p:nvSpPr>
        <p:spPr>
          <a:xfrm>
            <a:off x="1859854" y="6110497"/>
            <a:ext cx="1385316" cy="246221"/>
          </a:xfrm>
          <a:prstGeom prst="rect">
            <a:avLst/>
          </a:prstGeom>
        </p:spPr>
        <p:txBody>
          <a:bodyPr wrap="none">
            <a:spAutoFit/>
          </a:bodyPr>
          <a:lstStyle/>
          <a:p>
            <a:r>
              <a:rPr lang="en-US" sz="1000" dirty="0">
                <a:solidFill>
                  <a:schemeClr val="tx1">
                    <a:lumMod val="65000"/>
                    <a:lumOff val="35000"/>
                  </a:schemeClr>
                </a:solidFill>
                <a:latin typeface="Avenir Book" panose="02000503020000020003" pitchFamily="2" charset="0"/>
              </a:rPr>
              <a:t>Source: </a:t>
            </a:r>
            <a:r>
              <a:rPr lang="en-US" sz="1000" dirty="0" err="1">
                <a:solidFill>
                  <a:schemeClr val="tx1">
                    <a:lumMod val="65000"/>
                    <a:lumOff val="35000"/>
                  </a:schemeClr>
                </a:solidFill>
                <a:latin typeface="Avenir Book" panose="02000503020000020003" pitchFamily="2" charset="0"/>
              </a:rPr>
              <a:t>Statista.com</a:t>
            </a:r>
            <a:r>
              <a:rPr lang="en-US" sz="1000" dirty="0">
                <a:solidFill>
                  <a:schemeClr val="tx1">
                    <a:lumMod val="65000"/>
                    <a:lumOff val="35000"/>
                  </a:schemeClr>
                </a:solidFill>
                <a:latin typeface="Avenir Book" panose="02000503020000020003" pitchFamily="2" charset="0"/>
              </a:rPr>
              <a:t> </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396443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E75BA6-C407-7042-BA89-9D46C0B85554}"/>
              </a:ext>
            </a:extLst>
          </p:cNvPr>
          <p:cNvSpPr txBox="1"/>
          <p:nvPr/>
        </p:nvSpPr>
        <p:spPr>
          <a:xfrm>
            <a:off x="460745" y="176863"/>
            <a:ext cx="8170299" cy="1077218"/>
          </a:xfrm>
          <a:prstGeom prst="rect">
            <a:avLst/>
          </a:prstGeom>
          <a:noFill/>
        </p:spPr>
        <p:txBody>
          <a:bodyPr wrap="square" rtlCol="0">
            <a:spAutoFit/>
          </a:bodyPr>
          <a:lstStyle/>
          <a:p>
            <a:pPr lvl="0"/>
            <a:r>
              <a:rPr lang="en-GB" sz="4400" b="1" dirty="0">
                <a:solidFill>
                  <a:srgbClr val="002060"/>
                </a:solidFill>
                <a:latin typeface="Avenir Book" panose="02000503020000020003" pitchFamily="2" charset="0"/>
              </a:rPr>
              <a:t>The Need for Innovation</a:t>
            </a:r>
            <a:endParaRPr lang="en-GB" sz="8000" b="1" dirty="0">
              <a:solidFill>
                <a:srgbClr val="002060"/>
              </a:solidFill>
              <a:latin typeface="Avenir Book" panose="02000503020000020003" pitchFamily="2" charset="0"/>
            </a:endParaRPr>
          </a:p>
          <a:p>
            <a:pPr lvl="0"/>
            <a:r>
              <a:rPr lang="en-GB" sz="2000" b="1" dirty="0">
                <a:solidFill>
                  <a:prstClr val="black">
                    <a:lumMod val="75000"/>
                    <a:lumOff val="25000"/>
                  </a:prstClr>
                </a:solidFill>
                <a:latin typeface="Avenir Book" panose="02000503020000020003" pitchFamily="2" charset="0"/>
                <a:ea typeface="Roboto" panose="02000000000000000000" pitchFamily="2" charset="0"/>
              </a:rPr>
              <a:t>Finding a way to reach non-traditional defense contractors.</a:t>
            </a:r>
          </a:p>
        </p:txBody>
      </p:sp>
      <p:sp>
        <p:nvSpPr>
          <p:cNvPr id="11" name="TextBox 10">
            <a:extLst>
              <a:ext uri="{FF2B5EF4-FFF2-40B4-BE49-F238E27FC236}">
                <a16:creationId xmlns:a16="http://schemas.microsoft.com/office/drawing/2014/main" id="{F1C363DF-CF63-F446-B70A-942D4BA698BF}"/>
              </a:ext>
            </a:extLst>
          </p:cNvPr>
          <p:cNvSpPr txBox="1"/>
          <p:nvPr/>
        </p:nvSpPr>
        <p:spPr>
          <a:xfrm>
            <a:off x="961534" y="1723404"/>
            <a:ext cx="10268932" cy="4411464"/>
          </a:xfrm>
          <a:prstGeom prst="rect">
            <a:avLst/>
          </a:prstGeom>
          <a:solidFill>
            <a:schemeClr val="bg1">
              <a:alpha val="10000"/>
            </a:schemeClr>
          </a:solidFill>
          <a:ln>
            <a:noFill/>
          </a:ln>
        </p:spPr>
        <p:txBody>
          <a:bodyPr wrap="square" rtlCol="0" anchor="t">
            <a:spAutoFit/>
          </a:bodyPr>
          <a:lstStyle/>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To meet the need for greater exposure to the many innovative commercial technology companies springing up across the country, the Department of Defense has sought to find ways to reach this non-traditional market, resorting to procurement through non-traditional means like Other Transactions, a contract type that is commercial in nature and is not governed by Federal Acquisition Regulations.  These tools did not solve the broader, institutional frictions that inherently cause the government to move slowly and resist change.</a:t>
            </a:r>
          </a:p>
          <a:p>
            <a:pPr algn="just">
              <a:lnSpc>
                <a:spcPts val="2560"/>
              </a:lnSpc>
            </a:pPr>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The Department of Defense began to establish organizations specifically designed to work with non-traditional contractors and startups.  But, in doing so, it may have conflated the need to modernize with the need for more innovation, unleashing a dizzying array of innovation outfits throughout the various services.  However, the landscape is fractured, and few companies or technologies are able to successfully gain the required traction to transition from R&amp;D efforts to meaningful procurement.  </a:t>
            </a:r>
          </a:p>
        </p:txBody>
      </p:sp>
      <p:pic>
        <p:nvPicPr>
          <p:cNvPr id="12" name="Picture 11">
            <a:extLst>
              <a:ext uri="{FF2B5EF4-FFF2-40B4-BE49-F238E27FC236}">
                <a16:creationId xmlns:a16="http://schemas.microsoft.com/office/drawing/2014/main" id="{618E3E54-8910-BD4E-AF22-419CD7281E4D}"/>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409844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DB3AB8-55F2-E949-BAB2-A07ABF4F7148}"/>
              </a:ext>
            </a:extLst>
          </p:cNvPr>
          <p:cNvSpPr/>
          <p:nvPr/>
        </p:nvSpPr>
        <p:spPr>
          <a:xfrm>
            <a:off x="6105571" y="1595948"/>
            <a:ext cx="5281569" cy="35127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64FC09-B9ED-3846-AEA3-0E684871BF44}"/>
              </a:ext>
            </a:extLst>
          </p:cNvPr>
          <p:cNvSpPr txBox="1"/>
          <p:nvPr/>
        </p:nvSpPr>
        <p:spPr>
          <a:xfrm>
            <a:off x="460745" y="166519"/>
            <a:ext cx="11636005" cy="1077218"/>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Defense Innovation Ecosystem</a:t>
            </a:r>
          </a:p>
          <a:p>
            <a:r>
              <a:rPr lang="en-GB" sz="2000" b="1" dirty="0">
                <a:solidFill>
                  <a:schemeClr val="tx1">
                    <a:lumMod val="75000"/>
                    <a:lumOff val="25000"/>
                  </a:schemeClr>
                </a:solidFill>
                <a:latin typeface="Avenir Book" panose="02000503020000020003" pitchFamily="2" charset="0"/>
                <a:ea typeface="Roboto" panose="02000000000000000000" pitchFamily="2" charset="0"/>
              </a:rPr>
              <a:t>In recent years, numerous modernization initiatives have launched within the DoD.</a:t>
            </a:r>
          </a:p>
        </p:txBody>
      </p:sp>
      <p:pic>
        <p:nvPicPr>
          <p:cNvPr id="13" name="Picture 12">
            <a:extLst>
              <a:ext uri="{FF2B5EF4-FFF2-40B4-BE49-F238E27FC236}">
                <a16:creationId xmlns:a16="http://schemas.microsoft.com/office/drawing/2014/main" id="{F1C44466-8F78-DE41-8620-B1AA608D3B4E}"/>
              </a:ext>
            </a:extLst>
          </p:cNvPr>
          <p:cNvPicPr>
            <a:picLocks noChangeAspect="1"/>
          </p:cNvPicPr>
          <p:nvPr/>
        </p:nvPicPr>
        <p:blipFill>
          <a:blip r:embed="rId3"/>
          <a:stretch>
            <a:fillRect/>
          </a:stretch>
        </p:blipFill>
        <p:spPr>
          <a:xfrm>
            <a:off x="10446555" y="176863"/>
            <a:ext cx="1492406" cy="652022"/>
          </a:xfrm>
          <a:prstGeom prst="rect">
            <a:avLst/>
          </a:prstGeom>
        </p:spPr>
      </p:pic>
      <p:pic>
        <p:nvPicPr>
          <p:cNvPr id="2" name="Picture 1">
            <a:extLst>
              <a:ext uri="{FF2B5EF4-FFF2-40B4-BE49-F238E27FC236}">
                <a16:creationId xmlns:a16="http://schemas.microsoft.com/office/drawing/2014/main" id="{40E896F9-B2A8-A645-AA08-9230A9D18249}"/>
              </a:ext>
            </a:extLst>
          </p:cNvPr>
          <p:cNvPicPr>
            <a:picLocks noChangeAspect="1"/>
          </p:cNvPicPr>
          <p:nvPr/>
        </p:nvPicPr>
        <p:blipFill>
          <a:blip r:embed="rId4"/>
          <a:stretch>
            <a:fillRect/>
          </a:stretch>
        </p:blipFill>
        <p:spPr>
          <a:xfrm>
            <a:off x="2092020" y="2104746"/>
            <a:ext cx="2909285" cy="634975"/>
          </a:xfrm>
          <a:prstGeom prst="rect">
            <a:avLst/>
          </a:prstGeom>
        </p:spPr>
      </p:pic>
      <p:pic>
        <p:nvPicPr>
          <p:cNvPr id="3" name="Picture 2">
            <a:extLst>
              <a:ext uri="{FF2B5EF4-FFF2-40B4-BE49-F238E27FC236}">
                <a16:creationId xmlns:a16="http://schemas.microsoft.com/office/drawing/2014/main" id="{7E00B813-2256-ED41-AC44-6D302D5A79A0}"/>
              </a:ext>
            </a:extLst>
          </p:cNvPr>
          <p:cNvPicPr>
            <a:picLocks noChangeAspect="1"/>
          </p:cNvPicPr>
          <p:nvPr/>
        </p:nvPicPr>
        <p:blipFill>
          <a:blip r:embed="rId5"/>
          <a:stretch>
            <a:fillRect/>
          </a:stretch>
        </p:blipFill>
        <p:spPr>
          <a:xfrm>
            <a:off x="4072158" y="4550962"/>
            <a:ext cx="1360450" cy="1360450"/>
          </a:xfrm>
          <a:prstGeom prst="rect">
            <a:avLst/>
          </a:prstGeom>
        </p:spPr>
      </p:pic>
      <p:pic>
        <p:nvPicPr>
          <p:cNvPr id="4" name="Picture 3">
            <a:extLst>
              <a:ext uri="{FF2B5EF4-FFF2-40B4-BE49-F238E27FC236}">
                <a16:creationId xmlns:a16="http://schemas.microsoft.com/office/drawing/2014/main" id="{31FC4AD5-789F-8547-B046-ED46CCD965F6}"/>
              </a:ext>
            </a:extLst>
          </p:cNvPr>
          <p:cNvPicPr>
            <a:picLocks noChangeAspect="1"/>
          </p:cNvPicPr>
          <p:nvPr/>
        </p:nvPicPr>
        <p:blipFill>
          <a:blip r:embed="rId6"/>
          <a:stretch>
            <a:fillRect/>
          </a:stretch>
        </p:blipFill>
        <p:spPr>
          <a:xfrm>
            <a:off x="1301355" y="4754187"/>
            <a:ext cx="1005828" cy="1142986"/>
          </a:xfrm>
          <a:prstGeom prst="rect">
            <a:avLst/>
          </a:prstGeom>
        </p:spPr>
      </p:pic>
      <p:pic>
        <p:nvPicPr>
          <p:cNvPr id="5" name="Picture 4">
            <a:extLst>
              <a:ext uri="{FF2B5EF4-FFF2-40B4-BE49-F238E27FC236}">
                <a16:creationId xmlns:a16="http://schemas.microsoft.com/office/drawing/2014/main" id="{8510763B-99BA-1C4D-A207-DDF277C2DEEF}"/>
              </a:ext>
            </a:extLst>
          </p:cNvPr>
          <p:cNvPicPr>
            <a:picLocks noChangeAspect="1"/>
          </p:cNvPicPr>
          <p:nvPr/>
        </p:nvPicPr>
        <p:blipFill rotWithShape="1">
          <a:blip r:embed="rId7"/>
          <a:srcRect t="16455" b="17172"/>
          <a:stretch/>
        </p:blipFill>
        <p:spPr>
          <a:xfrm>
            <a:off x="9495354" y="3423302"/>
            <a:ext cx="2019300" cy="665910"/>
          </a:xfrm>
          <a:prstGeom prst="rect">
            <a:avLst/>
          </a:prstGeom>
        </p:spPr>
      </p:pic>
      <p:pic>
        <p:nvPicPr>
          <p:cNvPr id="6" name="Picture 5">
            <a:extLst>
              <a:ext uri="{FF2B5EF4-FFF2-40B4-BE49-F238E27FC236}">
                <a16:creationId xmlns:a16="http://schemas.microsoft.com/office/drawing/2014/main" id="{3DD57B87-89C6-814D-B4C8-7E19FE7D4F39}"/>
              </a:ext>
            </a:extLst>
          </p:cNvPr>
          <p:cNvPicPr>
            <a:picLocks noChangeAspect="1"/>
          </p:cNvPicPr>
          <p:nvPr/>
        </p:nvPicPr>
        <p:blipFill>
          <a:blip r:embed="rId8"/>
          <a:stretch>
            <a:fillRect/>
          </a:stretch>
        </p:blipFill>
        <p:spPr>
          <a:xfrm>
            <a:off x="3801155" y="3352347"/>
            <a:ext cx="2400300" cy="838200"/>
          </a:xfrm>
          <a:prstGeom prst="rect">
            <a:avLst/>
          </a:prstGeom>
        </p:spPr>
      </p:pic>
      <p:pic>
        <p:nvPicPr>
          <p:cNvPr id="1026" name="Picture 2">
            <a:extLst>
              <a:ext uri="{FF2B5EF4-FFF2-40B4-BE49-F238E27FC236}">
                <a16:creationId xmlns:a16="http://schemas.microsoft.com/office/drawing/2014/main" id="{8C55E2CA-5769-EB44-8973-C871DCEA2D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7583" y="4743012"/>
            <a:ext cx="11684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D1DDC4-DE40-224F-A2AD-4F47813AB9E2}"/>
              </a:ext>
            </a:extLst>
          </p:cNvPr>
          <p:cNvPicPr>
            <a:picLocks noChangeAspect="1"/>
          </p:cNvPicPr>
          <p:nvPr/>
        </p:nvPicPr>
        <p:blipFill>
          <a:blip r:embed="rId10"/>
          <a:stretch>
            <a:fillRect/>
          </a:stretch>
        </p:blipFill>
        <p:spPr>
          <a:xfrm>
            <a:off x="775569" y="3258203"/>
            <a:ext cx="2057400" cy="977900"/>
          </a:xfrm>
          <a:prstGeom prst="rect">
            <a:avLst/>
          </a:prstGeom>
        </p:spPr>
      </p:pic>
      <p:pic>
        <p:nvPicPr>
          <p:cNvPr id="9" name="Picture 8">
            <a:extLst>
              <a:ext uri="{FF2B5EF4-FFF2-40B4-BE49-F238E27FC236}">
                <a16:creationId xmlns:a16="http://schemas.microsoft.com/office/drawing/2014/main" id="{713D3A08-6427-6441-95C9-71DBCB30968D}"/>
              </a:ext>
            </a:extLst>
          </p:cNvPr>
          <p:cNvPicPr>
            <a:picLocks noChangeAspect="1"/>
          </p:cNvPicPr>
          <p:nvPr/>
        </p:nvPicPr>
        <p:blipFill>
          <a:blip r:embed="rId11"/>
          <a:stretch>
            <a:fillRect/>
          </a:stretch>
        </p:blipFill>
        <p:spPr>
          <a:xfrm>
            <a:off x="7778445" y="1988722"/>
            <a:ext cx="2400300" cy="939800"/>
          </a:xfrm>
          <a:prstGeom prst="rect">
            <a:avLst/>
          </a:prstGeom>
        </p:spPr>
      </p:pic>
      <p:pic>
        <p:nvPicPr>
          <p:cNvPr id="14" name="Picture 13">
            <a:extLst>
              <a:ext uri="{FF2B5EF4-FFF2-40B4-BE49-F238E27FC236}">
                <a16:creationId xmlns:a16="http://schemas.microsoft.com/office/drawing/2014/main" id="{AA0D19E0-24F0-DF46-9315-7F083197C55F}"/>
              </a:ext>
            </a:extLst>
          </p:cNvPr>
          <p:cNvPicPr>
            <a:picLocks noChangeAspect="1"/>
          </p:cNvPicPr>
          <p:nvPr/>
        </p:nvPicPr>
        <p:blipFill>
          <a:blip r:embed="rId12"/>
          <a:stretch>
            <a:fillRect/>
          </a:stretch>
        </p:blipFill>
        <p:spPr>
          <a:xfrm>
            <a:off x="9958006" y="4754187"/>
            <a:ext cx="1168400" cy="1168400"/>
          </a:xfrm>
          <a:prstGeom prst="rect">
            <a:avLst/>
          </a:prstGeom>
        </p:spPr>
      </p:pic>
      <p:pic>
        <p:nvPicPr>
          <p:cNvPr id="17" name="Picture 16">
            <a:extLst>
              <a:ext uri="{FF2B5EF4-FFF2-40B4-BE49-F238E27FC236}">
                <a16:creationId xmlns:a16="http://schemas.microsoft.com/office/drawing/2014/main" id="{7FCC6B49-50DA-6342-8E88-16CAA47C85E1}"/>
              </a:ext>
            </a:extLst>
          </p:cNvPr>
          <p:cNvPicPr>
            <a:picLocks noChangeAspect="1"/>
          </p:cNvPicPr>
          <p:nvPr/>
        </p:nvPicPr>
        <p:blipFill>
          <a:blip r:embed="rId13"/>
          <a:stretch>
            <a:fillRect/>
          </a:stretch>
        </p:blipFill>
        <p:spPr>
          <a:xfrm>
            <a:off x="6773007" y="3453682"/>
            <a:ext cx="2017552" cy="635529"/>
          </a:xfrm>
          <a:prstGeom prst="rect">
            <a:avLst/>
          </a:prstGeom>
        </p:spPr>
      </p:pic>
      <p:pic>
        <p:nvPicPr>
          <p:cNvPr id="18" name="Picture 17">
            <a:extLst>
              <a:ext uri="{FF2B5EF4-FFF2-40B4-BE49-F238E27FC236}">
                <a16:creationId xmlns:a16="http://schemas.microsoft.com/office/drawing/2014/main" id="{149F7FBF-8B8E-9A47-8B1A-321A8385FF5F}"/>
              </a:ext>
            </a:extLst>
          </p:cNvPr>
          <p:cNvPicPr>
            <a:picLocks noChangeAspect="1"/>
          </p:cNvPicPr>
          <p:nvPr/>
        </p:nvPicPr>
        <p:blipFill>
          <a:blip r:embed="rId14"/>
          <a:stretch>
            <a:fillRect/>
          </a:stretch>
        </p:blipFill>
        <p:spPr>
          <a:xfrm>
            <a:off x="5888428" y="1951567"/>
            <a:ext cx="1005828" cy="1005828"/>
          </a:xfrm>
          <a:prstGeom prst="rect">
            <a:avLst/>
          </a:prstGeom>
        </p:spPr>
      </p:pic>
    </p:spTree>
    <p:extLst>
      <p:ext uri="{BB962C8B-B14F-4D97-AF65-F5344CB8AC3E}">
        <p14:creationId xmlns:p14="http://schemas.microsoft.com/office/powerpoint/2010/main" val="257177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E75BA6-C407-7042-BA89-9D46C0B85554}"/>
              </a:ext>
            </a:extLst>
          </p:cNvPr>
          <p:cNvSpPr txBox="1"/>
          <p:nvPr/>
        </p:nvSpPr>
        <p:spPr>
          <a:xfrm>
            <a:off x="460745" y="176863"/>
            <a:ext cx="8170299" cy="1077218"/>
          </a:xfrm>
          <a:prstGeom prst="rect">
            <a:avLst/>
          </a:prstGeom>
          <a:noFill/>
        </p:spPr>
        <p:txBody>
          <a:bodyPr wrap="square" rtlCol="0">
            <a:spAutoFit/>
          </a:bodyPr>
          <a:lstStyle/>
          <a:p>
            <a:pPr lvl="0"/>
            <a:r>
              <a:rPr lang="en-GB" sz="4400" b="1" dirty="0">
                <a:solidFill>
                  <a:srgbClr val="002060"/>
                </a:solidFill>
                <a:latin typeface="Avenir Book" panose="02000503020000020003" pitchFamily="2" charset="0"/>
              </a:rPr>
              <a:t>The Case for “</a:t>
            </a:r>
            <a:r>
              <a:rPr lang="en-GB" sz="4400" b="1" dirty="0" err="1">
                <a:solidFill>
                  <a:srgbClr val="002060"/>
                </a:solidFill>
                <a:latin typeface="Avenir Book" panose="02000503020000020003" pitchFamily="2" charset="0"/>
              </a:rPr>
              <a:t>GovTech</a:t>
            </a:r>
            <a:r>
              <a:rPr lang="en-GB" sz="4400" b="1" dirty="0">
                <a:solidFill>
                  <a:srgbClr val="002060"/>
                </a:solidFill>
                <a:latin typeface="Avenir Book" panose="02000503020000020003" pitchFamily="2" charset="0"/>
              </a:rPr>
              <a:t>”</a:t>
            </a:r>
            <a:endParaRPr lang="en-GB" sz="8000" b="1" dirty="0">
              <a:solidFill>
                <a:srgbClr val="002060"/>
              </a:solidFill>
              <a:latin typeface="Avenir Book" panose="02000503020000020003" pitchFamily="2" charset="0"/>
            </a:endParaRPr>
          </a:p>
          <a:p>
            <a:pPr lvl="0"/>
            <a:r>
              <a:rPr lang="en-GB" sz="2000" b="1" dirty="0">
                <a:solidFill>
                  <a:prstClr val="black">
                    <a:lumMod val="75000"/>
                    <a:lumOff val="25000"/>
                  </a:prstClr>
                </a:solidFill>
                <a:latin typeface="Avenir Book" panose="02000503020000020003" pitchFamily="2" charset="0"/>
                <a:ea typeface="Roboto" panose="02000000000000000000" pitchFamily="2" charset="0"/>
              </a:rPr>
              <a:t>Now, more than ever, government is a safe bet for new technology.</a:t>
            </a:r>
          </a:p>
        </p:txBody>
      </p:sp>
      <p:sp>
        <p:nvSpPr>
          <p:cNvPr id="11" name="TextBox 10">
            <a:extLst>
              <a:ext uri="{FF2B5EF4-FFF2-40B4-BE49-F238E27FC236}">
                <a16:creationId xmlns:a16="http://schemas.microsoft.com/office/drawing/2014/main" id="{F1C363DF-CF63-F446-B70A-942D4BA698BF}"/>
              </a:ext>
            </a:extLst>
          </p:cNvPr>
          <p:cNvSpPr txBox="1"/>
          <p:nvPr/>
        </p:nvSpPr>
        <p:spPr>
          <a:xfrm>
            <a:off x="961534" y="1723404"/>
            <a:ext cx="10268932" cy="3744615"/>
          </a:xfrm>
          <a:prstGeom prst="rect">
            <a:avLst/>
          </a:prstGeom>
          <a:solidFill>
            <a:schemeClr val="bg1">
              <a:alpha val="10000"/>
            </a:schemeClr>
          </a:solidFill>
          <a:ln>
            <a:noFill/>
          </a:ln>
        </p:spPr>
        <p:txBody>
          <a:bodyPr wrap="square" rtlCol="0" anchor="t">
            <a:spAutoFit/>
          </a:bodyPr>
          <a:lstStyle/>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The challenges associated with working with the government often create barriers to entry for non-traditional contractors. However, innovation for defense and government makes good sense for many technology companies.  </a:t>
            </a:r>
          </a:p>
          <a:p>
            <a:pPr algn="just">
              <a:lnSpc>
                <a:spcPts val="2560"/>
              </a:lnSpc>
            </a:pPr>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u="sng" dirty="0">
                <a:solidFill>
                  <a:schemeClr val="tx1">
                    <a:lumMod val="75000"/>
                    <a:lumOff val="25000"/>
                  </a:schemeClr>
                </a:solidFill>
                <a:latin typeface="Avenir Book" panose="02000503020000020003" pitchFamily="2" charset="0"/>
                <a:ea typeface="Roboto" panose="02000000000000000000" pitchFamily="2" charset="0"/>
              </a:rPr>
              <a:t>Benefits of working with the government:</a:t>
            </a:r>
          </a:p>
          <a:p>
            <a:pPr marL="285750" indent="-285750" algn="just">
              <a:lnSpc>
                <a:spcPts val="2560"/>
              </a:lnSpc>
              <a:buFont typeface="Arial" panose="020B0604020202020204" pitchFamily="34" charset="0"/>
              <a:buChar char="•"/>
            </a:pPr>
            <a:r>
              <a:rPr lang="en-US" dirty="0">
                <a:solidFill>
                  <a:schemeClr val="tx1">
                    <a:lumMod val="75000"/>
                    <a:lumOff val="25000"/>
                  </a:schemeClr>
                </a:solidFill>
                <a:latin typeface="Avenir Book" panose="02000503020000020003" pitchFamily="2" charset="0"/>
                <a:ea typeface="Roboto" panose="02000000000000000000" pitchFamily="2" charset="0"/>
              </a:rPr>
              <a:t>Government contracts are “sticky” -- or predicable lines of revenue</a:t>
            </a:r>
          </a:p>
          <a:p>
            <a:pPr marL="285750" indent="-285750" algn="just">
              <a:lnSpc>
                <a:spcPts val="2560"/>
              </a:lnSpc>
              <a:buFont typeface="Arial" panose="020B0604020202020204" pitchFamily="34" charset="0"/>
              <a:buChar char="•"/>
            </a:pPr>
            <a:r>
              <a:rPr lang="en-US" dirty="0">
                <a:solidFill>
                  <a:schemeClr val="tx1">
                    <a:lumMod val="75000"/>
                    <a:lumOff val="25000"/>
                  </a:schemeClr>
                </a:solidFill>
                <a:latin typeface="Avenir Book" panose="02000503020000020003" pitchFamily="2" charset="0"/>
                <a:ea typeface="Roboto" panose="02000000000000000000" pitchFamily="2" charset="0"/>
              </a:rPr>
              <a:t>Federal spending is largely uncorrelated from market volatility</a:t>
            </a:r>
          </a:p>
          <a:p>
            <a:pPr marL="285750" indent="-285750" algn="just">
              <a:lnSpc>
                <a:spcPts val="2560"/>
              </a:lnSpc>
              <a:buFont typeface="Arial" panose="020B0604020202020204" pitchFamily="34" charset="0"/>
              <a:buChar char="•"/>
            </a:pPr>
            <a:r>
              <a:rPr lang="en-US" dirty="0">
                <a:solidFill>
                  <a:schemeClr val="tx1">
                    <a:lumMod val="75000"/>
                    <a:lumOff val="25000"/>
                  </a:schemeClr>
                </a:solidFill>
                <a:latin typeface="Avenir Book" panose="02000503020000020003" pitchFamily="2" charset="0"/>
                <a:ea typeface="Roboto" panose="02000000000000000000" pitchFamily="2" charset="0"/>
              </a:rPr>
              <a:t>Government business provides strong brand value</a:t>
            </a:r>
          </a:p>
          <a:p>
            <a:pPr marL="285750" indent="-285750" algn="just">
              <a:lnSpc>
                <a:spcPts val="2560"/>
              </a:lnSpc>
              <a:buFont typeface="Arial" panose="020B0604020202020204" pitchFamily="34" charset="0"/>
              <a:buChar char="•"/>
            </a:pPr>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lnSpc>
                <a:spcPts val="2560"/>
              </a:lnSpc>
            </a:pPr>
            <a:r>
              <a:rPr lang="en-US" dirty="0">
                <a:solidFill>
                  <a:schemeClr val="tx1">
                    <a:lumMod val="75000"/>
                    <a:lumOff val="25000"/>
                  </a:schemeClr>
                </a:solidFill>
                <a:latin typeface="Avenir Book" panose="02000503020000020003" pitchFamily="2" charset="0"/>
                <a:ea typeface="Roboto" panose="02000000000000000000" pitchFamily="2" charset="0"/>
              </a:rPr>
              <a:t>In the past 18-months, the DoD – led by the Air Force – has overhauled the SBIR program, creating opportunities for hundreds of startups to introduce their technology to the government.</a:t>
            </a:r>
          </a:p>
        </p:txBody>
      </p:sp>
      <p:pic>
        <p:nvPicPr>
          <p:cNvPr id="12" name="Picture 11">
            <a:extLst>
              <a:ext uri="{FF2B5EF4-FFF2-40B4-BE49-F238E27FC236}">
                <a16:creationId xmlns:a16="http://schemas.microsoft.com/office/drawing/2014/main" id="{618E3E54-8910-BD4E-AF22-419CD7281E4D}"/>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127334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3F747A-87CA-453B-BBC6-253FC57E116C}"/>
              </a:ext>
            </a:extLst>
          </p:cNvPr>
          <p:cNvSpPr txBox="1"/>
          <p:nvPr/>
        </p:nvSpPr>
        <p:spPr>
          <a:xfrm>
            <a:off x="460745" y="166519"/>
            <a:ext cx="11636005" cy="1508105"/>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Defense Spending Trends</a:t>
            </a:r>
          </a:p>
          <a:p>
            <a:r>
              <a:rPr lang="en-GB" sz="2400" dirty="0">
                <a:solidFill>
                  <a:schemeClr val="tx1">
                    <a:lumMod val="75000"/>
                    <a:lumOff val="25000"/>
                  </a:schemeClr>
                </a:solidFill>
                <a:latin typeface="Avenir Book" panose="02000503020000020003" pitchFamily="2" charset="0"/>
                <a:ea typeface="Roboto" panose="02000000000000000000" pitchFamily="2" charset="0"/>
              </a:rPr>
              <a:t>Defense spending is largely uncorrelated to economic conditions and market trends.</a:t>
            </a:r>
            <a:endParaRPr lang="en-GB" sz="2000" dirty="0">
              <a:solidFill>
                <a:schemeClr val="tx1">
                  <a:lumMod val="75000"/>
                  <a:lumOff val="25000"/>
                </a:schemeClr>
              </a:solidFill>
              <a:latin typeface="Avenir Book" panose="02000503020000020003" pitchFamily="2" charset="0"/>
              <a:ea typeface="Roboto" panose="02000000000000000000" pitchFamily="2" charset="0"/>
            </a:endParaRPr>
          </a:p>
        </p:txBody>
      </p:sp>
      <p:graphicFrame>
        <p:nvGraphicFramePr>
          <p:cNvPr id="7" name="Chart 6">
            <a:extLst>
              <a:ext uri="{FF2B5EF4-FFF2-40B4-BE49-F238E27FC236}">
                <a16:creationId xmlns:a16="http://schemas.microsoft.com/office/drawing/2014/main" id="{FDCCC67F-3819-AA48-9C97-A737AD81215B}"/>
              </a:ext>
            </a:extLst>
          </p:cNvPr>
          <p:cNvGraphicFramePr>
            <a:graphicFrameLocks/>
          </p:cNvGraphicFramePr>
          <p:nvPr>
            <p:extLst>
              <p:ext uri="{D42A27DB-BD31-4B8C-83A1-F6EECF244321}">
                <p14:modId xmlns:p14="http://schemas.microsoft.com/office/powerpoint/2010/main" val="3735172657"/>
              </p:ext>
            </p:extLst>
          </p:nvPr>
        </p:nvGraphicFramePr>
        <p:xfrm>
          <a:off x="5776324" y="1886377"/>
          <a:ext cx="5988164" cy="34949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C75A590-A73E-8F4B-9DDB-0F586A21929F}"/>
              </a:ext>
            </a:extLst>
          </p:cNvPr>
          <p:cNvSpPr txBox="1"/>
          <p:nvPr/>
        </p:nvSpPr>
        <p:spPr>
          <a:xfrm>
            <a:off x="2004887" y="1890822"/>
            <a:ext cx="1649811" cy="707886"/>
          </a:xfrm>
          <a:prstGeom prst="rect">
            <a:avLst/>
          </a:prstGeom>
          <a:noFill/>
        </p:spPr>
        <p:txBody>
          <a:bodyPr wrap="none" rtlCol="0">
            <a:spAutoFit/>
          </a:bodyPr>
          <a:lstStyle/>
          <a:p>
            <a:pPr algn="ctr"/>
            <a:r>
              <a:rPr lang="en-US" sz="4000" b="1" dirty="0">
                <a:solidFill>
                  <a:srgbClr val="002060"/>
                </a:solidFill>
                <a:latin typeface="Avenir Book" panose="02000503020000020003" pitchFamily="2" charset="0"/>
              </a:rPr>
              <a:t>$693B</a:t>
            </a:r>
          </a:p>
        </p:txBody>
      </p:sp>
      <p:sp>
        <p:nvSpPr>
          <p:cNvPr id="3" name="Rectangle 2">
            <a:extLst>
              <a:ext uri="{FF2B5EF4-FFF2-40B4-BE49-F238E27FC236}">
                <a16:creationId xmlns:a16="http://schemas.microsoft.com/office/drawing/2014/main" id="{C56A3154-556B-7241-8555-7BC69D29B42D}"/>
              </a:ext>
            </a:extLst>
          </p:cNvPr>
          <p:cNvSpPr/>
          <p:nvPr/>
        </p:nvSpPr>
        <p:spPr>
          <a:xfrm>
            <a:off x="1375260" y="2514222"/>
            <a:ext cx="2909066" cy="307777"/>
          </a:xfrm>
          <a:prstGeom prst="rect">
            <a:avLst/>
          </a:prstGeom>
        </p:spPr>
        <p:txBody>
          <a:bodyPr wrap="none">
            <a:spAutoFit/>
          </a:bodyPr>
          <a:lstStyle/>
          <a:p>
            <a:r>
              <a:rPr lang="en-US" sz="1400" dirty="0">
                <a:solidFill>
                  <a:schemeClr val="tx1">
                    <a:lumMod val="75000"/>
                    <a:lumOff val="25000"/>
                  </a:schemeClr>
                </a:solidFill>
                <a:latin typeface="Avenir Book" panose="02000503020000020003" pitchFamily="2" charset="0"/>
                <a:ea typeface="Roboto" panose="02000000000000000000" pitchFamily="2" charset="0"/>
              </a:rPr>
              <a:t>Total US Defense Spending (2019)</a:t>
            </a:r>
            <a:endParaRPr lang="en-US" sz="1400" dirty="0"/>
          </a:p>
        </p:txBody>
      </p:sp>
      <p:sp>
        <p:nvSpPr>
          <p:cNvPr id="9" name="TextBox 8">
            <a:extLst>
              <a:ext uri="{FF2B5EF4-FFF2-40B4-BE49-F238E27FC236}">
                <a16:creationId xmlns:a16="http://schemas.microsoft.com/office/drawing/2014/main" id="{1DBB99B5-8FE9-8940-9AA7-E0FE3E62A241}"/>
              </a:ext>
            </a:extLst>
          </p:cNvPr>
          <p:cNvSpPr txBox="1"/>
          <p:nvPr/>
        </p:nvSpPr>
        <p:spPr>
          <a:xfrm>
            <a:off x="2238124" y="3031084"/>
            <a:ext cx="1183336" cy="707886"/>
          </a:xfrm>
          <a:prstGeom prst="rect">
            <a:avLst/>
          </a:prstGeom>
          <a:noFill/>
        </p:spPr>
        <p:txBody>
          <a:bodyPr wrap="none" rtlCol="0">
            <a:spAutoFit/>
          </a:bodyPr>
          <a:lstStyle/>
          <a:p>
            <a:pPr algn="ctr"/>
            <a:r>
              <a:rPr lang="en-US" sz="4000" b="1" dirty="0">
                <a:solidFill>
                  <a:srgbClr val="002060"/>
                </a:solidFill>
                <a:latin typeface="Avenir Book" panose="02000503020000020003" pitchFamily="2" charset="0"/>
              </a:rPr>
              <a:t>44%</a:t>
            </a:r>
          </a:p>
        </p:txBody>
      </p:sp>
      <p:sp>
        <p:nvSpPr>
          <p:cNvPr id="10" name="Rectangle 9">
            <a:extLst>
              <a:ext uri="{FF2B5EF4-FFF2-40B4-BE49-F238E27FC236}">
                <a16:creationId xmlns:a16="http://schemas.microsoft.com/office/drawing/2014/main" id="{B7D6551B-C8C8-D646-A8F6-35D5CF98E1A1}"/>
              </a:ext>
            </a:extLst>
          </p:cNvPr>
          <p:cNvSpPr/>
          <p:nvPr/>
        </p:nvSpPr>
        <p:spPr>
          <a:xfrm>
            <a:off x="1322808" y="3631148"/>
            <a:ext cx="3013967" cy="307777"/>
          </a:xfrm>
          <a:prstGeom prst="rect">
            <a:avLst/>
          </a:prstGeom>
        </p:spPr>
        <p:txBody>
          <a:bodyPr wrap="none">
            <a:spAutoFit/>
          </a:bodyPr>
          <a:lstStyle/>
          <a:p>
            <a:r>
              <a:rPr lang="en-US" sz="1400" dirty="0">
                <a:solidFill>
                  <a:schemeClr val="tx1">
                    <a:lumMod val="75000"/>
                    <a:lumOff val="25000"/>
                  </a:schemeClr>
                </a:solidFill>
                <a:latin typeface="Avenir Book" panose="02000503020000020003" pitchFamily="2" charset="0"/>
                <a:ea typeface="Roboto" panose="02000000000000000000" pitchFamily="2" charset="0"/>
              </a:rPr>
              <a:t>US Share of Global Defense Market</a:t>
            </a:r>
            <a:endParaRPr lang="en-US" sz="1400" dirty="0"/>
          </a:p>
        </p:txBody>
      </p:sp>
      <p:cxnSp>
        <p:nvCxnSpPr>
          <p:cNvPr id="12" name="Straight Connector 11">
            <a:extLst>
              <a:ext uri="{FF2B5EF4-FFF2-40B4-BE49-F238E27FC236}">
                <a16:creationId xmlns:a16="http://schemas.microsoft.com/office/drawing/2014/main" id="{44ADF40C-6017-A348-AF95-E514F3A27E60}"/>
              </a:ext>
            </a:extLst>
          </p:cNvPr>
          <p:cNvCxnSpPr/>
          <p:nvPr/>
        </p:nvCxnSpPr>
        <p:spPr>
          <a:xfrm>
            <a:off x="5165604" y="1862082"/>
            <a:ext cx="28137" cy="3543542"/>
          </a:xfrm>
          <a:prstGeom prst="line">
            <a:avLst/>
          </a:prstGeom>
          <a:ln>
            <a:solidFill>
              <a:srgbClr val="61338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7A1DCB-FEAB-8342-8C8D-002676460072}"/>
              </a:ext>
            </a:extLst>
          </p:cNvPr>
          <p:cNvSpPr txBox="1"/>
          <p:nvPr/>
        </p:nvSpPr>
        <p:spPr>
          <a:xfrm>
            <a:off x="1600127" y="4152246"/>
            <a:ext cx="2459327" cy="707886"/>
          </a:xfrm>
          <a:prstGeom prst="rect">
            <a:avLst/>
          </a:prstGeom>
          <a:noFill/>
        </p:spPr>
        <p:txBody>
          <a:bodyPr wrap="none" rtlCol="0">
            <a:spAutoFit/>
          </a:bodyPr>
          <a:lstStyle/>
          <a:p>
            <a:pPr algn="ctr"/>
            <a:r>
              <a:rPr lang="en-US" sz="4000" b="1" dirty="0">
                <a:solidFill>
                  <a:srgbClr val="002060"/>
                </a:solidFill>
                <a:latin typeface="Avenir Book" panose="02000503020000020003" pitchFamily="2" charset="0"/>
              </a:rPr>
              <a:t>5% CAGR</a:t>
            </a:r>
          </a:p>
        </p:txBody>
      </p:sp>
      <p:sp>
        <p:nvSpPr>
          <p:cNvPr id="14" name="Rectangle 13">
            <a:extLst>
              <a:ext uri="{FF2B5EF4-FFF2-40B4-BE49-F238E27FC236}">
                <a16:creationId xmlns:a16="http://schemas.microsoft.com/office/drawing/2014/main" id="{D593432E-54A3-5A48-9489-90573F43918C}"/>
              </a:ext>
            </a:extLst>
          </p:cNvPr>
          <p:cNvSpPr/>
          <p:nvPr/>
        </p:nvSpPr>
        <p:spPr>
          <a:xfrm>
            <a:off x="862185" y="4748074"/>
            <a:ext cx="3935210" cy="523220"/>
          </a:xfrm>
          <a:prstGeom prst="rect">
            <a:avLst/>
          </a:prstGeom>
        </p:spPr>
        <p:txBody>
          <a:bodyPr wrap="square">
            <a:spAutoFit/>
          </a:bodyPr>
          <a:lstStyle/>
          <a:p>
            <a:pPr algn="ctr"/>
            <a:r>
              <a:rPr lang="en-US" sz="1400" dirty="0">
                <a:solidFill>
                  <a:schemeClr val="tx1">
                    <a:lumMod val="75000"/>
                    <a:lumOff val="25000"/>
                  </a:schemeClr>
                </a:solidFill>
                <a:latin typeface="Avenir Book" panose="02000503020000020003" pitchFamily="2" charset="0"/>
                <a:ea typeface="Roboto" panose="02000000000000000000" pitchFamily="2" charset="0"/>
              </a:rPr>
              <a:t>US defense market is estimates to grow at a CAGR of over 5% from 2019-2024</a:t>
            </a:r>
            <a:endParaRPr lang="en-US" sz="1400" dirty="0"/>
          </a:p>
        </p:txBody>
      </p:sp>
      <p:sp>
        <p:nvSpPr>
          <p:cNvPr id="16" name="Rectangle 15">
            <a:extLst>
              <a:ext uri="{FF2B5EF4-FFF2-40B4-BE49-F238E27FC236}">
                <a16:creationId xmlns:a16="http://schemas.microsoft.com/office/drawing/2014/main" id="{97CFDF94-2E5C-3C49-94DD-B596CB25CDFA}"/>
              </a:ext>
            </a:extLst>
          </p:cNvPr>
          <p:cNvSpPr/>
          <p:nvPr/>
        </p:nvSpPr>
        <p:spPr>
          <a:xfrm>
            <a:off x="460744" y="5660156"/>
            <a:ext cx="11300377" cy="584775"/>
          </a:xfrm>
          <a:prstGeom prst="rect">
            <a:avLst/>
          </a:prstGeom>
          <a:ln>
            <a:solidFill>
              <a:srgbClr val="002060"/>
            </a:solidFill>
          </a:ln>
        </p:spPr>
        <p:txBody>
          <a:bodyPr wrap="square">
            <a:spAutoFit/>
          </a:bodyPr>
          <a:lstStyle/>
          <a:p>
            <a:pPr algn="ctr"/>
            <a:r>
              <a:rPr lang="en-US" sz="1600" dirty="0">
                <a:solidFill>
                  <a:schemeClr val="tx1">
                    <a:lumMod val="75000"/>
                    <a:lumOff val="25000"/>
                  </a:schemeClr>
                </a:solidFill>
                <a:latin typeface="Avenir Book" panose="02000503020000020003" pitchFamily="2" charset="0"/>
              </a:rPr>
              <a:t>The </a:t>
            </a:r>
            <a:r>
              <a:rPr lang="en-US" sz="1600" b="1" dirty="0">
                <a:solidFill>
                  <a:srgbClr val="002060"/>
                </a:solidFill>
                <a:latin typeface="Avenir Book" panose="02000503020000020003" pitchFamily="2" charset="0"/>
              </a:rPr>
              <a:t>United States </a:t>
            </a:r>
            <a:r>
              <a:rPr lang="en-US" sz="1600" dirty="0">
                <a:solidFill>
                  <a:schemeClr val="tx1">
                    <a:lumMod val="75000"/>
                    <a:lumOff val="25000"/>
                  </a:schemeClr>
                </a:solidFill>
                <a:latin typeface="Avenir Book" panose="02000503020000020003" pitchFamily="2" charset="0"/>
              </a:rPr>
              <a:t>spends more on defense than the </a:t>
            </a:r>
            <a:r>
              <a:rPr lang="en-US" sz="1600" b="1" dirty="0">
                <a:solidFill>
                  <a:srgbClr val="002060"/>
                </a:solidFill>
                <a:latin typeface="Avenir Book" panose="02000503020000020003" pitchFamily="2" charset="0"/>
              </a:rPr>
              <a:t>total</a:t>
            </a:r>
            <a:r>
              <a:rPr lang="en-US" sz="1600" dirty="0">
                <a:solidFill>
                  <a:schemeClr val="tx1">
                    <a:lumMod val="75000"/>
                    <a:lumOff val="25000"/>
                  </a:schemeClr>
                </a:solidFill>
                <a:latin typeface="Avenir Book" panose="02000503020000020003" pitchFamily="2" charset="0"/>
              </a:rPr>
              <a:t> defense budgets of</a:t>
            </a:r>
          </a:p>
          <a:p>
            <a:pPr algn="ctr"/>
            <a:r>
              <a:rPr lang="en-US" sz="1600" dirty="0">
                <a:solidFill>
                  <a:schemeClr val="tx1">
                    <a:lumMod val="75000"/>
                    <a:lumOff val="25000"/>
                  </a:schemeClr>
                </a:solidFill>
                <a:latin typeface="Avenir Book" panose="02000503020000020003" pitchFamily="2" charset="0"/>
              </a:rPr>
              <a:t>China, Saudi Arabia, Russia, United Kingdom, India, France, Japan, Germany, and South Korea </a:t>
            </a:r>
            <a:r>
              <a:rPr lang="en-US" sz="1600" b="1" dirty="0">
                <a:solidFill>
                  <a:srgbClr val="002060"/>
                </a:solidFill>
                <a:latin typeface="Avenir Book" panose="02000503020000020003" pitchFamily="2" charset="0"/>
              </a:rPr>
              <a:t>combined</a:t>
            </a:r>
            <a:r>
              <a:rPr lang="en-US" sz="1600" dirty="0">
                <a:solidFill>
                  <a:schemeClr val="tx1">
                    <a:lumMod val="75000"/>
                    <a:lumOff val="25000"/>
                  </a:schemeClr>
                </a:solidFill>
                <a:latin typeface="Avenir Book" panose="02000503020000020003" pitchFamily="2" charset="0"/>
              </a:rPr>
              <a:t>. </a:t>
            </a:r>
          </a:p>
        </p:txBody>
      </p:sp>
      <p:sp>
        <p:nvSpPr>
          <p:cNvPr id="17" name="Rectangle 16">
            <a:extLst>
              <a:ext uri="{FF2B5EF4-FFF2-40B4-BE49-F238E27FC236}">
                <a16:creationId xmlns:a16="http://schemas.microsoft.com/office/drawing/2014/main" id="{B356B8CE-847C-C449-9BCD-C49084D825D1}"/>
              </a:ext>
            </a:extLst>
          </p:cNvPr>
          <p:cNvSpPr/>
          <p:nvPr/>
        </p:nvSpPr>
        <p:spPr>
          <a:xfrm>
            <a:off x="5483352" y="5306733"/>
            <a:ext cx="1385316" cy="246221"/>
          </a:xfrm>
          <a:prstGeom prst="rect">
            <a:avLst/>
          </a:prstGeom>
        </p:spPr>
        <p:txBody>
          <a:bodyPr wrap="none">
            <a:spAutoFit/>
          </a:bodyPr>
          <a:lstStyle/>
          <a:p>
            <a:r>
              <a:rPr lang="en-US" sz="1000" dirty="0">
                <a:solidFill>
                  <a:schemeClr val="tx1">
                    <a:lumMod val="65000"/>
                    <a:lumOff val="35000"/>
                  </a:schemeClr>
                </a:solidFill>
                <a:latin typeface="Avenir Book" panose="02000503020000020003" pitchFamily="2" charset="0"/>
              </a:rPr>
              <a:t>Source: </a:t>
            </a:r>
            <a:r>
              <a:rPr lang="en-US" sz="1000" dirty="0" err="1">
                <a:solidFill>
                  <a:schemeClr val="tx1">
                    <a:lumMod val="65000"/>
                    <a:lumOff val="35000"/>
                  </a:schemeClr>
                </a:solidFill>
                <a:latin typeface="Avenir Book" panose="02000503020000020003" pitchFamily="2" charset="0"/>
              </a:rPr>
              <a:t>Statista.com</a:t>
            </a:r>
            <a:r>
              <a:rPr lang="en-US" sz="1000" dirty="0">
                <a:solidFill>
                  <a:schemeClr val="tx1">
                    <a:lumMod val="65000"/>
                    <a:lumOff val="35000"/>
                  </a:schemeClr>
                </a:solidFill>
                <a:latin typeface="Avenir Book" panose="02000503020000020003" pitchFamily="2" charset="0"/>
              </a:rPr>
              <a:t> </a:t>
            </a:r>
            <a:endParaRPr lang="en-US" sz="1000" dirty="0">
              <a:solidFill>
                <a:schemeClr val="tx1">
                  <a:lumMod val="65000"/>
                  <a:lumOff val="35000"/>
                </a:schemeClr>
              </a:solidFill>
            </a:endParaRPr>
          </a:p>
        </p:txBody>
      </p:sp>
      <p:pic>
        <p:nvPicPr>
          <p:cNvPr id="18" name="Picture 17">
            <a:extLst>
              <a:ext uri="{FF2B5EF4-FFF2-40B4-BE49-F238E27FC236}">
                <a16:creationId xmlns:a16="http://schemas.microsoft.com/office/drawing/2014/main" id="{FF7568CD-F9A3-7E44-9C01-41F439004DEA}"/>
              </a:ext>
            </a:extLst>
          </p:cNvPr>
          <p:cNvPicPr>
            <a:picLocks noChangeAspect="1"/>
          </p:cNvPicPr>
          <p:nvPr/>
        </p:nvPicPr>
        <p:blipFill>
          <a:blip r:embed="rId4"/>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274996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D7B281A-6D0F-3046-9AE6-7BFE50020544}"/>
              </a:ext>
            </a:extLst>
          </p:cNvPr>
          <p:cNvSpPr txBox="1"/>
          <p:nvPr/>
        </p:nvSpPr>
        <p:spPr>
          <a:xfrm>
            <a:off x="1024128" y="1341706"/>
            <a:ext cx="10143744" cy="5355312"/>
          </a:xfrm>
          <a:prstGeom prst="rect">
            <a:avLst/>
          </a:prstGeom>
          <a:solidFill>
            <a:schemeClr val="bg1">
              <a:alpha val="10000"/>
            </a:schemeClr>
          </a:solidFill>
          <a:ln>
            <a:noFill/>
          </a:ln>
        </p:spPr>
        <p:txBody>
          <a:bodyPr wrap="square" rtlCol="0" anchor="t">
            <a:spAutoFit/>
          </a:bodyPr>
          <a:lstStyle/>
          <a:p>
            <a:pPr algn="just"/>
            <a:r>
              <a:rPr lang="en-US" dirty="0">
                <a:solidFill>
                  <a:schemeClr val="tx1">
                    <a:lumMod val="75000"/>
                    <a:lumOff val="25000"/>
                  </a:schemeClr>
                </a:solidFill>
                <a:latin typeface="Avenir Book" panose="02000503020000020003" pitchFamily="2" charset="0"/>
                <a:ea typeface="Roboto" panose="02000000000000000000" pitchFamily="2" charset="0"/>
              </a:rPr>
              <a:t>Early stage companies require capital to grow.  For those that wish to enter the federal marketplace, there are inherent challenges which make near term viability difficult.  The sales timeline is slow, meaning they require a longer runway before seeing predictable revenue.  </a:t>
            </a: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endParaRPr lang="en-US" dirty="0">
              <a:solidFill>
                <a:schemeClr val="tx1">
                  <a:lumMod val="75000"/>
                  <a:lumOff val="25000"/>
                </a:schemeClr>
              </a:solidFill>
              <a:latin typeface="Avenir Book" panose="02000503020000020003" pitchFamily="2" charset="0"/>
              <a:ea typeface="Roboto" panose="02000000000000000000" pitchFamily="2" charset="0"/>
            </a:endParaRPr>
          </a:p>
          <a:p>
            <a:pPr algn="just"/>
            <a:r>
              <a:rPr lang="en-US" dirty="0">
                <a:solidFill>
                  <a:schemeClr val="tx1">
                    <a:lumMod val="75000"/>
                    <a:lumOff val="25000"/>
                  </a:schemeClr>
                </a:solidFill>
                <a:latin typeface="Avenir Book" panose="02000503020000020003" pitchFamily="2" charset="0"/>
                <a:ea typeface="Roboto" panose="02000000000000000000" pitchFamily="2" charset="0"/>
              </a:rPr>
              <a:t>In many cases companies can secure research funding from the government at a very early stage through opportunities like SBIR awards; however, the transition from R&amp;D to commercialization can be long and difficult to navigate.</a:t>
            </a:r>
          </a:p>
          <a:p>
            <a:pPr algn="just"/>
            <a:endParaRPr lang="en-US" b="1" dirty="0">
              <a:solidFill>
                <a:schemeClr val="tx1">
                  <a:lumMod val="75000"/>
                  <a:lumOff val="25000"/>
                </a:schemeClr>
              </a:solidFill>
              <a:latin typeface="Avenir Book" panose="02000503020000020003" pitchFamily="2" charset="0"/>
              <a:ea typeface="Roboto" panose="02000000000000000000" pitchFamily="2" charset="0"/>
            </a:endParaRPr>
          </a:p>
          <a:p>
            <a:pPr algn="just"/>
            <a:r>
              <a:rPr lang="en-US" b="1" dirty="0">
                <a:solidFill>
                  <a:schemeClr val="tx1">
                    <a:lumMod val="75000"/>
                    <a:lumOff val="25000"/>
                  </a:schemeClr>
                </a:solidFill>
                <a:latin typeface="Avenir Book" panose="02000503020000020003" pitchFamily="2" charset="0"/>
                <a:ea typeface="Roboto" panose="02000000000000000000" pitchFamily="2" charset="0"/>
              </a:rPr>
              <a:t>Often, R&amp;D funding opportunities are not directly aligned with programs of record or difficult to connect to larger government modernization initiatives.  </a:t>
            </a:r>
          </a:p>
        </p:txBody>
      </p:sp>
      <p:sp>
        <p:nvSpPr>
          <p:cNvPr id="2" name="TextBox 1">
            <a:extLst>
              <a:ext uri="{FF2B5EF4-FFF2-40B4-BE49-F238E27FC236}">
                <a16:creationId xmlns:a16="http://schemas.microsoft.com/office/drawing/2014/main" id="{BA134D5E-5953-4F4E-B64D-02F82B6DD20A}"/>
              </a:ext>
            </a:extLst>
          </p:cNvPr>
          <p:cNvSpPr txBox="1"/>
          <p:nvPr/>
        </p:nvSpPr>
        <p:spPr>
          <a:xfrm>
            <a:off x="460745" y="166520"/>
            <a:ext cx="11636005" cy="1077218"/>
          </a:xfrm>
          <a:prstGeom prst="rect">
            <a:avLst/>
          </a:prstGeom>
          <a:noFill/>
        </p:spPr>
        <p:txBody>
          <a:bodyPr wrap="square" rtlCol="0">
            <a:spAutoFit/>
          </a:bodyPr>
          <a:lstStyle/>
          <a:p>
            <a:r>
              <a:rPr lang="en-GB" sz="4400" b="1" dirty="0">
                <a:solidFill>
                  <a:srgbClr val="002060"/>
                </a:solidFill>
                <a:latin typeface="Avenir Book" panose="02000503020000020003" pitchFamily="2" charset="0"/>
              </a:rPr>
              <a:t>The Challenge</a:t>
            </a:r>
          </a:p>
          <a:p>
            <a:r>
              <a:rPr lang="en-US" sz="2000" b="1" dirty="0">
                <a:solidFill>
                  <a:schemeClr val="tx1">
                    <a:lumMod val="75000"/>
                    <a:lumOff val="25000"/>
                  </a:schemeClr>
                </a:solidFill>
                <a:latin typeface="Avenir Book" panose="02000503020000020003" pitchFamily="2" charset="0"/>
                <a:ea typeface="Roboto" panose="02000000000000000000" pitchFamily="2" charset="0"/>
              </a:rPr>
              <a:t>The status quo creates an uphill battle for new technology adoption</a:t>
            </a:r>
            <a:r>
              <a:rPr lang="en-GB" sz="2000" b="1" dirty="0">
                <a:solidFill>
                  <a:schemeClr val="tx1">
                    <a:lumMod val="75000"/>
                    <a:lumOff val="25000"/>
                  </a:schemeClr>
                </a:solidFill>
                <a:latin typeface="Avenir Book" panose="02000503020000020003" pitchFamily="2" charset="0"/>
                <a:ea typeface="Roboto" panose="02000000000000000000" pitchFamily="2" charset="0"/>
              </a:rPr>
              <a:t>.</a:t>
            </a:r>
          </a:p>
        </p:txBody>
      </p:sp>
      <p:sp>
        <p:nvSpPr>
          <p:cNvPr id="4" name="Rectangle 3">
            <a:extLst>
              <a:ext uri="{FF2B5EF4-FFF2-40B4-BE49-F238E27FC236}">
                <a16:creationId xmlns:a16="http://schemas.microsoft.com/office/drawing/2014/main" id="{2FA8C0B9-8B5D-764E-AA39-E3D329CF3BBA}"/>
              </a:ext>
            </a:extLst>
          </p:cNvPr>
          <p:cNvSpPr/>
          <p:nvPr/>
        </p:nvSpPr>
        <p:spPr>
          <a:xfrm>
            <a:off x="2283437" y="2389475"/>
            <a:ext cx="3855308" cy="2447431"/>
          </a:xfrm>
          <a:prstGeom prst="rect">
            <a:avLst/>
          </a:prstGeom>
          <a:solidFill>
            <a:srgbClr val="00206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B72520-70C2-D449-AB26-B06D908E5BB8}"/>
              </a:ext>
            </a:extLst>
          </p:cNvPr>
          <p:cNvSpPr/>
          <p:nvPr/>
        </p:nvSpPr>
        <p:spPr>
          <a:xfrm>
            <a:off x="6138745" y="2389475"/>
            <a:ext cx="3847280" cy="2447431"/>
          </a:xfrm>
          <a:prstGeom prst="rect">
            <a:avLst/>
          </a:prstGeom>
          <a:solidFill>
            <a:srgbClr val="61338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537461D-D62D-8C4B-A731-02D112FFFB4B}"/>
              </a:ext>
            </a:extLst>
          </p:cNvPr>
          <p:cNvSpPr txBox="1"/>
          <p:nvPr/>
        </p:nvSpPr>
        <p:spPr>
          <a:xfrm>
            <a:off x="2601700" y="2474657"/>
            <a:ext cx="3239698" cy="369332"/>
          </a:xfrm>
          <a:prstGeom prst="rect">
            <a:avLst/>
          </a:prstGeom>
          <a:noFill/>
          <a:ln>
            <a:noFill/>
          </a:ln>
        </p:spPr>
        <p:txBody>
          <a:bodyPr wrap="square" rtlCol="0">
            <a:spAutoFit/>
          </a:bodyPr>
          <a:lstStyle/>
          <a:p>
            <a:pPr algn="ctr"/>
            <a:r>
              <a:rPr lang="en-US" b="1" dirty="0">
                <a:solidFill>
                  <a:srgbClr val="002060"/>
                </a:solidFill>
                <a:latin typeface="Montserrat Medium" pitchFamily="2" charset="77"/>
              </a:rPr>
              <a:t>R&amp;D</a:t>
            </a:r>
          </a:p>
        </p:txBody>
      </p:sp>
      <p:sp>
        <p:nvSpPr>
          <p:cNvPr id="13" name="TextBox 12">
            <a:extLst>
              <a:ext uri="{FF2B5EF4-FFF2-40B4-BE49-F238E27FC236}">
                <a16:creationId xmlns:a16="http://schemas.microsoft.com/office/drawing/2014/main" id="{AD0699F5-FDF1-0148-9947-C1FB42BD0FD3}"/>
              </a:ext>
            </a:extLst>
          </p:cNvPr>
          <p:cNvSpPr txBox="1"/>
          <p:nvPr/>
        </p:nvSpPr>
        <p:spPr>
          <a:xfrm>
            <a:off x="6487928" y="2474657"/>
            <a:ext cx="3239698" cy="369332"/>
          </a:xfrm>
          <a:prstGeom prst="rect">
            <a:avLst/>
          </a:prstGeom>
          <a:noFill/>
          <a:ln>
            <a:noFill/>
          </a:ln>
        </p:spPr>
        <p:txBody>
          <a:bodyPr wrap="square" rtlCol="0">
            <a:spAutoFit/>
          </a:bodyPr>
          <a:lstStyle/>
          <a:p>
            <a:pPr algn="ctr"/>
            <a:r>
              <a:rPr lang="en-US" b="1" dirty="0">
                <a:solidFill>
                  <a:srgbClr val="61338C"/>
                </a:solidFill>
                <a:latin typeface="Montserrat Medium" pitchFamily="2" charset="77"/>
              </a:rPr>
              <a:t>Procurement</a:t>
            </a:r>
          </a:p>
        </p:txBody>
      </p:sp>
      <p:sp>
        <p:nvSpPr>
          <p:cNvPr id="16" name="TextBox 15">
            <a:extLst>
              <a:ext uri="{FF2B5EF4-FFF2-40B4-BE49-F238E27FC236}">
                <a16:creationId xmlns:a16="http://schemas.microsoft.com/office/drawing/2014/main" id="{06223088-483D-EA45-A351-56D4813B1D81}"/>
              </a:ext>
            </a:extLst>
          </p:cNvPr>
          <p:cNvSpPr txBox="1"/>
          <p:nvPr/>
        </p:nvSpPr>
        <p:spPr>
          <a:xfrm rot="5400000">
            <a:off x="9206904" y="3404816"/>
            <a:ext cx="1974991" cy="416749"/>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Operational Use</a:t>
            </a:r>
          </a:p>
        </p:txBody>
      </p:sp>
      <p:sp>
        <p:nvSpPr>
          <p:cNvPr id="17" name="TextBox 16">
            <a:extLst>
              <a:ext uri="{FF2B5EF4-FFF2-40B4-BE49-F238E27FC236}">
                <a16:creationId xmlns:a16="http://schemas.microsoft.com/office/drawing/2014/main" id="{9E1470DA-2B45-3441-851A-F95B2CA56B9B}"/>
              </a:ext>
            </a:extLst>
          </p:cNvPr>
          <p:cNvSpPr txBox="1"/>
          <p:nvPr/>
        </p:nvSpPr>
        <p:spPr>
          <a:xfrm rot="16200000">
            <a:off x="794313" y="3374583"/>
            <a:ext cx="2581441" cy="400110"/>
          </a:xfrm>
          <a:prstGeom prst="rect">
            <a:avLst/>
          </a:prstGeom>
          <a:noFill/>
          <a:ln>
            <a:noFill/>
          </a:ln>
        </p:spPr>
        <p:txBody>
          <a:bodyPr wrap="square" rtlCol="0">
            <a:noAutofit/>
          </a:bodyPr>
          <a:lstStyle/>
          <a:p>
            <a:pPr algn="ctr"/>
            <a:r>
              <a:rPr lang="en-US" b="1" dirty="0">
                <a:solidFill>
                  <a:schemeClr val="tx1">
                    <a:lumMod val="75000"/>
                    <a:lumOff val="25000"/>
                  </a:schemeClr>
                </a:solidFill>
                <a:latin typeface="Avenir Book" panose="02000503020000020003" pitchFamily="2" charset="0"/>
              </a:rPr>
              <a:t>Science &amp; Tech</a:t>
            </a:r>
          </a:p>
        </p:txBody>
      </p:sp>
      <p:sp>
        <p:nvSpPr>
          <p:cNvPr id="19" name="Freeform 18">
            <a:extLst>
              <a:ext uri="{FF2B5EF4-FFF2-40B4-BE49-F238E27FC236}">
                <a16:creationId xmlns:a16="http://schemas.microsoft.com/office/drawing/2014/main" id="{F271A6EE-036F-2044-9477-006A7C1E6606}"/>
              </a:ext>
            </a:extLst>
          </p:cNvPr>
          <p:cNvSpPr/>
          <p:nvPr/>
        </p:nvSpPr>
        <p:spPr>
          <a:xfrm>
            <a:off x="2425700" y="3173336"/>
            <a:ext cx="7458635" cy="1517363"/>
          </a:xfrm>
          <a:custGeom>
            <a:avLst/>
            <a:gdLst>
              <a:gd name="connsiteX0" fmla="*/ 0 w 7458635"/>
              <a:gd name="connsiteY0" fmla="*/ 1615726 h 1633655"/>
              <a:gd name="connsiteX1" fmla="*/ 1111624 w 7458635"/>
              <a:gd name="connsiteY1" fmla="*/ 306879 h 1633655"/>
              <a:gd name="connsiteX2" fmla="*/ 2438400 w 7458635"/>
              <a:gd name="connsiteY2" fmla="*/ 55867 h 1633655"/>
              <a:gd name="connsiteX3" fmla="*/ 4123765 w 7458635"/>
              <a:gd name="connsiteY3" fmla="*/ 1131632 h 1633655"/>
              <a:gd name="connsiteX4" fmla="*/ 7458635 w 7458635"/>
              <a:gd name="connsiteY4" fmla="*/ 1633655 h 1633655"/>
              <a:gd name="connsiteX5" fmla="*/ 7458635 w 7458635"/>
              <a:gd name="connsiteY5" fmla="*/ 1633655 h 1633655"/>
              <a:gd name="connsiteX0" fmla="*/ 0 w 7458635"/>
              <a:gd name="connsiteY0" fmla="*/ 1494416 h 1512345"/>
              <a:gd name="connsiteX1" fmla="*/ 1111624 w 7458635"/>
              <a:gd name="connsiteY1" fmla="*/ 185569 h 1512345"/>
              <a:gd name="connsiteX2" fmla="*/ 2474258 w 7458635"/>
              <a:gd name="connsiteY2" fmla="*/ 95921 h 1512345"/>
              <a:gd name="connsiteX3" fmla="*/ 4123765 w 7458635"/>
              <a:gd name="connsiteY3" fmla="*/ 1010322 h 1512345"/>
              <a:gd name="connsiteX4" fmla="*/ 7458635 w 7458635"/>
              <a:gd name="connsiteY4" fmla="*/ 1512345 h 1512345"/>
              <a:gd name="connsiteX5" fmla="*/ 7458635 w 7458635"/>
              <a:gd name="connsiteY5" fmla="*/ 1512345 h 1512345"/>
              <a:gd name="connsiteX0" fmla="*/ 0 w 7458635"/>
              <a:gd name="connsiteY0" fmla="*/ 1458276 h 1476205"/>
              <a:gd name="connsiteX1" fmla="*/ 1004047 w 7458635"/>
              <a:gd name="connsiteY1" fmla="*/ 239076 h 1476205"/>
              <a:gd name="connsiteX2" fmla="*/ 2474258 w 7458635"/>
              <a:gd name="connsiteY2" fmla="*/ 59781 h 1476205"/>
              <a:gd name="connsiteX3" fmla="*/ 4123765 w 7458635"/>
              <a:gd name="connsiteY3" fmla="*/ 974182 h 1476205"/>
              <a:gd name="connsiteX4" fmla="*/ 7458635 w 7458635"/>
              <a:gd name="connsiteY4" fmla="*/ 1476205 h 1476205"/>
              <a:gd name="connsiteX5" fmla="*/ 7458635 w 7458635"/>
              <a:gd name="connsiteY5" fmla="*/ 1476205 h 1476205"/>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67570 h 1485499"/>
              <a:gd name="connsiteX1" fmla="*/ 1004047 w 7458635"/>
              <a:gd name="connsiteY1" fmla="*/ 248370 h 1485499"/>
              <a:gd name="connsiteX2" fmla="*/ 2474258 w 7458635"/>
              <a:gd name="connsiteY2" fmla="*/ 69075 h 1485499"/>
              <a:gd name="connsiteX3" fmla="*/ 4356847 w 7458635"/>
              <a:gd name="connsiteY3" fmla="*/ 1108982 h 1485499"/>
              <a:gd name="connsiteX4" fmla="*/ 7458635 w 7458635"/>
              <a:gd name="connsiteY4" fmla="*/ 1485499 h 1485499"/>
              <a:gd name="connsiteX5" fmla="*/ 7458635 w 7458635"/>
              <a:gd name="connsiteY5" fmla="*/ 1485499 h 1485499"/>
              <a:gd name="connsiteX0" fmla="*/ 0 w 7458635"/>
              <a:gd name="connsiteY0" fmla="*/ 1402469 h 1420398"/>
              <a:gd name="connsiteX1" fmla="*/ 1004047 w 7458635"/>
              <a:gd name="connsiteY1" fmla="*/ 183269 h 1420398"/>
              <a:gd name="connsiteX2" fmla="*/ 2671481 w 7458635"/>
              <a:gd name="connsiteY2" fmla="*/ 93621 h 1420398"/>
              <a:gd name="connsiteX3" fmla="*/ 4356847 w 7458635"/>
              <a:gd name="connsiteY3" fmla="*/ 1043881 h 1420398"/>
              <a:gd name="connsiteX4" fmla="*/ 7458635 w 7458635"/>
              <a:gd name="connsiteY4" fmla="*/ 1420398 h 1420398"/>
              <a:gd name="connsiteX5" fmla="*/ 7458635 w 7458635"/>
              <a:gd name="connsiteY5" fmla="*/ 1420398 h 1420398"/>
              <a:gd name="connsiteX0" fmla="*/ 0 w 7458635"/>
              <a:gd name="connsiteY0" fmla="*/ 1415123 h 1433052"/>
              <a:gd name="connsiteX1" fmla="*/ 1004047 w 7458635"/>
              <a:gd name="connsiteY1" fmla="*/ 195923 h 1433052"/>
              <a:gd name="connsiteX2" fmla="*/ 2671481 w 7458635"/>
              <a:gd name="connsiteY2" fmla="*/ 106275 h 1433052"/>
              <a:gd name="connsiteX3" fmla="*/ 4356847 w 7458635"/>
              <a:gd name="connsiteY3" fmla="*/ 1235829 h 1433052"/>
              <a:gd name="connsiteX4" fmla="*/ 7458635 w 7458635"/>
              <a:gd name="connsiteY4" fmla="*/ 1433052 h 1433052"/>
              <a:gd name="connsiteX5" fmla="*/ 7458635 w 7458635"/>
              <a:gd name="connsiteY5" fmla="*/ 1433052 h 1433052"/>
              <a:gd name="connsiteX0" fmla="*/ 0 w 7458635"/>
              <a:gd name="connsiteY0" fmla="*/ 1415123 h 1472642"/>
              <a:gd name="connsiteX1" fmla="*/ 1004047 w 7458635"/>
              <a:gd name="connsiteY1" fmla="*/ 195923 h 1472642"/>
              <a:gd name="connsiteX2" fmla="*/ 2671481 w 7458635"/>
              <a:gd name="connsiteY2" fmla="*/ 106275 h 1472642"/>
              <a:gd name="connsiteX3" fmla="*/ 4356847 w 7458635"/>
              <a:gd name="connsiteY3" fmla="*/ 1235829 h 1472642"/>
              <a:gd name="connsiteX4" fmla="*/ 7458635 w 7458635"/>
              <a:gd name="connsiteY4" fmla="*/ 1433052 h 1472642"/>
              <a:gd name="connsiteX5" fmla="*/ 7458635 w 7458635"/>
              <a:gd name="connsiteY5" fmla="*/ 1433052 h 1472642"/>
              <a:gd name="connsiteX0" fmla="*/ 0 w 7458635"/>
              <a:gd name="connsiteY0" fmla="*/ 1415123 h 1485722"/>
              <a:gd name="connsiteX1" fmla="*/ 1004047 w 7458635"/>
              <a:gd name="connsiteY1" fmla="*/ 195923 h 1485722"/>
              <a:gd name="connsiteX2" fmla="*/ 2671481 w 7458635"/>
              <a:gd name="connsiteY2" fmla="*/ 106275 h 1485722"/>
              <a:gd name="connsiteX3" fmla="*/ 4356847 w 7458635"/>
              <a:gd name="connsiteY3" fmla="*/ 1235829 h 1485722"/>
              <a:gd name="connsiteX4" fmla="*/ 7458635 w 7458635"/>
              <a:gd name="connsiteY4" fmla="*/ 1433052 h 1485722"/>
              <a:gd name="connsiteX5" fmla="*/ 7458635 w 7458635"/>
              <a:gd name="connsiteY5" fmla="*/ 1433052 h 1485722"/>
              <a:gd name="connsiteX0" fmla="*/ 0 w 7458635"/>
              <a:gd name="connsiteY0" fmla="*/ 1415123 h 1460255"/>
              <a:gd name="connsiteX1" fmla="*/ 1004047 w 7458635"/>
              <a:gd name="connsiteY1" fmla="*/ 195923 h 1460255"/>
              <a:gd name="connsiteX2" fmla="*/ 2671481 w 7458635"/>
              <a:gd name="connsiteY2" fmla="*/ 106275 h 1460255"/>
              <a:gd name="connsiteX3" fmla="*/ 4356847 w 7458635"/>
              <a:gd name="connsiteY3" fmla="*/ 1235829 h 1460255"/>
              <a:gd name="connsiteX4" fmla="*/ 7458635 w 7458635"/>
              <a:gd name="connsiteY4" fmla="*/ 1433052 h 1460255"/>
              <a:gd name="connsiteX5" fmla="*/ 7458635 w 7458635"/>
              <a:gd name="connsiteY5" fmla="*/ 1433052 h 1460255"/>
              <a:gd name="connsiteX0" fmla="*/ 0 w 7458635"/>
              <a:gd name="connsiteY0" fmla="*/ 1415123 h 1466275"/>
              <a:gd name="connsiteX1" fmla="*/ 1004047 w 7458635"/>
              <a:gd name="connsiteY1" fmla="*/ 195923 h 1466275"/>
              <a:gd name="connsiteX2" fmla="*/ 2671481 w 7458635"/>
              <a:gd name="connsiteY2" fmla="*/ 106275 h 1466275"/>
              <a:gd name="connsiteX3" fmla="*/ 4356847 w 7458635"/>
              <a:gd name="connsiteY3" fmla="*/ 1235829 h 1466275"/>
              <a:gd name="connsiteX4" fmla="*/ 7458635 w 7458635"/>
              <a:gd name="connsiteY4" fmla="*/ 1433052 h 1466275"/>
              <a:gd name="connsiteX5" fmla="*/ 7458635 w 7458635"/>
              <a:gd name="connsiteY5" fmla="*/ 1433052 h 1466275"/>
              <a:gd name="connsiteX0" fmla="*/ 0 w 7458635"/>
              <a:gd name="connsiteY0" fmla="*/ 1480850 h 1502423"/>
              <a:gd name="connsiteX1" fmla="*/ 1004047 w 7458635"/>
              <a:gd name="connsiteY1" fmla="*/ 261650 h 1502423"/>
              <a:gd name="connsiteX2" fmla="*/ 2635623 w 7458635"/>
              <a:gd name="connsiteY2" fmla="*/ 82355 h 1502423"/>
              <a:gd name="connsiteX3" fmla="*/ 4356847 w 7458635"/>
              <a:gd name="connsiteY3" fmla="*/ 1301556 h 1502423"/>
              <a:gd name="connsiteX4" fmla="*/ 7458635 w 7458635"/>
              <a:gd name="connsiteY4" fmla="*/ 1498779 h 1502423"/>
              <a:gd name="connsiteX5" fmla="*/ 7458635 w 7458635"/>
              <a:gd name="connsiteY5" fmla="*/ 1498779 h 1502423"/>
              <a:gd name="connsiteX0" fmla="*/ 0 w 7458635"/>
              <a:gd name="connsiteY0" fmla="*/ 1484833 h 1510943"/>
              <a:gd name="connsiteX1" fmla="*/ 1004047 w 7458635"/>
              <a:gd name="connsiteY1" fmla="*/ 265633 h 1510943"/>
              <a:gd name="connsiteX2" fmla="*/ 2635623 w 7458635"/>
              <a:gd name="connsiteY2" fmla="*/ 86338 h 1510943"/>
              <a:gd name="connsiteX3" fmla="*/ 4589929 w 7458635"/>
              <a:gd name="connsiteY3" fmla="*/ 1359327 h 1510943"/>
              <a:gd name="connsiteX4" fmla="*/ 7458635 w 7458635"/>
              <a:gd name="connsiteY4" fmla="*/ 1502762 h 1510943"/>
              <a:gd name="connsiteX5" fmla="*/ 7458635 w 7458635"/>
              <a:gd name="connsiteY5" fmla="*/ 1502762 h 151094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 name="connsiteX0" fmla="*/ 0 w 7458635"/>
              <a:gd name="connsiteY0" fmla="*/ 1484833 h 1517363"/>
              <a:gd name="connsiteX1" fmla="*/ 1004047 w 7458635"/>
              <a:gd name="connsiteY1" fmla="*/ 265633 h 1517363"/>
              <a:gd name="connsiteX2" fmla="*/ 2635623 w 7458635"/>
              <a:gd name="connsiteY2" fmla="*/ 86338 h 1517363"/>
              <a:gd name="connsiteX3" fmla="*/ 4589929 w 7458635"/>
              <a:gd name="connsiteY3" fmla="*/ 1359327 h 1517363"/>
              <a:gd name="connsiteX4" fmla="*/ 7458635 w 7458635"/>
              <a:gd name="connsiteY4" fmla="*/ 1502762 h 1517363"/>
              <a:gd name="connsiteX5" fmla="*/ 7458635 w 7458635"/>
              <a:gd name="connsiteY5" fmla="*/ 1502762 h 151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8635" h="1517363">
                <a:moveTo>
                  <a:pt x="0" y="1484833"/>
                </a:moveTo>
                <a:cubicBezTo>
                  <a:pt x="352612" y="960397"/>
                  <a:pt x="564777" y="498715"/>
                  <a:pt x="1004047" y="265633"/>
                </a:cubicBezTo>
                <a:cubicBezTo>
                  <a:pt x="1443317" y="32551"/>
                  <a:pt x="2037976" y="-95944"/>
                  <a:pt x="2635623" y="86338"/>
                </a:cubicBezTo>
                <a:cubicBezTo>
                  <a:pt x="3233270" y="268620"/>
                  <a:pt x="3768165" y="1105327"/>
                  <a:pt x="4589929" y="1359327"/>
                </a:cubicBezTo>
                <a:cubicBezTo>
                  <a:pt x="5411693" y="1613327"/>
                  <a:pt x="6926729" y="1478856"/>
                  <a:pt x="7458635" y="1502762"/>
                </a:cubicBezTo>
                <a:lnTo>
                  <a:pt x="7458635" y="1502762"/>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91E9736F-5FBE-7D41-9AC2-BFE02A9FCB74}"/>
              </a:ext>
            </a:extLst>
          </p:cNvPr>
          <p:cNvSpPr/>
          <p:nvPr/>
        </p:nvSpPr>
        <p:spPr>
          <a:xfrm>
            <a:off x="2425700" y="2700653"/>
            <a:ext cx="7458635" cy="1957515"/>
          </a:xfrm>
          <a:custGeom>
            <a:avLst/>
            <a:gdLst>
              <a:gd name="connsiteX0" fmla="*/ 0 w 7422776"/>
              <a:gd name="connsiteY0" fmla="*/ 1757083 h 1784361"/>
              <a:gd name="connsiteX1" fmla="*/ 2026024 w 7422776"/>
              <a:gd name="connsiteY1" fmla="*/ 1703294 h 1784361"/>
              <a:gd name="connsiteX2" fmla="*/ 3711388 w 7422776"/>
              <a:gd name="connsiteY2" fmla="*/ 1075765 h 1784361"/>
              <a:gd name="connsiteX3" fmla="*/ 4840941 w 7422776"/>
              <a:gd name="connsiteY3" fmla="*/ 197224 h 1784361"/>
              <a:gd name="connsiteX4" fmla="*/ 7422776 w 7422776"/>
              <a:gd name="connsiteY4" fmla="*/ 0 h 1784361"/>
              <a:gd name="connsiteX5" fmla="*/ 7422776 w 7422776"/>
              <a:gd name="connsiteY5" fmla="*/ 0 h 1784361"/>
              <a:gd name="connsiteX0" fmla="*/ 0 w 7422776"/>
              <a:gd name="connsiteY0" fmla="*/ 1757083 h 1784361"/>
              <a:gd name="connsiteX1" fmla="*/ 2026024 w 7422776"/>
              <a:gd name="connsiteY1" fmla="*/ 1703294 h 1784361"/>
              <a:gd name="connsiteX2" fmla="*/ 3711388 w 7422776"/>
              <a:gd name="connsiteY2" fmla="*/ 1075765 h 1784361"/>
              <a:gd name="connsiteX3" fmla="*/ 4876799 w 7422776"/>
              <a:gd name="connsiteY3" fmla="*/ 322730 h 1784361"/>
              <a:gd name="connsiteX4" fmla="*/ 7422776 w 7422776"/>
              <a:gd name="connsiteY4" fmla="*/ 0 h 1784361"/>
              <a:gd name="connsiteX5" fmla="*/ 7422776 w 7422776"/>
              <a:gd name="connsiteY5" fmla="*/ 0 h 1784361"/>
              <a:gd name="connsiteX0" fmla="*/ 0 w 7422776"/>
              <a:gd name="connsiteY0" fmla="*/ 1757083 h 1783354"/>
              <a:gd name="connsiteX1" fmla="*/ 2026024 w 7422776"/>
              <a:gd name="connsiteY1" fmla="*/ 1703294 h 1783354"/>
              <a:gd name="connsiteX2" fmla="*/ 374724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422776"/>
              <a:gd name="connsiteY0" fmla="*/ 1757083 h 1783354"/>
              <a:gd name="connsiteX1" fmla="*/ 2026024 w 7422776"/>
              <a:gd name="connsiteY1" fmla="*/ 1703294 h 1783354"/>
              <a:gd name="connsiteX2" fmla="*/ 3729317 w 7422776"/>
              <a:gd name="connsiteY2" fmla="*/ 1093694 h 1783354"/>
              <a:gd name="connsiteX3" fmla="*/ 4876799 w 7422776"/>
              <a:gd name="connsiteY3" fmla="*/ 322730 h 1783354"/>
              <a:gd name="connsiteX4" fmla="*/ 7422776 w 7422776"/>
              <a:gd name="connsiteY4" fmla="*/ 0 h 1783354"/>
              <a:gd name="connsiteX5" fmla="*/ 7422776 w 7422776"/>
              <a:gd name="connsiteY5" fmla="*/ 0 h 1783354"/>
              <a:gd name="connsiteX0" fmla="*/ 0 w 7616079"/>
              <a:gd name="connsiteY0" fmla="*/ 1764300 h 1790571"/>
              <a:gd name="connsiteX1" fmla="*/ 2026024 w 7616079"/>
              <a:gd name="connsiteY1" fmla="*/ 1710511 h 1790571"/>
              <a:gd name="connsiteX2" fmla="*/ 3729317 w 7616079"/>
              <a:gd name="connsiteY2" fmla="*/ 1100911 h 1790571"/>
              <a:gd name="connsiteX3" fmla="*/ 4876799 w 7616079"/>
              <a:gd name="connsiteY3" fmla="*/ 329947 h 1790571"/>
              <a:gd name="connsiteX4" fmla="*/ 7422776 w 7616079"/>
              <a:gd name="connsiteY4" fmla="*/ 7217 h 1790571"/>
              <a:gd name="connsiteX5" fmla="*/ 7440705 w 7616079"/>
              <a:gd name="connsiteY5" fmla="*/ 114793 h 1790571"/>
              <a:gd name="connsiteX0" fmla="*/ 0 w 7460213"/>
              <a:gd name="connsiteY0" fmla="*/ 1654223 h 1680494"/>
              <a:gd name="connsiteX1" fmla="*/ 2026024 w 7460213"/>
              <a:gd name="connsiteY1" fmla="*/ 1600434 h 1680494"/>
              <a:gd name="connsiteX2" fmla="*/ 3729317 w 7460213"/>
              <a:gd name="connsiteY2" fmla="*/ 990834 h 1680494"/>
              <a:gd name="connsiteX3" fmla="*/ 4876799 w 7460213"/>
              <a:gd name="connsiteY3" fmla="*/ 219870 h 1680494"/>
              <a:gd name="connsiteX4" fmla="*/ 7153835 w 7460213"/>
              <a:gd name="connsiteY4" fmla="*/ 184010 h 1680494"/>
              <a:gd name="connsiteX5" fmla="*/ 7440705 w 7460213"/>
              <a:gd name="connsiteY5" fmla="*/ 4716 h 1680494"/>
              <a:gd name="connsiteX0" fmla="*/ 0 w 7440705"/>
              <a:gd name="connsiteY0" fmla="*/ 1653523 h 1679794"/>
              <a:gd name="connsiteX1" fmla="*/ 2026024 w 7440705"/>
              <a:gd name="connsiteY1" fmla="*/ 1599734 h 1679794"/>
              <a:gd name="connsiteX2" fmla="*/ 3729317 w 7440705"/>
              <a:gd name="connsiteY2" fmla="*/ 990134 h 1679794"/>
              <a:gd name="connsiteX3" fmla="*/ 4876799 w 7440705"/>
              <a:gd name="connsiteY3" fmla="*/ 219170 h 1679794"/>
              <a:gd name="connsiteX4" fmla="*/ 6508376 w 7440705"/>
              <a:gd name="connsiteY4" fmla="*/ 219168 h 1679794"/>
              <a:gd name="connsiteX5" fmla="*/ 7440705 w 7440705"/>
              <a:gd name="connsiteY5" fmla="*/ 4016 h 1679794"/>
              <a:gd name="connsiteX0" fmla="*/ 0 w 7458635"/>
              <a:gd name="connsiteY0" fmla="*/ 1742216 h 1768487"/>
              <a:gd name="connsiteX1" fmla="*/ 2026024 w 7458635"/>
              <a:gd name="connsiteY1" fmla="*/ 1688427 h 1768487"/>
              <a:gd name="connsiteX2" fmla="*/ 3729317 w 7458635"/>
              <a:gd name="connsiteY2" fmla="*/ 1078827 h 1768487"/>
              <a:gd name="connsiteX3" fmla="*/ 4876799 w 7458635"/>
              <a:gd name="connsiteY3" fmla="*/ 307863 h 1768487"/>
              <a:gd name="connsiteX4" fmla="*/ 6508376 w 7458635"/>
              <a:gd name="connsiteY4" fmla="*/ 307861 h 1768487"/>
              <a:gd name="connsiteX5" fmla="*/ 7458635 w 7458635"/>
              <a:gd name="connsiteY5" fmla="*/ 3062 h 1768487"/>
              <a:gd name="connsiteX0" fmla="*/ 0 w 7458635"/>
              <a:gd name="connsiteY0" fmla="*/ 1742461 h 1768732"/>
              <a:gd name="connsiteX1" fmla="*/ 2026024 w 7458635"/>
              <a:gd name="connsiteY1" fmla="*/ 1688672 h 1768732"/>
              <a:gd name="connsiteX2" fmla="*/ 3729317 w 7458635"/>
              <a:gd name="connsiteY2" fmla="*/ 1079072 h 1768732"/>
              <a:gd name="connsiteX3" fmla="*/ 5020234 w 7458635"/>
              <a:gd name="connsiteY3" fmla="*/ 451543 h 1768732"/>
              <a:gd name="connsiteX4" fmla="*/ 6508376 w 7458635"/>
              <a:gd name="connsiteY4" fmla="*/ 308106 h 1768732"/>
              <a:gd name="connsiteX5" fmla="*/ 7458635 w 7458635"/>
              <a:gd name="connsiteY5" fmla="*/ 3307 h 1768732"/>
              <a:gd name="connsiteX0" fmla="*/ 0 w 7458635"/>
              <a:gd name="connsiteY0" fmla="*/ 1742108 h 1768379"/>
              <a:gd name="connsiteX1" fmla="*/ 2026024 w 7458635"/>
              <a:gd name="connsiteY1" fmla="*/ 1688319 h 1768379"/>
              <a:gd name="connsiteX2" fmla="*/ 3729317 w 7458635"/>
              <a:gd name="connsiteY2" fmla="*/ 1078719 h 1768379"/>
              <a:gd name="connsiteX3" fmla="*/ 5127810 w 7458635"/>
              <a:gd name="connsiteY3" fmla="*/ 236037 h 1768379"/>
              <a:gd name="connsiteX4" fmla="*/ 6508376 w 7458635"/>
              <a:gd name="connsiteY4" fmla="*/ 307753 h 1768379"/>
              <a:gd name="connsiteX5" fmla="*/ 7458635 w 7458635"/>
              <a:gd name="connsiteY5" fmla="*/ 2954 h 1768379"/>
              <a:gd name="connsiteX0" fmla="*/ 0 w 7458635"/>
              <a:gd name="connsiteY0" fmla="*/ 1746524 h 1772795"/>
              <a:gd name="connsiteX1" fmla="*/ 2026024 w 7458635"/>
              <a:gd name="connsiteY1" fmla="*/ 1692735 h 1772795"/>
              <a:gd name="connsiteX2" fmla="*/ 3729317 w 7458635"/>
              <a:gd name="connsiteY2" fmla="*/ 1083135 h 1772795"/>
              <a:gd name="connsiteX3" fmla="*/ 5127810 w 7458635"/>
              <a:gd name="connsiteY3" fmla="*/ 240453 h 1772795"/>
              <a:gd name="connsiteX4" fmla="*/ 6580094 w 7458635"/>
              <a:gd name="connsiteY4" fmla="*/ 114945 h 1772795"/>
              <a:gd name="connsiteX5" fmla="*/ 7458635 w 7458635"/>
              <a:gd name="connsiteY5" fmla="*/ 7370 h 1772795"/>
              <a:gd name="connsiteX0" fmla="*/ 0 w 7458635"/>
              <a:gd name="connsiteY0" fmla="*/ 1957423 h 1983694"/>
              <a:gd name="connsiteX1" fmla="*/ 2026024 w 7458635"/>
              <a:gd name="connsiteY1" fmla="*/ 1903634 h 1983694"/>
              <a:gd name="connsiteX2" fmla="*/ 3729317 w 7458635"/>
              <a:gd name="connsiteY2" fmla="*/ 1294034 h 1983694"/>
              <a:gd name="connsiteX3" fmla="*/ 5127810 w 7458635"/>
              <a:gd name="connsiteY3" fmla="*/ 451352 h 1983694"/>
              <a:gd name="connsiteX4" fmla="*/ 6580094 w 7458635"/>
              <a:gd name="connsiteY4" fmla="*/ 325844 h 1983694"/>
              <a:gd name="connsiteX5" fmla="*/ 7458635 w 7458635"/>
              <a:gd name="connsiteY5" fmla="*/ 3116 h 1983694"/>
              <a:gd name="connsiteX0" fmla="*/ 0 w 7458635"/>
              <a:gd name="connsiteY0" fmla="*/ 1957545 h 1983816"/>
              <a:gd name="connsiteX1" fmla="*/ 2026024 w 7458635"/>
              <a:gd name="connsiteY1" fmla="*/ 1903756 h 1983816"/>
              <a:gd name="connsiteX2" fmla="*/ 3729317 w 7458635"/>
              <a:gd name="connsiteY2" fmla="*/ 1294156 h 1983816"/>
              <a:gd name="connsiteX3" fmla="*/ 4984375 w 7458635"/>
              <a:gd name="connsiteY3" fmla="*/ 523191 h 1983816"/>
              <a:gd name="connsiteX4" fmla="*/ 6580094 w 7458635"/>
              <a:gd name="connsiteY4" fmla="*/ 325966 h 1983816"/>
              <a:gd name="connsiteX5" fmla="*/ 7458635 w 7458635"/>
              <a:gd name="connsiteY5" fmla="*/ 3238 h 1983816"/>
              <a:gd name="connsiteX0" fmla="*/ 0 w 7458635"/>
              <a:gd name="connsiteY0" fmla="*/ 1957545 h 2002498"/>
              <a:gd name="connsiteX1" fmla="*/ 2563906 w 7458635"/>
              <a:gd name="connsiteY1" fmla="*/ 1939615 h 2002498"/>
              <a:gd name="connsiteX2" fmla="*/ 3729317 w 7458635"/>
              <a:gd name="connsiteY2" fmla="*/ 1294156 h 2002498"/>
              <a:gd name="connsiteX3" fmla="*/ 4984375 w 7458635"/>
              <a:gd name="connsiteY3" fmla="*/ 523191 h 2002498"/>
              <a:gd name="connsiteX4" fmla="*/ 6580094 w 7458635"/>
              <a:gd name="connsiteY4" fmla="*/ 325966 h 2002498"/>
              <a:gd name="connsiteX5" fmla="*/ 7458635 w 7458635"/>
              <a:gd name="connsiteY5" fmla="*/ 3238 h 2002498"/>
              <a:gd name="connsiteX0" fmla="*/ 0 w 7458635"/>
              <a:gd name="connsiteY0" fmla="*/ 1957545 h 1967770"/>
              <a:gd name="connsiteX1" fmla="*/ 2563906 w 7458635"/>
              <a:gd name="connsiteY1" fmla="*/ 1939615 h 1967770"/>
              <a:gd name="connsiteX2" fmla="*/ 3729317 w 7458635"/>
              <a:gd name="connsiteY2" fmla="*/ 1294156 h 1967770"/>
              <a:gd name="connsiteX3" fmla="*/ 4984375 w 7458635"/>
              <a:gd name="connsiteY3" fmla="*/ 523191 h 1967770"/>
              <a:gd name="connsiteX4" fmla="*/ 6580094 w 7458635"/>
              <a:gd name="connsiteY4" fmla="*/ 325966 h 1967770"/>
              <a:gd name="connsiteX5" fmla="*/ 7458635 w 7458635"/>
              <a:gd name="connsiteY5" fmla="*/ 3238 h 1967770"/>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563906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45 h 1957545"/>
              <a:gd name="connsiteX1" fmla="*/ 2402541 w 7458635"/>
              <a:gd name="connsiteY1" fmla="*/ 1939615 h 1957545"/>
              <a:gd name="connsiteX2" fmla="*/ 3729317 w 7458635"/>
              <a:gd name="connsiteY2" fmla="*/ 1294156 h 1957545"/>
              <a:gd name="connsiteX3" fmla="*/ 4984375 w 7458635"/>
              <a:gd name="connsiteY3" fmla="*/ 523191 h 1957545"/>
              <a:gd name="connsiteX4" fmla="*/ 6580094 w 7458635"/>
              <a:gd name="connsiteY4" fmla="*/ 325966 h 1957545"/>
              <a:gd name="connsiteX5" fmla="*/ 7458635 w 7458635"/>
              <a:gd name="connsiteY5" fmla="*/ 3238 h 195754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 name="connsiteX0" fmla="*/ 0 w 7458635"/>
              <a:gd name="connsiteY0" fmla="*/ 1957515 h 1957515"/>
              <a:gd name="connsiteX1" fmla="*/ 2402541 w 7458635"/>
              <a:gd name="connsiteY1" fmla="*/ 1939585 h 1957515"/>
              <a:gd name="connsiteX2" fmla="*/ 3729317 w 7458635"/>
              <a:gd name="connsiteY2" fmla="*/ 1294126 h 1957515"/>
              <a:gd name="connsiteX3" fmla="*/ 4984375 w 7458635"/>
              <a:gd name="connsiteY3" fmla="*/ 505232 h 1957515"/>
              <a:gd name="connsiteX4" fmla="*/ 6580094 w 7458635"/>
              <a:gd name="connsiteY4" fmla="*/ 325936 h 1957515"/>
              <a:gd name="connsiteX5" fmla="*/ 7458635 w 7458635"/>
              <a:gd name="connsiteY5" fmla="*/ 3208 h 195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8635" h="1957515">
                <a:moveTo>
                  <a:pt x="0" y="1957515"/>
                </a:moveTo>
                <a:lnTo>
                  <a:pt x="2402541" y="1939585"/>
                </a:lnTo>
                <a:cubicBezTo>
                  <a:pt x="3059953" y="1936596"/>
                  <a:pt x="3334870" y="1640761"/>
                  <a:pt x="3729317" y="1294126"/>
                </a:cubicBezTo>
                <a:cubicBezTo>
                  <a:pt x="4123764" y="947491"/>
                  <a:pt x="4509246" y="666597"/>
                  <a:pt x="4984375" y="505232"/>
                </a:cubicBezTo>
                <a:cubicBezTo>
                  <a:pt x="5459504" y="343867"/>
                  <a:pt x="6167717" y="409607"/>
                  <a:pt x="6580094" y="325936"/>
                </a:cubicBezTo>
                <a:cubicBezTo>
                  <a:pt x="6992471" y="242265"/>
                  <a:pt x="7452659" y="-32651"/>
                  <a:pt x="7458635" y="3208"/>
                </a:cubicBezTo>
              </a:path>
            </a:pathLst>
          </a:custGeom>
          <a:noFill/>
          <a:ln>
            <a:solidFill>
              <a:srgbClr val="613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7404B7E-9840-0847-9B81-939070B01E3C}"/>
              </a:ext>
            </a:extLst>
          </p:cNvPr>
          <p:cNvCxnSpPr/>
          <p:nvPr/>
        </p:nvCxnSpPr>
        <p:spPr>
          <a:xfrm>
            <a:off x="5003800" y="3087190"/>
            <a:ext cx="22733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1BC040B-14E6-8140-BCEE-AD6E8D995AD6}"/>
              </a:ext>
            </a:extLst>
          </p:cNvPr>
          <p:cNvSpPr txBox="1"/>
          <p:nvPr/>
        </p:nvSpPr>
        <p:spPr>
          <a:xfrm>
            <a:off x="5479701" y="2783175"/>
            <a:ext cx="1321497" cy="297604"/>
          </a:xfrm>
          <a:prstGeom prst="rect">
            <a:avLst/>
          </a:prstGeom>
          <a:noFill/>
          <a:ln>
            <a:noFill/>
          </a:ln>
        </p:spPr>
        <p:txBody>
          <a:bodyPr wrap="square" rtlCol="0" anchor="ctr">
            <a:noAutofit/>
          </a:bodyPr>
          <a:lstStyle/>
          <a:p>
            <a:pPr algn="ctr"/>
            <a:r>
              <a:rPr lang="en-US" sz="1200" b="1" dirty="0">
                <a:solidFill>
                  <a:schemeClr val="tx1">
                    <a:lumMod val="75000"/>
                    <a:lumOff val="25000"/>
                  </a:schemeClr>
                </a:solidFill>
                <a:latin typeface="Avenir Book" panose="02000503020000020003" pitchFamily="2" charset="0"/>
              </a:rPr>
              <a:t>Resource Gap</a:t>
            </a:r>
          </a:p>
        </p:txBody>
      </p:sp>
      <p:cxnSp>
        <p:nvCxnSpPr>
          <p:cNvPr id="14" name="Straight Connector 13">
            <a:extLst>
              <a:ext uri="{FF2B5EF4-FFF2-40B4-BE49-F238E27FC236}">
                <a16:creationId xmlns:a16="http://schemas.microsoft.com/office/drawing/2014/main" id="{15E62ECD-A7A9-914E-9C99-3650BFA30D14}"/>
              </a:ext>
            </a:extLst>
          </p:cNvPr>
          <p:cNvCxnSpPr/>
          <p:nvPr/>
        </p:nvCxnSpPr>
        <p:spPr>
          <a:xfrm>
            <a:off x="5003800" y="3013329"/>
            <a:ext cx="0" cy="14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32BEF1-F4C8-F643-8DAD-6B81BAC9130B}"/>
              </a:ext>
            </a:extLst>
          </p:cNvPr>
          <p:cNvCxnSpPr/>
          <p:nvPr/>
        </p:nvCxnSpPr>
        <p:spPr>
          <a:xfrm>
            <a:off x="7276304" y="3011981"/>
            <a:ext cx="0" cy="14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FBB13B-BABE-6A4E-B1E7-075692B654ED}"/>
              </a:ext>
            </a:extLst>
          </p:cNvPr>
          <p:cNvSpPr/>
          <p:nvPr/>
        </p:nvSpPr>
        <p:spPr>
          <a:xfrm>
            <a:off x="8721587" y="4415425"/>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R&amp;D Funding</a:t>
            </a:r>
          </a:p>
        </p:txBody>
      </p:sp>
      <p:sp>
        <p:nvSpPr>
          <p:cNvPr id="25" name="Rectangle 24">
            <a:extLst>
              <a:ext uri="{FF2B5EF4-FFF2-40B4-BE49-F238E27FC236}">
                <a16:creationId xmlns:a16="http://schemas.microsoft.com/office/drawing/2014/main" id="{DEAA23AE-064E-6C46-BE02-CDD14D53E572}"/>
              </a:ext>
            </a:extLst>
          </p:cNvPr>
          <p:cNvSpPr/>
          <p:nvPr/>
        </p:nvSpPr>
        <p:spPr>
          <a:xfrm>
            <a:off x="8721586" y="2391616"/>
            <a:ext cx="1314053" cy="261610"/>
          </a:xfrm>
          <a:prstGeom prst="rect">
            <a:avLst/>
          </a:prstGeom>
          <a:ln>
            <a:noFill/>
          </a:ln>
        </p:spPr>
        <p:txBody>
          <a:bodyPr wrap="square">
            <a:spAutoFit/>
          </a:bodyPr>
          <a:lstStyle/>
          <a:p>
            <a:pPr algn="r"/>
            <a:r>
              <a:rPr lang="en-US" sz="1100" dirty="0">
                <a:solidFill>
                  <a:schemeClr val="tx1">
                    <a:lumMod val="50000"/>
                    <a:lumOff val="50000"/>
                  </a:schemeClr>
                </a:solidFill>
                <a:latin typeface="Avenir Book" panose="02000503020000020003" pitchFamily="2" charset="0"/>
                <a:ea typeface="Roboto" panose="02000000000000000000" pitchFamily="2" charset="0"/>
              </a:rPr>
              <a:t>O&amp;M Funding</a:t>
            </a:r>
          </a:p>
        </p:txBody>
      </p:sp>
      <p:pic>
        <p:nvPicPr>
          <p:cNvPr id="27" name="Picture 26">
            <a:extLst>
              <a:ext uri="{FF2B5EF4-FFF2-40B4-BE49-F238E27FC236}">
                <a16:creationId xmlns:a16="http://schemas.microsoft.com/office/drawing/2014/main" id="{B204F08A-BE3F-FF4C-A377-B19E116D736F}"/>
              </a:ext>
            </a:extLst>
          </p:cNvPr>
          <p:cNvPicPr>
            <a:picLocks noChangeAspect="1"/>
          </p:cNvPicPr>
          <p:nvPr/>
        </p:nvPicPr>
        <p:blipFill>
          <a:blip r:embed="rId2"/>
          <a:stretch>
            <a:fillRect/>
          </a:stretch>
        </p:blipFill>
        <p:spPr>
          <a:xfrm>
            <a:off x="10446555" y="176863"/>
            <a:ext cx="1492406" cy="652022"/>
          </a:xfrm>
          <a:prstGeom prst="rect">
            <a:avLst/>
          </a:prstGeom>
        </p:spPr>
      </p:pic>
    </p:spTree>
    <p:extLst>
      <p:ext uri="{BB962C8B-B14F-4D97-AF65-F5344CB8AC3E}">
        <p14:creationId xmlns:p14="http://schemas.microsoft.com/office/powerpoint/2010/main" val="86860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20928</TotalTime>
  <Words>1383</Words>
  <Application>Microsoft Office PowerPoint</Application>
  <PresentationFormat>Widescreen</PresentationFormat>
  <Paragraphs>125</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Book</vt:lpstr>
      <vt:lpstr>Calibri</vt:lpstr>
      <vt:lpstr>Calibri Light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 Jantzen</dc:creator>
  <cp:lastModifiedBy>Yukins, Christopher R.</cp:lastModifiedBy>
  <cp:revision>178</cp:revision>
  <dcterms:created xsi:type="dcterms:W3CDTF">2020-03-17T18:53:27Z</dcterms:created>
  <dcterms:modified xsi:type="dcterms:W3CDTF">2020-05-06T23:48:25Z</dcterms:modified>
</cp:coreProperties>
</file>