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58" r:id="rId5"/>
    <p:sldId id="261" r:id="rId6"/>
    <p:sldId id="280" r:id="rId7"/>
    <p:sldId id="263" r:id="rId8"/>
    <p:sldId id="264" r:id="rId9"/>
    <p:sldId id="281" r:id="rId10"/>
    <p:sldId id="279" r:id="rId11"/>
    <p:sldId id="266" r:id="rId12"/>
    <p:sldId id="286" r:id="rId13"/>
    <p:sldId id="278" r:id="rId14"/>
    <p:sldId id="282" r:id="rId15"/>
    <p:sldId id="283" r:id="rId16"/>
    <p:sldId id="284" r:id="rId17"/>
    <p:sldId id="285" r:id="rId18"/>
    <p:sldId id="260" r:id="rId19"/>
    <p:sldId id="267"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24" autoAdjust="0"/>
    <p:restoredTop sz="86385" autoAdjust="0"/>
  </p:normalViewPr>
  <p:slideViewPr>
    <p:cSldViewPr snapToGrid="0">
      <p:cViewPr varScale="1">
        <p:scale>
          <a:sx n="98" d="100"/>
          <a:sy n="98" d="100"/>
        </p:scale>
        <p:origin x="768" y="90"/>
      </p:cViewPr>
      <p:guideLst/>
    </p:cSldViewPr>
  </p:slideViewPr>
  <p:outlineViewPr>
    <p:cViewPr>
      <p:scale>
        <a:sx n="33" d="100"/>
        <a:sy n="33" d="100"/>
      </p:scale>
      <p:origin x="0" y="-27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F62A3-7965-4C63-8759-CEEBB8FD252F}" type="datetimeFigureOut">
              <a:rPr lang="en-US" smtClean="0"/>
              <a:t>5/4/2020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E0F48-B9DB-4341-8E92-01460AF73980}" type="slidenum">
              <a:rPr lang="en-US" smtClean="0"/>
              <a:t>‹#›</a:t>
            </a:fld>
            <a:endParaRPr lang="en-US"/>
          </a:p>
        </p:txBody>
      </p:sp>
    </p:spTree>
    <p:extLst>
      <p:ext uri="{BB962C8B-B14F-4D97-AF65-F5344CB8AC3E}">
        <p14:creationId xmlns:p14="http://schemas.microsoft.com/office/powerpoint/2010/main" val="335948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onference-board.org/images/data/usforecast_large.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pmresearchlab.org/covid/deaths-by-rac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pmresearchlab.org/covid/deaths-by-race"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coronavirus/2019-ncov/need-extra-precautions/racial-ethnic-minorities.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conomyleague.org/providing-insight/leadingindicators/2020/04/15/covid19blackcommuniti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eguardian.com/us-news/2020/apr/28/african-americans-unemployment-covid-19-economic-impac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0F48-B9DB-4341-8E92-01460AF73980}" type="slidenum">
              <a:rPr lang="en-US" smtClean="0"/>
              <a:t>3</a:t>
            </a:fld>
            <a:endParaRPr lang="en-US"/>
          </a:p>
        </p:txBody>
      </p:sp>
    </p:spTree>
    <p:extLst>
      <p:ext uri="{BB962C8B-B14F-4D97-AF65-F5344CB8AC3E}">
        <p14:creationId xmlns:p14="http://schemas.microsoft.com/office/powerpoint/2010/main" val="2921335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0F48-B9DB-4341-8E92-01460AF73980}" type="slidenum">
              <a:rPr lang="en-US" smtClean="0"/>
              <a:t>18</a:t>
            </a:fld>
            <a:endParaRPr lang="en-US"/>
          </a:p>
        </p:txBody>
      </p:sp>
    </p:spTree>
    <p:extLst>
      <p:ext uri="{BB962C8B-B14F-4D97-AF65-F5344CB8AC3E}">
        <p14:creationId xmlns:p14="http://schemas.microsoft.com/office/powerpoint/2010/main" val="3166149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0F48-B9DB-4341-8E92-01460AF73980}" type="slidenum">
              <a:rPr lang="en-US" smtClean="0"/>
              <a:t>19</a:t>
            </a:fld>
            <a:endParaRPr lang="en-US"/>
          </a:p>
        </p:txBody>
      </p:sp>
    </p:spTree>
    <p:extLst>
      <p:ext uri="{BB962C8B-B14F-4D97-AF65-F5344CB8AC3E}">
        <p14:creationId xmlns:p14="http://schemas.microsoft.com/office/powerpoint/2010/main" val="4221985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E0F48-B9DB-4341-8E92-01460AF73980}" type="slidenum">
              <a:rPr lang="en-US" smtClean="0"/>
              <a:t>6</a:t>
            </a:fld>
            <a:endParaRPr lang="en-US"/>
          </a:p>
        </p:txBody>
      </p:sp>
    </p:spTree>
    <p:extLst>
      <p:ext uri="{BB962C8B-B14F-4D97-AF65-F5344CB8AC3E}">
        <p14:creationId xmlns:p14="http://schemas.microsoft.com/office/powerpoint/2010/main" val="45017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E0F48-B9DB-4341-8E92-01460AF739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98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9E0F48-B9DB-4341-8E92-01460AF73980}" type="slidenum">
              <a:rPr lang="en-US" smtClean="0"/>
              <a:t>12</a:t>
            </a:fld>
            <a:endParaRPr lang="en-US"/>
          </a:p>
        </p:txBody>
      </p:sp>
    </p:spTree>
    <p:extLst>
      <p:ext uri="{BB962C8B-B14F-4D97-AF65-F5344CB8AC3E}">
        <p14:creationId xmlns:p14="http://schemas.microsoft.com/office/powerpoint/2010/main" val="3240027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Updated: April 9, 2020</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US economy will contract between 3.6 and 7.4 percent in 2020</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Given the highly volatile nature of the ongoing COVID-19 pandemic, The Conference Board continues to rely upon a scenario based approach to its US economic forecasting. To help businesses navigate and consider how to respond to a variety of environments that may emerge over the coming months, The Conference Board has developed four scenarios for the course of the US economy for the remainder of 2020:</a:t>
            </a:r>
          </a:p>
          <a:p>
            <a:r>
              <a:rPr lang="en-US" sz="1200" b="1" i="0" kern="1200" dirty="0">
                <a:solidFill>
                  <a:schemeClr val="tx1"/>
                </a:solidFill>
                <a:effectLst/>
                <a:latin typeface="+mn-lt"/>
                <a:ea typeface="+mn-ea"/>
                <a:cs typeface="+mn-cs"/>
              </a:rPr>
              <a:t>May Reboot (quick recovery):</a:t>
            </a:r>
            <a:r>
              <a:rPr lang="en-US" sz="1200" b="0" i="0" kern="1200" dirty="0">
                <a:solidFill>
                  <a:schemeClr val="tx1"/>
                </a:solidFill>
                <a:effectLst/>
                <a:latin typeface="+mn-lt"/>
                <a:ea typeface="+mn-ea"/>
                <a:cs typeface="+mn-cs"/>
              </a:rPr>
              <a:t> Assumes a peak in new COVID-19 cases for the US as a whole by mid-April. Economic activity may gradually resume in May beginning with the most impacted sectors, such as restaurants, travel, etc. Even in this optimistic scenario, annual GDP growth contracts by 3.6 percent.</a:t>
            </a:r>
          </a:p>
          <a:p>
            <a:r>
              <a:rPr lang="en-US" sz="1200" b="1" i="0" kern="1200" dirty="0">
                <a:solidFill>
                  <a:schemeClr val="tx1"/>
                </a:solidFill>
                <a:effectLst/>
                <a:latin typeface="+mn-lt"/>
                <a:ea typeface="+mn-ea"/>
                <a:cs typeface="+mn-cs"/>
              </a:rPr>
              <a:t>Summertime V-Shape (deep contraction, V-shaped recovery):</a:t>
            </a:r>
            <a:r>
              <a:rPr lang="en-US" sz="1200" b="0" i="0" kern="1200" dirty="0">
                <a:solidFill>
                  <a:schemeClr val="tx1"/>
                </a:solidFill>
                <a:effectLst/>
                <a:latin typeface="+mn-lt"/>
                <a:ea typeface="+mn-ea"/>
                <a:cs typeface="+mn-cs"/>
              </a:rPr>
              <a:t> Assumes that the peak in new COVID-19 cases will take place in early May, creating a deep economic contraction in Q2, especially for consumption. While we may see a strong recovery in Q3, annual GDP growth will still contract by as much as 6.6 percent.</a:t>
            </a:r>
          </a:p>
          <a:p>
            <a:r>
              <a:rPr lang="en-US" sz="1200" b="1" i="0" kern="1200" dirty="0">
                <a:solidFill>
                  <a:schemeClr val="tx1"/>
                </a:solidFill>
                <a:effectLst/>
                <a:latin typeface="+mn-lt"/>
                <a:ea typeface="+mn-ea"/>
                <a:cs typeface="+mn-cs"/>
              </a:rPr>
              <a:t>Fall COVID-19 Resurgence (2nd contraction in Q4, W-shaped recovery): </a:t>
            </a:r>
            <a:r>
              <a:rPr lang="en-US" sz="1200" b="0" i="0" kern="1200" dirty="0">
                <a:solidFill>
                  <a:schemeClr val="tx1"/>
                </a:solidFill>
                <a:effectLst/>
                <a:latin typeface="+mn-lt"/>
                <a:ea typeface="+mn-ea"/>
                <a:cs typeface="+mn-cs"/>
              </a:rPr>
              <a:t>Attempts to keep new COVID-19 cases under control in the Fall fail, requiring the implementation of stringent measures starting in October. The economy would begin to contract again in Q4, following a recovery in Q3. Annual GDP growth contracts to 7.4 percent – substantially more than under the previous scenarios.</a:t>
            </a:r>
          </a:p>
          <a:p>
            <a:r>
              <a:rPr lang="en-US" sz="1200" b="1" i="0" kern="1200" dirty="0">
                <a:solidFill>
                  <a:schemeClr val="tx1"/>
                </a:solidFill>
                <a:effectLst/>
                <a:latin typeface="+mn-lt"/>
                <a:ea typeface="+mn-ea"/>
                <a:cs typeface="+mn-cs"/>
              </a:rPr>
              <a:t>Fall Recovery (extended contraction, U-shape recovery):</a:t>
            </a:r>
            <a:r>
              <a:rPr lang="en-US" sz="1200" b="0" i="0" kern="1200" dirty="0">
                <a:solidFill>
                  <a:schemeClr val="tx1"/>
                </a:solidFill>
                <a:effectLst/>
                <a:latin typeface="+mn-lt"/>
                <a:ea typeface="+mn-ea"/>
                <a:cs typeface="+mn-cs"/>
              </a:rPr>
              <a:t> Government policies such as social distancing help to ‘flatten the curve’ but extend economic weakness to Q3. The recovery will be slower but more controlled than in the V- and W-shaped scenarios, giving businesses more time to prepare for the recovery.</a:t>
            </a:r>
          </a:p>
          <a:p>
            <a:r>
              <a:rPr lang="en-US" sz="1200" b="0" i="0" kern="1200" dirty="0">
                <a:solidFill>
                  <a:schemeClr val="tx1"/>
                </a:solidFill>
                <a:effectLst/>
                <a:latin typeface="+mn-lt"/>
                <a:ea typeface="+mn-ea"/>
                <a:cs typeface="+mn-cs"/>
              </a:rPr>
              <a:t>While we refrain from attaching probabilities to the scenarios, creating any false sense of certainty, at present we treat the Fall Recovery scenarios as our base case. Under this scenario, we assume that social distancing measures are executed in a balanced fashion that prioritize protecting people’s health and wellbeing while simultaneously gradually rebooting the economy. On the basis of this scenario we forecast a 33 percent contraction in GDP in Q2 (on an annualized basis) and no growth in Q3. While Q4 will see a sizable rebound, the economy will contract by 6.5 percent for the entire year (compared to 2019). A significant reduction in consumer spending is the primary driver of this weakness, but weak residential and non-residential investment, exports, and a reduction in inventories exacerbate the pain. Unemployment would rise to 15 percent by May, and average 12% in both Q2 and Q3, and then gradually drop off to 8 percent by Q4. Fiscal stimulus from the government would be insufficient to offset weakness in the private sector of the economy.</a:t>
            </a:r>
          </a:p>
          <a:p>
            <a:br>
              <a:rPr lang="en-US" sz="1200" b="0" i="0" u="none" strike="noStrike" kern="1200" dirty="0">
                <a:solidFill>
                  <a:schemeClr val="tx1"/>
                </a:solidFill>
                <a:effectLst/>
                <a:latin typeface="+mn-lt"/>
                <a:ea typeface="+mn-ea"/>
                <a:cs typeface="+mn-cs"/>
                <a:hlinkClick r:id="rId3"/>
              </a:rPr>
            </a:br>
            <a:endParaRPr lang="en-US" dirty="0"/>
          </a:p>
        </p:txBody>
      </p:sp>
      <p:sp>
        <p:nvSpPr>
          <p:cNvPr id="4" name="Slide Number Placeholder 3"/>
          <p:cNvSpPr>
            <a:spLocks noGrp="1"/>
          </p:cNvSpPr>
          <p:nvPr>
            <p:ph type="sldNum" sz="quarter" idx="5"/>
          </p:nvPr>
        </p:nvSpPr>
        <p:spPr/>
        <p:txBody>
          <a:bodyPr/>
          <a:lstStyle/>
          <a:p>
            <a:fld id="{099E0F48-B9DB-4341-8E92-01460AF73980}" type="slidenum">
              <a:rPr lang="en-US" smtClean="0"/>
              <a:t>13</a:t>
            </a:fld>
            <a:endParaRPr lang="en-US"/>
          </a:p>
        </p:txBody>
      </p:sp>
    </p:spTree>
    <p:extLst>
      <p:ext uri="{BB962C8B-B14F-4D97-AF65-F5344CB8AC3E}">
        <p14:creationId xmlns:p14="http://schemas.microsoft.com/office/powerpoint/2010/main" val="89594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https://www.apmresearchlab.org/covid/deaths-by-race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39F52-0177-49B1-89AE-94F7473432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301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https://www.apmresearchlab.org/covid/deaths-by-race</a:t>
            </a:r>
            <a:endParaRPr lang="en-US" dirty="0"/>
          </a:p>
          <a:p>
            <a:endParaRPr lang="en-US" dirty="0"/>
          </a:p>
          <a:p>
            <a:r>
              <a:rPr lang="en-US" dirty="0"/>
              <a:t>CDC analysis of reasons for racial and ethnic disparity in disease:</a:t>
            </a:r>
          </a:p>
          <a:p>
            <a:endParaRPr lang="en-US" dirty="0"/>
          </a:p>
          <a:p>
            <a:r>
              <a:rPr lang="en-US" dirty="0">
                <a:hlinkClick r:id="rId4"/>
              </a:rPr>
              <a:t>https://www.cdc.gov/coronavirus/2019-ncov/need-extra-precautions/racial-ethnic-minorities.html</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39F52-0177-49B1-89AE-94F7473432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26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http://economyleague.org/providing-insight/leadingindicators/2020/04/15/covid19blackcommunities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39F52-0177-49B1-89AE-94F7473432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187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https://www.theguardian.com/us-news/2020/apr/28/african-americans-unemployment-covid-19-economic-impact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839F52-0177-49B1-89AE-94F7473432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028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68C8-A00A-4674-8033-4322102463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7BCEBE-2836-45AA-90FE-CCA05E10DA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7FE98C-22B2-4CEE-AC94-F1BAAF3276AA}"/>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5" name="Footer Placeholder 4">
            <a:extLst>
              <a:ext uri="{FF2B5EF4-FFF2-40B4-BE49-F238E27FC236}">
                <a16:creationId xmlns:a16="http://schemas.microsoft.com/office/drawing/2014/main" id="{989F3207-0EE6-4D4A-829B-2B40F4B8A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F9D1D-3AB8-44FB-83D6-080D18D0B0D3}"/>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414086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01EB-01D1-4F41-B0FE-F6EF305193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DFA257-A2A0-4774-8214-FB70220A32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4D2F7-9975-440C-AE24-64E8F820C974}"/>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5" name="Footer Placeholder 4">
            <a:extLst>
              <a:ext uri="{FF2B5EF4-FFF2-40B4-BE49-F238E27FC236}">
                <a16:creationId xmlns:a16="http://schemas.microsoft.com/office/drawing/2014/main" id="{E5FC8169-2EB6-4CEB-AF9C-F3778DB57C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8E800-D1DC-424E-B17B-3A1D666B3804}"/>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253799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4F9243-2A70-4BF6-927A-187E4093FB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FBC5F2-559D-4E3D-997E-7A4D23242C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2AA27-C2DB-4D91-A316-67B9EC5C2DAF}"/>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5" name="Footer Placeholder 4">
            <a:extLst>
              <a:ext uri="{FF2B5EF4-FFF2-40B4-BE49-F238E27FC236}">
                <a16:creationId xmlns:a16="http://schemas.microsoft.com/office/drawing/2014/main" id="{4BA3357C-EF3A-450D-8164-C970E63FC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FB48B-9752-4E88-955D-F2198D970D3C}"/>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37444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044B-593A-411F-81E8-67912F7CA6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94E59A-DB9F-48D6-999A-07A61BDA68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17A88-CE6B-411A-A719-7C7F46A793BF}"/>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5" name="Footer Placeholder 4">
            <a:extLst>
              <a:ext uri="{FF2B5EF4-FFF2-40B4-BE49-F238E27FC236}">
                <a16:creationId xmlns:a16="http://schemas.microsoft.com/office/drawing/2014/main" id="{283FF038-D0AA-42EA-904C-BA3713FC03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FF462-AB20-43C4-929C-6DAFE723A842}"/>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1409993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6FCE7-A198-46A6-A1EA-7E89195937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4DA263-893D-4F0B-85A5-947DB9E344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975F-67BD-41B8-9181-507A5E166EBD}"/>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5" name="Footer Placeholder 4">
            <a:extLst>
              <a:ext uri="{FF2B5EF4-FFF2-40B4-BE49-F238E27FC236}">
                <a16:creationId xmlns:a16="http://schemas.microsoft.com/office/drawing/2014/main" id="{FA352FBC-7D92-42C5-9E08-D97F67ABD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C053AA-559A-4C4B-8FAF-BF0CFF5B18F6}"/>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432577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29712-8BE9-460E-9E1D-EBDAB92B1D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36F40-0DFB-4D65-9446-A69D304C90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A1EDDC-3651-4EEA-8A1B-42D67084AD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FD26D3-8114-4D1E-A34B-E00A79E65792}"/>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6" name="Footer Placeholder 5">
            <a:extLst>
              <a:ext uri="{FF2B5EF4-FFF2-40B4-BE49-F238E27FC236}">
                <a16:creationId xmlns:a16="http://schemas.microsoft.com/office/drawing/2014/main" id="{C00DC60B-8826-4C7C-8B25-6B63DB460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B81F9-3AF7-44D4-ACF2-C1F9F6097D95}"/>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374790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9434D-6FF0-4EDB-8E6E-C6A56CF170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2F4789-85A4-4B22-B4DF-73590AAD67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35244C-1046-44D9-9197-FCAD9CCD9A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66181D-BD89-44E5-BFFC-5FBC8FDEDC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4480EA-AA9E-4FF1-AC92-B547E6B686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EEB707-ED42-4E45-B058-4787E41E8357}"/>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8" name="Footer Placeholder 7">
            <a:extLst>
              <a:ext uri="{FF2B5EF4-FFF2-40B4-BE49-F238E27FC236}">
                <a16:creationId xmlns:a16="http://schemas.microsoft.com/office/drawing/2014/main" id="{C8157576-072F-4570-BDB3-8F182914C9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300AAA-7E69-4E4D-9BD7-986511726F63}"/>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18093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C4C2-96CF-4FE4-BDF5-1AC6399310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B66003-1F76-4E33-813F-68663FE005B1}"/>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4" name="Footer Placeholder 3">
            <a:extLst>
              <a:ext uri="{FF2B5EF4-FFF2-40B4-BE49-F238E27FC236}">
                <a16:creationId xmlns:a16="http://schemas.microsoft.com/office/drawing/2014/main" id="{69B23CD8-1742-4306-806E-640351260D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3AC9B0-C290-4309-9B93-97D18D0CED45}"/>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232344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FCF1C7-63A7-4391-A414-5C4781357353}"/>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3" name="Footer Placeholder 2">
            <a:extLst>
              <a:ext uri="{FF2B5EF4-FFF2-40B4-BE49-F238E27FC236}">
                <a16:creationId xmlns:a16="http://schemas.microsoft.com/office/drawing/2014/main" id="{229CCA69-6099-4A23-843B-AEC125E7D1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B3E550-B8A0-4905-B6F2-EB299325D3B8}"/>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1298305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FB17-CB04-43F7-8425-C7C5B7B72A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2AFB41-0E5E-4001-AE25-0FCCCA53E3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165568-6E94-4D2C-ACF0-CDADAC98C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AC49E-19EB-41CB-9DB2-555D56695066}"/>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6" name="Footer Placeholder 5">
            <a:extLst>
              <a:ext uri="{FF2B5EF4-FFF2-40B4-BE49-F238E27FC236}">
                <a16:creationId xmlns:a16="http://schemas.microsoft.com/office/drawing/2014/main" id="{0C49B4F1-10D4-4931-814A-B8485024E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A005B-EC17-4B62-8052-858478E65881}"/>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195827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14C9-B2F6-4275-9043-234E46F2B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88F458-A3B6-4F39-AB4A-335775FA79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BCB99C-C2C2-4C54-8693-F2D2323F7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F7EEBB-DC6A-48E0-8116-956F55ACC2A9}"/>
              </a:ext>
            </a:extLst>
          </p:cNvPr>
          <p:cNvSpPr>
            <a:spLocks noGrp="1"/>
          </p:cNvSpPr>
          <p:nvPr>
            <p:ph type="dt" sz="half" idx="10"/>
          </p:nvPr>
        </p:nvSpPr>
        <p:spPr/>
        <p:txBody>
          <a:bodyPr/>
          <a:lstStyle/>
          <a:p>
            <a:fld id="{83C0695D-DD4D-4AB2-9379-9D8A4F88CACA}" type="datetimeFigureOut">
              <a:rPr lang="en-US" smtClean="0"/>
              <a:t>5/4/2020</a:t>
            </a:fld>
            <a:endParaRPr lang="en-US"/>
          </a:p>
        </p:txBody>
      </p:sp>
      <p:sp>
        <p:nvSpPr>
          <p:cNvPr id="6" name="Footer Placeholder 5">
            <a:extLst>
              <a:ext uri="{FF2B5EF4-FFF2-40B4-BE49-F238E27FC236}">
                <a16:creationId xmlns:a16="http://schemas.microsoft.com/office/drawing/2014/main" id="{82E3D7C1-7FA5-49D5-B241-75C070144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A9DF2-3D98-4504-AB43-99F37D72E090}"/>
              </a:ext>
            </a:extLst>
          </p:cNvPr>
          <p:cNvSpPr>
            <a:spLocks noGrp="1"/>
          </p:cNvSpPr>
          <p:nvPr>
            <p:ph type="sldNum" sz="quarter" idx="12"/>
          </p:nvPr>
        </p:nvSpPr>
        <p:spPr/>
        <p:txBody>
          <a:bodyPr/>
          <a:lstStyle/>
          <a:p>
            <a:fld id="{BE71A6EC-D150-44C2-AE7C-3FD1CDF48851}" type="slidenum">
              <a:rPr lang="en-US" smtClean="0"/>
              <a:t>‹#›</a:t>
            </a:fld>
            <a:endParaRPr lang="en-US"/>
          </a:p>
        </p:txBody>
      </p:sp>
    </p:spTree>
    <p:extLst>
      <p:ext uri="{BB962C8B-B14F-4D97-AF65-F5344CB8AC3E}">
        <p14:creationId xmlns:p14="http://schemas.microsoft.com/office/powerpoint/2010/main" val="128687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7FEED-8EA1-4171-BBDE-7C4320F030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011D78-F87A-4380-A18B-2BCC5623C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981F5-6DDF-437D-80D7-BFF0F28C81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C0695D-DD4D-4AB2-9379-9D8A4F88CACA}" type="datetimeFigureOut">
              <a:rPr lang="en-US" smtClean="0"/>
              <a:t>5/4/2020</a:t>
            </a:fld>
            <a:endParaRPr lang="en-US"/>
          </a:p>
        </p:txBody>
      </p:sp>
      <p:sp>
        <p:nvSpPr>
          <p:cNvPr id="5" name="Footer Placeholder 4">
            <a:extLst>
              <a:ext uri="{FF2B5EF4-FFF2-40B4-BE49-F238E27FC236}">
                <a16:creationId xmlns:a16="http://schemas.microsoft.com/office/drawing/2014/main" id="{EBB9FD0E-B178-4CC1-BCA3-6476F1155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C74DCE-2AB2-462D-890B-2EC3FBC87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1A6EC-D150-44C2-AE7C-3FD1CDF48851}" type="slidenum">
              <a:rPr lang="en-US" smtClean="0"/>
              <a:t>‹#›</a:t>
            </a:fld>
            <a:endParaRPr lang="en-US"/>
          </a:p>
        </p:txBody>
      </p:sp>
    </p:spTree>
    <p:extLst>
      <p:ext uri="{BB962C8B-B14F-4D97-AF65-F5344CB8AC3E}">
        <p14:creationId xmlns:p14="http://schemas.microsoft.com/office/powerpoint/2010/main" val="169081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hyperlink" Target="https://publicprocurementinternational.com/resources-on-covid-19-and-public-procurement/small-busines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33659-2165-4B0B-80F2-1D911F5CB773}"/>
              </a:ext>
            </a:extLst>
          </p:cNvPr>
          <p:cNvSpPr>
            <a:spLocks noGrp="1"/>
          </p:cNvSpPr>
          <p:nvPr>
            <p:ph type="ctrTitle"/>
          </p:nvPr>
        </p:nvSpPr>
        <p:spPr>
          <a:xfrm>
            <a:off x="527538" y="4756638"/>
            <a:ext cx="11139854" cy="930447"/>
          </a:xfrm>
        </p:spPr>
        <p:txBody>
          <a:bodyPr>
            <a:normAutofit/>
          </a:bodyPr>
          <a:lstStyle/>
          <a:p>
            <a:r>
              <a:rPr lang="en-US" sz="5000" b="1" dirty="0">
                <a:solidFill>
                  <a:srgbClr val="FFFFFF"/>
                </a:solidFill>
              </a:rPr>
              <a:t>COVID-19:  Contractors’ Road to Recovery</a:t>
            </a:r>
          </a:p>
        </p:txBody>
      </p:sp>
      <p:sp>
        <p:nvSpPr>
          <p:cNvPr id="3" name="Subtitle 2">
            <a:extLst>
              <a:ext uri="{FF2B5EF4-FFF2-40B4-BE49-F238E27FC236}">
                <a16:creationId xmlns:a16="http://schemas.microsoft.com/office/drawing/2014/main" id="{AA6A2054-7E57-4089-8E18-1DBF3FF3A15C}"/>
              </a:ext>
            </a:extLst>
          </p:cNvPr>
          <p:cNvSpPr>
            <a:spLocks noGrp="1"/>
          </p:cNvSpPr>
          <p:nvPr>
            <p:ph type="subTitle" idx="1"/>
          </p:nvPr>
        </p:nvSpPr>
        <p:spPr>
          <a:xfrm>
            <a:off x="1339362" y="5815698"/>
            <a:ext cx="9144000" cy="420001"/>
          </a:xfrm>
        </p:spPr>
        <p:txBody>
          <a:bodyPr>
            <a:normAutofit/>
          </a:bodyPr>
          <a:lstStyle/>
          <a:p>
            <a:r>
              <a:rPr lang="en-US" sz="1600" dirty="0">
                <a:solidFill>
                  <a:srgbClr val="E7E6E6"/>
                </a:solidFill>
              </a:rPr>
              <a:t>Webinar – Wednesday, May 6, 2020 – 12 noon Eastern – Info:  publicprocurementinternational.com</a:t>
            </a:r>
          </a:p>
        </p:txBody>
      </p:sp>
      <p:pic>
        <p:nvPicPr>
          <p:cNvPr id="11" name="Picture 10" descr="A close up of a logo&#10;&#10;Description automatically generated">
            <a:extLst>
              <a:ext uri="{FF2B5EF4-FFF2-40B4-BE49-F238E27FC236}">
                <a16:creationId xmlns:a16="http://schemas.microsoft.com/office/drawing/2014/main" id="{4238A79E-D095-484F-862C-FBEA91364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39" y="1081721"/>
            <a:ext cx="3425609" cy="2173031"/>
          </a:xfrm>
          <a:prstGeom prst="rect">
            <a:avLst/>
          </a:prstGeom>
        </p:spPr>
      </p:pic>
      <p:pic>
        <p:nvPicPr>
          <p:cNvPr id="13" name="Picture 12" descr="A close up of a logo&#10;&#10;Description automatically generated">
            <a:extLst>
              <a:ext uri="{FF2B5EF4-FFF2-40B4-BE49-F238E27FC236}">
                <a16:creationId xmlns:a16="http://schemas.microsoft.com/office/drawing/2014/main" id="{D0AE1072-1C5F-4932-A57A-9EE6DE106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3537" y="1903133"/>
            <a:ext cx="3433324" cy="806831"/>
          </a:xfrm>
          <a:prstGeom prst="rect">
            <a:avLst/>
          </a:prstGeom>
        </p:spPr>
      </p:pic>
      <p:cxnSp>
        <p:nvCxnSpPr>
          <p:cNvPr id="37" name="Straight Connector 36">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person wearing a mask&#10;&#10;Description automatically generated">
            <a:extLst>
              <a:ext uri="{FF2B5EF4-FFF2-40B4-BE49-F238E27FC236}">
                <a16:creationId xmlns:a16="http://schemas.microsoft.com/office/drawing/2014/main" id="{6724A0CC-D6D7-4649-80EB-958CC8E764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443" y="1081721"/>
            <a:ext cx="3423916" cy="2285463"/>
          </a:xfrm>
          <a:prstGeom prst="rect">
            <a:avLst/>
          </a:prstGeom>
        </p:spPr>
      </p:pic>
      <p:cxnSp>
        <p:nvCxnSpPr>
          <p:cNvPr id="39" name="Straight Connector 38">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22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0EFA60-8C92-4F07-BD5C-41F9B9579934}"/>
              </a:ext>
            </a:extLst>
          </p:cNvPr>
          <p:cNvSpPr>
            <a:spLocks noGrp="1"/>
          </p:cNvSpPr>
          <p:nvPr>
            <p:ph type="title"/>
          </p:nvPr>
        </p:nvSpPr>
        <p:spPr>
          <a:xfrm>
            <a:off x="589560" y="856180"/>
            <a:ext cx="4560584" cy="1128068"/>
          </a:xfrm>
        </p:spPr>
        <p:txBody>
          <a:bodyPr anchor="ctr">
            <a:normAutofit/>
          </a:bodyPr>
          <a:lstStyle/>
          <a:p>
            <a:r>
              <a:rPr lang="en-US" sz="3700"/>
              <a:t>Question from Audience</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DD0C82-C756-4D89-AE3F-904B82EFF960}"/>
              </a:ext>
            </a:extLst>
          </p:cNvPr>
          <p:cNvSpPr>
            <a:spLocks noGrp="1"/>
          </p:cNvSpPr>
          <p:nvPr>
            <p:ph idx="1"/>
          </p:nvPr>
        </p:nvSpPr>
        <p:spPr>
          <a:xfrm>
            <a:off x="590719" y="2330505"/>
            <a:ext cx="4559425" cy="3979585"/>
          </a:xfrm>
        </p:spPr>
        <p:txBody>
          <a:bodyPr anchor="ctr">
            <a:normAutofit/>
          </a:bodyPr>
          <a:lstStyle/>
          <a:p>
            <a:r>
              <a:rPr lang="en-US" sz="3200" b="1" dirty="0"/>
              <a:t>Craig Barrett</a:t>
            </a:r>
            <a:r>
              <a:rPr lang="en-US" sz="3200" dirty="0"/>
              <a:t>, U.S. Government Publishing Office -- How should agencies justify contractor reimbursements under the CARES Act Section 3610?</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suit and tie smiling at the camera&#10;&#10;Description automatically generated">
            <a:extLst>
              <a:ext uri="{FF2B5EF4-FFF2-40B4-BE49-F238E27FC236}">
                <a16:creationId xmlns:a16="http://schemas.microsoft.com/office/drawing/2014/main" id="{9F866B74-C4BE-4522-A440-1750D4F0EDA5}"/>
              </a:ext>
            </a:extLst>
          </p:cNvPr>
          <p:cNvPicPr>
            <a:picLocks noChangeAspect="1"/>
          </p:cNvPicPr>
          <p:nvPr/>
        </p:nvPicPr>
        <p:blipFill rotWithShape="1">
          <a:blip r:embed="rId2">
            <a:extLst>
              <a:ext uri="{28A0092B-C50C-407E-A947-70E740481C1C}">
                <a14:useLocalDpi xmlns:a14="http://schemas.microsoft.com/office/drawing/2010/main" val="0"/>
              </a:ext>
            </a:extLst>
          </a:blip>
          <a:srcRect r="4" b="3065"/>
          <a:stretch/>
        </p:blipFill>
        <p:spPr>
          <a:xfrm>
            <a:off x="5977788" y="799352"/>
            <a:ext cx="5425410" cy="5259296"/>
          </a:xfrm>
          <a:prstGeom prst="rect">
            <a:avLst/>
          </a:prstGeom>
        </p:spPr>
      </p:pic>
    </p:spTree>
    <p:extLst>
      <p:ext uri="{BB962C8B-B14F-4D97-AF65-F5344CB8AC3E}">
        <p14:creationId xmlns:p14="http://schemas.microsoft.com/office/powerpoint/2010/main" val="3861079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3B21-3C80-48AE-9497-5F9A18226330}"/>
              </a:ext>
            </a:extLst>
          </p:cNvPr>
          <p:cNvSpPr>
            <a:spLocks noGrp="1"/>
          </p:cNvSpPr>
          <p:nvPr>
            <p:ph type="title"/>
          </p:nvPr>
        </p:nvSpPr>
        <p:spPr>
          <a:xfrm>
            <a:off x="4965430" y="629268"/>
            <a:ext cx="6586491" cy="1286160"/>
          </a:xfrm>
        </p:spPr>
        <p:txBody>
          <a:bodyPr anchor="b">
            <a:normAutofit/>
          </a:bodyPr>
          <a:lstStyle/>
          <a:p>
            <a:r>
              <a:rPr lang="en-US" sz="4100" dirty="0"/>
              <a:t>Roundtable</a:t>
            </a:r>
            <a:r>
              <a:rPr lang="en-US" sz="4100" baseline="0" dirty="0"/>
              <a:t> Discussion – </a:t>
            </a:r>
            <a:br>
              <a:rPr lang="en-US" sz="4100" baseline="0" dirty="0"/>
            </a:br>
            <a:r>
              <a:rPr lang="en-US" sz="4100" b="1" baseline="0" dirty="0"/>
              <a:t>Judge Jeri Somers</a:t>
            </a:r>
            <a:endParaRPr lang="en-US" sz="4100" b="1" dirty="0"/>
          </a:p>
        </p:txBody>
      </p:sp>
      <p:sp>
        <p:nvSpPr>
          <p:cNvPr id="3" name="Content Placeholder 2">
            <a:extLst>
              <a:ext uri="{FF2B5EF4-FFF2-40B4-BE49-F238E27FC236}">
                <a16:creationId xmlns:a16="http://schemas.microsoft.com/office/drawing/2014/main" id="{49A1364F-E2B5-48D7-BEF5-1BC15374A751}"/>
              </a:ext>
            </a:extLst>
          </p:cNvPr>
          <p:cNvSpPr>
            <a:spLocks noGrp="1"/>
          </p:cNvSpPr>
          <p:nvPr>
            <p:ph idx="1"/>
          </p:nvPr>
        </p:nvSpPr>
        <p:spPr>
          <a:xfrm>
            <a:off x="4965431" y="2438400"/>
            <a:ext cx="6586489" cy="3785419"/>
          </a:xfrm>
        </p:spPr>
        <p:txBody>
          <a:bodyPr>
            <a:normAutofit/>
          </a:bodyPr>
          <a:lstStyle/>
          <a:p>
            <a:r>
              <a:rPr lang="en-US" dirty="0"/>
              <a:t>Audience questions</a:t>
            </a:r>
          </a:p>
          <a:p>
            <a:r>
              <a:rPr lang="en-US" dirty="0"/>
              <a:t>Next steps </a:t>
            </a:r>
          </a:p>
          <a:p>
            <a:pPr lvl="1"/>
            <a:r>
              <a:rPr lang="en-US" sz="2800" dirty="0"/>
              <a:t>CARES Act Section 3610 Recovery</a:t>
            </a:r>
          </a:p>
          <a:p>
            <a:pPr lvl="1"/>
            <a:r>
              <a:rPr lang="en-US" sz="2800" dirty="0"/>
              <a:t>Other COVID-19 Relief</a:t>
            </a:r>
          </a:p>
          <a:p>
            <a:pPr lvl="1"/>
            <a:r>
              <a:rPr lang="en-US" sz="2800" dirty="0"/>
              <a:t>Anti-Fraud and Audits</a:t>
            </a:r>
          </a:p>
          <a:p>
            <a:pPr lvl="1"/>
            <a:r>
              <a:rPr lang="en-US" sz="2800" dirty="0"/>
              <a:t>Defense Production Act</a:t>
            </a:r>
          </a:p>
          <a:p>
            <a:pPr lvl="1"/>
            <a:r>
              <a:rPr lang="en-US" sz="2800" dirty="0"/>
              <a:t>Immunities</a:t>
            </a:r>
          </a:p>
        </p:txBody>
      </p:sp>
      <p:pic>
        <p:nvPicPr>
          <p:cNvPr id="5" name="Picture 4" descr="A person posing for a picture&#10;&#10;Description automatically generated">
            <a:extLst>
              <a:ext uri="{FF2B5EF4-FFF2-40B4-BE49-F238E27FC236}">
                <a16:creationId xmlns:a16="http://schemas.microsoft.com/office/drawing/2014/main" id="{2D0341BA-8B00-403B-867B-B4ACE7DE1366}"/>
              </a:ext>
            </a:extLst>
          </p:cNvPr>
          <p:cNvPicPr>
            <a:picLocks noChangeAspect="1"/>
          </p:cNvPicPr>
          <p:nvPr/>
        </p:nvPicPr>
        <p:blipFill rotWithShape="1">
          <a:blip r:embed="rId2">
            <a:extLst>
              <a:ext uri="{28A0092B-C50C-407E-A947-70E740481C1C}">
                <a14:useLocalDpi xmlns:a14="http://schemas.microsoft.com/office/drawing/2010/main" val="0"/>
              </a:ext>
            </a:extLst>
          </a:blip>
          <a:srcRect l="1508" r="3956"/>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3604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9677245-ED08-4636-9599-AEA39033A792}"/>
              </a:ext>
            </a:extLst>
          </p:cNvPr>
          <p:cNvSpPr txBox="1"/>
          <p:nvPr/>
        </p:nvSpPr>
        <p:spPr>
          <a:xfrm>
            <a:off x="10953345" y="6118698"/>
            <a:ext cx="846306" cy="369332"/>
          </a:xfrm>
          <a:prstGeom prst="rect">
            <a:avLst/>
          </a:prstGeom>
          <a:noFill/>
        </p:spPr>
        <p:txBody>
          <a:bodyPr wrap="square" rtlCol="0">
            <a:spAutoFit/>
          </a:bodyPr>
          <a:lstStyle/>
          <a:p>
            <a:r>
              <a:rPr lang="en-US" dirty="0"/>
              <a:t>:45</a:t>
            </a:r>
          </a:p>
        </p:txBody>
      </p:sp>
    </p:spTree>
    <p:extLst>
      <p:ext uri="{BB962C8B-B14F-4D97-AF65-F5344CB8AC3E}">
        <p14:creationId xmlns:p14="http://schemas.microsoft.com/office/powerpoint/2010/main" val="41747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earing a suit and tie smiling at the camera&#10;&#10;Description automatically generated">
            <a:extLst>
              <a:ext uri="{FF2B5EF4-FFF2-40B4-BE49-F238E27FC236}">
                <a16:creationId xmlns:a16="http://schemas.microsoft.com/office/drawing/2014/main" id="{4ADC68F2-DB0D-41F4-92B9-39B3EC0B2722}"/>
              </a:ext>
            </a:extLst>
          </p:cNvPr>
          <p:cNvPicPr>
            <a:picLocks noChangeAspect="1"/>
          </p:cNvPicPr>
          <p:nvPr/>
        </p:nvPicPr>
        <p:blipFill rotWithShape="1">
          <a:blip r:embed="rId3">
            <a:extLst>
              <a:ext uri="{28A0092B-C50C-407E-A947-70E740481C1C}">
                <a14:useLocalDpi xmlns:a14="http://schemas.microsoft.com/office/drawing/2010/main" val="0"/>
              </a:ext>
            </a:extLst>
          </a:blip>
          <a:srcRect l="6217"/>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5" name="Picture 4" descr="A person posing for the camera&#10;&#10;Description automatically generated">
            <a:extLst>
              <a:ext uri="{FF2B5EF4-FFF2-40B4-BE49-F238E27FC236}">
                <a16:creationId xmlns:a16="http://schemas.microsoft.com/office/drawing/2014/main" id="{588376A1-C44C-4D96-AB0B-4834D093E4F5}"/>
              </a:ext>
            </a:extLst>
          </p:cNvPr>
          <p:cNvPicPr>
            <a:picLocks noChangeAspect="1"/>
          </p:cNvPicPr>
          <p:nvPr/>
        </p:nvPicPr>
        <p:blipFill rotWithShape="1">
          <a:blip r:embed="rId4">
            <a:extLst>
              <a:ext uri="{28A0092B-C50C-407E-A947-70E740481C1C}">
                <a14:useLocalDpi xmlns:a14="http://schemas.microsoft.com/office/drawing/2010/main" val="0"/>
              </a:ext>
            </a:extLst>
          </a:blip>
          <a:srcRect r="-2" b="7823"/>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p:nvSpPr>
          <p:cNvPr id="2" name="Title 1">
            <a:extLst>
              <a:ext uri="{FF2B5EF4-FFF2-40B4-BE49-F238E27FC236}">
                <a16:creationId xmlns:a16="http://schemas.microsoft.com/office/drawing/2014/main" id="{48EFBE5E-69DD-434D-9D5E-763FB55F4227}"/>
              </a:ext>
            </a:extLst>
          </p:cNvPr>
          <p:cNvSpPr>
            <a:spLocks noGrp="1"/>
          </p:cNvSpPr>
          <p:nvPr>
            <p:ph type="title"/>
          </p:nvPr>
        </p:nvSpPr>
        <p:spPr>
          <a:xfrm>
            <a:off x="440278" y="2276374"/>
            <a:ext cx="2804504" cy="1325563"/>
          </a:xfrm>
        </p:spPr>
        <p:txBody>
          <a:bodyPr anchor="ctr">
            <a:noAutofit/>
          </a:bodyPr>
          <a:lstStyle/>
          <a:p>
            <a:r>
              <a:rPr lang="en-US" sz="3200" dirty="0"/>
              <a:t>Economic Outlook and Impact of the Pandemic – </a:t>
            </a:r>
            <a:br>
              <a:rPr lang="en-US" sz="3200" dirty="0"/>
            </a:br>
            <a:r>
              <a:rPr lang="en-US" sz="3200" b="1" dirty="0"/>
              <a:t>Dean Danielle Conway and Michael Bennett</a:t>
            </a:r>
          </a:p>
        </p:txBody>
      </p:sp>
    </p:spTree>
    <p:extLst>
      <p:ext uri="{BB962C8B-B14F-4D97-AF65-F5344CB8AC3E}">
        <p14:creationId xmlns:p14="http://schemas.microsoft.com/office/powerpoint/2010/main" val="1194283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3EDCF0-2835-4821-A033-F6EDD6E80D5A}"/>
              </a:ext>
            </a:extLst>
          </p:cNvPr>
          <p:cNvPicPr>
            <a:picLocks noChangeAspect="1"/>
          </p:cNvPicPr>
          <p:nvPr/>
        </p:nvPicPr>
        <p:blipFill>
          <a:blip r:embed="rId3"/>
          <a:stretch>
            <a:fillRect/>
          </a:stretch>
        </p:blipFill>
        <p:spPr>
          <a:xfrm>
            <a:off x="7070873" y="643467"/>
            <a:ext cx="3830108" cy="5571066"/>
          </a:xfrm>
          <a:prstGeom prst="rect">
            <a:avLst/>
          </a:prstGeom>
        </p:spPr>
      </p:pic>
      <p:pic>
        <p:nvPicPr>
          <p:cNvPr id="1026" name="Picture 2">
            <a:extLst>
              <a:ext uri="{FF2B5EF4-FFF2-40B4-BE49-F238E27FC236}">
                <a16:creationId xmlns:a16="http://schemas.microsoft.com/office/drawing/2014/main" id="{BC18730C-FBAB-40E2-A123-C62BFD3E42D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180" y="1851591"/>
            <a:ext cx="5129784" cy="315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854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236562F2-AABB-4AA1-B114-5F51B8ABC6EA}"/>
              </a:ext>
            </a:extLst>
          </p:cNvPr>
          <p:cNvPicPr>
            <a:picLocks noChangeAspect="1"/>
          </p:cNvPicPr>
          <p:nvPr/>
        </p:nvPicPr>
        <p:blipFill>
          <a:blip r:embed="rId3"/>
          <a:stretch>
            <a:fillRect/>
          </a:stretch>
        </p:blipFill>
        <p:spPr>
          <a:xfrm>
            <a:off x="643467" y="1452457"/>
            <a:ext cx="10905066" cy="3953086"/>
          </a:xfrm>
          <a:prstGeom prst="rect">
            <a:avLst/>
          </a:prstGeom>
        </p:spPr>
      </p:pic>
    </p:spTree>
    <p:extLst>
      <p:ext uri="{BB962C8B-B14F-4D97-AF65-F5344CB8AC3E}">
        <p14:creationId xmlns:p14="http://schemas.microsoft.com/office/powerpoint/2010/main" val="2744466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social media post&#10;&#10;Description automatically generated">
            <a:extLst>
              <a:ext uri="{FF2B5EF4-FFF2-40B4-BE49-F238E27FC236}">
                <a16:creationId xmlns:a16="http://schemas.microsoft.com/office/drawing/2014/main" id="{36E22B78-55F0-4BFA-8D01-0CE279F1BE95}"/>
              </a:ext>
            </a:extLst>
          </p:cNvPr>
          <p:cNvPicPr>
            <a:picLocks noChangeAspect="1"/>
          </p:cNvPicPr>
          <p:nvPr/>
        </p:nvPicPr>
        <p:blipFill>
          <a:blip r:embed="rId3"/>
          <a:stretch>
            <a:fillRect/>
          </a:stretch>
        </p:blipFill>
        <p:spPr>
          <a:xfrm>
            <a:off x="3201940" y="643467"/>
            <a:ext cx="5788120" cy="5571066"/>
          </a:xfrm>
          <a:prstGeom prst="rect">
            <a:avLst/>
          </a:prstGeom>
        </p:spPr>
      </p:pic>
    </p:spTree>
    <p:extLst>
      <p:ext uri="{BB962C8B-B14F-4D97-AF65-F5344CB8AC3E}">
        <p14:creationId xmlns:p14="http://schemas.microsoft.com/office/powerpoint/2010/main" val="3211946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0514F2-CA36-4D8E-A6E1-4069BB5D44AC}"/>
              </a:ext>
            </a:extLst>
          </p:cNvPr>
          <p:cNvPicPr>
            <a:picLocks noChangeAspect="1"/>
          </p:cNvPicPr>
          <p:nvPr/>
        </p:nvPicPr>
        <p:blipFill>
          <a:blip r:embed="rId3"/>
          <a:stretch>
            <a:fillRect/>
          </a:stretch>
        </p:blipFill>
        <p:spPr>
          <a:xfrm>
            <a:off x="607558" y="142875"/>
            <a:ext cx="7058025" cy="6572250"/>
          </a:xfrm>
          <a:prstGeom prst="rect">
            <a:avLst/>
          </a:prstGeom>
        </p:spPr>
      </p:pic>
      <p:pic>
        <p:nvPicPr>
          <p:cNvPr id="3" name="Picture 2">
            <a:extLst>
              <a:ext uri="{FF2B5EF4-FFF2-40B4-BE49-F238E27FC236}">
                <a16:creationId xmlns:a16="http://schemas.microsoft.com/office/drawing/2014/main" id="{7DB7CCCB-B4D9-4224-9E12-70D7642D7044}"/>
              </a:ext>
            </a:extLst>
          </p:cNvPr>
          <p:cNvPicPr>
            <a:picLocks noChangeAspect="1"/>
          </p:cNvPicPr>
          <p:nvPr/>
        </p:nvPicPr>
        <p:blipFill>
          <a:blip r:embed="rId4"/>
          <a:stretch>
            <a:fillRect/>
          </a:stretch>
        </p:blipFill>
        <p:spPr>
          <a:xfrm>
            <a:off x="6310956" y="3429000"/>
            <a:ext cx="5724525" cy="1028700"/>
          </a:xfrm>
          <a:prstGeom prst="rect">
            <a:avLst/>
          </a:prstGeom>
        </p:spPr>
      </p:pic>
    </p:spTree>
    <p:extLst>
      <p:ext uri="{BB962C8B-B14F-4D97-AF65-F5344CB8AC3E}">
        <p14:creationId xmlns:p14="http://schemas.microsoft.com/office/powerpoint/2010/main" val="2736399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BE2364-C2D2-496A-8F5A-F29D15789BCE}"/>
              </a:ext>
            </a:extLst>
          </p:cNvPr>
          <p:cNvPicPr>
            <a:picLocks noChangeAspect="1"/>
          </p:cNvPicPr>
          <p:nvPr/>
        </p:nvPicPr>
        <p:blipFill rotWithShape="1">
          <a:blip r:embed="rId3"/>
          <a:srcRect t="9870" r="1" b="17609"/>
          <a:stretch/>
        </p:blipFill>
        <p:spPr>
          <a:xfrm>
            <a:off x="1137837" y="1003258"/>
            <a:ext cx="9916327" cy="4764396"/>
          </a:xfrm>
          <a:prstGeom prst="rect">
            <a:avLst/>
          </a:prstGeom>
        </p:spPr>
      </p:pic>
      <p:pic>
        <p:nvPicPr>
          <p:cNvPr id="3" name="Picture 2">
            <a:extLst>
              <a:ext uri="{FF2B5EF4-FFF2-40B4-BE49-F238E27FC236}">
                <a16:creationId xmlns:a16="http://schemas.microsoft.com/office/drawing/2014/main" id="{3CC44F7C-5D19-44E5-928F-3CA20073B329}"/>
              </a:ext>
            </a:extLst>
          </p:cNvPr>
          <p:cNvPicPr>
            <a:picLocks noChangeAspect="1"/>
          </p:cNvPicPr>
          <p:nvPr/>
        </p:nvPicPr>
        <p:blipFill>
          <a:blip r:embed="rId4"/>
          <a:stretch>
            <a:fillRect/>
          </a:stretch>
        </p:blipFill>
        <p:spPr>
          <a:xfrm>
            <a:off x="8724900" y="5781675"/>
            <a:ext cx="3467100" cy="1076325"/>
          </a:xfrm>
          <a:prstGeom prst="rect">
            <a:avLst/>
          </a:prstGeom>
        </p:spPr>
      </p:pic>
    </p:spTree>
    <p:extLst>
      <p:ext uri="{BB962C8B-B14F-4D97-AF65-F5344CB8AC3E}">
        <p14:creationId xmlns:p14="http://schemas.microsoft.com/office/powerpoint/2010/main" val="33094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earing a suit and tie smiling at the camera&#10;&#10;Description automatically generated">
            <a:extLst>
              <a:ext uri="{FF2B5EF4-FFF2-40B4-BE49-F238E27FC236}">
                <a16:creationId xmlns:a16="http://schemas.microsoft.com/office/drawing/2014/main" id="{4ADC68F2-DB0D-41F4-92B9-39B3EC0B2722}"/>
              </a:ext>
            </a:extLst>
          </p:cNvPr>
          <p:cNvPicPr>
            <a:picLocks noChangeAspect="1"/>
          </p:cNvPicPr>
          <p:nvPr/>
        </p:nvPicPr>
        <p:blipFill rotWithShape="1">
          <a:blip r:embed="rId3">
            <a:extLst>
              <a:ext uri="{28A0092B-C50C-407E-A947-70E740481C1C}">
                <a14:useLocalDpi xmlns:a14="http://schemas.microsoft.com/office/drawing/2010/main" val="0"/>
              </a:ext>
            </a:extLst>
          </a:blip>
          <a:srcRect l="6217"/>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5" name="Picture 4" descr="A person posing for the camera&#10;&#10;Description automatically generated">
            <a:extLst>
              <a:ext uri="{FF2B5EF4-FFF2-40B4-BE49-F238E27FC236}">
                <a16:creationId xmlns:a16="http://schemas.microsoft.com/office/drawing/2014/main" id="{588376A1-C44C-4D96-AB0B-4834D093E4F5}"/>
              </a:ext>
            </a:extLst>
          </p:cNvPr>
          <p:cNvPicPr>
            <a:picLocks noChangeAspect="1"/>
          </p:cNvPicPr>
          <p:nvPr/>
        </p:nvPicPr>
        <p:blipFill rotWithShape="1">
          <a:blip r:embed="rId4">
            <a:extLst>
              <a:ext uri="{28A0092B-C50C-407E-A947-70E740481C1C}">
                <a14:useLocalDpi xmlns:a14="http://schemas.microsoft.com/office/drawing/2010/main" val="0"/>
              </a:ext>
            </a:extLst>
          </a:blip>
          <a:srcRect r="-2" b="7823"/>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p:nvSpPr>
          <p:cNvPr id="2" name="Title 1">
            <a:extLst>
              <a:ext uri="{FF2B5EF4-FFF2-40B4-BE49-F238E27FC236}">
                <a16:creationId xmlns:a16="http://schemas.microsoft.com/office/drawing/2014/main" id="{48EFBE5E-69DD-434D-9D5E-763FB55F4227}"/>
              </a:ext>
            </a:extLst>
          </p:cNvPr>
          <p:cNvSpPr>
            <a:spLocks noGrp="1"/>
          </p:cNvSpPr>
          <p:nvPr>
            <p:ph type="title"/>
          </p:nvPr>
        </p:nvSpPr>
        <p:spPr>
          <a:xfrm>
            <a:off x="448056" y="681038"/>
            <a:ext cx="2804504" cy="1325563"/>
          </a:xfrm>
        </p:spPr>
        <p:txBody>
          <a:bodyPr anchor="ctr">
            <a:normAutofit fontScale="90000"/>
          </a:bodyPr>
          <a:lstStyle/>
          <a:p>
            <a:r>
              <a:rPr lang="en-US" sz="2400" dirty="0"/>
              <a:t>Economic Outlook and Impact of the Pandemic – </a:t>
            </a:r>
            <a:br>
              <a:rPr lang="en-US" sz="2400" dirty="0"/>
            </a:br>
            <a:r>
              <a:rPr lang="en-US" sz="2400" b="1" dirty="0"/>
              <a:t>Dean Danielle Conway and Michael Bennett</a:t>
            </a:r>
          </a:p>
        </p:txBody>
      </p:sp>
      <p:sp>
        <p:nvSpPr>
          <p:cNvPr id="3" name="Content Placeholder 2">
            <a:extLst>
              <a:ext uri="{FF2B5EF4-FFF2-40B4-BE49-F238E27FC236}">
                <a16:creationId xmlns:a16="http://schemas.microsoft.com/office/drawing/2014/main" id="{4652DE86-8E55-4D46-975C-839746973086}"/>
              </a:ext>
            </a:extLst>
          </p:cNvPr>
          <p:cNvSpPr>
            <a:spLocks noGrp="1"/>
          </p:cNvSpPr>
          <p:nvPr>
            <p:ph idx="1"/>
          </p:nvPr>
        </p:nvSpPr>
        <p:spPr>
          <a:xfrm>
            <a:off x="448056" y="2258171"/>
            <a:ext cx="2834640" cy="4218046"/>
          </a:xfrm>
        </p:spPr>
        <p:txBody>
          <a:bodyPr>
            <a:normAutofit/>
          </a:bodyPr>
          <a:lstStyle/>
          <a:p>
            <a:r>
              <a:rPr lang="en-US" sz="1800" b="1" dirty="0"/>
              <a:t>Global recession likely</a:t>
            </a:r>
          </a:p>
          <a:p>
            <a:r>
              <a:rPr lang="en-US" sz="1800" b="1" dirty="0"/>
              <a:t>U.S. recession – unemployment and risks</a:t>
            </a:r>
          </a:p>
          <a:p>
            <a:r>
              <a:rPr lang="en-US" sz="1800" b="1" dirty="0"/>
              <a:t>Strategies for surviving recession of 2020</a:t>
            </a:r>
          </a:p>
          <a:p>
            <a:r>
              <a:rPr lang="en-US" sz="1800" b="1" dirty="0"/>
              <a:t>Access to federal market</a:t>
            </a:r>
          </a:p>
          <a:p>
            <a:r>
              <a:rPr lang="en-US" sz="1800" b="1" dirty="0"/>
              <a:t>Should contractors use a new line of access:  online “electronic marketplaces”?</a:t>
            </a:r>
          </a:p>
        </p:txBody>
      </p:sp>
      <p:sp>
        <p:nvSpPr>
          <p:cNvPr id="8" name="TextBox 7">
            <a:extLst>
              <a:ext uri="{FF2B5EF4-FFF2-40B4-BE49-F238E27FC236}">
                <a16:creationId xmlns:a16="http://schemas.microsoft.com/office/drawing/2014/main" id="{5A159F68-49C6-430A-A0EB-E27EDB59637B}"/>
              </a:ext>
            </a:extLst>
          </p:cNvPr>
          <p:cNvSpPr txBox="1"/>
          <p:nvPr/>
        </p:nvSpPr>
        <p:spPr>
          <a:xfrm>
            <a:off x="128016" y="6176963"/>
            <a:ext cx="883661" cy="369332"/>
          </a:xfrm>
          <a:prstGeom prst="rect">
            <a:avLst/>
          </a:prstGeom>
          <a:noFill/>
        </p:spPr>
        <p:txBody>
          <a:bodyPr wrap="square" rtlCol="0">
            <a:spAutoFit/>
          </a:bodyPr>
          <a:lstStyle/>
          <a:p>
            <a:r>
              <a:rPr lang="en-US" dirty="0"/>
              <a:t>:60</a:t>
            </a:r>
          </a:p>
        </p:txBody>
      </p:sp>
    </p:spTree>
    <p:extLst>
      <p:ext uri="{BB962C8B-B14F-4D97-AF65-F5344CB8AC3E}">
        <p14:creationId xmlns:p14="http://schemas.microsoft.com/office/powerpoint/2010/main" val="3108475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32FD50D0-1315-48C4-BB87-7646B049A0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27">
            <a:extLst>
              <a:ext uri="{FF2B5EF4-FFF2-40B4-BE49-F238E27FC236}">
                <a16:creationId xmlns:a16="http://schemas.microsoft.com/office/drawing/2014/main" id="{CA83E95F-11F0-4EF3-B911-EC4A265F08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8" name="Freeform 44">
              <a:extLst>
                <a:ext uri="{FF2B5EF4-FFF2-40B4-BE49-F238E27FC236}">
                  <a16:creationId xmlns:a16="http://schemas.microsoft.com/office/drawing/2014/main" id="{4A5621C8-F0D7-4928-9BC5-B15B318AF6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45">
              <a:extLst>
                <a:ext uri="{FF2B5EF4-FFF2-40B4-BE49-F238E27FC236}">
                  <a16:creationId xmlns:a16="http://schemas.microsoft.com/office/drawing/2014/main" id="{3F55EE6D-8E4E-47F0-B7BC-D45AECE433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6">
              <a:extLst>
                <a:ext uri="{FF2B5EF4-FFF2-40B4-BE49-F238E27FC236}">
                  <a16:creationId xmlns:a16="http://schemas.microsoft.com/office/drawing/2014/main" id="{C2EC5D6B-2D05-4DDF-9E09-8814EA4921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7">
              <a:extLst>
                <a:ext uri="{FF2B5EF4-FFF2-40B4-BE49-F238E27FC236}">
                  <a16:creationId xmlns:a16="http://schemas.microsoft.com/office/drawing/2014/main" id="{F7890FC4-3706-4665-B92A-D37982414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32">
              <a:extLst>
                <a:ext uri="{FF2B5EF4-FFF2-40B4-BE49-F238E27FC236}">
                  <a16:creationId xmlns:a16="http://schemas.microsoft.com/office/drawing/2014/main" id="{5B29EAEC-4EE8-4823-BBB4-9012708C82B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3BFE6BF-EF66-48B4-806A-CCD0C17B6A0E}"/>
              </a:ext>
            </a:extLst>
          </p:cNvPr>
          <p:cNvSpPr>
            <a:spLocks noGrp="1"/>
          </p:cNvSpPr>
          <p:nvPr>
            <p:ph type="title"/>
          </p:nvPr>
        </p:nvSpPr>
        <p:spPr>
          <a:xfrm>
            <a:off x="1047280" y="759805"/>
            <a:ext cx="10306520" cy="1325563"/>
          </a:xfrm>
        </p:spPr>
        <p:txBody>
          <a:bodyPr>
            <a:normAutofit/>
          </a:bodyPr>
          <a:lstStyle/>
          <a:p>
            <a:r>
              <a:rPr lang="en-US" sz="4000" b="1">
                <a:solidFill>
                  <a:srgbClr val="FFFFFF"/>
                </a:solidFill>
              </a:rPr>
              <a:t>COVID-19 Resources for Small Businesses </a:t>
            </a:r>
          </a:p>
        </p:txBody>
      </p:sp>
      <p:sp>
        <p:nvSpPr>
          <p:cNvPr id="3" name="Content Placeholder 2">
            <a:extLst>
              <a:ext uri="{FF2B5EF4-FFF2-40B4-BE49-F238E27FC236}">
                <a16:creationId xmlns:a16="http://schemas.microsoft.com/office/drawing/2014/main" id="{9C6850FA-4E0A-4EBF-9089-F39209FB7067}"/>
              </a:ext>
            </a:extLst>
          </p:cNvPr>
          <p:cNvSpPr>
            <a:spLocks noGrp="1"/>
          </p:cNvSpPr>
          <p:nvPr>
            <p:ph idx="1"/>
          </p:nvPr>
        </p:nvSpPr>
        <p:spPr>
          <a:xfrm>
            <a:off x="1424904" y="2543175"/>
            <a:ext cx="3385635" cy="3363846"/>
          </a:xfrm>
        </p:spPr>
        <p:txBody>
          <a:bodyPr anchor="ctr">
            <a:normAutofit/>
          </a:bodyPr>
          <a:lstStyle/>
          <a:p>
            <a:pPr marL="0" indent="0">
              <a:buNone/>
            </a:pPr>
            <a:r>
              <a:rPr lang="en-US" sz="2000">
                <a:hlinkClick r:id="rId3"/>
              </a:rPr>
              <a:t>https://publicprocurementinternational.com/resources-on-covid-19-and-public-procurement/small-business/</a:t>
            </a:r>
            <a:endParaRPr lang="en-US" sz="2000"/>
          </a:p>
          <a:p>
            <a:pPr marL="0" indent="0">
              <a:buNone/>
            </a:pPr>
            <a:endParaRPr lang="en-US" sz="2000" dirty="0"/>
          </a:p>
          <a:p>
            <a:pPr marL="0" indent="0">
              <a:buNone/>
            </a:pPr>
            <a:endParaRPr lang="en-US" sz="2000" dirty="0"/>
          </a:p>
          <a:p>
            <a:pPr marL="0" indent="0">
              <a:buNone/>
            </a:pPr>
            <a:endParaRPr lang="en-US" sz="2000" dirty="0"/>
          </a:p>
        </p:txBody>
      </p:sp>
      <p:pic>
        <p:nvPicPr>
          <p:cNvPr id="6" name="Picture 5" descr="A screenshot of a cell phone&#10;&#10;Description automatically generated">
            <a:extLst>
              <a:ext uri="{FF2B5EF4-FFF2-40B4-BE49-F238E27FC236}">
                <a16:creationId xmlns:a16="http://schemas.microsoft.com/office/drawing/2014/main" id="{40785B28-A2DD-4FAF-A80B-99EF1652CAC6}"/>
              </a:ext>
            </a:extLst>
          </p:cNvPr>
          <p:cNvPicPr>
            <a:picLocks noChangeAspect="1"/>
          </p:cNvPicPr>
          <p:nvPr/>
        </p:nvPicPr>
        <p:blipFill>
          <a:blip r:embed="rId4"/>
          <a:stretch>
            <a:fillRect/>
          </a:stretch>
        </p:blipFill>
        <p:spPr>
          <a:xfrm>
            <a:off x="8617721" y="2473669"/>
            <a:ext cx="1753499" cy="3542424"/>
          </a:xfrm>
          <a:prstGeom prst="rect">
            <a:avLst/>
          </a:prstGeom>
          <a:effectLst>
            <a:outerShdw blurRad="50800" dist="38100" dir="8100000" algn="tr" rotWithShape="0">
              <a:prstClr val="black">
                <a:alpha val="40000"/>
              </a:prstClr>
            </a:outerShdw>
          </a:effectLst>
        </p:spPr>
      </p:pic>
      <p:pic>
        <p:nvPicPr>
          <p:cNvPr id="5" name="Picture 4" descr="A picture containing food, room&#10;&#10;Description automatically generated">
            <a:extLst>
              <a:ext uri="{FF2B5EF4-FFF2-40B4-BE49-F238E27FC236}">
                <a16:creationId xmlns:a16="http://schemas.microsoft.com/office/drawing/2014/main" id="{0C4108E9-53D8-451A-9299-89CD5BC4172F}"/>
              </a:ext>
            </a:extLst>
          </p:cNvPr>
          <p:cNvPicPr>
            <a:picLocks noChangeAspect="1"/>
          </p:cNvPicPr>
          <p:nvPr/>
        </p:nvPicPr>
        <p:blipFill rotWithShape="1">
          <a:blip r:embed="rId5">
            <a:extLst>
              <a:ext uri="{28A0092B-C50C-407E-A947-70E740481C1C}">
                <a14:useLocalDpi xmlns:a14="http://schemas.microsoft.com/office/drawing/2010/main" val="0"/>
              </a:ext>
            </a:extLst>
          </a:blip>
          <a:srcRect l="452" r="-1" b="-1"/>
          <a:stretch/>
        </p:blipFill>
        <p:spPr>
          <a:xfrm>
            <a:off x="4651794" y="3646223"/>
            <a:ext cx="2657430" cy="2576062"/>
          </a:xfrm>
          <a:prstGeom prst="rect">
            <a:avLst/>
          </a:prstGeom>
        </p:spPr>
      </p:pic>
    </p:spTree>
    <p:extLst>
      <p:ext uri="{BB962C8B-B14F-4D97-AF65-F5344CB8AC3E}">
        <p14:creationId xmlns:p14="http://schemas.microsoft.com/office/powerpoint/2010/main" val="353056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7BB9A-DB38-4A6A-BD5A-326712C2AE1E}"/>
              </a:ext>
            </a:extLst>
          </p:cNvPr>
          <p:cNvSpPr>
            <a:spLocks noGrp="1"/>
          </p:cNvSpPr>
          <p:nvPr>
            <p:ph type="title"/>
          </p:nvPr>
        </p:nvSpPr>
        <p:spPr>
          <a:xfrm>
            <a:off x="1045028" y="1336329"/>
            <a:ext cx="3892732" cy="4382588"/>
          </a:xfrm>
        </p:spPr>
        <p:txBody>
          <a:bodyPr anchor="ctr">
            <a:normAutofit/>
          </a:bodyPr>
          <a:lstStyle/>
          <a:p>
            <a:r>
              <a:rPr lang="en-US" sz="5400" dirty="0"/>
              <a:t>Agenda</a:t>
            </a:r>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4472CF-70BF-4829-B657-7F763425BD0F}"/>
              </a:ext>
            </a:extLst>
          </p:cNvPr>
          <p:cNvSpPr>
            <a:spLocks noGrp="1"/>
          </p:cNvSpPr>
          <p:nvPr>
            <p:ph idx="1"/>
          </p:nvPr>
        </p:nvSpPr>
        <p:spPr>
          <a:xfrm>
            <a:off x="6096001" y="1336329"/>
            <a:ext cx="5260848" cy="4382588"/>
          </a:xfrm>
        </p:spPr>
        <p:txBody>
          <a:bodyPr anchor="ctr">
            <a:normAutofit/>
          </a:bodyPr>
          <a:lstStyle/>
          <a:p>
            <a:r>
              <a:rPr lang="en-US" dirty="0"/>
              <a:t>Introductions</a:t>
            </a:r>
          </a:p>
          <a:p>
            <a:r>
              <a:rPr lang="en-US" dirty="0"/>
              <a:t>Economic Impact</a:t>
            </a:r>
          </a:p>
          <a:p>
            <a:r>
              <a:rPr lang="en-US" dirty="0"/>
              <a:t>Contractor Strategies</a:t>
            </a:r>
          </a:p>
          <a:p>
            <a:r>
              <a:rPr lang="en-US" dirty="0"/>
              <a:t>Roundtable Discussion – including audience questions</a:t>
            </a:r>
          </a:p>
        </p:txBody>
      </p:sp>
    </p:spTree>
    <p:extLst>
      <p:ext uri="{BB962C8B-B14F-4D97-AF65-F5344CB8AC3E}">
        <p14:creationId xmlns:p14="http://schemas.microsoft.com/office/powerpoint/2010/main" val="856890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70C27-AF6D-4D1C-9027-7A4421282BBF}"/>
              </a:ext>
            </a:extLst>
          </p:cNvPr>
          <p:cNvSpPr>
            <a:spLocks noGrp="1"/>
          </p:cNvSpPr>
          <p:nvPr>
            <p:ph type="title"/>
          </p:nvPr>
        </p:nvSpPr>
        <p:spPr>
          <a:xfrm>
            <a:off x="838199" y="1093788"/>
            <a:ext cx="10506455" cy="2967208"/>
          </a:xfrm>
        </p:spPr>
        <p:txBody>
          <a:bodyPr vert="horz" lIns="91440" tIns="45720" rIns="91440" bIns="45720" rtlCol="0" anchor="b">
            <a:normAutofit/>
          </a:bodyPr>
          <a:lstStyle/>
          <a:p>
            <a:r>
              <a:rPr lang="en-US" sz="8000" kern="1200">
                <a:solidFill>
                  <a:schemeClr val="tx1"/>
                </a:solidFill>
                <a:latin typeface="+mj-lt"/>
                <a:ea typeface="+mj-ea"/>
                <a:cs typeface="+mj-cs"/>
              </a:rPr>
              <a:t>Conclusion</a:t>
            </a:r>
          </a:p>
        </p:txBody>
      </p:sp>
      <p:sp>
        <p:nvSpPr>
          <p:cNvPr id="3" name="Content Placeholder 2">
            <a:extLst>
              <a:ext uri="{FF2B5EF4-FFF2-40B4-BE49-F238E27FC236}">
                <a16:creationId xmlns:a16="http://schemas.microsoft.com/office/drawing/2014/main" id="{C89581D9-E458-41D9-92FF-1AD277926AF8}"/>
              </a:ext>
            </a:extLst>
          </p:cNvPr>
          <p:cNvSpPr>
            <a:spLocks noGrp="1"/>
          </p:cNvSpPr>
          <p:nvPr>
            <p:ph idx="1"/>
          </p:nvPr>
        </p:nvSpPr>
        <p:spPr>
          <a:xfrm>
            <a:off x="7400924" y="4619624"/>
            <a:ext cx="3946779" cy="1038225"/>
          </a:xfrm>
        </p:spPr>
        <p:txBody>
          <a:bodyPr vert="horz" lIns="91440" tIns="45720" rIns="91440" bIns="45720" rtlCol="0">
            <a:normAutofit/>
          </a:bodyPr>
          <a:lstStyle/>
          <a:p>
            <a:pPr marL="0" indent="0" algn="r">
              <a:buNone/>
            </a:pPr>
            <a:r>
              <a:rPr lang="en-US" sz="1700" kern="1200">
                <a:solidFill>
                  <a:schemeClr val="tx1"/>
                </a:solidFill>
                <a:latin typeface="+mn-lt"/>
                <a:ea typeface="+mn-ea"/>
                <a:cs typeface="+mn-cs"/>
              </a:rPr>
              <a:t>Materials and a recording of this program will be posted on www.publicprocurementinternational.com</a:t>
            </a:r>
          </a:p>
        </p:txBody>
      </p:sp>
      <p:sp>
        <p:nvSpPr>
          <p:cNvPr id="32" name="Rectangle 24">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26">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1F3F570-B4B9-4080-B33D-435E2C2536E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52AD325-1CFC-45F2-B768-8BE7A56A6A14}" type="slidenum">
              <a:rPr lang="en-US">
                <a:solidFill>
                  <a:schemeClr val="tx1">
                    <a:lumMod val="50000"/>
                    <a:lumOff val="50000"/>
                  </a:schemeClr>
                </a:solidFill>
              </a:rPr>
              <a:pPr>
                <a:spcAft>
                  <a:spcPts val="600"/>
                </a:spcAft>
              </a:pPr>
              <a:t>20</a:t>
            </a:fld>
            <a:endParaRPr lang="en-US">
              <a:solidFill>
                <a:schemeClr val="tx1">
                  <a:lumMod val="50000"/>
                  <a:lumOff val="50000"/>
                </a:schemeClr>
              </a:solidFill>
            </a:endParaRPr>
          </a:p>
        </p:txBody>
      </p:sp>
    </p:spTree>
    <p:extLst>
      <p:ext uri="{BB962C8B-B14F-4D97-AF65-F5344CB8AC3E}">
        <p14:creationId xmlns:p14="http://schemas.microsoft.com/office/powerpoint/2010/main" val="352481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1B9D0-2B96-437E-83FE-90EAF36D0022}"/>
              </a:ext>
            </a:extLst>
          </p:cNvPr>
          <p:cNvSpPr>
            <a:spLocks noGrp="1"/>
          </p:cNvSpPr>
          <p:nvPr>
            <p:ph type="title"/>
          </p:nvPr>
        </p:nvSpPr>
        <p:spPr>
          <a:xfrm>
            <a:off x="589560" y="856180"/>
            <a:ext cx="4560584" cy="1128068"/>
          </a:xfrm>
        </p:spPr>
        <p:txBody>
          <a:bodyPr anchor="ctr">
            <a:normAutofit/>
          </a:bodyPr>
          <a:lstStyle/>
          <a:p>
            <a:pPr rtl="0" eaLnBrk="1" latinLnBrk="0" hangingPunct="1"/>
            <a:r>
              <a:rPr lang="en-US" sz="3700" kern="1200" dirty="0">
                <a:effectLst/>
                <a:latin typeface="+mj-lt"/>
                <a:ea typeface="+mj-ea"/>
                <a:cs typeface="+mj-cs"/>
              </a:rPr>
              <a:t>Introductions – </a:t>
            </a:r>
            <a:br>
              <a:rPr lang="en-US" sz="3700" kern="1200" dirty="0">
                <a:effectLst/>
                <a:latin typeface="+mj-lt"/>
                <a:ea typeface="+mj-ea"/>
                <a:cs typeface="+mj-cs"/>
              </a:rPr>
            </a:br>
            <a:r>
              <a:rPr lang="en-US" sz="3700" b="1" kern="1200" dirty="0" err="1">
                <a:effectLst/>
                <a:latin typeface="+mj-lt"/>
                <a:ea typeface="+mj-ea"/>
                <a:cs typeface="+mj-cs"/>
              </a:rPr>
              <a:t>Alfreda</a:t>
            </a:r>
            <a:r>
              <a:rPr lang="en-US" sz="3700" b="1" kern="1200" dirty="0">
                <a:effectLst/>
                <a:latin typeface="+mj-lt"/>
                <a:ea typeface="+mj-ea"/>
                <a:cs typeface="+mj-cs"/>
              </a:rPr>
              <a:t> Robinson</a:t>
            </a:r>
            <a:endParaRPr lang="en-US" sz="3700" b="1" dirty="0"/>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E628AFE-D934-4EAA-9CD4-81D409E37C03}"/>
              </a:ext>
            </a:extLst>
          </p:cNvPr>
          <p:cNvSpPr>
            <a:spLocks noGrp="1"/>
          </p:cNvSpPr>
          <p:nvPr>
            <p:ph idx="1"/>
          </p:nvPr>
        </p:nvSpPr>
        <p:spPr>
          <a:xfrm>
            <a:off x="590719" y="2330505"/>
            <a:ext cx="4559425" cy="3979585"/>
          </a:xfrm>
        </p:spPr>
        <p:txBody>
          <a:bodyPr anchor="ctr">
            <a:normAutofit/>
          </a:bodyPr>
          <a:lstStyle/>
          <a:p>
            <a:r>
              <a:rPr lang="en-US" sz="1600" b="1"/>
              <a:t>Michael Bennett</a:t>
            </a:r>
            <a:r>
              <a:rPr lang="en-US" sz="1600"/>
              <a:t>, Evans &amp; Chambers Technology, LLC; Chair, DC Board of Elections</a:t>
            </a:r>
          </a:p>
          <a:p>
            <a:r>
              <a:rPr lang="en-US" sz="1600" b="1"/>
              <a:t>Dominique Casimir,</a:t>
            </a:r>
            <a:r>
              <a:rPr lang="en-US" sz="1600"/>
              <a:t> Partner, Blank Rome </a:t>
            </a:r>
          </a:p>
          <a:p>
            <a:r>
              <a:rPr lang="en-US" sz="1600" b="1"/>
              <a:t>Michelle Coleman</a:t>
            </a:r>
            <a:r>
              <a:rPr lang="en-US" sz="1600"/>
              <a:t>, Counsel, Crowell &amp; Moring </a:t>
            </a:r>
          </a:p>
          <a:p>
            <a:r>
              <a:rPr lang="en-US" sz="1600" b="1"/>
              <a:t>Danielle Conway</a:t>
            </a:r>
            <a:r>
              <a:rPr lang="en-US" sz="1600"/>
              <a:t>, Dean, Penn State Dickinson Law</a:t>
            </a:r>
          </a:p>
          <a:p>
            <a:r>
              <a:rPr lang="en-US" sz="1600" b="1"/>
              <a:t>Liza Craig</a:t>
            </a:r>
            <a:r>
              <a:rPr lang="en-US" sz="1600"/>
              <a:t>, Counsel, Reed Smith </a:t>
            </a:r>
          </a:p>
          <a:p>
            <a:r>
              <a:rPr lang="en-US" sz="1600" b="1"/>
              <a:t>Kendra Perkins Norwood, </a:t>
            </a:r>
            <a:r>
              <a:rPr lang="en-US" sz="1600"/>
              <a:t>Wiley</a:t>
            </a:r>
          </a:p>
          <a:p>
            <a:r>
              <a:rPr lang="en-US" sz="1600" b="1"/>
              <a:t>Judge Jeri Somers</a:t>
            </a:r>
            <a:r>
              <a:rPr lang="en-US" sz="1600"/>
              <a:t>, Chair, US Civilian Board of Contract Appeals</a:t>
            </a:r>
          </a:p>
          <a:p>
            <a:r>
              <a:rPr lang="en-US" sz="1600"/>
              <a:t>Moderators:  National Bar Association President </a:t>
            </a:r>
            <a:r>
              <a:rPr lang="en-US" sz="1600" b="1"/>
              <a:t>Alfreda Robinson</a:t>
            </a:r>
            <a:r>
              <a:rPr lang="en-US" sz="1600"/>
              <a:t> (Assoc. Dean, GW Law School) &amp; </a:t>
            </a:r>
            <a:r>
              <a:rPr lang="en-US" sz="1600" b="1"/>
              <a:t>Christopher Yukins</a:t>
            </a:r>
            <a:r>
              <a:rPr lang="en-US" sz="1600"/>
              <a:t> (Professor, GW Law School)</a:t>
            </a:r>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erson smiling for the camera&#10;&#10;Description automatically generated">
            <a:extLst>
              <a:ext uri="{FF2B5EF4-FFF2-40B4-BE49-F238E27FC236}">
                <a16:creationId xmlns:a16="http://schemas.microsoft.com/office/drawing/2014/main" id="{681533AE-4103-42FA-B693-AF16490370D7}"/>
              </a:ext>
            </a:extLst>
          </p:cNvPr>
          <p:cNvPicPr>
            <a:picLocks noChangeAspect="1"/>
          </p:cNvPicPr>
          <p:nvPr/>
        </p:nvPicPr>
        <p:blipFill rotWithShape="1">
          <a:blip r:embed="rId3">
            <a:extLst>
              <a:ext uri="{28A0092B-C50C-407E-A947-70E740481C1C}">
                <a14:useLocalDpi xmlns:a14="http://schemas.microsoft.com/office/drawing/2010/main" val="0"/>
              </a:ext>
            </a:extLst>
          </a:blip>
          <a:srcRect l="11696" r="19447" b="1"/>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43AB1ACB-8260-43CD-88C7-7F0C5CE99C75}"/>
              </a:ext>
            </a:extLst>
          </p:cNvPr>
          <p:cNvSpPr txBox="1"/>
          <p:nvPr/>
        </p:nvSpPr>
        <p:spPr>
          <a:xfrm>
            <a:off x="254000" y="6278880"/>
            <a:ext cx="1076960" cy="369332"/>
          </a:xfrm>
          <a:prstGeom prst="rect">
            <a:avLst/>
          </a:prstGeom>
          <a:noFill/>
        </p:spPr>
        <p:txBody>
          <a:bodyPr wrap="square" rtlCol="0">
            <a:spAutoFit/>
          </a:bodyPr>
          <a:lstStyle/>
          <a:p>
            <a:pPr>
              <a:spcAft>
                <a:spcPts val="600"/>
              </a:spcAft>
            </a:pPr>
            <a:r>
              <a:rPr lang="en-US" dirty="0"/>
              <a:t>:02</a:t>
            </a:r>
          </a:p>
        </p:txBody>
      </p:sp>
    </p:spTree>
    <p:extLst>
      <p:ext uri="{BB962C8B-B14F-4D97-AF65-F5344CB8AC3E}">
        <p14:creationId xmlns:p14="http://schemas.microsoft.com/office/powerpoint/2010/main" val="43995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C3DE0-6F02-4F5E-932B-95378832D098}"/>
              </a:ext>
            </a:extLst>
          </p:cNvPr>
          <p:cNvSpPr>
            <a:spLocks noGrp="1"/>
          </p:cNvSpPr>
          <p:nvPr>
            <p:ph type="title"/>
          </p:nvPr>
        </p:nvSpPr>
        <p:spPr>
          <a:xfrm>
            <a:off x="992206" y="1608667"/>
            <a:ext cx="2823275" cy="4501127"/>
          </a:xfrm>
        </p:spPr>
        <p:txBody>
          <a:bodyPr vert="horz" lIns="91440" tIns="45720" rIns="91440" bIns="45720" rtlCol="0" anchor="t">
            <a:normAutofit/>
          </a:bodyPr>
          <a:lstStyle/>
          <a:p>
            <a:pPr algn="r"/>
            <a:r>
              <a:rPr lang="en-US" sz="3200" kern="1200">
                <a:solidFill>
                  <a:srgbClr val="FFFFFF"/>
                </a:solidFill>
                <a:effectLst/>
                <a:latin typeface="+mj-lt"/>
                <a:ea typeface="+mj-ea"/>
                <a:cs typeface="+mj-cs"/>
              </a:rPr>
              <a:t>Welcome – Christopher Yukins</a:t>
            </a:r>
            <a:endParaRPr lang="en-US" sz="3200"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059BCF05-E628-4B7A-83B7-907772A5D333}"/>
              </a:ext>
            </a:extLst>
          </p:cNvPr>
          <p:cNvSpPr>
            <a:spLocks noGrp="1"/>
          </p:cNvSpPr>
          <p:nvPr>
            <p:ph idx="1"/>
          </p:nvPr>
        </p:nvSpPr>
        <p:spPr>
          <a:xfrm>
            <a:off x="4547698" y="1608667"/>
            <a:ext cx="6652096" cy="4501127"/>
          </a:xfrm>
        </p:spPr>
        <p:txBody>
          <a:bodyPr vert="horz" lIns="91440" tIns="45720" rIns="91440" bIns="45720" rtlCol="0">
            <a:normAutofit lnSpcReduction="10000"/>
          </a:bodyPr>
          <a:lstStyle/>
          <a:p>
            <a:r>
              <a:rPr lang="en-US" sz="1800" dirty="0"/>
              <a:t>Please use “Chat” – not Q&amp;A</a:t>
            </a:r>
          </a:p>
          <a:p>
            <a:r>
              <a:rPr lang="en-US" sz="1800" dirty="0"/>
              <a:t>Disclaimers:</a:t>
            </a:r>
          </a:p>
          <a:p>
            <a:pPr marL="457200" lvl="1"/>
            <a:r>
              <a:rPr lang="en-US" sz="1800" dirty="0"/>
              <a:t>The information presented may constitute lawyer advertising and should not be the basis of the selection of legal counsel.</a:t>
            </a:r>
          </a:p>
          <a:p>
            <a:pPr marL="457200" lvl="1"/>
            <a:r>
              <a:rPr lang="en-US" sz="1800" dirty="0"/>
              <a:t>Information provided on this webinar is believed to be accurate and correct as of today.  The presentations by participating lawyers do not constitute legal advice.  The facts of any particular circumstance determine the basis for appropriate legal advice, and no reliance should be made on the applicability of the information provided to any particular factual circumstance.  No attorney-client relationship is established or recognized through your participation in this event.  The presenters disclaim all liability for any errors or omissions and note that the information shared is being provided “as-is” without warranties of any kind either express or implied.</a:t>
            </a:r>
          </a:p>
          <a:p>
            <a:r>
              <a:rPr lang="en-US" sz="1800" dirty="0"/>
              <a:t>Next webinar:  </a:t>
            </a:r>
            <a:r>
              <a:rPr lang="en-US" sz="1800" b="1" dirty="0"/>
              <a:t>European Responses to COVID-19 – American Perspectives – May 14, 2020, 9 am Eastern</a:t>
            </a:r>
          </a:p>
          <a:p>
            <a:endParaRPr lang="en-US" sz="1100" dirty="0"/>
          </a:p>
        </p:txBody>
      </p:sp>
      <p:sp>
        <p:nvSpPr>
          <p:cNvPr id="4" name="TextBox 3">
            <a:extLst>
              <a:ext uri="{FF2B5EF4-FFF2-40B4-BE49-F238E27FC236}">
                <a16:creationId xmlns:a16="http://schemas.microsoft.com/office/drawing/2014/main" id="{62824EE1-344C-4FCF-BEBF-7C29100CAE12}"/>
              </a:ext>
            </a:extLst>
          </p:cNvPr>
          <p:cNvSpPr txBox="1"/>
          <p:nvPr/>
        </p:nvSpPr>
        <p:spPr>
          <a:xfrm>
            <a:off x="117995" y="6331883"/>
            <a:ext cx="962589" cy="526117"/>
          </a:xfrm>
          <a:prstGeom prst="rect">
            <a:avLst/>
          </a:prstGeom>
        </p:spPr>
        <p:txBody>
          <a:bodyPr vert="horz" lIns="91440" tIns="45720" rIns="91440" bIns="45720" rtlCol="0">
            <a:normAutofit/>
          </a:bodyPr>
          <a:lstStyle/>
          <a:p>
            <a:pPr>
              <a:lnSpc>
                <a:spcPct val="90000"/>
              </a:lnSpc>
              <a:spcAft>
                <a:spcPts val="600"/>
              </a:spcAft>
            </a:pPr>
            <a:r>
              <a:rPr lang="en-US" sz="2000" dirty="0"/>
              <a:t>:04</a:t>
            </a:r>
          </a:p>
        </p:txBody>
      </p:sp>
    </p:spTree>
    <p:extLst>
      <p:ext uri="{BB962C8B-B14F-4D97-AF65-F5344CB8AC3E}">
        <p14:creationId xmlns:p14="http://schemas.microsoft.com/office/powerpoint/2010/main" val="330060307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BAF492-69C8-4A94-B614-A3F8718AF777}"/>
              </a:ext>
            </a:extLst>
          </p:cNvPr>
          <p:cNvSpPr>
            <a:spLocks noGrp="1"/>
          </p:cNvSpPr>
          <p:nvPr>
            <p:ph type="title"/>
          </p:nvPr>
        </p:nvSpPr>
        <p:spPr>
          <a:xfrm>
            <a:off x="987689" y="3071183"/>
            <a:ext cx="9910296" cy="2590027"/>
          </a:xfrm>
        </p:spPr>
        <p:txBody>
          <a:bodyPr vert="horz" lIns="91440" tIns="45720" rIns="91440" bIns="45720" rtlCol="0" anchor="t">
            <a:normAutofit/>
          </a:bodyPr>
          <a:lstStyle/>
          <a:p>
            <a:pPr lvl="0"/>
            <a:r>
              <a:rPr lang="en-US" sz="8000" kern="1200">
                <a:solidFill>
                  <a:schemeClr val="tx1"/>
                </a:solidFill>
                <a:latin typeface="+mj-lt"/>
                <a:ea typeface="+mj-ea"/>
                <a:cs typeface="+mj-cs"/>
              </a:rPr>
              <a:t>Contractor strategies for recovery</a:t>
            </a:r>
          </a:p>
        </p:txBody>
      </p:sp>
      <p:sp>
        <p:nvSpPr>
          <p:cNvPr id="17" name="Rectangle 16">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048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9D77B2-0137-4096-9A8C-E1D350E0E438}"/>
              </a:ext>
            </a:extLst>
          </p:cNvPr>
          <p:cNvSpPr>
            <a:spLocks noGrp="1"/>
          </p:cNvSpPr>
          <p:nvPr>
            <p:ph type="title"/>
          </p:nvPr>
        </p:nvSpPr>
        <p:spPr>
          <a:xfrm>
            <a:off x="589560" y="856180"/>
            <a:ext cx="4560584" cy="1128068"/>
          </a:xfrm>
        </p:spPr>
        <p:txBody>
          <a:bodyPr anchor="ctr">
            <a:normAutofit fontScale="90000"/>
          </a:bodyPr>
          <a:lstStyle/>
          <a:p>
            <a:r>
              <a:rPr lang="en-US" sz="3400" dirty="0"/>
              <a:t>CARES Act – Section 3610 – </a:t>
            </a:r>
            <a:br>
              <a:rPr lang="en-US" sz="3400" dirty="0"/>
            </a:br>
            <a:r>
              <a:rPr lang="en-US" sz="3400" b="1" dirty="0"/>
              <a:t>Michelle D. Coleman, Crowell &amp; Moring</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21" name="TextBox 20">
            <a:extLst>
              <a:ext uri="{FF2B5EF4-FFF2-40B4-BE49-F238E27FC236}">
                <a16:creationId xmlns:a16="http://schemas.microsoft.com/office/drawing/2014/main" id="{842FB992-ED31-48DB-B7C2-7E88C22197B5}"/>
              </a:ext>
            </a:extLst>
          </p:cNvPr>
          <p:cNvSpPr txBox="1"/>
          <p:nvPr/>
        </p:nvSpPr>
        <p:spPr>
          <a:xfrm>
            <a:off x="147554" y="6001820"/>
            <a:ext cx="1282495" cy="341632"/>
          </a:xfrm>
          <a:prstGeom prst="rect">
            <a:avLst/>
          </a:prstGeom>
          <a:noFill/>
        </p:spPr>
        <p:txBody>
          <a:bodyPr wrap="square" rtlCol="0">
            <a:spAutoFit/>
          </a:bodyPr>
          <a:lstStyle/>
          <a:p>
            <a:pPr>
              <a:lnSpc>
                <a:spcPct val="90000"/>
              </a:lnSpc>
              <a:spcAft>
                <a:spcPts val="600"/>
              </a:spcAft>
            </a:pPr>
            <a:r>
              <a:rPr lang="en-US" dirty="0"/>
              <a:t>:12</a:t>
            </a:r>
          </a:p>
        </p:txBody>
      </p:sp>
      <p:sp>
        <p:nvSpPr>
          <p:cNvPr id="17" name="Content Placeholder 2">
            <a:extLst>
              <a:ext uri="{FF2B5EF4-FFF2-40B4-BE49-F238E27FC236}">
                <a16:creationId xmlns:a16="http://schemas.microsoft.com/office/drawing/2014/main" id="{B467D596-5A9F-4E99-A19F-C5FAA02A6720}"/>
              </a:ext>
            </a:extLst>
          </p:cNvPr>
          <p:cNvSpPr>
            <a:spLocks noGrp="1"/>
          </p:cNvSpPr>
          <p:nvPr>
            <p:ph idx="1"/>
          </p:nvPr>
        </p:nvSpPr>
        <p:spPr>
          <a:xfrm>
            <a:off x="521101" y="2363589"/>
            <a:ext cx="4907425" cy="3979863"/>
          </a:xfrm>
        </p:spPr>
        <p:txBody>
          <a:bodyPr>
            <a:normAutofit fontScale="85000" lnSpcReduction="20000"/>
          </a:bodyPr>
          <a:lstStyle/>
          <a:p>
            <a:r>
              <a:rPr lang="en-US" dirty="0"/>
              <a:t>Section 3610 reimbursement </a:t>
            </a:r>
          </a:p>
          <a:p>
            <a:pPr lvl="1"/>
            <a:r>
              <a:rPr lang="en-US" dirty="0"/>
              <a:t>Any funds made available to an agency</a:t>
            </a:r>
          </a:p>
          <a:p>
            <a:pPr lvl="1"/>
            <a:r>
              <a:rPr lang="en-US" dirty="0"/>
              <a:t>May be used to reimburse contractors’ paid leave</a:t>
            </a:r>
          </a:p>
          <a:p>
            <a:pPr lvl="1"/>
            <a:r>
              <a:rPr lang="en-US" dirty="0"/>
              <a:t>No “double-dipping”</a:t>
            </a:r>
          </a:p>
          <a:p>
            <a:r>
              <a:rPr lang="en-US" dirty="0"/>
              <a:t>Agency guidance issued</a:t>
            </a:r>
          </a:p>
          <a:p>
            <a:pPr lvl="1"/>
            <a:r>
              <a:rPr lang="en-US" dirty="0"/>
              <a:t>OMB government-wide guidance endorsed</a:t>
            </a:r>
          </a:p>
          <a:p>
            <a:r>
              <a:rPr lang="en-US" dirty="0"/>
              <a:t>Agencies and OMB have suggested relief “permissive”</a:t>
            </a:r>
          </a:p>
          <a:p>
            <a:pPr lvl="1"/>
            <a:r>
              <a:rPr lang="en-US" dirty="0"/>
              <a:t>May result in litigation</a:t>
            </a:r>
          </a:p>
          <a:p>
            <a:pPr lvl="1"/>
            <a:r>
              <a:rPr lang="en-US" dirty="0"/>
              <a:t>Impact on fiscal stimulus and public health goals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729" y="683808"/>
            <a:ext cx="2052616" cy="2614977"/>
          </a:xfrm>
          <a:prstGeom prst="rect">
            <a:avLst/>
          </a:prstGeom>
          <a:ln>
            <a:solidFill>
              <a:schemeClr val="tx1"/>
            </a:solidFill>
          </a:ln>
        </p:spPr>
      </p:pic>
      <p:sp>
        <p:nvSpPr>
          <p:cNvPr id="6" name="TextBox 5"/>
          <p:cNvSpPr txBox="1"/>
          <p:nvPr/>
        </p:nvSpPr>
        <p:spPr>
          <a:xfrm>
            <a:off x="6843277" y="3429000"/>
            <a:ext cx="4268419" cy="3139321"/>
          </a:xfrm>
          <a:prstGeom prst="rect">
            <a:avLst/>
          </a:prstGeom>
          <a:noFill/>
        </p:spPr>
        <p:txBody>
          <a:bodyPr wrap="square" rtlCol="0">
            <a:spAutoFit/>
          </a:bodyPr>
          <a:lstStyle/>
          <a:p>
            <a:pPr marL="285750" indent="-285750">
              <a:buFont typeface="Arial" panose="020B0604020202020204" pitchFamily="34" charset="0"/>
              <a:buChar char="•"/>
            </a:pPr>
            <a:r>
              <a:rPr lang="en-US" sz="1200" b="1" dirty="0"/>
              <a:t>Biography:  </a:t>
            </a:r>
            <a:r>
              <a:rPr lang="en-US" sz="1200" dirty="0"/>
              <a:t>https://www.crowell.com/professionals/Michelle-Coleman</a:t>
            </a:r>
          </a:p>
          <a:p>
            <a:endParaRPr lang="en-US" sz="1200" dirty="0"/>
          </a:p>
          <a:p>
            <a:pPr marL="285750" indent="-285750">
              <a:buFont typeface="Arial" panose="020B0604020202020204" pitchFamily="34" charset="0"/>
              <a:buChar char="•"/>
            </a:pPr>
            <a:r>
              <a:rPr lang="en-US" sz="1200" b="1" dirty="0" err="1"/>
              <a:t>COVID</a:t>
            </a:r>
            <a:r>
              <a:rPr lang="en-US" sz="1200" b="1" dirty="0"/>
              <a:t>-19 Preparedness Toolkit:  </a:t>
            </a:r>
            <a:r>
              <a:rPr lang="en-US" sz="1200" dirty="0"/>
              <a:t>https://www.crowell.com/NewsEvents/AlertsNewsletters/all/The-Government-Contractor-Coronavirus-COVID-19-Preparedness-Toolkit </a:t>
            </a:r>
          </a:p>
          <a:p>
            <a:endParaRPr lang="en-US" sz="1200" b="1" dirty="0"/>
          </a:p>
          <a:p>
            <a:pPr marL="285750" indent="-285750">
              <a:buFont typeface="Arial" panose="020B0604020202020204" pitchFamily="34" charset="0"/>
              <a:buChar char="•"/>
            </a:pPr>
            <a:r>
              <a:rPr lang="en-US" sz="1200" b="1" dirty="0"/>
              <a:t>Section 3610 Guidance: </a:t>
            </a:r>
            <a:r>
              <a:rPr lang="en-US" sz="1200" dirty="0"/>
              <a:t>https://www.crowell.com/NewsEvents/AlertsNewsletters/all/Updated-Section-3610-Guidance</a:t>
            </a:r>
          </a:p>
          <a:p>
            <a:endParaRPr lang="en-US" sz="1200" b="1" dirty="0"/>
          </a:p>
          <a:p>
            <a:pPr marL="285750" indent="-285750">
              <a:buFont typeface="Arial" panose="020B0604020202020204" pitchFamily="34" charset="0"/>
              <a:buChar char="•"/>
            </a:pPr>
            <a:r>
              <a:rPr lang="en-US" sz="1200" b="1" dirty="0"/>
              <a:t>Crowell &amp; Moring’s Coronavirus Resource Center:  </a:t>
            </a:r>
            <a:r>
              <a:rPr lang="en-US" sz="1200" dirty="0"/>
              <a:t>https://www.crowell.com/Practices/Coronavirus-COVID-19-Resource-Center</a:t>
            </a:r>
          </a:p>
          <a:p>
            <a:endParaRPr lang="en-US" dirty="0"/>
          </a:p>
        </p:txBody>
      </p:sp>
    </p:spTree>
    <p:extLst>
      <p:ext uri="{BB962C8B-B14F-4D97-AF65-F5344CB8AC3E}">
        <p14:creationId xmlns:p14="http://schemas.microsoft.com/office/powerpoint/2010/main" val="211989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posing for the camera&#10;&#10;Description automatically generated">
            <a:extLst>
              <a:ext uri="{FF2B5EF4-FFF2-40B4-BE49-F238E27FC236}">
                <a16:creationId xmlns:a16="http://schemas.microsoft.com/office/drawing/2014/main" id="{63EA0700-906B-41AD-B185-415325CA2743}"/>
              </a:ext>
            </a:extLst>
          </p:cNvPr>
          <p:cNvPicPr>
            <a:picLocks noChangeAspect="1"/>
          </p:cNvPicPr>
          <p:nvPr/>
        </p:nvPicPr>
        <p:blipFill rotWithShape="1">
          <a:blip r:embed="rId2">
            <a:extLst>
              <a:ext uri="{28A0092B-C50C-407E-A947-70E740481C1C}">
                <a14:useLocalDpi xmlns:a14="http://schemas.microsoft.com/office/drawing/2010/main" val="0"/>
              </a:ext>
            </a:extLst>
          </a:blip>
          <a:srcRect r="-2" b="6168"/>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2" name="Freeform: Shape 11">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1E09287-8E8C-4F30-A772-0136D1FD5759}"/>
              </a:ext>
            </a:extLst>
          </p:cNvPr>
          <p:cNvSpPr>
            <a:spLocks noGrp="1"/>
          </p:cNvSpPr>
          <p:nvPr>
            <p:ph type="title"/>
          </p:nvPr>
        </p:nvSpPr>
        <p:spPr>
          <a:xfrm>
            <a:off x="374904" y="856488"/>
            <a:ext cx="4992624" cy="1243584"/>
          </a:xfrm>
        </p:spPr>
        <p:txBody>
          <a:bodyPr anchor="ctr">
            <a:normAutofit/>
          </a:bodyPr>
          <a:lstStyle/>
          <a:p>
            <a:r>
              <a:rPr lang="en-US" sz="2600"/>
              <a:t>COVID-19 Relief – Hidden Strings</a:t>
            </a:r>
            <a:br>
              <a:rPr lang="en-US" sz="2600"/>
            </a:br>
            <a:r>
              <a:rPr lang="en-US" sz="2600" b="1"/>
              <a:t>Dominique Casimir, Blank Rome</a:t>
            </a:r>
          </a:p>
        </p:txBody>
      </p:sp>
      <p:sp>
        <p:nvSpPr>
          <p:cNvPr id="16" name="Rectangle 15">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29142C1-7461-4D69-8ABA-907F473303CB}"/>
              </a:ext>
            </a:extLst>
          </p:cNvPr>
          <p:cNvSpPr>
            <a:spLocks noGrp="1"/>
          </p:cNvSpPr>
          <p:nvPr>
            <p:ph idx="1"/>
          </p:nvPr>
        </p:nvSpPr>
        <p:spPr>
          <a:xfrm>
            <a:off x="374904" y="2522949"/>
            <a:ext cx="5065776" cy="3402363"/>
          </a:xfrm>
        </p:spPr>
        <p:txBody>
          <a:bodyPr anchor="t">
            <a:normAutofit/>
          </a:bodyPr>
          <a:lstStyle/>
          <a:p>
            <a:r>
              <a:rPr lang="en-US" sz="2000"/>
              <a:t>Audits and enforcement likely after pandemic</a:t>
            </a:r>
          </a:p>
          <a:p>
            <a:r>
              <a:rPr lang="en-US" sz="2000"/>
              <a:t>Section 3610 specifically bans “double-dipping”</a:t>
            </a:r>
          </a:p>
          <a:p>
            <a:r>
              <a:rPr lang="en-US" sz="2000"/>
              <a:t>New inspector general for COVID-19 relief</a:t>
            </a:r>
          </a:p>
          <a:p>
            <a:r>
              <a:rPr lang="en-US" sz="2000"/>
              <a:t>DoD has issued guidance for carefully tracing COVID-19 spending</a:t>
            </a:r>
          </a:p>
          <a:p>
            <a:r>
              <a:rPr lang="en-US" sz="2000"/>
              <a:t>Contractors should prepare</a:t>
            </a:r>
          </a:p>
        </p:txBody>
      </p:sp>
      <p:sp>
        <p:nvSpPr>
          <p:cNvPr id="6" name="TextBox 5">
            <a:extLst>
              <a:ext uri="{FF2B5EF4-FFF2-40B4-BE49-F238E27FC236}">
                <a16:creationId xmlns:a16="http://schemas.microsoft.com/office/drawing/2014/main" id="{A8CF6687-604D-44D5-AFDA-C6D39BC5FDDF}"/>
              </a:ext>
            </a:extLst>
          </p:cNvPr>
          <p:cNvSpPr txBox="1"/>
          <p:nvPr/>
        </p:nvSpPr>
        <p:spPr>
          <a:xfrm>
            <a:off x="128016" y="6011694"/>
            <a:ext cx="1282495" cy="369332"/>
          </a:xfrm>
          <a:prstGeom prst="rect">
            <a:avLst/>
          </a:prstGeom>
          <a:noFill/>
        </p:spPr>
        <p:txBody>
          <a:bodyPr wrap="square" rtlCol="0">
            <a:spAutoFit/>
          </a:bodyPr>
          <a:lstStyle/>
          <a:p>
            <a:r>
              <a:rPr lang="en-US" dirty="0"/>
              <a:t>:20</a:t>
            </a:r>
          </a:p>
        </p:txBody>
      </p:sp>
    </p:spTree>
    <p:extLst>
      <p:ext uri="{BB962C8B-B14F-4D97-AF65-F5344CB8AC3E}">
        <p14:creationId xmlns:p14="http://schemas.microsoft.com/office/powerpoint/2010/main" val="2622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9D77B2-0137-4096-9A8C-E1D350E0E438}"/>
              </a:ext>
            </a:extLst>
          </p:cNvPr>
          <p:cNvSpPr>
            <a:spLocks noGrp="1"/>
          </p:cNvSpPr>
          <p:nvPr>
            <p:ph type="title"/>
          </p:nvPr>
        </p:nvSpPr>
        <p:spPr>
          <a:xfrm>
            <a:off x="589560" y="856180"/>
            <a:ext cx="4560584" cy="1128068"/>
          </a:xfrm>
        </p:spPr>
        <p:txBody>
          <a:bodyPr anchor="ctr">
            <a:normAutofit/>
          </a:bodyPr>
          <a:lstStyle/>
          <a:p>
            <a:r>
              <a:rPr lang="en-US" sz="3400"/>
              <a:t>Defense Production Act – </a:t>
            </a:r>
            <a:br>
              <a:rPr lang="en-US" sz="3400"/>
            </a:br>
            <a:r>
              <a:rPr lang="en-US" sz="3400" b="1"/>
              <a:t>Liza Craig, Reed Smith</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B07CB3-4379-4ACC-80CD-A1C97E4E096A}"/>
              </a:ext>
            </a:extLst>
          </p:cNvPr>
          <p:cNvSpPr>
            <a:spLocks noGrp="1"/>
          </p:cNvSpPr>
          <p:nvPr>
            <p:ph idx="1"/>
          </p:nvPr>
        </p:nvSpPr>
        <p:spPr>
          <a:xfrm>
            <a:off x="590719" y="2330505"/>
            <a:ext cx="4559425" cy="3979585"/>
          </a:xfrm>
        </p:spPr>
        <p:txBody>
          <a:bodyPr anchor="ctr">
            <a:normAutofit/>
          </a:bodyPr>
          <a:lstStyle/>
          <a:p>
            <a:r>
              <a:rPr lang="en-US" sz="2400" dirty="0"/>
              <a:t>Expanding use of Defense Production Act</a:t>
            </a:r>
          </a:p>
          <a:p>
            <a:pPr lvl="1"/>
            <a:r>
              <a:rPr lang="en-US" sz="2000" dirty="0"/>
              <a:t>“Rated” orders – affect state and local governments as well</a:t>
            </a:r>
          </a:p>
          <a:p>
            <a:pPr lvl="1"/>
            <a:r>
              <a:rPr lang="en-US" sz="2000" dirty="0"/>
              <a:t>Export controls</a:t>
            </a:r>
          </a:p>
          <a:p>
            <a:pPr lvl="1"/>
            <a:r>
              <a:rPr lang="en-US" sz="2000" dirty="0"/>
              <a:t>“Price-gouging” prosecutions</a:t>
            </a:r>
          </a:p>
          <a:p>
            <a:r>
              <a:rPr lang="en-US" sz="2400" dirty="0"/>
              <a:t>Issues for future</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miling and posing for the camera&#10;&#10;Description automatically generated">
            <a:extLst>
              <a:ext uri="{FF2B5EF4-FFF2-40B4-BE49-F238E27FC236}">
                <a16:creationId xmlns:a16="http://schemas.microsoft.com/office/drawing/2014/main" id="{998771BD-1A3D-4264-AC81-6314291D4B32}"/>
              </a:ext>
            </a:extLst>
          </p:cNvPr>
          <p:cNvPicPr>
            <a:picLocks noChangeAspect="1"/>
          </p:cNvPicPr>
          <p:nvPr/>
        </p:nvPicPr>
        <p:blipFill rotWithShape="1">
          <a:blip r:embed="rId2">
            <a:extLst>
              <a:ext uri="{28A0092B-C50C-407E-A947-70E740481C1C}">
                <a14:useLocalDpi xmlns:a14="http://schemas.microsoft.com/office/drawing/2010/main" val="0"/>
              </a:ext>
            </a:extLst>
          </a:blip>
          <a:srcRect t="8494" r="3" b="12746"/>
          <a:stretch/>
        </p:blipFill>
        <p:spPr>
          <a:xfrm>
            <a:off x="5977788" y="799352"/>
            <a:ext cx="5425410" cy="5259296"/>
          </a:xfrm>
          <a:prstGeom prst="rect">
            <a:avLst/>
          </a:prstGeom>
        </p:spPr>
      </p:pic>
      <p:sp>
        <p:nvSpPr>
          <p:cNvPr id="21" name="TextBox 20">
            <a:extLst>
              <a:ext uri="{FF2B5EF4-FFF2-40B4-BE49-F238E27FC236}">
                <a16:creationId xmlns:a16="http://schemas.microsoft.com/office/drawing/2014/main" id="{842FB992-ED31-48DB-B7C2-7E88C22197B5}"/>
              </a:ext>
            </a:extLst>
          </p:cNvPr>
          <p:cNvSpPr txBox="1"/>
          <p:nvPr/>
        </p:nvSpPr>
        <p:spPr>
          <a:xfrm>
            <a:off x="147554" y="6001820"/>
            <a:ext cx="1282495" cy="369332"/>
          </a:xfrm>
          <a:prstGeom prst="rect">
            <a:avLst/>
          </a:prstGeom>
          <a:noFill/>
        </p:spPr>
        <p:txBody>
          <a:bodyPr wrap="square" rtlCol="0">
            <a:spAutoFit/>
          </a:bodyPr>
          <a:lstStyle/>
          <a:p>
            <a:r>
              <a:rPr lang="en-US" dirty="0"/>
              <a:t>:28</a:t>
            </a:r>
          </a:p>
        </p:txBody>
      </p:sp>
    </p:spTree>
    <p:extLst>
      <p:ext uri="{BB962C8B-B14F-4D97-AF65-F5344CB8AC3E}">
        <p14:creationId xmlns:p14="http://schemas.microsoft.com/office/powerpoint/2010/main" val="71558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C5F65C-F4D9-44E9-A357-645D4E97F561}"/>
              </a:ext>
            </a:extLst>
          </p:cNvPr>
          <p:cNvSpPr>
            <a:spLocks noGrp="1"/>
          </p:cNvSpPr>
          <p:nvPr>
            <p:ph type="title"/>
          </p:nvPr>
        </p:nvSpPr>
        <p:spPr>
          <a:xfrm>
            <a:off x="589560" y="856180"/>
            <a:ext cx="4560584" cy="1128068"/>
          </a:xfrm>
        </p:spPr>
        <p:txBody>
          <a:bodyPr anchor="ctr">
            <a:normAutofit fontScale="90000"/>
          </a:bodyPr>
          <a:lstStyle/>
          <a:p>
            <a:r>
              <a:rPr lang="en-US" sz="2500" dirty="0"/>
              <a:t>Public Readiness and Preparedness (PREP) Act and Other Immunities – </a:t>
            </a:r>
            <a:br>
              <a:rPr lang="en-US" sz="2500" dirty="0"/>
            </a:br>
            <a:r>
              <a:rPr lang="en-US" sz="2500" b="1" dirty="0"/>
              <a:t>Kendra</a:t>
            </a:r>
            <a:r>
              <a:rPr lang="en-US" sz="2500" b="1" baseline="0" dirty="0"/>
              <a:t> Perkins Norwood, Wiley	</a:t>
            </a:r>
            <a:endParaRPr lang="en-US" sz="2500" b="1" dirty="0"/>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A744775-35FA-4AF0-8678-D94A2A05A3F8}"/>
              </a:ext>
            </a:extLst>
          </p:cNvPr>
          <p:cNvSpPr>
            <a:spLocks noGrp="1"/>
          </p:cNvSpPr>
          <p:nvPr>
            <p:ph idx="1"/>
          </p:nvPr>
        </p:nvSpPr>
        <p:spPr>
          <a:xfrm>
            <a:off x="590719" y="2330505"/>
            <a:ext cx="4843430" cy="3979585"/>
          </a:xfrm>
        </p:spPr>
        <p:txBody>
          <a:bodyPr anchor="ctr">
            <a:normAutofit fontScale="92500" lnSpcReduction="10000"/>
          </a:bodyPr>
          <a:lstStyle/>
          <a:p>
            <a:r>
              <a:rPr lang="en-US" dirty="0"/>
              <a:t>PREP Act</a:t>
            </a:r>
          </a:p>
          <a:p>
            <a:pPr lvl="1"/>
            <a:r>
              <a:rPr lang="en-US" dirty="0"/>
              <a:t>Immunity for “covered” COVID-19 contractors and countermeasures</a:t>
            </a:r>
          </a:p>
          <a:p>
            <a:pPr lvl="1"/>
            <a:r>
              <a:rPr lang="en-US" dirty="0"/>
              <a:t>Expanded immunity through HHS Advisory Opinion</a:t>
            </a:r>
          </a:p>
          <a:p>
            <a:r>
              <a:rPr lang="en-US" dirty="0"/>
              <a:t>Pub. Law 85-804 indemnification</a:t>
            </a:r>
          </a:p>
          <a:p>
            <a:pPr lvl="1"/>
            <a:r>
              <a:rPr lang="en-US" dirty="0"/>
              <a:t>Immunity for DOE and Veterans Affairs contractors</a:t>
            </a:r>
          </a:p>
          <a:p>
            <a:r>
              <a:rPr lang="en-US" dirty="0"/>
              <a:t>Defense Production Act</a:t>
            </a:r>
          </a:p>
          <a:p>
            <a:pPr lvl="1"/>
            <a:r>
              <a:rPr lang="en-US" dirty="0"/>
              <a:t>Immunity under rated orders</a:t>
            </a:r>
          </a:p>
          <a:p>
            <a:pPr lvl="1"/>
            <a:r>
              <a:rPr lang="en-US" dirty="0"/>
              <a:t>Antitrust immunity</a:t>
            </a:r>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erson posing for the camera&#10;&#10;Description automatically generated">
            <a:extLst>
              <a:ext uri="{FF2B5EF4-FFF2-40B4-BE49-F238E27FC236}">
                <a16:creationId xmlns:a16="http://schemas.microsoft.com/office/drawing/2014/main" id="{7A10EA9A-29B5-4BCD-AFFA-83B77E586D56}"/>
              </a:ext>
            </a:extLst>
          </p:cNvPr>
          <p:cNvPicPr>
            <a:picLocks noChangeAspect="1"/>
          </p:cNvPicPr>
          <p:nvPr/>
        </p:nvPicPr>
        <p:blipFill rotWithShape="1">
          <a:blip r:embed="rId3">
            <a:extLst>
              <a:ext uri="{28A0092B-C50C-407E-A947-70E740481C1C}">
                <a14:useLocalDpi xmlns:a14="http://schemas.microsoft.com/office/drawing/2010/main" val="0"/>
              </a:ext>
            </a:extLst>
          </a:blip>
          <a:srcRect r="4" b="3065"/>
          <a:stretch/>
        </p:blipFill>
        <p:spPr>
          <a:xfrm>
            <a:off x="5977788" y="799352"/>
            <a:ext cx="5425410" cy="5259296"/>
          </a:xfrm>
          <a:prstGeom prst="rect">
            <a:avLst/>
          </a:prstGeom>
        </p:spPr>
      </p:pic>
      <p:sp>
        <p:nvSpPr>
          <p:cNvPr id="4" name="TextBox 3">
            <a:extLst>
              <a:ext uri="{FF2B5EF4-FFF2-40B4-BE49-F238E27FC236}">
                <a16:creationId xmlns:a16="http://schemas.microsoft.com/office/drawing/2014/main" id="{2AD860A6-7A0F-41D0-8692-0800277C3B13}"/>
              </a:ext>
            </a:extLst>
          </p:cNvPr>
          <p:cNvSpPr txBox="1"/>
          <p:nvPr/>
        </p:nvSpPr>
        <p:spPr>
          <a:xfrm>
            <a:off x="159341" y="6313779"/>
            <a:ext cx="12824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lang="en-US" dirty="0">
                <a:solidFill>
                  <a:prstClr val="black"/>
                </a:solidFill>
                <a:latin typeface="Calibri" panose="020F0502020204030204"/>
              </a:rPr>
              <a:t>36</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cture containing drawing&#10;&#10;Description automatically generated">
            <a:extLst>
              <a:ext uri="{FF2B5EF4-FFF2-40B4-BE49-F238E27FC236}">
                <a16:creationId xmlns:a16="http://schemas.microsoft.com/office/drawing/2014/main" id="{C913C525-6FBF-4EFB-845F-0D23E726C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6071" y="6389602"/>
            <a:ext cx="2081068" cy="465209"/>
          </a:xfrm>
          <a:prstGeom prst="rect">
            <a:avLst/>
          </a:prstGeom>
        </p:spPr>
      </p:pic>
    </p:spTree>
    <p:extLst>
      <p:ext uri="{BB962C8B-B14F-4D97-AF65-F5344CB8AC3E}">
        <p14:creationId xmlns:p14="http://schemas.microsoft.com/office/powerpoint/2010/main" val="2786881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1350</Words>
  <Application>Microsoft Office PowerPoint</Application>
  <PresentationFormat>Widescreen</PresentationFormat>
  <Paragraphs>120</Paragraphs>
  <Slides>20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COVID-19:  Contractors’ Road to Recovery</vt:lpstr>
      <vt:lpstr>Agenda</vt:lpstr>
      <vt:lpstr>Introductions –  Alfreda Robinson</vt:lpstr>
      <vt:lpstr>Welcome – Christopher Yukins</vt:lpstr>
      <vt:lpstr>Contractor strategies for recovery</vt:lpstr>
      <vt:lpstr>CARES Act – Section 3610 –  Michelle D. Coleman, Crowell &amp; Moring</vt:lpstr>
      <vt:lpstr>COVID-19 Relief – Hidden Strings Dominique Casimir, Blank Rome</vt:lpstr>
      <vt:lpstr>Defense Production Act –  Liza Craig, Reed Smith</vt:lpstr>
      <vt:lpstr>Public Readiness and Preparedness (PREP) Act and Other Immunities –  Kendra Perkins Norwood, Wiley </vt:lpstr>
      <vt:lpstr>Question from Audience</vt:lpstr>
      <vt:lpstr>Roundtable Discussion –  Judge Jeri Somers</vt:lpstr>
      <vt:lpstr>Economic Outlook and Impact of the Pandemic –  Dean Danielle Conway and Michael Bennett</vt:lpstr>
      <vt:lpstr>PowerPoint Presentation</vt:lpstr>
      <vt:lpstr>PowerPoint Presentation</vt:lpstr>
      <vt:lpstr>PowerPoint Presentation</vt:lpstr>
      <vt:lpstr>PowerPoint Presentation</vt:lpstr>
      <vt:lpstr>PowerPoint Presentation</vt:lpstr>
      <vt:lpstr>Economic Outlook and Impact of the Pandemic –  Dean Danielle Conway and Michael Bennett</vt:lpstr>
      <vt:lpstr>COVID-19 Resources for Small Businesses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Contractors’ Road to Recovery</dc:title>
  <dc:creator>Yukins, Christopher R.</dc:creator>
  <cp:lastModifiedBy>Yukins, Christopher R.</cp:lastModifiedBy>
  <cp:revision>9</cp:revision>
  <dcterms:created xsi:type="dcterms:W3CDTF">2020-05-05T15:24:15Z</dcterms:created>
  <dcterms:modified xsi:type="dcterms:W3CDTF">2020-05-06T15:54:11Z</dcterms:modified>
</cp:coreProperties>
</file>