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10"/>
  </p:notesMasterIdLst>
  <p:sldIdLst>
    <p:sldId id="256" r:id="rId2"/>
    <p:sldId id="1451" r:id="rId3"/>
    <p:sldId id="1453" r:id="rId4"/>
    <p:sldId id="558" r:id="rId5"/>
    <p:sldId id="419" r:id="rId6"/>
    <p:sldId id="1454" r:id="rId7"/>
    <p:sldId id="1455" r:id="rId8"/>
    <p:sldId id="1457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87192" autoAdjust="0"/>
  </p:normalViewPr>
  <p:slideViewPr>
    <p:cSldViewPr>
      <p:cViewPr varScale="1">
        <p:scale>
          <a:sx n="99" d="100"/>
          <a:sy n="99" d="100"/>
        </p:scale>
        <p:origin x="20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4A55-C01F-4F38-A39A-0077D61AC0A2}" type="datetimeFigureOut">
              <a:rPr lang="nl-NL" smtClean="0"/>
              <a:pPr/>
              <a:t>12-5-2020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2B6B-71A7-4F0D-9D36-0485DF532E4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24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12B6B-71A7-4F0D-9D36-0485DF532E4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97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1720" y="1988841"/>
            <a:ext cx="6840760" cy="1298871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51720" y="3789040"/>
            <a:ext cx="6832848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17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3" r="22279"/>
          <a:stretch>
            <a:fillRect/>
          </a:stretch>
        </p:blipFill>
        <p:spPr bwMode="auto">
          <a:xfrm>
            <a:off x="-23813" y="0"/>
            <a:ext cx="1716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/>
          <p:cNvSpPr txBox="1">
            <a:spLocks noChangeArrowheads="1"/>
          </p:cNvSpPr>
          <p:nvPr userDrawn="1"/>
        </p:nvSpPr>
        <p:spPr bwMode="auto">
          <a:xfrm rot="16200000">
            <a:off x="-2747168" y="3255169"/>
            <a:ext cx="6008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pitchFamily="34" charset="0"/>
                <a:ea typeface="ＭＳ Ｐゴシック" pitchFamily="2" charset="-128"/>
              </a:rPr>
              <a:t>C o m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pitchFamily="34" charset="0"/>
                <a:ea typeface="ＭＳ Ｐゴシック" pitchFamily="2" charset="-128"/>
              </a:rPr>
              <a:t>m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pitchFamily="34" charset="0"/>
                <a:ea typeface="ＭＳ Ｐゴシック" pitchFamily="2" charset="-128"/>
              </a:rPr>
              <a:t> e r c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pitchFamily="34" charset="0"/>
                <a:ea typeface="ＭＳ Ｐゴシック" pitchFamily="2" charset="-128"/>
              </a:rPr>
              <a:t>i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pitchFamily="34" charset="0"/>
                <a:ea typeface="ＭＳ Ｐゴシック" pitchFamily="2" charset="-128"/>
              </a:rPr>
              <a:t> a l   &amp;   L e g a l   e x p e r t s  </a:t>
            </a:r>
            <a:endParaRPr kumimoji="0" lang="nl-NL" sz="1000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entury Gothic" pitchFamily="34" charset="0"/>
              <a:ea typeface="ＭＳ Ｐゴシック" pitchFamily="2" charset="-128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 userDrawn="1"/>
        </p:nvSpPr>
        <p:spPr bwMode="auto">
          <a:xfrm>
            <a:off x="-23813" y="6417384"/>
            <a:ext cx="1716088" cy="432000"/>
          </a:xfrm>
          <a:prstGeom prst="rect">
            <a:avLst/>
          </a:prstGeom>
          <a:solidFill>
            <a:srgbClr val="000000">
              <a:lumMod val="75000"/>
              <a:lumOff val="25000"/>
              <a:alpha val="65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 userDrawn="1"/>
        </p:nvSpPr>
        <p:spPr bwMode="auto">
          <a:xfrm>
            <a:off x="1692275" y="-26988"/>
            <a:ext cx="7451725" cy="1295401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 userDrawn="1"/>
        </p:nvSpPr>
        <p:spPr bwMode="auto">
          <a:xfrm>
            <a:off x="1763713" y="981075"/>
            <a:ext cx="7272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15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charset="0"/>
                <a:ea typeface="ＭＳ Ｐゴシック" charset="0"/>
              </a:rPr>
              <a:t>In strategic alliance with Bartels Sueters Rassa </a:t>
            </a:r>
            <a:r>
              <a:rPr kumimoji="0" lang="en-US" sz="800" b="0" i="0" u="none" strike="noStrike" kern="0" cap="none" spc="15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charset="0"/>
                <a:ea typeface="ＭＳ Ｐゴシック" charset="0"/>
              </a:rPr>
              <a:t>Aanbestedingsadvocaten</a:t>
            </a:r>
            <a:r>
              <a:rPr kumimoji="0" lang="en-US" sz="800" b="0" i="0" u="none" strike="noStrike" kern="0" cap="none" spc="15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charset="0"/>
                <a:ea typeface="ＭＳ Ｐゴシック" charset="0"/>
              </a:rPr>
              <a:t> </a:t>
            </a:r>
          </a:p>
        </p:txBody>
      </p:sp>
      <p:sp>
        <p:nvSpPr>
          <p:cNvPr id="23" name="Text Box 39"/>
          <p:cNvSpPr txBox="1">
            <a:spLocks noChangeArrowheads="1"/>
          </p:cNvSpPr>
          <p:nvPr userDrawn="1"/>
        </p:nvSpPr>
        <p:spPr bwMode="auto">
          <a:xfrm>
            <a:off x="153988" y="6527800"/>
            <a:ext cx="12938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800" b="1" dirty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©</a:t>
            </a:r>
            <a:r>
              <a:rPr lang="en-US" sz="800" b="1" dirty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2020  Corvers  </a:t>
            </a:r>
            <a:endParaRPr lang="nl-NL" sz="800" b="1" dirty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 userDrawn="1"/>
        </p:nvSpPr>
        <p:spPr bwMode="auto">
          <a:xfrm>
            <a:off x="-23813" y="-26988"/>
            <a:ext cx="1730376" cy="1295401"/>
          </a:xfrm>
          <a:prstGeom prst="rect">
            <a:avLst/>
          </a:prstGeom>
          <a:solidFill>
            <a:srgbClr val="000000">
              <a:lumMod val="75000"/>
              <a:lumOff val="25000"/>
              <a:alpha val="65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" name="Line 33"/>
          <p:cNvSpPr>
            <a:spLocks noChangeShapeType="1"/>
          </p:cNvSpPr>
          <p:nvPr userDrawn="1"/>
        </p:nvSpPr>
        <p:spPr bwMode="auto">
          <a:xfrm>
            <a:off x="1692275" y="174625"/>
            <a:ext cx="0" cy="6226175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 userDrawn="1"/>
        </p:nvSpPr>
        <p:spPr bwMode="auto">
          <a:xfrm>
            <a:off x="1692275" y="6400800"/>
            <a:ext cx="7451725" cy="457200"/>
          </a:xfrm>
          <a:prstGeom prst="rect">
            <a:avLst/>
          </a:prstGeom>
          <a:solidFill>
            <a:srgbClr val="DDDDDD">
              <a:lumMod val="50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pic>
        <p:nvPicPr>
          <p:cNvPr id="19" name="Afbeelding 18" descr="Corvers-logo_met-witte-subtekst_nw-blau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63688" y="116632"/>
            <a:ext cx="2600325" cy="742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pPr/>
              <a:t>12-5-2020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512762"/>
            <a:ext cx="8229600" cy="9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pPr/>
              <a:t>12-5-2020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ext Box 28"/>
          <p:cNvSpPr txBox="1">
            <a:spLocks noChangeArrowheads="1"/>
          </p:cNvSpPr>
          <p:nvPr userDrawn="1"/>
        </p:nvSpPr>
        <p:spPr bwMode="auto">
          <a:xfrm>
            <a:off x="-6350" y="6308725"/>
            <a:ext cx="9167813" cy="576263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-23813" y="-26988"/>
            <a:ext cx="9204326" cy="539751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153988" y="6527800"/>
            <a:ext cx="12938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2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800" b="1" dirty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©</a:t>
            </a:r>
            <a:r>
              <a:rPr lang="en-US" sz="800" b="1" dirty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2020</a:t>
            </a:r>
            <a:r>
              <a:rPr lang="en-US" sz="800" b="1" baseline="0" dirty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800" b="1" dirty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Corvers</a:t>
            </a:r>
            <a:endParaRPr lang="nl-NL" sz="800" b="1" dirty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 userDrawn="1"/>
        </p:nvSpPr>
        <p:spPr bwMode="auto">
          <a:xfrm>
            <a:off x="7885113" y="6381750"/>
            <a:ext cx="10302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3414E0-6E52-4D4A-A6BB-0285010DB4D8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2" name="Afbeelding 11" descr="Corvers-logo_met-witte-subtekst_nw-blauw.png"/>
          <p:cNvPicPr>
            <a:picLocks noChangeAspect="1"/>
          </p:cNvPicPr>
          <p:nvPr userDrawn="1"/>
        </p:nvPicPr>
        <p:blipFill>
          <a:blip r:embed="rId5" cstate="print"/>
          <a:srcRect b="22224"/>
          <a:stretch>
            <a:fillRect/>
          </a:stretch>
        </p:blipFill>
        <p:spPr>
          <a:xfrm>
            <a:off x="1619672" y="6405379"/>
            <a:ext cx="1512000" cy="3359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afip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vers.com/eafip/webinar" TargetMode="External"/><Relationship Id="rId2" Type="http://schemas.openxmlformats.org/officeDocument/2006/relationships/hyperlink" Target="http://www.eafip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rvers.com/news-events/webinars" TargetMode="External"/><Relationship Id="rId5" Type="http://schemas.openxmlformats.org/officeDocument/2006/relationships/hyperlink" Target="http://www.corvers.com/chair-on-innovation-procurement/position-paper" TargetMode="External"/><Relationship Id="rId4" Type="http://schemas.openxmlformats.org/officeDocument/2006/relationships/hyperlink" Target="http://www.corvers.com/chair-on-innovation-procurement/webin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luxa.org/horizonscanning" TargetMode="External"/><Relationship Id="rId2" Type="http://schemas.openxmlformats.org/officeDocument/2006/relationships/hyperlink" Target="http://www.eafip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a.golja@minvws.n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vers.com/" TargetMode="External"/><Relationship Id="rId2" Type="http://schemas.openxmlformats.org/officeDocument/2006/relationships/hyperlink" Target="mailto:info@corver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1720" y="2276872"/>
            <a:ext cx="6840760" cy="2232247"/>
          </a:xfrm>
        </p:spPr>
        <p:txBody>
          <a:bodyPr>
            <a:normAutofit/>
          </a:bodyPr>
          <a:lstStyle/>
          <a:p>
            <a:r>
              <a:rPr lang="nl-NL" sz="4400" dirty="0" err="1"/>
              <a:t>Innovation</a:t>
            </a:r>
            <a:r>
              <a:rPr lang="nl-NL" sz="4400" dirty="0"/>
              <a:t> </a:t>
            </a:r>
            <a:r>
              <a:rPr lang="nl-NL" sz="4400" dirty="0" err="1"/>
              <a:t>procurement</a:t>
            </a:r>
            <a:r>
              <a:rPr lang="nl-NL" sz="4400" dirty="0"/>
              <a:t> </a:t>
            </a:r>
            <a:r>
              <a:rPr lang="nl-NL" sz="4800" dirty="0"/>
              <a:t> </a:t>
            </a:r>
            <a:br>
              <a:rPr lang="nl-NL" sz="4800" dirty="0"/>
            </a:br>
            <a:r>
              <a:rPr lang="nl-NL" sz="2800" i="1" dirty="0"/>
              <a:t>The private </a:t>
            </a:r>
            <a:r>
              <a:rPr lang="nl-NL" sz="2800" i="1" dirty="0" err="1"/>
              <a:t>perspective</a:t>
            </a:r>
            <a:r>
              <a:rPr lang="nl-NL" sz="2800" i="1" dirty="0"/>
              <a:t> </a:t>
            </a:r>
            <a:br>
              <a:rPr lang="nl-NL" sz="2400" i="1" dirty="0"/>
            </a:br>
            <a:r>
              <a:rPr lang="nl-NL" sz="2400" i="1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59632" y="4797152"/>
            <a:ext cx="6832848" cy="86409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Stephan Corvers (s.corvers@corvers.com)</a:t>
            </a:r>
          </a:p>
          <a:p>
            <a:r>
              <a:rPr lang="nl-NL" dirty="0"/>
              <a:t>May 14th 2020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8178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536A6-C6F3-427F-BCCB-E3E6B5B6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Corvers Chair on Public Procurement of Innovation</a:t>
            </a:r>
            <a:endParaRPr lang="nl-NL" dirty="0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310523D1-E037-4EB8-9250-F06900588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63" y="3599334"/>
            <a:ext cx="2916325" cy="1944216"/>
          </a:xfrm>
          <a:prstGeom prst="rect">
            <a:avLst/>
          </a:prstGeom>
        </p:spPr>
      </p:pic>
      <p:pic>
        <p:nvPicPr>
          <p:cNvPr id="7" name="Afbeelding 10">
            <a:extLst>
              <a:ext uri="{FF2B5EF4-FFF2-40B4-BE49-F238E27FC236}">
                <a16:creationId xmlns:a16="http://schemas.microsoft.com/office/drawing/2014/main" id="{56113407-83A6-4C8F-9DAD-B4B030F8D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42" y="3290982"/>
            <a:ext cx="2924102" cy="1944216"/>
          </a:xfrm>
          <a:prstGeom prst="rect">
            <a:avLst/>
          </a:prstGeom>
        </p:spPr>
      </p:pic>
      <p:pic>
        <p:nvPicPr>
          <p:cNvPr id="8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D0CB7497-C7DE-44D2-AF23-D976C5C44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0" y="2272252"/>
            <a:ext cx="2594615" cy="809246"/>
          </a:xfrm>
          <a:prstGeom prst="rect">
            <a:avLst/>
          </a:prstGeom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1C0EC955-EC89-40E1-A456-1EC9E3920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148" y="2210179"/>
            <a:ext cx="3186354" cy="166745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1F9165-3089-4C4F-A1D3-D7BFFEF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464F90-1B1C-4930-B219-B073A081AD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A527-4711-479B-9F34-5559016E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Eafip</a:t>
            </a:r>
            <a:r>
              <a:rPr lang="nl-NL" dirty="0"/>
              <a:t> 2015-now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2A22B-E52A-4679-880C-F4F80BCF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European Assistance for Innovation Procurement  (</a:t>
            </a:r>
            <a:r>
              <a:rPr lang="en-GB" dirty="0" err="1"/>
              <a:t>eafip</a:t>
            </a:r>
            <a:r>
              <a:rPr lang="en-GB" dirty="0"/>
              <a:t>)</a:t>
            </a:r>
          </a:p>
          <a:p>
            <a:r>
              <a:rPr lang="en-GB" dirty="0"/>
              <a:t>Initiative European Commission DG CONNECT </a:t>
            </a:r>
          </a:p>
          <a:p>
            <a:r>
              <a:rPr lang="en-GB" dirty="0"/>
              <a:t>Corvers Commercial &amp; Legal Affairs</a:t>
            </a:r>
          </a:p>
          <a:p>
            <a:r>
              <a:rPr lang="en-GB" dirty="0"/>
              <a:t>Knowledge transfer about how to conduct innovation procurement to contracting authorities throughout Europe</a:t>
            </a:r>
          </a:p>
          <a:p>
            <a:pPr lvl="1"/>
            <a:r>
              <a:rPr lang="en-GB" dirty="0"/>
              <a:t>Workshops &amp; conferences</a:t>
            </a:r>
          </a:p>
          <a:p>
            <a:pPr lvl="1"/>
            <a:r>
              <a:rPr lang="en-GB" dirty="0"/>
              <a:t>Toolkit</a:t>
            </a:r>
          </a:p>
          <a:p>
            <a:pPr lvl="1"/>
            <a:r>
              <a:rPr lang="en-GB" dirty="0"/>
              <a:t>Local assistance (18 PCPs and PPIs)</a:t>
            </a:r>
          </a:p>
          <a:p>
            <a:r>
              <a:rPr lang="en-GB" dirty="0"/>
              <a:t>Network-approach</a:t>
            </a:r>
          </a:p>
          <a:p>
            <a:r>
              <a:rPr lang="en-GB" dirty="0"/>
              <a:t>Demand driven policy – no support to companies</a:t>
            </a:r>
          </a:p>
          <a:p>
            <a:r>
              <a:rPr lang="en-GB" dirty="0">
                <a:hlinkClick r:id="rId2"/>
              </a:rPr>
              <a:t>www.eafip.eu</a:t>
            </a:r>
            <a:r>
              <a:rPr lang="en-GB" dirty="0"/>
              <a:t>   </a:t>
            </a:r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36341CD5-A170-47A8-96BB-BEBDFA010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816" y="3553406"/>
            <a:ext cx="2145179" cy="12854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CBF0D-8BC5-4D42-AF76-FDE0FE1F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464F90-1B1C-4930-B219-B073A081AD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3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7FE54-8A63-41EE-AF37-F16C2843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Overview</a:t>
            </a:r>
            <a:r>
              <a:rPr lang="nl-NL" dirty="0"/>
              <a:t> COVID-19 </a:t>
            </a:r>
            <a:r>
              <a:rPr lang="nl-NL" dirty="0" err="1"/>
              <a:t>Innovation</a:t>
            </a:r>
            <a:r>
              <a:rPr lang="nl-NL" dirty="0"/>
              <a:t> Procurement Background Information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259A269-CAFB-4579-A94A-FD88BC04E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786177"/>
              </p:ext>
            </p:extLst>
          </p:nvPr>
        </p:nvGraphicFramePr>
        <p:xfrm>
          <a:off x="618564" y="1556792"/>
          <a:ext cx="7481827" cy="4126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482">
                  <a:extLst>
                    <a:ext uri="{9D8B030D-6E8A-4147-A177-3AD203B41FA5}">
                      <a16:colId xmlns:a16="http://schemas.microsoft.com/office/drawing/2014/main" val="2257180972"/>
                    </a:ext>
                  </a:extLst>
                </a:gridCol>
                <a:gridCol w="2849008">
                  <a:extLst>
                    <a:ext uri="{9D8B030D-6E8A-4147-A177-3AD203B41FA5}">
                      <a16:colId xmlns:a16="http://schemas.microsoft.com/office/drawing/2014/main" val="162336148"/>
                    </a:ext>
                  </a:extLst>
                </a:gridCol>
                <a:gridCol w="2428337">
                  <a:extLst>
                    <a:ext uri="{9D8B030D-6E8A-4147-A177-3AD203B41FA5}">
                      <a16:colId xmlns:a16="http://schemas.microsoft.com/office/drawing/2014/main" val="1637014545"/>
                    </a:ext>
                  </a:extLst>
                </a:gridCol>
              </a:tblGrid>
              <a:tr h="325447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2415424"/>
                  </a:ext>
                </a:extLst>
              </a:tr>
              <a:tr h="884592">
                <a:tc>
                  <a:txBody>
                    <a:bodyPr/>
                    <a:lstStyle/>
                    <a:p>
                      <a:r>
                        <a:rPr lang="nl-NL" sz="1100" dirty="0"/>
                        <a:t>Webinar, April 3rd, 2020</a:t>
                      </a:r>
                    </a:p>
                    <a:p>
                      <a:endParaRPr lang="nl-NL" sz="1100" dirty="0"/>
                    </a:p>
                    <a:p>
                      <a:r>
                        <a:rPr lang="nl-NL" sz="1100" dirty="0" err="1"/>
                        <a:t>Eafip-initiative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Opportunities to tackle the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COVID-19 Crisis through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Innovation Procurement </a:t>
                      </a:r>
                      <a:br>
                        <a:rPr lang="en-US" sz="1100" dirty="0"/>
                      </a:br>
                      <a:r>
                        <a:rPr lang="en-US" sz="1100" b="0" i="1" dirty="0"/>
                        <a:t>– a legal and economic perspective </a:t>
                      </a:r>
                      <a:r>
                        <a:rPr lang="en-US" sz="1100" b="0" dirty="0"/>
                        <a:t>- 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hlinkClick r:id="rId2"/>
                        </a:rPr>
                        <a:t>www.eafip.eu</a:t>
                      </a:r>
                      <a:r>
                        <a:rPr lang="nl-NL" sz="1100" dirty="0"/>
                        <a:t> &amp; </a:t>
                      </a:r>
                      <a:r>
                        <a:rPr lang="nl-NL" sz="1100" dirty="0">
                          <a:hlinkClick r:id="rId3"/>
                        </a:rPr>
                        <a:t>www.corvers.com/eafip/webinar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6137820"/>
                  </a:ext>
                </a:extLst>
              </a:tr>
              <a:tr h="853200">
                <a:tc>
                  <a:txBody>
                    <a:bodyPr/>
                    <a:lstStyle/>
                    <a:p>
                      <a:r>
                        <a:rPr lang="nl-NL" sz="1100" dirty="0"/>
                        <a:t>Webinar, April 22nd, 2020</a:t>
                      </a:r>
                    </a:p>
                    <a:p>
                      <a:endParaRPr lang="nl-NL" sz="1100" dirty="0"/>
                    </a:p>
                    <a:p>
                      <a:r>
                        <a:rPr lang="nl-NL" sz="1100" dirty="0"/>
                        <a:t>Corvers Chair on </a:t>
                      </a:r>
                      <a:r>
                        <a:rPr lang="nl-NL" sz="1100" dirty="0" err="1"/>
                        <a:t>Innovation</a:t>
                      </a:r>
                      <a:r>
                        <a:rPr lang="nl-NL" sz="1100" dirty="0"/>
                        <a:t> </a:t>
                      </a:r>
                      <a:r>
                        <a:rPr lang="nl-NL" sz="1100" dirty="0" err="1"/>
                        <a:t>procurement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Consultas al Mercado y </a:t>
                      </a:r>
                      <a:br>
                        <a:rPr lang="es-ES" sz="1100" dirty="0"/>
                      </a:br>
                      <a:r>
                        <a:rPr lang="es-ES" sz="1100" dirty="0"/>
                        <a:t>Compra Pública de Innovación </a:t>
                      </a:r>
                      <a:br>
                        <a:rPr lang="es-ES" sz="1100" dirty="0"/>
                      </a:br>
                      <a:r>
                        <a:rPr lang="es-ES" sz="1100" dirty="0"/>
                        <a:t>en crisis COVID-19 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hlinkClick r:id="rId4"/>
                        </a:rPr>
                        <a:t>www.corvers.com/chair-on-innovation-procurement/webinar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7843770"/>
                  </a:ext>
                </a:extLst>
              </a:tr>
              <a:tr h="1210495">
                <a:tc>
                  <a:txBody>
                    <a:bodyPr/>
                    <a:lstStyle/>
                    <a:p>
                      <a:r>
                        <a:rPr lang="nl-NL" sz="1100" dirty="0" err="1"/>
                        <a:t>Position</a:t>
                      </a:r>
                      <a:r>
                        <a:rPr lang="nl-NL" sz="1100" dirty="0"/>
                        <a:t> paper, April 24th, 2020</a:t>
                      </a:r>
                    </a:p>
                    <a:p>
                      <a:endParaRPr lang="nl-NL" sz="1100" dirty="0"/>
                    </a:p>
                    <a:p>
                      <a:r>
                        <a:rPr lang="nl-NL" sz="1100" dirty="0"/>
                        <a:t>Corvers Chair on </a:t>
                      </a:r>
                      <a:r>
                        <a:rPr lang="nl-NL" sz="1100" dirty="0" err="1"/>
                        <a:t>Innovation</a:t>
                      </a:r>
                      <a:r>
                        <a:rPr lang="nl-NL" sz="1100" dirty="0"/>
                        <a:t> </a:t>
                      </a:r>
                      <a:r>
                        <a:rPr lang="nl-NL" sz="1100" dirty="0" err="1"/>
                        <a:t>procurement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Opportunities to tackle COVID-19 and similar crises through Innovation Procurement</a:t>
                      </a:r>
                    </a:p>
                    <a:p>
                      <a:pPr fontAlgn="base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a legal and economic perspective -</a:t>
                      </a:r>
                    </a:p>
                    <a:p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hlinkClick r:id="rId5"/>
                        </a:rPr>
                        <a:t>www.corvers.com/chair-on-innovation-procurement/position-paper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0200011"/>
                  </a:ext>
                </a:extLst>
              </a:tr>
              <a:tr h="853200">
                <a:tc>
                  <a:txBody>
                    <a:bodyPr/>
                    <a:lstStyle/>
                    <a:p>
                      <a:r>
                        <a:rPr lang="nl-NL" sz="1100" dirty="0" err="1"/>
                        <a:t>Paid</a:t>
                      </a:r>
                      <a:r>
                        <a:rPr lang="nl-NL" sz="1100" dirty="0"/>
                        <a:t> Webinar, May 13th, 2020</a:t>
                      </a:r>
                    </a:p>
                    <a:p>
                      <a:endParaRPr lang="nl-NL" sz="1100" dirty="0"/>
                    </a:p>
                    <a:p>
                      <a:r>
                        <a:rPr lang="nl-NL" sz="1100" dirty="0"/>
                        <a:t>Corvers Commercial &amp; Legal </a:t>
                      </a:r>
                      <a:r>
                        <a:rPr lang="nl-NL" sz="1100" dirty="0" err="1"/>
                        <a:t>Affairs</a:t>
                      </a:r>
                      <a:r>
                        <a:rPr lang="nl-NL" sz="1100" dirty="0"/>
                        <a:t> &amp; Vtrek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The Business (Value) Case in the face of COVID-19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hlinkClick r:id="rId6"/>
                        </a:rPr>
                        <a:t>https://www.corvers.com/news-events/webinars</a:t>
                      </a:r>
                      <a:endParaRPr lang="nl-NL" sz="1100" dirty="0"/>
                    </a:p>
                    <a:p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988719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C1BE6-02AB-4F87-A5A7-27B80442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464F90-1B1C-4930-B219-B073A081AD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0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D3BE8-8031-4D35-9A1D-17CB3795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9974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TRL – </a:t>
            </a:r>
            <a:r>
              <a:rPr lang="nl-NL" sz="2400" dirty="0" err="1">
                <a:solidFill>
                  <a:schemeClr val="bg1"/>
                </a:solidFill>
              </a:rPr>
              <a:t>Urgency</a:t>
            </a:r>
            <a:r>
              <a:rPr lang="nl-NL" sz="2400" dirty="0">
                <a:solidFill>
                  <a:schemeClr val="bg1"/>
                </a:solidFill>
              </a:rPr>
              <a:t> Matrix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60BB92-41CC-4447-B5C0-F303E9541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4"/>
          <a:stretch/>
        </p:blipFill>
        <p:spPr>
          <a:xfrm>
            <a:off x="455896" y="626631"/>
            <a:ext cx="7272808" cy="467457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55E4D6-0BCE-4909-9E3A-6D768043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335965"/>
            <a:ext cx="3888432" cy="8591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EE6AFF-F4ED-4839-8B1C-EED9E1F73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5301208"/>
            <a:ext cx="2847816" cy="10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3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52F0F-09A4-4BD7-8D7A-690FA5AA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511DD9-6EAD-4B79-9085-F7E7F33D6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err="1"/>
              <a:t>Eafip-initiative</a:t>
            </a:r>
            <a:r>
              <a:rPr lang="nl-NL" dirty="0"/>
              <a:t> (2015-now) (</a:t>
            </a:r>
            <a:r>
              <a:rPr lang="nl-NL" dirty="0">
                <a:hlinkClick r:id="rId2"/>
              </a:rPr>
              <a:t>www.eafip.eu</a:t>
            </a:r>
            <a:r>
              <a:rPr lang="nl-NL" dirty="0"/>
              <a:t>) : </a:t>
            </a:r>
          </a:p>
          <a:p>
            <a:pPr lvl="1"/>
            <a:r>
              <a:rPr lang="nl-NL" dirty="0"/>
              <a:t>direct </a:t>
            </a:r>
            <a:r>
              <a:rPr lang="nl-NL" dirty="0" err="1"/>
              <a:t>guidance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support on </a:t>
            </a:r>
            <a:r>
              <a:rPr lang="nl-NL" dirty="0" err="1"/>
              <a:t>innovation</a:t>
            </a:r>
            <a:r>
              <a:rPr lang="nl-NL" dirty="0"/>
              <a:t> </a:t>
            </a:r>
            <a:r>
              <a:rPr lang="nl-NL" dirty="0" err="1"/>
              <a:t>procurement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contracting</a:t>
            </a:r>
            <a:r>
              <a:rPr lang="nl-NL" dirty="0"/>
              <a:t> </a:t>
            </a:r>
            <a:r>
              <a:rPr lang="nl-NL" dirty="0" err="1"/>
              <a:t>authorities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EU</a:t>
            </a:r>
          </a:p>
          <a:p>
            <a:endParaRPr lang="nl-NL" dirty="0"/>
          </a:p>
          <a:p>
            <a:r>
              <a:rPr lang="nl-NL" dirty="0"/>
              <a:t>Horizon scanning </a:t>
            </a:r>
            <a:r>
              <a:rPr lang="nl-NL" dirty="0" err="1"/>
              <a:t>initiative</a:t>
            </a:r>
            <a:r>
              <a:rPr lang="nl-NL" dirty="0"/>
              <a:t> (HSI) (2020) (</a:t>
            </a:r>
            <a:r>
              <a:rPr lang="nl-NL" dirty="0">
                <a:hlinkClick r:id="rId3"/>
              </a:rPr>
              <a:t>www.beneluxa.org/horizonscanning</a:t>
            </a:r>
            <a:r>
              <a:rPr lang="nl-NL" dirty="0"/>
              <a:t>)  </a:t>
            </a:r>
          </a:p>
          <a:p>
            <a:pPr lvl="1"/>
            <a:r>
              <a:rPr lang="nl-NL" dirty="0"/>
              <a:t>Member </a:t>
            </a:r>
            <a:r>
              <a:rPr lang="nl-NL" dirty="0" err="1"/>
              <a:t>States</a:t>
            </a:r>
            <a:r>
              <a:rPr lang="nl-NL" dirty="0"/>
              <a:t> </a:t>
            </a:r>
            <a:r>
              <a:rPr lang="nl-NL" dirty="0" err="1"/>
              <a:t>initiative</a:t>
            </a:r>
            <a:r>
              <a:rPr lang="nl-NL" dirty="0"/>
              <a:t> (Belgium, Denmark, Ireland, Luxemburg, Netherlands, Norway, Portugal, Sweden, Switzerland)</a:t>
            </a:r>
          </a:p>
          <a:p>
            <a:pPr lvl="1"/>
            <a:r>
              <a:rPr lang="nl-NL" dirty="0"/>
              <a:t>Cooperation </a:t>
            </a:r>
            <a:r>
              <a:rPr lang="nl-NL" dirty="0" err="1"/>
              <a:t>through</a:t>
            </a:r>
            <a:r>
              <a:rPr lang="nl-NL" dirty="0"/>
              <a:t> a </a:t>
            </a:r>
            <a:r>
              <a:rPr lang="nl-NL" dirty="0" err="1"/>
              <a:t>newly</a:t>
            </a:r>
            <a:r>
              <a:rPr lang="nl-NL" dirty="0"/>
              <a:t> set up </a:t>
            </a:r>
            <a:r>
              <a:rPr lang="nl-NL" dirty="0" err="1"/>
              <a:t>organization</a:t>
            </a:r>
            <a:r>
              <a:rPr lang="nl-NL" dirty="0"/>
              <a:t> </a:t>
            </a:r>
            <a:r>
              <a:rPr lang="nl-NL" dirty="0" err="1"/>
              <a:t>under</a:t>
            </a:r>
            <a:r>
              <a:rPr lang="nl-NL" dirty="0"/>
              <a:t> </a:t>
            </a:r>
            <a:r>
              <a:rPr lang="nl-NL" dirty="0" err="1"/>
              <a:t>Belgian</a:t>
            </a:r>
            <a:r>
              <a:rPr lang="nl-NL" dirty="0"/>
              <a:t> </a:t>
            </a:r>
            <a:r>
              <a:rPr lang="nl-NL" dirty="0" err="1"/>
              <a:t>law</a:t>
            </a:r>
            <a:r>
              <a:rPr lang="nl-NL" dirty="0"/>
              <a:t> (2020)</a:t>
            </a:r>
          </a:p>
          <a:p>
            <a:pPr lvl="1"/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identify</a:t>
            </a:r>
            <a:r>
              <a:rPr lang="nl-NL" dirty="0"/>
              <a:t> &amp; analyse </a:t>
            </a:r>
            <a:r>
              <a:rPr lang="nl-NL" dirty="0" err="1"/>
              <a:t>the</a:t>
            </a:r>
            <a:r>
              <a:rPr lang="nl-NL" dirty="0"/>
              <a:t> R&amp;D pipeline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medicins</a:t>
            </a:r>
            <a:r>
              <a:rPr lang="nl-NL" dirty="0"/>
              <a:t>/drugs</a:t>
            </a:r>
          </a:p>
          <a:p>
            <a:pPr lvl="1"/>
            <a:r>
              <a:rPr lang="nl-NL" dirty="0"/>
              <a:t>Running PPI 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Crucial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understand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(</a:t>
            </a:r>
            <a:r>
              <a:rPr lang="nl-NL" dirty="0" err="1"/>
              <a:t>beyond</a:t>
            </a:r>
            <a:r>
              <a:rPr lang="nl-NL" dirty="0"/>
              <a:t>) –state-of-</a:t>
            </a:r>
            <a:r>
              <a:rPr lang="nl-NL" dirty="0" err="1"/>
              <a:t>the</a:t>
            </a:r>
            <a:r>
              <a:rPr lang="nl-NL" dirty="0"/>
              <a:t>-art</a:t>
            </a:r>
          </a:p>
          <a:p>
            <a:pPr lvl="1"/>
            <a:r>
              <a:rPr lang="nl-NL" dirty="0" err="1"/>
              <a:t>Crucial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understand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technology</a:t>
            </a:r>
            <a:r>
              <a:rPr lang="nl-NL" dirty="0"/>
              <a:t> </a:t>
            </a:r>
            <a:r>
              <a:rPr lang="nl-NL" dirty="0" err="1"/>
              <a:t>vendors</a:t>
            </a:r>
            <a:r>
              <a:rPr lang="nl-NL" dirty="0"/>
              <a:t> / </a:t>
            </a:r>
            <a:r>
              <a:rPr lang="nl-NL" dirty="0" err="1"/>
              <a:t>broaden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scope of </a:t>
            </a:r>
            <a:r>
              <a:rPr lang="nl-NL" dirty="0" err="1"/>
              <a:t>so-called</a:t>
            </a:r>
            <a:r>
              <a:rPr lang="nl-NL" dirty="0"/>
              <a:t> </a:t>
            </a:r>
            <a:r>
              <a:rPr lang="nl-NL" dirty="0" err="1"/>
              <a:t>usual</a:t>
            </a:r>
            <a:r>
              <a:rPr lang="nl-NL" dirty="0"/>
              <a:t> suspects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Contactperson</a:t>
            </a:r>
            <a:r>
              <a:rPr lang="nl-NL" dirty="0"/>
              <a:t>: Mr </a:t>
            </a:r>
            <a:r>
              <a:rPr lang="nl-NL" dirty="0" err="1"/>
              <a:t>Aldo</a:t>
            </a:r>
            <a:r>
              <a:rPr lang="nl-NL" dirty="0"/>
              <a:t> </a:t>
            </a:r>
            <a:r>
              <a:rPr lang="nl-NL" dirty="0" err="1"/>
              <a:t>Golda</a:t>
            </a:r>
            <a:r>
              <a:rPr lang="nl-NL" dirty="0"/>
              <a:t> (</a:t>
            </a:r>
            <a:r>
              <a:rPr lang="nl-NL" dirty="0">
                <a:hlinkClick r:id="rId4"/>
              </a:rPr>
              <a:t>aa.golja@minvws.nl</a:t>
            </a:r>
            <a:r>
              <a:rPr lang="nl-NL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5927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AB299-BBF5-4CC8-94E1-E00FC605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Recommendations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A948A8-6577-4178-86A6-DBCAE7494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u="sng" dirty="0"/>
              <a:t>Horizon scanning </a:t>
            </a:r>
            <a:r>
              <a:rPr lang="nl-NL" b="1" u="sng" dirty="0" err="1"/>
              <a:t>initiative</a:t>
            </a:r>
            <a:r>
              <a:rPr lang="nl-NL" b="1" u="sng" dirty="0"/>
              <a:t> (HSI)</a:t>
            </a:r>
          </a:p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understand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beyond</a:t>
            </a:r>
            <a:r>
              <a:rPr lang="nl-NL" dirty="0"/>
              <a:t>-state-of-</a:t>
            </a:r>
            <a:r>
              <a:rPr lang="nl-NL" dirty="0" err="1"/>
              <a:t>the</a:t>
            </a:r>
            <a:r>
              <a:rPr lang="nl-NL" dirty="0"/>
              <a:t>-art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broaden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outreach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technology</a:t>
            </a:r>
            <a:r>
              <a:rPr lang="nl-NL" dirty="0"/>
              <a:t> </a:t>
            </a:r>
            <a:r>
              <a:rPr lang="nl-NL" dirty="0" err="1"/>
              <a:t>vendors</a:t>
            </a:r>
            <a:r>
              <a:rPr lang="nl-NL" dirty="0"/>
              <a:t> / </a:t>
            </a:r>
            <a:r>
              <a:rPr lang="nl-NL" dirty="0" err="1"/>
              <a:t>usual</a:t>
            </a:r>
            <a:r>
              <a:rPr lang="nl-NL" dirty="0"/>
              <a:t> suspects</a:t>
            </a:r>
          </a:p>
          <a:p>
            <a:pPr lvl="1"/>
            <a:r>
              <a:rPr lang="nl-NL" dirty="0"/>
              <a:t>Team up </a:t>
            </a:r>
            <a:r>
              <a:rPr lang="nl-NL" dirty="0" err="1"/>
              <a:t>with</a:t>
            </a:r>
            <a:r>
              <a:rPr lang="nl-NL" dirty="0"/>
              <a:t> HSI (</a:t>
            </a:r>
            <a:r>
              <a:rPr lang="nl-NL" dirty="0" err="1"/>
              <a:t>countries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Speed up &amp; </a:t>
            </a:r>
            <a:r>
              <a:rPr lang="nl-NL" dirty="0" err="1"/>
              <a:t>broaden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HSI scope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medical</a:t>
            </a:r>
            <a:r>
              <a:rPr lang="nl-NL" dirty="0"/>
              <a:t> </a:t>
            </a:r>
            <a:r>
              <a:rPr lang="nl-NL" dirty="0" err="1"/>
              <a:t>devices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PPE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b="1" u="sng" dirty="0" err="1"/>
              <a:t>Organizational</a:t>
            </a:r>
            <a:r>
              <a:rPr lang="nl-NL" b="1" u="sng" dirty="0"/>
              <a:t> </a:t>
            </a:r>
            <a:r>
              <a:rPr lang="nl-NL" b="1" u="sng" dirty="0" err="1"/>
              <a:t>perspective</a:t>
            </a:r>
            <a:endParaRPr lang="nl-NL" b="1" u="sng" dirty="0"/>
          </a:p>
          <a:p>
            <a:r>
              <a:rPr lang="nl-NL" dirty="0"/>
              <a:t>Set up a Rapid Deployment </a:t>
            </a:r>
            <a:r>
              <a:rPr lang="nl-NL" dirty="0" err="1"/>
              <a:t>Procurement</a:t>
            </a:r>
            <a:r>
              <a:rPr lang="nl-NL" dirty="0"/>
              <a:t> Force (RDPF),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mandate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financial means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facilities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procure</a:t>
            </a:r>
            <a:r>
              <a:rPr lang="nl-NL" dirty="0"/>
              <a:t> on </a:t>
            </a:r>
            <a:r>
              <a:rPr lang="nl-NL" dirty="0" err="1"/>
              <a:t>behalf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participating</a:t>
            </a:r>
            <a:r>
              <a:rPr lang="nl-NL" dirty="0"/>
              <a:t> member </a:t>
            </a:r>
            <a:r>
              <a:rPr lang="nl-NL" dirty="0" err="1"/>
              <a:t>states</a:t>
            </a:r>
            <a:r>
              <a:rPr lang="nl-NL" dirty="0"/>
              <a:t>/</a:t>
            </a:r>
            <a:r>
              <a:rPr lang="nl-NL" dirty="0" err="1"/>
              <a:t>countries</a:t>
            </a:r>
            <a:r>
              <a:rPr lang="nl-NL" dirty="0"/>
              <a:t> (on European level /  NATO level / </a:t>
            </a:r>
            <a:r>
              <a:rPr lang="nl-NL" dirty="0" err="1"/>
              <a:t>global</a:t>
            </a:r>
            <a:r>
              <a:rPr lang="nl-NL" dirty="0"/>
              <a:t> level)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medical</a:t>
            </a:r>
            <a:r>
              <a:rPr lang="nl-NL" dirty="0"/>
              <a:t> crisis </a:t>
            </a:r>
            <a:r>
              <a:rPr lang="nl-NL" dirty="0" err="1"/>
              <a:t>situations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356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548680"/>
            <a:ext cx="8058150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br>
              <a:rPr lang="en-US" sz="36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Thank you for your attention</a:t>
            </a:r>
            <a:endParaRPr lang="nl-NL" sz="36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2833727"/>
            <a:ext cx="3240038" cy="248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en-US" b="1" kern="0" dirty="0">
                <a:solidFill>
                  <a:srgbClr val="002060"/>
                </a:solidFill>
                <a:latin typeface="+mn-lt"/>
              </a:rPr>
              <a:t>Corvers Procurement Services</a:t>
            </a:r>
            <a:endParaRPr lang="en-US" sz="1600" b="1" kern="0" dirty="0">
              <a:solidFill>
                <a:srgbClr val="002060"/>
              </a:solidFill>
              <a:latin typeface="+mn-lt"/>
            </a:endParaRPr>
          </a:p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en-US" sz="1600" b="1" kern="0" dirty="0"/>
              <a:t>The Netherlands</a:t>
            </a:r>
          </a:p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endParaRPr lang="en-US" sz="1600" b="1" kern="0" dirty="0">
              <a:latin typeface="+mn-lt"/>
            </a:endParaRPr>
          </a:p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en-US" sz="1600" b="1" kern="0" dirty="0">
                <a:latin typeface="+mn-lt"/>
              </a:rPr>
              <a:t>Tel: +31 73-612 6566</a:t>
            </a:r>
          </a:p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rgbClr val="00206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info@corvers.com</a:t>
            </a:r>
            <a:endParaRPr lang="en-US" sz="1600" b="1" kern="0" dirty="0">
              <a:solidFill>
                <a:srgbClr val="002060"/>
              </a:solidFill>
              <a:latin typeface="+mn-lt"/>
            </a:endParaRPr>
          </a:p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rgbClr val="00206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www.corvers.com</a:t>
            </a:r>
            <a:endParaRPr lang="en-US" sz="1600" b="1" kern="0" dirty="0">
              <a:solidFill>
                <a:srgbClr val="002060"/>
              </a:solidFill>
              <a:latin typeface="+mn-lt"/>
            </a:endParaRPr>
          </a:p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endParaRPr lang="en-US" sz="1600" b="1" kern="0" dirty="0">
              <a:solidFill>
                <a:srgbClr val="000099"/>
              </a:solidFill>
            </a:endParaRPr>
          </a:p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endParaRPr lang="en-US" sz="1600" b="1" kern="0" dirty="0">
              <a:solidFill>
                <a:srgbClr val="000099"/>
              </a:solidFill>
              <a:latin typeface="+mn-lt"/>
            </a:endParaRPr>
          </a:p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endParaRPr lang="en-US" sz="1600" b="1" kern="0" dirty="0">
              <a:solidFill>
                <a:srgbClr val="000099"/>
              </a:solidFill>
              <a:latin typeface="+mn-lt"/>
            </a:endParaRPr>
          </a:p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endParaRPr lang="en-US" sz="1600" b="1" kern="0" dirty="0">
              <a:solidFill>
                <a:srgbClr val="000099"/>
              </a:solidFill>
              <a:latin typeface="+mn-lt"/>
            </a:endParaRPr>
          </a:p>
          <a:p>
            <a:pPr marL="342900" indent="-342900" algn="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endParaRPr lang="nl-NL" sz="1600" b="1" kern="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A6D9B0B-238E-4471-8536-2453CE795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10" y="1988841"/>
            <a:ext cx="2520280" cy="867091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5BE3736-F4F9-41D3-BB6E-3A8D0483E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199015"/>
            <a:ext cx="7344815" cy="96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nl-NL" sz="2800" b="1" kern="0" dirty="0">
                <a:solidFill>
                  <a:srgbClr val="000099"/>
                </a:solidFill>
                <a:latin typeface="+mn-lt"/>
              </a:rPr>
              <a:t>www.eafip.eu</a:t>
            </a:r>
          </a:p>
        </p:txBody>
      </p:sp>
      <p:pic>
        <p:nvPicPr>
          <p:cNvPr id="10" name="Afbeelding 2">
            <a:extLst>
              <a:ext uri="{FF2B5EF4-FFF2-40B4-BE49-F238E27FC236}">
                <a16:creationId xmlns:a16="http://schemas.microsoft.com/office/drawing/2014/main" id="{DB70E160-48C6-4B30-8AA7-B9B737661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779647"/>
            <a:ext cx="2145179" cy="128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6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9587</TotalTime>
  <Words>502</Words>
  <Application>Microsoft Office PowerPoint</Application>
  <PresentationFormat>On-screen Show (4:3)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Office-thema</vt:lpstr>
      <vt:lpstr>Innovation procurement   The private perspective   </vt:lpstr>
      <vt:lpstr>Corvers Chair on Public Procurement of Innovation</vt:lpstr>
      <vt:lpstr>Eafip 2015-now</vt:lpstr>
      <vt:lpstr>Overview COVID-19 Innovation Procurement Background Information</vt:lpstr>
      <vt:lpstr>TRL – Urgency Matrix</vt:lpstr>
      <vt:lpstr>Examples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Pre-commercial procurement -case study-</dc:title>
  <dc:creator>Ramona Apostol</dc:creator>
  <cp:lastModifiedBy>Yukins, Christopher R.</cp:lastModifiedBy>
  <cp:revision>426</cp:revision>
  <dcterms:created xsi:type="dcterms:W3CDTF">2013-03-20T08:09:37Z</dcterms:created>
  <dcterms:modified xsi:type="dcterms:W3CDTF">2020-05-12T12:15:56Z</dcterms:modified>
</cp:coreProperties>
</file>