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13" r:id="rId5"/>
    <p:sldMasterId id="2147483729" r:id="rId6"/>
  </p:sldMasterIdLst>
  <p:notesMasterIdLst>
    <p:notesMasterId r:id="rId44"/>
  </p:notesMasterIdLst>
  <p:handoutMasterIdLst>
    <p:handoutMasterId r:id="rId45"/>
  </p:handoutMasterIdLst>
  <p:sldIdLst>
    <p:sldId id="256" r:id="rId7"/>
    <p:sldId id="493" r:id="rId8"/>
    <p:sldId id="494" r:id="rId9"/>
    <p:sldId id="295" r:id="rId10"/>
    <p:sldId id="358" r:id="rId11"/>
    <p:sldId id="361" r:id="rId12"/>
    <p:sldId id="327" r:id="rId13"/>
    <p:sldId id="275" r:id="rId14"/>
    <p:sldId id="303" r:id="rId15"/>
    <p:sldId id="326" r:id="rId16"/>
    <p:sldId id="305" r:id="rId17"/>
    <p:sldId id="408" r:id="rId18"/>
    <p:sldId id="495" r:id="rId19"/>
    <p:sldId id="497" r:id="rId20"/>
    <p:sldId id="498" r:id="rId21"/>
    <p:sldId id="502" r:id="rId22"/>
    <p:sldId id="503" r:id="rId23"/>
    <p:sldId id="504" r:id="rId24"/>
    <p:sldId id="505" r:id="rId25"/>
    <p:sldId id="506" r:id="rId26"/>
    <p:sldId id="507" r:id="rId27"/>
    <p:sldId id="508" r:id="rId28"/>
    <p:sldId id="509" r:id="rId29"/>
    <p:sldId id="510" r:id="rId30"/>
    <p:sldId id="511" r:id="rId31"/>
    <p:sldId id="512" r:id="rId32"/>
    <p:sldId id="513" r:id="rId33"/>
    <p:sldId id="499" r:id="rId34"/>
    <p:sldId id="336" r:id="rId35"/>
    <p:sldId id="328" r:id="rId36"/>
    <p:sldId id="332" r:id="rId37"/>
    <p:sldId id="329" r:id="rId38"/>
    <p:sldId id="333" r:id="rId39"/>
    <p:sldId id="330" r:id="rId40"/>
    <p:sldId id="334" r:id="rId41"/>
    <p:sldId id="331" r:id="rId42"/>
    <p:sldId id="356"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Windows" initials="U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9452" autoAdjust="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G"/></Relationships>
</file>

<file path=ppt/diagrams/_rels/data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jpg"/></Relationships>
</file>

<file path=ppt/diagrams/_rels/data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image" Target="../media/image4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jpg"/></Relationships>
</file>

<file path=ppt/diagrams/_rels/drawing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image" Target="../media/image4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831D2-2534-44D7-9EBA-1935020DBF16}"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0DA405DA-A487-4889-8A72-2E50FF66B259}">
      <dgm:prSet phldrT="[Text]"/>
      <dgm:spPr/>
      <dgm:t>
        <a:bodyPr/>
        <a:lstStyle/>
        <a:p>
          <a:r>
            <a:rPr lang="en-US" dirty="0"/>
            <a:t>Gabriella </a:t>
          </a:r>
          <a:r>
            <a:rPr lang="en-US" dirty="0" err="1"/>
            <a:t>Racca</a:t>
          </a:r>
          <a:r>
            <a:rPr lang="en-US" dirty="0"/>
            <a:t>, University of Turin</a:t>
          </a:r>
        </a:p>
      </dgm:t>
    </dgm:pt>
    <dgm:pt modelId="{C08AEC6F-F48D-4084-BBEB-85AFDC15386E}" type="parTrans" cxnId="{F3F62A37-C834-4A8F-8040-99D9105F2619}">
      <dgm:prSet/>
      <dgm:spPr/>
      <dgm:t>
        <a:bodyPr/>
        <a:lstStyle/>
        <a:p>
          <a:endParaRPr lang="en-US"/>
        </a:p>
      </dgm:t>
    </dgm:pt>
    <dgm:pt modelId="{7D44AECA-0A71-49A8-8CF0-CBAFED223AA6}" type="sibTrans" cxnId="{F3F62A37-C834-4A8F-8040-99D9105F2619}">
      <dgm:prSet/>
      <dgm:spPr/>
      <dgm:t>
        <a:bodyPr/>
        <a:lstStyle/>
        <a:p>
          <a:endParaRPr lang="en-US"/>
        </a:p>
      </dgm:t>
    </dgm:pt>
    <dgm:pt modelId="{404D9F3B-B102-4050-A5A3-1F34C6BD876A}">
      <dgm:prSet phldrT="[Text]"/>
      <dgm:spPr/>
      <dgm:t>
        <a:bodyPr/>
        <a:lstStyle/>
        <a:p>
          <a:r>
            <a:rPr lang="en-US" dirty="0"/>
            <a:t>Christopher Yukins, George Washington University</a:t>
          </a:r>
        </a:p>
      </dgm:t>
    </dgm:pt>
    <dgm:pt modelId="{5A8D45B0-4F09-4788-922E-3CF8D4970902}" type="parTrans" cxnId="{48CA6A54-5EB7-4207-8711-7AE5786B18D2}">
      <dgm:prSet/>
      <dgm:spPr/>
      <dgm:t>
        <a:bodyPr/>
        <a:lstStyle/>
        <a:p>
          <a:endParaRPr lang="en-US"/>
        </a:p>
      </dgm:t>
    </dgm:pt>
    <dgm:pt modelId="{F1DBD747-1D6C-476F-A402-4D15CF2CB2B8}" type="sibTrans" cxnId="{48CA6A54-5EB7-4207-8711-7AE5786B18D2}">
      <dgm:prSet/>
      <dgm:spPr/>
      <dgm:t>
        <a:bodyPr/>
        <a:lstStyle/>
        <a:p>
          <a:endParaRPr lang="en-US"/>
        </a:p>
      </dgm:t>
    </dgm:pt>
    <dgm:pt modelId="{523EA537-5B98-4F52-BFE4-FCCEC6ED6266}" type="pres">
      <dgm:prSet presAssocID="{964831D2-2534-44D7-9EBA-1935020DBF16}" presName="Name0" presStyleCnt="0">
        <dgm:presLayoutVars>
          <dgm:dir/>
          <dgm:resizeHandles val="exact"/>
        </dgm:presLayoutVars>
      </dgm:prSet>
      <dgm:spPr/>
    </dgm:pt>
    <dgm:pt modelId="{7B4CA80F-65B0-4D4A-86AD-BE60E8D58321}" type="pres">
      <dgm:prSet presAssocID="{0DA405DA-A487-4889-8A72-2E50FF66B259}" presName="composite" presStyleCnt="0"/>
      <dgm:spPr/>
    </dgm:pt>
    <dgm:pt modelId="{4DA53FB4-ED8F-42F8-9223-1E23F01EBCDE}" type="pres">
      <dgm:prSet presAssocID="{0DA405DA-A487-4889-8A72-2E50FF66B259}" presName="rect1" presStyleLbl="bgImgPlace1" presStyleIdx="0" presStyleCnt="2"/>
      <dgm:spPr>
        <a:blipFill>
          <a:blip xmlns:r="http://schemas.openxmlformats.org/officeDocument/2006/relationships" r:embed="rId1"/>
          <a:srcRect/>
          <a:stretch>
            <a:fillRect t="-20000" b="-20000"/>
          </a:stretch>
        </a:blipFill>
      </dgm:spPr>
    </dgm:pt>
    <dgm:pt modelId="{BC3EF202-2282-4312-BCC4-D7DB68198FF2}" type="pres">
      <dgm:prSet presAssocID="{0DA405DA-A487-4889-8A72-2E50FF66B259}" presName="wedgeRectCallout1" presStyleLbl="node1" presStyleIdx="0" presStyleCnt="2">
        <dgm:presLayoutVars>
          <dgm:bulletEnabled val="1"/>
        </dgm:presLayoutVars>
      </dgm:prSet>
      <dgm:spPr/>
    </dgm:pt>
    <dgm:pt modelId="{C325B541-4C5B-4219-B4E7-E091609D4AD7}" type="pres">
      <dgm:prSet presAssocID="{7D44AECA-0A71-49A8-8CF0-CBAFED223AA6}" presName="sibTrans" presStyleCnt="0"/>
      <dgm:spPr/>
    </dgm:pt>
    <dgm:pt modelId="{AFD0B546-AAC2-415C-B3BA-9FBE5691A43E}" type="pres">
      <dgm:prSet presAssocID="{404D9F3B-B102-4050-A5A3-1F34C6BD876A}" presName="composite" presStyleCnt="0"/>
      <dgm:spPr/>
    </dgm:pt>
    <dgm:pt modelId="{7EBE1007-B7C0-49FC-B6D5-13FA0602EF88}" type="pres">
      <dgm:prSet presAssocID="{404D9F3B-B102-4050-A5A3-1F34C6BD876A}" presName="rect1" presStyleLbl="bgImgPlace1" presStyleIdx="1" presStyleCnt="2"/>
      <dgm:spPr>
        <a:blipFill>
          <a:blip xmlns:r="http://schemas.openxmlformats.org/officeDocument/2006/relationships" r:embed="rId2"/>
          <a:srcRect/>
          <a:stretch>
            <a:fillRect t="-44000" b="-44000"/>
          </a:stretch>
        </a:blipFill>
      </dgm:spPr>
    </dgm:pt>
    <dgm:pt modelId="{770F3D57-6000-4D9D-9203-9F9F7BC8F48E}" type="pres">
      <dgm:prSet presAssocID="{404D9F3B-B102-4050-A5A3-1F34C6BD876A}" presName="wedgeRectCallout1" presStyleLbl="node1" presStyleIdx="1" presStyleCnt="2">
        <dgm:presLayoutVars>
          <dgm:bulletEnabled val="1"/>
        </dgm:presLayoutVars>
      </dgm:prSet>
      <dgm:spPr/>
    </dgm:pt>
  </dgm:ptLst>
  <dgm:cxnLst>
    <dgm:cxn modelId="{F3F62A37-C834-4A8F-8040-99D9105F2619}" srcId="{964831D2-2534-44D7-9EBA-1935020DBF16}" destId="{0DA405DA-A487-4889-8A72-2E50FF66B259}" srcOrd="0" destOrd="0" parTransId="{C08AEC6F-F48D-4084-BBEB-85AFDC15386E}" sibTransId="{7D44AECA-0A71-49A8-8CF0-CBAFED223AA6}"/>
    <dgm:cxn modelId="{BF855446-2550-436D-9D06-7F360979FE5A}" type="presOf" srcId="{964831D2-2534-44D7-9EBA-1935020DBF16}" destId="{523EA537-5B98-4F52-BFE4-FCCEC6ED6266}" srcOrd="0" destOrd="0" presId="urn:microsoft.com/office/officeart/2008/layout/BendingPictureCaptionList"/>
    <dgm:cxn modelId="{41E00D6D-0FD2-4B55-BE1E-F97E4BB0E1C8}" type="presOf" srcId="{0DA405DA-A487-4889-8A72-2E50FF66B259}" destId="{BC3EF202-2282-4312-BCC4-D7DB68198FF2}" srcOrd="0" destOrd="0" presId="urn:microsoft.com/office/officeart/2008/layout/BendingPictureCaptionList"/>
    <dgm:cxn modelId="{48CA6A54-5EB7-4207-8711-7AE5786B18D2}" srcId="{964831D2-2534-44D7-9EBA-1935020DBF16}" destId="{404D9F3B-B102-4050-A5A3-1F34C6BD876A}" srcOrd="1" destOrd="0" parTransId="{5A8D45B0-4F09-4788-922E-3CF8D4970902}" sibTransId="{F1DBD747-1D6C-476F-A402-4D15CF2CB2B8}"/>
    <dgm:cxn modelId="{1ED37DF3-9C0E-40C3-9B10-905A5BA00EE7}" type="presOf" srcId="{404D9F3B-B102-4050-A5A3-1F34C6BD876A}" destId="{770F3D57-6000-4D9D-9203-9F9F7BC8F48E}" srcOrd="0" destOrd="0" presId="urn:microsoft.com/office/officeart/2008/layout/BendingPictureCaptionList"/>
    <dgm:cxn modelId="{FF8BDA2D-61C3-4E9B-8F8F-E6288E82F20C}" type="presParOf" srcId="{523EA537-5B98-4F52-BFE4-FCCEC6ED6266}" destId="{7B4CA80F-65B0-4D4A-86AD-BE60E8D58321}" srcOrd="0" destOrd="0" presId="urn:microsoft.com/office/officeart/2008/layout/BendingPictureCaptionList"/>
    <dgm:cxn modelId="{5A8BAC58-C8D1-481F-AB6A-01C8EE5ACFCC}" type="presParOf" srcId="{7B4CA80F-65B0-4D4A-86AD-BE60E8D58321}" destId="{4DA53FB4-ED8F-42F8-9223-1E23F01EBCDE}" srcOrd="0" destOrd="0" presId="urn:microsoft.com/office/officeart/2008/layout/BendingPictureCaptionList"/>
    <dgm:cxn modelId="{24417C17-454C-4132-8D9D-60DF7E919F4A}" type="presParOf" srcId="{7B4CA80F-65B0-4D4A-86AD-BE60E8D58321}" destId="{BC3EF202-2282-4312-BCC4-D7DB68198FF2}" srcOrd="1" destOrd="0" presId="urn:microsoft.com/office/officeart/2008/layout/BendingPictureCaptionList"/>
    <dgm:cxn modelId="{C49AF393-552F-41FC-9D77-FEF7E0A2E8D3}" type="presParOf" srcId="{523EA537-5B98-4F52-BFE4-FCCEC6ED6266}" destId="{C325B541-4C5B-4219-B4E7-E091609D4AD7}" srcOrd="1" destOrd="0" presId="urn:microsoft.com/office/officeart/2008/layout/BendingPictureCaptionList"/>
    <dgm:cxn modelId="{6EAC2D0E-7E49-4D22-9C4C-4F1ED6E8EDC2}" type="presParOf" srcId="{523EA537-5B98-4F52-BFE4-FCCEC6ED6266}" destId="{AFD0B546-AAC2-415C-B3BA-9FBE5691A43E}" srcOrd="2" destOrd="0" presId="urn:microsoft.com/office/officeart/2008/layout/BendingPictureCaptionList"/>
    <dgm:cxn modelId="{A78BA605-347A-4156-AC1B-68350B53DB30}" type="presParOf" srcId="{AFD0B546-AAC2-415C-B3BA-9FBE5691A43E}" destId="{7EBE1007-B7C0-49FC-B6D5-13FA0602EF88}" srcOrd="0" destOrd="0" presId="urn:microsoft.com/office/officeart/2008/layout/BendingPictureCaptionList"/>
    <dgm:cxn modelId="{D9050133-59F6-4509-8144-F364D589B799}" type="presParOf" srcId="{AFD0B546-AAC2-415C-B3BA-9FBE5691A43E}" destId="{770F3D57-6000-4D9D-9203-9F9F7BC8F48E}"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66AC0D-A9AA-4A7D-B301-87176489DE31}"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it-IT"/>
        </a:p>
      </dgm:t>
    </dgm:pt>
    <dgm:pt modelId="{916A2ED9-65C2-4F79-A1B9-289FB8608E78}">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en-GB" b="1" dirty="0"/>
            <a:t>Buying cutting-edge technology </a:t>
          </a:r>
          <a:r>
            <a:rPr lang="en-GB" dirty="0"/>
            <a:t>in public procurement markets.</a:t>
          </a:r>
          <a:endParaRPr lang="it-IT" dirty="0"/>
        </a:p>
      </dgm:t>
    </dgm:pt>
    <dgm:pt modelId="{59DFE9B3-E4DE-4426-93EA-1BFDA1C8C225}" type="parTrans" cxnId="{CE872E20-3E27-4B19-9613-CC846E308FE9}">
      <dgm:prSet/>
      <dgm:spPr/>
      <dgm:t>
        <a:bodyPr/>
        <a:lstStyle/>
        <a:p>
          <a:endParaRPr lang="it-IT"/>
        </a:p>
      </dgm:t>
    </dgm:pt>
    <dgm:pt modelId="{05773B56-1791-4768-86E9-7594570B4A36}" type="sibTrans" cxnId="{CE872E20-3E27-4B19-9613-CC846E308FE9}">
      <dgm:prSet/>
      <dgm:spPr/>
      <dgm:t>
        <a:bodyPr/>
        <a:lstStyle/>
        <a:p>
          <a:endParaRPr lang="it-IT"/>
        </a:p>
      </dgm:t>
    </dgm:pt>
    <dgm:pt modelId="{CF97A8E3-24F1-42FA-8386-32A52B11B8C5}">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en-GB" dirty="0"/>
            <a:t>Encouraging </a:t>
          </a:r>
          <a:r>
            <a:rPr lang="en-GB" b="1" dirty="0"/>
            <a:t>innovative suppliers </a:t>
          </a:r>
          <a:r>
            <a:rPr lang="en-GB" dirty="0"/>
            <a:t>in the procurement process.</a:t>
          </a:r>
          <a:endParaRPr lang="it-IT" dirty="0"/>
        </a:p>
      </dgm:t>
    </dgm:pt>
    <dgm:pt modelId="{04D89D74-EF5F-4CCA-B080-EDBF9375C789}" type="parTrans" cxnId="{1D267399-F189-4C76-AE17-FA5CF5431426}">
      <dgm:prSet/>
      <dgm:spPr/>
      <dgm:t>
        <a:bodyPr/>
        <a:lstStyle/>
        <a:p>
          <a:endParaRPr lang="it-IT"/>
        </a:p>
      </dgm:t>
    </dgm:pt>
    <dgm:pt modelId="{AD3CE6A1-0364-45FC-B2A5-04AF9298A7D3}" type="sibTrans" cxnId="{1D267399-F189-4C76-AE17-FA5CF5431426}">
      <dgm:prSet/>
      <dgm:spPr/>
      <dgm:t>
        <a:bodyPr/>
        <a:lstStyle/>
        <a:p>
          <a:endParaRPr lang="it-IT"/>
        </a:p>
      </dgm:t>
    </dgm:pt>
    <dgm:pt modelId="{1D5A5463-BB3A-4B62-B1F9-B575E69539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en-GB" dirty="0"/>
            <a:t>Developing </a:t>
          </a:r>
          <a:r>
            <a:rPr lang="en-GB" b="1" dirty="0"/>
            <a:t>methods and approaches for the procurement process.</a:t>
          </a:r>
        </a:p>
        <a:p>
          <a:pPr algn="ctr" rtl="0"/>
          <a:r>
            <a:rPr lang="it-IT" b="1" dirty="0"/>
            <a:t>JOINT   -   CROSSBORDER</a:t>
          </a:r>
        </a:p>
      </dgm:t>
    </dgm:pt>
    <dgm:pt modelId="{02696C4F-0DB7-44C3-8C3A-78A71AC6C402}" type="parTrans" cxnId="{B27DF27D-A385-44E6-9FA1-D9DC45F5095A}">
      <dgm:prSet/>
      <dgm:spPr/>
      <dgm:t>
        <a:bodyPr/>
        <a:lstStyle/>
        <a:p>
          <a:endParaRPr lang="it-IT"/>
        </a:p>
      </dgm:t>
    </dgm:pt>
    <dgm:pt modelId="{0A408F9E-1C28-4C4B-90B1-5526009325A9}" type="sibTrans" cxnId="{B27DF27D-A385-44E6-9FA1-D9DC45F5095A}">
      <dgm:prSet/>
      <dgm:spPr/>
      <dgm:t>
        <a:bodyPr/>
        <a:lstStyle/>
        <a:p>
          <a:endParaRPr lang="it-IT"/>
        </a:p>
      </dgm:t>
    </dgm:pt>
    <dgm:pt modelId="{C95F992C-90B1-4EDE-B367-F801F8AF796B}" type="pres">
      <dgm:prSet presAssocID="{BF66AC0D-A9AA-4A7D-B301-87176489DE31}" presName="linear" presStyleCnt="0">
        <dgm:presLayoutVars>
          <dgm:animLvl val="lvl"/>
          <dgm:resizeHandles val="exact"/>
        </dgm:presLayoutVars>
      </dgm:prSet>
      <dgm:spPr/>
    </dgm:pt>
    <dgm:pt modelId="{DFDD0FDA-8F8C-4855-AF49-D3F04BC04B18}" type="pres">
      <dgm:prSet presAssocID="{916A2ED9-65C2-4F79-A1B9-289FB8608E78}" presName="parentText" presStyleLbl="node1" presStyleIdx="0" presStyleCnt="3" custLinFactY="16531" custLinFactNeighborY="100000">
        <dgm:presLayoutVars>
          <dgm:chMax val="0"/>
          <dgm:bulletEnabled val="1"/>
        </dgm:presLayoutVars>
      </dgm:prSet>
      <dgm:spPr/>
    </dgm:pt>
    <dgm:pt modelId="{5CB26247-B288-42E1-B9DC-AC2EC1CAD003}" type="pres">
      <dgm:prSet presAssocID="{05773B56-1791-4768-86E9-7594570B4A36}" presName="spacer" presStyleCnt="0"/>
      <dgm:spPr/>
    </dgm:pt>
    <dgm:pt modelId="{144FB9CB-D09E-4F75-B1F4-7D8AAAC5717C}" type="pres">
      <dgm:prSet presAssocID="{CF97A8E3-24F1-42FA-8386-32A52B11B8C5}" presName="parentText" presStyleLbl="node1" presStyleIdx="1" presStyleCnt="3" custScaleY="156344" custLinFactY="21934" custLinFactNeighborX="2127" custLinFactNeighborY="100000">
        <dgm:presLayoutVars>
          <dgm:chMax val="0"/>
          <dgm:bulletEnabled val="1"/>
        </dgm:presLayoutVars>
      </dgm:prSet>
      <dgm:spPr/>
    </dgm:pt>
    <dgm:pt modelId="{72EF5A7A-1A28-4079-8906-36C4279A0FA4}" type="pres">
      <dgm:prSet presAssocID="{AD3CE6A1-0364-45FC-B2A5-04AF9298A7D3}" presName="spacer" presStyleCnt="0"/>
      <dgm:spPr/>
    </dgm:pt>
    <dgm:pt modelId="{8985309A-308F-43D2-96A0-1506E6F0CD0D}" type="pres">
      <dgm:prSet presAssocID="{1D5A5463-BB3A-4B62-B1F9-B575E6953970}" presName="parentText" presStyleLbl="node1" presStyleIdx="2" presStyleCnt="3" custScaleX="95954" custScaleY="154545" custLinFactY="35903" custLinFactNeighborX="619" custLinFactNeighborY="100000">
        <dgm:presLayoutVars>
          <dgm:chMax val="0"/>
          <dgm:bulletEnabled val="1"/>
        </dgm:presLayoutVars>
      </dgm:prSet>
      <dgm:spPr/>
    </dgm:pt>
  </dgm:ptLst>
  <dgm:cxnLst>
    <dgm:cxn modelId="{72BB3F17-28DE-4DF9-96F2-85D6A7991EE2}" type="presOf" srcId="{CF97A8E3-24F1-42FA-8386-32A52B11B8C5}" destId="{144FB9CB-D09E-4F75-B1F4-7D8AAAC5717C}" srcOrd="0" destOrd="0" presId="urn:microsoft.com/office/officeart/2005/8/layout/vList2"/>
    <dgm:cxn modelId="{CE872E20-3E27-4B19-9613-CC846E308FE9}" srcId="{BF66AC0D-A9AA-4A7D-B301-87176489DE31}" destId="{916A2ED9-65C2-4F79-A1B9-289FB8608E78}" srcOrd="0" destOrd="0" parTransId="{59DFE9B3-E4DE-4426-93EA-1BFDA1C8C225}" sibTransId="{05773B56-1791-4768-86E9-7594570B4A36}"/>
    <dgm:cxn modelId="{461EF668-0C5B-4A20-90BE-215737ACCAA1}" type="presOf" srcId="{916A2ED9-65C2-4F79-A1B9-289FB8608E78}" destId="{DFDD0FDA-8F8C-4855-AF49-D3F04BC04B18}" srcOrd="0" destOrd="0" presId="urn:microsoft.com/office/officeart/2005/8/layout/vList2"/>
    <dgm:cxn modelId="{B27DF27D-A385-44E6-9FA1-D9DC45F5095A}" srcId="{BF66AC0D-A9AA-4A7D-B301-87176489DE31}" destId="{1D5A5463-BB3A-4B62-B1F9-B575E6953970}" srcOrd="2" destOrd="0" parTransId="{02696C4F-0DB7-44C3-8C3A-78A71AC6C402}" sibTransId="{0A408F9E-1C28-4C4B-90B1-5526009325A9}"/>
    <dgm:cxn modelId="{6991B392-AC59-48B1-9172-EC918A750575}" type="presOf" srcId="{1D5A5463-BB3A-4B62-B1F9-B575E6953970}" destId="{8985309A-308F-43D2-96A0-1506E6F0CD0D}" srcOrd="0" destOrd="0" presId="urn:microsoft.com/office/officeart/2005/8/layout/vList2"/>
    <dgm:cxn modelId="{1D267399-F189-4C76-AE17-FA5CF5431426}" srcId="{BF66AC0D-A9AA-4A7D-B301-87176489DE31}" destId="{CF97A8E3-24F1-42FA-8386-32A52B11B8C5}" srcOrd="1" destOrd="0" parTransId="{04D89D74-EF5F-4CCA-B080-EDBF9375C789}" sibTransId="{AD3CE6A1-0364-45FC-B2A5-04AF9298A7D3}"/>
    <dgm:cxn modelId="{2495BDBD-88E4-4B52-90A1-CB6D5FEBF85D}" type="presOf" srcId="{BF66AC0D-A9AA-4A7D-B301-87176489DE31}" destId="{C95F992C-90B1-4EDE-B367-F801F8AF796B}" srcOrd="0" destOrd="0" presId="urn:microsoft.com/office/officeart/2005/8/layout/vList2"/>
    <dgm:cxn modelId="{BEBA2BAF-1296-4802-AAFE-B77EBDD45EB0}" type="presParOf" srcId="{C95F992C-90B1-4EDE-B367-F801F8AF796B}" destId="{DFDD0FDA-8F8C-4855-AF49-D3F04BC04B18}" srcOrd="0" destOrd="0" presId="urn:microsoft.com/office/officeart/2005/8/layout/vList2"/>
    <dgm:cxn modelId="{BFD1AD40-8576-4DB6-BA58-9C5E7ABBB6CF}" type="presParOf" srcId="{C95F992C-90B1-4EDE-B367-F801F8AF796B}" destId="{5CB26247-B288-42E1-B9DC-AC2EC1CAD003}" srcOrd="1" destOrd="0" presId="urn:microsoft.com/office/officeart/2005/8/layout/vList2"/>
    <dgm:cxn modelId="{76F322B8-8A26-432A-B0DE-5AD277109970}" type="presParOf" srcId="{C95F992C-90B1-4EDE-B367-F801F8AF796B}" destId="{144FB9CB-D09E-4F75-B1F4-7D8AAAC5717C}" srcOrd="2" destOrd="0" presId="urn:microsoft.com/office/officeart/2005/8/layout/vList2"/>
    <dgm:cxn modelId="{327ADDBB-6013-4948-BCCB-E23C52195BC6}" type="presParOf" srcId="{C95F992C-90B1-4EDE-B367-F801F8AF796B}" destId="{72EF5A7A-1A28-4079-8906-36C4279A0FA4}" srcOrd="3" destOrd="0" presId="urn:microsoft.com/office/officeart/2005/8/layout/vList2"/>
    <dgm:cxn modelId="{52F268E0-8CB4-40C6-8EE9-3CDBA67E0D05}" type="presParOf" srcId="{C95F992C-90B1-4EDE-B367-F801F8AF796B}" destId="{8985309A-308F-43D2-96A0-1506E6F0CD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14C42-69F1-4DDF-BE61-A7381378CEE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it-IT"/>
        </a:p>
      </dgm:t>
    </dgm:pt>
    <dgm:pt modelId="{67678FD4-C069-4C4F-83F3-4C95B09AFE6C}">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it-IT" b="1" dirty="0"/>
            <a:t>PURCHASE OF INNOVATION</a:t>
          </a:r>
        </a:p>
      </dgm:t>
    </dgm:pt>
    <dgm:pt modelId="{7F5059A7-9A00-42A9-8595-B22F62B4E7E9}" type="parTrans" cxnId="{692D942D-7B89-4521-A1DE-979BC1AC22D1}">
      <dgm:prSet/>
      <dgm:spPr/>
      <dgm:t>
        <a:bodyPr/>
        <a:lstStyle/>
        <a:p>
          <a:endParaRPr lang="it-IT"/>
        </a:p>
      </dgm:t>
    </dgm:pt>
    <dgm:pt modelId="{DC054A0E-0976-4790-BF9D-DC99CF8D59A4}" type="sibTrans" cxnId="{692D942D-7B89-4521-A1DE-979BC1AC22D1}">
      <dgm:prSet/>
      <dgm:spPr/>
      <dgm:t>
        <a:bodyPr/>
        <a:lstStyle/>
        <a:p>
          <a:endParaRPr lang="it-IT"/>
        </a:p>
      </dgm:t>
    </dgm:pt>
    <dgm:pt modelId="{76969249-B2A1-4B78-925E-B415574B8457}">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it-IT" b="1" dirty="0"/>
            <a:t>INNOVATION IN PROCUREMENT</a:t>
          </a:r>
        </a:p>
      </dgm:t>
    </dgm:pt>
    <dgm:pt modelId="{09F2D843-0896-4315-B4B6-29408B5A3681}" type="parTrans" cxnId="{E60FE161-A8D0-47D8-B2A0-42C1233AFD06}">
      <dgm:prSet/>
      <dgm:spPr/>
      <dgm:t>
        <a:bodyPr/>
        <a:lstStyle/>
        <a:p>
          <a:endParaRPr lang="it-IT"/>
        </a:p>
      </dgm:t>
    </dgm:pt>
    <dgm:pt modelId="{6F746981-0F7B-4A92-9E62-0B373C153751}" type="sibTrans" cxnId="{E60FE161-A8D0-47D8-B2A0-42C1233AFD06}">
      <dgm:prSet/>
      <dgm:spPr/>
      <dgm:t>
        <a:bodyPr/>
        <a:lstStyle/>
        <a:p>
          <a:endParaRPr lang="it-IT"/>
        </a:p>
      </dgm:t>
    </dgm:pt>
    <dgm:pt modelId="{24FE365A-6273-432C-B9E9-B8C19F643449}">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it-IT" b="1" dirty="0"/>
            <a:t>INNOVATION IN THE PROCUREMENT PROCESS ITSELF</a:t>
          </a:r>
        </a:p>
      </dgm:t>
    </dgm:pt>
    <dgm:pt modelId="{8B670707-1968-4092-90E3-A3249BDDDB99}" type="parTrans" cxnId="{944AE9A2-B5F0-4D2B-9B2A-18703BF6FB50}">
      <dgm:prSet/>
      <dgm:spPr/>
      <dgm:t>
        <a:bodyPr/>
        <a:lstStyle/>
        <a:p>
          <a:endParaRPr lang="it-IT"/>
        </a:p>
      </dgm:t>
    </dgm:pt>
    <dgm:pt modelId="{A7E877FE-97ED-4F30-ABA3-B9A03978C959}" type="sibTrans" cxnId="{944AE9A2-B5F0-4D2B-9B2A-18703BF6FB50}">
      <dgm:prSet/>
      <dgm:spPr/>
      <dgm:t>
        <a:bodyPr/>
        <a:lstStyle/>
        <a:p>
          <a:endParaRPr lang="it-IT"/>
        </a:p>
      </dgm:t>
    </dgm:pt>
    <dgm:pt modelId="{93B13393-49FB-4843-83DB-67FFF50D4CC3}" type="pres">
      <dgm:prSet presAssocID="{F7D14C42-69F1-4DDF-BE61-A7381378CEEE}" presName="linear" presStyleCnt="0">
        <dgm:presLayoutVars>
          <dgm:animLvl val="lvl"/>
          <dgm:resizeHandles val="exact"/>
        </dgm:presLayoutVars>
      </dgm:prSet>
      <dgm:spPr/>
    </dgm:pt>
    <dgm:pt modelId="{3887E818-A31E-4484-92A2-D632E7DAB01C}" type="pres">
      <dgm:prSet presAssocID="{67678FD4-C069-4C4F-83F3-4C95B09AFE6C}" presName="parentText" presStyleLbl="node1" presStyleIdx="0" presStyleCnt="3" custLinFactY="-41630" custLinFactNeighborX="339" custLinFactNeighborY="-100000">
        <dgm:presLayoutVars>
          <dgm:chMax val="0"/>
          <dgm:bulletEnabled val="1"/>
        </dgm:presLayoutVars>
      </dgm:prSet>
      <dgm:spPr/>
    </dgm:pt>
    <dgm:pt modelId="{3B288FA3-0092-4DEA-9B16-AD36E3B60488}" type="pres">
      <dgm:prSet presAssocID="{DC054A0E-0976-4790-BF9D-DC99CF8D59A4}" presName="spacer" presStyleCnt="0"/>
      <dgm:spPr/>
    </dgm:pt>
    <dgm:pt modelId="{FCE7BDF1-C6B7-4DBC-9E70-E562F3CBD61F}" type="pres">
      <dgm:prSet presAssocID="{76969249-B2A1-4B78-925E-B415574B8457}" presName="parentText" presStyleLbl="node1" presStyleIdx="1" presStyleCnt="3">
        <dgm:presLayoutVars>
          <dgm:chMax val="0"/>
          <dgm:bulletEnabled val="1"/>
        </dgm:presLayoutVars>
      </dgm:prSet>
      <dgm:spPr/>
    </dgm:pt>
    <dgm:pt modelId="{DB028ECD-BCBF-450C-ABDD-F182BBECBCB3}" type="pres">
      <dgm:prSet presAssocID="{6F746981-0F7B-4A92-9E62-0B373C153751}" presName="spacer" presStyleCnt="0"/>
      <dgm:spPr/>
    </dgm:pt>
    <dgm:pt modelId="{9BC86EB9-508D-424B-9A1A-3BBF56752050}" type="pres">
      <dgm:prSet presAssocID="{24FE365A-6273-432C-B9E9-B8C19F643449}" presName="parentText" presStyleLbl="node1" presStyleIdx="2" presStyleCnt="3">
        <dgm:presLayoutVars>
          <dgm:chMax val="0"/>
          <dgm:bulletEnabled val="1"/>
        </dgm:presLayoutVars>
      </dgm:prSet>
      <dgm:spPr/>
    </dgm:pt>
  </dgm:ptLst>
  <dgm:cxnLst>
    <dgm:cxn modelId="{DB289305-11C6-4467-9BF4-5D8C3E15FAC8}" type="presOf" srcId="{67678FD4-C069-4C4F-83F3-4C95B09AFE6C}" destId="{3887E818-A31E-4484-92A2-D632E7DAB01C}" srcOrd="0" destOrd="0" presId="urn:microsoft.com/office/officeart/2005/8/layout/vList2"/>
    <dgm:cxn modelId="{4E0B9E22-A63A-47A9-B154-A2624D191CF3}" type="presOf" srcId="{76969249-B2A1-4B78-925E-B415574B8457}" destId="{FCE7BDF1-C6B7-4DBC-9E70-E562F3CBD61F}" srcOrd="0" destOrd="0" presId="urn:microsoft.com/office/officeart/2005/8/layout/vList2"/>
    <dgm:cxn modelId="{692D942D-7B89-4521-A1DE-979BC1AC22D1}" srcId="{F7D14C42-69F1-4DDF-BE61-A7381378CEEE}" destId="{67678FD4-C069-4C4F-83F3-4C95B09AFE6C}" srcOrd="0" destOrd="0" parTransId="{7F5059A7-9A00-42A9-8595-B22F62B4E7E9}" sibTransId="{DC054A0E-0976-4790-BF9D-DC99CF8D59A4}"/>
    <dgm:cxn modelId="{B0640B5F-9B59-40C6-9214-0251DE5F9979}" type="presOf" srcId="{24FE365A-6273-432C-B9E9-B8C19F643449}" destId="{9BC86EB9-508D-424B-9A1A-3BBF56752050}" srcOrd="0" destOrd="0" presId="urn:microsoft.com/office/officeart/2005/8/layout/vList2"/>
    <dgm:cxn modelId="{E60FE161-A8D0-47D8-B2A0-42C1233AFD06}" srcId="{F7D14C42-69F1-4DDF-BE61-A7381378CEEE}" destId="{76969249-B2A1-4B78-925E-B415574B8457}" srcOrd="1" destOrd="0" parTransId="{09F2D843-0896-4315-B4B6-29408B5A3681}" sibTransId="{6F746981-0F7B-4A92-9E62-0B373C153751}"/>
    <dgm:cxn modelId="{944AE9A2-B5F0-4D2B-9B2A-18703BF6FB50}" srcId="{F7D14C42-69F1-4DDF-BE61-A7381378CEEE}" destId="{24FE365A-6273-432C-B9E9-B8C19F643449}" srcOrd="2" destOrd="0" parTransId="{8B670707-1968-4092-90E3-A3249BDDDB99}" sibTransId="{A7E877FE-97ED-4F30-ABA3-B9A03978C959}"/>
    <dgm:cxn modelId="{0CC193CA-275A-4D16-B187-BE574B67647C}" type="presOf" srcId="{F7D14C42-69F1-4DDF-BE61-A7381378CEEE}" destId="{93B13393-49FB-4843-83DB-67FFF50D4CC3}" srcOrd="0" destOrd="0" presId="urn:microsoft.com/office/officeart/2005/8/layout/vList2"/>
    <dgm:cxn modelId="{8A4CBCD7-A578-4848-ACB4-0FF75A737A57}" type="presParOf" srcId="{93B13393-49FB-4843-83DB-67FFF50D4CC3}" destId="{3887E818-A31E-4484-92A2-D632E7DAB01C}" srcOrd="0" destOrd="0" presId="urn:microsoft.com/office/officeart/2005/8/layout/vList2"/>
    <dgm:cxn modelId="{A311A806-E20F-4351-9A71-23D91E939776}" type="presParOf" srcId="{93B13393-49FB-4843-83DB-67FFF50D4CC3}" destId="{3B288FA3-0092-4DEA-9B16-AD36E3B60488}" srcOrd="1" destOrd="0" presId="urn:microsoft.com/office/officeart/2005/8/layout/vList2"/>
    <dgm:cxn modelId="{333F6A61-1B45-4101-93B3-CD37A814C1F4}" type="presParOf" srcId="{93B13393-49FB-4843-83DB-67FFF50D4CC3}" destId="{FCE7BDF1-C6B7-4DBC-9E70-E562F3CBD61F}" srcOrd="2" destOrd="0" presId="urn:microsoft.com/office/officeart/2005/8/layout/vList2"/>
    <dgm:cxn modelId="{564A48FF-8DE2-4931-B29D-6966B2C9110C}" type="presParOf" srcId="{93B13393-49FB-4843-83DB-67FFF50D4CC3}" destId="{DB028ECD-BCBF-450C-ABDD-F182BBECBCB3}" srcOrd="3" destOrd="0" presId="urn:microsoft.com/office/officeart/2005/8/layout/vList2"/>
    <dgm:cxn modelId="{BC36CAA7-964D-4339-8F61-45AEBC4523D2}" type="presParOf" srcId="{93B13393-49FB-4843-83DB-67FFF50D4CC3}" destId="{9BC86EB9-508D-424B-9A1A-3BBF56752050}"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9BE8A4-1FD8-4E03-8EFE-8CF635B7175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3FEFFC-DC36-4D77-81CD-E96C6EBFF3E7}">
      <dgm:prSet phldrT="[Text]"/>
      <dgm:spPr/>
      <dgm:t>
        <a:bodyPr/>
        <a:lstStyle/>
        <a:p>
          <a:r>
            <a:rPr lang="en-US" dirty="0"/>
            <a:t>Master Agreement</a:t>
          </a:r>
        </a:p>
        <a:p>
          <a:r>
            <a:rPr lang="en-US" dirty="0"/>
            <a:t>(Minnesota) </a:t>
          </a:r>
        </a:p>
      </dgm:t>
    </dgm:pt>
    <dgm:pt modelId="{807E38F9-7FE4-4FAE-9BB5-9E9C7908B557}" type="parTrans" cxnId="{41722B35-1100-482B-A31F-167A612E63A6}">
      <dgm:prSet/>
      <dgm:spPr/>
      <dgm:t>
        <a:bodyPr/>
        <a:lstStyle/>
        <a:p>
          <a:endParaRPr lang="en-US"/>
        </a:p>
      </dgm:t>
    </dgm:pt>
    <dgm:pt modelId="{E3594094-31AA-4D69-AF44-4FC0C260D0DB}" type="sibTrans" cxnId="{41722B35-1100-482B-A31F-167A612E63A6}">
      <dgm:prSet/>
      <dgm:spPr/>
      <dgm:t>
        <a:bodyPr/>
        <a:lstStyle/>
        <a:p>
          <a:endParaRPr lang="en-US"/>
        </a:p>
      </dgm:t>
    </dgm:pt>
    <dgm:pt modelId="{004E6C06-F66E-479D-A607-7C096E1A3E91}">
      <dgm:prSet phldrT="[Text]"/>
      <dgm:spPr>
        <a:blipFill rotWithShape="0">
          <a:blip xmlns:r="http://schemas.openxmlformats.org/officeDocument/2006/relationships" r:embed="rId1"/>
          <a:stretch>
            <a:fillRect/>
          </a:stretch>
        </a:blipFill>
      </dgm:spPr>
      <dgm:t>
        <a:bodyPr/>
        <a:lstStyle/>
        <a:p>
          <a:r>
            <a:rPr lang="en-US" b="1" dirty="0">
              <a:solidFill>
                <a:srgbClr val="FFFF00"/>
              </a:solidFill>
            </a:rPr>
            <a:t>Alabama</a:t>
          </a:r>
        </a:p>
        <a:p>
          <a:endParaRPr lang="en-US" dirty="0"/>
        </a:p>
        <a:p>
          <a:endParaRPr lang="en-US" dirty="0"/>
        </a:p>
      </dgm:t>
    </dgm:pt>
    <dgm:pt modelId="{1D169FEC-F06A-4F32-A8AB-A258DA326784}" type="parTrans" cxnId="{3BF696B6-AC66-44F7-A65C-4B37475D3B11}">
      <dgm:prSet/>
      <dgm:spPr/>
      <dgm:t>
        <a:bodyPr/>
        <a:lstStyle/>
        <a:p>
          <a:endParaRPr lang="en-US"/>
        </a:p>
      </dgm:t>
    </dgm:pt>
    <dgm:pt modelId="{CBA17216-AC67-4E15-8AFB-1E2F0B05D617}" type="sibTrans" cxnId="{3BF696B6-AC66-44F7-A65C-4B37475D3B11}">
      <dgm:prSet/>
      <dgm:spPr/>
      <dgm:t>
        <a:bodyPr/>
        <a:lstStyle/>
        <a:p>
          <a:endParaRPr lang="en-US"/>
        </a:p>
      </dgm:t>
    </dgm:pt>
    <dgm:pt modelId="{5F7FAC4E-0106-44C3-91F0-48302A0C8A4B}">
      <dgm:prSet phldrT="[Text]"/>
      <dgm:spPr>
        <a:blipFill rotWithShape="0">
          <a:blip xmlns:r="http://schemas.openxmlformats.org/officeDocument/2006/relationships" r:embed="rId2"/>
          <a:stretch>
            <a:fillRect/>
          </a:stretch>
        </a:blipFill>
      </dgm:spPr>
      <dgm:t>
        <a:bodyPr/>
        <a:lstStyle/>
        <a:p>
          <a:r>
            <a:rPr lang="en-US" b="1" dirty="0">
              <a:solidFill>
                <a:srgbClr val="FFFF00"/>
              </a:solidFill>
            </a:rPr>
            <a:t>Wisconsin</a:t>
          </a:r>
        </a:p>
        <a:p>
          <a:endParaRPr lang="en-US" b="1" dirty="0"/>
        </a:p>
        <a:p>
          <a:endParaRPr lang="en-US" b="1" dirty="0"/>
        </a:p>
      </dgm:t>
    </dgm:pt>
    <dgm:pt modelId="{6C5FEAA1-2399-46D9-9F3B-E775F5BE73F1}" type="parTrans" cxnId="{4D9486B1-58A2-4B21-8DAC-8DE28462522E}">
      <dgm:prSet/>
      <dgm:spPr/>
      <dgm:t>
        <a:bodyPr/>
        <a:lstStyle/>
        <a:p>
          <a:endParaRPr lang="en-US"/>
        </a:p>
      </dgm:t>
    </dgm:pt>
    <dgm:pt modelId="{C2CDF982-6215-440D-ADD0-513AEB7D6CDF}" type="sibTrans" cxnId="{4D9486B1-58A2-4B21-8DAC-8DE28462522E}">
      <dgm:prSet/>
      <dgm:spPr/>
      <dgm:t>
        <a:bodyPr/>
        <a:lstStyle/>
        <a:p>
          <a:endParaRPr lang="en-US"/>
        </a:p>
      </dgm:t>
    </dgm:pt>
    <dgm:pt modelId="{39C4A280-A043-40F0-B7FC-A993CFE85831}" type="pres">
      <dgm:prSet presAssocID="{2E9BE8A4-1FD8-4E03-8EFE-8CF635B71751}" presName="hierChild1" presStyleCnt="0">
        <dgm:presLayoutVars>
          <dgm:chPref val="1"/>
          <dgm:dir/>
          <dgm:animOne val="branch"/>
          <dgm:animLvl val="lvl"/>
          <dgm:resizeHandles/>
        </dgm:presLayoutVars>
      </dgm:prSet>
      <dgm:spPr/>
    </dgm:pt>
    <dgm:pt modelId="{BC1A76AC-6860-4986-9CCD-E8121C9C662C}" type="pres">
      <dgm:prSet presAssocID="{143FEFFC-DC36-4D77-81CD-E96C6EBFF3E7}" presName="hierRoot1" presStyleCnt="0"/>
      <dgm:spPr/>
    </dgm:pt>
    <dgm:pt modelId="{9A683318-90F2-42D0-801A-EF3846765D8C}" type="pres">
      <dgm:prSet presAssocID="{143FEFFC-DC36-4D77-81CD-E96C6EBFF3E7}" presName="composite" presStyleCnt="0"/>
      <dgm:spPr/>
    </dgm:pt>
    <dgm:pt modelId="{7A458068-00E2-40C8-A827-E8742386FC68}" type="pres">
      <dgm:prSet presAssocID="{143FEFFC-DC36-4D77-81CD-E96C6EBFF3E7}" presName="background" presStyleLbl="node0" presStyleIdx="0" presStyleCnt="1"/>
      <dgm:spPr/>
    </dgm:pt>
    <dgm:pt modelId="{E05730A1-7E00-41FA-A90A-5DF110461728}" type="pres">
      <dgm:prSet presAssocID="{143FEFFC-DC36-4D77-81CD-E96C6EBFF3E7}" presName="text" presStyleLbl="fgAcc0" presStyleIdx="0" presStyleCnt="1">
        <dgm:presLayoutVars>
          <dgm:chPref val="3"/>
        </dgm:presLayoutVars>
      </dgm:prSet>
      <dgm:spPr/>
    </dgm:pt>
    <dgm:pt modelId="{8C6BE060-2210-4F91-80E7-780BD23D0BB7}" type="pres">
      <dgm:prSet presAssocID="{143FEFFC-DC36-4D77-81CD-E96C6EBFF3E7}" presName="hierChild2" presStyleCnt="0"/>
      <dgm:spPr/>
    </dgm:pt>
    <dgm:pt modelId="{DC683895-20FA-46B2-8B67-A600D9AB2FD2}" type="pres">
      <dgm:prSet presAssocID="{1D169FEC-F06A-4F32-A8AB-A258DA326784}" presName="Name10" presStyleLbl="parChTrans1D2" presStyleIdx="0" presStyleCnt="2"/>
      <dgm:spPr/>
    </dgm:pt>
    <dgm:pt modelId="{2FD7EA57-90E7-40C3-9FB3-EB2DDF740785}" type="pres">
      <dgm:prSet presAssocID="{004E6C06-F66E-479D-A607-7C096E1A3E91}" presName="hierRoot2" presStyleCnt="0"/>
      <dgm:spPr/>
    </dgm:pt>
    <dgm:pt modelId="{BECDBEDA-1C03-4F0D-B3C4-6020B0F78656}" type="pres">
      <dgm:prSet presAssocID="{004E6C06-F66E-479D-A607-7C096E1A3E91}" presName="composite2" presStyleCnt="0"/>
      <dgm:spPr/>
    </dgm:pt>
    <dgm:pt modelId="{0523A267-6792-4FC2-9FE6-8D5CD5A20058}" type="pres">
      <dgm:prSet presAssocID="{004E6C06-F66E-479D-A607-7C096E1A3E91}" presName="background2" presStyleLbl="node2" presStyleIdx="0" presStyleCnt="2"/>
      <dgm:spPr/>
    </dgm:pt>
    <dgm:pt modelId="{6FAF972C-7120-404F-8232-5618318AC2FC}" type="pres">
      <dgm:prSet presAssocID="{004E6C06-F66E-479D-A607-7C096E1A3E91}" presName="text2" presStyleLbl="fgAcc2" presStyleIdx="0" presStyleCnt="2">
        <dgm:presLayoutVars>
          <dgm:chPref val="3"/>
        </dgm:presLayoutVars>
      </dgm:prSet>
      <dgm:spPr/>
    </dgm:pt>
    <dgm:pt modelId="{CB272840-06FE-47CB-9788-EC27DE5A8ADE}" type="pres">
      <dgm:prSet presAssocID="{004E6C06-F66E-479D-A607-7C096E1A3E91}" presName="hierChild3" presStyleCnt="0"/>
      <dgm:spPr/>
    </dgm:pt>
    <dgm:pt modelId="{2B35D1A8-7D90-4226-85F5-AE609A3ABABB}" type="pres">
      <dgm:prSet presAssocID="{6C5FEAA1-2399-46D9-9F3B-E775F5BE73F1}" presName="Name10" presStyleLbl="parChTrans1D2" presStyleIdx="1" presStyleCnt="2"/>
      <dgm:spPr/>
    </dgm:pt>
    <dgm:pt modelId="{BD9B40F2-2AD1-49BD-AB22-2E2CE3B9EDE4}" type="pres">
      <dgm:prSet presAssocID="{5F7FAC4E-0106-44C3-91F0-48302A0C8A4B}" presName="hierRoot2" presStyleCnt="0"/>
      <dgm:spPr/>
    </dgm:pt>
    <dgm:pt modelId="{522A4413-DCD3-428A-88EA-890C8C41A3EC}" type="pres">
      <dgm:prSet presAssocID="{5F7FAC4E-0106-44C3-91F0-48302A0C8A4B}" presName="composite2" presStyleCnt="0"/>
      <dgm:spPr/>
    </dgm:pt>
    <dgm:pt modelId="{56094DED-1899-4E12-9185-3B4E6AC8B571}" type="pres">
      <dgm:prSet presAssocID="{5F7FAC4E-0106-44C3-91F0-48302A0C8A4B}" presName="background2" presStyleLbl="node2" presStyleIdx="1" presStyleCnt="2"/>
      <dgm:spPr/>
    </dgm:pt>
    <dgm:pt modelId="{3A696A57-3D4F-4F1F-9B72-D4BBCBC27DBC}" type="pres">
      <dgm:prSet presAssocID="{5F7FAC4E-0106-44C3-91F0-48302A0C8A4B}" presName="text2" presStyleLbl="fgAcc2" presStyleIdx="1" presStyleCnt="2">
        <dgm:presLayoutVars>
          <dgm:chPref val="3"/>
        </dgm:presLayoutVars>
      </dgm:prSet>
      <dgm:spPr/>
    </dgm:pt>
    <dgm:pt modelId="{0ACE16AB-4E0E-4DBB-99FC-B1F5680C06DD}" type="pres">
      <dgm:prSet presAssocID="{5F7FAC4E-0106-44C3-91F0-48302A0C8A4B}" presName="hierChild3" presStyleCnt="0"/>
      <dgm:spPr/>
    </dgm:pt>
  </dgm:ptLst>
  <dgm:cxnLst>
    <dgm:cxn modelId="{8A4A4910-EE7C-4672-9EDB-A79E5CB615BD}" type="presOf" srcId="{5F7FAC4E-0106-44C3-91F0-48302A0C8A4B}" destId="{3A696A57-3D4F-4F1F-9B72-D4BBCBC27DBC}" srcOrd="0" destOrd="0" presId="urn:microsoft.com/office/officeart/2005/8/layout/hierarchy1"/>
    <dgm:cxn modelId="{7372EA17-035E-4060-8991-6A8CC945ED0E}" type="presOf" srcId="{1D169FEC-F06A-4F32-A8AB-A258DA326784}" destId="{DC683895-20FA-46B2-8B67-A600D9AB2FD2}" srcOrd="0" destOrd="0" presId="urn:microsoft.com/office/officeart/2005/8/layout/hierarchy1"/>
    <dgm:cxn modelId="{41722B35-1100-482B-A31F-167A612E63A6}" srcId="{2E9BE8A4-1FD8-4E03-8EFE-8CF635B71751}" destId="{143FEFFC-DC36-4D77-81CD-E96C6EBFF3E7}" srcOrd="0" destOrd="0" parTransId="{807E38F9-7FE4-4FAE-9BB5-9E9C7908B557}" sibTransId="{E3594094-31AA-4D69-AF44-4FC0C260D0DB}"/>
    <dgm:cxn modelId="{1F734A7D-EE99-4D0F-AA90-4F8897E10C83}" type="presOf" srcId="{6C5FEAA1-2399-46D9-9F3B-E775F5BE73F1}" destId="{2B35D1A8-7D90-4226-85F5-AE609A3ABABB}" srcOrd="0" destOrd="0" presId="urn:microsoft.com/office/officeart/2005/8/layout/hierarchy1"/>
    <dgm:cxn modelId="{3DE0DA89-3834-1241-9BE7-A12500008B03}" type="presOf" srcId="{2E9BE8A4-1FD8-4E03-8EFE-8CF635B71751}" destId="{39C4A280-A043-40F0-B7FC-A993CFE85831}" srcOrd="0" destOrd="0" presId="urn:microsoft.com/office/officeart/2005/8/layout/hierarchy1"/>
    <dgm:cxn modelId="{4D9486B1-58A2-4B21-8DAC-8DE28462522E}" srcId="{143FEFFC-DC36-4D77-81CD-E96C6EBFF3E7}" destId="{5F7FAC4E-0106-44C3-91F0-48302A0C8A4B}" srcOrd="1" destOrd="0" parTransId="{6C5FEAA1-2399-46D9-9F3B-E775F5BE73F1}" sibTransId="{C2CDF982-6215-440D-ADD0-513AEB7D6CDF}"/>
    <dgm:cxn modelId="{3BF696B6-AC66-44F7-A65C-4B37475D3B11}" srcId="{143FEFFC-DC36-4D77-81CD-E96C6EBFF3E7}" destId="{004E6C06-F66E-479D-A607-7C096E1A3E91}" srcOrd="0" destOrd="0" parTransId="{1D169FEC-F06A-4F32-A8AB-A258DA326784}" sibTransId="{CBA17216-AC67-4E15-8AFB-1E2F0B05D617}"/>
    <dgm:cxn modelId="{BD835EE4-6EAE-48F5-8198-1116EA35F390}" type="presOf" srcId="{004E6C06-F66E-479D-A607-7C096E1A3E91}" destId="{6FAF972C-7120-404F-8232-5618318AC2FC}" srcOrd="0" destOrd="0" presId="urn:microsoft.com/office/officeart/2005/8/layout/hierarchy1"/>
    <dgm:cxn modelId="{C5ECA6FB-571E-D54B-97CD-F8C8546BE10A}" type="presOf" srcId="{143FEFFC-DC36-4D77-81CD-E96C6EBFF3E7}" destId="{E05730A1-7E00-41FA-A90A-5DF110461728}" srcOrd="0" destOrd="0" presId="urn:microsoft.com/office/officeart/2005/8/layout/hierarchy1"/>
    <dgm:cxn modelId="{CAA4AA41-E82A-944C-B4EF-F262CEA47B5E}" type="presParOf" srcId="{39C4A280-A043-40F0-B7FC-A993CFE85831}" destId="{BC1A76AC-6860-4986-9CCD-E8121C9C662C}" srcOrd="0" destOrd="0" presId="urn:microsoft.com/office/officeart/2005/8/layout/hierarchy1"/>
    <dgm:cxn modelId="{433BDD55-F209-DB48-B83B-E8337D24EA44}" type="presParOf" srcId="{BC1A76AC-6860-4986-9CCD-E8121C9C662C}" destId="{9A683318-90F2-42D0-801A-EF3846765D8C}" srcOrd="0" destOrd="0" presId="urn:microsoft.com/office/officeart/2005/8/layout/hierarchy1"/>
    <dgm:cxn modelId="{75FDD5C1-1323-E049-86AE-36526F74516D}" type="presParOf" srcId="{9A683318-90F2-42D0-801A-EF3846765D8C}" destId="{7A458068-00E2-40C8-A827-E8742386FC68}" srcOrd="0" destOrd="0" presId="urn:microsoft.com/office/officeart/2005/8/layout/hierarchy1"/>
    <dgm:cxn modelId="{1F8BB9F8-7854-B54B-8DA1-987B174BF4C1}" type="presParOf" srcId="{9A683318-90F2-42D0-801A-EF3846765D8C}" destId="{E05730A1-7E00-41FA-A90A-5DF110461728}" srcOrd="1" destOrd="0" presId="urn:microsoft.com/office/officeart/2005/8/layout/hierarchy1"/>
    <dgm:cxn modelId="{0D733B5E-C88D-8541-B83C-3D895C1C0257}" type="presParOf" srcId="{BC1A76AC-6860-4986-9CCD-E8121C9C662C}" destId="{8C6BE060-2210-4F91-80E7-780BD23D0BB7}" srcOrd="1" destOrd="0" presId="urn:microsoft.com/office/officeart/2005/8/layout/hierarchy1"/>
    <dgm:cxn modelId="{DCDB6E26-339E-4AA6-94A7-29B1FEE24DCE}" type="presParOf" srcId="{8C6BE060-2210-4F91-80E7-780BD23D0BB7}" destId="{DC683895-20FA-46B2-8B67-A600D9AB2FD2}" srcOrd="0" destOrd="0" presId="urn:microsoft.com/office/officeart/2005/8/layout/hierarchy1"/>
    <dgm:cxn modelId="{DA6C4222-DE7E-4260-A090-92A3155941B4}" type="presParOf" srcId="{8C6BE060-2210-4F91-80E7-780BD23D0BB7}" destId="{2FD7EA57-90E7-40C3-9FB3-EB2DDF740785}" srcOrd="1" destOrd="0" presId="urn:microsoft.com/office/officeart/2005/8/layout/hierarchy1"/>
    <dgm:cxn modelId="{A4317235-D5ED-4292-94DF-E9079EF10A66}" type="presParOf" srcId="{2FD7EA57-90E7-40C3-9FB3-EB2DDF740785}" destId="{BECDBEDA-1C03-4F0D-B3C4-6020B0F78656}" srcOrd="0" destOrd="0" presId="urn:microsoft.com/office/officeart/2005/8/layout/hierarchy1"/>
    <dgm:cxn modelId="{2CF14198-A3B8-4D1D-B954-510E5125EB05}" type="presParOf" srcId="{BECDBEDA-1C03-4F0D-B3C4-6020B0F78656}" destId="{0523A267-6792-4FC2-9FE6-8D5CD5A20058}" srcOrd="0" destOrd="0" presId="urn:microsoft.com/office/officeart/2005/8/layout/hierarchy1"/>
    <dgm:cxn modelId="{1F9430D4-5D45-45E8-BD90-9DD5987CBE28}" type="presParOf" srcId="{BECDBEDA-1C03-4F0D-B3C4-6020B0F78656}" destId="{6FAF972C-7120-404F-8232-5618318AC2FC}" srcOrd="1" destOrd="0" presId="urn:microsoft.com/office/officeart/2005/8/layout/hierarchy1"/>
    <dgm:cxn modelId="{8496FCE2-0CFD-4E8E-A9CE-52F853F5E0B9}" type="presParOf" srcId="{2FD7EA57-90E7-40C3-9FB3-EB2DDF740785}" destId="{CB272840-06FE-47CB-9788-EC27DE5A8ADE}" srcOrd="1" destOrd="0" presId="urn:microsoft.com/office/officeart/2005/8/layout/hierarchy1"/>
    <dgm:cxn modelId="{CF5F05FC-4F7C-452D-859B-A18AFB37B030}" type="presParOf" srcId="{8C6BE060-2210-4F91-80E7-780BD23D0BB7}" destId="{2B35D1A8-7D90-4226-85F5-AE609A3ABABB}" srcOrd="2" destOrd="0" presId="urn:microsoft.com/office/officeart/2005/8/layout/hierarchy1"/>
    <dgm:cxn modelId="{20DF68F1-343F-4448-AFAC-607593A6163D}" type="presParOf" srcId="{8C6BE060-2210-4F91-80E7-780BD23D0BB7}" destId="{BD9B40F2-2AD1-49BD-AB22-2E2CE3B9EDE4}" srcOrd="3" destOrd="0" presId="urn:microsoft.com/office/officeart/2005/8/layout/hierarchy1"/>
    <dgm:cxn modelId="{A4BA2B93-DE3C-455D-B85E-253182C92E6B}" type="presParOf" srcId="{BD9B40F2-2AD1-49BD-AB22-2E2CE3B9EDE4}" destId="{522A4413-DCD3-428A-88EA-890C8C41A3EC}" srcOrd="0" destOrd="0" presId="urn:microsoft.com/office/officeart/2005/8/layout/hierarchy1"/>
    <dgm:cxn modelId="{69E8AE9E-DF0C-4B4A-B41F-D1BDA857F95A}" type="presParOf" srcId="{522A4413-DCD3-428A-88EA-890C8C41A3EC}" destId="{56094DED-1899-4E12-9185-3B4E6AC8B571}" srcOrd="0" destOrd="0" presId="urn:microsoft.com/office/officeart/2005/8/layout/hierarchy1"/>
    <dgm:cxn modelId="{68968FF9-0AFD-403B-8A5C-AB5859B75834}" type="presParOf" srcId="{522A4413-DCD3-428A-88EA-890C8C41A3EC}" destId="{3A696A57-3D4F-4F1F-9B72-D4BBCBC27DBC}" srcOrd="1" destOrd="0" presId="urn:microsoft.com/office/officeart/2005/8/layout/hierarchy1"/>
    <dgm:cxn modelId="{CD7BB11B-4119-485F-AF2A-5D2877826392}" type="presParOf" srcId="{BD9B40F2-2AD1-49BD-AB22-2E2CE3B9EDE4}" destId="{0ACE16AB-4E0E-4DBB-99FC-B1F5680C06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678A09-0963-454F-A7BD-8A366D6F358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EF258BC9-8BF4-4611-9D55-02961F07A485}">
      <dgm:prSet phldrT="[Text]" custT="1"/>
      <dgm:spPr>
        <a:solidFill>
          <a:srgbClr val="FFFF00">
            <a:alpha val="50000"/>
          </a:srgbClr>
        </a:solidFill>
      </dgm:spPr>
      <dgm:t>
        <a:bodyPr/>
        <a:lstStyle/>
        <a:p>
          <a:r>
            <a:rPr lang="en-US" sz="2000" dirty="0"/>
            <a:t>Federal Government:</a:t>
          </a:r>
        </a:p>
        <a:p>
          <a:r>
            <a:rPr lang="en-US" sz="2800" b="1" dirty="0">
              <a:solidFill>
                <a:schemeClr val="tx2"/>
              </a:solidFill>
            </a:rPr>
            <a:t>Legal Control</a:t>
          </a:r>
        </a:p>
      </dgm:t>
    </dgm:pt>
    <dgm:pt modelId="{4BA195C7-6297-4564-8426-4F6678C45F21}" type="parTrans" cxnId="{373A9D63-A9A1-4EC5-8DBC-29C073D0A72B}">
      <dgm:prSet/>
      <dgm:spPr/>
      <dgm:t>
        <a:bodyPr/>
        <a:lstStyle/>
        <a:p>
          <a:endParaRPr lang="en-US"/>
        </a:p>
      </dgm:t>
    </dgm:pt>
    <dgm:pt modelId="{FFC8EFDE-2529-4848-80C2-8461BD254245}" type="sibTrans" cxnId="{373A9D63-A9A1-4EC5-8DBC-29C073D0A72B}">
      <dgm:prSet/>
      <dgm:spPr/>
      <dgm:t>
        <a:bodyPr/>
        <a:lstStyle/>
        <a:p>
          <a:endParaRPr lang="en-US"/>
        </a:p>
      </dgm:t>
    </dgm:pt>
    <dgm:pt modelId="{8FFFDF5D-A1FC-4BDA-AC52-C31465C8F18E}">
      <dgm:prSet phldrT="[Text]"/>
      <dgm:spPr/>
      <dgm:t>
        <a:bodyPr/>
        <a:lstStyle/>
        <a:p>
          <a:r>
            <a:rPr lang="en-US" dirty="0"/>
            <a:t>Contractors</a:t>
          </a:r>
        </a:p>
      </dgm:t>
    </dgm:pt>
    <dgm:pt modelId="{23C9814D-225C-4E22-92D9-27A677DC21DF}" type="parTrans" cxnId="{68FFFDDC-0852-45B5-8B57-9DA33AF9467C}">
      <dgm:prSet/>
      <dgm:spPr/>
      <dgm:t>
        <a:bodyPr/>
        <a:lstStyle/>
        <a:p>
          <a:endParaRPr lang="en-US"/>
        </a:p>
      </dgm:t>
    </dgm:pt>
    <dgm:pt modelId="{EF541B4E-715D-4D1A-8B3B-434ADB62D06E}" type="sibTrans" cxnId="{68FFFDDC-0852-45B5-8B57-9DA33AF9467C}">
      <dgm:prSet/>
      <dgm:spPr/>
      <dgm:t>
        <a:bodyPr/>
        <a:lstStyle/>
        <a:p>
          <a:endParaRPr lang="en-US"/>
        </a:p>
      </dgm:t>
    </dgm:pt>
    <dgm:pt modelId="{37A8451B-A6F9-4303-AAAE-CB2461A587C9}">
      <dgm:prSet phldrT="[Text]"/>
      <dgm:spPr>
        <a:solidFill>
          <a:srgbClr val="FFFF00">
            <a:alpha val="50000"/>
          </a:srgbClr>
        </a:solidFill>
      </dgm:spPr>
      <dgm:t>
        <a:bodyPr/>
        <a:lstStyle/>
        <a:p>
          <a:r>
            <a:rPr lang="en-US" dirty="0"/>
            <a:t>State Governments:</a:t>
          </a:r>
        </a:p>
        <a:p>
          <a:r>
            <a:rPr lang="en-US" b="1" dirty="0">
              <a:solidFill>
                <a:srgbClr val="FF0000"/>
              </a:solidFill>
            </a:rPr>
            <a:t>Demand</a:t>
          </a:r>
        </a:p>
        <a:p>
          <a:r>
            <a:rPr lang="en-US" dirty="0">
              <a:solidFill>
                <a:srgbClr val="7030A0"/>
              </a:solidFill>
            </a:rPr>
            <a:t>Supply</a:t>
          </a:r>
        </a:p>
      </dgm:t>
    </dgm:pt>
    <dgm:pt modelId="{9A003EC1-5219-4077-8D72-3E8E51925281}" type="parTrans" cxnId="{F3FD4466-88F9-43E6-9DC7-227C89904560}">
      <dgm:prSet/>
      <dgm:spPr/>
      <dgm:t>
        <a:bodyPr/>
        <a:lstStyle/>
        <a:p>
          <a:endParaRPr lang="en-US"/>
        </a:p>
      </dgm:t>
    </dgm:pt>
    <dgm:pt modelId="{6F6C23B7-6897-4D86-AD0D-42E624244FF6}" type="sibTrans" cxnId="{F3FD4466-88F9-43E6-9DC7-227C89904560}">
      <dgm:prSet/>
      <dgm:spPr/>
      <dgm:t>
        <a:bodyPr/>
        <a:lstStyle/>
        <a:p>
          <a:endParaRPr lang="en-US"/>
        </a:p>
      </dgm:t>
    </dgm:pt>
    <dgm:pt modelId="{4C31BFE3-2054-4938-B11A-D0D24C602821}" type="pres">
      <dgm:prSet presAssocID="{07678A09-0963-454F-A7BD-8A366D6F3586}" presName="Name0" presStyleCnt="0">
        <dgm:presLayoutVars>
          <dgm:chMax val="7"/>
          <dgm:dir/>
          <dgm:resizeHandles val="exact"/>
        </dgm:presLayoutVars>
      </dgm:prSet>
      <dgm:spPr/>
    </dgm:pt>
    <dgm:pt modelId="{C562836D-84B8-4C8D-8C4D-BA1966798B3D}" type="pres">
      <dgm:prSet presAssocID="{07678A09-0963-454F-A7BD-8A366D6F3586}" presName="ellipse1" presStyleLbl="vennNode1" presStyleIdx="0" presStyleCnt="3">
        <dgm:presLayoutVars>
          <dgm:bulletEnabled val="1"/>
        </dgm:presLayoutVars>
      </dgm:prSet>
      <dgm:spPr/>
    </dgm:pt>
    <dgm:pt modelId="{A5529608-ADC5-4C68-9B03-A7E24584F463}" type="pres">
      <dgm:prSet presAssocID="{07678A09-0963-454F-A7BD-8A366D6F3586}" presName="ellipse2" presStyleLbl="vennNode1" presStyleIdx="1" presStyleCnt="3">
        <dgm:presLayoutVars>
          <dgm:bulletEnabled val="1"/>
        </dgm:presLayoutVars>
      </dgm:prSet>
      <dgm:spPr/>
    </dgm:pt>
    <dgm:pt modelId="{0032B123-FFD9-4040-8BF4-19688811A2F7}" type="pres">
      <dgm:prSet presAssocID="{07678A09-0963-454F-A7BD-8A366D6F3586}" presName="ellipse3" presStyleLbl="vennNode1" presStyleIdx="2" presStyleCnt="3">
        <dgm:presLayoutVars>
          <dgm:bulletEnabled val="1"/>
        </dgm:presLayoutVars>
      </dgm:prSet>
      <dgm:spPr/>
    </dgm:pt>
  </dgm:ptLst>
  <dgm:cxnLst>
    <dgm:cxn modelId="{373A9D63-A9A1-4EC5-8DBC-29C073D0A72B}" srcId="{07678A09-0963-454F-A7BD-8A366D6F3586}" destId="{EF258BC9-8BF4-4611-9D55-02961F07A485}" srcOrd="0" destOrd="0" parTransId="{4BA195C7-6297-4564-8426-4F6678C45F21}" sibTransId="{FFC8EFDE-2529-4848-80C2-8461BD254245}"/>
    <dgm:cxn modelId="{F3FD4466-88F9-43E6-9DC7-227C89904560}" srcId="{07678A09-0963-454F-A7BD-8A366D6F3586}" destId="{37A8451B-A6F9-4303-AAAE-CB2461A587C9}" srcOrd="2" destOrd="0" parTransId="{9A003EC1-5219-4077-8D72-3E8E51925281}" sibTransId="{6F6C23B7-6897-4D86-AD0D-42E624244FF6}"/>
    <dgm:cxn modelId="{B907F181-04C4-44AD-8710-BA0CD688891E}" type="presOf" srcId="{37A8451B-A6F9-4303-AAAE-CB2461A587C9}" destId="{0032B123-FFD9-4040-8BF4-19688811A2F7}" srcOrd="0" destOrd="0" presId="urn:microsoft.com/office/officeart/2005/8/layout/rings+Icon"/>
    <dgm:cxn modelId="{FE73D493-63B6-43E0-813D-3EA17789037B}" type="presOf" srcId="{8FFFDF5D-A1FC-4BDA-AC52-C31465C8F18E}" destId="{A5529608-ADC5-4C68-9B03-A7E24584F463}" srcOrd="0" destOrd="0" presId="urn:microsoft.com/office/officeart/2005/8/layout/rings+Icon"/>
    <dgm:cxn modelId="{87D517AD-CECB-4265-8C4D-DADCAE7550C4}" type="presOf" srcId="{EF258BC9-8BF4-4611-9D55-02961F07A485}" destId="{C562836D-84B8-4C8D-8C4D-BA1966798B3D}" srcOrd="0" destOrd="0" presId="urn:microsoft.com/office/officeart/2005/8/layout/rings+Icon"/>
    <dgm:cxn modelId="{E1E87AC8-5E72-46E0-AC24-B866A47178E5}" type="presOf" srcId="{07678A09-0963-454F-A7BD-8A366D6F3586}" destId="{4C31BFE3-2054-4938-B11A-D0D24C602821}" srcOrd="0" destOrd="0" presId="urn:microsoft.com/office/officeart/2005/8/layout/rings+Icon"/>
    <dgm:cxn modelId="{68FFFDDC-0852-45B5-8B57-9DA33AF9467C}" srcId="{07678A09-0963-454F-A7BD-8A366D6F3586}" destId="{8FFFDF5D-A1FC-4BDA-AC52-C31465C8F18E}" srcOrd="1" destOrd="0" parTransId="{23C9814D-225C-4E22-92D9-27A677DC21DF}" sibTransId="{EF541B4E-715D-4D1A-8B3B-434ADB62D06E}"/>
    <dgm:cxn modelId="{3FF59346-8828-4F2F-AAD2-4DEEFB5D2E63}" type="presParOf" srcId="{4C31BFE3-2054-4938-B11A-D0D24C602821}" destId="{C562836D-84B8-4C8D-8C4D-BA1966798B3D}" srcOrd="0" destOrd="0" presId="urn:microsoft.com/office/officeart/2005/8/layout/rings+Icon"/>
    <dgm:cxn modelId="{90C87F07-5B60-4652-B6E0-6C49F5EC1362}" type="presParOf" srcId="{4C31BFE3-2054-4938-B11A-D0D24C602821}" destId="{A5529608-ADC5-4C68-9B03-A7E24584F463}" srcOrd="1" destOrd="0" presId="urn:microsoft.com/office/officeart/2005/8/layout/rings+Icon"/>
    <dgm:cxn modelId="{1072AD9C-9504-462B-A86A-2D583D548406}" type="presParOf" srcId="{4C31BFE3-2054-4938-B11A-D0D24C602821}" destId="{0032B123-FFD9-4040-8BF4-19688811A2F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EBBCF8-D069-4F0C-8BF4-15D8468F2DA4}" type="doc">
      <dgm:prSet loTypeId="urn:microsoft.com/office/officeart/2005/8/layout/chart3" loCatId="relationship" qsTypeId="urn:microsoft.com/office/officeart/2005/8/quickstyle/simple1" qsCatId="simple" csTypeId="urn:microsoft.com/office/officeart/2005/8/colors/accent1_2" csCatId="accent1" phldr="1"/>
      <dgm:spPr/>
    </dgm:pt>
    <dgm:pt modelId="{784F5858-DA94-4838-9721-3B9EB6528202}">
      <dgm:prSet phldrT="[Text]"/>
      <dgm:spPr>
        <a:solidFill>
          <a:schemeClr val="accent3">
            <a:lumMod val="50000"/>
          </a:schemeClr>
        </a:solidFill>
      </dgm:spPr>
      <dgm:t>
        <a:bodyPr/>
        <a:lstStyle/>
        <a:p>
          <a:r>
            <a:rPr lang="en-US" dirty="0"/>
            <a:t>Operations: Counterfeit</a:t>
          </a:r>
        </a:p>
      </dgm:t>
    </dgm:pt>
    <dgm:pt modelId="{C5DEFB99-8315-4118-B5BE-7302CB7E3614}" type="parTrans" cxnId="{8A7DC932-04CE-4E78-AD10-1910EB29260A}">
      <dgm:prSet/>
      <dgm:spPr/>
      <dgm:t>
        <a:bodyPr/>
        <a:lstStyle/>
        <a:p>
          <a:endParaRPr lang="en-US"/>
        </a:p>
      </dgm:t>
    </dgm:pt>
    <dgm:pt modelId="{F4E29799-9233-4E4F-973D-B33311703153}" type="sibTrans" cxnId="{8A7DC932-04CE-4E78-AD10-1910EB29260A}">
      <dgm:prSet/>
      <dgm:spPr/>
      <dgm:t>
        <a:bodyPr/>
        <a:lstStyle/>
        <a:p>
          <a:endParaRPr lang="en-US"/>
        </a:p>
      </dgm:t>
    </dgm:pt>
    <dgm:pt modelId="{0A6084BF-1CBB-4587-828F-8F061B3AD4BF}">
      <dgm:prSet phldrT="[Text]"/>
      <dgm:spPr>
        <a:solidFill>
          <a:schemeClr val="tx1"/>
        </a:solidFill>
      </dgm:spPr>
      <dgm:t>
        <a:bodyPr/>
        <a:lstStyle/>
        <a:p>
          <a:r>
            <a:rPr lang="en-US" dirty="0"/>
            <a:t>Physical:</a:t>
          </a:r>
        </a:p>
        <a:p>
          <a:r>
            <a:rPr lang="en-US" dirty="0"/>
            <a:t>Pandemic</a:t>
          </a:r>
        </a:p>
      </dgm:t>
    </dgm:pt>
    <dgm:pt modelId="{807987F8-8601-49A6-AD78-060DDA6FEB9B}" type="parTrans" cxnId="{32FD7908-2F12-4128-B81E-6338B18545D2}">
      <dgm:prSet/>
      <dgm:spPr/>
      <dgm:t>
        <a:bodyPr/>
        <a:lstStyle/>
        <a:p>
          <a:endParaRPr lang="en-US"/>
        </a:p>
      </dgm:t>
    </dgm:pt>
    <dgm:pt modelId="{568B5B57-28F4-45E2-90F3-CF271C7DDE21}" type="sibTrans" cxnId="{32FD7908-2F12-4128-B81E-6338B18545D2}">
      <dgm:prSet/>
      <dgm:spPr/>
      <dgm:t>
        <a:bodyPr/>
        <a:lstStyle/>
        <a:p>
          <a:endParaRPr lang="en-US"/>
        </a:p>
      </dgm:t>
    </dgm:pt>
    <dgm:pt modelId="{F01EE689-1AA5-414C-A8F7-518885D106E8}">
      <dgm:prSet phldrT="[Text]"/>
      <dgm:spPr>
        <a:solidFill>
          <a:srgbClr val="002060"/>
        </a:solidFill>
      </dgm:spPr>
      <dgm:t>
        <a:bodyPr/>
        <a:lstStyle/>
        <a:p>
          <a:r>
            <a:rPr lang="en-US" dirty="0"/>
            <a:t>Strategic: Limited Supplies</a:t>
          </a:r>
        </a:p>
      </dgm:t>
    </dgm:pt>
    <dgm:pt modelId="{9AC6FF56-63B8-4E21-88FB-0EE5E1DC6549}" type="parTrans" cxnId="{158DFE2D-8BA8-4FCA-A982-16C4A48D7940}">
      <dgm:prSet/>
      <dgm:spPr/>
      <dgm:t>
        <a:bodyPr/>
        <a:lstStyle/>
        <a:p>
          <a:endParaRPr lang="en-US"/>
        </a:p>
      </dgm:t>
    </dgm:pt>
    <dgm:pt modelId="{A6B2DE53-951F-4F04-8B90-3848EC101594}" type="sibTrans" cxnId="{158DFE2D-8BA8-4FCA-A982-16C4A48D7940}">
      <dgm:prSet/>
      <dgm:spPr/>
      <dgm:t>
        <a:bodyPr/>
        <a:lstStyle/>
        <a:p>
          <a:endParaRPr lang="en-US"/>
        </a:p>
      </dgm:t>
    </dgm:pt>
    <dgm:pt modelId="{4E597B15-521F-4D4E-AA66-8D84F7C71402}">
      <dgm:prSet/>
      <dgm:spPr>
        <a:solidFill>
          <a:srgbClr val="7030A0"/>
        </a:solidFill>
      </dgm:spPr>
      <dgm:t>
        <a:bodyPr/>
        <a:lstStyle/>
        <a:p>
          <a:r>
            <a:rPr lang="en-US" dirty="0"/>
            <a:t>Financial:</a:t>
          </a:r>
        </a:p>
        <a:p>
          <a:r>
            <a:rPr lang="en-US" dirty="0"/>
            <a:t>Payment</a:t>
          </a:r>
        </a:p>
      </dgm:t>
    </dgm:pt>
    <dgm:pt modelId="{EB99F9DB-6354-431A-AE56-1D8D26E77DE8}" type="parTrans" cxnId="{07E04067-77F5-4BB7-AD83-B05534B76F9D}">
      <dgm:prSet/>
      <dgm:spPr/>
      <dgm:t>
        <a:bodyPr/>
        <a:lstStyle/>
        <a:p>
          <a:endParaRPr lang="en-US"/>
        </a:p>
      </dgm:t>
    </dgm:pt>
    <dgm:pt modelId="{A4A06E72-3CED-45AB-A965-06A39F557E6E}" type="sibTrans" cxnId="{07E04067-77F5-4BB7-AD83-B05534B76F9D}">
      <dgm:prSet/>
      <dgm:spPr/>
      <dgm:t>
        <a:bodyPr/>
        <a:lstStyle/>
        <a:p>
          <a:endParaRPr lang="en-US"/>
        </a:p>
      </dgm:t>
    </dgm:pt>
    <dgm:pt modelId="{214FB664-456C-456C-8189-87F184DECFA8}" type="pres">
      <dgm:prSet presAssocID="{3AEBBCF8-D069-4F0C-8BF4-15D8468F2DA4}" presName="compositeShape" presStyleCnt="0">
        <dgm:presLayoutVars>
          <dgm:chMax val="7"/>
          <dgm:dir/>
          <dgm:resizeHandles val="exact"/>
        </dgm:presLayoutVars>
      </dgm:prSet>
      <dgm:spPr/>
    </dgm:pt>
    <dgm:pt modelId="{0106254D-2732-4A83-9FBA-136AB27A7CDE}" type="pres">
      <dgm:prSet presAssocID="{3AEBBCF8-D069-4F0C-8BF4-15D8468F2DA4}" presName="wedge1" presStyleLbl="node1" presStyleIdx="0" presStyleCnt="4" custLinFactNeighborX="-2102" custLinFactNeighborY="3533"/>
      <dgm:spPr/>
    </dgm:pt>
    <dgm:pt modelId="{A03EBCB7-4C16-4D10-974D-53FA8196543C}" type="pres">
      <dgm:prSet presAssocID="{3AEBBCF8-D069-4F0C-8BF4-15D8468F2DA4}" presName="wedge1Tx" presStyleLbl="node1" presStyleIdx="0" presStyleCnt="4">
        <dgm:presLayoutVars>
          <dgm:chMax val="0"/>
          <dgm:chPref val="0"/>
          <dgm:bulletEnabled val="1"/>
        </dgm:presLayoutVars>
      </dgm:prSet>
      <dgm:spPr/>
    </dgm:pt>
    <dgm:pt modelId="{CFF4BB6A-BA0F-4A0F-AAFE-1E5473A7362F}" type="pres">
      <dgm:prSet presAssocID="{3AEBBCF8-D069-4F0C-8BF4-15D8468F2DA4}" presName="wedge2" presStyleLbl="node1" presStyleIdx="1" presStyleCnt="4" custLinFactNeighborX="2113" custLinFactNeighborY="-1206"/>
      <dgm:spPr/>
    </dgm:pt>
    <dgm:pt modelId="{95DAB097-C383-43B0-873A-50C7CE6A57CD}" type="pres">
      <dgm:prSet presAssocID="{3AEBBCF8-D069-4F0C-8BF4-15D8468F2DA4}" presName="wedge2Tx" presStyleLbl="node1" presStyleIdx="1" presStyleCnt="4">
        <dgm:presLayoutVars>
          <dgm:chMax val="0"/>
          <dgm:chPref val="0"/>
          <dgm:bulletEnabled val="1"/>
        </dgm:presLayoutVars>
      </dgm:prSet>
      <dgm:spPr/>
    </dgm:pt>
    <dgm:pt modelId="{FFB56302-9D7A-4CFD-8EC9-C56912A56858}" type="pres">
      <dgm:prSet presAssocID="{3AEBBCF8-D069-4F0C-8BF4-15D8468F2DA4}" presName="wedge3" presStyleLbl="node1" presStyleIdx="2" presStyleCnt="4"/>
      <dgm:spPr/>
    </dgm:pt>
    <dgm:pt modelId="{F4F95BA9-A3BF-4F62-AAC4-7D90AC40A5BF}" type="pres">
      <dgm:prSet presAssocID="{3AEBBCF8-D069-4F0C-8BF4-15D8468F2DA4}" presName="wedge3Tx" presStyleLbl="node1" presStyleIdx="2" presStyleCnt="4">
        <dgm:presLayoutVars>
          <dgm:chMax val="0"/>
          <dgm:chPref val="0"/>
          <dgm:bulletEnabled val="1"/>
        </dgm:presLayoutVars>
      </dgm:prSet>
      <dgm:spPr/>
    </dgm:pt>
    <dgm:pt modelId="{F59D54F8-7096-4830-81DC-0FCB01DDD5DE}" type="pres">
      <dgm:prSet presAssocID="{3AEBBCF8-D069-4F0C-8BF4-15D8468F2DA4}" presName="wedge4" presStyleLbl="node1" presStyleIdx="3" presStyleCnt="4"/>
      <dgm:spPr/>
    </dgm:pt>
    <dgm:pt modelId="{2FABB2CA-8DE5-4325-92D6-CC99AB9C92D7}" type="pres">
      <dgm:prSet presAssocID="{3AEBBCF8-D069-4F0C-8BF4-15D8468F2DA4}" presName="wedge4Tx" presStyleLbl="node1" presStyleIdx="3" presStyleCnt="4">
        <dgm:presLayoutVars>
          <dgm:chMax val="0"/>
          <dgm:chPref val="0"/>
          <dgm:bulletEnabled val="1"/>
        </dgm:presLayoutVars>
      </dgm:prSet>
      <dgm:spPr/>
    </dgm:pt>
  </dgm:ptLst>
  <dgm:cxnLst>
    <dgm:cxn modelId="{32FD7908-2F12-4128-B81E-6338B18545D2}" srcId="{3AEBBCF8-D069-4F0C-8BF4-15D8468F2DA4}" destId="{0A6084BF-1CBB-4587-828F-8F061B3AD4BF}" srcOrd="2" destOrd="0" parTransId="{807987F8-8601-49A6-AD78-060DDA6FEB9B}" sibTransId="{568B5B57-28F4-45E2-90F3-CF271C7DDE21}"/>
    <dgm:cxn modelId="{158DFE2D-8BA8-4FCA-A982-16C4A48D7940}" srcId="{3AEBBCF8-D069-4F0C-8BF4-15D8468F2DA4}" destId="{F01EE689-1AA5-414C-A8F7-518885D106E8}" srcOrd="3" destOrd="0" parTransId="{9AC6FF56-63B8-4E21-88FB-0EE5E1DC6549}" sibTransId="{A6B2DE53-951F-4F04-8B90-3848EC101594}"/>
    <dgm:cxn modelId="{8A7DC932-04CE-4E78-AD10-1910EB29260A}" srcId="{3AEBBCF8-D069-4F0C-8BF4-15D8468F2DA4}" destId="{784F5858-DA94-4838-9721-3B9EB6528202}" srcOrd="0" destOrd="0" parTransId="{C5DEFB99-8315-4118-B5BE-7302CB7E3614}" sibTransId="{F4E29799-9233-4E4F-973D-B33311703153}"/>
    <dgm:cxn modelId="{0EF94C3A-21AC-4D00-9A79-5D4EB7DCF671}" type="presOf" srcId="{F01EE689-1AA5-414C-A8F7-518885D106E8}" destId="{F59D54F8-7096-4830-81DC-0FCB01DDD5DE}" srcOrd="0" destOrd="0" presId="urn:microsoft.com/office/officeart/2005/8/layout/chart3"/>
    <dgm:cxn modelId="{718AFC3A-0396-4B37-98B7-461FDF0577B8}" type="presOf" srcId="{784F5858-DA94-4838-9721-3B9EB6528202}" destId="{A03EBCB7-4C16-4D10-974D-53FA8196543C}" srcOrd="1" destOrd="0" presId="urn:microsoft.com/office/officeart/2005/8/layout/chart3"/>
    <dgm:cxn modelId="{81B1973E-5ACF-4AC4-B092-CA3B63663383}" type="presOf" srcId="{F01EE689-1AA5-414C-A8F7-518885D106E8}" destId="{2FABB2CA-8DE5-4325-92D6-CC99AB9C92D7}" srcOrd="1" destOrd="0" presId="urn:microsoft.com/office/officeart/2005/8/layout/chart3"/>
    <dgm:cxn modelId="{07E04067-77F5-4BB7-AD83-B05534B76F9D}" srcId="{3AEBBCF8-D069-4F0C-8BF4-15D8468F2DA4}" destId="{4E597B15-521F-4D4E-AA66-8D84F7C71402}" srcOrd="1" destOrd="0" parTransId="{EB99F9DB-6354-431A-AE56-1D8D26E77DE8}" sibTransId="{A4A06E72-3CED-45AB-A965-06A39F557E6E}"/>
    <dgm:cxn modelId="{87AD9471-D32D-4E74-9097-1F19D53200D8}" type="presOf" srcId="{4E597B15-521F-4D4E-AA66-8D84F7C71402}" destId="{CFF4BB6A-BA0F-4A0F-AAFE-1E5473A7362F}" srcOrd="0" destOrd="0" presId="urn:microsoft.com/office/officeart/2005/8/layout/chart3"/>
    <dgm:cxn modelId="{1CF54273-98E0-4C48-9851-AAAE0D6E032B}" type="presOf" srcId="{0A6084BF-1CBB-4587-828F-8F061B3AD4BF}" destId="{F4F95BA9-A3BF-4F62-AAC4-7D90AC40A5BF}" srcOrd="1" destOrd="0" presId="urn:microsoft.com/office/officeart/2005/8/layout/chart3"/>
    <dgm:cxn modelId="{6957417F-178A-446A-9EAF-6BA33BC5FCF4}" type="presOf" srcId="{0A6084BF-1CBB-4587-828F-8F061B3AD4BF}" destId="{FFB56302-9D7A-4CFD-8EC9-C56912A56858}" srcOrd="0" destOrd="0" presId="urn:microsoft.com/office/officeart/2005/8/layout/chart3"/>
    <dgm:cxn modelId="{F7F5DF81-BCAD-4D26-B777-1E5BCD5F98C6}" type="presOf" srcId="{4E597B15-521F-4D4E-AA66-8D84F7C71402}" destId="{95DAB097-C383-43B0-873A-50C7CE6A57CD}" srcOrd="1" destOrd="0" presId="urn:microsoft.com/office/officeart/2005/8/layout/chart3"/>
    <dgm:cxn modelId="{6C77FBCD-B069-4A64-B772-02896752475F}" type="presOf" srcId="{3AEBBCF8-D069-4F0C-8BF4-15D8468F2DA4}" destId="{214FB664-456C-456C-8189-87F184DECFA8}" srcOrd="0" destOrd="0" presId="urn:microsoft.com/office/officeart/2005/8/layout/chart3"/>
    <dgm:cxn modelId="{46B712F9-E870-4D4A-BD1C-E2B5724588E2}" type="presOf" srcId="{784F5858-DA94-4838-9721-3B9EB6528202}" destId="{0106254D-2732-4A83-9FBA-136AB27A7CDE}" srcOrd="0" destOrd="0" presId="urn:microsoft.com/office/officeart/2005/8/layout/chart3"/>
    <dgm:cxn modelId="{15310C1A-DC1E-4335-9694-9FBACD800B1B}" type="presParOf" srcId="{214FB664-456C-456C-8189-87F184DECFA8}" destId="{0106254D-2732-4A83-9FBA-136AB27A7CDE}" srcOrd="0" destOrd="0" presId="urn:microsoft.com/office/officeart/2005/8/layout/chart3"/>
    <dgm:cxn modelId="{4728FC6B-FB9E-41DB-81DD-DA5C9E5F0EF8}" type="presParOf" srcId="{214FB664-456C-456C-8189-87F184DECFA8}" destId="{A03EBCB7-4C16-4D10-974D-53FA8196543C}" srcOrd="1" destOrd="0" presId="urn:microsoft.com/office/officeart/2005/8/layout/chart3"/>
    <dgm:cxn modelId="{5D1F14E2-DF68-41D4-9DCB-687EBA8B3D42}" type="presParOf" srcId="{214FB664-456C-456C-8189-87F184DECFA8}" destId="{CFF4BB6A-BA0F-4A0F-AAFE-1E5473A7362F}" srcOrd="2" destOrd="0" presId="urn:microsoft.com/office/officeart/2005/8/layout/chart3"/>
    <dgm:cxn modelId="{E25E1021-AB3C-4329-A4BC-681E604C8D7E}" type="presParOf" srcId="{214FB664-456C-456C-8189-87F184DECFA8}" destId="{95DAB097-C383-43B0-873A-50C7CE6A57CD}" srcOrd="3" destOrd="0" presId="urn:microsoft.com/office/officeart/2005/8/layout/chart3"/>
    <dgm:cxn modelId="{852BC314-183C-4705-B626-447705A98B1B}" type="presParOf" srcId="{214FB664-456C-456C-8189-87F184DECFA8}" destId="{FFB56302-9D7A-4CFD-8EC9-C56912A56858}" srcOrd="4" destOrd="0" presId="urn:microsoft.com/office/officeart/2005/8/layout/chart3"/>
    <dgm:cxn modelId="{C66B4CD3-6286-4570-B5EA-9B95C04AB5DC}" type="presParOf" srcId="{214FB664-456C-456C-8189-87F184DECFA8}" destId="{F4F95BA9-A3BF-4F62-AAC4-7D90AC40A5BF}" srcOrd="5" destOrd="0" presId="urn:microsoft.com/office/officeart/2005/8/layout/chart3"/>
    <dgm:cxn modelId="{55B9DA18-A8F8-48BD-8F0E-8848A81ACD8D}" type="presParOf" srcId="{214FB664-456C-456C-8189-87F184DECFA8}" destId="{F59D54F8-7096-4830-81DC-0FCB01DDD5DE}" srcOrd="6" destOrd="0" presId="urn:microsoft.com/office/officeart/2005/8/layout/chart3"/>
    <dgm:cxn modelId="{C6035901-2D6B-4558-A004-701285EDDB66}" type="presParOf" srcId="{214FB664-456C-456C-8189-87F184DECFA8}" destId="{2FABB2CA-8DE5-4325-92D6-CC99AB9C92D7}"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EBBCF8-D069-4F0C-8BF4-15D8468F2DA4}" type="doc">
      <dgm:prSet loTypeId="urn:microsoft.com/office/officeart/2005/8/layout/chart3" loCatId="relationship" qsTypeId="urn:microsoft.com/office/officeart/2005/8/quickstyle/simple1" qsCatId="simple" csTypeId="urn:microsoft.com/office/officeart/2005/8/colors/accent1_2" csCatId="accent1" phldr="1"/>
      <dgm:spPr/>
    </dgm:pt>
    <dgm:pt modelId="{784F5858-DA94-4838-9721-3B9EB6528202}">
      <dgm:prSet phldrT="[Text]"/>
      <dgm:spPr>
        <a:solidFill>
          <a:schemeClr val="accent3">
            <a:lumMod val="50000"/>
          </a:schemeClr>
        </a:solidFill>
      </dgm:spPr>
      <dgm:t>
        <a:bodyPr/>
        <a:lstStyle/>
        <a:p>
          <a:r>
            <a:rPr lang="en-US" dirty="0"/>
            <a:t>Operations: Counterfeit</a:t>
          </a:r>
        </a:p>
      </dgm:t>
    </dgm:pt>
    <dgm:pt modelId="{C5DEFB99-8315-4118-B5BE-7302CB7E3614}" type="parTrans" cxnId="{8A7DC932-04CE-4E78-AD10-1910EB29260A}">
      <dgm:prSet/>
      <dgm:spPr/>
      <dgm:t>
        <a:bodyPr/>
        <a:lstStyle/>
        <a:p>
          <a:endParaRPr lang="en-US"/>
        </a:p>
      </dgm:t>
    </dgm:pt>
    <dgm:pt modelId="{F4E29799-9233-4E4F-973D-B33311703153}" type="sibTrans" cxnId="{8A7DC932-04CE-4E78-AD10-1910EB29260A}">
      <dgm:prSet/>
      <dgm:spPr/>
      <dgm:t>
        <a:bodyPr/>
        <a:lstStyle/>
        <a:p>
          <a:endParaRPr lang="en-US"/>
        </a:p>
      </dgm:t>
    </dgm:pt>
    <dgm:pt modelId="{0A6084BF-1CBB-4587-828F-8F061B3AD4BF}">
      <dgm:prSet phldrT="[Text]"/>
      <dgm:spPr>
        <a:solidFill>
          <a:schemeClr val="tx1"/>
        </a:solidFill>
      </dgm:spPr>
      <dgm:t>
        <a:bodyPr/>
        <a:lstStyle/>
        <a:p>
          <a:r>
            <a:rPr lang="en-US" dirty="0"/>
            <a:t>Physical:</a:t>
          </a:r>
        </a:p>
        <a:p>
          <a:r>
            <a:rPr lang="en-US" dirty="0"/>
            <a:t>Pandemic</a:t>
          </a:r>
        </a:p>
      </dgm:t>
    </dgm:pt>
    <dgm:pt modelId="{807987F8-8601-49A6-AD78-060DDA6FEB9B}" type="parTrans" cxnId="{32FD7908-2F12-4128-B81E-6338B18545D2}">
      <dgm:prSet/>
      <dgm:spPr/>
      <dgm:t>
        <a:bodyPr/>
        <a:lstStyle/>
        <a:p>
          <a:endParaRPr lang="en-US"/>
        </a:p>
      </dgm:t>
    </dgm:pt>
    <dgm:pt modelId="{568B5B57-28F4-45E2-90F3-CF271C7DDE21}" type="sibTrans" cxnId="{32FD7908-2F12-4128-B81E-6338B18545D2}">
      <dgm:prSet/>
      <dgm:spPr/>
      <dgm:t>
        <a:bodyPr/>
        <a:lstStyle/>
        <a:p>
          <a:endParaRPr lang="en-US"/>
        </a:p>
      </dgm:t>
    </dgm:pt>
    <dgm:pt modelId="{F01EE689-1AA5-414C-A8F7-518885D106E8}">
      <dgm:prSet phldrT="[Text]"/>
      <dgm:spPr>
        <a:solidFill>
          <a:schemeClr val="tx2"/>
        </a:solidFill>
      </dgm:spPr>
      <dgm:t>
        <a:bodyPr/>
        <a:lstStyle/>
        <a:p>
          <a:r>
            <a:rPr lang="en-US" dirty="0"/>
            <a:t>Strategic: Limited Supplies</a:t>
          </a:r>
        </a:p>
      </dgm:t>
    </dgm:pt>
    <dgm:pt modelId="{9AC6FF56-63B8-4E21-88FB-0EE5E1DC6549}" type="parTrans" cxnId="{158DFE2D-8BA8-4FCA-A982-16C4A48D7940}">
      <dgm:prSet/>
      <dgm:spPr/>
      <dgm:t>
        <a:bodyPr/>
        <a:lstStyle/>
        <a:p>
          <a:endParaRPr lang="en-US"/>
        </a:p>
      </dgm:t>
    </dgm:pt>
    <dgm:pt modelId="{A6B2DE53-951F-4F04-8B90-3848EC101594}" type="sibTrans" cxnId="{158DFE2D-8BA8-4FCA-A982-16C4A48D7940}">
      <dgm:prSet/>
      <dgm:spPr/>
      <dgm:t>
        <a:bodyPr/>
        <a:lstStyle/>
        <a:p>
          <a:endParaRPr lang="en-US"/>
        </a:p>
      </dgm:t>
    </dgm:pt>
    <dgm:pt modelId="{4E597B15-521F-4D4E-AA66-8D84F7C71402}">
      <dgm:prSet/>
      <dgm:spPr>
        <a:solidFill>
          <a:srgbClr val="7030A0"/>
        </a:solidFill>
      </dgm:spPr>
      <dgm:t>
        <a:bodyPr/>
        <a:lstStyle/>
        <a:p>
          <a:r>
            <a:rPr lang="en-US" dirty="0"/>
            <a:t>Financial:</a:t>
          </a:r>
        </a:p>
        <a:p>
          <a:r>
            <a:rPr lang="en-US" dirty="0"/>
            <a:t>Payment</a:t>
          </a:r>
        </a:p>
      </dgm:t>
    </dgm:pt>
    <dgm:pt modelId="{EB99F9DB-6354-431A-AE56-1D8D26E77DE8}" type="parTrans" cxnId="{07E04067-77F5-4BB7-AD83-B05534B76F9D}">
      <dgm:prSet/>
      <dgm:spPr/>
      <dgm:t>
        <a:bodyPr/>
        <a:lstStyle/>
        <a:p>
          <a:endParaRPr lang="en-US"/>
        </a:p>
      </dgm:t>
    </dgm:pt>
    <dgm:pt modelId="{A4A06E72-3CED-45AB-A965-06A39F557E6E}" type="sibTrans" cxnId="{07E04067-77F5-4BB7-AD83-B05534B76F9D}">
      <dgm:prSet/>
      <dgm:spPr/>
      <dgm:t>
        <a:bodyPr/>
        <a:lstStyle/>
        <a:p>
          <a:endParaRPr lang="en-US"/>
        </a:p>
      </dgm:t>
    </dgm:pt>
    <dgm:pt modelId="{7F6B5944-D72A-4AD7-89E9-38C6B66CF2ED}">
      <dgm:prSet/>
      <dgm:spPr>
        <a:solidFill>
          <a:srgbClr val="FF0000"/>
        </a:solidFill>
      </dgm:spPr>
      <dgm:t>
        <a:bodyPr/>
        <a:lstStyle/>
        <a:p>
          <a:r>
            <a:rPr lang="en-US" dirty="0"/>
            <a:t>Political - Legal</a:t>
          </a:r>
        </a:p>
      </dgm:t>
    </dgm:pt>
    <dgm:pt modelId="{EC8C283D-3590-451D-9900-1D8EF1E15EA6}" type="parTrans" cxnId="{B3BAA3D5-5B2D-42BE-B8C5-A69AD9280C8C}">
      <dgm:prSet/>
      <dgm:spPr/>
      <dgm:t>
        <a:bodyPr/>
        <a:lstStyle/>
        <a:p>
          <a:endParaRPr lang="en-US"/>
        </a:p>
      </dgm:t>
    </dgm:pt>
    <dgm:pt modelId="{969922FF-CD20-4A62-A886-EC5F145B00E1}" type="sibTrans" cxnId="{B3BAA3D5-5B2D-42BE-B8C5-A69AD9280C8C}">
      <dgm:prSet/>
      <dgm:spPr/>
      <dgm:t>
        <a:bodyPr/>
        <a:lstStyle/>
        <a:p>
          <a:endParaRPr lang="en-US"/>
        </a:p>
      </dgm:t>
    </dgm:pt>
    <dgm:pt modelId="{214FB664-456C-456C-8189-87F184DECFA8}" type="pres">
      <dgm:prSet presAssocID="{3AEBBCF8-D069-4F0C-8BF4-15D8468F2DA4}" presName="compositeShape" presStyleCnt="0">
        <dgm:presLayoutVars>
          <dgm:chMax val="7"/>
          <dgm:dir/>
          <dgm:resizeHandles val="exact"/>
        </dgm:presLayoutVars>
      </dgm:prSet>
      <dgm:spPr/>
    </dgm:pt>
    <dgm:pt modelId="{0106254D-2732-4A83-9FBA-136AB27A7CDE}" type="pres">
      <dgm:prSet presAssocID="{3AEBBCF8-D069-4F0C-8BF4-15D8468F2DA4}" presName="wedge1" presStyleLbl="node1" presStyleIdx="0" presStyleCnt="5" custLinFactNeighborX="-2102" custLinFactNeighborY="3533"/>
      <dgm:spPr/>
    </dgm:pt>
    <dgm:pt modelId="{A03EBCB7-4C16-4D10-974D-53FA8196543C}" type="pres">
      <dgm:prSet presAssocID="{3AEBBCF8-D069-4F0C-8BF4-15D8468F2DA4}" presName="wedge1Tx" presStyleLbl="node1" presStyleIdx="0" presStyleCnt="5">
        <dgm:presLayoutVars>
          <dgm:chMax val="0"/>
          <dgm:chPref val="0"/>
          <dgm:bulletEnabled val="1"/>
        </dgm:presLayoutVars>
      </dgm:prSet>
      <dgm:spPr/>
    </dgm:pt>
    <dgm:pt modelId="{CFF4BB6A-BA0F-4A0F-AAFE-1E5473A7362F}" type="pres">
      <dgm:prSet presAssocID="{3AEBBCF8-D069-4F0C-8BF4-15D8468F2DA4}" presName="wedge2" presStyleLbl="node1" presStyleIdx="1" presStyleCnt="5" custLinFactNeighborX="2113" custLinFactNeighborY="-1206"/>
      <dgm:spPr/>
    </dgm:pt>
    <dgm:pt modelId="{95DAB097-C383-43B0-873A-50C7CE6A57CD}" type="pres">
      <dgm:prSet presAssocID="{3AEBBCF8-D069-4F0C-8BF4-15D8468F2DA4}" presName="wedge2Tx" presStyleLbl="node1" presStyleIdx="1" presStyleCnt="5">
        <dgm:presLayoutVars>
          <dgm:chMax val="0"/>
          <dgm:chPref val="0"/>
          <dgm:bulletEnabled val="1"/>
        </dgm:presLayoutVars>
      </dgm:prSet>
      <dgm:spPr/>
    </dgm:pt>
    <dgm:pt modelId="{FFB56302-9D7A-4CFD-8EC9-C56912A56858}" type="pres">
      <dgm:prSet presAssocID="{3AEBBCF8-D069-4F0C-8BF4-15D8468F2DA4}" presName="wedge3" presStyleLbl="node1" presStyleIdx="2" presStyleCnt="5"/>
      <dgm:spPr/>
    </dgm:pt>
    <dgm:pt modelId="{F4F95BA9-A3BF-4F62-AAC4-7D90AC40A5BF}" type="pres">
      <dgm:prSet presAssocID="{3AEBBCF8-D069-4F0C-8BF4-15D8468F2DA4}" presName="wedge3Tx" presStyleLbl="node1" presStyleIdx="2" presStyleCnt="5">
        <dgm:presLayoutVars>
          <dgm:chMax val="0"/>
          <dgm:chPref val="0"/>
          <dgm:bulletEnabled val="1"/>
        </dgm:presLayoutVars>
      </dgm:prSet>
      <dgm:spPr/>
    </dgm:pt>
    <dgm:pt modelId="{F59D54F8-7096-4830-81DC-0FCB01DDD5DE}" type="pres">
      <dgm:prSet presAssocID="{3AEBBCF8-D069-4F0C-8BF4-15D8468F2DA4}" presName="wedge4" presStyleLbl="node1" presStyleIdx="3" presStyleCnt="5"/>
      <dgm:spPr/>
    </dgm:pt>
    <dgm:pt modelId="{2FABB2CA-8DE5-4325-92D6-CC99AB9C92D7}" type="pres">
      <dgm:prSet presAssocID="{3AEBBCF8-D069-4F0C-8BF4-15D8468F2DA4}" presName="wedge4Tx" presStyleLbl="node1" presStyleIdx="3" presStyleCnt="5">
        <dgm:presLayoutVars>
          <dgm:chMax val="0"/>
          <dgm:chPref val="0"/>
          <dgm:bulletEnabled val="1"/>
        </dgm:presLayoutVars>
      </dgm:prSet>
      <dgm:spPr/>
    </dgm:pt>
    <dgm:pt modelId="{DCE4060F-C3C2-402B-9BCE-B142503AA23C}" type="pres">
      <dgm:prSet presAssocID="{3AEBBCF8-D069-4F0C-8BF4-15D8468F2DA4}" presName="wedge5" presStyleLbl="node1" presStyleIdx="4" presStyleCnt="5"/>
      <dgm:spPr/>
    </dgm:pt>
    <dgm:pt modelId="{481D8373-E87E-4E65-8490-625A44C9B4AF}" type="pres">
      <dgm:prSet presAssocID="{3AEBBCF8-D069-4F0C-8BF4-15D8468F2DA4}" presName="wedge5Tx" presStyleLbl="node1" presStyleIdx="4" presStyleCnt="5">
        <dgm:presLayoutVars>
          <dgm:chMax val="0"/>
          <dgm:chPref val="0"/>
          <dgm:bulletEnabled val="1"/>
        </dgm:presLayoutVars>
      </dgm:prSet>
      <dgm:spPr/>
    </dgm:pt>
  </dgm:ptLst>
  <dgm:cxnLst>
    <dgm:cxn modelId="{32FD7908-2F12-4128-B81E-6338B18545D2}" srcId="{3AEBBCF8-D069-4F0C-8BF4-15D8468F2DA4}" destId="{0A6084BF-1CBB-4587-828F-8F061B3AD4BF}" srcOrd="3" destOrd="0" parTransId="{807987F8-8601-49A6-AD78-060DDA6FEB9B}" sibTransId="{568B5B57-28F4-45E2-90F3-CF271C7DDE21}"/>
    <dgm:cxn modelId="{F02CE624-EF19-4EEF-9A01-DB652F450BA5}" type="presOf" srcId="{784F5858-DA94-4838-9721-3B9EB6528202}" destId="{CFF4BB6A-BA0F-4A0F-AAFE-1E5473A7362F}" srcOrd="0" destOrd="0" presId="urn:microsoft.com/office/officeart/2005/8/layout/chart3"/>
    <dgm:cxn modelId="{158DFE2D-8BA8-4FCA-A982-16C4A48D7940}" srcId="{3AEBBCF8-D069-4F0C-8BF4-15D8468F2DA4}" destId="{F01EE689-1AA5-414C-A8F7-518885D106E8}" srcOrd="4" destOrd="0" parTransId="{9AC6FF56-63B8-4E21-88FB-0EE5E1DC6549}" sibTransId="{A6B2DE53-951F-4F04-8B90-3848EC101594}"/>
    <dgm:cxn modelId="{8A7DC932-04CE-4E78-AD10-1910EB29260A}" srcId="{3AEBBCF8-D069-4F0C-8BF4-15D8468F2DA4}" destId="{784F5858-DA94-4838-9721-3B9EB6528202}" srcOrd="1" destOrd="0" parTransId="{C5DEFB99-8315-4118-B5BE-7302CB7E3614}" sibTransId="{F4E29799-9233-4E4F-973D-B33311703153}"/>
    <dgm:cxn modelId="{94718E3A-1796-4033-94D0-DDFC07688598}" type="presOf" srcId="{4E597B15-521F-4D4E-AA66-8D84F7C71402}" destId="{FFB56302-9D7A-4CFD-8EC9-C56912A56858}" srcOrd="0" destOrd="0" presId="urn:microsoft.com/office/officeart/2005/8/layout/chart3"/>
    <dgm:cxn modelId="{BB922E3C-7928-4389-8FEC-F05B79082B09}" type="presOf" srcId="{F01EE689-1AA5-414C-A8F7-518885D106E8}" destId="{DCE4060F-C3C2-402B-9BCE-B142503AA23C}" srcOrd="0" destOrd="0" presId="urn:microsoft.com/office/officeart/2005/8/layout/chart3"/>
    <dgm:cxn modelId="{0B3A8441-56AB-413A-92C7-E364E93EBB03}" type="presOf" srcId="{0A6084BF-1CBB-4587-828F-8F061B3AD4BF}" destId="{F59D54F8-7096-4830-81DC-0FCB01DDD5DE}" srcOrd="0" destOrd="0" presId="urn:microsoft.com/office/officeart/2005/8/layout/chart3"/>
    <dgm:cxn modelId="{07E04067-77F5-4BB7-AD83-B05534B76F9D}" srcId="{3AEBBCF8-D069-4F0C-8BF4-15D8468F2DA4}" destId="{4E597B15-521F-4D4E-AA66-8D84F7C71402}" srcOrd="2" destOrd="0" parTransId="{EB99F9DB-6354-431A-AE56-1D8D26E77DE8}" sibTransId="{A4A06E72-3CED-45AB-A965-06A39F557E6E}"/>
    <dgm:cxn modelId="{0E3EBC6A-C3C9-47F7-A52C-A8EAE060CD03}" type="presOf" srcId="{7F6B5944-D72A-4AD7-89E9-38C6B66CF2ED}" destId="{A03EBCB7-4C16-4D10-974D-53FA8196543C}" srcOrd="1" destOrd="0" presId="urn:microsoft.com/office/officeart/2005/8/layout/chart3"/>
    <dgm:cxn modelId="{514AE54B-6C5E-4364-BAC2-E971D3D664C7}" type="presOf" srcId="{7F6B5944-D72A-4AD7-89E9-38C6B66CF2ED}" destId="{0106254D-2732-4A83-9FBA-136AB27A7CDE}" srcOrd="0" destOrd="0" presId="urn:microsoft.com/office/officeart/2005/8/layout/chart3"/>
    <dgm:cxn modelId="{AE6D4485-5B4A-4060-BD85-DFFD2727F920}" type="presOf" srcId="{784F5858-DA94-4838-9721-3B9EB6528202}" destId="{95DAB097-C383-43B0-873A-50C7CE6A57CD}" srcOrd="1" destOrd="0" presId="urn:microsoft.com/office/officeart/2005/8/layout/chart3"/>
    <dgm:cxn modelId="{CA2A1F98-82EA-47BF-8019-EA2CD63AB1AB}" type="presOf" srcId="{F01EE689-1AA5-414C-A8F7-518885D106E8}" destId="{481D8373-E87E-4E65-8490-625A44C9B4AF}" srcOrd="1" destOrd="0" presId="urn:microsoft.com/office/officeart/2005/8/layout/chart3"/>
    <dgm:cxn modelId="{F51FC0A6-A827-4549-AFAE-40E4007B216E}" type="presOf" srcId="{0A6084BF-1CBB-4587-828F-8F061B3AD4BF}" destId="{2FABB2CA-8DE5-4325-92D6-CC99AB9C92D7}" srcOrd="1" destOrd="0" presId="urn:microsoft.com/office/officeart/2005/8/layout/chart3"/>
    <dgm:cxn modelId="{F4C0ABC1-6ED6-48C2-8FAA-B63CD5FF1058}" type="presOf" srcId="{4E597B15-521F-4D4E-AA66-8D84F7C71402}" destId="{F4F95BA9-A3BF-4F62-AAC4-7D90AC40A5BF}" srcOrd="1" destOrd="0" presId="urn:microsoft.com/office/officeart/2005/8/layout/chart3"/>
    <dgm:cxn modelId="{6C77FBCD-B069-4A64-B772-02896752475F}" type="presOf" srcId="{3AEBBCF8-D069-4F0C-8BF4-15D8468F2DA4}" destId="{214FB664-456C-456C-8189-87F184DECFA8}" srcOrd="0" destOrd="0" presId="urn:microsoft.com/office/officeart/2005/8/layout/chart3"/>
    <dgm:cxn modelId="{B3BAA3D5-5B2D-42BE-B8C5-A69AD9280C8C}" srcId="{3AEBBCF8-D069-4F0C-8BF4-15D8468F2DA4}" destId="{7F6B5944-D72A-4AD7-89E9-38C6B66CF2ED}" srcOrd="0" destOrd="0" parTransId="{EC8C283D-3590-451D-9900-1D8EF1E15EA6}" sibTransId="{969922FF-CD20-4A62-A886-EC5F145B00E1}"/>
    <dgm:cxn modelId="{15310C1A-DC1E-4335-9694-9FBACD800B1B}" type="presParOf" srcId="{214FB664-456C-456C-8189-87F184DECFA8}" destId="{0106254D-2732-4A83-9FBA-136AB27A7CDE}" srcOrd="0" destOrd="0" presId="urn:microsoft.com/office/officeart/2005/8/layout/chart3"/>
    <dgm:cxn modelId="{4728FC6B-FB9E-41DB-81DD-DA5C9E5F0EF8}" type="presParOf" srcId="{214FB664-456C-456C-8189-87F184DECFA8}" destId="{A03EBCB7-4C16-4D10-974D-53FA8196543C}" srcOrd="1" destOrd="0" presId="urn:microsoft.com/office/officeart/2005/8/layout/chart3"/>
    <dgm:cxn modelId="{5D1F14E2-DF68-41D4-9DCB-687EBA8B3D42}" type="presParOf" srcId="{214FB664-456C-456C-8189-87F184DECFA8}" destId="{CFF4BB6A-BA0F-4A0F-AAFE-1E5473A7362F}" srcOrd="2" destOrd="0" presId="urn:microsoft.com/office/officeart/2005/8/layout/chart3"/>
    <dgm:cxn modelId="{E25E1021-AB3C-4329-A4BC-681E604C8D7E}" type="presParOf" srcId="{214FB664-456C-456C-8189-87F184DECFA8}" destId="{95DAB097-C383-43B0-873A-50C7CE6A57CD}" srcOrd="3" destOrd="0" presId="urn:microsoft.com/office/officeart/2005/8/layout/chart3"/>
    <dgm:cxn modelId="{852BC314-183C-4705-B626-447705A98B1B}" type="presParOf" srcId="{214FB664-456C-456C-8189-87F184DECFA8}" destId="{FFB56302-9D7A-4CFD-8EC9-C56912A56858}" srcOrd="4" destOrd="0" presId="urn:microsoft.com/office/officeart/2005/8/layout/chart3"/>
    <dgm:cxn modelId="{C66B4CD3-6286-4570-B5EA-9B95C04AB5DC}" type="presParOf" srcId="{214FB664-456C-456C-8189-87F184DECFA8}" destId="{F4F95BA9-A3BF-4F62-AAC4-7D90AC40A5BF}" srcOrd="5" destOrd="0" presId="urn:microsoft.com/office/officeart/2005/8/layout/chart3"/>
    <dgm:cxn modelId="{55B9DA18-A8F8-48BD-8F0E-8848A81ACD8D}" type="presParOf" srcId="{214FB664-456C-456C-8189-87F184DECFA8}" destId="{F59D54F8-7096-4830-81DC-0FCB01DDD5DE}" srcOrd="6" destOrd="0" presId="urn:microsoft.com/office/officeart/2005/8/layout/chart3"/>
    <dgm:cxn modelId="{C6035901-2D6B-4558-A004-701285EDDB66}" type="presParOf" srcId="{214FB664-456C-456C-8189-87F184DECFA8}" destId="{2FABB2CA-8DE5-4325-92D6-CC99AB9C92D7}" srcOrd="7" destOrd="0" presId="urn:microsoft.com/office/officeart/2005/8/layout/chart3"/>
    <dgm:cxn modelId="{63F4981D-82DB-41D5-9D20-E0934F2CD005}" type="presParOf" srcId="{214FB664-456C-456C-8189-87F184DECFA8}" destId="{DCE4060F-C3C2-402B-9BCE-B142503AA23C}" srcOrd="8" destOrd="0" presId="urn:microsoft.com/office/officeart/2005/8/layout/chart3"/>
    <dgm:cxn modelId="{ABA54D74-9137-483E-A9D6-B323D7628B0A}" type="presParOf" srcId="{214FB664-456C-456C-8189-87F184DECFA8}" destId="{481D8373-E87E-4E65-8490-625A44C9B4AF}" srcOrd="9"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871550-8BFA-410A-BD07-41E9E4AE135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E1AE261A-E327-4B6D-B7C1-B10ED79E1ADC}">
      <dgm:prSet phldrT="[Text]"/>
      <dgm:spPr/>
      <dgm:t>
        <a:bodyPr/>
        <a:lstStyle/>
        <a:p>
          <a:r>
            <a:rPr lang="fr-FR" b="0" i="0" dirty="0">
              <a:solidFill>
                <a:schemeClr val="bg1"/>
              </a:solidFill>
              <a:effectLst/>
              <a:latin typeface="Arial" panose="020B0604020202020204" pitchFamily="34" charset="0"/>
            </a:rPr>
            <a:t>Caroline Nicholas</a:t>
          </a:r>
          <a:endParaRPr lang="en-US" dirty="0">
            <a:solidFill>
              <a:schemeClr val="bg1"/>
            </a:solidFill>
          </a:endParaRPr>
        </a:p>
      </dgm:t>
    </dgm:pt>
    <dgm:pt modelId="{81735550-4456-4BC0-B3C4-B1BF57F8033B}" type="parTrans" cxnId="{651295AB-7826-4DCD-8D2A-93F42B00B515}">
      <dgm:prSet/>
      <dgm:spPr/>
      <dgm:t>
        <a:bodyPr/>
        <a:lstStyle/>
        <a:p>
          <a:endParaRPr lang="en-US"/>
        </a:p>
      </dgm:t>
    </dgm:pt>
    <dgm:pt modelId="{1C651730-D5CB-4713-A0AD-E22392DF3973}" type="sibTrans" cxnId="{651295AB-7826-4DCD-8D2A-93F42B00B515}">
      <dgm:prSet/>
      <dgm:spPr/>
      <dgm:t>
        <a:bodyPr/>
        <a:lstStyle/>
        <a:p>
          <a:endParaRPr lang="en-US"/>
        </a:p>
      </dgm:t>
    </dgm:pt>
    <dgm:pt modelId="{9A53B310-3789-414E-A1AD-D1D61F031AF2}">
      <dgm:prSet/>
      <dgm:spPr/>
      <dgm:t>
        <a:bodyPr/>
        <a:lstStyle/>
        <a:p>
          <a:r>
            <a:rPr lang="fr-FR" b="0" i="0" dirty="0" err="1">
              <a:solidFill>
                <a:schemeClr val="bg1"/>
              </a:solidFill>
              <a:effectLst/>
              <a:latin typeface="Arial" panose="020B0604020202020204" pitchFamily="34" charset="0"/>
            </a:rPr>
            <a:t>Rozen</a:t>
          </a:r>
          <a:r>
            <a:rPr lang="fr-FR" b="0" i="0" dirty="0">
              <a:solidFill>
                <a:schemeClr val="bg1"/>
              </a:solidFill>
              <a:effectLst/>
              <a:latin typeface="Arial" panose="020B0604020202020204" pitchFamily="34" charset="0"/>
            </a:rPr>
            <a:t> </a:t>
          </a:r>
          <a:r>
            <a:rPr lang="fr-FR" b="0" i="0" dirty="0" err="1">
              <a:solidFill>
                <a:schemeClr val="bg1"/>
              </a:solidFill>
              <a:effectLst/>
              <a:latin typeface="Arial" panose="020B0604020202020204" pitchFamily="34" charset="0"/>
            </a:rPr>
            <a:t>Noguellou</a:t>
          </a:r>
          <a:endParaRPr lang="fr-FR" b="0" i="0" dirty="0">
            <a:solidFill>
              <a:schemeClr val="bg1"/>
            </a:solidFill>
            <a:effectLst/>
            <a:latin typeface="Arial" panose="020B0604020202020204" pitchFamily="34" charset="0"/>
          </a:endParaRPr>
        </a:p>
      </dgm:t>
    </dgm:pt>
    <dgm:pt modelId="{46D21C0A-41C7-4018-9690-EBD773F7ABBB}" type="parTrans" cxnId="{114D5879-B630-44A8-B0D6-D07921571B31}">
      <dgm:prSet/>
      <dgm:spPr/>
      <dgm:t>
        <a:bodyPr/>
        <a:lstStyle/>
        <a:p>
          <a:endParaRPr lang="en-US"/>
        </a:p>
      </dgm:t>
    </dgm:pt>
    <dgm:pt modelId="{6B96DFEB-C526-49A6-A2C5-86D52627AC1B}" type="sibTrans" cxnId="{114D5879-B630-44A8-B0D6-D07921571B31}">
      <dgm:prSet/>
      <dgm:spPr/>
      <dgm:t>
        <a:bodyPr/>
        <a:lstStyle/>
        <a:p>
          <a:endParaRPr lang="en-US"/>
        </a:p>
      </dgm:t>
    </dgm:pt>
    <dgm:pt modelId="{80B303A1-B136-436F-A4E7-9711B786F9FB}">
      <dgm:prSet/>
      <dgm:spPr/>
      <dgm:t>
        <a:bodyPr/>
        <a:lstStyle/>
        <a:p>
          <a:r>
            <a:rPr lang="fr-FR" b="0" i="0" dirty="0">
              <a:solidFill>
                <a:schemeClr val="bg1"/>
              </a:solidFill>
              <a:effectLst/>
              <a:latin typeface="Arial" panose="020B0604020202020204" pitchFamily="34" charset="0"/>
            </a:rPr>
            <a:t>Paulo </a:t>
          </a:r>
          <a:r>
            <a:rPr lang="fr-FR" b="0" i="0" dirty="0" err="1">
              <a:solidFill>
                <a:schemeClr val="bg1"/>
              </a:solidFill>
              <a:effectLst/>
              <a:latin typeface="Arial" panose="020B0604020202020204" pitchFamily="34" charset="0"/>
            </a:rPr>
            <a:t>Magina</a:t>
          </a:r>
          <a:endParaRPr lang="fr-FR" b="0" i="0" dirty="0">
            <a:solidFill>
              <a:schemeClr val="bg1"/>
            </a:solidFill>
            <a:effectLst/>
            <a:latin typeface="Arial" panose="020B0604020202020204" pitchFamily="34" charset="0"/>
          </a:endParaRPr>
        </a:p>
      </dgm:t>
    </dgm:pt>
    <dgm:pt modelId="{96F20795-DE9C-47F8-96A5-71F5293372E9}" type="parTrans" cxnId="{FB543A0A-1826-4762-902B-77B9382DE3F0}">
      <dgm:prSet/>
      <dgm:spPr/>
      <dgm:t>
        <a:bodyPr/>
        <a:lstStyle/>
        <a:p>
          <a:endParaRPr lang="en-US"/>
        </a:p>
      </dgm:t>
    </dgm:pt>
    <dgm:pt modelId="{D9DB5A35-29DD-4F07-9354-7A1C9F4BB8DE}" type="sibTrans" cxnId="{FB543A0A-1826-4762-902B-77B9382DE3F0}">
      <dgm:prSet/>
      <dgm:spPr/>
      <dgm:t>
        <a:bodyPr/>
        <a:lstStyle/>
        <a:p>
          <a:endParaRPr lang="en-US"/>
        </a:p>
      </dgm:t>
    </dgm:pt>
    <dgm:pt modelId="{E7E78207-4F1F-4F5A-B12C-4BFD5FB5DBD4}">
      <dgm:prSet/>
      <dgm:spPr/>
      <dgm:t>
        <a:bodyPr/>
        <a:lstStyle/>
        <a:p>
          <a:r>
            <a:rPr lang="fr-FR" b="0" i="0" dirty="0" err="1">
              <a:solidFill>
                <a:schemeClr val="bg1"/>
              </a:solidFill>
              <a:effectLst/>
              <a:latin typeface="Arial" panose="020B0604020202020204" pitchFamily="34" charset="0"/>
            </a:rPr>
            <a:t>Stephane</a:t>
          </a:r>
          <a:r>
            <a:rPr lang="fr-FR" b="0" i="0" dirty="0">
              <a:solidFill>
                <a:schemeClr val="bg1"/>
              </a:solidFill>
              <a:effectLst/>
              <a:latin typeface="Arial" panose="020B0604020202020204" pitchFamily="34" charset="0"/>
            </a:rPr>
            <a:t> De La Rosa</a:t>
          </a:r>
        </a:p>
      </dgm:t>
    </dgm:pt>
    <dgm:pt modelId="{FAEBC4F4-9F9D-409A-86F5-A203E2F5AC93}" type="parTrans" cxnId="{82AF2B6F-0EA3-45DA-9013-FEB3298ECD34}">
      <dgm:prSet/>
      <dgm:spPr/>
      <dgm:t>
        <a:bodyPr/>
        <a:lstStyle/>
        <a:p>
          <a:endParaRPr lang="en-US"/>
        </a:p>
      </dgm:t>
    </dgm:pt>
    <dgm:pt modelId="{58578FC8-823E-47B7-A2D6-0B8F9F8C5C77}" type="sibTrans" cxnId="{82AF2B6F-0EA3-45DA-9013-FEB3298ECD34}">
      <dgm:prSet/>
      <dgm:spPr/>
      <dgm:t>
        <a:bodyPr/>
        <a:lstStyle/>
        <a:p>
          <a:endParaRPr lang="en-US"/>
        </a:p>
      </dgm:t>
    </dgm:pt>
    <dgm:pt modelId="{D24C82F6-8943-45B8-82E9-945280AA716B}" type="pres">
      <dgm:prSet presAssocID="{68871550-8BFA-410A-BD07-41E9E4AE1352}" presName="Name0" presStyleCnt="0">
        <dgm:presLayoutVars>
          <dgm:dir/>
          <dgm:resizeHandles/>
        </dgm:presLayoutVars>
      </dgm:prSet>
      <dgm:spPr/>
    </dgm:pt>
    <dgm:pt modelId="{BA8C9CD9-B0CA-4044-9A5A-323ED7E47E0E}" type="pres">
      <dgm:prSet presAssocID="{E1AE261A-E327-4B6D-B7C1-B10ED79E1ADC}" presName="composite" presStyleCnt="0"/>
      <dgm:spPr/>
    </dgm:pt>
    <dgm:pt modelId="{3620DB30-0ECA-4D49-B908-29007CFA793D}" type="pres">
      <dgm:prSet presAssocID="{E1AE261A-E327-4B6D-B7C1-B10ED79E1ADC}"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B55E7153-B359-4098-B0D2-756841F62E6C}" type="pres">
      <dgm:prSet presAssocID="{E1AE261A-E327-4B6D-B7C1-B10ED79E1ADC}" presName="rect2" presStyleLbl="node1" presStyleIdx="0" presStyleCnt="4">
        <dgm:presLayoutVars>
          <dgm:bulletEnabled val="1"/>
        </dgm:presLayoutVars>
      </dgm:prSet>
      <dgm:spPr/>
    </dgm:pt>
    <dgm:pt modelId="{545BAE52-30C4-46A1-B061-5765CF320847}" type="pres">
      <dgm:prSet presAssocID="{1C651730-D5CB-4713-A0AD-E22392DF3973}" presName="sibTrans" presStyleCnt="0"/>
      <dgm:spPr/>
    </dgm:pt>
    <dgm:pt modelId="{BE4AE584-5592-4C8F-B671-76DA5B2EABAB}" type="pres">
      <dgm:prSet presAssocID="{9A53B310-3789-414E-A1AD-D1D61F031AF2}" presName="composite" presStyleCnt="0"/>
      <dgm:spPr/>
    </dgm:pt>
    <dgm:pt modelId="{5E8764CE-9EA0-415A-86C1-00AA1368D69F}" type="pres">
      <dgm:prSet presAssocID="{9A53B310-3789-414E-A1AD-D1D61F031AF2}"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A5EF81CA-C6E6-43F8-86C3-C9342F1AF9AE}" type="pres">
      <dgm:prSet presAssocID="{9A53B310-3789-414E-A1AD-D1D61F031AF2}" presName="rect2" presStyleLbl="node1" presStyleIdx="1" presStyleCnt="4">
        <dgm:presLayoutVars>
          <dgm:bulletEnabled val="1"/>
        </dgm:presLayoutVars>
      </dgm:prSet>
      <dgm:spPr/>
    </dgm:pt>
    <dgm:pt modelId="{00C447D0-8857-497F-B662-F538214D55FE}" type="pres">
      <dgm:prSet presAssocID="{6B96DFEB-C526-49A6-A2C5-86D52627AC1B}" presName="sibTrans" presStyleCnt="0"/>
      <dgm:spPr/>
    </dgm:pt>
    <dgm:pt modelId="{F2E17F7A-E601-430C-8B34-B977DEBB5D4A}" type="pres">
      <dgm:prSet presAssocID="{80B303A1-B136-436F-A4E7-9711B786F9FB}" presName="composite" presStyleCnt="0"/>
      <dgm:spPr/>
    </dgm:pt>
    <dgm:pt modelId="{D3294C8C-8AA8-4624-B77E-A0A9197832CA}" type="pres">
      <dgm:prSet presAssocID="{80B303A1-B136-436F-A4E7-9711B786F9FB}" presName="rect1" presStyleLbl="b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B4762B4D-DED2-4E42-BC33-60B1DCAB4FD5}" type="pres">
      <dgm:prSet presAssocID="{80B303A1-B136-436F-A4E7-9711B786F9FB}" presName="rect2" presStyleLbl="node1" presStyleIdx="2" presStyleCnt="4">
        <dgm:presLayoutVars>
          <dgm:bulletEnabled val="1"/>
        </dgm:presLayoutVars>
      </dgm:prSet>
      <dgm:spPr/>
    </dgm:pt>
    <dgm:pt modelId="{30360DA1-301E-4969-AA1E-91CF6D8BED10}" type="pres">
      <dgm:prSet presAssocID="{D9DB5A35-29DD-4F07-9354-7A1C9F4BB8DE}" presName="sibTrans" presStyleCnt="0"/>
      <dgm:spPr/>
    </dgm:pt>
    <dgm:pt modelId="{9764417B-551C-49EC-8C39-3CFDCEC877B8}" type="pres">
      <dgm:prSet presAssocID="{E7E78207-4F1F-4F5A-B12C-4BFD5FB5DBD4}" presName="composite" presStyleCnt="0"/>
      <dgm:spPr/>
    </dgm:pt>
    <dgm:pt modelId="{6FC82C3F-0DD4-41A8-88AB-2150651E81DB}" type="pres">
      <dgm:prSet presAssocID="{E7E78207-4F1F-4F5A-B12C-4BFD5FB5DBD4}"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7000" b="-27000"/>
          </a:stretch>
        </a:blipFill>
      </dgm:spPr>
    </dgm:pt>
    <dgm:pt modelId="{93DA012C-D3EA-48E5-8997-0474D16CF02D}" type="pres">
      <dgm:prSet presAssocID="{E7E78207-4F1F-4F5A-B12C-4BFD5FB5DBD4}" presName="rect2" presStyleLbl="node1" presStyleIdx="3" presStyleCnt="4">
        <dgm:presLayoutVars>
          <dgm:bulletEnabled val="1"/>
        </dgm:presLayoutVars>
      </dgm:prSet>
      <dgm:spPr/>
    </dgm:pt>
  </dgm:ptLst>
  <dgm:cxnLst>
    <dgm:cxn modelId="{FB543A0A-1826-4762-902B-77B9382DE3F0}" srcId="{68871550-8BFA-410A-BD07-41E9E4AE1352}" destId="{80B303A1-B136-436F-A4E7-9711B786F9FB}" srcOrd="2" destOrd="0" parTransId="{96F20795-DE9C-47F8-96A5-71F5293372E9}" sibTransId="{D9DB5A35-29DD-4F07-9354-7A1C9F4BB8DE}"/>
    <dgm:cxn modelId="{E7DFAF44-217E-4238-8E81-01C0702820BF}" type="presOf" srcId="{E1AE261A-E327-4B6D-B7C1-B10ED79E1ADC}" destId="{B55E7153-B359-4098-B0D2-756841F62E6C}" srcOrd="0" destOrd="0" presId="urn:microsoft.com/office/officeart/2008/layout/BendingPictureBlocks"/>
    <dgm:cxn modelId="{82AF2B6F-0EA3-45DA-9013-FEB3298ECD34}" srcId="{68871550-8BFA-410A-BD07-41E9E4AE1352}" destId="{E7E78207-4F1F-4F5A-B12C-4BFD5FB5DBD4}" srcOrd="3" destOrd="0" parTransId="{FAEBC4F4-9F9D-409A-86F5-A203E2F5AC93}" sibTransId="{58578FC8-823E-47B7-A2D6-0B8F9F8C5C77}"/>
    <dgm:cxn modelId="{0DD96758-F390-4B48-AC72-029733067134}" type="presOf" srcId="{68871550-8BFA-410A-BD07-41E9E4AE1352}" destId="{D24C82F6-8943-45B8-82E9-945280AA716B}" srcOrd="0" destOrd="0" presId="urn:microsoft.com/office/officeart/2008/layout/BendingPictureBlocks"/>
    <dgm:cxn modelId="{114D5879-B630-44A8-B0D6-D07921571B31}" srcId="{68871550-8BFA-410A-BD07-41E9E4AE1352}" destId="{9A53B310-3789-414E-A1AD-D1D61F031AF2}" srcOrd="1" destOrd="0" parTransId="{46D21C0A-41C7-4018-9690-EBD773F7ABBB}" sibTransId="{6B96DFEB-C526-49A6-A2C5-86D52627AC1B}"/>
    <dgm:cxn modelId="{42DC8099-D980-4A30-822A-8DADFA13FBF9}" type="presOf" srcId="{E7E78207-4F1F-4F5A-B12C-4BFD5FB5DBD4}" destId="{93DA012C-D3EA-48E5-8997-0474D16CF02D}" srcOrd="0" destOrd="0" presId="urn:microsoft.com/office/officeart/2008/layout/BendingPictureBlocks"/>
    <dgm:cxn modelId="{651295AB-7826-4DCD-8D2A-93F42B00B515}" srcId="{68871550-8BFA-410A-BD07-41E9E4AE1352}" destId="{E1AE261A-E327-4B6D-B7C1-B10ED79E1ADC}" srcOrd="0" destOrd="0" parTransId="{81735550-4456-4BC0-B3C4-B1BF57F8033B}" sibTransId="{1C651730-D5CB-4713-A0AD-E22392DF3973}"/>
    <dgm:cxn modelId="{084A15B8-941F-4712-96C6-14206BEFCEE6}" type="presOf" srcId="{80B303A1-B136-436F-A4E7-9711B786F9FB}" destId="{B4762B4D-DED2-4E42-BC33-60B1DCAB4FD5}" srcOrd="0" destOrd="0" presId="urn:microsoft.com/office/officeart/2008/layout/BendingPictureBlocks"/>
    <dgm:cxn modelId="{5D6E98DB-159F-40FA-B8A2-BB422F95E1A2}" type="presOf" srcId="{9A53B310-3789-414E-A1AD-D1D61F031AF2}" destId="{A5EF81CA-C6E6-43F8-86C3-C9342F1AF9AE}" srcOrd="0" destOrd="0" presId="urn:microsoft.com/office/officeart/2008/layout/BendingPictureBlocks"/>
    <dgm:cxn modelId="{2579753D-B4C4-4AF6-9707-FD604DFDB147}" type="presParOf" srcId="{D24C82F6-8943-45B8-82E9-945280AA716B}" destId="{BA8C9CD9-B0CA-4044-9A5A-323ED7E47E0E}" srcOrd="0" destOrd="0" presId="urn:microsoft.com/office/officeart/2008/layout/BendingPictureBlocks"/>
    <dgm:cxn modelId="{CCCDCBBE-EAD8-4715-8466-7E78372A2DAD}" type="presParOf" srcId="{BA8C9CD9-B0CA-4044-9A5A-323ED7E47E0E}" destId="{3620DB30-0ECA-4D49-B908-29007CFA793D}" srcOrd="0" destOrd="0" presId="urn:microsoft.com/office/officeart/2008/layout/BendingPictureBlocks"/>
    <dgm:cxn modelId="{078A8A88-156B-42E3-B9D8-90D1BC264941}" type="presParOf" srcId="{BA8C9CD9-B0CA-4044-9A5A-323ED7E47E0E}" destId="{B55E7153-B359-4098-B0D2-756841F62E6C}" srcOrd="1" destOrd="0" presId="urn:microsoft.com/office/officeart/2008/layout/BendingPictureBlocks"/>
    <dgm:cxn modelId="{28F0E70E-2FD5-43E8-ABB8-660859A9CD2F}" type="presParOf" srcId="{D24C82F6-8943-45B8-82E9-945280AA716B}" destId="{545BAE52-30C4-46A1-B061-5765CF320847}" srcOrd="1" destOrd="0" presId="urn:microsoft.com/office/officeart/2008/layout/BendingPictureBlocks"/>
    <dgm:cxn modelId="{56F6204C-50DD-41E8-9502-7160FEA7453D}" type="presParOf" srcId="{D24C82F6-8943-45B8-82E9-945280AA716B}" destId="{BE4AE584-5592-4C8F-B671-76DA5B2EABAB}" srcOrd="2" destOrd="0" presId="urn:microsoft.com/office/officeart/2008/layout/BendingPictureBlocks"/>
    <dgm:cxn modelId="{89950331-6F8B-450D-8B1D-E7F53B9B3AAF}" type="presParOf" srcId="{BE4AE584-5592-4C8F-B671-76DA5B2EABAB}" destId="{5E8764CE-9EA0-415A-86C1-00AA1368D69F}" srcOrd="0" destOrd="0" presId="urn:microsoft.com/office/officeart/2008/layout/BendingPictureBlocks"/>
    <dgm:cxn modelId="{A8BD163D-CD04-4139-BD0D-B8B71EB6BF1F}" type="presParOf" srcId="{BE4AE584-5592-4C8F-B671-76DA5B2EABAB}" destId="{A5EF81CA-C6E6-43F8-86C3-C9342F1AF9AE}" srcOrd="1" destOrd="0" presId="urn:microsoft.com/office/officeart/2008/layout/BendingPictureBlocks"/>
    <dgm:cxn modelId="{CF246361-EA6F-4F64-AD04-A6040F6202A4}" type="presParOf" srcId="{D24C82F6-8943-45B8-82E9-945280AA716B}" destId="{00C447D0-8857-497F-B662-F538214D55FE}" srcOrd="3" destOrd="0" presId="urn:microsoft.com/office/officeart/2008/layout/BendingPictureBlocks"/>
    <dgm:cxn modelId="{0A62F254-7610-45FB-A716-556DC78734B8}" type="presParOf" srcId="{D24C82F6-8943-45B8-82E9-945280AA716B}" destId="{F2E17F7A-E601-430C-8B34-B977DEBB5D4A}" srcOrd="4" destOrd="0" presId="urn:microsoft.com/office/officeart/2008/layout/BendingPictureBlocks"/>
    <dgm:cxn modelId="{2FF9555E-D1E9-437D-A145-2D44C04D916B}" type="presParOf" srcId="{F2E17F7A-E601-430C-8B34-B977DEBB5D4A}" destId="{D3294C8C-8AA8-4624-B77E-A0A9197832CA}" srcOrd="0" destOrd="0" presId="urn:microsoft.com/office/officeart/2008/layout/BendingPictureBlocks"/>
    <dgm:cxn modelId="{FF3ADCCE-56E3-4F90-B6BE-027C5D8550DC}" type="presParOf" srcId="{F2E17F7A-E601-430C-8B34-B977DEBB5D4A}" destId="{B4762B4D-DED2-4E42-BC33-60B1DCAB4FD5}" srcOrd="1" destOrd="0" presId="urn:microsoft.com/office/officeart/2008/layout/BendingPictureBlocks"/>
    <dgm:cxn modelId="{F6314D2A-704C-4EFB-8E12-8361997DBFF8}" type="presParOf" srcId="{D24C82F6-8943-45B8-82E9-945280AA716B}" destId="{30360DA1-301E-4969-AA1E-91CF6D8BED10}" srcOrd="5" destOrd="0" presId="urn:microsoft.com/office/officeart/2008/layout/BendingPictureBlocks"/>
    <dgm:cxn modelId="{8E63B8A4-F6BB-44E5-8C13-7BDC3A93D259}" type="presParOf" srcId="{D24C82F6-8943-45B8-82E9-945280AA716B}" destId="{9764417B-551C-49EC-8C39-3CFDCEC877B8}" srcOrd="6" destOrd="0" presId="urn:microsoft.com/office/officeart/2008/layout/BendingPictureBlocks"/>
    <dgm:cxn modelId="{1D31430D-BE79-4C10-B29F-55C882087190}" type="presParOf" srcId="{9764417B-551C-49EC-8C39-3CFDCEC877B8}" destId="{6FC82C3F-0DD4-41A8-88AB-2150651E81DB}" srcOrd="0" destOrd="0" presId="urn:microsoft.com/office/officeart/2008/layout/BendingPictureBlocks"/>
    <dgm:cxn modelId="{532329F3-9D76-466F-93B6-6483CEE46CC8}" type="presParOf" srcId="{9764417B-551C-49EC-8C39-3CFDCEC877B8}" destId="{93DA012C-D3EA-48E5-8997-0474D16CF02D}"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BA0DB5-70FD-4A76-8AF5-8318A40F45A8}"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D09D144E-7753-46E5-9893-DA1749B418EB}">
      <dgm:prSet phldrT="[Text]"/>
      <dgm:spPr/>
      <dgm:t>
        <a:bodyPr/>
        <a:lstStyle/>
        <a:p>
          <a:r>
            <a:rPr lang="fr-FR" b="0" i="0" dirty="0">
              <a:solidFill>
                <a:srgbClr val="222222"/>
              </a:solidFill>
              <a:effectLst/>
              <a:latin typeface="Arial" panose="020B0604020202020204" pitchFamily="34" charset="0"/>
            </a:rPr>
            <a:t>Laurence </a:t>
          </a:r>
          <a:r>
            <a:rPr lang="fr-FR" b="0" i="0" dirty="0" err="1">
              <a:solidFill>
                <a:srgbClr val="222222"/>
              </a:solidFill>
              <a:effectLst/>
              <a:latin typeface="Arial" panose="020B0604020202020204" pitchFamily="34" charset="0"/>
            </a:rPr>
            <a:t>Folliot</a:t>
          </a:r>
          <a:r>
            <a:rPr lang="fr-FR" b="0" i="0" dirty="0">
              <a:solidFill>
                <a:srgbClr val="222222"/>
              </a:solidFill>
              <a:effectLst/>
              <a:latin typeface="Arial" panose="020B0604020202020204" pitchFamily="34" charset="0"/>
            </a:rPr>
            <a:t> </a:t>
          </a:r>
          <a:r>
            <a:rPr lang="fr-FR" b="0" i="0" dirty="0" err="1">
              <a:solidFill>
                <a:srgbClr val="222222"/>
              </a:solidFill>
              <a:effectLst/>
              <a:latin typeface="Arial" panose="020B0604020202020204" pitchFamily="34" charset="0"/>
            </a:rPr>
            <a:t>Lalliot</a:t>
          </a:r>
          <a:endParaRPr lang="en-US" dirty="0"/>
        </a:p>
      </dgm:t>
    </dgm:pt>
    <dgm:pt modelId="{D2AA17FA-8C37-4075-B6A5-58B481908B80}" type="parTrans" cxnId="{C92864E8-C25F-4EC4-8058-0F2A6399FBA3}">
      <dgm:prSet/>
      <dgm:spPr/>
      <dgm:t>
        <a:bodyPr/>
        <a:lstStyle/>
        <a:p>
          <a:endParaRPr lang="en-US"/>
        </a:p>
      </dgm:t>
    </dgm:pt>
    <dgm:pt modelId="{77D1CBC0-9E11-4253-977C-1186106D0F1C}" type="sibTrans" cxnId="{C92864E8-C25F-4EC4-8058-0F2A6399FBA3}">
      <dgm:prSet/>
      <dgm:spPr/>
      <dgm:t>
        <a:bodyPr/>
        <a:lstStyle/>
        <a:p>
          <a:endParaRPr lang="en-US"/>
        </a:p>
      </dgm:t>
    </dgm:pt>
    <dgm:pt modelId="{2DE930F4-EE07-4D61-A46C-5F9331D6B2C6}">
      <dgm:prSet/>
      <dgm:spPr/>
      <dgm:t>
        <a:bodyPr/>
        <a:lstStyle/>
        <a:p>
          <a:r>
            <a:rPr lang="fr-FR" b="0" i="0">
              <a:solidFill>
                <a:srgbClr val="222222"/>
              </a:solidFill>
              <a:effectLst/>
              <a:latin typeface="Arial" panose="020B0604020202020204" pitchFamily="34" charset="0"/>
            </a:rPr>
            <a:t>Jean-Bernard Auby</a:t>
          </a:r>
          <a:endParaRPr lang="en-US"/>
        </a:p>
      </dgm:t>
    </dgm:pt>
    <dgm:pt modelId="{27E367EE-6E20-4F61-8C37-5828A15C5C2C}" type="parTrans" cxnId="{53708992-C2B6-4B1E-A456-FAB79C457F34}">
      <dgm:prSet/>
      <dgm:spPr/>
      <dgm:t>
        <a:bodyPr/>
        <a:lstStyle/>
        <a:p>
          <a:endParaRPr lang="en-US"/>
        </a:p>
      </dgm:t>
    </dgm:pt>
    <dgm:pt modelId="{0C6E65B4-2B3B-4CA9-992C-6142757179DC}" type="sibTrans" cxnId="{53708992-C2B6-4B1E-A456-FAB79C457F34}">
      <dgm:prSet/>
      <dgm:spPr/>
      <dgm:t>
        <a:bodyPr/>
        <a:lstStyle/>
        <a:p>
          <a:endParaRPr lang="en-US"/>
        </a:p>
      </dgm:t>
    </dgm:pt>
    <dgm:pt modelId="{CAF91494-0676-4D7D-B4E9-9C75DEB2AE7E}" type="pres">
      <dgm:prSet presAssocID="{03BA0DB5-70FD-4A76-8AF5-8318A40F45A8}" presName="Name0" presStyleCnt="0">
        <dgm:presLayoutVars>
          <dgm:chMax/>
          <dgm:chPref/>
          <dgm:dir/>
        </dgm:presLayoutVars>
      </dgm:prSet>
      <dgm:spPr/>
    </dgm:pt>
    <dgm:pt modelId="{3D13256F-BBA6-4574-B230-C42A09F31892}" type="pres">
      <dgm:prSet presAssocID="{D09D144E-7753-46E5-9893-DA1749B418EB}" presName="composite" presStyleCnt="0"/>
      <dgm:spPr/>
    </dgm:pt>
    <dgm:pt modelId="{E384328E-68A3-4046-B63E-C48584276835}" type="pres">
      <dgm:prSet presAssocID="{D09D144E-7753-46E5-9893-DA1749B418EB}" presName="ParentText" presStyleLbl="revTx" presStyleIdx="0" presStyleCnt="2">
        <dgm:presLayoutVars>
          <dgm:chMax val="0"/>
          <dgm:chPref val="0"/>
          <dgm:bulletEnabled val="1"/>
        </dgm:presLayoutVars>
      </dgm:prSet>
      <dgm:spPr/>
    </dgm:pt>
    <dgm:pt modelId="{1CD97D2F-52AD-44DF-91AA-DC3A865F7B34}" type="pres">
      <dgm:prSet presAssocID="{D09D144E-7753-46E5-9893-DA1749B418EB}" presName="Accent1" presStyleLbl="parChTrans1D1" presStyleIdx="0" presStyleCnt="2"/>
      <dgm:spPr/>
    </dgm:pt>
    <dgm:pt modelId="{2E9557AE-E9D4-4163-A756-308923370308}" type="pres">
      <dgm:prSet presAssocID="{D09D144E-7753-46E5-9893-DA1749B418EB}" presName="Image" presStyleLbl="align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62BC2106-F951-47E5-8B10-C2FE71EA326F}" type="pres">
      <dgm:prSet presAssocID="{77D1CBC0-9E11-4253-977C-1186106D0F1C}" presName="sibTrans" presStyleCnt="0"/>
      <dgm:spPr/>
    </dgm:pt>
    <dgm:pt modelId="{814C5F23-19C7-4BB8-B880-B0E70305C1C6}" type="pres">
      <dgm:prSet presAssocID="{2DE930F4-EE07-4D61-A46C-5F9331D6B2C6}" presName="composite" presStyleCnt="0"/>
      <dgm:spPr/>
    </dgm:pt>
    <dgm:pt modelId="{431BD601-81C7-4E69-A9B8-AECEEAA02489}" type="pres">
      <dgm:prSet presAssocID="{2DE930F4-EE07-4D61-A46C-5F9331D6B2C6}" presName="ParentText" presStyleLbl="revTx" presStyleIdx="1" presStyleCnt="2">
        <dgm:presLayoutVars>
          <dgm:chMax val="0"/>
          <dgm:chPref val="0"/>
          <dgm:bulletEnabled val="1"/>
        </dgm:presLayoutVars>
      </dgm:prSet>
      <dgm:spPr/>
    </dgm:pt>
    <dgm:pt modelId="{B9CC63B8-C21D-418A-97E3-A50E57846F2A}" type="pres">
      <dgm:prSet presAssocID="{2DE930F4-EE07-4D61-A46C-5F9331D6B2C6}" presName="Accent1" presStyleLbl="parChTrans1D1" presStyleIdx="1" presStyleCnt="2"/>
      <dgm:spPr/>
    </dgm:pt>
    <dgm:pt modelId="{3ACB736D-20EA-4B16-B5AA-2EC4060DC443}" type="pres">
      <dgm:prSet presAssocID="{2DE930F4-EE07-4D61-A46C-5F9331D6B2C6}" presName="Image" presStyleLbl="align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Lst>
  <dgm:cxnLst>
    <dgm:cxn modelId="{CCD83C2A-47EB-490C-87B6-1FE4C7CFA232}" type="presOf" srcId="{D09D144E-7753-46E5-9893-DA1749B418EB}" destId="{E384328E-68A3-4046-B63E-C48584276835}" srcOrd="0" destOrd="0" presId="urn:microsoft.com/office/officeart/2011/layout/Picture Frame"/>
    <dgm:cxn modelId="{FAF9B28E-4646-45C0-BEA8-6220E94EA551}" type="presOf" srcId="{2DE930F4-EE07-4D61-A46C-5F9331D6B2C6}" destId="{431BD601-81C7-4E69-A9B8-AECEEAA02489}" srcOrd="0" destOrd="0" presId="urn:microsoft.com/office/officeart/2011/layout/Picture Frame"/>
    <dgm:cxn modelId="{53708992-C2B6-4B1E-A456-FAB79C457F34}" srcId="{03BA0DB5-70FD-4A76-8AF5-8318A40F45A8}" destId="{2DE930F4-EE07-4D61-A46C-5F9331D6B2C6}" srcOrd="1" destOrd="0" parTransId="{27E367EE-6E20-4F61-8C37-5828A15C5C2C}" sibTransId="{0C6E65B4-2B3B-4CA9-992C-6142757179DC}"/>
    <dgm:cxn modelId="{735C7BDF-CDC2-4469-ACDE-9B2ACDB5F94E}" type="presOf" srcId="{03BA0DB5-70FD-4A76-8AF5-8318A40F45A8}" destId="{CAF91494-0676-4D7D-B4E9-9C75DEB2AE7E}" srcOrd="0" destOrd="0" presId="urn:microsoft.com/office/officeart/2011/layout/Picture Frame"/>
    <dgm:cxn modelId="{C92864E8-C25F-4EC4-8058-0F2A6399FBA3}" srcId="{03BA0DB5-70FD-4A76-8AF5-8318A40F45A8}" destId="{D09D144E-7753-46E5-9893-DA1749B418EB}" srcOrd="0" destOrd="0" parTransId="{D2AA17FA-8C37-4075-B6A5-58B481908B80}" sibTransId="{77D1CBC0-9E11-4253-977C-1186106D0F1C}"/>
    <dgm:cxn modelId="{09455267-7800-4C32-808B-54A37200BCFB}" type="presParOf" srcId="{CAF91494-0676-4D7D-B4E9-9C75DEB2AE7E}" destId="{3D13256F-BBA6-4574-B230-C42A09F31892}" srcOrd="0" destOrd="0" presId="urn:microsoft.com/office/officeart/2011/layout/Picture Frame"/>
    <dgm:cxn modelId="{1468E9B5-AE04-4669-851E-4F8C1B1D1F6B}" type="presParOf" srcId="{3D13256F-BBA6-4574-B230-C42A09F31892}" destId="{E384328E-68A3-4046-B63E-C48584276835}" srcOrd="0" destOrd="0" presId="urn:microsoft.com/office/officeart/2011/layout/Picture Frame"/>
    <dgm:cxn modelId="{A7892842-4F77-4FF4-ACE7-5D3FB5D28632}" type="presParOf" srcId="{3D13256F-BBA6-4574-B230-C42A09F31892}" destId="{1CD97D2F-52AD-44DF-91AA-DC3A865F7B34}" srcOrd="1" destOrd="0" presId="urn:microsoft.com/office/officeart/2011/layout/Picture Frame"/>
    <dgm:cxn modelId="{65924284-1003-4EE4-AD62-C73CC71F14D9}" type="presParOf" srcId="{3D13256F-BBA6-4574-B230-C42A09F31892}" destId="{2E9557AE-E9D4-4163-A756-308923370308}" srcOrd="2" destOrd="0" presId="urn:microsoft.com/office/officeart/2011/layout/Picture Frame"/>
    <dgm:cxn modelId="{664739BF-42C7-4777-94E6-A6DEF11E1087}" type="presParOf" srcId="{CAF91494-0676-4D7D-B4E9-9C75DEB2AE7E}" destId="{62BC2106-F951-47E5-8B10-C2FE71EA326F}" srcOrd="1" destOrd="0" presId="urn:microsoft.com/office/officeart/2011/layout/Picture Frame"/>
    <dgm:cxn modelId="{79207FAF-55F4-48FE-8F5E-4A1EAE2BAA69}" type="presParOf" srcId="{CAF91494-0676-4D7D-B4E9-9C75DEB2AE7E}" destId="{814C5F23-19C7-4BB8-B880-B0E70305C1C6}" srcOrd="2" destOrd="0" presId="urn:microsoft.com/office/officeart/2011/layout/Picture Frame"/>
    <dgm:cxn modelId="{F6FADECE-5672-48E7-A947-D15B0D376829}" type="presParOf" srcId="{814C5F23-19C7-4BB8-B880-B0E70305C1C6}" destId="{431BD601-81C7-4E69-A9B8-AECEEAA02489}" srcOrd="0" destOrd="0" presId="urn:microsoft.com/office/officeart/2011/layout/Picture Frame"/>
    <dgm:cxn modelId="{6E5BDA09-E16C-491D-8A4A-313FE12B377C}" type="presParOf" srcId="{814C5F23-19C7-4BB8-B880-B0E70305C1C6}" destId="{B9CC63B8-C21D-418A-97E3-A50E57846F2A}" srcOrd="1" destOrd="0" presId="urn:microsoft.com/office/officeart/2011/layout/Picture Frame"/>
    <dgm:cxn modelId="{9AB6F7DB-E035-409A-9FEF-8009D0BB910B}" type="presParOf" srcId="{814C5F23-19C7-4BB8-B880-B0E70305C1C6}" destId="{3ACB736D-20EA-4B16-B5AA-2EC4060DC443}"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53FB4-ED8F-42F8-9223-1E23F01EBCDE}">
      <dsp:nvSpPr>
        <dsp:cNvPr id="0" name=""/>
        <dsp:cNvSpPr/>
      </dsp:nvSpPr>
      <dsp:spPr>
        <a:xfrm>
          <a:off x="744" y="580925"/>
          <a:ext cx="2902148" cy="2321718"/>
        </a:xfrm>
        <a:prstGeom prst="rect">
          <a:avLst/>
        </a:prstGeom>
        <a:blipFill>
          <a:blip xmlns:r="http://schemas.openxmlformats.org/officeDocument/2006/relationships" r:embed="rId1"/>
          <a:srcRect/>
          <a:stretch>
            <a:fillRect t="-20000" b="-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EF202-2282-4312-BCC4-D7DB68198FF2}">
      <dsp:nvSpPr>
        <dsp:cNvPr id="0" name=""/>
        <dsp:cNvSpPr/>
      </dsp:nvSpPr>
      <dsp:spPr>
        <a:xfrm>
          <a:off x="261937" y="2670472"/>
          <a:ext cx="2582912" cy="812601"/>
        </a:xfrm>
        <a:prstGeom prst="wedgeRectCallout">
          <a:avLst>
            <a:gd name="adj1" fmla="val 20250"/>
            <a:gd name="adj2" fmla="val -607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Gabriella </a:t>
          </a:r>
          <a:r>
            <a:rPr lang="en-US" sz="1600" kern="1200" dirty="0" err="1"/>
            <a:t>Racca</a:t>
          </a:r>
          <a:r>
            <a:rPr lang="en-US" sz="1600" kern="1200" dirty="0"/>
            <a:t>, University of Turin</a:t>
          </a:r>
        </a:p>
      </dsp:txBody>
      <dsp:txXfrm>
        <a:off x="261937" y="2670472"/>
        <a:ext cx="2582912" cy="812601"/>
      </dsp:txXfrm>
    </dsp:sp>
    <dsp:sp modelId="{7EBE1007-B7C0-49FC-B6D5-13FA0602EF88}">
      <dsp:nvSpPr>
        <dsp:cNvPr id="0" name=""/>
        <dsp:cNvSpPr/>
      </dsp:nvSpPr>
      <dsp:spPr>
        <a:xfrm>
          <a:off x="3193107" y="580925"/>
          <a:ext cx="2902148" cy="2321718"/>
        </a:xfrm>
        <a:prstGeom prst="rect">
          <a:avLst/>
        </a:prstGeom>
        <a:blipFill>
          <a:blip xmlns:r="http://schemas.openxmlformats.org/officeDocument/2006/relationships" r:embed="rId2"/>
          <a:srcRect/>
          <a:stretch>
            <a:fillRect t="-44000" b="-4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F3D57-6000-4D9D-9203-9F9F7BC8F48E}">
      <dsp:nvSpPr>
        <dsp:cNvPr id="0" name=""/>
        <dsp:cNvSpPr/>
      </dsp:nvSpPr>
      <dsp:spPr>
        <a:xfrm>
          <a:off x="3454300" y="2670472"/>
          <a:ext cx="2582912" cy="812601"/>
        </a:xfrm>
        <a:prstGeom prst="wedgeRectCallout">
          <a:avLst>
            <a:gd name="adj1" fmla="val 20250"/>
            <a:gd name="adj2" fmla="val -607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Christopher Yukins, George Washington University</a:t>
          </a:r>
        </a:p>
      </dsp:txBody>
      <dsp:txXfrm>
        <a:off x="3454300" y="2670472"/>
        <a:ext cx="2582912" cy="812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D0FDA-8F8C-4855-AF49-D3F04BC04B18}">
      <dsp:nvSpPr>
        <dsp:cNvPr id="0" name=""/>
        <dsp:cNvSpPr/>
      </dsp:nvSpPr>
      <dsp:spPr>
        <a:xfrm>
          <a:off x="0" y="444057"/>
          <a:ext cx="3766386" cy="1035523"/>
        </a:xfrm>
        <a:prstGeom prst="roundRect">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dirty="0"/>
            <a:t>Buying cutting-edge technology </a:t>
          </a:r>
          <a:r>
            <a:rPr lang="en-GB" sz="1700" kern="1200" dirty="0"/>
            <a:t>in public procurement markets.</a:t>
          </a:r>
          <a:endParaRPr lang="it-IT" sz="1700" kern="1200" dirty="0"/>
        </a:p>
      </dsp:txBody>
      <dsp:txXfrm>
        <a:off x="50550" y="494607"/>
        <a:ext cx="3665286" cy="934423"/>
      </dsp:txXfrm>
    </dsp:sp>
    <dsp:sp modelId="{144FB9CB-D09E-4F75-B1F4-7D8AAAC5717C}">
      <dsp:nvSpPr>
        <dsp:cNvPr id="0" name=""/>
        <dsp:cNvSpPr/>
      </dsp:nvSpPr>
      <dsp:spPr>
        <a:xfrm>
          <a:off x="0" y="1584489"/>
          <a:ext cx="3766386" cy="1618978"/>
        </a:xfrm>
        <a:prstGeom prst="round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Encouraging </a:t>
          </a:r>
          <a:r>
            <a:rPr lang="en-GB" sz="1700" b="1" kern="1200" dirty="0"/>
            <a:t>innovative suppliers </a:t>
          </a:r>
          <a:r>
            <a:rPr lang="en-GB" sz="1700" kern="1200" dirty="0"/>
            <a:t>in the procurement process.</a:t>
          </a:r>
          <a:endParaRPr lang="it-IT" sz="1700" kern="1200" dirty="0"/>
        </a:p>
      </dsp:txBody>
      <dsp:txXfrm>
        <a:off x="79032" y="1663521"/>
        <a:ext cx="3608322" cy="1460914"/>
      </dsp:txXfrm>
    </dsp:sp>
    <dsp:sp modelId="{8985309A-308F-43D2-96A0-1506E6F0CD0D}">
      <dsp:nvSpPr>
        <dsp:cNvPr id="0" name=""/>
        <dsp:cNvSpPr/>
      </dsp:nvSpPr>
      <dsp:spPr>
        <a:xfrm>
          <a:off x="99507" y="3200250"/>
          <a:ext cx="3613998" cy="1600349"/>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Developing </a:t>
          </a:r>
          <a:r>
            <a:rPr lang="en-GB" sz="1700" b="1" kern="1200" dirty="0"/>
            <a:t>methods and approaches for the procurement process.</a:t>
          </a:r>
        </a:p>
        <a:p>
          <a:pPr marL="0" lvl="0" indent="0" algn="ctr" defTabSz="755650" rtl="0">
            <a:lnSpc>
              <a:spcPct val="90000"/>
            </a:lnSpc>
            <a:spcBef>
              <a:spcPct val="0"/>
            </a:spcBef>
            <a:spcAft>
              <a:spcPct val="35000"/>
            </a:spcAft>
            <a:buNone/>
          </a:pPr>
          <a:r>
            <a:rPr lang="it-IT" sz="1700" b="1" kern="1200" dirty="0"/>
            <a:t>JOINT   -   CROSSBORDER</a:t>
          </a:r>
        </a:p>
      </dsp:txBody>
      <dsp:txXfrm>
        <a:off x="177630" y="3278373"/>
        <a:ext cx="3457752" cy="1444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E818-A31E-4484-92A2-D632E7DAB01C}">
      <dsp:nvSpPr>
        <dsp:cNvPr id="0" name=""/>
        <dsp:cNvSpPr/>
      </dsp:nvSpPr>
      <dsp:spPr>
        <a:xfrm>
          <a:off x="0" y="0"/>
          <a:ext cx="4286250" cy="1340724"/>
        </a:xfrm>
        <a:prstGeom prst="roundRect">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t>PURCHASE OF INNOVATION</a:t>
          </a:r>
        </a:p>
      </dsp:txBody>
      <dsp:txXfrm>
        <a:off x="65449" y="65449"/>
        <a:ext cx="4155352" cy="1209826"/>
      </dsp:txXfrm>
    </dsp:sp>
    <dsp:sp modelId="{FCE7BDF1-C6B7-4DBC-9E70-E562F3CBD61F}">
      <dsp:nvSpPr>
        <dsp:cNvPr id="0" name=""/>
        <dsp:cNvSpPr/>
      </dsp:nvSpPr>
      <dsp:spPr>
        <a:xfrm>
          <a:off x="0" y="1463237"/>
          <a:ext cx="4286250" cy="1340724"/>
        </a:xfrm>
        <a:prstGeom prst="roundRec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t>INNOVATION IN PROCUREMENT</a:t>
          </a:r>
        </a:p>
      </dsp:txBody>
      <dsp:txXfrm>
        <a:off x="65449" y="1528686"/>
        <a:ext cx="4155352" cy="1209826"/>
      </dsp:txXfrm>
    </dsp:sp>
    <dsp:sp modelId="{9BC86EB9-508D-424B-9A1A-3BBF56752050}">
      <dsp:nvSpPr>
        <dsp:cNvPr id="0" name=""/>
        <dsp:cNvSpPr/>
      </dsp:nvSpPr>
      <dsp:spPr>
        <a:xfrm>
          <a:off x="0" y="2873082"/>
          <a:ext cx="4286250" cy="1340724"/>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t>INNOVATION IN THE PROCUREMENT PROCESS ITSELF</a:t>
          </a:r>
        </a:p>
      </dsp:txBody>
      <dsp:txXfrm>
        <a:off x="65449" y="2938531"/>
        <a:ext cx="4155352" cy="1209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5D1A8-7D90-4226-85F5-AE609A3ABABB}">
      <dsp:nvSpPr>
        <dsp:cNvPr id="0" name=""/>
        <dsp:cNvSpPr/>
      </dsp:nvSpPr>
      <dsp:spPr>
        <a:xfrm>
          <a:off x="3467155" y="1742512"/>
          <a:ext cx="1675786" cy="797521"/>
        </a:xfrm>
        <a:custGeom>
          <a:avLst/>
          <a:gdLst/>
          <a:ahLst/>
          <a:cxnLst/>
          <a:rect l="0" t="0" r="0" b="0"/>
          <a:pathLst>
            <a:path>
              <a:moveTo>
                <a:pt x="0" y="0"/>
              </a:moveTo>
              <a:lnTo>
                <a:pt x="0" y="543487"/>
              </a:lnTo>
              <a:lnTo>
                <a:pt x="1675786" y="543487"/>
              </a:lnTo>
              <a:lnTo>
                <a:pt x="1675786" y="7975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83895-20FA-46B2-8B67-A600D9AB2FD2}">
      <dsp:nvSpPr>
        <dsp:cNvPr id="0" name=""/>
        <dsp:cNvSpPr/>
      </dsp:nvSpPr>
      <dsp:spPr>
        <a:xfrm>
          <a:off x="1791369" y="1742512"/>
          <a:ext cx="1675786" cy="797521"/>
        </a:xfrm>
        <a:custGeom>
          <a:avLst/>
          <a:gdLst/>
          <a:ahLst/>
          <a:cxnLst/>
          <a:rect l="0" t="0" r="0" b="0"/>
          <a:pathLst>
            <a:path>
              <a:moveTo>
                <a:pt x="1675786" y="0"/>
              </a:moveTo>
              <a:lnTo>
                <a:pt x="1675786" y="543487"/>
              </a:lnTo>
              <a:lnTo>
                <a:pt x="0" y="543487"/>
              </a:lnTo>
              <a:lnTo>
                <a:pt x="0" y="7975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58068-00E2-40C8-A827-E8742386FC68}">
      <dsp:nvSpPr>
        <dsp:cNvPr id="0" name=""/>
        <dsp:cNvSpPr/>
      </dsp:nvSpPr>
      <dsp:spPr>
        <a:xfrm>
          <a:off x="2096058" y="1218"/>
          <a:ext cx="2742195" cy="17412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730A1-7E00-41FA-A90A-5DF110461728}">
      <dsp:nvSpPr>
        <dsp:cNvPr id="0" name=""/>
        <dsp:cNvSpPr/>
      </dsp:nvSpPr>
      <dsp:spPr>
        <a:xfrm>
          <a:off x="2400746" y="290671"/>
          <a:ext cx="2742195" cy="17412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Master Agreement</a:t>
          </a:r>
        </a:p>
        <a:p>
          <a:pPr marL="0" lvl="0" indent="0" algn="ctr" defTabSz="1200150">
            <a:lnSpc>
              <a:spcPct val="90000"/>
            </a:lnSpc>
            <a:spcBef>
              <a:spcPct val="0"/>
            </a:spcBef>
            <a:spcAft>
              <a:spcPct val="35000"/>
            </a:spcAft>
            <a:buNone/>
          </a:pPr>
          <a:r>
            <a:rPr lang="en-US" sz="2700" kern="1200" dirty="0"/>
            <a:t>(Minnesota) </a:t>
          </a:r>
        </a:p>
      </dsp:txBody>
      <dsp:txXfrm>
        <a:off x="2451747" y="341672"/>
        <a:ext cx="2640193" cy="1639292"/>
      </dsp:txXfrm>
    </dsp:sp>
    <dsp:sp modelId="{0523A267-6792-4FC2-9FE6-8D5CD5A20058}">
      <dsp:nvSpPr>
        <dsp:cNvPr id="0" name=""/>
        <dsp:cNvSpPr/>
      </dsp:nvSpPr>
      <dsp:spPr>
        <a:xfrm>
          <a:off x="420272" y="2540033"/>
          <a:ext cx="2742195" cy="17412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F972C-7120-404F-8232-5618318AC2FC}">
      <dsp:nvSpPr>
        <dsp:cNvPr id="0" name=""/>
        <dsp:cNvSpPr/>
      </dsp:nvSpPr>
      <dsp:spPr>
        <a:xfrm>
          <a:off x="724960" y="2829487"/>
          <a:ext cx="2742195" cy="1741294"/>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rgbClr val="FFFF00"/>
              </a:solidFill>
            </a:rPr>
            <a:t>Alabama</a:t>
          </a:r>
        </a:p>
        <a:p>
          <a:pPr marL="0" lvl="0" indent="0" algn="ctr" defTabSz="1200150">
            <a:lnSpc>
              <a:spcPct val="90000"/>
            </a:lnSpc>
            <a:spcBef>
              <a:spcPct val="0"/>
            </a:spcBef>
            <a:spcAft>
              <a:spcPct val="35000"/>
            </a:spcAft>
            <a:buNone/>
          </a:pPr>
          <a:endParaRPr lang="en-US" sz="2700" kern="1200" dirty="0"/>
        </a:p>
        <a:p>
          <a:pPr marL="0" lvl="0" indent="0" algn="ctr" defTabSz="1200150">
            <a:lnSpc>
              <a:spcPct val="90000"/>
            </a:lnSpc>
            <a:spcBef>
              <a:spcPct val="0"/>
            </a:spcBef>
            <a:spcAft>
              <a:spcPct val="35000"/>
            </a:spcAft>
            <a:buNone/>
          </a:pPr>
          <a:endParaRPr lang="en-US" sz="2700" kern="1200" dirty="0"/>
        </a:p>
      </dsp:txBody>
      <dsp:txXfrm>
        <a:off x="775961" y="2880488"/>
        <a:ext cx="2640193" cy="1639292"/>
      </dsp:txXfrm>
    </dsp:sp>
    <dsp:sp modelId="{56094DED-1899-4E12-9185-3B4E6AC8B571}">
      <dsp:nvSpPr>
        <dsp:cNvPr id="0" name=""/>
        <dsp:cNvSpPr/>
      </dsp:nvSpPr>
      <dsp:spPr>
        <a:xfrm>
          <a:off x="3771844" y="2540033"/>
          <a:ext cx="2742195" cy="17412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96A57-3D4F-4F1F-9B72-D4BBCBC27DBC}">
      <dsp:nvSpPr>
        <dsp:cNvPr id="0" name=""/>
        <dsp:cNvSpPr/>
      </dsp:nvSpPr>
      <dsp:spPr>
        <a:xfrm>
          <a:off x="4076532" y="2829487"/>
          <a:ext cx="2742195" cy="1741294"/>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rgbClr val="FFFF00"/>
              </a:solidFill>
            </a:rPr>
            <a:t>Wisconsin</a:t>
          </a:r>
        </a:p>
        <a:p>
          <a:pPr marL="0" lvl="0" indent="0" algn="ctr" defTabSz="1200150">
            <a:lnSpc>
              <a:spcPct val="90000"/>
            </a:lnSpc>
            <a:spcBef>
              <a:spcPct val="0"/>
            </a:spcBef>
            <a:spcAft>
              <a:spcPct val="35000"/>
            </a:spcAft>
            <a:buNone/>
          </a:pPr>
          <a:endParaRPr lang="en-US" sz="2700" b="1" kern="1200" dirty="0"/>
        </a:p>
        <a:p>
          <a:pPr marL="0" lvl="0" indent="0" algn="ctr" defTabSz="1200150">
            <a:lnSpc>
              <a:spcPct val="90000"/>
            </a:lnSpc>
            <a:spcBef>
              <a:spcPct val="0"/>
            </a:spcBef>
            <a:spcAft>
              <a:spcPct val="35000"/>
            </a:spcAft>
            <a:buNone/>
          </a:pPr>
          <a:endParaRPr lang="en-US" sz="2700" b="1" kern="1200" dirty="0"/>
        </a:p>
      </dsp:txBody>
      <dsp:txXfrm>
        <a:off x="4127533" y="2880488"/>
        <a:ext cx="2640193" cy="1639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2836D-84B8-4C8D-8C4D-BA1966798B3D}">
      <dsp:nvSpPr>
        <dsp:cNvPr id="0" name=""/>
        <dsp:cNvSpPr/>
      </dsp:nvSpPr>
      <dsp:spPr>
        <a:xfrm>
          <a:off x="574852" y="0"/>
          <a:ext cx="2438028" cy="2437993"/>
        </a:xfrm>
        <a:prstGeom prst="ellipse">
          <a:avLst/>
        </a:prstGeom>
        <a:solidFill>
          <a:srgbClr val="FFFF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Federal Government:</a:t>
          </a:r>
        </a:p>
        <a:p>
          <a:pPr marL="0" lvl="0" indent="0" algn="ctr" defTabSz="889000">
            <a:lnSpc>
              <a:spcPct val="90000"/>
            </a:lnSpc>
            <a:spcBef>
              <a:spcPct val="0"/>
            </a:spcBef>
            <a:spcAft>
              <a:spcPct val="35000"/>
            </a:spcAft>
            <a:buNone/>
          </a:pPr>
          <a:r>
            <a:rPr lang="en-US" sz="2800" b="1" kern="1200" dirty="0">
              <a:solidFill>
                <a:schemeClr val="tx2"/>
              </a:solidFill>
            </a:rPr>
            <a:t>Legal Control</a:t>
          </a:r>
        </a:p>
      </dsp:txBody>
      <dsp:txXfrm>
        <a:off x="931893" y="357036"/>
        <a:ext cx="1723946" cy="1723921"/>
      </dsp:txXfrm>
    </dsp:sp>
    <dsp:sp modelId="{A5529608-ADC5-4C68-9B03-A7E24584F463}">
      <dsp:nvSpPr>
        <dsp:cNvPr id="0" name=""/>
        <dsp:cNvSpPr/>
      </dsp:nvSpPr>
      <dsp:spPr>
        <a:xfrm>
          <a:off x="1829727" y="1626006"/>
          <a:ext cx="2438028" cy="243799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Contractors</a:t>
          </a:r>
        </a:p>
      </dsp:txBody>
      <dsp:txXfrm>
        <a:off x="2186768" y="1983042"/>
        <a:ext cx="1723946" cy="1723921"/>
      </dsp:txXfrm>
    </dsp:sp>
    <dsp:sp modelId="{0032B123-FFD9-4040-8BF4-19688811A2F7}">
      <dsp:nvSpPr>
        <dsp:cNvPr id="0" name=""/>
        <dsp:cNvSpPr/>
      </dsp:nvSpPr>
      <dsp:spPr>
        <a:xfrm>
          <a:off x="3083118" y="0"/>
          <a:ext cx="2438028" cy="2437993"/>
        </a:xfrm>
        <a:prstGeom prst="ellipse">
          <a:avLst/>
        </a:prstGeom>
        <a:solidFill>
          <a:srgbClr val="FFFF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State Governments:</a:t>
          </a:r>
        </a:p>
        <a:p>
          <a:pPr marL="0" lvl="0" indent="0" algn="ctr" defTabSz="889000">
            <a:lnSpc>
              <a:spcPct val="90000"/>
            </a:lnSpc>
            <a:spcBef>
              <a:spcPct val="0"/>
            </a:spcBef>
            <a:spcAft>
              <a:spcPct val="35000"/>
            </a:spcAft>
            <a:buNone/>
          </a:pPr>
          <a:r>
            <a:rPr lang="en-US" sz="2000" b="1" kern="1200" dirty="0">
              <a:solidFill>
                <a:srgbClr val="FF0000"/>
              </a:solidFill>
            </a:rPr>
            <a:t>Demand</a:t>
          </a:r>
        </a:p>
        <a:p>
          <a:pPr marL="0" lvl="0" indent="0" algn="ctr" defTabSz="889000">
            <a:lnSpc>
              <a:spcPct val="90000"/>
            </a:lnSpc>
            <a:spcBef>
              <a:spcPct val="0"/>
            </a:spcBef>
            <a:spcAft>
              <a:spcPct val="35000"/>
            </a:spcAft>
            <a:buNone/>
          </a:pPr>
          <a:r>
            <a:rPr lang="en-US" sz="2000" kern="1200" dirty="0">
              <a:solidFill>
                <a:srgbClr val="7030A0"/>
              </a:solidFill>
            </a:rPr>
            <a:t>Supply</a:t>
          </a:r>
        </a:p>
      </dsp:txBody>
      <dsp:txXfrm>
        <a:off x="3440159" y="357036"/>
        <a:ext cx="1723946" cy="1723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6254D-2732-4A83-9FBA-136AB27A7CDE}">
      <dsp:nvSpPr>
        <dsp:cNvPr id="0" name=""/>
        <dsp:cNvSpPr/>
      </dsp:nvSpPr>
      <dsp:spPr>
        <a:xfrm>
          <a:off x="850972" y="290129"/>
          <a:ext cx="2649664" cy="2649664"/>
        </a:xfrm>
        <a:prstGeom prst="pie">
          <a:avLst>
            <a:gd name="adj1" fmla="val 16200000"/>
            <a:gd name="adj2" fmla="val 0"/>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Operations: Counterfeit</a:t>
          </a:r>
        </a:p>
      </dsp:txBody>
      <dsp:txXfrm>
        <a:off x="2206086" y="780317"/>
        <a:ext cx="977852" cy="788590"/>
      </dsp:txXfrm>
    </dsp:sp>
    <dsp:sp modelId="{CFF4BB6A-BA0F-4A0F-AAFE-1E5473A7362F}">
      <dsp:nvSpPr>
        <dsp:cNvPr id="0" name=""/>
        <dsp:cNvSpPr/>
      </dsp:nvSpPr>
      <dsp:spPr>
        <a:xfrm>
          <a:off x="850991" y="276226"/>
          <a:ext cx="2649664" cy="2649664"/>
        </a:xfrm>
        <a:prstGeom prst="pie">
          <a:avLst>
            <a:gd name="adj1" fmla="val 0"/>
            <a:gd name="adj2" fmla="val 540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Financial:</a:t>
          </a:r>
        </a:p>
        <a:p>
          <a:pPr marL="0" lvl="0" indent="0" algn="ctr" defTabSz="622300">
            <a:lnSpc>
              <a:spcPct val="90000"/>
            </a:lnSpc>
            <a:spcBef>
              <a:spcPct val="0"/>
            </a:spcBef>
            <a:spcAft>
              <a:spcPct val="35000"/>
            </a:spcAft>
            <a:buNone/>
          </a:pPr>
          <a:r>
            <a:rPr lang="en-US" sz="1400" kern="1200" dirty="0"/>
            <a:t>Payment</a:t>
          </a:r>
        </a:p>
      </dsp:txBody>
      <dsp:txXfrm>
        <a:off x="2223139" y="1648374"/>
        <a:ext cx="977852" cy="788590"/>
      </dsp:txXfrm>
    </dsp:sp>
    <dsp:sp modelId="{FFB56302-9D7A-4CFD-8EC9-C56912A56858}">
      <dsp:nvSpPr>
        <dsp:cNvPr id="0" name=""/>
        <dsp:cNvSpPr/>
      </dsp:nvSpPr>
      <dsp:spPr>
        <a:xfrm>
          <a:off x="795003" y="308181"/>
          <a:ext cx="2649664" cy="2649664"/>
        </a:xfrm>
        <a:prstGeom prst="pie">
          <a:avLst>
            <a:gd name="adj1" fmla="val 5400000"/>
            <a:gd name="adj2" fmla="val 1080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Physical:</a:t>
          </a:r>
        </a:p>
        <a:p>
          <a:pPr marL="0" lvl="0" indent="0" algn="ctr" defTabSz="622300">
            <a:lnSpc>
              <a:spcPct val="90000"/>
            </a:lnSpc>
            <a:spcBef>
              <a:spcPct val="0"/>
            </a:spcBef>
            <a:spcAft>
              <a:spcPct val="35000"/>
            </a:spcAft>
            <a:buNone/>
          </a:pPr>
          <a:r>
            <a:rPr lang="en-US" sz="1400" kern="1200" dirty="0"/>
            <a:t>Pandemic</a:t>
          </a:r>
        </a:p>
      </dsp:txBody>
      <dsp:txXfrm>
        <a:off x="1094668" y="1680329"/>
        <a:ext cx="977852" cy="788590"/>
      </dsp:txXfrm>
    </dsp:sp>
    <dsp:sp modelId="{F59D54F8-7096-4830-81DC-0FCB01DDD5DE}">
      <dsp:nvSpPr>
        <dsp:cNvPr id="0" name=""/>
        <dsp:cNvSpPr/>
      </dsp:nvSpPr>
      <dsp:spPr>
        <a:xfrm>
          <a:off x="795003" y="308181"/>
          <a:ext cx="2649664" cy="2649664"/>
        </a:xfrm>
        <a:prstGeom prst="pie">
          <a:avLst>
            <a:gd name="adj1" fmla="val 10800000"/>
            <a:gd name="adj2" fmla="val 1620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Strategic: Limited Supplies</a:t>
          </a:r>
        </a:p>
      </dsp:txBody>
      <dsp:txXfrm>
        <a:off x="1094668" y="797107"/>
        <a:ext cx="977852" cy="788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6254D-2732-4A83-9FBA-136AB27A7CDE}">
      <dsp:nvSpPr>
        <dsp:cNvPr id="0" name=""/>
        <dsp:cNvSpPr/>
      </dsp:nvSpPr>
      <dsp:spPr>
        <a:xfrm>
          <a:off x="763036" y="282085"/>
          <a:ext cx="2649664" cy="2649664"/>
        </a:xfrm>
        <a:prstGeom prst="pie">
          <a:avLst>
            <a:gd name="adj1" fmla="val 16200000"/>
            <a:gd name="adj2" fmla="val 2052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Political - Legal</a:t>
          </a:r>
        </a:p>
      </dsp:txBody>
      <dsp:txXfrm>
        <a:off x="2121304" y="677958"/>
        <a:ext cx="898993" cy="615100"/>
      </dsp:txXfrm>
    </dsp:sp>
    <dsp:sp modelId="{CFF4BB6A-BA0F-4A0F-AAFE-1E5473A7362F}">
      <dsp:nvSpPr>
        <dsp:cNvPr id="0" name=""/>
        <dsp:cNvSpPr/>
      </dsp:nvSpPr>
      <dsp:spPr>
        <a:xfrm>
          <a:off x="781981" y="284269"/>
          <a:ext cx="2649664" cy="2649664"/>
        </a:xfrm>
        <a:prstGeom prst="pie">
          <a:avLst>
            <a:gd name="adj1" fmla="val 20520000"/>
            <a:gd name="adj2" fmla="val 3240000"/>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Operations: Counterfeit</a:t>
          </a:r>
        </a:p>
      </dsp:txBody>
      <dsp:txXfrm>
        <a:off x="2513726" y="1482927"/>
        <a:ext cx="788590" cy="665570"/>
      </dsp:txXfrm>
    </dsp:sp>
    <dsp:sp modelId="{FFB56302-9D7A-4CFD-8EC9-C56912A56858}">
      <dsp:nvSpPr>
        <dsp:cNvPr id="0" name=""/>
        <dsp:cNvSpPr/>
      </dsp:nvSpPr>
      <dsp:spPr>
        <a:xfrm>
          <a:off x="725993" y="316224"/>
          <a:ext cx="2649664" cy="2649664"/>
        </a:xfrm>
        <a:prstGeom prst="pie">
          <a:avLst>
            <a:gd name="adj1" fmla="val 3240000"/>
            <a:gd name="adj2" fmla="val 756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Financial:</a:t>
          </a:r>
        </a:p>
        <a:p>
          <a:pPr marL="0" lvl="0" indent="0" algn="ctr" defTabSz="533400">
            <a:lnSpc>
              <a:spcPct val="90000"/>
            </a:lnSpc>
            <a:spcBef>
              <a:spcPct val="0"/>
            </a:spcBef>
            <a:spcAft>
              <a:spcPct val="35000"/>
            </a:spcAft>
            <a:buNone/>
          </a:pPr>
          <a:r>
            <a:rPr lang="en-US" sz="1200" kern="1200" dirty="0"/>
            <a:t>Payment</a:t>
          </a:r>
        </a:p>
      </dsp:txBody>
      <dsp:txXfrm>
        <a:off x="1577671" y="2303473"/>
        <a:ext cx="946308" cy="567785"/>
      </dsp:txXfrm>
    </dsp:sp>
    <dsp:sp modelId="{F59D54F8-7096-4830-81DC-0FCB01DDD5DE}">
      <dsp:nvSpPr>
        <dsp:cNvPr id="0" name=""/>
        <dsp:cNvSpPr/>
      </dsp:nvSpPr>
      <dsp:spPr>
        <a:xfrm>
          <a:off x="725993" y="316224"/>
          <a:ext cx="2649664" cy="2649664"/>
        </a:xfrm>
        <a:prstGeom prst="pie">
          <a:avLst>
            <a:gd name="adj1" fmla="val 7560000"/>
            <a:gd name="adj2" fmla="val 1188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Physical:</a:t>
          </a:r>
        </a:p>
        <a:p>
          <a:pPr marL="0" lvl="0" indent="0" algn="ctr" defTabSz="533400">
            <a:lnSpc>
              <a:spcPct val="90000"/>
            </a:lnSpc>
            <a:spcBef>
              <a:spcPct val="0"/>
            </a:spcBef>
            <a:spcAft>
              <a:spcPct val="35000"/>
            </a:spcAft>
            <a:buNone/>
          </a:pPr>
          <a:r>
            <a:rPr lang="en-US" sz="1200" kern="1200" dirty="0"/>
            <a:t>Pandemic</a:t>
          </a:r>
        </a:p>
      </dsp:txBody>
      <dsp:txXfrm>
        <a:off x="852168" y="1514882"/>
        <a:ext cx="788590" cy="665570"/>
      </dsp:txXfrm>
    </dsp:sp>
    <dsp:sp modelId="{DCE4060F-C3C2-402B-9BCE-B142503AA23C}">
      <dsp:nvSpPr>
        <dsp:cNvPr id="0" name=""/>
        <dsp:cNvSpPr/>
      </dsp:nvSpPr>
      <dsp:spPr>
        <a:xfrm>
          <a:off x="725993" y="316224"/>
          <a:ext cx="2649664" cy="2649664"/>
        </a:xfrm>
        <a:prstGeom prst="pie">
          <a:avLst>
            <a:gd name="adj1" fmla="val 11880000"/>
            <a:gd name="adj2" fmla="val 16200000"/>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Strategic: Limited Supplies</a:t>
          </a:r>
        </a:p>
      </dsp:txBody>
      <dsp:txXfrm>
        <a:off x="1112403" y="719983"/>
        <a:ext cx="898993" cy="615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0DB30-0ECA-4D49-B908-29007CFA793D}">
      <dsp:nvSpPr>
        <dsp:cNvPr id="0" name=""/>
        <dsp:cNvSpPr/>
      </dsp:nvSpPr>
      <dsp:spPr>
        <a:xfrm>
          <a:off x="1792633" y="213069"/>
          <a:ext cx="2029617" cy="17070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E7153-B359-4098-B0D2-756841F62E6C}">
      <dsp:nvSpPr>
        <dsp:cNvPr id="0" name=""/>
        <dsp:cNvSpPr/>
      </dsp:nvSpPr>
      <dsp:spPr>
        <a:xfrm>
          <a:off x="1036528" y="930684"/>
          <a:ext cx="1099980" cy="10999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a:solidFill>
                <a:schemeClr val="bg1"/>
              </a:solidFill>
              <a:effectLst/>
              <a:latin typeface="Arial" panose="020B0604020202020204" pitchFamily="34" charset="0"/>
            </a:rPr>
            <a:t>Caroline Nicholas</a:t>
          </a:r>
          <a:endParaRPr lang="en-US" sz="1600" kern="1200" dirty="0">
            <a:solidFill>
              <a:schemeClr val="bg1"/>
            </a:solidFill>
          </a:endParaRPr>
        </a:p>
      </dsp:txBody>
      <dsp:txXfrm>
        <a:off x="1036528" y="930684"/>
        <a:ext cx="1099980" cy="1099980"/>
      </dsp:txXfrm>
    </dsp:sp>
    <dsp:sp modelId="{5E8764CE-9EA0-415A-86C1-00AA1368D69F}">
      <dsp:nvSpPr>
        <dsp:cNvPr id="0" name=""/>
        <dsp:cNvSpPr/>
      </dsp:nvSpPr>
      <dsp:spPr>
        <a:xfrm>
          <a:off x="4934853" y="213069"/>
          <a:ext cx="2029617" cy="17070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F81CA-C6E6-43F8-86C3-C9342F1AF9AE}">
      <dsp:nvSpPr>
        <dsp:cNvPr id="0" name=""/>
        <dsp:cNvSpPr/>
      </dsp:nvSpPr>
      <dsp:spPr>
        <a:xfrm>
          <a:off x="4178748" y="930684"/>
          <a:ext cx="1099980" cy="10999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err="1">
              <a:solidFill>
                <a:schemeClr val="bg1"/>
              </a:solidFill>
              <a:effectLst/>
              <a:latin typeface="Arial" panose="020B0604020202020204" pitchFamily="34" charset="0"/>
            </a:rPr>
            <a:t>Rozen</a:t>
          </a:r>
          <a:r>
            <a:rPr lang="fr-FR" sz="1600" b="0" i="0" kern="1200" dirty="0">
              <a:solidFill>
                <a:schemeClr val="bg1"/>
              </a:solidFill>
              <a:effectLst/>
              <a:latin typeface="Arial" panose="020B0604020202020204" pitchFamily="34" charset="0"/>
            </a:rPr>
            <a:t> </a:t>
          </a:r>
          <a:r>
            <a:rPr lang="fr-FR" sz="1600" b="0" i="0" kern="1200" dirty="0" err="1">
              <a:solidFill>
                <a:schemeClr val="bg1"/>
              </a:solidFill>
              <a:effectLst/>
              <a:latin typeface="Arial" panose="020B0604020202020204" pitchFamily="34" charset="0"/>
            </a:rPr>
            <a:t>Noguellou</a:t>
          </a:r>
          <a:endParaRPr lang="fr-FR" sz="1600" b="0" i="0" kern="1200" dirty="0">
            <a:solidFill>
              <a:schemeClr val="bg1"/>
            </a:solidFill>
            <a:effectLst/>
            <a:latin typeface="Arial" panose="020B0604020202020204" pitchFamily="34" charset="0"/>
          </a:endParaRPr>
        </a:p>
      </dsp:txBody>
      <dsp:txXfrm>
        <a:off x="4178748" y="930684"/>
        <a:ext cx="1099980" cy="1099980"/>
      </dsp:txXfrm>
    </dsp:sp>
    <dsp:sp modelId="{D3294C8C-8AA8-4624-B77E-A0A9197832CA}">
      <dsp:nvSpPr>
        <dsp:cNvPr id="0" name=""/>
        <dsp:cNvSpPr/>
      </dsp:nvSpPr>
      <dsp:spPr>
        <a:xfrm>
          <a:off x="1792633" y="2338135"/>
          <a:ext cx="2029617" cy="17070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62B4D-DED2-4E42-BC33-60B1DCAB4FD5}">
      <dsp:nvSpPr>
        <dsp:cNvPr id="0" name=""/>
        <dsp:cNvSpPr/>
      </dsp:nvSpPr>
      <dsp:spPr>
        <a:xfrm>
          <a:off x="1036528" y="3055750"/>
          <a:ext cx="1099980" cy="10999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a:solidFill>
                <a:schemeClr val="bg1"/>
              </a:solidFill>
              <a:effectLst/>
              <a:latin typeface="Arial" panose="020B0604020202020204" pitchFamily="34" charset="0"/>
            </a:rPr>
            <a:t>Paulo </a:t>
          </a:r>
          <a:r>
            <a:rPr lang="fr-FR" sz="1600" b="0" i="0" kern="1200" dirty="0" err="1">
              <a:solidFill>
                <a:schemeClr val="bg1"/>
              </a:solidFill>
              <a:effectLst/>
              <a:latin typeface="Arial" panose="020B0604020202020204" pitchFamily="34" charset="0"/>
            </a:rPr>
            <a:t>Magina</a:t>
          </a:r>
          <a:endParaRPr lang="fr-FR" sz="1600" b="0" i="0" kern="1200" dirty="0">
            <a:solidFill>
              <a:schemeClr val="bg1"/>
            </a:solidFill>
            <a:effectLst/>
            <a:latin typeface="Arial" panose="020B0604020202020204" pitchFamily="34" charset="0"/>
          </a:endParaRPr>
        </a:p>
      </dsp:txBody>
      <dsp:txXfrm>
        <a:off x="1036528" y="3055750"/>
        <a:ext cx="1099980" cy="1099980"/>
      </dsp:txXfrm>
    </dsp:sp>
    <dsp:sp modelId="{6FC82C3F-0DD4-41A8-88AB-2150651E81DB}">
      <dsp:nvSpPr>
        <dsp:cNvPr id="0" name=""/>
        <dsp:cNvSpPr/>
      </dsp:nvSpPr>
      <dsp:spPr>
        <a:xfrm>
          <a:off x="4934853" y="2338135"/>
          <a:ext cx="2029617" cy="170705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7000" b="-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A012C-D3EA-48E5-8997-0474D16CF02D}">
      <dsp:nvSpPr>
        <dsp:cNvPr id="0" name=""/>
        <dsp:cNvSpPr/>
      </dsp:nvSpPr>
      <dsp:spPr>
        <a:xfrm>
          <a:off x="4178748" y="3055750"/>
          <a:ext cx="1099980" cy="10999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err="1">
              <a:solidFill>
                <a:schemeClr val="bg1"/>
              </a:solidFill>
              <a:effectLst/>
              <a:latin typeface="Arial" panose="020B0604020202020204" pitchFamily="34" charset="0"/>
            </a:rPr>
            <a:t>Stephane</a:t>
          </a:r>
          <a:r>
            <a:rPr lang="fr-FR" sz="1600" b="0" i="0" kern="1200" dirty="0">
              <a:solidFill>
                <a:schemeClr val="bg1"/>
              </a:solidFill>
              <a:effectLst/>
              <a:latin typeface="Arial" panose="020B0604020202020204" pitchFamily="34" charset="0"/>
            </a:rPr>
            <a:t> De La Rosa</a:t>
          </a:r>
        </a:p>
      </dsp:txBody>
      <dsp:txXfrm>
        <a:off x="4178748" y="3055750"/>
        <a:ext cx="1099980" cy="10999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736D-20EA-4B16-B5AA-2EC4060DC443}">
      <dsp:nvSpPr>
        <dsp:cNvPr id="0" name=""/>
        <dsp:cNvSpPr/>
      </dsp:nvSpPr>
      <dsp:spPr>
        <a:xfrm>
          <a:off x="4253479" y="1325810"/>
          <a:ext cx="3363490" cy="20762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557AE-E9D4-4163-A756-308923370308}">
      <dsp:nvSpPr>
        <dsp:cNvPr id="0" name=""/>
        <dsp:cNvSpPr/>
      </dsp:nvSpPr>
      <dsp:spPr>
        <a:xfrm>
          <a:off x="264381" y="1325810"/>
          <a:ext cx="3363490" cy="20762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4328E-68A3-4046-B63E-C48584276835}">
      <dsp:nvSpPr>
        <dsp:cNvPr id="0" name=""/>
        <dsp:cNvSpPr/>
      </dsp:nvSpPr>
      <dsp:spPr>
        <a:xfrm>
          <a:off x="3030" y="3389932"/>
          <a:ext cx="3356602" cy="35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b" anchorCtr="0">
          <a:noAutofit/>
        </a:bodyPr>
        <a:lstStyle/>
        <a:p>
          <a:pPr marL="0" lvl="0" indent="0" algn="l" defTabSz="1066800">
            <a:lnSpc>
              <a:spcPct val="90000"/>
            </a:lnSpc>
            <a:spcBef>
              <a:spcPct val="0"/>
            </a:spcBef>
            <a:spcAft>
              <a:spcPct val="35000"/>
            </a:spcAft>
            <a:buNone/>
          </a:pPr>
          <a:r>
            <a:rPr lang="fr-FR" sz="2400" b="0" i="0" kern="1200" dirty="0">
              <a:solidFill>
                <a:srgbClr val="222222"/>
              </a:solidFill>
              <a:effectLst/>
              <a:latin typeface="Arial" panose="020B0604020202020204" pitchFamily="34" charset="0"/>
            </a:rPr>
            <a:t>Laurence </a:t>
          </a:r>
          <a:r>
            <a:rPr lang="fr-FR" sz="2400" b="0" i="0" kern="1200" dirty="0" err="1">
              <a:solidFill>
                <a:srgbClr val="222222"/>
              </a:solidFill>
              <a:effectLst/>
              <a:latin typeface="Arial" panose="020B0604020202020204" pitchFamily="34" charset="0"/>
            </a:rPr>
            <a:t>Folliot</a:t>
          </a:r>
          <a:r>
            <a:rPr lang="fr-FR" sz="2400" b="0" i="0" kern="1200" dirty="0">
              <a:solidFill>
                <a:srgbClr val="222222"/>
              </a:solidFill>
              <a:effectLst/>
              <a:latin typeface="Arial" panose="020B0604020202020204" pitchFamily="34" charset="0"/>
            </a:rPr>
            <a:t> </a:t>
          </a:r>
          <a:r>
            <a:rPr lang="fr-FR" sz="2400" b="0" i="0" kern="1200" dirty="0" err="1">
              <a:solidFill>
                <a:srgbClr val="222222"/>
              </a:solidFill>
              <a:effectLst/>
              <a:latin typeface="Arial" panose="020B0604020202020204" pitchFamily="34" charset="0"/>
            </a:rPr>
            <a:t>Lalliot</a:t>
          </a:r>
          <a:endParaRPr lang="en-US" sz="2400" kern="1200" dirty="0"/>
        </a:p>
      </dsp:txBody>
      <dsp:txXfrm>
        <a:off x="3030" y="3389932"/>
        <a:ext cx="3356602" cy="355271"/>
      </dsp:txXfrm>
    </dsp:sp>
    <dsp:sp modelId="{1CD97D2F-52AD-44DF-91AA-DC3A865F7B34}">
      <dsp:nvSpPr>
        <dsp:cNvPr id="0" name=""/>
        <dsp:cNvSpPr/>
      </dsp:nvSpPr>
      <dsp:spPr>
        <a:xfrm>
          <a:off x="3030" y="1593903"/>
          <a:ext cx="3362402" cy="2160285"/>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BD601-81C7-4E69-A9B8-AECEEAA02489}">
      <dsp:nvSpPr>
        <dsp:cNvPr id="0" name=""/>
        <dsp:cNvSpPr/>
      </dsp:nvSpPr>
      <dsp:spPr>
        <a:xfrm>
          <a:off x="3992128" y="3389932"/>
          <a:ext cx="3356602" cy="35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b" anchorCtr="0">
          <a:noAutofit/>
        </a:bodyPr>
        <a:lstStyle/>
        <a:p>
          <a:pPr marL="0" lvl="0" indent="0" algn="l" defTabSz="1066800">
            <a:lnSpc>
              <a:spcPct val="90000"/>
            </a:lnSpc>
            <a:spcBef>
              <a:spcPct val="0"/>
            </a:spcBef>
            <a:spcAft>
              <a:spcPct val="35000"/>
            </a:spcAft>
            <a:buNone/>
          </a:pPr>
          <a:r>
            <a:rPr lang="fr-FR" sz="2400" b="0" i="0" kern="1200">
              <a:solidFill>
                <a:srgbClr val="222222"/>
              </a:solidFill>
              <a:effectLst/>
              <a:latin typeface="Arial" panose="020B0604020202020204" pitchFamily="34" charset="0"/>
            </a:rPr>
            <a:t>Jean-Bernard Auby</a:t>
          </a:r>
          <a:endParaRPr lang="en-US" sz="2400" kern="1200"/>
        </a:p>
      </dsp:txBody>
      <dsp:txXfrm>
        <a:off x="3992128" y="3389932"/>
        <a:ext cx="3356602" cy="355271"/>
      </dsp:txXfrm>
    </dsp:sp>
    <dsp:sp modelId="{B9CC63B8-C21D-418A-97E3-A50E57846F2A}">
      <dsp:nvSpPr>
        <dsp:cNvPr id="0" name=""/>
        <dsp:cNvSpPr/>
      </dsp:nvSpPr>
      <dsp:spPr>
        <a:xfrm>
          <a:off x="3992128" y="1593903"/>
          <a:ext cx="3362402" cy="2160285"/>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3"/>
            <a:ext cx="2945659" cy="49805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3"/>
            <a:ext cx="2945659" cy="498055"/>
          </a:xfrm>
          <a:prstGeom prst="rect">
            <a:avLst/>
          </a:prstGeom>
        </p:spPr>
        <p:txBody>
          <a:bodyPr vert="horz" lIns="91440" tIns="45720" rIns="91440" bIns="45720" rtlCol="0"/>
          <a:lstStyle>
            <a:lvl1pPr algn="r">
              <a:defRPr sz="1200"/>
            </a:lvl1pPr>
          </a:lstStyle>
          <a:p>
            <a:fld id="{6B7BFF74-74D3-4BDF-9ED2-C016A3A4661A}" type="datetimeFigureOut">
              <a:rPr lang="it-IT" smtClean="0"/>
              <a:t>23/09/2020</a:t>
            </a:fld>
            <a:endParaRPr lang="it-IT"/>
          </a:p>
        </p:txBody>
      </p:sp>
      <p:sp>
        <p:nvSpPr>
          <p:cNvPr id="4" name="Segnaposto piè di pagina 3"/>
          <p:cNvSpPr>
            <a:spLocks noGrp="1"/>
          </p:cNvSpPr>
          <p:nvPr>
            <p:ph type="ftr" sz="quarter" idx="2"/>
          </p:nvPr>
        </p:nvSpPr>
        <p:spPr>
          <a:xfrm>
            <a:off x="1" y="9428586"/>
            <a:ext cx="2945659" cy="49805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28586"/>
            <a:ext cx="2945659" cy="498054"/>
          </a:xfrm>
          <a:prstGeom prst="rect">
            <a:avLst/>
          </a:prstGeom>
        </p:spPr>
        <p:txBody>
          <a:bodyPr vert="horz" lIns="91440" tIns="45720" rIns="91440" bIns="45720" rtlCol="0" anchor="b"/>
          <a:lstStyle>
            <a:lvl1pPr algn="r">
              <a:defRPr sz="1200"/>
            </a:lvl1pPr>
          </a:lstStyle>
          <a:p>
            <a:fld id="{AA4BE9F3-BDEC-4B43-A2F0-E3190295D6DB}" type="slidenum">
              <a:rPr lang="it-IT" smtClean="0"/>
              <a:t>‹#›</a:t>
            </a:fld>
            <a:endParaRPr lang="it-IT"/>
          </a:p>
        </p:txBody>
      </p:sp>
    </p:spTree>
    <p:extLst>
      <p:ext uri="{BB962C8B-B14F-4D97-AF65-F5344CB8AC3E}">
        <p14:creationId xmlns:p14="http://schemas.microsoft.com/office/powerpoint/2010/main" val="4299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E76933D-69E4-47C2-99CA-2F668EFA49FE}" type="datetimeFigureOut">
              <a:rPr lang="en-US" smtClean="0"/>
              <a:t>9/23/2020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BE7471EB-9568-44CB-8332-9704E35819CE}" type="slidenum">
              <a:rPr lang="en-US" smtClean="0"/>
              <a:t>‹#›</a:t>
            </a:fld>
            <a:endParaRPr lang="en-US"/>
          </a:p>
        </p:txBody>
      </p:sp>
    </p:spTree>
    <p:extLst>
      <p:ext uri="{BB962C8B-B14F-4D97-AF65-F5344CB8AC3E}">
        <p14:creationId xmlns:p14="http://schemas.microsoft.com/office/powerpoint/2010/main" val="95539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109BBD-17AC-42D2-9CEA-177A4DE7330A}" type="datetime1">
              <a:rPr lang="en-US" smtClean="0"/>
              <a:t>9/23/2020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2F992-737A-4BCD-90B6-B54E3A9F1ED6}"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D59F634-1421-4C12-9341-F1D444495817}"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0" y="273628"/>
            <a:ext cx="8212320" cy="1129079"/>
          </a:xfrm>
        </p:spPr>
        <p:txBody>
          <a:bodyPr/>
          <a:lstStyle/>
          <a:p>
            <a:r>
              <a:rPr lang="it-IT"/>
              <a:t>Fare clic per modificare lo stile del titolo</a:t>
            </a:r>
          </a:p>
        </p:txBody>
      </p:sp>
      <p:sp>
        <p:nvSpPr>
          <p:cNvPr id="3" name="Rectangle 3"/>
          <p:cNvSpPr>
            <a:spLocks noGrp="1" noChangeArrowheads="1"/>
          </p:cNvSpPr>
          <p:nvPr>
            <p:ph type="dt" idx="10"/>
          </p:nvPr>
        </p:nvSpPr>
        <p:spPr/>
        <p:txBody>
          <a:bodyPr/>
          <a:lstStyle>
            <a:lvl1pPr>
              <a:defRPr/>
            </a:lvl1pPr>
          </a:lstStyle>
          <a:p>
            <a:pPr>
              <a:defRPr/>
            </a:pPr>
            <a:fld id="{2A4FF727-2ECB-4574-80B3-DFEF1EDE51A3}" type="datetime1">
              <a:rPr lang="en-US" altLang="it-IT" smtClean="0"/>
              <a:t>9/23/2020</a:t>
            </a:fld>
            <a:endParaRPr lang="it-IT" altLang="it-IT"/>
          </a:p>
        </p:txBody>
      </p:sp>
      <p:sp>
        <p:nvSpPr>
          <p:cNvPr id="4" name="Rectangle 4"/>
          <p:cNvSpPr>
            <a:spLocks noGrp="1" noChangeArrowheads="1"/>
          </p:cNvSpPr>
          <p:nvPr>
            <p:ph type="ftr" idx="11"/>
          </p:nvPr>
        </p:nvSpPr>
        <p:spPr/>
        <p:txBody>
          <a:bodyPr/>
          <a:lstStyle>
            <a:lvl1pPr>
              <a:defRPr/>
            </a:lvl1pPr>
          </a:lstStyle>
          <a:p>
            <a:pPr>
              <a:defRPr/>
            </a:pPr>
            <a:endParaRPr lang="it-IT" altLang="it-IT"/>
          </a:p>
        </p:txBody>
      </p:sp>
      <p:sp>
        <p:nvSpPr>
          <p:cNvPr id="5" name="Rectangle 5"/>
          <p:cNvSpPr>
            <a:spLocks noGrp="1" noChangeArrowheads="1"/>
          </p:cNvSpPr>
          <p:nvPr>
            <p:ph type="sldNum" idx="12"/>
          </p:nvPr>
        </p:nvSpPr>
        <p:spPr/>
        <p:txBody>
          <a:bodyPr/>
          <a:lstStyle>
            <a:lvl1pPr>
              <a:defRPr/>
            </a:lvl1pPr>
          </a:lstStyle>
          <a:p>
            <a:pPr>
              <a:defRPr/>
            </a:pPr>
            <a:fld id="{85EEA3C4-F9F7-4A19-9148-515FC0B52E4B}" type="slidenum">
              <a:rPr lang="it-IT" altLang="it-IT"/>
              <a:pPr>
                <a:defRPr/>
              </a:pPr>
              <a:t>‹#›</a:t>
            </a:fld>
            <a:endParaRPr lang="it-IT" altLang="it-IT"/>
          </a:p>
        </p:txBody>
      </p:sp>
    </p:spTree>
    <p:extLst>
      <p:ext uri="{BB962C8B-B14F-4D97-AF65-F5344CB8AC3E}">
        <p14:creationId xmlns:p14="http://schemas.microsoft.com/office/powerpoint/2010/main" val="21994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056D918B-78B0-45B0-B889-958E37B449D6}" type="datetime1">
              <a:rPr lang="en-US" smtClean="0"/>
              <a:t>9/23/2020</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25457350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7673975" y="566738"/>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a:solidFill>
                  <a:srgbClr val="000000"/>
                </a:solidFill>
              </a:rPr>
              <a:pPr algn="r"/>
              <a:t>‹#›</a:t>
            </a:fld>
            <a:endParaRPr lang="en-US" altLang="en-US">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7CF68B8F-1D14-435A-92C4-5D66D132B65D}" type="datetime1">
              <a:rPr lang="en-US" smtClean="0"/>
              <a:t>9/23/2020</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70619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5" y="5526088"/>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2"/>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7DE48B0D-F231-43BF-AC6B-979D22D6863C}" type="datetime1">
              <a:rPr lang="en-US" smtClean="0"/>
              <a:t>9/23/2020</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46050" y="6208713"/>
            <a:ext cx="4572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35094285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44BF2F49-8C5B-4AAE-9F35-DAB8A48F7D79}" type="datetime1">
              <a:rPr lang="en-US" smtClean="0"/>
              <a:t>9/23/2020</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157892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B3B80841-E99C-42F5-A9DF-C7E43AADFFBB}" type="datetime1">
              <a:rPr lang="en-US" smtClean="0"/>
              <a:t>9/23/2020</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319435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88"/>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9B60F520-768D-4940-A447-9EE7ABC2A223}" type="datetime1">
              <a:rPr lang="en-US" smtClean="0"/>
              <a:t>9/23/2020</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411698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38"/>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B95F0145-AEA7-440A-829B-830FFDA64E6F}" type="datetime1">
              <a:rPr lang="en-US" smtClean="0"/>
              <a:t>9/23/2020</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200607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10E29-677A-40E4-907A-5ED3FAFA63D6}"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2" name="TextBox 1"/>
          <p:cNvSpPr txBox="1"/>
          <p:nvPr userDrawn="1"/>
        </p:nvSpPr>
        <p:spPr>
          <a:xfrm>
            <a:off x="8531262" y="5880831"/>
            <a:ext cx="838200" cy="369332"/>
          </a:xfrm>
          <a:prstGeom prst="rect">
            <a:avLst/>
          </a:prstGeom>
          <a:noFill/>
        </p:spPr>
        <p:txBody>
          <a:bodyPr wrap="square" rtlCol="0">
            <a:spAutoFit/>
          </a:bodyPr>
          <a:lstStyle/>
          <a:p>
            <a:fld id="{BE10FA3E-A13F-476B-BF68-18052DB1454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5519738"/>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83DEDAA2-9B30-412C-A0C3-0CE77AD928F0}" type="datetime1">
              <a:rPr lang="en-US" smtClean="0"/>
              <a:t>9/23/2020</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251084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913DE23E-2503-4091-91FE-DADD7C92CDCB}" type="datetime1">
              <a:rPr lang="en-US" smtClean="0"/>
              <a:t>9/23/2020</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46050" y="6208713"/>
            <a:ext cx="4572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2936831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B04F103-4043-468F-B0EA-25D97E207F68}" type="datetime1">
              <a:rPr lang="en-US" smtClean="0"/>
              <a:t>9/23/2020</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3378120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BC7508F-8FE7-429B-96D6-86FAB948978E}" type="datetime1">
              <a:rPr lang="en-US" smtClean="0"/>
              <a:t>9/23/2020</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2878882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fld id="{A635AAD6-0AEA-4857-8789-F3F84DBA54CC}" type="datetime1">
              <a:rPr lang="en-US" smtClean="0"/>
              <a:t>9/23/2020</a:t>
            </a:fld>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40601878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fld id="{3E056ADA-2BAB-45B1-9FBB-0A526E115085}" type="datetime1">
              <a:rPr lang="en-US" smtClean="0"/>
              <a:t>9/23/2020</a:t>
            </a:fld>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65103705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8686800" y="228600"/>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a:solidFill>
                  <a:srgbClr val="FFFFFF"/>
                </a:solidFill>
              </a:rPr>
              <a:pPr eaLnBrk="0" hangingPunct="0">
                <a:spcBef>
                  <a:spcPct val="50000"/>
                </a:spcBef>
              </a:pPr>
              <a:t>‹#›</a:t>
            </a:fld>
            <a:endParaRPr lang="en-US" altLang="en-US">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034"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ED6251D1-DAF0-4C6C-A0D8-43CEF3CF7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DC664330-F86E-4691-9557-98A096B51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4303713"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381000" y="6438900"/>
            <a:ext cx="504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a:solidFill>
                <a:srgbClr val="FFFFFF"/>
              </a:solidFill>
              <a:latin typeface="Arial" panose="020B0604020202020204" pitchFamily="34" charset="0"/>
            </a:endParaRPr>
          </a:p>
        </p:txBody>
      </p:sp>
      <p:sp>
        <p:nvSpPr>
          <p:cNvPr id="3" name="Subtitle 2"/>
          <p:cNvSpPr>
            <a:spLocks noGrp="1"/>
          </p:cNvSpPr>
          <p:nvPr>
            <p:ph type="subTitle" idx="1"/>
          </p:nvPr>
        </p:nvSpPr>
        <p:spPr>
          <a:xfrm>
            <a:off x="251520"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045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E35239C-CA95-4306-B47B-830996CD5985}"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8305800" y="5943600"/>
            <a:ext cx="685800" cy="369332"/>
          </a:xfrm>
          <a:prstGeom prst="rect">
            <a:avLst/>
          </a:prstGeom>
          <a:noFill/>
        </p:spPr>
        <p:txBody>
          <a:bodyPr wrap="square" rtlCol="0">
            <a:spAutoFit/>
          </a:bodyPr>
          <a:lstStyle/>
          <a:p>
            <a:fld id="{55B7CAF6-F5B6-452D-A8C7-9A61BF6A8484}" type="slidenum">
              <a:rPr lang="en-US" smtClean="0"/>
              <a:t>‹#›</a:t>
            </a:fld>
            <a:endParaRPr lang="en-US" dirty="0"/>
          </a:p>
        </p:txBody>
      </p:sp>
    </p:spTree>
    <p:extLst>
      <p:ext uri="{BB962C8B-B14F-4D97-AF65-F5344CB8AC3E}">
        <p14:creationId xmlns:p14="http://schemas.microsoft.com/office/powerpoint/2010/main" val="2842749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087C-C8BB-464C-AB2D-BF47685C4DA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17CEDA2-CC82-4809-88F7-B988B73AD5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EFFFDE3-04C0-4375-BEF9-DE208B6D014B}"/>
              </a:ext>
            </a:extLst>
          </p:cNvPr>
          <p:cNvSpPr>
            <a:spLocks noGrp="1"/>
          </p:cNvSpPr>
          <p:nvPr>
            <p:ph type="dt" sz="half" idx="10"/>
          </p:nvPr>
        </p:nvSpPr>
        <p:spPr/>
        <p:txBody>
          <a:bodyPr/>
          <a:lstStyle/>
          <a:p>
            <a:fld id="{B567308F-EA63-4F5A-BCCB-785D2C4660C1}" type="datetime1">
              <a:rPr lang="en-US" smtClean="0"/>
              <a:t>9/23/2020</a:t>
            </a:fld>
            <a:endParaRPr lang="en-US"/>
          </a:p>
        </p:txBody>
      </p:sp>
      <p:sp>
        <p:nvSpPr>
          <p:cNvPr id="5" name="Footer Placeholder 4">
            <a:extLst>
              <a:ext uri="{FF2B5EF4-FFF2-40B4-BE49-F238E27FC236}">
                <a16:creationId xmlns:a16="http://schemas.microsoft.com/office/drawing/2014/main" id="{5FE58624-D084-4078-93C3-A3868F1D2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36CAE-DC07-4732-A97A-6BA9023B07AB}"/>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1611274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BCAB-FBC5-4B43-8424-6BB0551F1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6689A-3630-41ED-81B3-1603E6442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210D-B259-478C-AB7B-EAB695EF92CB}"/>
              </a:ext>
            </a:extLst>
          </p:cNvPr>
          <p:cNvSpPr>
            <a:spLocks noGrp="1"/>
          </p:cNvSpPr>
          <p:nvPr>
            <p:ph type="dt" sz="half" idx="10"/>
          </p:nvPr>
        </p:nvSpPr>
        <p:spPr/>
        <p:txBody>
          <a:bodyPr/>
          <a:lstStyle/>
          <a:p>
            <a:fld id="{EAB97F5D-3439-498D-8D57-8EEB84C495EA}" type="datetime1">
              <a:rPr lang="en-US" smtClean="0"/>
              <a:t>9/23/2020</a:t>
            </a:fld>
            <a:endParaRPr lang="en-US"/>
          </a:p>
        </p:txBody>
      </p:sp>
      <p:sp>
        <p:nvSpPr>
          <p:cNvPr id="5" name="Footer Placeholder 4">
            <a:extLst>
              <a:ext uri="{FF2B5EF4-FFF2-40B4-BE49-F238E27FC236}">
                <a16:creationId xmlns:a16="http://schemas.microsoft.com/office/drawing/2014/main" id="{0C15AE3B-10E5-4E23-BE5F-7DD9B12F8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C397B-C3DD-4756-AE26-949D93191985}"/>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367578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8C769-DC2A-43D8-9FE5-DB6CAA30519C}"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866F-F352-4D43-823E-30F891385B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0BCD927-2678-4B07-89B5-76BBBE7F7C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0F8CB1-02AF-412F-89C1-21603C7585F9}"/>
              </a:ext>
            </a:extLst>
          </p:cNvPr>
          <p:cNvSpPr>
            <a:spLocks noGrp="1"/>
          </p:cNvSpPr>
          <p:nvPr>
            <p:ph type="dt" sz="half" idx="10"/>
          </p:nvPr>
        </p:nvSpPr>
        <p:spPr/>
        <p:txBody>
          <a:bodyPr/>
          <a:lstStyle/>
          <a:p>
            <a:fld id="{362D0A0D-935A-4DEA-B177-35F0AB257A5A}" type="datetime1">
              <a:rPr lang="en-US" smtClean="0"/>
              <a:t>9/23/2020</a:t>
            </a:fld>
            <a:endParaRPr lang="en-US"/>
          </a:p>
        </p:txBody>
      </p:sp>
      <p:sp>
        <p:nvSpPr>
          <p:cNvPr id="5" name="Footer Placeholder 4">
            <a:extLst>
              <a:ext uri="{FF2B5EF4-FFF2-40B4-BE49-F238E27FC236}">
                <a16:creationId xmlns:a16="http://schemas.microsoft.com/office/drawing/2014/main" id="{8FA0EC9E-7BE3-4CE3-A585-981FEC1E3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001ED-6E61-4AEF-A19B-CD9521C99CF8}"/>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1212903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C292-5FB7-43FD-9197-29F5C1DDC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1A1D8-2A14-43A1-811F-5F8C9FB6C09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E3089D-70C6-41D4-9F95-2149210AF07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C14F40-3A67-4A29-856F-2D4BAE3F9D1C}"/>
              </a:ext>
            </a:extLst>
          </p:cNvPr>
          <p:cNvSpPr>
            <a:spLocks noGrp="1"/>
          </p:cNvSpPr>
          <p:nvPr>
            <p:ph type="dt" sz="half" idx="10"/>
          </p:nvPr>
        </p:nvSpPr>
        <p:spPr/>
        <p:txBody>
          <a:bodyPr/>
          <a:lstStyle/>
          <a:p>
            <a:fld id="{375DB668-12A7-4E81-B4E4-640E6BAED9E4}" type="datetime1">
              <a:rPr lang="en-US" smtClean="0"/>
              <a:t>9/23/2020</a:t>
            </a:fld>
            <a:endParaRPr lang="en-US"/>
          </a:p>
        </p:txBody>
      </p:sp>
      <p:sp>
        <p:nvSpPr>
          <p:cNvPr id="6" name="Footer Placeholder 5">
            <a:extLst>
              <a:ext uri="{FF2B5EF4-FFF2-40B4-BE49-F238E27FC236}">
                <a16:creationId xmlns:a16="http://schemas.microsoft.com/office/drawing/2014/main" id="{CF5E94D8-F359-4E03-87B1-56F397C68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8F9E8-EBCE-474D-A409-794D534327B3}"/>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1785102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14D1-E944-4D02-A04F-D08FC54B931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810C66-C80B-42C8-BCB7-6A8FFC12ABA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674097-858D-4D08-BE95-C9D0BA06FBE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98A23-754C-4FC0-8528-04600820B8F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8F795-7347-40C3-AC04-2BF8AFC36A6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87765-9361-4916-85BD-CA432E09801C}"/>
              </a:ext>
            </a:extLst>
          </p:cNvPr>
          <p:cNvSpPr>
            <a:spLocks noGrp="1"/>
          </p:cNvSpPr>
          <p:nvPr>
            <p:ph type="dt" sz="half" idx="10"/>
          </p:nvPr>
        </p:nvSpPr>
        <p:spPr/>
        <p:txBody>
          <a:bodyPr/>
          <a:lstStyle/>
          <a:p>
            <a:fld id="{DA9C58C4-6CFE-4B1B-A41A-D76E789613C8}" type="datetime1">
              <a:rPr lang="en-US" smtClean="0"/>
              <a:t>9/23/2020</a:t>
            </a:fld>
            <a:endParaRPr lang="en-US"/>
          </a:p>
        </p:txBody>
      </p:sp>
      <p:sp>
        <p:nvSpPr>
          <p:cNvPr id="8" name="Footer Placeholder 7">
            <a:extLst>
              <a:ext uri="{FF2B5EF4-FFF2-40B4-BE49-F238E27FC236}">
                <a16:creationId xmlns:a16="http://schemas.microsoft.com/office/drawing/2014/main" id="{E7874BFE-DDAB-47CB-ACA7-E46F6D54ED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0BDA92-890F-41EB-84B2-593E3F29CF5E}"/>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72502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567B-BE0B-4807-A6A8-2D76F307C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E02F7-0EF5-4C3A-B01C-BF5389F22655}"/>
              </a:ext>
            </a:extLst>
          </p:cNvPr>
          <p:cNvSpPr>
            <a:spLocks noGrp="1"/>
          </p:cNvSpPr>
          <p:nvPr>
            <p:ph type="dt" sz="half" idx="10"/>
          </p:nvPr>
        </p:nvSpPr>
        <p:spPr/>
        <p:txBody>
          <a:bodyPr/>
          <a:lstStyle/>
          <a:p>
            <a:fld id="{AA8D44F9-C73C-4FE8-A523-31A21F10386B}" type="datetime1">
              <a:rPr lang="en-US" smtClean="0"/>
              <a:t>9/23/2020</a:t>
            </a:fld>
            <a:endParaRPr lang="en-US"/>
          </a:p>
        </p:txBody>
      </p:sp>
      <p:sp>
        <p:nvSpPr>
          <p:cNvPr id="4" name="Footer Placeholder 3">
            <a:extLst>
              <a:ext uri="{FF2B5EF4-FFF2-40B4-BE49-F238E27FC236}">
                <a16:creationId xmlns:a16="http://schemas.microsoft.com/office/drawing/2014/main" id="{32F2DF26-13F9-47DE-A3D5-4299775D1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7E6145-A857-44C6-9F39-5FF0FD275EB9}"/>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2936153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0135D-9B70-4938-BCC9-FFE2E9414E0C}"/>
              </a:ext>
            </a:extLst>
          </p:cNvPr>
          <p:cNvSpPr>
            <a:spLocks noGrp="1"/>
          </p:cNvSpPr>
          <p:nvPr>
            <p:ph type="dt" sz="half" idx="10"/>
          </p:nvPr>
        </p:nvSpPr>
        <p:spPr/>
        <p:txBody>
          <a:bodyPr/>
          <a:lstStyle/>
          <a:p>
            <a:fld id="{DF44B0AD-5B63-4CB2-BF97-147BC82A7E62}" type="datetime1">
              <a:rPr lang="en-US" smtClean="0"/>
              <a:t>9/23/2020</a:t>
            </a:fld>
            <a:endParaRPr lang="en-US"/>
          </a:p>
        </p:txBody>
      </p:sp>
      <p:sp>
        <p:nvSpPr>
          <p:cNvPr id="3" name="Footer Placeholder 2">
            <a:extLst>
              <a:ext uri="{FF2B5EF4-FFF2-40B4-BE49-F238E27FC236}">
                <a16:creationId xmlns:a16="http://schemas.microsoft.com/office/drawing/2014/main" id="{23EE98DF-57B4-4639-8E86-333FEE5555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0CA7D0-1B0F-480F-9828-EB52A5DE1844}"/>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3240851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56C3-5036-4DDA-AF42-7B6BBDB478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589DDF-0B94-4B2D-85CE-A440573C3C1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D38DD7-3EDF-47E8-8030-4B186722CD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FE24FD-4758-4993-9444-F9625446ADE8}"/>
              </a:ext>
            </a:extLst>
          </p:cNvPr>
          <p:cNvSpPr>
            <a:spLocks noGrp="1"/>
          </p:cNvSpPr>
          <p:nvPr>
            <p:ph type="dt" sz="half" idx="10"/>
          </p:nvPr>
        </p:nvSpPr>
        <p:spPr/>
        <p:txBody>
          <a:bodyPr/>
          <a:lstStyle/>
          <a:p>
            <a:fld id="{E4923C63-C465-4BB0-9239-635206598F4D}" type="datetime1">
              <a:rPr lang="en-US" smtClean="0"/>
              <a:t>9/23/2020</a:t>
            </a:fld>
            <a:endParaRPr lang="en-US"/>
          </a:p>
        </p:txBody>
      </p:sp>
      <p:sp>
        <p:nvSpPr>
          <p:cNvPr id="6" name="Footer Placeholder 5">
            <a:extLst>
              <a:ext uri="{FF2B5EF4-FFF2-40B4-BE49-F238E27FC236}">
                <a16:creationId xmlns:a16="http://schemas.microsoft.com/office/drawing/2014/main" id="{EB18E352-B0D9-477A-AFE3-BA826C66F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8CC6E-7903-4B77-822C-20D168D67B00}"/>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886025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687E-1D07-4AAC-94CB-E984A68D5B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417C5E1-82B6-43F1-AE55-8E6835FD3C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A16773A-58ED-49D3-8A6D-2588BD4033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393869-36FC-412F-A3AF-B57B17ADEBF0}"/>
              </a:ext>
            </a:extLst>
          </p:cNvPr>
          <p:cNvSpPr>
            <a:spLocks noGrp="1"/>
          </p:cNvSpPr>
          <p:nvPr>
            <p:ph type="dt" sz="half" idx="10"/>
          </p:nvPr>
        </p:nvSpPr>
        <p:spPr/>
        <p:txBody>
          <a:bodyPr/>
          <a:lstStyle/>
          <a:p>
            <a:fld id="{93253FE1-8E9F-498E-85FB-D7484EDF1241}" type="datetime1">
              <a:rPr lang="en-US" smtClean="0"/>
              <a:t>9/23/2020</a:t>
            </a:fld>
            <a:endParaRPr lang="en-US"/>
          </a:p>
        </p:txBody>
      </p:sp>
      <p:sp>
        <p:nvSpPr>
          <p:cNvPr id="6" name="Footer Placeholder 5">
            <a:extLst>
              <a:ext uri="{FF2B5EF4-FFF2-40B4-BE49-F238E27FC236}">
                <a16:creationId xmlns:a16="http://schemas.microsoft.com/office/drawing/2014/main" id="{48E4A9F4-3053-4B6E-A164-AD70F95EB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D0642-7F50-4092-9368-382BD871F83C}"/>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2547267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8255-06F9-4965-87AC-2E6659E10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6F221-6795-4485-BAD4-0C14F4CA10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7A57D-C6F7-44AA-94D3-99777B6E7118}"/>
              </a:ext>
            </a:extLst>
          </p:cNvPr>
          <p:cNvSpPr>
            <a:spLocks noGrp="1"/>
          </p:cNvSpPr>
          <p:nvPr>
            <p:ph type="dt" sz="half" idx="10"/>
          </p:nvPr>
        </p:nvSpPr>
        <p:spPr/>
        <p:txBody>
          <a:bodyPr/>
          <a:lstStyle/>
          <a:p>
            <a:fld id="{02299853-60D8-4B1E-A9BB-2CAD7B49AC07}" type="datetime1">
              <a:rPr lang="en-US" smtClean="0"/>
              <a:t>9/23/2020</a:t>
            </a:fld>
            <a:endParaRPr lang="en-US"/>
          </a:p>
        </p:txBody>
      </p:sp>
      <p:sp>
        <p:nvSpPr>
          <p:cNvPr id="5" name="Footer Placeholder 4">
            <a:extLst>
              <a:ext uri="{FF2B5EF4-FFF2-40B4-BE49-F238E27FC236}">
                <a16:creationId xmlns:a16="http://schemas.microsoft.com/office/drawing/2014/main" id="{E24981BD-3F2E-452D-A403-7F6B5145B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092BF-6DD7-4354-A144-F00FDEF1E349}"/>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3423785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BB09C-7835-449C-8311-DEAB26925C5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8C5C8A-5D45-4033-B57D-787C239C0E1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689DD-2DD9-427F-8C79-09079FE05FFD}"/>
              </a:ext>
            </a:extLst>
          </p:cNvPr>
          <p:cNvSpPr>
            <a:spLocks noGrp="1"/>
          </p:cNvSpPr>
          <p:nvPr>
            <p:ph type="dt" sz="half" idx="10"/>
          </p:nvPr>
        </p:nvSpPr>
        <p:spPr/>
        <p:txBody>
          <a:bodyPr/>
          <a:lstStyle/>
          <a:p>
            <a:fld id="{30FAA1DE-6428-46F3-B9AB-AE22CCE0F021}" type="datetime1">
              <a:rPr lang="en-US" smtClean="0"/>
              <a:t>9/23/2020</a:t>
            </a:fld>
            <a:endParaRPr lang="en-US"/>
          </a:p>
        </p:txBody>
      </p:sp>
      <p:sp>
        <p:nvSpPr>
          <p:cNvPr id="5" name="Footer Placeholder 4">
            <a:extLst>
              <a:ext uri="{FF2B5EF4-FFF2-40B4-BE49-F238E27FC236}">
                <a16:creationId xmlns:a16="http://schemas.microsoft.com/office/drawing/2014/main" id="{92A915FB-404B-49B2-AD7B-768E69ED0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CF0F1-171D-48C6-8D65-FF5DF6847D45}"/>
              </a:ext>
            </a:extLst>
          </p:cNvPr>
          <p:cNvSpPr>
            <a:spLocks noGrp="1"/>
          </p:cNvSpPr>
          <p:nvPr>
            <p:ph type="sldNum" sz="quarter" idx="12"/>
          </p:nvPr>
        </p:nvSpPr>
        <p:spPr/>
        <p:txBody>
          <a:bodyPr/>
          <a:lstStyle/>
          <a:p>
            <a:fld id="{DD528AA7-6BD5-4BF0-BA61-30F8748A0A3A}" type="slidenum">
              <a:rPr lang="en-US" smtClean="0"/>
              <a:t>‹#›</a:t>
            </a:fld>
            <a:endParaRPr lang="en-US"/>
          </a:p>
        </p:txBody>
      </p:sp>
    </p:spTree>
    <p:extLst>
      <p:ext uri="{BB962C8B-B14F-4D97-AF65-F5344CB8AC3E}">
        <p14:creationId xmlns:p14="http://schemas.microsoft.com/office/powerpoint/2010/main" val="1954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FFA8007-C07C-4057-8AC4-8CDCB184CE0C}"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8305800" y="5943600"/>
            <a:ext cx="685800" cy="369332"/>
          </a:xfrm>
          <a:prstGeom prst="rect">
            <a:avLst/>
          </a:prstGeom>
          <a:noFill/>
        </p:spPr>
        <p:txBody>
          <a:bodyPr wrap="square" rtlCol="0">
            <a:spAutoFit/>
          </a:bodyPr>
          <a:lstStyle/>
          <a:p>
            <a:fld id="{55B7CAF6-F5B6-452D-A8C7-9A61BF6A848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5D53E3-3D6D-4422-9E74-CC0303DA4DA0}" type="datetime1">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4A93FE-DBB8-49CB-9C12-499B32A4FDFB}" type="datetime1">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17EC5-55D4-4AB8-9BF0-84AF6EF768CC}" type="slidenum">
              <a:rPr lang="en-US" smtClean="0"/>
              <a:t>‹#›</a:t>
            </a:fld>
            <a:endParaRPr lang="en-US"/>
          </a:p>
        </p:txBody>
      </p:sp>
      <p:sp>
        <p:nvSpPr>
          <p:cNvPr id="6" name="TextBox 5"/>
          <p:cNvSpPr txBox="1"/>
          <p:nvPr userDrawn="1"/>
        </p:nvSpPr>
        <p:spPr>
          <a:xfrm>
            <a:off x="8458200" y="5943600"/>
            <a:ext cx="533400" cy="369332"/>
          </a:xfrm>
          <a:prstGeom prst="rect">
            <a:avLst/>
          </a:prstGeom>
          <a:noFill/>
        </p:spPr>
        <p:txBody>
          <a:bodyPr wrap="square" rtlCol="0">
            <a:spAutoFit/>
          </a:bodyPr>
          <a:lstStyle/>
          <a:p>
            <a:fld id="{448EB96F-2245-4F5F-B500-67E32D0032A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2297ABC-8071-4C2C-B69A-5B7EE12EFC7B}" type="datetime1">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6455C7B-3A4E-4F88-9383-62B500AF4D36}"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F2EBC4-3595-4F6D-B8CE-38A628699D2D}"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398A064-46C5-4277-A841-80C969115F70}" type="datetime1">
              <a:rPr lang="en-US" smtClean="0"/>
              <a:t>9/23/2020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2E17EC5-55D4-4AB8-9BF0-84AF6EF768C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B67B78B3-F238-4055-A1F7-89871E782015}" type="datetime1">
              <a:rPr lang="en-US" smtClean="0"/>
              <a:t>9/23/2020</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extLst>
      <p:ext uri="{BB962C8B-B14F-4D97-AF65-F5344CB8AC3E}">
        <p14:creationId xmlns:p14="http://schemas.microsoft.com/office/powerpoint/2010/main" val="42529330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D7DC0-D8D8-41BE-A973-67BEC40321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22DA8B-8124-4201-9FC7-C13E151822E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431E6-42EC-45B1-B778-6CEB84F7AC2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F0D363-C6F5-4C66-B55B-D674278138BA}" type="datetime1">
              <a:rPr lang="en-US" smtClean="0"/>
              <a:t>9/23/2020</a:t>
            </a:fld>
            <a:endParaRPr lang="en-US"/>
          </a:p>
        </p:txBody>
      </p:sp>
      <p:sp>
        <p:nvSpPr>
          <p:cNvPr id="5" name="Footer Placeholder 4">
            <a:extLst>
              <a:ext uri="{FF2B5EF4-FFF2-40B4-BE49-F238E27FC236}">
                <a16:creationId xmlns:a16="http://schemas.microsoft.com/office/drawing/2014/main" id="{2E07D0C9-686A-4B46-ACE6-8722572C59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E44E2F-B3D8-457E-964A-AF0B58E038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528AA7-6BD5-4BF0-BA61-30F8748A0A3A}" type="slidenum">
              <a:rPr lang="en-US" smtClean="0"/>
              <a:t>‹#›</a:t>
            </a:fld>
            <a:endParaRPr lang="en-US"/>
          </a:p>
        </p:txBody>
      </p:sp>
    </p:spTree>
    <p:extLst>
      <p:ext uri="{BB962C8B-B14F-4D97-AF65-F5344CB8AC3E}">
        <p14:creationId xmlns:p14="http://schemas.microsoft.com/office/powerpoint/2010/main" val="26937594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gabriella.racca@unito.it"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ortal.cor.europa.eu/egtc/CoRActivities/Pages/egtc-list.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papers.ssrn.com/sol3/cf_dev/AbsByAuth.cfm?per_id=1571949" TargetMode="External"/><Relationship Id="rId2" Type="http://schemas.openxmlformats.org/officeDocument/2006/relationships/hyperlink" Target="mailto:gabriella.racca@unito.it"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publicprocurementinternational.com/joint-public-procurement-lessons-across-borders/" TargetMode="External"/><Relationship Id="rId4" Type="http://schemas.openxmlformats.org/officeDocument/2006/relationships/hyperlink" Target="https://www.larcier.com/fr/joint-public-procurement-and-innovation-2019-9782802763802.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5323"/>
            <a:ext cx="8686800" cy="1750988"/>
          </a:xfrm>
        </p:spPr>
        <p:txBody>
          <a:bodyPr>
            <a:normAutofit fontScale="90000"/>
          </a:bodyPr>
          <a:lstStyle/>
          <a:p>
            <a:br>
              <a:rPr lang="it-IT" sz="4000" dirty="0"/>
            </a:br>
            <a:r>
              <a:rPr lang="it-IT" sz="4000" i="1" dirty="0"/>
              <a:t>Joint Public Procurement and Innovation:</a:t>
            </a:r>
            <a:br>
              <a:rPr lang="it-IT" sz="4000" i="1" dirty="0"/>
            </a:br>
            <a:r>
              <a:rPr lang="it-IT" sz="4000" i="1" dirty="0" err="1"/>
              <a:t>Lessons</a:t>
            </a:r>
            <a:r>
              <a:rPr lang="it-IT" sz="4000" i="1" dirty="0"/>
              <a:t> </a:t>
            </a:r>
            <a:r>
              <a:rPr lang="it-IT" sz="4000" i="1" dirty="0" err="1"/>
              <a:t>Across</a:t>
            </a:r>
            <a:r>
              <a:rPr lang="it-IT" sz="4000" i="1" dirty="0"/>
              <a:t> </a:t>
            </a:r>
            <a:r>
              <a:rPr lang="it-IT" sz="4000" i="1" dirty="0" err="1"/>
              <a:t>Borders</a:t>
            </a:r>
            <a:r>
              <a:rPr lang="it-IT" sz="4000" i="1" dirty="0"/>
              <a:t> </a:t>
            </a:r>
            <a:br>
              <a:rPr lang="it-IT" sz="3100" dirty="0">
                <a:solidFill>
                  <a:srgbClr val="FFFF00"/>
                </a:solidFill>
                <a:latin typeface="Times"/>
                <a:cs typeface="Times"/>
              </a:rPr>
            </a:br>
            <a:r>
              <a:rPr lang="it-IT" sz="4000" dirty="0">
                <a:solidFill>
                  <a:srgbClr val="FFFF00"/>
                </a:solidFill>
              </a:rPr>
              <a:t>	</a:t>
            </a:r>
            <a:endParaRPr lang="it-IT" dirty="0">
              <a:solidFill>
                <a:srgbClr val="FFFF00"/>
              </a:solidFill>
            </a:endParaRPr>
          </a:p>
        </p:txBody>
      </p:sp>
      <p:sp>
        <p:nvSpPr>
          <p:cNvPr id="3" name="Subtitle 2"/>
          <p:cNvSpPr>
            <a:spLocks noGrp="1"/>
          </p:cNvSpPr>
          <p:nvPr>
            <p:ph type="subTitle" idx="1"/>
          </p:nvPr>
        </p:nvSpPr>
        <p:spPr>
          <a:xfrm>
            <a:off x="546683" y="369634"/>
            <a:ext cx="8153400" cy="914400"/>
          </a:xfrm>
        </p:spPr>
        <p:txBody>
          <a:bodyPr>
            <a:normAutofit/>
          </a:bodyPr>
          <a:lstStyle/>
          <a:p>
            <a:r>
              <a:rPr lang="en-US" altLang="it-IT" sz="3600" b="1" dirty="0">
                <a:latin typeface="Palatino Linotype" pitchFamily="16" charset="0"/>
                <a:cs typeface="Times New Roman" pitchFamily="16" charset="0"/>
              </a:rPr>
              <a:t>Book Discussion:</a:t>
            </a:r>
            <a:endParaRPr lang="en-US" b="1" dirty="0">
              <a:solidFill>
                <a:schemeClr val="bg2">
                  <a:lumMod val="25000"/>
                </a:schemeClr>
              </a:solidFill>
            </a:endParaRPr>
          </a:p>
        </p:txBody>
      </p:sp>
      <p:sp>
        <p:nvSpPr>
          <p:cNvPr id="4" name="CasellaDiTesto 3"/>
          <p:cNvSpPr txBox="1"/>
          <p:nvPr/>
        </p:nvSpPr>
        <p:spPr>
          <a:xfrm>
            <a:off x="584782" y="2367073"/>
            <a:ext cx="4038601" cy="153888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solidFill>
                  <a:schemeClr val="bg2">
                    <a:lumMod val="25000"/>
                  </a:schemeClr>
                </a:solidFill>
              </a:rPr>
              <a:t>Prof. Gabriella M. </a:t>
            </a:r>
            <a:r>
              <a:rPr lang="en-US" sz="2400" b="1" dirty="0" err="1">
                <a:solidFill>
                  <a:schemeClr val="bg2">
                    <a:lumMod val="25000"/>
                  </a:schemeClr>
                </a:solidFill>
              </a:rPr>
              <a:t>Racca</a:t>
            </a:r>
            <a:r>
              <a:rPr lang="en-US" sz="2400" b="1" dirty="0">
                <a:solidFill>
                  <a:schemeClr val="bg2">
                    <a:lumMod val="25000"/>
                  </a:schemeClr>
                </a:solidFill>
              </a:rPr>
              <a:t> </a:t>
            </a:r>
          </a:p>
          <a:p>
            <a:pPr algn="ctr"/>
            <a:r>
              <a:rPr lang="en-US" sz="2000" b="1" i="1" dirty="0">
                <a:solidFill>
                  <a:schemeClr val="bg2">
                    <a:lumMod val="25000"/>
                  </a:schemeClr>
                </a:solidFill>
              </a:rPr>
              <a:t>Full Professor of Administrative Law</a:t>
            </a:r>
          </a:p>
          <a:p>
            <a:pPr algn="ctr"/>
            <a:r>
              <a:rPr lang="en-US" sz="2000" b="1" dirty="0">
                <a:solidFill>
                  <a:schemeClr val="bg2">
                    <a:lumMod val="25000"/>
                  </a:schemeClr>
                </a:solidFill>
              </a:rPr>
              <a:t>University of Turin - Italy</a:t>
            </a:r>
          </a:p>
          <a:p>
            <a:pPr algn="ctr">
              <a:lnSpc>
                <a:spcPct val="150000"/>
              </a:lnSpc>
            </a:pPr>
            <a:r>
              <a:rPr lang="en-US" sz="2000" dirty="0">
                <a:solidFill>
                  <a:srgbClr val="0070C0"/>
                </a:solidFill>
                <a:hlinkClick r:id="rId2"/>
              </a:rPr>
              <a:t>gabriella.racca@unito.it</a:t>
            </a:r>
            <a:r>
              <a:rPr lang="en-US" sz="2000" dirty="0">
                <a:solidFill>
                  <a:srgbClr val="0070C0"/>
                </a:solidFill>
              </a:rPr>
              <a:t> </a:t>
            </a:r>
          </a:p>
        </p:txBody>
      </p:sp>
      <p:pic>
        <p:nvPicPr>
          <p:cNvPr id="5" name="Picture 5"/>
          <p:cNvPicPr>
            <a:picLocks noChangeAspect="1" noChangeArrowheads="1"/>
          </p:cNvPicPr>
          <p:nvPr/>
        </p:nvPicPr>
        <p:blipFill>
          <a:blip r:embed="rId3"/>
          <a:srcRect/>
          <a:stretch>
            <a:fillRect/>
          </a:stretch>
        </p:blipFill>
        <p:spPr bwMode="auto">
          <a:xfrm>
            <a:off x="0" y="6198449"/>
            <a:ext cx="1682750" cy="628650"/>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91C8ABB9-0958-4EFB-8DEE-3209732995A1}"/>
              </a:ext>
            </a:extLst>
          </p:cNvPr>
          <p:cNvSpPr>
            <a:spLocks noGrp="1"/>
          </p:cNvSpPr>
          <p:nvPr>
            <p:ph type="sldNum" sz="quarter" idx="12"/>
          </p:nvPr>
        </p:nvSpPr>
        <p:spPr/>
        <p:txBody>
          <a:bodyPr/>
          <a:lstStyle/>
          <a:p>
            <a:fld id="{2B19053D-4B37-4D7B-8ABF-990319F02EEF}" type="slidenum">
              <a:rPr lang="en-US" smtClean="0"/>
              <a:pPr/>
              <a:t>1</a:t>
            </a:fld>
            <a:endParaRPr lang="en-US" dirty="0"/>
          </a:p>
        </p:txBody>
      </p:sp>
      <p:pic>
        <p:nvPicPr>
          <p:cNvPr id="9" name="Picture 10" descr="Risultati immagini per TORI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510276"/>
            <a:ext cx="3960440" cy="236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3">
            <a:extLst>
              <a:ext uri="{FF2B5EF4-FFF2-40B4-BE49-F238E27FC236}">
                <a16:creationId xmlns:a16="http://schemas.microsoft.com/office/drawing/2014/main" id="{DCE3F83B-1B62-432C-8D9C-41711EA749BE}"/>
              </a:ext>
            </a:extLst>
          </p:cNvPr>
          <p:cNvSpPr txBox="1"/>
          <p:nvPr/>
        </p:nvSpPr>
        <p:spPr>
          <a:xfrm>
            <a:off x="598065" y="3944271"/>
            <a:ext cx="4038601" cy="17989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solidFill>
                  <a:schemeClr val="bg2">
                    <a:lumMod val="25000"/>
                  </a:schemeClr>
                </a:solidFill>
              </a:rPr>
              <a:t>Prof. Christopher R. Yukins </a:t>
            </a:r>
          </a:p>
          <a:p>
            <a:pPr algn="ctr"/>
            <a:r>
              <a:rPr lang="en-US" sz="2000" b="1" i="1" dirty="0">
                <a:solidFill>
                  <a:schemeClr val="bg2">
                    <a:lumMod val="25000"/>
                  </a:schemeClr>
                </a:solidFill>
              </a:rPr>
              <a:t>Professor of Government Procurement Law</a:t>
            </a:r>
          </a:p>
          <a:p>
            <a:pPr algn="ctr"/>
            <a:r>
              <a:rPr lang="en-US" sz="2000" b="1" dirty="0">
                <a:solidFill>
                  <a:schemeClr val="bg2">
                    <a:lumMod val="25000"/>
                  </a:schemeClr>
                </a:solidFill>
              </a:rPr>
              <a:t>George Washington University</a:t>
            </a:r>
          </a:p>
          <a:p>
            <a:pPr algn="ctr">
              <a:lnSpc>
                <a:spcPct val="150000"/>
              </a:lnSpc>
            </a:pPr>
            <a:r>
              <a:rPr lang="en-US" sz="2000" dirty="0">
                <a:solidFill>
                  <a:srgbClr val="0070C0"/>
                </a:solidFill>
                <a:hlinkClick r:id="rId2"/>
              </a:rPr>
              <a:t>cyukins@law.gwu.edu</a:t>
            </a:r>
            <a:r>
              <a:rPr lang="en-US" sz="2000" dirty="0">
                <a:solidFill>
                  <a:srgbClr val="0070C0"/>
                </a:solidFill>
              </a:rPr>
              <a:t> </a:t>
            </a:r>
          </a:p>
        </p:txBody>
      </p:sp>
    </p:spTree>
    <p:extLst>
      <p:ext uri="{BB962C8B-B14F-4D97-AF65-F5344CB8AC3E}">
        <p14:creationId xmlns:p14="http://schemas.microsoft.com/office/powerpoint/2010/main" val="177620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09600"/>
            <a:ext cx="8229600" cy="1066800"/>
          </a:xfrm>
        </p:spPr>
        <p:txBody>
          <a:bodyPr/>
          <a:lstStyle/>
          <a:p>
            <a:pPr algn="l"/>
            <a:r>
              <a:rPr lang="en-US" b="1" dirty="0">
                <a:solidFill>
                  <a:schemeClr val="bg1"/>
                </a:solidFill>
              </a:rPr>
              <a:t>Choice of Law</a:t>
            </a:r>
          </a:p>
        </p:txBody>
      </p:sp>
      <p:sp>
        <p:nvSpPr>
          <p:cNvPr id="2" name="Content Placeholder 1"/>
          <p:cNvSpPr>
            <a:spLocks noGrp="1"/>
          </p:cNvSpPr>
          <p:nvPr>
            <p:ph sz="half" idx="4294967295"/>
          </p:nvPr>
        </p:nvSpPr>
        <p:spPr>
          <a:xfrm>
            <a:off x="609600" y="2229293"/>
            <a:ext cx="3124200" cy="1504507"/>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a:t>Whose law applies?</a:t>
            </a:r>
          </a:p>
        </p:txBody>
      </p:sp>
      <p:sp>
        <p:nvSpPr>
          <p:cNvPr id="3" name="Slide Number Placeholder 2"/>
          <p:cNvSpPr>
            <a:spLocks noGrp="1"/>
          </p:cNvSpPr>
          <p:nvPr>
            <p:ph type="sldNum" sz="quarter" idx="12"/>
          </p:nvPr>
        </p:nvSpPr>
        <p:spPr/>
        <p:txBody>
          <a:bodyPr/>
          <a:lstStyle/>
          <a:p>
            <a:fld id="{7432775A-8A9C-4D42-B6FB-FD84CCE48DBA}" type="slidenum">
              <a:rPr lang="en-US" smtClean="0"/>
              <a:t>10</a:t>
            </a:fld>
            <a:endParaRPr lang="en-US" dirty="0"/>
          </a:p>
        </p:txBody>
      </p:sp>
      <p:sp>
        <p:nvSpPr>
          <p:cNvPr id="5" name="TextBox 4"/>
          <p:cNvSpPr txBox="1"/>
          <p:nvPr/>
        </p:nvSpPr>
        <p:spPr>
          <a:xfrm>
            <a:off x="4191000" y="1840974"/>
            <a:ext cx="4953000" cy="3785652"/>
          </a:xfrm>
          <a:prstGeom prst="rect">
            <a:avLst/>
          </a:prstGeom>
          <a:solidFill>
            <a:srgbClr val="FFFF00"/>
          </a:solidFill>
        </p:spPr>
        <p:txBody>
          <a:bodyPr wrap="square" rtlCol="0">
            <a:spAutoFit/>
          </a:bodyPr>
          <a:lstStyle/>
          <a:p>
            <a:r>
              <a:rPr lang="en-US" sz="2400" b="1" dirty="0"/>
              <a:t>EU Procurement Directive, Art. 39, para. 4:</a:t>
            </a:r>
          </a:p>
          <a:p>
            <a:r>
              <a:rPr lang="en-US" sz="2400" dirty="0"/>
              <a:t>The provision of </a:t>
            </a:r>
            <a:r>
              <a:rPr lang="en-US" sz="2400" b="1" dirty="0" err="1"/>
              <a:t>centralised</a:t>
            </a:r>
            <a:r>
              <a:rPr lang="en-US" sz="2400" b="1" dirty="0"/>
              <a:t> purchasing activities by a central purchasing body located in another Member State </a:t>
            </a:r>
            <a:r>
              <a:rPr lang="en-US" sz="2400" dirty="0"/>
              <a:t>shall be conducted </a:t>
            </a:r>
            <a:r>
              <a:rPr lang="en-US" sz="2400" b="1" dirty="0"/>
              <a:t>in accordance with the national provisions </a:t>
            </a:r>
            <a:r>
              <a:rPr lang="en-US" sz="2400" dirty="0"/>
              <a:t>of the Member State where the central purchasing body is located . . .</a:t>
            </a:r>
          </a:p>
        </p:txBody>
      </p:sp>
      <p:pic>
        <p:nvPicPr>
          <p:cNvPr id="8194" name="Picture 2" descr="https://europa.eu/european-union/sites/europaeu/files/docs/body/flag_yellow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2971"/>
            <a:ext cx="2057400" cy="137502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6" y="5544869"/>
            <a:ext cx="2376809" cy="887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7513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Callout 4"/>
          <p:cNvSpPr/>
          <p:nvPr/>
        </p:nvSpPr>
        <p:spPr>
          <a:xfrm>
            <a:off x="6503532" y="4291271"/>
            <a:ext cx="2457908" cy="1662135"/>
          </a:xfrm>
          <a:prstGeom prst="left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Demand</a:t>
            </a:r>
          </a:p>
          <a:p>
            <a:pPr algn="ctr"/>
            <a:r>
              <a:rPr lang="en-US" sz="2400" b="1" dirty="0"/>
              <a:t>Supply</a:t>
            </a:r>
          </a:p>
          <a:p>
            <a:pPr algn="ctr"/>
            <a:r>
              <a:rPr lang="en-US" sz="2400" b="1" dirty="0">
                <a:solidFill>
                  <a:srgbClr val="FFFF00"/>
                </a:solidFill>
              </a:rPr>
              <a:t>Legal Control</a:t>
            </a:r>
          </a:p>
        </p:txBody>
      </p:sp>
      <p:graphicFrame>
        <p:nvGraphicFramePr>
          <p:cNvPr id="3" name="Diagram 2"/>
          <p:cNvGraphicFramePr/>
          <p:nvPr>
            <p:extLst>
              <p:ext uri="{D42A27DB-BD31-4B8C-83A1-F6EECF244321}">
                <p14:modId xmlns:p14="http://schemas.microsoft.com/office/powerpoint/2010/main" val="3145187423"/>
              </p:ext>
            </p:extLst>
          </p:nvPr>
        </p:nvGraphicFramePr>
        <p:xfrm>
          <a:off x="-308429" y="1396817"/>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yourstrategic.com/home/portals/0/Images/logo/NASPO_ValuePoint_logo_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33400"/>
            <a:ext cx="3352800" cy="11962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www.planwallpaper.com/static/images/U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59" y="232427"/>
            <a:ext cx="1610541" cy="109101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p:cNvPicPr>
            <a:picLocks noChangeAspect="1" noChangeArrowheads="1"/>
          </p:cNvPicPr>
          <p:nvPr/>
        </p:nvPicPr>
        <p:blipFill>
          <a:blip r:embed="rId9"/>
          <a:srcRect/>
          <a:stretch>
            <a:fillRect/>
          </a:stretch>
        </p:blipFill>
        <p:spPr bwMode="auto">
          <a:xfrm>
            <a:off x="0" y="6203584"/>
            <a:ext cx="1682750" cy="628650"/>
          </a:xfrm>
          <a:prstGeom prst="rect">
            <a:avLst/>
          </a:prstGeom>
          <a:noFill/>
          <a:ln w="9525">
            <a:noFill/>
            <a:miter lim="800000"/>
            <a:headEnd/>
            <a:tailEnd/>
          </a:ln>
        </p:spPr>
      </p:pic>
      <p:sp>
        <p:nvSpPr>
          <p:cNvPr id="2" name="CasellaDiTesto 1"/>
          <p:cNvSpPr txBox="1"/>
          <p:nvPr/>
        </p:nvSpPr>
        <p:spPr>
          <a:xfrm>
            <a:off x="2057400" y="381000"/>
            <a:ext cx="3468167" cy="646331"/>
          </a:xfrm>
          <a:prstGeom prst="rect">
            <a:avLst/>
          </a:prstGeom>
          <a:noFill/>
        </p:spPr>
        <p:txBody>
          <a:bodyPr wrap="none" rtlCol="0">
            <a:spAutoFit/>
          </a:bodyPr>
          <a:lstStyle/>
          <a:p>
            <a:r>
              <a:rPr lang="it-IT" b="1" dirty="0"/>
              <a:t>NATIONAL ASSOCIATION OF </a:t>
            </a:r>
          </a:p>
          <a:p>
            <a:r>
              <a:rPr lang="it-IT" b="1" dirty="0"/>
              <a:t>STATE PROCUREMENT OFFICIALS</a:t>
            </a:r>
          </a:p>
        </p:txBody>
      </p:sp>
      <p:sp>
        <p:nvSpPr>
          <p:cNvPr id="12" name="Rectangle: Rounded Corners 11">
            <a:extLst>
              <a:ext uri="{FF2B5EF4-FFF2-40B4-BE49-F238E27FC236}">
                <a16:creationId xmlns:a16="http://schemas.microsoft.com/office/drawing/2014/main" id="{FC819FB6-451B-4D94-992E-FEC5DD4641B5}"/>
              </a:ext>
            </a:extLst>
          </p:cNvPr>
          <p:cNvSpPr/>
          <p:nvPr/>
        </p:nvSpPr>
        <p:spPr>
          <a:xfrm>
            <a:off x="5715000" y="2132454"/>
            <a:ext cx="2971800" cy="1295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“Cooperative Purchasing” (Joint Procurement) in the United States</a:t>
            </a:r>
          </a:p>
        </p:txBody>
      </p:sp>
    </p:spTree>
    <p:extLst>
      <p:ext uri="{BB962C8B-B14F-4D97-AF65-F5344CB8AC3E}">
        <p14:creationId xmlns:p14="http://schemas.microsoft.com/office/powerpoint/2010/main" val="36540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264CBBB1-9217-4C0E-B021-850D524CF6C6}"/>
              </a:ext>
            </a:extLst>
          </p:cNvPr>
          <p:cNvPicPr>
            <a:picLocks noChangeAspect="1"/>
          </p:cNvPicPr>
          <p:nvPr/>
        </p:nvPicPr>
        <p:blipFill>
          <a:blip r:embed="rId2"/>
          <a:stretch>
            <a:fillRect/>
          </a:stretch>
        </p:blipFill>
        <p:spPr>
          <a:xfrm>
            <a:off x="313507" y="774430"/>
            <a:ext cx="2421221" cy="732419"/>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0F8F57E5-195B-4FCD-BE6A-467B96EA3FD6}"/>
              </a:ext>
            </a:extLst>
          </p:cNvPr>
          <p:cNvPicPr>
            <a:picLocks noChangeAspect="1"/>
          </p:cNvPicPr>
          <p:nvPr/>
        </p:nvPicPr>
        <p:blipFill>
          <a:blip r:embed="rId3"/>
          <a:stretch>
            <a:fillRect/>
          </a:stretch>
        </p:blipFill>
        <p:spPr>
          <a:xfrm>
            <a:off x="3288156" y="958604"/>
            <a:ext cx="2438274" cy="323070"/>
          </a:xfrm>
          <a:prstGeom prst="rect">
            <a:avLst/>
          </a:prstGeom>
        </p:spPr>
      </p:pic>
      <p:pic>
        <p:nvPicPr>
          <p:cNvPr id="6" name="Picture 5" descr="A close up of a logo&#10;&#10;Description automatically generated">
            <a:extLst>
              <a:ext uri="{FF2B5EF4-FFF2-40B4-BE49-F238E27FC236}">
                <a16:creationId xmlns:a16="http://schemas.microsoft.com/office/drawing/2014/main" id="{EE1B08D8-25E2-4B65-9418-1DA19B314002}"/>
              </a:ext>
            </a:extLst>
          </p:cNvPr>
          <p:cNvPicPr>
            <a:picLocks noChangeAspect="1"/>
          </p:cNvPicPr>
          <p:nvPr/>
        </p:nvPicPr>
        <p:blipFill>
          <a:blip r:embed="rId4"/>
          <a:stretch>
            <a:fillRect/>
          </a:stretch>
        </p:blipFill>
        <p:spPr>
          <a:xfrm>
            <a:off x="6365329" y="958608"/>
            <a:ext cx="2465163" cy="320471"/>
          </a:xfrm>
          <a:prstGeom prst="rect">
            <a:avLst/>
          </a:prstGeom>
        </p:spPr>
      </p:pic>
      <p:pic>
        <p:nvPicPr>
          <p:cNvPr id="7" name="Picture 6">
            <a:extLst>
              <a:ext uri="{FF2B5EF4-FFF2-40B4-BE49-F238E27FC236}">
                <a16:creationId xmlns:a16="http://schemas.microsoft.com/office/drawing/2014/main" id="{68030874-078D-496D-AC92-D73A40F231CA}"/>
              </a:ext>
            </a:extLst>
          </p:cNvPr>
          <p:cNvPicPr>
            <a:picLocks noChangeAspect="1"/>
          </p:cNvPicPr>
          <p:nvPr/>
        </p:nvPicPr>
        <p:blipFill>
          <a:blip r:embed="rId5"/>
          <a:stretch>
            <a:fillRect/>
          </a:stretch>
        </p:blipFill>
        <p:spPr>
          <a:xfrm>
            <a:off x="313508" y="3087361"/>
            <a:ext cx="2421218" cy="690047"/>
          </a:xfrm>
          <a:prstGeom prst="rect">
            <a:avLst/>
          </a:prstGeom>
        </p:spPr>
      </p:pic>
      <p:pic>
        <p:nvPicPr>
          <p:cNvPr id="5" name="Picture 4">
            <a:extLst>
              <a:ext uri="{FF2B5EF4-FFF2-40B4-BE49-F238E27FC236}">
                <a16:creationId xmlns:a16="http://schemas.microsoft.com/office/drawing/2014/main" id="{3D6B4E40-D3E8-4C7B-A14F-6FD70AB9C4F7}"/>
              </a:ext>
            </a:extLst>
          </p:cNvPr>
          <p:cNvPicPr>
            <a:picLocks noChangeAspect="1"/>
          </p:cNvPicPr>
          <p:nvPr/>
        </p:nvPicPr>
        <p:blipFill>
          <a:blip r:embed="rId6"/>
          <a:stretch>
            <a:fillRect/>
          </a:stretch>
        </p:blipFill>
        <p:spPr>
          <a:xfrm>
            <a:off x="313266" y="5440621"/>
            <a:ext cx="2419328" cy="562493"/>
          </a:xfrm>
          <a:prstGeom prst="rect">
            <a:avLst/>
          </a:prstGeom>
        </p:spPr>
      </p:pic>
      <p:sp>
        <p:nvSpPr>
          <p:cNvPr id="51" name="Rectangle 5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345" y="2300641"/>
            <a:ext cx="3177655"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EB94D06-68DE-4BDA-9BB6-F160154DAF68}"/>
              </a:ext>
            </a:extLst>
          </p:cNvPr>
          <p:cNvSpPr>
            <a:spLocks noGrp="1"/>
          </p:cNvSpPr>
          <p:nvPr>
            <p:ph type="title"/>
          </p:nvPr>
        </p:nvSpPr>
        <p:spPr>
          <a:xfrm>
            <a:off x="6211614" y="2916520"/>
            <a:ext cx="2130293" cy="2309364"/>
          </a:xfrm>
        </p:spPr>
        <p:txBody>
          <a:bodyPr vert="horz" lIns="91440" tIns="45720" rIns="91440" bIns="45720" rtlCol="0" anchor="b">
            <a:normAutofit/>
          </a:bodyPr>
          <a:lstStyle/>
          <a:p>
            <a:pPr defTabSz="914400"/>
            <a:r>
              <a:rPr lang="en-US" sz="2300" b="1" kern="1200">
                <a:solidFill>
                  <a:srgbClr val="FFFFFF"/>
                </a:solidFill>
                <a:latin typeface="+mj-lt"/>
                <a:ea typeface="+mj-ea"/>
                <a:cs typeface="+mj-cs"/>
              </a:rPr>
              <a:t>U.S. Government Seized Supplies Using the Authority of the Defense Production Act</a:t>
            </a:r>
          </a:p>
        </p:txBody>
      </p:sp>
      <p:cxnSp>
        <p:nvCxnSpPr>
          <p:cNvPr id="53" name="Straight Connector 5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9141714"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304824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bird&#10;&#10;Description automatically generated">
            <a:extLst>
              <a:ext uri="{FF2B5EF4-FFF2-40B4-BE49-F238E27FC236}">
                <a16:creationId xmlns:a16="http://schemas.microsoft.com/office/drawing/2014/main" id="{47F4618B-2F41-4793-B271-4D351A325004}"/>
              </a:ext>
            </a:extLst>
          </p:cNvPr>
          <p:cNvPicPr>
            <a:picLocks noChangeAspect="1"/>
          </p:cNvPicPr>
          <p:nvPr/>
        </p:nvPicPr>
        <p:blipFill>
          <a:blip r:embed="rId7"/>
          <a:stretch>
            <a:fillRect/>
          </a:stretch>
        </p:blipFill>
        <p:spPr>
          <a:xfrm>
            <a:off x="3337371" y="4210490"/>
            <a:ext cx="2384556" cy="727289"/>
          </a:xfrm>
          <a:prstGeom prst="rect">
            <a:avLst/>
          </a:prstGeom>
        </p:spPr>
      </p:pic>
      <p:cxnSp>
        <p:nvCxnSpPr>
          <p:cNvPr id="61" name="Straight Connector 60">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55477" y="5336249"/>
            <a:ext cx="1419521"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B855286-BF29-41B0-A2F4-A2366567AFA1}"/>
              </a:ext>
            </a:extLst>
          </p:cNvPr>
          <p:cNvSpPr>
            <a:spLocks noGrp="1"/>
          </p:cNvSpPr>
          <p:nvPr>
            <p:ph type="sldNum" sz="quarter" idx="12"/>
          </p:nvPr>
        </p:nvSpPr>
        <p:spPr/>
        <p:txBody>
          <a:bodyPr/>
          <a:lstStyle/>
          <a:p>
            <a:fld id="{DD528AA7-6BD5-4BF0-BA61-30F8748A0A3A}" type="slidenum">
              <a:rPr lang="en-US" smtClean="0"/>
              <a:t>12</a:t>
            </a:fld>
            <a:endParaRPr lang="en-US"/>
          </a:p>
        </p:txBody>
      </p:sp>
    </p:spTree>
    <p:extLst>
      <p:ext uri="{BB962C8B-B14F-4D97-AF65-F5344CB8AC3E}">
        <p14:creationId xmlns:p14="http://schemas.microsoft.com/office/powerpoint/2010/main" val="309124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EF4B-99A3-4687-9D91-A6DDCE2D2687}"/>
              </a:ext>
            </a:extLst>
          </p:cNvPr>
          <p:cNvSpPr>
            <a:spLocks noGrp="1"/>
          </p:cNvSpPr>
          <p:nvPr>
            <p:ph type="title"/>
          </p:nvPr>
        </p:nvSpPr>
        <p:spPr/>
        <p:txBody>
          <a:bodyPr>
            <a:normAutofit fontScale="90000"/>
          </a:bodyPr>
          <a:lstStyle/>
          <a:p>
            <a:r>
              <a:rPr lang="en-US" dirty="0"/>
              <a:t>“Un-cooperative Purchasing” in the Pandemic</a:t>
            </a:r>
          </a:p>
        </p:txBody>
      </p:sp>
      <p:sp>
        <p:nvSpPr>
          <p:cNvPr id="3" name="Slide Number Placeholder 2">
            <a:extLst>
              <a:ext uri="{FF2B5EF4-FFF2-40B4-BE49-F238E27FC236}">
                <a16:creationId xmlns:a16="http://schemas.microsoft.com/office/drawing/2014/main" id="{485E0008-E254-4ABA-AAD6-2957FDDBDDD6}"/>
              </a:ext>
            </a:extLst>
          </p:cNvPr>
          <p:cNvSpPr>
            <a:spLocks noGrp="1"/>
          </p:cNvSpPr>
          <p:nvPr>
            <p:ph type="sldNum" sz="quarter" idx="12"/>
          </p:nvPr>
        </p:nvSpPr>
        <p:spPr/>
        <p:txBody>
          <a:bodyPr/>
          <a:lstStyle/>
          <a:p>
            <a:fld id="{B2E17EC5-55D4-4AB8-9BF0-84AF6EF768CC}" type="slidenum">
              <a:rPr lang="en-US" smtClean="0"/>
              <a:t>13</a:t>
            </a:fld>
            <a:endParaRPr lang="en-US"/>
          </a:p>
        </p:txBody>
      </p:sp>
      <p:graphicFrame>
        <p:nvGraphicFramePr>
          <p:cNvPr id="4" name="Diagram 3">
            <a:extLst>
              <a:ext uri="{FF2B5EF4-FFF2-40B4-BE49-F238E27FC236}">
                <a16:creationId xmlns:a16="http://schemas.microsoft.com/office/drawing/2014/main" id="{987BEF34-2757-4CA9-AD2A-047F21E26235}"/>
              </a:ext>
            </a:extLst>
          </p:cNvPr>
          <p:cNvGraphicFramePr/>
          <p:nvPr>
            <p:extLst>
              <p:ext uri="{D42A27DB-BD31-4B8C-83A1-F6EECF244321}">
                <p14:modId xmlns:p14="http://schemas.microsoft.com/office/powerpoint/2010/main" val="2900136566"/>
              </p:ext>
            </p:extLst>
          </p:nvPr>
        </p:nvGraphicFramePr>
        <p:xfrm>
          <a:off x="1676400" y="21861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49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a:extLst>
              <a:ext uri="{FF2B5EF4-FFF2-40B4-BE49-F238E27FC236}">
                <a16:creationId xmlns:a16="http://schemas.microsoft.com/office/drawing/2014/main" id="{1C749C9B-D62C-437A-913E-C25B5C514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97" y="5734622"/>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DB42CB3-4DD9-40BF-B64F-4006861826C6}"/>
              </a:ext>
            </a:extLst>
          </p:cNvPr>
          <p:cNvSpPr>
            <a:spLocks noGrp="1"/>
          </p:cNvSpPr>
          <p:nvPr>
            <p:ph type="title"/>
          </p:nvPr>
        </p:nvSpPr>
        <p:spPr/>
        <p:txBody>
          <a:bodyPr/>
          <a:lstStyle/>
          <a:p>
            <a:r>
              <a:rPr lang="en-US" dirty="0"/>
              <a:t>Supply Chain Risk</a:t>
            </a:r>
          </a:p>
        </p:txBody>
      </p:sp>
      <p:sp>
        <p:nvSpPr>
          <p:cNvPr id="3" name="Text Placeholder 2">
            <a:extLst>
              <a:ext uri="{FF2B5EF4-FFF2-40B4-BE49-F238E27FC236}">
                <a16:creationId xmlns:a16="http://schemas.microsoft.com/office/drawing/2014/main" id="{175189CC-17B3-4709-93C5-850B91E3BE79}"/>
              </a:ext>
            </a:extLst>
          </p:cNvPr>
          <p:cNvSpPr>
            <a:spLocks noGrp="1"/>
          </p:cNvSpPr>
          <p:nvPr>
            <p:ph type="body" idx="1"/>
          </p:nvPr>
        </p:nvSpPr>
        <p:spPr/>
        <p:txBody>
          <a:bodyPr/>
          <a:lstStyle/>
          <a:p>
            <a:r>
              <a:rPr lang="en-US" dirty="0"/>
              <a:t>Private	</a:t>
            </a:r>
          </a:p>
        </p:txBody>
      </p:sp>
      <p:graphicFrame>
        <p:nvGraphicFramePr>
          <p:cNvPr id="8" name="Content Placeholder 7">
            <a:extLst>
              <a:ext uri="{FF2B5EF4-FFF2-40B4-BE49-F238E27FC236}">
                <a16:creationId xmlns:a16="http://schemas.microsoft.com/office/drawing/2014/main" id="{3B979049-33A2-4871-A344-6AF52ED557C7}"/>
              </a:ext>
            </a:extLst>
          </p:cNvPr>
          <p:cNvGraphicFramePr>
            <a:graphicFrameLocks noGrp="1"/>
          </p:cNvGraphicFramePr>
          <p:nvPr>
            <p:ph sz="half" idx="2"/>
            <p:extLst>
              <p:ext uri="{D42A27DB-BD31-4B8C-83A1-F6EECF244321}">
                <p14:modId xmlns:p14="http://schemas.microsoft.com/office/powerpoint/2010/main" val="1040260051"/>
              </p:ext>
            </p:extLst>
          </p:nvPr>
        </p:nvGraphicFramePr>
        <p:xfrm>
          <a:off x="412083" y="2949067"/>
          <a:ext cx="4351337" cy="315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7948751B-CCF7-47C1-8BA0-6ED848C3C2A6}"/>
              </a:ext>
            </a:extLst>
          </p:cNvPr>
          <p:cNvSpPr>
            <a:spLocks noGrp="1"/>
          </p:cNvSpPr>
          <p:nvPr>
            <p:ph type="body" sz="quarter" idx="3"/>
          </p:nvPr>
        </p:nvSpPr>
        <p:spPr/>
        <p:txBody>
          <a:bodyPr/>
          <a:lstStyle/>
          <a:p>
            <a:r>
              <a:rPr lang="en-US" dirty="0"/>
              <a:t>Public</a:t>
            </a:r>
          </a:p>
        </p:txBody>
      </p:sp>
      <p:sp>
        <p:nvSpPr>
          <p:cNvPr id="7" name="Slide Number Placeholder 6">
            <a:extLst>
              <a:ext uri="{FF2B5EF4-FFF2-40B4-BE49-F238E27FC236}">
                <a16:creationId xmlns:a16="http://schemas.microsoft.com/office/drawing/2014/main" id="{F3F19605-69F0-4B07-9468-7E153E9402ED}"/>
              </a:ext>
            </a:extLst>
          </p:cNvPr>
          <p:cNvSpPr>
            <a:spLocks noGrp="1"/>
          </p:cNvSpPr>
          <p:nvPr>
            <p:ph type="sldNum" sz="quarter" idx="12"/>
          </p:nvPr>
        </p:nvSpPr>
        <p:spPr/>
        <p:txBody>
          <a:bodyPr/>
          <a:lstStyle/>
          <a:p>
            <a:fld id="{B2E17EC5-55D4-4AB8-9BF0-84AF6EF768CC}" type="slidenum">
              <a:rPr lang="en-US" smtClean="0"/>
              <a:t>14</a:t>
            </a:fld>
            <a:endParaRPr lang="en-US"/>
          </a:p>
        </p:txBody>
      </p:sp>
      <p:graphicFrame>
        <p:nvGraphicFramePr>
          <p:cNvPr id="9" name="Content Placeholder 7">
            <a:extLst>
              <a:ext uri="{FF2B5EF4-FFF2-40B4-BE49-F238E27FC236}">
                <a16:creationId xmlns:a16="http://schemas.microsoft.com/office/drawing/2014/main" id="{52A281B9-40E9-41AA-9EF8-5892B83CC8D7}"/>
              </a:ext>
            </a:extLst>
          </p:cNvPr>
          <p:cNvGraphicFramePr>
            <a:graphicFrameLocks/>
          </p:cNvGraphicFramePr>
          <p:nvPr>
            <p:extLst>
              <p:ext uri="{D42A27DB-BD31-4B8C-83A1-F6EECF244321}">
                <p14:modId xmlns:p14="http://schemas.microsoft.com/office/powerpoint/2010/main" val="3106984813"/>
              </p:ext>
            </p:extLst>
          </p:nvPr>
        </p:nvGraphicFramePr>
        <p:xfrm>
          <a:off x="4462100" y="2949067"/>
          <a:ext cx="4194391" cy="3154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915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4674-970B-4F20-A563-1BA3749DD9E3}"/>
              </a:ext>
            </a:extLst>
          </p:cNvPr>
          <p:cNvSpPr>
            <a:spLocks noGrp="1"/>
          </p:cNvSpPr>
          <p:nvPr>
            <p:ph type="title"/>
          </p:nvPr>
        </p:nvSpPr>
        <p:spPr/>
        <p:txBody>
          <a:bodyPr/>
          <a:lstStyle/>
          <a:p>
            <a:r>
              <a:rPr lang="en-US" dirty="0"/>
              <a:t>Discussants</a:t>
            </a:r>
          </a:p>
        </p:txBody>
      </p:sp>
      <p:sp>
        <p:nvSpPr>
          <p:cNvPr id="7" name="Slide Number Placeholder 6">
            <a:extLst>
              <a:ext uri="{FF2B5EF4-FFF2-40B4-BE49-F238E27FC236}">
                <a16:creationId xmlns:a16="http://schemas.microsoft.com/office/drawing/2014/main" id="{022D34CF-C6BD-4E23-826C-3BE29CB49E63}"/>
              </a:ext>
            </a:extLst>
          </p:cNvPr>
          <p:cNvSpPr>
            <a:spLocks noGrp="1"/>
          </p:cNvSpPr>
          <p:nvPr>
            <p:ph type="sldNum" sz="quarter" idx="12"/>
          </p:nvPr>
        </p:nvSpPr>
        <p:spPr/>
        <p:txBody>
          <a:bodyPr/>
          <a:lstStyle/>
          <a:p>
            <a:fld id="{B2E17EC5-55D4-4AB8-9BF0-84AF6EF768CC}" type="slidenum">
              <a:rPr lang="en-US" smtClean="0"/>
              <a:t>15</a:t>
            </a:fld>
            <a:endParaRPr lang="en-US"/>
          </a:p>
        </p:txBody>
      </p:sp>
      <p:graphicFrame>
        <p:nvGraphicFramePr>
          <p:cNvPr id="8" name="Diagram 7">
            <a:extLst>
              <a:ext uri="{FF2B5EF4-FFF2-40B4-BE49-F238E27FC236}">
                <a16:creationId xmlns:a16="http://schemas.microsoft.com/office/drawing/2014/main" id="{93511BB0-7227-48C2-A75D-ACB442E62AA4}"/>
              </a:ext>
            </a:extLst>
          </p:cNvPr>
          <p:cNvGraphicFramePr/>
          <p:nvPr>
            <p:extLst>
              <p:ext uri="{D42A27DB-BD31-4B8C-83A1-F6EECF244321}">
                <p14:modId xmlns:p14="http://schemas.microsoft.com/office/powerpoint/2010/main" val="3267453688"/>
              </p:ext>
            </p:extLst>
          </p:nvPr>
        </p:nvGraphicFramePr>
        <p:xfrm>
          <a:off x="571500" y="1981200"/>
          <a:ext cx="80010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02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a:solidFill>
                  <a:srgbClr val="073E87"/>
                </a:solidFill>
                <a:latin typeface="Candara"/>
              </a:rPr>
              <a:pPr>
                <a:defRPr/>
              </a:pPr>
              <a:t>16</a:t>
            </a:fld>
            <a:endParaRPr lang="it-IT" altLang="it-IT">
              <a:solidFill>
                <a:srgbClr val="073E87"/>
              </a:solidFill>
              <a:latin typeface="Candara"/>
            </a:endParaRPr>
          </a:p>
        </p:txBody>
      </p:sp>
      <p:sp>
        <p:nvSpPr>
          <p:cNvPr id="4" name="Rectangle 3">
            <a:extLst>
              <a:ext uri="{FF2B5EF4-FFF2-40B4-BE49-F238E27FC236}">
                <a16:creationId xmlns:a16="http://schemas.microsoft.com/office/drawing/2014/main" id="{B8F1B488-43B6-4E53-94F1-874EEE14A76E}"/>
              </a:ext>
            </a:extLst>
          </p:cNvPr>
          <p:cNvSpPr/>
          <p:nvPr/>
        </p:nvSpPr>
        <p:spPr>
          <a:xfrm>
            <a:off x="457200" y="381000"/>
            <a:ext cx="1371600" cy="1172490"/>
          </a:xfrm>
          <a:prstGeom prst="rect">
            <a:avLst/>
          </a:prstGeom>
          <a:blipFill>
            <a:blip r:embed="rId2"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oup 4">
            <a:extLst>
              <a:ext uri="{FF2B5EF4-FFF2-40B4-BE49-F238E27FC236}">
                <a16:creationId xmlns:a16="http://schemas.microsoft.com/office/drawing/2014/main" id="{DCA6E835-948B-40C2-B61F-B439090B6AF2}"/>
              </a:ext>
            </a:extLst>
          </p:cNvPr>
          <p:cNvGrpSpPr/>
          <p:nvPr/>
        </p:nvGrpSpPr>
        <p:grpSpPr>
          <a:xfrm>
            <a:off x="1371600" y="1295400"/>
            <a:ext cx="1099980" cy="1099980"/>
            <a:chOff x="1036528" y="930684"/>
            <a:chExt cx="1099980" cy="1099980"/>
          </a:xfrm>
        </p:grpSpPr>
        <p:sp>
          <p:nvSpPr>
            <p:cNvPr id="6" name="Rectangle 5">
              <a:extLst>
                <a:ext uri="{FF2B5EF4-FFF2-40B4-BE49-F238E27FC236}">
                  <a16:creationId xmlns:a16="http://schemas.microsoft.com/office/drawing/2014/main" id="{79733E4A-D1AA-492D-9541-F1A17893DC56}"/>
                </a:ext>
              </a:extLst>
            </p:cNvPr>
            <p:cNvSpPr/>
            <p:nvPr/>
          </p:nvSpPr>
          <p:spPr>
            <a:xfrm>
              <a:off x="1036528" y="930684"/>
              <a:ext cx="1099980" cy="1099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A9EA7778-0A94-4983-BB93-7F1E5B840D41}"/>
                </a:ext>
              </a:extLst>
            </p:cNvPr>
            <p:cNvSpPr txBox="1"/>
            <p:nvPr/>
          </p:nvSpPr>
          <p:spPr>
            <a:xfrm>
              <a:off x="1036528" y="930684"/>
              <a:ext cx="1099980" cy="1099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a:solidFill>
                    <a:schemeClr val="bg1"/>
                  </a:solidFill>
                  <a:effectLst/>
                  <a:latin typeface="Arial" panose="020B0604020202020204" pitchFamily="34" charset="0"/>
                </a:rPr>
                <a:t>Caroline Nicholas</a:t>
              </a:r>
              <a:endParaRPr lang="en-US" sz="1600" kern="1200" dirty="0">
                <a:solidFill>
                  <a:schemeClr val="bg1"/>
                </a:solidFill>
              </a:endParaRPr>
            </a:p>
          </p:txBody>
        </p:sp>
      </p:grpSp>
      <p:sp>
        <p:nvSpPr>
          <p:cNvPr id="8" name="Title 1">
            <a:extLst>
              <a:ext uri="{FF2B5EF4-FFF2-40B4-BE49-F238E27FC236}">
                <a16:creationId xmlns:a16="http://schemas.microsoft.com/office/drawing/2014/main" id="{BD53C4A4-C6B2-4ECE-8347-836374203E1E}"/>
              </a:ext>
            </a:extLst>
          </p:cNvPr>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Discussion points</a:t>
            </a:r>
          </a:p>
        </p:txBody>
      </p:sp>
      <p:pic>
        <p:nvPicPr>
          <p:cNvPr id="9" name="Picture 3" descr="English">
            <a:extLst>
              <a:ext uri="{FF2B5EF4-FFF2-40B4-BE49-F238E27FC236}">
                <a16:creationId xmlns:a16="http://schemas.microsoft.com/office/drawing/2014/main" id="{D662A287-67C6-408A-AAA4-FFE95E27D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91" y="513445"/>
            <a:ext cx="1303209" cy="14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A948715B-F000-4B4B-BF47-F7AA329197E1}"/>
              </a:ext>
            </a:extLst>
          </p:cNvPr>
          <p:cNvSpPr txBox="1">
            <a:spLocks noChangeArrowheads="1"/>
          </p:cNvSpPr>
          <p:nvPr/>
        </p:nvSpPr>
        <p:spPr>
          <a:xfrm>
            <a:off x="740568" y="2317107"/>
            <a:ext cx="7662863" cy="4388493"/>
          </a:xfrm>
          <a:prstGeom prst="rect">
            <a:avLst/>
          </a:prstGeom>
        </p:spPr>
        <p:txBody>
          <a:bodyPr vert="horz" lIns="90000" tIns="46800" rIns="90000" bIns="4680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indent="-341313" defTabSz="449263">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000" u="sng" kern="0" dirty="0">
              <a:ea typeface="ＭＳ Ｐゴシック" panose="020B0600070205080204" pitchFamily="34" charset="-128"/>
            </a:endParaRPr>
          </a:p>
          <a:p>
            <a:pPr indent="-341313" algn="ctr" defTabSz="449263">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000" u="sng" kern="0" dirty="0">
                <a:ea typeface="ＭＳ Ｐゴシック" panose="020B0600070205080204" pitchFamily="34" charset="-128"/>
              </a:rPr>
              <a:t>Key themes: Innovation and its potential benefits; turning potential into reality </a:t>
            </a:r>
          </a:p>
          <a:p>
            <a:pPr indent="-341313" defTabSz="449263">
              <a:lnSpc>
                <a:spcPct val="16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800" dirty="0">
                <a:solidFill>
                  <a:srgbClr val="145897"/>
                </a:solidFill>
                <a:ea typeface="ＭＳ Ｐゴシック" panose="020B0600070205080204" pitchFamily="34" charset="-128"/>
              </a:rPr>
              <a:t>Innovation as “new ways of doing things”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Engaging/empowering citizens/suppliers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Improving business processes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Working </a:t>
            </a:r>
            <a:r>
              <a:rPr lang="en-US" altLang="en-US" sz="1400" b="1" dirty="0">
                <a:solidFill>
                  <a:srgbClr val="145897"/>
                </a:solidFill>
                <a:ea typeface="ＭＳ Ｐゴシック" panose="020B0600070205080204" pitchFamily="34" charset="-128"/>
              </a:rPr>
              <a:t>collaboratively  </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Diversifying supply chains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1400" dirty="0">
              <a:solidFill>
                <a:srgbClr val="145897"/>
              </a:solidFill>
              <a:ea typeface="ＭＳ Ｐゴシック" panose="020B0600070205080204" pitchFamily="34" charset="-128"/>
            </a:endParaRPr>
          </a:p>
          <a:p>
            <a:pPr marL="360363" lvl="1" indent="-36036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800" dirty="0">
                <a:solidFill>
                  <a:srgbClr val="145897"/>
                </a:solidFill>
                <a:ea typeface="ＭＳ Ｐゴシック" panose="020B0600070205080204" pitchFamily="34" charset="-128"/>
              </a:rPr>
              <a:t>Flexible notion of innovation in PP: beyond industrial policy through PP</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Cultural shift: supply side as innovators (existing concept in PPPs/Competitive Dialogue)</a:t>
            </a:r>
          </a:p>
          <a:p>
            <a:pPr marL="536575"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“Problem-based procurement methods and practices”</a:t>
            </a:r>
          </a:p>
          <a:p>
            <a:pPr marL="985838"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Small business support in US, EU “launch customer/early adopter”</a:t>
            </a:r>
          </a:p>
          <a:p>
            <a:pPr marL="985838"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Preferences/guaranteed sales once innovative product available</a:t>
            </a:r>
          </a:p>
          <a:p>
            <a:pPr marL="985838"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Flexibility and possibilities to scale up (pandemic recovery)</a:t>
            </a:r>
          </a:p>
          <a:p>
            <a:pPr marL="985838"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400" dirty="0">
                <a:solidFill>
                  <a:srgbClr val="145897"/>
                </a:solidFill>
                <a:ea typeface="ＭＳ Ｐゴシック" panose="020B0600070205080204" pitchFamily="34" charset="-128"/>
              </a:rPr>
              <a:t>Examples: general and Covid-19 related </a:t>
            </a:r>
            <a:endParaRPr lang="en-GB" altLang="en-US" sz="14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800" u="sng"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0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solidFill>
                <a:srgbClr val="145897"/>
              </a:solidFill>
              <a:ea typeface="ＭＳ Ｐゴシック" panose="020B0600070205080204" pitchFamily="34" charset="-128"/>
            </a:endParaRPr>
          </a:p>
        </p:txBody>
      </p:sp>
    </p:spTree>
    <p:extLst>
      <p:ext uri="{BB962C8B-B14F-4D97-AF65-F5344CB8AC3E}">
        <p14:creationId xmlns:p14="http://schemas.microsoft.com/office/powerpoint/2010/main" val="136606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a:solidFill>
                  <a:srgbClr val="073E87"/>
                </a:solidFill>
                <a:latin typeface="Candara"/>
              </a:rPr>
              <a:pPr>
                <a:defRPr/>
              </a:pPr>
              <a:t>17</a:t>
            </a:fld>
            <a:endParaRPr lang="it-IT" altLang="it-IT">
              <a:solidFill>
                <a:srgbClr val="073E87"/>
              </a:solidFill>
              <a:latin typeface="Candara"/>
            </a:endParaRPr>
          </a:p>
        </p:txBody>
      </p:sp>
      <p:sp>
        <p:nvSpPr>
          <p:cNvPr id="4" name="Rectangle 3">
            <a:extLst>
              <a:ext uri="{FF2B5EF4-FFF2-40B4-BE49-F238E27FC236}">
                <a16:creationId xmlns:a16="http://schemas.microsoft.com/office/drawing/2014/main" id="{B8F1B488-43B6-4E53-94F1-874EEE14A76E}"/>
              </a:ext>
            </a:extLst>
          </p:cNvPr>
          <p:cNvSpPr/>
          <p:nvPr/>
        </p:nvSpPr>
        <p:spPr>
          <a:xfrm>
            <a:off x="457200" y="381000"/>
            <a:ext cx="1371600" cy="1172490"/>
          </a:xfrm>
          <a:prstGeom prst="rect">
            <a:avLst/>
          </a:prstGeom>
          <a:blipFill>
            <a:blip r:embed="rId2"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oup 4">
            <a:extLst>
              <a:ext uri="{FF2B5EF4-FFF2-40B4-BE49-F238E27FC236}">
                <a16:creationId xmlns:a16="http://schemas.microsoft.com/office/drawing/2014/main" id="{DCA6E835-948B-40C2-B61F-B439090B6AF2}"/>
              </a:ext>
            </a:extLst>
          </p:cNvPr>
          <p:cNvGrpSpPr/>
          <p:nvPr/>
        </p:nvGrpSpPr>
        <p:grpSpPr>
          <a:xfrm>
            <a:off x="1371600" y="1295400"/>
            <a:ext cx="1099980" cy="1099980"/>
            <a:chOff x="1036528" y="930684"/>
            <a:chExt cx="1099980" cy="1099980"/>
          </a:xfrm>
        </p:grpSpPr>
        <p:sp>
          <p:nvSpPr>
            <p:cNvPr id="6" name="Rectangle 5">
              <a:extLst>
                <a:ext uri="{FF2B5EF4-FFF2-40B4-BE49-F238E27FC236}">
                  <a16:creationId xmlns:a16="http://schemas.microsoft.com/office/drawing/2014/main" id="{79733E4A-D1AA-492D-9541-F1A17893DC56}"/>
                </a:ext>
              </a:extLst>
            </p:cNvPr>
            <p:cNvSpPr/>
            <p:nvPr/>
          </p:nvSpPr>
          <p:spPr>
            <a:xfrm>
              <a:off x="1036528" y="930684"/>
              <a:ext cx="1099980" cy="1099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A9EA7778-0A94-4983-BB93-7F1E5B840D41}"/>
                </a:ext>
              </a:extLst>
            </p:cNvPr>
            <p:cNvSpPr txBox="1"/>
            <p:nvPr/>
          </p:nvSpPr>
          <p:spPr>
            <a:xfrm>
              <a:off x="1036528" y="930684"/>
              <a:ext cx="1099980" cy="1099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a:solidFill>
                    <a:schemeClr val="bg1"/>
                  </a:solidFill>
                  <a:effectLst/>
                  <a:latin typeface="Arial" panose="020B0604020202020204" pitchFamily="34" charset="0"/>
                </a:rPr>
                <a:t>Caroline Nicholas</a:t>
              </a:r>
              <a:endParaRPr lang="en-US" sz="1600" kern="1200" dirty="0">
                <a:solidFill>
                  <a:schemeClr val="bg1"/>
                </a:solidFill>
              </a:endParaRPr>
            </a:p>
          </p:txBody>
        </p:sp>
      </p:grpSp>
      <p:sp>
        <p:nvSpPr>
          <p:cNvPr id="8" name="Title 1">
            <a:extLst>
              <a:ext uri="{FF2B5EF4-FFF2-40B4-BE49-F238E27FC236}">
                <a16:creationId xmlns:a16="http://schemas.microsoft.com/office/drawing/2014/main" id="{BD53C4A4-C6B2-4ECE-8347-836374203E1E}"/>
              </a:ext>
            </a:extLst>
          </p:cNvPr>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Discussion points</a:t>
            </a:r>
          </a:p>
        </p:txBody>
      </p:sp>
      <p:pic>
        <p:nvPicPr>
          <p:cNvPr id="9" name="Picture 3" descr="English">
            <a:extLst>
              <a:ext uri="{FF2B5EF4-FFF2-40B4-BE49-F238E27FC236}">
                <a16:creationId xmlns:a16="http://schemas.microsoft.com/office/drawing/2014/main" id="{D662A287-67C6-408A-AAA4-FFE95E27D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91" y="513445"/>
            <a:ext cx="1303209" cy="14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8FCED2C9-71A2-49B2-8527-842BF89C5278}"/>
              </a:ext>
            </a:extLst>
          </p:cNvPr>
          <p:cNvSpPr txBox="1">
            <a:spLocks noChangeArrowheads="1"/>
          </p:cNvSpPr>
          <p:nvPr/>
        </p:nvSpPr>
        <p:spPr>
          <a:xfrm>
            <a:off x="740568" y="2317107"/>
            <a:ext cx="7662863" cy="4464693"/>
          </a:xfrm>
          <a:prstGeom prst="rect">
            <a:avLst/>
          </a:prstGeom>
        </p:spPr>
        <p:txBody>
          <a:bodyPr vert="horz" lIns="90000" tIns="46800" rIns="90000" bIns="4680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indent="-341313" defTabSz="449263">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000" u="sng" dirty="0">
                <a:solidFill>
                  <a:srgbClr val="145897"/>
                </a:solidFill>
                <a:ea typeface="ＭＳ Ｐゴシック" panose="020B0600070205080204" pitchFamily="34" charset="-128"/>
              </a:rPr>
              <a:t>Turning potential into reality: Trust and risk</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4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Collaboration</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Voluntary for both parties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Benefits (commercial, experience-sharing – CPAs; </a:t>
            </a:r>
            <a:r>
              <a:rPr lang="en-GB" altLang="en-US" sz="1400">
                <a:solidFill>
                  <a:srgbClr val="145897"/>
                </a:solidFill>
                <a:ea typeface="ＭＳ Ｐゴシック" panose="020B0600070205080204" pitchFamily="34" charset="-128"/>
              </a:rPr>
              <a:t>key role of data) </a:t>
            </a:r>
            <a:r>
              <a:rPr lang="en-GB" altLang="en-US" sz="1400" dirty="0">
                <a:solidFill>
                  <a:srgbClr val="145897"/>
                </a:solidFill>
                <a:ea typeface="ＭＳ Ｐゴシック" panose="020B0600070205080204" pitchFamily="34" charset="-128"/>
              </a:rPr>
              <a:t>against time and costs (familiarity, legal, regulatory, etc)</a:t>
            </a:r>
            <a:endParaRPr lang="en-GB" altLang="en-US" sz="1800" dirty="0">
              <a:solidFill>
                <a:srgbClr val="145897"/>
              </a:solidFill>
              <a:ea typeface="ＭＳ Ｐゴシック" panose="020B0600070205080204" pitchFamily="34" charset="-128"/>
            </a:endParaRPr>
          </a:p>
          <a:p>
            <a:pPr indent="-341313" defTabSz="449263">
              <a:lnSpc>
                <a:spcPct val="15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Challenge 1: Legal relationships (fitness checks needed)</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Horizontal: between partners </a:t>
            </a:r>
            <a:r>
              <a:rPr lang="en-GB" altLang="en-US" sz="1400" dirty="0" err="1">
                <a:solidFill>
                  <a:srgbClr val="145897"/>
                </a:solidFill>
                <a:ea typeface="ＭＳ Ｐゴシック" panose="020B0600070205080204" pitchFamily="34" charset="-128"/>
              </a:rPr>
              <a:t>eg</a:t>
            </a:r>
            <a:r>
              <a:rPr lang="en-GB" altLang="en-US" sz="1400" dirty="0">
                <a:solidFill>
                  <a:srgbClr val="145897"/>
                </a:solidFill>
                <a:ea typeface="ＭＳ Ｐゴシック" panose="020B0600070205080204" pitchFamily="34" charset="-128"/>
              </a:rPr>
              <a:t> CPAs (especially across borders)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Vertical: CPAs/procuring entities/suppliers </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“Public procurement remains highly regulated”</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Examples: creation of a joint purchasing entity under an international agreement; creation of a group with lead procuring entity based one State – can bodies in another State join? whose law for the procurement procedure (two stages under framework agreements – they may differ); whose law for the contracts/disputes?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Indications of some national legal restrictions on use of joint purchasing arrangements (</a:t>
            </a:r>
            <a:r>
              <a:rPr lang="en-GB" altLang="en-US" sz="1400" dirty="0" err="1">
                <a:solidFill>
                  <a:srgbClr val="145897"/>
                </a:solidFill>
                <a:ea typeface="ＭＳ Ｐゴシック" panose="020B0600070205080204" pitchFamily="34" charset="-128"/>
              </a:rPr>
              <a:t>eg</a:t>
            </a:r>
            <a:r>
              <a:rPr lang="en-GB" altLang="en-US" sz="1400" dirty="0">
                <a:solidFill>
                  <a:srgbClr val="145897"/>
                </a:solidFill>
                <a:ea typeface="ＭＳ Ｐゴシック" panose="020B0600070205080204" pitchFamily="34" charset="-128"/>
              </a:rPr>
              <a:t> maximum contract values, ability to procure directly from a CPA in another State)</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“Joint responsibility” and “lead agency responsibility” – theory and practice</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4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800" u="sng"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0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solidFill>
                <a:srgbClr val="145897"/>
              </a:solidFill>
              <a:ea typeface="ＭＳ Ｐゴシック" panose="020B0600070205080204" pitchFamily="34" charset="-128"/>
            </a:endParaRPr>
          </a:p>
        </p:txBody>
      </p:sp>
    </p:spTree>
    <p:extLst>
      <p:ext uri="{BB962C8B-B14F-4D97-AF65-F5344CB8AC3E}">
        <p14:creationId xmlns:p14="http://schemas.microsoft.com/office/powerpoint/2010/main" val="248409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a:solidFill>
                  <a:srgbClr val="073E87"/>
                </a:solidFill>
                <a:latin typeface="Candara"/>
              </a:rPr>
              <a:pPr>
                <a:defRPr/>
              </a:pPr>
              <a:t>18</a:t>
            </a:fld>
            <a:endParaRPr lang="it-IT" altLang="it-IT">
              <a:solidFill>
                <a:srgbClr val="073E87"/>
              </a:solidFill>
              <a:latin typeface="Candara"/>
            </a:endParaRPr>
          </a:p>
        </p:txBody>
      </p:sp>
      <p:sp>
        <p:nvSpPr>
          <p:cNvPr id="4" name="Rectangle 3">
            <a:extLst>
              <a:ext uri="{FF2B5EF4-FFF2-40B4-BE49-F238E27FC236}">
                <a16:creationId xmlns:a16="http://schemas.microsoft.com/office/drawing/2014/main" id="{B8F1B488-43B6-4E53-94F1-874EEE14A76E}"/>
              </a:ext>
            </a:extLst>
          </p:cNvPr>
          <p:cNvSpPr/>
          <p:nvPr/>
        </p:nvSpPr>
        <p:spPr>
          <a:xfrm>
            <a:off x="457200" y="381000"/>
            <a:ext cx="1371600" cy="1172490"/>
          </a:xfrm>
          <a:prstGeom prst="rect">
            <a:avLst/>
          </a:prstGeom>
          <a:blipFill>
            <a:blip r:embed="rId2"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oup 4">
            <a:extLst>
              <a:ext uri="{FF2B5EF4-FFF2-40B4-BE49-F238E27FC236}">
                <a16:creationId xmlns:a16="http://schemas.microsoft.com/office/drawing/2014/main" id="{DCA6E835-948B-40C2-B61F-B439090B6AF2}"/>
              </a:ext>
            </a:extLst>
          </p:cNvPr>
          <p:cNvGrpSpPr/>
          <p:nvPr/>
        </p:nvGrpSpPr>
        <p:grpSpPr>
          <a:xfrm>
            <a:off x="1371600" y="1295400"/>
            <a:ext cx="1099980" cy="1099980"/>
            <a:chOff x="1036528" y="930684"/>
            <a:chExt cx="1099980" cy="1099980"/>
          </a:xfrm>
        </p:grpSpPr>
        <p:sp>
          <p:nvSpPr>
            <p:cNvPr id="6" name="Rectangle 5">
              <a:extLst>
                <a:ext uri="{FF2B5EF4-FFF2-40B4-BE49-F238E27FC236}">
                  <a16:creationId xmlns:a16="http://schemas.microsoft.com/office/drawing/2014/main" id="{79733E4A-D1AA-492D-9541-F1A17893DC56}"/>
                </a:ext>
              </a:extLst>
            </p:cNvPr>
            <p:cNvSpPr/>
            <p:nvPr/>
          </p:nvSpPr>
          <p:spPr>
            <a:xfrm>
              <a:off x="1036528" y="930684"/>
              <a:ext cx="1099980" cy="1099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A9EA7778-0A94-4983-BB93-7F1E5B840D41}"/>
                </a:ext>
              </a:extLst>
            </p:cNvPr>
            <p:cNvSpPr txBox="1"/>
            <p:nvPr/>
          </p:nvSpPr>
          <p:spPr>
            <a:xfrm>
              <a:off x="1036528" y="930684"/>
              <a:ext cx="1099980" cy="1099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a:solidFill>
                    <a:schemeClr val="bg1"/>
                  </a:solidFill>
                  <a:effectLst/>
                  <a:latin typeface="Arial" panose="020B0604020202020204" pitchFamily="34" charset="0"/>
                </a:rPr>
                <a:t>Caroline Nicholas</a:t>
              </a:r>
              <a:endParaRPr lang="en-US" sz="1600" kern="1200" dirty="0">
                <a:solidFill>
                  <a:schemeClr val="bg1"/>
                </a:solidFill>
              </a:endParaRPr>
            </a:p>
          </p:txBody>
        </p:sp>
      </p:grpSp>
      <p:sp>
        <p:nvSpPr>
          <p:cNvPr id="8" name="Title 1">
            <a:extLst>
              <a:ext uri="{FF2B5EF4-FFF2-40B4-BE49-F238E27FC236}">
                <a16:creationId xmlns:a16="http://schemas.microsoft.com/office/drawing/2014/main" id="{BD53C4A4-C6B2-4ECE-8347-836374203E1E}"/>
              </a:ext>
            </a:extLst>
          </p:cNvPr>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Discussion points</a:t>
            </a:r>
          </a:p>
        </p:txBody>
      </p:sp>
      <p:pic>
        <p:nvPicPr>
          <p:cNvPr id="9" name="Picture 3" descr="English">
            <a:extLst>
              <a:ext uri="{FF2B5EF4-FFF2-40B4-BE49-F238E27FC236}">
                <a16:creationId xmlns:a16="http://schemas.microsoft.com/office/drawing/2014/main" id="{D662A287-67C6-408A-AAA4-FFE95E27D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91" y="513445"/>
            <a:ext cx="1303209" cy="14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5362C3EC-3D25-4CE0-844C-E05C970B6744}"/>
              </a:ext>
            </a:extLst>
          </p:cNvPr>
          <p:cNvSpPr txBox="1">
            <a:spLocks noChangeArrowheads="1"/>
          </p:cNvSpPr>
          <p:nvPr/>
        </p:nvSpPr>
        <p:spPr>
          <a:xfrm>
            <a:off x="762000" y="2421435"/>
            <a:ext cx="7489032" cy="4464693"/>
          </a:xfrm>
          <a:prstGeom prst="rect">
            <a:avLst/>
          </a:prstGeom>
        </p:spPr>
        <p:txBody>
          <a:bodyPr vert="horz" lIns="90000" tIns="46800" rIns="90000" bIns="4680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indent="-341313" defTabSz="449263">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000" u="sng" dirty="0">
                <a:solidFill>
                  <a:srgbClr val="145897"/>
                </a:solidFill>
                <a:ea typeface="ＭＳ Ｐゴシック" panose="020B0600070205080204" pitchFamily="34" charset="-128"/>
              </a:rPr>
              <a:t>Turning potential into reality: Trust and risk</a:t>
            </a:r>
          </a:p>
          <a:p>
            <a:pPr indent="-341313" defTabSz="449263">
              <a:lnSpc>
                <a:spcPct val="15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Challenge 2 – policy areas </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Trade offs –  short-term focus on value for money, administrative efficiency (key benefits of digitisation) and costs of innovation</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“Just in time” vs “Just in case” – has Covid-19 led to acceptance of more qualitative approach and longer-term view?</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Less formal collaboration among suppliers: risks to competition?</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Demarcation between market interaction for research and procurement processes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Risk aversion (SMEs research shows procurement is inherently conservative)</a:t>
            </a:r>
          </a:p>
          <a:p>
            <a:pPr lvl="2"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200" dirty="0">
                <a:solidFill>
                  <a:srgbClr val="145897"/>
                </a:solidFill>
                <a:ea typeface="ＭＳ Ｐゴシック" panose="020B0600070205080204" pitchFamily="34" charset="-128"/>
              </a:rPr>
              <a:t>Risk-sharing </a:t>
            </a:r>
            <a:r>
              <a:rPr lang="en-GB" altLang="en-US" sz="1200" dirty="0" err="1">
                <a:solidFill>
                  <a:srgbClr val="145897"/>
                </a:solidFill>
                <a:ea typeface="ＭＳ Ｐゴシック" panose="020B0600070205080204" pitchFamily="34" charset="-128"/>
              </a:rPr>
              <a:t>eg</a:t>
            </a:r>
            <a:r>
              <a:rPr lang="en-GB" altLang="en-US" sz="1200" dirty="0">
                <a:solidFill>
                  <a:srgbClr val="145897"/>
                </a:solidFill>
                <a:ea typeface="ＭＳ Ｐゴシック" panose="020B0600070205080204" pitchFamily="34" charset="-128"/>
              </a:rPr>
              <a:t> contractual mechanisms so that suppliers remain responsible for operation/management of infrastructure </a:t>
            </a:r>
            <a:endParaRPr lang="en-GB" altLang="en-US" sz="1600" dirty="0">
              <a:solidFill>
                <a:srgbClr val="145897"/>
              </a:solidFill>
              <a:ea typeface="ＭＳ Ｐゴシック" panose="020B0600070205080204" pitchFamily="34" charset="-128"/>
            </a:endParaRPr>
          </a:p>
          <a:p>
            <a:pPr indent="-341313" defTabSz="449263">
              <a:lnSpc>
                <a:spcPct val="15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Challenge 3: Practical considerations …</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Languages, cross-border recognition of certificates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Trust: reliance on others’ conduct of steps in the procedure (examples of cross-border suppliers’ lists in some regions)?</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400" dirty="0">
                <a:solidFill>
                  <a:srgbClr val="145897"/>
                </a:solidFill>
                <a:ea typeface="ＭＳ Ｐゴシック" panose="020B0600070205080204" pitchFamily="34" charset="-128"/>
              </a:rPr>
              <a:t>Time to conclude collaborative arrangements (timely supply)</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400" dirty="0">
              <a:solidFill>
                <a:srgbClr val="145897"/>
              </a:solidFill>
              <a:ea typeface="ＭＳ Ｐゴシック" panose="020B0600070205080204" pitchFamily="34" charset="-128"/>
            </a:endParaRP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4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800" u="sng"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0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solidFill>
                <a:srgbClr val="145897"/>
              </a:solidFill>
              <a:ea typeface="ＭＳ Ｐゴシック" panose="020B0600070205080204" pitchFamily="34" charset="-128"/>
            </a:endParaRPr>
          </a:p>
        </p:txBody>
      </p:sp>
    </p:spTree>
    <p:extLst>
      <p:ext uri="{BB962C8B-B14F-4D97-AF65-F5344CB8AC3E}">
        <p14:creationId xmlns:p14="http://schemas.microsoft.com/office/powerpoint/2010/main" val="61040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a:solidFill>
                  <a:srgbClr val="073E87"/>
                </a:solidFill>
                <a:latin typeface="Candara"/>
              </a:rPr>
              <a:pPr>
                <a:defRPr/>
              </a:pPr>
              <a:t>19</a:t>
            </a:fld>
            <a:endParaRPr lang="it-IT" altLang="it-IT">
              <a:solidFill>
                <a:srgbClr val="073E87"/>
              </a:solidFill>
              <a:latin typeface="Candara"/>
            </a:endParaRPr>
          </a:p>
        </p:txBody>
      </p:sp>
      <p:sp>
        <p:nvSpPr>
          <p:cNvPr id="4" name="Rectangle 3">
            <a:extLst>
              <a:ext uri="{FF2B5EF4-FFF2-40B4-BE49-F238E27FC236}">
                <a16:creationId xmlns:a16="http://schemas.microsoft.com/office/drawing/2014/main" id="{B8F1B488-43B6-4E53-94F1-874EEE14A76E}"/>
              </a:ext>
            </a:extLst>
          </p:cNvPr>
          <p:cNvSpPr/>
          <p:nvPr/>
        </p:nvSpPr>
        <p:spPr>
          <a:xfrm>
            <a:off x="457200" y="381000"/>
            <a:ext cx="1371600" cy="1172490"/>
          </a:xfrm>
          <a:prstGeom prst="rect">
            <a:avLst/>
          </a:prstGeom>
          <a:blipFill>
            <a:blip r:embed="rId2"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oup 4">
            <a:extLst>
              <a:ext uri="{FF2B5EF4-FFF2-40B4-BE49-F238E27FC236}">
                <a16:creationId xmlns:a16="http://schemas.microsoft.com/office/drawing/2014/main" id="{DCA6E835-948B-40C2-B61F-B439090B6AF2}"/>
              </a:ext>
            </a:extLst>
          </p:cNvPr>
          <p:cNvGrpSpPr/>
          <p:nvPr/>
        </p:nvGrpSpPr>
        <p:grpSpPr>
          <a:xfrm>
            <a:off x="1371600" y="1295400"/>
            <a:ext cx="1099980" cy="1099980"/>
            <a:chOff x="1036528" y="930684"/>
            <a:chExt cx="1099980" cy="1099980"/>
          </a:xfrm>
        </p:grpSpPr>
        <p:sp>
          <p:nvSpPr>
            <p:cNvPr id="6" name="Rectangle 5">
              <a:extLst>
                <a:ext uri="{FF2B5EF4-FFF2-40B4-BE49-F238E27FC236}">
                  <a16:creationId xmlns:a16="http://schemas.microsoft.com/office/drawing/2014/main" id="{79733E4A-D1AA-492D-9541-F1A17893DC56}"/>
                </a:ext>
              </a:extLst>
            </p:cNvPr>
            <p:cNvSpPr/>
            <p:nvPr/>
          </p:nvSpPr>
          <p:spPr>
            <a:xfrm>
              <a:off x="1036528" y="930684"/>
              <a:ext cx="1099980" cy="1099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A9EA7778-0A94-4983-BB93-7F1E5B840D41}"/>
                </a:ext>
              </a:extLst>
            </p:cNvPr>
            <p:cNvSpPr txBox="1"/>
            <p:nvPr/>
          </p:nvSpPr>
          <p:spPr>
            <a:xfrm>
              <a:off x="1036528" y="930684"/>
              <a:ext cx="1099980" cy="1099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a:solidFill>
                    <a:schemeClr val="bg1"/>
                  </a:solidFill>
                  <a:effectLst/>
                  <a:latin typeface="Arial" panose="020B0604020202020204" pitchFamily="34" charset="0"/>
                </a:rPr>
                <a:t>Caroline Nicholas</a:t>
              </a:r>
              <a:endParaRPr lang="en-US" sz="1600" kern="1200" dirty="0">
                <a:solidFill>
                  <a:schemeClr val="bg1"/>
                </a:solidFill>
              </a:endParaRPr>
            </a:p>
          </p:txBody>
        </p:sp>
      </p:grpSp>
      <p:sp>
        <p:nvSpPr>
          <p:cNvPr id="8" name="Title 1">
            <a:extLst>
              <a:ext uri="{FF2B5EF4-FFF2-40B4-BE49-F238E27FC236}">
                <a16:creationId xmlns:a16="http://schemas.microsoft.com/office/drawing/2014/main" id="{BD53C4A4-C6B2-4ECE-8347-836374203E1E}"/>
              </a:ext>
            </a:extLst>
          </p:cNvPr>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Discussion points</a:t>
            </a:r>
          </a:p>
        </p:txBody>
      </p:sp>
      <p:pic>
        <p:nvPicPr>
          <p:cNvPr id="9" name="Picture 3" descr="English">
            <a:extLst>
              <a:ext uri="{FF2B5EF4-FFF2-40B4-BE49-F238E27FC236}">
                <a16:creationId xmlns:a16="http://schemas.microsoft.com/office/drawing/2014/main" id="{D662A287-67C6-408A-AAA4-FFE95E27D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91" y="513445"/>
            <a:ext cx="1303209" cy="14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5362C3EC-3D25-4CE0-844C-E05C970B6744}"/>
              </a:ext>
            </a:extLst>
          </p:cNvPr>
          <p:cNvSpPr txBox="1">
            <a:spLocks noChangeArrowheads="1"/>
          </p:cNvSpPr>
          <p:nvPr/>
        </p:nvSpPr>
        <p:spPr>
          <a:xfrm>
            <a:off x="762000" y="2421435"/>
            <a:ext cx="7489032" cy="4464693"/>
          </a:xfrm>
          <a:prstGeom prst="rect">
            <a:avLst/>
          </a:prstGeom>
        </p:spPr>
        <p:txBody>
          <a:bodyPr vert="horz" lIns="90000" tIns="46800" rIns="90000" bIns="4680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indent="-341313" defTabSz="449263">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000" u="sng" dirty="0">
              <a:solidFill>
                <a:srgbClr val="145897"/>
              </a:solidFill>
              <a:ea typeface="ＭＳ Ｐゴシック" panose="020B0600070205080204" pitchFamily="34" charset="-128"/>
            </a:endParaRPr>
          </a:p>
          <a:p>
            <a:pPr indent="-341313" defTabSz="449263">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000" u="sng" dirty="0">
                <a:solidFill>
                  <a:srgbClr val="145897"/>
                </a:solidFill>
                <a:ea typeface="ＭＳ Ｐゴシック" panose="020B0600070205080204" pitchFamily="34" charset="-128"/>
              </a:rPr>
              <a:t>Conclusions (from an UNCITRAL perspective)</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4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Many of the issues in joint and innovative procurement involve new aspects of traditional procurement problems</a:t>
            </a: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Harmonisation and modernisation offer key benefits</a:t>
            </a: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One size does not fit all =&gt; toolbox approach</a:t>
            </a: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Ensuring transferability of solutions – national, regional, international </a:t>
            </a: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dirty="0">
                <a:solidFill>
                  <a:srgbClr val="145897"/>
                </a:solidFill>
                <a:ea typeface="ＭＳ Ｐゴシック" panose="020B0600070205080204" pitchFamily="34" charset="-128"/>
              </a:rPr>
              <a:t>Some issues are not procurement issues: legal issues in e-commerce; political relations, closed borders …</a:t>
            </a: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400" dirty="0">
              <a:solidFill>
                <a:srgbClr val="145897"/>
              </a:solidFill>
              <a:ea typeface="ＭＳ Ｐゴシック" panose="020B0600070205080204" pitchFamily="34" charset="-128"/>
            </a:endParaRPr>
          </a:p>
          <a:p>
            <a:pPr lvl="1"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14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1800" u="sng" dirty="0">
                <a:solidFill>
                  <a:srgbClr val="145897"/>
                </a:solidFill>
                <a:ea typeface="ＭＳ Ｐゴシック" panose="020B0600070205080204" pitchFamily="34" charset="-128"/>
              </a:rPr>
              <a:t>Keep up the exchange of ideas and dialogue!</a:t>
            </a: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000" dirty="0">
              <a:solidFill>
                <a:srgbClr val="145897"/>
              </a:solidFill>
              <a:ea typeface="ＭＳ Ｐゴシック" panose="020B0600070205080204" pitchFamily="34" charset="-128"/>
            </a:endParaRPr>
          </a:p>
          <a:p>
            <a:pPr indent="-341313" defTabSz="44926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solidFill>
                <a:srgbClr val="145897"/>
              </a:solidFill>
              <a:ea typeface="ＭＳ Ｐゴシック" panose="020B0600070205080204" pitchFamily="34" charset="-128"/>
            </a:endParaRPr>
          </a:p>
        </p:txBody>
      </p:sp>
    </p:spTree>
    <p:extLst>
      <p:ext uri="{BB962C8B-B14F-4D97-AF65-F5344CB8AC3E}">
        <p14:creationId xmlns:p14="http://schemas.microsoft.com/office/powerpoint/2010/main" val="157014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A1E30-38DF-4455-90EE-23F943C51286}"/>
              </a:ext>
            </a:extLst>
          </p:cNvPr>
          <p:cNvSpPr>
            <a:spLocks noGrp="1"/>
          </p:cNvSpPr>
          <p:nvPr>
            <p:ph idx="1"/>
          </p:nvPr>
        </p:nvSpPr>
        <p:spPr>
          <a:xfrm>
            <a:off x="872067" y="2438400"/>
            <a:ext cx="7408333" cy="3687763"/>
          </a:xfrm>
        </p:spPr>
        <p:txBody>
          <a:bodyPr>
            <a:normAutofit fontScale="85000" lnSpcReduction="20000"/>
          </a:bodyPr>
          <a:lstStyle/>
          <a:p>
            <a:pPr algn="l"/>
            <a:r>
              <a:rPr lang="fr-FR" b="0" i="0" dirty="0">
                <a:solidFill>
                  <a:srgbClr val="222222"/>
                </a:solidFill>
                <a:effectLst/>
                <a:latin typeface="Arial" panose="020B0604020202020204" pitchFamily="34" charset="0"/>
              </a:rPr>
              <a:t>Introduction</a:t>
            </a:r>
          </a:p>
          <a:p>
            <a:pPr lvl="1"/>
            <a:r>
              <a:rPr lang="fr-FR" b="0" i="0" dirty="0">
                <a:solidFill>
                  <a:srgbClr val="222222"/>
                </a:solidFill>
                <a:effectLst/>
                <a:latin typeface="Arial" panose="020B0604020202020204" pitchFamily="34" charset="0"/>
              </a:rPr>
              <a:t>Gabriella </a:t>
            </a:r>
            <a:r>
              <a:rPr lang="fr-FR" b="0" i="0" dirty="0" err="1">
                <a:solidFill>
                  <a:srgbClr val="222222"/>
                </a:solidFill>
                <a:effectLst/>
                <a:latin typeface="Arial" panose="020B0604020202020204" pitchFamily="34" charset="0"/>
              </a:rPr>
              <a:t>Racca</a:t>
            </a:r>
            <a:r>
              <a:rPr lang="fr-FR" b="0" i="0" dirty="0">
                <a:solidFill>
                  <a:srgbClr val="222222"/>
                </a:solidFill>
                <a:effectLst/>
                <a:latin typeface="Arial" panose="020B0604020202020204" pitchFamily="34" charset="0"/>
              </a:rPr>
              <a:t>/Christopher Yukins: 15:00-15:15</a:t>
            </a:r>
          </a:p>
          <a:p>
            <a:pPr algn="l"/>
            <a:r>
              <a:rPr lang="fr-FR" b="0" i="0" dirty="0" err="1">
                <a:solidFill>
                  <a:srgbClr val="222222"/>
                </a:solidFill>
                <a:effectLst/>
                <a:latin typeface="Arial" panose="020B0604020202020204" pitchFamily="34" charset="0"/>
              </a:rPr>
              <a:t>Discussants</a:t>
            </a:r>
            <a:endParaRPr lang="fr-FR" b="0" i="0" dirty="0">
              <a:solidFill>
                <a:srgbClr val="222222"/>
              </a:solidFill>
              <a:effectLst/>
              <a:latin typeface="Arial" panose="020B0604020202020204" pitchFamily="34" charset="0"/>
            </a:endParaRPr>
          </a:p>
          <a:p>
            <a:pPr lvl="1"/>
            <a:r>
              <a:rPr lang="fr-FR" b="0" i="0" dirty="0">
                <a:solidFill>
                  <a:srgbClr val="222222"/>
                </a:solidFill>
                <a:effectLst/>
                <a:latin typeface="Arial" panose="020B0604020202020204" pitchFamily="34" charset="0"/>
              </a:rPr>
              <a:t>Caroline Nicholas: 15:15-15:30</a:t>
            </a:r>
          </a:p>
          <a:p>
            <a:pPr lvl="1"/>
            <a:r>
              <a:rPr lang="fr-FR" b="0" i="0" dirty="0" err="1">
                <a:solidFill>
                  <a:srgbClr val="222222"/>
                </a:solidFill>
                <a:effectLst/>
                <a:latin typeface="Arial" panose="020B0604020202020204" pitchFamily="34" charset="0"/>
              </a:rPr>
              <a:t>Rozen</a:t>
            </a:r>
            <a:r>
              <a:rPr lang="fr-FR" b="0" i="0" dirty="0">
                <a:solidFill>
                  <a:srgbClr val="222222"/>
                </a:solidFill>
                <a:effectLst/>
                <a:latin typeface="Arial" panose="020B0604020202020204" pitchFamily="34" charset="0"/>
              </a:rPr>
              <a:t> </a:t>
            </a:r>
            <a:r>
              <a:rPr lang="fr-FR" b="0" i="0" dirty="0" err="1">
                <a:solidFill>
                  <a:srgbClr val="222222"/>
                </a:solidFill>
                <a:effectLst/>
                <a:latin typeface="Arial" panose="020B0604020202020204" pitchFamily="34" charset="0"/>
              </a:rPr>
              <a:t>Noguellou</a:t>
            </a:r>
            <a:r>
              <a:rPr lang="fr-FR" b="0" i="0" dirty="0">
                <a:solidFill>
                  <a:srgbClr val="222222"/>
                </a:solidFill>
                <a:effectLst/>
                <a:latin typeface="Arial" panose="020B0604020202020204" pitchFamily="34" charset="0"/>
              </a:rPr>
              <a:t>: 15:30-15:45</a:t>
            </a:r>
          </a:p>
          <a:p>
            <a:pPr lvl="1"/>
            <a:r>
              <a:rPr lang="fr-FR" b="0" i="0" dirty="0">
                <a:solidFill>
                  <a:srgbClr val="222222"/>
                </a:solidFill>
                <a:effectLst/>
                <a:latin typeface="Arial" panose="020B0604020202020204" pitchFamily="34" charset="0"/>
              </a:rPr>
              <a:t>Paulo </a:t>
            </a:r>
            <a:r>
              <a:rPr lang="fr-FR" b="0" i="0" dirty="0" err="1">
                <a:solidFill>
                  <a:srgbClr val="222222"/>
                </a:solidFill>
                <a:effectLst/>
                <a:latin typeface="Arial" panose="020B0604020202020204" pitchFamily="34" charset="0"/>
              </a:rPr>
              <a:t>Magina</a:t>
            </a:r>
            <a:r>
              <a:rPr lang="fr-FR" dirty="0">
                <a:solidFill>
                  <a:srgbClr val="222222"/>
                </a:solidFill>
                <a:latin typeface="Arial" panose="020B0604020202020204" pitchFamily="34" charset="0"/>
              </a:rPr>
              <a:t>: </a:t>
            </a:r>
            <a:r>
              <a:rPr lang="fr-FR" b="0" i="0" dirty="0">
                <a:solidFill>
                  <a:srgbClr val="222222"/>
                </a:solidFill>
                <a:effectLst/>
                <a:latin typeface="Arial" panose="020B0604020202020204" pitchFamily="34" charset="0"/>
              </a:rPr>
              <a:t>15:45-16:00</a:t>
            </a:r>
          </a:p>
          <a:p>
            <a:pPr lvl="1"/>
            <a:r>
              <a:rPr lang="fr-FR" b="0" i="0" dirty="0" err="1">
                <a:solidFill>
                  <a:srgbClr val="222222"/>
                </a:solidFill>
                <a:effectLst/>
                <a:latin typeface="Arial" panose="020B0604020202020204" pitchFamily="34" charset="0"/>
              </a:rPr>
              <a:t>Stephane</a:t>
            </a:r>
            <a:r>
              <a:rPr lang="fr-FR" b="0" i="0" dirty="0">
                <a:solidFill>
                  <a:srgbClr val="222222"/>
                </a:solidFill>
                <a:effectLst/>
                <a:latin typeface="Arial" panose="020B0604020202020204" pitchFamily="34" charset="0"/>
              </a:rPr>
              <a:t> De La Rosa:16:00-16:15</a:t>
            </a:r>
          </a:p>
          <a:p>
            <a:r>
              <a:rPr lang="fr-FR" b="0" i="0" dirty="0">
                <a:solidFill>
                  <a:srgbClr val="222222"/>
                </a:solidFill>
                <a:effectLst/>
                <a:latin typeface="Arial" panose="020B0604020202020204" pitchFamily="34" charset="0"/>
              </a:rPr>
              <a:t>Observations</a:t>
            </a:r>
          </a:p>
          <a:p>
            <a:pPr lvl="1"/>
            <a:r>
              <a:rPr lang="fr-FR" dirty="0">
                <a:solidFill>
                  <a:srgbClr val="222222"/>
                </a:solidFill>
                <a:latin typeface="Arial" panose="020B0604020202020204" pitchFamily="34" charset="0"/>
              </a:rPr>
              <a:t>Gabriella </a:t>
            </a:r>
            <a:r>
              <a:rPr lang="fr-FR" b="0" i="0" dirty="0" err="1">
                <a:solidFill>
                  <a:srgbClr val="222222"/>
                </a:solidFill>
                <a:effectLst/>
                <a:latin typeface="Arial" panose="020B0604020202020204" pitchFamily="34" charset="0"/>
              </a:rPr>
              <a:t>Racca</a:t>
            </a:r>
            <a:r>
              <a:rPr lang="fr-FR" b="0" i="0" dirty="0">
                <a:solidFill>
                  <a:srgbClr val="222222"/>
                </a:solidFill>
                <a:effectLst/>
                <a:latin typeface="Arial" panose="020B0604020202020204" pitchFamily="34" charset="0"/>
              </a:rPr>
              <a:t>/Christopher Yukins: 16:15-16:25</a:t>
            </a:r>
          </a:p>
          <a:p>
            <a:pPr lvl="1"/>
            <a:r>
              <a:rPr lang="fr-FR" b="0" i="0" dirty="0">
                <a:solidFill>
                  <a:srgbClr val="222222"/>
                </a:solidFill>
                <a:effectLst/>
                <a:latin typeface="Arial" panose="020B0604020202020204" pitchFamily="34" charset="0"/>
              </a:rPr>
              <a:t>Laurence </a:t>
            </a:r>
            <a:r>
              <a:rPr lang="fr-FR" b="0" i="0" dirty="0" err="1">
                <a:solidFill>
                  <a:srgbClr val="222222"/>
                </a:solidFill>
                <a:effectLst/>
                <a:latin typeface="Arial" panose="020B0604020202020204" pitchFamily="34" charset="0"/>
              </a:rPr>
              <a:t>Folliot</a:t>
            </a:r>
            <a:r>
              <a:rPr lang="fr-FR" b="0" i="0" dirty="0">
                <a:solidFill>
                  <a:srgbClr val="222222"/>
                </a:solidFill>
                <a:effectLst/>
                <a:latin typeface="Arial" panose="020B0604020202020204" pitchFamily="34" charset="0"/>
              </a:rPr>
              <a:t> </a:t>
            </a:r>
            <a:r>
              <a:rPr lang="fr-FR" b="0" i="0" dirty="0" err="1">
                <a:solidFill>
                  <a:srgbClr val="222222"/>
                </a:solidFill>
                <a:effectLst/>
                <a:latin typeface="Arial" panose="020B0604020202020204" pitchFamily="34" charset="0"/>
              </a:rPr>
              <a:t>Lalliot</a:t>
            </a:r>
            <a:r>
              <a:rPr lang="fr-FR" b="0" i="0" dirty="0">
                <a:solidFill>
                  <a:srgbClr val="222222"/>
                </a:solidFill>
                <a:effectLst/>
                <a:latin typeface="Arial" panose="020B0604020202020204" pitchFamily="34" charset="0"/>
              </a:rPr>
              <a:t>: 16:25-16:35</a:t>
            </a:r>
          </a:p>
          <a:p>
            <a:pPr lvl="1"/>
            <a:r>
              <a:rPr lang="fr-FR" b="0" i="0" dirty="0">
                <a:solidFill>
                  <a:srgbClr val="222222"/>
                </a:solidFill>
                <a:effectLst/>
                <a:latin typeface="Arial" panose="020B0604020202020204" pitchFamily="34" charset="0"/>
              </a:rPr>
              <a:t>Jean-Bernard Auby: 16:35-16:50</a:t>
            </a:r>
          </a:p>
          <a:p>
            <a:r>
              <a:rPr lang="fr-FR" b="0" i="0" dirty="0">
                <a:solidFill>
                  <a:srgbClr val="222222"/>
                </a:solidFill>
                <a:effectLst/>
                <a:latin typeface="Arial" panose="020B0604020202020204" pitchFamily="34" charset="0"/>
              </a:rPr>
              <a:t>Questions and Conclusion</a:t>
            </a:r>
          </a:p>
          <a:p>
            <a:endParaRPr lang="en-US" dirty="0"/>
          </a:p>
        </p:txBody>
      </p:sp>
      <p:sp>
        <p:nvSpPr>
          <p:cNvPr id="3" name="Slide Number Placeholder 2">
            <a:extLst>
              <a:ext uri="{FF2B5EF4-FFF2-40B4-BE49-F238E27FC236}">
                <a16:creationId xmlns:a16="http://schemas.microsoft.com/office/drawing/2014/main" id="{9C76872E-A178-4F4A-A45B-AD8C253E3F2A}"/>
              </a:ext>
            </a:extLst>
          </p:cNvPr>
          <p:cNvSpPr>
            <a:spLocks noGrp="1"/>
          </p:cNvSpPr>
          <p:nvPr>
            <p:ph type="sldNum" sz="quarter" idx="12"/>
          </p:nvPr>
        </p:nvSpPr>
        <p:spPr/>
        <p:txBody>
          <a:bodyPr/>
          <a:lstStyle/>
          <a:p>
            <a:fld id="{B2E17EC5-55D4-4AB8-9BF0-84AF6EF768CC}" type="slidenum">
              <a:rPr lang="en-US" smtClean="0"/>
              <a:t>2</a:t>
            </a:fld>
            <a:endParaRPr lang="en-US"/>
          </a:p>
        </p:txBody>
      </p:sp>
      <p:sp>
        <p:nvSpPr>
          <p:cNvPr id="4" name="Title 3">
            <a:extLst>
              <a:ext uri="{FF2B5EF4-FFF2-40B4-BE49-F238E27FC236}">
                <a16:creationId xmlns:a16="http://schemas.microsoft.com/office/drawing/2014/main" id="{E6AB8E25-BAF1-496A-A5B3-468263D361F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82120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5323"/>
            <a:ext cx="8686800" cy="1750988"/>
          </a:xfrm>
        </p:spPr>
        <p:txBody>
          <a:bodyPr>
            <a:normAutofit fontScale="90000"/>
          </a:bodyPr>
          <a:lstStyle/>
          <a:p>
            <a:br>
              <a:rPr lang="it-IT" sz="4000" dirty="0"/>
            </a:br>
            <a:r>
              <a:rPr lang="it-IT" sz="4000" i="1" dirty="0"/>
              <a:t>Joint Public Procurement and Innovation:</a:t>
            </a:r>
            <a:br>
              <a:rPr lang="it-IT" sz="4000" i="1" dirty="0"/>
            </a:br>
            <a:r>
              <a:rPr lang="it-IT" sz="4000" i="1" dirty="0" err="1"/>
              <a:t>Lessons</a:t>
            </a:r>
            <a:r>
              <a:rPr lang="it-IT" sz="4000" i="1" dirty="0"/>
              <a:t> </a:t>
            </a:r>
            <a:r>
              <a:rPr lang="it-IT" sz="4000" i="1" dirty="0" err="1"/>
              <a:t>Across</a:t>
            </a:r>
            <a:r>
              <a:rPr lang="it-IT" sz="4000" i="1" dirty="0"/>
              <a:t> </a:t>
            </a:r>
            <a:r>
              <a:rPr lang="it-IT" sz="4000" i="1" dirty="0" err="1"/>
              <a:t>Borders</a:t>
            </a:r>
            <a:r>
              <a:rPr lang="it-IT" sz="4000" i="1" dirty="0"/>
              <a:t> </a:t>
            </a:r>
            <a:br>
              <a:rPr lang="it-IT" sz="3100" dirty="0">
                <a:solidFill>
                  <a:srgbClr val="FFFF00"/>
                </a:solidFill>
                <a:latin typeface="Times"/>
                <a:cs typeface="Times"/>
              </a:rPr>
            </a:br>
            <a:r>
              <a:rPr lang="it-IT" sz="4000" dirty="0">
                <a:solidFill>
                  <a:srgbClr val="FFFF00"/>
                </a:solidFill>
              </a:rPr>
              <a:t>	</a:t>
            </a:r>
            <a:endParaRPr lang="it-IT" dirty="0">
              <a:solidFill>
                <a:srgbClr val="FFFF00"/>
              </a:solidFill>
            </a:endParaRPr>
          </a:p>
        </p:txBody>
      </p:sp>
      <p:sp>
        <p:nvSpPr>
          <p:cNvPr id="3" name="Subtitle 2"/>
          <p:cNvSpPr>
            <a:spLocks noGrp="1"/>
          </p:cNvSpPr>
          <p:nvPr>
            <p:ph type="subTitle" idx="1"/>
          </p:nvPr>
        </p:nvSpPr>
        <p:spPr>
          <a:xfrm>
            <a:off x="546683" y="369634"/>
            <a:ext cx="8153400" cy="914400"/>
          </a:xfrm>
        </p:spPr>
        <p:txBody>
          <a:bodyPr>
            <a:normAutofit/>
          </a:bodyPr>
          <a:lstStyle/>
          <a:p>
            <a:r>
              <a:rPr lang="en-US" altLang="it-IT" sz="3600" b="1" dirty="0">
                <a:latin typeface="Palatino Linotype" pitchFamily="16" charset="0"/>
                <a:cs typeface="Times New Roman" pitchFamily="16" charset="0"/>
              </a:rPr>
              <a:t>Book Discussion:</a:t>
            </a:r>
            <a:endParaRPr lang="en-US" b="1" dirty="0">
              <a:solidFill>
                <a:schemeClr val="bg2">
                  <a:lumMod val="25000"/>
                </a:schemeClr>
              </a:solidFill>
            </a:endParaRPr>
          </a:p>
        </p:txBody>
      </p:sp>
      <p:sp>
        <p:nvSpPr>
          <p:cNvPr id="4" name="CasellaDiTesto 3"/>
          <p:cNvSpPr txBox="1"/>
          <p:nvPr/>
        </p:nvSpPr>
        <p:spPr>
          <a:xfrm>
            <a:off x="584782" y="2367073"/>
            <a:ext cx="4038601" cy="224676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6E7FC">
                    <a:lumMod val="10000"/>
                  </a:srgbClr>
                </a:solidFill>
                <a:effectLst/>
                <a:uLnTx/>
                <a:uFillTx/>
                <a:latin typeface="Candara"/>
                <a:ea typeface="+mn-ea"/>
                <a:cs typeface="+mn-cs"/>
              </a:rPr>
              <a:t>Discussion by S. de La Rosa,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6E7FC">
                    <a:lumMod val="10000"/>
                  </a:srgbClr>
                </a:solidFill>
                <a:effectLst/>
                <a:uLnTx/>
                <a:uFillTx/>
                <a:latin typeface="Candara"/>
                <a:ea typeface="+mn-ea"/>
                <a:cs typeface="+mn-cs"/>
              </a:rPr>
              <a:t>Full Professor of Public Law,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6E7FC">
                    <a:lumMod val="10000"/>
                  </a:srgbClr>
                </a:solidFill>
                <a:effectLst/>
                <a:uLnTx/>
                <a:uFillTx/>
                <a:latin typeface="Candara"/>
                <a:ea typeface="+mn-ea"/>
                <a:cs typeface="+mn-cs"/>
              </a:rPr>
              <a:t>Jean Monnet Chair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C6E7FC">
                  <a:lumMod val="10000"/>
                </a:srgbClr>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6E7FC">
                    <a:lumMod val="25000"/>
                  </a:srgbClr>
                </a:solidFill>
                <a:effectLst/>
                <a:uLnTx/>
                <a:uFillTx/>
                <a:latin typeface="Candara"/>
                <a:ea typeface="+mn-ea"/>
                <a:cs typeface="+mn-cs"/>
              </a:rPr>
              <a:t>Université</a:t>
            </a:r>
            <a:r>
              <a:rPr kumimoji="0" lang="en-US" sz="2400" b="1" i="0" u="none" strike="noStrike" kern="1200" cap="none" spc="0" normalizeH="0" baseline="0" noProof="0" dirty="0">
                <a:ln>
                  <a:noFill/>
                </a:ln>
                <a:solidFill>
                  <a:srgbClr val="C6E7FC">
                    <a:lumMod val="25000"/>
                  </a:srgbClr>
                </a:solidFill>
                <a:effectLst/>
                <a:uLnTx/>
                <a:uFillTx/>
                <a:latin typeface="Candara"/>
                <a:ea typeface="+mn-ea"/>
                <a:cs typeface="+mn-cs"/>
              </a:rPr>
              <a:t> Paris Est </a:t>
            </a:r>
            <a:r>
              <a:rPr kumimoji="0" lang="en-US" sz="2400" b="1" i="0" u="none" strike="noStrike" kern="1200" cap="none" spc="0" normalizeH="0" baseline="0" noProof="0" dirty="0" err="1">
                <a:ln>
                  <a:noFill/>
                </a:ln>
                <a:solidFill>
                  <a:srgbClr val="C6E7FC">
                    <a:lumMod val="25000"/>
                  </a:srgbClr>
                </a:solidFill>
                <a:effectLst/>
                <a:uLnTx/>
                <a:uFillTx/>
                <a:latin typeface="Candara"/>
                <a:ea typeface="+mn-ea"/>
                <a:cs typeface="+mn-cs"/>
              </a:rPr>
              <a:t>Créteil</a:t>
            </a:r>
            <a:endParaRPr kumimoji="0" lang="en-US" sz="2400" b="1" i="0" u="none" strike="noStrike" kern="1200" cap="none" spc="0" normalizeH="0" baseline="0" noProof="0" dirty="0">
              <a:ln>
                <a:noFill/>
              </a:ln>
              <a:solidFill>
                <a:srgbClr val="C6E7FC">
                  <a:lumMod val="25000"/>
                </a:srgbClr>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andara"/>
                <a:ea typeface="+mn-ea"/>
                <a:cs typeface="+mn-cs"/>
              </a:rPr>
              <a:t>stephane.delarosa@u-pec.fr</a:t>
            </a:r>
          </a:p>
        </p:txBody>
      </p:sp>
      <p:sp>
        <p:nvSpPr>
          <p:cNvPr id="6" name="Slide Number Placeholder 5">
            <a:extLst>
              <a:ext uri="{FF2B5EF4-FFF2-40B4-BE49-F238E27FC236}">
                <a16:creationId xmlns:a16="http://schemas.microsoft.com/office/drawing/2014/main" id="{91C8ABB9-0958-4EFB-8DEE-3209732995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B19053D-4B37-4D7B-8ABF-990319F02EEF}"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073E87"/>
              </a:solidFill>
              <a:effectLst/>
              <a:uLnTx/>
              <a:uFillTx/>
              <a:latin typeface="Candara"/>
              <a:ea typeface="+mn-ea"/>
              <a:cs typeface="+mn-cs"/>
            </a:endParaRPr>
          </a:p>
        </p:txBody>
      </p:sp>
      <p:pic>
        <p:nvPicPr>
          <p:cNvPr id="11" name="Image 10"/>
          <p:cNvPicPr/>
          <p:nvPr/>
        </p:nvPicPr>
        <p:blipFill>
          <a:blip r:embed="rId2" cstate="print">
            <a:extLst>
              <a:ext uri="{28A0092B-C50C-407E-A947-70E740481C1C}">
                <a14:useLocalDpi xmlns:a14="http://schemas.microsoft.com/office/drawing/2010/main" val="0"/>
              </a:ext>
            </a:extLst>
          </a:blip>
          <a:stretch>
            <a:fillRect/>
          </a:stretch>
        </p:blipFill>
        <p:spPr>
          <a:xfrm>
            <a:off x="584782" y="5562600"/>
            <a:ext cx="2006018" cy="687563"/>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383" y="4114800"/>
            <a:ext cx="4234867" cy="17526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383" y="2367073"/>
            <a:ext cx="4234868" cy="1366726"/>
          </a:xfrm>
          <a:prstGeom prst="rect">
            <a:avLst/>
          </a:prstGeom>
        </p:spPr>
      </p:pic>
    </p:spTree>
    <p:extLst>
      <p:ext uri="{BB962C8B-B14F-4D97-AF65-F5344CB8AC3E}">
        <p14:creationId xmlns:p14="http://schemas.microsoft.com/office/powerpoint/2010/main" val="399713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1" y="2057400"/>
            <a:ext cx="7823200" cy="4068763"/>
          </a:xfrm>
        </p:spPr>
        <p:txBody>
          <a:bodyPr>
            <a:normAutofit fontScale="92500"/>
          </a:bodyPr>
          <a:lstStyle/>
          <a:p>
            <a:r>
              <a:rPr lang="fr-FR" dirty="0"/>
              <a:t>The book </a:t>
            </a:r>
            <a:r>
              <a:rPr lang="en-US" dirty="0"/>
              <a:t>rightly</a:t>
            </a:r>
            <a:r>
              <a:rPr lang="fr-FR" dirty="0"/>
              <a:t> stresses on the </a:t>
            </a:r>
            <a:r>
              <a:rPr lang="en-US" dirty="0"/>
              <a:t>diversity of meaning of cross-borders</a:t>
            </a:r>
            <a:r>
              <a:rPr lang="fr-FR" dirty="0"/>
              <a:t> </a:t>
            </a:r>
          </a:p>
          <a:p>
            <a:pPr lvl="3" algn="just"/>
            <a:r>
              <a:rPr lang="fr-FR" dirty="0"/>
              <a:t>Relevant distinctions and </a:t>
            </a:r>
            <a:r>
              <a:rPr lang="fr-FR" dirty="0" err="1"/>
              <a:t>typology</a:t>
            </a:r>
            <a:r>
              <a:rPr lang="fr-FR" dirty="0"/>
              <a:t> </a:t>
            </a:r>
            <a:r>
              <a:rPr lang="en-CA" dirty="0"/>
              <a:t>between</a:t>
            </a:r>
            <a:r>
              <a:rPr lang="fr-FR" dirty="0"/>
              <a:t> cross-border (a single </a:t>
            </a:r>
            <a:r>
              <a:rPr lang="fr-FR" dirty="0" err="1"/>
              <a:t>entity</a:t>
            </a:r>
            <a:r>
              <a:rPr lang="fr-FR" dirty="0"/>
              <a:t> </a:t>
            </a:r>
            <a:r>
              <a:rPr lang="fr-FR" dirty="0" err="1"/>
              <a:t>joining</a:t>
            </a:r>
            <a:r>
              <a:rPr lang="fr-FR" dirty="0"/>
              <a:t> </a:t>
            </a:r>
            <a:r>
              <a:rPr lang="fr-FR" dirty="0" err="1"/>
              <a:t>two</a:t>
            </a:r>
            <a:r>
              <a:rPr lang="fr-FR" dirty="0"/>
              <a:t> </a:t>
            </a:r>
            <a:r>
              <a:rPr lang="fr-FR" dirty="0" err="1"/>
              <a:t>Member</a:t>
            </a:r>
            <a:r>
              <a:rPr lang="fr-FR" dirty="0"/>
              <a:t> States), joint </a:t>
            </a:r>
            <a:r>
              <a:rPr lang="fr-FR" dirty="0" err="1"/>
              <a:t>procurement</a:t>
            </a:r>
            <a:r>
              <a:rPr lang="fr-FR" dirty="0"/>
              <a:t> (2 MS acting as </a:t>
            </a:r>
            <a:r>
              <a:rPr lang="fr-FR" dirty="0" err="1"/>
              <a:t>contracting</a:t>
            </a:r>
            <a:r>
              <a:rPr lang="fr-FR" dirty="0"/>
              <a:t> </a:t>
            </a:r>
            <a:r>
              <a:rPr lang="fr-FR" dirty="0" err="1"/>
              <a:t>authorities</a:t>
            </a:r>
            <a:r>
              <a:rPr lang="fr-FR" dirty="0"/>
              <a:t>) and </a:t>
            </a:r>
            <a:r>
              <a:rPr lang="fr-FR" dirty="0" err="1"/>
              <a:t>using</a:t>
            </a:r>
            <a:r>
              <a:rPr lang="fr-FR" dirty="0"/>
              <a:t> ressources of </a:t>
            </a:r>
            <a:r>
              <a:rPr lang="fr-FR" dirty="0" err="1"/>
              <a:t>another</a:t>
            </a:r>
            <a:r>
              <a:rPr lang="fr-FR" dirty="0"/>
              <a:t> MS (ressources of central </a:t>
            </a:r>
            <a:r>
              <a:rPr lang="fr-FR" dirty="0" err="1"/>
              <a:t>purshasing</a:t>
            </a:r>
            <a:r>
              <a:rPr lang="fr-FR" dirty="0"/>
              <a:t> body)</a:t>
            </a:r>
          </a:p>
          <a:p>
            <a:pPr lvl="3" algn="just"/>
            <a:r>
              <a:rPr lang="fr-FR" dirty="0"/>
              <a:t>A question </a:t>
            </a:r>
            <a:r>
              <a:rPr lang="fr-FR" dirty="0" err="1"/>
              <a:t>which</a:t>
            </a:r>
            <a:r>
              <a:rPr lang="fr-FR" dirty="0"/>
              <a:t> </a:t>
            </a:r>
            <a:r>
              <a:rPr lang="fr-FR" dirty="0" err="1"/>
              <a:t>appears</a:t>
            </a:r>
            <a:r>
              <a:rPr lang="fr-FR" dirty="0"/>
              <a:t> in </a:t>
            </a:r>
            <a:r>
              <a:rPr lang="fr-FR" dirty="0" err="1"/>
              <a:t>several</a:t>
            </a:r>
            <a:r>
              <a:rPr lang="fr-FR" dirty="0"/>
              <a:t> contributions of the book: introduction, ch. 3, ch. 4. </a:t>
            </a:r>
          </a:p>
          <a:p>
            <a:r>
              <a:rPr lang="fr-FR" dirty="0"/>
              <a:t>The topic </a:t>
            </a:r>
            <a:r>
              <a:rPr lang="fr-FR" dirty="0" err="1"/>
              <a:t>became</a:t>
            </a:r>
            <a:r>
              <a:rPr lang="fr-FR" dirty="0"/>
              <a:t> central </a:t>
            </a:r>
            <a:r>
              <a:rPr lang="fr-FR" dirty="0" err="1"/>
              <a:t>with</a:t>
            </a:r>
            <a:r>
              <a:rPr lang="fr-FR" dirty="0"/>
              <a:t> the Covid-19 </a:t>
            </a:r>
            <a:r>
              <a:rPr lang="fr-FR" dirty="0" err="1"/>
              <a:t>crisis</a:t>
            </a:r>
            <a:endParaRPr lang="fr-FR" dirty="0"/>
          </a:p>
          <a:p>
            <a:pPr lvl="2" algn="just"/>
            <a:r>
              <a:rPr lang="en-US" dirty="0"/>
              <a:t>The “Guidance from the European Commission on using the public procurement framework in the emergency situation related to the COVID-19 crisis” refers to joint procurement for medical supplies =&gt; common needs but weakness of common answers. </a:t>
            </a:r>
            <a:endParaRPr lang="fr-FR" dirty="0"/>
          </a:p>
        </p:txBody>
      </p:sp>
      <p:sp>
        <p:nvSpPr>
          <p:cNvPr id="3" name="Espace réservé du numéro de diapositive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E17EC5-55D4-4AB8-9BF0-84AF6EF768CC}"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itre 3"/>
          <p:cNvSpPr>
            <a:spLocks noGrp="1"/>
          </p:cNvSpPr>
          <p:nvPr>
            <p:ph type="title"/>
          </p:nvPr>
        </p:nvSpPr>
        <p:spPr>
          <a:xfrm>
            <a:off x="457200" y="338328"/>
            <a:ext cx="8229600" cy="1414272"/>
          </a:xfrm>
        </p:spPr>
        <p:txBody>
          <a:bodyPr>
            <a:normAutofit fontScale="90000"/>
          </a:bodyPr>
          <a:lstStyle/>
          <a:p>
            <a:r>
              <a:rPr lang="en-GB" sz="3500" i="1" dirty="0"/>
              <a:t>The implementation of cross-borders procurement in Europe. Ambitious objectives but poor implementation?</a:t>
            </a:r>
            <a:endParaRPr lang="fr-FR" sz="3500" i="1" dirty="0"/>
          </a:p>
        </p:txBody>
      </p:sp>
    </p:spTree>
    <p:extLst>
      <p:ext uri="{BB962C8B-B14F-4D97-AF65-F5344CB8AC3E}">
        <p14:creationId xmlns:p14="http://schemas.microsoft.com/office/powerpoint/2010/main" val="76446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A1E30-38DF-4455-90EE-23F943C51286}"/>
              </a:ext>
            </a:extLst>
          </p:cNvPr>
          <p:cNvSpPr>
            <a:spLocks noGrp="1"/>
          </p:cNvSpPr>
          <p:nvPr>
            <p:ph idx="1"/>
          </p:nvPr>
        </p:nvSpPr>
        <p:spPr>
          <a:xfrm>
            <a:off x="457200" y="1752600"/>
            <a:ext cx="8381999" cy="4373563"/>
          </a:xfrm>
        </p:spPr>
        <p:txBody>
          <a:bodyPr>
            <a:normAutofit fontScale="85000" lnSpcReduction="10000"/>
          </a:bodyPr>
          <a:lstStyle/>
          <a:p>
            <a:pPr marL="457200" indent="-457200" algn="just">
              <a:buAutoNum type="arabicParenR"/>
            </a:pPr>
            <a:r>
              <a:rPr lang="en-US" b="1" i="1" dirty="0"/>
              <a:t>EGTC (European Grouping of Territorial Cooperation - reg. 1302/2013)</a:t>
            </a:r>
          </a:p>
          <a:p>
            <a:pPr marL="0" indent="0" algn="just">
              <a:buNone/>
            </a:pPr>
            <a:endParaRPr lang="en-US" dirty="0"/>
          </a:p>
          <a:p>
            <a:pPr algn="just">
              <a:buFont typeface="Wingdings" panose="05000000000000000000" pitchFamily="2" charset="2"/>
              <a:buChar char="Ø"/>
            </a:pPr>
            <a:r>
              <a:rPr lang="en-US" dirty="0"/>
              <a:t>A legal instrument and a legal entity designed to facilitate and promote cross-border, transnational and interregional cooperation. </a:t>
            </a:r>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Success of the tool: 77 GECT at the current stage (see </a:t>
            </a:r>
            <a:r>
              <a:rPr lang="en-US" dirty="0">
                <a:hlinkClick r:id="rId2"/>
              </a:rPr>
              <a:t>https://portal.cor.europa.eu/egtc/CoRActivities/Pages/egtc-list.aspx</a:t>
            </a:r>
            <a:r>
              <a:rPr lang="en-US" dirty="0"/>
              <a:t>) </a:t>
            </a:r>
          </a:p>
          <a:p>
            <a:pPr>
              <a:buFont typeface="Wingdings" panose="05000000000000000000" pitchFamily="2" charset="2"/>
              <a:buChar char="Ø"/>
            </a:pPr>
            <a:endParaRPr lang="en-US" dirty="0"/>
          </a:p>
          <a:p>
            <a:pPr algn="just">
              <a:buFont typeface="Wingdings" panose="05000000000000000000" pitchFamily="2" charset="2"/>
              <a:buChar char="Ø"/>
            </a:pPr>
            <a:r>
              <a:rPr lang="en-US" dirty="0"/>
              <a:t>Virtually, a proper ground to foster cross procurement: art. 39 d. 2014/24. </a:t>
            </a:r>
          </a:p>
          <a:p>
            <a:pPr algn="just">
              <a:buFont typeface="Arial" panose="020B0604020202020204" pitchFamily="34" charset="0"/>
              <a:buChar char="•"/>
            </a:pPr>
            <a:r>
              <a:rPr lang="en-US" dirty="0"/>
              <a:t>The provision sets up a real leeway for MS and recognizes a form of “law shopping” (possibility to choice or to mix the law which apply to the contract). </a:t>
            </a:r>
          </a:p>
          <a:p>
            <a:pPr algn="just">
              <a:buFont typeface="Arial" panose="020B0604020202020204" pitchFamily="34" charset="0"/>
              <a:buChar char="•"/>
            </a:pPr>
            <a:r>
              <a:rPr lang="en-US" dirty="0"/>
              <a:t>Existence of a “friendly environment” (p. 15 of the book)</a:t>
            </a:r>
          </a:p>
          <a:p>
            <a:pPr marL="0" indent="0" algn="just">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9C76872E-A178-4F4A-A45B-AD8C253E3F2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E17EC5-55D4-4AB8-9BF0-84AF6EF768CC}"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itle 3">
            <a:extLst>
              <a:ext uri="{FF2B5EF4-FFF2-40B4-BE49-F238E27FC236}">
                <a16:creationId xmlns:a16="http://schemas.microsoft.com/office/drawing/2014/main" id="{E6AB8E25-BAF1-496A-A5B3-468263D361FB}"/>
              </a:ext>
            </a:extLst>
          </p:cNvPr>
          <p:cNvSpPr>
            <a:spLocks noGrp="1"/>
          </p:cNvSpPr>
          <p:nvPr>
            <p:ph type="title"/>
          </p:nvPr>
        </p:nvSpPr>
        <p:spPr/>
        <p:txBody>
          <a:bodyPr>
            <a:normAutofit/>
          </a:bodyPr>
          <a:lstStyle/>
          <a:p>
            <a:r>
              <a:rPr lang="en-US" sz="3500" i="1" dirty="0">
                <a:sym typeface="Wingdings" panose="05000000000000000000" pitchFamily="2" charset="2"/>
              </a:rPr>
              <a:t>Lack of appropriation of cross border procurements : </a:t>
            </a:r>
            <a:r>
              <a:rPr lang="en-US" sz="3500" i="1" u="sng" dirty="0">
                <a:sym typeface="Wingdings" panose="05000000000000000000" pitchFamily="2" charset="2"/>
              </a:rPr>
              <a:t>2 topical examples</a:t>
            </a:r>
            <a:endParaRPr lang="en-US" sz="3500" i="1" u="sng" dirty="0"/>
          </a:p>
        </p:txBody>
      </p:sp>
    </p:spTree>
    <p:extLst>
      <p:ext uri="{BB962C8B-B14F-4D97-AF65-F5344CB8AC3E}">
        <p14:creationId xmlns:p14="http://schemas.microsoft.com/office/powerpoint/2010/main" val="279557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A1E30-38DF-4455-90EE-23F943C51286}"/>
              </a:ext>
            </a:extLst>
          </p:cNvPr>
          <p:cNvSpPr>
            <a:spLocks noGrp="1"/>
          </p:cNvSpPr>
          <p:nvPr>
            <p:ph idx="1"/>
          </p:nvPr>
        </p:nvSpPr>
        <p:spPr>
          <a:xfrm>
            <a:off x="457200" y="1752600"/>
            <a:ext cx="8381999" cy="4373563"/>
          </a:xfrm>
        </p:spPr>
        <p:txBody>
          <a:bodyPr>
            <a:normAutofit fontScale="77500" lnSpcReduction="20000"/>
          </a:bodyPr>
          <a:lstStyle/>
          <a:p>
            <a:pPr marL="457200" indent="-457200" algn="just">
              <a:buFont typeface="Symbol" pitchFamily="18" charset="2"/>
              <a:buAutoNum type="arabicParenR"/>
            </a:pPr>
            <a:r>
              <a:rPr lang="en-US" b="1" i="1" dirty="0"/>
              <a:t>EGTC (European Grouping of Territorial Cooperation - reg. 1302/2013): </a:t>
            </a:r>
            <a:r>
              <a:rPr lang="en-US" i="1" dirty="0"/>
              <a:t>The mountain labored and brought forth a mouse ?</a:t>
            </a:r>
          </a:p>
          <a:p>
            <a:pPr marL="0" indent="0" algn="just">
              <a:buNone/>
            </a:pPr>
            <a:endParaRPr lang="en-US" dirty="0"/>
          </a:p>
          <a:p>
            <a:pPr algn="just">
              <a:buFont typeface="Wingdings" panose="05000000000000000000" pitchFamily="2" charset="2"/>
              <a:buChar char="Ø"/>
            </a:pPr>
            <a:r>
              <a:rPr lang="en-US" dirty="0"/>
              <a:t> </a:t>
            </a:r>
            <a:r>
              <a:rPr lang="en-US" u="sng" dirty="0"/>
              <a:t>In practice</a:t>
            </a:r>
            <a:r>
              <a:rPr lang="en-US" dirty="0"/>
              <a:t>: </a:t>
            </a:r>
            <a:r>
              <a:rPr lang="en-US" b="1" dirty="0"/>
              <a:t>very few examples </a:t>
            </a:r>
            <a:r>
              <a:rPr lang="en-US" dirty="0"/>
              <a:t>of public procurements concluded by EGTC acting as contracting authority. </a:t>
            </a:r>
          </a:p>
          <a:p>
            <a:pPr algn="just">
              <a:buFont typeface="Wingdings" panose="05000000000000000000" pitchFamily="2" charset="2"/>
              <a:buChar char="Ø"/>
            </a:pPr>
            <a:r>
              <a:rPr lang="en-US" dirty="0"/>
              <a:t>Using keyword “EGTC” on TED database : </a:t>
            </a:r>
          </a:p>
          <a:p>
            <a:pPr algn="just">
              <a:buFont typeface="Arial" panose="020B0604020202020204" pitchFamily="34" charset="0"/>
              <a:buChar char="•"/>
            </a:pPr>
            <a:r>
              <a:rPr lang="en-US" dirty="0"/>
              <a:t>On the last 7 years, only 25 contracts notices for EGCT/CGET</a:t>
            </a:r>
          </a:p>
          <a:p>
            <a:pPr algn="just">
              <a:buFont typeface="Arial" panose="020B0604020202020204" pitchFamily="34" charset="0"/>
              <a:buChar char="•"/>
            </a:pPr>
            <a:r>
              <a:rPr lang="en-US" i="1" dirty="0"/>
              <a:t>Always the same entities</a:t>
            </a:r>
            <a:r>
              <a:rPr lang="en-US" dirty="0"/>
              <a:t>: </a:t>
            </a:r>
            <a:r>
              <a:rPr lang="fr-FR" dirty="0" err="1"/>
              <a:t>Eurorégion</a:t>
            </a:r>
            <a:r>
              <a:rPr lang="fr-FR" dirty="0"/>
              <a:t> Aquitaine </a:t>
            </a:r>
            <a:r>
              <a:rPr lang="fr-FR" dirty="0" err="1"/>
              <a:t>Euskadi</a:t>
            </a:r>
            <a:r>
              <a:rPr lang="fr-FR" dirty="0"/>
              <a:t>, </a:t>
            </a:r>
            <a:r>
              <a:rPr lang="fr-FR" dirty="0" err="1"/>
              <a:t>Eurorégion</a:t>
            </a:r>
            <a:r>
              <a:rPr lang="fr-FR" dirty="0"/>
              <a:t> Luxembourg, </a:t>
            </a:r>
            <a:r>
              <a:rPr lang="fr-FR" dirty="0" err="1"/>
              <a:t>Hopital</a:t>
            </a:r>
            <a:r>
              <a:rPr lang="fr-FR" dirty="0"/>
              <a:t> </a:t>
            </a:r>
            <a:r>
              <a:rPr lang="fr-FR" dirty="0" err="1"/>
              <a:t>Cerdanya</a:t>
            </a:r>
            <a:r>
              <a:rPr lang="fr-FR" dirty="0"/>
              <a:t> (FR/ESP)</a:t>
            </a:r>
          </a:p>
          <a:p>
            <a:pPr algn="just">
              <a:buFont typeface="Arial" panose="020B0604020202020204" pitchFamily="34" charset="0"/>
              <a:buChar char="•"/>
            </a:pPr>
            <a:r>
              <a:rPr lang="fr-FR" i="1" dirty="0"/>
              <a:t>For </a:t>
            </a:r>
            <a:r>
              <a:rPr lang="fr-FR" i="1" dirty="0" err="1"/>
              <a:t>similar</a:t>
            </a:r>
            <a:r>
              <a:rPr lang="fr-FR" i="1" dirty="0"/>
              <a:t> </a:t>
            </a:r>
            <a:r>
              <a:rPr lang="fr-FR" i="1" dirty="0" err="1"/>
              <a:t>needs</a:t>
            </a:r>
            <a:r>
              <a:rPr lang="fr-FR" dirty="0"/>
              <a:t>: </a:t>
            </a:r>
            <a:r>
              <a:rPr lang="fr-FR" dirty="0" err="1"/>
              <a:t>e.g</a:t>
            </a:r>
            <a:r>
              <a:rPr lang="fr-FR" dirty="0"/>
              <a:t>. </a:t>
            </a:r>
            <a:r>
              <a:rPr lang="fr-FR" dirty="0" err="1"/>
              <a:t>Miscellaneous</a:t>
            </a:r>
            <a:r>
              <a:rPr lang="fr-FR" dirty="0"/>
              <a:t> engineering services, </a:t>
            </a:r>
            <a:r>
              <a:rPr lang="fr-FR" dirty="0" err="1"/>
              <a:t>interpretation</a:t>
            </a:r>
            <a:r>
              <a:rPr lang="fr-FR" dirty="0"/>
              <a:t> services, marketing or communication (</a:t>
            </a:r>
            <a:r>
              <a:rPr lang="fr-FR" b="1" dirty="0"/>
              <a:t>no notices </a:t>
            </a:r>
            <a:r>
              <a:rPr lang="fr-FR" dirty="0"/>
              <a:t>for public </a:t>
            </a:r>
            <a:r>
              <a:rPr lang="fr-FR" dirty="0" err="1"/>
              <a:t>work</a:t>
            </a:r>
            <a:r>
              <a:rPr lang="fr-FR" dirty="0"/>
              <a:t> </a:t>
            </a:r>
            <a:r>
              <a:rPr lang="fr-FR" dirty="0" err="1"/>
              <a:t>contracts</a:t>
            </a:r>
            <a:r>
              <a:rPr lang="fr-FR" dirty="0"/>
              <a:t> or concessions or </a:t>
            </a:r>
            <a:r>
              <a:rPr lang="fr-FR" dirty="0" err="1"/>
              <a:t>object</a:t>
            </a:r>
            <a:r>
              <a:rPr lang="fr-FR" dirty="0"/>
              <a:t> </a:t>
            </a:r>
            <a:r>
              <a:rPr lang="fr-FR" dirty="0" err="1"/>
              <a:t>related</a:t>
            </a:r>
            <a:r>
              <a:rPr lang="fr-FR" dirty="0"/>
              <a:t> to innovation). </a:t>
            </a:r>
          </a:p>
          <a:p>
            <a:pPr marL="0" indent="0" algn="just">
              <a:buNone/>
            </a:pPr>
            <a:endParaRPr lang="fr-FR" dirty="0"/>
          </a:p>
          <a:p>
            <a:pPr algn="just">
              <a:buFont typeface="Wingdings" panose="05000000000000000000" pitchFamily="2" charset="2"/>
              <a:buChar char="Ø"/>
            </a:pPr>
            <a:r>
              <a:rPr lang="fr-FR" dirty="0" err="1"/>
              <a:t>Therefore</a:t>
            </a:r>
            <a:r>
              <a:rPr lang="fr-FR" dirty="0"/>
              <a:t>, </a:t>
            </a:r>
            <a:r>
              <a:rPr lang="fr-FR" dirty="0" err="1"/>
              <a:t>most</a:t>
            </a:r>
            <a:r>
              <a:rPr lang="fr-FR" dirty="0"/>
              <a:t> of the </a:t>
            </a:r>
            <a:r>
              <a:rPr lang="fr-FR" dirty="0" err="1"/>
              <a:t>contracts</a:t>
            </a:r>
            <a:r>
              <a:rPr lang="fr-FR" dirty="0"/>
              <a:t> of </a:t>
            </a:r>
            <a:r>
              <a:rPr lang="fr-FR" dirty="0" err="1"/>
              <a:t>these</a:t>
            </a:r>
            <a:r>
              <a:rPr lang="fr-FR" dirty="0"/>
              <a:t> </a:t>
            </a:r>
            <a:r>
              <a:rPr lang="fr-FR" dirty="0" err="1"/>
              <a:t>entities</a:t>
            </a:r>
            <a:r>
              <a:rPr lang="fr-FR" dirty="0"/>
              <a:t> are </a:t>
            </a:r>
            <a:r>
              <a:rPr lang="fr-FR" dirty="0" err="1"/>
              <a:t>below</a:t>
            </a:r>
            <a:r>
              <a:rPr lang="fr-FR" dirty="0"/>
              <a:t> the </a:t>
            </a:r>
            <a:r>
              <a:rPr lang="fr-FR" dirty="0" err="1"/>
              <a:t>thresold</a:t>
            </a:r>
            <a:r>
              <a:rPr lang="fr-FR" dirty="0"/>
              <a:t> ? Or </a:t>
            </a:r>
            <a:r>
              <a:rPr lang="fr-FR" dirty="0" err="1"/>
              <a:t>inexistent</a:t>
            </a:r>
            <a:r>
              <a:rPr lang="fr-FR" dirty="0"/>
              <a:t> ? Or a </a:t>
            </a:r>
            <a:r>
              <a:rPr lang="fr-FR" dirty="0" err="1"/>
              <a:t>lack</a:t>
            </a:r>
            <a:r>
              <a:rPr lang="fr-FR" dirty="0"/>
              <a:t> of relevant </a:t>
            </a:r>
            <a:r>
              <a:rPr lang="fr-FR" dirty="0" err="1"/>
              <a:t>legal</a:t>
            </a:r>
            <a:r>
              <a:rPr lang="fr-FR" dirty="0"/>
              <a:t> </a:t>
            </a:r>
            <a:r>
              <a:rPr lang="fr-FR" dirty="0" err="1"/>
              <a:t>competences</a:t>
            </a:r>
            <a:r>
              <a:rPr lang="fr-FR" dirty="0"/>
              <a:t> </a:t>
            </a:r>
            <a:r>
              <a:rPr lang="fr-FR" dirty="0" err="1"/>
              <a:t>confered</a:t>
            </a:r>
            <a:r>
              <a:rPr lang="fr-FR" dirty="0"/>
              <a:t> to </a:t>
            </a:r>
            <a:r>
              <a:rPr lang="fr-FR" dirty="0" err="1"/>
              <a:t>such</a:t>
            </a:r>
            <a:r>
              <a:rPr lang="fr-FR" dirty="0"/>
              <a:t> </a:t>
            </a:r>
            <a:r>
              <a:rPr lang="fr-FR" dirty="0" err="1"/>
              <a:t>entities</a:t>
            </a:r>
            <a:r>
              <a:rPr lang="fr-FR" dirty="0"/>
              <a:t> for </a:t>
            </a:r>
            <a:r>
              <a:rPr lang="fr-FR" dirty="0" err="1"/>
              <a:t>concluding</a:t>
            </a:r>
            <a:r>
              <a:rPr lang="fr-FR" dirty="0"/>
              <a:t> </a:t>
            </a:r>
            <a:r>
              <a:rPr lang="fr-FR" dirty="0" err="1"/>
              <a:t>contracts</a:t>
            </a:r>
            <a:r>
              <a:rPr lang="fr-FR" dirty="0"/>
              <a:t> ? . </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9C76872E-A178-4F4A-A45B-AD8C253E3F2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E17EC5-55D4-4AB8-9BF0-84AF6EF768CC}"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itle 3">
            <a:extLst>
              <a:ext uri="{FF2B5EF4-FFF2-40B4-BE49-F238E27FC236}">
                <a16:creationId xmlns:a16="http://schemas.microsoft.com/office/drawing/2014/main" id="{E6AB8E25-BAF1-496A-A5B3-468263D361FB}"/>
              </a:ext>
            </a:extLst>
          </p:cNvPr>
          <p:cNvSpPr>
            <a:spLocks noGrp="1"/>
          </p:cNvSpPr>
          <p:nvPr>
            <p:ph type="title"/>
          </p:nvPr>
        </p:nvSpPr>
        <p:spPr/>
        <p:txBody>
          <a:bodyPr>
            <a:normAutofit/>
          </a:bodyPr>
          <a:lstStyle/>
          <a:p>
            <a:r>
              <a:rPr lang="en-US" sz="3500" i="1" dirty="0">
                <a:sym typeface="Wingdings" panose="05000000000000000000" pitchFamily="2" charset="2"/>
              </a:rPr>
              <a:t>Lack of appropriation of cross border procurements : 2 topical examples</a:t>
            </a:r>
            <a:endParaRPr lang="en-US" sz="3500" i="1" dirty="0"/>
          </a:p>
        </p:txBody>
      </p:sp>
    </p:spTree>
    <p:extLst>
      <p:ext uri="{BB962C8B-B14F-4D97-AF65-F5344CB8AC3E}">
        <p14:creationId xmlns:p14="http://schemas.microsoft.com/office/powerpoint/2010/main" val="170328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A1E30-38DF-4455-90EE-23F943C51286}"/>
              </a:ext>
            </a:extLst>
          </p:cNvPr>
          <p:cNvSpPr>
            <a:spLocks noGrp="1"/>
          </p:cNvSpPr>
          <p:nvPr>
            <p:ph idx="1"/>
          </p:nvPr>
        </p:nvSpPr>
        <p:spPr>
          <a:xfrm>
            <a:off x="457200" y="1752600"/>
            <a:ext cx="8381999" cy="4373563"/>
          </a:xfrm>
        </p:spPr>
        <p:txBody>
          <a:bodyPr>
            <a:normAutofit fontScale="92500" lnSpcReduction="10000"/>
          </a:bodyPr>
          <a:lstStyle/>
          <a:p>
            <a:pPr marL="457200" indent="-457200" algn="just">
              <a:buAutoNum type="arabicParenR"/>
            </a:pPr>
            <a:endParaRPr lang="en-US" b="1" i="1" dirty="0"/>
          </a:p>
          <a:p>
            <a:pPr marL="0" indent="0" algn="just">
              <a:buNone/>
            </a:pPr>
            <a:r>
              <a:rPr lang="en-US" b="1" i="1" dirty="0"/>
              <a:t>2) Joint procurement for medical supplies</a:t>
            </a:r>
          </a:p>
          <a:p>
            <a:pPr algn="just">
              <a:buFont typeface="Wingdings" panose="05000000000000000000" pitchFamily="2" charset="2"/>
              <a:buChar char="Ø"/>
            </a:pPr>
            <a:r>
              <a:rPr lang="en-US" dirty="0"/>
              <a:t>Strong insistence in the Covid-19 communication of the Commission on public procurement: “</a:t>
            </a:r>
            <a:r>
              <a:rPr lang="en-US" i="1" dirty="0"/>
              <a:t>the Commission together with the Member States has already stepped up efforts by launching joint procurement actions for various medical supplies</a:t>
            </a:r>
            <a:r>
              <a:rPr lang="en-US" dirty="0"/>
              <a:t>”</a:t>
            </a:r>
          </a:p>
          <a:p>
            <a:pPr marL="0" indent="0" algn="just">
              <a:buNone/>
            </a:pPr>
            <a:endParaRPr lang="en-US" dirty="0"/>
          </a:p>
          <a:p>
            <a:pPr algn="just">
              <a:buFont typeface="Wingdings" panose="05000000000000000000" pitchFamily="2" charset="2"/>
              <a:buChar char="Ø"/>
            </a:pPr>
            <a:r>
              <a:rPr lang="en-US" dirty="0"/>
              <a:t>Legal base in the directive 2014/14, art. 39 (often quoted by several contributors), allowing “contracting authorities from different Member States may act jointly in the award of public contracts by using one of the means provided for in this Article”: </a:t>
            </a:r>
            <a:r>
              <a:rPr lang="fr-FR" dirty="0"/>
              <a:t>central </a:t>
            </a:r>
            <a:r>
              <a:rPr lang="fr-FR" dirty="0" err="1"/>
              <a:t>purchasing</a:t>
            </a:r>
            <a:r>
              <a:rPr lang="fr-FR" dirty="0"/>
              <a:t> body in a </a:t>
            </a:r>
            <a:r>
              <a:rPr lang="fr-FR" dirty="0" err="1"/>
              <a:t>Member</a:t>
            </a:r>
            <a:r>
              <a:rPr lang="fr-FR" dirty="0"/>
              <a:t> State, </a:t>
            </a:r>
            <a:r>
              <a:rPr lang="fr-FR" dirty="0" err="1"/>
              <a:t>framework</a:t>
            </a:r>
            <a:r>
              <a:rPr lang="fr-FR" dirty="0"/>
              <a:t> agreement, EGCT. </a:t>
            </a:r>
            <a:endParaRPr lang="en-US" dirty="0"/>
          </a:p>
        </p:txBody>
      </p:sp>
      <p:sp>
        <p:nvSpPr>
          <p:cNvPr id="3" name="Slide Number Placeholder 2">
            <a:extLst>
              <a:ext uri="{FF2B5EF4-FFF2-40B4-BE49-F238E27FC236}">
                <a16:creationId xmlns:a16="http://schemas.microsoft.com/office/drawing/2014/main" id="{9C76872E-A178-4F4A-A45B-AD8C253E3F2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E17EC5-55D4-4AB8-9BF0-84AF6EF768CC}"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itle 3">
            <a:extLst>
              <a:ext uri="{FF2B5EF4-FFF2-40B4-BE49-F238E27FC236}">
                <a16:creationId xmlns:a16="http://schemas.microsoft.com/office/drawing/2014/main" id="{E6AB8E25-BAF1-496A-A5B3-468263D361FB}"/>
              </a:ext>
            </a:extLst>
          </p:cNvPr>
          <p:cNvSpPr>
            <a:spLocks noGrp="1"/>
          </p:cNvSpPr>
          <p:nvPr>
            <p:ph type="title"/>
          </p:nvPr>
        </p:nvSpPr>
        <p:spPr/>
        <p:txBody>
          <a:bodyPr>
            <a:normAutofit/>
          </a:bodyPr>
          <a:lstStyle/>
          <a:p>
            <a:r>
              <a:rPr lang="en-US" sz="3500" i="1" dirty="0">
                <a:sym typeface="Wingdings" panose="05000000000000000000" pitchFamily="2" charset="2"/>
              </a:rPr>
              <a:t>Lack of appropriation of cross border procurements : 2 topical examples</a:t>
            </a:r>
            <a:endParaRPr lang="en-US" sz="3500" i="1" dirty="0"/>
          </a:p>
        </p:txBody>
      </p:sp>
    </p:spTree>
    <p:extLst>
      <p:ext uri="{BB962C8B-B14F-4D97-AF65-F5344CB8AC3E}">
        <p14:creationId xmlns:p14="http://schemas.microsoft.com/office/powerpoint/2010/main" val="821985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A1E30-38DF-4455-90EE-23F943C51286}"/>
              </a:ext>
            </a:extLst>
          </p:cNvPr>
          <p:cNvSpPr>
            <a:spLocks noGrp="1"/>
          </p:cNvSpPr>
          <p:nvPr>
            <p:ph idx="1"/>
          </p:nvPr>
        </p:nvSpPr>
        <p:spPr>
          <a:xfrm>
            <a:off x="457200" y="1752600"/>
            <a:ext cx="8381999" cy="4373563"/>
          </a:xfrm>
        </p:spPr>
        <p:txBody>
          <a:bodyPr>
            <a:normAutofit lnSpcReduction="10000"/>
          </a:bodyPr>
          <a:lstStyle/>
          <a:p>
            <a:pPr marL="457200" indent="-457200" algn="just">
              <a:buAutoNum type="arabicParenR"/>
            </a:pPr>
            <a:endParaRPr lang="en-US" b="1" i="1" dirty="0"/>
          </a:p>
          <a:p>
            <a:pPr marL="0" indent="0" algn="just">
              <a:buNone/>
            </a:pPr>
            <a:r>
              <a:rPr lang="en-US" b="1" i="1" dirty="0"/>
              <a:t>2) Joint procurement for medical supplies</a:t>
            </a:r>
          </a:p>
          <a:p>
            <a:pPr algn="just">
              <a:buFont typeface="Wingdings" panose="05000000000000000000" pitchFamily="2" charset="2"/>
              <a:buChar char="Ø"/>
            </a:pPr>
            <a:r>
              <a:rPr lang="en-US" u="sng" dirty="0"/>
              <a:t>In practice</a:t>
            </a:r>
            <a:r>
              <a:rPr lang="en-US" dirty="0"/>
              <a:t>: uselessness of. art. 39 for the Joint Procurement of medical countermeasures in the context of the Covid-19</a:t>
            </a:r>
          </a:p>
          <a:p>
            <a:pPr algn="just">
              <a:buFont typeface="Wingdings" panose="05000000000000000000" pitchFamily="2" charset="2"/>
              <a:buChar char="Ø"/>
            </a:pPr>
            <a:r>
              <a:rPr lang="fr-FR" dirty="0"/>
              <a:t>Activation of the joint </a:t>
            </a:r>
            <a:r>
              <a:rPr lang="fr-FR" dirty="0" err="1"/>
              <a:t>procurement</a:t>
            </a:r>
            <a:r>
              <a:rPr lang="fr-FR" dirty="0"/>
              <a:t> </a:t>
            </a:r>
            <a:r>
              <a:rPr lang="fr-FR" dirty="0" err="1"/>
              <a:t>mechanism</a:t>
            </a:r>
            <a:r>
              <a:rPr lang="fr-FR" dirty="0"/>
              <a:t> : </a:t>
            </a:r>
            <a:r>
              <a:rPr lang="en-US" dirty="0"/>
              <a:t>a "</a:t>
            </a:r>
            <a:r>
              <a:rPr lang="en-US" dirty="0" err="1"/>
              <a:t>lex</a:t>
            </a:r>
            <a:r>
              <a:rPr lang="en-US" dirty="0"/>
              <a:t> </a:t>
            </a:r>
            <a:r>
              <a:rPr lang="en-US" dirty="0" err="1"/>
              <a:t>specialis</a:t>
            </a:r>
            <a:r>
              <a:rPr lang="en-US" dirty="0"/>
              <a:t>" legal base: </a:t>
            </a:r>
            <a:r>
              <a:rPr lang="en-US" dirty="0" err="1"/>
              <a:t>décision</a:t>
            </a:r>
            <a:r>
              <a:rPr lang="en-US" dirty="0"/>
              <a:t> n° 1082/2013 on serious cross-border threats to health, art. 5 "joint procurement procedure"</a:t>
            </a:r>
            <a:endParaRPr lang="fr-FR" dirty="0"/>
          </a:p>
          <a:p>
            <a:pPr algn="just">
              <a:buFont typeface="Wingdings" panose="05000000000000000000" pitchFamily="2" charset="2"/>
              <a:buChar char="Ø"/>
            </a:pPr>
            <a:r>
              <a:rPr lang="fr-FR" dirty="0"/>
              <a:t>and </a:t>
            </a:r>
            <a:r>
              <a:rPr lang="en-US" dirty="0"/>
              <a:t>Council Regulation (EU) 2020/521 of 14 April 2020 activating the emergency support under Regulation (EU) 2016/369 on the ground of art. 122 TFUE (emergency measures). </a:t>
            </a:r>
          </a:p>
          <a:p>
            <a:pPr marL="0" indent="0" algn="just">
              <a:buNone/>
            </a:pPr>
            <a:endParaRPr lang="en-US" dirty="0"/>
          </a:p>
        </p:txBody>
      </p:sp>
      <p:sp>
        <p:nvSpPr>
          <p:cNvPr id="3" name="Slide Number Placeholder 2">
            <a:extLst>
              <a:ext uri="{FF2B5EF4-FFF2-40B4-BE49-F238E27FC236}">
                <a16:creationId xmlns:a16="http://schemas.microsoft.com/office/drawing/2014/main" id="{9C76872E-A178-4F4A-A45B-AD8C253E3F2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E17EC5-55D4-4AB8-9BF0-84AF6EF768CC}"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itle 3">
            <a:extLst>
              <a:ext uri="{FF2B5EF4-FFF2-40B4-BE49-F238E27FC236}">
                <a16:creationId xmlns:a16="http://schemas.microsoft.com/office/drawing/2014/main" id="{E6AB8E25-BAF1-496A-A5B3-468263D361FB}"/>
              </a:ext>
            </a:extLst>
          </p:cNvPr>
          <p:cNvSpPr>
            <a:spLocks noGrp="1"/>
          </p:cNvSpPr>
          <p:nvPr>
            <p:ph type="title"/>
          </p:nvPr>
        </p:nvSpPr>
        <p:spPr/>
        <p:txBody>
          <a:bodyPr>
            <a:normAutofit/>
          </a:bodyPr>
          <a:lstStyle/>
          <a:p>
            <a:r>
              <a:rPr lang="en-US" sz="3500" i="1" dirty="0">
                <a:sym typeface="Wingdings" panose="05000000000000000000" pitchFamily="2" charset="2"/>
              </a:rPr>
              <a:t>Lack of appropriation of cross border procurements : 2 topical examples</a:t>
            </a:r>
            <a:endParaRPr lang="en-US" sz="3500" i="1" dirty="0"/>
          </a:p>
        </p:txBody>
      </p:sp>
    </p:spTree>
    <p:extLst>
      <p:ext uri="{BB962C8B-B14F-4D97-AF65-F5344CB8AC3E}">
        <p14:creationId xmlns:p14="http://schemas.microsoft.com/office/powerpoint/2010/main" val="201466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1000" y="1591056"/>
            <a:ext cx="8305800" cy="4885944"/>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dirty="0"/>
          </a:p>
          <a:p>
            <a:pPr marL="0" indent="0">
              <a:buNone/>
            </a:pPr>
            <a:r>
              <a:rPr lang="en-US" sz="7600" b="1" dirty="0"/>
              <a:t>Regulation (EU) 2020/521,</a:t>
            </a:r>
            <a:r>
              <a:rPr lang="en-US" sz="7600" dirty="0"/>
              <a:t> art. 5. Emergency support under this Regulation may be granted in any of the following forms:</a:t>
            </a:r>
          </a:p>
          <a:p>
            <a:pPr marL="0" indent="0">
              <a:buNone/>
            </a:pPr>
            <a:endParaRPr lang="en-US" sz="7600" dirty="0"/>
          </a:p>
          <a:p>
            <a:pPr marL="0" indent="0">
              <a:buNone/>
            </a:pPr>
            <a:r>
              <a:rPr lang="en-US" sz="7600" dirty="0"/>
              <a:t>(a)   joint procurement with Member States as referred to in Article 165(2) of Regulation (EU, </a:t>
            </a:r>
            <a:r>
              <a:rPr lang="en-US" sz="7600" dirty="0" err="1"/>
              <a:t>Euratom</a:t>
            </a:r>
            <a:r>
              <a:rPr lang="en-US" sz="7600" dirty="0"/>
              <a:t>) 2018/1046 whereby Member States may acquire, rent or lease fully the capacities jointly procured;</a:t>
            </a:r>
          </a:p>
          <a:p>
            <a:pPr marL="0" indent="0">
              <a:buNone/>
            </a:pPr>
            <a:r>
              <a:rPr lang="en-US" sz="7600" i="1" dirty="0">
                <a:sym typeface="Wingdings" panose="05000000000000000000" pitchFamily="2" charset="2"/>
              </a:rPr>
              <a:t> Legal base from financial regulation of EU (rules applying to public contracts of EU institutions) and not from directive. Need to use to budget of EU and specific requirements. </a:t>
            </a:r>
            <a:endParaRPr lang="en-US" sz="7600" i="1" dirty="0"/>
          </a:p>
          <a:p>
            <a:pPr marL="0" indent="0">
              <a:buNone/>
            </a:pPr>
            <a:endParaRPr lang="en-US" sz="7600" dirty="0"/>
          </a:p>
          <a:p>
            <a:pPr marL="0" indent="0">
              <a:buNone/>
            </a:pPr>
            <a:r>
              <a:rPr lang="en-US" sz="7600" dirty="0"/>
              <a:t>(b) procurement by the Commission on behalf of Member States based on an agreement between the Commission and Member States; (but no references to art. 39 dir. 2014/24). </a:t>
            </a:r>
          </a:p>
          <a:p>
            <a:pPr marL="0" indent="0">
              <a:buNone/>
            </a:pPr>
            <a:endParaRPr lang="en-US" sz="7600" dirty="0"/>
          </a:p>
          <a:p>
            <a:pPr marL="0" indent="0">
              <a:buNone/>
            </a:pPr>
            <a:r>
              <a:rPr lang="en-US" sz="7600" dirty="0"/>
              <a:t>(c) procurement by the Commission, as wholesaler, by buying, stocking and reselling or donating supplies and services, including rentals, to Member States or partner </a:t>
            </a:r>
            <a:r>
              <a:rPr lang="en-US" sz="7600" dirty="0" err="1"/>
              <a:t>organisations</a:t>
            </a:r>
            <a:r>
              <a:rPr lang="en-US" sz="7600" dirty="0"/>
              <a:t> selected by the Commission.</a:t>
            </a:r>
            <a:r>
              <a:rPr lang="en-US" sz="7600" dirty="0">
                <a:sym typeface="Wingdings" panose="05000000000000000000" pitchFamily="2" charset="2"/>
              </a:rPr>
              <a:t> </a:t>
            </a:r>
          </a:p>
          <a:p>
            <a:pPr marL="0" indent="0">
              <a:buNone/>
            </a:pPr>
            <a:r>
              <a:rPr lang="en-US" sz="7600" dirty="0">
                <a:sym typeface="Wingdings" panose="05000000000000000000" pitchFamily="2" charset="2"/>
              </a:rPr>
              <a:t> Commission acting as a purchasing entity</a:t>
            </a:r>
            <a:endParaRPr lang="en-US" sz="7600" dirty="0"/>
          </a:p>
          <a:p>
            <a:pPr marL="0" indent="0">
              <a:buNone/>
            </a:pPr>
            <a:endParaRPr lang="en-US" sz="7200" dirty="0"/>
          </a:p>
          <a:p>
            <a:pPr marL="0" indent="0">
              <a:buNone/>
            </a:pPr>
            <a:endParaRPr lang="fr-FR" sz="7200" dirty="0"/>
          </a:p>
        </p:txBody>
      </p:sp>
      <p:sp>
        <p:nvSpPr>
          <p:cNvPr id="3" name="Espace réservé du numéro de diapositive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E17EC5-55D4-4AB8-9BF0-84AF6EF768CC}"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073E87"/>
              </a:solidFill>
              <a:effectLst/>
              <a:uLnTx/>
              <a:uFillTx/>
              <a:latin typeface="Candara"/>
              <a:ea typeface="+mn-ea"/>
              <a:cs typeface="+mn-cs"/>
            </a:endParaRPr>
          </a:p>
        </p:txBody>
      </p:sp>
      <p:sp>
        <p:nvSpPr>
          <p:cNvPr id="4" name="Titre 3"/>
          <p:cNvSpPr>
            <a:spLocks noGrp="1"/>
          </p:cNvSpPr>
          <p:nvPr>
            <p:ph type="title"/>
          </p:nvPr>
        </p:nvSpPr>
        <p:spPr/>
        <p:txBody>
          <a:bodyPr>
            <a:normAutofit fontScale="90000"/>
          </a:bodyPr>
          <a:lstStyle/>
          <a:p>
            <a:r>
              <a:rPr lang="en-US" i="1" dirty="0">
                <a:sym typeface="Wingdings" panose="05000000000000000000" pitchFamily="2" charset="2"/>
              </a:rPr>
              <a:t>Lack of appropriation of cross border procurements : 2 topical examples</a:t>
            </a:r>
            <a:endParaRPr lang="fr-FR" dirty="0"/>
          </a:p>
        </p:txBody>
      </p:sp>
    </p:spTree>
    <p:extLst>
      <p:ext uri="{BB962C8B-B14F-4D97-AF65-F5344CB8AC3E}">
        <p14:creationId xmlns:p14="http://schemas.microsoft.com/office/powerpoint/2010/main" val="299502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752600"/>
            <a:ext cx="8229599" cy="4373563"/>
          </a:xfrm>
        </p:spPr>
        <p:txBody>
          <a:bodyPr/>
          <a:lstStyle/>
          <a:p>
            <a:pPr algn="just"/>
            <a:r>
              <a:rPr lang="fr-FR" dirty="0" err="1"/>
              <a:t>Difficulty</a:t>
            </a:r>
            <a:r>
              <a:rPr lang="fr-FR" dirty="0"/>
              <a:t> to </a:t>
            </a:r>
            <a:r>
              <a:rPr lang="fr-FR" dirty="0" err="1"/>
              <a:t>find</a:t>
            </a:r>
            <a:r>
              <a:rPr lang="fr-FR" dirty="0"/>
              <a:t> and to </a:t>
            </a:r>
            <a:r>
              <a:rPr lang="fr-FR" dirty="0" err="1"/>
              <a:t>establish</a:t>
            </a:r>
            <a:r>
              <a:rPr lang="fr-FR" dirty="0"/>
              <a:t> a </a:t>
            </a:r>
            <a:r>
              <a:rPr lang="fr-FR" dirty="0" err="1"/>
              <a:t>common</a:t>
            </a:r>
            <a:r>
              <a:rPr lang="fr-FR" dirty="0"/>
              <a:t> normative </a:t>
            </a:r>
            <a:r>
              <a:rPr lang="fr-FR" dirty="0" err="1"/>
              <a:t>framework</a:t>
            </a:r>
            <a:r>
              <a:rPr lang="fr-FR" dirty="0"/>
              <a:t> for cross border </a:t>
            </a:r>
            <a:r>
              <a:rPr lang="fr-FR" dirty="0" err="1"/>
              <a:t>procurement</a:t>
            </a:r>
            <a:r>
              <a:rPr lang="fr-FR" dirty="0"/>
              <a:t>, at least in Europe : </a:t>
            </a:r>
            <a:r>
              <a:rPr lang="en-US" dirty="0"/>
              <a:t>more a cobweb of rules rather than a clear book of rules. </a:t>
            </a:r>
          </a:p>
          <a:p>
            <a:pPr algn="just"/>
            <a:r>
              <a:rPr lang="en-US" dirty="0"/>
              <a:t>Discrepancy between the legal bases, the flexibility of the rules and new tools (e.g. EGCT) and the practical implementation. A “friendly environment” is a pre requisite but is not sufficient : a common administrative culture and convergences in the practices of purchasing are needed </a:t>
            </a:r>
          </a:p>
          <a:p>
            <a:pPr algn="just"/>
            <a:r>
              <a:rPr lang="en-US" dirty="0"/>
              <a:t>Covid-19: (excessive?) temptation to tighten at the national level issues of public purchase </a:t>
            </a:r>
            <a:endParaRPr lang="fr-FR" dirty="0"/>
          </a:p>
        </p:txBody>
      </p:sp>
      <p:sp>
        <p:nvSpPr>
          <p:cNvPr id="3" name="Espace réservé du numéro de diapositive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E17EC5-55D4-4AB8-9BF0-84AF6EF768CC}"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itre 3"/>
          <p:cNvSpPr>
            <a:spLocks noGrp="1"/>
          </p:cNvSpPr>
          <p:nvPr>
            <p:ph type="title"/>
          </p:nvPr>
        </p:nvSpPr>
        <p:spPr/>
        <p:txBody>
          <a:bodyPr>
            <a:normAutofit/>
          </a:bodyPr>
          <a:lstStyle/>
          <a:p>
            <a:r>
              <a:rPr lang="fr-FR" i="1" dirty="0" err="1"/>
              <a:t>Concluding</a:t>
            </a:r>
            <a:r>
              <a:rPr lang="fr-FR" i="1" dirty="0"/>
              <a:t> </a:t>
            </a:r>
            <a:r>
              <a:rPr lang="fr-FR" i="1" dirty="0" err="1"/>
              <a:t>remarks</a:t>
            </a:r>
            <a:r>
              <a:rPr lang="fr-FR" i="1" dirty="0"/>
              <a:t> </a:t>
            </a:r>
          </a:p>
        </p:txBody>
      </p:sp>
    </p:spTree>
    <p:extLst>
      <p:ext uri="{BB962C8B-B14F-4D97-AF65-F5344CB8AC3E}">
        <p14:creationId xmlns:p14="http://schemas.microsoft.com/office/powerpoint/2010/main" val="84227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A0C2-AE11-47A7-BB83-F7D4B1C85C41}"/>
              </a:ext>
            </a:extLst>
          </p:cNvPr>
          <p:cNvSpPr>
            <a:spLocks noGrp="1"/>
          </p:cNvSpPr>
          <p:nvPr>
            <p:ph type="title"/>
          </p:nvPr>
        </p:nvSpPr>
        <p:spPr/>
        <p:txBody>
          <a:bodyPr/>
          <a:lstStyle/>
          <a:p>
            <a:r>
              <a:rPr lang="en-US" dirty="0"/>
              <a:t>Observations</a:t>
            </a:r>
          </a:p>
        </p:txBody>
      </p:sp>
      <p:sp>
        <p:nvSpPr>
          <p:cNvPr id="3" name="Slide Number Placeholder 2">
            <a:extLst>
              <a:ext uri="{FF2B5EF4-FFF2-40B4-BE49-F238E27FC236}">
                <a16:creationId xmlns:a16="http://schemas.microsoft.com/office/drawing/2014/main" id="{1BF72D4C-A2B7-4151-8C79-D8C111E841DE}"/>
              </a:ext>
            </a:extLst>
          </p:cNvPr>
          <p:cNvSpPr>
            <a:spLocks noGrp="1"/>
          </p:cNvSpPr>
          <p:nvPr>
            <p:ph type="sldNum" sz="quarter" idx="12"/>
          </p:nvPr>
        </p:nvSpPr>
        <p:spPr/>
        <p:txBody>
          <a:bodyPr/>
          <a:lstStyle/>
          <a:p>
            <a:fld id="{B2E17EC5-55D4-4AB8-9BF0-84AF6EF768CC}" type="slidenum">
              <a:rPr lang="en-US" smtClean="0"/>
              <a:t>28</a:t>
            </a:fld>
            <a:endParaRPr lang="en-US"/>
          </a:p>
        </p:txBody>
      </p:sp>
      <p:graphicFrame>
        <p:nvGraphicFramePr>
          <p:cNvPr id="4" name="Diagram 3">
            <a:extLst>
              <a:ext uri="{FF2B5EF4-FFF2-40B4-BE49-F238E27FC236}">
                <a16:creationId xmlns:a16="http://schemas.microsoft.com/office/drawing/2014/main" id="{34AF7EAE-4A22-49D0-9C0F-F0B8E8BF18E8}"/>
              </a:ext>
            </a:extLst>
          </p:cNvPr>
          <p:cNvGraphicFramePr/>
          <p:nvPr>
            <p:extLst>
              <p:ext uri="{D42A27DB-BD31-4B8C-83A1-F6EECF244321}">
                <p14:modId xmlns:p14="http://schemas.microsoft.com/office/powerpoint/2010/main" val="836917638"/>
              </p:ext>
            </p:extLst>
          </p:nvPr>
        </p:nvGraphicFramePr>
        <p:xfrm>
          <a:off x="838200" y="1397000"/>
          <a:ext cx="7620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41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92381" y="3086101"/>
            <a:ext cx="6159240" cy="846809"/>
          </a:xfrm>
        </p:spPr>
        <p:txBody>
          <a:bodyPr>
            <a:normAutofit/>
          </a:bodyPr>
          <a:lstStyle/>
          <a:p>
            <a:r>
              <a:rPr lang="it-IT" sz="4500" b="1" dirty="0">
                <a:solidFill>
                  <a:schemeClr val="tx1"/>
                </a:solidFill>
                <a:effectLst>
                  <a:outerShdw blurRad="38100" dist="38100" dir="2700000" algn="tl">
                    <a:srgbClr val="000000">
                      <a:alpha val="43137"/>
                    </a:srgbClr>
                  </a:outerShdw>
                </a:effectLst>
              </a:rPr>
              <a:t>REFERENCES</a:t>
            </a:r>
          </a:p>
        </p:txBody>
      </p:sp>
      <p:sp>
        <p:nvSpPr>
          <p:cNvPr id="3" name="Segnaposto numero diapositiva 2"/>
          <p:cNvSpPr>
            <a:spLocks noGrp="1"/>
          </p:cNvSpPr>
          <p:nvPr>
            <p:ph type="sldNum" idx="12"/>
          </p:nvPr>
        </p:nvSpPr>
        <p:spPr/>
        <p:txBody>
          <a:bodyPr/>
          <a:lstStyle/>
          <a:p>
            <a:pPr>
              <a:defRPr/>
            </a:pPr>
            <a:fld id="{85EEA3C4-F9F7-4A19-9148-515FC0B52E4B}" type="slidenum">
              <a:rPr lang="it-IT" altLang="it-IT">
                <a:solidFill>
                  <a:srgbClr val="073E87"/>
                </a:solidFill>
                <a:latin typeface="Candara"/>
              </a:rPr>
              <a:pPr>
                <a:defRPr/>
              </a:pPr>
              <a:t>29</a:t>
            </a:fld>
            <a:endParaRPr lang="it-IT" altLang="it-IT">
              <a:solidFill>
                <a:srgbClr val="073E87"/>
              </a:solidFill>
              <a:latin typeface="Candara"/>
            </a:endParaRPr>
          </a:p>
        </p:txBody>
      </p:sp>
    </p:spTree>
    <p:extLst>
      <p:ext uri="{BB962C8B-B14F-4D97-AF65-F5344CB8AC3E}">
        <p14:creationId xmlns:p14="http://schemas.microsoft.com/office/powerpoint/2010/main" val="268900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81E7A-43B2-4D0A-98F0-8FACAF306988}"/>
              </a:ext>
            </a:extLst>
          </p:cNvPr>
          <p:cNvSpPr>
            <a:spLocks noGrp="1"/>
          </p:cNvSpPr>
          <p:nvPr>
            <p:ph type="title"/>
          </p:nvPr>
        </p:nvSpPr>
        <p:spPr>
          <a:xfrm>
            <a:off x="457200" y="338328"/>
            <a:ext cx="8229600" cy="1252728"/>
          </a:xfrm>
        </p:spPr>
        <p:txBody>
          <a:bodyPr anchor="ctr">
            <a:normAutofit/>
          </a:bodyPr>
          <a:lstStyle/>
          <a:p>
            <a:r>
              <a:rPr lang="en-US" dirty="0"/>
              <a:t>Introduction</a:t>
            </a:r>
          </a:p>
        </p:txBody>
      </p:sp>
      <p:sp>
        <p:nvSpPr>
          <p:cNvPr id="3" name="Slide Number Placeholder 2">
            <a:extLst>
              <a:ext uri="{FF2B5EF4-FFF2-40B4-BE49-F238E27FC236}">
                <a16:creationId xmlns:a16="http://schemas.microsoft.com/office/drawing/2014/main" id="{5BF75EBB-BD1C-4C1F-9877-24D3EBC160AB}"/>
              </a:ext>
            </a:extLst>
          </p:cNvPr>
          <p:cNvSpPr>
            <a:spLocks noGrp="1"/>
          </p:cNvSpPr>
          <p:nvPr>
            <p:ph type="sldNum" sz="quarter" idx="12"/>
          </p:nvPr>
        </p:nvSpPr>
        <p:spPr>
          <a:xfrm>
            <a:off x="3991088" y="6250163"/>
            <a:ext cx="1161826" cy="365125"/>
          </a:xfrm>
        </p:spPr>
        <p:txBody>
          <a:bodyPr anchor="ctr">
            <a:normAutofit/>
          </a:bodyPr>
          <a:lstStyle/>
          <a:p>
            <a:pPr>
              <a:spcAft>
                <a:spcPts val="600"/>
              </a:spcAft>
            </a:pPr>
            <a:fld id="{B2E17EC5-55D4-4AB8-9BF0-84AF6EF768CC}" type="slidenum">
              <a:rPr lang="en-US" smtClean="0"/>
              <a:pPr>
                <a:spcAft>
                  <a:spcPts val="600"/>
                </a:spcAft>
              </a:pPr>
              <a:t>3</a:t>
            </a:fld>
            <a:endParaRPr lang="en-US"/>
          </a:p>
        </p:txBody>
      </p:sp>
      <p:graphicFrame>
        <p:nvGraphicFramePr>
          <p:cNvPr id="9" name="Diagram 8">
            <a:extLst>
              <a:ext uri="{FF2B5EF4-FFF2-40B4-BE49-F238E27FC236}">
                <a16:creationId xmlns:a16="http://schemas.microsoft.com/office/drawing/2014/main" id="{8FE0EDBD-01F4-402B-997B-98635A1F954B}"/>
              </a:ext>
            </a:extLst>
          </p:cNvPr>
          <p:cNvGraphicFramePr/>
          <p:nvPr>
            <p:extLst>
              <p:ext uri="{D42A27DB-BD31-4B8C-83A1-F6EECF244321}">
                <p14:modId xmlns:p14="http://schemas.microsoft.com/office/powerpoint/2010/main" val="48824758"/>
              </p:ext>
            </p:extLst>
          </p:nvPr>
        </p:nvGraphicFramePr>
        <p:xfrm>
          <a:off x="1524000" y="256387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62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30</a:t>
            </a:fld>
            <a:endParaRPr lang="it-IT" altLang="it-IT"/>
          </a:p>
        </p:txBody>
      </p:sp>
      <p:sp>
        <p:nvSpPr>
          <p:cNvPr id="20" name="CasellaDiTesto 19"/>
          <p:cNvSpPr txBox="1"/>
          <p:nvPr/>
        </p:nvSpPr>
        <p:spPr>
          <a:xfrm>
            <a:off x="381000" y="420220"/>
            <a:ext cx="8382000" cy="6232475"/>
          </a:xfrm>
          <a:prstGeom prst="rect">
            <a:avLst/>
          </a:prstGeom>
          <a:noFill/>
        </p:spPr>
        <p:txBody>
          <a:bodyPr wrap="square" rtlCol="0">
            <a:spAutoFit/>
          </a:bodyPr>
          <a:lstStyle/>
          <a:p>
            <a:pPr algn="ctr"/>
            <a:r>
              <a:rPr lang="en-US" sz="2100" b="1" u="sng" dirty="0"/>
              <a:t>Directive 2014/24/EU</a:t>
            </a:r>
          </a:p>
          <a:p>
            <a:pPr algn="ctr"/>
            <a:r>
              <a:rPr lang="en-US" sz="2100" b="1" dirty="0"/>
              <a:t>Whereas no. 73</a:t>
            </a:r>
          </a:p>
          <a:p>
            <a:pPr algn="ctr"/>
            <a:endParaRPr lang="en-US" sz="2100" dirty="0"/>
          </a:p>
          <a:p>
            <a:pPr algn="just"/>
            <a:r>
              <a:rPr lang="en-US" sz="2100" b="1" dirty="0"/>
              <a:t>Joint awarding of public contracts by contracting authorities from different Member States </a:t>
            </a:r>
            <a:r>
              <a:rPr lang="en-US" sz="2100" dirty="0"/>
              <a:t>currently encounters specific legal difficulties concerning </a:t>
            </a:r>
            <a:r>
              <a:rPr lang="en-US" sz="2100" b="1" dirty="0"/>
              <a:t>conflicts of national laws</a:t>
            </a:r>
            <a:r>
              <a:rPr lang="en-US" sz="2100" dirty="0"/>
              <a:t>. Despite the fact that Directive 2004/18/EC implicitly allowed for cross-border joint public procurement, contracting authorities are still facing considerable legal and practical difficulties in purchasing from central purchasing bodies in other Member States or jointly awarding public contracts. In order to allow contracting authorities to derive maximum benefit from the potential of the internal market in terms of </a:t>
            </a:r>
            <a:r>
              <a:rPr lang="en-US" sz="2100" b="1" dirty="0"/>
              <a:t>economies of scale and risk-benefit sharing, not least for innovative projects </a:t>
            </a:r>
            <a:r>
              <a:rPr lang="en-US" sz="2100" dirty="0"/>
              <a:t>involving a greater amount of risk than reasonably bearable by a single contracting authority, those difficulties should be remedied. Therefore </a:t>
            </a:r>
            <a:r>
              <a:rPr lang="en-US" sz="2100" b="1" dirty="0"/>
              <a:t>new rules on cross-border joint procurement should be established in order to facilitate cooperation between contracting authorities</a:t>
            </a:r>
            <a:r>
              <a:rPr lang="en-US" sz="2100" dirty="0"/>
              <a:t> and enhancing the </a:t>
            </a:r>
            <a:r>
              <a:rPr lang="en-US" sz="2100" b="1" dirty="0"/>
              <a:t>benefits of the internal market by creating cross-border business opportunities for suppliers and service providers</a:t>
            </a:r>
            <a:r>
              <a:rPr lang="en-US" sz="2100" dirty="0"/>
              <a:t>.</a:t>
            </a:r>
          </a:p>
        </p:txBody>
      </p:sp>
    </p:spTree>
    <p:extLst>
      <p:ext uri="{BB962C8B-B14F-4D97-AF65-F5344CB8AC3E}">
        <p14:creationId xmlns:p14="http://schemas.microsoft.com/office/powerpoint/2010/main" val="415595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31</a:t>
            </a:fld>
            <a:endParaRPr lang="it-IT" altLang="it-IT"/>
          </a:p>
        </p:txBody>
      </p:sp>
      <p:sp>
        <p:nvSpPr>
          <p:cNvPr id="20" name="CasellaDiTesto 19"/>
          <p:cNvSpPr txBox="1"/>
          <p:nvPr/>
        </p:nvSpPr>
        <p:spPr>
          <a:xfrm>
            <a:off x="381000" y="457200"/>
            <a:ext cx="8382000" cy="6463308"/>
          </a:xfrm>
          <a:prstGeom prst="rect">
            <a:avLst/>
          </a:prstGeom>
          <a:noFill/>
        </p:spPr>
        <p:txBody>
          <a:bodyPr wrap="square" rtlCol="0">
            <a:spAutoFit/>
          </a:bodyPr>
          <a:lstStyle/>
          <a:p>
            <a:pPr algn="ctr"/>
            <a:r>
              <a:rPr lang="en-US" b="1" u="sng" dirty="0"/>
              <a:t>Directive 2014/24/EU</a:t>
            </a:r>
          </a:p>
          <a:p>
            <a:pPr algn="ctr"/>
            <a:r>
              <a:rPr lang="en-US" b="1" dirty="0"/>
              <a:t>Whereas no. 73</a:t>
            </a:r>
          </a:p>
          <a:p>
            <a:pPr algn="ctr"/>
            <a:endParaRPr lang="en-US" sz="2100" dirty="0"/>
          </a:p>
          <a:p>
            <a:pPr algn="just"/>
            <a:r>
              <a:rPr lang="en-US" sz="2100" dirty="0"/>
              <a:t>…Those rules should determine the </a:t>
            </a:r>
            <a:r>
              <a:rPr lang="en-US" sz="2100" b="1" dirty="0"/>
              <a:t>conditions for cross-border </a:t>
            </a:r>
            <a:r>
              <a:rPr lang="en-US" sz="2100" b="1" dirty="0" err="1"/>
              <a:t>utilisation</a:t>
            </a:r>
            <a:r>
              <a:rPr lang="en-US" sz="2100" b="1" dirty="0"/>
              <a:t> of central purchasing bodies </a:t>
            </a:r>
            <a:r>
              <a:rPr lang="en-US" sz="2100" dirty="0"/>
              <a:t>and designate the </a:t>
            </a:r>
            <a:r>
              <a:rPr lang="en-US" sz="2100" b="1" dirty="0"/>
              <a:t>applicable public procurement legislation</a:t>
            </a:r>
            <a:r>
              <a:rPr lang="en-US" sz="2100" dirty="0"/>
              <a:t>, including the applicable legislation on remedies, in cases of </a:t>
            </a:r>
            <a:r>
              <a:rPr lang="en-US" sz="2100" b="1" dirty="0"/>
              <a:t>cross-border joint procedures</a:t>
            </a:r>
            <a:r>
              <a:rPr lang="en-US" sz="2100" dirty="0"/>
              <a:t>, complementing the conflict of law rules of Regulation (EC) No 593/2008 of the European Parliament and the Council (13). In addition, </a:t>
            </a:r>
            <a:r>
              <a:rPr lang="en-US" sz="2100" b="1" dirty="0"/>
              <a:t>contracting authorities from different Member States should be able to set up joint entities established under national or Union law</a:t>
            </a:r>
            <a:r>
              <a:rPr lang="en-US" sz="2100" dirty="0"/>
              <a:t>. Specific rules should be established for such forms of joint procurement.</a:t>
            </a:r>
          </a:p>
          <a:p>
            <a:pPr algn="just"/>
            <a:endParaRPr lang="en-US" sz="2100" dirty="0"/>
          </a:p>
          <a:p>
            <a:pPr algn="just"/>
            <a:r>
              <a:rPr lang="en-US" sz="2100" dirty="0"/>
              <a:t>However, contracting authorities should not make use of the possibilities for cross-border joint procurement for the purpose of circumventing mandatory public law rules, in conformity with Union law, which are applicable to them in the Member State where they are located. Such rules might include, for example, provisions on transparency and access to documents or specific requirements for the traceability of sensitive supplies.</a:t>
            </a:r>
          </a:p>
        </p:txBody>
      </p:sp>
    </p:spTree>
    <p:extLst>
      <p:ext uri="{BB962C8B-B14F-4D97-AF65-F5344CB8AC3E}">
        <p14:creationId xmlns:p14="http://schemas.microsoft.com/office/powerpoint/2010/main" val="2676803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32</a:t>
            </a:fld>
            <a:endParaRPr lang="it-IT" altLang="it-IT"/>
          </a:p>
        </p:txBody>
      </p:sp>
      <p:sp>
        <p:nvSpPr>
          <p:cNvPr id="20" name="CasellaDiTesto 19"/>
          <p:cNvSpPr txBox="1"/>
          <p:nvPr/>
        </p:nvSpPr>
        <p:spPr>
          <a:xfrm>
            <a:off x="381000" y="457200"/>
            <a:ext cx="8382000" cy="6093976"/>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b="1" dirty="0"/>
          </a:p>
          <a:p>
            <a:pPr algn="ctr"/>
            <a:r>
              <a:rPr lang="en-US" b="1" i="1" dirty="0"/>
              <a:t>Procurement involving contracting authorities from different Member States</a:t>
            </a:r>
          </a:p>
          <a:p>
            <a:pPr algn="ctr"/>
            <a:endParaRPr lang="en-US" b="1" i="1" dirty="0"/>
          </a:p>
          <a:p>
            <a:pPr algn="just"/>
            <a:r>
              <a:rPr lang="en-US" sz="2000" b="1" dirty="0"/>
              <a:t>1.   </a:t>
            </a:r>
            <a:r>
              <a:rPr lang="en-US" sz="2000" dirty="0"/>
              <a:t>Without prejudice to Article 12, </a:t>
            </a:r>
            <a:r>
              <a:rPr lang="en-US" sz="2000" b="1" dirty="0"/>
              <a:t>contracting authorities from different Member States may act jointly in the award of public contracts</a:t>
            </a:r>
            <a:r>
              <a:rPr lang="en-US" sz="2000" dirty="0"/>
              <a:t> by using one of the means provided for in this Article.</a:t>
            </a:r>
          </a:p>
          <a:p>
            <a:pPr algn="just"/>
            <a:r>
              <a:rPr lang="en-US" sz="2000" dirty="0"/>
              <a:t>Contracting authorities shall not use the means provided in this Article for the purpose of avoiding the application of mandatory public law provisions in conformity with Union law to which they are subject in their Member State.</a:t>
            </a:r>
          </a:p>
          <a:p>
            <a:pPr algn="just"/>
            <a:r>
              <a:rPr lang="en-US" sz="2000" b="1" dirty="0"/>
              <a:t>2.   A Member State shall not prohibit its contracting authorities from using </a:t>
            </a:r>
            <a:r>
              <a:rPr lang="en-US" sz="2000" b="1" dirty="0" err="1"/>
              <a:t>centralised</a:t>
            </a:r>
            <a:r>
              <a:rPr lang="en-US" sz="2000" b="1" dirty="0"/>
              <a:t> purchasing activities offered by central purchasing bodies located in another Member State</a:t>
            </a:r>
            <a:r>
              <a:rPr lang="en-US" sz="2000" dirty="0"/>
              <a:t>.</a:t>
            </a:r>
          </a:p>
          <a:p>
            <a:pPr algn="just"/>
            <a:r>
              <a:rPr lang="en-US" sz="2000" dirty="0"/>
              <a:t>In respect of </a:t>
            </a:r>
            <a:r>
              <a:rPr lang="en-US" sz="2000" dirty="0" err="1"/>
              <a:t>centralised</a:t>
            </a:r>
            <a:r>
              <a:rPr lang="en-US" sz="2000" dirty="0"/>
              <a:t> purchasing activities offered by a central purchasing body located in another Member State than the contracting authority, </a:t>
            </a:r>
            <a:r>
              <a:rPr lang="en-US" sz="2000" b="1" dirty="0"/>
              <a:t>Member States may, however, choose to specify that their contracting authorities may only use the </a:t>
            </a:r>
            <a:r>
              <a:rPr lang="en-US" sz="2000" b="1" dirty="0" err="1"/>
              <a:t>centralised</a:t>
            </a:r>
            <a:r>
              <a:rPr lang="en-US" sz="2000" b="1" dirty="0"/>
              <a:t> purchasing activities as defined in either point (a) or in point (b) of point (14) of Article 2(1).</a:t>
            </a:r>
          </a:p>
        </p:txBody>
      </p:sp>
    </p:spTree>
    <p:extLst>
      <p:ext uri="{BB962C8B-B14F-4D97-AF65-F5344CB8AC3E}">
        <p14:creationId xmlns:p14="http://schemas.microsoft.com/office/powerpoint/2010/main" val="234351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33</a:t>
            </a:fld>
            <a:endParaRPr lang="it-IT" altLang="it-IT"/>
          </a:p>
        </p:txBody>
      </p:sp>
      <p:sp>
        <p:nvSpPr>
          <p:cNvPr id="20" name="CasellaDiTesto 19"/>
          <p:cNvSpPr txBox="1"/>
          <p:nvPr/>
        </p:nvSpPr>
        <p:spPr>
          <a:xfrm>
            <a:off x="381000" y="457200"/>
            <a:ext cx="8382000" cy="6832640"/>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b="1" dirty="0"/>
          </a:p>
          <a:p>
            <a:pPr algn="just"/>
            <a:endParaRPr lang="en-US" sz="2000" dirty="0"/>
          </a:p>
          <a:p>
            <a:pPr algn="just"/>
            <a:endParaRPr lang="en-US" sz="2000" dirty="0"/>
          </a:p>
          <a:p>
            <a:pPr algn="just"/>
            <a:r>
              <a:rPr lang="en-US" sz="2400" b="1" dirty="0"/>
              <a:t>3.   </a:t>
            </a:r>
            <a:r>
              <a:rPr lang="en-US" sz="2400" dirty="0"/>
              <a:t>The provision of </a:t>
            </a:r>
            <a:r>
              <a:rPr lang="en-US" sz="2400" b="1" dirty="0" err="1"/>
              <a:t>centralised</a:t>
            </a:r>
            <a:r>
              <a:rPr lang="en-US" sz="2400" b="1" dirty="0"/>
              <a:t> purchasing activities by a central purchasing body located in another Member State </a:t>
            </a:r>
            <a:r>
              <a:rPr lang="en-US" sz="2400" dirty="0"/>
              <a:t>shall be conducted </a:t>
            </a:r>
            <a:r>
              <a:rPr lang="en-US" sz="2400" b="1" dirty="0"/>
              <a:t>in accordance with the national provisions </a:t>
            </a:r>
            <a:r>
              <a:rPr lang="en-US" sz="2400" dirty="0"/>
              <a:t>of the Member State where the central purchasing body is located.</a:t>
            </a:r>
          </a:p>
          <a:p>
            <a:pPr algn="just"/>
            <a:r>
              <a:rPr lang="en-US" sz="2400" dirty="0"/>
              <a:t>The national provisions of the Member State where the central purchasing body is located shall also apply to the following:</a:t>
            </a:r>
          </a:p>
          <a:p>
            <a:pPr algn="just"/>
            <a:r>
              <a:rPr lang="en-US" sz="2400" dirty="0"/>
              <a:t>(a)	the award of a contract under a dynamic purchasing system;</a:t>
            </a:r>
          </a:p>
          <a:p>
            <a:pPr algn="just"/>
            <a:r>
              <a:rPr lang="en-US" sz="2400" dirty="0"/>
              <a:t>(b)	the conduct of a reopening of competition under a framework agreement;</a:t>
            </a:r>
          </a:p>
          <a:p>
            <a:pPr algn="just"/>
            <a:r>
              <a:rPr lang="en-US" sz="2400" dirty="0"/>
              <a:t>(c)	the determination pursuant to points (a) or (b) of Article 33(4) of which of the economic operators, party to the framework agreement, shall perform a given task.</a:t>
            </a:r>
          </a:p>
          <a:p>
            <a:pPr algn="ctr"/>
            <a:endParaRPr lang="en-US" sz="1600" b="1" i="1" dirty="0"/>
          </a:p>
        </p:txBody>
      </p:sp>
    </p:spTree>
    <p:extLst>
      <p:ext uri="{BB962C8B-B14F-4D97-AF65-F5344CB8AC3E}">
        <p14:creationId xmlns:p14="http://schemas.microsoft.com/office/powerpoint/2010/main" val="2981265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34</a:t>
            </a:fld>
            <a:endParaRPr lang="it-IT" altLang="it-IT"/>
          </a:p>
        </p:txBody>
      </p:sp>
      <p:sp>
        <p:nvSpPr>
          <p:cNvPr id="20" name="CasellaDiTesto 19"/>
          <p:cNvSpPr txBox="1"/>
          <p:nvPr/>
        </p:nvSpPr>
        <p:spPr>
          <a:xfrm>
            <a:off x="304800" y="381000"/>
            <a:ext cx="8382000" cy="6809556"/>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sz="1650" b="1" dirty="0"/>
          </a:p>
          <a:p>
            <a:pPr algn="just"/>
            <a:r>
              <a:rPr lang="en-US" sz="2300" b="1" dirty="0"/>
              <a:t>4.   Several contracting authorities from different Member States may jointly award a public contract</a:t>
            </a:r>
            <a:r>
              <a:rPr lang="en-US" sz="2300" dirty="0"/>
              <a:t>, </a:t>
            </a:r>
            <a:r>
              <a:rPr lang="en-US" sz="2300" b="1" dirty="0"/>
              <a:t>conclude a framework agreement or operate a dynamic purchasing system</a:t>
            </a:r>
            <a:r>
              <a:rPr lang="en-US" sz="2300" dirty="0"/>
              <a:t>. They may also, to the extent set out in the second subparagraph of Article 33(2), award contracts based on the framework agreement or on the dynamic purchasing system. Unless the necessary elements have been regulated by an </a:t>
            </a:r>
            <a:r>
              <a:rPr lang="en-US" sz="2300" b="1" dirty="0"/>
              <a:t>international agreement </a:t>
            </a:r>
            <a:r>
              <a:rPr lang="en-US" sz="2300" dirty="0"/>
              <a:t>concluded between the Member States concerned, the participating contracting authorities shall conclude </a:t>
            </a:r>
            <a:r>
              <a:rPr lang="en-US" sz="2300" b="1" dirty="0"/>
              <a:t>an agreement that determines</a:t>
            </a:r>
            <a:r>
              <a:rPr lang="en-US" sz="2300" dirty="0"/>
              <a:t>:</a:t>
            </a:r>
          </a:p>
          <a:p>
            <a:pPr algn="just"/>
            <a:r>
              <a:rPr lang="en-US" sz="2300" dirty="0"/>
              <a:t>(a)               the </a:t>
            </a:r>
            <a:r>
              <a:rPr lang="en-US" sz="2300" b="1" dirty="0"/>
              <a:t>responsibilities</a:t>
            </a:r>
            <a:r>
              <a:rPr lang="en-US" sz="2300" dirty="0"/>
              <a:t> of the parties and the relevant applicable </a:t>
            </a:r>
            <a:r>
              <a:rPr lang="en-US" sz="2300" b="1" dirty="0"/>
              <a:t>national provisions</a:t>
            </a:r>
            <a:r>
              <a:rPr lang="en-US" sz="2300" dirty="0"/>
              <a:t>;</a:t>
            </a:r>
          </a:p>
          <a:p>
            <a:pPr algn="just"/>
            <a:r>
              <a:rPr lang="en-US" sz="2300" dirty="0"/>
              <a:t>(b)	the </a:t>
            </a:r>
            <a:r>
              <a:rPr lang="en-US" sz="2300" b="1" dirty="0"/>
              <a:t>internal </a:t>
            </a:r>
            <a:r>
              <a:rPr lang="en-US" sz="2300" b="1" dirty="0" err="1"/>
              <a:t>organisation</a:t>
            </a:r>
            <a:r>
              <a:rPr lang="en-US" sz="2300" b="1" dirty="0"/>
              <a:t> </a:t>
            </a:r>
            <a:r>
              <a:rPr lang="en-US" sz="2300" dirty="0"/>
              <a:t>of the procurement procedure, including the management of the procedure, the distribution of the works, supplies or services to be procured, and the conclusion of contracts.</a:t>
            </a:r>
          </a:p>
        </p:txBody>
      </p:sp>
    </p:spTree>
    <p:extLst>
      <p:ext uri="{BB962C8B-B14F-4D97-AF65-F5344CB8AC3E}">
        <p14:creationId xmlns:p14="http://schemas.microsoft.com/office/powerpoint/2010/main" val="1651708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35</a:t>
            </a:fld>
            <a:endParaRPr lang="it-IT" altLang="it-IT"/>
          </a:p>
        </p:txBody>
      </p:sp>
      <p:sp>
        <p:nvSpPr>
          <p:cNvPr id="20" name="CasellaDiTesto 19"/>
          <p:cNvSpPr txBox="1"/>
          <p:nvPr/>
        </p:nvSpPr>
        <p:spPr>
          <a:xfrm>
            <a:off x="304800" y="381000"/>
            <a:ext cx="8382000" cy="5586145"/>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sz="1650" b="1" dirty="0"/>
          </a:p>
          <a:p>
            <a:pPr algn="just"/>
            <a:endParaRPr lang="en-US" sz="1650" b="1" dirty="0"/>
          </a:p>
          <a:p>
            <a:pPr algn="just"/>
            <a:r>
              <a:rPr lang="en-US" sz="2400" b="1" dirty="0"/>
              <a:t>4.   </a:t>
            </a:r>
            <a:r>
              <a:rPr lang="en-US" sz="2400" dirty="0"/>
              <a:t>…</a:t>
            </a:r>
          </a:p>
          <a:p>
            <a:pPr algn="just"/>
            <a:r>
              <a:rPr lang="en-US" sz="2400" dirty="0"/>
              <a:t>A participating contracting authority fulfils its obligations pursuant to this Directive when it purchases works, supplies or services from a contracting authority which is responsible for the procurement procedure. When determining responsibilities and the applicable national law as referred to in point (a), the participating contracting authorities may allocate specific responsibilities among them and determine the applicable provisions of the national laws of any of their respective Member States. The allocation of responsibilities and the applicable national law shall be referred to in the procurement documents for jointly awarded public contracts.</a:t>
            </a:r>
          </a:p>
        </p:txBody>
      </p:sp>
    </p:spTree>
    <p:extLst>
      <p:ext uri="{BB962C8B-B14F-4D97-AF65-F5344CB8AC3E}">
        <p14:creationId xmlns:p14="http://schemas.microsoft.com/office/powerpoint/2010/main" val="1395265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36</a:t>
            </a:fld>
            <a:endParaRPr lang="it-IT" altLang="it-IT"/>
          </a:p>
        </p:txBody>
      </p:sp>
      <p:sp>
        <p:nvSpPr>
          <p:cNvPr id="20" name="CasellaDiTesto 19"/>
          <p:cNvSpPr txBox="1"/>
          <p:nvPr/>
        </p:nvSpPr>
        <p:spPr>
          <a:xfrm>
            <a:off x="304800" y="228600"/>
            <a:ext cx="8382000" cy="6663363"/>
          </a:xfrm>
          <a:prstGeom prst="rect">
            <a:avLst/>
          </a:prstGeom>
          <a:noFill/>
        </p:spPr>
        <p:txBody>
          <a:bodyPr wrap="square" rtlCol="0">
            <a:spAutoFit/>
          </a:bodyPr>
          <a:lstStyle/>
          <a:p>
            <a:pPr algn="ctr"/>
            <a:r>
              <a:rPr lang="en-US" b="1" u="sng" dirty="0"/>
              <a:t>Directive 2014/24/EU </a:t>
            </a:r>
          </a:p>
          <a:p>
            <a:pPr algn="ctr"/>
            <a:r>
              <a:rPr lang="en-US" b="1" dirty="0"/>
              <a:t>Article 39</a:t>
            </a:r>
            <a:endParaRPr lang="en-US" sz="2000" dirty="0"/>
          </a:p>
          <a:p>
            <a:pPr algn="just"/>
            <a:r>
              <a:rPr lang="en-US" sz="2300" b="1" dirty="0"/>
              <a:t>5.   </a:t>
            </a:r>
            <a:r>
              <a:rPr lang="en-US" sz="2300" dirty="0"/>
              <a:t>Where </a:t>
            </a:r>
            <a:r>
              <a:rPr lang="en-US" sz="2300" b="1" dirty="0"/>
              <a:t>several contracting authorities from different Member States have set up a joint entity</a:t>
            </a:r>
            <a:r>
              <a:rPr lang="en-US" sz="2300" dirty="0"/>
              <a:t>, including </a:t>
            </a:r>
            <a:r>
              <a:rPr lang="en-US" sz="2300" b="1" dirty="0"/>
              <a:t>European Groupings of territorial cooperation</a:t>
            </a:r>
            <a:r>
              <a:rPr lang="en-US" sz="2300" dirty="0"/>
              <a:t> under Regulation (EC) No 1082/2006 of the European Parliament and of the Council (30) or other entities established under Union law, the </a:t>
            </a:r>
            <a:r>
              <a:rPr lang="en-US" sz="2300" b="1" dirty="0"/>
              <a:t>participating contracting authorities</a:t>
            </a:r>
            <a:r>
              <a:rPr lang="en-US" sz="2300" dirty="0"/>
              <a:t> shall, by a decision of the competent body of the joint entity, agree on the </a:t>
            </a:r>
            <a:r>
              <a:rPr lang="en-US" sz="2300" b="1" dirty="0"/>
              <a:t>applicable national procurement rules </a:t>
            </a:r>
            <a:r>
              <a:rPr lang="en-US" sz="2300" dirty="0"/>
              <a:t>of one of the following Member States:</a:t>
            </a:r>
          </a:p>
          <a:p>
            <a:pPr algn="just"/>
            <a:r>
              <a:rPr lang="en-US" sz="2300" dirty="0"/>
              <a:t>(a)	the national provisions of the Member State where the joint entity has its registered office;</a:t>
            </a:r>
          </a:p>
          <a:p>
            <a:pPr algn="just"/>
            <a:r>
              <a:rPr lang="en-US" sz="2300" dirty="0"/>
              <a:t>(b)	the national provisions of the Member State where the joint entity is carrying out its activities.</a:t>
            </a:r>
          </a:p>
          <a:p>
            <a:pPr algn="just"/>
            <a:r>
              <a:rPr lang="en-US" sz="2300" dirty="0"/>
              <a:t>The agreement referred to in the first subparagraph may either apply for an undetermined period, when fixed in the constitutive act of the joint entity, or may be limited to a certain period of time, certain types of contracts or to one or more individual contract awards.</a:t>
            </a:r>
          </a:p>
        </p:txBody>
      </p:sp>
    </p:spTree>
    <p:extLst>
      <p:ext uri="{BB962C8B-B14F-4D97-AF65-F5344CB8AC3E}">
        <p14:creationId xmlns:p14="http://schemas.microsoft.com/office/powerpoint/2010/main" val="1209457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effectLst>
                  <a:outerShdw blurRad="38100" dist="38100" dir="2700000" algn="tl">
                    <a:srgbClr val="000000">
                      <a:alpha val="43137"/>
                    </a:srgbClr>
                  </a:outerShdw>
                </a:effectLst>
              </a:rPr>
              <a:t>Conclusion</a:t>
            </a:r>
          </a:p>
        </p:txBody>
      </p:sp>
      <p:sp>
        <p:nvSpPr>
          <p:cNvPr id="8" name="Content Placeholder 7"/>
          <p:cNvSpPr>
            <a:spLocks noGrp="1"/>
          </p:cNvSpPr>
          <p:nvPr>
            <p:ph sz="quarter" idx="13"/>
          </p:nvPr>
        </p:nvSpPr>
        <p:spPr>
          <a:xfrm>
            <a:off x="1993295" y="4191000"/>
            <a:ext cx="4962145" cy="2028635"/>
          </a:xfrm>
        </p:spPr>
        <p:txBody>
          <a:bodyPr>
            <a:normAutofit fontScale="62500" lnSpcReduction="20000"/>
          </a:bodyPr>
          <a:lstStyle/>
          <a:p>
            <a:pPr marL="0" indent="0" algn="ctr">
              <a:buNone/>
            </a:pPr>
            <a:r>
              <a:rPr lang="en-US" sz="2900" b="1" dirty="0"/>
              <a:t>Prof. Gabriella M. </a:t>
            </a:r>
            <a:r>
              <a:rPr lang="en-US" sz="2900" b="1" dirty="0" err="1"/>
              <a:t>Racca</a:t>
            </a:r>
            <a:endParaRPr lang="en-US" sz="2900" b="1" dirty="0"/>
          </a:p>
          <a:p>
            <a:pPr marL="0" indent="0" algn="ctr">
              <a:buNone/>
            </a:pPr>
            <a:r>
              <a:rPr lang="en-US" sz="2900" i="1" dirty="0"/>
              <a:t>Full Professor of Administrative Law</a:t>
            </a:r>
          </a:p>
          <a:p>
            <a:pPr marL="0" indent="0" algn="ctr">
              <a:buNone/>
            </a:pPr>
            <a:r>
              <a:rPr lang="en-US" sz="2900" dirty="0"/>
              <a:t>University of Turin</a:t>
            </a:r>
          </a:p>
          <a:p>
            <a:pPr marL="0" indent="0" algn="ctr">
              <a:buNone/>
            </a:pPr>
            <a:r>
              <a:rPr lang="en-US" dirty="0">
                <a:hlinkClick r:id="rId2"/>
              </a:rPr>
              <a:t>gabriella.racca@unito.it</a:t>
            </a:r>
            <a:endParaRPr lang="en-US" dirty="0"/>
          </a:p>
          <a:p>
            <a:pPr marL="0" indent="0" algn="ctr">
              <a:buNone/>
            </a:pPr>
            <a:endParaRPr lang="en-US" dirty="0"/>
          </a:p>
          <a:p>
            <a:pPr marL="0" indent="0" algn="ctr">
              <a:buNone/>
            </a:pPr>
            <a:endParaRPr lang="en-US" dirty="0"/>
          </a:p>
          <a:p>
            <a:pPr marL="0" indent="0" algn="ctr">
              <a:buNone/>
            </a:pPr>
            <a:r>
              <a:rPr lang="en-US" dirty="0"/>
              <a:t> </a:t>
            </a:r>
          </a:p>
        </p:txBody>
      </p:sp>
      <p:sp>
        <p:nvSpPr>
          <p:cNvPr id="5" name="CasellaDiTesto 4"/>
          <p:cNvSpPr txBox="1"/>
          <p:nvPr/>
        </p:nvSpPr>
        <p:spPr>
          <a:xfrm>
            <a:off x="838200" y="1867090"/>
            <a:ext cx="7272338" cy="2124075"/>
          </a:xfrm>
          <a:prstGeom prst="rect">
            <a:avLst/>
          </a:prstGeom>
          <a:noFill/>
        </p:spPr>
        <p:txBody>
          <a:bodyPr>
            <a:spAutoFit/>
          </a:bodyPr>
          <a:lstStyle/>
          <a:p>
            <a:pPr algn="ctr" defTabSz="914305" eaLnBrk="1" fontAlgn="auto" hangingPunct="1">
              <a:spcBef>
                <a:spcPts val="0"/>
              </a:spcBef>
              <a:spcAft>
                <a:spcPts val="0"/>
              </a:spcAft>
              <a:defRPr/>
            </a:pPr>
            <a:r>
              <a:rPr lang="it-IT" sz="6600" b="1" i="1" dirty="0" err="1">
                <a:solidFill>
                  <a:srgbClr val="C00000"/>
                </a:solidFill>
                <a:latin typeface="Times New Roman" panose="02020603050405020304" pitchFamily="18" charset="0"/>
                <a:ea typeface="+mn-ea"/>
                <a:cs typeface="Times New Roman" panose="02020603050405020304" pitchFamily="18" charset="0"/>
              </a:rPr>
              <a:t>Thank</a:t>
            </a:r>
            <a:r>
              <a:rPr lang="it-IT" sz="6600" b="1" i="1" dirty="0">
                <a:solidFill>
                  <a:srgbClr val="C00000"/>
                </a:solidFill>
                <a:latin typeface="Times New Roman" panose="02020603050405020304" pitchFamily="18" charset="0"/>
                <a:ea typeface="+mn-ea"/>
                <a:cs typeface="Times New Roman" panose="02020603050405020304" pitchFamily="18" charset="0"/>
              </a:rPr>
              <a:t> </a:t>
            </a:r>
            <a:r>
              <a:rPr lang="it-IT" sz="6600" b="1" i="1" dirty="0" err="1">
                <a:solidFill>
                  <a:srgbClr val="C00000"/>
                </a:solidFill>
                <a:latin typeface="Times New Roman" panose="02020603050405020304" pitchFamily="18" charset="0"/>
                <a:ea typeface="+mn-ea"/>
                <a:cs typeface="Times New Roman" panose="02020603050405020304" pitchFamily="18" charset="0"/>
              </a:rPr>
              <a:t>you</a:t>
            </a:r>
            <a:r>
              <a:rPr lang="it-IT" sz="6600" b="1" i="1" dirty="0">
                <a:solidFill>
                  <a:srgbClr val="C00000"/>
                </a:solidFill>
                <a:latin typeface="Times New Roman" panose="02020603050405020304" pitchFamily="18" charset="0"/>
                <a:ea typeface="+mn-ea"/>
                <a:cs typeface="Times New Roman" panose="02020603050405020304" pitchFamily="18" charset="0"/>
              </a:rPr>
              <a:t> for </a:t>
            </a:r>
            <a:r>
              <a:rPr lang="it-IT" sz="6600" b="1" i="1" dirty="0" err="1">
                <a:solidFill>
                  <a:srgbClr val="C00000"/>
                </a:solidFill>
                <a:latin typeface="Times New Roman" panose="02020603050405020304" pitchFamily="18" charset="0"/>
                <a:ea typeface="+mn-ea"/>
                <a:cs typeface="Times New Roman" panose="02020603050405020304" pitchFamily="18" charset="0"/>
              </a:rPr>
              <a:t>your</a:t>
            </a:r>
            <a:r>
              <a:rPr lang="it-IT" sz="6600" b="1" i="1" dirty="0">
                <a:solidFill>
                  <a:srgbClr val="C00000"/>
                </a:solidFill>
                <a:latin typeface="Times New Roman" panose="02020603050405020304" pitchFamily="18" charset="0"/>
                <a:ea typeface="+mn-ea"/>
                <a:cs typeface="Times New Roman" panose="02020603050405020304" pitchFamily="18" charset="0"/>
              </a:rPr>
              <a:t> </a:t>
            </a:r>
            <a:r>
              <a:rPr lang="it-IT" sz="6600" b="1" i="1" dirty="0" err="1">
                <a:solidFill>
                  <a:srgbClr val="C00000"/>
                </a:solidFill>
                <a:latin typeface="Times New Roman" panose="02020603050405020304" pitchFamily="18" charset="0"/>
                <a:ea typeface="+mn-ea"/>
                <a:cs typeface="Times New Roman" panose="02020603050405020304" pitchFamily="18" charset="0"/>
              </a:rPr>
              <a:t>attention</a:t>
            </a:r>
            <a:r>
              <a:rPr lang="it-IT" sz="6600" b="1" i="1" dirty="0">
                <a:solidFill>
                  <a:srgbClr val="C00000"/>
                </a:solidFill>
                <a:latin typeface="Times New Roman" panose="02020603050405020304" pitchFamily="18" charset="0"/>
                <a:ea typeface="+mn-ea"/>
                <a:cs typeface="Times New Roman" panose="02020603050405020304" pitchFamily="18" charset="0"/>
              </a:rPr>
              <a:t>!</a:t>
            </a:r>
          </a:p>
        </p:txBody>
      </p:sp>
      <p:sp>
        <p:nvSpPr>
          <p:cNvPr id="7" name="CasellaDiTesto 6"/>
          <p:cNvSpPr txBox="1"/>
          <p:nvPr/>
        </p:nvSpPr>
        <p:spPr>
          <a:xfrm>
            <a:off x="693736" y="5410200"/>
            <a:ext cx="7561262" cy="590931"/>
          </a:xfrm>
          <a:prstGeom prst="rect">
            <a:avLst/>
          </a:prstGeom>
          <a:noFill/>
        </p:spPr>
        <p:txBody>
          <a:bodyPr>
            <a:spAutoFit/>
          </a:bodyPr>
          <a:lstStyle/>
          <a:p>
            <a:pPr algn="ctr" fontAlgn="auto">
              <a:lnSpc>
                <a:spcPct val="80000"/>
              </a:lnSpc>
              <a:spcBef>
                <a:spcPct val="20000"/>
              </a:spcBef>
              <a:spcAft>
                <a:spcPts val="0"/>
              </a:spcAft>
              <a:buClr>
                <a:schemeClr val="accent1"/>
              </a:buClr>
              <a:buSzPct val="100000"/>
              <a:defRPr/>
            </a:pPr>
            <a:r>
              <a:rPr lang="it-IT" sz="1700" b="1" dirty="0">
                <a:solidFill>
                  <a:schemeClr val="tx2"/>
                </a:solidFill>
              </a:rPr>
              <a:t>SSRN page: </a:t>
            </a:r>
          </a:p>
          <a:p>
            <a:pPr algn="ctr" fontAlgn="auto">
              <a:lnSpc>
                <a:spcPct val="80000"/>
              </a:lnSpc>
              <a:spcBef>
                <a:spcPct val="20000"/>
              </a:spcBef>
              <a:spcAft>
                <a:spcPts val="0"/>
              </a:spcAft>
              <a:buClr>
                <a:schemeClr val="accent1"/>
              </a:buClr>
              <a:buSzPct val="100000"/>
              <a:defRPr/>
            </a:pPr>
            <a:r>
              <a:rPr lang="it-IT" sz="1700" dirty="0">
                <a:solidFill>
                  <a:schemeClr val="tx2"/>
                </a:solidFill>
                <a:hlinkClick r:id="rId3"/>
              </a:rPr>
              <a:t>https://papers.ssrn.com/sol3/cf_dev/AbsByAuth.cfm?per_id=1571949 </a:t>
            </a:r>
            <a:endParaRPr lang="it-IT" sz="1700" dirty="0">
              <a:solidFill>
                <a:schemeClr val="tx2"/>
              </a:solidFill>
            </a:endParaRPr>
          </a:p>
        </p:txBody>
      </p:sp>
      <p:sp>
        <p:nvSpPr>
          <p:cNvPr id="2" name="Slide Number Placeholder 1">
            <a:extLst>
              <a:ext uri="{FF2B5EF4-FFF2-40B4-BE49-F238E27FC236}">
                <a16:creationId xmlns:a16="http://schemas.microsoft.com/office/drawing/2014/main" id="{6E90B148-9C76-4957-93A0-CE6F777746DD}"/>
              </a:ext>
            </a:extLst>
          </p:cNvPr>
          <p:cNvSpPr>
            <a:spLocks noGrp="1"/>
          </p:cNvSpPr>
          <p:nvPr>
            <p:ph type="sldNum" sz="quarter" idx="12"/>
          </p:nvPr>
        </p:nvSpPr>
        <p:spPr/>
        <p:txBody>
          <a:bodyPr/>
          <a:lstStyle/>
          <a:p>
            <a:fld id="{B2E17EC5-55D4-4AB8-9BF0-84AF6EF768CC}" type="slidenum">
              <a:rPr lang="en-US" smtClean="0"/>
              <a:t>37</a:t>
            </a:fld>
            <a:endParaRPr lang="en-US"/>
          </a:p>
        </p:txBody>
      </p:sp>
    </p:spTree>
    <p:extLst>
      <p:ext uri="{BB962C8B-B14F-4D97-AF65-F5344CB8AC3E}">
        <p14:creationId xmlns:p14="http://schemas.microsoft.com/office/powerpoint/2010/main" val="3465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397C3B-86E9-4C93-A957-E4769BC5E584}"/>
              </a:ext>
            </a:extLst>
          </p:cNvPr>
          <p:cNvSpPr>
            <a:spLocks noGrp="1"/>
          </p:cNvSpPr>
          <p:nvPr>
            <p:ph type="sldNum" sz="quarter" idx="12"/>
          </p:nvPr>
        </p:nvSpPr>
        <p:spPr/>
        <p:txBody>
          <a:bodyPr/>
          <a:lstStyle/>
          <a:p>
            <a:fld id="{B2E17EC5-55D4-4AB8-9BF0-84AF6EF768CC}" type="slidenum">
              <a:rPr lang="en-US" smtClean="0"/>
              <a:t>4</a:t>
            </a:fld>
            <a:endParaRPr lang="en-US"/>
          </a:p>
        </p:txBody>
      </p:sp>
      <p:pic>
        <p:nvPicPr>
          <p:cNvPr id="7" name="Picture 6" descr="A screenshot of a cell phone&#10;&#10;Description automatically generated">
            <a:extLst>
              <a:ext uri="{FF2B5EF4-FFF2-40B4-BE49-F238E27FC236}">
                <a16:creationId xmlns:a16="http://schemas.microsoft.com/office/drawing/2014/main" id="{0F7EB6DF-4334-463C-9791-D67D92B9D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2837"/>
            <a:ext cx="4489020" cy="6645163"/>
          </a:xfrm>
          <a:prstGeom prst="rect">
            <a:avLst/>
          </a:prstGeom>
        </p:spPr>
      </p:pic>
      <p:pic>
        <p:nvPicPr>
          <p:cNvPr id="9" name="Picture 8">
            <a:extLst>
              <a:ext uri="{FF2B5EF4-FFF2-40B4-BE49-F238E27FC236}">
                <a16:creationId xmlns:a16="http://schemas.microsoft.com/office/drawing/2014/main" id="{FC58439D-E9BD-45F7-B64B-CB2296C9DEB3}"/>
              </a:ext>
            </a:extLst>
          </p:cNvPr>
          <p:cNvPicPr>
            <a:picLocks noChangeAspect="1"/>
          </p:cNvPicPr>
          <p:nvPr/>
        </p:nvPicPr>
        <p:blipFill>
          <a:blip r:embed="rId3"/>
          <a:stretch>
            <a:fillRect/>
          </a:stretch>
        </p:blipFill>
        <p:spPr>
          <a:xfrm>
            <a:off x="304800" y="3135908"/>
            <a:ext cx="8686801" cy="2895600"/>
          </a:xfrm>
          <a:prstGeom prst="rect">
            <a:avLst/>
          </a:prstGeom>
          <a:ln>
            <a:solidFill>
              <a:schemeClr val="bg1"/>
            </a:solidFill>
          </a:ln>
        </p:spPr>
      </p:pic>
      <p:sp>
        <p:nvSpPr>
          <p:cNvPr id="10" name="TextBox 9">
            <a:extLst>
              <a:ext uri="{FF2B5EF4-FFF2-40B4-BE49-F238E27FC236}">
                <a16:creationId xmlns:a16="http://schemas.microsoft.com/office/drawing/2014/main" id="{AA41E26A-5C6F-4B21-A7B9-0CE3B8ECA151}"/>
              </a:ext>
            </a:extLst>
          </p:cNvPr>
          <p:cNvSpPr txBox="1"/>
          <p:nvPr/>
        </p:nvSpPr>
        <p:spPr>
          <a:xfrm>
            <a:off x="4870020" y="2209800"/>
            <a:ext cx="4238512" cy="914400"/>
          </a:xfrm>
          <a:prstGeom prst="rect">
            <a:avLst/>
          </a:prstGeom>
          <a:noFill/>
        </p:spPr>
        <p:txBody>
          <a:bodyPr wrap="square" rtlCol="0">
            <a:spAutoFit/>
          </a:bodyPr>
          <a:lstStyle/>
          <a:p>
            <a:pPr algn="r"/>
            <a:r>
              <a:rPr lang="en-US" dirty="0">
                <a:hlinkClick r:id="rId4"/>
              </a:rPr>
              <a:t>https://www.larcier.com/fr/joint-public-procurement-and-innovation-2019-9782802763802.html</a:t>
            </a:r>
            <a:endParaRPr lang="en-US" dirty="0"/>
          </a:p>
        </p:txBody>
      </p:sp>
      <p:sp>
        <p:nvSpPr>
          <p:cNvPr id="2" name="TextBox 1">
            <a:extLst>
              <a:ext uri="{FF2B5EF4-FFF2-40B4-BE49-F238E27FC236}">
                <a16:creationId xmlns:a16="http://schemas.microsoft.com/office/drawing/2014/main" id="{858B65D9-A1F1-47BD-AF7A-DF9E02912291}"/>
              </a:ext>
            </a:extLst>
          </p:cNvPr>
          <p:cNvSpPr txBox="1"/>
          <p:nvPr/>
        </p:nvSpPr>
        <p:spPr>
          <a:xfrm>
            <a:off x="1828800" y="6028013"/>
            <a:ext cx="7162801" cy="830997"/>
          </a:xfrm>
          <a:prstGeom prst="rect">
            <a:avLst/>
          </a:prstGeom>
          <a:solidFill>
            <a:srgbClr val="FFFF00"/>
          </a:solidFill>
        </p:spPr>
        <p:txBody>
          <a:bodyPr wrap="square" rtlCol="0">
            <a:spAutoFit/>
          </a:bodyPr>
          <a:lstStyle/>
          <a:p>
            <a:pPr algn="r"/>
            <a:r>
              <a:rPr lang="en-US" sz="1600" dirty="0"/>
              <a:t>Selected chapters available in draft at:</a:t>
            </a:r>
          </a:p>
          <a:p>
            <a:pPr algn="r"/>
            <a:r>
              <a:rPr lang="en-US" sz="1600" dirty="0">
                <a:hlinkClick r:id="rId5"/>
              </a:rPr>
              <a:t>https://publicprocurementinternational.com/joint-public-procurement-lessons-across-borders/</a:t>
            </a:r>
            <a:endParaRPr lang="en-US" sz="1600" dirty="0"/>
          </a:p>
        </p:txBody>
      </p:sp>
    </p:spTree>
    <p:extLst>
      <p:ext uri="{BB962C8B-B14F-4D97-AF65-F5344CB8AC3E}">
        <p14:creationId xmlns:p14="http://schemas.microsoft.com/office/powerpoint/2010/main" val="80084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50565-F879-4400-9483-9D7EABAC9D3C}"/>
              </a:ext>
            </a:extLst>
          </p:cNvPr>
          <p:cNvSpPr>
            <a:spLocks noGrp="1"/>
          </p:cNvSpPr>
          <p:nvPr>
            <p:ph type="sldNum" sz="quarter" idx="12"/>
          </p:nvPr>
        </p:nvSpPr>
        <p:spPr/>
        <p:txBody>
          <a:bodyPr/>
          <a:lstStyle/>
          <a:p>
            <a:fld id="{B2E17EC5-55D4-4AB8-9BF0-84AF6EF768CC}" type="slidenum">
              <a:rPr lang="en-US" smtClean="0"/>
              <a:t>5</a:t>
            </a:fld>
            <a:endParaRPr lang="en-US"/>
          </a:p>
        </p:txBody>
      </p:sp>
      <p:pic>
        <p:nvPicPr>
          <p:cNvPr id="7" name="Picture 6">
            <a:extLst>
              <a:ext uri="{FF2B5EF4-FFF2-40B4-BE49-F238E27FC236}">
                <a16:creationId xmlns:a16="http://schemas.microsoft.com/office/drawing/2014/main" id="{C8524525-930D-43A3-8ECC-1A0A47E26191}"/>
              </a:ext>
            </a:extLst>
          </p:cNvPr>
          <p:cNvPicPr>
            <a:picLocks noChangeAspect="1"/>
          </p:cNvPicPr>
          <p:nvPr/>
        </p:nvPicPr>
        <p:blipFill>
          <a:blip r:embed="rId2"/>
          <a:stretch>
            <a:fillRect/>
          </a:stretch>
        </p:blipFill>
        <p:spPr>
          <a:xfrm>
            <a:off x="304800" y="990600"/>
            <a:ext cx="8429955" cy="5161604"/>
          </a:xfrm>
          <a:prstGeom prst="rect">
            <a:avLst/>
          </a:prstGeom>
        </p:spPr>
      </p:pic>
      <p:sp>
        <p:nvSpPr>
          <p:cNvPr id="8" name="Oval 7">
            <a:extLst>
              <a:ext uri="{FF2B5EF4-FFF2-40B4-BE49-F238E27FC236}">
                <a16:creationId xmlns:a16="http://schemas.microsoft.com/office/drawing/2014/main" id="{712174EB-E1BF-4F78-A604-16DD08CDC704}"/>
              </a:ext>
            </a:extLst>
          </p:cNvPr>
          <p:cNvSpPr/>
          <p:nvPr/>
        </p:nvSpPr>
        <p:spPr>
          <a:xfrm>
            <a:off x="273341" y="2819400"/>
            <a:ext cx="4114800" cy="6096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11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C038A4-5993-4AD5-AA74-9353A5C0DAD7}"/>
              </a:ext>
            </a:extLst>
          </p:cNvPr>
          <p:cNvSpPr>
            <a:spLocks noGrp="1"/>
          </p:cNvSpPr>
          <p:nvPr>
            <p:ph type="sldNum" sz="quarter" idx="12"/>
          </p:nvPr>
        </p:nvSpPr>
        <p:spPr/>
        <p:txBody>
          <a:bodyPr/>
          <a:lstStyle/>
          <a:p>
            <a:fld id="{B2E17EC5-55D4-4AB8-9BF0-84AF6EF768CC}" type="slidenum">
              <a:rPr lang="en-US" smtClean="0"/>
              <a:t>6</a:t>
            </a:fld>
            <a:endParaRPr lang="en-US"/>
          </a:p>
        </p:txBody>
      </p:sp>
      <p:pic>
        <p:nvPicPr>
          <p:cNvPr id="3" name="Picture 2">
            <a:extLst>
              <a:ext uri="{FF2B5EF4-FFF2-40B4-BE49-F238E27FC236}">
                <a16:creationId xmlns:a16="http://schemas.microsoft.com/office/drawing/2014/main" id="{9B777F78-C13A-42A5-8854-AFF2E3DC8902}"/>
              </a:ext>
            </a:extLst>
          </p:cNvPr>
          <p:cNvPicPr>
            <a:picLocks noChangeAspect="1"/>
          </p:cNvPicPr>
          <p:nvPr/>
        </p:nvPicPr>
        <p:blipFill>
          <a:blip r:embed="rId2"/>
          <a:stretch>
            <a:fillRect/>
          </a:stretch>
        </p:blipFill>
        <p:spPr>
          <a:xfrm>
            <a:off x="1413133" y="770608"/>
            <a:ext cx="6317734" cy="5476759"/>
          </a:xfrm>
          <a:prstGeom prst="rect">
            <a:avLst/>
          </a:prstGeom>
        </p:spPr>
      </p:pic>
    </p:spTree>
    <p:extLst>
      <p:ext uri="{BB962C8B-B14F-4D97-AF65-F5344CB8AC3E}">
        <p14:creationId xmlns:p14="http://schemas.microsoft.com/office/powerpoint/2010/main" val="352490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p:nvPr/>
        </p:nvPicPr>
        <p:blipFill rotWithShape="1">
          <a:blip r:embed="rId2">
            <a:extLst>
              <a:ext uri="{BEBA8EAE-BF5A-486C-A8C5-ECC9F3942E4B}">
                <a14:imgProps xmlns:a14="http://schemas.microsoft.com/office/drawing/2010/main">
                  <a14:imgLayer r:embed="rId3">
                    <a14:imgEffect>
                      <a14:sharpenSoften amount="2000"/>
                    </a14:imgEffect>
                    <a14:imgEffect>
                      <a14:colorTemperature colorTemp="5785"/>
                    </a14:imgEffect>
                  </a14:imgLayer>
                </a14:imgProps>
              </a:ext>
            </a:extLst>
          </a:blip>
          <a:srcRect l="56279" t="14861" r="15595" b="21125"/>
          <a:stretch/>
        </p:blipFill>
        <p:spPr bwMode="auto">
          <a:xfrm>
            <a:off x="5867400" y="2514600"/>
            <a:ext cx="3124200" cy="3352799"/>
          </a:xfrm>
          <a:prstGeom prst="rect">
            <a:avLst/>
          </a:prstGeom>
          <a:blipFill dpi="0" rotWithShape="1">
            <a:blip r:embed="rId4"/>
            <a:srcRect/>
            <a:tile tx="0" ty="0" sx="100000" sy="100000" flip="none" algn="tl"/>
          </a:blipFill>
          <a:ln>
            <a:noFill/>
          </a:ln>
          <a:effectLst>
            <a:outerShdw blurRad="50800" dist="50800" dir="5400000" algn="ctr" rotWithShape="0">
              <a:srgbClr val="000000"/>
            </a:outerShdw>
          </a:effectLst>
          <a:extLst>
            <a:ext uri="{53640926-AAD7-44d8-BBD7-CCE9431645EC}">
              <a14:shadowObscured xmlns="" xmlns:a14="http://schemas.microsoft.com/office/drawing/2010/main"/>
            </a:ext>
          </a:extLst>
        </p:spPr>
      </p:pic>
      <p:sp>
        <p:nvSpPr>
          <p:cNvPr id="3" name="Titolo 2"/>
          <p:cNvSpPr>
            <a:spLocks noGrp="1"/>
          </p:cNvSpPr>
          <p:nvPr>
            <p:ph type="title"/>
          </p:nvPr>
        </p:nvSpPr>
        <p:spPr>
          <a:xfrm>
            <a:off x="1310081" y="308978"/>
            <a:ext cx="6629400" cy="1252728"/>
          </a:xfrm>
        </p:spPr>
        <p:txBody>
          <a:bodyPr>
            <a:normAutofit fontScale="90000"/>
          </a:bodyPr>
          <a:lstStyle/>
          <a:p>
            <a:pPr lvl="0" defTabSz="914378">
              <a:spcBef>
                <a:spcPts val="0"/>
              </a:spcBef>
              <a:defRPr/>
            </a:pPr>
            <a:r>
              <a:rPr lang="it-IT" sz="2800" b="1" dirty="0">
                <a:solidFill>
                  <a:schemeClr val="bg1"/>
                </a:solidFill>
                <a:latin typeface="+mn-lt"/>
                <a:ea typeface="+mn-ea"/>
                <a:cs typeface="+mn-cs"/>
              </a:rPr>
              <a:t>Joint Public </a:t>
            </a:r>
            <a:r>
              <a:rPr lang="it-IT" sz="2800" b="1" dirty="0" err="1">
                <a:solidFill>
                  <a:schemeClr val="bg1"/>
                </a:solidFill>
                <a:latin typeface="+mn-lt"/>
                <a:ea typeface="+mn-ea"/>
                <a:cs typeface="+mn-cs"/>
              </a:rPr>
              <a:t>Procurement</a:t>
            </a:r>
            <a:r>
              <a:rPr lang="it-IT" sz="2800" b="1" dirty="0">
                <a:solidFill>
                  <a:schemeClr val="bg1"/>
                </a:solidFill>
                <a:latin typeface="+mn-lt"/>
                <a:ea typeface="+mn-ea"/>
                <a:cs typeface="+mn-cs"/>
              </a:rPr>
              <a:t> </a:t>
            </a:r>
            <a:r>
              <a:rPr lang="en-US" altLang="it-IT" sz="2800" b="1" dirty="0">
                <a:solidFill>
                  <a:schemeClr val="bg1"/>
                </a:solidFill>
                <a:latin typeface="+mn-lt"/>
                <a:ea typeface="+mn-ea"/>
                <a:cs typeface="+mn-cs"/>
              </a:rPr>
              <a:t>and Innovation: Lessons Across Borders </a:t>
            </a:r>
            <a:br>
              <a:rPr lang="en-US" altLang="it-IT" sz="2800" b="1" dirty="0">
                <a:solidFill>
                  <a:schemeClr val="bg1"/>
                </a:solidFill>
                <a:latin typeface="+mn-lt"/>
                <a:ea typeface="+mn-ea"/>
                <a:cs typeface="+mn-cs"/>
              </a:rPr>
            </a:br>
            <a:r>
              <a:rPr lang="en-US" altLang="it-IT" sz="2200" b="1" dirty="0">
                <a:solidFill>
                  <a:schemeClr val="bg1"/>
                </a:solidFill>
                <a:latin typeface="+mn-lt"/>
                <a:ea typeface="+mn-ea"/>
                <a:cs typeface="+mn-cs"/>
              </a:rPr>
              <a:t>(Eds. By G.M. </a:t>
            </a:r>
            <a:r>
              <a:rPr lang="en-US" altLang="it-IT" sz="2200" b="1" dirty="0" err="1">
                <a:solidFill>
                  <a:schemeClr val="bg1"/>
                </a:solidFill>
                <a:latin typeface="+mn-lt"/>
                <a:ea typeface="+mn-ea"/>
                <a:cs typeface="+mn-cs"/>
              </a:rPr>
              <a:t>Racca</a:t>
            </a:r>
            <a:r>
              <a:rPr lang="en-US" altLang="it-IT" sz="2200" b="1" dirty="0">
                <a:solidFill>
                  <a:schemeClr val="bg1"/>
                </a:solidFill>
                <a:latin typeface="+mn-lt"/>
                <a:ea typeface="+mn-ea"/>
                <a:cs typeface="+mn-cs"/>
              </a:rPr>
              <a:t> – C.R. Yukins) </a:t>
            </a:r>
            <a:endParaRPr lang="it-IT" sz="2200" b="1" dirty="0">
              <a:solidFill>
                <a:schemeClr val="bg1"/>
              </a:solidFill>
              <a:latin typeface="+mn-lt"/>
              <a:ea typeface="+mn-ea"/>
              <a:cs typeface="+mn-cs"/>
            </a:endParaRPr>
          </a:p>
        </p:txBody>
      </p:sp>
      <p:sp>
        <p:nvSpPr>
          <p:cNvPr id="4" name="Rettangolo 3"/>
          <p:cNvSpPr/>
          <p:nvPr/>
        </p:nvSpPr>
        <p:spPr>
          <a:xfrm>
            <a:off x="304800" y="1981200"/>
            <a:ext cx="8610600" cy="4524315"/>
          </a:xfrm>
          <a:prstGeom prst="rect">
            <a:avLst/>
          </a:prstGeom>
        </p:spPr>
        <p:txBody>
          <a:bodyPr wrap="square">
            <a:spAutoFit/>
          </a:bodyPr>
          <a:lstStyle/>
          <a:p>
            <a:r>
              <a:rPr lang="it-IT" sz="2400" b="1" dirty="0">
                <a:solidFill>
                  <a:prstClr val="black"/>
                </a:solidFill>
              </a:rPr>
              <a:t>PART I. </a:t>
            </a:r>
            <a:r>
              <a:rPr lang="it-IT" sz="2400" b="1" dirty="0" err="1">
                <a:solidFill>
                  <a:prstClr val="black"/>
                </a:solidFill>
              </a:rPr>
              <a:t>Crossborder</a:t>
            </a:r>
            <a:r>
              <a:rPr lang="it-IT" sz="2400" b="1" dirty="0">
                <a:solidFill>
                  <a:prstClr val="black"/>
                </a:solidFill>
              </a:rPr>
              <a:t> </a:t>
            </a:r>
            <a:r>
              <a:rPr lang="it-IT" sz="2400" b="1" dirty="0" err="1">
                <a:solidFill>
                  <a:prstClr val="black"/>
                </a:solidFill>
              </a:rPr>
              <a:t>Procurement</a:t>
            </a:r>
            <a:r>
              <a:rPr lang="it-IT" sz="2400" b="1" dirty="0">
                <a:solidFill>
                  <a:prstClr val="black"/>
                </a:solidFill>
              </a:rPr>
              <a:t> and </a:t>
            </a:r>
            <a:r>
              <a:rPr lang="it-IT" sz="2400" b="1" dirty="0" err="1">
                <a:solidFill>
                  <a:prstClr val="black"/>
                </a:solidFill>
              </a:rPr>
              <a:t>Innovation</a:t>
            </a:r>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r>
              <a:rPr lang="it-IT" sz="2400" b="1" dirty="0">
                <a:solidFill>
                  <a:prstClr val="black"/>
                </a:solidFill>
              </a:rPr>
              <a:t>PART II. Smart </a:t>
            </a:r>
            <a:r>
              <a:rPr lang="it-IT" sz="2400" b="1" dirty="0" err="1">
                <a:solidFill>
                  <a:prstClr val="black"/>
                </a:solidFill>
              </a:rPr>
              <a:t>Cities</a:t>
            </a:r>
            <a:r>
              <a:rPr lang="it-IT" sz="2400" b="1" dirty="0">
                <a:solidFill>
                  <a:prstClr val="black"/>
                </a:solidFill>
              </a:rPr>
              <a:t> and </a:t>
            </a:r>
            <a:r>
              <a:rPr lang="it-IT" sz="2400" b="1" dirty="0" err="1">
                <a:solidFill>
                  <a:prstClr val="black"/>
                </a:solidFill>
              </a:rPr>
              <a:t>Procurement</a:t>
            </a:r>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r>
              <a:rPr lang="it-IT" sz="2400" b="1" dirty="0">
                <a:solidFill>
                  <a:prstClr val="black"/>
                </a:solidFill>
              </a:rPr>
              <a:t>PART III. </a:t>
            </a:r>
            <a:r>
              <a:rPr lang="it-IT" sz="2400" b="1" dirty="0" err="1">
                <a:solidFill>
                  <a:prstClr val="black"/>
                </a:solidFill>
              </a:rPr>
              <a:t>Encouraging</a:t>
            </a:r>
            <a:r>
              <a:rPr lang="it-IT" sz="2400" b="1" dirty="0">
                <a:solidFill>
                  <a:prstClr val="black"/>
                </a:solidFill>
              </a:rPr>
              <a:t> </a:t>
            </a:r>
            <a:r>
              <a:rPr lang="it-IT" sz="2400" b="1" dirty="0" err="1">
                <a:solidFill>
                  <a:prstClr val="black"/>
                </a:solidFill>
              </a:rPr>
              <a:t>Innovation</a:t>
            </a:r>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r>
              <a:rPr lang="it-IT" sz="2400" b="1" dirty="0">
                <a:solidFill>
                  <a:prstClr val="black"/>
                </a:solidFill>
              </a:rPr>
              <a:t>PART IV. </a:t>
            </a:r>
            <a:r>
              <a:rPr lang="it-IT" sz="2400" b="1" dirty="0" err="1">
                <a:solidFill>
                  <a:prstClr val="black"/>
                </a:solidFill>
              </a:rPr>
              <a:t>Innovation</a:t>
            </a:r>
            <a:r>
              <a:rPr lang="it-IT" sz="2400" b="1" dirty="0">
                <a:solidFill>
                  <a:prstClr val="black"/>
                </a:solidFill>
              </a:rPr>
              <a:t> in the </a:t>
            </a:r>
            <a:r>
              <a:rPr lang="it-IT" sz="2400" b="1" dirty="0" err="1">
                <a:solidFill>
                  <a:prstClr val="black"/>
                </a:solidFill>
              </a:rPr>
              <a:t>Procurement</a:t>
            </a:r>
            <a:r>
              <a:rPr lang="it-IT" sz="2400" b="1" dirty="0">
                <a:solidFill>
                  <a:prstClr val="black"/>
                </a:solidFill>
              </a:rPr>
              <a:t> </a:t>
            </a:r>
            <a:r>
              <a:rPr lang="it-IT" sz="2400" b="1" dirty="0" err="1">
                <a:solidFill>
                  <a:prstClr val="black"/>
                </a:solidFill>
              </a:rPr>
              <a:t>Process</a:t>
            </a:r>
            <a:endParaRPr lang="it-IT" sz="2400" b="1" dirty="0">
              <a:solidFill>
                <a:prstClr val="black"/>
              </a:solidFill>
            </a:endParaRPr>
          </a:p>
        </p:txBody>
      </p:sp>
      <p:sp>
        <p:nvSpPr>
          <p:cNvPr id="7" name="Rettangolo arrotondato 6"/>
          <p:cNvSpPr/>
          <p:nvPr/>
        </p:nvSpPr>
        <p:spPr>
          <a:xfrm>
            <a:off x="228600" y="1592123"/>
            <a:ext cx="2438400" cy="355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t>Table of </a:t>
            </a:r>
            <a:r>
              <a:rPr lang="it-IT" sz="2000" b="1" dirty="0" err="1"/>
              <a:t>contents</a:t>
            </a:r>
            <a:r>
              <a:rPr lang="it-IT" dirty="0"/>
              <a:t>:</a:t>
            </a:r>
          </a:p>
        </p:txBody>
      </p:sp>
      <p:sp>
        <p:nvSpPr>
          <p:cNvPr id="9" name="Rettangolo 8"/>
          <p:cNvSpPr/>
          <p:nvPr/>
        </p:nvSpPr>
        <p:spPr>
          <a:xfrm>
            <a:off x="6934200" y="3658985"/>
            <a:ext cx="1981200" cy="694036"/>
          </a:xfrm>
          <a:prstGeom prst="rect">
            <a:avLst/>
          </a:prstGeom>
        </p:spPr>
        <p:txBody>
          <a:bodyPr wrap="square">
            <a:spAutoFit/>
          </a:bodyPr>
          <a:lstStyle/>
          <a:p>
            <a:pPr lvl="0" algn="r">
              <a:lnSpc>
                <a:spcPct val="115000"/>
              </a:lnSpc>
            </a:pPr>
            <a:r>
              <a:rPr lang="en-US" sz="1100" b="1"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Joint Public Procurement </a:t>
            </a:r>
            <a:endParaRPr lang="it-IT" sz="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15000"/>
              </a:lnSpc>
            </a:pPr>
            <a:r>
              <a:rPr lang="en-US" sz="1100" b="1"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Innovation:</a:t>
            </a:r>
            <a:endParaRPr lang="it-IT" sz="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15000"/>
              </a:lnSpc>
            </a:pPr>
            <a:r>
              <a:rPr lang="en-US" sz="1100" b="1"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Lessons Across Borders </a:t>
            </a:r>
            <a:endParaRPr lang="it-IT" sz="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6CA814A-9247-4617-846C-8398C8D11F0A}"/>
              </a:ext>
            </a:extLst>
          </p:cNvPr>
          <p:cNvSpPr>
            <a:spLocks noGrp="1"/>
          </p:cNvSpPr>
          <p:nvPr>
            <p:ph type="sldNum" sz="quarter" idx="12"/>
          </p:nvPr>
        </p:nvSpPr>
        <p:spPr/>
        <p:txBody>
          <a:bodyPr/>
          <a:lstStyle/>
          <a:p>
            <a:fld id="{B2E17EC5-55D4-4AB8-9BF0-84AF6EF768CC}" type="slidenum">
              <a:rPr lang="en-US" smtClean="0"/>
              <a:t>7</a:t>
            </a:fld>
            <a:endParaRPr lang="en-US"/>
          </a:p>
        </p:txBody>
      </p:sp>
    </p:spTree>
    <p:extLst>
      <p:ext uri="{BB962C8B-B14F-4D97-AF65-F5344CB8AC3E}">
        <p14:creationId xmlns:p14="http://schemas.microsoft.com/office/powerpoint/2010/main" val="262379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465" y="-88324"/>
            <a:ext cx="8535120" cy="2393372"/>
          </a:xfrm>
        </p:spPr>
        <p:txBody>
          <a:bodyPr>
            <a:normAutofit/>
          </a:bodyPr>
          <a:lstStyle/>
          <a:p>
            <a:pPr lvl="0"/>
            <a:r>
              <a:rPr lang="en-GB" dirty="0"/>
              <a:t>Innovation in Procurement:</a:t>
            </a:r>
            <a:endParaRPr lang="it-IT" dirty="0"/>
          </a:p>
        </p:txBody>
      </p:sp>
      <p:graphicFrame>
        <p:nvGraphicFramePr>
          <p:cNvPr id="9" name="Diagramma 8"/>
          <p:cNvGraphicFramePr/>
          <p:nvPr>
            <p:extLst>
              <p:ext uri="{D42A27DB-BD31-4B8C-83A1-F6EECF244321}">
                <p14:modId xmlns:p14="http://schemas.microsoft.com/office/powerpoint/2010/main" val="3396798245"/>
              </p:ext>
            </p:extLst>
          </p:nvPr>
        </p:nvGraphicFramePr>
        <p:xfrm>
          <a:off x="5072814" y="1632125"/>
          <a:ext cx="376638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2574767825"/>
              </p:ext>
            </p:extLst>
          </p:nvPr>
        </p:nvGraphicFramePr>
        <p:xfrm>
          <a:off x="176964" y="1981200"/>
          <a:ext cx="428625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Freccia a destra 9"/>
          <p:cNvSpPr/>
          <p:nvPr/>
        </p:nvSpPr>
        <p:spPr>
          <a:xfrm>
            <a:off x="4463214" y="258724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463214" y="4114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4482610" y="5541591"/>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5"/>
          <p:cNvPicPr>
            <a:picLocks noChangeAspect="1" noChangeArrowheads="1"/>
          </p:cNvPicPr>
          <p:nvPr/>
        </p:nvPicPr>
        <p:blipFill>
          <a:blip r:embed="rId12"/>
          <a:srcRect/>
          <a:stretch>
            <a:fillRect/>
          </a:stretch>
        </p:blipFill>
        <p:spPr bwMode="auto">
          <a:xfrm>
            <a:off x="679450" y="22860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280FFDB2-8E36-4B3B-B54C-DF91BD62EEEA}"/>
              </a:ext>
            </a:extLst>
          </p:cNvPr>
          <p:cNvSpPr>
            <a:spLocks noGrp="1"/>
          </p:cNvSpPr>
          <p:nvPr>
            <p:ph type="sldNum" idx="12"/>
          </p:nvPr>
        </p:nvSpPr>
        <p:spPr/>
        <p:txBody>
          <a:bodyPr/>
          <a:lstStyle/>
          <a:p>
            <a:pPr>
              <a:defRPr/>
            </a:pPr>
            <a:fld id="{85EEA3C4-F9F7-4A19-9148-515FC0B52E4B}" type="slidenum">
              <a:rPr lang="it-IT" altLang="it-IT" smtClean="0"/>
              <a:pPr>
                <a:defRPr/>
              </a:pPr>
              <a:t>8</a:t>
            </a:fld>
            <a:endParaRPr lang="it-IT" altLang="it-IT"/>
          </a:p>
        </p:txBody>
      </p:sp>
    </p:spTree>
    <p:extLst>
      <p:ext uri="{BB962C8B-B14F-4D97-AF65-F5344CB8AC3E}">
        <p14:creationId xmlns:p14="http://schemas.microsoft.com/office/powerpoint/2010/main" val="208821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Mappa_Politica_Europa_2004"/>
          <p:cNvPicPr>
            <a:picLocks noChangeAspect="1" noChangeArrowheads="1"/>
          </p:cNvPicPr>
          <p:nvPr/>
        </p:nvPicPr>
        <p:blipFill>
          <a:blip r:embed="rId2"/>
          <a:srcRect/>
          <a:stretch>
            <a:fillRect/>
          </a:stretch>
        </p:blipFill>
        <p:spPr bwMode="auto">
          <a:xfrm>
            <a:off x="-74612" y="1128795"/>
            <a:ext cx="5797662" cy="5733968"/>
          </a:xfrm>
          <a:prstGeom prst="rect">
            <a:avLst/>
          </a:prstGeom>
          <a:noFill/>
          <a:ln w="9525">
            <a:noFill/>
            <a:miter lim="800000"/>
            <a:headEnd/>
            <a:tailEnd/>
          </a:ln>
        </p:spPr>
      </p:pic>
      <p:cxnSp>
        <p:nvCxnSpPr>
          <p:cNvPr id="8" name="Connettore 2 7"/>
          <p:cNvCxnSpPr/>
          <p:nvPr/>
        </p:nvCxnSpPr>
        <p:spPr>
          <a:xfrm flipH="1" flipV="1">
            <a:off x="1474788" y="4221163"/>
            <a:ext cx="254000" cy="555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a:off x="2052638" y="5229225"/>
            <a:ext cx="647700" cy="1444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ttore 2 11"/>
          <p:cNvCxnSpPr/>
          <p:nvPr/>
        </p:nvCxnSpPr>
        <p:spPr>
          <a:xfrm flipV="1">
            <a:off x="1979613" y="4365625"/>
            <a:ext cx="215900" cy="3587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flipV="1">
            <a:off x="2052638" y="4868863"/>
            <a:ext cx="358775" cy="1444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Ovale 29"/>
          <p:cNvSpPr/>
          <p:nvPr/>
        </p:nvSpPr>
        <p:spPr>
          <a:xfrm>
            <a:off x="1187450" y="3644900"/>
            <a:ext cx="1944688" cy="2305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33" name="Ovale 32"/>
          <p:cNvSpPr/>
          <p:nvPr/>
        </p:nvSpPr>
        <p:spPr>
          <a:xfrm>
            <a:off x="1258888" y="3789363"/>
            <a:ext cx="720725" cy="431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1" name="CasellaDiTesto 37"/>
          <p:cNvSpPr txBox="1">
            <a:spLocks noChangeArrowheads="1"/>
          </p:cNvSpPr>
          <p:nvPr/>
        </p:nvSpPr>
        <p:spPr bwMode="auto">
          <a:xfrm>
            <a:off x="1187450" y="3789363"/>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39" name="Ovale 38"/>
          <p:cNvSpPr/>
          <p:nvPr/>
        </p:nvSpPr>
        <p:spPr>
          <a:xfrm>
            <a:off x="2052638" y="3933825"/>
            <a:ext cx="574675" cy="431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3" name="CasellaDiTesto 39"/>
          <p:cNvSpPr txBox="1">
            <a:spLocks noChangeArrowheads="1"/>
          </p:cNvSpPr>
          <p:nvPr/>
        </p:nvSpPr>
        <p:spPr bwMode="auto">
          <a:xfrm>
            <a:off x="1908175" y="3933825"/>
            <a:ext cx="863600" cy="361950"/>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2" name="Ovale 41"/>
          <p:cNvSpPr/>
          <p:nvPr/>
        </p:nvSpPr>
        <p:spPr>
          <a:xfrm>
            <a:off x="2484438" y="4437063"/>
            <a:ext cx="576262" cy="433387"/>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5" name="CasellaDiTesto 42"/>
          <p:cNvSpPr txBox="1">
            <a:spLocks noChangeArrowheads="1"/>
          </p:cNvSpPr>
          <p:nvPr/>
        </p:nvSpPr>
        <p:spPr bwMode="auto">
          <a:xfrm>
            <a:off x="2411413" y="4498975"/>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dirty="0">
                <a:latin typeface="Calibri" pitchFamily="34" charset="0"/>
              </a:rPr>
              <a:t>C. A.</a:t>
            </a:r>
          </a:p>
        </p:txBody>
      </p:sp>
      <p:sp>
        <p:nvSpPr>
          <p:cNvPr id="44" name="Ovale 43"/>
          <p:cNvSpPr/>
          <p:nvPr/>
        </p:nvSpPr>
        <p:spPr>
          <a:xfrm>
            <a:off x="2555875" y="5013325"/>
            <a:ext cx="647700" cy="360363"/>
          </a:xfrm>
          <a:prstGeom prst="ellipse">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7" name="CasellaDiTesto 44"/>
          <p:cNvSpPr txBox="1">
            <a:spLocks noChangeArrowheads="1"/>
          </p:cNvSpPr>
          <p:nvPr/>
        </p:nvSpPr>
        <p:spPr bwMode="auto">
          <a:xfrm>
            <a:off x="2484438" y="5013325"/>
            <a:ext cx="863600" cy="360363"/>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6" name="Rettangolo arrotondato 45"/>
          <p:cNvSpPr/>
          <p:nvPr/>
        </p:nvSpPr>
        <p:spPr>
          <a:xfrm>
            <a:off x="1547813" y="4724400"/>
            <a:ext cx="504825" cy="50641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2400" b="1" dirty="0"/>
          </a:p>
        </p:txBody>
      </p:sp>
      <p:sp>
        <p:nvSpPr>
          <p:cNvPr id="52249" name="CasellaDiTesto 46"/>
          <p:cNvSpPr txBox="1">
            <a:spLocks noChangeArrowheads="1"/>
          </p:cNvSpPr>
          <p:nvPr/>
        </p:nvSpPr>
        <p:spPr bwMode="auto">
          <a:xfrm>
            <a:off x="1501775" y="4802188"/>
            <a:ext cx="865188" cy="360362"/>
          </a:xfrm>
          <a:prstGeom prst="rect">
            <a:avLst/>
          </a:prstGeom>
          <a:noFill/>
          <a:ln w="9525">
            <a:noFill/>
            <a:miter lim="800000"/>
            <a:headEnd/>
            <a:tailEnd/>
          </a:ln>
        </p:spPr>
        <p:txBody>
          <a:bodyPr lIns="82945" tIns="41473" rIns="82945" bIns="41473">
            <a:spAutoFit/>
          </a:bodyPr>
          <a:lstStyle/>
          <a:p>
            <a:pPr defTabSz="914400"/>
            <a:r>
              <a:rPr lang="it-IT" altLang="it-IT" sz="1800" b="1">
                <a:latin typeface="Calibri" pitchFamily="34" charset="0"/>
              </a:rPr>
              <a:t>CPB</a:t>
            </a:r>
          </a:p>
        </p:txBody>
      </p:sp>
      <p:sp>
        <p:nvSpPr>
          <p:cNvPr id="52252" name="Rectangle 13"/>
          <p:cNvSpPr>
            <a:spLocks noChangeArrowheads="1"/>
          </p:cNvSpPr>
          <p:nvPr/>
        </p:nvSpPr>
        <p:spPr bwMode="auto">
          <a:xfrm>
            <a:off x="24063" y="419421"/>
            <a:ext cx="8963026" cy="822420"/>
          </a:xfrm>
          <a:prstGeom prst="rect">
            <a:avLst/>
          </a:prstGeom>
          <a:solidFill>
            <a:srgbClr val="FFFF00"/>
          </a:solidFill>
          <a:ln w="57150" cmpd="thinThick">
            <a:solidFill>
              <a:schemeClr val="tx1"/>
            </a:solidFill>
            <a:miter lim="800000"/>
            <a:headEnd/>
            <a:tailEnd/>
          </a:ln>
        </p:spPr>
        <p:txBody>
          <a:bodyPr wrap="square" lIns="82945" tIns="41473" rIns="82945" bIns="41473">
            <a:spAutoFit/>
          </a:bodyPr>
          <a:lstStyle/>
          <a:p>
            <a:pPr algn="ctr" defTabSz="914400"/>
            <a:r>
              <a:rPr lang="en-US" altLang="it-IT" sz="2400" b="1" dirty="0">
                <a:latin typeface="Times New Roman" pitchFamily="18" charset="0"/>
                <a:cs typeface="Times New Roman" pitchFamily="18" charset="0"/>
              </a:rPr>
              <a:t>Directive 2014/24/EU, Art. 39 </a:t>
            </a:r>
          </a:p>
          <a:p>
            <a:pPr algn="ctr" defTabSz="914400"/>
            <a:r>
              <a:rPr lang="en-US" altLang="it-IT" sz="2400" b="1" dirty="0">
                <a:latin typeface="Times New Roman" pitchFamily="18" charset="0"/>
                <a:cs typeface="Times New Roman" pitchFamily="18" charset="0"/>
              </a:rPr>
              <a:t>Cleared the Way for Joint Procurement in the European Union</a:t>
            </a:r>
            <a:endParaRPr lang="en-GB" altLang="it-IT" sz="2400" b="1" i="1" dirty="0">
              <a:latin typeface="Times New Roman" pitchFamily="18" charset="0"/>
              <a:cs typeface="Times New Roman" pitchFamily="18" charset="0"/>
            </a:endParaRPr>
          </a:p>
        </p:txBody>
      </p:sp>
      <p:sp>
        <p:nvSpPr>
          <p:cNvPr id="3" name="Rectangle 2"/>
          <p:cNvSpPr/>
          <p:nvPr/>
        </p:nvSpPr>
        <p:spPr>
          <a:xfrm>
            <a:off x="5723050" y="1523999"/>
            <a:ext cx="3057298"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a:t>“A Member State </a:t>
            </a:r>
            <a:r>
              <a:rPr lang="en-US" sz="2800" b="1" u="sng" dirty="0"/>
              <a:t>shall not prohibit </a:t>
            </a:r>
            <a:r>
              <a:rPr lang="en-US" sz="2800" b="1" dirty="0"/>
              <a:t>its contracting authorities from using </a:t>
            </a:r>
            <a:r>
              <a:rPr lang="en-US" sz="2800" b="1" dirty="0" err="1"/>
              <a:t>centralised</a:t>
            </a:r>
            <a:r>
              <a:rPr lang="en-US" sz="2800" b="1" dirty="0"/>
              <a:t> purchasing activities offered by central purchasing bodies located in another Member State.”</a:t>
            </a:r>
          </a:p>
        </p:txBody>
      </p:sp>
      <p:pic>
        <p:nvPicPr>
          <p:cNvPr id="22" name="Picture 5"/>
          <p:cNvPicPr>
            <a:picLocks noChangeAspect="1" noChangeArrowheads="1"/>
          </p:cNvPicPr>
          <p:nvPr/>
        </p:nvPicPr>
        <p:blipFill>
          <a:blip r:embed="rId3"/>
          <a:srcRect/>
          <a:stretch>
            <a:fillRect/>
          </a:stretch>
        </p:blipFill>
        <p:spPr bwMode="auto">
          <a:xfrm>
            <a:off x="7332413" y="6234113"/>
            <a:ext cx="1682750" cy="628650"/>
          </a:xfrm>
          <a:prstGeom prst="rect">
            <a:avLst/>
          </a:prstGeom>
          <a:noFill/>
          <a:ln w="9525">
            <a:noFill/>
            <a:miter lim="800000"/>
            <a:headEnd/>
            <a:tailEnd/>
          </a:ln>
        </p:spPr>
      </p:pic>
      <p:pic>
        <p:nvPicPr>
          <p:cNvPr id="23" name="Immagin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2400"/>
            <a:ext cx="984696" cy="654823"/>
          </a:xfrm>
          <a:prstGeom prst="rect">
            <a:avLst/>
          </a:prstGeom>
        </p:spPr>
      </p:pic>
      <p:sp>
        <p:nvSpPr>
          <p:cNvPr id="2" name="Slide Number Placeholder 1">
            <a:extLst>
              <a:ext uri="{FF2B5EF4-FFF2-40B4-BE49-F238E27FC236}">
                <a16:creationId xmlns:a16="http://schemas.microsoft.com/office/drawing/2014/main" id="{097EA2C2-AEC0-431C-A2B4-989CBE22F74F}"/>
              </a:ext>
            </a:extLst>
          </p:cNvPr>
          <p:cNvSpPr>
            <a:spLocks noGrp="1"/>
          </p:cNvSpPr>
          <p:nvPr>
            <p:ph type="sldNum" sz="quarter" idx="12"/>
          </p:nvPr>
        </p:nvSpPr>
        <p:spPr/>
        <p:txBody>
          <a:bodyPr/>
          <a:lstStyle/>
          <a:p>
            <a:fld id="{B2E17EC5-55D4-4AB8-9BF0-84AF6EF768CC}" type="slidenum">
              <a:rPr lang="en-US" smtClean="0"/>
              <a:t>9</a:t>
            </a:fld>
            <a:endParaRPr lang="en-US"/>
          </a:p>
        </p:txBody>
      </p:sp>
    </p:spTree>
    <p:extLst>
      <p:ext uri="{BB962C8B-B14F-4D97-AF65-F5344CB8AC3E}">
        <p14:creationId xmlns:p14="http://schemas.microsoft.com/office/powerpoint/2010/main" val="61632557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F2BD74659D604887B7E50DBA910776" ma:contentTypeVersion="12" ma:contentTypeDescription="Create a new document." ma:contentTypeScope="" ma:versionID="bdac6b481e4b904b5166989a84105855">
  <xsd:schema xmlns:xsd="http://www.w3.org/2001/XMLSchema" xmlns:xs="http://www.w3.org/2001/XMLSchema" xmlns:p="http://schemas.microsoft.com/office/2006/metadata/properties" xmlns:ns2="fba67dc4-1004-4341-ab9b-64fc2170951b" xmlns:ns3="4798ff29-8bf1-47a9-abe4-3ab95d3a1097" targetNamespace="http://schemas.microsoft.com/office/2006/metadata/properties" ma:root="true" ma:fieldsID="fd0af3bc6a5c5d124e9817fb99ed855a" ns2:_="" ns3:_="">
    <xsd:import namespace="fba67dc4-1004-4341-ab9b-64fc2170951b"/>
    <xsd:import namespace="4798ff29-8bf1-47a9-abe4-3ab95d3a10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67dc4-1004-4341-ab9b-64fc21709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98ff29-8bf1-47a9-abe4-3ab95d3a10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8D7EF1-A4C9-45E7-84E2-8BE7D7E0B4CE}">
  <ds:schemaRefs>
    <ds:schemaRef ds:uri="http://schemas.microsoft.com/sharepoint/v3/contenttype/forms"/>
  </ds:schemaRefs>
</ds:datastoreItem>
</file>

<file path=customXml/itemProps2.xml><?xml version="1.0" encoding="utf-8"?>
<ds:datastoreItem xmlns:ds="http://schemas.openxmlformats.org/officeDocument/2006/customXml" ds:itemID="{F139DF62-EC0F-4FB4-B183-49263589E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67dc4-1004-4341-ab9b-64fc2170951b"/>
    <ds:schemaRef ds:uri="4798ff29-8bf1-47a9-abe4-3ab95d3a1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FBF668-8FF3-4910-B096-4A9591E7261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656</TotalTime>
  <Words>3175</Words>
  <Application>Microsoft Office PowerPoint</Application>
  <PresentationFormat>On-screen Show (4:3)</PresentationFormat>
  <Paragraphs>330</Paragraphs>
  <Slides>37</Slides>
  <Notes>0</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2</vt:i4>
      </vt:variant>
      <vt:variant>
        <vt:lpstr>Slide Titles</vt:lpstr>
      </vt:variant>
      <vt:variant>
        <vt:i4>37</vt:i4>
      </vt:variant>
    </vt:vector>
  </HeadingPairs>
  <TitlesOfParts>
    <vt:vector size="55" baseType="lpstr">
      <vt:lpstr>Arial</vt:lpstr>
      <vt:lpstr>Book Antiqua</vt:lpstr>
      <vt:lpstr>Calibri</vt:lpstr>
      <vt:lpstr>Calibri Light</vt:lpstr>
      <vt:lpstr>Candara</vt:lpstr>
      <vt:lpstr>Franklin Gothic Book</vt:lpstr>
      <vt:lpstr>Palatino Linotype</vt:lpstr>
      <vt:lpstr>Perpetua</vt:lpstr>
      <vt:lpstr>Symbol</vt:lpstr>
      <vt:lpstr>Times</vt:lpstr>
      <vt:lpstr>Times New Roman</vt:lpstr>
      <vt:lpstr>Wingdings</vt:lpstr>
      <vt:lpstr>Wingdings 2</vt:lpstr>
      <vt:lpstr>Waveform</vt:lpstr>
      <vt:lpstr>Equity</vt:lpstr>
      <vt:lpstr>Office Theme</vt:lpstr>
      <vt:lpstr>Bitmap Image</vt:lpstr>
      <vt:lpstr>think-cell Slide</vt:lpstr>
      <vt:lpstr> Joint Public Procurement and Innovation: Lessons Across Borders   </vt:lpstr>
      <vt:lpstr>Agenda</vt:lpstr>
      <vt:lpstr>Introduction</vt:lpstr>
      <vt:lpstr>PowerPoint Presentation</vt:lpstr>
      <vt:lpstr>PowerPoint Presentation</vt:lpstr>
      <vt:lpstr>PowerPoint Presentation</vt:lpstr>
      <vt:lpstr>Joint Public Procurement and Innovation: Lessons Across Borders  (Eds. By G.M. Racca – C.R. Yukins) </vt:lpstr>
      <vt:lpstr>Innovation in Procurement:</vt:lpstr>
      <vt:lpstr>PowerPoint Presentation</vt:lpstr>
      <vt:lpstr>Choice of Law</vt:lpstr>
      <vt:lpstr>PowerPoint Presentation</vt:lpstr>
      <vt:lpstr>U.S. Government Seized Supplies Using the Authority of the Defense Production Act</vt:lpstr>
      <vt:lpstr>“Un-cooperative Purchasing” in the Pandemic</vt:lpstr>
      <vt:lpstr>Supply Chain Risk</vt:lpstr>
      <vt:lpstr>Discussants</vt:lpstr>
      <vt:lpstr>PowerPoint Presentation</vt:lpstr>
      <vt:lpstr>PowerPoint Presentation</vt:lpstr>
      <vt:lpstr>PowerPoint Presentation</vt:lpstr>
      <vt:lpstr>PowerPoint Presentation</vt:lpstr>
      <vt:lpstr> Joint Public Procurement and Innovation: Lessons Across Borders   </vt:lpstr>
      <vt:lpstr>The implementation of cross-borders procurement in Europe. Ambitious objectives but poor implementation?</vt:lpstr>
      <vt:lpstr>Lack of appropriation of cross border procurements : 2 topical examples</vt:lpstr>
      <vt:lpstr>Lack of appropriation of cross border procurements : 2 topical examples</vt:lpstr>
      <vt:lpstr>Lack of appropriation of cross border procurements : 2 topical examples</vt:lpstr>
      <vt:lpstr>Lack of appropriation of cross border procurements : 2 topical examples</vt:lpstr>
      <vt:lpstr>Lack of appropriation of cross border procurements : 2 topical examples</vt:lpstr>
      <vt:lpstr>Concluding remarks </vt:lpstr>
      <vt:lpstr>Observations</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Public Procurement and Innovation: Lessons Across Borders</dc:title>
  <dc:creator>Yukins, Christopher R.</dc:creator>
  <cp:lastModifiedBy>Yukins, Christopher R.</cp:lastModifiedBy>
  <cp:revision>8</cp:revision>
  <dcterms:created xsi:type="dcterms:W3CDTF">2020-09-23T02:49:42Z</dcterms:created>
  <dcterms:modified xsi:type="dcterms:W3CDTF">2020-09-23T22:30:31Z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0x010100C4F2BD74659D604887B7E50DBA910776</vt:lpwstr>
  </property>
</Properties>
</file>