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2" r:id="rId4"/>
    <p:sldMasterId id="2147483694" r:id="rId5"/>
    <p:sldMasterId id="2147483707" r:id="rId6"/>
    <p:sldMasterId id="2147483719" r:id="rId7"/>
    <p:sldMasterId id="2147483731" r:id="rId8"/>
  </p:sldMasterIdLst>
  <p:notesMasterIdLst>
    <p:notesMasterId r:id="rId30"/>
  </p:notesMasterIdLst>
  <p:sldIdLst>
    <p:sldId id="268" r:id="rId9"/>
    <p:sldId id="257" r:id="rId10"/>
    <p:sldId id="430" r:id="rId11"/>
    <p:sldId id="428" r:id="rId12"/>
    <p:sldId id="420" r:id="rId13"/>
    <p:sldId id="258" r:id="rId14"/>
    <p:sldId id="329" r:id="rId15"/>
    <p:sldId id="269" r:id="rId16"/>
    <p:sldId id="427" r:id="rId17"/>
    <p:sldId id="271" r:id="rId18"/>
    <p:sldId id="429" r:id="rId19"/>
    <p:sldId id="265" r:id="rId20"/>
    <p:sldId id="423" r:id="rId21"/>
    <p:sldId id="266" r:id="rId22"/>
    <p:sldId id="422" r:id="rId23"/>
    <p:sldId id="270" r:id="rId24"/>
    <p:sldId id="273" r:id="rId25"/>
    <p:sldId id="272" r:id="rId26"/>
    <p:sldId id="426" r:id="rId27"/>
    <p:sldId id="421" r:id="rId28"/>
    <p:sldId id="42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6357" autoAdjust="0"/>
  </p:normalViewPr>
  <p:slideViewPr>
    <p:cSldViewPr snapToGrid="0">
      <p:cViewPr>
        <p:scale>
          <a:sx n="100" d="100"/>
          <a:sy n="100" d="100"/>
        </p:scale>
        <p:origin x="216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EEFC5A-6F7A-44E9-B344-0A7336D8B1C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51AB0F8-4F72-43CD-9DD9-1E5F2D2E9B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Introductions</a:t>
          </a:r>
        </a:p>
      </dgm:t>
    </dgm:pt>
    <dgm:pt modelId="{85A8061A-2737-43C1-B3DC-9204F765A9D4}" type="parTrans" cxnId="{BEDCE186-7224-49BD-A8CF-639B2844E984}">
      <dgm:prSet/>
      <dgm:spPr/>
      <dgm:t>
        <a:bodyPr/>
        <a:lstStyle/>
        <a:p>
          <a:endParaRPr lang="en-US"/>
        </a:p>
      </dgm:t>
    </dgm:pt>
    <dgm:pt modelId="{90B32F6D-129A-4C59-B16C-DA07930E2D20}" type="sibTrans" cxnId="{BEDCE186-7224-49BD-A8CF-639B2844E984}">
      <dgm:prSet/>
      <dgm:spPr/>
      <dgm:t>
        <a:bodyPr/>
        <a:lstStyle/>
        <a:p>
          <a:endParaRPr lang="en-US"/>
        </a:p>
      </dgm:t>
    </dgm:pt>
    <dgm:pt modelId="{BA125151-CB70-48C6-BD40-7F902F8F48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Presentations</a:t>
          </a:r>
        </a:p>
      </dgm:t>
    </dgm:pt>
    <dgm:pt modelId="{DB3B1698-0263-489B-9E49-59E92E3DB7B2}" type="parTrans" cxnId="{C33B8881-386E-48DD-BCA7-B46C5A224657}">
      <dgm:prSet/>
      <dgm:spPr/>
      <dgm:t>
        <a:bodyPr/>
        <a:lstStyle/>
        <a:p>
          <a:endParaRPr lang="en-US"/>
        </a:p>
      </dgm:t>
    </dgm:pt>
    <dgm:pt modelId="{7B462DF2-84EF-4CE2-98B9-04071186DA25}" type="sibTrans" cxnId="{C33B8881-386E-48DD-BCA7-B46C5A224657}">
      <dgm:prSet/>
      <dgm:spPr/>
      <dgm:t>
        <a:bodyPr/>
        <a:lstStyle/>
        <a:p>
          <a:endParaRPr lang="en-US"/>
        </a:p>
      </dgm:t>
    </dgm:pt>
    <dgm:pt modelId="{7F4DC82E-544B-44EE-BCF3-DA9F05FAE8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Questions &amp; Answers </a:t>
          </a:r>
          <a:r>
            <a:rPr lang="en-US" dirty="0">
              <a:solidFill>
                <a:srgbClr val="FF0000"/>
              </a:solidFill>
            </a:rPr>
            <a:t>(note:  please use </a:t>
          </a:r>
          <a:r>
            <a:rPr lang="en-US" u="sng" dirty="0">
              <a:solidFill>
                <a:srgbClr val="FF0000"/>
              </a:solidFill>
            </a:rPr>
            <a:t>chat</a:t>
          </a:r>
          <a:r>
            <a:rPr lang="en-US" dirty="0">
              <a:solidFill>
                <a:srgbClr val="FF0000"/>
              </a:solidFill>
            </a:rPr>
            <a:t> function for questions during the session)</a:t>
          </a:r>
        </a:p>
      </dgm:t>
    </dgm:pt>
    <dgm:pt modelId="{9CD14868-6AA2-47EA-9AE6-8A002D7FEF6C}" type="parTrans" cxnId="{D4C9AB64-6E2F-4E88-AD3E-A78B0D27335E}">
      <dgm:prSet/>
      <dgm:spPr/>
      <dgm:t>
        <a:bodyPr/>
        <a:lstStyle/>
        <a:p>
          <a:endParaRPr lang="en-US"/>
        </a:p>
      </dgm:t>
    </dgm:pt>
    <dgm:pt modelId="{4A720BA6-ECF9-4A72-BF8A-6EFAACD697B5}" type="sibTrans" cxnId="{D4C9AB64-6E2F-4E88-AD3E-A78B0D27335E}">
      <dgm:prSet/>
      <dgm:spPr/>
      <dgm:t>
        <a:bodyPr/>
        <a:lstStyle/>
        <a:p>
          <a:endParaRPr lang="en-US"/>
        </a:p>
      </dgm:t>
    </dgm:pt>
    <dgm:pt modelId="{08CAD35D-8190-452A-9121-3F73CDB44BF5}" type="pres">
      <dgm:prSet presAssocID="{89EEFC5A-6F7A-44E9-B344-0A7336D8B1CF}" presName="root" presStyleCnt="0">
        <dgm:presLayoutVars>
          <dgm:dir/>
          <dgm:resizeHandles val="exact"/>
        </dgm:presLayoutVars>
      </dgm:prSet>
      <dgm:spPr/>
    </dgm:pt>
    <dgm:pt modelId="{030A584F-F3A6-4FCC-8012-EDCF4E4DD696}" type="pres">
      <dgm:prSet presAssocID="{B51AB0F8-4F72-43CD-9DD9-1E5F2D2E9B70}" presName="compNode" presStyleCnt="0"/>
      <dgm:spPr/>
    </dgm:pt>
    <dgm:pt modelId="{863E28B4-5B26-4271-AAD8-FF426CA9B8EE}" type="pres">
      <dgm:prSet presAssocID="{B51AB0F8-4F72-43CD-9DD9-1E5F2D2E9B70}" presName="bgRect" presStyleLbl="bgShp" presStyleIdx="0" presStyleCnt="3"/>
      <dgm:spPr/>
    </dgm:pt>
    <dgm:pt modelId="{9C4676F8-155A-413D-BBBD-4FD4E0F34003}" type="pres">
      <dgm:prSet presAssocID="{B51AB0F8-4F72-43CD-9DD9-1E5F2D2E9B7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A3BEB32-09D9-4594-A587-81E857E0C345}" type="pres">
      <dgm:prSet presAssocID="{B51AB0F8-4F72-43CD-9DD9-1E5F2D2E9B70}" presName="spaceRect" presStyleCnt="0"/>
      <dgm:spPr/>
    </dgm:pt>
    <dgm:pt modelId="{61DABBB4-990F-47D2-B2CB-B68448DCD8DF}" type="pres">
      <dgm:prSet presAssocID="{B51AB0F8-4F72-43CD-9DD9-1E5F2D2E9B70}" presName="parTx" presStyleLbl="revTx" presStyleIdx="0" presStyleCnt="3">
        <dgm:presLayoutVars>
          <dgm:chMax val="0"/>
          <dgm:chPref val="0"/>
        </dgm:presLayoutVars>
      </dgm:prSet>
      <dgm:spPr/>
    </dgm:pt>
    <dgm:pt modelId="{79038CE1-195B-4406-9857-18F0D1E7E19D}" type="pres">
      <dgm:prSet presAssocID="{90B32F6D-129A-4C59-B16C-DA07930E2D20}" presName="sibTrans" presStyleCnt="0"/>
      <dgm:spPr/>
    </dgm:pt>
    <dgm:pt modelId="{C7AFDA54-D6E2-44E3-8EAA-0B1DFD73B79E}" type="pres">
      <dgm:prSet presAssocID="{BA125151-CB70-48C6-BD40-7F902F8F48F2}" presName="compNode" presStyleCnt="0"/>
      <dgm:spPr/>
    </dgm:pt>
    <dgm:pt modelId="{5923E083-0FD8-4215-B3E5-A70B71D552A1}" type="pres">
      <dgm:prSet presAssocID="{BA125151-CB70-48C6-BD40-7F902F8F48F2}" presName="bgRect" presStyleLbl="bgShp" presStyleIdx="1" presStyleCnt="3"/>
      <dgm:spPr/>
    </dgm:pt>
    <dgm:pt modelId="{E07ACA2F-3997-47B9-87AA-39C6B5DC582B}" type="pres">
      <dgm:prSet presAssocID="{BA125151-CB70-48C6-BD40-7F902F8F48F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38B9DFE-D976-4058-A1FD-46F292E0F409}" type="pres">
      <dgm:prSet presAssocID="{BA125151-CB70-48C6-BD40-7F902F8F48F2}" presName="spaceRect" presStyleCnt="0"/>
      <dgm:spPr/>
    </dgm:pt>
    <dgm:pt modelId="{F17146DC-8418-4F16-BC59-FD819FCEE12E}" type="pres">
      <dgm:prSet presAssocID="{BA125151-CB70-48C6-BD40-7F902F8F48F2}" presName="parTx" presStyleLbl="revTx" presStyleIdx="1" presStyleCnt="3">
        <dgm:presLayoutVars>
          <dgm:chMax val="0"/>
          <dgm:chPref val="0"/>
        </dgm:presLayoutVars>
      </dgm:prSet>
      <dgm:spPr/>
    </dgm:pt>
    <dgm:pt modelId="{91D21F86-B127-4527-99E2-6A9529EBB795}" type="pres">
      <dgm:prSet presAssocID="{7B462DF2-84EF-4CE2-98B9-04071186DA25}" presName="sibTrans" presStyleCnt="0"/>
      <dgm:spPr/>
    </dgm:pt>
    <dgm:pt modelId="{280F19A2-4484-4227-B2C0-3CD81EAFF0A0}" type="pres">
      <dgm:prSet presAssocID="{7F4DC82E-544B-44EE-BCF3-DA9F05FAE8C7}" presName="compNode" presStyleCnt="0"/>
      <dgm:spPr/>
    </dgm:pt>
    <dgm:pt modelId="{BEA3A362-2D90-4C17-8F0C-B94B16A817D8}" type="pres">
      <dgm:prSet presAssocID="{7F4DC82E-544B-44EE-BCF3-DA9F05FAE8C7}" presName="bgRect" presStyleLbl="bgShp" presStyleIdx="2" presStyleCnt="3"/>
      <dgm:spPr/>
    </dgm:pt>
    <dgm:pt modelId="{742F9FDD-3B11-4D5B-BD6A-B8DF747AFCC2}" type="pres">
      <dgm:prSet presAssocID="{7F4DC82E-544B-44EE-BCF3-DA9F05FAE8C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45E7F37D-DDD7-4DC1-8C91-817BEB6C57C6}" type="pres">
      <dgm:prSet presAssocID="{7F4DC82E-544B-44EE-BCF3-DA9F05FAE8C7}" presName="spaceRect" presStyleCnt="0"/>
      <dgm:spPr/>
    </dgm:pt>
    <dgm:pt modelId="{1FB6DC9C-16C2-4CD6-8931-8FAE6697C441}" type="pres">
      <dgm:prSet presAssocID="{7F4DC82E-544B-44EE-BCF3-DA9F05FAE8C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4C9AB64-6E2F-4E88-AD3E-A78B0D27335E}" srcId="{89EEFC5A-6F7A-44E9-B344-0A7336D8B1CF}" destId="{7F4DC82E-544B-44EE-BCF3-DA9F05FAE8C7}" srcOrd="2" destOrd="0" parTransId="{9CD14868-6AA2-47EA-9AE6-8A002D7FEF6C}" sibTransId="{4A720BA6-ECF9-4A72-BF8A-6EFAACD697B5}"/>
    <dgm:cxn modelId="{B796386C-378D-47D2-98AB-C06E6FB8A56F}" type="presOf" srcId="{B51AB0F8-4F72-43CD-9DD9-1E5F2D2E9B70}" destId="{61DABBB4-990F-47D2-B2CB-B68448DCD8DF}" srcOrd="0" destOrd="0" presId="urn:microsoft.com/office/officeart/2018/2/layout/IconVerticalSolidList"/>
    <dgm:cxn modelId="{C33B8881-386E-48DD-BCA7-B46C5A224657}" srcId="{89EEFC5A-6F7A-44E9-B344-0A7336D8B1CF}" destId="{BA125151-CB70-48C6-BD40-7F902F8F48F2}" srcOrd="1" destOrd="0" parTransId="{DB3B1698-0263-489B-9E49-59E92E3DB7B2}" sibTransId="{7B462DF2-84EF-4CE2-98B9-04071186DA25}"/>
    <dgm:cxn modelId="{BEDCE186-7224-49BD-A8CF-639B2844E984}" srcId="{89EEFC5A-6F7A-44E9-B344-0A7336D8B1CF}" destId="{B51AB0F8-4F72-43CD-9DD9-1E5F2D2E9B70}" srcOrd="0" destOrd="0" parTransId="{85A8061A-2737-43C1-B3DC-9204F765A9D4}" sibTransId="{90B32F6D-129A-4C59-B16C-DA07930E2D20}"/>
    <dgm:cxn modelId="{C9EC6E8A-B4CE-406E-940E-741B74B38C05}" type="presOf" srcId="{89EEFC5A-6F7A-44E9-B344-0A7336D8B1CF}" destId="{08CAD35D-8190-452A-9121-3F73CDB44BF5}" srcOrd="0" destOrd="0" presId="urn:microsoft.com/office/officeart/2018/2/layout/IconVerticalSolidList"/>
    <dgm:cxn modelId="{AE8830FB-C59B-4C27-8138-A81CF8835F7F}" type="presOf" srcId="{7F4DC82E-544B-44EE-BCF3-DA9F05FAE8C7}" destId="{1FB6DC9C-16C2-4CD6-8931-8FAE6697C441}" srcOrd="0" destOrd="0" presId="urn:microsoft.com/office/officeart/2018/2/layout/IconVerticalSolidList"/>
    <dgm:cxn modelId="{222050FB-3D29-460E-9A97-4916B9788619}" type="presOf" srcId="{BA125151-CB70-48C6-BD40-7F902F8F48F2}" destId="{F17146DC-8418-4F16-BC59-FD819FCEE12E}" srcOrd="0" destOrd="0" presId="urn:microsoft.com/office/officeart/2018/2/layout/IconVerticalSolidList"/>
    <dgm:cxn modelId="{5088CE34-CAD5-4E70-9200-F4653CCA042F}" type="presParOf" srcId="{08CAD35D-8190-452A-9121-3F73CDB44BF5}" destId="{030A584F-F3A6-4FCC-8012-EDCF4E4DD696}" srcOrd="0" destOrd="0" presId="urn:microsoft.com/office/officeart/2018/2/layout/IconVerticalSolidList"/>
    <dgm:cxn modelId="{C1AF9ABB-2574-4EEB-B53B-069889935EE2}" type="presParOf" srcId="{030A584F-F3A6-4FCC-8012-EDCF4E4DD696}" destId="{863E28B4-5B26-4271-AAD8-FF426CA9B8EE}" srcOrd="0" destOrd="0" presId="urn:microsoft.com/office/officeart/2018/2/layout/IconVerticalSolidList"/>
    <dgm:cxn modelId="{C80BB40F-3E17-4316-98F6-EF55C7DBF7C4}" type="presParOf" srcId="{030A584F-F3A6-4FCC-8012-EDCF4E4DD696}" destId="{9C4676F8-155A-413D-BBBD-4FD4E0F34003}" srcOrd="1" destOrd="0" presId="urn:microsoft.com/office/officeart/2018/2/layout/IconVerticalSolidList"/>
    <dgm:cxn modelId="{BDD87093-F689-4260-AA89-02EFDD5BDD40}" type="presParOf" srcId="{030A584F-F3A6-4FCC-8012-EDCF4E4DD696}" destId="{3A3BEB32-09D9-4594-A587-81E857E0C345}" srcOrd="2" destOrd="0" presId="urn:microsoft.com/office/officeart/2018/2/layout/IconVerticalSolidList"/>
    <dgm:cxn modelId="{8482B7C7-9066-49D1-8C78-8C6CDEA935F8}" type="presParOf" srcId="{030A584F-F3A6-4FCC-8012-EDCF4E4DD696}" destId="{61DABBB4-990F-47D2-B2CB-B68448DCD8DF}" srcOrd="3" destOrd="0" presId="urn:microsoft.com/office/officeart/2018/2/layout/IconVerticalSolidList"/>
    <dgm:cxn modelId="{C99AC584-1790-4AE5-BDED-855E923CDCA3}" type="presParOf" srcId="{08CAD35D-8190-452A-9121-3F73CDB44BF5}" destId="{79038CE1-195B-4406-9857-18F0D1E7E19D}" srcOrd="1" destOrd="0" presId="urn:microsoft.com/office/officeart/2018/2/layout/IconVerticalSolidList"/>
    <dgm:cxn modelId="{45D28BC3-C0BF-4B5A-AF51-F8DFCAEEA828}" type="presParOf" srcId="{08CAD35D-8190-452A-9121-3F73CDB44BF5}" destId="{C7AFDA54-D6E2-44E3-8EAA-0B1DFD73B79E}" srcOrd="2" destOrd="0" presId="urn:microsoft.com/office/officeart/2018/2/layout/IconVerticalSolidList"/>
    <dgm:cxn modelId="{DB141AA6-799E-4234-ACF7-723BF86D2DEA}" type="presParOf" srcId="{C7AFDA54-D6E2-44E3-8EAA-0B1DFD73B79E}" destId="{5923E083-0FD8-4215-B3E5-A70B71D552A1}" srcOrd="0" destOrd="0" presId="urn:microsoft.com/office/officeart/2018/2/layout/IconVerticalSolidList"/>
    <dgm:cxn modelId="{E198471C-B449-4AB1-9889-26B5606A6DC6}" type="presParOf" srcId="{C7AFDA54-D6E2-44E3-8EAA-0B1DFD73B79E}" destId="{E07ACA2F-3997-47B9-87AA-39C6B5DC582B}" srcOrd="1" destOrd="0" presId="urn:microsoft.com/office/officeart/2018/2/layout/IconVerticalSolidList"/>
    <dgm:cxn modelId="{9F3FF00C-399A-46DD-83CB-EAD75A31A930}" type="presParOf" srcId="{C7AFDA54-D6E2-44E3-8EAA-0B1DFD73B79E}" destId="{338B9DFE-D976-4058-A1FD-46F292E0F409}" srcOrd="2" destOrd="0" presId="urn:microsoft.com/office/officeart/2018/2/layout/IconVerticalSolidList"/>
    <dgm:cxn modelId="{730D22A3-A61A-435F-B47E-77727262888B}" type="presParOf" srcId="{C7AFDA54-D6E2-44E3-8EAA-0B1DFD73B79E}" destId="{F17146DC-8418-4F16-BC59-FD819FCEE12E}" srcOrd="3" destOrd="0" presId="urn:microsoft.com/office/officeart/2018/2/layout/IconVerticalSolidList"/>
    <dgm:cxn modelId="{2420151B-C2C8-4EB6-A783-0E8041372CA0}" type="presParOf" srcId="{08CAD35D-8190-452A-9121-3F73CDB44BF5}" destId="{91D21F86-B127-4527-99E2-6A9529EBB795}" srcOrd="3" destOrd="0" presId="urn:microsoft.com/office/officeart/2018/2/layout/IconVerticalSolidList"/>
    <dgm:cxn modelId="{5F659871-BCE1-4EA6-BADA-8CAC07243A0B}" type="presParOf" srcId="{08CAD35D-8190-452A-9121-3F73CDB44BF5}" destId="{280F19A2-4484-4227-B2C0-3CD81EAFF0A0}" srcOrd="4" destOrd="0" presId="urn:microsoft.com/office/officeart/2018/2/layout/IconVerticalSolidList"/>
    <dgm:cxn modelId="{0C52CD08-17DF-475E-8F6C-7C8BF057C006}" type="presParOf" srcId="{280F19A2-4484-4227-B2C0-3CD81EAFF0A0}" destId="{BEA3A362-2D90-4C17-8F0C-B94B16A817D8}" srcOrd="0" destOrd="0" presId="urn:microsoft.com/office/officeart/2018/2/layout/IconVerticalSolidList"/>
    <dgm:cxn modelId="{7D1689D2-0317-4515-A235-AED86E15224D}" type="presParOf" srcId="{280F19A2-4484-4227-B2C0-3CD81EAFF0A0}" destId="{742F9FDD-3B11-4D5B-BD6A-B8DF747AFCC2}" srcOrd="1" destOrd="0" presId="urn:microsoft.com/office/officeart/2018/2/layout/IconVerticalSolidList"/>
    <dgm:cxn modelId="{BEE15BA2-999A-4F76-B0EA-1CE30E69B045}" type="presParOf" srcId="{280F19A2-4484-4227-B2C0-3CD81EAFF0A0}" destId="{45E7F37D-DDD7-4DC1-8C91-817BEB6C57C6}" srcOrd="2" destOrd="0" presId="urn:microsoft.com/office/officeart/2018/2/layout/IconVerticalSolidList"/>
    <dgm:cxn modelId="{2C108FA7-6B35-44FA-8775-3FA13AF5F0DB}" type="presParOf" srcId="{280F19A2-4484-4227-B2C0-3CD81EAFF0A0}" destId="{1FB6DC9C-16C2-4CD6-8931-8FAE6697C44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E28B4-5B26-4271-AAD8-FF426CA9B8EE}">
      <dsp:nvSpPr>
        <dsp:cNvPr id="0" name=""/>
        <dsp:cNvSpPr/>
      </dsp:nvSpPr>
      <dsp:spPr>
        <a:xfrm>
          <a:off x="0" y="718"/>
          <a:ext cx="48852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676F8-155A-413D-BBBD-4FD4E0F34003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ABBB4-990F-47D2-B2CB-B68448DCD8DF}">
      <dsp:nvSpPr>
        <dsp:cNvPr id="0" name=""/>
        <dsp:cNvSpPr/>
      </dsp:nvSpPr>
      <dsp:spPr>
        <a:xfrm>
          <a:off x="1941716" y="718"/>
          <a:ext cx="2943486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Introductions</a:t>
          </a:r>
        </a:p>
      </dsp:txBody>
      <dsp:txXfrm>
        <a:off x="1941716" y="718"/>
        <a:ext cx="2943486" cy="1681139"/>
      </dsp:txXfrm>
    </dsp:sp>
    <dsp:sp modelId="{5923E083-0FD8-4215-B3E5-A70B71D552A1}">
      <dsp:nvSpPr>
        <dsp:cNvPr id="0" name=""/>
        <dsp:cNvSpPr/>
      </dsp:nvSpPr>
      <dsp:spPr>
        <a:xfrm>
          <a:off x="0" y="2102143"/>
          <a:ext cx="48852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ACA2F-3997-47B9-87AA-39C6B5DC582B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146DC-8418-4F16-BC59-FD819FCEE12E}">
      <dsp:nvSpPr>
        <dsp:cNvPr id="0" name=""/>
        <dsp:cNvSpPr/>
      </dsp:nvSpPr>
      <dsp:spPr>
        <a:xfrm>
          <a:off x="1941716" y="2102143"/>
          <a:ext cx="2943486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Presentations</a:t>
          </a:r>
        </a:p>
      </dsp:txBody>
      <dsp:txXfrm>
        <a:off x="1941716" y="2102143"/>
        <a:ext cx="2943486" cy="1681139"/>
      </dsp:txXfrm>
    </dsp:sp>
    <dsp:sp modelId="{BEA3A362-2D90-4C17-8F0C-B94B16A817D8}">
      <dsp:nvSpPr>
        <dsp:cNvPr id="0" name=""/>
        <dsp:cNvSpPr/>
      </dsp:nvSpPr>
      <dsp:spPr>
        <a:xfrm>
          <a:off x="0" y="4203567"/>
          <a:ext cx="48852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F9FDD-3B11-4D5B-BD6A-B8DF747AFCC2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6DC9C-16C2-4CD6-8931-8FAE6697C441}">
      <dsp:nvSpPr>
        <dsp:cNvPr id="0" name=""/>
        <dsp:cNvSpPr/>
      </dsp:nvSpPr>
      <dsp:spPr>
        <a:xfrm>
          <a:off x="1941716" y="4203567"/>
          <a:ext cx="2943486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Questions &amp; Answers </a:t>
          </a:r>
          <a:r>
            <a:rPr lang="en-US" sz="2100" kern="1200" dirty="0">
              <a:solidFill>
                <a:srgbClr val="FF0000"/>
              </a:solidFill>
            </a:rPr>
            <a:t>(note:  please use </a:t>
          </a:r>
          <a:r>
            <a:rPr lang="en-US" sz="2100" u="sng" kern="1200" dirty="0">
              <a:solidFill>
                <a:srgbClr val="FF0000"/>
              </a:solidFill>
            </a:rPr>
            <a:t>chat</a:t>
          </a:r>
          <a:r>
            <a:rPr lang="en-US" sz="2100" kern="1200" dirty="0">
              <a:solidFill>
                <a:srgbClr val="FF0000"/>
              </a:solidFill>
            </a:rPr>
            <a:t> function for questions during the session)</a:t>
          </a:r>
        </a:p>
      </dsp:txBody>
      <dsp:txXfrm>
        <a:off x="1941716" y="4203567"/>
        <a:ext cx="2943486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509D1-4501-4153-98FC-1E608725606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1BD5C-9A3E-4878-AB28-B4643E9C0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53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8793B8-6F04-4639-806F-117B0589F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129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9fa75bb8b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9fa75bb8b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444A6-CAD2-43A1-A319-4FCF235CB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3CEBC-C4A1-4365-BD06-D35413807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2C782-6CC9-4EAB-9B9C-A7DA301B2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C463-E11E-48DD-A1E2-0F264E9056FB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9A310-7BD9-4577-BAFB-204E96E16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52D9-77F8-4C2B-BD70-52F8D556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D591-1AD6-4E97-A7CE-AC34AA744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3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2DE30-BB53-4CE5-AABF-7774717AA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EC9E1-61DD-44EB-8A6D-25FCB9B38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60508-B6CA-495A-8320-ED285DE2F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05BE-4D61-4351-A080-B05AD71AA7B3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5FC5-C333-4385-8F1D-F8031D308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2F4B1-2B98-4465-AB75-4BFA18A0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D591-1AD6-4E97-A7CE-AC34AA744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FB7F2F-D332-437A-AD5A-DCE3FE4956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D50AF6-6C35-43A7-866B-275010316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6FC3C-9B2F-40FD-BFE7-701DBAC2C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6790-E410-4940-839B-4032B62300EE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99056-C75D-41B5-A646-7996CDD01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B5F67-8747-46E0-B98F-129382E8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D591-1AD6-4E97-A7CE-AC34AA744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14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AA99-26B4-400D-A345-BD60926714E2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7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36B0-3AC4-4C1C-BEDD-B39A315042A9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20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66A4-ABF7-4D33-A10E-D437143D8EA3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37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3DC6-5CB3-4B73-AE4B-533AA08D3AEF}" type="datetime1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54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7574-3AD7-4B74-BE81-A60CCACE5DAF}" type="datetime1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41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323B-3405-4884-927E-EE0881297D6B}" type="datetime1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0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5B3F-2501-428E-95D6-A57926D8FFBD}" type="datetime1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24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70B5-78BD-4695-BEB3-7B6F9352EE9F}" type="datetime1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1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B1960-A230-4C1F-A36A-F04A45C41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C569E-60D7-4358-BDF9-62454DBAE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A195E-A333-4E97-9EC8-2CD3C471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0618-F6E8-4E41-A2F0-61A5DBA3A5C0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CC294-85CD-4684-85F5-3901B2FE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34AFA-5A96-4975-8517-D988C9DA3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D591-1AD6-4E97-A7CE-AC34AA744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40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AB0E-98A2-456A-8285-8253C8C0B1FC}" type="datetime1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3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918B-6BAD-4587-AAC3-771DA02F38F9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5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0467-DD02-441B-8F64-E2B358B1D9AB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41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824" y="6406420"/>
            <a:ext cx="820903" cy="20533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40">
                <a:solidFill>
                  <a:schemeClr val="accent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fld id="{6A34BD8F-FB80-4BCB-BEC8-0BDF76C9BE3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927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7829" y="368618"/>
            <a:ext cx="8496342" cy="90347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623981" y="1437338"/>
            <a:ext cx="944038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847829" y="1642672"/>
            <a:ext cx="8496342" cy="616002"/>
          </a:xfrm>
        </p:spPr>
        <p:txBody>
          <a:bodyPr/>
          <a:lstStyle>
            <a:lvl1pPr algn="ctr">
              <a:spcBef>
                <a:spcPts val="342"/>
              </a:spcBef>
              <a:spcAft>
                <a:spcPts val="0"/>
              </a:spcAft>
              <a:defRPr sz="1824" b="0" baseline="0"/>
            </a:lvl1pPr>
            <a:lvl2pPr algn="ctr">
              <a:defRPr sz="2280" baseline="0"/>
            </a:lvl2pPr>
          </a:lstStyle>
          <a:p>
            <a:pPr lvl="0"/>
            <a:r>
              <a:rPr lang="en-US" dirty="0"/>
              <a:t>Intro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824" y="6406420"/>
            <a:ext cx="820903" cy="20533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40">
                <a:solidFill>
                  <a:schemeClr val="accent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fld id="{6A34BD8F-FB80-4BCB-BEC8-0BDF76C9BE3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339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ntro + Sing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7829" y="368618"/>
            <a:ext cx="8496342" cy="90347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847829" y="1642672"/>
            <a:ext cx="8496342" cy="616002"/>
          </a:xfrm>
        </p:spPr>
        <p:txBody>
          <a:bodyPr/>
          <a:lstStyle>
            <a:lvl1pPr algn="ctr">
              <a:spcBef>
                <a:spcPts val="342"/>
              </a:spcBef>
              <a:spcAft>
                <a:spcPts val="0"/>
              </a:spcAft>
              <a:defRPr sz="1824" b="0" baseline="0"/>
            </a:lvl1pPr>
            <a:lvl2pPr algn="ctr">
              <a:defRPr sz="2280" baseline="0"/>
            </a:lvl2pPr>
          </a:lstStyle>
          <a:p>
            <a:pPr lvl="0"/>
            <a:r>
              <a:rPr lang="en-US" dirty="0"/>
              <a:t>Intro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615677" y="2464008"/>
            <a:ext cx="10959050" cy="3696012"/>
          </a:xfrm>
        </p:spPr>
        <p:txBody>
          <a:bodyPr numCol="1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623981" y="1437338"/>
            <a:ext cx="944038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824" y="6406420"/>
            <a:ext cx="820903" cy="20533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40">
                <a:solidFill>
                  <a:schemeClr val="accent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fld id="{6A34BD8F-FB80-4BCB-BEC8-0BDF76C9BE3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80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wo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847829" y="1642672"/>
            <a:ext cx="8496342" cy="616002"/>
          </a:xfrm>
        </p:spPr>
        <p:txBody>
          <a:bodyPr/>
          <a:lstStyle>
            <a:lvl1pPr algn="ctr">
              <a:spcBef>
                <a:spcPts val="342"/>
              </a:spcBef>
              <a:spcAft>
                <a:spcPts val="0"/>
              </a:spcAft>
              <a:defRPr sz="1824" b="0" baseline="0"/>
            </a:lvl1pPr>
            <a:lvl2pPr algn="ctr">
              <a:defRPr sz="2280" baseline="0"/>
            </a:lvl2pPr>
          </a:lstStyle>
          <a:p>
            <a:pPr lvl="0"/>
            <a:r>
              <a:rPr lang="en-US" dirty="0"/>
              <a:t>Intro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0"/>
          </p:nvPr>
        </p:nvSpPr>
        <p:spPr>
          <a:xfrm>
            <a:off x="615677" y="2464008"/>
            <a:ext cx="5376912" cy="3696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1"/>
          </p:nvPr>
        </p:nvSpPr>
        <p:spPr>
          <a:xfrm>
            <a:off x="6197815" y="2464008"/>
            <a:ext cx="5376912" cy="3696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623981" y="1437338"/>
            <a:ext cx="944038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824" y="6406420"/>
            <a:ext cx="820903" cy="20533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40">
                <a:solidFill>
                  <a:schemeClr val="accent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fld id="{6A34BD8F-FB80-4BCB-BEC8-0BDF76C9BE3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720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Single centered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847829" y="1642672"/>
            <a:ext cx="8496342" cy="616002"/>
          </a:xfrm>
        </p:spPr>
        <p:txBody>
          <a:bodyPr/>
          <a:lstStyle>
            <a:lvl1pPr algn="ctr">
              <a:spcBef>
                <a:spcPts val="342"/>
              </a:spcBef>
              <a:spcAft>
                <a:spcPts val="0"/>
              </a:spcAft>
              <a:defRPr sz="1824" b="0" baseline="0"/>
            </a:lvl1pPr>
            <a:lvl2pPr algn="ctr">
              <a:defRPr sz="2280" baseline="0"/>
            </a:lvl2pPr>
          </a:lstStyle>
          <a:p>
            <a:pPr lvl="0"/>
            <a:r>
              <a:rPr lang="en-US" dirty="0"/>
              <a:t>Intro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1847031" y="2464008"/>
            <a:ext cx="8496342" cy="3696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623981" y="1437338"/>
            <a:ext cx="944038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824" y="6406420"/>
            <a:ext cx="820903" cy="20533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40">
                <a:solidFill>
                  <a:schemeClr val="accent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fld id="{6A34BD8F-FB80-4BCB-BEC8-0BDF76C9BE3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174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laceholder + right sidebar/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847829" y="1642672"/>
            <a:ext cx="8496342" cy="616002"/>
          </a:xfrm>
        </p:spPr>
        <p:txBody>
          <a:bodyPr/>
          <a:lstStyle>
            <a:lvl1pPr algn="ctr">
              <a:spcBef>
                <a:spcPts val="342"/>
              </a:spcBef>
              <a:spcAft>
                <a:spcPts val="0"/>
              </a:spcAft>
              <a:defRPr sz="1824" b="0" baseline="0"/>
            </a:lvl1pPr>
            <a:lvl2pPr algn="ctr">
              <a:defRPr sz="2280" baseline="0"/>
            </a:lvl2pPr>
          </a:lstStyle>
          <a:p>
            <a:pPr lvl="0"/>
            <a:r>
              <a:rPr lang="en-US" dirty="0"/>
              <a:t>Intro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615676" y="2464008"/>
            <a:ext cx="7182898" cy="3696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/>
          </p:nvPr>
        </p:nvSpPr>
        <p:spPr>
          <a:xfrm>
            <a:off x="8003801" y="2464008"/>
            <a:ext cx="3570926" cy="3696012"/>
          </a:xfrm>
        </p:spPr>
        <p:txBody>
          <a:bodyPr/>
          <a:lstStyle>
            <a:lvl1pPr algn="ctr">
              <a:defRPr sz="2280"/>
            </a:lvl1pPr>
            <a:lvl2pPr algn="ctr">
              <a:defRPr b="0" i="1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623981" y="1437338"/>
            <a:ext cx="944038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824" y="6406420"/>
            <a:ext cx="820903" cy="20533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40">
                <a:solidFill>
                  <a:schemeClr val="accent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fld id="{6A34BD8F-FB80-4BCB-BEC8-0BDF76C9BE3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309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laceholder + left sidebar/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847829" y="1642672"/>
            <a:ext cx="8496342" cy="616002"/>
          </a:xfrm>
        </p:spPr>
        <p:txBody>
          <a:bodyPr/>
          <a:lstStyle>
            <a:lvl1pPr algn="ctr">
              <a:spcBef>
                <a:spcPts val="342"/>
              </a:spcBef>
              <a:spcAft>
                <a:spcPts val="0"/>
              </a:spcAft>
              <a:defRPr sz="1824" b="0" baseline="0"/>
            </a:lvl1pPr>
            <a:lvl2pPr algn="ctr">
              <a:defRPr sz="2280" baseline="0"/>
            </a:lvl2pPr>
          </a:lstStyle>
          <a:p>
            <a:pPr lvl="0"/>
            <a:r>
              <a:rPr lang="en-US" dirty="0"/>
              <a:t>Intro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/>
          </p:nvPr>
        </p:nvSpPr>
        <p:spPr>
          <a:xfrm>
            <a:off x="615677" y="2464008"/>
            <a:ext cx="3570926" cy="3696012"/>
          </a:xfrm>
        </p:spPr>
        <p:txBody>
          <a:bodyPr/>
          <a:lstStyle>
            <a:lvl1pPr algn="ctr">
              <a:defRPr sz="2280"/>
            </a:lvl1pPr>
            <a:lvl2pPr algn="ctr">
              <a:defRPr b="0" i="1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391829" y="2464008"/>
            <a:ext cx="7182898" cy="3696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623981" y="1437338"/>
            <a:ext cx="944038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824" y="6406420"/>
            <a:ext cx="820903" cy="20533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40">
                <a:solidFill>
                  <a:schemeClr val="accent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fld id="{6A34BD8F-FB80-4BCB-BEC8-0BDF76C9BE3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42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9E67-66CC-4B5E-8EA6-5A1F7854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EE690-CB2F-470E-B6B4-21745770D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DDC81-7434-4902-B0CC-16DE596DB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C357-DF37-4B49-B4FF-948DFA5AEA4F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F1977-58C3-42A3-B6E2-6023B9E0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470D8-6785-4EF4-A37D-D37F6FB1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D591-1AD6-4E97-A7CE-AC34AA744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55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847829" y="1642672"/>
            <a:ext cx="8496342" cy="616002"/>
          </a:xfrm>
        </p:spPr>
        <p:txBody>
          <a:bodyPr/>
          <a:lstStyle>
            <a:lvl1pPr algn="ctr">
              <a:spcBef>
                <a:spcPts val="342"/>
              </a:spcBef>
              <a:spcAft>
                <a:spcPts val="0"/>
              </a:spcAft>
              <a:defRPr sz="1824" b="0" baseline="0"/>
            </a:lvl1pPr>
            <a:lvl2pPr algn="ctr">
              <a:defRPr sz="2280" baseline="0"/>
            </a:lvl2pPr>
          </a:lstStyle>
          <a:p>
            <a:pPr lvl="0"/>
            <a:r>
              <a:rPr lang="en-US" dirty="0"/>
              <a:t>Intro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9"/>
          </p:nvPr>
        </p:nvSpPr>
        <p:spPr>
          <a:xfrm>
            <a:off x="615677" y="2464008"/>
            <a:ext cx="5376912" cy="1765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21"/>
          </p:nvPr>
        </p:nvSpPr>
        <p:spPr>
          <a:xfrm>
            <a:off x="6197815" y="2464008"/>
            <a:ext cx="5376912" cy="1765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20"/>
          </p:nvPr>
        </p:nvSpPr>
        <p:spPr>
          <a:xfrm>
            <a:off x="615677" y="4395460"/>
            <a:ext cx="5376912" cy="1765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7" name="Content Placeholder 6"/>
          <p:cNvSpPr>
            <a:spLocks noGrp="1"/>
          </p:cNvSpPr>
          <p:nvPr>
            <p:ph sz="quarter" idx="22"/>
          </p:nvPr>
        </p:nvSpPr>
        <p:spPr>
          <a:xfrm>
            <a:off x="6197815" y="4395460"/>
            <a:ext cx="5376912" cy="1765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623981" y="1437338"/>
            <a:ext cx="944038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824" y="6406420"/>
            <a:ext cx="820903" cy="20533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40">
                <a:solidFill>
                  <a:schemeClr val="accent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fld id="{6A34BD8F-FB80-4BCB-BEC8-0BDF76C9BE3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349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hree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829" y="368618"/>
            <a:ext cx="8496342" cy="90347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847829" y="1642672"/>
            <a:ext cx="8496342" cy="616002"/>
          </a:xfrm>
        </p:spPr>
        <p:txBody>
          <a:bodyPr/>
          <a:lstStyle>
            <a:lvl1pPr algn="ctr">
              <a:spcBef>
                <a:spcPts val="342"/>
              </a:spcBef>
              <a:spcAft>
                <a:spcPts val="0"/>
              </a:spcAft>
              <a:defRPr sz="1824" b="0" baseline="0"/>
            </a:lvl1pPr>
            <a:lvl2pPr algn="ctr">
              <a:defRPr sz="2280" baseline="0"/>
            </a:lvl2pPr>
          </a:lstStyle>
          <a:p>
            <a:pPr lvl="0"/>
            <a:r>
              <a:rPr lang="en-US" dirty="0"/>
              <a:t>Intro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615676" y="2464008"/>
            <a:ext cx="3570926" cy="3696012"/>
          </a:xfrm>
          <a:solidFill>
            <a:schemeClr val="bg1"/>
          </a:solidFill>
          <a:ln w="190500">
            <a:noFill/>
            <a:miter lim="800000"/>
          </a:ln>
        </p:spPr>
        <p:txBody>
          <a:bodyPr lIns="36000" tIns="36000" rIns="36000" bIns="36000"/>
          <a:lstStyle>
            <a:lvl1pPr algn="ctr">
              <a:defRPr>
                <a:solidFill>
                  <a:schemeClr val="accent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4309738" y="2464008"/>
            <a:ext cx="3570926" cy="3696012"/>
          </a:xfrm>
          <a:solidFill>
            <a:schemeClr val="bg1"/>
          </a:solidFill>
          <a:ln w="190500">
            <a:noFill/>
            <a:miter lim="800000"/>
          </a:ln>
        </p:spPr>
        <p:txBody>
          <a:bodyPr lIns="36000" tIns="36000" rIns="36000" bIns="36000"/>
          <a:lstStyle>
            <a:lvl1pPr algn="ctr">
              <a:defRPr>
                <a:solidFill>
                  <a:schemeClr val="accent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8003801" y="2464008"/>
            <a:ext cx="3570926" cy="3696012"/>
          </a:xfrm>
          <a:solidFill>
            <a:schemeClr val="bg1"/>
          </a:solidFill>
          <a:ln w="190500">
            <a:noFill/>
            <a:miter lim="800000"/>
          </a:ln>
        </p:spPr>
        <p:txBody>
          <a:bodyPr lIns="36000" tIns="36000" rIns="36000" bIns="36000"/>
          <a:lstStyle>
            <a:lvl1pPr algn="ctr">
              <a:defRPr>
                <a:solidFill>
                  <a:schemeClr val="accent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824" y="6406420"/>
            <a:ext cx="820903" cy="20533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40">
                <a:solidFill>
                  <a:schemeClr val="accent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fld id="{6A34BD8F-FB80-4BCB-BEC8-0BDF76C9BE3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23981" y="1437338"/>
            <a:ext cx="944038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4535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8087C-C8BB-464C-AB2D-BF47685C4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CEDA2-CC82-4809-88F7-B988B73AD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FFDE3-04C0-4375-BEF9-DE208B6D0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36ED-88DB-432F-92CE-5DA44957BE13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58624-D084-4078-93C3-A3868F1D2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36CAE-DC07-4732-A97A-6BA9023B0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8AA7-6BD5-4BF0-BA61-30F8748A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67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CBCAB-FBC5-4B43-8424-6BB0551F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689A-3630-41ED-81B3-1603E6442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7210D-B259-478C-AB7B-EAB695EF9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36ED-88DB-432F-92CE-5DA44957BE13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5AE3B-10E5-4E23-BE5F-7DD9B12F8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C397B-C3DD-4756-AE26-949D9319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8AA7-6BD5-4BF0-BA61-30F8748A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16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A866F-F352-4D43-823E-30F891385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CD927-2678-4B07-89B5-76BBBE7F7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F8CB1-02AF-412F-89C1-21603C75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36ED-88DB-432F-92CE-5DA44957BE13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0EC9E-7BE3-4CE3-A585-981FEC1E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001ED-6E61-4AEF-A19B-CD9521C99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8AA7-6BD5-4BF0-BA61-30F8748A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64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7C292-5FB7-43FD-9197-29F5C1DDC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1A1D8-2A14-43A1-811F-5F8C9FB6C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E3089D-70C6-41D4-9F95-2149210AF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14F40-3A67-4A29-856F-2D4BAE3F9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36ED-88DB-432F-92CE-5DA44957BE13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E94D8-F359-4E03-87B1-56F397C68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8F9E8-EBCE-474D-A409-794D53432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8AA7-6BD5-4BF0-BA61-30F8748A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639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314D1-E944-4D02-A04F-D08FC54B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10C66-C80B-42C8-BCB7-6A8FFC12A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74097-858D-4D08-BE95-C9D0BA06F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598A23-754C-4FC0-8528-04600820B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28F795-7347-40C3-AC04-2BF8AFC36A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87765-9361-4916-85BD-CA432E09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36ED-88DB-432F-92CE-5DA44957BE13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874BFE-DDAB-47CB-ACA7-E46F6D54E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0BDA92-890F-41EB-84B2-593E3F29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8AA7-6BD5-4BF0-BA61-30F8748A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677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567B-BE0B-4807-A6A8-2D76F307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2E02F7-0EF5-4C3A-B01C-BF5389F2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36ED-88DB-432F-92CE-5DA44957BE13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2DF26-13F9-47DE-A3D5-4299775D1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7E6145-A857-44C6-9F39-5FF0FD275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8AA7-6BD5-4BF0-BA61-30F8748A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890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C0135D-9B70-4938-BCC9-FFE2E9414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36ED-88DB-432F-92CE-5DA44957BE13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EE98DF-57B4-4639-8E86-333FEE555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CA7D0-1B0F-480F-9828-EB52A5DE1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8AA7-6BD5-4BF0-BA61-30F8748A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87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B56C3-5036-4DDA-AF42-7B6BBDB47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89DDF-0B94-4B2D-85CE-A440573C3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38DD7-3EDF-47E8-8030-4B186722C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E24FD-4758-4993-9444-F9625446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36ED-88DB-432F-92CE-5DA44957BE13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8E352-B0D9-477A-AFE3-BA826C66F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8CC6E-7903-4B77-822C-20D168D6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8AA7-6BD5-4BF0-BA61-30F8748A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2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A1B1-E6D2-4585-A6E6-9549FF9EB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C98A2-82F7-4213-ABFC-AB5BB15B7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0B533-D761-4EDD-AFBF-3B3C55C39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9F345-3919-495D-8008-D246082B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D4B9D-8E7D-4FF7-81F5-A4BD02351CC2}" type="datetime1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4D119-1C2D-49EC-B98F-D673B2FAA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47203-10CF-49C4-9C8F-BE1D7A446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D591-1AD6-4E97-A7CE-AC34AA744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382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8687E-1D07-4AAC-94CB-E984A68D5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17C5E1-82B6-43F1-AE55-8E6835FD3C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16773A-58ED-49D3-8A6D-2588BD403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93869-36FC-412F-A3AF-B57B17AD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36ED-88DB-432F-92CE-5DA44957BE13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4A9F4-3053-4B6E-A164-AD70F95EB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D0642-7F50-4092-9368-382BD871F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8AA7-6BD5-4BF0-BA61-30F8748A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19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B8255-06F9-4965-87AC-2E6659E1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56F221-6795-4485-BAD4-0C14F4CA1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7A57D-C6F7-44AA-94D3-99777B6E7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36ED-88DB-432F-92CE-5DA44957BE13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981BD-3F2E-452D-A403-7F6B5145B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092BF-6DD7-4354-A144-F00FDEF1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8AA7-6BD5-4BF0-BA61-30F8748A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4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7BB09C-7835-449C-8311-DEAB26925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C5C8A-5D45-4033-B57D-787C239C0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689DD-2DD9-427F-8C79-09079FE0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36ED-88DB-432F-92CE-5DA44957BE13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915FB-404B-49B2-AD7B-768E69ED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CF0F1-171D-48C6-8D65-FF5DF6847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8AA7-6BD5-4BF0-BA61-30F8748A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55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3" name="Group 31"/>
          <p:cNvGrpSpPr>
            <a:grpSpLocks/>
          </p:cNvGrpSpPr>
          <p:nvPr/>
        </p:nvGrpSpPr>
        <p:grpSpPr bwMode="auto">
          <a:xfrm>
            <a:off x="1651000" y="5867400"/>
            <a:ext cx="8940800" cy="381000"/>
            <a:chOff x="780" y="3696"/>
            <a:chExt cx="4224" cy="240"/>
          </a:xfrm>
        </p:grpSpPr>
        <p:sp>
          <p:nvSpPr>
            <p:cNvPr id="3094" name="Line 22"/>
            <p:cNvSpPr>
              <a:spLocks noChangeShapeType="1"/>
            </p:cNvSpPr>
            <p:nvPr userDrawn="1"/>
          </p:nvSpPr>
          <p:spPr bwMode="auto">
            <a:xfrm>
              <a:off x="780" y="3827"/>
              <a:ext cx="4224" cy="0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102" name="Rectangle 30"/>
            <p:cNvSpPr>
              <a:spLocks noChangeArrowheads="1"/>
            </p:cNvSpPr>
            <p:nvPr userDrawn="1"/>
          </p:nvSpPr>
          <p:spPr bwMode="auto">
            <a:xfrm>
              <a:off x="2688" y="3696"/>
              <a:ext cx="384" cy="240"/>
            </a:xfrm>
            <a:prstGeom prst="rect">
              <a:avLst/>
            </a:prstGeom>
            <a:solidFill>
              <a:srgbClr val="FFFFFF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pic>
        <p:nvPicPr>
          <p:cNvPr id="3093" name="Picture 21" descr="le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5800" y="5897564"/>
            <a:ext cx="660400" cy="32067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524000" y="2133600"/>
            <a:ext cx="9144000" cy="609600"/>
          </a:xfrm>
        </p:spPr>
        <p:txBody>
          <a:bodyPr anchor="t"/>
          <a:lstStyle>
            <a:lvl1pPr algn="ctr">
              <a:lnSpc>
                <a:spcPct val="130000"/>
              </a:lnSpc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95967" y="4191000"/>
            <a:ext cx="9000067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096" name="Picture 2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284" y="5562600"/>
            <a:ext cx="1303867" cy="1066800"/>
          </a:xfrm>
          <a:prstGeom prst="rect">
            <a:avLst/>
          </a:prstGeom>
          <a:noFill/>
        </p:spPr>
      </p:pic>
      <p:pic>
        <p:nvPicPr>
          <p:cNvPr id="3101" name="Picture 29" descr="US_Stacked RGB 300d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6000" y="152401"/>
            <a:ext cx="5080000" cy="1247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00832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B183F9-C5E9-48FA-9202-3A71979E73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894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A337D9-6930-4CE2-92CF-2A2F07C4A6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49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295400"/>
            <a:ext cx="4419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1600" y="1295400"/>
            <a:ext cx="4419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5EC34E-1C10-49A8-80CD-48597EC582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460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A72EBB-5090-4530-85F6-877A3DA865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140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9DFBB4-020F-470C-9A3D-419A56F42E6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487488" y="404664"/>
            <a:ext cx="1008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latin typeface="+mn-lt"/>
              </a:rPr>
              <a:t>Lessons from the Pandemic: Public Procurement (30 Oct. 2020)</a:t>
            </a:r>
          </a:p>
        </p:txBody>
      </p:sp>
    </p:spTree>
    <p:extLst>
      <p:ext uri="{BB962C8B-B14F-4D97-AF65-F5344CB8AC3E}">
        <p14:creationId xmlns:p14="http://schemas.microsoft.com/office/powerpoint/2010/main" val="13024283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5A01D3-6D54-469D-AFFC-7658B13FF7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B1EB-F73B-4494-BA04-FB21AFB8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69A53-CD94-426B-9B35-5BAA31B34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5A8F1-BC5D-4E67-85B9-8EA862170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B97AD8-C072-4872-BE95-56C7BF1EF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CE558B-FEDA-4193-B1EE-9949C31B66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794A2-DC7B-4194-B8F4-FE44BDB2F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C317-2F0F-470A-B2B4-AD90582AF2BE}" type="datetime1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0AD873-FD47-4E06-975F-49EFB6F5D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5262D7-72F7-4140-818D-9FD8FFF42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D591-1AD6-4E97-A7CE-AC34AA744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99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7643BA-C2A8-4C18-81D6-8370F41891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076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470E63-6FCB-4A44-B356-3448F3B928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035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4B0E45-69CB-4140-8DA1-FC6CD70A6A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636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457200"/>
            <a:ext cx="22606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457200"/>
            <a:ext cx="65786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191CF2-2668-4F77-B7E6-3098BC2866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5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89408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1295400"/>
            <a:ext cx="4419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1600" y="1295400"/>
            <a:ext cx="4419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09600" y="64770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CB8A6AD-F8CB-460C-B6C8-C2392D5430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201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fa75bb8ba_0_61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304" name="Google Shape;304;g9fa75bb8ba_0_6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305" name="Google Shape;305;g9fa75bb8ba_0_6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48279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fa75bb8ba_0_6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8" name="Google Shape;308;g9fa75bb8ba_0_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77220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9fa75bb8ba_0_6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g9fa75bb8ba_0_6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12" name="Google Shape;312;g9fa75bb8ba_0_6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61905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9fa75bb8ba_0_7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g9fa75bb8ba_0_7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6" name="Google Shape;316;g9fa75bb8ba_0_72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7" name="Google Shape;317;g9fa75bb8ba_0_7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70882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9fa75bb8ba_0_7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g9fa75bb8ba_0_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989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78090-3A5F-4933-B2C0-253DD36AC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DF4951-562B-4488-9F44-5E692B133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89E1-FD0E-43B4-8E6F-604161EBB49C}" type="datetime1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232E69-14A4-471B-A885-645D2AA54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7D1F0-C82F-4FF4-AFF6-C2D9781FD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D591-1AD6-4E97-A7CE-AC34AA744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449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9fa75bb8ba_0_80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23" name="Google Shape;323;g9fa75bb8ba_0_8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4" name="Google Shape;324;g9fa75bb8ba_0_8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18541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9fa75bb8ba_0_84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27" name="Google Shape;327;g9fa75bb8ba_0_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4146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9fa75bb8ba_0_87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9fa75bb8ba_0_8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31" name="Google Shape;331;g9fa75bb8ba_0_87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2" name="Google Shape;332;g9fa75bb8ba_0_87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33" name="Google Shape;333;g9fa75bb8ba_0_8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866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9fa75bb8ba_0_93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336" name="Google Shape;336;g9fa75bb8ba_0_9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21403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9fa75bb8ba_0_96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39" name="Google Shape;339;g9fa75bb8ba_0_9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40" name="Google Shape;340;g9fa75bb8ba_0_9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97569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9fa75bb8ba_0_10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25504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18EA-4998-46F3-A8BD-27727201B61E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0706-0634-498A-A29E-752CB46CF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876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D492-AB22-4069-A809-3493D131266D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0706-0634-498A-A29E-752CB46CF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506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8C69-CCE2-4E33-B95F-F24C5A90C6E6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0706-0634-498A-A29E-752CB46CF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022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2218-5B5F-4A9C-99C6-72FBAB250E5A}" type="datetime1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0706-0634-498A-A29E-752CB46CF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4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CC6BE1-A5B7-4025-8BAE-72487387B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956-F9D9-409F-8369-114CBB8ADC6F}" type="datetime1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4EA489-8E6A-447A-9234-B94F40D4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FF49D-AE6E-4319-B112-8B7381DE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D591-1AD6-4E97-A7CE-AC34AA744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722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0F39-0781-4F5C-B67D-5B851A048A99}" type="datetime1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0706-0634-498A-A29E-752CB46CF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935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DF7F9-F129-43FE-A0FD-C2F2A10C3A10}" type="datetime1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0706-0634-498A-A29E-752CB46CF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076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855D-2DEB-4386-B424-866095F1FB19}" type="datetime1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0706-0634-498A-A29E-752CB46CF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92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650D-7922-4F00-8E26-A3B38FD25765}" type="datetime1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0706-0634-498A-A29E-752CB46CF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00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773F-A822-413B-A6DB-1833847D604B}" type="datetime1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0706-0634-498A-A29E-752CB46CF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299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769D-9515-471B-86E2-C246A6A38A1B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0706-0634-498A-A29E-752CB46CF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339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771D-8C3B-46B5-897E-BE1AE71BD022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0706-0634-498A-A29E-752CB46CF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272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B8ABD-FE17-4541-84F7-FFB61274D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6AF00-F40D-3245-B093-4358C1174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D5F32-C4FC-5B49-93C1-874F29424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2D41-CF23-524F-A31E-9E27168D792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7A360-D66B-8C40-91C3-04EDBBB69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A9C50-38BC-804C-B671-C3609764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F6F8-B40C-0643-8ED0-D570BBF6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822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1D34D-CF82-BE42-B324-CAFA5BDA9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5CF63-F6EA-3548-8801-C128EEE26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B8C37-E803-3541-9268-3A40F75B0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2D41-CF23-524F-A31E-9E27168D792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8365B-D36F-1F46-B884-E5B4825E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108C8-61B8-0B4B-9430-36D0EF465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F6F8-B40C-0643-8ED0-D570BBF6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462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B671-9155-7549-8EFF-D70740AFD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041C9-A2AD-294B-B4C5-A7F21C9AC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E1DE4-1914-D741-9B5B-5BD34312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2D41-CF23-524F-A31E-9E27168D792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71559-003F-5B4F-A938-703879B5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E67A-338B-654E-9F91-2B05EB9F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F6F8-B40C-0643-8ED0-D570BBF6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0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4303A-2FC2-433A-B392-117ED489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44829-C8F1-4814-86DC-181196222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3CBDEC-CF5E-4734-A2A2-84C31BD18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5EEB3-2566-4BF5-936F-BF043746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F38B-5980-401E-899A-D92F20AB02F3}" type="datetime1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43B48-6AD5-41B6-8B39-F7AE24779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82806-BC70-4ACC-A98D-C5C51773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D591-1AD6-4E97-A7CE-AC34AA744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695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6FBEC-E457-374D-BE89-78A292600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190F6-21F7-E54F-949C-7B055C95A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C8813-B8B6-AD42-B2CD-14DD1B9D7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6F7B4-4379-D748-A9BA-BC9BB311A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2D41-CF23-524F-A31E-9E27168D792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69C46-E95C-954E-9794-EA490D09D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EEC85-1DFB-8747-9475-07E5AEB4E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F6F8-B40C-0643-8ED0-D570BBF6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302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34A69-023F-9B47-976F-F3EC7FF70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9C462-31CF-6249-853E-10857F562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AC99BF-3B36-EB4F-A3D3-0D1722F41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75A82F-5016-E744-81FD-A5A325210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EB15D-C0BD-804B-8DE7-3EC708D95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25306E-B2F9-DC43-A216-43F8152EE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2D41-CF23-524F-A31E-9E27168D792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7947AF-0173-B94B-99F2-E1F5FC6D3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77CF7F-257D-DB43-8FD8-AE5A5CBD8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F6F8-B40C-0643-8ED0-D570BBF6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651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CE5B8-1454-784C-B789-B5E9692FC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C03264-273B-1649-8A83-3581ED97D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2D41-CF23-524F-A31E-9E27168D792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69041-2BD3-CE4F-89AB-4C7BB5288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20CCF-7D9B-FE49-AF84-71685E58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F6F8-B40C-0643-8ED0-D570BBF6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504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990655-395D-F34A-8C0E-93CE3352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2D41-CF23-524F-A31E-9E27168D792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44C21-275C-4349-B9E2-8444A50A2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B0BB7-9A1B-0D40-B157-E5732D06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F6F8-B40C-0643-8ED0-D570BBF6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84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7ABFE-49FD-844F-B906-F5D581AD8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CCC7A-A872-B949-99C2-1C6E76B44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B2B1D-D233-6245-8C8B-F5A4E889C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66AFBF-96CD-A54D-B179-A53B7609A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2D41-CF23-524F-A31E-9E27168D792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5F095-6001-2A41-8BBE-B1D7645A0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9CBCE-0059-6543-872C-B55A2643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F6F8-B40C-0643-8ED0-D570BBF6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15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E190C-CDD3-D243-A15A-6FA040B4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BF9FC2-6F86-9F49-A24B-09576624D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BFFA8-4405-7440-8A55-A24CCCCF7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FAAAE-DD6A-0B49-A9C2-6363D1348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2D41-CF23-524F-A31E-9E27168D792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D10BE-4551-194A-81E5-E5537CAEB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46B29-502F-B34B-928F-E30DA1BB3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F6F8-B40C-0643-8ED0-D570BBF6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78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DD15-ADA1-2D48-9A88-2D930E38D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052B6-DB95-B548-A3CE-D8F049CAF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34AD4-A206-AC4B-A432-E6E31967C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2D41-CF23-524F-A31E-9E27168D792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00C42-81B1-7540-8C03-6168220CA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6A0F1-91BD-694F-8493-8C7D685A4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F6F8-B40C-0643-8ED0-D570BBF6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791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070AB8-A2E7-754D-9648-76F47C748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62E6B-ED8C-CD4B-99E7-C15F4A6CB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AA630-D60B-2240-AFFE-7849E1F77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2D41-CF23-524F-A31E-9E27168D792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70ED8-75F0-0C4D-B487-9BB63E62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F856A-81A7-1B49-8EF5-5B4CF27E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F6F8-B40C-0643-8ED0-D570BBF6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2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3AA58-C761-4935-AF7C-1C5BD166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2FF2EB-8E1A-4318-AAC1-FE2A57FB13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BA5EE-A41D-40BA-AFCA-D88E1C793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FDE66-9C42-4687-BA86-E289F4DDC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AE9C-9DFA-4016-854C-1CC83B5C346F}" type="datetime1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910AA-FB8B-4E53-B19B-E7415EA13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AD4C6-B8C7-49F2-BD8C-235E25E4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D591-1AD6-4E97-A7CE-AC34AA744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8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14C9A1-C3FB-4658-8831-EF88806E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E6E02-AA15-45A7-82AB-36926709D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B7E27-B188-4F3A-A675-46B0D3DFD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B5241-74A6-4293-B17E-021D111DFFC0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D5FF3-4E89-43B6-A2C6-8782BA6E3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B6762-36C1-4776-A4E3-C600D2435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0D591-1AD6-4E97-A7CE-AC34AA744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2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4564BFD-F53D-4723-9BDE-63898EAFACFC}" type="datetime1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9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847829" y="368618"/>
            <a:ext cx="8496342" cy="90347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GB" noProof="0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idx="1"/>
          </p:nvPr>
        </p:nvSpPr>
        <p:spPr>
          <a:xfrm>
            <a:off x="615677" y="2466489"/>
            <a:ext cx="10959050" cy="36935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Heading 1</a:t>
            </a:r>
          </a:p>
          <a:p>
            <a:pPr lvl="1"/>
            <a:r>
              <a:rPr lang="en-GB" noProof="0" dirty="0"/>
              <a:t>Heading 2</a:t>
            </a:r>
          </a:p>
          <a:p>
            <a:pPr lvl="2"/>
            <a:r>
              <a:rPr lang="en-GB" noProof="0" dirty="0"/>
              <a:t>Content</a:t>
            </a:r>
          </a:p>
          <a:p>
            <a:pPr lvl="3"/>
            <a:r>
              <a:rPr lang="en-GB" noProof="0" dirty="0"/>
              <a:t>Bullets level 1</a:t>
            </a:r>
          </a:p>
          <a:p>
            <a:pPr lvl="4"/>
            <a:r>
              <a:rPr lang="en-GB" noProof="0" dirty="0"/>
              <a:t>Bullets level 2</a:t>
            </a:r>
          </a:p>
          <a:p>
            <a:pPr lvl="5"/>
            <a:r>
              <a:rPr lang="en-GB" noProof="0" dirty="0"/>
              <a:t>Bullets level 3</a:t>
            </a:r>
          </a:p>
          <a:p>
            <a:pPr lvl="6"/>
            <a:r>
              <a:rPr lang="en-GB" noProof="0" dirty="0"/>
              <a:t>Numbers level 1</a:t>
            </a:r>
          </a:p>
          <a:p>
            <a:pPr lvl="7"/>
            <a:r>
              <a:rPr lang="en-GB" noProof="0" dirty="0"/>
              <a:t>Numbers level 2</a:t>
            </a:r>
          </a:p>
          <a:p>
            <a:pPr lvl="8"/>
            <a:r>
              <a:rPr lang="en-GB" noProof="0" dirty="0"/>
              <a:t>Arrow level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0" y="6407312"/>
            <a:ext cx="2866803" cy="2874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824" y="6406420"/>
            <a:ext cx="820903" cy="20533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40">
                <a:solidFill>
                  <a:schemeClr val="accent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fld id="{6A34BD8F-FB80-4BCB-BEC8-0BDF76C9BE3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"/>
          <p:cNvSpPr txBox="1"/>
          <p:nvPr/>
        </p:nvSpPr>
        <p:spPr>
          <a:xfrm>
            <a:off x="4659265" y="-910656"/>
            <a:ext cx="2873477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40" noProof="0" dirty="0">
                <a:solidFill>
                  <a:schemeClr val="bg1"/>
                </a:solidFill>
              </a:rPr>
              <a:t>For presentation advice </a:t>
            </a:r>
            <a:r>
              <a:rPr lang="en-GB" sz="1140" baseline="0" noProof="0" dirty="0">
                <a:solidFill>
                  <a:schemeClr val="bg1"/>
                </a:solidFill>
              </a:rPr>
              <a:t>and support </a:t>
            </a:r>
          </a:p>
          <a:p>
            <a:pPr algn="ctr"/>
            <a:r>
              <a:rPr lang="en-GB" sz="1140" baseline="0" noProof="0" dirty="0">
                <a:solidFill>
                  <a:schemeClr val="bg1"/>
                </a:solidFill>
              </a:rPr>
              <a:t>contact Document Specialists @</a:t>
            </a:r>
          </a:p>
          <a:p>
            <a:pPr algn="ctr"/>
            <a:r>
              <a:rPr lang="en-GB" sz="1140" b="1" baseline="0" noProof="0" dirty="0">
                <a:solidFill>
                  <a:schemeClr val="bg1"/>
                </a:solidFill>
              </a:rPr>
              <a:t>$Global Business Centre DS</a:t>
            </a:r>
          </a:p>
          <a:p>
            <a:pPr algn="ctr"/>
            <a:r>
              <a:rPr lang="en-GB" sz="1140" b="0" baseline="0" noProof="0" dirty="0">
                <a:solidFill>
                  <a:schemeClr val="bg1"/>
                </a:solidFill>
              </a:rPr>
              <a:t>or</a:t>
            </a:r>
            <a:r>
              <a:rPr lang="en-GB" sz="1140" b="1" baseline="0" noProof="0" dirty="0">
                <a:solidFill>
                  <a:schemeClr val="bg1"/>
                </a:solidFill>
              </a:rPr>
              <a:t> $CE Document Specialists</a:t>
            </a:r>
          </a:p>
        </p:txBody>
      </p:sp>
    </p:spTree>
    <p:extLst>
      <p:ext uri="{BB962C8B-B14F-4D97-AF65-F5344CB8AC3E}">
        <p14:creationId xmlns:p14="http://schemas.microsoft.com/office/powerpoint/2010/main" val="401692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lvl1pPr algn="ctr" defTabSz="1042507" rtl="0" eaLnBrk="1" latinLnBrk="0" hangingPunct="1">
        <a:spcBef>
          <a:spcPct val="0"/>
        </a:spcBef>
        <a:buNone/>
        <a:defRPr sz="3192" b="1" kern="1200" baseline="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</p:titleStyle>
    <p:bodyStyle>
      <a:lvl1pPr marL="0" indent="0" algn="l" defTabSz="412659" rtl="0" eaLnBrk="1" latinLnBrk="0" hangingPunct="1">
        <a:spcBef>
          <a:spcPts val="684"/>
        </a:spcBef>
        <a:spcAft>
          <a:spcPts val="684"/>
        </a:spcAft>
        <a:buFont typeface="Arial" panose="020B0604020202020204" pitchFamily="34" charset="0"/>
        <a:buNone/>
        <a:defRPr sz="2280" b="1" i="0" kern="1200">
          <a:solidFill>
            <a:schemeClr val="accent1"/>
          </a:solidFill>
          <a:latin typeface="+mj-lt"/>
          <a:ea typeface="Ebrima" panose="02000000000000000000" pitchFamily="2" charset="0"/>
          <a:cs typeface="Ebrima" panose="02000000000000000000" pitchFamily="2" charset="0"/>
        </a:defRPr>
      </a:lvl1pPr>
      <a:lvl2pPr marL="0" indent="0" algn="l" defTabSz="412659" rtl="0" eaLnBrk="1" latinLnBrk="0" hangingPunct="1">
        <a:spcBef>
          <a:spcPts val="684"/>
        </a:spcBef>
        <a:spcAft>
          <a:spcPts val="684"/>
        </a:spcAft>
        <a:buFont typeface="Arial" panose="020B0604020202020204" pitchFamily="34" charset="0"/>
        <a:buNone/>
        <a:defRPr sz="1824" b="1" i="0" kern="1200">
          <a:solidFill>
            <a:schemeClr val="tx1"/>
          </a:solidFill>
          <a:latin typeface="+mj-lt"/>
          <a:ea typeface="+mn-ea"/>
          <a:cs typeface="+mn-cs"/>
        </a:defRPr>
      </a:lvl2pPr>
      <a:lvl3pPr marL="0" indent="0" algn="l" defTabSz="412659" rtl="0" eaLnBrk="1" latinLnBrk="0" hangingPunct="1">
        <a:spcBef>
          <a:spcPts val="0"/>
        </a:spcBef>
        <a:spcAft>
          <a:spcPts val="1368"/>
        </a:spcAft>
        <a:buFont typeface="Arial" panose="020B0604020202020204" pitchFamily="34" charset="0"/>
        <a:buNone/>
        <a:defRPr sz="1824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205218" indent="-205218" algn="l" defTabSz="412659" rtl="0" eaLnBrk="1" latinLnBrk="0" hangingPunct="1">
        <a:spcBef>
          <a:spcPts val="0"/>
        </a:spcBef>
        <a:spcAft>
          <a:spcPts val="1368"/>
        </a:spcAft>
        <a:buClr>
          <a:schemeClr val="bg2"/>
        </a:buClr>
        <a:buFont typeface="Arial" panose="020B0604020202020204" pitchFamily="34" charset="0"/>
        <a:buChar char="•"/>
        <a:defRPr sz="1824" i="0" kern="1200" baseline="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410436" indent="-205218" algn="l" defTabSz="412659" rtl="0" eaLnBrk="1" latinLnBrk="0" hangingPunct="1">
        <a:spcBef>
          <a:spcPts val="0"/>
        </a:spcBef>
        <a:spcAft>
          <a:spcPts val="1368"/>
        </a:spcAft>
        <a:buClr>
          <a:schemeClr val="bg2"/>
        </a:buClr>
        <a:buFont typeface="Georgia" panose="02040502050405020303" pitchFamily="18" charset="0"/>
        <a:buChar char="–"/>
        <a:defRPr sz="1824" i="0" kern="1200" baseline="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615654" indent="-205218" algn="l" defTabSz="412659" rtl="0" eaLnBrk="1" latinLnBrk="0" hangingPunct="1">
        <a:spcBef>
          <a:spcPts val="0"/>
        </a:spcBef>
        <a:spcAft>
          <a:spcPts val="1368"/>
        </a:spcAft>
        <a:buClr>
          <a:schemeClr val="bg2"/>
        </a:buClr>
        <a:buFont typeface="Georgia" panose="02040502050405020303" pitchFamily="18" charset="0"/>
        <a:buChar char="–"/>
        <a:defRPr sz="1824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6pPr>
      <a:lvl7pPr marL="205218" indent="-205218" algn="l" defTabSz="412659" rtl="0" eaLnBrk="1" latinLnBrk="0" hangingPunct="1">
        <a:spcBef>
          <a:spcPts val="0"/>
        </a:spcBef>
        <a:spcAft>
          <a:spcPts val="1368"/>
        </a:spcAft>
        <a:buSzPct val="100000"/>
        <a:buFont typeface="+mj-lt"/>
        <a:buAutoNum type="arabicPeriod"/>
        <a:defRPr sz="1824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7pPr>
      <a:lvl8pPr marL="410436" indent="-205218" algn="l" defTabSz="412659" rtl="0" eaLnBrk="1" latinLnBrk="0" hangingPunct="1">
        <a:spcBef>
          <a:spcPts val="0"/>
        </a:spcBef>
        <a:spcAft>
          <a:spcPts val="1368"/>
        </a:spcAft>
        <a:buSzPct val="100000"/>
        <a:buFont typeface="+mj-lt"/>
        <a:buAutoNum type="alphaLcPeriod"/>
        <a:defRPr sz="1824" i="0" kern="1200" baseline="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8pPr>
      <a:lvl9pPr marL="205218" indent="-205218" algn="l" defTabSz="412659" rtl="0" eaLnBrk="1" latinLnBrk="0" hangingPunct="1">
        <a:spcBef>
          <a:spcPts val="0"/>
        </a:spcBef>
        <a:spcAft>
          <a:spcPts val="1368"/>
        </a:spcAft>
        <a:buClr>
          <a:schemeClr val="accent2"/>
        </a:buClr>
        <a:buSzPct val="80000"/>
        <a:buFont typeface="Wingdings 3" panose="05040102010807070707" pitchFamily="18" charset="2"/>
        <a:buChar char="}"/>
        <a:defRPr sz="1824" i="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1042507" rtl="0" eaLnBrk="1" latinLnBrk="0" hangingPunct="1">
        <a:defRPr sz="2052" kern="1200">
          <a:solidFill>
            <a:schemeClr val="tx1"/>
          </a:solidFill>
          <a:latin typeface="+mn-lt"/>
          <a:ea typeface="+mn-ea"/>
          <a:cs typeface="+mn-cs"/>
        </a:defRPr>
      </a:lvl1pPr>
      <a:lvl2pPr marL="521254" algn="l" defTabSz="1042507" rtl="0" eaLnBrk="1" latinLnBrk="0" hangingPunct="1">
        <a:defRPr sz="2052" kern="1200">
          <a:solidFill>
            <a:schemeClr val="tx1"/>
          </a:solidFill>
          <a:latin typeface="+mn-lt"/>
          <a:ea typeface="+mn-ea"/>
          <a:cs typeface="+mn-cs"/>
        </a:defRPr>
      </a:lvl2pPr>
      <a:lvl3pPr marL="1042507" algn="l" defTabSz="1042507" rtl="0" eaLnBrk="1" latinLnBrk="0" hangingPunct="1">
        <a:defRPr sz="2052" kern="1200">
          <a:solidFill>
            <a:schemeClr val="tx1"/>
          </a:solidFill>
          <a:latin typeface="+mn-lt"/>
          <a:ea typeface="+mn-ea"/>
          <a:cs typeface="+mn-cs"/>
        </a:defRPr>
      </a:lvl3pPr>
      <a:lvl4pPr marL="1563761" algn="l" defTabSz="1042507" rtl="0" eaLnBrk="1" latinLnBrk="0" hangingPunct="1">
        <a:defRPr sz="2052" kern="1200">
          <a:solidFill>
            <a:schemeClr val="tx1"/>
          </a:solidFill>
          <a:latin typeface="+mn-lt"/>
          <a:ea typeface="+mn-ea"/>
          <a:cs typeface="+mn-cs"/>
        </a:defRPr>
      </a:lvl4pPr>
      <a:lvl5pPr marL="2085015" algn="l" defTabSz="1042507" rtl="0" eaLnBrk="1" latinLnBrk="0" hangingPunct="1">
        <a:defRPr sz="2052" kern="1200">
          <a:solidFill>
            <a:schemeClr val="tx1"/>
          </a:solidFill>
          <a:latin typeface="+mn-lt"/>
          <a:ea typeface="+mn-ea"/>
          <a:cs typeface="+mn-cs"/>
        </a:defRPr>
      </a:lvl5pPr>
      <a:lvl6pPr marL="2606269" algn="l" defTabSz="1042507" rtl="0" eaLnBrk="1" latinLnBrk="0" hangingPunct="1">
        <a:defRPr sz="2052" kern="1200">
          <a:solidFill>
            <a:schemeClr val="tx1"/>
          </a:solidFill>
          <a:latin typeface="+mn-lt"/>
          <a:ea typeface="+mn-ea"/>
          <a:cs typeface="+mn-cs"/>
        </a:defRPr>
      </a:lvl6pPr>
      <a:lvl7pPr marL="3127522" algn="l" defTabSz="1042507" rtl="0" eaLnBrk="1" latinLnBrk="0" hangingPunct="1">
        <a:defRPr sz="2052" kern="1200">
          <a:solidFill>
            <a:schemeClr val="tx1"/>
          </a:solidFill>
          <a:latin typeface="+mn-lt"/>
          <a:ea typeface="+mn-ea"/>
          <a:cs typeface="+mn-cs"/>
        </a:defRPr>
      </a:lvl7pPr>
      <a:lvl8pPr marL="3648776" algn="l" defTabSz="1042507" rtl="0" eaLnBrk="1" latinLnBrk="0" hangingPunct="1">
        <a:defRPr sz="2052" kern="1200">
          <a:solidFill>
            <a:schemeClr val="tx1"/>
          </a:solidFill>
          <a:latin typeface="+mn-lt"/>
          <a:ea typeface="+mn-ea"/>
          <a:cs typeface="+mn-cs"/>
        </a:defRPr>
      </a:lvl8pPr>
      <a:lvl9pPr marL="4170030" algn="l" defTabSz="1042507" rtl="0" eaLnBrk="1" latinLnBrk="0" hangingPunct="1">
        <a:defRPr sz="20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DD7DC0-D8D8-41BE-A973-67BEC4032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2DA8B-8124-4201-9FC7-C13E15182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431E6-42EC-45B1-B778-6CEB84F7A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336ED-88DB-432F-92CE-5DA44957BE13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7D0C9-686A-4B46-ACE6-8722572C5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44E2F-B3D8-457E-964A-AF0B58E03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28AA7-6BD5-4BF0-BA61-30F8748A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6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406400" y="762001"/>
            <a:ext cx="11480800" cy="415925"/>
            <a:chOff x="192" y="480"/>
            <a:chExt cx="5424" cy="262"/>
          </a:xfrm>
        </p:grpSpPr>
        <p:pic>
          <p:nvPicPr>
            <p:cNvPr id="1035" name="Picture 11" descr="leaf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232" y="480"/>
              <a:ext cx="384" cy="262"/>
            </a:xfrm>
            <a:prstGeom prst="rect">
              <a:avLst/>
            </a:prstGeom>
            <a:noFill/>
          </p:spPr>
        </p:pic>
        <p:sp>
          <p:nvSpPr>
            <p:cNvPr id="1036" name="Line 12"/>
            <p:cNvSpPr>
              <a:spLocks noChangeShapeType="1"/>
            </p:cNvSpPr>
            <p:nvPr userDrawn="1"/>
          </p:nvSpPr>
          <p:spPr bwMode="auto">
            <a:xfrm>
              <a:off x="192" y="611"/>
              <a:ext cx="4944" cy="0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457200"/>
            <a:ext cx="894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295400"/>
            <a:ext cx="904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40" name="Picture 16" descr="US_Horizontal RGB 300dpi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6792"/>
          <a:stretch>
            <a:fillRect/>
          </a:stretch>
        </p:blipFill>
        <p:spPr bwMode="auto">
          <a:xfrm>
            <a:off x="609600" y="284163"/>
            <a:ext cx="711200" cy="614362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4770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BAD7ABD6-2520-4DF0-833D-7506BCFD38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3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9fa75bb8ba_0_5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g9fa75bb8ba_0_5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g9fa75bb8ba_0_5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15118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A0C8-B1EB-4326-AC69-38B086D33EAE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00706-0634-498A-A29E-752CB46CF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96FFF9-BE7C-3642-A12F-2D148FA9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A69A7-301F-894B-8F01-7ACAB549A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D1515-54E8-EB43-909B-0ACB87F26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92D41-CF23-524F-A31E-9E27168D792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5AC28-B0A1-B946-8EAA-D0BF8D3D5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C380E-3CA7-ED4B-B990-56F2C201C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CF6F8-B40C-0643-8ED0-D570BBF6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8.xml"/><Relationship Id="rId6" Type="http://schemas.openxmlformats.org/officeDocument/2006/relationships/hyperlink" Target="mailto:golab@bsg.ox.ac.uk" TargetMode="External"/><Relationship Id="rId5" Type="http://schemas.openxmlformats.org/officeDocument/2006/relationships/hyperlink" Target="https://golab.bsg.ox.ac.uk/" TargetMode="Externa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s://papers.ssrn.com/sol3/papers.cfm?abstract_id=368586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contracting.org/covid19" TargetMode="External"/><Relationship Id="rId2" Type="http://schemas.openxmlformats.org/officeDocument/2006/relationships/hyperlink" Target="https://www.open-contracting.org/action-research-lessons-COVID1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lyricstranslate.com/en/jerusalema-jerusalem.html-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F400EECC-7BFE-45E9-9D08-D5B3E9B8F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839" y="0"/>
            <a:ext cx="12261840" cy="68579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82B85-F58B-40B0-B763-1334ACB15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D591-1AD6-4E97-A7CE-AC34AA7446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1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Protecting the supply chain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232551" y="1643615"/>
            <a:ext cx="9726898" cy="615677"/>
          </a:xfrm>
        </p:spPr>
        <p:txBody>
          <a:bodyPr/>
          <a:lstStyle/>
          <a:p>
            <a:r>
              <a:rPr lang="en-GB" dirty="0"/>
              <a:t>The UK government’s efforts to maintain a resilient supply chain during the pandemic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F9A21B-F5FA-459D-873C-44E91D687F9C}"/>
              </a:ext>
            </a:extLst>
          </p:cNvPr>
          <p:cNvSpPr/>
          <p:nvPr/>
        </p:nvSpPr>
        <p:spPr>
          <a:xfrm>
            <a:off x="3985349" y="3062152"/>
            <a:ext cx="1936557" cy="500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090" tIns="82090" rIns="82090" bIns="820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89188"/>
            <a:r>
              <a:rPr lang="en-GB" sz="1368" b="1" dirty="0">
                <a:solidFill>
                  <a:srgbClr val="1D2B4D"/>
                </a:solidFill>
                <a:latin typeface="Ebrima"/>
              </a:rPr>
              <a:t>Reality of the contractual position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D527E3-CEE1-4E1B-A591-08D01AAF59D8}"/>
              </a:ext>
            </a:extLst>
          </p:cNvPr>
          <p:cNvSpPr/>
          <p:nvPr/>
        </p:nvSpPr>
        <p:spPr>
          <a:xfrm>
            <a:off x="6270096" y="3062152"/>
            <a:ext cx="1936557" cy="500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090" tIns="82090" rIns="82090" bIns="820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89188"/>
            <a:r>
              <a:rPr lang="en-GB" sz="1368" b="1" dirty="0">
                <a:solidFill>
                  <a:srgbClr val="1D2B4D"/>
                </a:solidFill>
                <a:latin typeface="Ebrima"/>
              </a:rPr>
              <a:t>Practical work arounds for suppliers/the UK government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2AE8AD-C2AB-497B-898F-DEF5A75AF2E3}"/>
              </a:ext>
            </a:extLst>
          </p:cNvPr>
          <p:cNvSpPr/>
          <p:nvPr/>
        </p:nvSpPr>
        <p:spPr>
          <a:xfrm>
            <a:off x="8672006" y="3062152"/>
            <a:ext cx="1936557" cy="500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090" tIns="82090" rIns="82090" bIns="820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89188"/>
            <a:r>
              <a:rPr lang="en-GB" sz="1368" b="1" dirty="0">
                <a:solidFill>
                  <a:srgbClr val="1D2B4D"/>
                </a:solidFill>
                <a:latin typeface="Ebrima"/>
              </a:rPr>
              <a:t>What next?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8E04A5-BC0A-416D-9028-4D06881E5C03}"/>
              </a:ext>
            </a:extLst>
          </p:cNvPr>
          <p:cNvGrpSpPr/>
          <p:nvPr/>
        </p:nvGrpSpPr>
        <p:grpSpPr>
          <a:xfrm>
            <a:off x="4166662" y="4285695"/>
            <a:ext cx="3858677" cy="1360453"/>
            <a:chOff x="3482598" y="3757323"/>
            <a:chExt cx="3384381" cy="119323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51DE0DE-3073-47A1-82FB-67FB32E30B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234" r="10137"/>
            <a:stretch/>
          </p:blipFill>
          <p:spPr>
            <a:xfrm>
              <a:off x="3482598" y="3757323"/>
              <a:ext cx="1195200" cy="1193231"/>
            </a:xfrm>
            <a:prstGeom prst="ellipse">
              <a:avLst/>
            </a:prstGeom>
            <a:ln w="19050">
              <a:solidFill>
                <a:schemeClr val="bg2"/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0FEB699-8D31-4D28-9355-1190D32D47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376" r="6995"/>
            <a:stretch/>
          </p:blipFill>
          <p:spPr>
            <a:xfrm>
              <a:off x="5671779" y="3757323"/>
              <a:ext cx="1195200" cy="1193231"/>
            </a:xfrm>
            <a:prstGeom prst="ellipse">
              <a:avLst/>
            </a:prstGeom>
            <a:ln w="19050">
              <a:solidFill>
                <a:schemeClr val="bg2"/>
              </a:solidFill>
            </a:ln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F7D9A55B-1A88-4CFC-B8F4-D646D1BBF5C5}"/>
              </a:ext>
            </a:extLst>
          </p:cNvPr>
          <p:cNvSpPr/>
          <p:nvPr/>
        </p:nvSpPr>
        <p:spPr>
          <a:xfrm>
            <a:off x="4166661" y="5689345"/>
            <a:ext cx="1414766" cy="318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090" tIns="82090" rIns="82090" bIns="820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89188"/>
            <a:r>
              <a:rPr lang="en-GB" sz="1254" b="1" dirty="0">
                <a:solidFill>
                  <a:srgbClr val="1D2B4D"/>
                </a:solidFill>
                <a:latin typeface="Ebrima"/>
              </a:rPr>
              <a:t>Jane Jenkins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E7C478-ADB6-4477-9B4F-A9CDF94F062A}"/>
              </a:ext>
            </a:extLst>
          </p:cNvPr>
          <p:cNvSpPr/>
          <p:nvPr/>
        </p:nvSpPr>
        <p:spPr>
          <a:xfrm>
            <a:off x="6662638" y="5689345"/>
            <a:ext cx="1414766" cy="318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090" tIns="82090" rIns="82090" bIns="820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89188"/>
            <a:r>
              <a:rPr lang="en-GB" sz="1254" b="1" dirty="0">
                <a:solidFill>
                  <a:srgbClr val="1D2B4D"/>
                </a:solidFill>
                <a:latin typeface="Ebrima"/>
              </a:rPr>
              <a:t>Kate Gough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7240FD-42CF-4C0D-85ED-3C1C6E63036D}"/>
              </a:ext>
            </a:extLst>
          </p:cNvPr>
          <p:cNvSpPr/>
          <p:nvPr/>
        </p:nvSpPr>
        <p:spPr>
          <a:xfrm>
            <a:off x="1583439" y="3062152"/>
            <a:ext cx="1936557" cy="500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090" tIns="82090" rIns="82090" bIns="820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89188"/>
            <a:r>
              <a:rPr lang="en-GB" sz="1368" b="1" dirty="0">
                <a:solidFill>
                  <a:srgbClr val="1D2B4D"/>
                </a:solidFill>
                <a:latin typeface="Ebrima"/>
              </a:rPr>
              <a:t>Overview of UK Government guidance and measures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CB39D2-9C8B-4DD9-9A07-189BB7B032CE}"/>
              </a:ext>
            </a:extLst>
          </p:cNvPr>
          <p:cNvGrpSpPr/>
          <p:nvPr/>
        </p:nvGrpSpPr>
        <p:grpSpPr>
          <a:xfrm>
            <a:off x="2275640" y="2326120"/>
            <a:ext cx="552158" cy="552158"/>
            <a:chOff x="1790405" y="2038613"/>
            <a:chExt cx="484289" cy="48428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D5F6148-75F5-4D2E-BC4E-712DD4523E70}"/>
                </a:ext>
              </a:extLst>
            </p:cNvPr>
            <p:cNvSpPr/>
            <p:nvPr/>
          </p:nvSpPr>
          <p:spPr>
            <a:xfrm>
              <a:off x="1790405" y="2038613"/>
              <a:ext cx="484289" cy="484289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90" tIns="82090" rIns="82090" bIns="820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189188"/>
              <a:endParaRPr lang="en-GB" sz="1596" b="1" dirty="0">
                <a:solidFill>
                  <a:srgbClr val="1D2B4D"/>
                </a:solidFill>
                <a:latin typeface="Ebrima"/>
              </a:endParaRPr>
            </a:p>
          </p:txBody>
        </p:sp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7BBAB3D9-7334-4070-AD1B-CC1349F8EC5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14532" y="2141273"/>
              <a:ext cx="242590" cy="280422"/>
            </a:xfrm>
            <a:custGeom>
              <a:avLst/>
              <a:gdLst>
                <a:gd name="T0" fmla="*/ 153071 w 390"/>
                <a:gd name="T1" fmla="*/ 0 h 444"/>
                <a:gd name="T2" fmla="*/ 0 w 390"/>
                <a:gd name="T3" fmla="*/ 23877 h 444"/>
                <a:gd name="T4" fmla="*/ 19522 w 390"/>
                <a:gd name="T5" fmla="*/ 199574 h 444"/>
                <a:gd name="T6" fmla="*/ 172593 w 390"/>
                <a:gd name="T7" fmla="*/ 179752 h 444"/>
                <a:gd name="T8" fmla="*/ 153071 w 390"/>
                <a:gd name="T9" fmla="*/ 0 h 444"/>
                <a:gd name="T10" fmla="*/ 153071 w 390"/>
                <a:gd name="T11" fmla="*/ 179752 h 444"/>
                <a:gd name="T12" fmla="*/ 19522 w 390"/>
                <a:gd name="T13" fmla="*/ 23877 h 444"/>
                <a:gd name="T14" fmla="*/ 153071 w 390"/>
                <a:gd name="T15" fmla="*/ 179752 h 444"/>
                <a:gd name="T16" fmla="*/ 98054 w 390"/>
                <a:gd name="T17" fmla="*/ 123889 h 444"/>
                <a:gd name="T18" fmla="*/ 43037 w 390"/>
                <a:gd name="T19" fmla="*/ 136053 h 444"/>
                <a:gd name="T20" fmla="*/ 98054 w 390"/>
                <a:gd name="T21" fmla="*/ 123889 h 444"/>
                <a:gd name="T22" fmla="*/ 129556 w 390"/>
                <a:gd name="T23" fmla="*/ 79740 h 444"/>
                <a:gd name="T24" fmla="*/ 86519 w 390"/>
                <a:gd name="T25" fmla="*/ 88299 h 444"/>
                <a:gd name="T26" fmla="*/ 129556 w 390"/>
                <a:gd name="T27" fmla="*/ 79740 h 444"/>
                <a:gd name="T28" fmla="*/ 86519 w 390"/>
                <a:gd name="T29" fmla="*/ 68027 h 444"/>
                <a:gd name="T30" fmla="*/ 129556 w 390"/>
                <a:gd name="T31" fmla="*/ 44150 h 444"/>
                <a:gd name="T32" fmla="*/ 86519 w 390"/>
                <a:gd name="T33" fmla="*/ 68027 h 444"/>
                <a:gd name="T34" fmla="*/ 74539 w 390"/>
                <a:gd name="T35" fmla="*/ 44150 h 444"/>
                <a:gd name="T36" fmla="*/ 43037 w 390"/>
                <a:gd name="T37" fmla="*/ 88299 h 444"/>
                <a:gd name="T38" fmla="*/ 74539 w 390"/>
                <a:gd name="T39" fmla="*/ 44150 h 444"/>
                <a:gd name="T40" fmla="*/ 62560 w 390"/>
                <a:gd name="T41" fmla="*/ 100013 h 444"/>
                <a:gd name="T42" fmla="*/ 43037 w 390"/>
                <a:gd name="T43" fmla="*/ 112176 h 444"/>
                <a:gd name="T44" fmla="*/ 62560 w 390"/>
                <a:gd name="T45" fmla="*/ 100013 h 444"/>
                <a:gd name="T46" fmla="*/ 74539 w 390"/>
                <a:gd name="T47" fmla="*/ 112176 h 444"/>
                <a:gd name="T48" fmla="*/ 129556 w 390"/>
                <a:gd name="T49" fmla="*/ 100013 h 444"/>
                <a:gd name="T50" fmla="*/ 74539 w 390"/>
                <a:gd name="T51" fmla="*/ 112176 h 444"/>
                <a:gd name="T52" fmla="*/ 129556 w 390"/>
                <a:gd name="T53" fmla="*/ 143712 h 444"/>
                <a:gd name="T54" fmla="*/ 43037 w 390"/>
                <a:gd name="T55" fmla="*/ 155875 h 444"/>
                <a:gd name="T56" fmla="*/ 129556 w 390"/>
                <a:gd name="T57" fmla="*/ 143712 h 444"/>
                <a:gd name="T58" fmla="*/ 110034 w 390"/>
                <a:gd name="T59" fmla="*/ 136053 h 444"/>
                <a:gd name="T60" fmla="*/ 129556 w 390"/>
                <a:gd name="T61" fmla="*/ 123889 h 444"/>
                <a:gd name="T62" fmla="*/ 110034 w 390"/>
                <a:gd name="T63" fmla="*/ 136053 h 4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0" h="444">
                  <a:moveTo>
                    <a:pt x="345" y="0"/>
                  </a:moveTo>
                  <a:lnTo>
                    <a:pt x="345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27"/>
                    <a:pt x="0" y="53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7" y="443"/>
                    <a:pt x="44" y="443"/>
                  </a:cubicBezTo>
                  <a:cubicBezTo>
                    <a:pt x="345" y="443"/>
                    <a:pt x="345" y="443"/>
                    <a:pt x="345" y="443"/>
                  </a:cubicBezTo>
                  <a:cubicBezTo>
                    <a:pt x="372" y="443"/>
                    <a:pt x="389" y="425"/>
                    <a:pt x="389" y="399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89" y="27"/>
                    <a:pt x="372" y="0"/>
                    <a:pt x="345" y="0"/>
                  </a:cubicBezTo>
                  <a:close/>
                  <a:moveTo>
                    <a:pt x="345" y="399"/>
                  </a:moveTo>
                  <a:lnTo>
                    <a:pt x="345" y="399"/>
                  </a:lnTo>
                  <a:cubicBezTo>
                    <a:pt x="44" y="399"/>
                    <a:pt x="44" y="399"/>
                    <a:pt x="44" y="399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345" y="53"/>
                    <a:pt x="345" y="53"/>
                    <a:pt x="345" y="53"/>
                  </a:cubicBezTo>
                  <a:lnTo>
                    <a:pt x="345" y="399"/>
                  </a:lnTo>
                  <a:close/>
                  <a:moveTo>
                    <a:pt x="221" y="275"/>
                  </a:moveTo>
                  <a:lnTo>
                    <a:pt x="221" y="275"/>
                  </a:lnTo>
                  <a:cubicBezTo>
                    <a:pt x="97" y="275"/>
                    <a:pt x="97" y="275"/>
                    <a:pt x="97" y="275"/>
                  </a:cubicBezTo>
                  <a:cubicBezTo>
                    <a:pt x="97" y="302"/>
                    <a:pt x="97" y="302"/>
                    <a:pt x="97" y="302"/>
                  </a:cubicBezTo>
                  <a:cubicBezTo>
                    <a:pt x="221" y="302"/>
                    <a:pt x="221" y="302"/>
                    <a:pt x="221" y="302"/>
                  </a:cubicBezTo>
                  <a:lnTo>
                    <a:pt x="221" y="275"/>
                  </a:lnTo>
                  <a:close/>
                  <a:moveTo>
                    <a:pt x="292" y="177"/>
                  </a:moveTo>
                  <a:lnTo>
                    <a:pt x="292" y="177"/>
                  </a:lnTo>
                  <a:cubicBezTo>
                    <a:pt x="195" y="177"/>
                    <a:pt x="195" y="177"/>
                    <a:pt x="195" y="177"/>
                  </a:cubicBezTo>
                  <a:cubicBezTo>
                    <a:pt x="195" y="196"/>
                    <a:pt x="195" y="196"/>
                    <a:pt x="195" y="196"/>
                  </a:cubicBezTo>
                  <a:cubicBezTo>
                    <a:pt x="292" y="196"/>
                    <a:pt x="292" y="196"/>
                    <a:pt x="292" y="196"/>
                  </a:cubicBezTo>
                  <a:lnTo>
                    <a:pt x="292" y="177"/>
                  </a:lnTo>
                  <a:close/>
                  <a:moveTo>
                    <a:pt x="195" y="151"/>
                  </a:moveTo>
                  <a:lnTo>
                    <a:pt x="195" y="151"/>
                  </a:lnTo>
                  <a:cubicBezTo>
                    <a:pt x="292" y="151"/>
                    <a:pt x="292" y="151"/>
                    <a:pt x="292" y="151"/>
                  </a:cubicBezTo>
                  <a:cubicBezTo>
                    <a:pt x="292" y="98"/>
                    <a:pt x="292" y="98"/>
                    <a:pt x="292" y="98"/>
                  </a:cubicBezTo>
                  <a:cubicBezTo>
                    <a:pt x="195" y="98"/>
                    <a:pt x="195" y="98"/>
                    <a:pt x="195" y="98"/>
                  </a:cubicBezTo>
                  <a:lnTo>
                    <a:pt x="195" y="151"/>
                  </a:lnTo>
                  <a:close/>
                  <a:moveTo>
                    <a:pt x="168" y="98"/>
                  </a:moveTo>
                  <a:lnTo>
                    <a:pt x="168" y="98"/>
                  </a:lnTo>
                  <a:cubicBezTo>
                    <a:pt x="97" y="98"/>
                    <a:pt x="97" y="98"/>
                    <a:pt x="97" y="98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168" y="196"/>
                    <a:pt x="168" y="196"/>
                    <a:pt x="168" y="196"/>
                  </a:cubicBezTo>
                  <a:lnTo>
                    <a:pt x="168" y="98"/>
                  </a:ln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97" y="222"/>
                    <a:pt x="97" y="222"/>
                    <a:pt x="97" y="222"/>
                  </a:cubicBezTo>
                  <a:cubicBezTo>
                    <a:pt x="97" y="249"/>
                    <a:pt x="97" y="249"/>
                    <a:pt x="97" y="249"/>
                  </a:cubicBezTo>
                  <a:cubicBezTo>
                    <a:pt x="141" y="249"/>
                    <a:pt x="141" y="249"/>
                    <a:pt x="141" y="249"/>
                  </a:cubicBezTo>
                  <a:lnTo>
                    <a:pt x="141" y="222"/>
                  </a:lnTo>
                  <a:close/>
                  <a:moveTo>
                    <a:pt x="168" y="249"/>
                  </a:moveTo>
                  <a:lnTo>
                    <a:pt x="168" y="249"/>
                  </a:lnTo>
                  <a:cubicBezTo>
                    <a:pt x="292" y="249"/>
                    <a:pt x="292" y="249"/>
                    <a:pt x="292" y="249"/>
                  </a:cubicBezTo>
                  <a:cubicBezTo>
                    <a:pt x="292" y="222"/>
                    <a:pt x="292" y="222"/>
                    <a:pt x="292" y="222"/>
                  </a:cubicBezTo>
                  <a:cubicBezTo>
                    <a:pt x="168" y="222"/>
                    <a:pt x="168" y="222"/>
                    <a:pt x="168" y="222"/>
                  </a:cubicBezTo>
                  <a:lnTo>
                    <a:pt x="168" y="249"/>
                  </a:lnTo>
                  <a:close/>
                  <a:moveTo>
                    <a:pt x="292" y="319"/>
                  </a:moveTo>
                  <a:lnTo>
                    <a:pt x="292" y="319"/>
                  </a:lnTo>
                  <a:cubicBezTo>
                    <a:pt x="97" y="319"/>
                    <a:pt x="97" y="319"/>
                    <a:pt x="97" y="319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292" y="346"/>
                    <a:pt x="292" y="346"/>
                    <a:pt x="292" y="346"/>
                  </a:cubicBezTo>
                  <a:lnTo>
                    <a:pt x="292" y="319"/>
                  </a:lnTo>
                  <a:close/>
                  <a:moveTo>
                    <a:pt x="248" y="302"/>
                  </a:moveTo>
                  <a:lnTo>
                    <a:pt x="248" y="302"/>
                  </a:lnTo>
                  <a:cubicBezTo>
                    <a:pt x="292" y="302"/>
                    <a:pt x="292" y="302"/>
                    <a:pt x="292" y="302"/>
                  </a:cubicBezTo>
                  <a:cubicBezTo>
                    <a:pt x="292" y="275"/>
                    <a:pt x="292" y="275"/>
                    <a:pt x="292" y="275"/>
                  </a:cubicBezTo>
                  <a:cubicBezTo>
                    <a:pt x="248" y="275"/>
                    <a:pt x="248" y="275"/>
                    <a:pt x="248" y="275"/>
                  </a:cubicBezTo>
                  <a:lnTo>
                    <a:pt x="248" y="3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39095" tIns="19548" rIns="39095" bIns="19548" anchor="ctr"/>
            <a:lstStyle/>
            <a:p>
              <a:pPr defTabSz="1189188">
                <a:defRPr/>
              </a:pPr>
              <a:endParaRPr lang="en-GB" sz="2394">
                <a:solidFill>
                  <a:srgbClr val="1D2B4D"/>
                </a:solidFill>
                <a:latin typeface="Georgi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B844796-D673-4DDE-9C17-BD5A0060E1A4}"/>
              </a:ext>
            </a:extLst>
          </p:cNvPr>
          <p:cNvGrpSpPr/>
          <p:nvPr/>
        </p:nvGrpSpPr>
        <p:grpSpPr>
          <a:xfrm>
            <a:off x="4627720" y="2326120"/>
            <a:ext cx="552158" cy="552158"/>
            <a:chOff x="4128662" y="2038613"/>
            <a:chExt cx="484289" cy="48428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376644A-3C99-477F-9729-C97AB945B730}"/>
                </a:ext>
              </a:extLst>
            </p:cNvPr>
            <p:cNvSpPr/>
            <p:nvPr/>
          </p:nvSpPr>
          <p:spPr>
            <a:xfrm>
              <a:off x="4128662" y="2038613"/>
              <a:ext cx="484289" cy="484289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90" tIns="82090" rIns="82090" bIns="820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189188"/>
              <a:endParaRPr lang="en-GB" sz="1596" b="1" dirty="0">
                <a:solidFill>
                  <a:srgbClr val="1D2B4D"/>
                </a:solidFill>
                <a:latin typeface="Ebrima"/>
              </a:endParaRPr>
            </a:p>
          </p:txBody>
        </p:sp>
        <p:sp>
          <p:nvSpPr>
            <p:cNvPr id="20" name="Freeform 141">
              <a:extLst>
                <a:ext uri="{FF2B5EF4-FFF2-40B4-BE49-F238E27FC236}">
                  <a16:creationId xmlns:a16="http://schemas.microsoft.com/office/drawing/2014/main" id="{DEA71DF7-316A-4BBE-B6A7-B8D1993C4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806" y="2133695"/>
              <a:ext cx="288000" cy="288000"/>
            </a:xfrm>
            <a:custGeom>
              <a:avLst/>
              <a:gdLst>
                <a:gd name="T0" fmla="*/ 215731 w 497"/>
                <a:gd name="T1" fmla="*/ 83447 h 506"/>
                <a:gd name="T2" fmla="*/ 215731 w 497"/>
                <a:gd name="T3" fmla="*/ 83447 h 506"/>
                <a:gd name="T4" fmla="*/ 131510 w 497"/>
                <a:gd name="T5" fmla="*/ 63707 h 506"/>
                <a:gd name="T6" fmla="*/ 119801 w 497"/>
                <a:gd name="T7" fmla="*/ 7627 h 506"/>
                <a:gd name="T8" fmla="*/ 107640 w 497"/>
                <a:gd name="T9" fmla="*/ 0 h 506"/>
                <a:gd name="T10" fmla="*/ 7656 w 497"/>
                <a:gd name="T11" fmla="*/ 27367 h 506"/>
                <a:gd name="T12" fmla="*/ 0 w 497"/>
                <a:gd name="T13" fmla="*/ 39929 h 506"/>
                <a:gd name="T14" fmla="*/ 35580 w 497"/>
                <a:gd name="T15" fmla="*/ 174970 h 506"/>
                <a:gd name="T16" fmla="*/ 48190 w 497"/>
                <a:gd name="T17" fmla="*/ 179007 h 506"/>
                <a:gd name="T18" fmla="*/ 87824 w 497"/>
                <a:gd name="T19" fmla="*/ 166894 h 506"/>
                <a:gd name="T20" fmla="*/ 79717 w 497"/>
                <a:gd name="T21" fmla="*/ 190672 h 506"/>
                <a:gd name="T22" fmla="*/ 87824 w 497"/>
                <a:gd name="T23" fmla="*/ 198748 h 506"/>
                <a:gd name="T24" fmla="*/ 179251 w 497"/>
                <a:gd name="T25" fmla="*/ 222526 h 506"/>
                <a:gd name="T26" fmla="*/ 191861 w 497"/>
                <a:gd name="T27" fmla="*/ 218488 h 506"/>
                <a:gd name="T28" fmla="*/ 223388 w 497"/>
                <a:gd name="T29" fmla="*/ 95112 h 506"/>
                <a:gd name="T30" fmla="*/ 215731 w 497"/>
                <a:gd name="T31" fmla="*/ 83447 h 506"/>
                <a:gd name="T32" fmla="*/ 15763 w 497"/>
                <a:gd name="T33" fmla="*/ 43518 h 506"/>
                <a:gd name="T34" fmla="*/ 15763 w 497"/>
                <a:gd name="T35" fmla="*/ 43518 h 506"/>
                <a:gd name="T36" fmla="*/ 103587 w 497"/>
                <a:gd name="T37" fmla="*/ 19740 h 506"/>
                <a:gd name="T38" fmla="*/ 139617 w 497"/>
                <a:gd name="T39" fmla="*/ 139078 h 506"/>
                <a:gd name="T40" fmla="*/ 52244 w 497"/>
                <a:gd name="T41" fmla="*/ 163305 h 506"/>
                <a:gd name="T42" fmla="*/ 15763 w 497"/>
                <a:gd name="T43" fmla="*/ 43518 h 506"/>
                <a:gd name="T44" fmla="*/ 175197 w 497"/>
                <a:gd name="T45" fmla="*/ 206823 h 506"/>
                <a:gd name="T46" fmla="*/ 175197 w 497"/>
                <a:gd name="T47" fmla="*/ 206823 h 506"/>
                <a:gd name="T48" fmla="*/ 99984 w 497"/>
                <a:gd name="T49" fmla="*/ 187083 h 506"/>
                <a:gd name="T50" fmla="*/ 103587 w 497"/>
                <a:gd name="T51" fmla="*/ 163305 h 506"/>
                <a:gd name="T52" fmla="*/ 147724 w 497"/>
                <a:gd name="T53" fmla="*/ 150743 h 506"/>
                <a:gd name="T54" fmla="*/ 155381 w 497"/>
                <a:gd name="T55" fmla="*/ 143116 h 506"/>
                <a:gd name="T56" fmla="*/ 139617 w 497"/>
                <a:gd name="T57" fmla="*/ 79409 h 506"/>
                <a:gd name="T58" fmla="*/ 203121 w 497"/>
                <a:gd name="T59" fmla="*/ 95112 h 506"/>
                <a:gd name="T60" fmla="*/ 175197 w 497"/>
                <a:gd name="T61" fmla="*/ 206823 h 50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7" h="506">
                  <a:moveTo>
                    <a:pt x="479" y="186"/>
                  </a:moveTo>
                  <a:lnTo>
                    <a:pt x="479" y="186"/>
                  </a:lnTo>
                  <a:cubicBezTo>
                    <a:pt x="292" y="142"/>
                    <a:pt x="292" y="142"/>
                    <a:pt x="292" y="142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57" y="8"/>
                    <a:pt x="248" y="0"/>
                    <a:pt x="239" y="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0" y="71"/>
                    <a:pt x="0" y="80"/>
                    <a:pt x="0" y="89"/>
                  </a:cubicBezTo>
                  <a:cubicBezTo>
                    <a:pt x="79" y="390"/>
                    <a:pt x="79" y="390"/>
                    <a:pt x="79" y="390"/>
                  </a:cubicBezTo>
                  <a:cubicBezTo>
                    <a:pt x="79" y="399"/>
                    <a:pt x="97" y="399"/>
                    <a:pt x="107" y="399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77" y="425"/>
                    <a:pt x="177" y="425"/>
                    <a:pt x="177" y="425"/>
                  </a:cubicBezTo>
                  <a:cubicBezTo>
                    <a:pt x="177" y="434"/>
                    <a:pt x="186" y="443"/>
                    <a:pt x="195" y="443"/>
                  </a:cubicBezTo>
                  <a:cubicBezTo>
                    <a:pt x="398" y="496"/>
                    <a:pt x="398" y="496"/>
                    <a:pt x="398" y="496"/>
                  </a:cubicBezTo>
                  <a:cubicBezTo>
                    <a:pt x="407" y="505"/>
                    <a:pt x="416" y="496"/>
                    <a:pt x="426" y="487"/>
                  </a:cubicBezTo>
                  <a:cubicBezTo>
                    <a:pt x="496" y="212"/>
                    <a:pt x="496" y="212"/>
                    <a:pt x="496" y="212"/>
                  </a:cubicBezTo>
                  <a:cubicBezTo>
                    <a:pt x="496" y="204"/>
                    <a:pt x="488" y="186"/>
                    <a:pt x="479" y="186"/>
                  </a:cubicBezTo>
                  <a:close/>
                  <a:moveTo>
                    <a:pt x="35" y="97"/>
                  </a:moveTo>
                  <a:lnTo>
                    <a:pt x="35" y="97"/>
                  </a:lnTo>
                  <a:cubicBezTo>
                    <a:pt x="230" y="44"/>
                    <a:pt x="230" y="44"/>
                    <a:pt x="230" y="44"/>
                  </a:cubicBezTo>
                  <a:cubicBezTo>
                    <a:pt x="310" y="310"/>
                    <a:pt x="310" y="310"/>
                    <a:pt x="310" y="310"/>
                  </a:cubicBezTo>
                  <a:cubicBezTo>
                    <a:pt x="116" y="364"/>
                    <a:pt x="116" y="364"/>
                    <a:pt x="116" y="364"/>
                  </a:cubicBezTo>
                  <a:lnTo>
                    <a:pt x="35" y="97"/>
                  </a:lnTo>
                  <a:close/>
                  <a:moveTo>
                    <a:pt x="389" y="461"/>
                  </a:moveTo>
                  <a:lnTo>
                    <a:pt x="389" y="461"/>
                  </a:lnTo>
                  <a:cubicBezTo>
                    <a:pt x="222" y="417"/>
                    <a:pt x="222" y="417"/>
                    <a:pt x="222" y="417"/>
                  </a:cubicBezTo>
                  <a:cubicBezTo>
                    <a:pt x="230" y="364"/>
                    <a:pt x="230" y="364"/>
                    <a:pt x="230" y="364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36" y="336"/>
                    <a:pt x="345" y="327"/>
                    <a:pt x="345" y="319"/>
                  </a:cubicBezTo>
                  <a:cubicBezTo>
                    <a:pt x="310" y="177"/>
                    <a:pt x="310" y="177"/>
                    <a:pt x="310" y="177"/>
                  </a:cubicBezTo>
                  <a:cubicBezTo>
                    <a:pt x="451" y="212"/>
                    <a:pt x="451" y="212"/>
                    <a:pt x="451" y="212"/>
                  </a:cubicBezTo>
                  <a:lnTo>
                    <a:pt x="389" y="4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39095" tIns="19548" rIns="39095" bIns="19548" anchor="ctr"/>
            <a:lstStyle/>
            <a:p>
              <a:pPr defTabSz="1189188">
                <a:defRPr/>
              </a:pPr>
              <a:endParaRPr lang="en-GB" sz="2394">
                <a:solidFill>
                  <a:srgbClr val="1D2B4D"/>
                </a:solidFill>
                <a:latin typeface="Georgia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E2CEEC0-BF6A-4E48-BB90-E8E3359046A9}"/>
              </a:ext>
            </a:extLst>
          </p:cNvPr>
          <p:cNvGrpSpPr/>
          <p:nvPr/>
        </p:nvGrpSpPr>
        <p:grpSpPr>
          <a:xfrm>
            <a:off x="9331880" y="2326120"/>
            <a:ext cx="552158" cy="552158"/>
            <a:chOff x="8418706" y="2038613"/>
            <a:chExt cx="484289" cy="48428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AEA7C58-9854-435E-AFC8-BDA683938739}"/>
                </a:ext>
              </a:extLst>
            </p:cNvPr>
            <p:cNvSpPr/>
            <p:nvPr/>
          </p:nvSpPr>
          <p:spPr>
            <a:xfrm>
              <a:off x="8418706" y="2038613"/>
              <a:ext cx="484289" cy="484289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90" tIns="82090" rIns="82090" bIns="820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189188"/>
              <a:endParaRPr lang="en-GB" sz="1596" b="1" dirty="0">
                <a:solidFill>
                  <a:srgbClr val="1D2B4D"/>
                </a:solidFill>
                <a:latin typeface="Ebrima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63625BE-FB67-4A51-9055-1C586D401B5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 rot="10800000">
              <a:off x="8555979" y="2144472"/>
              <a:ext cx="277223" cy="277223"/>
            </a:xfrm>
            <a:custGeom>
              <a:avLst/>
              <a:gdLst>
                <a:gd name="T0" fmla="*/ 2147483647 w 37"/>
                <a:gd name="T1" fmla="*/ 2147483647 h 38"/>
                <a:gd name="T2" fmla="*/ 2147483647 w 37"/>
                <a:gd name="T3" fmla="*/ 2147483647 h 38"/>
                <a:gd name="T4" fmla="*/ 2147483647 w 37"/>
                <a:gd name="T5" fmla="*/ 2147483647 h 38"/>
                <a:gd name="T6" fmla="*/ 2147483647 w 37"/>
                <a:gd name="T7" fmla="*/ 2147483647 h 38"/>
                <a:gd name="T8" fmla="*/ 2147483647 w 37"/>
                <a:gd name="T9" fmla="*/ 2147483647 h 38"/>
                <a:gd name="T10" fmla="*/ 0 w 37"/>
                <a:gd name="T11" fmla="*/ 2147483647 h 38"/>
                <a:gd name="T12" fmla="*/ 2147483647 w 37"/>
                <a:gd name="T13" fmla="*/ 2147483647 h 38"/>
                <a:gd name="T14" fmla="*/ 2147483647 w 37"/>
                <a:gd name="T15" fmla="*/ 2147483647 h 38"/>
                <a:gd name="T16" fmla="*/ 2147483647 w 37"/>
                <a:gd name="T17" fmla="*/ 0 h 38"/>
                <a:gd name="T18" fmla="*/ 2147483647 w 37"/>
                <a:gd name="T19" fmla="*/ 2147483647 h 38"/>
                <a:gd name="T20" fmla="*/ 2147483647 w 37"/>
                <a:gd name="T21" fmla="*/ 2147483647 h 38"/>
                <a:gd name="T22" fmla="*/ 2147483647 w 37"/>
                <a:gd name="T23" fmla="*/ 2147483647 h 38"/>
                <a:gd name="T24" fmla="*/ 2147483647 w 37"/>
                <a:gd name="T25" fmla="*/ 2147483647 h 38"/>
                <a:gd name="T26" fmla="*/ 2147483647 w 37"/>
                <a:gd name="T27" fmla="*/ 2147483647 h 38"/>
                <a:gd name="T28" fmla="*/ 2147483647 w 37"/>
                <a:gd name="T29" fmla="*/ 2147483647 h 38"/>
                <a:gd name="T30" fmla="*/ 2147483647 w 37"/>
                <a:gd name="T31" fmla="*/ 2147483647 h 38"/>
                <a:gd name="T32" fmla="*/ 2147483647 w 37"/>
                <a:gd name="T33" fmla="*/ 2147483647 h 38"/>
                <a:gd name="T34" fmla="*/ 2147483647 w 37"/>
                <a:gd name="T35" fmla="*/ 2147483647 h 38"/>
                <a:gd name="T36" fmla="*/ 2147483647 w 37"/>
                <a:gd name="T37" fmla="*/ 2147483647 h 38"/>
                <a:gd name="T38" fmla="*/ 2147483647 w 37"/>
                <a:gd name="T39" fmla="*/ 2147483647 h 38"/>
                <a:gd name="T40" fmla="*/ 2147483647 w 37"/>
                <a:gd name="T41" fmla="*/ 2147483647 h 38"/>
                <a:gd name="T42" fmla="*/ 2147483647 w 37"/>
                <a:gd name="T43" fmla="*/ 2147483647 h 38"/>
                <a:gd name="T44" fmla="*/ 2147483647 w 37"/>
                <a:gd name="T45" fmla="*/ 2147483647 h 38"/>
                <a:gd name="T46" fmla="*/ 2147483647 w 37"/>
                <a:gd name="T47" fmla="*/ 2147483647 h 38"/>
                <a:gd name="T48" fmla="*/ 2147483647 w 37"/>
                <a:gd name="T49" fmla="*/ 2147483647 h 38"/>
                <a:gd name="T50" fmla="*/ 2147483647 w 37"/>
                <a:gd name="T51" fmla="*/ 0 h 38"/>
                <a:gd name="T52" fmla="*/ 2147483647 w 37"/>
                <a:gd name="T53" fmla="*/ 2147483647 h 38"/>
                <a:gd name="T54" fmla="*/ 2147483647 w 37"/>
                <a:gd name="T55" fmla="*/ 2147483647 h 38"/>
                <a:gd name="T56" fmla="*/ 2147483647 w 37"/>
                <a:gd name="T57" fmla="*/ 2147483647 h 38"/>
                <a:gd name="T58" fmla="*/ 2147483647 w 37"/>
                <a:gd name="T59" fmla="*/ 2147483647 h 38"/>
                <a:gd name="T60" fmla="*/ 2147483647 w 37"/>
                <a:gd name="T61" fmla="*/ 2147483647 h 38"/>
                <a:gd name="T62" fmla="*/ 2147483647 w 37"/>
                <a:gd name="T63" fmla="*/ 2147483647 h 38"/>
                <a:gd name="T64" fmla="*/ 2147483647 w 37"/>
                <a:gd name="T65" fmla="*/ 2147483647 h 38"/>
                <a:gd name="T66" fmla="*/ 2147483647 w 37"/>
                <a:gd name="T67" fmla="*/ 2147483647 h 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7" h="38">
                  <a:moveTo>
                    <a:pt x="22" y="36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0" y="19"/>
                    <a:pt x="0" y="19"/>
                  </a:cubicBezTo>
                  <a:cubicBezTo>
                    <a:pt x="0" y="19"/>
                    <a:pt x="1" y="18"/>
                    <a:pt x="1" y="18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3"/>
                    <a:pt x="23" y="3"/>
                    <a:pt x="23" y="3"/>
                  </a:cubicBezTo>
                  <a:cubicBezTo>
                    <a:pt x="23" y="4"/>
                    <a:pt x="22" y="4"/>
                    <a:pt x="22" y="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3" y="35"/>
                    <a:pt x="23" y="35"/>
                  </a:cubicBezTo>
                  <a:cubicBezTo>
                    <a:pt x="23" y="35"/>
                    <a:pt x="22" y="36"/>
                    <a:pt x="22" y="36"/>
                  </a:cubicBezTo>
                  <a:close/>
                  <a:moveTo>
                    <a:pt x="37" y="36"/>
                  </a:move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4" y="38"/>
                    <a:pt x="34" y="38"/>
                  </a:cubicBezTo>
                  <a:cubicBezTo>
                    <a:pt x="34" y="38"/>
                    <a:pt x="33" y="38"/>
                    <a:pt x="33" y="38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19"/>
                    <a:pt x="15" y="19"/>
                  </a:cubicBezTo>
                  <a:cubicBezTo>
                    <a:pt x="15" y="19"/>
                    <a:pt x="15" y="18"/>
                    <a:pt x="15" y="18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4" y="0"/>
                    <a:pt x="35" y="0"/>
                    <a:pt x="35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5"/>
                    <a:pt x="37" y="35"/>
                  </a:cubicBezTo>
                  <a:cubicBezTo>
                    <a:pt x="37" y="35"/>
                    <a:pt x="37" y="36"/>
                    <a:pt x="37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1189188"/>
              <a:endParaRPr lang="en-GB" sz="2394">
                <a:solidFill>
                  <a:srgbClr val="1D2B4D"/>
                </a:solidFill>
                <a:latin typeface="Georgia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50DF74D-F618-4308-9D79-E40B847D4DDA}"/>
              </a:ext>
            </a:extLst>
          </p:cNvPr>
          <p:cNvGrpSpPr/>
          <p:nvPr/>
        </p:nvGrpSpPr>
        <p:grpSpPr>
          <a:xfrm>
            <a:off x="6979799" y="2326120"/>
            <a:ext cx="552158" cy="552158"/>
            <a:chOff x="6273683" y="2038613"/>
            <a:chExt cx="484289" cy="48428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F03C487-7F52-450A-B928-335A64104232}"/>
                </a:ext>
              </a:extLst>
            </p:cNvPr>
            <p:cNvSpPr/>
            <p:nvPr/>
          </p:nvSpPr>
          <p:spPr>
            <a:xfrm>
              <a:off x="6273683" y="2038613"/>
              <a:ext cx="484289" cy="484289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90" tIns="82090" rIns="82090" bIns="820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189188"/>
              <a:endParaRPr lang="en-GB" sz="1596" b="1" dirty="0">
                <a:solidFill>
                  <a:srgbClr val="1D2B4D"/>
                </a:solidFill>
                <a:latin typeface="Ebrima"/>
              </a:endParaRPr>
            </a:p>
          </p:txBody>
        </p:sp>
        <p:sp>
          <p:nvSpPr>
            <p:cNvPr id="25" name="Freeform 101">
              <a:extLst>
                <a:ext uri="{FF2B5EF4-FFF2-40B4-BE49-F238E27FC236}">
                  <a16:creationId xmlns:a16="http://schemas.microsoft.com/office/drawing/2014/main" id="{25D72A98-5941-4E87-9D67-E269DA3CE22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360868" y="2155248"/>
              <a:ext cx="288000" cy="266447"/>
            </a:xfrm>
            <a:custGeom>
              <a:avLst/>
              <a:gdLst>
                <a:gd name="T0" fmla="*/ 2147483647 w 68"/>
                <a:gd name="T1" fmla="*/ 2147483647 h 63"/>
                <a:gd name="T2" fmla="*/ 2147483647 w 68"/>
                <a:gd name="T3" fmla="*/ 2147483647 h 63"/>
                <a:gd name="T4" fmla="*/ 2147483647 w 68"/>
                <a:gd name="T5" fmla="*/ 2147483647 h 63"/>
                <a:gd name="T6" fmla="*/ 2147483647 w 68"/>
                <a:gd name="T7" fmla="*/ 2147483647 h 63"/>
                <a:gd name="T8" fmla="*/ 2147483647 w 68"/>
                <a:gd name="T9" fmla="*/ 2147483647 h 63"/>
                <a:gd name="T10" fmla="*/ 2147483647 w 68"/>
                <a:gd name="T11" fmla="*/ 2147483647 h 63"/>
                <a:gd name="T12" fmla="*/ 2147483647 w 68"/>
                <a:gd name="T13" fmla="*/ 2147483647 h 63"/>
                <a:gd name="T14" fmla="*/ 2147483647 w 68"/>
                <a:gd name="T15" fmla="*/ 2147483647 h 63"/>
                <a:gd name="T16" fmla="*/ 0 w 68"/>
                <a:gd name="T17" fmla="*/ 2147483647 h 63"/>
                <a:gd name="T18" fmla="*/ 2147483647 w 68"/>
                <a:gd name="T19" fmla="*/ 2147483647 h 63"/>
                <a:gd name="T20" fmla="*/ 2147483647 w 68"/>
                <a:gd name="T21" fmla="*/ 2147483647 h 63"/>
                <a:gd name="T22" fmla="*/ 2147483647 w 68"/>
                <a:gd name="T23" fmla="*/ 2147483647 h 63"/>
                <a:gd name="T24" fmla="*/ 2147483647 w 68"/>
                <a:gd name="T25" fmla="*/ 2147483647 h 63"/>
                <a:gd name="T26" fmla="*/ 2147483647 w 68"/>
                <a:gd name="T27" fmla="*/ 2147483647 h 63"/>
                <a:gd name="T28" fmla="*/ 2147483647 w 68"/>
                <a:gd name="T29" fmla="*/ 2147483647 h 63"/>
                <a:gd name="T30" fmla="*/ 2147483647 w 68"/>
                <a:gd name="T31" fmla="*/ 2147483647 h 63"/>
                <a:gd name="T32" fmla="*/ 2147483647 w 68"/>
                <a:gd name="T33" fmla="*/ 2147483647 h 63"/>
                <a:gd name="T34" fmla="*/ 2147483647 w 68"/>
                <a:gd name="T35" fmla="*/ 2147483647 h 63"/>
                <a:gd name="T36" fmla="*/ 2147483647 w 68"/>
                <a:gd name="T37" fmla="*/ 2147483647 h 63"/>
                <a:gd name="T38" fmla="*/ 2147483647 w 68"/>
                <a:gd name="T39" fmla="*/ 2147483647 h 63"/>
                <a:gd name="T40" fmla="*/ 2147483647 w 68"/>
                <a:gd name="T41" fmla="*/ 2147483647 h 63"/>
                <a:gd name="T42" fmla="*/ 2147483647 w 68"/>
                <a:gd name="T43" fmla="*/ 2147483647 h 63"/>
                <a:gd name="T44" fmla="*/ 2147483647 w 68"/>
                <a:gd name="T45" fmla="*/ 2147483647 h 63"/>
                <a:gd name="T46" fmla="*/ 2147483647 w 68"/>
                <a:gd name="T47" fmla="*/ 2147483647 h 63"/>
                <a:gd name="T48" fmla="*/ 2147483647 w 68"/>
                <a:gd name="T49" fmla="*/ 2147483647 h 63"/>
                <a:gd name="T50" fmla="*/ 2147483647 w 68"/>
                <a:gd name="T51" fmla="*/ 2147483647 h 63"/>
                <a:gd name="T52" fmla="*/ 2147483647 w 68"/>
                <a:gd name="T53" fmla="*/ 2147483647 h 63"/>
                <a:gd name="T54" fmla="*/ 2147483647 w 68"/>
                <a:gd name="T55" fmla="*/ 0 h 63"/>
                <a:gd name="T56" fmla="*/ 2147483647 w 68"/>
                <a:gd name="T57" fmla="*/ 2147483647 h 63"/>
                <a:gd name="T58" fmla="*/ 2147483647 w 68"/>
                <a:gd name="T59" fmla="*/ 2147483647 h 63"/>
                <a:gd name="T60" fmla="*/ 2147483647 w 68"/>
                <a:gd name="T61" fmla="*/ 2147483647 h 63"/>
                <a:gd name="T62" fmla="*/ 2147483647 w 68"/>
                <a:gd name="T63" fmla="*/ 2147483647 h 63"/>
                <a:gd name="T64" fmla="*/ 2147483647 w 68"/>
                <a:gd name="T65" fmla="*/ 2147483647 h 63"/>
                <a:gd name="T66" fmla="*/ 2147483647 w 68"/>
                <a:gd name="T67" fmla="*/ 2147483647 h 63"/>
                <a:gd name="T68" fmla="*/ 2147483647 w 68"/>
                <a:gd name="T69" fmla="*/ 2147483647 h 63"/>
                <a:gd name="T70" fmla="*/ 2147483647 w 68"/>
                <a:gd name="T71" fmla="*/ 2147483647 h 63"/>
                <a:gd name="T72" fmla="*/ 2147483647 w 68"/>
                <a:gd name="T73" fmla="*/ 2147483647 h 63"/>
                <a:gd name="T74" fmla="*/ 2147483647 w 68"/>
                <a:gd name="T75" fmla="*/ 2147483647 h 63"/>
                <a:gd name="T76" fmla="*/ 2147483647 w 68"/>
                <a:gd name="T77" fmla="*/ 2147483647 h 63"/>
                <a:gd name="T78" fmla="*/ 2147483647 w 68"/>
                <a:gd name="T79" fmla="*/ 2147483647 h 63"/>
                <a:gd name="T80" fmla="*/ 2147483647 w 68"/>
                <a:gd name="T81" fmla="*/ 2147483647 h 63"/>
                <a:gd name="T82" fmla="*/ 2147483647 w 68"/>
                <a:gd name="T83" fmla="*/ 2147483647 h 63"/>
                <a:gd name="T84" fmla="*/ 2147483647 w 68"/>
                <a:gd name="T85" fmla="*/ 2147483647 h 63"/>
                <a:gd name="T86" fmla="*/ 2147483647 w 68"/>
                <a:gd name="T87" fmla="*/ 2147483647 h 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defTabSz="1189188"/>
              <a:endParaRPr lang="en-GB" sz="2394">
                <a:solidFill>
                  <a:srgbClr val="1D2B4D"/>
                </a:solidFill>
                <a:latin typeface="Georgia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BDA3C58-E1E1-4419-BF8D-A8EDFA5FB853}"/>
              </a:ext>
            </a:extLst>
          </p:cNvPr>
          <p:cNvSpPr txBox="1"/>
          <p:nvPr/>
        </p:nvSpPr>
        <p:spPr>
          <a:xfrm>
            <a:off x="10502441" y="6098711"/>
            <a:ext cx="1368723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89188"/>
            <a:r>
              <a:rPr lang="en-US" sz="2052" dirty="0">
                <a:solidFill>
                  <a:srgbClr val="1D2B4D"/>
                </a:solidFill>
                <a:latin typeface="Georgia"/>
              </a:rPr>
              <a:t>:35-:45</a:t>
            </a:r>
          </a:p>
        </p:txBody>
      </p:sp>
    </p:spTree>
    <p:extLst>
      <p:ext uri="{BB962C8B-B14F-4D97-AF65-F5344CB8AC3E}">
        <p14:creationId xmlns:p14="http://schemas.microsoft.com/office/powerpoint/2010/main" val="3706754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E1235BE-D575-1849-AA7B-F3AEAB6DF2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974" b="51879"/>
          <a:stretch/>
        </p:blipFill>
        <p:spPr>
          <a:xfrm flipH="1">
            <a:off x="-235145" y="5186362"/>
            <a:ext cx="3452155" cy="16716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EA173-5338-1F40-A97C-9CC8795D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0D591-1AD6-4E97-A7CE-AC34AA7446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DF0D50-CD63-DF4A-878D-74A0E762B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181" y="441271"/>
            <a:ext cx="5441265" cy="126078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0071F0B-EF6D-EC42-A7FD-B3BBDFCE5596}"/>
              </a:ext>
            </a:extLst>
          </p:cNvPr>
          <p:cNvSpPr txBox="1">
            <a:spLocks/>
          </p:cNvSpPr>
          <p:nvPr/>
        </p:nvSpPr>
        <p:spPr>
          <a:xfrm>
            <a:off x="217128" y="414179"/>
            <a:ext cx="6594189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j-ea"/>
                <a:cs typeface="Calibri"/>
              </a:rPr>
              <a:t>Cross Sector Partnerships for Better Social Outcomes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j-ea"/>
                <a:cs typeface="Calibri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j-ea"/>
                <a:cs typeface="Calibri"/>
              </a:rPr>
              <a:t>Clare FitzGerald and Ruairi Macdonald </a:t>
            </a:r>
          </a:p>
        </p:txBody>
      </p:sp>
      <p:pic>
        <p:nvPicPr>
          <p:cNvPr id="7" name="Picture 6" descr="A person in glasses looking at the camera&#10;&#10;Description automatically generated">
            <a:extLst>
              <a:ext uri="{FF2B5EF4-FFF2-40B4-BE49-F238E27FC236}">
                <a16:creationId xmlns:a16="http://schemas.microsoft.com/office/drawing/2014/main" id="{3135FEFB-9503-EC48-A3AB-8CC6B9E399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263"/>
          <a:stretch/>
        </p:blipFill>
        <p:spPr>
          <a:xfrm>
            <a:off x="2824425" y="4140481"/>
            <a:ext cx="1604077" cy="19010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B73C30-8566-CC42-8B41-50006F95A861}"/>
              </a:ext>
            </a:extLst>
          </p:cNvPr>
          <p:cNvSpPr txBox="1"/>
          <p:nvPr/>
        </p:nvSpPr>
        <p:spPr>
          <a:xfrm>
            <a:off x="10502441" y="6098711"/>
            <a:ext cx="1368723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891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52" b="0" i="0" u="none" strike="noStrike" kern="1200" cap="none" spc="0" normalizeH="0" baseline="0" noProof="0" dirty="0">
                <a:ln>
                  <a:noFill/>
                </a:ln>
                <a:solidFill>
                  <a:srgbClr val="1D2B4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:45-:55</a:t>
            </a:r>
          </a:p>
        </p:txBody>
      </p:sp>
      <p:pic>
        <p:nvPicPr>
          <p:cNvPr id="10" name="Picture 9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249B7BCB-BB71-BC4A-BD75-8E055CF3CD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" r="2" b="12382"/>
          <a:stretch/>
        </p:blipFill>
        <p:spPr>
          <a:xfrm>
            <a:off x="4520498" y="4136095"/>
            <a:ext cx="1604078" cy="1901082"/>
          </a:xfrm>
          <a:prstGeom prst="rect">
            <a:avLst/>
          </a:prstGeom>
        </p:spPr>
      </p:pic>
      <p:sp>
        <p:nvSpPr>
          <p:cNvPr id="11" name="CuadroTexto 2">
            <a:extLst>
              <a:ext uri="{FF2B5EF4-FFF2-40B4-BE49-F238E27FC236}">
                <a16:creationId xmlns:a16="http://schemas.microsoft.com/office/drawing/2014/main" id="{D6EC25C9-77C4-C141-A116-CD9E3EDEFB6F}"/>
              </a:ext>
            </a:extLst>
          </p:cNvPr>
          <p:cNvSpPr txBox="1"/>
          <p:nvPr/>
        </p:nvSpPr>
        <p:spPr>
          <a:xfrm>
            <a:off x="6222839" y="4139540"/>
            <a:ext cx="5648325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Calibri"/>
              </a:rPr>
              <a:t>GO Lab website: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Calibri"/>
                <a:hlinkClick r:id="rId5"/>
              </a:rPr>
              <a:t>https://golab.bsg.ox.ac.uk/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Calibri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Calibri"/>
              </a:rPr>
              <a:t>Database on Impact Bonds worldwide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Calibri"/>
              </a:rPr>
              <a:t>Peer learning groups: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Calibri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Calibri"/>
              </a:rPr>
              <a:t>Procurement of Government Outcomes Club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Calibri"/>
              </a:rPr>
              <a:t>POGO Club Meeting re Social Value on Nov 24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Calibri"/>
              </a:rPr>
              <a:t>Email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Calibri"/>
                <a:hlinkClick r:id="rId6"/>
              </a:rPr>
              <a:t>golab@bsg.ox.ac.uk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Calibri"/>
              </a:rPr>
              <a:t> to signup.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2">
            <a:extLst>
              <a:ext uri="{FF2B5EF4-FFF2-40B4-BE49-F238E27FC236}">
                <a16:creationId xmlns:a16="http://schemas.microsoft.com/office/drawing/2014/main" id="{F6CC900E-5C2D-CE4B-BF4E-A6AE2F3FC47D}"/>
              </a:ext>
            </a:extLst>
          </p:cNvPr>
          <p:cNvSpPr txBox="1"/>
          <p:nvPr/>
        </p:nvSpPr>
        <p:spPr>
          <a:xfrm>
            <a:off x="183841" y="2083133"/>
            <a:ext cx="1182431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Calibri"/>
              </a:rPr>
              <a:t>In UK outcomes-based contracts (e.g. impact bonds):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n-ea"/>
                <a:cs typeface="Calibri"/>
              </a:rPr>
              <a:t>A focus on outcomes (vs. activities) should allow more flex in delivery, but…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n-ea"/>
                <a:cs typeface="Calibri"/>
              </a:rPr>
              <a:t>Changes to services, measurement of outcomes, payment terms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n-ea"/>
                <a:cs typeface="Calibri"/>
              </a:rPr>
              <a:t>Contract terms proving unhelpful meaning…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n-ea"/>
                <a:cs typeface="Calibri"/>
              </a:rPr>
              <a:t>Contract &amp; relationship mgmt. capabilities important even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n-ea"/>
                <a:cs typeface="Calibri"/>
              </a:rPr>
              <a:t>in ‘clever’ contracts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7780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113F7-4A2C-459B-8AF5-24CF05F70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36" y="207167"/>
            <a:ext cx="5982477" cy="1618457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3100" b="1" i="0" kern="1200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The Promise of Open Contracting</a:t>
            </a:r>
            <a:r>
              <a:rPr lang="en-US" sz="3100" b="0" i="0" kern="1200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</a:t>
            </a:r>
            <a:br>
              <a:rPr lang="en-US" sz="2200" b="0" i="0" kern="1200" dirty="0">
                <a:effectLst/>
                <a:latin typeface="Calibri Light" panose="020F0302020204030204" pitchFamily="34" charset="0"/>
                <a:ea typeface="+mj-ea"/>
                <a:cs typeface="+mj-cs"/>
              </a:rPr>
            </a:br>
            <a:r>
              <a:rPr lang="en-US" sz="2200" b="1" i="0" kern="1200" dirty="0">
                <a:effectLst/>
                <a:latin typeface="Calibri Light" panose="020F0302020204030204" pitchFamily="34" charset="0"/>
                <a:ea typeface="+mj-ea"/>
                <a:cs typeface="+mj-cs"/>
              </a:rPr>
              <a:t>Lindsey </a:t>
            </a:r>
            <a:r>
              <a:rPr lang="en-US" sz="2200" b="1" i="0" kern="1200" dirty="0" err="1">
                <a:effectLst/>
                <a:latin typeface="Calibri Light" panose="020F0302020204030204" pitchFamily="34" charset="0"/>
                <a:ea typeface="+mj-ea"/>
                <a:cs typeface="+mj-cs"/>
              </a:rPr>
              <a:t>Marchessault</a:t>
            </a:r>
            <a:r>
              <a:rPr lang="en-US" sz="2200" b="1" i="0" kern="1200" dirty="0">
                <a:effectLst/>
                <a:latin typeface="Calibri Light" panose="020F0302020204030204" pitchFamily="34" charset="0"/>
                <a:ea typeface="+mj-ea"/>
                <a:cs typeface="+mj-cs"/>
              </a:rPr>
              <a:t>, Director for Data and Engagement</a:t>
            </a:r>
            <a:br>
              <a:rPr lang="en-US" sz="2200" b="1" i="0" kern="1200" dirty="0">
                <a:effectLst/>
                <a:latin typeface="Calibri Light" panose="020F0302020204030204" pitchFamily="34" charset="0"/>
                <a:ea typeface="+mj-ea"/>
                <a:cs typeface="+mj-cs"/>
              </a:rPr>
            </a:br>
            <a:r>
              <a:rPr lang="en-US" sz="2200" b="1" i="0" kern="1200" dirty="0">
                <a:effectLst/>
                <a:latin typeface="Calibri Light" panose="020F0302020204030204" pitchFamily="34" charset="0"/>
                <a:ea typeface="+mj-ea"/>
                <a:cs typeface="+mj-cs"/>
              </a:rPr>
              <a:t>Nicolas Penagos, Head, Latin America</a:t>
            </a:r>
            <a:br>
              <a:rPr lang="en-US" sz="2200" b="0" i="0" kern="1200" dirty="0">
                <a:effectLst/>
                <a:latin typeface="Calibri Light" panose="020F0302020204030204" pitchFamily="34" charset="0"/>
                <a:ea typeface="+mj-ea"/>
                <a:cs typeface="+mj-cs"/>
              </a:rPr>
            </a:br>
            <a:r>
              <a:rPr lang="en-US" sz="2200" b="0" i="0" kern="1200" dirty="0">
                <a:effectLst/>
                <a:latin typeface="Calibri Light" panose="020F0302020204030204" pitchFamily="34" charset="0"/>
                <a:ea typeface="+mj-ea"/>
                <a:cs typeface="+mj-cs"/>
              </a:rPr>
              <a:t>Open Contracting Partnership</a:t>
            </a:r>
            <a:br>
              <a:rPr lang="en-US" sz="1400" b="0" i="0" kern="1200" dirty="0">
                <a:effectLst/>
                <a:latin typeface="Calibri Light" panose="020F0302020204030204" pitchFamily="34" charset="0"/>
                <a:ea typeface="+mj-ea"/>
                <a:cs typeface="+mj-cs"/>
              </a:rPr>
            </a:br>
            <a:endParaRPr lang="en-US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C1C28-35AA-4D5A-9D95-A58C56601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10077"/>
            <a:ext cx="5092194" cy="3866886"/>
          </a:xfrm>
        </p:spPr>
        <p:txBody>
          <a:bodyPr>
            <a:normAutofit/>
          </a:bodyPr>
          <a:lstStyle/>
          <a:p>
            <a:r>
              <a:rPr lang="en-US" b="0" i="0" kern="1200" dirty="0">
                <a:effectLst/>
                <a:latin typeface="Calibri Light" panose="020F0302020204030204" pitchFamily="34" charset="0"/>
                <a:ea typeface="+mj-ea"/>
                <a:cs typeface="+mj-cs"/>
              </a:rPr>
              <a:t>Background on Open Contracting Partnership</a:t>
            </a:r>
          </a:p>
          <a:p>
            <a:r>
              <a:rPr lang="en-US" b="0" i="0" kern="1200" dirty="0">
                <a:effectLst/>
                <a:latin typeface="Calibri Light" panose="020F0302020204030204" pitchFamily="34" charset="0"/>
                <a:ea typeface="+mj-ea"/>
                <a:cs typeface="+mj-cs"/>
              </a:rPr>
              <a:t>12-country study </a:t>
            </a:r>
            <a:r>
              <a:rPr lang="en-US" dirty="0">
                <a:latin typeface="Calibri Light" panose="020F0302020204030204" pitchFamily="34" charset="0"/>
                <a:ea typeface="+mj-ea"/>
                <a:cs typeface="+mj-cs"/>
              </a:rPr>
              <a:t>-- how </a:t>
            </a:r>
            <a:r>
              <a:rPr lang="en-US" b="0" i="0" kern="1200" dirty="0">
                <a:effectLst/>
                <a:latin typeface="Calibri Light" panose="020F0302020204030204" pitchFamily="34" charset="0"/>
                <a:ea typeface="+mj-ea"/>
                <a:cs typeface="+mj-cs"/>
              </a:rPr>
              <a:t>open data and open contracting strategies can facilitate governments’ responses to emergencies.</a:t>
            </a:r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34982592-FD3E-4114-992F-AB3A9E23A5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" r="-2" b="-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8" name="Arc 27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10DB4B7E-35D2-4451-88D9-E95DD86A77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4533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9CC653-450C-4CF9-887F-0CF885C0B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D20D591-1AD6-4E97-A7CE-AC34AA7446D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00D33F-BA18-436E-AD66-AB3FD06B94DE}"/>
              </a:ext>
            </a:extLst>
          </p:cNvPr>
          <p:cNvSpPr txBox="1"/>
          <p:nvPr/>
        </p:nvSpPr>
        <p:spPr>
          <a:xfrm>
            <a:off x="6940807" y="6356349"/>
            <a:ext cx="1368723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89188"/>
            <a:r>
              <a:rPr lang="en-US" sz="2052" dirty="0">
                <a:solidFill>
                  <a:srgbClr val="1D2B4D"/>
                </a:solidFill>
                <a:latin typeface="Georgia"/>
              </a:rPr>
              <a:t>:55-1:05</a:t>
            </a:r>
          </a:p>
        </p:txBody>
      </p:sp>
    </p:spTree>
    <p:extLst>
      <p:ext uri="{BB962C8B-B14F-4D97-AF65-F5344CB8AC3E}">
        <p14:creationId xmlns:p14="http://schemas.microsoft.com/office/powerpoint/2010/main" val="1579312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g9fa75bb8ba_0_51"/>
          <p:cNvPicPr preferRelativeResize="0"/>
          <p:nvPr/>
        </p:nvPicPr>
        <p:blipFill rotWithShape="1">
          <a:blip r:embed="rId3">
            <a:alphaModFix amt="30000"/>
          </a:blip>
          <a:srcRect l="6597" t="18647" r="6934" b="12971"/>
          <a:stretch/>
        </p:blipFill>
        <p:spPr>
          <a:xfrm>
            <a:off x="0" y="670199"/>
            <a:ext cx="12191999" cy="568628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g9fa75bb8ba_0_51"/>
          <p:cNvSpPr txBox="1"/>
          <p:nvPr/>
        </p:nvSpPr>
        <p:spPr>
          <a:xfrm>
            <a:off x="0" y="0"/>
            <a:ext cx="121920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OCP’s Covid-19 Action Research Program: 1,350,000+ contracts analyzed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Summary 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Findings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6096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Higher prices &amp; disparity in unit prices paid by different buyers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6096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High usage of ‘multipurpose firms’ &amp; firms with no prior experience selling the purchased items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6096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Use of firms less than 6 months old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6096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Serious quality and completeness issues in the published data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6096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Places where published data was standardized, timely and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60960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of good quality enabled the best analysis</a:t>
            </a: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7" name="Google Shape;477;g9fa75bb8ba_0_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1400" y="5842000"/>
            <a:ext cx="2260600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D3A31E-1C8D-47D8-9B90-373A5620BFD3}"/>
              </a:ext>
            </a:extLst>
          </p:cNvPr>
          <p:cNvSpPr txBox="1"/>
          <p:nvPr/>
        </p:nvSpPr>
        <p:spPr>
          <a:xfrm>
            <a:off x="8796502" y="6377400"/>
            <a:ext cx="1368723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89188"/>
            <a:r>
              <a:rPr lang="en-US" sz="2052" dirty="0">
                <a:solidFill>
                  <a:srgbClr val="1D2B4D"/>
                </a:solidFill>
                <a:latin typeface="Georgia"/>
              </a:rPr>
              <a:t>:55-1:05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965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59273-C847-42B8-8AEE-4F935C2AC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04" y="581180"/>
            <a:ext cx="6594189" cy="1625210"/>
          </a:xfrm>
        </p:spPr>
        <p:txBody>
          <a:bodyPr>
            <a:normAutofit fontScale="90000"/>
          </a:bodyPr>
          <a:lstStyle/>
          <a:p>
            <a:r>
              <a:rPr lang="en-US" sz="3100" b="1" i="0" kern="120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Fraud in the Emergency</a:t>
            </a:r>
            <a:br>
              <a:rPr lang="en-US" sz="2100" b="0" i="0" kern="120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</a:br>
            <a:r>
              <a:rPr lang="en-US" sz="2700" b="1" i="0" kern="120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Mark Cheeseman </a:t>
            </a:r>
            <a:br>
              <a:rPr lang="en-US" sz="2700" b="0" i="0" kern="120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</a:br>
            <a:r>
              <a:rPr lang="en-US" sz="2200" dirty="0">
                <a:solidFill>
                  <a:srgbClr val="FFFFFF"/>
                </a:solidFill>
                <a:latin typeface="Calibri Light" panose="020F0302020204030204" pitchFamily="34" charset="0"/>
              </a:rPr>
              <a:t>Director of Government Counter Fraud Function and COO</a:t>
            </a:r>
            <a:br>
              <a:rPr lang="en-US" sz="2200" dirty="0">
                <a:solidFill>
                  <a:srgbClr val="FFFFFF"/>
                </a:solidFill>
                <a:latin typeface="Calibri Light" panose="020F0302020204030204" pitchFamily="34" charset="0"/>
              </a:rPr>
            </a:br>
            <a:r>
              <a:rPr lang="en-US" sz="2200" dirty="0">
                <a:solidFill>
                  <a:srgbClr val="FFFFFF"/>
                </a:solidFill>
                <a:latin typeface="Calibri Light" panose="020F0302020204030204" pitchFamily="34" charset="0"/>
              </a:rPr>
              <a:t>Cabinet Office</a:t>
            </a:r>
            <a:br>
              <a:rPr lang="en-US" sz="2200" dirty="0">
                <a:solidFill>
                  <a:srgbClr val="FFFFFF"/>
                </a:solidFill>
                <a:latin typeface="Calibri Light" panose="020F0302020204030204" pitchFamily="34" charset="0"/>
              </a:rPr>
            </a:br>
            <a:r>
              <a:rPr lang="en-US" sz="2200" dirty="0">
                <a:solidFill>
                  <a:srgbClr val="FFFFFF"/>
                </a:solidFill>
                <a:latin typeface="Calibri Light" panose="020F0302020204030204" pitchFamily="34" charset="0"/>
              </a:rPr>
              <a:t>United Kingdom</a:t>
            </a:r>
            <a:br>
              <a:rPr lang="en-US" sz="2100" b="0" i="0" kern="120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</a:b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89B7FA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369A0DE6-E847-4E49-BB2B-BD86DF53C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49" y="2667954"/>
            <a:ext cx="2571969" cy="363529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89B7FA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709463B-22F0-4ABC-AC6C-98850530F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970" y="2951921"/>
            <a:ext cx="3067358" cy="306735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5B0A5-F2F7-426D-93EC-6101A344B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057" y="762983"/>
            <a:ext cx="3515128" cy="5330923"/>
          </a:xfrm>
        </p:spPr>
        <p:txBody>
          <a:bodyPr anchor="ctr">
            <a:normAutofit/>
          </a:bodyPr>
          <a:lstStyle/>
          <a:p>
            <a:r>
              <a:rPr lang="en-US" sz="2400" b="0" i="0" kern="120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Fraud in emergency management and recovery</a:t>
            </a:r>
          </a:p>
          <a:p>
            <a:r>
              <a:rPr lang="en-US" sz="2400" dirty="0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+mj-cs"/>
              </a:rPr>
              <a:t>R</a:t>
            </a:r>
            <a:r>
              <a:rPr lang="en-US" sz="2400" b="0" i="0" kern="120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ecent study published by the UK Cabinet Office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B251B5-0BB9-4F1F-A314-54BC65065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150" y="6535157"/>
            <a:ext cx="641035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D20D591-1AD6-4E97-A7CE-AC34AA7446DA}" type="slidenum"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10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8AE16C-6974-4424-8C42-A980113D3A37}"/>
              </a:ext>
            </a:extLst>
          </p:cNvPr>
          <p:cNvSpPr txBox="1"/>
          <p:nvPr/>
        </p:nvSpPr>
        <p:spPr>
          <a:xfrm>
            <a:off x="10399805" y="6001634"/>
            <a:ext cx="1368723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89188"/>
            <a:r>
              <a:rPr lang="en-US" sz="2052" dirty="0">
                <a:solidFill>
                  <a:schemeClr val="bg1"/>
                </a:solidFill>
                <a:latin typeface="Georgia"/>
              </a:rPr>
              <a:t>1:05-:15</a:t>
            </a:r>
          </a:p>
        </p:txBody>
      </p:sp>
    </p:spTree>
    <p:extLst>
      <p:ext uri="{BB962C8B-B14F-4D97-AF65-F5344CB8AC3E}">
        <p14:creationId xmlns:p14="http://schemas.microsoft.com/office/powerpoint/2010/main" val="3127971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51F6A-85BB-42FD-B112-8B2CEB42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 &amp;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B06DF-D803-46E5-B200-FF3863B18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Different nations have taken different approaches to </a:t>
            </a:r>
            <a:r>
              <a:rPr lang="en-US" i="1" dirty="0"/>
              <a:t>force majeure </a:t>
            </a:r>
            <a:r>
              <a:rPr lang="en-US" dirty="0"/>
              <a:t>– to the question of which party should bear the risk of a natural disaster, the government or the contractor.  Does it make sense to leave that risk with contractors?</a:t>
            </a:r>
          </a:p>
          <a:p>
            <a:r>
              <a:rPr lang="en-US" dirty="0"/>
              <a:t>In the same vein – if contractors fail, who bears that risk?</a:t>
            </a:r>
          </a:p>
          <a:p>
            <a:r>
              <a:rPr lang="en-US" dirty="0"/>
              <a:t>Are these questions a first step to understanding how a government might use its procurement function to effect a fiscal stimulus – or accomplish other socioeconomic goals in a disaster?</a:t>
            </a:r>
          </a:p>
          <a:p>
            <a:r>
              <a:rPr lang="en-US" dirty="0"/>
              <a:t>Our discussion of “buyer cooperation” amongst governments and public agencies in a disaster raises this question:  is this an argument against outsourcing the public procurement function?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E3AA7-F8A2-48F2-BD7A-FDF123049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D20D591-1AD6-4E97-A7CE-AC34AA7446DA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pic>
        <p:nvPicPr>
          <p:cNvPr id="8" name="Graphic 7" descr="Chat">
            <a:extLst>
              <a:ext uri="{FF2B5EF4-FFF2-40B4-BE49-F238E27FC236}">
                <a16:creationId xmlns:a16="http://schemas.microsoft.com/office/drawing/2014/main" id="{BC32DADC-BEF2-4A5F-BE28-30C967B03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8980" y="136525"/>
            <a:ext cx="1975027" cy="19750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92462B-95A7-4EE1-9F85-E9342DCCD466}"/>
              </a:ext>
            </a:extLst>
          </p:cNvPr>
          <p:cNvSpPr txBox="1"/>
          <p:nvPr/>
        </p:nvSpPr>
        <p:spPr>
          <a:xfrm>
            <a:off x="10502441" y="6098711"/>
            <a:ext cx="1368723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89188"/>
            <a:r>
              <a:rPr lang="en-US" sz="2052" dirty="0">
                <a:solidFill>
                  <a:srgbClr val="1D2B4D"/>
                </a:solidFill>
                <a:latin typeface="Georgia"/>
              </a:rPr>
              <a:t>1:15-:30</a:t>
            </a:r>
          </a:p>
        </p:txBody>
      </p:sp>
    </p:spTree>
    <p:extLst>
      <p:ext uri="{BB962C8B-B14F-4D97-AF65-F5344CB8AC3E}">
        <p14:creationId xmlns:p14="http://schemas.microsoft.com/office/powerpoint/2010/main" val="1449414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0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CF43DC-763C-4B5E-A36E-11802F764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B0590-BFD7-4457-BBD3-172B970DD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8465" y="5258851"/>
            <a:ext cx="8495070" cy="90400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Program recording and materials will be available on www.publicprocurementinternational.com</a:t>
            </a:r>
          </a:p>
        </p:txBody>
      </p:sp>
      <p:sp>
        <p:nvSpPr>
          <p:cNvPr id="32" name="Oval 12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 descr="Presentation with Checklist">
            <a:extLst>
              <a:ext uri="{FF2B5EF4-FFF2-40B4-BE49-F238E27FC236}">
                <a16:creationId xmlns:a16="http://schemas.microsoft.com/office/drawing/2014/main" id="{4DC65DD9-4503-4C4D-A0FC-E5B9BA62A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B0B874-598E-4641-9508-6F40DC57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D20D591-1AD6-4E97-A7CE-AC34AA7446DA}" type="slidenum">
              <a:rPr lang="en-US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62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2510DD-09F6-4BA7-80D1-A44A57AE1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1220919"/>
            <a:ext cx="542578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Resources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1D74D-109B-4CBE-BB98-2D3E27EAC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3972" y="6356350"/>
            <a:ext cx="149982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D20D591-1AD6-4E97-A7CE-AC34AA7446DA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33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050755-547E-455A-8FC3-33AC0B697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200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/>
              <a:t>COVID-19: Lessons learned in public procurement -- Time for a new normal?  </a:t>
            </a:r>
          </a:p>
          <a:p>
            <a:r>
              <a:rPr lang="en-US" sz="1800"/>
              <a:t>Laurence Folliot Lalliot &amp; Christopher Yukins, </a:t>
            </a:r>
            <a:r>
              <a:rPr lang="en-US" sz="1800" i="1"/>
              <a:t>Concurrences, </a:t>
            </a:r>
            <a:r>
              <a:rPr lang="en-US" sz="1800"/>
              <a:t>Sept. 2020, </a:t>
            </a:r>
            <a:r>
              <a:rPr lang="en-US" sz="18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https://papers.ssrn.com/sol3/papers.cfm?abstract_id=3685860</a:t>
            </a:r>
            <a:endParaRPr lang="en-US" sz="1800"/>
          </a:p>
          <a:p>
            <a:endParaRPr lang="en-US" sz="1800" dirty="0"/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A36A5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sitting at a table&#10;&#10;Description automatically generated">
            <a:extLst>
              <a:ext uri="{FF2B5EF4-FFF2-40B4-BE49-F238E27FC236}">
                <a16:creationId xmlns:a16="http://schemas.microsoft.com/office/drawing/2014/main" id="{DBDD456C-FAB4-48DC-BEC5-C0D13AE2FB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1" b="2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189E6-8CDE-4C50-B601-6931ACFE8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5284" y="6356350"/>
            <a:ext cx="9585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D20D591-1AD6-4E97-A7CE-AC34AA7446DA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0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B1926-BD2C-4222-901D-9D1749C8F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982" y="2818824"/>
            <a:ext cx="6274591" cy="121116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CA" sz="2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www.open-contracting.org/action-research-lessons-COVID19</a:t>
            </a:r>
            <a:br>
              <a:rPr lang="en-CA" sz="2800" dirty="0">
                <a:solidFill>
                  <a:schemeClr val="bg1"/>
                </a:solidFill>
              </a:rPr>
            </a:br>
            <a:br>
              <a:rPr lang="en-CA" sz="2800" dirty="0">
                <a:solidFill>
                  <a:schemeClr val="bg1"/>
                </a:solidFill>
              </a:rPr>
            </a:br>
            <a:r>
              <a:rPr lang="en-CA" sz="2800" dirty="0">
                <a:solidFill>
                  <a:schemeClr val="bg1"/>
                </a:solidFill>
              </a:rPr>
              <a:t>Complete collection of Covid-19 research &amp; guidance can be found at </a:t>
            </a:r>
            <a:br>
              <a:rPr lang="en-CA" sz="2800" dirty="0">
                <a:solidFill>
                  <a:schemeClr val="bg1"/>
                </a:solidFill>
              </a:rPr>
            </a:br>
            <a:br>
              <a:rPr lang="en-CA" sz="2800" dirty="0">
                <a:solidFill>
                  <a:schemeClr val="bg1"/>
                </a:solidFill>
              </a:rPr>
            </a:br>
            <a:r>
              <a:rPr lang="en-CA" sz="2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www.open-contracting.org/covid19</a:t>
            </a:r>
            <a:br>
              <a:rPr lang="en-CA" sz="2800" dirty="0"/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E3265-AB5C-4159-92A2-71118F2E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D20D591-1AD6-4E97-A7CE-AC34AA7446D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8CC2272C-F7CB-8E44-A179-89A7D41DC4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52222" y="417512"/>
            <a:ext cx="43307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electronics, device&#10;&#10;Description automatically generated">
            <a:extLst>
              <a:ext uri="{FF2B5EF4-FFF2-40B4-BE49-F238E27FC236}">
                <a16:creationId xmlns:a16="http://schemas.microsoft.com/office/drawing/2014/main" id="{0A99DC7C-7018-C74E-B5B0-99536F2B6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89"/>
            <a:ext cx="4852555" cy="686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7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ADCA9-D2FB-4371-9A37-86E36737D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2903" y="949325"/>
            <a:ext cx="8071706" cy="238760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100" b="1" i="0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Program Begins:</a:t>
            </a:r>
            <a:br>
              <a:rPr lang="en-US" sz="5100" b="1" i="0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5100" b="1" i="0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9 am Eastern US / 13:00 UK / 14:00 CET / 15:00 South Africa</a:t>
            </a:r>
            <a:endParaRPr lang="en-US" sz="5100">
              <a:solidFill>
                <a:schemeClr val="bg1"/>
              </a:solidFill>
              <a:effectLst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B7507-D652-4BF9-B995-AD7C2C16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4794" y="6356350"/>
            <a:ext cx="177949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D20D591-1AD6-4E97-A7CE-AC34AA7446DA}" type="slidenum">
              <a:rPr lang="en-US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26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5A92BC41-5AE1-432E-87C7-12BF9E03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965B8A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B3859-96C3-4CB9-8B12-B253B027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495" y="1179095"/>
            <a:ext cx="5956353" cy="3404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Available at:</a:t>
            </a:r>
            <a:br>
              <a:rPr lang="en-US" sz="16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https://assets.publishing.service.gov.uk/government/uploads/system/uploads/attachment_data/file/864310/Fraud_in_Emergency_Management_and_Recovery_10Feb.pdf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0E1208-0B30-4396-AE7C-AEBFFAEE6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2BF4C-E1FF-4D20-9B38-DAB43B2D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9955" y="6397431"/>
            <a:ext cx="7299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D20D591-1AD6-4E97-A7CE-AC34AA7446DA}" type="slidenum"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20</a:t>
            </a:fld>
            <a:endParaRPr lang="en-US" sz="105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6" name="Content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id="{5F38C339-4C1C-48B0-ABA5-9B8CEF3A1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r="2369" b="2"/>
          <a:stretch/>
        </p:blipFill>
        <p:spPr>
          <a:xfrm>
            <a:off x="475488" y="476777"/>
            <a:ext cx="3864383" cy="592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50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6DF09D-E1BD-4CD8-862D-C1A7634DD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Lyrics to </a:t>
            </a:r>
            <a:r>
              <a:rPr lang="en-US" sz="1400" i="1" dirty="0" err="1">
                <a:solidFill>
                  <a:schemeClr val="bg1"/>
                </a:solidFill>
              </a:rPr>
              <a:t>Jerusalema</a:t>
            </a:r>
            <a:r>
              <a:rPr lang="en-US" sz="1400" dirty="0">
                <a:solidFill>
                  <a:schemeClr val="bg1"/>
                </a:solidFill>
              </a:rPr>
              <a:t>, by Master KG and </a:t>
            </a:r>
            <a:r>
              <a:rPr lang="en-US" sz="1400" dirty="0" err="1">
                <a:solidFill>
                  <a:schemeClr val="bg1"/>
                </a:solidFill>
              </a:rPr>
              <a:t>Nomcebo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Zikode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https://lyricstranslate.com/en/jerusalema-jerusalem.html-0</a:t>
            </a:r>
            <a:br>
              <a:rPr lang="en-US" sz="1400" i="1" dirty="0">
                <a:solidFill>
                  <a:srgbClr val="FFFFFF"/>
                </a:solidFill>
              </a:rPr>
            </a:br>
            <a:br>
              <a:rPr lang="en-US" sz="1400" i="1" dirty="0">
                <a:solidFill>
                  <a:srgbClr val="FFFFFF"/>
                </a:solidFill>
              </a:rPr>
            </a:br>
            <a:r>
              <a:rPr lang="en-US" sz="1400" i="1" dirty="0">
                <a:solidFill>
                  <a:srgbClr val="FFFFFF"/>
                </a:solidFill>
              </a:rPr>
              <a:t>Kids take dance challenge:</a:t>
            </a:r>
            <a:br>
              <a:rPr lang="en-US" sz="1400" i="1" dirty="0">
                <a:solidFill>
                  <a:srgbClr val="FFFFFF"/>
                </a:solidFill>
              </a:rPr>
            </a:br>
            <a:r>
              <a:rPr lang="en-US" sz="1400" i="1" dirty="0">
                <a:solidFill>
                  <a:srgbClr val="FFFFFF"/>
                </a:solidFill>
              </a:rPr>
              <a:t>https://www.youtube.com/watch?v=2GJxT5ZbEME&amp;list=PL5j1BMtOAsi2Pl9LfMPGqlYB-KKxcxAug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F8E4456-B911-42E2-8730-0851FE2F4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11" y="2426818"/>
            <a:ext cx="4142629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DC3E5-FD65-4CAF-9835-D08B04C78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274" y="2426818"/>
            <a:ext cx="4429514" cy="39976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A4B98-4664-422A-B80B-3CA6DC04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343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D20D591-1AD6-4E97-A7CE-AC34AA7446DA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ABC0A0-C24E-49EE-B766-B004AD28E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5119" y="5435983"/>
            <a:ext cx="1350555" cy="51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8322A-34B8-4281-9539-55CDDF19C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716269"/>
            <a:ext cx="10911840" cy="6400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b="1" dirty="0"/>
              <a:t>Welcome to over 350 government officials, managers, researchers, attorneys, students and academics registered from over 30 countries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59D10530-D6E3-4757-B258-C8D5439DD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6" b="-1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EE9E4-783D-4F29-8858-0C3160CEA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7D20D591-1AD6-4E97-A7CE-AC34AA7446DA}" type="slidenum">
              <a:rPr lang="en-US">
                <a:solidFill>
                  <a:schemeClr val="tx1">
                    <a:alpha val="80000"/>
                  </a:schemeClr>
                </a:solidFill>
              </a:rPr>
              <a:pPr defTabSz="457200"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22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7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96AB3B-A786-498C-AE06-E5F8D630C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272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5603F2-9DAA-4EB4-8BB2-EE067622B6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16071"/>
              </p:ext>
            </p:extLst>
          </p:nvPr>
        </p:nvGraphicFramePr>
        <p:xfrm>
          <a:off x="5419726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4624977-DAB7-4972-B1F8-A15E88261422}"/>
              </a:ext>
            </a:extLst>
          </p:cNvPr>
          <p:cNvSpPr txBox="1"/>
          <p:nvPr/>
        </p:nvSpPr>
        <p:spPr>
          <a:xfrm>
            <a:off x="1699022" y="50344"/>
            <a:ext cx="86059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Disclaimer:  All opinions offered are the personal opinions of the participants and should not be attributed to their organizations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A7D1D-6013-4E9B-A596-E1FD8D8A4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00706-0634-498A-A29E-752CB46CF18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67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58153EC8-8E01-4D70-B575-24ABD35A1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3881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DCB39-AE6F-4BA4-A6C7-4D6199303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50" y="657498"/>
            <a:ext cx="4806184" cy="3644537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In Memoriam</a:t>
            </a:r>
            <a:br>
              <a:rPr lang="en-US" sz="5400" dirty="0">
                <a:solidFill>
                  <a:schemeClr val="bg1"/>
                </a:solidFill>
              </a:rPr>
            </a:b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Professor Frederick J. Lees, 1930-2020</a:t>
            </a:r>
          </a:p>
        </p:txBody>
      </p:sp>
      <p:pic>
        <p:nvPicPr>
          <p:cNvPr id="4" name="Picture 3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72AAA771-D9DC-4669-90CC-816BDAD624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3" r="-1" b="9805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9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97D3-FA62-43EF-ABC5-245A4D34A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35" y="-13705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Panelists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51A36-1C7F-462B-8138-81BC3C8B0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D591-1AD6-4E97-A7CE-AC34AA7446DA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63E8E1-33C0-43D1-8A71-CB490359927B}"/>
              </a:ext>
            </a:extLst>
          </p:cNvPr>
          <p:cNvSpPr txBox="1"/>
          <p:nvPr/>
        </p:nvSpPr>
        <p:spPr>
          <a:xfrm>
            <a:off x="10768263" y="5763126"/>
            <a:ext cx="120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:00-:05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2E76F2-7D77-46CA-94E2-DE8213598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902" y="984523"/>
            <a:ext cx="8975368" cy="550320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85D148-AB15-4358-8A7A-A9B1BAA85CC6}"/>
              </a:ext>
            </a:extLst>
          </p:cNvPr>
          <p:cNvCxnSpPr>
            <a:cxnSpLocks/>
          </p:cNvCxnSpPr>
          <p:nvPr/>
        </p:nvCxnSpPr>
        <p:spPr>
          <a:xfrm flipH="1">
            <a:off x="3517645" y="856254"/>
            <a:ext cx="167947" cy="328734"/>
          </a:xfrm>
          <a:prstGeom prst="straightConnector1">
            <a:avLst/>
          </a:prstGeom>
          <a:ln w="889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3E28534-CAAD-49E8-81F9-93DB48F29AEE}"/>
              </a:ext>
            </a:extLst>
          </p:cNvPr>
          <p:cNvSpPr txBox="1"/>
          <p:nvPr/>
        </p:nvSpPr>
        <p:spPr>
          <a:xfrm>
            <a:off x="2761278" y="51911"/>
            <a:ext cx="2276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00"/>
                </a:solidFill>
                <a:latin typeface="Bahnschrift SemiBold" panose="020B0502040204020203" pitchFamily="34" charset="0"/>
              </a:rPr>
              <a:t>Emergency Contracting &amp; 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  <a:latin typeface="Bahnschrift SemiBold" panose="020B0502040204020203" pitchFamily="34" charset="0"/>
              </a:rPr>
              <a:t>Anti-Corruption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CD5795-2A57-48FE-9730-49775744887C}"/>
              </a:ext>
            </a:extLst>
          </p:cNvPr>
          <p:cNvSpPr txBox="1"/>
          <p:nvPr/>
        </p:nvSpPr>
        <p:spPr>
          <a:xfrm>
            <a:off x="5794314" y="51912"/>
            <a:ext cx="2276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Bahnschrift SemiBold" panose="020B0502040204020203" pitchFamily="34" charset="0"/>
              </a:rPr>
              <a:t>Contract Administration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C40BF0-4E51-4EAA-8C25-27AC7616FA37}"/>
              </a:ext>
            </a:extLst>
          </p:cNvPr>
          <p:cNvSpPr txBox="1"/>
          <p:nvPr/>
        </p:nvSpPr>
        <p:spPr>
          <a:xfrm>
            <a:off x="9629928" y="51911"/>
            <a:ext cx="2276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Bahnschrift SemiBold" panose="020B0502040204020203" pitchFamily="34" charset="0"/>
              </a:rPr>
              <a:t>Supply Chain Resilience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8FE004D-7A43-4E44-BBB8-321580CCADBC}"/>
              </a:ext>
            </a:extLst>
          </p:cNvPr>
          <p:cNvCxnSpPr>
            <a:cxnSpLocks/>
          </p:cNvCxnSpPr>
          <p:nvPr/>
        </p:nvCxnSpPr>
        <p:spPr>
          <a:xfrm>
            <a:off x="6842458" y="861055"/>
            <a:ext cx="1" cy="319131"/>
          </a:xfrm>
          <a:prstGeom prst="straightConnector1">
            <a:avLst/>
          </a:prstGeom>
          <a:ln w="889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A5E6D9C-F167-426D-B6D2-609D350EB006}"/>
              </a:ext>
            </a:extLst>
          </p:cNvPr>
          <p:cNvCxnSpPr>
            <a:cxnSpLocks/>
          </p:cNvCxnSpPr>
          <p:nvPr/>
        </p:nvCxnSpPr>
        <p:spPr>
          <a:xfrm flipH="1">
            <a:off x="9831360" y="752952"/>
            <a:ext cx="167947" cy="328734"/>
          </a:xfrm>
          <a:prstGeom prst="straightConnector1">
            <a:avLst/>
          </a:prstGeom>
          <a:ln w="889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5F85787-9D14-495D-BF62-508D5F96F28B}"/>
              </a:ext>
            </a:extLst>
          </p:cNvPr>
          <p:cNvSpPr txBox="1"/>
          <p:nvPr/>
        </p:nvSpPr>
        <p:spPr>
          <a:xfrm>
            <a:off x="-379445" y="2535530"/>
            <a:ext cx="2276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Bahnschrift SemiBold" panose="020B0502040204020203" pitchFamily="34" charset="0"/>
              </a:rPr>
              <a:t>Contractual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Bahnschrift SemiBold" panose="020B0502040204020203" pitchFamily="34" charset="0"/>
              </a:rPr>
              <a:t>Risk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Bahnschrift SemiBold" panose="020B0502040204020203" pitchFamily="34" charset="0"/>
              </a:rPr>
              <a:t>Allocation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7A53E9-20A1-4496-87F0-4122C3F8FEAD}"/>
              </a:ext>
            </a:extLst>
          </p:cNvPr>
          <p:cNvSpPr txBox="1"/>
          <p:nvPr/>
        </p:nvSpPr>
        <p:spPr>
          <a:xfrm>
            <a:off x="10192849" y="2240765"/>
            <a:ext cx="2351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Bahnschrift SemiBold" panose="020B0502040204020203" pitchFamily="34" charset="0"/>
              </a:rPr>
              <a:t>Social Contracting</a:t>
            </a:r>
          </a:p>
        </p:txBody>
      </p:sp>
      <p:sp>
        <p:nvSpPr>
          <p:cNvPr id="48" name="Arrow: Bent-Up 47">
            <a:extLst>
              <a:ext uri="{FF2B5EF4-FFF2-40B4-BE49-F238E27FC236}">
                <a16:creationId xmlns:a16="http://schemas.microsoft.com/office/drawing/2014/main" id="{4BFEDAE2-E513-48A6-8195-35382D268224}"/>
              </a:ext>
            </a:extLst>
          </p:cNvPr>
          <p:cNvSpPr/>
          <p:nvPr/>
        </p:nvSpPr>
        <p:spPr>
          <a:xfrm rot="10800000">
            <a:off x="6736702" y="2710849"/>
            <a:ext cx="3807764" cy="280710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CFEC9E-832D-4B21-A084-7BE4652EBEE9}"/>
              </a:ext>
            </a:extLst>
          </p:cNvPr>
          <p:cNvSpPr txBox="1"/>
          <p:nvPr/>
        </p:nvSpPr>
        <p:spPr>
          <a:xfrm>
            <a:off x="10267491" y="3870508"/>
            <a:ext cx="2276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Bahnschrift SemiBold" panose="020B0502040204020203" pitchFamily="34" charset="0"/>
              </a:rPr>
              <a:t>Open Data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7ABA7D5-04A0-4F35-BE9E-76EA635022F9}"/>
              </a:ext>
            </a:extLst>
          </p:cNvPr>
          <p:cNvCxnSpPr>
            <a:cxnSpLocks/>
          </p:cNvCxnSpPr>
          <p:nvPr/>
        </p:nvCxnSpPr>
        <p:spPr>
          <a:xfrm flipH="1" flipV="1">
            <a:off x="10307828" y="3870508"/>
            <a:ext cx="393607" cy="202711"/>
          </a:xfrm>
          <a:prstGeom prst="straightConnector1">
            <a:avLst/>
          </a:prstGeom>
          <a:ln w="889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BE274C87-DFC4-40F2-8DDF-7453EF8934C0}"/>
              </a:ext>
            </a:extLst>
          </p:cNvPr>
          <p:cNvSpPr txBox="1"/>
          <p:nvPr/>
        </p:nvSpPr>
        <p:spPr>
          <a:xfrm>
            <a:off x="-379445" y="4696296"/>
            <a:ext cx="2276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Bahnschrift SemiBold" panose="020B0502040204020203" pitchFamily="34" charset="0"/>
              </a:rPr>
              <a:t>Cross-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Bahnschrift SemiBold" panose="020B0502040204020203" pitchFamily="34" charset="0"/>
              </a:rPr>
              <a:t>Border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Bahnschrift SemiBold" panose="020B0502040204020203" pitchFamily="34" charset="0"/>
              </a:rPr>
              <a:t>Studies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6B0375B-A4A2-4379-B7D2-0C4ADB4D8345}"/>
              </a:ext>
            </a:extLst>
          </p:cNvPr>
          <p:cNvCxnSpPr>
            <a:cxnSpLocks/>
          </p:cNvCxnSpPr>
          <p:nvPr/>
        </p:nvCxnSpPr>
        <p:spPr>
          <a:xfrm>
            <a:off x="1418252" y="5296460"/>
            <a:ext cx="591622" cy="1"/>
          </a:xfrm>
          <a:prstGeom prst="straightConnector1">
            <a:avLst/>
          </a:prstGeom>
          <a:ln w="889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72387D8-FF25-4A56-A03E-DB5BD50B3BA2}"/>
              </a:ext>
            </a:extLst>
          </p:cNvPr>
          <p:cNvSpPr txBox="1"/>
          <p:nvPr/>
        </p:nvSpPr>
        <p:spPr>
          <a:xfrm>
            <a:off x="3166966" y="6426140"/>
            <a:ext cx="2276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Bahnschrift SemiBold" panose="020B0502040204020203" pitchFamily="34" charset="0"/>
              </a:rPr>
              <a:t>Anti-Fraud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292355B-BAF0-4B46-A733-CA5A73EFECD1}"/>
              </a:ext>
            </a:extLst>
          </p:cNvPr>
          <p:cNvCxnSpPr>
            <a:cxnSpLocks/>
          </p:cNvCxnSpPr>
          <p:nvPr/>
        </p:nvCxnSpPr>
        <p:spPr>
          <a:xfrm flipV="1">
            <a:off x="4254759" y="6234513"/>
            <a:ext cx="0" cy="253217"/>
          </a:xfrm>
          <a:prstGeom prst="straightConnector1">
            <a:avLst/>
          </a:prstGeom>
          <a:ln w="889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Arrow: Bent 66">
            <a:extLst>
              <a:ext uri="{FF2B5EF4-FFF2-40B4-BE49-F238E27FC236}">
                <a16:creationId xmlns:a16="http://schemas.microsoft.com/office/drawing/2014/main" id="{9353A49F-D657-47E6-AC3E-EDAFD67BBD07}"/>
              </a:ext>
            </a:extLst>
          </p:cNvPr>
          <p:cNvSpPr/>
          <p:nvPr/>
        </p:nvSpPr>
        <p:spPr>
          <a:xfrm rot="5400000">
            <a:off x="2420555" y="1865461"/>
            <a:ext cx="280713" cy="2060022"/>
          </a:xfrm>
          <a:prstGeom prst="bentArrow">
            <a:avLst>
              <a:gd name="adj1" fmla="val 15244"/>
              <a:gd name="adj2" fmla="val 25000"/>
              <a:gd name="adj3" fmla="val 25000"/>
              <a:gd name="adj4" fmla="val 87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24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676400" y="1219200"/>
            <a:ext cx="86106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923245" y="1052737"/>
            <a:ext cx="65652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Gill Sans MT"/>
              </a:rPr>
              <a:t>South Africa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Prof Geo Quinot &amp; Prof </a:t>
            </a:r>
            <a:r>
              <a:rPr lang="en-US" dirty="0" err="1">
                <a:solidFill>
                  <a:srgbClr val="000000"/>
                </a:solidFill>
                <a:latin typeface="Gill Sans MT"/>
              </a:rPr>
              <a:t>Sope</a:t>
            </a:r>
            <a:r>
              <a:rPr lang="en-US" dirty="0">
                <a:solidFill>
                  <a:srgbClr val="000000"/>
                </a:solidFill>
                <a:latin typeface="Gill Sans MT"/>
              </a:rPr>
              <a:t> Williams-</a:t>
            </a:r>
            <a:r>
              <a:rPr lang="en-US" dirty="0" err="1">
                <a:solidFill>
                  <a:srgbClr val="000000"/>
                </a:solidFill>
                <a:latin typeface="Gill Sans MT"/>
              </a:rPr>
              <a:t>Elegbe</a:t>
            </a:r>
            <a:r>
              <a:rPr lang="en-US" dirty="0">
                <a:solidFill>
                  <a:srgbClr val="000000"/>
                </a:solidFill>
                <a:latin typeface="Gill Sans MT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Stellenbosch University &amp; African Procurement Law Unit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Gill Sans M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Gill Sans M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Gill Sans MT"/>
              </a:rPr>
              <a:t>Approach to COVID-19 procurement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Gill Sans MT"/>
              </a:rPr>
              <a:t>Centralisation</a:t>
            </a:r>
            <a:r>
              <a:rPr lang="en-US" sz="2400" dirty="0">
                <a:solidFill>
                  <a:srgbClr val="000000"/>
                </a:solidFill>
                <a:latin typeface="Gill Sans MT"/>
              </a:rPr>
              <a:t> (Transversal contracting)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Emergency procurement – direct contracting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Price controls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" t="5134"/>
          <a:stretch/>
        </p:blipFill>
        <p:spPr>
          <a:xfrm>
            <a:off x="1991545" y="1124744"/>
            <a:ext cx="1859693" cy="2520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 t="2888"/>
          <a:stretch/>
        </p:blipFill>
        <p:spPr>
          <a:xfrm>
            <a:off x="8688288" y="4293096"/>
            <a:ext cx="1720970" cy="24208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63553" y="4869161"/>
            <a:ext cx="65652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Gill Sans MT"/>
              </a:rPr>
              <a:t>Consequences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Investigations and prosecutions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Future initiatives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4F2180-68E9-4945-8343-AD6E491A2990}"/>
              </a:ext>
            </a:extLst>
          </p:cNvPr>
          <p:cNvSpPr txBox="1"/>
          <p:nvPr/>
        </p:nvSpPr>
        <p:spPr>
          <a:xfrm>
            <a:off x="11177566" y="6416269"/>
            <a:ext cx="120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:05-:15</a:t>
            </a:r>
          </a:p>
        </p:txBody>
      </p:sp>
    </p:spTree>
    <p:extLst>
      <p:ext uri="{BB962C8B-B14F-4D97-AF65-F5344CB8AC3E}">
        <p14:creationId xmlns:p14="http://schemas.microsoft.com/office/powerpoint/2010/main" val="40443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26"/>
    </mc:Choice>
    <mc:Fallback xmlns="">
      <p:transition spd="slow" advTm="6942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ame 11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13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E45848-BEDA-4F24-9C4E-DA2120958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BB8117-A903-442C-9223-A4FEB85C3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59300B8-3117-43F8-9F8E-68DB9F002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AFAE680-42C1-4104-B74F-B0A8F1FB2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28A8BA9-B3FE-4C96-A0A1-72A0D2C8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B3450-C8B1-41FA-92EE-60F181C08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6576518" cy="9038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CONTRACT ADMINISTRATION: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RECOVERY OF ADDITIONAL COSTS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FC3A8A-0F23-4A46-934A-6282B7464977}"/>
              </a:ext>
            </a:extLst>
          </p:cNvPr>
          <p:cNvSpPr txBox="1"/>
          <p:nvPr/>
        </p:nvSpPr>
        <p:spPr>
          <a:xfrm>
            <a:off x="838201" y="1943259"/>
            <a:ext cx="7839268" cy="4411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-228600" fontAlgn="auto">
              <a:spcBef>
                <a:spcPts val="0"/>
              </a:spcBef>
              <a:spcAft>
                <a:spcPts val="600"/>
              </a:spcAft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FACTORS AFFECTING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…One major one = risk profile</a:t>
            </a:r>
          </a:p>
          <a:p>
            <a:pPr marL="285750" marR="0" lvl="0" indent="-228600" fontAlgn="auto">
              <a:spcBef>
                <a:spcPts val="0"/>
              </a:spcBef>
              <a:spcAft>
                <a:spcPts val="600"/>
              </a:spcAft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E.g. contract type: fixed/firm, target, cost-plus (some argue use cost-plus more in response!)</a:t>
            </a:r>
          </a:p>
          <a:p>
            <a:pPr marL="0" marR="0" lvl="0" indent="-228600" fontAlgn="auto">
              <a:spcBef>
                <a:spcPts val="0"/>
              </a:spcBef>
              <a:spcAft>
                <a:spcPts val="600"/>
              </a:spcAft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spcBef>
                <a:spcPts val="0"/>
              </a:spcBef>
              <a:spcAft>
                <a:spcPts val="600"/>
              </a:spcAft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STANDARD CLAUSES 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… No “EU Contract Administration Directive”. So… model/individual clauses…</a:t>
            </a:r>
          </a:p>
          <a:p>
            <a:pPr marL="285750" marR="0" lvl="0" indent="-228600" fontAlgn="auto">
              <a:spcBef>
                <a:spcPts val="0"/>
              </a:spcBef>
              <a:spcAft>
                <a:spcPts val="600"/>
              </a:spcAft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US: FAR - </a:t>
            </a:r>
            <a:r>
              <a:rPr kumimoji="0" lang="en-US" sz="14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force majeure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style permitting excusable/compensable delay</a:t>
            </a:r>
          </a:p>
          <a:p>
            <a:pPr marL="285750" marR="0" lvl="0" indent="-228600" fontAlgn="auto">
              <a:spcBef>
                <a:spcPts val="0"/>
              </a:spcBef>
              <a:spcAft>
                <a:spcPts val="600"/>
              </a:spcAft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UK: no standard clauses </a:t>
            </a:r>
            <a:r>
              <a:rPr kumimoji="0" lang="en-US" sz="14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per se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– policy steer away from suspension/termination to continuity e.g. (model) interim payments </a:t>
            </a:r>
            <a:r>
              <a:rPr kumimoji="0" lang="en-US" sz="1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etc</a:t>
            </a:r>
            <a:endParaRPr kumimoji="0" lang="en-US" sz="1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742950" marR="0" lvl="1" indent="-228600" fontAlgn="auto">
              <a:spcBef>
                <a:spcPts val="0"/>
              </a:spcBef>
              <a:spcAft>
                <a:spcPts val="600"/>
              </a:spcAft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spcBef>
                <a:spcPts val="0"/>
              </a:spcBef>
              <a:spcAft>
                <a:spcPts val="600"/>
              </a:spcAft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RECOVERY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- “Allowable costs” – from existing costs affected by COVID-19 to </a:t>
            </a:r>
            <a:r>
              <a:rPr kumimoji="0" lang="en-US" sz="1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remobilisation</a:t>
            </a:r>
            <a:endParaRPr kumimoji="0" lang="en-US" sz="1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28600" fontAlgn="auto">
              <a:spcBef>
                <a:spcPts val="0"/>
              </a:spcBef>
              <a:spcAft>
                <a:spcPts val="600"/>
              </a:spcAft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How do you decide? </a:t>
            </a:r>
          </a:p>
          <a:p>
            <a:pPr marL="742950" marR="0" lvl="1" indent="-228600" fontAlgn="auto">
              <a:spcBef>
                <a:spcPts val="0"/>
              </a:spcBef>
              <a:spcAft>
                <a:spcPts val="600"/>
              </a:spcAft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UK change of law clause </a:t>
            </a:r>
            <a:r>
              <a:rPr kumimoji="0" lang="en-US" sz="14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may 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permit recovery; if not, Government procurement policy?</a:t>
            </a:r>
          </a:p>
          <a:p>
            <a:pPr marL="742950" marR="0" lvl="1" indent="-228600" fontAlgn="auto">
              <a:spcBef>
                <a:spcPts val="0"/>
              </a:spcBef>
              <a:spcAft>
                <a:spcPts val="600"/>
              </a:spcAft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“Appropriate”, “attributable”, “reasonable” (US FAR, UK Open Book Contract Management, UK SSCR)</a:t>
            </a:r>
          </a:p>
          <a:p>
            <a:pPr marL="285750" marR="0" lvl="0" indent="-228600" fontAlgn="auto">
              <a:spcBef>
                <a:spcPts val="0"/>
              </a:spcBef>
              <a:spcAft>
                <a:spcPts val="600"/>
              </a:spcAft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How do you verify?</a:t>
            </a:r>
          </a:p>
          <a:p>
            <a:pPr marL="742950" marR="0" lvl="1" indent="-228600" fontAlgn="auto">
              <a:spcBef>
                <a:spcPts val="0"/>
              </a:spcBef>
              <a:spcAft>
                <a:spcPts val="600"/>
              </a:spcAft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UK “open book” e.g. records for reconciliation: how if poor oversight/audit?</a:t>
            </a:r>
          </a:p>
          <a:p>
            <a:pPr marL="285750" marR="0" lvl="0" indent="-228600" fontAlgn="auto">
              <a:spcBef>
                <a:spcPts val="0"/>
              </a:spcBef>
              <a:spcAft>
                <a:spcPts val="600"/>
              </a:spcAft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US" sz="700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7" name="Picture 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E397282-620A-4F48-9777-6460D5C2423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398" y="914401"/>
            <a:ext cx="2398401" cy="2398401"/>
          </a:xfrm>
          <a:prstGeom prst="rect">
            <a:avLst/>
          </a:prstGeom>
        </p:spPr>
      </p:pic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F2A3065-BC29-41DA-996D-FF388D15B3A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398" y="3475039"/>
            <a:ext cx="2398401" cy="239840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477A7A6-A23D-4A1D-9C84-7C751596BCF4}"/>
              </a:ext>
            </a:extLst>
          </p:cNvPr>
          <p:cNvGrpSpPr/>
          <p:nvPr/>
        </p:nvGrpSpPr>
        <p:grpSpPr>
          <a:xfrm>
            <a:off x="7374816" y="977800"/>
            <a:ext cx="3807016" cy="2170186"/>
            <a:chOff x="2618568" y="-666381"/>
            <a:chExt cx="3807016" cy="217018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2DC78FE-1F8E-4658-BB05-DA846047C1FC}"/>
                </a:ext>
              </a:extLst>
            </p:cNvPr>
            <p:cNvSpPr/>
            <p:nvPr/>
          </p:nvSpPr>
          <p:spPr>
            <a:xfrm>
              <a:off x="4351015" y="1104014"/>
              <a:ext cx="2074569" cy="399791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19855AE-CF46-4759-AB97-B51C8C3126F7}"/>
                </a:ext>
              </a:extLst>
            </p:cNvPr>
            <p:cNvSpPr txBox="1"/>
            <p:nvPr/>
          </p:nvSpPr>
          <p:spPr>
            <a:xfrm>
              <a:off x="2618568" y="-666381"/>
              <a:ext cx="2074569" cy="5546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spcFirstLastPara="0" vert="horz" wrap="square" lIns="71120" tIns="71120" rIns="71120" bIns="0" numCol="1" spcCol="1270" anchor="t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François Lichère          Université J. Moulin (Lyon 3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France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08E1DB0-500F-4B77-9A11-FC014EFA3580}"/>
              </a:ext>
            </a:extLst>
          </p:cNvPr>
          <p:cNvGrpSpPr/>
          <p:nvPr/>
        </p:nvGrpSpPr>
        <p:grpSpPr>
          <a:xfrm>
            <a:off x="9879128" y="5744992"/>
            <a:ext cx="2017560" cy="581370"/>
            <a:chOff x="5994185" y="1042768"/>
            <a:chExt cx="2017560" cy="581370"/>
          </a:xfrm>
          <a:solidFill>
            <a:schemeClr val="tx1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F5DFC60-4060-41F7-BB8F-5559FBCC8AD7}"/>
                </a:ext>
              </a:extLst>
            </p:cNvPr>
            <p:cNvSpPr/>
            <p:nvPr/>
          </p:nvSpPr>
          <p:spPr>
            <a:xfrm>
              <a:off x="5994185" y="1042768"/>
              <a:ext cx="2017560" cy="581370"/>
            </a:xfrm>
            <a:prstGeom prst="rect">
              <a:avLst/>
            </a:prstGeom>
            <a:grpFill/>
            <a:ln>
              <a:noFill/>
            </a:ln>
            <a:effectLst/>
          </p:spPr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104AB47-A1B9-4629-8A30-C854A8CA7716}"/>
                </a:ext>
              </a:extLst>
            </p:cNvPr>
            <p:cNvSpPr txBox="1"/>
            <p:nvPr/>
          </p:nvSpPr>
          <p:spPr>
            <a:xfrm>
              <a:off x="5994185" y="1042768"/>
              <a:ext cx="2017560" cy="58137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71120" tIns="71120" rIns="71120" bIns="0" numCol="1" spcCol="1270" anchor="t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Luke Butler                               U. of Nottingham</a:t>
              </a:r>
            </a:p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United Kingdom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4D21874-0E11-4276-B8A7-8102C80603EC}"/>
              </a:ext>
            </a:extLst>
          </p:cNvPr>
          <p:cNvSpPr txBox="1"/>
          <p:nvPr/>
        </p:nvSpPr>
        <p:spPr>
          <a:xfrm>
            <a:off x="10527191" y="6384457"/>
            <a:ext cx="120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:15-:25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71C72D-CF33-434A-9D34-1481141D0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3751" y="6429754"/>
            <a:ext cx="2743200" cy="365125"/>
          </a:xfrm>
        </p:spPr>
        <p:txBody>
          <a:bodyPr/>
          <a:lstStyle/>
          <a:p>
            <a:fld id="{28844951-7827-47D4-8276-7DDE1FA7D8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0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D5378D95-555B-48CF-90CC-E38AD43747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7" r="18493" b="909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18812E-6168-4F44-94FF-1F5234D96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6244195" cy="1254760"/>
          </a:xfrm>
        </p:spPr>
        <p:txBody>
          <a:bodyPr anchor="b">
            <a:normAutofit fontScale="90000"/>
          </a:bodyPr>
          <a:lstStyle/>
          <a:p>
            <a:pPr rtl="0" eaLnBrk="1" latinLnBrk="0" hangingPunct="1"/>
            <a:r>
              <a:rPr lang="en-US" sz="3100" b="1" i="0" kern="1200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Buyers’ Coordination </a:t>
            </a:r>
            <a:br>
              <a:rPr lang="en-US" sz="2800" b="0" i="0" kern="1200" dirty="0">
                <a:effectLst/>
                <a:latin typeface="Calibri Light" panose="020F0302020204030204" pitchFamily="34" charset="0"/>
                <a:ea typeface="+mj-ea"/>
                <a:cs typeface="+mj-cs"/>
              </a:rPr>
            </a:br>
            <a:r>
              <a:rPr lang="en-US" sz="2800" b="1" i="0" kern="1200" dirty="0">
                <a:effectLst/>
                <a:latin typeface="Calibri Light" panose="020F0302020204030204" pitchFamily="34" charset="0"/>
                <a:ea typeface="+mj-ea"/>
                <a:cs typeface="+mj-cs"/>
              </a:rPr>
              <a:t>Gian Luigi Albano </a:t>
            </a:r>
            <a:br>
              <a:rPr lang="en-US" sz="2800" b="1" i="0" kern="1200" dirty="0">
                <a:effectLst/>
                <a:latin typeface="Calibri Light" panose="020F0302020204030204" pitchFamily="34" charset="0"/>
                <a:ea typeface="+mj-ea"/>
                <a:cs typeface="+mj-cs"/>
              </a:rPr>
            </a:br>
            <a:r>
              <a:rPr lang="en-US" sz="2800" b="1" i="0" kern="1200" dirty="0">
                <a:effectLst/>
                <a:latin typeface="Calibri Light" panose="020F0302020204030204" pitchFamily="34" charset="0"/>
                <a:ea typeface="+mj-ea"/>
                <a:cs typeface="+mj-cs"/>
              </a:rPr>
              <a:t>(CONSIP – Rome / University LUISS “G. Carli”)</a:t>
            </a:r>
            <a:endParaRPr lang="en-US" sz="28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C20EB-8ADC-4428-AAF8-59DCCD10C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648779"/>
            <a:ext cx="5724906" cy="3867566"/>
          </a:xfrm>
        </p:spPr>
        <p:txBody>
          <a:bodyPr anchor="t">
            <a:normAutofit/>
          </a:bodyPr>
          <a:lstStyle/>
          <a:p>
            <a:r>
              <a:rPr lang="en-US" sz="2200" b="1" dirty="0"/>
              <a:t>Chaotic marketplace</a:t>
            </a:r>
            <a:r>
              <a:rPr lang="en-US" sz="2000" dirty="0"/>
              <a:t>: 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 Buyers competing against each other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 PPE’s becoming almost financial assets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 Sensible -under normal circumstances- purchasing tools (e.g. FAs) standing on a </a:t>
            </a:r>
            <a:r>
              <a:rPr lang="en-US" sz="2000" i="1" dirty="0"/>
              <a:t>fragile</a:t>
            </a:r>
            <a:r>
              <a:rPr lang="en-US" sz="2000" dirty="0"/>
              <a:t> global supply chain</a:t>
            </a:r>
          </a:p>
          <a:p>
            <a:r>
              <a:rPr lang="en-US" sz="2200" b="1" dirty="0"/>
              <a:t>Challenges</a:t>
            </a:r>
            <a:r>
              <a:rPr lang="en-US" sz="2000" dirty="0"/>
              <a:t>: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 Dealing with vendors </a:t>
            </a:r>
            <a:r>
              <a:rPr lang="en-US" sz="2000"/>
              <a:t>born overnight</a:t>
            </a:r>
            <a:endParaRPr lang="en-US" sz="2000" dirty="0"/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 Checking quality when you need to buy quickly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 Getting rid of the “direct award” option</a:t>
            </a:r>
          </a:p>
          <a:p>
            <a:pPr lvl="1"/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9D06CC-3930-4DF4-86B9-0BE52428E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D20D591-1AD6-4E97-A7CE-AC34AA7446D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2C9135-7823-4913-AECE-AC64CD010993}"/>
              </a:ext>
            </a:extLst>
          </p:cNvPr>
          <p:cNvSpPr txBox="1"/>
          <p:nvPr/>
        </p:nvSpPr>
        <p:spPr>
          <a:xfrm>
            <a:off x="10768263" y="5763126"/>
            <a:ext cx="120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:25-:35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029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uminousVTI">
  <a:themeElements>
    <a:clrScheme name="AnalogousFromLightSeedRightStep">
      <a:dk1>
        <a:srgbClr val="000000"/>
      </a:dk1>
      <a:lt1>
        <a:srgbClr val="FFFFFF"/>
      </a:lt1>
      <a:dk2>
        <a:srgbClr val="203739"/>
      </a:dk2>
      <a:lt2>
        <a:srgbClr val="E8E2E4"/>
      </a:lt2>
      <a:accent1>
        <a:srgbClr val="76AA95"/>
      </a:accent1>
      <a:accent2>
        <a:srgbClr val="69ACAC"/>
      </a:accent2>
      <a:accent3>
        <a:srgbClr val="7DA7C6"/>
      </a:accent3>
      <a:accent4>
        <a:srgbClr val="7682C3"/>
      </a:accent4>
      <a:accent5>
        <a:srgbClr val="9F8FCD"/>
      </a:accent5>
      <a:accent6>
        <a:srgbClr val="AA76C3"/>
      </a:accent6>
      <a:hlink>
        <a:srgbClr val="AE6986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3.xml><?xml version="1.0" encoding="utf-8"?>
<a:theme xmlns:a="http://schemas.openxmlformats.org/drawingml/2006/main" name="1_Blank">
  <a:themeElements>
    <a:clrScheme name="FBD 2018">
      <a:dk1>
        <a:srgbClr val="1D2B4D"/>
      </a:dk1>
      <a:lt1>
        <a:sysClr val="window" lastClr="FFFFFF"/>
      </a:lt1>
      <a:dk2>
        <a:srgbClr val="1D2B4D"/>
      </a:dk2>
      <a:lt2>
        <a:srgbClr val="57C9E8"/>
      </a:lt2>
      <a:accent1>
        <a:srgbClr val="1D2B4D"/>
      </a:accent1>
      <a:accent2>
        <a:srgbClr val="57C9E8"/>
      </a:accent2>
      <a:accent3>
        <a:srgbClr val="FF5271"/>
      </a:accent3>
      <a:accent4>
        <a:srgbClr val="CD8BDA"/>
      </a:accent4>
      <a:accent5>
        <a:srgbClr val="00C18B"/>
      </a:accent5>
      <a:accent6>
        <a:srgbClr val="FFDB00"/>
      </a:accent6>
      <a:hlink>
        <a:srgbClr val="1D2B4D"/>
      </a:hlink>
      <a:folHlink>
        <a:srgbClr val="57C9E8"/>
      </a:folHlink>
    </a:clrScheme>
    <a:fontScheme name="FDB 2018">
      <a:majorFont>
        <a:latin typeface="Ebrima"/>
        <a:ea typeface=""/>
        <a:cs typeface=""/>
      </a:majorFont>
      <a:minorFont>
        <a:latin typeface="Georgia"/>
        <a:ea typeface=""/>
        <a:cs typeface=""/>
      </a:minorFont>
    </a:fontScheme>
    <a:fmtScheme name="FB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0000"/>
                <a:shade val="40000"/>
                <a:satMod val="350000"/>
              </a:schemeClr>
            </a:gs>
            <a:gs pos="100000">
              <a:schemeClr val="phClr">
                <a:shade val="40000"/>
                <a:satMod val="35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2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72000" tIns="72000" rIns="72000" bIns="72000" rtlCol="0">
        <a:noAutofit/>
      </a:bodyPr>
      <a:lstStyle>
        <a:defPPr>
          <a:defRPr sz="1100" dirty="0">
            <a:latin typeface="+mj-lt"/>
          </a:defRPr>
        </a:defPPr>
      </a:lstStyle>
    </a:txDef>
  </a:objectDefaults>
  <a:extraClrSchemeLst/>
  <a:custClrLst>
    <a:custClr name="Dark Blue">
      <a:srgbClr val="1D2B4D"/>
    </a:custClr>
    <a:custClr name="Bright Blue">
      <a:srgbClr val="57CFE8"/>
    </a:custClr>
    <a:custClr name="Coral">
      <a:srgbClr val="FF5271"/>
    </a:custClr>
    <a:custClr name="Purple">
      <a:srgbClr val="CD8BDA"/>
    </a:custClr>
    <a:custClr name="Fuchsia">
      <a:srgbClr val="BD336D"/>
    </a:custClr>
    <a:custClr name="Teal">
      <a:srgbClr val="61A1BD"/>
    </a:custClr>
    <a:custClr name="Cerulean">
      <a:srgbClr val="3B8ABF"/>
    </a:custClr>
    <a:custClr name="Rose">
      <a:srgbClr val="D67A99"/>
    </a:custClr>
    <a:custClr name="Aegean">
      <a:srgbClr val="306081"/>
    </a:custClr>
    <a:custClr name="Plum">
      <a:srgbClr val="732E59"/>
    </a:custClr>
  </a:custClrLst>
  <a:extLst>
    <a:ext uri="{05A4C25C-085E-4340-85A3-A5531E510DB2}">
      <thm15:themeFamily xmlns:thm15="http://schemas.microsoft.com/office/thememl/2012/main" name="Presentation28" id="{42E7EA24-DF27-4874-8A3C-306628BC0E09}" vid="{F1557ECB-07E9-4F45-BB8C-25930025AC4C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75263D"/>
      </a:lt2>
      <a:accent1>
        <a:srgbClr val="8C969C"/>
      </a:accent1>
      <a:accent2>
        <a:srgbClr val="967140"/>
      </a:accent2>
      <a:accent3>
        <a:srgbClr val="FFFFFF"/>
      </a:accent3>
      <a:accent4>
        <a:srgbClr val="000000"/>
      </a:accent4>
      <a:accent5>
        <a:srgbClr val="C5C9CB"/>
      </a:accent5>
      <a:accent6>
        <a:srgbClr val="876639"/>
      </a:accent6>
      <a:hlink>
        <a:srgbClr val="004086"/>
      </a:hlink>
      <a:folHlink>
        <a:srgbClr val="0000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336699"/>
        </a:lt1>
        <a:dk2>
          <a:srgbClr val="FFFFFF"/>
        </a:dk2>
        <a:lt2>
          <a:srgbClr val="6F9FCF"/>
        </a:lt2>
        <a:accent1>
          <a:srgbClr val="336633"/>
        </a:accent1>
        <a:accent2>
          <a:srgbClr val="00FFFF"/>
        </a:accent2>
        <a:accent3>
          <a:srgbClr val="ADB8CA"/>
        </a:accent3>
        <a:accent4>
          <a:srgbClr val="000000"/>
        </a:accent4>
        <a:accent5>
          <a:srgbClr val="ADB8AD"/>
        </a:accent5>
        <a:accent6>
          <a:srgbClr val="00E7E7"/>
        </a:accent6>
        <a:hlink>
          <a:srgbClr val="009999"/>
        </a:hlink>
        <a:folHlink>
          <a:srgbClr val="9CBC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1122</Words>
  <Application>Microsoft Office PowerPoint</Application>
  <PresentationFormat>Widescreen</PresentationFormat>
  <Paragraphs>134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43" baseType="lpstr">
      <vt:lpstr>Arial</vt:lpstr>
      <vt:lpstr>Avenir Next LT Pro</vt:lpstr>
      <vt:lpstr>Bahnschrift SemiBold</vt:lpstr>
      <vt:lpstr>Calibri</vt:lpstr>
      <vt:lpstr>Calibri Light</vt:lpstr>
      <vt:lpstr>Ebrima</vt:lpstr>
      <vt:lpstr>Georgia</vt:lpstr>
      <vt:lpstr>Gill Sans MT</vt:lpstr>
      <vt:lpstr>Open Sans</vt:lpstr>
      <vt:lpstr>Sabon Next LT</vt:lpstr>
      <vt:lpstr>Times New Roman</vt:lpstr>
      <vt:lpstr>Trebuchet MS</vt:lpstr>
      <vt:lpstr>Wingdings</vt:lpstr>
      <vt:lpstr>Wingdings 3</vt:lpstr>
      <vt:lpstr>Office Theme</vt:lpstr>
      <vt:lpstr>LuminousVTI</vt:lpstr>
      <vt:lpstr>1_Blank</vt:lpstr>
      <vt:lpstr>1_Office Theme</vt:lpstr>
      <vt:lpstr>Default Design</vt:lpstr>
      <vt:lpstr>Simple Light</vt:lpstr>
      <vt:lpstr>2_Office Theme</vt:lpstr>
      <vt:lpstr>3_Office Theme</vt:lpstr>
      <vt:lpstr>PowerPoint Presentation</vt:lpstr>
      <vt:lpstr>Program Begins: 9 am Eastern US / 13:00 UK / 14:00 CET / 15:00 South Africa</vt:lpstr>
      <vt:lpstr>Welcome to over 350 government officials, managers, researchers, attorneys, students and academics registered from over 30 countries</vt:lpstr>
      <vt:lpstr>Agenda</vt:lpstr>
      <vt:lpstr>In Memoriam  Professor Frederick J. Lees, 1930-2020</vt:lpstr>
      <vt:lpstr>Panelists</vt:lpstr>
      <vt:lpstr>PowerPoint Presentation</vt:lpstr>
      <vt:lpstr>CONTRACT ADMINISTRATION:  RECOVERY OF ADDITIONAL COSTS</vt:lpstr>
      <vt:lpstr>Buyers’ Coordination  Gian Luigi Albano  (CONSIP – Rome / University LUISS “G. Carli”)</vt:lpstr>
      <vt:lpstr>Protecting the supply chain</vt:lpstr>
      <vt:lpstr>PowerPoint Presentation</vt:lpstr>
      <vt:lpstr>The Promise of Open Contracting  Lindsey Marchessault, Director for Data and Engagement Nicolas Penagos, Head, Latin America Open Contracting Partnership </vt:lpstr>
      <vt:lpstr>PowerPoint Presentation</vt:lpstr>
      <vt:lpstr>Fraud in the Emergency Mark Cheeseman  Director of Government Counter Fraud Function and COO Cabinet Office United Kingdom </vt:lpstr>
      <vt:lpstr>Questions &amp; Discussion</vt:lpstr>
      <vt:lpstr>Conclusion</vt:lpstr>
      <vt:lpstr>Resources</vt:lpstr>
      <vt:lpstr>PowerPoint Presentation</vt:lpstr>
      <vt:lpstr>https://www.open-contracting.org/action-research-lessons-COVID19  Complete collection of Covid-19 research &amp; guidance can be found at   www.open-contracting.org/covid19 </vt:lpstr>
      <vt:lpstr>Available at:  https://assets.publishing.service.gov.uk/government/uploads/system/uploads/attachment_data/file/864310/Fraud_in_Emergency_Management_and_Recovery_10Feb.pdf</vt:lpstr>
      <vt:lpstr>Lyrics to Jerusalema, by Master KG and Nomcebo Zikode https://lyricstranslate.com/en/jerusalema-jerusalem.html-0  Kids take dance challenge: https://www.youtube.com/watch?v=2GJxT5ZbEME&amp;list=PL5j1BMtOAsi2Pl9LfMPGqlYB-KKxcxAug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Yukins, Christopher R.</dc:creator>
  <cp:lastModifiedBy>Yukins, Christopher R.</cp:lastModifiedBy>
  <cp:revision>9</cp:revision>
  <dcterms:created xsi:type="dcterms:W3CDTF">2020-10-30T02:01:04Z</dcterms:created>
  <dcterms:modified xsi:type="dcterms:W3CDTF">2020-10-30T11:41:21Z</dcterms:modified>
</cp:coreProperties>
</file>