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73" r:id="rId2"/>
    <p:sldId id="396" r:id="rId3"/>
    <p:sldId id="274" r:id="rId4"/>
    <p:sldId id="257" r:id="rId5"/>
    <p:sldId id="271" r:id="rId6"/>
    <p:sldId id="404" r:id="rId7"/>
    <p:sldId id="398" r:id="rId8"/>
    <p:sldId id="399" r:id="rId9"/>
    <p:sldId id="400" r:id="rId10"/>
    <p:sldId id="401" r:id="rId11"/>
    <p:sldId id="405" r:id="rId12"/>
    <p:sldId id="406" r:id="rId13"/>
    <p:sldId id="402" r:id="rId14"/>
    <p:sldId id="403" r:id="rId15"/>
    <p:sldId id="397" r:id="rId16"/>
    <p:sldId id="407" r:id="rId17"/>
    <p:sldId id="40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78383"/>
  </p:normalViewPr>
  <p:slideViewPr>
    <p:cSldViewPr snapToGrid="0" snapToObjects="1">
      <p:cViewPr varScale="1">
        <p:scale>
          <a:sx n="89" d="100"/>
          <a:sy n="89" d="100"/>
        </p:scale>
        <p:origin x="13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61695-8AF4-CF4D-8EBF-79A60D06508C}" type="datetimeFigureOut">
              <a:rPr lang="en-US" smtClean="0"/>
              <a:t>12/7/2020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47502D-7745-BA4F-B2FA-0A0CBEFA13D0}" type="slidenum">
              <a:rPr lang="en-US" smtClean="0"/>
              <a:t>‹#›</a:t>
            </a:fld>
            <a:endParaRPr lang="en-US"/>
          </a:p>
        </p:txBody>
      </p:sp>
    </p:spTree>
    <p:extLst>
      <p:ext uri="{BB962C8B-B14F-4D97-AF65-F5344CB8AC3E}">
        <p14:creationId xmlns:p14="http://schemas.microsoft.com/office/powerpoint/2010/main" val="567240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73c5a5e500_0_504: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73c5a5e500_0_504:notes"/>
          <p:cNvSpPr txBox="1">
            <a:spLocks noGrp="1"/>
          </p:cNvSpPr>
          <p:nvPr>
            <p:ph type="body" idx="1"/>
          </p:nvPr>
        </p:nvSpPr>
        <p:spPr>
          <a:xfrm>
            <a:off x="688975" y="4473575"/>
            <a:ext cx="55056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g73c5a5e500_0_504:notes"/>
          <p:cNvSpPr txBox="1">
            <a:spLocks noGrp="1"/>
          </p:cNvSpPr>
          <p:nvPr>
            <p:ph type="sldNum" idx="12"/>
          </p:nvPr>
        </p:nvSpPr>
        <p:spPr>
          <a:xfrm>
            <a:off x="3897312" y="8829675"/>
            <a:ext cx="29829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a:t>
            </a:fld>
            <a:endParaRPr sz="1400"/>
          </a:p>
        </p:txBody>
      </p:sp>
    </p:spTree>
    <p:extLst>
      <p:ext uri="{BB962C8B-B14F-4D97-AF65-F5344CB8AC3E}">
        <p14:creationId xmlns:p14="http://schemas.microsoft.com/office/powerpoint/2010/main" val="4007015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3c5a5e500_0_313:notes"/>
          <p:cNvSpPr txBox="1">
            <a:spLocks noGrp="1"/>
          </p:cNvSpPr>
          <p:nvPr>
            <p:ph type="body" idx="1"/>
          </p:nvPr>
        </p:nvSpPr>
        <p:spPr>
          <a:xfrm>
            <a:off x="688180" y="4415790"/>
            <a:ext cx="55053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g73c5a5e500_0_313: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2747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Exponential Complexity and Single Point of Failure" - b/c we have deep and wide SC complexity that is overwhelmingly reliant on China as a source. This, in effect, creates a single point of failure when they take national policy action to prohibit/limit exports</a:t>
            </a:r>
            <a:endParaRPr lang="en-US" dirty="0"/>
          </a:p>
        </p:txBody>
      </p:sp>
      <p:sp>
        <p:nvSpPr>
          <p:cNvPr id="4" name="Slide Number Placeholder 3"/>
          <p:cNvSpPr>
            <a:spLocks noGrp="1"/>
          </p:cNvSpPr>
          <p:nvPr>
            <p:ph type="sldNum" sz="quarter" idx="5"/>
          </p:nvPr>
        </p:nvSpPr>
        <p:spPr/>
        <p:txBody>
          <a:bodyPr/>
          <a:lstStyle/>
          <a:p>
            <a:fld id="{7E47502D-7745-BA4F-B2FA-0A0CBEFA13D0}" type="slidenum">
              <a:rPr lang="en-US" smtClean="0"/>
              <a:t>5</a:t>
            </a:fld>
            <a:endParaRPr lang="en-US"/>
          </a:p>
        </p:txBody>
      </p:sp>
    </p:spTree>
    <p:extLst>
      <p:ext uri="{BB962C8B-B14F-4D97-AF65-F5344CB8AC3E}">
        <p14:creationId xmlns:p14="http://schemas.microsoft.com/office/powerpoint/2010/main" val="59965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Phases assume no major side effects over time...may need to add an *** for that</a:t>
            </a:r>
            <a:br>
              <a:rPr lang="en-US" dirty="0"/>
            </a:br>
            <a:r>
              <a:rPr lang="en-US" sz="1200" b="0" i="0" u="none" strike="noStrike" kern="1200" dirty="0">
                <a:solidFill>
                  <a:schemeClr val="tx1"/>
                </a:solidFill>
                <a:effectLst/>
                <a:latin typeface="+mn-lt"/>
                <a:ea typeface="+mn-ea"/>
                <a:cs typeface="+mn-cs"/>
              </a:rPr>
              <a:t>-- Phase 1A and 1B assume healthcare workers first. There is a discussion about vaccinating vulnerable groups first (in terms of health risk vs. infection risk)</a:t>
            </a:r>
            <a:br>
              <a:rPr lang="en-US" dirty="0"/>
            </a:br>
            <a:r>
              <a:rPr lang="en-US" sz="1200" b="0" i="0" u="none" strike="noStrike" kern="1200" dirty="0">
                <a:solidFill>
                  <a:schemeClr val="tx1"/>
                </a:solidFill>
                <a:effectLst/>
                <a:latin typeface="+mn-lt"/>
                <a:ea typeface="+mn-ea"/>
                <a:cs typeface="+mn-cs"/>
              </a:rPr>
              <a:t>-- Great time to mention vaccinating the value chain for the vaccine as well</a:t>
            </a:r>
            <a:endParaRPr lang="en-US" dirty="0"/>
          </a:p>
        </p:txBody>
      </p:sp>
      <p:sp>
        <p:nvSpPr>
          <p:cNvPr id="4" name="Slide Number Placeholder 3"/>
          <p:cNvSpPr>
            <a:spLocks noGrp="1"/>
          </p:cNvSpPr>
          <p:nvPr>
            <p:ph type="sldNum" sz="quarter" idx="5"/>
          </p:nvPr>
        </p:nvSpPr>
        <p:spPr/>
        <p:txBody>
          <a:bodyPr/>
          <a:lstStyle/>
          <a:p>
            <a:fld id="{7E47502D-7745-BA4F-B2FA-0A0CBEFA13D0}" type="slidenum">
              <a:rPr lang="en-US" smtClean="0"/>
              <a:t>6</a:t>
            </a:fld>
            <a:endParaRPr lang="en-US"/>
          </a:p>
        </p:txBody>
      </p:sp>
    </p:spTree>
    <p:extLst>
      <p:ext uri="{BB962C8B-B14F-4D97-AF65-F5344CB8AC3E}">
        <p14:creationId xmlns:p14="http://schemas.microsoft.com/office/powerpoint/2010/main" val="536545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 of Aug. 1, the number of drivers who tested positive for drug use and placed in a prohibited “do not hire” status was 26,433. Of this group, 21,053 have not yet started the return-to-duty process. Another contributing factor to the present shortage is that fewer drivers have been going through training schools due to limited seating capacity from social distancing. Driver schools are graduating 30% to 40% fewer drivers, and Costello expects this will result in “tens of thousands of drivers” not entering the labor pool this year.</a:t>
            </a:r>
          </a:p>
          <a:p>
            <a:r>
              <a:rPr lang="en-US" sz="1200" b="0" i="0" kern="1200" dirty="0">
                <a:solidFill>
                  <a:schemeClr val="tx1"/>
                </a:solidFill>
                <a:effectLst/>
                <a:latin typeface="+mn-lt"/>
                <a:ea typeface="+mn-ea"/>
                <a:cs typeface="+mn-cs"/>
              </a:rPr>
              <a:t>“The driver shortage is going to remain for a while,” Costello said. “It’s like 2018 all over again.”</a:t>
            </a:r>
          </a:p>
          <a:p>
            <a:endParaRPr lang="en-US" dirty="0"/>
          </a:p>
        </p:txBody>
      </p:sp>
      <p:sp>
        <p:nvSpPr>
          <p:cNvPr id="4" name="Slide Number Placeholder 3"/>
          <p:cNvSpPr>
            <a:spLocks noGrp="1"/>
          </p:cNvSpPr>
          <p:nvPr>
            <p:ph type="sldNum" sz="quarter" idx="5"/>
          </p:nvPr>
        </p:nvSpPr>
        <p:spPr/>
        <p:txBody>
          <a:bodyPr/>
          <a:lstStyle/>
          <a:p>
            <a:fld id="{7E47502D-7745-BA4F-B2FA-0A0CBEFA13D0}" type="slidenum">
              <a:rPr lang="en-US" smtClean="0"/>
              <a:t>10</a:t>
            </a:fld>
            <a:endParaRPr lang="en-US"/>
          </a:p>
        </p:txBody>
      </p:sp>
    </p:spTree>
    <p:extLst>
      <p:ext uri="{BB962C8B-B14F-4D97-AF65-F5344CB8AC3E}">
        <p14:creationId xmlns:p14="http://schemas.microsoft.com/office/powerpoint/2010/main" val="1748950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personnel and channeling issues. Value chains become Vital Chains in this instance</a:t>
            </a:r>
            <a:endParaRPr lang="en-US" sz="1600" dirty="0"/>
          </a:p>
          <a:p>
            <a:pPr marL="285750" indent="-285750">
              <a:buFont typeface="Arial" panose="020B0604020202020204" pitchFamily="34" charset="0"/>
              <a:buChar char="•"/>
            </a:pPr>
            <a:endParaRPr lang="en-US" sz="1600" dirty="0"/>
          </a:p>
          <a:p>
            <a:endParaRPr lang="en-US" dirty="0"/>
          </a:p>
        </p:txBody>
      </p:sp>
      <p:sp>
        <p:nvSpPr>
          <p:cNvPr id="4" name="Slide Number Placeholder 3"/>
          <p:cNvSpPr>
            <a:spLocks noGrp="1"/>
          </p:cNvSpPr>
          <p:nvPr>
            <p:ph type="sldNum" sz="quarter" idx="5"/>
          </p:nvPr>
        </p:nvSpPr>
        <p:spPr/>
        <p:txBody>
          <a:bodyPr/>
          <a:lstStyle/>
          <a:p>
            <a:fld id="{7E47502D-7745-BA4F-B2FA-0A0CBEFA13D0}" type="slidenum">
              <a:rPr lang="en-US" smtClean="0"/>
              <a:t>13</a:t>
            </a:fld>
            <a:endParaRPr lang="en-US"/>
          </a:p>
        </p:txBody>
      </p:sp>
    </p:spTree>
    <p:extLst>
      <p:ext uri="{BB962C8B-B14F-4D97-AF65-F5344CB8AC3E}">
        <p14:creationId xmlns:p14="http://schemas.microsoft.com/office/powerpoint/2010/main" val="1696019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Lack of full value chain mapping to ID critical steps, personnel and channeling issues. Value chains become Vital Chains in this instance."</a:t>
            </a:r>
            <a:br>
              <a:rPr lang="en-US" dirty="0"/>
            </a:br>
            <a:r>
              <a:rPr lang="en-US" sz="1200" b="0" i="0" u="none" strike="noStrike" kern="1200" dirty="0">
                <a:solidFill>
                  <a:schemeClr val="tx1"/>
                </a:solidFill>
                <a:effectLst/>
                <a:latin typeface="+mn-lt"/>
                <a:ea typeface="+mn-ea"/>
                <a:cs typeface="+mn-cs"/>
              </a:rPr>
              <a:t>"Lack of planning to minimize vaccine time out of controlled cold storage. Need to consider options like MECOTEC one-stop transport solutions to reduce handling outside of temp controlled environments."</a:t>
            </a:r>
            <a:br>
              <a:rPr lang="en-US" dirty="0"/>
            </a:br>
            <a:r>
              <a:rPr lang="en-US" sz="1200" b="0" i="0" u="none" strike="noStrike" kern="1200" dirty="0">
                <a:solidFill>
                  <a:schemeClr val="tx1"/>
                </a:solidFill>
                <a:effectLst/>
                <a:latin typeface="+mn-lt"/>
                <a:ea typeface="+mn-ea"/>
                <a:cs typeface="+mn-cs"/>
              </a:rPr>
              <a:t>"Need to map the entire cold storage facility capacity in the US to ensure that states and Fed govt can prioritize purchases of support items like MECOTEC one-stop units to more rural/geo-separated states vs. just large population states."</a:t>
            </a:r>
            <a:endParaRPr lang="en-US" dirty="0"/>
          </a:p>
        </p:txBody>
      </p:sp>
      <p:sp>
        <p:nvSpPr>
          <p:cNvPr id="4" name="Slide Number Placeholder 3"/>
          <p:cNvSpPr>
            <a:spLocks noGrp="1"/>
          </p:cNvSpPr>
          <p:nvPr>
            <p:ph type="sldNum" sz="quarter" idx="5"/>
          </p:nvPr>
        </p:nvSpPr>
        <p:spPr/>
        <p:txBody>
          <a:bodyPr/>
          <a:lstStyle/>
          <a:p>
            <a:fld id="{7E47502D-7745-BA4F-B2FA-0A0CBEFA13D0}" type="slidenum">
              <a:rPr lang="en-US" smtClean="0"/>
              <a:t>14</a:t>
            </a:fld>
            <a:endParaRPr lang="en-US"/>
          </a:p>
        </p:txBody>
      </p:sp>
    </p:spTree>
    <p:extLst>
      <p:ext uri="{BB962C8B-B14F-4D97-AF65-F5344CB8AC3E}">
        <p14:creationId xmlns:p14="http://schemas.microsoft.com/office/powerpoint/2010/main" val="3315135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385F6-5150-5743-8270-5B93F11F8F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7085E4-A88B-8646-ADC3-E4A33B8D84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053A40-07C0-CD4F-AA65-484D751F581C}"/>
              </a:ext>
            </a:extLst>
          </p:cNvPr>
          <p:cNvSpPr>
            <a:spLocks noGrp="1"/>
          </p:cNvSpPr>
          <p:nvPr>
            <p:ph type="dt" sz="half" idx="10"/>
          </p:nvPr>
        </p:nvSpPr>
        <p:spPr/>
        <p:txBody>
          <a:bodyPr/>
          <a:lstStyle/>
          <a:p>
            <a:fld id="{519AE1FB-F2A2-E84A-93D7-ADBDFE31C279}" type="datetimeFigureOut">
              <a:rPr lang="en-US" smtClean="0"/>
              <a:t>12/7/2020</a:t>
            </a:fld>
            <a:endParaRPr lang="en-US"/>
          </a:p>
        </p:txBody>
      </p:sp>
      <p:sp>
        <p:nvSpPr>
          <p:cNvPr id="5" name="Footer Placeholder 4">
            <a:extLst>
              <a:ext uri="{FF2B5EF4-FFF2-40B4-BE49-F238E27FC236}">
                <a16:creationId xmlns:a16="http://schemas.microsoft.com/office/drawing/2014/main" id="{2F199C18-D62E-974C-A7E3-87CF9682A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CB926C-023C-254D-8231-DD52C7051950}"/>
              </a:ext>
            </a:extLst>
          </p:cNvPr>
          <p:cNvSpPr>
            <a:spLocks noGrp="1"/>
          </p:cNvSpPr>
          <p:nvPr>
            <p:ph type="sldNum" sz="quarter" idx="12"/>
          </p:nvPr>
        </p:nvSpPr>
        <p:spPr/>
        <p:txBody>
          <a:bodyPr/>
          <a:lstStyle/>
          <a:p>
            <a:fld id="{DFB4B9A0-F7C2-C14C-B8D0-3AEAA6426CEA}" type="slidenum">
              <a:rPr lang="en-US" smtClean="0"/>
              <a:t>‹#›</a:t>
            </a:fld>
            <a:endParaRPr lang="en-US"/>
          </a:p>
        </p:txBody>
      </p:sp>
    </p:spTree>
    <p:extLst>
      <p:ext uri="{BB962C8B-B14F-4D97-AF65-F5344CB8AC3E}">
        <p14:creationId xmlns:p14="http://schemas.microsoft.com/office/powerpoint/2010/main" val="3884162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5C331-0579-F04A-8837-8031559780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BA3FA7-B47E-7349-9921-56AE798F942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CBA720-E492-2A47-952E-9F3A6043F4DF}"/>
              </a:ext>
            </a:extLst>
          </p:cNvPr>
          <p:cNvSpPr>
            <a:spLocks noGrp="1"/>
          </p:cNvSpPr>
          <p:nvPr>
            <p:ph type="dt" sz="half" idx="10"/>
          </p:nvPr>
        </p:nvSpPr>
        <p:spPr/>
        <p:txBody>
          <a:bodyPr/>
          <a:lstStyle/>
          <a:p>
            <a:fld id="{519AE1FB-F2A2-E84A-93D7-ADBDFE31C279}" type="datetimeFigureOut">
              <a:rPr lang="en-US" smtClean="0"/>
              <a:t>12/7/2020</a:t>
            </a:fld>
            <a:endParaRPr lang="en-US"/>
          </a:p>
        </p:txBody>
      </p:sp>
      <p:sp>
        <p:nvSpPr>
          <p:cNvPr id="5" name="Footer Placeholder 4">
            <a:extLst>
              <a:ext uri="{FF2B5EF4-FFF2-40B4-BE49-F238E27FC236}">
                <a16:creationId xmlns:a16="http://schemas.microsoft.com/office/drawing/2014/main" id="{2F2F73DF-1F43-0A42-98DF-E44A90EF93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6CA78-7D1B-EE45-999D-B8988A342B44}"/>
              </a:ext>
            </a:extLst>
          </p:cNvPr>
          <p:cNvSpPr>
            <a:spLocks noGrp="1"/>
          </p:cNvSpPr>
          <p:nvPr>
            <p:ph type="sldNum" sz="quarter" idx="12"/>
          </p:nvPr>
        </p:nvSpPr>
        <p:spPr/>
        <p:txBody>
          <a:bodyPr/>
          <a:lstStyle/>
          <a:p>
            <a:fld id="{DFB4B9A0-F7C2-C14C-B8D0-3AEAA6426CEA}" type="slidenum">
              <a:rPr lang="en-US" smtClean="0"/>
              <a:t>‹#›</a:t>
            </a:fld>
            <a:endParaRPr lang="en-US"/>
          </a:p>
        </p:txBody>
      </p:sp>
    </p:spTree>
    <p:extLst>
      <p:ext uri="{BB962C8B-B14F-4D97-AF65-F5344CB8AC3E}">
        <p14:creationId xmlns:p14="http://schemas.microsoft.com/office/powerpoint/2010/main" val="488150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E19C9C-C92A-DE44-A4B2-629F52F39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A3A766-EA60-4A4C-9C09-9F099687AD7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C0481F-1D4E-3B49-95EE-829E9D189393}"/>
              </a:ext>
            </a:extLst>
          </p:cNvPr>
          <p:cNvSpPr>
            <a:spLocks noGrp="1"/>
          </p:cNvSpPr>
          <p:nvPr>
            <p:ph type="dt" sz="half" idx="10"/>
          </p:nvPr>
        </p:nvSpPr>
        <p:spPr/>
        <p:txBody>
          <a:bodyPr/>
          <a:lstStyle/>
          <a:p>
            <a:fld id="{519AE1FB-F2A2-E84A-93D7-ADBDFE31C279}" type="datetimeFigureOut">
              <a:rPr lang="en-US" smtClean="0"/>
              <a:t>12/7/2020</a:t>
            </a:fld>
            <a:endParaRPr lang="en-US"/>
          </a:p>
        </p:txBody>
      </p:sp>
      <p:sp>
        <p:nvSpPr>
          <p:cNvPr id="5" name="Footer Placeholder 4">
            <a:extLst>
              <a:ext uri="{FF2B5EF4-FFF2-40B4-BE49-F238E27FC236}">
                <a16:creationId xmlns:a16="http://schemas.microsoft.com/office/drawing/2014/main" id="{E0B4EE75-B8F8-8C43-B6F7-28A98937D4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572CC1-2476-4545-AC04-D8348E41A655}"/>
              </a:ext>
            </a:extLst>
          </p:cNvPr>
          <p:cNvSpPr>
            <a:spLocks noGrp="1"/>
          </p:cNvSpPr>
          <p:nvPr>
            <p:ph type="sldNum" sz="quarter" idx="12"/>
          </p:nvPr>
        </p:nvSpPr>
        <p:spPr/>
        <p:txBody>
          <a:bodyPr/>
          <a:lstStyle/>
          <a:p>
            <a:fld id="{DFB4B9A0-F7C2-C14C-B8D0-3AEAA6426CEA}" type="slidenum">
              <a:rPr lang="en-US" smtClean="0"/>
              <a:t>‹#›</a:t>
            </a:fld>
            <a:endParaRPr lang="en-US"/>
          </a:p>
        </p:txBody>
      </p:sp>
    </p:spTree>
    <p:extLst>
      <p:ext uri="{BB962C8B-B14F-4D97-AF65-F5344CB8AC3E}">
        <p14:creationId xmlns:p14="http://schemas.microsoft.com/office/powerpoint/2010/main" val="24381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8" descr="SCRC logo.png">
            <a:extLst>
              <a:ext uri="{FF2B5EF4-FFF2-40B4-BE49-F238E27FC236}">
                <a16:creationId xmlns:a16="http://schemas.microsoft.com/office/drawing/2014/main" id="{36B890AD-917F-F342-A270-0CE02DE04E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267" y="5791200"/>
            <a:ext cx="3769784"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806576"/>
            <a:ext cx="6807200" cy="1470025"/>
          </a:xfrm>
        </p:spPr>
        <p:txBody>
          <a:bodyPr anchor="t">
            <a:normAutofit/>
          </a:bodyPr>
          <a:lstStyle>
            <a:lvl1pPr algn="l">
              <a:defRPr sz="2800">
                <a:solidFill>
                  <a:schemeClr val="tx1">
                    <a:lumMod val="75000"/>
                    <a:lumOff val="25000"/>
                  </a:schemeClr>
                </a:solidFill>
                <a:latin typeface="Trebuchet MS"/>
                <a:cs typeface="Trebuchet MS"/>
              </a:defRPr>
            </a:lvl1pPr>
          </a:lstStyle>
          <a:p>
            <a:r>
              <a:rPr lang="en-US"/>
              <a:t>Click to edit Master title style</a:t>
            </a:r>
            <a:endParaRPr lang="en-US" dirty="0"/>
          </a:p>
        </p:txBody>
      </p:sp>
      <p:sp>
        <p:nvSpPr>
          <p:cNvPr id="3" name="Subtitle 2"/>
          <p:cNvSpPr>
            <a:spLocks noGrp="1"/>
          </p:cNvSpPr>
          <p:nvPr>
            <p:ph type="subTitle" idx="1"/>
          </p:nvPr>
        </p:nvSpPr>
        <p:spPr>
          <a:xfrm>
            <a:off x="914400" y="4038600"/>
            <a:ext cx="8534400" cy="609600"/>
          </a:xfrm>
        </p:spPr>
        <p:txBody>
          <a:bodyPr>
            <a:normAutofit/>
          </a:bodyPr>
          <a:lstStyle>
            <a:lvl1pPr marL="0" indent="0" algn="l">
              <a:buNone/>
              <a:defRPr sz="2000">
                <a:solidFill>
                  <a:schemeClr val="tx1">
                    <a:lumMod val="75000"/>
                    <a:lumOff val="25000"/>
                  </a:schemeClr>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ext Placeholder 13"/>
          <p:cNvSpPr>
            <a:spLocks noGrp="1"/>
          </p:cNvSpPr>
          <p:nvPr>
            <p:ph type="body" sz="quarter" idx="10"/>
          </p:nvPr>
        </p:nvSpPr>
        <p:spPr>
          <a:xfrm>
            <a:off x="914400" y="3352800"/>
            <a:ext cx="5384800" cy="457200"/>
          </a:xfrm>
        </p:spPr>
        <p:txBody>
          <a:bodyPr>
            <a:normAutofit/>
          </a:bodyPr>
          <a:lstStyle>
            <a:lvl1pPr>
              <a:buNone/>
              <a:defRPr sz="1800">
                <a:solidFill>
                  <a:srgbClr val="404040"/>
                </a:solidFill>
                <a:latin typeface="Trebuchet MS"/>
                <a:cs typeface="Trebuchet MS"/>
              </a:defRPr>
            </a:lvl1pPr>
          </a:lstStyle>
          <a:p>
            <a:pPr lvl="0"/>
            <a:r>
              <a:rPr lang="en-US"/>
              <a:t>Click to edit Master text styles</a:t>
            </a:r>
          </a:p>
        </p:txBody>
      </p:sp>
    </p:spTree>
    <p:extLst>
      <p:ext uri="{BB962C8B-B14F-4D97-AF65-F5344CB8AC3E}">
        <p14:creationId xmlns:p14="http://schemas.microsoft.com/office/powerpoint/2010/main" val="42244466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9_Title and Content">
    <p:bg>
      <p:bgPr>
        <a:blipFill dpi="0" rotWithShape="0">
          <a:blip r:embed="rId2">
            <a:lum bright="-6000"/>
          </a:blip>
          <a:srcRect/>
          <a:stretch>
            <a:fillRect/>
          </a:stretch>
        </a:blipFill>
        <a:effectLst/>
      </p:bgPr>
    </p:bg>
    <p:spTree>
      <p:nvGrpSpPr>
        <p:cNvPr id="1" name=""/>
        <p:cNvGrpSpPr/>
        <p:nvPr/>
      </p:nvGrpSpPr>
      <p:grpSpPr>
        <a:xfrm>
          <a:off x="0" y="0"/>
          <a:ext cx="0" cy="0"/>
          <a:chOff x="0" y="0"/>
          <a:chExt cx="0" cy="0"/>
        </a:xfrm>
      </p:grpSpPr>
      <p:pic>
        <p:nvPicPr>
          <p:cNvPr id="2" name="Picture 8" descr="SCRC 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361950"/>
            <a:ext cx="25400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p:txBody>
          <a:bodyPr/>
          <a:lstStyle>
            <a:lvl1pPr>
              <a:defRPr/>
            </a:lvl1pPr>
          </a:lstStyle>
          <a:p>
            <a:pPr>
              <a:defRPr/>
            </a:pPr>
            <a:fld id="{A87178EA-3D76-D143-B97D-9A26F593FF7F}" type="slidenum">
              <a:rPr lang="en-US"/>
              <a:pPr>
                <a:defRPr/>
              </a:pPr>
              <a:t>‹#›</a:t>
            </a:fld>
            <a:endParaRPr lang="en-US"/>
          </a:p>
        </p:txBody>
      </p:sp>
    </p:spTree>
    <p:extLst>
      <p:ext uri="{BB962C8B-B14F-4D97-AF65-F5344CB8AC3E}">
        <p14:creationId xmlns:p14="http://schemas.microsoft.com/office/powerpoint/2010/main" val="92023305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30F3-7B09-E44D-B2F7-290290A747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F9DA73-1CF8-294D-B5B9-1604D28737D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F5F9BC-A59E-1646-A587-2144FD495964}"/>
              </a:ext>
            </a:extLst>
          </p:cNvPr>
          <p:cNvSpPr>
            <a:spLocks noGrp="1"/>
          </p:cNvSpPr>
          <p:nvPr>
            <p:ph type="dt" sz="half" idx="10"/>
          </p:nvPr>
        </p:nvSpPr>
        <p:spPr/>
        <p:txBody>
          <a:bodyPr/>
          <a:lstStyle/>
          <a:p>
            <a:fld id="{519AE1FB-F2A2-E84A-93D7-ADBDFE31C279}" type="datetimeFigureOut">
              <a:rPr lang="en-US" smtClean="0"/>
              <a:t>12/7/2020</a:t>
            </a:fld>
            <a:endParaRPr lang="en-US"/>
          </a:p>
        </p:txBody>
      </p:sp>
      <p:sp>
        <p:nvSpPr>
          <p:cNvPr id="5" name="Footer Placeholder 4">
            <a:extLst>
              <a:ext uri="{FF2B5EF4-FFF2-40B4-BE49-F238E27FC236}">
                <a16:creationId xmlns:a16="http://schemas.microsoft.com/office/drawing/2014/main" id="{D7C6485E-A1F3-5049-B733-5AB74E90C2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D8A4A-3563-9C46-8104-169A76C0E4FB}"/>
              </a:ext>
            </a:extLst>
          </p:cNvPr>
          <p:cNvSpPr>
            <a:spLocks noGrp="1"/>
          </p:cNvSpPr>
          <p:nvPr>
            <p:ph type="sldNum" sz="quarter" idx="12"/>
          </p:nvPr>
        </p:nvSpPr>
        <p:spPr/>
        <p:txBody>
          <a:bodyPr/>
          <a:lstStyle/>
          <a:p>
            <a:fld id="{DFB4B9A0-F7C2-C14C-B8D0-3AEAA6426CEA}" type="slidenum">
              <a:rPr lang="en-US" smtClean="0"/>
              <a:t>‹#›</a:t>
            </a:fld>
            <a:endParaRPr lang="en-US"/>
          </a:p>
        </p:txBody>
      </p:sp>
    </p:spTree>
    <p:extLst>
      <p:ext uri="{BB962C8B-B14F-4D97-AF65-F5344CB8AC3E}">
        <p14:creationId xmlns:p14="http://schemas.microsoft.com/office/powerpoint/2010/main" val="728199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F4AEA-3127-DD49-BF07-AFA1D322A8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567594-0418-1143-994D-312184C554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762FD1F-A544-4049-9F31-779DE9D245B5}"/>
              </a:ext>
            </a:extLst>
          </p:cNvPr>
          <p:cNvSpPr>
            <a:spLocks noGrp="1"/>
          </p:cNvSpPr>
          <p:nvPr>
            <p:ph type="dt" sz="half" idx="10"/>
          </p:nvPr>
        </p:nvSpPr>
        <p:spPr/>
        <p:txBody>
          <a:bodyPr/>
          <a:lstStyle/>
          <a:p>
            <a:fld id="{519AE1FB-F2A2-E84A-93D7-ADBDFE31C279}" type="datetimeFigureOut">
              <a:rPr lang="en-US" smtClean="0"/>
              <a:t>12/7/2020</a:t>
            </a:fld>
            <a:endParaRPr lang="en-US"/>
          </a:p>
        </p:txBody>
      </p:sp>
      <p:sp>
        <p:nvSpPr>
          <p:cNvPr id="5" name="Footer Placeholder 4">
            <a:extLst>
              <a:ext uri="{FF2B5EF4-FFF2-40B4-BE49-F238E27FC236}">
                <a16:creationId xmlns:a16="http://schemas.microsoft.com/office/drawing/2014/main" id="{114B17AE-01B8-9C48-88F5-7C1A5222D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DA4399-51D7-D549-A9C9-47EB14CCE4F1}"/>
              </a:ext>
            </a:extLst>
          </p:cNvPr>
          <p:cNvSpPr>
            <a:spLocks noGrp="1"/>
          </p:cNvSpPr>
          <p:nvPr>
            <p:ph type="sldNum" sz="quarter" idx="12"/>
          </p:nvPr>
        </p:nvSpPr>
        <p:spPr/>
        <p:txBody>
          <a:bodyPr/>
          <a:lstStyle/>
          <a:p>
            <a:fld id="{DFB4B9A0-F7C2-C14C-B8D0-3AEAA6426CEA}" type="slidenum">
              <a:rPr lang="en-US" smtClean="0"/>
              <a:t>‹#›</a:t>
            </a:fld>
            <a:endParaRPr lang="en-US"/>
          </a:p>
        </p:txBody>
      </p:sp>
    </p:spTree>
    <p:extLst>
      <p:ext uri="{BB962C8B-B14F-4D97-AF65-F5344CB8AC3E}">
        <p14:creationId xmlns:p14="http://schemas.microsoft.com/office/powerpoint/2010/main" val="4078785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616E0-8A5C-B743-9E2E-7A8C0C9227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91C03B-3482-F348-940A-0337E641C03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3760E5-A520-B442-AC2D-42E45AD86EB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77F429-B1D1-384D-AA01-2183908990D0}"/>
              </a:ext>
            </a:extLst>
          </p:cNvPr>
          <p:cNvSpPr>
            <a:spLocks noGrp="1"/>
          </p:cNvSpPr>
          <p:nvPr>
            <p:ph type="dt" sz="half" idx="10"/>
          </p:nvPr>
        </p:nvSpPr>
        <p:spPr/>
        <p:txBody>
          <a:bodyPr/>
          <a:lstStyle/>
          <a:p>
            <a:fld id="{519AE1FB-F2A2-E84A-93D7-ADBDFE31C279}" type="datetimeFigureOut">
              <a:rPr lang="en-US" smtClean="0"/>
              <a:t>12/7/2020</a:t>
            </a:fld>
            <a:endParaRPr lang="en-US"/>
          </a:p>
        </p:txBody>
      </p:sp>
      <p:sp>
        <p:nvSpPr>
          <p:cNvPr id="6" name="Footer Placeholder 5">
            <a:extLst>
              <a:ext uri="{FF2B5EF4-FFF2-40B4-BE49-F238E27FC236}">
                <a16:creationId xmlns:a16="http://schemas.microsoft.com/office/drawing/2014/main" id="{14F23CBD-700A-ED45-B302-CF07A36DFF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E707A7-46DB-B743-81AB-74988A32B1EB}"/>
              </a:ext>
            </a:extLst>
          </p:cNvPr>
          <p:cNvSpPr>
            <a:spLocks noGrp="1"/>
          </p:cNvSpPr>
          <p:nvPr>
            <p:ph type="sldNum" sz="quarter" idx="12"/>
          </p:nvPr>
        </p:nvSpPr>
        <p:spPr/>
        <p:txBody>
          <a:bodyPr/>
          <a:lstStyle/>
          <a:p>
            <a:fld id="{DFB4B9A0-F7C2-C14C-B8D0-3AEAA6426CEA}" type="slidenum">
              <a:rPr lang="en-US" smtClean="0"/>
              <a:t>‹#›</a:t>
            </a:fld>
            <a:endParaRPr lang="en-US"/>
          </a:p>
        </p:txBody>
      </p:sp>
    </p:spTree>
    <p:extLst>
      <p:ext uri="{BB962C8B-B14F-4D97-AF65-F5344CB8AC3E}">
        <p14:creationId xmlns:p14="http://schemas.microsoft.com/office/powerpoint/2010/main" val="1399815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40C00-C3F1-EF4E-8442-93D3C9114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794E85-2376-DD48-8BDA-E0B50AC847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DAA45CF-1A7B-074F-8A7E-B343FE6940F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2B9D10-E955-E24E-B2EE-F51D66F435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4EAB796-1F23-BE45-B8D9-4738C16CCB5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F37C80-1CE3-694C-896D-97829AC840CA}"/>
              </a:ext>
            </a:extLst>
          </p:cNvPr>
          <p:cNvSpPr>
            <a:spLocks noGrp="1"/>
          </p:cNvSpPr>
          <p:nvPr>
            <p:ph type="dt" sz="half" idx="10"/>
          </p:nvPr>
        </p:nvSpPr>
        <p:spPr/>
        <p:txBody>
          <a:bodyPr/>
          <a:lstStyle/>
          <a:p>
            <a:fld id="{519AE1FB-F2A2-E84A-93D7-ADBDFE31C279}" type="datetimeFigureOut">
              <a:rPr lang="en-US" smtClean="0"/>
              <a:t>12/7/2020</a:t>
            </a:fld>
            <a:endParaRPr lang="en-US"/>
          </a:p>
        </p:txBody>
      </p:sp>
      <p:sp>
        <p:nvSpPr>
          <p:cNvPr id="8" name="Footer Placeholder 7">
            <a:extLst>
              <a:ext uri="{FF2B5EF4-FFF2-40B4-BE49-F238E27FC236}">
                <a16:creationId xmlns:a16="http://schemas.microsoft.com/office/drawing/2014/main" id="{8E43EBEA-228A-CE4E-8133-78AE65DD73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6C4526-086B-1E42-8076-69491F3D4D4B}"/>
              </a:ext>
            </a:extLst>
          </p:cNvPr>
          <p:cNvSpPr>
            <a:spLocks noGrp="1"/>
          </p:cNvSpPr>
          <p:nvPr>
            <p:ph type="sldNum" sz="quarter" idx="12"/>
          </p:nvPr>
        </p:nvSpPr>
        <p:spPr/>
        <p:txBody>
          <a:bodyPr/>
          <a:lstStyle/>
          <a:p>
            <a:fld id="{DFB4B9A0-F7C2-C14C-B8D0-3AEAA6426CEA}" type="slidenum">
              <a:rPr lang="en-US" smtClean="0"/>
              <a:t>‹#›</a:t>
            </a:fld>
            <a:endParaRPr lang="en-US"/>
          </a:p>
        </p:txBody>
      </p:sp>
    </p:spTree>
    <p:extLst>
      <p:ext uri="{BB962C8B-B14F-4D97-AF65-F5344CB8AC3E}">
        <p14:creationId xmlns:p14="http://schemas.microsoft.com/office/powerpoint/2010/main" val="15672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3F44F-0ED8-0C42-8304-4592CDC16E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EADF3-6FCB-074D-92DD-7590860E26EF}"/>
              </a:ext>
            </a:extLst>
          </p:cNvPr>
          <p:cNvSpPr>
            <a:spLocks noGrp="1"/>
          </p:cNvSpPr>
          <p:nvPr>
            <p:ph type="dt" sz="half" idx="10"/>
          </p:nvPr>
        </p:nvSpPr>
        <p:spPr/>
        <p:txBody>
          <a:bodyPr/>
          <a:lstStyle/>
          <a:p>
            <a:fld id="{519AE1FB-F2A2-E84A-93D7-ADBDFE31C279}" type="datetimeFigureOut">
              <a:rPr lang="en-US" smtClean="0"/>
              <a:t>12/7/2020</a:t>
            </a:fld>
            <a:endParaRPr lang="en-US"/>
          </a:p>
        </p:txBody>
      </p:sp>
      <p:sp>
        <p:nvSpPr>
          <p:cNvPr id="4" name="Footer Placeholder 3">
            <a:extLst>
              <a:ext uri="{FF2B5EF4-FFF2-40B4-BE49-F238E27FC236}">
                <a16:creationId xmlns:a16="http://schemas.microsoft.com/office/drawing/2014/main" id="{DBD749DE-22E6-8549-B49B-82BE07927D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C168AC-602B-404C-911B-885DEAD8B699}"/>
              </a:ext>
            </a:extLst>
          </p:cNvPr>
          <p:cNvSpPr>
            <a:spLocks noGrp="1"/>
          </p:cNvSpPr>
          <p:nvPr>
            <p:ph type="sldNum" sz="quarter" idx="12"/>
          </p:nvPr>
        </p:nvSpPr>
        <p:spPr/>
        <p:txBody>
          <a:bodyPr/>
          <a:lstStyle/>
          <a:p>
            <a:fld id="{DFB4B9A0-F7C2-C14C-B8D0-3AEAA6426CEA}" type="slidenum">
              <a:rPr lang="en-US" smtClean="0"/>
              <a:t>‹#›</a:t>
            </a:fld>
            <a:endParaRPr lang="en-US"/>
          </a:p>
        </p:txBody>
      </p:sp>
    </p:spTree>
    <p:extLst>
      <p:ext uri="{BB962C8B-B14F-4D97-AF65-F5344CB8AC3E}">
        <p14:creationId xmlns:p14="http://schemas.microsoft.com/office/powerpoint/2010/main" val="1101676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85BAE2-FBCE-9C48-B88F-0115F3085F3C}"/>
              </a:ext>
            </a:extLst>
          </p:cNvPr>
          <p:cNvSpPr>
            <a:spLocks noGrp="1"/>
          </p:cNvSpPr>
          <p:nvPr>
            <p:ph type="dt" sz="half" idx="10"/>
          </p:nvPr>
        </p:nvSpPr>
        <p:spPr/>
        <p:txBody>
          <a:bodyPr/>
          <a:lstStyle/>
          <a:p>
            <a:fld id="{519AE1FB-F2A2-E84A-93D7-ADBDFE31C279}" type="datetimeFigureOut">
              <a:rPr lang="en-US" smtClean="0"/>
              <a:t>12/7/2020</a:t>
            </a:fld>
            <a:endParaRPr lang="en-US"/>
          </a:p>
        </p:txBody>
      </p:sp>
      <p:sp>
        <p:nvSpPr>
          <p:cNvPr id="3" name="Footer Placeholder 2">
            <a:extLst>
              <a:ext uri="{FF2B5EF4-FFF2-40B4-BE49-F238E27FC236}">
                <a16:creationId xmlns:a16="http://schemas.microsoft.com/office/drawing/2014/main" id="{41974DC2-57A6-4944-B0AD-13A16F0915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98E1F6-608F-2144-92E8-72CCABEFFC41}"/>
              </a:ext>
            </a:extLst>
          </p:cNvPr>
          <p:cNvSpPr>
            <a:spLocks noGrp="1"/>
          </p:cNvSpPr>
          <p:nvPr>
            <p:ph type="sldNum" sz="quarter" idx="12"/>
          </p:nvPr>
        </p:nvSpPr>
        <p:spPr/>
        <p:txBody>
          <a:bodyPr/>
          <a:lstStyle/>
          <a:p>
            <a:fld id="{DFB4B9A0-F7C2-C14C-B8D0-3AEAA6426CEA}" type="slidenum">
              <a:rPr lang="en-US" smtClean="0"/>
              <a:t>‹#›</a:t>
            </a:fld>
            <a:endParaRPr lang="en-US"/>
          </a:p>
        </p:txBody>
      </p:sp>
    </p:spTree>
    <p:extLst>
      <p:ext uri="{BB962C8B-B14F-4D97-AF65-F5344CB8AC3E}">
        <p14:creationId xmlns:p14="http://schemas.microsoft.com/office/powerpoint/2010/main" val="1330948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FE940-115A-1E4C-B3FE-018525B367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07D897-87F0-2D4F-8D0D-8A18499C22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C8132-5403-8345-BFD2-17C6ACE474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8FB0A49-A48D-E94A-AA6C-1176AC93C2C7}"/>
              </a:ext>
            </a:extLst>
          </p:cNvPr>
          <p:cNvSpPr>
            <a:spLocks noGrp="1"/>
          </p:cNvSpPr>
          <p:nvPr>
            <p:ph type="dt" sz="half" idx="10"/>
          </p:nvPr>
        </p:nvSpPr>
        <p:spPr/>
        <p:txBody>
          <a:bodyPr/>
          <a:lstStyle/>
          <a:p>
            <a:fld id="{519AE1FB-F2A2-E84A-93D7-ADBDFE31C279}" type="datetimeFigureOut">
              <a:rPr lang="en-US" smtClean="0"/>
              <a:t>12/7/2020</a:t>
            </a:fld>
            <a:endParaRPr lang="en-US"/>
          </a:p>
        </p:txBody>
      </p:sp>
      <p:sp>
        <p:nvSpPr>
          <p:cNvPr id="6" name="Footer Placeholder 5">
            <a:extLst>
              <a:ext uri="{FF2B5EF4-FFF2-40B4-BE49-F238E27FC236}">
                <a16:creationId xmlns:a16="http://schemas.microsoft.com/office/drawing/2014/main" id="{E511C350-7483-A644-80EE-17D7808B8E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00E976-422B-2046-8A31-BBEB4E8D14C3}"/>
              </a:ext>
            </a:extLst>
          </p:cNvPr>
          <p:cNvSpPr>
            <a:spLocks noGrp="1"/>
          </p:cNvSpPr>
          <p:nvPr>
            <p:ph type="sldNum" sz="quarter" idx="12"/>
          </p:nvPr>
        </p:nvSpPr>
        <p:spPr/>
        <p:txBody>
          <a:bodyPr/>
          <a:lstStyle/>
          <a:p>
            <a:fld id="{DFB4B9A0-F7C2-C14C-B8D0-3AEAA6426CEA}" type="slidenum">
              <a:rPr lang="en-US" smtClean="0"/>
              <a:t>‹#›</a:t>
            </a:fld>
            <a:endParaRPr lang="en-US"/>
          </a:p>
        </p:txBody>
      </p:sp>
    </p:spTree>
    <p:extLst>
      <p:ext uri="{BB962C8B-B14F-4D97-AF65-F5344CB8AC3E}">
        <p14:creationId xmlns:p14="http://schemas.microsoft.com/office/powerpoint/2010/main" val="3537162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411D6-321A-764D-991E-4D41366962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2A497A-B5BB-A740-A9E4-C284AB3446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1BFDEF-8888-6945-8333-2934C9997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71A539-CD77-2F4B-A128-4AA0641C02C9}"/>
              </a:ext>
            </a:extLst>
          </p:cNvPr>
          <p:cNvSpPr>
            <a:spLocks noGrp="1"/>
          </p:cNvSpPr>
          <p:nvPr>
            <p:ph type="dt" sz="half" idx="10"/>
          </p:nvPr>
        </p:nvSpPr>
        <p:spPr/>
        <p:txBody>
          <a:bodyPr/>
          <a:lstStyle/>
          <a:p>
            <a:fld id="{519AE1FB-F2A2-E84A-93D7-ADBDFE31C279}" type="datetimeFigureOut">
              <a:rPr lang="en-US" smtClean="0"/>
              <a:t>12/7/2020</a:t>
            </a:fld>
            <a:endParaRPr lang="en-US"/>
          </a:p>
        </p:txBody>
      </p:sp>
      <p:sp>
        <p:nvSpPr>
          <p:cNvPr id="6" name="Footer Placeholder 5">
            <a:extLst>
              <a:ext uri="{FF2B5EF4-FFF2-40B4-BE49-F238E27FC236}">
                <a16:creationId xmlns:a16="http://schemas.microsoft.com/office/drawing/2014/main" id="{88351A68-810E-624A-A1CB-F571F15F63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8099D7-8826-5F43-A5A1-AFED7573D897}"/>
              </a:ext>
            </a:extLst>
          </p:cNvPr>
          <p:cNvSpPr>
            <a:spLocks noGrp="1"/>
          </p:cNvSpPr>
          <p:nvPr>
            <p:ph type="sldNum" sz="quarter" idx="12"/>
          </p:nvPr>
        </p:nvSpPr>
        <p:spPr/>
        <p:txBody>
          <a:bodyPr/>
          <a:lstStyle/>
          <a:p>
            <a:fld id="{DFB4B9A0-F7C2-C14C-B8D0-3AEAA6426CEA}" type="slidenum">
              <a:rPr lang="en-US" smtClean="0"/>
              <a:t>‹#›</a:t>
            </a:fld>
            <a:endParaRPr lang="en-US"/>
          </a:p>
        </p:txBody>
      </p:sp>
    </p:spTree>
    <p:extLst>
      <p:ext uri="{BB962C8B-B14F-4D97-AF65-F5344CB8AC3E}">
        <p14:creationId xmlns:p14="http://schemas.microsoft.com/office/powerpoint/2010/main" val="1348820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1ED731-29C8-B846-B57F-B5A8B296E5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21E858-FB19-E24A-B337-AEBF40F495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75603-6A4D-4B46-A6E3-4126E22D52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AE1FB-F2A2-E84A-93D7-ADBDFE31C279}" type="datetimeFigureOut">
              <a:rPr lang="en-US" smtClean="0"/>
              <a:t>12/7/2020</a:t>
            </a:fld>
            <a:endParaRPr lang="en-US"/>
          </a:p>
        </p:txBody>
      </p:sp>
      <p:sp>
        <p:nvSpPr>
          <p:cNvPr id="5" name="Footer Placeholder 4">
            <a:extLst>
              <a:ext uri="{FF2B5EF4-FFF2-40B4-BE49-F238E27FC236}">
                <a16:creationId xmlns:a16="http://schemas.microsoft.com/office/drawing/2014/main" id="{F354B0BA-E09B-6443-AA89-227A47C939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3E29AD-FD6A-5E4A-8E5B-D9C23E83E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4B9A0-F7C2-C14C-B8D0-3AEAA6426CEA}" type="slidenum">
              <a:rPr lang="en-US" smtClean="0"/>
              <a:t>‹#›</a:t>
            </a:fld>
            <a:endParaRPr lang="en-US"/>
          </a:p>
        </p:txBody>
      </p:sp>
    </p:spTree>
    <p:extLst>
      <p:ext uri="{BB962C8B-B14F-4D97-AF65-F5344CB8AC3E}">
        <p14:creationId xmlns:p14="http://schemas.microsoft.com/office/powerpoint/2010/main" val="4280103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m.ncsu.edu/scm-articles/article/category/directors-blo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ctrTitle"/>
          </p:nvPr>
        </p:nvSpPr>
        <p:spPr>
          <a:xfrm>
            <a:off x="1054765" y="829836"/>
            <a:ext cx="6807200" cy="1470025"/>
          </a:xfrm>
          <a:prstGeom prst="rect">
            <a:avLst/>
          </a:prstGeom>
          <a:noFill/>
          <a:ln>
            <a:noFill/>
          </a:ln>
        </p:spPr>
        <p:txBody>
          <a:bodyPr spcFirstLastPara="1" wrap="square" lIns="91425" tIns="45700" rIns="91425" bIns="45700" anchor="t" anchorCtr="0">
            <a:noAutofit/>
          </a:bodyPr>
          <a:lstStyle/>
          <a:p>
            <a:pPr lvl="0">
              <a:lnSpc>
                <a:spcPct val="100000"/>
              </a:lnSpc>
              <a:spcBef>
                <a:spcPts val="0"/>
              </a:spcBef>
              <a:buClr>
                <a:srgbClr val="404040"/>
              </a:buClr>
              <a:buSzPts val="3200"/>
            </a:pPr>
            <a:r>
              <a:rPr lang="en-US" sz="3200" b="1" i="0" u="none" dirty="0">
                <a:solidFill>
                  <a:srgbClr val="404040"/>
                </a:solidFill>
                <a:latin typeface="Trebuchet MS"/>
                <a:ea typeface="Trebuchet MS"/>
                <a:cs typeface="Trebuchet MS"/>
                <a:sym typeface="Trebuchet MS"/>
              </a:rPr>
              <a:t>Planning for the Vaccine</a:t>
            </a:r>
            <a:br>
              <a:rPr lang="en-US" sz="3200" b="1" i="0" u="none" dirty="0">
                <a:solidFill>
                  <a:srgbClr val="404040"/>
                </a:solidFill>
                <a:latin typeface="Trebuchet MS"/>
                <a:ea typeface="Trebuchet MS"/>
                <a:cs typeface="Trebuchet MS"/>
                <a:sym typeface="Trebuchet MS"/>
              </a:rPr>
            </a:br>
            <a:br>
              <a:rPr lang="en-US" sz="3200" b="1" i="0" u="none" dirty="0">
                <a:solidFill>
                  <a:srgbClr val="404040"/>
                </a:solidFill>
                <a:latin typeface="Trebuchet MS"/>
                <a:ea typeface="Trebuchet MS"/>
                <a:cs typeface="Trebuchet MS"/>
                <a:sym typeface="Trebuchet MS"/>
              </a:rPr>
            </a:br>
            <a:br>
              <a:rPr lang="en-US" sz="3200" b="1" i="0" u="none" dirty="0">
                <a:solidFill>
                  <a:srgbClr val="404040"/>
                </a:solidFill>
                <a:latin typeface="Trebuchet MS"/>
                <a:ea typeface="Trebuchet MS"/>
                <a:cs typeface="Trebuchet MS"/>
                <a:sym typeface="Trebuchet MS"/>
              </a:rPr>
            </a:br>
            <a:br>
              <a:rPr lang="en-US" sz="3200" b="1" i="0" u="none" dirty="0">
                <a:solidFill>
                  <a:srgbClr val="404040"/>
                </a:solidFill>
                <a:latin typeface="Trebuchet MS"/>
                <a:ea typeface="Trebuchet MS"/>
                <a:cs typeface="Trebuchet MS"/>
                <a:sym typeface="Trebuchet MS"/>
              </a:rPr>
            </a:br>
            <a:r>
              <a:rPr lang="en-US" sz="2500" b="1" i="0" u="none" dirty="0">
                <a:solidFill>
                  <a:srgbClr val="404040"/>
                </a:solidFill>
                <a:latin typeface="Trebuchet MS"/>
                <a:ea typeface="Trebuchet MS"/>
                <a:cs typeface="Trebuchet MS"/>
                <a:sym typeface="Trebuchet MS"/>
              </a:rPr>
              <a:t>Robert Handfield</a:t>
            </a:r>
            <a:br>
              <a:rPr lang="en-US" sz="2500" b="1" i="0" u="none" dirty="0">
                <a:solidFill>
                  <a:srgbClr val="404040"/>
                </a:solidFill>
                <a:latin typeface="Trebuchet MS"/>
                <a:ea typeface="Trebuchet MS"/>
                <a:cs typeface="Trebuchet MS"/>
                <a:sym typeface="Trebuchet MS"/>
              </a:rPr>
            </a:br>
            <a:r>
              <a:rPr lang="en-US" sz="2500" b="1" i="0" u="none" dirty="0">
                <a:solidFill>
                  <a:srgbClr val="404040"/>
                </a:solidFill>
                <a:latin typeface="Trebuchet MS"/>
                <a:ea typeface="Trebuchet MS"/>
                <a:cs typeface="Trebuchet MS"/>
                <a:sym typeface="Trebuchet MS"/>
              </a:rPr>
              <a:t>Bank of America Distinguished Professor of Supply Chain Management</a:t>
            </a:r>
            <a:br>
              <a:rPr lang="en-US" sz="2500" b="1" i="0" u="none" dirty="0">
                <a:solidFill>
                  <a:srgbClr val="404040"/>
                </a:solidFill>
                <a:latin typeface="Trebuchet MS"/>
                <a:ea typeface="Trebuchet MS"/>
                <a:cs typeface="Trebuchet MS"/>
                <a:sym typeface="Trebuchet MS"/>
              </a:rPr>
            </a:br>
            <a:r>
              <a:rPr lang="en-US" sz="2500" b="1" i="0" u="none" dirty="0">
                <a:solidFill>
                  <a:srgbClr val="404040"/>
                </a:solidFill>
                <a:latin typeface="Trebuchet MS"/>
                <a:ea typeface="Trebuchet MS"/>
                <a:cs typeface="Trebuchet MS"/>
                <a:sym typeface="Trebuchet MS"/>
              </a:rPr>
              <a:t>Poole College of Management</a:t>
            </a:r>
            <a:br>
              <a:rPr lang="en-US" sz="2500" b="1" i="0" u="none" dirty="0">
                <a:solidFill>
                  <a:srgbClr val="404040"/>
                </a:solidFill>
                <a:latin typeface="Trebuchet MS"/>
                <a:ea typeface="Trebuchet MS"/>
                <a:cs typeface="Trebuchet MS"/>
                <a:sym typeface="Trebuchet MS"/>
              </a:rPr>
            </a:br>
            <a:r>
              <a:rPr lang="en-US" sz="2500" b="1" i="0" u="none" dirty="0">
                <a:solidFill>
                  <a:srgbClr val="404040"/>
                </a:solidFill>
                <a:latin typeface="Trebuchet MS"/>
                <a:ea typeface="Trebuchet MS"/>
                <a:cs typeface="Trebuchet MS"/>
                <a:sym typeface="Trebuchet MS"/>
              </a:rPr>
              <a:t>Email:  </a:t>
            </a:r>
            <a:r>
              <a:rPr lang="en-US" sz="2500" b="1" i="0" u="none" dirty="0" err="1">
                <a:solidFill>
                  <a:srgbClr val="404040"/>
                </a:solidFill>
                <a:latin typeface="Trebuchet MS"/>
                <a:ea typeface="Trebuchet MS"/>
                <a:cs typeface="Trebuchet MS"/>
                <a:sym typeface="Trebuchet MS"/>
              </a:rPr>
              <a:t>robert_handfield@ncsu.edu</a:t>
            </a:r>
            <a:br>
              <a:rPr lang="en-US" sz="2500" b="1" i="0" u="none" dirty="0">
                <a:solidFill>
                  <a:srgbClr val="404040"/>
                </a:solidFill>
                <a:latin typeface="Trebuchet MS"/>
                <a:ea typeface="Trebuchet MS"/>
                <a:cs typeface="Trebuchet MS"/>
                <a:sym typeface="Trebuchet MS"/>
              </a:rPr>
            </a:br>
            <a:r>
              <a:rPr lang="en-US" sz="2800" dirty="0">
                <a:hlinkClick r:id="rId3"/>
              </a:rPr>
              <a:t>https://scm.ncsu.edu/scm-articles/article/category/directors-blog</a:t>
            </a:r>
            <a:br>
              <a:rPr lang="en-US" sz="3200" b="0" i="0" u="none" dirty="0">
                <a:solidFill>
                  <a:srgbClr val="404040"/>
                </a:solidFill>
                <a:latin typeface="Trebuchet MS"/>
                <a:ea typeface="Trebuchet MS"/>
                <a:cs typeface="Trebuchet MS"/>
                <a:sym typeface="Trebuchet MS"/>
              </a:rPr>
            </a:br>
            <a:br>
              <a:rPr lang="en-US" sz="3200" b="1" i="0" u="none" dirty="0">
                <a:solidFill>
                  <a:srgbClr val="404040"/>
                </a:solidFill>
                <a:latin typeface="Trebuchet MS"/>
                <a:ea typeface="Trebuchet MS"/>
                <a:cs typeface="Trebuchet MS"/>
                <a:sym typeface="Trebuchet MS"/>
              </a:rPr>
            </a:br>
            <a:br>
              <a:rPr lang="en-US" sz="3200" b="1" i="0" u="none" dirty="0">
                <a:solidFill>
                  <a:srgbClr val="404040"/>
                </a:solidFill>
                <a:latin typeface="Trebuchet MS"/>
                <a:ea typeface="Trebuchet MS"/>
                <a:cs typeface="Trebuchet MS"/>
                <a:sym typeface="Trebuchet MS"/>
              </a:rPr>
            </a:br>
            <a:br>
              <a:rPr lang="en-US" sz="3200" b="1" i="0" u="none" dirty="0">
                <a:solidFill>
                  <a:srgbClr val="404040"/>
                </a:solidFill>
                <a:latin typeface="Trebuchet MS"/>
                <a:ea typeface="Trebuchet MS"/>
                <a:cs typeface="Trebuchet MS"/>
                <a:sym typeface="Trebuchet MS"/>
              </a:rPr>
            </a:br>
            <a:endParaRPr dirty="0"/>
          </a:p>
        </p:txBody>
      </p:sp>
      <p:sp>
        <p:nvSpPr>
          <p:cNvPr id="108" name="Google Shape;108;p16"/>
          <p:cNvSpPr txBox="1"/>
          <p:nvPr/>
        </p:nvSpPr>
        <p:spPr>
          <a:xfrm>
            <a:off x="5257800" y="4495800"/>
            <a:ext cx="2743200" cy="129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86167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8;p10">
            <a:extLst>
              <a:ext uri="{FF2B5EF4-FFF2-40B4-BE49-F238E27FC236}">
                <a16:creationId xmlns:a16="http://schemas.microsoft.com/office/drawing/2014/main" id="{106B0F8F-0308-4984-9CE6-5B43F798484A}"/>
              </a:ext>
            </a:extLst>
          </p:cNvPr>
          <p:cNvSpPr txBox="1"/>
          <p:nvPr/>
        </p:nvSpPr>
        <p:spPr>
          <a:xfrm>
            <a:off x="1849724" y="197379"/>
            <a:ext cx="9144000" cy="831001"/>
          </a:xfrm>
          <a:prstGeom prst="rect">
            <a:avLst/>
          </a:prstGeom>
          <a:noFill/>
          <a:ln>
            <a:noFill/>
          </a:ln>
        </p:spPr>
        <p:txBody>
          <a:bodyPr spcFirstLastPara="1" wrap="square" lIns="91425" tIns="45700" rIns="91425" bIns="45700" anchor="t" anchorCtr="0">
            <a:noAutofit/>
          </a:bodyPr>
          <a:lstStyle/>
          <a:p>
            <a:pPr algn="ctr"/>
            <a:r>
              <a:rPr lang="en-US" sz="4000" b="1" dirty="0">
                <a:solidFill>
                  <a:schemeClr val="bg1"/>
                </a:solidFill>
                <a:latin typeface="Calibri"/>
                <a:ea typeface="Calibri"/>
                <a:cs typeface="Calibri"/>
                <a:sym typeface="Calibri"/>
              </a:rPr>
              <a:t>DELIVER</a:t>
            </a:r>
            <a:endParaRPr sz="1200" dirty="0">
              <a:solidFill>
                <a:schemeClr val="bg1"/>
              </a:solidFill>
            </a:endParaRPr>
          </a:p>
        </p:txBody>
      </p:sp>
      <p:sp>
        <p:nvSpPr>
          <p:cNvPr id="3" name="TextBox 2">
            <a:extLst>
              <a:ext uri="{FF2B5EF4-FFF2-40B4-BE49-F238E27FC236}">
                <a16:creationId xmlns:a16="http://schemas.microsoft.com/office/drawing/2014/main" id="{33B6E7B1-2D0F-421F-A071-82D49EE7730A}"/>
              </a:ext>
            </a:extLst>
          </p:cNvPr>
          <p:cNvSpPr txBox="1"/>
          <p:nvPr/>
        </p:nvSpPr>
        <p:spPr>
          <a:xfrm>
            <a:off x="540082" y="1831668"/>
            <a:ext cx="5645648" cy="4524315"/>
          </a:xfrm>
          <a:prstGeom prst="rect">
            <a:avLst/>
          </a:prstGeom>
          <a:noFill/>
        </p:spPr>
        <p:txBody>
          <a:bodyPr wrap="none" rtlCol="0">
            <a:spAutoFit/>
          </a:bodyPr>
          <a:lstStyle/>
          <a:p>
            <a:r>
              <a:rPr lang="en-US" sz="2400" dirty="0"/>
              <a:t>ISSUES</a:t>
            </a:r>
          </a:p>
          <a:p>
            <a:pPr marL="285750" indent="-285750">
              <a:buFont typeface="Arial" panose="020B0604020202020204" pitchFamily="34" charset="0"/>
              <a:buChar char="•"/>
            </a:pPr>
            <a:r>
              <a:rPr lang="en-US" sz="2400" dirty="0"/>
              <a:t>Cold Chain store</a:t>
            </a:r>
          </a:p>
          <a:p>
            <a:pPr marL="285750" indent="-285750">
              <a:buFont typeface="Arial" panose="020B0604020202020204" pitchFamily="34" charset="0"/>
              <a:buChar char="•"/>
            </a:pPr>
            <a:r>
              <a:rPr lang="en-US" sz="2400" dirty="0"/>
              <a:t>Life capacity (air)</a:t>
            </a:r>
          </a:p>
          <a:p>
            <a:pPr marL="285750" indent="-285750">
              <a:buFont typeface="Arial" panose="020B0604020202020204" pitchFamily="34" charset="0"/>
              <a:buChar char="•"/>
            </a:pPr>
            <a:r>
              <a:rPr lang="en-US" sz="2400" dirty="0"/>
              <a:t>Distribution security</a:t>
            </a:r>
          </a:p>
          <a:p>
            <a:pPr marL="285750" indent="-285750">
              <a:buFont typeface="Arial" panose="020B0604020202020204" pitchFamily="34" charset="0"/>
              <a:buChar char="•"/>
            </a:pPr>
            <a:r>
              <a:rPr lang="en-US" sz="2400" dirty="0"/>
              <a:t>Last mile delivery</a:t>
            </a:r>
          </a:p>
          <a:p>
            <a:pPr marL="285750" indent="-285750">
              <a:buFont typeface="Arial" panose="020B0604020202020204" pitchFamily="34" charset="0"/>
              <a:buChar char="•"/>
            </a:pPr>
            <a:r>
              <a:rPr lang="en-US" sz="2400" dirty="0"/>
              <a:t>CDL trucker shortages</a:t>
            </a:r>
          </a:p>
          <a:p>
            <a:pPr marL="285750" indent="-285750">
              <a:buFont typeface="Arial" panose="020B0604020202020204" pitchFamily="34" charset="0"/>
              <a:buChar char="•"/>
            </a:pPr>
            <a:endParaRPr lang="en-US" sz="2400" dirty="0"/>
          </a:p>
          <a:p>
            <a:r>
              <a:rPr lang="en-US" sz="2400" dirty="0"/>
              <a:t>RISKS</a:t>
            </a:r>
          </a:p>
          <a:p>
            <a:pPr marL="285750" indent="-285750">
              <a:buFont typeface="Arial" panose="020B0604020202020204" pitchFamily="34" charset="0"/>
              <a:buChar char="•"/>
            </a:pPr>
            <a:r>
              <a:rPr lang="en-US" sz="2400" dirty="0"/>
              <a:t>Lack of cold chain transportation capacity</a:t>
            </a:r>
          </a:p>
          <a:p>
            <a:pPr marL="285750" indent="-285750">
              <a:buFont typeface="Arial" panose="020B0604020202020204" pitchFamily="34" charset="0"/>
              <a:buChar char="•"/>
            </a:pPr>
            <a:r>
              <a:rPr lang="en-US" sz="2400" dirty="0"/>
              <a:t>Damage to product</a:t>
            </a:r>
          </a:p>
          <a:p>
            <a:pPr marL="285750" indent="-285750">
              <a:buFont typeface="Arial" panose="020B0604020202020204" pitchFamily="34" charset="0"/>
              <a:buChar char="•"/>
            </a:pPr>
            <a:r>
              <a:rPr lang="en-US" sz="2400" dirty="0"/>
              <a:t>Diversion</a:t>
            </a:r>
          </a:p>
          <a:p>
            <a:pPr marL="285750" indent="-285750">
              <a:buFont typeface="Arial" panose="020B0604020202020204" pitchFamily="34" charset="0"/>
              <a:buChar char="•"/>
            </a:pPr>
            <a:r>
              <a:rPr lang="en-US" sz="2400" dirty="0"/>
              <a:t>Counterfeit</a:t>
            </a:r>
            <a:endParaRPr lang="en-GB" sz="2400" dirty="0"/>
          </a:p>
        </p:txBody>
      </p:sp>
      <p:pic>
        <p:nvPicPr>
          <p:cNvPr id="5" name="Picture 4">
            <a:extLst>
              <a:ext uri="{FF2B5EF4-FFF2-40B4-BE49-F238E27FC236}">
                <a16:creationId xmlns:a16="http://schemas.microsoft.com/office/drawing/2014/main" id="{7BDDBD6A-A8E9-6C48-9EF6-C80897CC9D88}"/>
              </a:ext>
            </a:extLst>
          </p:cNvPr>
          <p:cNvPicPr>
            <a:picLocks noChangeAspect="1"/>
          </p:cNvPicPr>
          <p:nvPr/>
        </p:nvPicPr>
        <p:blipFill>
          <a:blip r:embed="rId3"/>
          <a:stretch>
            <a:fillRect/>
          </a:stretch>
        </p:blipFill>
        <p:spPr>
          <a:xfrm>
            <a:off x="6421724" y="2096086"/>
            <a:ext cx="5202525" cy="2879969"/>
          </a:xfrm>
          <a:prstGeom prst="rect">
            <a:avLst/>
          </a:prstGeom>
        </p:spPr>
      </p:pic>
    </p:spTree>
    <p:extLst>
      <p:ext uri="{BB962C8B-B14F-4D97-AF65-F5344CB8AC3E}">
        <p14:creationId xmlns:p14="http://schemas.microsoft.com/office/powerpoint/2010/main" val="3912010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44CEC8-E798-9243-AEB7-54342D09673B}"/>
              </a:ext>
            </a:extLst>
          </p:cNvPr>
          <p:cNvSpPr>
            <a:spLocks noGrp="1"/>
          </p:cNvSpPr>
          <p:nvPr>
            <p:ph type="sldNum" sz="quarter" idx="10"/>
          </p:nvPr>
        </p:nvSpPr>
        <p:spPr/>
        <p:txBody>
          <a:bodyPr/>
          <a:lstStyle/>
          <a:p>
            <a:pPr>
              <a:defRPr/>
            </a:pPr>
            <a:fld id="{A87178EA-3D76-D143-B97D-9A26F593FF7F}" type="slidenum">
              <a:rPr lang="en-US" smtClean="0"/>
              <a:pPr>
                <a:defRPr/>
              </a:pPr>
              <a:t>11</a:t>
            </a:fld>
            <a:endParaRPr lang="en-US"/>
          </a:p>
        </p:txBody>
      </p:sp>
      <p:sp>
        <p:nvSpPr>
          <p:cNvPr id="3" name="AutoShape 2" descr="image002.png">
            <a:extLst>
              <a:ext uri="{FF2B5EF4-FFF2-40B4-BE49-F238E27FC236}">
                <a16:creationId xmlns:a16="http://schemas.microsoft.com/office/drawing/2014/main" id="{47233110-791B-0A4E-82EE-82A0ED7E7C1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0E11506C-2434-F945-B5B2-72B5019EBB06}"/>
              </a:ext>
            </a:extLst>
          </p:cNvPr>
          <p:cNvPicPr>
            <a:picLocks noChangeAspect="1"/>
          </p:cNvPicPr>
          <p:nvPr/>
        </p:nvPicPr>
        <p:blipFill>
          <a:blip r:embed="rId2"/>
          <a:stretch>
            <a:fillRect/>
          </a:stretch>
        </p:blipFill>
        <p:spPr>
          <a:xfrm>
            <a:off x="123092" y="3342884"/>
            <a:ext cx="6351751" cy="3378591"/>
          </a:xfrm>
          <a:prstGeom prst="rect">
            <a:avLst/>
          </a:prstGeom>
        </p:spPr>
      </p:pic>
      <p:pic>
        <p:nvPicPr>
          <p:cNvPr id="7" name="Picture 6">
            <a:extLst>
              <a:ext uri="{FF2B5EF4-FFF2-40B4-BE49-F238E27FC236}">
                <a16:creationId xmlns:a16="http://schemas.microsoft.com/office/drawing/2014/main" id="{0C07FF1A-BDB1-104A-877D-8EB717E9F9D4}"/>
              </a:ext>
            </a:extLst>
          </p:cNvPr>
          <p:cNvPicPr>
            <a:picLocks noChangeAspect="1"/>
          </p:cNvPicPr>
          <p:nvPr/>
        </p:nvPicPr>
        <p:blipFill>
          <a:blip r:embed="rId3"/>
          <a:stretch>
            <a:fillRect/>
          </a:stretch>
        </p:blipFill>
        <p:spPr>
          <a:xfrm>
            <a:off x="6477000" y="1096401"/>
            <a:ext cx="5715000" cy="3314700"/>
          </a:xfrm>
          <a:prstGeom prst="rect">
            <a:avLst/>
          </a:prstGeom>
        </p:spPr>
      </p:pic>
    </p:spTree>
    <p:extLst>
      <p:ext uri="{BB962C8B-B14F-4D97-AF65-F5344CB8AC3E}">
        <p14:creationId xmlns:p14="http://schemas.microsoft.com/office/powerpoint/2010/main" val="1327085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47ECCA-AE0D-0246-ADB8-CB23A1AF9571}"/>
              </a:ext>
            </a:extLst>
          </p:cNvPr>
          <p:cNvSpPr>
            <a:spLocks noGrp="1"/>
          </p:cNvSpPr>
          <p:nvPr>
            <p:ph type="sldNum" sz="quarter" idx="10"/>
          </p:nvPr>
        </p:nvSpPr>
        <p:spPr/>
        <p:txBody>
          <a:bodyPr/>
          <a:lstStyle/>
          <a:p>
            <a:pPr>
              <a:defRPr/>
            </a:pPr>
            <a:fld id="{A87178EA-3D76-D143-B97D-9A26F593FF7F}" type="slidenum">
              <a:rPr lang="en-US" smtClean="0"/>
              <a:pPr>
                <a:defRPr/>
              </a:pPr>
              <a:t>12</a:t>
            </a:fld>
            <a:endParaRPr lang="en-US"/>
          </a:p>
        </p:txBody>
      </p:sp>
      <p:pic>
        <p:nvPicPr>
          <p:cNvPr id="4" name="Picture 3">
            <a:extLst>
              <a:ext uri="{FF2B5EF4-FFF2-40B4-BE49-F238E27FC236}">
                <a16:creationId xmlns:a16="http://schemas.microsoft.com/office/drawing/2014/main" id="{626C443F-8681-AF49-8295-9D6DDBE90020}"/>
              </a:ext>
            </a:extLst>
          </p:cNvPr>
          <p:cNvPicPr>
            <a:picLocks noChangeAspect="1"/>
          </p:cNvPicPr>
          <p:nvPr/>
        </p:nvPicPr>
        <p:blipFill>
          <a:blip r:embed="rId2"/>
          <a:stretch>
            <a:fillRect/>
          </a:stretch>
        </p:blipFill>
        <p:spPr>
          <a:xfrm>
            <a:off x="0" y="939800"/>
            <a:ext cx="5867400" cy="2946400"/>
          </a:xfrm>
          <a:prstGeom prst="rect">
            <a:avLst/>
          </a:prstGeom>
        </p:spPr>
      </p:pic>
      <p:pic>
        <p:nvPicPr>
          <p:cNvPr id="6" name="Picture 5">
            <a:extLst>
              <a:ext uri="{FF2B5EF4-FFF2-40B4-BE49-F238E27FC236}">
                <a16:creationId xmlns:a16="http://schemas.microsoft.com/office/drawing/2014/main" id="{860AAF55-468A-3A41-B108-86DAAE6070D4}"/>
              </a:ext>
            </a:extLst>
          </p:cNvPr>
          <p:cNvPicPr>
            <a:picLocks noChangeAspect="1"/>
          </p:cNvPicPr>
          <p:nvPr/>
        </p:nvPicPr>
        <p:blipFill>
          <a:blip r:embed="rId3"/>
          <a:stretch>
            <a:fillRect/>
          </a:stretch>
        </p:blipFill>
        <p:spPr>
          <a:xfrm>
            <a:off x="4038600" y="3886200"/>
            <a:ext cx="8153400" cy="2971800"/>
          </a:xfrm>
          <a:prstGeom prst="rect">
            <a:avLst/>
          </a:prstGeom>
        </p:spPr>
      </p:pic>
    </p:spTree>
    <p:extLst>
      <p:ext uri="{BB962C8B-B14F-4D97-AF65-F5344CB8AC3E}">
        <p14:creationId xmlns:p14="http://schemas.microsoft.com/office/powerpoint/2010/main" val="4236299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8;p10">
            <a:extLst>
              <a:ext uri="{FF2B5EF4-FFF2-40B4-BE49-F238E27FC236}">
                <a16:creationId xmlns:a16="http://schemas.microsoft.com/office/drawing/2014/main" id="{106B0F8F-0308-4984-9CE6-5B43F798484A}"/>
              </a:ext>
            </a:extLst>
          </p:cNvPr>
          <p:cNvSpPr txBox="1"/>
          <p:nvPr/>
        </p:nvSpPr>
        <p:spPr>
          <a:xfrm>
            <a:off x="1849724" y="197379"/>
            <a:ext cx="9144000" cy="831001"/>
          </a:xfrm>
          <a:prstGeom prst="rect">
            <a:avLst/>
          </a:prstGeom>
          <a:noFill/>
          <a:ln>
            <a:noFill/>
          </a:ln>
        </p:spPr>
        <p:txBody>
          <a:bodyPr spcFirstLastPara="1" wrap="square" lIns="91425" tIns="45700" rIns="91425" bIns="45700" anchor="t" anchorCtr="0">
            <a:noAutofit/>
          </a:bodyPr>
          <a:lstStyle/>
          <a:p>
            <a:pPr algn="ctr"/>
            <a:r>
              <a:rPr lang="en-US" sz="4000" b="1" dirty="0">
                <a:solidFill>
                  <a:schemeClr val="bg1"/>
                </a:solidFill>
                <a:latin typeface="Calibri"/>
                <a:ea typeface="Calibri"/>
                <a:cs typeface="Calibri"/>
                <a:sym typeface="Calibri"/>
              </a:rPr>
              <a:t>SELL / RETURN</a:t>
            </a:r>
            <a:endParaRPr sz="1200" dirty="0">
              <a:solidFill>
                <a:schemeClr val="bg1"/>
              </a:solidFill>
            </a:endParaRPr>
          </a:p>
        </p:txBody>
      </p:sp>
      <p:sp>
        <p:nvSpPr>
          <p:cNvPr id="3" name="TextBox 2">
            <a:extLst>
              <a:ext uri="{FF2B5EF4-FFF2-40B4-BE49-F238E27FC236}">
                <a16:creationId xmlns:a16="http://schemas.microsoft.com/office/drawing/2014/main" id="{33B6E7B1-2D0F-421F-A071-82D49EE7730A}"/>
              </a:ext>
            </a:extLst>
          </p:cNvPr>
          <p:cNvSpPr txBox="1"/>
          <p:nvPr/>
        </p:nvSpPr>
        <p:spPr>
          <a:xfrm>
            <a:off x="540082" y="1218482"/>
            <a:ext cx="6215281" cy="5262979"/>
          </a:xfrm>
          <a:prstGeom prst="rect">
            <a:avLst/>
          </a:prstGeom>
          <a:noFill/>
        </p:spPr>
        <p:txBody>
          <a:bodyPr wrap="square" rtlCol="0">
            <a:spAutoFit/>
          </a:bodyPr>
          <a:lstStyle/>
          <a:p>
            <a:r>
              <a:rPr lang="en-US" sz="2400" dirty="0"/>
              <a:t>ISSUES</a:t>
            </a:r>
          </a:p>
          <a:p>
            <a:pPr marL="285750" indent="-285750">
              <a:buFont typeface="Arial" panose="020B0604020202020204" pitchFamily="34" charset="0"/>
              <a:buChar char="•"/>
            </a:pPr>
            <a:r>
              <a:rPr lang="en-US" sz="2400" dirty="0"/>
              <a:t>Injection staff and PPE</a:t>
            </a:r>
          </a:p>
          <a:p>
            <a:pPr marL="285750" indent="-285750">
              <a:buFont typeface="Arial" panose="020B0604020202020204" pitchFamily="34" charset="0"/>
              <a:buChar char="•"/>
            </a:pPr>
            <a:r>
              <a:rPr lang="en-US" sz="2400" dirty="0"/>
              <a:t>Return of healthcare waste</a:t>
            </a:r>
          </a:p>
          <a:p>
            <a:pPr marL="285750" indent="-285750">
              <a:buFont typeface="Arial" panose="020B0604020202020204" pitchFamily="34" charset="0"/>
              <a:buChar char="•"/>
            </a:pPr>
            <a:r>
              <a:rPr lang="en-US" sz="2400" dirty="0"/>
              <a:t>Safe disposition of used needles</a:t>
            </a:r>
          </a:p>
          <a:p>
            <a:pPr marL="285750" indent="-285750">
              <a:buFont typeface="Arial" panose="020B0604020202020204" pitchFamily="34" charset="0"/>
              <a:buChar char="•"/>
            </a:pPr>
            <a:r>
              <a:rPr lang="en-US" sz="2400" dirty="0"/>
              <a:t>Marketing the vaccine</a:t>
            </a:r>
          </a:p>
          <a:p>
            <a:pPr marL="285750" indent="-285750">
              <a:buFont typeface="Arial" panose="020B0604020202020204" pitchFamily="34" charset="0"/>
              <a:buChar char="•"/>
            </a:pPr>
            <a:r>
              <a:rPr lang="en-US" sz="2400" dirty="0"/>
              <a:t>Lack of value chain mapping for critical steps, personnel, and channels</a:t>
            </a:r>
          </a:p>
          <a:p>
            <a:endParaRPr lang="en-US" sz="2400" dirty="0"/>
          </a:p>
          <a:p>
            <a:r>
              <a:rPr lang="en-US" sz="2400" dirty="0"/>
              <a:t>RISKS</a:t>
            </a:r>
          </a:p>
          <a:p>
            <a:pPr marL="285750" indent="-285750">
              <a:buFont typeface="Arial" panose="020B0604020202020204" pitchFamily="34" charset="0"/>
              <a:buChar char="•"/>
            </a:pPr>
            <a:r>
              <a:rPr lang="en-US" sz="2400" dirty="0"/>
              <a:t>Lack of staff</a:t>
            </a:r>
          </a:p>
          <a:p>
            <a:pPr marL="285750" indent="-285750">
              <a:buFont typeface="Arial" panose="020B0604020202020204" pitchFamily="34" charset="0"/>
              <a:buChar char="•"/>
            </a:pPr>
            <a:r>
              <a:rPr lang="en-US" sz="2400" dirty="0"/>
              <a:t>Convincing consumers to get vaccinated</a:t>
            </a:r>
          </a:p>
          <a:p>
            <a:pPr marL="285750" indent="-285750">
              <a:buFont typeface="Arial" panose="020B0604020202020204" pitchFamily="34" charset="0"/>
              <a:buChar char="•"/>
            </a:pPr>
            <a:r>
              <a:rPr lang="en-US" sz="2400" dirty="0"/>
              <a:t>Lack of PPE and safe locations</a:t>
            </a:r>
          </a:p>
          <a:p>
            <a:pPr marL="285750" indent="-285750">
              <a:buFont typeface="Arial" panose="020B0604020202020204" pitchFamily="34" charset="0"/>
              <a:buChar char="•"/>
            </a:pPr>
            <a:r>
              <a:rPr lang="en-US" sz="2400" dirty="0"/>
              <a:t>Lack of planning to minimize vaccine time out of controlled cold storage</a:t>
            </a:r>
          </a:p>
        </p:txBody>
      </p:sp>
      <p:pic>
        <p:nvPicPr>
          <p:cNvPr id="4" name="Picture 3">
            <a:extLst>
              <a:ext uri="{FF2B5EF4-FFF2-40B4-BE49-F238E27FC236}">
                <a16:creationId xmlns:a16="http://schemas.microsoft.com/office/drawing/2014/main" id="{E6D10CDD-5A2B-E544-8AE9-FC27078D6FDF}"/>
              </a:ext>
            </a:extLst>
          </p:cNvPr>
          <p:cNvPicPr>
            <a:picLocks noChangeAspect="1"/>
          </p:cNvPicPr>
          <p:nvPr/>
        </p:nvPicPr>
        <p:blipFill>
          <a:blip r:embed="rId3"/>
          <a:stretch>
            <a:fillRect/>
          </a:stretch>
        </p:blipFill>
        <p:spPr>
          <a:xfrm>
            <a:off x="6991643" y="1635860"/>
            <a:ext cx="3161714" cy="3627864"/>
          </a:xfrm>
          <a:prstGeom prst="rect">
            <a:avLst/>
          </a:prstGeom>
        </p:spPr>
      </p:pic>
    </p:spTree>
    <p:extLst>
      <p:ext uri="{BB962C8B-B14F-4D97-AF65-F5344CB8AC3E}">
        <p14:creationId xmlns:p14="http://schemas.microsoft.com/office/powerpoint/2010/main" val="1987854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8;p10">
            <a:extLst>
              <a:ext uri="{FF2B5EF4-FFF2-40B4-BE49-F238E27FC236}">
                <a16:creationId xmlns:a16="http://schemas.microsoft.com/office/drawing/2014/main" id="{106B0F8F-0308-4984-9CE6-5B43F798484A}"/>
              </a:ext>
            </a:extLst>
          </p:cNvPr>
          <p:cNvSpPr txBox="1"/>
          <p:nvPr/>
        </p:nvSpPr>
        <p:spPr>
          <a:xfrm>
            <a:off x="1849724" y="197379"/>
            <a:ext cx="9144000" cy="831001"/>
          </a:xfrm>
          <a:prstGeom prst="rect">
            <a:avLst/>
          </a:prstGeom>
          <a:noFill/>
          <a:ln>
            <a:noFill/>
          </a:ln>
        </p:spPr>
        <p:txBody>
          <a:bodyPr spcFirstLastPara="1" wrap="square" lIns="91425" tIns="45700" rIns="91425" bIns="45700" anchor="t" anchorCtr="0">
            <a:noAutofit/>
          </a:bodyPr>
          <a:lstStyle/>
          <a:p>
            <a:pPr algn="ctr"/>
            <a:r>
              <a:rPr lang="en-US" sz="4000" b="1" dirty="0">
                <a:solidFill>
                  <a:schemeClr val="bg1"/>
                </a:solidFill>
                <a:latin typeface="Calibri"/>
                <a:ea typeface="Calibri"/>
                <a:cs typeface="Calibri"/>
                <a:sym typeface="Calibri"/>
              </a:rPr>
              <a:t>Looking forward</a:t>
            </a:r>
            <a:endParaRPr sz="1200" dirty="0">
              <a:solidFill>
                <a:schemeClr val="bg1"/>
              </a:solidFill>
            </a:endParaRPr>
          </a:p>
        </p:txBody>
      </p:sp>
      <p:sp>
        <p:nvSpPr>
          <p:cNvPr id="3" name="TextBox 2">
            <a:extLst>
              <a:ext uri="{FF2B5EF4-FFF2-40B4-BE49-F238E27FC236}">
                <a16:creationId xmlns:a16="http://schemas.microsoft.com/office/drawing/2014/main" id="{33B6E7B1-2D0F-421F-A071-82D49EE7730A}"/>
              </a:ext>
            </a:extLst>
          </p:cNvPr>
          <p:cNvSpPr txBox="1"/>
          <p:nvPr/>
        </p:nvSpPr>
        <p:spPr>
          <a:xfrm>
            <a:off x="708033" y="1028380"/>
            <a:ext cx="10880587"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Vaccine deployment will not be smooth</a:t>
            </a:r>
          </a:p>
          <a:p>
            <a:pPr marL="342900" indent="-342900">
              <a:buFont typeface="Arial" panose="020B0604020202020204" pitchFamily="34" charset="0"/>
              <a:buChar char="•"/>
            </a:pPr>
            <a:r>
              <a:rPr lang="en-US" sz="2400" dirty="0"/>
              <a:t>There has not been effective communication of the plan</a:t>
            </a:r>
          </a:p>
          <a:p>
            <a:pPr marL="342900" indent="-342900">
              <a:buFont typeface="Arial" panose="020B0604020202020204" pitchFamily="34" charset="0"/>
              <a:buChar char="•"/>
            </a:pPr>
            <a:r>
              <a:rPr lang="en-US" sz="2400" dirty="0"/>
              <a:t>Suggest having your DHS group connect with federal planning agencies</a:t>
            </a:r>
          </a:p>
          <a:p>
            <a:pPr marL="342900" indent="-342900">
              <a:buFont typeface="Arial" panose="020B0604020202020204" pitchFamily="34" charset="0"/>
              <a:buChar char="•"/>
            </a:pPr>
            <a:r>
              <a:rPr lang="en-US" sz="2400" dirty="0"/>
              <a:t>Begin thinking about your deployment plan at a state and local level</a:t>
            </a:r>
          </a:p>
          <a:p>
            <a:pPr marL="342900" indent="-342900">
              <a:buFont typeface="Arial" panose="020B0604020202020204" pitchFamily="34" charset="0"/>
              <a:buChar char="•"/>
            </a:pPr>
            <a:r>
              <a:rPr lang="en-US" sz="2400" dirty="0"/>
              <a:t>Need to map the entire cold storage facility capacity in the US to ensure that states and Fed gov’t can prioritize purchase of support items</a:t>
            </a:r>
          </a:p>
          <a:p>
            <a:pPr marL="342900" indent="-342900">
              <a:buFont typeface="Arial" panose="020B0604020202020204" pitchFamily="34" charset="0"/>
              <a:buChar char="•"/>
            </a:pPr>
            <a:r>
              <a:rPr lang="en-US" sz="2400" dirty="0"/>
              <a:t>Explore options like MECOTEC one-stop transport solutions to reduce handling outside of temp controlled environments (esp. rural geo-separate states)</a:t>
            </a:r>
          </a:p>
          <a:p>
            <a:pPr marL="342900" indent="-342900">
              <a:buFont typeface="Arial" panose="020B0604020202020204" pitchFamily="34" charset="0"/>
              <a:buChar char="•"/>
            </a:pPr>
            <a:endParaRPr lang="en-US" sz="2400" dirty="0"/>
          </a:p>
        </p:txBody>
      </p:sp>
      <p:pic>
        <p:nvPicPr>
          <p:cNvPr id="4" name="Picture 3">
            <a:extLst>
              <a:ext uri="{FF2B5EF4-FFF2-40B4-BE49-F238E27FC236}">
                <a16:creationId xmlns:a16="http://schemas.microsoft.com/office/drawing/2014/main" id="{423034FD-AFCA-CD4D-86D0-2CAD08188C64}"/>
              </a:ext>
            </a:extLst>
          </p:cNvPr>
          <p:cNvPicPr>
            <a:picLocks noChangeAspect="1"/>
          </p:cNvPicPr>
          <p:nvPr/>
        </p:nvPicPr>
        <p:blipFill>
          <a:blip r:embed="rId3"/>
          <a:stretch>
            <a:fillRect/>
          </a:stretch>
        </p:blipFill>
        <p:spPr>
          <a:xfrm>
            <a:off x="4129701" y="4228063"/>
            <a:ext cx="3484077" cy="2417523"/>
          </a:xfrm>
          <a:prstGeom prst="rect">
            <a:avLst/>
          </a:prstGeom>
        </p:spPr>
      </p:pic>
    </p:spTree>
    <p:extLst>
      <p:ext uri="{BB962C8B-B14F-4D97-AF65-F5344CB8AC3E}">
        <p14:creationId xmlns:p14="http://schemas.microsoft.com/office/powerpoint/2010/main" val="2535214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C9F2FA-9B61-1A4F-8F9B-4990319597AD}"/>
              </a:ext>
            </a:extLst>
          </p:cNvPr>
          <p:cNvSpPr>
            <a:spLocks noGrp="1"/>
          </p:cNvSpPr>
          <p:nvPr>
            <p:ph type="sldNum" sz="quarter" idx="10"/>
          </p:nvPr>
        </p:nvSpPr>
        <p:spPr/>
        <p:txBody>
          <a:bodyPr/>
          <a:lstStyle/>
          <a:p>
            <a:pPr>
              <a:defRPr/>
            </a:pPr>
            <a:fld id="{A87178EA-3D76-D143-B97D-9A26F593FF7F}" type="slidenum">
              <a:rPr lang="en-US" smtClean="0"/>
              <a:pPr>
                <a:defRPr/>
              </a:pPr>
              <a:t>15</a:t>
            </a:fld>
            <a:endParaRPr lang="en-US"/>
          </a:p>
        </p:txBody>
      </p:sp>
      <p:pic>
        <p:nvPicPr>
          <p:cNvPr id="4" name="Picture 3">
            <a:extLst>
              <a:ext uri="{FF2B5EF4-FFF2-40B4-BE49-F238E27FC236}">
                <a16:creationId xmlns:a16="http://schemas.microsoft.com/office/drawing/2014/main" id="{2DE636C5-2B40-4748-8308-E12030A23372}"/>
              </a:ext>
            </a:extLst>
          </p:cNvPr>
          <p:cNvPicPr>
            <a:picLocks noChangeAspect="1"/>
          </p:cNvPicPr>
          <p:nvPr/>
        </p:nvPicPr>
        <p:blipFill>
          <a:blip r:embed="rId2"/>
          <a:stretch>
            <a:fillRect/>
          </a:stretch>
        </p:blipFill>
        <p:spPr>
          <a:xfrm>
            <a:off x="1831389" y="1353807"/>
            <a:ext cx="7959725" cy="4470218"/>
          </a:xfrm>
          <a:prstGeom prst="rect">
            <a:avLst/>
          </a:prstGeom>
        </p:spPr>
      </p:pic>
    </p:spTree>
    <p:extLst>
      <p:ext uri="{BB962C8B-B14F-4D97-AF65-F5344CB8AC3E}">
        <p14:creationId xmlns:p14="http://schemas.microsoft.com/office/powerpoint/2010/main" val="383868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60FBE8-926F-3E4F-B1C0-F7BA7C4A076E}"/>
              </a:ext>
            </a:extLst>
          </p:cNvPr>
          <p:cNvSpPr>
            <a:spLocks noGrp="1"/>
          </p:cNvSpPr>
          <p:nvPr>
            <p:ph type="sldNum" sz="quarter" idx="10"/>
          </p:nvPr>
        </p:nvSpPr>
        <p:spPr/>
        <p:txBody>
          <a:bodyPr/>
          <a:lstStyle/>
          <a:p>
            <a:pPr>
              <a:defRPr/>
            </a:pPr>
            <a:fld id="{A87178EA-3D76-D143-B97D-9A26F593FF7F}" type="slidenum">
              <a:rPr lang="en-US" smtClean="0"/>
              <a:pPr>
                <a:defRPr/>
              </a:pPr>
              <a:t>16</a:t>
            </a:fld>
            <a:endParaRPr lang="en-US"/>
          </a:p>
        </p:txBody>
      </p:sp>
      <p:pic>
        <p:nvPicPr>
          <p:cNvPr id="4" name="Picture 3">
            <a:extLst>
              <a:ext uri="{FF2B5EF4-FFF2-40B4-BE49-F238E27FC236}">
                <a16:creationId xmlns:a16="http://schemas.microsoft.com/office/drawing/2014/main" id="{3CE22700-8987-C744-87BB-18D8ADD15886}"/>
              </a:ext>
            </a:extLst>
          </p:cNvPr>
          <p:cNvPicPr>
            <a:picLocks noChangeAspect="1"/>
          </p:cNvPicPr>
          <p:nvPr/>
        </p:nvPicPr>
        <p:blipFill>
          <a:blip r:embed="rId2"/>
          <a:stretch>
            <a:fillRect/>
          </a:stretch>
        </p:blipFill>
        <p:spPr>
          <a:xfrm>
            <a:off x="566192" y="1602791"/>
            <a:ext cx="11203210" cy="4256833"/>
          </a:xfrm>
          <a:prstGeom prst="rect">
            <a:avLst/>
          </a:prstGeom>
        </p:spPr>
      </p:pic>
    </p:spTree>
    <p:extLst>
      <p:ext uri="{BB962C8B-B14F-4D97-AF65-F5344CB8AC3E}">
        <p14:creationId xmlns:p14="http://schemas.microsoft.com/office/powerpoint/2010/main" val="211147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8019F8-4C47-BB48-9C50-38E5539C62C5}"/>
              </a:ext>
            </a:extLst>
          </p:cNvPr>
          <p:cNvSpPr>
            <a:spLocks noGrp="1"/>
          </p:cNvSpPr>
          <p:nvPr>
            <p:ph type="sldNum" sz="quarter" idx="10"/>
          </p:nvPr>
        </p:nvSpPr>
        <p:spPr/>
        <p:txBody>
          <a:bodyPr/>
          <a:lstStyle/>
          <a:p>
            <a:pPr>
              <a:defRPr/>
            </a:pPr>
            <a:fld id="{A87178EA-3D76-D143-B97D-9A26F593FF7F}" type="slidenum">
              <a:rPr lang="en-US" smtClean="0"/>
              <a:pPr>
                <a:defRPr/>
              </a:pPr>
              <a:t>17</a:t>
            </a:fld>
            <a:endParaRPr lang="en-US"/>
          </a:p>
        </p:txBody>
      </p:sp>
      <p:pic>
        <p:nvPicPr>
          <p:cNvPr id="4" name="Picture 3">
            <a:extLst>
              <a:ext uri="{FF2B5EF4-FFF2-40B4-BE49-F238E27FC236}">
                <a16:creationId xmlns:a16="http://schemas.microsoft.com/office/drawing/2014/main" id="{E7C93E96-6E6C-0344-BB73-5F16D9FDD282}"/>
              </a:ext>
            </a:extLst>
          </p:cNvPr>
          <p:cNvPicPr>
            <a:picLocks noChangeAspect="1"/>
          </p:cNvPicPr>
          <p:nvPr/>
        </p:nvPicPr>
        <p:blipFill>
          <a:blip r:embed="rId2"/>
          <a:stretch>
            <a:fillRect/>
          </a:stretch>
        </p:blipFill>
        <p:spPr>
          <a:xfrm>
            <a:off x="974790" y="1716833"/>
            <a:ext cx="10573655" cy="4049485"/>
          </a:xfrm>
          <a:prstGeom prst="rect">
            <a:avLst/>
          </a:prstGeom>
        </p:spPr>
      </p:pic>
    </p:spTree>
    <p:extLst>
      <p:ext uri="{BB962C8B-B14F-4D97-AF65-F5344CB8AC3E}">
        <p14:creationId xmlns:p14="http://schemas.microsoft.com/office/powerpoint/2010/main" val="850439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a:extLst>
              <a:ext uri="{FF2B5EF4-FFF2-40B4-BE49-F238E27FC236}">
                <a16:creationId xmlns:a16="http://schemas.microsoft.com/office/drawing/2014/main" id="{B95B37C0-CFD4-FC4A-A25F-C8EAAA8E1A1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75D5A60-0020-F047-9D25-8FC2E4CAD993}" type="slidenum">
              <a:rPr lang="en-US" altLang="en-US" sz="1200">
                <a:solidFill>
                  <a:srgbClr val="000000"/>
                </a:solidFill>
                <a:latin typeface="Arial" panose="020B0604020202020204" pitchFamily="34" charset="0"/>
              </a:rPr>
              <a:pPr>
                <a:spcBef>
                  <a:spcPct val="0"/>
                </a:spcBef>
                <a:buFontTx/>
                <a:buNone/>
              </a:pPr>
              <a:t>2</a:t>
            </a:fld>
            <a:endParaRPr lang="en-US" altLang="en-US" sz="1200">
              <a:solidFill>
                <a:srgbClr val="000000"/>
              </a:solidFill>
              <a:latin typeface="Arial" panose="020B0604020202020204" pitchFamily="34" charset="0"/>
            </a:endParaRPr>
          </a:p>
        </p:txBody>
      </p:sp>
      <p:sp>
        <p:nvSpPr>
          <p:cNvPr id="49153" name="Title 1">
            <a:extLst>
              <a:ext uri="{FF2B5EF4-FFF2-40B4-BE49-F238E27FC236}">
                <a16:creationId xmlns:a16="http://schemas.microsoft.com/office/drawing/2014/main" id="{D194B217-2928-6B43-8BA2-A823E837493C}"/>
              </a:ext>
            </a:extLst>
          </p:cNvPr>
          <p:cNvSpPr>
            <a:spLocks noGrp="1"/>
          </p:cNvSpPr>
          <p:nvPr>
            <p:ph type="title" idx="4294967295"/>
          </p:nvPr>
        </p:nvSpPr>
        <p:spPr>
          <a:xfrm>
            <a:off x="5049079" y="0"/>
            <a:ext cx="9372600" cy="1143000"/>
          </a:xfrm>
        </p:spPr>
        <p:txBody>
          <a:bodyPr>
            <a:normAutofit/>
          </a:bodyPr>
          <a:lstStyle/>
          <a:p>
            <a:r>
              <a:rPr lang="en-US" altLang="en-US" sz="1800" dirty="0">
                <a:solidFill>
                  <a:schemeClr val="bg1"/>
                </a:solidFill>
                <a:latin typeface="Trebuchet MS" panose="020B0703020202090204" pitchFamily="34" charset="0"/>
                <a:ea typeface="ＭＳ Ｐゴシック" panose="020B0600070205080204" pitchFamily="34" charset="-128"/>
              </a:rPr>
              <a:t>Supply Chain Resource Cooperative</a:t>
            </a:r>
          </a:p>
        </p:txBody>
      </p:sp>
      <p:pic>
        <p:nvPicPr>
          <p:cNvPr id="49155" name="Picture 5">
            <a:extLst>
              <a:ext uri="{FF2B5EF4-FFF2-40B4-BE49-F238E27FC236}">
                <a16:creationId xmlns:a16="http://schemas.microsoft.com/office/drawing/2014/main" id="{7E33A291-FC50-4047-A1AC-8C0002F3E6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2888" y="942975"/>
            <a:ext cx="5416551"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6">
            <a:extLst>
              <a:ext uri="{FF2B5EF4-FFF2-40B4-BE49-F238E27FC236}">
                <a16:creationId xmlns:a16="http://schemas.microsoft.com/office/drawing/2014/main" id="{6273B0EB-D2BB-0142-8206-252CE1A1CD91}"/>
              </a:ext>
            </a:extLst>
          </p:cNvPr>
          <p:cNvSpPr>
            <a:spLocks noChangeArrowheads="1"/>
          </p:cNvSpPr>
          <p:nvPr/>
        </p:nvSpPr>
        <p:spPr bwMode="auto">
          <a:xfrm>
            <a:off x="6989763" y="942975"/>
            <a:ext cx="389572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r>
              <a:rPr lang="en-US" sz="1800" dirty="0"/>
              <a:t>The Cooperative serves as a thought leader in the increasingly complex and competitive supply chain industry; documenting and disseminating new supply chain management knowledge to help companies, practitioners, and students.</a:t>
            </a:r>
          </a:p>
          <a:p>
            <a:pPr>
              <a:spcBef>
                <a:spcPct val="0"/>
              </a:spcBef>
            </a:pPr>
            <a:endParaRPr lang="en-US" altLang="en-US" sz="1800" dirty="0">
              <a:solidFill>
                <a:srgbClr val="333333"/>
              </a:solidFill>
              <a:latin typeface="Trebuchet MS" panose="020B0703020202090204" pitchFamily="34" charset="0"/>
            </a:endParaRPr>
          </a:p>
          <a:p>
            <a:pPr>
              <a:spcBef>
                <a:spcPct val="0"/>
              </a:spcBef>
            </a:pPr>
            <a:r>
              <a:rPr lang="en-US" altLang="en-US" sz="1800" dirty="0">
                <a:solidFill>
                  <a:srgbClr val="333333"/>
                </a:solidFill>
                <a:latin typeface="Trebuchet MS" panose="020B0703020202090204" pitchFamily="34" charset="0"/>
              </a:rPr>
              <a:t>Members include </a:t>
            </a:r>
            <a:r>
              <a:rPr lang="en-US" altLang="en-US" sz="1800" b="1" dirty="0">
                <a:solidFill>
                  <a:srgbClr val="333333"/>
                </a:solidFill>
                <a:latin typeface="Trebuchet MS" panose="020B0703020202090204" pitchFamily="34" charset="0"/>
              </a:rPr>
              <a:t>Altria, Biogen, Siemens, VF Corp, UPS, Gilead Duke Energy, </a:t>
            </a:r>
            <a:r>
              <a:rPr lang="en-US" altLang="en-US" sz="1800" b="1" dirty="0" err="1">
                <a:solidFill>
                  <a:srgbClr val="333333"/>
                </a:solidFill>
                <a:latin typeface="Trebuchet MS" panose="020B0703020202090204" pitchFamily="34" charset="0"/>
              </a:rPr>
              <a:t>Thermo</a:t>
            </a:r>
            <a:r>
              <a:rPr lang="en-US" altLang="en-US" sz="1800" b="1" dirty="0">
                <a:solidFill>
                  <a:srgbClr val="333333"/>
                </a:solidFill>
                <a:latin typeface="Trebuchet MS" panose="020B0703020202090204" pitchFamily="34" charset="0"/>
              </a:rPr>
              <a:t> Fisher, Merck, American Red Cross, Advanced Auto Parts, Global Trade Professionals Alliance, Caterpillar, John Deere, and others.</a:t>
            </a:r>
          </a:p>
          <a:p>
            <a:pPr>
              <a:spcBef>
                <a:spcPct val="0"/>
              </a:spcBef>
            </a:pPr>
            <a:endParaRPr lang="en-US" altLang="en-US" sz="1800" dirty="0">
              <a:solidFill>
                <a:srgbClr val="333333"/>
              </a:solidFill>
              <a:latin typeface="Trebuchet MS" panose="020B0703020202090204" pitchFamily="34" charset="0"/>
            </a:endParaRPr>
          </a:p>
          <a:p>
            <a:pPr>
              <a:spcBef>
                <a:spcPct val="0"/>
              </a:spcBef>
            </a:pPr>
            <a:r>
              <a:rPr lang="en-US" altLang="en-US" sz="1800" dirty="0">
                <a:solidFill>
                  <a:srgbClr val="333333"/>
                </a:solidFill>
                <a:latin typeface="Trebuchet MS" panose="020B0703020202090204" pitchFamily="34" charset="0"/>
              </a:rPr>
              <a:t>Extensive articles, blogs, etc.</a:t>
            </a:r>
          </a:p>
          <a:p>
            <a:pPr>
              <a:spcBef>
                <a:spcPct val="0"/>
              </a:spcBef>
            </a:pPr>
            <a:r>
              <a:rPr lang="en-US" altLang="en-US" sz="1800" u="sng" dirty="0" err="1">
                <a:solidFill>
                  <a:srgbClr val="333333"/>
                </a:solidFill>
                <a:latin typeface="Trebuchet MS" panose="020B0703020202090204" pitchFamily="34" charset="0"/>
              </a:rPr>
              <a:t>www.scm.ncsu.edu</a:t>
            </a:r>
            <a:endParaRPr lang="en-US" altLang="en-US" sz="1800" u="sng" dirty="0">
              <a:latin typeface="Trebuchet MS" panose="020B0703020202090204" pitchFamily="34" charset="0"/>
            </a:endParaRPr>
          </a:p>
        </p:txBody>
      </p:sp>
    </p:spTree>
    <p:extLst>
      <p:ext uri="{BB962C8B-B14F-4D97-AF65-F5344CB8AC3E}">
        <p14:creationId xmlns:p14="http://schemas.microsoft.com/office/powerpoint/2010/main" val="2571421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idx="4294967295"/>
          </p:nvPr>
        </p:nvSpPr>
        <p:spPr>
          <a:xfrm>
            <a:off x="4465983" y="311288"/>
            <a:ext cx="9074150" cy="492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900"/>
              <a:buFont typeface="Arial"/>
              <a:buNone/>
            </a:pPr>
            <a:r>
              <a:rPr lang="en-US" sz="2900" b="1" dirty="0">
                <a:solidFill>
                  <a:schemeClr val="bg1"/>
                </a:solidFill>
                <a:latin typeface="Arial Black"/>
                <a:ea typeface="Arial Black"/>
                <a:cs typeface="Arial Black"/>
                <a:sym typeface="Arial Black"/>
              </a:rPr>
              <a:t>A</a:t>
            </a:r>
            <a:r>
              <a:rPr lang="en-US" sz="2900" dirty="0">
                <a:solidFill>
                  <a:schemeClr val="bg1"/>
                </a:solidFill>
                <a:latin typeface="Arial Black"/>
                <a:ea typeface="Arial Black"/>
                <a:cs typeface="Arial Black"/>
                <a:sym typeface="Arial Black"/>
              </a:rPr>
              <a:t>genda</a:t>
            </a:r>
            <a:endParaRPr dirty="0">
              <a:solidFill>
                <a:schemeClr val="bg1"/>
              </a:solidFill>
              <a:latin typeface="Arial Black"/>
              <a:ea typeface="Arial Black"/>
              <a:cs typeface="Arial Black"/>
              <a:sym typeface="Arial Black"/>
            </a:endParaRPr>
          </a:p>
        </p:txBody>
      </p:sp>
      <p:sp>
        <p:nvSpPr>
          <p:cNvPr id="116" name="Google Shape;116;p17"/>
          <p:cNvSpPr txBox="1">
            <a:spLocks noGrp="1"/>
          </p:cNvSpPr>
          <p:nvPr>
            <p:ph type="body" idx="4294967295"/>
          </p:nvPr>
        </p:nvSpPr>
        <p:spPr>
          <a:xfrm>
            <a:off x="0" y="803413"/>
            <a:ext cx="10972800" cy="47545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600"/>
              <a:buFont typeface="Arial"/>
              <a:buNone/>
            </a:pPr>
            <a:endParaRPr sz="2400" b="1" i="0" u="none" strike="noStrike" cap="none" dirty="0">
              <a:solidFill>
                <a:srgbClr val="404040"/>
              </a:solidFill>
              <a:latin typeface="Trebuchet MS"/>
              <a:ea typeface="Trebuchet MS"/>
              <a:cs typeface="Trebuchet MS"/>
              <a:sym typeface="Trebuchet MS"/>
            </a:endParaRPr>
          </a:p>
          <a:p>
            <a:pPr marL="742950" marR="0" lvl="1" indent="-273050" algn="l" rtl="0">
              <a:lnSpc>
                <a:spcPct val="150000"/>
              </a:lnSpc>
              <a:spcBef>
                <a:spcPts val="400"/>
              </a:spcBef>
              <a:spcAft>
                <a:spcPts val="0"/>
              </a:spcAft>
              <a:buClr>
                <a:srgbClr val="980000"/>
              </a:buClr>
              <a:buSzPts val="1800"/>
              <a:buFont typeface="Calibri"/>
              <a:buChar char="➢"/>
            </a:pPr>
            <a:r>
              <a:rPr lang="en-US" b="1" i="0" u="none" strike="noStrike" cap="none" dirty="0">
                <a:solidFill>
                  <a:srgbClr val="980000"/>
                </a:solidFill>
              </a:rPr>
              <a:t>The Global Supply Chain</a:t>
            </a:r>
          </a:p>
          <a:p>
            <a:pPr marL="742950" marR="0" lvl="1" indent="-273050" algn="l" rtl="0">
              <a:lnSpc>
                <a:spcPct val="150000"/>
              </a:lnSpc>
              <a:spcBef>
                <a:spcPts val="400"/>
              </a:spcBef>
              <a:spcAft>
                <a:spcPts val="0"/>
              </a:spcAft>
              <a:buClr>
                <a:srgbClr val="980000"/>
              </a:buClr>
              <a:buSzPts val="1800"/>
              <a:buFont typeface="Calibri"/>
              <a:buChar char="➢"/>
            </a:pPr>
            <a:r>
              <a:rPr lang="en-US" b="1" dirty="0">
                <a:solidFill>
                  <a:srgbClr val="980000"/>
                </a:solidFill>
              </a:rPr>
              <a:t>The Plan for the Vaccine</a:t>
            </a:r>
          </a:p>
          <a:p>
            <a:pPr marL="742950" marR="0" lvl="1" indent="-273050" algn="l" rtl="0">
              <a:lnSpc>
                <a:spcPct val="150000"/>
              </a:lnSpc>
              <a:spcBef>
                <a:spcPts val="400"/>
              </a:spcBef>
              <a:spcAft>
                <a:spcPts val="0"/>
              </a:spcAft>
              <a:buClr>
                <a:srgbClr val="980000"/>
              </a:buClr>
              <a:buSzPts val="1800"/>
              <a:buFont typeface="Calibri"/>
              <a:buChar char="➢"/>
            </a:pPr>
            <a:r>
              <a:rPr lang="en-US" b="1" dirty="0">
                <a:solidFill>
                  <a:srgbClr val="980000"/>
                </a:solidFill>
              </a:rPr>
              <a:t>How Robust is the Vaccine Supply Chain?</a:t>
            </a:r>
          </a:p>
          <a:p>
            <a:pPr marL="1200150" lvl="2" indent="-273050">
              <a:lnSpc>
                <a:spcPct val="150000"/>
              </a:lnSpc>
              <a:spcBef>
                <a:spcPts val="400"/>
              </a:spcBef>
              <a:buClr>
                <a:srgbClr val="980000"/>
              </a:buClr>
              <a:buSzPts val="1800"/>
              <a:buFont typeface="Calibri"/>
              <a:buChar char="➢"/>
            </a:pPr>
            <a:r>
              <a:rPr lang="en-US" sz="2400" b="1" dirty="0">
                <a:solidFill>
                  <a:srgbClr val="980000"/>
                </a:solidFill>
              </a:rPr>
              <a:t>Plan</a:t>
            </a:r>
          </a:p>
          <a:p>
            <a:pPr marL="1200150" lvl="2" indent="-273050">
              <a:lnSpc>
                <a:spcPct val="150000"/>
              </a:lnSpc>
              <a:spcBef>
                <a:spcPts val="400"/>
              </a:spcBef>
              <a:buClr>
                <a:srgbClr val="980000"/>
              </a:buClr>
              <a:buSzPts val="1800"/>
              <a:buFont typeface="Calibri"/>
              <a:buChar char="➢"/>
            </a:pPr>
            <a:r>
              <a:rPr lang="en-US" sz="2400" b="1" dirty="0">
                <a:solidFill>
                  <a:srgbClr val="980000"/>
                </a:solidFill>
              </a:rPr>
              <a:t>Source</a:t>
            </a:r>
          </a:p>
          <a:p>
            <a:pPr marL="1200150" lvl="2" indent="-273050">
              <a:lnSpc>
                <a:spcPct val="150000"/>
              </a:lnSpc>
              <a:spcBef>
                <a:spcPts val="400"/>
              </a:spcBef>
              <a:buClr>
                <a:srgbClr val="980000"/>
              </a:buClr>
              <a:buSzPts val="1800"/>
              <a:buFont typeface="Calibri"/>
              <a:buChar char="➢"/>
            </a:pPr>
            <a:r>
              <a:rPr lang="en-US" sz="2400" b="1" dirty="0">
                <a:solidFill>
                  <a:srgbClr val="980000"/>
                </a:solidFill>
              </a:rPr>
              <a:t>Make</a:t>
            </a:r>
          </a:p>
          <a:p>
            <a:pPr marL="1200150" lvl="2" indent="-273050">
              <a:lnSpc>
                <a:spcPct val="150000"/>
              </a:lnSpc>
              <a:spcBef>
                <a:spcPts val="400"/>
              </a:spcBef>
              <a:buClr>
                <a:srgbClr val="980000"/>
              </a:buClr>
              <a:buSzPts val="1800"/>
              <a:buFont typeface="Calibri"/>
              <a:buChar char="➢"/>
            </a:pPr>
            <a:r>
              <a:rPr lang="en-US" sz="2400" b="1" dirty="0">
                <a:solidFill>
                  <a:srgbClr val="980000"/>
                </a:solidFill>
              </a:rPr>
              <a:t>Deliver</a:t>
            </a:r>
          </a:p>
          <a:p>
            <a:pPr marL="1200150" lvl="2" indent="-273050">
              <a:lnSpc>
                <a:spcPct val="150000"/>
              </a:lnSpc>
              <a:spcBef>
                <a:spcPts val="400"/>
              </a:spcBef>
              <a:buClr>
                <a:srgbClr val="980000"/>
              </a:buClr>
              <a:buSzPts val="1800"/>
              <a:buFont typeface="Calibri"/>
              <a:buChar char="➢"/>
            </a:pPr>
            <a:r>
              <a:rPr lang="en-US" sz="2400" b="1" dirty="0">
                <a:solidFill>
                  <a:srgbClr val="980000"/>
                </a:solidFill>
              </a:rPr>
              <a:t>Sell / Return</a:t>
            </a:r>
          </a:p>
          <a:p>
            <a:pPr marL="742950" marR="0" lvl="1" indent="-273050" algn="l" rtl="0">
              <a:lnSpc>
                <a:spcPct val="150000"/>
              </a:lnSpc>
              <a:spcBef>
                <a:spcPts val="400"/>
              </a:spcBef>
              <a:spcAft>
                <a:spcPts val="0"/>
              </a:spcAft>
              <a:buClr>
                <a:srgbClr val="404040"/>
              </a:buClr>
              <a:buSzPts val="1800"/>
              <a:buFont typeface="Calibri"/>
              <a:buChar char="➢"/>
            </a:pPr>
            <a:r>
              <a:rPr lang="en-US" b="1" dirty="0">
                <a:solidFill>
                  <a:schemeClr val="accent2">
                    <a:lumMod val="75000"/>
                  </a:schemeClr>
                </a:solidFill>
              </a:rPr>
              <a:t>Looking forward</a:t>
            </a:r>
            <a:endParaRPr b="1" i="0" u="none" strike="noStrike" cap="none" dirty="0">
              <a:solidFill>
                <a:schemeClr val="accent2">
                  <a:lumMod val="75000"/>
                </a:schemeClr>
              </a:solidFill>
            </a:endParaRPr>
          </a:p>
          <a:p>
            <a:pPr marL="469900" marR="0" lvl="1" indent="0" algn="l" rtl="0">
              <a:lnSpc>
                <a:spcPct val="150000"/>
              </a:lnSpc>
              <a:spcBef>
                <a:spcPts val="400"/>
              </a:spcBef>
              <a:spcAft>
                <a:spcPts val="0"/>
              </a:spcAft>
              <a:buSzPts val="1800"/>
              <a:buNone/>
            </a:pPr>
            <a:endParaRPr b="1" dirty="0">
              <a:solidFill>
                <a:schemeClr val="accent2">
                  <a:lumMod val="75000"/>
                </a:schemeClr>
              </a:solidFill>
            </a:endParaRPr>
          </a:p>
          <a:p>
            <a:pPr marL="742950" marR="0" lvl="1" indent="-158750" algn="l" rtl="0">
              <a:lnSpc>
                <a:spcPct val="150000"/>
              </a:lnSpc>
              <a:spcBef>
                <a:spcPts val="400"/>
              </a:spcBef>
              <a:spcAft>
                <a:spcPts val="0"/>
              </a:spcAft>
              <a:buClr>
                <a:schemeClr val="dk1"/>
              </a:buClr>
              <a:buSzPts val="2000"/>
              <a:buFont typeface="Arial"/>
              <a:buNone/>
            </a:pPr>
            <a:endParaRPr b="0" i="0" u="none" strike="noStrike" cap="none" dirty="0">
              <a:solidFill>
                <a:srgbClr val="404040"/>
              </a:solidFill>
              <a:latin typeface="Trebuchet MS"/>
              <a:ea typeface="Trebuchet MS"/>
              <a:cs typeface="Trebuchet MS"/>
              <a:sym typeface="Trebuchet MS"/>
            </a:endParaRPr>
          </a:p>
          <a:p>
            <a:pPr marL="742950" marR="0" lvl="1" indent="-133350" algn="l" rtl="0">
              <a:lnSpc>
                <a:spcPct val="100000"/>
              </a:lnSpc>
              <a:spcBef>
                <a:spcPts val="480"/>
              </a:spcBef>
              <a:spcAft>
                <a:spcPts val="0"/>
              </a:spcAft>
              <a:buClr>
                <a:schemeClr val="dk1"/>
              </a:buClr>
              <a:buSzPts val="2400"/>
              <a:buFont typeface="Noto Sans Symbols"/>
              <a:buNone/>
            </a:pPr>
            <a:endParaRPr b="0" i="0" u="none" strike="noStrike" cap="none" dirty="0">
              <a:solidFill>
                <a:srgbClr val="404040"/>
              </a:solidFill>
              <a:latin typeface="Trebuchet MS"/>
              <a:ea typeface="Trebuchet MS"/>
              <a:cs typeface="Trebuchet MS"/>
              <a:sym typeface="Trebuchet MS"/>
            </a:endParaRPr>
          </a:p>
          <a:p>
            <a:pPr marL="342900" marR="0" lvl="0" indent="-190500" algn="l" rtl="0">
              <a:lnSpc>
                <a:spcPct val="100000"/>
              </a:lnSpc>
              <a:spcBef>
                <a:spcPts val="480"/>
              </a:spcBef>
              <a:spcAft>
                <a:spcPts val="0"/>
              </a:spcAft>
              <a:buClr>
                <a:schemeClr val="dk1"/>
              </a:buClr>
              <a:buSzPts val="2400"/>
              <a:buFont typeface="Arial"/>
              <a:buNone/>
            </a:pPr>
            <a:endParaRPr sz="2400" b="0" i="0" u="none" strike="noStrike" cap="none" dirty="0">
              <a:solidFill>
                <a:srgbClr val="404040"/>
              </a:solidFill>
              <a:latin typeface="Trebuchet MS"/>
              <a:ea typeface="Trebuchet MS"/>
              <a:cs typeface="Trebuchet MS"/>
              <a:sym typeface="Trebuchet MS"/>
            </a:endParaRPr>
          </a:p>
          <a:p>
            <a:pPr marL="342900" marR="0" lvl="0" indent="-190500" algn="l" rtl="0">
              <a:spcBef>
                <a:spcPts val="480"/>
              </a:spcBef>
              <a:spcAft>
                <a:spcPts val="0"/>
              </a:spcAft>
              <a:buClr>
                <a:schemeClr val="dk1"/>
              </a:buClr>
              <a:buSzPts val="2400"/>
              <a:buFont typeface="Arial"/>
              <a:buNone/>
            </a:pPr>
            <a:endParaRPr sz="2400" b="0" i="0" u="none" dirty="0">
              <a:solidFill>
                <a:srgbClr val="404040"/>
              </a:solidFill>
              <a:latin typeface="Trebuchet MS"/>
              <a:ea typeface="Trebuchet MS"/>
              <a:cs typeface="Trebuchet MS"/>
              <a:sym typeface="Trebuchet MS"/>
            </a:endParaRPr>
          </a:p>
        </p:txBody>
      </p:sp>
    </p:spTree>
    <p:extLst>
      <p:ext uri="{BB962C8B-B14F-4D97-AF65-F5344CB8AC3E}">
        <p14:creationId xmlns:p14="http://schemas.microsoft.com/office/powerpoint/2010/main" val="3003350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091B16-3989-4B07-B81B-7185903E616C}"/>
              </a:ext>
            </a:extLst>
          </p:cNvPr>
          <p:cNvPicPr>
            <a:picLocks noChangeAspect="1"/>
          </p:cNvPicPr>
          <p:nvPr/>
        </p:nvPicPr>
        <p:blipFill>
          <a:blip r:embed="rId2"/>
          <a:stretch>
            <a:fillRect/>
          </a:stretch>
        </p:blipFill>
        <p:spPr>
          <a:xfrm>
            <a:off x="398583" y="2075203"/>
            <a:ext cx="11683831" cy="3495602"/>
          </a:xfrm>
          <a:prstGeom prst="rect">
            <a:avLst/>
          </a:prstGeom>
        </p:spPr>
      </p:pic>
      <p:sp>
        <p:nvSpPr>
          <p:cNvPr id="6" name="Rectangle 5">
            <a:extLst>
              <a:ext uri="{FF2B5EF4-FFF2-40B4-BE49-F238E27FC236}">
                <a16:creationId xmlns:a16="http://schemas.microsoft.com/office/drawing/2014/main" id="{A7B89568-E657-4639-AFFA-BF804FB7B3DF}"/>
              </a:ext>
            </a:extLst>
          </p:cNvPr>
          <p:cNvSpPr/>
          <p:nvPr/>
        </p:nvSpPr>
        <p:spPr>
          <a:xfrm>
            <a:off x="7758310" y="5950415"/>
            <a:ext cx="2769832" cy="400110"/>
          </a:xfrm>
          <a:prstGeom prst="rect">
            <a:avLst/>
          </a:prstGeom>
        </p:spPr>
        <p:txBody>
          <a:bodyPr wrap="square">
            <a:spAutoFit/>
          </a:bodyPr>
          <a:lstStyle/>
          <a:p>
            <a:r>
              <a:rPr lang="en-GB" sz="1000" dirty="0">
                <a:solidFill>
                  <a:srgbClr val="000000"/>
                </a:solidFill>
                <a:latin typeface="georgia" panose="02040502050405020303" pitchFamily="18" charset="0"/>
              </a:rPr>
              <a:t>Global Value Chain Development Report 2019</a:t>
            </a:r>
          </a:p>
          <a:p>
            <a:pPr algn="r"/>
            <a:r>
              <a:rPr lang="en-GB" sz="1000" dirty="0">
                <a:solidFill>
                  <a:srgbClr val="000000"/>
                </a:solidFill>
                <a:latin typeface="georgia" panose="02040502050405020303" pitchFamily="18" charset="0"/>
              </a:rPr>
              <a:t>World Bank, World Trade Organization</a:t>
            </a:r>
            <a:endParaRPr lang="en-GB" sz="1000" dirty="0"/>
          </a:p>
        </p:txBody>
      </p:sp>
      <p:sp>
        <p:nvSpPr>
          <p:cNvPr id="7" name="Google Shape;48;p10">
            <a:extLst>
              <a:ext uri="{FF2B5EF4-FFF2-40B4-BE49-F238E27FC236}">
                <a16:creationId xmlns:a16="http://schemas.microsoft.com/office/drawing/2014/main" id="{353612B0-868D-445B-BD58-833AA47B37EF}"/>
              </a:ext>
            </a:extLst>
          </p:cNvPr>
          <p:cNvSpPr txBox="1"/>
          <p:nvPr/>
        </p:nvSpPr>
        <p:spPr>
          <a:xfrm>
            <a:off x="1524000" y="591275"/>
            <a:ext cx="9144000" cy="831001"/>
          </a:xfrm>
          <a:prstGeom prst="rect">
            <a:avLst/>
          </a:prstGeom>
          <a:solidFill>
            <a:schemeClr val="bg1"/>
          </a:solidFill>
          <a:ln>
            <a:noFill/>
          </a:ln>
        </p:spPr>
        <p:txBody>
          <a:bodyPr spcFirstLastPara="1" wrap="square" lIns="91425" tIns="45700" rIns="91425" bIns="45700" anchor="t" anchorCtr="0">
            <a:noAutofit/>
          </a:bodyPr>
          <a:lstStyle/>
          <a:p>
            <a:pPr algn="ctr"/>
            <a:r>
              <a:rPr lang="en-US" sz="4000" b="1" dirty="0">
                <a:solidFill>
                  <a:schemeClr val="dk1"/>
                </a:solidFill>
                <a:latin typeface="Calibri"/>
                <a:ea typeface="Calibri"/>
                <a:cs typeface="Calibri"/>
                <a:sym typeface="Calibri"/>
              </a:rPr>
              <a:t>The changing face of global supply chains</a:t>
            </a:r>
            <a:endParaRPr sz="1200" dirty="0"/>
          </a:p>
        </p:txBody>
      </p:sp>
    </p:spTree>
    <p:extLst>
      <p:ext uri="{BB962C8B-B14F-4D97-AF65-F5344CB8AC3E}">
        <p14:creationId xmlns:p14="http://schemas.microsoft.com/office/powerpoint/2010/main" val="788934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8;p10">
            <a:extLst>
              <a:ext uri="{FF2B5EF4-FFF2-40B4-BE49-F238E27FC236}">
                <a16:creationId xmlns:a16="http://schemas.microsoft.com/office/drawing/2014/main" id="{106B0F8F-0308-4984-9CE6-5B43F798484A}"/>
              </a:ext>
            </a:extLst>
          </p:cNvPr>
          <p:cNvSpPr txBox="1"/>
          <p:nvPr/>
        </p:nvSpPr>
        <p:spPr>
          <a:xfrm>
            <a:off x="2698810" y="219150"/>
            <a:ext cx="9144000" cy="831001"/>
          </a:xfrm>
          <a:prstGeom prst="rect">
            <a:avLst/>
          </a:prstGeom>
          <a:noFill/>
          <a:ln>
            <a:noFill/>
          </a:ln>
        </p:spPr>
        <p:txBody>
          <a:bodyPr spcFirstLastPara="1" wrap="square" lIns="91425" tIns="45700" rIns="91425" bIns="45700" anchor="t" anchorCtr="0">
            <a:noAutofit/>
          </a:bodyPr>
          <a:lstStyle/>
          <a:p>
            <a:pPr algn="ctr"/>
            <a:r>
              <a:rPr lang="en-US" sz="3200" b="1" dirty="0">
                <a:solidFill>
                  <a:schemeClr val="bg1"/>
                </a:solidFill>
                <a:latin typeface="Calibri"/>
                <a:ea typeface="Calibri"/>
                <a:cs typeface="Calibri"/>
                <a:sym typeface="Calibri"/>
              </a:rPr>
              <a:t>Exponential Complexity and Single Point of Failure</a:t>
            </a:r>
            <a:endParaRPr sz="3200" dirty="0">
              <a:solidFill>
                <a:schemeClr val="bg1"/>
              </a:solidFill>
            </a:endParaRPr>
          </a:p>
        </p:txBody>
      </p:sp>
      <p:sp>
        <p:nvSpPr>
          <p:cNvPr id="3" name="TextBox 2">
            <a:extLst>
              <a:ext uri="{FF2B5EF4-FFF2-40B4-BE49-F238E27FC236}">
                <a16:creationId xmlns:a16="http://schemas.microsoft.com/office/drawing/2014/main" id="{33B6E7B1-2D0F-421F-A071-82D49EE7730A}"/>
              </a:ext>
            </a:extLst>
          </p:cNvPr>
          <p:cNvSpPr txBox="1"/>
          <p:nvPr/>
        </p:nvSpPr>
        <p:spPr>
          <a:xfrm>
            <a:off x="540082" y="1831668"/>
            <a:ext cx="11763285" cy="4154984"/>
          </a:xfrm>
          <a:prstGeom prst="rect">
            <a:avLst/>
          </a:prstGeom>
          <a:noFill/>
        </p:spPr>
        <p:txBody>
          <a:bodyPr wrap="none" rtlCol="0">
            <a:spAutoFit/>
          </a:bodyPr>
          <a:lstStyle/>
          <a:p>
            <a:pPr marL="285750" indent="-285750">
              <a:buFont typeface="Arial" panose="020B0604020202020204" pitchFamily="34" charset="0"/>
              <a:buChar char="•"/>
            </a:pPr>
            <a:r>
              <a:rPr lang="en-US" sz="2400" dirty="0"/>
              <a:t>A large OEM may have as many as 5,000 direct suppliers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Each of these may have up to 250 suppliers of their own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This results in a supply network of 1.25 million suppliers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GB" sz="2400" dirty="0"/>
              <a:t>It takes one incident to disrupt operations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Most organizations have no idea who is in their tier 2 supplies and have not paid attention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Example:  N95 masks, PPE, and other key API’s are all produced in China!</a:t>
            </a:r>
          </a:p>
        </p:txBody>
      </p:sp>
    </p:spTree>
    <p:extLst>
      <p:ext uri="{BB962C8B-B14F-4D97-AF65-F5344CB8AC3E}">
        <p14:creationId xmlns:p14="http://schemas.microsoft.com/office/powerpoint/2010/main" val="1818580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3AC38B-B6AE-134F-9F4F-7E1168736083}"/>
              </a:ext>
            </a:extLst>
          </p:cNvPr>
          <p:cNvSpPr>
            <a:spLocks noGrp="1"/>
          </p:cNvSpPr>
          <p:nvPr>
            <p:ph type="sldNum" sz="quarter" idx="10"/>
          </p:nvPr>
        </p:nvSpPr>
        <p:spPr/>
        <p:txBody>
          <a:bodyPr/>
          <a:lstStyle/>
          <a:p>
            <a:pPr>
              <a:defRPr/>
            </a:pPr>
            <a:fld id="{A87178EA-3D76-D143-B97D-9A26F593FF7F}" type="slidenum">
              <a:rPr lang="en-US" smtClean="0"/>
              <a:pPr>
                <a:defRPr/>
              </a:pPr>
              <a:t>6</a:t>
            </a:fld>
            <a:endParaRPr lang="en-US"/>
          </a:p>
        </p:txBody>
      </p:sp>
      <p:pic>
        <p:nvPicPr>
          <p:cNvPr id="3" name="Picture 2">
            <a:extLst>
              <a:ext uri="{FF2B5EF4-FFF2-40B4-BE49-F238E27FC236}">
                <a16:creationId xmlns:a16="http://schemas.microsoft.com/office/drawing/2014/main" id="{EBE95365-64FC-E544-8220-185389ACA2F7}"/>
              </a:ext>
            </a:extLst>
          </p:cNvPr>
          <p:cNvPicPr/>
          <p:nvPr/>
        </p:nvPicPr>
        <p:blipFill>
          <a:blip r:embed="rId3"/>
          <a:stretch>
            <a:fillRect/>
          </a:stretch>
        </p:blipFill>
        <p:spPr>
          <a:xfrm>
            <a:off x="1128582" y="584612"/>
            <a:ext cx="10241280" cy="5570806"/>
          </a:xfrm>
          <a:prstGeom prst="rect">
            <a:avLst/>
          </a:prstGeom>
        </p:spPr>
      </p:pic>
      <p:sp>
        <p:nvSpPr>
          <p:cNvPr id="4" name="TextBox 3">
            <a:extLst>
              <a:ext uri="{FF2B5EF4-FFF2-40B4-BE49-F238E27FC236}">
                <a16:creationId xmlns:a16="http://schemas.microsoft.com/office/drawing/2014/main" id="{C7698733-944F-E443-85F0-5653DA4F9219}"/>
              </a:ext>
            </a:extLst>
          </p:cNvPr>
          <p:cNvSpPr txBox="1"/>
          <p:nvPr/>
        </p:nvSpPr>
        <p:spPr>
          <a:xfrm>
            <a:off x="506560" y="6356350"/>
            <a:ext cx="11485324" cy="369332"/>
          </a:xfrm>
          <a:prstGeom prst="rect">
            <a:avLst/>
          </a:prstGeom>
          <a:noFill/>
        </p:spPr>
        <p:txBody>
          <a:bodyPr wrap="none" rtlCol="0">
            <a:spAutoFit/>
          </a:bodyPr>
          <a:lstStyle/>
          <a:p>
            <a:r>
              <a:rPr lang="en-US" dirty="0"/>
              <a:t>** Assumes no major side effects over time, Phase 1A &amp;1B health workers first.  Don’t forget to vaccinate the value chain!</a:t>
            </a:r>
          </a:p>
        </p:txBody>
      </p:sp>
    </p:spTree>
    <p:extLst>
      <p:ext uri="{BB962C8B-B14F-4D97-AF65-F5344CB8AC3E}">
        <p14:creationId xmlns:p14="http://schemas.microsoft.com/office/powerpoint/2010/main" val="2555551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8;p10">
            <a:extLst>
              <a:ext uri="{FF2B5EF4-FFF2-40B4-BE49-F238E27FC236}">
                <a16:creationId xmlns:a16="http://schemas.microsoft.com/office/drawing/2014/main" id="{106B0F8F-0308-4984-9CE6-5B43F798484A}"/>
              </a:ext>
            </a:extLst>
          </p:cNvPr>
          <p:cNvSpPr txBox="1"/>
          <p:nvPr/>
        </p:nvSpPr>
        <p:spPr>
          <a:xfrm>
            <a:off x="1849724" y="197379"/>
            <a:ext cx="9144000" cy="831001"/>
          </a:xfrm>
          <a:prstGeom prst="rect">
            <a:avLst/>
          </a:prstGeom>
          <a:noFill/>
          <a:ln>
            <a:noFill/>
          </a:ln>
        </p:spPr>
        <p:txBody>
          <a:bodyPr spcFirstLastPara="1" wrap="square" lIns="91425" tIns="45700" rIns="91425" bIns="45700" anchor="t" anchorCtr="0">
            <a:noAutofit/>
          </a:bodyPr>
          <a:lstStyle/>
          <a:p>
            <a:pPr algn="ctr"/>
            <a:r>
              <a:rPr lang="en-US" sz="4000" b="1" dirty="0">
                <a:solidFill>
                  <a:schemeClr val="bg1"/>
                </a:solidFill>
                <a:latin typeface="Calibri"/>
                <a:ea typeface="Calibri"/>
                <a:cs typeface="Calibri"/>
                <a:sym typeface="Calibri"/>
              </a:rPr>
              <a:t>PLAN</a:t>
            </a:r>
            <a:endParaRPr sz="1200" dirty="0">
              <a:solidFill>
                <a:schemeClr val="bg1"/>
              </a:solidFill>
            </a:endParaRPr>
          </a:p>
        </p:txBody>
      </p:sp>
      <p:sp>
        <p:nvSpPr>
          <p:cNvPr id="3" name="TextBox 2">
            <a:extLst>
              <a:ext uri="{FF2B5EF4-FFF2-40B4-BE49-F238E27FC236}">
                <a16:creationId xmlns:a16="http://schemas.microsoft.com/office/drawing/2014/main" id="{33B6E7B1-2D0F-421F-A071-82D49EE7730A}"/>
              </a:ext>
            </a:extLst>
          </p:cNvPr>
          <p:cNvSpPr txBox="1"/>
          <p:nvPr/>
        </p:nvSpPr>
        <p:spPr>
          <a:xfrm>
            <a:off x="540082" y="1831668"/>
            <a:ext cx="5819798" cy="4893647"/>
          </a:xfrm>
          <a:prstGeom prst="rect">
            <a:avLst/>
          </a:prstGeom>
          <a:noFill/>
        </p:spPr>
        <p:txBody>
          <a:bodyPr wrap="none" rtlCol="0">
            <a:spAutoFit/>
          </a:bodyPr>
          <a:lstStyle/>
          <a:p>
            <a:r>
              <a:rPr lang="en-US" sz="2400" dirty="0"/>
              <a:t>ISSUES</a:t>
            </a:r>
          </a:p>
          <a:p>
            <a:pPr marL="285750" indent="-285750">
              <a:buFont typeface="Arial" panose="020B0604020202020204" pitchFamily="34" charset="0"/>
              <a:buChar char="•"/>
            </a:pPr>
            <a:r>
              <a:rPr lang="en-US" sz="2400" dirty="0"/>
              <a:t>Allocation Issues</a:t>
            </a:r>
          </a:p>
          <a:p>
            <a:pPr marL="285750" indent="-285750">
              <a:buFont typeface="Arial" panose="020B0604020202020204" pitchFamily="34" charset="0"/>
              <a:buChar char="•"/>
            </a:pPr>
            <a:r>
              <a:rPr lang="en-US" sz="2400" dirty="0"/>
              <a:t>How waves of distribution will be allocated</a:t>
            </a:r>
          </a:p>
          <a:p>
            <a:pPr marL="285750" indent="-285750">
              <a:buFont typeface="Arial" panose="020B0604020202020204" pitchFamily="34" charset="0"/>
              <a:buChar char="•"/>
            </a:pPr>
            <a:r>
              <a:rPr lang="en-US" sz="2400" dirty="0"/>
              <a:t>Inventory positioning</a:t>
            </a:r>
          </a:p>
          <a:p>
            <a:pPr marL="285750" indent="-285750">
              <a:buFont typeface="Arial" panose="020B0604020202020204" pitchFamily="34" charset="0"/>
              <a:buChar char="•"/>
            </a:pPr>
            <a:r>
              <a:rPr lang="en-US" sz="2400" dirty="0"/>
              <a:t>State level communications with federal</a:t>
            </a:r>
          </a:p>
          <a:p>
            <a:pPr marL="285750" indent="-285750">
              <a:buFont typeface="Arial" panose="020B0604020202020204" pitchFamily="34" charset="0"/>
              <a:buChar char="•"/>
            </a:pPr>
            <a:r>
              <a:rPr lang="en-US" sz="2400" dirty="0"/>
              <a:t>Tracking the second dose of vaccine</a:t>
            </a:r>
          </a:p>
          <a:p>
            <a:pPr marL="285750" indent="-285750">
              <a:buFont typeface="Arial" panose="020B0604020202020204" pitchFamily="34" charset="0"/>
              <a:buChar char="•"/>
            </a:pPr>
            <a:endParaRPr lang="en-US" sz="2400" dirty="0"/>
          </a:p>
          <a:p>
            <a:r>
              <a:rPr lang="en-US" sz="2400" dirty="0"/>
              <a:t>RISKS</a:t>
            </a:r>
          </a:p>
          <a:p>
            <a:pPr marL="285750" indent="-285750">
              <a:buFont typeface="Arial" panose="020B0604020202020204" pitchFamily="34" charset="0"/>
              <a:buChar char="•"/>
            </a:pPr>
            <a:r>
              <a:rPr lang="en-US" sz="2400" dirty="0"/>
              <a:t>Shortages</a:t>
            </a:r>
          </a:p>
          <a:p>
            <a:pPr marL="285750" indent="-285750">
              <a:buFont typeface="Arial" panose="020B0604020202020204" pitchFamily="34" charset="0"/>
              <a:buChar char="•"/>
            </a:pPr>
            <a:r>
              <a:rPr lang="en-US" sz="2400" dirty="0"/>
              <a:t>Hacking</a:t>
            </a:r>
          </a:p>
          <a:p>
            <a:pPr marL="285750" indent="-285750">
              <a:buFont typeface="Arial" panose="020B0604020202020204" pitchFamily="34" charset="0"/>
              <a:buChar char="•"/>
            </a:pPr>
            <a:r>
              <a:rPr lang="en-US" sz="2400" dirty="0"/>
              <a:t>IP Loss</a:t>
            </a:r>
          </a:p>
          <a:p>
            <a:pPr marL="285750" indent="-285750">
              <a:buFont typeface="Arial" panose="020B0604020202020204" pitchFamily="34" charset="0"/>
              <a:buChar char="•"/>
            </a:pPr>
            <a:r>
              <a:rPr lang="en-US" sz="2400" dirty="0"/>
              <a:t>Lack of coordination resulting in inequities</a:t>
            </a:r>
          </a:p>
          <a:p>
            <a:pPr marL="285750" indent="-285750">
              <a:buFont typeface="Arial" panose="020B0604020202020204" pitchFamily="34" charset="0"/>
              <a:buChar char="•"/>
            </a:pPr>
            <a:r>
              <a:rPr lang="en-US" sz="2400" dirty="0"/>
              <a:t>Terrorism or Nation State Sabotage</a:t>
            </a:r>
            <a:endParaRPr lang="en-GB" sz="2400" dirty="0"/>
          </a:p>
        </p:txBody>
      </p:sp>
      <p:pic>
        <p:nvPicPr>
          <p:cNvPr id="4" name="Picture 3">
            <a:extLst>
              <a:ext uri="{FF2B5EF4-FFF2-40B4-BE49-F238E27FC236}">
                <a16:creationId xmlns:a16="http://schemas.microsoft.com/office/drawing/2014/main" id="{FA52DC48-24AC-C44E-B0AB-2FE91F30B801}"/>
              </a:ext>
            </a:extLst>
          </p:cNvPr>
          <p:cNvPicPr>
            <a:picLocks noChangeAspect="1"/>
          </p:cNvPicPr>
          <p:nvPr/>
        </p:nvPicPr>
        <p:blipFill>
          <a:blip r:embed="rId2"/>
          <a:stretch>
            <a:fillRect/>
          </a:stretch>
        </p:blipFill>
        <p:spPr>
          <a:xfrm>
            <a:off x="6756343" y="1831668"/>
            <a:ext cx="5435657" cy="3052690"/>
          </a:xfrm>
          <a:prstGeom prst="rect">
            <a:avLst/>
          </a:prstGeom>
        </p:spPr>
      </p:pic>
    </p:spTree>
    <p:extLst>
      <p:ext uri="{BB962C8B-B14F-4D97-AF65-F5344CB8AC3E}">
        <p14:creationId xmlns:p14="http://schemas.microsoft.com/office/powerpoint/2010/main" val="3466868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8;p10">
            <a:extLst>
              <a:ext uri="{FF2B5EF4-FFF2-40B4-BE49-F238E27FC236}">
                <a16:creationId xmlns:a16="http://schemas.microsoft.com/office/drawing/2014/main" id="{106B0F8F-0308-4984-9CE6-5B43F798484A}"/>
              </a:ext>
            </a:extLst>
          </p:cNvPr>
          <p:cNvSpPr txBox="1"/>
          <p:nvPr/>
        </p:nvSpPr>
        <p:spPr>
          <a:xfrm>
            <a:off x="1849724" y="197379"/>
            <a:ext cx="9144000" cy="831001"/>
          </a:xfrm>
          <a:prstGeom prst="rect">
            <a:avLst/>
          </a:prstGeom>
          <a:noFill/>
          <a:ln>
            <a:noFill/>
          </a:ln>
        </p:spPr>
        <p:txBody>
          <a:bodyPr spcFirstLastPara="1" wrap="square" lIns="91425" tIns="45700" rIns="91425" bIns="45700" anchor="t" anchorCtr="0">
            <a:noAutofit/>
          </a:bodyPr>
          <a:lstStyle/>
          <a:p>
            <a:pPr algn="ctr"/>
            <a:r>
              <a:rPr lang="en-US" sz="4000" b="1" dirty="0">
                <a:solidFill>
                  <a:schemeClr val="bg1"/>
                </a:solidFill>
                <a:latin typeface="Calibri"/>
                <a:ea typeface="Calibri"/>
                <a:cs typeface="Calibri"/>
                <a:sym typeface="Calibri"/>
              </a:rPr>
              <a:t>SOURCE</a:t>
            </a:r>
            <a:endParaRPr sz="1200" dirty="0">
              <a:solidFill>
                <a:schemeClr val="bg1"/>
              </a:solidFill>
            </a:endParaRPr>
          </a:p>
        </p:txBody>
      </p:sp>
      <p:sp>
        <p:nvSpPr>
          <p:cNvPr id="3" name="TextBox 2">
            <a:extLst>
              <a:ext uri="{FF2B5EF4-FFF2-40B4-BE49-F238E27FC236}">
                <a16:creationId xmlns:a16="http://schemas.microsoft.com/office/drawing/2014/main" id="{33B6E7B1-2D0F-421F-A071-82D49EE7730A}"/>
              </a:ext>
            </a:extLst>
          </p:cNvPr>
          <p:cNvSpPr txBox="1"/>
          <p:nvPr/>
        </p:nvSpPr>
        <p:spPr>
          <a:xfrm>
            <a:off x="540082" y="1831668"/>
            <a:ext cx="7442422" cy="4154984"/>
          </a:xfrm>
          <a:prstGeom prst="rect">
            <a:avLst/>
          </a:prstGeom>
          <a:noFill/>
        </p:spPr>
        <p:txBody>
          <a:bodyPr wrap="none" rtlCol="0">
            <a:spAutoFit/>
          </a:bodyPr>
          <a:lstStyle/>
          <a:p>
            <a:r>
              <a:rPr lang="en-US" sz="2400" dirty="0"/>
              <a:t>ISSUES</a:t>
            </a:r>
          </a:p>
          <a:p>
            <a:pPr marL="285750" indent="-285750">
              <a:buFont typeface="Arial" panose="020B0604020202020204" pitchFamily="34" charset="0"/>
              <a:buChar char="•"/>
            </a:pPr>
            <a:r>
              <a:rPr lang="en-US" sz="2400" dirty="0"/>
              <a:t>Supply bottlenecks</a:t>
            </a:r>
          </a:p>
          <a:p>
            <a:pPr marL="285750" indent="-285750">
              <a:buFont typeface="Arial" panose="020B0604020202020204" pitchFamily="34" charset="0"/>
              <a:buChar char="•"/>
            </a:pPr>
            <a:r>
              <a:rPr lang="en-US" sz="2400" dirty="0"/>
              <a:t>Lack of critical materials</a:t>
            </a:r>
          </a:p>
          <a:p>
            <a:pPr marL="285750" indent="-285750">
              <a:buFont typeface="Arial" panose="020B0604020202020204" pitchFamily="34" charset="0"/>
              <a:buChar char="•"/>
            </a:pPr>
            <a:r>
              <a:rPr lang="en-US" sz="2400" dirty="0"/>
              <a:t>Rubber and glass are critical</a:t>
            </a:r>
          </a:p>
          <a:p>
            <a:pPr marL="285750" indent="-285750">
              <a:buFont typeface="Arial" panose="020B0604020202020204" pitchFamily="34" charset="0"/>
              <a:buChar char="•"/>
            </a:pPr>
            <a:r>
              <a:rPr lang="en-US" sz="2400" dirty="0"/>
              <a:t>Health of key supply chain personnel</a:t>
            </a:r>
          </a:p>
          <a:p>
            <a:pPr marL="285750" indent="-285750">
              <a:buFont typeface="Arial" panose="020B0604020202020204" pitchFamily="34" charset="0"/>
              <a:buChar char="•"/>
            </a:pPr>
            <a:endParaRPr lang="en-US" sz="2400" dirty="0"/>
          </a:p>
          <a:p>
            <a:r>
              <a:rPr lang="en-US" sz="2400" dirty="0"/>
              <a:t>RISKS</a:t>
            </a:r>
          </a:p>
          <a:p>
            <a:pPr marL="285750" indent="-285750">
              <a:buFont typeface="Arial" panose="020B0604020202020204" pitchFamily="34" charset="0"/>
              <a:buChar char="•"/>
            </a:pPr>
            <a:r>
              <a:rPr lang="en-US" sz="2400" dirty="0"/>
              <a:t>Unable to scale up production due to shortages</a:t>
            </a:r>
          </a:p>
          <a:p>
            <a:pPr marL="285750" indent="-285750">
              <a:buFont typeface="Arial" panose="020B0604020202020204" pitchFamily="34" charset="0"/>
              <a:buChar char="•"/>
            </a:pPr>
            <a:r>
              <a:rPr lang="en-US" sz="2400" dirty="0"/>
              <a:t>Inability to get FDA permissions for alternative suppliers</a:t>
            </a:r>
          </a:p>
          <a:p>
            <a:pPr marL="285750" indent="-285750">
              <a:buFont typeface="Arial" panose="020B0604020202020204" pitchFamily="34" charset="0"/>
              <a:buChar char="•"/>
            </a:pPr>
            <a:r>
              <a:rPr lang="en-US" sz="2400" dirty="0"/>
              <a:t>Vaccine worker infections slow or stop production</a:t>
            </a:r>
          </a:p>
          <a:p>
            <a:pPr marL="285750" indent="-285750">
              <a:buFont typeface="Arial" panose="020B0604020202020204" pitchFamily="34" charset="0"/>
              <a:buChar char="•"/>
            </a:pPr>
            <a:r>
              <a:rPr lang="en-US" sz="2400" dirty="0"/>
              <a:t>Natural rubber runs out or slows down</a:t>
            </a:r>
            <a:endParaRPr lang="en-GB" sz="2400" dirty="0"/>
          </a:p>
        </p:txBody>
      </p:sp>
      <p:pic>
        <p:nvPicPr>
          <p:cNvPr id="4" name="Picture 3">
            <a:extLst>
              <a:ext uri="{FF2B5EF4-FFF2-40B4-BE49-F238E27FC236}">
                <a16:creationId xmlns:a16="http://schemas.microsoft.com/office/drawing/2014/main" id="{4FE2F807-66F6-7B4E-8447-4BD83EAF306E}"/>
              </a:ext>
            </a:extLst>
          </p:cNvPr>
          <p:cNvPicPr>
            <a:picLocks noChangeAspect="1"/>
          </p:cNvPicPr>
          <p:nvPr/>
        </p:nvPicPr>
        <p:blipFill>
          <a:blip r:embed="rId2"/>
          <a:stretch>
            <a:fillRect/>
          </a:stretch>
        </p:blipFill>
        <p:spPr>
          <a:xfrm>
            <a:off x="6877857" y="1399361"/>
            <a:ext cx="4635247" cy="2567727"/>
          </a:xfrm>
          <a:prstGeom prst="rect">
            <a:avLst/>
          </a:prstGeom>
        </p:spPr>
      </p:pic>
    </p:spTree>
    <p:extLst>
      <p:ext uri="{BB962C8B-B14F-4D97-AF65-F5344CB8AC3E}">
        <p14:creationId xmlns:p14="http://schemas.microsoft.com/office/powerpoint/2010/main" val="2729295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8;p10">
            <a:extLst>
              <a:ext uri="{FF2B5EF4-FFF2-40B4-BE49-F238E27FC236}">
                <a16:creationId xmlns:a16="http://schemas.microsoft.com/office/drawing/2014/main" id="{106B0F8F-0308-4984-9CE6-5B43F798484A}"/>
              </a:ext>
            </a:extLst>
          </p:cNvPr>
          <p:cNvSpPr txBox="1"/>
          <p:nvPr/>
        </p:nvSpPr>
        <p:spPr>
          <a:xfrm>
            <a:off x="1849724" y="197379"/>
            <a:ext cx="9144000" cy="831001"/>
          </a:xfrm>
          <a:prstGeom prst="rect">
            <a:avLst/>
          </a:prstGeom>
          <a:noFill/>
          <a:ln>
            <a:noFill/>
          </a:ln>
        </p:spPr>
        <p:txBody>
          <a:bodyPr spcFirstLastPara="1" wrap="square" lIns="91425" tIns="45700" rIns="91425" bIns="45700" anchor="t" anchorCtr="0">
            <a:noAutofit/>
          </a:bodyPr>
          <a:lstStyle/>
          <a:p>
            <a:pPr algn="ctr"/>
            <a:r>
              <a:rPr lang="en-US" sz="4000" b="1" dirty="0">
                <a:solidFill>
                  <a:schemeClr val="bg1"/>
                </a:solidFill>
                <a:latin typeface="Calibri"/>
                <a:ea typeface="Calibri"/>
                <a:cs typeface="Calibri"/>
                <a:sym typeface="Calibri"/>
              </a:rPr>
              <a:t>MAKE</a:t>
            </a:r>
            <a:endParaRPr sz="1200" dirty="0">
              <a:solidFill>
                <a:schemeClr val="bg1"/>
              </a:solidFill>
            </a:endParaRPr>
          </a:p>
        </p:txBody>
      </p:sp>
      <p:sp>
        <p:nvSpPr>
          <p:cNvPr id="3" name="TextBox 2">
            <a:extLst>
              <a:ext uri="{FF2B5EF4-FFF2-40B4-BE49-F238E27FC236}">
                <a16:creationId xmlns:a16="http://schemas.microsoft.com/office/drawing/2014/main" id="{33B6E7B1-2D0F-421F-A071-82D49EE7730A}"/>
              </a:ext>
            </a:extLst>
          </p:cNvPr>
          <p:cNvSpPr txBox="1"/>
          <p:nvPr/>
        </p:nvSpPr>
        <p:spPr>
          <a:xfrm>
            <a:off x="540082" y="1831668"/>
            <a:ext cx="4806252" cy="3785652"/>
          </a:xfrm>
          <a:prstGeom prst="rect">
            <a:avLst/>
          </a:prstGeom>
          <a:noFill/>
        </p:spPr>
        <p:txBody>
          <a:bodyPr wrap="none" rtlCol="0">
            <a:spAutoFit/>
          </a:bodyPr>
          <a:lstStyle/>
          <a:p>
            <a:r>
              <a:rPr lang="en-US" sz="2400" dirty="0"/>
              <a:t>ISSUES</a:t>
            </a:r>
          </a:p>
          <a:p>
            <a:pPr marL="285750" indent="-285750">
              <a:buFont typeface="Arial" panose="020B0604020202020204" pitchFamily="34" charset="0"/>
              <a:buChar char="•"/>
            </a:pPr>
            <a:r>
              <a:rPr lang="en-US" sz="2400" dirty="0"/>
              <a:t>Fill finish capacity</a:t>
            </a:r>
          </a:p>
          <a:p>
            <a:pPr marL="285750" indent="-285750">
              <a:buFont typeface="Arial" panose="020B0604020202020204" pitchFamily="34" charset="0"/>
              <a:buChar char="•"/>
            </a:pPr>
            <a:r>
              <a:rPr lang="en-US" sz="2400" dirty="0"/>
              <a:t>Lack of freezer capacity for storage</a:t>
            </a:r>
          </a:p>
          <a:p>
            <a:pPr marL="285750" indent="-285750">
              <a:buFont typeface="Arial" panose="020B0604020202020204" pitchFamily="34" charset="0"/>
              <a:buChar char="•"/>
            </a:pPr>
            <a:r>
              <a:rPr lang="en-US" sz="2400" dirty="0"/>
              <a:t>Lack of skilled personnel</a:t>
            </a:r>
          </a:p>
          <a:p>
            <a:pPr marL="285750" indent="-285750">
              <a:buFont typeface="Arial" panose="020B0604020202020204" pitchFamily="34" charset="0"/>
              <a:buChar char="•"/>
            </a:pPr>
            <a:endParaRPr lang="en-US" sz="2400" dirty="0"/>
          </a:p>
          <a:p>
            <a:r>
              <a:rPr lang="en-US" sz="2400" dirty="0"/>
              <a:t>RISKS</a:t>
            </a:r>
          </a:p>
          <a:p>
            <a:pPr marL="285750" indent="-285750">
              <a:buFont typeface="Arial" panose="020B0604020202020204" pitchFamily="34" charset="0"/>
              <a:buChar char="•"/>
            </a:pPr>
            <a:r>
              <a:rPr lang="en-US" sz="2400" dirty="0"/>
              <a:t>Bottlenecks</a:t>
            </a:r>
          </a:p>
          <a:p>
            <a:pPr marL="285750" indent="-285750">
              <a:buFont typeface="Arial" panose="020B0604020202020204" pitchFamily="34" charset="0"/>
              <a:buChar char="•"/>
            </a:pPr>
            <a:r>
              <a:rPr lang="en-US" sz="2400" dirty="0"/>
              <a:t>Quality issues</a:t>
            </a:r>
          </a:p>
          <a:p>
            <a:pPr marL="285750" indent="-285750">
              <a:buFont typeface="Arial" panose="020B0604020202020204" pitchFamily="34" charset="0"/>
              <a:buChar char="•"/>
            </a:pPr>
            <a:r>
              <a:rPr lang="en-US" sz="2400" dirty="0"/>
              <a:t>Regulatory requirements</a:t>
            </a:r>
          </a:p>
          <a:p>
            <a:pPr marL="285750" indent="-285750">
              <a:buFont typeface="Arial" panose="020B0604020202020204" pitchFamily="34" charset="0"/>
              <a:buChar char="•"/>
            </a:pPr>
            <a:r>
              <a:rPr lang="en-US" sz="2400" dirty="0"/>
              <a:t>FDA Shutdowns</a:t>
            </a:r>
            <a:endParaRPr lang="en-GB" sz="2400" dirty="0"/>
          </a:p>
        </p:txBody>
      </p:sp>
      <p:pic>
        <p:nvPicPr>
          <p:cNvPr id="4" name="Picture 3">
            <a:extLst>
              <a:ext uri="{FF2B5EF4-FFF2-40B4-BE49-F238E27FC236}">
                <a16:creationId xmlns:a16="http://schemas.microsoft.com/office/drawing/2014/main" id="{9CD5BBA9-5EF1-A840-932C-046FD68E41FB}"/>
              </a:ext>
            </a:extLst>
          </p:cNvPr>
          <p:cNvPicPr>
            <a:picLocks noChangeAspect="1"/>
          </p:cNvPicPr>
          <p:nvPr/>
        </p:nvPicPr>
        <p:blipFill>
          <a:blip r:embed="rId2"/>
          <a:stretch>
            <a:fillRect/>
          </a:stretch>
        </p:blipFill>
        <p:spPr>
          <a:xfrm>
            <a:off x="5521572" y="1960432"/>
            <a:ext cx="6364457" cy="3528123"/>
          </a:xfrm>
          <a:prstGeom prst="rect">
            <a:avLst/>
          </a:prstGeom>
        </p:spPr>
      </p:pic>
    </p:spTree>
    <p:extLst>
      <p:ext uri="{BB962C8B-B14F-4D97-AF65-F5344CB8AC3E}">
        <p14:creationId xmlns:p14="http://schemas.microsoft.com/office/powerpoint/2010/main" val="2274559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961</TotalTime>
  <Words>959</Words>
  <Application>Microsoft Office PowerPoint</Application>
  <PresentationFormat>Widescreen</PresentationFormat>
  <Paragraphs>127</Paragraphs>
  <Slides>17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Black</vt:lpstr>
      <vt:lpstr>Calibri</vt:lpstr>
      <vt:lpstr>Calibri Light</vt:lpstr>
      <vt:lpstr>georgia</vt:lpstr>
      <vt:lpstr>Noto Sans Symbols</vt:lpstr>
      <vt:lpstr>Trebuchet MS</vt:lpstr>
      <vt:lpstr>Office Theme</vt:lpstr>
      <vt:lpstr>Planning for the Vaccine    Robert Handfield Bank of America Distinguished Professor of Supply Chain Management Poole College of Management Email:  robert_handfield@ncsu.edu https://scm.ncsu.edu/scm-articles/article/category/directors-blog    </vt:lpstr>
      <vt:lpstr>Supply Chain Resource Cooperative</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 Handfield</dc:creator>
  <cp:lastModifiedBy>Yukins, Christopher R.</cp:lastModifiedBy>
  <cp:revision>9</cp:revision>
  <dcterms:created xsi:type="dcterms:W3CDTF">2020-12-07T02:15:48Z</dcterms:created>
  <dcterms:modified xsi:type="dcterms:W3CDTF">2020-12-07T18:58:51Z</dcterms:modified>
</cp:coreProperties>
</file>