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82" r:id="rId4"/>
    <p:sldId id="284" r:id="rId5"/>
    <p:sldId id="261" r:id="rId6"/>
    <p:sldId id="262" r:id="rId7"/>
    <p:sldId id="277" r:id="rId8"/>
    <p:sldId id="278" r:id="rId9"/>
    <p:sldId id="279" r:id="rId10"/>
    <p:sldId id="280" r:id="rId11"/>
    <p:sldId id="281" r:id="rId12"/>
    <p:sldId id="2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2" autoAdjust="0"/>
    <p:restoredTop sz="81434" autoAdjust="0"/>
  </p:normalViewPr>
  <p:slideViewPr>
    <p:cSldViewPr snapToGrid="0">
      <p:cViewPr varScale="1">
        <p:scale>
          <a:sx n="93" d="100"/>
          <a:sy n="93" d="100"/>
        </p:scale>
        <p:origin x="11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CF5C1-8655-465F-A1D5-D08D0615E1A6}"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D1BCF-DC67-436D-8E70-2EF998530B3B}" type="slidenum">
              <a:rPr lang="en-US" smtClean="0"/>
              <a:t>‹#›</a:t>
            </a:fld>
            <a:endParaRPr lang="en-US"/>
          </a:p>
        </p:txBody>
      </p:sp>
    </p:spTree>
    <p:extLst>
      <p:ext uri="{BB962C8B-B14F-4D97-AF65-F5344CB8AC3E}">
        <p14:creationId xmlns:p14="http://schemas.microsoft.com/office/powerpoint/2010/main" val="4098467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D1BCF-DC67-436D-8E70-2EF998530B3B}" type="slidenum">
              <a:rPr lang="en-US" smtClean="0"/>
              <a:t>7</a:t>
            </a:fld>
            <a:endParaRPr lang="en-US"/>
          </a:p>
        </p:txBody>
      </p:sp>
    </p:spTree>
    <p:extLst>
      <p:ext uri="{BB962C8B-B14F-4D97-AF65-F5344CB8AC3E}">
        <p14:creationId xmlns:p14="http://schemas.microsoft.com/office/powerpoint/2010/main" val="274114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D1BCF-DC67-436D-8E70-2EF998530B3B}" type="slidenum">
              <a:rPr lang="en-US" smtClean="0"/>
              <a:t>8</a:t>
            </a:fld>
            <a:endParaRPr lang="en-US"/>
          </a:p>
        </p:txBody>
      </p:sp>
    </p:spTree>
    <p:extLst>
      <p:ext uri="{BB962C8B-B14F-4D97-AF65-F5344CB8AC3E}">
        <p14:creationId xmlns:p14="http://schemas.microsoft.com/office/powerpoint/2010/main" val="44654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D1BCF-DC67-436D-8E70-2EF998530B3B}" type="slidenum">
              <a:rPr lang="en-US" smtClean="0"/>
              <a:t>9</a:t>
            </a:fld>
            <a:endParaRPr lang="en-US"/>
          </a:p>
        </p:txBody>
      </p:sp>
    </p:spTree>
    <p:extLst>
      <p:ext uri="{BB962C8B-B14F-4D97-AF65-F5344CB8AC3E}">
        <p14:creationId xmlns:p14="http://schemas.microsoft.com/office/powerpoint/2010/main" val="3595199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DA27A-EB74-437F-B663-714A6FAC57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7D2A1E-4AB2-45C5-A32F-A08C3CBD7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639DD4-3287-444A-9DF1-A09293DC24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AF13DF8-149C-452A-9737-37C744B95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24A9B-4A73-4EC8-BAD6-24B85166D431}"/>
              </a:ext>
            </a:extLst>
          </p:cNvPr>
          <p:cNvSpPr>
            <a:spLocks noGrp="1"/>
          </p:cNvSpPr>
          <p:nvPr>
            <p:ph type="sldNum" sz="quarter" idx="12"/>
          </p:nvPr>
        </p:nvSpPr>
        <p:spPr/>
        <p:txBody>
          <a:bodyPr/>
          <a:lstStyle/>
          <a:p>
            <a:fld id="{F8D91312-F7A8-473D-A215-6D45A13B0E11}" type="slidenum">
              <a:rPr lang="en-US" smtClean="0"/>
              <a:t>‹#›</a:t>
            </a:fld>
            <a:endParaRPr lang="en-US"/>
          </a:p>
        </p:txBody>
      </p:sp>
    </p:spTree>
    <p:extLst>
      <p:ext uri="{BB962C8B-B14F-4D97-AF65-F5344CB8AC3E}">
        <p14:creationId xmlns:p14="http://schemas.microsoft.com/office/powerpoint/2010/main" val="192260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49AE-2280-4A7C-94C5-78A76BB2E3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6243EB-69BD-4DC9-B786-820B2C287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5ABC3-BC13-4BC4-89B7-0C92E535B26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3C49A19-D272-4A9B-BCB8-9F1431888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F039B-5A5B-4F29-9E54-478A4DC02769}"/>
              </a:ext>
            </a:extLst>
          </p:cNvPr>
          <p:cNvSpPr>
            <a:spLocks noGrp="1"/>
          </p:cNvSpPr>
          <p:nvPr>
            <p:ph type="sldNum" sz="quarter" idx="12"/>
          </p:nvPr>
        </p:nvSpPr>
        <p:spPr/>
        <p:txBody>
          <a:bodyPr/>
          <a:lstStyle/>
          <a:p>
            <a:fld id="{F8D91312-F7A8-473D-A215-6D45A13B0E11}" type="slidenum">
              <a:rPr lang="en-US" smtClean="0"/>
              <a:t>‹#›</a:t>
            </a:fld>
            <a:endParaRPr lang="en-US"/>
          </a:p>
        </p:txBody>
      </p:sp>
    </p:spTree>
    <p:extLst>
      <p:ext uri="{BB962C8B-B14F-4D97-AF65-F5344CB8AC3E}">
        <p14:creationId xmlns:p14="http://schemas.microsoft.com/office/powerpoint/2010/main" val="51937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C70CDC-4BEE-4090-A2EC-D4867FFB5B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39BD29-F082-42E9-9758-6571A0C967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88080-C2ED-48AB-B330-7C9F510273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65CF34A-6DA5-4352-862C-DA0993A98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E30E4-6FAC-4E7A-AE73-DA51F0D34467}"/>
              </a:ext>
            </a:extLst>
          </p:cNvPr>
          <p:cNvSpPr>
            <a:spLocks noGrp="1"/>
          </p:cNvSpPr>
          <p:nvPr>
            <p:ph type="sldNum" sz="quarter" idx="12"/>
          </p:nvPr>
        </p:nvSpPr>
        <p:spPr/>
        <p:txBody>
          <a:bodyPr/>
          <a:lstStyle/>
          <a:p>
            <a:fld id="{F8D91312-F7A8-473D-A215-6D45A13B0E11}" type="slidenum">
              <a:rPr lang="en-US" smtClean="0"/>
              <a:t>‹#›</a:t>
            </a:fld>
            <a:endParaRPr lang="en-US"/>
          </a:p>
        </p:txBody>
      </p:sp>
    </p:spTree>
    <p:extLst>
      <p:ext uri="{BB962C8B-B14F-4D97-AF65-F5344CB8AC3E}">
        <p14:creationId xmlns:p14="http://schemas.microsoft.com/office/powerpoint/2010/main" val="47315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noAutofit/>
          </a:bodyPr>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Tree>
    <p:extLst>
      <p:ext uri="{BB962C8B-B14F-4D97-AF65-F5344CB8AC3E}">
        <p14:creationId xmlns:p14="http://schemas.microsoft.com/office/powerpoint/2010/main" val="423903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84B1-6175-41D6-B16B-11E6D4D89C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8E0E88-969B-41CC-9B41-D1D0DDC12C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EB768-2F9E-4BB9-BF86-AFE093F5C35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9EE39BC-2424-4E2F-B087-CA6BA6854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30C85-DD0E-43A2-8917-45F99713391A}"/>
              </a:ext>
            </a:extLst>
          </p:cNvPr>
          <p:cNvSpPr>
            <a:spLocks noGrp="1"/>
          </p:cNvSpPr>
          <p:nvPr>
            <p:ph type="sldNum" sz="quarter" idx="12"/>
          </p:nvPr>
        </p:nvSpPr>
        <p:spPr/>
        <p:txBody>
          <a:bodyPr/>
          <a:lstStyle/>
          <a:p>
            <a:fld id="{F8D91312-F7A8-473D-A215-6D45A13B0E11}" type="slidenum">
              <a:rPr lang="en-US" smtClean="0"/>
              <a:t>‹#›</a:t>
            </a:fld>
            <a:endParaRPr lang="en-US"/>
          </a:p>
        </p:txBody>
      </p:sp>
    </p:spTree>
    <p:extLst>
      <p:ext uri="{BB962C8B-B14F-4D97-AF65-F5344CB8AC3E}">
        <p14:creationId xmlns:p14="http://schemas.microsoft.com/office/powerpoint/2010/main" val="156924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9CDE-BA32-42A9-8EE2-00C63BA3F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8AC5B8-281B-4019-9213-E76FC275C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4F1BBA-4B2D-4BFA-BCE0-9964FA882B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6CE571-598C-4117-BBA4-B7660A900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387D9-D588-4A06-8E81-087798DF813A}"/>
              </a:ext>
            </a:extLst>
          </p:cNvPr>
          <p:cNvSpPr>
            <a:spLocks noGrp="1"/>
          </p:cNvSpPr>
          <p:nvPr>
            <p:ph type="sldNum" sz="quarter" idx="12"/>
          </p:nvPr>
        </p:nvSpPr>
        <p:spPr/>
        <p:txBody>
          <a:bodyPr/>
          <a:lstStyle/>
          <a:p>
            <a:fld id="{F8D91312-F7A8-473D-A215-6D45A13B0E11}" type="slidenum">
              <a:rPr lang="en-US" smtClean="0"/>
              <a:t>‹#›</a:t>
            </a:fld>
            <a:endParaRPr lang="en-US"/>
          </a:p>
        </p:txBody>
      </p:sp>
    </p:spTree>
    <p:extLst>
      <p:ext uri="{BB962C8B-B14F-4D97-AF65-F5344CB8AC3E}">
        <p14:creationId xmlns:p14="http://schemas.microsoft.com/office/powerpoint/2010/main" val="180031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4E39-715D-40C1-8EC1-3427D734E0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906D7A-6ACF-443B-8A2A-AE1ADA71AA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9D71CE-B93B-4A7F-98DD-FF6A7D786D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386C3-F87E-45A1-A219-09B7CA47F5B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7FAA0E3-48D0-40E7-BAD7-54FA589613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1D385-F7E1-4976-AE20-2DC871AF9671}"/>
              </a:ext>
            </a:extLst>
          </p:cNvPr>
          <p:cNvSpPr>
            <a:spLocks noGrp="1"/>
          </p:cNvSpPr>
          <p:nvPr>
            <p:ph type="sldNum" sz="quarter" idx="12"/>
          </p:nvPr>
        </p:nvSpPr>
        <p:spPr/>
        <p:txBody>
          <a:bodyPr/>
          <a:lstStyle/>
          <a:p>
            <a:fld id="{F8D91312-F7A8-473D-A215-6D45A13B0E11}" type="slidenum">
              <a:rPr lang="en-US" smtClean="0"/>
              <a:t>‹#›</a:t>
            </a:fld>
            <a:endParaRPr lang="en-US"/>
          </a:p>
        </p:txBody>
      </p:sp>
    </p:spTree>
    <p:extLst>
      <p:ext uri="{BB962C8B-B14F-4D97-AF65-F5344CB8AC3E}">
        <p14:creationId xmlns:p14="http://schemas.microsoft.com/office/powerpoint/2010/main" val="231422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138F-BAB6-44B9-890C-6C4B3C1BE0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F12C0D-8C80-4846-9854-1E2763A73C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AE1973-0BFA-4981-BC6E-8554685A1D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F2F7C0-1D3F-49B8-9681-CB874466F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707EDE-406F-4758-9D31-80E773B800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F87815-1C4C-4049-A507-95EEA7FF7DB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1FDE649-2B4F-4BCE-8A7E-B75A1D2771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BC246B-E763-44FC-8B6F-B8D3F9C6E4A3}"/>
              </a:ext>
            </a:extLst>
          </p:cNvPr>
          <p:cNvSpPr>
            <a:spLocks noGrp="1"/>
          </p:cNvSpPr>
          <p:nvPr>
            <p:ph type="sldNum" sz="quarter" idx="12"/>
          </p:nvPr>
        </p:nvSpPr>
        <p:spPr/>
        <p:txBody>
          <a:bodyPr/>
          <a:lstStyle/>
          <a:p>
            <a:fld id="{F8D91312-F7A8-473D-A215-6D45A13B0E11}" type="slidenum">
              <a:rPr lang="en-US" smtClean="0"/>
              <a:t>‹#›</a:t>
            </a:fld>
            <a:endParaRPr lang="en-US"/>
          </a:p>
        </p:txBody>
      </p:sp>
    </p:spTree>
    <p:extLst>
      <p:ext uri="{BB962C8B-B14F-4D97-AF65-F5344CB8AC3E}">
        <p14:creationId xmlns:p14="http://schemas.microsoft.com/office/powerpoint/2010/main" val="12749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20F4-83BA-43EE-8837-2F05C3AC50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4DFA52-2DB1-4B3F-8E3E-D448B633D84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1EAEA10-BD83-4EAA-B34D-5A2E3141C4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D81E93-ADF5-415F-9CD0-9920E692FAEB}"/>
              </a:ext>
            </a:extLst>
          </p:cNvPr>
          <p:cNvSpPr>
            <a:spLocks noGrp="1"/>
          </p:cNvSpPr>
          <p:nvPr>
            <p:ph type="sldNum" sz="quarter" idx="12"/>
          </p:nvPr>
        </p:nvSpPr>
        <p:spPr/>
        <p:txBody>
          <a:bodyPr/>
          <a:lstStyle/>
          <a:p>
            <a:fld id="{F8D91312-F7A8-473D-A215-6D45A13B0E11}" type="slidenum">
              <a:rPr lang="en-US" smtClean="0"/>
              <a:t>‹#›</a:t>
            </a:fld>
            <a:endParaRPr lang="en-US"/>
          </a:p>
        </p:txBody>
      </p:sp>
    </p:spTree>
    <p:extLst>
      <p:ext uri="{BB962C8B-B14F-4D97-AF65-F5344CB8AC3E}">
        <p14:creationId xmlns:p14="http://schemas.microsoft.com/office/powerpoint/2010/main" val="344652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886B3-AE7F-40B7-84A5-E16AF7A1962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5DCF862-5E03-4614-A33C-ADFA03B3EA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B7F7BE-30F6-4A21-AF65-19A4875E93EB}"/>
              </a:ext>
            </a:extLst>
          </p:cNvPr>
          <p:cNvSpPr>
            <a:spLocks noGrp="1"/>
          </p:cNvSpPr>
          <p:nvPr>
            <p:ph type="sldNum" sz="quarter" idx="12"/>
          </p:nvPr>
        </p:nvSpPr>
        <p:spPr/>
        <p:txBody>
          <a:bodyPr/>
          <a:lstStyle/>
          <a:p>
            <a:fld id="{F8D91312-F7A8-473D-A215-6D45A13B0E11}" type="slidenum">
              <a:rPr lang="en-US" smtClean="0"/>
              <a:t>‹#›</a:t>
            </a:fld>
            <a:endParaRPr lang="en-US"/>
          </a:p>
        </p:txBody>
      </p:sp>
    </p:spTree>
    <p:extLst>
      <p:ext uri="{BB962C8B-B14F-4D97-AF65-F5344CB8AC3E}">
        <p14:creationId xmlns:p14="http://schemas.microsoft.com/office/powerpoint/2010/main" val="120708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1FFC-2CE5-4567-8E66-24349E087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99CC1B-A99F-4B81-9FA4-216E027926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E2D790-2BA0-436E-9996-B7BEA601F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324AC-5798-4C17-8539-63302A21D0F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B43B14B-643B-473C-9BB3-B82D94429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F88DBF-E8CA-4E30-938C-F84670B70A8F}"/>
              </a:ext>
            </a:extLst>
          </p:cNvPr>
          <p:cNvSpPr>
            <a:spLocks noGrp="1"/>
          </p:cNvSpPr>
          <p:nvPr>
            <p:ph type="sldNum" sz="quarter" idx="12"/>
          </p:nvPr>
        </p:nvSpPr>
        <p:spPr/>
        <p:txBody>
          <a:bodyPr/>
          <a:lstStyle/>
          <a:p>
            <a:fld id="{F8D91312-F7A8-473D-A215-6D45A13B0E11}" type="slidenum">
              <a:rPr lang="en-US" smtClean="0"/>
              <a:t>‹#›</a:t>
            </a:fld>
            <a:endParaRPr lang="en-US"/>
          </a:p>
        </p:txBody>
      </p:sp>
    </p:spTree>
    <p:extLst>
      <p:ext uri="{BB962C8B-B14F-4D97-AF65-F5344CB8AC3E}">
        <p14:creationId xmlns:p14="http://schemas.microsoft.com/office/powerpoint/2010/main" val="338030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980E-2BD8-41E6-B7E4-DDEDE6E14F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273FB0-88C6-46FD-AD8A-3DB2DAE17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97C4E-13EB-4C6A-A9C7-150C2273A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ED7E16-90DD-473C-B94C-653A5E1A266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D698C0F-4491-4396-A7CB-4A5987488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3FAAFC-D25F-4CA1-9C3D-7B820BD7BA59}"/>
              </a:ext>
            </a:extLst>
          </p:cNvPr>
          <p:cNvSpPr>
            <a:spLocks noGrp="1"/>
          </p:cNvSpPr>
          <p:nvPr>
            <p:ph type="sldNum" sz="quarter" idx="12"/>
          </p:nvPr>
        </p:nvSpPr>
        <p:spPr/>
        <p:txBody>
          <a:bodyPr/>
          <a:lstStyle/>
          <a:p>
            <a:fld id="{F8D91312-F7A8-473D-A215-6D45A13B0E11}" type="slidenum">
              <a:rPr lang="en-US" smtClean="0"/>
              <a:t>‹#›</a:t>
            </a:fld>
            <a:endParaRPr lang="en-US"/>
          </a:p>
        </p:txBody>
      </p:sp>
    </p:spTree>
    <p:extLst>
      <p:ext uri="{BB962C8B-B14F-4D97-AF65-F5344CB8AC3E}">
        <p14:creationId xmlns:p14="http://schemas.microsoft.com/office/powerpoint/2010/main" val="129315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C86138-4C1B-4C55-ABAB-6B6716ACEC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1D615E-5755-4595-A9A0-CEC466715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67547-1AB3-42C0-A8FA-367EF22DDE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3EFD337-427C-4DCB-BFC5-4F1F6B3C52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F79B69-5455-47BA-B177-1AC3DE665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91312-F7A8-473D-A215-6D45A13B0E11}" type="slidenum">
              <a:rPr lang="en-US" smtClean="0"/>
              <a:t>‹#›</a:t>
            </a:fld>
            <a:endParaRPr lang="en-US"/>
          </a:p>
        </p:txBody>
      </p:sp>
    </p:spTree>
    <p:extLst>
      <p:ext uri="{BB962C8B-B14F-4D97-AF65-F5344CB8AC3E}">
        <p14:creationId xmlns:p14="http://schemas.microsoft.com/office/powerpoint/2010/main" val="133346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yukins@law.gwu.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hyperlink" Target="https://pubkgroup.com/wp-content/uploads/2021/01/PubK-Annual-Review-Day-2.4-Contracting-Oversea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BCC3FA2D-C1BE-44DC-9DC8-69C4C291A2FE}"/>
              </a:ext>
            </a:extLst>
          </p:cNvPr>
          <p:cNvSpPr>
            <a:spLocks noGrp="1"/>
          </p:cNvSpPr>
          <p:nvPr>
            <p:ph type="subTitle" idx="1"/>
          </p:nvPr>
        </p:nvSpPr>
        <p:spPr>
          <a:xfrm>
            <a:off x="4439633" y="4518923"/>
            <a:ext cx="3312734" cy="1141851"/>
          </a:xfrm>
          <a:noFill/>
        </p:spPr>
        <p:txBody>
          <a:bodyPr>
            <a:normAutofit/>
          </a:bodyPr>
          <a:lstStyle/>
          <a:p>
            <a:r>
              <a:rPr lang="en-US" sz="2000" dirty="0">
                <a:solidFill>
                  <a:srgbClr val="080808"/>
                </a:solidFill>
              </a:rPr>
              <a:t>January 2021</a:t>
            </a:r>
          </a:p>
        </p:txBody>
      </p:sp>
      <p:sp>
        <p:nvSpPr>
          <p:cNvPr id="2" name="Title 1">
            <a:extLst>
              <a:ext uri="{FF2B5EF4-FFF2-40B4-BE49-F238E27FC236}">
                <a16:creationId xmlns:a16="http://schemas.microsoft.com/office/drawing/2014/main" id="{E7877327-46F6-453C-9BF9-42F1EE7AF8E3}"/>
              </a:ext>
            </a:extLst>
          </p:cNvPr>
          <p:cNvSpPr>
            <a:spLocks noGrp="1"/>
          </p:cNvSpPr>
          <p:nvPr>
            <p:ph type="ctrTitle"/>
          </p:nvPr>
        </p:nvSpPr>
        <p:spPr>
          <a:xfrm>
            <a:off x="3204642" y="2353641"/>
            <a:ext cx="5782716" cy="2150719"/>
          </a:xfrm>
          <a:noFill/>
        </p:spPr>
        <p:txBody>
          <a:bodyPr anchor="ctr">
            <a:normAutofit fontScale="90000"/>
          </a:bodyPr>
          <a:lstStyle/>
          <a:p>
            <a:r>
              <a:rPr lang="en-US" sz="4400" b="1" dirty="0">
                <a:solidFill>
                  <a:srgbClr val="080808"/>
                </a:solidFill>
              </a:rPr>
              <a:t>Public Procurement in International Trade </a:t>
            </a:r>
            <a:br>
              <a:rPr lang="en-US" sz="3600" b="1" dirty="0">
                <a:solidFill>
                  <a:srgbClr val="080808"/>
                </a:solidFill>
              </a:rPr>
            </a:br>
            <a:br>
              <a:rPr lang="en-US" sz="3600" b="1" dirty="0">
                <a:solidFill>
                  <a:srgbClr val="080808"/>
                </a:solidFill>
              </a:rPr>
            </a:br>
            <a:r>
              <a:rPr lang="en-US" sz="3600" b="1" dirty="0">
                <a:solidFill>
                  <a:srgbClr val="080808"/>
                </a:solidFill>
              </a:rPr>
              <a:t>Professor Christopher Yukins</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BC8BAF34-A674-461C-BBF1-BADEA4FBD557}"/>
              </a:ext>
            </a:extLst>
          </p:cNvPr>
          <p:cNvSpPr>
            <a:spLocks noGrp="1"/>
          </p:cNvSpPr>
          <p:nvPr>
            <p:ph type="sldNum" sz="quarter" idx="12"/>
          </p:nvPr>
        </p:nvSpPr>
        <p:spPr/>
        <p:txBody>
          <a:bodyPr/>
          <a:lstStyle/>
          <a:p>
            <a:fld id="{F8D91312-F7A8-473D-A215-6D45A13B0E11}" type="slidenum">
              <a:rPr lang="en-US" smtClean="0"/>
              <a:t>1</a:t>
            </a:fld>
            <a:endParaRPr lang="en-US"/>
          </a:p>
        </p:txBody>
      </p:sp>
      <p:pic>
        <p:nvPicPr>
          <p:cNvPr id="6" name="Picture 5" descr="Text, logo, company name&#10;&#10;Description automatically generated">
            <a:extLst>
              <a:ext uri="{FF2B5EF4-FFF2-40B4-BE49-F238E27FC236}">
                <a16:creationId xmlns:a16="http://schemas.microsoft.com/office/drawing/2014/main" id="{E3645954-FAAA-47D1-A8B8-600868F0E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7344" y="5313344"/>
            <a:ext cx="1544656" cy="1544656"/>
          </a:xfrm>
          <a:prstGeom prst="rect">
            <a:avLst/>
          </a:prstGeom>
        </p:spPr>
      </p:pic>
    </p:spTree>
    <p:extLst>
      <p:ext uri="{BB962C8B-B14F-4D97-AF65-F5344CB8AC3E}">
        <p14:creationId xmlns:p14="http://schemas.microsoft.com/office/powerpoint/2010/main" val="400662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3B099-AC4F-48AC-AED6-393712C51704}"/>
              </a:ext>
            </a:extLst>
          </p:cNvPr>
          <p:cNvSpPr>
            <a:spLocks noGrp="1"/>
          </p:cNvSpPr>
          <p:nvPr>
            <p:ph type="title"/>
          </p:nvPr>
        </p:nvSpPr>
        <p:spPr>
          <a:xfrm>
            <a:off x="4653440" y="68548"/>
            <a:ext cx="6895092" cy="1135737"/>
          </a:xfrm>
        </p:spPr>
        <p:txBody>
          <a:bodyPr vert="horz" lIns="91440" tIns="45720" rIns="91440" bIns="45720" rtlCol="0" anchor="ctr">
            <a:normAutofit/>
          </a:bodyPr>
          <a:lstStyle/>
          <a:p>
            <a:pPr>
              <a:spcBef>
                <a:spcPct val="0"/>
              </a:spcBef>
            </a:pPr>
            <a:r>
              <a:rPr lang="en-US" sz="2500" b="1" kern="1200" dirty="0">
                <a:solidFill>
                  <a:schemeClr val="tx1"/>
                </a:solidFill>
                <a:latin typeface="+mj-lt"/>
                <a:ea typeface="+mj-ea"/>
                <a:cs typeface="+mj-cs"/>
              </a:rPr>
              <a:t>President Biden’s “Buy American” Executive Order</a:t>
            </a:r>
            <a:br>
              <a:rPr lang="en-US" sz="2500" b="1" kern="1200" dirty="0">
                <a:solidFill>
                  <a:schemeClr val="tx1"/>
                </a:solidFill>
                <a:latin typeface="+mj-lt"/>
                <a:ea typeface="+mj-ea"/>
                <a:cs typeface="+mj-cs"/>
              </a:rPr>
            </a:br>
            <a:r>
              <a:rPr lang="en-US" sz="2500" b="1" kern="1200" dirty="0">
                <a:solidFill>
                  <a:schemeClr val="tx1"/>
                </a:solidFill>
                <a:latin typeface="+mj-lt"/>
                <a:ea typeface="+mj-ea"/>
                <a:cs typeface="+mj-cs"/>
              </a:rPr>
              <a:t>January 25, 2021</a:t>
            </a:r>
          </a:p>
        </p:txBody>
      </p:sp>
      <p:pic>
        <p:nvPicPr>
          <p:cNvPr id="5" name="Picture 4">
            <a:extLst>
              <a:ext uri="{FF2B5EF4-FFF2-40B4-BE49-F238E27FC236}">
                <a16:creationId xmlns:a16="http://schemas.microsoft.com/office/drawing/2014/main" id="{8C1195FC-228A-4490-8222-947282FA12AB}"/>
              </a:ext>
            </a:extLst>
          </p:cNvPr>
          <p:cNvPicPr>
            <a:picLocks noChangeAspect="1"/>
          </p:cNvPicPr>
          <p:nvPr/>
        </p:nvPicPr>
        <p:blipFill>
          <a:blip r:embed="rId2"/>
          <a:stretch>
            <a:fillRect/>
          </a:stretch>
        </p:blipFill>
        <p:spPr>
          <a:xfrm>
            <a:off x="643467" y="1300892"/>
            <a:ext cx="3415612" cy="4256214"/>
          </a:xfrm>
          <a:prstGeom prst="rect">
            <a:avLst/>
          </a:prstGeom>
        </p:spPr>
      </p:pic>
      <p:grpSp>
        <p:nvGrpSpPr>
          <p:cNvPr id="12" name="Group 11">
            <a:extLst>
              <a:ext uri="{FF2B5EF4-FFF2-40B4-BE49-F238E27FC236}">
                <a16:creationId xmlns:a16="http://schemas.microsoft.com/office/drawing/2014/main" id="{C34A4475-365F-4381-A542-4698D6377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13" name="Isosceles Triangle 12">
              <a:extLst>
                <a:ext uri="{FF2B5EF4-FFF2-40B4-BE49-F238E27FC236}">
                  <a16:creationId xmlns:a16="http://schemas.microsoft.com/office/drawing/2014/main" id="{148F8F8B-B172-475E-9119-57F2A1C8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B0349D0-97A5-4654-A515-C72EA9E0B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544F5629-CFC5-4619-B727-74431B4815D3}"/>
              </a:ext>
            </a:extLst>
          </p:cNvPr>
          <p:cNvSpPr>
            <a:spLocks noGrp="1"/>
          </p:cNvSpPr>
          <p:nvPr>
            <p:ph type="body" idx="1"/>
          </p:nvPr>
        </p:nvSpPr>
        <p:spPr>
          <a:xfrm>
            <a:off x="4653440" y="945222"/>
            <a:ext cx="6757510" cy="5912777"/>
          </a:xfrm>
        </p:spPr>
        <p:txBody>
          <a:bodyPr vert="horz" lIns="91440" tIns="45720" rIns="91440" bIns="45720" rtlCol="0">
            <a:normAutofit/>
          </a:bodyPr>
          <a:lstStyle/>
          <a:p>
            <a:pPr indent="-228600">
              <a:buFont typeface="Arial" panose="020B0604020202020204" pitchFamily="34" charset="0"/>
              <a:buChar char="•"/>
            </a:pPr>
            <a:r>
              <a:rPr lang="en-US" sz="1600" dirty="0"/>
              <a:t>Sec. 11.  “Report on Use of Made in America Laws.  Within 180 days of the date of this order, the head of each agency shall submit to the Made in America Director a report on . . . (a)  the agency’s implementation of, and compliance with, Made in America Laws; (b)  </a:t>
            </a:r>
            <a:r>
              <a:rPr lang="en-US" sz="1600" b="1" dirty="0"/>
              <a:t>the agency’s ongoing use of any longstanding or nationwide waivers of any Made in America Laws,</a:t>
            </a:r>
            <a:r>
              <a:rPr lang="en-US" sz="1600" dirty="0"/>
              <a:t> with a written description of the consistency of such waivers with the policy set forth in section 1 of this order; and (c)  recommendations for how to further effectuate the policy set forth in section 1 of this order.  </a:t>
            </a:r>
            <a:r>
              <a:rPr lang="en-US" sz="1600" b="1" dirty="0">
                <a:solidFill>
                  <a:srgbClr val="FF0000"/>
                </a:solidFill>
              </a:rPr>
              <a:t>Different from TAA waivers (see below)?</a:t>
            </a:r>
            <a:endParaRPr lang="en-US" sz="1600" dirty="0">
              <a:solidFill>
                <a:srgbClr val="FF0000"/>
              </a:solidFill>
            </a:endParaRPr>
          </a:p>
          <a:p>
            <a:pPr indent="-228600">
              <a:buFont typeface="Arial" panose="020B0604020202020204" pitchFamily="34" charset="0"/>
              <a:buChar char="•"/>
            </a:pPr>
            <a:r>
              <a:rPr lang="en-US" sz="1600" dirty="0"/>
              <a:t>Sec. 12.  </a:t>
            </a:r>
            <a:r>
              <a:rPr lang="en-US" sz="1600" b="1" dirty="0"/>
              <a:t>Bi-Annual Report</a:t>
            </a:r>
            <a:r>
              <a:rPr lang="en-US" sz="1600" dirty="0"/>
              <a:t> on Made in America Laws.  Bi‑annually following the initial submission described in section 11 of this order, the head of each agency shall submit to the Made in America Director a report on: (a) the agency’s ongoing implementation of, and compliance with, Made in America Laws; (b) </a:t>
            </a:r>
            <a:r>
              <a:rPr lang="en-US" sz="1600" b="1" dirty="0"/>
              <a:t>the agency’s analysis of goods, products, materials, and services not subject to Made in America Laws or where requirements of the Made in America Laws have been waived; </a:t>
            </a:r>
            <a:r>
              <a:rPr lang="en-US" sz="1600" dirty="0"/>
              <a:t>(c</a:t>
            </a:r>
            <a:r>
              <a:rPr lang="en-US" sz="1600" b="1" dirty="0"/>
              <a:t>)  the agency’s analysis of spending as a result of waivers issued pursuant to the Trade Agreements Act of 1979, as amended, 19 U.S.C. 2511, separated by country of origin</a:t>
            </a:r>
            <a:r>
              <a:rPr lang="en-US" sz="1600" dirty="0"/>
              <a:t>; and (d)  recommendations for how to further effectuate the policy set forth in section 1 of this order.  </a:t>
            </a:r>
            <a:r>
              <a:rPr lang="en-US" sz="1600" b="1" dirty="0">
                <a:solidFill>
                  <a:srgbClr val="FF0000"/>
                </a:solidFill>
              </a:rPr>
              <a:t>Leave Trade Agreements structure (including BAA waiver (per President Jimmy Carter) in place?  How to determine countries of origin?</a:t>
            </a:r>
            <a:endParaRPr lang="en-US" sz="1600" dirty="0">
              <a:solidFill>
                <a:srgbClr val="FF0000"/>
              </a:solidFill>
            </a:endParaRPr>
          </a:p>
          <a:p>
            <a:pPr indent="-228600">
              <a:buFont typeface="Arial" panose="020B0604020202020204" pitchFamily="34" charset="0"/>
              <a:buChar char="•"/>
            </a:pPr>
            <a:endParaRPr lang="en-US" sz="1400" b="1" dirty="0"/>
          </a:p>
        </p:txBody>
      </p:sp>
      <p:grpSp>
        <p:nvGrpSpPr>
          <p:cNvPr id="16" name="Group 15">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75BD49E2-84C0-40D5-B980-A39DC28AC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0718"/>
            <a:ext cx="4257986" cy="1064497"/>
          </a:xfrm>
          <a:prstGeom prst="rect">
            <a:avLst/>
          </a:prstGeom>
        </p:spPr>
      </p:pic>
    </p:spTree>
    <p:extLst>
      <p:ext uri="{BB962C8B-B14F-4D97-AF65-F5344CB8AC3E}">
        <p14:creationId xmlns:p14="http://schemas.microsoft.com/office/powerpoint/2010/main" val="74491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3B099-AC4F-48AC-AED6-393712C51704}"/>
              </a:ext>
            </a:extLst>
          </p:cNvPr>
          <p:cNvSpPr>
            <a:spLocks noGrp="1"/>
          </p:cNvSpPr>
          <p:nvPr>
            <p:ph type="title"/>
          </p:nvPr>
        </p:nvSpPr>
        <p:spPr>
          <a:xfrm>
            <a:off x="572493" y="238539"/>
            <a:ext cx="11047013" cy="1434415"/>
          </a:xfrm>
        </p:spPr>
        <p:txBody>
          <a:bodyPr vert="horz" lIns="91440" tIns="45720" rIns="91440" bIns="45720" rtlCol="0" anchor="b">
            <a:normAutofit/>
          </a:bodyPr>
          <a:lstStyle/>
          <a:p>
            <a:pPr>
              <a:spcBef>
                <a:spcPct val="0"/>
              </a:spcBef>
            </a:pPr>
            <a:r>
              <a:rPr lang="en-US" sz="4600" b="1"/>
              <a:t>President Biden’s “Buy American” Executive Order - January 25, 2021</a:t>
            </a:r>
          </a:p>
        </p:txBody>
      </p:sp>
      <p:sp>
        <p:nvSpPr>
          <p:cNvPr id="2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C1195FC-228A-4490-8222-947282FA12AB}"/>
              </a:ext>
            </a:extLst>
          </p:cNvPr>
          <p:cNvPicPr>
            <a:picLocks noChangeAspect="1"/>
          </p:cNvPicPr>
          <p:nvPr/>
        </p:nvPicPr>
        <p:blipFill rotWithShape="1">
          <a:blip r:embed="rId2"/>
          <a:srcRect r="-1" b="1486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Text Placeholder 2">
            <a:extLst>
              <a:ext uri="{FF2B5EF4-FFF2-40B4-BE49-F238E27FC236}">
                <a16:creationId xmlns:a16="http://schemas.microsoft.com/office/drawing/2014/main" id="{544F5629-CFC5-4619-B727-74431B4815D3}"/>
              </a:ext>
            </a:extLst>
          </p:cNvPr>
          <p:cNvSpPr>
            <a:spLocks noGrp="1"/>
          </p:cNvSpPr>
          <p:nvPr>
            <p:ph type="body" idx="1"/>
          </p:nvPr>
        </p:nvSpPr>
        <p:spPr>
          <a:xfrm>
            <a:off x="4132162" y="2071316"/>
            <a:ext cx="7487345" cy="4493280"/>
          </a:xfrm>
        </p:spPr>
        <p:txBody>
          <a:bodyPr vert="horz" lIns="91440" tIns="45720" rIns="91440" bIns="45720" rtlCol="0" anchor="t">
            <a:normAutofit fontScale="92500" lnSpcReduction="10000"/>
          </a:bodyPr>
          <a:lstStyle/>
          <a:p>
            <a:pPr indent="-228600">
              <a:buFont typeface="Arial" panose="020B0604020202020204" pitchFamily="34" charset="0"/>
              <a:buChar char="•"/>
            </a:pPr>
            <a:r>
              <a:rPr lang="en-US" sz="1600" b="1" dirty="0"/>
              <a:t>President’s remarks:</a:t>
            </a:r>
          </a:p>
          <a:p>
            <a:pPr lvl="1" indent="-228600">
              <a:buFont typeface="Arial" panose="020B0604020202020204" pitchFamily="34" charset="0"/>
              <a:buChar char="•"/>
            </a:pPr>
            <a:r>
              <a:rPr lang="en-US" sz="1600" dirty="0"/>
              <a:t>“It also means </a:t>
            </a:r>
            <a:r>
              <a:rPr lang="en-US" sz="1600" b="1" dirty="0"/>
              <a:t>replenishing our stockpiles to enhance our national security</a:t>
            </a:r>
            <a:r>
              <a:rPr lang="en-US" sz="1600" dirty="0"/>
              <a:t>.  As this pandemic has made clear, we can never again be in a position where we have to rely on a foreign country that doesn’t share our interest in order to protect our people during a national emergency.  </a:t>
            </a:r>
            <a:r>
              <a:rPr lang="en-US" sz="1600" b="1" dirty="0"/>
              <a:t>We need to make our own protective equipment, essential products and supplies. </a:t>
            </a:r>
            <a:r>
              <a:rPr lang="en-US" sz="1600" dirty="0"/>
              <a:t> And </a:t>
            </a:r>
            <a:r>
              <a:rPr lang="en-US" sz="1600" b="1" dirty="0"/>
              <a:t>we’ll work with our allies to make sure they have resilient supply chains as well.  </a:t>
            </a:r>
            <a:r>
              <a:rPr lang="en-US" sz="1600" dirty="0"/>
              <a:t>We’ll also make </a:t>
            </a:r>
            <a:r>
              <a:rPr lang="en-US" sz="1600" b="1" dirty="0"/>
              <a:t>historic investments in research and development </a:t>
            </a:r>
            <a:r>
              <a:rPr lang="en-US" sz="1600" dirty="0"/>
              <a:t>— hundreds of billions of dollars — to sharpen America’s innovative edge in markets where global leadership is up for grabs — markets like battery technology, artificial intelligence, biotechnology, clean energy. ”  </a:t>
            </a:r>
            <a:r>
              <a:rPr lang="en-US" sz="1600" b="1" dirty="0">
                <a:solidFill>
                  <a:srgbClr val="FF0000"/>
                </a:solidFill>
              </a:rPr>
              <a:t>Change to stockpile strategy?  Continue Trump EO on essential medical supplies?  How coordinate research and development with allies?</a:t>
            </a:r>
            <a:endParaRPr lang="en-US" sz="1600" dirty="0">
              <a:solidFill>
                <a:srgbClr val="FF0000"/>
              </a:solidFill>
            </a:endParaRPr>
          </a:p>
          <a:p>
            <a:pPr lvl="1" indent="-228600">
              <a:buFont typeface="Arial" panose="020B0604020202020204" pitchFamily="34" charset="0"/>
              <a:buChar char="•"/>
            </a:pPr>
            <a:r>
              <a:rPr lang="en-US" sz="1600" dirty="0"/>
              <a:t>“At the same time, we’ll be </a:t>
            </a:r>
            <a:r>
              <a:rPr lang="en-US" sz="1600" b="1" dirty="0"/>
              <a:t>committed to working with our trading partners to modernize international trade rules</a:t>
            </a:r>
            <a:r>
              <a:rPr lang="en-US" sz="1600" dirty="0"/>
              <a:t>, including those relating to government procurement, to make sure we can use — we can all use our taxpayer dollars to spur investment that promotes growth and resilient supply chains.” </a:t>
            </a:r>
            <a:r>
              <a:rPr lang="en-US" sz="1600" b="1" dirty="0"/>
              <a:t> </a:t>
            </a:r>
            <a:r>
              <a:rPr lang="en-US" sz="1600" b="1" dirty="0">
                <a:solidFill>
                  <a:srgbClr val="FF0000"/>
                </a:solidFill>
              </a:rPr>
              <a:t>Use European Defense Fund – subsidized R&amp;D by European nations (and like-minded third nations) leading to </a:t>
            </a:r>
            <a:r>
              <a:rPr lang="en-US" sz="1600" b="1" dirty="0" err="1">
                <a:solidFill>
                  <a:srgbClr val="FF0000"/>
                </a:solidFill>
              </a:rPr>
              <a:t>preferenced</a:t>
            </a:r>
            <a:r>
              <a:rPr lang="en-US" sz="1600" b="1" dirty="0">
                <a:solidFill>
                  <a:srgbClr val="FF0000"/>
                </a:solidFill>
              </a:rPr>
              <a:t> production – as a model?  </a:t>
            </a:r>
          </a:p>
        </p:txBody>
      </p:sp>
    </p:spTree>
    <p:extLst>
      <p:ext uri="{BB962C8B-B14F-4D97-AF65-F5344CB8AC3E}">
        <p14:creationId xmlns:p14="http://schemas.microsoft.com/office/powerpoint/2010/main" val="232105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2BDFCD6-BA56-43D1-8318-13C9D3DDD82C}"/>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a:t>Conclusion</a:t>
            </a:r>
          </a:p>
        </p:txBody>
      </p:sp>
      <p:sp>
        <p:nvSpPr>
          <p:cNvPr id="5" name="Text Placeholder 4">
            <a:extLst>
              <a:ext uri="{FF2B5EF4-FFF2-40B4-BE49-F238E27FC236}">
                <a16:creationId xmlns:a16="http://schemas.microsoft.com/office/drawing/2014/main" id="{2EBFAC19-19FC-4FB2-8CE6-EDF172E5362A}"/>
              </a:ext>
            </a:extLst>
          </p:cNvPr>
          <p:cNvSpPr>
            <a:spLocks noGrp="1"/>
          </p:cNvSpPr>
          <p:nvPr>
            <p:ph type="body" idx="1"/>
          </p:nvPr>
        </p:nvSpPr>
        <p:spPr>
          <a:xfrm>
            <a:off x="6194715" y="3836197"/>
            <a:ext cx="5334931" cy="2189214"/>
          </a:xfrm>
        </p:spPr>
        <p:txBody>
          <a:bodyPr vert="horz" lIns="91440" tIns="45720" rIns="91440" bIns="45720" rtlCol="0">
            <a:normAutofit/>
          </a:bodyPr>
          <a:lstStyle/>
          <a:p>
            <a:pPr algn="ctr"/>
            <a:r>
              <a:rPr lang="en-US">
                <a:solidFill>
                  <a:schemeClr val="tx1"/>
                </a:solidFill>
                <a:hlinkClick r:id="rId2"/>
              </a:rPr>
              <a:t>cyukins@law.gwu.edu</a:t>
            </a:r>
            <a:endParaRPr lang="en-US">
              <a:solidFill>
                <a:schemeClr val="tx1"/>
              </a:solidFill>
            </a:endParaRPr>
          </a:p>
          <a:p>
            <a:pPr algn="ctr"/>
            <a:r>
              <a:rPr lang="en-US">
                <a:solidFill>
                  <a:schemeClr val="tx1"/>
                </a:solidFill>
              </a:rPr>
              <a:t>+1 703-304-4773 (m)</a:t>
            </a:r>
          </a:p>
        </p:txBody>
      </p:sp>
      <p:sp>
        <p:nvSpPr>
          <p:cNvPr id="46" name="Freeform: Shape 4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0" name="Picture 29" descr="Text, logo, company name&#10;&#10;Description automatically generated">
            <a:extLst>
              <a:ext uri="{FF2B5EF4-FFF2-40B4-BE49-F238E27FC236}">
                <a16:creationId xmlns:a16="http://schemas.microsoft.com/office/drawing/2014/main" id="{6A98068F-BF49-493D-A351-699148752D3D}"/>
              </a:ext>
            </a:extLst>
          </p:cNvPr>
          <p:cNvPicPr>
            <a:picLocks noChangeAspect="1"/>
          </p:cNvPicPr>
          <p:nvPr/>
        </p:nvPicPr>
        <p:blipFill rotWithShape="1">
          <a:blip r:embed="rId3">
            <a:extLst>
              <a:ext uri="{28A0092B-C50C-407E-A947-70E740481C1C}">
                <a14:useLocalDpi xmlns:a14="http://schemas.microsoft.com/office/drawing/2010/main" val="0"/>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6" name="Slide Number Placeholder 5">
            <a:extLst>
              <a:ext uri="{FF2B5EF4-FFF2-40B4-BE49-F238E27FC236}">
                <a16:creationId xmlns:a16="http://schemas.microsoft.com/office/drawing/2014/main" id="{C52E73D8-0EB5-4355-9422-01CF257DCC1B}"/>
              </a:ext>
            </a:extLst>
          </p:cNvPr>
          <p:cNvSpPr>
            <a:spLocks noGrp="1"/>
          </p:cNvSpPr>
          <p:nvPr>
            <p:ph type="sldNum" sz="quarter" idx="12"/>
          </p:nvPr>
        </p:nvSpPr>
        <p:spPr>
          <a:xfrm>
            <a:off x="530529" y="6356350"/>
            <a:ext cx="1054989" cy="365125"/>
          </a:xfrm>
        </p:spPr>
        <p:txBody>
          <a:bodyPr vert="horz" lIns="91440" tIns="45720" rIns="91440" bIns="45720" rtlCol="0" anchor="ctr">
            <a:normAutofit/>
          </a:bodyPr>
          <a:lstStyle/>
          <a:p>
            <a:pPr algn="l">
              <a:spcAft>
                <a:spcPts val="600"/>
              </a:spcAft>
              <a:defRPr/>
            </a:pPr>
            <a:fld id="{F8D91312-F7A8-473D-A215-6D45A13B0E11}" type="slidenum">
              <a:rPr lang="en-US" smtClean="0">
                <a:solidFill>
                  <a:prstClr val="black">
                    <a:tint val="75000"/>
                  </a:prstClr>
                </a:solidFill>
                <a:latin typeface="Calibri" panose="020F0502020204030204"/>
              </a:rPr>
              <a:pPr algn="l">
                <a:spcAft>
                  <a:spcPts val="600"/>
                </a:spcAft>
                <a:defRPr/>
              </a:pPr>
              <a:t>12</a:t>
            </a:fld>
            <a:endParaRPr lang="en-US">
              <a:solidFill>
                <a:prstClr val="black">
                  <a:tint val="75000"/>
                </a:prstClr>
              </a:solidFill>
              <a:latin typeface="Calibri" panose="020F0502020204030204"/>
            </a:endParaRPr>
          </a:p>
        </p:txBody>
      </p:sp>
      <p:sp>
        <p:nvSpPr>
          <p:cNvPr id="56" name="Freeform: Shape 5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79018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2"/>
        <p:cNvGrpSpPr/>
        <p:nvPr/>
      </p:nvGrpSpPr>
      <p:grpSpPr>
        <a:xfrm>
          <a:off x="0" y="0"/>
          <a:ext cx="0" cy="0"/>
          <a:chOff x="0" y="0"/>
          <a:chExt cx="0" cy="0"/>
        </a:xfrm>
      </p:grpSpPr>
      <p:pic>
        <p:nvPicPr>
          <p:cNvPr id="5" name="Picture 4">
            <a:extLst>
              <a:ext uri="{FF2B5EF4-FFF2-40B4-BE49-F238E27FC236}">
                <a16:creationId xmlns:a16="http://schemas.microsoft.com/office/drawing/2014/main" id="{C534FCE4-474E-4660-B2D8-8422703843A6}"/>
              </a:ext>
            </a:extLst>
          </p:cNvPr>
          <p:cNvPicPr>
            <a:picLocks noChangeAspect="1"/>
          </p:cNvPicPr>
          <p:nvPr/>
        </p:nvPicPr>
        <p:blipFill rotWithShape="1">
          <a:blip r:embed="rId3"/>
          <a:srcRect r="2" b="903"/>
          <a:stretch/>
        </p:blipFill>
        <p:spPr>
          <a:xfrm>
            <a:off x="5162052" y="3272588"/>
            <a:ext cx="6105382" cy="3585411"/>
          </a:xfrm>
          <a:prstGeom prst="rect">
            <a:avLst/>
          </a:prstGeom>
        </p:spPr>
      </p:pic>
      <p:pic>
        <p:nvPicPr>
          <p:cNvPr id="8" name="Picture 7" descr="Text, logo, company name&#10;&#10;Description automatically generated">
            <a:extLst>
              <a:ext uri="{FF2B5EF4-FFF2-40B4-BE49-F238E27FC236}">
                <a16:creationId xmlns:a16="http://schemas.microsoft.com/office/drawing/2014/main" id="{23216A76-1D4D-4FB5-B98C-806E21A4B796}"/>
              </a:ext>
            </a:extLst>
          </p:cNvPr>
          <p:cNvPicPr>
            <a:picLocks noChangeAspect="1"/>
          </p:cNvPicPr>
          <p:nvPr/>
        </p:nvPicPr>
        <p:blipFill rotWithShape="1">
          <a:blip r:embed="rId4">
            <a:extLst>
              <a:ext uri="{28A0092B-C50C-407E-A947-70E740481C1C}">
                <a14:useLocalDpi xmlns:a14="http://schemas.microsoft.com/office/drawing/2010/main" val="0"/>
              </a:ext>
            </a:extLst>
          </a:blip>
          <a:srcRect t="26275" r="1" b="20217"/>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91" name="Rectangle 90">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6F4F4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3D618E4-052F-4F4C-A586-AB782D57F426}"/>
              </a:ext>
            </a:extLst>
          </p:cNvPr>
          <p:cNvSpPr>
            <a:spLocks noGrp="1"/>
          </p:cNvSpPr>
          <p:nvPr>
            <p:ph type="sldNum" sz="quarter" idx="12"/>
          </p:nvPr>
        </p:nvSpPr>
        <p:spPr>
          <a:xfrm>
            <a:off x="11518232" y="6355080"/>
            <a:ext cx="505244" cy="365125"/>
          </a:xfrm>
        </p:spPr>
        <p:txBody>
          <a:bodyPr>
            <a:normAutofit/>
          </a:bodyPr>
          <a:lstStyle/>
          <a:p>
            <a:pPr>
              <a:spcAft>
                <a:spcPts val="600"/>
              </a:spcAft>
            </a:pPr>
            <a:fld id="{F8D91312-F7A8-473D-A215-6D45A13B0E11}" type="slidenum">
              <a:rPr lang="en-US">
                <a:solidFill>
                  <a:srgbClr val="FFFFFF"/>
                </a:solidFill>
              </a:rPr>
              <a:pPr>
                <a:spcAft>
                  <a:spcPts val="600"/>
                </a:spcAft>
              </a:pPr>
              <a:t>2</a:t>
            </a:fld>
            <a:endParaRPr lang="en-US">
              <a:solidFill>
                <a:srgbClr val="FFFFFF"/>
              </a:solidFill>
            </a:endParaRPr>
          </a:p>
        </p:txBody>
      </p:sp>
      <p:sp>
        <p:nvSpPr>
          <p:cNvPr id="214" name="Google Shape;214;p13"/>
          <p:cNvSpPr txBox="1">
            <a:spLocks noGrp="1"/>
          </p:cNvSpPr>
          <p:nvPr>
            <p:ph type="subTitle" idx="4294967295"/>
          </p:nvPr>
        </p:nvSpPr>
        <p:spPr>
          <a:xfrm>
            <a:off x="88091" y="4484697"/>
            <a:ext cx="4825004" cy="1789112"/>
          </a:xfrm>
          <a:prstGeom prst="rect">
            <a:avLst/>
          </a:prstGeom>
        </p:spPr>
        <p:txBody>
          <a:bodyPr spcFirstLastPara="1" vert="horz" wrap="square" lIns="121900" tIns="121900" rIns="121900" bIns="121900" rtlCol="0" anchor="ctr" anchorCtr="0">
            <a:noAutofit/>
          </a:bodyPr>
          <a:lstStyle/>
          <a:p>
            <a:pPr marL="0" indent="0" algn="ctr">
              <a:spcBef>
                <a:spcPts val="0"/>
              </a:spcBef>
              <a:spcAft>
                <a:spcPts val="600"/>
              </a:spcAft>
              <a:buNone/>
            </a:pPr>
            <a:r>
              <a:rPr lang="en-US" sz="2400" b="1" dirty="0"/>
              <a:t>Christopher Yukins</a:t>
            </a:r>
            <a:br>
              <a:rPr lang="en-US" sz="2400" b="1" dirty="0"/>
            </a:br>
            <a:r>
              <a:rPr lang="en-US" sz="2400" b="1" dirty="0"/>
              <a:t>Professor of Government Procurement Law</a:t>
            </a:r>
          </a:p>
          <a:p>
            <a:pPr marL="0" indent="0" algn="ctr">
              <a:spcBef>
                <a:spcPts val="0"/>
              </a:spcBef>
              <a:spcAft>
                <a:spcPts val="600"/>
              </a:spcAft>
              <a:buNone/>
            </a:pPr>
            <a:r>
              <a:rPr lang="en-US" sz="2000" b="1" dirty="0"/>
              <a:t>George Washington University Law School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6E5E2-7338-435E-997E-4D3B6D750F04}"/>
              </a:ext>
            </a:extLst>
          </p:cNvPr>
          <p:cNvSpPr>
            <a:spLocks noGrp="1"/>
          </p:cNvSpPr>
          <p:nvPr>
            <p:ph type="title"/>
          </p:nvPr>
        </p:nvSpPr>
        <p:spPr>
          <a:xfrm>
            <a:off x="643467" y="1698171"/>
            <a:ext cx="3962061" cy="4516360"/>
          </a:xfrm>
        </p:spPr>
        <p:txBody>
          <a:bodyPr anchor="t">
            <a:normAutofit/>
          </a:bodyPr>
          <a:lstStyle/>
          <a:p>
            <a:r>
              <a:rPr lang="en-US" sz="3600" dirty="0"/>
              <a:t>Sources</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4DEB7BB-1691-4D9D-85FD-450A635816DA}"/>
              </a:ext>
            </a:extLst>
          </p:cNvPr>
          <p:cNvSpPr>
            <a:spLocks noGrp="1"/>
          </p:cNvSpPr>
          <p:nvPr>
            <p:ph idx="1"/>
          </p:nvPr>
        </p:nvSpPr>
        <p:spPr>
          <a:xfrm>
            <a:off x="5070020" y="1698170"/>
            <a:ext cx="6478513" cy="4516361"/>
          </a:xfrm>
        </p:spPr>
        <p:txBody>
          <a:bodyPr>
            <a:normAutofit fontScale="92500" lnSpcReduction="20000"/>
          </a:bodyPr>
          <a:lstStyle/>
          <a:p>
            <a:r>
              <a:rPr lang="en-US" sz="2000" dirty="0"/>
              <a:t>PubKLaw.com Annual Review Conference – 26 January 2021 - </a:t>
            </a:r>
            <a:r>
              <a:rPr lang="en-US" sz="2000" dirty="0">
                <a:hlinkClick r:id="rId2"/>
              </a:rPr>
              <a:t>presentation</a:t>
            </a:r>
            <a:endParaRPr lang="en-US" sz="2000" dirty="0"/>
          </a:p>
          <a:p>
            <a:r>
              <a:rPr lang="en-US" sz="2000" dirty="0"/>
              <a:t>Christopher Yukins, “Assessing the Trade Agenda for Government Procurement in the Biden Administration” – to be presented February 2021, Thomson Reuters Government Contracts Year in Review</a:t>
            </a:r>
          </a:p>
          <a:p>
            <a:r>
              <a:rPr lang="en-US" sz="2000" dirty="0"/>
              <a:t>Publicprocurementinternational.com - on European Commission “White Paper,” European Defense Fund and “commercial platforms” initiative</a:t>
            </a:r>
          </a:p>
          <a:p>
            <a:r>
              <a:rPr lang="en-US" sz="2000" dirty="0"/>
              <a:t>President Biden’s Executive Order (Jan. 25, 2021) – https://www.whitehouse.gov/briefing-room/presidential-actions/2021/01/25/executive-order-on-ensuring-the-future-is-made-in-all-of-america-by-all-of-americas-workers/</a:t>
            </a:r>
          </a:p>
          <a:p>
            <a:r>
              <a:rPr lang="en-US" sz="2000" dirty="0"/>
              <a:t>President Biden’s remarks (Jan. 25, 2021) - https://www.whitehouse.gov/briefing-room/speeches-remarks/2021/01/25/remarks-by-president-biden-at-signing-of-executive-order-on-strengthening-american-manufacturing/</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EE660A79-81E1-41A3-9227-44D112768DAB}"/>
              </a:ext>
            </a:extLst>
          </p:cNvPr>
          <p:cNvSpPr>
            <a:spLocks noGrp="1"/>
          </p:cNvSpPr>
          <p:nvPr>
            <p:ph type="sldNum" sz="quarter" idx="12"/>
          </p:nvPr>
        </p:nvSpPr>
        <p:spPr/>
        <p:txBody>
          <a:bodyPr/>
          <a:lstStyle/>
          <a:p>
            <a:fld id="{F8D91312-F7A8-473D-A215-6D45A13B0E11}" type="slidenum">
              <a:rPr lang="en-US" smtClean="0"/>
              <a:t>3</a:t>
            </a:fld>
            <a:endParaRPr lang="en-US"/>
          </a:p>
        </p:txBody>
      </p:sp>
    </p:spTree>
    <p:extLst>
      <p:ext uri="{BB962C8B-B14F-4D97-AF65-F5344CB8AC3E}">
        <p14:creationId xmlns:p14="http://schemas.microsoft.com/office/powerpoint/2010/main" val="1659580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DE75AB-B251-494C-9318-69D5FEE5166A}"/>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Trump on Trade in Procurement</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1B67D03-D742-4C6D-8A91-327C31FE7C4E}"/>
              </a:ext>
            </a:extLst>
          </p:cNvPr>
          <p:cNvPicPr/>
          <p:nvPr/>
        </p:nvPicPr>
        <p:blipFill>
          <a:blip r:embed="rId2"/>
          <a:stretch>
            <a:fillRect/>
          </a:stretch>
        </p:blipFill>
        <p:spPr>
          <a:xfrm>
            <a:off x="331567" y="2529705"/>
            <a:ext cx="5455917" cy="3791862"/>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86DD4BA-3891-4719-9AC5-CF95B87F6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073" y="2604724"/>
            <a:ext cx="5455917" cy="3641824"/>
          </a:xfrm>
          <a:prstGeom prst="rect">
            <a:avLst/>
          </a:prstGeom>
        </p:spPr>
      </p:pic>
      <p:sp>
        <p:nvSpPr>
          <p:cNvPr id="4" name="Slide Number Placeholder 3">
            <a:extLst>
              <a:ext uri="{FF2B5EF4-FFF2-40B4-BE49-F238E27FC236}">
                <a16:creationId xmlns:a16="http://schemas.microsoft.com/office/drawing/2014/main" id="{0E8C840D-A004-4AB7-B0E9-E6FFE0B0FF1E}"/>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F8D91312-F7A8-473D-A215-6D45A13B0E11}" type="slidenum">
              <a:rPr lang="en-US">
                <a:solidFill>
                  <a:srgbClr val="898989"/>
                </a:solidFill>
              </a:rPr>
              <a:pPr>
                <a:spcAft>
                  <a:spcPts val="600"/>
                </a:spcAft>
              </a:pPr>
              <a:t>4</a:t>
            </a:fld>
            <a:endParaRPr lang="en-US">
              <a:solidFill>
                <a:srgbClr val="898989"/>
              </a:solidFill>
            </a:endParaRPr>
          </a:p>
        </p:txBody>
      </p:sp>
    </p:spTree>
    <p:extLst>
      <p:ext uri="{BB962C8B-B14F-4D97-AF65-F5344CB8AC3E}">
        <p14:creationId xmlns:p14="http://schemas.microsoft.com/office/powerpoint/2010/main" val="405536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5"/>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6" name="Google Shape;236;p16"/>
          <p:cNvSpPr txBox="1">
            <a:spLocks noGrp="1"/>
          </p:cNvSpPr>
          <p:nvPr>
            <p:ph type="title"/>
          </p:nvPr>
        </p:nvSpPr>
        <p:spPr>
          <a:xfrm>
            <a:off x="4184542" y="486184"/>
            <a:ext cx="7363990" cy="1325563"/>
          </a:xfrm>
          <a:prstGeom prst="rect">
            <a:avLst/>
          </a:prstGeom>
        </p:spPr>
        <p:txBody>
          <a:bodyPr spcFirstLastPara="1" vert="horz" lIns="91440" tIns="45720" rIns="91440" bIns="45720" rtlCol="0" anchor="ctr" anchorCtr="0">
            <a:normAutofit/>
          </a:bodyPr>
          <a:lstStyle/>
          <a:p>
            <a:pPr>
              <a:spcBef>
                <a:spcPct val="0"/>
              </a:spcBef>
            </a:pPr>
            <a:r>
              <a:rPr lang="en-US" kern="1200" dirty="0">
                <a:solidFill>
                  <a:schemeClr val="tx1"/>
                </a:solidFill>
                <a:latin typeface="+mj-lt"/>
                <a:ea typeface="+mj-ea"/>
                <a:cs typeface="+mj-cs"/>
              </a:rPr>
              <a:t>Biden Administration</a:t>
            </a:r>
          </a:p>
        </p:txBody>
      </p:sp>
      <p:pic>
        <p:nvPicPr>
          <p:cNvPr id="3" name="Picture 2">
            <a:extLst>
              <a:ext uri="{FF2B5EF4-FFF2-40B4-BE49-F238E27FC236}">
                <a16:creationId xmlns:a16="http://schemas.microsoft.com/office/drawing/2014/main" id="{2D1495BD-7C0A-47EF-B72F-34C93371B42F}"/>
              </a:ext>
            </a:extLst>
          </p:cNvPr>
          <p:cNvPicPr>
            <a:picLocks noChangeAspect="1"/>
          </p:cNvPicPr>
          <p:nvPr/>
        </p:nvPicPr>
        <p:blipFill rotWithShape="1">
          <a:blip r:embed="rId3"/>
          <a:srcRect r="4" b="19753"/>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5" name="Picture 4">
            <a:extLst>
              <a:ext uri="{FF2B5EF4-FFF2-40B4-BE49-F238E27FC236}">
                <a16:creationId xmlns:a16="http://schemas.microsoft.com/office/drawing/2014/main" id="{59B06718-BC22-4B3A-8388-8BA3590CECD3}"/>
              </a:ext>
            </a:extLst>
          </p:cNvPr>
          <p:cNvPicPr>
            <a:picLocks noChangeAspect="1"/>
          </p:cNvPicPr>
          <p:nvPr/>
        </p:nvPicPr>
        <p:blipFill rotWithShape="1">
          <a:blip r:embed="rId4"/>
          <a:srcRect l="13875" r="19378" b="3"/>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237" name="Google Shape;237;p16"/>
          <p:cNvSpPr txBox="1">
            <a:spLocks noGrp="1"/>
          </p:cNvSpPr>
          <p:nvPr>
            <p:ph type="body" idx="1"/>
          </p:nvPr>
        </p:nvSpPr>
        <p:spPr>
          <a:xfrm>
            <a:off x="4184542" y="1946684"/>
            <a:ext cx="7569094" cy="4351338"/>
          </a:xfrm>
          <a:prstGeom prst="rect">
            <a:avLst/>
          </a:prstGeom>
        </p:spPr>
        <p:txBody>
          <a:bodyPr spcFirstLastPara="1" vert="horz" lIns="91440" tIns="45720" rIns="91440" bIns="45720" rtlCol="0" anchorCtr="0">
            <a:normAutofit/>
          </a:bodyPr>
          <a:lstStyle/>
          <a:p>
            <a:pPr indent="-228600">
              <a:spcBef>
                <a:spcPts val="0"/>
              </a:spcBef>
              <a:buFont typeface="Arial" panose="020B0604020202020204" pitchFamily="34" charset="0"/>
              <a:buChar char="•"/>
            </a:pPr>
            <a:r>
              <a:rPr lang="en-US" sz="2000" dirty="0"/>
              <a:t>President Joe Biden </a:t>
            </a:r>
          </a:p>
          <a:p>
            <a:pPr lvl="1" indent="-228600">
              <a:spcBef>
                <a:spcPts val="0"/>
              </a:spcBef>
              <a:buFont typeface="Arial" panose="020B0604020202020204" pitchFamily="34" charset="0"/>
              <a:buChar char="•"/>
            </a:pPr>
            <a:r>
              <a:rPr lang="en-US" sz="2000" dirty="0"/>
              <a:t>Nominating USTR Katherine Tai: “Trade as a Force of Good”</a:t>
            </a:r>
          </a:p>
          <a:p>
            <a:pPr lvl="1" indent="-228600">
              <a:spcBef>
                <a:spcPts val="0"/>
              </a:spcBef>
              <a:buFont typeface="Arial" panose="020B0604020202020204" pitchFamily="34" charset="0"/>
              <a:buChar char="•"/>
            </a:pPr>
            <a:r>
              <a:rPr lang="en-US" sz="2000" dirty="0"/>
              <a:t>“Made in America” policy</a:t>
            </a:r>
          </a:p>
          <a:p>
            <a:pPr indent="-228600">
              <a:spcBef>
                <a:spcPts val="1333"/>
              </a:spcBef>
              <a:buFont typeface="Arial" panose="020B0604020202020204" pitchFamily="34" charset="0"/>
              <a:buChar char="•"/>
            </a:pPr>
            <a:r>
              <a:rPr lang="en-US" sz="2000" dirty="0"/>
              <a:t>Challenges</a:t>
            </a:r>
          </a:p>
          <a:p>
            <a:pPr lvl="1" indent="-228600">
              <a:buFont typeface="Arial" panose="020B0604020202020204" pitchFamily="34" charset="0"/>
              <a:buChar char="•"/>
            </a:pPr>
            <a:r>
              <a:rPr lang="en-US" sz="2000" dirty="0"/>
              <a:t>“Huawei Ban” – Section 889 Interim Rule</a:t>
            </a:r>
          </a:p>
          <a:p>
            <a:pPr lvl="1" indent="-228600">
              <a:buFont typeface="Arial" panose="020B0604020202020204" pitchFamily="34" charset="0"/>
              <a:buChar char="•"/>
            </a:pPr>
            <a:r>
              <a:rPr lang="en-US" sz="2000" dirty="0"/>
              <a:t>Cybersecurity Maturity Model Certification (CMMC)</a:t>
            </a:r>
          </a:p>
          <a:p>
            <a:pPr lvl="1" indent="-228600">
              <a:buFont typeface="Arial" panose="020B0604020202020204" pitchFamily="34" charset="0"/>
              <a:buChar char="•"/>
            </a:pPr>
            <a:r>
              <a:rPr lang="en-US" sz="2000" dirty="0"/>
              <a:t>European Commission “White Paper” -- Foreign Government Subsidies</a:t>
            </a:r>
          </a:p>
          <a:p>
            <a:pPr lvl="1" indent="-228600">
              <a:buFont typeface="Arial" panose="020B0604020202020204" pitchFamily="34" charset="0"/>
              <a:buChar char="•"/>
            </a:pPr>
            <a:r>
              <a:rPr lang="en-US" sz="2000" dirty="0"/>
              <a:t>Addressing global warming -- FAR 23.103, GSA 2010 report</a:t>
            </a:r>
          </a:p>
          <a:p>
            <a:pPr indent="-228600">
              <a:buFont typeface="Arial" panose="020B0604020202020204" pitchFamily="34" charset="0"/>
              <a:buChar char="•"/>
            </a:pPr>
            <a:r>
              <a:rPr lang="en-US" sz="2000" dirty="0"/>
              <a:t>Regulatory Cooperation – what process and standards?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C7580-65A3-4526-B9CB-BCE5768DE85A}"/>
              </a:ext>
            </a:extLst>
          </p:cNvPr>
          <p:cNvPicPr>
            <a:picLocks noChangeAspect="1"/>
          </p:cNvPicPr>
          <p:nvPr/>
        </p:nvPicPr>
        <p:blipFill>
          <a:blip r:embed="rId2"/>
          <a:stretch>
            <a:fillRect/>
          </a:stretch>
        </p:blipFill>
        <p:spPr>
          <a:xfrm>
            <a:off x="2843486" y="136525"/>
            <a:ext cx="8623300" cy="5638800"/>
          </a:xfrm>
          <a:prstGeom prst="rect">
            <a:avLst/>
          </a:prstGeom>
        </p:spPr>
      </p:pic>
      <p:sp>
        <p:nvSpPr>
          <p:cNvPr id="5" name="TextBox 4">
            <a:extLst>
              <a:ext uri="{FF2B5EF4-FFF2-40B4-BE49-F238E27FC236}">
                <a16:creationId xmlns:a16="http://schemas.microsoft.com/office/drawing/2014/main" id="{CB1D2127-F18A-4CBA-A808-3CC1D31C67EC}"/>
              </a:ext>
            </a:extLst>
          </p:cNvPr>
          <p:cNvSpPr txBox="1"/>
          <p:nvPr/>
        </p:nvSpPr>
        <p:spPr>
          <a:xfrm>
            <a:off x="393292" y="5982472"/>
            <a:ext cx="8003457" cy="584968"/>
          </a:xfrm>
          <a:prstGeom prst="rect">
            <a:avLst/>
          </a:prstGeom>
          <a:noFill/>
        </p:spPr>
        <p:txBody>
          <a:bodyPr wrap="square" rtlCol="0">
            <a:spAutoFit/>
          </a:bodyPr>
          <a:lstStyle/>
          <a:p>
            <a:r>
              <a:rPr lang="en-US" sz="1067" dirty="0"/>
              <a:t>From:  Correia de Brito, A., C. Kauffmann &amp; J. </a:t>
            </a:r>
            <a:r>
              <a:rPr lang="en-US" sz="1067" dirty="0" err="1"/>
              <a:t>Pelkmans</a:t>
            </a:r>
            <a:r>
              <a:rPr lang="en-US" sz="1067" dirty="0"/>
              <a:t>, </a:t>
            </a:r>
            <a:r>
              <a:rPr lang="en-US" sz="1067" i="1" dirty="0"/>
              <a:t>The Contribution of Mutual Recognition to International Regulatory Co-operation</a:t>
            </a:r>
            <a:r>
              <a:rPr lang="en-US" sz="1067" dirty="0"/>
              <a:t> (OECD 2016), http://dx.doi.org/10.1787/5jm56fqsfxmx-en (citing OECD, </a:t>
            </a:r>
            <a:r>
              <a:rPr lang="en-US" sz="1067" i="1" dirty="0"/>
              <a:t>International Regulatory Co-operation – Addressing Global Challenges </a:t>
            </a:r>
            <a:r>
              <a:rPr lang="en-US" sz="1067" dirty="0"/>
              <a:t>(2013), http://dx.doi.org/10.1787/97892642004663-en).</a:t>
            </a:r>
          </a:p>
        </p:txBody>
      </p:sp>
      <p:sp>
        <p:nvSpPr>
          <p:cNvPr id="6" name="Oval 5">
            <a:extLst>
              <a:ext uri="{FF2B5EF4-FFF2-40B4-BE49-F238E27FC236}">
                <a16:creationId xmlns:a16="http://schemas.microsoft.com/office/drawing/2014/main" id="{DD9FF9C9-2E4A-48DC-8480-92B946445594}"/>
              </a:ext>
            </a:extLst>
          </p:cNvPr>
          <p:cNvSpPr/>
          <p:nvPr/>
        </p:nvSpPr>
        <p:spPr>
          <a:xfrm>
            <a:off x="4043083" y="1854199"/>
            <a:ext cx="2483224" cy="1317812"/>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FC01424D-BDC9-409A-8E58-63A92801A464}"/>
              </a:ext>
            </a:extLst>
          </p:cNvPr>
          <p:cNvSpPr/>
          <p:nvPr/>
        </p:nvSpPr>
        <p:spPr>
          <a:xfrm>
            <a:off x="5913524" y="606610"/>
            <a:ext cx="2483224" cy="131781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a:extLst>
              <a:ext uri="{FF2B5EF4-FFF2-40B4-BE49-F238E27FC236}">
                <a16:creationId xmlns:a16="http://schemas.microsoft.com/office/drawing/2014/main" id="{03F4462D-9543-4613-900F-2F9A71D5BA67}"/>
              </a:ext>
            </a:extLst>
          </p:cNvPr>
          <p:cNvSpPr/>
          <p:nvPr/>
        </p:nvSpPr>
        <p:spPr>
          <a:xfrm>
            <a:off x="6950441" y="4384490"/>
            <a:ext cx="2483224" cy="131781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a:extLst>
              <a:ext uri="{FF2B5EF4-FFF2-40B4-BE49-F238E27FC236}">
                <a16:creationId xmlns:a16="http://schemas.microsoft.com/office/drawing/2014/main" id="{01EF821B-1F07-43B7-9287-87CB11BCC317}"/>
              </a:ext>
            </a:extLst>
          </p:cNvPr>
          <p:cNvSpPr/>
          <p:nvPr/>
        </p:nvSpPr>
        <p:spPr>
          <a:xfrm>
            <a:off x="7826001" y="3066678"/>
            <a:ext cx="2483224" cy="1317812"/>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49BF02F3-AC13-4FD1-8B50-3C9D87700BF7}"/>
              </a:ext>
            </a:extLst>
          </p:cNvPr>
          <p:cNvSpPr>
            <a:spLocks noGrp="1"/>
          </p:cNvSpPr>
          <p:nvPr>
            <p:ph type="title"/>
          </p:nvPr>
        </p:nvSpPr>
        <p:spPr>
          <a:xfrm>
            <a:off x="349877" y="1265516"/>
            <a:ext cx="3296148" cy="1325563"/>
          </a:xfrm>
        </p:spPr>
        <p:txBody>
          <a:bodyPr>
            <a:normAutofit fontScale="90000"/>
          </a:bodyPr>
          <a:lstStyle/>
          <a:p>
            <a:r>
              <a:rPr lang="en-US" b="1" dirty="0">
                <a:solidFill>
                  <a:srgbClr val="C00000"/>
                </a:solidFill>
              </a:rPr>
              <a:t>Regulatory Cooperation Strategies</a:t>
            </a:r>
          </a:p>
        </p:txBody>
      </p:sp>
      <p:sp>
        <p:nvSpPr>
          <p:cNvPr id="3" name="Slide Number Placeholder 2">
            <a:extLst>
              <a:ext uri="{FF2B5EF4-FFF2-40B4-BE49-F238E27FC236}">
                <a16:creationId xmlns:a16="http://schemas.microsoft.com/office/drawing/2014/main" id="{AE0E713A-2978-4D12-8688-165931D129F1}"/>
              </a:ext>
            </a:extLst>
          </p:cNvPr>
          <p:cNvSpPr>
            <a:spLocks noGrp="1"/>
          </p:cNvSpPr>
          <p:nvPr>
            <p:ph type="sldNum" sz="quarter" idx="12"/>
          </p:nvPr>
        </p:nvSpPr>
        <p:spPr/>
        <p:txBody>
          <a:bodyPr/>
          <a:lstStyle/>
          <a:p>
            <a:fld id="{F8D91312-F7A8-473D-A215-6D45A13B0E11}" type="slidenum">
              <a:rPr lang="en-US" smtClean="0"/>
              <a:t>6</a:t>
            </a:fld>
            <a:endParaRPr lang="en-US"/>
          </a:p>
        </p:txBody>
      </p:sp>
      <p:pic>
        <p:nvPicPr>
          <p:cNvPr id="10" name="Picture 9" descr="Text, logo, company name&#10;&#10;Description automatically generated">
            <a:extLst>
              <a:ext uri="{FF2B5EF4-FFF2-40B4-BE49-F238E27FC236}">
                <a16:creationId xmlns:a16="http://schemas.microsoft.com/office/drawing/2014/main" id="{5F779BA9-3C6D-4707-ACB3-380228DA8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247" y="0"/>
            <a:ext cx="1544656" cy="1544656"/>
          </a:xfrm>
          <a:prstGeom prst="rect">
            <a:avLst/>
          </a:prstGeom>
        </p:spPr>
      </p:pic>
    </p:spTree>
    <p:extLst>
      <p:ext uri="{BB962C8B-B14F-4D97-AF65-F5344CB8AC3E}">
        <p14:creationId xmlns:p14="http://schemas.microsoft.com/office/powerpoint/2010/main" val="117008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3B099-AC4F-48AC-AED6-393712C5170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a:spcBef>
                <a:spcPct val="0"/>
              </a:spcBef>
            </a:pPr>
            <a:r>
              <a:rPr lang="en-US" sz="3600" b="1" dirty="0"/>
              <a:t>President Biden’s “Buy American” Executive Order</a:t>
            </a:r>
            <a:br>
              <a:rPr lang="en-US" sz="3600" b="1" dirty="0"/>
            </a:br>
            <a:r>
              <a:rPr lang="en-US" sz="3600" b="1" dirty="0"/>
              <a:t>January 25, 2021 – </a:t>
            </a:r>
            <a:r>
              <a:rPr lang="en-US" sz="3600" b="1" dirty="0">
                <a:solidFill>
                  <a:srgbClr val="FF0000"/>
                </a:solidFill>
              </a:rPr>
              <a:t>Questions are in red</a:t>
            </a:r>
          </a:p>
        </p:txBody>
      </p:sp>
      <p:sp>
        <p:nvSpPr>
          <p:cNvPr id="3" name="Text Placeholder 2">
            <a:extLst>
              <a:ext uri="{FF2B5EF4-FFF2-40B4-BE49-F238E27FC236}">
                <a16:creationId xmlns:a16="http://schemas.microsoft.com/office/drawing/2014/main" id="{544F5629-CFC5-4619-B727-74431B4815D3}"/>
              </a:ext>
            </a:extLst>
          </p:cNvPr>
          <p:cNvSpPr>
            <a:spLocks noGrp="1"/>
          </p:cNvSpPr>
          <p:nvPr>
            <p:ph type="body" idx="1"/>
          </p:nvPr>
        </p:nvSpPr>
        <p:spPr>
          <a:xfrm>
            <a:off x="643468" y="1782980"/>
            <a:ext cx="6891188" cy="5608419"/>
          </a:xfrm>
        </p:spPr>
        <p:txBody>
          <a:bodyPr vert="horz" lIns="91440" tIns="45720" rIns="91440" bIns="45720" rtlCol="0">
            <a:normAutofit/>
          </a:bodyPr>
          <a:lstStyle/>
          <a:p>
            <a:pPr indent="-228600">
              <a:buFont typeface="Arial" panose="020B0604020202020204" pitchFamily="34" charset="0"/>
              <a:buChar char="•"/>
            </a:pPr>
            <a:r>
              <a:rPr lang="en-US" sz="1900" dirty="0"/>
              <a:t>Sec. 1:  “The United States Government </a:t>
            </a:r>
            <a:r>
              <a:rPr lang="en-US" sz="1900" b="1" dirty="0"/>
              <a:t>should, whenever possible, procure goods, products, materials, and services from sources that will help American businesses compete in strategic industries and help America’s workers thrive</a:t>
            </a:r>
            <a:r>
              <a:rPr lang="en-US" sz="1900" dirty="0"/>
              <a:t>.”  </a:t>
            </a:r>
            <a:r>
              <a:rPr lang="en-US" sz="1900" b="1" dirty="0">
                <a:solidFill>
                  <a:srgbClr val="FF0000"/>
                </a:solidFill>
              </a:rPr>
              <a:t>How should contracting personnel implement?</a:t>
            </a:r>
          </a:p>
          <a:p>
            <a:pPr indent="-228600">
              <a:buFont typeface="Arial" panose="020B0604020202020204" pitchFamily="34" charset="0"/>
              <a:buChar char="•"/>
            </a:pPr>
            <a:r>
              <a:rPr lang="en-US" sz="1900" dirty="0"/>
              <a:t>Sec. 3:  “Review of Agency Action Inconsistent with Administration Policy.  (a)  The head of each agency shall, as soon as practicable and as appropriate and consistent with applicable law, including the Administrative Procedure Act, </a:t>
            </a:r>
            <a:r>
              <a:rPr lang="en-US" sz="1900" b="1" dirty="0"/>
              <a:t>consider suspending, revising, or rescinding those agency actions that are inconsistent with the policy set forth in section 1 of this order</a:t>
            </a:r>
            <a:r>
              <a:rPr lang="en-US" sz="1900" dirty="0"/>
              <a:t>.”  </a:t>
            </a:r>
            <a:r>
              <a:rPr lang="en-US" sz="1900" b="1" dirty="0">
                <a:solidFill>
                  <a:srgbClr val="FF0000"/>
                </a:solidFill>
              </a:rPr>
              <a:t>What does this mean for trade agreements – including reciprocal defense procurement agreements entered into by the Defense Department</a:t>
            </a:r>
            <a:r>
              <a:rPr lang="en-US" sz="1900" b="1" dirty="0"/>
              <a:t>?</a:t>
            </a:r>
          </a:p>
          <a:p>
            <a:pPr indent="-228600">
              <a:buFont typeface="Arial" panose="020B0604020202020204" pitchFamily="34" charset="0"/>
              <a:buChar char="•"/>
            </a:pPr>
            <a:endParaRPr lang="en-US" sz="1900" b="1" dirty="0"/>
          </a:p>
          <a:p>
            <a:pPr indent="-228600">
              <a:buFont typeface="Arial" panose="020B0604020202020204" pitchFamily="34" charset="0"/>
              <a:buChar char="•"/>
            </a:pPr>
            <a:endParaRPr lang="en-US" sz="1900" b="1" dirty="0"/>
          </a:p>
          <a:p>
            <a:pPr indent="-228600">
              <a:buFont typeface="Arial" panose="020B0604020202020204" pitchFamily="34" charset="0"/>
              <a:buChar char="•"/>
            </a:pPr>
            <a:endParaRPr lang="en-US" sz="1900" dirty="0"/>
          </a:p>
        </p:txBody>
      </p:sp>
      <p:pic>
        <p:nvPicPr>
          <p:cNvPr id="5" name="Picture 4">
            <a:extLst>
              <a:ext uri="{FF2B5EF4-FFF2-40B4-BE49-F238E27FC236}">
                <a16:creationId xmlns:a16="http://schemas.microsoft.com/office/drawing/2014/main" id="{8C1195FC-228A-4490-8222-947282FA12AB}"/>
              </a:ext>
            </a:extLst>
          </p:cNvPr>
          <p:cNvPicPr>
            <a:picLocks noChangeAspect="1"/>
          </p:cNvPicPr>
          <p:nvPr/>
        </p:nvPicPr>
        <p:blipFill rotWithShape="1">
          <a:blip r:embed="rId3"/>
          <a:srcRect r="2" b="11261"/>
          <a:stretch/>
        </p:blipFill>
        <p:spPr>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 logo, company name&#10;&#10;Description automatically generated">
            <a:extLst>
              <a:ext uri="{FF2B5EF4-FFF2-40B4-BE49-F238E27FC236}">
                <a16:creationId xmlns:a16="http://schemas.microsoft.com/office/drawing/2014/main" id="{8B63BA74-F481-40CB-ACEC-CDA47E719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7604" y="2845"/>
            <a:ext cx="1404395" cy="1404395"/>
          </a:xfrm>
          <a:prstGeom prst="rect">
            <a:avLst/>
          </a:prstGeom>
        </p:spPr>
      </p:pic>
    </p:spTree>
    <p:extLst>
      <p:ext uri="{BB962C8B-B14F-4D97-AF65-F5344CB8AC3E}">
        <p14:creationId xmlns:p14="http://schemas.microsoft.com/office/powerpoint/2010/main" val="236173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3B099-AC4F-48AC-AED6-393712C5170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a:spcBef>
                <a:spcPct val="0"/>
              </a:spcBef>
            </a:pPr>
            <a:r>
              <a:rPr lang="en-US" sz="3600" b="1" dirty="0"/>
              <a:t>President Biden’s “Buy American” Executive Order</a:t>
            </a:r>
            <a:br>
              <a:rPr lang="en-US" sz="3600" b="1" dirty="0"/>
            </a:br>
            <a:r>
              <a:rPr lang="en-US" sz="3600" b="1" dirty="0"/>
              <a:t>January 25, 2021</a:t>
            </a:r>
          </a:p>
        </p:txBody>
      </p:sp>
      <p:sp>
        <p:nvSpPr>
          <p:cNvPr id="3" name="Text Placeholder 2">
            <a:extLst>
              <a:ext uri="{FF2B5EF4-FFF2-40B4-BE49-F238E27FC236}">
                <a16:creationId xmlns:a16="http://schemas.microsoft.com/office/drawing/2014/main" id="{544F5629-CFC5-4619-B727-74431B4815D3}"/>
              </a:ext>
            </a:extLst>
          </p:cNvPr>
          <p:cNvSpPr>
            <a:spLocks noGrp="1"/>
          </p:cNvSpPr>
          <p:nvPr>
            <p:ph type="body" idx="1"/>
          </p:nvPr>
        </p:nvSpPr>
        <p:spPr>
          <a:xfrm>
            <a:off x="643467" y="1457471"/>
            <a:ext cx="7296765" cy="5161606"/>
          </a:xfrm>
        </p:spPr>
        <p:txBody>
          <a:bodyPr vert="horz" lIns="91440" tIns="45720" rIns="91440" bIns="45720" rtlCol="0">
            <a:normAutofit/>
          </a:bodyPr>
          <a:lstStyle/>
          <a:p>
            <a:pPr indent="-228600">
              <a:buFont typeface="Arial" panose="020B0604020202020204" pitchFamily="34" charset="0"/>
              <a:buChar char="•"/>
            </a:pPr>
            <a:r>
              <a:rPr lang="en-US" sz="1600" dirty="0"/>
              <a:t>Sec. 4:  “Updating and Centralizing the Made in America Waiver Process.  (a)  The Director of the Office of Management and Budget (OMB) shall establish within OMB the Made in America Office.  The Made in America Office shall be headed by a Director of the Made in America Office (</a:t>
            </a:r>
            <a:r>
              <a:rPr lang="en-US" sz="1600" b="1" dirty="0"/>
              <a:t>Made in America Director</a:t>
            </a:r>
            <a:r>
              <a:rPr lang="en-US" sz="1600" dirty="0"/>
              <a:t>), who shall be appointed by the Director of OMB. . . . </a:t>
            </a:r>
            <a:r>
              <a:rPr lang="en-US" sz="1600" b="1" dirty="0"/>
              <a:t>Before an agency grants a waiver, and unless the OMB Director provides otherwise, the agency (granting agency) shall provide the Made in America Director with a description of its proposed waiver and a detailed justification </a:t>
            </a:r>
            <a:r>
              <a:rPr lang="en-US" sz="1600" dirty="0"/>
              <a:t>for the use of goods, products, or materials that have not been mined, produced, or manufactured in the United States.”  </a:t>
            </a:r>
            <a:r>
              <a:rPr lang="en-US" sz="1600" b="1" dirty="0">
                <a:solidFill>
                  <a:srgbClr val="FF0000"/>
                </a:solidFill>
              </a:rPr>
              <a:t>For supplies, Buy American Act (BAA) procurement-specific waivers apply only to purchases between the micro-purchase threshold (generally $10,000) and the Trade Agreements Act (TAA) threshold (generally $182,000).  Do waivers matter?</a:t>
            </a:r>
          </a:p>
          <a:p>
            <a:pPr indent="-228600">
              <a:buFont typeface="Arial" panose="020B0604020202020204" pitchFamily="34" charset="0"/>
              <a:buChar char="•"/>
            </a:pPr>
            <a:r>
              <a:rPr lang="en-US" sz="1600" dirty="0"/>
              <a:t>Sec. 5:  “Accounting for Sources of Cost Advantage.  To the extent permitted by law, before granting a waiver in the public interest, the relevant granting agency shall assess whether a significant portion of the cost advantage of a foreign-sourced product is the result of the use of dumped steel, iron, or manufactured goods or the use of injuriously subsidized steel, iron, or manufactured goods.”  </a:t>
            </a:r>
            <a:r>
              <a:rPr lang="en-US" sz="1600" b="1" dirty="0">
                <a:solidFill>
                  <a:srgbClr val="FF0000"/>
                </a:solidFill>
              </a:rPr>
              <a:t>Echo the European Commission’s “White Paper” calling for sanctions against subsidized contractors?</a:t>
            </a:r>
            <a:endParaRPr lang="en-US" sz="1600" dirty="0">
              <a:solidFill>
                <a:srgbClr val="FF0000"/>
              </a:solidFill>
            </a:endParaRPr>
          </a:p>
        </p:txBody>
      </p:sp>
      <p:pic>
        <p:nvPicPr>
          <p:cNvPr id="5" name="Picture 4">
            <a:extLst>
              <a:ext uri="{FF2B5EF4-FFF2-40B4-BE49-F238E27FC236}">
                <a16:creationId xmlns:a16="http://schemas.microsoft.com/office/drawing/2014/main" id="{8C1195FC-228A-4490-8222-947282FA12AB}"/>
              </a:ext>
            </a:extLst>
          </p:cNvPr>
          <p:cNvPicPr>
            <a:picLocks noChangeAspect="1"/>
          </p:cNvPicPr>
          <p:nvPr/>
        </p:nvPicPr>
        <p:blipFill rotWithShape="1">
          <a:blip r:embed="rId3"/>
          <a:srcRect r="2" b="11261"/>
          <a:stretch/>
        </p:blipFill>
        <p:spPr>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 logo, company name&#10;&#10;Description automatically generated">
            <a:extLst>
              <a:ext uri="{FF2B5EF4-FFF2-40B4-BE49-F238E27FC236}">
                <a16:creationId xmlns:a16="http://schemas.microsoft.com/office/drawing/2014/main" id="{04C2D825-3AF4-4370-8059-C21B99F6C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0917" y="0"/>
            <a:ext cx="1544656" cy="1544656"/>
          </a:xfrm>
          <a:prstGeom prst="rect">
            <a:avLst/>
          </a:prstGeom>
        </p:spPr>
      </p:pic>
    </p:spTree>
    <p:extLst>
      <p:ext uri="{BB962C8B-B14F-4D97-AF65-F5344CB8AC3E}">
        <p14:creationId xmlns:p14="http://schemas.microsoft.com/office/powerpoint/2010/main" val="238821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3B099-AC4F-48AC-AED6-393712C51704}"/>
              </a:ext>
            </a:extLst>
          </p:cNvPr>
          <p:cNvSpPr>
            <a:spLocks noGrp="1"/>
          </p:cNvSpPr>
          <p:nvPr>
            <p:ph type="title"/>
          </p:nvPr>
        </p:nvSpPr>
        <p:spPr>
          <a:xfrm>
            <a:off x="4749665" y="117710"/>
            <a:ext cx="6895092" cy="1135737"/>
          </a:xfrm>
        </p:spPr>
        <p:txBody>
          <a:bodyPr vert="horz" lIns="91440" tIns="45720" rIns="91440" bIns="45720" rtlCol="0" anchor="ctr">
            <a:normAutofit/>
          </a:bodyPr>
          <a:lstStyle/>
          <a:p>
            <a:pPr>
              <a:spcBef>
                <a:spcPct val="0"/>
              </a:spcBef>
            </a:pPr>
            <a:r>
              <a:rPr lang="en-US" sz="3600" b="1" kern="1200" dirty="0">
                <a:solidFill>
                  <a:schemeClr val="tx1"/>
                </a:solidFill>
                <a:latin typeface="+mj-lt"/>
                <a:ea typeface="+mj-ea"/>
                <a:cs typeface="+mj-cs"/>
              </a:rPr>
              <a:t>President Biden’s “Buy American” Executive Order - January 25, 2021</a:t>
            </a:r>
          </a:p>
        </p:txBody>
      </p:sp>
      <p:pic>
        <p:nvPicPr>
          <p:cNvPr id="5" name="Picture 4">
            <a:extLst>
              <a:ext uri="{FF2B5EF4-FFF2-40B4-BE49-F238E27FC236}">
                <a16:creationId xmlns:a16="http://schemas.microsoft.com/office/drawing/2014/main" id="{8C1195FC-228A-4490-8222-947282FA12AB}"/>
              </a:ext>
            </a:extLst>
          </p:cNvPr>
          <p:cNvPicPr>
            <a:picLocks noChangeAspect="1"/>
          </p:cNvPicPr>
          <p:nvPr/>
        </p:nvPicPr>
        <p:blipFill rotWithShape="1">
          <a:blip r:embed="rId3"/>
          <a:srcRect r="2" b="11261"/>
          <a:stretch/>
        </p:blipFill>
        <p:spPr>
          <a:xfrm>
            <a:off x="643467" y="1540501"/>
            <a:ext cx="3415612" cy="3776996"/>
          </a:xfrm>
          <a:prstGeom prst="rect">
            <a:avLst/>
          </a:prstGeom>
        </p:spPr>
      </p:pic>
      <p:grpSp>
        <p:nvGrpSpPr>
          <p:cNvPr id="25" name="Group 24">
            <a:extLst>
              <a:ext uri="{FF2B5EF4-FFF2-40B4-BE49-F238E27FC236}">
                <a16:creationId xmlns:a16="http://schemas.microsoft.com/office/drawing/2014/main" id="{C34A4475-365F-4381-A542-4698D6377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26" name="Isosceles Triangle 25">
              <a:extLst>
                <a:ext uri="{FF2B5EF4-FFF2-40B4-BE49-F238E27FC236}">
                  <a16:creationId xmlns:a16="http://schemas.microsoft.com/office/drawing/2014/main" id="{148F8F8B-B172-475E-9119-57F2A1C8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B0349D0-97A5-4654-A515-C72EA9E0B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544F5629-CFC5-4619-B727-74431B4815D3}"/>
              </a:ext>
            </a:extLst>
          </p:cNvPr>
          <p:cNvSpPr>
            <a:spLocks noGrp="1"/>
          </p:cNvSpPr>
          <p:nvPr>
            <p:ph type="body" idx="1"/>
          </p:nvPr>
        </p:nvSpPr>
        <p:spPr>
          <a:xfrm>
            <a:off x="4259484" y="1253447"/>
            <a:ext cx="7165379" cy="5365630"/>
          </a:xfrm>
        </p:spPr>
        <p:txBody>
          <a:bodyPr vert="horz" lIns="91440" tIns="45720" rIns="91440" bIns="45720" rtlCol="0">
            <a:normAutofit/>
          </a:bodyPr>
          <a:lstStyle/>
          <a:p>
            <a:pPr indent="-228600">
              <a:buFont typeface="Arial" panose="020B0604020202020204" pitchFamily="34" charset="0"/>
              <a:buChar char="•"/>
            </a:pPr>
            <a:r>
              <a:rPr lang="en-US" sz="1600" dirty="0"/>
              <a:t>Sec. 8:  “Promoting Enforcement of the Buy American Act of 1933.  (a)  Within 180 days of the date of this order, the Federal Acquisition Regulatory Council (FAR Council) shall consider . . .: </a:t>
            </a:r>
            <a:r>
              <a:rPr lang="en-US" sz="1600" b="1" dirty="0"/>
              <a:t>(</a:t>
            </a:r>
            <a:r>
              <a:rPr lang="en-US" sz="1600" b="1" dirty="0" err="1"/>
              <a:t>i</a:t>
            </a:r>
            <a:r>
              <a:rPr lang="en-US" sz="1600" b="1" dirty="0"/>
              <a:t>) </a:t>
            </a:r>
            <a:r>
              <a:rPr lang="en-US" sz="1600" b="1" dirty="0" err="1"/>
              <a:t>replac</a:t>
            </a:r>
            <a:r>
              <a:rPr lang="en-US" sz="1600" b="1" dirty="0"/>
              <a:t>[</a:t>
            </a:r>
            <a:r>
              <a:rPr lang="en-US" sz="1600" b="1" dirty="0" err="1"/>
              <a:t>ing</a:t>
            </a:r>
            <a:r>
              <a:rPr lang="en-US" sz="1600" b="1" dirty="0"/>
              <a:t>] the “component test”</a:t>
            </a:r>
            <a:r>
              <a:rPr lang="en-US" sz="1600" dirty="0"/>
              <a:t> in Part 25 of the FAR that is used to identify domestic end products and domestic construction materials </a:t>
            </a:r>
            <a:r>
              <a:rPr lang="en-US" sz="1600" b="1" dirty="0"/>
              <a:t>with a test under which domestic content is measured by the value that is added </a:t>
            </a:r>
            <a:r>
              <a:rPr lang="en-US" sz="1600" dirty="0"/>
              <a:t>to the product through U.S.-based production or U.S. job-supporting economic activity;  (ii) </a:t>
            </a:r>
            <a:r>
              <a:rPr lang="en-US" sz="1600" b="1" dirty="0"/>
              <a:t>increase the numerical threshold for domestic content requirements </a:t>
            </a:r>
            <a:r>
              <a:rPr lang="en-US" sz="1600" dirty="0"/>
              <a:t>for end products and construction materials; and (iii)  </a:t>
            </a:r>
            <a:r>
              <a:rPr lang="en-US" sz="1600" b="1" dirty="0"/>
              <a:t>increase the price preferences </a:t>
            </a:r>
            <a:r>
              <a:rPr lang="en-US" sz="1600" dirty="0"/>
              <a:t>for domestic end products and domestic construction materials</a:t>
            </a:r>
            <a:r>
              <a:rPr lang="en-US" sz="1600" b="1" dirty="0"/>
              <a:t>.  </a:t>
            </a:r>
            <a:r>
              <a:rPr lang="en-US" sz="1600" b="1" dirty="0">
                <a:solidFill>
                  <a:srgbClr val="FF0000"/>
                </a:solidFill>
              </a:rPr>
              <a:t>How would “value” in the supply chain be measured?  And does this duplicate ongoing rulemaking under Trump EO 13881, see 85 FR 56558 (Sept. 14, 2020) – President Biden EO supersedes EO 13881 “to the extent that they are inconsistent with this order”?</a:t>
            </a:r>
          </a:p>
          <a:p>
            <a:pPr indent="-228600">
              <a:buFont typeface="Arial" panose="020B0604020202020204" pitchFamily="34" charset="0"/>
              <a:buChar char="•"/>
            </a:pPr>
            <a:r>
              <a:rPr lang="en-US" sz="1600" dirty="0"/>
              <a:t>Sec. 10:  “Report on Information Technology That Is a Commercial Item.  The FAR Council shall promptly review existing </a:t>
            </a:r>
            <a:r>
              <a:rPr lang="en-US" sz="1600" b="1" dirty="0"/>
              <a:t>constraints on the extension of the requirements in Made in America Laws to information technology that is a commercial item </a:t>
            </a:r>
            <a:r>
              <a:rPr lang="en-US" sz="1600" dirty="0"/>
              <a:t>and shall develop recommendations for lifting these constraints to further promote the policy set forth in section 1 of this order, as appropriate and consistent with applicable law.  </a:t>
            </a:r>
            <a:r>
              <a:rPr lang="en-US" sz="1600" b="1" dirty="0">
                <a:solidFill>
                  <a:srgbClr val="FF0000"/>
                </a:solidFill>
              </a:rPr>
              <a:t>Would commercial item IT no longer be exempt from the Buy American Act?  Impact?  Are the General Services Administration’s “commercial platforms” another pathway (for micro-purchases)?</a:t>
            </a:r>
          </a:p>
        </p:txBody>
      </p:sp>
      <p:grpSp>
        <p:nvGrpSpPr>
          <p:cNvPr id="29" name="Group 28">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30" name="Isosceles Triangle 2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36E195D1-1951-4357-B416-B00F7AA72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0718"/>
            <a:ext cx="4257986" cy="1064497"/>
          </a:xfrm>
          <a:prstGeom prst="rect">
            <a:avLst/>
          </a:prstGeom>
        </p:spPr>
      </p:pic>
    </p:spTree>
    <p:extLst>
      <p:ext uri="{BB962C8B-B14F-4D97-AF65-F5344CB8AC3E}">
        <p14:creationId xmlns:p14="http://schemas.microsoft.com/office/powerpoint/2010/main" val="3409715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1625</Words>
  <Application>Microsoft Office PowerPoint</Application>
  <PresentationFormat>Widescreen</PresentationFormat>
  <Paragraphs>52</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Public Procurement in International Trade   Professor Christopher Yukins</vt:lpstr>
      <vt:lpstr>PowerPoint Presentation</vt:lpstr>
      <vt:lpstr>Sources</vt:lpstr>
      <vt:lpstr>Trump on Trade in Procurement</vt:lpstr>
      <vt:lpstr>Biden Administration</vt:lpstr>
      <vt:lpstr>Regulatory Cooperation Strategies</vt:lpstr>
      <vt:lpstr>President Biden’s “Buy American” Executive Order January 25, 2021 – Questions are in red</vt:lpstr>
      <vt:lpstr>President Biden’s “Buy American” Executive Order January 25, 2021</vt:lpstr>
      <vt:lpstr>President Biden’s “Buy American” Executive Order - January 25, 2021</vt:lpstr>
      <vt:lpstr>President Biden’s “Buy American” Executive Order January 25, 2021</vt:lpstr>
      <vt:lpstr>President Biden’s “Buy American” Executive Order - January 25, 2021</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Procurement in International Trade   Professor Christopher Yukins</dc:title>
  <dc:creator>Yukins, Christopher R.</dc:creator>
  <cp:lastModifiedBy>Yukins, Christopher R.</cp:lastModifiedBy>
  <cp:revision>6</cp:revision>
  <dcterms:created xsi:type="dcterms:W3CDTF">2021-01-26T17:41:44Z</dcterms:created>
  <dcterms:modified xsi:type="dcterms:W3CDTF">2021-01-29T11:48:41Z</dcterms:modified>
</cp:coreProperties>
</file>