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6"/>
  </p:notesMasterIdLst>
  <p:sldIdLst>
    <p:sldId id="257" r:id="rId2"/>
    <p:sldId id="258" r:id="rId3"/>
    <p:sldId id="259" r:id="rId4"/>
    <p:sldId id="260" r:id="rId5"/>
    <p:sldId id="262" r:id="rId6"/>
    <p:sldId id="261" r:id="rId7"/>
    <p:sldId id="264" r:id="rId8"/>
    <p:sldId id="263" r:id="rId9"/>
    <p:sldId id="265" r:id="rId10"/>
    <p:sldId id="266" r:id="rId11"/>
    <p:sldId id="267" r:id="rId12"/>
    <p:sldId id="268" r:id="rId13"/>
    <p:sldId id="269" r:id="rId14"/>
    <p:sldId id="27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338" autoAdjust="0"/>
    <p:restoredTop sz="80914" autoAdjust="0"/>
  </p:normalViewPr>
  <p:slideViewPr>
    <p:cSldViewPr snapToGrid="0">
      <p:cViewPr varScale="1">
        <p:scale>
          <a:sx n="70" d="100"/>
          <a:sy n="70" d="100"/>
        </p:scale>
        <p:origin x="1570" y="4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997288-5554-4466-8D75-F5C9368A17E2}" type="datetimeFigureOut">
              <a:rPr lang="en-US" smtClean="0"/>
              <a:t>3/18/2021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4C6367-189E-4878-A4C0-98DF6E3ED100}" type="slidenum">
              <a:rPr lang="en-US" smtClean="0"/>
              <a:t>‹#›</a:t>
            </a:fld>
            <a:endParaRPr lang="en-US"/>
          </a:p>
        </p:txBody>
      </p:sp>
    </p:spTree>
    <p:extLst>
      <p:ext uri="{BB962C8B-B14F-4D97-AF65-F5344CB8AC3E}">
        <p14:creationId xmlns:p14="http://schemas.microsoft.com/office/powerpoint/2010/main" val="2560502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Making better use of the bid protest system started with the preconceived on-the-job training that the administration suffered from extensive protests that regularly delay the procurement system.  Further research proved this could not be further from the truth.  It is my impression that a better bid system would improve transparency by providing the interested parties with all their documentation upfront to avoid supplemental protests. This improved system would offset frivolous protests by removing legal fee reimbursements to protestors.  As research continued, Daniel Gordon swayed my understanding in his writing “Bid Protests: The costs are real, but the benefits outweigh them.”  He diligently breaks down that for 2010 that out of 2299 cases, only 282 were core cases, the remaining being supplemental protests to the original core dispute.  Out of this 282, only 45 were sustained.  That breakdown leads me to believe that the modified procurement system instead should be simplified. First, GAO should be separated into procurement categories such as services, construction, commodities, large dollar, and micro-purchases.  These categories would bring significant expertise for the protestor.  By simplifying the protest system to match current commercial standards, shorter litigation periods would be achieved.  This would incentivize increased protests allowing agencies to capture greater feedback while encouraging a correction of preconceived notions that contractors and the government are opposing forces on the grounds of dispute resolution, but instead actively engaged as partners to ensure continued transparency</a:t>
            </a:r>
            <a:endParaRPr lang="en-US" dirty="0"/>
          </a:p>
          <a:p>
            <a:endParaRPr lang="en-US" dirty="0"/>
          </a:p>
        </p:txBody>
      </p:sp>
      <p:sp>
        <p:nvSpPr>
          <p:cNvPr id="4" name="Slide Number Placeholder 3"/>
          <p:cNvSpPr>
            <a:spLocks noGrp="1"/>
          </p:cNvSpPr>
          <p:nvPr>
            <p:ph type="sldNum" sz="quarter" idx="5"/>
          </p:nvPr>
        </p:nvSpPr>
        <p:spPr/>
        <p:txBody>
          <a:bodyPr/>
          <a:lstStyle/>
          <a:p>
            <a:fld id="{C94C6367-189E-4878-A4C0-98DF6E3ED100}" type="slidenum">
              <a:rPr lang="en-US" smtClean="0"/>
              <a:t>1</a:t>
            </a:fld>
            <a:endParaRPr lang="en-US"/>
          </a:p>
        </p:txBody>
      </p:sp>
    </p:spTree>
    <p:extLst>
      <p:ext uri="{BB962C8B-B14F-4D97-AF65-F5344CB8AC3E}">
        <p14:creationId xmlns:p14="http://schemas.microsoft.com/office/powerpoint/2010/main" val="1504417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4C6367-189E-4878-A4C0-98DF6E3ED100}" type="slidenum">
              <a:rPr lang="en-US" smtClean="0"/>
              <a:t>2</a:t>
            </a:fld>
            <a:endParaRPr lang="en-US"/>
          </a:p>
        </p:txBody>
      </p:sp>
    </p:spTree>
    <p:extLst>
      <p:ext uri="{BB962C8B-B14F-4D97-AF65-F5344CB8AC3E}">
        <p14:creationId xmlns:p14="http://schemas.microsoft.com/office/powerpoint/2010/main" val="2664577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AFICC &amp; AFMC 5333.103 contains the FAR terms “Should,” and “May” instead of “shall.”  My work experience with these terms indicates that as the CO you better have a significant reason for not following these suggested guidelines and that reasoning better be documented into the file (this typically requires some form of review).  I want to emphasize this because the Air Force takes agency-level protests very seriously and genuinely questions their internal actions that the contractor protested.  It is quite common that corrective action is taken.</a:t>
            </a:r>
          </a:p>
          <a:p>
            <a:endParaRPr lang="en-US" dirty="0"/>
          </a:p>
          <a:p>
            <a:r>
              <a:rPr lang="en-US" dirty="0"/>
              <a:t>AFFARS 5333.103 additionally states that the </a:t>
            </a:r>
            <a:r>
              <a:rPr lang="en-US" sz="1200" b="0" i="0" kern="1200" dirty="0">
                <a:solidFill>
                  <a:schemeClr val="tx1"/>
                </a:solidFill>
                <a:effectLst/>
                <a:latin typeface="+mn-lt"/>
                <a:ea typeface="+mn-ea"/>
                <a:cs typeface="+mn-cs"/>
              </a:rPr>
              <a:t>offeror may request an independent review by the SCO.</a:t>
            </a:r>
            <a:endParaRPr lang="en-US" dirty="0"/>
          </a:p>
        </p:txBody>
      </p:sp>
      <p:sp>
        <p:nvSpPr>
          <p:cNvPr id="4" name="Slide Number Placeholder 3"/>
          <p:cNvSpPr>
            <a:spLocks noGrp="1"/>
          </p:cNvSpPr>
          <p:nvPr>
            <p:ph type="sldNum" sz="quarter" idx="5"/>
          </p:nvPr>
        </p:nvSpPr>
        <p:spPr/>
        <p:txBody>
          <a:bodyPr/>
          <a:lstStyle/>
          <a:p>
            <a:fld id="{C94C6367-189E-4878-A4C0-98DF6E3ED100}" type="slidenum">
              <a:rPr lang="en-US" smtClean="0"/>
              <a:t>3</a:t>
            </a:fld>
            <a:endParaRPr lang="en-US"/>
          </a:p>
        </p:txBody>
      </p:sp>
    </p:spTree>
    <p:extLst>
      <p:ext uri="{BB962C8B-B14F-4D97-AF65-F5344CB8AC3E}">
        <p14:creationId xmlns:p14="http://schemas.microsoft.com/office/powerpoint/2010/main" val="607373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was informed that the reason this tracker information isn’t more transparent is because lines 10 &amp; 11 contain sensitive information on active cases engaged in current litigation/review. That some of these cases at GAO or COFC have gag orders and any agency-level protest could still be escalated to these fora as a “second bite” protest.</a:t>
            </a:r>
          </a:p>
        </p:txBody>
      </p:sp>
      <p:sp>
        <p:nvSpPr>
          <p:cNvPr id="4" name="Slide Number Placeholder 3"/>
          <p:cNvSpPr>
            <a:spLocks noGrp="1"/>
          </p:cNvSpPr>
          <p:nvPr>
            <p:ph type="sldNum" sz="quarter" idx="5"/>
          </p:nvPr>
        </p:nvSpPr>
        <p:spPr/>
        <p:txBody>
          <a:bodyPr/>
          <a:lstStyle/>
          <a:p>
            <a:fld id="{C94C6367-189E-4878-A4C0-98DF6E3ED100}" type="slidenum">
              <a:rPr lang="en-US" smtClean="0"/>
              <a:t>4</a:t>
            </a:fld>
            <a:endParaRPr lang="en-US"/>
          </a:p>
        </p:txBody>
      </p:sp>
    </p:spTree>
    <p:extLst>
      <p:ext uri="{BB962C8B-B14F-4D97-AF65-F5344CB8AC3E}">
        <p14:creationId xmlns:p14="http://schemas.microsoft.com/office/powerpoint/2010/main" val="679868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sz="1200" b="0" i="0" u="none" strike="noStrike" kern="1200" baseline="0" dirty="0">
                <a:solidFill>
                  <a:schemeClr val="tx1"/>
                </a:solidFill>
                <a:latin typeface="+mn-lt"/>
                <a:ea typeface="+mn-ea"/>
                <a:cs typeface="+mn-cs"/>
              </a:rPr>
              <a:t>It is important to note that a significant number of protests filed with </a:t>
            </a:r>
            <a:r>
              <a:rPr lang="en-US" sz="1200" b="0" i="0" u="none" strike="noStrike" kern="1200" baseline="0">
                <a:solidFill>
                  <a:schemeClr val="tx1"/>
                </a:solidFill>
                <a:latin typeface="+mn-lt"/>
                <a:ea typeface="+mn-ea"/>
                <a:cs typeface="+mn-cs"/>
              </a:rPr>
              <a:t>our Office (GAO) </a:t>
            </a:r>
            <a:r>
              <a:rPr lang="en-US" sz="1200" b="0" i="0" u="none" strike="noStrike" kern="1200" baseline="0" dirty="0">
                <a:solidFill>
                  <a:schemeClr val="tx1"/>
                </a:solidFill>
                <a:latin typeface="+mn-lt"/>
                <a:ea typeface="+mn-ea"/>
                <a:cs typeface="+mn-cs"/>
              </a:rPr>
              <a:t>do not reach a decision on the merits because agencies voluntarily take corrective action in response to the protest rather than defend the protest on the merits. Agencies need not, and do not, report any of the myriad reasons they decide to take voluntary corrective action. </a:t>
            </a:r>
            <a:endParaRPr lang="en-US" dirty="0"/>
          </a:p>
        </p:txBody>
      </p:sp>
      <p:sp>
        <p:nvSpPr>
          <p:cNvPr id="4" name="Slide Number Placeholder 3"/>
          <p:cNvSpPr>
            <a:spLocks noGrp="1"/>
          </p:cNvSpPr>
          <p:nvPr>
            <p:ph type="sldNum" sz="quarter" idx="5"/>
          </p:nvPr>
        </p:nvSpPr>
        <p:spPr/>
        <p:txBody>
          <a:bodyPr/>
          <a:lstStyle/>
          <a:p>
            <a:fld id="{C94C6367-189E-4878-A4C0-98DF6E3ED100}" type="slidenum">
              <a:rPr lang="en-US" smtClean="0"/>
              <a:t>6</a:t>
            </a:fld>
            <a:endParaRPr lang="en-US"/>
          </a:p>
        </p:txBody>
      </p:sp>
    </p:spTree>
    <p:extLst>
      <p:ext uri="{BB962C8B-B14F-4D97-AF65-F5344CB8AC3E}">
        <p14:creationId xmlns:p14="http://schemas.microsoft.com/office/powerpoint/2010/main" val="3160895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AFMC PGI 5333.102-90 demonstrates most of the data that is collected in the current AF tracker system.  The tracker system monitors protests that occur at GAO &amp; COFC and would adequately respond to all of Q2 </a:t>
            </a:r>
          </a:p>
        </p:txBody>
      </p:sp>
      <p:sp>
        <p:nvSpPr>
          <p:cNvPr id="4" name="Slide Number Placeholder 3"/>
          <p:cNvSpPr>
            <a:spLocks noGrp="1"/>
          </p:cNvSpPr>
          <p:nvPr>
            <p:ph type="sldNum" sz="quarter" idx="5"/>
          </p:nvPr>
        </p:nvSpPr>
        <p:spPr/>
        <p:txBody>
          <a:bodyPr/>
          <a:lstStyle/>
          <a:p>
            <a:fld id="{C94C6367-189E-4878-A4C0-98DF6E3ED100}" type="slidenum">
              <a:rPr lang="en-US" smtClean="0"/>
              <a:t>9</a:t>
            </a:fld>
            <a:endParaRPr lang="en-US"/>
          </a:p>
        </p:txBody>
      </p:sp>
    </p:spTree>
    <p:extLst>
      <p:ext uri="{BB962C8B-B14F-4D97-AF65-F5344CB8AC3E}">
        <p14:creationId xmlns:p14="http://schemas.microsoft.com/office/powerpoint/2010/main" val="508848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4C6367-189E-4878-A4C0-98DF6E3ED100}" type="slidenum">
              <a:rPr lang="en-US" smtClean="0"/>
              <a:t>10</a:t>
            </a:fld>
            <a:endParaRPr lang="en-US"/>
          </a:p>
        </p:txBody>
      </p:sp>
    </p:spTree>
    <p:extLst>
      <p:ext uri="{BB962C8B-B14F-4D97-AF65-F5344CB8AC3E}">
        <p14:creationId xmlns:p14="http://schemas.microsoft.com/office/powerpoint/2010/main" val="429625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4C6367-189E-4878-A4C0-98DF6E3ED100}" type="slidenum">
              <a:rPr lang="en-US" smtClean="0"/>
              <a:t>11</a:t>
            </a:fld>
            <a:endParaRPr lang="en-US"/>
          </a:p>
        </p:txBody>
      </p:sp>
    </p:spTree>
    <p:extLst>
      <p:ext uri="{BB962C8B-B14F-4D97-AF65-F5344CB8AC3E}">
        <p14:creationId xmlns:p14="http://schemas.microsoft.com/office/powerpoint/2010/main" val="2975614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3/18/2021</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3/18/2021</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www.acquisition.gov/far/part-33#FAR_Subpart_33_1" TargetMode="External"/><Relationship Id="rId7" Type="http://schemas.openxmlformats.org/officeDocument/2006/relationships/hyperlink" Target="https://www.acquisition.gov/far/part-33#FAR_33_104"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s://www.acquisition.gov/far/part-16#FAR_16_505" TargetMode="External"/><Relationship Id="rId5" Type="http://schemas.openxmlformats.org/officeDocument/2006/relationships/hyperlink" Target="http://uscode.house.gov/view.xhtml?req=granuleid:USC-prelim-title10-section2304c(e)&amp;num=0&amp;edition=prelim" TargetMode="External"/><Relationship Id="rId4" Type="http://schemas.openxmlformats.org/officeDocument/2006/relationships/hyperlink" Target="http://uscode.house.gov/view.xhtml?req=granuleid:USC-prelim-title41-section4106(f)&amp;num=0&amp;edition=prelim"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acquisition.gov/affars/protests-disputes-and-appeals-0#_AFICC_PGI_5333.102-90" TargetMode="External"/><Relationship Id="rId7" Type="http://schemas.openxmlformats.org/officeDocument/2006/relationships/hyperlink" Target="https://www.acquisition.gov/affars/protests-disputes-and-appeals-0#_AFICC_PGI_5333.9000"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hyperlink" Target="https://www.acquisition.gov/affars/protests-disputes-and-appeals-0#_AFMC_PGI_5333.103" TargetMode="External"/><Relationship Id="rId5" Type="http://schemas.openxmlformats.org/officeDocument/2006/relationships/hyperlink" Target="https://www.acquisition.gov/affars/protests-disputes-and-appeals-0#_AFICC_PGI_5333.103" TargetMode="External"/><Relationship Id="rId4" Type="http://schemas.openxmlformats.org/officeDocument/2006/relationships/hyperlink" Target="https://www.acquisition.gov/affars/protests-disputes-and-appeals-0#_AFMC_PGI_5333.102-90"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34387-6EDB-4384-B995-332B93C39416}"/>
              </a:ext>
            </a:extLst>
          </p:cNvPr>
          <p:cNvSpPr>
            <a:spLocks noGrp="1"/>
          </p:cNvSpPr>
          <p:nvPr>
            <p:ph type="title"/>
          </p:nvPr>
        </p:nvSpPr>
        <p:spPr>
          <a:xfrm>
            <a:off x="1141413" y="609600"/>
            <a:ext cx="9905998" cy="1457739"/>
          </a:xfrm>
        </p:spPr>
        <p:txBody>
          <a:bodyPr/>
          <a:lstStyle/>
          <a:p>
            <a:r>
              <a:rPr lang="en-US" dirty="0"/>
              <a:t>Bid Protest reform:  </a:t>
            </a:r>
            <a:br>
              <a:rPr lang="en-US" dirty="0"/>
            </a:br>
            <a:r>
              <a:rPr lang="en-US" dirty="0">
                <a:effectLst/>
              </a:rPr>
              <a:t>Making a Better Use of Bid Protests</a:t>
            </a:r>
            <a:endParaRPr lang="en-US" dirty="0"/>
          </a:p>
        </p:txBody>
      </p:sp>
      <p:sp>
        <p:nvSpPr>
          <p:cNvPr id="3" name="Content Placeholder 2">
            <a:extLst>
              <a:ext uri="{FF2B5EF4-FFF2-40B4-BE49-F238E27FC236}">
                <a16:creationId xmlns:a16="http://schemas.microsoft.com/office/drawing/2014/main" id="{AB29A8A3-BDA6-4C2B-B575-C8265DF3FBEF}"/>
              </a:ext>
            </a:extLst>
          </p:cNvPr>
          <p:cNvSpPr>
            <a:spLocks noGrp="1"/>
          </p:cNvSpPr>
          <p:nvPr>
            <p:ph idx="1"/>
          </p:nvPr>
        </p:nvSpPr>
        <p:spPr>
          <a:xfrm>
            <a:off x="1022143" y="2129625"/>
            <a:ext cx="9905998" cy="4118775"/>
          </a:xfrm>
        </p:spPr>
        <p:txBody>
          <a:bodyPr>
            <a:normAutofit fontScale="92500" lnSpcReduction="10000"/>
          </a:bodyPr>
          <a:lstStyle/>
          <a:p>
            <a:r>
              <a:rPr lang="en-US" dirty="0">
                <a:effectLst/>
              </a:rPr>
              <a:t>Distortions to Public Procurement from Bid Protest</a:t>
            </a:r>
          </a:p>
          <a:p>
            <a:pPr lvl="1"/>
            <a:r>
              <a:rPr lang="en-US" dirty="0">
                <a:effectLst/>
              </a:rPr>
              <a:t>CO Shapes Actions to Avoid Bid </a:t>
            </a:r>
            <a:r>
              <a:rPr lang="en-US" dirty="0" err="1">
                <a:effectLst/>
              </a:rPr>
              <a:t>Protes</a:t>
            </a:r>
            <a:r>
              <a:rPr lang="en-US" dirty="0" err="1"/>
              <a:t>It</a:t>
            </a:r>
            <a:r>
              <a:rPr lang="en-US" dirty="0"/>
              <a:t> follow on years of congressional concern over bid protests[RESEARCH PAST NDAA’s AND BID PROTEST PROVISIONS] </a:t>
            </a:r>
          </a:p>
          <a:p>
            <a:pPr lvl="1"/>
            <a:r>
              <a:rPr lang="en-US" dirty="0">
                <a:effectLst/>
              </a:rPr>
              <a:t>Pre-award Solicitation, Oral Presentation &amp; Discovery &amp; Post-award Debriefings &amp; Evaluation of an offerors Proposal</a:t>
            </a:r>
          </a:p>
          <a:p>
            <a:pPr lvl="1"/>
            <a:r>
              <a:rPr lang="en-US" sz="1800" dirty="0">
                <a:effectLst/>
              </a:rPr>
              <a:t>Bid protests are considered a pain point not a learning opportunity</a:t>
            </a:r>
          </a:p>
          <a:p>
            <a:r>
              <a:rPr lang="en-US" dirty="0"/>
              <a:t>Making bid protests a better means of addressing errors</a:t>
            </a:r>
          </a:p>
          <a:p>
            <a:pPr lvl="1"/>
            <a:r>
              <a:rPr lang="en-US" dirty="0"/>
              <a:t>GAO should address protests by industry sector</a:t>
            </a:r>
          </a:p>
          <a:p>
            <a:pPr lvl="1"/>
            <a:r>
              <a:rPr lang="en-US" dirty="0"/>
              <a:t>Protests should be more efficient – increased reliance on agency-level protests</a:t>
            </a:r>
          </a:p>
          <a:p>
            <a:pPr lvl="1"/>
            <a:r>
              <a:rPr lang="en-US" dirty="0"/>
              <a:t>Agencies should develop internal systems to capture lessons learned from protests </a:t>
            </a:r>
          </a:p>
          <a:p>
            <a:pPr lvl="2"/>
            <a:r>
              <a:rPr lang="en-US" dirty="0"/>
              <a:t>Researching internal Air Force tracker.</a:t>
            </a:r>
          </a:p>
          <a:p>
            <a:r>
              <a:rPr lang="en-US" dirty="0"/>
              <a:t>Conclusion – the study called for by section 886 may not identify critical reforms</a:t>
            </a:r>
          </a:p>
        </p:txBody>
      </p:sp>
      <p:sp>
        <p:nvSpPr>
          <p:cNvPr id="4" name="TextBox 3">
            <a:extLst>
              <a:ext uri="{FF2B5EF4-FFF2-40B4-BE49-F238E27FC236}">
                <a16:creationId xmlns:a16="http://schemas.microsoft.com/office/drawing/2014/main" id="{8A8765F5-C35C-4C8F-B802-A4F9BD61F3A0}"/>
              </a:ext>
            </a:extLst>
          </p:cNvPr>
          <p:cNvSpPr txBox="1"/>
          <p:nvPr/>
        </p:nvSpPr>
        <p:spPr>
          <a:xfrm>
            <a:off x="7557247" y="0"/>
            <a:ext cx="4634753" cy="369332"/>
          </a:xfrm>
          <a:prstGeom prst="rect">
            <a:avLst/>
          </a:prstGeom>
          <a:noFill/>
        </p:spPr>
        <p:txBody>
          <a:bodyPr wrap="square" rtlCol="0">
            <a:spAutoFit/>
          </a:bodyPr>
          <a:lstStyle/>
          <a:p>
            <a:r>
              <a:rPr lang="en-US" b="1" dirty="0"/>
              <a:t>Ryan Taft – Procurement Reform</a:t>
            </a:r>
          </a:p>
        </p:txBody>
      </p:sp>
    </p:spTree>
    <p:extLst>
      <p:ext uri="{BB962C8B-B14F-4D97-AF65-F5344CB8AC3E}">
        <p14:creationId xmlns:p14="http://schemas.microsoft.com/office/powerpoint/2010/main" val="1157366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E1BE9E1-4CD1-4B72-B2E4-1F5A1108CF52}"/>
              </a:ext>
            </a:extLst>
          </p:cNvPr>
          <p:cNvSpPr>
            <a:spLocks noGrp="1"/>
          </p:cNvSpPr>
          <p:nvPr>
            <p:ph type="subTitle" idx="1"/>
          </p:nvPr>
        </p:nvSpPr>
        <p:spPr>
          <a:xfrm>
            <a:off x="103239" y="141767"/>
            <a:ext cx="11599663" cy="6642491"/>
          </a:xfrm>
        </p:spPr>
        <p:txBody>
          <a:bodyPr>
            <a:normAutofit fontScale="62500" lnSpcReduction="20000"/>
          </a:bodyPr>
          <a:lstStyle/>
          <a:p>
            <a:pPr algn="l"/>
            <a:r>
              <a:rPr lang="en-US" b="1" dirty="0">
                <a:effectLst/>
              </a:rPr>
              <a:t>FAR 33.102 General</a:t>
            </a:r>
            <a:endParaRPr lang="en-US" dirty="0">
              <a:effectLst/>
            </a:endParaRPr>
          </a:p>
          <a:p>
            <a:pPr algn="l"/>
            <a:r>
              <a:rPr lang="en-US" dirty="0">
                <a:effectLst/>
              </a:rPr>
              <a:t>(a) contracting officers </a:t>
            </a:r>
            <a:r>
              <a:rPr lang="en-US" dirty="0">
                <a:solidFill>
                  <a:srgbClr val="FF0000"/>
                </a:solidFill>
                <a:effectLst/>
              </a:rPr>
              <a:t>shall consider all protests and seek legal advice </a:t>
            </a:r>
          </a:p>
          <a:p>
            <a:pPr algn="l"/>
            <a:r>
              <a:rPr lang="en-US" dirty="0">
                <a:effectLst/>
              </a:rPr>
              <a:t>(b) If, in connection with a protest, the head of an agency determines that a solicitation, proposed award, or award does not comply with the requirements of law or regulation, the head of the agency may-</a:t>
            </a:r>
          </a:p>
          <a:p>
            <a:pPr algn="l"/>
            <a:r>
              <a:rPr lang="en-US" dirty="0">
                <a:effectLst/>
              </a:rPr>
              <a:t>           (1) Take any action that could have been recommended by the Comptroller General had the protest been filed with the Government Accountability Office;</a:t>
            </a:r>
          </a:p>
          <a:p>
            <a:pPr algn="l"/>
            <a:r>
              <a:rPr lang="en-US" dirty="0">
                <a:effectLst/>
              </a:rPr>
              <a:t>           (2) Pay appropriate costs</a:t>
            </a:r>
          </a:p>
          <a:p>
            <a:pPr algn="l"/>
            <a:r>
              <a:rPr lang="en-US" b="1" dirty="0">
                <a:effectLst/>
              </a:rPr>
              <a:t>FAR 33.103 Agency Level</a:t>
            </a:r>
            <a:endParaRPr lang="en-US" dirty="0">
              <a:effectLst/>
            </a:endParaRPr>
          </a:p>
          <a:p>
            <a:pPr algn="l"/>
            <a:r>
              <a:rPr lang="en-US" dirty="0">
                <a:effectLst/>
              </a:rPr>
              <a:t>(d)(4) interested parties may request an </a:t>
            </a:r>
            <a:r>
              <a:rPr lang="en-US" dirty="0">
                <a:solidFill>
                  <a:srgbClr val="FF0000"/>
                </a:solidFill>
                <a:effectLst/>
              </a:rPr>
              <a:t>independent review</a:t>
            </a:r>
            <a:r>
              <a:rPr lang="en-US" dirty="0">
                <a:effectLst/>
              </a:rPr>
              <a:t> of their protest at a level above the contracting officer…  it will not extend GAO’s timeliness requirements. </a:t>
            </a:r>
          </a:p>
          <a:p>
            <a:pPr algn="l"/>
            <a:r>
              <a:rPr lang="en-US" dirty="0">
                <a:effectLst/>
              </a:rPr>
              <a:t>(f)(3) Upon receipt of a protest within 10 days after contract award or within 5 days after a debriefing date… the contracting officer </a:t>
            </a:r>
            <a:r>
              <a:rPr lang="en-US" dirty="0">
                <a:solidFill>
                  <a:srgbClr val="FF0000"/>
                </a:solidFill>
                <a:effectLst/>
              </a:rPr>
              <a:t>shall immediately suspend performance</a:t>
            </a:r>
            <a:r>
              <a:rPr lang="en-US" dirty="0">
                <a:effectLst/>
              </a:rPr>
              <a:t>, pending resolution of the protest within the agency, including any review by an independent higher level official</a:t>
            </a:r>
          </a:p>
          <a:p>
            <a:pPr algn="l"/>
            <a:r>
              <a:rPr lang="en-US" dirty="0">
                <a:effectLst/>
              </a:rPr>
              <a:t> (f)(4) Pursuing an agency protest does not extend the time for obtaining a stay at GAO.</a:t>
            </a:r>
          </a:p>
          <a:p>
            <a:pPr algn="l"/>
            <a:r>
              <a:rPr lang="en-US" dirty="0">
                <a:effectLst/>
              </a:rPr>
              <a:t> </a:t>
            </a:r>
            <a:r>
              <a:rPr lang="en-US" b="1" dirty="0">
                <a:effectLst/>
              </a:rPr>
              <a:t>ARMY AFAR 5133.103</a:t>
            </a:r>
            <a:endParaRPr lang="en-US" dirty="0">
              <a:effectLst/>
            </a:endParaRPr>
          </a:p>
          <a:p>
            <a:pPr algn="l"/>
            <a:r>
              <a:rPr lang="en-US" dirty="0">
                <a:effectLst/>
              </a:rPr>
              <a:t>(d)(3) </a:t>
            </a:r>
            <a:r>
              <a:rPr lang="en-US" dirty="0">
                <a:solidFill>
                  <a:srgbClr val="FF0000"/>
                </a:solidFill>
                <a:effectLst/>
              </a:rPr>
              <a:t>must inform the protester</a:t>
            </a:r>
            <a:r>
              <a:rPr lang="en-US" dirty="0">
                <a:effectLst/>
              </a:rPr>
              <a:t>, identifying the contracting office that will handle the protest and giving the point of contact within that office.</a:t>
            </a:r>
          </a:p>
          <a:p>
            <a:pPr algn="l"/>
            <a:r>
              <a:rPr lang="en-US" b="1" dirty="0">
                <a:effectLst/>
              </a:rPr>
              <a:t>NAVY NMCARS 5233.103</a:t>
            </a:r>
            <a:endParaRPr lang="en-US" dirty="0">
              <a:effectLst/>
            </a:endParaRPr>
          </a:p>
          <a:p>
            <a:pPr algn="l"/>
            <a:r>
              <a:rPr lang="en-US" dirty="0">
                <a:effectLst/>
              </a:rPr>
              <a:t>(d)(3) </a:t>
            </a:r>
            <a:r>
              <a:rPr lang="en-US" dirty="0">
                <a:solidFill>
                  <a:srgbClr val="FF0000"/>
                </a:solidFill>
                <a:effectLst/>
              </a:rPr>
              <a:t>HCAs are responsible for establishing procedures</a:t>
            </a:r>
          </a:p>
          <a:p>
            <a:pPr algn="l"/>
            <a:r>
              <a:rPr lang="en-US" dirty="0">
                <a:effectLst/>
              </a:rPr>
              <a:t>(f) “level above the contracting officer” means the CCO or, if the CCO is less than two levels higher than the contracting officer, the Chief of the next higher contracting office. An individual so designated who has been </a:t>
            </a:r>
            <a:r>
              <a:rPr lang="en-US" dirty="0">
                <a:solidFill>
                  <a:srgbClr val="FF0000"/>
                </a:solidFill>
                <a:effectLst/>
              </a:rPr>
              <a:t>personally and substantially involved with the procurement shall recuse himself</a:t>
            </a:r>
            <a:r>
              <a:rPr lang="en-US" dirty="0">
                <a:effectLst/>
              </a:rPr>
              <a:t> or herself </a:t>
            </a:r>
          </a:p>
          <a:p>
            <a:pPr algn="l"/>
            <a:r>
              <a:rPr lang="en-US" b="1" dirty="0">
                <a:effectLst/>
              </a:rPr>
              <a:t>Air Force AFFARS 5333.103</a:t>
            </a:r>
            <a:endParaRPr lang="en-US" dirty="0">
              <a:effectLst/>
            </a:endParaRPr>
          </a:p>
          <a:p>
            <a:pPr algn="l"/>
            <a:r>
              <a:rPr lang="en-US" dirty="0">
                <a:effectLst/>
              </a:rPr>
              <a:t>(d)(4) When an agency protest is denied, an offeror may </a:t>
            </a:r>
            <a:r>
              <a:rPr lang="en-US" dirty="0">
                <a:solidFill>
                  <a:srgbClr val="FF0000"/>
                </a:solidFill>
                <a:effectLst/>
              </a:rPr>
              <a:t>request an independent review by the SCO</a:t>
            </a:r>
            <a:r>
              <a:rPr lang="en-US" dirty="0">
                <a:effectLst/>
              </a:rPr>
              <a:t>.</a:t>
            </a:r>
          </a:p>
          <a:p>
            <a:pPr algn="l"/>
            <a:r>
              <a:rPr lang="en-US" dirty="0">
                <a:effectLst/>
              </a:rPr>
              <a:t>(f)  The decision to deny a </a:t>
            </a:r>
            <a:r>
              <a:rPr lang="en-US" dirty="0">
                <a:solidFill>
                  <a:srgbClr val="FF0000"/>
                </a:solidFill>
                <a:effectLst/>
              </a:rPr>
              <a:t>protest must be made at a level no lower than that at which the protest was filed.</a:t>
            </a:r>
            <a:r>
              <a:rPr lang="en-US" dirty="0">
                <a:effectLst/>
              </a:rPr>
              <a:t> Protests may be sustained at any level in the review process, with the concurrence of the cognizant legal office.</a:t>
            </a:r>
            <a:endParaRPr lang="en-US" dirty="0"/>
          </a:p>
        </p:txBody>
      </p:sp>
    </p:spTree>
    <p:extLst>
      <p:ext uri="{BB962C8B-B14F-4D97-AF65-F5344CB8AC3E}">
        <p14:creationId xmlns:p14="http://schemas.microsoft.com/office/powerpoint/2010/main" val="884127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2F1AD-F8D4-4B08-A8D7-97B75E5CDD62}"/>
              </a:ext>
            </a:extLst>
          </p:cNvPr>
          <p:cNvSpPr>
            <a:spLocks noGrp="1"/>
          </p:cNvSpPr>
          <p:nvPr>
            <p:ph type="ctrTitle"/>
          </p:nvPr>
        </p:nvSpPr>
        <p:spPr>
          <a:xfrm>
            <a:off x="1751012" y="609601"/>
            <a:ext cx="8676222" cy="1418302"/>
          </a:xfrm>
        </p:spPr>
        <p:txBody>
          <a:bodyPr>
            <a:normAutofit fontScale="90000"/>
          </a:bodyPr>
          <a:lstStyle/>
          <a:p>
            <a:r>
              <a:rPr lang="en-US" dirty="0"/>
              <a:t>When isn’t an agency-level protest applicable</a:t>
            </a:r>
          </a:p>
        </p:txBody>
      </p:sp>
      <p:sp>
        <p:nvSpPr>
          <p:cNvPr id="3" name="Subtitle 2">
            <a:extLst>
              <a:ext uri="{FF2B5EF4-FFF2-40B4-BE49-F238E27FC236}">
                <a16:creationId xmlns:a16="http://schemas.microsoft.com/office/drawing/2014/main" id="{C55ADFD0-B6EC-4BFF-9906-F418A0D98DA4}"/>
              </a:ext>
            </a:extLst>
          </p:cNvPr>
          <p:cNvSpPr>
            <a:spLocks noGrp="1"/>
          </p:cNvSpPr>
          <p:nvPr>
            <p:ph type="subTitle" idx="1"/>
          </p:nvPr>
        </p:nvSpPr>
        <p:spPr>
          <a:xfrm>
            <a:off x="1751012" y="2027903"/>
            <a:ext cx="8676222" cy="3763297"/>
          </a:xfrm>
        </p:spPr>
        <p:txBody>
          <a:bodyPr>
            <a:normAutofit fontScale="70000" lnSpcReduction="20000"/>
          </a:bodyPr>
          <a:lstStyle/>
          <a:p>
            <a:pPr algn="l"/>
            <a:r>
              <a:rPr lang="en-US" dirty="0"/>
              <a:t>(IDIQ &amp; GSA contracts at ordering level)</a:t>
            </a:r>
          </a:p>
          <a:p>
            <a:pPr algn="l"/>
            <a:endParaRPr lang="en-US" dirty="0"/>
          </a:p>
          <a:p>
            <a:pPr algn="l" fontAlgn="base"/>
            <a:r>
              <a:rPr lang="en-US" dirty="0"/>
              <a:t>FAR 16.505(a)(10)(</a:t>
            </a:r>
            <a:r>
              <a:rPr lang="en-US" dirty="0" err="1"/>
              <a:t>i</a:t>
            </a:r>
            <a:r>
              <a:rPr lang="en-US" dirty="0"/>
              <a:t>)</a:t>
            </a:r>
            <a:r>
              <a:rPr lang="en-US" dirty="0">
                <a:effectLst/>
              </a:rPr>
              <a:t> </a:t>
            </a:r>
            <a:r>
              <a:rPr lang="en-US" dirty="0">
                <a:solidFill>
                  <a:srgbClr val="FF0000"/>
                </a:solidFill>
                <a:effectLst/>
              </a:rPr>
              <a:t>No protest</a:t>
            </a:r>
            <a:r>
              <a:rPr lang="en-US" dirty="0">
                <a:effectLst/>
              </a:rPr>
              <a:t> under </a:t>
            </a:r>
            <a:r>
              <a:rPr lang="en-US" dirty="0">
                <a:solidFill>
                  <a:schemeClr val="tx1"/>
                </a:solidFill>
                <a:effectLst/>
              </a:rPr>
              <a:t>subpart </a:t>
            </a:r>
            <a:r>
              <a:rPr lang="en-US" u="sng" dirty="0">
                <a:solidFill>
                  <a:schemeClr val="tx1"/>
                </a:solidFill>
                <a:effectLst/>
                <a:hlinkClick r:id="rId3">
                  <a:extLst>
                    <a:ext uri="{A12FA001-AC4F-418D-AE19-62706E023703}">
                      <ahyp:hlinkClr xmlns:ahyp="http://schemas.microsoft.com/office/drawing/2018/hyperlinkcolor" val="tx"/>
                    </a:ext>
                  </a:extLst>
                </a:hlinkClick>
              </a:rPr>
              <a:t>33.1</a:t>
            </a:r>
            <a:r>
              <a:rPr lang="en-US" dirty="0">
                <a:solidFill>
                  <a:schemeClr val="tx1"/>
                </a:solidFill>
                <a:effectLst/>
              </a:rPr>
              <a:t> is authorized in connection with the issuance or proposed issuance </a:t>
            </a:r>
            <a:r>
              <a:rPr lang="en-US" dirty="0">
                <a:solidFill>
                  <a:srgbClr val="FF0000"/>
                </a:solidFill>
                <a:effectLst/>
              </a:rPr>
              <a:t>of an order under a task-order contract or delivery-order contract</a:t>
            </a:r>
            <a:r>
              <a:rPr lang="en-US" dirty="0">
                <a:solidFill>
                  <a:schemeClr val="tx1"/>
                </a:solidFill>
                <a:effectLst/>
              </a:rPr>
              <a:t>, except—</a:t>
            </a:r>
          </a:p>
          <a:p>
            <a:pPr algn="l" fontAlgn="base"/>
            <a:r>
              <a:rPr lang="en-US" dirty="0">
                <a:solidFill>
                  <a:schemeClr val="tx1"/>
                </a:solidFill>
                <a:effectLst/>
              </a:rPr>
              <a:t>                     (A) A protest on the grounds that the order increases the scope, period, or maximum value of the contract; or</a:t>
            </a:r>
          </a:p>
          <a:p>
            <a:pPr algn="l" fontAlgn="base"/>
            <a:r>
              <a:rPr lang="en-US" dirty="0">
                <a:solidFill>
                  <a:schemeClr val="tx1"/>
                </a:solidFill>
                <a:effectLst/>
              </a:rPr>
              <a:t>                     (B) (1) For agencies other than DoD, NASA, and the Coast Guard, a protest of an order valued in excess of $10 million (</a:t>
            </a:r>
            <a:r>
              <a:rPr lang="en-US" u="sng" dirty="0">
                <a:solidFill>
                  <a:schemeClr val="tx1"/>
                </a:solidFill>
                <a:effectLst/>
                <a:hlinkClick r:id="rId4">
                  <a:extLst>
                    <a:ext uri="{A12FA001-AC4F-418D-AE19-62706E023703}">
                      <ahyp:hlinkClr xmlns:ahyp="http://schemas.microsoft.com/office/drawing/2018/hyperlinkcolor" val="tx"/>
                    </a:ext>
                  </a:extLst>
                </a:hlinkClick>
              </a:rPr>
              <a:t>41 U.S.C. 4106(f)</a:t>
            </a:r>
            <a:r>
              <a:rPr lang="en-US" dirty="0">
                <a:solidFill>
                  <a:schemeClr val="tx1"/>
                </a:solidFill>
                <a:effectLst/>
              </a:rPr>
              <a:t>); or</a:t>
            </a:r>
          </a:p>
          <a:p>
            <a:pPr algn="l" fontAlgn="base"/>
            <a:r>
              <a:rPr lang="en-US" dirty="0">
                <a:solidFill>
                  <a:schemeClr val="tx1"/>
                </a:solidFill>
                <a:effectLst/>
              </a:rPr>
              <a:t>                          (2) For DoD, NASA, or the Coast Guard, a protest of an order valued in excess of $25 million (</a:t>
            </a:r>
            <a:r>
              <a:rPr lang="en-US" u="sng" dirty="0">
                <a:solidFill>
                  <a:schemeClr val="tx1"/>
                </a:solidFill>
                <a:effectLst/>
                <a:hlinkClick r:id="rId5">
                  <a:extLst>
                    <a:ext uri="{A12FA001-AC4F-418D-AE19-62706E023703}">
                      <ahyp:hlinkClr xmlns:ahyp="http://schemas.microsoft.com/office/drawing/2018/hyperlinkcolor" val="tx"/>
                    </a:ext>
                  </a:extLst>
                </a:hlinkClick>
              </a:rPr>
              <a:t>10 U.S.C. 2304c(e)</a:t>
            </a:r>
            <a:r>
              <a:rPr lang="en-US" dirty="0">
                <a:solidFill>
                  <a:schemeClr val="tx1"/>
                </a:solidFill>
                <a:effectLst/>
              </a:rPr>
              <a:t>).</a:t>
            </a:r>
          </a:p>
          <a:p>
            <a:pPr algn="l" fontAlgn="base"/>
            <a:r>
              <a:rPr lang="en-US" dirty="0">
                <a:solidFill>
                  <a:schemeClr val="tx1"/>
                </a:solidFill>
                <a:effectLst/>
              </a:rPr>
              <a:t>                (ii) Protests of orders in excess of the thresholds stated in </a:t>
            </a:r>
            <a:r>
              <a:rPr lang="en-US" u="sng" dirty="0">
                <a:solidFill>
                  <a:schemeClr val="tx1"/>
                </a:solidFill>
                <a:effectLst/>
                <a:hlinkClick r:id="rId6">
                  <a:extLst>
                    <a:ext uri="{A12FA001-AC4F-418D-AE19-62706E023703}">
                      <ahyp:hlinkClr xmlns:ahyp="http://schemas.microsoft.com/office/drawing/2018/hyperlinkcolor" val="tx"/>
                    </a:ext>
                  </a:extLst>
                </a:hlinkClick>
              </a:rPr>
              <a:t>16.505</a:t>
            </a:r>
            <a:r>
              <a:rPr lang="en-US" dirty="0">
                <a:solidFill>
                  <a:schemeClr val="tx1"/>
                </a:solidFill>
                <a:effectLst/>
              </a:rPr>
              <a:t>(a)(10)(</a:t>
            </a:r>
            <a:r>
              <a:rPr lang="en-US" dirty="0" err="1">
                <a:solidFill>
                  <a:schemeClr val="tx1"/>
                </a:solidFill>
                <a:effectLst/>
              </a:rPr>
              <a:t>i</a:t>
            </a:r>
            <a:r>
              <a:rPr lang="en-US" dirty="0">
                <a:solidFill>
                  <a:schemeClr val="tx1"/>
                </a:solidFill>
                <a:effectLst/>
              </a:rPr>
              <a:t>)(B) may only be filed with the Government Accountability Office, in accordance with the procedures at </a:t>
            </a:r>
            <a:r>
              <a:rPr lang="en-US" u="sng" dirty="0">
                <a:solidFill>
                  <a:schemeClr val="tx1"/>
                </a:solidFill>
                <a:effectLst/>
                <a:hlinkClick r:id="rId7">
                  <a:extLst>
                    <a:ext uri="{A12FA001-AC4F-418D-AE19-62706E023703}">
                      <ahyp:hlinkClr xmlns:ahyp="http://schemas.microsoft.com/office/drawing/2018/hyperlinkcolor" val="tx"/>
                    </a:ext>
                  </a:extLst>
                </a:hlinkClick>
              </a:rPr>
              <a:t>33.104</a:t>
            </a:r>
            <a:r>
              <a:rPr lang="en-US" dirty="0">
                <a:solidFill>
                  <a:schemeClr val="tx1"/>
                </a:solidFill>
                <a:effectLst/>
              </a:rPr>
              <a:t>.</a:t>
            </a:r>
          </a:p>
          <a:p>
            <a:pPr algn="l" fontAlgn="base"/>
            <a:r>
              <a:rPr lang="en-US" dirty="0">
                <a:effectLst/>
              </a:rPr>
              <a:t>                (iii) For protests of small business size status for set-aside orders, see 19.302.</a:t>
            </a:r>
          </a:p>
          <a:p>
            <a:pPr algn="l"/>
            <a:endParaRPr lang="en-US" dirty="0"/>
          </a:p>
        </p:txBody>
      </p:sp>
    </p:spTree>
    <p:extLst>
      <p:ext uri="{BB962C8B-B14F-4D97-AF65-F5344CB8AC3E}">
        <p14:creationId xmlns:p14="http://schemas.microsoft.com/office/powerpoint/2010/main" val="3524930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9AA39-817C-476C-9B85-47A2A842ED92}"/>
              </a:ext>
            </a:extLst>
          </p:cNvPr>
          <p:cNvSpPr>
            <a:spLocks noGrp="1"/>
          </p:cNvSpPr>
          <p:nvPr>
            <p:ph type="ctrTitle"/>
          </p:nvPr>
        </p:nvSpPr>
        <p:spPr>
          <a:xfrm>
            <a:off x="1751012" y="609601"/>
            <a:ext cx="8676222" cy="1551038"/>
          </a:xfrm>
        </p:spPr>
        <p:txBody>
          <a:bodyPr>
            <a:normAutofit fontScale="90000"/>
          </a:bodyPr>
          <a:lstStyle/>
          <a:p>
            <a:r>
              <a:rPr lang="en-US" dirty="0"/>
              <a:t>Bid protest system needs defined</a:t>
            </a:r>
          </a:p>
        </p:txBody>
      </p:sp>
      <p:sp>
        <p:nvSpPr>
          <p:cNvPr id="3" name="Subtitle 2">
            <a:extLst>
              <a:ext uri="{FF2B5EF4-FFF2-40B4-BE49-F238E27FC236}">
                <a16:creationId xmlns:a16="http://schemas.microsoft.com/office/drawing/2014/main" id="{CAD4781C-C419-483D-B60B-C5CD390E83A2}"/>
              </a:ext>
            </a:extLst>
          </p:cNvPr>
          <p:cNvSpPr>
            <a:spLocks noGrp="1"/>
          </p:cNvSpPr>
          <p:nvPr>
            <p:ph type="subTitle" idx="1"/>
          </p:nvPr>
        </p:nvSpPr>
        <p:spPr>
          <a:xfrm>
            <a:off x="1751012" y="2219632"/>
            <a:ext cx="8676222" cy="3571568"/>
          </a:xfrm>
        </p:spPr>
        <p:txBody>
          <a:bodyPr>
            <a:normAutofit lnSpcReduction="10000"/>
          </a:bodyPr>
          <a:lstStyle/>
          <a:p>
            <a:pPr algn="l"/>
            <a:r>
              <a:rPr lang="en-US" dirty="0">
                <a:effectLst/>
              </a:rPr>
              <a:t>Legislature has never truly defined the purpose of the protest system and without answering to what end the protest system serves it is that much harder to position protest reform. “A consistent theme of the arguments in favor of a robust protest process is the need for the government to have a means of checking its own performance to ensure compliance with law and regulation and to protect public funds. A vocal minority were also concerned about protecting the rights of disappointed offerors.” </a:t>
            </a:r>
            <a:r>
              <a:rPr lang="en-US" baseline="30000" dirty="0">
                <a:effectLst/>
              </a:rPr>
              <a:t>20</a:t>
            </a:r>
            <a:r>
              <a:rPr lang="en-US" dirty="0">
                <a:effectLst/>
              </a:rPr>
              <a:t> Businesses don’t build success by guessing at their strategy they build success by taking calculated risks on outcomes with high probability and without a defined direction it is nearly impossible to determine your  course of dealing. </a:t>
            </a:r>
            <a:endParaRPr lang="en-US" dirty="0"/>
          </a:p>
        </p:txBody>
      </p:sp>
    </p:spTree>
    <p:extLst>
      <p:ext uri="{BB962C8B-B14F-4D97-AF65-F5344CB8AC3E}">
        <p14:creationId xmlns:p14="http://schemas.microsoft.com/office/powerpoint/2010/main" val="3312631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6E7A0-F1F4-47FB-8325-6944825EEE15}"/>
              </a:ext>
            </a:extLst>
          </p:cNvPr>
          <p:cNvSpPr>
            <a:spLocks noGrp="1"/>
          </p:cNvSpPr>
          <p:nvPr>
            <p:ph type="ctrTitle"/>
          </p:nvPr>
        </p:nvSpPr>
        <p:spPr>
          <a:xfrm>
            <a:off x="1751012" y="609601"/>
            <a:ext cx="8676222" cy="1610031"/>
          </a:xfrm>
        </p:spPr>
        <p:txBody>
          <a:bodyPr>
            <a:normAutofit/>
          </a:bodyPr>
          <a:lstStyle/>
          <a:p>
            <a:r>
              <a:rPr lang="en-US" dirty="0"/>
              <a:t>What is needed to attract users</a:t>
            </a:r>
          </a:p>
        </p:txBody>
      </p:sp>
      <p:sp>
        <p:nvSpPr>
          <p:cNvPr id="3" name="Subtitle 2">
            <a:extLst>
              <a:ext uri="{FF2B5EF4-FFF2-40B4-BE49-F238E27FC236}">
                <a16:creationId xmlns:a16="http://schemas.microsoft.com/office/drawing/2014/main" id="{8ED6212F-DA72-4ABD-BF3C-7064CBCF1E2D}"/>
              </a:ext>
            </a:extLst>
          </p:cNvPr>
          <p:cNvSpPr>
            <a:spLocks noGrp="1"/>
          </p:cNvSpPr>
          <p:nvPr>
            <p:ph type="subTitle" idx="1"/>
          </p:nvPr>
        </p:nvSpPr>
        <p:spPr>
          <a:xfrm>
            <a:off x="1751012" y="2403987"/>
            <a:ext cx="8676222" cy="3915697"/>
          </a:xfrm>
        </p:spPr>
        <p:txBody>
          <a:bodyPr>
            <a:normAutofit fontScale="70000" lnSpcReduction="20000"/>
          </a:bodyPr>
          <a:lstStyle/>
          <a:p>
            <a:pPr lvl="0" algn="l"/>
            <a:r>
              <a:rPr lang="en-US" sz="2400" dirty="0">
                <a:effectLst/>
              </a:rPr>
              <a:t>Resolving why contractors protest by incorporating their concerns into the data.</a:t>
            </a:r>
            <a:endParaRPr lang="en-US" sz="2000" dirty="0">
              <a:effectLst/>
            </a:endParaRPr>
          </a:p>
          <a:p>
            <a:pPr lvl="1" algn="l"/>
            <a:r>
              <a:rPr lang="en-US" dirty="0">
                <a:effectLst/>
              </a:rPr>
              <a:t>Consistency *FAR is too vague</a:t>
            </a:r>
            <a:endParaRPr lang="en-US" sz="1600" dirty="0">
              <a:effectLst/>
            </a:endParaRPr>
          </a:p>
          <a:p>
            <a:pPr lvl="2" algn="l"/>
            <a:r>
              <a:rPr lang="en-US" dirty="0">
                <a:effectLst/>
              </a:rPr>
              <a:t>“(1) a </a:t>
            </a:r>
            <a:r>
              <a:rPr lang="en-US" i="1" dirty="0">
                <a:solidFill>
                  <a:srgbClr val="FF0000"/>
                </a:solidFill>
                <a:effectLst/>
              </a:rPr>
              <a:t>firm </a:t>
            </a:r>
            <a:r>
              <a:rPr lang="en-US" dirty="0">
                <a:solidFill>
                  <a:srgbClr val="FF0000"/>
                </a:solidFill>
                <a:effectLst/>
              </a:rPr>
              <a:t>deadline </a:t>
            </a:r>
            <a:r>
              <a:rPr lang="en-US" dirty="0">
                <a:effectLst/>
              </a:rPr>
              <a:t>for a timely decision; (2) a </a:t>
            </a:r>
            <a:r>
              <a:rPr lang="en-US" i="1" dirty="0">
                <a:effectLst/>
              </a:rPr>
              <a:t>deemed denial </a:t>
            </a:r>
            <a:r>
              <a:rPr lang="en-US" dirty="0">
                <a:effectLst/>
              </a:rPr>
              <a:t>if no timely decision is issued; and, (3) a requirement that </a:t>
            </a:r>
            <a:r>
              <a:rPr lang="en-US" i="1" dirty="0">
                <a:effectLst/>
              </a:rPr>
              <a:t>any adverse agency action </a:t>
            </a:r>
            <a:r>
              <a:rPr lang="en-US" dirty="0">
                <a:effectLst/>
              </a:rPr>
              <a:t>be conveyed clearly to the vendor in </a:t>
            </a:r>
            <a:r>
              <a:rPr lang="en-US" i="1" dirty="0">
                <a:effectLst/>
              </a:rPr>
              <a:t>writing</a:t>
            </a:r>
            <a:r>
              <a:rPr lang="en-US" dirty="0">
                <a:effectLst/>
              </a:rPr>
              <a:t>.” </a:t>
            </a:r>
            <a:r>
              <a:rPr lang="en-US" baseline="30000" dirty="0">
                <a:effectLst/>
              </a:rPr>
              <a:t>17</a:t>
            </a:r>
            <a:r>
              <a:rPr lang="en-US" dirty="0">
                <a:effectLst/>
              </a:rPr>
              <a:t> </a:t>
            </a:r>
            <a:endParaRPr lang="en-US" sz="1400" dirty="0">
              <a:effectLst/>
            </a:endParaRPr>
          </a:p>
          <a:p>
            <a:pPr lvl="2" algn="l"/>
            <a:r>
              <a:rPr lang="en-US" dirty="0">
                <a:effectLst/>
              </a:rPr>
              <a:t>“six primary purposes of an effective bid protest system that stem from this oversight function: deterrence and corrective action, compliance monitoring, accountability, integrity, speed, and efficiency.” </a:t>
            </a:r>
            <a:r>
              <a:rPr lang="en-US" baseline="30000" dirty="0">
                <a:effectLst/>
              </a:rPr>
              <a:t>13</a:t>
            </a:r>
            <a:r>
              <a:rPr lang="en-US" dirty="0">
                <a:effectLst/>
              </a:rPr>
              <a:t> </a:t>
            </a:r>
            <a:endParaRPr lang="en-US" sz="1400" dirty="0">
              <a:effectLst/>
            </a:endParaRPr>
          </a:p>
          <a:p>
            <a:pPr lvl="2" algn="l"/>
            <a:r>
              <a:rPr lang="en-US" dirty="0">
                <a:effectLst/>
              </a:rPr>
              <a:t> </a:t>
            </a:r>
            <a:endParaRPr lang="en-US" sz="1400" dirty="0">
              <a:effectLst/>
            </a:endParaRPr>
          </a:p>
          <a:p>
            <a:pPr lvl="1" algn="l"/>
            <a:r>
              <a:rPr lang="en-US" dirty="0">
                <a:effectLst/>
              </a:rPr>
              <a:t>Need for Greater </a:t>
            </a:r>
            <a:r>
              <a:rPr lang="en-US" dirty="0">
                <a:solidFill>
                  <a:srgbClr val="FF0000"/>
                </a:solidFill>
                <a:effectLst/>
              </a:rPr>
              <a:t>Uniformity/predictability </a:t>
            </a:r>
            <a:r>
              <a:rPr lang="en-US" dirty="0">
                <a:effectLst/>
              </a:rPr>
              <a:t>across agencies</a:t>
            </a:r>
            <a:endParaRPr lang="en-US" sz="1600" dirty="0">
              <a:effectLst/>
            </a:endParaRPr>
          </a:p>
          <a:p>
            <a:pPr lvl="1" algn="l"/>
            <a:r>
              <a:rPr lang="en-US" dirty="0">
                <a:effectLst/>
              </a:rPr>
              <a:t>Firm Timeline for CO/ADR </a:t>
            </a:r>
            <a:r>
              <a:rPr lang="en-US" dirty="0">
                <a:solidFill>
                  <a:srgbClr val="FF0000"/>
                </a:solidFill>
                <a:effectLst/>
              </a:rPr>
              <a:t>Final Decision</a:t>
            </a:r>
            <a:endParaRPr lang="en-US" sz="1600" dirty="0">
              <a:solidFill>
                <a:srgbClr val="FF0000"/>
              </a:solidFill>
              <a:effectLst/>
            </a:endParaRPr>
          </a:p>
          <a:p>
            <a:pPr lvl="1" algn="l"/>
            <a:r>
              <a:rPr lang="en-US" dirty="0">
                <a:solidFill>
                  <a:srgbClr val="FF0000"/>
                </a:solidFill>
                <a:effectLst/>
              </a:rPr>
              <a:t>Stay of Procurement </a:t>
            </a:r>
            <a:r>
              <a:rPr lang="en-US" dirty="0">
                <a:effectLst/>
              </a:rPr>
              <a:t>should carry over to GAO while agency makes final decision</a:t>
            </a:r>
          </a:p>
          <a:p>
            <a:pPr lvl="1" algn="l"/>
            <a:r>
              <a:rPr lang="en-US" dirty="0">
                <a:effectLst/>
              </a:rPr>
              <a:t>“If the express procedures were used in a GAO protest which followed an agency-level bid protest that was resolved (as FAR 33.103 suggests) within 35 days, the additional 65 days for the “express” GAO protest would total 100 days of protest procedures — the normal duration of a GAO protest</a:t>
            </a:r>
            <a:r>
              <a:rPr lang="en-US" dirty="0">
                <a:solidFill>
                  <a:srgbClr val="FF0000"/>
                </a:solidFill>
                <a:effectLst/>
              </a:rPr>
              <a:t>. Thus if GAO used the “express” procedures, a follow-on protest after an agency-level protest would not need to delay the underlying procurement more than a traditional GAO bid protest would</a:t>
            </a:r>
            <a:r>
              <a:rPr lang="en-US" dirty="0">
                <a:effectLst/>
              </a:rPr>
              <a:t>.”</a:t>
            </a:r>
            <a:r>
              <a:rPr lang="en-US" baseline="30000" dirty="0">
                <a:effectLst/>
              </a:rPr>
              <a:t> 17</a:t>
            </a:r>
            <a:r>
              <a:rPr lang="en-US" dirty="0">
                <a:effectLst/>
              </a:rPr>
              <a:t> </a:t>
            </a:r>
          </a:p>
          <a:p>
            <a:pPr lvl="1" algn="l"/>
            <a:endParaRPr lang="en-US" sz="1600" dirty="0">
              <a:effectLst/>
            </a:endParaRPr>
          </a:p>
          <a:p>
            <a:pPr algn="l"/>
            <a:endParaRPr lang="en-US" dirty="0"/>
          </a:p>
        </p:txBody>
      </p:sp>
    </p:spTree>
    <p:extLst>
      <p:ext uri="{BB962C8B-B14F-4D97-AF65-F5344CB8AC3E}">
        <p14:creationId xmlns:p14="http://schemas.microsoft.com/office/powerpoint/2010/main" val="3652576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C9725-B97B-4008-9E36-2CB0D1E6DEBF}"/>
              </a:ext>
            </a:extLst>
          </p:cNvPr>
          <p:cNvSpPr>
            <a:spLocks noGrp="1"/>
          </p:cNvSpPr>
          <p:nvPr>
            <p:ph type="ctrTitle"/>
          </p:nvPr>
        </p:nvSpPr>
        <p:spPr>
          <a:xfrm>
            <a:off x="1751012" y="609601"/>
            <a:ext cx="8676222" cy="1233947"/>
          </a:xfrm>
        </p:spPr>
        <p:txBody>
          <a:bodyPr/>
          <a:lstStyle/>
          <a:p>
            <a:r>
              <a:rPr lang="en-US" dirty="0"/>
              <a:t>Protests are rare</a:t>
            </a:r>
          </a:p>
        </p:txBody>
      </p:sp>
      <p:sp>
        <p:nvSpPr>
          <p:cNvPr id="3" name="Subtitle 2">
            <a:extLst>
              <a:ext uri="{FF2B5EF4-FFF2-40B4-BE49-F238E27FC236}">
                <a16:creationId xmlns:a16="http://schemas.microsoft.com/office/drawing/2014/main" id="{A32252B9-32A1-4769-B1F9-BEF4955DFBCB}"/>
              </a:ext>
            </a:extLst>
          </p:cNvPr>
          <p:cNvSpPr>
            <a:spLocks noGrp="1"/>
          </p:cNvSpPr>
          <p:nvPr>
            <p:ph type="subTitle" idx="1"/>
          </p:nvPr>
        </p:nvSpPr>
        <p:spPr>
          <a:xfrm>
            <a:off x="1751012" y="1976284"/>
            <a:ext cx="8676222" cy="3814916"/>
          </a:xfrm>
        </p:spPr>
        <p:txBody>
          <a:bodyPr>
            <a:normAutofit fontScale="70000" lnSpcReduction="20000"/>
          </a:bodyPr>
          <a:lstStyle/>
          <a:p>
            <a:pPr algn="l"/>
            <a:r>
              <a:rPr lang="en-US" dirty="0"/>
              <a:t>Bid Protests: The Costs are Real, But the Benefits Outweigh Them</a:t>
            </a:r>
          </a:p>
          <a:p>
            <a:pPr algn="l"/>
            <a:r>
              <a:rPr lang="en-US" dirty="0"/>
              <a:t>Daniel I. Gordon</a:t>
            </a:r>
          </a:p>
          <a:p>
            <a:pPr algn="l"/>
            <a:endParaRPr lang="en-US" dirty="0"/>
          </a:p>
          <a:p>
            <a:r>
              <a:rPr lang="en-US" dirty="0"/>
              <a:t>This article demonstrated that the GAO overinflates the number of protests received and that in actuality </a:t>
            </a:r>
            <a:r>
              <a:rPr lang="en-US" dirty="0">
                <a:solidFill>
                  <a:srgbClr val="FF0000"/>
                </a:solidFill>
              </a:rPr>
              <a:t>.51% (2008) to .74% (2011) of procurements are protested</a:t>
            </a:r>
            <a:r>
              <a:rPr lang="en-US" dirty="0"/>
              <a:t>. </a:t>
            </a:r>
          </a:p>
          <a:p>
            <a:r>
              <a:rPr lang="en-US" dirty="0"/>
              <a:t>The article also demonstrates that the Sustainment Rate is over exaggerated. For example, in FY 2010, the GAO reported 441</a:t>
            </a:r>
          </a:p>
          <a:p>
            <a:r>
              <a:rPr lang="en-US" dirty="0"/>
              <a:t>decisions on the merits, of which 82 were reported as sustained</a:t>
            </a:r>
          </a:p>
          <a:p>
            <a:r>
              <a:rPr lang="en-US" dirty="0"/>
              <a:t>protests.76 But a count of actual decisions (counting each</a:t>
            </a:r>
          </a:p>
          <a:p>
            <a:r>
              <a:rPr lang="en-US" dirty="0"/>
              <a:t>decision as one, even if it resolves two or more B numbers)</a:t>
            </a:r>
          </a:p>
          <a:p>
            <a:r>
              <a:rPr lang="en-US" dirty="0"/>
              <a:t>reveals that there were actually 282 decisions on the merits,</a:t>
            </a:r>
          </a:p>
          <a:p>
            <a:r>
              <a:rPr lang="en-US" dirty="0"/>
              <a:t>rather than 441, and </a:t>
            </a:r>
            <a:r>
              <a:rPr lang="en-US" dirty="0">
                <a:solidFill>
                  <a:srgbClr val="FF0000"/>
                </a:solidFill>
              </a:rPr>
              <a:t>that of these only 45 decisions sustained</a:t>
            </a:r>
          </a:p>
          <a:p>
            <a:r>
              <a:rPr lang="en-US" dirty="0"/>
              <a:t>the 82 protests that the GAO reported as having been sustained.</a:t>
            </a:r>
          </a:p>
        </p:txBody>
      </p:sp>
    </p:spTree>
    <p:extLst>
      <p:ext uri="{BB962C8B-B14F-4D97-AF65-F5344CB8AC3E}">
        <p14:creationId xmlns:p14="http://schemas.microsoft.com/office/powerpoint/2010/main" val="1436639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D72FF-015E-4128-84EF-9E7E67B3FD6E}"/>
              </a:ext>
            </a:extLst>
          </p:cNvPr>
          <p:cNvSpPr>
            <a:spLocks noGrp="1"/>
          </p:cNvSpPr>
          <p:nvPr>
            <p:ph type="title"/>
          </p:nvPr>
        </p:nvSpPr>
        <p:spPr/>
        <p:txBody>
          <a:bodyPr/>
          <a:lstStyle/>
          <a:p>
            <a:r>
              <a:rPr lang="en-US" dirty="0"/>
              <a:t>Transparency: greater encouragement to expand </a:t>
            </a:r>
            <a:r>
              <a:rPr lang="en-US" dirty="0" err="1"/>
              <a:t>Affars</a:t>
            </a:r>
            <a:r>
              <a:rPr lang="en-US" dirty="0"/>
              <a:t> 5133.104(a)(3)(ii)</a:t>
            </a:r>
          </a:p>
        </p:txBody>
      </p:sp>
      <p:sp>
        <p:nvSpPr>
          <p:cNvPr id="3" name="Content Placeholder 2">
            <a:extLst>
              <a:ext uri="{FF2B5EF4-FFF2-40B4-BE49-F238E27FC236}">
                <a16:creationId xmlns:a16="http://schemas.microsoft.com/office/drawing/2014/main" id="{5CA3AA49-53F0-42AD-B810-C8B6B2D46923}"/>
              </a:ext>
            </a:extLst>
          </p:cNvPr>
          <p:cNvSpPr>
            <a:spLocks noGrp="1"/>
          </p:cNvSpPr>
          <p:nvPr>
            <p:ph idx="1"/>
          </p:nvPr>
        </p:nvSpPr>
        <p:spPr>
          <a:xfrm>
            <a:off x="1141413" y="2667000"/>
            <a:ext cx="9905998" cy="2046768"/>
          </a:xfrm>
        </p:spPr>
        <p:txBody>
          <a:bodyPr/>
          <a:lstStyle/>
          <a:p>
            <a:r>
              <a:rPr lang="en-US" dirty="0">
                <a:effectLst/>
              </a:rPr>
              <a:t>What info we Do/Don’t Share due to Supplemental Protest</a:t>
            </a:r>
          </a:p>
          <a:p>
            <a:pPr lvl="0"/>
            <a:r>
              <a:rPr lang="en-US" dirty="0">
                <a:effectLst/>
              </a:rPr>
              <a:t>CO &amp; Lawyer Answer Matrix for Protest</a:t>
            </a:r>
          </a:p>
          <a:p>
            <a:pPr lvl="0"/>
            <a:r>
              <a:rPr lang="en-US" dirty="0">
                <a:effectLst/>
              </a:rPr>
              <a:t>Inequal release of information to lawyers &amp; non-lawyers</a:t>
            </a:r>
          </a:p>
          <a:p>
            <a:r>
              <a:rPr lang="en-US" dirty="0">
                <a:effectLst/>
              </a:rPr>
              <a:t>Reducing Average Supplemental Protests </a:t>
            </a:r>
            <a:endParaRPr lang="en-US" dirty="0"/>
          </a:p>
        </p:txBody>
      </p:sp>
    </p:spTree>
    <p:extLst>
      <p:ext uri="{BB962C8B-B14F-4D97-AF65-F5344CB8AC3E}">
        <p14:creationId xmlns:p14="http://schemas.microsoft.com/office/powerpoint/2010/main" val="945060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BE42D-FCB1-4DB5-BA7E-A8580131D19F}"/>
              </a:ext>
            </a:extLst>
          </p:cNvPr>
          <p:cNvSpPr>
            <a:spLocks noGrp="1"/>
          </p:cNvSpPr>
          <p:nvPr>
            <p:ph type="title"/>
          </p:nvPr>
        </p:nvSpPr>
        <p:spPr/>
        <p:txBody>
          <a:bodyPr/>
          <a:lstStyle/>
          <a:p>
            <a:r>
              <a:rPr lang="en-US" dirty="0"/>
              <a:t>Air Force Protest, Disputes, and Appeals </a:t>
            </a:r>
          </a:p>
        </p:txBody>
      </p:sp>
      <p:graphicFrame>
        <p:nvGraphicFramePr>
          <p:cNvPr id="5" name="Table 5">
            <a:extLst>
              <a:ext uri="{FF2B5EF4-FFF2-40B4-BE49-F238E27FC236}">
                <a16:creationId xmlns:a16="http://schemas.microsoft.com/office/drawing/2014/main" id="{651DC627-EC5E-4117-85C5-44BD153E84B6}"/>
              </a:ext>
            </a:extLst>
          </p:cNvPr>
          <p:cNvGraphicFramePr>
            <a:graphicFrameLocks noGrp="1"/>
          </p:cNvGraphicFramePr>
          <p:nvPr>
            <p:ph sz="half" idx="1"/>
            <p:extLst>
              <p:ext uri="{D42A27DB-BD31-4B8C-83A1-F6EECF244321}">
                <p14:modId xmlns:p14="http://schemas.microsoft.com/office/powerpoint/2010/main" val="916221522"/>
              </p:ext>
            </p:extLst>
          </p:nvPr>
        </p:nvGraphicFramePr>
        <p:xfrm>
          <a:off x="1141413" y="2666999"/>
          <a:ext cx="4210308" cy="2238150"/>
        </p:xfrm>
        <a:graphic>
          <a:graphicData uri="http://schemas.openxmlformats.org/drawingml/2006/table">
            <a:tbl>
              <a:tblPr firstRow="1" bandRow="1">
                <a:tableStyleId>{5C22544A-7EE6-4342-B048-85BDC9FD1C3A}</a:tableStyleId>
              </a:tblPr>
              <a:tblGrid>
                <a:gridCol w="1403436">
                  <a:extLst>
                    <a:ext uri="{9D8B030D-6E8A-4147-A177-3AD203B41FA5}">
                      <a16:colId xmlns:a16="http://schemas.microsoft.com/office/drawing/2014/main" val="3384742691"/>
                    </a:ext>
                  </a:extLst>
                </a:gridCol>
                <a:gridCol w="1403436">
                  <a:extLst>
                    <a:ext uri="{9D8B030D-6E8A-4147-A177-3AD203B41FA5}">
                      <a16:colId xmlns:a16="http://schemas.microsoft.com/office/drawing/2014/main" val="2317638004"/>
                    </a:ext>
                  </a:extLst>
                </a:gridCol>
                <a:gridCol w="1403436">
                  <a:extLst>
                    <a:ext uri="{9D8B030D-6E8A-4147-A177-3AD203B41FA5}">
                      <a16:colId xmlns:a16="http://schemas.microsoft.com/office/drawing/2014/main" val="821943251"/>
                    </a:ext>
                  </a:extLst>
                </a:gridCol>
              </a:tblGrid>
              <a:tr h="373025">
                <a:tc>
                  <a:txBody>
                    <a:bodyPr/>
                    <a:lstStyle/>
                    <a:p>
                      <a:pPr algn="ctr" fontAlgn="base">
                        <a:spcBef>
                          <a:spcPts val="1224"/>
                        </a:spcBef>
                      </a:pPr>
                      <a:r>
                        <a:rPr lang="en-US" sz="1000" b="1" dirty="0">
                          <a:solidFill>
                            <a:srgbClr val="000000"/>
                          </a:solidFill>
                          <a:effectLst/>
                          <a:latin typeface="inherit"/>
                        </a:rPr>
                        <a:t>PGI Paragraph</a:t>
                      </a:r>
                      <a:endParaRPr lang="en-US" dirty="0">
                        <a:solidFill>
                          <a:srgbClr val="000000"/>
                        </a:solidFill>
                        <a:effectLst/>
                        <a:latin typeface="open_sansregular"/>
                      </a:endParaRPr>
                    </a:p>
                  </a:txBody>
                  <a:tcPr marL="7620" marR="7620" marT="7620" marB="7620" anchor="ctr"/>
                </a:tc>
                <a:tc>
                  <a:txBody>
                    <a:bodyPr/>
                    <a:lstStyle/>
                    <a:p>
                      <a:pPr algn="ctr" fontAlgn="base">
                        <a:spcBef>
                          <a:spcPts val="1224"/>
                        </a:spcBef>
                      </a:pPr>
                      <a:r>
                        <a:rPr lang="en-US" sz="1000" b="1">
                          <a:solidFill>
                            <a:srgbClr val="000000"/>
                          </a:solidFill>
                          <a:effectLst/>
                          <a:latin typeface="inherit"/>
                        </a:rPr>
                        <a:t>MAJCOM</a:t>
                      </a:r>
                      <a:endParaRPr lang="en-US">
                        <a:solidFill>
                          <a:srgbClr val="000000"/>
                        </a:solidFill>
                        <a:effectLst/>
                        <a:latin typeface="open_sansregular"/>
                      </a:endParaRPr>
                    </a:p>
                  </a:txBody>
                  <a:tcPr marL="7620" marR="7620" marT="7620" marB="7620" anchor="ctr"/>
                </a:tc>
                <a:tc>
                  <a:txBody>
                    <a:bodyPr/>
                    <a:lstStyle/>
                    <a:p>
                      <a:pPr algn="ctr" fontAlgn="base">
                        <a:spcBef>
                          <a:spcPts val="1224"/>
                        </a:spcBef>
                      </a:pPr>
                      <a:r>
                        <a:rPr lang="en-US" sz="1000" b="1">
                          <a:solidFill>
                            <a:srgbClr val="000000"/>
                          </a:solidFill>
                          <a:effectLst/>
                          <a:latin typeface="inherit"/>
                        </a:rPr>
                        <a:t>Paragraph Title</a:t>
                      </a:r>
                      <a:endParaRPr lang="en-US">
                        <a:solidFill>
                          <a:srgbClr val="000000"/>
                        </a:solidFill>
                        <a:effectLst/>
                        <a:latin typeface="open_sansregular"/>
                      </a:endParaRPr>
                    </a:p>
                  </a:txBody>
                  <a:tcPr marL="7620" marR="7620" marT="7620" marB="7620" anchor="ctr"/>
                </a:tc>
                <a:extLst>
                  <a:ext uri="{0D108BD9-81ED-4DB2-BD59-A6C34878D82A}">
                    <a16:rowId xmlns:a16="http://schemas.microsoft.com/office/drawing/2014/main" val="902536713"/>
                  </a:ext>
                </a:extLst>
              </a:tr>
              <a:tr h="373025">
                <a:tc>
                  <a:txBody>
                    <a:bodyPr/>
                    <a:lstStyle/>
                    <a:p>
                      <a:pPr fontAlgn="base">
                        <a:spcBef>
                          <a:spcPts val="1224"/>
                        </a:spcBef>
                      </a:pPr>
                      <a:r>
                        <a:rPr lang="en-US" sz="1000" u="sng" dirty="0">
                          <a:solidFill>
                            <a:srgbClr val="000000"/>
                          </a:solidFill>
                          <a:effectLst/>
                          <a:latin typeface="open_sansregular"/>
                          <a:hlinkClick r:id="rId3"/>
                        </a:rPr>
                        <a:t>PGI  5333.102-90</a:t>
                      </a:r>
                      <a:endParaRPr lang="en-US" dirty="0">
                        <a:solidFill>
                          <a:srgbClr val="000000"/>
                        </a:solidFill>
                        <a:effectLst/>
                        <a:latin typeface="open_sansregular"/>
                      </a:endParaRPr>
                    </a:p>
                  </a:txBody>
                  <a:tcPr marL="73152" marR="73152" marT="27432" marB="27432" anchor="ctr"/>
                </a:tc>
                <a:tc>
                  <a:txBody>
                    <a:bodyPr/>
                    <a:lstStyle/>
                    <a:p>
                      <a:pPr algn="ctr" fontAlgn="base">
                        <a:spcBef>
                          <a:spcPts val="1224"/>
                        </a:spcBef>
                      </a:pPr>
                      <a:r>
                        <a:rPr lang="en-US" sz="1000">
                          <a:solidFill>
                            <a:srgbClr val="000000"/>
                          </a:solidFill>
                          <a:effectLst/>
                          <a:latin typeface="open_sansregular"/>
                        </a:rPr>
                        <a:t>AFICC</a:t>
                      </a:r>
                      <a:endParaRPr lang="en-US">
                        <a:solidFill>
                          <a:srgbClr val="000000"/>
                        </a:solidFill>
                        <a:effectLst/>
                        <a:latin typeface="open_sansregular"/>
                      </a:endParaRPr>
                    </a:p>
                  </a:txBody>
                  <a:tcPr marL="73152" marR="73152" marT="27432" marB="27432" anchor="ctr"/>
                </a:tc>
                <a:tc>
                  <a:txBody>
                    <a:bodyPr/>
                    <a:lstStyle/>
                    <a:p>
                      <a:pPr fontAlgn="base">
                        <a:spcBef>
                          <a:spcPts val="1224"/>
                        </a:spcBef>
                      </a:pPr>
                      <a:r>
                        <a:rPr lang="en-US" sz="1000">
                          <a:solidFill>
                            <a:srgbClr val="000000"/>
                          </a:solidFill>
                          <a:effectLst/>
                          <a:latin typeface="open_sansregular"/>
                        </a:rPr>
                        <a:t>General</a:t>
                      </a:r>
                      <a:endParaRPr lang="en-US">
                        <a:solidFill>
                          <a:srgbClr val="000000"/>
                        </a:solidFill>
                        <a:effectLst/>
                        <a:latin typeface="open_sansregular"/>
                      </a:endParaRPr>
                    </a:p>
                  </a:txBody>
                  <a:tcPr marL="73152" marR="73152" marT="27432" marB="27432" anchor="ctr"/>
                </a:tc>
                <a:extLst>
                  <a:ext uri="{0D108BD9-81ED-4DB2-BD59-A6C34878D82A}">
                    <a16:rowId xmlns:a16="http://schemas.microsoft.com/office/drawing/2014/main" val="1533033587"/>
                  </a:ext>
                </a:extLst>
              </a:tr>
              <a:tr h="373025">
                <a:tc>
                  <a:txBody>
                    <a:bodyPr/>
                    <a:lstStyle/>
                    <a:p>
                      <a:pPr fontAlgn="base">
                        <a:spcBef>
                          <a:spcPts val="1224"/>
                        </a:spcBef>
                      </a:pPr>
                      <a:r>
                        <a:rPr lang="en-US" sz="1000" u="sng">
                          <a:solidFill>
                            <a:srgbClr val="000000"/>
                          </a:solidFill>
                          <a:effectLst/>
                          <a:latin typeface="open_sansregular"/>
                          <a:hlinkClick r:id="rId4"/>
                        </a:rPr>
                        <a:t>PGI  5333.102-90</a:t>
                      </a:r>
                      <a:endParaRPr lang="en-US">
                        <a:solidFill>
                          <a:srgbClr val="000000"/>
                        </a:solidFill>
                        <a:effectLst/>
                        <a:latin typeface="open_sansregular"/>
                      </a:endParaRPr>
                    </a:p>
                  </a:txBody>
                  <a:tcPr marL="73152" marR="73152" marT="27432" marB="27432" anchor="ctr"/>
                </a:tc>
                <a:tc>
                  <a:txBody>
                    <a:bodyPr/>
                    <a:lstStyle/>
                    <a:p>
                      <a:pPr algn="ctr" fontAlgn="base">
                        <a:spcBef>
                          <a:spcPts val="1224"/>
                        </a:spcBef>
                      </a:pPr>
                      <a:r>
                        <a:rPr lang="en-US" sz="1000">
                          <a:solidFill>
                            <a:srgbClr val="000000"/>
                          </a:solidFill>
                          <a:effectLst/>
                          <a:latin typeface="open_sansregular"/>
                        </a:rPr>
                        <a:t>AFMC</a:t>
                      </a:r>
                      <a:endParaRPr lang="en-US">
                        <a:solidFill>
                          <a:srgbClr val="000000"/>
                        </a:solidFill>
                        <a:effectLst/>
                        <a:latin typeface="open_sansregular"/>
                      </a:endParaRPr>
                    </a:p>
                  </a:txBody>
                  <a:tcPr marL="73152" marR="73152" marT="27432" marB="27432" anchor="ctr"/>
                </a:tc>
                <a:tc>
                  <a:txBody>
                    <a:bodyPr/>
                    <a:lstStyle/>
                    <a:p>
                      <a:pPr fontAlgn="base">
                        <a:spcBef>
                          <a:spcPts val="1224"/>
                        </a:spcBef>
                      </a:pPr>
                      <a:r>
                        <a:rPr lang="en-US" sz="1000">
                          <a:solidFill>
                            <a:srgbClr val="000000"/>
                          </a:solidFill>
                          <a:effectLst/>
                          <a:latin typeface="open_sansregular"/>
                        </a:rPr>
                        <a:t>General</a:t>
                      </a:r>
                      <a:endParaRPr lang="en-US">
                        <a:solidFill>
                          <a:srgbClr val="000000"/>
                        </a:solidFill>
                        <a:effectLst/>
                        <a:latin typeface="open_sansregular"/>
                      </a:endParaRPr>
                    </a:p>
                  </a:txBody>
                  <a:tcPr marL="73152" marR="73152" marT="27432" marB="27432" anchor="ctr"/>
                </a:tc>
                <a:extLst>
                  <a:ext uri="{0D108BD9-81ED-4DB2-BD59-A6C34878D82A}">
                    <a16:rowId xmlns:a16="http://schemas.microsoft.com/office/drawing/2014/main" val="346234840"/>
                  </a:ext>
                </a:extLst>
              </a:tr>
              <a:tr h="373025">
                <a:tc>
                  <a:txBody>
                    <a:bodyPr/>
                    <a:lstStyle/>
                    <a:p>
                      <a:pPr fontAlgn="base">
                        <a:spcBef>
                          <a:spcPts val="1224"/>
                        </a:spcBef>
                      </a:pPr>
                      <a:r>
                        <a:rPr lang="en-US" sz="1000" u="sng">
                          <a:solidFill>
                            <a:srgbClr val="000000"/>
                          </a:solidFill>
                          <a:effectLst/>
                          <a:latin typeface="open_sansregular"/>
                          <a:hlinkClick r:id="rId5"/>
                        </a:rPr>
                        <a:t>PGI  5333.103</a:t>
                      </a:r>
                      <a:endParaRPr lang="en-US">
                        <a:solidFill>
                          <a:srgbClr val="000000"/>
                        </a:solidFill>
                        <a:effectLst/>
                        <a:latin typeface="open_sansregular"/>
                      </a:endParaRPr>
                    </a:p>
                  </a:txBody>
                  <a:tcPr marL="73152" marR="73152" marT="27432" marB="27432" anchor="ctr"/>
                </a:tc>
                <a:tc>
                  <a:txBody>
                    <a:bodyPr/>
                    <a:lstStyle/>
                    <a:p>
                      <a:pPr algn="ctr" fontAlgn="base">
                        <a:spcBef>
                          <a:spcPts val="1224"/>
                        </a:spcBef>
                      </a:pPr>
                      <a:r>
                        <a:rPr lang="en-US" sz="1000">
                          <a:solidFill>
                            <a:srgbClr val="000000"/>
                          </a:solidFill>
                          <a:effectLst/>
                          <a:latin typeface="open_sansregular"/>
                        </a:rPr>
                        <a:t>AFICC</a:t>
                      </a:r>
                      <a:endParaRPr lang="en-US">
                        <a:solidFill>
                          <a:srgbClr val="000000"/>
                        </a:solidFill>
                        <a:effectLst/>
                        <a:latin typeface="open_sansregular"/>
                      </a:endParaRPr>
                    </a:p>
                  </a:txBody>
                  <a:tcPr marL="73152" marR="73152" marT="27432" marB="27432" anchor="ctr"/>
                </a:tc>
                <a:tc>
                  <a:txBody>
                    <a:bodyPr/>
                    <a:lstStyle/>
                    <a:p>
                      <a:pPr fontAlgn="base">
                        <a:spcBef>
                          <a:spcPts val="1224"/>
                        </a:spcBef>
                      </a:pPr>
                      <a:r>
                        <a:rPr lang="en-US" sz="1000">
                          <a:solidFill>
                            <a:srgbClr val="000000"/>
                          </a:solidFill>
                          <a:effectLst/>
                          <a:latin typeface="open_sansregular"/>
                        </a:rPr>
                        <a:t>Protests to the Agency</a:t>
                      </a:r>
                      <a:endParaRPr lang="en-US">
                        <a:solidFill>
                          <a:srgbClr val="000000"/>
                        </a:solidFill>
                        <a:effectLst/>
                        <a:latin typeface="open_sansregular"/>
                      </a:endParaRPr>
                    </a:p>
                  </a:txBody>
                  <a:tcPr marL="73152" marR="73152" marT="27432" marB="27432" anchor="ctr"/>
                </a:tc>
                <a:extLst>
                  <a:ext uri="{0D108BD9-81ED-4DB2-BD59-A6C34878D82A}">
                    <a16:rowId xmlns:a16="http://schemas.microsoft.com/office/drawing/2014/main" val="2944571478"/>
                  </a:ext>
                </a:extLst>
              </a:tr>
              <a:tr h="373025">
                <a:tc>
                  <a:txBody>
                    <a:bodyPr/>
                    <a:lstStyle/>
                    <a:p>
                      <a:pPr fontAlgn="base">
                        <a:spcBef>
                          <a:spcPts val="1224"/>
                        </a:spcBef>
                      </a:pPr>
                      <a:r>
                        <a:rPr lang="en-US" sz="1000" u="sng">
                          <a:solidFill>
                            <a:srgbClr val="000000"/>
                          </a:solidFill>
                          <a:effectLst/>
                          <a:latin typeface="open_sansregular"/>
                          <a:hlinkClick r:id="rId6"/>
                        </a:rPr>
                        <a:t>PGI  5333.103</a:t>
                      </a:r>
                      <a:endParaRPr lang="en-US">
                        <a:solidFill>
                          <a:srgbClr val="000000"/>
                        </a:solidFill>
                        <a:effectLst/>
                        <a:latin typeface="open_sansregular"/>
                      </a:endParaRPr>
                    </a:p>
                  </a:txBody>
                  <a:tcPr marL="73152" marR="73152" marT="27432" marB="27432" anchor="ctr"/>
                </a:tc>
                <a:tc>
                  <a:txBody>
                    <a:bodyPr/>
                    <a:lstStyle/>
                    <a:p>
                      <a:pPr algn="ctr" fontAlgn="base">
                        <a:spcBef>
                          <a:spcPts val="1224"/>
                        </a:spcBef>
                      </a:pPr>
                      <a:r>
                        <a:rPr lang="en-US" sz="1000">
                          <a:solidFill>
                            <a:srgbClr val="000000"/>
                          </a:solidFill>
                          <a:effectLst/>
                          <a:latin typeface="open_sansregular"/>
                        </a:rPr>
                        <a:t>AFMC</a:t>
                      </a:r>
                      <a:endParaRPr lang="en-US">
                        <a:solidFill>
                          <a:srgbClr val="000000"/>
                        </a:solidFill>
                        <a:effectLst/>
                        <a:latin typeface="open_sansregular"/>
                      </a:endParaRPr>
                    </a:p>
                  </a:txBody>
                  <a:tcPr marL="73152" marR="73152" marT="27432" marB="27432" anchor="ctr"/>
                </a:tc>
                <a:tc>
                  <a:txBody>
                    <a:bodyPr/>
                    <a:lstStyle/>
                    <a:p>
                      <a:pPr fontAlgn="base">
                        <a:spcBef>
                          <a:spcPts val="1224"/>
                        </a:spcBef>
                      </a:pPr>
                      <a:r>
                        <a:rPr lang="en-US" sz="1000">
                          <a:solidFill>
                            <a:srgbClr val="000000"/>
                          </a:solidFill>
                          <a:effectLst/>
                          <a:latin typeface="open_sansregular"/>
                        </a:rPr>
                        <a:t>Protests to the Agency</a:t>
                      </a:r>
                      <a:endParaRPr lang="en-US">
                        <a:solidFill>
                          <a:srgbClr val="000000"/>
                        </a:solidFill>
                        <a:effectLst/>
                        <a:latin typeface="open_sansregular"/>
                      </a:endParaRPr>
                    </a:p>
                  </a:txBody>
                  <a:tcPr marL="73152" marR="73152" marT="27432" marB="27432" anchor="ctr"/>
                </a:tc>
                <a:extLst>
                  <a:ext uri="{0D108BD9-81ED-4DB2-BD59-A6C34878D82A}">
                    <a16:rowId xmlns:a16="http://schemas.microsoft.com/office/drawing/2014/main" val="2561137637"/>
                  </a:ext>
                </a:extLst>
              </a:tr>
              <a:tr h="373025">
                <a:tc>
                  <a:txBody>
                    <a:bodyPr/>
                    <a:lstStyle/>
                    <a:p>
                      <a:pPr fontAlgn="base">
                        <a:spcBef>
                          <a:spcPts val="1224"/>
                        </a:spcBef>
                      </a:pPr>
                      <a:r>
                        <a:rPr lang="en-US" sz="1000" u="sng">
                          <a:solidFill>
                            <a:srgbClr val="000000"/>
                          </a:solidFill>
                          <a:effectLst/>
                          <a:latin typeface="open_sansregular"/>
                          <a:hlinkClick r:id="rId7"/>
                        </a:rPr>
                        <a:t>PGI  5333.9000</a:t>
                      </a:r>
                      <a:endParaRPr lang="en-US">
                        <a:solidFill>
                          <a:srgbClr val="000000"/>
                        </a:solidFill>
                        <a:effectLst/>
                        <a:latin typeface="open_sansregular"/>
                      </a:endParaRPr>
                    </a:p>
                  </a:txBody>
                  <a:tcPr marL="73152" marR="73152" marT="27432" marB="27432" anchor="ctr"/>
                </a:tc>
                <a:tc>
                  <a:txBody>
                    <a:bodyPr/>
                    <a:lstStyle/>
                    <a:p>
                      <a:pPr algn="ctr" fontAlgn="base">
                        <a:spcBef>
                          <a:spcPts val="1224"/>
                        </a:spcBef>
                      </a:pPr>
                      <a:r>
                        <a:rPr lang="en-US" sz="1000">
                          <a:solidFill>
                            <a:srgbClr val="000000"/>
                          </a:solidFill>
                          <a:effectLst/>
                          <a:latin typeface="open_sansregular"/>
                        </a:rPr>
                        <a:t>AFICC</a:t>
                      </a:r>
                      <a:endParaRPr lang="en-US">
                        <a:solidFill>
                          <a:srgbClr val="000000"/>
                        </a:solidFill>
                        <a:effectLst/>
                        <a:latin typeface="open_sansregular"/>
                      </a:endParaRPr>
                    </a:p>
                  </a:txBody>
                  <a:tcPr marL="73152" marR="73152" marT="27432" marB="27432" anchor="ctr"/>
                </a:tc>
                <a:tc>
                  <a:txBody>
                    <a:bodyPr/>
                    <a:lstStyle/>
                    <a:p>
                      <a:pPr fontAlgn="base">
                        <a:spcBef>
                          <a:spcPts val="1224"/>
                        </a:spcBef>
                      </a:pPr>
                      <a:r>
                        <a:rPr lang="en-US" sz="1000" dirty="0">
                          <a:solidFill>
                            <a:srgbClr val="000000"/>
                          </a:solidFill>
                          <a:effectLst/>
                          <a:latin typeface="open_sansregular"/>
                        </a:rPr>
                        <a:t>Congressional Inquiries  Process</a:t>
                      </a:r>
                      <a:endParaRPr lang="en-US" dirty="0">
                        <a:solidFill>
                          <a:srgbClr val="000000"/>
                        </a:solidFill>
                        <a:effectLst/>
                        <a:latin typeface="open_sansregular"/>
                      </a:endParaRPr>
                    </a:p>
                  </a:txBody>
                  <a:tcPr marL="73152" marR="73152" marT="27432" marB="27432" anchor="ctr"/>
                </a:tc>
                <a:extLst>
                  <a:ext uri="{0D108BD9-81ED-4DB2-BD59-A6C34878D82A}">
                    <a16:rowId xmlns:a16="http://schemas.microsoft.com/office/drawing/2014/main" val="2119225469"/>
                  </a:ext>
                </a:extLst>
              </a:tr>
            </a:tbl>
          </a:graphicData>
        </a:graphic>
      </p:graphicFrame>
      <p:sp>
        <p:nvSpPr>
          <p:cNvPr id="4" name="Content Placeholder 3">
            <a:extLst>
              <a:ext uri="{FF2B5EF4-FFF2-40B4-BE49-F238E27FC236}">
                <a16:creationId xmlns:a16="http://schemas.microsoft.com/office/drawing/2014/main" id="{F32C35F8-B12C-426F-BEAA-81ED6EC86E78}"/>
              </a:ext>
            </a:extLst>
          </p:cNvPr>
          <p:cNvSpPr>
            <a:spLocks noGrp="1"/>
          </p:cNvSpPr>
          <p:nvPr>
            <p:ph sz="half" idx="2"/>
          </p:nvPr>
        </p:nvSpPr>
        <p:spPr>
          <a:xfrm>
            <a:off x="5769934" y="1893482"/>
            <a:ext cx="5213681" cy="4899837"/>
          </a:xfrm>
        </p:spPr>
        <p:txBody>
          <a:bodyPr>
            <a:normAutofit/>
          </a:bodyPr>
          <a:lstStyle/>
          <a:p>
            <a:r>
              <a:rPr lang="en-US" b="1" dirty="0"/>
              <a:t>AFICC PGI 5333.102-90(a)(2)(</a:t>
            </a:r>
            <a:r>
              <a:rPr lang="en-US" b="1" dirty="0" err="1"/>
              <a:t>i</a:t>
            </a:r>
            <a:r>
              <a:rPr lang="en-US" b="1" dirty="0"/>
              <a:t>)</a:t>
            </a:r>
            <a:r>
              <a:rPr lang="en-US" b="1" dirty="0">
                <a:effectLst/>
              </a:rPr>
              <a:t> </a:t>
            </a:r>
            <a:r>
              <a:rPr lang="en-US" dirty="0">
                <a:effectLst/>
              </a:rPr>
              <a:t>Each Specialized/Operational Contracting Unit (ESS, SCONS, CONS, CONF, etc.) should ensure their respective AFICC OL and/or ESS/KD designated protest focal points are apprised of the status of protests and protest resolutions to include such information as the disposition (denied or sustained), protest withdrawn, corrective action(s) taken, decisions, etc.</a:t>
            </a:r>
          </a:p>
          <a:p>
            <a:r>
              <a:rPr lang="en-US" b="1" dirty="0"/>
              <a:t>AFICC PGI 5333.103 &amp; AFMC PGI 5333.103 </a:t>
            </a:r>
            <a:r>
              <a:rPr lang="en-US" dirty="0"/>
              <a:t>Both instruct the contracting officer to obtain legal review and that </a:t>
            </a:r>
            <a:r>
              <a:rPr lang="en-US" dirty="0">
                <a:effectLst/>
              </a:rPr>
              <a:t>the COCO should review and make the final decision</a:t>
            </a:r>
            <a:endParaRPr lang="en-US" dirty="0"/>
          </a:p>
        </p:txBody>
      </p:sp>
    </p:spTree>
    <p:extLst>
      <p:ext uri="{BB962C8B-B14F-4D97-AF65-F5344CB8AC3E}">
        <p14:creationId xmlns:p14="http://schemas.microsoft.com/office/powerpoint/2010/main" val="2882847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18DF8-0DD2-4180-AD57-A2A6BCFBE25B}"/>
              </a:ext>
            </a:extLst>
          </p:cNvPr>
          <p:cNvSpPr>
            <a:spLocks noGrp="1"/>
          </p:cNvSpPr>
          <p:nvPr>
            <p:ph type="ctrTitle"/>
          </p:nvPr>
        </p:nvSpPr>
        <p:spPr>
          <a:xfrm>
            <a:off x="1751012" y="609601"/>
            <a:ext cx="8676222" cy="1467292"/>
          </a:xfrm>
        </p:spPr>
        <p:txBody>
          <a:bodyPr>
            <a:normAutofit fontScale="90000"/>
          </a:bodyPr>
          <a:lstStyle/>
          <a:p>
            <a:r>
              <a:rPr lang="en-US" dirty="0"/>
              <a:t>What information is collected</a:t>
            </a:r>
          </a:p>
        </p:txBody>
      </p:sp>
      <p:sp>
        <p:nvSpPr>
          <p:cNvPr id="3" name="Subtitle 2">
            <a:extLst>
              <a:ext uri="{FF2B5EF4-FFF2-40B4-BE49-F238E27FC236}">
                <a16:creationId xmlns:a16="http://schemas.microsoft.com/office/drawing/2014/main" id="{88080757-B2BF-4E1C-8E69-91FD927203C2}"/>
              </a:ext>
            </a:extLst>
          </p:cNvPr>
          <p:cNvSpPr>
            <a:spLocks noGrp="1"/>
          </p:cNvSpPr>
          <p:nvPr>
            <p:ph type="subTitle" idx="1"/>
          </p:nvPr>
        </p:nvSpPr>
        <p:spPr>
          <a:xfrm>
            <a:off x="1751012" y="2197394"/>
            <a:ext cx="8676222" cy="4660605"/>
          </a:xfrm>
        </p:spPr>
        <p:txBody>
          <a:bodyPr>
            <a:normAutofit fontScale="85000" lnSpcReduction="20000"/>
          </a:bodyPr>
          <a:lstStyle/>
          <a:p>
            <a:r>
              <a:rPr lang="en-US" b="1" dirty="0">
                <a:effectLst/>
              </a:rPr>
              <a:t>AFMC PGI 5333.102-90</a:t>
            </a:r>
          </a:p>
          <a:p>
            <a:pPr algn="l" fontAlgn="base"/>
            <a:r>
              <a:rPr lang="en-US" dirty="0">
                <a:effectLst/>
              </a:rPr>
              <a:t>(1) Date protest received</a:t>
            </a:r>
          </a:p>
          <a:p>
            <a:pPr algn="l" fontAlgn="base"/>
            <a:r>
              <a:rPr lang="en-US" dirty="0">
                <a:effectLst/>
              </a:rPr>
              <a:t>(2) Protest type (agency or GAO - before award or after award)</a:t>
            </a:r>
          </a:p>
          <a:p>
            <a:pPr algn="l" fontAlgn="base"/>
            <a:r>
              <a:rPr lang="en-US" dirty="0">
                <a:effectLst/>
              </a:rPr>
              <a:t>(3) Protestor name and address</a:t>
            </a:r>
          </a:p>
          <a:p>
            <a:pPr algn="l" fontAlgn="base"/>
            <a:r>
              <a:rPr lang="en-US" dirty="0">
                <a:effectLst/>
              </a:rPr>
              <a:t>(4) Solicitation number and number of offerors or potential offerors</a:t>
            </a:r>
          </a:p>
          <a:p>
            <a:pPr algn="l" fontAlgn="base"/>
            <a:r>
              <a:rPr lang="en-US" dirty="0">
                <a:effectLst/>
              </a:rPr>
              <a:t>(5) Contract number (if applicable)</a:t>
            </a:r>
          </a:p>
          <a:p>
            <a:pPr algn="l" fontAlgn="base"/>
            <a:r>
              <a:rPr lang="en-US" dirty="0">
                <a:effectLst/>
              </a:rPr>
              <a:t>(6) Contractor name (if applicable)</a:t>
            </a:r>
          </a:p>
          <a:p>
            <a:pPr algn="l" fontAlgn="base"/>
            <a:r>
              <a:rPr lang="en-US" dirty="0">
                <a:effectLst/>
              </a:rPr>
              <a:t>(7) Contracting method and type</a:t>
            </a:r>
          </a:p>
          <a:p>
            <a:pPr algn="l" fontAlgn="base"/>
            <a:r>
              <a:rPr lang="en-US" dirty="0">
                <a:effectLst/>
              </a:rPr>
              <a:t>(8) Amount or estimated amount of acquisition</a:t>
            </a:r>
          </a:p>
          <a:p>
            <a:pPr algn="l" fontAlgn="base"/>
            <a:r>
              <a:rPr lang="en-US" dirty="0">
                <a:effectLst/>
              </a:rPr>
              <a:t>(9) Buyer/contracting officer name, phone and office</a:t>
            </a:r>
          </a:p>
          <a:p>
            <a:pPr algn="l" fontAlgn="base"/>
            <a:r>
              <a:rPr lang="en-US" dirty="0">
                <a:effectLst/>
              </a:rPr>
              <a:t>(10) Description of item (including NSN), service, or program name</a:t>
            </a:r>
          </a:p>
          <a:p>
            <a:pPr algn="l" fontAlgn="base"/>
            <a:r>
              <a:rPr lang="en-US" dirty="0">
                <a:effectLst/>
              </a:rPr>
              <a:t>(11) Summary of protest/issues</a:t>
            </a:r>
          </a:p>
          <a:p>
            <a:pPr algn="l" fontAlgn="base"/>
            <a:r>
              <a:rPr lang="en-US" dirty="0">
                <a:effectLst/>
              </a:rPr>
              <a:t>(12) Legal liaison assigned to protest</a:t>
            </a:r>
          </a:p>
          <a:p>
            <a:endParaRPr lang="en-US" dirty="0"/>
          </a:p>
        </p:txBody>
      </p:sp>
    </p:spTree>
    <p:extLst>
      <p:ext uri="{BB962C8B-B14F-4D97-AF65-F5344CB8AC3E}">
        <p14:creationId xmlns:p14="http://schemas.microsoft.com/office/powerpoint/2010/main" val="1224110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BD70-578F-47A4-BB39-DBE6F5A801A2}"/>
              </a:ext>
            </a:extLst>
          </p:cNvPr>
          <p:cNvSpPr>
            <a:spLocks noGrp="1"/>
          </p:cNvSpPr>
          <p:nvPr>
            <p:ph type="ctrTitle"/>
          </p:nvPr>
        </p:nvSpPr>
        <p:spPr>
          <a:xfrm>
            <a:off x="1751012" y="609601"/>
            <a:ext cx="8676222" cy="1594883"/>
          </a:xfrm>
        </p:spPr>
        <p:txBody>
          <a:bodyPr/>
          <a:lstStyle/>
          <a:p>
            <a:r>
              <a:rPr lang="en-US" dirty="0"/>
              <a:t>Primary reasons for </a:t>
            </a:r>
            <a:r>
              <a:rPr lang="en-US" dirty="0" err="1"/>
              <a:t>protst</a:t>
            </a:r>
            <a:endParaRPr lang="en-US" dirty="0"/>
          </a:p>
        </p:txBody>
      </p:sp>
      <p:sp>
        <p:nvSpPr>
          <p:cNvPr id="3" name="Subtitle 2">
            <a:extLst>
              <a:ext uri="{FF2B5EF4-FFF2-40B4-BE49-F238E27FC236}">
                <a16:creationId xmlns:a16="http://schemas.microsoft.com/office/drawing/2014/main" id="{CB7148E1-1886-4DED-9ECE-22657CBB3EE2}"/>
              </a:ext>
            </a:extLst>
          </p:cNvPr>
          <p:cNvSpPr>
            <a:spLocks noGrp="1"/>
          </p:cNvSpPr>
          <p:nvPr>
            <p:ph type="subTitle" idx="1"/>
          </p:nvPr>
        </p:nvSpPr>
        <p:spPr>
          <a:xfrm>
            <a:off x="1751012" y="2473842"/>
            <a:ext cx="8676222" cy="3317358"/>
          </a:xfrm>
        </p:spPr>
        <p:txBody>
          <a:bodyPr>
            <a:normAutofit fontScale="92500"/>
          </a:bodyPr>
          <a:lstStyle/>
          <a:p>
            <a:endParaRPr lang="en-US" dirty="0"/>
          </a:p>
          <a:p>
            <a:r>
              <a:rPr lang="en-US" dirty="0"/>
              <a:t> Of the protests resolved on the merits during fiscal year 2020, our Office sustained 15 percent of those protests. Our review shows that the most prevalent reasons for sustaining protests during the 2020 fiscal year were: </a:t>
            </a:r>
          </a:p>
          <a:p>
            <a:pPr marL="457200" indent="-457200" algn="l">
              <a:buAutoNum type="arabicParenBoth"/>
            </a:pPr>
            <a:r>
              <a:rPr lang="en-US" dirty="0"/>
              <a:t>unreasonable technical evaluation;1 </a:t>
            </a:r>
          </a:p>
          <a:p>
            <a:pPr algn="l"/>
            <a:r>
              <a:rPr lang="en-US" dirty="0"/>
              <a:t>(2) flawed solicitation;2 </a:t>
            </a:r>
          </a:p>
          <a:p>
            <a:pPr algn="l"/>
            <a:r>
              <a:rPr lang="en-US" dirty="0"/>
              <a:t>(3) unreasonable cost or price evaluation;3 and </a:t>
            </a:r>
          </a:p>
          <a:p>
            <a:pPr algn="l"/>
            <a:r>
              <a:rPr lang="en-US" dirty="0"/>
              <a:t>(4) unreasonable past performance evaluation.4</a:t>
            </a:r>
          </a:p>
        </p:txBody>
      </p:sp>
    </p:spTree>
    <p:extLst>
      <p:ext uri="{BB962C8B-B14F-4D97-AF65-F5344CB8AC3E}">
        <p14:creationId xmlns:p14="http://schemas.microsoft.com/office/powerpoint/2010/main" val="2422392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26823-8096-41CB-88F1-0850AD7E49F8}"/>
              </a:ext>
            </a:extLst>
          </p:cNvPr>
          <p:cNvSpPr>
            <a:spLocks noGrp="1"/>
          </p:cNvSpPr>
          <p:nvPr>
            <p:ph type="ctrTitle"/>
          </p:nvPr>
        </p:nvSpPr>
        <p:spPr>
          <a:xfrm>
            <a:off x="1751012" y="609601"/>
            <a:ext cx="8676222" cy="1807534"/>
          </a:xfrm>
        </p:spPr>
        <p:txBody>
          <a:bodyPr/>
          <a:lstStyle/>
          <a:p>
            <a:r>
              <a:rPr lang="en-US" dirty="0"/>
              <a:t>Success Rate of Agency-Level Bid Protests</a:t>
            </a:r>
          </a:p>
        </p:txBody>
      </p:sp>
      <p:pic>
        <p:nvPicPr>
          <p:cNvPr id="4" name="Picture 3">
            <a:extLst>
              <a:ext uri="{FF2B5EF4-FFF2-40B4-BE49-F238E27FC236}">
                <a16:creationId xmlns:a16="http://schemas.microsoft.com/office/drawing/2014/main" id="{2C777DB3-686B-4B3C-BF86-F67E06551CF3}"/>
              </a:ext>
            </a:extLst>
          </p:cNvPr>
          <p:cNvPicPr>
            <a:picLocks noChangeAspect="1"/>
          </p:cNvPicPr>
          <p:nvPr/>
        </p:nvPicPr>
        <p:blipFill>
          <a:blip r:embed="rId3"/>
          <a:stretch>
            <a:fillRect/>
          </a:stretch>
        </p:blipFill>
        <p:spPr>
          <a:xfrm>
            <a:off x="3096486" y="2458601"/>
            <a:ext cx="5985274" cy="4110536"/>
          </a:xfrm>
          <a:prstGeom prst="rect">
            <a:avLst/>
          </a:prstGeom>
        </p:spPr>
      </p:pic>
      <p:sp>
        <p:nvSpPr>
          <p:cNvPr id="6" name="TextBox 5">
            <a:extLst>
              <a:ext uri="{FF2B5EF4-FFF2-40B4-BE49-F238E27FC236}">
                <a16:creationId xmlns:a16="http://schemas.microsoft.com/office/drawing/2014/main" id="{EA64B161-5F9D-495F-9851-2E840A1E8221}"/>
              </a:ext>
            </a:extLst>
          </p:cNvPr>
          <p:cNvSpPr txBox="1"/>
          <p:nvPr/>
        </p:nvSpPr>
        <p:spPr>
          <a:xfrm>
            <a:off x="10052957" y="6384471"/>
            <a:ext cx="3237220" cy="369332"/>
          </a:xfrm>
          <a:prstGeom prst="rect">
            <a:avLst/>
          </a:prstGeom>
          <a:noFill/>
        </p:spPr>
        <p:txBody>
          <a:bodyPr wrap="square" rtlCol="0">
            <a:spAutoFit/>
          </a:bodyPr>
          <a:lstStyle/>
          <a:p>
            <a:r>
              <a:rPr lang="en-US" dirty="0"/>
              <a:t>GAO 21-281SP</a:t>
            </a:r>
          </a:p>
        </p:txBody>
      </p:sp>
    </p:spTree>
    <p:extLst>
      <p:ext uri="{BB962C8B-B14F-4D97-AF65-F5344CB8AC3E}">
        <p14:creationId xmlns:p14="http://schemas.microsoft.com/office/powerpoint/2010/main" val="3034433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AAA3A-2E02-4BFA-BD1C-D46EB4B53DBF}"/>
              </a:ext>
            </a:extLst>
          </p:cNvPr>
          <p:cNvSpPr>
            <a:spLocks noGrp="1"/>
          </p:cNvSpPr>
          <p:nvPr>
            <p:ph type="ctrTitle"/>
          </p:nvPr>
        </p:nvSpPr>
        <p:spPr>
          <a:xfrm>
            <a:off x="1751012" y="609601"/>
            <a:ext cx="8676222" cy="1559441"/>
          </a:xfrm>
        </p:spPr>
        <p:txBody>
          <a:bodyPr/>
          <a:lstStyle/>
          <a:p>
            <a:r>
              <a:rPr lang="en-US"/>
              <a:t>886 Evaluation Shall</a:t>
            </a:r>
            <a:endParaRPr lang="en-US" dirty="0"/>
          </a:p>
        </p:txBody>
      </p:sp>
      <p:sp>
        <p:nvSpPr>
          <p:cNvPr id="3" name="Subtitle 2">
            <a:extLst>
              <a:ext uri="{FF2B5EF4-FFF2-40B4-BE49-F238E27FC236}">
                <a16:creationId xmlns:a16="http://schemas.microsoft.com/office/drawing/2014/main" id="{DC2F3D09-57C7-4480-B096-9E921DC23BBC}"/>
              </a:ext>
            </a:extLst>
          </p:cNvPr>
          <p:cNvSpPr>
            <a:spLocks noGrp="1"/>
          </p:cNvSpPr>
          <p:nvPr>
            <p:ph type="subTitle" idx="1"/>
          </p:nvPr>
        </p:nvSpPr>
        <p:spPr>
          <a:xfrm>
            <a:off x="1751012" y="2374605"/>
            <a:ext cx="8676222" cy="3416595"/>
          </a:xfrm>
        </p:spPr>
        <p:txBody>
          <a:bodyPr>
            <a:normAutofit fontScale="92500" lnSpcReduction="20000"/>
          </a:bodyPr>
          <a:lstStyle/>
          <a:p>
            <a:r>
              <a:rPr lang="en-US" dirty="0"/>
              <a:t>This study shall address: </a:t>
            </a:r>
          </a:p>
          <a:p>
            <a:r>
              <a:rPr lang="en-US" dirty="0"/>
              <a:t>(1) The rate at which protestors are awarded the contract that was the subject of the bid protest; </a:t>
            </a:r>
          </a:p>
          <a:p>
            <a:r>
              <a:rPr lang="en-US" dirty="0"/>
              <a:t>(2) A description of the time it takes the Department to implement corrective actions after a ruling or decision, the percentage of those corrective actions that are subsequently protested, and the outcomes of those protests; </a:t>
            </a:r>
          </a:p>
          <a:p>
            <a:r>
              <a:rPr lang="en-US" dirty="0"/>
              <a:t>(3) Analysis of the time spent at each phase of the procurement process attempting to prevent a protest, addressing a protest, or taking corrective action in response to a protest, including the efficacy of any actions attempted to prevent the occurrence of a protest; and </a:t>
            </a:r>
          </a:p>
          <a:p>
            <a:r>
              <a:rPr lang="en-US" dirty="0"/>
              <a:t> (4) Analysis of the number and disposition of protests filed within the Department.</a:t>
            </a:r>
          </a:p>
        </p:txBody>
      </p:sp>
    </p:spTree>
    <p:extLst>
      <p:ext uri="{BB962C8B-B14F-4D97-AF65-F5344CB8AC3E}">
        <p14:creationId xmlns:p14="http://schemas.microsoft.com/office/powerpoint/2010/main" val="573555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12" name="Rounded Rectangle 9">
            <a:extLst>
              <a:ext uri="{FF2B5EF4-FFF2-40B4-BE49-F238E27FC236}">
                <a16:creationId xmlns:a16="http://schemas.microsoft.com/office/drawing/2014/main" id="{BCA2EB72-13DC-4DC6-B461-3B036C55B9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10905066" cy="5571066"/>
          </a:xfrm>
          <a:prstGeom prst="roundRect">
            <a:avLst>
              <a:gd name="adj" fmla="val 2627"/>
            </a:avLst>
          </a:prstGeom>
          <a:solidFill>
            <a:schemeClr val="bg2">
              <a:lumMod val="75000"/>
            </a:schemeClr>
          </a:solidFill>
          <a:ln w="44450">
            <a:gradFill>
              <a:gsLst>
                <a:gs pos="0">
                  <a:schemeClr val="bg2">
                    <a:alpha val="65000"/>
                  </a:schemeClr>
                </a:gs>
                <a:gs pos="98000">
                  <a:schemeClr val="bg2">
                    <a:lumMod val="75000"/>
                    <a:alpha val="55000"/>
                  </a:schemeClr>
                </a:gs>
              </a:gsLst>
              <a:lin ang="5400000" scaled="1"/>
            </a:gradFill>
          </a:ln>
          <a:effectLst>
            <a:innerShdw blurRad="63500" dist="50800" dir="14460000">
              <a:prstClr val="black">
                <a:alpha val="70000"/>
              </a:prstClr>
            </a:inn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D3CB76-6BFC-4CCD-885D-1A0D05C5D57E}"/>
              </a:ext>
            </a:extLst>
          </p:cNvPr>
          <p:cNvSpPr>
            <a:spLocks noGrp="1"/>
          </p:cNvSpPr>
          <p:nvPr>
            <p:ph type="ctrTitle"/>
          </p:nvPr>
        </p:nvSpPr>
        <p:spPr>
          <a:xfrm>
            <a:off x="1141413" y="965199"/>
            <a:ext cx="6075552" cy="4918075"/>
          </a:xfrm>
        </p:spPr>
        <p:txBody>
          <a:bodyPr anchor="ctr">
            <a:normAutofit/>
          </a:bodyPr>
          <a:lstStyle/>
          <a:p>
            <a:pPr algn="r"/>
            <a:r>
              <a:rPr lang="en-US" sz="5400"/>
              <a:t>886 Evaluation Should</a:t>
            </a:r>
          </a:p>
        </p:txBody>
      </p:sp>
      <p:sp>
        <p:nvSpPr>
          <p:cNvPr id="3" name="Subtitle 2">
            <a:extLst>
              <a:ext uri="{FF2B5EF4-FFF2-40B4-BE49-F238E27FC236}">
                <a16:creationId xmlns:a16="http://schemas.microsoft.com/office/drawing/2014/main" id="{702C2233-B450-4D00-9B51-F77E21805F32}"/>
              </a:ext>
            </a:extLst>
          </p:cNvPr>
          <p:cNvSpPr>
            <a:spLocks noGrp="1"/>
          </p:cNvSpPr>
          <p:nvPr>
            <p:ph type="subTitle" idx="1"/>
          </p:nvPr>
        </p:nvSpPr>
        <p:spPr>
          <a:xfrm>
            <a:off x="7891121" y="965199"/>
            <a:ext cx="2950765" cy="5690782"/>
          </a:xfrm>
        </p:spPr>
        <p:txBody>
          <a:bodyPr anchor="ctr">
            <a:normAutofit/>
          </a:bodyPr>
          <a:lstStyle/>
          <a:p>
            <a:pPr algn="l">
              <a:lnSpc>
                <a:spcPct val="90000"/>
              </a:lnSpc>
            </a:pPr>
            <a:r>
              <a:rPr lang="en-US" dirty="0"/>
              <a:t>the study should evaluate the following factors for agency-level bid protests: </a:t>
            </a:r>
            <a:r>
              <a:rPr lang="en-US" b="1" dirty="0"/>
              <a:t>prevalence, timeliness, outcomes, availability, and reliability of data on protest activities; consistency of protest processes </a:t>
            </a:r>
            <a:r>
              <a:rPr lang="en-US" dirty="0"/>
              <a:t>among the military Services; and any other challenges that affect the expediency of such protest processes.</a:t>
            </a:r>
          </a:p>
          <a:p>
            <a:pPr algn="l">
              <a:lnSpc>
                <a:spcPct val="90000"/>
              </a:lnSpc>
            </a:pPr>
            <a:endParaRPr lang="en-US" dirty="0"/>
          </a:p>
          <a:p>
            <a:pPr algn="l">
              <a:lnSpc>
                <a:spcPct val="90000"/>
              </a:lnSpc>
            </a:pPr>
            <a:endParaRPr lang="en-US" dirty="0"/>
          </a:p>
        </p:txBody>
      </p:sp>
      <p:cxnSp>
        <p:nvCxnSpPr>
          <p:cNvPr id="13" name="Straight Connector 9">
            <a:extLst>
              <a:ext uri="{FF2B5EF4-FFF2-40B4-BE49-F238E27FC236}">
                <a16:creationId xmlns:a16="http://schemas.microsoft.com/office/drawing/2014/main" id="{C8F75BF3-096E-451E-A222-96A7F09468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8699" y="2011680"/>
            <a:ext cx="0" cy="283464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4368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14" name="Rectangle 7">
            <a:extLst>
              <a:ext uri="{FF2B5EF4-FFF2-40B4-BE49-F238E27FC236}">
                <a16:creationId xmlns:a16="http://schemas.microsoft.com/office/drawing/2014/main" id="{5BBD3ED2-B0E6-45A2-ABD5-ECF31BC37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9">
            <a:extLst>
              <a:ext uri="{FF2B5EF4-FFF2-40B4-BE49-F238E27FC236}">
                <a16:creationId xmlns:a16="http://schemas.microsoft.com/office/drawing/2014/main" id="{F2D2D1E8-4ABF-4B6B-B39D-40B080B61E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160" y="0"/>
            <a:ext cx="9369421" cy="6857999"/>
          </a:xfrm>
          <a:prstGeom prst="rect">
            <a:avLst/>
          </a:prstGeom>
          <a:gradFill flip="none" rotWithShape="1">
            <a:gsLst>
              <a:gs pos="10000">
                <a:schemeClr val="bg2">
                  <a:lumMod val="60000"/>
                  <a:lumOff val="40000"/>
                  <a:alpha val="40000"/>
                </a:schemeClr>
              </a:gs>
              <a:gs pos="70000">
                <a:schemeClr val="bg2">
                  <a:alpha val="0"/>
                </a:schemeClr>
              </a:gs>
              <a:gs pos="0">
                <a:schemeClr val="bg2">
                  <a:lumMod val="40000"/>
                  <a:lumOff val="60000"/>
                  <a:alpha val="5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Freeform: Shape 11">
            <a:extLst>
              <a:ext uri="{FF2B5EF4-FFF2-40B4-BE49-F238E27FC236}">
                <a16:creationId xmlns:a16="http://schemas.microsoft.com/office/drawing/2014/main" id="{BC7AB4B5-66A5-48D1-BD88-C60A16ED97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088489" cy="6858002"/>
          </a:xfrm>
          <a:custGeom>
            <a:avLst/>
            <a:gdLst>
              <a:gd name="connsiteX0" fmla="*/ 0 w 6088489"/>
              <a:gd name="connsiteY0" fmla="*/ 0 h 6858002"/>
              <a:gd name="connsiteX1" fmla="*/ 3563332 w 6088489"/>
              <a:gd name="connsiteY1" fmla="*/ 0 h 6858002"/>
              <a:gd name="connsiteX2" fmla="*/ 3563332 w 6088489"/>
              <a:gd name="connsiteY2" fmla="*/ 3 h 6858002"/>
              <a:gd name="connsiteX3" fmla="*/ 5842099 w 6088489"/>
              <a:gd name="connsiteY3" fmla="*/ 3 h 6858002"/>
              <a:gd name="connsiteX4" fmla="*/ 5842099 w 6088489"/>
              <a:gd name="connsiteY4" fmla="*/ 4 h 6858002"/>
              <a:gd name="connsiteX5" fmla="*/ 5835346 w 6088489"/>
              <a:gd name="connsiteY5" fmla="*/ 4 h 6858002"/>
              <a:gd name="connsiteX6" fmla="*/ 5841229 w 6088489"/>
              <a:gd name="connsiteY6" fmla="*/ 40466 h 6858002"/>
              <a:gd name="connsiteX7" fmla="*/ 5858543 w 6088489"/>
              <a:gd name="connsiteY7" fmla="*/ 159110 h 6858002"/>
              <a:gd name="connsiteX8" fmla="*/ 5870645 w 6088489"/>
              <a:gd name="connsiteY8" fmla="*/ 245521 h 6858002"/>
              <a:gd name="connsiteX9" fmla="*/ 5883420 w 6088489"/>
              <a:gd name="connsiteY9" fmla="*/ 348391 h 6858002"/>
              <a:gd name="connsiteX10" fmla="*/ 5898716 w 6088489"/>
              <a:gd name="connsiteY10" fmla="*/ 470463 h 6858002"/>
              <a:gd name="connsiteX11" fmla="*/ 5914853 w 6088489"/>
              <a:gd name="connsiteY11" fmla="*/ 605566 h 6858002"/>
              <a:gd name="connsiteX12" fmla="*/ 5931830 w 6088489"/>
              <a:gd name="connsiteY12" fmla="*/ 757813 h 6858002"/>
              <a:gd name="connsiteX13" fmla="*/ 5949815 w 6088489"/>
              <a:gd name="connsiteY13" fmla="*/ 923777 h 6858002"/>
              <a:gd name="connsiteX14" fmla="*/ 5967801 w 6088489"/>
              <a:gd name="connsiteY14" fmla="*/ 1104142 h 6858002"/>
              <a:gd name="connsiteX15" fmla="*/ 5986122 w 6088489"/>
              <a:gd name="connsiteY15" fmla="*/ 1296166 h 6858002"/>
              <a:gd name="connsiteX16" fmla="*/ 6003099 w 6088489"/>
              <a:gd name="connsiteY16" fmla="*/ 1503278 h 6858002"/>
              <a:gd name="connsiteX17" fmla="*/ 6019404 w 6088489"/>
              <a:gd name="connsiteY17" fmla="*/ 1719991 h 6858002"/>
              <a:gd name="connsiteX18" fmla="*/ 6034196 w 6088489"/>
              <a:gd name="connsiteY18" fmla="*/ 1949048 h 6858002"/>
              <a:gd name="connsiteX19" fmla="*/ 6048315 w 6088489"/>
              <a:gd name="connsiteY19" fmla="*/ 2187706 h 6858002"/>
              <a:gd name="connsiteX20" fmla="*/ 6061595 w 6088489"/>
              <a:gd name="connsiteY20" fmla="*/ 2436652 h 6858002"/>
              <a:gd name="connsiteX21" fmla="*/ 6066301 w 6088489"/>
              <a:gd name="connsiteY21" fmla="*/ 2564211 h 6858002"/>
              <a:gd name="connsiteX22" fmla="*/ 6071512 w 6088489"/>
              <a:gd name="connsiteY22" fmla="*/ 2694512 h 6858002"/>
              <a:gd name="connsiteX23" fmla="*/ 6076386 w 6088489"/>
              <a:gd name="connsiteY23" fmla="*/ 2826871 h 6858002"/>
              <a:gd name="connsiteX24" fmla="*/ 6079580 w 6088489"/>
              <a:gd name="connsiteY24" fmla="*/ 2959917 h 6858002"/>
              <a:gd name="connsiteX25" fmla="*/ 6082438 w 6088489"/>
              <a:gd name="connsiteY25" fmla="*/ 3095705 h 6858002"/>
              <a:gd name="connsiteX26" fmla="*/ 6085463 w 6088489"/>
              <a:gd name="connsiteY26" fmla="*/ 3232865 h 6858002"/>
              <a:gd name="connsiteX27" fmla="*/ 6087480 w 6088489"/>
              <a:gd name="connsiteY27" fmla="*/ 3372768 h 6858002"/>
              <a:gd name="connsiteX28" fmla="*/ 6087480 w 6088489"/>
              <a:gd name="connsiteY28" fmla="*/ 3514043 h 6858002"/>
              <a:gd name="connsiteX29" fmla="*/ 6088489 w 6088489"/>
              <a:gd name="connsiteY29" fmla="*/ 3656689 h 6858002"/>
              <a:gd name="connsiteX30" fmla="*/ 6087480 w 6088489"/>
              <a:gd name="connsiteY30" fmla="*/ 3800707 h 6858002"/>
              <a:gd name="connsiteX31" fmla="*/ 6085463 w 6088489"/>
              <a:gd name="connsiteY31" fmla="*/ 3946783 h 6858002"/>
              <a:gd name="connsiteX32" fmla="*/ 6083614 w 6088489"/>
              <a:gd name="connsiteY32" fmla="*/ 4092858 h 6858002"/>
              <a:gd name="connsiteX33" fmla="*/ 6079580 w 6088489"/>
              <a:gd name="connsiteY33" fmla="*/ 4240991 h 6858002"/>
              <a:gd name="connsiteX34" fmla="*/ 6075378 w 6088489"/>
              <a:gd name="connsiteY34" fmla="*/ 4390495 h 6858002"/>
              <a:gd name="connsiteX35" fmla="*/ 6070503 w 6088489"/>
              <a:gd name="connsiteY35" fmla="*/ 4540000 h 6858002"/>
              <a:gd name="connsiteX36" fmla="*/ 6063612 w 6088489"/>
              <a:gd name="connsiteY36" fmla="*/ 4690876 h 6858002"/>
              <a:gd name="connsiteX37" fmla="*/ 6055375 w 6088489"/>
              <a:gd name="connsiteY37" fmla="*/ 4843123 h 6858002"/>
              <a:gd name="connsiteX38" fmla="*/ 6047475 w 6088489"/>
              <a:gd name="connsiteY38" fmla="*/ 4996057 h 6858002"/>
              <a:gd name="connsiteX39" fmla="*/ 6037390 w 6088489"/>
              <a:gd name="connsiteY39" fmla="*/ 5148990 h 6858002"/>
              <a:gd name="connsiteX40" fmla="*/ 6025287 w 6088489"/>
              <a:gd name="connsiteY40" fmla="*/ 5303981 h 6858002"/>
              <a:gd name="connsiteX41" fmla="*/ 6013185 w 6088489"/>
              <a:gd name="connsiteY41" fmla="*/ 5456914 h 6858002"/>
              <a:gd name="connsiteX42" fmla="*/ 5999233 w 6088489"/>
              <a:gd name="connsiteY42" fmla="*/ 5612591 h 6858002"/>
              <a:gd name="connsiteX43" fmla="*/ 5983937 w 6088489"/>
              <a:gd name="connsiteY43" fmla="*/ 5768953 h 6858002"/>
              <a:gd name="connsiteX44" fmla="*/ 5967801 w 6088489"/>
              <a:gd name="connsiteY44" fmla="*/ 5923258 h 6858002"/>
              <a:gd name="connsiteX45" fmla="*/ 5948975 w 6088489"/>
              <a:gd name="connsiteY45" fmla="*/ 6079621 h 6858002"/>
              <a:gd name="connsiteX46" fmla="*/ 5928804 w 6088489"/>
              <a:gd name="connsiteY46" fmla="*/ 6235297 h 6858002"/>
              <a:gd name="connsiteX47" fmla="*/ 5908801 w 6088489"/>
              <a:gd name="connsiteY47" fmla="*/ 6391660 h 6858002"/>
              <a:gd name="connsiteX48" fmla="*/ 5885437 w 6088489"/>
              <a:gd name="connsiteY48" fmla="*/ 6547336 h 6858002"/>
              <a:gd name="connsiteX49" fmla="*/ 5861568 w 6088489"/>
              <a:gd name="connsiteY49" fmla="*/ 6702327 h 6858002"/>
              <a:gd name="connsiteX50" fmla="*/ 5836524 w 6088489"/>
              <a:gd name="connsiteY50" fmla="*/ 6858002 h 6858002"/>
              <a:gd name="connsiteX51" fmla="*/ 3563332 w 6088489"/>
              <a:gd name="connsiteY51" fmla="*/ 6858002 h 6858002"/>
              <a:gd name="connsiteX52" fmla="*/ 1223490 w 6088489"/>
              <a:gd name="connsiteY52" fmla="*/ 6858002 h 6858002"/>
              <a:gd name="connsiteX53" fmla="*/ 0 w 6088489"/>
              <a:gd name="connsiteY53"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088489" h="6858002">
                <a:moveTo>
                  <a:pt x="0" y="0"/>
                </a:moveTo>
                <a:lnTo>
                  <a:pt x="3563332" y="0"/>
                </a:lnTo>
                <a:lnTo>
                  <a:pt x="3563332" y="3"/>
                </a:lnTo>
                <a:lnTo>
                  <a:pt x="5842099" y="3"/>
                </a:lnTo>
                <a:lnTo>
                  <a:pt x="5842099" y="4"/>
                </a:lnTo>
                <a:lnTo>
                  <a:pt x="5835346" y="4"/>
                </a:lnTo>
                <a:lnTo>
                  <a:pt x="5841229" y="40466"/>
                </a:lnTo>
                <a:lnTo>
                  <a:pt x="5858543" y="159110"/>
                </a:lnTo>
                <a:lnTo>
                  <a:pt x="5870645" y="245521"/>
                </a:lnTo>
                <a:lnTo>
                  <a:pt x="5883420" y="348391"/>
                </a:lnTo>
                <a:lnTo>
                  <a:pt x="5898716" y="470463"/>
                </a:lnTo>
                <a:lnTo>
                  <a:pt x="5914853" y="605566"/>
                </a:lnTo>
                <a:lnTo>
                  <a:pt x="5931830" y="757813"/>
                </a:lnTo>
                <a:lnTo>
                  <a:pt x="5949815" y="923777"/>
                </a:lnTo>
                <a:lnTo>
                  <a:pt x="5967801" y="1104142"/>
                </a:lnTo>
                <a:lnTo>
                  <a:pt x="5986122" y="1296166"/>
                </a:lnTo>
                <a:lnTo>
                  <a:pt x="6003099" y="1503278"/>
                </a:lnTo>
                <a:lnTo>
                  <a:pt x="6019404" y="1719991"/>
                </a:lnTo>
                <a:lnTo>
                  <a:pt x="6034196" y="1949048"/>
                </a:lnTo>
                <a:lnTo>
                  <a:pt x="6048315" y="2187706"/>
                </a:lnTo>
                <a:lnTo>
                  <a:pt x="6061595" y="2436652"/>
                </a:lnTo>
                <a:lnTo>
                  <a:pt x="6066301" y="2564211"/>
                </a:lnTo>
                <a:lnTo>
                  <a:pt x="6071512" y="2694512"/>
                </a:lnTo>
                <a:lnTo>
                  <a:pt x="6076386" y="2826871"/>
                </a:lnTo>
                <a:lnTo>
                  <a:pt x="6079580" y="2959917"/>
                </a:lnTo>
                <a:lnTo>
                  <a:pt x="6082438" y="3095705"/>
                </a:lnTo>
                <a:lnTo>
                  <a:pt x="6085463" y="3232865"/>
                </a:lnTo>
                <a:lnTo>
                  <a:pt x="6087480" y="3372768"/>
                </a:lnTo>
                <a:lnTo>
                  <a:pt x="6087480" y="3514043"/>
                </a:lnTo>
                <a:lnTo>
                  <a:pt x="6088489" y="3656689"/>
                </a:lnTo>
                <a:lnTo>
                  <a:pt x="6087480" y="3800707"/>
                </a:lnTo>
                <a:lnTo>
                  <a:pt x="6085463" y="3946783"/>
                </a:lnTo>
                <a:lnTo>
                  <a:pt x="6083614" y="4092858"/>
                </a:lnTo>
                <a:lnTo>
                  <a:pt x="6079580" y="4240991"/>
                </a:lnTo>
                <a:lnTo>
                  <a:pt x="6075378" y="4390495"/>
                </a:lnTo>
                <a:lnTo>
                  <a:pt x="6070503" y="4540000"/>
                </a:lnTo>
                <a:lnTo>
                  <a:pt x="6063612" y="4690876"/>
                </a:lnTo>
                <a:lnTo>
                  <a:pt x="6055375" y="4843123"/>
                </a:lnTo>
                <a:lnTo>
                  <a:pt x="6047475" y="4996057"/>
                </a:lnTo>
                <a:lnTo>
                  <a:pt x="6037390" y="5148990"/>
                </a:lnTo>
                <a:lnTo>
                  <a:pt x="6025287" y="5303981"/>
                </a:lnTo>
                <a:lnTo>
                  <a:pt x="6013185" y="5456914"/>
                </a:lnTo>
                <a:lnTo>
                  <a:pt x="5999233" y="5612591"/>
                </a:lnTo>
                <a:lnTo>
                  <a:pt x="5983937" y="5768953"/>
                </a:lnTo>
                <a:lnTo>
                  <a:pt x="5967801" y="5923258"/>
                </a:lnTo>
                <a:lnTo>
                  <a:pt x="5948975" y="6079621"/>
                </a:lnTo>
                <a:lnTo>
                  <a:pt x="5928804" y="6235297"/>
                </a:lnTo>
                <a:lnTo>
                  <a:pt x="5908801" y="6391660"/>
                </a:lnTo>
                <a:lnTo>
                  <a:pt x="5885437" y="6547336"/>
                </a:lnTo>
                <a:lnTo>
                  <a:pt x="5861568" y="6702327"/>
                </a:lnTo>
                <a:lnTo>
                  <a:pt x="5836524" y="6858002"/>
                </a:lnTo>
                <a:lnTo>
                  <a:pt x="3563332" y="6858002"/>
                </a:lnTo>
                <a:lnTo>
                  <a:pt x="1223490" y="6858002"/>
                </a:lnTo>
                <a:lnTo>
                  <a:pt x="0" y="6858002"/>
                </a:lnTo>
                <a:close/>
              </a:path>
            </a:pathLst>
          </a:custGeom>
          <a:ln w="44450">
            <a:gradFill>
              <a:gsLst>
                <a:gs pos="5000">
                  <a:schemeClr val="bg2">
                    <a:alpha val="65000"/>
                  </a:schemeClr>
                </a:gs>
                <a:gs pos="98000">
                  <a:schemeClr val="bg2">
                    <a:lumMod val="75000"/>
                    <a:alpha val="55000"/>
                  </a:schemeClr>
                </a:gs>
              </a:gsLst>
              <a:lin ang="5400000" scaled="1"/>
            </a:gradFill>
          </a:ln>
          <a:effectLst>
            <a:outerShdw blurRad="50800" dist="25400" algn="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6A737D-5271-4609-AFDD-7787AA4BCFB4}"/>
              </a:ext>
            </a:extLst>
          </p:cNvPr>
          <p:cNvSpPr>
            <a:spLocks noGrp="1"/>
          </p:cNvSpPr>
          <p:nvPr>
            <p:ph type="ctrTitle"/>
          </p:nvPr>
        </p:nvSpPr>
        <p:spPr>
          <a:xfrm>
            <a:off x="962022" y="643467"/>
            <a:ext cx="4340023" cy="5571064"/>
          </a:xfrm>
        </p:spPr>
        <p:txBody>
          <a:bodyPr vert="horz" lIns="91440" tIns="45720" rIns="91440" bIns="45720" rtlCol="0" anchor="ctr">
            <a:normAutofit/>
          </a:bodyPr>
          <a:lstStyle/>
          <a:p>
            <a:pPr algn="l"/>
            <a:r>
              <a:rPr lang="en-US" sz="4400">
                <a:effectLst>
                  <a:glow rad="38100">
                    <a:schemeClr val="bg1">
                      <a:lumMod val="65000"/>
                      <a:lumOff val="35000"/>
                      <a:alpha val="40000"/>
                    </a:schemeClr>
                  </a:glow>
                  <a:outerShdw blurRad="28575" dist="38100" dir="14040000" algn="tl" rotWithShape="0">
                    <a:srgbClr val="000000">
                      <a:alpha val="25000"/>
                    </a:srgbClr>
                  </a:outerShdw>
                </a:effectLst>
              </a:rPr>
              <a:t>Airforce system meets the needs of 886</a:t>
            </a:r>
          </a:p>
        </p:txBody>
      </p:sp>
      <p:sp>
        <p:nvSpPr>
          <p:cNvPr id="3" name="Subtitle 2">
            <a:extLst>
              <a:ext uri="{FF2B5EF4-FFF2-40B4-BE49-F238E27FC236}">
                <a16:creationId xmlns:a16="http://schemas.microsoft.com/office/drawing/2014/main" id="{0702DC5E-C3F7-4199-976A-B3FBF73F1AC2}"/>
              </a:ext>
            </a:extLst>
          </p:cNvPr>
          <p:cNvSpPr>
            <a:spLocks noGrp="1"/>
          </p:cNvSpPr>
          <p:nvPr>
            <p:ph type="subTitle" idx="1"/>
          </p:nvPr>
        </p:nvSpPr>
        <p:spPr>
          <a:xfrm>
            <a:off x="6708499" y="643467"/>
            <a:ext cx="4521480" cy="5571064"/>
          </a:xfrm>
        </p:spPr>
        <p:txBody>
          <a:bodyPr vert="horz" lIns="91440" tIns="45720" rIns="91440" bIns="45720" rtlCol="0" anchor="ctr">
            <a:normAutofit/>
          </a:bodyPr>
          <a:lstStyle/>
          <a:p>
            <a:pPr algn="l">
              <a:lnSpc>
                <a:spcPct val="90000"/>
              </a:lnSpc>
              <a:buFont typeface="Arial"/>
              <a:buChar char="•"/>
            </a:pPr>
            <a:r>
              <a:rPr lang="en-US" sz="1900" dirty="0">
                <a:gradFill flip="none" rotWithShape="1">
                  <a:gsLst>
                    <a:gs pos="0">
                      <a:schemeClr val="tx1"/>
                    </a:gs>
                    <a:gs pos="100000">
                      <a:schemeClr val="tx1">
                        <a:lumMod val="75000"/>
                      </a:schemeClr>
                    </a:gs>
                  </a:gsLst>
                  <a:lin ang="5580000" scaled="0"/>
                  <a:tileRect/>
                </a:gradFill>
              </a:rPr>
              <a:t>The Data that is collected within the Air Force can answer most but not all the requirements of the section 886 evaluation.  The current tracker is capable of answering </a:t>
            </a:r>
          </a:p>
          <a:p>
            <a:pPr algn="l">
              <a:lnSpc>
                <a:spcPct val="90000"/>
              </a:lnSpc>
            </a:pPr>
            <a:r>
              <a:rPr lang="en-US" sz="1900" b="1" dirty="0">
                <a:gradFill flip="none" rotWithShape="1">
                  <a:gsLst>
                    <a:gs pos="0">
                      <a:schemeClr val="tx1"/>
                    </a:gs>
                    <a:gs pos="100000">
                      <a:schemeClr val="tx1">
                        <a:lumMod val="75000"/>
                      </a:schemeClr>
                    </a:gs>
                  </a:gsLst>
                  <a:lin ang="5580000" scaled="0"/>
                  <a:tileRect/>
                </a:gradFill>
              </a:rPr>
              <a:t>Shall</a:t>
            </a:r>
          </a:p>
          <a:p>
            <a:pPr algn="l">
              <a:lnSpc>
                <a:spcPct val="90000"/>
              </a:lnSpc>
              <a:buFont typeface="Arial"/>
              <a:buChar char="•"/>
            </a:pPr>
            <a:r>
              <a:rPr lang="en-US" sz="1900" dirty="0">
                <a:gradFill flip="none" rotWithShape="1">
                  <a:gsLst>
                    <a:gs pos="0">
                      <a:schemeClr val="tx1"/>
                    </a:gs>
                    <a:gs pos="100000">
                      <a:schemeClr val="tx1">
                        <a:lumMod val="75000"/>
                      </a:schemeClr>
                    </a:gs>
                  </a:gsLst>
                  <a:lin ang="5580000" scaled="0"/>
                  <a:tileRect/>
                </a:gradFill>
              </a:rPr>
              <a:t>1) the rate at which protestors are awarded the contract. </a:t>
            </a:r>
          </a:p>
          <a:p>
            <a:pPr algn="l">
              <a:lnSpc>
                <a:spcPct val="90000"/>
              </a:lnSpc>
              <a:buFont typeface="Arial"/>
              <a:buChar char="•"/>
            </a:pPr>
            <a:r>
              <a:rPr lang="en-US" sz="1900" dirty="0">
                <a:gradFill flip="none" rotWithShape="1">
                  <a:gsLst>
                    <a:gs pos="0">
                      <a:schemeClr val="tx1"/>
                    </a:gs>
                    <a:gs pos="100000">
                      <a:schemeClr val="tx1">
                        <a:lumMod val="75000"/>
                      </a:schemeClr>
                    </a:gs>
                  </a:gsLst>
                  <a:lin ang="5580000" scaled="0"/>
                  <a:tileRect/>
                </a:gradFill>
              </a:rPr>
              <a:t>2) Time it takes to implement corrective action, number of actions that were subsequently protested after corrective action, and the outcomes of subsequent protests.</a:t>
            </a:r>
          </a:p>
          <a:p>
            <a:pPr algn="l">
              <a:lnSpc>
                <a:spcPct val="90000"/>
              </a:lnSpc>
            </a:pPr>
            <a:r>
              <a:rPr lang="en-US" sz="1900" b="1" dirty="0">
                <a:gradFill flip="none" rotWithShape="1">
                  <a:gsLst>
                    <a:gs pos="0">
                      <a:schemeClr val="tx1"/>
                    </a:gs>
                    <a:gs pos="100000">
                      <a:schemeClr val="tx1">
                        <a:lumMod val="75000"/>
                      </a:schemeClr>
                    </a:gs>
                  </a:gsLst>
                  <a:lin ang="5580000" scaled="0"/>
                  <a:tileRect/>
                </a:gradFill>
              </a:rPr>
              <a:t>Should</a:t>
            </a:r>
          </a:p>
          <a:p>
            <a:pPr algn="l">
              <a:lnSpc>
                <a:spcPct val="90000"/>
              </a:lnSpc>
              <a:buFont typeface="Arial"/>
              <a:buChar char="•"/>
            </a:pPr>
            <a:r>
              <a:rPr lang="en-US" sz="1900" dirty="0">
                <a:gradFill flip="none" rotWithShape="1">
                  <a:gsLst>
                    <a:gs pos="0">
                      <a:schemeClr val="tx1"/>
                    </a:gs>
                    <a:gs pos="100000">
                      <a:schemeClr val="tx1">
                        <a:lumMod val="75000"/>
                      </a:schemeClr>
                    </a:gs>
                  </a:gsLst>
                  <a:lin ang="5580000" scaled="0"/>
                  <a:tileRect/>
                </a:gradFill>
              </a:rPr>
              <a:t>prevalence, timeliness, outcomes, availability, and reliability of data on protest activities; consistency of protest processes</a:t>
            </a:r>
          </a:p>
          <a:p>
            <a:pPr algn="l">
              <a:lnSpc>
                <a:spcPct val="90000"/>
              </a:lnSpc>
              <a:buFont typeface="Arial"/>
              <a:buChar char="•"/>
            </a:pPr>
            <a:endParaRPr lang="en-US" sz="1900" dirty="0">
              <a:gradFill flip="none" rotWithShape="1">
                <a:gsLst>
                  <a:gs pos="0">
                    <a:schemeClr val="tx1"/>
                  </a:gs>
                  <a:gs pos="100000">
                    <a:schemeClr val="tx1">
                      <a:lumMod val="75000"/>
                    </a:schemeClr>
                  </a:gs>
                </a:gsLst>
                <a:lin ang="5580000" scaled="0"/>
                <a:tileRect/>
              </a:gradFill>
            </a:endParaRPr>
          </a:p>
        </p:txBody>
      </p:sp>
    </p:spTree>
    <p:extLst>
      <p:ext uri="{BB962C8B-B14F-4D97-AF65-F5344CB8AC3E}">
        <p14:creationId xmlns:p14="http://schemas.microsoft.com/office/powerpoint/2010/main" val="13553722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999</TotalTime>
  <Words>2592</Words>
  <Application>Microsoft Office PowerPoint</Application>
  <PresentationFormat>Widescreen</PresentationFormat>
  <Paragraphs>142</Paragraphs>
  <Slides>14</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Century Gothic</vt:lpstr>
      <vt:lpstr>inherit</vt:lpstr>
      <vt:lpstr>open_sansregular</vt:lpstr>
      <vt:lpstr>Mesh</vt:lpstr>
      <vt:lpstr>Bid Protest reform:   Making a Better Use of Bid Protests</vt:lpstr>
      <vt:lpstr>Transparency: greater encouragement to expand Affars 5133.104(a)(3)(ii)</vt:lpstr>
      <vt:lpstr>Air Force Protest, Disputes, and Appeals </vt:lpstr>
      <vt:lpstr>What information is collected</vt:lpstr>
      <vt:lpstr>Primary reasons for protst</vt:lpstr>
      <vt:lpstr>Success Rate of Agency-Level Bid Protests</vt:lpstr>
      <vt:lpstr>886 Evaluation Shall</vt:lpstr>
      <vt:lpstr>886 Evaluation Should</vt:lpstr>
      <vt:lpstr>Airforce system meets the needs of 886</vt:lpstr>
      <vt:lpstr>PowerPoint Presentation</vt:lpstr>
      <vt:lpstr>When isn’t an agency-level protest applicable</vt:lpstr>
      <vt:lpstr>Bid protest system needs defined</vt:lpstr>
      <vt:lpstr>What is needed to attract users</vt:lpstr>
      <vt:lpstr>Protests are rare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Bid Protest reform:   Making a Better Use of Bid Protests</dc:title>
  <dc:creator>Ryan Taft</dc:creator>
  <cp:lastModifiedBy>Ryan Taft</cp:lastModifiedBy>
  <cp:revision>17</cp:revision>
  <dcterms:created xsi:type="dcterms:W3CDTF">2021-03-25T05:37:18Z</dcterms:created>
  <dcterms:modified xsi:type="dcterms:W3CDTF">2021-03-25T23:41:48Z</dcterms:modified>
</cp:coreProperties>
</file>