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B77255-36B9-40F4-A48A-FEF5E9295663}" v="2" dt="2021-04-01T16:17:04.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F5935-E57C-404D-82D7-6C6651C7E71D}"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3DCDA-C33F-4123-896A-26B98562C61F}" type="slidenum">
              <a:rPr lang="en-US" smtClean="0"/>
              <a:t>‹#›</a:t>
            </a:fld>
            <a:endParaRPr lang="en-US"/>
          </a:p>
        </p:txBody>
      </p:sp>
    </p:spTree>
    <p:extLst>
      <p:ext uri="{BB962C8B-B14F-4D97-AF65-F5344CB8AC3E}">
        <p14:creationId xmlns:p14="http://schemas.microsoft.com/office/powerpoint/2010/main" val="103758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performance risk is essentially any risk that would effect the delivery of the subject of a program on time, in budget, which performs successfully—includes risks that effects the procurement system which in turn effects time, budget, performance of the thing.</a:t>
            </a:r>
          </a:p>
          <a:p>
            <a:endParaRPr lang="en-US" dirty="0"/>
          </a:p>
          <a:p>
            <a:r>
              <a:rPr lang="en-US" dirty="0"/>
              <a:t>These examples are some, but not all, of commonly heard “perceived abuses” of the GAO bid protest process within DoD—also mentioned in an official memo by Mr. John Young who was the Acting Under Sec. of Def. for </a:t>
            </a:r>
            <a:r>
              <a:rPr lang="en-US" dirty="0" err="1"/>
              <a:t>AT&amp;L</a:t>
            </a:r>
            <a:r>
              <a:rPr lang="en-US" dirty="0"/>
              <a:t> in 2007.</a:t>
            </a:r>
          </a:p>
        </p:txBody>
      </p:sp>
      <p:sp>
        <p:nvSpPr>
          <p:cNvPr id="4" name="Slide Number Placeholder 3"/>
          <p:cNvSpPr>
            <a:spLocks noGrp="1"/>
          </p:cNvSpPr>
          <p:nvPr>
            <p:ph type="sldNum" sz="quarter" idx="5"/>
          </p:nvPr>
        </p:nvSpPr>
        <p:spPr/>
        <p:txBody>
          <a:bodyPr/>
          <a:lstStyle/>
          <a:p>
            <a:fld id="{DF13DCDA-C33F-4123-896A-26B98562C61F}" type="slidenum">
              <a:rPr lang="en-US" smtClean="0"/>
              <a:t>2</a:t>
            </a:fld>
            <a:endParaRPr lang="en-US"/>
          </a:p>
        </p:txBody>
      </p:sp>
    </p:spTree>
    <p:extLst>
      <p:ext uri="{BB962C8B-B14F-4D97-AF65-F5344CB8AC3E}">
        <p14:creationId xmlns:p14="http://schemas.microsoft.com/office/powerpoint/2010/main" val="147455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a:t>Rand Study—in 2017, Congress directed RAND to look into “the extent and manner in which the bid protest system affects or is perceived to affect” various aspects of the procurement process; examine bid protest trends to include the number of protests filed in each forum, ratio of protests to procurements and overall effectiveness of protests; and an analysis of incumbent </a:t>
            </a:r>
            <a:r>
              <a:rPr lang="en-US" dirty="0" err="1"/>
              <a:t>Ktr</a:t>
            </a:r>
            <a:r>
              <a:rPr lang="en-US" dirty="0"/>
              <a:t> protests</a:t>
            </a:r>
          </a:p>
          <a:p>
            <a:endParaRPr lang="en-US" dirty="0"/>
          </a:p>
          <a:p>
            <a:r>
              <a:rPr lang="en-US" dirty="0"/>
              <a:t>Rand found protests were statistically small. Only 0.3 of procurements and are “exceedingly uncommon for DoD procurements”</a:t>
            </a:r>
          </a:p>
          <a:p>
            <a:endParaRPr lang="en-US" dirty="0"/>
          </a:p>
          <a:p>
            <a:r>
              <a:rPr lang="en-US" dirty="0"/>
              <a:t>DoD infrequently uses CICA Stay overrides, only in 1.5-2 percent of procurements protested at the GAO. Therefore its not apparent on its face that DoD is experiencing substantial amounts of frivolous bid protests.</a:t>
            </a:r>
          </a:p>
          <a:p>
            <a:endParaRPr lang="en-US" dirty="0"/>
          </a:p>
          <a:p>
            <a:r>
              <a:rPr lang="en-US" dirty="0"/>
              <a:t>The effectiveness rate of incumbent contractors filing bid protests between 2008-2016 was stable at 40 percent (70 percent in TO/</a:t>
            </a:r>
            <a:r>
              <a:rPr lang="en-US" dirty="0" err="1"/>
              <a:t>DOs</a:t>
            </a:r>
            <a:r>
              <a:rPr lang="en-US" dirty="0"/>
              <a:t>)—which refutes DoD’s claims that it has been experiencing increasing amounts of frivolous incumbent protests as it should have gone down if that is the case. </a:t>
            </a:r>
          </a:p>
          <a:p>
            <a:endParaRPr lang="en-US" dirty="0"/>
          </a:p>
          <a:p>
            <a:r>
              <a:rPr lang="en-US" dirty="0"/>
              <a:t>DoD did not have enough data on the (1) the effects of protests on procurements; (2) the time and cost to the government to handle protests; (3) the frequency with which a protester is awarded the disputed contract; and (4) agency-level bid protest trends. DoD actually couldn’t show whether its perceptions that GAO bid protests had any effect on its program performance risk.</a:t>
            </a:r>
          </a:p>
          <a:p>
            <a:endParaRPr lang="en-US" dirty="0"/>
          </a:p>
        </p:txBody>
      </p:sp>
      <p:sp>
        <p:nvSpPr>
          <p:cNvPr id="4" name="Slide Number Placeholder 3"/>
          <p:cNvSpPr>
            <a:spLocks noGrp="1"/>
          </p:cNvSpPr>
          <p:nvPr>
            <p:ph type="sldNum" sz="quarter" idx="5"/>
          </p:nvPr>
        </p:nvSpPr>
        <p:spPr/>
        <p:txBody>
          <a:bodyPr/>
          <a:lstStyle/>
          <a:p>
            <a:fld id="{DF13DCDA-C33F-4123-896A-26B98562C61F}" type="slidenum">
              <a:rPr lang="en-US" smtClean="0"/>
              <a:t>3</a:t>
            </a:fld>
            <a:endParaRPr lang="en-US"/>
          </a:p>
        </p:txBody>
      </p:sp>
    </p:spTree>
    <p:extLst>
      <p:ext uri="{BB962C8B-B14F-4D97-AF65-F5344CB8AC3E}">
        <p14:creationId xmlns:p14="http://schemas.microsoft.com/office/powerpoint/2010/main" val="281891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a:t>Sec 886 not only repeals the loser pays provision and directs Acquisition Innovation Research Center (“</a:t>
            </a:r>
            <a:r>
              <a:rPr lang="en-US" dirty="0" err="1"/>
              <a:t>AIRC</a:t>
            </a:r>
            <a:r>
              <a:rPr lang="en-US" dirty="0"/>
              <a:t>”) to examine the 4 elements RAND was unable to find information in (one being agency-level bid protest trends), but it also directed </a:t>
            </a:r>
            <a:r>
              <a:rPr lang="en-US" dirty="0" err="1"/>
              <a:t>AIRC</a:t>
            </a:r>
            <a:r>
              <a:rPr lang="en-US" dirty="0"/>
              <a:t> to examine:  the prevalence, timeliness, outcomes, availability and reliability of data on protest activities, consistency of protest process among the military services and other challenges that affect the expediency of agency-level bid protests. These areas or inquires were very similar to the points examined by Mr. Dan Gordon in his paper constructing a bid protest process:  choices every procurement challenge system must make. In this paper, he details the “why” bid protest fora can be used to manage procurement system—and by extension program performance—risk. </a:t>
            </a:r>
          </a:p>
          <a:p>
            <a:r>
              <a:rPr lang="en-US" dirty="0"/>
              <a:t>Jurisdiction—expansive jurisdiction provides oversight and accountability over an agency’s procurements—for agency officials too not just public;</a:t>
            </a:r>
          </a:p>
          <a:p>
            <a:r>
              <a:rPr lang="en-US" dirty="0"/>
              <a:t>Timelines—established timelines develop a time limit as to how long the forum will take to decide the protest ( can be planned for and programmed into acquisition planning to avoid unplanned delay—Jessica)</a:t>
            </a:r>
          </a:p>
          <a:p>
            <a:r>
              <a:rPr lang="en-US" dirty="0"/>
              <a:t>Outcomes—grants of relief help fix errors but also communicates there is a problem to agency heads</a:t>
            </a:r>
          </a:p>
          <a:p>
            <a:r>
              <a:rPr lang="en-US" dirty="0"/>
              <a:t>Standing—a balance would be interested party or actual aggrieved vendor which would allow the right balance of external private attorneys general to review procurements for errors</a:t>
            </a:r>
          </a:p>
          <a:p>
            <a:r>
              <a:rPr lang="en-US" dirty="0"/>
              <a:t>Publishing of decisions—1. decisions are used by agency and vendor legal counsel to guide interpretation of procurement rules; (2) data communicates effectiveness of protests and helps identify trends in errors</a:t>
            </a:r>
          </a:p>
        </p:txBody>
      </p:sp>
      <p:sp>
        <p:nvSpPr>
          <p:cNvPr id="4" name="Slide Number Placeholder 3"/>
          <p:cNvSpPr>
            <a:spLocks noGrp="1"/>
          </p:cNvSpPr>
          <p:nvPr>
            <p:ph type="sldNum" sz="quarter" idx="5"/>
          </p:nvPr>
        </p:nvSpPr>
        <p:spPr/>
        <p:txBody>
          <a:bodyPr/>
          <a:lstStyle/>
          <a:p>
            <a:fld id="{DF13DCDA-C33F-4123-896A-26B98562C61F}" type="slidenum">
              <a:rPr lang="en-US" smtClean="0"/>
              <a:t>4</a:t>
            </a:fld>
            <a:endParaRPr lang="en-US"/>
          </a:p>
        </p:txBody>
      </p:sp>
    </p:spTree>
    <p:extLst>
      <p:ext uri="{BB962C8B-B14F-4D97-AF65-F5344CB8AC3E}">
        <p14:creationId xmlns:p14="http://schemas.microsoft.com/office/powerpoint/2010/main" val="411861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0946"/>
          </a:xfrm>
        </p:spPr>
        <p:txBody>
          <a:bodyPr/>
          <a:lstStyle/>
          <a:p>
            <a:r>
              <a:rPr lang="en-US" dirty="0" err="1"/>
              <a:t>ACUS</a:t>
            </a:r>
            <a:r>
              <a:rPr lang="en-US" dirty="0"/>
              <a:t> the “how” a risk management tool is only as good as it is used. End result would be corrective action likely</a:t>
            </a:r>
          </a:p>
          <a:p>
            <a:endParaRPr lang="en-US" dirty="0"/>
          </a:p>
          <a:p>
            <a:r>
              <a:rPr lang="en-US" dirty="0"/>
              <a:t>Congress endorsing sends a strong signal to DoD that it wants DoD to consider using agency-level bid protests as a means to manage its risk.</a:t>
            </a:r>
          </a:p>
          <a:p>
            <a:endParaRPr lang="en-US" dirty="0"/>
          </a:p>
          <a:p>
            <a:pPr marL="228600" indent="-228600">
              <a:buAutoNum type="arabicPeriod"/>
            </a:pPr>
            <a:r>
              <a:rPr lang="en-US" sz="1000" dirty="0"/>
              <a:t>Formalization of the APO—centralizing oversight, better draw upon lessons learned, improve management and training on issues that effect PPR.</a:t>
            </a:r>
          </a:p>
          <a:p>
            <a:pPr marL="228600" indent="-228600">
              <a:buAutoNum type="arabicPeriod"/>
            </a:pPr>
            <a:r>
              <a:rPr lang="en-US" sz="1000" dirty="0"/>
              <a:t>Clarification of jurisdiction—provide oversight on contract actions that do not currently have external oversight or do not have oversight internally because of legal review thresholds (</a:t>
            </a:r>
            <a:r>
              <a:rPr lang="en-US" sz="1000" dirty="0" err="1"/>
              <a:t>OTAs</a:t>
            </a:r>
            <a:r>
              <a:rPr lang="en-US" sz="1000" dirty="0"/>
              <a:t> and </a:t>
            </a:r>
            <a:r>
              <a:rPr lang="en-US" sz="1000" dirty="0" err="1"/>
              <a:t>TOs</a:t>
            </a:r>
            <a:r>
              <a:rPr lang="en-US" sz="1000" dirty="0"/>
              <a:t>/</a:t>
            </a:r>
            <a:r>
              <a:rPr lang="en-US" sz="1000" dirty="0" err="1"/>
              <a:t>DOs</a:t>
            </a:r>
            <a:r>
              <a:rPr lang="en-US" sz="1000" dirty="0"/>
              <a:t>)</a:t>
            </a:r>
          </a:p>
          <a:p>
            <a:pPr marL="228600" indent="-228600">
              <a:buAutoNum type="arabicPeriod"/>
            </a:pPr>
            <a:r>
              <a:rPr lang="en-US" sz="1000" dirty="0"/>
              <a:t>Interested party—puts the risk management tool on “auto pilot” for new and innovative procurement methods, evolve with the system and will have right balance of external review access.</a:t>
            </a:r>
          </a:p>
          <a:p>
            <a:pPr marL="228600" indent="-228600">
              <a:buAutoNum type="arabicPeriod"/>
            </a:pPr>
            <a:r>
              <a:rPr lang="en-US" sz="1000" dirty="0"/>
              <a:t>Clarifying decision making timeline and process—not only brings certainty to the process, and encourages agency-level bid protest use [again use of the risk management tool] but reduces costs and disruption (causes of risk) for agencies overall</a:t>
            </a:r>
          </a:p>
          <a:p>
            <a:pPr marL="228600" indent="-228600">
              <a:buAutoNum type="arabicPeriod"/>
            </a:pPr>
            <a:r>
              <a:rPr lang="en-US" sz="1000" dirty="0"/>
              <a:t>Clarification and disclosure of the administrative record—for protesters to act as private attorney general (best value right?) effectively they need to have access to a standardized record, as a matter of course, which potentially would also limit rounds of bid protests (no hiding anything)—alternatively could provide redacted SSDD consistent with DoD policy</a:t>
            </a:r>
          </a:p>
          <a:p>
            <a:pPr marL="228600" indent="-228600">
              <a:buAutoNum type="arabicPeriod"/>
            </a:pPr>
            <a:r>
              <a:rPr lang="en-US" sz="1000" dirty="0"/>
              <a:t>Stay—clarifying the process will encourage agency bid protest use—also on short post denial extension for 10 days prior to GAO follow-on, would reduce transaction cost by starting and stopping again</a:t>
            </a:r>
          </a:p>
          <a:p>
            <a:pPr marL="228600" indent="-228600">
              <a:buAutoNum type="arabicPeriod"/>
            </a:pPr>
            <a:r>
              <a:rPr lang="en-US" sz="1000" dirty="0"/>
              <a:t>Collection and publication of data—points to Army’s collection mechanism, would help manage PPR by disseminating common errors to industry for proposals, encourage use of program, and help agency predict errors, make proactive corrections and advise on matters.</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DF13DCDA-C33F-4123-896A-26B98562C61F}" type="slidenum">
              <a:rPr lang="en-US" smtClean="0"/>
              <a:t>5</a:t>
            </a:fld>
            <a:endParaRPr lang="en-US"/>
          </a:p>
        </p:txBody>
      </p:sp>
    </p:spTree>
    <p:extLst>
      <p:ext uri="{BB962C8B-B14F-4D97-AF65-F5344CB8AC3E}">
        <p14:creationId xmlns:p14="http://schemas.microsoft.com/office/powerpoint/2010/main" val="199650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000" dirty="0"/>
              <a:t>APO—Is a two tiered program. KO and AMC Deputy Command Counsel acts as APO; </a:t>
            </a:r>
            <a:r>
              <a:rPr lang="en-US" sz="1000" dirty="0" err="1"/>
              <a:t>Ktr</a:t>
            </a:r>
            <a:r>
              <a:rPr lang="en-US" sz="1000" dirty="0"/>
              <a:t> needs to ask for review above the KO to get to AMC or file at AMC;</a:t>
            </a:r>
          </a:p>
          <a:p>
            <a:r>
              <a:rPr lang="en-US" sz="1000" dirty="0"/>
              <a:t>-Jurisdiction—besides </a:t>
            </a:r>
            <a:r>
              <a:rPr lang="en-US" sz="1000" dirty="0" err="1"/>
              <a:t>Tos</a:t>
            </a:r>
            <a:r>
              <a:rPr lang="en-US" sz="1000" dirty="0"/>
              <a:t>/</a:t>
            </a:r>
            <a:r>
              <a:rPr lang="en-US" sz="1000" dirty="0" err="1"/>
              <a:t>DOs</a:t>
            </a:r>
            <a:r>
              <a:rPr lang="en-US" sz="1000" dirty="0"/>
              <a:t>—it seems the jurisdiction framework at AMC is broad enough to hear protests on all procurements to include </a:t>
            </a:r>
            <a:r>
              <a:rPr lang="en-US" sz="1000" dirty="0" err="1"/>
              <a:t>OTAs</a:t>
            </a:r>
            <a:r>
              <a:rPr lang="en-US" sz="1000" dirty="0"/>
              <a:t> (</a:t>
            </a:r>
            <a:r>
              <a:rPr lang="en-US" sz="1000" dirty="0" err="1"/>
              <a:t>AFARS</a:t>
            </a:r>
            <a:r>
              <a:rPr lang="en-US" sz="1000" dirty="0"/>
              <a:t> locally tailored provision added to ALL solicitations, DoD OTA guide);</a:t>
            </a:r>
          </a:p>
          <a:p>
            <a:r>
              <a:rPr lang="en-US" sz="1000" dirty="0"/>
              <a:t>-Standing tied to GAO decisional law;</a:t>
            </a:r>
          </a:p>
          <a:p>
            <a:r>
              <a:rPr lang="en-US" sz="1000" dirty="0"/>
              <a:t>-Formalized process and decisions—45 days for AMC (60 days for </a:t>
            </a:r>
            <a:r>
              <a:rPr lang="en-US" sz="1000" dirty="0" err="1"/>
              <a:t>CDA</a:t>
            </a:r>
            <a:r>
              <a:rPr lang="en-US" sz="1000" dirty="0"/>
              <a:t>); bid protest decisions are constructed similarly to </a:t>
            </a:r>
            <a:r>
              <a:rPr lang="en-US" sz="1000" dirty="0" err="1"/>
              <a:t>KOFD</a:t>
            </a:r>
            <a:r>
              <a:rPr lang="en-US" sz="1000" dirty="0"/>
              <a:t> (facts section, reference bid protest grounds, solicitation terms, legal theory and decision on each ground);</a:t>
            </a:r>
          </a:p>
          <a:p>
            <a:r>
              <a:rPr lang="en-US" sz="1000" dirty="0"/>
              <a:t>-Consistent record to relevant standard like GAO “administrative report” (the record not explicitly defined, but commonly shared understanding it is relevant standard throughout community);</a:t>
            </a:r>
          </a:p>
          <a:p>
            <a:r>
              <a:rPr lang="en-US" sz="1000" dirty="0"/>
              <a:t>--Sharable if APO wants comments from protester—can also provide redacted SSDD consistent with DoD policy;</a:t>
            </a:r>
          </a:p>
          <a:p>
            <a:r>
              <a:rPr lang="en-US" sz="1000" dirty="0"/>
              <a:t>--Stay of performance is taken very seriously and the process is formalized similar to a CICA stay, to include notice to </a:t>
            </a:r>
            <a:r>
              <a:rPr lang="en-US" sz="1000" dirty="0" err="1"/>
              <a:t>ktr</a:t>
            </a:r>
            <a:r>
              <a:rPr lang="en-US" sz="1000" dirty="0"/>
              <a:t>; very few overrides ever granted and by a high level official ACC CG;</a:t>
            </a:r>
          </a:p>
          <a:p>
            <a:r>
              <a:rPr lang="en-US" sz="1000" dirty="0"/>
              <a:t>-Collection of data:  number of protests and disposition; assessment of causes of the most frequent recurring issues; distribution of protest by subcontracting offices (which office is being protested a lot); catch all on efficiency and effectiveness of the AMC protest procedure; Comes in two ways:  (1) after each agency protest an information sheet is submitted to HQ AMC for collation it transmits the data to the Office of the Deputy Assistant Secretary of the Army (Procurement) (“</a:t>
            </a:r>
            <a:r>
              <a:rPr lang="en-US" sz="1000" dirty="0" err="1"/>
              <a:t>ODASA</a:t>
            </a:r>
            <a:r>
              <a:rPr lang="en-US" sz="1000" dirty="0"/>
              <a:t>-P”); (2) using the Paperless Contracting File Kos enter the data directly into a system which transmits it to </a:t>
            </a:r>
            <a:r>
              <a:rPr lang="en-US" sz="1000" dirty="0" err="1"/>
              <a:t>ODASA</a:t>
            </a:r>
            <a:r>
              <a:rPr lang="en-US" sz="1000" dirty="0"/>
              <a:t>-P.</a:t>
            </a:r>
          </a:p>
        </p:txBody>
      </p:sp>
      <p:sp>
        <p:nvSpPr>
          <p:cNvPr id="4" name="Slide Number Placeholder 3"/>
          <p:cNvSpPr>
            <a:spLocks noGrp="1"/>
          </p:cNvSpPr>
          <p:nvPr>
            <p:ph type="sldNum" sz="quarter" idx="5"/>
          </p:nvPr>
        </p:nvSpPr>
        <p:spPr/>
        <p:txBody>
          <a:bodyPr/>
          <a:lstStyle/>
          <a:p>
            <a:fld id="{DF13DCDA-C33F-4123-896A-26B98562C61F}" type="slidenum">
              <a:rPr lang="en-US" smtClean="0"/>
              <a:t>6</a:t>
            </a:fld>
            <a:endParaRPr lang="en-US" dirty="0"/>
          </a:p>
        </p:txBody>
      </p:sp>
    </p:spTree>
    <p:extLst>
      <p:ext uri="{BB962C8B-B14F-4D97-AF65-F5344CB8AC3E}">
        <p14:creationId xmlns:p14="http://schemas.microsoft.com/office/powerpoint/2010/main" val="192921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315300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Thursday, April 1, 2021</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45730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Thursday, April 1, 2021</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1820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71093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Thursday, April 1, 2021</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50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Thursday, April 1, 2021</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83767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Thursday, April 1, 2021</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233367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Thursday, April 1, 2021</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05220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Thursday, April 1, 2021</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35159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Thursday, April 1, 2021</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94822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Thursday, April 1, 2021</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19519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Thursday, April 1, 2021</a:t>
            </a:fld>
            <a:endParaRPr lang="en-US" dirty="0"/>
          </a:p>
        </p:txBody>
      </p:sp>
    </p:spTree>
    <p:extLst>
      <p:ext uri="{BB962C8B-B14F-4D97-AF65-F5344CB8AC3E}">
        <p14:creationId xmlns:p14="http://schemas.microsoft.com/office/powerpoint/2010/main" val="281748174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AC9065-C961-45DA-BF0F-07DE2452B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a:extLst>
              <a:ext uri="{FF2B5EF4-FFF2-40B4-BE49-F238E27FC236}">
                <a16:creationId xmlns:a16="http://schemas.microsoft.com/office/drawing/2014/main" id="{DB8B24EB-3CA4-49A6-806E-68B9B24A580B}"/>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0000"/>
            <a:ext cx="8256588"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340F8-BC48-417A-AB80-AF4C2435B131}"/>
              </a:ext>
            </a:extLst>
          </p:cNvPr>
          <p:cNvSpPr>
            <a:spLocks noGrp="1"/>
          </p:cNvSpPr>
          <p:nvPr>
            <p:ph type="ctrTitle"/>
          </p:nvPr>
        </p:nvSpPr>
        <p:spPr>
          <a:xfrm>
            <a:off x="450000" y="894969"/>
            <a:ext cx="7380000" cy="2954655"/>
          </a:xfrm>
        </p:spPr>
        <p:txBody>
          <a:bodyPr>
            <a:normAutofit/>
          </a:bodyPr>
          <a:lstStyle/>
          <a:p>
            <a:r>
              <a:rPr lang="en-US" i="0" dirty="0"/>
              <a:t>It Is All About Risk—</a:t>
            </a:r>
            <a:br>
              <a:rPr lang="en-US" i="0" dirty="0"/>
            </a:br>
            <a:r>
              <a:rPr lang="en-US" sz="2800" i="0" dirty="0"/>
              <a:t>The DoD Should Use the Army’s Agency-Level Bid Protest Program as Its New Risk Management Tool</a:t>
            </a:r>
          </a:p>
        </p:txBody>
      </p:sp>
      <p:sp>
        <p:nvSpPr>
          <p:cNvPr id="3" name="Subtitle 2">
            <a:extLst>
              <a:ext uri="{FF2B5EF4-FFF2-40B4-BE49-F238E27FC236}">
                <a16:creationId xmlns:a16="http://schemas.microsoft.com/office/drawing/2014/main" id="{70A96E01-5DEB-40B3-8228-B68D40EF372E}"/>
              </a:ext>
            </a:extLst>
          </p:cNvPr>
          <p:cNvSpPr>
            <a:spLocks noGrp="1"/>
          </p:cNvSpPr>
          <p:nvPr>
            <p:ph type="subTitle" idx="1"/>
          </p:nvPr>
        </p:nvSpPr>
        <p:spPr>
          <a:xfrm>
            <a:off x="450000" y="4471416"/>
            <a:ext cx="7380000" cy="1293303"/>
          </a:xfrm>
        </p:spPr>
        <p:txBody>
          <a:bodyPr>
            <a:normAutofit/>
          </a:bodyPr>
          <a:lstStyle/>
          <a:p>
            <a:r>
              <a:rPr lang="en-US" dirty="0"/>
              <a:t>MAJ Bruce L. Mayeaux, Esq., U.S. Army</a:t>
            </a:r>
          </a:p>
        </p:txBody>
      </p:sp>
      <p:cxnSp>
        <p:nvCxnSpPr>
          <p:cNvPr id="13" name="Straight Connector 12">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122000"/>
            <a:ext cx="7380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CDFD9E9-C17E-44D5-A65F-20CFDB64B68F}"/>
              </a:ext>
            </a:extLst>
          </p:cNvPr>
          <p:cNvSpPr txBox="1"/>
          <p:nvPr/>
        </p:nvSpPr>
        <p:spPr>
          <a:xfrm>
            <a:off x="328474" y="864000"/>
            <a:ext cx="6338656" cy="646331"/>
          </a:xfrm>
          <a:prstGeom prst="rect">
            <a:avLst/>
          </a:prstGeom>
          <a:solidFill>
            <a:srgbClr val="FFFF00"/>
          </a:solidFill>
        </p:spPr>
        <p:txBody>
          <a:bodyPr wrap="square" rtlCol="0">
            <a:spAutoFit/>
          </a:bodyPr>
          <a:lstStyle/>
          <a:p>
            <a:r>
              <a:rPr lang="en-US" b="0" i="0" dirty="0">
                <a:solidFill>
                  <a:srgbClr val="222222"/>
                </a:solidFill>
                <a:effectLst/>
                <a:latin typeface="Arial" panose="020B0604020202020204" pitchFamily="34" charset="0"/>
              </a:rPr>
              <a:t>The views presented are those of the writer and do not necessarily represent the views of DoD or its components.</a:t>
            </a:r>
            <a:endParaRPr lang="en-US" dirty="0"/>
          </a:p>
        </p:txBody>
      </p:sp>
    </p:spTree>
    <p:extLst>
      <p:ext uri="{BB962C8B-B14F-4D97-AF65-F5344CB8AC3E}">
        <p14:creationId xmlns:p14="http://schemas.microsoft.com/office/powerpoint/2010/main" val="68706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0">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A9A9-C020-4130-B476-6A4CDDB573E9}"/>
              </a:ext>
            </a:extLst>
          </p:cNvPr>
          <p:cNvSpPr>
            <a:spLocks noGrp="1"/>
          </p:cNvSpPr>
          <p:nvPr>
            <p:ph type="title"/>
          </p:nvPr>
        </p:nvSpPr>
        <p:spPr/>
        <p:txBody>
          <a:bodyPr/>
          <a:lstStyle/>
          <a:p>
            <a:r>
              <a:rPr lang="en-US" dirty="0"/>
              <a:t>DoD’s Recent Efforts at Program Performance Risk Management Are Too Narrowly Focused on Perceived Bid Protest Abuses at the GAO.</a:t>
            </a:r>
          </a:p>
        </p:txBody>
      </p:sp>
      <p:sp>
        <p:nvSpPr>
          <p:cNvPr id="3" name="Content Placeholder 2">
            <a:extLst>
              <a:ext uri="{FF2B5EF4-FFF2-40B4-BE49-F238E27FC236}">
                <a16:creationId xmlns:a16="http://schemas.microsoft.com/office/drawing/2014/main" id="{D405F1E8-9299-4068-9043-E57D4C62A31B}"/>
              </a:ext>
            </a:extLst>
          </p:cNvPr>
          <p:cNvSpPr>
            <a:spLocks noGrp="1"/>
          </p:cNvSpPr>
          <p:nvPr>
            <p:ph idx="1"/>
          </p:nvPr>
        </p:nvSpPr>
        <p:spPr>
          <a:xfrm>
            <a:off x="448056" y="1735200"/>
            <a:ext cx="11293200" cy="4734000"/>
          </a:xfrm>
        </p:spPr>
        <p:txBody>
          <a:bodyPr>
            <a:normAutofit fontScale="92500"/>
          </a:bodyPr>
          <a:lstStyle/>
          <a:p>
            <a:r>
              <a:rPr lang="en-US" dirty="0"/>
              <a:t>For many years elements within DoD have considered bid protests in general, but specifically those at the GAO, as causes of “program performance risk.”</a:t>
            </a:r>
          </a:p>
          <a:p>
            <a:r>
              <a:rPr lang="en-US" dirty="0"/>
              <a:t>Example reasons (among others):</a:t>
            </a:r>
          </a:p>
          <a:p>
            <a:pPr lvl="1"/>
            <a:r>
              <a:rPr lang="en-US" dirty="0"/>
              <a:t>Bid protests unreasonably slow down or inhibit DoD’s ability to meet operational or mission needs across the board;</a:t>
            </a:r>
          </a:p>
          <a:p>
            <a:pPr lvl="1"/>
            <a:r>
              <a:rPr lang="en-US" dirty="0"/>
              <a:t>There is an increasing number of frivolous protests;</a:t>
            </a:r>
          </a:p>
          <a:p>
            <a:pPr lvl="1"/>
            <a:r>
              <a:rPr lang="en-US" dirty="0"/>
              <a:t>Incumbent contractors file task order bid protests at the GAO as a matter of course to secure a bridge contract.</a:t>
            </a:r>
          </a:p>
          <a:p>
            <a:r>
              <a:rPr lang="en-US" dirty="0"/>
              <a:t>In Sec. 827 of the 2018 </a:t>
            </a:r>
            <a:r>
              <a:rPr lang="en-US" dirty="0" err="1"/>
              <a:t>NDAA</a:t>
            </a:r>
            <a:r>
              <a:rPr lang="en-US" dirty="0"/>
              <a:t> Congress enacted the “loser pays” bid protest pilot program in part to help DoD.</a:t>
            </a:r>
          </a:p>
          <a:p>
            <a:pPr lvl="1"/>
            <a:r>
              <a:rPr lang="en-US" dirty="0"/>
              <a:t>Required large defense contractors that lost in their bid protest challenges to reimburse DoD for its cost incurred in litigating the protest at GAO.</a:t>
            </a:r>
          </a:p>
          <a:p>
            <a:pPr lvl="1"/>
            <a:r>
              <a:rPr lang="en-US" dirty="0"/>
              <a:t>Was designed to dissuade frivolous bid protests and to help DoD manage its program performance risk.</a:t>
            </a:r>
          </a:p>
          <a:p>
            <a:endParaRPr lang="en-US" dirty="0"/>
          </a:p>
        </p:txBody>
      </p:sp>
    </p:spTree>
    <p:extLst>
      <p:ext uri="{BB962C8B-B14F-4D97-AF65-F5344CB8AC3E}">
        <p14:creationId xmlns:p14="http://schemas.microsoft.com/office/powerpoint/2010/main" val="4072212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158C-5FF6-457D-A349-5FEAC609BBB6}"/>
              </a:ext>
            </a:extLst>
          </p:cNvPr>
          <p:cNvSpPr>
            <a:spLocks noGrp="1"/>
          </p:cNvSpPr>
          <p:nvPr>
            <p:ph type="title"/>
          </p:nvPr>
        </p:nvSpPr>
        <p:spPr/>
        <p:txBody>
          <a:bodyPr/>
          <a:lstStyle/>
          <a:p>
            <a:r>
              <a:rPr lang="en-US" dirty="0"/>
              <a:t>The Effect of the RAND Study on the Section 827 Bid Protest Pilot Program and Congress’ Perception of DoD’s Risk.</a:t>
            </a:r>
          </a:p>
        </p:txBody>
      </p:sp>
      <p:sp>
        <p:nvSpPr>
          <p:cNvPr id="3" name="Content Placeholder 2">
            <a:extLst>
              <a:ext uri="{FF2B5EF4-FFF2-40B4-BE49-F238E27FC236}">
                <a16:creationId xmlns:a16="http://schemas.microsoft.com/office/drawing/2014/main" id="{EA7BA84C-218B-4F6B-AEB4-292CF0DFC85E}"/>
              </a:ext>
            </a:extLst>
          </p:cNvPr>
          <p:cNvSpPr>
            <a:spLocks noGrp="1"/>
          </p:cNvSpPr>
          <p:nvPr>
            <p:ph idx="1"/>
          </p:nvPr>
        </p:nvSpPr>
        <p:spPr/>
        <p:txBody>
          <a:bodyPr>
            <a:normAutofit lnSpcReduction="10000"/>
          </a:bodyPr>
          <a:lstStyle/>
          <a:p>
            <a:r>
              <a:rPr lang="en-US" dirty="0"/>
              <a:t>The Section 885 RAND Study</a:t>
            </a:r>
          </a:p>
          <a:p>
            <a:pPr lvl="1"/>
            <a:r>
              <a:rPr lang="en-US" dirty="0"/>
              <a:t>Bid protests are not detrimental across the board to DoD program capability delivery as they are rare;</a:t>
            </a:r>
          </a:p>
          <a:p>
            <a:pPr lvl="1"/>
            <a:r>
              <a:rPr lang="en-US" dirty="0"/>
              <a:t>DoD’s low rate of CICA stay overrides was not consistent with the existence of an overabundance of “frivolous” bid protests at the GAO;</a:t>
            </a:r>
          </a:p>
          <a:p>
            <a:pPr lvl="1"/>
            <a:r>
              <a:rPr lang="en-US" dirty="0"/>
              <a:t>Though many incumbents do file protests at the GAO, the effectiveness rates suggest those protests are filed largely for meritorious grounds and not just to secure bridge contracts;</a:t>
            </a:r>
          </a:p>
          <a:p>
            <a:pPr lvl="1"/>
            <a:r>
              <a:rPr lang="en-US" dirty="0"/>
              <a:t>DoD does not have the supporting data in four key areas to determine whether bid protests in general or just frivolous ones are “needlessly” increasing its program performance risk.</a:t>
            </a:r>
          </a:p>
          <a:p>
            <a:r>
              <a:rPr lang="en-US" dirty="0"/>
              <a:t>Congress repealed the Section 827 bid protest pilot program.</a:t>
            </a:r>
          </a:p>
          <a:p>
            <a:pPr lvl="1"/>
            <a:endParaRPr lang="en-US" dirty="0"/>
          </a:p>
        </p:txBody>
      </p:sp>
    </p:spTree>
    <p:extLst>
      <p:ext uri="{BB962C8B-B14F-4D97-AF65-F5344CB8AC3E}">
        <p14:creationId xmlns:p14="http://schemas.microsoft.com/office/powerpoint/2010/main" val="3157284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CAF-A9CD-4EF9-830C-DE91EE9C5E24}"/>
              </a:ext>
            </a:extLst>
          </p:cNvPr>
          <p:cNvSpPr>
            <a:spLocks noGrp="1"/>
          </p:cNvSpPr>
          <p:nvPr>
            <p:ph type="title"/>
          </p:nvPr>
        </p:nvSpPr>
        <p:spPr/>
        <p:txBody>
          <a:bodyPr>
            <a:normAutofit fontScale="90000"/>
          </a:bodyPr>
          <a:lstStyle/>
          <a:p>
            <a:r>
              <a:rPr lang="en-US" dirty="0"/>
              <a:t>Congress’ Signals—Do the </a:t>
            </a:r>
            <a:r>
              <a:rPr lang="en-US" dirty="0" err="1"/>
              <a:t>AIRC</a:t>
            </a:r>
            <a:r>
              <a:rPr lang="en-US" dirty="0"/>
              <a:t> Questions and the </a:t>
            </a:r>
            <a:r>
              <a:rPr lang="en-US" dirty="0" err="1"/>
              <a:t>ACUS</a:t>
            </a:r>
            <a:r>
              <a:rPr lang="en-US" dirty="0"/>
              <a:t> Report Provide the Roadmap to a Replacement Risk Management Solution for DoD?</a:t>
            </a:r>
          </a:p>
        </p:txBody>
      </p:sp>
      <p:sp>
        <p:nvSpPr>
          <p:cNvPr id="3" name="Content Placeholder 2">
            <a:extLst>
              <a:ext uri="{FF2B5EF4-FFF2-40B4-BE49-F238E27FC236}">
                <a16:creationId xmlns:a16="http://schemas.microsoft.com/office/drawing/2014/main" id="{6A980C7F-095E-4482-BE93-968B4B280414}"/>
              </a:ext>
            </a:extLst>
          </p:cNvPr>
          <p:cNvSpPr>
            <a:spLocks noGrp="1"/>
          </p:cNvSpPr>
          <p:nvPr>
            <p:ph idx="1"/>
          </p:nvPr>
        </p:nvSpPr>
        <p:spPr>
          <a:xfrm>
            <a:off x="448056" y="1735200"/>
            <a:ext cx="11293200" cy="4734000"/>
          </a:xfrm>
        </p:spPr>
        <p:txBody>
          <a:bodyPr>
            <a:normAutofit/>
          </a:bodyPr>
          <a:lstStyle/>
          <a:p>
            <a:r>
              <a:rPr lang="en-US" dirty="0"/>
              <a:t>Conference Report to Section 886 of the 2021 </a:t>
            </a:r>
            <a:r>
              <a:rPr lang="en-US" dirty="0" err="1"/>
              <a:t>NDAA</a:t>
            </a:r>
            <a:endParaRPr lang="en-US" dirty="0"/>
          </a:p>
          <a:p>
            <a:pPr lvl="1"/>
            <a:r>
              <a:rPr lang="en-US" dirty="0"/>
              <a:t>Directs </a:t>
            </a:r>
            <a:r>
              <a:rPr lang="en-US" dirty="0" err="1"/>
              <a:t>AIRC</a:t>
            </a:r>
            <a:r>
              <a:rPr lang="en-US" dirty="0"/>
              <a:t> to examine the 4 elements for which RAND was unable to obtain full and complete data during its analysis.</a:t>
            </a:r>
          </a:p>
          <a:p>
            <a:pPr lvl="1"/>
            <a:r>
              <a:rPr lang="en-US" dirty="0"/>
              <a:t>The “why”—interesting not for what it is explicitly directing </a:t>
            </a:r>
            <a:r>
              <a:rPr lang="en-US" dirty="0" err="1"/>
              <a:t>AIRC</a:t>
            </a:r>
            <a:r>
              <a:rPr lang="en-US" dirty="0"/>
              <a:t> to do, but what it is implicitly recommending to DoD—examining the potential benefits of a robust agency-level bid protest process. Areas Dan Gordon analyzed: </a:t>
            </a:r>
          </a:p>
          <a:p>
            <a:pPr lvl="2"/>
            <a:r>
              <a:rPr lang="en-US" dirty="0"/>
              <a:t>Bid protest forum jurisdiction or prevalence;</a:t>
            </a:r>
          </a:p>
          <a:p>
            <a:pPr lvl="2"/>
            <a:r>
              <a:rPr lang="en-US" dirty="0"/>
              <a:t>Bid protest forum time limits or timeliness;</a:t>
            </a:r>
          </a:p>
          <a:p>
            <a:pPr lvl="2"/>
            <a:r>
              <a:rPr lang="en-US" dirty="0"/>
              <a:t>Bid protest forum outcomes or its ability to provide meaningful relief;</a:t>
            </a:r>
          </a:p>
          <a:p>
            <a:pPr lvl="2"/>
            <a:r>
              <a:rPr lang="en-US" dirty="0"/>
              <a:t>Bid protest forum standing or availability;</a:t>
            </a:r>
          </a:p>
          <a:p>
            <a:pPr lvl="2"/>
            <a:r>
              <a:rPr lang="en-US" dirty="0"/>
              <a:t>Publishing of decisions and reliability of data on protests.</a:t>
            </a:r>
          </a:p>
        </p:txBody>
      </p:sp>
    </p:spTree>
    <p:extLst>
      <p:ext uri="{BB962C8B-B14F-4D97-AF65-F5344CB8AC3E}">
        <p14:creationId xmlns:p14="http://schemas.microsoft.com/office/powerpoint/2010/main" val="216308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EECAF-A9CD-4EF9-830C-DE91EE9C5E24}"/>
              </a:ext>
            </a:extLst>
          </p:cNvPr>
          <p:cNvSpPr>
            <a:spLocks noGrp="1"/>
          </p:cNvSpPr>
          <p:nvPr>
            <p:ph type="title"/>
          </p:nvPr>
        </p:nvSpPr>
        <p:spPr/>
        <p:txBody>
          <a:bodyPr>
            <a:normAutofit fontScale="90000"/>
          </a:bodyPr>
          <a:lstStyle/>
          <a:p>
            <a:r>
              <a:rPr lang="en-US" dirty="0"/>
              <a:t>Congress’ Signals—Do the </a:t>
            </a:r>
            <a:r>
              <a:rPr lang="en-US" dirty="0" err="1"/>
              <a:t>AIRC</a:t>
            </a:r>
            <a:r>
              <a:rPr lang="en-US" dirty="0"/>
              <a:t> Questions and the </a:t>
            </a:r>
            <a:r>
              <a:rPr lang="en-US" dirty="0" err="1"/>
              <a:t>ACUS</a:t>
            </a:r>
            <a:r>
              <a:rPr lang="en-US" dirty="0"/>
              <a:t> Report Provide the Roadmap to a Replacement Risk Management Solution for DoD? (Cont.)</a:t>
            </a:r>
          </a:p>
        </p:txBody>
      </p:sp>
      <p:sp>
        <p:nvSpPr>
          <p:cNvPr id="3" name="Content Placeholder 2">
            <a:extLst>
              <a:ext uri="{FF2B5EF4-FFF2-40B4-BE49-F238E27FC236}">
                <a16:creationId xmlns:a16="http://schemas.microsoft.com/office/drawing/2014/main" id="{6A980C7F-095E-4482-BE93-968B4B280414}"/>
              </a:ext>
            </a:extLst>
          </p:cNvPr>
          <p:cNvSpPr>
            <a:spLocks noGrp="1"/>
          </p:cNvSpPr>
          <p:nvPr>
            <p:ph idx="1"/>
          </p:nvPr>
        </p:nvSpPr>
        <p:spPr>
          <a:xfrm>
            <a:off x="448056" y="1735200"/>
            <a:ext cx="11293200" cy="4734000"/>
          </a:xfrm>
        </p:spPr>
        <p:txBody>
          <a:bodyPr>
            <a:normAutofit lnSpcReduction="10000"/>
          </a:bodyPr>
          <a:lstStyle/>
          <a:p>
            <a:r>
              <a:rPr lang="en-US" dirty="0"/>
              <a:t>Conference Report to Section 886 of the 2021 </a:t>
            </a:r>
            <a:r>
              <a:rPr lang="en-US" dirty="0" err="1"/>
              <a:t>NDAA</a:t>
            </a:r>
            <a:endParaRPr lang="en-US" dirty="0"/>
          </a:p>
          <a:p>
            <a:pPr lvl="1"/>
            <a:r>
              <a:rPr lang="en-US" dirty="0"/>
              <a:t>The “how”—In the same section, Congress directed DoD to consider the </a:t>
            </a:r>
            <a:r>
              <a:rPr lang="en-US" dirty="0" err="1"/>
              <a:t>ACUS</a:t>
            </a:r>
            <a:r>
              <a:rPr lang="en-US" dirty="0"/>
              <a:t> Report recommendations to improve its agency-level bid protest programs’ expediency, timeliness, transparency, and consistency. Why? </a:t>
            </a:r>
          </a:p>
          <a:p>
            <a:pPr lvl="1"/>
            <a:r>
              <a:rPr lang="en-US" dirty="0"/>
              <a:t>Is it to signal to DoD it thinks reformed agency-level bid protest programs could be a risk management solution for DoD? –Likely.</a:t>
            </a:r>
          </a:p>
          <a:p>
            <a:pPr lvl="1"/>
            <a:r>
              <a:rPr lang="en-US" dirty="0"/>
              <a:t>The </a:t>
            </a:r>
            <a:r>
              <a:rPr lang="en-US" dirty="0" err="1"/>
              <a:t>ACUS</a:t>
            </a:r>
            <a:r>
              <a:rPr lang="en-US" dirty="0"/>
              <a:t> Report makes 8 recommendations to make agency-level bid protests  work better for vendors and agencies:  (1) formalize the APO; (2) clarify jurisdiction of agency-level bid protest programs; (3) retaining interested party connection to GAO decisional law; (4) clarification (and standardization) of the decision-making process; (5) clarification (and standardization) of the record in which a protest will be decided; (6) sharing the record with protesters—up front; (7) clarifying and extending the regulatory stay to cover the 10 days following the agency-level decision to account for GAO follow-on protests; (8) publishing data on agency-level protest outcomes to include </a:t>
            </a:r>
            <a:r>
              <a:rPr lang="en-US"/>
              <a:t>corrective action.</a:t>
            </a:r>
            <a:endParaRPr lang="en-US" dirty="0"/>
          </a:p>
        </p:txBody>
      </p:sp>
    </p:spTree>
    <p:extLst>
      <p:ext uri="{BB962C8B-B14F-4D97-AF65-F5344CB8AC3E}">
        <p14:creationId xmlns:p14="http://schemas.microsoft.com/office/powerpoint/2010/main" val="321753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429E-6E9F-4D65-94A4-6CFD734BA91A}"/>
              </a:ext>
            </a:extLst>
          </p:cNvPr>
          <p:cNvSpPr>
            <a:spLocks noGrp="1"/>
          </p:cNvSpPr>
          <p:nvPr>
            <p:ph type="title"/>
          </p:nvPr>
        </p:nvSpPr>
        <p:spPr/>
        <p:txBody>
          <a:bodyPr/>
          <a:lstStyle/>
          <a:p>
            <a:r>
              <a:rPr lang="en-US" dirty="0"/>
              <a:t>The Army’s Agency-Level Bid Protest Program is The Solution to DoD’s Risk Management Problem.</a:t>
            </a:r>
          </a:p>
        </p:txBody>
      </p:sp>
      <p:sp>
        <p:nvSpPr>
          <p:cNvPr id="3" name="Content Placeholder 2">
            <a:extLst>
              <a:ext uri="{FF2B5EF4-FFF2-40B4-BE49-F238E27FC236}">
                <a16:creationId xmlns:a16="http://schemas.microsoft.com/office/drawing/2014/main" id="{16737133-7272-4285-A154-7229217E0484}"/>
              </a:ext>
            </a:extLst>
          </p:cNvPr>
          <p:cNvSpPr>
            <a:spLocks noGrp="1"/>
          </p:cNvSpPr>
          <p:nvPr>
            <p:ph idx="1"/>
          </p:nvPr>
        </p:nvSpPr>
        <p:spPr/>
        <p:txBody>
          <a:bodyPr>
            <a:normAutofit fontScale="77500" lnSpcReduction="20000"/>
          </a:bodyPr>
          <a:lstStyle/>
          <a:p>
            <a:r>
              <a:rPr lang="en-US" dirty="0"/>
              <a:t>Army program was first agency-level bid protest program and was the model for the entire federal government.</a:t>
            </a:r>
          </a:p>
          <a:p>
            <a:r>
              <a:rPr lang="en-US" dirty="0"/>
              <a:t>Army program already has many of the </a:t>
            </a:r>
            <a:r>
              <a:rPr lang="en-US" dirty="0" err="1"/>
              <a:t>ACUS</a:t>
            </a:r>
            <a:r>
              <a:rPr lang="en-US" dirty="0"/>
              <a:t> Report recommendations fully in practice or partially.</a:t>
            </a:r>
          </a:p>
          <a:p>
            <a:pPr lvl="1"/>
            <a:r>
              <a:rPr lang="en-US" dirty="0"/>
              <a:t>Has an established APO at Headquarters Army Materiel Command (“HQ AMC”);</a:t>
            </a:r>
          </a:p>
          <a:p>
            <a:pPr lvl="1"/>
            <a:r>
              <a:rPr lang="en-US" dirty="0"/>
              <a:t>Likely has jurisdiction to hear all bid protests on its procurements (besides </a:t>
            </a:r>
            <a:r>
              <a:rPr lang="en-US" dirty="0" err="1"/>
              <a:t>TOs</a:t>
            </a:r>
            <a:r>
              <a:rPr lang="en-US" dirty="0"/>
              <a:t>/</a:t>
            </a:r>
            <a:r>
              <a:rPr lang="en-US" dirty="0" err="1"/>
              <a:t>DOs</a:t>
            </a:r>
            <a:r>
              <a:rPr lang="en-US" dirty="0"/>
              <a:t>);</a:t>
            </a:r>
          </a:p>
          <a:p>
            <a:pPr lvl="1"/>
            <a:r>
              <a:rPr lang="en-US" dirty="0"/>
              <a:t>Standing tied to GAO decisional law;</a:t>
            </a:r>
          </a:p>
          <a:p>
            <a:pPr lvl="1"/>
            <a:r>
              <a:rPr lang="en-US" dirty="0"/>
              <a:t>Process at HQ AMC is formalized, and process and decisions are similar to final decisions used to decide claims under the Contract Disputes Act of 1978;</a:t>
            </a:r>
          </a:p>
          <a:p>
            <a:pPr lvl="1"/>
            <a:r>
              <a:rPr lang="en-US" dirty="0"/>
              <a:t>Rules provide for an “administrative report” which is made up of relevant documents similar to the agency report at the GAO;</a:t>
            </a:r>
          </a:p>
          <a:p>
            <a:pPr lvl="1"/>
            <a:r>
              <a:rPr lang="en-US" dirty="0"/>
              <a:t>The rules provide that the administrative report is sharable, when the APO wants comments, with the protester;</a:t>
            </a:r>
          </a:p>
          <a:p>
            <a:pPr lvl="1"/>
            <a:r>
              <a:rPr lang="en-US" dirty="0"/>
              <a:t>The regulatory stay is stringently enforced during the pendency of the agency protest, the protester is given specific notice of the stay, and there have been situations where it was extended voluntarily post protest for 10 days (very few overrides ever granted);</a:t>
            </a:r>
          </a:p>
          <a:p>
            <a:pPr lvl="1"/>
            <a:r>
              <a:rPr lang="en-US" dirty="0"/>
              <a:t>Already collects and compiles bid protest data pursuant to </a:t>
            </a:r>
            <a:r>
              <a:rPr lang="en-US" dirty="0" err="1"/>
              <a:t>AFARS</a:t>
            </a:r>
            <a:r>
              <a:rPr lang="en-US" dirty="0"/>
              <a:t> 5133,103-90</a:t>
            </a:r>
          </a:p>
          <a:p>
            <a:pPr lvl="1"/>
            <a:endParaRPr lang="en-US" dirty="0"/>
          </a:p>
        </p:txBody>
      </p:sp>
    </p:spTree>
    <p:extLst>
      <p:ext uri="{BB962C8B-B14F-4D97-AF65-F5344CB8AC3E}">
        <p14:creationId xmlns:p14="http://schemas.microsoft.com/office/powerpoint/2010/main" val="82480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5471-BD4E-4802-B09E-10F860BD271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FF43309-1537-470E-886A-289E6D703F29}"/>
              </a:ext>
            </a:extLst>
          </p:cNvPr>
          <p:cNvSpPr>
            <a:spLocks noGrp="1"/>
          </p:cNvSpPr>
          <p:nvPr>
            <p:ph idx="1"/>
          </p:nvPr>
        </p:nvSpPr>
        <p:spPr/>
        <p:txBody>
          <a:bodyPr/>
          <a:lstStyle/>
          <a:p>
            <a:r>
              <a:rPr lang="en-US" dirty="0"/>
              <a:t>MAJ Bruce L. Mayeaux, Esq., U.S. Army</a:t>
            </a:r>
          </a:p>
          <a:p>
            <a:r>
              <a:rPr lang="en-US" dirty="0"/>
              <a:t>bruce_l_mayeaux@law.gwu.edu</a:t>
            </a:r>
          </a:p>
          <a:p>
            <a:r>
              <a:rPr lang="en-US" dirty="0"/>
              <a:t>Questions?</a:t>
            </a:r>
          </a:p>
          <a:p>
            <a:endParaRPr lang="en-US" dirty="0"/>
          </a:p>
          <a:p>
            <a:pPr marL="1944" indent="0">
              <a:buNone/>
            </a:pPr>
            <a:endParaRPr lang="en-US" dirty="0"/>
          </a:p>
        </p:txBody>
      </p:sp>
    </p:spTree>
    <p:extLst>
      <p:ext uri="{BB962C8B-B14F-4D97-AF65-F5344CB8AC3E}">
        <p14:creationId xmlns:p14="http://schemas.microsoft.com/office/powerpoint/2010/main" val="2733958347"/>
      </p:ext>
    </p:extLst>
  </p:cSld>
  <p:clrMapOvr>
    <a:masterClrMapping/>
  </p:clrMapOvr>
</p:sld>
</file>

<file path=ppt/theme/theme1.xml><?xml version="1.0" encoding="utf-8"?>
<a:theme xmlns:a="http://schemas.openxmlformats.org/drawingml/2006/main" name="ThinLineVTI">
  <a:themeElements>
    <a:clrScheme name="AnalogousFromRegularSeedRightStep">
      <a:dk1>
        <a:srgbClr val="000000"/>
      </a:dk1>
      <a:lt1>
        <a:srgbClr val="FFFFFF"/>
      </a:lt1>
      <a:dk2>
        <a:srgbClr val="3A3621"/>
      </a:dk2>
      <a:lt2>
        <a:srgbClr val="E2E8E8"/>
      </a:lt2>
      <a:accent1>
        <a:srgbClr val="C34D54"/>
      </a:accent1>
      <a:accent2>
        <a:srgbClr val="B1653B"/>
      </a:accent2>
      <a:accent3>
        <a:srgbClr val="BBA149"/>
      </a:accent3>
      <a:accent4>
        <a:srgbClr val="97AD39"/>
      </a:accent4>
      <a:accent5>
        <a:srgbClr val="72B346"/>
      </a:accent5>
      <a:accent6>
        <a:srgbClr val="3BB13D"/>
      </a:accent6>
      <a:hlink>
        <a:srgbClr val="30928C"/>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2283</Words>
  <Application>Microsoft Office PowerPoint</Application>
  <PresentationFormat>Widescreen</PresentationFormat>
  <Paragraphs>90</Paragraphs>
  <Slides>7</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Source Sans Pro</vt:lpstr>
      <vt:lpstr>Source Sans Pro Light</vt:lpstr>
      <vt:lpstr>ThinLineVTI</vt:lpstr>
      <vt:lpstr>It Is All About Risk— The DoD Should Use the Army’s Agency-Level Bid Protest Program as Its New Risk Management Tool</vt:lpstr>
      <vt:lpstr>DoD’s Recent Efforts at Program Performance Risk Management Are Too Narrowly Focused on Perceived Bid Protest Abuses at the GAO.</vt:lpstr>
      <vt:lpstr>The Effect of the RAND Study on the Section 827 Bid Protest Pilot Program and Congress’ Perception of DoD’s Risk.</vt:lpstr>
      <vt:lpstr>Congress’ Signals—Do the AIRC Questions and the ACUS Report Provide the Roadmap to a Replacement Risk Management Solution for DoD?</vt:lpstr>
      <vt:lpstr>Congress’ Signals—Do the AIRC Questions and the ACUS Report Provide the Roadmap to a Replacement Risk Management Solution for DoD? (Cont.)</vt:lpstr>
      <vt:lpstr>The Army’s Agency-Level Bid Protest Program is The Solution to DoD’s Risk Management Problem.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About Risk</dc:title>
  <dc:creator>Bruce Mayeaux</dc:creator>
  <cp:lastModifiedBy>Yukins, Christopher R.</cp:lastModifiedBy>
  <cp:revision>3</cp:revision>
  <dcterms:created xsi:type="dcterms:W3CDTF">2021-03-31T21:33:50Z</dcterms:created>
  <dcterms:modified xsi:type="dcterms:W3CDTF">2021-04-02T01:24:58Z</dcterms:modified>
</cp:coreProperties>
</file>