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06" r:id="rId5"/>
    <p:sldMasterId id="2147483718" r:id="rId6"/>
    <p:sldMasterId id="2147483730" r:id="rId7"/>
    <p:sldMasterId id="2147483740" r:id="rId8"/>
    <p:sldMasterId id="2147483752" r:id="rId9"/>
  </p:sldMasterIdLst>
  <p:notesMasterIdLst>
    <p:notesMasterId r:id="rId27"/>
  </p:notesMasterIdLst>
  <p:sldIdLst>
    <p:sldId id="256" r:id="rId10"/>
    <p:sldId id="439" r:id="rId11"/>
    <p:sldId id="429" r:id="rId12"/>
    <p:sldId id="378" r:id="rId13"/>
    <p:sldId id="257" r:id="rId14"/>
    <p:sldId id="430" r:id="rId15"/>
    <p:sldId id="272" r:id="rId16"/>
    <p:sldId id="298" r:id="rId17"/>
    <p:sldId id="437" r:id="rId18"/>
    <p:sldId id="438" r:id="rId19"/>
    <p:sldId id="377" r:id="rId20"/>
    <p:sldId id="435" r:id="rId21"/>
    <p:sldId id="436" r:id="rId22"/>
    <p:sldId id="271" r:id="rId23"/>
    <p:sldId id="258" r:id="rId24"/>
    <p:sldId id="433" r:id="rId25"/>
    <p:sldId id="43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DAEBB3-28C7-4914-A8F8-29BD2AC25441}">
          <p14:sldIdLst>
            <p14:sldId id="256"/>
            <p14:sldId id="439"/>
            <p14:sldId id="429"/>
            <p14:sldId id="378"/>
            <p14:sldId id="257"/>
            <p14:sldId id="430"/>
            <p14:sldId id="272"/>
            <p14:sldId id="298"/>
            <p14:sldId id="437"/>
            <p14:sldId id="438"/>
            <p14:sldId id="377"/>
            <p14:sldId id="435"/>
            <p14:sldId id="436"/>
            <p14:sldId id="271"/>
            <p14:sldId id="258"/>
            <p14:sldId id="433"/>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76" autoAdjust="0"/>
  </p:normalViewPr>
  <p:slideViewPr>
    <p:cSldViewPr snapToGrid="0">
      <p:cViewPr>
        <p:scale>
          <a:sx n="62" d="100"/>
          <a:sy n="62" d="100"/>
        </p:scale>
        <p:origin x="1354"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b="1" dirty="0"/>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b="1"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b="1" dirty="0"/>
            <a:t>Questions &amp; Discussion</a:t>
          </a:r>
          <a:endParaRPr lang="en-US" b="1" dirty="0">
            <a:solidFill>
              <a:srgbClr val="FF0000"/>
            </a:solidFill>
          </a:endParaRP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3"/>
      <dgm:spPr/>
    </dgm:pt>
    <dgm:pt modelId="{9C4676F8-155A-413D-BBBD-4FD4E0F34003}" type="pres">
      <dgm:prSet presAssocID="{B51AB0F8-4F72-43CD-9DD9-1E5F2D2E9B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3">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3"/>
      <dgm:spPr/>
    </dgm:pt>
    <dgm:pt modelId="{E07ACA2F-3997-47B9-87AA-39C6B5DC582B}" type="pres">
      <dgm:prSet presAssocID="{BA125151-CB70-48C6-BD40-7F902F8F48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3">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3"/>
      <dgm:spPr/>
    </dgm:pt>
    <dgm:pt modelId="{742F9FDD-3B11-4D5B-BD6A-B8DF747AFCC2}" type="pres">
      <dgm:prSet presAssocID="{7F4DC82E-544B-44EE-BCF3-DA9F05FAE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3">
        <dgm:presLayoutVars>
          <dgm:chMax val="0"/>
          <dgm:chPref val="0"/>
        </dgm:presLayoutVars>
      </dgm:prSet>
      <dgm:spPr/>
    </dgm:pt>
  </dgm:ptLst>
  <dgm:cxnLst>
    <dgm:cxn modelId="{D4C9AB64-6E2F-4E88-AD3E-A78B0D27335E}" srcId="{89EEFC5A-6F7A-44E9-B344-0A7336D8B1CF}" destId="{7F4DC82E-544B-44EE-BCF3-DA9F05FAE8C7}" srcOrd="2" destOrd="0" parTransId="{9CD14868-6AA2-47EA-9AE6-8A002D7FEF6C}" sibTransId="{4A720BA6-ECF9-4A72-BF8A-6EFAACD697B5}"/>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1FC7A-9B68-47E9-B7E3-A564B713AE33}"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BABCD08-9E81-45FC-93C2-741806E5A5D9}">
      <dgm:prSet phldrT="[Text]"/>
      <dgm:spPr/>
      <dgm:t>
        <a:bodyPr/>
        <a:lstStyle/>
        <a:p>
          <a:r>
            <a:rPr lang="en-US" dirty="0"/>
            <a:t>Christopher Vajda QC</a:t>
          </a:r>
        </a:p>
      </dgm:t>
    </dgm:pt>
    <dgm:pt modelId="{F4E8DE0D-1884-47E9-A8A9-DFACCE2D5DC4}" type="parTrans" cxnId="{0080897F-A803-4013-A63C-7718916AADDA}">
      <dgm:prSet/>
      <dgm:spPr/>
      <dgm:t>
        <a:bodyPr/>
        <a:lstStyle/>
        <a:p>
          <a:endParaRPr lang="en-US"/>
        </a:p>
      </dgm:t>
    </dgm:pt>
    <dgm:pt modelId="{E06980A4-CC45-4965-92FC-F28344324266}" type="sibTrans" cxnId="{0080897F-A803-4013-A63C-7718916AADDA}">
      <dgm:prSet/>
      <dgm:spPr/>
      <dgm:t>
        <a:bodyPr/>
        <a:lstStyle/>
        <a:p>
          <a:endParaRPr lang="en-US"/>
        </a:p>
      </dgm:t>
    </dgm:pt>
    <dgm:pt modelId="{63DC63AE-0EAC-4A51-9E9F-3404DBDB5DA5}">
      <dgm:prSet phldrT="[Text]"/>
      <dgm:spPr/>
      <dgm:t>
        <a:bodyPr/>
        <a:lstStyle/>
        <a:p>
          <a:r>
            <a:rPr lang="en-US" dirty="0"/>
            <a:t>Michael Bowsher QC</a:t>
          </a:r>
        </a:p>
      </dgm:t>
    </dgm:pt>
    <dgm:pt modelId="{75314AA5-37CE-44F8-9E70-04B5B263D0D3}" type="parTrans" cxnId="{BAAF77F4-0414-46FA-8939-CC48EDD5C845}">
      <dgm:prSet/>
      <dgm:spPr/>
      <dgm:t>
        <a:bodyPr/>
        <a:lstStyle/>
        <a:p>
          <a:endParaRPr lang="en-US"/>
        </a:p>
      </dgm:t>
    </dgm:pt>
    <dgm:pt modelId="{3D81B17F-ABDB-4051-AA7A-6E3B6A151BBF}" type="sibTrans" cxnId="{BAAF77F4-0414-46FA-8939-CC48EDD5C845}">
      <dgm:prSet/>
      <dgm:spPr/>
      <dgm:t>
        <a:bodyPr/>
        <a:lstStyle/>
        <a:p>
          <a:endParaRPr lang="en-US"/>
        </a:p>
      </dgm:t>
    </dgm:pt>
    <dgm:pt modelId="{671B7FFA-4714-46FF-B513-78318BD00965}">
      <dgm:prSet phldrT="[Text]"/>
      <dgm:spPr/>
      <dgm:t>
        <a:bodyPr/>
        <a:lstStyle/>
        <a:p>
          <a:r>
            <a:rPr lang="en-US" dirty="0"/>
            <a:t>Jane Jenkins</a:t>
          </a:r>
        </a:p>
      </dgm:t>
    </dgm:pt>
    <dgm:pt modelId="{CBBE417D-7AF3-4EED-9213-0032DBA5F643}" type="parTrans" cxnId="{9E85A1D0-F8A8-446C-AD3C-98C9C9247E44}">
      <dgm:prSet/>
      <dgm:spPr/>
      <dgm:t>
        <a:bodyPr/>
        <a:lstStyle/>
        <a:p>
          <a:endParaRPr lang="en-US"/>
        </a:p>
      </dgm:t>
    </dgm:pt>
    <dgm:pt modelId="{8701553D-4151-4318-B287-5479B5CEECD7}" type="sibTrans" cxnId="{9E85A1D0-F8A8-446C-AD3C-98C9C9247E44}">
      <dgm:prSet/>
      <dgm:spPr/>
      <dgm:t>
        <a:bodyPr/>
        <a:lstStyle/>
        <a:p>
          <a:endParaRPr lang="en-US"/>
        </a:p>
      </dgm:t>
    </dgm:pt>
    <dgm:pt modelId="{9CF38DB1-1F52-410E-8E43-87B424F422DA}">
      <dgm:prSet phldrT="[Text]"/>
      <dgm:spPr/>
      <dgm:t>
        <a:bodyPr/>
        <a:lstStyle/>
        <a:p>
          <a:r>
            <a:rPr lang="en-US" dirty="0"/>
            <a:t>Albert Sanchez-Graells</a:t>
          </a:r>
        </a:p>
      </dgm:t>
    </dgm:pt>
    <dgm:pt modelId="{B3072E08-440F-4099-9B4B-72F636DEE157}" type="parTrans" cxnId="{0E8DD504-B1A7-443A-A2B2-420842A51566}">
      <dgm:prSet/>
      <dgm:spPr/>
      <dgm:t>
        <a:bodyPr/>
        <a:lstStyle/>
        <a:p>
          <a:endParaRPr lang="en-US"/>
        </a:p>
      </dgm:t>
    </dgm:pt>
    <dgm:pt modelId="{8BB0E243-5352-4303-A1EF-E4C493F888D4}" type="sibTrans" cxnId="{0E8DD504-B1A7-443A-A2B2-420842A51566}">
      <dgm:prSet/>
      <dgm:spPr/>
      <dgm:t>
        <a:bodyPr/>
        <a:lstStyle/>
        <a:p>
          <a:endParaRPr lang="en-US"/>
        </a:p>
      </dgm:t>
    </dgm:pt>
    <dgm:pt modelId="{C134E74A-E8E1-4616-9381-725E5841955F}">
      <dgm:prSet phldrT="[Text]"/>
      <dgm:spPr/>
      <dgm:t>
        <a:bodyPr/>
        <a:lstStyle/>
        <a:p>
          <a:r>
            <a:rPr lang="en-US" dirty="0"/>
            <a:t>Kate Gough</a:t>
          </a:r>
        </a:p>
      </dgm:t>
    </dgm:pt>
    <dgm:pt modelId="{E08C57B2-7124-4FFE-8A23-ADDA0BF8C966}" type="parTrans" cxnId="{9CE2F5B7-4FF3-46F1-9449-4A5F5A36EA69}">
      <dgm:prSet/>
      <dgm:spPr/>
      <dgm:t>
        <a:bodyPr/>
        <a:lstStyle/>
        <a:p>
          <a:endParaRPr lang="en-US"/>
        </a:p>
      </dgm:t>
    </dgm:pt>
    <dgm:pt modelId="{86DA1990-F05C-4737-BBF9-70DBDB191FAC}" type="sibTrans" cxnId="{9CE2F5B7-4FF3-46F1-9449-4A5F5A36EA69}">
      <dgm:prSet/>
      <dgm:spPr/>
      <dgm:t>
        <a:bodyPr/>
        <a:lstStyle/>
        <a:p>
          <a:endParaRPr lang="en-US"/>
        </a:p>
      </dgm:t>
    </dgm:pt>
    <dgm:pt modelId="{F9325FDE-D6DC-4804-9B12-1F95AD3D643F}">
      <dgm:prSet phldrT="[Text]"/>
      <dgm:spPr/>
      <dgm:t>
        <a:bodyPr/>
        <a:lstStyle/>
        <a:p>
          <a:r>
            <a:rPr lang="en-US" dirty="0"/>
            <a:t>Luke Butler</a:t>
          </a:r>
        </a:p>
      </dgm:t>
    </dgm:pt>
    <dgm:pt modelId="{8FD1146A-D9C6-475E-8B3A-F0EF1FDD9FC1}" type="parTrans" cxnId="{74309BB1-67A6-4DD5-85C4-5C4185CAD1B2}">
      <dgm:prSet/>
      <dgm:spPr/>
      <dgm:t>
        <a:bodyPr/>
        <a:lstStyle/>
        <a:p>
          <a:endParaRPr lang="en-US"/>
        </a:p>
      </dgm:t>
    </dgm:pt>
    <dgm:pt modelId="{364C6A28-E575-48B2-BDE3-A33178F8E4BB}" type="sibTrans" cxnId="{74309BB1-67A6-4DD5-85C4-5C4185CAD1B2}">
      <dgm:prSet/>
      <dgm:spPr/>
      <dgm:t>
        <a:bodyPr/>
        <a:lstStyle/>
        <a:p>
          <a:endParaRPr lang="en-US"/>
        </a:p>
      </dgm:t>
    </dgm:pt>
    <dgm:pt modelId="{B410FC53-B38E-4586-97A9-BFE9F638E5B7}">
      <dgm:prSet phldrT="[Text]"/>
      <dgm:spPr/>
      <dgm:t>
        <a:bodyPr/>
        <a:lstStyle/>
        <a:p>
          <a:r>
            <a:rPr lang="en-US" dirty="0"/>
            <a:t>Anne Davies</a:t>
          </a:r>
        </a:p>
      </dgm:t>
    </dgm:pt>
    <dgm:pt modelId="{41FBD893-092D-4BDA-9D38-1F8A32E48C03}" type="parTrans" cxnId="{36D72D32-F62C-4335-9043-E5490C4E543E}">
      <dgm:prSet/>
      <dgm:spPr/>
      <dgm:t>
        <a:bodyPr/>
        <a:lstStyle/>
        <a:p>
          <a:endParaRPr lang="en-US"/>
        </a:p>
      </dgm:t>
    </dgm:pt>
    <dgm:pt modelId="{2F0DE72C-17CF-4C1E-B984-AEDDE152B90F}" type="sibTrans" cxnId="{36D72D32-F62C-4335-9043-E5490C4E543E}">
      <dgm:prSet/>
      <dgm:spPr/>
      <dgm:t>
        <a:bodyPr/>
        <a:lstStyle/>
        <a:p>
          <a:endParaRPr lang="en-US"/>
        </a:p>
      </dgm:t>
    </dgm:pt>
    <dgm:pt modelId="{DC7799E4-4497-4F20-9307-BD5593638461}">
      <dgm:prSet phldrT="[Text]"/>
      <dgm:spPr/>
      <dgm:t>
        <a:bodyPr/>
        <a:lstStyle/>
        <a:p>
          <a:r>
            <a:rPr lang="en-US" dirty="0"/>
            <a:t>Christopher Yukins</a:t>
          </a:r>
        </a:p>
      </dgm:t>
    </dgm:pt>
    <dgm:pt modelId="{23522331-8FBB-4A32-8EC1-D094A8392BC8}" type="parTrans" cxnId="{342632F7-67C9-4374-AD06-068DE57E8D93}">
      <dgm:prSet/>
      <dgm:spPr/>
      <dgm:t>
        <a:bodyPr/>
        <a:lstStyle/>
        <a:p>
          <a:endParaRPr lang="en-US"/>
        </a:p>
      </dgm:t>
    </dgm:pt>
    <dgm:pt modelId="{2D08B410-98B0-4E0F-8B55-9EB8E38668CF}" type="sibTrans" cxnId="{342632F7-67C9-4374-AD06-068DE57E8D93}">
      <dgm:prSet/>
      <dgm:spPr/>
      <dgm:t>
        <a:bodyPr/>
        <a:lstStyle/>
        <a:p>
          <a:endParaRPr lang="en-US"/>
        </a:p>
      </dgm:t>
    </dgm:pt>
    <dgm:pt modelId="{EE8F5AA8-C8C2-4A01-AA85-237D8BEB0EA3}">
      <dgm:prSet/>
      <dgm:spPr/>
      <dgm:t>
        <a:bodyPr/>
        <a:lstStyle/>
        <a:p>
          <a:r>
            <a:rPr lang="en-US" dirty="0"/>
            <a:t>Ruairi Macdonald</a:t>
          </a:r>
        </a:p>
      </dgm:t>
    </dgm:pt>
    <dgm:pt modelId="{23AE3DC9-8B52-4B1F-8177-82421359520B}" type="parTrans" cxnId="{6A375C30-0530-4AA6-94E5-3585CBD6B5CF}">
      <dgm:prSet/>
      <dgm:spPr/>
      <dgm:t>
        <a:bodyPr/>
        <a:lstStyle/>
        <a:p>
          <a:endParaRPr lang="en-US"/>
        </a:p>
      </dgm:t>
    </dgm:pt>
    <dgm:pt modelId="{BE5B9B67-0628-4373-A998-6B75BA9C44A5}" type="sibTrans" cxnId="{6A375C30-0530-4AA6-94E5-3585CBD6B5CF}">
      <dgm:prSet/>
      <dgm:spPr/>
      <dgm:t>
        <a:bodyPr/>
        <a:lstStyle/>
        <a:p>
          <a:endParaRPr lang="en-US"/>
        </a:p>
      </dgm:t>
    </dgm:pt>
    <dgm:pt modelId="{479FAEAF-253A-4B80-8BDE-999CCC213C3A}" type="pres">
      <dgm:prSet presAssocID="{1A61FC7A-9B68-47E9-B7E3-A564B713AE33}" presName="Name0" presStyleCnt="0">
        <dgm:presLayoutVars>
          <dgm:dir/>
        </dgm:presLayoutVars>
      </dgm:prSet>
      <dgm:spPr/>
    </dgm:pt>
    <dgm:pt modelId="{3BC6DFDA-C896-4071-A0FE-2A7DEB0A5C3D}" type="pres">
      <dgm:prSet presAssocID="{6BABCD08-9E81-45FC-93C2-741806E5A5D9}" presName="composite" presStyleCnt="0"/>
      <dgm:spPr/>
    </dgm:pt>
    <dgm:pt modelId="{5CAAA6C7-7735-4600-AE88-A7EA04E889B9}" type="pres">
      <dgm:prSet presAssocID="{6BABCD08-9E81-45FC-93C2-741806E5A5D9}" presName="rect2" presStyleLbl="revTx" presStyleIdx="0" presStyleCnt="9">
        <dgm:presLayoutVars>
          <dgm:bulletEnabled val="1"/>
        </dgm:presLayoutVars>
      </dgm:prSet>
      <dgm:spPr/>
    </dgm:pt>
    <dgm:pt modelId="{479ED768-15C4-4F41-A2C9-17C0F8E9FD1F}" type="pres">
      <dgm:prSet presAssocID="{6BABCD08-9E81-45FC-93C2-741806E5A5D9}" presName="rect1" presStyleLbl="align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F62E242-1CF7-4358-9259-038FF3DFBED1}" type="pres">
      <dgm:prSet presAssocID="{E06980A4-CC45-4965-92FC-F28344324266}" presName="sibTrans" presStyleCnt="0"/>
      <dgm:spPr/>
    </dgm:pt>
    <dgm:pt modelId="{EC6CF744-B149-43C1-88CC-2A087DA894FC}" type="pres">
      <dgm:prSet presAssocID="{63DC63AE-0EAC-4A51-9E9F-3404DBDB5DA5}" presName="composite" presStyleCnt="0"/>
      <dgm:spPr/>
    </dgm:pt>
    <dgm:pt modelId="{A7C7040E-1BB2-4692-938F-9C7BE31EA118}" type="pres">
      <dgm:prSet presAssocID="{63DC63AE-0EAC-4A51-9E9F-3404DBDB5DA5}" presName="rect2" presStyleLbl="revTx" presStyleIdx="1" presStyleCnt="9">
        <dgm:presLayoutVars>
          <dgm:bulletEnabled val="1"/>
        </dgm:presLayoutVars>
      </dgm:prSet>
      <dgm:spPr/>
    </dgm:pt>
    <dgm:pt modelId="{AC92D1FD-E9F3-45CB-B51A-9CC1B56A16EC}" type="pres">
      <dgm:prSet presAssocID="{63DC63AE-0EAC-4A51-9E9F-3404DBDB5DA5}" presName="rect1" presStyleLbl="align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7B1D413-46D1-4EBC-A10C-2C95CA8E2161}" type="pres">
      <dgm:prSet presAssocID="{3D81B17F-ABDB-4051-AA7A-6E3B6A151BBF}" presName="sibTrans" presStyleCnt="0"/>
      <dgm:spPr/>
    </dgm:pt>
    <dgm:pt modelId="{3AD6FB9B-A3D0-48C8-A131-57EB5CE56E28}" type="pres">
      <dgm:prSet presAssocID="{671B7FFA-4714-46FF-B513-78318BD00965}" presName="composite" presStyleCnt="0"/>
      <dgm:spPr/>
    </dgm:pt>
    <dgm:pt modelId="{9BDE18BB-662C-4AF1-B12C-A96E1700AE0B}" type="pres">
      <dgm:prSet presAssocID="{671B7FFA-4714-46FF-B513-78318BD00965}" presName="rect2" presStyleLbl="revTx" presStyleIdx="2" presStyleCnt="9">
        <dgm:presLayoutVars>
          <dgm:bulletEnabled val="1"/>
        </dgm:presLayoutVars>
      </dgm:prSet>
      <dgm:spPr/>
    </dgm:pt>
    <dgm:pt modelId="{15CF4DEF-7FA6-4FE6-A4DA-6244114DE58D}" type="pres">
      <dgm:prSet presAssocID="{671B7FFA-4714-46FF-B513-78318BD00965}" presName="rect1" presStyleLbl="align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33B0C406-BC8A-4947-AF0F-464FFE3EC257}" type="pres">
      <dgm:prSet presAssocID="{8701553D-4151-4318-B287-5479B5CEECD7}" presName="sibTrans" presStyleCnt="0"/>
      <dgm:spPr/>
    </dgm:pt>
    <dgm:pt modelId="{CCA6BFC5-4BC6-4551-A0C9-EA7E16D0FAF1}" type="pres">
      <dgm:prSet presAssocID="{9CF38DB1-1F52-410E-8E43-87B424F422DA}" presName="composite" presStyleCnt="0"/>
      <dgm:spPr/>
    </dgm:pt>
    <dgm:pt modelId="{B2393EAA-2774-4B4F-8F39-314CB08A40EB}" type="pres">
      <dgm:prSet presAssocID="{9CF38DB1-1F52-410E-8E43-87B424F422DA}" presName="rect2" presStyleLbl="revTx" presStyleIdx="3" presStyleCnt="9">
        <dgm:presLayoutVars>
          <dgm:bulletEnabled val="1"/>
        </dgm:presLayoutVars>
      </dgm:prSet>
      <dgm:spPr/>
    </dgm:pt>
    <dgm:pt modelId="{CA08F52B-EC42-484E-AA6B-BBDCDE57E607}" type="pres">
      <dgm:prSet presAssocID="{9CF38DB1-1F52-410E-8E43-87B424F422DA}" presName="rect1" presStyleLbl="align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5785E573-3014-487B-BE8E-A956E60BD334}" type="pres">
      <dgm:prSet presAssocID="{8BB0E243-5352-4303-A1EF-E4C493F888D4}" presName="sibTrans" presStyleCnt="0"/>
      <dgm:spPr/>
    </dgm:pt>
    <dgm:pt modelId="{3808F8CB-6F29-41C3-A450-C725D6DF4703}" type="pres">
      <dgm:prSet presAssocID="{C134E74A-E8E1-4616-9381-725E5841955F}" presName="composite" presStyleCnt="0"/>
      <dgm:spPr/>
    </dgm:pt>
    <dgm:pt modelId="{017E214E-9690-4045-A9E8-4B547896A0F5}" type="pres">
      <dgm:prSet presAssocID="{C134E74A-E8E1-4616-9381-725E5841955F}" presName="rect2" presStyleLbl="revTx" presStyleIdx="4" presStyleCnt="9">
        <dgm:presLayoutVars>
          <dgm:bulletEnabled val="1"/>
        </dgm:presLayoutVars>
      </dgm:prSet>
      <dgm:spPr/>
    </dgm:pt>
    <dgm:pt modelId="{89F18238-06DB-4ED4-9A5B-5DB292EB5724}" type="pres">
      <dgm:prSet presAssocID="{C134E74A-E8E1-4616-9381-725E5841955F}" presName="rect1" presStyleLbl="align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57B93597-3D1C-4218-89EE-E2F23DFE83F3}" type="pres">
      <dgm:prSet presAssocID="{86DA1990-F05C-4737-BBF9-70DBDB191FAC}" presName="sibTrans" presStyleCnt="0"/>
      <dgm:spPr/>
    </dgm:pt>
    <dgm:pt modelId="{EF55C002-956E-40D9-909E-F37205107861}" type="pres">
      <dgm:prSet presAssocID="{F9325FDE-D6DC-4804-9B12-1F95AD3D643F}" presName="composite" presStyleCnt="0"/>
      <dgm:spPr/>
    </dgm:pt>
    <dgm:pt modelId="{A48D2A9E-94F4-4EDF-B989-880BF2DD47C8}" type="pres">
      <dgm:prSet presAssocID="{F9325FDE-D6DC-4804-9B12-1F95AD3D643F}" presName="rect2" presStyleLbl="revTx" presStyleIdx="5" presStyleCnt="9">
        <dgm:presLayoutVars>
          <dgm:bulletEnabled val="1"/>
        </dgm:presLayoutVars>
      </dgm:prSet>
      <dgm:spPr/>
    </dgm:pt>
    <dgm:pt modelId="{4406697F-4D00-47DD-B33E-6EB4ABBDB091}" type="pres">
      <dgm:prSet presAssocID="{F9325FDE-D6DC-4804-9B12-1F95AD3D643F}" presName="rect1" presStyleLbl="align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4D68A0B-8F3E-4F3C-A9A5-4307775FBD30}" type="pres">
      <dgm:prSet presAssocID="{364C6A28-E575-48B2-BDE3-A33178F8E4BB}" presName="sibTrans" presStyleCnt="0"/>
      <dgm:spPr/>
    </dgm:pt>
    <dgm:pt modelId="{A1B7EE39-6D55-42AF-A42C-4D4B9539E4E0}" type="pres">
      <dgm:prSet presAssocID="{B410FC53-B38E-4586-97A9-BFE9F638E5B7}" presName="composite" presStyleCnt="0"/>
      <dgm:spPr/>
    </dgm:pt>
    <dgm:pt modelId="{1A2569D4-D966-458C-9CF8-F60AA200FA55}" type="pres">
      <dgm:prSet presAssocID="{B410FC53-B38E-4586-97A9-BFE9F638E5B7}" presName="rect2" presStyleLbl="revTx" presStyleIdx="6" presStyleCnt="9">
        <dgm:presLayoutVars>
          <dgm:bulletEnabled val="1"/>
        </dgm:presLayoutVars>
      </dgm:prSet>
      <dgm:spPr/>
    </dgm:pt>
    <dgm:pt modelId="{17462276-2479-4A62-91C1-D8E4B9D2C3B7}" type="pres">
      <dgm:prSet presAssocID="{B410FC53-B38E-4586-97A9-BFE9F638E5B7}" presName="rect1" presStyleLbl="align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93BF7BFE-15C0-43FF-833C-1EA465EA9875}" type="pres">
      <dgm:prSet presAssocID="{2F0DE72C-17CF-4C1E-B984-AEDDE152B90F}" presName="sibTrans" presStyleCnt="0"/>
      <dgm:spPr/>
    </dgm:pt>
    <dgm:pt modelId="{BA41A2BF-C3EB-4996-BABB-AB75EB213F26}" type="pres">
      <dgm:prSet presAssocID="{DC7799E4-4497-4F20-9307-BD5593638461}" presName="composite" presStyleCnt="0"/>
      <dgm:spPr/>
    </dgm:pt>
    <dgm:pt modelId="{E724DCF3-BDA8-4E1C-841A-00E7D875036E}" type="pres">
      <dgm:prSet presAssocID="{DC7799E4-4497-4F20-9307-BD5593638461}" presName="rect2" presStyleLbl="revTx" presStyleIdx="7" presStyleCnt="9">
        <dgm:presLayoutVars>
          <dgm:bulletEnabled val="1"/>
        </dgm:presLayoutVars>
      </dgm:prSet>
      <dgm:spPr/>
    </dgm:pt>
    <dgm:pt modelId="{802DAF2F-4458-497E-91AF-0AFB33345D67}" type="pres">
      <dgm:prSet presAssocID="{DC7799E4-4497-4F20-9307-BD5593638461}" presName="rect1" presStyleLbl="align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dgm:spPr>
    </dgm:pt>
    <dgm:pt modelId="{80A03892-FE83-46E9-9FDA-33312B27C904}" type="pres">
      <dgm:prSet presAssocID="{2D08B410-98B0-4E0F-8B55-9EB8E38668CF}" presName="sibTrans" presStyleCnt="0"/>
      <dgm:spPr/>
    </dgm:pt>
    <dgm:pt modelId="{92232480-50BD-4AE0-AB5F-E3DF15E01CCA}" type="pres">
      <dgm:prSet presAssocID="{EE8F5AA8-C8C2-4A01-AA85-237D8BEB0EA3}" presName="composite" presStyleCnt="0"/>
      <dgm:spPr/>
    </dgm:pt>
    <dgm:pt modelId="{583B6E68-28E4-4F74-912A-23C240A9C27A}" type="pres">
      <dgm:prSet presAssocID="{EE8F5AA8-C8C2-4A01-AA85-237D8BEB0EA3}" presName="rect2" presStyleLbl="revTx" presStyleIdx="8" presStyleCnt="9">
        <dgm:presLayoutVars>
          <dgm:bulletEnabled val="1"/>
        </dgm:presLayoutVars>
      </dgm:prSet>
      <dgm:spPr/>
    </dgm:pt>
    <dgm:pt modelId="{9A32C332-271D-4C72-91DB-B31CF2CE8C3D}" type="pres">
      <dgm:prSet presAssocID="{EE8F5AA8-C8C2-4A01-AA85-237D8BEB0EA3}" presName="rect1" presStyleLbl="align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dgm:spPr>
    </dgm:pt>
  </dgm:ptLst>
  <dgm:cxnLst>
    <dgm:cxn modelId="{0E8DD504-B1A7-443A-A2B2-420842A51566}" srcId="{1A61FC7A-9B68-47E9-B7E3-A564B713AE33}" destId="{9CF38DB1-1F52-410E-8E43-87B424F422DA}" srcOrd="3" destOrd="0" parTransId="{B3072E08-440F-4099-9B4B-72F636DEE157}" sibTransId="{8BB0E243-5352-4303-A1EF-E4C493F888D4}"/>
    <dgm:cxn modelId="{58EED20F-9BF7-4BFA-A81A-51ADD03F7A01}" type="presOf" srcId="{9CF38DB1-1F52-410E-8E43-87B424F422DA}" destId="{B2393EAA-2774-4B4F-8F39-314CB08A40EB}" srcOrd="0" destOrd="0" presId="urn:microsoft.com/office/officeart/2008/layout/PictureGrid"/>
    <dgm:cxn modelId="{6A375C30-0530-4AA6-94E5-3585CBD6B5CF}" srcId="{1A61FC7A-9B68-47E9-B7E3-A564B713AE33}" destId="{EE8F5AA8-C8C2-4A01-AA85-237D8BEB0EA3}" srcOrd="8" destOrd="0" parTransId="{23AE3DC9-8B52-4B1F-8177-82421359520B}" sibTransId="{BE5B9B67-0628-4373-A998-6B75BA9C44A5}"/>
    <dgm:cxn modelId="{36D72D32-F62C-4335-9043-E5490C4E543E}" srcId="{1A61FC7A-9B68-47E9-B7E3-A564B713AE33}" destId="{B410FC53-B38E-4586-97A9-BFE9F638E5B7}" srcOrd="6" destOrd="0" parTransId="{41FBD893-092D-4BDA-9D38-1F8A32E48C03}" sibTransId="{2F0DE72C-17CF-4C1E-B984-AEDDE152B90F}"/>
    <dgm:cxn modelId="{28CF0840-EF99-42FE-859F-28F71C793EDE}" type="presOf" srcId="{6BABCD08-9E81-45FC-93C2-741806E5A5D9}" destId="{5CAAA6C7-7735-4600-AE88-A7EA04E889B9}" srcOrd="0" destOrd="0" presId="urn:microsoft.com/office/officeart/2008/layout/PictureGrid"/>
    <dgm:cxn modelId="{A03B2666-4340-4885-8BBB-634E21F1E10A}" type="presOf" srcId="{C134E74A-E8E1-4616-9381-725E5841955F}" destId="{017E214E-9690-4045-A9E8-4B547896A0F5}" srcOrd="0" destOrd="0" presId="urn:microsoft.com/office/officeart/2008/layout/PictureGrid"/>
    <dgm:cxn modelId="{B44B9E4F-ADC1-40F8-A711-D877D158A89D}" type="presOf" srcId="{1A61FC7A-9B68-47E9-B7E3-A564B713AE33}" destId="{479FAEAF-253A-4B80-8BDE-999CCC213C3A}" srcOrd="0" destOrd="0" presId="urn:microsoft.com/office/officeart/2008/layout/PictureGrid"/>
    <dgm:cxn modelId="{EE4C9A75-793C-4519-8018-E10FDF3E33AC}" type="presOf" srcId="{DC7799E4-4497-4F20-9307-BD5593638461}" destId="{E724DCF3-BDA8-4E1C-841A-00E7D875036E}" srcOrd="0" destOrd="0" presId="urn:microsoft.com/office/officeart/2008/layout/PictureGrid"/>
    <dgm:cxn modelId="{B8584A7D-426F-4061-8E01-E81AADB1B943}" type="presOf" srcId="{B410FC53-B38E-4586-97A9-BFE9F638E5B7}" destId="{1A2569D4-D966-458C-9CF8-F60AA200FA55}" srcOrd="0" destOrd="0" presId="urn:microsoft.com/office/officeart/2008/layout/PictureGrid"/>
    <dgm:cxn modelId="{FC84CB7E-54C0-4940-B963-DC74894ABBC7}" type="presOf" srcId="{EE8F5AA8-C8C2-4A01-AA85-237D8BEB0EA3}" destId="{583B6E68-28E4-4F74-912A-23C240A9C27A}" srcOrd="0" destOrd="0" presId="urn:microsoft.com/office/officeart/2008/layout/PictureGrid"/>
    <dgm:cxn modelId="{0080897F-A803-4013-A63C-7718916AADDA}" srcId="{1A61FC7A-9B68-47E9-B7E3-A564B713AE33}" destId="{6BABCD08-9E81-45FC-93C2-741806E5A5D9}" srcOrd="0" destOrd="0" parTransId="{F4E8DE0D-1884-47E9-A8A9-DFACCE2D5DC4}" sibTransId="{E06980A4-CC45-4965-92FC-F28344324266}"/>
    <dgm:cxn modelId="{65B67E81-B721-4613-A5F2-D2B13D729ECD}" type="presOf" srcId="{F9325FDE-D6DC-4804-9B12-1F95AD3D643F}" destId="{A48D2A9E-94F4-4EDF-B989-880BF2DD47C8}" srcOrd="0" destOrd="0" presId="urn:microsoft.com/office/officeart/2008/layout/PictureGrid"/>
    <dgm:cxn modelId="{051FCAAB-5E50-4B54-ADFA-AFC6E89B943E}" type="presOf" srcId="{63DC63AE-0EAC-4A51-9E9F-3404DBDB5DA5}" destId="{A7C7040E-1BB2-4692-938F-9C7BE31EA118}" srcOrd="0" destOrd="0" presId="urn:microsoft.com/office/officeart/2008/layout/PictureGrid"/>
    <dgm:cxn modelId="{74309BB1-67A6-4DD5-85C4-5C4185CAD1B2}" srcId="{1A61FC7A-9B68-47E9-B7E3-A564B713AE33}" destId="{F9325FDE-D6DC-4804-9B12-1F95AD3D643F}" srcOrd="5" destOrd="0" parTransId="{8FD1146A-D9C6-475E-8B3A-F0EF1FDD9FC1}" sibTransId="{364C6A28-E575-48B2-BDE3-A33178F8E4BB}"/>
    <dgm:cxn modelId="{9CE2F5B7-4FF3-46F1-9449-4A5F5A36EA69}" srcId="{1A61FC7A-9B68-47E9-B7E3-A564B713AE33}" destId="{C134E74A-E8E1-4616-9381-725E5841955F}" srcOrd="4" destOrd="0" parTransId="{E08C57B2-7124-4FFE-8A23-ADDA0BF8C966}" sibTransId="{86DA1990-F05C-4737-BBF9-70DBDB191FAC}"/>
    <dgm:cxn modelId="{9E85A1D0-F8A8-446C-AD3C-98C9C9247E44}" srcId="{1A61FC7A-9B68-47E9-B7E3-A564B713AE33}" destId="{671B7FFA-4714-46FF-B513-78318BD00965}" srcOrd="2" destOrd="0" parTransId="{CBBE417D-7AF3-4EED-9213-0032DBA5F643}" sibTransId="{8701553D-4151-4318-B287-5479B5CEECD7}"/>
    <dgm:cxn modelId="{171AE0D2-47A8-4330-9745-4DD77FC37498}" type="presOf" srcId="{671B7FFA-4714-46FF-B513-78318BD00965}" destId="{9BDE18BB-662C-4AF1-B12C-A96E1700AE0B}" srcOrd="0" destOrd="0" presId="urn:microsoft.com/office/officeart/2008/layout/PictureGrid"/>
    <dgm:cxn modelId="{BAAF77F4-0414-46FA-8939-CC48EDD5C845}" srcId="{1A61FC7A-9B68-47E9-B7E3-A564B713AE33}" destId="{63DC63AE-0EAC-4A51-9E9F-3404DBDB5DA5}" srcOrd="1" destOrd="0" parTransId="{75314AA5-37CE-44F8-9E70-04B5B263D0D3}" sibTransId="{3D81B17F-ABDB-4051-AA7A-6E3B6A151BBF}"/>
    <dgm:cxn modelId="{342632F7-67C9-4374-AD06-068DE57E8D93}" srcId="{1A61FC7A-9B68-47E9-B7E3-A564B713AE33}" destId="{DC7799E4-4497-4F20-9307-BD5593638461}" srcOrd="7" destOrd="0" parTransId="{23522331-8FBB-4A32-8EC1-D094A8392BC8}" sibTransId="{2D08B410-98B0-4E0F-8B55-9EB8E38668CF}"/>
    <dgm:cxn modelId="{2FDAA1CC-8BCF-467A-8981-6E665F58C966}" type="presParOf" srcId="{479FAEAF-253A-4B80-8BDE-999CCC213C3A}" destId="{3BC6DFDA-C896-4071-A0FE-2A7DEB0A5C3D}" srcOrd="0" destOrd="0" presId="urn:microsoft.com/office/officeart/2008/layout/PictureGrid"/>
    <dgm:cxn modelId="{87E1C84A-1D18-4354-A6EC-420A17870DD0}" type="presParOf" srcId="{3BC6DFDA-C896-4071-A0FE-2A7DEB0A5C3D}" destId="{5CAAA6C7-7735-4600-AE88-A7EA04E889B9}" srcOrd="0" destOrd="0" presId="urn:microsoft.com/office/officeart/2008/layout/PictureGrid"/>
    <dgm:cxn modelId="{91472F94-5A6D-4385-A5B2-842EB9A7D86D}" type="presParOf" srcId="{3BC6DFDA-C896-4071-A0FE-2A7DEB0A5C3D}" destId="{479ED768-15C4-4F41-A2C9-17C0F8E9FD1F}" srcOrd="1" destOrd="0" presId="urn:microsoft.com/office/officeart/2008/layout/PictureGrid"/>
    <dgm:cxn modelId="{B8B2C29B-CCF4-41E6-A6E7-A5BBD060DBD0}" type="presParOf" srcId="{479FAEAF-253A-4B80-8BDE-999CCC213C3A}" destId="{6F62E242-1CF7-4358-9259-038FF3DFBED1}" srcOrd="1" destOrd="0" presId="urn:microsoft.com/office/officeart/2008/layout/PictureGrid"/>
    <dgm:cxn modelId="{2ED9DE31-A823-491B-9981-83E7F50D4C70}" type="presParOf" srcId="{479FAEAF-253A-4B80-8BDE-999CCC213C3A}" destId="{EC6CF744-B149-43C1-88CC-2A087DA894FC}" srcOrd="2" destOrd="0" presId="urn:microsoft.com/office/officeart/2008/layout/PictureGrid"/>
    <dgm:cxn modelId="{C0FBF8B8-19CB-48AD-9492-0F298D78D075}" type="presParOf" srcId="{EC6CF744-B149-43C1-88CC-2A087DA894FC}" destId="{A7C7040E-1BB2-4692-938F-9C7BE31EA118}" srcOrd="0" destOrd="0" presId="urn:microsoft.com/office/officeart/2008/layout/PictureGrid"/>
    <dgm:cxn modelId="{920982EF-FA18-49B8-8BF1-112B8E449036}" type="presParOf" srcId="{EC6CF744-B149-43C1-88CC-2A087DA894FC}" destId="{AC92D1FD-E9F3-45CB-B51A-9CC1B56A16EC}" srcOrd="1" destOrd="0" presId="urn:microsoft.com/office/officeart/2008/layout/PictureGrid"/>
    <dgm:cxn modelId="{83D58FB0-05C8-481A-B5B6-F98F86591BB6}" type="presParOf" srcId="{479FAEAF-253A-4B80-8BDE-999CCC213C3A}" destId="{E7B1D413-46D1-4EBC-A10C-2C95CA8E2161}" srcOrd="3" destOrd="0" presId="urn:microsoft.com/office/officeart/2008/layout/PictureGrid"/>
    <dgm:cxn modelId="{B432EA91-7CF8-49CF-B2E7-B8080B93FA4B}" type="presParOf" srcId="{479FAEAF-253A-4B80-8BDE-999CCC213C3A}" destId="{3AD6FB9B-A3D0-48C8-A131-57EB5CE56E28}" srcOrd="4" destOrd="0" presId="urn:microsoft.com/office/officeart/2008/layout/PictureGrid"/>
    <dgm:cxn modelId="{082AA1E8-58A1-4948-B103-B267F695B809}" type="presParOf" srcId="{3AD6FB9B-A3D0-48C8-A131-57EB5CE56E28}" destId="{9BDE18BB-662C-4AF1-B12C-A96E1700AE0B}" srcOrd="0" destOrd="0" presId="urn:microsoft.com/office/officeart/2008/layout/PictureGrid"/>
    <dgm:cxn modelId="{2D88CAD0-F740-4DB7-B93C-2CA819091B89}" type="presParOf" srcId="{3AD6FB9B-A3D0-48C8-A131-57EB5CE56E28}" destId="{15CF4DEF-7FA6-4FE6-A4DA-6244114DE58D}" srcOrd="1" destOrd="0" presId="urn:microsoft.com/office/officeart/2008/layout/PictureGrid"/>
    <dgm:cxn modelId="{39377FD6-9E4C-4817-AA85-E6DFC8A78657}" type="presParOf" srcId="{479FAEAF-253A-4B80-8BDE-999CCC213C3A}" destId="{33B0C406-BC8A-4947-AF0F-464FFE3EC257}" srcOrd="5" destOrd="0" presId="urn:microsoft.com/office/officeart/2008/layout/PictureGrid"/>
    <dgm:cxn modelId="{0C727179-B325-4023-84ED-D7F4FE0D4968}" type="presParOf" srcId="{479FAEAF-253A-4B80-8BDE-999CCC213C3A}" destId="{CCA6BFC5-4BC6-4551-A0C9-EA7E16D0FAF1}" srcOrd="6" destOrd="0" presId="urn:microsoft.com/office/officeart/2008/layout/PictureGrid"/>
    <dgm:cxn modelId="{B1CF6FFB-DB07-4633-8B4A-25044BDE1AF4}" type="presParOf" srcId="{CCA6BFC5-4BC6-4551-A0C9-EA7E16D0FAF1}" destId="{B2393EAA-2774-4B4F-8F39-314CB08A40EB}" srcOrd="0" destOrd="0" presId="urn:microsoft.com/office/officeart/2008/layout/PictureGrid"/>
    <dgm:cxn modelId="{673BA407-789C-490E-AFDA-4E9F5E4D1E74}" type="presParOf" srcId="{CCA6BFC5-4BC6-4551-A0C9-EA7E16D0FAF1}" destId="{CA08F52B-EC42-484E-AA6B-BBDCDE57E607}" srcOrd="1" destOrd="0" presId="urn:microsoft.com/office/officeart/2008/layout/PictureGrid"/>
    <dgm:cxn modelId="{CE582429-24CB-4FBD-A912-A40E6AF7FF0B}" type="presParOf" srcId="{479FAEAF-253A-4B80-8BDE-999CCC213C3A}" destId="{5785E573-3014-487B-BE8E-A956E60BD334}" srcOrd="7" destOrd="0" presId="urn:microsoft.com/office/officeart/2008/layout/PictureGrid"/>
    <dgm:cxn modelId="{07692417-9BCF-4C30-9F12-5AE577604754}" type="presParOf" srcId="{479FAEAF-253A-4B80-8BDE-999CCC213C3A}" destId="{3808F8CB-6F29-41C3-A450-C725D6DF4703}" srcOrd="8" destOrd="0" presId="urn:microsoft.com/office/officeart/2008/layout/PictureGrid"/>
    <dgm:cxn modelId="{D595395E-A0BC-40C4-B9EB-952F1993FEEC}" type="presParOf" srcId="{3808F8CB-6F29-41C3-A450-C725D6DF4703}" destId="{017E214E-9690-4045-A9E8-4B547896A0F5}" srcOrd="0" destOrd="0" presId="urn:microsoft.com/office/officeart/2008/layout/PictureGrid"/>
    <dgm:cxn modelId="{57E13FA2-1A6C-4172-BB69-5891534EB77D}" type="presParOf" srcId="{3808F8CB-6F29-41C3-A450-C725D6DF4703}" destId="{89F18238-06DB-4ED4-9A5B-5DB292EB5724}" srcOrd="1" destOrd="0" presId="urn:microsoft.com/office/officeart/2008/layout/PictureGrid"/>
    <dgm:cxn modelId="{568D5F99-78DA-4A27-B710-6A6771E7F136}" type="presParOf" srcId="{479FAEAF-253A-4B80-8BDE-999CCC213C3A}" destId="{57B93597-3D1C-4218-89EE-E2F23DFE83F3}" srcOrd="9" destOrd="0" presId="urn:microsoft.com/office/officeart/2008/layout/PictureGrid"/>
    <dgm:cxn modelId="{2DB5054F-6DB7-4DDF-9D6E-DDC89D0D1FD4}" type="presParOf" srcId="{479FAEAF-253A-4B80-8BDE-999CCC213C3A}" destId="{EF55C002-956E-40D9-909E-F37205107861}" srcOrd="10" destOrd="0" presId="urn:microsoft.com/office/officeart/2008/layout/PictureGrid"/>
    <dgm:cxn modelId="{AE1E9034-17E2-46A9-82E7-8324BE25C225}" type="presParOf" srcId="{EF55C002-956E-40D9-909E-F37205107861}" destId="{A48D2A9E-94F4-4EDF-B989-880BF2DD47C8}" srcOrd="0" destOrd="0" presId="urn:microsoft.com/office/officeart/2008/layout/PictureGrid"/>
    <dgm:cxn modelId="{486732F0-21A8-4318-BA4A-46015B4562CE}" type="presParOf" srcId="{EF55C002-956E-40D9-909E-F37205107861}" destId="{4406697F-4D00-47DD-B33E-6EB4ABBDB091}" srcOrd="1" destOrd="0" presId="urn:microsoft.com/office/officeart/2008/layout/PictureGrid"/>
    <dgm:cxn modelId="{4E3742AF-68AD-49A4-A36D-611F9F5570DB}" type="presParOf" srcId="{479FAEAF-253A-4B80-8BDE-999CCC213C3A}" destId="{24D68A0B-8F3E-4F3C-A9A5-4307775FBD30}" srcOrd="11" destOrd="0" presId="urn:microsoft.com/office/officeart/2008/layout/PictureGrid"/>
    <dgm:cxn modelId="{D495943C-6B92-46C1-9D66-FFC31114E196}" type="presParOf" srcId="{479FAEAF-253A-4B80-8BDE-999CCC213C3A}" destId="{A1B7EE39-6D55-42AF-A42C-4D4B9539E4E0}" srcOrd="12" destOrd="0" presId="urn:microsoft.com/office/officeart/2008/layout/PictureGrid"/>
    <dgm:cxn modelId="{96F3B205-C522-4E5B-9F9A-20DBD86405FE}" type="presParOf" srcId="{A1B7EE39-6D55-42AF-A42C-4D4B9539E4E0}" destId="{1A2569D4-D966-458C-9CF8-F60AA200FA55}" srcOrd="0" destOrd="0" presId="urn:microsoft.com/office/officeart/2008/layout/PictureGrid"/>
    <dgm:cxn modelId="{C9687AE5-C591-4119-B44B-2D6062FC2EE3}" type="presParOf" srcId="{A1B7EE39-6D55-42AF-A42C-4D4B9539E4E0}" destId="{17462276-2479-4A62-91C1-D8E4B9D2C3B7}" srcOrd="1" destOrd="0" presId="urn:microsoft.com/office/officeart/2008/layout/PictureGrid"/>
    <dgm:cxn modelId="{4EAD7274-71EE-4F5C-9748-D3B151F1CB8C}" type="presParOf" srcId="{479FAEAF-253A-4B80-8BDE-999CCC213C3A}" destId="{93BF7BFE-15C0-43FF-833C-1EA465EA9875}" srcOrd="13" destOrd="0" presId="urn:microsoft.com/office/officeart/2008/layout/PictureGrid"/>
    <dgm:cxn modelId="{D7A7892C-B764-416E-932D-DA0471259767}" type="presParOf" srcId="{479FAEAF-253A-4B80-8BDE-999CCC213C3A}" destId="{BA41A2BF-C3EB-4996-BABB-AB75EB213F26}" srcOrd="14" destOrd="0" presId="urn:microsoft.com/office/officeart/2008/layout/PictureGrid"/>
    <dgm:cxn modelId="{13D58EF8-81C5-4F0F-A91A-B7F5D61C2DF8}" type="presParOf" srcId="{BA41A2BF-C3EB-4996-BABB-AB75EB213F26}" destId="{E724DCF3-BDA8-4E1C-841A-00E7D875036E}" srcOrd="0" destOrd="0" presId="urn:microsoft.com/office/officeart/2008/layout/PictureGrid"/>
    <dgm:cxn modelId="{36F155B7-0B0C-4964-9F12-781412B8A74E}" type="presParOf" srcId="{BA41A2BF-C3EB-4996-BABB-AB75EB213F26}" destId="{802DAF2F-4458-497E-91AF-0AFB33345D67}" srcOrd="1" destOrd="0" presId="urn:microsoft.com/office/officeart/2008/layout/PictureGrid"/>
    <dgm:cxn modelId="{850C4C61-C5D0-424E-A421-FCBE2FAD9DB1}" type="presParOf" srcId="{479FAEAF-253A-4B80-8BDE-999CCC213C3A}" destId="{80A03892-FE83-46E9-9FDA-33312B27C904}" srcOrd="15" destOrd="0" presId="urn:microsoft.com/office/officeart/2008/layout/PictureGrid"/>
    <dgm:cxn modelId="{71AE90EE-D180-4164-8F94-06B60333BF76}" type="presParOf" srcId="{479FAEAF-253A-4B80-8BDE-999CCC213C3A}" destId="{92232480-50BD-4AE0-AB5F-E3DF15E01CCA}" srcOrd="16" destOrd="0" presId="urn:microsoft.com/office/officeart/2008/layout/PictureGrid"/>
    <dgm:cxn modelId="{CF487852-4372-4BC8-873E-C2B82BE3891E}" type="presParOf" srcId="{92232480-50BD-4AE0-AB5F-E3DF15E01CCA}" destId="{583B6E68-28E4-4F74-912A-23C240A9C27A}" srcOrd="0" destOrd="0" presId="urn:microsoft.com/office/officeart/2008/layout/PictureGrid"/>
    <dgm:cxn modelId="{5A390532-89FC-42F6-8C9F-37660B639E5B}" type="presParOf" srcId="{92232480-50BD-4AE0-AB5F-E3DF15E01CCA}" destId="{9A32C332-271D-4C72-91DB-B31CF2CE8C3D}"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538"/>
          <a:ext cx="3663902" cy="1260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381408" y="284231"/>
          <a:ext cx="693470" cy="693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456287" y="538"/>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Introductions</a:t>
          </a:r>
        </a:p>
      </dsp:txBody>
      <dsp:txXfrm>
        <a:off x="1456287" y="538"/>
        <a:ext cx="2207614" cy="1260854"/>
      </dsp:txXfrm>
    </dsp:sp>
    <dsp:sp modelId="{5923E083-0FD8-4215-B3E5-A70B71D552A1}">
      <dsp:nvSpPr>
        <dsp:cNvPr id="0" name=""/>
        <dsp:cNvSpPr/>
      </dsp:nvSpPr>
      <dsp:spPr>
        <a:xfrm>
          <a:off x="0" y="1576607"/>
          <a:ext cx="3663902" cy="1260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381408" y="1860299"/>
          <a:ext cx="693470" cy="693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456287" y="1576607"/>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Presentations</a:t>
          </a:r>
        </a:p>
      </dsp:txBody>
      <dsp:txXfrm>
        <a:off x="1456287" y="1576607"/>
        <a:ext cx="2207614" cy="1260854"/>
      </dsp:txXfrm>
    </dsp:sp>
    <dsp:sp modelId="{BEA3A362-2D90-4C17-8F0C-B94B16A817D8}">
      <dsp:nvSpPr>
        <dsp:cNvPr id="0" name=""/>
        <dsp:cNvSpPr/>
      </dsp:nvSpPr>
      <dsp:spPr>
        <a:xfrm>
          <a:off x="0" y="3152676"/>
          <a:ext cx="3663902" cy="1260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381408" y="3436368"/>
          <a:ext cx="693470" cy="693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456287" y="3152676"/>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Questions &amp; Discussion</a:t>
          </a:r>
          <a:endParaRPr lang="en-US" sz="2500" b="1" kern="1200" dirty="0">
            <a:solidFill>
              <a:srgbClr val="FF0000"/>
            </a:solidFill>
          </a:endParaRPr>
        </a:p>
      </dsp:txBody>
      <dsp:txXfrm>
        <a:off x="1456287" y="3152676"/>
        <a:ext cx="2207614" cy="1260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A6C7-7735-4600-AE88-A7EA04E889B9}">
      <dsp:nvSpPr>
        <dsp:cNvPr id="0" name=""/>
        <dsp:cNvSpPr/>
      </dsp:nvSpPr>
      <dsp:spPr>
        <a:xfrm>
          <a:off x="1678757"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Vajda QC</a:t>
          </a:r>
        </a:p>
      </dsp:txBody>
      <dsp:txXfrm>
        <a:off x="1678757" y="60272"/>
        <a:ext cx="1801848" cy="270277"/>
      </dsp:txXfrm>
    </dsp:sp>
    <dsp:sp modelId="{479ED768-15C4-4F41-A2C9-17C0F8E9FD1F}">
      <dsp:nvSpPr>
        <dsp:cNvPr id="0" name=""/>
        <dsp:cNvSpPr/>
      </dsp:nvSpPr>
      <dsp:spPr>
        <a:xfrm>
          <a:off x="1678757" y="384119"/>
          <a:ext cx="1801848" cy="1801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7040E-1BB2-4692-938F-9C7BE31EA118}">
      <dsp:nvSpPr>
        <dsp:cNvPr id="0" name=""/>
        <dsp:cNvSpPr/>
      </dsp:nvSpPr>
      <dsp:spPr>
        <a:xfrm>
          <a:off x="3671075"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Michael Bowsher QC</a:t>
          </a:r>
        </a:p>
      </dsp:txBody>
      <dsp:txXfrm>
        <a:off x="3671075" y="60272"/>
        <a:ext cx="1801848" cy="270277"/>
      </dsp:txXfrm>
    </dsp:sp>
    <dsp:sp modelId="{AC92D1FD-E9F3-45CB-B51A-9CC1B56A16EC}">
      <dsp:nvSpPr>
        <dsp:cNvPr id="0" name=""/>
        <dsp:cNvSpPr/>
      </dsp:nvSpPr>
      <dsp:spPr>
        <a:xfrm>
          <a:off x="3671075" y="384119"/>
          <a:ext cx="1801848" cy="18018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E18BB-662C-4AF1-B12C-A96E1700AE0B}">
      <dsp:nvSpPr>
        <dsp:cNvPr id="0" name=""/>
        <dsp:cNvSpPr/>
      </dsp:nvSpPr>
      <dsp:spPr>
        <a:xfrm>
          <a:off x="5663394"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Jane Jenkins</a:t>
          </a:r>
        </a:p>
      </dsp:txBody>
      <dsp:txXfrm>
        <a:off x="5663394" y="60272"/>
        <a:ext cx="1801848" cy="270277"/>
      </dsp:txXfrm>
    </dsp:sp>
    <dsp:sp modelId="{15CF4DEF-7FA6-4FE6-A4DA-6244114DE58D}">
      <dsp:nvSpPr>
        <dsp:cNvPr id="0" name=""/>
        <dsp:cNvSpPr/>
      </dsp:nvSpPr>
      <dsp:spPr>
        <a:xfrm>
          <a:off x="5663394" y="384119"/>
          <a:ext cx="1801848" cy="18018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93EAA-2774-4B4F-8F39-314CB08A40EB}">
      <dsp:nvSpPr>
        <dsp:cNvPr id="0" name=""/>
        <dsp:cNvSpPr/>
      </dsp:nvSpPr>
      <dsp:spPr>
        <a:xfrm>
          <a:off x="1678757"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Albert Sanchez-Graells</a:t>
          </a:r>
        </a:p>
      </dsp:txBody>
      <dsp:txXfrm>
        <a:off x="1678757" y="2366152"/>
        <a:ext cx="1801848" cy="270277"/>
      </dsp:txXfrm>
    </dsp:sp>
    <dsp:sp modelId="{CA08F52B-EC42-484E-AA6B-BBDCDE57E607}">
      <dsp:nvSpPr>
        <dsp:cNvPr id="0" name=""/>
        <dsp:cNvSpPr/>
      </dsp:nvSpPr>
      <dsp:spPr>
        <a:xfrm>
          <a:off x="1678757" y="2689999"/>
          <a:ext cx="1801848" cy="18018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E214E-9690-4045-A9E8-4B547896A0F5}">
      <dsp:nvSpPr>
        <dsp:cNvPr id="0" name=""/>
        <dsp:cNvSpPr/>
      </dsp:nvSpPr>
      <dsp:spPr>
        <a:xfrm>
          <a:off x="3671075"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Kate Gough</a:t>
          </a:r>
        </a:p>
      </dsp:txBody>
      <dsp:txXfrm>
        <a:off x="3671075" y="2366152"/>
        <a:ext cx="1801848" cy="270277"/>
      </dsp:txXfrm>
    </dsp:sp>
    <dsp:sp modelId="{89F18238-06DB-4ED4-9A5B-5DB292EB5724}">
      <dsp:nvSpPr>
        <dsp:cNvPr id="0" name=""/>
        <dsp:cNvSpPr/>
      </dsp:nvSpPr>
      <dsp:spPr>
        <a:xfrm>
          <a:off x="3671075" y="2689999"/>
          <a:ext cx="1801848" cy="180184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D2A9E-94F4-4EDF-B989-880BF2DD47C8}">
      <dsp:nvSpPr>
        <dsp:cNvPr id="0" name=""/>
        <dsp:cNvSpPr/>
      </dsp:nvSpPr>
      <dsp:spPr>
        <a:xfrm>
          <a:off x="5663394"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Luke Butler</a:t>
          </a:r>
        </a:p>
      </dsp:txBody>
      <dsp:txXfrm>
        <a:off x="5663394" y="2366152"/>
        <a:ext cx="1801848" cy="270277"/>
      </dsp:txXfrm>
    </dsp:sp>
    <dsp:sp modelId="{4406697F-4D00-47DD-B33E-6EB4ABBDB091}">
      <dsp:nvSpPr>
        <dsp:cNvPr id="0" name=""/>
        <dsp:cNvSpPr/>
      </dsp:nvSpPr>
      <dsp:spPr>
        <a:xfrm>
          <a:off x="5663394" y="2689999"/>
          <a:ext cx="1801848" cy="180184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569D4-D966-458C-9CF8-F60AA200FA55}">
      <dsp:nvSpPr>
        <dsp:cNvPr id="0" name=""/>
        <dsp:cNvSpPr/>
      </dsp:nvSpPr>
      <dsp:spPr>
        <a:xfrm>
          <a:off x="1678757"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Anne Davies</a:t>
          </a:r>
        </a:p>
      </dsp:txBody>
      <dsp:txXfrm>
        <a:off x="1678757" y="4672032"/>
        <a:ext cx="1801848" cy="270277"/>
      </dsp:txXfrm>
    </dsp:sp>
    <dsp:sp modelId="{17462276-2479-4A62-91C1-D8E4B9D2C3B7}">
      <dsp:nvSpPr>
        <dsp:cNvPr id="0" name=""/>
        <dsp:cNvSpPr/>
      </dsp:nvSpPr>
      <dsp:spPr>
        <a:xfrm>
          <a:off x="1678757" y="4995879"/>
          <a:ext cx="1801848" cy="180184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4DCF3-BDA8-4E1C-841A-00E7D875036E}">
      <dsp:nvSpPr>
        <dsp:cNvPr id="0" name=""/>
        <dsp:cNvSpPr/>
      </dsp:nvSpPr>
      <dsp:spPr>
        <a:xfrm>
          <a:off x="3671075"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Yukins</a:t>
          </a:r>
        </a:p>
      </dsp:txBody>
      <dsp:txXfrm>
        <a:off x="3671075" y="4672032"/>
        <a:ext cx="1801848" cy="270277"/>
      </dsp:txXfrm>
    </dsp:sp>
    <dsp:sp modelId="{802DAF2F-4458-497E-91AF-0AFB33345D67}">
      <dsp:nvSpPr>
        <dsp:cNvPr id="0" name=""/>
        <dsp:cNvSpPr/>
      </dsp:nvSpPr>
      <dsp:spPr>
        <a:xfrm>
          <a:off x="3671075" y="4995879"/>
          <a:ext cx="1801848" cy="180184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B6E68-28E4-4F74-912A-23C240A9C27A}">
      <dsp:nvSpPr>
        <dsp:cNvPr id="0" name=""/>
        <dsp:cNvSpPr/>
      </dsp:nvSpPr>
      <dsp:spPr>
        <a:xfrm>
          <a:off x="5663394"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Ruairi Macdonald</a:t>
          </a:r>
        </a:p>
      </dsp:txBody>
      <dsp:txXfrm>
        <a:off x="5663394" y="4672032"/>
        <a:ext cx="1801848" cy="270277"/>
      </dsp:txXfrm>
    </dsp:sp>
    <dsp:sp modelId="{9A32C332-271D-4C72-91DB-B31CF2CE8C3D}">
      <dsp:nvSpPr>
        <dsp:cNvPr id="0" name=""/>
        <dsp:cNvSpPr/>
      </dsp:nvSpPr>
      <dsp:spPr>
        <a:xfrm>
          <a:off x="5663394" y="4995879"/>
          <a:ext cx="1801848" cy="180184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2B66-24B1-4394-883B-69AD73B82A2C}" type="datetimeFigureOut">
              <a:rPr lang="en-US" smtClean="0"/>
              <a:t>4/9/2021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F89C1-F3AA-465B-9F31-490C61BBC08C}" type="slidenum">
              <a:rPr lang="en-US" smtClean="0"/>
              <a:t>‹#›</a:t>
            </a:fld>
            <a:endParaRPr lang="en-US"/>
          </a:p>
        </p:txBody>
      </p:sp>
    </p:spTree>
    <p:extLst>
      <p:ext uri="{BB962C8B-B14F-4D97-AF65-F5344CB8AC3E}">
        <p14:creationId xmlns:p14="http://schemas.microsoft.com/office/powerpoint/2010/main" val="306805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F89C1-F3AA-465B-9F31-490C61BBC08C}" type="slidenum">
              <a:rPr lang="en-US" smtClean="0"/>
              <a:t>5</a:t>
            </a:fld>
            <a:endParaRPr lang="en-US"/>
          </a:p>
        </p:txBody>
      </p:sp>
    </p:spTree>
    <p:extLst>
      <p:ext uri="{BB962C8B-B14F-4D97-AF65-F5344CB8AC3E}">
        <p14:creationId xmlns:p14="http://schemas.microsoft.com/office/powerpoint/2010/main" val="213188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4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01043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0144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58876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WHIT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3"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42758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376834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QUA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6160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QUA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804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0389" y="1034690"/>
            <a:ext cx="6499186"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8" name="Subtitle 2"/>
          <p:cNvSpPr>
            <a:spLocks noGrp="1"/>
          </p:cNvSpPr>
          <p:nvPr>
            <p:ph type="subTitle" idx="1" hasCustomPrompt="1"/>
          </p:nvPr>
        </p:nvSpPr>
        <p:spPr>
          <a:xfrm>
            <a:off x="370390" y="2759356"/>
            <a:ext cx="6499185"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Tree>
    <p:extLst>
      <p:ext uri="{BB962C8B-B14F-4D97-AF65-F5344CB8AC3E}">
        <p14:creationId xmlns:p14="http://schemas.microsoft.com/office/powerpoint/2010/main" val="343011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EXT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5347687"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5347686"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8" name="Picture Placeholder 8"/>
          <p:cNvSpPr>
            <a:spLocks noGrp="1"/>
          </p:cNvSpPr>
          <p:nvPr>
            <p:ph type="pic" sz="quarter" idx="10"/>
          </p:nvPr>
        </p:nvSpPr>
        <p:spPr>
          <a:xfrm>
            <a:off x="5718076" y="-7716"/>
            <a:ext cx="3425925" cy="6873432"/>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0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9287 h 5155074"/>
              <a:gd name="connsiteX1" fmla="*/ 1183466 w 3425925"/>
              <a:gd name="connsiteY1" fmla="*/ 0 h 5155074"/>
              <a:gd name="connsiteX2" fmla="*/ 3425925 w 3425925"/>
              <a:gd name="connsiteY2" fmla="*/ 5787 h 5155074"/>
              <a:gd name="connsiteX3" fmla="*/ 3423077 w 3425925"/>
              <a:gd name="connsiteY3" fmla="*/ 5155074 h 5155074"/>
              <a:gd name="connsiteX4" fmla="*/ 0 w 3425925"/>
              <a:gd name="connsiteY4" fmla="*/ 5149287 h 515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25" h="5155074">
                <a:moveTo>
                  <a:pt x="0" y="5149287"/>
                </a:moveTo>
                <a:lnTo>
                  <a:pt x="1183466" y="0"/>
                </a:lnTo>
                <a:lnTo>
                  <a:pt x="3425925" y="5787"/>
                </a:lnTo>
                <a:cubicBezTo>
                  <a:pt x="3424976" y="1722216"/>
                  <a:pt x="3424026" y="3438645"/>
                  <a:pt x="3423077" y="5155074"/>
                </a:cubicBezTo>
                <a:lnTo>
                  <a:pt x="0" y="5149287"/>
                </a:lnTo>
                <a:close/>
              </a:path>
            </a:pathLst>
          </a:custGeom>
          <a:solidFill>
            <a:schemeClr val="tx2">
              <a:lumMod val="50000"/>
              <a:alpha val="7000"/>
            </a:schemeClr>
          </a:solidFill>
        </p:spPr>
        <p:txBody>
          <a:bodyPr/>
          <a:lstStyle/>
          <a:p>
            <a:r>
              <a:rPr lang="en-US"/>
              <a:t>Click icon to add picture</a:t>
            </a:r>
          </a:p>
        </p:txBody>
      </p:sp>
    </p:spTree>
    <p:extLst>
      <p:ext uri="{BB962C8B-B14F-4D97-AF65-F5344CB8AC3E}">
        <p14:creationId xmlns:p14="http://schemas.microsoft.com/office/powerpoint/2010/main" val="90071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miscellaneo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9" name="Content Placeholder 8"/>
          <p:cNvSpPr>
            <a:spLocks noGrp="1"/>
          </p:cNvSpPr>
          <p:nvPr>
            <p:ph sz="quarter" idx="10"/>
          </p:nvPr>
        </p:nvSpPr>
        <p:spPr>
          <a:xfrm>
            <a:off x="5180013" y="1034689"/>
            <a:ext cx="3657600" cy="4877161"/>
          </a:xfrm>
        </p:spPr>
        <p:txBody>
          <a:bodyPr/>
          <a:lstStyle>
            <a:lvl1pPr marL="0" indent="0">
              <a:buNone/>
              <a:defRPr>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19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ultiple mis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10" name="Content Placeholder 9"/>
          <p:cNvSpPr>
            <a:spLocks noGrp="1"/>
          </p:cNvSpPr>
          <p:nvPr>
            <p:ph sz="quarter" idx="10"/>
          </p:nvPr>
        </p:nvSpPr>
        <p:spPr>
          <a:xfrm>
            <a:off x="5173663"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1" name="Content Placeholder 9"/>
          <p:cNvSpPr>
            <a:spLocks noGrp="1"/>
          </p:cNvSpPr>
          <p:nvPr>
            <p:ph sz="quarter" idx="11"/>
          </p:nvPr>
        </p:nvSpPr>
        <p:spPr>
          <a:xfrm>
            <a:off x="7019824"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2" name="Content Placeholder 9"/>
          <p:cNvSpPr>
            <a:spLocks noGrp="1"/>
          </p:cNvSpPr>
          <p:nvPr>
            <p:ph sz="quarter" idx="12"/>
          </p:nvPr>
        </p:nvSpPr>
        <p:spPr>
          <a:xfrm>
            <a:off x="5173663"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3" name="Content Placeholder 9"/>
          <p:cNvSpPr>
            <a:spLocks noGrp="1"/>
          </p:cNvSpPr>
          <p:nvPr>
            <p:ph sz="quarter" idx="13"/>
          </p:nvPr>
        </p:nvSpPr>
        <p:spPr>
          <a:xfrm>
            <a:off x="7019824"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3200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00564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877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18306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22630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05506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594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7739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4073425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9359964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825045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8836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41198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429117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5701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60442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49570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07094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999225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32031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2"/>
            <a:ext cx="9144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62225" y="1742900"/>
            <a:ext cx="401955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62298" y="4161276"/>
            <a:ext cx="4019405"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8" name="Rectangle 7"/>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3252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0"/>
            <a:ext cx="9144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47000" y="1742900"/>
            <a:ext cx="40500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47075" y="4161276"/>
            <a:ext cx="4049852"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10" name="Rectangle 9"/>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489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0" y="0"/>
            <a:ext cx="9142809"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3353908" y="2409650"/>
            <a:ext cx="5447192"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157163" y="5562601"/>
            <a:ext cx="8643822"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Tree>
    <p:extLst>
      <p:ext uri="{BB962C8B-B14F-4D97-AF65-F5344CB8AC3E}">
        <p14:creationId xmlns:p14="http://schemas.microsoft.com/office/powerpoint/2010/main" val="17706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972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503757" y="-2"/>
            <a:ext cx="7639046"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58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741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9144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30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B088F6-A5DA-4DB0-998C-1DAC9CA17C00}"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910689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D5A6A9-7615-4658-9274-F2F358C1E457}"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8867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50818-1DE8-47D4-AC9B-2CB76D09C2ED}"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818422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4533F-BC83-46C2-B593-BCA05582793E}"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320065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08CD3B-835C-412D-8D2C-6DA179F61BD3}" type="datetime1">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04710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0E13F-4F9B-43E2-9013-4DE6332481BD}" type="datetime1">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83416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45AB-3996-415B-AF8A-2C0A4E71DDC6}" type="datetime1">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22151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153341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B590DB-786A-4052-A5E4-7E1372FD49D0}"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00408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C997BB-3A7B-460D-8938-FCC2EE476D05}"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70531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0778D-6B57-4568-910B-B0DDC1F4133F}"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72516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4EB6E-BCB7-46D8-B4A0-7B690C8FE6B6}"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636687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7101-90C4-43B9-82FC-77D188F21F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932A91-6133-488C-8172-4311286D47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703D23-B4CD-4EA6-B45A-65B9A366792F}"/>
              </a:ext>
            </a:extLst>
          </p:cNvPr>
          <p:cNvSpPr>
            <a:spLocks noGrp="1"/>
          </p:cNvSpPr>
          <p:nvPr>
            <p:ph type="dt" sz="half" idx="10"/>
          </p:nvPr>
        </p:nvSpPr>
        <p:spPr/>
        <p:txBody>
          <a:bodyPr/>
          <a:lstStyle/>
          <a:p>
            <a:fld id="{4EBA975D-7CAF-494C-A5DE-9D366B598698}" type="datetime1">
              <a:rPr lang="en-US" smtClean="0"/>
              <a:t>4/15/2021</a:t>
            </a:fld>
            <a:endParaRPr lang="en-US"/>
          </a:p>
        </p:txBody>
      </p:sp>
      <p:sp>
        <p:nvSpPr>
          <p:cNvPr id="5" name="Footer Placeholder 4">
            <a:extLst>
              <a:ext uri="{FF2B5EF4-FFF2-40B4-BE49-F238E27FC236}">
                <a16:creationId xmlns:a16="http://schemas.microsoft.com/office/drawing/2014/main" id="{58FA6CB5-A12B-480E-AB14-C9CDF22B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172F-50CC-451F-9179-8CAC833A01E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413270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A54D-A603-4648-88C7-7D9C7ACF6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3AA9E-918E-4ACA-9A6E-6F92C4E6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7EE2-A66A-411B-A6E8-8F443F1BBFC9}"/>
              </a:ext>
            </a:extLst>
          </p:cNvPr>
          <p:cNvSpPr>
            <a:spLocks noGrp="1"/>
          </p:cNvSpPr>
          <p:nvPr>
            <p:ph type="dt" sz="half" idx="10"/>
          </p:nvPr>
        </p:nvSpPr>
        <p:spPr/>
        <p:txBody>
          <a:bodyPr/>
          <a:lstStyle/>
          <a:p>
            <a:fld id="{F2A9B2FF-5B78-4E4E-B4B6-6E9E48E56055}" type="datetime1">
              <a:rPr lang="en-US" smtClean="0"/>
              <a:t>4/15/2021</a:t>
            </a:fld>
            <a:endParaRPr lang="en-US"/>
          </a:p>
        </p:txBody>
      </p:sp>
      <p:sp>
        <p:nvSpPr>
          <p:cNvPr id="5" name="Footer Placeholder 4">
            <a:extLst>
              <a:ext uri="{FF2B5EF4-FFF2-40B4-BE49-F238E27FC236}">
                <a16:creationId xmlns:a16="http://schemas.microsoft.com/office/drawing/2014/main" id="{61941168-9D18-4BDC-A8E8-F49D3B370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8DE74-C88D-4E90-B7ED-2458BF12987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822356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E47E-235B-4966-B365-48F4E0FE46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1EF599-96B4-4AE2-9232-9EB5D3D3A3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55DE5-0A18-42BB-AA23-7BD79ADEBCC3}"/>
              </a:ext>
            </a:extLst>
          </p:cNvPr>
          <p:cNvSpPr>
            <a:spLocks noGrp="1"/>
          </p:cNvSpPr>
          <p:nvPr>
            <p:ph type="dt" sz="half" idx="10"/>
          </p:nvPr>
        </p:nvSpPr>
        <p:spPr/>
        <p:txBody>
          <a:bodyPr/>
          <a:lstStyle/>
          <a:p>
            <a:fld id="{9C0AAE4A-DBE3-46AB-A542-B744664AE4CB}" type="datetime1">
              <a:rPr lang="en-US" smtClean="0"/>
              <a:t>4/15/2021</a:t>
            </a:fld>
            <a:endParaRPr lang="en-US"/>
          </a:p>
        </p:txBody>
      </p:sp>
      <p:sp>
        <p:nvSpPr>
          <p:cNvPr id="5" name="Footer Placeholder 4">
            <a:extLst>
              <a:ext uri="{FF2B5EF4-FFF2-40B4-BE49-F238E27FC236}">
                <a16:creationId xmlns:a16="http://schemas.microsoft.com/office/drawing/2014/main" id="{FC56D781-0C7C-4C61-B62D-6CB16FF2A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662C-1301-4611-94ED-49792F3EC8A4}"/>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159303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4394-CFE0-483D-BC3E-F034D58AD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43029-72D0-44F5-A05B-2E3DBB2A0F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910AC-B422-4C50-8F09-30C689006E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11FD5-3AE7-4ED3-8E70-6A5995C2E120}"/>
              </a:ext>
            </a:extLst>
          </p:cNvPr>
          <p:cNvSpPr>
            <a:spLocks noGrp="1"/>
          </p:cNvSpPr>
          <p:nvPr>
            <p:ph type="dt" sz="half" idx="10"/>
          </p:nvPr>
        </p:nvSpPr>
        <p:spPr/>
        <p:txBody>
          <a:bodyPr/>
          <a:lstStyle/>
          <a:p>
            <a:fld id="{68AD33DC-44F3-47ED-A540-25746B4C4D2B}" type="datetime1">
              <a:rPr lang="en-US" smtClean="0"/>
              <a:t>4/15/2021</a:t>
            </a:fld>
            <a:endParaRPr lang="en-US"/>
          </a:p>
        </p:txBody>
      </p:sp>
      <p:sp>
        <p:nvSpPr>
          <p:cNvPr id="6" name="Footer Placeholder 5">
            <a:extLst>
              <a:ext uri="{FF2B5EF4-FFF2-40B4-BE49-F238E27FC236}">
                <a16:creationId xmlns:a16="http://schemas.microsoft.com/office/drawing/2014/main" id="{4EF19118-4051-45DB-9F4E-85D0D0ED6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3CC5-24CC-4E5F-ACD6-C00180728A82}"/>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905897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19C-2999-4444-AE32-00207DF653D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830A5-93BF-4FC7-8D53-93A281C921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F25F9-A65C-4157-A309-DADAF77B7BB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1A04C-E3BB-42C2-B7EF-7BDB512993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55A86-0F93-49A7-8CAF-01EB45A2E2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9D639-D169-4C84-8FD5-9C642E1884D0}"/>
              </a:ext>
            </a:extLst>
          </p:cNvPr>
          <p:cNvSpPr>
            <a:spLocks noGrp="1"/>
          </p:cNvSpPr>
          <p:nvPr>
            <p:ph type="dt" sz="half" idx="10"/>
          </p:nvPr>
        </p:nvSpPr>
        <p:spPr/>
        <p:txBody>
          <a:bodyPr/>
          <a:lstStyle/>
          <a:p>
            <a:fld id="{75F1D524-C96B-4479-A024-7DC2D1571ABE}" type="datetime1">
              <a:rPr lang="en-US" smtClean="0"/>
              <a:t>4/15/2021</a:t>
            </a:fld>
            <a:endParaRPr lang="en-US"/>
          </a:p>
        </p:txBody>
      </p:sp>
      <p:sp>
        <p:nvSpPr>
          <p:cNvPr id="8" name="Footer Placeholder 7">
            <a:extLst>
              <a:ext uri="{FF2B5EF4-FFF2-40B4-BE49-F238E27FC236}">
                <a16:creationId xmlns:a16="http://schemas.microsoft.com/office/drawing/2014/main" id="{B8D58A47-1CDA-4498-896E-57060A9B3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0F4-1123-49B7-82F5-5A59F1C9941F}"/>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046285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0BED-12A1-4762-9047-9D7FF3807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5DF59-3961-47B0-A3F2-CAB0E02029BD}"/>
              </a:ext>
            </a:extLst>
          </p:cNvPr>
          <p:cNvSpPr>
            <a:spLocks noGrp="1"/>
          </p:cNvSpPr>
          <p:nvPr>
            <p:ph type="dt" sz="half" idx="10"/>
          </p:nvPr>
        </p:nvSpPr>
        <p:spPr/>
        <p:txBody>
          <a:bodyPr/>
          <a:lstStyle/>
          <a:p>
            <a:fld id="{A6E7E67B-313A-4539-9FDC-2CF5F884CB7F}" type="datetime1">
              <a:rPr lang="en-US" smtClean="0"/>
              <a:t>4/15/2021</a:t>
            </a:fld>
            <a:endParaRPr lang="en-US"/>
          </a:p>
        </p:txBody>
      </p:sp>
      <p:sp>
        <p:nvSpPr>
          <p:cNvPr id="4" name="Footer Placeholder 3">
            <a:extLst>
              <a:ext uri="{FF2B5EF4-FFF2-40B4-BE49-F238E27FC236}">
                <a16:creationId xmlns:a16="http://schemas.microsoft.com/office/drawing/2014/main" id="{704FEF27-A283-426D-A1E2-F569823CD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FBB1E-F432-49A1-AB98-C298D74323E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94045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523356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EE9D3-5359-40A8-B740-430CFC635264}"/>
              </a:ext>
            </a:extLst>
          </p:cNvPr>
          <p:cNvSpPr>
            <a:spLocks noGrp="1"/>
          </p:cNvSpPr>
          <p:nvPr>
            <p:ph type="dt" sz="half" idx="10"/>
          </p:nvPr>
        </p:nvSpPr>
        <p:spPr/>
        <p:txBody>
          <a:bodyPr/>
          <a:lstStyle/>
          <a:p>
            <a:fld id="{94927E51-6939-4596-B21B-E0D6544FBD97}" type="datetime1">
              <a:rPr lang="en-US" smtClean="0"/>
              <a:t>4/15/2021</a:t>
            </a:fld>
            <a:endParaRPr lang="en-US"/>
          </a:p>
        </p:txBody>
      </p:sp>
      <p:sp>
        <p:nvSpPr>
          <p:cNvPr id="3" name="Footer Placeholder 2">
            <a:extLst>
              <a:ext uri="{FF2B5EF4-FFF2-40B4-BE49-F238E27FC236}">
                <a16:creationId xmlns:a16="http://schemas.microsoft.com/office/drawing/2014/main" id="{53EA10A6-F78D-4249-9AF7-7C8EA1871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2128B-B5C2-4F16-84C6-7A991F27A1F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98602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B7E0-A6F9-4DEE-81F1-E583974186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7DCB2D-EE1F-45EA-8563-7E9DCC5CE0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E89A4-22B4-414A-A616-81A26AB9A9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B58C2-5808-4E86-ABBD-EB25DC91AC34}"/>
              </a:ext>
            </a:extLst>
          </p:cNvPr>
          <p:cNvSpPr>
            <a:spLocks noGrp="1"/>
          </p:cNvSpPr>
          <p:nvPr>
            <p:ph type="dt" sz="half" idx="10"/>
          </p:nvPr>
        </p:nvSpPr>
        <p:spPr/>
        <p:txBody>
          <a:bodyPr/>
          <a:lstStyle/>
          <a:p>
            <a:fld id="{D429A549-D0CD-4E43-8C94-C6F0D0088FF1}" type="datetime1">
              <a:rPr lang="en-US" smtClean="0"/>
              <a:t>4/15/2021</a:t>
            </a:fld>
            <a:endParaRPr lang="en-US"/>
          </a:p>
        </p:txBody>
      </p:sp>
      <p:sp>
        <p:nvSpPr>
          <p:cNvPr id="6" name="Footer Placeholder 5">
            <a:extLst>
              <a:ext uri="{FF2B5EF4-FFF2-40B4-BE49-F238E27FC236}">
                <a16:creationId xmlns:a16="http://schemas.microsoft.com/office/drawing/2014/main" id="{664B37C2-7D7D-46CB-9F87-300D53E15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808C0-DFFE-4563-884F-03398A0534F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377140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64D1-73A7-4F8F-9422-6D810B36FA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3D1909-7591-4ADE-BD68-FB19385167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CA306-179C-4B19-92F5-F862277F30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13A22-BE6F-42C6-AAB5-315AB1BD94D7}"/>
              </a:ext>
            </a:extLst>
          </p:cNvPr>
          <p:cNvSpPr>
            <a:spLocks noGrp="1"/>
          </p:cNvSpPr>
          <p:nvPr>
            <p:ph type="dt" sz="half" idx="10"/>
          </p:nvPr>
        </p:nvSpPr>
        <p:spPr/>
        <p:txBody>
          <a:bodyPr/>
          <a:lstStyle/>
          <a:p>
            <a:fld id="{04B0FED3-5A37-49D4-9805-F47726C80C45}" type="datetime1">
              <a:rPr lang="en-US" smtClean="0"/>
              <a:t>4/15/2021</a:t>
            </a:fld>
            <a:endParaRPr lang="en-US"/>
          </a:p>
        </p:txBody>
      </p:sp>
      <p:sp>
        <p:nvSpPr>
          <p:cNvPr id="6" name="Footer Placeholder 5">
            <a:extLst>
              <a:ext uri="{FF2B5EF4-FFF2-40B4-BE49-F238E27FC236}">
                <a16:creationId xmlns:a16="http://schemas.microsoft.com/office/drawing/2014/main" id="{BA0A185B-F066-40CF-ADE8-B28870350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DE597-F39D-4821-96B2-C8105995AF0B}"/>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537226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8C4F-6CFF-48FF-995E-7BA5ED822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5491F-C348-491F-9573-F5FC4D1C7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678A3-108E-4428-A1FD-E5DDC1F3EC76}"/>
              </a:ext>
            </a:extLst>
          </p:cNvPr>
          <p:cNvSpPr>
            <a:spLocks noGrp="1"/>
          </p:cNvSpPr>
          <p:nvPr>
            <p:ph type="dt" sz="half" idx="10"/>
          </p:nvPr>
        </p:nvSpPr>
        <p:spPr/>
        <p:txBody>
          <a:bodyPr/>
          <a:lstStyle/>
          <a:p>
            <a:fld id="{BFFB8330-2F12-4A90-B0E8-17EABBA43192}" type="datetime1">
              <a:rPr lang="en-US" smtClean="0"/>
              <a:t>4/15/2021</a:t>
            </a:fld>
            <a:endParaRPr lang="en-US"/>
          </a:p>
        </p:txBody>
      </p:sp>
      <p:sp>
        <p:nvSpPr>
          <p:cNvPr id="5" name="Footer Placeholder 4">
            <a:extLst>
              <a:ext uri="{FF2B5EF4-FFF2-40B4-BE49-F238E27FC236}">
                <a16:creationId xmlns:a16="http://schemas.microsoft.com/office/drawing/2014/main" id="{AD53B914-0C92-4DEF-ABB5-697822D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E794E-ACD6-4B28-AF0B-3FA2B29C412E}"/>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522741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2DDAD-16F1-4805-805C-09E9F1DD6C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968F7-BEA9-47A8-BAC7-9521D37C00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B0A2B-67A3-429B-B440-B074050728ED}"/>
              </a:ext>
            </a:extLst>
          </p:cNvPr>
          <p:cNvSpPr>
            <a:spLocks noGrp="1"/>
          </p:cNvSpPr>
          <p:nvPr>
            <p:ph type="dt" sz="half" idx="10"/>
          </p:nvPr>
        </p:nvSpPr>
        <p:spPr/>
        <p:txBody>
          <a:bodyPr/>
          <a:lstStyle/>
          <a:p>
            <a:fld id="{480DE484-FEF3-4F42-A9AC-E29DD1258A4B}" type="datetime1">
              <a:rPr lang="en-US" smtClean="0"/>
              <a:t>4/15/2021</a:t>
            </a:fld>
            <a:endParaRPr lang="en-US"/>
          </a:p>
        </p:txBody>
      </p:sp>
      <p:sp>
        <p:nvSpPr>
          <p:cNvPr id="5" name="Footer Placeholder 4">
            <a:extLst>
              <a:ext uri="{FF2B5EF4-FFF2-40B4-BE49-F238E27FC236}">
                <a16:creationId xmlns:a16="http://schemas.microsoft.com/office/drawing/2014/main" id="{8C645484-D2F9-48A6-A872-DF673068B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F16F9-1354-4106-944A-353A19EA8D5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662161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22829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6"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096369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8" y="2464008"/>
            <a:ext cx="8219287" cy="3696012"/>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92374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4" name="Content Placeholder 3"/>
          <p:cNvSpPr>
            <a:spLocks noGrp="1"/>
          </p:cNvSpPr>
          <p:nvPr>
            <p:ph sz="quarter" idx="20"/>
          </p:nvPr>
        </p:nvSpPr>
        <p:spPr>
          <a:xfrm>
            <a:off x="461758"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4648361"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542970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6"/>
          </p:nvPr>
        </p:nvSpPr>
        <p:spPr>
          <a:xfrm>
            <a:off x="1385273" y="2464008"/>
            <a:ext cx="6372257"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8696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36120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7"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6002850"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437782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8" name="Content Placeholder 3"/>
          <p:cNvSpPr>
            <a:spLocks noGrp="1"/>
          </p:cNvSpPr>
          <p:nvPr>
            <p:ph sz="quarter" idx="18"/>
          </p:nvPr>
        </p:nvSpPr>
        <p:spPr>
          <a:xfrm>
            <a:off x="461758"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293872"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261937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3"/>
          <p:cNvSpPr>
            <a:spLocks noGrp="1"/>
          </p:cNvSpPr>
          <p:nvPr>
            <p:ph sz="quarter" idx="19"/>
          </p:nvPr>
        </p:nvSpPr>
        <p:spPr>
          <a:xfrm>
            <a:off x="461758"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4648361"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461758"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4648361"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630191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1385872" y="368618"/>
            <a:ext cx="6372257" cy="903470"/>
          </a:xfrm>
        </p:spPr>
        <p:txBody>
          <a:bodyPr/>
          <a:lstStyle>
            <a:lvl1pPr>
              <a:defRPr>
                <a:solidFill>
                  <a:schemeClr val="accent1"/>
                </a:solidFill>
              </a:defRPr>
            </a:lvl1pPr>
          </a:lstStyle>
          <a:p>
            <a:r>
              <a:rPr lang="en-US" noProof="0"/>
              <a:t>Click to edit Master title style</a:t>
            </a:r>
            <a:endParaRPr lang="en-GB" noProof="0" dirty="0"/>
          </a:p>
        </p:txBody>
      </p:sp>
      <p:sp>
        <p:nvSpPr>
          <p:cNvPr id="11"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4"/>
          </p:nvPr>
        </p:nvSpPr>
        <p:spPr>
          <a:xfrm>
            <a:off x="461757"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9"/>
          <p:cNvSpPr>
            <a:spLocks noGrp="1"/>
          </p:cNvSpPr>
          <p:nvPr>
            <p:ph sz="quarter" idx="15"/>
          </p:nvPr>
        </p:nvSpPr>
        <p:spPr>
          <a:xfrm>
            <a:off x="3232303"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Content Placeholder 13"/>
          <p:cNvSpPr>
            <a:spLocks noGrp="1"/>
          </p:cNvSpPr>
          <p:nvPr>
            <p:ph sz="quarter" idx="16"/>
          </p:nvPr>
        </p:nvSpPr>
        <p:spPr>
          <a:xfrm>
            <a:off x="6002850"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23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723426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934214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613219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3661861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919A24-B29F-40C4-A998-52A9796B6F5F}" type="datetimeFigureOut">
              <a:rPr lang="en-GB" smtClean="0"/>
              <a:t>19/04/2021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879218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919A24-B29F-40C4-A998-52A9796B6F5F}" type="datetimeFigureOut">
              <a:rPr lang="en-GB" smtClean="0"/>
              <a:t>19/04/2021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12773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821266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9A24-B29F-40C4-A998-52A9796B6F5F}" type="datetimeFigureOut">
              <a:rPr lang="en-GB" smtClean="0"/>
              <a:t>19/04/2021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814995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907964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614169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4091771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84393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5720-A56D-2D48-826B-A124C52A9C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5B8552-2DEA-074C-9A5D-C0423EBC08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6426F6-D480-734F-81EE-2AAC17E55582}"/>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403614C-6ED7-B94D-B3D1-CE8649EE7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2AEA7-5558-434C-833C-929813F01ED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7895057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CC5-6831-DE4E-8551-E5C6B6943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BAD73-DD4A-A442-85AC-A97CFA7927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1F80E-9D62-4E43-AE8F-F936992445AD}"/>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7B447A4-5548-1548-B1A9-2FB193CC31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BE610-60DD-E84C-A58C-69B26A441D7B}"/>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120299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974C-78DD-B54D-8E66-CFAA45ECC8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88A341-2072-A14E-B733-DA2E88C290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FFEBB-ECEC-2342-A863-4E9EACBECE3F}"/>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6BB5D75-276E-7743-88DF-0983B49F6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BAC6E-3A01-5C4D-9179-7563558E430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292847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5E55-8F75-F846-99A3-1D3940078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22C85-5D4D-524B-8666-CFB09A9B1F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9A880-C3F9-8741-988D-8F48ED6B69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CF67F4-AB49-204F-BB44-CC591A6AB2CF}"/>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4A4B2A39-BBC7-7B4D-B901-157167FD9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A255A-CECC-DA48-8B90-02F0877ECC03}"/>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1797255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C37-9E66-054B-BB4B-9E62F0E31E2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D2A40-BA90-4B46-B617-4797517906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E3227B-A200-9542-9891-7914CEEC37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C282A6-DA18-BA49-A71D-756C8460A9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C83E08-4A7C-984D-ABCD-59E1BB03DE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94004C-179E-A442-8978-5FBFE8DF8C1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8" name="Footer Placeholder 7">
            <a:extLst>
              <a:ext uri="{FF2B5EF4-FFF2-40B4-BE49-F238E27FC236}">
                <a16:creationId xmlns:a16="http://schemas.microsoft.com/office/drawing/2014/main" id="{B5748380-9F6D-B14B-B0E0-BE977DAAF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1F355-DB5A-954B-B3C4-B98CE9E4E5B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332556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049104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81DF-E01E-D94F-BF3B-58A422B184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CB6B3-95DF-B543-B18D-EE937288148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4" name="Footer Placeholder 3">
            <a:extLst>
              <a:ext uri="{FF2B5EF4-FFF2-40B4-BE49-F238E27FC236}">
                <a16:creationId xmlns:a16="http://schemas.microsoft.com/office/drawing/2014/main" id="{08073CDE-FD37-AC49-A137-F41155C363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B508D-FE71-6944-BB71-0691D7BE161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986779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70FDA-1B30-0F47-9F76-8C7BFD4394E0}"/>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3" name="Footer Placeholder 2">
            <a:extLst>
              <a:ext uri="{FF2B5EF4-FFF2-40B4-BE49-F238E27FC236}">
                <a16:creationId xmlns:a16="http://schemas.microsoft.com/office/drawing/2014/main" id="{3400EDDC-8234-5A42-81FB-028D9A5F80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F7D3DC-BB72-0248-A128-36FA1CF9889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800872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191-6028-704B-858A-C6FB9F6A17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EB378B-4F1D-5545-B813-9F734347B4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7A62A-12D0-8D40-86E0-B8D74E6DC6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DAE358-4AD3-8649-A814-B4ECC17BBB6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30B2DE23-D9A4-B14E-8F8D-142231D46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7D6BB-55A9-3247-99A7-39BEDB047B3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883882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DB81-8F2E-B247-8276-BFDF18F04F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75D6A9-6C0E-794A-A177-357A2483466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D6EDA9A-79E9-F640-A92B-9F29668CA0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FB307F-0A6C-B44C-BBCD-AE9839773B2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268CDFC7-46EF-D34E-BB5C-55DC72A47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2F291-8B76-EB4E-847A-8FBB9182F2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6687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2164-5225-7D4C-B135-570C0AE039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3784-D575-3941-99ED-64684B7D73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D8339-121D-6B46-AB78-A0C08D96F2A9}"/>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ED03873C-93E2-144E-B24C-31AA61333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F8ED9-82F3-1446-B718-B39964C73C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5201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113A6-84F3-FE49-935F-394F304CA11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FCFEC-C908-F248-B3FA-0F84F60CC54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F0642-18C5-DC4A-9795-751FBB1A825A}"/>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DDCDCC23-96F9-AD4D-A6E8-5C981229A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DDA90-5C31-F048-BCEA-633163CFA6D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69570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1.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42DF8-3C87-4F86-A383-579B7DEE1A60}" type="slidenum">
              <a:rPr lang="en-US" smtClean="0"/>
              <a:t>‹#›</a:t>
            </a:fld>
            <a:endParaRPr lang="en-US"/>
          </a:p>
        </p:txBody>
      </p:sp>
    </p:spTree>
    <p:extLst>
      <p:ext uri="{BB962C8B-B14F-4D97-AF65-F5344CB8AC3E}">
        <p14:creationId xmlns:p14="http://schemas.microsoft.com/office/powerpoint/2010/main" val="100722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21FE0-9120-7644-A8C9-4A38DD74D2D7}" type="slidenum">
              <a:rPr lang="en-US" smtClean="0"/>
              <a:t>‹#›</a:t>
            </a:fld>
            <a:endParaRPr lang="en-US"/>
          </a:p>
        </p:txBody>
      </p:sp>
    </p:spTree>
    <p:extLst>
      <p:ext uri="{BB962C8B-B14F-4D97-AF65-F5344CB8AC3E}">
        <p14:creationId xmlns:p14="http://schemas.microsoft.com/office/powerpoint/2010/main" val="298759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7BFAE37B-1671-4636-8D69-01B548297BAF}" type="slidenum">
              <a:rPr lang="en-GB" smtClean="0"/>
              <a:t>‹#›</a:t>
            </a:fld>
            <a:endParaRPr lang="en-GB"/>
          </a:p>
        </p:txBody>
      </p:sp>
    </p:spTree>
    <p:extLst>
      <p:ext uri="{BB962C8B-B14F-4D97-AF65-F5344CB8AC3E}">
        <p14:creationId xmlns:p14="http://schemas.microsoft.com/office/powerpoint/2010/main" val="4171996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2" y="1"/>
            <a:ext cx="9142810"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1501503" y="1"/>
            <a:ext cx="7646069"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1501504" y="98987"/>
            <a:ext cx="7642496"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1" y="1"/>
            <a:ext cx="1272341" cy="625991"/>
          </a:xfrm>
          <a:prstGeom prst="rect">
            <a:avLst/>
          </a:prstGeom>
        </p:spPr>
      </p:pic>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497932" y="1"/>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735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7ACCAF-9279-4BB9-84E9-6A1C960D1E50}" type="datetime1">
              <a:rPr lang="en-US" smtClean="0"/>
              <a:t>4/15/2021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3292780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BCB4E-74C1-4656-A6A1-F446707591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9094B-74D9-4E2D-835E-BC897C141A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D637-0C2D-4D2C-9473-C0E106692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CD20FC-0927-42DD-A2CC-2664D2E0EB1E}" type="datetime1">
              <a:rPr lang="en-US" smtClean="0"/>
              <a:t>4/15/2021</a:t>
            </a:fld>
            <a:endParaRPr lang="en-US"/>
          </a:p>
        </p:txBody>
      </p:sp>
      <p:sp>
        <p:nvSpPr>
          <p:cNvPr id="5" name="Footer Placeholder 4">
            <a:extLst>
              <a:ext uri="{FF2B5EF4-FFF2-40B4-BE49-F238E27FC236}">
                <a16:creationId xmlns:a16="http://schemas.microsoft.com/office/drawing/2014/main" id="{C7F16A47-E5E2-458B-9F12-2AE37D238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EB0FC-612A-48BC-AD88-1643A34879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663522-4BF0-4244-A37D-A3438274E18C}" type="slidenum">
              <a:rPr lang="en-US" smtClean="0"/>
              <a:t>‹#›</a:t>
            </a:fld>
            <a:endParaRPr lang="en-US"/>
          </a:p>
        </p:txBody>
      </p:sp>
    </p:spTree>
    <p:extLst>
      <p:ext uri="{BB962C8B-B14F-4D97-AF65-F5344CB8AC3E}">
        <p14:creationId xmlns:p14="http://schemas.microsoft.com/office/powerpoint/2010/main" val="4927984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385872" y="368618"/>
            <a:ext cx="6372257" cy="903470"/>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461758" y="2466489"/>
            <a:ext cx="8219287" cy="3693531"/>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760" y="6407312"/>
            <a:ext cx="2150102" cy="287468"/>
          </a:xfrm>
          <a:prstGeom prst="rect">
            <a:avLst/>
          </a:prstGeom>
          <a:noFill/>
          <a:ln>
            <a:noFill/>
          </a:ln>
        </p:spPr>
      </p:pic>
      <p:sp>
        <p:nvSpPr>
          <p:cNvPr id="12"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1" name="TextBox 1"/>
          <p:cNvSpPr txBox="1"/>
          <p:nvPr/>
        </p:nvSpPr>
        <p:spPr>
          <a:xfrm>
            <a:off x="3494449" y="-910656"/>
            <a:ext cx="2155108"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 Business Centre DS</a:t>
            </a:r>
          </a:p>
          <a:p>
            <a:pPr algn="ctr"/>
            <a:r>
              <a:rPr lang="en-GB" sz="855" b="0" baseline="0" noProof="0" dirty="0">
                <a:solidFill>
                  <a:schemeClr val="bg1"/>
                </a:solidFill>
              </a:rPr>
              <a:t>or</a:t>
            </a:r>
            <a:r>
              <a:rPr lang="en-GB" sz="855" b="1" baseline="0" noProof="0" dirty="0">
                <a:solidFill>
                  <a:schemeClr val="bg1"/>
                </a:solidFill>
              </a:rPr>
              <a:t> $CE Document Specialists</a:t>
            </a:r>
          </a:p>
        </p:txBody>
      </p:sp>
    </p:spTree>
    <p:extLst>
      <p:ext uri="{BB962C8B-B14F-4D97-AF65-F5344CB8AC3E}">
        <p14:creationId xmlns:p14="http://schemas.microsoft.com/office/powerpoint/2010/main" val="8951053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accent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919A24-B29F-40C4-A998-52A9796B6F5F}" type="datetimeFigureOut">
              <a:rPr lang="en-GB" smtClean="0"/>
              <a:t>19/04/2021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61C8A8-7008-4072-8CAF-A8AC9518A559}" type="slidenum">
              <a:rPr lang="en-GB" smtClean="0"/>
              <a:t>‹#›</a:t>
            </a:fld>
            <a:endParaRPr lang="en-GB"/>
          </a:p>
        </p:txBody>
      </p:sp>
    </p:spTree>
    <p:extLst>
      <p:ext uri="{BB962C8B-B14F-4D97-AF65-F5344CB8AC3E}">
        <p14:creationId xmlns:p14="http://schemas.microsoft.com/office/powerpoint/2010/main" val="2040271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2807F-CE49-EF4F-BB5A-FA171B4F5E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6372D-4CC7-D341-9DDB-2541A595B8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55F05-E964-784A-856E-E22B03E9FF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panose="020B0603020202020204" pitchFamily="34" charset="0"/>
              </a:defRPr>
            </a:lvl1pPr>
          </a:lstStyle>
          <a:p>
            <a:fld id="{64883665-8261-FC48-82CE-BEF2A3F8E06C}" type="datetimeFigureOut">
              <a:rPr lang="en-GB" smtClean="0"/>
              <a:pPr/>
              <a:t>19/04/2021</a:t>
            </a:fld>
            <a:endParaRPr lang="en-GB"/>
          </a:p>
        </p:txBody>
      </p:sp>
      <p:sp>
        <p:nvSpPr>
          <p:cNvPr id="5" name="Footer Placeholder 4">
            <a:extLst>
              <a:ext uri="{FF2B5EF4-FFF2-40B4-BE49-F238E27FC236}">
                <a16:creationId xmlns:a16="http://schemas.microsoft.com/office/drawing/2014/main" id="{09C97121-2395-8243-932F-EB32C3A19B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Regular" panose="020B0603020202020204" pitchFamily="34" charset="0"/>
              </a:defRPr>
            </a:lvl1pPr>
          </a:lstStyle>
          <a:p>
            <a:endParaRPr lang="en-GB"/>
          </a:p>
        </p:txBody>
      </p:sp>
      <p:sp>
        <p:nvSpPr>
          <p:cNvPr id="6" name="Slide Number Placeholder 5">
            <a:extLst>
              <a:ext uri="{FF2B5EF4-FFF2-40B4-BE49-F238E27FC236}">
                <a16:creationId xmlns:a16="http://schemas.microsoft.com/office/drawing/2014/main" id="{119BB4D9-F900-8E45-BFB5-ADD5C73A8D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Trebuchet MS Regular" panose="020B0603020202020204" pitchFamily="34" charset="0"/>
              </a:defRPr>
            </a:lvl1pPr>
          </a:lstStyle>
          <a:p>
            <a:fld id="{AD968B1E-68E3-AE41-BD58-1CB0409D0D36}" type="slidenum">
              <a:rPr lang="en-GB" smtClean="0"/>
              <a:pPr/>
              <a:t>‹#›</a:t>
            </a:fld>
            <a:endParaRPr lang="en-GB"/>
          </a:p>
        </p:txBody>
      </p:sp>
    </p:spTree>
    <p:extLst>
      <p:ext uri="{BB962C8B-B14F-4D97-AF65-F5344CB8AC3E}">
        <p14:creationId xmlns:p14="http://schemas.microsoft.com/office/powerpoint/2010/main" val="4108975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Trebuchet MS Regular"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Trebuchet MS Regular"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5.xml"/><Relationship Id="rId6" Type="http://schemas.openxmlformats.org/officeDocument/2006/relationships/image" Target="../media/image41.tiff"/><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mailto:ll-execpp@exmail.nottingham.ac.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nottingham.ac.uk/law/people/luke.butler" TargetMode="External"/><Relationship Id="rId13" Type="http://schemas.openxmlformats.org/officeDocument/2006/relationships/hyperlink" Target="https://publicprocurementinternational.com/christopher-yukins-background-information/" TargetMode="External"/><Relationship Id="rId3" Type="http://schemas.openxmlformats.org/officeDocument/2006/relationships/hyperlink" Target="https://www.monckton.com/barrister/michael-bowsher-qc/" TargetMode="External"/><Relationship Id="rId7" Type="http://schemas.openxmlformats.org/officeDocument/2006/relationships/hyperlink" Target="https://golab.bsg.ox.ac.uk/knowledge-bank/resources/oxford-pogo-club-response-green-paper-transforming-public-procurement/" TargetMode="External"/><Relationship Id="rId12" Type="http://schemas.openxmlformats.org/officeDocument/2006/relationships/hyperlink" Target="https://www.howtocrackanut.com/blog/2021/2/24/uk-regulation-after-brexit-public-procurement" TargetMode="External"/><Relationship Id="rId2" Type="http://schemas.openxmlformats.org/officeDocument/2006/relationships/hyperlink" Target="https://www.monckton.com/barrister/christopher-vajda-qc/" TargetMode="External"/><Relationship Id="rId1" Type="http://schemas.openxmlformats.org/officeDocument/2006/relationships/slideLayout" Target="../slideLayouts/slideLayout2.xml"/><Relationship Id="rId6" Type="http://schemas.openxmlformats.org/officeDocument/2006/relationships/hyperlink" Target="https://www.bsg.ox.ac.uk/people/james-ruairi-macdonald" TargetMode="External"/><Relationship Id="rId11" Type="http://schemas.openxmlformats.org/officeDocument/2006/relationships/hyperlink" Target="https://research-information.bris.ac.uk/en/persons/albert-sanchez-graells" TargetMode="External"/><Relationship Id="rId5" Type="http://schemas.openxmlformats.org/officeDocument/2006/relationships/hyperlink" Target="https://www.law.ox.ac.uk/people/anne-davies" TargetMode="External"/><Relationship Id="rId10" Type="http://schemas.openxmlformats.org/officeDocument/2006/relationships/hyperlink" Target="https://www.freshfields.us/contacts/find-a-lawyer/g/gough-katharine/" TargetMode="External"/><Relationship Id="rId4" Type="http://schemas.openxmlformats.org/officeDocument/2006/relationships/hyperlink" Target="https://mostlyprocurement.typepad.com/my-blog/2020/12/uk-procurement-law-going-forward.html" TargetMode="External"/><Relationship Id="rId9" Type="http://schemas.openxmlformats.org/officeDocument/2006/relationships/hyperlink" Target="https://www.freshfields.us/contacts/find-a-lawyer/j/jenkins-jane/" TargetMode="External"/><Relationship Id="rId14" Type="http://schemas.openxmlformats.org/officeDocument/2006/relationships/hyperlink" Target="https://publicprocurementinternational.com/2021/03/10/comments-on-uk-green-paper-on-reforming-public-procurement/"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golab.bsg.ox.ac.uk/knowledge-bank/resources/oxford-pogo-club-response-green-paper-transforming-public-procurement/" TargetMode="External"/><Relationship Id="rId1" Type="http://schemas.openxmlformats.org/officeDocument/2006/relationships/slideLayout" Target="../slideLayouts/slideLayout75.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8A09F-94E0-4134-B382-93EFF59BC59F}"/>
              </a:ext>
            </a:extLst>
          </p:cNvPr>
          <p:cNvSpPr>
            <a:spLocks noGrp="1"/>
          </p:cNvSpPr>
          <p:nvPr>
            <p:ph type="ctrTitle"/>
          </p:nvPr>
        </p:nvSpPr>
        <p:spPr>
          <a:xfrm>
            <a:off x="3766365" y="3812954"/>
            <a:ext cx="4848966" cy="1516014"/>
          </a:xfrm>
        </p:spPr>
        <p:txBody>
          <a:bodyPr>
            <a:normAutofit/>
          </a:bodyPr>
          <a:lstStyle/>
          <a:p>
            <a:pPr algn="l" fontAlgn="base"/>
            <a:r>
              <a:rPr lang="en-US" sz="2900" b="1" dirty="0">
                <a:solidFill>
                  <a:srgbClr val="FFFFFF"/>
                </a:solidFill>
                <a:latin typeface="inherit"/>
              </a:rPr>
              <a:t>Webinar – </a:t>
            </a:r>
            <a:br>
              <a:rPr lang="en-US" sz="2900" b="1" dirty="0">
                <a:solidFill>
                  <a:srgbClr val="FFFFFF"/>
                </a:solidFill>
                <a:latin typeface="inherit"/>
              </a:rPr>
            </a:br>
            <a:r>
              <a:rPr lang="en-US" sz="2900" b="1" dirty="0">
                <a:solidFill>
                  <a:srgbClr val="FFFFFF"/>
                </a:solidFill>
                <a:latin typeface="inherit"/>
              </a:rPr>
              <a:t>Post-Brexit UK Procurement: </a:t>
            </a:r>
            <a:br>
              <a:rPr lang="en-US" sz="2900" b="1" dirty="0">
                <a:solidFill>
                  <a:srgbClr val="FFFFFF"/>
                </a:solidFill>
                <a:latin typeface="inherit"/>
              </a:rPr>
            </a:br>
            <a:r>
              <a:rPr lang="en-US" sz="2900" b="1" dirty="0">
                <a:solidFill>
                  <a:srgbClr val="FFFFFF"/>
                </a:solidFill>
                <a:latin typeface="inherit"/>
              </a:rPr>
              <a:t>The Pending Wave of Reform</a:t>
            </a:r>
            <a:endParaRPr lang="en-US" sz="2900" dirty="0">
              <a:solidFill>
                <a:srgbClr val="FFFFFF"/>
              </a:solidFill>
            </a:endParaRPr>
          </a:p>
        </p:txBody>
      </p:sp>
      <p:sp>
        <p:nvSpPr>
          <p:cNvPr id="3" name="Subtitle 2">
            <a:extLst>
              <a:ext uri="{FF2B5EF4-FFF2-40B4-BE49-F238E27FC236}">
                <a16:creationId xmlns:a16="http://schemas.microsoft.com/office/drawing/2014/main" id="{95BB3807-F2AB-447E-BFB6-0B836BCB97CF}"/>
              </a:ext>
            </a:extLst>
          </p:cNvPr>
          <p:cNvSpPr>
            <a:spLocks noGrp="1"/>
          </p:cNvSpPr>
          <p:nvPr>
            <p:ph type="subTitle" idx="1"/>
          </p:nvPr>
        </p:nvSpPr>
        <p:spPr>
          <a:xfrm>
            <a:off x="3766365" y="5550568"/>
            <a:ext cx="5084064" cy="602551"/>
          </a:xfrm>
        </p:spPr>
        <p:txBody>
          <a:bodyPr>
            <a:normAutofit fontScale="92500" lnSpcReduction="20000"/>
          </a:bodyPr>
          <a:lstStyle/>
          <a:p>
            <a:pPr algn="l"/>
            <a:r>
              <a:rPr lang="en-US" sz="1700" b="1" dirty="0">
                <a:solidFill>
                  <a:srgbClr val="E7E6E6"/>
                </a:solidFill>
                <a:latin typeface="inherit"/>
              </a:rPr>
              <a:t>Tuesday, April 20, 2021 – 9:00 ET – 14:00 UK – 15:00 CET</a:t>
            </a:r>
          </a:p>
          <a:p>
            <a:pPr algn="l"/>
            <a:r>
              <a:rPr lang="en-US" sz="1100" b="1" dirty="0">
                <a:solidFill>
                  <a:srgbClr val="E7E6E6"/>
                </a:solidFill>
                <a:latin typeface="inherit"/>
              </a:rPr>
              <a:t>Info: https://publicprocurementinternational.com/webinar-post-brexit-uk-procurement/</a:t>
            </a:r>
            <a:br>
              <a:rPr lang="en-US" sz="900" dirty="0">
                <a:solidFill>
                  <a:srgbClr val="E7E6E6"/>
                </a:solidFill>
                <a:latin typeface="inherit"/>
              </a:rPr>
            </a:br>
            <a:endParaRPr lang="en-US" sz="900" dirty="0">
              <a:solidFill>
                <a:srgbClr val="E7E6E6"/>
              </a:solidFill>
            </a:endParaRPr>
          </a:p>
        </p:txBody>
      </p:sp>
      <p:pic>
        <p:nvPicPr>
          <p:cNvPr id="7" name="Picture 6" descr="Logo, company name&#10;&#10;Description automatically generated">
            <a:extLst>
              <a:ext uri="{FF2B5EF4-FFF2-40B4-BE49-F238E27FC236}">
                <a16:creationId xmlns:a16="http://schemas.microsoft.com/office/drawing/2014/main" id="{A99C5E83-AD3A-4F95-BC93-E4FEF2AEBB92}"/>
              </a:ext>
            </a:extLst>
          </p:cNvPr>
          <p:cNvPicPr>
            <a:picLocks noChangeAspect="1"/>
          </p:cNvPicPr>
          <p:nvPr/>
        </p:nvPicPr>
        <p:blipFill rotWithShape="1">
          <a:blip r:embed="rId2">
            <a:extLst>
              <a:ext uri="{28A0092B-C50C-407E-A947-70E740481C1C}">
                <a14:useLocalDpi xmlns:a14="http://schemas.microsoft.com/office/drawing/2010/main" val="0"/>
              </a:ext>
            </a:extLst>
          </a:blip>
          <a:srcRect l="10055" r="12686" b="3"/>
          <a:stretch/>
        </p:blipFill>
        <p:spPr>
          <a:xfrm>
            <a:off x="238226" y="299363"/>
            <a:ext cx="3120339" cy="3049204"/>
          </a:xfrm>
          <a:prstGeom prst="rect">
            <a:avLst/>
          </a:prstGeom>
        </p:spPr>
      </p:pic>
      <p:pic>
        <p:nvPicPr>
          <p:cNvPr id="11" name="Picture 10" descr="Logo, company name&#10;&#10;Description automatically generated">
            <a:extLst>
              <a:ext uri="{FF2B5EF4-FFF2-40B4-BE49-F238E27FC236}">
                <a16:creationId xmlns:a16="http://schemas.microsoft.com/office/drawing/2014/main" id="{AEAAA4EB-3912-4CB6-AE89-E7D693256734}"/>
              </a:ext>
            </a:extLst>
          </p:cNvPr>
          <p:cNvPicPr>
            <a:picLocks noChangeAspect="1"/>
          </p:cNvPicPr>
          <p:nvPr/>
        </p:nvPicPr>
        <p:blipFill rotWithShape="1">
          <a:blip r:embed="rId3">
            <a:extLst>
              <a:ext uri="{28A0092B-C50C-407E-A947-70E740481C1C}">
                <a14:useLocalDpi xmlns:a14="http://schemas.microsoft.com/office/drawing/2010/main" val="0"/>
              </a:ext>
            </a:extLst>
          </a:blip>
          <a:srcRect l="6159" r="3873"/>
          <a:stretch/>
        </p:blipFill>
        <p:spPr>
          <a:xfrm>
            <a:off x="3490722" y="299363"/>
            <a:ext cx="5412813" cy="3008188"/>
          </a:xfrm>
          <a:prstGeom prst="rect">
            <a:avLst/>
          </a:prstGeom>
        </p:spPr>
      </p:pic>
      <p:cxnSp>
        <p:nvCxnSpPr>
          <p:cNvPr id="50" name="Straight Connector 4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Text, logo, company name&#10;&#10;Description automatically generated">
            <a:extLst>
              <a:ext uri="{FF2B5EF4-FFF2-40B4-BE49-F238E27FC236}">
                <a16:creationId xmlns:a16="http://schemas.microsoft.com/office/drawing/2014/main" id="{D7F9C035-E15E-48CE-B363-BAF0711FA7E4}"/>
              </a:ext>
            </a:extLst>
          </p:cNvPr>
          <p:cNvPicPr>
            <a:picLocks noChangeAspect="1"/>
          </p:cNvPicPr>
          <p:nvPr/>
        </p:nvPicPr>
        <p:blipFill rotWithShape="1">
          <a:blip r:embed="rId4">
            <a:extLst>
              <a:ext uri="{28A0092B-C50C-407E-A947-70E740481C1C}">
                <a14:useLocalDpi xmlns:a14="http://schemas.microsoft.com/office/drawing/2010/main" val="0"/>
              </a:ext>
            </a:extLst>
          </a:blip>
          <a:srcRect t="2997" r="2" b="2"/>
          <a:stretch/>
        </p:blipFill>
        <p:spPr>
          <a:xfrm>
            <a:off x="238226" y="3509433"/>
            <a:ext cx="3120339" cy="3026833"/>
          </a:xfrm>
          <a:prstGeom prst="rect">
            <a:avLst/>
          </a:prstGeom>
        </p:spPr>
      </p:pic>
      <p:sp>
        <p:nvSpPr>
          <p:cNvPr id="4" name="Slide Number Placeholder 3">
            <a:extLst>
              <a:ext uri="{FF2B5EF4-FFF2-40B4-BE49-F238E27FC236}">
                <a16:creationId xmlns:a16="http://schemas.microsoft.com/office/drawing/2014/main" id="{7B985395-9F0B-4D03-AEDF-3335FBE7C279}"/>
              </a:ext>
            </a:extLst>
          </p:cNvPr>
          <p:cNvSpPr>
            <a:spLocks noGrp="1"/>
          </p:cNvSpPr>
          <p:nvPr>
            <p:ph type="sldNum" sz="quarter" idx="12"/>
          </p:nvPr>
        </p:nvSpPr>
        <p:spPr/>
        <p:txBody>
          <a:bodyPr/>
          <a:lstStyle/>
          <a:p>
            <a:fld id="{F1942DF8-3C87-4F86-A383-579B7DEE1A60}" type="slidenum">
              <a:rPr lang="en-US" smtClean="0"/>
              <a:t>1</a:t>
            </a:fld>
            <a:endParaRPr lang="en-US"/>
          </a:p>
        </p:txBody>
      </p:sp>
    </p:spTree>
    <p:extLst>
      <p:ext uri="{BB962C8B-B14F-4D97-AF65-F5344CB8AC3E}">
        <p14:creationId xmlns:p14="http://schemas.microsoft.com/office/powerpoint/2010/main" val="3027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8EC64F-0C22-894A-A0D2-B848E587CCD4}"/>
              </a:ext>
            </a:extLst>
          </p:cNvPr>
          <p:cNvPicPr>
            <a:picLocks noChangeAspect="1"/>
          </p:cNvPicPr>
          <p:nvPr/>
        </p:nvPicPr>
        <p:blipFill rotWithShape="1">
          <a:blip r:embed="rId2"/>
          <a:srcRect r="76974" b="51879"/>
          <a:stretch/>
        </p:blipFill>
        <p:spPr>
          <a:xfrm>
            <a:off x="6358466" y="4573033"/>
            <a:ext cx="3005759" cy="1455479"/>
          </a:xfrm>
          <a:prstGeom prst="rect">
            <a:avLst/>
          </a:prstGeom>
        </p:spPr>
      </p:pic>
      <p:pic>
        <p:nvPicPr>
          <p:cNvPr id="6" name="Picture 5">
            <a:extLst>
              <a:ext uri="{FF2B5EF4-FFF2-40B4-BE49-F238E27FC236}">
                <a16:creationId xmlns:a16="http://schemas.microsoft.com/office/drawing/2014/main" id="{2270D6FC-1181-2E4D-ADF3-8CD953F8E1A8}"/>
              </a:ext>
            </a:extLst>
          </p:cNvPr>
          <p:cNvPicPr>
            <a:picLocks noChangeAspect="1"/>
          </p:cNvPicPr>
          <p:nvPr/>
        </p:nvPicPr>
        <p:blipFill>
          <a:blip r:embed="rId2"/>
          <a:stretch>
            <a:fillRect/>
          </a:stretch>
        </p:blipFill>
        <p:spPr>
          <a:xfrm>
            <a:off x="415190" y="1247952"/>
            <a:ext cx="3970232" cy="919931"/>
          </a:xfrm>
          <a:prstGeom prst="rect">
            <a:avLst/>
          </a:prstGeom>
        </p:spPr>
      </p:pic>
      <p:pic>
        <p:nvPicPr>
          <p:cNvPr id="50" name="Picture 49">
            <a:extLst>
              <a:ext uri="{FF2B5EF4-FFF2-40B4-BE49-F238E27FC236}">
                <a16:creationId xmlns:a16="http://schemas.microsoft.com/office/drawing/2014/main" id="{597FD1B0-325F-BB4E-93F6-7FAD2493A762}"/>
              </a:ext>
            </a:extLst>
          </p:cNvPr>
          <p:cNvPicPr>
            <a:picLocks noChangeAspect="1"/>
          </p:cNvPicPr>
          <p:nvPr/>
        </p:nvPicPr>
        <p:blipFill>
          <a:blip r:embed="rId3"/>
          <a:stretch>
            <a:fillRect/>
          </a:stretch>
        </p:blipFill>
        <p:spPr>
          <a:xfrm flipH="1">
            <a:off x="200025" y="4978754"/>
            <a:ext cx="430332" cy="430332"/>
          </a:xfrm>
          <a:prstGeom prst="rect">
            <a:avLst/>
          </a:prstGeom>
        </p:spPr>
      </p:pic>
      <p:pic>
        <p:nvPicPr>
          <p:cNvPr id="52" name="Picture 51">
            <a:extLst>
              <a:ext uri="{FF2B5EF4-FFF2-40B4-BE49-F238E27FC236}">
                <a16:creationId xmlns:a16="http://schemas.microsoft.com/office/drawing/2014/main" id="{F8D86F35-CD96-2743-8744-EBE5325CBA05}"/>
              </a:ext>
            </a:extLst>
          </p:cNvPr>
          <p:cNvPicPr>
            <a:picLocks noChangeAspect="1"/>
          </p:cNvPicPr>
          <p:nvPr/>
        </p:nvPicPr>
        <p:blipFill>
          <a:blip r:embed="rId4"/>
          <a:stretch>
            <a:fillRect/>
          </a:stretch>
        </p:blipFill>
        <p:spPr>
          <a:xfrm>
            <a:off x="231646" y="4542959"/>
            <a:ext cx="332621" cy="332621"/>
          </a:xfrm>
          <a:prstGeom prst="rect">
            <a:avLst/>
          </a:prstGeom>
        </p:spPr>
      </p:pic>
      <p:sp>
        <p:nvSpPr>
          <p:cNvPr id="54" name="TextBox 53">
            <a:extLst>
              <a:ext uri="{FF2B5EF4-FFF2-40B4-BE49-F238E27FC236}">
                <a16:creationId xmlns:a16="http://schemas.microsoft.com/office/drawing/2014/main" id="{80B9890D-CF75-1946-BA7F-F455993FD3CF}"/>
              </a:ext>
            </a:extLst>
          </p:cNvPr>
          <p:cNvSpPr txBox="1"/>
          <p:nvPr/>
        </p:nvSpPr>
        <p:spPr>
          <a:xfrm>
            <a:off x="564267" y="4549426"/>
            <a:ext cx="1029923" cy="300082"/>
          </a:xfrm>
          <a:prstGeom prst="rect">
            <a:avLst/>
          </a:prstGeom>
          <a:noFill/>
        </p:spPr>
        <p:txBody>
          <a:bodyPr wrap="square" rtlCol="0" anchor="t">
            <a:spAutoFit/>
          </a:bodyPr>
          <a:lstStyle/>
          <a:p>
            <a:pPr algn="ctr" defTabSz="685800"/>
            <a:r>
              <a:rPr lang="en-GB" sz="1350" dirty="0">
                <a:solidFill>
                  <a:srgbClr val="002047"/>
                </a:solidFill>
                <a:latin typeface="Trebuchet MS Regular"/>
              </a:rPr>
              <a:t>@</a:t>
            </a:r>
            <a:r>
              <a:rPr lang="en-GB" sz="1350" dirty="0" err="1">
                <a:solidFill>
                  <a:srgbClr val="002047"/>
                </a:solidFill>
                <a:latin typeface="Trebuchet MS Regular"/>
              </a:rPr>
              <a:t>ukgolab</a:t>
            </a:r>
            <a:r>
              <a:rPr lang="en-GB" sz="1350" dirty="0">
                <a:solidFill>
                  <a:srgbClr val="002047"/>
                </a:solidFill>
                <a:latin typeface="Trebuchet MS Regular"/>
              </a:rPr>
              <a:t>  </a:t>
            </a:r>
            <a:endParaRPr lang="en-GB" sz="1350" dirty="0">
              <a:solidFill>
                <a:srgbClr val="002047"/>
              </a:solidFill>
              <a:latin typeface="Trebuchet MS Regular" panose="020B0603020202020204" pitchFamily="34" charset="0"/>
            </a:endParaRPr>
          </a:p>
        </p:txBody>
      </p:sp>
      <p:sp>
        <p:nvSpPr>
          <p:cNvPr id="56" name="TextBox 55">
            <a:extLst>
              <a:ext uri="{FF2B5EF4-FFF2-40B4-BE49-F238E27FC236}">
                <a16:creationId xmlns:a16="http://schemas.microsoft.com/office/drawing/2014/main" id="{815B0DF4-6E0F-DC4D-A8F5-4536DFB33DFC}"/>
              </a:ext>
            </a:extLst>
          </p:cNvPr>
          <p:cNvSpPr txBox="1"/>
          <p:nvPr/>
        </p:nvSpPr>
        <p:spPr>
          <a:xfrm>
            <a:off x="632840" y="5023774"/>
            <a:ext cx="1314963" cy="507831"/>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golab.ox.ac.uk</a:t>
            </a:r>
            <a:endParaRPr lang="en-GB" sz="1350">
              <a:solidFill>
                <a:srgbClr val="002047"/>
              </a:solidFill>
              <a:latin typeface="Trebuchet MS Regular" panose="020B0603020202020204" pitchFamily="34" charset="0"/>
            </a:endParaRPr>
          </a:p>
        </p:txBody>
      </p:sp>
      <p:pic>
        <p:nvPicPr>
          <p:cNvPr id="58" name="Picture 57">
            <a:extLst>
              <a:ext uri="{FF2B5EF4-FFF2-40B4-BE49-F238E27FC236}">
                <a16:creationId xmlns:a16="http://schemas.microsoft.com/office/drawing/2014/main" id="{6B8F146F-93B8-F348-A7CA-7378CD9E312E}"/>
              </a:ext>
            </a:extLst>
          </p:cNvPr>
          <p:cNvPicPr>
            <a:picLocks noChangeAspect="1"/>
          </p:cNvPicPr>
          <p:nvPr/>
        </p:nvPicPr>
        <p:blipFill>
          <a:blip r:embed="rId5"/>
          <a:stretch>
            <a:fillRect/>
          </a:stretch>
        </p:blipFill>
        <p:spPr>
          <a:xfrm flipH="1">
            <a:off x="228911" y="5505026"/>
            <a:ext cx="372560" cy="372560"/>
          </a:xfrm>
          <a:prstGeom prst="rect">
            <a:avLst/>
          </a:prstGeom>
        </p:spPr>
      </p:pic>
      <p:sp>
        <p:nvSpPr>
          <p:cNvPr id="59" name="TextBox 58">
            <a:extLst>
              <a:ext uri="{FF2B5EF4-FFF2-40B4-BE49-F238E27FC236}">
                <a16:creationId xmlns:a16="http://schemas.microsoft.com/office/drawing/2014/main" id="{CD38C974-1C15-2946-878B-59B677871EA3}"/>
              </a:ext>
            </a:extLst>
          </p:cNvPr>
          <p:cNvSpPr txBox="1"/>
          <p:nvPr/>
        </p:nvSpPr>
        <p:spPr>
          <a:xfrm>
            <a:off x="564267" y="5533723"/>
            <a:ext cx="1863244" cy="300082"/>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golab@bsg.ox.ac.uk</a:t>
            </a:r>
            <a:endParaRPr lang="en-GB" sz="1350">
              <a:solidFill>
                <a:srgbClr val="002047"/>
              </a:solidFill>
              <a:latin typeface="Trebuchet MS Regular" panose="020B0603020202020204" pitchFamily="34" charset="0"/>
            </a:endParaRPr>
          </a:p>
        </p:txBody>
      </p:sp>
      <p:pic>
        <p:nvPicPr>
          <p:cNvPr id="14" name="Picture 13">
            <a:extLst>
              <a:ext uri="{FF2B5EF4-FFF2-40B4-BE49-F238E27FC236}">
                <a16:creationId xmlns:a16="http://schemas.microsoft.com/office/drawing/2014/main" id="{5A6BDF70-9585-6748-8044-2B0240DE5EB4}"/>
              </a:ext>
            </a:extLst>
          </p:cNvPr>
          <p:cNvPicPr>
            <a:picLocks noChangeAspect="1"/>
          </p:cNvPicPr>
          <p:nvPr/>
        </p:nvPicPr>
        <p:blipFill rotWithShape="1">
          <a:blip r:embed="rId6"/>
          <a:srcRect l="12560" t="5508" r="11388" b="16898"/>
          <a:stretch/>
        </p:blipFill>
        <p:spPr>
          <a:xfrm>
            <a:off x="399357" y="2263823"/>
            <a:ext cx="1740520" cy="1775751"/>
          </a:xfrm>
          <a:prstGeom prst="rect">
            <a:avLst/>
          </a:prstGeom>
        </p:spPr>
      </p:pic>
      <p:sp>
        <p:nvSpPr>
          <p:cNvPr id="15" name="Content Placeholder 9">
            <a:extLst>
              <a:ext uri="{FF2B5EF4-FFF2-40B4-BE49-F238E27FC236}">
                <a16:creationId xmlns:a16="http://schemas.microsoft.com/office/drawing/2014/main" id="{57F6B87C-2D02-8A4D-A28A-05BAC64EAE84}"/>
              </a:ext>
            </a:extLst>
          </p:cNvPr>
          <p:cNvSpPr txBox="1">
            <a:spLocks/>
          </p:cNvSpPr>
          <p:nvPr/>
        </p:nvSpPr>
        <p:spPr>
          <a:xfrm>
            <a:off x="2182389" y="2196580"/>
            <a:ext cx="6057571" cy="16930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en-GB" sz="2100" b="1" dirty="0">
                <a:solidFill>
                  <a:srgbClr val="002047"/>
                </a:solidFill>
              </a:rPr>
              <a:t>Ruairi Macdonald LLM, Research Associate</a:t>
            </a:r>
            <a:br>
              <a:rPr lang="en-GB" sz="2100" b="1" dirty="0">
                <a:solidFill>
                  <a:srgbClr val="002047"/>
                </a:solidFill>
              </a:rPr>
            </a:br>
            <a:r>
              <a:rPr lang="en-GB" sz="2100" b="1" dirty="0">
                <a:solidFill>
                  <a:srgbClr val="002047"/>
                </a:solidFill>
              </a:rPr>
              <a:t>GO Lab, University of Oxford</a:t>
            </a:r>
          </a:p>
          <a:p>
            <a:pPr marL="0" indent="0" defTabSz="685800">
              <a:spcBef>
                <a:spcPts val="750"/>
              </a:spcBef>
              <a:buNone/>
            </a:pPr>
            <a:r>
              <a:rPr lang="en-GB" sz="1800" dirty="0">
                <a:solidFill>
                  <a:srgbClr val="002047"/>
                </a:solidFill>
              </a:rPr>
              <a:t> </a:t>
            </a:r>
          </a:p>
        </p:txBody>
      </p:sp>
      <p:sp>
        <p:nvSpPr>
          <p:cNvPr id="2" name="TextBox 1">
            <a:extLst>
              <a:ext uri="{FF2B5EF4-FFF2-40B4-BE49-F238E27FC236}">
                <a16:creationId xmlns:a16="http://schemas.microsoft.com/office/drawing/2014/main" id="{1233344D-9946-0E4B-AC2C-07CD4B1ACFE9}"/>
              </a:ext>
            </a:extLst>
          </p:cNvPr>
          <p:cNvSpPr txBox="1"/>
          <p:nvPr/>
        </p:nvSpPr>
        <p:spPr>
          <a:xfrm>
            <a:off x="2976067" y="3100256"/>
            <a:ext cx="6057571" cy="2908489"/>
          </a:xfrm>
          <a:prstGeom prst="rect">
            <a:avLst/>
          </a:prstGeom>
          <a:noFill/>
        </p:spPr>
        <p:txBody>
          <a:bodyPr wrap="square" rtlCol="0">
            <a:spAutoFit/>
          </a:bodyPr>
          <a:lstStyle/>
          <a:p>
            <a:pPr defTabSz="685800"/>
            <a:r>
              <a:rPr lang="en-GB" b="1" dirty="0">
                <a:solidFill>
                  <a:srgbClr val="002060"/>
                </a:solidFill>
                <a:latin typeface="Trebuchet MS Regular" panose="020B0603020202020204" pitchFamily="34" charset="0"/>
              </a:rPr>
              <a:t>Culture, Outcomes, Learning</a:t>
            </a:r>
          </a:p>
          <a:p>
            <a:pPr defTabSz="685800"/>
            <a:r>
              <a:rPr lang="en-GB" b="1" dirty="0">
                <a:solidFill>
                  <a:srgbClr val="0070C0"/>
                </a:solidFill>
                <a:latin typeface="Trebuchet MS Regular" panose="020B0603020202020204" pitchFamily="34" charset="0"/>
              </a:rPr>
              <a:t>Social outcomes frameworks?</a:t>
            </a:r>
          </a:p>
          <a:p>
            <a:pPr defTabSz="685800"/>
            <a:r>
              <a:rPr lang="en-GB" b="1" dirty="0">
                <a:solidFill>
                  <a:srgbClr val="0070C0"/>
                </a:solidFill>
                <a:latin typeface="Trebuchet MS Regular" panose="020B0603020202020204" pitchFamily="34" charset="0"/>
              </a:rPr>
              <a:t>Transparency (open contracting) and learning</a:t>
            </a:r>
          </a:p>
          <a:p>
            <a:pPr defTabSz="685800"/>
            <a:endParaRPr lang="en-GB" b="1" dirty="0">
              <a:solidFill>
                <a:srgbClr val="002060"/>
              </a:solidFill>
              <a:latin typeface="Trebuchet MS Regular" panose="020B0603020202020204" pitchFamily="34" charset="0"/>
            </a:endParaRPr>
          </a:p>
          <a:p>
            <a:pPr defTabSz="685800"/>
            <a:r>
              <a:rPr lang="en-GB" b="1" dirty="0">
                <a:solidFill>
                  <a:srgbClr val="0070C0"/>
                </a:solidFill>
                <a:latin typeface="Trebuchet MS Regular" panose="020B0603020202020204" pitchFamily="34" charset="0"/>
              </a:rPr>
              <a:t>Next Oxford POGO Club session</a:t>
            </a:r>
          </a:p>
          <a:p>
            <a:pPr defTabSz="685800"/>
            <a:r>
              <a:rPr lang="en-GB" b="1" dirty="0">
                <a:solidFill>
                  <a:srgbClr val="000000">
                    <a:lumMod val="50000"/>
                    <a:lumOff val="50000"/>
                  </a:srgbClr>
                </a:solidFill>
                <a:latin typeface="Trebuchet MS Regular" panose="020B0603020202020204" pitchFamily="34" charset="0"/>
              </a:rPr>
              <a:t>Tuesday 27 April, 2021</a:t>
            </a:r>
          </a:p>
          <a:p>
            <a:pPr defTabSz="685800"/>
            <a:r>
              <a:rPr lang="en-GB" b="1" dirty="0">
                <a:solidFill>
                  <a:srgbClr val="0070C0"/>
                </a:solidFill>
                <a:latin typeface="Trebuchet MS Regular" panose="020B0603020202020204" pitchFamily="34" charset="0"/>
              </a:rPr>
              <a:t>Social Outcomes Conference </a:t>
            </a:r>
            <a:r>
              <a:rPr lang="en-GB" b="1">
                <a:solidFill>
                  <a:srgbClr val="0070C0"/>
                </a:solidFill>
                <a:latin typeface="Trebuchet MS Regular" panose="020B0603020202020204" pitchFamily="34" charset="0"/>
              </a:rPr>
              <a:t>#SOC21</a:t>
            </a:r>
            <a:endParaRPr lang="en-GB" b="1" dirty="0">
              <a:solidFill>
                <a:srgbClr val="0070C0"/>
              </a:solidFill>
              <a:latin typeface="Trebuchet MS Regular" panose="020B0603020202020204" pitchFamily="34" charset="0"/>
            </a:endParaRPr>
          </a:p>
          <a:p>
            <a:pPr defTabSz="685800"/>
            <a:r>
              <a:rPr lang="en-GB" b="1" dirty="0">
                <a:solidFill>
                  <a:srgbClr val="000000">
                    <a:lumMod val="50000"/>
                    <a:lumOff val="50000"/>
                  </a:srgbClr>
                </a:solidFill>
                <a:latin typeface="Trebuchet MS Regular" panose="020B0603020202020204" pitchFamily="34" charset="0"/>
              </a:rPr>
              <a:t>9 and 10 September 2021</a:t>
            </a:r>
            <a:br>
              <a:rPr lang="en-GB" b="1" dirty="0">
                <a:solidFill>
                  <a:srgbClr val="000000">
                    <a:lumMod val="50000"/>
                    <a:lumOff val="50000"/>
                  </a:srgbClr>
                </a:solidFill>
                <a:latin typeface="Trebuchet MS Regular" panose="020B0603020202020204" pitchFamily="34" charset="0"/>
              </a:rPr>
            </a:br>
            <a:r>
              <a:rPr lang="en-GB" b="1" dirty="0">
                <a:solidFill>
                  <a:srgbClr val="000000">
                    <a:lumMod val="50000"/>
                    <a:lumOff val="50000"/>
                  </a:srgbClr>
                </a:solidFill>
                <a:latin typeface="Trebuchet MS Regular" panose="020B0603020202020204" pitchFamily="34" charset="0"/>
              </a:rPr>
              <a:t>Call for papers: 30 April 2021</a:t>
            </a:r>
          </a:p>
          <a:p>
            <a:pPr defTabSz="685800"/>
            <a:endParaRPr lang="en-GB" sz="2100" b="1" dirty="0">
              <a:solidFill>
                <a:srgbClr val="0070C0"/>
              </a:solidFill>
              <a:latin typeface="Trebuchet MS Regular" panose="020B0603020202020204" pitchFamily="34" charset="0"/>
            </a:endParaRPr>
          </a:p>
        </p:txBody>
      </p:sp>
      <p:sp>
        <p:nvSpPr>
          <p:cNvPr id="16" name="TextBox 15">
            <a:extLst>
              <a:ext uri="{FF2B5EF4-FFF2-40B4-BE49-F238E27FC236}">
                <a16:creationId xmlns:a16="http://schemas.microsoft.com/office/drawing/2014/main" id="{B712BD59-8E3D-4C99-B14D-4683D2D0B2B0}"/>
              </a:ext>
            </a:extLst>
          </p:cNvPr>
          <p:cNvSpPr txBox="1"/>
          <p:nvPr/>
        </p:nvSpPr>
        <p:spPr>
          <a:xfrm>
            <a:off x="8390238" y="148281"/>
            <a:ext cx="581273" cy="369332"/>
          </a:xfrm>
          <a:prstGeom prst="rect">
            <a:avLst/>
          </a:prstGeom>
          <a:noFill/>
        </p:spPr>
        <p:txBody>
          <a:bodyPr wrap="square" rtlCol="0">
            <a:spAutoFit/>
          </a:bodyPr>
          <a:lstStyle/>
          <a:p>
            <a:r>
              <a:rPr lang="en-US" dirty="0"/>
              <a:t>:44</a:t>
            </a:r>
          </a:p>
        </p:txBody>
      </p:sp>
      <p:sp>
        <p:nvSpPr>
          <p:cNvPr id="3" name="Slide Number Placeholder 2">
            <a:extLst>
              <a:ext uri="{FF2B5EF4-FFF2-40B4-BE49-F238E27FC236}">
                <a16:creationId xmlns:a16="http://schemas.microsoft.com/office/drawing/2014/main" id="{E4D38817-B6D3-45F5-A9BD-BE8D0B8BF592}"/>
              </a:ext>
            </a:extLst>
          </p:cNvPr>
          <p:cNvSpPr>
            <a:spLocks noGrp="1"/>
          </p:cNvSpPr>
          <p:nvPr>
            <p:ph type="sldNum" sz="quarter" idx="12"/>
          </p:nvPr>
        </p:nvSpPr>
        <p:spPr/>
        <p:txBody>
          <a:bodyPr/>
          <a:lstStyle/>
          <a:p>
            <a:fld id="{AD968B1E-68E3-AE41-BD58-1CB0409D0D36}" type="slidenum">
              <a:rPr lang="en-GB" smtClean="0"/>
              <a:t>10</a:t>
            </a:fld>
            <a:endParaRPr lang="en-GB"/>
          </a:p>
        </p:txBody>
      </p:sp>
    </p:spTree>
    <p:extLst>
      <p:ext uri="{BB962C8B-B14F-4D97-AF65-F5344CB8AC3E}">
        <p14:creationId xmlns:p14="http://schemas.microsoft.com/office/powerpoint/2010/main" val="424579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6314-280B-9844-AB53-5681BD397D4D}"/>
              </a:ext>
            </a:extLst>
          </p:cNvPr>
          <p:cNvSpPr>
            <a:spLocks noGrp="1"/>
          </p:cNvSpPr>
          <p:nvPr>
            <p:ph type="title"/>
          </p:nvPr>
        </p:nvSpPr>
        <p:spPr/>
        <p:txBody>
          <a:bodyPr>
            <a:normAutofit/>
          </a:bodyPr>
          <a:lstStyle/>
          <a:p>
            <a:r>
              <a:rPr lang="en-US" sz="2700" dirty="0"/>
              <a:t>WHERE’S DEFENCE?</a:t>
            </a:r>
          </a:p>
        </p:txBody>
      </p:sp>
      <p:sp>
        <p:nvSpPr>
          <p:cNvPr id="3" name="TextBox 2">
            <a:extLst>
              <a:ext uri="{FF2B5EF4-FFF2-40B4-BE49-F238E27FC236}">
                <a16:creationId xmlns:a16="http://schemas.microsoft.com/office/drawing/2014/main" id="{35697BF0-143A-B049-9455-8AE5867089FD}"/>
              </a:ext>
            </a:extLst>
          </p:cNvPr>
          <p:cNvSpPr txBox="1"/>
          <p:nvPr/>
        </p:nvSpPr>
        <p:spPr>
          <a:xfrm>
            <a:off x="59901" y="944650"/>
            <a:ext cx="7744103" cy="5755422"/>
          </a:xfrm>
          <a:prstGeom prst="rect">
            <a:avLst/>
          </a:prstGeom>
          <a:noFill/>
        </p:spPr>
        <p:txBody>
          <a:bodyPr wrap="square" rtlCol="0">
            <a:spAutoFit/>
          </a:bodyPr>
          <a:lstStyle/>
          <a:p>
            <a:pPr defTabSz="685800"/>
            <a:r>
              <a:rPr lang="en-GB" sz="1600" dirty="0">
                <a:solidFill>
                  <a:prstClr val="black"/>
                </a:solidFill>
                <a:latin typeface="Arial"/>
              </a:rPr>
              <a:t>Starting point…</a:t>
            </a:r>
            <a:r>
              <a:rPr lang="en-GB" sz="1600" b="1" i="1" dirty="0">
                <a:solidFill>
                  <a:srgbClr val="0070C0"/>
                </a:solidFill>
                <a:latin typeface="Arial"/>
              </a:rPr>
              <a:t>Defence and Security Industrial Strategy</a:t>
            </a:r>
            <a:r>
              <a:rPr lang="en-GB" sz="1600" b="1" dirty="0">
                <a:solidFill>
                  <a:srgbClr val="0070C0"/>
                </a:solidFill>
                <a:latin typeface="Arial"/>
              </a:rPr>
              <a:t> </a:t>
            </a:r>
            <a:r>
              <a:rPr lang="en-GB" sz="1600" dirty="0">
                <a:solidFill>
                  <a:prstClr val="black"/>
                </a:solidFill>
                <a:latin typeface="Arial"/>
              </a:rPr>
              <a:t>CP 410 March 2021</a:t>
            </a:r>
            <a:endParaRPr lang="en-GB" sz="1400" b="1" dirty="0">
              <a:solidFill>
                <a:prstClr val="black"/>
              </a:solidFill>
              <a:latin typeface="Arial"/>
            </a:endParaRPr>
          </a:p>
          <a:p>
            <a:pPr defTabSz="685800"/>
            <a:r>
              <a:rPr lang="en-GB" sz="1600" b="1" dirty="0">
                <a:solidFill>
                  <a:prstClr val="black"/>
                </a:solidFill>
                <a:latin typeface="Arial"/>
              </a:rPr>
              <a:t>1</a:t>
            </a:r>
            <a:r>
              <a:rPr lang="en-GB" sz="1600" dirty="0">
                <a:solidFill>
                  <a:prstClr val="black"/>
                </a:solidFill>
                <a:latin typeface="Arial"/>
              </a:rPr>
              <a:t>. </a:t>
            </a:r>
            <a:r>
              <a:rPr lang="en-GB" sz="1600" b="1" dirty="0">
                <a:solidFill>
                  <a:srgbClr val="00B050"/>
                </a:solidFill>
                <a:latin typeface="Arial"/>
              </a:rPr>
              <a:t>UK will conduct procurements consistent with relevant international obligations </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Buy British? Mind the Exports! GPA, TCA, and CPTPP – defence/security coverage?</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US-UK Reciprocal Defence Procurement MOUs etc</a:t>
            </a:r>
          </a:p>
          <a:p>
            <a:pPr defTabSz="685800"/>
            <a:r>
              <a:rPr lang="en-GB" sz="1600" b="1" dirty="0">
                <a:solidFill>
                  <a:prstClr val="black"/>
                </a:solidFill>
                <a:latin typeface="Arial"/>
              </a:rPr>
              <a:t>2</a:t>
            </a:r>
            <a:r>
              <a:rPr lang="en-GB" sz="1600" dirty="0">
                <a:solidFill>
                  <a:prstClr val="black"/>
                </a:solidFill>
                <a:latin typeface="Arial"/>
              </a:rPr>
              <a:t>. </a:t>
            </a:r>
            <a:r>
              <a:rPr lang="en-GB" sz="1600" b="1" dirty="0">
                <a:solidFill>
                  <a:srgbClr val="FF0000"/>
                </a:solidFill>
                <a:latin typeface="Arial"/>
              </a:rPr>
              <a:t>No longer assumption that global competition is always best way to meet UK needs</a:t>
            </a:r>
          </a:p>
          <a:p>
            <a:pPr marL="214313" indent="-214313" defTabSz="685800">
              <a:buFont typeface="Courier New" panose="02070309020205020404" pitchFamily="49" charset="0"/>
              <a:buChar char="o"/>
            </a:pPr>
            <a:r>
              <a:rPr lang="en-GB" sz="1600" dirty="0">
                <a:solidFill>
                  <a:prstClr val="black"/>
                </a:solidFill>
                <a:latin typeface="Arial"/>
              </a:rPr>
              <a:t>Much MOD expenditure is “single source”: 35%/£8bn a year</a:t>
            </a:r>
          </a:p>
          <a:p>
            <a:pPr marL="214313" indent="-214313" defTabSz="685800">
              <a:buFont typeface="Courier New" panose="02070309020205020404" pitchFamily="49" charset="0"/>
              <a:buChar char="o"/>
            </a:pPr>
            <a:r>
              <a:rPr lang="en-GB" sz="1600" dirty="0">
                <a:solidFill>
                  <a:prstClr val="black"/>
                </a:solidFill>
                <a:latin typeface="Arial"/>
              </a:rPr>
              <a:t>Replace with “a much more sophisticated and nuanced approach”!? In regulatory terms…</a:t>
            </a:r>
          </a:p>
          <a:p>
            <a:pPr marL="557213" lvl="1" indent="-214313" defTabSz="685800">
              <a:buFont typeface="Courier New" panose="02070309020205020404" pitchFamily="49" charset="0"/>
              <a:buChar char="o"/>
            </a:pPr>
            <a:r>
              <a:rPr lang="en-GB" sz="1600" dirty="0">
                <a:solidFill>
                  <a:prstClr val="black"/>
                </a:solidFill>
                <a:latin typeface="Arial"/>
              </a:rPr>
              <a:t>Green Paper: single uniform set of rules (MOD OK with CO leading?) + open procedure</a:t>
            </a:r>
          </a:p>
          <a:p>
            <a:pPr marL="557213" lvl="1" indent="-214313" defTabSz="685800">
              <a:buFont typeface="Courier New" panose="02070309020205020404" pitchFamily="49" charset="0"/>
              <a:buChar char="o"/>
            </a:pPr>
            <a:r>
              <a:rPr lang="en-GB" sz="1600" dirty="0">
                <a:solidFill>
                  <a:prstClr val="black"/>
                </a:solidFill>
                <a:latin typeface="Arial"/>
              </a:rPr>
              <a:t>Other? “supplemented with defence and security sector-specific rules where these are required to protect our national security interest or our industrial base”</a:t>
            </a:r>
          </a:p>
          <a:p>
            <a:pPr marL="900113" lvl="2" indent="-214313" defTabSz="685800">
              <a:buFontTx/>
              <a:buChar char="-"/>
            </a:pPr>
            <a:r>
              <a:rPr lang="en-GB" sz="1600" dirty="0">
                <a:solidFill>
                  <a:prstClr val="black"/>
                </a:solidFill>
                <a:latin typeface="Arial"/>
              </a:rPr>
              <a:t>A346 TFEU space/confidentiality rules: more for security than defence?</a:t>
            </a:r>
            <a:endParaRPr lang="en-GB" sz="1600" dirty="0">
              <a:solidFill>
                <a:prstClr val="black"/>
              </a:solidFill>
              <a:latin typeface="Arial" panose="020B0604020202020204" pitchFamily="34" charset="0"/>
              <a:cs typeface="Arial" panose="020B0604020202020204" pitchFamily="34" charset="0"/>
            </a:endParaRPr>
          </a:p>
          <a:p>
            <a:pPr marL="900113" lvl="2" indent="-214313" defTabSz="685800">
              <a:buFontTx/>
              <a:buChar char="-"/>
            </a:pPr>
            <a:r>
              <a:rPr lang="en-GB" sz="1600" dirty="0">
                <a:solidFill>
                  <a:prstClr val="black"/>
                </a:solidFill>
                <a:latin typeface="Arial" panose="020B0604020202020204" pitchFamily="34" charset="0"/>
                <a:cs typeface="Arial" panose="020B0604020202020204" pitchFamily="34" charset="0"/>
              </a:rPr>
              <a:t>Int’l agreements/cooperation flexibility: FMS, F-35, EDA/OCCAR etc</a:t>
            </a:r>
          </a:p>
          <a:p>
            <a:pPr defTabSz="685800"/>
            <a:r>
              <a:rPr lang="en-GB" sz="1600" b="1" dirty="0">
                <a:solidFill>
                  <a:prstClr val="black"/>
                </a:solidFill>
                <a:latin typeface="Arial"/>
              </a:rPr>
              <a:t>3</a:t>
            </a:r>
            <a:r>
              <a:rPr lang="en-GB" sz="1600" dirty="0">
                <a:solidFill>
                  <a:prstClr val="black"/>
                </a:solidFill>
                <a:latin typeface="Arial"/>
              </a:rPr>
              <a:t>.</a:t>
            </a:r>
            <a:r>
              <a:rPr lang="en-GB" sz="1600" b="1" dirty="0">
                <a:solidFill>
                  <a:srgbClr val="FFC000"/>
                </a:solidFill>
                <a:latin typeface="Arial"/>
              </a:rPr>
              <a:t> Reform of Single Source Contract Regulations</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Not a Brexit “dividend” but part of new “single source is usually best”(?) approach</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Too much focus on 10% profit mark-up and not remaining 90%?. How are reports best used?</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Command Paper on proposals to come “later this year” </a:t>
            </a:r>
          </a:p>
        </p:txBody>
      </p:sp>
      <p:pic>
        <p:nvPicPr>
          <p:cNvPr id="6" name="Picture 5">
            <a:extLst>
              <a:ext uri="{FF2B5EF4-FFF2-40B4-BE49-F238E27FC236}">
                <a16:creationId xmlns:a16="http://schemas.microsoft.com/office/drawing/2014/main" id="{60A4F887-A702-48F6-BAD3-938350B9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005" y="1655270"/>
            <a:ext cx="1111396" cy="1627128"/>
          </a:xfrm>
          <a:prstGeom prst="rect">
            <a:avLst/>
          </a:prstGeom>
        </p:spPr>
      </p:pic>
      <p:sp>
        <p:nvSpPr>
          <p:cNvPr id="7" name="Rectangle 6">
            <a:extLst>
              <a:ext uri="{FF2B5EF4-FFF2-40B4-BE49-F238E27FC236}">
                <a16:creationId xmlns:a16="http://schemas.microsoft.com/office/drawing/2014/main" id="{9D9400CA-9289-4C01-812B-A58EB52B2683}"/>
              </a:ext>
            </a:extLst>
          </p:cNvPr>
          <p:cNvSpPr/>
          <p:nvPr/>
        </p:nvSpPr>
        <p:spPr>
          <a:xfrm>
            <a:off x="7804003" y="3429000"/>
            <a:ext cx="1230667" cy="2366319"/>
          </a:xfrm>
          <a:prstGeom prst="rec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200" dirty="0">
                <a:solidFill>
                  <a:prstClr val="white"/>
                </a:solidFill>
                <a:latin typeface="DokChampa" panose="020B0604020202020204" pitchFamily="34" charset="-34"/>
                <a:ea typeface="Batang" panose="020B0503020000020004" pitchFamily="18" charset="-127"/>
                <a:cs typeface="DokChampa" panose="020B0604020202020204" pitchFamily="34" charset="-34"/>
              </a:rPr>
              <a:t>For info on the Executive Programme in Public Procurement Law and Policy: </a:t>
            </a:r>
          </a:p>
          <a:p>
            <a:pPr defTabSz="685800"/>
            <a:r>
              <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hlinkClick r:id="rId4">
                  <a:extLst>
                    <a:ext uri="{A12FA001-AC4F-418D-AE19-62706E023703}">
                      <ahyp:hlinkClr xmlns:ahyp="http://schemas.microsoft.com/office/drawing/2018/hyperlinkcolor" val="tx"/>
                    </a:ext>
                  </a:extLst>
                </a:hlinkClick>
              </a:rPr>
              <a:t>ll-execpp@exmail.nottingham.ac.uk</a:t>
            </a:r>
            <a:endPar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endParaRPr>
          </a:p>
          <a:p>
            <a:pPr defTabSz="685800"/>
            <a:endParaRPr lang="en-GB" sz="1200" dirty="0">
              <a:solidFill>
                <a:prstClr val="white"/>
              </a:solidFill>
              <a:latin typeface="Georgia"/>
            </a:endParaRPr>
          </a:p>
        </p:txBody>
      </p:sp>
      <p:sp>
        <p:nvSpPr>
          <p:cNvPr id="4" name="TextBox 3">
            <a:extLst>
              <a:ext uri="{FF2B5EF4-FFF2-40B4-BE49-F238E27FC236}">
                <a16:creationId xmlns:a16="http://schemas.microsoft.com/office/drawing/2014/main" id="{90633A8A-355F-4237-8A68-3F1E627FC0D8}"/>
              </a:ext>
            </a:extLst>
          </p:cNvPr>
          <p:cNvSpPr txBox="1"/>
          <p:nvPr/>
        </p:nvSpPr>
        <p:spPr>
          <a:xfrm>
            <a:off x="8414951" y="6363730"/>
            <a:ext cx="500450" cy="338554"/>
          </a:xfrm>
          <a:prstGeom prst="rect">
            <a:avLst/>
          </a:prstGeom>
          <a:noFill/>
        </p:spPr>
        <p:txBody>
          <a:bodyPr wrap="square" rtlCol="0">
            <a:spAutoFit/>
          </a:bodyPr>
          <a:lstStyle/>
          <a:p>
            <a:fld id="{91AA9F94-3775-41C2-84BF-0B41A0BECEBF}" type="slidenum">
              <a:rPr lang="en-US" sz="1600" smtClean="0">
                <a:latin typeface="+mj-lt"/>
              </a:rPr>
              <a:t>11</a:t>
            </a:fld>
            <a:endParaRPr lang="en-US" sz="1600" dirty="0" err="1">
              <a:latin typeface="+mj-lt"/>
            </a:endParaRPr>
          </a:p>
        </p:txBody>
      </p:sp>
      <p:sp>
        <p:nvSpPr>
          <p:cNvPr id="8" name="TextBox 7">
            <a:extLst>
              <a:ext uri="{FF2B5EF4-FFF2-40B4-BE49-F238E27FC236}">
                <a16:creationId xmlns:a16="http://schemas.microsoft.com/office/drawing/2014/main" id="{10F521EE-5AB7-4280-9F2F-0C7E19B19CCD}"/>
              </a:ext>
            </a:extLst>
          </p:cNvPr>
          <p:cNvSpPr txBox="1"/>
          <p:nvPr/>
        </p:nvSpPr>
        <p:spPr>
          <a:xfrm>
            <a:off x="7885492" y="98985"/>
            <a:ext cx="1149178" cy="369332"/>
          </a:xfrm>
          <a:prstGeom prst="rect">
            <a:avLst/>
          </a:prstGeom>
          <a:noFill/>
        </p:spPr>
        <p:txBody>
          <a:bodyPr wrap="square" rtlCol="0">
            <a:spAutoFit/>
          </a:bodyPr>
          <a:lstStyle/>
          <a:p>
            <a:pPr algn="r"/>
            <a:r>
              <a:rPr lang="en-US" dirty="0">
                <a:solidFill>
                  <a:schemeClr val="bg1"/>
                </a:solidFill>
              </a:rPr>
              <a:t>:52</a:t>
            </a:r>
          </a:p>
        </p:txBody>
      </p:sp>
    </p:spTree>
    <p:extLst>
      <p:ext uri="{BB962C8B-B14F-4D97-AF65-F5344CB8AC3E}">
        <p14:creationId xmlns:p14="http://schemas.microsoft.com/office/powerpoint/2010/main" val="955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sp>
        <p:nvSpPr>
          <p:cNvPr id="28" name="Content Placeholder 27">
            <a:extLst>
              <a:ext uri="{FF2B5EF4-FFF2-40B4-BE49-F238E27FC236}">
                <a16:creationId xmlns:a16="http://schemas.microsoft.com/office/drawing/2014/main" id="{266529A4-E2F5-4092-938C-56FD130770DD}"/>
              </a:ext>
            </a:extLst>
          </p:cNvPr>
          <p:cNvSpPr>
            <a:spLocks noGrp="1"/>
          </p:cNvSpPr>
          <p:nvPr>
            <p:ph sz="quarter" idx="21"/>
          </p:nvPr>
        </p:nvSpPr>
        <p:spPr>
          <a:xfrm>
            <a:off x="2096941" y="2705639"/>
            <a:ext cx="6584105" cy="2770546"/>
          </a:xfrm>
          <a:solidFill>
            <a:schemeClr val="bg1">
              <a:lumMod val="95000"/>
            </a:schemeClr>
          </a:solidFill>
          <a:effectLst>
            <a:innerShdw dist="38100" dir="10800000">
              <a:schemeClr val="accent2"/>
            </a:innerShdw>
          </a:effectLst>
        </p:spPr>
        <p:txBody>
          <a:bodyPr vert="horz" lIns="61568" tIns="61568" rIns="61568" bIns="0" rtlCol="0">
            <a:noAutofit/>
          </a:bodyPr>
          <a:lstStyle/>
          <a:p>
            <a:pPr marL="461540" lvl="1" indent="-153395">
              <a:spcBef>
                <a:spcPts val="0"/>
              </a:spcBef>
              <a:spcAft>
                <a:spcPts val="257"/>
              </a:spcAft>
            </a:pPr>
            <a:r>
              <a:rPr lang="en-GB" sz="898" dirty="0">
                <a:solidFill>
                  <a:srgbClr val="1D2B4D"/>
                </a:solidFill>
              </a:rPr>
              <a:t>Bid challenge</a:t>
            </a:r>
          </a:p>
          <a:p>
            <a:pPr marL="461540" lvl="3" indent="-153395">
              <a:spcAft>
                <a:spcPts val="257"/>
              </a:spcAft>
              <a:buClr>
                <a:srgbClr val="57C9E8"/>
              </a:buClr>
            </a:pPr>
            <a:r>
              <a:rPr lang="en-GB" sz="898" dirty="0">
                <a:solidFill>
                  <a:srgbClr val="1D2B4D"/>
                </a:solidFill>
              </a:rPr>
              <a:t>Chapter 7: ‘Fair and fast challenges to procurement decisions’</a:t>
            </a:r>
          </a:p>
          <a:p>
            <a:pPr marL="461540" lvl="3" indent="-153395">
              <a:spcAft>
                <a:spcPts val="257"/>
              </a:spcAft>
              <a:buClr>
                <a:srgbClr val="57C9E8"/>
              </a:buClr>
            </a:pPr>
            <a:r>
              <a:rPr lang="en-GB" sz="898" dirty="0">
                <a:solidFill>
                  <a:srgbClr val="1D2B4D"/>
                </a:solidFill>
              </a:rPr>
              <a:t>Current regime: too slow, too expensive, does not provide bidders with effective remedies</a:t>
            </a:r>
          </a:p>
          <a:p>
            <a:pPr marL="461540" lvl="3" indent="-153395">
              <a:spcAft>
                <a:spcPts val="257"/>
              </a:spcAft>
              <a:buClr>
                <a:srgbClr val="57C9E8"/>
              </a:buClr>
            </a:pPr>
            <a:r>
              <a:rPr lang="en-GB" sz="898" dirty="0">
                <a:solidFill>
                  <a:srgbClr val="1D2B4D"/>
                </a:solidFill>
              </a:rPr>
              <a:t>Key changes:</a:t>
            </a:r>
          </a:p>
          <a:p>
            <a:pPr marL="610862" lvl="4" indent="-153395">
              <a:spcAft>
                <a:spcPts val="257"/>
              </a:spcAft>
              <a:buClr>
                <a:srgbClr val="57C9E8"/>
              </a:buClr>
            </a:pPr>
            <a:r>
              <a:rPr lang="en-GB" sz="898" dirty="0">
                <a:solidFill>
                  <a:srgbClr val="1D2B4D"/>
                </a:solidFill>
              </a:rPr>
              <a:t>New tailored expedited procedure</a:t>
            </a:r>
          </a:p>
          <a:p>
            <a:pPr marL="610862" lvl="4" indent="-153395">
              <a:spcAft>
                <a:spcPts val="257"/>
              </a:spcAft>
              <a:buClr>
                <a:srgbClr val="57C9E8"/>
              </a:buClr>
            </a:pPr>
            <a:r>
              <a:rPr lang="en-GB" sz="898" dirty="0">
                <a:solidFill>
                  <a:srgbClr val="1D2B4D"/>
                </a:solidFill>
              </a:rPr>
              <a:t>Potential tribunal system for low value claims and claims while procurement on foot</a:t>
            </a:r>
          </a:p>
          <a:p>
            <a:pPr marL="610862" lvl="4" indent="-153395">
              <a:spcAft>
                <a:spcPts val="257"/>
              </a:spcAft>
              <a:buClr>
                <a:srgbClr val="57C9E8"/>
              </a:buClr>
            </a:pPr>
            <a:r>
              <a:rPr lang="en-GB" sz="898" dirty="0">
                <a:solidFill>
                  <a:srgbClr val="1D2B4D"/>
                </a:solidFill>
              </a:rPr>
              <a:t>Shift of focus to pre-contractual remedies</a:t>
            </a:r>
          </a:p>
          <a:p>
            <a:pPr marL="610862" lvl="4" indent="-153395">
              <a:spcAft>
                <a:spcPts val="257"/>
              </a:spcAft>
              <a:buClr>
                <a:srgbClr val="57C9E8"/>
              </a:buClr>
            </a:pPr>
            <a:r>
              <a:rPr lang="en-GB" sz="898" dirty="0">
                <a:solidFill>
                  <a:srgbClr val="1D2B4D"/>
                </a:solidFill>
              </a:rPr>
              <a:t>Caps to damages</a:t>
            </a:r>
          </a:p>
          <a:p>
            <a:pPr marL="610862" lvl="4" indent="-153395">
              <a:spcAft>
                <a:spcPts val="257"/>
              </a:spcAft>
              <a:buClr>
                <a:srgbClr val="57C9E8"/>
              </a:buClr>
            </a:pPr>
            <a:r>
              <a:rPr lang="en-GB" sz="898" dirty="0">
                <a:solidFill>
                  <a:srgbClr val="1D2B4D"/>
                </a:solidFill>
              </a:rPr>
              <a:t>Removing the automatic suspension for contracts let in crisis or extreme urgency</a:t>
            </a:r>
          </a:p>
          <a:p>
            <a:pPr marL="610862" lvl="4" indent="-153395">
              <a:spcAft>
                <a:spcPts val="257"/>
              </a:spcAft>
              <a:buClr>
                <a:srgbClr val="57C9E8"/>
              </a:buClr>
            </a:pPr>
            <a:r>
              <a:rPr lang="en-GB" sz="898" dirty="0">
                <a:solidFill>
                  <a:srgbClr val="1D2B4D"/>
                </a:solidFill>
              </a:rPr>
              <a:t>Removing mandated requirement to provide an individual debrief letter</a:t>
            </a:r>
          </a:p>
          <a:p>
            <a:pPr marL="461540" lvl="3" indent="-153395">
              <a:spcAft>
                <a:spcPts val="257"/>
              </a:spcAft>
              <a:buClr>
                <a:schemeClr val="accent5"/>
              </a:buClr>
              <a:buFont typeface="Wingdings" panose="05000000000000000000" pitchFamily="2" charset="2"/>
              <a:buChar char="ü"/>
            </a:pPr>
            <a:r>
              <a:rPr lang="en-GB" sz="898" dirty="0">
                <a:solidFill>
                  <a:srgbClr val="1D2B4D"/>
                </a:solidFill>
              </a:rPr>
              <a:t>Proposals for a fast track procedure. </a:t>
            </a:r>
            <a:r>
              <a:rPr lang="en-GB" sz="1026" dirty="0">
                <a:solidFill>
                  <a:schemeClr val="accent4"/>
                </a:solidFill>
              </a:rPr>
              <a:t>?</a:t>
            </a:r>
            <a:r>
              <a:rPr lang="en-GB" sz="898" dirty="0">
                <a:solidFill>
                  <a:srgbClr val="1D2B4D"/>
                </a:solidFill>
              </a:rPr>
              <a:t> But significant questions around capacity of TCC and effectiveness of a specialist tribunal</a:t>
            </a:r>
          </a:p>
          <a:p>
            <a:pPr marL="461540" lvl="3" indent="-153395">
              <a:spcAft>
                <a:spcPts val="257"/>
              </a:spcAft>
              <a:buClr>
                <a:schemeClr val="accent5"/>
              </a:buClr>
              <a:buFont typeface="Wingdings" panose="05000000000000000000" pitchFamily="2" charset="2"/>
              <a:buChar char="ü"/>
            </a:pPr>
            <a:r>
              <a:rPr lang="en-GB" sz="898" spc="-17" dirty="0">
                <a:solidFill>
                  <a:srgbClr val="1D2B4D"/>
                </a:solidFill>
              </a:rPr>
              <a:t>Shift to pre-contractual remedies. </a:t>
            </a:r>
            <a:r>
              <a:rPr lang="en-GB" sz="1026" spc="-17" dirty="0">
                <a:solidFill>
                  <a:schemeClr val="accent4"/>
                </a:solidFill>
              </a:rPr>
              <a:t>?</a:t>
            </a:r>
            <a:r>
              <a:rPr lang="en-GB" sz="898" spc="-17" dirty="0">
                <a:solidFill>
                  <a:srgbClr val="1D2B4D"/>
                </a:solidFill>
              </a:rPr>
              <a:t> Question how will be effected including approach to lifting automatic suspension</a:t>
            </a:r>
          </a:p>
          <a:p>
            <a:pPr marL="461540" lvl="3" indent="-153395">
              <a:spcAft>
                <a:spcPts val="257"/>
              </a:spcAft>
              <a:buClr>
                <a:schemeClr val="accent3"/>
              </a:buClr>
              <a:buFont typeface="Georgia" panose="02040502050405020303" pitchFamily="18" charset="0"/>
              <a:buChar char="X"/>
            </a:pPr>
            <a:r>
              <a:rPr lang="en-GB" sz="898" dirty="0">
                <a:solidFill>
                  <a:srgbClr val="1D2B4D"/>
                </a:solidFill>
              </a:rPr>
              <a:t>Caps to damage. Where damages clear exception capping to 1.5x bid costs does not provide an effective remedy</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Unclear how removing the automatic suspension in extreme urgency will allow for effective protection of bidders</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Transparency concerns re removing debrief letter – </a:t>
            </a:r>
            <a:r>
              <a:rPr lang="en-GB" sz="898">
                <a:solidFill>
                  <a:srgbClr val="1D2B4D"/>
                </a:solidFill>
              </a:rPr>
              <a:t>despite wider </a:t>
            </a:r>
            <a:r>
              <a:rPr lang="en-GB" sz="898" dirty="0">
                <a:solidFill>
                  <a:srgbClr val="1D2B4D"/>
                </a:solidFill>
              </a:rPr>
              <a:t>transparency reforms</a:t>
            </a:r>
          </a:p>
        </p:txBody>
      </p:sp>
      <p:pic>
        <p:nvPicPr>
          <p:cNvPr id="32" name="Picture 31">
            <a:extLst>
              <a:ext uri="{FF2B5EF4-FFF2-40B4-BE49-F238E27FC236}">
                <a16:creationId xmlns:a16="http://schemas.microsoft.com/office/drawing/2014/main" id="{4E9427CC-38C3-44AB-95AE-CA20DF76E5F8}"/>
              </a:ext>
            </a:extLst>
          </p:cNvPr>
          <p:cNvPicPr>
            <a:picLocks noChangeAspect="1"/>
          </p:cNvPicPr>
          <p:nvPr/>
        </p:nvPicPr>
        <p:blipFill>
          <a:blip r:embed="rId2"/>
          <a:stretch>
            <a:fillRect/>
          </a:stretch>
        </p:blipFill>
        <p:spPr>
          <a:xfrm>
            <a:off x="576885" y="2830325"/>
            <a:ext cx="1399564" cy="875098"/>
          </a:xfrm>
          <a:prstGeom prst="rect">
            <a:avLst/>
          </a:prstGeom>
          <a:effectLst>
            <a:innerShdw dist="38100" dir="5400000">
              <a:schemeClr val="accent2"/>
            </a:innerShdw>
          </a:effectLst>
        </p:spPr>
      </p:pic>
      <p:pic>
        <p:nvPicPr>
          <p:cNvPr id="34" name="Picture 33">
            <a:extLst>
              <a:ext uri="{FF2B5EF4-FFF2-40B4-BE49-F238E27FC236}">
                <a16:creationId xmlns:a16="http://schemas.microsoft.com/office/drawing/2014/main" id="{920E4768-B8BD-4E12-9AD5-7A9F11A4ACF9}"/>
              </a:ext>
            </a:extLst>
          </p:cNvPr>
          <p:cNvPicPr>
            <a:picLocks noChangeAspect="1"/>
          </p:cNvPicPr>
          <p:nvPr/>
        </p:nvPicPr>
        <p:blipFill>
          <a:blip r:embed="rId3"/>
          <a:stretch>
            <a:fillRect/>
          </a:stretch>
        </p:blipFill>
        <p:spPr>
          <a:xfrm>
            <a:off x="576885" y="4147597"/>
            <a:ext cx="1399564" cy="875098"/>
          </a:xfrm>
          <a:prstGeom prst="rect">
            <a:avLst/>
          </a:prstGeom>
          <a:effectLst>
            <a:innerShdw dist="38100" dir="5400000">
              <a:schemeClr val="accent2"/>
            </a:innerShdw>
          </a:effectLst>
        </p:spPr>
      </p:pic>
      <p:sp>
        <p:nvSpPr>
          <p:cNvPr id="36" name="Rectangle 35">
            <a:extLst>
              <a:ext uri="{FF2B5EF4-FFF2-40B4-BE49-F238E27FC236}">
                <a16:creationId xmlns:a16="http://schemas.microsoft.com/office/drawing/2014/main" id="{BFCA3EF2-E736-4B1E-B30C-69365AFF5CB2}"/>
              </a:ext>
            </a:extLst>
          </p:cNvPr>
          <p:cNvSpPr/>
          <p:nvPr/>
        </p:nvSpPr>
        <p:spPr>
          <a:xfrm>
            <a:off x="576885" y="3705423"/>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Jane Jenkins</a:t>
            </a:r>
          </a:p>
        </p:txBody>
      </p:sp>
      <p:sp>
        <p:nvSpPr>
          <p:cNvPr id="37" name="Rectangle 36">
            <a:extLst>
              <a:ext uri="{FF2B5EF4-FFF2-40B4-BE49-F238E27FC236}">
                <a16:creationId xmlns:a16="http://schemas.microsoft.com/office/drawing/2014/main" id="{B02AC778-2616-4DC7-A51A-1A7DAA1C4797}"/>
              </a:ext>
            </a:extLst>
          </p:cNvPr>
          <p:cNvSpPr/>
          <p:nvPr/>
        </p:nvSpPr>
        <p:spPr>
          <a:xfrm>
            <a:off x="576885" y="5022694"/>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Kate Gough</a:t>
            </a:r>
          </a:p>
        </p:txBody>
      </p:sp>
      <p:grpSp>
        <p:nvGrpSpPr>
          <p:cNvPr id="3" name="Group 2">
            <a:extLst>
              <a:ext uri="{FF2B5EF4-FFF2-40B4-BE49-F238E27FC236}">
                <a16:creationId xmlns:a16="http://schemas.microsoft.com/office/drawing/2014/main" id="{80A21196-1168-4EE4-8F9F-3CEFE8C0A3CA}"/>
              </a:ext>
            </a:extLst>
          </p:cNvPr>
          <p:cNvGrpSpPr/>
          <p:nvPr/>
        </p:nvGrpSpPr>
        <p:grpSpPr>
          <a:xfrm>
            <a:off x="2185725" y="2774268"/>
            <a:ext cx="236202" cy="236202"/>
            <a:chOff x="2556084" y="2240258"/>
            <a:chExt cx="276225" cy="276225"/>
          </a:xfrm>
        </p:grpSpPr>
        <p:sp>
          <p:nvSpPr>
            <p:cNvPr id="8" name="Oval 7">
              <a:extLst>
                <a:ext uri="{FF2B5EF4-FFF2-40B4-BE49-F238E27FC236}">
                  <a16:creationId xmlns:a16="http://schemas.microsoft.com/office/drawing/2014/main" id="{FD594D2D-3C7F-4DE7-B30A-FE9408448D18}"/>
                </a:ext>
              </a:extLst>
            </p:cNvPr>
            <p:cNvSpPr/>
            <p:nvPr/>
          </p:nvSpPr>
          <p:spPr>
            <a:xfrm>
              <a:off x="255608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9" name="Freeform 166">
              <a:extLst>
                <a:ext uri="{FF2B5EF4-FFF2-40B4-BE49-F238E27FC236}">
                  <a16:creationId xmlns:a16="http://schemas.microsoft.com/office/drawing/2014/main" id="{4F8E3577-ABD5-4997-86AD-019F67A7BE8F}"/>
                </a:ext>
              </a:extLst>
            </p:cNvPr>
            <p:cNvSpPr>
              <a:spLocks noChangeAspect="1" noChangeArrowheads="1"/>
            </p:cNvSpPr>
            <p:nvPr/>
          </p:nvSpPr>
          <p:spPr bwMode="auto">
            <a:xfrm>
              <a:off x="2611835" y="2281330"/>
              <a:ext cx="150416" cy="172293"/>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1"/>
            </a:solidFill>
            <a:ln>
              <a:noFill/>
            </a:ln>
            <a:effectLst/>
          </p:spPr>
          <p:txBody>
            <a:bodyPr wrap="none" lIns="29322" tIns="14661" rIns="29322" bIns="14661" anchor="ctr"/>
            <a:lstStyle/>
            <a:p>
              <a:pPr defTabSz="891917">
                <a:defRPr/>
              </a:pPr>
              <a:endParaRPr lang="en-GB" sz="1796" dirty="0">
                <a:solidFill>
                  <a:srgbClr val="1D2B4D"/>
                </a:solidFill>
                <a:latin typeface="Georgia"/>
              </a:endParaRPr>
            </a:p>
          </p:txBody>
        </p:sp>
      </p:grpSp>
      <p:sp>
        <p:nvSpPr>
          <p:cNvPr id="40" name="Slide Number Placeholder 39">
            <a:extLst>
              <a:ext uri="{FF2B5EF4-FFF2-40B4-BE49-F238E27FC236}">
                <a16:creationId xmlns:a16="http://schemas.microsoft.com/office/drawing/2014/main" id="{3330184C-1257-462E-99E2-4147A037BD99}"/>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12</a:t>
            </a:fld>
            <a:endParaRPr lang="en-GB" dirty="0">
              <a:solidFill>
                <a:srgbClr val="1D2B4D"/>
              </a:solidFill>
              <a:latin typeface="Georgia"/>
            </a:endParaRPr>
          </a:p>
        </p:txBody>
      </p:sp>
    </p:spTree>
    <p:extLst>
      <p:ext uri="{BB962C8B-B14F-4D97-AF65-F5344CB8AC3E}">
        <p14:creationId xmlns:p14="http://schemas.microsoft.com/office/powerpoint/2010/main" val="370675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38E1A6B1-8E5B-45EA-983D-F65DBA0B0AFE}"/>
              </a:ext>
            </a:extLst>
          </p:cNvPr>
          <p:cNvSpPr>
            <a:spLocks noGrp="1"/>
          </p:cNvSpPr>
          <p:nvPr>
            <p:ph sz="quarter" idx="20"/>
          </p:nvPr>
        </p:nvSpPr>
        <p:spPr>
          <a:xfrm>
            <a:off x="462957" y="2379997"/>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2898" lvl="1" indent="-156110">
              <a:spcBef>
                <a:spcPts val="0"/>
              </a:spcBef>
              <a:spcAft>
                <a:spcPts val="257"/>
              </a:spcAft>
            </a:pPr>
            <a:r>
              <a:rPr lang="en-GB" sz="898" dirty="0"/>
              <a:t>Debarment</a:t>
            </a:r>
          </a:p>
          <a:p>
            <a:pPr marL="462898" lvl="3" indent="-156110">
              <a:spcAft>
                <a:spcPts val="257"/>
              </a:spcAft>
            </a:pPr>
            <a:r>
              <a:rPr lang="en-GB" sz="898" dirty="0"/>
              <a:t>Chapter 4 ‘awarding the right contract to the right supplier’</a:t>
            </a:r>
          </a:p>
          <a:p>
            <a:pPr marL="462898" lvl="3" indent="-156110">
              <a:spcAft>
                <a:spcPts val="257"/>
              </a:spcAft>
            </a:pPr>
            <a:r>
              <a:rPr lang="en-GB" sz="898" dirty="0"/>
              <a:t>Key changes:</a:t>
            </a:r>
          </a:p>
          <a:p>
            <a:pPr marL="610862" lvl="4" indent="-156110">
              <a:spcAft>
                <a:spcPts val="257"/>
              </a:spcAft>
            </a:pPr>
            <a:r>
              <a:rPr lang="en-GB" sz="898" dirty="0"/>
              <a:t>New grounds for exclusion: including fraud, non-disclosure of beneficial ownership</a:t>
            </a:r>
          </a:p>
          <a:p>
            <a:pPr marL="610862" lvl="4" indent="-156110">
              <a:spcAft>
                <a:spcPts val="257"/>
              </a:spcAft>
            </a:pPr>
            <a:r>
              <a:rPr lang="en-GB" sz="898" dirty="0"/>
              <a:t>New debarment list</a:t>
            </a:r>
          </a:p>
          <a:p>
            <a:pPr marL="610862" lvl="4" indent="-156110">
              <a:spcAft>
                <a:spcPts val="257"/>
              </a:spcAft>
            </a:pPr>
            <a:r>
              <a:rPr lang="en-GB" sz="898" dirty="0"/>
              <a:t>Expansion of past poor performance exclusion beyond termination/damages to include persistent failures and substantive obligations e.g. KPIs</a:t>
            </a:r>
          </a:p>
          <a:p>
            <a:pPr marL="453395" lvl="3" indent="-146607">
              <a:spcAft>
                <a:spcPts val="257"/>
              </a:spcAft>
              <a:buClr>
                <a:schemeClr val="accent3"/>
              </a:buClr>
            </a:pPr>
            <a:r>
              <a:rPr lang="en-GB" sz="898" dirty="0"/>
              <a:t>DPAs included as discretionary exclusion ground: see </a:t>
            </a:r>
            <a:r>
              <a:rPr lang="en-GB" sz="898" i="1" u="sng" dirty="0"/>
              <a:t>SFO v G4S Care and Justice Services</a:t>
            </a:r>
          </a:p>
          <a:p>
            <a:pPr marL="453395" lvl="3" indent="-146607">
              <a:spcAft>
                <a:spcPts val="257"/>
              </a:spcAft>
              <a:buClr>
                <a:schemeClr val="accent3"/>
              </a:buClr>
            </a:pPr>
            <a:r>
              <a:rPr lang="en-GB" sz="898" dirty="0"/>
              <a:t>For mandatory exclusion grounds debarment lists could be a useful tool to achieve consistency </a:t>
            </a:r>
          </a:p>
          <a:p>
            <a:pPr marL="460707" lvl="4" indent="0">
              <a:spcAft>
                <a:spcPts val="257"/>
              </a:spcAft>
              <a:buClr>
                <a:schemeClr val="accent3"/>
              </a:buClr>
              <a:buNone/>
            </a:pPr>
            <a:r>
              <a:rPr lang="en-GB" sz="1026" dirty="0">
                <a:solidFill>
                  <a:schemeClr val="accent4"/>
                </a:solidFill>
              </a:rPr>
              <a:t>?</a:t>
            </a:r>
            <a:r>
              <a:rPr lang="en-GB" sz="898" dirty="0"/>
              <a:t> Who will manage the debarment list? </a:t>
            </a:r>
          </a:p>
          <a:p>
            <a:pPr marL="460707" lvl="4" indent="0">
              <a:spcAft>
                <a:spcPts val="257"/>
              </a:spcAft>
              <a:buClr>
                <a:schemeClr val="accent3"/>
              </a:buClr>
              <a:buNone/>
            </a:pPr>
            <a:r>
              <a:rPr lang="en-GB" sz="1026" dirty="0">
                <a:solidFill>
                  <a:schemeClr val="accent4"/>
                </a:solidFill>
              </a:rPr>
              <a:t>?</a:t>
            </a:r>
            <a:r>
              <a:rPr lang="en-GB" sz="898" dirty="0"/>
              <a:t> Machinery for appeal and removal following self-cleaning</a:t>
            </a:r>
          </a:p>
          <a:p>
            <a:pPr marL="460707" lvl="4" indent="0">
              <a:spcAft>
                <a:spcPts val="257"/>
              </a:spcAft>
              <a:buClr>
                <a:schemeClr val="accent3"/>
              </a:buClr>
              <a:buNone/>
            </a:pPr>
            <a:r>
              <a:rPr lang="en-GB" sz="898" dirty="0">
                <a:solidFill>
                  <a:schemeClr val="accent4"/>
                </a:solidFill>
              </a:rPr>
              <a:t>? </a:t>
            </a:r>
            <a:r>
              <a:rPr lang="en-GB" sz="898" dirty="0"/>
              <a:t>Collection of information for non UK suppliers? </a:t>
            </a:r>
          </a:p>
        </p:txBody>
      </p:sp>
      <p:sp>
        <p:nvSpPr>
          <p:cNvPr id="23" name="Content Placeholder 22">
            <a:extLst>
              <a:ext uri="{FF2B5EF4-FFF2-40B4-BE49-F238E27FC236}">
                <a16:creationId xmlns:a16="http://schemas.microsoft.com/office/drawing/2014/main" id="{FFD51CAF-E178-4748-98CF-E0AE5E42FF24}"/>
              </a:ext>
            </a:extLst>
          </p:cNvPr>
          <p:cNvSpPr>
            <a:spLocks noGrp="1"/>
          </p:cNvSpPr>
          <p:nvPr>
            <p:ph sz="quarter" idx="21"/>
          </p:nvPr>
        </p:nvSpPr>
        <p:spPr>
          <a:xfrm>
            <a:off x="4649506" y="2379998"/>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1540" lvl="1" indent="-152037">
              <a:spcBef>
                <a:spcPts val="0"/>
              </a:spcBef>
              <a:spcAft>
                <a:spcPts val="257"/>
              </a:spcAft>
            </a:pPr>
            <a:r>
              <a:rPr lang="en-GB" sz="898" dirty="0"/>
              <a:t>Contract administration</a:t>
            </a:r>
          </a:p>
          <a:p>
            <a:pPr marL="461540" lvl="3" indent="-152037">
              <a:spcAft>
                <a:spcPts val="257"/>
              </a:spcAft>
            </a:pPr>
            <a:r>
              <a:rPr lang="en-GB" sz="898" dirty="0"/>
              <a:t>Chapter 8 ‘effective contract management’</a:t>
            </a:r>
          </a:p>
          <a:p>
            <a:pPr marL="461540" lvl="3" indent="-152037">
              <a:spcAft>
                <a:spcPts val="257"/>
              </a:spcAft>
            </a:pPr>
            <a:r>
              <a:rPr lang="en-GB" sz="898" dirty="0"/>
              <a:t>Historically – EU procurement not tool for effective contract management</a:t>
            </a:r>
          </a:p>
          <a:p>
            <a:pPr marL="461540" lvl="3" indent="-152037">
              <a:spcAft>
                <a:spcPts val="257"/>
              </a:spcAft>
            </a:pPr>
            <a:r>
              <a:rPr lang="en-GB" sz="898" dirty="0"/>
              <a:t>UK has historically gone further than the directives and issued detailed guidance/policy e.g. outsourcing playbook, construction playbook, PPNs on approach to payment/social value</a:t>
            </a:r>
          </a:p>
          <a:p>
            <a:pPr marL="461540" lvl="3" indent="-152037">
              <a:spcAft>
                <a:spcPts val="257"/>
              </a:spcAft>
            </a:pPr>
            <a:r>
              <a:rPr lang="en-GB" sz="898" dirty="0"/>
              <a:t>Key changes:</a:t>
            </a:r>
          </a:p>
          <a:p>
            <a:pPr marL="610862" lvl="4" indent="-152037">
              <a:spcAft>
                <a:spcPts val="257"/>
              </a:spcAft>
            </a:pPr>
            <a:r>
              <a:rPr lang="en-GB" sz="898" dirty="0"/>
              <a:t>Further measures to tackle payment delays:</a:t>
            </a:r>
          </a:p>
          <a:p>
            <a:pPr marL="764780" lvl="5" indent="-152037">
              <a:spcAft>
                <a:spcPts val="257"/>
              </a:spcAft>
            </a:pPr>
            <a:r>
              <a:rPr lang="en-GB" sz="770" dirty="0"/>
              <a:t>Any tier of supply chain can raise payment delays with CA</a:t>
            </a:r>
          </a:p>
          <a:p>
            <a:pPr marL="764780" lvl="5" indent="-152037">
              <a:spcAft>
                <a:spcPts val="257"/>
              </a:spcAft>
            </a:pPr>
            <a:r>
              <a:rPr lang="en-GB" sz="770" dirty="0"/>
              <a:t>CA to have right to investigate payment performance at any tier – </a:t>
            </a:r>
            <a:r>
              <a:rPr lang="en-GB" sz="770"/>
              <a:t>para 227</a:t>
            </a:r>
            <a:endParaRPr lang="en-GB" sz="770" dirty="0"/>
          </a:p>
          <a:p>
            <a:pPr marL="764780" lvl="5" indent="-152037">
              <a:spcAft>
                <a:spcPts val="257"/>
              </a:spcAft>
            </a:pPr>
            <a:r>
              <a:rPr lang="en-GB" sz="770" dirty="0"/>
              <a:t> Note also: proposal for payment performance as exceptional evaluation criteria – para 104</a:t>
            </a:r>
          </a:p>
          <a:p>
            <a:pPr marL="608361" lvl="5" indent="-146607">
              <a:buFontTx/>
              <a:buChar char="-"/>
            </a:pPr>
            <a:r>
              <a:rPr lang="en-GB" sz="898" dirty="0"/>
              <a:t>Increased flexibility to amend contracts in times of crisis</a:t>
            </a:r>
          </a:p>
          <a:p>
            <a:pPr marL="608361" lvl="5" indent="-146607">
              <a:buFontTx/>
              <a:buChar char="-"/>
            </a:pPr>
            <a:r>
              <a:rPr lang="en-GB" sz="898" dirty="0"/>
              <a:t>New requirement to publish contract amendment notices</a:t>
            </a:r>
          </a:p>
          <a:p>
            <a:pPr marL="610862" lvl="4" indent="-152037">
              <a:spcAft>
                <a:spcPts val="257"/>
              </a:spcAft>
            </a:pPr>
            <a:r>
              <a:rPr lang="en-GB" sz="898" dirty="0"/>
              <a:t>Capping profit on extensions where incumbent raises legal challenge</a:t>
            </a:r>
          </a:p>
          <a:p>
            <a:pPr marL="461540" lvl="3" indent="-152037">
              <a:spcAft>
                <a:spcPts val="257"/>
              </a:spcAft>
              <a:buClr>
                <a:schemeClr val="accent5"/>
              </a:buClr>
              <a:buFont typeface="Wingdings" panose="05000000000000000000" pitchFamily="2" charset="2"/>
              <a:buChar char="ü"/>
            </a:pPr>
            <a:r>
              <a:rPr lang="en-GB" sz="898" dirty="0"/>
              <a:t>In principle use of procurement to effect good contract performance is positive</a:t>
            </a:r>
          </a:p>
        </p:txBody>
      </p:sp>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grpSp>
        <p:nvGrpSpPr>
          <p:cNvPr id="5" name="Group 4">
            <a:extLst>
              <a:ext uri="{FF2B5EF4-FFF2-40B4-BE49-F238E27FC236}">
                <a16:creationId xmlns:a16="http://schemas.microsoft.com/office/drawing/2014/main" id="{66D025D1-D48B-4C69-8EDB-348CCC8AC065}"/>
              </a:ext>
            </a:extLst>
          </p:cNvPr>
          <p:cNvGrpSpPr/>
          <p:nvPr/>
        </p:nvGrpSpPr>
        <p:grpSpPr>
          <a:xfrm>
            <a:off x="4719262" y="2774268"/>
            <a:ext cx="236202" cy="236202"/>
            <a:chOff x="5518914" y="2240258"/>
            <a:chExt cx="276225" cy="276225"/>
          </a:xfrm>
        </p:grpSpPr>
        <p:sp>
          <p:nvSpPr>
            <p:cNvPr id="35" name="Oval 34">
              <a:extLst>
                <a:ext uri="{FF2B5EF4-FFF2-40B4-BE49-F238E27FC236}">
                  <a16:creationId xmlns:a16="http://schemas.microsoft.com/office/drawing/2014/main" id="{87A8AC61-4B9E-47B9-B44A-2CC069C684C7}"/>
                </a:ext>
              </a:extLst>
            </p:cNvPr>
            <p:cNvSpPr/>
            <p:nvPr/>
          </p:nvSpPr>
          <p:spPr>
            <a:xfrm>
              <a:off x="551891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6" name="Freeform 112">
              <a:extLst>
                <a:ext uri="{FF2B5EF4-FFF2-40B4-BE49-F238E27FC236}">
                  <a16:creationId xmlns:a16="http://schemas.microsoft.com/office/drawing/2014/main" id="{5828DA84-6434-47F2-8472-A7974C1BFD0A}"/>
                </a:ext>
              </a:extLst>
            </p:cNvPr>
            <p:cNvSpPr>
              <a:spLocks noChangeAspect="1" noChangeArrowheads="1"/>
            </p:cNvSpPr>
            <p:nvPr/>
          </p:nvSpPr>
          <p:spPr bwMode="auto">
            <a:xfrm>
              <a:off x="5589713" y="2298812"/>
              <a:ext cx="138367" cy="159945"/>
            </a:xfrm>
            <a:custGeom>
              <a:avLst/>
              <a:gdLst>
                <a:gd name="T0" fmla="*/ 153071 w 390"/>
                <a:gd name="T1" fmla="*/ 0 h 444"/>
                <a:gd name="T2" fmla="*/ 0 w 390"/>
                <a:gd name="T3" fmla="*/ 23877 h 444"/>
                <a:gd name="T4" fmla="*/ 19522 w 390"/>
                <a:gd name="T5" fmla="*/ 199574 h 444"/>
                <a:gd name="T6" fmla="*/ 172593 w 390"/>
                <a:gd name="T7" fmla="*/ 179752 h 444"/>
                <a:gd name="T8" fmla="*/ 153071 w 390"/>
                <a:gd name="T9" fmla="*/ 0 h 444"/>
                <a:gd name="T10" fmla="*/ 153071 w 390"/>
                <a:gd name="T11" fmla="*/ 179752 h 444"/>
                <a:gd name="T12" fmla="*/ 19522 w 390"/>
                <a:gd name="T13" fmla="*/ 23877 h 444"/>
                <a:gd name="T14" fmla="*/ 153071 w 390"/>
                <a:gd name="T15" fmla="*/ 179752 h 444"/>
                <a:gd name="T16" fmla="*/ 98054 w 390"/>
                <a:gd name="T17" fmla="*/ 123889 h 444"/>
                <a:gd name="T18" fmla="*/ 43037 w 390"/>
                <a:gd name="T19" fmla="*/ 136053 h 444"/>
                <a:gd name="T20" fmla="*/ 98054 w 390"/>
                <a:gd name="T21" fmla="*/ 123889 h 444"/>
                <a:gd name="T22" fmla="*/ 129556 w 390"/>
                <a:gd name="T23" fmla="*/ 79740 h 444"/>
                <a:gd name="T24" fmla="*/ 86519 w 390"/>
                <a:gd name="T25" fmla="*/ 88299 h 444"/>
                <a:gd name="T26" fmla="*/ 129556 w 390"/>
                <a:gd name="T27" fmla="*/ 79740 h 444"/>
                <a:gd name="T28" fmla="*/ 86519 w 390"/>
                <a:gd name="T29" fmla="*/ 68027 h 444"/>
                <a:gd name="T30" fmla="*/ 129556 w 390"/>
                <a:gd name="T31" fmla="*/ 44150 h 444"/>
                <a:gd name="T32" fmla="*/ 86519 w 390"/>
                <a:gd name="T33" fmla="*/ 68027 h 444"/>
                <a:gd name="T34" fmla="*/ 74539 w 390"/>
                <a:gd name="T35" fmla="*/ 44150 h 444"/>
                <a:gd name="T36" fmla="*/ 43037 w 390"/>
                <a:gd name="T37" fmla="*/ 88299 h 444"/>
                <a:gd name="T38" fmla="*/ 74539 w 390"/>
                <a:gd name="T39" fmla="*/ 44150 h 444"/>
                <a:gd name="T40" fmla="*/ 62560 w 390"/>
                <a:gd name="T41" fmla="*/ 100013 h 444"/>
                <a:gd name="T42" fmla="*/ 43037 w 390"/>
                <a:gd name="T43" fmla="*/ 112176 h 444"/>
                <a:gd name="T44" fmla="*/ 62560 w 390"/>
                <a:gd name="T45" fmla="*/ 100013 h 444"/>
                <a:gd name="T46" fmla="*/ 74539 w 390"/>
                <a:gd name="T47" fmla="*/ 112176 h 444"/>
                <a:gd name="T48" fmla="*/ 129556 w 390"/>
                <a:gd name="T49" fmla="*/ 100013 h 444"/>
                <a:gd name="T50" fmla="*/ 74539 w 390"/>
                <a:gd name="T51" fmla="*/ 112176 h 444"/>
                <a:gd name="T52" fmla="*/ 129556 w 390"/>
                <a:gd name="T53" fmla="*/ 143712 h 444"/>
                <a:gd name="T54" fmla="*/ 43037 w 390"/>
                <a:gd name="T55" fmla="*/ 155875 h 444"/>
                <a:gd name="T56" fmla="*/ 129556 w 390"/>
                <a:gd name="T57" fmla="*/ 143712 h 444"/>
                <a:gd name="T58" fmla="*/ 110034 w 390"/>
                <a:gd name="T59" fmla="*/ 136053 h 444"/>
                <a:gd name="T60" fmla="*/ 129556 w 390"/>
                <a:gd name="T61" fmla="*/ 123889 h 444"/>
                <a:gd name="T62" fmla="*/ 110034 w 390"/>
                <a:gd name="T63" fmla="*/ 136053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1"/>
            </a:solidFill>
            <a:ln>
              <a:noFill/>
            </a:ln>
            <a:effectLst/>
          </p:spPr>
          <p:txBody>
            <a:bodyPr wrap="none" lIns="33430" tIns="16716" rIns="33430" bIns="16716" anchor="ctr"/>
            <a:lstStyle/>
            <a:p>
              <a:pPr defTabSz="1016875">
                <a:defRPr/>
              </a:pPr>
              <a:endParaRPr lang="en-GB" sz="2047" dirty="0">
                <a:solidFill>
                  <a:srgbClr val="1D2B4D"/>
                </a:solidFill>
                <a:latin typeface="Georgia"/>
              </a:endParaRPr>
            </a:p>
          </p:txBody>
        </p:sp>
      </p:grpSp>
      <p:grpSp>
        <p:nvGrpSpPr>
          <p:cNvPr id="3" name="Group 2">
            <a:extLst>
              <a:ext uri="{FF2B5EF4-FFF2-40B4-BE49-F238E27FC236}">
                <a16:creationId xmlns:a16="http://schemas.microsoft.com/office/drawing/2014/main" id="{082D02FF-BCC1-4D76-80F6-8B506960932A}"/>
              </a:ext>
            </a:extLst>
          </p:cNvPr>
          <p:cNvGrpSpPr/>
          <p:nvPr/>
        </p:nvGrpSpPr>
        <p:grpSpPr>
          <a:xfrm>
            <a:off x="539599" y="2774268"/>
            <a:ext cx="236202" cy="236202"/>
            <a:chOff x="631031" y="2240258"/>
            <a:chExt cx="276225" cy="276225"/>
          </a:xfrm>
        </p:grpSpPr>
        <p:sp>
          <p:nvSpPr>
            <p:cNvPr id="29" name="Oval 28">
              <a:extLst>
                <a:ext uri="{FF2B5EF4-FFF2-40B4-BE49-F238E27FC236}">
                  <a16:creationId xmlns:a16="http://schemas.microsoft.com/office/drawing/2014/main" id="{4FA043D6-0145-42AD-AB43-771DE0C2DE9D}"/>
                </a:ext>
              </a:extLst>
            </p:cNvPr>
            <p:cNvSpPr/>
            <p:nvPr/>
          </p:nvSpPr>
          <p:spPr>
            <a:xfrm>
              <a:off x="631031"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8" name="Freeform 102">
              <a:extLst>
                <a:ext uri="{FF2B5EF4-FFF2-40B4-BE49-F238E27FC236}">
                  <a16:creationId xmlns:a16="http://schemas.microsoft.com/office/drawing/2014/main" id="{D8C7B0EF-EAD4-4569-B467-C0EC01479E15}"/>
                </a:ext>
              </a:extLst>
            </p:cNvPr>
            <p:cNvSpPr>
              <a:spLocks noChangeAspect="1"/>
            </p:cNvSpPr>
            <p:nvPr/>
          </p:nvSpPr>
          <p:spPr bwMode="auto">
            <a:xfrm>
              <a:off x="687520" y="2296747"/>
              <a:ext cx="163246" cy="163246"/>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0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0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2147483647 h 69"/>
                <a:gd name="T80" fmla="*/ 2147483647 w 70"/>
                <a:gd name="T81" fmla="*/ 2147483647 h 69"/>
                <a:gd name="T82" fmla="*/ 2147483647 w 70"/>
                <a:gd name="T83" fmla="*/ 2147483647 h 69"/>
                <a:gd name="T84" fmla="*/ 2147483647 w 70"/>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chemeClr val="accent1"/>
            </a:solidFill>
            <a:ln>
              <a:noFill/>
            </a:ln>
          </p:spPr>
          <p:txBody>
            <a:bodyPr/>
            <a:lstStyle/>
            <a:p>
              <a:pPr defTabSz="891917"/>
              <a:endParaRPr lang="en-GB" sz="1796" dirty="0">
                <a:solidFill>
                  <a:srgbClr val="1D2B4D"/>
                </a:solidFill>
                <a:latin typeface="Georgia"/>
              </a:endParaRPr>
            </a:p>
          </p:txBody>
        </p:sp>
      </p:grpSp>
      <p:sp>
        <p:nvSpPr>
          <p:cNvPr id="39" name="Slide Number Placeholder 38">
            <a:extLst>
              <a:ext uri="{FF2B5EF4-FFF2-40B4-BE49-F238E27FC236}">
                <a16:creationId xmlns:a16="http://schemas.microsoft.com/office/drawing/2014/main" id="{2B960953-6EC7-4CE4-A843-57C499726F4B}"/>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13</a:t>
            </a:fld>
            <a:endParaRPr lang="en-GB" dirty="0">
              <a:solidFill>
                <a:srgbClr val="1D2B4D"/>
              </a:solidFill>
              <a:latin typeface="Georgia"/>
            </a:endParaRPr>
          </a:p>
        </p:txBody>
      </p:sp>
      <p:sp>
        <p:nvSpPr>
          <p:cNvPr id="6" name="TextBox 5">
            <a:extLst>
              <a:ext uri="{FF2B5EF4-FFF2-40B4-BE49-F238E27FC236}">
                <a16:creationId xmlns:a16="http://schemas.microsoft.com/office/drawing/2014/main" id="{72967928-B461-4EF5-8D79-B2E46263EFD2}"/>
              </a:ext>
            </a:extLst>
          </p:cNvPr>
          <p:cNvSpPr txBox="1"/>
          <p:nvPr/>
        </p:nvSpPr>
        <p:spPr>
          <a:xfrm>
            <a:off x="8254314" y="0"/>
            <a:ext cx="716691" cy="368618"/>
          </a:xfrm>
          <a:prstGeom prst="rect">
            <a:avLst/>
          </a:prstGeom>
          <a:noFill/>
        </p:spPr>
        <p:txBody>
          <a:bodyPr wrap="square" lIns="72000" tIns="72000" rIns="72000" bIns="72000" rtlCol="0">
            <a:noAutofit/>
          </a:bodyPr>
          <a:lstStyle/>
          <a:p>
            <a:pPr algn="r"/>
            <a:r>
              <a:rPr lang="en-US" sz="1100" dirty="0">
                <a:latin typeface="+mj-lt"/>
              </a:rPr>
              <a:t>1:08</a:t>
            </a:r>
          </a:p>
        </p:txBody>
      </p:sp>
    </p:spTree>
    <p:extLst>
      <p:ext uri="{BB962C8B-B14F-4D97-AF65-F5344CB8AC3E}">
        <p14:creationId xmlns:p14="http://schemas.microsoft.com/office/powerpoint/2010/main" val="303921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C89F-0B54-2046-8A15-11DC4934A5C2}"/>
              </a:ext>
            </a:extLst>
          </p:cNvPr>
          <p:cNvSpPr>
            <a:spLocks noGrp="1"/>
          </p:cNvSpPr>
          <p:nvPr>
            <p:ph type="ctrTitle"/>
          </p:nvPr>
        </p:nvSpPr>
        <p:spPr>
          <a:xfrm>
            <a:off x="289109" y="1985963"/>
            <a:ext cx="5260694" cy="882968"/>
          </a:xfrm>
        </p:spPr>
        <p:txBody>
          <a:bodyPr>
            <a:normAutofit fontScale="90000"/>
          </a:bodyPr>
          <a:lstStyle/>
          <a:p>
            <a:pPr>
              <a:lnSpc>
                <a:spcPts val="3400"/>
              </a:lnSpc>
            </a:pPr>
            <a:r>
              <a:rPr lang="en-US" dirty="0"/>
              <a:t>The Green Paper: Not what it says on the tin</a:t>
            </a:r>
          </a:p>
        </p:txBody>
      </p:sp>
      <p:sp>
        <p:nvSpPr>
          <p:cNvPr id="3" name="Subtitle 2">
            <a:extLst>
              <a:ext uri="{FF2B5EF4-FFF2-40B4-BE49-F238E27FC236}">
                <a16:creationId xmlns:a16="http://schemas.microsoft.com/office/drawing/2014/main" id="{AADA6C36-1E9E-4B4F-A790-DC042470B99A}"/>
              </a:ext>
            </a:extLst>
          </p:cNvPr>
          <p:cNvSpPr>
            <a:spLocks noGrp="1"/>
          </p:cNvSpPr>
          <p:nvPr>
            <p:ph type="subTitle" idx="1"/>
          </p:nvPr>
        </p:nvSpPr>
        <p:spPr>
          <a:xfrm>
            <a:off x="41974" y="2955979"/>
            <a:ext cx="5988122" cy="2539999"/>
          </a:xfrm>
        </p:spPr>
        <p:txBody>
          <a:bodyPr>
            <a:normAutofit fontScale="92500" lnSpcReduction="10000"/>
          </a:bodyPr>
          <a:lstStyle/>
          <a:p>
            <a:pPr marL="342900" indent="-342900">
              <a:buFont typeface="Arial" panose="020B0604020202020204" pitchFamily="34" charset="0"/>
              <a:buChar char="•"/>
            </a:pPr>
            <a:r>
              <a:rPr lang="en-US" dirty="0"/>
              <a:t>No Brexit dividend – EU law allowed for most GP aims, except for procedural de-regulation</a:t>
            </a:r>
          </a:p>
          <a:p>
            <a:pPr marL="342900" indent="-342900">
              <a:buFont typeface="Arial" panose="020B0604020202020204" pitchFamily="34" charset="0"/>
              <a:buChar char="•"/>
            </a:pPr>
            <a:r>
              <a:rPr lang="en-US" dirty="0"/>
              <a:t>No bonfire of red tape – but rather a hyper-inflation of (mandatory) guidance</a:t>
            </a:r>
          </a:p>
          <a:p>
            <a:pPr marL="342900" indent="-342900">
              <a:buFont typeface="Arial" panose="020B0604020202020204" pitchFamily="34" charset="0"/>
              <a:buChar char="•"/>
            </a:pPr>
            <a:r>
              <a:rPr lang="en-US" dirty="0"/>
              <a:t>No transformation – riddled with exceptions</a:t>
            </a:r>
          </a:p>
          <a:p>
            <a:pPr marL="342900" indent="-342900">
              <a:buFont typeface="Arial" panose="020B0604020202020204" pitchFamily="34" charset="0"/>
              <a:buChar char="•"/>
            </a:pPr>
            <a:r>
              <a:rPr lang="en-US" dirty="0"/>
              <a:t>Simplification ≠ flexibility (transaction costs …)</a:t>
            </a:r>
          </a:p>
          <a:p>
            <a:pPr marL="342900" indent="-342900">
              <a:buFont typeface="Arial" panose="020B0604020202020204" pitchFamily="34" charset="0"/>
              <a:buChar char="•"/>
            </a:pPr>
            <a:r>
              <a:rPr lang="en-US" dirty="0"/>
              <a:t>Incompatibility of incentives – chilling effects</a:t>
            </a:r>
          </a:p>
          <a:p>
            <a:pPr marL="342900" indent="-342900">
              <a:buFont typeface="Arial" panose="020B0604020202020204" pitchFamily="34" charset="0"/>
              <a:buChar char="•"/>
            </a:pPr>
            <a:r>
              <a:rPr lang="en-US" dirty="0"/>
              <a:t>Training first!</a:t>
            </a:r>
          </a:p>
        </p:txBody>
      </p:sp>
      <p:pic>
        <p:nvPicPr>
          <p:cNvPr id="6" name="Picture Placeholder 5" descr="A picture containing fries, pile, plastic, sliced&#10;&#10;Description automatically generated">
            <a:extLst>
              <a:ext uri="{FF2B5EF4-FFF2-40B4-BE49-F238E27FC236}">
                <a16:creationId xmlns:a16="http://schemas.microsoft.com/office/drawing/2014/main" id="{72407944-3F39-9447-9EEC-20ACFE25BF52}"/>
              </a:ext>
            </a:extLst>
          </p:cNvPr>
          <p:cNvPicPr>
            <a:picLocks noGrp="1" noChangeAspect="1"/>
          </p:cNvPicPr>
          <p:nvPr>
            <p:ph type="pic" sz="quarter" idx="10"/>
          </p:nvPr>
        </p:nvPicPr>
        <p:blipFill>
          <a:blip r:embed="rId2"/>
          <a:srcRect l="29834" r="29834"/>
          <a:stretch>
            <a:fillRect/>
          </a:stretch>
        </p:blipFill>
        <p:spPr/>
      </p:pic>
      <p:pic>
        <p:nvPicPr>
          <p:cNvPr id="5" name="Picture 4" descr="A picture containing person, person, suit, indoor&#10;&#10;Description automatically generated">
            <a:extLst>
              <a:ext uri="{FF2B5EF4-FFF2-40B4-BE49-F238E27FC236}">
                <a16:creationId xmlns:a16="http://schemas.microsoft.com/office/drawing/2014/main" id="{251F06B6-90B5-4EF2-8487-9568E62E119B}"/>
              </a:ext>
            </a:extLst>
          </p:cNvPr>
          <p:cNvPicPr>
            <a:picLocks noChangeAspect="1"/>
          </p:cNvPicPr>
          <p:nvPr/>
        </p:nvPicPr>
        <p:blipFill>
          <a:blip r:embed="rId3"/>
          <a:stretch>
            <a:fillRect/>
          </a:stretch>
        </p:blipFill>
        <p:spPr>
          <a:xfrm>
            <a:off x="6886935" y="0"/>
            <a:ext cx="2286000" cy="1527048"/>
          </a:xfrm>
          <a:prstGeom prst="rect">
            <a:avLst/>
          </a:prstGeom>
        </p:spPr>
      </p:pic>
      <p:sp>
        <p:nvSpPr>
          <p:cNvPr id="4" name="TextBox 3">
            <a:extLst>
              <a:ext uri="{FF2B5EF4-FFF2-40B4-BE49-F238E27FC236}">
                <a16:creationId xmlns:a16="http://schemas.microsoft.com/office/drawing/2014/main" id="{D2C3AFC4-A653-4626-A133-46C28FA3EA8A}"/>
              </a:ext>
            </a:extLst>
          </p:cNvPr>
          <p:cNvSpPr txBox="1"/>
          <p:nvPr/>
        </p:nvSpPr>
        <p:spPr>
          <a:xfrm>
            <a:off x="2496065" y="704335"/>
            <a:ext cx="3053738" cy="461665"/>
          </a:xfrm>
          <a:prstGeom prst="rect">
            <a:avLst/>
          </a:prstGeom>
          <a:noFill/>
        </p:spPr>
        <p:txBody>
          <a:bodyPr wrap="square" rtlCol="0">
            <a:spAutoFit/>
          </a:bodyPr>
          <a:lstStyle/>
          <a:p>
            <a:r>
              <a:rPr lang="en-US" sz="2400" b="1" dirty="0"/>
              <a:t>Albert Sanchez-</a:t>
            </a:r>
            <a:r>
              <a:rPr lang="en-US" sz="2400" b="1" dirty="0" err="1"/>
              <a:t>Graells</a:t>
            </a:r>
            <a:endParaRPr lang="en-US" sz="2400" b="1" dirty="0"/>
          </a:p>
        </p:txBody>
      </p:sp>
      <p:sp>
        <p:nvSpPr>
          <p:cNvPr id="7" name="TextBox 6">
            <a:extLst>
              <a:ext uri="{FF2B5EF4-FFF2-40B4-BE49-F238E27FC236}">
                <a16:creationId xmlns:a16="http://schemas.microsoft.com/office/drawing/2014/main" id="{A9C8FD3B-31FE-4274-9065-1BB47BBFD6FC}"/>
              </a:ext>
            </a:extLst>
          </p:cNvPr>
          <p:cNvSpPr txBox="1"/>
          <p:nvPr/>
        </p:nvSpPr>
        <p:spPr>
          <a:xfrm>
            <a:off x="0" y="0"/>
            <a:ext cx="617838" cy="369332"/>
          </a:xfrm>
          <a:prstGeom prst="rect">
            <a:avLst/>
          </a:prstGeom>
          <a:noFill/>
        </p:spPr>
        <p:txBody>
          <a:bodyPr wrap="square" rtlCol="0">
            <a:spAutoFit/>
          </a:bodyPr>
          <a:lstStyle/>
          <a:p>
            <a:fld id="{B7588A9B-FDCB-4255-8964-B9831BF329C7}" type="slidenum">
              <a:rPr lang="en-US" smtClean="0"/>
              <a:t>14</a:t>
            </a:fld>
            <a:endParaRPr lang="en-US" dirty="0"/>
          </a:p>
        </p:txBody>
      </p:sp>
      <p:sp>
        <p:nvSpPr>
          <p:cNvPr id="8" name="TextBox 7">
            <a:extLst>
              <a:ext uri="{FF2B5EF4-FFF2-40B4-BE49-F238E27FC236}">
                <a16:creationId xmlns:a16="http://schemas.microsoft.com/office/drawing/2014/main" id="{CC06B941-114B-457C-B4C1-9C197365F6DE}"/>
              </a:ext>
            </a:extLst>
          </p:cNvPr>
          <p:cNvSpPr txBox="1"/>
          <p:nvPr/>
        </p:nvSpPr>
        <p:spPr>
          <a:xfrm>
            <a:off x="308919" y="0"/>
            <a:ext cx="1149178" cy="369332"/>
          </a:xfrm>
          <a:prstGeom prst="rect">
            <a:avLst/>
          </a:prstGeom>
          <a:noFill/>
        </p:spPr>
        <p:txBody>
          <a:bodyPr wrap="square" rtlCol="0">
            <a:spAutoFit/>
          </a:bodyPr>
          <a:lstStyle/>
          <a:p>
            <a:r>
              <a:rPr lang="en-US" dirty="0"/>
              <a:t>1:16</a:t>
            </a:r>
          </a:p>
        </p:txBody>
      </p:sp>
    </p:spTree>
    <p:extLst>
      <p:ext uri="{BB962C8B-B14F-4D97-AF65-F5344CB8AC3E}">
        <p14:creationId xmlns:p14="http://schemas.microsoft.com/office/powerpoint/2010/main" val="19949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A05D-65C2-4569-8918-F902290F566D}"/>
              </a:ext>
            </a:extLst>
          </p:cNvPr>
          <p:cNvSpPr>
            <a:spLocks noGrp="1"/>
          </p:cNvSpPr>
          <p:nvPr>
            <p:ph type="title"/>
          </p:nvPr>
        </p:nvSpPr>
        <p:spPr>
          <a:xfrm>
            <a:off x="4675746" y="500201"/>
            <a:ext cx="3985902" cy="1325563"/>
          </a:xfrm>
        </p:spPr>
        <p:txBody>
          <a:bodyPr>
            <a:normAutofit/>
          </a:bodyPr>
          <a:lstStyle/>
          <a:p>
            <a:r>
              <a:rPr lang="en-US" sz="2800" b="1" dirty="0"/>
              <a:t>The Rebirth of British Procurement – Comments – Chris Yukins, GW Law</a:t>
            </a:r>
          </a:p>
        </p:txBody>
      </p:sp>
      <p:sp>
        <p:nvSpPr>
          <p:cNvPr id="32" name="Freeform: Shape 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glasses&#10;&#10;Description automatically generated with low confidence">
            <a:extLst>
              <a:ext uri="{FF2B5EF4-FFF2-40B4-BE49-F238E27FC236}">
                <a16:creationId xmlns:a16="http://schemas.microsoft.com/office/drawing/2014/main" id="{C6515BF8-15F0-432A-8402-D3700239D9D4}"/>
              </a:ext>
            </a:extLst>
          </p:cNvPr>
          <p:cNvPicPr>
            <a:picLocks noChangeAspect="1"/>
          </p:cNvPicPr>
          <p:nvPr/>
        </p:nvPicPr>
        <p:blipFill rotWithShape="1">
          <a:blip r:embed="rId2">
            <a:extLst>
              <a:ext uri="{28A0092B-C50C-407E-A947-70E740481C1C}">
                <a14:useLocalDpi xmlns:a14="http://schemas.microsoft.com/office/drawing/2010/main" val="0"/>
              </a:ext>
            </a:extLst>
          </a:blip>
          <a:srcRect r="-3" b="8205"/>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106A67EE-F9BB-4151-85C4-4CE9C78C08EE}"/>
              </a:ext>
            </a:extLst>
          </p:cNvPr>
          <p:cNvSpPr>
            <a:spLocks noGrp="1"/>
          </p:cNvSpPr>
          <p:nvPr>
            <p:ph idx="1"/>
          </p:nvPr>
        </p:nvSpPr>
        <p:spPr>
          <a:xfrm>
            <a:off x="4675739" y="1892922"/>
            <a:ext cx="4206915" cy="4310170"/>
          </a:xfrm>
        </p:spPr>
        <p:txBody>
          <a:bodyPr anchor="t">
            <a:normAutofit/>
          </a:bodyPr>
          <a:lstStyle/>
          <a:p>
            <a:r>
              <a:rPr lang="en-US" sz="1200" dirty="0"/>
              <a:t>Comments on publicprocurementinternational.com</a:t>
            </a:r>
          </a:p>
          <a:p>
            <a:r>
              <a:rPr lang="en-US" sz="1400" dirty="0"/>
              <a:t>Post-Brexit rewrite opens door to U.S. discussions</a:t>
            </a:r>
          </a:p>
          <a:p>
            <a:pPr lvl="1"/>
            <a:r>
              <a:rPr lang="en-US" sz="1400" dirty="0"/>
              <a:t>Consolidation of UK law = unitary open market -- should United States do the same, at the state level?</a:t>
            </a:r>
          </a:p>
          <a:p>
            <a:pPr lvl="1"/>
            <a:r>
              <a:rPr lang="en-US" sz="1400" dirty="0"/>
              <a:t>Debarment should balance government agencies’ performance and reputational risks</a:t>
            </a:r>
          </a:p>
          <a:p>
            <a:pPr lvl="1"/>
            <a:r>
              <a:rPr lang="en-US" sz="1400" dirty="0"/>
              <a:t>International norm:  three bid challenge channels:</a:t>
            </a:r>
          </a:p>
          <a:p>
            <a:pPr lvl="2"/>
            <a:r>
              <a:rPr lang="en-US" sz="1400" dirty="0"/>
              <a:t>Courts – Independent Agency – Purchasing Agency</a:t>
            </a:r>
          </a:p>
          <a:p>
            <a:pPr lvl="1"/>
            <a:r>
              <a:rPr lang="en-US" sz="1400" dirty="0"/>
              <a:t>Corporate compliance:  </a:t>
            </a:r>
            <a:r>
              <a:rPr lang="en-US" sz="1400" i="1" dirty="0" err="1"/>
              <a:t>Selbstreinigung</a:t>
            </a:r>
            <a:r>
              <a:rPr lang="en-US" sz="1400" i="1" dirty="0"/>
              <a:t> </a:t>
            </a:r>
            <a:r>
              <a:rPr lang="en-US" sz="1400" dirty="0"/>
              <a:t>or follow UK Bribery Act?</a:t>
            </a:r>
          </a:p>
          <a:p>
            <a:pPr lvl="1"/>
            <a:r>
              <a:rPr lang="en-US" sz="1400" dirty="0"/>
              <a:t>U.S. use of competitive negotiations (60%) versus open tendering (2%):  a cautionary tale for a critical ally</a:t>
            </a:r>
          </a:p>
          <a:p>
            <a:pPr lvl="1"/>
            <a:r>
              <a:rPr lang="en-US" sz="1400" dirty="0"/>
              <a:t>Needed:  ready means of regulatory cooperation – including on information-sharing</a:t>
            </a:r>
          </a:p>
        </p:txBody>
      </p:sp>
      <p:sp>
        <p:nvSpPr>
          <p:cNvPr id="6" name="Slide Number Placeholder 5">
            <a:extLst>
              <a:ext uri="{FF2B5EF4-FFF2-40B4-BE49-F238E27FC236}">
                <a16:creationId xmlns:a16="http://schemas.microsoft.com/office/drawing/2014/main" id="{851ED707-AC68-4037-A617-58EEF18D8D0D}"/>
              </a:ext>
            </a:extLst>
          </p:cNvPr>
          <p:cNvSpPr>
            <a:spLocks noGrp="1"/>
          </p:cNvSpPr>
          <p:nvPr>
            <p:ph type="sldNum" sz="quarter" idx="12"/>
          </p:nvPr>
        </p:nvSpPr>
        <p:spPr>
          <a:xfrm>
            <a:off x="8250174" y="6108192"/>
            <a:ext cx="632480" cy="548640"/>
          </a:xfrm>
          <a:prstGeom prst="ellipse">
            <a:avLst/>
          </a:prstGeom>
          <a:solidFill>
            <a:srgbClr val="3A5136"/>
          </a:solidFill>
        </p:spPr>
        <p:txBody>
          <a:bodyPr anchor="ctr">
            <a:normAutofit/>
          </a:bodyPr>
          <a:lstStyle/>
          <a:p>
            <a:pPr algn="ctr">
              <a:spcAft>
                <a:spcPts val="600"/>
              </a:spcAft>
            </a:pPr>
            <a:fld id="{F1942DF8-3C87-4F86-A383-579B7DEE1A60}" type="slidenum">
              <a:rPr lang="en-US" sz="1300">
                <a:solidFill>
                  <a:srgbClr val="FFFFFF"/>
                </a:solidFill>
              </a:rPr>
              <a:pPr algn="ctr">
                <a:spcAft>
                  <a:spcPts val="600"/>
                </a:spcAft>
              </a:pPr>
              <a:t>15</a:t>
            </a:fld>
            <a:endParaRPr lang="en-US" sz="1300">
              <a:solidFill>
                <a:srgbClr val="FFFFFF"/>
              </a:solidFill>
            </a:endParaRPr>
          </a:p>
        </p:txBody>
      </p:sp>
      <p:sp>
        <p:nvSpPr>
          <p:cNvPr id="26" name="TextBox 25">
            <a:extLst>
              <a:ext uri="{FF2B5EF4-FFF2-40B4-BE49-F238E27FC236}">
                <a16:creationId xmlns:a16="http://schemas.microsoft.com/office/drawing/2014/main" id="{86FE160A-2B13-4E9C-852A-ED3C17B51707}"/>
              </a:ext>
            </a:extLst>
          </p:cNvPr>
          <p:cNvSpPr txBox="1"/>
          <p:nvPr/>
        </p:nvSpPr>
        <p:spPr>
          <a:xfrm>
            <a:off x="7919079" y="16502"/>
            <a:ext cx="1149178" cy="369332"/>
          </a:xfrm>
          <a:prstGeom prst="rect">
            <a:avLst/>
          </a:prstGeom>
          <a:noFill/>
        </p:spPr>
        <p:txBody>
          <a:bodyPr wrap="square" rtlCol="0">
            <a:spAutoFit/>
          </a:bodyPr>
          <a:lstStyle/>
          <a:p>
            <a:pPr algn="r"/>
            <a:r>
              <a:rPr lang="en-US" dirty="0"/>
              <a:t>1:24</a:t>
            </a:r>
          </a:p>
        </p:txBody>
      </p:sp>
    </p:spTree>
    <p:extLst>
      <p:ext uri="{BB962C8B-B14F-4D97-AF65-F5344CB8AC3E}">
        <p14:creationId xmlns:p14="http://schemas.microsoft.com/office/powerpoint/2010/main" val="212959541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5453" y="967713"/>
            <a:ext cx="3235930" cy="32359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19"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1" name="Group 20">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481" y="1738047"/>
            <a:ext cx="3968248" cy="3968248"/>
            <a:chOff x="1881974" y="1174396"/>
            <a:chExt cx="5290997" cy="5290997"/>
          </a:xfrm>
        </p:grpSpPr>
        <p:sp>
          <p:nvSpPr>
            <p:cNvPr id="22" name="Oval 21">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5" name="Oval 24">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4191" y="1656265"/>
            <a:ext cx="3968248" cy="39682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830E269-CBF0-42FC-879D-0AF01FF2DCC3}"/>
              </a:ext>
            </a:extLst>
          </p:cNvPr>
          <p:cNvSpPr>
            <a:spLocks noGrp="1"/>
          </p:cNvSpPr>
          <p:nvPr>
            <p:ph type="title"/>
          </p:nvPr>
        </p:nvSpPr>
        <p:spPr>
          <a:xfrm>
            <a:off x="1757073" y="2277260"/>
            <a:ext cx="3059663" cy="2158224"/>
          </a:xfrm>
        </p:spPr>
        <p:txBody>
          <a:bodyPr vert="horz" lIns="68580" tIns="34290" rIns="68580" bIns="34290" rtlCol="0" anchor="b">
            <a:normAutofit/>
          </a:bodyPr>
          <a:lstStyle/>
          <a:p>
            <a:pPr algn="ctr"/>
            <a:r>
              <a:rPr lang="en-US" sz="4050">
                <a:solidFill>
                  <a:schemeClr val="bg1"/>
                </a:solidFill>
              </a:rPr>
              <a:t>Questions &amp; Discussion</a:t>
            </a:r>
          </a:p>
        </p:txBody>
      </p:sp>
      <p:grpSp>
        <p:nvGrpSpPr>
          <p:cNvPr id="27" name="Group 26">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56265"/>
            <a:ext cx="1396391" cy="538136"/>
            <a:chOff x="0" y="1065353"/>
            <a:chExt cx="1861854" cy="717514"/>
          </a:xfrm>
          <a:solidFill>
            <a:schemeClr val="bg1"/>
          </a:solidFill>
        </p:grpSpPr>
        <p:sp>
          <p:nvSpPr>
            <p:cNvPr id="28" name="Freeform: Shape 27">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grpSp>
      <p:pic>
        <p:nvPicPr>
          <p:cNvPr id="8" name="Graphic 7" descr="Questions">
            <a:extLst>
              <a:ext uri="{FF2B5EF4-FFF2-40B4-BE49-F238E27FC236}">
                <a16:creationId xmlns:a16="http://schemas.microsoft.com/office/drawing/2014/main" id="{AAF4FF5A-7464-4062-977E-45A412989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3125" y="1625385"/>
            <a:ext cx="1920586" cy="1920586"/>
          </a:xfrm>
          <a:prstGeom prst="rect">
            <a:avLst/>
          </a:prstGeom>
        </p:spPr>
      </p:pic>
      <p:grpSp>
        <p:nvGrpSpPr>
          <p:cNvPr id="31"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32313" y="3962770"/>
            <a:ext cx="790850" cy="352267"/>
            <a:chOff x="9841624" y="4115729"/>
            <a:chExt cx="602169" cy="268223"/>
          </a:xfrm>
          <a:solidFill>
            <a:schemeClr val="bg1"/>
          </a:solidFill>
        </p:grpSpPr>
        <p:sp>
          <p:nvSpPr>
            <p:cNvPr id="32" name="Freeform: Shape 31">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grpSp>
      <p:sp>
        <p:nvSpPr>
          <p:cNvPr id="38" name="Oval 37">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40" name="Oval 39">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6944A176-D685-40A1-BDC3-4321C768020C}"/>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90663522-4BF0-4244-A37D-A3438274E18C}" type="slidenum">
              <a:rPr lang="en-US">
                <a:solidFill>
                  <a:prstClr val="white"/>
                </a:solidFill>
                <a:latin typeface="Calibri" panose="020F0502020204030204"/>
              </a:rPr>
              <a:pPr defTabSz="685800">
                <a:spcAft>
                  <a:spcPts val="450"/>
                </a:spcAft>
              </a:pPr>
              <a:t>16</a:t>
            </a:fld>
            <a:endParaRPr lang="en-US">
              <a:solidFill>
                <a:prstClr val="white"/>
              </a:solidFill>
              <a:latin typeface="Calibri" panose="020F0502020204030204"/>
            </a:endParaRPr>
          </a:p>
        </p:txBody>
      </p:sp>
      <p:sp>
        <p:nvSpPr>
          <p:cNvPr id="26" name="TextBox 25">
            <a:extLst>
              <a:ext uri="{FF2B5EF4-FFF2-40B4-BE49-F238E27FC236}">
                <a16:creationId xmlns:a16="http://schemas.microsoft.com/office/drawing/2014/main" id="{DF4857D3-A632-477E-BAE7-C963F9F8C705}"/>
              </a:ext>
            </a:extLst>
          </p:cNvPr>
          <p:cNvSpPr txBox="1"/>
          <p:nvPr/>
        </p:nvSpPr>
        <p:spPr>
          <a:xfrm>
            <a:off x="8229600" y="980935"/>
            <a:ext cx="778119" cy="300082"/>
          </a:xfrm>
          <a:prstGeom prst="rect">
            <a:avLst/>
          </a:prstGeom>
          <a:noFill/>
        </p:spPr>
        <p:txBody>
          <a:bodyPr wrap="square" rtlCol="0">
            <a:spAutoFit/>
          </a:bodyPr>
          <a:lstStyle/>
          <a:p>
            <a:pPr algn="r" defTabSz="685800">
              <a:defRPr/>
            </a:pPr>
            <a:r>
              <a:rPr lang="en-US" sz="1350" dirty="0">
                <a:solidFill>
                  <a:prstClr val="white"/>
                </a:solidFill>
                <a:latin typeface="Calibri" panose="020F0502020204030204"/>
              </a:rPr>
              <a:t>1:30</a:t>
            </a:r>
          </a:p>
        </p:txBody>
      </p:sp>
    </p:spTree>
    <p:extLst>
      <p:ext uri="{BB962C8B-B14F-4D97-AF65-F5344CB8AC3E}">
        <p14:creationId xmlns:p14="http://schemas.microsoft.com/office/powerpoint/2010/main" val="7499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lumMod val="50000"/>
                </a:prstClr>
              </a:solidFill>
              <a:latin typeface="Calibri" panose="020F0502020204030204"/>
            </a:endParaRPr>
          </a:p>
        </p:txBody>
      </p:sp>
      <p:sp>
        <p:nvSpPr>
          <p:cNvPr id="2" name="Title 1">
            <a:extLst>
              <a:ext uri="{FF2B5EF4-FFF2-40B4-BE49-F238E27FC236}">
                <a16:creationId xmlns:a16="http://schemas.microsoft.com/office/drawing/2014/main" id="{A3033887-2351-4F4D-98F9-4237362C6501}"/>
              </a:ext>
            </a:extLst>
          </p:cNvPr>
          <p:cNvSpPr>
            <a:spLocks noGrp="1"/>
          </p:cNvSpPr>
          <p:nvPr>
            <p:ph type="title"/>
          </p:nvPr>
        </p:nvSpPr>
        <p:spPr>
          <a:xfrm>
            <a:off x="1449677" y="1569244"/>
            <a:ext cx="6053780" cy="1790700"/>
          </a:xfrm>
        </p:spPr>
        <p:txBody>
          <a:bodyPr vert="horz" lIns="68580" tIns="34290" rIns="68580" bIns="34290" rtlCol="0" anchor="b">
            <a:normAutofit/>
          </a:bodyPr>
          <a:lstStyle/>
          <a:p>
            <a:r>
              <a:rPr lang="en-US" sz="4950">
                <a:solidFill>
                  <a:schemeClr val="bg1"/>
                </a:solidFill>
              </a:rPr>
              <a:t>Conclusion</a:t>
            </a:r>
          </a:p>
        </p:txBody>
      </p:sp>
      <p:sp>
        <p:nvSpPr>
          <p:cNvPr id="5" name="Text Placeholder 4">
            <a:extLst>
              <a:ext uri="{FF2B5EF4-FFF2-40B4-BE49-F238E27FC236}">
                <a16:creationId xmlns:a16="http://schemas.microsoft.com/office/drawing/2014/main" id="{0DD97D9D-4ED6-4AC6-8422-BFFC366B69C3}"/>
              </a:ext>
            </a:extLst>
          </p:cNvPr>
          <p:cNvSpPr>
            <a:spLocks noGrp="1"/>
          </p:cNvSpPr>
          <p:nvPr>
            <p:ph type="body" idx="1"/>
          </p:nvPr>
        </p:nvSpPr>
        <p:spPr>
          <a:xfrm>
            <a:off x="1449677" y="3429000"/>
            <a:ext cx="6053773" cy="1241822"/>
          </a:xfrm>
        </p:spPr>
        <p:txBody>
          <a:bodyPr vert="horz" lIns="68580" tIns="34290" rIns="68580" bIns="34290" rtlCol="0">
            <a:normAutofit/>
          </a:bodyPr>
          <a:lstStyle/>
          <a:p>
            <a:r>
              <a:rPr lang="en-US" sz="2400">
                <a:solidFill>
                  <a:schemeClr val="bg1"/>
                </a:solidFill>
              </a:rPr>
              <a:t>Program recording and materials posted at www.publicprocurementinternational.com</a:t>
            </a:r>
          </a:p>
        </p:txBody>
      </p:sp>
      <p:cxnSp>
        <p:nvCxnSpPr>
          <p:cNvPr id="27" name="Straight Connector 2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4" y="857250"/>
            <a:ext cx="0" cy="51435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546614"/>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1D91C2-ED0A-4E4A-A985-56A1C7CA05A3}"/>
              </a:ext>
            </a:extLst>
          </p:cNvPr>
          <p:cNvSpPr>
            <a:spLocks noGrp="1"/>
          </p:cNvSpPr>
          <p:nvPr>
            <p:ph type="sldNum" sz="quarter" idx="12"/>
          </p:nvPr>
        </p:nvSpPr>
        <p:spPr>
          <a:xfrm>
            <a:off x="6918596" y="5624513"/>
            <a:ext cx="1334620" cy="273844"/>
          </a:xfrm>
        </p:spPr>
        <p:txBody>
          <a:bodyPr vert="horz" lIns="68580" tIns="34290" rIns="68580" bIns="34290" rtlCol="0" anchor="ctr">
            <a:normAutofit/>
          </a:bodyPr>
          <a:lstStyle/>
          <a:p>
            <a:pPr defTabSz="685800">
              <a:spcAft>
                <a:spcPts val="450"/>
              </a:spcAft>
              <a:defRPr/>
            </a:pPr>
            <a:fld id="{C078D849-6CC5-4E0A-A5A8-4969C806CEBF}" type="slidenum">
              <a:rPr lang="en-US">
                <a:solidFill>
                  <a:prstClr val="white">
                    <a:lumMod val="50000"/>
                  </a:prstClr>
                </a:solidFill>
                <a:latin typeface="Calibri" panose="020F0502020204030204"/>
              </a:rPr>
              <a:pPr defTabSz="685800">
                <a:spcAft>
                  <a:spcPts val="450"/>
                </a:spcAft>
                <a:defRPr/>
              </a:pPr>
              <a:t>17</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41081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C74CACF-C51E-4298-A652-D09BBFBA0511}"/>
              </a:ext>
            </a:extLst>
          </p:cNvPr>
          <p:cNvPicPr>
            <a:picLocks noChangeAspect="1"/>
          </p:cNvPicPr>
          <p:nvPr/>
        </p:nvPicPr>
        <p:blipFill rotWithShape="1">
          <a:blip r:embed="rId2"/>
          <a:srcRect r="-1" b="19539"/>
          <a:stretch/>
        </p:blipFill>
        <p:spPr>
          <a:xfrm>
            <a:off x="240030" y="320040"/>
            <a:ext cx="8661654" cy="4303462"/>
          </a:xfrm>
          <a:prstGeom prst="rect">
            <a:avLst/>
          </a:prstGeom>
        </p:spPr>
      </p:pic>
      <p:sp>
        <p:nvSpPr>
          <p:cNvPr id="60" name="Rectangle 59">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Straight Connector 61">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AEADD0-2568-4DC2-86D3-F02A27664617}"/>
              </a:ext>
            </a:extLst>
          </p:cNvPr>
          <p:cNvSpPr txBox="1"/>
          <p:nvPr/>
        </p:nvSpPr>
        <p:spPr>
          <a:xfrm>
            <a:off x="3284982" y="5009083"/>
            <a:ext cx="5232654" cy="134599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500" b="1">
                <a:solidFill>
                  <a:schemeClr val="bg1"/>
                </a:solidFill>
              </a:rPr>
              <a:t>Over 400 registrants from 30+ countries</a:t>
            </a:r>
          </a:p>
        </p:txBody>
      </p:sp>
      <p:sp>
        <p:nvSpPr>
          <p:cNvPr id="4" name="Slide Number Placeholder 3">
            <a:extLst>
              <a:ext uri="{FF2B5EF4-FFF2-40B4-BE49-F238E27FC236}">
                <a16:creationId xmlns:a16="http://schemas.microsoft.com/office/drawing/2014/main" id="{4DD4211B-6ACF-499D-9493-2FE52F6D163C}"/>
              </a:ext>
            </a:extLst>
          </p:cNvPr>
          <p:cNvSpPr>
            <a:spLocks noGrp="1"/>
          </p:cNvSpPr>
          <p:nvPr>
            <p:ph type="sldNum" sz="quarter" idx="12"/>
          </p:nvPr>
        </p:nvSpPr>
        <p:spPr>
          <a:xfrm>
            <a:off x="7896498" y="6556248"/>
            <a:ext cx="621138" cy="274320"/>
          </a:xfrm>
        </p:spPr>
        <p:txBody>
          <a:bodyPr vert="horz" lIns="91440" tIns="45720" rIns="91440" bIns="45720" rtlCol="0" anchor="ctr">
            <a:normAutofit/>
          </a:bodyPr>
          <a:lstStyle/>
          <a:p>
            <a:pPr defTabSz="914400">
              <a:spcAft>
                <a:spcPts val="600"/>
              </a:spcAft>
              <a:defRPr/>
            </a:pPr>
            <a:fld id="{F1942DF8-3C87-4F86-A383-579B7DEE1A60}" type="slidenum">
              <a:rPr lang="en-US">
                <a:solidFill>
                  <a:schemeClr val="tx1">
                    <a:alpha val="70000"/>
                  </a:schemeClr>
                </a:solidFill>
                <a:latin typeface="Calibri" panose="020F0502020204030204"/>
              </a:rPr>
              <a:pPr defTabSz="914400">
                <a:spcAft>
                  <a:spcPts val="600"/>
                </a:spcAft>
                <a:defRPr/>
              </a:pPr>
              <a:t>2</a:t>
            </a:fld>
            <a:endParaRPr lang="en-US">
              <a:solidFill>
                <a:schemeClr val="tx1">
                  <a:alpha val="70000"/>
                </a:schemeClr>
              </a:solidFill>
              <a:latin typeface="Calibri" panose="020F0502020204030204"/>
            </a:endParaRPr>
          </a:p>
        </p:txBody>
      </p:sp>
    </p:spTree>
    <p:extLst>
      <p:ext uri="{BB962C8B-B14F-4D97-AF65-F5344CB8AC3E}">
        <p14:creationId xmlns:p14="http://schemas.microsoft.com/office/powerpoint/2010/main" val="22163169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5304" y="1210444"/>
            <a:ext cx="246431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1628455" y="1616253"/>
            <a:ext cx="1921589" cy="3596556"/>
          </a:xfrm>
        </p:spPr>
        <p:txBody>
          <a:bodyPr>
            <a:normAutofit/>
          </a:bodyPr>
          <a:lstStyle/>
          <a:p>
            <a:r>
              <a:rPr lang="en-US" dirty="0">
                <a:solidFill>
                  <a:srgbClr val="FFFFFF"/>
                </a:solidFill>
              </a:rPr>
              <a:t>Welcome to Today’s Program</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extLst>
              <p:ext uri="{D42A27DB-BD31-4B8C-83A1-F6EECF244321}">
                <p14:modId xmlns:p14="http://schemas.microsoft.com/office/powerpoint/2010/main" val="4205082314"/>
              </p:ext>
            </p:extLst>
          </p:nvPr>
        </p:nvGraphicFramePr>
        <p:xfrm>
          <a:off x="4064795" y="1210443"/>
          <a:ext cx="3663902"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344785" y="895008"/>
            <a:ext cx="6454430" cy="248209"/>
          </a:xfrm>
          <a:prstGeom prst="rect">
            <a:avLst/>
          </a:prstGeom>
          <a:noFill/>
        </p:spPr>
        <p:txBody>
          <a:bodyPr wrap="square" rtlCol="0">
            <a:spAutoFit/>
          </a:bodyPr>
          <a:lstStyle/>
          <a:p>
            <a:pPr algn="ctr" defTabSz="342900">
              <a:defRPr/>
            </a:pPr>
            <a:r>
              <a:rPr lang="en-US" sz="900" b="1" dirty="0">
                <a:solidFill>
                  <a:prstClr val="black"/>
                </a:solidFill>
                <a:latin typeface="Calibri" panose="020F0502020204030204"/>
              </a:rPr>
              <a:t>Disclaimer:  All opinions offered are the personal opinions of the participants and should not be attributed to their organizations</a:t>
            </a:r>
            <a:r>
              <a:rPr lang="en-US" sz="1013" dirty="0">
                <a:solidFill>
                  <a:prstClr val="black"/>
                </a:solidFill>
                <a:latin typeface="Calibri" panose="020F0502020204030204"/>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defTabSz="342900">
              <a:defRPr/>
            </a:pPr>
            <a:fld id="{37E00706-0634-498A-A29E-752CB46CF188}" type="slidenum">
              <a:rPr lang="en-US">
                <a:solidFill>
                  <a:prstClr val="black">
                    <a:tint val="75000"/>
                  </a:prstClr>
                </a:solidFill>
                <a:latin typeface="Calibri" panose="020F0502020204030204"/>
              </a:rPr>
              <a:pPr defTabSz="342900">
                <a:defRPr/>
              </a:pPr>
              <a:t>3</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FB614A7-04AD-420A-A139-73FA1999C1AA}"/>
              </a:ext>
            </a:extLst>
          </p:cNvPr>
          <p:cNvSpPr txBox="1"/>
          <p:nvPr/>
        </p:nvSpPr>
        <p:spPr>
          <a:xfrm>
            <a:off x="7994822" y="204701"/>
            <a:ext cx="77811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CY:02</a:t>
            </a:r>
          </a:p>
        </p:txBody>
      </p:sp>
      <p:sp>
        <p:nvSpPr>
          <p:cNvPr id="7" name="TextBox 6">
            <a:extLst>
              <a:ext uri="{FF2B5EF4-FFF2-40B4-BE49-F238E27FC236}">
                <a16:creationId xmlns:a16="http://schemas.microsoft.com/office/drawing/2014/main" id="{92B63F8D-B505-4C62-9B3D-D295C2BB8B99}"/>
              </a:ext>
            </a:extLst>
          </p:cNvPr>
          <p:cNvSpPr txBox="1"/>
          <p:nvPr/>
        </p:nvSpPr>
        <p:spPr>
          <a:xfrm rot="5400000">
            <a:off x="5583047" y="3429903"/>
            <a:ext cx="4942703" cy="369332"/>
          </a:xfrm>
          <a:prstGeom prst="rect">
            <a:avLst/>
          </a:prstGeom>
          <a:noFill/>
        </p:spPr>
        <p:txBody>
          <a:bodyPr wrap="square" rtlCol="0">
            <a:spAutoFit/>
          </a:bodyPr>
          <a:lstStyle/>
          <a:p>
            <a:pPr algn="ctr"/>
            <a:r>
              <a:rPr lang="en-US" b="1" dirty="0"/>
              <a:t>Please Use “Chat” for Questions</a:t>
            </a:r>
          </a:p>
        </p:txBody>
      </p:sp>
    </p:spTree>
    <p:extLst>
      <p:ext uri="{BB962C8B-B14F-4D97-AF65-F5344CB8AC3E}">
        <p14:creationId xmlns:p14="http://schemas.microsoft.com/office/powerpoint/2010/main" val="256912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14830-56C7-41DF-99BA-41194FCBCE95}"/>
              </a:ext>
            </a:extLst>
          </p:cNvPr>
          <p:cNvSpPr>
            <a:spLocks noGrp="1"/>
          </p:cNvSpPr>
          <p:nvPr>
            <p:ph type="title"/>
          </p:nvPr>
        </p:nvSpPr>
        <p:spPr>
          <a:xfrm>
            <a:off x="1028699" y="294538"/>
            <a:ext cx="7421963" cy="1033669"/>
          </a:xfrm>
        </p:spPr>
        <p:txBody>
          <a:bodyPr>
            <a:normAutofit/>
          </a:bodyPr>
          <a:lstStyle/>
          <a:p>
            <a:r>
              <a:rPr lang="en-US" sz="3500" b="1">
                <a:solidFill>
                  <a:srgbClr val="FFFFFF"/>
                </a:solidFill>
              </a:rPr>
              <a:t>Panelists</a:t>
            </a:r>
          </a:p>
        </p:txBody>
      </p:sp>
      <p:sp>
        <p:nvSpPr>
          <p:cNvPr id="3" name="Content Placeholder 2">
            <a:extLst>
              <a:ext uri="{FF2B5EF4-FFF2-40B4-BE49-F238E27FC236}">
                <a16:creationId xmlns:a16="http://schemas.microsoft.com/office/drawing/2014/main" id="{9C9EAFDA-5FDB-4BF2-81B9-89AC8B1AE14C}"/>
              </a:ext>
            </a:extLst>
          </p:cNvPr>
          <p:cNvSpPr>
            <a:spLocks noGrp="1"/>
          </p:cNvSpPr>
          <p:nvPr>
            <p:ph idx="1"/>
          </p:nvPr>
        </p:nvSpPr>
        <p:spPr>
          <a:xfrm>
            <a:off x="925486" y="1815436"/>
            <a:ext cx="7293023" cy="4748026"/>
          </a:xfrm>
        </p:spPr>
        <p:txBody>
          <a:bodyPr anchor="ctr">
            <a:normAutofit lnSpcReduction="10000"/>
          </a:bodyPr>
          <a:lstStyle/>
          <a:p>
            <a:pPr fontAlgn="base">
              <a:buFont typeface="Arial" panose="020B0604020202020204" pitchFamily="34" charset="0"/>
              <a:buChar char="•"/>
            </a:pPr>
            <a:r>
              <a:rPr lang="en-US" sz="1600" b="1" i="0" u="none" strike="noStrike" dirty="0">
                <a:effectLst/>
                <a:latin typeface="inherit"/>
                <a:hlinkClick r:id="rId2"/>
              </a:rPr>
              <a:t>Christopher Vajda QC</a:t>
            </a:r>
            <a:r>
              <a:rPr lang="en-US" sz="1600" b="0" i="0" dirty="0">
                <a:effectLst/>
                <a:latin typeface="inherit"/>
              </a:rPr>
              <a:t> (Monckton Chambers / King’s College, London / former judge, Court of Justice of the European Union) – Moderator – </a:t>
            </a:r>
            <a:r>
              <a:rPr lang="en-US" sz="1600" b="0" i="1" dirty="0">
                <a:effectLst/>
                <a:latin typeface="inherit"/>
              </a:rPr>
              <a:t>Key differences between EU and UK approaches</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3"/>
              </a:rPr>
              <a:t>Michael Bowsher QC</a:t>
            </a:r>
            <a:r>
              <a:rPr lang="en-US" sz="1600" b="0" i="0" dirty="0">
                <a:effectLst/>
                <a:latin typeface="inherit"/>
              </a:rPr>
              <a:t> (Monckton Chambers / King’s College, London) –</a:t>
            </a:r>
            <a:r>
              <a:rPr lang="en-US" sz="1600" b="0" i="1" dirty="0">
                <a:effectLst/>
                <a:latin typeface="inherit"/>
              </a:rPr>
              <a:t> On </a:t>
            </a:r>
            <a:r>
              <a:rPr lang="en-US" sz="1600" b="0" i="1" u="none" strike="noStrike" dirty="0">
                <a:effectLst/>
                <a:latin typeface="inherit"/>
                <a:hlinkClick r:id="rId4"/>
              </a:rPr>
              <a:t>history</a:t>
            </a:r>
            <a:r>
              <a:rPr lang="en-US" sz="1600" b="0" i="1" u="none" strike="noStrike" dirty="0">
                <a:effectLst/>
                <a:latin typeface="inherit"/>
              </a:rPr>
              <a:t> of the reforms</a:t>
            </a:r>
            <a:r>
              <a:rPr lang="en-US" sz="1600" b="0" i="1" dirty="0">
                <a:effectLst/>
                <a:latin typeface="inherit"/>
              </a:rPr>
              <a:t>, and what’s missing</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5"/>
              </a:rPr>
              <a:t>Professor Anne Davie</a:t>
            </a:r>
            <a:r>
              <a:rPr lang="en-US" sz="1600" b="1" i="0" dirty="0">
                <a:effectLst/>
                <a:latin typeface="inherit"/>
              </a:rPr>
              <a:t>s</a:t>
            </a:r>
            <a:r>
              <a:rPr lang="en-US" sz="1600" b="0" i="0" dirty="0">
                <a:effectLst/>
                <a:latin typeface="inherit"/>
              </a:rPr>
              <a:t> (Professor of Law and Public Policy, Faculty of Law, University of Oxford) and </a:t>
            </a:r>
            <a:r>
              <a:rPr lang="en-US" sz="1600" b="1" i="0" u="none" strike="noStrike" dirty="0">
                <a:effectLst/>
                <a:latin typeface="inherit"/>
                <a:hlinkClick r:id="rId6"/>
              </a:rPr>
              <a:t>Ruairi Macdonald</a:t>
            </a:r>
            <a:r>
              <a:rPr lang="en-US" sz="1600" b="0" i="0" dirty="0">
                <a:effectLst/>
                <a:latin typeface="inherit"/>
              </a:rPr>
              <a:t> (Research Associate, </a:t>
            </a:r>
            <a:r>
              <a:rPr lang="en-US" sz="1600" b="0" i="0" dirty="0" err="1">
                <a:effectLst/>
                <a:latin typeface="inherit"/>
              </a:rPr>
              <a:t>Blavatnik</a:t>
            </a:r>
            <a:r>
              <a:rPr lang="en-US" sz="1600" b="0" i="0" dirty="0">
                <a:effectLst/>
                <a:latin typeface="inherit"/>
              </a:rPr>
              <a:t> School of Government, University of Oxford) – </a:t>
            </a:r>
            <a:r>
              <a:rPr lang="en-US" sz="1600" b="0" i="1" dirty="0">
                <a:effectLst/>
                <a:latin typeface="inherit"/>
              </a:rPr>
              <a:t>Impacts on social contracting (see Oxford POGO Club </a:t>
            </a:r>
            <a:r>
              <a:rPr lang="en-US" sz="1600" b="0" i="1" u="none" strike="noStrike" dirty="0">
                <a:effectLst/>
                <a:latin typeface="inherit"/>
                <a:hlinkClick r:id="rId7"/>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8"/>
              </a:rPr>
              <a:t>Professor Luke Butler</a:t>
            </a:r>
            <a:r>
              <a:rPr lang="en-US" sz="1600" b="0" i="0" dirty="0">
                <a:effectLst/>
                <a:latin typeface="inherit"/>
              </a:rPr>
              <a:t> (University of Nottingham – Public Procurement Research Group) – </a:t>
            </a:r>
            <a:r>
              <a:rPr lang="en-US" sz="1600" b="0" i="1" dirty="0">
                <a:effectLst/>
                <a:latin typeface="inherit"/>
              </a:rPr>
              <a:t>Where’s </a:t>
            </a:r>
            <a:r>
              <a:rPr lang="en-US" sz="1600" b="0" i="1" dirty="0" err="1">
                <a:effectLst/>
                <a:latin typeface="inherit"/>
              </a:rPr>
              <a:t>defence</a:t>
            </a:r>
            <a:r>
              <a:rPr lang="en-US" sz="1600" b="0" i="1" dirty="0">
                <a:effectLst/>
                <a:latin typeface="inherit"/>
              </a:rPr>
              <a:t>? An assessment of UK </a:t>
            </a:r>
            <a:r>
              <a:rPr lang="en-US" sz="1600" b="0" i="1" dirty="0" err="1">
                <a:effectLst/>
                <a:latin typeface="inherit"/>
              </a:rPr>
              <a:t>defence</a:t>
            </a:r>
            <a:r>
              <a:rPr lang="en-US" sz="1600" b="0" i="1" dirty="0">
                <a:effectLst/>
                <a:latin typeface="inherit"/>
              </a:rPr>
              <a:t> procurement under the proposed changes</a:t>
            </a:r>
            <a:endParaRPr lang="en-US" sz="1600" b="0" i="0" dirty="0">
              <a:effectLst/>
              <a:latin typeface="inherit"/>
            </a:endParaRPr>
          </a:p>
          <a:p>
            <a:pPr fontAlgn="base">
              <a:buFont typeface="Arial" panose="020B0604020202020204" pitchFamily="34" charset="0"/>
              <a:buChar char="•"/>
            </a:pPr>
            <a:r>
              <a:rPr lang="en-US" sz="1600" b="0" i="0" u="none" strike="noStrike" dirty="0">
                <a:effectLst/>
                <a:latin typeface="inherit"/>
                <a:hlinkClick r:id="rId9"/>
              </a:rPr>
              <a:t>J</a:t>
            </a:r>
            <a:r>
              <a:rPr lang="en-US" sz="1600" b="1" i="0" u="none" strike="noStrike" dirty="0">
                <a:effectLst/>
                <a:latin typeface="inherit"/>
                <a:hlinkClick r:id="rId9"/>
              </a:rPr>
              <a:t>ane Jenkins</a:t>
            </a:r>
            <a:r>
              <a:rPr lang="en-US" sz="1600" b="0" i="0" dirty="0">
                <a:effectLst/>
                <a:latin typeface="inherit"/>
              </a:rPr>
              <a:t> / </a:t>
            </a:r>
            <a:r>
              <a:rPr lang="en-US" sz="1600" b="1" i="0" u="none" strike="noStrike" dirty="0">
                <a:effectLst/>
                <a:latin typeface="inherit"/>
                <a:hlinkClick r:id="rId10"/>
              </a:rPr>
              <a:t>Kate Gough</a:t>
            </a:r>
            <a:r>
              <a:rPr lang="en-US" sz="1600" b="0" i="0" dirty="0">
                <a:effectLst/>
                <a:latin typeface="inherit"/>
              </a:rPr>
              <a:t> (Freshfields) –</a:t>
            </a:r>
            <a:r>
              <a:rPr lang="en-US" sz="1600" b="0" i="1" dirty="0">
                <a:effectLst/>
                <a:latin typeface="inherit"/>
              </a:rPr>
              <a:t> On bid challenges, debarment and contract administration</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1"/>
              </a:rPr>
              <a:t>Professor Albert Sanchez-</a:t>
            </a:r>
            <a:r>
              <a:rPr lang="en-US" sz="1600" b="1" i="0" u="none" strike="noStrike" dirty="0" err="1">
                <a:effectLst/>
                <a:latin typeface="inherit"/>
                <a:hlinkClick r:id="rId11"/>
              </a:rPr>
              <a:t>Graells</a:t>
            </a:r>
            <a:r>
              <a:rPr lang="en-US" sz="1600" b="0" i="0" dirty="0">
                <a:effectLst/>
                <a:latin typeface="inherit"/>
              </a:rPr>
              <a:t> (Professor of Economic Law and Director of the Centre for Global Law and Innovation, University of Bristol Law School) </a:t>
            </a:r>
            <a:r>
              <a:rPr lang="en-US" sz="1600" i="0" dirty="0">
                <a:effectLst/>
                <a:latin typeface="inherit"/>
              </a:rPr>
              <a:t>–</a:t>
            </a:r>
            <a:r>
              <a:rPr lang="en-US" sz="1600" b="1" i="0" dirty="0">
                <a:effectLst/>
                <a:latin typeface="inherit"/>
              </a:rPr>
              <a:t> </a:t>
            </a:r>
            <a:r>
              <a:rPr lang="en-US" sz="1600" b="0" i="1" dirty="0">
                <a:effectLst/>
                <a:latin typeface="inherit"/>
              </a:rPr>
              <a:t>The Green Paper: Not what it says on the tin (see London School of Economics </a:t>
            </a:r>
            <a:r>
              <a:rPr lang="en-US" sz="1600" b="0" i="1" u="none" strike="noStrike" dirty="0">
                <a:effectLst/>
                <a:latin typeface="inherit"/>
                <a:hlinkClick r:id="rId12"/>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3"/>
              </a:rPr>
              <a:t>Professor Christopher Yukins</a:t>
            </a:r>
            <a:r>
              <a:rPr lang="en-US" sz="1600" b="0" i="0" dirty="0">
                <a:effectLst/>
                <a:latin typeface="inherit"/>
              </a:rPr>
              <a:t> (George Washington University Law School) – </a:t>
            </a:r>
            <a:r>
              <a:rPr lang="en-US" sz="1600" b="0" i="1" dirty="0">
                <a:effectLst/>
                <a:latin typeface="inherit"/>
              </a:rPr>
              <a:t>U.S. perspectives and cooperation (see </a:t>
            </a:r>
            <a:r>
              <a:rPr lang="en-US" sz="1600" b="0" i="1" u="none" strike="noStrike" dirty="0">
                <a:effectLst/>
                <a:latin typeface="inherit"/>
                <a:hlinkClick r:id="rId14"/>
              </a:rPr>
              <a:t>comments</a:t>
            </a:r>
            <a:r>
              <a:rPr lang="en-US" sz="1600" b="0" i="1" dirty="0">
                <a:effectLst/>
                <a:latin typeface="inherit"/>
              </a:rPr>
              <a:t> submitted to UK government)</a:t>
            </a:r>
            <a:endParaRPr lang="en-US" sz="1600" b="0" i="0" dirty="0">
              <a:effectLst/>
              <a:latin typeface="inherit"/>
            </a:endParaRPr>
          </a:p>
        </p:txBody>
      </p:sp>
      <p:sp>
        <p:nvSpPr>
          <p:cNvPr id="4" name="Slide Number Placeholder 3">
            <a:extLst>
              <a:ext uri="{FF2B5EF4-FFF2-40B4-BE49-F238E27FC236}">
                <a16:creationId xmlns:a16="http://schemas.microsoft.com/office/drawing/2014/main" id="{37D2C9A2-7F5B-408E-ACAE-0F0868FB6104}"/>
              </a:ext>
            </a:extLst>
          </p:cNvPr>
          <p:cNvSpPr>
            <a:spLocks noGrp="1"/>
          </p:cNvSpPr>
          <p:nvPr>
            <p:ph type="sldNum" sz="quarter" idx="12"/>
          </p:nvPr>
        </p:nvSpPr>
        <p:spPr>
          <a:xfrm>
            <a:off x="8778240" y="6455431"/>
            <a:ext cx="334434" cy="365125"/>
          </a:xfrm>
        </p:spPr>
        <p:txBody>
          <a:bodyPr>
            <a:normAutofit/>
          </a:bodyPr>
          <a:lstStyle/>
          <a:p>
            <a:pPr>
              <a:spcAft>
                <a:spcPts val="600"/>
              </a:spcAft>
            </a:pPr>
            <a:fld id="{F1942DF8-3C87-4F86-A383-579B7DEE1A60}" type="slidenum">
              <a:rPr lang="en-US" sz="1000">
                <a:solidFill>
                  <a:schemeClr val="tx1">
                    <a:lumMod val="50000"/>
                    <a:lumOff val="50000"/>
                  </a:schemeClr>
                </a:solidFill>
              </a:rPr>
              <a:pPr>
                <a:spcAft>
                  <a:spcPts val="600"/>
                </a:spcAft>
              </a:pPr>
              <a:t>4</a:t>
            </a:fld>
            <a:endParaRPr lang="en-US" sz="1000">
              <a:solidFill>
                <a:schemeClr val="tx1">
                  <a:lumMod val="50000"/>
                  <a:lumOff val="50000"/>
                </a:schemeClr>
              </a:solidFill>
            </a:endParaRPr>
          </a:p>
        </p:txBody>
      </p:sp>
      <p:sp>
        <p:nvSpPr>
          <p:cNvPr id="10" name="TextBox 9">
            <a:extLst>
              <a:ext uri="{FF2B5EF4-FFF2-40B4-BE49-F238E27FC236}">
                <a16:creationId xmlns:a16="http://schemas.microsoft.com/office/drawing/2014/main" id="{0E35AE4B-0351-455F-A409-6F24BFE8E062}"/>
              </a:ext>
            </a:extLst>
          </p:cNvPr>
          <p:cNvSpPr txBox="1"/>
          <p:nvPr/>
        </p:nvSpPr>
        <p:spPr>
          <a:xfrm>
            <a:off x="7871254" y="222422"/>
            <a:ext cx="1149178" cy="369332"/>
          </a:xfrm>
          <a:prstGeom prst="rect">
            <a:avLst/>
          </a:prstGeom>
          <a:noFill/>
        </p:spPr>
        <p:txBody>
          <a:bodyPr wrap="square" rtlCol="0">
            <a:spAutoFit/>
          </a:bodyPr>
          <a:lstStyle/>
          <a:p>
            <a:pPr algn="r"/>
            <a:r>
              <a:rPr lang="en-US" dirty="0">
                <a:solidFill>
                  <a:schemeClr val="bg1"/>
                </a:solidFill>
              </a:rPr>
              <a:t>MB:06</a:t>
            </a:r>
          </a:p>
        </p:txBody>
      </p:sp>
    </p:spTree>
    <p:extLst>
      <p:ext uri="{BB962C8B-B14F-4D97-AF65-F5344CB8AC3E}">
        <p14:creationId xmlns:p14="http://schemas.microsoft.com/office/powerpoint/2010/main" val="270298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BD26F-743E-4732-A182-0B032339BC05}"/>
              </a:ext>
            </a:extLst>
          </p:cNvPr>
          <p:cNvGraphicFramePr>
            <a:graphicFrameLocks noGrp="1"/>
          </p:cNvGraphicFramePr>
          <p:nvPr>
            <p:ph idx="1"/>
            <p:extLst>
              <p:ext uri="{D42A27DB-BD31-4B8C-83A1-F6EECF244321}">
                <p14:modId xmlns:p14="http://schemas.microsoft.com/office/powerpoint/2010/main" val="12109220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73CDFB3-FC60-418C-8C76-A70EBF86B94D}"/>
              </a:ext>
            </a:extLst>
          </p:cNvPr>
          <p:cNvSpPr>
            <a:spLocks noGrp="1"/>
          </p:cNvSpPr>
          <p:nvPr>
            <p:ph type="sldNum" sz="quarter" idx="12"/>
          </p:nvPr>
        </p:nvSpPr>
        <p:spPr/>
        <p:txBody>
          <a:bodyPr/>
          <a:lstStyle/>
          <a:p>
            <a:fld id="{F1942DF8-3C87-4F86-A383-579B7DEE1A60}" type="slidenum">
              <a:rPr lang="en-US" smtClean="0"/>
              <a:t>5</a:t>
            </a:fld>
            <a:endParaRPr lang="en-US"/>
          </a:p>
        </p:txBody>
      </p:sp>
      <p:sp>
        <p:nvSpPr>
          <p:cNvPr id="3" name="TextBox 2">
            <a:extLst>
              <a:ext uri="{FF2B5EF4-FFF2-40B4-BE49-F238E27FC236}">
                <a16:creationId xmlns:a16="http://schemas.microsoft.com/office/drawing/2014/main" id="{D8D3F642-8352-417D-B2B6-87807ADAF607}"/>
              </a:ext>
            </a:extLst>
          </p:cNvPr>
          <p:cNvSpPr txBox="1"/>
          <p:nvPr/>
        </p:nvSpPr>
        <p:spPr>
          <a:xfrm>
            <a:off x="7940761" y="0"/>
            <a:ext cx="1149178" cy="338554"/>
          </a:xfrm>
          <a:prstGeom prst="rect">
            <a:avLst/>
          </a:prstGeom>
          <a:noFill/>
        </p:spPr>
        <p:txBody>
          <a:bodyPr wrap="square" rtlCol="0">
            <a:spAutoFit/>
          </a:bodyPr>
          <a:lstStyle/>
          <a:p>
            <a:pPr algn="r"/>
            <a:r>
              <a:rPr lang="en-US" sz="1600" dirty="0"/>
              <a:t>MB:06</a:t>
            </a:r>
          </a:p>
        </p:txBody>
      </p:sp>
    </p:spTree>
    <p:extLst>
      <p:ext uri="{BB962C8B-B14F-4D97-AF65-F5344CB8AC3E}">
        <p14:creationId xmlns:p14="http://schemas.microsoft.com/office/powerpoint/2010/main" val="289577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7D633-B7FB-4D05-ADEC-B2F0991FD75D}"/>
              </a:ext>
            </a:extLst>
          </p:cNvPr>
          <p:cNvSpPr>
            <a:spLocks noGrp="1"/>
          </p:cNvSpPr>
          <p:nvPr>
            <p:ph type="title"/>
          </p:nvPr>
        </p:nvSpPr>
        <p:spPr>
          <a:xfrm>
            <a:off x="487836" y="4279445"/>
            <a:ext cx="8176104" cy="864746"/>
          </a:xfrm>
          <a:noFill/>
        </p:spPr>
        <p:txBody>
          <a:bodyPr vert="horz" lIns="91440" tIns="45720" rIns="91440" bIns="45720" rtlCol="0" anchor="b">
            <a:normAutofit/>
          </a:bodyPr>
          <a:lstStyle/>
          <a:p>
            <a:pPr algn="ctr"/>
            <a:br>
              <a:rPr lang="en-US" sz="2400" b="1" dirty="0">
                <a:solidFill>
                  <a:schemeClr val="bg1"/>
                </a:solidFill>
              </a:rPr>
            </a:br>
            <a:r>
              <a:rPr lang="en-US" sz="2400" b="1" dirty="0">
                <a:solidFill>
                  <a:schemeClr val="bg1"/>
                </a:solidFill>
              </a:rPr>
              <a:t>Monckton Chambers – King’s College London</a:t>
            </a:r>
          </a:p>
        </p:txBody>
      </p:sp>
      <p:sp>
        <p:nvSpPr>
          <p:cNvPr id="3" name="Content Placeholder 2">
            <a:extLst>
              <a:ext uri="{FF2B5EF4-FFF2-40B4-BE49-F238E27FC236}">
                <a16:creationId xmlns:a16="http://schemas.microsoft.com/office/drawing/2014/main" id="{C0EB7562-B12F-46DD-A5F7-4E37CA2F393F}"/>
              </a:ext>
            </a:extLst>
          </p:cNvPr>
          <p:cNvSpPr>
            <a:spLocks noGrp="1"/>
          </p:cNvSpPr>
          <p:nvPr>
            <p:ph idx="1"/>
          </p:nvPr>
        </p:nvSpPr>
        <p:spPr>
          <a:xfrm>
            <a:off x="487836" y="5350476"/>
            <a:ext cx="8176104" cy="1005875"/>
          </a:xfrm>
          <a:noFill/>
        </p:spPr>
        <p:txBody>
          <a:bodyPr vert="horz" lIns="91440" tIns="45720" rIns="91440" bIns="45720" rtlCol="0">
            <a:normAutofit/>
          </a:bodyPr>
          <a:lstStyle/>
          <a:p>
            <a:pPr marL="0" indent="0" algn="ctr">
              <a:buNone/>
            </a:pPr>
            <a:r>
              <a:rPr lang="en-US" sz="3200" b="1" dirty="0">
                <a:solidFill>
                  <a:schemeClr val="bg1"/>
                </a:solidFill>
              </a:rPr>
              <a:t>Key differences in the EU and UK approaches to public procurement</a:t>
            </a:r>
          </a:p>
        </p:txBody>
      </p:sp>
      <p:pic>
        <p:nvPicPr>
          <p:cNvPr id="8" name="Picture 7">
            <a:extLst>
              <a:ext uri="{FF2B5EF4-FFF2-40B4-BE49-F238E27FC236}">
                <a16:creationId xmlns:a16="http://schemas.microsoft.com/office/drawing/2014/main" id="{B460EADC-4569-4D7B-82F4-C6160A9B8378}"/>
              </a:ext>
            </a:extLst>
          </p:cNvPr>
          <p:cNvPicPr>
            <a:picLocks noChangeAspect="1"/>
          </p:cNvPicPr>
          <p:nvPr/>
        </p:nvPicPr>
        <p:blipFill rotWithShape="1">
          <a:blip r:embed="rId2"/>
          <a:srcRect r="10490"/>
          <a:stretch/>
        </p:blipFill>
        <p:spPr>
          <a:xfrm>
            <a:off x="0" y="0"/>
            <a:ext cx="9143979" cy="4239482"/>
          </a:xfrm>
          <a:prstGeom prst="rect">
            <a:avLst/>
          </a:prstGeom>
        </p:spPr>
      </p:pic>
      <p:sp>
        <p:nvSpPr>
          <p:cNvPr id="4" name="Slide Number Placeholder 3">
            <a:extLst>
              <a:ext uri="{FF2B5EF4-FFF2-40B4-BE49-F238E27FC236}">
                <a16:creationId xmlns:a16="http://schemas.microsoft.com/office/drawing/2014/main" id="{BD42E299-997B-4FF1-8D0F-4CED31F0DE7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F1942DF8-3C87-4F86-A383-579B7DEE1A60}" type="slidenum">
              <a:rPr lang="en-US">
                <a:solidFill>
                  <a:schemeClr val="bg1">
                    <a:alpha val="80000"/>
                  </a:schemeClr>
                </a:solidFill>
                <a:latin typeface="Calibri" panose="020F0502020204030204"/>
              </a:rPr>
              <a:pPr defTabSz="914400">
                <a:spcAft>
                  <a:spcPts val="600"/>
                </a:spcAft>
                <a:defRPr/>
              </a:pPr>
              <a:t>6</a:t>
            </a:fld>
            <a:endParaRPr lang="en-US" dirty="0">
              <a:solidFill>
                <a:schemeClr val="bg1">
                  <a:alpha val="80000"/>
                </a:schemeClr>
              </a:solidFill>
              <a:latin typeface="Calibri" panose="020F0502020204030204"/>
            </a:endParaRPr>
          </a:p>
        </p:txBody>
      </p:sp>
      <p:sp>
        <p:nvSpPr>
          <p:cNvPr id="9" name="TextBox 8">
            <a:extLst>
              <a:ext uri="{FF2B5EF4-FFF2-40B4-BE49-F238E27FC236}">
                <a16:creationId xmlns:a16="http://schemas.microsoft.com/office/drawing/2014/main" id="{CC6B0032-3292-49A9-95E8-F5B2B507FBFC}"/>
              </a:ext>
            </a:extLst>
          </p:cNvPr>
          <p:cNvSpPr txBox="1"/>
          <p:nvPr/>
        </p:nvSpPr>
        <p:spPr>
          <a:xfrm>
            <a:off x="4460788" y="2261833"/>
            <a:ext cx="4337222" cy="307777"/>
          </a:xfrm>
          <a:prstGeom prst="rect">
            <a:avLst/>
          </a:prstGeom>
          <a:solidFill>
            <a:srgbClr val="A40000"/>
          </a:solidFill>
        </p:spPr>
        <p:txBody>
          <a:bodyPr wrap="square" rtlCol="0">
            <a:spAutoFit/>
          </a:bodyPr>
          <a:lstStyle/>
          <a:p>
            <a:r>
              <a:rPr lang="en-US" sz="1400" b="1" dirty="0">
                <a:solidFill>
                  <a:schemeClr val="bg1"/>
                </a:solidFill>
                <a:latin typeface="Aharoni" panose="02010803020104030203" pitchFamily="2" charset="-79"/>
                <a:cs typeface="Aharoni" panose="02010803020104030203" pitchFamily="2" charset="-79"/>
              </a:rPr>
              <a:t>Former Judge, Court of Justice for the EU</a:t>
            </a:r>
          </a:p>
        </p:txBody>
      </p:sp>
      <p:sp>
        <p:nvSpPr>
          <p:cNvPr id="15" name="TextBox 14">
            <a:extLst>
              <a:ext uri="{FF2B5EF4-FFF2-40B4-BE49-F238E27FC236}">
                <a16:creationId xmlns:a16="http://schemas.microsoft.com/office/drawing/2014/main" id="{ED7F7E45-74D0-4043-AC7C-2A63D4DE382D}"/>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291190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B9E132E-1A31-4914-8EE4-36BCD721D4EE}"/>
              </a:ext>
            </a:extLst>
          </p:cNvPr>
          <p:cNvSpPr>
            <a:spLocks noGrp="1"/>
          </p:cNvSpPr>
          <p:nvPr>
            <p:ph type="ctrTitle"/>
          </p:nvPr>
        </p:nvSpPr>
        <p:spPr>
          <a:xfrm>
            <a:off x="3708565" y="969348"/>
            <a:ext cx="5163586" cy="2463799"/>
          </a:xfrm>
        </p:spPr>
        <p:txBody>
          <a:bodyPr vert="horz" lIns="68580" tIns="34290" rIns="68580" bIns="34290" rtlCol="0" anchor="b">
            <a:normAutofit fontScale="90000"/>
          </a:bodyPr>
          <a:lstStyle/>
          <a:p>
            <a:pPr>
              <a:lnSpc>
                <a:spcPct val="90000"/>
              </a:lnSpc>
            </a:pPr>
            <a:br>
              <a:rPr lang="en-US" sz="1425" dirty="0"/>
            </a:br>
            <a:br>
              <a:rPr lang="en-US" sz="1425" dirty="0"/>
            </a:br>
            <a:br>
              <a:rPr lang="en-US" sz="1425" dirty="0"/>
            </a:br>
            <a:br>
              <a:rPr lang="en-US" sz="1425" dirty="0"/>
            </a:br>
            <a:r>
              <a:rPr lang="en-US" sz="3100" b="1" dirty="0"/>
              <a:t>Post-Brexit UK Procurement: </a:t>
            </a:r>
            <a:br>
              <a:rPr lang="en-US" sz="3100" b="1" dirty="0"/>
            </a:br>
            <a:r>
              <a:rPr lang="en-US" sz="3100" b="1" dirty="0"/>
              <a:t>The Pending Wave of Reform</a:t>
            </a:r>
            <a:br>
              <a:rPr lang="en-US" sz="3100" b="1" dirty="0"/>
            </a:br>
            <a:br>
              <a:rPr lang="en-US" sz="2200" dirty="0"/>
            </a:br>
            <a:r>
              <a:rPr lang="en-US" sz="2200" dirty="0"/>
              <a:t>King’s College London/</a:t>
            </a:r>
            <a:br>
              <a:rPr lang="en-US" sz="2200" dirty="0"/>
            </a:br>
            <a:r>
              <a:rPr lang="en-US" sz="2200" dirty="0"/>
              <a:t>George Washington University</a:t>
            </a:r>
            <a:br>
              <a:rPr lang="en-US" sz="2200" dirty="0"/>
            </a:br>
            <a:endParaRPr lang="en-US" sz="1425" dirty="0"/>
          </a:p>
        </p:txBody>
      </p:sp>
      <p:sp>
        <p:nvSpPr>
          <p:cNvPr id="3" name="Subtitle 2">
            <a:extLst>
              <a:ext uri="{FF2B5EF4-FFF2-40B4-BE49-F238E27FC236}">
                <a16:creationId xmlns:a16="http://schemas.microsoft.com/office/drawing/2014/main" id="{D2927DFF-FF82-4C85-BFAF-F9727ECB2CA0}"/>
              </a:ext>
            </a:extLst>
          </p:cNvPr>
          <p:cNvSpPr>
            <a:spLocks noGrp="1"/>
          </p:cNvSpPr>
          <p:nvPr>
            <p:ph type="subTitle" idx="1"/>
          </p:nvPr>
        </p:nvSpPr>
        <p:spPr>
          <a:xfrm>
            <a:off x="3708565" y="3740151"/>
            <a:ext cx="4060801" cy="1173558"/>
          </a:xfrm>
        </p:spPr>
        <p:txBody>
          <a:bodyPr vert="horz" lIns="68580" tIns="34290" rIns="68580" bIns="34290" rtlCol="0" anchor="t">
            <a:normAutofit/>
          </a:bodyPr>
          <a:lstStyle/>
          <a:p>
            <a:r>
              <a:rPr lang="en-US" b="1" dirty="0">
                <a:solidFill>
                  <a:srgbClr val="FFFF00"/>
                </a:solidFill>
              </a:rPr>
              <a:t>Michael Bowsher QC</a:t>
            </a:r>
          </a:p>
          <a:p>
            <a:pPr lvl="1" indent="-171450">
              <a:buFont typeface="Arial" panose="020B0604020202020204" pitchFamily="34" charset="0"/>
              <a:buChar char="•"/>
            </a:pPr>
            <a:r>
              <a:rPr lang="en-US" dirty="0"/>
              <a:t>Visiting Professor, King’s College London</a:t>
            </a:r>
          </a:p>
          <a:p>
            <a:pPr lvl="1" indent="-171450">
              <a:buFont typeface="Arial" panose="020B0604020202020204" pitchFamily="34" charset="0"/>
              <a:buChar char="•"/>
            </a:pPr>
            <a:r>
              <a:rPr lang="en-US" dirty="0"/>
              <a:t>Barrister </a:t>
            </a:r>
            <a:r>
              <a:rPr lang="en-US" dirty="0" err="1"/>
              <a:t>practising</a:t>
            </a:r>
            <a:r>
              <a:rPr lang="en-US" dirty="0"/>
              <a:t> in London, Belfast &amp; Dublin</a:t>
            </a:r>
          </a:p>
        </p:txBody>
      </p:sp>
      <p:sp>
        <p:nvSpPr>
          <p:cNvPr id="25" name="Rectangle 24">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857250"/>
            <a:ext cx="3493104" cy="51435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14" name="Picture 13">
            <a:extLst>
              <a:ext uri="{FF2B5EF4-FFF2-40B4-BE49-F238E27FC236}">
                <a16:creationId xmlns:a16="http://schemas.microsoft.com/office/drawing/2014/main" id="{5B8233C1-8280-42B3-8E27-263A4DFA1F9F}"/>
              </a:ext>
            </a:extLst>
          </p:cNvPr>
          <p:cNvPicPr>
            <a:picLocks noChangeAspect="1"/>
          </p:cNvPicPr>
          <p:nvPr/>
        </p:nvPicPr>
        <p:blipFill rotWithShape="1">
          <a:blip r:embed="rId2">
            <a:extLst>
              <a:ext uri="{28A0092B-C50C-407E-A947-70E740481C1C}">
                <a14:useLocalDpi xmlns:a14="http://schemas.microsoft.com/office/drawing/2010/main" val="0"/>
              </a:ext>
            </a:extLst>
          </a:blip>
          <a:srcRect t="17911" r="-4" b="15088"/>
          <a:stretch/>
        </p:blipFill>
        <p:spPr>
          <a:xfrm>
            <a:off x="363474" y="1502727"/>
            <a:ext cx="2794493" cy="1539936"/>
          </a:xfrm>
          <a:prstGeom prst="rect">
            <a:avLst/>
          </a:prstGeom>
        </p:spPr>
      </p:pic>
      <p:pic>
        <p:nvPicPr>
          <p:cNvPr id="18" name="Picture 17">
            <a:extLst>
              <a:ext uri="{FF2B5EF4-FFF2-40B4-BE49-F238E27FC236}">
                <a16:creationId xmlns:a16="http://schemas.microsoft.com/office/drawing/2014/main" id="{4D32D270-F1C8-42A5-995C-9EA0AE410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15" y="4900902"/>
            <a:ext cx="4471237" cy="547726"/>
          </a:xfrm>
          <a:prstGeom prst="rect">
            <a:avLst/>
          </a:prstGeom>
        </p:spPr>
      </p:pic>
      <p:sp>
        <p:nvSpPr>
          <p:cNvPr id="5" name="Slide Number Placeholder 4">
            <a:extLst>
              <a:ext uri="{FF2B5EF4-FFF2-40B4-BE49-F238E27FC236}">
                <a16:creationId xmlns:a16="http://schemas.microsoft.com/office/drawing/2014/main" id="{3C42AB11-9C09-4F99-8E7B-646BC3FD06D3}"/>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7</a:t>
            </a:fld>
            <a:endParaRPr lang="en-GB">
              <a:solidFill>
                <a:srgbClr val="146194">
                  <a:lumMod val="50000"/>
                </a:srgbClr>
              </a:solidFill>
              <a:latin typeface="Century Gothic" panose="020B0502020202020204"/>
            </a:endParaRPr>
          </a:p>
        </p:txBody>
      </p:sp>
      <p:grpSp>
        <p:nvGrpSpPr>
          <p:cNvPr id="27" name="Group 26">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28" name="Straight Connector 27">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4676DFD-623F-416D-8705-90BCBEC2827E}"/>
              </a:ext>
            </a:extLst>
          </p:cNvPr>
          <p:cNvSpPr txBox="1"/>
          <p:nvPr/>
        </p:nvSpPr>
        <p:spPr>
          <a:xfrm>
            <a:off x="8297562"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26855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D8B3E1BC-0A0F-4CCA-B9AB-5DA1D78173F4}"/>
              </a:ext>
            </a:extLst>
          </p:cNvPr>
          <p:cNvSpPr>
            <a:spLocks noGrp="1"/>
          </p:cNvSpPr>
          <p:nvPr>
            <p:ph type="title"/>
          </p:nvPr>
        </p:nvSpPr>
        <p:spPr>
          <a:xfrm>
            <a:off x="90743" y="5777127"/>
            <a:ext cx="6256282" cy="1130300"/>
          </a:xfrm>
        </p:spPr>
        <p:txBody>
          <a:bodyPr>
            <a:normAutofit/>
          </a:bodyPr>
          <a:lstStyle/>
          <a:p>
            <a:pPr>
              <a:lnSpc>
                <a:spcPct val="90000"/>
              </a:lnSpc>
            </a:pPr>
            <a:r>
              <a:rPr lang="en-GB" sz="2475" b="1" dirty="0"/>
              <a:t>UK Procurement Law: How we got here and what we’ve produced</a:t>
            </a:r>
          </a:p>
        </p:txBody>
      </p:sp>
      <p:pic>
        <p:nvPicPr>
          <p:cNvPr id="8" name="Picture 7" descr="A picture containing text, container, can&#10;&#10;Description automatically generated">
            <a:extLst>
              <a:ext uri="{FF2B5EF4-FFF2-40B4-BE49-F238E27FC236}">
                <a16:creationId xmlns:a16="http://schemas.microsoft.com/office/drawing/2014/main" id="{300AD7E4-9C53-4D7A-B000-DB3FE9E31733}"/>
              </a:ext>
            </a:extLst>
          </p:cNvPr>
          <p:cNvPicPr>
            <a:picLocks noChangeAspect="1"/>
          </p:cNvPicPr>
          <p:nvPr/>
        </p:nvPicPr>
        <p:blipFill rotWithShape="1">
          <a:blip r:embed="rId2">
            <a:extLst>
              <a:ext uri="{28A0092B-C50C-407E-A947-70E740481C1C}">
                <a14:useLocalDpi xmlns:a14="http://schemas.microsoft.com/office/drawing/2010/main" val="0"/>
              </a:ext>
            </a:extLst>
          </a:blip>
          <a:srcRect l="37514" r="24187"/>
          <a:stretch/>
        </p:blipFill>
        <p:spPr>
          <a:xfrm>
            <a:off x="6306258" y="-22812"/>
            <a:ext cx="2839329" cy="6880812"/>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BEEE432-D4FA-49BE-883A-82ABF4AD8C12}"/>
              </a:ext>
            </a:extLst>
          </p:cNvPr>
          <p:cNvSpPr>
            <a:spLocks noGrp="1"/>
          </p:cNvSpPr>
          <p:nvPr>
            <p:ph idx="1"/>
          </p:nvPr>
        </p:nvSpPr>
        <p:spPr>
          <a:xfrm>
            <a:off x="-46746" y="-108466"/>
            <a:ext cx="6393771" cy="6109215"/>
          </a:xfrm>
        </p:spPr>
        <p:txBody>
          <a:bodyPr>
            <a:normAutofit lnSpcReduction="10000"/>
          </a:bodyPr>
          <a:lstStyle/>
          <a:p>
            <a:endParaRPr lang="en-GB" sz="1000" b="1" dirty="0">
              <a:solidFill>
                <a:schemeClr val="tx1"/>
              </a:solidFill>
            </a:endParaRPr>
          </a:p>
          <a:p>
            <a:r>
              <a:rPr lang="en-GB" sz="1000" b="1" dirty="0">
                <a:solidFill>
                  <a:schemeClr val="tx1"/>
                </a:solidFill>
              </a:rPr>
              <a:t>“</a:t>
            </a:r>
            <a:r>
              <a:rPr lang="en-GB" sz="1400" b="1" dirty="0">
                <a:solidFill>
                  <a:schemeClr val="tx1"/>
                </a:solidFill>
              </a:rPr>
              <a:t>When we leave Europe to be able to fashion our own rules, we've got a once in a generation opportunity to make sure that we have the best procurement system in the world.” Cabinet Office Minister 2019</a:t>
            </a:r>
          </a:p>
          <a:p>
            <a:r>
              <a:rPr lang="en-GB" sz="1400" b="1" dirty="0">
                <a:solidFill>
                  <a:schemeClr val="tx1"/>
                </a:solidFill>
              </a:rPr>
              <a:t>GPA Accession &amp; Roll Over of existing EU-derived legislation with minimal change</a:t>
            </a:r>
          </a:p>
          <a:p>
            <a:r>
              <a:rPr lang="en-GB" sz="1400" b="1" dirty="0">
                <a:solidFill>
                  <a:schemeClr val="tx1"/>
                </a:solidFill>
              </a:rPr>
              <a:t>Trade and Cooperation Agreement (“TCA”), Title V, Public Procurement – including express reference to GPA and supplementary obligations – see https://mostlyprocurement.typepad.com/my-blog/2020/12/public-procurement-provisions-in-the-eu-uk-trade-and-cooperation-agreement.html</a:t>
            </a:r>
          </a:p>
          <a:p>
            <a:r>
              <a:rPr lang="en-GB" sz="1400" b="1" dirty="0">
                <a:solidFill>
                  <a:schemeClr val="tx1"/>
                </a:solidFill>
              </a:rPr>
              <a:t>European Union (Future Relationship) Act 2020, section 29 – if domestic law, including retained EU law, does not already reflect the substance of the TCA then domestic law takes effect in the terms of the TCA.  So, for instance, for the first time GPA has an immediate effect in UK domestic law.</a:t>
            </a:r>
          </a:p>
          <a:p>
            <a:r>
              <a:rPr lang="en-GB" sz="1400" b="1" dirty="0">
                <a:solidFill>
                  <a:schemeClr val="tx1"/>
                </a:solidFill>
              </a:rPr>
              <a:t>See this developed in PPN02/21 – narrow examples given, but the section 29 effect may be much broader and more significant post </a:t>
            </a:r>
            <a:r>
              <a:rPr lang="en-GB" sz="1400" b="1" i="1" dirty="0">
                <a:solidFill>
                  <a:schemeClr val="tx1"/>
                </a:solidFill>
              </a:rPr>
              <a:t>Lipton v BA City Flyer</a:t>
            </a:r>
            <a:endParaRPr lang="en-GB" sz="1400" b="1" dirty="0">
              <a:solidFill>
                <a:schemeClr val="tx1"/>
              </a:solidFill>
            </a:endParaRPr>
          </a:p>
          <a:p>
            <a:r>
              <a:rPr lang="en-GB" sz="1400" b="1" dirty="0">
                <a:solidFill>
                  <a:schemeClr val="tx1"/>
                </a:solidFill>
              </a:rPr>
              <a:t>Common Procurement Framework – contemplates yet greater divergence between the regimes in the 3/4 jurisdictions of the United Kingdom</a:t>
            </a:r>
          </a:p>
          <a:p>
            <a:r>
              <a:rPr lang="en-GB" sz="1400" b="1" dirty="0">
                <a:solidFill>
                  <a:schemeClr val="tx1"/>
                </a:solidFill>
              </a:rPr>
              <a:t>Result - A blend of material from many sources that is now too hard to separate out into its separate elements – but 90% meat?  (although we’re trying to get rid of that)</a:t>
            </a:r>
            <a:endParaRPr lang="en-GB" sz="900" b="1" dirty="0">
              <a:solidFill>
                <a:schemeClr val="tx1"/>
              </a:solidFill>
            </a:endParaRPr>
          </a:p>
        </p:txBody>
      </p:sp>
      <p:sp>
        <p:nvSpPr>
          <p:cNvPr id="6" name="Slide Number Placeholder 5">
            <a:extLst>
              <a:ext uri="{FF2B5EF4-FFF2-40B4-BE49-F238E27FC236}">
                <a16:creationId xmlns:a16="http://schemas.microsoft.com/office/drawing/2014/main" id="{9105B291-4329-4A34-9F0B-23C7B688FAFF}"/>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8</a:t>
            </a:fld>
            <a:endParaRPr lang="en-GB">
              <a:solidFill>
                <a:srgbClr val="146194">
                  <a:lumMod val="50000"/>
                </a:srgbClr>
              </a:solidFill>
              <a:latin typeface="Century Gothic" panose="020B0502020202020204"/>
            </a:endParaRPr>
          </a:p>
        </p:txBody>
      </p:sp>
      <p:grpSp>
        <p:nvGrpSpPr>
          <p:cNvPr id="55" name="Group 54">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56" name="Straight Connector 55">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0FC09790-001A-4353-BF3B-592E5AA787F8}"/>
              </a:ext>
            </a:extLst>
          </p:cNvPr>
          <p:cNvSpPr txBox="1"/>
          <p:nvPr/>
        </p:nvSpPr>
        <p:spPr>
          <a:xfrm>
            <a:off x="8430419"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359364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Impacts on social contracting (1)</a:t>
            </a:r>
            <a:br>
              <a:rPr lang="en-GB" dirty="0"/>
            </a:br>
            <a:r>
              <a:rPr lang="en-GB" dirty="0"/>
              <a:t>Anne Davies, Faculty of Law, University of Oxford</a:t>
            </a:r>
          </a:p>
        </p:txBody>
      </p:sp>
      <p:sp>
        <p:nvSpPr>
          <p:cNvPr id="4" name="Content Placeholder 3"/>
          <p:cNvSpPr>
            <a:spLocks noGrp="1"/>
          </p:cNvSpPr>
          <p:nvPr>
            <p:ph idx="1"/>
          </p:nvPr>
        </p:nvSpPr>
        <p:spPr/>
        <p:txBody>
          <a:bodyPr/>
          <a:lstStyle/>
          <a:p>
            <a:endParaRPr lang="en-GB" dirty="0"/>
          </a:p>
          <a:p>
            <a:r>
              <a:rPr lang="en-GB" dirty="0"/>
              <a:t>Oxford POGO Club response available </a:t>
            </a:r>
            <a:r>
              <a:rPr lang="en-GB" dirty="0">
                <a:hlinkClick r:id="rId2"/>
              </a:rPr>
              <a:t>here</a:t>
            </a:r>
            <a:endParaRPr lang="en-GB" dirty="0"/>
          </a:p>
          <a:p>
            <a:endParaRPr lang="en-GB" dirty="0"/>
          </a:p>
          <a:p>
            <a:pPr marL="171450" lvl="1">
              <a:spcBef>
                <a:spcPts val="750"/>
              </a:spcBef>
            </a:pPr>
            <a:r>
              <a:rPr lang="en-GB" sz="2100" dirty="0"/>
              <a:t>Commercial/transactional v social/relational </a:t>
            </a:r>
          </a:p>
          <a:p>
            <a:pPr marL="171450" lvl="1">
              <a:spcBef>
                <a:spcPts val="750"/>
              </a:spcBef>
            </a:pPr>
            <a:endParaRPr lang="en-GB" dirty="0"/>
          </a:p>
          <a:p>
            <a:pPr marL="171450" lvl="1">
              <a:spcBef>
                <a:spcPts val="750"/>
              </a:spcBef>
            </a:pPr>
            <a:r>
              <a:rPr lang="en-GB" sz="2100" dirty="0"/>
              <a:t>Law reform v ‘transformation’ </a:t>
            </a:r>
          </a:p>
          <a:p>
            <a:pPr marL="171450" lvl="1">
              <a:spcBef>
                <a:spcPts val="750"/>
              </a:spcBef>
            </a:pPr>
            <a:r>
              <a:rPr lang="en-GB" sz="2100" dirty="0"/>
              <a:t>Flexible procedures v flexibility in practice</a:t>
            </a:r>
          </a:p>
          <a:p>
            <a:pPr marL="171450" lvl="1">
              <a:spcBef>
                <a:spcPts val="750"/>
              </a:spcBef>
            </a:pPr>
            <a:r>
              <a:rPr lang="en-GB" sz="2100" dirty="0"/>
              <a:t>Oversight v learning </a:t>
            </a:r>
          </a:p>
          <a:p>
            <a:pPr marL="171450" lvl="1">
              <a:spcBef>
                <a:spcPts val="750"/>
              </a:spcBef>
            </a:pPr>
            <a:endParaRPr lang="en-GB" dirty="0"/>
          </a:p>
          <a:p>
            <a:endParaRPr lang="en-GB" dirty="0"/>
          </a:p>
          <a:p>
            <a:endParaRPr lang="en-GB" dirty="0"/>
          </a:p>
          <a:p>
            <a:pPr lvl="1"/>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017" y="3506932"/>
            <a:ext cx="3229494" cy="2321036"/>
          </a:xfrm>
          <a:prstGeom prst="rect">
            <a:avLst/>
          </a:prstGeom>
        </p:spPr>
      </p:pic>
      <p:pic>
        <p:nvPicPr>
          <p:cNvPr id="3" name="Picture 2"/>
          <p:cNvPicPr>
            <a:picLocks noChangeAspect="1"/>
          </p:cNvPicPr>
          <p:nvPr/>
        </p:nvPicPr>
        <p:blipFill>
          <a:blip r:embed="rId4"/>
          <a:stretch>
            <a:fillRect/>
          </a:stretch>
        </p:blipFill>
        <p:spPr>
          <a:xfrm>
            <a:off x="6651575" y="2363473"/>
            <a:ext cx="1514286" cy="728572"/>
          </a:xfrm>
          <a:prstGeom prst="rect">
            <a:avLst/>
          </a:prstGeom>
        </p:spPr>
      </p:pic>
      <p:sp>
        <p:nvSpPr>
          <p:cNvPr id="5" name="TextBox 4">
            <a:extLst>
              <a:ext uri="{FF2B5EF4-FFF2-40B4-BE49-F238E27FC236}">
                <a16:creationId xmlns:a16="http://schemas.microsoft.com/office/drawing/2014/main" id="{5CCAB9F2-F1A7-40C5-A1FB-13293A492199}"/>
              </a:ext>
            </a:extLst>
          </p:cNvPr>
          <p:cNvSpPr txBox="1"/>
          <p:nvPr/>
        </p:nvSpPr>
        <p:spPr>
          <a:xfrm>
            <a:off x="8390238" y="148281"/>
            <a:ext cx="581273" cy="369332"/>
          </a:xfrm>
          <a:prstGeom prst="rect">
            <a:avLst/>
          </a:prstGeom>
          <a:noFill/>
        </p:spPr>
        <p:txBody>
          <a:bodyPr wrap="square" rtlCol="0">
            <a:spAutoFit/>
          </a:bodyPr>
          <a:lstStyle/>
          <a:p>
            <a:r>
              <a:rPr lang="en-US" dirty="0"/>
              <a:t>:36</a:t>
            </a:r>
          </a:p>
        </p:txBody>
      </p:sp>
      <p:sp>
        <p:nvSpPr>
          <p:cNvPr id="7" name="Slide Number Placeholder 6">
            <a:extLst>
              <a:ext uri="{FF2B5EF4-FFF2-40B4-BE49-F238E27FC236}">
                <a16:creationId xmlns:a16="http://schemas.microsoft.com/office/drawing/2014/main" id="{3FAC291C-DB40-4581-BA89-CC5D39FE04BE}"/>
              </a:ext>
            </a:extLst>
          </p:cNvPr>
          <p:cNvSpPr>
            <a:spLocks noGrp="1"/>
          </p:cNvSpPr>
          <p:nvPr>
            <p:ph type="sldNum" sz="quarter" idx="12"/>
          </p:nvPr>
        </p:nvSpPr>
        <p:spPr>
          <a:xfrm>
            <a:off x="6457950" y="6176963"/>
            <a:ext cx="2057400" cy="544513"/>
          </a:xfrm>
        </p:spPr>
        <p:txBody>
          <a:bodyPr/>
          <a:lstStyle/>
          <a:p>
            <a:fld id="{2C61C8A8-7008-4072-8CAF-A8AC9518A559}" type="slidenum">
              <a:rPr lang="en-GB" sz="1100" smtClean="0"/>
              <a:t>9</a:t>
            </a:fld>
            <a:endParaRPr lang="en-GB" sz="1100" dirty="0"/>
          </a:p>
        </p:txBody>
      </p:sp>
    </p:spTree>
    <p:extLst>
      <p:ext uri="{BB962C8B-B14F-4D97-AF65-F5344CB8AC3E}">
        <p14:creationId xmlns:p14="http://schemas.microsoft.com/office/powerpoint/2010/main" val="11397697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Bristo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B_presentation_21.6.2017" id="{1FA4115A-C3BF-004D-A5F5-0391827333B0}" vid="{11128651-A705-7547-93C6-F24E61BD4E70}"/>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ptx" id="{11614878-024B-46E2-B4C2-D98B16FEDC3D}" vid="{6E3253E0-A1A4-4AFF-8807-10D68D0292C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GO Lab">
      <a:dk1>
        <a:srgbClr val="000000"/>
      </a:dk1>
      <a:lt1>
        <a:srgbClr val="FFFFFF"/>
      </a:lt1>
      <a:dk2>
        <a:srgbClr val="002047"/>
      </a:dk2>
      <a:lt2>
        <a:srgbClr val="F5F5F5"/>
      </a:lt2>
      <a:accent1>
        <a:srgbClr val="002047"/>
      </a:accent1>
      <a:accent2>
        <a:srgbClr val="00619B"/>
      </a:accent2>
      <a:accent3>
        <a:srgbClr val="D76124"/>
      </a:accent3>
      <a:accent4>
        <a:srgbClr val="491463"/>
      </a:accent4>
      <a:accent5>
        <a:srgbClr val="3A9349"/>
      </a:accent5>
      <a:accent6>
        <a:srgbClr val="D7D2CB"/>
      </a:accent6>
      <a:hlink>
        <a:srgbClr val="DEEBF7"/>
      </a:hlink>
      <a:folHlink>
        <a:srgbClr val="F0C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15655</TotalTime>
  <Words>1694</Words>
  <Application>Microsoft Office PowerPoint</Application>
  <PresentationFormat>On-screen Show (4:3)</PresentationFormat>
  <Paragraphs>186</Paragraphs>
  <Slides>17</Slides>
  <Notes>4</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17</vt:i4>
      </vt:variant>
    </vt:vector>
  </HeadingPairs>
  <TitlesOfParts>
    <vt:vector size="40" baseType="lpstr">
      <vt:lpstr>Aharoni</vt:lpstr>
      <vt:lpstr>Arial</vt:lpstr>
      <vt:lpstr>Calibri</vt:lpstr>
      <vt:lpstr>Calibri Light</vt:lpstr>
      <vt:lpstr>Century Gothic</vt:lpstr>
      <vt:lpstr>Courier New</vt:lpstr>
      <vt:lpstr>DokChampa</vt:lpstr>
      <vt:lpstr>Ebrima</vt:lpstr>
      <vt:lpstr>Georgia</vt:lpstr>
      <vt:lpstr>inherit</vt:lpstr>
      <vt:lpstr>Sanchez </vt:lpstr>
      <vt:lpstr>Trebuchet MS Regular</vt:lpstr>
      <vt:lpstr>Wingdings</vt:lpstr>
      <vt:lpstr>Wingdings 3</vt:lpstr>
      <vt:lpstr>Office Theme</vt:lpstr>
      <vt:lpstr>University of Bristol Presentation</vt:lpstr>
      <vt:lpstr>Slice</vt:lpstr>
      <vt:lpstr>1_Office Theme</vt:lpstr>
      <vt:lpstr>3_Office Theme</vt:lpstr>
      <vt:lpstr>2_Office Theme</vt:lpstr>
      <vt:lpstr>1_Blank</vt:lpstr>
      <vt:lpstr>4_Office Theme</vt:lpstr>
      <vt:lpstr>5_Office Theme</vt:lpstr>
      <vt:lpstr>Webinar –  Post-Brexit UK Procurement:  The Pending Wave of Reform</vt:lpstr>
      <vt:lpstr>PowerPoint Presentation</vt:lpstr>
      <vt:lpstr>Welcome to Today’s Program</vt:lpstr>
      <vt:lpstr>Panelists</vt:lpstr>
      <vt:lpstr>PowerPoint Presentation</vt:lpstr>
      <vt:lpstr> Monckton Chambers – King’s College London</vt:lpstr>
      <vt:lpstr>    Post-Brexit UK Procurement:  The Pending Wave of Reform  King’s College London/ George Washington University </vt:lpstr>
      <vt:lpstr>UK Procurement Law: How we got here and what we’ve produced</vt:lpstr>
      <vt:lpstr>Impacts on social contracting (1) Anne Davies, Faculty of Law, University of Oxford</vt:lpstr>
      <vt:lpstr>PowerPoint Presentation</vt:lpstr>
      <vt:lpstr>WHERE’S DEFENCE?</vt:lpstr>
      <vt:lpstr>The pending wave of reform </vt:lpstr>
      <vt:lpstr>The pending wave of reform </vt:lpstr>
      <vt:lpstr>The Green Paper: Not what it says on the tin</vt:lpstr>
      <vt:lpstr>The Rebirth of British Procurement – Comments – Chris Yukins, GW Law</vt:lpstr>
      <vt:lpstr>Questions &amp;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  Post-Brexit UK Procurement:  The Pending Wave of Reform</dc:title>
  <dc:creator>Yukins, Christopher R.</dc:creator>
  <cp:lastModifiedBy>Yukins, Christopher R.</cp:lastModifiedBy>
  <cp:revision>37</cp:revision>
  <dcterms:created xsi:type="dcterms:W3CDTF">2021-03-12T03:55:43Z</dcterms:created>
  <dcterms:modified xsi:type="dcterms:W3CDTF">2021-04-19T18:04:50Z</dcterms:modified>
</cp:coreProperties>
</file>