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60" r:id="rId3"/>
    <p:sldId id="257" r:id="rId4"/>
    <p:sldId id="258" r:id="rId5"/>
    <p:sldId id="261" r:id="rId6"/>
    <p:sldId id="259"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41FAA-CFA8-4D87-8A18-AF84FE09E25A}" type="datetimeFigureOut">
              <a:rPr lang="en-US" smtClean="0"/>
              <a:t>6/7/2021</a:t>
            </a:fld>
            <a:endParaRPr lang="en-US"/>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86DFE-DDC8-41D9-B3A4-8FACFEAB5A6E}" type="slidenum">
              <a:rPr lang="en-US" smtClean="0"/>
              <a:t>‹#›</a:t>
            </a:fld>
            <a:endParaRPr lang="en-US"/>
          </a:p>
        </p:txBody>
      </p:sp>
    </p:spTree>
    <p:extLst>
      <p:ext uri="{BB962C8B-B14F-4D97-AF65-F5344CB8AC3E}">
        <p14:creationId xmlns:p14="http://schemas.microsoft.com/office/powerpoint/2010/main" val="163877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1D3ED8-3D72-4688-B52F-359DD3574CE8}"/>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a:p>
        </p:txBody>
      </p:sp>
      <p:sp>
        <p:nvSpPr>
          <p:cNvPr id="3" name="Podtytuł 2">
            <a:extLst>
              <a:ext uri="{FF2B5EF4-FFF2-40B4-BE49-F238E27FC236}">
                <a16:creationId xmlns:a16="http://schemas.microsoft.com/office/drawing/2014/main" id="{A1ABBE3D-6461-4BD7-8EA1-60205BDC51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Symbol zastępczy daty 3">
            <a:extLst>
              <a:ext uri="{FF2B5EF4-FFF2-40B4-BE49-F238E27FC236}">
                <a16:creationId xmlns:a16="http://schemas.microsoft.com/office/drawing/2014/main" id="{E1579174-2ABC-4695-B679-E186C41B5578}"/>
              </a:ext>
            </a:extLst>
          </p:cNvPr>
          <p:cNvSpPr>
            <a:spLocks noGrp="1"/>
          </p:cNvSpPr>
          <p:nvPr>
            <p:ph type="dt" sz="half" idx="10"/>
          </p:nvPr>
        </p:nvSpPr>
        <p:spPr/>
        <p:txBody>
          <a:bodyPr/>
          <a:lstStyle/>
          <a:p>
            <a:fld id="{91F846BC-F6AB-4EB0-98DE-DC6C5C9A9848}" type="datetime1">
              <a:rPr lang="en-US" smtClean="0"/>
              <a:t>6/7/2021</a:t>
            </a:fld>
            <a:endParaRPr lang="en-US"/>
          </a:p>
        </p:txBody>
      </p:sp>
      <p:sp>
        <p:nvSpPr>
          <p:cNvPr id="5" name="Symbol zastępczy stopki 4">
            <a:extLst>
              <a:ext uri="{FF2B5EF4-FFF2-40B4-BE49-F238E27FC236}">
                <a16:creationId xmlns:a16="http://schemas.microsoft.com/office/drawing/2014/main" id="{A3EB2EED-A82F-46C0-8484-3FCC3E6E6125}"/>
              </a:ext>
            </a:extLst>
          </p:cNvPr>
          <p:cNvSpPr>
            <a:spLocks noGrp="1"/>
          </p:cNvSpPr>
          <p:nvPr>
            <p:ph type="ftr" sz="quarter" idx="11"/>
          </p:nvPr>
        </p:nvSpPr>
        <p:spPr/>
        <p:txBody>
          <a:bodyPr/>
          <a:lstStyle/>
          <a:p>
            <a:r>
              <a:rPr lang="en-US"/>
              <a:t>Bid challenges. International Perspectives: Poland </a:t>
            </a:r>
          </a:p>
        </p:txBody>
      </p:sp>
      <p:sp>
        <p:nvSpPr>
          <p:cNvPr id="6" name="Symbol zastępczy numeru slajdu 5">
            <a:extLst>
              <a:ext uri="{FF2B5EF4-FFF2-40B4-BE49-F238E27FC236}">
                <a16:creationId xmlns:a16="http://schemas.microsoft.com/office/drawing/2014/main" id="{8BCBEF9E-AEE0-442F-BDBB-F18BE44ABF2D}"/>
              </a:ext>
            </a:extLst>
          </p:cNvPr>
          <p:cNvSpPr>
            <a:spLocks noGrp="1"/>
          </p:cNvSpPr>
          <p:nvPr>
            <p:ph type="sldNum" sz="quarter" idx="12"/>
          </p:nvPr>
        </p:nvSpPr>
        <p:spPr/>
        <p:txBody>
          <a:bodyPr/>
          <a:lstStyle/>
          <a:p>
            <a:fld id="{3C683607-ECCC-4D0D-9714-C4B0E731661E}" type="slidenum">
              <a:rPr lang="en-US" smtClean="0"/>
              <a:t>‹#›</a:t>
            </a:fld>
            <a:endParaRPr lang="en-US"/>
          </a:p>
        </p:txBody>
      </p:sp>
    </p:spTree>
    <p:extLst>
      <p:ext uri="{BB962C8B-B14F-4D97-AF65-F5344CB8AC3E}">
        <p14:creationId xmlns:p14="http://schemas.microsoft.com/office/powerpoint/2010/main" val="469221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6C181E-A835-4E69-8EEE-E51F05B000C5}"/>
              </a:ext>
            </a:extLst>
          </p:cNvPr>
          <p:cNvSpPr>
            <a:spLocks noGrp="1"/>
          </p:cNvSpPr>
          <p:nvPr>
            <p:ph type="title"/>
          </p:nvPr>
        </p:nvSpPr>
        <p:spPr/>
        <p:txBody>
          <a:bodyPr/>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C96F5556-EDB3-4557-A2DD-1DC89B6EF4EF}"/>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220E14AB-A2D9-4C6E-818C-C94FCF045B27}"/>
              </a:ext>
            </a:extLst>
          </p:cNvPr>
          <p:cNvSpPr>
            <a:spLocks noGrp="1"/>
          </p:cNvSpPr>
          <p:nvPr>
            <p:ph type="dt" sz="half" idx="10"/>
          </p:nvPr>
        </p:nvSpPr>
        <p:spPr/>
        <p:txBody>
          <a:bodyPr/>
          <a:lstStyle/>
          <a:p>
            <a:fld id="{71EEB421-F187-4D89-A24C-D5D94E13AB06}" type="datetime1">
              <a:rPr lang="en-US" smtClean="0"/>
              <a:t>6/7/2021</a:t>
            </a:fld>
            <a:endParaRPr lang="en-US"/>
          </a:p>
        </p:txBody>
      </p:sp>
      <p:sp>
        <p:nvSpPr>
          <p:cNvPr id="5" name="Symbol zastępczy stopki 4">
            <a:extLst>
              <a:ext uri="{FF2B5EF4-FFF2-40B4-BE49-F238E27FC236}">
                <a16:creationId xmlns:a16="http://schemas.microsoft.com/office/drawing/2014/main" id="{174DBB29-C000-4997-AB9A-5B2532B01DD2}"/>
              </a:ext>
            </a:extLst>
          </p:cNvPr>
          <p:cNvSpPr>
            <a:spLocks noGrp="1"/>
          </p:cNvSpPr>
          <p:nvPr>
            <p:ph type="ftr" sz="quarter" idx="11"/>
          </p:nvPr>
        </p:nvSpPr>
        <p:spPr/>
        <p:txBody>
          <a:bodyPr/>
          <a:lstStyle/>
          <a:p>
            <a:r>
              <a:rPr lang="en-US"/>
              <a:t>Bid challenges. International Perspectives: Poland </a:t>
            </a:r>
          </a:p>
        </p:txBody>
      </p:sp>
      <p:sp>
        <p:nvSpPr>
          <p:cNvPr id="6" name="Symbol zastępczy numeru slajdu 5">
            <a:extLst>
              <a:ext uri="{FF2B5EF4-FFF2-40B4-BE49-F238E27FC236}">
                <a16:creationId xmlns:a16="http://schemas.microsoft.com/office/drawing/2014/main" id="{9C6FB36C-0489-4782-A81C-7F81E90EF13E}"/>
              </a:ext>
            </a:extLst>
          </p:cNvPr>
          <p:cNvSpPr>
            <a:spLocks noGrp="1"/>
          </p:cNvSpPr>
          <p:nvPr>
            <p:ph type="sldNum" sz="quarter" idx="12"/>
          </p:nvPr>
        </p:nvSpPr>
        <p:spPr/>
        <p:txBody>
          <a:bodyPr/>
          <a:lstStyle/>
          <a:p>
            <a:fld id="{3C683607-ECCC-4D0D-9714-C4B0E731661E}" type="slidenum">
              <a:rPr lang="en-US" smtClean="0"/>
              <a:t>‹#›</a:t>
            </a:fld>
            <a:endParaRPr lang="en-US"/>
          </a:p>
        </p:txBody>
      </p:sp>
    </p:spTree>
    <p:extLst>
      <p:ext uri="{BB962C8B-B14F-4D97-AF65-F5344CB8AC3E}">
        <p14:creationId xmlns:p14="http://schemas.microsoft.com/office/powerpoint/2010/main" val="123643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4CDD8FDE-109A-4B5D-8102-A18DE4003EC0}"/>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01C0216F-E8E5-4904-99D6-7DD1D3601BA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D608B7D1-0701-4211-862B-0B6D6C560948}"/>
              </a:ext>
            </a:extLst>
          </p:cNvPr>
          <p:cNvSpPr>
            <a:spLocks noGrp="1"/>
          </p:cNvSpPr>
          <p:nvPr>
            <p:ph type="dt" sz="half" idx="10"/>
          </p:nvPr>
        </p:nvSpPr>
        <p:spPr/>
        <p:txBody>
          <a:bodyPr/>
          <a:lstStyle/>
          <a:p>
            <a:fld id="{C455C8FF-1EE0-4175-927F-C4C8C43217FF}" type="datetime1">
              <a:rPr lang="en-US" smtClean="0"/>
              <a:t>6/7/2021</a:t>
            </a:fld>
            <a:endParaRPr lang="en-US"/>
          </a:p>
        </p:txBody>
      </p:sp>
      <p:sp>
        <p:nvSpPr>
          <p:cNvPr id="5" name="Symbol zastępczy stopki 4">
            <a:extLst>
              <a:ext uri="{FF2B5EF4-FFF2-40B4-BE49-F238E27FC236}">
                <a16:creationId xmlns:a16="http://schemas.microsoft.com/office/drawing/2014/main" id="{E72787FD-5797-4273-88A8-61F3A5AC88F4}"/>
              </a:ext>
            </a:extLst>
          </p:cNvPr>
          <p:cNvSpPr>
            <a:spLocks noGrp="1"/>
          </p:cNvSpPr>
          <p:nvPr>
            <p:ph type="ftr" sz="quarter" idx="11"/>
          </p:nvPr>
        </p:nvSpPr>
        <p:spPr/>
        <p:txBody>
          <a:bodyPr/>
          <a:lstStyle/>
          <a:p>
            <a:r>
              <a:rPr lang="en-US"/>
              <a:t>Bid challenges. International Perspectives: Poland </a:t>
            </a:r>
          </a:p>
        </p:txBody>
      </p:sp>
      <p:sp>
        <p:nvSpPr>
          <p:cNvPr id="6" name="Symbol zastępczy numeru slajdu 5">
            <a:extLst>
              <a:ext uri="{FF2B5EF4-FFF2-40B4-BE49-F238E27FC236}">
                <a16:creationId xmlns:a16="http://schemas.microsoft.com/office/drawing/2014/main" id="{D06C22CF-3E9D-47D6-86BF-B9AE9F68F672}"/>
              </a:ext>
            </a:extLst>
          </p:cNvPr>
          <p:cNvSpPr>
            <a:spLocks noGrp="1"/>
          </p:cNvSpPr>
          <p:nvPr>
            <p:ph type="sldNum" sz="quarter" idx="12"/>
          </p:nvPr>
        </p:nvSpPr>
        <p:spPr/>
        <p:txBody>
          <a:bodyPr/>
          <a:lstStyle/>
          <a:p>
            <a:fld id="{3C683607-ECCC-4D0D-9714-C4B0E731661E}" type="slidenum">
              <a:rPr lang="en-US" smtClean="0"/>
              <a:t>‹#›</a:t>
            </a:fld>
            <a:endParaRPr lang="en-US"/>
          </a:p>
        </p:txBody>
      </p:sp>
    </p:spTree>
    <p:extLst>
      <p:ext uri="{BB962C8B-B14F-4D97-AF65-F5344CB8AC3E}">
        <p14:creationId xmlns:p14="http://schemas.microsoft.com/office/powerpoint/2010/main" val="40147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B9ACFA-AE80-44C9-8F94-CE7397AFAE60}"/>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46487B90-E9FE-45B8-AA1C-E9F7879EE7FA}"/>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B1C9622B-FF4C-4FC2-91FB-E2C6F0810000}"/>
              </a:ext>
            </a:extLst>
          </p:cNvPr>
          <p:cNvSpPr>
            <a:spLocks noGrp="1"/>
          </p:cNvSpPr>
          <p:nvPr>
            <p:ph type="dt" sz="half" idx="10"/>
          </p:nvPr>
        </p:nvSpPr>
        <p:spPr/>
        <p:txBody>
          <a:bodyPr/>
          <a:lstStyle/>
          <a:p>
            <a:fld id="{65108B64-7ECF-4BF1-BAFF-055F390EA3EF}" type="datetime1">
              <a:rPr lang="en-US" smtClean="0"/>
              <a:t>6/7/2021</a:t>
            </a:fld>
            <a:endParaRPr lang="en-US"/>
          </a:p>
        </p:txBody>
      </p:sp>
      <p:sp>
        <p:nvSpPr>
          <p:cNvPr id="5" name="Symbol zastępczy stopki 4">
            <a:extLst>
              <a:ext uri="{FF2B5EF4-FFF2-40B4-BE49-F238E27FC236}">
                <a16:creationId xmlns:a16="http://schemas.microsoft.com/office/drawing/2014/main" id="{29D73F0A-1869-454C-A11C-86A965284B27}"/>
              </a:ext>
            </a:extLst>
          </p:cNvPr>
          <p:cNvSpPr>
            <a:spLocks noGrp="1"/>
          </p:cNvSpPr>
          <p:nvPr>
            <p:ph type="ftr" sz="quarter" idx="11"/>
          </p:nvPr>
        </p:nvSpPr>
        <p:spPr/>
        <p:txBody>
          <a:bodyPr/>
          <a:lstStyle/>
          <a:p>
            <a:r>
              <a:rPr lang="en-US"/>
              <a:t>Bid challenges. International Perspectives: Poland </a:t>
            </a:r>
          </a:p>
        </p:txBody>
      </p:sp>
      <p:sp>
        <p:nvSpPr>
          <p:cNvPr id="6" name="Symbol zastępczy numeru slajdu 5">
            <a:extLst>
              <a:ext uri="{FF2B5EF4-FFF2-40B4-BE49-F238E27FC236}">
                <a16:creationId xmlns:a16="http://schemas.microsoft.com/office/drawing/2014/main" id="{42E147C6-9851-49C2-AF3E-74999833E095}"/>
              </a:ext>
            </a:extLst>
          </p:cNvPr>
          <p:cNvSpPr>
            <a:spLocks noGrp="1"/>
          </p:cNvSpPr>
          <p:nvPr>
            <p:ph type="sldNum" sz="quarter" idx="12"/>
          </p:nvPr>
        </p:nvSpPr>
        <p:spPr/>
        <p:txBody>
          <a:bodyPr/>
          <a:lstStyle/>
          <a:p>
            <a:fld id="{3C683607-ECCC-4D0D-9714-C4B0E731661E}" type="slidenum">
              <a:rPr lang="en-US" smtClean="0"/>
              <a:t>‹#›</a:t>
            </a:fld>
            <a:endParaRPr lang="en-US"/>
          </a:p>
        </p:txBody>
      </p:sp>
    </p:spTree>
    <p:extLst>
      <p:ext uri="{BB962C8B-B14F-4D97-AF65-F5344CB8AC3E}">
        <p14:creationId xmlns:p14="http://schemas.microsoft.com/office/powerpoint/2010/main" val="98856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D26764-0FB3-4B87-8C61-B5B966B44540}"/>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a:p>
        </p:txBody>
      </p:sp>
      <p:sp>
        <p:nvSpPr>
          <p:cNvPr id="3" name="Symbol zastępczy tekstu 2">
            <a:extLst>
              <a:ext uri="{FF2B5EF4-FFF2-40B4-BE49-F238E27FC236}">
                <a16:creationId xmlns:a16="http://schemas.microsoft.com/office/drawing/2014/main" id="{8F8FC28F-97CC-497A-A1A2-3384A8EC11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1CBDF2A5-E123-4936-9D97-C0AFDFFA01E5}"/>
              </a:ext>
            </a:extLst>
          </p:cNvPr>
          <p:cNvSpPr>
            <a:spLocks noGrp="1"/>
          </p:cNvSpPr>
          <p:nvPr>
            <p:ph type="dt" sz="half" idx="10"/>
          </p:nvPr>
        </p:nvSpPr>
        <p:spPr/>
        <p:txBody>
          <a:bodyPr/>
          <a:lstStyle/>
          <a:p>
            <a:fld id="{F6F29BE2-ED5A-44AF-AA33-9AE4562FEC8E}" type="datetime1">
              <a:rPr lang="en-US" smtClean="0"/>
              <a:t>6/7/2021</a:t>
            </a:fld>
            <a:endParaRPr lang="en-US"/>
          </a:p>
        </p:txBody>
      </p:sp>
      <p:sp>
        <p:nvSpPr>
          <p:cNvPr id="5" name="Symbol zastępczy stopki 4">
            <a:extLst>
              <a:ext uri="{FF2B5EF4-FFF2-40B4-BE49-F238E27FC236}">
                <a16:creationId xmlns:a16="http://schemas.microsoft.com/office/drawing/2014/main" id="{17EBCD92-ABAF-4BE7-8614-126E21E74113}"/>
              </a:ext>
            </a:extLst>
          </p:cNvPr>
          <p:cNvSpPr>
            <a:spLocks noGrp="1"/>
          </p:cNvSpPr>
          <p:nvPr>
            <p:ph type="ftr" sz="quarter" idx="11"/>
          </p:nvPr>
        </p:nvSpPr>
        <p:spPr/>
        <p:txBody>
          <a:bodyPr/>
          <a:lstStyle/>
          <a:p>
            <a:r>
              <a:rPr lang="en-US"/>
              <a:t>Bid challenges. International Perspectives: Poland </a:t>
            </a:r>
          </a:p>
        </p:txBody>
      </p:sp>
      <p:sp>
        <p:nvSpPr>
          <p:cNvPr id="6" name="Symbol zastępczy numeru slajdu 5">
            <a:extLst>
              <a:ext uri="{FF2B5EF4-FFF2-40B4-BE49-F238E27FC236}">
                <a16:creationId xmlns:a16="http://schemas.microsoft.com/office/drawing/2014/main" id="{BEB427A2-2B28-4E75-9227-5D87BFBE57A5}"/>
              </a:ext>
            </a:extLst>
          </p:cNvPr>
          <p:cNvSpPr>
            <a:spLocks noGrp="1"/>
          </p:cNvSpPr>
          <p:nvPr>
            <p:ph type="sldNum" sz="quarter" idx="12"/>
          </p:nvPr>
        </p:nvSpPr>
        <p:spPr/>
        <p:txBody>
          <a:bodyPr/>
          <a:lstStyle/>
          <a:p>
            <a:fld id="{3C683607-ECCC-4D0D-9714-C4B0E731661E}" type="slidenum">
              <a:rPr lang="en-US" smtClean="0"/>
              <a:t>‹#›</a:t>
            </a:fld>
            <a:endParaRPr lang="en-US"/>
          </a:p>
        </p:txBody>
      </p:sp>
    </p:spTree>
    <p:extLst>
      <p:ext uri="{BB962C8B-B14F-4D97-AF65-F5344CB8AC3E}">
        <p14:creationId xmlns:p14="http://schemas.microsoft.com/office/powerpoint/2010/main" val="278956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488AD0-B1DB-4469-A00C-A109783D677F}"/>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210620EA-A5AB-4449-8536-160F0958CAA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a:extLst>
              <a:ext uri="{FF2B5EF4-FFF2-40B4-BE49-F238E27FC236}">
                <a16:creationId xmlns:a16="http://schemas.microsoft.com/office/drawing/2014/main" id="{DFBCA969-06C5-4CA9-8749-127690F99A07}"/>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a:extLst>
              <a:ext uri="{FF2B5EF4-FFF2-40B4-BE49-F238E27FC236}">
                <a16:creationId xmlns:a16="http://schemas.microsoft.com/office/drawing/2014/main" id="{91617439-5890-4989-9064-850EA5FE8BC8}"/>
              </a:ext>
            </a:extLst>
          </p:cNvPr>
          <p:cNvSpPr>
            <a:spLocks noGrp="1"/>
          </p:cNvSpPr>
          <p:nvPr>
            <p:ph type="dt" sz="half" idx="10"/>
          </p:nvPr>
        </p:nvSpPr>
        <p:spPr/>
        <p:txBody>
          <a:bodyPr/>
          <a:lstStyle/>
          <a:p>
            <a:fld id="{B38B3222-C11D-4A24-9265-26CAE5C23357}" type="datetime1">
              <a:rPr lang="en-US" smtClean="0"/>
              <a:t>6/7/2021</a:t>
            </a:fld>
            <a:endParaRPr lang="en-US"/>
          </a:p>
        </p:txBody>
      </p:sp>
      <p:sp>
        <p:nvSpPr>
          <p:cNvPr id="6" name="Symbol zastępczy stopki 5">
            <a:extLst>
              <a:ext uri="{FF2B5EF4-FFF2-40B4-BE49-F238E27FC236}">
                <a16:creationId xmlns:a16="http://schemas.microsoft.com/office/drawing/2014/main" id="{F69E3B97-CBAB-435B-9AD1-FBB4DF68D08F}"/>
              </a:ext>
            </a:extLst>
          </p:cNvPr>
          <p:cNvSpPr>
            <a:spLocks noGrp="1"/>
          </p:cNvSpPr>
          <p:nvPr>
            <p:ph type="ftr" sz="quarter" idx="11"/>
          </p:nvPr>
        </p:nvSpPr>
        <p:spPr/>
        <p:txBody>
          <a:bodyPr/>
          <a:lstStyle/>
          <a:p>
            <a:r>
              <a:rPr lang="en-US"/>
              <a:t>Bid challenges. International Perspectives: Poland </a:t>
            </a:r>
          </a:p>
        </p:txBody>
      </p:sp>
      <p:sp>
        <p:nvSpPr>
          <p:cNvPr id="7" name="Symbol zastępczy numeru slajdu 6">
            <a:extLst>
              <a:ext uri="{FF2B5EF4-FFF2-40B4-BE49-F238E27FC236}">
                <a16:creationId xmlns:a16="http://schemas.microsoft.com/office/drawing/2014/main" id="{88609691-CA94-44A9-91C2-C04750BA9762}"/>
              </a:ext>
            </a:extLst>
          </p:cNvPr>
          <p:cNvSpPr>
            <a:spLocks noGrp="1"/>
          </p:cNvSpPr>
          <p:nvPr>
            <p:ph type="sldNum" sz="quarter" idx="12"/>
          </p:nvPr>
        </p:nvSpPr>
        <p:spPr/>
        <p:txBody>
          <a:bodyPr/>
          <a:lstStyle/>
          <a:p>
            <a:fld id="{3C683607-ECCC-4D0D-9714-C4B0E731661E}" type="slidenum">
              <a:rPr lang="en-US" smtClean="0"/>
              <a:t>‹#›</a:t>
            </a:fld>
            <a:endParaRPr lang="en-US"/>
          </a:p>
        </p:txBody>
      </p:sp>
    </p:spTree>
    <p:extLst>
      <p:ext uri="{BB962C8B-B14F-4D97-AF65-F5344CB8AC3E}">
        <p14:creationId xmlns:p14="http://schemas.microsoft.com/office/powerpoint/2010/main" val="407768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02E240-7452-481A-B0EA-5B9F78CF792F}"/>
              </a:ext>
            </a:extLst>
          </p:cNvPr>
          <p:cNvSpPr>
            <a:spLocks noGrp="1"/>
          </p:cNvSpPr>
          <p:nvPr>
            <p:ph type="title"/>
          </p:nvPr>
        </p:nvSpPr>
        <p:spPr>
          <a:xfrm>
            <a:off x="839788" y="365125"/>
            <a:ext cx="10515600" cy="1325563"/>
          </a:xfrm>
        </p:spPr>
        <p:txBody>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4CE6B893-7AF6-4CAA-AC9B-B88C2C4A38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6106CDB1-519C-47DC-8492-F758EB84AE98}"/>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a:extLst>
              <a:ext uri="{FF2B5EF4-FFF2-40B4-BE49-F238E27FC236}">
                <a16:creationId xmlns:a16="http://schemas.microsoft.com/office/drawing/2014/main" id="{A5EE35B9-5F59-4923-B64A-8AA38CD59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61E2326A-C57D-458C-ADCE-7E8DE0143DE9}"/>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a:extLst>
              <a:ext uri="{FF2B5EF4-FFF2-40B4-BE49-F238E27FC236}">
                <a16:creationId xmlns:a16="http://schemas.microsoft.com/office/drawing/2014/main" id="{595D8086-8CA5-47AF-A1F6-52CFBE3AA7F3}"/>
              </a:ext>
            </a:extLst>
          </p:cNvPr>
          <p:cNvSpPr>
            <a:spLocks noGrp="1"/>
          </p:cNvSpPr>
          <p:nvPr>
            <p:ph type="dt" sz="half" idx="10"/>
          </p:nvPr>
        </p:nvSpPr>
        <p:spPr/>
        <p:txBody>
          <a:bodyPr/>
          <a:lstStyle/>
          <a:p>
            <a:fld id="{9C99FE07-046B-4747-B746-FEB2FA3BEFB5}" type="datetime1">
              <a:rPr lang="en-US" smtClean="0"/>
              <a:t>6/7/2021</a:t>
            </a:fld>
            <a:endParaRPr lang="en-US"/>
          </a:p>
        </p:txBody>
      </p:sp>
      <p:sp>
        <p:nvSpPr>
          <p:cNvPr id="8" name="Symbol zastępczy stopki 7">
            <a:extLst>
              <a:ext uri="{FF2B5EF4-FFF2-40B4-BE49-F238E27FC236}">
                <a16:creationId xmlns:a16="http://schemas.microsoft.com/office/drawing/2014/main" id="{3C4377B0-BD52-41A4-B4D8-80964C1ECA0C}"/>
              </a:ext>
            </a:extLst>
          </p:cNvPr>
          <p:cNvSpPr>
            <a:spLocks noGrp="1"/>
          </p:cNvSpPr>
          <p:nvPr>
            <p:ph type="ftr" sz="quarter" idx="11"/>
          </p:nvPr>
        </p:nvSpPr>
        <p:spPr/>
        <p:txBody>
          <a:bodyPr/>
          <a:lstStyle/>
          <a:p>
            <a:r>
              <a:rPr lang="en-US"/>
              <a:t>Bid challenges. International Perspectives: Poland </a:t>
            </a:r>
          </a:p>
        </p:txBody>
      </p:sp>
      <p:sp>
        <p:nvSpPr>
          <p:cNvPr id="9" name="Symbol zastępczy numeru slajdu 8">
            <a:extLst>
              <a:ext uri="{FF2B5EF4-FFF2-40B4-BE49-F238E27FC236}">
                <a16:creationId xmlns:a16="http://schemas.microsoft.com/office/drawing/2014/main" id="{4568F313-16A2-440D-AB12-51A66C5CFE62}"/>
              </a:ext>
            </a:extLst>
          </p:cNvPr>
          <p:cNvSpPr>
            <a:spLocks noGrp="1"/>
          </p:cNvSpPr>
          <p:nvPr>
            <p:ph type="sldNum" sz="quarter" idx="12"/>
          </p:nvPr>
        </p:nvSpPr>
        <p:spPr/>
        <p:txBody>
          <a:bodyPr/>
          <a:lstStyle/>
          <a:p>
            <a:fld id="{3C683607-ECCC-4D0D-9714-C4B0E731661E}" type="slidenum">
              <a:rPr lang="en-US" smtClean="0"/>
              <a:t>‹#›</a:t>
            </a:fld>
            <a:endParaRPr lang="en-US"/>
          </a:p>
        </p:txBody>
      </p:sp>
    </p:spTree>
    <p:extLst>
      <p:ext uri="{BB962C8B-B14F-4D97-AF65-F5344CB8AC3E}">
        <p14:creationId xmlns:p14="http://schemas.microsoft.com/office/powerpoint/2010/main" val="261377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AA044A-5369-467F-A3CF-162F4D66A08F}"/>
              </a:ext>
            </a:extLst>
          </p:cNvPr>
          <p:cNvSpPr>
            <a:spLocks noGrp="1"/>
          </p:cNvSpPr>
          <p:nvPr>
            <p:ph type="title"/>
          </p:nvPr>
        </p:nvSpPr>
        <p:spPr/>
        <p:txBody>
          <a:bodyPr/>
          <a:lstStyle/>
          <a:p>
            <a:r>
              <a:rPr lang="pl-PL"/>
              <a:t>Kliknij, aby edytować styl</a:t>
            </a:r>
            <a:endParaRPr lang="en-US"/>
          </a:p>
        </p:txBody>
      </p:sp>
      <p:sp>
        <p:nvSpPr>
          <p:cNvPr id="3" name="Symbol zastępczy daty 2">
            <a:extLst>
              <a:ext uri="{FF2B5EF4-FFF2-40B4-BE49-F238E27FC236}">
                <a16:creationId xmlns:a16="http://schemas.microsoft.com/office/drawing/2014/main" id="{431FE192-8922-4E10-BFD7-595DED4747A7}"/>
              </a:ext>
            </a:extLst>
          </p:cNvPr>
          <p:cNvSpPr>
            <a:spLocks noGrp="1"/>
          </p:cNvSpPr>
          <p:nvPr>
            <p:ph type="dt" sz="half" idx="10"/>
          </p:nvPr>
        </p:nvSpPr>
        <p:spPr/>
        <p:txBody>
          <a:bodyPr/>
          <a:lstStyle/>
          <a:p>
            <a:fld id="{E1DA65D8-9D30-437C-B8D4-F1DE2324803C}" type="datetime1">
              <a:rPr lang="en-US" smtClean="0"/>
              <a:t>6/7/2021</a:t>
            </a:fld>
            <a:endParaRPr lang="en-US"/>
          </a:p>
        </p:txBody>
      </p:sp>
      <p:sp>
        <p:nvSpPr>
          <p:cNvPr id="4" name="Symbol zastępczy stopki 3">
            <a:extLst>
              <a:ext uri="{FF2B5EF4-FFF2-40B4-BE49-F238E27FC236}">
                <a16:creationId xmlns:a16="http://schemas.microsoft.com/office/drawing/2014/main" id="{0CDD957A-1527-4C16-A279-3BE2A5E677E0}"/>
              </a:ext>
            </a:extLst>
          </p:cNvPr>
          <p:cNvSpPr>
            <a:spLocks noGrp="1"/>
          </p:cNvSpPr>
          <p:nvPr>
            <p:ph type="ftr" sz="quarter" idx="11"/>
          </p:nvPr>
        </p:nvSpPr>
        <p:spPr/>
        <p:txBody>
          <a:bodyPr/>
          <a:lstStyle/>
          <a:p>
            <a:r>
              <a:rPr lang="en-US"/>
              <a:t>Bid challenges. International Perspectives: Poland </a:t>
            </a:r>
          </a:p>
        </p:txBody>
      </p:sp>
      <p:sp>
        <p:nvSpPr>
          <p:cNvPr id="5" name="Symbol zastępczy numeru slajdu 4">
            <a:extLst>
              <a:ext uri="{FF2B5EF4-FFF2-40B4-BE49-F238E27FC236}">
                <a16:creationId xmlns:a16="http://schemas.microsoft.com/office/drawing/2014/main" id="{75C0F89D-0CEC-4B86-A3ED-83C325DCF638}"/>
              </a:ext>
            </a:extLst>
          </p:cNvPr>
          <p:cNvSpPr>
            <a:spLocks noGrp="1"/>
          </p:cNvSpPr>
          <p:nvPr>
            <p:ph type="sldNum" sz="quarter" idx="12"/>
          </p:nvPr>
        </p:nvSpPr>
        <p:spPr/>
        <p:txBody>
          <a:bodyPr/>
          <a:lstStyle/>
          <a:p>
            <a:fld id="{3C683607-ECCC-4D0D-9714-C4B0E731661E}" type="slidenum">
              <a:rPr lang="en-US" smtClean="0"/>
              <a:t>‹#›</a:t>
            </a:fld>
            <a:endParaRPr lang="en-US"/>
          </a:p>
        </p:txBody>
      </p:sp>
    </p:spTree>
    <p:extLst>
      <p:ext uri="{BB962C8B-B14F-4D97-AF65-F5344CB8AC3E}">
        <p14:creationId xmlns:p14="http://schemas.microsoft.com/office/powerpoint/2010/main" val="301545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5ACDD6E6-54EC-4058-893B-9FDF7819FF39}"/>
              </a:ext>
            </a:extLst>
          </p:cNvPr>
          <p:cNvSpPr>
            <a:spLocks noGrp="1"/>
          </p:cNvSpPr>
          <p:nvPr>
            <p:ph type="dt" sz="half" idx="10"/>
          </p:nvPr>
        </p:nvSpPr>
        <p:spPr/>
        <p:txBody>
          <a:bodyPr/>
          <a:lstStyle/>
          <a:p>
            <a:fld id="{8E1673BD-BE12-4E90-A4C8-2EE1A327B7C9}" type="datetime1">
              <a:rPr lang="en-US" smtClean="0"/>
              <a:t>6/7/2021</a:t>
            </a:fld>
            <a:endParaRPr lang="en-US"/>
          </a:p>
        </p:txBody>
      </p:sp>
      <p:sp>
        <p:nvSpPr>
          <p:cNvPr id="3" name="Symbol zastępczy stopki 2">
            <a:extLst>
              <a:ext uri="{FF2B5EF4-FFF2-40B4-BE49-F238E27FC236}">
                <a16:creationId xmlns:a16="http://schemas.microsoft.com/office/drawing/2014/main" id="{34006C07-FE57-4F92-B5A8-EFE656E236D8}"/>
              </a:ext>
            </a:extLst>
          </p:cNvPr>
          <p:cNvSpPr>
            <a:spLocks noGrp="1"/>
          </p:cNvSpPr>
          <p:nvPr>
            <p:ph type="ftr" sz="quarter" idx="11"/>
          </p:nvPr>
        </p:nvSpPr>
        <p:spPr/>
        <p:txBody>
          <a:bodyPr/>
          <a:lstStyle/>
          <a:p>
            <a:r>
              <a:rPr lang="en-US"/>
              <a:t>Bid challenges. International Perspectives: Poland </a:t>
            </a:r>
          </a:p>
        </p:txBody>
      </p:sp>
      <p:sp>
        <p:nvSpPr>
          <p:cNvPr id="4" name="Symbol zastępczy numeru slajdu 3">
            <a:extLst>
              <a:ext uri="{FF2B5EF4-FFF2-40B4-BE49-F238E27FC236}">
                <a16:creationId xmlns:a16="http://schemas.microsoft.com/office/drawing/2014/main" id="{CFEE297F-6046-440E-8E67-39617251E5D0}"/>
              </a:ext>
            </a:extLst>
          </p:cNvPr>
          <p:cNvSpPr>
            <a:spLocks noGrp="1"/>
          </p:cNvSpPr>
          <p:nvPr>
            <p:ph type="sldNum" sz="quarter" idx="12"/>
          </p:nvPr>
        </p:nvSpPr>
        <p:spPr/>
        <p:txBody>
          <a:bodyPr/>
          <a:lstStyle/>
          <a:p>
            <a:fld id="{3C683607-ECCC-4D0D-9714-C4B0E731661E}" type="slidenum">
              <a:rPr lang="en-US" smtClean="0"/>
              <a:t>‹#›</a:t>
            </a:fld>
            <a:endParaRPr lang="en-US"/>
          </a:p>
        </p:txBody>
      </p:sp>
    </p:spTree>
    <p:extLst>
      <p:ext uri="{BB962C8B-B14F-4D97-AF65-F5344CB8AC3E}">
        <p14:creationId xmlns:p14="http://schemas.microsoft.com/office/powerpoint/2010/main" val="61025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B84E4C-E84C-44F9-85AC-ED4835F77E1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FD946C4E-65FC-42EE-93A0-428A77C68D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a:extLst>
              <a:ext uri="{FF2B5EF4-FFF2-40B4-BE49-F238E27FC236}">
                <a16:creationId xmlns:a16="http://schemas.microsoft.com/office/drawing/2014/main" id="{B501AB4E-6288-40E3-A36F-ABE721C45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590E374-DAFB-45B4-9856-1B09F1D00DF3}"/>
              </a:ext>
            </a:extLst>
          </p:cNvPr>
          <p:cNvSpPr>
            <a:spLocks noGrp="1"/>
          </p:cNvSpPr>
          <p:nvPr>
            <p:ph type="dt" sz="half" idx="10"/>
          </p:nvPr>
        </p:nvSpPr>
        <p:spPr/>
        <p:txBody>
          <a:bodyPr/>
          <a:lstStyle/>
          <a:p>
            <a:fld id="{381BFEF6-0F85-49EE-AFEA-BF10913DE00D}" type="datetime1">
              <a:rPr lang="en-US" smtClean="0"/>
              <a:t>6/7/2021</a:t>
            </a:fld>
            <a:endParaRPr lang="en-US"/>
          </a:p>
        </p:txBody>
      </p:sp>
      <p:sp>
        <p:nvSpPr>
          <p:cNvPr id="6" name="Symbol zastępczy stopki 5">
            <a:extLst>
              <a:ext uri="{FF2B5EF4-FFF2-40B4-BE49-F238E27FC236}">
                <a16:creationId xmlns:a16="http://schemas.microsoft.com/office/drawing/2014/main" id="{8B886967-1561-4680-8FDB-99B80C1535B7}"/>
              </a:ext>
            </a:extLst>
          </p:cNvPr>
          <p:cNvSpPr>
            <a:spLocks noGrp="1"/>
          </p:cNvSpPr>
          <p:nvPr>
            <p:ph type="ftr" sz="quarter" idx="11"/>
          </p:nvPr>
        </p:nvSpPr>
        <p:spPr/>
        <p:txBody>
          <a:bodyPr/>
          <a:lstStyle/>
          <a:p>
            <a:r>
              <a:rPr lang="en-US"/>
              <a:t>Bid challenges. International Perspectives: Poland </a:t>
            </a:r>
          </a:p>
        </p:txBody>
      </p:sp>
      <p:sp>
        <p:nvSpPr>
          <p:cNvPr id="7" name="Symbol zastępczy numeru slajdu 6">
            <a:extLst>
              <a:ext uri="{FF2B5EF4-FFF2-40B4-BE49-F238E27FC236}">
                <a16:creationId xmlns:a16="http://schemas.microsoft.com/office/drawing/2014/main" id="{8AA5E4A8-63C3-4B7B-A90F-69750C94EDB9}"/>
              </a:ext>
            </a:extLst>
          </p:cNvPr>
          <p:cNvSpPr>
            <a:spLocks noGrp="1"/>
          </p:cNvSpPr>
          <p:nvPr>
            <p:ph type="sldNum" sz="quarter" idx="12"/>
          </p:nvPr>
        </p:nvSpPr>
        <p:spPr/>
        <p:txBody>
          <a:bodyPr/>
          <a:lstStyle/>
          <a:p>
            <a:fld id="{3C683607-ECCC-4D0D-9714-C4B0E731661E}" type="slidenum">
              <a:rPr lang="en-US" smtClean="0"/>
              <a:t>‹#›</a:t>
            </a:fld>
            <a:endParaRPr lang="en-US"/>
          </a:p>
        </p:txBody>
      </p:sp>
    </p:spTree>
    <p:extLst>
      <p:ext uri="{BB962C8B-B14F-4D97-AF65-F5344CB8AC3E}">
        <p14:creationId xmlns:p14="http://schemas.microsoft.com/office/powerpoint/2010/main" val="113254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C37C8A-FCF7-4A36-820E-186FB7709AA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obrazu 2">
            <a:extLst>
              <a:ext uri="{FF2B5EF4-FFF2-40B4-BE49-F238E27FC236}">
                <a16:creationId xmlns:a16="http://schemas.microsoft.com/office/drawing/2014/main" id="{F24CC537-31C7-4DB5-96FF-AB2BF60A72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a:extLst>
              <a:ext uri="{FF2B5EF4-FFF2-40B4-BE49-F238E27FC236}">
                <a16:creationId xmlns:a16="http://schemas.microsoft.com/office/drawing/2014/main" id="{DEAC4FF2-8AA9-47F2-A770-3CF58E386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354A484-E418-4C71-B8D7-36A2C333CF3D}"/>
              </a:ext>
            </a:extLst>
          </p:cNvPr>
          <p:cNvSpPr>
            <a:spLocks noGrp="1"/>
          </p:cNvSpPr>
          <p:nvPr>
            <p:ph type="dt" sz="half" idx="10"/>
          </p:nvPr>
        </p:nvSpPr>
        <p:spPr/>
        <p:txBody>
          <a:bodyPr/>
          <a:lstStyle/>
          <a:p>
            <a:fld id="{B0E6F672-7144-4765-AE0F-B773C21CD657}" type="datetime1">
              <a:rPr lang="en-US" smtClean="0"/>
              <a:t>6/7/2021</a:t>
            </a:fld>
            <a:endParaRPr lang="en-US"/>
          </a:p>
        </p:txBody>
      </p:sp>
      <p:sp>
        <p:nvSpPr>
          <p:cNvPr id="6" name="Symbol zastępczy stopki 5">
            <a:extLst>
              <a:ext uri="{FF2B5EF4-FFF2-40B4-BE49-F238E27FC236}">
                <a16:creationId xmlns:a16="http://schemas.microsoft.com/office/drawing/2014/main" id="{091163E4-6AA6-4C1B-BFEE-CF879BC1FA4C}"/>
              </a:ext>
            </a:extLst>
          </p:cNvPr>
          <p:cNvSpPr>
            <a:spLocks noGrp="1"/>
          </p:cNvSpPr>
          <p:nvPr>
            <p:ph type="ftr" sz="quarter" idx="11"/>
          </p:nvPr>
        </p:nvSpPr>
        <p:spPr/>
        <p:txBody>
          <a:bodyPr/>
          <a:lstStyle/>
          <a:p>
            <a:r>
              <a:rPr lang="en-US"/>
              <a:t>Bid challenges. International Perspectives: Poland </a:t>
            </a:r>
          </a:p>
        </p:txBody>
      </p:sp>
      <p:sp>
        <p:nvSpPr>
          <p:cNvPr id="7" name="Symbol zastępczy numeru slajdu 6">
            <a:extLst>
              <a:ext uri="{FF2B5EF4-FFF2-40B4-BE49-F238E27FC236}">
                <a16:creationId xmlns:a16="http://schemas.microsoft.com/office/drawing/2014/main" id="{31A565AD-36E5-4FC1-8F88-27383B4A4048}"/>
              </a:ext>
            </a:extLst>
          </p:cNvPr>
          <p:cNvSpPr>
            <a:spLocks noGrp="1"/>
          </p:cNvSpPr>
          <p:nvPr>
            <p:ph type="sldNum" sz="quarter" idx="12"/>
          </p:nvPr>
        </p:nvSpPr>
        <p:spPr/>
        <p:txBody>
          <a:bodyPr/>
          <a:lstStyle/>
          <a:p>
            <a:fld id="{3C683607-ECCC-4D0D-9714-C4B0E731661E}" type="slidenum">
              <a:rPr lang="en-US" smtClean="0"/>
              <a:t>‹#›</a:t>
            </a:fld>
            <a:endParaRPr lang="en-US"/>
          </a:p>
        </p:txBody>
      </p:sp>
    </p:spTree>
    <p:extLst>
      <p:ext uri="{BB962C8B-B14F-4D97-AF65-F5344CB8AC3E}">
        <p14:creationId xmlns:p14="http://schemas.microsoft.com/office/powerpoint/2010/main" val="194546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D5F65FF-96C3-4184-888E-883B84E108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D7310978-889A-4DEB-8430-B9EEF90DD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41E28793-AF69-4C35-9C84-F28F07A67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08BBA-C30D-4BFF-B7AD-C22D65BFDA1A}" type="datetime1">
              <a:rPr lang="en-US" smtClean="0"/>
              <a:t>6/7/2021</a:t>
            </a:fld>
            <a:endParaRPr lang="en-US"/>
          </a:p>
        </p:txBody>
      </p:sp>
      <p:sp>
        <p:nvSpPr>
          <p:cNvPr id="5" name="Symbol zastępczy stopki 4">
            <a:extLst>
              <a:ext uri="{FF2B5EF4-FFF2-40B4-BE49-F238E27FC236}">
                <a16:creationId xmlns:a16="http://schemas.microsoft.com/office/drawing/2014/main" id="{104CA7EB-5FD8-4E2E-A844-EFF7B4D741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Bid challenges. International Perspectives: Poland </a:t>
            </a:r>
          </a:p>
        </p:txBody>
      </p:sp>
      <p:sp>
        <p:nvSpPr>
          <p:cNvPr id="6" name="Symbol zastępczy numeru slajdu 5">
            <a:extLst>
              <a:ext uri="{FF2B5EF4-FFF2-40B4-BE49-F238E27FC236}">
                <a16:creationId xmlns:a16="http://schemas.microsoft.com/office/drawing/2014/main" id="{47B43BCF-18F5-4286-BD95-90F4176A2F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83607-ECCC-4D0D-9714-C4B0E731661E}" type="slidenum">
              <a:rPr lang="en-US" smtClean="0"/>
              <a:t>‹#›</a:t>
            </a:fld>
            <a:endParaRPr lang="en-US"/>
          </a:p>
        </p:txBody>
      </p:sp>
    </p:spTree>
    <p:extLst>
      <p:ext uri="{BB962C8B-B14F-4D97-AF65-F5344CB8AC3E}">
        <p14:creationId xmlns:p14="http://schemas.microsoft.com/office/powerpoint/2010/main" val="1395278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zp.gov.pl/kio/lista-organizacji-uprawnionych-do-wnoszenia-odwolan"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5pcommonplace.com/" TargetMode="External"/><Relationship Id="rId2" Type="http://schemas.openxmlformats.org/officeDocument/2006/relationships/hyperlink" Target="mailto:Michal.kania@us.edu.pl"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Symbol zastępczy zawartości 6">
            <a:extLst>
              <a:ext uri="{FF2B5EF4-FFF2-40B4-BE49-F238E27FC236}">
                <a16:creationId xmlns:a16="http://schemas.microsoft.com/office/drawing/2014/main" id="{0C37DC46-B608-495F-AFC9-F4A8899C54E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388" r="-1" b="5618"/>
          <a:stretch/>
        </p:blipFill>
        <p:spPr>
          <a:xfrm>
            <a:off x="-1" y="10"/>
            <a:ext cx="12192000" cy="6857990"/>
          </a:xfrm>
          <a:prstGeom prst="rect">
            <a:avLst/>
          </a:prstGeom>
        </p:spPr>
      </p:pic>
      <p:sp>
        <p:nvSpPr>
          <p:cNvPr id="1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a:extLst>
              <a:ext uri="{FF2B5EF4-FFF2-40B4-BE49-F238E27FC236}">
                <a16:creationId xmlns:a16="http://schemas.microsoft.com/office/drawing/2014/main" id="{47B993D2-4D30-4DBB-8EAE-C4CF7602E970}"/>
              </a:ext>
            </a:extLst>
          </p:cNvPr>
          <p:cNvSpPr>
            <a:spLocks noGrp="1"/>
          </p:cNvSpPr>
          <p:nvPr>
            <p:ph type="title"/>
          </p:nvPr>
        </p:nvSpPr>
        <p:spPr>
          <a:xfrm>
            <a:off x="709448" y="1913950"/>
            <a:ext cx="4204137" cy="1342754"/>
          </a:xfrm>
        </p:spPr>
        <p:txBody>
          <a:bodyPr vert="horz" lIns="91440" tIns="45720" rIns="91440" bIns="45720" rtlCol="0" anchor="ctr">
            <a:normAutofit fontScale="90000"/>
          </a:bodyPr>
          <a:lstStyle/>
          <a:p>
            <a:pPr algn="ctr"/>
            <a:r>
              <a:rPr lang="en-US" sz="2800" dirty="0"/>
              <a:t>Bid Challenges:</a:t>
            </a:r>
            <a:br>
              <a:rPr lang="en-US" sz="2800" dirty="0"/>
            </a:br>
            <a:r>
              <a:rPr lang="en-US" sz="2800" dirty="0"/>
              <a:t>International Perspectives</a:t>
            </a:r>
            <a:br>
              <a:rPr lang="pl-PL" sz="2800" dirty="0"/>
            </a:br>
            <a:br>
              <a:rPr lang="en-US" sz="2800" dirty="0"/>
            </a:br>
            <a:r>
              <a:rPr lang="en-US" sz="2800" dirty="0"/>
              <a:t>Poland </a:t>
            </a:r>
          </a:p>
        </p:txBody>
      </p:sp>
      <p:cxnSp>
        <p:nvCxnSpPr>
          <p:cNvPr id="17"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Podtytuł 2">
            <a:extLst>
              <a:ext uri="{FF2B5EF4-FFF2-40B4-BE49-F238E27FC236}">
                <a16:creationId xmlns:a16="http://schemas.microsoft.com/office/drawing/2014/main" id="{D185FD79-7DA7-4693-B228-DB47C90C0AFD}"/>
              </a:ext>
            </a:extLst>
          </p:cNvPr>
          <p:cNvSpPr>
            <a:spLocks noGrp="1"/>
          </p:cNvSpPr>
          <p:nvPr>
            <p:ph sz="half" idx="1"/>
          </p:nvPr>
        </p:nvSpPr>
        <p:spPr>
          <a:xfrm>
            <a:off x="525516" y="3417573"/>
            <a:ext cx="4593021" cy="2619839"/>
          </a:xfrm>
        </p:spPr>
        <p:txBody>
          <a:bodyPr vert="horz" lIns="91440" tIns="45720" rIns="91440" bIns="45720" rtlCol="0" anchor="ctr">
            <a:normAutofit/>
          </a:bodyPr>
          <a:lstStyle/>
          <a:p>
            <a:r>
              <a:rPr lang="en-US" sz="1800" dirty="0"/>
              <a:t>Michał Kania </a:t>
            </a:r>
          </a:p>
          <a:p>
            <a:r>
              <a:rPr lang="en-US" sz="1800" dirty="0"/>
              <a:t>University of Silesia in Katowice </a:t>
            </a:r>
          </a:p>
        </p:txBody>
      </p:sp>
    </p:spTree>
    <p:extLst>
      <p:ext uri="{BB962C8B-B14F-4D97-AF65-F5344CB8AC3E}">
        <p14:creationId xmlns:p14="http://schemas.microsoft.com/office/powerpoint/2010/main" val="164872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C543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E053D7BA-A7A4-48D8-BF18-65129C470675}"/>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3700" dirty="0">
                <a:solidFill>
                  <a:srgbClr val="FFFFFF"/>
                </a:solidFill>
              </a:rPr>
              <a:t>Polish public procurement market </a:t>
            </a:r>
            <a:br>
              <a:rPr lang="en-US" sz="3700" dirty="0">
                <a:solidFill>
                  <a:srgbClr val="FFFFFF"/>
                </a:solidFill>
              </a:rPr>
            </a:br>
            <a:r>
              <a:rPr lang="en-US" sz="3700" dirty="0">
                <a:solidFill>
                  <a:srgbClr val="FFFFFF"/>
                </a:solidFill>
              </a:rPr>
              <a:t>General information </a:t>
            </a:r>
          </a:p>
        </p:txBody>
      </p:sp>
      <p:pic>
        <p:nvPicPr>
          <p:cNvPr id="8" name="Symbol zastępczy zawartości 7">
            <a:extLst>
              <a:ext uri="{FF2B5EF4-FFF2-40B4-BE49-F238E27FC236}">
                <a16:creationId xmlns:a16="http://schemas.microsoft.com/office/drawing/2014/main" id="{FD1C902C-CF33-4ABF-88B7-D0E03DEA837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440" r="6770" b="1"/>
          <a:stretch/>
        </p:blipFill>
        <p:spPr>
          <a:xfrm>
            <a:off x="327547" y="2454903"/>
            <a:ext cx="7058306" cy="4080254"/>
          </a:xfrm>
          <a:prstGeom prst="rect">
            <a:avLst/>
          </a:prstGeom>
        </p:spPr>
      </p:pic>
      <p:sp>
        <p:nvSpPr>
          <p:cNvPr id="4" name="Symbol zastępczy stopki 3">
            <a:extLst>
              <a:ext uri="{FF2B5EF4-FFF2-40B4-BE49-F238E27FC236}">
                <a16:creationId xmlns:a16="http://schemas.microsoft.com/office/drawing/2014/main" id="{732642E4-7FDD-4115-B0ED-9C756FD67C98}"/>
              </a:ext>
            </a:extLst>
          </p:cNvPr>
          <p:cNvSpPr>
            <a:spLocks noGrp="1"/>
          </p:cNvSpPr>
          <p:nvPr>
            <p:ph type="ftr" sz="quarter" idx="11"/>
          </p:nvPr>
        </p:nvSpPr>
        <p:spPr>
          <a:xfrm>
            <a:off x="524256" y="6535157"/>
            <a:ext cx="6594189" cy="274320"/>
          </a:xfrm>
        </p:spPr>
        <p:txBody>
          <a:bodyPr vert="horz" lIns="91440" tIns="45720" rIns="91440" bIns="45720" rtlCol="0" anchor="ctr">
            <a:normAutofit/>
          </a:bodyPr>
          <a:lstStyle/>
          <a:p>
            <a:pPr algn="l">
              <a:spcAft>
                <a:spcPts val="600"/>
              </a:spcAft>
              <a:defRPr/>
            </a:pPr>
            <a:r>
              <a:rPr lang="en-US" sz="1050" kern="1200">
                <a:solidFill>
                  <a:schemeClr val="tx1">
                    <a:lumMod val="50000"/>
                    <a:lumOff val="50000"/>
                  </a:schemeClr>
                </a:solidFill>
                <a:latin typeface="Calibri" panose="020F0502020204030204"/>
                <a:ea typeface="+mn-ea"/>
                <a:cs typeface="+mn-cs"/>
              </a:rPr>
              <a:t>Bid challenges. International Perspectives: Poland </a:t>
            </a:r>
          </a:p>
        </p:txBody>
      </p:sp>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729A8F91-CBD6-4356-818C-A37961B81E39}"/>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2000" dirty="0">
                <a:solidFill>
                  <a:srgbClr val="FFFFFF"/>
                </a:solidFill>
              </a:rPr>
              <a:t>Value of the Polish public procurement market: ca. 45 </a:t>
            </a:r>
            <a:r>
              <a:rPr lang="en-US" sz="2000" dirty="0" err="1">
                <a:solidFill>
                  <a:srgbClr val="FFFFFF"/>
                </a:solidFill>
              </a:rPr>
              <a:t>bln</a:t>
            </a:r>
            <a:r>
              <a:rPr lang="en-US" sz="2000" dirty="0">
                <a:solidFill>
                  <a:srgbClr val="FFFFFF"/>
                </a:solidFill>
              </a:rPr>
              <a:t> Euro </a:t>
            </a:r>
            <a:r>
              <a:rPr lang="pl-PL" sz="2000" dirty="0" err="1">
                <a:solidFill>
                  <a:srgbClr val="FFFFFF"/>
                </a:solidFill>
              </a:rPr>
              <a:t>annualy</a:t>
            </a:r>
            <a:r>
              <a:rPr lang="pl-PL" sz="2000" dirty="0">
                <a:solidFill>
                  <a:srgbClr val="FFFFFF"/>
                </a:solidFill>
              </a:rPr>
              <a:t> </a:t>
            </a:r>
            <a:endParaRPr lang="en-US" sz="2000" dirty="0">
              <a:solidFill>
                <a:srgbClr val="FFFFFF"/>
              </a:solidFill>
            </a:endParaRPr>
          </a:p>
          <a:p>
            <a:r>
              <a:rPr lang="en-US" sz="2000" dirty="0">
                <a:solidFill>
                  <a:srgbClr val="FFFFFF"/>
                </a:solidFill>
              </a:rPr>
              <a:t>Number of contracting authorities: </a:t>
            </a:r>
            <a:r>
              <a:rPr lang="pl-PL" sz="2000" dirty="0">
                <a:solidFill>
                  <a:srgbClr val="FFFFFF"/>
                </a:solidFill>
              </a:rPr>
              <a:t>ca. </a:t>
            </a:r>
            <a:r>
              <a:rPr lang="en-US" sz="2000" dirty="0">
                <a:solidFill>
                  <a:srgbClr val="FFFFFF"/>
                </a:solidFill>
              </a:rPr>
              <a:t>32.000</a:t>
            </a:r>
          </a:p>
          <a:p>
            <a:r>
              <a:rPr lang="en-US" sz="2000" dirty="0">
                <a:solidFill>
                  <a:srgbClr val="FFFFFF"/>
                </a:solidFill>
              </a:rPr>
              <a:t>Number of public procurement contracts: 141 023 </a:t>
            </a:r>
          </a:p>
          <a:p>
            <a:r>
              <a:rPr lang="en-US" sz="2000" dirty="0">
                <a:solidFill>
                  <a:srgbClr val="FFFFFF"/>
                </a:solidFill>
              </a:rPr>
              <a:t>Average number of bids in a </a:t>
            </a:r>
            <a:r>
              <a:rPr lang="pl-PL" sz="2000" dirty="0">
                <a:solidFill>
                  <a:srgbClr val="FFFFFF"/>
                </a:solidFill>
              </a:rPr>
              <a:t>single </a:t>
            </a:r>
            <a:r>
              <a:rPr lang="en-US" sz="2000" dirty="0">
                <a:solidFill>
                  <a:srgbClr val="FFFFFF"/>
                </a:solidFill>
              </a:rPr>
              <a:t>procedure: 2.6 </a:t>
            </a:r>
          </a:p>
          <a:p>
            <a:r>
              <a:rPr lang="en-US" sz="2000" dirty="0">
                <a:solidFill>
                  <a:srgbClr val="FFFFFF"/>
                </a:solidFill>
              </a:rPr>
              <a:t>Foreign bidders on the market: 2.91% </a:t>
            </a:r>
          </a:p>
        </p:txBody>
      </p:sp>
      <p:sp>
        <p:nvSpPr>
          <p:cNvPr id="5" name="Symbol zastępczy numeru slajdu 4">
            <a:extLst>
              <a:ext uri="{FF2B5EF4-FFF2-40B4-BE49-F238E27FC236}">
                <a16:creationId xmlns:a16="http://schemas.microsoft.com/office/drawing/2014/main" id="{1C96BE9F-6955-4320-979F-1C8450D6636E}"/>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3C683607-ECCC-4D0D-9714-C4B0E731661E}" type="slidenum">
              <a:rPr lang="en-US" sz="1050">
                <a:solidFill>
                  <a:schemeClr val="tx1">
                    <a:lumMod val="50000"/>
                    <a:lumOff val="50000"/>
                  </a:schemeClr>
                </a:solidFill>
                <a:latin typeface="Calibri" panose="020F0502020204030204"/>
              </a:rPr>
              <a:pPr>
                <a:spcAft>
                  <a:spcPts val="600"/>
                </a:spcAft>
                <a:defRPr/>
              </a:pPr>
              <a:t>2</a:t>
            </a:fld>
            <a:endParaRPr lang="en-US" sz="105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426468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063F8B0E-ECCD-4A99-8E22-F7B11F77BD65}"/>
              </a:ext>
            </a:extLst>
          </p:cNvPr>
          <p:cNvSpPr>
            <a:spLocks noGrp="1"/>
          </p:cNvSpPr>
          <p:nvPr>
            <p:ph type="title"/>
          </p:nvPr>
        </p:nvSpPr>
        <p:spPr>
          <a:xfrm>
            <a:off x="524256" y="583616"/>
            <a:ext cx="3722141" cy="5520579"/>
          </a:xfrm>
        </p:spPr>
        <p:txBody>
          <a:bodyPr>
            <a:normAutofit/>
          </a:bodyPr>
          <a:lstStyle/>
          <a:p>
            <a:r>
              <a:rPr lang="pl-PL" dirty="0">
                <a:solidFill>
                  <a:srgbClr val="FFFFFF"/>
                </a:solidFill>
              </a:rPr>
              <a:t>Polish public </a:t>
            </a:r>
            <a:r>
              <a:rPr lang="pl-PL" dirty="0" err="1">
                <a:solidFill>
                  <a:srgbClr val="FFFFFF"/>
                </a:solidFill>
              </a:rPr>
              <a:t>procurement</a:t>
            </a:r>
            <a:r>
              <a:rPr lang="pl-PL" dirty="0">
                <a:solidFill>
                  <a:srgbClr val="FFFFFF"/>
                </a:solidFill>
              </a:rPr>
              <a:t> market</a:t>
            </a:r>
            <a:r>
              <a:rPr lang="en-US" dirty="0">
                <a:solidFill>
                  <a:srgbClr val="FFFFFF"/>
                </a:solidFill>
              </a:rPr>
              <a:t>:</a:t>
            </a:r>
            <a:r>
              <a:rPr lang="pl-PL" dirty="0">
                <a:solidFill>
                  <a:srgbClr val="FFFFFF"/>
                </a:solidFill>
              </a:rPr>
              <a:t> </a:t>
            </a:r>
            <a:br>
              <a:rPr lang="pl-PL" dirty="0">
                <a:solidFill>
                  <a:srgbClr val="FFFFFF"/>
                </a:solidFill>
              </a:rPr>
            </a:br>
            <a:r>
              <a:rPr lang="pl-PL" dirty="0">
                <a:solidFill>
                  <a:srgbClr val="FFFFFF"/>
                </a:solidFill>
              </a:rPr>
              <a:t>The </a:t>
            </a:r>
            <a:r>
              <a:rPr lang="pl-PL" dirty="0" err="1">
                <a:solidFill>
                  <a:srgbClr val="FFFFFF"/>
                </a:solidFill>
              </a:rPr>
              <a:t>legal</a:t>
            </a:r>
            <a:r>
              <a:rPr lang="pl-PL" dirty="0">
                <a:solidFill>
                  <a:srgbClr val="FFFFFF"/>
                </a:solidFill>
              </a:rPr>
              <a:t> </a:t>
            </a:r>
            <a:r>
              <a:rPr lang="pl-PL" dirty="0" err="1">
                <a:solidFill>
                  <a:srgbClr val="FFFFFF"/>
                </a:solidFill>
              </a:rPr>
              <a:t>framework</a:t>
            </a:r>
            <a:r>
              <a:rPr lang="pl-PL" dirty="0">
                <a:solidFill>
                  <a:srgbClr val="FFFFFF"/>
                </a:solidFill>
              </a:rPr>
              <a:t> and </a:t>
            </a:r>
            <a:r>
              <a:rPr lang="en-US" dirty="0">
                <a:solidFill>
                  <a:srgbClr val="FFFFFF"/>
                </a:solidFill>
              </a:rPr>
              <a:t>the n</a:t>
            </a:r>
            <a:r>
              <a:rPr lang="pl-PL" dirty="0" err="1">
                <a:solidFill>
                  <a:srgbClr val="FFFFFF"/>
                </a:solidFill>
              </a:rPr>
              <a:t>ew</a:t>
            </a:r>
            <a:r>
              <a:rPr lang="pl-PL" dirty="0">
                <a:solidFill>
                  <a:srgbClr val="FFFFFF"/>
                </a:solidFill>
              </a:rPr>
              <a:t> </a:t>
            </a:r>
            <a:r>
              <a:rPr lang="en-US" dirty="0">
                <a:solidFill>
                  <a:srgbClr val="FFFFFF"/>
                </a:solidFill>
              </a:rPr>
              <a:t>law</a:t>
            </a:r>
            <a:r>
              <a:rPr lang="pl-PL" dirty="0">
                <a:solidFill>
                  <a:srgbClr val="FFFFFF"/>
                </a:solidFill>
              </a:rPr>
              <a:t> </a:t>
            </a:r>
            <a:endParaRPr lang="en-US" dirty="0">
              <a:solidFill>
                <a:srgbClr val="FFFFFF"/>
              </a:solidFill>
            </a:endParaRPr>
          </a:p>
        </p:txBody>
      </p:sp>
      <p:sp>
        <p:nvSpPr>
          <p:cNvPr id="4" name="Symbol zastępczy stopki 3">
            <a:extLst>
              <a:ext uri="{FF2B5EF4-FFF2-40B4-BE49-F238E27FC236}">
                <a16:creationId xmlns:a16="http://schemas.microsoft.com/office/drawing/2014/main" id="{A8B74675-77EA-423E-B2FE-0D47381991F2}"/>
              </a:ext>
            </a:extLst>
          </p:cNvPr>
          <p:cNvSpPr>
            <a:spLocks noGrp="1"/>
          </p:cNvSpPr>
          <p:nvPr>
            <p:ph type="ftr" sz="quarter" idx="11"/>
          </p:nvPr>
        </p:nvSpPr>
        <p:spPr>
          <a:xfrm>
            <a:off x="4934270" y="6535157"/>
            <a:ext cx="5346322" cy="274320"/>
          </a:xfrm>
        </p:spPr>
        <p:txBody>
          <a:bodyPr>
            <a:normAutofit/>
          </a:bodyPr>
          <a:lstStyle/>
          <a:p>
            <a:pPr algn="l">
              <a:spcAft>
                <a:spcPts val="600"/>
              </a:spcAft>
            </a:pPr>
            <a:r>
              <a:rPr lang="en-US" sz="1050">
                <a:solidFill>
                  <a:schemeClr val="tx1">
                    <a:lumMod val="50000"/>
                    <a:lumOff val="50000"/>
                  </a:schemeClr>
                </a:solidFill>
              </a:rPr>
              <a:t>Bid challenges. International Perspectives: Poland </a:t>
            </a:r>
          </a:p>
        </p:txBody>
      </p:sp>
      <p:sp>
        <p:nvSpPr>
          <p:cNvPr id="23"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239C7B6A-B955-4DBE-B9C1-62C3BA209ADB}"/>
              </a:ext>
            </a:extLst>
          </p:cNvPr>
          <p:cNvSpPr>
            <a:spLocks noGrp="1"/>
          </p:cNvSpPr>
          <p:nvPr>
            <p:ph idx="1"/>
          </p:nvPr>
        </p:nvSpPr>
        <p:spPr>
          <a:xfrm>
            <a:off x="4934269" y="583616"/>
            <a:ext cx="6594189" cy="5520579"/>
          </a:xfrm>
        </p:spPr>
        <p:txBody>
          <a:bodyPr anchor="ctr">
            <a:normAutofit/>
          </a:bodyPr>
          <a:lstStyle/>
          <a:p>
            <a:r>
              <a:rPr lang="pl-PL" sz="2000" dirty="0">
                <a:solidFill>
                  <a:srgbClr val="FFFFFF"/>
                </a:solidFill>
                <a:latin typeface="+mj-lt"/>
              </a:rPr>
              <a:t>The Public Procurement Law </a:t>
            </a:r>
            <a:r>
              <a:rPr lang="en-US" sz="2000" dirty="0">
                <a:solidFill>
                  <a:srgbClr val="FFFFFF"/>
                </a:solidFill>
                <a:latin typeface="+mj-lt"/>
              </a:rPr>
              <a:t>of 29 January 2004</a:t>
            </a:r>
            <a:r>
              <a:rPr lang="pl-PL" sz="2000" dirty="0">
                <a:solidFill>
                  <a:srgbClr val="FFFFFF"/>
                </a:solidFill>
                <a:latin typeface="+mj-lt"/>
              </a:rPr>
              <a:t> </a:t>
            </a:r>
            <a:r>
              <a:rPr lang="en-US" sz="2000" dirty="0">
                <a:solidFill>
                  <a:srgbClr val="FFFFFF"/>
                </a:solidFill>
                <a:latin typeface="+mj-lt"/>
              </a:rPr>
              <a:t>(Journal of Laws of 2017, item 1579) </a:t>
            </a:r>
            <a:endParaRPr lang="pl-PL" sz="2000" i="0" dirty="0">
              <a:solidFill>
                <a:srgbClr val="FFFFFF"/>
              </a:solidFill>
              <a:effectLst/>
              <a:latin typeface="+mj-lt"/>
            </a:endParaRPr>
          </a:p>
          <a:p>
            <a:r>
              <a:rPr lang="en-US" sz="2000" i="0" dirty="0">
                <a:solidFill>
                  <a:srgbClr val="FFFFFF"/>
                </a:solidFill>
                <a:effectLst/>
                <a:latin typeface="+mj-lt"/>
              </a:rPr>
              <a:t>The Public Procurement Law of 11 September 2019 (Journal of Laws item 2019 as amended)</a:t>
            </a:r>
            <a:endParaRPr lang="pl-PL" sz="2000" i="0" dirty="0">
              <a:solidFill>
                <a:srgbClr val="FFFFFF"/>
              </a:solidFill>
              <a:effectLst/>
              <a:latin typeface="+mj-lt"/>
            </a:endParaRPr>
          </a:p>
          <a:p>
            <a:r>
              <a:rPr lang="en-US" sz="2000" i="0" dirty="0">
                <a:solidFill>
                  <a:srgbClr val="FFFFFF"/>
                </a:solidFill>
                <a:effectLst/>
                <a:latin typeface="+mj-lt"/>
              </a:rPr>
              <a:t>Regulation of the Prime Minister of 30 December 2020 on the procedure for examining appeals by the National Appeal Chamber (Journal of Laws, item 2453)</a:t>
            </a:r>
            <a:endParaRPr lang="pl-PL" sz="2000" i="0" dirty="0">
              <a:solidFill>
                <a:srgbClr val="FFFFFF"/>
              </a:solidFill>
              <a:effectLst/>
              <a:latin typeface="+mj-lt"/>
            </a:endParaRPr>
          </a:p>
          <a:p>
            <a:r>
              <a:rPr lang="en-US" sz="2000" i="0" dirty="0">
                <a:solidFill>
                  <a:srgbClr val="FFFFFF"/>
                </a:solidFill>
                <a:effectLst/>
                <a:latin typeface="+mj-lt"/>
              </a:rPr>
              <a:t>Regulation of the Prime Minister of 30 December 2020 on the detailed types of appeal proceedings costs, their settlement and the amount and manner of collecting an appeal fee (Journal of Laws, item 2437)</a:t>
            </a:r>
            <a:endParaRPr lang="pl-PL" sz="2000" i="0" dirty="0">
              <a:solidFill>
                <a:srgbClr val="FFFFFF"/>
              </a:solidFill>
              <a:effectLst/>
              <a:latin typeface="+mj-lt"/>
            </a:endParaRPr>
          </a:p>
          <a:p>
            <a:pPr marL="0" indent="0">
              <a:buNone/>
            </a:pPr>
            <a:r>
              <a:rPr lang="pl-PL" sz="2000" dirty="0">
                <a:solidFill>
                  <a:srgbClr val="FFFFFF"/>
                </a:solidFill>
                <a:latin typeface="+mj-lt"/>
              </a:rPr>
              <a:t>New regulation:</a:t>
            </a:r>
          </a:p>
          <a:p>
            <a:r>
              <a:rPr lang="pl-PL" sz="2000" dirty="0" err="1">
                <a:solidFill>
                  <a:srgbClr val="FFFFFF"/>
                </a:solidFill>
                <a:latin typeface="+mj-lt"/>
              </a:rPr>
              <a:t>Expanded</a:t>
            </a:r>
            <a:r>
              <a:rPr lang="pl-PL" sz="2000" dirty="0">
                <a:solidFill>
                  <a:srgbClr val="FFFFFF"/>
                </a:solidFill>
                <a:latin typeface="+mj-lt"/>
              </a:rPr>
              <a:t> the </a:t>
            </a:r>
            <a:r>
              <a:rPr lang="pl-PL" sz="2000" dirty="0" err="1">
                <a:solidFill>
                  <a:srgbClr val="FFFFFF"/>
                </a:solidFill>
                <a:latin typeface="+mj-lt"/>
              </a:rPr>
              <a:t>scope</a:t>
            </a:r>
            <a:r>
              <a:rPr lang="pl-PL" sz="2000" dirty="0">
                <a:solidFill>
                  <a:srgbClr val="FFFFFF"/>
                </a:solidFill>
                <a:latin typeface="+mj-lt"/>
              </a:rPr>
              <a:t> of </a:t>
            </a:r>
            <a:r>
              <a:rPr lang="pl-PL" sz="2000" dirty="0" err="1">
                <a:solidFill>
                  <a:srgbClr val="FFFFFF"/>
                </a:solidFill>
                <a:latin typeface="+mj-lt"/>
              </a:rPr>
              <a:t>subjects</a:t>
            </a:r>
            <a:r>
              <a:rPr lang="pl-PL" sz="2000" dirty="0">
                <a:solidFill>
                  <a:srgbClr val="FFFFFF"/>
                </a:solidFill>
                <a:latin typeface="+mj-lt"/>
              </a:rPr>
              <a:t> </a:t>
            </a:r>
            <a:r>
              <a:rPr lang="en-US" sz="2000" dirty="0">
                <a:solidFill>
                  <a:srgbClr val="FFFFFF"/>
                </a:solidFill>
                <a:latin typeface="+mj-lt"/>
              </a:rPr>
              <a:t>subject </a:t>
            </a:r>
            <a:r>
              <a:rPr lang="pl-PL" sz="2000" dirty="0">
                <a:solidFill>
                  <a:srgbClr val="FFFFFF"/>
                </a:solidFill>
                <a:latin typeface="+mj-lt"/>
              </a:rPr>
              <a:t>to </a:t>
            </a:r>
            <a:r>
              <a:rPr lang="pl-PL" sz="2000" dirty="0" err="1">
                <a:solidFill>
                  <a:srgbClr val="FFFFFF"/>
                </a:solidFill>
                <a:latin typeface="+mj-lt"/>
              </a:rPr>
              <a:t>appeal</a:t>
            </a:r>
            <a:r>
              <a:rPr lang="pl-PL" sz="2000" dirty="0">
                <a:solidFill>
                  <a:srgbClr val="FFFFFF"/>
                </a:solidFill>
                <a:latin typeface="+mj-lt"/>
              </a:rPr>
              <a:t> </a:t>
            </a:r>
          </a:p>
          <a:p>
            <a:r>
              <a:rPr lang="pl-PL" sz="2000" dirty="0" err="1">
                <a:solidFill>
                  <a:srgbClr val="FFFFFF"/>
                </a:solidFill>
                <a:latin typeface="+mj-lt"/>
              </a:rPr>
              <a:t>Expanded</a:t>
            </a:r>
            <a:r>
              <a:rPr lang="pl-PL" sz="2000" dirty="0">
                <a:solidFill>
                  <a:srgbClr val="FFFFFF"/>
                </a:solidFill>
                <a:latin typeface="+mj-lt"/>
              </a:rPr>
              <a:t> the </a:t>
            </a:r>
            <a:r>
              <a:rPr lang="pl-PL" sz="2000" dirty="0" err="1">
                <a:solidFill>
                  <a:srgbClr val="FFFFFF"/>
                </a:solidFill>
                <a:latin typeface="+mj-lt"/>
              </a:rPr>
              <a:t>scope</a:t>
            </a:r>
            <a:r>
              <a:rPr lang="pl-PL" sz="2000" dirty="0">
                <a:solidFill>
                  <a:srgbClr val="FFFFFF"/>
                </a:solidFill>
                <a:latin typeface="+mj-lt"/>
              </a:rPr>
              <a:t> of the </a:t>
            </a:r>
            <a:r>
              <a:rPr lang="pl-PL" sz="2000" dirty="0" err="1">
                <a:solidFill>
                  <a:srgbClr val="FFFFFF"/>
                </a:solidFill>
                <a:latin typeface="+mj-lt"/>
              </a:rPr>
              <a:t>subject</a:t>
            </a:r>
            <a:r>
              <a:rPr lang="pl-PL" sz="2000" dirty="0">
                <a:solidFill>
                  <a:srgbClr val="FFFFFF"/>
                </a:solidFill>
                <a:latin typeface="+mj-lt"/>
              </a:rPr>
              <a:t> </a:t>
            </a:r>
            <a:r>
              <a:rPr lang="pl-PL" sz="2000" dirty="0" err="1">
                <a:solidFill>
                  <a:srgbClr val="FFFFFF"/>
                </a:solidFill>
                <a:latin typeface="+mj-lt"/>
              </a:rPr>
              <a:t>matter</a:t>
            </a:r>
            <a:r>
              <a:rPr lang="pl-PL" sz="2000" dirty="0">
                <a:solidFill>
                  <a:srgbClr val="FFFFFF"/>
                </a:solidFill>
                <a:latin typeface="+mj-lt"/>
              </a:rPr>
              <a:t> of the </a:t>
            </a:r>
            <a:r>
              <a:rPr lang="pl-PL" sz="2000" dirty="0" err="1">
                <a:solidFill>
                  <a:srgbClr val="FFFFFF"/>
                </a:solidFill>
                <a:latin typeface="+mj-lt"/>
              </a:rPr>
              <a:t>appeal</a:t>
            </a:r>
            <a:r>
              <a:rPr lang="pl-PL" sz="2000" dirty="0">
                <a:solidFill>
                  <a:srgbClr val="FFFFFF"/>
                </a:solidFill>
                <a:latin typeface="+mj-lt"/>
              </a:rPr>
              <a:t> </a:t>
            </a:r>
          </a:p>
          <a:p>
            <a:r>
              <a:rPr lang="pl-PL" sz="2000" dirty="0" err="1">
                <a:solidFill>
                  <a:srgbClr val="FFFFFF"/>
                </a:solidFill>
                <a:latin typeface="+mj-lt"/>
              </a:rPr>
              <a:t>Reinforced</a:t>
            </a:r>
            <a:r>
              <a:rPr lang="pl-PL" sz="2000" dirty="0">
                <a:solidFill>
                  <a:srgbClr val="FFFFFF"/>
                </a:solidFill>
                <a:latin typeface="+mj-lt"/>
              </a:rPr>
              <a:t> the </a:t>
            </a:r>
            <a:r>
              <a:rPr lang="en-US" sz="2000" dirty="0">
                <a:solidFill>
                  <a:srgbClr val="FFFFFF"/>
                </a:solidFill>
                <a:latin typeface="+mj-lt"/>
              </a:rPr>
              <a:t>status </a:t>
            </a:r>
            <a:r>
              <a:rPr lang="pl-PL" sz="2000" dirty="0">
                <a:solidFill>
                  <a:srgbClr val="FFFFFF"/>
                </a:solidFill>
                <a:latin typeface="+mj-lt"/>
              </a:rPr>
              <a:t>and profes</a:t>
            </a:r>
            <a:r>
              <a:rPr lang="en-US" sz="2000" dirty="0">
                <a:solidFill>
                  <a:srgbClr val="FFFFFF"/>
                </a:solidFill>
                <a:latin typeface="+mj-lt"/>
              </a:rPr>
              <a:t>s</a:t>
            </a:r>
            <a:r>
              <a:rPr lang="pl-PL" sz="2000" dirty="0" err="1">
                <a:solidFill>
                  <a:srgbClr val="FFFFFF"/>
                </a:solidFill>
                <a:latin typeface="+mj-lt"/>
              </a:rPr>
              <a:t>ionalization</a:t>
            </a:r>
            <a:r>
              <a:rPr lang="pl-PL" sz="2000" dirty="0">
                <a:solidFill>
                  <a:srgbClr val="FFFFFF"/>
                </a:solidFill>
                <a:latin typeface="+mj-lt"/>
              </a:rPr>
              <a:t> of the Public procurement </a:t>
            </a:r>
            <a:r>
              <a:rPr lang="pl-PL" sz="2000" dirty="0" err="1">
                <a:solidFill>
                  <a:srgbClr val="FFFFFF"/>
                </a:solidFill>
                <a:latin typeface="+mj-lt"/>
              </a:rPr>
              <a:t>court</a:t>
            </a:r>
            <a:r>
              <a:rPr lang="pl-PL" sz="2000" dirty="0">
                <a:solidFill>
                  <a:srgbClr val="FFFFFF"/>
                </a:solidFill>
                <a:latin typeface="+mj-lt"/>
              </a:rPr>
              <a:t> (Warsaw) - </a:t>
            </a:r>
            <a:r>
              <a:rPr lang="pl-PL" sz="2000" dirty="0" err="1">
                <a:solidFill>
                  <a:srgbClr val="FFFFFF"/>
                </a:solidFill>
                <a:latin typeface="+mj-lt"/>
              </a:rPr>
              <a:t>second</a:t>
            </a:r>
            <a:r>
              <a:rPr lang="pl-PL" sz="2000" dirty="0">
                <a:solidFill>
                  <a:srgbClr val="FFFFFF"/>
                </a:solidFill>
                <a:latin typeface="+mj-lt"/>
              </a:rPr>
              <a:t> instance body </a:t>
            </a:r>
            <a:endParaRPr lang="en-US" sz="2000" dirty="0">
              <a:solidFill>
                <a:srgbClr val="FFFFFF"/>
              </a:solidFill>
              <a:latin typeface="+mj-lt"/>
            </a:endParaRPr>
          </a:p>
        </p:txBody>
      </p:sp>
      <p:sp>
        <p:nvSpPr>
          <p:cNvPr id="5" name="Symbol zastępczy numeru slajdu 4">
            <a:extLst>
              <a:ext uri="{FF2B5EF4-FFF2-40B4-BE49-F238E27FC236}">
                <a16:creationId xmlns:a16="http://schemas.microsoft.com/office/drawing/2014/main" id="{08012AA7-D64C-4ECB-A6FF-3EBF9DD807ED}"/>
              </a:ext>
            </a:extLst>
          </p:cNvPr>
          <p:cNvSpPr>
            <a:spLocks noGrp="1"/>
          </p:cNvSpPr>
          <p:nvPr>
            <p:ph type="sldNum" sz="quarter" idx="12"/>
          </p:nvPr>
        </p:nvSpPr>
        <p:spPr>
          <a:xfrm>
            <a:off x="10554791" y="6535157"/>
            <a:ext cx="973667" cy="274320"/>
          </a:xfrm>
        </p:spPr>
        <p:txBody>
          <a:bodyPr>
            <a:normAutofit/>
          </a:bodyPr>
          <a:lstStyle/>
          <a:p>
            <a:pPr>
              <a:spcAft>
                <a:spcPts val="600"/>
              </a:spcAft>
            </a:pPr>
            <a:fld id="{3C683607-ECCC-4D0D-9714-C4B0E731661E}" type="slidenum">
              <a:rPr lang="en-US" sz="1050">
                <a:solidFill>
                  <a:schemeClr val="tx1">
                    <a:lumMod val="50000"/>
                    <a:lumOff val="50000"/>
                  </a:schemeClr>
                </a:solidFill>
              </a:rPr>
              <a:pPr>
                <a:spcAft>
                  <a:spcPts val="600"/>
                </a:spcAft>
              </a:pPr>
              <a:t>3</a:t>
            </a:fld>
            <a:endParaRPr lang="en-US" sz="1050">
              <a:solidFill>
                <a:schemeClr val="tx1">
                  <a:lumMod val="50000"/>
                  <a:lumOff val="50000"/>
                </a:schemeClr>
              </a:solidFill>
            </a:endParaRPr>
          </a:p>
        </p:txBody>
      </p:sp>
    </p:spTree>
    <p:extLst>
      <p:ext uri="{BB962C8B-B14F-4D97-AF65-F5344CB8AC3E}">
        <p14:creationId xmlns:p14="http://schemas.microsoft.com/office/powerpoint/2010/main" val="315830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B5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ytuł 3">
            <a:extLst>
              <a:ext uri="{FF2B5EF4-FFF2-40B4-BE49-F238E27FC236}">
                <a16:creationId xmlns:a16="http://schemas.microsoft.com/office/drawing/2014/main" id="{5684229D-E0AE-481F-BEDC-74CF5CCE8959}"/>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sz="3700" kern="1200" dirty="0">
                <a:solidFill>
                  <a:srgbClr val="FFFFFF"/>
                </a:solidFill>
                <a:latin typeface="+mj-lt"/>
                <a:ea typeface="+mj-ea"/>
                <a:cs typeface="+mj-cs"/>
              </a:rPr>
              <a:t>The structure of the Polish reviewing bodies in public procurement procedure </a:t>
            </a:r>
          </a:p>
        </p:txBody>
      </p:sp>
      <p:sp>
        <p:nvSpPr>
          <p:cNvPr id="16" name="Rectangle 15">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ymbol zastępczy zawartości 8" descr="Obraz zawierający tekst, wewnątrz, osoba, computer&#10;&#10;Opis wygenerowany automatycznie">
            <a:extLst>
              <a:ext uri="{FF2B5EF4-FFF2-40B4-BE49-F238E27FC236}">
                <a16:creationId xmlns:a16="http://schemas.microsoft.com/office/drawing/2014/main" id="{D1B01FF1-B12B-4D7A-B9D1-9B8A686122B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6744" y="3348696"/>
            <a:ext cx="6579910" cy="2270068"/>
          </a:xfrm>
          <a:prstGeom prst="rect">
            <a:avLst/>
          </a:prstGeom>
        </p:spPr>
      </p:pic>
      <p:sp>
        <p:nvSpPr>
          <p:cNvPr id="6" name="Symbol zastępczy stopki 5">
            <a:extLst>
              <a:ext uri="{FF2B5EF4-FFF2-40B4-BE49-F238E27FC236}">
                <a16:creationId xmlns:a16="http://schemas.microsoft.com/office/drawing/2014/main" id="{3D8A526B-0C7B-4889-8C12-5D026F303B2A}"/>
              </a:ext>
            </a:extLst>
          </p:cNvPr>
          <p:cNvSpPr>
            <a:spLocks noGrp="1"/>
          </p:cNvSpPr>
          <p:nvPr>
            <p:ph type="ftr" sz="quarter" idx="11"/>
          </p:nvPr>
        </p:nvSpPr>
        <p:spPr>
          <a:xfrm>
            <a:off x="524256" y="6535157"/>
            <a:ext cx="6594189" cy="274320"/>
          </a:xfrm>
        </p:spPr>
        <p:txBody>
          <a:bodyPr vert="horz" lIns="91440" tIns="45720" rIns="91440" bIns="45720" rtlCol="0" anchor="ctr">
            <a:normAutofit/>
          </a:bodyPr>
          <a:lstStyle/>
          <a:p>
            <a:pPr algn="l">
              <a:spcAft>
                <a:spcPts val="600"/>
              </a:spcAft>
            </a:pPr>
            <a:r>
              <a:rPr lang="en-US" sz="1050" kern="1200">
                <a:solidFill>
                  <a:schemeClr val="tx1">
                    <a:lumMod val="50000"/>
                    <a:lumOff val="50000"/>
                  </a:schemeClr>
                </a:solidFill>
                <a:latin typeface="+mn-lt"/>
                <a:ea typeface="+mn-ea"/>
                <a:cs typeface="+mn-cs"/>
              </a:rPr>
              <a:t>Bid challenges. International Perspectives: Poland </a:t>
            </a:r>
          </a:p>
        </p:txBody>
      </p:sp>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7D552114-7207-4DA6-B3AA-344125754A74}"/>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1400" b="0" i="0" dirty="0">
                <a:solidFill>
                  <a:srgbClr val="FFFFFF"/>
                </a:solidFill>
                <a:effectLst/>
              </a:rPr>
              <a:t>National Appeals Chamber (NAC) is the first instance body in the review proceedings against decisions of contracting authorities </a:t>
            </a:r>
          </a:p>
          <a:p>
            <a:r>
              <a:rPr lang="en-US" sz="1400" b="0" i="0" dirty="0">
                <a:solidFill>
                  <a:srgbClr val="FFFFFF"/>
                </a:solidFill>
                <a:effectLst/>
              </a:rPr>
              <a:t>According to the Public Procurement Law (PPL), the NAC is to consist of no more than 100 members appointed and dismissed by the minister responsible for the economy, from among persons satisfying the requirements, referred to below, who have attained the best results in a competitive procedure</a:t>
            </a:r>
          </a:p>
          <a:p>
            <a:r>
              <a:rPr lang="en-US" sz="1400" b="0" i="0" dirty="0">
                <a:solidFill>
                  <a:srgbClr val="FFFFFF"/>
                </a:solidFill>
                <a:effectLst/>
              </a:rPr>
              <a:t>Currently, there are 46 members of the NAC </a:t>
            </a:r>
          </a:p>
          <a:p>
            <a:r>
              <a:rPr lang="en-US" sz="1400" dirty="0">
                <a:solidFill>
                  <a:srgbClr val="FFFFFF"/>
                </a:solidFill>
              </a:rPr>
              <a:t>The Public procurement court is the second instance body.</a:t>
            </a:r>
          </a:p>
          <a:p>
            <a:r>
              <a:rPr lang="en-US" sz="1400" dirty="0">
                <a:solidFill>
                  <a:srgbClr val="FFFFFF"/>
                </a:solidFill>
              </a:rPr>
              <a:t>The parties and participants in the appeals procedure may complain to the court regarding the Chamber’s ruling. </a:t>
            </a:r>
          </a:p>
        </p:txBody>
      </p:sp>
      <p:sp>
        <p:nvSpPr>
          <p:cNvPr id="7" name="Symbol zastępczy numeru slajdu 6">
            <a:extLst>
              <a:ext uri="{FF2B5EF4-FFF2-40B4-BE49-F238E27FC236}">
                <a16:creationId xmlns:a16="http://schemas.microsoft.com/office/drawing/2014/main" id="{BBE286CE-60B6-4578-9C88-1499B404A854}"/>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pPr>
            <a:fld id="{3C683607-ECCC-4D0D-9714-C4B0E731661E}" type="slidenum">
              <a:rPr lang="en-US" sz="1050">
                <a:solidFill>
                  <a:schemeClr val="tx1">
                    <a:lumMod val="50000"/>
                    <a:lumOff val="50000"/>
                  </a:schemeClr>
                </a:solidFill>
              </a:rPr>
              <a:pPr>
                <a:spcAft>
                  <a:spcPts val="600"/>
                </a:spcAft>
              </a:pPr>
              <a:t>4</a:t>
            </a:fld>
            <a:endParaRPr lang="en-US" sz="1050">
              <a:solidFill>
                <a:schemeClr val="tx1">
                  <a:lumMod val="50000"/>
                  <a:lumOff val="50000"/>
                </a:schemeClr>
              </a:solidFill>
            </a:endParaRPr>
          </a:p>
        </p:txBody>
      </p:sp>
    </p:spTree>
    <p:extLst>
      <p:ext uri="{BB962C8B-B14F-4D97-AF65-F5344CB8AC3E}">
        <p14:creationId xmlns:p14="http://schemas.microsoft.com/office/powerpoint/2010/main" val="125958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ytuł 5">
            <a:extLst>
              <a:ext uri="{FF2B5EF4-FFF2-40B4-BE49-F238E27FC236}">
                <a16:creationId xmlns:a16="http://schemas.microsoft.com/office/drawing/2014/main" id="{44AFB83E-E6F9-41E4-B671-3CACE1A376DA}"/>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3700" dirty="0">
                <a:solidFill>
                  <a:srgbClr val="FFFFFF"/>
                </a:solidFill>
              </a:rPr>
              <a:t>Statistics regarding legal remedies in the Polish public procurement market </a:t>
            </a:r>
          </a:p>
        </p:txBody>
      </p:sp>
      <p:pic>
        <p:nvPicPr>
          <p:cNvPr id="9" name="Symbol zastępczy zawartości 8">
            <a:extLst>
              <a:ext uri="{FF2B5EF4-FFF2-40B4-BE49-F238E27FC236}">
                <a16:creationId xmlns:a16="http://schemas.microsoft.com/office/drawing/2014/main" id="{DA8FE1A8-71AD-4AEE-81B5-4D666BBD1577}"/>
              </a:ext>
            </a:extLst>
          </p:cNvPr>
          <p:cNvPicPr>
            <a:picLocks noGrp="1" noChangeAspect="1"/>
          </p:cNvPicPr>
          <p:nvPr>
            <p:ph sz="half" idx="2"/>
          </p:nvPr>
        </p:nvPicPr>
        <p:blipFill rotWithShape="1">
          <a:blip r:embed="rId2"/>
          <a:srcRect r="8751" b="2"/>
          <a:stretch/>
        </p:blipFill>
        <p:spPr>
          <a:xfrm>
            <a:off x="327547" y="2454903"/>
            <a:ext cx="7058306" cy="4080254"/>
          </a:xfrm>
          <a:prstGeom prst="rect">
            <a:avLst/>
          </a:prstGeom>
        </p:spPr>
      </p:pic>
      <p:sp>
        <p:nvSpPr>
          <p:cNvPr id="4" name="Symbol zastępczy stopki 3">
            <a:extLst>
              <a:ext uri="{FF2B5EF4-FFF2-40B4-BE49-F238E27FC236}">
                <a16:creationId xmlns:a16="http://schemas.microsoft.com/office/drawing/2014/main" id="{F672E935-CAB5-4399-9EBC-018A03459E2A}"/>
              </a:ext>
            </a:extLst>
          </p:cNvPr>
          <p:cNvSpPr>
            <a:spLocks noGrp="1"/>
          </p:cNvSpPr>
          <p:nvPr>
            <p:ph type="ftr" sz="quarter" idx="11"/>
          </p:nvPr>
        </p:nvSpPr>
        <p:spPr>
          <a:xfrm>
            <a:off x="524256" y="6535157"/>
            <a:ext cx="6594189" cy="274320"/>
          </a:xfrm>
        </p:spPr>
        <p:txBody>
          <a:bodyPr vert="horz" lIns="91440" tIns="45720" rIns="91440" bIns="45720" rtlCol="0" anchor="ctr">
            <a:normAutofit/>
          </a:bodyPr>
          <a:lstStyle/>
          <a:p>
            <a:pPr algn="l">
              <a:spcAft>
                <a:spcPts val="600"/>
              </a:spcAft>
              <a:defRPr/>
            </a:pPr>
            <a:r>
              <a:rPr lang="en-US" sz="1050" kern="1200">
                <a:solidFill>
                  <a:schemeClr val="tx1">
                    <a:lumMod val="50000"/>
                    <a:lumOff val="50000"/>
                  </a:schemeClr>
                </a:solidFill>
                <a:latin typeface="Calibri" panose="020F0502020204030204"/>
                <a:ea typeface="+mn-ea"/>
                <a:cs typeface="+mn-cs"/>
              </a:rPr>
              <a:t>Bid challenges. International Perspectives: Poland </a:t>
            </a:r>
          </a:p>
        </p:txBody>
      </p:sp>
      <p:sp>
        <p:nvSpPr>
          <p:cNvPr id="36" name="Rectangle 3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E46CACEF-18A3-4B9C-A857-115C200F426B}"/>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1700" dirty="0">
                <a:solidFill>
                  <a:srgbClr val="FFFFFF"/>
                </a:solidFill>
              </a:rPr>
              <a:t>Appeals in 2019: 2694 </a:t>
            </a:r>
          </a:p>
          <a:p>
            <a:pPr lvl="1"/>
            <a:r>
              <a:rPr lang="en-US" sz="1700" dirty="0">
                <a:solidFill>
                  <a:srgbClr val="FFFFFF"/>
                </a:solidFill>
              </a:rPr>
              <a:t>Services: 41% </a:t>
            </a:r>
          </a:p>
          <a:p>
            <a:pPr lvl="1"/>
            <a:r>
              <a:rPr lang="en-US" sz="1700" dirty="0">
                <a:solidFill>
                  <a:srgbClr val="FFFFFF"/>
                </a:solidFill>
              </a:rPr>
              <a:t>Supplies: 39%</a:t>
            </a:r>
          </a:p>
          <a:p>
            <a:pPr lvl="1"/>
            <a:r>
              <a:rPr lang="en-US" sz="1700" dirty="0">
                <a:solidFill>
                  <a:srgbClr val="FFFFFF"/>
                </a:solidFill>
              </a:rPr>
              <a:t>Works: 20% </a:t>
            </a:r>
          </a:p>
          <a:p>
            <a:r>
              <a:rPr lang="en-US" sz="1700" dirty="0">
                <a:solidFill>
                  <a:srgbClr val="FFFFFF"/>
                </a:solidFill>
              </a:rPr>
              <a:t>Sectors: </a:t>
            </a:r>
          </a:p>
          <a:p>
            <a:pPr lvl="1"/>
            <a:r>
              <a:rPr lang="en-US" sz="1700" dirty="0">
                <a:solidFill>
                  <a:srgbClr val="FFFFFF"/>
                </a:solidFill>
              </a:rPr>
              <a:t>Healthcare: 15,73%</a:t>
            </a:r>
          </a:p>
          <a:p>
            <a:pPr lvl="1"/>
            <a:r>
              <a:rPr lang="en-US" sz="1700" dirty="0">
                <a:solidFill>
                  <a:srgbClr val="FFFFFF"/>
                </a:solidFill>
              </a:rPr>
              <a:t>IT: 15,10%</a:t>
            </a:r>
          </a:p>
          <a:p>
            <a:pPr lvl="1"/>
            <a:r>
              <a:rPr lang="en-US" sz="1700" dirty="0">
                <a:solidFill>
                  <a:srgbClr val="FFFFFF"/>
                </a:solidFill>
              </a:rPr>
              <a:t>Construction: 12,24% </a:t>
            </a:r>
          </a:p>
          <a:p>
            <a:r>
              <a:rPr lang="en-US" sz="1700" dirty="0">
                <a:solidFill>
                  <a:srgbClr val="FFFFFF"/>
                </a:solidFill>
              </a:rPr>
              <a:t>Rate of successful appeals: 40% </a:t>
            </a:r>
          </a:p>
          <a:p>
            <a:r>
              <a:rPr lang="en-US" sz="1700" dirty="0">
                <a:solidFill>
                  <a:srgbClr val="FFFFFF"/>
                </a:solidFill>
              </a:rPr>
              <a:t>The average time for a decision on an appeal filed was 14 days</a:t>
            </a:r>
          </a:p>
          <a:p>
            <a:r>
              <a:rPr lang="en-US" sz="1700" dirty="0">
                <a:solidFill>
                  <a:srgbClr val="FFFFFF"/>
                </a:solidFill>
              </a:rPr>
              <a:t>Complaints: 126</a:t>
            </a:r>
          </a:p>
          <a:p>
            <a:r>
              <a:rPr lang="en-US" sz="1700" dirty="0">
                <a:solidFill>
                  <a:srgbClr val="FFFFFF"/>
                </a:solidFill>
              </a:rPr>
              <a:t>Rate of successful complaints: 16% </a:t>
            </a:r>
          </a:p>
          <a:p>
            <a:endParaRPr lang="en-US" sz="1700" dirty="0">
              <a:solidFill>
                <a:srgbClr val="FFFFFF"/>
              </a:solidFill>
            </a:endParaRPr>
          </a:p>
        </p:txBody>
      </p:sp>
      <p:sp>
        <p:nvSpPr>
          <p:cNvPr id="5" name="Symbol zastępczy numeru slajdu 4">
            <a:extLst>
              <a:ext uri="{FF2B5EF4-FFF2-40B4-BE49-F238E27FC236}">
                <a16:creationId xmlns:a16="http://schemas.microsoft.com/office/drawing/2014/main" id="{B52C1E44-1367-423E-99D0-4636FEB28D7D}"/>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3C683607-ECCC-4D0D-9714-C4B0E731661E}" type="slidenum">
              <a:rPr lang="en-US" sz="1050">
                <a:solidFill>
                  <a:schemeClr val="tx1">
                    <a:lumMod val="50000"/>
                    <a:lumOff val="50000"/>
                  </a:schemeClr>
                </a:solidFill>
                <a:latin typeface="Calibri" panose="020F0502020204030204"/>
              </a:rPr>
              <a:pPr>
                <a:spcAft>
                  <a:spcPts val="600"/>
                </a:spcAft>
                <a:defRPr/>
              </a:pPr>
              <a:t>5</a:t>
            </a:fld>
            <a:endParaRPr lang="en-US" sz="105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250126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12899742-2F05-43C4-B902-355762C9F120}"/>
              </a:ext>
            </a:extLst>
          </p:cNvPr>
          <p:cNvSpPr>
            <a:spLocks noGrp="1"/>
          </p:cNvSpPr>
          <p:nvPr>
            <p:ph type="title"/>
          </p:nvPr>
        </p:nvSpPr>
        <p:spPr>
          <a:xfrm>
            <a:off x="524256" y="583616"/>
            <a:ext cx="3722141" cy="5520579"/>
          </a:xfrm>
        </p:spPr>
        <p:txBody>
          <a:bodyPr>
            <a:normAutofit/>
          </a:bodyPr>
          <a:lstStyle/>
          <a:p>
            <a:r>
              <a:rPr lang="pl-PL" dirty="0">
                <a:solidFill>
                  <a:srgbClr val="FFFFFF"/>
                </a:solidFill>
              </a:rPr>
              <a:t>Aim: </a:t>
            </a:r>
            <a:r>
              <a:rPr lang="pl-PL" dirty="0" err="1">
                <a:solidFill>
                  <a:srgbClr val="FFFFFF"/>
                </a:solidFill>
              </a:rPr>
              <a:t>redress</a:t>
            </a:r>
            <a:r>
              <a:rPr lang="pl-PL" dirty="0">
                <a:solidFill>
                  <a:srgbClr val="FFFFFF"/>
                </a:solidFill>
              </a:rPr>
              <a:t> to the </a:t>
            </a:r>
            <a:r>
              <a:rPr lang="pl-PL" dirty="0" err="1">
                <a:solidFill>
                  <a:srgbClr val="FFFFFF"/>
                </a:solidFill>
              </a:rPr>
              <a:t>bidders</a:t>
            </a:r>
            <a:r>
              <a:rPr lang="pl-PL" dirty="0">
                <a:solidFill>
                  <a:srgbClr val="FFFFFF"/>
                </a:solidFill>
              </a:rPr>
              <a:t>? </a:t>
            </a:r>
            <a:endParaRPr lang="en-US" dirty="0">
              <a:solidFill>
                <a:srgbClr val="FFFFFF"/>
              </a:solidFill>
            </a:endParaRPr>
          </a:p>
        </p:txBody>
      </p:sp>
      <p:sp>
        <p:nvSpPr>
          <p:cNvPr id="4" name="Symbol zastępczy stopki 3">
            <a:extLst>
              <a:ext uri="{FF2B5EF4-FFF2-40B4-BE49-F238E27FC236}">
                <a16:creationId xmlns:a16="http://schemas.microsoft.com/office/drawing/2014/main" id="{3B0AD777-6063-4D34-9650-E8A99F1E0ABC}"/>
              </a:ext>
            </a:extLst>
          </p:cNvPr>
          <p:cNvSpPr>
            <a:spLocks noGrp="1"/>
          </p:cNvSpPr>
          <p:nvPr>
            <p:ph type="ftr" sz="quarter" idx="11"/>
          </p:nvPr>
        </p:nvSpPr>
        <p:spPr>
          <a:xfrm>
            <a:off x="4934270" y="6535157"/>
            <a:ext cx="5346322" cy="274320"/>
          </a:xfrm>
        </p:spPr>
        <p:txBody>
          <a:bodyPr>
            <a:normAutofit/>
          </a:bodyPr>
          <a:lstStyle/>
          <a:p>
            <a:pPr algn="l">
              <a:spcAft>
                <a:spcPts val="600"/>
              </a:spcAft>
            </a:pPr>
            <a:r>
              <a:rPr lang="en-US" sz="1050">
                <a:solidFill>
                  <a:schemeClr val="tx1">
                    <a:lumMod val="50000"/>
                    <a:lumOff val="50000"/>
                  </a:schemeClr>
                </a:solidFill>
              </a:rPr>
              <a:t>Bid challenges. International Perspectives: Poland </a:t>
            </a: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19E1EB1C-9FE3-49A4-8CC5-0E80A5DFAF5F}"/>
              </a:ext>
            </a:extLst>
          </p:cNvPr>
          <p:cNvSpPr>
            <a:spLocks noGrp="1"/>
          </p:cNvSpPr>
          <p:nvPr>
            <p:ph idx="1"/>
          </p:nvPr>
        </p:nvSpPr>
        <p:spPr>
          <a:xfrm>
            <a:off x="4934269" y="583616"/>
            <a:ext cx="6594189" cy="5520579"/>
          </a:xfrm>
        </p:spPr>
        <p:txBody>
          <a:bodyPr anchor="ctr">
            <a:normAutofit/>
          </a:bodyPr>
          <a:lstStyle/>
          <a:p>
            <a:pPr marL="0" indent="0">
              <a:buNone/>
            </a:pPr>
            <a:r>
              <a:rPr lang="en-US" sz="2400" dirty="0">
                <a:solidFill>
                  <a:srgbClr val="FFFFFF"/>
                </a:solidFill>
                <a:latin typeface="+mj-lt"/>
              </a:rPr>
              <a:t>Legally protective measures are extended to economic operators and participants in the design contest, as well as to other persons if they</a:t>
            </a:r>
            <a:r>
              <a:rPr lang="pl-PL" sz="2400" dirty="0">
                <a:solidFill>
                  <a:srgbClr val="FFFFFF"/>
                </a:solidFill>
                <a:latin typeface="+mj-lt"/>
              </a:rPr>
              <a:t>:</a:t>
            </a:r>
            <a:r>
              <a:rPr lang="en-US" sz="2400" dirty="0">
                <a:solidFill>
                  <a:srgbClr val="FFFFFF"/>
                </a:solidFill>
                <a:latin typeface="+mj-lt"/>
              </a:rPr>
              <a:t> </a:t>
            </a:r>
            <a:endParaRPr lang="pl-PL" sz="2400" dirty="0">
              <a:solidFill>
                <a:srgbClr val="FFFFFF"/>
              </a:solidFill>
              <a:latin typeface="+mj-lt"/>
            </a:endParaRPr>
          </a:p>
          <a:p>
            <a:r>
              <a:rPr lang="en-US" sz="2400" b="1" dirty="0">
                <a:solidFill>
                  <a:srgbClr val="FFFFFF"/>
                </a:solidFill>
                <a:latin typeface="+mj-lt"/>
              </a:rPr>
              <a:t>have or had an interest in being awarded </a:t>
            </a:r>
            <a:r>
              <a:rPr lang="en-US" sz="2400" dirty="0">
                <a:solidFill>
                  <a:srgbClr val="FFFFFF"/>
                </a:solidFill>
                <a:latin typeface="+mj-lt"/>
              </a:rPr>
              <a:t>the contract, and </a:t>
            </a:r>
            <a:endParaRPr lang="pl-PL" sz="2400" dirty="0">
              <a:solidFill>
                <a:srgbClr val="FFFFFF"/>
              </a:solidFill>
              <a:latin typeface="+mj-lt"/>
            </a:endParaRPr>
          </a:p>
          <a:p>
            <a:r>
              <a:rPr lang="en-US" sz="2400" b="1" dirty="0">
                <a:solidFill>
                  <a:srgbClr val="FFFFFF"/>
                </a:solidFill>
                <a:latin typeface="+mj-lt"/>
              </a:rPr>
              <a:t>suffered or may suffer damage </a:t>
            </a:r>
            <a:r>
              <a:rPr lang="en-US" sz="2400" dirty="0">
                <a:solidFill>
                  <a:srgbClr val="FFFFFF"/>
                </a:solidFill>
                <a:latin typeface="+mj-lt"/>
              </a:rPr>
              <a:t>as a result of the violation of the provisions of the Act by the contracting authority</a:t>
            </a:r>
            <a:endParaRPr lang="pl-PL" sz="2400" dirty="0">
              <a:solidFill>
                <a:srgbClr val="FFFFFF"/>
              </a:solidFill>
              <a:latin typeface="+mj-lt"/>
            </a:endParaRPr>
          </a:p>
          <a:p>
            <a:pPr marL="0" indent="0">
              <a:buNone/>
            </a:pPr>
            <a:r>
              <a:rPr lang="en-US" sz="2400" i="1" dirty="0">
                <a:solidFill>
                  <a:srgbClr val="FFFFFF"/>
                </a:solidFill>
                <a:latin typeface="+mj-lt"/>
              </a:rPr>
              <a:t>In the case of an appeal, the contracting authority cannot conclude the contract agreement until the Board of Appeals announces a judgment or a decision ending the appeals proceedings</a:t>
            </a:r>
          </a:p>
          <a:p>
            <a:pPr marL="0" indent="0">
              <a:buNone/>
            </a:pPr>
            <a:r>
              <a:rPr lang="pl-PL" sz="2400" b="0" i="0" dirty="0" err="1">
                <a:solidFill>
                  <a:srgbClr val="FFFFFF"/>
                </a:solidFill>
                <a:effectLst/>
                <a:latin typeface="+mj-lt"/>
              </a:rPr>
              <a:t>Possible</a:t>
            </a:r>
            <a:r>
              <a:rPr lang="pl-PL" sz="2400" b="0" i="0" dirty="0">
                <a:solidFill>
                  <a:srgbClr val="FFFFFF"/>
                </a:solidFill>
                <a:effectLst/>
                <a:latin typeface="+mj-lt"/>
              </a:rPr>
              <a:t> </a:t>
            </a:r>
            <a:r>
              <a:rPr lang="pl-PL" sz="2400" dirty="0">
                <a:solidFill>
                  <a:srgbClr val="FFFFFF"/>
                </a:solidFill>
                <a:latin typeface="+mj-lt"/>
              </a:rPr>
              <a:t>a</a:t>
            </a:r>
            <a:r>
              <a:rPr lang="en-US" sz="2400" b="0" i="0" dirty="0" err="1">
                <a:solidFill>
                  <a:srgbClr val="FFFFFF"/>
                </a:solidFill>
                <a:effectLst/>
                <a:latin typeface="+mj-lt"/>
              </a:rPr>
              <a:t>ccession</a:t>
            </a:r>
            <a:r>
              <a:rPr lang="en-US" sz="2400" b="0" i="0" dirty="0">
                <a:solidFill>
                  <a:srgbClr val="FFFFFF"/>
                </a:solidFill>
                <a:effectLst/>
                <a:latin typeface="+mj-lt"/>
              </a:rPr>
              <a:t> to the proceedings</a:t>
            </a:r>
            <a:r>
              <a:rPr lang="pl-PL" sz="2400" b="0" i="0" dirty="0">
                <a:solidFill>
                  <a:srgbClr val="FFFFFF"/>
                </a:solidFill>
                <a:effectLst/>
                <a:latin typeface="+mj-lt"/>
              </a:rPr>
              <a:t> </a:t>
            </a:r>
            <a:r>
              <a:rPr lang="en-US" sz="2400" b="0" i="0" dirty="0">
                <a:solidFill>
                  <a:srgbClr val="FFFFFF"/>
                </a:solidFill>
                <a:effectLst/>
                <a:latin typeface="+mj-lt"/>
              </a:rPr>
              <a:t>by </a:t>
            </a:r>
            <a:r>
              <a:rPr lang="en-US" sz="2400" dirty="0">
                <a:solidFill>
                  <a:srgbClr val="FFFFFF"/>
                </a:solidFill>
                <a:latin typeface="+mj-lt"/>
              </a:rPr>
              <a:t>o</a:t>
            </a:r>
            <a:r>
              <a:rPr lang="pl-PL" sz="2400" b="0" i="0" dirty="0" err="1">
                <a:solidFill>
                  <a:srgbClr val="FFFFFF"/>
                </a:solidFill>
                <a:effectLst/>
                <a:latin typeface="+mj-lt"/>
              </a:rPr>
              <a:t>ther</a:t>
            </a:r>
            <a:r>
              <a:rPr lang="pl-PL" sz="2400" b="0" i="0" dirty="0">
                <a:solidFill>
                  <a:srgbClr val="FFFFFF"/>
                </a:solidFill>
                <a:effectLst/>
                <a:latin typeface="+mj-lt"/>
              </a:rPr>
              <a:t> </a:t>
            </a:r>
            <a:r>
              <a:rPr lang="pl-PL" sz="2400" b="0" i="0" dirty="0" err="1">
                <a:solidFill>
                  <a:srgbClr val="FFFFFF"/>
                </a:solidFill>
                <a:effectLst/>
                <a:latin typeface="+mj-lt"/>
              </a:rPr>
              <a:t>contractors</a:t>
            </a:r>
            <a:r>
              <a:rPr lang="pl-PL" sz="2400" b="0" i="0" dirty="0">
                <a:solidFill>
                  <a:srgbClr val="FFFFFF"/>
                </a:solidFill>
                <a:effectLst/>
                <a:latin typeface="+mj-lt"/>
              </a:rPr>
              <a:t> </a:t>
            </a:r>
            <a:endParaRPr lang="pl-PL" sz="2400" dirty="0">
              <a:solidFill>
                <a:srgbClr val="FFFFFF"/>
              </a:solidFill>
              <a:latin typeface="+mj-lt"/>
            </a:endParaRPr>
          </a:p>
          <a:p>
            <a:pPr marL="0" indent="0">
              <a:buNone/>
            </a:pPr>
            <a:endParaRPr lang="en-US" sz="2400" dirty="0">
              <a:solidFill>
                <a:srgbClr val="FFFFFF"/>
              </a:solidFill>
            </a:endParaRPr>
          </a:p>
        </p:txBody>
      </p:sp>
      <p:sp>
        <p:nvSpPr>
          <p:cNvPr id="5" name="Symbol zastępczy numeru slajdu 4">
            <a:extLst>
              <a:ext uri="{FF2B5EF4-FFF2-40B4-BE49-F238E27FC236}">
                <a16:creationId xmlns:a16="http://schemas.microsoft.com/office/drawing/2014/main" id="{51409F37-6496-4849-9E3D-A3920BB443BB}"/>
              </a:ext>
            </a:extLst>
          </p:cNvPr>
          <p:cNvSpPr>
            <a:spLocks noGrp="1"/>
          </p:cNvSpPr>
          <p:nvPr>
            <p:ph type="sldNum" sz="quarter" idx="12"/>
          </p:nvPr>
        </p:nvSpPr>
        <p:spPr>
          <a:xfrm>
            <a:off x="10554791" y="6535157"/>
            <a:ext cx="973667" cy="274320"/>
          </a:xfrm>
        </p:spPr>
        <p:txBody>
          <a:bodyPr>
            <a:normAutofit/>
          </a:bodyPr>
          <a:lstStyle/>
          <a:p>
            <a:pPr>
              <a:spcAft>
                <a:spcPts val="600"/>
              </a:spcAft>
            </a:pPr>
            <a:fld id="{3C683607-ECCC-4D0D-9714-C4B0E731661E}" type="slidenum">
              <a:rPr lang="en-US" sz="1050">
                <a:solidFill>
                  <a:schemeClr val="tx1">
                    <a:lumMod val="50000"/>
                    <a:lumOff val="50000"/>
                  </a:schemeClr>
                </a:solidFill>
              </a:rPr>
              <a:pPr>
                <a:spcAft>
                  <a:spcPts val="600"/>
                </a:spcAft>
              </a:pPr>
              <a:t>6</a:t>
            </a:fld>
            <a:endParaRPr lang="en-US" sz="1050">
              <a:solidFill>
                <a:schemeClr val="tx1">
                  <a:lumMod val="50000"/>
                  <a:lumOff val="50000"/>
                </a:schemeClr>
              </a:solidFill>
            </a:endParaRPr>
          </a:p>
        </p:txBody>
      </p:sp>
    </p:spTree>
    <p:extLst>
      <p:ext uri="{BB962C8B-B14F-4D97-AF65-F5344CB8AC3E}">
        <p14:creationId xmlns:p14="http://schemas.microsoft.com/office/powerpoint/2010/main" val="251694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6394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ytuł 5">
            <a:extLst>
              <a:ext uri="{FF2B5EF4-FFF2-40B4-BE49-F238E27FC236}">
                <a16:creationId xmlns:a16="http://schemas.microsoft.com/office/drawing/2014/main" id="{BC93F30F-39B7-409D-BB87-F267C922D605}"/>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0" i="0" dirty="0">
                <a:solidFill>
                  <a:srgbClr val="FFFFFF"/>
                </a:solidFill>
                <a:effectLst/>
              </a:rPr>
              <a:t>Aim: transparency and accountability?</a:t>
            </a:r>
            <a:endParaRPr lang="en-US" dirty="0">
              <a:solidFill>
                <a:srgbClr val="FFFFFF"/>
              </a:solidFill>
            </a:endParaRPr>
          </a:p>
        </p:txBody>
      </p:sp>
      <p:pic>
        <p:nvPicPr>
          <p:cNvPr id="9" name="Symbol zastępczy zawartości 8" descr="Obraz zawierający tekst&#10;&#10;Opis wygenerowany automatycznie">
            <a:extLst>
              <a:ext uri="{FF2B5EF4-FFF2-40B4-BE49-F238E27FC236}">
                <a16:creationId xmlns:a16="http://schemas.microsoft.com/office/drawing/2014/main" id="{0F138449-A66D-4DFF-81BD-8D436017BDF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007" r="3176" b="1"/>
          <a:stretch/>
        </p:blipFill>
        <p:spPr>
          <a:xfrm>
            <a:off x="327547" y="2454903"/>
            <a:ext cx="7058306" cy="4080254"/>
          </a:xfrm>
          <a:prstGeom prst="rect">
            <a:avLst/>
          </a:prstGeom>
        </p:spPr>
      </p:pic>
      <p:sp>
        <p:nvSpPr>
          <p:cNvPr id="4" name="Symbol zastępczy stopki 3">
            <a:extLst>
              <a:ext uri="{FF2B5EF4-FFF2-40B4-BE49-F238E27FC236}">
                <a16:creationId xmlns:a16="http://schemas.microsoft.com/office/drawing/2014/main" id="{A867A3AE-6042-48E3-9FD8-A2F38CDE9B14}"/>
              </a:ext>
            </a:extLst>
          </p:cNvPr>
          <p:cNvSpPr>
            <a:spLocks noGrp="1"/>
          </p:cNvSpPr>
          <p:nvPr>
            <p:ph type="ftr" sz="quarter" idx="11"/>
          </p:nvPr>
        </p:nvSpPr>
        <p:spPr>
          <a:xfrm>
            <a:off x="524256" y="6535157"/>
            <a:ext cx="6594189" cy="274320"/>
          </a:xfrm>
        </p:spPr>
        <p:txBody>
          <a:bodyPr vert="horz" lIns="91440" tIns="45720" rIns="91440" bIns="45720" rtlCol="0" anchor="ctr">
            <a:normAutofit/>
          </a:bodyPr>
          <a:lstStyle/>
          <a:p>
            <a:pPr algn="l">
              <a:spcAft>
                <a:spcPts val="600"/>
              </a:spcAft>
              <a:defRPr/>
            </a:pPr>
            <a:r>
              <a:rPr lang="en-US" sz="1050" kern="1200">
                <a:solidFill>
                  <a:schemeClr val="tx1">
                    <a:lumMod val="50000"/>
                    <a:lumOff val="50000"/>
                  </a:schemeClr>
                </a:solidFill>
                <a:latin typeface="Calibri" panose="020F0502020204030204"/>
                <a:ea typeface="+mn-ea"/>
                <a:cs typeface="+mn-cs"/>
              </a:rPr>
              <a:t>Bid challenges. International Perspectives: Poland </a:t>
            </a:r>
          </a:p>
        </p:txBody>
      </p:sp>
      <p:sp>
        <p:nvSpPr>
          <p:cNvPr id="21"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6E596AF8-2438-4364-B5C6-19BE04B63E75}"/>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1900" dirty="0">
                <a:solidFill>
                  <a:srgbClr val="FFFFFF"/>
                </a:solidFill>
              </a:rPr>
              <a:t>Organizations entered on the list of organizations authorized to file legal protection measures, kept by the President of the Public Procurement Office, published on the website of the Public Procurement Office – currently 151 organizations, including economic chambers  etc. </a:t>
            </a:r>
          </a:p>
          <a:p>
            <a:pPr marL="457200" lvl="1"/>
            <a:r>
              <a:rPr lang="en-US" sz="1500" dirty="0">
                <a:solidFill>
                  <a:schemeClr val="bg1"/>
                </a:solidFill>
                <a:hlinkClick r:id="rId3">
                  <a:extLst>
                    <a:ext uri="{A12FA001-AC4F-418D-AE19-62706E023703}">
                      <ahyp:hlinkClr xmlns:ahyp="http://schemas.microsoft.com/office/drawing/2018/hyperlinkcolor" val="tx"/>
                    </a:ext>
                  </a:extLst>
                </a:hlinkClick>
              </a:rPr>
              <a:t>Krajowa Izba </a:t>
            </a:r>
            <a:r>
              <a:rPr lang="en-US" sz="1500" dirty="0" err="1">
                <a:solidFill>
                  <a:schemeClr val="bg1"/>
                </a:solidFill>
                <a:hlinkClick r:id="rId3">
                  <a:extLst>
                    <a:ext uri="{A12FA001-AC4F-418D-AE19-62706E023703}">
                      <ahyp:hlinkClr xmlns:ahyp="http://schemas.microsoft.com/office/drawing/2018/hyperlinkcolor" val="tx"/>
                    </a:ext>
                  </a:extLst>
                </a:hlinkClick>
              </a:rPr>
              <a:t>Odwoławcza</a:t>
            </a:r>
            <a:r>
              <a:rPr lang="en-US" sz="1500" dirty="0">
                <a:solidFill>
                  <a:schemeClr val="bg1"/>
                </a:solidFill>
                <a:hlinkClick r:id="rId3">
                  <a:extLst>
                    <a:ext uri="{A12FA001-AC4F-418D-AE19-62706E023703}">
                      <ahyp:hlinkClr xmlns:ahyp="http://schemas.microsoft.com/office/drawing/2018/hyperlinkcolor" val="tx"/>
                    </a:ext>
                  </a:extLst>
                </a:hlinkClick>
              </a:rPr>
              <a:t> - Lista </a:t>
            </a:r>
            <a:r>
              <a:rPr lang="en-US" sz="1500" dirty="0" err="1">
                <a:solidFill>
                  <a:schemeClr val="bg1"/>
                </a:solidFill>
                <a:hlinkClick r:id="rId3">
                  <a:extLst>
                    <a:ext uri="{A12FA001-AC4F-418D-AE19-62706E023703}">
                      <ahyp:hlinkClr xmlns:ahyp="http://schemas.microsoft.com/office/drawing/2018/hyperlinkcolor" val="tx"/>
                    </a:ext>
                  </a:extLst>
                </a:hlinkClick>
              </a:rPr>
              <a:t>organizacji</a:t>
            </a:r>
            <a:r>
              <a:rPr lang="en-US" sz="1500" dirty="0">
                <a:solidFill>
                  <a:schemeClr val="bg1"/>
                </a:solidFill>
                <a:hlinkClick r:id="rId3">
                  <a:extLst>
                    <a:ext uri="{A12FA001-AC4F-418D-AE19-62706E023703}">
                      <ahyp:hlinkClr xmlns:ahyp="http://schemas.microsoft.com/office/drawing/2018/hyperlinkcolor" val="tx"/>
                    </a:ext>
                  </a:extLst>
                </a:hlinkClick>
              </a:rPr>
              <a:t> </a:t>
            </a:r>
            <a:r>
              <a:rPr lang="en-US" sz="1500" dirty="0" err="1">
                <a:solidFill>
                  <a:schemeClr val="bg1"/>
                </a:solidFill>
                <a:hlinkClick r:id="rId3">
                  <a:extLst>
                    <a:ext uri="{A12FA001-AC4F-418D-AE19-62706E023703}">
                      <ahyp:hlinkClr xmlns:ahyp="http://schemas.microsoft.com/office/drawing/2018/hyperlinkcolor" val="tx"/>
                    </a:ext>
                  </a:extLst>
                </a:hlinkClick>
              </a:rPr>
              <a:t>uprawnionych</a:t>
            </a:r>
            <a:r>
              <a:rPr lang="en-US" sz="1500" dirty="0">
                <a:solidFill>
                  <a:schemeClr val="bg1"/>
                </a:solidFill>
                <a:hlinkClick r:id="rId3">
                  <a:extLst>
                    <a:ext uri="{A12FA001-AC4F-418D-AE19-62706E023703}">
                      <ahyp:hlinkClr xmlns:ahyp="http://schemas.microsoft.com/office/drawing/2018/hyperlinkcolor" val="tx"/>
                    </a:ext>
                  </a:extLst>
                </a:hlinkClick>
              </a:rPr>
              <a:t> do </a:t>
            </a:r>
            <a:r>
              <a:rPr lang="en-US" sz="1500" dirty="0" err="1">
                <a:solidFill>
                  <a:schemeClr val="bg1"/>
                </a:solidFill>
                <a:hlinkClick r:id="rId3">
                  <a:extLst>
                    <a:ext uri="{A12FA001-AC4F-418D-AE19-62706E023703}">
                      <ahyp:hlinkClr xmlns:ahyp="http://schemas.microsoft.com/office/drawing/2018/hyperlinkcolor" val="tx"/>
                    </a:ext>
                  </a:extLst>
                </a:hlinkClick>
              </a:rPr>
              <a:t>wnoszenia</a:t>
            </a:r>
            <a:r>
              <a:rPr lang="en-US" sz="1500" dirty="0">
                <a:solidFill>
                  <a:schemeClr val="bg1"/>
                </a:solidFill>
                <a:hlinkClick r:id="rId3">
                  <a:extLst>
                    <a:ext uri="{A12FA001-AC4F-418D-AE19-62706E023703}">
                      <ahyp:hlinkClr xmlns:ahyp="http://schemas.microsoft.com/office/drawing/2018/hyperlinkcolor" val="tx"/>
                    </a:ext>
                  </a:extLst>
                </a:hlinkClick>
              </a:rPr>
              <a:t> </a:t>
            </a:r>
            <a:r>
              <a:rPr lang="en-US" sz="1500" dirty="0" err="1">
                <a:solidFill>
                  <a:schemeClr val="bg1"/>
                </a:solidFill>
                <a:hlinkClick r:id="rId3">
                  <a:extLst>
                    <a:ext uri="{A12FA001-AC4F-418D-AE19-62706E023703}">
                      <ahyp:hlinkClr xmlns:ahyp="http://schemas.microsoft.com/office/drawing/2018/hyperlinkcolor" val="tx"/>
                    </a:ext>
                  </a:extLst>
                </a:hlinkClick>
              </a:rPr>
              <a:t>odwołań</a:t>
            </a:r>
            <a:r>
              <a:rPr lang="en-US" sz="1500" dirty="0">
                <a:solidFill>
                  <a:schemeClr val="bg1"/>
                </a:solidFill>
                <a:hlinkClick r:id="rId3">
                  <a:extLst>
                    <a:ext uri="{A12FA001-AC4F-418D-AE19-62706E023703}">
                      <ahyp:hlinkClr xmlns:ahyp="http://schemas.microsoft.com/office/drawing/2018/hyperlinkcolor" val="tx"/>
                    </a:ext>
                  </a:extLst>
                </a:hlinkClick>
              </a:rPr>
              <a:t> (uzp.gov.pl)</a:t>
            </a:r>
            <a:endParaRPr lang="en-US" sz="1500" dirty="0">
              <a:solidFill>
                <a:schemeClr val="bg1"/>
              </a:solidFill>
            </a:endParaRPr>
          </a:p>
          <a:p>
            <a:r>
              <a:rPr lang="en-US" sz="1900" dirty="0">
                <a:solidFill>
                  <a:srgbClr val="FFFFFF"/>
                </a:solidFill>
              </a:rPr>
              <a:t>Ombudsman for Small and Medium-sized Enterprises </a:t>
            </a:r>
          </a:p>
        </p:txBody>
      </p:sp>
      <p:sp>
        <p:nvSpPr>
          <p:cNvPr id="5" name="Symbol zastępczy numeru slajdu 4">
            <a:extLst>
              <a:ext uri="{FF2B5EF4-FFF2-40B4-BE49-F238E27FC236}">
                <a16:creationId xmlns:a16="http://schemas.microsoft.com/office/drawing/2014/main" id="{6E2B5097-0F54-4A96-B4F4-24BED63223D0}"/>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3C683607-ECCC-4D0D-9714-C4B0E731661E}" type="slidenum">
              <a:rPr lang="en-US" sz="1050">
                <a:solidFill>
                  <a:schemeClr val="tx1">
                    <a:lumMod val="50000"/>
                    <a:lumOff val="50000"/>
                  </a:schemeClr>
                </a:solidFill>
                <a:latin typeface="Calibri" panose="020F0502020204030204"/>
              </a:rPr>
              <a:pPr>
                <a:spcAft>
                  <a:spcPts val="600"/>
                </a:spcAft>
                <a:defRPr/>
              </a:pPr>
              <a:t>7</a:t>
            </a:fld>
            <a:endParaRPr lang="en-US" sz="105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224605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D6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F4F661B2-B637-45F9-80FF-9DC515BCC1A3}"/>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dirty="0">
                <a:solidFill>
                  <a:srgbClr val="FFFFFF"/>
                </a:solidFill>
                <a:latin typeface="+mj-lt"/>
                <a:ea typeface="+mj-ea"/>
                <a:cs typeface="+mj-cs"/>
              </a:rPr>
              <a:t>Are both goals </a:t>
            </a:r>
            <a:r>
              <a:rPr lang="en-US" kern="1200" dirty="0" err="1">
                <a:solidFill>
                  <a:srgbClr val="FFFFFF"/>
                </a:solidFill>
                <a:latin typeface="+mj-lt"/>
                <a:ea typeface="+mj-ea"/>
                <a:cs typeface="+mj-cs"/>
              </a:rPr>
              <a:t>achievabl</a:t>
            </a:r>
            <a:r>
              <a:rPr lang="en-US" kern="1200" dirty="0">
                <a:solidFill>
                  <a:srgbClr val="FFFFFF"/>
                </a:solidFill>
                <a:latin typeface="+mj-lt"/>
                <a:ea typeface="+mj-ea"/>
                <a:cs typeface="+mj-cs"/>
              </a:rPr>
              <a:t>?</a:t>
            </a:r>
          </a:p>
        </p:txBody>
      </p:sp>
      <p:sp>
        <p:nvSpPr>
          <p:cNvPr id="15" name="Rectangle 1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Symbol zastępczy zawartości 7" descr="Obraz zawierający siedzi, żółty, kamień&#10;&#10;Opis wygenerowany automatycznie">
            <a:extLst>
              <a:ext uri="{FF2B5EF4-FFF2-40B4-BE49-F238E27FC236}">
                <a16:creationId xmlns:a16="http://schemas.microsoft.com/office/drawing/2014/main" id="{ECDFA42D-A116-4FB7-BE3A-D273711E250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25441" y="2660287"/>
            <a:ext cx="4862516" cy="3646887"/>
          </a:xfrm>
          <a:prstGeom prst="rect">
            <a:avLst/>
          </a:prstGeom>
        </p:spPr>
      </p:pic>
      <p:sp>
        <p:nvSpPr>
          <p:cNvPr id="4" name="Symbol zastępczy stopki 3">
            <a:extLst>
              <a:ext uri="{FF2B5EF4-FFF2-40B4-BE49-F238E27FC236}">
                <a16:creationId xmlns:a16="http://schemas.microsoft.com/office/drawing/2014/main" id="{5927D548-5577-4C87-A317-20D6BCBADB77}"/>
              </a:ext>
            </a:extLst>
          </p:cNvPr>
          <p:cNvSpPr>
            <a:spLocks noGrp="1"/>
          </p:cNvSpPr>
          <p:nvPr>
            <p:ph type="ftr" sz="quarter" idx="11"/>
          </p:nvPr>
        </p:nvSpPr>
        <p:spPr>
          <a:xfrm>
            <a:off x="524256" y="6535157"/>
            <a:ext cx="6594189" cy="274320"/>
          </a:xfrm>
        </p:spPr>
        <p:txBody>
          <a:bodyPr vert="horz" lIns="91440" tIns="45720" rIns="91440" bIns="45720" rtlCol="0" anchor="ctr">
            <a:normAutofit/>
          </a:bodyPr>
          <a:lstStyle/>
          <a:p>
            <a:pPr algn="l">
              <a:spcAft>
                <a:spcPts val="600"/>
              </a:spcAft>
            </a:pPr>
            <a:r>
              <a:rPr lang="en-US" sz="1050" kern="1200">
                <a:solidFill>
                  <a:schemeClr val="tx1">
                    <a:lumMod val="50000"/>
                    <a:lumOff val="50000"/>
                  </a:schemeClr>
                </a:solidFill>
                <a:latin typeface="+mn-lt"/>
                <a:ea typeface="+mn-ea"/>
                <a:cs typeface="+mn-cs"/>
              </a:rPr>
              <a:t>Bid challenges. International Perspectives: Poland </a:t>
            </a:r>
          </a:p>
        </p:txBody>
      </p:sp>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3DCBF3AA-6CC7-48CC-A92A-7BCB3F111030}"/>
              </a:ext>
            </a:extLst>
          </p:cNvPr>
          <p:cNvSpPr>
            <a:spLocks noGrp="1"/>
          </p:cNvSpPr>
          <p:nvPr>
            <p:ph sz="half" idx="1"/>
          </p:nvPr>
        </p:nvSpPr>
        <p:spPr>
          <a:xfrm>
            <a:off x="8029319" y="917725"/>
            <a:ext cx="3424739" cy="4852362"/>
          </a:xfrm>
        </p:spPr>
        <p:txBody>
          <a:bodyPr vert="horz" lIns="91440" tIns="45720" rIns="91440" bIns="45720" rtlCol="0" anchor="ctr">
            <a:normAutofit fontScale="92500" lnSpcReduction="20000"/>
          </a:bodyPr>
          <a:lstStyle/>
          <a:p>
            <a:pPr marL="0" indent="0">
              <a:buNone/>
            </a:pPr>
            <a:r>
              <a:rPr lang="en-US" sz="1700" dirty="0">
                <a:solidFill>
                  <a:srgbClr val="FFFFFF"/>
                </a:solidFill>
              </a:rPr>
              <a:t>An appeal may be filed in when:</a:t>
            </a:r>
          </a:p>
          <a:p>
            <a:r>
              <a:rPr lang="en-US" sz="1700" dirty="0">
                <a:solidFill>
                  <a:srgbClr val="FFFFFF"/>
                </a:solidFill>
              </a:rPr>
              <a:t>In a public procurement procedure, a framework agreement, a dynamic purchasing system, a system for qualifying economic operators, or a competition, the awarding entity undertakes an action that is </a:t>
            </a:r>
            <a:r>
              <a:rPr lang="en-US" sz="1700" u="sng" dirty="0">
                <a:solidFill>
                  <a:srgbClr val="FFFFFF"/>
                </a:solidFill>
              </a:rPr>
              <a:t>incompatible</a:t>
            </a:r>
            <a:r>
              <a:rPr lang="en-US" sz="1700" dirty="0">
                <a:solidFill>
                  <a:srgbClr val="FFFFFF"/>
                </a:solidFill>
              </a:rPr>
              <a:t> with the regulations (inc. non-use of legal regulation)</a:t>
            </a:r>
            <a:endParaRPr lang="pl-PL" sz="1700" dirty="0">
              <a:solidFill>
                <a:srgbClr val="FFFFFF"/>
              </a:solidFill>
            </a:endParaRPr>
          </a:p>
          <a:p>
            <a:r>
              <a:rPr lang="en-US" sz="1700" dirty="0">
                <a:solidFill>
                  <a:srgbClr val="FFFFFF"/>
                </a:solidFill>
              </a:rPr>
              <a:t>The contracting authority fails to conduct a procurement procedure or organize a competition in accordance with the provisions of the Act, </a:t>
            </a:r>
            <a:r>
              <a:rPr lang="en-US" sz="1700" u="sng" dirty="0">
                <a:solidFill>
                  <a:srgbClr val="FFFFFF"/>
                </a:solidFill>
              </a:rPr>
              <a:t>while it was obliged to do so</a:t>
            </a:r>
            <a:r>
              <a:rPr lang="en-US" sz="1700" dirty="0">
                <a:solidFill>
                  <a:srgbClr val="FFFFFF"/>
                </a:solidFill>
              </a:rPr>
              <a:t>.</a:t>
            </a:r>
          </a:p>
          <a:p>
            <a:pPr marL="0" indent="0">
              <a:buNone/>
            </a:pPr>
            <a:r>
              <a:rPr lang="en-US" sz="1700" dirty="0">
                <a:solidFill>
                  <a:srgbClr val="FFFFFF"/>
                </a:solidFill>
              </a:rPr>
              <a:t>New regulation has extended aims of public procurement in Poland (effectiveness rule article 17(1)(2))</a:t>
            </a:r>
            <a:r>
              <a:rPr lang="pl-PL" sz="1700" dirty="0">
                <a:solidFill>
                  <a:srgbClr val="FFFFFF"/>
                </a:solidFill>
              </a:rPr>
              <a:t> –</a:t>
            </a:r>
            <a:r>
              <a:rPr lang="en-US" sz="1700" dirty="0">
                <a:solidFill>
                  <a:srgbClr val="FFFFFF"/>
                </a:solidFill>
              </a:rPr>
              <a:t>t</a:t>
            </a:r>
            <a:r>
              <a:rPr lang="pl-PL" sz="1700" dirty="0" err="1">
                <a:solidFill>
                  <a:srgbClr val="FFFFFF"/>
                </a:solidFill>
              </a:rPr>
              <a:t>owards</a:t>
            </a:r>
            <a:r>
              <a:rPr lang="pl-PL" sz="1700" dirty="0">
                <a:solidFill>
                  <a:srgbClr val="FFFFFF"/>
                </a:solidFill>
              </a:rPr>
              <a:t> Strategic Procurement </a:t>
            </a:r>
            <a:endParaRPr lang="en-US" sz="1700" dirty="0">
              <a:solidFill>
                <a:srgbClr val="FFFFFF"/>
              </a:solidFill>
            </a:endParaRPr>
          </a:p>
          <a:p>
            <a:pPr marL="0" indent="0">
              <a:buNone/>
            </a:pPr>
            <a:r>
              <a:rPr lang="en-US" sz="1700" i="0" dirty="0">
                <a:solidFill>
                  <a:srgbClr val="FFFFFF"/>
                </a:solidFill>
                <a:effectLst/>
              </a:rPr>
              <a:t>Public procurement’s role in the support of the Polish National Recovery Plan</a:t>
            </a:r>
            <a:r>
              <a:rPr lang="pl-PL" sz="1700" i="0" dirty="0">
                <a:solidFill>
                  <a:srgbClr val="FFFFFF"/>
                </a:solidFill>
                <a:effectLst/>
              </a:rPr>
              <a:t> (ca. 58 bln. Euro)</a:t>
            </a:r>
            <a:endParaRPr lang="en-US" sz="1700" i="0" dirty="0">
              <a:solidFill>
                <a:srgbClr val="FFFFFF"/>
              </a:solidFill>
              <a:effectLst/>
            </a:endParaRPr>
          </a:p>
          <a:p>
            <a:endParaRPr lang="en-US" sz="1700" dirty="0">
              <a:solidFill>
                <a:srgbClr val="FFFFFF"/>
              </a:solidFill>
            </a:endParaRPr>
          </a:p>
        </p:txBody>
      </p:sp>
      <p:sp>
        <p:nvSpPr>
          <p:cNvPr id="5" name="Symbol zastępczy numeru slajdu 4">
            <a:extLst>
              <a:ext uri="{FF2B5EF4-FFF2-40B4-BE49-F238E27FC236}">
                <a16:creationId xmlns:a16="http://schemas.microsoft.com/office/drawing/2014/main" id="{C77E5381-BD96-4050-B577-C54AE79109FF}"/>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pPr>
            <a:fld id="{3C683607-ECCC-4D0D-9714-C4B0E731661E}" type="slidenum">
              <a:rPr lang="en-US" sz="1050">
                <a:solidFill>
                  <a:schemeClr val="tx1">
                    <a:lumMod val="50000"/>
                    <a:lumOff val="50000"/>
                  </a:schemeClr>
                </a:solidFill>
              </a:rPr>
              <a:pPr>
                <a:spcAft>
                  <a:spcPts val="600"/>
                </a:spcAft>
              </a:pPr>
              <a:t>8</a:t>
            </a:fld>
            <a:endParaRPr lang="en-US" sz="1050">
              <a:solidFill>
                <a:schemeClr val="tx1">
                  <a:lumMod val="50000"/>
                  <a:lumOff val="50000"/>
                </a:schemeClr>
              </a:solidFill>
            </a:endParaRPr>
          </a:p>
        </p:txBody>
      </p:sp>
    </p:spTree>
    <p:extLst>
      <p:ext uri="{BB962C8B-B14F-4D97-AF65-F5344CB8AC3E}">
        <p14:creationId xmlns:p14="http://schemas.microsoft.com/office/powerpoint/2010/main" val="309424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3734EC-B83B-4213-99FA-FAD9B5808234}"/>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Thank you!</a:t>
            </a:r>
            <a:endParaRPr lang="en-US" dirty="0"/>
          </a:p>
        </p:txBody>
      </p:sp>
      <p:sp>
        <p:nvSpPr>
          <p:cNvPr id="3" name="Symbol zastępczy zawartości 2">
            <a:extLst>
              <a:ext uri="{FF2B5EF4-FFF2-40B4-BE49-F238E27FC236}">
                <a16:creationId xmlns:a16="http://schemas.microsoft.com/office/drawing/2014/main" id="{8861AC4E-077B-4EB0-A454-C2CD8604AF32}"/>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000" dirty="0"/>
              <a:t>Professor </a:t>
            </a:r>
            <a:r>
              <a:rPr lang="en-US" sz="2000" dirty="0" err="1"/>
              <a:t>Michał</a:t>
            </a:r>
            <a:r>
              <a:rPr lang="en-US" sz="2000" dirty="0"/>
              <a:t> Kania </a:t>
            </a:r>
          </a:p>
          <a:p>
            <a:r>
              <a:rPr lang="en-US" sz="2000" dirty="0"/>
              <a:t>University of Silesia -- Katowice </a:t>
            </a:r>
          </a:p>
          <a:p>
            <a:r>
              <a:rPr lang="en-US" sz="2000" dirty="0">
                <a:hlinkClick r:id="rId2"/>
              </a:rPr>
              <a:t>Michal.kania@us.edu.pl</a:t>
            </a:r>
            <a:r>
              <a:rPr lang="en-US" sz="2000" dirty="0"/>
              <a:t> </a:t>
            </a:r>
          </a:p>
          <a:p>
            <a:r>
              <a:rPr lang="en-US" sz="2000" dirty="0">
                <a:hlinkClick r:id="rId3"/>
              </a:rPr>
              <a:t>www.5pcommonplace.com</a:t>
            </a:r>
            <a:r>
              <a:rPr lang="en-US" sz="2000" dirty="0"/>
              <a:t> </a:t>
            </a:r>
          </a:p>
        </p:txBody>
      </p:sp>
      <p:pic>
        <p:nvPicPr>
          <p:cNvPr id="8" name="Symbol zastępczy zawartości 7" descr="Obraz zawierający osoba, krawat, kostium, ściana&#10;&#10;Opis wygenerowany automatycznie">
            <a:extLst>
              <a:ext uri="{FF2B5EF4-FFF2-40B4-BE49-F238E27FC236}">
                <a16:creationId xmlns:a16="http://schemas.microsoft.com/office/drawing/2014/main" id="{A0C1CFA6-B9FF-421E-B246-A35D5DA50FB9}"/>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cxnSp>
        <p:nvCxnSpPr>
          <p:cNvPr id="15"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ymbol zastępczy stopki 4">
            <a:extLst>
              <a:ext uri="{FF2B5EF4-FFF2-40B4-BE49-F238E27FC236}">
                <a16:creationId xmlns:a16="http://schemas.microsoft.com/office/drawing/2014/main" id="{7692559A-4E8C-4D4D-8CE2-662E84E3BEF8}"/>
              </a:ext>
            </a:extLst>
          </p:cNvPr>
          <p:cNvSpPr>
            <a:spLocks noGrp="1"/>
          </p:cNvSpPr>
          <p:nvPr>
            <p:ph type="ftr" sz="quarter" idx="11"/>
          </p:nvPr>
        </p:nvSpPr>
        <p:spPr>
          <a:xfrm>
            <a:off x="4965430" y="6356350"/>
            <a:ext cx="4139134"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Bid challenges. International Perspectives: Poland </a:t>
            </a:r>
          </a:p>
        </p:txBody>
      </p:sp>
      <p:sp>
        <p:nvSpPr>
          <p:cNvPr id="6" name="Symbol zastępczy numeru slajdu 5">
            <a:extLst>
              <a:ext uri="{FF2B5EF4-FFF2-40B4-BE49-F238E27FC236}">
                <a16:creationId xmlns:a16="http://schemas.microsoft.com/office/drawing/2014/main" id="{44B73925-B1EE-4DED-BCEB-EB61783E35D8}"/>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3C683607-ECCC-4D0D-9714-C4B0E731661E}" type="slidenum">
              <a:rPr lang="en-US" smtClean="0">
                <a:solidFill>
                  <a:prstClr val="black">
                    <a:tint val="75000"/>
                  </a:prstClr>
                </a:solidFill>
                <a:latin typeface="Calibri" panose="020F0502020204030204"/>
              </a:rPr>
              <a:pPr>
                <a:spcAft>
                  <a:spcPts val="600"/>
                </a:spcAft>
                <a:defRPr/>
              </a:pPr>
              <a:t>9</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63872993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814</Words>
  <Application>Microsoft Office PowerPoint</Application>
  <PresentationFormat>Widescreen</PresentationFormat>
  <Paragraphs>74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Motyw pakietu Office</vt:lpstr>
      <vt:lpstr>Bid Challenges: International Perspectives  Poland </vt:lpstr>
      <vt:lpstr>Polish public procurement market  General information </vt:lpstr>
      <vt:lpstr>Polish public procurement market:  The legal framework and the new law </vt:lpstr>
      <vt:lpstr>The structure of the Polish reviewing bodies in public procurement procedure </vt:lpstr>
      <vt:lpstr>Statistics regarding legal remedies in the Polish public procurement market </vt:lpstr>
      <vt:lpstr>Aim: redress to the bidders? </vt:lpstr>
      <vt:lpstr>Aim: transparency and accountability?</vt:lpstr>
      <vt:lpstr>Are both goals achievabl?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Michal Kania</dc:creator>
  <cp:lastModifiedBy>Yukins, Christopher R.</cp:lastModifiedBy>
  <cp:revision>19</cp:revision>
  <dcterms:created xsi:type="dcterms:W3CDTF">2021-06-02T07:23:05Z</dcterms:created>
  <dcterms:modified xsi:type="dcterms:W3CDTF">2021-06-08T03:12:02Z</dcterms:modified>
</cp:coreProperties>
</file>