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8" r:id="rId4"/>
    <p:sldId id="261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41FAA-CFA8-4D87-8A18-AF84FE09E25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86DFE-DDC8-41D9-B3A4-8FACFEAB5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7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1D3ED8-3D72-4688-B52F-359DD3574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BBE3D-6461-4BD7-8EA1-60205BDC5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579174-2ABC-4695-B679-E186C41B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46BC-F6AB-4EB0-98DE-DC6C5C9A9848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EB2EED-A82F-46C0-8484-3FCC3E6E6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Bid challenges. International Perspectives: Poland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CBEF9E-AEE0-442F-BDBB-F18BE44A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3607-ECCC-4D0D-9714-C4B0E731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2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C181E-A835-4E69-8EEE-E51F05B0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96F5556-EDB3-4557-A2DD-1DC89B6EF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0E14AB-A2D9-4C6E-818C-C94FCF04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B421-F187-4D89-A24C-D5D94E13AB06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4DBB29-C000-4997-AB9A-5B2532B0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Bid challenges. International Perspectives: Poland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6FB36C-0489-4782-A81C-7F81E90E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3607-ECCC-4D0D-9714-C4B0E731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3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CDD8FDE-109A-4B5D-8102-A18DE4003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1C0216F-E8E5-4904-99D6-7DD1D3601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08B7D1-0701-4211-862B-0B6D6C56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C8FF-1EE0-4175-927F-C4C8C43217FF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2787FD-5797-4273-88A8-61F3A5AC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Bid challenges. International Perspectives: Poland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6C22CF-3E9D-47D6-86BF-B9AE9F68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3607-ECCC-4D0D-9714-C4B0E731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9ACFA-AE80-44C9-8F94-CE7397AF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487B90-E9FE-45B8-AA1C-E9F7879EE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C9622B-FF4C-4FC2-91FB-E2C6F081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B64-7ECF-4BF1-BAFF-055F390EA3EF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D73F0A-1869-454C-A11C-86A96528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Bid challenges. International Perspectives: Poland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E147C6-9851-49C2-AF3E-74999833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3607-ECCC-4D0D-9714-C4B0E731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6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D26764-0FB3-4B87-8C61-B5B966B4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8FC28F-97CC-497A-A1A2-3384A8EC1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BDF2A5-E123-4936-9D97-C0AFDFFA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9BE2-ED5A-44AF-AA33-9AE4562FEC8E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EBCD92-ABAF-4BE7-8614-126E21E7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Bid challenges. International Perspectives: Poland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B427A2-2B28-4E75-9227-5D87BFBE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3607-ECCC-4D0D-9714-C4B0E731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6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488AD0-B1DB-4469-A00C-A109783D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0620EA-A5AB-4449-8536-160F0958C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BCA969-06C5-4CA9-8749-127690F9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1617439-5890-4989-9064-850EA5FE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3222-C11D-4A24-9265-26CAE5C23357}" type="datetime1">
              <a:rPr lang="en-US" smtClean="0"/>
              <a:t>6/11/2021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9E3B97-CBAB-435B-9AD1-FBB4DF68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Bid challenges. International Perspectives: Poland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8609691-CA94-44A9-91C2-C04750BA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3607-ECCC-4D0D-9714-C4B0E731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8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02E240-7452-481A-B0EA-5B9F78CF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E6B893-7AF6-4CAA-AC9B-B88C2C4A3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06CDB1-519C-47DC-8492-F758EB84A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5EE35B9-5F59-4923-B64A-8AA38CD59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1E2326A-C57D-458C-ADCE-7E8DE0143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95D8086-8CA5-47AF-A1F6-52CFBE3A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FE07-046B-4747-B746-FEB2FA3BEFB5}" type="datetime1">
              <a:rPr lang="en-US" smtClean="0"/>
              <a:t>6/11/2021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C4377B0-BD52-41A4-B4D8-80964C1E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Bid challenges. International Perspectives: Poland 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68F313-16A2-440D-AB12-51A66C5C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3607-ECCC-4D0D-9714-C4B0E731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7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AA044A-5369-467F-A3CF-162F4D66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31FE192-8922-4E10-BFD7-595DED47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5D8-9D30-437C-B8D4-F1DE2324803C}" type="datetime1">
              <a:rPr lang="en-US" smtClean="0"/>
              <a:t>6/11/2021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CDD957A-1527-4C16-A279-3BE2A5E6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Bid challenges. International Perspectives: Poland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C0F89D-0CEC-4B86-A3ED-83C325DC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3607-ECCC-4D0D-9714-C4B0E731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ACDD6E6-54EC-4058-893B-9FDF7819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73BD-BE12-4E90-A4C8-2EE1A327B7C9}" type="datetime1">
              <a:rPr lang="en-US" smtClean="0"/>
              <a:t>6/11/2021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4006C07-FE57-4F92-B5A8-EFE656E2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Bid challenges. International Perspectives: Poland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FEE297F-6046-440E-8E67-39617251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3607-ECCC-4D0D-9714-C4B0E731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5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84E4C-E84C-44F9-85AC-ED4835F7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946C4E-65FC-42EE-93A0-428A77C6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01AB4E-6288-40E3-A36F-ABE721C45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590E374-DAFB-45B4-9856-1B09F1D0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FEF6-0F85-49EE-AFEA-BF10913DE00D}" type="datetime1">
              <a:rPr lang="en-US" smtClean="0"/>
              <a:t>6/11/2021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886967-1561-4680-8FDB-99B80C15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Bid challenges. International Perspectives: Poland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A5E4A8-63C3-4B7B-A90F-69750C94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3607-ECCC-4D0D-9714-C4B0E731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4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37C8A-FCF7-4A36-820E-186FB770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24CC537-31C7-4DB5-96FF-AB2BF60A7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AC4FF2-8AA9-47F2-A770-3CF58E386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54A484-E418-4C71-B8D7-36A2C333C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F672-7144-4765-AE0F-B773C21CD657}" type="datetime1">
              <a:rPr lang="en-US" smtClean="0"/>
              <a:t>6/11/2021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1163E4-6AA6-4C1B-BFEE-CF879BC1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Bid challenges. International Perspectives: Poland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A565AD-36E5-4FC1-8F88-27383B4A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3607-ECCC-4D0D-9714-C4B0E731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6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D5F65FF-96C3-4184-888E-883B84E1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10978-889A-4DEB-8430-B9EEF90DD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E28793-AF69-4C35-9C84-F28F07A67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8BBA-C30D-4BFF-B7AD-C22D65BFDA1A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4CA7EB-5FD8-4E2E-A844-EFF7B4D74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Bid challenges. International Perspectives: Poland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B43BCF-18F5-4286-BD95-90F4176A2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83607-ECCC-4D0D-9714-C4B0E7316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7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pcommonplace.com/" TargetMode="External"/><Relationship Id="rId2" Type="http://schemas.openxmlformats.org/officeDocument/2006/relationships/hyperlink" Target="mailto:Michal.kania@us.edu.p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B993D2-4D30-4DBB-8EAE-C4CF7602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1400" dirty="0">
                <a:solidFill>
                  <a:srgbClr val="FFFFFF"/>
                </a:solidFill>
              </a:rPr>
            </a:br>
            <a:br>
              <a:rPr lang="en-US" sz="1400" dirty="0">
                <a:solidFill>
                  <a:srgbClr val="FFFFFF"/>
                </a:solidFill>
              </a:rPr>
            </a:b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2700" b="1" i="0" dirty="0">
                <a:solidFill>
                  <a:schemeClr val="bg1"/>
                </a:solidFill>
                <a:effectLst/>
              </a:rPr>
              <a:t>How often do bid challenges arise? Are they disruptive? </a:t>
            </a:r>
            <a:r>
              <a:rPr lang="pl-PL" sz="2700" b="1" i="0" dirty="0" err="1">
                <a:solidFill>
                  <a:schemeClr val="bg1"/>
                </a:solidFill>
                <a:effectLst/>
              </a:rPr>
              <a:t>Expensive</a:t>
            </a:r>
            <a:r>
              <a:rPr lang="pl-PL" sz="2700" b="1" i="0" dirty="0">
                <a:solidFill>
                  <a:schemeClr val="bg1"/>
                </a:solidFill>
                <a:effectLst/>
              </a:rPr>
              <a:t>?</a:t>
            </a:r>
            <a:br>
              <a:rPr lang="pl-PL" sz="2700" b="1" i="0" dirty="0">
                <a:solidFill>
                  <a:schemeClr val="bg1"/>
                </a:solidFill>
                <a:effectLst/>
              </a:rPr>
            </a:br>
            <a:r>
              <a:rPr lang="en-US" sz="1400" dirty="0">
                <a:solidFill>
                  <a:srgbClr val="FFFFFF"/>
                </a:solidFill>
              </a:rPr>
              <a:t>Michał Kania </a:t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University of Silesia in Katowice </a:t>
            </a:r>
            <a:br>
              <a:rPr lang="en-US" sz="1400" dirty="0">
                <a:solidFill>
                  <a:srgbClr val="FFFFFF"/>
                </a:solidFill>
              </a:rPr>
            </a:b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0" name="Symbol zastępczy zawartości 9" descr="Obraz zawierający mapa&#10;&#10;Opis wygenerowany automatycznie">
            <a:extLst>
              <a:ext uri="{FF2B5EF4-FFF2-40B4-BE49-F238E27FC236}">
                <a16:creationId xmlns:a16="http://schemas.microsoft.com/office/drawing/2014/main" id="{0976C5F4-266A-40E6-ABA4-D0C1CF96A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3" b="-4"/>
          <a:stretch/>
        </p:blipFill>
        <p:spPr>
          <a:xfrm>
            <a:off x="320753" y="307731"/>
            <a:ext cx="5454490" cy="3997637"/>
          </a:xfrm>
          <a:prstGeom prst="rect">
            <a:avLst/>
          </a:prstGeom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C37DC46-B608-495F-AFC9-F4A8899C5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16043" y="620175"/>
            <a:ext cx="5455917" cy="337274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72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D1C902C-CF33-4ABF-88B7-D0E03DEA83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4" r="1" b="18147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053D7BA-A7A4-48D8-BF18-65129C47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1" i="0" dirty="0">
                <a:solidFill>
                  <a:schemeClr val="bg1"/>
                </a:solidFill>
                <a:effectLst/>
              </a:rPr>
              <a:t>How often do bid challenges arise?  Are they disruptive?</a:t>
            </a:r>
            <a:r>
              <a:rPr lang="pl-PL" sz="2600" b="1" i="0" dirty="0">
                <a:solidFill>
                  <a:schemeClr val="bg1"/>
                </a:solidFill>
                <a:effectLst/>
              </a:rPr>
              <a:t> </a:t>
            </a:r>
            <a:r>
              <a:rPr lang="pl-PL" sz="2600" b="1" i="0" dirty="0" err="1">
                <a:solidFill>
                  <a:schemeClr val="bg1"/>
                </a:solidFill>
                <a:effectLst/>
              </a:rPr>
              <a:t>Expensive</a:t>
            </a:r>
            <a:r>
              <a:rPr lang="pl-PL" sz="2600" b="1" i="0" dirty="0">
                <a:solidFill>
                  <a:schemeClr val="bg1"/>
                </a:solidFill>
                <a:effectLst/>
              </a:rPr>
              <a:t>?</a:t>
            </a:r>
            <a:br>
              <a:rPr lang="pl-PL" sz="2600" b="1" i="0" dirty="0">
                <a:solidFill>
                  <a:schemeClr val="bg1"/>
                </a:solidFill>
                <a:effectLst/>
              </a:rPr>
            </a:br>
            <a:r>
              <a:rPr lang="en-US" sz="2600" b="1" i="0" dirty="0">
                <a:solidFill>
                  <a:schemeClr val="bg1"/>
                </a:solidFill>
                <a:effectLst/>
              </a:rPr>
              <a:t>G</a:t>
            </a:r>
            <a:r>
              <a:rPr lang="en-US" sz="2600" b="1" dirty="0">
                <a:solidFill>
                  <a:schemeClr val="bg1"/>
                </a:solidFill>
              </a:rPr>
              <a:t>eneral information of the Polish public procurement market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9A8F91-CBD6-4356-818C-A37961B81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080" y="4018143"/>
            <a:ext cx="5674105" cy="21295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</a:rPr>
              <a:t>Statistics from 2019 (representative for the Polish PP market) </a:t>
            </a:r>
          </a:p>
          <a:p>
            <a:r>
              <a:rPr lang="en-US" sz="1500" dirty="0">
                <a:solidFill>
                  <a:schemeClr val="bg1"/>
                </a:solidFill>
              </a:rPr>
              <a:t>Value of the Polish public procurement market: ca. </a:t>
            </a:r>
            <a:r>
              <a:rPr lang="en-US" sz="2000" dirty="0">
                <a:solidFill>
                  <a:schemeClr val="bg1"/>
                </a:solidFill>
              </a:rPr>
              <a:t>45 </a:t>
            </a:r>
            <a:r>
              <a:rPr lang="en-US" sz="1500" dirty="0">
                <a:solidFill>
                  <a:schemeClr val="bg1"/>
                </a:solidFill>
              </a:rPr>
              <a:t>bln. Euro annually </a:t>
            </a:r>
          </a:p>
          <a:p>
            <a:r>
              <a:rPr lang="en-US" sz="1500" dirty="0">
                <a:solidFill>
                  <a:schemeClr val="bg1"/>
                </a:solidFill>
              </a:rPr>
              <a:t>Number of contracting authorities: ca. </a:t>
            </a:r>
            <a:r>
              <a:rPr lang="en-US" sz="2000" dirty="0">
                <a:solidFill>
                  <a:schemeClr val="bg1"/>
                </a:solidFill>
              </a:rPr>
              <a:t>32.000</a:t>
            </a:r>
          </a:p>
          <a:p>
            <a:r>
              <a:rPr lang="en-US" sz="1500" dirty="0">
                <a:solidFill>
                  <a:schemeClr val="bg1"/>
                </a:solidFill>
              </a:rPr>
              <a:t>Number of public procurement contracts: </a:t>
            </a:r>
            <a:r>
              <a:rPr lang="en-US" sz="2000" dirty="0">
                <a:solidFill>
                  <a:schemeClr val="bg1"/>
                </a:solidFill>
              </a:rPr>
              <a:t>141 023 </a:t>
            </a:r>
          </a:p>
          <a:p>
            <a:r>
              <a:rPr lang="en-US" sz="1500" dirty="0">
                <a:solidFill>
                  <a:schemeClr val="bg1"/>
                </a:solidFill>
              </a:rPr>
              <a:t>Number of contracts awarded to foreign bidders: </a:t>
            </a:r>
            <a:r>
              <a:rPr lang="en-US" sz="2000" dirty="0">
                <a:solidFill>
                  <a:schemeClr val="bg1"/>
                </a:solidFill>
              </a:rPr>
              <a:t>2.91%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32642E4-7FDD-4115-B0ED-9C756FD6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936" y="6308832"/>
            <a:ext cx="8320722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1050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Bid challenges. International Perspectives: Poland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C96BE9F-6955-4320-979F-1C8450D6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640080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3C683607-ECCC-4D0D-9714-C4B0E731661E}" type="slidenum">
              <a:rPr lang="en-US">
                <a:solidFill>
                  <a:schemeClr val="bg1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468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Symbol zastępczy zawartości 8" descr="Obraz zawierający tekst, wewnątrz, osoba, computer&#10;&#10;Opis wygenerowany automatycznie">
            <a:extLst>
              <a:ext uri="{FF2B5EF4-FFF2-40B4-BE49-F238E27FC236}">
                <a16:creationId xmlns:a16="http://schemas.microsoft.com/office/drawing/2014/main" id="{3606F51D-78CB-4B3F-A98F-3FD21A72FA2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r="1" b="3803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38A27BA-2C0F-415C-A9E6-6148B11B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1" i="0" dirty="0">
                <a:solidFill>
                  <a:schemeClr val="bg1"/>
                </a:solidFill>
                <a:effectLst/>
              </a:rPr>
              <a:t>How often do bid challenges arise?  Are they disruptive? G</a:t>
            </a:r>
            <a:r>
              <a:rPr lang="en-US" sz="2600" b="1" dirty="0">
                <a:solidFill>
                  <a:schemeClr val="bg1"/>
                </a:solidFill>
              </a:rPr>
              <a:t>eneral information of the Polish public procurement market </a:t>
            </a:r>
            <a:endParaRPr lang="en-US" sz="2600" b="1" kern="1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B07492-9C6A-4600-8117-845070361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674105" cy="21295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The structure of the review</a:t>
            </a:r>
            <a:r>
              <a:rPr lang="pl-PL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authorities in the Polish public procurement </a:t>
            </a:r>
            <a:r>
              <a:rPr lang="pl-PL" sz="900" dirty="0" err="1">
                <a:solidFill>
                  <a:schemeClr val="bg1"/>
                </a:solidFill>
                <a:latin typeface="+mj-lt"/>
              </a:rPr>
              <a:t>legal</a:t>
            </a:r>
            <a:r>
              <a:rPr lang="pl-PL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remedies system </a:t>
            </a:r>
          </a:p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National Appeal Chamber </a:t>
            </a:r>
          </a:p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Public procurement court in Warsaw – new regulation </a:t>
            </a:r>
          </a:p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Supreme Court – new regulation </a:t>
            </a:r>
          </a:p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Courts of general jurisdiction (</a:t>
            </a:r>
            <a:r>
              <a:rPr lang="pl-PL" sz="900" dirty="0">
                <a:solidFill>
                  <a:schemeClr val="bg1"/>
                </a:solidFill>
                <a:latin typeface="+mj-lt"/>
              </a:rPr>
              <a:t>in 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civil remedies cases, Supreme Court resolution No. III CZP 16/20</a:t>
            </a:r>
            <a:br>
              <a:rPr lang="en-US" sz="900" dirty="0">
                <a:solidFill>
                  <a:schemeClr val="bg1"/>
                </a:solidFill>
                <a:latin typeface="+mj-lt"/>
              </a:rPr>
            </a:br>
            <a:r>
              <a:rPr lang="en-US" sz="900" dirty="0">
                <a:solidFill>
                  <a:schemeClr val="bg1"/>
                </a:solidFill>
                <a:latin typeface="+mj-lt"/>
              </a:rPr>
              <a:t>February 25, 2021) </a:t>
            </a:r>
            <a:endParaRPr lang="pl-PL" sz="9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900" i="1" dirty="0">
                <a:solidFill>
                  <a:schemeClr val="bg1"/>
                </a:solidFill>
                <a:latin typeface="+mj-lt"/>
              </a:rPr>
              <a:t>Seeking damages from a contractor whose tender was not selected as a result of infringement of the provisions of the Act of 29 January 2004 by the contracting authority. Public Procurement Law (consolidated text: Journal of Laws of 2019, item 1843) does not require a prior finding of a violation of the provisions of this Act by a final ruling of the National Appeal Chamber or a final court ruling issued after a complaint against a ruling of the National Appeal Chamber was examined.</a:t>
            </a:r>
          </a:p>
          <a:p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F58660-BA58-4417-A3F3-A5F90C16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936" y="6308832"/>
            <a:ext cx="8320722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105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Bid challenges. International Perspectives: Poland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B686EE-8054-48D5-9DE6-89AC6F6A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640080" cy="54864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</a:pPr>
            <a:fld id="{3C683607-ECCC-4D0D-9714-C4B0E731661E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5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1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44AFB83E-E6F9-41E4-B671-3CACE1A3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0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How often do bid challenges arise?  Are they disruptive? </a:t>
            </a:r>
            <a:r>
              <a:rPr lang="pl-PL" sz="2000" b="1" i="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Expensive</a:t>
            </a:r>
            <a:r>
              <a:rPr lang="pl-PL" sz="20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?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statistics of the legal remedies in the Polish public procurement market </a:t>
            </a:r>
          </a:p>
        </p:txBody>
      </p:sp>
      <p:cxnSp>
        <p:nvCxnSpPr>
          <p:cNvPr id="56" name="Straight Connector 2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6CACEF-18A3-4B9C-A857-115C200F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Appeals number in 2019: </a:t>
            </a:r>
            <a:r>
              <a:rPr lang="en-US" sz="2000" dirty="0">
                <a:solidFill>
                  <a:schemeClr val="bg1"/>
                </a:solidFill>
              </a:rPr>
              <a:t>2694 </a:t>
            </a:r>
          </a:p>
          <a:p>
            <a:pPr lvl="1"/>
            <a:r>
              <a:rPr lang="en-US" sz="1300" dirty="0">
                <a:solidFill>
                  <a:schemeClr val="bg1"/>
                </a:solidFill>
              </a:rPr>
              <a:t>Services: 41% </a:t>
            </a:r>
          </a:p>
          <a:p>
            <a:pPr lvl="1"/>
            <a:r>
              <a:rPr lang="en-US" sz="1300" dirty="0">
                <a:solidFill>
                  <a:schemeClr val="bg1"/>
                </a:solidFill>
              </a:rPr>
              <a:t>Supplies: 39%</a:t>
            </a:r>
          </a:p>
          <a:p>
            <a:pPr lvl="1"/>
            <a:r>
              <a:rPr lang="en-US" sz="1300" dirty="0">
                <a:solidFill>
                  <a:schemeClr val="bg1"/>
                </a:solidFill>
              </a:rPr>
              <a:t>Works: 20% </a:t>
            </a:r>
          </a:p>
          <a:p>
            <a:r>
              <a:rPr lang="en-US" sz="1300" dirty="0">
                <a:solidFill>
                  <a:schemeClr val="bg1"/>
                </a:solidFill>
              </a:rPr>
              <a:t>Sectors: </a:t>
            </a:r>
          </a:p>
          <a:p>
            <a:pPr lvl="1"/>
            <a:r>
              <a:rPr lang="en-US" sz="1300" dirty="0">
                <a:solidFill>
                  <a:schemeClr val="bg1"/>
                </a:solidFill>
              </a:rPr>
              <a:t>Healthcare: 15,73%</a:t>
            </a:r>
          </a:p>
          <a:p>
            <a:pPr lvl="1"/>
            <a:r>
              <a:rPr lang="en-US" sz="1300" dirty="0">
                <a:solidFill>
                  <a:schemeClr val="bg1"/>
                </a:solidFill>
              </a:rPr>
              <a:t>IT: 15,10%</a:t>
            </a:r>
          </a:p>
          <a:p>
            <a:pPr lvl="1"/>
            <a:r>
              <a:rPr lang="en-US" sz="1300" dirty="0">
                <a:solidFill>
                  <a:schemeClr val="bg1"/>
                </a:solidFill>
              </a:rPr>
              <a:t>Construction: 12,24% </a:t>
            </a:r>
          </a:p>
          <a:p>
            <a:r>
              <a:rPr lang="en-US" sz="1300" dirty="0">
                <a:solidFill>
                  <a:schemeClr val="bg1"/>
                </a:solidFill>
              </a:rPr>
              <a:t>Rate of succesfull appeals: 40% (inc. corrective actions and sustain) </a:t>
            </a:r>
          </a:p>
          <a:p>
            <a:r>
              <a:rPr lang="en-US" sz="1300" dirty="0">
                <a:solidFill>
                  <a:schemeClr val="bg1"/>
                </a:solidFill>
              </a:rPr>
              <a:t>The average time for a decision on an appeal filed: </a:t>
            </a:r>
            <a:r>
              <a:rPr lang="en-US" sz="2000" dirty="0">
                <a:solidFill>
                  <a:schemeClr val="bg1"/>
                </a:solidFill>
              </a:rPr>
              <a:t>14 days</a:t>
            </a:r>
          </a:p>
          <a:p>
            <a:r>
              <a:rPr lang="en-US" sz="1300" dirty="0">
                <a:solidFill>
                  <a:schemeClr val="bg1"/>
                </a:solidFill>
              </a:rPr>
              <a:t>Complaints number: 126</a:t>
            </a:r>
          </a:p>
          <a:p>
            <a:r>
              <a:rPr lang="en-US" sz="1300" dirty="0">
                <a:solidFill>
                  <a:schemeClr val="bg1"/>
                </a:solidFill>
              </a:rPr>
              <a:t>Rate of </a:t>
            </a:r>
            <a:r>
              <a:rPr lang="en-US" sz="1300" dirty="0" err="1">
                <a:solidFill>
                  <a:schemeClr val="bg1"/>
                </a:solidFill>
              </a:rPr>
              <a:t>succesful</a:t>
            </a:r>
            <a:r>
              <a:rPr lang="en-US" sz="1300" dirty="0">
                <a:solidFill>
                  <a:schemeClr val="bg1"/>
                </a:solidFill>
              </a:rPr>
              <a:t> complaints: 16% </a:t>
            </a:r>
          </a:p>
          <a:p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DA8FE1A8-71AD-4AEE-81B5-4D666BBD15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5110716" y="1611408"/>
            <a:ext cx="6596652" cy="3479734"/>
          </a:xfrm>
          <a:prstGeom prst="rect">
            <a:avLst/>
          </a:prstGeo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672E935-CAB5-4399-9EBC-018A0345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Bid challenges. International Perspectives: Poland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52C1E44-1367-423E-99D0-4636FEB2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C683607-ECCC-4D0D-9714-C4B0E731661E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6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3734EC-B83B-4213-99FA-FAD9B580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61AC4E-077B-4EB0-A454-C2CD8604A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610" y="2121763"/>
            <a:ext cx="5235490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Professor Michał Kania </a:t>
            </a:r>
          </a:p>
          <a:p>
            <a:r>
              <a:rPr lang="en-US" sz="2000"/>
              <a:t>Univeristy of Silesia in Katowice </a:t>
            </a:r>
          </a:p>
          <a:p>
            <a:r>
              <a:rPr lang="en-US" sz="2000">
                <a:hlinkClick r:id="rId2"/>
              </a:rPr>
              <a:t>Michal.kania@us.edu.pl</a:t>
            </a:r>
            <a:r>
              <a:rPr lang="en-US" sz="2000"/>
              <a:t> </a:t>
            </a:r>
          </a:p>
          <a:p>
            <a:r>
              <a:rPr lang="en-US" sz="2000">
                <a:hlinkClick r:id="rId3"/>
              </a:rPr>
              <a:t>www.5pcommonplace.com</a:t>
            </a:r>
            <a:r>
              <a:rPr lang="en-US" sz="2000"/>
              <a:t> </a:t>
            </a:r>
          </a:p>
        </p:txBody>
      </p:sp>
      <p:pic>
        <p:nvPicPr>
          <p:cNvPr id="8" name="Symbol zastępczy zawartości 7" descr="Obraz zawierający osoba, krawat, kostium, ściana&#10;&#10;Opis wygenerowany automatycznie">
            <a:extLst>
              <a:ext uri="{FF2B5EF4-FFF2-40B4-BE49-F238E27FC236}">
                <a16:creationId xmlns:a16="http://schemas.microsoft.com/office/drawing/2014/main" id="{A0C1CFA6-B9FF-421E-B246-A35D5DA50F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7206333" y="484632"/>
            <a:ext cx="3875334" cy="5733287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92559A-4E8C-4D4D-8CE2-662E84E3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Bid challenges. International Perspectives: Poland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B73925-B1EE-4DED-BCEB-EB61783E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C683607-ECCC-4D0D-9714-C4B0E731661E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299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417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   How often do bid challenges arise? Are they disruptive? Expensive? Michał Kania  University of Silesia in Katowice  </vt:lpstr>
      <vt:lpstr>How often do bid challenges arise?  Are they disruptive? Expensive? General information of the Polish public procurement market </vt:lpstr>
      <vt:lpstr>How often do bid challenges arise?  Are they disruptive? General information of the Polish public procurement market </vt:lpstr>
      <vt:lpstr>How often do bid challenges arise?  Are they disruptive? Expensive?  The statistics of the legal remedies in the Polish public procurement market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Michal Kania</dc:creator>
  <cp:lastModifiedBy>Yukins, Christopher R.</cp:lastModifiedBy>
  <cp:revision>43</cp:revision>
  <dcterms:created xsi:type="dcterms:W3CDTF">2021-06-02T07:23:05Z</dcterms:created>
  <dcterms:modified xsi:type="dcterms:W3CDTF">2021-06-11T19:43:19Z</dcterms:modified>
</cp:coreProperties>
</file>