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1" r:id="rId5"/>
    <p:sldId id="265" r:id="rId6"/>
    <p:sldId id="259" r:id="rId7"/>
    <p:sldId id="260"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26" autoAdjust="0"/>
  </p:normalViewPr>
  <p:slideViewPr>
    <p:cSldViewPr snapToGrid="0">
      <p:cViewPr varScale="1">
        <p:scale>
          <a:sx n="71" d="100"/>
          <a:sy n="71" d="100"/>
        </p:scale>
        <p:origin x="72"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9149AD-C995-4E17-9BE6-07C9179840D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74A13C6-E57B-4C17-8E55-FE8544C07E8F}">
      <dgm:prSet phldrT="[Text]"/>
      <dgm:spPr/>
      <dgm:t>
        <a:bodyPr/>
        <a:lstStyle/>
        <a:p>
          <a:r>
            <a:rPr lang="en-US" dirty="0"/>
            <a:t>CPO or head of agency issues written decision which:</a:t>
          </a:r>
        </a:p>
      </dgm:t>
    </dgm:pt>
    <dgm:pt modelId="{F55D3726-74F6-497A-9484-160A9F6800FD}" type="parTrans" cxnId="{4A13F9D5-8D29-4053-9852-141BEA2E5B3D}">
      <dgm:prSet/>
      <dgm:spPr/>
      <dgm:t>
        <a:bodyPr/>
        <a:lstStyle/>
        <a:p>
          <a:endParaRPr lang="en-US"/>
        </a:p>
      </dgm:t>
    </dgm:pt>
    <dgm:pt modelId="{7A61F3DA-EDDA-4D88-861A-08FE5427BABA}" type="sibTrans" cxnId="{4A13F9D5-8D29-4053-9852-141BEA2E5B3D}">
      <dgm:prSet/>
      <dgm:spPr/>
      <dgm:t>
        <a:bodyPr/>
        <a:lstStyle/>
        <a:p>
          <a:endParaRPr lang="en-US"/>
        </a:p>
      </dgm:t>
    </dgm:pt>
    <dgm:pt modelId="{22EA1052-E04B-45F9-8BA6-0B800DB64771}" type="asst">
      <dgm:prSet phldrT="[Text]"/>
      <dgm:spPr>
        <a:solidFill>
          <a:srgbClr val="7030A0"/>
        </a:solidFill>
      </dgm:spPr>
      <dgm:t>
        <a:bodyPr/>
        <a:lstStyle/>
        <a:p>
          <a:r>
            <a:rPr lang="en-US" dirty="0"/>
            <a:t>States Reasons for Action</a:t>
          </a:r>
        </a:p>
      </dgm:t>
    </dgm:pt>
    <dgm:pt modelId="{0982CA4F-D569-4328-94A7-DCD145864A98}" type="parTrans" cxnId="{F01EB1A0-D43D-49ED-8779-E3A2F0084CE8}">
      <dgm:prSet/>
      <dgm:spPr/>
      <dgm:t>
        <a:bodyPr/>
        <a:lstStyle/>
        <a:p>
          <a:endParaRPr lang="en-US"/>
        </a:p>
      </dgm:t>
    </dgm:pt>
    <dgm:pt modelId="{CDAC6D06-6180-441C-88A6-0543F0D1E401}" type="sibTrans" cxnId="{F01EB1A0-D43D-49ED-8779-E3A2F0084CE8}">
      <dgm:prSet/>
      <dgm:spPr/>
      <dgm:t>
        <a:bodyPr/>
        <a:lstStyle/>
        <a:p>
          <a:endParaRPr lang="en-US"/>
        </a:p>
      </dgm:t>
    </dgm:pt>
    <dgm:pt modelId="{46E6A359-7176-4076-B337-3642140080BD}">
      <dgm:prSet phldrT="[Text]"/>
      <dgm:spPr>
        <a:solidFill>
          <a:srgbClr val="002060"/>
        </a:solidFill>
      </dgm:spPr>
      <dgm:t>
        <a:bodyPr/>
        <a:lstStyle/>
        <a:p>
          <a:r>
            <a:rPr lang="en-US" dirty="0"/>
            <a:t>Copy of Decision to Affected Person and any Intervening Party</a:t>
          </a:r>
        </a:p>
      </dgm:t>
    </dgm:pt>
    <dgm:pt modelId="{0F25D863-420E-41CF-95C4-9839BAD5CC6C}" type="parTrans" cxnId="{3A97A646-20C7-4870-AAFE-15F70795D26D}">
      <dgm:prSet/>
      <dgm:spPr/>
      <dgm:t>
        <a:bodyPr/>
        <a:lstStyle/>
        <a:p>
          <a:endParaRPr lang="en-US"/>
        </a:p>
      </dgm:t>
    </dgm:pt>
    <dgm:pt modelId="{2697F182-EFF8-45CC-A344-8F7DF286FC79}" type="sibTrans" cxnId="{3A97A646-20C7-4870-AAFE-15F70795D26D}">
      <dgm:prSet/>
      <dgm:spPr/>
      <dgm:t>
        <a:bodyPr/>
        <a:lstStyle/>
        <a:p>
          <a:endParaRPr lang="en-US"/>
        </a:p>
      </dgm:t>
    </dgm:pt>
    <dgm:pt modelId="{E6F398D8-171F-485F-BBFD-DB81542D12C0}">
      <dgm:prSet phldrT="[Text]"/>
      <dgm:spPr>
        <a:solidFill>
          <a:srgbClr val="FF0000"/>
        </a:solidFill>
      </dgm:spPr>
      <dgm:t>
        <a:bodyPr/>
        <a:lstStyle/>
        <a:p>
          <a:r>
            <a:rPr lang="en-US" dirty="0"/>
            <a:t>Decision Is Final Unless Fraudulent or Challenged in Court, or Appealed Administratively</a:t>
          </a:r>
        </a:p>
      </dgm:t>
    </dgm:pt>
    <dgm:pt modelId="{C7D1FFA2-1288-48C7-AD0F-9AF3780C9B55}" type="parTrans" cxnId="{1F2CDB3B-3BBF-4F17-BC1E-B430FAB34931}">
      <dgm:prSet/>
      <dgm:spPr/>
      <dgm:t>
        <a:bodyPr/>
        <a:lstStyle/>
        <a:p>
          <a:endParaRPr lang="en-US"/>
        </a:p>
      </dgm:t>
    </dgm:pt>
    <dgm:pt modelId="{AF10CC07-EB45-4AD1-8865-DB5CB144EB33}" type="sibTrans" cxnId="{1F2CDB3B-3BBF-4F17-BC1E-B430FAB34931}">
      <dgm:prSet/>
      <dgm:spPr/>
      <dgm:t>
        <a:bodyPr/>
        <a:lstStyle/>
        <a:p>
          <a:endParaRPr lang="en-US"/>
        </a:p>
      </dgm:t>
    </dgm:pt>
    <dgm:pt modelId="{510CE84F-3F1E-4ACE-8E83-A8E47EAFF027}" type="asst">
      <dgm:prSet phldrT="[Text]"/>
      <dgm:spPr>
        <a:solidFill>
          <a:srgbClr val="7030A0"/>
        </a:solidFill>
      </dgm:spPr>
      <dgm:t>
        <a:bodyPr/>
        <a:lstStyle/>
        <a:p>
          <a:r>
            <a:rPr lang="en-US" dirty="0"/>
            <a:t>Informs Affected Person of Rights to Judicial or Administrative Review</a:t>
          </a:r>
        </a:p>
      </dgm:t>
    </dgm:pt>
    <dgm:pt modelId="{7168CDFA-AC9E-4F99-9F71-C7FF05AC467E}" type="parTrans" cxnId="{8D319A35-82B4-4D11-A4DD-74F0461132BF}">
      <dgm:prSet/>
      <dgm:spPr/>
      <dgm:t>
        <a:bodyPr/>
        <a:lstStyle/>
        <a:p>
          <a:endParaRPr lang="en-US"/>
        </a:p>
      </dgm:t>
    </dgm:pt>
    <dgm:pt modelId="{7E037ECA-E967-4EF3-9DBF-343179638EA3}" type="sibTrans" cxnId="{8D319A35-82B4-4D11-A4DD-74F0461132BF}">
      <dgm:prSet/>
      <dgm:spPr/>
      <dgm:t>
        <a:bodyPr/>
        <a:lstStyle/>
        <a:p>
          <a:endParaRPr lang="en-US"/>
        </a:p>
      </dgm:t>
    </dgm:pt>
    <dgm:pt modelId="{00366A50-2A93-4A73-AFA5-E7EFC5CC9774}" type="pres">
      <dgm:prSet presAssocID="{5C9149AD-C995-4E17-9BE6-07C9179840D1}" presName="hierChild1" presStyleCnt="0">
        <dgm:presLayoutVars>
          <dgm:orgChart val="1"/>
          <dgm:chPref val="1"/>
          <dgm:dir/>
          <dgm:animOne val="branch"/>
          <dgm:animLvl val="lvl"/>
          <dgm:resizeHandles/>
        </dgm:presLayoutVars>
      </dgm:prSet>
      <dgm:spPr/>
    </dgm:pt>
    <dgm:pt modelId="{CD90D269-14F0-4FB7-954B-EBAB4B847899}" type="pres">
      <dgm:prSet presAssocID="{774A13C6-E57B-4C17-8E55-FE8544C07E8F}" presName="hierRoot1" presStyleCnt="0">
        <dgm:presLayoutVars>
          <dgm:hierBranch val="init"/>
        </dgm:presLayoutVars>
      </dgm:prSet>
      <dgm:spPr/>
    </dgm:pt>
    <dgm:pt modelId="{746E7DD3-FA35-4ACF-8A28-A56A8D3164C0}" type="pres">
      <dgm:prSet presAssocID="{774A13C6-E57B-4C17-8E55-FE8544C07E8F}" presName="rootComposite1" presStyleCnt="0"/>
      <dgm:spPr/>
    </dgm:pt>
    <dgm:pt modelId="{FFFD6E4C-404F-440A-99BB-5DC9F48BF7BA}" type="pres">
      <dgm:prSet presAssocID="{774A13C6-E57B-4C17-8E55-FE8544C07E8F}" presName="rootText1" presStyleLbl="node0" presStyleIdx="0" presStyleCnt="1">
        <dgm:presLayoutVars>
          <dgm:chPref val="3"/>
        </dgm:presLayoutVars>
      </dgm:prSet>
      <dgm:spPr/>
    </dgm:pt>
    <dgm:pt modelId="{066DECF1-44D3-40E6-9C17-83CDAD88BB94}" type="pres">
      <dgm:prSet presAssocID="{774A13C6-E57B-4C17-8E55-FE8544C07E8F}" presName="rootConnector1" presStyleLbl="node1" presStyleIdx="0" presStyleCnt="0"/>
      <dgm:spPr/>
    </dgm:pt>
    <dgm:pt modelId="{453FE203-55AE-4B71-AA47-5403138AC7C8}" type="pres">
      <dgm:prSet presAssocID="{774A13C6-E57B-4C17-8E55-FE8544C07E8F}" presName="hierChild2" presStyleCnt="0"/>
      <dgm:spPr/>
    </dgm:pt>
    <dgm:pt modelId="{1076DCEB-EDC5-456B-BAAF-D9F33E6275CB}" type="pres">
      <dgm:prSet presAssocID="{0F25D863-420E-41CF-95C4-9839BAD5CC6C}" presName="Name37" presStyleLbl="parChTrans1D2" presStyleIdx="0" presStyleCnt="4"/>
      <dgm:spPr/>
    </dgm:pt>
    <dgm:pt modelId="{739F191A-8B4C-46D1-9F30-257A5E454BC0}" type="pres">
      <dgm:prSet presAssocID="{46E6A359-7176-4076-B337-3642140080BD}" presName="hierRoot2" presStyleCnt="0">
        <dgm:presLayoutVars>
          <dgm:hierBranch val="init"/>
        </dgm:presLayoutVars>
      </dgm:prSet>
      <dgm:spPr/>
    </dgm:pt>
    <dgm:pt modelId="{D28AB77D-6C0B-4D70-AA36-4DEEFC0EA6FF}" type="pres">
      <dgm:prSet presAssocID="{46E6A359-7176-4076-B337-3642140080BD}" presName="rootComposite" presStyleCnt="0"/>
      <dgm:spPr/>
    </dgm:pt>
    <dgm:pt modelId="{44ADE1A3-43C8-41D3-B6C0-D66FC5A850DC}" type="pres">
      <dgm:prSet presAssocID="{46E6A359-7176-4076-B337-3642140080BD}" presName="rootText" presStyleLbl="node2" presStyleIdx="0" presStyleCnt="2">
        <dgm:presLayoutVars>
          <dgm:chPref val="3"/>
        </dgm:presLayoutVars>
      </dgm:prSet>
      <dgm:spPr/>
    </dgm:pt>
    <dgm:pt modelId="{4B53C888-2D73-401C-B99F-3FB04E74C50B}" type="pres">
      <dgm:prSet presAssocID="{46E6A359-7176-4076-B337-3642140080BD}" presName="rootConnector" presStyleLbl="node2" presStyleIdx="0" presStyleCnt="2"/>
      <dgm:spPr/>
    </dgm:pt>
    <dgm:pt modelId="{E05B64CC-D288-467F-AB8C-0C9DAE6607F5}" type="pres">
      <dgm:prSet presAssocID="{46E6A359-7176-4076-B337-3642140080BD}" presName="hierChild4" presStyleCnt="0"/>
      <dgm:spPr/>
    </dgm:pt>
    <dgm:pt modelId="{C0EAB0F7-DF74-458E-9941-08FE34055065}" type="pres">
      <dgm:prSet presAssocID="{46E6A359-7176-4076-B337-3642140080BD}" presName="hierChild5" presStyleCnt="0"/>
      <dgm:spPr/>
    </dgm:pt>
    <dgm:pt modelId="{7CEE51F0-5A79-4690-B88F-FB0F6E5AF52B}" type="pres">
      <dgm:prSet presAssocID="{C7D1FFA2-1288-48C7-AD0F-9AF3780C9B55}" presName="Name37" presStyleLbl="parChTrans1D2" presStyleIdx="1" presStyleCnt="4"/>
      <dgm:spPr/>
    </dgm:pt>
    <dgm:pt modelId="{24B31E1C-94D3-4407-9D6E-B45FC3BF2477}" type="pres">
      <dgm:prSet presAssocID="{E6F398D8-171F-485F-BBFD-DB81542D12C0}" presName="hierRoot2" presStyleCnt="0">
        <dgm:presLayoutVars>
          <dgm:hierBranch val="init"/>
        </dgm:presLayoutVars>
      </dgm:prSet>
      <dgm:spPr/>
    </dgm:pt>
    <dgm:pt modelId="{B7A4F2FB-DD6B-404A-83D2-0CABA6161FCA}" type="pres">
      <dgm:prSet presAssocID="{E6F398D8-171F-485F-BBFD-DB81542D12C0}" presName="rootComposite" presStyleCnt="0"/>
      <dgm:spPr/>
    </dgm:pt>
    <dgm:pt modelId="{1BC1DEC9-12D5-49D0-99C8-0A13CB6E7EB7}" type="pres">
      <dgm:prSet presAssocID="{E6F398D8-171F-485F-BBFD-DB81542D12C0}" presName="rootText" presStyleLbl="node2" presStyleIdx="1" presStyleCnt="2">
        <dgm:presLayoutVars>
          <dgm:chPref val="3"/>
        </dgm:presLayoutVars>
      </dgm:prSet>
      <dgm:spPr/>
    </dgm:pt>
    <dgm:pt modelId="{63645F86-AB3D-4B38-B209-662D0849DC43}" type="pres">
      <dgm:prSet presAssocID="{E6F398D8-171F-485F-BBFD-DB81542D12C0}" presName="rootConnector" presStyleLbl="node2" presStyleIdx="1" presStyleCnt="2"/>
      <dgm:spPr/>
    </dgm:pt>
    <dgm:pt modelId="{3E81AC5B-29B6-485B-A731-B7AE3595EC03}" type="pres">
      <dgm:prSet presAssocID="{E6F398D8-171F-485F-BBFD-DB81542D12C0}" presName="hierChild4" presStyleCnt="0"/>
      <dgm:spPr/>
    </dgm:pt>
    <dgm:pt modelId="{A555FEA7-F3D0-49BD-A144-FAFE40588F8E}" type="pres">
      <dgm:prSet presAssocID="{E6F398D8-171F-485F-BBFD-DB81542D12C0}" presName="hierChild5" presStyleCnt="0"/>
      <dgm:spPr/>
    </dgm:pt>
    <dgm:pt modelId="{3D59D5E5-2A99-4A2E-9650-60CEA3053B07}" type="pres">
      <dgm:prSet presAssocID="{774A13C6-E57B-4C17-8E55-FE8544C07E8F}" presName="hierChild3" presStyleCnt="0"/>
      <dgm:spPr/>
    </dgm:pt>
    <dgm:pt modelId="{C8472514-3E7D-4E49-9A3A-703BEED92566}" type="pres">
      <dgm:prSet presAssocID="{0982CA4F-D569-4328-94A7-DCD145864A98}" presName="Name111" presStyleLbl="parChTrans1D2" presStyleIdx="2" presStyleCnt="4"/>
      <dgm:spPr/>
    </dgm:pt>
    <dgm:pt modelId="{4C53CDB9-3727-49E4-9009-D6C0DFFB9DCA}" type="pres">
      <dgm:prSet presAssocID="{22EA1052-E04B-45F9-8BA6-0B800DB64771}" presName="hierRoot3" presStyleCnt="0">
        <dgm:presLayoutVars>
          <dgm:hierBranch val="init"/>
        </dgm:presLayoutVars>
      </dgm:prSet>
      <dgm:spPr/>
    </dgm:pt>
    <dgm:pt modelId="{A6C01C7C-8F25-4FF0-BDE9-8ADDACC128C1}" type="pres">
      <dgm:prSet presAssocID="{22EA1052-E04B-45F9-8BA6-0B800DB64771}" presName="rootComposite3" presStyleCnt="0"/>
      <dgm:spPr/>
    </dgm:pt>
    <dgm:pt modelId="{FBAE919E-C68F-41AB-8360-4E2F0BF0B129}" type="pres">
      <dgm:prSet presAssocID="{22EA1052-E04B-45F9-8BA6-0B800DB64771}" presName="rootText3" presStyleLbl="asst1" presStyleIdx="0" presStyleCnt="2">
        <dgm:presLayoutVars>
          <dgm:chPref val="3"/>
        </dgm:presLayoutVars>
      </dgm:prSet>
      <dgm:spPr/>
    </dgm:pt>
    <dgm:pt modelId="{8EA21D2F-B4AB-459D-8CEB-47F5667094F8}" type="pres">
      <dgm:prSet presAssocID="{22EA1052-E04B-45F9-8BA6-0B800DB64771}" presName="rootConnector3" presStyleLbl="asst1" presStyleIdx="0" presStyleCnt="2"/>
      <dgm:spPr/>
    </dgm:pt>
    <dgm:pt modelId="{88BC8371-4EE3-472D-83B5-28F3F77A7B5C}" type="pres">
      <dgm:prSet presAssocID="{22EA1052-E04B-45F9-8BA6-0B800DB64771}" presName="hierChild6" presStyleCnt="0"/>
      <dgm:spPr/>
    </dgm:pt>
    <dgm:pt modelId="{F4F325AD-9390-4140-987D-34752DF42475}" type="pres">
      <dgm:prSet presAssocID="{22EA1052-E04B-45F9-8BA6-0B800DB64771}" presName="hierChild7" presStyleCnt="0"/>
      <dgm:spPr/>
    </dgm:pt>
    <dgm:pt modelId="{F6046318-8366-415A-85D3-5462DB857FE3}" type="pres">
      <dgm:prSet presAssocID="{7168CDFA-AC9E-4F99-9F71-C7FF05AC467E}" presName="Name111" presStyleLbl="parChTrans1D2" presStyleIdx="3" presStyleCnt="4"/>
      <dgm:spPr/>
    </dgm:pt>
    <dgm:pt modelId="{794E078A-5B74-4A5F-BA20-BFE1A9C47511}" type="pres">
      <dgm:prSet presAssocID="{510CE84F-3F1E-4ACE-8E83-A8E47EAFF027}" presName="hierRoot3" presStyleCnt="0">
        <dgm:presLayoutVars>
          <dgm:hierBranch val="init"/>
        </dgm:presLayoutVars>
      </dgm:prSet>
      <dgm:spPr/>
    </dgm:pt>
    <dgm:pt modelId="{315C00C2-2339-4D9F-91FD-69781CB9D207}" type="pres">
      <dgm:prSet presAssocID="{510CE84F-3F1E-4ACE-8E83-A8E47EAFF027}" presName="rootComposite3" presStyleCnt="0"/>
      <dgm:spPr/>
    </dgm:pt>
    <dgm:pt modelId="{B1CEA658-AA57-48DE-BA75-FB58E68F1EDB}" type="pres">
      <dgm:prSet presAssocID="{510CE84F-3F1E-4ACE-8E83-A8E47EAFF027}" presName="rootText3" presStyleLbl="asst1" presStyleIdx="1" presStyleCnt="2">
        <dgm:presLayoutVars>
          <dgm:chPref val="3"/>
        </dgm:presLayoutVars>
      </dgm:prSet>
      <dgm:spPr/>
    </dgm:pt>
    <dgm:pt modelId="{570D5CF3-0BE2-40E5-A1AD-AAE20354E5DF}" type="pres">
      <dgm:prSet presAssocID="{510CE84F-3F1E-4ACE-8E83-A8E47EAFF027}" presName="rootConnector3" presStyleLbl="asst1" presStyleIdx="1" presStyleCnt="2"/>
      <dgm:spPr/>
    </dgm:pt>
    <dgm:pt modelId="{9E10FFC4-5364-4097-A967-C56447DB691F}" type="pres">
      <dgm:prSet presAssocID="{510CE84F-3F1E-4ACE-8E83-A8E47EAFF027}" presName="hierChild6" presStyleCnt="0"/>
      <dgm:spPr/>
    </dgm:pt>
    <dgm:pt modelId="{248ECB3F-DBB9-4760-9307-10E12C79800D}" type="pres">
      <dgm:prSet presAssocID="{510CE84F-3F1E-4ACE-8E83-A8E47EAFF027}" presName="hierChild7" presStyleCnt="0"/>
      <dgm:spPr/>
    </dgm:pt>
  </dgm:ptLst>
  <dgm:cxnLst>
    <dgm:cxn modelId="{52B5F206-F331-4190-B634-1DAC2599B805}" type="presOf" srcId="{46E6A359-7176-4076-B337-3642140080BD}" destId="{4B53C888-2D73-401C-B99F-3FB04E74C50B}" srcOrd="1" destOrd="0" presId="urn:microsoft.com/office/officeart/2005/8/layout/orgChart1"/>
    <dgm:cxn modelId="{89887013-9F70-41E4-9427-A8539624F6F0}" type="presOf" srcId="{7168CDFA-AC9E-4F99-9F71-C7FF05AC467E}" destId="{F6046318-8366-415A-85D3-5462DB857FE3}" srcOrd="0" destOrd="0" presId="urn:microsoft.com/office/officeart/2005/8/layout/orgChart1"/>
    <dgm:cxn modelId="{E903AF2B-E63D-49AA-8288-5E7FE848AAFA}" type="presOf" srcId="{E6F398D8-171F-485F-BBFD-DB81542D12C0}" destId="{63645F86-AB3D-4B38-B209-662D0849DC43}" srcOrd="1" destOrd="0" presId="urn:microsoft.com/office/officeart/2005/8/layout/orgChart1"/>
    <dgm:cxn modelId="{8D319A35-82B4-4D11-A4DD-74F0461132BF}" srcId="{774A13C6-E57B-4C17-8E55-FE8544C07E8F}" destId="{510CE84F-3F1E-4ACE-8E83-A8E47EAFF027}" srcOrd="1" destOrd="0" parTransId="{7168CDFA-AC9E-4F99-9F71-C7FF05AC467E}" sibTransId="{7E037ECA-E967-4EF3-9DBF-343179638EA3}"/>
    <dgm:cxn modelId="{1F2CDB3B-3BBF-4F17-BC1E-B430FAB34931}" srcId="{774A13C6-E57B-4C17-8E55-FE8544C07E8F}" destId="{E6F398D8-171F-485F-BBFD-DB81542D12C0}" srcOrd="3" destOrd="0" parTransId="{C7D1FFA2-1288-48C7-AD0F-9AF3780C9B55}" sibTransId="{AF10CC07-EB45-4AD1-8865-DB5CB144EB33}"/>
    <dgm:cxn modelId="{3A97A646-20C7-4870-AAFE-15F70795D26D}" srcId="{774A13C6-E57B-4C17-8E55-FE8544C07E8F}" destId="{46E6A359-7176-4076-B337-3642140080BD}" srcOrd="2" destOrd="0" parTransId="{0F25D863-420E-41CF-95C4-9839BAD5CC6C}" sibTransId="{2697F182-EFF8-45CC-A344-8F7DF286FC79}"/>
    <dgm:cxn modelId="{3A926B4A-6808-48C5-842D-D6C574135C60}" type="presOf" srcId="{22EA1052-E04B-45F9-8BA6-0B800DB64771}" destId="{8EA21D2F-B4AB-459D-8CEB-47F5667094F8}" srcOrd="1" destOrd="0" presId="urn:microsoft.com/office/officeart/2005/8/layout/orgChart1"/>
    <dgm:cxn modelId="{7CCD3C52-29DB-4896-B1A0-074146A6EC8D}" type="presOf" srcId="{5C9149AD-C995-4E17-9BE6-07C9179840D1}" destId="{00366A50-2A93-4A73-AFA5-E7EFC5CC9774}" srcOrd="0" destOrd="0" presId="urn:microsoft.com/office/officeart/2005/8/layout/orgChart1"/>
    <dgm:cxn modelId="{01A6B472-8D28-475D-8B12-4C765D295796}" type="presOf" srcId="{774A13C6-E57B-4C17-8E55-FE8544C07E8F}" destId="{066DECF1-44D3-40E6-9C17-83CDAD88BB94}" srcOrd="1" destOrd="0" presId="urn:microsoft.com/office/officeart/2005/8/layout/orgChart1"/>
    <dgm:cxn modelId="{DB83FD79-9798-417D-B19A-9DEBF92B4070}" type="presOf" srcId="{774A13C6-E57B-4C17-8E55-FE8544C07E8F}" destId="{FFFD6E4C-404F-440A-99BB-5DC9F48BF7BA}" srcOrd="0" destOrd="0" presId="urn:microsoft.com/office/officeart/2005/8/layout/orgChart1"/>
    <dgm:cxn modelId="{76C17F8B-364F-4DD6-9628-DE1D7421FC62}" type="presOf" srcId="{510CE84F-3F1E-4ACE-8E83-A8E47EAFF027}" destId="{B1CEA658-AA57-48DE-BA75-FB58E68F1EDB}" srcOrd="0" destOrd="0" presId="urn:microsoft.com/office/officeart/2005/8/layout/orgChart1"/>
    <dgm:cxn modelId="{F01EB1A0-D43D-49ED-8779-E3A2F0084CE8}" srcId="{774A13C6-E57B-4C17-8E55-FE8544C07E8F}" destId="{22EA1052-E04B-45F9-8BA6-0B800DB64771}" srcOrd="0" destOrd="0" parTransId="{0982CA4F-D569-4328-94A7-DCD145864A98}" sibTransId="{CDAC6D06-6180-441C-88A6-0543F0D1E401}"/>
    <dgm:cxn modelId="{9F9B87BE-78E1-4B50-B1E8-52E8F2ACB4AB}" type="presOf" srcId="{E6F398D8-171F-485F-BBFD-DB81542D12C0}" destId="{1BC1DEC9-12D5-49D0-99C8-0A13CB6E7EB7}" srcOrd="0" destOrd="0" presId="urn:microsoft.com/office/officeart/2005/8/layout/orgChart1"/>
    <dgm:cxn modelId="{879098D0-F5E0-4E70-BAF7-B0F80488087E}" type="presOf" srcId="{C7D1FFA2-1288-48C7-AD0F-9AF3780C9B55}" destId="{7CEE51F0-5A79-4690-B88F-FB0F6E5AF52B}" srcOrd="0" destOrd="0" presId="urn:microsoft.com/office/officeart/2005/8/layout/orgChart1"/>
    <dgm:cxn modelId="{0B8D3DD1-1C67-46A0-B259-DB917636D891}" type="presOf" srcId="{22EA1052-E04B-45F9-8BA6-0B800DB64771}" destId="{FBAE919E-C68F-41AB-8360-4E2F0BF0B129}" srcOrd="0" destOrd="0" presId="urn:microsoft.com/office/officeart/2005/8/layout/orgChart1"/>
    <dgm:cxn modelId="{4A13F9D5-8D29-4053-9852-141BEA2E5B3D}" srcId="{5C9149AD-C995-4E17-9BE6-07C9179840D1}" destId="{774A13C6-E57B-4C17-8E55-FE8544C07E8F}" srcOrd="0" destOrd="0" parTransId="{F55D3726-74F6-497A-9484-160A9F6800FD}" sibTransId="{7A61F3DA-EDDA-4D88-861A-08FE5427BABA}"/>
    <dgm:cxn modelId="{847B5DD7-6ECD-421A-82BD-E022F21FA587}" type="presOf" srcId="{0982CA4F-D569-4328-94A7-DCD145864A98}" destId="{C8472514-3E7D-4E49-9A3A-703BEED92566}" srcOrd="0" destOrd="0" presId="urn:microsoft.com/office/officeart/2005/8/layout/orgChart1"/>
    <dgm:cxn modelId="{C97782ED-F634-4EE4-877D-5A9D4FCB28C1}" type="presOf" srcId="{510CE84F-3F1E-4ACE-8E83-A8E47EAFF027}" destId="{570D5CF3-0BE2-40E5-A1AD-AAE20354E5DF}" srcOrd="1" destOrd="0" presId="urn:microsoft.com/office/officeart/2005/8/layout/orgChart1"/>
    <dgm:cxn modelId="{D7D8D1F2-90D3-4326-B517-E5326CE0E66E}" type="presOf" srcId="{46E6A359-7176-4076-B337-3642140080BD}" destId="{44ADE1A3-43C8-41D3-B6C0-D66FC5A850DC}" srcOrd="0" destOrd="0" presId="urn:microsoft.com/office/officeart/2005/8/layout/orgChart1"/>
    <dgm:cxn modelId="{332FBBFB-67B7-48CC-A5FF-504908737F6F}" type="presOf" srcId="{0F25D863-420E-41CF-95C4-9839BAD5CC6C}" destId="{1076DCEB-EDC5-456B-BAAF-D9F33E6275CB}" srcOrd="0" destOrd="0" presId="urn:microsoft.com/office/officeart/2005/8/layout/orgChart1"/>
    <dgm:cxn modelId="{15FF667B-D1D5-4134-BFB1-33A590631DAD}" type="presParOf" srcId="{00366A50-2A93-4A73-AFA5-E7EFC5CC9774}" destId="{CD90D269-14F0-4FB7-954B-EBAB4B847899}" srcOrd="0" destOrd="0" presId="urn:microsoft.com/office/officeart/2005/8/layout/orgChart1"/>
    <dgm:cxn modelId="{3B406E17-5D03-487C-8751-C9F1866F5022}" type="presParOf" srcId="{CD90D269-14F0-4FB7-954B-EBAB4B847899}" destId="{746E7DD3-FA35-4ACF-8A28-A56A8D3164C0}" srcOrd="0" destOrd="0" presId="urn:microsoft.com/office/officeart/2005/8/layout/orgChart1"/>
    <dgm:cxn modelId="{8886D819-CDF7-40E2-8C5F-B165A2589C28}" type="presParOf" srcId="{746E7DD3-FA35-4ACF-8A28-A56A8D3164C0}" destId="{FFFD6E4C-404F-440A-99BB-5DC9F48BF7BA}" srcOrd="0" destOrd="0" presId="urn:microsoft.com/office/officeart/2005/8/layout/orgChart1"/>
    <dgm:cxn modelId="{B6ADE4C0-B42C-4CE7-B39A-2BDB2AE68718}" type="presParOf" srcId="{746E7DD3-FA35-4ACF-8A28-A56A8D3164C0}" destId="{066DECF1-44D3-40E6-9C17-83CDAD88BB94}" srcOrd="1" destOrd="0" presId="urn:microsoft.com/office/officeart/2005/8/layout/orgChart1"/>
    <dgm:cxn modelId="{D88FDB25-4835-405B-8798-768123C48D4C}" type="presParOf" srcId="{CD90D269-14F0-4FB7-954B-EBAB4B847899}" destId="{453FE203-55AE-4B71-AA47-5403138AC7C8}" srcOrd="1" destOrd="0" presId="urn:microsoft.com/office/officeart/2005/8/layout/orgChart1"/>
    <dgm:cxn modelId="{84DEF961-9296-4097-8B05-93DCF97E537C}" type="presParOf" srcId="{453FE203-55AE-4B71-AA47-5403138AC7C8}" destId="{1076DCEB-EDC5-456B-BAAF-D9F33E6275CB}" srcOrd="0" destOrd="0" presId="urn:microsoft.com/office/officeart/2005/8/layout/orgChart1"/>
    <dgm:cxn modelId="{55BCFEDC-B54A-4F6E-9045-AFA39309EFCB}" type="presParOf" srcId="{453FE203-55AE-4B71-AA47-5403138AC7C8}" destId="{739F191A-8B4C-46D1-9F30-257A5E454BC0}" srcOrd="1" destOrd="0" presId="urn:microsoft.com/office/officeart/2005/8/layout/orgChart1"/>
    <dgm:cxn modelId="{7971CC4F-B7F0-41F6-B7C6-EA18A2769747}" type="presParOf" srcId="{739F191A-8B4C-46D1-9F30-257A5E454BC0}" destId="{D28AB77D-6C0B-4D70-AA36-4DEEFC0EA6FF}" srcOrd="0" destOrd="0" presId="urn:microsoft.com/office/officeart/2005/8/layout/orgChart1"/>
    <dgm:cxn modelId="{BF461256-D9F6-4A84-9131-906241235911}" type="presParOf" srcId="{D28AB77D-6C0B-4D70-AA36-4DEEFC0EA6FF}" destId="{44ADE1A3-43C8-41D3-B6C0-D66FC5A850DC}" srcOrd="0" destOrd="0" presId="urn:microsoft.com/office/officeart/2005/8/layout/orgChart1"/>
    <dgm:cxn modelId="{3DD4C61D-DDC5-432B-9BB7-0DA64DE8B0DD}" type="presParOf" srcId="{D28AB77D-6C0B-4D70-AA36-4DEEFC0EA6FF}" destId="{4B53C888-2D73-401C-B99F-3FB04E74C50B}" srcOrd="1" destOrd="0" presId="urn:microsoft.com/office/officeart/2005/8/layout/orgChart1"/>
    <dgm:cxn modelId="{248F4095-BC45-4036-A5E3-4D80C8EB3908}" type="presParOf" srcId="{739F191A-8B4C-46D1-9F30-257A5E454BC0}" destId="{E05B64CC-D288-467F-AB8C-0C9DAE6607F5}" srcOrd="1" destOrd="0" presId="urn:microsoft.com/office/officeart/2005/8/layout/orgChart1"/>
    <dgm:cxn modelId="{ACC88637-9BF2-4A5A-8BBE-DB1202A0B2CC}" type="presParOf" srcId="{739F191A-8B4C-46D1-9F30-257A5E454BC0}" destId="{C0EAB0F7-DF74-458E-9941-08FE34055065}" srcOrd="2" destOrd="0" presId="urn:microsoft.com/office/officeart/2005/8/layout/orgChart1"/>
    <dgm:cxn modelId="{D471DE07-C1BB-4D5C-8CB1-D8AD8829A3B4}" type="presParOf" srcId="{453FE203-55AE-4B71-AA47-5403138AC7C8}" destId="{7CEE51F0-5A79-4690-B88F-FB0F6E5AF52B}" srcOrd="2" destOrd="0" presId="urn:microsoft.com/office/officeart/2005/8/layout/orgChart1"/>
    <dgm:cxn modelId="{A061CDAC-243E-4F2B-9D8D-6E0E070F1D90}" type="presParOf" srcId="{453FE203-55AE-4B71-AA47-5403138AC7C8}" destId="{24B31E1C-94D3-4407-9D6E-B45FC3BF2477}" srcOrd="3" destOrd="0" presId="urn:microsoft.com/office/officeart/2005/8/layout/orgChart1"/>
    <dgm:cxn modelId="{DF6EC9E4-FC03-45BF-ADBC-312311488254}" type="presParOf" srcId="{24B31E1C-94D3-4407-9D6E-B45FC3BF2477}" destId="{B7A4F2FB-DD6B-404A-83D2-0CABA6161FCA}" srcOrd="0" destOrd="0" presId="urn:microsoft.com/office/officeart/2005/8/layout/orgChart1"/>
    <dgm:cxn modelId="{D3ED9E99-7C66-4FDA-92E3-D04A0EA5DD8D}" type="presParOf" srcId="{B7A4F2FB-DD6B-404A-83D2-0CABA6161FCA}" destId="{1BC1DEC9-12D5-49D0-99C8-0A13CB6E7EB7}" srcOrd="0" destOrd="0" presId="urn:microsoft.com/office/officeart/2005/8/layout/orgChart1"/>
    <dgm:cxn modelId="{B8028752-6BA4-452B-9324-0967637D3EDB}" type="presParOf" srcId="{B7A4F2FB-DD6B-404A-83D2-0CABA6161FCA}" destId="{63645F86-AB3D-4B38-B209-662D0849DC43}" srcOrd="1" destOrd="0" presId="urn:microsoft.com/office/officeart/2005/8/layout/orgChart1"/>
    <dgm:cxn modelId="{F1739C55-7116-4A8F-B30C-EE3362F5CC47}" type="presParOf" srcId="{24B31E1C-94D3-4407-9D6E-B45FC3BF2477}" destId="{3E81AC5B-29B6-485B-A731-B7AE3595EC03}" srcOrd="1" destOrd="0" presId="urn:microsoft.com/office/officeart/2005/8/layout/orgChart1"/>
    <dgm:cxn modelId="{7C9D9816-50BC-4C92-B363-DFAB9BA962F3}" type="presParOf" srcId="{24B31E1C-94D3-4407-9D6E-B45FC3BF2477}" destId="{A555FEA7-F3D0-49BD-A144-FAFE40588F8E}" srcOrd="2" destOrd="0" presId="urn:microsoft.com/office/officeart/2005/8/layout/orgChart1"/>
    <dgm:cxn modelId="{37236FB1-03E7-4E98-B518-E500BEF01BB9}" type="presParOf" srcId="{CD90D269-14F0-4FB7-954B-EBAB4B847899}" destId="{3D59D5E5-2A99-4A2E-9650-60CEA3053B07}" srcOrd="2" destOrd="0" presId="urn:microsoft.com/office/officeart/2005/8/layout/orgChart1"/>
    <dgm:cxn modelId="{36FB7E56-2414-492C-B9F9-E176795F2C11}" type="presParOf" srcId="{3D59D5E5-2A99-4A2E-9650-60CEA3053B07}" destId="{C8472514-3E7D-4E49-9A3A-703BEED92566}" srcOrd="0" destOrd="0" presId="urn:microsoft.com/office/officeart/2005/8/layout/orgChart1"/>
    <dgm:cxn modelId="{186CE347-DB4F-4DF0-9F41-9A25E321C3BB}" type="presParOf" srcId="{3D59D5E5-2A99-4A2E-9650-60CEA3053B07}" destId="{4C53CDB9-3727-49E4-9009-D6C0DFFB9DCA}" srcOrd="1" destOrd="0" presId="urn:microsoft.com/office/officeart/2005/8/layout/orgChart1"/>
    <dgm:cxn modelId="{650E7CC2-8FA8-4055-8B04-114D69D624D0}" type="presParOf" srcId="{4C53CDB9-3727-49E4-9009-D6C0DFFB9DCA}" destId="{A6C01C7C-8F25-4FF0-BDE9-8ADDACC128C1}" srcOrd="0" destOrd="0" presId="urn:microsoft.com/office/officeart/2005/8/layout/orgChart1"/>
    <dgm:cxn modelId="{82367D3E-83D1-4604-81CA-FBF07835C3AB}" type="presParOf" srcId="{A6C01C7C-8F25-4FF0-BDE9-8ADDACC128C1}" destId="{FBAE919E-C68F-41AB-8360-4E2F0BF0B129}" srcOrd="0" destOrd="0" presId="urn:microsoft.com/office/officeart/2005/8/layout/orgChart1"/>
    <dgm:cxn modelId="{5DDEE9A3-42EE-43E9-A64D-69A9D48F23AA}" type="presParOf" srcId="{A6C01C7C-8F25-4FF0-BDE9-8ADDACC128C1}" destId="{8EA21D2F-B4AB-459D-8CEB-47F5667094F8}" srcOrd="1" destOrd="0" presId="urn:microsoft.com/office/officeart/2005/8/layout/orgChart1"/>
    <dgm:cxn modelId="{650055C9-138D-43D5-AE4B-121E3A8BB976}" type="presParOf" srcId="{4C53CDB9-3727-49E4-9009-D6C0DFFB9DCA}" destId="{88BC8371-4EE3-472D-83B5-28F3F77A7B5C}" srcOrd="1" destOrd="0" presId="urn:microsoft.com/office/officeart/2005/8/layout/orgChart1"/>
    <dgm:cxn modelId="{72ACAB83-1061-4A08-ADBF-352A7551B58A}" type="presParOf" srcId="{4C53CDB9-3727-49E4-9009-D6C0DFFB9DCA}" destId="{F4F325AD-9390-4140-987D-34752DF42475}" srcOrd="2" destOrd="0" presId="urn:microsoft.com/office/officeart/2005/8/layout/orgChart1"/>
    <dgm:cxn modelId="{0AB7A4A4-4CB6-4A9C-988B-F28B2C06FF84}" type="presParOf" srcId="{3D59D5E5-2A99-4A2E-9650-60CEA3053B07}" destId="{F6046318-8366-415A-85D3-5462DB857FE3}" srcOrd="2" destOrd="0" presId="urn:microsoft.com/office/officeart/2005/8/layout/orgChart1"/>
    <dgm:cxn modelId="{1F93EF8E-ADDF-42CF-83DC-EDBFC3B2BDF0}" type="presParOf" srcId="{3D59D5E5-2A99-4A2E-9650-60CEA3053B07}" destId="{794E078A-5B74-4A5F-BA20-BFE1A9C47511}" srcOrd="3" destOrd="0" presId="urn:microsoft.com/office/officeart/2005/8/layout/orgChart1"/>
    <dgm:cxn modelId="{3F2FBDA9-5069-4A22-9A1A-9FD9D0266C48}" type="presParOf" srcId="{794E078A-5B74-4A5F-BA20-BFE1A9C47511}" destId="{315C00C2-2339-4D9F-91FD-69781CB9D207}" srcOrd="0" destOrd="0" presId="urn:microsoft.com/office/officeart/2005/8/layout/orgChart1"/>
    <dgm:cxn modelId="{D0E56CF1-3933-407D-B46E-BA06BA43FF6A}" type="presParOf" srcId="{315C00C2-2339-4D9F-91FD-69781CB9D207}" destId="{B1CEA658-AA57-48DE-BA75-FB58E68F1EDB}" srcOrd="0" destOrd="0" presId="urn:microsoft.com/office/officeart/2005/8/layout/orgChart1"/>
    <dgm:cxn modelId="{1C76B11A-F3B2-4F67-A21B-CE7B275F49FB}" type="presParOf" srcId="{315C00C2-2339-4D9F-91FD-69781CB9D207}" destId="{570D5CF3-0BE2-40E5-A1AD-AAE20354E5DF}" srcOrd="1" destOrd="0" presId="urn:microsoft.com/office/officeart/2005/8/layout/orgChart1"/>
    <dgm:cxn modelId="{D6C072CA-DCB3-42CA-959A-A7F58440C3B3}" type="presParOf" srcId="{794E078A-5B74-4A5F-BA20-BFE1A9C47511}" destId="{9E10FFC4-5364-4097-A967-C56447DB691F}" srcOrd="1" destOrd="0" presId="urn:microsoft.com/office/officeart/2005/8/layout/orgChart1"/>
    <dgm:cxn modelId="{A6281674-19EE-44CA-9D73-64717150326B}" type="presParOf" srcId="{794E078A-5B74-4A5F-BA20-BFE1A9C47511}" destId="{248ECB3F-DBB9-4760-9307-10E12C79800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1033C1-8596-496E-8FFC-396815E16436}"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D9EC1C0F-6D95-4EEF-949C-55CCE78853F7}">
      <dgm:prSet phldrT="[Text]"/>
      <dgm:spPr>
        <a:solidFill>
          <a:srgbClr val="00B050"/>
        </a:solidFill>
      </dgm:spPr>
      <dgm:t>
        <a:bodyPr/>
        <a:lstStyle/>
        <a:p>
          <a:r>
            <a:rPr lang="en-US" dirty="0"/>
            <a:t>Other Governments</a:t>
          </a:r>
        </a:p>
      </dgm:t>
    </dgm:pt>
    <dgm:pt modelId="{74E05452-7F2A-4672-BF3A-9695A6282445}" type="parTrans" cxnId="{3C2B1F1C-3061-4420-AF7F-4B15B14182E6}">
      <dgm:prSet/>
      <dgm:spPr/>
      <dgm:t>
        <a:bodyPr/>
        <a:lstStyle/>
        <a:p>
          <a:endParaRPr lang="en-US"/>
        </a:p>
      </dgm:t>
    </dgm:pt>
    <dgm:pt modelId="{79010519-D33A-472B-8AE8-C079F086DFFC}" type="sibTrans" cxnId="{3C2B1F1C-3061-4420-AF7F-4B15B14182E6}">
      <dgm:prSet/>
      <dgm:spPr/>
      <dgm:t>
        <a:bodyPr/>
        <a:lstStyle/>
        <a:p>
          <a:endParaRPr lang="en-US"/>
        </a:p>
      </dgm:t>
    </dgm:pt>
    <dgm:pt modelId="{7DE0DD97-7F64-4E3C-8B61-EAD82CEA973A}">
      <dgm:prSet phldrT="[Text]"/>
      <dgm:spPr>
        <a:solidFill>
          <a:schemeClr val="accent2">
            <a:lumMod val="50000"/>
          </a:schemeClr>
        </a:solidFill>
      </dgm:spPr>
      <dgm:t>
        <a:bodyPr/>
        <a:lstStyle/>
        <a:p>
          <a:r>
            <a:rPr lang="en-US" i="1" dirty="0"/>
            <a:t>Who </a:t>
          </a:r>
          <a:r>
            <a:rPr lang="en-US" i="0" dirty="0"/>
            <a:t>was debarred (list)</a:t>
          </a:r>
          <a:endParaRPr lang="en-US" i="1" dirty="0"/>
        </a:p>
      </dgm:t>
    </dgm:pt>
    <dgm:pt modelId="{54EB9AFC-55FC-468B-A4A7-C12F5BB7A835}" type="parTrans" cxnId="{90C95958-9D38-40D1-96B7-ACAD8BF158C6}">
      <dgm:prSet/>
      <dgm:spPr/>
      <dgm:t>
        <a:bodyPr/>
        <a:lstStyle/>
        <a:p>
          <a:endParaRPr lang="en-US"/>
        </a:p>
      </dgm:t>
    </dgm:pt>
    <dgm:pt modelId="{764DAF61-AF1B-4960-B515-4584A0BF9B53}" type="sibTrans" cxnId="{90C95958-9D38-40D1-96B7-ACAD8BF158C6}">
      <dgm:prSet/>
      <dgm:spPr/>
      <dgm:t>
        <a:bodyPr/>
        <a:lstStyle/>
        <a:p>
          <a:endParaRPr lang="en-US"/>
        </a:p>
      </dgm:t>
    </dgm:pt>
    <dgm:pt modelId="{354CBD74-83CB-410A-B0AA-2F121105A417}">
      <dgm:prSet phldrT="[Text]"/>
      <dgm:spPr>
        <a:solidFill>
          <a:schemeClr val="accent2">
            <a:lumMod val="75000"/>
          </a:schemeClr>
        </a:solidFill>
      </dgm:spPr>
      <dgm:t>
        <a:bodyPr/>
        <a:lstStyle/>
        <a:p>
          <a:r>
            <a:rPr lang="en-US" i="1" dirty="0"/>
            <a:t>Why </a:t>
          </a:r>
          <a:r>
            <a:rPr lang="en-US" i="0" dirty="0"/>
            <a:t>was that person debarred = Qualification information </a:t>
          </a:r>
          <a:endParaRPr lang="en-US" i="1" dirty="0"/>
        </a:p>
      </dgm:t>
    </dgm:pt>
    <dgm:pt modelId="{7B1DABE3-D93E-442E-ABBA-766DC5F807AF}" type="parTrans" cxnId="{CDAADC3E-B990-41CB-B95A-32E9F7929DD9}">
      <dgm:prSet/>
      <dgm:spPr/>
      <dgm:t>
        <a:bodyPr/>
        <a:lstStyle/>
        <a:p>
          <a:endParaRPr lang="en-US"/>
        </a:p>
      </dgm:t>
    </dgm:pt>
    <dgm:pt modelId="{9FD660F2-D59B-42B3-80F0-68E0D372CCC1}" type="sibTrans" cxnId="{CDAADC3E-B990-41CB-B95A-32E9F7929DD9}">
      <dgm:prSet/>
      <dgm:spPr/>
      <dgm:t>
        <a:bodyPr/>
        <a:lstStyle/>
        <a:p>
          <a:endParaRPr lang="en-US"/>
        </a:p>
      </dgm:t>
    </dgm:pt>
    <dgm:pt modelId="{9187F3B3-7B20-4851-8483-AEA91C6A4135}">
      <dgm:prSet phldrT="[Text]"/>
      <dgm:spPr>
        <a:solidFill>
          <a:schemeClr val="accent4">
            <a:lumMod val="75000"/>
          </a:schemeClr>
        </a:solidFill>
      </dgm:spPr>
      <dgm:t>
        <a:bodyPr/>
        <a:lstStyle/>
        <a:p>
          <a:r>
            <a:rPr lang="en-US" i="1" dirty="0"/>
            <a:t>How </a:t>
          </a:r>
          <a:r>
            <a:rPr lang="en-US" i="0" dirty="0"/>
            <a:t>was the debarment done – is the process reliable?</a:t>
          </a:r>
          <a:endParaRPr lang="en-US" i="1" dirty="0"/>
        </a:p>
      </dgm:t>
    </dgm:pt>
    <dgm:pt modelId="{88C40E24-B1D0-4BC3-B4BA-F6B947EF3669}" type="parTrans" cxnId="{F590D1CD-EFF6-4E11-ABC1-9292F549E294}">
      <dgm:prSet/>
      <dgm:spPr/>
      <dgm:t>
        <a:bodyPr/>
        <a:lstStyle/>
        <a:p>
          <a:endParaRPr lang="en-US"/>
        </a:p>
      </dgm:t>
    </dgm:pt>
    <dgm:pt modelId="{216E20D4-72CB-4E9F-B816-09AC1B0E6763}" type="sibTrans" cxnId="{F590D1CD-EFF6-4E11-ABC1-9292F549E294}">
      <dgm:prSet/>
      <dgm:spPr/>
      <dgm:t>
        <a:bodyPr/>
        <a:lstStyle/>
        <a:p>
          <a:endParaRPr lang="en-US"/>
        </a:p>
      </dgm:t>
    </dgm:pt>
    <dgm:pt modelId="{76241B42-7D05-46F8-9AE6-1BC90FEE1318}" type="pres">
      <dgm:prSet presAssocID="{E61033C1-8596-496E-8FFC-396815E16436}" presName="cycle" presStyleCnt="0">
        <dgm:presLayoutVars>
          <dgm:chMax val="1"/>
          <dgm:dir/>
          <dgm:animLvl val="ctr"/>
          <dgm:resizeHandles val="exact"/>
        </dgm:presLayoutVars>
      </dgm:prSet>
      <dgm:spPr/>
    </dgm:pt>
    <dgm:pt modelId="{1968469A-F68B-4F4D-BB66-52A44C01630A}" type="pres">
      <dgm:prSet presAssocID="{D9EC1C0F-6D95-4EEF-949C-55CCE78853F7}" presName="centerShape" presStyleLbl="node0" presStyleIdx="0" presStyleCnt="1"/>
      <dgm:spPr/>
    </dgm:pt>
    <dgm:pt modelId="{8946E487-0058-43B2-A0B3-9DD7217F3751}" type="pres">
      <dgm:prSet presAssocID="{54EB9AFC-55FC-468B-A4A7-C12F5BB7A835}" presName="parTrans" presStyleLbl="bgSibTrans2D1" presStyleIdx="0" presStyleCnt="3"/>
      <dgm:spPr/>
    </dgm:pt>
    <dgm:pt modelId="{8B57CF87-2541-4B81-A9C7-FF5525D3D93E}" type="pres">
      <dgm:prSet presAssocID="{7DE0DD97-7F64-4E3C-8B61-EAD82CEA973A}" presName="node" presStyleLbl="node1" presStyleIdx="0" presStyleCnt="3">
        <dgm:presLayoutVars>
          <dgm:bulletEnabled val="1"/>
        </dgm:presLayoutVars>
      </dgm:prSet>
      <dgm:spPr/>
    </dgm:pt>
    <dgm:pt modelId="{5DF9CB6C-FA7A-41D8-979B-0FB6FBB33665}" type="pres">
      <dgm:prSet presAssocID="{7B1DABE3-D93E-442E-ABBA-766DC5F807AF}" presName="parTrans" presStyleLbl="bgSibTrans2D1" presStyleIdx="1" presStyleCnt="3"/>
      <dgm:spPr/>
    </dgm:pt>
    <dgm:pt modelId="{827A48BE-DD64-4E20-A44D-69B6BA11A80B}" type="pres">
      <dgm:prSet presAssocID="{354CBD74-83CB-410A-B0AA-2F121105A417}" presName="node" presStyleLbl="node1" presStyleIdx="1" presStyleCnt="3" custRadScaleRad="100057">
        <dgm:presLayoutVars>
          <dgm:bulletEnabled val="1"/>
        </dgm:presLayoutVars>
      </dgm:prSet>
      <dgm:spPr/>
    </dgm:pt>
    <dgm:pt modelId="{F2BB6D2F-A868-4DBD-8AEB-E5B749819324}" type="pres">
      <dgm:prSet presAssocID="{88C40E24-B1D0-4BC3-B4BA-F6B947EF3669}" presName="parTrans" presStyleLbl="bgSibTrans2D1" presStyleIdx="2" presStyleCnt="3"/>
      <dgm:spPr/>
    </dgm:pt>
    <dgm:pt modelId="{47B36457-BE7E-45AE-A0C6-13845C4E7FEB}" type="pres">
      <dgm:prSet presAssocID="{9187F3B3-7B20-4851-8483-AEA91C6A4135}" presName="node" presStyleLbl="node1" presStyleIdx="2" presStyleCnt="3">
        <dgm:presLayoutVars>
          <dgm:bulletEnabled val="1"/>
        </dgm:presLayoutVars>
      </dgm:prSet>
      <dgm:spPr/>
    </dgm:pt>
  </dgm:ptLst>
  <dgm:cxnLst>
    <dgm:cxn modelId="{3C2B1F1C-3061-4420-AF7F-4B15B14182E6}" srcId="{E61033C1-8596-496E-8FFC-396815E16436}" destId="{D9EC1C0F-6D95-4EEF-949C-55CCE78853F7}" srcOrd="0" destOrd="0" parTransId="{74E05452-7F2A-4672-BF3A-9695A6282445}" sibTransId="{79010519-D33A-472B-8AE8-C079F086DFFC}"/>
    <dgm:cxn modelId="{CDAADC3E-B990-41CB-B95A-32E9F7929DD9}" srcId="{D9EC1C0F-6D95-4EEF-949C-55CCE78853F7}" destId="{354CBD74-83CB-410A-B0AA-2F121105A417}" srcOrd="1" destOrd="0" parTransId="{7B1DABE3-D93E-442E-ABBA-766DC5F807AF}" sibTransId="{9FD660F2-D59B-42B3-80F0-68E0D372CCC1}"/>
    <dgm:cxn modelId="{FC307261-E321-4F2E-8D7D-7AFB15DD8DCF}" type="presOf" srcId="{88C40E24-B1D0-4BC3-B4BA-F6B947EF3669}" destId="{F2BB6D2F-A868-4DBD-8AEB-E5B749819324}" srcOrd="0" destOrd="0" presId="urn:microsoft.com/office/officeart/2005/8/layout/radial4"/>
    <dgm:cxn modelId="{8669416E-2D0D-46D6-84D9-79262FDD89BB}" type="presOf" srcId="{7B1DABE3-D93E-442E-ABBA-766DC5F807AF}" destId="{5DF9CB6C-FA7A-41D8-979B-0FB6FBB33665}" srcOrd="0" destOrd="0" presId="urn:microsoft.com/office/officeart/2005/8/layout/radial4"/>
    <dgm:cxn modelId="{3C23746E-00BD-4EF7-8236-C85B95471075}" type="presOf" srcId="{9187F3B3-7B20-4851-8483-AEA91C6A4135}" destId="{47B36457-BE7E-45AE-A0C6-13845C4E7FEB}" srcOrd="0" destOrd="0" presId="urn:microsoft.com/office/officeart/2005/8/layout/radial4"/>
    <dgm:cxn modelId="{8D6AB676-2D65-4ABE-A8D9-AB3BB2119218}" type="presOf" srcId="{E61033C1-8596-496E-8FFC-396815E16436}" destId="{76241B42-7D05-46F8-9AE6-1BC90FEE1318}" srcOrd="0" destOrd="0" presId="urn:microsoft.com/office/officeart/2005/8/layout/radial4"/>
    <dgm:cxn modelId="{90C95958-9D38-40D1-96B7-ACAD8BF158C6}" srcId="{D9EC1C0F-6D95-4EEF-949C-55CCE78853F7}" destId="{7DE0DD97-7F64-4E3C-8B61-EAD82CEA973A}" srcOrd="0" destOrd="0" parTransId="{54EB9AFC-55FC-468B-A4A7-C12F5BB7A835}" sibTransId="{764DAF61-AF1B-4960-B515-4584A0BF9B53}"/>
    <dgm:cxn modelId="{7E069481-A123-411B-B97F-6EFD33BF3291}" type="presOf" srcId="{7DE0DD97-7F64-4E3C-8B61-EAD82CEA973A}" destId="{8B57CF87-2541-4B81-A9C7-FF5525D3D93E}" srcOrd="0" destOrd="0" presId="urn:microsoft.com/office/officeart/2005/8/layout/radial4"/>
    <dgm:cxn modelId="{451A8FAA-61CB-4A83-B6E8-37E806843485}" type="presOf" srcId="{D9EC1C0F-6D95-4EEF-949C-55CCE78853F7}" destId="{1968469A-F68B-4F4D-BB66-52A44C01630A}" srcOrd="0" destOrd="0" presId="urn:microsoft.com/office/officeart/2005/8/layout/radial4"/>
    <dgm:cxn modelId="{0638AEBD-D82F-4A0A-8346-2937FC92BCC6}" type="presOf" srcId="{354CBD74-83CB-410A-B0AA-2F121105A417}" destId="{827A48BE-DD64-4E20-A44D-69B6BA11A80B}" srcOrd="0" destOrd="0" presId="urn:microsoft.com/office/officeart/2005/8/layout/radial4"/>
    <dgm:cxn modelId="{F590D1CD-EFF6-4E11-ABC1-9292F549E294}" srcId="{D9EC1C0F-6D95-4EEF-949C-55CCE78853F7}" destId="{9187F3B3-7B20-4851-8483-AEA91C6A4135}" srcOrd="2" destOrd="0" parTransId="{88C40E24-B1D0-4BC3-B4BA-F6B947EF3669}" sibTransId="{216E20D4-72CB-4E9F-B816-09AC1B0E6763}"/>
    <dgm:cxn modelId="{C5FB11E9-2554-416D-B7C4-BA36EEB7F34A}" type="presOf" srcId="{54EB9AFC-55FC-468B-A4A7-C12F5BB7A835}" destId="{8946E487-0058-43B2-A0B3-9DD7217F3751}" srcOrd="0" destOrd="0" presId="urn:microsoft.com/office/officeart/2005/8/layout/radial4"/>
    <dgm:cxn modelId="{3BAF2B41-A4D8-44A0-89C2-7C4F01B464D2}" type="presParOf" srcId="{76241B42-7D05-46F8-9AE6-1BC90FEE1318}" destId="{1968469A-F68B-4F4D-BB66-52A44C01630A}" srcOrd="0" destOrd="0" presId="urn:microsoft.com/office/officeart/2005/8/layout/radial4"/>
    <dgm:cxn modelId="{5FA28C48-05A1-4B02-9A64-FDD0B9EFD6C2}" type="presParOf" srcId="{76241B42-7D05-46F8-9AE6-1BC90FEE1318}" destId="{8946E487-0058-43B2-A0B3-9DD7217F3751}" srcOrd="1" destOrd="0" presId="urn:microsoft.com/office/officeart/2005/8/layout/radial4"/>
    <dgm:cxn modelId="{D5091C7A-C4BF-4F1A-8A7A-BF63C7EB0135}" type="presParOf" srcId="{76241B42-7D05-46F8-9AE6-1BC90FEE1318}" destId="{8B57CF87-2541-4B81-A9C7-FF5525D3D93E}" srcOrd="2" destOrd="0" presId="urn:microsoft.com/office/officeart/2005/8/layout/radial4"/>
    <dgm:cxn modelId="{B6827E66-976E-44CD-9B55-7B149F98431B}" type="presParOf" srcId="{76241B42-7D05-46F8-9AE6-1BC90FEE1318}" destId="{5DF9CB6C-FA7A-41D8-979B-0FB6FBB33665}" srcOrd="3" destOrd="0" presId="urn:microsoft.com/office/officeart/2005/8/layout/radial4"/>
    <dgm:cxn modelId="{2BED24E3-BAA0-4CA1-BA34-37F505F2CD6C}" type="presParOf" srcId="{76241B42-7D05-46F8-9AE6-1BC90FEE1318}" destId="{827A48BE-DD64-4E20-A44D-69B6BA11A80B}" srcOrd="4" destOrd="0" presId="urn:microsoft.com/office/officeart/2005/8/layout/radial4"/>
    <dgm:cxn modelId="{E20E9CD2-A502-42FF-B59D-36E2A8F4783A}" type="presParOf" srcId="{76241B42-7D05-46F8-9AE6-1BC90FEE1318}" destId="{F2BB6D2F-A868-4DBD-8AEB-E5B749819324}" srcOrd="5" destOrd="0" presId="urn:microsoft.com/office/officeart/2005/8/layout/radial4"/>
    <dgm:cxn modelId="{695EEDB7-9B13-441D-92EF-CA972BFBAEE5}" type="presParOf" srcId="{76241B42-7D05-46F8-9AE6-1BC90FEE1318}" destId="{47B36457-BE7E-45AE-A0C6-13845C4E7FE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46318-8366-415A-85D3-5462DB857FE3}">
      <dsp:nvSpPr>
        <dsp:cNvPr id="0" name=""/>
        <dsp:cNvSpPr/>
      </dsp:nvSpPr>
      <dsp:spPr>
        <a:xfrm>
          <a:off x="5684852" y="1353509"/>
          <a:ext cx="283808" cy="1243353"/>
        </a:xfrm>
        <a:custGeom>
          <a:avLst/>
          <a:gdLst/>
          <a:ahLst/>
          <a:cxnLst/>
          <a:rect l="0" t="0" r="0" b="0"/>
          <a:pathLst>
            <a:path>
              <a:moveTo>
                <a:pt x="0" y="0"/>
              </a:moveTo>
              <a:lnTo>
                <a:pt x="0" y="1243353"/>
              </a:lnTo>
              <a:lnTo>
                <a:pt x="283808" y="12433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472514-3E7D-4E49-9A3A-703BEED92566}">
      <dsp:nvSpPr>
        <dsp:cNvPr id="0" name=""/>
        <dsp:cNvSpPr/>
      </dsp:nvSpPr>
      <dsp:spPr>
        <a:xfrm>
          <a:off x="5401043" y="1353509"/>
          <a:ext cx="283808" cy="1243353"/>
        </a:xfrm>
        <a:custGeom>
          <a:avLst/>
          <a:gdLst/>
          <a:ahLst/>
          <a:cxnLst/>
          <a:rect l="0" t="0" r="0" b="0"/>
          <a:pathLst>
            <a:path>
              <a:moveTo>
                <a:pt x="283808" y="0"/>
              </a:moveTo>
              <a:lnTo>
                <a:pt x="283808" y="1243353"/>
              </a:lnTo>
              <a:lnTo>
                <a:pt x="0" y="12433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EE51F0-5A79-4690-B88F-FB0F6E5AF52B}">
      <dsp:nvSpPr>
        <dsp:cNvPr id="0" name=""/>
        <dsp:cNvSpPr/>
      </dsp:nvSpPr>
      <dsp:spPr>
        <a:xfrm>
          <a:off x="5684852" y="1353509"/>
          <a:ext cx="1635279" cy="2486706"/>
        </a:xfrm>
        <a:custGeom>
          <a:avLst/>
          <a:gdLst/>
          <a:ahLst/>
          <a:cxnLst/>
          <a:rect l="0" t="0" r="0" b="0"/>
          <a:pathLst>
            <a:path>
              <a:moveTo>
                <a:pt x="0" y="0"/>
              </a:moveTo>
              <a:lnTo>
                <a:pt x="0" y="2202897"/>
              </a:lnTo>
              <a:lnTo>
                <a:pt x="1635279" y="2202897"/>
              </a:lnTo>
              <a:lnTo>
                <a:pt x="1635279" y="24867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76DCEB-EDC5-456B-BAAF-D9F33E6275CB}">
      <dsp:nvSpPr>
        <dsp:cNvPr id="0" name=""/>
        <dsp:cNvSpPr/>
      </dsp:nvSpPr>
      <dsp:spPr>
        <a:xfrm>
          <a:off x="4049572" y="1353509"/>
          <a:ext cx="1635279" cy="2486706"/>
        </a:xfrm>
        <a:custGeom>
          <a:avLst/>
          <a:gdLst/>
          <a:ahLst/>
          <a:cxnLst/>
          <a:rect l="0" t="0" r="0" b="0"/>
          <a:pathLst>
            <a:path>
              <a:moveTo>
                <a:pt x="1635279" y="0"/>
              </a:moveTo>
              <a:lnTo>
                <a:pt x="1635279" y="2202897"/>
              </a:lnTo>
              <a:lnTo>
                <a:pt x="0" y="2202897"/>
              </a:lnTo>
              <a:lnTo>
                <a:pt x="0" y="24867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FD6E4C-404F-440A-99BB-5DC9F48BF7BA}">
      <dsp:nvSpPr>
        <dsp:cNvPr id="0" name=""/>
        <dsp:cNvSpPr/>
      </dsp:nvSpPr>
      <dsp:spPr>
        <a:xfrm>
          <a:off x="4333381" y="2038"/>
          <a:ext cx="2702941" cy="13514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CPO or head of agency issues written decision which:</a:t>
          </a:r>
        </a:p>
      </dsp:txBody>
      <dsp:txXfrm>
        <a:off x="4333381" y="2038"/>
        <a:ext cx="2702941" cy="1351470"/>
      </dsp:txXfrm>
    </dsp:sp>
    <dsp:sp modelId="{44ADE1A3-43C8-41D3-B6C0-D66FC5A850DC}">
      <dsp:nvSpPr>
        <dsp:cNvPr id="0" name=""/>
        <dsp:cNvSpPr/>
      </dsp:nvSpPr>
      <dsp:spPr>
        <a:xfrm>
          <a:off x="2698101" y="3840216"/>
          <a:ext cx="2702941" cy="1351470"/>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Copy of Decision to Affected Person and any Intervening Party</a:t>
          </a:r>
        </a:p>
      </dsp:txBody>
      <dsp:txXfrm>
        <a:off x="2698101" y="3840216"/>
        <a:ext cx="2702941" cy="1351470"/>
      </dsp:txXfrm>
    </dsp:sp>
    <dsp:sp modelId="{1BC1DEC9-12D5-49D0-99C8-0A13CB6E7EB7}">
      <dsp:nvSpPr>
        <dsp:cNvPr id="0" name=""/>
        <dsp:cNvSpPr/>
      </dsp:nvSpPr>
      <dsp:spPr>
        <a:xfrm>
          <a:off x="5968661" y="3840216"/>
          <a:ext cx="2702941" cy="1351470"/>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Decision Is Final Unless Fraudulent or Challenged in Court, or Appealed Administratively</a:t>
          </a:r>
        </a:p>
      </dsp:txBody>
      <dsp:txXfrm>
        <a:off x="5968661" y="3840216"/>
        <a:ext cx="2702941" cy="1351470"/>
      </dsp:txXfrm>
    </dsp:sp>
    <dsp:sp modelId="{FBAE919E-C68F-41AB-8360-4E2F0BF0B129}">
      <dsp:nvSpPr>
        <dsp:cNvPr id="0" name=""/>
        <dsp:cNvSpPr/>
      </dsp:nvSpPr>
      <dsp:spPr>
        <a:xfrm>
          <a:off x="2698101" y="1921127"/>
          <a:ext cx="2702941" cy="1351470"/>
        </a:xfrm>
        <a:prstGeom prst="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States Reasons for Action</a:t>
          </a:r>
        </a:p>
      </dsp:txBody>
      <dsp:txXfrm>
        <a:off x="2698101" y="1921127"/>
        <a:ext cx="2702941" cy="1351470"/>
      </dsp:txXfrm>
    </dsp:sp>
    <dsp:sp modelId="{B1CEA658-AA57-48DE-BA75-FB58E68F1EDB}">
      <dsp:nvSpPr>
        <dsp:cNvPr id="0" name=""/>
        <dsp:cNvSpPr/>
      </dsp:nvSpPr>
      <dsp:spPr>
        <a:xfrm>
          <a:off x="5968661" y="1921127"/>
          <a:ext cx="2702941" cy="1351470"/>
        </a:xfrm>
        <a:prstGeom prst="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Informs Affected Person of Rights to Judicial or Administrative Review</a:t>
          </a:r>
        </a:p>
      </dsp:txBody>
      <dsp:txXfrm>
        <a:off x="5968661" y="1921127"/>
        <a:ext cx="2702941" cy="13514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8469A-F68B-4F4D-BB66-52A44C01630A}">
      <dsp:nvSpPr>
        <dsp:cNvPr id="0" name=""/>
        <dsp:cNvSpPr/>
      </dsp:nvSpPr>
      <dsp:spPr>
        <a:xfrm>
          <a:off x="2874010" y="3036805"/>
          <a:ext cx="2379980" cy="2379980"/>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Other Governments</a:t>
          </a:r>
        </a:p>
      </dsp:txBody>
      <dsp:txXfrm>
        <a:off x="3222550" y="3385345"/>
        <a:ext cx="1682900" cy="1682900"/>
      </dsp:txXfrm>
    </dsp:sp>
    <dsp:sp modelId="{8946E487-0058-43B2-A0B3-9DD7217F3751}">
      <dsp:nvSpPr>
        <dsp:cNvPr id="0" name=""/>
        <dsp:cNvSpPr/>
      </dsp:nvSpPr>
      <dsp:spPr>
        <a:xfrm rot="12900000">
          <a:off x="1161933" y="2560481"/>
          <a:ext cx="2013351" cy="67829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57CF87-2541-4B81-A9C7-FF5525D3D93E}">
      <dsp:nvSpPr>
        <dsp:cNvPr id="0" name=""/>
        <dsp:cNvSpPr/>
      </dsp:nvSpPr>
      <dsp:spPr>
        <a:xfrm>
          <a:off x="213498" y="1417830"/>
          <a:ext cx="2260981" cy="1808784"/>
        </a:xfrm>
        <a:prstGeom prst="roundRect">
          <a:avLst>
            <a:gd name="adj" fmla="val 1000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i="1" kern="1200" dirty="0"/>
            <a:t>Who </a:t>
          </a:r>
          <a:r>
            <a:rPr lang="en-US" sz="2300" i="0" kern="1200" dirty="0"/>
            <a:t>was debarred (list)</a:t>
          </a:r>
          <a:endParaRPr lang="en-US" sz="2300" i="1" kern="1200" dirty="0"/>
        </a:p>
      </dsp:txBody>
      <dsp:txXfrm>
        <a:off x="266475" y="1470807"/>
        <a:ext cx="2155027" cy="1702830"/>
      </dsp:txXfrm>
    </dsp:sp>
    <dsp:sp modelId="{5DF9CB6C-FA7A-41D8-979B-0FB6FBB33665}">
      <dsp:nvSpPr>
        <dsp:cNvPr id="0" name=""/>
        <dsp:cNvSpPr/>
      </dsp:nvSpPr>
      <dsp:spPr>
        <a:xfrm rot="16200000">
          <a:off x="3056434" y="1572810"/>
          <a:ext cx="2015130" cy="67829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7A48BE-DD64-4E20-A44D-69B6BA11A80B}">
      <dsp:nvSpPr>
        <dsp:cNvPr id="0" name=""/>
        <dsp:cNvSpPr/>
      </dsp:nvSpPr>
      <dsp:spPr>
        <a:xfrm>
          <a:off x="2933509" y="0"/>
          <a:ext cx="2260981" cy="1808784"/>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i="1" kern="1200" dirty="0"/>
            <a:t>Why </a:t>
          </a:r>
          <a:r>
            <a:rPr lang="en-US" sz="2300" i="0" kern="1200" dirty="0"/>
            <a:t>was that person debarred = Qualification information </a:t>
          </a:r>
          <a:endParaRPr lang="en-US" sz="2300" i="1" kern="1200" dirty="0"/>
        </a:p>
      </dsp:txBody>
      <dsp:txXfrm>
        <a:off x="2986486" y="52977"/>
        <a:ext cx="2155027" cy="1702830"/>
      </dsp:txXfrm>
    </dsp:sp>
    <dsp:sp modelId="{F2BB6D2F-A868-4DBD-8AEB-E5B749819324}">
      <dsp:nvSpPr>
        <dsp:cNvPr id="0" name=""/>
        <dsp:cNvSpPr/>
      </dsp:nvSpPr>
      <dsp:spPr>
        <a:xfrm rot="19500000">
          <a:off x="4952715" y="2560481"/>
          <a:ext cx="2013351" cy="67829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B36457-BE7E-45AE-A0C6-13845C4E7FEB}">
      <dsp:nvSpPr>
        <dsp:cNvPr id="0" name=""/>
        <dsp:cNvSpPr/>
      </dsp:nvSpPr>
      <dsp:spPr>
        <a:xfrm>
          <a:off x="5653520" y="1417830"/>
          <a:ext cx="2260981" cy="1808784"/>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i="1" kern="1200" dirty="0"/>
            <a:t>How </a:t>
          </a:r>
          <a:r>
            <a:rPr lang="en-US" sz="2300" i="0" kern="1200" dirty="0"/>
            <a:t>was the debarment done – is the process reliable?</a:t>
          </a:r>
          <a:endParaRPr lang="en-US" sz="2300" i="1" kern="1200" dirty="0"/>
        </a:p>
      </dsp:txBody>
      <dsp:txXfrm>
        <a:off x="5706497" y="1470807"/>
        <a:ext cx="2155027" cy="170283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9C2D51-24DC-4618-968A-E5BC8E0D84C9}" type="datetimeFigureOut">
              <a:rPr lang="en-US" smtClean="0"/>
              <a:t>9/13/2021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5831C9-A2D1-46D2-B2ED-A8BFAEF2BBD7}" type="slidenum">
              <a:rPr lang="en-US" smtClean="0"/>
              <a:t>‹#›</a:t>
            </a:fld>
            <a:endParaRPr lang="en-US"/>
          </a:p>
        </p:txBody>
      </p:sp>
    </p:spTree>
    <p:extLst>
      <p:ext uri="{BB962C8B-B14F-4D97-AF65-F5344CB8AC3E}">
        <p14:creationId xmlns:p14="http://schemas.microsoft.com/office/powerpoint/2010/main" val="2601893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5831C9-A2D1-46D2-B2ED-A8BFAEF2BBD7}" type="slidenum">
              <a:rPr lang="en-US" smtClean="0"/>
              <a:t>6</a:t>
            </a:fld>
            <a:endParaRPr lang="en-US"/>
          </a:p>
        </p:txBody>
      </p:sp>
    </p:spTree>
    <p:extLst>
      <p:ext uri="{BB962C8B-B14F-4D97-AF65-F5344CB8AC3E}">
        <p14:creationId xmlns:p14="http://schemas.microsoft.com/office/powerpoint/2010/main" val="78593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Decision. The Chief Procurement Officer or the head of a Purchasing Agency shall issue a written decision to debar or suspend. The decision shall: (a) state the reasons for the action taken; and (b) inform the debarred or suspended person involved of its rights to judicial * or administrative * review as provided in this Article. (4) Notice of Decision. A copy of the decision under Subsection (3) of this Section shall be mailed or otherwise furnished immediately to the debarred or suspended person and any other party intervening. (5) Finality of Decision. A decision under Subsection (3) of this Section shall be final and conclusive, unless fraudulent, or (a) the debarred or suspended person commences an action in court in accordance with Section 9-403(2) (Waiver of Sovereign Immunity in Connection with Contracts, Debarment or Suspension); or (b) * the debarred or suspended person appeals administratively to the Procurement Appeals Board in accordance with Section 9- 507 (Suspension or Debarment Proceedings). * * Language between asterisks to be enacted if Article 9, Part E (Procurement Appeals Board) is enacted.</a:t>
            </a:r>
          </a:p>
        </p:txBody>
      </p:sp>
      <p:sp>
        <p:nvSpPr>
          <p:cNvPr id="4" name="Slide Number Placeholder 3"/>
          <p:cNvSpPr>
            <a:spLocks noGrp="1"/>
          </p:cNvSpPr>
          <p:nvPr>
            <p:ph type="sldNum" sz="quarter" idx="5"/>
          </p:nvPr>
        </p:nvSpPr>
        <p:spPr/>
        <p:txBody>
          <a:bodyPr/>
          <a:lstStyle/>
          <a:p>
            <a:fld id="{C15831C9-A2D1-46D2-B2ED-A8BFAEF2BBD7}" type="slidenum">
              <a:rPr lang="en-US" smtClean="0"/>
              <a:t>8</a:t>
            </a:fld>
            <a:endParaRPr lang="en-US"/>
          </a:p>
        </p:txBody>
      </p:sp>
    </p:spTree>
    <p:extLst>
      <p:ext uri="{BB962C8B-B14F-4D97-AF65-F5344CB8AC3E}">
        <p14:creationId xmlns:p14="http://schemas.microsoft.com/office/powerpoint/2010/main" val="3097132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9897F-20A4-4EB8-9319-A6975E9961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C61CDC-441C-4CA3-A277-855596D48B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DEC6E0-AF44-48B5-BF22-549B9E246B7D}"/>
              </a:ext>
            </a:extLst>
          </p:cNvPr>
          <p:cNvSpPr>
            <a:spLocks noGrp="1"/>
          </p:cNvSpPr>
          <p:nvPr>
            <p:ph type="dt" sz="half" idx="10"/>
          </p:nvPr>
        </p:nvSpPr>
        <p:spPr/>
        <p:txBody>
          <a:bodyPr/>
          <a:lstStyle/>
          <a:p>
            <a:fld id="{9A7FAFAE-341B-4619-8319-089471DC9369}" type="datetime1">
              <a:rPr lang="en-US" smtClean="0"/>
              <a:t>9/13/2021</a:t>
            </a:fld>
            <a:endParaRPr lang="en-US"/>
          </a:p>
        </p:txBody>
      </p:sp>
      <p:sp>
        <p:nvSpPr>
          <p:cNvPr id="5" name="Footer Placeholder 4">
            <a:extLst>
              <a:ext uri="{FF2B5EF4-FFF2-40B4-BE49-F238E27FC236}">
                <a16:creationId xmlns:a16="http://schemas.microsoft.com/office/drawing/2014/main" id="{C378A937-5E9F-44E0-8C1E-7139F27A7A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0577A6-8E11-41F2-9CFB-F56AFD59EF0B}"/>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319258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8BFEA-7899-4D7B-BD5B-8589743090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FAD8AB-6062-4756-A58B-8E2977F88B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204386-72D2-4CE5-853F-C3227CA3C509}"/>
              </a:ext>
            </a:extLst>
          </p:cNvPr>
          <p:cNvSpPr>
            <a:spLocks noGrp="1"/>
          </p:cNvSpPr>
          <p:nvPr>
            <p:ph type="dt" sz="half" idx="10"/>
          </p:nvPr>
        </p:nvSpPr>
        <p:spPr/>
        <p:txBody>
          <a:bodyPr/>
          <a:lstStyle/>
          <a:p>
            <a:fld id="{CC78D446-2E65-4729-A5AB-53F20202F6CB}" type="datetime1">
              <a:rPr lang="en-US" smtClean="0"/>
              <a:t>9/13/2021</a:t>
            </a:fld>
            <a:endParaRPr lang="en-US"/>
          </a:p>
        </p:txBody>
      </p:sp>
      <p:sp>
        <p:nvSpPr>
          <p:cNvPr id="5" name="Footer Placeholder 4">
            <a:extLst>
              <a:ext uri="{FF2B5EF4-FFF2-40B4-BE49-F238E27FC236}">
                <a16:creationId xmlns:a16="http://schemas.microsoft.com/office/drawing/2014/main" id="{B9651D2F-D697-4B9F-BFED-D377022CE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1F15E3-61CD-48C9-B301-C8C160ABBCBE}"/>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420342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DD51A7-5206-4824-B6C3-C58B8D735A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57E2C9-29D0-4583-B836-655D0C4C79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7C3ABE-7847-443E-B42C-7AB77CE5C3E6}"/>
              </a:ext>
            </a:extLst>
          </p:cNvPr>
          <p:cNvSpPr>
            <a:spLocks noGrp="1"/>
          </p:cNvSpPr>
          <p:nvPr>
            <p:ph type="dt" sz="half" idx="10"/>
          </p:nvPr>
        </p:nvSpPr>
        <p:spPr/>
        <p:txBody>
          <a:bodyPr/>
          <a:lstStyle/>
          <a:p>
            <a:fld id="{CAA920AE-2A66-4EC4-ACB7-0D93C0E4C158}" type="datetime1">
              <a:rPr lang="en-US" smtClean="0"/>
              <a:t>9/13/2021</a:t>
            </a:fld>
            <a:endParaRPr lang="en-US"/>
          </a:p>
        </p:txBody>
      </p:sp>
      <p:sp>
        <p:nvSpPr>
          <p:cNvPr id="5" name="Footer Placeholder 4">
            <a:extLst>
              <a:ext uri="{FF2B5EF4-FFF2-40B4-BE49-F238E27FC236}">
                <a16:creationId xmlns:a16="http://schemas.microsoft.com/office/drawing/2014/main" id="{9E0D530B-A681-401C-877B-48ADE9F1E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30DC3-1D7B-4502-B3D5-D794D270E38C}"/>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97755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63BA2-A5EF-4ECF-B055-16D9B6AAD2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E7A2C4-0CC2-4C61-9A96-3C7D868075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F6579-E57C-4320-833D-2F449570CDF6}"/>
              </a:ext>
            </a:extLst>
          </p:cNvPr>
          <p:cNvSpPr>
            <a:spLocks noGrp="1"/>
          </p:cNvSpPr>
          <p:nvPr>
            <p:ph type="dt" sz="half" idx="10"/>
          </p:nvPr>
        </p:nvSpPr>
        <p:spPr/>
        <p:txBody>
          <a:bodyPr/>
          <a:lstStyle/>
          <a:p>
            <a:fld id="{A7C75143-6512-4493-9957-C9158A9B3CD7}" type="datetime1">
              <a:rPr lang="en-US" smtClean="0"/>
              <a:t>9/13/2021</a:t>
            </a:fld>
            <a:endParaRPr lang="en-US"/>
          </a:p>
        </p:txBody>
      </p:sp>
      <p:sp>
        <p:nvSpPr>
          <p:cNvPr id="5" name="Footer Placeholder 4">
            <a:extLst>
              <a:ext uri="{FF2B5EF4-FFF2-40B4-BE49-F238E27FC236}">
                <a16:creationId xmlns:a16="http://schemas.microsoft.com/office/drawing/2014/main" id="{EAB3DF35-4F3B-4E83-9451-8B0C7D65D4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AE027-1775-48C5-8CA4-6C6658BBA9E1}"/>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246395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9A7AA-5EAC-4D22-982D-246AC63E1E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392A07-C7B1-4FF1-AB9C-603ADF829B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06CEE6-0512-4C4E-9964-44E25992F738}"/>
              </a:ext>
            </a:extLst>
          </p:cNvPr>
          <p:cNvSpPr>
            <a:spLocks noGrp="1"/>
          </p:cNvSpPr>
          <p:nvPr>
            <p:ph type="dt" sz="half" idx="10"/>
          </p:nvPr>
        </p:nvSpPr>
        <p:spPr/>
        <p:txBody>
          <a:bodyPr/>
          <a:lstStyle/>
          <a:p>
            <a:fld id="{90FEE8D9-5EE0-408A-A367-56B20EEAACE5}" type="datetime1">
              <a:rPr lang="en-US" smtClean="0"/>
              <a:t>9/13/2021</a:t>
            </a:fld>
            <a:endParaRPr lang="en-US"/>
          </a:p>
        </p:txBody>
      </p:sp>
      <p:sp>
        <p:nvSpPr>
          <p:cNvPr id="5" name="Footer Placeholder 4">
            <a:extLst>
              <a:ext uri="{FF2B5EF4-FFF2-40B4-BE49-F238E27FC236}">
                <a16:creationId xmlns:a16="http://schemas.microsoft.com/office/drawing/2014/main" id="{8810287B-C023-47C9-A493-1EA6FB3554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DEBF1C-4AFB-4DB7-B04F-91F5F1650CB3}"/>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1456893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A1976-7B25-4EDA-9AD1-C79A9BD9F9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4FE62F-8D66-45D5-8B76-5AE0FE6426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FF7118-F146-45DF-9A15-FFA652E641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14CEA8-CB6B-407A-BA5C-81F704832D98}"/>
              </a:ext>
            </a:extLst>
          </p:cNvPr>
          <p:cNvSpPr>
            <a:spLocks noGrp="1"/>
          </p:cNvSpPr>
          <p:nvPr>
            <p:ph type="dt" sz="half" idx="10"/>
          </p:nvPr>
        </p:nvSpPr>
        <p:spPr/>
        <p:txBody>
          <a:bodyPr/>
          <a:lstStyle/>
          <a:p>
            <a:fld id="{2DBC81A0-327C-44F7-A6F4-9F94BFE354FF}" type="datetime1">
              <a:rPr lang="en-US" smtClean="0"/>
              <a:t>9/13/2021</a:t>
            </a:fld>
            <a:endParaRPr lang="en-US"/>
          </a:p>
        </p:txBody>
      </p:sp>
      <p:sp>
        <p:nvSpPr>
          <p:cNvPr id="6" name="Footer Placeholder 5">
            <a:extLst>
              <a:ext uri="{FF2B5EF4-FFF2-40B4-BE49-F238E27FC236}">
                <a16:creationId xmlns:a16="http://schemas.microsoft.com/office/drawing/2014/main" id="{DF83354C-6A96-42D9-A220-2039523537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DAE513-29E0-46CC-B4FA-C374307BD5C3}"/>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129993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90BA-D0A3-45F0-97BD-D1828EC8D1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BAEAAA-CBF0-4272-9155-05C382984D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3AC609-C910-4497-9A1B-46FD754654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78A432-5993-4F75-B03C-4B5E571141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7B0E28-2D86-414C-AD2C-DD1542C2F4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AA02D4-F8D0-4EB9-A7FD-1F30BAFC0546}"/>
              </a:ext>
            </a:extLst>
          </p:cNvPr>
          <p:cNvSpPr>
            <a:spLocks noGrp="1"/>
          </p:cNvSpPr>
          <p:nvPr>
            <p:ph type="dt" sz="half" idx="10"/>
          </p:nvPr>
        </p:nvSpPr>
        <p:spPr/>
        <p:txBody>
          <a:bodyPr/>
          <a:lstStyle/>
          <a:p>
            <a:fld id="{E6D9DEFD-5D77-472C-A572-76235374B6F7}" type="datetime1">
              <a:rPr lang="en-US" smtClean="0"/>
              <a:t>9/13/2021</a:t>
            </a:fld>
            <a:endParaRPr lang="en-US"/>
          </a:p>
        </p:txBody>
      </p:sp>
      <p:sp>
        <p:nvSpPr>
          <p:cNvPr id="8" name="Footer Placeholder 7">
            <a:extLst>
              <a:ext uri="{FF2B5EF4-FFF2-40B4-BE49-F238E27FC236}">
                <a16:creationId xmlns:a16="http://schemas.microsoft.com/office/drawing/2014/main" id="{D1ED2073-765C-4D47-8815-E554396B97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12ADF5-8D78-4F2F-90FD-AB9AC0AABC9D}"/>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189661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13E9B-67FF-47A5-B1EA-B1DCF900DB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89D441-FD90-4498-A78A-E24C53E49A1C}"/>
              </a:ext>
            </a:extLst>
          </p:cNvPr>
          <p:cNvSpPr>
            <a:spLocks noGrp="1"/>
          </p:cNvSpPr>
          <p:nvPr>
            <p:ph type="dt" sz="half" idx="10"/>
          </p:nvPr>
        </p:nvSpPr>
        <p:spPr/>
        <p:txBody>
          <a:bodyPr/>
          <a:lstStyle/>
          <a:p>
            <a:fld id="{145222DD-31EC-414E-A118-EC70118C9246}" type="datetime1">
              <a:rPr lang="en-US" smtClean="0"/>
              <a:t>9/13/2021</a:t>
            </a:fld>
            <a:endParaRPr lang="en-US"/>
          </a:p>
        </p:txBody>
      </p:sp>
      <p:sp>
        <p:nvSpPr>
          <p:cNvPr id="4" name="Footer Placeholder 3">
            <a:extLst>
              <a:ext uri="{FF2B5EF4-FFF2-40B4-BE49-F238E27FC236}">
                <a16:creationId xmlns:a16="http://schemas.microsoft.com/office/drawing/2014/main" id="{B08E0E49-D027-4586-99DA-FAD29AB503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5659C9-09F7-4352-BF3F-4C6BB53E7133}"/>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244489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1C393E-268E-475F-8D45-F4C5E6B411EB}"/>
              </a:ext>
            </a:extLst>
          </p:cNvPr>
          <p:cNvSpPr>
            <a:spLocks noGrp="1"/>
          </p:cNvSpPr>
          <p:nvPr>
            <p:ph type="dt" sz="half" idx="10"/>
          </p:nvPr>
        </p:nvSpPr>
        <p:spPr/>
        <p:txBody>
          <a:bodyPr/>
          <a:lstStyle/>
          <a:p>
            <a:fld id="{C592C724-A9B8-4D5F-9C3A-C22597B85A50}" type="datetime1">
              <a:rPr lang="en-US" smtClean="0"/>
              <a:t>9/13/2021</a:t>
            </a:fld>
            <a:endParaRPr lang="en-US"/>
          </a:p>
        </p:txBody>
      </p:sp>
      <p:sp>
        <p:nvSpPr>
          <p:cNvPr id="3" name="Footer Placeholder 2">
            <a:extLst>
              <a:ext uri="{FF2B5EF4-FFF2-40B4-BE49-F238E27FC236}">
                <a16:creationId xmlns:a16="http://schemas.microsoft.com/office/drawing/2014/main" id="{E9E25519-612D-4D60-B370-1DECCA80C8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F784FC-B7EC-4E7F-BAC8-A04E884E43A6}"/>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73707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D7AA-BD44-4D48-A011-489ECDF2EC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D500ED-B357-44F9-9419-71098A54F5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09C15-8144-4634-9EFE-998A6D84E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95978C-B333-4CE2-BBE4-B4D9C19BC206}"/>
              </a:ext>
            </a:extLst>
          </p:cNvPr>
          <p:cNvSpPr>
            <a:spLocks noGrp="1"/>
          </p:cNvSpPr>
          <p:nvPr>
            <p:ph type="dt" sz="half" idx="10"/>
          </p:nvPr>
        </p:nvSpPr>
        <p:spPr/>
        <p:txBody>
          <a:bodyPr/>
          <a:lstStyle/>
          <a:p>
            <a:fld id="{99F74B2F-07A7-4DE5-AB43-360A95E950D9}" type="datetime1">
              <a:rPr lang="en-US" smtClean="0"/>
              <a:t>9/13/2021</a:t>
            </a:fld>
            <a:endParaRPr lang="en-US"/>
          </a:p>
        </p:txBody>
      </p:sp>
      <p:sp>
        <p:nvSpPr>
          <p:cNvPr id="6" name="Footer Placeholder 5">
            <a:extLst>
              <a:ext uri="{FF2B5EF4-FFF2-40B4-BE49-F238E27FC236}">
                <a16:creationId xmlns:a16="http://schemas.microsoft.com/office/drawing/2014/main" id="{40FB6602-E577-43C1-8929-690C30246B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28352C-C405-4726-B26F-97E934E90CE3}"/>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407779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562B4-2E5C-4A18-99A1-48CA862EC0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5A94C9-2861-4F72-930D-BAE7F8987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0E1FD9-FA9D-4740-AA4C-CF9610BC2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E666B-0AC2-429C-A3E4-07ED1922DDB6}"/>
              </a:ext>
            </a:extLst>
          </p:cNvPr>
          <p:cNvSpPr>
            <a:spLocks noGrp="1"/>
          </p:cNvSpPr>
          <p:nvPr>
            <p:ph type="dt" sz="half" idx="10"/>
          </p:nvPr>
        </p:nvSpPr>
        <p:spPr/>
        <p:txBody>
          <a:bodyPr/>
          <a:lstStyle/>
          <a:p>
            <a:fld id="{33F26394-B457-46D3-BE90-097F546E32B1}" type="datetime1">
              <a:rPr lang="en-US" smtClean="0"/>
              <a:t>9/13/2021</a:t>
            </a:fld>
            <a:endParaRPr lang="en-US"/>
          </a:p>
        </p:txBody>
      </p:sp>
      <p:sp>
        <p:nvSpPr>
          <p:cNvPr id="6" name="Footer Placeholder 5">
            <a:extLst>
              <a:ext uri="{FF2B5EF4-FFF2-40B4-BE49-F238E27FC236}">
                <a16:creationId xmlns:a16="http://schemas.microsoft.com/office/drawing/2014/main" id="{904E1D2F-F259-4994-86A1-95C4EBD0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368FD-0CB4-40FE-BD92-92E0493EF908}"/>
              </a:ext>
            </a:extLst>
          </p:cNvPr>
          <p:cNvSpPr>
            <a:spLocks noGrp="1"/>
          </p:cNvSpPr>
          <p:nvPr>
            <p:ph type="sldNum" sz="quarter" idx="12"/>
          </p:nvPr>
        </p:nvSpPr>
        <p:spPr/>
        <p:txBody>
          <a:bodyPr/>
          <a:lstStyle/>
          <a:p>
            <a:fld id="{C1A5EDBB-A298-456F-9770-5917636289C9}" type="slidenum">
              <a:rPr lang="en-US" smtClean="0"/>
              <a:t>‹#›</a:t>
            </a:fld>
            <a:endParaRPr lang="en-US"/>
          </a:p>
        </p:txBody>
      </p:sp>
    </p:spTree>
    <p:extLst>
      <p:ext uri="{BB962C8B-B14F-4D97-AF65-F5344CB8AC3E}">
        <p14:creationId xmlns:p14="http://schemas.microsoft.com/office/powerpoint/2010/main" val="1633739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B46954-E613-493C-9B47-008415CC0E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A51FAF-91B4-445C-A15C-9BB3748D9B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EBA665-EC27-4187-8DE4-79496B46BA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928E9-D305-470B-B1F2-1AD35FC6738F}" type="datetime1">
              <a:rPr lang="en-US" smtClean="0"/>
              <a:t>9/13/2021</a:t>
            </a:fld>
            <a:endParaRPr lang="en-US"/>
          </a:p>
        </p:txBody>
      </p:sp>
      <p:sp>
        <p:nvSpPr>
          <p:cNvPr id="5" name="Footer Placeholder 4">
            <a:extLst>
              <a:ext uri="{FF2B5EF4-FFF2-40B4-BE49-F238E27FC236}">
                <a16:creationId xmlns:a16="http://schemas.microsoft.com/office/drawing/2014/main" id="{AE575BA4-2872-4975-89B4-F2B0353D6B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5A0C16-4094-4AFA-9170-1B31BB4DAA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5EDBB-A298-456F-9770-5917636289C9}" type="slidenum">
              <a:rPr lang="en-US" smtClean="0"/>
              <a:t>‹#›</a:t>
            </a:fld>
            <a:endParaRPr lang="en-US"/>
          </a:p>
        </p:txBody>
      </p:sp>
    </p:spTree>
    <p:extLst>
      <p:ext uri="{BB962C8B-B14F-4D97-AF65-F5344CB8AC3E}">
        <p14:creationId xmlns:p14="http://schemas.microsoft.com/office/powerpoint/2010/main" val="333391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39"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7CC8F8D3-D7BC-4FDB-A272-A06BD522295D}"/>
              </a:ext>
            </a:extLst>
          </p:cNvPr>
          <p:cNvSpPr>
            <a:spLocks noGrp="1"/>
          </p:cNvSpPr>
          <p:nvPr>
            <p:ph type="subTitle" idx="1"/>
          </p:nvPr>
        </p:nvSpPr>
        <p:spPr>
          <a:xfrm>
            <a:off x="4439633" y="4518923"/>
            <a:ext cx="3312734" cy="1141851"/>
          </a:xfrm>
          <a:noFill/>
        </p:spPr>
        <p:txBody>
          <a:bodyPr>
            <a:normAutofit/>
          </a:bodyPr>
          <a:lstStyle/>
          <a:p>
            <a:r>
              <a:rPr lang="en-US" sz="2000" dirty="0">
                <a:solidFill>
                  <a:srgbClr val="080808"/>
                </a:solidFill>
              </a:rPr>
              <a:t>September 23, 2021</a:t>
            </a:r>
          </a:p>
          <a:p>
            <a:r>
              <a:rPr lang="en-US" sz="2000" dirty="0">
                <a:solidFill>
                  <a:srgbClr val="080808"/>
                </a:solidFill>
              </a:rPr>
              <a:t>11 am Eastern</a:t>
            </a:r>
          </a:p>
        </p:txBody>
      </p:sp>
      <p:sp>
        <p:nvSpPr>
          <p:cNvPr id="2" name="Title 1">
            <a:extLst>
              <a:ext uri="{FF2B5EF4-FFF2-40B4-BE49-F238E27FC236}">
                <a16:creationId xmlns:a16="http://schemas.microsoft.com/office/drawing/2014/main" id="{B20A37E2-6915-45EE-8889-13C0CD7E0C0A}"/>
              </a:ext>
            </a:extLst>
          </p:cNvPr>
          <p:cNvSpPr>
            <a:spLocks noGrp="1"/>
          </p:cNvSpPr>
          <p:nvPr>
            <p:ph type="ctrTitle"/>
          </p:nvPr>
        </p:nvSpPr>
        <p:spPr>
          <a:xfrm>
            <a:off x="3204642" y="2353641"/>
            <a:ext cx="5782716" cy="2150719"/>
          </a:xfrm>
          <a:noFill/>
        </p:spPr>
        <p:txBody>
          <a:bodyPr anchor="ctr">
            <a:normAutofit/>
          </a:bodyPr>
          <a:lstStyle/>
          <a:p>
            <a:r>
              <a:rPr lang="en-US" sz="3200" dirty="0">
                <a:solidFill>
                  <a:srgbClr val="080808"/>
                </a:solidFill>
              </a:rPr>
              <a:t>ABA Public Contract Law Section:</a:t>
            </a:r>
            <a:br>
              <a:rPr lang="en-US" sz="3200" dirty="0">
                <a:solidFill>
                  <a:srgbClr val="080808"/>
                </a:solidFill>
              </a:rPr>
            </a:br>
            <a:r>
              <a:rPr lang="en-US" sz="3200" b="1" dirty="0">
                <a:solidFill>
                  <a:srgbClr val="080808"/>
                </a:solidFill>
              </a:rPr>
              <a:t>State Suspension &amp; Debarment</a:t>
            </a:r>
          </a:p>
        </p:txBody>
      </p:sp>
      <p:sp>
        <p:nvSpPr>
          <p:cNvPr id="41"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3001E9CA-19E4-40C5-884A-28395558C9E6}"/>
              </a:ext>
            </a:extLst>
          </p:cNvPr>
          <p:cNvSpPr>
            <a:spLocks noGrp="1"/>
          </p:cNvSpPr>
          <p:nvPr>
            <p:ph type="sldNum" sz="quarter" idx="12"/>
          </p:nvPr>
        </p:nvSpPr>
        <p:spPr/>
        <p:txBody>
          <a:bodyPr/>
          <a:lstStyle/>
          <a:p>
            <a:fld id="{C1A5EDBB-A298-456F-9770-5917636289C9}" type="slidenum">
              <a:rPr lang="en-US" smtClean="0"/>
              <a:t>1</a:t>
            </a:fld>
            <a:endParaRPr lang="en-US"/>
          </a:p>
        </p:txBody>
      </p:sp>
    </p:spTree>
    <p:extLst>
      <p:ext uri="{BB962C8B-B14F-4D97-AF65-F5344CB8AC3E}">
        <p14:creationId xmlns:p14="http://schemas.microsoft.com/office/powerpoint/2010/main" val="426004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F6DE2-F6B9-458B-9522-90F8D7441370}"/>
              </a:ext>
            </a:extLst>
          </p:cNvPr>
          <p:cNvSpPr>
            <a:spLocks noGrp="1"/>
          </p:cNvSpPr>
          <p:nvPr>
            <p:ph type="title"/>
          </p:nvPr>
        </p:nvSpPr>
        <p:spPr>
          <a:xfrm>
            <a:off x="1136779" y="0"/>
            <a:ext cx="10515600" cy="1325563"/>
          </a:xfrm>
        </p:spPr>
        <p:txBody>
          <a:bodyPr/>
          <a:lstStyle/>
          <a:p>
            <a:r>
              <a:rPr lang="en-US" b="1" dirty="0"/>
              <a:t>Using Debarment Information Across Borders</a:t>
            </a:r>
          </a:p>
        </p:txBody>
      </p:sp>
      <p:graphicFrame>
        <p:nvGraphicFramePr>
          <p:cNvPr id="4" name="Diagram 3">
            <a:extLst>
              <a:ext uri="{FF2B5EF4-FFF2-40B4-BE49-F238E27FC236}">
                <a16:creationId xmlns:a16="http://schemas.microsoft.com/office/drawing/2014/main" id="{A54F7134-4257-4403-92EC-838754E17F9D}"/>
              </a:ext>
            </a:extLst>
          </p:cNvPr>
          <p:cNvGraphicFramePr/>
          <p:nvPr>
            <p:extLst>
              <p:ext uri="{D42A27DB-BD31-4B8C-83A1-F6EECF244321}">
                <p14:modId xmlns:p14="http://schemas.microsoft.com/office/powerpoint/2010/main" val="289857672"/>
              </p:ext>
            </p:extLst>
          </p:nvPr>
        </p:nvGraphicFramePr>
        <p:xfrm>
          <a:off x="1948025" y="11780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22E2D267-5EDC-435C-96DF-4EBA135E4EAA}"/>
              </a:ext>
            </a:extLst>
          </p:cNvPr>
          <p:cNvSpPr>
            <a:spLocks noGrp="1"/>
          </p:cNvSpPr>
          <p:nvPr>
            <p:ph type="sldNum" sz="quarter" idx="12"/>
          </p:nvPr>
        </p:nvSpPr>
        <p:spPr/>
        <p:txBody>
          <a:bodyPr/>
          <a:lstStyle/>
          <a:p>
            <a:fld id="{C1A5EDBB-A298-456F-9770-5917636289C9}" type="slidenum">
              <a:rPr lang="en-US" smtClean="0"/>
              <a:t>10</a:t>
            </a:fld>
            <a:endParaRPr lang="en-US"/>
          </a:p>
        </p:txBody>
      </p:sp>
    </p:spTree>
    <p:extLst>
      <p:ext uri="{BB962C8B-B14F-4D97-AF65-F5344CB8AC3E}">
        <p14:creationId xmlns:p14="http://schemas.microsoft.com/office/powerpoint/2010/main" val="2951109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08423B9-64B4-4CC0-BE6D-A449FA918532}"/>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mj-lt"/>
                <a:ea typeface="+mj-ea"/>
                <a:cs typeface="+mj-cs"/>
              </a:rPr>
              <a:t>Collin Swan</a:t>
            </a:r>
          </a:p>
        </p:txBody>
      </p:sp>
      <p:sp>
        <p:nvSpPr>
          <p:cNvPr id="5" name="Text Placeholder 4">
            <a:extLst>
              <a:ext uri="{FF2B5EF4-FFF2-40B4-BE49-F238E27FC236}">
                <a16:creationId xmlns:a16="http://schemas.microsoft.com/office/drawing/2014/main" id="{DA09A570-3A07-4700-96C2-1359F9CF8061}"/>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endParaRPr lang="en-US" sz="2400" kern="1200">
              <a:solidFill>
                <a:schemeClr val="tx1"/>
              </a:solidFill>
              <a:latin typeface="+mn-lt"/>
              <a:ea typeface="+mn-ea"/>
              <a:cs typeface="+mn-cs"/>
            </a:endParaRPr>
          </a:p>
        </p:txBody>
      </p:sp>
      <p:sp>
        <p:nvSpPr>
          <p:cNvPr id="4" name="Slide Number Placeholder 3">
            <a:extLst>
              <a:ext uri="{FF2B5EF4-FFF2-40B4-BE49-F238E27FC236}">
                <a16:creationId xmlns:a16="http://schemas.microsoft.com/office/drawing/2014/main" id="{AE863090-19FB-470B-AF6C-95705ED884AB}"/>
              </a:ext>
            </a:extLst>
          </p:cNvPr>
          <p:cNvSpPr>
            <a:spLocks noGrp="1"/>
          </p:cNvSpPr>
          <p:nvPr>
            <p:ph type="sldNum" sz="quarter" idx="12"/>
          </p:nvPr>
        </p:nvSpPr>
        <p:spPr>
          <a:xfrm>
            <a:off x="11704320" y="6446837"/>
            <a:ext cx="448056" cy="365125"/>
          </a:xfrm>
        </p:spPr>
        <p:txBody>
          <a:bodyPr vert="horz" lIns="91440" tIns="45720" rIns="91440" bIns="45720" rtlCol="0" anchor="ctr">
            <a:normAutofit/>
          </a:bodyPr>
          <a:lstStyle/>
          <a:p>
            <a:pPr>
              <a:spcAft>
                <a:spcPts val="600"/>
              </a:spcAft>
            </a:pPr>
            <a:fld id="{C1A5EDBB-A298-456F-9770-5917636289C9}" type="slidenum">
              <a:rPr lang="en-US" sz="1100">
                <a:solidFill>
                  <a:schemeClr val="tx1">
                    <a:lumMod val="50000"/>
                    <a:lumOff val="50000"/>
                  </a:schemeClr>
                </a:solidFill>
              </a:rPr>
              <a:pPr>
                <a:spcAft>
                  <a:spcPts val="600"/>
                </a:spcAft>
              </a:pPr>
              <a:t>11</a:t>
            </a:fld>
            <a:endParaRPr lang="en-US" sz="1100">
              <a:solidFill>
                <a:schemeClr val="tx1">
                  <a:lumMod val="50000"/>
                  <a:lumOff val="50000"/>
                </a:schemeClr>
              </a:solidFill>
            </a:endParaRPr>
          </a:p>
        </p:txBody>
      </p:sp>
    </p:spTree>
    <p:extLst>
      <p:ext uri="{BB962C8B-B14F-4D97-AF65-F5344CB8AC3E}">
        <p14:creationId xmlns:p14="http://schemas.microsoft.com/office/powerpoint/2010/main" val="14271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4C3E07-E1D3-448E-8B79-6DE1DC7B54BC}"/>
              </a:ext>
            </a:extLst>
          </p:cNvPr>
          <p:cNvSpPr>
            <a:spLocks noGrp="1"/>
          </p:cNvSpPr>
          <p:nvPr>
            <p:ph type="title"/>
          </p:nvPr>
        </p:nvSpPr>
        <p:spPr>
          <a:xfrm>
            <a:off x="643467" y="321734"/>
            <a:ext cx="10905066" cy="1135737"/>
          </a:xfrm>
        </p:spPr>
        <p:txBody>
          <a:bodyPr>
            <a:normAutofit/>
          </a:bodyPr>
          <a:lstStyle/>
          <a:p>
            <a:r>
              <a:rPr lang="en-US" sz="3600"/>
              <a:t>Speakers</a:t>
            </a:r>
          </a:p>
        </p:txBody>
      </p:sp>
      <p:sp>
        <p:nvSpPr>
          <p:cNvPr id="3" name="Content Placeholder 2">
            <a:extLst>
              <a:ext uri="{FF2B5EF4-FFF2-40B4-BE49-F238E27FC236}">
                <a16:creationId xmlns:a16="http://schemas.microsoft.com/office/drawing/2014/main" id="{80CC0EE1-8779-41FE-8080-563C3D34B204}"/>
              </a:ext>
            </a:extLst>
          </p:cNvPr>
          <p:cNvSpPr>
            <a:spLocks noGrp="1"/>
          </p:cNvSpPr>
          <p:nvPr>
            <p:ph idx="1"/>
          </p:nvPr>
        </p:nvSpPr>
        <p:spPr>
          <a:xfrm>
            <a:off x="643467" y="1782981"/>
            <a:ext cx="10905066" cy="4393982"/>
          </a:xfrm>
        </p:spPr>
        <p:txBody>
          <a:bodyPr>
            <a:normAutofit/>
          </a:bodyPr>
          <a:lstStyle/>
          <a:p>
            <a:r>
              <a:rPr lang="en-US" sz="2000" dirty="0"/>
              <a:t>Francis Kiley – State Debarment Survey</a:t>
            </a:r>
          </a:p>
          <a:p>
            <a:r>
              <a:rPr lang="en-US" sz="2000" dirty="0"/>
              <a:t>Christopher Yukins – Potential reforms pivoting on the ABA Model Procurement Code (MPC)</a:t>
            </a:r>
          </a:p>
          <a:p>
            <a:r>
              <a:rPr lang="en-US" sz="2000" dirty="0"/>
              <a:t>Collin Swan – World Bank:  Gathering </a:t>
            </a:r>
            <a:r>
              <a:rPr lang="en-US" sz="2000" i="1" dirty="0"/>
              <a:t>national debarment data </a:t>
            </a:r>
            <a:r>
              <a:rPr lang="en-US" sz="2000" dirty="0"/>
              <a:t>and info on </a:t>
            </a:r>
            <a:r>
              <a:rPr lang="en-US" sz="2000" i="1" dirty="0"/>
              <a:t>how</a:t>
            </a:r>
            <a:r>
              <a:rPr lang="en-US" sz="2000" dirty="0"/>
              <a:t> debarment is done</a:t>
            </a:r>
          </a:p>
          <a:p>
            <a:pPr marL="0" indent="0">
              <a:buNone/>
            </a:pP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85C4729B-DACB-41B0-912F-E0125DD3CC6A}"/>
              </a:ext>
            </a:extLst>
          </p:cNvPr>
          <p:cNvSpPr>
            <a:spLocks noGrp="1"/>
          </p:cNvSpPr>
          <p:nvPr>
            <p:ph type="sldNum" sz="quarter" idx="12"/>
          </p:nvPr>
        </p:nvSpPr>
        <p:spPr/>
        <p:txBody>
          <a:bodyPr/>
          <a:lstStyle/>
          <a:p>
            <a:fld id="{C1A5EDBB-A298-456F-9770-5917636289C9}" type="slidenum">
              <a:rPr lang="en-US" smtClean="0"/>
              <a:t>2</a:t>
            </a:fld>
            <a:endParaRPr lang="en-US"/>
          </a:p>
        </p:txBody>
      </p:sp>
    </p:spTree>
    <p:extLst>
      <p:ext uri="{BB962C8B-B14F-4D97-AF65-F5344CB8AC3E}">
        <p14:creationId xmlns:p14="http://schemas.microsoft.com/office/powerpoint/2010/main" val="324145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51098A5-3313-40B4-B3E3-11E0027BC925}"/>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mj-lt"/>
                <a:ea typeface="+mj-ea"/>
                <a:cs typeface="+mj-cs"/>
              </a:rPr>
              <a:t>Francis Kiley</a:t>
            </a:r>
            <a:br>
              <a:rPr lang="en-US" sz="4800" kern="1200" dirty="0">
                <a:solidFill>
                  <a:srgbClr val="FFFFFF"/>
                </a:solidFill>
                <a:latin typeface="+mj-lt"/>
                <a:ea typeface="+mj-ea"/>
                <a:cs typeface="+mj-cs"/>
              </a:rPr>
            </a:br>
            <a:r>
              <a:rPr lang="en-US" sz="4800" i="1" kern="1200" dirty="0">
                <a:solidFill>
                  <a:srgbClr val="FFFFFF"/>
                </a:solidFill>
                <a:latin typeface="+mj-lt"/>
                <a:ea typeface="+mj-ea"/>
                <a:cs typeface="+mj-cs"/>
              </a:rPr>
              <a:t>Cross-Debarments in the United States</a:t>
            </a:r>
            <a:endParaRPr lang="en-US" sz="4800" kern="1200" dirty="0">
              <a:solidFill>
                <a:srgbClr val="FFFFFF"/>
              </a:solidFill>
              <a:latin typeface="+mj-lt"/>
              <a:ea typeface="+mj-ea"/>
              <a:cs typeface="+mj-cs"/>
            </a:endParaRPr>
          </a:p>
        </p:txBody>
      </p:sp>
      <p:sp>
        <p:nvSpPr>
          <p:cNvPr id="6" name="Slide Number Placeholder 5">
            <a:extLst>
              <a:ext uri="{FF2B5EF4-FFF2-40B4-BE49-F238E27FC236}">
                <a16:creationId xmlns:a16="http://schemas.microsoft.com/office/drawing/2014/main" id="{9073C9E3-6F79-4D13-A470-6AD1A7566A5C}"/>
              </a:ext>
            </a:extLst>
          </p:cNvPr>
          <p:cNvSpPr>
            <a:spLocks noGrp="1"/>
          </p:cNvSpPr>
          <p:nvPr>
            <p:ph type="sldNum" sz="quarter" idx="12"/>
          </p:nvPr>
        </p:nvSpPr>
        <p:spPr>
          <a:xfrm>
            <a:off x="11704320" y="6446837"/>
            <a:ext cx="448056" cy="365125"/>
          </a:xfrm>
        </p:spPr>
        <p:txBody>
          <a:bodyPr vert="horz" lIns="91440" tIns="45720" rIns="91440" bIns="45720" rtlCol="0" anchor="ctr">
            <a:normAutofit/>
          </a:bodyPr>
          <a:lstStyle/>
          <a:p>
            <a:pPr>
              <a:spcAft>
                <a:spcPts val="600"/>
              </a:spcAft>
            </a:pPr>
            <a:fld id="{C1A5EDBB-A298-456F-9770-5917636289C9}"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Tree>
    <p:extLst>
      <p:ext uri="{BB962C8B-B14F-4D97-AF65-F5344CB8AC3E}">
        <p14:creationId xmlns:p14="http://schemas.microsoft.com/office/powerpoint/2010/main" val="288976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E2FEFC0-8925-440F-8225-970A1F4C3272}"/>
              </a:ext>
            </a:extLst>
          </p:cNvPr>
          <p:cNvPicPr>
            <a:picLocks noChangeAspect="1"/>
          </p:cNvPicPr>
          <p:nvPr/>
        </p:nvPicPr>
        <p:blipFill>
          <a:blip r:embed="rId2"/>
          <a:stretch>
            <a:fillRect/>
          </a:stretch>
        </p:blipFill>
        <p:spPr>
          <a:xfrm>
            <a:off x="2011052" y="457200"/>
            <a:ext cx="8169896" cy="5943600"/>
          </a:xfrm>
          <a:prstGeom prst="rect">
            <a:avLst/>
          </a:prstGeom>
        </p:spPr>
      </p:pic>
      <p:sp>
        <p:nvSpPr>
          <p:cNvPr id="4" name="Slide Number Placeholder 3">
            <a:extLst>
              <a:ext uri="{FF2B5EF4-FFF2-40B4-BE49-F238E27FC236}">
                <a16:creationId xmlns:a16="http://schemas.microsoft.com/office/drawing/2014/main" id="{A94934C8-C685-4874-BF4B-11C611F58ECD}"/>
              </a:ext>
            </a:extLst>
          </p:cNvPr>
          <p:cNvSpPr>
            <a:spLocks noGrp="1"/>
          </p:cNvSpPr>
          <p:nvPr>
            <p:ph type="sldNum" sz="quarter" idx="12"/>
          </p:nvPr>
        </p:nvSpPr>
        <p:spPr/>
        <p:txBody>
          <a:bodyPr/>
          <a:lstStyle/>
          <a:p>
            <a:fld id="{C1A5EDBB-A298-456F-9770-5917636289C9}" type="slidenum">
              <a:rPr lang="en-US" smtClean="0"/>
              <a:t>4</a:t>
            </a:fld>
            <a:endParaRPr lang="en-US"/>
          </a:p>
        </p:txBody>
      </p:sp>
    </p:spTree>
    <p:extLst>
      <p:ext uri="{BB962C8B-B14F-4D97-AF65-F5344CB8AC3E}">
        <p14:creationId xmlns:p14="http://schemas.microsoft.com/office/powerpoint/2010/main" val="214966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Title 2">
            <a:extLst>
              <a:ext uri="{FF2B5EF4-FFF2-40B4-BE49-F238E27FC236}">
                <a16:creationId xmlns:a16="http://schemas.microsoft.com/office/drawing/2014/main" id="{F71EF305-D6E2-4F34-85E4-89D3504B852A}"/>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mj-lt"/>
                <a:ea typeface="+mj-ea"/>
                <a:cs typeface="+mj-cs"/>
              </a:rPr>
              <a:t>Christopher Yukins</a:t>
            </a:r>
          </a:p>
        </p:txBody>
      </p:sp>
      <p:sp>
        <p:nvSpPr>
          <p:cNvPr id="4" name="Text Placeholder 3">
            <a:extLst>
              <a:ext uri="{FF2B5EF4-FFF2-40B4-BE49-F238E27FC236}">
                <a16:creationId xmlns:a16="http://schemas.microsoft.com/office/drawing/2014/main" id="{4B6B3E5D-D80E-4139-86F6-C3F5A3869FB5}"/>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sz="4000" b="1" kern="1200" dirty="0">
                <a:solidFill>
                  <a:schemeClr val="tx1"/>
                </a:solidFill>
                <a:latin typeface="+mn-lt"/>
                <a:ea typeface="+mn-ea"/>
                <a:cs typeface="+mn-cs"/>
              </a:rPr>
              <a:t>Debarment and the Model Procurement Code</a:t>
            </a:r>
          </a:p>
        </p:txBody>
      </p:sp>
      <p:sp>
        <p:nvSpPr>
          <p:cNvPr id="2" name="Slide Number Placeholder 1">
            <a:extLst>
              <a:ext uri="{FF2B5EF4-FFF2-40B4-BE49-F238E27FC236}">
                <a16:creationId xmlns:a16="http://schemas.microsoft.com/office/drawing/2014/main" id="{1DC917F6-EC4F-4A25-8015-2D5687D76051}"/>
              </a:ext>
            </a:extLst>
          </p:cNvPr>
          <p:cNvSpPr>
            <a:spLocks noGrp="1"/>
          </p:cNvSpPr>
          <p:nvPr>
            <p:ph type="sldNum" sz="quarter" idx="12"/>
          </p:nvPr>
        </p:nvSpPr>
        <p:spPr>
          <a:xfrm>
            <a:off x="11704320" y="6446837"/>
            <a:ext cx="448056" cy="365125"/>
          </a:xfrm>
        </p:spPr>
        <p:txBody>
          <a:bodyPr vert="horz" lIns="91440" tIns="45720" rIns="91440" bIns="45720" rtlCol="0" anchor="ctr">
            <a:normAutofit/>
          </a:bodyPr>
          <a:lstStyle/>
          <a:p>
            <a:pPr>
              <a:spcAft>
                <a:spcPts val="600"/>
              </a:spcAft>
            </a:pPr>
            <a:fld id="{C1A5EDBB-A298-456F-9770-5917636289C9}" type="slidenum">
              <a:rPr lang="en-US" sz="1100">
                <a:solidFill>
                  <a:schemeClr val="tx1">
                    <a:lumMod val="50000"/>
                    <a:lumOff val="50000"/>
                  </a:schemeClr>
                </a:solidFill>
              </a:rPr>
              <a:pPr>
                <a:spcAft>
                  <a:spcPts val="600"/>
                </a:spcAft>
              </a:pPr>
              <a:t>5</a:t>
            </a:fld>
            <a:endParaRPr lang="en-US" sz="1100">
              <a:solidFill>
                <a:schemeClr val="tx1">
                  <a:lumMod val="50000"/>
                  <a:lumOff val="50000"/>
                </a:schemeClr>
              </a:solidFill>
            </a:endParaRPr>
          </a:p>
        </p:txBody>
      </p:sp>
    </p:spTree>
    <p:extLst>
      <p:ext uri="{BB962C8B-B14F-4D97-AF65-F5344CB8AC3E}">
        <p14:creationId xmlns:p14="http://schemas.microsoft.com/office/powerpoint/2010/main" val="334785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190A80-E695-40AA-99A8-05EA881B7296}"/>
              </a:ext>
            </a:extLst>
          </p:cNvPr>
          <p:cNvSpPr>
            <a:spLocks noGrp="1"/>
          </p:cNvSpPr>
          <p:nvPr>
            <p:ph type="title"/>
          </p:nvPr>
        </p:nvSpPr>
        <p:spPr>
          <a:xfrm>
            <a:off x="526073" y="489439"/>
            <a:ext cx="11139854" cy="930447"/>
          </a:xfrm>
        </p:spPr>
        <p:txBody>
          <a:bodyPr vert="horz" lIns="91440" tIns="45720" rIns="91440" bIns="45720" rtlCol="0" anchor="b">
            <a:noAutofit/>
          </a:bodyPr>
          <a:lstStyle/>
          <a:p>
            <a:pPr algn="ctr"/>
            <a:r>
              <a:rPr lang="en-US" sz="3600" b="1" kern="1200" dirty="0">
                <a:solidFill>
                  <a:schemeClr val="bg1"/>
                </a:solidFill>
                <a:latin typeface="+mj-lt"/>
                <a:ea typeface="+mj-ea"/>
                <a:cs typeface="+mj-cs"/>
              </a:rPr>
              <a:t>Model Procurement Code Section 9-102(1)</a:t>
            </a:r>
            <a:br>
              <a:rPr lang="en-US" sz="3600" b="1" kern="1200" dirty="0">
                <a:solidFill>
                  <a:schemeClr val="bg1"/>
                </a:solidFill>
                <a:latin typeface="+mj-lt"/>
                <a:ea typeface="+mj-ea"/>
                <a:cs typeface="+mj-cs"/>
              </a:rPr>
            </a:br>
            <a:r>
              <a:rPr lang="en-US" sz="3600" b="1" kern="1200" dirty="0">
                <a:solidFill>
                  <a:schemeClr val="bg1"/>
                </a:solidFill>
                <a:latin typeface="+mj-lt"/>
                <a:ea typeface="+mj-ea"/>
                <a:cs typeface="+mj-cs"/>
              </a:rPr>
              <a:t>-- Authority and Process </a:t>
            </a:r>
          </a:p>
        </p:txBody>
      </p:sp>
      <p:cxnSp>
        <p:nvCxnSpPr>
          <p:cNvPr id="14" name="Straight Connector 13">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7A0B895-FE06-46F7-9F29-E17B1B970E26}"/>
              </a:ext>
            </a:extLst>
          </p:cNvPr>
          <p:cNvPicPr>
            <a:picLocks noChangeAspect="1"/>
          </p:cNvPicPr>
          <p:nvPr/>
        </p:nvPicPr>
        <p:blipFill>
          <a:blip r:embed="rId3"/>
          <a:stretch>
            <a:fillRect/>
          </a:stretch>
        </p:blipFill>
        <p:spPr>
          <a:xfrm>
            <a:off x="228448" y="2588006"/>
            <a:ext cx="6553504" cy="3997637"/>
          </a:xfrm>
          <a:prstGeom prst="rect">
            <a:avLst/>
          </a:prstGeom>
        </p:spPr>
      </p:pic>
      <p:sp>
        <p:nvSpPr>
          <p:cNvPr id="6" name="Callout: Left Arrow 5">
            <a:extLst>
              <a:ext uri="{FF2B5EF4-FFF2-40B4-BE49-F238E27FC236}">
                <a16:creationId xmlns:a16="http://schemas.microsoft.com/office/drawing/2014/main" id="{6A091947-C592-473C-8B71-6C62F88BE4C4}"/>
              </a:ext>
            </a:extLst>
          </p:cNvPr>
          <p:cNvSpPr/>
          <p:nvPr/>
        </p:nvSpPr>
        <p:spPr>
          <a:xfrm>
            <a:off x="6094412" y="2684590"/>
            <a:ext cx="5677378" cy="559920"/>
          </a:xfrm>
          <a:prstGeom prst="leftArrowCallout">
            <a:avLst>
              <a:gd name="adj1" fmla="val 25000"/>
              <a:gd name="adj2" fmla="val 25000"/>
              <a:gd name="adj3" fmla="val 25000"/>
              <a:gd name="adj4" fmla="val 78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Notice and Opportunity to Be Heard</a:t>
            </a:r>
          </a:p>
        </p:txBody>
      </p:sp>
      <p:sp>
        <p:nvSpPr>
          <p:cNvPr id="11" name="Callout: Left Arrow 10">
            <a:extLst>
              <a:ext uri="{FF2B5EF4-FFF2-40B4-BE49-F238E27FC236}">
                <a16:creationId xmlns:a16="http://schemas.microsoft.com/office/drawing/2014/main" id="{C1E540EA-ED91-499C-ACAA-0115E51C5355}"/>
              </a:ext>
            </a:extLst>
          </p:cNvPr>
          <p:cNvSpPr/>
          <p:nvPr/>
        </p:nvSpPr>
        <p:spPr>
          <a:xfrm>
            <a:off x="6204010" y="3168445"/>
            <a:ext cx="5157787" cy="462668"/>
          </a:xfrm>
          <a:prstGeom prst="leftArrowCallout">
            <a:avLst>
              <a:gd name="adj1" fmla="val 25000"/>
              <a:gd name="adj2" fmla="val 25000"/>
              <a:gd name="adj3" fmla="val 25000"/>
              <a:gd name="adj4" fmla="val 71349"/>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Authority:  CPO or Head of Agency</a:t>
            </a:r>
          </a:p>
        </p:txBody>
      </p:sp>
      <p:sp>
        <p:nvSpPr>
          <p:cNvPr id="13" name="Callout: Left Arrow 12">
            <a:extLst>
              <a:ext uri="{FF2B5EF4-FFF2-40B4-BE49-F238E27FC236}">
                <a16:creationId xmlns:a16="http://schemas.microsoft.com/office/drawing/2014/main" id="{5021AD77-ACD7-4100-ADDA-0C5C474652E1}"/>
              </a:ext>
            </a:extLst>
          </p:cNvPr>
          <p:cNvSpPr/>
          <p:nvPr/>
        </p:nvSpPr>
        <p:spPr>
          <a:xfrm>
            <a:off x="6438181" y="3640635"/>
            <a:ext cx="4969625" cy="462668"/>
          </a:xfrm>
          <a:prstGeom prst="leftArrowCallout">
            <a:avLst>
              <a:gd name="adj1" fmla="val 25000"/>
              <a:gd name="adj2" fmla="val 25000"/>
              <a:gd name="adj3" fmla="val 25000"/>
              <a:gd name="adj4" fmla="val 72658"/>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Consult with AG &amp; Using Agency</a:t>
            </a:r>
          </a:p>
        </p:txBody>
      </p:sp>
      <p:sp>
        <p:nvSpPr>
          <p:cNvPr id="15" name="Callout: Left Arrow 14">
            <a:extLst>
              <a:ext uri="{FF2B5EF4-FFF2-40B4-BE49-F238E27FC236}">
                <a16:creationId xmlns:a16="http://schemas.microsoft.com/office/drawing/2014/main" id="{727CC1BE-272A-4106-9937-091D67788528}"/>
              </a:ext>
            </a:extLst>
          </p:cNvPr>
          <p:cNvSpPr/>
          <p:nvPr/>
        </p:nvSpPr>
        <p:spPr>
          <a:xfrm>
            <a:off x="6610067" y="4083261"/>
            <a:ext cx="4969625" cy="462668"/>
          </a:xfrm>
          <a:prstGeom prst="leftArrowCallout">
            <a:avLst>
              <a:gd name="adj1" fmla="val 25000"/>
              <a:gd name="adj2" fmla="val 25000"/>
              <a:gd name="adj3" fmla="val 25000"/>
              <a:gd name="adj4" fmla="val 73552"/>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 to 3 Years</a:t>
            </a:r>
          </a:p>
        </p:txBody>
      </p:sp>
      <p:sp>
        <p:nvSpPr>
          <p:cNvPr id="17" name="Callout: Left Arrow 16">
            <a:extLst>
              <a:ext uri="{FF2B5EF4-FFF2-40B4-BE49-F238E27FC236}">
                <a16:creationId xmlns:a16="http://schemas.microsoft.com/office/drawing/2014/main" id="{3ADDE452-50FD-494B-9C28-AA106199CE48}"/>
              </a:ext>
            </a:extLst>
          </p:cNvPr>
          <p:cNvSpPr/>
          <p:nvPr/>
        </p:nvSpPr>
        <p:spPr>
          <a:xfrm>
            <a:off x="6409006" y="4531807"/>
            <a:ext cx="5256921" cy="462668"/>
          </a:xfrm>
          <a:prstGeom prst="leftArrowCallout">
            <a:avLst>
              <a:gd name="adj1" fmla="val 25000"/>
              <a:gd name="adj2" fmla="val 25000"/>
              <a:gd name="adj3" fmla="val 25000"/>
              <a:gd name="adj4" fmla="val 68764"/>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Suspension (up to 3 months) If Probable Cause to Debar</a:t>
            </a:r>
          </a:p>
        </p:txBody>
      </p:sp>
      <p:sp>
        <p:nvSpPr>
          <p:cNvPr id="18" name="Callout: Left Arrow 17">
            <a:extLst>
              <a:ext uri="{FF2B5EF4-FFF2-40B4-BE49-F238E27FC236}">
                <a16:creationId xmlns:a16="http://schemas.microsoft.com/office/drawing/2014/main" id="{79558DCC-73C0-450F-ABD9-228135874B81}"/>
              </a:ext>
            </a:extLst>
          </p:cNvPr>
          <p:cNvSpPr/>
          <p:nvPr/>
        </p:nvSpPr>
        <p:spPr>
          <a:xfrm>
            <a:off x="6595479" y="5009127"/>
            <a:ext cx="5256921" cy="462668"/>
          </a:xfrm>
          <a:prstGeom prst="leftArrowCallout">
            <a:avLst>
              <a:gd name="adj1" fmla="val 25000"/>
              <a:gd name="adj2" fmla="val 25000"/>
              <a:gd name="adj3" fmla="val 25000"/>
              <a:gd name="adj4" fmla="val 6876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Regulations</a:t>
            </a:r>
          </a:p>
        </p:txBody>
      </p:sp>
      <p:sp>
        <p:nvSpPr>
          <p:cNvPr id="19" name="Callout: Left Arrow 18">
            <a:extLst>
              <a:ext uri="{FF2B5EF4-FFF2-40B4-BE49-F238E27FC236}">
                <a16:creationId xmlns:a16="http://schemas.microsoft.com/office/drawing/2014/main" id="{E295D48D-6147-453B-8C14-3735E372933A}"/>
              </a:ext>
            </a:extLst>
          </p:cNvPr>
          <p:cNvSpPr/>
          <p:nvPr/>
        </p:nvSpPr>
        <p:spPr>
          <a:xfrm>
            <a:off x="6688716" y="5905893"/>
            <a:ext cx="5256921" cy="462668"/>
          </a:xfrm>
          <a:prstGeom prst="leftArrowCallout">
            <a:avLst>
              <a:gd name="adj1" fmla="val 25000"/>
              <a:gd name="adj2" fmla="val 25000"/>
              <a:gd name="adj3" fmla="val 25000"/>
              <a:gd name="adj4" fmla="val 68764"/>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NASPO Recommendation</a:t>
            </a:r>
          </a:p>
        </p:txBody>
      </p:sp>
      <p:sp>
        <p:nvSpPr>
          <p:cNvPr id="8" name="Callout: Down Arrow 7">
            <a:extLst>
              <a:ext uri="{FF2B5EF4-FFF2-40B4-BE49-F238E27FC236}">
                <a16:creationId xmlns:a16="http://schemas.microsoft.com/office/drawing/2014/main" id="{9761E1D0-8B7D-4D30-8F6C-CE7D3A969C25}"/>
              </a:ext>
            </a:extLst>
          </p:cNvPr>
          <p:cNvSpPr/>
          <p:nvPr/>
        </p:nvSpPr>
        <p:spPr>
          <a:xfrm>
            <a:off x="2819334" y="1419886"/>
            <a:ext cx="9296531" cy="1264704"/>
          </a:xfrm>
          <a:prstGeom prst="down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Model MPC regulations </a:t>
            </a:r>
            <a:r>
              <a:rPr lang="en-US" sz="1400" dirty="0"/>
              <a:t>allow affected person to request informal hearing, with due process protections including potentially document production, and a written report on which the affected person may comment.  CPO or head of agency may call for oral argument by parties before issuing decision.  List of debarred persons available to public on request.</a:t>
            </a:r>
          </a:p>
        </p:txBody>
      </p:sp>
      <p:sp>
        <p:nvSpPr>
          <p:cNvPr id="9" name="Slide Number Placeholder 8">
            <a:extLst>
              <a:ext uri="{FF2B5EF4-FFF2-40B4-BE49-F238E27FC236}">
                <a16:creationId xmlns:a16="http://schemas.microsoft.com/office/drawing/2014/main" id="{684087AC-A6E7-4510-BB2E-E77C2F199F32}"/>
              </a:ext>
            </a:extLst>
          </p:cNvPr>
          <p:cNvSpPr>
            <a:spLocks noGrp="1"/>
          </p:cNvSpPr>
          <p:nvPr>
            <p:ph type="sldNum" sz="quarter" idx="12"/>
          </p:nvPr>
        </p:nvSpPr>
        <p:spPr/>
        <p:txBody>
          <a:bodyPr/>
          <a:lstStyle/>
          <a:p>
            <a:fld id="{C1A5EDBB-A298-456F-9770-5917636289C9}" type="slidenum">
              <a:rPr lang="en-US" smtClean="0"/>
              <a:t>6</a:t>
            </a:fld>
            <a:endParaRPr lang="en-US"/>
          </a:p>
        </p:txBody>
      </p:sp>
    </p:spTree>
    <p:extLst>
      <p:ext uri="{BB962C8B-B14F-4D97-AF65-F5344CB8AC3E}">
        <p14:creationId xmlns:p14="http://schemas.microsoft.com/office/powerpoint/2010/main" val="706972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7DEC93E6-74A7-4ADB-A806-A940F649C2D2}"/>
              </a:ext>
            </a:extLst>
          </p:cNvPr>
          <p:cNvSpPr>
            <a:spLocks noGrp="1"/>
          </p:cNvSpPr>
          <p:nvPr>
            <p:ph type="title"/>
          </p:nvPr>
        </p:nvSpPr>
        <p:spPr>
          <a:xfrm>
            <a:off x="526073" y="489439"/>
            <a:ext cx="11139854" cy="930447"/>
          </a:xfrm>
        </p:spPr>
        <p:txBody>
          <a:bodyPr vert="horz" lIns="91440" tIns="45720" rIns="91440" bIns="45720" rtlCol="0" anchor="b">
            <a:noAutofit/>
          </a:bodyPr>
          <a:lstStyle/>
          <a:p>
            <a:pPr algn="ctr"/>
            <a:r>
              <a:rPr lang="en-US" sz="3600" b="1" kern="1200" dirty="0">
                <a:solidFill>
                  <a:schemeClr val="bg1"/>
                </a:solidFill>
                <a:latin typeface="+mj-lt"/>
                <a:ea typeface="+mj-ea"/>
                <a:cs typeface="+mj-cs"/>
              </a:rPr>
              <a:t>Model Procurement Code Section 9-102(2) </a:t>
            </a:r>
            <a:br>
              <a:rPr lang="en-US" sz="3600" b="1" kern="1200" dirty="0">
                <a:solidFill>
                  <a:schemeClr val="bg1"/>
                </a:solidFill>
                <a:latin typeface="+mj-lt"/>
                <a:ea typeface="+mj-ea"/>
                <a:cs typeface="+mj-cs"/>
              </a:rPr>
            </a:br>
            <a:r>
              <a:rPr lang="en-US" sz="3600" b="1" kern="1200" dirty="0">
                <a:solidFill>
                  <a:schemeClr val="bg1"/>
                </a:solidFill>
                <a:latin typeface="+mj-lt"/>
                <a:ea typeface="+mj-ea"/>
                <a:cs typeface="+mj-cs"/>
              </a:rPr>
              <a:t>Causes for Debarment or Suspension</a:t>
            </a:r>
          </a:p>
        </p:txBody>
      </p:sp>
      <p:cxnSp>
        <p:nvCxnSpPr>
          <p:cNvPr id="17" name="Straight Connector 16">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B0F41AB1-6426-40E5-855B-F47EA9CCDF6F}"/>
              </a:ext>
            </a:extLst>
          </p:cNvPr>
          <p:cNvGraphicFramePr>
            <a:graphicFrameLocks noGrp="1"/>
          </p:cNvGraphicFramePr>
          <p:nvPr>
            <p:extLst>
              <p:ext uri="{D42A27DB-BD31-4B8C-83A1-F6EECF244321}">
                <p14:modId xmlns:p14="http://schemas.microsoft.com/office/powerpoint/2010/main" val="3749050963"/>
              </p:ext>
            </p:extLst>
          </p:nvPr>
        </p:nvGraphicFramePr>
        <p:xfrm>
          <a:off x="346001" y="2381221"/>
          <a:ext cx="11496822" cy="3449721"/>
        </p:xfrm>
        <a:graphic>
          <a:graphicData uri="http://schemas.openxmlformats.org/drawingml/2006/table">
            <a:tbl>
              <a:tblPr firstRow="1" bandRow="1">
                <a:solidFill>
                  <a:schemeClr val="accent1">
                    <a:lumMod val="20000"/>
                    <a:lumOff val="80000"/>
                  </a:schemeClr>
                </a:solidFill>
                <a:tableStyleId>{5C22544A-7EE6-4342-B048-85BDC9FD1C3A}</a:tableStyleId>
              </a:tblPr>
              <a:tblGrid>
                <a:gridCol w="8984430">
                  <a:extLst>
                    <a:ext uri="{9D8B030D-6E8A-4147-A177-3AD203B41FA5}">
                      <a16:colId xmlns:a16="http://schemas.microsoft.com/office/drawing/2014/main" val="3631164530"/>
                    </a:ext>
                  </a:extLst>
                </a:gridCol>
                <a:gridCol w="2512392">
                  <a:extLst>
                    <a:ext uri="{9D8B030D-6E8A-4147-A177-3AD203B41FA5}">
                      <a16:colId xmlns:a16="http://schemas.microsoft.com/office/drawing/2014/main" val="1988964723"/>
                    </a:ext>
                  </a:extLst>
                </a:gridCol>
              </a:tblGrid>
              <a:tr h="445694">
                <a:tc>
                  <a:txBody>
                    <a:bodyPr/>
                    <a:lstStyle/>
                    <a:p>
                      <a:r>
                        <a:rPr lang="en-US" sz="1600" b="1" cap="all" spc="60" dirty="0">
                          <a:solidFill>
                            <a:schemeClr val="bg1"/>
                          </a:solidFill>
                        </a:rPr>
                        <a:t>Cause</a:t>
                      </a:r>
                    </a:p>
                  </a:txBody>
                  <a:tcPr marL="118307" marR="118307" marT="118307" marB="118307">
                    <a:lnL w="12700" cmpd="sng">
                      <a:noFill/>
                    </a:lnL>
                    <a:lnR w="12700" cmpd="sng">
                      <a:noFill/>
                    </a:lnR>
                    <a:lnT w="12700" cmpd="sng">
                      <a:noFill/>
                    </a:lnT>
                    <a:lnB w="38100" cmpd="sng">
                      <a:noFill/>
                    </a:lnB>
                    <a:solidFill>
                      <a:schemeClr val="accent1"/>
                    </a:solidFill>
                  </a:tcPr>
                </a:tc>
                <a:tc>
                  <a:txBody>
                    <a:bodyPr/>
                    <a:lstStyle/>
                    <a:p>
                      <a:r>
                        <a:rPr lang="en-US" sz="1600" b="1" cap="all" spc="60" dirty="0">
                          <a:solidFill>
                            <a:schemeClr val="bg1"/>
                          </a:solidFill>
                        </a:rPr>
                        <a:t>Comment</a:t>
                      </a:r>
                    </a:p>
                  </a:txBody>
                  <a:tcPr marL="118307" marR="118307" marT="118307" marB="118307">
                    <a:lnL w="12700" cmpd="sng">
                      <a:noFill/>
                    </a:lnL>
                    <a:lnR w="12700" cmpd="sng">
                      <a:noFill/>
                    </a:lnR>
                    <a:lnT w="12700" cmpd="sng">
                      <a:noFill/>
                    </a:lnT>
                    <a:lnB w="38100" cmpd="sng">
                      <a:noFill/>
                    </a:lnB>
                    <a:solidFill>
                      <a:schemeClr val="accent1"/>
                    </a:solidFill>
                  </a:tcPr>
                </a:tc>
                <a:extLst>
                  <a:ext uri="{0D108BD9-81ED-4DB2-BD59-A6C34878D82A}">
                    <a16:rowId xmlns:a16="http://schemas.microsoft.com/office/drawing/2014/main" val="1742134381"/>
                  </a:ext>
                </a:extLst>
              </a:tr>
              <a:tr h="339185">
                <a:tc>
                  <a:txBody>
                    <a:bodyPr/>
                    <a:lstStyle/>
                    <a:p>
                      <a:r>
                        <a:rPr lang="en-US" sz="1400" cap="none" spc="0">
                          <a:solidFill>
                            <a:schemeClr val="tx1"/>
                          </a:solidFill>
                        </a:rPr>
                        <a:t>(a) Criminal conviction related to contract</a:t>
                      </a:r>
                    </a:p>
                  </a:txBody>
                  <a:tcPr marL="78871" marR="78871" marT="39436" marB="78871">
                    <a:lnL w="12700" cmpd="sng">
                      <a:noFill/>
                      <a:prstDash val="solid"/>
                    </a:lnL>
                    <a:lnR w="12700" cmpd="sng">
                      <a:noFill/>
                      <a:prstDash val="solid"/>
                    </a:lnR>
                    <a:lnT w="38100" cmpd="sng">
                      <a:noFill/>
                    </a:lnT>
                    <a:lnB w="12700" cmpd="sng">
                      <a:noFill/>
                      <a:prstDash val="solid"/>
                    </a:lnB>
                    <a:noFill/>
                  </a:tcPr>
                </a:tc>
                <a:tc>
                  <a:txBody>
                    <a:bodyPr/>
                    <a:lstStyle/>
                    <a:p>
                      <a:r>
                        <a:rPr lang="en-US" sz="1400" cap="none" spc="0" dirty="0">
                          <a:solidFill>
                            <a:schemeClr val="tx1"/>
                          </a:solidFill>
                        </a:rPr>
                        <a:t>Parallels FAR 9.406-2(a)(1)</a:t>
                      </a:r>
                    </a:p>
                  </a:txBody>
                  <a:tcPr marL="78871" marR="78871" marT="39436" marB="78871">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1533463048"/>
                  </a:ext>
                </a:extLst>
              </a:tr>
              <a:tr h="505596">
                <a:tc>
                  <a:txBody>
                    <a:bodyPr/>
                    <a:lstStyle/>
                    <a:p>
                      <a:r>
                        <a:rPr lang="en-US" sz="1400" cap="none" spc="0">
                          <a:solidFill>
                            <a:schemeClr val="tx1"/>
                          </a:solidFill>
                        </a:rPr>
                        <a:t>(b) State or federal conviction for embezzlement, theft, forgery, bribery, etc., “or any other offense indicating a lack of business integrity . . . which currently, seriously, and directly affects responsibility as a contractor</a:t>
                      </a:r>
                    </a:p>
                  </a:txBody>
                  <a:tcPr marL="78871" marR="78871" marT="39436" marB="78871">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r>
                        <a:rPr lang="en-US" sz="1400" cap="none" spc="0" dirty="0">
                          <a:solidFill>
                            <a:schemeClr val="tx1"/>
                          </a:solidFill>
                        </a:rPr>
                        <a:t>Parallels FAR 9.406-2(a)(3)</a:t>
                      </a:r>
                    </a:p>
                  </a:txBody>
                  <a:tcPr marL="78871" marR="78871" marT="39436" marB="78871">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a16="http://schemas.microsoft.com/office/drawing/2014/main" val="1955931126"/>
                  </a:ext>
                </a:extLst>
              </a:tr>
              <a:tr h="308167">
                <a:tc>
                  <a:txBody>
                    <a:bodyPr/>
                    <a:lstStyle/>
                    <a:p>
                      <a:r>
                        <a:rPr lang="en-US" sz="1400" cap="none" spc="0">
                          <a:solidFill>
                            <a:schemeClr val="tx1"/>
                          </a:solidFill>
                        </a:rPr>
                        <a:t>(c) State or federal conviction for antitrust violation arising out of bid or proposal</a:t>
                      </a:r>
                    </a:p>
                  </a:txBody>
                  <a:tcPr marL="78871" marR="78871" marT="39436" marB="78871">
                    <a:lnL w="12700" cmpd="sng">
                      <a:noFill/>
                      <a:prstDash val="solid"/>
                    </a:lnL>
                    <a:lnR w="12700" cmpd="sng">
                      <a:noFill/>
                      <a:prstDash val="solid"/>
                    </a:lnR>
                    <a:lnT w="12700" cmpd="sng">
                      <a:noFill/>
                      <a:prstDash val="solid"/>
                    </a:lnT>
                    <a:lnB w="12700" cmpd="sng">
                      <a:noFill/>
                      <a:prstDash val="solid"/>
                    </a:lnB>
                    <a:noFill/>
                  </a:tcPr>
                </a:tc>
                <a:tc>
                  <a:txBody>
                    <a:bodyPr/>
                    <a:lstStyle/>
                    <a:p>
                      <a:r>
                        <a:rPr lang="en-US" sz="1400" cap="none" spc="0" dirty="0">
                          <a:solidFill>
                            <a:schemeClr val="tx1"/>
                          </a:solidFill>
                        </a:rPr>
                        <a:t>Parallels FAR 9.406-2(a)(2)</a:t>
                      </a:r>
                    </a:p>
                  </a:txBody>
                  <a:tcPr marL="78871" marR="78871" marT="39436" marB="7887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87037160"/>
                  </a:ext>
                </a:extLst>
              </a:tr>
              <a:tr h="517770">
                <a:tc>
                  <a:txBody>
                    <a:bodyPr/>
                    <a:lstStyle/>
                    <a:p>
                      <a:r>
                        <a:rPr lang="en-US" sz="1400" cap="none" spc="0" dirty="0">
                          <a:solidFill>
                            <a:schemeClr val="tx1"/>
                          </a:solidFill>
                        </a:rPr>
                        <a:t>(d) Contract violation which is considered by Chief Procurement Officer or head of agency “to be so serious” as to justify debarment: (</a:t>
                      </a:r>
                      <a:r>
                        <a:rPr lang="en-US" sz="1400" cap="none" spc="0" dirty="0" err="1">
                          <a:solidFill>
                            <a:schemeClr val="tx1"/>
                          </a:solidFill>
                        </a:rPr>
                        <a:t>i</a:t>
                      </a:r>
                      <a:r>
                        <a:rPr lang="en-US" sz="1400" cap="none" spc="0" dirty="0">
                          <a:solidFill>
                            <a:schemeClr val="tx1"/>
                          </a:solidFill>
                        </a:rPr>
                        <a:t>) deliberate failure to perform per specifications or schedule; (ii) recent record of failure to perform.</a:t>
                      </a:r>
                    </a:p>
                  </a:txBody>
                  <a:tcPr marL="78871" marR="78871" marT="39436" marB="78871">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r>
                        <a:rPr lang="en-US" sz="1400" cap="none" spc="0" dirty="0">
                          <a:solidFill>
                            <a:schemeClr val="tx1"/>
                          </a:solidFill>
                        </a:rPr>
                        <a:t>Parallels FAR 9.406-2(b)</a:t>
                      </a:r>
                    </a:p>
                  </a:txBody>
                  <a:tcPr marL="78871" marR="78871" marT="39436" marB="78871">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a16="http://schemas.microsoft.com/office/drawing/2014/main" val="3311064334"/>
                  </a:ext>
                </a:extLst>
              </a:tr>
              <a:tr h="505596">
                <a:tc>
                  <a:txBody>
                    <a:bodyPr/>
                    <a:lstStyle/>
                    <a:p>
                      <a:r>
                        <a:rPr lang="en-US" sz="1400" cap="none" spc="0">
                          <a:solidFill>
                            <a:schemeClr val="tx1"/>
                          </a:solidFill>
                        </a:rPr>
                        <a:t>(e)</a:t>
                      </a:r>
                      <a:r>
                        <a:rPr lang="en-US" sz="1400" kern="1200" cap="none" spc="0">
                          <a:solidFill>
                            <a:schemeClr val="tx1"/>
                          </a:solidFill>
                          <a:effectLst/>
                          <a:latin typeface="+mn-lt"/>
                          <a:ea typeface="+mn-ea"/>
                          <a:cs typeface="+mn-cs"/>
                        </a:rPr>
                        <a:t> any other cause CPO or head of agency “determines to be so serious and compelling as to affect responsibility as a . . . contractor, including debarment by another governmental entity for any cause listed in regulations”</a:t>
                      </a:r>
                      <a:endParaRPr lang="en-US" sz="1400" cap="none" spc="0">
                        <a:solidFill>
                          <a:schemeClr val="tx1"/>
                        </a:solidFill>
                      </a:endParaRPr>
                    </a:p>
                  </a:txBody>
                  <a:tcPr marL="78871" marR="78871" marT="39436" marB="78871">
                    <a:lnL w="12700" cmpd="sng">
                      <a:noFill/>
                      <a:prstDash val="solid"/>
                    </a:lnL>
                    <a:lnR w="12700" cmpd="sng">
                      <a:noFill/>
                      <a:prstDash val="solid"/>
                    </a:lnR>
                    <a:lnT w="12700" cmpd="sng">
                      <a:noFill/>
                      <a:prstDash val="solid"/>
                    </a:lnT>
                    <a:lnB w="12700" cmpd="sng">
                      <a:noFill/>
                      <a:prstDash val="solid"/>
                    </a:lnB>
                    <a:noFill/>
                  </a:tcPr>
                </a:tc>
                <a:tc>
                  <a:txBody>
                    <a:bodyPr/>
                    <a:lstStyle/>
                    <a:p>
                      <a:r>
                        <a:rPr lang="en-US" sz="1400" cap="none" spc="0" dirty="0">
                          <a:solidFill>
                            <a:schemeClr val="tx1"/>
                          </a:solidFill>
                        </a:rPr>
                        <a:t>Parallels FAR 9.406-2(c), which includes subcontractors</a:t>
                      </a:r>
                    </a:p>
                  </a:txBody>
                  <a:tcPr marL="78871" marR="78871" marT="39436" marB="7887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520658758"/>
                  </a:ext>
                </a:extLst>
              </a:tr>
              <a:tr h="308167">
                <a:tc>
                  <a:txBody>
                    <a:bodyPr/>
                    <a:lstStyle/>
                    <a:p>
                      <a:r>
                        <a:rPr lang="en-US" sz="1400" cap="none" spc="0" dirty="0">
                          <a:solidFill>
                            <a:schemeClr val="tx1"/>
                          </a:solidFill>
                        </a:rPr>
                        <a:t>(f)</a:t>
                      </a:r>
                      <a:r>
                        <a:rPr lang="en-US" sz="1400" kern="1200" cap="none" spc="0" dirty="0">
                          <a:solidFill>
                            <a:schemeClr val="tx1"/>
                          </a:solidFill>
                          <a:effectLst/>
                          <a:latin typeface="+mn-lt"/>
                          <a:ea typeface="+mn-ea"/>
                          <a:cs typeface="+mn-cs"/>
                        </a:rPr>
                        <a:t> violation of the ethical standards set forth in Article 12 (Ethics in Public Contracting).</a:t>
                      </a:r>
                      <a:endParaRPr lang="en-US" sz="1400" cap="none" spc="0" dirty="0">
                        <a:solidFill>
                          <a:schemeClr val="tx1"/>
                        </a:solidFill>
                      </a:endParaRPr>
                    </a:p>
                  </a:txBody>
                  <a:tcPr marL="78871" marR="78871" marT="39436" marB="78871">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r>
                        <a:rPr lang="en-US" sz="1400" cap="none" spc="0" dirty="0">
                          <a:solidFill>
                            <a:schemeClr val="tx1"/>
                          </a:solidFill>
                        </a:rPr>
                        <a:t>No direct FAR parallel</a:t>
                      </a:r>
                    </a:p>
                  </a:txBody>
                  <a:tcPr marL="78871" marR="78871" marT="39436" marB="78871">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a16="http://schemas.microsoft.com/office/drawing/2014/main" val="2834622661"/>
                  </a:ext>
                </a:extLst>
              </a:tr>
              <a:tr h="308167">
                <a:tc>
                  <a:txBody>
                    <a:bodyPr/>
                    <a:lstStyle/>
                    <a:p>
                      <a:r>
                        <a:rPr lang="en-US" sz="1400" cap="none" spc="0">
                          <a:solidFill>
                            <a:schemeClr val="tx1"/>
                          </a:solidFill>
                        </a:rPr>
                        <a:t> </a:t>
                      </a:r>
                    </a:p>
                  </a:txBody>
                  <a:tcPr marL="78871" marR="78871" marT="39436" marB="78871">
                    <a:lnL w="12700" cmpd="sng">
                      <a:noFill/>
                      <a:prstDash val="solid"/>
                    </a:lnL>
                    <a:lnR w="12700" cmpd="sng">
                      <a:noFill/>
                      <a:prstDash val="solid"/>
                    </a:lnR>
                    <a:lnT w="12700" cmpd="sng">
                      <a:noFill/>
                      <a:prstDash val="solid"/>
                    </a:lnT>
                    <a:lnB w="12700" cmpd="sng">
                      <a:noFill/>
                      <a:prstDash val="solid"/>
                    </a:lnB>
                    <a:noFill/>
                  </a:tcPr>
                </a:tc>
                <a:tc>
                  <a:txBody>
                    <a:bodyPr/>
                    <a:lstStyle/>
                    <a:p>
                      <a:endParaRPr lang="en-US" sz="1400" cap="none" spc="0" dirty="0">
                        <a:solidFill>
                          <a:schemeClr val="tx1"/>
                        </a:solidFill>
                      </a:endParaRPr>
                    </a:p>
                  </a:txBody>
                  <a:tcPr marL="78871" marR="78871" marT="39436" marB="7887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61769466"/>
                  </a:ext>
                </a:extLst>
              </a:tr>
            </a:tbl>
          </a:graphicData>
        </a:graphic>
      </p:graphicFrame>
      <p:sp>
        <p:nvSpPr>
          <p:cNvPr id="9" name="TextBox 8">
            <a:extLst>
              <a:ext uri="{FF2B5EF4-FFF2-40B4-BE49-F238E27FC236}">
                <a16:creationId xmlns:a16="http://schemas.microsoft.com/office/drawing/2014/main" id="{840FC1E4-3A46-4EB5-AC79-783AA7F84A4C}"/>
              </a:ext>
            </a:extLst>
          </p:cNvPr>
          <p:cNvSpPr txBox="1"/>
          <p:nvPr/>
        </p:nvSpPr>
        <p:spPr>
          <a:xfrm>
            <a:off x="346001" y="5906896"/>
            <a:ext cx="11496822" cy="923330"/>
          </a:xfrm>
          <a:prstGeom prst="rect">
            <a:avLst/>
          </a:prstGeom>
          <a:noFill/>
        </p:spPr>
        <p:txBody>
          <a:bodyPr wrap="square" rtlCol="0">
            <a:spAutoFit/>
          </a:bodyPr>
          <a:lstStyle/>
          <a:p>
            <a:pPr algn="ctr"/>
            <a:r>
              <a:rPr lang="en-US" dirty="0"/>
              <a:t>Additional federal grounds for debarment include “Made in America” fraud, arms export violations, failing to pay taxes, unfair trade practices under the Defense Production Act, Drug Free Workplace violations, immigration violations, and failure to make mandatory disclosures of wrongdoing. </a:t>
            </a:r>
          </a:p>
        </p:txBody>
      </p:sp>
      <p:sp>
        <p:nvSpPr>
          <p:cNvPr id="10" name="Slide Number Placeholder 9">
            <a:extLst>
              <a:ext uri="{FF2B5EF4-FFF2-40B4-BE49-F238E27FC236}">
                <a16:creationId xmlns:a16="http://schemas.microsoft.com/office/drawing/2014/main" id="{FFEC340A-D6DC-436F-9DAE-79F966B09DAC}"/>
              </a:ext>
            </a:extLst>
          </p:cNvPr>
          <p:cNvSpPr>
            <a:spLocks noGrp="1"/>
          </p:cNvSpPr>
          <p:nvPr>
            <p:ph type="sldNum" sz="quarter" idx="12"/>
          </p:nvPr>
        </p:nvSpPr>
        <p:spPr/>
        <p:txBody>
          <a:bodyPr/>
          <a:lstStyle/>
          <a:p>
            <a:fld id="{C1A5EDBB-A298-456F-9770-5917636289C9}" type="slidenum">
              <a:rPr lang="en-US" smtClean="0"/>
              <a:t>7</a:t>
            </a:fld>
            <a:endParaRPr lang="en-US"/>
          </a:p>
        </p:txBody>
      </p:sp>
    </p:spTree>
    <p:extLst>
      <p:ext uri="{BB962C8B-B14F-4D97-AF65-F5344CB8AC3E}">
        <p14:creationId xmlns:p14="http://schemas.microsoft.com/office/powerpoint/2010/main" val="4032837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0DA98C-9D1D-46CB-B22B-33427813D21F}"/>
              </a:ext>
            </a:extLst>
          </p:cNvPr>
          <p:cNvSpPr>
            <a:spLocks noGrp="1"/>
          </p:cNvSpPr>
          <p:nvPr>
            <p:ph type="title"/>
          </p:nvPr>
        </p:nvSpPr>
        <p:spPr>
          <a:xfrm>
            <a:off x="524485" y="458941"/>
            <a:ext cx="11139854" cy="930447"/>
          </a:xfrm>
        </p:spPr>
        <p:txBody>
          <a:bodyPr vert="horz" lIns="91440" tIns="45720" rIns="91440" bIns="45720" rtlCol="0" anchor="b">
            <a:normAutofit/>
          </a:bodyPr>
          <a:lstStyle/>
          <a:p>
            <a:pPr algn="ctr"/>
            <a:r>
              <a:rPr lang="en-US" sz="3000" kern="1200">
                <a:solidFill>
                  <a:schemeClr val="bg1"/>
                </a:solidFill>
                <a:latin typeface="+mj-lt"/>
                <a:ea typeface="+mj-ea"/>
                <a:cs typeface="+mj-cs"/>
              </a:rPr>
              <a:t>Model Procurement Code Section 9-102(2)</a:t>
            </a:r>
            <a:br>
              <a:rPr lang="en-US" sz="3000" kern="1200">
                <a:solidFill>
                  <a:schemeClr val="bg1"/>
                </a:solidFill>
                <a:latin typeface="+mj-lt"/>
                <a:ea typeface="+mj-ea"/>
                <a:cs typeface="+mj-cs"/>
              </a:rPr>
            </a:br>
            <a:r>
              <a:rPr lang="en-US" sz="3000" kern="1200">
                <a:solidFill>
                  <a:schemeClr val="bg1"/>
                </a:solidFill>
                <a:latin typeface="+mj-lt"/>
                <a:ea typeface="+mj-ea"/>
                <a:cs typeface="+mj-cs"/>
              </a:rPr>
              <a:t>Debarment Decision</a:t>
            </a:r>
          </a:p>
        </p:txBody>
      </p:sp>
      <p:cxnSp>
        <p:nvCxnSpPr>
          <p:cNvPr id="13" name="Straight Connector 12">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a:extLst>
              <a:ext uri="{FF2B5EF4-FFF2-40B4-BE49-F238E27FC236}">
                <a16:creationId xmlns:a16="http://schemas.microsoft.com/office/drawing/2014/main" id="{280BA586-B927-4AE4-9016-391A6943ABCC}"/>
              </a:ext>
            </a:extLst>
          </p:cNvPr>
          <p:cNvGraphicFramePr/>
          <p:nvPr>
            <p:extLst>
              <p:ext uri="{D42A27DB-BD31-4B8C-83A1-F6EECF244321}">
                <p14:modId xmlns:p14="http://schemas.microsoft.com/office/powerpoint/2010/main" val="2026282822"/>
              </p:ext>
            </p:extLst>
          </p:nvPr>
        </p:nvGraphicFramePr>
        <p:xfrm>
          <a:off x="409559" y="1570079"/>
          <a:ext cx="11369705" cy="5193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86E461C4-7212-44A7-95AF-CB968B6A19EF}"/>
              </a:ext>
            </a:extLst>
          </p:cNvPr>
          <p:cNvSpPr>
            <a:spLocks noGrp="1"/>
          </p:cNvSpPr>
          <p:nvPr>
            <p:ph type="sldNum" sz="quarter" idx="12"/>
          </p:nvPr>
        </p:nvSpPr>
        <p:spPr/>
        <p:txBody>
          <a:bodyPr/>
          <a:lstStyle/>
          <a:p>
            <a:fld id="{C1A5EDBB-A298-456F-9770-5917636289C9}" type="slidenum">
              <a:rPr lang="en-US" smtClean="0"/>
              <a:t>8</a:t>
            </a:fld>
            <a:endParaRPr lang="en-US"/>
          </a:p>
        </p:txBody>
      </p:sp>
    </p:spTree>
    <p:extLst>
      <p:ext uri="{BB962C8B-B14F-4D97-AF65-F5344CB8AC3E}">
        <p14:creationId xmlns:p14="http://schemas.microsoft.com/office/powerpoint/2010/main" val="54707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18CDE8-B2BE-42AB-AFBD-DDB641675BC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Observations on MPC Debarment Provisions</a:t>
            </a:r>
          </a:p>
        </p:txBody>
      </p:sp>
      <p:sp>
        <p:nvSpPr>
          <p:cNvPr id="3" name="Content Placeholder 2">
            <a:extLst>
              <a:ext uri="{FF2B5EF4-FFF2-40B4-BE49-F238E27FC236}">
                <a16:creationId xmlns:a16="http://schemas.microsoft.com/office/drawing/2014/main" id="{663E30B4-7ED9-46E4-AFE3-B853F4034214}"/>
              </a:ext>
            </a:extLst>
          </p:cNvPr>
          <p:cNvSpPr>
            <a:spLocks noGrp="1"/>
          </p:cNvSpPr>
          <p:nvPr>
            <p:ph idx="1"/>
          </p:nvPr>
        </p:nvSpPr>
        <p:spPr>
          <a:xfrm>
            <a:off x="695325" y="1891970"/>
            <a:ext cx="10896600" cy="4604080"/>
          </a:xfrm>
        </p:spPr>
        <p:txBody>
          <a:bodyPr anchor="ctr">
            <a:normAutofit/>
          </a:bodyPr>
          <a:lstStyle/>
          <a:p>
            <a:r>
              <a:rPr lang="en-US" sz="2400" dirty="0"/>
              <a:t>MPC contemplates </a:t>
            </a:r>
            <a:r>
              <a:rPr lang="en-US" sz="2400" b="1" dirty="0"/>
              <a:t>relatively formal adjudicative process</a:t>
            </a:r>
          </a:p>
          <a:p>
            <a:pPr lvl="1"/>
            <a:r>
              <a:rPr lang="en-US" dirty="0"/>
              <a:t>Federal debarment procedures often pivot informally to forward-looking discussions regarding contractor remedial and compliance efforts</a:t>
            </a:r>
          </a:p>
          <a:p>
            <a:r>
              <a:rPr lang="en-US" sz="2400" b="1" dirty="0"/>
              <a:t>No reference in 2000 Model Procurement Code or 2002 model regulations to remedial (compliance) measures </a:t>
            </a:r>
            <a:r>
              <a:rPr lang="en-US" sz="2400" dirty="0"/>
              <a:t>which are central part of current federal approach</a:t>
            </a:r>
          </a:p>
          <a:p>
            <a:pPr lvl="1"/>
            <a:r>
              <a:rPr lang="en-US" dirty="0"/>
              <a:t>Contrast with risk-based compliance approach advanced by federal 2008 contractor compliance and mandatory disclosure rule</a:t>
            </a:r>
          </a:p>
          <a:p>
            <a:r>
              <a:rPr lang="en-US" sz="2400" b="1" dirty="0"/>
              <a:t>Only suspension/debarment list </a:t>
            </a:r>
            <a:r>
              <a:rPr lang="en-US" sz="2400" dirty="0"/>
              <a:t>will be published by state or local government, and only on public request – no public statement of reasons</a:t>
            </a:r>
          </a:p>
          <a:p>
            <a:pPr lvl="1"/>
            <a:r>
              <a:rPr lang="en-US" dirty="0"/>
              <a:t>Difficult for other states/governments to assess qualification issues raised by suspension or debarment</a:t>
            </a:r>
          </a:p>
          <a:p>
            <a:pPr lvl="1"/>
            <a:r>
              <a:rPr lang="en-US" dirty="0"/>
              <a:t>Within foreseeable future, probably most qualification information will be public</a:t>
            </a:r>
          </a:p>
        </p:txBody>
      </p:sp>
      <p:sp>
        <p:nvSpPr>
          <p:cNvPr id="4" name="Slide Number Placeholder 3">
            <a:extLst>
              <a:ext uri="{FF2B5EF4-FFF2-40B4-BE49-F238E27FC236}">
                <a16:creationId xmlns:a16="http://schemas.microsoft.com/office/drawing/2014/main" id="{EA955F30-6E97-4020-8599-FEBFCB6D8E24}"/>
              </a:ext>
            </a:extLst>
          </p:cNvPr>
          <p:cNvSpPr>
            <a:spLocks noGrp="1"/>
          </p:cNvSpPr>
          <p:nvPr>
            <p:ph type="sldNum" sz="quarter" idx="12"/>
          </p:nvPr>
        </p:nvSpPr>
        <p:spPr/>
        <p:txBody>
          <a:bodyPr/>
          <a:lstStyle/>
          <a:p>
            <a:fld id="{C1A5EDBB-A298-456F-9770-5917636289C9}" type="slidenum">
              <a:rPr lang="en-US" smtClean="0"/>
              <a:t>9</a:t>
            </a:fld>
            <a:endParaRPr lang="en-US"/>
          </a:p>
        </p:txBody>
      </p:sp>
    </p:spTree>
    <p:extLst>
      <p:ext uri="{BB962C8B-B14F-4D97-AF65-F5344CB8AC3E}">
        <p14:creationId xmlns:p14="http://schemas.microsoft.com/office/powerpoint/2010/main" val="3154554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3256</TotalTime>
  <Words>900</Words>
  <Application>Microsoft Office PowerPoint</Application>
  <PresentationFormat>Widescreen</PresentationFormat>
  <Paragraphs>70</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ABA Public Contract Law Section: State Suspension &amp; Debarment</vt:lpstr>
      <vt:lpstr>Speakers</vt:lpstr>
      <vt:lpstr>Francis Kiley Cross-Debarments in the United States</vt:lpstr>
      <vt:lpstr>PowerPoint Presentation</vt:lpstr>
      <vt:lpstr>Christopher Yukins</vt:lpstr>
      <vt:lpstr>Model Procurement Code Section 9-102(1) -- Authority and Process </vt:lpstr>
      <vt:lpstr>Model Procurement Code Section 9-102(2)  Causes for Debarment or Suspension</vt:lpstr>
      <vt:lpstr>Model Procurement Code Section 9-102(2) Debarment Decision</vt:lpstr>
      <vt:lpstr>Observations on MPC Debarment Provisions</vt:lpstr>
      <vt:lpstr>Using Debarment Information Across Borders</vt:lpstr>
      <vt:lpstr>Collin Swan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ABA Public Contract Law Section: State Suspension &amp; Debarment</dc:title>
  <dc:creator>Yukins, Christopher R.</dc:creator>
  <cp:lastModifiedBy>Yukins, Christopher R.</cp:lastModifiedBy>
  <cp:revision>18</cp:revision>
  <dcterms:created xsi:type="dcterms:W3CDTF">2021-08-30T16:36:23Z</dcterms:created>
  <dcterms:modified xsi:type="dcterms:W3CDTF">2021-09-13T17:03:48Z</dcterms:modified>
</cp:coreProperties>
</file>