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57" r:id="rId4"/>
    <p:sldId id="270" r:id="rId5"/>
    <p:sldId id="259" r:id="rId6"/>
    <p:sldId id="263" r:id="rId7"/>
    <p:sldId id="261" r:id="rId8"/>
    <p:sldId id="262" r:id="rId9"/>
    <p:sldId id="264" r:id="rId10"/>
    <p:sldId id="274" r:id="rId11"/>
    <p:sldId id="265" r:id="rId12"/>
    <p:sldId id="266" r:id="rId13"/>
    <p:sldId id="277" r:id="rId14"/>
    <p:sldId id="275" r:id="rId15"/>
    <p:sldId id="268"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ff, Ana V" initials="CAV" lastIdx="1" clrIdx="0">
    <p:extLst>
      <p:ext uri="{19B8F6BF-5375-455C-9EA6-DF929625EA0E}">
        <p15:presenceInfo xmlns:p15="http://schemas.microsoft.com/office/powerpoint/2012/main" userId="Christoff, Ana 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05" autoAdjust="0"/>
    <p:restoredTop sz="94660"/>
  </p:normalViewPr>
  <p:slideViewPr>
    <p:cSldViewPr snapToGrid="0">
      <p:cViewPr varScale="1">
        <p:scale>
          <a:sx n="112" d="100"/>
          <a:sy n="112" d="100"/>
        </p:scale>
        <p:origin x="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8BD914-6F62-4435-8BE7-14DAD7F34069}" type="datetimeFigureOut">
              <a:rPr lang="es-CO" smtClean="0"/>
              <a:t>6/10/2021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0AD1BAE-C5C9-444D-A622-A67BC0C5E4DD}" type="slidenum">
              <a:rPr lang="es-CO" smtClean="0"/>
              <a:t>‹#›</a:t>
            </a:fld>
            <a:endParaRPr lang="es-CO"/>
          </a:p>
        </p:txBody>
      </p:sp>
    </p:spTree>
    <p:extLst>
      <p:ext uri="{BB962C8B-B14F-4D97-AF65-F5344CB8AC3E}">
        <p14:creationId xmlns:p14="http://schemas.microsoft.com/office/powerpoint/2010/main" val="201353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8BD914-6F62-4435-8BE7-14DAD7F34069}" type="datetimeFigureOut">
              <a:rPr lang="es-CO" smtClean="0"/>
              <a:t>6/10/2021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0AD1BAE-C5C9-444D-A622-A67BC0C5E4DD}" type="slidenum">
              <a:rPr lang="es-CO" smtClean="0"/>
              <a:t>‹#›</a:t>
            </a:fld>
            <a:endParaRPr lang="es-CO"/>
          </a:p>
        </p:txBody>
      </p:sp>
    </p:spTree>
    <p:extLst>
      <p:ext uri="{BB962C8B-B14F-4D97-AF65-F5344CB8AC3E}">
        <p14:creationId xmlns:p14="http://schemas.microsoft.com/office/powerpoint/2010/main" val="3325476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8BD914-6F62-4435-8BE7-14DAD7F34069}" type="datetimeFigureOut">
              <a:rPr lang="es-CO" smtClean="0"/>
              <a:t>6/10/2021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0AD1BAE-C5C9-444D-A622-A67BC0C5E4DD}" type="slidenum">
              <a:rPr lang="es-CO" smtClean="0"/>
              <a:t>‹#›</a:t>
            </a:fld>
            <a:endParaRPr lang="es-C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7726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8BD914-6F62-4435-8BE7-14DAD7F34069}" type="datetimeFigureOut">
              <a:rPr lang="es-CO" smtClean="0"/>
              <a:t>6/10/2021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0AD1BAE-C5C9-444D-A622-A67BC0C5E4DD}" type="slidenum">
              <a:rPr lang="es-CO" smtClean="0"/>
              <a:t>‹#›</a:t>
            </a:fld>
            <a:endParaRPr lang="es-CO"/>
          </a:p>
        </p:txBody>
      </p:sp>
    </p:spTree>
    <p:extLst>
      <p:ext uri="{BB962C8B-B14F-4D97-AF65-F5344CB8AC3E}">
        <p14:creationId xmlns:p14="http://schemas.microsoft.com/office/powerpoint/2010/main" val="1946887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8BD914-6F62-4435-8BE7-14DAD7F34069}" type="datetimeFigureOut">
              <a:rPr lang="es-CO" smtClean="0"/>
              <a:t>6/10/2021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0AD1BAE-C5C9-444D-A622-A67BC0C5E4DD}" type="slidenum">
              <a:rPr lang="es-CO" smtClean="0"/>
              <a:t>‹#›</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87550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8BD914-6F62-4435-8BE7-14DAD7F34069}" type="datetimeFigureOut">
              <a:rPr lang="es-CO" smtClean="0"/>
              <a:t>6/10/2021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0AD1BAE-C5C9-444D-A622-A67BC0C5E4DD}" type="slidenum">
              <a:rPr lang="es-CO" smtClean="0"/>
              <a:t>‹#›</a:t>
            </a:fld>
            <a:endParaRPr lang="es-CO"/>
          </a:p>
        </p:txBody>
      </p:sp>
    </p:spTree>
    <p:extLst>
      <p:ext uri="{BB962C8B-B14F-4D97-AF65-F5344CB8AC3E}">
        <p14:creationId xmlns:p14="http://schemas.microsoft.com/office/powerpoint/2010/main" val="451660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8BD914-6F62-4435-8BE7-14DAD7F34069}" type="datetimeFigureOut">
              <a:rPr lang="es-CO" smtClean="0"/>
              <a:t>6/10/2021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0AD1BAE-C5C9-444D-A622-A67BC0C5E4DD}" type="slidenum">
              <a:rPr lang="es-CO" smtClean="0"/>
              <a:t>‹#›</a:t>
            </a:fld>
            <a:endParaRPr lang="es-CO"/>
          </a:p>
        </p:txBody>
      </p:sp>
    </p:spTree>
    <p:extLst>
      <p:ext uri="{BB962C8B-B14F-4D97-AF65-F5344CB8AC3E}">
        <p14:creationId xmlns:p14="http://schemas.microsoft.com/office/powerpoint/2010/main" val="1171162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8BD914-6F62-4435-8BE7-14DAD7F34069}" type="datetimeFigureOut">
              <a:rPr lang="es-CO" smtClean="0"/>
              <a:t>6/10/2021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0AD1BAE-C5C9-444D-A622-A67BC0C5E4DD}" type="slidenum">
              <a:rPr lang="es-CO" smtClean="0"/>
              <a:t>‹#›</a:t>
            </a:fld>
            <a:endParaRPr lang="es-CO"/>
          </a:p>
        </p:txBody>
      </p:sp>
    </p:spTree>
    <p:extLst>
      <p:ext uri="{BB962C8B-B14F-4D97-AF65-F5344CB8AC3E}">
        <p14:creationId xmlns:p14="http://schemas.microsoft.com/office/powerpoint/2010/main" val="3264666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8BD914-6F62-4435-8BE7-14DAD7F34069}" type="datetimeFigureOut">
              <a:rPr lang="es-CO" smtClean="0"/>
              <a:t>6/10/2021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0AD1BAE-C5C9-444D-A622-A67BC0C5E4DD}" type="slidenum">
              <a:rPr lang="es-CO" smtClean="0"/>
              <a:t>‹#›</a:t>
            </a:fld>
            <a:endParaRPr lang="es-CO"/>
          </a:p>
        </p:txBody>
      </p:sp>
    </p:spTree>
    <p:extLst>
      <p:ext uri="{BB962C8B-B14F-4D97-AF65-F5344CB8AC3E}">
        <p14:creationId xmlns:p14="http://schemas.microsoft.com/office/powerpoint/2010/main" val="863574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8BD914-6F62-4435-8BE7-14DAD7F34069}" type="datetimeFigureOut">
              <a:rPr lang="es-CO" smtClean="0"/>
              <a:t>6/10/2021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0AD1BAE-C5C9-444D-A622-A67BC0C5E4DD}" type="slidenum">
              <a:rPr lang="es-CO" smtClean="0"/>
              <a:t>‹#›</a:t>
            </a:fld>
            <a:endParaRPr lang="es-CO"/>
          </a:p>
        </p:txBody>
      </p:sp>
    </p:spTree>
    <p:extLst>
      <p:ext uri="{BB962C8B-B14F-4D97-AF65-F5344CB8AC3E}">
        <p14:creationId xmlns:p14="http://schemas.microsoft.com/office/powerpoint/2010/main" val="379994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8BD914-6F62-4435-8BE7-14DAD7F34069}" type="datetimeFigureOut">
              <a:rPr lang="es-CO" smtClean="0"/>
              <a:t>6/10/2021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0AD1BAE-C5C9-444D-A622-A67BC0C5E4DD}" type="slidenum">
              <a:rPr lang="es-CO" smtClean="0"/>
              <a:t>‹#›</a:t>
            </a:fld>
            <a:endParaRPr lang="es-CO"/>
          </a:p>
        </p:txBody>
      </p:sp>
    </p:spTree>
    <p:extLst>
      <p:ext uri="{BB962C8B-B14F-4D97-AF65-F5344CB8AC3E}">
        <p14:creationId xmlns:p14="http://schemas.microsoft.com/office/powerpoint/2010/main" val="238015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8BD914-6F62-4435-8BE7-14DAD7F34069}" type="datetimeFigureOut">
              <a:rPr lang="es-CO" smtClean="0"/>
              <a:t>6/10/2021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A0AD1BAE-C5C9-444D-A622-A67BC0C5E4DD}" type="slidenum">
              <a:rPr lang="es-CO" smtClean="0"/>
              <a:t>‹#›</a:t>
            </a:fld>
            <a:endParaRPr lang="es-CO"/>
          </a:p>
        </p:txBody>
      </p:sp>
    </p:spTree>
    <p:extLst>
      <p:ext uri="{BB962C8B-B14F-4D97-AF65-F5344CB8AC3E}">
        <p14:creationId xmlns:p14="http://schemas.microsoft.com/office/powerpoint/2010/main" val="3339974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8BD914-6F62-4435-8BE7-14DAD7F34069}" type="datetimeFigureOut">
              <a:rPr lang="es-CO" smtClean="0"/>
              <a:t>6/10/2021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A0AD1BAE-C5C9-444D-A622-A67BC0C5E4DD}" type="slidenum">
              <a:rPr lang="es-CO" smtClean="0"/>
              <a:t>‹#›</a:t>
            </a:fld>
            <a:endParaRPr lang="es-CO"/>
          </a:p>
        </p:txBody>
      </p:sp>
    </p:spTree>
    <p:extLst>
      <p:ext uri="{BB962C8B-B14F-4D97-AF65-F5344CB8AC3E}">
        <p14:creationId xmlns:p14="http://schemas.microsoft.com/office/powerpoint/2010/main" val="298906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8BD914-6F62-4435-8BE7-14DAD7F34069}" type="datetimeFigureOut">
              <a:rPr lang="es-CO" smtClean="0"/>
              <a:t>6/10/2021</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A0AD1BAE-C5C9-444D-A622-A67BC0C5E4DD}" type="slidenum">
              <a:rPr lang="es-CO" smtClean="0"/>
              <a:t>‹#›</a:t>
            </a:fld>
            <a:endParaRPr lang="es-CO"/>
          </a:p>
        </p:txBody>
      </p:sp>
    </p:spTree>
    <p:extLst>
      <p:ext uri="{BB962C8B-B14F-4D97-AF65-F5344CB8AC3E}">
        <p14:creationId xmlns:p14="http://schemas.microsoft.com/office/powerpoint/2010/main" val="169396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8BD914-6F62-4435-8BE7-14DAD7F34069}" type="datetimeFigureOut">
              <a:rPr lang="es-CO" smtClean="0"/>
              <a:t>6/10/2021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0AD1BAE-C5C9-444D-A622-A67BC0C5E4DD}" type="slidenum">
              <a:rPr lang="es-CO" smtClean="0"/>
              <a:t>‹#›</a:t>
            </a:fld>
            <a:endParaRPr lang="es-CO"/>
          </a:p>
        </p:txBody>
      </p:sp>
    </p:spTree>
    <p:extLst>
      <p:ext uri="{BB962C8B-B14F-4D97-AF65-F5344CB8AC3E}">
        <p14:creationId xmlns:p14="http://schemas.microsoft.com/office/powerpoint/2010/main" val="427950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8BD914-6F62-4435-8BE7-14DAD7F34069}" type="datetimeFigureOut">
              <a:rPr lang="es-CO" smtClean="0"/>
              <a:t>6/10/2021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0AD1BAE-C5C9-444D-A622-A67BC0C5E4DD}" type="slidenum">
              <a:rPr lang="es-CO" smtClean="0"/>
              <a:t>‹#›</a:t>
            </a:fld>
            <a:endParaRPr lang="es-CO"/>
          </a:p>
        </p:txBody>
      </p:sp>
    </p:spTree>
    <p:extLst>
      <p:ext uri="{BB962C8B-B14F-4D97-AF65-F5344CB8AC3E}">
        <p14:creationId xmlns:p14="http://schemas.microsoft.com/office/powerpoint/2010/main" val="11866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8BD914-6F62-4435-8BE7-14DAD7F34069}" type="datetimeFigureOut">
              <a:rPr lang="es-CO" smtClean="0"/>
              <a:t>6/10/2021</a:t>
            </a:fld>
            <a:endParaRPr lang="es-C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0AD1BAE-C5C9-444D-A622-A67BC0C5E4DD}" type="slidenum">
              <a:rPr lang="es-CO" smtClean="0"/>
              <a:t>‹#›</a:t>
            </a:fld>
            <a:endParaRPr lang="es-CO"/>
          </a:p>
        </p:txBody>
      </p:sp>
    </p:spTree>
    <p:extLst>
      <p:ext uri="{BB962C8B-B14F-4D97-AF65-F5344CB8AC3E}">
        <p14:creationId xmlns:p14="http://schemas.microsoft.com/office/powerpoint/2010/main" val="3245333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s://www.linkedin.com/in/marina-pinto-maciel-6b94525b/" TargetMode="External"/><Relationship Id="rId13" Type="http://schemas.openxmlformats.org/officeDocument/2006/relationships/hyperlink" Target="mailto:cyukins@law.gwu.edu" TargetMode="External"/><Relationship Id="rId3" Type="http://schemas.openxmlformats.org/officeDocument/2006/relationships/hyperlink" Target="mailto:jonaslima@jonaslima.com" TargetMode="External"/><Relationship Id="rId7" Type="http://schemas.openxmlformats.org/officeDocument/2006/relationships/hyperlink" Target="mailto:cesar@justen.com.br" TargetMode="External"/><Relationship Id="rId12" Type="http://schemas.openxmlformats.org/officeDocument/2006/relationships/hyperlink" Target="https://www.linkedin.com/in/christopher-yukins-73b9037/" TargetMode="External"/><Relationship Id="rId2" Type="http://schemas.openxmlformats.org/officeDocument/2006/relationships/hyperlink" Target="http://www.linkedin.com/in/jonas-lima-law" TargetMode="External"/><Relationship Id="rId1" Type="http://schemas.openxmlformats.org/officeDocument/2006/relationships/slideLayout" Target="../slideLayouts/slideLayout2.xml"/><Relationship Id="rId6" Type="http://schemas.openxmlformats.org/officeDocument/2006/relationships/hyperlink" Target="https://www.linkedin.com/in/cesar-pereira-fciarb-35196b3/" TargetMode="External"/><Relationship Id="rId11" Type="http://schemas.openxmlformats.org/officeDocument/2006/relationships/hyperlink" Target="mailto:ricardo.campello@lickslegal.com" TargetMode="External"/><Relationship Id="rId5" Type="http://schemas.openxmlformats.org/officeDocument/2006/relationships/hyperlink" Target="mailto:cristiana@carvalhopereirafortini.adv.br" TargetMode="External"/><Relationship Id="rId15" Type="http://schemas.openxmlformats.org/officeDocument/2006/relationships/hyperlink" Target="mailto:avchristoff@law.gwu.edu" TargetMode="External"/><Relationship Id="rId10" Type="http://schemas.openxmlformats.org/officeDocument/2006/relationships/hyperlink" Target="https://www.linkedin.com/in/ricardo-campello-83558243/" TargetMode="External"/><Relationship Id="rId4" Type="http://schemas.openxmlformats.org/officeDocument/2006/relationships/hyperlink" Target="http://www.linkedin.com/in/cristiana-fortini-2522a612b/" TargetMode="External"/><Relationship Id="rId9" Type="http://schemas.openxmlformats.org/officeDocument/2006/relationships/hyperlink" Target="mailto:msi@bmalaw.com.br" TargetMode="External"/><Relationship Id="rId14" Type="http://schemas.openxmlformats.org/officeDocument/2006/relationships/hyperlink" Target="http://www.linkedin.com/in/ana-victoria-christof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publicprocurementinternationa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6ECF-96CE-4F42-BBC0-1876541707E4}"/>
              </a:ext>
            </a:extLst>
          </p:cNvPr>
          <p:cNvSpPr>
            <a:spLocks noGrp="1"/>
          </p:cNvSpPr>
          <p:nvPr>
            <p:ph type="ctrTitle"/>
          </p:nvPr>
        </p:nvSpPr>
        <p:spPr/>
        <p:txBody>
          <a:bodyPr/>
          <a:lstStyle/>
          <a:p>
            <a:pPr algn="ctr"/>
            <a:r>
              <a:rPr lang="en-US" dirty="0"/>
              <a:t>Brazil’s public procurement market: new opportunities, new challenges </a:t>
            </a:r>
            <a:endParaRPr lang="es-CO" dirty="0"/>
          </a:p>
        </p:txBody>
      </p:sp>
      <p:sp>
        <p:nvSpPr>
          <p:cNvPr id="3" name="Subtitle 2">
            <a:extLst>
              <a:ext uri="{FF2B5EF4-FFF2-40B4-BE49-F238E27FC236}">
                <a16:creationId xmlns:a16="http://schemas.microsoft.com/office/drawing/2014/main" id="{9387D0B7-BBE9-409A-B4A8-BF2B14C29D2B}"/>
              </a:ext>
            </a:extLst>
          </p:cNvPr>
          <p:cNvSpPr>
            <a:spLocks noGrp="1"/>
          </p:cNvSpPr>
          <p:nvPr>
            <p:ph type="subTitle" idx="1"/>
          </p:nvPr>
        </p:nvSpPr>
        <p:spPr>
          <a:xfrm>
            <a:off x="1371600" y="4050833"/>
            <a:ext cx="7902403" cy="1510212"/>
          </a:xfrm>
        </p:spPr>
        <p:txBody>
          <a:bodyPr>
            <a:normAutofit fontScale="92500" lnSpcReduction="20000"/>
          </a:bodyPr>
          <a:lstStyle/>
          <a:p>
            <a:pPr algn="ctr"/>
            <a:r>
              <a:rPr lang="en-US" sz="2000" dirty="0"/>
              <a:t>October 7, 2021 </a:t>
            </a:r>
          </a:p>
          <a:p>
            <a:pPr algn="ctr"/>
            <a:r>
              <a:rPr lang="en-US" sz="2000" dirty="0"/>
              <a:t>Presented by: </a:t>
            </a:r>
          </a:p>
          <a:p>
            <a:pPr algn="ctr"/>
            <a:r>
              <a:rPr lang="en-US" sz="2000" dirty="0"/>
              <a:t>The George Washington University Law School </a:t>
            </a:r>
          </a:p>
          <a:p>
            <a:pPr algn="ctr"/>
            <a:r>
              <a:rPr lang="es-CO" sz="2000" dirty="0"/>
              <a:t>Grupos Negocios Públicos </a:t>
            </a:r>
          </a:p>
        </p:txBody>
      </p:sp>
      <p:pic>
        <p:nvPicPr>
          <p:cNvPr id="7" name="Picture 6" descr="Logo&#10;&#10;Description automatically generated">
            <a:extLst>
              <a:ext uri="{FF2B5EF4-FFF2-40B4-BE49-F238E27FC236}">
                <a16:creationId xmlns:a16="http://schemas.microsoft.com/office/drawing/2014/main" id="{9ED0D47A-F2D4-4B4A-97F1-931D4B83D0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1" y="5637282"/>
            <a:ext cx="2694298" cy="1156995"/>
          </a:xfrm>
          <a:prstGeom prst="rect">
            <a:avLst/>
          </a:prstGeom>
        </p:spPr>
      </p:pic>
      <p:pic>
        <p:nvPicPr>
          <p:cNvPr id="9" name="Picture 8" descr="Logo&#10;&#10;Description automatically generated">
            <a:extLst>
              <a:ext uri="{FF2B5EF4-FFF2-40B4-BE49-F238E27FC236}">
                <a16:creationId xmlns:a16="http://schemas.microsoft.com/office/drawing/2014/main" id="{FB5C0085-0A91-417D-9EDA-1B069C73E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883" y="5717952"/>
            <a:ext cx="4305300" cy="1076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1556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9" name="Straight Connector 6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Isosceles Triangle 7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9525EED-DE14-45A6-B6ED-BC4C96AD0028}"/>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r>
              <a:rPr lang="en-US" sz="5400"/>
              <a:t> </a:t>
            </a:r>
          </a:p>
        </p:txBody>
      </p:sp>
      <p:sp>
        <p:nvSpPr>
          <p:cNvPr id="6" name="TextBox 5">
            <a:extLst>
              <a:ext uri="{FF2B5EF4-FFF2-40B4-BE49-F238E27FC236}">
                <a16:creationId xmlns:a16="http://schemas.microsoft.com/office/drawing/2014/main" id="{2414F143-1902-234C-884E-563182971DA2}"/>
              </a:ext>
            </a:extLst>
          </p:cNvPr>
          <p:cNvSpPr txBox="1"/>
          <p:nvPr/>
        </p:nvSpPr>
        <p:spPr>
          <a:xfrm>
            <a:off x="2419345" y="115463"/>
            <a:ext cx="6657949" cy="830997"/>
          </a:xfrm>
          <a:prstGeom prst="rect">
            <a:avLst/>
          </a:prstGeom>
          <a:noFill/>
        </p:spPr>
        <p:txBody>
          <a:bodyPr wrap="square" rtlCol="0">
            <a:spAutoFit/>
          </a:bodyPr>
          <a:lstStyle/>
          <a:p>
            <a:r>
              <a:rPr lang="en-BR" sz="2400" b="1" dirty="0">
                <a:solidFill>
                  <a:schemeClr val="tx1">
                    <a:lumMod val="65000"/>
                    <a:lumOff val="35000"/>
                  </a:schemeClr>
                </a:solidFill>
              </a:rPr>
              <a:t>Law 14.133/2021: Sanctions, </a:t>
            </a:r>
          </a:p>
          <a:p>
            <a:r>
              <a:rPr lang="en-BR" sz="2400" b="1" dirty="0">
                <a:solidFill>
                  <a:schemeClr val="tx1">
                    <a:lumMod val="65000"/>
                    <a:lumOff val="35000"/>
                  </a:schemeClr>
                </a:solidFill>
              </a:rPr>
              <a:t>Accountability and Criminal Aspects</a:t>
            </a:r>
          </a:p>
        </p:txBody>
      </p:sp>
      <p:sp>
        <p:nvSpPr>
          <p:cNvPr id="7" name="TextBox 6">
            <a:extLst>
              <a:ext uri="{FF2B5EF4-FFF2-40B4-BE49-F238E27FC236}">
                <a16:creationId xmlns:a16="http://schemas.microsoft.com/office/drawing/2014/main" id="{BC20F4CB-AD2D-EB4D-8142-1362EE7CCAAD}"/>
              </a:ext>
            </a:extLst>
          </p:cNvPr>
          <p:cNvSpPr txBox="1"/>
          <p:nvPr/>
        </p:nvSpPr>
        <p:spPr>
          <a:xfrm>
            <a:off x="664586" y="946460"/>
            <a:ext cx="8703252" cy="6309420"/>
          </a:xfrm>
          <a:prstGeom prst="rect">
            <a:avLst/>
          </a:prstGeom>
          <a:noFill/>
        </p:spPr>
        <p:txBody>
          <a:bodyPr wrap="square" rtlCol="0">
            <a:spAutoFit/>
          </a:bodyPr>
          <a:lstStyle/>
          <a:p>
            <a:pPr marL="285750" indent="-285750">
              <a:spcAft>
                <a:spcPts val="600"/>
              </a:spcAft>
              <a:buFont typeface="Courier New" panose="02070309020205020404" pitchFamily="49" charset="0"/>
              <a:buChar char="o"/>
            </a:pPr>
            <a:r>
              <a:rPr lang="en-BR" dirty="0">
                <a:solidFill>
                  <a:schemeClr val="tx1">
                    <a:lumMod val="65000"/>
                    <a:lumOff val="35000"/>
                  </a:schemeClr>
                </a:solidFill>
              </a:rPr>
              <a:t>Oversight (auditing and accountability) </a:t>
            </a:r>
          </a:p>
          <a:p>
            <a:pPr marL="285750" indent="-285750">
              <a:spcAft>
                <a:spcPts val="600"/>
              </a:spcAft>
              <a:buFont typeface="Courier New" panose="02070309020205020404" pitchFamily="49" charset="0"/>
              <a:buChar char="o"/>
            </a:pPr>
            <a:r>
              <a:rPr lang="en-BR" dirty="0">
                <a:solidFill>
                  <a:schemeClr val="tx1">
                    <a:lumMod val="65000"/>
                    <a:lumOff val="35000"/>
                  </a:schemeClr>
                </a:solidFill>
              </a:rPr>
              <a:t>Borrowed idea from corporate governance: the 3 “lines of defense” </a:t>
            </a:r>
          </a:p>
          <a:p>
            <a:pPr marL="742950" lvl="1" indent="-285750">
              <a:spcAft>
                <a:spcPts val="600"/>
              </a:spcAft>
              <a:buFont typeface="Courier New" panose="02070309020205020404" pitchFamily="49" charset="0"/>
              <a:buChar char="o"/>
            </a:pPr>
            <a:r>
              <a:rPr lang="en-BR" dirty="0">
                <a:solidFill>
                  <a:schemeClr val="tx1">
                    <a:lumMod val="65000"/>
                    <a:lumOff val="35000"/>
                  </a:schemeClr>
                </a:solidFill>
              </a:rPr>
              <a:t>(a) procurement officers, (b) </a:t>
            </a:r>
            <a:r>
              <a:rPr lang="en-US" dirty="0">
                <a:solidFill>
                  <a:schemeClr val="tx1">
                    <a:lumMod val="65000"/>
                    <a:lumOff val="35000"/>
                  </a:schemeClr>
                </a:solidFill>
              </a:rPr>
              <a:t>s</a:t>
            </a:r>
            <a:r>
              <a:rPr lang="en-BR" dirty="0">
                <a:solidFill>
                  <a:schemeClr val="tx1">
                    <a:lumMod val="65000"/>
                    <a:lumOff val="35000"/>
                  </a:schemeClr>
                </a:solidFill>
              </a:rPr>
              <a:t>tate attorneys, (c) accountability officers and courts of audit</a:t>
            </a:r>
          </a:p>
          <a:p>
            <a:pPr marL="285750" indent="-285750">
              <a:spcAft>
                <a:spcPts val="600"/>
              </a:spcAft>
              <a:buFont typeface="Courier New" panose="02070309020205020404" pitchFamily="49" charset="0"/>
              <a:buChar char="o"/>
            </a:pPr>
            <a:r>
              <a:rPr lang="en-BR" dirty="0">
                <a:solidFill>
                  <a:schemeClr val="tx1">
                    <a:lumMod val="65000"/>
                    <a:lumOff val="35000"/>
                  </a:schemeClr>
                </a:solidFill>
              </a:rPr>
              <a:t>Criminal offenses</a:t>
            </a:r>
          </a:p>
          <a:p>
            <a:pPr marL="742950" lvl="1" indent="-285750">
              <a:spcAft>
                <a:spcPts val="600"/>
              </a:spcAft>
              <a:buFont typeface="Courier New" panose="02070309020205020404" pitchFamily="49" charset="0"/>
              <a:buChar char="o"/>
            </a:pPr>
            <a:r>
              <a:rPr lang="en-BR" dirty="0">
                <a:solidFill>
                  <a:schemeClr val="tx1">
                    <a:lumMod val="65000"/>
                    <a:lumOff val="35000"/>
                  </a:schemeClr>
                </a:solidFill>
              </a:rPr>
              <a:t>Conceptual change: addition to the Criminal Code</a:t>
            </a:r>
          </a:p>
          <a:p>
            <a:pPr marL="742950" lvl="1" indent="-285750">
              <a:spcAft>
                <a:spcPts val="600"/>
              </a:spcAft>
              <a:buFont typeface="Courier New" panose="02070309020205020404" pitchFamily="49" charset="0"/>
              <a:buChar char="o"/>
            </a:pPr>
            <a:r>
              <a:rPr lang="en-BR" dirty="0">
                <a:solidFill>
                  <a:schemeClr val="tx1">
                    <a:lumMod val="65000"/>
                    <a:lumOff val="35000"/>
                  </a:schemeClr>
                </a:solidFill>
              </a:rPr>
              <a:t>Specific offenses</a:t>
            </a:r>
          </a:p>
          <a:p>
            <a:pPr marL="1200150" lvl="2" indent="-285750">
              <a:spcAft>
                <a:spcPts val="600"/>
              </a:spcAft>
              <a:buFont typeface="Courier New" panose="02070309020205020404" pitchFamily="49" charset="0"/>
              <a:buChar char="o"/>
            </a:pPr>
            <a:r>
              <a:rPr lang="en-BR" dirty="0">
                <a:solidFill>
                  <a:schemeClr val="tx1">
                    <a:lumMod val="65000"/>
                    <a:lumOff val="35000"/>
                  </a:schemeClr>
                </a:solidFill>
              </a:rPr>
              <a:t>Unlawful direct awards</a:t>
            </a:r>
          </a:p>
          <a:p>
            <a:pPr marL="1200150" lvl="2" indent="-285750">
              <a:spcAft>
                <a:spcPts val="600"/>
              </a:spcAft>
              <a:buFont typeface="Courier New" panose="02070309020205020404" pitchFamily="49" charset="0"/>
              <a:buChar char="o"/>
            </a:pPr>
            <a:r>
              <a:rPr lang="en-BR" dirty="0">
                <a:solidFill>
                  <a:schemeClr val="tx1">
                    <a:lumMod val="65000"/>
                    <a:lumOff val="35000"/>
                  </a:schemeClr>
                </a:solidFill>
              </a:rPr>
              <a:t>Bid-rigging</a:t>
            </a:r>
          </a:p>
          <a:p>
            <a:pPr marL="1200150" lvl="2" indent="-285750">
              <a:spcAft>
                <a:spcPts val="600"/>
              </a:spcAft>
              <a:buFont typeface="Courier New" panose="02070309020205020404" pitchFamily="49" charset="0"/>
              <a:buChar char="o"/>
            </a:pPr>
            <a:r>
              <a:rPr lang="en-BR" dirty="0">
                <a:solidFill>
                  <a:schemeClr val="tx1">
                    <a:lumMod val="65000"/>
                    <a:lumOff val="35000"/>
                  </a:schemeClr>
                </a:solidFill>
              </a:rPr>
              <a:t>Unlawful advocacy for public tenders or contracts found to be illegal</a:t>
            </a:r>
          </a:p>
          <a:p>
            <a:pPr marL="1200150" lvl="2" indent="-285750">
              <a:spcAft>
                <a:spcPts val="600"/>
              </a:spcAft>
              <a:buFont typeface="Courier New" panose="02070309020205020404" pitchFamily="49" charset="0"/>
              <a:buChar char="o"/>
            </a:pPr>
            <a:r>
              <a:rPr lang="en-BR" dirty="0">
                <a:solidFill>
                  <a:schemeClr val="tx1">
                    <a:lumMod val="65000"/>
                    <a:lumOff val="35000"/>
                  </a:schemeClr>
                </a:solidFill>
              </a:rPr>
              <a:t>Disturbance of public tenders</a:t>
            </a:r>
          </a:p>
          <a:p>
            <a:pPr marL="1200150" lvl="2" indent="-285750">
              <a:spcAft>
                <a:spcPts val="600"/>
              </a:spcAft>
              <a:buFont typeface="Courier New" panose="02070309020205020404" pitchFamily="49" charset="0"/>
              <a:buChar char="o"/>
            </a:pPr>
            <a:r>
              <a:rPr lang="en-BR" dirty="0">
                <a:solidFill>
                  <a:schemeClr val="tx1">
                    <a:lumMod val="65000"/>
                    <a:lumOff val="35000"/>
                  </a:schemeClr>
                </a:solidFill>
              </a:rPr>
              <a:t>Breach of confidentiality</a:t>
            </a:r>
          </a:p>
          <a:p>
            <a:pPr marL="1200150" lvl="2" indent="-285750">
              <a:spcAft>
                <a:spcPts val="600"/>
              </a:spcAft>
              <a:buFont typeface="Courier New" panose="02070309020205020404" pitchFamily="49" charset="0"/>
              <a:buChar char="o"/>
            </a:pPr>
            <a:r>
              <a:rPr lang="en-BR" dirty="0">
                <a:solidFill>
                  <a:schemeClr val="tx1">
                    <a:lumMod val="65000"/>
                    <a:lumOff val="35000"/>
                  </a:schemeClr>
                </a:solidFill>
              </a:rPr>
              <a:t>Fraud in public tenders or contracts through specific actions</a:t>
            </a:r>
          </a:p>
          <a:p>
            <a:pPr marL="1200150" lvl="2" indent="-285750">
              <a:spcAft>
                <a:spcPts val="600"/>
              </a:spcAft>
              <a:buFont typeface="Courier New" panose="02070309020205020404" pitchFamily="49" charset="0"/>
              <a:buChar char="o"/>
            </a:pPr>
            <a:r>
              <a:rPr lang="en-BR" dirty="0">
                <a:solidFill>
                  <a:schemeClr val="tx1">
                    <a:lumMod val="65000"/>
                    <a:lumOff val="35000"/>
                  </a:schemeClr>
                </a:solidFill>
              </a:rPr>
              <a:t>Contracting of disqualified or debarred suppliers</a:t>
            </a:r>
          </a:p>
          <a:p>
            <a:pPr marL="1200150" lvl="2" indent="-285750">
              <a:spcAft>
                <a:spcPts val="600"/>
              </a:spcAft>
              <a:buFont typeface="Courier New" panose="02070309020205020404" pitchFamily="49" charset="0"/>
              <a:buChar char="o"/>
            </a:pPr>
            <a:r>
              <a:rPr lang="en-BR" dirty="0">
                <a:solidFill>
                  <a:schemeClr val="tx1">
                    <a:lumMod val="65000"/>
                    <a:lumOff val="35000"/>
                  </a:schemeClr>
                </a:solidFill>
              </a:rPr>
              <a:t>Omission of information by designers or engineers</a:t>
            </a:r>
          </a:p>
          <a:p>
            <a:pPr marL="742950" lvl="1" indent="-285750">
              <a:spcAft>
                <a:spcPts val="600"/>
              </a:spcAft>
              <a:buFont typeface="Courier New" panose="02070309020205020404" pitchFamily="49" charset="0"/>
              <a:buChar char="o"/>
            </a:pPr>
            <a:r>
              <a:rPr lang="en-BR" dirty="0">
                <a:solidFill>
                  <a:schemeClr val="tx1">
                    <a:lumMod val="65000"/>
                    <a:lumOff val="35000"/>
                  </a:schemeClr>
                </a:solidFill>
              </a:rPr>
              <a:t>Penalties: longer prison terms and fines (minimum of 2% of contract price)</a:t>
            </a:r>
          </a:p>
          <a:p>
            <a:pPr marL="742950" lvl="1" indent="-285750">
              <a:spcAft>
                <a:spcPts val="600"/>
              </a:spcAft>
              <a:buFont typeface="Courier New" panose="02070309020205020404" pitchFamily="49" charset="0"/>
              <a:buChar char="o"/>
            </a:pPr>
            <a:r>
              <a:rPr lang="en-BR" dirty="0">
                <a:solidFill>
                  <a:schemeClr val="tx1">
                    <a:lumMod val="65000"/>
                    <a:lumOff val="35000"/>
                  </a:schemeClr>
                </a:solidFill>
              </a:rPr>
              <a:t>Criticism</a:t>
            </a:r>
          </a:p>
          <a:p>
            <a:pPr marL="285750" indent="-285750">
              <a:spcAft>
                <a:spcPts val="600"/>
              </a:spcAft>
              <a:buFont typeface="Courier New" panose="02070309020205020404" pitchFamily="49" charset="0"/>
              <a:buChar char="o"/>
            </a:pPr>
            <a:endParaRPr lang="en-BR" dirty="0">
              <a:solidFill>
                <a:schemeClr val="tx1">
                  <a:lumMod val="65000"/>
                  <a:lumOff val="35000"/>
                </a:schemeClr>
              </a:solidFill>
            </a:endParaRPr>
          </a:p>
        </p:txBody>
      </p:sp>
      <p:pic>
        <p:nvPicPr>
          <p:cNvPr id="65" name="Picture 64" descr="A picture containing logo&#10;&#10;Description automatically generated">
            <a:extLst>
              <a:ext uri="{FF2B5EF4-FFF2-40B4-BE49-F238E27FC236}">
                <a16:creationId xmlns:a16="http://schemas.microsoft.com/office/drawing/2014/main" id="{2BB9BBA6-3702-5643-872A-045603480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4708" y="5908031"/>
            <a:ext cx="2589293" cy="873910"/>
          </a:xfrm>
          <a:prstGeom prst="rect">
            <a:avLst/>
          </a:prstGeom>
        </p:spPr>
      </p:pic>
      <p:pic>
        <p:nvPicPr>
          <p:cNvPr id="67" name="Picture 66" descr="A person in a suit and tie&#10;&#10;Description automatically generated with medium confidence">
            <a:extLst>
              <a:ext uri="{FF2B5EF4-FFF2-40B4-BE49-F238E27FC236}">
                <a16:creationId xmlns:a16="http://schemas.microsoft.com/office/drawing/2014/main" id="{8B5A0816-A69F-C74F-885F-64B991F3FCB0}"/>
              </a:ext>
            </a:extLst>
          </p:cNvPr>
          <p:cNvPicPr>
            <a:picLocks noChangeAspect="1"/>
          </p:cNvPicPr>
          <p:nvPr/>
        </p:nvPicPr>
        <p:blipFill rotWithShape="1">
          <a:blip r:embed="rId3">
            <a:extLst>
              <a:ext uri="{28A0092B-C50C-407E-A947-70E740481C1C}">
                <a14:useLocalDpi xmlns:a14="http://schemas.microsoft.com/office/drawing/2010/main" val="0"/>
              </a:ext>
            </a:extLst>
          </a:blip>
          <a:srcRect l="2681" r="17667" b="5"/>
          <a:stretch/>
        </p:blipFill>
        <p:spPr>
          <a:xfrm>
            <a:off x="10626724" y="2785921"/>
            <a:ext cx="1345113" cy="25298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TextBox 18">
            <a:extLst>
              <a:ext uri="{FF2B5EF4-FFF2-40B4-BE49-F238E27FC236}">
                <a16:creationId xmlns:a16="http://schemas.microsoft.com/office/drawing/2014/main" id="{17A377AB-D106-5B44-A47B-3053E38779BE}"/>
              </a:ext>
            </a:extLst>
          </p:cNvPr>
          <p:cNvSpPr txBox="1"/>
          <p:nvPr/>
        </p:nvSpPr>
        <p:spPr>
          <a:xfrm>
            <a:off x="10562166" y="5349800"/>
            <a:ext cx="1560427" cy="369332"/>
          </a:xfrm>
          <a:prstGeom prst="rect">
            <a:avLst/>
          </a:prstGeom>
          <a:noFill/>
        </p:spPr>
        <p:txBody>
          <a:bodyPr wrap="none" rtlCol="0">
            <a:spAutoFit/>
          </a:bodyPr>
          <a:lstStyle/>
          <a:p>
            <a:r>
              <a:rPr lang="en-BR" dirty="0">
                <a:solidFill>
                  <a:schemeClr val="bg1"/>
                </a:solidFill>
              </a:rPr>
              <a:t>Cesar Pereira</a:t>
            </a:r>
          </a:p>
        </p:txBody>
      </p:sp>
    </p:spTree>
    <p:extLst>
      <p:ext uri="{BB962C8B-B14F-4D97-AF65-F5344CB8AC3E}">
        <p14:creationId xmlns:p14="http://schemas.microsoft.com/office/powerpoint/2010/main" val="295633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5DFC4B-125C-4642-BBA1-DEA42A96BF06}"/>
              </a:ext>
            </a:extLst>
          </p:cNvPr>
          <p:cNvSpPr>
            <a:spLocks noGrp="1"/>
          </p:cNvSpPr>
          <p:nvPr>
            <p:ph type="title"/>
          </p:nvPr>
        </p:nvSpPr>
        <p:spPr>
          <a:xfrm>
            <a:off x="1333502" y="609600"/>
            <a:ext cx="8596668" cy="838421"/>
          </a:xfrm>
        </p:spPr>
        <p:txBody>
          <a:bodyPr>
            <a:normAutofit fontScale="90000"/>
          </a:bodyPr>
          <a:lstStyle/>
          <a:p>
            <a:pPr>
              <a:lnSpc>
                <a:spcPct val="90000"/>
              </a:lnSpc>
            </a:pPr>
            <a:r>
              <a:rPr lang="en-US" sz="2800" dirty="0"/>
              <a:t>Brazil’s new public procurement law, environmental aspects</a:t>
            </a:r>
            <a:br>
              <a:rPr lang="en-US" sz="2800" dirty="0"/>
            </a:br>
            <a:endParaRPr lang="es-CO" sz="2800" i="1" dirty="0"/>
          </a:p>
        </p:txBody>
      </p:sp>
      <p:sp>
        <p:nvSpPr>
          <p:cNvPr id="35" name="Isosceles Triangle 34">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E32AC72-E148-4814-9490-A1746F63099D}"/>
              </a:ext>
            </a:extLst>
          </p:cNvPr>
          <p:cNvSpPr>
            <a:spLocks noGrp="1"/>
          </p:cNvSpPr>
          <p:nvPr>
            <p:ph idx="1"/>
          </p:nvPr>
        </p:nvSpPr>
        <p:spPr>
          <a:xfrm>
            <a:off x="1076172" y="1683558"/>
            <a:ext cx="8596668" cy="3880773"/>
          </a:xfrm>
        </p:spPr>
        <p:txBody>
          <a:bodyPr>
            <a:normAutofit/>
          </a:bodyPr>
          <a:lstStyle/>
          <a:p>
            <a:pPr>
              <a:buFont typeface="Wingdings" panose="05000000000000000000" pitchFamily="2" charset="2"/>
              <a:buChar char="Ø"/>
            </a:pPr>
            <a:r>
              <a:rPr lang="en-US" sz="1600" dirty="0"/>
              <a:t>Environmental aspects included in every step. </a:t>
            </a:r>
          </a:p>
          <a:p>
            <a:pPr>
              <a:buFont typeface="Wingdings" panose="05000000000000000000" pitchFamily="2" charset="2"/>
              <a:buChar char="Ø"/>
            </a:pPr>
            <a:r>
              <a:rPr lang="en-US" sz="1600" dirty="0"/>
              <a:t>Aspects when choosing a proposal: </a:t>
            </a:r>
          </a:p>
          <a:p>
            <a:pPr marL="685800" lvl="1">
              <a:buFont typeface="Arial" panose="020B0604020202020204" pitchFamily="34" charset="0"/>
              <a:buChar char="•"/>
            </a:pPr>
            <a:r>
              <a:rPr lang="en-US" sz="1400" b="1" dirty="0"/>
              <a:t>Environmental impact indirect costs;</a:t>
            </a:r>
          </a:p>
          <a:p>
            <a:pPr marL="685800" lvl="1">
              <a:buFont typeface="Arial" panose="020B0604020202020204" pitchFamily="34" charset="0"/>
              <a:buChar char="•"/>
            </a:pPr>
            <a:r>
              <a:rPr lang="en-US" sz="1400" b="1" dirty="0"/>
              <a:t>Recycled, recyclable and biodegradable goods are preferred;</a:t>
            </a:r>
          </a:p>
          <a:p>
            <a:pPr marL="685800" lvl="1">
              <a:buFont typeface="Arial" panose="020B0604020202020204" pitchFamily="34" charset="0"/>
              <a:buChar char="•"/>
            </a:pPr>
            <a:r>
              <a:rPr lang="en-US" sz="1400" b="1" dirty="0"/>
              <a:t>Tie-breaking criterion: GHG mitigation. </a:t>
            </a:r>
          </a:p>
          <a:p>
            <a:pPr>
              <a:buFont typeface="Wingdings" panose="05000000000000000000" pitchFamily="2" charset="2"/>
              <a:buChar char="Ø"/>
            </a:pPr>
            <a:r>
              <a:rPr lang="en-US" sz="1600" dirty="0"/>
              <a:t>Compliance with sustainability may affect concessionaries’ bottom line </a:t>
            </a:r>
          </a:p>
          <a:p>
            <a:pPr>
              <a:buFont typeface="Wingdings" panose="05000000000000000000" pitchFamily="2" charset="2"/>
              <a:buChar char="Ø"/>
            </a:pPr>
            <a:r>
              <a:rPr lang="en-US" sz="1600" dirty="0"/>
              <a:t>The bid ad may establish who is responsible for the environmental permit procedure.  </a:t>
            </a:r>
          </a:p>
          <a:p>
            <a:pPr>
              <a:buFont typeface="Wingdings" panose="05000000000000000000" pitchFamily="2" charset="2"/>
              <a:buChar char="Ø"/>
            </a:pPr>
            <a:r>
              <a:rPr lang="en-US" sz="1600" dirty="0"/>
              <a:t>Priority to construction works and services </a:t>
            </a:r>
          </a:p>
          <a:p>
            <a:pPr>
              <a:buFont typeface="Wingdings" panose="05000000000000000000" pitchFamily="2" charset="2"/>
              <a:buChar char="Ø"/>
            </a:pPr>
            <a:r>
              <a:rPr lang="en-US" sz="1600" dirty="0"/>
              <a:t>In case of delay – economic rebalancing </a:t>
            </a:r>
          </a:p>
          <a:p>
            <a:pPr>
              <a:buFont typeface="Wingdings" panose="05000000000000000000" pitchFamily="2" charset="2"/>
              <a:buChar char="Ø"/>
            </a:pPr>
            <a:endParaRPr lang="en-US" dirty="0"/>
          </a:p>
        </p:txBody>
      </p:sp>
      <p:sp>
        <p:nvSpPr>
          <p:cNvPr id="37" name="Isosceles Triangle 36">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CaixaDeTexto 23">
            <a:extLst>
              <a:ext uri="{FF2B5EF4-FFF2-40B4-BE49-F238E27FC236}">
                <a16:creationId xmlns:a16="http://schemas.microsoft.com/office/drawing/2014/main" id="{1976E36F-56E9-4832-8B75-11BE5320B08F}"/>
              </a:ext>
            </a:extLst>
          </p:cNvPr>
          <p:cNvSpPr txBox="1"/>
          <p:nvPr/>
        </p:nvSpPr>
        <p:spPr>
          <a:xfrm>
            <a:off x="1170151" y="5569035"/>
            <a:ext cx="2108595" cy="461665"/>
          </a:xfrm>
          <a:prstGeom prst="rect">
            <a:avLst/>
          </a:prstGeom>
          <a:noFill/>
        </p:spPr>
        <p:txBody>
          <a:bodyPr wrap="square" rtlCol="0">
            <a:spAutoFit/>
          </a:bodyPr>
          <a:lstStyle/>
          <a:p>
            <a:r>
              <a:rPr lang="en-US" sz="2400" dirty="0">
                <a:solidFill>
                  <a:srgbClr val="C00000"/>
                </a:solidFill>
                <a:latin typeface="Arial Black" panose="020B0A04020102020204" pitchFamily="34" charset="0"/>
              </a:rPr>
              <a:t>Risk Matrix</a:t>
            </a:r>
          </a:p>
        </p:txBody>
      </p:sp>
      <p:sp>
        <p:nvSpPr>
          <p:cNvPr id="18" name="Chave Direita 1">
            <a:extLst>
              <a:ext uri="{FF2B5EF4-FFF2-40B4-BE49-F238E27FC236}">
                <a16:creationId xmlns:a16="http://schemas.microsoft.com/office/drawing/2014/main" id="{00EC984D-E508-4822-9726-A9D290BA9C1B}"/>
              </a:ext>
            </a:extLst>
          </p:cNvPr>
          <p:cNvSpPr/>
          <p:nvPr/>
        </p:nvSpPr>
        <p:spPr>
          <a:xfrm rot="10800000">
            <a:off x="3296843" y="5284649"/>
            <a:ext cx="217984" cy="98032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CaixaDeTexto 19">
            <a:extLst>
              <a:ext uri="{FF2B5EF4-FFF2-40B4-BE49-F238E27FC236}">
                <a16:creationId xmlns:a16="http://schemas.microsoft.com/office/drawing/2014/main" id="{24749E7C-C22A-4540-B6C7-499192F0E15D}"/>
              </a:ext>
            </a:extLst>
          </p:cNvPr>
          <p:cNvSpPr txBox="1"/>
          <p:nvPr/>
        </p:nvSpPr>
        <p:spPr>
          <a:xfrm>
            <a:off x="3598664" y="5105941"/>
            <a:ext cx="5734923" cy="461665"/>
          </a:xfrm>
          <a:prstGeom prst="rect">
            <a:avLst/>
          </a:prstGeom>
          <a:noFill/>
        </p:spPr>
        <p:txBody>
          <a:bodyPr wrap="square" rtlCol="0">
            <a:spAutoFit/>
          </a:bodyPr>
          <a:lstStyle/>
          <a:p>
            <a:r>
              <a:rPr lang="en-US" sz="2400" dirty="0">
                <a:solidFill>
                  <a:schemeClr val="tx1">
                    <a:lumMod val="65000"/>
                    <a:lumOff val="35000"/>
                  </a:schemeClr>
                </a:solidFill>
              </a:rPr>
              <a:t>Mandatory in PPPs and large works</a:t>
            </a:r>
          </a:p>
        </p:txBody>
      </p:sp>
      <p:sp>
        <p:nvSpPr>
          <p:cNvPr id="20" name="CaixaDeTexto 22">
            <a:extLst>
              <a:ext uri="{FF2B5EF4-FFF2-40B4-BE49-F238E27FC236}">
                <a16:creationId xmlns:a16="http://schemas.microsoft.com/office/drawing/2014/main" id="{666E7523-542A-47A1-AF4B-DAE362A3E8D3}"/>
              </a:ext>
            </a:extLst>
          </p:cNvPr>
          <p:cNvSpPr txBox="1"/>
          <p:nvPr/>
        </p:nvSpPr>
        <p:spPr>
          <a:xfrm>
            <a:off x="3606300" y="6014517"/>
            <a:ext cx="4526276" cy="461665"/>
          </a:xfrm>
          <a:prstGeom prst="rect">
            <a:avLst/>
          </a:prstGeom>
          <a:noFill/>
        </p:spPr>
        <p:txBody>
          <a:bodyPr wrap="square" rtlCol="0">
            <a:spAutoFit/>
          </a:bodyPr>
          <a:lstStyle/>
          <a:p>
            <a:r>
              <a:rPr lang="en-US" sz="2400" dirty="0">
                <a:solidFill>
                  <a:schemeClr val="tx1">
                    <a:lumMod val="65000"/>
                    <a:lumOff val="35000"/>
                  </a:schemeClr>
                </a:solidFill>
              </a:rPr>
              <a:t>More legal safety to parties</a:t>
            </a:r>
          </a:p>
        </p:txBody>
      </p:sp>
      <p:pic>
        <p:nvPicPr>
          <p:cNvPr id="21" name="Picture 20" descr="A person smiling for the camera&#10;&#10;Description automatically generated with low confidence">
            <a:extLst>
              <a:ext uri="{FF2B5EF4-FFF2-40B4-BE49-F238E27FC236}">
                <a16:creationId xmlns:a16="http://schemas.microsoft.com/office/drawing/2014/main" id="{71638ED3-A2A1-4BDE-8E28-81AF97FAD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4838" y="1343951"/>
            <a:ext cx="2302474" cy="2302474"/>
          </a:xfrm>
          <a:prstGeom prst="rect">
            <a:avLst/>
          </a:prstGeom>
          <a:ln>
            <a:noFill/>
          </a:ln>
          <a:effectLst>
            <a:softEdge rad="112500"/>
          </a:effectLst>
        </p:spPr>
      </p:pic>
      <p:grpSp>
        <p:nvGrpSpPr>
          <p:cNvPr id="23" name="Agrupar 21">
            <a:extLst>
              <a:ext uri="{FF2B5EF4-FFF2-40B4-BE49-F238E27FC236}">
                <a16:creationId xmlns:a16="http://schemas.microsoft.com/office/drawing/2014/main" id="{B5165A40-B750-4E15-8312-0644B98E9545}"/>
              </a:ext>
            </a:extLst>
          </p:cNvPr>
          <p:cNvGrpSpPr/>
          <p:nvPr/>
        </p:nvGrpSpPr>
        <p:grpSpPr>
          <a:xfrm>
            <a:off x="9418062" y="4151718"/>
            <a:ext cx="2912665" cy="1514436"/>
            <a:chOff x="5875238" y="518700"/>
            <a:chExt cx="2408400" cy="1728000"/>
          </a:xfrm>
        </p:grpSpPr>
        <p:sp>
          <p:nvSpPr>
            <p:cNvPr id="25" name="Retângulo 22">
              <a:extLst>
                <a:ext uri="{FF2B5EF4-FFF2-40B4-BE49-F238E27FC236}">
                  <a16:creationId xmlns:a16="http://schemas.microsoft.com/office/drawing/2014/main" id="{0463E170-E359-4046-91C8-D455EB7FCFFA}"/>
                </a:ext>
              </a:extLst>
            </p:cNvPr>
            <p:cNvSpPr/>
            <p:nvPr/>
          </p:nvSpPr>
          <p:spPr>
            <a:xfrm>
              <a:off x="5875238" y="518700"/>
              <a:ext cx="2408400" cy="172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7" name="Imagem 23">
              <a:extLst>
                <a:ext uri="{FF2B5EF4-FFF2-40B4-BE49-F238E27FC236}">
                  <a16:creationId xmlns:a16="http://schemas.microsoft.com/office/drawing/2014/main" id="{A9184DCD-3DE3-453D-A128-807EFC962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1760" y="827077"/>
              <a:ext cx="1733606" cy="11127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5" name="TextBox 4">
            <a:extLst>
              <a:ext uri="{FF2B5EF4-FFF2-40B4-BE49-F238E27FC236}">
                <a16:creationId xmlns:a16="http://schemas.microsoft.com/office/drawing/2014/main" id="{F92409F6-6CD8-4A9C-95A2-7D84D718B4C0}"/>
              </a:ext>
            </a:extLst>
          </p:cNvPr>
          <p:cNvSpPr txBox="1"/>
          <p:nvPr/>
        </p:nvSpPr>
        <p:spPr>
          <a:xfrm>
            <a:off x="9825044" y="3802879"/>
            <a:ext cx="1918223" cy="369332"/>
          </a:xfrm>
          <a:prstGeom prst="rect">
            <a:avLst/>
          </a:prstGeom>
          <a:noFill/>
        </p:spPr>
        <p:txBody>
          <a:bodyPr wrap="square" rtlCol="0">
            <a:spAutoFit/>
          </a:bodyPr>
          <a:lstStyle/>
          <a:p>
            <a:pPr algn="ctr"/>
            <a:r>
              <a:rPr lang="en-US" dirty="0"/>
              <a:t>Marina </a:t>
            </a:r>
            <a:r>
              <a:rPr lang="en-US" dirty="0" err="1"/>
              <a:t>Maciel</a:t>
            </a:r>
            <a:r>
              <a:rPr lang="en-US" dirty="0"/>
              <a:t> </a:t>
            </a:r>
            <a:endParaRPr lang="es-CO" dirty="0"/>
          </a:p>
        </p:txBody>
      </p:sp>
    </p:spTree>
    <p:extLst>
      <p:ext uri="{BB962C8B-B14F-4D97-AF65-F5344CB8AC3E}">
        <p14:creationId xmlns:p14="http://schemas.microsoft.com/office/powerpoint/2010/main" val="467114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05DBD1-5B0D-4BCA-8DAB-B6BEB75FE897}"/>
              </a:ext>
            </a:extLst>
          </p:cNvPr>
          <p:cNvSpPr>
            <a:spLocks noGrp="1"/>
          </p:cNvSpPr>
          <p:nvPr>
            <p:ph type="title"/>
          </p:nvPr>
        </p:nvSpPr>
        <p:spPr>
          <a:xfrm>
            <a:off x="1333502" y="609600"/>
            <a:ext cx="8596668" cy="1320800"/>
          </a:xfrm>
        </p:spPr>
        <p:txBody>
          <a:bodyPr vert="horz" lIns="91440" tIns="45720" rIns="91440" bIns="45720" rtlCol="0">
            <a:normAutofit/>
          </a:bodyPr>
          <a:lstStyle/>
          <a:p>
            <a:r>
              <a:rPr lang="en-US" dirty="0"/>
              <a:t>Brazil on its ways to becoming a GPA member   </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B28F38D-C3D4-4881-B681-4632F4C914AE}"/>
              </a:ext>
            </a:extLst>
          </p:cNvPr>
          <p:cNvSpPr>
            <a:spLocks noGrp="1"/>
          </p:cNvSpPr>
          <p:nvPr>
            <p:ph idx="1"/>
          </p:nvPr>
        </p:nvSpPr>
        <p:spPr>
          <a:xfrm>
            <a:off x="1333502" y="2160589"/>
            <a:ext cx="8596668" cy="3880773"/>
          </a:xfrm>
        </p:spPr>
        <p:txBody>
          <a:bodyPr>
            <a:normAutofit lnSpcReduction="10000"/>
          </a:bodyPr>
          <a:lstStyle/>
          <a:p>
            <a:pPr>
              <a:lnSpc>
                <a:spcPct val="90000"/>
              </a:lnSpc>
            </a:pPr>
            <a:r>
              <a:rPr lang="en-US" sz="1400" b="1" dirty="0"/>
              <a:t>Current Status: </a:t>
            </a:r>
          </a:p>
          <a:p>
            <a:pPr lvl="1">
              <a:lnSpc>
                <a:spcPct val="90000"/>
              </a:lnSpc>
              <a:buFont typeface="Wingdings" panose="05000000000000000000" pitchFamily="2" charset="2"/>
              <a:buChar char="q"/>
            </a:pPr>
            <a:r>
              <a:rPr lang="en-US" sz="1400" dirty="0"/>
              <a:t>Oct. 2017, Brazil joins the GPA as an observer </a:t>
            </a:r>
          </a:p>
          <a:p>
            <a:pPr lvl="1">
              <a:lnSpc>
                <a:spcPct val="90000"/>
              </a:lnSpc>
              <a:buFont typeface="Wingdings" panose="05000000000000000000" pitchFamily="2" charset="2"/>
              <a:buChar char="q"/>
            </a:pPr>
            <a:r>
              <a:rPr lang="en-US" sz="1400" dirty="0"/>
              <a:t>May 2020, Brazil formally requests to engage in the accession process </a:t>
            </a:r>
          </a:p>
          <a:p>
            <a:pPr lvl="1">
              <a:lnSpc>
                <a:spcPct val="90000"/>
              </a:lnSpc>
              <a:buFont typeface="Wingdings" panose="05000000000000000000" pitchFamily="2" charset="2"/>
              <a:buChar char="q"/>
            </a:pPr>
            <a:r>
              <a:rPr lang="en-US" sz="1400" dirty="0"/>
              <a:t>Oct. 2020, Brazil submits to the WTO the “Checklist of Issues or Provision of Information” (restricted access document) </a:t>
            </a:r>
          </a:p>
          <a:p>
            <a:pPr lvl="1">
              <a:lnSpc>
                <a:spcPct val="90000"/>
              </a:lnSpc>
              <a:buFont typeface="Wingdings" panose="05000000000000000000" pitchFamily="2" charset="2"/>
              <a:buChar char="q"/>
            </a:pPr>
            <a:r>
              <a:rPr lang="en-US" sz="1400" dirty="0"/>
              <a:t>Feb. 2021, Brazil presented its initial proposal in terms of procurement access </a:t>
            </a:r>
          </a:p>
          <a:p>
            <a:pPr lvl="1">
              <a:lnSpc>
                <a:spcPct val="90000"/>
              </a:lnSpc>
              <a:buFont typeface="Wingdings" panose="05000000000000000000" pitchFamily="2" charset="2"/>
              <a:buChar char="q"/>
            </a:pPr>
            <a:r>
              <a:rPr lang="en-US" sz="1400" dirty="0"/>
              <a:t>Expected negotiations for the next three years</a:t>
            </a:r>
          </a:p>
          <a:p>
            <a:pPr>
              <a:lnSpc>
                <a:spcPct val="90000"/>
              </a:lnSpc>
            </a:pPr>
            <a:r>
              <a:rPr lang="en-US" sz="1400" b="1" dirty="0"/>
              <a:t>The country’s expectations in terms of benefit: </a:t>
            </a:r>
          </a:p>
          <a:p>
            <a:pPr lvl="1">
              <a:lnSpc>
                <a:spcPct val="90000"/>
              </a:lnSpc>
              <a:buFont typeface="Wingdings" panose="05000000000000000000" pitchFamily="2" charset="2"/>
              <a:buChar char="q"/>
            </a:pPr>
            <a:r>
              <a:rPr lang="en-US" sz="1400" dirty="0"/>
              <a:t>Corruption reductions: </a:t>
            </a:r>
            <a:r>
              <a:rPr lang="en-US" sz="1400" b="1" i="0" dirty="0">
                <a:effectLst/>
              </a:rPr>
              <a:t>↑</a:t>
            </a:r>
            <a:r>
              <a:rPr lang="en-US" sz="1400" b="0" i="0" dirty="0">
                <a:effectLst/>
              </a:rPr>
              <a:t>more competition </a:t>
            </a:r>
            <a:r>
              <a:rPr lang="en-US" sz="1400" b="1" i="0" dirty="0">
                <a:effectLst/>
              </a:rPr>
              <a:t>↓</a:t>
            </a:r>
            <a:r>
              <a:rPr lang="en-US" sz="1400" b="0" i="0" dirty="0">
                <a:effectLst/>
              </a:rPr>
              <a:t>less cartels</a:t>
            </a:r>
            <a:r>
              <a:rPr lang="en-US" sz="1400" b="1" i="0" dirty="0">
                <a:effectLst/>
              </a:rPr>
              <a:t> </a:t>
            </a:r>
            <a:r>
              <a:rPr lang="en-US" sz="1400" b="0" i="0" dirty="0">
                <a:effectLst/>
              </a:rPr>
              <a:t>(e.g.: </a:t>
            </a:r>
            <a:r>
              <a:rPr lang="en-US" sz="1400" b="0" i="0" dirty="0" err="1">
                <a:effectLst/>
              </a:rPr>
              <a:t>Petrobrás’s</a:t>
            </a:r>
            <a:r>
              <a:rPr lang="en-US" sz="1400" b="0" i="0" dirty="0">
                <a:effectLst/>
              </a:rPr>
              <a:t> Carwash Operation and cartels regarding drugs and medical devices).</a:t>
            </a:r>
          </a:p>
          <a:p>
            <a:pPr lvl="1">
              <a:lnSpc>
                <a:spcPct val="90000"/>
              </a:lnSpc>
              <a:buFont typeface="Wingdings" panose="05000000000000000000" pitchFamily="2" charset="2"/>
              <a:buChar char="q"/>
            </a:pPr>
            <a:r>
              <a:rPr lang="en-US" sz="1400" b="0" i="0" dirty="0">
                <a:effectLst/>
              </a:rPr>
              <a:t>Lower prices specially for commodities (e.g.: drug acquisitions through OPAs for Covid-19 treatment)</a:t>
            </a:r>
          </a:p>
          <a:p>
            <a:pPr lvl="1">
              <a:lnSpc>
                <a:spcPct val="90000"/>
              </a:lnSpc>
              <a:buFont typeface="Wingdings" panose="05000000000000000000" pitchFamily="2" charset="2"/>
              <a:buChar char="q"/>
            </a:pPr>
            <a:r>
              <a:rPr lang="en-US" sz="1400" b="0" i="0" dirty="0">
                <a:effectLst/>
              </a:rPr>
              <a:t>Access to goods and services not available in the country</a:t>
            </a:r>
          </a:p>
          <a:p>
            <a:pPr lvl="1">
              <a:lnSpc>
                <a:spcPct val="90000"/>
              </a:lnSpc>
              <a:buFont typeface="Wingdings" panose="05000000000000000000" pitchFamily="2" charset="2"/>
              <a:buChar char="q"/>
            </a:pPr>
            <a:r>
              <a:rPr lang="en-US" sz="1400" b="0" i="0" dirty="0">
                <a:effectLst/>
              </a:rPr>
              <a:t>Participating in an international debate regarding best procurements practices</a:t>
            </a:r>
          </a:p>
          <a:p>
            <a:pPr lvl="1">
              <a:lnSpc>
                <a:spcPct val="90000"/>
              </a:lnSpc>
            </a:pPr>
            <a:endParaRPr lang="es-CO" sz="1400"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3" name="Picture 22" descr="A person in a suit and tie&#10;&#10;Description automatically generated with medium confidence">
            <a:extLst>
              <a:ext uri="{FF2B5EF4-FFF2-40B4-BE49-F238E27FC236}">
                <a16:creationId xmlns:a16="http://schemas.microsoft.com/office/drawing/2014/main" id="{9F283C00-CF2B-4448-AB6D-2828AC088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2633" y="317148"/>
            <a:ext cx="1905000" cy="1905000"/>
          </a:xfrm>
          <a:prstGeom prst="rect">
            <a:avLst/>
          </a:prstGeom>
        </p:spPr>
      </p:pic>
      <p:pic>
        <p:nvPicPr>
          <p:cNvPr id="38" name="Picture 37" descr="Icon&#10;&#10;Description automatically generated">
            <a:extLst>
              <a:ext uri="{FF2B5EF4-FFF2-40B4-BE49-F238E27FC236}">
                <a16:creationId xmlns:a16="http://schemas.microsoft.com/office/drawing/2014/main" id="{B66A290D-FC76-433B-B476-4C17A9638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6673" y="2764564"/>
            <a:ext cx="2276919" cy="948716"/>
          </a:xfrm>
          <a:prstGeom prst="rect">
            <a:avLst/>
          </a:prstGeom>
        </p:spPr>
      </p:pic>
      <p:sp>
        <p:nvSpPr>
          <p:cNvPr id="40" name="TextBox 39">
            <a:extLst>
              <a:ext uri="{FF2B5EF4-FFF2-40B4-BE49-F238E27FC236}">
                <a16:creationId xmlns:a16="http://schemas.microsoft.com/office/drawing/2014/main" id="{707F6EEE-E846-4717-BFE5-EB5AB875CB35}"/>
              </a:ext>
            </a:extLst>
          </p:cNvPr>
          <p:cNvSpPr txBox="1"/>
          <p:nvPr/>
        </p:nvSpPr>
        <p:spPr>
          <a:xfrm>
            <a:off x="10023149" y="2347169"/>
            <a:ext cx="2037463" cy="369332"/>
          </a:xfrm>
          <a:prstGeom prst="rect">
            <a:avLst/>
          </a:prstGeom>
          <a:noFill/>
        </p:spPr>
        <p:txBody>
          <a:bodyPr wrap="square" rtlCol="0">
            <a:spAutoFit/>
          </a:bodyPr>
          <a:lstStyle/>
          <a:p>
            <a:r>
              <a:rPr lang="en-US" dirty="0">
                <a:solidFill>
                  <a:srgbClr val="002060"/>
                </a:solidFill>
              </a:rPr>
              <a:t>Ricardo </a:t>
            </a:r>
            <a:r>
              <a:rPr lang="en-US" dirty="0" err="1">
                <a:solidFill>
                  <a:srgbClr val="002060"/>
                </a:solidFill>
              </a:rPr>
              <a:t>Campello</a:t>
            </a:r>
            <a:endParaRPr lang="es-CO" dirty="0">
              <a:solidFill>
                <a:srgbClr val="002060"/>
              </a:solidFill>
            </a:endParaRPr>
          </a:p>
        </p:txBody>
      </p:sp>
    </p:spTree>
    <p:extLst>
      <p:ext uri="{BB962C8B-B14F-4D97-AF65-F5344CB8AC3E}">
        <p14:creationId xmlns:p14="http://schemas.microsoft.com/office/powerpoint/2010/main" val="3381425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05DBD1-5B0D-4BCA-8DAB-B6BEB75FE897}"/>
              </a:ext>
            </a:extLst>
          </p:cNvPr>
          <p:cNvSpPr>
            <a:spLocks noGrp="1"/>
          </p:cNvSpPr>
          <p:nvPr>
            <p:ph type="title"/>
          </p:nvPr>
        </p:nvSpPr>
        <p:spPr>
          <a:xfrm>
            <a:off x="1333502" y="609600"/>
            <a:ext cx="8596668" cy="1320800"/>
          </a:xfrm>
        </p:spPr>
        <p:txBody>
          <a:bodyPr vert="horz" lIns="91440" tIns="45720" rIns="91440" bIns="45720" rtlCol="0">
            <a:normAutofit/>
          </a:bodyPr>
          <a:lstStyle/>
          <a:p>
            <a:r>
              <a:rPr lang="en-US" dirty="0"/>
              <a:t>Brazil on its ways to becoming a GPA member   </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B28F38D-C3D4-4881-B681-4632F4C914AE}"/>
              </a:ext>
            </a:extLst>
          </p:cNvPr>
          <p:cNvSpPr>
            <a:spLocks noGrp="1"/>
          </p:cNvSpPr>
          <p:nvPr>
            <p:ph idx="1"/>
          </p:nvPr>
        </p:nvSpPr>
        <p:spPr>
          <a:xfrm>
            <a:off x="1333502" y="2160589"/>
            <a:ext cx="8596668" cy="3880773"/>
          </a:xfrm>
        </p:spPr>
        <p:txBody>
          <a:bodyPr>
            <a:normAutofit/>
          </a:bodyPr>
          <a:lstStyle/>
          <a:p>
            <a:pPr>
              <a:lnSpc>
                <a:spcPct val="90000"/>
              </a:lnSpc>
            </a:pPr>
            <a:r>
              <a:rPr lang="en-US" sz="1400" b="1" dirty="0"/>
              <a:t>Some trade-related concerns regarding the accession: </a:t>
            </a:r>
          </a:p>
          <a:p>
            <a:pPr lvl="1">
              <a:lnSpc>
                <a:spcPct val="90000"/>
              </a:lnSpc>
              <a:buFont typeface="Wingdings" panose="05000000000000000000" pitchFamily="2" charset="2"/>
              <a:buChar char="q"/>
            </a:pPr>
            <a:r>
              <a:rPr lang="en-US" sz="1400" b="0" i="0" dirty="0">
                <a:solidFill>
                  <a:srgbClr val="222222"/>
                </a:solidFill>
                <a:effectLst/>
                <a:latin typeface="Arial" panose="020B0604020202020204" pitchFamily="34" charset="0"/>
              </a:rPr>
              <a:t>Potential exclusions of health and defense-related procurement from coverage</a:t>
            </a:r>
          </a:p>
          <a:p>
            <a:pPr lvl="1">
              <a:lnSpc>
                <a:spcPct val="90000"/>
              </a:lnSpc>
              <a:buFont typeface="Wingdings" panose="05000000000000000000" pitchFamily="2" charset="2"/>
              <a:buChar char="q"/>
            </a:pPr>
            <a:r>
              <a:rPr lang="en-US" sz="1400" b="0" i="0" dirty="0">
                <a:solidFill>
                  <a:srgbClr val="222222"/>
                </a:solidFill>
                <a:effectLst/>
                <a:latin typeface="Arial" panose="020B0604020202020204" pitchFamily="34" charset="0"/>
              </a:rPr>
              <a:t>Potential exclusions of state and local governments procurements from coverage</a:t>
            </a:r>
          </a:p>
          <a:p>
            <a:pPr>
              <a:lnSpc>
                <a:spcPct val="90000"/>
              </a:lnSpc>
            </a:pPr>
            <a:r>
              <a:rPr lang="en-US" sz="1400" b="1" dirty="0"/>
              <a:t>Some procurement-related concerns regarding the accession: </a:t>
            </a:r>
          </a:p>
          <a:p>
            <a:pPr lvl="1" algn="just">
              <a:lnSpc>
                <a:spcPct val="90000"/>
              </a:lnSpc>
              <a:buFont typeface="Wingdings" panose="05000000000000000000" pitchFamily="2" charset="2"/>
              <a:buChar char="q"/>
            </a:pPr>
            <a:r>
              <a:rPr lang="en-US" sz="1400" b="0" i="0" dirty="0">
                <a:solidFill>
                  <a:srgbClr val="222222"/>
                </a:solidFill>
                <a:effectLst/>
                <a:latin typeface="Arial" panose="020B0604020202020204" pitchFamily="34" charset="0"/>
              </a:rPr>
              <a:t>Both old and new Public Procurement Acts (Statute #8,666/1993 and Statute #14,133/2021) allow preferential treatment for Brazilian companies such as: </a:t>
            </a:r>
            <a:r>
              <a:rPr lang="en-US" sz="1400" b="1" i="0" dirty="0">
                <a:solidFill>
                  <a:srgbClr val="222222"/>
                </a:solidFill>
                <a:effectLst/>
                <a:latin typeface="Arial" panose="020B0604020202020204" pitchFamily="34" charset="0"/>
              </a:rPr>
              <a:t>(</a:t>
            </a:r>
            <a:r>
              <a:rPr lang="en-US" sz="1400" b="1" i="0" dirty="0" err="1">
                <a:solidFill>
                  <a:srgbClr val="222222"/>
                </a:solidFill>
                <a:effectLst/>
                <a:latin typeface="Arial" panose="020B0604020202020204" pitchFamily="34" charset="0"/>
              </a:rPr>
              <a:t>i</a:t>
            </a:r>
            <a:r>
              <a:rPr lang="en-US" sz="1400" b="1" i="0" dirty="0">
                <a:solidFill>
                  <a:srgbClr val="222222"/>
                </a:solidFill>
                <a:effectLst/>
                <a:latin typeface="Arial" panose="020B0604020202020204" pitchFamily="34" charset="0"/>
              </a:rPr>
              <a:t>)</a:t>
            </a:r>
            <a:r>
              <a:rPr lang="en-US" sz="1400" b="0" i="0" dirty="0">
                <a:solidFill>
                  <a:srgbClr val="222222"/>
                </a:solidFill>
                <a:effectLst/>
                <a:latin typeface="Arial" panose="020B0604020202020204" pitchFamily="34" charset="0"/>
              </a:rPr>
              <a:t> price preference for locally manufactured products or “national” services; and </a:t>
            </a:r>
            <a:r>
              <a:rPr lang="en-US" sz="1400" b="1" i="0" dirty="0">
                <a:solidFill>
                  <a:srgbClr val="222222"/>
                </a:solidFill>
                <a:effectLst/>
                <a:latin typeface="Arial" panose="020B0604020202020204" pitchFamily="34" charset="0"/>
              </a:rPr>
              <a:t>(ii)</a:t>
            </a:r>
            <a:r>
              <a:rPr lang="en-US" sz="1400" b="0" i="0" dirty="0">
                <a:solidFill>
                  <a:srgbClr val="222222"/>
                </a:solidFill>
                <a:effectLst/>
                <a:latin typeface="Arial" panose="020B0604020202020204" pitchFamily="34" charset="0"/>
              </a:rPr>
              <a:t> being a Brazilian company as a tie-breaking criteria.</a:t>
            </a:r>
          </a:p>
          <a:p>
            <a:pPr lvl="1" algn="just">
              <a:lnSpc>
                <a:spcPct val="90000"/>
              </a:lnSpc>
              <a:buFont typeface="Wingdings" panose="05000000000000000000" pitchFamily="2" charset="2"/>
              <a:buChar char="q"/>
            </a:pPr>
            <a:r>
              <a:rPr lang="en-US" sz="1400" b="0" i="0" dirty="0">
                <a:solidFill>
                  <a:srgbClr val="222222"/>
                </a:solidFill>
                <a:effectLst/>
                <a:latin typeface="Arial" panose="020B0604020202020204" pitchFamily="34" charset="0"/>
              </a:rPr>
              <a:t>Other potential price preference programs for recycled, recyclable and biodegradable goods without any time limitation </a:t>
            </a:r>
            <a:r>
              <a:rPr lang="en-US" sz="1400" b="0" i="0" dirty="0">
                <a:solidFill>
                  <a:srgbClr val="222222"/>
                </a:solidFill>
                <a:effectLst/>
                <a:latin typeface="Wingdings" panose="05000000000000000000" pitchFamily="2" charset="2"/>
              </a:rPr>
              <a:t>à</a:t>
            </a:r>
            <a:r>
              <a:rPr lang="en-US" sz="1400" b="0" i="0" dirty="0">
                <a:solidFill>
                  <a:srgbClr val="222222"/>
                </a:solidFill>
                <a:effectLst/>
                <a:latin typeface="Arial" panose="020B0604020202020204" pitchFamily="34" charset="0"/>
              </a:rPr>
              <a:t> potential violations of article V, paragraph 4(b)</a:t>
            </a:r>
          </a:p>
          <a:p>
            <a:pPr lvl="1" algn="just">
              <a:lnSpc>
                <a:spcPct val="90000"/>
              </a:lnSpc>
              <a:buFont typeface="Wingdings" panose="05000000000000000000" pitchFamily="2" charset="2"/>
              <a:buChar char="q"/>
            </a:pPr>
            <a:r>
              <a:rPr lang="en-US" sz="1400" b="0" i="0" dirty="0">
                <a:solidFill>
                  <a:srgbClr val="222222"/>
                </a:solidFill>
                <a:effectLst/>
                <a:latin typeface="Arial" panose="020B0604020202020204" pitchFamily="34" charset="0"/>
              </a:rPr>
              <a:t>Use of offsets like local investments and technology transfer without any time limitation </a:t>
            </a:r>
            <a:r>
              <a:rPr lang="en-US" sz="1400" b="0" i="0" dirty="0">
                <a:solidFill>
                  <a:srgbClr val="222222"/>
                </a:solidFill>
                <a:effectLst/>
                <a:latin typeface="Wingdings" panose="05000000000000000000" pitchFamily="2" charset="2"/>
              </a:rPr>
              <a:t>à</a:t>
            </a:r>
            <a:r>
              <a:rPr lang="en-US" sz="1400" b="0" i="0" dirty="0">
                <a:solidFill>
                  <a:srgbClr val="222222"/>
                </a:solidFill>
                <a:effectLst/>
                <a:latin typeface="Arial" panose="020B0604020202020204" pitchFamily="34" charset="0"/>
              </a:rPr>
              <a:t> violation of article IV, paragraph 6</a:t>
            </a:r>
          </a:p>
          <a:p>
            <a:pPr lvl="1" algn="just">
              <a:lnSpc>
                <a:spcPct val="90000"/>
              </a:lnSpc>
              <a:buFont typeface="Wingdings" panose="05000000000000000000" pitchFamily="2" charset="2"/>
              <a:buChar char="q"/>
            </a:pPr>
            <a:r>
              <a:rPr lang="en-US" sz="1400" b="0" i="0" dirty="0">
                <a:solidFill>
                  <a:srgbClr val="222222"/>
                </a:solidFill>
                <a:effectLst/>
                <a:latin typeface="Arial" panose="020B0604020202020204" pitchFamily="34" charset="0"/>
              </a:rPr>
              <a:t>Difference of opinions between federal, state and local public bodies regarding the interpretation of the New Public Procurement Act and its compliance with GPA requirements</a:t>
            </a:r>
          </a:p>
          <a:p>
            <a:pPr marL="457200" lvl="1" indent="0">
              <a:lnSpc>
                <a:spcPct val="90000"/>
              </a:lnSpc>
              <a:buNone/>
            </a:pPr>
            <a:endParaRPr lang="es-CO" sz="1400"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3" name="Picture 22" descr="A person in a suit and tie&#10;&#10;Description automatically generated with medium confidence">
            <a:extLst>
              <a:ext uri="{FF2B5EF4-FFF2-40B4-BE49-F238E27FC236}">
                <a16:creationId xmlns:a16="http://schemas.microsoft.com/office/drawing/2014/main" id="{9F283C00-CF2B-4448-AB6D-2828AC088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2633" y="317148"/>
            <a:ext cx="1905000" cy="1905000"/>
          </a:xfrm>
          <a:prstGeom prst="rect">
            <a:avLst/>
          </a:prstGeom>
        </p:spPr>
      </p:pic>
      <p:pic>
        <p:nvPicPr>
          <p:cNvPr id="38" name="Picture 37" descr="Icon&#10;&#10;Description automatically generated">
            <a:extLst>
              <a:ext uri="{FF2B5EF4-FFF2-40B4-BE49-F238E27FC236}">
                <a16:creationId xmlns:a16="http://schemas.microsoft.com/office/drawing/2014/main" id="{B66A290D-FC76-433B-B476-4C17A9638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6673" y="2764564"/>
            <a:ext cx="2276919" cy="948716"/>
          </a:xfrm>
          <a:prstGeom prst="rect">
            <a:avLst/>
          </a:prstGeom>
        </p:spPr>
      </p:pic>
      <p:sp>
        <p:nvSpPr>
          <p:cNvPr id="40" name="TextBox 39">
            <a:extLst>
              <a:ext uri="{FF2B5EF4-FFF2-40B4-BE49-F238E27FC236}">
                <a16:creationId xmlns:a16="http://schemas.microsoft.com/office/drawing/2014/main" id="{707F6EEE-E846-4717-BFE5-EB5AB875CB35}"/>
              </a:ext>
            </a:extLst>
          </p:cNvPr>
          <p:cNvSpPr txBox="1"/>
          <p:nvPr/>
        </p:nvSpPr>
        <p:spPr>
          <a:xfrm>
            <a:off x="10023149" y="2347169"/>
            <a:ext cx="2037463" cy="369332"/>
          </a:xfrm>
          <a:prstGeom prst="rect">
            <a:avLst/>
          </a:prstGeom>
          <a:noFill/>
        </p:spPr>
        <p:txBody>
          <a:bodyPr wrap="square" rtlCol="0">
            <a:spAutoFit/>
          </a:bodyPr>
          <a:lstStyle/>
          <a:p>
            <a:r>
              <a:rPr lang="en-US" dirty="0">
                <a:solidFill>
                  <a:srgbClr val="002060"/>
                </a:solidFill>
              </a:rPr>
              <a:t>Ricardo </a:t>
            </a:r>
            <a:r>
              <a:rPr lang="en-US" dirty="0" err="1">
                <a:solidFill>
                  <a:srgbClr val="002060"/>
                </a:solidFill>
              </a:rPr>
              <a:t>Campello</a:t>
            </a:r>
            <a:endParaRPr lang="es-CO" dirty="0">
              <a:solidFill>
                <a:srgbClr val="002060"/>
              </a:solidFill>
            </a:endParaRPr>
          </a:p>
        </p:txBody>
      </p:sp>
    </p:spTree>
    <p:extLst>
      <p:ext uri="{BB962C8B-B14F-4D97-AF65-F5344CB8AC3E}">
        <p14:creationId xmlns:p14="http://schemas.microsoft.com/office/powerpoint/2010/main" val="272870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4249-37EF-43B3-BB6E-E4E91B5B193A}"/>
              </a:ext>
            </a:extLst>
          </p:cNvPr>
          <p:cNvSpPr>
            <a:spLocks noGrp="1"/>
          </p:cNvSpPr>
          <p:nvPr>
            <p:ph type="title"/>
          </p:nvPr>
        </p:nvSpPr>
        <p:spPr/>
        <p:txBody>
          <a:bodyPr>
            <a:normAutofit fontScale="90000"/>
          </a:bodyPr>
          <a:lstStyle/>
          <a:p>
            <a:pPr algn="ctr"/>
            <a:r>
              <a:rPr lang="en-US" sz="6000" dirty="0"/>
              <a:t>Questions </a:t>
            </a:r>
            <a:br>
              <a:rPr lang="en-US" sz="6000" dirty="0"/>
            </a:br>
            <a:r>
              <a:rPr lang="pt-BR" sz="6000" i="1" dirty="0"/>
              <a:t>Perguntas</a:t>
            </a:r>
            <a:r>
              <a:rPr lang="en-US" sz="6000" i="1" dirty="0"/>
              <a:t> </a:t>
            </a:r>
            <a:r>
              <a:rPr lang="en-US" sz="6000" dirty="0"/>
              <a:t> </a:t>
            </a:r>
          </a:p>
        </p:txBody>
      </p:sp>
    </p:spTree>
    <p:extLst>
      <p:ext uri="{BB962C8B-B14F-4D97-AF65-F5344CB8AC3E}">
        <p14:creationId xmlns:p14="http://schemas.microsoft.com/office/powerpoint/2010/main" val="141857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3" name="Straight Connector 12">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98E976DE-0785-4BE5-AEC1-574E989C815E}"/>
              </a:ext>
            </a:extLst>
          </p:cNvPr>
          <p:cNvSpPr>
            <a:spLocks noGrp="1"/>
          </p:cNvSpPr>
          <p:nvPr>
            <p:ph type="ctrTitle"/>
          </p:nvPr>
        </p:nvSpPr>
        <p:spPr>
          <a:xfrm>
            <a:off x="727916" y="1836471"/>
            <a:ext cx="5359647" cy="3176588"/>
          </a:xfrm>
        </p:spPr>
        <p:txBody>
          <a:bodyPr anchor="ctr">
            <a:normAutofit/>
          </a:bodyPr>
          <a:lstStyle/>
          <a:p>
            <a:pPr algn="ctr"/>
            <a:r>
              <a:rPr lang="en-US" dirty="0"/>
              <a:t>Thank You</a:t>
            </a:r>
            <a:br>
              <a:rPr lang="en-US" dirty="0"/>
            </a:br>
            <a:r>
              <a:rPr lang="pt-BR" i="1" dirty="0"/>
              <a:t>Muito obrigado </a:t>
            </a:r>
            <a:r>
              <a:rPr lang="pt-BR" dirty="0"/>
              <a:t> </a:t>
            </a:r>
          </a:p>
        </p:txBody>
      </p:sp>
      <p:sp>
        <p:nvSpPr>
          <p:cNvPr id="21" name="Freeform: Shape 20">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 name="Picture 19" descr="Logo&#10;&#10;Description automatically generated">
            <a:extLst>
              <a:ext uri="{FF2B5EF4-FFF2-40B4-BE49-F238E27FC236}">
                <a16:creationId xmlns:a16="http://schemas.microsoft.com/office/drawing/2014/main" id="{0824F2C5-2C49-440F-A3A1-6FEFE3263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18" y="5366955"/>
            <a:ext cx="2905034" cy="1247490"/>
          </a:xfrm>
          <a:prstGeom prst="rect">
            <a:avLst/>
          </a:prstGeom>
          <a:ln>
            <a:noFill/>
          </a:ln>
          <a:effectLst>
            <a:outerShdw blurRad="292100" dist="139700" dir="2700000" algn="tl" rotWithShape="0">
              <a:srgbClr val="333333">
                <a:alpha val="65000"/>
              </a:srgbClr>
            </a:outerShdw>
          </a:effectLst>
        </p:spPr>
      </p:pic>
      <p:pic>
        <p:nvPicPr>
          <p:cNvPr id="22" name="Picture 21" descr="Logo&#10;&#10;Description automatically generated">
            <a:extLst>
              <a:ext uri="{FF2B5EF4-FFF2-40B4-BE49-F238E27FC236}">
                <a16:creationId xmlns:a16="http://schemas.microsoft.com/office/drawing/2014/main" id="{F9DBA1C9-710C-4B4D-AD37-AFBFDC6FC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497" y="5714629"/>
            <a:ext cx="5023799" cy="1255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0164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3E448-BB43-459C-8F2F-BD4332A4DB8C}"/>
              </a:ext>
            </a:extLst>
          </p:cNvPr>
          <p:cNvSpPr>
            <a:spLocks noGrp="1"/>
          </p:cNvSpPr>
          <p:nvPr>
            <p:ph type="title"/>
          </p:nvPr>
        </p:nvSpPr>
        <p:spPr/>
        <p:txBody>
          <a:bodyPr/>
          <a:lstStyle/>
          <a:p>
            <a:r>
              <a:rPr lang="en-US" dirty="0"/>
              <a:t>Resources </a:t>
            </a:r>
            <a:endParaRPr lang="es-CO" dirty="0"/>
          </a:p>
        </p:txBody>
      </p:sp>
      <p:sp>
        <p:nvSpPr>
          <p:cNvPr id="4" name="Espaço Reservado para Conteúdo 5">
            <a:extLst>
              <a:ext uri="{FF2B5EF4-FFF2-40B4-BE49-F238E27FC236}">
                <a16:creationId xmlns:a16="http://schemas.microsoft.com/office/drawing/2014/main" id="{8C7FF614-8DBD-443F-BB70-B1A89F9DE9C9}"/>
              </a:ext>
            </a:extLst>
          </p:cNvPr>
          <p:cNvSpPr>
            <a:spLocks noGrp="1"/>
          </p:cNvSpPr>
          <p:nvPr>
            <p:ph idx="1"/>
          </p:nvPr>
        </p:nvSpPr>
        <p:spPr>
          <a:xfrm>
            <a:off x="578840" y="1853968"/>
            <a:ext cx="8850386" cy="3615654"/>
          </a:xfrm>
        </p:spPr>
        <p:txBody>
          <a:bodyPr>
            <a:normAutofit fontScale="92500" lnSpcReduction="20000"/>
          </a:bodyPr>
          <a:lstStyle/>
          <a:p>
            <a:pPr marL="365125" indent="-365125" algn="just">
              <a:buSzPts val="1600"/>
              <a:buFont typeface="Wingdings" panose="05000000000000000000" pitchFamily="2" charset="2"/>
              <a:buChar char="q"/>
            </a:pPr>
            <a:r>
              <a:rPr lang="en-US" sz="1600" dirty="0">
                <a:solidFill>
                  <a:srgbClr val="1F497D"/>
                </a:solidFill>
                <a:effectLst>
                  <a:outerShdw blurRad="38100" dist="38100" dir="2700000" algn="tl">
                    <a:srgbClr val="000000">
                      <a:alpha val="43137"/>
                    </a:srgbClr>
                  </a:outerShdw>
                </a:effectLst>
                <a:latin typeface="Calibri"/>
              </a:rPr>
              <a:t>Jonas Lima:  LinkedIn: </a:t>
            </a:r>
            <a:r>
              <a:rPr lang="en-US" sz="1600" dirty="0">
                <a:solidFill>
                  <a:srgbClr val="1F497D"/>
                </a:solidFill>
                <a:effectLst>
                  <a:outerShdw blurRad="38100" dist="38100" dir="2700000" algn="tl">
                    <a:srgbClr val="000000">
                      <a:alpha val="43137"/>
                    </a:srgbClr>
                  </a:outerShdw>
                </a:effectLst>
                <a:latin typeface="Calibri"/>
                <a:hlinkClick r:id="rId2"/>
              </a:rPr>
              <a:t>www.linkedin.com/in/jonas-lima-law</a:t>
            </a:r>
            <a:r>
              <a:rPr lang="en-US" sz="1600" dirty="0">
                <a:solidFill>
                  <a:srgbClr val="1F497D"/>
                </a:solidFill>
                <a:effectLst>
                  <a:outerShdw blurRad="38100" dist="38100" dir="2700000" algn="tl">
                    <a:srgbClr val="000000">
                      <a:alpha val="43137"/>
                    </a:srgbClr>
                  </a:outerShdw>
                </a:effectLst>
                <a:latin typeface="Calibri"/>
              </a:rPr>
              <a:t>; E-mail: </a:t>
            </a:r>
            <a:r>
              <a:rPr lang="en-US" sz="1600" dirty="0">
                <a:solidFill>
                  <a:srgbClr val="1F497D"/>
                </a:solidFill>
                <a:effectLst>
                  <a:outerShdw blurRad="38100" dist="38100" dir="2700000" algn="tl">
                    <a:srgbClr val="000000">
                      <a:alpha val="43137"/>
                    </a:srgbClr>
                  </a:outerShdw>
                </a:effectLst>
                <a:latin typeface="Calibri"/>
                <a:hlinkClick r:id="rId3"/>
              </a:rPr>
              <a:t>jonaslima@jonaslima.com</a:t>
            </a:r>
            <a:r>
              <a:rPr lang="en-US" sz="1600" dirty="0">
                <a:solidFill>
                  <a:srgbClr val="1F497D"/>
                </a:solidFill>
                <a:effectLst>
                  <a:outerShdw blurRad="38100" dist="38100" dir="2700000" algn="tl">
                    <a:srgbClr val="000000">
                      <a:alpha val="43137"/>
                    </a:srgbClr>
                  </a:outerShdw>
                </a:effectLst>
                <a:latin typeface="Calibri"/>
              </a:rPr>
              <a:t>; </a:t>
            </a:r>
            <a:r>
              <a:rPr lang="en-US" sz="1600" dirty="0">
                <a:solidFill>
                  <a:srgbClr val="1F497D"/>
                </a:solidFill>
                <a:effectLst>
                  <a:outerShdw blurRad="38100" dist="38100" dir="2700000" algn="tl">
                    <a:srgbClr val="000000">
                      <a:alpha val="43137"/>
                    </a:srgbClr>
                  </a:outerShdw>
                </a:effectLst>
                <a:latin typeface="Calibri"/>
                <a:cs typeface="Calibri" pitchFamily="34" charset="0"/>
              </a:rPr>
              <a:t>Phone: +55 (61) 3223-0015</a:t>
            </a:r>
          </a:p>
          <a:p>
            <a:pPr>
              <a:buSzPts val="1600"/>
              <a:buFont typeface="Wingdings" panose="05000000000000000000" pitchFamily="2" charset="2"/>
              <a:buChar char="q"/>
            </a:pPr>
            <a:r>
              <a:rPr lang="en-US" sz="1600" dirty="0">
                <a:solidFill>
                  <a:srgbClr val="1F497D"/>
                </a:solidFill>
                <a:effectLst>
                  <a:outerShdw blurRad="38100" dist="38100" dir="2700000" algn="tl">
                    <a:srgbClr val="000000">
                      <a:alpha val="43137"/>
                    </a:srgbClr>
                  </a:outerShdw>
                </a:effectLst>
                <a:latin typeface="Calibri"/>
                <a:cs typeface="Calibri" pitchFamily="34" charset="0"/>
              </a:rPr>
              <a:t>Cristiana </a:t>
            </a:r>
            <a:r>
              <a:rPr lang="en-US" sz="1600" dirty="0" err="1">
                <a:solidFill>
                  <a:srgbClr val="1F497D"/>
                </a:solidFill>
                <a:effectLst>
                  <a:outerShdw blurRad="38100" dist="38100" dir="2700000" algn="tl">
                    <a:srgbClr val="000000">
                      <a:alpha val="43137"/>
                    </a:srgbClr>
                  </a:outerShdw>
                </a:effectLst>
                <a:latin typeface="Calibri"/>
                <a:cs typeface="Calibri" pitchFamily="34" charset="0"/>
              </a:rPr>
              <a:t>Fortini</a:t>
            </a:r>
            <a:r>
              <a:rPr lang="en-US" sz="1600" dirty="0">
                <a:solidFill>
                  <a:srgbClr val="1F497D"/>
                </a:solidFill>
                <a:effectLst>
                  <a:outerShdw blurRad="38100" dist="38100" dir="2700000" algn="tl">
                    <a:srgbClr val="000000">
                      <a:alpha val="43137"/>
                    </a:srgbClr>
                  </a:outerShdw>
                </a:effectLst>
                <a:latin typeface="Calibri"/>
                <a:cs typeface="Calibri" pitchFamily="34" charset="0"/>
              </a:rPr>
              <a:t>:  </a:t>
            </a:r>
            <a:r>
              <a:rPr lang="en-US" sz="1600" dirty="0">
                <a:solidFill>
                  <a:srgbClr val="1F497D"/>
                </a:solidFill>
                <a:effectLst>
                  <a:outerShdw blurRad="38100" dist="38100" dir="2700000" algn="tl">
                    <a:srgbClr val="000000">
                      <a:alpha val="43137"/>
                    </a:srgbClr>
                  </a:outerShdw>
                </a:effectLst>
                <a:latin typeface="Calibri"/>
              </a:rPr>
              <a:t>LinkedIn:</a:t>
            </a:r>
            <a:r>
              <a:rPr lang="en-US" sz="1600" dirty="0">
                <a:solidFill>
                  <a:srgbClr val="1F497D"/>
                </a:solidFill>
                <a:effectLst>
                  <a:outerShdw blurRad="38100" dist="38100" dir="2700000" algn="tl">
                    <a:srgbClr val="000000">
                      <a:alpha val="43137"/>
                    </a:srgbClr>
                  </a:outerShdw>
                </a:effectLst>
                <a:latin typeface="Calibri"/>
                <a:cs typeface="Calibri" pitchFamily="34" charset="0"/>
              </a:rPr>
              <a:t> </a:t>
            </a:r>
            <a:r>
              <a:rPr lang="en-US" sz="1600" dirty="0">
                <a:solidFill>
                  <a:schemeClr val="accent2"/>
                </a:solidFill>
                <a:effectLst>
                  <a:outerShdw blurRad="38100" dist="38100" dir="2700000" algn="tl">
                    <a:srgbClr val="000000">
                      <a:alpha val="43137"/>
                    </a:srgbClr>
                  </a:outerShdw>
                </a:effectLst>
                <a:latin typeface="Calibri"/>
                <a:cs typeface="Calibri" pitchFamily="34" charset="0"/>
                <a:hlinkClick r:id="rId4"/>
              </a:rPr>
              <a:t>www.linkedin.com/in/cristiana-fortini-2522a612b/</a:t>
            </a:r>
            <a:r>
              <a:rPr lang="en-US" sz="1600" dirty="0">
                <a:solidFill>
                  <a:schemeClr val="accent2"/>
                </a:solidFill>
                <a:effectLst>
                  <a:outerShdw blurRad="38100" dist="38100" dir="2700000" algn="tl">
                    <a:srgbClr val="000000">
                      <a:alpha val="43137"/>
                    </a:srgbClr>
                  </a:outerShdw>
                </a:effectLst>
                <a:latin typeface="Calibri"/>
                <a:cs typeface="Calibri" pitchFamily="34" charset="0"/>
              </a:rPr>
              <a:t>; </a:t>
            </a:r>
            <a:r>
              <a:rPr lang="en-US" sz="1600" dirty="0">
                <a:solidFill>
                  <a:schemeClr val="accent1"/>
                </a:solidFill>
                <a:effectLst>
                  <a:outerShdw blurRad="38100" dist="38100" dir="2700000" algn="tl">
                    <a:srgbClr val="000000">
                      <a:alpha val="43137"/>
                    </a:srgbClr>
                  </a:outerShdw>
                </a:effectLst>
                <a:latin typeface="Calibri"/>
                <a:cs typeface="Calibri" pitchFamily="34" charset="0"/>
              </a:rPr>
              <a:t>E-mail: </a:t>
            </a:r>
            <a:r>
              <a:rPr lang="en-US" sz="1600" i="0"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cristiana@carvalhopereirafortini.adv.br</a:t>
            </a:r>
            <a:endParaRPr lang="en-US" sz="1600"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SzPts val="1600"/>
              <a:buFont typeface="Wingdings" panose="05000000000000000000" pitchFamily="2" charset="2"/>
              <a:buChar char="q"/>
            </a:pPr>
            <a:r>
              <a:rPr lang="en-US" sz="1600" dirty="0">
                <a:solidFill>
                  <a:srgbClr val="1F497D"/>
                </a:solidFill>
                <a:effectLst>
                  <a:outerShdw blurRad="38100" dist="38100" dir="2700000" algn="tl">
                    <a:srgbClr val="000000">
                      <a:alpha val="43137"/>
                    </a:srgbClr>
                  </a:outerShdw>
                </a:effectLst>
                <a:latin typeface="Calibri"/>
                <a:cs typeface="Calibri" pitchFamily="34" charset="0"/>
              </a:rPr>
              <a:t>Cesar Pereira:  </a:t>
            </a:r>
            <a:r>
              <a:rPr lang="en-US" sz="1600" dirty="0">
                <a:solidFill>
                  <a:srgbClr val="1F497D"/>
                </a:solidFill>
                <a:effectLst>
                  <a:outerShdw blurRad="38100" dist="38100" dir="2700000" algn="tl">
                    <a:srgbClr val="000000">
                      <a:alpha val="43137"/>
                    </a:srgbClr>
                  </a:outerShdw>
                </a:effectLst>
                <a:latin typeface="Calibri"/>
              </a:rPr>
              <a:t>LinkedIn: </a:t>
            </a:r>
            <a:r>
              <a:rPr lang="en-US" sz="1600" dirty="0">
                <a:solidFill>
                  <a:srgbClr val="1F497D"/>
                </a:solidFill>
                <a:effectLst>
                  <a:outerShdw blurRad="38100" dist="38100" dir="2700000" algn="tl">
                    <a:srgbClr val="000000">
                      <a:alpha val="43137"/>
                    </a:srgbClr>
                  </a:outerShdw>
                </a:effectLst>
                <a:latin typeface="Calibri"/>
                <a:cs typeface="Calibri" pitchFamily="34" charset="0"/>
                <a:hlinkClick r:id="rId6"/>
              </a:rPr>
              <a:t>https://www.linkedin.com/in/cesar-pereira-fciarb-35196b3/</a:t>
            </a:r>
            <a:r>
              <a:rPr lang="en-US" sz="1600" dirty="0">
                <a:solidFill>
                  <a:srgbClr val="1F497D"/>
                </a:solidFill>
                <a:effectLst>
                  <a:outerShdw blurRad="38100" dist="38100" dir="2700000" algn="tl">
                    <a:srgbClr val="000000">
                      <a:alpha val="43137"/>
                    </a:srgbClr>
                  </a:outerShdw>
                </a:effectLst>
                <a:latin typeface="Calibri"/>
                <a:cs typeface="Calibri" pitchFamily="34" charset="0"/>
              </a:rPr>
              <a:t>; </a:t>
            </a:r>
            <a:r>
              <a:rPr lang="en-US" sz="1600" dirty="0">
                <a:solidFill>
                  <a:schemeClr val="accent1"/>
                </a:solidFill>
                <a:effectLst>
                  <a:outerShdw blurRad="38100" dist="38100" dir="2700000" algn="tl">
                    <a:srgbClr val="000000">
                      <a:alpha val="43137"/>
                    </a:srgbClr>
                  </a:outerShdw>
                </a:effectLst>
                <a:latin typeface="Calibri"/>
                <a:cs typeface="Calibri" pitchFamily="34" charset="0"/>
              </a:rPr>
              <a:t>E-mail: </a:t>
            </a:r>
            <a:r>
              <a:rPr lang="en-US" sz="1600" b="0" i="0"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7"/>
              </a:rPr>
              <a:t>cesar@justen.com.br</a:t>
            </a:r>
            <a:endParaRPr lang="en-US" sz="1600"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SzPts val="1600"/>
              <a:buFont typeface="Wingdings" panose="05000000000000000000" pitchFamily="2" charset="2"/>
              <a:buChar char="q"/>
            </a:pPr>
            <a:r>
              <a:rPr lang="en-US" sz="1600" dirty="0">
                <a:solidFill>
                  <a:srgbClr val="1F497D"/>
                </a:solidFill>
                <a:effectLst>
                  <a:outerShdw blurRad="38100" dist="38100" dir="2700000" algn="tl">
                    <a:srgbClr val="000000">
                      <a:alpha val="43137"/>
                    </a:srgbClr>
                  </a:outerShdw>
                </a:effectLst>
                <a:latin typeface="Calibri"/>
                <a:cs typeface="Calibri" pitchFamily="34" charset="0"/>
              </a:rPr>
              <a:t>Marina </a:t>
            </a:r>
            <a:r>
              <a:rPr lang="en-US" sz="1600" dirty="0" err="1">
                <a:solidFill>
                  <a:srgbClr val="1F497D"/>
                </a:solidFill>
                <a:effectLst>
                  <a:outerShdw blurRad="38100" dist="38100" dir="2700000" algn="tl">
                    <a:srgbClr val="000000">
                      <a:alpha val="43137"/>
                    </a:srgbClr>
                  </a:outerShdw>
                </a:effectLst>
                <a:latin typeface="Calibri"/>
                <a:cs typeface="Calibri" pitchFamily="34" charset="0"/>
              </a:rPr>
              <a:t>Maciel</a:t>
            </a:r>
            <a:r>
              <a:rPr lang="en-US" sz="1600" dirty="0">
                <a:solidFill>
                  <a:srgbClr val="1F497D"/>
                </a:solidFill>
                <a:effectLst>
                  <a:outerShdw blurRad="38100" dist="38100" dir="2700000" algn="tl">
                    <a:srgbClr val="000000">
                      <a:alpha val="43137"/>
                    </a:srgbClr>
                  </a:outerShdw>
                </a:effectLst>
                <a:latin typeface="Calibri"/>
                <a:cs typeface="Calibri" pitchFamily="34" charset="0"/>
              </a:rPr>
              <a:t>: </a:t>
            </a:r>
            <a:r>
              <a:rPr lang="en-US" sz="1600" dirty="0">
                <a:solidFill>
                  <a:srgbClr val="1F497D"/>
                </a:solidFill>
                <a:effectLst>
                  <a:outerShdw blurRad="38100" dist="38100" dir="2700000" algn="tl">
                    <a:srgbClr val="000000">
                      <a:alpha val="43137"/>
                    </a:srgbClr>
                  </a:outerShdw>
                </a:effectLst>
                <a:latin typeface="Calibri"/>
              </a:rPr>
              <a:t>LinkedIn:</a:t>
            </a:r>
            <a:r>
              <a:rPr lang="en-US" sz="1600" dirty="0">
                <a:solidFill>
                  <a:srgbClr val="1F497D"/>
                </a:solidFill>
                <a:effectLst>
                  <a:outerShdw blurRad="38100" dist="38100" dir="2700000" algn="tl">
                    <a:srgbClr val="000000">
                      <a:alpha val="43137"/>
                    </a:srgbClr>
                  </a:outerShdw>
                </a:effectLst>
                <a:latin typeface="Calibri"/>
                <a:cs typeface="Calibri" pitchFamily="34" charset="0"/>
              </a:rPr>
              <a:t> </a:t>
            </a:r>
            <a:r>
              <a:rPr lang="en-US" sz="1600" dirty="0">
                <a:solidFill>
                  <a:srgbClr val="1F497D"/>
                </a:solidFill>
                <a:effectLst>
                  <a:outerShdw blurRad="38100" dist="38100" dir="2700000" algn="tl">
                    <a:srgbClr val="000000">
                      <a:alpha val="43137"/>
                    </a:srgbClr>
                  </a:outerShdw>
                </a:effectLst>
                <a:latin typeface="Calibri"/>
                <a:cs typeface="Calibri" pitchFamily="34" charset="0"/>
                <a:hlinkClick r:id="rId8"/>
              </a:rPr>
              <a:t>https://www.linkedin.com/in/marina-pinto-maciel-6b94525b/</a:t>
            </a:r>
            <a:r>
              <a:rPr lang="en-US" sz="1600" dirty="0">
                <a:solidFill>
                  <a:srgbClr val="1F497D"/>
                </a:solidFill>
                <a:effectLst>
                  <a:outerShdw blurRad="38100" dist="38100" dir="2700000" algn="tl">
                    <a:srgbClr val="000000">
                      <a:alpha val="43137"/>
                    </a:srgbClr>
                  </a:outerShdw>
                </a:effectLst>
                <a:latin typeface="Calibri"/>
                <a:cs typeface="Calibri" pitchFamily="34" charset="0"/>
              </a:rPr>
              <a:t> </a:t>
            </a:r>
            <a:r>
              <a:rPr lang="en-US" sz="1600" dirty="0">
                <a:solidFill>
                  <a:schemeClr val="accent1"/>
                </a:solidFill>
                <a:effectLst>
                  <a:outerShdw blurRad="38100" dist="38100" dir="2700000" algn="tl">
                    <a:srgbClr val="000000">
                      <a:alpha val="43137"/>
                    </a:srgbClr>
                  </a:outerShdw>
                </a:effectLst>
                <a:latin typeface="Calibri"/>
                <a:cs typeface="Calibri" pitchFamily="34" charset="0"/>
              </a:rPr>
              <a:t>E-mail:</a:t>
            </a:r>
            <a:r>
              <a:rPr lang="en-US" sz="1600" dirty="0">
                <a:solidFill>
                  <a:srgbClr val="1F497D"/>
                </a:solidFill>
                <a:effectLst>
                  <a:outerShdw blurRad="38100" dist="38100" dir="2700000" algn="tl">
                    <a:srgbClr val="000000">
                      <a:alpha val="43137"/>
                    </a:srgbClr>
                  </a:outerShdw>
                </a:effectLst>
                <a:latin typeface="Calibri"/>
                <a:cs typeface="Calibri" pitchFamily="34" charset="0"/>
              </a:rPr>
              <a:t> </a:t>
            </a:r>
            <a:r>
              <a:rPr lang="en-US" sz="1600"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msi@bmalaw.com.br</a:t>
            </a:r>
            <a:endParaRPr lang="en-US" sz="1600"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SzPts val="1600"/>
              <a:buFont typeface="Wingdings" panose="05000000000000000000" pitchFamily="2" charset="2"/>
              <a:buChar char="q"/>
            </a:pPr>
            <a:r>
              <a:rPr lang="en-US" sz="1600" dirty="0">
                <a:solidFill>
                  <a:srgbClr val="1F497D"/>
                </a:solidFill>
                <a:effectLst>
                  <a:outerShdw blurRad="38100" dist="38100" dir="2700000" algn="tl">
                    <a:srgbClr val="000000">
                      <a:alpha val="43137"/>
                    </a:srgbClr>
                  </a:outerShdw>
                </a:effectLst>
                <a:latin typeface="Calibri"/>
                <a:cs typeface="Calibri" pitchFamily="34" charset="0"/>
              </a:rPr>
              <a:t>Ricardo </a:t>
            </a:r>
            <a:r>
              <a:rPr lang="en-US" sz="1600" dirty="0" err="1">
                <a:solidFill>
                  <a:srgbClr val="1F497D"/>
                </a:solidFill>
                <a:effectLst>
                  <a:outerShdw blurRad="38100" dist="38100" dir="2700000" algn="tl">
                    <a:srgbClr val="000000">
                      <a:alpha val="43137"/>
                    </a:srgbClr>
                  </a:outerShdw>
                </a:effectLst>
                <a:latin typeface="Calibri"/>
                <a:cs typeface="Calibri" pitchFamily="34" charset="0"/>
              </a:rPr>
              <a:t>Campello</a:t>
            </a:r>
            <a:r>
              <a:rPr lang="en-US" sz="1600" dirty="0">
                <a:solidFill>
                  <a:srgbClr val="1F497D"/>
                </a:solidFill>
                <a:effectLst>
                  <a:outerShdw blurRad="38100" dist="38100" dir="2700000" algn="tl">
                    <a:srgbClr val="000000">
                      <a:alpha val="43137"/>
                    </a:srgbClr>
                  </a:outerShdw>
                </a:effectLst>
                <a:latin typeface="Calibri"/>
                <a:cs typeface="Calibri" pitchFamily="34" charset="0"/>
              </a:rPr>
              <a:t>:  </a:t>
            </a:r>
            <a:r>
              <a:rPr lang="en-US" sz="1600" dirty="0">
                <a:solidFill>
                  <a:srgbClr val="1F497D"/>
                </a:solidFill>
                <a:effectLst>
                  <a:outerShdw blurRad="38100" dist="38100" dir="2700000" algn="tl">
                    <a:srgbClr val="000000">
                      <a:alpha val="43137"/>
                    </a:srgbClr>
                  </a:outerShdw>
                </a:effectLst>
                <a:latin typeface="Calibri"/>
              </a:rPr>
              <a:t>LinkedIn: </a:t>
            </a:r>
            <a:r>
              <a:rPr lang="en-US" sz="1600" dirty="0">
                <a:solidFill>
                  <a:schemeClr val="accent2"/>
                </a:solidFill>
                <a:effectLst>
                  <a:outerShdw blurRad="38100" dist="38100" dir="2700000" algn="tl">
                    <a:srgbClr val="000000">
                      <a:alpha val="43137"/>
                    </a:srgbClr>
                  </a:outerShdw>
                </a:effectLst>
                <a:latin typeface="Calibri"/>
                <a:hlinkClick r:id="rId10"/>
              </a:rPr>
              <a:t>https://www.linkedin.com/in/ricardo-campello-83558243/</a:t>
            </a:r>
            <a:r>
              <a:rPr lang="en-US" sz="1600" dirty="0">
                <a:solidFill>
                  <a:schemeClr val="accent1"/>
                </a:solidFill>
                <a:effectLst>
                  <a:outerShdw blurRad="38100" dist="38100" dir="2700000" algn="tl">
                    <a:srgbClr val="000000">
                      <a:alpha val="43137"/>
                    </a:srgbClr>
                  </a:outerShdw>
                </a:effectLst>
                <a:latin typeface="Calibri"/>
                <a:cs typeface="Calibri" pitchFamily="34" charset="0"/>
              </a:rPr>
              <a:t>  E-mail:</a:t>
            </a:r>
            <a:r>
              <a:rPr lang="en-US" sz="1600" dirty="0">
                <a:solidFill>
                  <a:srgbClr val="1F497D"/>
                </a:solidFill>
                <a:effectLst>
                  <a:outerShdw blurRad="38100" dist="38100" dir="2700000" algn="tl">
                    <a:srgbClr val="000000">
                      <a:alpha val="43137"/>
                    </a:srgbClr>
                  </a:outerShdw>
                </a:effectLst>
                <a:latin typeface="Calibri"/>
                <a:cs typeface="Calibri" pitchFamily="34" charset="0"/>
              </a:rPr>
              <a:t> </a:t>
            </a:r>
            <a:r>
              <a:rPr lang="en-US" sz="1600" b="0" i="0"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ricardo.campello@lickslegal.com</a:t>
            </a:r>
            <a:endParaRPr lang="en-US" sz="1600"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SzPts val="1600"/>
              <a:buFont typeface="Wingdings" panose="05000000000000000000" pitchFamily="2" charset="2"/>
              <a:buChar char="q"/>
            </a:pPr>
            <a:r>
              <a:rPr lang="en-US" sz="1600" dirty="0">
                <a:solidFill>
                  <a:srgbClr val="1F497D"/>
                </a:solidFill>
                <a:effectLst>
                  <a:outerShdw blurRad="38100" dist="38100" dir="2700000" algn="tl">
                    <a:srgbClr val="000000">
                      <a:alpha val="43137"/>
                    </a:srgbClr>
                  </a:outerShdw>
                </a:effectLst>
                <a:latin typeface="Calibri"/>
                <a:cs typeface="Calibri" pitchFamily="34" charset="0"/>
              </a:rPr>
              <a:t>Professor Christopher Yukins: LinkedIn: </a:t>
            </a:r>
            <a:r>
              <a:rPr lang="en-US" sz="1600" dirty="0">
                <a:solidFill>
                  <a:srgbClr val="1F497D"/>
                </a:solidFill>
                <a:effectLst>
                  <a:outerShdw blurRad="38100" dist="38100" dir="2700000" algn="tl">
                    <a:srgbClr val="000000">
                      <a:alpha val="43137"/>
                    </a:srgbClr>
                  </a:outerShdw>
                </a:effectLst>
                <a:latin typeface="Calibri"/>
                <a:cs typeface="Calibri" pitchFamily="34" charset="0"/>
                <a:hlinkClick r:id="rId12"/>
              </a:rPr>
              <a:t>https://www.linkedin.com/in/christopher-yukins-73b9037/</a:t>
            </a:r>
            <a:r>
              <a:rPr lang="en-US" sz="1600" dirty="0">
                <a:solidFill>
                  <a:srgbClr val="1F497D"/>
                </a:solidFill>
                <a:effectLst>
                  <a:outerShdw blurRad="38100" dist="38100" dir="2700000" algn="tl">
                    <a:srgbClr val="000000">
                      <a:alpha val="43137"/>
                    </a:srgbClr>
                  </a:outerShdw>
                </a:effectLst>
                <a:latin typeface="Calibri"/>
                <a:cs typeface="Calibri" pitchFamily="34" charset="0"/>
              </a:rPr>
              <a:t>; Email: </a:t>
            </a:r>
            <a:r>
              <a:rPr lang="en-US" sz="1600" dirty="0">
                <a:solidFill>
                  <a:srgbClr val="1F497D"/>
                </a:solidFill>
                <a:effectLst>
                  <a:outerShdw blurRad="38100" dist="38100" dir="2700000" algn="tl">
                    <a:srgbClr val="000000">
                      <a:alpha val="43137"/>
                    </a:srgbClr>
                  </a:outerShdw>
                </a:effectLst>
                <a:latin typeface="Calibri"/>
                <a:cs typeface="Calibri" pitchFamily="34" charset="0"/>
                <a:hlinkClick r:id="rId13"/>
              </a:rPr>
              <a:t>cyukins@law.gwu.edu</a:t>
            </a:r>
            <a:endParaRPr lang="en-US" sz="1600" dirty="0">
              <a:solidFill>
                <a:srgbClr val="1F497D"/>
              </a:solidFill>
              <a:effectLst>
                <a:outerShdw blurRad="38100" dist="38100" dir="2700000" algn="tl">
                  <a:srgbClr val="000000">
                    <a:alpha val="43137"/>
                  </a:srgbClr>
                </a:outerShdw>
              </a:effectLst>
              <a:latin typeface="Calibri"/>
              <a:cs typeface="Calibri" pitchFamily="34" charset="0"/>
            </a:endParaRPr>
          </a:p>
          <a:p>
            <a:pPr>
              <a:buSzPts val="1600"/>
              <a:buFont typeface="Wingdings" panose="05000000000000000000" pitchFamily="2" charset="2"/>
              <a:buChar char="q"/>
            </a:pPr>
            <a:r>
              <a:rPr lang="en-US" sz="1600" dirty="0" err="1">
                <a:solidFill>
                  <a:srgbClr val="1F497D"/>
                </a:solidFill>
                <a:effectLst>
                  <a:outerShdw blurRad="38100" dist="38100" dir="2700000" algn="tl">
                    <a:srgbClr val="000000">
                      <a:alpha val="43137"/>
                    </a:srgbClr>
                  </a:outerShdw>
                </a:effectLst>
                <a:latin typeface="Calibri"/>
                <a:cs typeface="Calibri" pitchFamily="34" charset="0"/>
              </a:rPr>
              <a:t>Professora</a:t>
            </a:r>
            <a:r>
              <a:rPr lang="en-US" sz="1600" dirty="0">
                <a:solidFill>
                  <a:srgbClr val="1F497D"/>
                </a:solidFill>
                <a:effectLst>
                  <a:outerShdw blurRad="38100" dist="38100" dir="2700000" algn="tl">
                    <a:srgbClr val="000000">
                      <a:alpha val="43137"/>
                    </a:srgbClr>
                  </a:outerShdw>
                </a:effectLst>
                <a:latin typeface="Calibri"/>
                <a:cs typeface="Calibri" pitchFamily="34" charset="0"/>
              </a:rPr>
              <a:t> Ana Victoria Christoff: LinkedIn: </a:t>
            </a:r>
            <a:r>
              <a:rPr lang="en-US" sz="1600" dirty="0">
                <a:solidFill>
                  <a:srgbClr val="1F497D"/>
                </a:solidFill>
                <a:effectLst>
                  <a:outerShdw blurRad="38100" dist="38100" dir="2700000" algn="tl">
                    <a:srgbClr val="000000">
                      <a:alpha val="43137"/>
                    </a:srgbClr>
                  </a:outerShdw>
                </a:effectLst>
                <a:latin typeface="Calibri"/>
                <a:cs typeface="Calibri" pitchFamily="34" charset="0"/>
                <a:hlinkClick r:id="rId14"/>
              </a:rPr>
              <a:t>www.linkedin.com/in/ana-victoria-christoff/</a:t>
            </a:r>
            <a:r>
              <a:rPr lang="en-US" sz="1600" dirty="0">
                <a:solidFill>
                  <a:srgbClr val="1F497D"/>
                </a:solidFill>
                <a:effectLst>
                  <a:outerShdw blurRad="38100" dist="38100" dir="2700000" algn="tl">
                    <a:srgbClr val="000000">
                      <a:alpha val="43137"/>
                    </a:srgbClr>
                  </a:outerShdw>
                </a:effectLst>
                <a:latin typeface="Calibri"/>
                <a:cs typeface="Calibri" pitchFamily="34" charset="0"/>
              </a:rPr>
              <a:t>; Email: </a:t>
            </a:r>
            <a:r>
              <a:rPr lang="en-US" sz="1600" dirty="0">
                <a:solidFill>
                  <a:srgbClr val="1F497D"/>
                </a:solidFill>
                <a:effectLst>
                  <a:outerShdw blurRad="38100" dist="38100" dir="2700000" algn="tl">
                    <a:srgbClr val="000000">
                      <a:alpha val="43137"/>
                    </a:srgbClr>
                  </a:outerShdw>
                </a:effectLst>
                <a:latin typeface="Calibri"/>
                <a:cs typeface="Calibri" pitchFamily="34" charset="0"/>
                <a:hlinkClick r:id="rId15"/>
              </a:rPr>
              <a:t>avchristoff@law.gwu.edu</a:t>
            </a:r>
            <a:endParaRPr lang="pt-BR" sz="1600" dirty="0">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84139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6C576-1758-4796-BF2F-CBD7CBBB7303}"/>
              </a:ext>
            </a:extLst>
          </p:cNvPr>
          <p:cNvSpPr>
            <a:spLocks noGrp="1"/>
          </p:cNvSpPr>
          <p:nvPr>
            <p:ph type="title"/>
          </p:nvPr>
        </p:nvSpPr>
        <p:spPr/>
        <p:txBody>
          <a:bodyPr/>
          <a:lstStyle/>
          <a:p>
            <a:r>
              <a:rPr lang="en-US" dirty="0"/>
              <a:t>Translation services </a:t>
            </a:r>
            <a:endParaRPr lang="es-CO" dirty="0"/>
          </a:p>
        </p:txBody>
      </p:sp>
      <p:sp>
        <p:nvSpPr>
          <p:cNvPr id="3" name="Content Placeholder 2">
            <a:extLst>
              <a:ext uri="{FF2B5EF4-FFF2-40B4-BE49-F238E27FC236}">
                <a16:creationId xmlns:a16="http://schemas.microsoft.com/office/drawing/2014/main" id="{F052FB22-7328-4921-9525-97A44F3BDB94}"/>
              </a:ext>
            </a:extLst>
          </p:cNvPr>
          <p:cNvSpPr>
            <a:spLocks noGrp="1"/>
          </p:cNvSpPr>
          <p:nvPr>
            <p:ph idx="1"/>
          </p:nvPr>
        </p:nvSpPr>
        <p:spPr>
          <a:xfrm>
            <a:off x="677334" y="2160589"/>
            <a:ext cx="3623361" cy="3880773"/>
          </a:xfrm>
        </p:spPr>
        <p:txBody>
          <a:bodyPr/>
          <a:lstStyle/>
          <a:p>
            <a:pPr algn="just">
              <a:buFont typeface="Wingdings" panose="05000000000000000000" pitchFamily="2" charset="2"/>
              <a:buChar char="§"/>
            </a:pPr>
            <a:r>
              <a:rPr lang="en-US" dirty="0"/>
              <a:t>This program will be in English. To hear the program in Portuguese, please select the “interpretation” button.</a:t>
            </a:r>
          </a:p>
          <a:p>
            <a:pPr marL="0" indent="0">
              <a:buNone/>
            </a:pPr>
            <a:endParaRPr lang="en-US" dirty="0"/>
          </a:p>
          <a:p>
            <a:pPr>
              <a:buFont typeface="Wingdings" panose="05000000000000000000" pitchFamily="2" charset="2"/>
              <a:buChar char="§"/>
            </a:pPr>
            <a:r>
              <a:rPr lang="en-US" dirty="0"/>
              <a:t>Then, please select the    “Portuguese” channel. </a:t>
            </a:r>
          </a:p>
          <a:p>
            <a:pPr marL="0" indent="0">
              <a:buNone/>
            </a:pPr>
            <a:endParaRPr lang="en-US" dirty="0"/>
          </a:p>
          <a:p>
            <a:pPr>
              <a:buFont typeface="Wingdings" panose="05000000000000000000" pitchFamily="2" charset="2"/>
              <a:buChar char="§"/>
            </a:pPr>
            <a:r>
              <a:rPr lang="en-US" dirty="0"/>
              <a:t>Then, press “mute original audio”. </a:t>
            </a:r>
            <a:endParaRPr lang="es-CO" dirty="0"/>
          </a:p>
        </p:txBody>
      </p:sp>
      <p:pic>
        <p:nvPicPr>
          <p:cNvPr id="5" name="Picture 4" descr="Graphical user interface, application&#10;&#10;Description automatically generated">
            <a:extLst>
              <a:ext uri="{FF2B5EF4-FFF2-40B4-BE49-F238E27FC236}">
                <a16:creationId xmlns:a16="http://schemas.microsoft.com/office/drawing/2014/main" id="{9B5B8F66-4AE9-41AC-809F-861EC85B42E6}"/>
              </a:ext>
            </a:extLst>
          </p:cNvPr>
          <p:cNvPicPr>
            <a:picLocks noChangeAspect="1"/>
          </p:cNvPicPr>
          <p:nvPr/>
        </p:nvPicPr>
        <p:blipFill rotWithShape="1">
          <a:blip r:embed="rId2">
            <a:extLst>
              <a:ext uri="{28A0092B-C50C-407E-A947-70E740481C1C}">
                <a14:useLocalDpi xmlns:a14="http://schemas.microsoft.com/office/drawing/2010/main" val="0"/>
              </a:ext>
            </a:extLst>
          </a:blip>
          <a:srcRect l="3055" t="51421" r="23253" b="-2230"/>
          <a:stretch/>
        </p:blipFill>
        <p:spPr>
          <a:xfrm>
            <a:off x="5905270" y="2381462"/>
            <a:ext cx="3510035" cy="982564"/>
          </a:xfrm>
          <a:prstGeom prst="rect">
            <a:avLst/>
          </a:prstGeom>
        </p:spPr>
      </p:pic>
      <p:cxnSp>
        <p:nvCxnSpPr>
          <p:cNvPr id="7" name="Straight Arrow Connector 6">
            <a:extLst>
              <a:ext uri="{FF2B5EF4-FFF2-40B4-BE49-F238E27FC236}">
                <a16:creationId xmlns:a16="http://schemas.microsoft.com/office/drawing/2014/main" id="{822B0771-AF6B-463D-B378-52F5BE0DBCCE}"/>
              </a:ext>
            </a:extLst>
          </p:cNvPr>
          <p:cNvCxnSpPr>
            <a:cxnSpLocks/>
          </p:cNvCxnSpPr>
          <p:nvPr/>
        </p:nvCxnSpPr>
        <p:spPr>
          <a:xfrm flipV="1">
            <a:off x="4411076" y="2777566"/>
            <a:ext cx="112918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descr="A screenshot of a computer&#10;&#10;Description automatically generated with medium confidence">
            <a:extLst>
              <a:ext uri="{FF2B5EF4-FFF2-40B4-BE49-F238E27FC236}">
                <a16:creationId xmlns:a16="http://schemas.microsoft.com/office/drawing/2014/main" id="{CFBAE44C-1AAA-44CF-A10F-46966EEA7CBF}"/>
              </a:ext>
            </a:extLst>
          </p:cNvPr>
          <p:cNvPicPr>
            <a:picLocks noChangeAspect="1"/>
          </p:cNvPicPr>
          <p:nvPr/>
        </p:nvPicPr>
        <p:blipFill rotWithShape="1">
          <a:blip r:embed="rId3">
            <a:extLst>
              <a:ext uri="{28A0092B-C50C-407E-A947-70E740481C1C}">
                <a14:useLocalDpi xmlns:a14="http://schemas.microsoft.com/office/drawing/2010/main" val="0"/>
              </a:ext>
            </a:extLst>
          </a:blip>
          <a:srcRect l="17845" t="20098" r="12840" b="13976"/>
          <a:stretch/>
        </p:blipFill>
        <p:spPr>
          <a:xfrm>
            <a:off x="5905270" y="3726821"/>
            <a:ext cx="3017666" cy="2110153"/>
          </a:xfrm>
          <a:prstGeom prst="rect">
            <a:avLst/>
          </a:prstGeom>
        </p:spPr>
      </p:pic>
      <p:cxnSp>
        <p:nvCxnSpPr>
          <p:cNvPr id="13" name="Straight Arrow Connector 12">
            <a:extLst>
              <a:ext uri="{FF2B5EF4-FFF2-40B4-BE49-F238E27FC236}">
                <a16:creationId xmlns:a16="http://schemas.microsoft.com/office/drawing/2014/main" id="{0CBC4F9F-F046-4472-A491-4940F3DC5985}"/>
              </a:ext>
            </a:extLst>
          </p:cNvPr>
          <p:cNvCxnSpPr>
            <a:cxnSpLocks/>
          </p:cNvCxnSpPr>
          <p:nvPr/>
        </p:nvCxnSpPr>
        <p:spPr>
          <a:xfrm flipV="1">
            <a:off x="4300695" y="4100975"/>
            <a:ext cx="112918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5491C5C-BB1C-4761-AF29-487152361C42}"/>
              </a:ext>
            </a:extLst>
          </p:cNvPr>
          <p:cNvCxnSpPr>
            <a:cxnSpLocks/>
          </p:cNvCxnSpPr>
          <p:nvPr/>
        </p:nvCxnSpPr>
        <p:spPr>
          <a:xfrm flipV="1">
            <a:off x="4300695" y="4948142"/>
            <a:ext cx="112918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Graphical user interface, application&#10;&#10;Description automatically generated">
            <a:extLst>
              <a:ext uri="{FF2B5EF4-FFF2-40B4-BE49-F238E27FC236}">
                <a16:creationId xmlns:a16="http://schemas.microsoft.com/office/drawing/2014/main" id="{BBF71D52-47FE-469F-8A2B-3DBBF71E122E}"/>
              </a:ext>
            </a:extLst>
          </p:cNvPr>
          <p:cNvPicPr>
            <a:picLocks noChangeAspect="1"/>
          </p:cNvPicPr>
          <p:nvPr/>
        </p:nvPicPr>
        <p:blipFill rotWithShape="1">
          <a:blip r:embed="rId4">
            <a:extLst>
              <a:ext uri="{28A0092B-C50C-407E-A947-70E740481C1C}">
                <a14:useLocalDpi xmlns:a14="http://schemas.microsoft.com/office/drawing/2010/main" val="0"/>
              </a:ext>
            </a:extLst>
          </a:blip>
          <a:srcRect t="54036" r="38945"/>
          <a:stretch/>
        </p:blipFill>
        <p:spPr>
          <a:xfrm>
            <a:off x="7106791" y="3980392"/>
            <a:ext cx="1453660" cy="618542"/>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9DE60D3B-903B-4D79-AEF2-3D8685D3FD1F}"/>
              </a:ext>
            </a:extLst>
          </p:cNvPr>
          <p:cNvPicPr>
            <a:picLocks noChangeAspect="1"/>
          </p:cNvPicPr>
          <p:nvPr/>
        </p:nvPicPr>
        <p:blipFill rotWithShape="1">
          <a:blip r:embed="rId4">
            <a:extLst>
              <a:ext uri="{28A0092B-C50C-407E-A947-70E740481C1C}">
                <a14:useLocalDpi xmlns:a14="http://schemas.microsoft.com/office/drawing/2010/main" val="0"/>
              </a:ext>
            </a:extLst>
          </a:blip>
          <a:srcRect t="77017" r="66832" b="9537"/>
          <a:stretch/>
        </p:blipFill>
        <p:spPr>
          <a:xfrm>
            <a:off x="6541667" y="5624743"/>
            <a:ext cx="872436" cy="180935"/>
          </a:xfrm>
          <a:prstGeom prst="rect">
            <a:avLst/>
          </a:prstGeom>
        </p:spPr>
      </p:pic>
    </p:spTree>
    <p:extLst>
      <p:ext uri="{BB962C8B-B14F-4D97-AF65-F5344CB8AC3E}">
        <p14:creationId xmlns:p14="http://schemas.microsoft.com/office/powerpoint/2010/main" val="378395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94240C-8B86-4A1F-B24E-5B24634248FB}"/>
              </a:ext>
            </a:extLst>
          </p:cNvPr>
          <p:cNvSpPr>
            <a:spLocks noGrp="1"/>
          </p:cNvSpPr>
          <p:nvPr>
            <p:ph type="title"/>
          </p:nvPr>
        </p:nvSpPr>
        <p:spPr>
          <a:xfrm>
            <a:off x="1063502" y="252769"/>
            <a:ext cx="3300646" cy="4463889"/>
          </a:xfrm>
        </p:spPr>
        <p:txBody>
          <a:bodyPr anchor="ctr">
            <a:normAutofit/>
          </a:bodyPr>
          <a:lstStyle/>
          <a:p>
            <a:pPr algn="ctr"/>
            <a:r>
              <a:rPr lang="en-US" sz="5400" dirty="0"/>
              <a:t>Welcome</a:t>
            </a:r>
            <a:r>
              <a:rPr lang="en-US" dirty="0"/>
              <a:t> </a:t>
            </a:r>
            <a:br>
              <a:rPr lang="en-US" dirty="0"/>
            </a:br>
            <a:r>
              <a:rPr lang="en-US" sz="2400" i="1" dirty="0"/>
              <a:t>Professor Chris </a:t>
            </a:r>
            <a:r>
              <a:rPr lang="en-US" sz="2400" i="1" dirty="0" err="1"/>
              <a:t>Yukins</a:t>
            </a:r>
            <a:r>
              <a:rPr lang="en-US" sz="2400" i="1" dirty="0"/>
              <a:t> </a:t>
            </a:r>
            <a:br>
              <a:rPr lang="en-US" sz="2400" i="1" dirty="0"/>
            </a:br>
            <a:r>
              <a:rPr lang="en-US" sz="2400" i="1" dirty="0"/>
              <a:t>GW Law School</a:t>
            </a:r>
            <a:br>
              <a:rPr lang="en-US" sz="2400" i="1" dirty="0"/>
            </a:br>
            <a:r>
              <a:rPr lang="en-US" sz="2400" i="1" dirty="0"/>
              <a:t> </a:t>
            </a:r>
            <a:endParaRPr lang="es-CO" dirty="0"/>
          </a:p>
        </p:txBody>
      </p:sp>
      <p:sp>
        <p:nvSpPr>
          <p:cNvPr id="11" name="Isosceles Triangle 10">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3" name="Straight Connector 12">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489FF4CD-F9DD-4CAE-982D-E4F0DC968DB9}"/>
              </a:ext>
            </a:extLst>
          </p:cNvPr>
          <p:cNvSpPr>
            <a:spLocks noGrp="1" noChangeArrowheads="1"/>
          </p:cNvSpPr>
          <p:nvPr>
            <p:ph idx="1"/>
          </p:nvPr>
        </p:nvSpPr>
        <p:spPr bwMode="auto">
          <a:xfrm>
            <a:off x="4978918" y="1109145"/>
            <a:ext cx="6341016" cy="460390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defTabSz="914400" eaLnBrk="0" fontAlgn="base" hangingPunct="0">
              <a:spcBef>
                <a:spcPct val="0"/>
              </a:spcBef>
              <a:spcAft>
                <a:spcPts val="600"/>
              </a:spcAft>
              <a:buClrTx/>
              <a:buSzTx/>
            </a:pPr>
            <a:r>
              <a:rPr kumimoji="0" lang="es-CO" altLang="es-CO" b="0" i="0" u="none" strike="noStrike" cap="none" normalizeH="0" baseline="0" dirty="0" err="1">
                <a:ln>
                  <a:noFill/>
                </a:ln>
                <a:effectLst/>
                <a:latin typeface="Verdana" panose="020B0604030504040204" pitchFamily="34" charset="0"/>
              </a:rPr>
              <a:t>This</a:t>
            </a:r>
            <a:r>
              <a:rPr kumimoji="0" lang="es-CO" altLang="es-CO" b="0" i="0" u="none" strike="noStrike" cap="none" normalizeH="0" baseline="0" dirty="0">
                <a:ln>
                  <a:noFill/>
                </a:ln>
                <a:effectLst/>
                <a:latin typeface="Verdana" panose="020B0604030504040204" pitchFamily="34" charset="0"/>
              </a:rPr>
              <a:t> </a:t>
            </a:r>
            <a:r>
              <a:rPr kumimoji="0" lang="es-CO" altLang="es-CO" b="0" i="0" u="none" strike="noStrike" cap="none" normalizeH="0" baseline="0" dirty="0" err="1">
                <a:ln>
                  <a:noFill/>
                </a:ln>
                <a:effectLst/>
                <a:latin typeface="Verdana" panose="020B0604030504040204" pitchFamily="34" charset="0"/>
              </a:rPr>
              <a:t>webinar</a:t>
            </a:r>
            <a:r>
              <a:rPr kumimoji="0" lang="es-CO" altLang="es-CO" b="0" i="0" u="none" strike="noStrike" cap="none" normalizeH="0" baseline="0" dirty="0">
                <a:ln>
                  <a:noFill/>
                </a:ln>
                <a:effectLst/>
                <a:latin typeface="Verdana" panose="020B0604030504040204" pitchFamily="34" charset="0"/>
              </a:rPr>
              <a:t> </a:t>
            </a:r>
            <a:r>
              <a:rPr kumimoji="0" lang="es-CO" altLang="es-CO" b="0" i="0" u="none" strike="noStrike" cap="none" normalizeH="0" baseline="0" dirty="0" err="1">
                <a:ln>
                  <a:noFill/>
                </a:ln>
                <a:effectLst/>
                <a:latin typeface="Verdana" panose="020B0604030504040204" pitchFamily="34" charset="0"/>
              </a:rPr>
              <a:t>discusses</a:t>
            </a:r>
            <a:r>
              <a:rPr kumimoji="0" lang="es-CO" altLang="es-CO" b="0" i="0" u="none" strike="noStrike" cap="none" normalizeH="0" baseline="0" dirty="0">
                <a:ln>
                  <a:noFill/>
                </a:ln>
                <a:effectLst/>
                <a:latin typeface="Verdana" panose="020B0604030504040204" pitchFamily="34" charset="0"/>
              </a:rPr>
              <a:t> </a:t>
            </a:r>
            <a:r>
              <a:rPr kumimoji="0" lang="es-CO" altLang="es-CO" b="0" i="0" u="none" strike="noStrike" cap="none" normalizeH="0" baseline="0" dirty="0" err="1">
                <a:ln>
                  <a:noFill/>
                </a:ln>
                <a:effectLst/>
                <a:latin typeface="Verdana" panose="020B0604030504040204" pitchFamily="34" charset="0"/>
              </a:rPr>
              <a:t>Brazilian</a:t>
            </a:r>
            <a:r>
              <a:rPr kumimoji="0" lang="es-CO" altLang="es-CO" b="0" i="0" u="none" strike="noStrike" cap="none" normalizeH="0" baseline="0" dirty="0">
                <a:ln>
                  <a:noFill/>
                </a:ln>
                <a:effectLst/>
                <a:latin typeface="Verdana" panose="020B0604030504040204" pitchFamily="34" charset="0"/>
              </a:rPr>
              <a:t> </a:t>
            </a:r>
            <a:r>
              <a:rPr kumimoji="0" lang="es-CO" altLang="es-CO" b="0" i="0" u="none" strike="noStrike" cap="none" normalizeH="0" baseline="0" dirty="0" err="1">
                <a:ln>
                  <a:noFill/>
                </a:ln>
                <a:effectLst/>
                <a:latin typeface="Verdana" panose="020B0604030504040204" pitchFamily="34" charset="0"/>
              </a:rPr>
              <a:t>procurement</a:t>
            </a:r>
            <a:r>
              <a:rPr kumimoji="0" lang="es-CO" altLang="es-CO" b="0" i="0" u="none" strike="noStrike" cap="none" normalizeH="0" baseline="0" dirty="0">
                <a:ln>
                  <a:noFill/>
                </a:ln>
                <a:effectLst/>
                <a:latin typeface="Verdana" panose="020B0604030504040204" pitchFamily="34" charset="0"/>
              </a:rPr>
              <a:t> </a:t>
            </a:r>
            <a:r>
              <a:rPr kumimoji="0" lang="es-CO" altLang="es-CO" b="0" i="0" u="none" strike="noStrike" cap="none" normalizeH="0" baseline="0" dirty="0" err="1">
                <a:ln>
                  <a:noFill/>
                </a:ln>
                <a:effectLst/>
                <a:latin typeface="Verdana" panose="020B0604030504040204" pitchFamily="34" charset="0"/>
              </a:rPr>
              <a:t>law</a:t>
            </a:r>
            <a:r>
              <a:rPr kumimoji="0" lang="es-CO" altLang="es-CO" b="0" i="0" u="none" strike="noStrike" cap="none" normalizeH="0" baseline="0" dirty="0">
                <a:ln>
                  <a:noFill/>
                </a:ln>
                <a:effectLst/>
                <a:latin typeface="Verdana" panose="020B0604030504040204" pitchFamily="34" charset="0"/>
              </a:rPr>
              <a:t> and </a:t>
            </a:r>
            <a:r>
              <a:rPr kumimoji="0" lang="es-CO" altLang="es-CO" b="0" i="0" u="none" strike="noStrike" cap="none" normalizeH="0" baseline="0" dirty="0" err="1">
                <a:ln>
                  <a:noFill/>
                </a:ln>
                <a:effectLst/>
                <a:latin typeface="Verdana" panose="020B0604030504040204" pitchFamily="34" charset="0"/>
              </a:rPr>
              <a:t>Brazil's</a:t>
            </a:r>
            <a:r>
              <a:rPr kumimoji="0" lang="es-CO" altLang="es-CO" b="0" i="0" u="none" strike="noStrike" cap="none" normalizeH="0" baseline="0" dirty="0">
                <a:ln>
                  <a:noFill/>
                </a:ln>
                <a:effectLst/>
                <a:latin typeface="Verdana" panose="020B0604030504040204" pitchFamily="34" charset="0"/>
              </a:rPr>
              <a:t> </a:t>
            </a:r>
            <a:r>
              <a:rPr kumimoji="0" lang="es-CO" altLang="es-CO" b="0" i="0" u="none" strike="noStrike" cap="none" normalizeH="0" baseline="0" dirty="0" err="1">
                <a:ln>
                  <a:noFill/>
                </a:ln>
                <a:effectLst/>
                <a:latin typeface="Verdana" panose="020B0604030504040204" pitchFamily="34" charset="0"/>
              </a:rPr>
              <a:t>possible</a:t>
            </a:r>
            <a:r>
              <a:rPr kumimoji="0" lang="es-CO" altLang="es-CO" b="0" i="0" u="none" strike="noStrike" cap="none" normalizeH="0" baseline="0" dirty="0">
                <a:ln>
                  <a:noFill/>
                </a:ln>
                <a:effectLst/>
                <a:latin typeface="Verdana" panose="020B0604030504040204" pitchFamily="34" charset="0"/>
              </a:rPr>
              <a:t> </a:t>
            </a:r>
            <a:r>
              <a:rPr kumimoji="0" lang="es-CO" altLang="es-CO" b="0" i="0" u="none" strike="noStrike" cap="none" normalizeH="0" baseline="0" dirty="0" err="1">
                <a:ln>
                  <a:noFill/>
                </a:ln>
                <a:effectLst/>
                <a:latin typeface="Verdana" panose="020B0604030504040204" pitchFamily="34" charset="0"/>
              </a:rPr>
              <a:t>accession</a:t>
            </a:r>
            <a:r>
              <a:rPr kumimoji="0" lang="es-CO" altLang="es-CO" b="0" i="0" u="none" strike="noStrike" cap="none" normalizeH="0" baseline="0" dirty="0">
                <a:ln>
                  <a:noFill/>
                </a:ln>
                <a:effectLst/>
                <a:latin typeface="Verdana" panose="020B0604030504040204" pitchFamily="34" charset="0"/>
              </a:rPr>
              <a:t> </a:t>
            </a:r>
            <a:r>
              <a:rPr kumimoji="0" lang="es-CO" altLang="es-CO" b="0" i="0" u="none" strike="noStrike" cap="none" normalizeH="0" baseline="0" dirty="0" err="1">
                <a:ln>
                  <a:noFill/>
                </a:ln>
                <a:effectLst/>
                <a:latin typeface="Verdana" panose="020B0604030504040204" pitchFamily="34" charset="0"/>
              </a:rPr>
              <a:t>to</a:t>
            </a:r>
            <a:r>
              <a:rPr kumimoji="0" lang="es-CO" altLang="es-CO" b="0" i="0" u="none" strike="noStrike" cap="none" normalizeH="0" baseline="0" dirty="0">
                <a:ln>
                  <a:noFill/>
                </a:ln>
                <a:effectLst/>
                <a:latin typeface="Verdana" panose="020B0604030504040204" pitchFamily="34" charset="0"/>
              </a:rPr>
              <a:t> </a:t>
            </a:r>
            <a:r>
              <a:rPr kumimoji="0" lang="es-CO" altLang="es-CO" b="0" i="0" u="none" strike="noStrike" cap="none" normalizeH="0" baseline="0" dirty="0" err="1">
                <a:ln>
                  <a:noFill/>
                </a:ln>
                <a:effectLst/>
                <a:latin typeface="Verdana" panose="020B0604030504040204" pitchFamily="34" charset="0"/>
              </a:rPr>
              <a:t>the</a:t>
            </a:r>
            <a:r>
              <a:rPr kumimoji="0" lang="es-CO" altLang="es-CO" b="0" i="0" u="none" strike="noStrike" cap="none" normalizeH="0" baseline="0" dirty="0">
                <a:ln>
                  <a:noFill/>
                </a:ln>
                <a:effectLst/>
                <a:latin typeface="Verdana" panose="020B0604030504040204" pitchFamily="34" charset="0"/>
              </a:rPr>
              <a:t> WTO GPA</a:t>
            </a:r>
          </a:p>
          <a:p>
            <a:pPr defTabSz="914400" eaLnBrk="0" fontAlgn="base" hangingPunct="0">
              <a:spcBef>
                <a:spcPct val="0"/>
              </a:spcBef>
              <a:spcAft>
                <a:spcPts val="600"/>
              </a:spcAft>
              <a:buClrTx/>
              <a:buSzTx/>
            </a:pPr>
            <a:r>
              <a:rPr kumimoji="0" lang="es-CO" altLang="es-CO" b="0" i="0" u="none" strike="noStrike" cap="none" normalizeH="0" baseline="0" dirty="0" err="1">
                <a:ln>
                  <a:noFill/>
                </a:ln>
                <a:effectLst/>
                <a:latin typeface="Verdana" panose="020B0604030504040204" pitchFamily="34" charset="0"/>
              </a:rPr>
              <a:t>Recording</a:t>
            </a:r>
            <a:r>
              <a:rPr kumimoji="0" lang="es-CO" altLang="es-CO" b="0" i="0" u="none" strike="noStrike" cap="none" normalizeH="0" baseline="0" dirty="0">
                <a:ln>
                  <a:noFill/>
                </a:ln>
                <a:effectLst/>
                <a:latin typeface="Verdana" panose="020B0604030504040204" pitchFamily="34" charset="0"/>
              </a:rPr>
              <a:t> and </a:t>
            </a:r>
            <a:r>
              <a:rPr kumimoji="0" lang="es-CO" altLang="es-CO" b="0" i="0" u="none" strike="noStrike" cap="none" normalizeH="0" baseline="0" dirty="0" err="1">
                <a:ln>
                  <a:noFill/>
                </a:ln>
                <a:effectLst/>
                <a:latin typeface="Verdana" panose="020B0604030504040204" pitchFamily="34" charset="0"/>
              </a:rPr>
              <a:t>materials</a:t>
            </a:r>
            <a:r>
              <a:rPr kumimoji="0" lang="es-CO" altLang="es-CO" b="0" i="0" u="none" strike="noStrike" cap="none" normalizeH="0" baseline="0" dirty="0">
                <a:ln>
                  <a:noFill/>
                </a:ln>
                <a:effectLst/>
                <a:latin typeface="Verdana" panose="020B0604030504040204" pitchFamily="34" charset="0"/>
              </a:rPr>
              <a:t> at </a:t>
            </a:r>
            <a:r>
              <a:rPr kumimoji="0" lang="es-CO" altLang="es-CO" b="0" i="0" u="none" strike="noStrike" cap="none" normalizeH="0" baseline="0" dirty="0">
                <a:ln>
                  <a:noFill/>
                </a:ln>
                <a:effectLst/>
                <a:latin typeface="Verdana" panose="020B0604030504040204" pitchFamily="34" charset="0"/>
                <a:hlinkClick r:id="rId2"/>
              </a:rPr>
              <a:t>www.publicprocurementinternational.com</a:t>
            </a:r>
            <a:endParaRPr lang="es-CO" altLang="es-CO" dirty="0">
              <a:latin typeface="Verdana" panose="020B0604030504040204" pitchFamily="34" charset="0"/>
            </a:endParaRPr>
          </a:p>
          <a:p>
            <a:pPr defTabSz="914400" eaLnBrk="0" fontAlgn="base" hangingPunct="0">
              <a:spcBef>
                <a:spcPct val="0"/>
              </a:spcBef>
              <a:spcAft>
                <a:spcPts val="600"/>
              </a:spcAft>
              <a:buClrTx/>
              <a:buSzTx/>
            </a:pPr>
            <a:r>
              <a:rPr kumimoji="0" lang="es-CO" altLang="es-CO" b="0" i="0" u="none" strike="noStrike" cap="none" normalizeH="0" baseline="0" dirty="0">
                <a:ln>
                  <a:noFill/>
                </a:ln>
                <a:effectLst/>
                <a:latin typeface="Verdana" panose="020B0604030504040204" pitchFamily="34" charset="0"/>
              </a:rPr>
              <a:t>English-Portuguese </a:t>
            </a:r>
            <a:r>
              <a:rPr kumimoji="0" lang="es-CO" altLang="es-CO" b="0" i="0" u="none" strike="noStrike" cap="none" normalizeH="0" baseline="0" dirty="0" err="1">
                <a:ln>
                  <a:noFill/>
                </a:ln>
                <a:effectLst/>
                <a:latin typeface="Verdana" panose="020B0604030504040204" pitchFamily="34" charset="0"/>
              </a:rPr>
              <a:t>interpretation</a:t>
            </a:r>
            <a:r>
              <a:rPr kumimoji="0" lang="es-CO" altLang="es-CO" b="0" i="0" u="none" strike="noStrike" cap="none" normalizeH="0" baseline="0" dirty="0">
                <a:ln>
                  <a:noFill/>
                </a:ln>
                <a:effectLst/>
                <a:latin typeface="Verdana" panose="020B0604030504040204" pitchFamily="34" charset="0"/>
              </a:rPr>
              <a:t> </a:t>
            </a:r>
            <a:r>
              <a:rPr kumimoji="0" lang="es-CO" altLang="es-CO" b="0" i="0" u="none" strike="noStrike" cap="none" normalizeH="0" baseline="0" dirty="0" err="1">
                <a:ln>
                  <a:noFill/>
                </a:ln>
                <a:effectLst/>
                <a:latin typeface="Verdana" panose="020B0604030504040204" pitchFamily="34" charset="0"/>
              </a:rPr>
              <a:t>is</a:t>
            </a:r>
            <a:r>
              <a:rPr kumimoji="0" lang="es-CO" altLang="es-CO" b="0" i="0" u="none" strike="noStrike" cap="none" normalizeH="0" baseline="0" dirty="0">
                <a:ln>
                  <a:noFill/>
                </a:ln>
                <a:effectLst/>
                <a:latin typeface="Verdana" panose="020B0604030504040204" pitchFamily="34" charset="0"/>
              </a:rPr>
              <a:t> </a:t>
            </a:r>
            <a:r>
              <a:rPr kumimoji="0" lang="es-CO" altLang="es-CO" b="0" i="0" u="none" strike="noStrike" cap="none" normalizeH="0" baseline="0" dirty="0" err="1">
                <a:ln>
                  <a:noFill/>
                </a:ln>
                <a:effectLst/>
                <a:latin typeface="Verdana" panose="020B0604030504040204" pitchFamily="34" charset="0"/>
              </a:rPr>
              <a:t>kindly</a:t>
            </a:r>
            <a:r>
              <a:rPr kumimoji="0" lang="es-CO" altLang="es-CO" b="0" i="0" u="none" strike="noStrike" cap="none" normalizeH="0" baseline="0" dirty="0">
                <a:ln>
                  <a:noFill/>
                </a:ln>
                <a:effectLst/>
                <a:latin typeface="Verdana" panose="020B0604030504040204" pitchFamily="34" charset="0"/>
              </a:rPr>
              <a:t> </a:t>
            </a:r>
            <a:r>
              <a:rPr kumimoji="0" lang="es-CO" altLang="es-CO" b="0" i="0" u="none" strike="noStrike" cap="none" normalizeH="0" baseline="0" dirty="0" err="1">
                <a:ln>
                  <a:noFill/>
                </a:ln>
                <a:effectLst/>
                <a:latin typeface="Verdana" panose="020B0604030504040204" pitchFamily="34" charset="0"/>
              </a:rPr>
              <a:t>being</a:t>
            </a:r>
            <a:r>
              <a:rPr kumimoji="0" lang="es-CO" altLang="es-CO" b="0" i="0" u="none" strike="noStrike" cap="none" normalizeH="0" baseline="0" dirty="0">
                <a:ln>
                  <a:noFill/>
                </a:ln>
                <a:effectLst/>
                <a:latin typeface="Verdana" panose="020B0604030504040204" pitchFamily="34" charset="0"/>
              </a:rPr>
              <a:t> </a:t>
            </a:r>
            <a:r>
              <a:rPr kumimoji="0" lang="es-CO" altLang="es-CO" b="0" i="0" u="none" strike="noStrike" cap="none" normalizeH="0" baseline="0" dirty="0" err="1">
                <a:ln>
                  <a:noFill/>
                </a:ln>
                <a:effectLst/>
                <a:latin typeface="Verdana" panose="020B0604030504040204" pitchFamily="34" charset="0"/>
              </a:rPr>
              <a:t>provided</a:t>
            </a:r>
            <a:r>
              <a:rPr kumimoji="0" lang="es-CO" altLang="es-CO" b="0" i="0" u="none" strike="noStrike" cap="none" normalizeH="0" baseline="0" dirty="0">
                <a:ln>
                  <a:noFill/>
                </a:ln>
                <a:effectLst/>
                <a:latin typeface="Verdana" panose="020B0604030504040204" pitchFamily="34" charset="0"/>
              </a:rPr>
              <a:t> </a:t>
            </a:r>
            <a:r>
              <a:rPr kumimoji="0" lang="es-CO" altLang="es-CO" b="0" i="0" u="none" strike="noStrike" cap="none" normalizeH="0" baseline="0" dirty="0" err="1">
                <a:ln>
                  <a:noFill/>
                </a:ln>
                <a:effectLst/>
                <a:latin typeface="Verdana" panose="020B0604030504040204" pitchFamily="34" charset="0"/>
              </a:rPr>
              <a:t>by</a:t>
            </a:r>
            <a:r>
              <a:rPr kumimoji="0" lang="es-CO" altLang="es-CO" b="0" i="0" u="none" strike="noStrike" cap="none" normalizeH="0" baseline="0" dirty="0">
                <a:ln>
                  <a:noFill/>
                </a:ln>
                <a:effectLst/>
                <a:latin typeface="Verdana" panose="020B0604030504040204" pitchFamily="34" charset="0"/>
              </a:rPr>
              <a:t> Negocios Públicos</a:t>
            </a:r>
            <a:endParaRPr lang="es-CO" altLang="es-CO" dirty="0">
              <a:latin typeface="Verdana" panose="020B0604030504040204" pitchFamily="34" charset="0"/>
            </a:endParaRPr>
          </a:p>
          <a:p>
            <a:pPr defTabSz="914400" eaLnBrk="0" fontAlgn="base" hangingPunct="0">
              <a:spcBef>
                <a:spcPct val="0"/>
              </a:spcBef>
              <a:spcAft>
                <a:spcPts val="600"/>
              </a:spcAft>
              <a:buClrTx/>
              <a:buSzTx/>
            </a:pPr>
            <a:r>
              <a:rPr kumimoji="0" lang="es-CO" altLang="es-CO" b="0" i="0" u="none" strike="noStrike" cap="none" normalizeH="0" baseline="0" dirty="0" err="1">
                <a:ln>
                  <a:noFill/>
                </a:ln>
                <a:effectLst/>
                <a:latin typeface="Verdana" panose="020B0604030504040204" pitchFamily="34" charset="0"/>
              </a:rPr>
              <a:t>Program</a:t>
            </a:r>
            <a:r>
              <a:rPr kumimoji="0" lang="es-CO" altLang="es-CO" b="0" i="0" u="none" strike="noStrike" cap="none" normalizeH="0" baseline="0" dirty="0">
                <a:ln>
                  <a:noFill/>
                </a:ln>
                <a:effectLst/>
                <a:latin typeface="Verdana" panose="020B0604030504040204" pitchFamily="34" charset="0"/>
              </a:rPr>
              <a:t> </a:t>
            </a:r>
            <a:r>
              <a:rPr kumimoji="0" lang="es-CO" altLang="es-CO" b="0" i="0" u="none" strike="noStrike" cap="none" normalizeH="0" baseline="0" dirty="0" err="1">
                <a:ln>
                  <a:noFill/>
                </a:ln>
                <a:effectLst/>
                <a:latin typeface="Verdana" panose="020B0604030504040204" pitchFamily="34" charset="0"/>
              </a:rPr>
              <a:t>structure</a:t>
            </a:r>
            <a:r>
              <a:rPr kumimoji="0" lang="es-CO" altLang="es-CO" b="0" i="0" u="none" strike="noStrike" cap="none" normalizeH="0" baseline="0" dirty="0">
                <a:ln>
                  <a:noFill/>
                </a:ln>
                <a:effectLst/>
                <a:latin typeface="Verdana" panose="020B0604030504040204" pitchFamily="34" charset="0"/>
              </a:rPr>
              <a:t> – </a:t>
            </a:r>
            <a:r>
              <a:rPr kumimoji="0" lang="es-CO" altLang="es-CO" b="0" i="0" u="none" strike="noStrike" cap="none" normalizeH="0" baseline="0" dirty="0" err="1">
                <a:ln>
                  <a:noFill/>
                </a:ln>
                <a:effectLst/>
                <a:latin typeface="Verdana" panose="020B0604030504040204" pitchFamily="34" charset="0"/>
              </a:rPr>
              <a:t>we</a:t>
            </a:r>
            <a:r>
              <a:rPr kumimoji="0" lang="es-CO" altLang="es-CO" b="0" i="0" u="none" strike="noStrike" cap="none" normalizeH="0" baseline="0" dirty="0">
                <a:ln>
                  <a:noFill/>
                </a:ln>
                <a:effectLst/>
                <a:latin typeface="Verdana" panose="020B0604030504040204" pitchFamily="34" charset="0"/>
              </a:rPr>
              <a:t> </a:t>
            </a:r>
            <a:r>
              <a:rPr kumimoji="0" lang="es-CO" altLang="es-CO" b="0" i="0" u="none" strike="noStrike" cap="none" normalizeH="0" baseline="0" dirty="0" err="1">
                <a:ln>
                  <a:noFill/>
                </a:ln>
                <a:effectLst/>
                <a:latin typeface="Verdana" panose="020B0604030504040204" pitchFamily="34" charset="0"/>
              </a:rPr>
              <a:t>will</a:t>
            </a:r>
            <a:r>
              <a:rPr kumimoji="0" lang="es-CO" altLang="es-CO" b="0" i="0" u="none" strike="noStrike" cap="none" normalizeH="0" baseline="0" dirty="0">
                <a:ln>
                  <a:noFill/>
                </a:ln>
                <a:effectLst/>
                <a:latin typeface="Verdana" panose="020B0604030504040204" pitchFamily="34" charset="0"/>
              </a:rPr>
              <a:t> use chat (</a:t>
            </a:r>
            <a:r>
              <a:rPr kumimoji="0" lang="es-CO" altLang="es-CO" b="0" i="0" u="none" strike="noStrike" cap="none" normalizeH="0" baseline="0" dirty="0" err="1">
                <a:ln>
                  <a:noFill/>
                </a:ln>
                <a:effectLst/>
                <a:latin typeface="Verdana" panose="020B0604030504040204" pitchFamily="34" charset="0"/>
              </a:rPr>
              <a:t>not</a:t>
            </a:r>
            <a:r>
              <a:rPr kumimoji="0" lang="es-CO" altLang="es-CO" b="0" i="0" u="none" strike="noStrike" cap="none" normalizeH="0" baseline="0" dirty="0">
                <a:ln>
                  <a:noFill/>
                </a:ln>
                <a:effectLst/>
                <a:latin typeface="Verdana" panose="020B0604030504040204" pitchFamily="34" charset="0"/>
              </a:rPr>
              <a:t> Q&amp;A) in Portuguese and English</a:t>
            </a:r>
          </a:p>
          <a:p>
            <a:pPr defTabSz="914400" eaLnBrk="0" fontAlgn="base" hangingPunct="0">
              <a:spcBef>
                <a:spcPct val="0"/>
              </a:spcBef>
              <a:spcAft>
                <a:spcPts val="600"/>
              </a:spcAft>
              <a:buClrTx/>
              <a:buSzTx/>
            </a:pPr>
            <a:r>
              <a:rPr kumimoji="0" lang="es-CO" altLang="es-CO" b="0" i="0" u="none" strike="noStrike" cap="none" normalizeH="0" baseline="0" dirty="0" err="1">
                <a:ln>
                  <a:noFill/>
                </a:ln>
                <a:effectLst/>
                <a:latin typeface="Verdana" panose="020B0604030504040204" pitchFamily="34" charset="0"/>
              </a:rPr>
              <a:t>All</a:t>
            </a:r>
            <a:r>
              <a:rPr kumimoji="0" lang="es-CO" altLang="es-CO" b="0" i="0" u="none" strike="noStrike" cap="none" normalizeH="0" baseline="0" dirty="0">
                <a:ln>
                  <a:noFill/>
                </a:ln>
                <a:effectLst/>
                <a:latin typeface="Verdana" panose="020B0604030504040204" pitchFamily="34" charset="0"/>
              </a:rPr>
              <a:t> </a:t>
            </a:r>
            <a:r>
              <a:rPr kumimoji="0" lang="es-CO" altLang="es-CO" b="0" i="0" u="none" strike="noStrike" cap="none" normalizeH="0" baseline="0" dirty="0" err="1">
                <a:ln>
                  <a:noFill/>
                </a:ln>
                <a:effectLst/>
                <a:latin typeface="Verdana" panose="020B0604030504040204" pitchFamily="34" charset="0"/>
              </a:rPr>
              <a:t>panelists</a:t>
            </a:r>
            <a:r>
              <a:rPr kumimoji="0" lang="es-CO" altLang="es-CO" b="0" i="0" u="none" strike="noStrike" cap="none" normalizeH="0" baseline="0" dirty="0">
                <a:ln>
                  <a:noFill/>
                </a:ln>
                <a:effectLst/>
                <a:latin typeface="Verdana" panose="020B0604030504040204" pitchFamily="34" charset="0"/>
              </a:rPr>
              <a:t>' </a:t>
            </a:r>
            <a:r>
              <a:rPr kumimoji="0" lang="es-CO" altLang="es-CO" b="0" i="0" u="none" strike="noStrike" cap="none" normalizeH="0" baseline="0" dirty="0" err="1">
                <a:ln>
                  <a:noFill/>
                </a:ln>
                <a:effectLst/>
                <a:latin typeface="Verdana" panose="020B0604030504040204" pitchFamily="34" charset="0"/>
              </a:rPr>
              <a:t>statements</a:t>
            </a:r>
            <a:r>
              <a:rPr kumimoji="0" lang="es-CO" altLang="es-CO" b="0" i="0" u="none" strike="noStrike" cap="none" normalizeH="0" baseline="0" dirty="0">
                <a:ln>
                  <a:noFill/>
                </a:ln>
                <a:effectLst/>
                <a:latin typeface="Verdana" panose="020B0604030504040204" pitchFamily="34" charset="0"/>
              </a:rPr>
              <a:t> </a:t>
            </a:r>
            <a:r>
              <a:rPr lang="es-CO" altLang="es-CO" dirty="0">
                <a:latin typeface="Verdana" panose="020B0604030504040204" pitchFamily="34" charset="0"/>
              </a:rPr>
              <a:t>are in</a:t>
            </a:r>
            <a:r>
              <a:rPr kumimoji="0" lang="es-CO" altLang="es-CO" b="0" i="0" u="none" strike="noStrike" cap="none" normalizeH="0" baseline="0" dirty="0">
                <a:ln>
                  <a:noFill/>
                </a:ln>
                <a:effectLst/>
                <a:latin typeface="Verdana" panose="020B0604030504040204" pitchFamily="34" charset="0"/>
              </a:rPr>
              <a:t> </a:t>
            </a:r>
            <a:r>
              <a:rPr kumimoji="0" lang="es-CO" altLang="es-CO" b="0" i="0" u="none" strike="noStrike" cap="none" normalizeH="0" baseline="0" dirty="0" err="1">
                <a:ln>
                  <a:noFill/>
                </a:ln>
                <a:effectLst/>
                <a:latin typeface="Verdana" panose="020B0604030504040204" pitchFamily="34" charset="0"/>
              </a:rPr>
              <a:t>their</a:t>
            </a:r>
            <a:r>
              <a:rPr kumimoji="0" lang="es-CO" altLang="es-CO" b="0" i="0" u="none" strike="noStrike" cap="none" normalizeH="0" baseline="0" dirty="0">
                <a:ln>
                  <a:noFill/>
                </a:ln>
                <a:effectLst/>
                <a:latin typeface="Verdana" panose="020B0604030504040204" pitchFamily="34" charset="0"/>
              </a:rPr>
              <a:t> personal </a:t>
            </a:r>
            <a:r>
              <a:rPr kumimoji="0" lang="es-CO" altLang="es-CO" b="0" i="0" u="none" strike="noStrike" cap="none" normalizeH="0" baseline="0" dirty="0" err="1">
                <a:ln>
                  <a:noFill/>
                </a:ln>
                <a:effectLst/>
                <a:latin typeface="Verdana" panose="020B0604030504040204" pitchFamily="34" charset="0"/>
              </a:rPr>
              <a:t>capacities</a:t>
            </a:r>
            <a:endParaRPr kumimoji="0" lang="es-CO" altLang="es-CO" b="0" i="0" u="none" strike="noStrike" cap="none" normalizeH="0" baseline="0" dirty="0">
              <a:ln>
                <a:noFill/>
              </a:ln>
              <a:effectLst/>
              <a:latin typeface="Verdana" panose="020B0604030504040204" pitchFamily="34" charset="0"/>
            </a:endParaRPr>
          </a:p>
          <a:p>
            <a:pPr marL="0" marR="0" lvl="0" indent="0" defTabSz="914400" rtl="0" eaLnBrk="0" fontAlgn="base" latinLnBrk="0" hangingPunct="0">
              <a:spcBef>
                <a:spcPct val="0"/>
              </a:spcBef>
              <a:spcAft>
                <a:spcPts val="600"/>
              </a:spcAft>
              <a:buClrTx/>
              <a:buSzTx/>
              <a:buFontTx/>
              <a:buNone/>
              <a:tabLst/>
            </a:pPr>
            <a:endParaRPr kumimoji="0" lang="es-CO" altLang="es-CO" b="0" i="0" u="none" strike="noStrike" cap="none" normalizeH="0" baseline="0" dirty="0">
              <a:ln>
                <a:noFill/>
              </a:ln>
              <a:effectLst/>
              <a:latin typeface="Arial" panose="020B0604020202020204" pitchFamily="34" charset="0"/>
            </a:endParaRPr>
          </a:p>
        </p:txBody>
      </p:sp>
      <p:sp>
        <p:nvSpPr>
          <p:cNvPr id="15" name="Isosceles Triangle 14">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descr="A person wearing a suit and tie&#10;&#10;Description automatically generated with medium confidence">
            <a:extLst>
              <a:ext uri="{FF2B5EF4-FFF2-40B4-BE49-F238E27FC236}">
                <a16:creationId xmlns:a16="http://schemas.microsoft.com/office/drawing/2014/main" id="{18F538A9-3C0F-49F2-91FE-4223F2DC7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6" y="3429000"/>
            <a:ext cx="3563002" cy="2111408"/>
          </a:xfrm>
          <a:prstGeom prst="rect">
            <a:avLst/>
          </a:prstGeom>
          <a:ln>
            <a:noFill/>
          </a:ln>
          <a:effectLst>
            <a:softEdge rad="112500"/>
          </a:effectLst>
        </p:spPr>
      </p:pic>
    </p:spTree>
    <p:extLst>
      <p:ext uri="{BB962C8B-B14F-4D97-AF65-F5344CB8AC3E}">
        <p14:creationId xmlns:p14="http://schemas.microsoft.com/office/powerpoint/2010/main" val="196750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94240C-8B86-4A1F-B24E-5B24634248FB}"/>
              </a:ext>
            </a:extLst>
          </p:cNvPr>
          <p:cNvSpPr>
            <a:spLocks noGrp="1"/>
          </p:cNvSpPr>
          <p:nvPr>
            <p:ph type="title"/>
          </p:nvPr>
        </p:nvSpPr>
        <p:spPr>
          <a:xfrm>
            <a:off x="673594" y="152400"/>
            <a:ext cx="3871210" cy="4463889"/>
          </a:xfrm>
        </p:spPr>
        <p:txBody>
          <a:bodyPr anchor="ctr">
            <a:normAutofit/>
          </a:bodyPr>
          <a:lstStyle/>
          <a:p>
            <a:pPr algn="ctr"/>
            <a:r>
              <a:rPr lang="pt-BR" sz="5400" dirty="0"/>
              <a:t>Bem-vindos</a:t>
            </a:r>
            <a:r>
              <a:rPr lang="en-US" dirty="0"/>
              <a:t> </a:t>
            </a:r>
            <a:br>
              <a:rPr lang="en-US" dirty="0"/>
            </a:br>
            <a:r>
              <a:rPr lang="en-US" sz="2400" i="1" dirty="0" err="1"/>
              <a:t>Professora</a:t>
            </a:r>
            <a:r>
              <a:rPr lang="en-US" sz="2400" i="1" dirty="0"/>
              <a:t> Ana Victoria Christoff  </a:t>
            </a:r>
            <a:br>
              <a:rPr lang="en-US" sz="2400" i="1" dirty="0"/>
            </a:br>
            <a:r>
              <a:rPr lang="en-US" sz="2400" i="1" dirty="0"/>
              <a:t>GW Law School</a:t>
            </a:r>
            <a:br>
              <a:rPr lang="en-US" sz="2400" i="1" dirty="0"/>
            </a:br>
            <a:r>
              <a:rPr lang="en-US" sz="2400" i="1" dirty="0"/>
              <a:t> </a:t>
            </a:r>
            <a:endParaRPr lang="es-CO" dirty="0"/>
          </a:p>
        </p:txBody>
      </p:sp>
      <p:sp>
        <p:nvSpPr>
          <p:cNvPr id="11" name="Isosceles Triangle 10">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3" name="Straight Connector 12">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489FF4CD-F9DD-4CAE-982D-E4F0DC968DB9}"/>
              </a:ext>
            </a:extLst>
          </p:cNvPr>
          <p:cNvSpPr>
            <a:spLocks noGrp="1" noChangeArrowheads="1"/>
          </p:cNvSpPr>
          <p:nvPr>
            <p:ph idx="1"/>
          </p:nvPr>
        </p:nvSpPr>
        <p:spPr bwMode="auto">
          <a:xfrm>
            <a:off x="4978918" y="1109145"/>
            <a:ext cx="6341016" cy="460390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defTabSz="914400" eaLnBrk="0" fontAlgn="base" hangingPunct="0">
              <a:spcBef>
                <a:spcPct val="0"/>
              </a:spcBef>
              <a:spcAft>
                <a:spcPts val="600"/>
              </a:spcAft>
              <a:buClrTx/>
              <a:buSzTx/>
            </a:pPr>
            <a:endParaRPr lang="pt-BR" sz="1800" dirty="0">
              <a:solidFill>
                <a:srgbClr val="333333"/>
              </a:solidFill>
              <a:effectLst/>
              <a:latin typeface="Verdana" panose="020B0604030504040204" pitchFamily="34" charset="0"/>
              <a:ea typeface="Verdana" panose="020B0604030504040204" pitchFamily="34" charset="0"/>
            </a:endParaRPr>
          </a:p>
          <a:p>
            <a:pPr defTabSz="914400" eaLnBrk="0" fontAlgn="base" hangingPunct="0">
              <a:spcBef>
                <a:spcPct val="0"/>
              </a:spcBef>
              <a:spcAft>
                <a:spcPts val="600"/>
              </a:spcAft>
              <a:buClrTx/>
              <a:buSzTx/>
            </a:pPr>
            <a:r>
              <a:rPr lang="pt-BR" dirty="0">
                <a:solidFill>
                  <a:srgbClr val="333333"/>
                </a:solidFill>
                <a:latin typeface="Verdana" panose="020B0604030504040204" pitchFamily="34" charset="0"/>
                <a:ea typeface="Verdana" panose="020B0604030504040204" pitchFamily="34" charset="0"/>
              </a:rPr>
              <a:t>Bem-vindos a nosso webinar: O mercado de compras </a:t>
            </a:r>
            <a:r>
              <a:rPr lang="pt-BR" sz="1800" dirty="0">
                <a:solidFill>
                  <a:srgbClr val="333333"/>
                </a:solidFill>
                <a:effectLst/>
                <a:latin typeface="Verdana" panose="020B0604030504040204" pitchFamily="34" charset="0"/>
                <a:ea typeface="Verdana" panose="020B0604030504040204" pitchFamily="34" charset="0"/>
              </a:rPr>
              <a:t>públicas</a:t>
            </a:r>
            <a:r>
              <a:rPr lang="pt-BR" dirty="0">
                <a:solidFill>
                  <a:srgbClr val="333333"/>
                </a:solidFill>
                <a:latin typeface="Verdana" panose="020B0604030504040204" pitchFamily="34" charset="0"/>
                <a:ea typeface="Verdana" panose="020B0604030504040204" pitchFamily="34" charset="0"/>
              </a:rPr>
              <a:t> do Brasil: novos desafios, novas oportunidades </a:t>
            </a:r>
            <a:endParaRPr lang="pt-BR" sz="1800" dirty="0">
              <a:solidFill>
                <a:srgbClr val="333333"/>
              </a:solidFill>
              <a:effectLst/>
              <a:latin typeface="Verdana" panose="020B0604030504040204" pitchFamily="34" charset="0"/>
              <a:ea typeface="Verdana" panose="020B0604030504040204" pitchFamily="34" charset="0"/>
            </a:endParaRPr>
          </a:p>
          <a:p>
            <a:pPr defTabSz="914400" eaLnBrk="0" fontAlgn="base" hangingPunct="0">
              <a:spcBef>
                <a:spcPct val="0"/>
              </a:spcBef>
              <a:spcAft>
                <a:spcPts val="600"/>
              </a:spcAft>
              <a:buClrTx/>
              <a:buSzTx/>
            </a:pPr>
            <a:r>
              <a:rPr lang="pt-BR" dirty="0">
                <a:solidFill>
                  <a:srgbClr val="333333"/>
                </a:solidFill>
                <a:latin typeface="Verdana" panose="020B0604030504040204" pitchFamily="34" charset="0"/>
                <a:ea typeface="Verdana" panose="020B0604030504040204" pitchFamily="34" charset="0"/>
              </a:rPr>
              <a:t>H</a:t>
            </a:r>
            <a:r>
              <a:rPr lang="pt-BR" sz="1800" dirty="0">
                <a:solidFill>
                  <a:srgbClr val="333333"/>
                </a:solidFill>
                <a:effectLst/>
                <a:latin typeface="Verdana" panose="020B0604030504040204" pitchFamily="34" charset="0"/>
                <a:ea typeface="Verdana" panose="020B0604030504040204" pitchFamily="34" charset="0"/>
              </a:rPr>
              <a:t>á muito interes</a:t>
            </a:r>
            <a:r>
              <a:rPr lang="pt-BR" dirty="0">
                <a:solidFill>
                  <a:srgbClr val="333333"/>
                </a:solidFill>
                <a:latin typeface="Verdana" panose="020B0604030504040204" pitchFamily="34" charset="0"/>
                <a:ea typeface="Verdana" panose="020B0604030504040204" pitchFamily="34" charset="0"/>
              </a:rPr>
              <a:t>se</a:t>
            </a:r>
            <a:r>
              <a:rPr lang="pt-BR" b="1" dirty="0">
                <a:solidFill>
                  <a:srgbClr val="333333"/>
                </a:solidFill>
                <a:latin typeface="Verdana" panose="020B0604030504040204" pitchFamily="34" charset="0"/>
                <a:ea typeface="Verdana" panose="020B0604030504040204" pitchFamily="34" charset="0"/>
              </a:rPr>
              <a:t> </a:t>
            </a:r>
            <a:r>
              <a:rPr lang="pt-BR" sz="1800" dirty="0">
                <a:solidFill>
                  <a:srgbClr val="333333"/>
                </a:solidFill>
                <a:effectLst/>
                <a:latin typeface="Verdana" panose="020B0604030504040204" pitchFamily="34" charset="0"/>
                <a:ea typeface="Verdana" panose="020B0604030504040204" pitchFamily="34" charset="0"/>
              </a:rPr>
              <a:t>nos avanços do mercado de compras públicas no Brasil, especialmente: </a:t>
            </a:r>
          </a:p>
          <a:p>
            <a:pPr lvl="1" defTabSz="914400" eaLnBrk="0" fontAlgn="base" hangingPunct="0">
              <a:spcBef>
                <a:spcPct val="0"/>
              </a:spcBef>
              <a:spcAft>
                <a:spcPts val="600"/>
              </a:spcAft>
              <a:buClrTx/>
              <a:buSzTx/>
            </a:pPr>
            <a:r>
              <a:rPr kumimoji="0" lang="es-CO" altLang="es-CO" i="0" u="none" strike="noStrike" cap="none" normalizeH="0" baseline="0" dirty="0">
                <a:ln>
                  <a:noFill/>
                </a:ln>
                <a:effectLst/>
                <a:latin typeface="Verdana" panose="020B0604030504040204" pitchFamily="34" charset="0"/>
                <a:ea typeface="Verdana" panose="020B0604030504040204" pitchFamily="34" charset="0"/>
                <a:cs typeface="Calibri Light" panose="020F0302020204030204" pitchFamily="34" charset="0"/>
              </a:rPr>
              <a:t>A nova </a:t>
            </a:r>
            <a:r>
              <a:rPr lang="es-CO" altLang="es-CO" dirty="0" err="1">
                <a:latin typeface="Verdana" panose="020B0604030504040204" pitchFamily="34" charset="0"/>
                <a:ea typeface="Verdana" panose="020B0604030504040204" pitchFamily="34" charset="0"/>
                <a:cs typeface="Calibri Light" panose="020F0302020204030204" pitchFamily="34" charset="0"/>
              </a:rPr>
              <a:t>Lei</a:t>
            </a:r>
            <a:r>
              <a:rPr kumimoji="0" lang="es-CO" altLang="es-CO" i="0" u="none" strike="noStrike" cap="none" normalizeH="0" baseline="0" dirty="0">
                <a:ln>
                  <a:noFill/>
                </a:ln>
                <a:effectLst/>
                <a:latin typeface="Verdana" panose="020B0604030504040204" pitchFamily="34" charset="0"/>
                <a:ea typeface="Verdana" panose="020B0604030504040204" pitchFamily="34" charset="0"/>
                <a:cs typeface="Calibri Light" panose="020F0302020204030204" pitchFamily="34" charset="0"/>
              </a:rPr>
              <a:t> 14.133/2021 </a:t>
            </a:r>
          </a:p>
          <a:p>
            <a:pPr lvl="1" defTabSz="914400" eaLnBrk="0" fontAlgn="base" hangingPunct="0">
              <a:spcBef>
                <a:spcPct val="0"/>
              </a:spcBef>
              <a:spcAft>
                <a:spcPts val="600"/>
              </a:spcAft>
              <a:buClrTx/>
              <a:buSzTx/>
            </a:pPr>
            <a:r>
              <a:rPr lang="es-CO" dirty="0">
                <a:solidFill>
                  <a:srgbClr val="333333"/>
                </a:solidFill>
                <a:latin typeface="Verdana" panose="020B0604030504040204" pitchFamily="34" charset="0"/>
                <a:ea typeface="Verdana" panose="020B0604030504040204" pitchFamily="34" charset="0"/>
                <a:cs typeface="Calibri Light" panose="020F0302020204030204" pitchFamily="34" charset="0"/>
              </a:rPr>
              <a:t>A</a:t>
            </a:r>
            <a:r>
              <a:rPr lang="pt-BR" dirty="0">
                <a:solidFill>
                  <a:srgbClr val="333333"/>
                </a:solidFill>
                <a:effectLst/>
                <a:latin typeface="Verdana" panose="020B0604030504040204" pitchFamily="34" charset="0"/>
                <a:ea typeface="Verdana" panose="020B0604030504040204" pitchFamily="34" charset="0"/>
                <a:cs typeface="Calibri Light" panose="020F0302020204030204" pitchFamily="34" charset="0"/>
              </a:rPr>
              <a:t> solicitação de adesão do Brasil ao Acordo sobre Compras Governamentais da OMC</a:t>
            </a:r>
          </a:p>
          <a:p>
            <a:pPr defTabSz="914400" eaLnBrk="0" fontAlgn="base" hangingPunct="0">
              <a:spcBef>
                <a:spcPct val="0"/>
              </a:spcBef>
              <a:spcAft>
                <a:spcPts val="600"/>
              </a:spcAft>
              <a:buClrTx/>
              <a:buSzTx/>
            </a:pPr>
            <a:r>
              <a:rPr lang="pt-BR" sz="1800" dirty="0">
                <a:solidFill>
                  <a:srgbClr val="333333"/>
                </a:solidFill>
                <a:effectLst/>
                <a:latin typeface="Verdana" panose="020B0604030504040204" pitchFamily="34" charset="0"/>
                <a:ea typeface="Verdana" panose="020B0604030504040204" pitchFamily="34" charset="0"/>
              </a:rPr>
              <a:t>Aqui nos Estados Unidos, estamos monitorando</a:t>
            </a:r>
            <a:r>
              <a:rPr lang="pt-BR" sz="1800" b="1" dirty="0">
                <a:solidFill>
                  <a:srgbClr val="333333"/>
                </a:solidFill>
                <a:effectLst/>
                <a:latin typeface="Verdana" panose="020B0604030504040204" pitchFamily="34" charset="0"/>
                <a:ea typeface="Verdana" panose="020B0604030504040204" pitchFamily="34" charset="0"/>
              </a:rPr>
              <a:t> </a:t>
            </a:r>
            <a:r>
              <a:rPr lang="pt-BR" sz="1800" dirty="0">
                <a:solidFill>
                  <a:srgbClr val="333333"/>
                </a:solidFill>
                <a:effectLst/>
                <a:latin typeface="Verdana" panose="020B0604030504040204" pitchFamily="34" charset="0"/>
                <a:ea typeface="Verdana" panose="020B0604030504040204" pitchFamily="34" charset="0"/>
              </a:rPr>
              <a:t>os avanços no Brasil. Mas, mais importante, em toda a </a:t>
            </a:r>
            <a:r>
              <a:rPr lang="pt-BR" dirty="0">
                <a:solidFill>
                  <a:srgbClr val="333333"/>
                </a:solidFill>
                <a:latin typeface="Verdana" panose="020B0604030504040204" pitchFamily="34" charset="0"/>
                <a:ea typeface="Verdana" panose="020B0604030504040204" pitchFamily="34" charset="0"/>
              </a:rPr>
              <a:t>A</a:t>
            </a:r>
            <a:r>
              <a:rPr lang="pt-BR" sz="1800" dirty="0">
                <a:solidFill>
                  <a:srgbClr val="333333"/>
                </a:solidFill>
                <a:effectLst/>
                <a:latin typeface="Verdana" panose="020B0604030504040204" pitchFamily="34" charset="0"/>
                <a:ea typeface="Verdana" panose="020B0604030504040204" pitchFamily="34" charset="0"/>
              </a:rPr>
              <a:t>mérica </a:t>
            </a:r>
            <a:r>
              <a:rPr lang="pt-BR" dirty="0">
                <a:solidFill>
                  <a:srgbClr val="333333"/>
                </a:solidFill>
                <a:latin typeface="Verdana" panose="020B0604030504040204" pitchFamily="34" charset="0"/>
                <a:ea typeface="Verdana" panose="020B0604030504040204" pitchFamily="34" charset="0"/>
              </a:rPr>
              <a:t>L</a:t>
            </a:r>
            <a:r>
              <a:rPr lang="pt-BR" sz="1800" dirty="0">
                <a:solidFill>
                  <a:srgbClr val="333333"/>
                </a:solidFill>
                <a:effectLst/>
                <a:latin typeface="Verdana" panose="020B0604030504040204" pitchFamily="34" charset="0"/>
                <a:ea typeface="Verdana" panose="020B0604030504040204" pitchFamily="34" charset="0"/>
              </a:rPr>
              <a:t>atina. </a:t>
            </a:r>
            <a:endParaRPr kumimoji="0" lang="es-CO" altLang="es-CO" i="0" u="none" strike="noStrike" cap="none" normalizeH="0" baseline="0" dirty="0">
              <a:ln>
                <a:noFill/>
              </a:ln>
              <a:effectLst/>
              <a:latin typeface="Verdana" panose="020B0604030504040204" pitchFamily="34" charset="0"/>
              <a:ea typeface="Verdana" panose="020B0604030504040204" pitchFamily="34" charset="0"/>
              <a:cs typeface="Calibri Light" panose="020F0302020204030204" pitchFamily="34" charset="0"/>
            </a:endParaRPr>
          </a:p>
        </p:txBody>
      </p:sp>
      <p:sp>
        <p:nvSpPr>
          <p:cNvPr id="15" name="Isosceles Triangle 14">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picture containing outdoor, person, building, suit&#10;&#10;Description automatically generated">
            <a:extLst>
              <a:ext uri="{FF2B5EF4-FFF2-40B4-BE49-F238E27FC236}">
                <a16:creationId xmlns:a16="http://schemas.microsoft.com/office/drawing/2014/main" id="{64088057-E63A-45D1-8DD0-C45D96A5C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789" y="3663157"/>
            <a:ext cx="3708611" cy="2472612"/>
          </a:xfrm>
          <a:prstGeom prst="rect">
            <a:avLst/>
          </a:prstGeom>
          <a:ln>
            <a:noFill/>
          </a:ln>
          <a:effectLst>
            <a:softEdge rad="112500"/>
          </a:effectLst>
        </p:spPr>
      </p:pic>
    </p:spTree>
    <p:extLst>
      <p:ext uri="{BB962C8B-B14F-4D97-AF65-F5344CB8AC3E}">
        <p14:creationId xmlns:p14="http://schemas.microsoft.com/office/powerpoint/2010/main" val="185021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EA3DE74-31A6-48AD-8C0A-E33A679BAF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7" name="Straight Connector 16">
              <a:extLst>
                <a:ext uri="{FF2B5EF4-FFF2-40B4-BE49-F238E27FC236}">
                  <a16:creationId xmlns:a16="http://schemas.microsoft.com/office/drawing/2014/main" id="{AFFDDEBC-790E-43B4-8282-92702E0A89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3F624CC-585A-4177-8E95-77462EA61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B18999F3-4745-477E-B6DA-E5B0BCD53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B780C728-EC47-4108-8DC4-B5ACDAD0B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5535F23-07A0-49FD-BF88-208C0FBEE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944D95CD-2ADB-4E41-AFD2-5ED06FD6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36509339-BF07-4ED1-B1DA-74D2D956F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6317DACF-CCA7-442B-B867-2CF567E4B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7E917ACA-0CB0-4A07-9594-33E63B91B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21DF86A2-1E2E-48FD-8EF7-F9D6744FA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0E51BF8-19A6-4CBD-A9E9-F392495E385F}"/>
              </a:ext>
            </a:extLst>
          </p:cNvPr>
          <p:cNvSpPr>
            <a:spLocks noGrp="1"/>
          </p:cNvSpPr>
          <p:nvPr>
            <p:ph type="title"/>
          </p:nvPr>
        </p:nvSpPr>
        <p:spPr>
          <a:xfrm>
            <a:off x="842597" y="5328662"/>
            <a:ext cx="8288035" cy="1096650"/>
          </a:xfrm>
        </p:spPr>
        <p:txBody>
          <a:bodyPr vert="horz" lIns="91440" tIns="45720" rIns="91440" bIns="45720" rtlCol="0" anchor="b">
            <a:normAutofit/>
          </a:bodyPr>
          <a:lstStyle/>
          <a:p>
            <a:r>
              <a:rPr lang="en-US" sz="4800" dirty="0"/>
              <a:t>Panelists </a:t>
            </a:r>
          </a:p>
        </p:txBody>
      </p:sp>
      <p:pic>
        <p:nvPicPr>
          <p:cNvPr id="9" name="Picture 8" descr="A person wearing glasses and a suit&#10;&#10;Description automatically generated with medium confidence">
            <a:extLst>
              <a:ext uri="{FF2B5EF4-FFF2-40B4-BE49-F238E27FC236}">
                <a16:creationId xmlns:a16="http://schemas.microsoft.com/office/drawing/2014/main" id="{D7B0C2C2-970F-483F-A121-E08E73813CE4}"/>
              </a:ext>
            </a:extLst>
          </p:cNvPr>
          <p:cNvPicPr>
            <a:picLocks noChangeAspect="1"/>
          </p:cNvPicPr>
          <p:nvPr/>
        </p:nvPicPr>
        <p:blipFill rotWithShape="1">
          <a:blip r:embed="rId2">
            <a:extLst>
              <a:ext uri="{28A0092B-C50C-407E-A947-70E740481C1C}">
                <a14:useLocalDpi xmlns:a14="http://schemas.microsoft.com/office/drawing/2010/main" val="0"/>
              </a:ext>
            </a:extLst>
          </a:blip>
          <a:srcRect l="20374" r="20204" b="1"/>
          <a:stretch/>
        </p:blipFill>
        <p:spPr>
          <a:xfrm>
            <a:off x="985970" y="609600"/>
            <a:ext cx="1950314" cy="3635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A person in a suit and tie&#10;&#10;Description automatically generated with medium confidence">
            <a:extLst>
              <a:ext uri="{FF2B5EF4-FFF2-40B4-BE49-F238E27FC236}">
                <a16:creationId xmlns:a16="http://schemas.microsoft.com/office/drawing/2014/main" id="{3E8F3774-23A0-4BDE-8C9A-325C5713001E}"/>
              </a:ext>
            </a:extLst>
          </p:cNvPr>
          <p:cNvPicPr>
            <a:picLocks noChangeAspect="1"/>
          </p:cNvPicPr>
          <p:nvPr/>
        </p:nvPicPr>
        <p:blipFill rotWithShape="1">
          <a:blip r:embed="rId3">
            <a:extLst>
              <a:ext uri="{28A0092B-C50C-407E-A947-70E740481C1C}">
                <a14:useLocalDpi xmlns:a14="http://schemas.microsoft.com/office/drawing/2010/main" val="0"/>
              </a:ext>
            </a:extLst>
          </a:blip>
          <a:srcRect l="2681" r="17667" b="5"/>
          <a:stretch/>
        </p:blipFill>
        <p:spPr>
          <a:xfrm>
            <a:off x="5256890" y="586290"/>
            <a:ext cx="1932751" cy="3635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descr="A person smiling for the camera&#10;&#10;Description automatically generated with low confidence">
            <a:extLst>
              <a:ext uri="{FF2B5EF4-FFF2-40B4-BE49-F238E27FC236}">
                <a16:creationId xmlns:a16="http://schemas.microsoft.com/office/drawing/2014/main" id="{8C7A069C-2BA1-4F91-9774-6A5191569A63}"/>
              </a:ext>
            </a:extLst>
          </p:cNvPr>
          <p:cNvPicPr>
            <a:picLocks noChangeAspect="1"/>
          </p:cNvPicPr>
          <p:nvPr/>
        </p:nvPicPr>
        <p:blipFill rotWithShape="1">
          <a:blip r:embed="rId4">
            <a:extLst>
              <a:ext uri="{28A0092B-C50C-407E-A947-70E740481C1C}">
                <a14:useLocalDpi xmlns:a14="http://schemas.microsoft.com/office/drawing/2010/main" val="0"/>
              </a:ext>
            </a:extLst>
          </a:blip>
          <a:srcRect l="16473" r="29948" b="-3"/>
          <a:stretch/>
        </p:blipFill>
        <p:spPr>
          <a:xfrm>
            <a:off x="7474138" y="1879390"/>
            <a:ext cx="1947546" cy="3635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A person in a red shirt&#10;&#10;Description automatically generated with low confidence">
            <a:extLst>
              <a:ext uri="{FF2B5EF4-FFF2-40B4-BE49-F238E27FC236}">
                <a16:creationId xmlns:a16="http://schemas.microsoft.com/office/drawing/2014/main" id="{703B1CF1-F2FB-4FE1-805A-BE84CB5E8190}"/>
              </a:ext>
            </a:extLst>
          </p:cNvPr>
          <p:cNvPicPr>
            <a:picLocks noChangeAspect="1"/>
          </p:cNvPicPr>
          <p:nvPr/>
        </p:nvPicPr>
        <p:blipFill rotWithShape="1">
          <a:blip r:embed="rId5">
            <a:extLst>
              <a:ext uri="{28A0092B-C50C-407E-A947-70E740481C1C}">
                <a14:useLocalDpi xmlns:a14="http://schemas.microsoft.com/office/drawing/2010/main" val="0"/>
              </a:ext>
            </a:extLst>
          </a:blip>
          <a:srcRect l="22007" r="28901" b="-6"/>
          <a:stretch/>
        </p:blipFill>
        <p:spPr>
          <a:xfrm>
            <a:off x="3153661" y="1588908"/>
            <a:ext cx="1960543" cy="3635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descr="A person in a suit and tie&#10;&#10;Description automatically generated with medium confidence">
            <a:extLst>
              <a:ext uri="{FF2B5EF4-FFF2-40B4-BE49-F238E27FC236}">
                <a16:creationId xmlns:a16="http://schemas.microsoft.com/office/drawing/2014/main" id="{AC1133B0-F8A8-46F9-90E7-BE3B8049F175}"/>
              </a:ext>
            </a:extLst>
          </p:cNvPr>
          <p:cNvPicPr>
            <a:picLocks noChangeAspect="1"/>
          </p:cNvPicPr>
          <p:nvPr/>
        </p:nvPicPr>
        <p:blipFill rotWithShape="1">
          <a:blip r:embed="rId6">
            <a:extLst>
              <a:ext uri="{28A0092B-C50C-407E-A947-70E740481C1C}">
                <a14:useLocalDpi xmlns:a14="http://schemas.microsoft.com/office/drawing/2010/main" val="0"/>
              </a:ext>
            </a:extLst>
          </a:blip>
          <a:srcRect l="14516" r="13645"/>
          <a:stretch/>
        </p:blipFill>
        <p:spPr>
          <a:xfrm>
            <a:off x="9533680" y="873124"/>
            <a:ext cx="2282058" cy="31765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 name="TextBox 26">
            <a:extLst>
              <a:ext uri="{FF2B5EF4-FFF2-40B4-BE49-F238E27FC236}">
                <a16:creationId xmlns:a16="http://schemas.microsoft.com/office/drawing/2014/main" id="{A6452D5C-A7AB-4B34-8E5C-40BF7C9A4B78}"/>
              </a:ext>
            </a:extLst>
          </p:cNvPr>
          <p:cNvSpPr txBox="1"/>
          <p:nvPr/>
        </p:nvSpPr>
        <p:spPr>
          <a:xfrm>
            <a:off x="1151115" y="4334580"/>
            <a:ext cx="1577785" cy="369332"/>
          </a:xfrm>
          <a:prstGeom prst="rect">
            <a:avLst/>
          </a:prstGeom>
          <a:noFill/>
        </p:spPr>
        <p:txBody>
          <a:bodyPr wrap="square" rtlCol="0">
            <a:spAutoFit/>
          </a:bodyPr>
          <a:lstStyle/>
          <a:p>
            <a:r>
              <a:rPr lang="en-US" dirty="0"/>
              <a:t>Jonas Lima</a:t>
            </a:r>
            <a:endParaRPr lang="es-CO" dirty="0"/>
          </a:p>
        </p:txBody>
      </p:sp>
      <p:sp>
        <p:nvSpPr>
          <p:cNvPr id="28" name="TextBox 27">
            <a:extLst>
              <a:ext uri="{FF2B5EF4-FFF2-40B4-BE49-F238E27FC236}">
                <a16:creationId xmlns:a16="http://schemas.microsoft.com/office/drawing/2014/main" id="{BA55259F-84F4-4E27-B10C-D086452F47EB}"/>
              </a:ext>
            </a:extLst>
          </p:cNvPr>
          <p:cNvSpPr txBox="1"/>
          <p:nvPr/>
        </p:nvSpPr>
        <p:spPr>
          <a:xfrm>
            <a:off x="5345633" y="4522899"/>
            <a:ext cx="1614870" cy="369332"/>
          </a:xfrm>
          <a:prstGeom prst="rect">
            <a:avLst/>
          </a:prstGeom>
          <a:noFill/>
        </p:spPr>
        <p:txBody>
          <a:bodyPr wrap="square" rtlCol="0">
            <a:spAutoFit/>
          </a:bodyPr>
          <a:lstStyle/>
          <a:p>
            <a:pPr algn="ctr"/>
            <a:r>
              <a:rPr lang="en-US" dirty="0"/>
              <a:t>Cesar Pereira </a:t>
            </a:r>
            <a:endParaRPr lang="es-CO" dirty="0"/>
          </a:p>
        </p:txBody>
      </p:sp>
      <p:sp>
        <p:nvSpPr>
          <p:cNvPr id="30" name="TextBox 29">
            <a:extLst>
              <a:ext uri="{FF2B5EF4-FFF2-40B4-BE49-F238E27FC236}">
                <a16:creationId xmlns:a16="http://schemas.microsoft.com/office/drawing/2014/main" id="{BB52C7AA-8E35-4AC2-92D2-BBB21998CEA5}"/>
              </a:ext>
            </a:extLst>
          </p:cNvPr>
          <p:cNvSpPr txBox="1"/>
          <p:nvPr/>
        </p:nvSpPr>
        <p:spPr>
          <a:xfrm>
            <a:off x="7840441" y="1004608"/>
            <a:ext cx="1206564" cy="646331"/>
          </a:xfrm>
          <a:prstGeom prst="rect">
            <a:avLst/>
          </a:prstGeom>
          <a:noFill/>
        </p:spPr>
        <p:txBody>
          <a:bodyPr wrap="square" rtlCol="0">
            <a:spAutoFit/>
          </a:bodyPr>
          <a:lstStyle/>
          <a:p>
            <a:pPr algn="ctr"/>
            <a:r>
              <a:rPr lang="en-US" dirty="0"/>
              <a:t>Marina </a:t>
            </a:r>
            <a:r>
              <a:rPr lang="en-US" dirty="0" err="1"/>
              <a:t>Maciel</a:t>
            </a:r>
            <a:endParaRPr lang="es-CO" dirty="0"/>
          </a:p>
        </p:txBody>
      </p:sp>
      <p:sp>
        <p:nvSpPr>
          <p:cNvPr id="31" name="TextBox 30">
            <a:extLst>
              <a:ext uri="{FF2B5EF4-FFF2-40B4-BE49-F238E27FC236}">
                <a16:creationId xmlns:a16="http://schemas.microsoft.com/office/drawing/2014/main" id="{345B60B7-B654-47AB-9D8E-99558139DE69}"/>
              </a:ext>
            </a:extLst>
          </p:cNvPr>
          <p:cNvSpPr txBox="1"/>
          <p:nvPr/>
        </p:nvSpPr>
        <p:spPr>
          <a:xfrm>
            <a:off x="3467228" y="723724"/>
            <a:ext cx="1333408" cy="646331"/>
          </a:xfrm>
          <a:prstGeom prst="rect">
            <a:avLst/>
          </a:prstGeom>
          <a:noFill/>
        </p:spPr>
        <p:txBody>
          <a:bodyPr wrap="square" rtlCol="0">
            <a:spAutoFit/>
          </a:bodyPr>
          <a:lstStyle/>
          <a:p>
            <a:pPr algn="ctr"/>
            <a:r>
              <a:rPr lang="en-US" dirty="0"/>
              <a:t>Cristiana </a:t>
            </a:r>
          </a:p>
          <a:p>
            <a:pPr algn="ctr"/>
            <a:r>
              <a:rPr lang="en-US" dirty="0" err="1"/>
              <a:t>Fortini</a:t>
            </a:r>
            <a:endParaRPr lang="es-CO" dirty="0"/>
          </a:p>
        </p:txBody>
      </p:sp>
      <p:sp>
        <p:nvSpPr>
          <p:cNvPr id="32" name="TextBox 31">
            <a:extLst>
              <a:ext uri="{FF2B5EF4-FFF2-40B4-BE49-F238E27FC236}">
                <a16:creationId xmlns:a16="http://schemas.microsoft.com/office/drawing/2014/main" id="{E8CC26A7-35AF-4C6E-8C28-96D429787D61}"/>
              </a:ext>
            </a:extLst>
          </p:cNvPr>
          <p:cNvSpPr txBox="1"/>
          <p:nvPr/>
        </p:nvSpPr>
        <p:spPr>
          <a:xfrm>
            <a:off x="9923646" y="4243034"/>
            <a:ext cx="1892092" cy="646331"/>
          </a:xfrm>
          <a:prstGeom prst="rect">
            <a:avLst/>
          </a:prstGeom>
          <a:noFill/>
        </p:spPr>
        <p:txBody>
          <a:bodyPr wrap="square" rtlCol="0">
            <a:spAutoFit/>
          </a:bodyPr>
          <a:lstStyle/>
          <a:p>
            <a:pPr algn="ctr"/>
            <a:r>
              <a:rPr lang="en-US" dirty="0">
                <a:solidFill>
                  <a:schemeClr val="bg1"/>
                </a:solidFill>
              </a:rPr>
              <a:t>Ricardo </a:t>
            </a:r>
            <a:r>
              <a:rPr lang="en-US" dirty="0" err="1">
                <a:solidFill>
                  <a:schemeClr val="bg1"/>
                </a:solidFill>
              </a:rPr>
              <a:t>Campello</a:t>
            </a:r>
            <a:endParaRPr lang="es-CO" dirty="0">
              <a:solidFill>
                <a:schemeClr val="bg1"/>
              </a:solidFill>
            </a:endParaRPr>
          </a:p>
        </p:txBody>
      </p:sp>
    </p:spTree>
    <p:extLst>
      <p:ext uri="{BB962C8B-B14F-4D97-AF65-F5344CB8AC3E}">
        <p14:creationId xmlns:p14="http://schemas.microsoft.com/office/powerpoint/2010/main" val="38992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B65AE3-3553-49BB-93C5-1292914D75C4}"/>
              </a:ext>
            </a:extLst>
          </p:cNvPr>
          <p:cNvSpPr>
            <a:spLocks noGrp="1"/>
          </p:cNvSpPr>
          <p:nvPr>
            <p:ph type="title"/>
          </p:nvPr>
        </p:nvSpPr>
        <p:spPr>
          <a:xfrm>
            <a:off x="2486027" y="257175"/>
            <a:ext cx="8596668" cy="687705"/>
          </a:xfrm>
          <a:solidFill>
            <a:schemeClr val="bg1"/>
          </a:solidFill>
        </p:spPr>
        <p:txBody>
          <a:bodyPr>
            <a:normAutofit fontScale="90000"/>
          </a:bodyPr>
          <a:lstStyle/>
          <a:p>
            <a:pPr>
              <a:lnSpc>
                <a:spcPct val="90000"/>
              </a:lnSpc>
            </a:pPr>
            <a:r>
              <a:rPr lang="en-US" sz="2400" dirty="0"/>
              <a:t>U.S./Brazil Comparative Overview </a:t>
            </a:r>
            <a:br>
              <a:rPr lang="en-US" sz="2400" dirty="0"/>
            </a:br>
            <a:r>
              <a:rPr lang="en-US" sz="2400" i="1" dirty="0"/>
              <a:t>Jonas Lima, Jonas Lima </a:t>
            </a:r>
            <a:r>
              <a:rPr lang="en-US" sz="2400" i="1" dirty="0" err="1"/>
              <a:t>Advocacia</a:t>
            </a:r>
            <a:r>
              <a:rPr lang="en-US" sz="2400" i="1" dirty="0"/>
              <a:t> </a:t>
            </a:r>
            <a:endParaRPr lang="es-CO" sz="2400" i="1"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Table 6">
            <a:extLst>
              <a:ext uri="{FF2B5EF4-FFF2-40B4-BE49-F238E27FC236}">
                <a16:creationId xmlns:a16="http://schemas.microsoft.com/office/drawing/2014/main" id="{4E9F5571-43C6-4FAD-8A2E-54AF23830E7D}"/>
              </a:ext>
            </a:extLst>
          </p:cNvPr>
          <p:cNvGraphicFramePr>
            <a:graphicFrameLocks noGrp="1"/>
          </p:cNvGraphicFramePr>
          <p:nvPr>
            <p:extLst>
              <p:ext uri="{D42A27DB-BD31-4B8C-83A1-F6EECF244321}">
                <p14:modId xmlns:p14="http://schemas.microsoft.com/office/powerpoint/2010/main" val="54704546"/>
              </p:ext>
            </p:extLst>
          </p:nvPr>
        </p:nvGraphicFramePr>
        <p:xfrm>
          <a:off x="-32274" y="1044894"/>
          <a:ext cx="12224274" cy="5813105"/>
        </p:xfrm>
        <a:graphic>
          <a:graphicData uri="http://schemas.openxmlformats.org/drawingml/2006/table">
            <a:tbl>
              <a:tblPr firstRow="1" bandRow="1">
                <a:tableStyleId>{5C22544A-7EE6-4342-B048-85BDC9FD1C3A}</a:tableStyleId>
              </a:tblPr>
              <a:tblGrid>
                <a:gridCol w="6074999">
                  <a:extLst>
                    <a:ext uri="{9D8B030D-6E8A-4147-A177-3AD203B41FA5}">
                      <a16:colId xmlns:a16="http://schemas.microsoft.com/office/drawing/2014/main" val="3665577097"/>
                    </a:ext>
                  </a:extLst>
                </a:gridCol>
                <a:gridCol w="6149275">
                  <a:extLst>
                    <a:ext uri="{9D8B030D-6E8A-4147-A177-3AD203B41FA5}">
                      <a16:colId xmlns:a16="http://schemas.microsoft.com/office/drawing/2014/main" val="3938553233"/>
                    </a:ext>
                  </a:extLst>
                </a:gridCol>
              </a:tblGrid>
              <a:tr h="3714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0" dirty="0">
                        <a:solidFill>
                          <a:schemeClr val="tx1">
                            <a:lumMod val="65000"/>
                            <a:lumOff val="3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57682"/>
                  </a:ext>
                </a:extLst>
              </a:tr>
              <a:tr h="5441661">
                <a:tc>
                  <a:txBody>
                    <a:bodyPr/>
                    <a:lstStyle/>
                    <a:p>
                      <a:pPr marL="285750" indent="-285750" algn="just">
                        <a:spcAft>
                          <a:spcPts val="400"/>
                        </a:spcAft>
                        <a:buFont typeface="Wingdings" panose="05000000000000000000" pitchFamily="2" charset="2"/>
                        <a:buChar char="q"/>
                      </a:pPr>
                      <a:r>
                        <a:rPr lang="en-US" sz="1330" b="0" spc="0" dirty="0">
                          <a:solidFill>
                            <a:srgbClr val="002060"/>
                          </a:solidFill>
                        </a:rPr>
                        <a:t>Legal</a:t>
                      </a:r>
                      <a:r>
                        <a:rPr lang="en-US" sz="1330" b="0" spc="0" dirty="0">
                          <a:solidFill>
                            <a:schemeClr val="accent1"/>
                          </a:solidFill>
                        </a:rPr>
                        <a:t> framework –</a:t>
                      </a:r>
                      <a:r>
                        <a:rPr lang="en-US" sz="1330" b="0" spc="0" dirty="0">
                          <a:solidFill>
                            <a:schemeClr val="tx1">
                              <a:lumMod val="65000"/>
                              <a:lumOff val="35000"/>
                            </a:schemeClr>
                          </a:solidFill>
                        </a:rPr>
                        <a:t> Titles of the United States Code (USC) and of the Code of Federal Regulations (CFR), this last including the Federal Acquisition Regulation (FAR) + Statutes of specific sectors such as national defense + Administrative regulations + States and local legislation </a:t>
                      </a:r>
                      <a:r>
                        <a:rPr lang="en-US" sz="1330" b="0" spc="0" baseline="0" dirty="0">
                          <a:solidFill>
                            <a:schemeClr val="tx1">
                              <a:lumMod val="65000"/>
                              <a:lumOff val="35000"/>
                            </a:schemeClr>
                          </a:solidFill>
                        </a:rPr>
                        <a:t>(with autonomy in relation to the federal procurement law)</a:t>
                      </a:r>
                    </a:p>
                    <a:p>
                      <a:pPr marL="285750" marR="0" lvl="0" indent="-285750" algn="just" defTabSz="914400" rtl="0" eaLnBrk="1" fontAlgn="auto" latinLnBrk="0" hangingPunct="1">
                        <a:lnSpc>
                          <a:spcPct val="100000"/>
                        </a:lnSpc>
                        <a:spcBef>
                          <a:spcPts val="0"/>
                        </a:spcBef>
                        <a:spcAft>
                          <a:spcPts val="400"/>
                        </a:spcAft>
                        <a:buClrTx/>
                        <a:buSzTx/>
                        <a:buFont typeface="Wingdings" panose="05000000000000000000" pitchFamily="2" charset="2"/>
                        <a:buChar char="q"/>
                        <a:tabLst/>
                        <a:defRPr/>
                      </a:pPr>
                      <a:r>
                        <a:rPr lang="en-US" sz="1330" b="0" spc="0" dirty="0">
                          <a:solidFill>
                            <a:schemeClr val="accent1"/>
                          </a:solidFill>
                        </a:rPr>
                        <a:t>GPA-WTO –</a:t>
                      </a:r>
                      <a:r>
                        <a:rPr lang="en-US" sz="1330" b="0" spc="0" dirty="0">
                          <a:solidFill>
                            <a:schemeClr val="tx1">
                              <a:lumMod val="65000"/>
                              <a:lumOff val="35000"/>
                            </a:schemeClr>
                          </a:solidFill>
                        </a:rPr>
                        <a:t> Member</a:t>
                      </a:r>
                    </a:p>
                    <a:p>
                      <a:pPr marL="285750" marR="0" lvl="0" indent="-285750" algn="just" defTabSz="914400" rtl="0" eaLnBrk="1" fontAlgn="auto" latinLnBrk="0" hangingPunct="1">
                        <a:lnSpc>
                          <a:spcPct val="100000"/>
                        </a:lnSpc>
                        <a:spcBef>
                          <a:spcPts val="0"/>
                        </a:spcBef>
                        <a:spcAft>
                          <a:spcPts val="400"/>
                        </a:spcAft>
                        <a:buClrTx/>
                        <a:buSzTx/>
                        <a:buFont typeface="Wingdings" panose="05000000000000000000" pitchFamily="2" charset="2"/>
                        <a:buChar char="q"/>
                        <a:tabLst/>
                        <a:defRPr/>
                      </a:pPr>
                      <a:r>
                        <a:rPr lang="en-US" sz="1330" b="0" spc="0" dirty="0">
                          <a:solidFill>
                            <a:schemeClr val="accent1"/>
                          </a:solidFill>
                        </a:rPr>
                        <a:t>Opportunities information - </a:t>
                      </a:r>
                      <a:r>
                        <a:rPr lang="en-US" sz="1330" b="0" spc="0" dirty="0">
                          <a:solidFill>
                            <a:schemeClr val="tx1">
                              <a:lumMod val="65000"/>
                              <a:lumOff val="35000"/>
                            </a:schemeClr>
                          </a:solidFill>
                        </a:rPr>
                        <a:t>Different portals for federal (www.sam.gov), state and local agencies</a:t>
                      </a:r>
                    </a:p>
                    <a:p>
                      <a:pPr marL="285750" indent="-285750" algn="just">
                        <a:spcAft>
                          <a:spcPts val="400"/>
                        </a:spcAft>
                        <a:buFont typeface="Wingdings" panose="05000000000000000000" pitchFamily="2" charset="2"/>
                        <a:buChar char="q"/>
                      </a:pPr>
                      <a:r>
                        <a:rPr lang="en-US" sz="1330" b="0" spc="0" dirty="0">
                          <a:solidFill>
                            <a:schemeClr val="accent1"/>
                          </a:solidFill>
                        </a:rPr>
                        <a:t>Bidder registration – </a:t>
                      </a:r>
                      <a:r>
                        <a:rPr lang="en-US" sz="1330" b="0" spc="0" dirty="0">
                          <a:solidFill>
                            <a:schemeClr val="tx1">
                              <a:lumMod val="65000"/>
                              <a:lumOff val="35000"/>
                            </a:schemeClr>
                          </a:solidFill>
                        </a:rPr>
                        <a:t>Federal SAM (DUNS + CAGE NATO domestic | NCAGE NATO foreign) and state and local registration systems</a:t>
                      </a:r>
                    </a:p>
                    <a:p>
                      <a:pPr marL="285750" indent="-285750" algn="just">
                        <a:spcAft>
                          <a:spcPts val="400"/>
                        </a:spcAft>
                        <a:buFont typeface="Wingdings" panose="05000000000000000000" pitchFamily="2" charset="2"/>
                        <a:buChar char="q"/>
                      </a:pPr>
                      <a:r>
                        <a:rPr lang="en-US" sz="1330" b="0" spc="0" dirty="0">
                          <a:solidFill>
                            <a:schemeClr val="accent1"/>
                          </a:solidFill>
                        </a:rPr>
                        <a:t>National preferences –</a:t>
                      </a:r>
                      <a:r>
                        <a:rPr lang="en-US" sz="1330" b="0" spc="0" dirty="0">
                          <a:solidFill>
                            <a:schemeClr val="tx1">
                              <a:lumMod val="65000"/>
                              <a:lumOff val="35000"/>
                            </a:schemeClr>
                          </a:solidFill>
                        </a:rPr>
                        <a:t> The Buy American Act + Articles of the FAR + Executive Orders + “Buy America” statutes</a:t>
                      </a:r>
                    </a:p>
                    <a:p>
                      <a:pPr marL="285750" indent="-285750" algn="just">
                        <a:spcAft>
                          <a:spcPts val="400"/>
                        </a:spcAft>
                        <a:buFont typeface="Wingdings" panose="05000000000000000000" pitchFamily="2" charset="2"/>
                        <a:buChar char="q"/>
                      </a:pPr>
                      <a:r>
                        <a:rPr lang="en-US" sz="1330" b="0" spc="0" dirty="0">
                          <a:solidFill>
                            <a:schemeClr val="accent1"/>
                          </a:solidFill>
                        </a:rPr>
                        <a:t>Socio-economic programs – </a:t>
                      </a:r>
                      <a:r>
                        <a:rPr lang="en-US" sz="1330" b="0" spc="0" dirty="0">
                          <a:solidFill>
                            <a:schemeClr val="tx1">
                              <a:lumMod val="65000"/>
                              <a:lumOff val="35000"/>
                            </a:schemeClr>
                          </a:solidFill>
                        </a:rPr>
                        <a:t>Small business (preferences, quotas and subcontracting), service-disabled veteran-owned and others</a:t>
                      </a:r>
                    </a:p>
                    <a:p>
                      <a:pPr marL="285750" indent="-285750" algn="just">
                        <a:spcAft>
                          <a:spcPts val="400"/>
                        </a:spcAft>
                        <a:buFont typeface="Wingdings" panose="05000000000000000000" pitchFamily="2" charset="2"/>
                        <a:buChar char="q"/>
                      </a:pPr>
                      <a:r>
                        <a:rPr lang="en-US" sz="1330" b="0" spc="0" dirty="0">
                          <a:solidFill>
                            <a:schemeClr val="accent1"/>
                          </a:solidFill>
                        </a:rPr>
                        <a:t>Lifecycle and quality of the product – </a:t>
                      </a:r>
                      <a:r>
                        <a:rPr lang="en-US" sz="1330" b="0" spc="0" dirty="0">
                          <a:solidFill>
                            <a:schemeClr val="tx1">
                              <a:lumMod val="65000"/>
                              <a:lumOff val="35000"/>
                            </a:schemeClr>
                          </a:solidFill>
                        </a:rPr>
                        <a:t>Yes</a:t>
                      </a:r>
                    </a:p>
                    <a:p>
                      <a:pPr marL="285750" indent="-285750" algn="just">
                        <a:spcAft>
                          <a:spcPts val="400"/>
                        </a:spcAft>
                        <a:buFont typeface="Wingdings" panose="05000000000000000000" pitchFamily="2" charset="2"/>
                        <a:buChar char="q"/>
                      </a:pPr>
                      <a:r>
                        <a:rPr lang="en-US" sz="1330" b="0" spc="0" dirty="0">
                          <a:solidFill>
                            <a:schemeClr val="accent1"/>
                          </a:solidFill>
                        </a:rPr>
                        <a:t>Past performance required - </a:t>
                      </a:r>
                      <a:r>
                        <a:rPr lang="en-US" sz="1330" b="0" spc="0" dirty="0">
                          <a:solidFill>
                            <a:schemeClr val="tx1">
                              <a:lumMod val="65000"/>
                              <a:lumOff val="35000"/>
                            </a:schemeClr>
                          </a:solidFill>
                        </a:rPr>
                        <a:t>Yes</a:t>
                      </a:r>
                    </a:p>
                    <a:p>
                      <a:pPr marL="285750" indent="-285750" algn="just">
                        <a:spcAft>
                          <a:spcPts val="400"/>
                        </a:spcAft>
                        <a:buFont typeface="Wingdings" panose="05000000000000000000" pitchFamily="2" charset="2"/>
                        <a:buChar char="q"/>
                      </a:pPr>
                      <a:r>
                        <a:rPr lang="en-US" sz="1330" b="0" spc="0" dirty="0">
                          <a:solidFill>
                            <a:schemeClr val="accent1"/>
                          </a:solidFill>
                        </a:rPr>
                        <a:t>Contracting on demand - </a:t>
                      </a:r>
                      <a:r>
                        <a:rPr lang="en-US" sz="1330" b="0" spc="0" dirty="0">
                          <a:solidFill>
                            <a:schemeClr val="tx1">
                              <a:lumMod val="65000"/>
                              <a:lumOff val="35000"/>
                            </a:schemeClr>
                          </a:solidFill>
                        </a:rPr>
                        <a:t>GSA Schedules – 5/20 years (e-marketplace)</a:t>
                      </a:r>
                    </a:p>
                    <a:p>
                      <a:pPr marL="285750" indent="-285750" algn="just">
                        <a:spcAft>
                          <a:spcPts val="400"/>
                        </a:spcAft>
                        <a:buFont typeface="Wingdings" panose="05000000000000000000" pitchFamily="2" charset="2"/>
                        <a:buChar char="q"/>
                      </a:pPr>
                      <a:r>
                        <a:rPr lang="en-US" sz="1330" b="0" spc="0" baseline="0" dirty="0">
                          <a:solidFill>
                            <a:schemeClr val="accent1"/>
                          </a:solidFill>
                        </a:rPr>
                        <a:t>Duration of contract –</a:t>
                      </a:r>
                      <a:r>
                        <a:rPr lang="en-US" sz="1330" b="0" spc="0" baseline="0" dirty="0">
                          <a:solidFill>
                            <a:schemeClr val="tx1">
                              <a:lumMod val="65000"/>
                              <a:lumOff val="35000"/>
                            </a:schemeClr>
                          </a:solidFill>
                        </a:rPr>
                        <a:t> Up to 5 years or more, if applicable</a:t>
                      </a:r>
                    </a:p>
                    <a:p>
                      <a:pPr marL="285750" indent="-285750" algn="just">
                        <a:spcAft>
                          <a:spcPts val="400"/>
                        </a:spcAft>
                        <a:buFont typeface="Wingdings" panose="05000000000000000000" pitchFamily="2" charset="2"/>
                        <a:buChar char="q"/>
                      </a:pPr>
                      <a:r>
                        <a:rPr lang="en-US" sz="1330" b="0" spc="0" dirty="0">
                          <a:solidFill>
                            <a:schemeClr val="accent1"/>
                          </a:solidFill>
                        </a:rPr>
                        <a:t>Fiscal Year – </a:t>
                      </a:r>
                      <a:r>
                        <a:rPr lang="en-US" sz="1330" b="0" spc="0" dirty="0">
                          <a:solidFill>
                            <a:schemeClr val="tx1">
                              <a:lumMod val="65000"/>
                              <a:lumOff val="35000"/>
                            </a:schemeClr>
                          </a:solidFill>
                        </a:rPr>
                        <a:t>From Oct. 1 to Sept. 30 of the next year</a:t>
                      </a:r>
                    </a:p>
                    <a:p>
                      <a:pPr marL="285750" indent="-285750" algn="just">
                        <a:spcAft>
                          <a:spcPts val="400"/>
                        </a:spcAft>
                        <a:buFont typeface="Wingdings" panose="05000000000000000000" pitchFamily="2" charset="2"/>
                        <a:buChar char="q"/>
                      </a:pPr>
                      <a:r>
                        <a:rPr lang="en-US" sz="1330" b="0" spc="0" dirty="0">
                          <a:solidFill>
                            <a:schemeClr val="accent1"/>
                          </a:solidFill>
                        </a:rPr>
                        <a:t>Bid Challenges – </a:t>
                      </a:r>
                      <a:r>
                        <a:rPr lang="en-US" sz="1330" b="0" spc="0" dirty="0">
                          <a:solidFill>
                            <a:schemeClr val="tx1">
                              <a:lumMod val="65000"/>
                              <a:lumOff val="35000"/>
                            </a:schemeClr>
                          </a:solidFill>
                        </a:rPr>
                        <a:t>Agency-level protest, bid protest before the General Accountability Office (GAO) and lawsuit before</a:t>
                      </a:r>
                      <a:r>
                        <a:rPr lang="en-US" sz="1330" b="0" spc="0" baseline="0" dirty="0">
                          <a:solidFill>
                            <a:schemeClr val="tx1">
                              <a:lumMod val="65000"/>
                              <a:lumOff val="35000"/>
                            </a:schemeClr>
                          </a:solidFill>
                        </a:rPr>
                        <a:t> the U.S. Court of Federal Claims (CFC) | generally similar relief in the states</a:t>
                      </a:r>
                      <a:endParaRPr lang="en-US" sz="1330" b="0" spc="0" dirty="0">
                        <a:solidFill>
                          <a:schemeClr val="tx1">
                            <a:lumMod val="65000"/>
                            <a:lumOff val="3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285750" marR="0" lvl="0" indent="-285750" algn="just" defTabSz="914400" rtl="0" eaLnBrk="1" fontAlgn="auto" latinLnBrk="0" hangingPunct="1">
                        <a:lnSpc>
                          <a:spcPct val="100000"/>
                        </a:lnSpc>
                        <a:spcBef>
                          <a:spcPts val="0"/>
                        </a:spcBef>
                        <a:spcAft>
                          <a:spcPts val="400"/>
                        </a:spcAft>
                        <a:buClrTx/>
                        <a:buSzTx/>
                        <a:buFont typeface="Wingdings" panose="05000000000000000000" pitchFamily="2" charset="2"/>
                        <a:buChar char="q"/>
                        <a:tabLst/>
                        <a:defRPr/>
                      </a:pPr>
                      <a:r>
                        <a:rPr lang="en-US" sz="1330" b="0" spc="0" dirty="0">
                          <a:solidFill>
                            <a:schemeClr val="accent1"/>
                          </a:solidFill>
                        </a:rPr>
                        <a:t>Legal framework –</a:t>
                      </a:r>
                      <a:r>
                        <a:rPr lang="en-US" sz="1330" b="0" spc="0" dirty="0">
                          <a:solidFill>
                            <a:schemeClr val="tx1">
                              <a:lumMod val="65000"/>
                              <a:lumOff val="35000"/>
                            </a:schemeClr>
                          </a:solidFill>
                        </a:rPr>
                        <a:t> Law 8,666 (General Law of Biddings and Contracts) + Law 10,520 (Reverse </a:t>
                      </a:r>
                      <a:r>
                        <a:rPr lang="en-US" sz="1330" b="0" spc="0" dirty="0">
                          <a:solidFill>
                            <a:schemeClr val="tx1"/>
                          </a:solidFill>
                        </a:rPr>
                        <a:t>auction) + Law 14,133/2021 (New Law of Biddings and Contracts) </a:t>
                      </a:r>
                      <a:r>
                        <a:rPr lang="en-US" sz="1330" b="0" spc="0" dirty="0">
                          <a:solidFill>
                            <a:schemeClr val="tx1">
                              <a:lumMod val="65000"/>
                              <a:lumOff val="35000"/>
                            </a:schemeClr>
                          </a:solidFill>
                        </a:rPr>
                        <a:t>+ Statutes of specific sectors such as national defense + Administrative regulations + States and local legislation </a:t>
                      </a:r>
                      <a:r>
                        <a:rPr lang="en-US" sz="1330" b="0" spc="0" baseline="0" dirty="0">
                          <a:solidFill>
                            <a:schemeClr val="tx1">
                              <a:lumMod val="65000"/>
                              <a:lumOff val="35000"/>
                            </a:schemeClr>
                          </a:solidFill>
                        </a:rPr>
                        <a:t>(but all apply the federal law in the general provisions)</a:t>
                      </a:r>
                      <a:endParaRPr lang="en-US" sz="1330" b="0" spc="0" baseline="0" dirty="0">
                        <a:solidFill>
                          <a:schemeClr val="accent1"/>
                        </a:solidFill>
                      </a:endParaRPr>
                    </a:p>
                    <a:p>
                      <a:pPr marL="285750" marR="0" lvl="0" indent="-285750" algn="just" defTabSz="914400" rtl="0" eaLnBrk="1" fontAlgn="auto" latinLnBrk="0" hangingPunct="1">
                        <a:lnSpc>
                          <a:spcPct val="100000"/>
                        </a:lnSpc>
                        <a:spcBef>
                          <a:spcPts val="0"/>
                        </a:spcBef>
                        <a:spcAft>
                          <a:spcPts val="400"/>
                        </a:spcAft>
                        <a:buClrTx/>
                        <a:buSzTx/>
                        <a:buFont typeface="Wingdings" panose="05000000000000000000" pitchFamily="2" charset="2"/>
                        <a:buChar char="q"/>
                        <a:tabLst/>
                        <a:defRPr/>
                      </a:pPr>
                      <a:r>
                        <a:rPr lang="en-US" sz="1330" b="0" spc="0" dirty="0">
                          <a:solidFill>
                            <a:schemeClr val="accent1"/>
                          </a:solidFill>
                        </a:rPr>
                        <a:t>GPA-WTO </a:t>
                      </a:r>
                      <a:r>
                        <a:rPr lang="en-US" sz="1330" b="0" spc="0" dirty="0">
                          <a:solidFill>
                            <a:schemeClr val="tx1">
                              <a:lumMod val="65000"/>
                              <a:lumOff val="35000"/>
                            </a:schemeClr>
                          </a:solidFill>
                        </a:rPr>
                        <a:t>– In accession process</a:t>
                      </a:r>
                    </a:p>
                    <a:p>
                      <a:pPr marL="285750" marR="0" lvl="0" indent="-285750" algn="just" defTabSz="914400" rtl="0" eaLnBrk="1" fontAlgn="auto" latinLnBrk="0" hangingPunct="1">
                        <a:lnSpc>
                          <a:spcPct val="100000"/>
                        </a:lnSpc>
                        <a:spcBef>
                          <a:spcPts val="0"/>
                        </a:spcBef>
                        <a:spcAft>
                          <a:spcPts val="400"/>
                        </a:spcAft>
                        <a:buClrTx/>
                        <a:buSzTx/>
                        <a:buFont typeface="Wingdings" panose="05000000000000000000" pitchFamily="2" charset="2"/>
                        <a:buChar char="q"/>
                        <a:tabLst/>
                        <a:defRPr/>
                      </a:pPr>
                      <a:r>
                        <a:rPr lang="en-US" sz="1330" b="0" spc="0" dirty="0">
                          <a:solidFill>
                            <a:schemeClr val="accent1"/>
                          </a:solidFill>
                        </a:rPr>
                        <a:t>Opportunities information - </a:t>
                      </a:r>
                      <a:r>
                        <a:rPr lang="en-US" sz="1330" b="0" spc="0" dirty="0">
                          <a:solidFill>
                            <a:schemeClr val="tx1">
                              <a:lumMod val="65000"/>
                              <a:lumOff val="35000"/>
                            </a:schemeClr>
                          </a:solidFill>
                        </a:rPr>
                        <a:t>With the Law 14,133/2021, </a:t>
                      </a:r>
                      <a:r>
                        <a:rPr lang="en-US" sz="1330" b="0" spc="0" baseline="0" dirty="0">
                          <a:solidFill>
                            <a:schemeClr val="tx1">
                              <a:lumMod val="65000"/>
                              <a:lumOff val="35000"/>
                            </a:schemeClr>
                          </a:solidFill>
                        </a:rPr>
                        <a:t>same portal (national) for federal, state and local agencies</a:t>
                      </a:r>
                    </a:p>
                    <a:p>
                      <a:pPr marL="285750" marR="0" lvl="0" indent="-285750" algn="just" defTabSz="914400" rtl="0" eaLnBrk="1" fontAlgn="auto" latinLnBrk="0" hangingPunct="1">
                        <a:lnSpc>
                          <a:spcPct val="100000"/>
                        </a:lnSpc>
                        <a:spcBef>
                          <a:spcPts val="0"/>
                        </a:spcBef>
                        <a:spcAft>
                          <a:spcPts val="400"/>
                        </a:spcAft>
                        <a:buClrTx/>
                        <a:buSzTx/>
                        <a:buFont typeface="Wingdings" panose="05000000000000000000" pitchFamily="2" charset="2"/>
                        <a:buChar char="q"/>
                        <a:tabLst/>
                        <a:defRPr/>
                      </a:pPr>
                      <a:r>
                        <a:rPr lang="en-US" sz="1330" b="0" spc="0" dirty="0">
                          <a:solidFill>
                            <a:schemeClr val="accent1"/>
                          </a:solidFill>
                        </a:rPr>
                        <a:t>Bidder registration –</a:t>
                      </a:r>
                      <a:r>
                        <a:rPr lang="en-US" sz="1330" b="0" spc="0" dirty="0">
                          <a:solidFill>
                            <a:schemeClr val="tx1">
                              <a:lumMod val="65000"/>
                              <a:lumOff val="35000"/>
                            </a:schemeClr>
                          </a:solidFill>
                        </a:rPr>
                        <a:t> Federal SICAF (Domestic qualification docs. | DUNS or TIN-WCO foreign) and state and local registration systems</a:t>
                      </a:r>
                    </a:p>
                    <a:p>
                      <a:pPr marL="285750" marR="0" lvl="0" indent="-285750" algn="just" defTabSz="914400" rtl="0" eaLnBrk="1" fontAlgn="auto" latinLnBrk="0" hangingPunct="1">
                        <a:lnSpc>
                          <a:spcPct val="100000"/>
                        </a:lnSpc>
                        <a:spcBef>
                          <a:spcPts val="0"/>
                        </a:spcBef>
                        <a:spcAft>
                          <a:spcPts val="400"/>
                        </a:spcAft>
                        <a:buClrTx/>
                        <a:buSzTx/>
                        <a:buFont typeface="Wingdings" panose="05000000000000000000" pitchFamily="2" charset="2"/>
                        <a:buChar char="q"/>
                        <a:tabLst/>
                        <a:defRPr/>
                      </a:pPr>
                      <a:r>
                        <a:rPr lang="en-US" sz="1330" b="0" spc="0" dirty="0">
                          <a:solidFill>
                            <a:schemeClr val="accent1"/>
                          </a:solidFill>
                        </a:rPr>
                        <a:t>National preferences – </a:t>
                      </a:r>
                      <a:r>
                        <a:rPr lang="en-US" sz="1330" b="0" spc="0" dirty="0">
                          <a:solidFill>
                            <a:schemeClr val="tx1">
                              <a:lumMod val="65000"/>
                              <a:lumOff val="35000"/>
                            </a:schemeClr>
                          </a:solidFill>
                        </a:rPr>
                        <a:t>Law 8,666 + Law 14,133/2021 + Executive Decrees</a:t>
                      </a:r>
                    </a:p>
                    <a:p>
                      <a:pPr marL="285750" marR="0" lvl="0" indent="-285750" algn="just" defTabSz="914400" rtl="0" eaLnBrk="1" fontAlgn="auto" latinLnBrk="0" hangingPunct="1">
                        <a:lnSpc>
                          <a:spcPct val="100000"/>
                        </a:lnSpc>
                        <a:spcBef>
                          <a:spcPts val="0"/>
                        </a:spcBef>
                        <a:spcAft>
                          <a:spcPts val="400"/>
                        </a:spcAft>
                        <a:buClrTx/>
                        <a:buSzTx/>
                        <a:buFont typeface="Wingdings" panose="05000000000000000000" pitchFamily="2" charset="2"/>
                        <a:buChar char="q"/>
                        <a:tabLst/>
                        <a:defRPr/>
                      </a:pPr>
                      <a:r>
                        <a:rPr lang="en-US" sz="1330" b="0" spc="0" dirty="0">
                          <a:solidFill>
                            <a:schemeClr val="accent1"/>
                          </a:solidFill>
                        </a:rPr>
                        <a:t>Socio-economic programs – </a:t>
                      </a:r>
                      <a:r>
                        <a:rPr lang="en-US" sz="1330" b="0" spc="0" dirty="0">
                          <a:solidFill>
                            <a:schemeClr val="tx1">
                              <a:lumMod val="65000"/>
                              <a:lumOff val="35000"/>
                            </a:schemeClr>
                          </a:solidFill>
                        </a:rPr>
                        <a:t>Small business (preferences, quotas and subcontracting), ex-prisoners and others</a:t>
                      </a:r>
                    </a:p>
                    <a:p>
                      <a:pPr marL="285750" indent="-285750" algn="just">
                        <a:spcAft>
                          <a:spcPts val="400"/>
                        </a:spcAft>
                        <a:buFont typeface="Wingdings" panose="05000000000000000000" pitchFamily="2" charset="2"/>
                        <a:buChar char="q"/>
                      </a:pPr>
                      <a:r>
                        <a:rPr lang="en-US" sz="1330" b="0" spc="0" dirty="0">
                          <a:solidFill>
                            <a:schemeClr val="accent1"/>
                          </a:solidFill>
                        </a:rPr>
                        <a:t>Lifecycle and quality of the product – </a:t>
                      </a:r>
                      <a:r>
                        <a:rPr lang="en-US" sz="1330" b="0" spc="0" dirty="0">
                          <a:solidFill>
                            <a:schemeClr val="tx1">
                              <a:lumMod val="65000"/>
                              <a:lumOff val="35000"/>
                            </a:schemeClr>
                          </a:solidFill>
                        </a:rPr>
                        <a:t>Yes</a:t>
                      </a:r>
                    </a:p>
                    <a:p>
                      <a:pPr marL="285750" indent="-285750" algn="just">
                        <a:spcAft>
                          <a:spcPts val="400"/>
                        </a:spcAft>
                        <a:buFont typeface="Wingdings" panose="05000000000000000000" pitchFamily="2" charset="2"/>
                        <a:buChar char="q"/>
                      </a:pPr>
                      <a:r>
                        <a:rPr lang="en-US" sz="1330" b="0" spc="0" dirty="0">
                          <a:solidFill>
                            <a:schemeClr val="accent1"/>
                          </a:solidFill>
                        </a:rPr>
                        <a:t>Past performance required - </a:t>
                      </a:r>
                      <a:r>
                        <a:rPr lang="en-US" sz="1330" b="0" spc="0" dirty="0">
                          <a:solidFill>
                            <a:schemeClr val="tx1">
                              <a:lumMod val="65000"/>
                              <a:lumOff val="35000"/>
                            </a:schemeClr>
                          </a:solidFill>
                        </a:rPr>
                        <a:t>Yes</a:t>
                      </a:r>
                    </a:p>
                    <a:p>
                      <a:pPr marL="285750" indent="-285750" algn="just">
                        <a:spcAft>
                          <a:spcPts val="400"/>
                        </a:spcAft>
                        <a:buFont typeface="Wingdings" panose="05000000000000000000" pitchFamily="2" charset="2"/>
                        <a:buChar char="q"/>
                      </a:pPr>
                      <a:r>
                        <a:rPr lang="en-US" sz="1330" b="0" spc="-10" baseline="0" dirty="0">
                          <a:solidFill>
                            <a:schemeClr val="accent1"/>
                          </a:solidFill>
                        </a:rPr>
                        <a:t>Contracting on demand –</a:t>
                      </a:r>
                      <a:r>
                        <a:rPr lang="en-US" sz="1330" b="0" spc="-10" baseline="0" dirty="0">
                          <a:solidFill>
                            <a:schemeClr val="tx1">
                              <a:lumMod val="65000"/>
                              <a:lumOff val="35000"/>
                            </a:schemeClr>
                          </a:solidFill>
                        </a:rPr>
                        <a:t> Price Registration System – 1 year before and up to 2 years now (marketplace in planning)</a:t>
                      </a:r>
                    </a:p>
                    <a:p>
                      <a:pPr marL="285750" marR="0" lvl="0" indent="-285750" algn="just" defTabSz="914400" rtl="0" eaLnBrk="1" fontAlgn="auto" latinLnBrk="0" hangingPunct="1">
                        <a:lnSpc>
                          <a:spcPct val="100000"/>
                        </a:lnSpc>
                        <a:spcBef>
                          <a:spcPts val="0"/>
                        </a:spcBef>
                        <a:spcAft>
                          <a:spcPts val="400"/>
                        </a:spcAft>
                        <a:buClrTx/>
                        <a:buSzTx/>
                        <a:buFont typeface="Wingdings" panose="05000000000000000000" pitchFamily="2" charset="2"/>
                        <a:buChar char="q"/>
                        <a:tabLst/>
                        <a:defRPr/>
                      </a:pPr>
                      <a:r>
                        <a:rPr lang="en-US" sz="1330" b="0" spc="0" baseline="0" dirty="0">
                          <a:solidFill>
                            <a:schemeClr val="accent1"/>
                          </a:solidFill>
                        </a:rPr>
                        <a:t>Duration of contract –</a:t>
                      </a:r>
                      <a:r>
                        <a:rPr lang="en-US" sz="1330" b="0" spc="0" baseline="0" dirty="0">
                          <a:solidFill>
                            <a:schemeClr val="tx1">
                              <a:lumMod val="65000"/>
                              <a:lumOff val="35000"/>
                            </a:schemeClr>
                          </a:solidFill>
                        </a:rPr>
                        <a:t> Up to 5 years or more, if applicable</a:t>
                      </a:r>
                    </a:p>
                    <a:p>
                      <a:pPr marL="285750" indent="-285750" algn="just">
                        <a:spcAft>
                          <a:spcPts val="400"/>
                        </a:spcAft>
                        <a:buFont typeface="Wingdings" panose="05000000000000000000" pitchFamily="2" charset="2"/>
                        <a:buChar char="q"/>
                      </a:pPr>
                      <a:r>
                        <a:rPr lang="en-US" sz="1330" b="0" spc="0" dirty="0">
                          <a:solidFill>
                            <a:schemeClr val="accent1"/>
                          </a:solidFill>
                        </a:rPr>
                        <a:t>Fiscal Year – </a:t>
                      </a:r>
                      <a:r>
                        <a:rPr lang="en-US" sz="1330" b="0" spc="0" dirty="0">
                          <a:solidFill>
                            <a:schemeClr val="tx1">
                              <a:lumMod val="65000"/>
                              <a:lumOff val="35000"/>
                            </a:schemeClr>
                          </a:solidFill>
                        </a:rPr>
                        <a:t>From Jan. 1 to Dec. 31</a:t>
                      </a:r>
                    </a:p>
                    <a:p>
                      <a:pPr marL="285750" marR="0" lvl="0" indent="-285750" algn="just" defTabSz="914400" rtl="0" eaLnBrk="1" fontAlgn="auto" latinLnBrk="0" hangingPunct="1">
                        <a:lnSpc>
                          <a:spcPct val="100000"/>
                        </a:lnSpc>
                        <a:spcBef>
                          <a:spcPts val="0"/>
                        </a:spcBef>
                        <a:spcAft>
                          <a:spcPts val="400"/>
                        </a:spcAft>
                        <a:buClrTx/>
                        <a:buSzTx/>
                        <a:buFont typeface="Wingdings" panose="05000000000000000000" pitchFamily="2" charset="2"/>
                        <a:buChar char="q"/>
                        <a:tabLst/>
                        <a:defRPr/>
                      </a:pPr>
                      <a:r>
                        <a:rPr lang="en-US" sz="1330" b="0" spc="0" dirty="0">
                          <a:solidFill>
                            <a:schemeClr val="accent1"/>
                          </a:solidFill>
                        </a:rPr>
                        <a:t>Bid challenges – </a:t>
                      </a:r>
                      <a:r>
                        <a:rPr lang="en-US" sz="1330" b="0" spc="0" dirty="0">
                          <a:solidFill>
                            <a:schemeClr val="tx1">
                              <a:lumMod val="65000"/>
                              <a:lumOff val="35000"/>
                            </a:schemeClr>
                          </a:solidFill>
                        </a:rPr>
                        <a:t>Administrative appeal before the agency, representation before the Federal Court Of Accounts (TCU) </a:t>
                      </a:r>
                      <a:r>
                        <a:rPr lang="en-US" sz="1330" b="0" spc="-10" dirty="0">
                          <a:solidFill>
                            <a:schemeClr val="tx1">
                              <a:lumMod val="65000"/>
                              <a:lumOff val="35000"/>
                            </a:schemeClr>
                          </a:solidFill>
                        </a:rPr>
                        <a:t>and lawsuit before</a:t>
                      </a:r>
                      <a:r>
                        <a:rPr lang="en-US" sz="1330" b="0" spc="-10" baseline="0" dirty="0">
                          <a:solidFill>
                            <a:schemeClr val="tx1">
                              <a:lumMod val="65000"/>
                              <a:lumOff val="35000"/>
                            </a:schemeClr>
                          </a:solidFill>
                        </a:rPr>
                        <a:t> the Federal Courts | generally similar relief in the states</a:t>
                      </a:r>
                    </a:p>
                    <a:p>
                      <a:pPr marL="285750" marR="0" lvl="0" indent="-285750" algn="just" defTabSz="914400" rtl="0" eaLnBrk="1" fontAlgn="auto" latinLnBrk="0" hangingPunct="1">
                        <a:lnSpc>
                          <a:spcPct val="100000"/>
                        </a:lnSpc>
                        <a:spcBef>
                          <a:spcPts val="0"/>
                        </a:spcBef>
                        <a:spcAft>
                          <a:spcPts val="400"/>
                        </a:spcAft>
                        <a:buClrTx/>
                        <a:buSzTx/>
                        <a:buFont typeface="Wingdings" panose="05000000000000000000" pitchFamily="2" charset="2"/>
                        <a:buChar char="q"/>
                        <a:tabLst/>
                        <a:defRPr/>
                      </a:pPr>
                      <a:endParaRPr lang="en-US" sz="1300" b="0" spc="0" dirty="0">
                        <a:solidFill>
                          <a:schemeClr val="tx1">
                            <a:lumMod val="65000"/>
                            <a:lumOff val="3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10955321"/>
                  </a:ext>
                </a:extLst>
              </a:tr>
            </a:tbl>
          </a:graphicData>
        </a:graphic>
      </p:graphicFrame>
      <p:pic>
        <p:nvPicPr>
          <p:cNvPr id="9" name="Picture 8">
            <a:extLst>
              <a:ext uri="{FF2B5EF4-FFF2-40B4-BE49-F238E27FC236}">
                <a16:creationId xmlns:a16="http://schemas.microsoft.com/office/drawing/2014/main" id="{190FB513-F6AF-44AE-A717-977E2BD927DD}"/>
              </a:ext>
            </a:extLst>
          </p:cNvPr>
          <p:cNvPicPr>
            <a:picLocks noChangeAspect="1"/>
          </p:cNvPicPr>
          <p:nvPr/>
        </p:nvPicPr>
        <p:blipFill>
          <a:blip r:embed="rId2"/>
          <a:stretch>
            <a:fillRect/>
          </a:stretch>
        </p:blipFill>
        <p:spPr>
          <a:xfrm>
            <a:off x="3241757" y="1094658"/>
            <a:ext cx="426003" cy="285908"/>
          </a:xfrm>
          <a:prstGeom prst="rect">
            <a:avLst/>
          </a:prstGeom>
        </p:spPr>
      </p:pic>
      <p:pic>
        <p:nvPicPr>
          <p:cNvPr id="11" name="Picture 10">
            <a:extLst>
              <a:ext uri="{FF2B5EF4-FFF2-40B4-BE49-F238E27FC236}">
                <a16:creationId xmlns:a16="http://schemas.microsoft.com/office/drawing/2014/main" id="{D9D0CF81-1FAB-4C05-B986-834BA239C885}"/>
              </a:ext>
            </a:extLst>
          </p:cNvPr>
          <p:cNvPicPr>
            <a:picLocks noChangeAspect="1"/>
          </p:cNvPicPr>
          <p:nvPr/>
        </p:nvPicPr>
        <p:blipFill>
          <a:blip r:embed="rId3"/>
          <a:stretch>
            <a:fillRect/>
          </a:stretch>
        </p:blipFill>
        <p:spPr>
          <a:xfrm>
            <a:off x="9109895" y="1047814"/>
            <a:ext cx="565598" cy="379596"/>
          </a:xfrm>
          <a:prstGeom prst="rect">
            <a:avLst/>
          </a:prstGeom>
        </p:spPr>
      </p:pic>
      <p:pic>
        <p:nvPicPr>
          <p:cNvPr id="13" name="Picture 12" descr="A person wearing glasses and a suit&#10;&#10;Description automatically generated with medium confidence">
            <a:extLst>
              <a:ext uri="{FF2B5EF4-FFF2-40B4-BE49-F238E27FC236}">
                <a16:creationId xmlns:a16="http://schemas.microsoft.com/office/drawing/2014/main" id="{8A31FEF1-0FE5-415E-AF5F-90762372B4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 y="2825"/>
            <a:ext cx="1424585" cy="1424585"/>
          </a:xfrm>
          <a:prstGeom prst="rect">
            <a:avLst/>
          </a:prstGeom>
        </p:spPr>
      </p:pic>
    </p:spTree>
    <p:extLst>
      <p:ext uri="{BB962C8B-B14F-4D97-AF65-F5344CB8AC3E}">
        <p14:creationId xmlns:p14="http://schemas.microsoft.com/office/powerpoint/2010/main" val="18185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5" name="Straight Connector 44">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6" name="Rectangle 55">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45E8D9-6F3B-4728-BA9E-A758BB166315}"/>
              </a:ext>
            </a:extLst>
          </p:cNvPr>
          <p:cNvSpPr>
            <a:spLocks noGrp="1"/>
          </p:cNvSpPr>
          <p:nvPr>
            <p:ph type="title"/>
          </p:nvPr>
        </p:nvSpPr>
        <p:spPr>
          <a:xfrm>
            <a:off x="1383944" y="80710"/>
            <a:ext cx="8596668" cy="1320800"/>
          </a:xfrm>
        </p:spPr>
        <p:txBody>
          <a:bodyPr vert="horz" lIns="91440" tIns="45720" rIns="91440" bIns="45720" rtlCol="0" anchor="t">
            <a:normAutofit fontScale="90000"/>
          </a:bodyPr>
          <a:lstStyle/>
          <a:p>
            <a:pPr>
              <a:lnSpc>
                <a:spcPct val="90000"/>
              </a:lnSpc>
            </a:pPr>
            <a:r>
              <a:rPr lang="en-US" sz="2800" dirty="0"/>
              <a:t>Brazil – International Bidding</a:t>
            </a:r>
            <a:br>
              <a:rPr lang="en-US" sz="2800" dirty="0"/>
            </a:br>
            <a:r>
              <a:rPr lang="en-US" sz="2800" i="1" dirty="0"/>
              <a:t>Jonas Lima, Jonas Lima </a:t>
            </a:r>
            <a:r>
              <a:rPr lang="en-US" sz="2800" i="1" dirty="0" err="1"/>
              <a:t>Advocacia</a:t>
            </a:r>
            <a:r>
              <a:rPr lang="en-US" sz="2800" i="1" dirty="0"/>
              <a:t> </a:t>
            </a:r>
            <a:r>
              <a:rPr lang="en-US" sz="2800" dirty="0"/>
              <a:t> </a:t>
            </a:r>
            <a:br>
              <a:rPr lang="en-US" sz="2800" dirty="0"/>
            </a:br>
            <a:br>
              <a:rPr lang="en-US" sz="2800" i="1" dirty="0"/>
            </a:br>
            <a:endParaRPr lang="en-US" sz="2800" dirty="0"/>
          </a:p>
        </p:txBody>
      </p:sp>
      <p:sp>
        <p:nvSpPr>
          <p:cNvPr id="58" name="Isosceles Triangle 57">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ço Reservado para Conteúdo 5">
            <a:extLst>
              <a:ext uri="{FF2B5EF4-FFF2-40B4-BE49-F238E27FC236}">
                <a16:creationId xmlns:a16="http://schemas.microsoft.com/office/drawing/2014/main" id="{A1D2DB5C-0D04-4209-96DB-47DB0780EF6E}"/>
              </a:ext>
            </a:extLst>
          </p:cNvPr>
          <p:cNvSpPr txBox="1">
            <a:spLocks/>
          </p:cNvSpPr>
          <p:nvPr/>
        </p:nvSpPr>
        <p:spPr>
          <a:xfrm>
            <a:off x="842597" y="1401510"/>
            <a:ext cx="10651496" cy="4898057"/>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65125" indent="-365125" algn="just">
              <a:lnSpc>
                <a:spcPct val="90000"/>
              </a:lnSpc>
            </a:pPr>
            <a:r>
              <a:rPr lang="en-US" sz="2400" dirty="0"/>
              <a:t>Bidding carried out in national territory with the participation allowed to foreign bidders and possibility of proposal in foreign currency or bidding in which the contractual object can or must be performed in whole or in part abroad.</a:t>
            </a:r>
          </a:p>
          <a:p>
            <a:pPr marL="365125" indent="-365125" algn="just">
              <a:lnSpc>
                <a:spcPct val="90000"/>
              </a:lnSpc>
            </a:pPr>
            <a:r>
              <a:rPr lang="en-US" sz="2400" dirty="0"/>
              <a:t>Most opportunities to foreign companies by reverse auction are in items such as medical devices and supplies, tactical equipment, weapons, special vehicles and other items for public security and national defense and information technology.</a:t>
            </a:r>
          </a:p>
          <a:p>
            <a:pPr marL="365125" indent="-365125" algn="just">
              <a:lnSpc>
                <a:spcPct val="90000"/>
              </a:lnSpc>
            </a:pPr>
            <a:r>
              <a:rPr lang="en-US" sz="2400" dirty="0"/>
              <a:t>The bidder registration before the SICAF is quick and easy, but it is very important strategic preparation in regulatory compliance of products to be offered.</a:t>
            </a:r>
          </a:p>
          <a:p>
            <a:pPr marL="365125" indent="-365125" algn="just">
              <a:lnSpc>
                <a:spcPct val="90000"/>
              </a:lnSpc>
            </a:pPr>
            <a:r>
              <a:rPr lang="en-US" sz="2400" dirty="0"/>
              <a:t>Additionally, by auction or sealed competitive bidding, Brazil has billions of reais in investment budgets for structural projects, such as concessions for airports, ports, highways, railways, energy, sanitation and other areas.</a:t>
            </a:r>
          </a:p>
          <a:p>
            <a:pPr marL="365125" indent="-365125" algn="just">
              <a:lnSpc>
                <a:spcPct val="90000"/>
              </a:lnSpc>
            </a:pPr>
            <a:r>
              <a:rPr lang="en-US" sz="2400" dirty="0"/>
              <a:t>Foreign companies can take part individually or in a consortium.</a:t>
            </a:r>
          </a:p>
          <a:p>
            <a:pPr marL="365125" indent="-365125" algn="just">
              <a:lnSpc>
                <a:spcPct val="90000"/>
              </a:lnSpc>
            </a:pPr>
            <a:r>
              <a:rPr lang="en-US" sz="2400" dirty="0"/>
              <a:t>The legal, technical, fiscal, social and labor and economic-financial qualification are met with foreign documents equivalent to the Brazilian ones.</a:t>
            </a:r>
          </a:p>
          <a:p>
            <a:pPr marL="365125" indent="-365125" algn="just">
              <a:lnSpc>
                <a:spcPct val="90000"/>
              </a:lnSpc>
            </a:pPr>
            <a:r>
              <a:rPr lang="en-US" sz="2400" spc="-20" dirty="0"/>
              <a:t>Embassies, consulates and other offices abroad follow only the principles of the law</a:t>
            </a:r>
            <a:r>
              <a:rPr lang="en-US" spc="-20" dirty="0"/>
              <a:t>.</a:t>
            </a:r>
          </a:p>
        </p:txBody>
      </p:sp>
      <p:sp>
        <p:nvSpPr>
          <p:cNvPr id="60" name="Isosceles Triangle 59">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1" name="Picture 40" descr="A person wearing glasses and a suit&#10;&#10;Description automatically generated with medium confidence">
            <a:extLst>
              <a:ext uri="{FF2B5EF4-FFF2-40B4-BE49-F238E27FC236}">
                <a16:creationId xmlns:a16="http://schemas.microsoft.com/office/drawing/2014/main" id="{6E8CAF1E-218A-409D-91FA-51C22DBD51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196403" cy="1196403"/>
          </a:xfrm>
          <a:prstGeom prst="rect">
            <a:avLst/>
          </a:prstGeom>
        </p:spPr>
      </p:pic>
    </p:spTree>
    <p:extLst>
      <p:ext uri="{BB962C8B-B14F-4D97-AF65-F5344CB8AC3E}">
        <p14:creationId xmlns:p14="http://schemas.microsoft.com/office/powerpoint/2010/main" val="3076673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3" name="Rectangle 3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Shape 4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E5C7B9C-C40B-40D5-9DA1-81B2B8940837}"/>
              </a:ext>
            </a:extLst>
          </p:cNvPr>
          <p:cNvSpPr>
            <a:spLocks noGrp="1"/>
          </p:cNvSpPr>
          <p:nvPr>
            <p:ph type="title"/>
          </p:nvPr>
        </p:nvSpPr>
        <p:spPr>
          <a:xfrm>
            <a:off x="7181723" y="609600"/>
            <a:ext cx="4512989" cy="2227730"/>
          </a:xfrm>
        </p:spPr>
        <p:txBody>
          <a:bodyPr anchor="ctr">
            <a:normAutofit/>
          </a:bodyPr>
          <a:lstStyle/>
          <a:p>
            <a:pPr>
              <a:lnSpc>
                <a:spcPct val="90000"/>
              </a:lnSpc>
            </a:pPr>
            <a:r>
              <a:rPr lang="en-US" dirty="0">
                <a:solidFill>
                  <a:srgbClr val="FFFFFF"/>
                </a:solidFill>
              </a:rPr>
              <a:t>Brazil’s new public procurement law: 14.133/2021 </a:t>
            </a:r>
            <a:br>
              <a:rPr lang="en-US" dirty="0">
                <a:solidFill>
                  <a:srgbClr val="FFFFFF"/>
                </a:solidFill>
              </a:rPr>
            </a:br>
            <a:endParaRPr lang="es-CO" dirty="0">
              <a:solidFill>
                <a:srgbClr val="FFFFFF"/>
              </a:solidFill>
            </a:endParaRPr>
          </a:p>
        </p:txBody>
      </p:sp>
      <p:pic>
        <p:nvPicPr>
          <p:cNvPr id="5" name="Picture 4" descr="A person in a red shirt&#10;&#10;Description automatically generated with low confidence">
            <a:extLst>
              <a:ext uri="{FF2B5EF4-FFF2-40B4-BE49-F238E27FC236}">
                <a16:creationId xmlns:a16="http://schemas.microsoft.com/office/drawing/2014/main" id="{57AA0F3D-DB7A-4368-AAE1-0BE69DB91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094" y="1292867"/>
            <a:ext cx="3856774" cy="3510266"/>
          </a:xfrm>
          <a:prstGeom prst="rect">
            <a:avLst/>
          </a:prstGeom>
        </p:spPr>
      </p:pic>
      <p:sp>
        <p:nvSpPr>
          <p:cNvPr id="26" name="Content Placeholder 2">
            <a:extLst>
              <a:ext uri="{FF2B5EF4-FFF2-40B4-BE49-F238E27FC236}">
                <a16:creationId xmlns:a16="http://schemas.microsoft.com/office/drawing/2014/main" id="{0D4F42FE-76F0-4217-B21C-6AEB23B694EC}"/>
              </a:ext>
            </a:extLst>
          </p:cNvPr>
          <p:cNvSpPr>
            <a:spLocks noGrp="1"/>
          </p:cNvSpPr>
          <p:nvPr>
            <p:ph idx="1"/>
          </p:nvPr>
        </p:nvSpPr>
        <p:spPr>
          <a:xfrm>
            <a:off x="7181725" y="2837329"/>
            <a:ext cx="4512988" cy="3317938"/>
          </a:xfrm>
        </p:spPr>
        <p:txBody>
          <a:bodyPr anchor="t">
            <a:normAutofit/>
          </a:bodyPr>
          <a:lstStyle/>
          <a:p>
            <a:r>
              <a:rPr lang="en-US" dirty="0">
                <a:solidFill>
                  <a:srgbClr val="FFFFFF"/>
                </a:solidFill>
              </a:rPr>
              <a:t>Governance and Law’s main goals </a:t>
            </a:r>
          </a:p>
          <a:p>
            <a:r>
              <a:rPr lang="en-US" dirty="0">
                <a:solidFill>
                  <a:srgbClr val="FFFFFF"/>
                </a:solidFill>
              </a:rPr>
              <a:t>Governance and the role of the highest level of administrators of public institutions and entities </a:t>
            </a:r>
          </a:p>
          <a:p>
            <a:r>
              <a:rPr lang="en-US" dirty="0">
                <a:solidFill>
                  <a:srgbClr val="FFFFFF"/>
                </a:solidFill>
              </a:rPr>
              <a:t>Professionalization: another important topic </a:t>
            </a:r>
          </a:p>
          <a:p>
            <a:r>
              <a:rPr lang="en-US" dirty="0">
                <a:solidFill>
                  <a:srgbClr val="FFFFFF"/>
                </a:solidFill>
              </a:rPr>
              <a:t>Planning: another structural axis of the new legal framework </a:t>
            </a:r>
          </a:p>
          <a:p>
            <a:r>
              <a:rPr lang="en-US" dirty="0">
                <a:solidFill>
                  <a:srgbClr val="FFFFFF"/>
                </a:solidFill>
              </a:rPr>
              <a:t>Transparency </a:t>
            </a:r>
            <a:endParaRPr lang="es-CO" dirty="0">
              <a:solidFill>
                <a:srgbClr val="FFFFFF"/>
              </a:solidFill>
            </a:endParaRPr>
          </a:p>
        </p:txBody>
      </p:sp>
      <p:sp>
        <p:nvSpPr>
          <p:cNvPr id="17" name="TextBox 16">
            <a:extLst>
              <a:ext uri="{FF2B5EF4-FFF2-40B4-BE49-F238E27FC236}">
                <a16:creationId xmlns:a16="http://schemas.microsoft.com/office/drawing/2014/main" id="{D291E28E-8840-4A5F-935B-A8BE85BB5F23}"/>
              </a:ext>
            </a:extLst>
          </p:cNvPr>
          <p:cNvSpPr txBox="1"/>
          <p:nvPr/>
        </p:nvSpPr>
        <p:spPr>
          <a:xfrm>
            <a:off x="1417856" y="4974881"/>
            <a:ext cx="2462304" cy="461665"/>
          </a:xfrm>
          <a:prstGeom prst="rect">
            <a:avLst/>
          </a:prstGeom>
          <a:noFill/>
        </p:spPr>
        <p:txBody>
          <a:bodyPr wrap="square">
            <a:spAutoFit/>
          </a:bodyPr>
          <a:lstStyle/>
          <a:p>
            <a:r>
              <a:rPr lang="en-US" sz="2400" i="1" dirty="0">
                <a:solidFill>
                  <a:schemeClr val="tx2">
                    <a:lumMod val="75000"/>
                  </a:schemeClr>
                </a:solidFill>
              </a:rPr>
              <a:t>Cristiana </a:t>
            </a:r>
            <a:r>
              <a:rPr lang="en-US" sz="2400" i="1" dirty="0" err="1">
                <a:solidFill>
                  <a:schemeClr val="tx2">
                    <a:lumMod val="75000"/>
                  </a:schemeClr>
                </a:solidFill>
              </a:rPr>
              <a:t>Fortini</a:t>
            </a:r>
            <a:r>
              <a:rPr lang="en-US" sz="2400" i="1" dirty="0">
                <a:solidFill>
                  <a:schemeClr val="tx2">
                    <a:lumMod val="75000"/>
                  </a:schemeClr>
                </a:solidFill>
              </a:rPr>
              <a:t> </a:t>
            </a:r>
            <a:endParaRPr lang="es-CO" sz="2400" dirty="0">
              <a:solidFill>
                <a:schemeClr val="tx2">
                  <a:lumMod val="75000"/>
                </a:schemeClr>
              </a:solidFill>
            </a:endParaRPr>
          </a:p>
        </p:txBody>
      </p:sp>
      <p:pic>
        <p:nvPicPr>
          <p:cNvPr id="6" name="Picture 5">
            <a:extLst>
              <a:ext uri="{FF2B5EF4-FFF2-40B4-BE49-F238E27FC236}">
                <a16:creationId xmlns:a16="http://schemas.microsoft.com/office/drawing/2014/main" id="{D67B6310-7E5B-4D4C-9F5D-01083EB7F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530" y="5996481"/>
            <a:ext cx="2184898" cy="31757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94154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9" name="Straight Connector 6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Isosceles Triangle 7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9525EED-DE14-45A6-B6ED-BC4C96AD0028}"/>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r>
              <a:rPr lang="en-US" sz="5400"/>
              <a:t> </a:t>
            </a:r>
          </a:p>
        </p:txBody>
      </p:sp>
      <p:sp>
        <p:nvSpPr>
          <p:cNvPr id="6" name="TextBox 5">
            <a:extLst>
              <a:ext uri="{FF2B5EF4-FFF2-40B4-BE49-F238E27FC236}">
                <a16:creationId xmlns:a16="http://schemas.microsoft.com/office/drawing/2014/main" id="{2414F143-1902-234C-884E-563182971DA2}"/>
              </a:ext>
            </a:extLst>
          </p:cNvPr>
          <p:cNvSpPr txBox="1"/>
          <p:nvPr/>
        </p:nvSpPr>
        <p:spPr>
          <a:xfrm>
            <a:off x="2419345" y="115463"/>
            <a:ext cx="6657949" cy="830997"/>
          </a:xfrm>
          <a:prstGeom prst="rect">
            <a:avLst/>
          </a:prstGeom>
          <a:noFill/>
        </p:spPr>
        <p:txBody>
          <a:bodyPr wrap="square" rtlCol="0">
            <a:spAutoFit/>
          </a:bodyPr>
          <a:lstStyle/>
          <a:p>
            <a:r>
              <a:rPr lang="en-BR" sz="2400" b="1" dirty="0">
                <a:solidFill>
                  <a:schemeClr val="tx1">
                    <a:lumMod val="65000"/>
                    <a:lumOff val="35000"/>
                  </a:schemeClr>
                </a:solidFill>
              </a:rPr>
              <a:t>Law 14.133/2021: Sanctions, </a:t>
            </a:r>
          </a:p>
          <a:p>
            <a:r>
              <a:rPr lang="en-BR" sz="2400" b="1" dirty="0">
                <a:solidFill>
                  <a:schemeClr val="tx1">
                    <a:lumMod val="65000"/>
                    <a:lumOff val="35000"/>
                  </a:schemeClr>
                </a:solidFill>
              </a:rPr>
              <a:t>Accountability and Criminal Aspects</a:t>
            </a:r>
          </a:p>
        </p:txBody>
      </p:sp>
      <p:sp>
        <p:nvSpPr>
          <p:cNvPr id="7" name="TextBox 6">
            <a:extLst>
              <a:ext uri="{FF2B5EF4-FFF2-40B4-BE49-F238E27FC236}">
                <a16:creationId xmlns:a16="http://schemas.microsoft.com/office/drawing/2014/main" id="{BC20F4CB-AD2D-EB4D-8142-1362EE7CCAAD}"/>
              </a:ext>
            </a:extLst>
          </p:cNvPr>
          <p:cNvSpPr txBox="1"/>
          <p:nvPr/>
        </p:nvSpPr>
        <p:spPr>
          <a:xfrm>
            <a:off x="664586" y="946460"/>
            <a:ext cx="8703252" cy="5647700"/>
          </a:xfrm>
          <a:prstGeom prst="rect">
            <a:avLst/>
          </a:prstGeom>
          <a:noFill/>
        </p:spPr>
        <p:txBody>
          <a:bodyPr wrap="square" rtlCol="0">
            <a:spAutoFit/>
          </a:bodyPr>
          <a:lstStyle/>
          <a:p>
            <a:pPr marL="285750" indent="-285750">
              <a:spcAft>
                <a:spcPts val="600"/>
              </a:spcAft>
              <a:buFont typeface="Courier New" panose="02070309020205020404" pitchFamily="49" charset="0"/>
              <a:buChar char="o"/>
            </a:pPr>
            <a:r>
              <a:rPr lang="en-BR" dirty="0">
                <a:solidFill>
                  <a:schemeClr val="tx1">
                    <a:lumMod val="65000"/>
                    <a:lumOff val="35000"/>
                  </a:schemeClr>
                </a:solidFill>
              </a:rPr>
              <a:t>Why mix public procurement and fight against corruption or misconduct?</a:t>
            </a:r>
          </a:p>
          <a:p>
            <a:pPr marL="285750" indent="-285750">
              <a:spcAft>
                <a:spcPts val="600"/>
              </a:spcAft>
              <a:buFont typeface="Courier New" panose="02070309020205020404" pitchFamily="49" charset="0"/>
              <a:buChar char="o"/>
            </a:pPr>
            <a:r>
              <a:rPr lang="en-BR" dirty="0">
                <a:solidFill>
                  <a:schemeClr val="tx1">
                    <a:lumMod val="65000"/>
                    <a:lumOff val="35000"/>
                  </a:schemeClr>
                </a:solidFill>
              </a:rPr>
              <a:t>Evolution in the definition of infractions and allocation of penalties</a:t>
            </a:r>
          </a:p>
          <a:p>
            <a:pPr marL="285750" indent="-285750">
              <a:spcAft>
                <a:spcPts val="600"/>
              </a:spcAft>
              <a:buFont typeface="Courier New" panose="02070309020205020404" pitchFamily="49" charset="0"/>
              <a:buChar char="o"/>
            </a:pPr>
            <a:r>
              <a:rPr lang="en-BR" dirty="0">
                <a:solidFill>
                  <a:schemeClr val="tx1">
                    <a:lumMod val="65000"/>
                    <a:lumOff val="35000"/>
                  </a:schemeClr>
                </a:solidFill>
              </a:rPr>
              <a:t>Disqualification: scope and main cases (contractual breaches)</a:t>
            </a:r>
          </a:p>
          <a:p>
            <a:pPr marL="285750" indent="-285750">
              <a:spcAft>
                <a:spcPts val="600"/>
              </a:spcAft>
              <a:buFont typeface="Courier New" panose="02070309020205020404" pitchFamily="49" charset="0"/>
              <a:buChar char="o"/>
            </a:pPr>
            <a:r>
              <a:rPr lang="en-BR" dirty="0">
                <a:solidFill>
                  <a:schemeClr val="tx1">
                    <a:lumMod val="65000"/>
                    <a:lumOff val="35000"/>
                  </a:schemeClr>
                </a:solidFill>
              </a:rPr>
              <a:t>Debarment: scope and main cases (falsehood, fraud, anticorruption violations)</a:t>
            </a:r>
          </a:p>
          <a:p>
            <a:pPr marL="285750" indent="-285750">
              <a:spcAft>
                <a:spcPts val="600"/>
              </a:spcAft>
              <a:buFont typeface="Courier New" panose="02070309020205020404" pitchFamily="49" charset="0"/>
              <a:buChar char="o"/>
            </a:pPr>
            <a:r>
              <a:rPr lang="en-BR" dirty="0">
                <a:solidFill>
                  <a:schemeClr val="tx1">
                    <a:lumMod val="65000"/>
                    <a:lumOff val="35000"/>
                  </a:schemeClr>
                </a:solidFill>
              </a:rPr>
              <a:t>Due process requirements and statute of limitations</a:t>
            </a:r>
          </a:p>
          <a:p>
            <a:pPr marL="285750" indent="-285750">
              <a:spcAft>
                <a:spcPts val="600"/>
              </a:spcAft>
              <a:buFont typeface="Courier New" panose="02070309020205020404" pitchFamily="49" charset="0"/>
              <a:buChar char="o"/>
            </a:pPr>
            <a:r>
              <a:rPr lang="en-BR" dirty="0">
                <a:solidFill>
                  <a:schemeClr val="tx1">
                    <a:lumMod val="65000"/>
                    <a:lumOff val="35000"/>
                  </a:schemeClr>
                </a:solidFill>
              </a:rPr>
              <a:t>Joint prosecution of procurement and anticorruption infractions</a:t>
            </a:r>
          </a:p>
          <a:p>
            <a:pPr marL="285750" indent="-285750">
              <a:spcAft>
                <a:spcPts val="600"/>
              </a:spcAft>
              <a:buFont typeface="Courier New" panose="02070309020205020404" pitchFamily="49" charset="0"/>
              <a:buChar char="o"/>
            </a:pPr>
            <a:r>
              <a:rPr lang="en-BR" dirty="0">
                <a:solidFill>
                  <a:schemeClr val="tx1">
                    <a:lumMod val="65000"/>
                    <a:lumOff val="35000"/>
                  </a:schemeClr>
                </a:solidFill>
              </a:rPr>
              <a:t>Disregard of corporate entities: parent companies and shareholders</a:t>
            </a:r>
          </a:p>
          <a:p>
            <a:pPr marL="285750" indent="-285750">
              <a:spcAft>
                <a:spcPts val="600"/>
              </a:spcAft>
              <a:buFont typeface="Courier New" panose="02070309020205020404" pitchFamily="49" charset="0"/>
              <a:buChar char="o"/>
            </a:pPr>
            <a:r>
              <a:rPr lang="en-BR" dirty="0">
                <a:solidFill>
                  <a:schemeClr val="tx1">
                    <a:lumMod val="65000"/>
                    <a:lumOff val="35000"/>
                  </a:schemeClr>
                </a:solidFill>
              </a:rPr>
              <a:t>Published lists of punished suppliers (naming and shaming) </a:t>
            </a:r>
          </a:p>
          <a:p>
            <a:pPr marL="285750" indent="-285750">
              <a:spcAft>
                <a:spcPts val="600"/>
              </a:spcAft>
              <a:buFont typeface="Courier New" panose="02070309020205020404" pitchFamily="49" charset="0"/>
              <a:buChar char="o"/>
            </a:pPr>
            <a:r>
              <a:rPr lang="en-BR" dirty="0">
                <a:solidFill>
                  <a:schemeClr val="tx1">
                    <a:lumMod val="65000"/>
                    <a:lumOff val="35000"/>
                  </a:schemeClr>
                </a:solidFill>
              </a:rPr>
              <a:t>Rehabilitation</a:t>
            </a:r>
          </a:p>
          <a:p>
            <a:pPr marL="742950" lvl="1" indent="-285750">
              <a:spcAft>
                <a:spcPts val="600"/>
              </a:spcAft>
              <a:buFont typeface="Courier New" panose="02070309020205020404" pitchFamily="49" charset="0"/>
              <a:buChar char="o"/>
            </a:pPr>
            <a:r>
              <a:rPr lang="en-BR" dirty="0">
                <a:solidFill>
                  <a:schemeClr val="tx1">
                    <a:lumMod val="65000"/>
                    <a:lumOff val="35000"/>
                  </a:schemeClr>
                </a:solidFill>
              </a:rPr>
              <a:t>Requirements: (a) compensation of damages, (b) payment of penalties, (c) minimum time (1 year for disqualification and 3 years for debarment), (d) other requirements set out in the sanction, (e) legal opinion ascertaining fulfillment, (f) compliance and integrity program (sanction for false documents or anticorruption violation)</a:t>
            </a:r>
          </a:p>
          <a:p>
            <a:pPr marL="742950" lvl="1" indent="-285750">
              <a:spcAft>
                <a:spcPts val="600"/>
              </a:spcAft>
              <a:buFont typeface="Courier New" panose="02070309020205020404" pitchFamily="49" charset="0"/>
              <a:buChar char="o"/>
            </a:pPr>
            <a:r>
              <a:rPr lang="en-BR" dirty="0">
                <a:solidFill>
                  <a:schemeClr val="tx1">
                    <a:lumMod val="65000"/>
                    <a:lumOff val="35000"/>
                  </a:schemeClr>
                </a:solidFill>
              </a:rPr>
              <a:t>A system of self-cleaning? Not quite</a:t>
            </a:r>
          </a:p>
          <a:p>
            <a:pPr marL="742950" lvl="1" indent="-285750">
              <a:spcAft>
                <a:spcPts val="600"/>
              </a:spcAft>
              <a:buFont typeface="Courier New" panose="02070309020205020404" pitchFamily="49" charset="0"/>
              <a:buChar char="o"/>
            </a:pPr>
            <a:r>
              <a:rPr lang="en-BR" dirty="0">
                <a:solidFill>
                  <a:schemeClr val="tx1">
                    <a:lumMod val="65000"/>
                    <a:lumOff val="35000"/>
                  </a:schemeClr>
                </a:solidFill>
              </a:rPr>
              <a:t>Harsh punishment and complex rehabilitation v. LINB 2018 philosophy toward cure of wrongdoings</a:t>
            </a:r>
          </a:p>
        </p:txBody>
      </p:sp>
      <p:pic>
        <p:nvPicPr>
          <p:cNvPr id="65" name="Picture 64" descr="A picture containing logo&#10;&#10;Description automatically generated">
            <a:extLst>
              <a:ext uri="{FF2B5EF4-FFF2-40B4-BE49-F238E27FC236}">
                <a16:creationId xmlns:a16="http://schemas.microsoft.com/office/drawing/2014/main" id="{2BB9BBA6-3702-5643-872A-045603480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4708" y="5908031"/>
            <a:ext cx="2589293" cy="873910"/>
          </a:xfrm>
          <a:prstGeom prst="rect">
            <a:avLst/>
          </a:prstGeom>
        </p:spPr>
      </p:pic>
      <p:pic>
        <p:nvPicPr>
          <p:cNvPr id="67" name="Picture 66" descr="A person in a suit and tie&#10;&#10;Description automatically generated with medium confidence">
            <a:extLst>
              <a:ext uri="{FF2B5EF4-FFF2-40B4-BE49-F238E27FC236}">
                <a16:creationId xmlns:a16="http://schemas.microsoft.com/office/drawing/2014/main" id="{8B5A0816-A69F-C74F-885F-64B991F3FCB0}"/>
              </a:ext>
            </a:extLst>
          </p:cNvPr>
          <p:cNvPicPr>
            <a:picLocks noChangeAspect="1"/>
          </p:cNvPicPr>
          <p:nvPr/>
        </p:nvPicPr>
        <p:blipFill rotWithShape="1">
          <a:blip r:embed="rId3">
            <a:extLst>
              <a:ext uri="{28A0092B-C50C-407E-A947-70E740481C1C}">
                <a14:useLocalDpi xmlns:a14="http://schemas.microsoft.com/office/drawing/2010/main" val="0"/>
              </a:ext>
            </a:extLst>
          </a:blip>
          <a:srcRect l="2681" r="17667" b="5"/>
          <a:stretch/>
        </p:blipFill>
        <p:spPr>
          <a:xfrm>
            <a:off x="10626724" y="2785921"/>
            <a:ext cx="1345113" cy="25298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TextBox 18">
            <a:extLst>
              <a:ext uri="{FF2B5EF4-FFF2-40B4-BE49-F238E27FC236}">
                <a16:creationId xmlns:a16="http://schemas.microsoft.com/office/drawing/2014/main" id="{17A377AB-D106-5B44-A47B-3053E38779BE}"/>
              </a:ext>
            </a:extLst>
          </p:cNvPr>
          <p:cNvSpPr txBox="1"/>
          <p:nvPr/>
        </p:nvSpPr>
        <p:spPr>
          <a:xfrm>
            <a:off x="10562166" y="5349800"/>
            <a:ext cx="1560427" cy="369332"/>
          </a:xfrm>
          <a:prstGeom prst="rect">
            <a:avLst/>
          </a:prstGeom>
          <a:noFill/>
        </p:spPr>
        <p:txBody>
          <a:bodyPr wrap="none" rtlCol="0">
            <a:spAutoFit/>
          </a:bodyPr>
          <a:lstStyle/>
          <a:p>
            <a:r>
              <a:rPr lang="en-BR" dirty="0">
                <a:solidFill>
                  <a:schemeClr val="bg1"/>
                </a:solidFill>
              </a:rPr>
              <a:t>Cesar Pereira</a:t>
            </a:r>
          </a:p>
        </p:txBody>
      </p:sp>
    </p:spTree>
    <p:extLst>
      <p:ext uri="{BB962C8B-B14F-4D97-AF65-F5344CB8AC3E}">
        <p14:creationId xmlns:p14="http://schemas.microsoft.com/office/powerpoint/2010/main" val="184787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GW palette">
      <a:dk1>
        <a:sysClr val="windowText" lastClr="000000"/>
      </a:dk1>
      <a:lt1>
        <a:srgbClr val="FFFFFF"/>
      </a:lt1>
      <a:dk2>
        <a:srgbClr val="1F497D"/>
      </a:dk2>
      <a:lt2>
        <a:srgbClr val="EEECE1"/>
      </a:lt2>
      <a:accent1>
        <a:srgbClr val="17365D"/>
      </a:accent1>
      <a:accent2>
        <a:srgbClr val="B9B255"/>
      </a:accent2>
      <a:accent3>
        <a:srgbClr val="B9B255"/>
      </a:accent3>
      <a:accent4>
        <a:srgbClr val="17365D"/>
      </a:accent4>
      <a:accent5>
        <a:srgbClr val="17365D"/>
      </a:accent5>
      <a:accent6>
        <a:srgbClr val="17365D"/>
      </a:accent6>
      <a:hlink>
        <a:srgbClr val="B9B255"/>
      </a:hlink>
      <a:folHlink>
        <a:srgbClr val="B9B25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401</TotalTime>
  <Words>1872</Words>
  <Application>Microsoft Office PowerPoint</Application>
  <PresentationFormat>Widescreen</PresentationFormat>
  <Paragraphs>154</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Black</vt:lpstr>
      <vt:lpstr>Calibri</vt:lpstr>
      <vt:lpstr>Courier New</vt:lpstr>
      <vt:lpstr>Trebuchet MS</vt:lpstr>
      <vt:lpstr>Verdana</vt:lpstr>
      <vt:lpstr>Wingdings</vt:lpstr>
      <vt:lpstr>Wingdings 3</vt:lpstr>
      <vt:lpstr>Facet</vt:lpstr>
      <vt:lpstr>Brazil’s public procurement market: new opportunities, new challenges </vt:lpstr>
      <vt:lpstr>Translation services </vt:lpstr>
      <vt:lpstr>Welcome  Professor Chris Yukins  GW Law School  </vt:lpstr>
      <vt:lpstr>Bem-vindos  Professora Ana Victoria Christoff   GW Law School  </vt:lpstr>
      <vt:lpstr>Panelists </vt:lpstr>
      <vt:lpstr>U.S./Brazil Comparative Overview  Jonas Lima, Jonas Lima Advocacia </vt:lpstr>
      <vt:lpstr>Brazil – International Bidding Jonas Lima, Jonas Lima Advocacia    </vt:lpstr>
      <vt:lpstr>Brazil’s new public procurement law: 14.133/2021  </vt:lpstr>
      <vt:lpstr> </vt:lpstr>
      <vt:lpstr> </vt:lpstr>
      <vt:lpstr>Brazil’s new public procurement law, environmental aspects </vt:lpstr>
      <vt:lpstr>Brazil on its ways to becoming a GPA member   </vt:lpstr>
      <vt:lpstr>Brazil on its ways to becoming a GPA member   </vt:lpstr>
      <vt:lpstr>Questions  Perguntas  </vt:lpstr>
      <vt:lpstr>Thank You Muito obrigado  </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Brazil’s public procurement market: new opportunities, new challenges</dc:title>
  <dc:creator>Christoff, Ana V</dc:creator>
  <cp:lastModifiedBy>Christoff, Ana V</cp:lastModifiedBy>
  <cp:revision>12</cp:revision>
  <dcterms:created xsi:type="dcterms:W3CDTF">2021-10-05T17:21:34Z</dcterms:created>
  <dcterms:modified xsi:type="dcterms:W3CDTF">2021-10-06T15:10:57Z</dcterms:modified>
</cp:coreProperties>
</file>