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0"/>
  </p:notesMasterIdLst>
  <p:sldIdLst>
    <p:sldId id="258" r:id="rId4"/>
    <p:sldId id="867" r:id="rId5"/>
    <p:sldId id="3260" r:id="rId6"/>
    <p:sldId id="865" r:id="rId7"/>
    <p:sldId id="866" r:id="rId8"/>
    <p:sldId id="864" r:id="rId9"/>
    <p:sldId id="859" r:id="rId10"/>
    <p:sldId id="861" r:id="rId11"/>
    <p:sldId id="863" r:id="rId12"/>
    <p:sldId id="3259" r:id="rId13"/>
    <p:sldId id="3258" r:id="rId14"/>
    <p:sldId id="3257" r:id="rId15"/>
    <p:sldId id="257" r:id="rId16"/>
    <p:sldId id="3244" r:id="rId17"/>
    <p:sldId id="3254" r:id="rId18"/>
    <p:sldId id="325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63945" autoAdjust="0"/>
  </p:normalViewPr>
  <p:slideViewPr>
    <p:cSldViewPr snapToGrid="0">
      <p:cViewPr varScale="1">
        <p:scale>
          <a:sx n="55" d="100"/>
          <a:sy n="55" d="100"/>
        </p:scale>
        <p:origin x="979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Buy American Act Covers $8B of Total Federal Procurement ($600B)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Procurement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C47-42CA-8D5D-FFCFE2A9295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C47-42CA-8D5D-FFCFE2A9295E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Buy American</c:v>
                </c:pt>
                <c:pt idx="1">
                  <c:v>Other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</c:v>
                </c:pt>
                <c:pt idx="1">
                  <c:v>592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56-46A7-85C6-F06DCA98E34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Infrastructure ($83B) of Federal Grants ($650B)</a:t>
            </a:r>
          </a:p>
        </c:rich>
      </c:tx>
      <c:layout>
        <c:manualLayout>
          <c:xMode val="edge"/>
          <c:yMode val="edge"/>
          <c:x val="0.13956617770956767"/>
          <c:y val="1.62851029990021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Grants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943-4BA9-863B-D90E08E85AF9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943-4BA9-863B-D90E08E85AF9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Infrastructure</c:v>
                </c:pt>
                <c:pt idx="1">
                  <c:v>Other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83</c:v>
                </c:pt>
                <c:pt idx="1">
                  <c:v>592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943-4BA9-863B-D90E08E85AF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5B06A-D7FA-44ED-90E4-328E362A002B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D7015-A1C7-4186-952F-92F79C670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791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D7015-A1C7-4186-952F-92F79C67011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272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D7015-A1C7-4186-952F-92F79C67011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6854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D7015-A1C7-4186-952F-92F79C67011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5131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D7015-A1C7-4186-952F-92F79C67011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131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D7015-A1C7-4186-952F-92F79C67011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71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D7015-A1C7-4186-952F-92F79C67011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204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GAO report:  https://www.gao.gov/products/gao-19-17 </a:t>
            </a:r>
          </a:p>
          <a:p>
            <a:r>
              <a:rPr lang="en-US" dirty="0"/>
              <a:t>Infrastructure figures:  usafacts.org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D7015-A1C7-4186-952F-92F79C67011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918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charset="0"/>
            </a:endParaRPr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61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56870" indent="-291104" defTabSz="93961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64416" indent="-232884" defTabSz="93961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30181" indent="-232884" defTabSz="93961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95949" indent="-232884" defTabSz="93961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61716" indent="-232884" defTabSz="93961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3027482" indent="-232884" defTabSz="93961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93248" indent="-232884" defTabSz="93961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959014" indent="-232884" defTabSz="93961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0" marR="0" lvl="0" indent="0" algn="r" defTabSz="9396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MS PGothic" pitchFamily="34" charset="-128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805AC2-197D-45B5-9E95-7E84C498D56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charset="0"/>
            </a:endParaRPr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61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56870" indent="-291104" defTabSz="93961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64416" indent="-232884" defTabSz="93961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30181" indent="-232884" defTabSz="93961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95949" indent="-232884" defTabSz="93961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61716" indent="-232884" defTabSz="93961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3027482" indent="-232884" defTabSz="93961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93248" indent="-232884" defTabSz="93961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959014" indent="-232884" defTabSz="93961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0" marR="0" lvl="0" indent="0" algn="r" defTabSz="9396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MS PGothic" pitchFamily="34" charset="-128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805AC2-197D-45B5-9E95-7E84C498D56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4850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FAR 52.225-9:  https://www.acquisition.gov/far/52.225-9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D7015-A1C7-4186-952F-92F79C67011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737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D7015-A1C7-4186-952F-92F79C67011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174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D7015-A1C7-4186-952F-92F79C67011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461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6414-4269-41A2-A28A-F9256E914BEA}" type="datetime1">
              <a:rPr lang="en-GB" smtClean="0"/>
              <a:t>16/01/2022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6318A-33B7-4790-8645-7E125C817A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27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F410-AC31-46DB-BC7B-FA1233620A8B}" type="datetime1">
              <a:rPr lang="en-GB" smtClean="0"/>
              <a:t>16/01/2022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6318A-33B7-4790-8645-7E125C817A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502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646FD-8CA8-4384-863A-93F77C6AFA82}" type="datetime1">
              <a:rPr lang="en-GB" smtClean="0"/>
              <a:t>16/01/2022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6318A-33B7-4790-8645-7E125C817A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439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9BED1-FEBA-4C32-ABB4-FB756495FC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AFDC17-ED47-480A-B1C9-FAD9F70B5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C6384-B8C0-43D4-899B-6430951F6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7BE85-3D5F-49CC-987C-3102402F38D6}" type="datetime1">
              <a:rPr lang="en-GB" smtClean="0"/>
              <a:t>16/01/2022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79485-719D-46B4-A045-3A086DE9C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A6075C-9FDE-4491-A1D0-CB1BE31FD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9EE8B-919B-458C-BADF-F43980719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09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E183A-54EB-4C8C-91D0-AEBE1BB1A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1DD33-A4EA-48B6-B29F-998BC596D8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6AC55A-C488-4EB6-BB3B-B89B3C3B7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49AAE-69C8-470F-8CEC-31F9DADD2AA6}" type="datetime1">
              <a:rPr lang="en-GB" smtClean="0"/>
              <a:t>16/01/2022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EB873-6AD6-48F3-B97A-425D20688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35CEE-725A-4614-8854-FDF7B8EB9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9EE8B-919B-458C-BADF-F43980719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080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D21ED-C0E5-4CE9-83E9-E604B3579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9FA6AC-1383-465B-806D-8DE90E558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BB300-84C5-4EC0-9C76-889FD4AF6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36DF7-2929-48AF-899F-48610EFBFA9F}" type="datetime1">
              <a:rPr lang="en-GB" smtClean="0"/>
              <a:t>16/01/2022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A1EA0-3017-439A-A56D-F87FFB989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C45A3F-5BB7-4A44-87C2-9148D7D09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9EE8B-919B-458C-BADF-F43980719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8437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58034-DA25-482E-8A0A-6C1F16EE9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21FA4-B616-474C-9A5B-AF9132328D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A404D4-FFE2-4529-9E00-4162A824B9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6F59BB-F78C-4592-95F0-DE0B51974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50EB1-7C95-408C-B142-A13360CA6B11}" type="datetime1">
              <a:rPr lang="en-GB" smtClean="0"/>
              <a:t>16/01/2022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20826C-49C7-4A96-B080-52043064A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004653-F7FD-4A7C-97E2-8359FE5CF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9EE8B-919B-458C-BADF-F43980719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1912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A66CB-F83A-434A-B5EB-7E852B187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36FC7-C93D-4A1E-A8B7-F47DAEA1C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60B74C-8E11-47A4-9E10-3A26FB8941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C47D01-3A5F-4364-BCA7-0AEFCECB92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E5A5FB-1D38-44B6-AE61-038DB64223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840E4F-8CC2-4157-B907-F90BECE97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F888C-65A9-4489-A3D5-6F411F213D06}" type="datetime1">
              <a:rPr lang="en-GB" smtClean="0"/>
              <a:t>16/01/2022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7B0C2D-5BD3-4568-9469-DE1999030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8B902B-ED77-4B18-9F1F-7BF694C24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9EE8B-919B-458C-BADF-F43980719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039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FC9FA-B0EB-4830-B589-17998755B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49104F-27A0-4663-BC77-024EF34C5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BD48-17C4-4939-B35E-443586977A16}" type="datetime1">
              <a:rPr lang="en-GB" smtClean="0"/>
              <a:t>16/01/2022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7BC982-A49E-46B6-A4C7-739F1C82E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57F484-AB4B-4D25-8C0F-BB787BD25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9EE8B-919B-458C-BADF-F43980719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3922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4A7B29-5F49-4885-96EB-7612AFA71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88180-CC7E-40EE-9BFC-29CA4F29B2C8}" type="datetime1">
              <a:rPr lang="en-GB" smtClean="0"/>
              <a:t>16/01/2022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FADBFF-6815-4C90-A548-431A03FB6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3C6F46-0DAD-4466-83E6-8CF719ED7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9EE8B-919B-458C-BADF-F43980719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8003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996AC-9E40-4817-A2E1-056815DB4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86776-4549-4E64-8D5C-AEB2000E5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6489A4-5CCC-4D67-81CB-53302309B6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D8F48E-08AB-455B-9FD0-60C3E4B5C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BD44F-0127-495B-9D87-A391B44289A2}" type="datetime1">
              <a:rPr lang="en-GB" smtClean="0"/>
              <a:t>16/01/2022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278806-8B45-4C90-AD7F-33B21051F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0AFA6F-ADA6-4999-B301-899559E4E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9EE8B-919B-458C-BADF-F43980719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89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36FA3-8423-46B7-BC90-A7DF7F12A965}" type="datetime1">
              <a:rPr lang="en-GB" smtClean="0"/>
              <a:t>16/01/2022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6318A-33B7-4790-8645-7E125C817A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1157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0E54F-87B8-447A-B0FA-A510EAAE1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40CF47-15BC-4279-AA12-BC1A8B4EDC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8AF74A-33B9-44F4-93C2-86C3150AEB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7EBB7B-19E6-4F4A-B9E8-C95F4F651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8E3B-27DF-4AA0-BC66-E514BBDFE099}" type="datetime1">
              <a:rPr lang="en-GB" smtClean="0"/>
              <a:t>16/01/2022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F4CB09-2278-4A2A-ACEB-2A5906642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7348CE-FEF7-48DB-8CE9-D3E1DD4E1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9EE8B-919B-458C-BADF-F43980719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6515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2BDF0-3392-4D0B-8781-53C65448F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0C67F0-0A75-4810-93FA-3620ED51B7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721FC7-957C-47BA-9A50-7F19CA43F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ECE2E-D8DD-4C55-A079-AEE9542C7D60}" type="datetime1">
              <a:rPr lang="en-GB" smtClean="0"/>
              <a:t>16/01/2022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9BB5A-F16E-4493-A733-C1C5535BC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9CD73-3CDB-4424-A121-FBEF5AE43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9EE8B-919B-458C-BADF-F43980719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1772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072552-3656-4498-8CAD-C00F493C1D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F70DAA-C224-4A98-A370-429A40FBF1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6A282-DAC1-4A90-8D07-DA34A3F6F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4D8D4-6280-4020-A492-0B596AFEDB8F}" type="datetime1">
              <a:rPr lang="en-GB" smtClean="0"/>
              <a:t>16/01/2022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7094C5-F753-4644-A357-71A78E759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F4E50-520D-476A-8A10-C5B1C758C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9EE8B-919B-458C-BADF-F43980719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1405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67B3C95-5787-4F2A-AD5C-A4E497144723}"/>
              </a:ext>
            </a:extLst>
          </p:cNvPr>
          <p:cNvSpPr txBox="1"/>
          <p:nvPr/>
        </p:nvSpPr>
        <p:spPr>
          <a:xfrm>
            <a:off x="812800" y="4797425"/>
            <a:ext cx="10972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fontAlgn="auto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pPr>
            <a:endParaRPr lang="en-US" sz="2400">
              <a:solidFill>
                <a:prstClr val="black"/>
              </a:solidFill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09600" y="1417640"/>
            <a:ext cx="10972800" cy="1011481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3600" baseline="0">
                <a:solidFill>
                  <a:schemeClr val="tx2"/>
                </a:solidFill>
                <a:latin typeface="Gotham Bold" pitchFamily="50" charset="0"/>
                <a:cs typeface="Gotham Bold" pitchFamily="50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67C9D5-FDC6-4C40-ADC3-D1ACB8D6075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fld id="{673BA8B4-0199-4AFC-860F-F65AD0D52270}" type="slidenum">
              <a:rPr lang="en-US" altLang="en-US" smtClean="0"/>
              <a:t>‹#›</a:t>
            </a:fld>
            <a:endParaRPr lang="en-US" alt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ECCF4A7B-9E58-4054-8D2F-4B7C7224B6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63633" y="6438901"/>
            <a:ext cx="6002867" cy="257175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ct val="0"/>
              </a:spcBef>
              <a:spcAft>
                <a:spcPct val="0"/>
              </a:spcAft>
              <a:defRPr sz="800" baseline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  <a:ea typeface="+mn-ea"/>
                <a:cs typeface="Gotham Medium" pitchFamily="50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1938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19CF711E-E848-42CA-A4EE-DBFABDB3A10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033464"/>
            <a:ext cx="12192000" cy="3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7CCE8B13-1E6D-4AB6-A639-6D40AFAA256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033464"/>
            <a:ext cx="12192000" cy="3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E19603-2037-4106-BF99-AEF6C2816D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033464"/>
            <a:ext cx="12192000" cy="3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>
            <a:lvl1pPr>
              <a:defRPr sz="2800" b="1" i="0" cap="all">
                <a:solidFill>
                  <a:srgbClr val="7A7A7A"/>
                </a:solidFill>
                <a:latin typeface="+mj-lt"/>
                <a:cs typeface="Gotham-Book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600" y="1417640"/>
            <a:ext cx="10972800" cy="41560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83EA2E77-AF3D-425C-8CAF-BDDAE59490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fld id="{96D9457C-283F-4D13-9772-163C112FC1B3}" type="slidenum">
              <a:rPr lang="en-US" altLang="en-US" smtClean="0"/>
              <a:t>‹#›</a:t>
            </a:fld>
            <a:endParaRPr lang="en-US" altLang="en-US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13993E2C-7E13-4985-8269-E5AE4EC355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63633" y="6438901"/>
            <a:ext cx="6002867" cy="257175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ct val="0"/>
              </a:spcBef>
              <a:spcAft>
                <a:spcPct val="0"/>
              </a:spcAft>
              <a:defRPr sz="800" baseline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  <a:ea typeface="+mn-ea"/>
                <a:cs typeface="Gotham Medium" pitchFamily="50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508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FF994CE5-35CB-4490-801B-ED1B41A902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033464"/>
            <a:ext cx="12192000" cy="3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4C3F2E2A-16C6-49F1-9DA7-ED144C4AA9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033464"/>
            <a:ext cx="12192000" cy="3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7728643" y="3925642"/>
            <a:ext cx="3853759" cy="2023571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06450" y="1339851"/>
            <a:ext cx="10775951" cy="91987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5000" baseline="0">
                <a:solidFill>
                  <a:srgbClr val="1F497D"/>
                </a:solidFill>
                <a:latin typeface="Gotham-BOld"/>
                <a:cs typeface="Gotham-BOld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806450" y="2347915"/>
            <a:ext cx="10775951" cy="6127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000">
                <a:solidFill>
                  <a:srgbClr val="1F497D"/>
                </a:solidFill>
                <a:latin typeface="Gotham bold"/>
                <a:cs typeface="Gotham bold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74A36006-9E6C-43B3-8BEB-74827C24A6E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fld id="{3273F833-81A9-4890-B6E3-F94F97E141A5}" type="slidenum">
              <a:rPr lang="en-US" altLang="en-US" smtClean="0"/>
              <a:t>‹#›</a:t>
            </a:fld>
            <a:endParaRPr lang="en-US" altLang="en-US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CCD54413-1ECC-4923-AC4D-5249725006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63633" y="6438901"/>
            <a:ext cx="6002867" cy="257175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ct val="0"/>
              </a:spcBef>
              <a:spcAft>
                <a:spcPct val="0"/>
              </a:spcAft>
              <a:defRPr sz="800" baseline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  <a:ea typeface="+mn-ea"/>
                <a:cs typeface="Gotham Medium" pitchFamily="50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739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1AA21C65-A274-4607-A12D-8A6EFB95083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033464"/>
            <a:ext cx="12192000" cy="3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6DF2713D-117A-4773-B6D8-7FD608DB2A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033464"/>
            <a:ext cx="12192000" cy="3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7C9479-8EE6-4A10-A2DD-D240D2C266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033464"/>
            <a:ext cx="12192000" cy="3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>
            <a:lvl1pPr>
              <a:defRPr sz="2800" b="1" i="0" cap="all">
                <a:solidFill>
                  <a:srgbClr val="7A7A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600" y="1530350"/>
            <a:ext cx="10972800" cy="32766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2BD872C4-AE32-49E5-8C0F-6ABB43A339F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14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F73964FB-01D1-4DBE-AC29-65C92791D5C0}" type="slidenum">
              <a:rPr lang="en-US" altLang="en-US" smtClean="0"/>
              <a:t>‹#›</a:t>
            </a:fld>
            <a:endParaRPr lang="en-US" altLang="en-US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7E082BCC-8B7D-4006-BD13-81E5CE2A48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63633" y="6438901"/>
            <a:ext cx="6002867" cy="257175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ct val="0"/>
              </a:spcBef>
              <a:spcAft>
                <a:spcPct val="0"/>
              </a:spcAft>
              <a:defRPr sz="800" baseline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  <a:ea typeface="+mn-ea"/>
                <a:cs typeface="Gotham Medium" pitchFamily="50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349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Bulleted Lis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66C1B8CD-F0FA-4722-8D5D-573E6A883B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033464"/>
            <a:ext cx="12192000" cy="3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>
            <a:lvl1pPr>
              <a:defRPr sz="2800" b="1" i="0" cap="all">
                <a:solidFill>
                  <a:srgbClr val="7A7A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600" y="2497307"/>
            <a:ext cx="10972800" cy="3477475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609600" y="1508125"/>
            <a:ext cx="10972800" cy="85248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baseline="0">
                <a:solidFill>
                  <a:srgbClr val="1F49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62301A2D-C9FD-433C-BF07-4A7FEC01C46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400" baseline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CE6915D2-312C-4D79-8B87-25551D43E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7E503E6C-75EB-45FB-8C19-8783274923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63633" y="6438901"/>
            <a:ext cx="6002867" cy="257175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ct val="0"/>
              </a:spcBef>
              <a:spcAft>
                <a:spcPct val="0"/>
              </a:spcAft>
              <a:defRPr sz="800" baseline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  <a:ea typeface="+mn-ea"/>
                <a:cs typeface="Gotham Medium" pitchFamily="50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4712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o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79A2494A-F4E9-4B16-A048-2EBF0F3CBE9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033464"/>
            <a:ext cx="12192000" cy="3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9F0930A1-1324-4172-BC09-F35F709FEB2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033464"/>
            <a:ext cx="12192000" cy="3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>
            <a:lvl1pPr>
              <a:defRPr sz="2800" b="1" i="0" cap="all">
                <a:solidFill>
                  <a:srgbClr val="7A7A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600" y="1417640"/>
            <a:ext cx="10972800" cy="54270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4"/>
          </p:nvPr>
        </p:nvSpPr>
        <p:spPr>
          <a:xfrm>
            <a:off x="609600" y="2071688"/>
            <a:ext cx="10972800" cy="39624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841CAD0E-1019-460C-A057-A951FFA3E07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4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C5777604-ADE0-4084-90F0-29C5233F07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06B76E9F-4CAE-45C1-906A-18A9FFE8DE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63633" y="6438901"/>
            <a:ext cx="6002867" cy="257175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ct val="0"/>
              </a:spcBef>
              <a:spcAft>
                <a:spcPct val="0"/>
              </a:spcAft>
              <a:defRPr sz="800" baseline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  <a:ea typeface="+mn-ea"/>
                <a:cs typeface="Gotham Medium" pitchFamily="50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937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; 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FE37EA5E-3A14-4F6C-BE85-677DFD621B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033464"/>
            <a:ext cx="12192000" cy="3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BE62C30B-022F-4271-8A36-B21B3E7055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033464"/>
            <a:ext cx="12192000" cy="3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>
            <a:lvl1pPr>
              <a:defRPr sz="2800" b="1" i="0" cap="all">
                <a:solidFill>
                  <a:srgbClr val="7A7A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600" y="1417640"/>
            <a:ext cx="10972800" cy="448043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3600" baseline="0">
                <a:solidFill>
                  <a:srgbClr val="1F49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46F424E0-90A1-4284-8996-D51139D970D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14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28B749C8-EEB0-41F6-82FA-846E43F3CC21}" type="slidenum">
              <a:rPr lang="en-US" altLang="en-US" smtClean="0"/>
              <a:t>‹#›</a:t>
            </a:fld>
            <a:endParaRPr lang="en-US" altLang="en-US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7B95327C-D7C1-4380-805F-340B04481D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63633" y="6438901"/>
            <a:ext cx="6002867" cy="257175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ct val="0"/>
              </a:spcBef>
              <a:spcAft>
                <a:spcPct val="0"/>
              </a:spcAft>
              <a:defRPr sz="800" baseline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  <a:ea typeface="+mn-ea"/>
                <a:cs typeface="Gotham Medium" pitchFamily="50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04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01321-B150-4153-B86F-51298AA33C2A}" type="datetime1">
              <a:rPr lang="en-GB" smtClean="0"/>
              <a:t>16/01/2022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6318A-33B7-4790-8645-7E125C817A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5093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22D581F2-F81B-49E6-8AE7-50811EA380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033464"/>
            <a:ext cx="12192000" cy="3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8FAA7F2B-423F-46A3-BF7C-83DD5262B4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033464"/>
            <a:ext cx="12192000" cy="3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>
            <a:lvl1pPr>
              <a:defRPr sz="2800" b="1" i="0" cap="all">
                <a:solidFill>
                  <a:srgbClr val="7A7A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600" y="1417640"/>
            <a:ext cx="10972800" cy="41560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D34048E0-5026-4A18-92D4-65F84B9B30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14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091C2557-C9BD-442A-99F3-F9994FE2B2C5}" type="slidenum">
              <a:rPr lang="en-US" altLang="en-US" smtClean="0"/>
              <a:t>‹#›</a:t>
            </a:fld>
            <a:endParaRPr lang="en-US" altLang="en-US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997D0559-2164-4C53-BBD7-A286526A8A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63633" y="6438901"/>
            <a:ext cx="6002867" cy="257175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ct val="0"/>
              </a:spcBef>
              <a:spcAft>
                <a:spcPct val="0"/>
              </a:spcAft>
              <a:defRPr sz="800" baseline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  <a:ea typeface="+mn-ea"/>
                <a:cs typeface="Gotham Medium" pitchFamily="50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6741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tandard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44BC0315-9C6B-499C-AA0C-714E4A1F53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033464"/>
            <a:ext cx="12192000" cy="3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>
            <a:lvl1pPr>
              <a:defRPr sz="2800" b="1" i="0" cap="all">
                <a:solidFill>
                  <a:srgbClr val="7A7A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600" y="1530350"/>
            <a:ext cx="10972800" cy="32766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148B2EF5-D0E7-4152-BE42-4354DC410D0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14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B192EC24-4517-473B-8504-99EC66E903F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32A82028-8E3D-4E1A-ACE4-42F1B273AE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63633" y="6438901"/>
            <a:ext cx="6002867" cy="257175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ct val="0"/>
              </a:spcBef>
              <a:spcAft>
                <a:spcPct val="0"/>
              </a:spcAft>
              <a:defRPr sz="800" baseline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  <a:ea typeface="+mn-ea"/>
                <a:cs typeface="Gotham Medium" pitchFamily="50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223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End slide; 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CB726AC4-AB4B-4495-9EB0-C06004671A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033464"/>
            <a:ext cx="12192000" cy="3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>
            <a:lvl1pPr>
              <a:defRPr sz="2800" b="1" i="0" cap="all">
                <a:solidFill>
                  <a:srgbClr val="7A7A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600" y="1417640"/>
            <a:ext cx="10972800" cy="448043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3600" baseline="0">
                <a:solidFill>
                  <a:srgbClr val="1F497D"/>
                </a:solidFill>
                <a:latin typeface="Gotham Book" pitchFamily="50" charset="0"/>
                <a:cs typeface="Gotham Book" pitchFamily="50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0C02C37-BF38-476A-83F1-B72810A953B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14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8829CC4E-419D-4539-BF7C-3B0891CEB2D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EF660F61-12E7-4D06-BCF1-F3DB8CA543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63633" y="6438901"/>
            <a:ext cx="6002867" cy="257175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ct val="0"/>
              </a:spcBef>
              <a:spcAft>
                <a:spcPct val="0"/>
              </a:spcAft>
              <a:defRPr sz="800" baseline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  <a:ea typeface="+mn-ea"/>
                <a:cs typeface="Gotham Medium" pitchFamily="50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699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hart o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4743B597-22F7-48E9-818B-30223F0043D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033464"/>
            <a:ext cx="12192000" cy="3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>
            <a:lvl1pPr>
              <a:defRPr sz="2800" b="1" i="0" cap="all">
                <a:solidFill>
                  <a:srgbClr val="7A7A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600" y="1417640"/>
            <a:ext cx="10972800" cy="54270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4"/>
          </p:nvPr>
        </p:nvSpPr>
        <p:spPr>
          <a:xfrm>
            <a:off x="609600" y="2071688"/>
            <a:ext cx="10972800" cy="39624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7361CF1-4CC6-42C9-AEEA-6C3C480C558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4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27CD6D0C-F4ED-4154-8BFE-A563CBB779D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3ADE1761-0DB8-4B59-8E57-C957CA7861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63633" y="6438901"/>
            <a:ext cx="6002867" cy="257175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ct val="0"/>
              </a:spcBef>
              <a:spcAft>
                <a:spcPct val="0"/>
              </a:spcAft>
              <a:defRPr sz="800" baseline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  <a:ea typeface="+mn-ea"/>
                <a:cs typeface="Gotham Medium" pitchFamily="50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079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D83B-CC74-4E59-A98B-4C091A446393}" type="datetime1">
              <a:rPr lang="en-GB" smtClean="0"/>
              <a:t>16/01/2022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6318A-33B7-4790-8645-7E125C817A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225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5B333-ED27-4720-AEA5-AAC0050F691C}" type="datetime1">
              <a:rPr lang="en-GB" smtClean="0"/>
              <a:t>16/01/2022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6318A-33B7-4790-8645-7E125C817A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575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4BAF1-27A3-4639-AC5F-8838C5EA503D}" type="datetime1">
              <a:rPr lang="en-GB" smtClean="0"/>
              <a:t>16/01/2022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6318A-33B7-4790-8645-7E125C817A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9419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6B774-7255-438A-B8C5-5C51FF47A309}" type="datetime1">
              <a:rPr lang="en-GB" smtClean="0"/>
              <a:t>16/01/2022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6318A-33B7-4790-8645-7E125C817A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67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EDADA-D369-4CAA-A3F7-3CC3A20D745F}" type="datetime1">
              <a:rPr lang="en-GB" smtClean="0"/>
              <a:t>16/01/2022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6318A-33B7-4790-8645-7E125C817A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438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4765-5A0D-484B-A86B-64CE5C6DA190}" type="datetime1">
              <a:rPr lang="en-GB" smtClean="0"/>
              <a:t>16/01/2022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6318A-33B7-4790-8645-7E125C817A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11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79095-74D9-4AED-8BB0-51724BA05970}" type="datetime1">
              <a:rPr lang="en-GB" smtClean="0"/>
              <a:t>16/01/2022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6318A-33B7-4790-8645-7E125C817A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252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A32F31-E95E-434F-AE39-EF2AA3898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4B92A9-5655-437F-9F54-F43505D99A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8B8F9F-13F1-4CCF-BE7D-0A1F49A52C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6D868-5A44-4B85-941E-5D4A79178C0C}" type="datetime1">
              <a:rPr lang="en-GB" smtClean="0"/>
              <a:t>16/01/2022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82CAE2-8DCA-4DA6-B4A4-6EEFEE1488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DE3B25-372A-46BE-ABCC-B8A5CC5D1D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9EE8B-919B-458C-BADF-F43980719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422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A3D64592-D7CD-41A3-996D-5DC9FA2B88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63633" y="6438901"/>
            <a:ext cx="6002867" cy="257175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ct val="0"/>
              </a:spcBef>
              <a:spcAft>
                <a:spcPct val="0"/>
              </a:spcAft>
              <a:defRPr sz="800" baseline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  <a:ea typeface="+mn-ea"/>
                <a:cs typeface="Gotham Medium" pitchFamily="50" charset="0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6147" name="Picture 10">
            <a:extLst>
              <a:ext uri="{FF2B5EF4-FFF2-40B4-BE49-F238E27FC236}">
                <a16:creationId xmlns:a16="http://schemas.microsoft.com/office/drawing/2014/main" id="{9CC06402-3A31-4965-A0D3-320F4CD50592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0" y="6207125"/>
            <a:ext cx="12192000" cy="3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DE1343-FCA5-4F4C-AACE-CCA9531C4D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1100" y="6375401"/>
            <a:ext cx="711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ct val="0"/>
              </a:spcBef>
              <a:spcAft>
                <a:spcPct val="0"/>
              </a:spcAft>
              <a:defRPr sz="1200" smtClean="0">
                <a:solidFill>
                  <a:prstClr val="black"/>
                </a:solidFill>
                <a:latin typeface="+mn-lt"/>
                <a:ea typeface="ＭＳ Ｐゴシック" charset="0"/>
                <a:cs typeface="Gotham-Book" charset="0"/>
              </a:defRPr>
            </a:lvl1pPr>
          </a:lstStyle>
          <a:p>
            <a:pPr>
              <a:defRPr/>
            </a:pPr>
            <a:fld id="{0568C6C2-8AC5-48E2-A73C-FC3C3F62B560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79BFAE-D13B-4680-81AF-22670DBA389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>
          <a:xfrm>
            <a:off x="173493" y="6498626"/>
            <a:ext cx="4914439" cy="12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838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 panose="020B0606030504020204" pitchFamily="34" charset="0"/>
          <a:ea typeface="ＭＳ Ｐゴシック" charset="0"/>
          <a:cs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 panose="020B0606030504020204" pitchFamily="34" charset="0"/>
          <a:ea typeface="ＭＳ Ｐゴシック" charset="0"/>
          <a:cs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 panose="020B0606030504020204" pitchFamily="34" charset="0"/>
          <a:ea typeface="ＭＳ Ｐゴシック" charset="0"/>
          <a:cs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 panose="020B0606030504020204" pitchFamily="34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buyamerican.gov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ublicprocurementinternational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g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B4CA5E9A-DA39-4762-824F-55AA493912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A97DDD-69C6-4AF1-9A2E-066E43732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6318A-33B7-4790-8645-7E125C817A5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523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4750">
              <a:srgbClr val="B6C0C8"/>
            </a:gs>
            <a:gs pos="55500">
              <a:srgbClr val="C0C0AB"/>
            </a:gs>
            <a:gs pos="37000">
              <a:srgbClr val="D5C072"/>
            </a:gs>
            <a:gs pos="0">
              <a:srgbClr val="FFC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749D66E-E40F-4584-AA92-1D1FEB6C9A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996" y="3962400"/>
            <a:ext cx="2495550" cy="28956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56240C-C548-4880-85DA-E8D8F3161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9EE8B-919B-458C-BADF-F439807197AB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905876-569F-4664-9FFE-724638C65D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4460" y="0"/>
            <a:ext cx="2271495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7F7E2D-E550-4DD4-970D-2E7D34700A37}"/>
              </a:ext>
            </a:extLst>
          </p:cNvPr>
          <p:cNvSpPr txBox="1"/>
          <p:nvPr/>
        </p:nvSpPr>
        <p:spPr>
          <a:xfrm>
            <a:off x="221673" y="762000"/>
            <a:ext cx="64634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For more information on BABA implementation issues, go to publicprocurementinternational.com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1FB266C1-F4DD-40C2-AE4E-9740A0F3ACD2}"/>
              </a:ext>
            </a:extLst>
          </p:cNvPr>
          <p:cNvSpPr/>
          <p:nvPr/>
        </p:nvSpPr>
        <p:spPr>
          <a:xfrm>
            <a:off x="8733396" y="5923977"/>
            <a:ext cx="1981200" cy="365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617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561868-C12D-44A4-89A8-B9BEB2D4E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kumimoji="0" lang="en-US" altLang="en-US" sz="30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“Buy America(n)” Requirements in </a:t>
            </a:r>
            <a:r>
              <a:rPr kumimoji="0" lang="en-US" altLang="en-US" sz="3000" b="1" i="1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Infrastructure Investment and Jobs Act</a:t>
            </a:r>
            <a:r>
              <a:rPr kumimoji="0" lang="en-US" altLang="en-US" sz="30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and Trade Agreements</a:t>
            </a:r>
            <a:br>
              <a:rPr kumimoji="0" lang="en-US" altLang="en-US" sz="3000" b="0" i="0" u="none" strike="noStrike" cap="none" normalizeH="0" baseline="0">
                <a:ln>
                  <a:noFill/>
                </a:ln>
                <a:effectLst/>
              </a:rPr>
            </a:br>
            <a:r>
              <a:rPr kumimoji="0" lang="en-US" altLang="en-US" sz="3000" b="0" i="0" u="none" strike="noStrike" cap="none" normalizeH="0" baseline="0">
                <a:ln>
                  <a:noFill/>
                </a:ln>
                <a:effectLst/>
              </a:rPr>
              <a:t>Jean Heilman Grier</a:t>
            </a:r>
            <a:endParaRPr lang="en-US" sz="3000"/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89776BF-CAA7-4294-AF36-A6910E5587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81053" y="1826297"/>
            <a:ext cx="6713552" cy="463187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Application of Trade Agreements to Procurement </a:t>
            </a:r>
            <a:endParaRPr kumimoji="0" lang="en-US" altLang="en-US" sz="1200" b="0" i="0" u="none" strike="noStrike" cap="none" normalizeH="0" baseline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o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 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WTO Government Procurement Agreement (GPA) and FTAs</a:t>
            </a:r>
            <a:endParaRPr kumimoji="0" lang="en-US" altLang="en-US" sz="1200" b="0" i="0" u="none" strike="noStrike" cap="none" normalizeH="0" baseline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o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 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U.S. waives Buy American Act for procurement covered by agreements</a:t>
            </a:r>
            <a:endParaRPr kumimoji="0" lang="en-US" altLang="en-US" sz="1200" b="0" i="0" u="none" strike="noStrike" cap="none" normalizeH="0" baseline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o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 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“Buy America” requirements in grants</a:t>
            </a:r>
            <a:endParaRPr kumimoji="0" lang="en-US" altLang="en-US" sz="1200" b="0" i="0" u="none" strike="noStrike" cap="none" normalizeH="0" baseline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Prior “Buy America” Restrictions</a:t>
            </a:r>
            <a:endParaRPr kumimoji="0" lang="en-US" altLang="en-US" sz="1200" b="0" i="0" u="none" strike="noStrike" cap="none" normalizeH="0" baseline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Courier New" panose="02070309020205020404" pitchFamily="49" charset="0"/>
              </a:rPr>
              <a:t>o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   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DOT &amp; EPA funding restrictions: excluded from trade agreements </a:t>
            </a:r>
            <a:endParaRPr kumimoji="0" lang="en-US" altLang="en-US" sz="1200" b="0" i="0" u="none" strike="noStrike" cap="none" normalizeH="0" baseline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Courier New" panose="02070309020205020404" pitchFamily="49" charset="0"/>
              </a:rPr>
              <a:t>o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   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ARRA: broadened application of “Buy America”; limited to ARRA-funded projects; did not apply to procurement covered under trade agreements</a:t>
            </a:r>
            <a:endParaRPr kumimoji="0" lang="en-US" altLang="en-US" sz="1200" b="0" i="0" u="none" strike="noStrike" cap="none" normalizeH="0" baseline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Infrastructure Investment and Jobs Act (IIJA): “Buy America” Requirement</a:t>
            </a:r>
            <a:endParaRPr kumimoji="0" lang="en-US" altLang="en-US" sz="1200" b="0" i="0" u="none" strike="noStrike" cap="none" normalizeH="0" baseline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Courier New" panose="02070309020205020404" pitchFamily="49" charset="0"/>
              </a:rPr>
              <a:t>o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   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Applies to all federally funded projects; not restricted to IIJA funding</a:t>
            </a:r>
            <a:endParaRPr kumimoji="0" lang="en-US" altLang="en-US" sz="1200" b="0" i="0" u="none" strike="noStrike" cap="none" normalizeH="0" baseline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Courier New" panose="02070309020205020404" pitchFamily="49" charset="0"/>
              </a:rPr>
              <a:t>o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   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Like ARRA, excludes procurement covered under trade agreements</a:t>
            </a:r>
            <a:endParaRPr kumimoji="0" lang="en-US" altLang="en-US" sz="1200" b="0" i="0" u="none" strike="noStrike" cap="none" normalizeH="0" baseline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Courier New" panose="02070309020205020404" pitchFamily="49" charset="0"/>
              </a:rPr>
              <a:t>o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   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Will limit US ability to expand future procurement commitments</a:t>
            </a:r>
            <a:endParaRPr kumimoji="0" lang="en-US" altLang="en-US" sz="1200" b="0" i="0" u="none" strike="noStrike" cap="none" normalizeH="0" baseline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Buy American Act Provisions in IIJA</a:t>
            </a:r>
            <a:endParaRPr kumimoji="0" lang="en-US" altLang="en-US" sz="1200" b="0" i="0" u="none" strike="noStrike" cap="none" normalizeH="0" baseline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Courier New" panose="02070309020205020404" pitchFamily="49" charset="0"/>
              </a:rPr>
              <a:t>o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   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Adds exceptions for trade agreements and defense MOUs</a:t>
            </a:r>
            <a:endParaRPr kumimoji="0" lang="en-US" altLang="en-US" sz="1200" b="0" i="0" u="none" strike="noStrike" cap="none" normalizeH="0" baseline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Courier New" panose="02070309020205020404" pitchFamily="49" charset="0"/>
              </a:rPr>
              <a:t>o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   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Recommends increases in domestic content requirements (like Biden administration’s proposed changes in FAR)</a:t>
            </a:r>
            <a:endParaRPr kumimoji="0" lang="en-US" altLang="en-US" sz="1200" b="0" i="0" u="none" strike="noStrike" cap="none" normalizeH="0" baseline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Courier New" panose="02070309020205020404" pitchFamily="49" charset="0"/>
              </a:rPr>
              <a:t>o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   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Statutorily establishes Made in America Office; seeks to reduce waivers </a:t>
            </a:r>
            <a:endParaRPr kumimoji="0" lang="en-US" altLang="en-US" sz="1200" b="0" i="0" u="none" strike="noStrike" cap="none" normalizeH="0" baseline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Courier New" panose="02070309020205020404" pitchFamily="49" charset="0"/>
              </a:rPr>
              <a:t>o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   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Requires assessment of whether cost advantage of a foreign product results from unfair trade practices</a:t>
            </a:r>
            <a:endParaRPr kumimoji="0" lang="en-US" altLang="en-US" sz="1200" b="0" i="0" u="none" strike="noStrike" cap="none" normalizeH="0" baseline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Courier New" panose="02070309020205020404" pitchFamily="49" charset="0"/>
              </a:rPr>
              <a:t>o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   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Directs establishment of the 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BuyAmerican.gov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website 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20361457-116E-47FE-9F4E-D0894CDC22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5" r="15471" b="-1"/>
          <a:stretch/>
        </p:blipFill>
        <p:spPr>
          <a:xfrm>
            <a:off x="7604229" y="2093976"/>
            <a:ext cx="2490622" cy="258886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0B963B-23F9-4247-A4E3-9EE51A3DC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149EE8B-919B-458C-BADF-F439807197AB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7F9D15-73D0-48DC-A5DA-A262D5C04137}"/>
              </a:ext>
            </a:extLst>
          </p:cNvPr>
          <p:cNvSpPr txBox="1"/>
          <p:nvPr/>
        </p:nvSpPr>
        <p:spPr>
          <a:xfrm>
            <a:off x="10307782" y="238539"/>
            <a:ext cx="1237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:23</a:t>
            </a:r>
          </a:p>
        </p:txBody>
      </p:sp>
    </p:spTree>
    <p:extLst>
      <p:ext uri="{BB962C8B-B14F-4D97-AF65-F5344CB8AC3E}">
        <p14:creationId xmlns:p14="http://schemas.microsoft.com/office/powerpoint/2010/main" val="2234126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66D7F65-E9B6-4775-8355-D095CC73C1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801F08-F239-47F8-956F-55169CC45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396" y="-33162"/>
            <a:ext cx="6173262" cy="1655483"/>
          </a:xfrm>
        </p:spPr>
        <p:txBody>
          <a:bodyPr anchor="b">
            <a:normAutofit/>
          </a:bodyPr>
          <a:lstStyle/>
          <a:p>
            <a:r>
              <a:rPr lang="en-US" sz="2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mandated review of US trade agreements in section 70934 of the Infrastructure Legislation </a:t>
            </a:r>
            <a:br>
              <a:rPr lang="en-US" sz="2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Robert Anderson</a:t>
            </a:r>
            <a:b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3104C-B54C-44C3-84B4-06057BCAE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396" y="1634836"/>
            <a:ext cx="7342586" cy="4721143"/>
          </a:xfrm>
        </p:spPr>
        <p:txBody>
          <a:bodyPr>
            <a:normAutofit fontScale="92500" lnSpcReduction="10000"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900"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en-US" sz="19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pparent relation to review mandated by previous US Administration (Trump Executive Order -- mandated report never released)</a:t>
            </a:r>
            <a:endParaRPr lang="en-US" sz="19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9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potentially greater concern, this time around?</a:t>
            </a:r>
            <a:endParaRPr lang="en-US" sz="19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9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</a:t>
            </a:r>
            <a:r>
              <a:rPr lang="en-US" sz="1900" b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need for a broad (positive) approach to assessing the Agreements</a:t>
            </a:r>
            <a:r>
              <a:rPr lang="en-US" sz="19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</a:t>
            </a:r>
            <a:endParaRPr lang="en-US" sz="19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9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Five decades of US leadership (at least) re: open and transparent public procurement markets!</a:t>
            </a:r>
            <a:endParaRPr lang="en-US" sz="19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9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WTO GPA is the centerpiece (FTA chapters/CPTPP build on it)</a:t>
            </a:r>
            <a:endParaRPr lang="en-US" sz="19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9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Many practical advantages and benefits for US suppliers (market access but also transparency and fair procedures backed up by independent review)</a:t>
            </a:r>
            <a:endParaRPr lang="en-US" sz="19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9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necessary tool for achieving real structural change in China/other advanced developing economies (note Brazil’s pending accession; also Russia's)</a:t>
            </a:r>
            <a:endParaRPr lang="en-US" sz="19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9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9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benefits transcend market access per se</a:t>
            </a:r>
            <a:r>
              <a:rPr lang="en-US" sz="19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(Kutlina-Dimitrova; Hoekman; others)</a:t>
            </a:r>
            <a:endParaRPr lang="en-US" sz="19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9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Instead of ever greater caution/retrenchment, </a:t>
            </a:r>
            <a:r>
              <a:rPr lang="en-US" sz="1900" b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why not renewed US leadership for open and transparent markets?</a:t>
            </a:r>
            <a:endParaRPr lang="en-US" sz="19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9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Seize the opportunity of mandated GPA renegotiation!</a:t>
            </a:r>
            <a:endParaRPr lang="en-US" sz="19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9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Consider rejoining CPTPP, to pre-empt possible dilution of standards</a:t>
            </a:r>
            <a:endParaRPr lang="en-US" sz="19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9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Also tweak the GPA/other agreements to support Biden Admin. goals re: sustainability/climate change!</a:t>
            </a:r>
            <a:endParaRPr lang="en-US" sz="19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9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1100" dirty="0"/>
          </a:p>
        </p:txBody>
      </p:sp>
      <p:pic>
        <p:nvPicPr>
          <p:cNvPr id="6" name="Picture 5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9CBFFD80-1D15-444D-AE62-8EB1CD752A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4"/>
          <a:stretch/>
        </p:blipFill>
        <p:spPr>
          <a:xfrm>
            <a:off x="8115300" y="-12515"/>
            <a:ext cx="4076700" cy="641863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7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CEEB8D-B506-455B-89E7-8A7F9C8BB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431"/>
            <a:ext cx="44591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149EE8B-919B-458C-BADF-F439807197AB}" type="slidenum">
              <a:rPr lang="en-US" sz="11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 sz="110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1F9555-16ED-4461-B6A3-A5D0FF82AEF1}"/>
              </a:ext>
            </a:extLst>
          </p:cNvPr>
          <p:cNvSpPr txBox="1"/>
          <p:nvPr/>
        </p:nvSpPr>
        <p:spPr>
          <a:xfrm>
            <a:off x="11531477" y="82552"/>
            <a:ext cx="1237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:30</a:t>
            </a:r>
          </a:p>
        </p:txBody>
      </p:sp>
    </p:spTree>
    <p:extLst>
      <p:ext uri="{BB962C8B-B14F-4D97-AF65-F5344CB8AC3E}">
        <p14:creationId xmlns:p14="http://schemas.microsoft.com/office/powerpoint/2010/main" val="3662492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213F16-83F0-4AD3-B592-24741B0CE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230" y="251010"/>
            <a:ext cx="7536873" cy="1903874"/>
          </a:xfrm>
        </p:spPr>
        <p:txBody>
          <a:bodyPr anchor="b">
            <a:normAutofit fontScale="90000"/>
          </a:bodyPr>
          <a:lstStyle/>
          <a:p>
            <a:r>
              <a:rPr lang="en-GB" sz="2400" b="1" dirty="0"/>
              <a:t>Transatlantic procurement one year into the Biden administration:</a:t>
            </a:r>
            <a:br>
              <a:rPr lang="en-GB" sz="2400" b="1" dirty="0"/>
            </a:br>
            <a:r>
              <a:rPr lang="en-GB" sz="2400" b="1" dirty="0"/>
              <a:t>“Made in America” vs. “America is back”?</a:t>
            </a:r>
            <a:br>
              <a:rPr lang="en-GB" sz="2400" b="1" dirty="0"/>
            </a:br>
            <a:br>
              <a:rPr lang="en-GB" sz="2400" b="1" dirty="0"/>
            </a:br>
            <a:r>
              <a:rPr lang="en-GB" sz="2400" b="1" dirty="0"/>
              <a:t>Eike </a:t>
            </a:r>
            <a:r>
              <a:rPr lang="en-GB" sz="2400" b="1" dirty="0" err="1"/>
              <a:t>Klapper</a:t>
            </a:r>
            <a:r>
              <a:rPr lang="en-GB" sz="2400" b="1" dirty="0"/>
              <a:t> – EU Diplomat</a:t>
            </a:r>
            <a:br>
              <a:rPr lang="en-GB" sz="1600" b="1" dirty="0"/>
            </a:br>
            <a:endParaRPr lang="en-US" sz="1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F5334-BC2C-40AF-A97E-F0A2D5E77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923" y="2405894"/>
            <a:ext cx="5315189" cy="3535083"/>
          </a:xfrm>
        </p:spPr>
        <p:txBody>
          <a:bodyPr anchor="t">
            <a:normAutofit/>
          </a:bodyPr>
          <a:lstStyle/>
          <a:p>
            <a:r>
              <a:rPr lang="en-GB" sz="1900" u="sng"/>
              <a:t>Made in America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900"/>
              <a:t>Executive Order on Ensuring the Future Is Made in All of America by All of America’s Workers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900"/>
              <a:t>Infrastructure Investment and Jobs Act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900"/>
              <a:t>Other developments: Electric Vehicles Tax Credits, Supply Chain reviews, Jones Act, etc. </a:t>
            </a:r>
          </a:p>
          <a:p>
            <a:r>
              <a:rPr lang="en-GB" sz="1900" u="sng"/>
              <a:t>America is back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900"/>
              <a:t>GPA/WTO engagement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900"/>
              <a:t>Trade and Technology Council</a:t>
            </a:r>
          </a:p>
          <a:p>
            <a:r>
              <a:rPr lang="en-GB" sz="1900" u="sng"/>
              <a:t>Where do we go from here?</a:t>
            </a:r>
            <a:endParaRPr lang="en-US" sz="190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person in a suit smiling&#10;&#10;Description automatically generated with medium confidence">
            <a:extLst>
              <a:ext uri="{FF2B5EF4-FFF2-40B4-BE49-F238E27FC236}">
                <a16:creationId xmlns:a16="http://schemas.microsoft.com/office/drawing/2014/main" id="{018FEA3D-B21E-4A4D-9C1C-2DC73BC33F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8" t="6484" r="18173" b="2"/>
          <a:stretch/>
        </p:blipFill>
        <p:spPr>
          <a:xfrm>
            <a:off x="7075967" y="1795220"/>
            <a:ext cx="4170530" cy="329945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F1263-BF99-4C45-8E85-506CC2954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9378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536318A-33B7-4790-8645-7E125C817A5A}" type="slidenum">
              <a:rPr lang="en-GB" sz="11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13</a:t>
            </a:fld>
            <a:endParaRPr lang="en-GB" sz="1100">
              <a:solidFill>
                <a:srgbClr val="FFFFFF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397B58-DBB6-4E35-AD4A-BB7BE0D110D0}"/>
              </a:ext>
            </a:extLst>
          </p:cNvPr>
          <p:cNvSpPr txBox="1"/>
          <p:nvPr/>
        </p:nvSpPr>
        <p:spPr>
          <a:xfrm>
            <a:off x="10790519" y="251010"/>
            <a:ext cx="1237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:37</a:t>
            </a:r>
          </a:p>
        </p:txBody>
      </p:sp>
    </p:spTree>
    <p:extLst>
      <p:ext uri="{BB962C8B-B14F-4D97-AF65-F5344CB8AC3E}">
        <p14:creationId xmlns:p14="http://schemas.microsoft.com/office/powerpoint/2010/main" val="208757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E443FD7-A66B-4AA0-872D-B088B9BC5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30E269-CBF0-42FC-879D-0AF01FF2D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095" y="851517"/>
            <a:ext cx="5238466" cy="29914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Questions &amp; Discussion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04BE0EF-3561-49B4-9A29-F283168A9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0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3 h 5154967"/>
              <a:gd name="connsiteX37" fmla="*/ 1625714 w 6184806"/>
              <a:gd name="connsiteY37" fmla="*/ 109243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2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0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3"/>
                  <a:pt x="2445216" y="109243"/>
                </a:cubicBezTo>
                <a:cubicBezTo>
                  <a:pt x="1625714" y="109243"/>
                  <a:pt x="1625714" y="109243"/>
                  <a:pt x="1625714" y="109243"/>
                </a:cubicBezTo>
                <a:cubicBezTo>
                  <a:pt x="1572615" y="109243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7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2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Graphic 7" descr="Questions">
            <a:extLst>
              <a:ext uri="{FF2B5EF4-FFF2-40B4-BE49-F238E27FC236}">
                <a16:creationId xmlns:a16="http://schemas.microsoft.com/office/drawing/2014/main" id="{AAF4FF5A-7464-4062-977E-45A4129891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31503" y="2129307"/>
            <a:ext cx="3217333" cy="321733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44A176-D685-40A1-BDC3-4321C7680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6536" y="6035040"/>
            <a:ext cx="548640" cy="548640"/>
          </a:xfrm>
          <a:prstGeom prst="ellipse">
            <a:avLst/>
          </a:prstGeom>
          <a:solidFill>
            <a:schemeClr val="tx1"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450"/>
              </a:spcAft>
            </a:pPr>
            <a:fld id="{90663522-4BF0-4244-A37D-A3438274E18C}" type="slidenum">
              <a:rPr lang="en-US">
                <a:solidFill>
                  <a:schemeClr val="bg1"/>
                </a:solidFill>
              </a:rPr>
              <a:pPr algn="ctr">
                <a:spcAft>
                  <a:spcPts val="450"/>
                </a:spcAft>
              </a:pPr>
              <a:t>14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987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481C0-5229-4E1D-9D1E-60A70F78C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for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BD3AE-F3AB-438F-89C0-E7218A0931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1.  Do you think that the U.S. has fair access to foreign procurement markets under the current trade agreements?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en-US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2.  Are there trade developments in the European Union of which our U.S. audience should be aware?   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en-US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3.  What are the most difficult compliance issues presented by the new law?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en-US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4.  What are other important developments you see regarding Buy American requirements, </a:t>
            </a:r>
            <a:r>
              <a:rPr lang="en-US" dirty="0">
                <a:solidFill>
                  <a:srgbClr val="222222"/>
                </a:solidFill>
                <a:latin typeface="Verdana" panose="020B0604030504040204" pitchFamily="34" charset="0"/>
              </a:rPr>
              <a:t>on (for example)</a:t>
            </a:r>
            <a:r>
              <a:rPr lang="en-US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 on-shoring of critical supplies</a:t>
            </a:r>
            <a:r>
              <a:rPr lang="en-US" dirty="0">
                <a:solidFill>
                  <a:srgbClr val="222222"/>
                </a:solidFill>
                <a:latin typeface="Verdana" panose="020B0604030504040204" pitchFamily="34" charset="0"/>
              </a:rPr>
              <a:t>?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8D4D71-2009-422C-9ECE-DEEC69B29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6318A-33B7-4790-8645-7E125C817A5A}" type="slidenum">
              <a:rPr lang="en-GB" smtClean="0"/>
              <a:t>15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93A34F-5948-4BDC-9E04-25E11AD9FA88}"/>
              </a:ext>
            </a:extLst>
          </p:cNvPr>
          <p:cNvSpPr txBox="1"/>
          <p:nvPr/>
        </p:nvSpPr>
        <p:spPr>
          <a:xfrm>
            <a:off x="10307782" y="238539"/>
            <a:ext cx="1237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:59</a:t>
            </a:r>
          </a:p>
        </p:txBody>
      </p:sp>
    </p:spTree>
    <p:extLst>
      <p:ext uri="{BB962C8B-B14F-4D97-AF65-F5344CB8AC3E}">
        <p14:creationId xmlns:p14="http://schemas.microsoft.com/office/powerpoint/2010/main" val="2844052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B4CA5E9A-DA39-4762-824F-55AA493912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A97DDD-69C6-4AF1-9A2E-066E43732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6318A-33B7-4790-8645-7E125C817A5A}" type="slidenum">
              <a:rPr lang="en-GB" smtClean="0"/>
              <a:t>16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007899-27E8-4B07-B05D-1E4EC3D59806}"/>
              </a:ext>
            </a:extLst>
          </p:cNvPr>
          <p:cNvSpPr txBox="1"/>
          <p:nvPr/>
        </p:nvSpPr>
        <p:spPr>
          <a:xfrm>
            <a:off x="4862945" y="3105834"/>
            <a:ext cx="6733308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Video recording will be available on PublicProcurementInternational.com and the GW Law Government Procurement Law Program YouTube Page</a:t>
            </a:r>
          </a:p>
        </p:txBody>
      </p:sp>
    </p:spTree>
    <p:extLst>
      <p:ext uri="{BB962C8B-B14F-4D97-AF65-F5344CB8AC3E}">
        <p14:creationId xmlns:p14="http://schemas.microsoft.com/office/powerpoint/2010/main" val="393183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6F4F47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94240C-8B86-4A1F-B24E-5B2463424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 sz="3200" b="1" dirty="0">
                <a:solidFill>
                  <a:srgbClr val="FFFFFF"/>
                </a:solidFill>
              </a:rPr>
              <a:t>Welcome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br>
              <a:rPr lang="en-US" sz="2400" dirty="0">
                <a:solidFill>
                  <a:srgbClr val="FFFFFF"/>
                </a:solidFill>
              </a:rPr>
            </a:br>
            <a:r>
              <a:rPr lang="en-US" sz="2400" i="1" dirty="0">
                <a:solidFill>
                  <a:srgbClr val="FFFFFF"/>
                </a:solidFill>
              </a:rPr>
              <a:t>Professor Christopher Yukins </a:t>
            </a:r>
            <a:br>
              <a:rPr lang="en-US" sz="2400" i="1" dirty="0">
                <a:solidFill>
                  <a:srgbClr val="FFFFFF"/>
                </a:solidFill>
              </a:rPr>
            </a:br>
            <a:r>
              <a:rPr lang="en-US" sz="2400" i="1" dirty="0">
                <a:solidFill>
                  <a:srgbClr val="FFFFFF"/>
                </a:solidFill>
              </a:rPr>
              <a:t>GW Law School</a:t>
            </a:r>
            <a:br>
              <a:rPr lang="en-US" sz="2400" i="1" dirty="0">
                <a:solidFill>
                  <a:srgbClr val="FFFFFF"/>
                </a:solidFill>
              </a:rPr>
            </a:br>
            <a:r>
              <a:rPr lang="en-US" sz="2400" i="1" dirty="0">
                <a:solidFill>
                  <a:srgbClr val="FFFFFF"/>
                </a:solidFill>
              </a:rPr>
              <a:t> </a:t>
            </a:r>
            <a:endParaRPr lang="es-CO" sz="2400" dirty="0">
              <a:solidFill>
                <a:srgbClr val="FFFFFF"/>
              </a:solidFill>
            </a:endParaRPr>
          </a:p>
        </p:txBody>
      </p:sp>
      <p:pic>
        <p:nvPicPr>
          <p:cNvPr id="8" name="Picture 7" descr="A person wearing a suit and tie&#10;&#10;Description automatically generated with medium confidence">
            <a:extLst>
              <a:ext uri="{FF2B5EF4-FFF2-40B4-BE49-F238E27FC236}">
                <a16:creationId xmlns:a16="http://schemas.microsoft.com/office/drawing/2014/main" id="{18F538A9-3C0F-49F2-91FE-4223F2DC76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89FF4CD-F9DD-4CAE-982D-E4F0DC968DB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029319" y="917725"/>
            <a:ext cx="3424739" cy="48523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ts val="600"/>
              </a:spcAft>
              <a:buClrTx/>
              <a:buSzTx/>
            </a:pPr>
            <a:r>
              <a:rPr kumimoji="0" lang="es-CO" altLang="es-CO" sz="20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Verdana" panose="020B0604030504040204" pitchFamily="34" charset="0"/>
              </a:rPr>
              <a:t>Recording</a:t>
            </a:r>
            <a:r>
              <a:rPr kumimoji="0" lang="es-CO" altLang="es-CO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Verdana" panose="020B0604030504040204" pitchFamily="34" charset="0"/>
              </a:rPr>
              <a:t> and </a:t>
            </a:r>
            <a:r>
              <a:rPr kumimoji="0" lang="es-CO" altLang="es-CO" sz="20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Verdana" panose="020B0604030504040204" pitchFamily="34" charset="0"/>
              </a:rPr>
              <a:t>materials</a:t>
            </a:r>
            <a:r>
              <a:rPr kumimoji="0" lang="es-CO" altLang="es-CO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Verdana" panose="020B0604030504040204" pitchFamily="34" charset="0"/>
              </a:rPr>
              <a:t> at </a:t>
            </a:r>
            <a:r>
              <a:rPr kumimoji="0" lang="es-CO" altLang="es-CO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Verdana" panose="020B06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www.publicprocurementinternational.com</a:t>
            </a:r>
            <a:endParaRPr lang="es-CO" altLang="es-CO" sz="2000" dirty="0">
              <a:solidFill>
                <a:srgbClr val="FFFF00"/>
              </a:solidFill>
              <a:latin typeface="Verdana" panose="020B060403050404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ts val="600"/>
              </a:spcAft>
              <a:buClrTx/>
              <a:buSzTx/>
            </a:pPr>
            <a:r>
              <a:rPr kumimoji="0" lang="es-CO" altLang="es-CO" sz="20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Verdana" panose="020B0604030504040204" pitchFamily="34" charset="0"/>
              </a:rPr>
              <a:t>Questions</a:t>
            </a:r>
            <a:r>
              <a:rPr kumimoji="0" lang="es-CO" altLang="es-CO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Verdana" panose="020B0604030504040204" pitchFamily="34" charset="0"/>
              </a:rPr>
              <a:t> – </a:t>
            </a:r>
            <a:r>
              <a:rPr lang="es-CO" altLang="es-CO" sz="2000" dirty="0" err="1">
                <a:solidFill>
                  <a:srgbClr val="FFFFFF"/>
                </a:solidFill>
                <a:latin typeface="Verdana" panose="020B0604030504040204" pitchFamily="34" charset="0"/>
              </a:rPr>
              <a:t>please</a:t>
            </a:r>
            <a:r>
              <a:rPr lang="es-CO" altLang="es-CO" sz="2000" dirty="0">
                <a:solidFill>
                  <a:srgbClr val="FFFFFF"/>
                </a:solidFill>
                <a:latin typeface="Verdana" panose="020B0604030504040204" pitchFamily="34" charset="0"/>
              </a:rPr>
              <a:t> </a:t>
            </a:r>
            <a:r>
              <a:rPr kumimoji="0" lang="es-CO" altLang="es-CO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Verdana" panose="020B0604030504040204" pitchFamily="34" charset="0"/>
              </a:rPr>
              <a:t>use chat (</a:t>
            </a:r>
            <a:r>
              <a:rPr kumimoji="0" lang="es-CO" altLang="es-CO" sz="20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Verdana" panose="020B0604030504040204" pitchFamily="34" charset="0"/>
              </a:rPr>
              <a:t>not</a:t>
            </a:r>
            <a:r>
              <a:rPr kumimoji="0" lang="es-CO" altLang="es-CO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Verdana" panose="020B0604030504040204" pitchFamily="34" charset="0"/>
              </a:rPr>
              <a:t> Q&amp;A) </a:t>
            </a:r>
          </a:p>
          <a:p>
            <a:pPr defTabSz="914400" eaLnBrk="0" fontAlgn="base" hangingPunct="0">
              <a:spcBef>
                <a:spcPct val="0"/>
              </a:spcBef>
              <a:spcAft>
                <a:spcPts val="600"/>
              </a:spcAft>
              <a:buClrTx/>
              <a:buSzTx/>
            </a:pPr>
            <a:r>
              <a:rPr kumimoji="0" lang="es-CO" altLang="es-CO" sz="20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Verdana" panose="020B0604030504040204" pitchFamily="34" charset="0"/>
              </a:rPr>
              <a:t>All</a:t>
            </a:r>
            <a:r>
              <a:rPr kumimoji="0" lang="es-CO" altLang="es-CO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es-CO" altLang="es-CO" sz="20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Verdana" panose="020B0604030504040204" pitchFamily="34" charset="0"/>
              </a:rPr>
              <a:t>panelists</a:t>
            </a:r>
            <a:r>
              <a:rPr kumimoji="0" lang="es-CO" altLang="es-CO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Verdana" panose="020B0604030504040204" pitchFamily="34" charset="0"/>
              </a:rPr>
              <a:t>' </a:t>
            </a:r>
            <a:r>
              <a:rPr kumimoji="0" lang="es-CO" altLang="es-CO" sz="20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Verdana" panose="020B0604030504040204" pitchFamily="34" charset="0"/>
              </a:rPr>
              <a:t>statements</a:t>
            </a:r>
            <a:r>
              <a:rPr kumimoji="0" lang="es-CO" altLang="es-CO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s-CO" altLang="es-CO" sz="2000" dirty="0">
                <a:solidFill>
                  <a:srgbClr val="FFFFFF"/>
                </a:solidFill>
                <a:latin typeface="Verdana" panose="020B0604030504040204" pitchFamily="34" charset="0"/>
              </a:rPr>
              <a:t>are in</a:t>
            </a:r>
            <a:r>
              <a:rPr kumimoji="0" lang="es-CO" altLang="es-CO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es-CO" altLang="es-CO" sz="20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Verdana" panose="020B0604030504040204" pitchFamily="34" charset="0"/>
              </a:rPr>
              <a:t>their</a:t>
            </a:r>
            <a:r>
              <a:rPr kumimoji="0" lang="es-CO" altLang="es-CO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Verdana" panose="020B0604030504040204" pitchFamily="34" charset="0"/>
              </a:rPr>
              <a:t> personal </a:t>
            </a:r>
            <a:r>
              <a:rPr kumimoji="0" lang="es-CO" altLang="es-CO" sz="20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Verdana" panose="020B0604030504040204" pitchFamily="34" charset="0"/>
              </a:rPr>
              <a:t>capacities</a:t>
            </a:r>
            <a:endParaRPr kumimoji="0" lang="es-CO" altLang="es-CO" sz="20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s-CO" altLang="es-CO" sz="20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5E7D0C-1564-4F1E-AA6E-D7671A66D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0391" y="6535157"/>
            <a:ext cx="973667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536318A-33B7-4790-8645-7E125C817A5A}" type="slidenum">
              <a:rPr lang="en-GB" sz="105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</a:t>
            </a:fld>
            <a:endParaRPr lang="en-GB" sz="105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501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D9BDF4-BE26-49A0-93B1-8C6A277ABD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624" b="85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748EC3-D420-4777-AEE6-B2CFC96C5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536318A-33B7-4790-8645-7E125C817A5A}" type="slidenum">
              <a:rPr lang="en-GB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A1672B-813F-40F3-9FFA-DBAE874CBEB5}"/>
              </a:ext>
            </a:extLst>
          </p:cNvPr>
          <p:cNvSpPr txBox="1"/>
          <p:nvPr/>
        </p:nvSpPr>
        <p:spPr>
          <a:xfrm>
            <a:off x="2244436" y="5443827"/>
            <a:ext cx="742603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https://www.law.gwu.edu/combating-fraud-government-procurement</a:t>
            </a:r>
          </a:p>
        </p:txBody>
      </p:sp>
    </p:spTree>
    <p:extLst>
      <p:ext uri="{BB962C8B-B14F-4D97-AF65-F5344CB8AC3E}">
        <p14:creationId xmlns:p14="http://schemas.microsoft.com/office/powerpoint/2010/main" val="593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A719B3-CAE8-4694-8499-F3908DE99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Introductions</a:t>
            </a:r>
          </a:p>
        </p:txBody>
      </p:sp>
      <p:pic>
        <p:nvPicPr>
          <p:cNvPr id="5" name="Picture 4" descr="A collage of 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F6E3CD28-788D-4C9B-BF01-1B51F735D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9203" y="492573"/>
            <a:ext cx="5042782" cy="588079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4CFCA1-BBD5-4BBF-9739-8958139CC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6318A-33B7-4790-8645-7E125C817A5A}" type="slidenum">
              <a:rPr lang="en-GB" smtClean="0"/>
              <a:t>4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97A7FE-3434-4AEE-B009-C577D022A92D}"/>
              </a:ext>
            </a:extLst>
          </p:cNvPr>
          <p:cNvSpPr txBox="1"/>
          <p:nvPr/>
        </p:nvSpPr>
        <p:spPr>
          <a:xfrm>
            <a:off x="10307782" y="238539"/>
            <a:ext cx="1237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:05</a:t>
            </a:r>
          </a:p>
        </p:txBody>
      </p:sp>
    </p:spTree>
    <p:extLst>
      <p:ext uri="{BB962C8B-B14F-4D97-AF65-F5344CB8AC3E}">
        <p14:creationId xmlns:p14="http://schemas.microsoft.com/office/powerpoint/2010/main" val="1136887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16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3A6BD7-C9A7-42C4-8B53-A03242635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b="1" dirty="0"/>
              <a:t>Agenda</a:t>
            </a:r>
            <a:br>
              <a:rPr lang="en-US" sz="5400" dirty="0"/>
            </a:br>
            <a:r>
              <a:rPr lang="en-US" sz="3600" dirty="0"/>
              <a:t>Christopher Yukins </a:t>
            </a:r>
            <a:endParaRPr lang="en-US" sz="5400" dirty="0"/>
          </a:p>
        </p:txBody>
      </p:sp>
      <p:sp>
        <p:nvSpPr>
          <p:cNvPr id="2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9958F-3CC1-4528-9939-3133B23A6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US" sz="3200" dirty="0"/>
              <a:t>Scope of Legislation - Grants vs. Procurement</a:t>
            </a:r>
          </a:p>
          <a:p>
            <a:r>
              <a:rPr lang="en-US" sz="3200" dirty="0"/>
              <a:t>Grants </a:t>
            </a:r>
          </a:p>
          <a:p>
            <a:r>
              <a:rPr lang="en-US" sz="3200" dirty="0"/>
              <a:t>Procurement (Buy American Act)</a:t>
            </a:r>
          </a:p>
          <a:p>
            <a:r>
              <a:rPr lang="en-US" sz="3200" dirty="0"/>
              <a:t>Trade Agreements Review</a:t>
            </a:r>
          </a:p>
          <a:p>
            <a:r>
              <a:rPr lang="en-US" sz="3200" dirty="0"/>
              <a:t>Conclusion – Questions &amp; Answers</a:t>
            </a:r>
          </a:p>
          <a:p>
            <a:pPr marL="457200" lvl="1" indent="0">
              <a:buNone/>
            </a:pPr>
            <a:endParaRPr lang="en-US" sz="2200" dirty="0"/>
          </a:p>
        </p:txBody>
      </p:sp>
      <p:pic>
        <p:nvPicPr>
          <p:cNvPr id="7" name="Picture 6" descr="A person wearing a suit and tie&#10;&#10;Description automatically generated with medium confidence">
            <a:extLst>
              <a:ext uri="{FF2B5EF4-FFF2-40B4-BE49-F238E27FC236}">
                <a16:creationId xmlns:a16="http://schemas.microsoft.com/office/drawing/2014/main" id="{7F506662-6C77-4AFB-9C8D-0CC148E0FC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5" r="21864" b="-1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D133A-F1F2-4DD1-A3A0-B629EE546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6318A-33B7-4790-8645-7E125C817A5A}" type="slidenum">
              <a:rPr lang="en-GB" smtClean="0"/>
              <a:t>5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D89A49-9D94-498F-8C34-5959EA1626B8}"/>
              </a:ext>
            </a:extLst>
          </p:cNvPr>
          <p:cNvSpPr txBox="1"/>
          <p:nvPr/>
        </p:nvSpPr>
        <p:spPr>
          <a:xfrm>
            <a:off x="10307782" y="238539"/>
            <a:ext cx="1237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:05</a:t>
            </a:r>
          </a:p>
        </p:txBody>
      </p:sp>
    </p:spTree>
    <p:extLst>
      <p:ext uri="{BB962C8B-B14F-4D97-AF65-F5344CB8AC3E}">
        <p14:creationId xmlns:p14="http://schemas.microsoft.com/office/powerpoint/2010/main" val="2112077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1346066"/>
            <a:ext cx="9144000" cy="5524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45B9A08-1C61-48A8-8665-E5E84EF01618}"/>
              </a:ext>
            </a:extLst>
          </p:cNvPr>
          <p:cNvGraphicFramePr/>
          <p:nvPr/>
        </p:nvGraphicFramePr>
        <p:xfrm>
          <a:off x="2006204" y="2113360"/>
          <a:ext cx="4061222" cy="3294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9218E549-9A12-4831-AED9-ED14CB9A685C}"/>
              </a:ext>
            </a:extLst>
          </p:cNvPr>
          <p:cNvGraphicFramePr/>
          <p:nvPr/>
        </p:nvGraphicFramePr>
        <p:xfrm>
          <a:off x="6067427" y="2113360"/>
          <a:ext cx="4117181" cy="3509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90FE9E5-2BD5-46A0-B3BF-752931B93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1399" y="1339851"/>
            <a:ext cx="8408194" cy="558627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Impact of Legislation:  Procurement vs. Grants</a:t>
            </a:r>
          </a:p>
        </p:txBody>
      </p:sp>
      <p:pic>
        <p:nvPicPr>
          <p:cNvPr id="7" name="Picture 6" descr="A person wearing a suit and tie&#10;&#10;Description automatically generated with medium confidence">
            <a:extLst>
              <a:ext uri="{FF2B5EF4-FFF2-40B4-BE49-F238E27FC236}">
                <a16:creationId xmlns:a16="http://schemas.microsoft.com/office/drawing/2014/main" id="{3386C3C1-8BB8-49AD-9B48-E75BC58B96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2" y="28633"/>
            <a:ext cx="2103578" cy="1246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9BACC4-B3E4-4799-A6B4-18CAA853E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9EE8B-919B-458C-BADF-F439807197AB}" type="slidenum">
              <a:rPr lang="en-US" smtClean="0"/>
              <a:t>6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445CB1-D2C0-4041-8C25-153509C4C45D}"/>
              </a:ext>
            </a:extLst>
          </p:cNvPr>
          <p:cNvSpPr txBox="1"/>
          <p:nvPr/>
        </p:nvSpPr>
        <p:spPr>
          <a:xfrm>
            <a:off x="10307782" y="238539"/>
            <a:ext cx="1237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:07</a:t>
            </a:r>
          </a:p>
        </p:txBody>
      </p:sp>
    </p:spTree>
    <p:extLst>
      <p:ext uri="{BB962C8B-B14F-4D97-AF65-F5344CB8AC3E}">
        <p14:creationId xmlns:p14="http://schemas.microsoft.com/office/powerpoint/2010/main" val="791920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10029825" y="6375402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defTabSz="457200">
              <a:defRPr/>
            </a:pPr>
            <a:fld id="{D390EEF9-A370-614F-A134-4B9642E26178}" type="slidenum">
              <a:rPr lang="en-US">
                <a:solidFill>
                  <a:prstClr val="black"/>
                </a:solidFill>
              </a:rPr>
              <a:pPr defTabSz="457200">
                <a:defRPr/>
              </a:pPr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5538" name="Title 1"/>
          <p:cNvSpPr>
            <a:spLocks noGrp="1"/>
          </p:cNvSpPr>
          <p:nvPr>
            <p:ph type="title"/>
          </p:nvPr>
        </p:nvSpPr>
        <p:spPr bwMode="auto">
          <a:xfrm>
            <a:off x="1981200" y="164596"/>
            <a:ext cx="8229600" cy="534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solidFill>
                  <a:srgbClr val="7A7B80"/>
                </a:solidFill>
              </a:rPr>
              <a:t>FEDERAL FINANCIAL ASSISTANCE</a:t>
            </a:r>
            <a:br>
              <a:rPr lang="en-US" altLang="en-US" dirty="0">
                <a:solidFill>
                  <a:srgbClr val="7A7B80"/>
                </a:solidFill>
              </a:rPr>
            </a:br>
            <a:r>
              <a:rPr lang="en-US" altLang="en-US" sz="2000" dirty="0">
                <a:solidFill>
                  <a:srgbClr val="7A7B80"/>
                </a:solidFill>
              </a:rPr>
              <a:t>Scott </a:t>
            </a:r>
            <a:r>
              <a:rPr lang="en-US" altLang="en-US" sz="2000" dirty="0" err="1">
                <a:solidFill>
                  <a:srgbClr val="7A7B80"/>
                </a:solidFill>
              </a:rPr>
              <a:t>Sheffler</a:t>
            </a:r>
            <a:endParaRPr lang="en-US" altLang="en-US" dirty="0">
              <a:solidFill>
                <a:srgbClr val="7A7B80"/>
              </a:solidFill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B957D9A0-82D1-447F-8038-0F1A786185AB}"/>
              </a:ext>
            </a:extLst>
          </p:cNvPr>
          <p:cNvGraphicFramePr>
            <a:graphicFrameLocks noGrp="1"/>
          </p:cNvGraphicFramePr>
          <p:nvPr/>
        </p:nvGraphicFramePr>
        <p:xfrm>
          <a:off x="1784498" y="1106076"/>
          <a:ext cx="2739657" cy="505401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39657">
                  <a:extLst>
                    <a:ext uri="{9D8B030D-6E8A-4147-A177-3AD203B41FA5}">
                      <a16:colId xmlns:a16="http://schemas.microsoft.com/office/drawing/2014/main" val="70582211"/>
                    </a:ext>
                  </a:extLst>
                </a:gridCol>
              </a:tblGrid>
              <a:tr h="356772">
                <a:tc>
                  <a:txBody>
                    <a:bodyPr/>
                    <a:lstStyle/>
                    <a:p>
                      <a:r>
                        <a:rPr lang="en-US" sz="1700" dirty="0"/>
                        <a:t>Background (Pre-2021)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1824103"/>
                  </a:ext>
                </a:extLst>
              </a:tr>
              <a:tr h="4697243">
                <a:tc>
                  <a:txBody>
                    <a:bodyPr/>
                    <a:lstStyle/>
                    <a:p>
                      <a:pPr marL="228600" indent="-228600">
                        <a:buFont typeface="Wingdings" panose="05000000000000000000" pitchFamily="2" charset="2"/>
                        <a:buChar char="§"/>
                      </a:pPr>
                      <a:r>
                        <a:rPr lang="en-US" sz="1500" dirty="0"/>
                        <a:t>Numerous independent statutes, largely in programs involving traditional infrastructure (roads, railways, </a:t>
                      </a:r>
                      <a:r>
                        <a:rPr lang="en-US" sz="1500" i="1" dirty="0"/>
                        <a:t>etc.</a:t>
                      </a:r>
                      <a:r>
                        <a:rPr lang="en-US" sz="1500" dirty="0"/>
                        <a:t>)</a:t>
                      </a:r>
                    </a:p>
                    <a:p>
                      <a:pPr marL="400050" indent="-171450">
                        <a:spcBef>
                          <a:spcPts val="200"/>
                        </a:spcBef>
                        <a:buFontTx/>
                        <a:buChar char="-"/>
                      </a:pPr>
                      <a:r>
                        <a:rPr lang="en-US" sz="1200" i="1" dirty="0"/>
                        <a:t>See</a:t>
                      </a:r>
                      <a:r>
                        <a:rPr lang="en-US" sz="1200" dirty="0"/>
                        <a:t> CRS Rpt. R44266 (Jul 2, 2019), Effects of Buy America on Transportation Infrastructure and U.S. Manufacturing</a:t>
                      </a:r>
                    </a:p>
                    <a:p>
                      <a:pPr marL="228600" indent="0">
                        <a:buFontTx/>
                        <a:buNone/>
                      </a:pPr>
                      <a:endParaRPr lang="en-US" sz="1200" dirty="0"/>
                    </a:p>
                    <a:p>
                      <a:pPr marL="228600" indent="-228600">
                        <a:buFont typeface="Wingdings" panose="05000000000000000000" pitchFamily="2" charset="2"/>
                        <a:buChar char="§"/>
                      </a:pPr>
                      <a:r>
                        <a:rPr lang="en-US" sz="1500" dirty="0"/>
                        <a:t>2 C.F.R. § 200.322</a:t>
                      </a:r>
                    </a:p>
                    <a:p>
                      <a:pPr marL="457200" indent="-228600">
                        <a:spcBef>
                          <a:spcPts val="200"/>
                        </a:spcBef>
                        <a:buFontTx/>
                        <a:buChar char="-"/>
                      </a:pPr>
                      <a:r>
                        <a:rPr lang="en-US" sz="1200" dirty="0"/>
                        <a:t>Added effective Nov 12, 2020</a:t>
                      </a:r>
                    </a:p>
                    <a:p>
                      <a:pPr marL="457200" indent="-228600">
                        <a:spcBef>
                          <a:spcPts val="200"/>
                        </a:spcBef>
                        <a:buFontTx/>
                        <a:buChar char="-"/>
                      </a:pPr>
                      <a:r>
                        <a:rPr lang="en-US" sz="1200" dirty="0"/>
                        <a:t>Soft preference (“should, to max extent practical”)</a:t>
                      </a:r>
                    </a:p>
                    <a:p>
                      <a:pPr marL="457200" indent="-228600">
                        <a:spcBef>
                          <a:spcPts val="200"/>
                        </a:spcBef>
                        <a:buFontTx/>
                        <a:buChar char="-"/>
                      </a:pPr>
                      <a:r>
                        <a:rPr lang="en-US" sz="1200" dirty="0"/>
                        <a:t>Goods/products/materials</a:t>
                      </a:r>
                    </a:p>
                    <a:p>
                      <a:pPr marL="457200" indent="-228600">
                        <a:spcBef>
                          <a:spcPts val="200"/>
                        </a:spcBef>
                        <a:buFontTx/>
                        <a:buChar char="-"/>
                      </a:pPr>
                      <a:r>
                        <a:rPr lang="en-US" sz="1200" dirty="0"/>
                        <a:t>Scope beyond infrastructure unclear, but appears to technically exist</a:t>
                      </a:r>
                    </a:p>
                    <a:p>
                      <a:pPr marL="457200" indent="-228600">
                        <a:spcBef>
                          <a:spcPts val="200"/>
                        </a:spcBef>
                        <a:buFontTx/>
                        <a:buChar char="-"/>
                      </a:pPr>
                      <a:r>
                        <a:rPr lang="en-US" sz="1200" dirty="0"/>
                        <a:t>Extends to State Gov’ts</a:t>
                      </a:r>
                    </a:p>
                    <a:p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8905456"/>
                  </a:ext>
                </a:extLst>
              </a:tr>
            </a:tbl>
          </a:graphicData>
        </a:graphic>
      </p:graphicFrame>
      <p:graphicFrame>
        <p:nvGraphicFramePr>
          <p:cNvPr id="14" name="Table 10">
            <a:extLst>
              <a:ext uri="{FF2B5EF4-FFF2-40B4-BE49-F238E27FC236}">
                <a16:creationId xmlns:a16="http://schemas.microsoft.com/office/drawing/2014/main" id="{D8A1EDC8-A5A6-4876-B91E-867B7206C1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432366"/>
              </p:ext>
            </p:extLst>
          </p:nvPr>
        </p:nvGraphicFramePr>
        <p:xfrm>
          <a:off x="4543647" y="1105490"/>
          <a:ext cx="2739657" cy="505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9657">
                  <a:extLst>
                    <a:ext uri="{9D8B030D-6E8A-4147-A177-3AD203B41FA5}">
                      <a16:colId xmlns:a16="http://schemas.microsoft.com/office/drawing/2014/main" val="70582211"/>
                    </a:ext>
                  </a:extLst>
                </a:gridCol>
              </a:tblGrid>
              <a:tr h="333727">
                <a:tc>
                  <a:txBody>
                    <a:bodyPr/>
                    <a:lstStyle/>
                    <a:p>
                      <a:r>
                        <a:rPr lang="en-US" sz="1700" dirty="0"/>
                        <a:t>E.O. 14005 (Jan 25, 2021)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1824103"/>
                  </a:ext>
                </a:extLst>
              </a:tr>
              <a:tr h="4517404">
                <a:tc>
                  <a:txBody>
                    <a:bodyPr/>
                    <a:lstStyle/>
                    <a:p>
                      <a:pPr marL="228600" indent="-228600">
                        <a:buFont typeface="Wingdings" panose="05000000000000000000" pitchFamily="2" charset="2"/>
                        <a:buChar char="§"/>
                      </a:pPr>
                      <a:r>
                        <a:rPr lang="en-US" sz="1400" dirty="0">
                          <a:latin typeface="+mj-lt"/>
                        </a:rPr>
                        <a:t>Sets policy standard for agencies: </a:t>
                      </a:r>
                    </a:p>
                    <a:p>
                      <a:pPr marL="457200" indent="-228600">
                        <a:spcBef>
                          <a:spcPts val="200"/>
                        </a:spcBef>
                        <a:buFontTx/>
                        <a:buChar char="-"/>
                      </a:pPr>
                      <a:r>
                        <a:rPr lang="en-US" sz="1200" dirty="0">
                          <a:latin typeface="+mj-lt"/>
                        </a:rPr>
                        <a:t>“Should, consistent with applicable law, use T/C of Fed Fin. Asst. to maximize”</a:t>
                      </a:r>
                    </a:p>
                    <a:p>
                      <a:pPr marL="457200" indent="-228600">
                        <a:spcBef>
                          <a:spcPts val="200"/>
                        </a:spcBef>
                        <a:buFontTx/>
                        <a:buChar char="-"/>
                      </a:pPr>
                      <a:r>
                        <a:rPr lang="en-US" sz="1200" dirty="0">
                          <a:latin typeface="+mj-lt"/>
                        </a:rPr>
                        <a:t>Goods/products/materials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sz="700" dirty="0">
                        <a:latin typeface="+mj-lt"/>
                      </a:endParaRPr>
                    </a:p>
                    <a:p>
                      <a:pPr marL="228600" indent="-228600">
                        <a:buFont typeface="Wingdings" panose="05000000000000000000" pitchFamily="2" charset="2"/>
                        <a:buChar char="§"/>
                      </a:pPr>
                      <a:r>
                        <a:rPr lang="en-US" sz="1400" dirty="0">
                          <a:latin typeface="+mj-lt"/>
                        </a:rPr>
                        <a:t>Creates OMB-level Made in America Office (“MIAO”)</a:t>
                      </a:r>
                    </a:p>
                    <a:p>
                      <a:pPr marL="228600" indent="-228600">
                        <a:buFont typeface="Wingdings" panose="05000000000000000000" pitchFamily="2" charset="2"/>
                        <a:buChar char="§"/>
                      </a:pPr>
                      <a:endParaRPr lang="en-US" sz="700" dirty="0">
                        <a:latin typeface="+mj-lt"/>
                      </a:endParaRPr>
                    </a:p>
                    <a:p>
                      <a:pPr marL="228600" indent="-228600">
                        <a:buFont typeface="Wingdings" panose="05000000000000000000" pitchFamily="2" charset="2"/>
                        <a:buChar char="§"/>
                      </a:pPr>
                      <a:r>
                        <a:rPr lang="en-US" sz="1400" dirty="0">
                          <a:latin typeface="+mj-lt"/>
                        </a:rPr>
                        <a:t>Calls for information gathering re “longstanding or nationwide waivers” via reports from agency heads</a:t>
                      </a:r>
                    </a:p>
                    <a:p>
                      <a:pPr marL="457200" indent="-228600">
                        <a:spcBef>
                          <a:spcPts val="200"/>
                        </a:spcBef>
                        <a:buFontTx/>
                        <a:buChar char="-"/>
                      </a:pPr>
                      <a:r>
                        <a:rPr lang="en-US" sz="1200" i="0" dirty="0">
                          <a:latin typeface="+mj-lt"/>
                        </a:rPr>
                        <a:t>“Made in America Laws”</a:t>
                      </a:r>
                    </a:p>
                    <a:p>
                      <a:pPr marL="457200" indent="-228600">
                        <a:spcBef>
                          <a:spcPts val="200"/>
                        </a:spcBef>
                        <a:buFontTx/>
                        <a:buChar char="-"/>
                      </a:pPr>
                      <a:r>
                        <a:rPr lang="en-US" sz="1200" i="0" dirty="0">
                          <a:latin typeface="+mj-lt"/>
                        </a:rPr>
                        <a:t>Waivers</a:t>
                      </a:r>
                    </a:p>
                    <a:p>
                      <a:pPr marL="228600" indent="0">
                        <a:buFontTx/>
                        <a:buNone/>
                      </a:pPr>
                      <a:endParaRPr lang="en-US" sz="700" dirty="0">
                        <a:latin typeface="+mj-lt"/>
                      </a:endParaRPr>
                    </a:p>
                    <a:p>
                      <a:pPr marL="228600" indent="-228600">
                        <a:buFont typeface="Wingdings" panose="05000000000000000000" pitchFamily="2" charset="2"/>
                        <a:buChar char="§"/>
                      </a:pPr>
                      <a:r>
                        <a:rPr lang="en-US" sz="1400" dirty="0">
                          <a:latin typeface="+mj-lt"/>
                        </a:rPr>
                        <a:t>Intent to centralize waivers through OMB review process (15-day review)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700" dirty="0">
                        <a:latin typeface="+mj-lt"/>
                      </a:endParaRPr>
                    </a:p>
                    <a:p>
                      <a:pPr marL="228600" indent="-228600">
                        <a:buFont typeface="Wingdings" panose="05000000000000000000" pitchFamily="2" charset="2"/>
                        <a:buChar char="§"/>
                      </a:pPr>
                      <a:r>
                        <a:rPr lang="en-US" sz="1400" dirty="0">
                          <a:latin typeface="+mj-lt"/>
                        </a:rPr>
                        <a:t>Reporting of all proposed waivers and whether granted via single website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8905456"/>
                  </a:ext>
                </a:extLst>
              </a:tr>
            </a:tbl>
          </a:graphicData>
        </a:graphic>
      </p:graphicFrame>
      <p:graphicFrame>
        <p:nvGraphicFramePr>
          <p:cNvPr id="15" name="Table 10">
            <a:extLst>
              <a:ext uri="{FF2B5EF4-FFF2-40B4-BE49-F238E27FC236}">
                <a16:creationId xmlns:a16="http://schemas.microsoft.com/office/drawing/2014/main" id="{FD61FFCA-813E-474A-9890-FDE0C03DC468}"/>
              </a:ext>
            </a:extLst>
          </p:cNvPr>
          <p:cNvGraphicFramePr>
            <a:graphicFrameLocks noGrp="1"/>
          </p:cNvGraphicFramePr>
          <p:nvPr/>
        </p:nvGraphicFramePr>
        <p:xfrm>
          <a:off x="7302795" y="1093690"/>
          <a:ext cx="3042686" cy="505401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42686">
                  <a:extLst>
                    <a:ext uri="{9D8B030D-6E8A-4147-A177-3AD203B41FA5}">
                      <a16:colId xmlns:a16="http://schemas.microsoft.com/office/drawing/2014/main" val="70582211"/>
                    </a:ext>
                  </a:extLst>
                </a:gridCol>
              </a:tblGrid>
              <a:tr h="363919">
                <a:tc>
                  <a:txBody>
                    <a:bodyPr/>
                    <a:lstStyle/>
                    <a:p>
                      <a:r>
                        <a:rPr lang="en-US" sz="1600" dirty="0"/>
                        <a:t>OMB Memo M-21-26 (Jun 21)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1824103"/>
                  </a:ext>
                </a:extLst>
              </a:tr>
              <a:tr h="4690096">
                <a:tc>
                  <a:txBody>
                    <a:bodyPr/>
                    <a:lstStyle/>
                    <a:p>
                      <a:pPr marL="228600" indent="-228600">
                        <a:buFont typeface="Wingdings" panose="05000000000000000000" pitchFamily="2" charset="2"/>
                        <a:buChar char="§"/>
                      </a:pPr>
                      <a:r>
                        <a:rPr lang="en-US" sz="1400" dirty="0"/>
                        <a:t>Commences Implementation of E.O. 14005</a:t>
                      </a:r>
                    </a:p>
                    <a:p>
                      <a:pPr marL="228600" indent="-228600">
                        <a:buFont typeface="Wingdings" panose="05000000000000000000" pitchFamily="2" charset="2"/>
                        <a:buChar char="§"/>
                      </a:pPr>
                      <a:endParaRPr lang="en-US" sz="1200" dirty="0"/>
                    </a:p>
                    <a:p>
                      <a:pPr marL="228600" indent="-228600">
                        <a:buFont typeface="Wingdings" panose="05000000000000000000" pitchFamily="2" charset="2"/>
                        <a:buChar char="§"/>
                      </a:pPr>
                      <a:r>
                        <a:rPr lang="en-US" sz="1400" dirty="0"/>
                        <a:t>By Jul 24, Agency Heads to report on:</a:t>
                      </a:r>
                    </a:p>
                    <a:p>
                      <a:pPr marL="457200" indent="-228600">
                        <a:buFontTx/>
                        <a:buChar char="-"/>
                      </a:pPr>
                      <a:r>
                        <a:rPr lang="en-US" sz="1200" dirty="0"/>
                        <a:t>Use of Made in America Laws</a:t>
                      </a:r>
                    </a:p>
                    <a:p>
                      <a:pPr marL="457200" indent="-228600">
                        <a:buFontTx/>
                        <a:buChar char="-"/>
                      </a:pPr>
                      <a:r>
                        <a:rPr lang="en-US" sz="1200" dirty="0"/>
                        <a:t>List of waivers granted in 2020</a:t>
                      </a:r>
                    </a:p>
                    <a:p>
                      <a:pPr marL="457200" indent="-228600">
                        <a:buFontTx/>
                        <a:buChar char="-"/>
                      </a:pPr>
                      <a:r>
                        <a:rPr lang="en-US" sz="1200" dirty="0"/>
                        <a:t>Description of any ongoing longstanding or national waivers and the consistency of such with E.O. policy statement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sz="700" dirty="0"/>
                    </a:p>
                    <a:p>
                      <a:pPr marL="228600" indent="-228600">
                        <a:buFont typeface="Wingdings" panose="05000000000000000000" pitchFamily="2" charset="2"/>
                        <a:buChar char="§"/>
                      </a:pPr>
                      <a:r>
                        <a:rPr lang="en-US" sz="1400" dirty="0"/>
                        <a:t>Reports do not appear to be public</a:t>
                      </a:r>
                    </a:p>
                    <a:p>
                      <a:pPr marL="228600" indent="-228600">
                        <a:buFont typeface="Wingdings" panose="05000000000000000000" pitchFamily="2" charset="2"/>
                        <a:buChar char="§"/>
                      </a:pPr>
                      <a:endParaRPr lang="en-US" sz="700" dirty="0"/>
                    </a:p>
                    <a:p>
                      <a:pPr marL="228600" indent="-228600">
                        <a:buFont typeface="Wingdings" panose="05000000000000000000" pitchFamily="2" charset="2"/>
                        <a:buChar char="§"/>
                      </a:pPr>
                      <a:r>
                        <a:rPr lang="en-US" sz="1400" dirty="0">
                          <a:latin typeface="+mj-lt"/>
                        </a:rPr>
                        <a:t>Anecdotally, grant-making agency policies do not seem to have changed as of fall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8905456"/>
                  </a:ext>
                </a:extLst>
              </a:tr>
            </a:tbl>
          </a:graphicData>
        </a:graphic>
      </p:graphicFrame>
      <p:pic>
        <p:nvPicPr>
          <p:cNvPr id="8" name="Picture 7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334B0792-D8AF-4F5B-85A7-BC1486796B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0"/>
            <a:ext cx="1526959" cy="102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83238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10029825" y="6375402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defTabSz="457200">
              <a:defRPr/>
            </a:pPr>
            <a:fld id="{D390EEF9-A370-614F-A134-4B9642E26178}" type="slidenum">
              <a:rPr lang="en-US">
                <a:solidFill>
                  <a:prstClr val="black"/>
                </a:solidFill>
              </a:rPr>
              <a:pPr defTabSz="457200">
                <a:defRPr/>
              </a:pPr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5538" name="Title 1"/>
          <p:cNvSpPr>
            <a:spLocks noGrp="1"/>
          </p:cNvSpPr>
          <p:nvPr>
            <p:ph type="title"/>
          </p:nvPr>
        </p:nvSpPr>
        <p:spPr bwMode="auto">
          <a:xfrm>
            <a:off x="2066925" y="117156"/>
            <a:ext cx="8229600" cy="534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solidFill>
                  <a:srgbClr val="7A7B80"/>
                </a:solidFill>
              </a:rPr>
              <a:t>FEDERAL FINANCIAL ASSISTANCE</a:t>
            </a:r>
            <a:br>
              <a:rPr lang="en-US" altLang="en-US" dirty="0">
                <a:solidFill>
                  <a:srgbClr val="7A7B80"/>
                </a:solidFill>
              </a:rPr>
            </a:br>
            <a:r>
              <a:rPr lang="en-US" altLang="en-US" sz="2000" dirty="0">
                <a:solidFill>
                  <a:srgbClr val="7A7B80"/>
                </a:solidFill>
              </a:rPr>
              <a:t>Scott </a:t>
            </a:r>
            <a:r>
              <a:rPr lang="en-US" altLang="en-US" sz="2000" dirty="0" err="1">
                <a:solidFill>
                  <a:srgbClr val="7A7B80"/>
                </a:solidFill>
              </a:rPr>
              <a:t>sheffler</a:t>
            </a:r>
            <a:endParaRPr lang="en-US" altLang="en-US" dirty="0">
              <a:solidFill>
                <a:srgbClr val="7A7B80"/>
              </a:solidFill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B957D9A0-82D1-447F-8038-0F1A786185AB}"/>
              </a:ext>
            </a:extLst>
          </p:cNvPr>
          <p:cNvGraphicFramePr>
            <a:graphicFrameLocks noGrp="1"/>
          </p:cNvGraphicFramePr>
          <p:nvPr/>
        </p:nvGraphicFramePr>
        <p:xfrm>
          <a:off x="1856267" y="1094855"/>
          <a:ext cx="8479466" cy="511165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479466">
                  <a:extLst>
                    <a:ext uri="{9D8B030D-6E8A-4147-A177-3AD203B41FA5}">
                      <a16:colId xmlns:a16="http://schemas.microsoft.com/office/drawing/2014/main" val="70582211"/>
                    </a:ext>
                  </a:extLst>
                </a:gridCol>
              </a:tblGrid>
              <a:tr h="356772">
                <a:tc>
                  <a:txBody>
                    <a:bodyPr/>
                    <a:lstStyle/>
                    <a:p>
                      <a:r>
                        <a:rPr lang="en-US" sz="1700" dirty="0"/>
                        <a:t>Infrastructure Investment and Jobs Act, Pub. L. 117-58 (Nov. 15, 2021)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1824103"/>
                  </a:ext>
                </a:extLst>
              </a:tr>
              <a:tr h="4697243">
                <a:tc>
                  <a:txBody>
                    <a:bodyPr/>
                    <a:lstStyle/>
                    <a:p>
                      <a:pPr marL="228600" indent="-228600">
                        <a:buFont typeface="Wingdings" panose="05000000000000000000" pitchFamily="2" charset="2"/>
                        <a:buChar char="§"/>
                      </a:pPr>
                      <a:r>
                        <a:rPr lang="en-US" sz="1500" dirty="0"/>
                        <a:t>Sec. 70914 sets government-wide baseline standard for fed-funded infrastructure:</a:t>
                      </a:r>
                    </a:p>
                    <a:p>
                      <a:pPr marL="457200" indent="-228600">
                        <a:spcBef>
                          <a:spcPts val="200"/>
                        </a:spcBef>
                        <a:buFontTx/>
                        <a:buChar char="-"/>
                      </a:pPr>
                      <a:r>
                        <a:rPr lang="en-US" sz="1200" dirty="0"/>
                        <a:t>“Not later than 180 days after the date of enactment of this Act, the head of each Federal agency shall ensure that none of the funds made available for a </a:t>
                      </a:r>
                      <a:r>
                        <a:rPr lang="en-US" sz="1200" i="1" u="sng" dirty="0"/>
                        <a:t>Federal financial assistance program for infrastructure</a:t>
                      </a:r>
                      <a:r>
                        <a:rPr lang="en-US" sz="1200" dirty="0"/>
                        <a:t>, including each deficient program, </a:t>
                      </a:r>
                      <a:r>
                        <a:rPr lang="en-US" sz="1200" i="1" u="sng" dirty="0"/>
                        <a:t>may be obligated for a project</a:t>
                      </a:r>
                      <a:r>
                        <a:rPr lang="en-US" sz="1200" dirty="0"/>
                        <a:t> unless </a:t>
                      </a:r>
                      <a:r>
                        <a:rPr lang="en-US" sz="1200" i="1" u="sng" dirty="0"/>
                        <a:t>all of the iron, steel, manufactured products, and construction materials</a:t>
                      </a:r>
                      <a:r>
                        <a:rPr lang="en-US" sz="1200" dirty="0"/>
                        <a:t> used in the project are produced in the United States.”</a:t>
                      </a:r>
                    </a:p>
                    <a:p>
                      <a:pPr marL="457200" indent="-228600">
                        <a:spcBef>
                          <a:spcPts val="200"/>
                        </a:spcBef>
                        <a:buFontTx/>
                        <a:buChar char="-"/>
                      </a:pPr>
                      <a:r>
                        <a:rPr lang="en-US" sz="1200" dirty="0"/>
                        <a:t>Waiver authority for (i) public interest, (ii) </a:t>
                      </a:r>
                      <a:r>
                        <a:rPr lang="en-US" sz="1200" dirty="0" err="1"/>
                        <a:t>nonavailability</a:t>
                      </a:r>
                      <a:r>
                        <a:rPr lang="en-US" sz="1200" dirty="0"/>
                        <a:t>, and (iii) cost increase of overall project by 25 percent</a:t>
                      </a:r>
                    </a:p>
                    <a:p>
                      <a:pPr marL="400050" indent="-171450">
                        <a:spcBef>
                          <a:spcPts val="200"/>
                        </a:spcBef>
                        <a:buFontTx/>
                        <a:buChar char="-"/>
                      </a:pPr>
                      <a:endParaRPr lang="en-US" sz="700" dirty="0"/>
                    </a:p>
                    <a:p>
                      <a:pPr marL="228600" indent="-228600">
                        <a:spcBef>
                          <a:spcPts val="2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en-US" sz="1500" dirty="0"/>
                        <a:t>Very similar to 23 U.S.</a:t>
                      </a:r>
                      <a:r>
                        <a:rPr lang="en-US" sz="1500" dirty="0">
                          <a:latin typeface="+mj-lt"/>
                        </a:rPr>
                        <a:t>C. § 313</a:t>
                      </a:r>
                      <a:r>
                        <a:rPr lang="en-US" sz="1500" dirty="0"/>
                        <a:t> standard for U.S. sourcing in surface transportation projects (both standard and waiver authority) but adds “construction materials.”</a:t>
                      </a:r>
                    </a:p>
                    <a:p>
                      <a:pPr marL="228600" indent="0">
                        <a:buFontTx/>
                        <a:buNone/>
                      </a:pPr>
                      <a:endParaRPr lang="en-US" sz="700" dirty="0"/>
                    </a:p>
                    <a:p>
                      <a:pPr marL="228600" indent="-228600">
                        <a:buFont typeface="Wingdings" panose="05000000000000000000" pitchFamily="2" charset="2"/>
                        <a:buChar char="§"/>
                      </a:pPr>
                      <a:r>
                        <a:rPr lang="en-US" sz="1500" dirty="0"/>
                        <a:t>Calls for OMB to update 2 C.F.R. Part 200 (Sec. 70915)</a:t>
                      </a:r>
                    </a:p>
                    <a:p>
                      <a:pPr marL="457200" indent="-228600">
                        <a:buFontTx/>
                        <a:buChar char="-"/>
                      </a:pPr>
                      <a:r>
                        <a:rPr lang="en-US" sz="1200" dirty="0"/>
                        <a:t>Likely to see a regulatory update to 2 C.F.R. § 200.322 providing additional guidance</a:t>
                      </a:r>
                    </a:p>
                    <a:p>
                      <a:pPr marL="457200" indent="-228600">
                        <a:buFontTx/>
                        <a:buChar char="-"/>
                      </a:pPr>
                      <a:r>
                        <a:rPr lang="en-US" sz="1200" dirty="0"/>
                        <a:t>Prediction: (i) specific to infrastructure, (ii) hard preference per law, (iii) definition of “construction materials”</a:t>
                      </a:r>
                    </a:p>
                    <a:p>
                      <a:pPr marL="228600" indent="0">
                        <a:buFontTx/>
                        <a:buNone/>
                      </a:pPr>
                      <a:endParaRPr lang="en-US" sz="700" dirty="0"/>
                    </a:p>
                    <a:p>
                      <a:pPr marL="228600" indent="-228600">
                        <a:buFont typeface="Wingdings" panose="05000000000000000000" pitchFamily="2" charset="2"/>
                        <a:buChar char="§"/>
                      </a:pPr>
                      <a:r>
                        <a:rPr lang="en-US" sz="1500" dirty="0"/>
                        <a:t>Made in America Office at OMB</a:t>
                      </a:r>
                    </a:p>
                    <a:p>
                      <a:pPr marL="457200" indent="-228600">
                        <a:spcBef>
                          <a:spcPts val="200"/>
                        </a:spcBef>
                        <a:buFontTx/>
                        <a:buChar char="-"/>
                      </a:pPr>
                      <a:r>
                        <a:rPr lang="en-US" sz="1200" dirty="0"/>
                        <a:t>Calls for new reports on use of Made in America Laws (due Jan 14, 2022, and to be published in the Federal Register) (Sec. 70913); Calls for summary of E.O. 14005 agency reports be provided to Congress (Sec. 70923(e))</a:t>
                      </a:r>
                    </a:p>
                    <a:p>
                      <a:pPr marL="457200" indent="-228600">
                        <a:spcBef>
                          <a:spcPts val="200"/>
                        </a:spcBef>
                        <a:buFontTx/>
                        <a:buChar char="-"/>
                      </a:pPr>
                      <a:r>
                        <a:rPr lang="en-US" sz="1200" dirty="0"/>
                        <a:t>Single website (GSA run “BuyAmerican.gov”) to include info on all waivers (Sec. 70936)</a:t>
                      </a:r>
                    </a:p>
                    <a:p>
                      <a:pPr marL="457200" indent="-228600">
                        <a:spcBef>
                          <a:spcPts val="200"/>
                        </a:spcBef>
                        <a:buFontTx/>
                        <a:buChar char="-"/>
                      </a:pPr>
                      <a:r>
                        <a:rPr lang="en-US" sz="1200" i="0" dirty="0"/>
                        <a:t>15-day GSA-website notice and comment for waivers (</a:t>
                      </a:r>
                      <a:r>
                        <a:rPr lang="en-US" sz="1200" i="1" dirty="0"/>
                        <a:t>may</a:t>
                      </a:r>
                      <a:r>
                        <a:rPr lang="en-US" sz="1200" i="0" dirty="0"/>
                        <a:t> “re-de-centralize” for Fin. Asst. Agency Heads) (</a:t>
                      </a:r>
                      <a:r>
                        <a:rPr lang="en-US" sz="1200" i="1" dirty="0"/>
                        <a:t>Id.</a:t>
                      </a:r>
                      <a:r>
                        <a:rPr lang="en-US" sz="1200" i="0" dirty="0"/>
                        <a:t>)</a:t>
                      </a:r>
                    </a:p>
                    <a:p>
                      <a:pPr marL="457200" indent="-228600">
                        <a:spcBef>
                          <a:spcPts val="200"/>
                        </a:spcBef>
                        <a:buFontTx/>
                        <a:buChar char="-"/>
                      </a:pPr>
                      <a:endParaRPr lang="en-US" sz="700" i="0" dirty="0"/>
                    </a:p>
                    <a:p>
                      <a:pPr marL="228600" indent="-228600">
                        <a:spcBef>
                          <a:spcPts val="2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en-US" sz="1500" i="0" dirty="0"/>
                        <a:t>OMB Memo M-22-08 (Dec 20, 2021)</a:t>
                      </a:r>
                      <a:endParaRPr lang="en-US" sz="1500" i="1" dirty="0"/>
                    </a:p>
                    <a:p>
                      <a:pPr marL="457200" indent="-228600">
                        <a:spcBef>
                          <a:spcPts val="200"/>
                        </a:spcBef>
                        <a:buFontTx/>
                        <a:buChar char="-"/>
                      </a:pPr>
                      <a:r>
                        <a:rPr lang="en-US" sz="1200" dirty="0"/>
                        <a:t>Guidance on reports</a:t>
                      </a:r>
                    </a:p>
                    <a:p>
                      <a:pPr marL="457200" indent="-228600">
                        <a:spcBef>
                          <a:spcPts val="200"/>
                        </a:spcBef>
                        <a:buFontTx/>
                        <a:buChar char="-"/>
                      </a:pPr>
                      <a:r>
                        <a:rPr lang="en-US" sz="1200" dirty="0"/>
                        <a:t>Provides “infrastructure” definition and instructs to further construe broadly (</a:t>
                      </a:r>
                      <a:r>
                        <a:rPr lang="en-US" sz="1200" i="1" u="sng" dirty="0"/>
                        <a:t>includes “buildings and real prop”</a:t>
                      </a:r>
                      <a:r>
                        <a:rPr lang="en-US" sz="1200" dirty="0"/>
                        <a:t>)</a:t>
                      </a:r>
                    </a:p>
                    <a:p>
                      <a:pPr marL="457200" indent="-228600">
                        <a:spcBef>
                          <a:spcPts val="200"/>
                        </a:spcBef>
                        <a:buFontTx/>
                        <a:buChar char="-"/>
                      </a:pPr>
                      <a:r>
                        <a:rPr lang="en-US" sz="1200" dirty="0"/>
                        <a:t>Calculates date of hard preference implementation as May 14,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8905456"/>
                  </a:ext>
                </a:extLst>
              </a:tr>
            </a:tbl>
          </a:graphicData>
        </a:graphic>
      </p:graphicFrame>
      <p:pic>
        <p:nvPicPr>
          <p:cNvPr id="5" name="Picture 4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1AFADA29-40FB-4F74-A23B-19B1DFFE9A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0"/>
            <a:ext cx="1526959" cy="10211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670ABF-60A9-435E-AD98-0EBE6AA31220}"/>
              </a:ext>
            </a:extLst>
          </p:cNvPr>
          <p:cNvSpPr txBox="1"/>
          <p:nvPr/>
        </p:nvSpPr>
        <p:spPr>
          <a:xfrm>
            <a:off x="10307782" y="238539"/>
            <a:ext cx="1237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:14</a:t>
            </a:r>
          </a:p>
        </p:txBody>
      </p:sp>
    </p:spTree>
    <p:extLst>
      <p:ext uri="{BB962C8B-B14F-4D97-AF65-F5344CB8AC3E}">
        <p14:creationId xmlns:p14="http://schemas.microsoft.com/office/powerpoint/2010/main" val="289849087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orker with protective gear looking up at construction site">
            <a:extLst>
              <a:ext uri="{FF2B5EF4-FFF2-40B4-BE49-F238E27FC236}">
                <a16:creationId xmlns:a16="http://schemas.microsoft.com/office/drawing/2014/main" id="{2F3B6534-1332-4B1D-8921-EC2CD879B7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25" b="5306"/>
          <a:stretch/>
        </p:blipFill>
        <p:spPr>
          <a:xfrm>
            <a:off x="1524015" y="857258"/>
            <a:ext cx="9143986" cy="514349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1" y="857250"/>
            <a:ext cx="6097405" cy="51435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4753B80-627B-41F6-B5CA-69B775DCF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6600" y="1098552"/>
            <a:ext cx="5168390" cy="851803"/>
          </a:xfrm>
        </p:spPr>
        <p:txBody>
          <a:bodyPr>
            <a:normAutofit/>
          </a:bodyPr>
          <a:lstStyle/>
          <a:p>
            <a:r>
              <a:rPr lang="en-US" sz="2700" b="1" dirty="0"/>
              <a:t>“Construction Material” – Federal Acquisition Regulation (FAR) Clause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11EE04-C545-4A7E-BBEF-4E8949DB2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6601" y="2194487"/>
            <a:ext cx="5168390" cy="32954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" b="1" dirty="0">
                <a:solidFill>
                  <a:srgbClr val="FF0000"/>
                </a:solidFill>
                <a:latin typeface="open_sansregular"/>
              </a:rPr>
              <a:t>"Construction material" means an article, material, or supply brought to the construction site by the Contractor or a subcontractor for incorporation into the building or work</a:t>
            </a:r>
            <a:r>
              <a:rPr lang="en-US" sz="1500" dirty="0">
                <a:latin typeface="open_sansregular"/>
              </a:rPr>
              <a:t>. The term also includes </a:t>
            </a:r>
            <a:r>
              <a:rPr lang="en-US" sz="1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_sansregular"/>
              </a:rPr>
              <a:t>an item brought to the site preassembled from articles, materials, or supplies</a:t>
            </a:r>
            <a:r>
              <a:rPr lang="en-US" sz="1500" dirty="0">
                <a:latin typeface="open_sansregular"/>
              </a:rPr>
              <a:t>. However, emergency life safety systems, such as emergency lighting, fire alarm, and audio evacuation systems, that are discrete systems incorporated into a public building or work and that are produced as complete systems, are evaluated as a single and distinct construction material regardless of when or how the individual parts or components of those systems are delivered to the construction site. </a:t>
            </a:r>
            <a:r>
              <a:rPr lang="en-US" sz="1500" b="1" dirty="0">
                <a:solidFill>
                  <a:srgbClr val="7030A0"/>
                </a:solidFill>
                <a:latin typeface="open_sansregular"/>
              </a:rPr>
              <a:t>Materials purchased directly by the Government are supplies, not construction material</a:t>
            </a:r>
            <a:r>
              <a:rPr lang="en-US" sz="1500" dirty="0">
                <a:solidFill>
                  <a:srgbClr val="7030A0"/>
                </a:solidFill>
                <a:latin typeface="open_sansregular"/>
              </a:rPr>
              <a:t>.</a:t>
            </a:r>
            <a:endParaRPr lang="en-US" sz="1500" dirty="0">
              <a:solidFill>
                <a:srgbClr val="7030A0"/>
              </a:solidFill>
            </a:endParaRPr>
          </a:p>
          <a:p>
            <a:endParaRPr lang="en-US" sz="1500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66350" y="1392097"/>
            <a:ext cx="801650" cy="1594969"/>
            <a:chOff x="10918968" y="713127"/>
            <a:chExt cx="1273032" cy="253283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47681" y="4684694"/>
            <a:ext cx="1513185" cy="760545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844937" y="5153781"/>
            <a:ext cx="364184" cy="364184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BEA6F5-32A1-4487-A3E0-83F0FAB56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9EE8B-919B-458C-BADF-F439807197AB}" type="slidenum">
              <a:rPr lang="en-US" smtClean="0"/>
              <a:t>9</a:t>
            </a:fld>
            <a:endParaRPr lang="en-US"/>
          </a:p>
        </p:txBody>
      </p:sp>
      <p:pic>
        <p:nvPicPr>
          <p:cNvPr id="12" name="Picture 11" descr="A person wearing a suit and tie&#10;&#10;Description automatically generated with medium confidence">
            <a:extLst>
              <a:ext uri="{FF2B5EF4-FFF2-40B4-BE49-F238E27FC236}">
                <a16:creationId xmlns:a16="http://schemas.microsoft.com/office/drawing/2014/main" id="{CCF93936-6D99-4476-A8A7-968C6E0D5B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390" y="0"/>
            <a:ext cx="1446610" cy="857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1C98919-754D-4208-8154-E6BD40342050}"/>
              </a:ext>
            </a:extLst>
          </p:cNvPr>
          <p:cNvSpPr txBox="1"/>
          <p:nvPr/>
        </p:nvSpPr>
        <p:spPr>
          <a:xfrm>
            <a:off x="10307782" y="238539"/>
            <a:ext cx="1237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:16</a:t>
            </a:r>
          </a:p>
        </p:txBody>
      </p:sp>
      <p:sp>
        <p:nvSpPr>
          <p:cNvPr id="3" name="Explosion: 14 Points 2">
            <a:extLst>
              <a:ext uri="{FF2B5EF4-FFF2-40B4-BE49-F238E27FC236}">
                <a16:creationId xmlns:a16="http://schemas.microsoft.com/office/drawing/2014/main" id="{45590FBF-B5FF-4BBC-95FF-84782D409347}"/>
              </a:ext>
            </a:extLst>
          </p:cNvPr>
          <p:cNvSpPr/>
          <p:nvPr/>
        </p:nvSpPr>
        <p:spPr>
          <a:xfrm>
            <a:off x="6503693" y="4488737"/>
            <a:ext cx="3562935" cy="2105891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COTS Exception for Components?</a:t>
            </a:r>
          </a:p>
        </p:txBody>
      </p:sp>
    </p:spTree>
    <p:extLst>
      <p:ext uri="{BB962C8B-B14F-4D97-AF65-F5344CB8AC3E}">
        <p14:creationId xmlns:p14="http://schemas.microsoft.com/office/powerpoint/2010/main" val="228222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FTLF_Template">
  <a:themeElements>
    <a:clrScheme name="FTL color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F6420"/>
      </a:accent1>
      <a:accent2>
        <a:srgbClr val="A9AE36"/>
      </a:accent2>
      <a:accent3>
        <a:srgbClr val="7A4B68"/>
      </a:accent3>
      <a:accent4>
        <a:srgbClr val="F5AF2D"/>
      </a:accent4>
      <a:accent5>
        <a:srgbClr val="BE302B"/>
      </a:accent5>
      <a:accent6>
        <a:srgbClr val="006662"/>
      </a:accent6>
      <a:hlink>
        <a:srgbClr val="0000FF"/>
      </a:hlink>
      <a:folHlink>
        <a:srgbClr val="800080"/>
      </a:folHlink>
    </a:clrScheme>
    <a:fontScheme name="Custom 2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6190</TotalTime>
  <Words>1626</Words>
  <Application>Microsoft Office PowerPoint</Application>
  <PresentationFormat>Widescreen</PresentationFormat>
  <Paragraphs>161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33" baseType="lpstr">
      <vt:lpstr>Arial</vt:lpstr>
      <vt:lpstr>Calibri</vt:lpstr>
      <vt:lpstr>Calibri Light</vt:lpstr>
      <vt:lpstr>Courier New</vt:lpstr>
      <vt:lpstr>Gotham bold</vt:lpstr>
      <vt:lpstr>Gotham bold</vt:lpstr>
      <vt:lpstr>Gotham Book</vt:lpstr>
      <vt:lpstr>Gotham-BOld</vt:lpstr>
      <vt:lpstr>Open Sans</vt:lpstr>
      <vt:lpstr>open_sansregular</vt:lpstr>
      <vt:lpstr>Symbol</vt:lpstr>
      <vt:lpstr>Times New Roman</vt:lpstr>
      <vt:lpstr>Verdana</vt:lpstr>
      <vt:lpstr>Wingdings</vt:lpstr>
      <vt:lpstr>Office Theme</vt:lpstr>
      <vt:lpstr>1_Office Theme</vt:lpstr>
      <vt:lpstr>4_FTLF_Template</vt:lpstr>
      <vt:lpstr>PowerPoint Presentation</vt:lpstr>
      <vt:lpstr>Welcome  Professor Christopher Yukins  GW Law School  </vt:lpstr>
      <vt:lpstr>PowerPoint Presentation</vt:lpstr>
      <vt:lpstr>Introductions</vt:lpstr>
      <vt:lpstr>Agenda Christopher Yukins </vt:lpstr>
      <vt:lpstr>Impact of Legislation:  Procurement vs. Grants</vt:lpstr>
      <vt:lpstr>FEDERAL FINANCIAL ASSISTANCE Scott Sheffler</vt:lpstr>
      <vt:lpstr>FEDERAL FINANCIAL ASSISTANCE Scott sheffler</vt:lpstr>
      <vt:lpstr>“Construction Material” – Federal Acquisition Regulation (FAR) Clause</vt:lpstr>
      <vt:lpstr>PowerPoint Presentation</vt:lpstr>
      <vt:lpstr>“Buy America(n)” Requirements in Infrastructure Investment and Jobs Act and Trade Agreements Jean Heilman Grier</vt:lpstr>
      <vt:lpstr>The mandated review of US trade agreements in section 70934 of the Infrastructure Legislation  Robert Anderson </vt:lpstr>
      <vt:lpstr>Transatlantic procurement one year into the Biden administration: “Made in America” vs. “America is back”?  Eike Klapper – EU Diplomat </vt:lpstr>
      <vt:lpstr>Questions &amp; Discussion</vt:lpstr>
      <vt:lpstr>Questions for Discussion</vt:lpstr>
      <vt:lpstr>PowerPoint Presentation</vt:lpstr>
    </vt:vector>
  </TitlesOfParts>
  <Company>EEAS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KLAPPER Eike (EEAS-WASHINGTON)</dc:creator>
  <cp:lastModifiedBy>Yukins, Christopher R.</cp:lastModifiedBy>
  <cp:revision>19</cp:revision>
  <dcterms:created xsi:type="dcterms:W3CDTF">2022-01-06T14:48:35Z</dcterms:created>
  <dcterms:modified xsi:type="dcterms:W3CDTF">2022-01-19T13:47:44Z</dcterms:modified>
</cp:coreProperties>
</file>