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9" r:id="rId3"/>
    <p:sldId id="263" r:id="rId4"/>
    <p:sldId id="265" r:id="rId5"/>
    <p:sldId id="261" r:id="rId6"/>
    <p:sldId id="257" r:id="rId7"/>
    <p:sldId id="259" r:id="rId8"/>
    <p:sldId id="262" r:id="rId9"/>
    <p:sldId id="264"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18CEF-0ED1-44B0-8035-40F188ACDCB7}"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EBAAA2F8-3EFA-4304-8F36-977BE0E73115}">
      <dgm:prSet/>
      <dgm:spPr/>
      <dgm:t>
        <a:bodyPr/>
        <a:lstStyle/>
        <a:p>
          <a:r>
            <a:rPr lang="en-US" dirty="0"/>
            <a:t>Bid Protest Study Description</a:t>
          </a:r>
        </a:p>
      </dgm:t>
    </dgm:pt>
    <dgm:pt modelId="{82A965D4-45F6-4438-B976-370D590FD735}" type="parTrans" cxnId="{97606E5D-D84F-499A-8D48-DAF8E5ACAEB0}">
      <dgm:prSet/>
      <dgm:spPr/>
      <dgm:t>
        <a:bodyPr/>
        <a:lstStyle/>
        <a:p>
          <a:endParaRPr lang="en-US"/>
        </a:p>
      </dgm:t>
    </dgm:pt>
    <dgm:pt modelId="{4D81F151-ADFD-4FB1-9F71-5644A7695293}" type="sibTrans" cxnId="{97606E5D-D84F-499A-8D48-DAF8E5ACAEB0}">
      <dgm:prSet/>
      <dgm:spPr/>
      <dgm:t>
        <a:bodyPr/>
        <a:lstStyle/>
        <a:p>
          <a:endParaRPr lang="en-US"/>
        </a:p>
      </dgm:t>
    </dgm:pt>
    <dgm:pt modelId="{F2901CA1-F857-465F-86CC-930F7D8810B2}">
      <dgm:prSet/>
      <dgm:spPr/>
      <dgm:t>
        <a:bodyPr/>
        <a:lstStyle/>
        <a:p>
          <a:r>
            <a:rPr lang="en-US"/>
            <a:t>Questions from Congress</a:t>
          </a:r>
        </a:p>
      </dgm:t>
    </dgm:pt>
    <dgm:pt modelId="{FB1A1616-8B51-4501-AB05-1516E5BD43D0}" type="parTrans" cxnId="{1136C5FD-C93C-4E77-B144-5D1B52E80591}">
      <dgm:prSet/>
      <dgm:spPr/>
      <dgm:t>
        <a:bodyPr/>
        <a:lstStyle/>
        <a:p>
          <a:endParaRPr lang="en-US"/>
        </a:p>
      </dgm:t>
    </dgm:pt>
    <dgm:pt modelId="{D274ADA3-FAE0-4F19-BF4C-86E8DF6C7E22}" type="sibTrans" cxnId="{1136C5FD-C93C-4E77-B144-5D1B52E80591}">
      <dgm:prSet/>
      <dgm:spPr/>
      <dgm:t>
        <a:bodyPr/>
        <a:lstStyle/>
        <a:p>
          <a:endParaRPr lang="en-US"/>
        </a:p>
      </dgm:t>
    </dgm:pt>
    <dgm:pt modelId="{0DE671DF-5DCE-48CE-A240-E2AB9AC1DFE9}">
      <dgm:prSet/>
      <dgm:spPr/>
      <dgm:t>
        <a:bodyPr/>
        <a:lstStyle/>
        <a:p>
          <a:r>
            <a:rPr lang="en-US" dirty="0"/>
            <a:t>Project Status</a:t>
          </a:r>
        </a:p>
      </dgm:t>
    </dgm:pt>
    <dgm:pt modelId="{D5AB7EE1-1BF1-4C6A-A59C-A2D032B53CE5}" type="parTrans" cxnId="{C81A9782-9F78-4CD0-8FE4-73FA42879160}">
      <dgm:prSet/>
      <dgm:spPr/>
      <dgm:t>
        <a:bodyPr/>
        <a:lstStyle/>
        <a:p>
          <a:endParaRPr lang="en-US"/>
        </a:p>
      </dgm:t>
    </dgm:pt>
    <dgm:pt modelId="{06C37A51-1A6A-473E-A4CF-E988ADD7C324}" type="sibTrans" cxnId="{C81A9782-9F78-4CD0-8FE4-73FA42879160}">
      <dgm:prSet/>
      <dgm:spPr/>
      <dgm:t>
        <a:bodyPr/>
        <a:lstStyle/>
        <a:p>
          <a:endParaRPr lang="en-US"/>
        </a:p>
      </dgm:t>
    </dgm:pt>
    <dgm:pt modelId="{BD323B2E-DF31-478A-9EAB-0B0D303936DD}">
      <dgm:prSet/>
      <dgm:spPr/>
      <dgm:t>
        <a:bodyPr/>
        <a:lstStyle/>
        <a:p>
          <a:r>
            <a:rPr lang="en-US"/>
            <a:t>Questions and Discussion</a:t>
          </a:r>
        </a:p>
      </dgm:t>
    </dgm:pt>
    <dgm:pt modelId="{F08D6414-4F87-4C56-A695-3CC9DCC9F0D5}" type="parTrans" cxnId="{9E0CC695-52B4-4C7F-9A74-289E7966C46D}">
      <dgm:prSet/>
      <dgm:spPr/>
      <dgm:t>
        <a:bodyPr/>
        <a:lstStyle/>
        <a:p>
          <a:endParaRPr lang="en-US"/>
        </a:p>
      </dgm:t>
    </dgm:pt>
    <dgm:pt modelId="{903B8D0A-B808-4343-930B-BE10E4F29609}" type="sibTrans" cxnId="{9E0CC695-52B4-4C7F-9A74-289E7966C46D}">
      <dgm:prSet/>
      <dgm:spPr/>
      <dgm:t>
        <a:bodyPr/>
        <a:lstStyle/>
        <a:p>
          <a:endParaRPr lang="en-US"/>
        </a:p>
      </dgm:t>
    </dgm:pt>
    <dgm:pt modelId="{47B5027D-998F-428E-B61F-FBB2AE172615}">
      <dgm:prSet/>
      <dgm:spPr/>
      <dgm:t>
        <a:bodyPr/>
        <a:lstStyle/>
        <a:p>
          <a:r>
            <a:rPr lang="en-US" dirty="0"/>
            <a:t>Project Resources</a:t>
          </a:r>
        </a:p>
      </dgm:t>
    </dgm:pt>
    <dgm:pt modelId="{F1A19402-85DA-48DD-BE4A-14AC41DF6BEA}" type="parTrans" cxnId="{927027C2-A267-4CA6-9EBC-021F51D35E0D}">
      <dgm:prSet/>
      <dgm:spPr/>
      <dgm:t>
        <a:bodyPr/>
        <a:lstStyle/>
        <a:p>
          <a:endParaRPr lang="en-US"/>
        </a:p>
      </dgm:t>
    </dgm:pt>
    <dgm:pt modelId="{DDB50694-E292-4DDA-A3A4-0E9EBC358BA1}" type="sibTrans" cxnId="{927027C2-A267-4CA6-9EBC-021F51D35E0D}">
      <dgm:prSet/>
      <dgm:spPr/>
      <dgm:t>
        <a:bodyPr/>
        <a:lstStyle/>
        <a:p>
          <a:endParaRPr lang="en-US"/>
        </a:p>
      </dgm:t>
    </dgm:pt>
    <dgm:pt modelId="{D08BB379-99E8-484F-BD96-1BAE9A00E060}">
      <dgm:prSet/>
      <dgm:spPr/>
      <dgm:t>
        <a:bodyPr/>
        <a:lstStyle/>
        <a:p>
          <a:r>
            <a:rPr lang="en-US" dirty="0"/>
            <a:t>Project Team</a:t>
          </a:r>
        </a:p>
      </dgm:t>
    </dgm:pt>
    <dgm:pt modelId="{EC24AA27-E44E-4ED3-880D-D86BE45206A3}" type="parTrans" cxnId="{13C2ABB2-AB00-443F-A261-FAD0AFAFB210}">
      <dgm:prSet/>
      <dgm:spPr/>
      <dgm:t>
        <a:bodyPr/>
        <a:lstStyle/>
        <a:p>
          <a:endParaRPr lang="en-US"/>
        </a:p>
      </dgm:t>
    </dgm:pt>
    <dgm:pt modelId="{F1F9E2F2-E21D-492F-89DF-670D759B7BB6}" type="sibTrans" cxnId="{13C2ABB2-AB00-443F-A261-FAD0AFAFB210}">
      <dgm:prSet/>
      <dgm:spPr/>
      <dgm:t>
        <a:bodyPr/>
        <a:lstStyle/>
        <a:p>
          <a:endParaRPr lang="en-US"/>
        </a:p>
      </dgm:t>
    </dgm:pt>
    <dgm:pt modelId="{E2877166-F9EE-4E55-B1E0-0904F3B38AD1}">
      <dgm:prSet/>
      <dgm:spPr/>
      <dgm:t>
        <a:bodyPr/>
        <a:lstStyle/>
        <a:p>
          <a:r>
            <a:rPr lang="en-US" dirty="0"/>
            <a:t>Will Dawson -- Data Analysis</a:t>
          </a:r>
        </a:p>
      </dgm:t>
    </dgm:pt>
    <dgm:pt modelId="{9C898B64-5E30-4561-AA0D-329357364A35}" type="parTrans" cxnId="{04AB25C2-DDCC-4E68-BF73-F4D741C113C5}">
      <dgm:prSet/>
      <dgm:spPr/>
      <dgm:t>
        <a:bodyPr/>
        <a:lstStyle/>
        <a:p>
          <a:endParaRPr lang="en-US"/>
        </a:p>
      </dgm:t>
    </dgm:pt>
    <dgm:pt modelId="{923CDEFA-3D1A-4138-91BC-ADFEFAE075D9}" type="sibTrans" cxnId="{04AB25C2-DDCC-4E68-BF73-F4D741C113C5}">
      <dgm:prSet/>
      <dgm:spPr/>
      <dgm:t>
        <a:bodyPr/>
        <a:lstStyle/>
        <a:p>
          <a:endParaRPr lang="en-US"/>
        </a:p>
      </dgm:t>
    </dgm:pt>
    <dgm:pt modelId="{1C2982B6-83E4-44C0-B14A-D3347DD34F57}" type="pres">
      <dgm:prSet presAssocID="{20118CEF-0ED1-44B0-8035-40F188ACDCB7}" presName="vert0" presStyleCnt="0">
        <dgm:presLayoutVars>
          <dgm:dir/>
          <dgm:animOne val="branch"/>
          <dgm:animLvl val="lvl"/>
        </dgm:presLayoutVars>
      </dgm:prSet>
      <dgm:spPr/>
    </dgm:pt>
    <dgm:pt modelId="{BD0D0941-6B1F-4C51-9B72-852E2ECD81D9}" type="pres">
      <dgm:prSet presAssocID="{EBAAA2F8-3EFA-4304-8F36-977BE0E73115}" presName="thickLine" presStyleLbl="alignNode1" presStyleIdx="0" presStyleCnt="7"/>
      <dgm:spPr/>
    </dgm:pt>
    <dgm:pt modelId="{CEF3D39D-9304-4F5E-9861-8F226F3C660E}" type="pres">
      <dgm:prSet presAssocID="{EBAAA2F8-3EFA-4304-8F36-977BE0E73115}" presName="horz1" presStyleCnt="0"/>
      <dgm:spPr/>
    </dgm:pt>
    <dgm:pt modelId="{3D369F2E-FD14-4AA4-9EF7-8394A82C267F}" type="pres">
      <dgm:prSet presAssocID="{EBAAA2F8-3EFA-4304-8F36-977BE0E73115}" presName="tx1" presStyleLbl="revTx" presStyleIdx="0" presStyleCnt="7"/>
      <dgm:spPr/>
    </dgm:pt>
    <dgm:pt modelId="{9DB50C0F-552C-4613-97AF-AF29C6760760}" type="pres">
      <dgm:prSet presAssocID="{EBAAA2F8-3EFA-4304-8F36-977BE0E73115}" presName="vert1" presStyleCnt="0"/>
      <dgm:spPr/>
    </dgm:pt>
    <dgm:pt modelId="{5A7555DC-990D-4202-A99D-5550BA7CC6B0}" type="pres">
      <dgm:prSet presAssocID="{D08BB379-99E8-484F-BD96-1BAE9A00E060}" presName="thickLine" presStyleLbl="alignNode1" presStyleIdx="1" presStyleCnt="7"/>
      <dgm:spPr/>
    </dgm:pt>
    <dgm:pt modelId="{24F864B0-D913-407E-A4B4-DF7BB0087345}" type="pres">
      <dgm:prSet presAssocID="{D08BB379-99E8-484F-BD96-1BAE9A00E060}" presName="horz1" presStyleCnt="0"/>
      <dgm:spPr/>
    </dgm:pt>
    <dgm:pt modelId="{12D7461A-4B59-48D2-9886-C530539C69FC}" type="pres">
      <dgm:prSet presAssocID="{D08BB379-99E8-484F-BD96-1BAE9A00E060}" presName="tx1" presStyleLbl="revTx" presStyleIdx="1" presStyleCnt="7"/>
      <dgm:spPr/>
    </dgm:pt>
    <dgm:pt modelId="{DBEFEE8B-AE43-489F-B190-F1690C051F0A}" type="pres">
      <dgm:prSet presAssocID="{D08BB379-99E8-484F-BD96-1BAE9A00E060}" presName="vert1" presStyleCnt="0"/>
      <dgm:spPr/>
    </dgm:pt>
    <dgm:pt modelId="{DE693C0B-C229-421F-9BD2-E657BE0DB002}" type="pres">
      <dgm:prSet presAssocID="{F2901CA1-F857-465F-86CC-930F7D8810B2}" presName="thickLine" presStyleLbl="alignNode1" presStyleIdx="2" presStyleCnt="7"/>
      <dgm:spPr/>
    </dgm:pt>
    <dgm:pt modelId="{6DC2E61E-B01F-4FC6-B0D0-2F6F9A2DF4D3}" type="pres">
      <dgm:prSet presAssocID="{F2901CA1-F857-465F-86CC-930F7D8810B2}" presName="horz1" presStyleCnt="0"/>
      <dgm:spPr/>
    </dgm:pt>
    <dgm:pt modelId="{968DD008-DCF2-4A7E-A9F7-E2BD772E0217}" type="pres">
      <dgm:prSet presAssocID="{F2901CA1-F857-465F-86CC-930F7D8810B2}" presName="tx1" presStyleLbl="revTx" presStyleIdx="2" presStyleCnt="7"/>
      <dgm:spPr/>
    </dgm:pt>
    <dgm:pt modelId="{B33EC3AD-84C4-4B91-AA07-ECAC6C5E7489}" type="pres">
      <dgm:prSet presAssocID="{F2901CA1-F857-465F-86CC-930F7D8810B2}" presName="vert1" presStyleCnt="0"/>
      <dgm:spPr/>
    </dgm:pt>
    <dgm:pt modelId="{9857337A-CDEA-4569-8AE9-22842805BC8E}" type="pres">
      <dgm:prSet presAssocID="{0DE671DF-5DCE-48CE-A240-E2AB9AC1DFE9}" presName="thickLine" presStyleLbl="alignNode1" presStyleIdx="3" presStyleCnt="7"/>
      <dgm:spPr/>
    </dgm:pt>
    <dgm:pt modelId="{181EDFFC-7597-42EF-9020-EB7C1F57AD7A}" type="pres">
      <dgm:prSet presAssocID="{0DE671DF-5DCE-48CE-A240-E2AB9AC1DFE9}" presName="horz1" presStyleCnt="0"/>
      <dgm:spPr/>
    </dgm:pt>
    <dgm:pt modelId="{E4A22AAB-4868-451A-97D5-CD91C82A252D}" type="pres">
      <dgm:prSet presAssocID="{0DE671DF-5DCE-48CE-A240-E2AB9AC1DFE9}" presName="tx1" presStyleLbl="revTx" presStyleIdx="3" presStyleCnt="7"/>
      <dgm:spPr/>
    </dgm:pt>
    <dgm:pt modelId="{1FCA8E1F-0C9B-481C-BC55-8BF1D9514984}" type="pres">
      <dgm:prSet presAssocID="{0DE671DF-5DCE-48CE-A240-E2AB9AC1DFE9}" presName="vert1" presStyleCnt="0"/>
      <dgm:spPr/>
    </dgm:pt>
    <dgm:pt modelId="{F3558C72-B74F-428C-9DE4-02325DFE8F06}" type="pres">
      <dgm:prSet presAssocID="{47B5027D-998F-428E-B61F-FBB2AE172615}" presName="thickLine" presStyleLbl="alignNode1" presStyleIdx="4" presStyleCnt="7"/>
      <dgm:spPr/>
    </dgm:pt>
    <dgm:pt modelId="{283565FC-CD2B-4D0E-B7E7-575A698C6C94}" type="pres">
      <dgm:prSet presAssocID="{47B5027D-998F-428E-B61F-FBB2AE172615}" presName="horz1" presStyleCnt="0"/>
      <dgm:spPr/>
    </dgm:pt>
    <dgm:pt modelId="{1DD89698-6068-47D3-BE87-B47AC2D1A3CF}" type="pres">
      <dgm:prSet presAssocID="{47B5027D-998F-428E-B61F-FBB2AE172615}" presName="tx1" presStyleLbl="revTx" presStyleIdx="4" presStyleCnt="7"/>
      <dgm:spPr/>
    </dgm:pt>
    <dgm:pt modelId="{8D154C91-E492-4781-9268-2BB5EBAA83FF}" type="pres">
      <dgm:prSet presAssocID="{47B5027D-998F-428E-B61F-FBB2AE172615}" presName="vert1" presStyleCnt="0"/>
      <dgm:spPr/>
    </dgm:pt>
    <dgm:pt modelId="{0DD2A4B2-E7D9-488A-B3B6-A0988805830A}" type="pres">
      <dgm:prSet presAssocID="{E2877166-F9EE-4E55-B1E0-0904F3B38AD1}" presName="thickLine" presStyleLbl="alignNode1" presStyleIdx="5" presStyleCnt="7"/>
      <dgm:spPr/>
    </dgm:pt>
    <dgm:pt modelId="{A234D45B-12B4-41A4-9D45-82FA431B3649}" type="pres">
      <dgm:prSet presAssocID="{E2877166-F9EE-4E55-B1E0-0904F3B38AD1}" presName="horz1" presStyleCnt="0"/>
      <dgm:spPr/>
    </dgm:pt>
    <dgm:pt modelId="{21A2CE70-EE6D-4A69-AE83-33D4143CFB51}" type="pres">
      <dgm:prSet presAssocID="{E2877166-F9EE-4E55-B1E0-0904F3B38AD1}" presName="tx1" presStyleLbl="revTx" presStyleIdx="5" presStyleCnt="7"/>
      <dgm:spPr/>
    </dgm:pt>
    <dgm:pt modelId="{32581EBB-FAD5-4CDA-BB0A-E7072EF6AC70}" type="pres">
      <dgm:prSet presAssocID="{E2877166-F9EE-4E55-B1E0-0904F3B38AD1}" presName="vert1" presStyleCnt="0"/>
      <dgm:spPr/>
    </dgm:pt>
    <dgm:pt modelId="{9D41459F-D718-4A13-AFAB-018A63B6CB5E}" type="pres">
      <dgm:prSet presAssocID="{BD323B2E-DF31-478A-9EAB-0B0D303936DD}" presName="thickLine" presStyleLbl="alignNode1" presStyleIdx="6" presStyleCnt="7"/>
      <dgm:spPr/>
    </dgm:pt>
    <dgm:pt modelId="{71CEBEC4-001B-43CA-84C0-F884FACE9118}" type="pres">
      <dgm:prSet presAssocID="{BD323B2E-DF31-478A-9EAB-0B0D303936DD}" presName="horz1" presStyleCnt="0"/>
      <dgm:spPr/>
    </dgm:pt>
    <dgm:pt modelId="{56198F2F-4F26-4656-AD49-EF236E1E4642}" type="pres">
      <dgm:prSet presAssocID="{BD323B2E-DF31-478A-9EAB-0B0D303936DD}" presName="tx1" presStyleLbl="revTx" presStyleIdx="6" presStyleCnt="7"/>
      <dgm:spPr/>
    </dgm:pt>
    <dgm:pt modelId="{645C00B4-E64A-44B6-ACA8-7430412869C7}" type="pres">
      <dgm:prSet presAssocID="{BD323B2E-DF31-478A-9EAB-0B0D303936DD}" presName="vert1" presStyleCnt="0"/>
      <dgm:spPr/>
    </dgm:pt>
  </dgm:ptLst>
  <dgm:cxnLst>
    <dgm:cxn modelId="{3B40D90A-9C41-497D-A830-E25DFA7D5474}" type="presOf" srcId="{D08BB379-99E8-484F-BD96-1BAE9A00E060}" destId="{12D7461A-4B59-48D2-9886-C530539C69FC}" srcOrd="0" destOrd="0" presId="urn:microsoft.com/office/officeart/2008/layout/LinedList"/>
    <dgm:cxn modelId="{D0D1BC25-E741-400D-9794-D1B014A16D35}" type="presOf" srcId="{BD323B2E-DF31-478A-9EAB-0B0D303936DD}" destId="{56198F2F-4F26-4656-AD49-EF236E1E4642}" srcOrd="0" destOrd="0" presId="urn:microsoft.com/office/officeart/2008/layout/LinedList"/>
    <dgm:cxn modelId="{97606E5D-D84F-499A-8D48-DAF8E5ACAEB0}" srcId="{20118CEF-0ED1-44B0-8035-40F188ACDCB7}" destId="{EBAAA2F8-3EFA-4304-8F36-977BE0E73115}" srcOrd="0" destOrd="0" parTransId="{82A965D4-45F6-4438-B976-370D590FD735}" sibTransId="{4D81F151-ADFD-4FB1-9F71-5644A7695293}"/>
    <dgm:cxn modelId="{3271FB47-4E56-4B4A-A2FE-480B915AD454}" type="presOf" srcId="{F2901CA1-F857-465F-86CC-930F7D8810B2}" destId="{968DD008-DCF2-4A7E-A9F7-E2BD772E0217}" srcOrd="0" destOrd="0" presId="urn:microsoft.com/office/officeart/2008/layout/LinedList"/>
    <dgm:cxn modelId="{C81A9782-9F78-4CD0-8FE4-73FA42879160}" srcId="{20118CEF-0ED1-44B0-8035-40F188ACDCB7}" destId="{0DE671DF-5DCE-48CE-A240-E2AB9AC1DFE9}" srcOrd="3" destOrd="0" parTransId="{D5AB7EE1-1BF1-4C6A-A59C-A2D032B53CE5}" sibTransId="{06C37A51-1A6A-473E-A4CF-E988ADD7C324}"/>
    <dgm:cxn modelId="{9E0CC695-52B4-4C7F-9A74-289E7966C46D}" srcId="{20118CEF-0ED1-44B0-8035-40F188ACDCB7}" destId="{BD323B2E-DF31-478A-9EAB-0B0D303936DD}" srcOrd="6" destOrd="0" parTransId="{F08D6414-4F87-4C56-A695-3CC9DCC9F0D5}" sibTransId="{903B8D0A-B808-4343-930B-BE10E4F29609}"/>
    <dgm:cxn modelId="{13C2ABB2-AB00-443F-A261-FAD0AFAFB210}" srcId="{20118CEF-0ED1-44B0-8035-40F188ACDCB7}" destId="{D08BB379-99E8-484F-BD96-1BAE9A00E060}" srcOrd="1" destOrd="0" parTransId="{EC24AA27-E44E-4ED3-880D-D86BE45206A3}" sibTransId="{F1F9E2F2-E21D-492F-89DF-670D759B7BB6}"/>
    <dgm:cxn modelId="{F8E45DB5-2501-446A-801E-CDDDE877E477}" type="presOf" srcId="{47B5027D-998F-428E-B61F-FBB2AE172615}" destId="{1DD89698-6068-47D3-BE87-B47AC2D1A3CF}" srcOrd="0" destOrd="0" presId="urn:microsoft.com/office/officeart/2008/layout/LinedList"/>
    <dgm:cxn modelId="{04AB25C2-DDCC-4E68-BF73-F4D741C113C5}" srcId="{20118CEF-0ED1-44B0-8035-40F188ACDCB7}" destId="{E2877166-F9EE-4E55-B1E0-0904F3B38AD1}" srcOrd="5" destOrd="0" parTransId="{9C898B64-5E30-4561-AA0D-329357364A35}" sibTransId="{923CDEFA-3D1A-4138-91BC-ADFEFAE075D9}"/>
    <dgm:cxn modelId="{927027C2-A267-4CA6-9EBC-021F51D35E0D}" srcId="{20118CEF-0ED1-44B0-8035-40F188ACDCB7}" destId="{47B5027D-998F-428E-B61F-FBB2AE172615}" srcOrd="4" destOrd="0" parTransId="{F1A19402-85DA-48DD-BE4A-14AC41DF6BEA}" sibTransId="{DDB50694-E292-4DDA-A3A4-0E9EBC358BA1}"/>
    <dgm:cxn modelId="{982242D5-5DBA-4DD7-97F9-02D0B38DF63B}" type="presOf" srcId="{0DE671DF-5DCE-48CE-A240-E2AB9AC1DFE9}" destId="{E4A22AAB-4868-451A-97D5-CD91C82A252D}" srcOrd="0" destOrd="0" presId="urn:microsoft.com/office/officeart/2008/layout/LinedList"/>
    <dgm:cxn modelId="{00DB1AEA-9885-4119-97AF-6110E848A475}" type="presOf" srcId="{20118CEF-0ED1-44B0-8035-40F188ACDCB7}" destId="{1C2982B6-83E4-44C0-B14A-D3347DD34F57}" srcOrd="0" destOrd="0" presId="urn:microsoft.com/office/officeart/2008/layout/LinedList"/>
    <dgm:cxn modelId="{5739F6F4-FBF7-4E4E-93B9-5F564F292D64}" type="presOf" srcId="{E2877166-F9EE-4E55-B1E0-0904F3B38AD1}" destId="{21A2CE70-EE6D-4A69-AE83-33D4143CFB51}" srcOrd="0" destOrd="0" presId="urn:microsoft.com/office/officeart/2008/layout/LinedList"/>
    <dgm:cxn modelId="{861A8DFA-9BF5-4130-BF98-B39A19F753B2}" type="presOf" srcId="{EBAAA2F8-3EFA-4304-8F36-977BE0E73115}" destId="{3D369F2E-FD14-4AA4-9EF7-8394A82C267F}" srcOrd="0" destOrd="0" presId="urn:microsoft.com/office/officeart/2008/layout/LinedList"/>
    <dgm:cxn modelId="{1136C5FD-C93C-4E77-B144-5D1B52E80591}" srcId="{20118CEF-0ED1-44B0-8035-40F188ACDCB7}" destId="{F2901CA1-F857-465F-86CC-930F7D8810B2}" srcOrd="2" destOrd="0" parTransId="{FB1A1616-8B51-4501-AB05-1516E5BD43D0}" sibTransId="{D274ADA3-FAE0-4F19-BF4C-86E8DF6C7E22}"/>
    <dgm:cxn modelId="{02076DA9-A379-401B-9AE8-322C617F60D2}" type="presParOf" srcId="{1C2982B6-83E4-44C0-B14A-D3347DD34F57}" destId="{BD0D0941-6B1F-4C51-9B72-852E2ECD81D9}" srcOrd="0" destOrd="0" presId="urn:microsoft.com/office/officeart/2008/layout/LinedList"/>
    <dgm:cxn modelId="{11742C6B-8BF9-42B1-A7B5-F0EA81788A71}" type="presParOf" srcId="{1C2982B6-83E4-44C0-B14A-D3347DD34F57}" destId="{CEF3D39D-9304-4F5E-9861-8F226F3C660E}" srcOrd="1" destOrd="0" presId="urn:microsoft.com/office/officeart/2008/layout/LinedList"/>
    <dgm:cxn modelId="{9F7FBA07-5493-4B37-8602-66E9C75B2D05}" type="presParOf" srcId="{CEF3D39D-9304-4F5E-9861-8F226F3C660E}" destId="{3D369F2E-FD14-4AA4-9EF7-8394A82C267F}" srcOrd="0" destOrd="0" presId="urn:microsoft.com/office/officeart/2008/layout/LinedList"/>
    <dgm:cxn modelId="{FC553A71-B0D4-4B54-A838-61EF51E18960}" type="presParOf" srcId="{CEF3D39D-9304-4F5E-9861-8F226F3C660E}" destId="{9DB50C0F-552C-4613-97AF-AF29C6760760}" srcOrd="1" destOrd="0" presId="urn:microsoft.com/office/officeart/2008/layout/LinedList"/>
    <dgm:cxn modelId="{CA902EC8-E54D-4C2C-B00D-C07996A74505}" type="presParOf" srcId="{1C2982B6-83E4-44C0-B14A-D3347DD34F57}" destId="{5A7555DC-990D-4202-A99D-5550BA7CC6B0}" srcOrd="2" destOrd="0" presId="urn:microsoft.com/office/officeart/2008/layout/LinedList"/>
    <dgm:cxn modelId="{9483256C-CB01-4F14-A531-B650E5021B27}" type="presParOf" srcId="{1C2982B6-83E4-44C0-B14A-D3347DD34F57}" destId="{24F864B0-D913-407E-A4B4-DF7BB0087345}" srcOrd="3" destOrd="0" presId="urn:microsoft.com/office/officeart/2008/layout/LinedList"/>
    <dgm:cxn modelId="{EB391B28-E041-4572-96A7-1C1657E3B1E2}" type="presParOf" srcId="{24F864B0-D913-407E-A4B4-DF7BB0087345}" destId="{12D7461A-4B59-48D2-9886-C530539C69FC}" srcOrd="0" destOrd="0" presId="urn:microsoft.com/office/officeart/2008/layout/LinedList"/>
    <dgm:cxn modelId="{77033F3C-B19E-4D4A-AEA1-3F4373F8EFF9}" type="presParOf" srcId="{24F864B0-D913-407E-A4B4-DF7BB0087345}" destId="{DBEFEE8B-AE43-489F-B190-F1690C051F0A}" srcOrd="1" destOrd="0" presId="urn:microsoft.com/office/officeart/2008/layout/LinedList"/>
    <dgm:cxn modelId="{31E6B4C2-6926-482A-94CC-4A984B10F14F}" type="presParOf" srcId="{1C2982B6-83E4-44C0-B14A-D3347DD34F57}" destId="{DE693C0B-C229-421F-9BD2-E657BE0DB002}" srcOrd="4" destOrd="0" presId="urn:microsoft.com/office/officeart/2008/layout/LinedList"/>
    <dgm:cxn modelId="{E6F803E6-CF0E-4C40-9DB1-859D5EE7105A}" type="presParOf" srcId="{1C2982B6-83E4-44C0-B14A-D3347DD34F57}" destId="{6DC2E61E-B01F-4FC6-B0D0-2F6F9A2DF4D3}" srcOrd="5" destOrd="0" presId="urn:microsoft.com/office/officeart/2008/layout/LinedList"/>
    <dgm:cxn modelId="{6533FD06-CF75-4139-8624-E38BBED6A910}" type="presParOf" srcId="{6DC2E61E-B01F-4FC6-B0D0-2F6F9A2DF4D3}" destId="{968DD008-DCF2-4A7E-A9F7-E2BD772E0217}" srcOrd="0" destOrd="0" presId="urn:microsoft.com/office/officeart/2008/layout/LinedList"/>
    <dgm:cxn modelId="{4ECB3C99-EA4D-43E4-9160-990ABE6E0D56}" type="presParOf" srcId="{6DC2E61E-B01F-4FC6-B0D0-2F6F9A2DF4D3}" destId="{B33EC3AD-84C4-4B91-AA07-ECAC6C5E7489}" srcOrd="1" destOrd="0" presId="urn:microsoft.com/office/officeart/2008/layout/LinedList"/>
    <dgm:cxn modelId="{86957AFE-CC18-4E75-8797-42640829A767}" type="presParOf" srcId="{1C2982B6-83E4-44C0-B14A-D3347DD34F57}" destId="{9857337A-CDEA-4569-8AE9-22842805BC8E}" srcOrd="6" destOrd="0" presId="urn:microsoft.com/office/officeart/2008/layout/LinedList"/>
    <dgm:cxn modelId="{6CA2C0B5-5792-44CF-B219-74EF2C6A8D83}" type="presParOf" srcId="{1C2982B6-83E4-44C0-B14A-D3347DD34F57}" destId="{181EDFFC-7597-42EF-9020-EB7C1F57AD7A}" srcOrd="7" destOrd="0" presId="urn:microsoft.com/office/officeart/2008/layout/LinedList"/>
    <dgm:cxn modelId="{C7B3F597-BC2B-4457-97ED-24074D1D68F5}" type="presParOf" srcId="{181EDFFC-7597-42EF-9020-EB7C1F57AD7A}" destId="{E4A22AAB-4868-451A-97D5-CD91C82A252D}" srcOrd="0" destOrd="0" presId="urn:microsoft.com/office/officeart/2008/layout/LinedList"/>
    <dgm:cxn modelId="{4777E927-4B32-4B94-B98B-CA44DAD43EFE}" type="presParOf" srcId="{181EDFFC-7597-42EF-9020-EB7C1F57AD7A}" destId="{1FCA8E1F-0C9B-481C-BC55-8BF1D9514984}" srcOrd="1" destOrd="0" presId="urn:microsoft.com/office/officeart/2008/layout/LinedList"/>
    <dgm:cxn modelId="{71F41828-065A-4DE8-9E1B-3B196D83933D}" type="presParOf" srcId="{1C2982B6-83E4-44C0-B14A-D3347DD34F57}" destId="{F3558C72-B74F-428C-9DE4-02325DFE8F06}" srcOrd="8" destOrd="0" presId="urn:microsoft.com/office/officeart/2008/layout/LinedList"/>
    <dgm:cxn modelId="{93F4D2C1-A2A3-4354-B21E-760595E0EBF1}" type="presParOf" srcId="{1C2982B6-83E4-44C0-B14A-D3347DD34F57}" destId="{283565FC-CD2B-4D0E-B7E7-575A698C6C94}" srcOrd="9" destOrd="0" presId="urn:microsoft.com/office/officeart/2008/layout/LinedList"/>
    <dgm:cxn modelId="{4B933BCF-F177-4AB6-B4B3-27883A8FBD3E}" type="presParOf" srcId="{283565FC-CD2B-4D0E-B7E7-575A698C6C94}" destId="{1DD89698-6068-47D3-BE87-B47AC2D1A3CF}" srcOrd="0" destOrd="0" presId="urn:microsoft.com/office/officeart/2008/layout/LinedList"/>
    <dgm:cxn modelId="{4685EA06-1255-4C31-A89A-332A2C44450B}" type="presParOf" srcId="{283565FC-CD2B-4D0E-B7E7-575A698C6C94}" destId="{8D154C91-E492-4781-9268-2BB5EBAA83FF}" srcOrd="1" destOrd="0" presId="urn:microsoft.com/office/officeart/2008/layout/LinedList"/>
    <dgm:cxn modelId="{53F6474F-B73E-4823-B2CF-720EA0BA7334}" type="presParOf" srcId="{1C2982B6-83E4-44C0-B14A-D3347DD34F57}" destId="{0DD2A4B2-E7D9-488A-B3B6-A0988805830A}" srcOrd="10" destOrd="0" presId="urn:microsoft.com/office/officeart/2008/layout/LinedList"/>
    <dgm:cxn modelId="{8DA24426-9E96-45BF-A7D2-8D559A3A94A3}" type="presParOf" srcId="{1C2982B6-83E4-44C0-B14A-D3347DD34F57}" destId="{A234D45B-12B4-41A4-9D45-82FA431B3649}" srcOrd="11" destOrd="0" presId="urn:microsoft.com/office/officeart/2008/layout/LinedList"/>
    <dgm:cxn modelId="{63B0FC14-9AD1-432B-9647-7814465E2416}" type="presParOf" srcId="{A234D45B-12B4-41A4-9D45-82FA431B3649}" destId="{21A2CE70-EE6D-4A69-AE83-33D4143CFB51}" srcOrd="0" destOrd="0" presId="urn:microsoft.com/office/officeart/2008/layout/LinedList"/>
    <dgm:cxn modelId="{F5668A76-D10F-4345-B642-18FA556CDA3A}" type="presParOf" srcId="{A234D45B-12B4-41A4-9D45-82FA431B3649}" destId="{32581EBB-FAD5-4CDA-BB0A-E7072EF6AC70}" srcOrd="1" destOrd="0" presId="urn:microsoft.com/office/officeart/2008/layout/LinedList"/>
    <dgm:cxn modelId="{D9DADCE5-B392-4894-AA33-BA45D1077B8F}" type="presParOf" srcId="{1C2982B6-83E4-44C0-B14A-D3347DD34F57}" destId="{9D41459F-D718-4A13-AFAB-018A63B6CB5E}" srcOrd="12" destOrd="0" presId="urn:microsoft.com/office/officeart/2008/layout/LinedList"/>
    <dgm:cxn modelId="{4A17F373-8A7A-4631-AF72-E7CA3602EF48}" type="presParOf" srcId="{1C2982B6-83E4-44C0-B14A-D3347DD34F57}" destId="{71CEBEC4-001B-43CA-84C0-F884FACE9118}" srcOrd="13" destOrd="0" presId="urn:microsoft.com/office/officeart/2008/layout/LinedList"/>
    <dgm:cxn modelId="{B24F5346-80CB-4EB6-B550-32D4DFEE0E9C}" type="presParOf" srcId="{71CEBEC4-001B-43CA-84C0-F884FACE9118}" destId="{56198F2F-4F26-4656-AD49-EF236E1E4642}" srcOrd="0" destOrd="0" presId="urn:microsoft.com/office/officeart/2008/layout/LinedList"/>
    <dgm:cxn modelId="{96FB2702-4901-4163-876F-9E2AF83F40B6}" type="presParOf" srcId="{71CEBEC4-001B-43CA-84C0-F884FACE9118}" destId="{645C00B4-E64A-44B6-ACA8-7430412869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D0941-6B1F-4C51-9B72-852E2ECD81D9}">
      <dsp:nvSpPr>
        <dsp:cNvPr id="0" name=""/>
        <dsp:cNvSpPr/>
      </dsp:nvSpPr>
      <dsp:spPr>
        <a:xfrm>
          <a:off x="0" y="677"/>
          <a:ext cx="35724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D369F2E-FD14-4AA4-9EF7-8394A82C267F}">
      <dsp:nvSpPr>
        <dsp:cNvPr id="0" name=""/>
        <dsp:cNvSpPr/>
      </dsp:nvSpPr>
      <dsp:spPr>
        <a:xfrm>
          <a:off x="0" y="677"/>
          <a:ext cx="3572441" cy="7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Bid Protest Study Description</a:t>
          </a:r>
        </a:p>
      </dsp:txBody>
      <dsp:txXfrm>
        <a:off x="0" y="677"/>
        <a:ext cx="3572441" cy="792098"/>
      </dsp:txXfrm>
    </dsp:sp>
    <dsp:sp modelId="{5A7555DC-990D-4202-A99D-5550BA7CC6B0}">
      <dsp:nvSpPr>
        <dsp:cNvPr id="0" name=""/>
        <dsp:cNvSpPr/>
      </dsp:nvSpPr>
      <dsp:spPr>
        <a:xfrm>
          <a:off x="0" y="792776"/>
          <a:ext cx="35724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D7461A-4B59-48D2-9886-C530539C69FC}">
      <dsp:nvSpPr>
        <dsp:cNvPr id="0" name=""/>
        <dsp:cNvSpPr/>
      </dsp:nvSpPr>
      <dsp:spPr>
        <a:xfrm>
          <a:off x="0" y="792776"/>
          <a:ext cx="3572441" cy="7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Project Team</a:t>
          </a:r>
        </a:p>
      </dsp:txBody>
      <dsp:txXfrm>
        <a:off x="0" y="792776"/>
        <a:ext cx="3572441" cy="792098"/>
      </dsp:txXfrm>
    </dsp:sp>
    <dsp:sp modelId="{DE693C0B-C229-421F-9BD2-E657BE0DB002}">
      <dsp:nvSpPr>
        <dsp:cNvPr id="0" name=""/>
        <dsp:cNvSpPr/>
      </dsp:nvSpPr>
      <dsp:spPr>
        <a:xfrm>
          <a:off x="0" y="1584875"/>
          <a:ext cx="35724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8DD008-DCF2-4A7E-A9F7-E2BD772E0217}">
      <dsp:nvSpPr>
        <dsp:cNvPr id="0" name=""/>
        <dsp:cNvSpPr/>
      </dsp:nvSpPr>
      <dsp:spPr>
        <a:xfrm>
          <a:off x="0" y="1584875"/>
          <a:ext cx="3572441" cy="7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Questions from Congress</a:t>
          </a:r>
        </a:p>
      </dsp:txBody>
      <dsp:txXfrm>
        <a:off x="0" y="1584875"/>
        <a:ext cx="3572441" cy="792098"/>
      </dsp:txXfrm>
    </dsp:sp>
    <dsp:sp modelId="{9857337A-CDEA-4569-8AE9-22842805BC8E}">
      <dsp:nvSpPr>
        <dsp:cNvPr id="0" name=""/>
        <dsp:cNvSpPr/>
      </dsp:nvSpPr>
      <dsp:spPr>
        <a:xfrm>
          <a:off x="0" y="2376974"/>
          <a:ext cx="35724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A22AAB-4868-451A-97D5-CD91C82A252D}">
      <dsp:nvSpPr>
        <dsp:cNvPr id="0" name=""/>
        <dsp:cNvSpPr/>
      </dsp:nvSpPr>
      <dsp:spPr>
        <a:xfrm>
          <a:off x="0" y="2376974"/>
          <a:ext cx="3572441" cy="7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Project Status</a:t>
          </a:r>
        </a:p>
      </dsp:txBody>
      <dsp:txXfrm>
        <a:off x="0" y="2376974"/>
        <a:ext cx="3572441" cy="792098"/>
      </dsp:txXfrm>
    </dsp:sp>
    <dsp:sp modelId="{F3558C72-B74F-428C-9DE4-02325DFE8F06}">
      <dsp:nvSpPr>
        <dsp:cNvPr id="0" name=""/>
        <dsp:cNvSpPr/>
      </dsp:nvSpPr>
      <dsp:spPr>
        <a:xfrm>
          <a:off x="0" y="3169072"/>
          <a:ext cx="35724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D89698-6068-47D3-BE87-B47AC2D1A3CF}">
      <dsp:nvSpPr>
        <dsp:cNvPr id="0" name=""/>
        <dsp:cNvSpPr/>
      </dsp:nvSpPr>
      <dsp:spPr>
        <a:xfrm>
          <a:off x="0" y="3169072"/>
          <a:ext cx="3572441" cy="7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Project Resources</a:t>
          </a:r>
        </a:p>
      </dsp:txBody>
      <dsp:txXfrm>
        <a:off x="0" y="3169072"/>
        <a:ext cx="3572441" cy="792098"/>
      </dsp:txXfrm>
    </dsp:sp>
    <dsp:sp modelId="{0DD2A4B2-E7D9-488A-B3B6-A0988805830A}">
      <dsp:nvSpPr>
        <dsp:cNvPr id="0" name=""/>
        <dsp:cNvSpPr/>
      </dsp:nvSpPr>
      <dsp:spPr>
        <a:xfrm>
          <a:off x="0" y="3961171"/>
          <a:ext cx="35724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1A2CE70-EE6D-4A69-AE83-33D4143CFB51}">
      <dsp:nvSpPr>
        <dsp:cNvPr id="0" name=""/>
        <dsp:cNvSpPr/>
      </dsp:nvSpPr>
      <dsp:spPr>
        <a:xfrm>
          <a:off x="0" y="3961171"/>
          <a:ext cx="3572441" cy="7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Will Dawson -- Data Analysis</a:t>
          </a:r>
        </a:p>
      </dsp:txBody>
      <dsp:txXfrm>
        <a:off x="0" y="3961171"/>
        <a:ext cx="3572441" cy="792098"/>
      </dsp:txXfrm>
    </dsp:sp>
    <dsp:sp modelId="{9D41459F-D718-4A13-AFAB-018A63B6CB5E}">
      <dsp:nvSpPr>
        <dsp:cNvPr id="0" name=""/>
        <dsp:cNvSpPr/>
      </dsp:nvSpPr>
      <dsp:spPr>
        <a:xfrm>
          <a:off x="0" y="4753270"/>
          <a:ext cx="3572441"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198F2F-4F26-4656-AD49-EF236E1E4642}">
      <dsp:nvSpPr>
        <dsp:cNvPr id="0" name=""/>
        <dsp:cNvSpPr/>
      </dsp:nvSpPr>
      <dsp:spPr>
        <a:xfrm>
          <a:off x="0" y="4753270"/>
          <a:ext cx="3572441" cy="792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Questions and Discussion</a:t>
          </a:r>
        </a:p>
      </dsp:txBody>
      <dsp:txXfrm>
        <a:off x="0" y="4753270"/>
        <a:ext cx="3572441" cy="7920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16F4A-BCCD-4A53-9395-44C09E9A8587}"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2F466-C1BE-4204-9607-1E3BA94EABB7}" type="slidenum">
              <a:rPr lang="en-US" smtClean="0"/>
              <a:t>‹#›</a:t>
            </a:fld>
            <a:endParaRPr lang="en-US"/>
          </a:p>
        </p:txBody>
      </p:sp>
    </p:spTree>
    <p:extLst>
      <p:ext uri="{BB962C8B-B14F-4D97-AF65-F5344CB8AC3E}">
        <p14:creationId xmlns:p14="http://schemas.microsoft.com/office/powerpoint/2010/main" val="108620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BFFC-4509-4DF0-83C5-D92EA479E0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9F971E-471E-41C4-A2A0-FEAE1F181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C0056E-8B07-492E-9444-6DF8D06A939B}"/>
              </a:ext>
            </a:extLst>
          </p:cNvPr>
          <p:cNvSpPr>
            <a:spLocks noGrp="1"/>
          </p:cNvSpPr>
          <p:nvPr>
            <p:ph type="dt" sz="half" idx="10"/>
          </p:nvPr>
        </p:nvSpPr>
        <p:spPr/>
        <p:txBody>
          <a:bodyPr/>
          <a:lstStyle/>
          <a:p>
            <a:fld id="{0FFAAE7E-0E35-460A-AC0F-8C76D4B2851C}" type="datetime1">
              <a:rPr lang="en-US" smtClean="0"/>
              <a:t>4/19/2022</a:t>
            </a:fld>
            <a:endParaRPr lang="en-US"/>
          </a:p>
        </p:txBody>
      </p:sp>
      <p:sp>
        <p:nvSpPr>
          <p:cNvPr id="5" name="Footer Placeholder 4">
            <a:extLst>
              <a:ext uri="{FF2B5EF4-FFF2-40B4-BE49-F238E27FC236}">
                <a16:creationId xmlns:a16="http://schemas.microsoft.com/office/drawing/2014/main" id="{0FFF0A12-3B5F-4395-B64B-3FC8AF8FB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0E8A6-8BC3-4980-A0F1-EBC45C57803C}"/>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389238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728D-4049-4181-83E9-A589711E6A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12670B-76A3-480F-BA13-15ADC1F102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4DFAC-93F8-4FCB-8670-3CE44C7D4995}"/>
              </a:ext>
            </a:extLst>
          </p:cNvPr>
          <p:cNvSpPr>
            <a:spLocks noGrp="1"/>
          </p:cNvSpPr>
          <p:nvPr>
            <p:ph type="dt" sz="half" idx="10"/>
          </p:nvPr>
        </p:nvSpPr>
        <p:spPr/>
        <p:txBody>
          <a:bodyPr/>
          <a:lstStyle/>
          <a:p>
            <a:fld id="{D6F82BB3-ADD7-4532-8298-CB832A75D48E}" type="datetime1">
              <a:rPr lang="en-US" smtClean="0"/>
              <a:t>4/19/2022</a:t>
            </a:fld>
            <a:endParaRPr lang="en-US"/>
          </a:p>
        </p:txBody>
      </p:sp>
      <p:sp>
        <p:nvSpPr>
          <p:cNvPr id="5" name="Footer Placeholder 4">
            <a:extLst>
              <a:ext uri="{FF2B5EF4-FFF2-40B4-BE49-F238E27FC236}">
                <a16:creationId xmlns:a16="http://schemas.microsoft.com/office/drawing/2014/main" id="{892E9055-0372-4A14-A800-F03FF2921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E4A12-3295-4251-B43C-7F10CF0DCC63}"/>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208310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4A20D-C2EE-4E9A-9541-095042F9A8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E10CEB-E381-460C-A41B-65CF13D50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6543F-4142-4928-AA11-5002E6846B45}"/>
              </a:ext>
            </a:extLst>
          </p:cNvPr>
          <p:cNvSpPr>
            <a:spLocks noGrp="1"/>
          </p:cNvSpPr>
          <p:nvPr>
            <p:ph type="dt" sz="half" idx="10"/>
          </p:nvPr>
        </p:nvSpPr>
        <p:spPr/>
        <p:txBody>
          <a:bodyPr/>
          <a:lstStyle/>
          <a:p>
            <a:fld id="{E7645908-8606-42E6-8F8C-FECB50AD3A97}" type="datetime1">
              <a:rPr lang="en-US" smtClean="0"/>
              <a:t>4/19/2022</a:t>
            </a:fld>
            <a:endParaRPr lang="en-US"/>
          </a:p>
        </p:txBody>
      </p:sp>
      <p:sp>
        <p:nvSpPr>
          <p:cNvPr id="5" name="Footer Placeholder 4">
            <a:extLst>
              <a:ext uri="{FF2B5EF4-FFF2-40B4-BE49-F238E27FC236}">
                <a16:creationId xmlns:a16="http://schemas.microsoft.com/office/drawing/2014/main" id="{7D8D52B3-F9C4-4E2F-98D7-73EC7F6F2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C2249-7B20-4AD2-A335-88CA768C1C53}"/>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53019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7BFE-0BE3-4525-BCEA-126F70CA19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6C7B7-B013-41E4-9B4E-EE1253F97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53AB4-238E-464D-9939-F63EB367145F}"/>
              </a:ext>
            </a:extLst>
          </p:cNvPr>
          <p:cNvSpPr>
            <a:spLocks noGrp="1"/>
          </p:cNvSpPr>
          <p:nvPr>
            <p:ph type="dt" sz="half" idx="10"/>
          </p:nvPr>
        </p:nvSpPr>
        <p:spPr/>
        <p:txBody>
          <a:bodyPr/>
          <a:lstStyle/>
          <a:p>
            <a:fld id="{A8E9FE03-9E97-43EB-A1CD-EC1BE112DBC9}" type="datetime1">
              <a:rPr lang="en-US" smtClean="0"/>
              <a:t>4/19/2022</a:t>
            </a:fld>
            <a:endParaRPr lang="en-US"/>
          </a:p>
        </p:txBody>
      </p:sp>
      <p:sp>
        <p:nvSpPr>
          <p:cNvPr id="5" name="Footer Placeholder 4">
            <a:extLst>
              <a:ext uri="{FF2B5EF4-FFF2-40B4-BE49-F238E27FC236}">
                <a16:creationId xmlns:a16="http://schemas.microsoft.com/office/drawing/2014/main" id="{24B19550-E5B3-4CF1-A16E-66A16796F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FDBC8-BDED-48D4-8214-1ADE08E18317}"/>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391783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1E62-FD70-4F99-B019-9C1A1A078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0A4C7D-C067-4A34-B91F-132CD05F5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B0F29-4EE2-4563-BB5C-6C0B173A7CF9}"/>
              </a:ext>
            </a:extLst>
          </p:cNvPr>
          <p:cNvSpPr>
            <a:spLocks noGrp="1"/>
          </p:cNvSpPr>
          <p:nvPr>
            <p:ph type="dt" sz="half" idx="10"/>
          </p:nvPr>
        </p:nvSpPr>
        <p:spPr/>
        <p:txBody>
          <a:bodyPr/>
          <a:lstStyle/>
          <a:p>
            <a:fld id="{F9EC4B74-8E5B-481C-9F45-BBDF60DEBD2A}" type="datetime1">
              <a:rPr lang="en-US" smtClean="0"/>
              <a:t>4/19/2022</a:t>
            </a:fld>
            <a:endParaRPr lang="en-US"/>
          </a:p>
        </p:txBody>
      </p:sp>
      <p:sp>
        <p:nvSpPr>
          <p:cNvPr id="5" name="Footer Placeholder 4">
            <a:extLst>
              <a:ext uri="{FF2B5EF4-FFF2-40B4-BE49-F238E27FC236}">
                <a16:creationId xmlns:a16="http://schemas.microsoft.com/office/drawing/2014/main" id="{4C3BF3AD-B106-495B-8F4B-5314CE80B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5B1EA-C7B9-4D7D-801F-65C576F03A39}"/>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6847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350E-2CE2-4C61-8252-5AD092F37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D144A-2E17-48E1-A0DE-3EE48BABB1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0523-B649-474D-838D-5B34889817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5EABCE-051B-49FA-AE2D-5647E0BC869C}"/>
              </a:ext>
            </a:extLst>
          </p:cNvPr>
          <p:cNvSpPr>
            <a:spLocks noGrp="1"/>
          </p:cNvSpPr>
          <p:nvPr>
            <p:ph type="dt" sz="half" idx="10"/>
          </p:nvPr>
        </p:nvSpPr>
        <p:spPr/>
        <p:txBody>
          <a:bodyPr/>
          <a:lstStyle/>
          <a:p>
            <a:fld id="{738AE8DF-654C-42B5-AF58-A20D2FB64DD6}" type="datetime1">
              <a:rPr lang="en-US" smtClean="0"/>
              <a:t>4/19/2022</a:t>
            </a:fld>
            <a:endParaRPr lang="en-US"/>
          </a:p>
        </p:txBody>
      </p:sp>
      <p:sp>
        <p:nvSpPr>
          <p:cNvPr id="6" name="Footer Placeholder 5">
            <a:extLst>
              <a:ext uri="{FF2B5EF4-FFF2-40B4-BE49-F238E27FC236}">
                <a16:creationId xmlns:a16="http://schemas.microsoft.com/office/drawing/2014/main" id="{230E6E39-4193-4CB5-870D-58DB50C3A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98DDF-ED8F-4381-B21F-47BA387012AB}"/>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44959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C753-D94F-4759-9BAC-3C72EDA684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E45A4-352D-432C-8BC0-C6A23E014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6C147-CA01-4A11-99D9-0FF2325946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B84-1C8A-4016-A7A9-43758C3F4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EADA2-97CA-4F03-9457-086AF9FEFC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11377-9CD1-4224-92E1-B424B65E037E}"/>
              </a:ext>
            </a:extLst>
          </p:cNvPr>
          <p:cNvSpPr>
            <a:spLocks noGrp="1"/>
          </p:cNvSpPr>
          <p:nvPr>
            <p:ph type="dt" sz="half" idx="10"/>
          </p:nvPr>
        </p:nvSpPr>
        <p:spPr/>
        <p:txBody>
          <a:bodyPr/>
          <a:lstStyle/>
          <a:p>
            <a:fld id="{B92C84C2-C3EE-44E2-A093-1DCAB0F4FABB}" type="datetime1">
              <a:rPr lang="en-US" smtClean="0"/>
              <a:t>4/19/2022</a:t>
            </a:fld>
            <a:endParaRPr lang="en-US"/>
          </a:p>
        </p:txBody>
      </p:sp>
      <p:sp>
        <p:nvSpPr>
          <p:cNvPr id="8" name="Footer Placeholder 7">
            <a:extLst>
              <a:ext uri="{FF2B5EF4-FFF2-40B4-BE49-F238E27FC236}">
                <a16:creationId xmlns:a16="http://schemas.microsoft.com/office/drawing/2014/main" id="{A011AFA1-A341-4A34-BA6B-8872ADACF1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74F13C-28AD-4D10-832A-68109F00E453}"/>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299703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DB13-D1E4-4E45-9B7C-76EDDFAAC9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7A822-BD31-4228-A611-0CCAD1A1A943}"/>
              </a:ext>
            </a:extLst>
          </p:cNvPr>
          <p:cNvSpPr>
            <a:spLocks noGrp="1"/>
          </p:cNvSpPr>
          <p:nvPr>
            <p:ph type="dt" sz="half" idx="10"/>
          </p:nvPr>
        </p:nvSpPr>
        <p:spPr/>
        <p:txBody>
          <a:bodyPr/>
          <a:lstStyle/>
          <a:p>
            <a:fld id="{BC3D9F59-EDED-4C89-8D2A-7B1189B21786}" type="datetime1">
              <a:rPr lang="en-US" smtClean="0"/>
              <a:t>4/19/2022</a:t>
            </a:fld>
            <a:endParaRPr lang="en-US"/>
          </a:p>
        </p:txBody>
      </p:sp>
      <p:sp>
        <p:nvSpPr>
          <p:cNvPr id="4" name="Footer Placeholder 3">
            <a:extLst>
              <a:ext uri="{FF2B5EF4-FFF2-40B4-BE49-F238E27FC236}">
                <a16:creationId xmlns:a16="http://schemas.microsoft.com/office/drawing/2014/main" id="{EE76C93E-FC91-4CE9-B3D6-18DD35F604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1F211-5E26-4F91-B8AD-09AEF0B174ED}"/>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43863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F03B2-7184-4E30-AA0A-C1FD3AEC6095}"/>
              </a:ext>
            </a:extLst>
          </p:cNvPr>
          <p:cNvSpPr>
            <a:spLocks noGrp="1"/>
          </p:cNvSpPr>
          <p:nvPr>
            <p:ph type="dt" sz="half" idx="10"/>
          </p:nvPr>
        </p:nvSpPr>
        <p:spPr/>
        <p:txBody>
          <a:bodyPr/>
          <a:lstStyle/>
          <a:p>
            <a:fld id="{D803E47E-4180-43AC-A166-BDDD1A558B99}" type="datetime1">
              <a:rPr lang="en-US" smtClean="0"/>
              <a:t>4/19/2022</a:t>
            </a:fld>
            <a:endParaRPr lang="en-US"/>
          </a:p>
        </p:txBody>
      </p:sp>
      <p:sp>
        <p:nvSpPr>
          <p:cNvPr id="3" name="Footer Placeholder 2">
            <a:extLst>
              <a:ext uri="{FF2B5EF4-FFF2-40B4-BE49-F238E27FC236}">
                <a16:creationId xmlns:a16="http://schemas.microsoft.com/office/drawing/2014/main" id="{ACFA71BE-9307-4C6A-979A-12D8307FC4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0911D-D65B-4513-A296-E9E284AEBF80}"/>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320596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8DFF-8F36-41EA-8DDA-3D5AE254C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E7E5EB-55AD-4C8E-B60F-9F9F5DA09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B7337-D836-44DD-94E2-D71920590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0A1E3-18E2-4301-8B33-FFADD3718365}"/>
              </a:ext>
            </a:extLst>
          </p:cNvPr>
          <p:cNvSpPr>
            <a:spLocks noGrp="1"/>
          </p:cNvSpPr>
          <p:nvPr>
            <p:ph type="dt" sz="half" idx="10"/>
          </p:nvPr>
        </p:nvSpPr>
        <p:spPr/>
        <p:txBody>
          <a:bodyPr/>
          <a:lstStyle/>
          <a:p>
            <a:fld id="{F32EEE9A-63B5-49DD-A1C6-0312E13E6147}" type="datetime1">
              <a:rPr lang="en-US" smtClean="0"/>
              <a:t>4/19/2022</a:t>
            </a:fld>
            <a:endParaRPr lang="en-US"/>
          </a:p>
        </p:txBody>
      </p:sp>
      <p:sp>
        <p:nvSpPr>
          <p:cNvPr id="6" name="Footer Placeholder 5">
            <a:extLst>
              <a:ext uri="{FF2B5EF4-FFF2-40B4-BE49-F238E27FC236}">
                <a16:creationId xmlns:a16="http://schemas.microsoft.com/office/drawing/2014/main" id="{09007215-F869-4D44-9BC0-01868EBE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A6002-CB9B-46A3-880A-6E02F04F7FE9}"/>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119807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B001-5249-4213-9C9F-8BEF25F7B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B41FD-CC30-45B9-B3B4-6616FCA2B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DF40DA-CFBF-402F-B808-810377987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78F8D-8757-487E-AD46-069EFEB1C5B1}"/>
              </a:ext>
            </a:extLst>
          </p:cNvPr>
          <p:cNvSpPr>
            <a:spLocks noGrp="1"/>
          </p:cNvSpPr>
          <p:nvPr>
            <p:ph type="dt" sz="half" idx="10"/>
          </p:nvPr>
        </p:nvSpPr>
        <p:spPr/>
        <p:txBody>
          <a:bodyPr/>
          <a:lstStyle/>
          <a:p>
            <a:fld id="{401D5DF6-829A-45FD-A296-05160C8C7C29}" type="datetime1">
              <a:rPr lang="en-US" smtClean="0"/>
              <a:t>4/19/2022</a:t>
            </a:fld>
            <a:endParaRPr lang="en-US"/>
          </a:p>
        </p:txBody>
      </p:sp>
      <p:sp>
        <p:nvSpPr>
          <p:cNvPr id="6" name="Footer Placeholder 5">
            <a:extLst>
              <a:ext uri="{FF2B5EF4-FFF2-40B4-BE49-F238E27FC236}">
                <a16:creationId xmlns:a16="http://schemas.microsoft.com/office/drawing/2014/main" id="{074D7D28-AFC3-4E67-8F97-CE0DCEB51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037EF-42DA-499F-8204-42329F41D573}"/>
              </a:ext>
            </a:extLst>
          </p:cNvPr>
          <p:cNvSpPr>
            <a:spLocks noGrp="1"/>
          </p:cNvSpPr>
          <p:nvPr>
            <p:ph type="sldNum" sz="quarter" idx="12"/>
          </p:nvPr>
        </p:nvSpPr>
        <p:spPr/>
        <p:txBody>
          <a:bodyPr/>
          <a:lstStyle/>
          <a:p>
            <a:fld id="{EAF41A4C-0CD9-440C-AA6F-47874FBBA607}" type="slidenum">
              <a:rPr lang="en-US" smtClean="0"/>
              <a:t>‹#›</a:t>
            </a:fld>
            <a:endParaRPr lang="en-US"/>
          </a:p>
        </p:txBody>
      </p:sp>
    </p:spTree>
    <p:extLst>
      <p:ext uri="{BB962C8B-B14F-4D97-AF65-F5344CB8AC3E}">
        <p14:creationId xmlns:p14="http://schemas.microsoft.com/office/powerpoint/2010/main" val="277286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76630-5E27-41D3-AE04-2BD1D1FA35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011D3-2695-4093-A068-3DB3DE7BD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CBBAE-7B36-4ABF-A453-490D7FD3C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1BB76-5F03-45B4-86E4-E03406AE8575}" type="datetime1">
              <a:rPr lang="en-US" smtClean="0"/>
              <a:t>4/19/2022</a:t>
            </a:fld>
            <a:endParaRPr lang="en-US"/>
          </a:p>
        </p:txBody>
      </p:sp>
      <p:sp>
        <p:nvSpPr>
          <p:cNvPr id="5" name="Footer Placeholder 4">
            <a:extLst>
              <a:ext uri="{FF2B5EF4-FFF2-40B4-BE49-F238E27FC236}">
                <a16:creationId xmlns:a16="http://schemas.microsoft.com/office/drawing/2014/main" id="{43C17EA4-6CEC-45BC-8E5D-0A1D6B1B7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EF7CC0-B6B4-4104-ABD1-1D9D98DED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41A4C-0CD9-440C-AA6F-47874FBBA607}" type="slidenum">
              <a:rPr lang="en-US" smtClean="0"/>
              <a:t>‹#›</a:t>
            </a:fld>
            <a:endParaRPr lang="en-US"/>
          </a:p>
        </p:txBody>
      </p:sp>
    </p:spTree>
    <p:extLst>
      <p:ext uri="{BB962C8B-B14F-4D97-AF65-F5344CB8AC3E}">
        <p14:creationId xmlns:p14="http://schemas.microsoft.com/office/powerpoint/2010/main" val="205909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yukins@stevens.edu" TargetMode="External"/><Relationship Id="rId2" Type="http://schemas.openxmlformats.org/officeDocument/2006/relationships/hyperlink" Target="mailto:ddrabkin@stevens.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cus.gov/research-projects/government-contract-bid-protests-agencies" TargetMode="External"/><Relationship Id="rId2" Type="http://schemas.openxmlformats.org/officeDocument/2006/relationships/hyperlink" Target="https://discover.dtic.mil/section-809-panel/" TargetMode="External"/><Relationship Id="rId1" Type="http://schemas.openxmlformats.org/officeDocument/2006/relationships/slideLayout" Target="../slideLayouts/slideLayout2.xml"/><Relationship Id="rId4" Type="http://schemas.openxmlformats.org/officeDocument/2006/relationships/hyperlink" Target="https://acqirc.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arge white building with a green lawn and trees in front of it&#10;&#10;Description automatically generated with low confidence">
            <a:extLst>
              <a:ext uri="{FF2B5EF4-FFF2-40B4-BE49-F238E27FC236}">
                <a16:creationId xmlns:a16="http://schemas.microsoft.com/office/drawing/2014/main" id="{948C6C0E-381F-45F3-8D81-DA630A89DEA2}"/>
              </a:ext>
            </a:extLst>
          </p:cNvPr>
          <p:cNvPicPr>
            <a:picLocks noChangeAspect="1"/>
          </p:cNvPicPr>
          <p:nvPr/>
        </p:nvPicPr>
        <p:blipFill rotWithShape="1">
          <a:blip r:embed="rId2">
            <a:extLst>
              <a:ext uri="{28A0092B-C50C-407E-A947-70E740481C1C}">
                <a14:useLocalDpi xmlns:a14="http://schemas.microsoft.com/office/drawing/2010/main" val="0"/>
              </a:ext>
            </a:extLst>
          </a:blip>
          <a:srcRect l="12770" t="9091" r="27764"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C7E4B3-1EBA-4136-8B34-1A10D9E1A4C8}"/>
              </a:ext>
            </a:extLst>
          </p:cNvPr>
          <p:cNvSpPr>
            <a:spLocks noGrp="1"/>
          </p:cNvSpPr>
          <p:nvPr>
            <p:ph type="ctrTitle"/>
          </p:nvPr>
        </p:nvSpPr>
        <p:spPr>
          <a:xfrm>
            <a:off x="477981" y="1122363"/>
            <a:ext cx="4023360" cy="3204134"/>
          </a:xfrm>
        </p:spPr>
        <p:txBody>
          <a:bodyPr anchor="b">
            <a:normAutofit/>
          </a:bodyPr>
          <a:lstStyle/>
          <a:p>
            <a:pPr algn="l"/>
            <a:r>
              <a:rPr lang="en-US" sz="3700"/>
              <a:t>Congressionally Mandated Study of Bid Protests at the </a:t>
            </a:r>
            <a:br>
              <a:rPr lang="en-US" sz="3700"/>
            </a:br>
            <a:r>
              <a:rPr lang="en-US" sz="3700"/>
              <a:t>U.S. Department of Defense</a:t>
            </a:r>
          </a:p>
        </p:txBody>
      </p:sp>
      <p:sp>
        <p:nvSpPr>
          <p:cNvPr id="6" name="Subtitle 5">
            <a:extLst>
              <a:ext uri="{FF2B5EF4-FFF2-40B4-BE49-F238E27FC236}">
                <a16:creationId xmlns:a16="http://schemas.microsoft.com/office/drawing/2014/main" id="{A1A4AD38-A5FD-46F8-8078-74FFCCBF2A88}"/>
              </a:ext>
            </a:extLst>
          </p:cNvPr>
          <p:cNvSpPr>
            <a:spLocks noGrp="1"/>
          </p:cNvSpPr>
          <p:nvPr>
            <p:ph type="subTitle" idx="1"/>
          </p:nvPr>
        </p:nvSpPr>
        <p:spPr>
          <a:xfrm>
            <a:off x="477980" y="4872922"/>
            <a:ext cx="4244940" cy="1208141"/>
          </a:xfrm>
        </p:spPr>
        <p:txBody>
          <a:bodyPr>
            <a:normAutofit/>
          </a:bodyPr>
          <a:lstStyle/>
          <a:p>
            <a:pPr algn="l"/>
            <a:r>
              <a:rPr lang="en-US" sz="2000" dirty="0"/>
              <a:t>Meeting with Principal Investigators</a:t>
            </a:r>
          </a:p>
          <a:p>
            <a:pPr algn="l"/>
            <a:r>
              <a:rPr lang="en-US" sz="2000" dirty="0"/>
              <a:t>April 19, 2022, 12:00-1:30 pm Eastern</a:t>
            </a:r>
          </a:p>
          <a:p>
            <a:pPr algn="l"/>
            <a:r>
              <a:rPr lang="en-US" sz="2000" dirty="0"/>
              <a:t>Online</a:t>
            </a:r>
          </a:p>
          <a:p>
            <a:pPr algn="l"/>
            <a:endParaRPr lang="en-US" sz="2000" dirty="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98E2AB2-AC7D-4A69-9535-B6D52639D1D7}"/>
              </a:ext>
            </a:extLst>
          </p:cNvPr>
          <p:cNvSpPr>
            <a:spLocks noGrp="1"/>
          </p:cNvSpPr>
          <p:nvPr>
            <p:ph type="sldNum" sz="quarter" idx="12"/>
          </p:nvPr>
        </p:nvSpPr>
        <p:spPr>
          <a:xfrm>
            <a:off x="8970819" y="6356350"/>
            <a:ext cx="2743200" cy="365125"/>
          </a:xfrm>
        </p:spPr>
        <p:txBody>
          <a:bodyPr>
            <a:normAutofit/>
          </a:bodyPr>
          <a:lstStyle/>
          <a:p>
            <a:pPr>
              <a:spcAft>
                <a:spcPts val="600"/>
              </a:spcAft>
            </a:pPr>
            <a:fld id="{EAF41A4C-0CD9-440C-AA6F-47874FBBA607}" type="slidenum">
              <a:rPr lang="en-US">
                <a:solidFill>
                  <a:schemeClr val="tx1"/>
                </a:solidFill>
              </a:rPr>
              <a:pPr>
                <a:spcAft>
                  <a:spcPts val="600"/>
                </a:spcAft>
              </a:pPr>
              <a:t>1</a:t>
            </a:fld>
            <a:endParaRPr lang="en-US">
              <a:solidFill>
                <a:schemeClr val="tx1"/>
              </a:solidFill>
            </a:endParaRPr>
          </a:p>
        </p:txBody>
      </p:sp>
      <p:sp>
        <p:nvSpPr>
          <p:cNvPr id="3" name="Diagonal Stripe 2">
            <a:extLst>
              <a:ext uri="{FF2B5EF4-FFF2-40B4-BE49-F238E27FC236}">
                <a16:creationId xmlns:a16="http://schemas.microsoft.com/office/drawing/2014/main" id="{C2DCCDE9-468D-438A-9A77-6AD7500B238B}"/>
              </a:ext>
            </a:extLst>
          </p:cNvPr>
          <p:cNvSpPr/>
          <p:nvPr/>
        </p:nvSpPr>
        <p:spPr>
          <a:xfrm>
            <a:off x="0" y="42470"/>
            <a:ext cx="834501" cy="620002"/>
          </a:xfrm>
          <a:prstGeom prst="diagStri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17799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2">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EF5CFF-B0D0-4F68-8390-ABEB49DC9359}"/>
              </a:ext>
            </a:extLst>
          </p:cNvPr>
          <p:cNvSpPr>
            <a:spLocks noGrp="1"/>
          </p:cNvSpPr>
          <p:nvPr>
            <p:ph type="title"/>
          </p:nvPr>
        </p:nvSpPr>
        <p:spPr>
          <a:xfrm>
            <a:off x="1137036" y="548640"/>
            <a:ext cx="9543405" cy="1188720"/>
          </a:xfrm>
        </p:spPr>
        <p:txBody>
          <a:bodyPr>
            <a:normAutofit/>
          </a:bodyPr>
          <a:lstStyle/>
          <a:p>
            <a:r>
              <a:rPr lang="en-US" dirty="0">
                <a:solidFill>
                  <a:schemeClr val="tx1">
                    <a:lumMod val="85000"/>
                    <a:lumOff val="15000"/>
                  </a:schemeClr>
                </a:solidFill>
              </a:rPr>
              <a:t>Questions for Discussion</a:t>
            </a:r>
          </a:p>
        </p:txBody>
      </p:sp>
      <p:sp>
        <p:nvSpPr>
          <p:cNvPr id="3" name="Content Placeholder 2">
            <a:extLst>
              <a:ext uri="{FF2B5EF4-FFF2-40B4-BE49-F238E27FC236}">
                <a16:creationId xmlns:a16="http://schemas.microsoft.com/office/drawing/2014/main" id="{5A74801A-5F06-4BB7-8F96-FE7A6639E8FE}"/>
              </a:ext>
            </a:extLst>
          </p:cNvPr>
          <p:cNvSpPr>
            <a:spLocks noGrp="1"/>
          </p:cNvSpPr>
          <p:nvPr>
            <p:ph idx="1"/>
          </p:nvPr>
        </p:nvSpPr>
        <p:spPr>
          <a:xfrm>
            <a:off x="1957987" y="1971675"/>
            <a:ext cx="8276026" cy="4248150"/>
          </a:xfrm>
        </p:spPr>
        <p:txBody>
          <a:bodyPr anchor="ctr">
            <a:normAutofit/>
          </a:bodyPr>
          <a:lstStyle/>
          <a:p>
            <a:pPr fontAlgn="base">
              <a:buFont typeface="Arial" panose="020B0604020202020204" pitchFamily="34" charset="0"/>
              <a:buChar char="•"/>
            </a:pPr>
            <a:r>
              <a:rPr lang="en-US" sz="1600" b="0" i="0" dirty="0">
                <a:solidFill>
                  <a:schemeClr val="tx1">
                    <a:lumMod val="85000"/>
                    <a:lumOff val="15000"/>
                  </a:schemeClr>
                </a:solidFill>
                <a:effectLst/>
                <a:latin typeface="inherit"/>
              </a:rPr>
              <a:t>Comments on Will Dawson’s proposed approach; comments on suggested approaches to:</a:t>
            </a:r>
          </a:p>
          <a:p>
            <a:pPr lvl="1" fontAlgn="base"/>
            <a:r>
              <a:rPr lang="en-US" sz="1600" b="0" i="0" dirty="0">
                <a:solidFill>
                  <a:schemeClr val="tx1">
                    <a:lumMod val="85000"/>
                    <a:lumOff val="15000"/>
                  </a:schemeClr>
                </a:solidFill>
                <a:effectLst/>
                <a:latin typeface="inherit"/>
              </a:rPr>
              <a:t>The </a:t>
            </a:r>
            <a:r>
              <a:rPr lang="en-US" sz="1600" b="1" i="0" dirty="0">
                <a:solidFill>
                  <a:schemeClr val="tx1">
                    <a:lumMod val="85000"/>
                    <a:lumOff val="15000"/>
                  </a:schemeClr>
                </a:solidFill>
                <a:effectLst/>
                <a:latin typeface="inherit"/>
              </a:rPr>
              <a:t>rate at which protestors are awarded </a:t>
            </a:r>
            <a:r>
              <a:rPr lang="en-US" sz="1600" b="0" i="0" dirty="0">
                <a:solidFill>
                  <a:schemeClr val="tx1">
                    <a:lumMod val="85000"/>
                    <a:lumOff val="15000"/>
                  </a:schemeClr>
                </a:solidFill>
                <a:effectLst/>
                <a:latin typeface="inherit"/>
              </a:rPr>
              <a:t>the contract that was the subject of the bid protest;</a:t>
            </a:r>
          </a:p>
          <a:p>
            <a:pPr lvl="1" fontAlgn="base"/>
            <a:r>
              <a:rPr lang="en-US" sz="1600" b="0" i="0" dirty="0">
                <a:solidFill>
                  <a:schemeClr val="tx1">
                    <a:lumMod val="85000"/>
                    <a:lumOff val="15000"/>
                  </a:schemeClr>
                </a:solidFill>
                <a:effectLst/>
                <a:latin typeface="inherit"/>
              </a:rPr>
              <a:t>The </a:t>
            </a:r>
            <a:r>
              <a:rPr lang="en-US" sz="1600" b="1" i="0" dirty="0">
                <a:solidFill>
                  <a:schemeClr val="tx1">
                    <a:lumMod val="85000"/>
                    <a:lumOff val="15000"/>
                  </a:schemeClr>
                </a:solidFill>
                <a:effectLst/>
                <a:latin typeface="inherit"/>
              </a:rPr>
              <a:t>time it takes the Defense Department to implement corrective actions </a:t>
            </a:r>
            <a:r>
              <a:rPr lang="en-US" sz="1600" b="0" i="0" dirty="0">
                <a:solidFill>
                  <a:schemeClr val="tx1">
                    <a:lumMod val="85000"/>
                    <a:lumOff val="15000"/>
                  </a:schemeClr>
                </a:solidFill>
                <a:effectLst/>
                <a:latin typeface="inherit"/>
              </a:rPr>
              <a:t>after a ruling or decision, the </a:t>
            </a:r>
            <a:r>
              <a:rPr lang="en-US" sz="1600" b="1" i="0" dirty="0">
                <a:solidFill>
                  <a:schemeClr val="tx1">
                    <a:lumMod val="85000"/>
                    <a:lumOff val="15000"/>
                  </a:schemeClr>
                </a:solidFill>
                <a:effectLst/>
                <a:latin typeface="inherit"/>
              </a:rPr>
              <a:t>percentage of those corrective actions that are subsequently protested</a:t>
            </a:r>
            <a:r>
              <a:rPr lang="en-US" sz="1600" b="0" i="0" dirty="0">
                <a:solidFill>
                  <a:schemeClr val="tx1">
                    <a:lumMod val="85000"/>
                    <a:lumOff val="15000"/>
                  </a:schemeClr>
                </a:solidFill>
                <a:effectLst/>
                <a:latin typeface="inherit"/>
              </a:rPr>
              <a:t>, and the </a:t>
            </a:r>
            <a:r>
              <a:rPr lang="en-US" sz="1600" b="1" i="0" dirty="0">
                <a:solidFill>
                  <a:schemeClr val="tx1">
                    <a:lumMod val="85000"/>
                    <a:lumOff val="15000"/>
                  </a:schemeClr>
                </a:solidFill>
                <a:effectLst/>
                <a:latin typeface="inherit"/>
              </a:rPr>
              <a:t>outcomes of those protests;</a:t>
            </a:r>
          </a:p>
          <a:p>
            <a:pPr lvl="1" fontAlgn="base"/>
            <a:r>
              <a:rPr lang="en-US" sz="1600" b="0" i="0" dirty="0">
                <a:solidFill>
                  <a:schemeClr val="tx1">
                    <a:lumMod val="85000"/>
                    <a:lumOff val="15000"/>
                  </a:schemeClr>
                </a:solidFill>
                <a:effectLst/>
                <a:latin typeface="inherit"/>
              </a:rPr>
              <a:t>Analysis of the </a:t>
            </a:r>
            <a:r>
              <a:rPr lang="en-US" sz="1600" b="1" i="0" dirty="0">
                <a:solidFill>
                  <a:schemeClr val="tx1">
                    <a:lumMod val="85000"/>
                    <a:lumOff val="15000"/>
                  </a:schemeClr>
                </a:solidFill>
                <a:effectLst/>
                <a:latin typeface="inherit"/>
              </a:rPr>
              <a:t>time spent at each phase of the procurement process attempting to prevent a protest, addressing a protest, or taking corrective action</a:t>
            </a:r>
            <a:r>
              <a:rPr lang="en-US" sz="1600" b="0" i="0" dirty="0">
                <a:solidFill>
                  <a:schemeClr val="tx1">
                    <a:lumMod val="85000"/>
                    <a:lumOff val="15000"/>
                  </a:schemeClr>
                </a:solidFill>
                <a:effectLst/>
                <a:latin typeface="inherit"/>
              </a:rPr>
              <a:t> in response to a protest, including the efficacy of any actions attempted to prevent the occurrence of a protest; </a:t>
            </a:r>
          </a:p>
          <a:p>
            <a:pPr lvl="1" fontAlgn="base"/>
            <a:r>
              <a:rPr lang="en-US" sz="1600" b="0" i="0" dirty="0">
                <a:solidFill>
                  <a:schemeClr val="tx1">
                    <a:lumMod val="85000"/>
                    <a:lumOff val="15000"/>
                  </a:schemeClr>
                </a:solidFill>
                <a:effectLst/>
                <a:latin typeface="inherit"/>
              </a:rPr>
              <a:t>Analysis of the </a:t>
            </a:r>
            <a:r>
              <a:rPr lang="en-US" sz="1600" b="1" i="0" dirty="0">
                <a:solidFill>
                  <a:schemeClr val="tx1">
                    <a:lumMod val="85000"/>
                    <a:lumOff val="15000"/>
                  </a:schemeClr>
                </a:solidFill>
                <a:effectLst/>
                <a:latin typeface="inherit"/>
              </a:rPr>
              <a:t>number and disposition of protests </a:t>
            </a:r>
            <a:r>
              <a:rPr lang="en-US" sz="1600" b="0" i="0" dirty="0">
                <a:solidFill>
                  <a:schemeClr val="tx1">
                    <a:lumMod val="85000"/>
                    <a:lumOff val="15000"/>
                  </a:schemeClr>
                </a:solidFill>
                <a:effectLst/>
                <a:latin typeface="inherit"/>
              </a:rPr>
              <a:t>filed within the Defense Department</a:t>
            </a:r>
            <a:r>
              <a:rPr lang="en-US" sz="1200" b="0" i="0" dirty="0">
                <a:solidFill>
                  <a:schemeClr val="tx1">
                    <a:lumMod val="85000"/>
                    <a:lumOff val="15000"/>
                  </a:schemeClr>
                </a:solidFill>
                <a:effectLst/>
                <a:latin typeface="inherit"/>
              </a:rPr>
              <a:t>.</a:t>
            </a:r>
          </a:p>
          <a:p>
            <a:pPr fontAlgn="base">
              <a:buFont typeface="Arial" panose="020B0604020202020204" pitchFamily="34" charset="0"/>
              <a:buChar char="•"/>
            </a:pPr>
            <a:r>
              <a:rPr lang="en-US" sz="1600" b="1" i="0" dirty="0">
                <a:solidFill>
                  <a:schemeClr val="tx1">
                    <a:lumMod val="85000"/>
                    <a:lumOff val="15000"/>
                  </a:schemeClr>
                </a:solidFill>
                <a:effectLst/>
                <a:latin typeface="inherit"/>
              </a:rPr>
              <a:t>Agency-level bid protests</a:t>
            </a:r>
            <a:r>
              <a:rPr lang="en-US" sz="1600" b="0" i="0" dirty="0">
                <a:solidFill>
                  <a:schemeClr val="tx1">
                    <a:lumMod val="85000"/>
                    <a:lumOff val="15000"/>
                  </a:schemeClr>
                </a:solidFill>
                <a:effectLst/>
                <a:latin typeface="inherit"/>
              </a:rPr>
              <a:t>:  “prevalence, timeliness, outcomes, availability, and reliability of data on protest activities; consistency of protest processes among the military Services; and any other challenges that affect the expediency of [agency-level bid] protest processes”</a:t>
            </a:r>
          </a:p>
          <a:p>
            <a:endParaRPr lang="en-US" sz="1400" dirty="0">
              <a:solidFill>
                <a:schemeClr val="tx1">
                  <a:lumMod val="85000"/>
                  <a:lumOff val="15000"/>
                </a:schemeClr>
              </a:solidFill>
            </a:endParaRPr>
          </a:p>
        </p:txBody>
      </p:sp>
      <p:sp>
        <p:nvSpPr>
          <p:cNvPr id="39" name="Freeform: Shape 34">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6ECF3E-9CA2-431C-AC89-2D1DC63334B5}"/>
              </a:ext>
            </a:extLst>
          </p:cNvPr>
          <p:cNvSpPr>
            <a:spLocks noGrp="1"/>
          </p:cNvSpPr>
          <p:nvPr>
            <p:ph type="sldNum" sz="quarter" idx="12"/>
          </p:nvPr>
        </p:nvSpPr>
        <p:spPr>
          <a:xfrm>
            <a:off x="8610600" y="6356350"/>
            <a:ext cx="2743200" cy="365125"/>
          </a:xfrm>
        </p:spPr>
        <p:txBody>
          <a:bodyPr>
            <a:normAutofit/>
          </a:bodyPr>
          <a:lstStyle/>
          <a:p>
            <a:pPr>
              <a:spcAft>
                <a:spcPts val="600"/>
              </a:spcAft>
            </a:pPr>
            <a:fld id="{EAF41A4C-0CD9-440C-AA6F-47874FBBA607}" type="slidenum">
              <a:rPr lang="en-US" sz="1000"/>
              <a:pPr>
                <a:spcAft>
                  <a:spcPts val="600"/>
                </a:spcAft>
              </a:pPr>
              <a:t>10</a:t>
            </a:fld>
            <a:endParaRPr lang="en-US" sz="1000"/>
          </a:p>
        </p:txBody>
      </p:sp>
      <p:sp>
        <p:nvSpPr>
          <p:cNvPr id="8" name="Diagonal Stripe 7">
            <a:extLst>
              <a:ext uri="{FF2B5EF4-FFF2-40B4-BE49-F238E27FC236}">
                <a16:creationId xmlns:a16="http://schemas.microsoft.com/office/drawing/2014/main" id="{ED0289D4-28AC-46CD-B54E-5F8EEAE9F7E8}"/>
              </a:ext>
            </a:extLst>
          </p:cNvPr>
          <p:cNvSpPr/>
          <p:nvPr/>
        </p:nvSpPr>
        <p:spPr>
          <a:xfrm>
            <a:off x="0" y="42470"/>
            <a:ext cx="834501" cy="620002"/>
          </a:xfrm>
          <a:prstGeom prst="diagStri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242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D2FBEA-597D-4DBD-9B27-A980547DC1BA}"/>
              </a:ext>
            </a:extLst>
          </p:cNvPr>
          <p:cNvSpPr>
            <a:spLocks noGrp="1"/>
          </p:cNvSpPr>
          <p:nvPr>
            <p:ph type="title"/>
          </p:nvPr>
        </p:nvSpPr>
        <p:spPr>
          <a:xfrm>
            <a:off x="600486" y="2213998"/>
            <a:ext cx="6437700" cy="2611967"/>
          </a:xfrm>
        </p:spPr>
        <p:txBody>
          <a:bodyPr vert="horz" lIns="91440" tIns="45720" rIns="91440" bIns="45720" rtlCol="0" anchor="b">
            <a:normAutofit fontScale="90000"/>
          </a:bodyPr>
          <a:lstStyle/>
          <a:p>
            <a:r>
              <a:rPr lang="en-US" sz="5400" kern="1200" dirty="0">
                <a:solidFill>
                  <a:schemeClr val="tx1"/>
                </a:solidFill>
                <a:latin typeface="+mj-lt"/>
                <a:ea typeface="+mj-ea"/>
                <a:cs typeface="+mj-cs"/>
              </a:rPr>
              <a:t>Conclusion</a:t>
            </a:r>
            <a:br>
              <a:rPr lang="en-US" sz="5400" kern="1200" dirty="0">
                <a:solidFill>
                  <a:schemeClr val="tx1"/>
                </a:solidFill>
                <a:latin typeface="+mj-lt"/>
                <a:ea typeface="+mj-ea"/>
                <a:cs typeface="+mj-cs"/>
              </a:rPr>
            </a:br>
            <a:br>
              <a:rPr lang="en-US" sz="5400" kern="1200" dirty="0">
                <a:solidFill>
                  <a:schemeClr val="tx1"/>
                </a:solidFill>
                <a:latin typeface="+mj-lt"/>
                <a:ea typeface="+mj-ea"/>
                <a:cs typeface="+mj-cs"/>
              </a:rPr>
            </a:br>
            <a:r>
              <a:rPr lang="en-US" sz="5400" kern="1200" dirty="0">
                <a:latin typeface="+mj-lt"/>
                <a:ea typeface="+mj-ea"/>
                <a:cs typeface="+mj-cs"/>
                <a:hlinkClick r:id="rId2">
                  <a:extLst>
                    <a:ext uri="{A12FA001-AC4F-418D-AE19-62706E023703}">
                      <ahyp:hlinkClr xmlns:ahyp="http://schemas.microsoft.com/office/drawing/2018/hyperlinkcolor" val="tx"/>
                    </a:ext>
                  </a:extLst>
                </a:hlinkClick>
              </a:rPr>
              <a:t>ddrabkin@stevens.edu</a:t>
            </a:r>
            <a:br>
              <a:rPr lang="en-US" sz="5400" kern="1200" dirty="0">
                <a:latin typeface="+mj-lt"/>
                <a:ea typeface="+mj-ea"/>
                <a:cs typeface="+mj-cs"/>
              </a:rPr>
            </a:br>
            <a:r>
              <a:rPr lang="en-US" sz="5400" kern="1200" dirty="0">
                <a:latin typeface="+mj-lt"/>
                <a:ea typeface="+mj-ea"/>
                <a:cs typeface="+mj-cs"/>
                <a:hlinkClick r:id="rId3">
                  <a:extLst>
                    <a:ext uri="{A12FA001-AC4F-418D-AE19-62706E023703}">
                      <ahyp:hlinkClr xmlns:ahyp="http://schemas.microsoft.com/office/drawing/2018/hyperlinkcolor" val="tx"/>
                    </a:ext>
                  </a:extLst>
                </a:hlinkClick>
              </a:rPr>
              <a:t>cyukins@stevens.edu</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E7BDFEB6-B023-41E7-AAEC-0B92CEE2F0FB}"/>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spcAft>
                <a:spcPts val="600"/>
              </a:spcAft>
            </a:pPr>
            <a:fld id="{EAF41A4C-0CD9-440C-AA6F-47874FBBA607}" type="slidenum">
              <a:rPr lang="en-US">
                <a:solidFill>
                  <a:schemeClr val="tx1">
                    <a:alpha val="70000"/>
                  </a:schemeClr>
                </a:solidFill>
              </a:rPr>
              <a:pPr>
                <a:spcAft>
                  <a:spcPts val="600"/>
                </a:spcAft>
              </a:pPr>
              <a:t>11</a:t>
            </a:fld>
            <a:endParaRPr lang="en-US">
              <a:solidFill>
                <a:schemeClr val="tx1">
                  <a:alpha val="70000"/>
                </a:schemeClr>
              </a:solidFill>
            </a:endParaRPr>
          </a:p>
        </p:txBody>
      </p:sp>
    </p:spTree>
    <p:extLst>
      <p:ext uri="{BB962C8B-B14F-4D97-AF65-F5344CB8AC3E}">
        <p14:creationId xmlns:p14="http://schemas.microsoft.com/office/powerpoint/2010/main" val="22411167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arge white building with a statue on top&#10;&#10;Description automatically generated with medium confidence">
            <a:extLst>
              <a:ext uri="{FF2B5EF4-FFF2-40B4-BE49-F238E27FC236}">
                <a16:creationId xmlns:a16="http://schemas.microsoft.com/office/drawing/2014/main" id="{BE39CEAF-676B-4465-9C51-71A4AA4D7617}"/>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20" y="10"/>
            <a:ext cx="12191980" cy="6857990"/>
          </a:xfrm>
          <a:prstGeom prst="rect">
            <a:avLst/>
          </a:prstGeom>
        </p:spPr>
      </p:pic>
      <p:sp>
        <p:nvSpPr>
          <p:cNvPr id="13"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1CAF5-5AD1-4301-93AB-97760A5C4511}"/>
              </a:ext>
            </a:extLst>
          </p:cNvPr>
          <p:cNvSpPr>
            <a:spLocks noGrp="1"/>
          </p:cNvSpPr>
          <p:nvPr>
            <p:ph type="title"/>
          </p:nvPr>
        </p:nvSpPr>
        <p:spPr>
          <a:xfrm>
            <a:off x="594109" y="290739"/>
            <a:ext cx="6619811" cy="1344975"/>
          </a:xfrm>
        </p:spPr>
        <p:txBody>
          <a:bodyPr>
            <a:normAutofit/>
          </a:bodyPr>
          <a:lstStyle/>
          <a:p>
            <a:r>
              <a:rPr lang="en-US" sz="4000" dirty="0"/>
              <a:t>Meeting Description</a:t>
            </a:r>
          </a:p>
        </p:txBody>
      </p:sp>
      <p:sp>
        <p:nvSpPr>
          <p:cNvPr id="3" name="Content Placeholder 2">
            <a:extLst>
              <a:ext uri="{FF2B5EF4-FFF2-40B4-BE49-F238E27FC236}">
                <a16:creationId xmlns:a16="http://schemas.microsoft.com/office/drawing/2014/main" id="{384B248A-B0E0-49C6-B063-68F07A3B6F97}"/>
              </a:ext>
            </a:extLst>
          </p:cNvPr>
          <p:cNvSpPr>
            <a:spLocks noGrp="1"/>
          </p:cNvSpPr>
          <p:nvPr>
            <p:ph idx="1"/>
          </p:nvPr>
        </p:nvSpPr>
        <p:spPr>
          <a:xfrm>
            <a:off x="594109" y="1343025"/>
            <a:ext cx="6620505" cy="4781550"/>
          </a:xfrm>
        </p:spPr>
        <p:txBody>
          <a:bodyPr>
            <a:normAutofit/>
          </a:bodyPr>
          <a:lstStyle/>
          <a:p>
            <a:pPr marL="0" indent="0">
              <a:buNone/>
            </a:pPr>
            <a:r>
              <a:rPr lang="en-US" sz="2000" dirty="0"/>
              <a:t>In the conference report which accompanied section 886 of the National Defense Authorization Act (NDAA) for Fiscal Year (FY) 2021, Congress called for the Defense Department to launch a new study of bid protests. </a:t>
            </a:r>
          </a:p>
          <a:p>
            <a:pPr marL="0" indent="0">
              <a:buNone/>
            </a:pPr>
            <a:r>
              <a:rPr lang="en-US" sz="2000" dirty="0"/>
              <a:t>The conferees said that the study “should review existing law, the Federal Acquisition Regulation, and agency policies and procedures,” and should “solicit input from across the DOD and industry stakeholders.”</a:t>
            </a:r>
          </a:p>
          <a:p>
            <a:pPr marL="0" indent="0">
              <a:buNone/>
            </a:pPr>
            <a:r>
              <a:rPr lang="en-US" sz="2000" b="1" dirty="0"/>
              <a:t>A meeting with the principal investigators will be held on the study on Tuesday, April 19, 2022 at 12:00 - 1:30 Eastern</a:t>
            </a:r>
            <a:r>
              <a:rPr lang="en-US" sz="2000" dirty="0"/>
              <a:t>.  Principal investigators David </a:t>
            </a:r>
            <a:r>
              <a:rPr lang="en-US" sz="2000" dirty="0" err="1"/>
              <a:t>Drabkin</a:t>
            </a:r>
            <a:r>
              <a:rPr lang="en-US" sz="2000" dirty="0"/>
              <a:t> and Christopher Yukins will discuss initial steps from the study, and will seek input on the questions posed by Congress, above.  The meeting will be virtual and will not be recorded, and attendance is limited to 50 persons.</a:t>
            </a:r>
          </a:p>
        </p:txBody>
      </p:sp>
      <p:sp>
        <p:nvSpPr>
          <p:cNvPr id="4" name="Slide Number Placeholder 3">
            <a:extLst>
              <a:ext uri="{FF2B5EF4-FFF2-40B4-BE49-F238E27FC236}">
                <a16:creationId xmlns:a16="http://schemas.microsoft.com/office/drawing/2014/main" id="{3B913502-0AAB-426A-80C8-ADE753C3D12C}"/>
              </a:ext>
            </a:extLst>
          </p:cNvPr>
          <p:cNvSpPr>
            <a:spLocks noGrp="1"/>
          </p:cNvSpPr>
          <p:nvPr>
            <p:ph type="sldNum" sz="quarter" idx="12"/>
          </p:nvPr>
        </p:nvSpPr>
        <p:spPr>
          <a:xfrm>
            <a:off x="8610600" y="6356350"/>
            <a:ext cx="2743200" cy="365125"/>
          </a:xfrm>
        </p:spPr>
        <p:txBody>
          <a:bodyPr>
            <a:normAutofit/>
          </a:bodyPr>
          <a:lstStyle/>
          <a:p>
            <a:pPr>
              <a:spcAft>
                <a:spcPts val="600"/>
              </a:spcAft>
            </a:pPr>
            <a:fld id="{EAF41A4C-0CD9-440C-AA6F-47874FBBA607}" type="slidenum">
              <a:rPr lang="en-US">
                <a:solidFill>
                  <a:srgbClr val="FFFFFF"/>
                </a:solidFill>
              </a:rPr>
              <a:pPr>
                <a:spcAft>
                  <a:spcPts val="600"/>
                </a:spcAft>
              </a:pPr>
              <a:t>2</a:t>
            </a:fld>
            <a:endParaRPr lang="en-US">
              <a:solidFill>
                <a:srgbClr val="FFFFFF"/>
              </a:solidFill>
            </a:endParaRPr>
          </a:p>
        </p:txBody>
      </p:sp>
      <p:sp>
        <p:nvSpPr>
          <p:cNvPr id="7" name="Diagonal Stripe 6">
            <a:extLst>
              <a:ext uri="{FF2B5EF4-FFF2-40B4-BE49-F238E27FC236}">
                <a16:creationId xmlns:a16="http://schemas.microsoft.com/office/drawing/2014/main" id="{47134856-1F77-4D47-B167-929DA0D03D13}"/>
              </a:ext>
            </a:extLst>
          </p:cNvPr>
          <p:cNvSpPr/>
          <p:nvPr/>
        </p:nvSpPr>
        <p:spPr>
          <a:xfrm>
            <a:off x="0" y="42470"/>
            <a:ext cx="834501" cy="620002"/>
          </a:xfrm>
          <a:prstGeom prst="diagStri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729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FC1F2-3D5D-4C54-A9E7-F429BEF86CA1}"/>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Agenda</a:t>
            </a:r>
          </a:p>
        </p:txBody>
      </p:sp>
      <p:sp>
        <p:nvSpPr>
          <p:cNvPr id="4" name="Slide Number Placeholder 3">
            <a:extLst>
              <a:ext uri="{FF2B5EF4-FFF2-40B4-BE49-F238E27FC236}">
                <a16:creationId xmlns:a16="http://schemas.microsoft.com/office/drawing/2014/main" id="{DFDC5995-2D38-444E-956C-36EBDA86A0C5}"/>
              </a:ext>
            </a:extLst>
          </p:cNvPr>
          <p:cNvSpPr>
            <a:spLocks noGrp="1"/>
          </p:cNvSpPr>
          <p:nvPr>
            <p:ph type="sldNum" sz="quarter" idx="12"/>
          </p:nvPr>
        </p:nvSpPr>
        <p:spPr>
          <a:xfrm>
            <a:off x="11704320" y="6455664"/>
            <a:ext cx="448056" cy="365125"/>
          </a:xfrm>
        </p:spPr>
        <p:txBody>
          <a:bodyPr>
            <a:normAutofit/>
          </a:bodyPr>
          <a:lstStyle/>
          <a:p>
            <a:pPr>
              <a:spcAft>
                <a:spcPts val="600"/>
              </a:spcAft>
            </a:pPr>
            <a:fld id="{EAF41A4C-0CD9-440C-AA6F-47874FBBA607}"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E385900E-2E8E-40A1-ADFB-AF03F76A6A87}"/>
              </a:ext>
            </a:extLst>
          </p:cNvPr>
          <p:cNvGraphicFramePr>
            <a:graphicFrameLocks noGrp="1"/>
          </p:cNvGraphicFramePr>
          <p:nvPr>
            <p:ph idx="1"/>
            <p:extLst>
              <p:ext uri="{D42A27DB-BD31-4B8C-83A1-F6EECF244321}">
                <p14:modId xmlns:p14="http://schemas.microsoft.com/office/powerpoint/2010/main" val="872340224"/>
              </p:ext>
            </p:extLst>
          </p:nvPr>
        </p:nvGraphicFramePr>
        <p:xfrm>
          <a:off x="4581727" y="649480"/>
          <a:ext cx="3572441"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iagonal Stripe 10">
            <a:extLst>
              <a:ext uri="{FF2B5EF4-FFF2-40B4-BE49-F238E27FC236}">
                <a16:creationId xmlns:a16="http://schemas.microsoft.com/office/drawing/2014/main" id="{31FF90F3-7319-4840-9A2D-25C5E690AEFA}"/>
              </a:ext>
            </a:extLst>
          </p:cNvPr>
          <p:cNvSpPr/>
          <p:nvPr/>
        </p:nvSpPr>
        <p:spPr>
          <a:xfrm>
            <a:off x="0" y="42470"/>
            <a:ext cx="834501" cy="620002"/>
          </a:xfrm>
          <a:prstGeom prst="diagStri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250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CFFD0-A483-4286-A232-3F0A7C836317}"/>
              </a:ext>
            </a:extLst>
          </p:cNvPr>
          <p:cNvSpPr>
            <a:spLocks noGrp="1"/>
          </p:cNvSpPr>
          <p:nvPr>
            <p:ph type="title"/>
          </p:nvPr>
        </p:nvSpPr>
        <p:spPr>
          <a:xfrm>
            <a:off x="411480" y="991443"/>
            <a:ext cx="4443154" cy="1087819"/>
          </a:xfrm>
        </p:spPr>
        <p:txBody>
          <a:bodyPr anchor="b">
            <a:normAutofit/>
          </a:bodyPr>
          <a:lstStyle/>
          <a:p>
            <a:r>
              <a:rPr lang="en-US" sz="3400" b="1"/>
              <a:t>Bid Protest Study Description</a:t>
            </a:r>
          </a:p>
        </p:txBody>
      </p:sp>
      <p:sp>
        <p:nvSpPr>
          <p:cNvPr id="25" name="Rectangle 19">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1">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C319E6B-18A5-47D7-A6C6-3B5AC4212E68}"/>
              </a:ext>
            </a:extLst>
          </p:cNvPr>
          <p:cNvSpPr>
            <a:spLocks noGrp="1"/>
          </p:cNvSpPr>
          <p:nvPr>
            <p:ph idx="1"/>
          </p:nvPr>
        </p:nvSpPr>
        <p:spPr>
          <a:xfrm>
            <a:off x="411480" y="2684095"/>
            <a:ext cx="4443154" cy="3492868"/>
          </a:xfrm>
        </p:spPr>
        <p:txBody>
          <a:bodyPr>
            <a:normAutofit lnSpcReduction="10000"/>
          </a:bodyPr>
          <a:lstStyle/>
          <a:p>
            <a:r>
              <a:rPr lang="en-US" sz="1800" dirty="0"/>
              <a:t>In the conference report which accompanied the National Defense Authorization Act for FY2021, Congress called for a study of bid protests at the U.S. Department of Defense by the </a:t>
            </a:r>
            <a:r>
              <a:rPr lang="en-US" sz="1800" b="1" dirty="0"/>
              <a:t>Acquisition Innovation Research Center</a:t>
            </a:r>
          </a:p>
          <a:p>
            <a:r>
              <a:rPr lang="en-US" sz="1800" dirty="0"/>
              <a:t>DoD provided an interim report to Congress in 2021 – available on study page, https://publicprocurementinternational.com/congressionally-commissioned-bid-protest-study/</a:t>
            </a:r>
          </a:p>
          <a:p>
            <a:r>
              <a:rPr lang="en-US" sz="1800" dirty="0"/>
              <a:t>Final report is expected in second half 2022</a:t>
            </a:r>
          </a:p>
        </p:txBody>
      </p:sp>
      <p:pic>
        <p:nvPicPr>
          <p:cNvPr id="6" name="Picture 5">
            <a:extLst>
              <a:ext uri="{FF2B5EF4-FFF2-40B4-BE49-F238E27FC236}">
                <a16:creationId xmlns:a16="http://schemas.microsoft.com/office/drawing/2014/main" id="{141EEFD8-CF1C-4A6F-99AA-8D9535FB3D23}"/>
              </a:ext>
            </a:extLst>
          </p:cNvPr>
          <p:cNvPicPr>
            <a:picLocks noChangeAspect="1"/>
          </p:cNvPicPr>
          <p:nvPr/>
        </p:nvPicPr>
        <p:blipFill>
          <a:blip r:embed="rId2"/>
          <a:stretch>
            <a:fillRect/>
          </a:stretch>
        </p:blipFill>
        <p:spPr>
          <a:xfrm>
            <a:off x="5385816" y="1928076"/>
            <a:ext cx="6440424" cy="2946493"/>
          </a:xfrm>
          <a:prstGeom prst="rect">
            <a:avLst/>
          </a:prstGeom>
        </p:spPr>
      </p:pic>
      <p:sp>
        <p:nvSpPr>
          <p:cNvPr id="4" name="Slide Number Placeholder 3">
            <a:extLst>
              <a:ext uri="{FF2B5EF4-FFF2-40B4-BE49-F238E27FC236}">
                <a16:creationId xmlns:a16="http://schemas.microsoft.com/office/drawing/2014/main" id="{488805AA-2048-406F-AEB2-5D9EAF43E9FE}"/>
              </a:ext>
            </a:extLst>
          </p:cNvPr>
          <p:cNvSpPr>
            <a:spLocks noGrp="1"/>
          </p:cNvSpPr>
          <p:nvPr>
            <p:ph type="sldNum" sz="quarter" idx="12"/>
          </p:nvPr>
        </p:nvSpPr>
        <p:spPr>
          <a:xfrm>
            <a:off x="9037321" y="6356350"/>
            <a:ext cx="2743200" cy="365125"/>
          </a:xfrm>
        </p:spPr>
        <p:txBody>
          <a:bodyPr>
            <a:normAutofit/>
          </a:bodyPr>
          <a:lstStyle/>
          <a:p>
            <a:pPr>
              <a:spcAft>
                <a:spcPts val="600"/>
              </a:spcAft>
            </a:pPr>
            <a:fld id="{EAF41A4C-0CD9-440C-AA6F-47874FBBA607}"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
        <p:nvSpPr>
          <p:cNvPr id="11" name="Diagonal Stripe 10">
            <a:extLst>
              <a:ext uri="{FF2B5EF4-FFF2-40B4-BE49-F238E27FC236}">
                <a16:creationId xmlns:a16="http://schemas.microsoft.com/office/drawing/2014/main" id="{ED1B8691-36BD-4A51-89D9-7654B61CFB96}"/>
              </a:ext>
            </a:extLst>
          </p:cNvPr>
          <p:cNvSpPr/>
          <p:nvPr/>
        </p:nvSpPr>
        <p:spPr>
          <a:xfrm>
            <a:off x="0" y="42470"/>
            <a:ext cx="834501" cy="620002"/>
          </a:xfrm>
          <a:prstGeom prst="diagStri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254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DD9F7-BC86-4C41-B146-BE55BDD7783B}"/>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Project</a:t>
            </a:r>
            <a:br>
              <a:rPr lang="en-US" sz="4000" b="1" dirty="0">
                <a:solidFill>
                  <a:srgbClr val="FFFFFF"/>
                </a:solidFill>
              </a:rPr>
            </a:br>
            <a:r>
              <a:rPr lang="en-US" sz="4000" b="1" dirty="0">
                <a:solidFill>
                  <a:srgbClr val="FFFFFF"/>
                </a:solidFill>
              </a:rPr>
              <a:t>Team</a:t>
            </a:r>
          </a:p>
        </p:txBody>
      </p:sp>
      <p:sp>
        <p:nvSpPr>
          <p:cNvPr id="3" name="Content Placeholder 2">
            <a:extLst>
              <a:ext uri="{FF2B5EF4-FFF2-40B4-BE49-F238E27FC236}">
                <a16:creationId xmlns:a16="http://schemas.microsoft.com/office/drawing/2014/main" id="{C808A874-8B80-4C41-91C2-9E06A51B7883}"/>
              </a:ext>
            </a:extLst>
          </p:cNvPr>
          <p:cNvSpPr>
            <a:spLocks noGrp="1"/>
          </p:cNvSpPr>
          <p:nvPr>
            <p:ph idx="1"/>
          </p:nvPr>
        </p:nvSpPr>
        <p:spPr>
          <a:xfrm>
            <a:off x="4810259" y="257452"/>
            <a:ext cx="6555347" cy="6383045"/>
          </a:xfrm>
        </p:spPr>
        <p:txBody>
          <a:bodyPr anchor="ctr">
            <a:normAutofit fontScale="70000" lnSpcReduction="20000"/>
          </a:bodyPr>
          <a:lstStyle/>
          <a:p>
            <a:r>
              <a:rPr lang="en-US" sz="2300" b="1" dirty="0"/>
              <a:t>David </a:t>
            </a:r>
            <a:r>
              <a:rPr lang="en-US" sz="2300" b="1" dirty="0" err="1"/>
              <a:t>Drabkin</a:t>
            </a:r>
            <a:r>
              <a:rPr lang="en-US" sz="2300" b="1" dirty="0"/>
              <a:t> (PI) </a:t>
            </a:r>
            <a:r>
              <a:rPr lang="en-US" sz="2300" dirty="0"/>
              <a:t>– Chairman of congressionally mandated comprehensive </a:t>
            </a:r>
            <a:r>
              <a:rPr lang="en-US" sz="2300" dirty="0">
                <a:hlinkClick r:id="rId2"/>
              </a:rPr>
              <a:t>study of acquisition reforms</a:t>
            </a:r>
            <a:r>
              <a:rPr lang="en-US" sz="2300" dirty="0"/>
              <a:t> under Section 809 of the National Defense Authorization Act for FY2016, which included bid protest reform recommendations; former Senior Procurement Executive, U.S. General Services Administration; extensive DoD procurement and legal experience; Chairman, Procurement Roundtable (senior members of acquisition community).</a:t>
            </a:r>
          </a:p>
          <a:p>
            <a:r>
              <a:rPr lang="en-US" sz="2300" b="1" dirty="0"/>
              <a:t>Christopher Yukins (PI) </a:t>
            </a:r>
            <a:r>
              <a:rPr lang="en-US" sz="2300" dirty="0"/>
              <a:t>– Professor, George Washington University Law School; attorney with extensive bid protest experience in government and private sector; works regularly with government and private sector on government acquisition reform efforts; led Administrative Conference of the United States (ACUS) </a:t>
            </a:r>
            <a:r>
              <a:rPr lang="en-US" sz="2300" dirty="0">
                <a:hlinkClick r:id="rId3"/>
              </a:rPr>
              <a:t>study of agency-level bid protests</a:t>
            </a:r>
            <a:r>
              <a:rPr lang="en-US" sz="2300" dirty="0"/>
              <a:t>.</a:t>
            </a:r>
          </a:p>
          <a:p>
            <a:r>
              <a:rPr lang="en-US" sz="2300" b="1" dirty="0"/>
              <a:t>Roxanne Reinhardt</a:t>
            </a:r>
            <a:r>
              <a:rPr lang="en-US" sz="2300" dirty="0"/>
              <a:t> – Research Scientist and coordinator.  GW Law -- Third Year.  BA in History and Anthropology from Eastern Michigan University. Legal area of interest: the intersection of government contracts and national security. Member and the prior Projects and Symposium Editor of the Public Contract Law Journal. Has interned with the Maritime Administration's Government Procurement Division and two government contracts law firms.</a:t>
            </a:r>
            <a:endParaRPr lang="en-US" sz="2300" b="1" dirty="0"/>
          </a:p>
          <a:p>
            <a:r>
              <a:rPr lang="en-US" sz="2300" b="1" dirty="0"/>
              <a:t>Dinesh Verma </a:t>
            </a:r>
            <a:r>
              <a:rPr lang="en-US" sz="2300" dirty="0"/>
              <a:t>– Founding Dean of the School of Systems and Enterprises at Stevens Institute of Technology (2007-2016); serves as the Executive Director of the Systems Engineering Research Center (SERC), a U.S. Department of Defense- sponsored University Affiliated Research Center (UARC) focused on systems engineering research, which includes the </a:t>
            </a:r>
            <a:r>
              <a:rPr lang="en-US" sz="2300" dirty="0">
                <a:hlinkClick r:id="rId4"/>
              </a:rPr>
              <a:t>Acquisition Innovation Research Center</a:t>
            </a:r>
            <a:r>
              <a:rPr lang="en-US" sz="2300" dirty="0"/>
              <a:t>.</a:t>
            </a:r>
          </a:p>
          <a:p>
            <a:r>
              <a:rPr lang="en-US" sz="2300" b="1" dirty="0"/>
              <a:t>Philip Anton </a:t>
            </a:r>
            <a:r>
              <a:rPr lang="en-US" sz="2300" dirty="0"/>
              <a:t>– Chief Scientist of the Acquisition Innovation and Research Center (AIRC) at the Stevens Institute of Technology; former Senior Information Scientist, RAND Corporation; founder, U.S. Department of Defense Acquisition Policy Analysis Center; former Technology Area Manager and Principal Scientist, MITRE. </a:t>
            </a:r>
          </a:p>
          <a:p>
            <a:pPr marL="0" indent="0">
              <a:buNone/>
            </a:pPr>
            <a:r>
              <a:rPr lang="en-US" sz="2000" dirty="0"/>
              <a:t> </a:t>
            </a:r>
          </a:p>
        </p:txBody>
      </p:sp>
      <p:sp>
        <p:nvSpPr>
          <p:cNvPr id="4" name="Slide Number Placeholder 3">
            <a:extLst>
              <a:ext uri="{FF2B5EF4-FFF2-40B4-BE49-F238E27FC236}">
                <a16:creationId xmlns:a16="http://schemas.microsoft.com/office/drawing/2014/main" id="{4576FAFA-9F81-4258-92EB-ED81DCE43623}"/>
              </a:ext>
            </a:extLst>
          </p:cNvPr>
          <p:cNvSpPr>
            <a:spLocks noGrp="1"/>
          </p:cNvSpPr>
          <p:nvPr>
            <p:ph type="sldNum" sz="quarter" idx="12"/>
          </p:nvPr>
        </p:nvSpPr>
        <p:spPr>
          <a:xfrm>
            <a:off x="11704320" y="6455664"/>
            <a:ext cx="448056" cy="365125"/>
          </a:xfrm>
        </p:spPr>
        <p:txBody>
          <a:bodyPr>
            <a:normAutofit/>
          </a:bodyPr>
          <a:lstStyle/>
          <a:p>
            <a:pPr>
              <a:spcAft>
                <a:spcPts val="600"/>
              </a:spcAft>
            </a:pPr>
            <a:fld id="{EAF41A4C-0CD9-440C-AA6F-47874FBBA607}"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
        <p:nvSpPr>
          <p:cNvPr id="12" name="Diagonal Stripe 11">
            <a:extLst>
              <a:ext uri="{FF2B5EF4-FFF2-40B4-BE49-F238E27FC236}">
                <a16:creationId xmlns:a16="http://schemas.microsoft.com/office/drawing/2014/main" id="{E73A8D0A-69B0-4972-A21A-28712BA0C8F5}"/>
              </a:ext>
            </a:extLst>
          </p:cNvPr>
          <p:cNvSpPr/>
          <p:nvPr/>
        </p:nvSpPr>
        <p:spPr>
          <a:xfrm>
            <a:off x="0" y="42470"/>
            <a:ext cx="834501" cy="620002"/>
          </a:xfrm>
          <a:prstGeom prst="diagStrip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469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4CADE8-A48D-4A66-BC9A-25B8311C9DED}"/>
              </a:ext>
            </a:extLst>
          </p:cNvPr>
          <p:cNvSpPr>
            <a:spLocks noGrp="1"/>
          </p:cNvSpPr>
          <p:nvPr>
            <p:ph type="title"/>
          </p:nvPr>
        </p:nvSpPr>
        <p:spPr>
          <a:xfrm>
            <a:off x="804672" y="640080"/>
            <a:ext cx="3282696" cy="5257800"/>
          </a:xfrm>
        </p:spPr>
        <p:txBody>
          <a:bodyPr>
            <a:normAutofit/>
          </a:bodyPr>
          <a:lstStyle/>
          <a:p>
            <a:r>
              <a:rPr lang="en-US">
                <a:solidFill>
                  <a:schemeClr val="bg1"/>
                </a:solidFill>
              </a:rPr>
              <a:t>Questions from Congress</a:t>
            </a:r>
          </a:p>
        </p:txBody>
      </p:sp>
      <p:sp>
        <p:nvSpPr>
          <p:cNvPr id="3" name="Content Placeholder 2">
            <a:extLst>
              <a:ext uri="{FF2B5EF4-FFF2-40B4-BE49-F238E27FC236}">
                <a16:creationId xmlns:a16="http://schemas.microsoft.com/office/drawing/2014/main" id="{0E741DD5-0EDD-4615-BAAE-0CAE6AF8CF7A}"/>
              </a:ext>
            </a:extLst>
          </p:cNvPr>
          <p:cNvSpPr>
            <a:spLocks noGrp="1"/>
          </p:cNvSpPr>
          <p:nvPr>
            <p:ph idx="1"/>
          </p:nvPr>
        </p:nvSpPr>
        <p:spPr>
          <a:xfrm>
            <a:off x="5358384" y="640081"/>
            <a:ext cx="6024654" cy="5257800"/>
          </a:xfrm>
        </p:spPr>
        <p:txBody>
          <a:bodyPr anchor="ctr">
            <a:normAutofit/>
          </a:bodyPr>
          <a:lstStyle/>
          <a:p>
            <a:pPr fontAlgn="base">
              <a:buFont typeface="Arial" panose="020B0604020202020204" pitchFamily="34" charset="0"/>
              <a:buChar char="•"/>
            </a:pPr>
            <a:r>
              <a:rPr lang="en-US" sz="2200" b="0" i="0" dirty="0">
                <a:effectLst/>
                <a:latin typeface="inherit"/>
              </a:rPr>
              <a:t>The </a:t>
            </a:r>
            <a:r>
              <a:rPr lang="en-US" sz="2200" b="1" i="0" dirty="0">
                <a:effectLst/>
                <a:latin typeface="inherit"/>
              </a:rPr>
              <a:t>rate at which protestors are awarded </a:t>
            </a:r>
            <a:r>
              <a:rPr lang="en-US" sz="2200" b="0" i="0" dirty="0">
                <a:effectLst/>
                <a:latin typeface="inherit"/>
              </a:rPr>
              <a:t>the contract that was the subject of the bid protest;</a:t>
            </a:r>
          </a:p>
          <a:p>
            <a:pPr fontAlgn="base">
              <a:buFont typeface="Arial" panose="020B0604020202020204" pitchFamily="34" charset="0"/>
              <a:buChar char="•"/>
            </a:pPr>
            <a:r>
              <a:rPr lang="en-US" sz="2200" b="0" i="0" dirty="0">
                <a:effectLst/>
                <a:latin typeface="inherit"/>
              </a:rPr>
              <a:t>The </a:t>
            </a:r>
            <a:r>
              <a:rPr lang="en-US" sz="2200" b="1" i="0" dirty="0">
                <a:effectLst/>
                <a:latin typeface="inherit"/>
              </a:rPr>
              <a:t>time it takes the Defense Department to implement corrective actions </a:t>
            </a:r>
            <a:r>
              <a:rPr lang="en-US" sz="2200" b="0" i="0" dirty="0">
                <a:effectLst/>
                <a:latin typeface="inherit"/>
              </a:rPr>
              <a:t>after a ruling or decision, the </a:t>
            </a:r>
            <a:r>
              <a:rPr lang="en-US" sz="2200" b="1" i="0" dirty="0">
                <a:effectLst/>
                <a:latin typeface="inherit"/>
              </a:rPr>
              <a:t>percentage of those corrective actions that are subsequently protested</a:t>
            </a:r>
            <a:r>
              <a:rPr lang="en-US" sz="2200" b="0" i="0" dirty="0">
                <a:effectLst/>
                <a:latin typeface="inherit"/>
              </a:rPr>
              <a:t>, and the </a:t>
            </a:r>
            <a:r>
              <a:rPr lang="en-US" sz="2200" b="1" i="0" dirty="0">
                <a:effectLst/>
                <a:latin typeface="inherit"/>
              </a:rPr>
              <a:t>outcomes of those protests;</a:t>
            </a:r>
          </a:p>
          <a:p>
            <a:pPr fontAlgn="base">
              <a:buFont typeface="Arial" panose="020B0604020202020204" pitchFamily="34" charset="0"/>
              <a:buChar char="•"/>
            </a:pPr>
            <a:r>
              <a:rPr lang="en-US" sz="2200" b="0" i="0" dirty="0">
                <a:effectLst/>
                <a:latin typeface="inherit"/>
              </a:rPr>
              <a:t>Analysis of the </a:t>
            </a:r>
            <a:r>
              <a:rPr lang="en-US" sz="2200" b="1" i="0" dirty="0">
                <a:effectLst/>
                <a:latin typeface="inherit"/>
              </a:rPr>
              <a:t>time spent at each phase of the procurement process attempting to prevent a protest, addressing a protest, or taking corrective action</a:t>
            </a:r>
            <a:r>
              <a:rPr lang="en-US" sz="2200" b="0" i="0" dirty="0">
                <a:effectLst/>
                <a:latin typeface="inherit"/>
              </a:rPr>
              <a:t> in response to a protest, including the efficacy of any actions attempted to prevent the occurrence of a protest; and</a:t>
            </a:r>
          </a:p>
          <a:p>
            <a:pPr fontAlgn="base">
              <a:buFont typeface="Arial" panose="020B0604020202020204" pitchFamily="34" charset="0"/>
              <a:buChar char="•"/>
            </a:pPr>
            <a:r>
              <a:rPr lang="en-US" sz="2200" b="0" i="0" dirty="0">
                <a:effectLst/>
                <a:latin typeface="inherit"/>
              </a:rPr>
              <a:t>Analysis of the </a:t>
            </a:r>
            <a:r>
              <a:rPr lang="en-US" sz="2200" b="1" i="0" dirty="0">
                <a:effectLst/>
                <a:latin typeface="inherit"/>
              </a:rPr>
              <a:t>number and disposition of protests </a:t>
            </a:r>
            <a:r>
              <a:rPr lang="en-US" sz="2200" b="0" i="0" dirty="0">
                <a:effectLst/>
                <a:latin typeface="inherit"/>
              </a:rPr>
              <a:t>filed within the Defense Department.</a:t>
            </a:r>
          </a:p>
          <a:p>
            <a:endParaRPr lang="en-US" sz="2200" dirty="0"/>
          </a:p>
        </p:txBody>
      </p:sp>
      <p:sp>
        <p:nvSpPr>
          <p:cNvPr id="4" name="Slide Number Placeholder 3">
            <a:extLst>
              <a:ext uri="{FF2B5EF4-FFF2-40B4-BE49-F238E27FC236}">
                <a16:creationId xmlns:a16="http://schemas.microsoft.com/office/drawing/2014/main" id="{992D5997-6C5D-4223-AE23-2F4874CE9E2B}"/>
              </a:ext>
            </a:extLst>
          </p:cNvPr>
          <p:cNvSpPr>
            <a:spLocks noGrp="1"/>
          </p:cNvSpPr>
          <p:nvPr>
            <p:ph type="sldNum" sz="quarter" idx="12"/>
          </p:nvPr>
        </p:nvSpPr>
        <p:spPr>
          <a:xfrm>
            <a:off x="8610600" y="6356350"/>
            <a:ext cx="2743200" cy="365125"/>
          </a:xfrm>
        </p:spPr>
        <p:txBody>
          <a:bodyPr>
            <a:normAutofit/>
          </a:bodyPr>
          <a:lstStyle/>
          <a:p>
            <a:pPr>
              <a:spcAft>
                <a:spcPts val="600"/>
              </a:spcAft>
            </a:pPr>
            <a:fld id="{EAF41A4C-0CD9-440C-AA6F-47874FBBA607}" type="slidenum">
              <a:rPr lang="en-US" smtClean="0"/>
              <a:pPr>
                <a:spcAft>
                  <a:spcPts val="600"/>
                </a:spcAft>
              </a:pPr>
              <a:t>6</a:t>
            </a:fld>
            <a:endParaRPr lang="en-US"/>
          </a:p>
        </p:txBody>
      </p:sp>
      <p:sp>
        <p:nvSpPr>
          <p:cNvPr id="8" name="Diagonal Stripe 7">
            <a:extLst>
              <a:ext uri="{FF2B5EF4-FFF2-40B4-BE49-F238E27FC236}">
                <a16:creationId xmlns:a16="http://schemas.microsoft.com/office/drawing/2014/main" id="{B169AE57-2AF8-4B7B-B2AE-C72F4715EB8A}"/>
              </a:ext>
            </a:extLst>
          </p:cNvPr>
          <p:cNvSpPr/>
          <p:nvPr/>
        </p:nvSpPr>
        <p:spPr>
          <a:xfrm>
            <a:off x="0" y="42470"/>
            <a:ext cx="834501" cy="620002"/>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78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E51690-43CA-407C-9CB1-53203E8EC3F9}"/>
              </a:ext>
            </a:extLst>
          </p:cNvPr>
          <p:cNvSpPr>
            <a:spLocks noGrp="1"/>
          </p:cNvSpPr>
          <p:nvPr>
            <p:ph type="title"/>
          </p:nvPr>
        </p:nvSpPr>
        <p:spPr>
          <a:xfrm>
            <a:off x="804672" y="640080"/>
            <a:ext cx="3282696" cy="5257800"/>
          </a:xfrm>
        </p:spPr>
        <p:txBody>
          <a:bodyPr>
            <a:normAutofit/>
          </a:bodyPr>
          <a:lstStyle/>
          <a:p>
            <a:r>
              <a:rPr lang="en-US" sz="4100">
                <a:solidFill>
                  <a:schemeClr val="bg1"/>
                </a:solidFill>
              </a:rPr>
              <a:t>Additional Direction from Congressional Conferees</a:t>
            </a:r>
          </a:p>
        </p:txBody>
      </p:sp>
      <p:sp>
        <p:nvSpPr>
          <p:cNvPr id="3" name="Content Placeholder 2">
            <a:extLst>
              <a:ext uri="{FF2B5EF4-FFF2-40B4-BE49-F238E27FC236}">
                <a16:creationId xmlns:a16="http://schemas.microsoft.com/office/drawing/2014/main" id="{E4A3A3B8-69B4-4C0B-B436-00F2A8007FF8}"/>
              </a:ext>
            </a:extLst>
          </p:cNvPr>
          <p:cNvSpPr>
            <a:spLocks noGrp="1"/>
          </p:cNvSpPr>
          <p:nvPr>
            <p:ph idx="1"/>
          </p:nvPr>
        </p:nvSpPr>
        <p:spPr>
          <a:xfrm>
            <a:off x="5358384" y="640081"/>
            <a:ext cx="6024654" cy="5257800"/>
          </a:xfrm>
        </p:spPr>
        <p:txBody>
          <a:bodyPr anchor="ctr">
            <a:normAutofit/>
          </a:bodyPr>
          <a:lstStyle/>
          <a:p>
            <a:r>
              <a:rPr lang="en-US" sz="1900" dirty="0">
                <a:latin typeface="Noto Serif"/>
              </a:rPr>
              <a:t>“[P]</a:t>
            </a:r>
            <a:r>
              <a:rPr lang="en-US" sz="1900" b="0" i="0" dirty="0" err="1">
                <a:effectLst/>
                <a:latin typeface="Noto Serif"/>
              </a:rPr>
              <a:t>otential</a:t>
            </a:r>
            <a:r>
              <a:rPr lang="en-US" sz="1900" b="0" i="0" dirty="0">
                <a:effectLst/>
                <a:latin typeface="Noto Serif"/>
              </a:rPr>
              <a:t> benefits of a </a:t>
            </a:r>
            <a:r>
              <a:rPr lang="en-US" sz="1900" b="1" i="0" dirty="0">
                <a:effectLst/>
                <a:latin typeface="Noto Serif"/>
              </a:rPr>
              <a:t>robust agency-level bid protest process</a:t>
            </a:r>
            <a:r>
              <a:rPr lang="en-US" sz="1900" b="0" i="0" dirty="0">
                <a:effectLst/>
                <a:latin typeface="Noto Serif"/>
              </a:rPr>
              <a:t>”</a:t>
            </a:r>
          </a:p>
          <a:p>
            <a:r>
              <a:rPr lang="en-US" sz="1900" dirty="0">
                <a:latin typeface="Noto Serif"/>
              </a:rPr>
              <a:t>Study </a:t>
            </a:r>
            <a:r>
              <a:rPr lang="en-US" sz="1900" b="0" i="0" dirty="0">
                <a:effectLst/>
                <a:latin typeface="Noto Serif"/>
              </a:rPr>
              <a:t>to </a:t>
            </a:r>
            <a:r>
              <a:rPr lang="en-US" sz="1900" b="1" i="0" dirty="0">
                <a:effectLst/>
                <a:latin typeface="Noto Serif"/>
              </a:rPr>
              <a:t>evaluate the following for agency-level bid protests</a:t>
            </a:r>
            <a:r>
              <a:rPr lang="en-US" sz="1900" b="0" i="0" dirty="0">
                <a:effectLst/>
                <a:latin typeface="Noto Serif"/>
              </a:rPr>
              <a:t>:  “prevalence, timeliness, outcomes, availability, and reliability of data on protest activities; consistency of protest processes among the military Services; and any other challenges that affect the expediency of such [agency-level bid] protest processes.” </a:t>
            </a:r>
          </a:p>
          <a:p>
            <a:pPr lvl="1"/>
            <a:r>
              <a:rPr lang="en-US" sz="1900" dirty="0">
                <a:latin typeface="Noto Serif"/>
              </a:rPr>
              <a:t>Cited with approval:  study by Administrative Conference of the United States (ACUS)</a:t>
            </a:r>
            <a:r>
              <a:rPr lang="en-US" sz="1900" b="0" i="0" dirty="0">
                <a:effectLst/>
                <a:latin typeface="Noto Serif"/>
              </a:rPr>
              <a:t> </a:t>
            </a:r>
          </a:p>
          <a:p>
            <a:r>
              <a:rPr lang="en-US" sz="1900" dirty="0">
                <a:latin typeface="Noto Serif"/>
              </a:rPr>
              <a:t>Overall, </a:t>
            </a:r>
            <a:r>
              <a:rPr lang="en-US" sz="1900" b="1" dirty="0">
                <a:latin typeface="Noto Serif"/>
              </a:rPr>
              <a:t>s</a:t>
            </a:r>
            <a:r>
              <a:rPr lang="en-US" sz="1900" b="1" i="0" dirty="0">
                <a:effectLst/>
                <a:latin typeface="Noto Serif"/>
              </a:rPr>
              <a:t>tudy “should review existing law, the Federal Acquisition Regulation, and agency policies and procedures,” </a:t>
            </a:r>
            <a:r>
              <a:rPr lang="en-US" sz="1900" b="0" i="0" dirty="0">
                <a:effectLst/>
                <a:latin typeface="Noto Serif"/>
              </a:rPr>
              <a:t>and should </a:t>
            </a:r>
            <a:r>
              <a:rPr lang="en-US" sz="1900" b="1" i="0" dirty="0">
                <a:effectLst/>
                <a:latin typeface="Noto Serif"/>
              </a:rPr>
              <a:t>“solicit input from across the DOD and industry stakeholders.” </a:t>
            </a:r>
            <a:endParaRPr lang="en-US" sz="1900" b="1" dirty="0"/>
          </a:p>
        </p:txBody>
      </p:sp>
      <p:sp>
        <p:nvSpPr>
          <p:cNvPr id="4" name="Slide Number Placeholder 3">
            <a:extLst>
              <a:ext uri="{FF2B5EF4-FFF2-40B4-BE49-F238E27FC236}">
                <a16:creationId xmlns:a16="http://schemas.microsoft.com/office/drawing/2014/main" id="{2D5568E8-224C-40A8-8811-62C7701D7B03}"/>
              </a:ext>
            </a:extLst>
          </p:cNvPr>
          <p:cNvSpPr>
            <a:spLocks noGrp="1"/>
          </p:cNvSpPr>
          <p:nvPr>
            <p:ph type="sldNum" sz="quarter" idx="12"/>
          </p:nvPr>
        </p:nvSpPr>
        <p:spPr>
          <a:xfrm>
            <a:off x="8610600" y="6356350"/>
            <a:ext cx="2743200" cy="365125"/>
          </a:xfrm>
        </p:spPr>
        <p:txBody>
          <a:bodyPr>
            <a:normAutofit/>
          </a:bodyPr>
          <a:lstStyle/>
          <a:p>
            <a:pPr>
              <a:spcAft>
                <a:spcPts val="600"/>
              </a:spcAft>
            </a:pPr>
            <a:fld id="{EAF41A4C-0CD9-440C-AA6F-47874FBBA607}" type="slidenum">
              <a:rPr lang="en-US" smtClean="0"/>
              <a:pPr>
                <a:spcAft>
                  <a:spcPts val="600"/>
                </a:spcAft>
              </a:pPr>
              <a:t>7</a:t>
            </a:fld>
            <a:endParaRPr lang="en-US"/>
          </a:p>
        </p:txBody>
      </p:sp>
      <p:sp>
        <p:nvSpPr>
          <p:cNvPr id="8" name="Diagonal Stripe 7">
            <a:extLst>
              <a:ext uri="{FF2B5EF4-FFF2-40B4-BE49-F238E27FC236}">
                <a16:creationId xmlns:a16="http://schemas.microsoft.com/office/drawing/2014/main" id="{DE079272-73B6-4BD1-9629-AE5F511B2571}"/>
              </a:ext>
            </a:extLst>
          </p:cNvPr>
          <p:cNvSpPr/>
          <p:nvPr/>
        </p:nvSpPr>
        <p:spPr>
          <a:xfrm>
            <a:off x="0" y="42470"/>
            <a:ext cx="834501" cy="620002"/>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789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2E170-3FD1-4C16-9537-279CC5ACFC90}"/>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Steps</a:t>
            </a:r>
          </a:p>
        </p:txBody>
      </p:sp>
      <p:sp>
        <p:nvSpPr>
          <p:cNvPr id="3" name="Content Placeholder 2">
            <a:extLst>
              <a:ext uri="{FF2B5EF4-FFF2-40B4-BE49-F238E27FC236}">
                <a16:creationId xmlns:a16="http://schemas.microsoft.com/office/drawing/2014/main" id="{C0D2C591-1512-447C-9D40-A6E68C102A9F}"/>
              </a:ext>
            </a:extLst>
          </p:cNvPr>
          <p:cNvSpPr>
            <a:spLocks noGrp="1"/>
          </p:cNvSpPr>
          <p:nvPr>
            <p:ph idx="1"/>
          </p:nvPr>
        </p:nvSpPr>
        <p:spPr>
          <a:xfrm>
            <a:off x="4504548" y="10138"/>
            <a:ext cx="7400407" cy="6714512"/>
          </a:xfrm>
        </p:spPr>
        <p:txBody>
          <a:bodyPr anchor="ctr">
            <a:normAutofit/>
          </a:bodyPr>
          <a:lstStyle/>
          <a:p>
            <a:pPr indent="0">
              <a:buNone/>
            </a:pPr>
            <a:r>
              <a:rPr lang="en-US" sz="1300" b="1" i="0" dirty="0">
                <a:effectLst/>
                <a:latin typeface="Arial" panose="020B0604020202020204" pitchFamily="34" charset="0"/>
              </a:rPr>
              <a:t>Task 1</a:t>
            </a:r>
            <a:r>
              <a:rPr lang="en-US" sz="1300" b="0" i="0" dirty="0">
                <a:effectLst/>
                <a:latin typeface="Arial" panose="020B0604020202020204" pitchFamily="34" charset="0"/>
              </a:rPr>
              <a:t>:  </a:t>
            </a:r>
            <a:r>
              <a:rPr lang="en-US" sz="1300" b="1" i="1" dirty="0">
                <a:latin typeface="Arial" panose="020B0604020202020204" pitchFamily="34" charset="0"/>
              </a:rPr>
              <a:t>Background and Literature Review – see next slide for detail</a:t>
            </a:r>
            <a:endParaRPr lang="en-US" sz="1300" b="0" i="0" dirty="0">
              <a:effectLst/>
              <a:latin typeface="Arial" panose="020B0604020202020204" pitchFamily="34" charset="0"/>
            </a:endParaRPr>
          </a:p>
          <a:p>
            <a:pPr marL="514350" indent="-285750"/>
            <a:r>
              <a:rPr lang="en-US" sz="1300" b="0" i="0" dirty="0">
                <a:effectLst/>
                <a:latin typeface="Arial" panose="020B0604020202020204" pitchFamily="34" charset="0"/>
              </a:rPr>
              <a:t>Agency-level protests at DoD Components</a:t>
            </a:r>
          </a:p>
          <a:p>
            <a:pPr marL="514350" indent="-285750"/>
            <a:r>
              <a:rPr lang="en-US" sz="1300" dirty="0">
                <a:latin typeface="Arial" panose="020B0604020202020204" pitchFamily="34" charset="0"/>
              </a:rPr>
              <a:t>Government Accountability Office (</a:t>
            </a:r>
            <a:r>
              <a:rPr lang="en-US" sz="1300" b="0" i="0" dirty="0">
                <a:effectLst/>
                <a:latin typeface="Arial" panose="020B0604020202020204" pitchFamily="34" charset="0"/>
              </a:rPr>
              <a:t>GAO) protests</a:t>
            </a:r>
          </a:p>
          <a:p>
            <a:pPr marL="514350" indent="-285750"/>
            <a:r>
              <a:rPr lang="en-US" sz="1300" dirty="0">
                <a:latin typeface="Arial" panose="020B0604020202020204" pitchFamily="34" charset="0"/>
              </a:rPr>
              <a:t>Courts – U.S. </a:t>
            </a:r>
            <a:r>
              <a:rPr lang="en-US" sz="1300" b="0" i="0" dirty="0">
                <a:effectLst/>
                <a:latin typeface="Arial" panose="020B0604020202020204" pitchFamily="34" charset="0"/>
              </a:rPr>
              <a:t>Court of Federal Claims</a:t>
            </a:r>
            <a:r>
              <a:rPr lang="en-US" sz="1300" dirty="0">
                <a:latin typeface="Arial" panose="020B0604020202020204" pitchFamily="34" charset="0"/>
              </a:rPr>
              <a:t>, U.S. District Courts, U.S. Court of Appeals for the Federal Circuit </a:t>
            </a:r>
          </a:p>
          <a:p>
            <a:pPr marL="514350" indent="-285750"/>
            <a:r>
              <a:rPr lang="en-US" sz="1300" b="0" i="0" dirty="0">
                <a:effectLst/>
                <a:latin typeface="Arial" panose="020B0604020202020204" pitchFamily="34" charset="0"/>
              </a:rPr>
              <a:t>Congressional reform initiatives </a:t>
            </a:r>
          </a:p>
          <a:p>
            <a:pPr marL="514350" indent="-285750"/>
            <a:r>
              <a:rPr lang="en-US" sz="1300" b="0" i="0" dirty="0">
                <a:effectLst/>
                <a:latin typeface="Arial" panose="020B0604020202020204" pitchFamily="34" charset="0"/>
              </a:rPr>
              <a:t>Literature on </a:t>
            </a:r>
            <a:r>
              <a:rPr lang="en-US" sz="1300" dirty="0">
                <a:latin typeface="Arial" panose="020B0604020202020204" pitchFamily="34" charset="0"/>
              </a:rPr>
              <a:t>bid protest trends and impacts</a:t>
            </a:r>
            <a:endParaRPr lang="en-US" sz="1300" b="0" i="0" dirty="0">
              <a:effectLst/>
              <a:latin typeface="Arial" panose="020B0604020202020204" pitchFamily="34" charset="0"/>
            </a:endParaRPr>
          </a:p>
          <a:p>
            <a:pPr indent="0">
              <a:buNone/>
            </a:pPr>
            <a:r>
              <a:rPr lang="en-US" sz="1300" b="1" i="0" dirty="0">
                <a:effectLst/>
                <a:latin typeface="Arial" panose="020B0604020202020204" pitchFamily="34" charset="0"/>
              </a:rPr>
              <a:t>Task 2:  </a:t>
            </a:r>
            <a:r>
              <a:rPr lang="en-US" sz="1300" b="1" i="1" dirty="0">
                <a:effectLst/>
                <a:latin typeface="Arial" panose="020B0604020202020204" pitchFamily="34" charset="0"/>
              </a:rPr>
              <a:t>Data Gathering </a:t>
            </a:r>
          </a:p>
          <a:p>
            <a:pPr marL="514350" indent="-285750"/>
            <a:r>
              <a:rPr lang="en-US" sz="1300" b="0" i="0" dirty="0">
                <a:effectLst/>
                <a:latin typeface="Arial" panose="020B0604020202020204" pitchFamily="34" charset="0"/>
              </a:rPr>
              <a:t>Interviews and public outreach</a:t>
            </a:r>
            <a:r>
              <a:rPr lang="en-US" sz="1300" dirty="0">
                <a:latin typeface="Arial" panose="020B0604020202020204" pitchFamily="34" charset="0"/>
              </a:rPr>
              <a:t>: congressional staff, agency counsel, procurement officials, program managers, industry and bar, GAO/U.S. Court of Federal Claims</a:t>
            </a:r>
          </a:p>
          <a:p>
            <a:pPr marL="514350" indent="-285750"/>
            <a:r>
              <a:rPr lang="en-US" sz="1300" dirty="0">
                <a:latin typeface="Arial" panose="020B0604020202020204" pitchFamily="34" charset="0"/>
              </a:rPr>
              <a:t>Per congressional research questions, survey on </a:t>
            </a:r>
            <a:r>
              <a:rPr lang="en-US" sz="1300" b="0" i="0" dirty="0">
                <a:effectLst/>
                <a:latin typeface="Arial" panose="020B0604020202020204" pitchFamily="34" charset="0"/>
              </a:rPr>
              <a:t>how each DoD Component tracks protests – follow up if questions</a:t>
            </a:r>
          </a:p>
          <a:p>
            <a:pPr indent="0">
              <a:buNone/>
            </a:pPr>
            <a:r>
              <a:rPr lang="en-US" sz="1300" b="1" i="0" dirty="0">
                <a:effectLst/>
                <a:latin typeface="Arial" panose="020B0604020202020204" pitchFamily="34" charset="0"/>
              </a:rPr>
              <a:t>Task 3</a:t>
            </a:r>
            <a:r>
              <a:rPr lang="en-US" sz="1300" b="0" i="0" dirty="0">
                <a:effectLst/>
                <a:latin typeface="Arial" panose="020B0604020202020204" pitchFamily="34" charset="0"/>
              </a:rPr>
              <a:t>: </a:t>
            </a:r>
            <a:r>
              <a:rPr lang="en-US" sz="1300" b="1" i="1" dirty="0">
                <a:latin typeface="Arial" panose="020B0604020202020204" pitchFamily="34" charset="0"/>
              </a:rPr>
              <a:t>Analysis</a:t>
            </a:r>
            <a:endParaRPr lang="en-US" sz="1300" b="0" i="0" dirty="0">
              <a:effectLst/>
              <a:latin typeface="Arial" panose="020B0604020202020204" pitchFamily="34" charset="0"/>
            </a:endParaRPr>
          </a:p>
          <a:p>
            <a:pPr marL="514350" indent="-285750"/>
            <a:r>
              <a:rPr lang="en-US" sz="1300" b="0" i="0" dirty="0">
                <a:effectLst/>
                <a:latin typeface="Arial" panose="020B0604020202020204" pitchFamily="34" charset="0"/>
              </a:rPr>
              <a:t>Analyze trends in and prevalence of protest activity: rates protestors get awards; how often incumbents protest; time </a:t>
            </a:r>
            <a:r>
              <a:rPr lang="en-US" sz="1300" dirty="0">
                <a:latin typeface="Arial" panose="020B0604020202020204" pitchFamily="34" charset="0"/>
              </a:rPr>
              <a:t>it takes contracting officials to take </a:t>
            </a:r>
            <a:r>
              <a:rPr lang="en-US" sz="1300" b="0" i="0" dirty="0">
                <a:effectLst/>
                <a:latin typeface="Arial" panose="020B0604020202020204" pitchFamily="34" charset="0"/>
              </a:rPr>
              <a:t>corrective actions, and percentage of corrections subsequently protested; </a:t>
            </a:r>
            <a:r>
              <a:rPr lang="en-US" sz="1300" dirty="0">
                <a:latin typeface="Arial" panose="020B0604020202020204" pitchFamily="34" charset="0"/>
              </a:rPr>
              <a:t>number </a:t>
            </a:r>
            <a:r>
              <a:rPr lang="en-US" sz="1300" b="0" i="0" dirty="0">
                <a:effectLst/>
                <a:latin typeface="Arial" panose="020B0604020202020204" pitchFamily="34" charset="0"/>
              </a:rPr>
              <a:t>and disposition of protests filed directly with the DoD components.</a:t>
            </a:r>
          </a:p>
          <a:p>
            <a:pPr indent="0">
              <a:buNone/>
            </a:pPr>
            <a:r>
              <a:rPr lang="en-US" sz="1300" b="1" i="0" dirty="0">
                <a:effectLst/>
                <a:latin typeface="Arial" panose="020B0604020202020204" pitchFamily="34" charset="0"/>
              </a:rPr>
              <a:t>Task </a:t>
            </a:r>
            <a:r>
              <a:rPr lang="en-US" sz="1300" b="1" dirty="0">
                <a:latin typeface="Arial" panose="020B0604020202020204" pitchFamily="34" charset="0"/>
              </a:rPr>
              <a:t>4</a:t>
            </a:r>
            <a:r>
              <a:rPr lang="en-US" sz="1300" b="1" i="0" dirty="0">
                <a:effectLst/>
                <a:latin typeface="Arial" panose="020B0604020202020204" pitchFamily="34" charset="0"/>
              </a:rPr>
              <a:t>:  </a:t>
            </a:r>
            <a:r>
              <a:rPr lang="en-US" sz="1300" b="1" i="1" dirty="0">
                <a:effectLst/>
                <a:latin typeface="Arial" panose="020B0604020202020204" pitchFamily="34" charset="0"/>
              </a:rPr>
              <a:t>Conclusions and Recommendations:  </a:t>
            </a:r>
            <a:r>
              <a:rPr lang="en-US" sz="1300" b="0" i="0" dirty="0">
                <a:effectLst/>
                <a:latin typeface="Arial" panose="020B0604020202020204" pitchFamily="34" charset="0"/>
              </a:rPr>
              <a:t>Report findings and recommendations, including potential reforms, workforce training and gaps in data structures and </a:t>
            </a:r>
            <a:r>
              <a:rPr lang="en-US" sz="1300" b="0" i="1" dirty="0">
                <a:effectLst/>
                <a:latin typeface="Arial" panose="020B0604020202020204" pitchFamily="34" charset="0"/>
              </a:rPr>
              <a:t>cost-effective </a:t>
            </a:r>
            <a:r>
              <a:rPr lang="en-US" sz="1300" b="0" i="0" dirty="0">
                <a:effectLst/>
                <a:latin typeface="Arial" panose="020B0604020202020204" pitchFamily="34" charset="0"/>
              </a:rPr>
              <a:t>ways to improve structured data collection.</a:t>
            </a:r>
            <a:endParaRPr lang="en-US" sz="1300" dirty="0"/>
          </a:p>
        </p:txBody>
      </p:sp>
      <p:sp>
        <p:nvSpPr>
          <p:cNvPr id="4" name="Slide Number Placeholder 3">
            <a:extLst>
              <a:ext uri="{FF2B5EF4-FFF2-40B4-BE49-F238E27FC236}">
                <a16:creationId xmlns:a16="http://schemas.microsoft.com/office/drawing/2014/main" id="{748A578B-CB41-487C-A707-760DF8FCA65F}"/>
              </a:ext>
            </a:extLst>
          </p:cNvPr>
          <p:cNvSpPr>
            <a:spLocks noGrp="1"/>
          </p:cNvSpPr>
          <p:nvPr>
            <p:ph type="sldNum" sz="quarter" idx="12"/>
          </p:nvPr>
        </p:nvSpPr>
        <p:spPr>
          <a:xfrm>
            <a:off x="11704320" y="6455664"/>
            <a:ext cx="448056" cy="365125"/>
          </a:xfrm>
        </p:spPr>
        <p:txBody>
          <a:bodyPr>
            <a:normAutofit/>
          </a:bodyPr>
          <a:lstStyle/>
          <a:p>
            <a:pPr>
              <a:spcAft>
                <a:spcPts val="600"/>
              </a:spcAft>
            </a:pPr>
            <a:fld id="{EAF41A4C-0CD9-440C-AA6F-47874FBBA607}"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sp>
        <p:nvSpPr>
          <p:cNvPr id="12" name="Diagonal Stripe 11">
            <a:extLst>
              <a:ext uri="{FF2B5EF4-FFF2-40B4-BE49-F238E27FC236}">
                <a16:creationId xmlns:a16="http://schemas.microsoft.com/office/drawing/2014/main" id="{8B0A1FDA-7A7A-4916-9966-992039AA0C9A}"/>
              </a:ext>
            </a:extLst>
          </p:cNvPr>
          <p:cNvSpPr/>
          <p:nvPr/>
        </p:nvSpPr>
        <p:spPr>
          <a:xfrm>
            <a:off x="0" y="42470"/>
            <a:ext cx="834501" cy="620002"/>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361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0785-9338-48E9-AC3A-18491FEFD37F}"/>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3000" kern="1200" dirty="0">
                <a:solidFill>
                  <a:schemeClr val="tx1"/>
                </a:solidFill>
                <a:latin typeface="+mj-lt"/>
                <a:ea typeface="+mj-ea"/>
                <a:cs typeface="+mj-cs"/>
              </a:rPr>
              <a:t>Project Resources:</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Public Posting &amp; Data Repository</a:t>
            </a:r>
          </a:p>
        </p:txBody>
      </p:sp>
      <p:pic>
        <p:nvPicPr>
          <p:cNvPr id="6" name="Picture 5">
            <a:extLst>
              <a:ext uri="{FF2B5EF4-FFF2-40B4-BE49-F238E27FC236}">
                <a16:creationId xmlns:a16="http://schemas.microsoft.com/office/drawing/2014/main" id="{5F97BC98-1F6C-4D7D-92F6-E6D1F043F4F0}"/>
              </a:ext>
            </a:extLst>
          </p:cNvPr>
          <p:cNvPicPr>
            <a:picLocks noChangeAspect="1"/>
          </p:cNvPicPr>
          <p:nvPr/>
        </p:nvPicPr>
        <p:blipFill>
          <a:blip r:embed="rId2"/>
          <a:stretch>
            <a:fillRect/>
          </a:stretch>
        </p:blipFill>
        <p:spPr>
          <a:xfrm>
            <a:off x="2693129" y="1424127"/>
            <a:ext cx="7479571" cy="488042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0C3353-8F9E-4015-9291-7ABBCC07CDC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AF41A4C-0CD9-440C-AA6F-47874FBBA607}" type="slidenum">
              <a:rPr lang="en-US" smtClean="0"/>
              <a:pPr>
                <a:spcAft>
                  <a:spcPts val="600"/>
                </a:spcAft>
              </a:pPr>
              <a:t>9</a:t>
            </a:fld>
            <a:endParaRPr lang="en-US"/>
          </a:p>
        </p:txBody>
      </p:sp>
      <p:pic>
        <p:nvPicPr>
          <p:cNvPr id="1026" name="Picture 2" descr="Drive | Google Blog">
            <a:extLst>
              <a:ext uri="{FF2B5EF4-FFF2-40B4-BE49-F238E27FC236}">
                <a16:creationId xmlns:a16="http://schemas.microsoft.com/office/drawing/2014/main" id="{9032CF81-7338-45B1-9584-1D9A5D438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271850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Diagonal Stripe 6">
            <a:extLst>
              <a:ext uri="{FF2B5EF4-FFF2-40B4-BE49-F238E27FC236}">
                <a16:creationId xmlns:a16="http://schemas.microsoft.com/office/drawing/2014/main" id="{4CD4D10B-A3C8-4E07-8EB0-B747C2B8AB08}"/>
              </a:ext>
            </a:extLst>
          </p:cNvPr>
          <p:cNvSpPr/>
          <p:nvPr/>
        </p:nvSpPr>
        <p:spPr>
          <a:xfrm>
            <a:off x="0" y="42470"/>
            <a:ext cx="834501" cy="620002"/>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766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8354</TotalTime>
  <Words>1235</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inherit</vt:lpstr>
      <vt:lpstr>Noto Serif</vt:lpstr>
      <vt:lpstr>Office Theme</vt:lpstr>
      <vt:lpstr>Congressionally Mandated Study of Bid Protests at the  U.S. Department of Defense</vt:lpstr>
      <vt:lpstr>Meeting Description</vt:lpstr>
      <vt:lpstr>Agenda</vt:lpstr>
      <vt:lpstr>Bid Protest Study Description</vt:lpstr>
      <vt:lpstr>Project Team</vt:lpstr>
      <vt:lpstr>Questions from Congress</vt:lpstr>
      <vt:lpstr>Additional Direction from Congressional Conferees</vt:lpstr>
      <vt:lpstr>Steps</vt:lpstr>
      <vt:lpstr>Project Resources: Public Posting &amp; Data Repository</vt:lpstr>
      <vt:lpstr>Questions for Discussion</vt:lpstr>
      <vt:lpstr>Conclusion  ddrabkin@stevens.edu cyukins@stevens.edu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886 Bid Protest Study</dc:title>
  <dc:creator>Yukins, Christopher R.</dc:creator>
  <cp:lastModifiedBy>Yukins, Christopher R.</cp:lastModifiedBy>
  <cp:revision>44</cp:revision>
  <dcterms:created xsi:type="dcterms:W3CDTF">2021-05-28T18:37:55Z</dcterms:created>
  <dcterms:modified xsi:type="dcterms:W3CDTF">2022-04-19T12:04:48Z</dcterms:modified>
</cp:coreProperties>
</file>