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72" r:id="rId3"/>
    <p:sldId id="268" r:id="rId4"/>
    <p:sldId id="273" r:id="rId5"/>
    <p:sldId id="274" r:id="rId6"/>
    <p:sldId id="281" r:id="rId7"/>
    <p:sldId id="276" r:id="rId8"/>
    <p:sldId id="277" r:id="rId9"/>
    <p:sldId id="278" r:id="rId10"/>
    <p:sldId id="282"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16F83-CB08-491A-8604-F503EB1B5B15}" type="datetimeFigureOut">
              <a:rPr lang="en-US" smtClean="0"/>
              <a:t>4/19/2022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D160F-EFCA-4B66-B966-14F9EF991A9E}" type="slidenum">
              <a:rPr lang="en-US" smtClean="0"/>
              <a:t>‹#›</a:t>
            </a:fld>
            <a:endParaRPr lang="en-US"/>
          </a:p>
        </p:txBody>
      </p:sp>
    </p:spTree>
    <p:extLst>
      <p:ext uri="{BB962C8B-B14F-4D97-AF65-F5344CB8AC3E}">
        <p14:creationId xmlns:p14="http://schemas.microsoft.com/office/powerpoint/2010/main" val="2528610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BFFC-4509-4DF0-83C5-D92EA479E0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9F971E-471E-41C4-A2A0-FEAE1F181D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C0056E-8B07-492E-9444-6DF8D06A939B}"/>
              </a:ext>
            </a:extLst>
          </p:cNvPr>
          <p:cNvSpPr>
            <a:spLocks noGrp="1"/>
          </p:cNvSpPr>
          <p:nvPr>
            <p:ph type="dt" sz="half" idx="10"/>
          </p:nvPr>
        </p:nvSpPr>
        <p:spPr/>
        <p:txBody>
          <a:bodyPr/>
          <a:lstStyle/>
          <a:p>
            <a:fld id="{05C00F61-F258-46F8-B05C-80AE1B61DA5A}" type="datetime1">
              <a:rPr lang="en-US" smtClean="0"/>
              <a:t>4/19/2022</a:t>
            </a:fld>
            <a:endParaRPr lang="en-US"/>
          </a:p>
        </p:txBody>
      </p:sp>
      <p:sp>
        <p:nvSpPr>
          <p:cNvPr id="5" name="Footer Placeholder 4">
            <a:extLst>
              <a:ext uri="{FF2B5EF4-FFF2-40B4-BE49-F238E27FC236}">
                <a16:creationId xmlns:a16="http://schemas.microsoft.com/office/drawing/2014/main" id="{0FFF0A12-3B5F-4395-B64B-3FC8AF8FB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0E8A6-8BC3-4980-A0F1-EBC45C57803C}"/>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414073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4728D-4049-4181-83E9-A589711E6A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12670B-76A3-480F-BA13-15ADC1F102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44DFAC-93F8-4FCB-8670-3CE44C7D4995}"/>
              </a:ext>
            </a:extLst>
          </p:cNvPr>
          <p:cNvSpPr>
            <a:spLocks noGrp="1"/>
          </p:cNvSpPr>
          <p:nvPr>
            <p:ph type="dt" sz="half" idx="10"/>
          </p:nvPr>
        </p:nvSpPr>
        <p:spPr/>
        <p:txBody>
          <a:bodyPr/>
          <a:lstStyle/>
          <a:p>
            <a:fld id="{654A4E35-78A9-4997-BDD2-0F878802319F}" type="datetime1">
              <a:rPr lang="en-US" smtClean="0"/>
              <a:t>4/19/2022</a:t>
            </a:fld>
            <a:endParaRPr lang="en-US"/>
          </a:p>
        </p:txBody>
      </p:sp>
      <p:sp>
        <p:nvSpPr>
          <p:cNvPr id="5" name="Footer Placeholder 4">
            <a:extLst>
              <a:ext uri="{FF2B5EF4-FFF2-40B4-BE49-F238E27FC236}">
                <a16:creationId xmlns:a16="http://schemas.microsoft.com/office/drawing/2014/main" id="{892E9055-0372-4A14-A800-F03FF2921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AE4A12-3295-4251-B43C-7F10CF0DCC63}"/>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383586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24A20D-C2EE-4E9A-9541-095042F9A8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E10CEB-E381-460C-A41B-65CF13D507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46543F-4142-4928-AA11-5002E6846B45}"/>
              </a:ext>
            </a:extLst>
          </p:cNvPr>
          <p:cNvSpPr>
            <a:spLocks noGrp="1"/>
          </p:cNvSpPr>
          <p:nvPr>
            <p:ph type="dt" sz="half" idx="10"/>
          </p:nvPr>
        </p:nvSpPr>
        <p:spPr/>
        <p:txBody>
          <a:bodyPr/>
          <a:lstStyle/>
          <a:p>
            <a:fld id="{9BE9AB7F-0305-424F-9686-7043CA0590D4}" type="datetime1">
              <a:rPr lang="en-US" smtClean="0"/>
              <a:t>4/19/2022</a:t>
            </a:fld>
            <a:endParaRPr lang="en-US"/>
          </a:p>
        </p:txBody>
      </p:sp>
      <p:sp>
        <p:nvSpPr>
          <p:cNvPr id="5" name="Footer Placeholder 4">
            <a:extLst>
              <a:ext uri="{FF2B5EF4-FFF2-40B4-BE49-F238E27FC236}">
                <a16:creationId xmlns:a16="http://schemas.microsoft.com/office/drawing/2014/main" id="{7D8D52B3-F9C4-4E2F-98D7-73EC7F6F2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7C2249-7B20-4AD2-A335-88CA768C1C53}"/>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403264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27BFE-0BE3-4525-BCEA-126F70CA19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B6C7B7-B013-41E4-9B4E-EE1253F97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C53AB4-238E-464D-9939-F63EB367145F}"/>
              </a:ext>
            </a:extLst>
          </p:cNvPr>
          <p:cNvSpPr>
            <a:spLocks noGrp="1"/>
          </p:cNvSpPr>
          <p:nvPr>
            <p:ph type="dt" sz="half" idx="10"/>
          </p:nvPr>
        </p:nvSpPr>
        <p:spPr/>
        <p:txBody>
          <a:bodyPr/>
          <a:lstStyle/>
          <a:p>
            <a:fld id="{48DC6CBB-DDDD-4B1C-AF52-5B3C5B7508A5}" type="datetime1">
              <a:rPr lang="en-US" smtClean="0"/>
              <a:t>4/19/2022</a:t>
            </a:fld>
            <a:endParaRPr lang="en-US"/>
          </a:p>
        </p:txBody>
      </p:sp>
      <p:sp>
        <p:nvSpPr>
          <p:cNvPr id="5" name="Footer Placeholder 4">
            <a:extLst>
              <a:ext uri="{FF2B5EF4-FFF2-40B4-BE49-F238E27FC236}">
                <a16:creationId xmlns:a16="http://schemas.microsoft.com/office/drawing/2014/main" id="{24B19550-E5B3-4CF1-A16E-66A16796FD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1FDBC8-BDED-48D4-8214-1ADE08E18317}"/>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343047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1E62-FD70-4F99-B019-9C1A1A078C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0A4C7D-C067-4A34-B91F-132CD05F5C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3B0F29-4EE2-4563-BB5C-6C0B173A7CF9}"/>
              </a:ext>
            </a:extLst>
          </p:cNvPr>
          <p:cNvSpPr>
            <a:spLocks noGrp="1"/>
          </p:cNvSpPr>
          <p:nvPr>
            <p:ph type="dt" sz="half" idx="10"/>
          </p:nvPr>
        </p:nvSpPr>
        <p:spPr/>
        <p:txBody>
          <a:bodyPr/>
          <a:lstStyle/>
          <a:p>
            <a:fld id="{05F69AD7-4C4D-4288-A606-DBD7B45E94C8}" type="datetime1">
              <a:rPr lang="en-US" smtClean="0"/>
              <a:t>4/19/2022</a:t>
            </a:fld>
            <a:endParaRPr lang="en-US"/>
          </a:p>
        </p:txBody>
      </p:sp>
      <p:sp>
        <p:nvSpPr>
          <p:cNvPr id="5" name="Footer Placeholder 4">
            <a:extLst>
              <a:ext uri="{FF2B5EF4-FFF2-40B4-BE49-F238E27FC236}">
                <a16:creationId xmlns:a16="http://schemas.microsoft.com/office/drawing/2014/main" id="{4C3BF3AD-B106-495B-8F4B-5314CE80B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95B1EA-C7B9-4D7D-801F-65C576F03A39}"/>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41499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8350E-2CE2-4C61-8252-5AD092F37F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ED144A-2E17-48E1-A0DE-3EE48BABB1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B20523-B649-474D-838D-5B34889817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5EABCE-051B-49FA-AE2D-5647E0BC869C}"/>
              </a:ext>
            </a:extLst>
          </p:cNvPr>
          <p:cNvSpPr>
            <a:spLocks noGrp="1"/>
          </p:cNvSpPr>
          <p:nvPr>
            <p:ph type="dt" sz="half" idx="10"/>
          </p:nvPr>
        </p:nvSpPr>
        <p:spPr/>
        <p:txBody>
          <a:bodyPr/>
          <a:lstStyle/>
          <a:p>
            <a:fld id="{F8387659-1174-4E0D-9158-E37BF93BCBE3}" type="datetime1">
              <a:rPr lang="en-US" smtClean="0"/>
              <a:t>4/19/2022</a:t>
            </a:fld>
            <a:endParaRPr lang="en-US"/>
          </a:p>
        </p:txBody>
      </p:sp>
      <p:sp>
        <p:nvSpPr>
          <p:cNvPr id="6" name="Footer Placeholder 5">
            <a:extLst>
              <a:ext uri="{FF2B5EF4-FFF2-40B4-BE49-F238E27FC236}">
                <a16:creationId xmlns:a16="http://schemas.microsoft.com/office/drawing/2014/main" id="{230E6E39-4193-4CB5-870D-58DB50C3AF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D98DDF-ED8F-4381-B21F-47BA387012AB}"/>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188047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7C753-D94F-4759-9BAC-3C72EDA684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5E45A4-352D-432C-8BC0-C6A23E0149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B6C147-CA01-4A11-99D9-0FF2325946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EECB84-1C8A-4016-A7A9-43758C3F4F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2EADA2-97CA-4F03-9457-086AF9FEFC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911377-9CD1-4224-92E1-B424B65E037E}"/>
              </a:ext>
            </a:extLst>
          </p:cNvPr>
          <p:cNvSpPr>
            <a:spLocks noGrp="1"/>
          </p:cNvSpPr>
          <p:nvPr>
            <p:ph type="dt" sz="half" idx="10"/>
          </p:nvPr>
        </p:nvSpPr>
        <p:spPr/>
        <p:txBody>
          <a:bodyPr/>
          <a:lstStyle/>
          <a:p>
            <a:fld id="{D4813180-A6BF-442D-9A63-8B7CFDA195D8}" type="datetime1">
              <a:rPr lang="en-US" smtClean="0"/>
              <a:t>4/19/2022</a:t>
            </a:fld>
            <a:endParaRPr lang="en-US"/>
          </a:p>
        </p:txBody>
      </p:sp>
      <p:sp>
        <p:nvSpPr>
          <p:cNvPr id="8" name="Footer Placeholder 7">
            <a:extLst>
              <a:ext uri="{FF2B5EF4-FFF2-40B4-BE49-F238E27FC236}">
                <a16:creationId xmlns:a16="http://schemas.microsoft.com/office/drawing/2014/main" id="{A011AFA1-A341-4A34-BA6B-8872ADACF1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74F13C-28AD-4D10-832A-68109F00E453}"/>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3815167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DB13-D1E4-4E45-9B7C-76EDDFAAC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D7A822-BD31-4228-A611-0CCAD1A1A943}"/>
              </a:ext>
            </a:extLst>
          </p:cNvPr>
          <p:cNvSpPr>
            <a:spLocks noGrp="1"/>
          </p:cNvSpPr>
          <p:nvPr>
            <p:ph type="dt" sz="half" idx="10"/>
          </p:nvPr>
        </p:nvSpPr>
        <p:spPr/>
        <p:txBody>
          <a:bodyPr/>
          <a:lstStyle/>
          <a:p>
            <a:fld id="{BB74FD75-2810-487E-9429-0B643AB49C8F}" type="datetime1">
              <a:rPr lang="en-US" smtClean="0"/>
              <a:t>4/19/2022</a:t>
            </a:fld>
            <a:endParaRPr lang="en-US"/>
          </a:p>
        </p:txBody>
      </p:sp>
      <p:sp>
        <p:nvSpPr>
          <p:cNvPr id="4" name="Footer Placeholder 3">
            <a:extLst>
              <a:ext uri="{FF2B5EF4-FFF2-40B4-BE49-F238E27FC236}">
                <a16:creationId xmlns:a16="http://schemas.microsoft.com/office/drawing/2014/main" id="{EE76C93E-FC91-4CE9-B3D6-18DD35F604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B1F211-5E26-4F91-B8AD-09AEF0B174ED}"/>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83713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CF03B2-7184-4E30-AA0A-C1FD3AEC6095}"/>
              </a:ext>
            </a:extLst>
          </p:cNvPr>
          <p:cNvSpPr>
            <a:spLocks noGrp="1"/>
          </p:cNvSpPr>
          <p:nvPr>
            <p:ph type="dt" sz="half" idx="10"/>
          </p:nvPr>
        </p:nvSpPr>
        <p:spPr/>
        <p:txBody>
          <a:bodyPr/>
          <a:lstStyle/>
          <a:p>
            <a:fld id="{E2832CA8-6E1B-4975-8DCC-C9D9FBCA77ED}" type="datetime1">
              <a:rPr lang="en-US" smtClean="0"/>
              <a:t>4/19/2022</a:t>
            </a:fld>
            <a:endParaRPr lang="en-US"/>
          </a:p>
        </p:txBody>
      </p:sp>
      <p:sp>
        <p:nvSpPr>
          <p:cNvPr id="3" name="Footer Placeholder 2">
            <a:extLst>
              <a:ext uri="{FF2B5EF4-FFF2-40B4-BE49-F238E27FC236}">
                <a16:creationId xmlns:a16="http://schemas.microsoft.com/office/drawing/2014/main" id="{ACFA71BE-9307-4C6A-979A-12D8307FC4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E0911D-D65B-4513-A296-E9E284AEBF80}"/>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216255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8DFF-8F36-41EA-8DDA-3D5AE254C7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E7E5EB-55AD-4C8E-B60F-9F9F5DA093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0B7337-D836-44DD-94E2-D71920590F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30A1E3-18E2-4301-8B33-FFADD3718365}"/>
              </a:ext>
            </a:extLst>
          </p:cNvPr>
          <p:cNvSpPr>
            <a:spLocks noGrp="1"/>
          </p:cNvSpPr>
          <p:nvPr>
            <p:ph type="dt" sz="half" idx="10"/>
          </p:nvPr>
        </p:nvSpPr>
        <p:spPr/>
        <p:txBody>
          <a:bodyPr/>
          <a:lstStyle/>
          <a:p>
            <a:fld id="{AFCF4E62-7D35-4045-A107-3B679F975D6D}" type="datetime1">
              <a:rPr lang="en-US" smtClean="0"/>
              <a:t>4/19/2022</a:t>
            </a:fld>
            <a:endParaRPr lang="en-US"/>
          </a:p>
        </p:txBody>
      </p:sp>
      <p:sp>
        <p:nvSpPr>
          <p:cNvPr id="6" name="Footer Placeholder 5">
            <a:extLst>
              <a:ext uri="{FF2B5EF4-FFF2-40B4-BE49-F238E27FC236}">
                <a16:creationId xmlns:a16="http://schemas.microsoft.com/office/drawing/2014/main" id="{09007215-F869-4D44-9BC0-01868EBE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A6002-CB9B-46A3-880A-6E02F04F7FE9}"/>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216660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5B001-5249-4213-9C9F-8BEF25F7BA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3B41FD-CC30-45B9-B3B4-6616FCA2B5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DF40DA-CFBF-402F-B808-810377987A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A78F8D-8757-487E-AD46-069EFEB1C5B1}"/>
              </a:ext>
            </a:extLst>
          </p:cNvPr>
          <p:cNvSpPr>
            <a:spLocks noGrp="1"/>
          </p:cNvSpPr>
          <p:nvPr>
            <p:ph type="dt" sz="half" idx="10"/>
          </p:nvPr>
        </p:nvSpPr>
        <p:spPr/>
        <p:txBody>
          <a:bodyPr/>
          <a:lstStyle/>
          <a:p>
            <a:fld id="{1D72EF49-2F6A-4303-936B-245E1A5452CB}" type="datetime1">
              <a:rPr lang="en-US" smtClean="0"/>
              <a:t>4/19/2022</a:t>
            </a:fld>
            <a:endParaRPr lang="en-US"/>
          </a:p>
        </p:txBody>
      </p:sp>
      <p:sp>
        <p:nvSpPr>
          <p:cNvPr id="6" name="Footer Placeholder 5">
            <a:extLst>
              <a:ext uri="{FF2B5EF4-FFF2-40B4-BE49-F238E27FC236}">
                <a16:creationId xmlns:a16="http://schemas.microsoft.com/office/drawing/2014/main" id="{074D7D28-AFC3-4E67-8F97-CE0DCEB51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037EF-42DA-499F-8204-42329F41D573}"/>
              </a:ext>
            </a:extLst>
          </p:cNvPr>
          <p:cNvSpPr>
            <a:spLocks noGrp="1"/>
          </p:cNvSpPr>
          <p:nvPr>
            <p:ph type="sldNum" sz="quarter" idx="12"/>
          </p:nvPr>
        </p:nvSpPr>
        <p:spPr/>
        <p:txBody>
          <a:bodyPr/>
          <a:lstStyle/>
          <a:p>
            <a:fld id="{EAF41A4C-0CD9-440C-AA6F-47874FBBA607}" type="slidenum">
              <a:rPr lang="en-US" smtClean="0"/>
              <a:t>‹#›</a:t>
            </a:fld>
            <a:endParaRPr lang="en-US"/>
          </a:p>
        </p:txBody>
      </p:sp>
    </p:spTree>
    <p:extLst>
      <p:ext uri="{BB962C8B-B14F-4D97-AF65-F5344CB8AC3E}">
        <p14:creationId xmlns:p14="http://schemas.microsoft.com/office/powerpoint/2010/main" val="303387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B76630-5E27-41D3-AE04-2BD1D1FA35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F011D3-2695-4093-A068-3DB3DE7BD5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CBBAE-7B36-4ABF-A453-490D7FD3C4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4B358-CA62-4752-9AAB-9CE5A1B1540A}" type="datetime1">
              <a:rPr lang="en-US" smtClean="0"/>
              <a:t>4/19/2022</a:t>
            </a:fld>
            <a:endParaRPr lang="en-US"/>
          </a:p>
        </p:txBody>
      </p:sp>
      <p:sp>
        <p:nvSpPr>
          <p:cNvPr id="5" name="Footer Placeholder 4">
            <a:extLst>
              <a:ext uri="{FF2B5EF4-FFF2-40B4-BE49-F238E27FC236}">
                <a16:creationId xmlns:a16="http://schemas.microsoft.com/office/drawing/2014/main" id="{43C17EA4-6CEC-45BC-8E5D-0A1D6B1B71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EF7CC0-B6B4-4104-ABD1-1D9D98DED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41A4C-0CD9-440C-AA6F-47874FBBA607}" type="slidenum">
              <a:rPr lang="en-US" smtClean="0"/>
              <a:t>‹#›</a:t>
            </a:fld>
            <a:endParaRPr lang="en-US"/>
          </a:p>
        </p:txBody>
      </p:sp>
    </p:spTree>
    <p:extLst>
      <p:ext uri="{BB962C8B-B14F-4D97-AF65-F5344CB8AC3E}">
        <p14:creationId xmlns:p14="http://schemas.microsoft.com/office/powerpoint/2010/main" val="38789144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WPDawson@Mac.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E39DFCF-9247-4DE5-BB93-074BFAF07A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442B652E-D499-4CDA-8F7A-60469EDBCB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1632" y="996662"/>
            <a:ext cx="4864676" cy="4864676"/>
          </a:xfrm>
          <a:custGeom>
            <a:avLst/>
            <a:gdLst>
              <a:gd name="connsiteX0" fmla="*/ 0 w 4864676"/>
              <a:gd name="connsiteY0" fmla="*/ 0 h 4864676"/>
              <a:gd name="connsiteX1" fmla="*/ 4864676 w 4864676"/>
              <a:gd name="connsiteY1" fmla="*/ 0 h 4864676"/>
              <a:gd name="connsiteX2" fmla="*/ 4864676 w 4864676"/>
              <a:gd name="connsiteY2" fmla="*/ 4864676 h 4864676"/>
              <a:gd name="connsiteX3" fmla="*/ 1281101 w 4864676"/>
              <a:gd name="connsiteY3" fmla="*/ 4864676 h 4864676"/>
              <a:gd name="connsiteX4" fmla="*/ 0 w 4864676"/>
              <a:gd name="connsiteY4" fmla="*/ 3583575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4864676" y="0"/>
                </a:lnTo>
                <a:lnTo>
                  <a:pt x="4864676" y="4864676"/>
                </a:lnTo>
                <a:lnTo>
                  <a:pt x="1281101" y="4864676"/>
                </a:lnTo>
                <a:lnTo>
                  <a:pt x="0" y="358357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484A22B8-F5B6-47C2-B88E-DADAF37913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225693" y="996662"/>
            <a:ext cx="4864676" cy="4864676"/>
          </a:xfrm>
          <a:custGeom>
            <a:avLst/>
            <a:gdLst>
              <a:gd name="connsiteX0" fmla="*/ 0 w 4864676"/>
              <a:gd name="connsiteY0" fmla="*/ 0 h 4864676"/>
              <a:gd name="connsiteX1" fmla="*/ 3583574 w 4864676"/>
              <a:gd name="connsiteY1" fmla="*/ 0 h 4864676"/>
              <a:gd name="connsiteX2" fmla="*/ 4864676 w 4864676"/>
              <a:gd name="connsiteY2" fmla="*/ 1281103 h 4864676"/>
              <a:gd name="connsiteX3" fmla="*/ 4864676 w 4864676"/>
              <a:gd name="connsiteY3" fmla="*/ 4864676 h 4864676"/>
              <a:gd name="connsiteX4" fmla="*/ 0 w 4864676"/>
              <a:gd name="connsiteY4" fmla="*/ 4864676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3583574" y="0"/>
                </a:lnTo>
                <a:lnTo>
                  <a:pt x="4864676" y="1281103"/>
                </a:lnTo>
                <a:lnTo>
                  <a:pt x="4864676" y="4864676"/>
                </a:lnTo>
                <a:lnTo>
                  <a:pt x="0" y="486467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A987C18C-164D-4263-B486-4647A98E8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789020" y="1"/>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Isosceles Triangle 15">
            <a:extLst>
              <a:ext uri="{FF2B5EF4-FFF2-40B4-BE49-F238E27FC236}">
                <a16:creationId xmlns:a16="http://schemas.microsoft.com/office/drawing/2014/main" id="{E7E98B39-04C6-408B-92FD-76862874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286" y="3571620"/>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981C8C27-2457-421F-BDC4-7B4EA3C78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CEA13C66-82C1-44AF-972B-8F5CCA41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71208" y="5287803"/>
            <a:ext cx="955808" cy="9558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9DB36437-FE59-457E-91A7-396BBD3C9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EEB46C3-D31B-401D-9E40-85B8107F4923}"/>
              </a:ext>
            </a:extLst>
          </p:cNvPr>
          <p:cNvSpPr>
            <a:spLocks noGrp="1"/>
          </p:cNvSpPr>
          <p:nvPr>
            <p:ph type="ctrTitle"/>
          </p:nvPr>
        </p:nvSpPr>
        <p:spPr>
          <a:xfrm>
            <a:off x="3204642" y="2353641"/>
            <a:ext cx="5782716" cy="2150719"/>
          </a:xfrm>
          <a:noFill/>
        </p:spPr>
        <p:txBody>
          <a:bodyPr anchor="ctr">
            <a:normAutofit/>
          </a:bodyPr>
          <a:lstStyle/>
          <a:p>
            <a:r>
              <a:rPr lang="en-US" sz="3600" u="sng" dirty="0">
                <a:solidFill>
                  <a:srgbClr val="080808"/>
                </a:solidFill>
              </a:rPr>
              <a:t>Data Scarcity in Bid Protests: Problems and Proposed Solutions</a:t>
            </a:r>
          </a:p>
        </p:txBody>
      </p:sp>
      <p:sp>
        <p:nvSpPr>
          <p:cNvPr id="3" name="Subtitle 2">
            <a:extLst>
              <a:ext uri="{FF2B5EF4-FFF2-40B4-BE49-F238E27FC236}">
                <a16:creationId xmlns:a16="http://schemas.microsoft.com/office/drawing/2014/main" id="{AA3F0F6C-A2EB-4CE4-8C22-5A46F201199B}"/>
              </a:ext>
            </a:extLst>
          </p:cNvPr>
          <p:cNvSpPr>
            <a:spLocks noGrp="1"/>
          </p:cNvSpPr>
          <p:nvPr>
            <p:ph type="subTitle" idx="1"/>
          </p:nvPr>
        </p:nvSpPr>
        <p:spPr>
          <a:xfrm>
            <a:off x="4439633" y="4518923"/>
            <a:ext cx="3312734" cy="1141851"/>
          </a:xfrm>
          <a:noFill/>
        </p:spPr>
        <p:txBody>
          <a:bodyPr>
            <a:noAutofit/>
          </a:bodyPr>
          <a:lstStyle/>
          <a:p>
            <a:r>
              <a:rPr lang="en-US" sz="1400" dirty="0">
                <a:solidFill>
                  <a:srgbClr val="080808"/>
                </a:solidFill>
              </a:rPr>
              <a:t>Will Dawson, Third Year Law Student</a:t>
            </a:r>
          </a:p>
          <a:p>
            <a:r>
              <a:rPr lang="en-US" sz="1400" dirty="0">
                <a:solidFill>
                  <a:srgbClr val="080808"/>
                </a:solidFill>
              </a:rPr>
              <a:t>The George Washington University Law School</a:t>
            </a:r>
          </a:p>
          <a:p>
            <a:r>
              <a:rPr lang="en-US" sz="1400" dirty="0">
                <a:solidFill>
                  <a:srgbClr val="080808"/>
                </a:solidFill>
                <a:hlinkClick r:id="rId2"/>
              </a:rPr>
              <a:t>WPDawson@Mac.com</a:t>
            </a:r>
            <a:endParaRPr lang="en-US" sz="1400" dirty="0">
              <a:solidFill>
                <a:srgbClr val="080808"/>
              </a:solidFill>
            </a:endParaRPr>
          </a:p>
          <a:p>
            <a:r>
              <a:rPr lang="en-US" sz="1400" dirty="0">
                <a:solidFill>
                  <a:srgbClr val="080808"/>
                </a:solidFill>
              </a:rPr>
              <a:t>GovKData.com</a:t>
            </a:r>
          </a:p>
        </p:txBody>
      </p:sp>
      <p:sp>
        <p:nvSpPr>
          <p:cNvPr id="24" name="Rectangle 23">
            <a:extLst>
              <a:ext uri="{FF2B5EF4-FFF2-40B4-BE49-F238E27FC236}">
                <a16:creationId xmlns:a16="http://schemas.microsoft.com/office/drawing/2014/main" id="{844D3693-2EFE-4667-89D5-47E2D5920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42846" y="410171"/>
            <a:ext cx="1321281" cy="1321281"/>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C21FD796-9CD0-404D-8DF5-5274C0BCC7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30319" y="1508609"/>
            <a:ext cx="700047" cy="70004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E2AED089-DCA4-45BF-A585-F83C8EC50632}"/>
              </a:ext>
            </a:extLst>
          </p:cNvPr>
          <p:cNvSpPr>
            <a:spLocks noGrp="1"/>
          </p:cNvSpPr>
          <p:nvPr>
            <p:ph type="sldNum" sz="quarter" idx="12"/>
          </p:nvPr>
        </p:nvSpPr>
        <p:spPr/>
        <p:txBody>
          <a:bodyPr/>
          <a:lstStyle/>
          <a:p>
            <a:fld id="{EAF41A4C-0CD9-440C-AA6F-47874FBBA607}" type="slidenum">
              <a:rPr lang="en-US" smtClean="0"/>
              <a:t>1</a:t>
            </a:fld>
            <a:endParaRPr lang="en-US"/>
          </a:p>
        </p:txBody>
      </p:sp>
    </p:spTree>
    <p:extLst>
      <p:ext uri="{BB962C8B-B14F-4D97-AF65-F5344CB8AC3E}">
        <p14:creationId xmlns:p14="http://schemas.microsoft.com/office/powerpoint/2010/main" val="4212991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92CB76B-1ECF-4F15-BCEA-CFEB550EC476}"/>
              </a:ext>
            </a:extLst>
          </p:cNvPr>
          <p:cNvSpPr>
            <a:spLocks noGrp="1"/>
          </p:cNvSpPr>
          <p:nvPr>
            <p:ph type="title"/>
          </p:nvPr>
        </p:nvSpPr>
        <p:spPr>
          <a:xfrm>
            <a:off x="643467" y="321734"/>
            <a:ext cx="10905066" cy="1135737"/>
          </a:xfrm>
        </p:spPr>
        <p:txBody>
          <a:bodyPr>
            <a:normAutofit/>
          </a:bodyPr>
          <a:lstStyle/>
          <a:p>
            <a:r>
              <a:rPr lang="en-US" sz="3600"/>
              <a:t>Conclusion</a:t>
            </a:r>
          </a:p>
        </p:txBody>
      </p:sp>
      <p:sp>
        <p:nvSpPr>
          <p:cNvPr id="3" name="Content Placeholder 2">
            <a:extLst>
              <a:ext uri="{FF2B5EF4-FFF2-40B4-BE49-F238E27FC236}">
                <a16:creationId xmlns:a16="http://schemas.microsoft.com/office/drawing/2014/main" id="{1F3F68A4-8BAA-4185-B210-7D70131931ED}"/>
              </a:ext>
            </a:extLst>
          </p:cNvPr>
          <p:cNvSpPr>
            <a:spLocks noGrp="1"/>
          </p:cNvSpPr>
          <p:nvPr>
            <p:ph idx="1"/>
          </p:nvPr>
        </p:nvSpPr>
        <p:spPr>
          <a:xfrm>
            <a:off x="643467" y="1782981"/>
            <a:ext cx="10905066" cy="4393982"/>
          </a:xfrm>
        </p:spPr>
        <p:txBody>
          <a:bodyPr>
            <a:normAutofit/>
          </a:bodyPr>
          <a:lstStyle/>
          <a:p>
            <a:r>
              <a:rPr lang="en-US" sz="2000"/>
              <a:t>To adequately assess the functionality of the bid protest system, a more detained and uniform data collection system should be implemented.</a:t>
            </a:r>
          </a:p>
          <a:p>
            <a:endParaRPr lang="en-US" sz="2000"/>
          </a:p>
          <a:p>
            <a:r>
              <a:rPr lang="en-US" sz="2000"/>
              <a:t>Finished program exists to collect this information and generate reports. It only needs to be plugged into existing government datasets.</a:t>
            </a:r>
          </a:p>
          <a:p>
            <a:endParaRPr lang="en-US" sz="2000"/>
          </a:p>
          <a:p>
            <a:r>
              <a:rPr lang="en-US" sz="2000"/>
              <a:t>Programatically collected and detailed datasets would allow research and policy personnel to focus their energy on finding solutions rather than aggregating underlying data.</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E992DB7-9ADC-4BD2-B2DE-5D5DB247E8E5}"/>
              </a:ext>
            </a:extLst>
          </p:cNvPr>
          <p:cNvSpPr>
            <a:spLocks noGrp="1"/>
          </p:cNvSpPr>
          <p:nvPr>
            <p:ph type="sldNum" sz="quarter" idx="12"/>
          </p:nvPr>
        </p:nvSpPr>
        <p:spPr/>
        <p:txBody>
          <a:bodyPr/>
          <a:lstStyle/>
          <a:p>
            <a:fld id="{EAF41A4C-0CD9-440C-AA6F-47874FBBA607}" type="slidenum">
              <a:rPr lang="en-US" smtClean="0"/>
              <a:t>10</a:t>
            </a:fld>
            <a:endParaRPr lang="en-US"/>
          </a:p>
        </p:txBody>
      </p:sp>
    </p:spTree>
    <p:extLst>
      <p:ext uri="{BB962C8B-B14F-4D97-AF65-F5344CB8AC3E}">
        <p14:creationId xmlns:p14="http://schemas.microsoft.com/office/powerpoint/2010/main" val="2480968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34">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36">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38">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6AA432D-6E58-43F5-80B3-3663C8C624FB}"/>
              </a:ext>
            </a:extLst>
          </p:cNvPr>
          <p:cNvSpPr>
            <a:spLocks noGrp="1"/>
          </p:cNvSpPr>
          <p:nvPr>
            <p:ph type="ctrTitle"/>
          </p:nvPr>
        </p:nvSpPr>
        <p:spPr>
          <a:xfrm>
            <a:off x="2659529" y="2085788"/>
            <a:ext cx="6884895" cy="1496649"/>
          </a:xfrm>
        </p:spPr>
        <p:txBody>
          <a:bodyPr anchor="b">
            <a:normAutofit/>
          </a:bodyPr>
          <a:lstStyle/>
          <a:p>
            <a:r>
              <a:rPr lang="en-US" sz="3200" dirty="0">
                <a:solidFill>
                  <a:schemeClr val="tx1">
                    <a:lumMod val="65000"/>
                    <a:lumOff val="35000"/>
                  </a:schemeClr>
                </a:solidFill>
              </a:rPr>
              <a:t>Questions for Discussion</a:t>
            </a:r>
          </a:p>
        </p:txBody>
      </p:sp>
      <p:sp>
        <p:nvSpPr>
          <p:cNvPr id="5" name="Subtitle 4">
            <a:extLst>
              <a:ext uri="{FF2B5EF4-FFF2-40B4-BE49-F238E27FC236}">
                <a16:creationId xmlns:a16="http://schemas.microsoft.com/office/drawing/2014/main" id="{2AA50B74-BCFD-416E-95F7-82ED94D04568}"/>
              </a:ext>
            </a:extLst>
          </p:cNvPr>
          <p:cNvSpPr>
            <a:spLocks noGrp="1"/>
          </p:cNvSpPr>
          <p:nvPr>
            <p:ph type="subTitle" idx="1"/>
          </p:nvPr>
        </p:nvSpPr>
        <p:spPr>
          <a:xfrm>
            <a:off x="3048000" y="3948056"/>
            <a:ext cx="6096000" cy="830134"/>
          </a:xfrm>
        </p:spPr>
        <p:txBody>
          <a:bodyPr anchor="t">
            <a:normAutofit/>
          </a:bodyPr>
          <a:lstStyle/>
          <a:p>
            <a:endParaRPr lang="en-US" sz="140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8397C139-4779-439A-A3E3-75ACBBB3702A}"/>
              </a:ext>
            </a:extLst>
          </p:cNvPr>
          <p:cNvSpPr>
            <a:spLocks noGrp="1"/>
          </p:cNvSpPr>
          <p:nvPr>
            <p:ph type="sldNum" sz="quarter" idx="12"/>
          </p:nvPr>
        </p:nvSpPr>
        <p:spPr>
          <a:xfrm>
            <a:off x="9180576" y="6356350"/>
            <a:ext cx="27685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EAF41A4C-0CD9-440C-AA6F-47874FBBA607}" type="slidenum">
              <a:rPr kumimoji="0" lang="en-US" sz="900" b="0" i="0" u="none" strike="noStrike" kern="1200" cap="none" spc="0" normalizeH="0" baseline="0" noProof="0">
                <a:ln>
                  <a:noFill/>
                </a:ln>
                <a:solidFill>
                  <a:srgbClr val="595959"/>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9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8" name="Diagonal Stripe 7">
            <a:extLst>
              <a:ext uri="{FF2B5EF4-FFF2-40B4-BE49-F238E27FC236}">
                <a16:creationId xmlns:a16="http://schemas.microsoft.com/office/drawing/2014/main" id="{F51892A1-7CA6-4BAD-A3DB-DF6A5A891496}"/>
              </a:ext>
            </a:extLst>
          </p:cNvPr>
          <p:cNvSpPr/>
          <p:nvPr/>
        </p:nvSpPr>
        <p:spPr>
          <a:xfrm>
            <a:off x="0" y="42470"/>
            <a:ext cx="834501" cy="620002"/>
          </a:xfrm>
          <a:prstGeom prst="diagStrip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387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E774212-EDF6-4686-BA85-2411F936EA91}"/>
              </a:ext>
            </a:extLst>
          </p:cNvPr>
          <p:cNvSpPr>
            <a:spLocks noGrp="1"/>
          </p:cNvSpPr>
          <p:nvPr>
            <p:ph type="title"/>
          </p:nvPr>
        </p:nvSpPr>
        <p:spPr>
          <a:xfrm>
            <a:off x="643467" y="321734"/>
            <a:ext cx="10905066" cy="1135737"/>
          </a:xfrm>
        </p:spPr>
        <p:txBody>
          <a:bodyPr>
            <a:normAutofit/>
          </a:bodyPr>
          <a:lstStyle/>
          <a:p>
            <a:r>
              <a:rPr lang="en-US" sz="3600"/>
              <a:t>Introduction</a:t>
            </a:r>
          </a:p>
        </p:txBody>
      </p:sp>
      <p:sp>
        <p:nvSpPr>
          <p:cNvPr id="3" name="Content Placeholder 2">
            <a:extLst>
              <a:ext uri="{FF2B5EF4-FFF2-40B4-BE49-F238E27FC236}">
                <a16:creationId xmlns:a16="http://schemas.microsoft.com/office/drawing/2014/main" id="{F3BA23E5-CBEB-480F-AA9C-F3278249C5B8}"/>
              </a:ext>
            </a:extLst>
          </p:cNvPr>
          <p:cNvSpPr>
            <a:spLocks noGrp="1"/>
          </p:cNvSpPr>
          <p:nvPr>
            <p:ph idx="1"/>
          </p:nvPr>
        </p:nvSpPr>
        <p:spPr>
          <a:xfrm>
            <a:off x="643467" y="1782981"/>
            <a:ext cx="10905066" cy="4393982"/>
          </a:xfrm>
        </p:spPr>
        <p:txBody>
          <a:bodyPr>
            <a:normAutofit/>
          </a:bodyPr>
          <a:lstStyle/>
          <a:p>
            <a:r>
              <a:rPr lang="en-US" sz="2000" dirty="0"/>
              <a:t>The Federal Procurement Space is sprawling and dynamic.</a:t>
            </a:r>
          </a:p>
          <a:p>
            <a:endParaRPr lang="en-US" sz="2000" dirty="0"/>
          </a:p>
          <a:p>
            <a:r>
              <a:rPr lang="en-US" sz="2000" dirty="0"/>
              <a:t>Generating and analyzing data helps to make sense of a system which is not otherwise cognizable.</a:t>
            </a:r>
          </a:p>
          <a:p>
            <a:endParaRPr lang="en-US" sz="2000" dirty="0">
              <a:latin typeface="NexusSerifWebPro"/>
            </a:endParaRPr>
          </a:p>
          <a:p>
            <a:r>
              <a:rPr lang="en-US" sz="2000" b="0" i="0" dirty="0">
                <a:effectLst/>
                <a:latin typeface="NexusSerifWebPro"/>
              </a:rPr>
              <a:t>Paper: </a:t>
            </a:r>
            <a:r>
              <a:rPr lang="en-US" sz="2000" b="0" i="1" dirty="0">
                <a:effectLst/>
                <a:latin typeface="NexusSerifWebPro"/>
              </a:rPr>
              <a:t>Data Scarcity in Bid Protests: Problems and Proposed Solutions</a:t>
            </a:r>
          </a:p>
          <a:p>
            <a:pPr lvl="1"/>
            <a:r>
              <a:rPr lang="en-US" sz="2000" dirty="0"/>
              <a:t>Available through the ABA’s Public Contract Law Journal or for free on SSRN.com (link will be made available); also available at project site: https://publicprocurementinternational.com/congressionally-commissioned-bid-protest-study/</a:t>
            </a:r>
          </a:p>
          <a:p>
            <a:endParaRPr lang="en-US" sz="2000" dirty="0"/>
          </a:p>
          <a:p>
            <a:r>
              <a:rPr lang="en-US" sz="2000" dirty="0"/>
              <a:t>Website: GovKData.com (in Beta stage)</a:t>
            </a:r>
          </a:p>
          <a:p>
            <a:pPr lvl="1"/>
            <a:r>
              <a:rPr lang="en-US" sz="2000" dirty="0"/>
              <a:t>Website to help collateralize programming to improve the Federal Procurement space through analytics and automation.</a:t>
            </a:r>
          </a:p>
          <a:p>
            <a:pPr marL="0" indent="0">
              <a:buNone/>
            </a:pP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F37D707-BC75-4332-91C0-086633242A1F}"/>
              </a:ext>
            </a:extLst>
          </p:cNvPr>
          <p:cNvSpPr>
            <a:spLocks noGrp="1"/>
          </p:cNvSpPr>
          <p:nvPr>
            <p:ph type="sldNum" sz="quarter" idx="12"/>
          </p:nvPr>
        </p:nvSpPr>
        <p:spPr/>
        <p:txBody>
          <a:bodyPr/>
          <a:lstStyle/>
          <a:p>
            <a:fld id="{EAF41A4C-0CD9-440C-AA6F-47874FBBA607}" type="slidenum">
              <a:rPr lang="en-US" smtClean="0"/>
              <a:t>2</a:t>
            </a:fld>
            <a:endParaRPr lang="en-US"/>
          </a:p>
        </p:txBody>
      </p:sp>
    </p:spTree>
    <p:extLst>
      <p:ext uri="{BB962C8B-B14F-4D97-AF65-F5344CB8AC3E}">
        <p14:creationId xmlns:p14="http://schemas.microsoft.com/office/powerpoint/2010/main" val="20632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82E8EFF-8FAE-4A78-878E-696B40DC8E94}"/>
              </a:ext>
            </a:extLst>
          </p:cNvPr>
          <p:cNvSpPr>
            <a:spLocks noGrp="1"/>
          </p:cNvSpPr>
          <p:nvPr>
            <p:ph type="title"/>
          </p:nvPr>
        </p:nvSpPr>
        <p:spPr>
          <a:xfrm>
            <a:off x="643467" y="321734"/>
            <a:ext cx="10905066" cy="1135737"/>
          </a:xfrm>
        </p:spPr>
        <p:txBody>
          <a:bodyPr>
            <a:normAutofit/>
          </a:bodyPr>
          <a:lstStyle/>
          <a:p>
            <a:r>
              <a:rPr lang="en-US" sz="3600"/>
              <a:t>Data Scarcity in Bid Protests</a:t>
            </a:r>
          </a:p>
        </p:txBody>
      </p:sp>
      <p:sp>
        <p:nvSpPr>
          <p:cNvPr id="3" name="Content Placeholder 2">
            <a:extLst>
              <a:ext uri="{FF2B5EF4-FFF2-40B4-BE49-F238E27FC236}">
                <a16:creationId xmlns:a16="http://schemas.microsoft.com/office/drawing/2014/main" id="{051B9FAB-2535-48E1-A967-829873BB808F}"/>
              </a:ext>
            </a:extLst>
          </p:cNvPr>
          <p:cNvSpPr>
            <a:spLocks noGrp="1"/>
          </p:cNvSpPr>
          <p:nvPr>
            <p:ph idx="1"/>
          </p:nvPr>
        </p:nvSpPr>
        <p:spPr>
          <a:xfrm>
            <a:off x="643467" y="1782981"/>
            <a:ext cx="10905066" cy="4393982"/>
          </a:xfrm>
        </p:spPr>
        <p:txBody>
          <a:bodyPr>
            <a:normAutofit/>
          </a:bodyPr>
          <a:lstStyle/>
          <a:p>
            <a:r>
              <a:rPr lang="en-US" sz="2000" dirty="0"/>
              <a:t>Few studies have been attempted, all found insufficient data to fully analyze the bid protest system. Without more comprehensive data, trends cannot be analyzed; if trends cannot be analyzed, problems cannot be identified and the effect of implemented policies cannot be evaluated. </a:t>
            </a:r>
          </a:p>
          <a:p>
            <a:endParaRPr lang="en-US" sz="2000" dirty="0"/>
          </a:p>
          <a:p>
            <a:r>
              <a:rPr lang="en-US" sz="2000" dirty="0"/>
              <a:t>Currently, only nine datapoints are available on the entire Federal bid protest system.</a:t>
            </a:r>
          </a:p>
          <a:p>
            <a:endParaRPr lang="en-US" sz="2000" dirty="0"/>
          </a:p>
          <a:p>
            <a:r>
              <a:rPr lang="en-US" sz="2000" dirty="0"/>
              <a:t>RAND Report, commissioned by Congress, could not find all the necessary information for investigative questions.</a:t>
            </a:r>
          </a:p>
          <a:p>
            <a:pPr marL="0" indent="0">
              <a:buNone/>
            </a:pPr>
            <a:endParaRPr lang="en-US" sz="2000" dirty="0"/>
          </a:p>
          <a:p>
            <a:r>
              <a:rPr lang="en-US" sz="2000" dirty="0"/>
              <a:t>Fixing something, without understanding it, is not a good faith effort to fix it, it is playing pin the tail on the donkey.</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69C6297A-B5B4-4493-91A1-B8B24AA36989}"/>
              </a:ext>
            </a:extLst>
          </p:cNvPr>
          <p:cNvSpPr>
            <a:spLocks noGrp="1"/>
          </p:cNvSpPr>
          <p:nvPr>
            <p:ph type="sldNum" sz="quarter" idx="12"/>
          </p:nvPr>
        </p:nvSpPr>
        <p:spPr/>
        <p:txBody>
          <a:bodyPr/>
          <a:lstStyle/>
          <a:p>
            <a:fld id="{EAF41A4C-0CD9-440C-AA6F-47874FBBA607}" type="slidenum">
              <a:rPr lang="en-US" smtClean="0"/>
              <a:t>3</a:t>
            </a:fld>
            <a:endParaRPr lang="en-US"/>
          </a:p>
        </p:txBody>
      </p:sp>
    </p:spTree>
    <p:extLst>
      <p:ext uri="{BB962C8B-B14F-4D97-AF65-F5344CB8AC3E}">
        <p14:creationId xmlns:p14="http://schemas.microsoft.com/office/powerpoint/2010/main" val="400878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420B34F-8B18-4F8B-9760-ACCF7CDAC2D6}"/>
              </a:ext>
            </a:extLst>
          </p:cNvPr>
          <p:cNvSpPr>
            <a:spLocks noGrp="1"/>
          </p:cNvSpPr>
          <p:nvPr>
            <p:ph type="title"/>
          </p:nvPr>
        </p:nvSpPr>
        <p:spPr>
          <a:xfrm>
            <a:off x="643467" y="321734"/>
            <a:ext cx="10905066" cy="1135737"/>
          </a:xfrm>
        </p:spPr>
        <p:txBody>
          <a:bodyPr>
            <a:normAutofit/>
          </a:bodyPr>
          <a:lstStyle/>
          <a:p>
            <a:r>
              <a:rPr lang="en-US" sz="3600"/>
              <a:t>Current Problems</a:t>
            </a:r>
          </a:p>
        </p:txBody>
      </p:sp>
      <p:sp>
        <p:nvSpPr>
          <p:cNvPr id="3" name="Content Placeholder 2">
            <a:extLst>
              <a:ext uri="{FF2B5EF4-FFF2-40B4-BE49-F238E27FC236}">
                <a16:creationId xmlns:a16="http://schemas.microsoft.com/office/drawing/2014/main" id="{EB8E0D88-9DB2-430B-A002-25217DEECF66}"/>
              </a:ext>
            </a:extLst>
          </p:cNvPr>
          <p:cNvSpPr>
            <a:spLocks noGrp="1"/>
          </p:cNvSpPr>
          <p:nvPr>
            <p:ph idx="1"/>
          </p:nvPr>
        </p:nvSpPr>
        <p:spPr>
          <a:xfrm>
            <a:off x="643467" y="1782981"/>
            <a:ext cx="10905066" cy="4393982"/>
          </a:xfrm>
        </p:spPr>
        <p:txBody>
          <a:bodyPr>
            <a:normAutofit/>
          </a:bodyPr>
          <a:lstStyle/>
          <a:p>
            <a:r>
              <a:rPr lang="en-US" sz="1900"/>
              <a:t>GAO’s current Congressional Report is insufficient:</a:t>
            </a:r>
          </a:p>
          <a:p>
            <a:pPr lvl="1"/>
            <a:r>
              <a:rPr lang="en-US" sz="1900"/>
              <a:t>Nine datapoints which are all very confusing </a:t>
            </a:r>
          </a:p>
          <a:p>
            <a:pPr lvl="2"/>
            <a:r>
              <a:rPr lang="en-US" sz="1900"/>
              <a:t>E.g.: Effectiveness rate batches Contractor’s Withdrawal of a Protest and Voluntary Agency Corrections together as a single figure, even though they are diametrically opposed concepts.</a:t>
            </a:r>
          </a:p>
          <a:p>
            <a:pPr lvl="1"/>
            <a:endParaRPr lang="en-US" sz="1900"/>
          </a:p>
          <a:p>
            <a:pPr lvl="1"/>
            <a:r>
              <a:rPr lang="en-US" sz="1900"/>
              <a:t>Sustain Rate and Effectiveness Rate do not use the same denominator</a:t>
            </a:r>
          </a:p>
          <a:p>
            <a:pPr lvl="2"/>
            <a:r>
              <a:rPr lang="en-US" sz="1900"/>
              <a:t>Turns out that only 11% of “Effective” protest outcomes are sustained Merits Decisions, leaving 89% of the valid protests undisclosed to the public.</a:t>
            </a:r>
          </a:p>
          <a:p>
            <a:pPr lvl="1"/>
            <a:endParaRPr lang="en-US" sz="1900"/>
          </a:p>
          <a:p>
            <a:pPr lvl="1"/>
            <a:r>
              <a:rPr lang="en-US" sz="1900"/>
              <a:t>RAND Report by Mark Arena in 2018 revealed a great deal and dispelled a number of rumors</a:t>
            </a:r>
          </a:p>
          <a:p>
            <a:pPr lvl="2"/>
            <a:r>
              <a:rPr lang="en-US" sz="1900"/>
              <a:t>Less than 0.3% of all Federal contracts are protested each year.</a:t>
            </a:r>
          </a:p>
          <a:p>
            <a:pPr lvl="2"/>
            <a:r>
              <a:rPr lang="en-US" sz="1900"/>
              <a:t>Incumbent protesters, often derided for “frivolously” filing protests to secure bridge contracts, have more than a 60% effective protest rate versus the average effective rate of 44%. </a:t>
            </a:r>
          </a:p>
          <a:p>
            <a:pPr lvl="1"/>
            <a:endParaRPr lang="en-US" sz="19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E660FBE2-FCAF-453A-85E7-308FAD91BF90}"/>
              </a:ext>
            </a:extLst>
          </p:cNvPr>
          <p:cNvSpPr>
            <a:spLocks noGrp="1"/>
          </p:cNvSpPr>
          <p:nvPr>
            <p:ph type="sldNum" sz="quarter" idx="12"/>
          </p:nvPr>
        </p:nvSpPr>
        <p:spPr/>
        <p:txBody>
          <a:bodyPr/>
          <a:lstStyle/>
          <a:p>
            <a:fld id="{EAF41A4C-0CD9-440C-AA6F-47874FBBA607}" type="slidenum">
              <a:rPr lang="en-US" smtClean="0"/>
              <a:t>4</a:t>
            </a:fld>
            <a:endParaRPr lang="en-US"/>
          </a:p>
        </p:txBody>
      </p:sp>
    </p:spTree>
    <p:extLst>
      <p:ext uri="{BB962C8B-B14F-4D97-AF65-F5344CB8AC3E}">
        <p14:creationId xmlns:p14="http://schemas.microsoft.com/office/powerpoint/2010/main" val="1899106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85593D0-2A72-46F7-94FD-C7D09E097590}"/>
              </a:ext>
            </a:extLst>
          </p:cNvPr>
          <p:cNvSpPr>
            <a:spLocks noGrp="1"/>
          </p:cNvSpPr>
          <p:nvPr>
            <p:ph type="title"/>
          </p:nvPr>
        </p:nvSpPr>
        <p:spPr>
          <a:xfrm>
            <a:off x="643467" y="321734"/>
            <a:ext cx="10905066" cy="1135737"/>
          </a:xfrm>
        </p:spPr>
        <p:txBody>
          <a:bodyPr>
            <a:normAutofit/>
          </a:bodyPr>
          <a:lstStyle/>
          <a:p>
            <a:r>
              <a:rPr lang="en-US" sz="3600"/>
              <a:t>Analytical Program</a:t>
            </a:r>
          </a:p>
        </p:txBody>
      </p:sp>
      <p:sp>
        <p:nvSpPr>
          <p:cNvPr id="3" name="Content Placeholder 2">
            <a:extLst>
              <a:ext uri="{FF2B5EF4-FFF2-40B4-BE49-F238E27FC236}">
                <a16:creationId xmlns:a16="http://schemas.microsoft.com/office/drawing/2014/main" id="{701E10DE-2151-4FC3-90B7-CA4C6937C1FD}"/>
              </a:ext>
            </a:extLst>
          </p:cNvPr>
          <p:cNvSpPr>
            <a:spLocks noGrp="1"/>
          </p:cNvSpPr>
          <p:nvPr>
            <p:ph idx="1"/>
          </p:nvPr>
        </p:nvSpPr>
        <p:spPr>
          <a:xfrm>
            <a:off x="643467" y="1782981"/>
            <a:ext cx="10905066" cy="4393982"/>
          </a:xfrm>
        </p:spPr>
        <p:txBody>
          <a:bodyPr>
            <a:normAutofit/>
          </a:bodyPr>
          <a:lstStyle/>
          <a:p>
            <a:r>
              <a:rPr lang="en-US" sz="2000"/>
              <a:t>Analyzed 7,000 bid protests from 2000-2019.</a:t>
            </a:r>
          </a:p>
          <a:p>
            <a:endParaRPr lang="en-US" sz="2000"/>
          </a:p>
          <a:p>
            <a:r>
              <a:rPr lang="en-US" sz="2000"/>
              <a:t>Extracted a wide array of datapoints.</a:t>
            </a:r>
          </a:p>
          <a:p>
            <a:endParaRPr lang="en-US" sz="2000"/>
          </a:p>
          <a:p>
            <a:r>
              <a:rPr lang="en-US" sz="2000"/>
              <a:t>Proposed the collection of 15 more through automation and another 8 through extrapolation. </a:t>
            </a:r>
          </a:p>
          <a:p>
            <a:endParaRPr lang="en-US" sz="2000"/>
          </a:p>
          <a:p>
            <a:r>
              <a:rPr lang="en-US" sz="2000"/>
              <a:t>Paper available on SSRN, code available on GitHub. </a:t>
            </a:r>
          </a:p>
          <a:p>
            <a:endParaRPr lang="en-US" sz="2000"/>
          </a:p>
          <a:p>
            <a:r>
              <a:rPr lang="en-US" sz="2000"/>
              <a:t>More information on GovKData.com</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A20BB4D2-0E06-4EAF-A27F-AB5D17572F27}"/>
              </a:ext>
            </a:extLst>
          </p:cNvPr>
          <p:cNvSpPr>
            <a:spLocks noGrp="1"/>
          </p:cNvSpPr>
          <p:nvPr>
            <p:ph type="sldNum" sz="quarter" idx="12"/>
          </p:nvPr>
        </p:nvSpPr>
        <p:spPr/>
        <p:txBody>
          <a:bodyPr/>
          <a:lstStyle/>
          <a:p>
            <a:fld id="{EAF41A4C-0CD9-440C-AA6F-47874FBBA607}" type="slidenum">
              <a:rPr lang="en-US" smtClean="0"/>
              <a:t>5</a:t>
            </a:fld>
            <a:endParaRPr lang="en-US"/>
          </a:p>
        </p:txBody>
      </p:sp>
    </p:spTree>
    <p:extLst>
      <p:ext uri="{BB962C8B-B14F-4D97-AF65-F5344CB8AC3E}">
        <p14:creationId xmlns:p14="http://schemas.microsoft.com/office/powerpoint/2010/main" val="4128674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DA171F-A549-475D-A2ED-B187216C679F}"/>
              </a:ext>
            </a:extLst>
          </p:cNvPr>
          <p:cNvSpPr>
            <a:spLocks noGrp="1"/>
          </p:cNvSpPr>
          <p:nvPr>
            <p:ph type="title"/>
          </p:nvPr>
        </p:nvSpPr>
        <p:spPr>
          <a:xfrm>
            <a:off x="643467" y="321734"/>
            <a:ext cx="10905066" cy="1135737"/>
          </a:xfrm>
        </p:spPr>
        <p:txBody>
          <a:bodyPr>
            <a:normAutofit/>
          </a:bodyPr>
          <a:lstStyle/>
          <a:p>
            <a:r>
              <a:rPr lang="en-US" sz="3600"/>
              <a:t>Proposal</a:t>
            </a:r>
          </a:p>
        </p:txBody>
      </p:sp>
      <p:sp>
        <p:nvSpPr>
          <p:cNvPr id="3" name="Content Placeholder 2">
            <a:extLst>
              <a:ext uri="{FF2B5EF4-FFF2-40B4-BE49-F238E27FC236}">
                <a16:creationId xmlns:a16="http://schemas.microsoft.com/office/drawing/2014/main" id="{B75E0AC9-02BC-4ADF-B5A4-0E5CCF8943E0}"/>
              </a:ext>
            </a:extLst>
          </p:cNvPr>
          <p:cNvSpPr>
            <a:spLocks noGrp="1"/>
          </p:cNvSpPr>
          <p:nvPr>
            <p:ph idx="1"/>
          </p:nvPr>
        </p:nvSpPr>
        <p:spPr>
          <a:xfrm>
            <a:off x="643467" y="1782981"/>
            <a:ext cx="10905066" cy="4393982"/>
          </a:xfrm>
        </p:spPr>
        <p:txBody>
          <a:bodyPr>
            <a:normAutofit/>
          </a:bodyPr>
          <a:lstStyle/>
          <a:p>
            <a:r>
              <a:rPr lang="en-US" sz="2000"/>
              <a:t>Implement automated data collection program at GAO and / or Agency protest departments.</a:t>
            </a:r>
          </a:p>
          <a:p>
            <a:endParaRPr lang="en-US" sz="2000"/>
          </a:p>
          <a:p>
            <a:r>
              <a:rPr lang="en-US" sz="2000"/>
              <a:t>The program automatically collects a range of data on each protest and collates it into a single spread sheet.</a:t>
            </a:r>
          </a:p>
          <a:p>
            <a:endParaRPr lang="en-US" sz="2000"/>
          </a:p>
          <a:p>
            <a:r>
              <a:rPr lang="en-US" sz="2000"/>
              <a:t>Would generate 23 data points on each protest and 15 year-end macro data points automatically. </a:t>
            </a:r>
          </a:p>
          <a:p>
            <a:endParaRPr lang="en-US" sz="2000"/>
          </a:p>
          <a:p>
            <a:r>
              <a:rPr lang="en-US" sz="2000"/>
              <a:t>Already written, only needs to be “pointed” at the relevant Excel sheets. </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E121CB60-2E54-427E-BF8C-18EE1D512DF3}"/>
              </a:ext>
            </a:extLst>
          </p:cNvPr>
          <p:cNvSpPr>
            <a:spLocks noGrp="1"/>
          </p:cNvSpPr>
          <p:nvPr>
            <p:ph type="sldNum" sz="quarter" idx="12"/>
          </p:nvPr>
        </p:nvSpPr>
        <p:spPr/>
        <p:txBody>
          <a:bodyPr/>
          <a:lstStyle/>
          <a:p>
            <a:fld id="{EAF41A4C-0CD9-440C-AA6F-47874FBBA607}" type="slidenum">
              <a:rPr lang="en-US" smtClean="0"/>
              <a:t>6</a:t>
            </a:fld>
            <a:endParaRPr lang="en-US"/>
          </a:p>
        </p:txBody>
      </p:sp>
    </p:spTree>
    <p:extLst>
      <p:ext uri="{BB962C8B-B14F-4D97-AF65-F5344CB8AC3E}">
        <p14:creationId xmlns:p14="http://schemas.microsoft.com/office/powerpoint/2010/main" val="18861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2CF03CA-8989-4954-B69A-EDEF38B7EC7A}"/>
              </a:ext>
            </a:extLst>
          </p:cNvPr>
          <p:cNvSpPr>
            <a:spLocks noGrp="1"/>
          </p:cNvSpPr>
          <p:nvPr>
            <p:ph type="title"/>
          </p:nvPr>
        </p:nvSpPr>
        <p:spPr>
          <a:xfrm>
            <a:off x="643467" y="321734"/>
            <a:ext cx="10905066" cy="1135737"/>
          </a:xfrm>
        </p:spPr>
        <p:txBody>
          <a:bodyPr>
            <a:normAutofit/>
          </a:bodyPr>
          <a:lstStyle/>
          <a:p>
            <a:r>
              <a:rPr lang="en-US" sz="3600"/>
              <a:t>Example of Data to Collect</a:t>
            </a:r>
          </a:p>
        </p:txBody>
      </p:sp>
      <p:sp>
        <p:nvSpPr>
          <p:cNvPr id="3" name="Content Placeholder 2">
            <a:extLst>
              <a:ext uri="{FF2B5EF4-FFF2-40B4-BE49-F238E27FC236}">
                <a16:creationId xmlns:a16="http://schemas.microsoft.com/office/drawing/2014/main" id="{E86F1907-2EB6-4F1F-9EFF-E73B2A7C5B6C}"/>
              </a:ext>
            </a:extLst>
          </p:cNvPr>
          <p:cNvSpPr>
            <a:spLocks noGrp="1"/>
          </p:cNvSpPr>
          <p:nvPr>
            <p:ph idx="1"/>
          </p:nvPr>
        </p:nvSpPr>
        <p:spPr>
          <a:xfrm>
            <a:off x="643467" y="1782981"/>
            <a:ext cx="10905066" cy="4393982"/>
          </a:xfrm>
        </p:spPr>
        <p:txBody>
          <a:bodyPr>
            <a:normAutofit/>
          </a:bodyPr>
          <a:lstStyle/>
          <a:p>
            <a:r>
              <a:rPr lang="en-US" sz="2000" dirty="0"/>
              <a:t>Five Distinct Protest outcomes which should be tracked are:</a:t>
            </a:r>
          </a:p>
          <a:p>
            <a:pPr marL="457200" lvl="1" indent="0">
              <a:buNone/>
            </a:pPr>
            <a:r>
              <a:rPr lang="en-US" sz="2000" dirty="0"/>
              <a:t>(1) Sustained Merits Decisions (SMDs): Protests which were, definitionally, rightly brought before the GAO. </a:t>
            </a:r>
          </a:p>
          <a:p>
            <a:pPr marL="457200" lvl="1" indent="0">
              <a:buNone/>
            </a:pPr>
            <a:r>
              <a:rPr lang="en-US" sz="2000" dirty="0"/>
              <a:t>(2) Denied Merits Decisions (DMDs): Protests which the GAO felt required adjudication instead of outright dismissal. </a:t>
            </a:r>
          </a:p>
          <a:p>
            <a:pPr marL="457200" lvl="1" indent="0">
              <a:buNone/>
            </a:pPr>
            <a:r>
              <a:rPr lang="en-US" sz="2000" dirty="0"/>
              <a:t>(3) Agency Voluntary Corrective Actions (AVCAs): Protests which agencies remedied before receiving a recommendation from the GAO.</a:t>
            </a:r>
          </a:p>
          <a:p>
            <a:pPr marL="457200" lvl="1" indent="0">
              <a:buNone/>
            </a:pPr>
            <a:r>
              <a:rPr lang="en-US" sz="2000" dirty="0"/>
              <a:t> (4) Contractor Voluntary Withdrawals (KVWs): Protests which were dismissed because the contractor voluntarily withdrew their protest, after examining the Agency Report.</a:t>
            </a:r>
          </a:p>
          <a:p>
            <a:pPr marL="457200" lvl="1" indent="0">
              <a:buNone/>
            </a:pPr>
            <a:r>
              <a:rPr lang="en-US" sz="2000" dirty="0"/>
              <a:t>(5) Deficient Protest Dismissals (DPDs): Protests which were dismissed because they contained procedural errors or were otherwise deemed facially invalid.</a:t>
            </a:r>
          </a:p>
          <a:p>
            <a:r>
              <a:rPr lang="en-US" sz="2000" dirty="0"/>
              <a:t>The GAO currently only reports one of these categories directly (SMDs), and two others can be extrapolated (DMDs and AVCA+KVWs (combined)) from the current Annual Reports to Congress.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3028312-F053-4D56-9706-E9CEEBB036B5}"/>
              </a:ext>
            </a:extLst>
          </p:cNvPr>
          <p:cNvSpPr>
            <a:spLocks noGrp="1"/>
          </p:cNvSpPr>
          <p:nvPr>
            <p:ph type="sldNum" sz="quarter" idx="12"/>
          </p:nvPr>
        </p:nvSpPr>
        <p:spPr/>
        <p:txBody>
          <a:bodyPr/>
          <a:lstStyle/>
          <a:p>
            <a:fld id="{EAF41A4C-0CD9-440C-AA6F-47874FBBA607}" type="slidenum">
              <a:rPr lang="en-US" smtClean="0"/>
              <a:t>7</a:t>
            </a:fld>
            <a:endParaRPr lang="en-US"/>
          </a:p>
        </p:txBody>
      </p:sp>
    </p:spTree>
    <p:extLst>
      <p:ext uri="{BB962C8B-B14F-4D97-AF65-F5344CB8AC3E}">
        <p14:creationId xmlns:p14="http://schemas.microsoft.com/office/powerpoint/2010/main" val="49530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5B0DBC4-ED75-41DF-9676-01F89FB6D12B}"/>
              </a:ext>
            </a:extLst>
          </p:cNvPr>
          <p:cNvSpPr>
            <a:spLocks noGrp="1"/>
          </p:cNvSpPr>
          <p:nvPr>
            <p:ph type="title"/>
          </p:nvPr>
        </p:nvSpPr>
        <p:spPr>
          <a:xfrm>
            <a:off x="643467" y="321734"/>
            <a:ext cx="10905066" cy="1135737"/>
          </a:xfrm>
        </p:spPr>
        <p:txBody>
          <a:bodyPr>
            <a:normAutofit/>
          </a:bodyPr>
          <a:lstStyle/>
          <a:p>
            <a:r>
              <a:rPr lang="en-US" sz="3600"/>
              <a:t>Previous Efforts Failed</a:t>
            </a:r>
          </a:p>
        </p:txBody>
      </p:sp>
      <p:sp>
        <p:nvSpPr>
          <p:cNvPr id="3" name="Content Placeholder 2">
            <a:extLst>
              <a:ext uri="{FF2B5EF4-FFF2-40B4-BE49-F238E27FC236}">
                <a16:creationId xmlns:a16="http://schemas.microsoft.com/office/drawing/2014/main" id="{7A8D494A-AE70-434F-B98A-8C62820322EF}"/>
              </a:ext>
            </a:extLst>
          </p:cNvPr>
          <p:cNvSpPr>
            <a:spLocks noGrp="1"/>
          </p:cNvSpPr>
          <p:nvPr>
            <p:ph idx="1"/>
          </p:nvPr>
        </p:nvSpPr>
        <p:spPr>
          <a:xfrm>
            <a:off x="643467" y="1782981"/>
            <a:ext cx="10905066" cy="4393982"/>
          </a:xfrm>
        </p:spPr>
        <p:txBody>
          <a:bodyPr>
            <a:normAutofit/>
          </a:bodyPr>
          <a:lstStyle/>
          <a:p>
            <a:r>
              <a:rPr lang="en-US" sz="2000" dirty="0"/>
              <a:t>Previous efforts to collect equivalent data have failed for three reasons:</a:t>
            </a:r>
          </a:p>
          <a:p>
            <a:pPr marL="457200" lvl="1" indent="0">
              <a:buNone/>
            </a:pPr>
            <a:r>
              <a:rPr lang="en-US" sz="2000" dirty="0"/>
              <a:t>1) Lack of support: Dan Gordon made many efforts, but manual review of all publicly available information is not viable, as there is simply too much information. Requires automation to be efficient enough to aggregate meaningful data. </a:t>
            </a:r>
          </a:p>
          <a:p>
            <a:pPr marL="457200" lvl="1" indent="0">
              <a:buNone/>
            </a:pPr>
            <a:r>
              <a:rPr lang="en-US" sz="2000" dirty="0"/>
              <a:t>2) Lack of information: The 2018 RAND Report, headed by Mark Arenas, couldn’t get the necessary information on nine of fourteen datapoint Congress had mandated they investigate. That information could be readily collected programmatically.</a:t>
            </a:r>
          </a:p>
          <a:p>
            <a:pPr marL="457200" lvl="1" indent="0">
              <a:buNone/>
            </a:pPr>
            <a:r>
              <a:rPr lang="en-US" sz="2000" dirty="0"/>
              <a:t>3) No longitudinal studies: Single-shot analyses are far less valuable than longitudinal studies. There is no way to track the efficacy of new programs or assess the health of the system with single snap-shots.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3757EA56-5B15-4A66-BED3-4133BCA61795}"/>
              </a:ext>
            </a:extLst>
          </p:cNvPr>
          <p:cNvSpPr>
            <a:spLocks noGrp="1"/>
          </p:cNvSpPr>
          <p:nvPr>
            <p:ph type="sldNum" sz="quarter" idx="12"/>
          </p:nvPr>
        </p:nvSpPr>
        <p:spPr/>
        <p:txBody>
          <a:bodyPr/>
          <a:lstStyle/>
          <a:p>
            <a:fld id="{EAF41A4C-0CD9-440C-AA6F-47874FBBA607}" type="slidenum">
              <a:rPr lang="en-US" smtClean="0"/>
              <a:t>8</a:t>
            </a:fld>
            <a:endParaRPr lang="en-US"/>
          </a:p>
        </p:txBody>
      </p:sp>
    </p:spTree>
    <p:extLst>
      <p:ext uri="{BB962C8B-B14F-4D97-AF65-F5344CB8AC3E}">
        <p14:creationId xmlns:p14="http://schemas.microsoft.com/office/powerpoint/2010/main" val="4063168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D46C52-56B7-496C-A941-5FAD901A26C5}"/>
              </a:ext>
            </a:extLst>
          </p:cNvPr>
          <p:cNvSpPr>
            <a:spLocks noGrp="1"/>
          </p:cNvSpPr>
          <p:nvPr>
            <p:ph type="title"/>
          </p:nvPr>
        </p:nvSpPr>
        <p:spPr>
          <a:xfrm>
            <a:off x="643467" y="321734"/>
            <a:ext cx="10905066" cy="1135737"/>
          </a:xfrm>
        </p:spPr>
        <p:txBody>
          <a:bodyPr>
            <a:normAutofit/>
          </a:bodyPr>
          <a:lstStyle/>
          <a:p>
            <a:r>
              <a:rPr lang="en-US" sz="3600"/>
              <a:t>Fixing Problems without Data is Ineffective and Expensive</a:t>
            </a:r>
          </a:p>
        </p:txBody>
      </p:sp>
      <p:sp>
        <p:nvSpPr>
          <p:cNvPr id="3" name="Content Placeholder 2">
            <a:extLst>
              <a:ext uri="{FF2B5EF4-FFF2-40B4-BE49-F238E27FC236}">
                <a16:creationId xmlns:a16="http://schemas.microsoft.com/office/drawing/2014/main" id="{E6B39CA0-A91D-4F1C-A129-7BBC2FEAB0FD}"/>
              </a:ext>
            </a:extLst>
          </p:cNvPr>
          <p:cNvSpPr>
            <a:spLocks noGrp="1"/>
          </p:cNvSpPr>
          <p:nvPr>
            <p:ph idx="1"/>
          </p:nvPr>
        </p:nvSpPr>
        <p:spPr>
          <a:xfrm>
            <a:off x="643467" y="1782981"/>
            <a:ext cx="10905066" cy="4393982"/>
          </a:xfrm>
        </p:spPr>
        <p:txBody>
          <a:bodyPr>
            <a:normAutofit/>
          </a:bodyPr>
          <a:lstStyle/>
          <a:p>
            <a:r>
              <a:rPr lang="en-US" sz="2000"/>
              <a:t>A lack of data causes a great deal of time and money to be wasted in Congress and across the procurement space.</a:t>
            </a:r>
          </a:p>
          <a:p>
            <a:pPr lvl="1"/>
            <a:r>
              <a:rPr lang="en-US" sz="2000"/>
              <a:t>The whiplash of the passage of § 827 in the 2018 NDAA, the contrary finding of the RAND report which led to the revocation of § 827 three years later in § 886 of the 2021 NDAA, is a perfect example of the impossibility of meaningfully diagnosing problems without information on the system’s health. </a:t>
            </a:r>
          </a:p>
          <a:p>
            <a:endParaRPr lang="en-US" sz="2000"/>
          </a:p>
          <a:p>
            <a:r>
              <a:rPr lang="en-US" sz="2000"/>
              <a:t>Currently, efforts to improve the bid protest process require expensive and energy-intensive research to even determine if a problem exists. </a:t>
            </a:r>
          </a:p>
          <a:p>
            <a:pPr lvl="1"/>
            <a:r>
              <a:rPr lang="en-US" sz="2000"/>
              <a:t>More detailed annual reports would remove the need for intensive study-by-study data collection (as with the RAND Report) and allow research efforts to focus on finding solutions instead of trying to find sufficiently detailed data to inform the work. </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A963C8D9-205D-4C84-B4C6-3D3C3910113A}"/>
              </a:ext>
            </a:extLst>
          </p:cNvPr>
          <p:cNvSpPr>
            <a:spLocks noGrp="1"/>
          </p:cNvSpPr>
          <p:nvPr>
            <p:ph type="sldNum" sz="quarter" idx="12"/>
          </p:nvPr>
        </p:nvSpPr>
        <p:spPr/>
        <p:txBody>
          <a:bodyPr/>
          <a:lstStyle/>
          <a:p>
            <a:fld id="{EAF41A4C-0CD9-440C-AA6F-47874FBBA607}" type="slidenum">
              <a:rPr lang="en-US" smtClean="0"/>
              <a:t>9</a:t>
            </a:fld>
            <a:endParaRPr lang="en-US"/>
          </a:p>
        </p:txBody>
      </p:sp>
    </p:spTree>
    <p:extLst>
      <p:ext uri="{BB962C8B-B14F-4D97-AF65-F5344CB8AC3E}">
        <p14:creationId xmlns:p14="http://schemas.microsoft.com/office/powerpoint/2010/main" val="34595127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1047</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NexusSerifWebPro</vt:lpstr>
      <vt:lpstr>1_Office Theme</vt:lpstr>
      <vt:lpstr>Data Scarcity in Bid Protests: Problems and Proposed Solutions</vt:lpstr>
      <vt:lpstr>Introduction</vt:lpstr>
      <vt:lpstr>Data Scarcity in Bid Protests</vt:lpstr>
      <vt:lpstr>Current Problems</vt:lpstr>
      <vt:lpstr>Analytical Program</vt:lpstr>
      <vt:lpstr>Proposal</vt:lpstr>
      <vt:lpstr>Example of Data to Collect</vt:lpstr>
      <vt:lpstr>Previous Efforts Failed</vt:lpstr>
      <vt:lpstr>Fixing Problems without Data is Ineffective and Expensive</vt:lpstr>
      <vt:lpstr>Conclusion</vt:lpstr>
      <vt:lpstr>Questions for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Scarcity in Bid Protests: Problems and Proposed Solutions</dc:title>
  <dc:creator>Yukins, Christopher R.</dc:creator>
  <cp:lastModifiedBy>Yukins, Christopher R.</cp:lastModifiedBy>
  <cp:revision>3</cp:revision>
  <dcterms:created xsi:type="dcterms:W3CDTF">2022-04-19T12:02:46Z</dcterms:created>
  <dcterms:modified xsi:type="dcterms:W3CDTF">2022-04-19T12:13:48Z</dcterms:modified>
</cp:coreProperties>
</file>