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73EA-FDEB-4629-822B-2CC51A6C7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1B9BC-18DB-479C-893C-C12186E4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BF942-72CA-41A2-9479-3AA8373F4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02416-A718-4CBE-97A2-1C7F0163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421F-B7E8-4775-A554-149A0FE9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4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4F94-5641-44EF-9EED-BD234B00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F223E-188F-4603-9B0C-56ED5F86A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88D6-A010-490C-A2C6-583C0787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70770-E728-4077-8BFF-843B6B4F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0EE1A-0BE2-43C4-AF0C-68B0B0EC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36366-F84F-4CFA-A6D2-8F6E43F95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5D67B-75C4-4084-B4B7-8E980AD42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400F-9062-4A88-AEED-710D181F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EAB4F-D1C0-4AC0-82CB-F4696951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5A11-E927-4E8C-AC38-3A50597A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5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61D9-9604-4553-AD4E-93A5C972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BF70-2B9B-439E-8C0D-CCCC5716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0558F-0513-4A3C-8F4C-A1EA444F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F2948-812B-4C92-93FF-58FC4041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55C8C-D768-4250-A6AA-8C678932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287A4-4706-47C0-B2CA-1582E8E81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B79B-E562-41B9-80EF-5F9E55A0F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1B10-82CD-46CC-B1EC-F497DCDA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C7ACA-03C4-48FA-8ED1-8774869A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977A1-957D-4B9C-8B53-3FF7F1E0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2158-241D-488C-AB6E-AF2B243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FB9E2-FA49-45B0-B1B8-B900B6C93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70EE0-ADBF-4BD3-A3F3-8D631375A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1FA49-F22E-472F-A880-930F5BCB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C9CA0-46B2-461D-8066-3AA88435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DD808-48C5-4113-B56C-6A56B6DF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BB15F-1059-4BD3-A28A-40722227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C03A9-A252-4ADE-A54C-5541B3A6E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1CB6-047F-455B-B01E-878BFC08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4207F1-65D8-4398-8E51-9C5FBB19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735C8-6CF7-4E3F-8455-48EF23061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AA166-72D1-4EEF-A09D-13CC6964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3264A-0D68-425D-8ECA-2E5C9730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CAF9F-4D6D-4146-95F5-8BFBA281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4FCB-CC26-48DB-9B66-325738D6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8635D-738E-41D8-A397-8B3A3C108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C696B-CFDB-4F73-82F3-279F3222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F4047-68CF-4522-8FBD-B13626AE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2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415E-F6DF-4127-AC76-51AE48F9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AC156-92DE-4953-AD09-C0686A5E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64D12-DD2E-4839-B8E3-08640134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4B23-D812-4C88-AE44-62EE957FF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E32A2-2BA9-4BC5-B71A-A67ECCC06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D8B16-A0C0-45AE-97BC-7DB8A8EA3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1F8E3-8BF0-45E7-BF66-0A18A629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02213-5C00-408D-9F79-2808733F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79163-DE95-473E-977F-5B79037A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60F3-7779-415B-8F8E-ED3A2AA5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3F42-4B1D-4B84-85BB-9D2667CFE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6FBAD-758B-4A21-A4BD-57A89F5C1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4EAB5-58B0-4F7B-9400-C5FF024B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1E3C7-F4E4-4F44-86FA-68DA25A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D0D24-DE7A-446B-90BE-7225C327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03DAC-EB40-42EE-86DC-AA46C681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80612-0669-4599-ACBD-BFE4B0E72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36832-BE50-4A9B-A39D-00BBD3CAE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A111-53DF-4D7B-8FDB-A0A0F3E915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9F403-8D60-46B9-8E15-A0E3B114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CEE9A-570F-445E-A958-B2AD66988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DD77-B034-405F-9C6A-83D3970B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5E8BF-E3B2-4EA7-9202-8310B0C14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300357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>
                <a:solidFill>
                  <a:schemeClr val="bg1"/>
                </a:solidFill>
              </a:rPr>
              <a:t>Why (Not) Include Procurement in Regional Trade Agreements?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B588E-F8DE-40DB-B713-987245E6A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900">
                <a:solidFill>
                  <a:schemeClr val="bg1"/>
                </a:solidFill>
              </a:rPr>
              <a:t>Christopher Yukins</a:t>
            </a:r>
          </a:p>
          <a:p>
            <a:pPr algn="l"/>
            <a:r>
              <a:rPr lang="en-US" sz="1900">
                <a:solidFill>
                  <a:schemeClr val="bg1"/>
                </a:solidFill>
              </a:rPr>
              <a:t>George Washington University Law School</a:t>
            </a:r>
          </a:p>
          <a:p>
            <a:pPr algn="l"/>
            <a:r>
              <a:rPr lang="en-US" sz="1900">
                <a:solidFill>
                  <a:schemeClr val="bg1"/>
                </a:solidFill>
              </a:rPr>
              <a:t>November 3, 2022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D777BCB-7B08-47C4-A94A-0121EA3F3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935346"/>
            <a:ext cx="4047843" cy="16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8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4944C1-2B9D-4A23-935F-E77096BF4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6311E-AA76-4892-95F1-C416B233A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649480"/>
            <a:ext cx="7220730" cy="5546047"/>
          </a:xfrm>
        </p:spPr>
        <p:txBody>
          <a:bodyPr anchor="ctr">
            <a:normAutofit/>
          </a:bodyPr>
          <a:lstStyle/>
          <a:p>
            <a:r>
              <a:rPr lang="en-US" sz="1900" dirty="0"/>
              <a:t>Reasons public procurement provisions included – three historical phases</a:t>
            </a:r>
          </a:p>
          <a:p>
            <a:pPr lvl="1"/>
            <a:r>
              <a:rPr lang="en-US" sz="1900" dirty="0"/>
              <a:t>Post-World War II:  Non-discrimination and national treatment</a:t>
            </a:r>
          </a:p>
          <a:p>
            <a:pPr lvl="1"/>
            <a:r>
              <a:rPr lang="en-US" sz="1900" dirty="0"/>
              <a:t>Latter part of 20</a:t>
            </a:r>
            <a:r>
              <a:rPr lang="en-US" sz="1900" baseline="30000" dirty="0"/>
              <a:t>th</a:t>
            </a:r>
            <a:r>
              <a:rPr lang="en-US" sz="1900" dirty="0"/>
              <a:t> century – non-tariff barriers to trade</a:t>
            </a:r>
          </a:p>
          <a:p>
            <a:pPr lvl="1"/>
            <a:r>
              <a:rPr lang="en-US" sz="1900" dirty="0"/>
              <a:t>Now:  forum for exchanging best practices</a:t>
            </a:r>
          </a:p>
          <a:p>
            <a:r>
              <a:rPr lang="en-US" sz="1900" dirty="0"/>
              <a:t>Reasons not included</a:t>
            </a:r>
          </a:p>
          <a:p>
            <a:pPr lvl="1"/>
            <a:r>
              <a:rPr lang="en-US" sz="1900" dirty="0"/>
              <a:t>Stove-piped bureaucracies</a:t>
            </a:r>
          </a:p>
          <a:p>
            <a:pPr lvl="2"/>
            <a:r>
              <a:rPr lang="en-US" sz="1900" dirty="0"/>
              <a:t>Need:  accountability</a:t>
            </a:r>
          </a:p>
          <a:p>
            <a:pPr lvl="1"/>
            <a:r>
              <a:rPr lang="en-US" sz="1900" dirty="0"/>
              <a:t>Opposition from local economic elites</a:t>
            </a:r>
          </a:p>
          <a:p>
            <a:pPr lvl="2"/>
            <a:r>
              <a:rPr lang="en-US" sz="1900" dirty="0"/>
              <a:t>Need:  structured outreach</a:t>
            </a:r>
          </a:p>
          <a:p>
            <a:r>
              <a:rPr lang="en-US" sz="1900" dirty="0"/>
              <a:t>Issues to address</a:t>
            </a:r>
          </a:p>
          <a:p>
            <a:pPr lvl="1"/>
            <a:r>
              <a:rPr lang="en-US" sz="1900" dirty="0"/>
              <a:t>Non-tariff barriers to trade</a:t>
            </a:r>
          </a:p>
          <a:p>
            <a:pPr lvl="2"/>
            <a:r>
              <a:rPr lang="en-US" sz="1900" dirty="0"/>
              <a:t>Technical standards</a:t>
            </a:r>
          </a:p>
          <a:p>
            <a:pPr lvl="2"/>
            <a:r>
              <a:rPr lang="en-US" sz="1900" dirty="0"/>
              <a:t>Corruption: exclusion, debarment, cooperation in exchanging vendor information</a:t>
            </a:r>
          </a:p>
          <a:p>
            <a:r>
              <a:rPr lang="en-US" sz="1900" dirty="0"/>
              <a:t>Opens opportunity for dialogue among communities</a:t>
            </a:r>
          </a:p>
        </p:txBody>
      </p:sp>
    </p:spTree>
    <p:extLst>
      <p:ext uri="{BB962C8B-B14F-4D97-AF65-F5344CB8AC3E}">
        <p14:creationId xmlns:p14="http://schemas.microsoft.com/office/powerpoint/2010/main" val="179466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Why (Not) Include Procurement in Regional Trade Agreements?</vt:lpstr>
      <vt:lpstr>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(Not) Include Procurement in Regional Trade Agreements?</dc:title>
  <dc:creator>Yukins, Christopher R.</dc:creator>
  <cp:lastModifiedBy>Yukins, Christopher R.</cp:lastModifiedBy>
  <cp:revision>1</cp:revision>
  <dcterms:created xsi:type="dcterms:W3CDTF">2022-11-03T08:35:28Z</dcterms:created>
  <dcterms:modified xsi:type="dcterms:W3CDTF">2022-11-03T12:50:54Z</dcterms:modified>
</cp:coreProperties>
</file>