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7" r:id="rId4"/>
    <p:sldMasterId id="2147483684" r:id="rId5"/>
    <p:sldMasterId id="2147483689" r:id="rId6"/>
    <p:sldMasterId id="2147483696" r:id="rId7"/>
  </p:sldMasterIdLst>
  <p:notesMasterIdLst>
    <p:notesMasterId r:id="rId37"/>
  </p:notesMasterIdLst>
  <p:sldIdLst>
    <p:sldId id="256" r:id="rId8"/>
    <p:sldId id="867" r:id="rId9"/>
    <p:sldId id="258" r:id="rId10"/>
    <p:sldId id="868" r:id="rId11"/>
    <p:sldId id="869" r:id="rId12"/>
    <p:sldId id="357" r:id="rId13"/>
    <p:sldId id="333" r:id="rId14"/>
    <p:sldId id="334" r:id="rId15"/>
    <p:sldId id="352" r:id="rId16"/>
    <p:sldId id="351" r:id="rId17"/>
    <p:sldId id="329" r:id="rId18"/>
    <p:sldId id="353" r:id="rId19"/>
    <p:sldId id="361" r:id="rId20"/>
    <p:sldId id="321" r:id="rId21"/>
    <p:sldId id="356" r:id="rId22"/>
    <p:sldId id="343" r:id="rId23"/>
    <p:sldId id="359" r:id="rId24"/>
    <p:sldId id="337" r:id="rId25"/>
    <p:sldId id="330" r:id="rId26"/>
    <p:sldId id="338" r:id="rId27"/>
    <p:sldId id="347" r:id="rId28"/>
    <p:sldId id="349" r:id="rId29"/>
    <p:sldId id="312" r:id="rId30"/>
    <p:sldId id="362" r:id="rId31"/>
    <p:sldId id="350" r:id="rId32"/>
    <p:sldId id="360" r:id="rId33"/>
    <p:sldId id="276" r:id="rId34"/>
    <p:sldId id="870" r:id="rId35"/>
    <p:sldId id="8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97" d="100"/>
          <a:sy n="97" d="100"/>
        </p:scale>
        <p:origin x="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ins, Christopher R." userId="2069d103-297e-4f45-ada9-ae2c02f40d90" providerId="ADAL" clId="{1DE65CE2-4CE8-4806-AA52-2ECD15126621}"/>
    <pc:docChg chg="undo custSel addSld delSld modSld">
      <pc:chgData name="Yukins, Christopher R." userId="2069d103-297e-4f45-ada9-ae2c02f40d90" providerId="ADAL" clId="{1DE65CE2-4CE8-4806-AA52-2ECD15126621}" dt="2023-04-14T13:05:37.656" v="148" actId="20577"/>
      <pc:docMkLst>
        <pc:docMk/>
      </pc:docMkLst>
      <pc:sldChg chg="del">
        <pc:chgData name="Yukins, Christopher R." userId="2069d103-297e-4f45-ada9-ae2c02f40d90" providerId="ADAL" clId="{1DE65CE2-4CE8-4806-AA52-2ECD15126621}" dt="2023-04-13T21:36:40.741" v="0" actId="47"/>
        <pc:sldMkLst>
          <pc:docMk/>
          <pc:sldMk cId="2637953495" sldId="257"/>
        </pc:sldMkLst>
      </pc:sldChg>
      <pc:sldChg chg="addSp modSp mod setBg">
        <pc:chgData name="Yukins, Christopher R." userId="2069d103-297e-4f45-ada9-ae2c02f40d90" providerId="ADAL" clId="{1DE65CE2-4CE8-4806-AA52-2ECD15126621}" dt="2023-04-13T21:41:06.897" v="106" actId="26606"/>
        <pc:sldMkLst>
          <pc:docMk/>
          <pc:sldMk cId="689857695" sldId="258"/>
        </pc:sldMkLst>
        <pc:spChg chg="mod">
          <ac:chgData name="Yukins, Christopher R." userId="2069d103-297e-4f45-ada9-ae2c02f40d90" providerId="ADAL" clId="{1DE65CE2-4CE8-4806-AA52-2ECD15126621}" dt="2023-04-13T21:41:06.897" v="106" actId="26606"/>
          <ac:spMkLst>
            <pc:docMk/>
            <pc:sldMk cId="689857695" sldId="258"/>
            <ac:spMk id="2" creationId="{2B6E2FC0-15D1-1E3E-E242-807456D8278F}"/>
          </ac:spMkLst>
        </pc:spChg>
        <pc:spChg chg="mod">
          <ac:chgData name="Yukins, Christopher R." userId="2069d103-297e-4f45-ada9-ae2c02f40d90" providerId="ADAL" clId="{1DE65CE2-4CE8-4806-AA52-2ECD15126621}" dt="2023-04-13T21:41:06.897" v="106" actId="26606"/>
          <ac:spMkLst>
            <pc:docMk/>
            <pc:sldMk cId="689857695" sldId="258"/>
            <ac:spMk id="3" creationId="{F953F13E-DDF7-A6A7-F93B-D9BDEED3E889}"/>
          </ac:spMkLst>
        </pc:spChg>
        <pc:spChg chg="add">
          <ac:chgData name="Yukins, Christopher R." userId="2069d103-297e-4f45-ada9-ae2c02f40d90" providerId="ADAL" clId="{1DE65CE2-4CE8-4806-AA52-2ECD15126621}" dt="2023-04-13T21:41:06.897" v="106" actId="26606"/>
          <ac:spMkLst>
            <pc:docMk/>
            <pc:sldMk cId="689857695" sldId="258"/>
            <ac:spMk id="8" creationId="{DBF61EA3-B236-439E-9C0B-340980D56BEE}"/>
          </ac:spMkLst>
        </pc:spChg>
        <pc:spChg chg="add">
          <ac:chgData name="Yukins, Christopher R." userId="2069d103-297e-4f45-ada9-ae2c02f40d90" providerId="ADAL" clId="{1DE65CE2-4CE8-4806-AA52-2ECD15126621}" dt="2023-04-13T21:41:06.897" v="106" actId="26606"/>
          <ac:spMkLst>
            <pc:docMk/>
            <pc:sldMk cId="689857695" sldId="258"/>
            <ac:spMk id="14" creationId="{E659831F-0D9A-4C63-9EBB-8435B85A440F}"/>
          </ac:spMkLst>
        </pc:spChg>
        <pc:grpChg chg="add">
          <ac:chgData name="Yukins, Christopher R." userId="2069d103-297e-4f45-ada9-ae2c02f40d90" providerId="ADAL" clId="{1DE65CE2-4CE8-4806-AA52-2ECD15126621}" dt="2023-04-13T21:41:06.897" v="106" actId="26606"/>
          <ac:grpSpMkLst>
            <pc:docMk/>
            <pc:sldMk cId="689857695" sldId="258"/>
            <ac:grpSpMk id="10" creationId="{28FAF094-D087-493F-8DF9-A486C2D6BBAA}"/>
          </ac:grpSpMkLst>
        </pc:grpChg>
      </pc:sldChg>
      <pc:sldChg chg="del">
        <pc:chgData name="Yukins, Christopher R." userId="2069d103-297e-4f45-ada9-ae2c02f40d90" providerId="ADAL" clId="{1DE65CE2-4CE8-4806-AA52-2ECD15126621}" dt="2023-04-13T21:38:27.681" v="70" actId="47"/>
        <pc:sldMkLst>
          <pc:docMk/>
          <pc:sldMk cId="1807374344" sldId="259"/>
        </pc:sldMkLst>
      </pc:sldChg>
      <pc:sldChg chg="modSp mod">
        <pc:chgData name="Yukins, Christopher R." userId="2069d103-297e-4f45-ada9-ae2c02f40d90" providerId="ADAL" clId="{1DE65CE2-4CE8-4806-AA52-2ECD15126621}" dt="2023-04-13T21:43:33.644" v="113" actId="20577"/>
        <pc:sldMkLst>
          <pc:docMk/>
          <pc:sldMk cId="1430778671" sldId="330"/>
        </pc:sldMkLst>
        <pc:spChg chg="mod">
          <ac:chgData name="Yukins, Christopher R." userId="2069d103-297e-4f45-ada9-ae2c02f40d90" providerId="ADAL" clId="{1DE65CE2-4CE8-4806-AA52-2ECD15126621}" dt="2023-04-13T21:43:33.644" v="113" actId="20577"/>
          <ac:spMkLst>
            <pc:docMk/>
            <pc:sldMk cId="1430778671" sldId="330"/>
            <ac:spMk id="9" creationId="{4E0D6D05-BDCF-6478-B18A-E7728A92ECDB}"/>
          </ac:spMkLst>
        </pc:spChg>
      </pc:sldChg>
      <pc:sldChg chg="modSp mod">
        <pc:chgData name="Yukins, Christopher R." userId="2069d103-297e-4f45-ada9-ae2c02f40d90" providerId="ADAL" clId="{1DE65CE2-4CE8-4806-AA52-2ECD15126621}" dt="2023-04-14T13:05:37.656" v="148" actId="20577"/>
        <pc:sldMkLst>
          <pc:docMk/>
          <pc:sldMk cId="3237875790" sldId="347"/>
        </pc:sldMkLst>
        <pc:spChg chg="mod">
          <ac:chgData name="Yukins, Christopher R." userId="2069d103-297e-4f45-ada9-ae2c02f40d90" providerId="ADAL" clId="{1DE65CE2-4CE8-4806-AA52-2ECD15126621}" dt="2023-04-14T13:05:37.656" v="148" actId="20577"/>
          <ac:spMkLst>
            <pc:docMk/>
            <pc:sldMk cId="3237875790" sldId="347"/>
            <ac:spMk id="18" creationId="{76E55C99-F93E-EB48-5263-1DA38900DC9A}"/>
          </ac:spMkLst>
        </pc:spChg>
      </pc:sldChg>
      <pc:sldChg chg="delSp modSp mod">
        <pc:chgData name="Yukins, Christopher R." userId="2069d103-297e-4f45-ada9-ae2c02f40d90" providerId="ADAL" clId="{1DE65CE2-4CE8-4806-AA52-2ECD15126621}" dt="2023-04-13T21:39:46.763" v="74" actId="20577"/>
        <pc:sldMkLst>
          <pc:docMk/>
          <pc:sldMk cId="1967501016" sldId="867"/>
        </pc:sldMkLst>
        <pc:spChg chg="mod">
          <ac:chgData name="Yukins, Christopher R." userId="2069d103-297e-4f45-ada9-ae2c02f40d90" providerId="ADAL" clId="{1DE65CE2-4CE8-4806-AA52-2ECD15126621}" dt="2023-04-13T21:39:46.763" v="74" actId="20577"/>
          <ac:spMkLst>
            <pc:docMk/>
            <pc:sldMk cId="1967501016" sldId="867"/>
            <ac:spMk id="4" creationId="{489FF4CD-F9DD-4CAE-982D-E4F0DC968DB9}"/>
          </ac:spMkLst>
        </pc:spChg>
        <pc:picChg chg="del">
          <ac:chgData name="Yukins, Christopher R." userId="2069d103-297e-4f45-ada9-ae2c02f40d90" providerId="ADAL" clId="{1DE65CE2-4CE8-4806-AA52-2ECD15126621}" dt="2023-04-13T21:39:41.793" v="71" actId="478"/>
          <ac:picMkLst>
            <pc:docMk/>
            <pc:sldMk cId="1967501016" sldId="867"/>
            <ac:picMk id="5" creationId="{336F7CDB-D046-671A-8959-1D1B2138C8DC}"/>
          </ac:picMkLst>
        </pc:picChg>
      </pc:sldChg>
      <pc:sldChg chg="addSp delSp modSp new mod setBg">
        <pc:chgData name="Yukins, Christopher R." userId="2069d103-297e-4f45-ada9-ae2c02f40d90" providerId="ADAL" clId="{1DE65CE2-4CE8-4806-AA52-2ECD15126621}" dt="2023-04-13T21:41:01.525" v="105" actId="26606"/>
        <pc:sldMkLst>
          <pc:docMk/>
          <pc:sldMk cId="227305821" sldId="868"/>
        </pc:sldMkLst>
        <pc:spChg chg="mod">
          <ac:chgData name="Yukins, Christopher R." userId="2069d103-297e-4f45-ada9-ae2c02f40d90" providerId="ADAL" clId="{1DE65CE2-4CE8-4806-AA52-2ECD15126621}" dt="2023-04-13T21:41:01.525" v="105" actId="26606"/>
          <ac:spMkLst>
            <pc:docMk/>
            <pc:sldMk cId="227305821" sldId="868"/>
            <ac:spMk id="2" creationId="{635789E5-D997-1365-BA17-E8C81764370A}"/>
          </ac:spMkLst>
        </pc:spChg>
        <pc:spChg chg="del">
          <ac:chgData name="Yukins, Christopher R." userId="2069d103-297e-4f45-ada9-ae2c02f40d90" providerId="ADAL" clId="{1DE65CE2-4CE8-4806-AA52-2ECD15126621}" dt="2023-04-13T21:40:47.954" v="101" actId="478"/>
          <ac:spMkLst>
            <pc:docMk/>
            <pc:sldMk cId="227305821" sldId="868"/>
            <ac:spMk id="3" creationId="{AA021F94-8841-05C2-EA21-2378E60EFB51}"/>
          </ac:spMkLst>
        </pc:spChg>
        <pc:spChg chg="add del">
          <ac:chgData name="Yukins, Christopher R." userId="2069d103-297e-4f45-ada9-ae2c02f40d90" providerId="ADAL" clId="{1DE65CE2-4CE8-4806-AA52-2ECD15126621}" dt="2023-04-13T21:41:01.518" v="104" actId="26606"/>
          <ac:spMkLst>
            <pc:docMk/>
            <pc:sldMk cId="227305821" sldId="868"/>
            <ac:spMk id="10" creationId="{3C54F4CE-85F0-46ED-80DA-9518C9251AD1}"/>
          </ac:spMkLst>
        </pc:spChg>
        <pc:spChg chg="add del">
          <ac:chgData name="Yukins, Christopher R." userId="2069d103-297e-4f45-ada9-ae2c02f40d90" providerId="ADAL" clId="{1DE65CE2-4CE8-4806-AA52-2ECD15126621}" dt="2023-04-13T21:41:01.518" v="104" actId="26606"/>
          <ac:spMkLst>
            <pc:docMk/>
            <pc:sldMk cId="227305821" sldId="868"/>
            <ac:spMk id="12" creationId="{DADD1FCA-8ACB-4958-81DD-4CDD6D3E1921}"/>
          </ac:spMkLst>
        </pc:spChg>
        <pc:spChg chg="add">
          <ac:chgData name="Yukins, Christopher R." userId="2069d103-297e-4f45-ada9-ae2c02f40d90" providerId="ADAL" clId="{1DE65CE2-4CE8-4806-AA52-2ECD15126621}" dt="2023-04-13T21:41:01.525" v="105" actId="26606"/>
          <ac:spMkLst>
            <pc:docMk/>
            <pc:sldMk cId="227305821" sldId="868"/>
            <ac:spMk id="16" creationId="{47942995-B07F-4636-9A06-C6A104B260A8}"/>
          </ac:spMkLst>
        </pc:spChg>
        <pc:spChg chg="add">
          <ac:chgData name="Yukins, Christopher R." userId="2069d103-297e-4f45-ada9-ae2c02f40d90" providerId="ADAL" clId="{1DE65CE2-4CE8-4806-AA52-2ECD15126621}" dt="2023-04-13T21:41:01.525" v="105" actId="26606"/>
          <ac:spMkLst>
            <pc:docMk/>
            <pc:sldMk cId="227305821" sldId="868"/>
            <ac:spMk id="17" creationId="{B81933D1-5615-42C7-9C0B-4EB7105CCE2D}"/>
          </ac:spMkLst>
        </pc:spChg>
        <pc:spChg chg="add">
          <ac:chgData name="Yukins, Christopher R." userId="2069d103-297e-4f45-ada9-ae2c02f40d90" providerId="ADAL" clId="{1DE65CE2-4CE8-4806-AA52-2ECD15126621}" dt="2023-04-13T21:41:01.525" v="105" actId="26606"/>
          <ac:spMkLst>
            <pc:docMk/>
            <pc:sldMk cId="227305821" sldId="868"/>
            <ac:spMk id="19" creationId="{19C9EAEA-39D0-4B0E-A0EB-51E7B26740B1}"/>
          </ac:spMkLst>
        </pc:spChg>
        <pc:grpChg chg="add">
          <ac:chgData name="Yukins, Christopher R." userId="2069d103-297e-4f45-ada9-ae2c02f40d90" providerId="ADAL" clId="{1DE65CE2-4CE8-4806-AA52-2ECD15126621}" dt="2023-04-13T21:41:01.525" v="105" actId="26606"/>
          <ac:grpSpMkLst>
            <pc:docMk/>
            <pc:sldMk cId="227305821" sldId="868"/>
            <ac:grpSpMk id="18" creationId="{032D8612-31EB-44CF-A1D0-14FD4C705424}"/>
          </ac:grpSpMkLst>
        </pc:grpChg>
        <pc:picChg chg="add mod">
          <ac:chgData name="Yukins, Christopher R." userId="2069d103-297e-4f45-ada9-ae2c02f40d90" providerId="ADAL" clId="{1DE65CE2-4CE8-4806-AA52-2ECD15126621}" dt="2023-04-13T21:41:01.525" v="105" actId="26606"/>
          <ac:picMkLst>
            <pc:docMk/>
            <pc:sldMk cId="227305821" sldId="868"/>
            <ac:picMk id="5" creationId="{C6D70AA3-76A6-58FE-5570-5DFCF9DFA923}"/>
          </ac:picMkLst>
        </pc:picChg>
      </pc:sldChg>
      <pc:sldChg chg="addSp delSp modSp new mod setBg modClrScheme chgLayout">
        <pc:chgData name="Yukins, Christopher R." userId="2069d103-297e-4f45-ada9-ae2c02f40d90" providerId="ADAL" clId="{1DE65CE2-4CE8-4806-AA52-2ECD15126621}" dt="2023-04-13T21:44:43.702" v="129" actId="26606"/>
        <pc:sldMkLst>
          <pc:docMk/>
          <pc:sldMk cId="808536755" sldId="870"/>
        </pc:sldMkLst>
        <pc:spChg chg="del mod ord">
          <ac:chgData name="Yukins, Christopher R." userId="2069d103-297e-4f45-ada9-ae2c02f40d90" providerId="ADAL" clId="{1DE65CE2-4CE8-4806-AA52-2ECD15126621}" dt="2023-04-13T21:43:51.473" v="115" actId="700"/>
          <ac:spMkLst>
            <pc:docMk/>
            <pc:sldMk cId="808536755" sldId="870"/>
            <ac:spMk id="2" creationId="{BFF8FC8C-0A7D-1D30-EC94-DB42E7346D58}"/>
          </ac:spMkLst>
        </pc:spChg>
        <pc:spChg chg="add mod ord">
          <ac:chgData name="Yukins, Christopher R." userId="2069d103-297e-4f45-ada9-ae2c02f40d90" providerId="ADAL" clId="{1DE65CE2-4CE8-4806-AA52-2ECD15126621}" dt="2023-04-13T21:44:43.702" v="129" actId="26606"/>
          <ac:spMkLst>
            <pc:docMk/>
            <pc:sldMk cId="808536755" sldId="870"/>
            <ac:spMk id="3" creationId="{F7C81AF5-75FC-3061-E6DC-4FB7E8187314}"/>
          </ac:spMkLst>
        </pc:spChg>
        <pc:spChg chg="add del mod ord">
          <ac:chgData name="Yukins, Christopher R." userId="2069d103-297e-4f45-ada9-ae2c02f40d90" providerId="ADAL" clId="{1DE65CE2-4CE8-4806-AA52-2ECD15126621}" dt="2023-04-13T21:44:43.702" v="129" actId="26606"/>
          <ac:spMkLst>
            <pc:docMk/>
            <pc:sldMk cId="808536755" sldId="870"/>
            <ac:spMk id="4" creationId="{FBF7BCDE-4854-A9F6-72CA-0A9A9DFAF6ED}"/>
          </ac:spMkLst>
        </pc:spChg>
        <pc:spChg chg="add">
          <ac:chgData name="Yukins, Christopher R." userId="2069d103-297e-4f45-ada9-ae2c02f40d90" providerId="ADAL" clId="{1DE65CE2-4CE8-4806-AA52-2ECD15126621}" dt="2023-04-13T21:44:43.702" v="129" actId="26606"/>
          <ac:spMkLst>
            <pc:docMk/>
            <pc:sldMk cId="808536755" sldId="870"/>
            <ac:spMk id="10" creationId="{BACC6370-2D7E-4714-9D71-7542949D7D5D}"/>
          </ac:spMkLst>
        </pc:spChg>
        <pc:spChg chg="add">
          <ac:chgData name="Yukins, Christopher R." userId="2069d103-297e-4f45-ada9-ae2c02f40d90" providerId="ADAL" clId="{1DE65CE2-4CE8-4806-AA52-2ECD15126621}" dt="2023-04-13T21:44:43.702" v="129" actId="26606"/>
          <ac:spMkLst>
            <pc:docMk/>
            <pc:sldMk cId="808536755" sldId="870"/>
            <ac:spMk id="12" creationId="{F68B3F68-107C-434F-AA38-110D5EA91B85}"/>
          </ac:spMkLst>
        </pc:spChg>
        <pc:spChg chg="add">
          <ac:chgData name="Yukins, Christopher R." userId="2069d103-297e-4f45-ada9-ae2c02f40d90" providerId="ADAL" clId="{1DE65CE2-4CE8-4806-AA52-2ECD15126621}" dt="2023-04-13T21:44:43.702" v="129" actId="26606"/>
          <ac:spMkLst>
            <pc:docMk/>
            <pc:sldMk cId="808536755" sldId="870"/>
            <ac:spMk id="14" creationId="{AAD0DBB9-1A4B-4391-81D4-CB19F9AB918A}"/>
          </ac:spMkLst>
        </pc:spChg>
        <pc:spChg chg="add">
          <ac:chgData name="Yukins, Christopher R." userId="2069d103-297e-4f45-ada9-ae2c02f40d90" providerId="ADAL" clId="{1DE65CE2-4CE8-4806-AA52-2ECD15126621}" dt="2023-04-13T21:44:43.702" v="129" actId="26606"/>
          <ac:spMkLst>
            <pc:docMk/>
            <pc:sldMk cId="808536755" sldId="870"/>
            <ac:spMk id="16" creationId="{063BBA22-50EA-4C4D-BE05-F1CE4E63AA56}"/>
          </ac:spMkLst>
        </pc:spChg>
        <pc:graphicFrameChg chg="add">
          <ac:chgData name="Yukins, Christopher R." userId="2069d103-297e-4f45-ada9-ae2c02f40d90" providerId="ADAL" clId="{1DE65CE2-4CE8-4806-AA52-2ECD15126621}" dt="2023-04-13T21:44:43.702" v="129" actId="26606"/>
          <ac:graphicFrameMkLst>
            <pc:docMk/>
            <pc:sldMk cId="808536755" sldId="870"/>
            <ac:graphicFrameMk id="6" creationId="{C7F66232-AC28-0B00-7B58-2527813EC3BE}"/>
          </ac:graphicFrameMkLst>
        </pc:graphicFrameChg>
      </pc:sldChg>
      <pc:sldChg chg="addSp delSp modSp new mod modClrScheme chgLayout">
        <pc:chgData name="Yukins, Christopher R." userId="2069d103-297e-4f45-ada9-ae2c02f40d90" providerId="ADAL" clId="{1DE65CE2-4CE8-4806-AA52-2ECD15126621}" dt="2023-04-13T21:47:19.510" v="143" actId="1076"/>
        <pc:sldMkLst>
          <pc:docMk/>
          <pc:sldMk cId="220060299" sldId="871"/>
        </pc:sldMkLst>
        <pc:spChg chg="del">
          <ac:chgData name="Yukins, Christopher R." userId="2069d103-297e-4f45-ada9-ae2c02f40d90" providerId="ADAL" clId="{1DE65CE2-4CE8-4806-AA52-2ECD15126621}" dt="2023-04-13T21:45:44.093" v="131" actId="700"/>
          <ac:spMkLst>
            <pc:docMk/>
            <pc:sldMk cId="220060299" sldId="871"/>
            <ac:spMk id="2" creationId="{26CDDDB4-58C2-2F1E-365C-97A5587135E1}"/>
          </ac:spMkLst>
        </pc:spChg>
        <pc:spChg chg="del">
          <ac:chgData name="Yukins, Christopher R." userId="2069d103-297e-4f45-ada9-ae2c02f40d90" providerId="ADAL" clId="{1DE65CE2-4CE8-4806-AA52-2ECD15126621}" dt="2023-04-13T21:45:44.093" v="131" actId="700"/>
          <ac:spMkLst>
            <pc:docMk/>
            <pc:sldMk cId="220060299" sldId="871"/>
            <ac:spMk id="3" creationId="{A0C891D5-7EDD-19D1-EC6F-F9D85DF93951}"/>
          </ac:spMkLst>
        </pc:spChg>
        <pc:spChg chg="add del">
          <ac:chgData name="Yukins, Christopher R." userId="2069d103-297e-4f45-ada9-ae2c02f40d90" providerId="ADAL" clId="{1DE65CE2-4CE8-4806-AA52-2ECD15126621}" dt="2023-04-13T21:45:53.072" v="133" actId="478"/>
          <ac:spMkLst>
            <pc:docMk/>
            <pc:sldMk cId="220060299" sldId="871"/>
            <ac:spMk id="5" creationId="{F491C888-9EC4-3EF7-B644-18F4A21AE197}"/>
          </ac:spMkLst>
        </pc:spChg>
        <pc:spChg chg="add mod">
          <ac:chgData name="Yukins, Christopher R." userId="2069d103-297e-4f45-ada9-ae2c02f40d90" providerId="ADAL" clId="{1DE65CE2-4CE8-4806-AA52-2ECD15126621}" dt="2023-04-13T21:47:19.510" v="143" actId="1076"/>
          <ac:spMkLst>
            <pc:docMk/>
            <pc:sldMk cId="220060299" sldId="871"/>
            <ac:spMk id="10" creationId="{422742EE-24AA-1D53-6B0E-FB58167C2E8B}"/>
          </ac:spMkLst>
        </pc:spChg>
        <pc:picChg chg="add mod">
          <ac:chgData name="Yukins, Christopher R." userId="2069d103-297e-4f45-ada9-ae2c02f40d90" providerId="ADAL" clId="{1DE65CE2-4CE8-4806-AA52-2ECD15126621}" dt="2023-04-13T21:46:36.653" v="136" actId="962"/>
          <ac:picMkLst>
            <pc:docMk/>
            <pc:sldMk cId="220060299" sldId="871"/>
            <ac:picMk id="7" creationId="{01C02986-6E5E-839D-71C1-4E5D783D56C0}"/>
          </ac:picMkLst>
        </pc:picChg>
        <pc:picChg chg="add del mod">
          <ac:chgData name="Yukins, Christopher R." userId="2069d103-297e-4f45-ada9-ae2c02f40d90" providerId="ADAL" clId="{1DE65CE2-4CE8-4806-AA52-2ECD15126621}" dt="2023-04-13T21:46:54.165" v="141"/>
          <ac:picMkLst>
            <pc:docMk/>
            <pc:sldMk cId="220060299" sldId="871"/>
            <ac:picMk id="9" creationId="{6179035B-4009-A331-50AA-773C9370D8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67771-B5F3-4E92-B77F-8598820EA2D9}"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1E61807F-FCAF-4028-9E9A-BAD513B9E711}">
      <dgm:prSet/>
      <dgm:spPr/>
      <dgm:t>
        <a:bodyPr/>
        <a:lstStyle/>
        <a:p>
          <a:r>
            <a:rPr lang="en-US"/>
            <a:t>Jean Heilman Grier – issues in transatlantic trade</a:t>
          </a:r>
        </a:p>
      </dgm:t>
    </dgm:pt>
    <dgm:pt modelId="{C652E0C6-B74D-4FF6-A7B7-2FF0AC9F8E1B}" type="parTrans" cxnId="{BECC4745-4130-4BDC-9F45-D569D7915E74}">
      <dgm:prSet/>
      <dgm:spPr/>
      <dgm:t>
        <a:bodyPr/>
        <a:lstStyle/>
        <a:p>
          <a:endParaRPr lang="en-US"/>
        </a:p>
      </dgm:t>
    </dgm:pt>
    <dgm:pt modelId="{A78DEC36-750D-472A-84AF-F0D544743142}" type="sibTrans" cxnId="{BECC4745-4130-4BDC-9F45-D569D7915E74}">
      <dgm:prSet/>
      <dgm:spPr/>
      <dgm:t>
        <a:bodyPr/>
        <a:lstStyle/>
        <a:p>
          <a:endParaRPr lang="en-US"/>
        </a:p>
      </dgm:t>
    </dgm:pt>
    <dgm:pt modelId="{A9ABA655-612B-451A-AD1A-122D93634B9F}">
      <dgm:prSet/>
      <dgm:spPr/>
      <dgm:t>
        <a:bodyPr/>
        <a:lstStyle/>
        <a:p>
          <a:r>
            <a:rPr lang="en-US"/>
            <a:t>Robert Anderson – FSR and WTO agreements (GPA and Subsidies Agreement)</a:t>
          </a:r>
        </a:p>
      </dgm:t>
    </dgm:pt>
    <dgm:pt modelId="{9238AE99-97DE-416F-8BF7-837C84DE8DFE}" type="parTrans" cxnId="{8CDD5F40-43D3-43C2-9FE3-67E627BB5697}">
      <dgm:prSet/>
      <dgm:spPr/>
      <dgm:t>
        <a:bodyPr/>
        <a:lstStyle/>
        <a:p>
          <a:endParaRPr lang="en-US"/>
        </a:p>
      </dgm:t>
    </dgm:pt>
    <dgm:pt modelId="{4BCCA8B1-CC59-47F3-9733-C94A77978079}" type="sibTrans" cxnId="{8CDD5F40-43D3-43C2-9FE3-67E627BB5697}">
      <dgm:prSet/>
      <dgm:spPr/>
      <dgm:t>
        <a:bodyPr/>
        <a:lstStyle/>
        <a:p>
          <a:endParaRPr lang="en-US"/>
        </a:p>
      </dgm:t>
    </dgm:pt>
    <dgm:pt modelId="{60851872-5D90-4489-B3E3-71C1A7D8DE2C}">
      <dgm:prSet/>
      <dgm:spPr/>
      <dgm:t>
        <a:bodyPr/>
        <a:lstStyle/>
        <a:p>
          <a:r>
            <a:rPr lang="en-US"/>
            <a:t>Christian Filippitsch, Reed Smith (Brussels):  Preparing for the FSR</a:t>
          </a:r>
        </a:p>
      </dgm:t>
    </dgm:pt>
    <dgm:pt modelId="{FDF463DB-E652-437E-86E6-1F12B0FE24C2}" type="parTrans" cxnId="{D44F396F-5A3E-410A-8BCF-19A9384E0CC2}">
      <dgm:prSet/>
      <dgm:spPr/>
      <dgm:t>
        <a:bodyPr/>
        <a:lstStyle/>
        <a:p>
          <a:endParaRPr lang="en-US"/>
        </a:p>
      </dgm:t>
    </dgm:pt>
    <dgm:pt modelId="{8E46EA5A-4BE2-4F81-8E34-EF8049A5D975}" type="sibTrans" cxnId="{D44F396F-5A3E-410A-8BCF-19A9384E0CC2}">
      <dgm:prSet/>
      <dgm:spPr/>
      <dgm:t>
        <a:bodyPr/>
        <a:lstStyle/>
        <a:p>
          <a:endParaRPr lang="en-US"/>
        </a:p>
      </dgm:t>
    </dgm:pt>
    <dgm:pt modelId="{0AD2DEFA-96D6-4D17-947B-BECD9A49FCFA}" type="pres">
      <dgm:prSet presAssocID="{F3D67771-B5F3-4E92-B77F-8598820EA2D9}" presName="hierChild1" presStyleCnt="0">
        <dgm:presLayoutVars>
          <dgm:chPref val="1"/>
          <dgm:dir/>
          <dgm:animOne val="branch"/>
          <dgm:animLvl val="lvl"/>
          <dgm:resizeHandles/>
        </dgm:presLayoutVars>
      </dgm:prSet>
      <dgm:spPr/>
    </dgm:pt>
    <dgm:pt modelId="{0DD566BA-F71F-4BCC-A24C-CEB24BEDEA55}" type="pres">
      <dgm:prSet presAssocID="{1E61807F-FCAF-4028-9E9A-BAD513B9E711}" presName="hierRoot1" presStyleCnt="0"/>
      <dgm:spPr/>
    </dgm:pt>
    <dgm:pt modelId="{4FC65007-1A72-413D-89B2-E8F45DBF80DA}" type="pres">
      <dgm:prSet presAssocID="{1E61807F-FCAF-4028-9E9A-BAD513B9E711}" presName="composite" presStyleCnt="0"/>
      <dgm:spPr/>
    </dgm:pt>
    <dgm:pt modelId="{2FD917BB-F386-4680-9150-4B49BC6C01DA}" type="pres">
      <dgm:prSet presAssocID="{1E61807F-FCAF-4028-9E9A-BAD513B9E711}" presName="background" presStyleLbl="node0" presStyleIdx="0" presStyleCnt="3"/>
      <dgm:spPr/>
    </dgm:pt>
    <dgm:pt modelId="{A350D9AB-6C99-4EDA-8A2F-BD2D13DA168C}" type="pres">
      <dgm:prSet presAssocID="{1E61807F-FCAF-4028-9E9A-BAD513B9E711}" presName="text" presStyleLbl="fgAcc0" presStyleIdx="0" presStyleCnt="3">
        <dgm:presLayoutVars>
          <dgm:chPref val="3"/>
        </dgm:presLayoutVars>
      </dgm:prSet>
      <dgm:spPr/>
    </dgm:pt>
    <dgm:pt modelId="{24230380-389D-426B-9D59-05090A752993}" type="pres">
      <dgm:prSet presAssocID="{1E61807F-FCAF-4028-9E9A-BAD513B9E711}" presName="hierChild2" presStyleCnt="0"/>
      <dgm:spPr/>
    </dgm:pt>
    <dgm:pt modelId="{2DD00208-9763-45B4-85BF-44624C10933A}" type="pres">
      <dgm:prSet presAssocID="{A9ABA655-612B-451A-AD1A-122D93634B9F}" presName="hierRoot1" presStyleCnt="0"/>
      <dgm:spPr/>
    </dgm:pt>
    <dgm:pt modelId="{2BEFD6B4-3B1A-46FC-BFBC-A1D418B4A5A0}" type="pres">
      <dgm:prSet presAssocID="{A9ABA655-612B-451A-AD1A-122D93634B9F}" presName="composite" presStyleCnt="0"/>
      <dgm:spPr/>
    </dgm:pt>
    <dgm:pt modelId="{439BDE01-3F36-4E3D-8A7F-11464B96E376}" type="pres">
      <dgm:prSet presAssocID="{A9ABA655-612B-451A-AD1A-122D93634B9F}" presName="background" presStyleLbl="node0" presStyleIdx="1" presStyleCnt="3"/>
      <dgm:spPr/>
    </dgm:pt>
    <dgm:pt modelId="{564548A9-36E3-46F5-BD48-D44C8ABE4250}" type="pres">
      <dgm:prSet presAssocID="{A9ABA655-612B-451A-AD1A-122D93634B9F}" presName="text" presStyleLbl="fgAcc0" presStyleIdx="1" presStyleCnt="3">
        <dgm:presLayoutVars>
          <dgm:chPref val="3"/>
        </dgm:presLayoutVars>
      </dgm:prSet>
      <dgm:spPr/>
    </dgm:pt>
    <dgm:pt modelId="{7CFC1C36-3EFA-46E6-AAC7-1AB863D0B583}" type="pres">
      <dgm:prSet presAssocID="{A9ABA655-612B-451A-AD1A-122D93634B9F}" presName="hierChild2" presStyleCnt="0"/>
      <dgm:spPr/>
    </dgm:pt>
    <dgm:pt modelId="{8A98FE11-78CD-4F7B-97BE-9A4782668EEE}" type="pres">
      <dgm:prSet presAssocID="{60851872-5D90-4489-B3E3-71C1A7D8DE2C}" presName="hierRoot1" presStyleCnt="0"/>
      <dgm:spPr/>
    </dgm:pt>
    <dgm:pt modelId="{8AFFA601-5885-4A03-BAFF-2CD5934F18C0}" type="pres">
      <dgm:prSet presAssocID="{60851872-5D90-4489-B3E3-71C1A7D8DE2C}" presName="composite" presStyleCnt="0"/>
      <dgm:spPr/>
    </dgm:pt>
    <dgm:pt modelId="{2F1C31EB-BD94-463A-8679-4BD86815EFD2}" type="pres">
      <dgm:prSet presAssocID="{60851872-5D90-4489-B3E3-71C1A7D8DE2C}" presName="background" presStyleLbl="node0" presStyleIdx="2" presStyleCnt="3"/>
      <dgm:spPr/>
    </dgm:pt>
    <dgm:pt modelId="{8BAA3B6D-5958-4D9C-B028-C41E363EF5F7}" type="pres">
      <dgm:prSet presAssocID="{60851872-5D90-4489-B3E3-71C1A7D8DE2C}" presName="text" presStyleLbl="fgAcc0" presStyleIdx="2" presStyleCnt="3">
        <dgm:presLayoutVars>
          <dgm:chPref val="3"/>
        </dgm:presLayoutVars>
      </dgm:prSet>
      <dgm:spPr/>
    </dgm:pt>
    <dgm:pt modelId="{106BB8AC-8B84-41EA-824D-F5CA33C04971}" type="pres">
      <dgm:prSet presAssocID="{60851872-5D90-4489-B3E3-71C1A7D8DE2C}" presName="hierChild2" presStyleCnt="0"/>
      <dgm:spPr/>
    </dgm:pt>
  </dgm:ptLst>
  <dgm:cxnLst>
    <dgm:cxn modelId="{8CDD5F40-43D3-43C2-9FE3-67E627BB5697}" srcId="{F3D67771-B5F3-4E92-B77F-8598820EA2D9}" destId="{A9ABA655-612B-451A-AD1A-122D93634B9F}" srcOrd="1" destOrd="0" parTransId="{9238AE99-97DE-416F-8BF7-837C84DE8DFE}" sibTransId="{4BCCA8B1-CC59-47F3-9733-C94A77978079}"/>
    <dgm:cxn modelId="{BECC4745-4130-4BDC-9F45-D569D7915E74}" srcId="{F3D67771-B5F3-4E92-B77F-8598820EA2D9}" destId="{1E61807F-FCAF-4028-9E9A-BAD513B9E711}" srcOrd="0" destOrd="0" parTransId="{C652E0C6-B74D-4FF6-A7B7-2FF0AC9F8E1B}" sibTransId="{A78DEC36-750D-472A-84AF-F0D544743142}"/>
    <dgm:cxn modelId="{01BC7747-C56B-4C17-A58D-F320B5797BF1}" type="presOf" srcId="{60851872-5D90-4489-B3E3-71C1A7D8DE2C}" destId="{8BAA3B6D-5958-4D9C-B028-C41E363EF5F7}" srcOrd="0" destOrd="0" presId="urn:microsoft.com/office/officeart/2005/8/layout/hierarchy1"/>
    <dgm:cxn modelId="{D44F396F-5A3E-410A-8BCF-19A9384E0CC2}" srcId="{F3D67771-B5F3-4E92-B77F-8598820EA2D9}" destId="{60851872-5D90-4489-B3E3-71C1A7D8DE2C}" srcOrd="2" destOrd="0" parTransId="{FDF463DB-E652-437E-86E6-1F12B0FE24C2}" sibTransId="{8E46EA5A-4BE2-4F81-8E34-EF8049A5D975}"/>
    <dgm:cxn modelId="{486E8788-B52C-472F-BCDA-AE77EC4E3DE0}" type="presOf" srcId="{1E61807F-FCAF-4028-9E9A-BAD513B9E711}" destId="{A350D9AB-6C99-4EDA-8A2F-BD2D13DA168C}" srcOrd="0" destOrd="0" presId="urn:microsoft.com/office/officeart/2005/8/layout/hierarchy1"/>
    <dgm:cxn modelId="{B39DD689-CBE3-44BB-B8A1-D9AE5D8C2A81}" type="presOf" srcId="{A9ABA655-612B-451A-AD1A-122D93634B9F}" destId="{564548A9-36E3-46F5-BD48-D44C8ABE4250}" srcOrd="0" destOrd="0" presId="urn:microsoft.com/office/officeart/2005/8/layout/hierarchy1"/>
    <dgm:cxn modelId="{756C1BBC-229A-4EAC-839D-2BF8614800AA}" type="presOf" srcId="{F3D67771-B5F3-4E92-B77F-8598820EA2D9}" destId="{0AD2DEFA-96D6-4D17-947B-BECD9A49FCFA}" srcOrd="0" destOrd="0" presId="urn:microsoft.com/office/officeart/2005/8/layout/hierarchy1"/>
    <dgm:cxn modelId="{297CAD7F-2095-40F4-90A3-8EF1BF2A2ACB}" type="presParOf" srcId="{0AD2DEFA-96D6-4D17-947B-BECD9A49FCFA}" destId="{0DD566BA-F71F-4BCC-A24C-CEB24BEDEA55}" srcOrd="0" destOrd="0" presId="urn:microsoft.com/office/officeart/2005/8/layout/hierarchy1"/>
    <dgm:cxn modelId="{9D97043A-0A21-4577-A3EE-25E97B21789D}" type="presParOf" srcId="{0DD566BA-F71F-4BCC-A24C-CEB24BEDEA55}" destId="{4FC65007-1A72-413D-89B2-E8F45DBF80DA}" srcOrd="0" destOrd="0" presId="urn:microsoft.com/office/officeart/2005/8/layout/hierarchy1"/>
    <dgm:cxn modelId="{DE8A2D48-735B-4851-85FE-3A6F0EBD52EB}" type="presParOf" srcId="{4FC65007-1A72-413D-89B2-E8F45DBF80DA}" destId="{2FD917BB-F386-4680-9150-4B49BC6C01DA}" srcOrd="0" destOrd="0" presId="urn:microsoft.com/office/officeart/2005/8/layout/hierarchy1"/>
    <dgm:cxn modelId="{D82802A4-EBAD-4A66-9203-2593C9D20149}" type="presParOf" srcId="{4FC65007-1A72-413D-89B2-E8F45DBF80DA}" destId="{A350D9AB-6C99-4EDA-8A2F-BD2D13DA168C}" srcOrd="1" destOrd="0" presId="urn:microsoft.com/office/officeart/2005/8/layout/hierarchy1"/>
    <dgm:cxn modelId="{32EA4387-0E17-4448-9781-151D84767F0C}" type="presParOf" srcId="{0DD566BA-F71F-4BCC-A24C-CEB24BEDEA55}" destId="{24230380-389D-426B-9D59-05090A752993}" srcOrd="1" destOrd="0" presId="urn:microsoft.com/office/officeart/2005/8/layout/hierarchy1"/>
    <dgm:cxn modelId="{938FB695-B499-4007-8C6B-61A572DCD6C5}" type="presParOf" srcId="{0AD2DEFA-96D6-4D17-947B-BECD9A49FCFA}" destId="{2DD00208-9763-45B4-85BF-44624C10933A}" srcOrd="1" destOrd="0" presId="urn:microsoft.com/office/officeart/2005/8/layout/hierarchy1"/>
    <dgm:cxn modelId="{B7768FEB-33DC-4D57-9358-53ADED23A428}" type="presParOf" srcId="{2DD00208-9763-45B4-85BF-44624C10933A}" destId="{2BEFD6B4-3B1A-46FC-BFBC-A1D418B4A5A0}" srcOrd="0" destOrd="0" presId="urn:microsoft.com/office/officeart/2005/8/layout/hierarchy1"/>
    <dgm:cxn modelId="{6D99B750-6EDD-4D2F-9807-0922F490C811}" type="presParOf" srcId="{2BEFD6B4-3B1A-46FC-BFBC-A1D418B4A5A0}" destId="{439BDE01-3F36-4E3D-8A7F-11464B96E376}" srcOrd="0" destOrd="0" presId="urn:microsoft.com/office/officeart/2005/8/layout/hierarchy1"/>
    <dgm:cxn modelId="{1F6955A8-87C1-4B7D-99C8-0AD026C236D4}" type="presParOf" srcId="{2BEFD6B4-3B1A-46FC-BFBC-A1D418B4A5A0}" destId="{564548A9-36E3-46F5-BD48-D44C8ABE4250}" srcOrd="1" destOrd="0" presId="urn:microsoft.com/office/officeart/2005/8/layout/hierarchy1"/>
    <dgm:cxn modelId="{FD017565-A4D3-425A-843C-7532A4FA73BE}" type="presParOf" srcId="{2DD00208-9763-45B4-85BF-44624C10933A}" destId="{7CFC1C36-3EFA-46E6-AAC7-1AB863D0B583}" srcOrd="1" destOrd="0" presId="urn:microsoft.com/office/officeart/2005/8/layout/hierarchy1"/>
    <dgm:cxn modelId="{DB42E277-611B-4003-AB8A-FF09E0BB8D35}" type="presParOf" srcId="{0AD2DEFA-96D6-4D17-947B-BECD9A49FCFA}" destId="{8A98FE11-78CD-4F7B-97BE-9A4782668EEE}" srcOrd="2" destOrd="0" presId="urn:microsoft.com/office/officeart/2005/8/layout/hierarchy1"/>
    <dgm:cxn modelId="{A374C62F-8737-47D8-A4F2-33F4C314109D}" type="presParOf" srcId="{8A98FE11-78CD-4F7B-97BE-9A4782668EEE}" destId="{8AFFA601-5885-4A03-BAFF-2CD5934F18C0}" srcOrd="0" destOrd="0" presId="urn:microsoft.com/office/officeart/2005/8/layout/hierarchy1"/>
    <dgm:cxn modelId="{801FF373-C2C5-4ACE-9F89-68D666EBA744}" type="presParOf" srcId="{8AFFA601-5885-4A03-BAFF-2CD5934F18C0}" destId="{2F1C31EB-BD94-463A-8679-4BD86815EFD2}" srcOrd="0" destOrd="0" presId="urn:microsoft.com/office/officeart/2005/8/layout/hierarchy1"/>
    <dgm:cxn modelId="{CF0C1675-F42E-407F-8B84-C4A34E944872}" type="presParOf" srcId="{8AFFA601-5885-4A03-BAFF-2CD5934F18C0}" destId="{8BAA3B6D-5958-4D9C-B028-C41E363EF5F7}" srcOrd="1" destOrd="0" presId="urn:microsoft.com/office/officeart/2005/8/layout/hierarchy1"/>
    <dgm:cxn modelId="{0C721FB9-3D23-4644-82EB-0AF1AF28F6C7}" type="presParOf" srcId="{8A98FE11-78CD-4F7B-97BE-9A4782668EEE}" destId="{106BB8AC-8B84-41EA-824D-F5CA33C049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917BB-F386-4680-9150-4B49BC6C01DA}">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0D9AB-6C99-4EDA-8A2F-BD2D13DA168C}">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Jean Heilman Grier – issues in transatlantic trade</a:t>
          </a:r>
        </a:p>
      </dsp:txBody>
      <dsp:txXfrm>
        <a:off x="398656" y="1088253"/>
        <a:ext cx="2959127" cy="1837317"/>
      </dsp:txXfrm>
    </dsp:sp>
    <dsp:sp modelId="{439BDE01-3F36-4E3D-8A7F-11464B96E376}">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548A9-36E3-46F5-BD48-D44C8ABE4250}">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Robert Anderson – FSR and WTO agreements (GPA and Subsidies Agreement)</a:t>
          </a:r>
        </a:p>
      </dsp:txBody>
      <dsp:txXfrm>
        <a:off x="4155097" y="1088253"/>
        <a:ext cx="2959127" cy="1837317"/>
      </dsp:txXfrm>
    </dsp:sp>
    <dsp:sp modelId="{2F1C31EB-BD94-463A-8679-4BD86815EFD2}">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3B6D-5958-4D9C-B028-C41E363EF5F7}">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Christian Filippitsch, Reed Smith (Brussels):  Preparing for the FSR</a:t>
          </a:r>
        </a:p>
      </dsp:txBody>
      <dsp:txXfrm>
        <a:off x="7911539" y="1088253"/>
        <a:ext cx="2959127" cy="1837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7T12:34:20.724"/>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7T12:34:21.066"/>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7T12:34:22"/>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1,'753'11,"-198"0,101-5,541-2,1362 22,-1943-3,-94 14,-101 9,126 37,-430-57,-1 4,172 70,-206-67,169 44,-200-66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B1262-2294-4358-8D2B-B5DA5A182E11}"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47B8-45B9-4A4A-8B34-B267B965506F}" type="slidenum">
              <a:rPr lang="en-US" smtClean="0"/>
              <a:t>‹#›</a:t>
            </a:fld>
            <a:endParaRPr lang="en-US"/>
          </a:p>
        </p:txBody>
      </p:sp>
    </p:spTree>
    <p:extLst>
      <p:ext uri="{BB962C8B-B14F-4D97-AF65-F5344CB8AC3E}">
        <p14:creationId xmlns:p14="http://schemas.microsoft.com/office/powerpoint/2010/main" val="237141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D7015-A1C7-4186-952F-92F79C670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7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As a second step, the Commission, where warranted, considers the market-distorting effects of foreign subsidies and balances these against potential wider benefits (so-called </a:t>
            </a:r>
            <a:r>
              <a:rPr lang="en-US" b="0" i="0">
                <a:solidFill>
                  <a:srgbClr val="000000"/>
                </a:solidFill>
                <a:effectLst/>
                <a:latin typeface="Abrade-Bold" panose="00000800000000000000" pitchFamily="50" charset="0"/>
              </a:rPr>
              <a:t>balancing test</a:t>
            </a:r>
            <a:r>
              <a:rPr lang="en-US" b="0" i="0">
                <a:solidFill>
                  <a:srgbClr val="000000"/>
                </a:solidFill>
                <a:effectLst/>
                <a:latin typeface="Abrade-Book" panose="00000400000000000000" pitchFamily="50"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Positive effects shall also include broader positive effects related to relevant EU policy objectives.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Relaxation of the (previously) strict EU State aid law regime in the last years and months: First due to the effects of the COVID 19 pandemic on the economy; since March 2022 to counteract the negative effects of the war in Ukraine and the rising prices for energy and recently from March 2023 to facilitate the green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The facilitation of State aid in March 2023 is seen as the EU’s response to the US Inflation Reduction Act: Therefore, it remains to be seen how the Commission will apply the FSR on subsidies under the Inflations Reduction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Abrade-Book" panose="00000400000000000000" pitchFamily="50" charset="0"/>
            </a:endParaRPr>
          </a:p>
          <a:p>
            <a:pPr marL="285750" indent="-285750" algn="l">
              <a:buFont typeface="Arial" panose="020B0604020202020204" pitchFamily="34" charset="0"/>
              <a:buChar char="•"/>
            </a:pPr>
            <a:r>
              <a:rPr lang="en-US" sz="1600" b="0" i="0">
                <a:solidFill>
                  <a:srgbClr val="000000"/>
                </a:solidFill>
                <a:effectLst/>
                <a:latin typeface="Verdana" panose="020B0604030504040204" pitchFamily="34" charset="0"/>
                <a:ea typeface="Verdana" panose="020B0604030504040204" pitchFamily="34" charset="0"/>
              </a:rPr>
              <a:t>European Commission will provide</a:t>
            </a:r>
          </a:p>
          <a:p>
            <a:pPr marL="570150" lvl="1">
              <a:buFont typeface="Courier New" panose="02070309020205020404" pitchFamily="49" charset="0"/>
              <a:buChar char="o"/>
            </a:pPr>
            <a:r>
              <a:rPr lang="en-US" sz="1600" b="0" i="0">
                <a:solidFill>
                  <a:srgbClr val="000000"/>
                </a:solidFill>
                <a:effectLst/>
                <a:latin typeface="Verdana" panose="020B0604030504040204" pitchFamily="34" charset="0"/>
                <a:ea typeface="Verdana" panose="020B0604030504040204" pitchFamily="34" charset="0"/>
              </a:rPr>
              <a:t>clarifications until Januar</a:t>
            </a:r>
            <a:r>
              <a:rPr lang="en-US" sz="1600" b="0">
                <a:solidFill>
                  <a:srgbClr val="000000"/>
                </a:solidFill>
                <a:latin typeface="Verdana" panose="020B0604030504040204" pitchFamily="34" charset="0"/>
                <a:ea typeface="Verdana" panose="020B0604030504040204" pitchFamily="34" charset="0"/>
              </a:rPr>
              <a:t>y 2024 and </a:t>
            </a:r>
          </a:p>
          <a:p>
            <a:pPr marL="570150" lvl="1">
              <a:buFont typeface="Courier New" panose="02070309020205020404" pitchFamily="49" charset="0"/>
              <a:buChar char="o"/>
            </a:pPr>
            <a:r>
              <a:rPr lang="en-US" sz="1600" b="0" i="0">
                <a:solidFill>
                  <a:srgbClr val="000000"/>
                </a:solidFill>
                <a:effectLst/>
                <a:latin typeface="Verdana" panose="020B0604030504040204" pitchFamily="34" charset="0"/>
                <a:ea typeface="Verdana" panose="020B0604030504040204" pitchFamily="34" charset="0"/>
              </a:rPr>
              <a:t>Guidelines on the application of the FSR until January 2026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Abrade-Book" panose="00000400000000000000" pitchFamily="50" charset="0"/>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94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After </a:t>
            </a:r>
            <a:r>
              <a:rPr lang="de-DE" err="1"/>
              <a:t>assessing</a:t>
            </a:r>
            <a:r>
              <a:rPr lang="de-DE"/>
              <a:t> in </a:t>
            </a:r>
            <a:r>
              <a:rPr lang="de-DE" err="1"/>
              <a:t>two-step-procedure</a:t>
            </a:r>
            <a:r>
              <a:rPr lang="de-DE"/>
              <a:t> </a:t>
            </a:r>
            <a:r>
              <a:rPr lang="de-DE" err="1"/>
              <a:t>whether</a:t>
            </a:r>
            <a:r>
              <a:rPr lang="de-DE"/>
              <a:t> a </a:t>
            </a:r>
            <a:r>
              <a:rPr lang="de-DE" err="1"/>
              <a:t>foreign</a:t>
            </a:r>
            <a:r>
              <a:rPr lang="de-DE"/>
              <a:t> </a:t>
            </a:r>
            <a:r>
              <a:rPr lang="de-DE" err="1"/>
              <a:t>subsidy</a:t>
            </a:r>
            <a:r>
              <a:rPr lang="de-DE"/>
              <a:t> </a:t>
            </a:r>
            <a:r>
              <a:rPr lang="de-DE" err="1"/>
              <a:t>exists</a:t>
            </a:r>
            <a:r>
              <a:rPr lang="de-DE"/>
              <a:t> and </a:t>
            </a:r>
            <a:r>
              <a:rPr lang="de-DE" err="1"/>
              <a:t>whether</a:t>
            </a:r>
            <a:r>
              <a:rPr lang="de-DE"/>
              <a:t> </a:t>
            </a:r>
            <a:r>
              <a:rPr lang="de-DE" err="1"/>
              <a:t>it</a:t>
            </a:r>
            <a:r>
              <a:rPr lang="de-DE"/>
              <a:t> </a:t>
            </a:r>
            <a:r>
              <a:rPr lang="de-DE" err="1"/>
              <a:t>distorts</a:t>
            </a:r>
            <a:r>
              <a:rPr lang="de-DE"/>
              <a:t> </a:t>
            </a:r>
            <a:r>
              <a:rPr lang="de-DE" err="1"/>
              <a:t>the</a:t>
            </a:r>
            <a:r>
              <a:rPr lang="de-DE"/>
              <a:t> internal </a:t>
            </a:r>
            <a:r>
              <a:rPr lang="de-DE" err="1"/>
              <a:t>market</a:t>
            </a:r>
            <a:r>
              <a:rPr lang="de-DE"/>
              <a:t>, </a:t>
            </a:r>
            <a:r>
              <a:rPr lang="de-DE" err="1"/>
              <a:t>the</a:t>
            </a:r>
            <a:r>
              <a:rPr lang="de-DE"/>
              <a:t> European </a:t>
            </a:r>
            <a:r>
              <a:rPr lang="de-DE" err="1"/>
              <a:t>Commission</a:t>
            </a:r>
            <a:r>
              <a:rPr lang="de-DE"/>
              <a:t> </a:t>
            </a:r>
            <a:r>
              <a:rPr lang="de-DE" err="1"/>
              <a:t>makes</a:t>
            </a:r>
            <a:r>
              <a:rPr lang="de-DE"/>
              <a:t> ist </a:t>
            </a:r>
            <a:r>
              <a:rPr lang="de-DE" err="1"/>
              <a:t>decision</a:t>
            </a:r>
            <a:endParaRPr lang="de-DE"/>
          </a:p>
          <a:p>
            <a:pPr marL="171450" indent="-171450">
              <a:buFont typeface="Arial" panose="020B0604020202020204" pitchFamily="34" charset="0"/>
              <a:buChar char="•"/>
            </a:pPr>
            <a:r>
              <a:rPr lang="de-DE" err="1"/>
              <a:t>No</a:t>
            </a:r>
            <a:r>
              <a:rPr lang="de-DE"/>
              <a:t> </a:t>
            </a:r>
            <a:r>
              <a:rPr lang="de-DE" err="1"/>
              <a:t>objection</a:t>
            </a:r>
            <a:r>
              <a:rPr lang="de-DE"/>
              <a:t> </a:t>
            </a:r>
            <a:r>
              <a:rPr lang="de-DE" err="1"/>
              <a:t>decision</a:t>
            </a:r>
            <a:r>
              <a:rPr lang="de-DE"/>
              <a:t>: </a:t>
            </a:r>
            <a:r>
              <a:rPr lang="de-DE" err="1"/>
              <a:t>Commission</a:t>
            </a:r>
            <a:r>
              <a:rPr lang="de-DE"/>
              <a:t> </a:t>
            </a:r>
            <a:r>
              <a:rPr lang="de-DE" err="1"/>
              <a:t>finds</a:t>
            </a:r>
            <a:r>
              <a:rPr lang="de-DE"/>
              <a:t> </a:t>
            </a:r>
            <a:r>
              <a:rPr lang="de-DE" err="1"/>
              <a:t>that</a:t>
            </a:r>
            <a:r>
              <a:rPr lang="de-DE"/>
              <a:t> </a:t>
            </a:r>
            <a:r>
              <a:rPr lang="de-DE" err="1"/>
              <a:t>there</a:t>
            </a:r>
            <a:r>
              <a:rPr lang="de-DE"/>
              <a:t> </a:t>
            </a:r>
            <a:r>
              <a:rPr lang="de-DE" err="1"/>
              <a:t>is</a:t>
            </a:r>
            <a:r>
              <a:rPr lang="de-DE"/>
              <a:t> </a:t>
            </a:r>
            <a:r>
              <a:rPr lang="de-DE" err="1"/>
              <a:t>either</a:t>
            </a:r>
            <a:r>
              <a:rPr lang="de-DE"/>
              <a:t> </a:t>
            </a:r>
            <a:r>
              <a:rPr lang="de-DE" err="1"/>
              <a:t>no</a:t>
            </a:r>
            <a:r>
              <a:rPr lang="de-DE"/>
              <a:t> </a:t>
            </a:r>
            <a:r>
              <a:rPr lang="de-DE" err="1"/>
              <a:t>foreign</a:t>
            </a:r>
            <a:r>
              <a:rPr lang="de-DE"/>
              <a:t> </a:t>
            </a:r>
            <a:r>
              <a:rPr lang="de-DE" err="1"/>
              <a:t>subsidy</a:t>
            </a:r>
            <a:r>
              <a:rPr lang="de-DE"/>
              <a:t> </a:t>
            </a:r>
            <a:r>
              <a:rPr lang="de-DE" err="1"/>
              <a:t>or</a:t>
            </a:r>
            <a:r>
              <a:rPr lang="de-DE"/>
              <a:t> </a:t>
            </a:r>
            <a:r>
              <a:rPr lang="de-DE" err="1"/>
              <a:t>no</a:t>
            </a:r>
            <a:r>
              <a:rPr lang="de-DE"/>
              <a:t> </a:t>
            </a:r>
            <a:r>
              <a:rPr lang="de-DE" err="1"/>
              <a:t>distortion</a:t>
            </a:r>
            <a:endParaRPr lang="de-DE"/>
          </a:p>
          <a:p>
            <a:pPr marL="171450" indent="-171450">
              <a:buFont typeface="Arial" panose="020B0604020202020204" pitchFamily="34" charset="0"/>
              <a:buChar char="•"/>
            </a:pPr>
            <a:r>
              <a:rPr lang="de-DE"/>
              <a:t>The </a:t>
            </a:r>
            <a:r>
              <a:rPr lang="de-DE" err="1"/>
              <a:t>bidder</a:t>
            </a:r>
            <a:r>
              <a:rPr lang="de-DE"/>
              <a:t> </a:t>
            </a:r>
            <a:r>
              <a:rPr lang="de-DE" err="1"/>
              <a:t>can</a:t>
            </a:r>
            <a:r>
              <a:rPr lang="de-DE"/>
              <a:t> </a:t>
            </a:r>
            <a:r>
              <a:rPr lang="de-DE" err="1"/>
              <a:t>offer</a:t>
            </a:r>
            <a:r>
              <a:rPr lang="de-DE"/>
              <a:t> </a:t>
            </a:r>
            <a:r>
              <a:rPr lang="de-DE" err="1"/>
              <a:t>commitments</a:t>
            </a:r>
            <a:r>
              <a:rPr lang="de-DE"/>
              <a:t> </a:t>
            </a:r>
            <a:r>
              <a:rPr lang="de-DE" err="1"/>
              <a:t>to</a:t>
            </a:r>
            <a:r>
              <a:rPr lang="de-DE"/>
              <a:t> </a:t>
            </a:r>
            <a:r>
              <a:rPr lang="de-DE" err="1"/>
              <a:t>remedy</a:t>
            </a:r>
            <a:r>
              <a:rPr lang="de-DE"/>
              <a:t> </a:t>
            </a:r>
            <a:r>
              <a:rPr lang="de-DE" err="1"/>
              <a:t>the</a:t>
            </a:r>
            <a:r>
              <a:rPr lang="de-DE"/>
              <a:t> </a:t>
            </a:r>
            <a:r>
              <a:rPr lang="de-DE" err="1"/>
              <a:t>distortion</a:t>
            </a:r>
            <a:r>
              <a:rPr lang="de-DE"/>
              <a:t>: </a:t>
            </a:r>
            <a:r>
              <a:rPr lang="de-DE" err="1"/>
              <a:t>Commitments</a:t>
            </a:r>
            <a:r>
              <a:rPr lang="de-DE"/>
              <a:t> </a:t>
            </a:r>
            <a:r>
              <a:rPr lang="de-DE" err="1"/>
              <a:t>may</a:t>
            </a:r>
            <a:r>
              <a:rPr lang="de-DE"/>
              <a:t> </a:t>
            </a:r>
            <a:r>
              <a:rPr lang="de-DE" err="1"/>
              <a:t>include</a:t>
            </a:r>
            <a:r>
              <a:rPr lang="de-DE"/>
              <a:t>, </a:t>
            </a:r>
            <a:r>
              <a:rPr lang="de-DE" err="1"/>
              <a:t>inter</a:t>
            </a:r>
            <a:r>
              <a:rPr lang="de-DE"/>
              <a:t> </a:t>
            </a:r>
            <a:r>
              <a:rPr lang="de-DE" err="1"/>
              <a:t>alia</a:t>
            </a:r>
            <a:r>
              <a:rPr lang="de-DE"/>
              <a:t>, </a:t>
            </a:r>
            <a:r>
              <a:rPr lang="de-DE" err="1"/>
              <a:t>repayment</a:t>
            </a:r>
            <a:r>
              <a:rPr lang="de-DE"/>
              <a:t> </a:t>
            </a:r>
            <a:r>
              <a:rPr lang="de-DE" err="1"/>
              <a:t>of</a:t>
            </a:r>
            <a:r>
              <a:rPr lang="de-DE"/>
              <a:t> </a:t>
            </a:r>
            <a:r>
              <a:rPr lang="de-DE" err="1"/>
              <a:t>the</a:t>
            </a:r>
            <a:r>
              <a:rPr lang="de-DE"/>
              <a:t> </a:t>
            </a:r>
            <a:r>
              <a:rPr lang="de-DE" err="1"/>
              <a:t>foreign</a:t>
            </a:r>
            <a:r>
              <a:rPr lang="de-DE"/>
              <a:t> </a:t>
            </a:r>
            <a:r>
              <a:rPr lang="de-DE" err="1"/>
              <a:t>subsidy</a:t>
            </a:r>
            <a:endParaRPr lang="de-DE"/>
          </a:p>
          <a:p>
            <a:pPr marL="171450" indent="-171450">
              <a:buFont typeface="Arial" panose="020B0604020202020204" pitchFamily="34" charset="0"/>
              <a:buChar char="•"/>
            </a:pPr>
            <a:r>
              <a:rPr lang="en-US" b="0" i="0">
                <a:solidFill>
                  <a:srgbClr val="000000"/>
                </a:solidFill>
                <a:effectLst/>
                <a:latin typeface="Times New Roman" panose="02020603050405020304" pitchFamily="18" charset="0"/>
              </a:rPr>
              <a:t>Where the Commission deems the commitments appropriate and sufficient to fully and effectively remedy the distortion, it may adopt a decision in order to make those commitments binding on the undertaking (‘decision with commitments’)</a:t>
            </a:r>
          </a:p>
          <a:p>
            <a:pPr marL="171450" indent="-171450">
              <a:buFont typeface="Arial" panose="020B0604020202020204" pitchFamily="34" charset="0"/>
              <a:buChar char="•"/>
            </a:pPr>
            <a:r>
              <a:rPr lang="en-US" b="0" i="0">
                <a:solidFill>
                  <a:srgbClr val="000000"/>
                </a:solidFill>
                <a:effectLst/>
                <a:latin typeface="Times New Roman" panose="02020603050405020304" pitchFamily="18" charset="0"/>
              </a:rPr>
              <a:t>If the Commission finds that a foreign subsidy exists which distorts the internal market and the bidder does not offer any or sufficient commitments, it adopts a decision prohibiting the award of the contract</a:t>
            </a:r>
          </a:p>
          <a:p>
            <a:pPr marL="171450" indent="-171450">
              <a:buFont typeface="Arial" panose="020B0604020202020204" pitchFamily="34" charset="0"/>
              <a:buChar char="•"/>
            </a:pPr>
            <a:r>
              <a:rPr lang="en-US" b="0" i="0">
                <a:solidFill>
                  <a:srgbClr val="000000"/>
                </a:solidFill>
                <a:effectLst/>
                <a:latin typeface="Times New Roman" panose="02020603050405020304" pitchFamily="18" charset="0"/>
              </a:rPr>
              <a:t>Contract may also be awarded to the bidder under investigation if the time limits elapsed</a:t>
            </a: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50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just">
              <a:buFont typeface="Arial" panose="020B0604020202020204" pitchFamily="34" charset="0"/>
              <a:buChar char="•"/>
            </a:pPr>
            <a:r>
              <a:rPr lang="de-DE" err="1"/>
              <a:t>Particularly</a:t>
            </a:r>
            <a:r>
              <a:rPr lang="de-DE"/>
              <a:t> relevant in </a:t>
            </a:r>
            <a:r>
              <a:rPr lang="de-DE" err="1"/>
              <a:t>case</a:t>
            </a:r>
            <a:r>
              <a:rPr lang="de-DE"/>
              <a:t> </a:t>
            </a:r>
            <a:r>
              <a:rPr lang="de-DE" err="1"/>
              <a:t>of</a:t>
            </a:r>
            <a:r>
              <a:rPr lang="de-DE"/>
              <a:t> </a:t>
            </a:r>
            <a:r>
              <a:rPr lang="de-DE" err="1"/>
              <a:t>defense</a:t>
            </a:r>
            <a:r>
              <a:rPr lang="de-DE"/>
              <a:t> and </a:t>
            </a:r>
            <a:r>
              <a:rPr lang="de-DE" err="1"/>
              <a:t>security</a:t>
            </a:r>
            <a:r>
              <a:rPr lang="de-DE"/>
              <a:t> </a:t>
            </a:r>
            <a:r>
              <a:rPr lang="de-DE" err="1"/>
              <a:t>contracts</a:t>
            </a:r>
            <a:r>
              <a:rPr lang="de-DE"/>
              <a:t> </a:t>
            </a:r>
            <a:r>
              <a:rPr lang="de-DE" err="1"/>
              <a:t>under</a:t>
            </a:r>
            <a:r>
              <a:rPr lang="de-DE"/>
              <a:t> Dir. 2009/81/EC </a:t>
            </a:r>
            <a:r>
              <a:rPr lang="de-DE" err="1"/>
              <a:t>where</a:t>
            </a:r>
            <a:r>
              <a:rPr lang="de-DE"/>
              <a:t> </a:t>
            </a:r>
            <a:r>
              <a:rPr lang="de-DE" err="1"/>
              <a:t>notification</a:t>
            </a:r>
            <a:r>
              <a:rPr lang="de-DE"/>
              <a:t> and </a:t>
            </a:r>
            <a:r>
              <a:rPr lang="de-DE" err="1"/>
              <a:t>declaration</a:t>
            </a:r>
            <a:r>
              <a:rPr lang="de-DE"/>
              <a:t> </a:t>
            </a:r>
            <a:r>
              <a:rPr lang="de-DE" err="1"/>
              <a:t>obligations</a:t>
            </a:r>
            <a:r>
              <a:rPr lang="de-DE"/>
              <a:t> do not </a:t>
            </a:r>
            <a:r>
              <a:rPr lang="de-DE" err="1"/>
              <a:t>apply</a:t>
            </a:r>
            <a:r>
              <a:rPr lang="de-DE"/>
              <a:t> (</a:t>
            </a:r>
            <a:r>
              <a:rPr lang="en-US" b="0" i="0">
                <a:solidFill>
                  <a:srgbClr val="000000"/>
                </a:solidFill>
                <a:effectLst/>
                <a:latin typeface="Times New Roman" panose="02020603050405020304" pitchFamily="18" charset="0"/>
              </a:rPr>
              <a:t>Art. 28 (3) FSR).</a:t>
            </a:r>
            <a:endParaRPr lang="de-DE"/>
          </a:p>
          <a:p>
            <a:pPr marL="171450" indent="-171450" algn="just">
              <a:buFont typeface="Arial" panose="020B0604020202020204" pitchFamily="34" charset="0"/>
              <a:buChar char="•"/>
            </a:pPr>
            <a:r>
              <a:rPr lang="de-DE"/>
              <a:t>Recital 41 FSR: </a:t>
            </a:r>
            <a:r>
              <a:rPr lang="en-US" b="0" i="0">
                <a:solidFill>
                  <a:srgbClr val="000000"/>
                </a:solidFill>
                <a:effectLst/>
                <a:latin typeface="Times New Roman" panose="02020603050405020304" pitchFamily="18" charset="0"/>
              </a:rPr>
              <a:t>The balance between the development of a European </a:t>
            </a:r>
            <a:r>
              <a:rPr lang="en-US" b="0" i="0" err="1">
                <a:solidFill>
                  <a:srgbClr val="000000"/>
                </a:solidFill>
                <a:effectLst/>
                <a:latin typeface="Times New Roman" panose="02020603050405020304" pitchFamily="18" charset="0"/>
              </a:rPr>
              <a:t>defence</a:t>
            </a:r>
            <a:r>
              <a:rPr lang="en-US" b="0" i="0">
                <a:solidFill>
                  <a:srgbClr val="000000"/>
                </a:solidFill>
                <a:effectLst/>
                <a:latin typeface="Times New Roman" panose="02020603050405020304" pitchFamily="18" charset="0"/>
              </a:rPr>
              <a:t> and security equipment market, which is essential for maintaining a European </a:t>
            </a:r>
            <a:r>
              <a:rPr lang="en-US" b="0" i="0" err="1">
                <a:solidFill>
                  <a:srgbClr val="000000"/>
                </a:solidFill>
                <a:effectLst/>
                <a:latin typeface="Times New Roman" panose="02020603050405020304" pitchFamily="18" charset="0"/>
              </a:rPr>
              <a:t>Defence</a:t>
            </a:r>
            <a:r>
              <a:rPr lang="en-US" b="0" i="0">
                <a:solidFill>
                  <a:srgbClr val="000000"/>
                </a:solidFill>
                <a:effectLst/>
                <a:latin typeface="Times New Roman" panose="02020603050405020304" pitchFamily="18" charset="0"/>
              </a:rPr>
              <a:t> Technological and Industrial Base, and the protection of the national security of the Member States requires a specific regime for </a:t>
            </a:r>
            <a:r>
              <a:rPr lang="en-US" b="0" i="0" err="1">
                <a:solidFill>
                  <a:srgbClr val="000000"/>
                </a:solidFill>
                <a:effectLst/>
                <a:latin typeface="Times New Roman" panose="02020603050405020304" pitchFamily="18" charset="0"/>
              </a:rPr>
              <a:t>defence</a:t>
            </a:r>
            <a:r>
              <a:rPr lang="en-US" b="0" i="0">
                <a:solidFill>
                  <a:srgbClr val="000000"/>
                </a:solidFill>
                <a:effectLst/>
                <a:latin typeface="Times New Roman" panose="02020603050405020304" pitchFamily="18" charset="0"/>
              </a:rPr>
              <a:t> and security contracts covered by Directive 2009/81/EC. Public procurement for the award of such contracts should therefore not be subject to notification requirements under the FSR (see also Art. 28 (3) FSR). </a:t>
            </a:r>
            <a:r>
              <a:rPr lang="en-US" b="1" i="0">
                <a:solidFill>
                  <a:srgbClr val="000000"/>
                </a:solidFill>
                <a:effectLst/>
                <a:latin typeface="Times New Roman" panose="02020603050405020304" pitchFamily="18" charset="0"/>
              </a:rPr>
              <a:t>Nonetheless, it should be possible to examine the foreign subsidies in the context of such contracts in an </a:t>
            </a:r>
            <a:r>
              <a:rPr lang="en-US" b="1" i="1">
                <a:solidFill>
                  <a:srgbClr val="000000"/>
                </a:solidFill>
                <a:effectLst/>
                <a:latin typeface="Times New Roman" panose="02020603050405020304" pitchFamily="18" charset="0"/>
              </a:rPr>
              <a:t>ex officio</a:t>
            </a:r>
            <a:r>
              <a:rPr lang="en-US" b="1" i="0">
                <a:solidFill>
                  <a:srgbClr val="000000"/>
                </a:solidFill>
                <a:effectLst/>
                <a:latin typeface="Times New Roman" panose="02020603050405020304" pitchFamily="18" charset="0"/>
              </a:rPr>
              <a:t> review. </a:t>
            </a:r>
            <a:r>
              <a:rPr lang="en-US" b="0" i="0">
                <a:solidFill>
                  <a:srgbClr val="000000"/>
                </a:solidFill>
                <a:effectLst/>
                <a:latin typeface="Times New Roman" panose="02020603050405020304" pitchFamily="18" charset="0"/>
              </a:rPr>
              <a:t>Furthermore, public procurement covered by Directive 2009/81/EC and exempted by that Directive or to which the conditions for the application of Article 346 TFEU are fulfilled should not be covered by </a:t>
            </a:r>
            <a:r>
              <a:rPr lang="de-DE" b="0" i="0" err="1">
                <a:solidFill>
                  <a:srgbClr val="000000"/>
                </a:solidFill>
                <a:effectLst/>
                <a:latin typeface="Times New Roman" panose="02020603050405020304" pitchFamily="18" charset="0"/>
              </a:rPr>
              <a:t>the</a:t>
            </a:r>
            <a:r>
              <a:rPr lang="de-DE" b="0" i="0">
                <a:solidFill>
                  <a:srgbClr val="000000"/>
                </a:solidFill>
                <a:effectLst/>
                <a:latin typeface="Times New Roman" panose="02020603050405020304" pitchFamily="18" charset="0"/>
              </a:rPr>
              <a:t> FSR.</a:t>
            </a:r>
          </a:p>
          <a:p>
            <a:pPr marL="171450" indent="-171450" algn="just">
              <a:buFont typeface="Arial" panose="020B0604020202020204" pitchFamily="34" charset="0"/>
              <a:buChar char="•"/>
            </a:pPr>
            <a:r>
              <a:rPr lang="de-DE" b="0" i="0">
                <a:solidFill>
                  <a:srgbClr val="000000"/>
                </a:solidFill>
                <a:effectLst/>
                <a:latin typeface="Times New Roman" panose="02020603050405020304" pitchFamily="18" charset="0"/>
              </a:rPr>
              <a:t>Use </a:t>
            </a:r>
            <a:r>
              <a:rPr lang="de-DE" b="0" i="0" err="1">
                <a:solidFill>
                  <a:srgbClr val="000000"/>
                </a:solidFill>
                <a:effectLst/>
                <a:latin typeface="Times New Roman" panose="02020603050405020304" pitchFamily="18" charset="0"/>
              </a:rPr>
              <a:t>of</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general</a:t>
            </a:r>
            <a:r>
              <a:rPr lang="de-DE" b="0" i="0">
                <a:solidFill>
                  <a:srgbClr val="000000"/>
                </a:solidFill>
                <a:effectLst/>
                <a:latin typeface="Times New Roman" panose="02020603050405020304" pitchFamily="18" charset="0"/>
              </a:rPr>
              <a:t> ex officio </a:t>
            </a:r>
            <a:r>
              <a:rPr lang="de-DE" b="0" i="0" err="1">
                <a:solidFill>
                  <a:srgbClr val="000000"/>
                </a:solidFill>
                <a:effectLst/>
                <a:latin typeface="Times New Roman" panose="02020603050405020304" pitchFamily="18" charset="0"/>
              </a:rPr>
              <a:t>tool</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does</a:t>
            </a:r>
            <a:r>
              <a:rPr lang="de-DE" b="0" i="0">
                <a:solidFill>
                  <a:srgbClr val="000000"/>
                </a:solidFill>
                <a:effectLst/>
                <a:latin typeface="Times New Roman" panose="02020603050405020304" pitchFamily="18" charset="0"/>
              </a:rPr>
              <a:t> not </a:t>
            </a:r>
            <a:r>
              <a:rPr lang="de-DE" b="0" i="0" err="1">
                <a:solidFill>
                  <a:srgbClr val="000000"/>
                </a:solidFill>
                <a:effectLst/>
                <a:latin typeface="Times New Roman" panose="02020603050405020304" pitchFamily="18" charset="0"/>
              </a:rPr>
              <a:t>have</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any</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direct</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impact</a:t>
            </a:r>
            <a:r>
              <a:rPr lang="de-DE" b="0" i="0">
                <a:solidFill>
                  <a:srgbClr val="000000"/>
                </a:solidFill>
                <a:effectLst/>
                <a:latin typeface="Times New Roman" panose="02020603050405020304" pitchFamily="18" charset="0"/>
              </a:rPr>
              <a:t> on </a:t>
            </a:r>
            <a:r>
              <a:rPr lang="de-DE" b="0" i="0" err="1">
                <a:solidFill>
                  <a:srgbClr val="000000"/>
                </a:solidFill>
                <a:effectLst/>
                <a:latin typeface="Times New Roman" panose="02020603050405020304" pitchFamily="18" charset="0"/>
              </a:rPr>
              <a:t>public</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procurement</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procedures</a:t>
            </a:r>
            <a:r>
              <a:rPr lang="de-DE" b="0" i="0">
                <a:solidFill>
                  <a:srgbClr val="000000"/>
                </a:solidFill>
                <a:effectLst/>
                <a:latin typeface="Times New Roman" panose="02020603050405020304" pitchFamily="18" charset="0"/>
              </a:rPr>
              <a:t> (Art. 9 (2))</a:t>
            </a:r>
          </a:p>
          <a:p>
            <a:pPr marL="171450" indent="-171450" algn="just">
              <a:buFont typeface="Arial" panose="020B0604020202020204" pitchFamily="34" charset="0"/>
              <a:buChar char="•"/>
            </a:pPr>
            <a:r>
              <a:rPr lang="de-DE" b="0" i="0" err="1">
                <a:solidFill>
                  <a:srgbClr val="000000"/>
                </a:solidFill>
                <a:effectLst/>
                <a:latin typeface="Times New Roman" panose="02020603050405020304" pitchFamily="18" charset="0"/>
              </a:rPr>
              <a:t>However</a:t>
            </a:r>
            <a:r>
              <a:rPr lang="de-DE" b="0" i="0">
                <a:solidFill>
                  <a:srgbClr val="000000"/>
                </a:solidFill>
                <a:effectLst/>
                <a:latin typeface="Times New Roman" panose="02020603050405020304" pitchFamily="18" charset="0"/>
              </a:rPr>
              <a:t>, COM </a:t>
            </a:r>
            <a:r>
              <a:rPr lang="de-DE" b="0" i="0" err="1">
                <a:solidFill>
                  <a:srgbClr val="000000"/>
                </a:solidFill>
                <a:effectLst/>
                <a:latin typeface="Times New Roman" panose="02020603050405020304" pitchFamily="18" charset="0"/>
              </a:rPr>
              <a:t>can</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impose</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redressive</a:t>
            </a:r>
            <a:r>
              <a:rPr lang="de-DE" b="0" i="0">
                <a:solidFill>
                  <a:srgbClr val="000000"/>
                </a:solidFill>
                <a:effectLst/>
                <a:latin typeface="Times New Roman" panose="02020603050405020304" pitchFamily="18" charset="0"/>
              </a:rPr>
              <a:t> </a:t>
            </a:r>
            <a:r>
              <a:rPr lang="de-DE" b="0" i="0" err="1">
                <a:solidFill>
                  <a:srgbClr val="000000"/>
                </a:solidFill>
                <a:effectLst/>
                <a:latin typeface="Times New Roman" panose="02020603050405020304" pitchFamily="18" charset="0"/>
              </a:rPr>
              <a:t>measures</a:t>
            </a:r>
            <a:r>
              <a:rPr lang="de-DE" b="0" i="0">
                <a:solidFill>
                  <a:srgbClr val="000000"/>
                </a:solidFill>
                <a:effectLst/>
                <a:latin typeface="Times New Roman" panose="02020603050405020304" pitchFamily="18" charset="0"/>
              </a:rPr>
              <a:t> (Art. 11 (2))</a:t>
            </a:r>
          </a:p>
          <a:p>
            <a:pPr marL="171450" indent="-171450" algn="just">
              <a:buFont typeface="Arial" panose="020B0604020202020204" pitchFamily="34" charset="0"/>
              <a:buChar char="•"/>
            </a:pPr>
            <a:r>
              <a:rPr lang="en-US"/>
              <a:t>Article 7(4) FSR provides a non-exhaustive catalogue of examples for possible redressive measures, which also applies to commitments. However, most of these measures are tailored to distortive subsidies related to mergers (e.g., granting access to infrastructure). In the end, repayment of the subsidy in question may be the only enumerated measure that could reasonably also be applied to procurement procedures. Apart from the measures set out in the catalogue, the Commission is free to determine other remedies it considers suitable regarding public procurement procedures.</a:t>
            </a:r>
          </a:p>
          <a:p>
            <a:pPr marL="171450" indent="-171450" algn="just">
              <a:buFont typeface="Arial" panose="020B0604020202020204" pitchFamily="34" charset="0"/>
              <a:buChar char="•"/>
            </a:pPr>
            <a:r>
              <a:rPr lang="en-US"/>
              <a:t>Ex officio investigations can be initiated for a period of 10 years after the granting of the subsidy, Art. 38(1). This long limitations period could lead to considerable legal uncertainty for companies benefitting from foreign subsidies. While it is to be expected that the ex officio tool will be applied only in extreme cases, theoretically companies that have received foreign financial contributions—even below the relevant thresholds—could be subject to a decision of the Commission ordering the repayment of the subsidy up to 10 years after a foreign subsidy has been granted.</a:t>
            </a:r>
            <a:endParaRPr lang="de-DE" b="0" i="0">
              <a:solidFill>
                <a:srgbClr val="000000"/>
              </a:solidFill>
              <a:effectLst/>
              <a:latin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14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a:t>Mergers were chosen as one of the two areas where the ex ante tool is used because although the EU possesses trade defense instruments for goods to counter third-country subsidized imports, financial flows and investments supported by subsidies have so far fallen through the cracks</a:t>
            </a:r>
          </a:p>
          <a:p>
            <a:pPr marL="171450" indent="-171450">
              <a:buFont typeface="Arial" panose="020B0604020202020204" pitchFamily="34" charset="0"/>
              <a:buChar char="•"/>
            </a:pPr>
            <a:r>
              <a:rPr lang="en-US"/>
              <a:t>This tool is relevant to firms from abroad that may merge (or otherwise integrate) with firms in the EU—an increasingly common occurrence in a globalized procurement market</a:t>
            </a:r>
          </a:p>
          <a:p>
            <a:endParaRPr lang="de-DE"/>
          </a:p>
          <a:p>
            <a:r>
              <a:rPr lang="de-DE" b="1" err="1"/>
              <a:t>Thresholds</a:t>
            </a:r>
            <a:r>
              <a:rPr lang="de-DE" b="1"/>
              <a:t>: </a:t>
            </a:r>
          </a:p>
          <a:p>
            <a:r>
              <a:rPr lang="en-US"/>
              <a:t>Concentrations trigger a notification obligation if two thresholds are met: </a:t>
            </a:r>
          </a:p>
          <a:p>
            <a:r>
              <a:rPr lang="en-US"/>
              <a:t>• The aggregate turnover of at least one of the merging undertakings, the acquired undertaking or the joint venture established in the EU, exceeds EUR 500 m in the EU, and </a:t>
            </a:r>
          </a:p>
          <a:p>
            <a:r>
              <a:rPr lang="en-US"/>
              <a:t>• All undertakings involved in the concentration were granted combined aggregate foreign financial contributions of more than EUR 50 m in the three financial years preceding the conclusion of the agreement, the announcement of the public bid, or the acquisition of a controlling interest</a:t>
            </a:r>
          </a:p>
          <a:p>
            <a:r>
              <a:rPr lang="en-US"/>
              <a:t>The term “undertaking” refers to the wider group of companies, i.e., it is not only the subsidiary involved in the transaction that is relevant.</a:t>
            </a:r>
          </a:p>
          <a:p>
            <a:endParaRPr lang="en-US"/>
          </a:p>
          <a:p>
            <a:r>
              <a:rPr lang="en-US"/>
              <a:t>The Commission has estimated that approximately “only” 40 to 50 transactions per annum exceed the turnover threshold, and that only a small part of these will also involve the amount of subsidies to trigger the notification obligation under the FSR. However, as was explained above, the broad notion of foreign financial contribution may make it difficult to sort out, with a sufficient degree of legal certainty, cases where the foreign financial contribution does not exceed EUR 50 million.</a:t>
            </a:r>
          </a:p>
          <a:p>
            <a:endParaRPr lang="en-US"/>
          </a:p>
          <a:p>
            <a:r>
              <a:rPr lang="en-US" b="1"/>
              <a:t>Procedure:</a:t>
            </a:r>
          </a:p>
          <a:p>
            <a:r>
              <a:rPr lang="en-US"/>
              <a:t>If a notification obligation applies, the review and investigation procedure is subject to comparable rules as in the context of public procurement procedures. There is no obligation to submit a declaration in cases that do not reach the threshold values.</a:t>
            </a:r>
            <a:endParaRPr lang="de-DE"/>
          </a:p>
          <a:p>
            <a:endParaRPr lang="de-DE"/>
          </a:p>
          <a:p>
            <a:r>
              <a:rPr lang="de-DE" b="1"/>
              <a:t>Timing: </a:t>
            </a:r>
          </a:p>
          <a:p>
            <a:r>
              <a:rPr lang="de-DE" err="1"/>
              <a:t>Pre-notification</a:t>
            </a:r>
            <a:r>
              <a:rPr lang="de-DE"/>
              <a:t>: </a:t>
            </a:r>
            <a:r>
              <a:rPr lang="en-US" b="0" i="0">
                <a:solidFill>
                  <a:srgbClr val="000000"/>
                </a:solidFill>
                <a:effectLst/>
                <a:latin typeface="Abrade-Book" panose="00000400000000000000" pitchFamily="50" charset="0"/>
              </a:rPr>
              <a:t>Companies subject to notification obligations are invited to engage in pre-notification discussions with the Commission. The pre-notification phase serves to discuss, among other things, the precise amount of information required in the notification. According to the draft, pre-notification may result in a significant reduction of the amount of information to be submitted to the Commission as companies can ask for waivers to submit certain information required by the notification form. The Commission intends to consider such waiver requests if the relevant information is not reasonably available or not necessary for the examination of the case. The concept of pre-notification, which is also an established step in EU merger control and State aid procedures, can thus be used to significantly limit the administrative burden and ideally shorten the overall duration of the investigation procedure before the Commission.</a:t>
            </a:r>
          </a:p>
          <a:p>
            <a:endParaRPr lang="en-US" b="0" i="0">
              <a:solidFill>
                <a:srgbClr val="000000"/>
              </a:solidFill>
              <a:effectLst/>
              <a:latin typeface="Abrade-Book" panose="00000400000000000000" pitchFamily="50" charset="0"/>
            </a:endParaRPr>
          </a:p>
          <a:p>
            <a:r>
              <a:rPr lang="en-US"/>
              <a:t>While the review periods provided for in the FSR follow the timelines under the EU Merger Regulation (EUMR), the review procedures under the FSR and EUMR will be completely independent. If the Commission finds that a foreign subsidy distorts the internal market, it can request the parties to remedy the distortion by imposing redressive measures or accepting commitments offered by the respective undertaking(s). Such measures may consist, inter alia, of offering access under fair, reasonable, and non-discriminatory conditions to an infrastructure acquired or supported by the subsidy, reducing capacity or market presence, refraining from certain investments or requiring the companies concerned to adapt their governance structure. The Commission may prohibit the concentration where it finds that the foreign subsidy distorts the internal market and the positive effects do not outweigh the negative effects, taking into account redressive measures or commitments.</a:t>
            </a:r>
            <a:endParaRPr lang="en-US" b="0" i="0">
              <a:solidFill>
                <a:srgbClr val="000000"/>
              </a:solidFill>
              <a:effectLst/>
              <a:latin typeface="Abrade-Book" panose="00000400000000000000" pitchFamily="50" charset="0"/>
            </a:endParaRPr>
          </a:p>
          <a:p>
            <a:endParaRPr lang="en-US" b="0" i="0">
              <a:solidFill>
                <a:srgbClr val="000000"/>
              </a:solidFill>
              <a:effectLst/>
              <a:latin typeface="Abrade-Book" panose="00000400000000000000" pitchFamily="50" charset="0"/>
            </a:endParaRPr>
          </a:p>
          <a:p>
            <a:r>
              <a:rPr lang="en-US" b="0" i="0">
                <a:solidFill>
                  <a:srgbClr val="000000"/>
                </a:solidFill>
                <a:effectLst/>
                <a:latin typeface="Abrade-Book" panose="00000400000000000000" pitchFamily="50" charset="0"/>
              </a:rPr>
              <a:t>Standstill obligation: </a:t>
            </a:r>
            <a:endParaRPr lang="de-DE"/>
          </a:p>
          <a:p>
            <a:pPr marL="185732" indent="-185732">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1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buFont typeface="+mj-lt"/>
              <a:buAutoNum type="arabicPeriod"/>
            </a:pPr>
            <a:r>
              <a:rPr lang="en-US" b="0" i="0">
                <a:solidFill>
                  <a:srgbClr val="374151"/>
                </a:solidFill>
                <a:effectLst/>
                <a:latin typeface="Söhne"/>
              </a:rPr>
              <a:t>Consider including covenants for filing obligations for the purchaser (e.g. assist in the information gathering and pre-notification process to ensure timely compliance with applicable laws and regulations).</a:t>
            </a:r>
          </a:p>
          <a:p>
            <a:pPr algn="l">
              <a:buFont typeface="+mj-lt"/>
              <a:buAutoNum type="arabicPeriod"/>
            </a:pPr>
            <a:r>
              <a:rPr lang="en-US" b="0" i="0">
                <a:solidFill>
                  <a:srgbClr val="374151"/>
                </a:solidFill>
                <a:effectLst/>
                <a:latin typeface="Söhne"/>
              </a:rPr>
              <a:t>Consider including specific requirements for the type of information and documents that the seller must provide regarding the target company and the bidding process, such as financial statements, market research, and any legal or regulatory filings.</a:t>
            </a:r>
          </a:p>
          <a:p>
            <a:pPr algn="l">
              <a:buFont typeface="+mj-lt"/>
              <a:buAutoNum type="arabicPeriod"/>
            </a:pPr>
            <a:r>
              <a:rPr lang="en-US" b="0" i="0">
                <a:solidFill>
                  <a:srgbClr val="374151"/>
                </a:solidFill>
                <a:effectLst/>
                <a:latin typeface="Söhne"/>
              </a:rPr>
              <a:t>To address the uncertainty surrounding the timing of the deal, consider adding provisions that establish a specific long-stop date or deadline by which the deal must be completed or terminated, and specify the consequences for missing that deadline.</a:t>
            </a:r>
          </a:p>
          <a:p>
            <a:pPr algn="l">
              <a:buFont typeface="+mj-lt"/>
              <a:buAutoNum type="arabicPeriod"/>
            </a:pPr>
            <a:r>
              <a:rPr lang="en-US" b="0" i="0">
                <a:solidFill>
                  <a:srgbClr val="374151"/>
                </a:solidFill>
                <a:effectLst/>
                <a:latin typeface="Söhne"/>
              </a:rPr>
              <a:t>To ensure accountability and facilitate redress in case of breach, consider including provisions that provide for specific remedies in case of non-compliance with the filing obligations or failure to provide required information or documents.</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59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Guidelines, Art. 46:</a:t>
            </a:r>
          </a:p>
          <a:p>
            <a:pPr algn="just"/>
            <a:r>
              <a:rPr lang="en-US" b="0" i="0">
                <a:solidFill>
                  <a:srgbClr val="000000"/>
                </a:solidFill>
                <a:effectLst/>
                <a:latin typeface="Times New Roman" panose="02020603050405020304" pitchFamily="18" charset="0"/>
              </a:rPr>
              <a:t>COM shall publish, at the latest on 12 January 2026, and shall regularly update thereafter, guidelines regarding:</a:t>
            </a:r>
          </a:p>
          <a:p>
            <a:pPr marL="171450" indent="-171450" algn="just">
              <a:buFont typeface="Arial" panose="020B0604020202020204" pitchFamily="34" charset="0"/>
              <a:buChar char="•"/>
            </a:pPr>
            <a:r>
              <a:rPr lang="en-US">
                <a:effectLst/>
                <a:latin typeface="inherit"/>
              </a:rPr>
              <a:t>application of the criteria for determining the existence of a distortion;</a:t>
            </a:r>
          </a:p>
          <a:p>
            <a:pPr marL="171450" indent="-171450" algn="just">
              <a:buFont typeface="Arial" panose="020B0604020202020204" pitchFamily="34" charset="0"/>
              <a:buChar char="•"/>
            </a:pPr>
            <a:r>
              <a:rPr lang="en-US">
                <a:effectLst/>
                <a:latin typeface="inherit"/>
              </a:rPr>
              <a:t>application of the balancing test;</a:t>
            </a:r>
          </a:p>
          <a:p>
            <a:pPr marL="171450" indent="-171450" algn="just">
              <a:buFont typeface="Arial" panose="020B0604020202020204" pitchFamily="34" charset="0"/>
              <a:buChar char="•"/>
            </a:pPr>
            <a:r>
              <a:rPr lang="en-US">
                <a:effectLst/>
                <a:latin typeface="inherit"/>
              </a:rPr>
              <a:t>application of its power to request the prior notification of any concentration or foreign financial contributions received by an economic operator in a public procurement procedure;</a:t>
            </a:r>
          </a:p>
          <a:p>
            <a:pPr marL="171450" indent="-171450" algn="just">
              <a:buFont typeface="Arial" panose="020B0604020202020204" pitchFamily="34" charset="0"/>
              <a:buChar char="•"/>
            </a:pPr>
            <a:r>
              <a:rPr lang="en-US">
                <a:effectLst/>
                <a:latin typeface="inherit"/>
              </a:rPr>
              <a:t>assessment of a distortion in a public procurement procedure .</a:t>
            </a:r>
          </a:p>
          <a:p>
            <a:endParaRPr lang="de-DE"/>
          </a:p>
          <a:p>
            <a:r>
              <a:rPr lang="de-DE" b="1" err="1"/>
              <a:t>Delegated</a:t>
            </a:r>
            <a:r>
              <a:rPr lang="de-DE" b="1"/>
              <a:t> </a:t>
            </a:r>
            <a:r>
              <a:rPr lang="de-DE" b="1" err="1"/>
              <a:t>acts</a:t>
            </a:r>
            <a:r>
              <a:rPr lang="de-DE" b="1"/>
              <a:t>, Art. 49: </a:t>
            </a:r>
          </a:p>
          <a:p>
            <a:r>
              <a:rPr lang="de-DE"/>
              <a:t>COM </a:t>
            </a:r>
            <a:r>
              <a:rPr lang="de-DE" err="1"/>
              <a:t>may</a:t>
            </a:r>
            <a:r>
              <a:rPr lang="de-DE"/>
              <a:t> </a:t>
            </a:r>
            <a:r>
              <a:rPr lang="de-DE" i="1" err="1"/>
              <a:t>inter</a:t>
            </a:r>
            <a:r>
              <a:rPr lang="de-DE" i="1"/>
              <a:t> </a:t>
            </a:r>
            <a:r>
              <a:rPr lang="de-DE" i="1" err="1"/>
              <a:t>alia</a:t>
            </a:r>
            <a:r>
              <a:rPr lang="de-DE" i="1"/>
              <a:t> </a:t>
            </a:r>
            <a:r>
              <a:rPr lang="de-DE" err="1"/>
              <a:t>increase</a:t>
            </a:r>
            <a:r>
              <a:rPr lang="de-DE"/>
              <a:t> </a:t>
            </a:r>
            <a:r>
              <a:rPr lang="de-DE" err="1"/>
              <a:t>or</a:t>
            </a:r>
            <a:r>
              <a:rPr lang="de-DE"/>
              <a:t> </a:t>
            </a:r>
            <a:r>
              <a:rPr lang="de-DE" err="1"/>
              <a:t>decrease</a:t>
            </a:r>
            <a:r>
              <a:rPr lang="de-DE"/>
              <a:t> </a:t>
            </a:r>
            <a:r>
              <a:rPr lang="de-DE" err="1"/>
              <a:t>notification</a:t>
            </a:r>
            <a:r>
              <a:rPr lang="de-DE"/>
              <a:t> </a:t>
            </a:r>
            <a:r>
              <a:rPr lang="de-DE" err="1"/>
              <a:t>threshold</a:t>
            </a:r>
            <a:r>
              <a:rPr lang="de-DE"/>
              <a:t> </a:t>
            </a:r>
            <a:r>
              <a:rPr lang="de-DE" err="1"/>
              <a:t>by</a:t>
            </a:r>
            <a:r>
              <a:rPr lang="de-DE"/>
              <a:t> </a:t>
            </a:r>
            <a:r>
              <a:rPr lang="de-DE" err="1"/>
              <a:t>up</a:t>
            </a:r>
            <a:r>
              <a:rPr lang="de-DE"/>
              <a:t> </a:t>
            </a:r>
            <a:r>
              <a:rPr lang="de-DE" err="1"/>
              <a:t>to</a:t>
            </a:r>
            <a:r>
              <a:rPr lang="de-DE"/>
              <a:t> 20 % after </a:t>
            </a:r>
            <a:r>
              <a:rPr lang="de-DE" err="1"/>
              <a:t>detailed</a:t>
            </a:r>
            <a:r>
              <a:rPr lang="de-DE"/>
              <a:t> </a:t>
            </a:r>
            <a:r>
              <a:rPr lang="de-DE" err="1"/>
              <a:t>evaluation</a:t>
            </a:r>
            <a:r>
              <a:rPr lang="de-DE"/>
              <a:t> </a:t>
            </a:r>
            <a:r>
              <a:rPr lang="de-DE" err="1"/>
              <a:t>of</a:t>
            </a:r>
            <a:r>
              <a:rPr lang="de-DE"/>
              <a:t> </a:t>
            </a:r>
            <a:r>
              <a:rPr lang="de-DE" err="1"/>
              <a:t>necessity</a:t>
            </a:r>
            <a:r>
              <a:rPr lang="de-DE"/>
              <a:t> </a:t>
            </a:r>
            <a:r>
              <a:rPr lang="de-DE" err="1"/>
              <a:t>of</a:t>
            </a:r>
            <a:r>
              <a:rPr lang="de-DE"/>
              <a:t> </a:t>
            </a:r>
            <a:r>
              <a:rPr lang="de-DE" err="1"/>
              <a:t>amendment</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52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On </a:t>
            </a:r>
            <a:r>
              <a:rPr lang="de-DE" err="1"/>
              <a:t>the</a:t>
            </a:r>
            <a:r>
              <a:rPr lang="de-DE"/>
              <a:t> </a:t>
            </a:r>
            <a:r>
              <a:rPr lang="de-DE" err="1"/>
              <a:t>one</a:t>
            </a:r>
            <a:r>
              <a:rPr lang="de-DE"/>
              <a:t> </a:t>
            </a:r>
            <a:r>
              <a:rPr lang="de-DE" err="1"/>
              <a:t>hand</a:t>
            </a:r>
            <a:r>
              <a:rPr lang="de-DE"/>
              <a:t>: The FSR will </a:t>
            </a:r>
            <a:r>
              <a:rPr lang="de-DE" err="1"/>
              <a:t>certainly</a:t>
            </a:r>
            <a:r>
              <a:rPr lang="de-DE"/>
              <a:t> </a:t>
            </a:r>
            <a:r>
              <a:rPr lang="de-DE" err="1"/>
              <a:t>lead</a:t>
            </a:r>
            <a:r>
              <a:rPr lang="de-DE"/>
              <a:t> </a:t>
            </a:r>
            <a:r>
              <a:rPr lang="de-DE" err="1"/>
              <a:t>to</a:t>
            </a:r>
            <a:r>
              <a:rPr lang="de-DE"/>
              <a:t> additional „formal“ </a:t>
            </a:r>
            <a:r>
              <a:rPr lang="de-DE" err="1"/>
              <a:t>efforts</a:t>
            </a:r>
            <a:r>
              <a:rPr lang="de-DE"/>
              <a:t> </a:t>
            </a:r>
            <a:r>
              <a:rPr lang="de-DE" err="1"/>
              <a:t>for</a:t>
            </a:r>
            <a:r>
              <a:rPr lang="de-DE"/>
              <a:t> US </a:t>
            </a:r>
            <a:r>
              <a:rPr lang="de-DE" err="1"/>
              <a:t>firms</a:t>
            </a:r>
            <a:r>
              <a:rPr lang="de-DE"/>
              <a:t> </a:t>
            </a:r>
            <a:r>
              <a:rPr lang="de-DE" err="1"/>
              <a:t>participating</a:t>
            </a:r>
            <a:r>
              <a:rPr lang="de-DE"/>
              <a:t> in </a:t>
            </a:r>
            <a:r>
              <a:rPr lang="de-DE" err="1"/>
              <a:t>public</a:t>
            </a:r>
            <a:r>
              <a:rPr lang="de-DE"/>
              <a:t> </a:t>
            </a:r>
            <a:r>
              <a:rPr lang="de-DE" err="1"/>
              <a:t>procurement</a:t>
            </a:r>
            <a:r>
              <a:rPr lang="de-DE"/>
              <a:t> </a:t>
            </a:r>
            <a:r>
              <a:rPr lang="de-DE" err="1"/>
              <a:t>procedures</a:t>
            </a:r>
            <a:r>
              <a:rPr lang="de-DE"/>
              <a:t> </a:t>
            </a:r>
            <a:r>
              <a:rPr lang="de-DE" err="1"/>
              <a:t>or</a:t>
            </a:r>
            <a:r>
              <a:rPr lang="de-DE"/>
              <a:t> M&amp;A </a:t>
            </a:r>
            <a:r>
              <a:rPr lang="de-DE" err="1"/>
              <a:t>transactions</a:t>
            </a:r>
            <a:r>
              <a:rPr lang="de-DE"/>
              <a:t> in </a:t>
            </a:r>
            <a:r>
              <a:rPr lang="de-DE" err="1"/>
              <a:t>the</a:t>
            </a:r>
            <a:r>
              <a:rPr lang="de-DE"/>
              <a:t> EU</a:t>
            </a:r>
          </a:p>
          <a:p>
            <a:endParaRPr lang="de-DE"/>
          </a:p>
          <a:p>
            <a:r>
              <a:rPr lang="de-DE"/>
              <a:t>On </a:t>
            </a:r>
            <a:r>
              <a:rPr lang="de-DE" err="1"/>
              <a:t>the</a:t>
            </a:r>
            <a:r>
              <a:rPr lang="de-DE"/>
              <a:t> </a:t>
            </a:r>
            <a:r>
              <a:rPr lang="de-DE" err="1"/>
              <a:t>other</a:t>
            </a:r>
            <a:r>
              <a:rPr lang="de-DE"/>
              <a:t> </a:t>
            </a:r>
            <a:r>
              <a:rPr lang="de-DE" err="1"/>
              <a:t>hand</a:t>
            </a:r>
            <a:r>
              <a:rPr lang="de-DE"/>
              <a:t>: </a:t>
            </a:r>
            <a:r>
              <a:rPr lang="de-DE" err="1"/>
              <a:t>It</a:t>
            </a:r>
            <a:r>
              <a:rPr lang="de-DE"/>
              <a:t> </a:t>
            </a:r>
            <a:r>
              <a:rPr lang="de-DE" err="1"/>
              <a:t>is</a:t>
            </a:r>
            <a:r>
              <a:rPr lang="de-DE"/>
              <a:t> </a:t>
            </a:r>
            <a:r>
              <a:rPr lang="de-DE" err="1"/>
              <a:t>unclear</a:t>
            </a:r>
            <a:r>
              <a:rPr lang="de-DE"/>
              <a:t> </a:t>
            </a:r>
            <a:r>
              <a:rPr lang="de-DE" err="1"/>
              <a:t>whether</a:t>
            </a:r>
            <a:r>
              <a:rPr lang="de-DE"/>
              <a:t> </a:t>
            </a:r>
            <a:r>
              <a:rPr lang="de-DE" err="1"/>
              <a:t>the</a:t>
            </a:r>
            <a:r>
              <a:rPr lang="de-DE"/>
              <a:t> FSR will </a:t>
            </a:r>
            <a:r>
              <a:rPr lang="de-DE" err="1"/>
              <a:t>actually</a:t>
            </a:r>
            <a:r>
              <a:rPr lang="de-DE"/>
              <a:t> </a:t>
            </a:r>
            <a:r>
              <a:rPr lang="de-DE" err="1"/>
              <a:t>lead</a:t>
            </a:r>
            <a:r>
              <a:rPr lang="de-DE"/>
              <a:t> </a:t>
            </a:r>
            <a:r>
              <a:rPr lang="de-DE" err="1"/>
              <a:t>to</a:t>
            </a:r>
            <a:r>
              <a:rPr lang="de-DE"/>
              <a:t> US </a:t>
            </a:r>
            <a:r>
              <a:rPr lang="de-DE" err="1"/>
              <a:t>firms</a:t>
            </a:r>
            <a:r>
              <a:rPr lang="de-DE"/>
              <a:t> </a:t>
            </a:r>
            <a:r>
              <a:rPr lang="de-DE" err="1"/>
              <a:t>being</a:t>
            </a:r>
            <a:r>
              <a:rPr lang="de-DE"/>
              <a:t> </a:t>
            </a:r>
            <a:r>
              <a:rPr lang="de-DE" err="1"/>
              <a:t>excluded</a:t>
            </a:r>
            <a:r>
              <a:rPr lang="de-DE"/>
              <a:t> </a:t>
            </a:r>
            <a:r>
              <a:rPr lang="de-DE" err="1"/>
              <a:t>from</a:t>
            </a:r>
            <a:r>
              <a:rPr lang="de-DE"/>
              <a:t> </a:t>
            </a:r>
            <a:r>
              <a:rPr lang="de-DE" err="1"/>
              <a:t>procurement</a:t>
            </a:r>
            <a:r>
              <a:rPr lang="de-DE"/>
              <a:t> </a:t>
            </a:r>
            <a:r>
              <a:rPr lang="de-DE" err="1"/>
              <a:t>procedures</a:t>
            </a:r>
            <a:r>
              <a:rPr lang="de-DE"/>
              <a:t> </a:t>
            </a:r>
            <a:r>
              <a:rPr lang="de-DE" err="1"/>
              <a:t>or</a:t>
            </a:r>
            <a:r>
              <a:rPr lang="de-DE"/>
              <a:t> </a:t>
            </a:r>
            <a:r>
              <a:rPr lang="de-DE" err="1"/>
              <a:t>transactions</a:t>
            </a:r>
            <a:r>
              <a:rPr lang="de-DE"/>
              <a:t> </a:t>
            </a:r>
            <a:r>
              <a:rPr lang="de-DE" err="1"/>
              <a:t>being</a:t>
            </a:r>
            <a:r>
              <a:rPr lang="de-DE"/>
              <a:t> </a:t>
            </a:r>
            <a:r>
              <a:rPr lang="de-DE" err="1"/>
              <a:t>prohibited</a:t>
            </a:r>
            <a:r>
              <a:rPr lang="de-DE"/>
              <a:t>. </a:t>
            </a:r>
            <a:r>
              <a:rPr lang="de-DE" err="1"/>
              <a:t>It</a:t>
            </a:r>
            <a:r>
              <a:rPr lang="de-DE"/>
              <a:t> </a:t>
            </a:r>
            <a:r>
              <a:rPr lang="de-DE" err="1"/>
              <a:t>remains</a:t>
            </a:r>
            <a:r>
              <a:rPr lang="de-DE"/>
              <a:t> </a:t>
            </a:r>
            <a:r>
              <a:rPr lang="de-DE" err="1"/>
              <a:t>to</a:t>
            </a:r>
            <a:r>
              <a:rPr lang="de-DE"/>
              <a:t> </a:t>
            </a:r>
            <a:r>
              <a:rPr lang="de-DE" err="1"/>
              <a:t>be</a:t>
            </a:r>
            <a:r>
              <a:rPr lang="de-DE"/>
              <a:t> </a:t>
            </a:r>
            <a:r>
              <a:rPr lang="de-DE" err="1"/>
              <a:t>seen</a:t>
            </a:r>
            <a:r>
              <a:rPr lang="de-DE"/>
              <a:t> </a:t>
            </a:r>
            <a:r>
              <a:rPr lang="de-DE" err="1"/>
              <a:t>how</a:t>
            </a:r>
            <a:r>
              <a:rPr lang="de-DE"/>
              <a:t> COM </a:t>
            </a:r>
            <a:r>
              <a:rPr lang="de-DE" err="1"/>
              <a:t>uses</a:t>
            </a:r>
            <a:r>
              <a:rPr lang="de-DE"/>
              <a:t> </a:t>
            </a:r>
            <a:r>
              <a:rPr lang="de-DE" err="1"/>
              <a:t>broad</a:t>
            </a:r>
            <a:r>
              <a:rPr lang="de-DE"/>
              <a:t> </a:t>
            </a:r>
            <a:r>
              <a:rPr lang="de-DE" err="1"/>
              <a:t>discretion</a:t>
            </a:r>
            <a:r>
              <a:rPr lang="de-DE"/>
              <a:t>, in </a:t>
            </a:r>
            <a:r>
              <a:rPr lang="de-DE" err="1"/>
              <a:t>particular</a:t>
            </a:r>
            <a:r>
              <a:rPr lang="de-DE"/>
              <a:t> in </a:t>
            </a:r>
            <a:r>
              <a:rPr lang="de-DE" err="1"/>
              <a:t>the</a:t>
            </a:r>
            <a:r>
              <a:rPr lang="de-DE"/>
              <a:t> </a:t>
            </a:r>
            <a:r>
              <a:rPr lang="de-DE" err="1"/>
              <a:t>application</a:t>
            </a:r>
            <a:r>
              <a:rPr lang="de-DE"/>
              <a:t> </a:t>
            </a:r>
            <a:r>
              <a:rPr lang="de-DE" err="1"/>
              <a:t>of</a:t>
            </a:r>
            <a:r>
              <a:rPr lang="de-DE"/>
              <a:t> </a:t>
            </a:r>
            <a:r>
              <a:rPr lang="de-DE" err="1"/>
              <a:t>the</a:t>
            </a:r>
            <a:r>
              <a:rPr lang="de-DE"/>
              <a:t> </a:t>
            </a:r>
            <a:r>
              <a:rPr lang="de-DE" err="1"/>
              <a:t>balancing</a:t>
            </a:r>
            <a:r>
              <a:rPr lang="de-DE"/>
              <a:t> </a:t>
            </a:r>
            <a:r>
              <a:rPr lang="de-DE" err="1"/>
              <a:t>test</a:t>
            </a:r>
            <a:r>
              <a:rPr lang="de-DE"/>
              <a:t>. </a:t>
            </a:r>
            <a:r>
              <a:rPr lang="en-US"/>
              <a:t>For example, too strict application of the FSR could have a negative impact on competition on the European procurement markets, because it may exclude competitors offering low prices and thus indirectly also burden the taxpayer. </a:t>
            </a:r>
            <a:r>
              <a:rPr lang="de-DE" err="1"/>
              <a:t>Furthermore</a:t>
            </a:r>
            <a:r>
              <a:rPr lang="de-DE"/>
              <a:t>, </a:t>
            </a:r>
            <a:r>
              <a:rPr lang="de-DE" err="1"/>
              <a:t>the</a:t>
            </a:r>
            <a:r>
              <a:rPr lang="de-DE"/>
              <a:t> </a:t>
            </a:r>
            <a:r>
              <a:rPr lang="de-DE" err="1"/>
              <a:t>relaxation</a:t>
            </a:r>
            <a:r>
              <a:rPr lang="de-DE"/>
              <a:t> </a:t>
            </a:r>
            <a:r>
              <a:rPr lang="de-DE" err="1"/>
              <a:t>of</a:t>
            </a:r>
            <a:r>
              <a:rPr lang="de-DE"/>
              <a:t> State </a:t>
            </a:r>
            <a:r>
              <a:rPr lang="de-DE" err="1"/>
              <a:t>aid</a:t>
            </a:r>
            <a:r>
              <a:rPr lang="de-DE"/>
              <a:t> </a:t>
            </a:r>
            <a:r>
              <a:rPr lang="de-DE" err="1"/>
              <a:t>rules</a:t>
            </a:r>
            <a:r>
              <a:rPr lang="de-DE"/>
              <a:t> in </a:t>
            </a:r>
            <a:r>
              <a:rPr lang="de-DE" err="1"/>
              <a:t>the</a:t>
            </a:r>
            <a:r>
              <a:rPr lang="de-DE"/>
              <a:t> EU in March 2023 </a:t>
            </a:r>
            <a:r>
              <a:rPr lang="de-DE" err="1"/>
              <a:t>as</a:t>
            </a:r>
            <a:r>
              <a:rPr lang="de-DE"/>
              <a:t> </a:t>
            </a:r>
            <a:r>
              <a:rPr lang="de-DE" err="1"/>
              <a:t>part</a:t>
            </a:r>
            <a:r>
              <a:rPr lang="de-DE"/>
              <a:t> </a:t>
            </a:r>
            <a:r>
              <a:rPr lang="de-DE" err="1"/>
              <a:t>of</a:t>
            </a:r>
            <a:r>
              <a:rPr lang="de-DE"/>
              <a:t> </a:t>
            </a:r>
            <a:r>
              <a:rPr lang="de-DE" err="1"/>
              <a:t>the</a:t>
            </a:r>
            <a:r>
              <a:rPr lang="de-DE"/>
              <a:t> Green Deal Industrial Plan </a:t>
            </a:r>
            <a:r>
              <a:rPr lang="de-DE" err="1"/>
              <a:t>may</a:t>
            </a:r>
            <a:r>
              <a:rPr lang="de-DE"/>
              <a:t> also </a:t>
            </a:r>
            <a:r>
              <a:rPr lang="de-DE" err="1"/>
              <a:t>impact</a:t>
            </a:r>
            <a:r>
              <a:rPr lang="de-DE"/>
              <a:t> </a:t>
            </a:r>
            <a:r>
              <a:rPr lang="de-DE" err="1"/>
              <a:t>the</a:t>
            </a:r>
            <a:r>
              <a:rPr lang="de-DE"/>
              <a:t> </a:t>
            </a:r>
            <a:r>
              <a:rPr lang="de-DE" err="1"/>
              <a:t>Commission‘s</a:t>
            </a:r>
            <a:r>
              <a:rPr lang="de-DE"/>
              <a:t> </a:t>
            </a:r>
            <a:r>
              <a:rPr lang="de-DE" err="1"/>
              <a:t>assessment</a:t>
            </a:r>
            <a:r>
              <a:rPr lang="de-DE"/>
              <a:t> and </a:t>
            </a:r>
            <a:r>
              <a:rPr lang="de-DE" err="1"/>
              <a:t>result</a:t>
            </a:r>
            <a:r>
              <a:rPr lang="de-DE"/>
              <a:t> in a </a:t>
            </a:r>
            <a:r>
              <a:rPr lang="de-DE" err="1"/>
              <a:t>less</a:t>
            </a:r>
            <a:r>
              <a:rPr lang="de-DE"/>
              <a:t> </a:t>
            </a:r>
            <a:r>
              <a:rPr lang="de-DE" err="1"/>
              <a:t>strict</a:t>
            </a:r>
            <a:r>
              <a:rPr lang="de-DE"/>
              <a:t> </a:t>
            </a:r>
            <a:r>
              <a:rPr lang="de-DE" err="1"/>
              <a:t>approach</a:t>
            </a:r>
            <a:r>
              <a:rPr lang="de-DE"/>
              <a:t> </a:t>
            </a:r>
            <a:r>
              <a:rPr lang="de-DE" err="1"/>
              <a:t>towards</a:t>
            </a:r>
            <a:r>
              <a:rPr lang="de-DE"/>
              <a:t> </a:t>
            </a:r>
            <a:r>
              <a:rPr lang="de-DE" err="1"/>
              <a:t>foreign</a:t>
            </a:r>
            <a:r>
              <a:rPr lang="de-DE"/>
              <a:t> </a:t>
            </a:r>
            <a:r>
              <a:rPr lang="de-DE" err="1"/>
              <a:t>subsidies</a:t>
            </a:r>
            <a:r>
              <a:rPr lang="de-DE"/>
              <a:t> </a:t>
            </a:r>
            <a:r>
              <a:rPr lang="de-DE" err="1"/>
              <a:t>to</a:t>
            </a:r>
            <a:r>
              <a:rPr lang="de-DE"/>
              <a:t> </a:t>
            </a:r>
            <a:r>
              <a:rPr lang="de-DE" err="1"/>
              <a:t>facilitate</a:t>
            </a:r>
            <a:r>
              <a:rPr lang="de-DE"/>
              <a:t> </a:t>
            </a:r>
            <a:r>
              <a:rPr lang="de-DE" err="1"/>
              <a:t>the</a:t>
            </a:r>
            <a:r>
              <a:rPr lang="de-DE"/>
              <a:t> </a:t>
            </a:r>
            <a:r>
              <a:rPr lang="de-DE" err="1"/>
              <a:t>green</a:t>
            </a:r>
            <a:r>
              <a:rPr lang="de-DE"/>
              <a:t> </a:t>
            </a:r>
            <a:r>
              <a:rPr lang="de-DE" err="1"/>
              <a:t>transition</a:t>
            </a:r>
            <a:r>
              <a:rPr lang="de-DE"/>
              <a:t>. </a:t>
            </a:r>
            <a:r>
              <a:rPr lang="de-DE" err="1"/>
              <a:t>With</a:t>
            </a:r>
            <a:r>
              <a:rPr lang="de-DE"/>
              <a:t> </a:t>
            </a:r>
            <a:r>
              <a:rPr lang="de-DE" err="1"/>
              <a:t>regard</a:t>
            </a:r>
            <a:r>
              <a:rPr lang="de-DE"/>
              <a:t> </a:t>
            </a:r>
            <a:r>
              <a:rPr lang="de-DE" err="1"/>
              <a:t>to</a:t>
            </a:r>
            <a:r>
              <a:rPr lang="de-DE"/>
              <a:t> US </a:t>
            </a:r>
            <a:r>
              <a:rPr lang="de-DE" err="1"/>
              <a:t>firms</a:t>
            </a:r>
            <a:r>
              <a:rPr lang="de-DE"/>
              <a:t>, </a:t>
            </a:r>
            <a:r>
              <a:rPr lang="de-DE" err="1"/>
              <a:t>it</a:t>
            </a:r>
            <a:r>
              <a:rPr lang="de-DE"/>
              <a:t> </a:t>
            </a:r>
            <a:r>
              <a:rPr lang="de-DE" err="1"/>
              <a:t>is</a:t>
            </a:r>
            <a:r>
              <a:rPr lang="de-DE"/>
              <a:t> also </a:t>
            </a:r>
            <a:r>
              <a:rPr lang="de-DE" err="1"/>
              <a:t>worth</a:t>
            </a:r>
            <a:r>
              <a:rPr lang="de-DE"/>
              <a:t> </a:t>
            </a:r>
            <a:r>
              <a:rPr lang="de-DE" err="1"/>
              <a:t>noting</a:t>
            </a:r>
            <a:r>
              <a:rPr lang="de-DE"/>
              <a:t> </a:t>
            </a:r>
            <a:r>
              <a:rPr lang="de-DE" err="1"/>
              <a:t>that</a:t>
            </a:r>
            <a:r>
              <a:rPr lang="de-DE"/>
              <a:t> </a:t>
            </a:r>
            <a:r>
              <a:rPr lang="en-US"/>
              <a:t>Art. 44 FSR makes clear that the regulation will not prevent the EU from “fulfilling its obligations under international agreements.” Existing agreements, such as the reciprocal defense procurement agreements between the U.S. and European allies which guarantee open markets in defense materiel and services, and the WTO Government Procurement Agreement, which affords parties (including the U.S.) similar rights to nondiscrimination in civilian procurements, may shape how the FSR is applied</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39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t>Pre-notification</a:t>
            </a:r>
            <a:r>
              <a:rPr lang="de-DE" b="1"/>
              <a:t>:</a:t>
            </a:r>
          </a:p>
          <a:p>
            <a:r>
              <a:rPr lang="en-US" b="0" i="0">
                <a:solidFill>
                  <a:srgbClr val="000000"/>
                </a:solidFill>
                <a:effectLst/>
                <a:latin typeface="Abrade-Book" panose="00000400000000000000" pitchFamily="50" charset="0"/>
              </a:rPr>
              <a:t>Companies subject to notification obligations are invited to engage in pre-notification discussions with the Commission. The pre-notification phase serves to discuss, among other things, the precise amount of information required in the notification. According to the draft, pre-notification may result in a significant reduction of the amount of information to be submitted to the Commission as companies can ask for waivers to submit certain information required by the notification form. The Commission intends to consider such waiver requests if the relevant information is not reasonably available or not necessary for the examination of the case. The concept of pre-notification, which is also an established step in EU merger control and State aid procedures, can thus be used to significantly limit the administrative burden and ideally shorten the overall duration of the investigation procedure before the Commission.</a:t>
            </a:r>
          </a:p>
          <a:p>
            <a:r>
              <a:rPr lang="en-US" b="0" i="0">
                <a:solidFill>
                  <a:srgbClr val="000000"/>
                </a:solidFill>
                <a:effectLst/>
                <a:latin typeface="Abrade-Book" panose="00000400000000000000" pitchFamily="50" charset="0"/>
              </a:rPr>
              <a:t>The adoption of the implementing regulation is planned for the second quarter of 2023.</a:t>
            </a:r>
          </a:p>
          <a:p>
            <a:endParaRPr lang="en-US" b="0" i="0">
              <a:solidFill>
                <a:srgbClr val="000000"/>
              </a:solidFill>
              <a:effectLst/>
              <a:latin typeface="Abrade-Book" panose="00000400000000000000" pitchFamily="50" charset="0"/>
            </a:endParaRPr>
          </a:p>
          <a:p>
            <a:r>
              <a:rPr lang="de-DE" b="1" err="1"/>
              <a:t>Possibilities</a:t>
            </a:r>
            <a:r>
              <a:rPr lang="de-DE" b="1"/>
              <a:t> </a:t>
            </a:r>
            <a:r>
              <a:rPr lang="de-DE" b="1" err="1"/>
              <a:t>for</a:t>
            </a:r>
            <a:r>
              <a:rPr lang="de-DE" b="1"/>
              <a:t> an </a:t>
            </a:r>
            <a:r>
              <a:rPr lang="de-DE" b="1" err="1"/>
              <a:t>amendment</a:t>
            </a:r>
            <a:r>
              <a:rPr lang="de-DE" b="1"/>
              <a:t> </a:t>
            </a:r>
            <a:r>
              <a:rPr lang="de-DE" b="1" err="1"/>
              <a:t>of</a:t>
            </a:r>
            <a:r>
              <a:rPr lang="de-DE" b="1"/>
              <a:t> </a:t>
            </a:r>
            <a:r>
              <a:rPr lang="de-DE" b="1" err="1"/>
              <a:t>the</a:t>
            </a:r>
            <a:r>
              <a:rPr lang="de-DE" b="1"/>
              <a:t> </a:t>
            </a:r>
            <a:r>
              <a:rPr lang="de-DE" b="1" err="1"/>
              <a:t>obligations</a:t>
            </a:r>
            <a:r>
              <a:rPr lang="de-DE" b="1"/>
              <a:t> </a:t>
            </a:r>
            <a:r>
              <a:rPr lang="de-DE" b="1" err="1"/>
              <a:t>under</a:t>
            </a:r>
            <a:r>
              <a:rPr lang="de-DE" b="1"/>
              <a:t> </a:t>
            </a:r>
            <a:r>
              <a:rPr lang="de-DE" b="1" err="1"/>
              <a:t>the</a:t>
            </a:r>
            <a:r>
              <a:rPr lang="de-DE" b="1"/>
              <a:t> FSR: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err="1"/>
              <a:t>Implementing</a:t>
            </a:r>
            <a:r>
              <a:rPr lang="de-DE"/>
              <a:t> </a:t>
            </a:r>
            <a:r>
              <a:rPr lang="de-DE" err="1"/>
              <a:t>act</a:t>
            </a:r>
            <a:r>
              <a:rPr lang="de-DE"/>
              <a:t> on </a:t>
            </a:r>
            <a:r>
              <a:rPr lang="en-US">
                <a:effectLst/>
                <a:latin typeface="inherit"/>
              </a:rPr>
              <a:t>the form, content and procedural details of notifications and declarations, including a possible simplified procedure (Art. 47)</a:t>
            </a:r>
            <a:endParaRPr lang="de-DE"/>
          </a:p>
          <a:p>
            <a:pPr marL="171450" indent="-171450">
              <a:buFont typeface="Arial" panose="020B0604020202020204" pitchFamily="34" charset="0"/>
              <a:buChar char="•"/>
            </a:pPr>
            <a:r>
              <a:rPr lang="de-DE"/>
              <a:t>Amendment </a:t>
            </a:r>
            <a:r>
              <a:rPr lang="de-DE" err="1"/>
              <a:t>of</a:t>
            </a:r>
            <a:r>
              <a:rPr lang="de-DE"/>
              <a:t> </a:t>
            </a:r>
            <a:r>
              <a:rPr lang="de-DE" err="1"/>
              <a:t>notification</a:t>
            </a:r>
            <a:r>
              <a:rPr lang="de-DE"/>
              <a:t> and </a:t>
            </a:r>
            <a:r>
              <a:rPr lang="de-DE" err="1"/>
              <a:t>declaration</a:t>
            </a:r>
            <a:r>
              <a:rPr lang="de-DE"/>
              <a:t> </a:t>
            </a:r>
            <a:r>
              <a:rPr lang="de-DE" err="1"/>
              <a:t>thresholds</a:t>
            </a:r>
            <a:r>
              <a:rPr lang="de-DE"/>
              <a:t> after an </a:t>
            </a:r>
            <a:r>
              <a:rPr lang="de-DE" err="1"/>
              <a:t>evaluation</a:t>
            </a:r>
            <a:r>
              <a:rPr lang="de-DE"/>
              <a:t> </a:t>
            </a:r>
            <a:r>
              <a:rPr lang="de-DE" err="1"/>
              <a:t>which</a:t>
            </a:r>
            <a:r>
              <a:rPr lang="de-DE"/>
              <a:t> </a:t>
            </a:r>
            <a:r>
              <a:rPr lang="de-DE" err="1"/>
              <a:t>may</a:t>
            </a:r>
            <a:r>
              <a:rPr lang="de-DE"/>
              <a:t> </a:t>
            </a:r>
            <a:r>
              <a:rPr lang="de-DE" err="1"/>
              <a:t>take</a:t>
            </a:r>
            <a:r>
              <a:rPr lang="de-DE"/>
              <a:t> </a:t>
            </a:r>
            <a:r>
              <a:rPr lang="de-DE" err="1"/>
              <a:t>place</a:t>
            </a:r>
            <a:r>
              <a:rPr lang="de-DE"/>
              <a:t> </a:t>
            </a:r>
            <a:r>
              <a:rPr lang="de-DE" err="1"/>
              <a:t>no</a:t>
            </a:r>
            <a:r>
              <a:rPr lang="de-DE"/>
              <a:t> </a:t>
            </a:r>
            <a:r>
              <a:rPr lang="de-DE" err="1"/>
              <a:t>shorter</a:t>
            </a:r>
            <a:r>
              <a:rPr lang="de-DE"/>
              <a:t> </a:t>
            </a:r>
            <a:r>
              <a:rPr lang="de-DE" err="1"/>
              <a:t>than</a:t>
            </a:r>
            <a:r>
              <a:rPr lang="de-DE"/>
              <a:t> </a:t>
            </a:r>
            <a:r>
              <a:rPr lang="de-DE" err="1"/>
              <a:t>two</a:t>
            </a:r>
            <a:r>
              <a:rPr lang="de-DE"/>
              <a:t> </a:t>
            </a:r>
            <a:r>
              <a:rPr lang="de-DE" err="1"/>
              <a:t>years</a:t>
            </a:r>
            <a:r>
              <a:rPr lang="de-DE"/>
              <a:t> after </a:t>
            </a:r>
            <a:r>
              <a:rPr lang="de-DE" err="1"/>
              <a:t>application</a:t>
            </a:r>
            <a:r>
              <a:rPr lang="de-DE"/>
              <a:t> (Art. 49)</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17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a:t>Harmonization only under the WTO Agreement on Subsidies and Countervailing Measures (ASCM) and bilateral agreements between states</a:t>
            </a:r>
          </a:p>
          <a:p>
            <a:pPr marL="171450" indent="-171450">
              <a:buFont typeface="Arial" panose="020B0604020202020204" pitchFamily="34" charset="0"/>
              <a:buChar char="•"/>
            </a:pPr>
            <a:r>
              <a:rPr lang="en-US"/>
              <a:t>Effects of ASCM remain modest: </a:t>
            </a:r>
          </a:p>
          <a:p>
            <a:pPr marL="628650" lvl="1" indent="-171450">
              <a:buFont typeface="Symbol" panose="05050102010706020507" pitchFamily="18" charset="2"/>
              <a:buChar char="-"/>
            </a:pPr>
            <a:r>
              <a:rPr lang="en-US"/>
              <a:t>Scope is limited to goods, while a major part of economic activity in the industrialized countries now falls </a:t>
            </a:r>
            <a:r>
              <a:rPr lang="de-DE" err="1"/>
              <a:t>within</a:t>
            </a:r>
            <a:r>
              <a:rPr lang="de-DE"/>
              <a:t> </a:t>
            </a:r>
            <a:r>
              <a:rPr lang="de-DE" err="1"/>
              <a:t>services</a:t>
            </a:r>
            <a:r>
              <a:rPr lang="de-DE"/>
              <a:t> </a:t>
            </a:r>
            <a:r>
              <a:rPr lang="de-DE" err="1"/>
              <a:t>sector</a:t>
            </a:r>
            <a:endParaRPr lang="de-DE"/>
          </a:p>
          <a:p>
            <a:pPr marL="628650" lvl="1" indent="-171450">
              <a:buFont typeface="Symbol" panose="05050102010706020507" pitchFamily="18" charset="2"/>
              <a:buChar char="-"/>
            </a:pPr>
            <a:r>
              <a:rPr lang="en-US"/>
              <a:t>Lack of incentives for the actual notification of subsidies by states</a:t>
            </a:r>
          </a:p>
          <a:p>
            <a:pPr marL="628650" lvl="1" indent="-171450">
              <a:buFont typeface="Symbol" panose="05050102010706020507" pitchFamily="18" charset="2"/>
              <a:buChar char="-"/>
            </a:pPr>
            <a:r>
              <a:rPr lang="en-US"/>
              <a:t>Subsidies granted by state-owned enterprises have not been covered far enough</a:t>
            </a:r>
            <a:endParaRPr lang="de-DE"/>
          </a:p>
          <a:p>
            <a:pPr marL="628650" lvl="1" indent="-171450">
              <a:buFont typeface="Symbol" panose="05050102010706020507" pitchFamily="18" charset="2"/>
              <a:buChar char="-"/>
            </a:pPr>
            <a:endParaRPr lang="de-DE"/>
          </a:p>
          <a:p>
            <a:pPr marL="171450" lvl="0" indent="-171450">
              <a:buFont typeface="Arial" panose="020B0604020202020204" pitchFamily="34" charset="0"/>
              <a:buChar char="•"/>
            </a:pPr>
            <a:r>
              <a:rPr lang="de-DE" err="1"/>
              <a:t>Increasing</a:t>
            </a:r>
            <a:r>
              <a:rPr lang="de-DE"/>
              <a:t> </a:t>
            </a:r>
            <a:r>
              <a:rPr lang="de-DE" err="1"/>
              <a:t>level</a:t>
            </a:r>
            <a:r>
              <a:rPr lang="de-DE"/>
              <a:t> </a:t>
            </a:r>
            <a:r>
              <a:rPr lang="de-DE" err="1"/>
              <a:t>of</a:t>
            </a:r>
            <a:r>
              <a:rPr lang="de-DE"/>
              <a:t> </a:t>
            </a:r>
            <a:r>
              <a:rPr lang="de-DE" err="1"/>
              <a:t>subsidies</a:t>
            </a:r>
            <a:r>
              <a:rPr lang="de-DE"/>
              <a:t>: </a:t>
            </a:r>
            <a:r>
              <a:rPr lang="en-US"/>
              <a:t>Specifically, after the end of the Cold War, countries with state-controlled economies (particularly from the Middle East and Southeast Asia, above all China) became more and more entangled in international trade</a:t>
            </a:r>
          </a:p>
          <a:p>
            <a:pPr marL="0" lvl="0" indent="0">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a:latin typeface="Verdana" panose="020B0604030504040204" pitchFamily="34" charset="0"/>
                <a:ea typeface="Verdana" panose="020B0604030504040204" pitchFamily="34" charset="0"/>
              </a:rPr>
              <a:t>(</a:t>
            </a:r>
            <a:r>
              <a:rPr lang="de-DE" sz="1200" b="0" err="1">
                <a:latin typeface="Verdana" panose="020B0604030504040204" pitchFamily="34" charset="0"/>
                <a:ea typeface="Verdana" panose="020B0604030504040204" pitchFamily="34" charset="0"/>
              </a:rPr>
              <a:t>Perceived</a:t>
            </a:r>
            <a:r>
              <a:rPr lang="de-DE" sz="1200" b="0">
                <a:latin typeface="Verdana" panose="020B0604030504040204" pitchFamily="34" charset="0"/>
                <a:ea typeface="Verdana" panose="020B0604030504040204" pitchFamily="34" charset="0"/>
              </a:rPr>
              <a:t>) </a:t>
            </a:r>
            <a:r>
              <a:rPr lang="de-DE" sz="1200" b="0" err="1">
                <a:latin typeface="Verdana" panose="020B0604030504040204" pitchFamily="34" charset="0"/>
                <a:ea typeface="Verdana" panose="020B0604030504040204" pitchFamily="34" charset="0"/>
              </a:rPr>
              <a:t>strict</a:t>
            </a:r>
            <a:r>
              <a:rPr lang="de-DE" sz="1200" b="0">
                <a:latin typeface="Verdana" panose="020B0604030504040204" pitchFamily="34" charset="0"/>
                <a:ea typeface="Verdana" panose="020B0604030504040204" pitchFamily="34" charset="0"/>
              </a:rPr>
              <a:t> State </a:t>
            </a:r>
            <a:r>
              <a:rPr lang="de-DE" sz="1200" b="0" err="1">
                <a:latin typeface="Verdana" panose="020B0604030504040204" pitchFamily="34" charset="0"/>
                <a:ea typeface="Verdana" panose="020B0604030504040204" pitchFamily="34" charset="0"/>
              </a:rPr>
              <a:t>aid</a:t>
            </a:r>
            <a:r>
              <a:rPr lang="de-DE" sz="1200" b="0">
                <a:latin typeface="Verdana" panose="020B0604030504040204" pitchFamily="34" charset="0"/>
                <a:ea typeface="Verdana" panose="020B0604030504040204" pitchFamily="34" charset="0"/>
              </a:rPr>
              <a:t> </a:t>
            </a:r>
            <a:r>
              <a:rPr lang="de-DE" sz="1200" b="0" err="1">
                <a:latin typeface="Verdana" panose="020B0604030504040204" pitchFamily="34" charset="0"/>
                <a:ea typeface="Verdana" panose="020B0604030504040204" pitchFamily="34" charset="0"/>
              </a:rPr>
              <a:t>law</a:t>
            </a:r>
            <a:r>
              <a:rPr lang="de-DE" sz="1200" b="0">
                <a:latin typeface="Verdana" panose="020B0604030504040204" pitchFamily="34" charset="0"/>
                <a:ea typeface="Verdana" panose="020B0604030504040204" pitchFamily="34" charset="0"/>
              </a:rPr>
              <a:t> </a:t>
            </a:r>
            <a:r>
              <a:rPr lang="de-DE" sz="1200" b="0" err="1">
                <a:latin typeface="Verdana" panose="020B0604030504040204" pitchFamily="34" charset="0"/>
                <a:ea typeface="Verdana" panose="020B0604030504040204" pitchFamily="34" charset="0"/>
              </a:rPr>
              <a:t>regime</a:t>
            </a:r>
            <a:r>
              <a:rPr lang="de-DE" sz="1200" b="0">
                <a:latin typeface="Verdana" panose="020B0604030504040204" pitchFamily="34" charset="0"/>
                <a:ea typeface="Verdana" panose="020B0604030504040204" pitchFamily="34" charset="0"/>
              </a:rPr>
              <a:t> in </a:t>
            </a:r>
            <a:r>
              <a:rPr lang="de-DE" sz="1200" b="0" err="1">
                <a:latin typeface="Verdana" panose="020B0604030504040204" pitchFamily="34" charset="0"/>
                <a:ea typeface="Verdana" panose="020B0604030504040204" pitchFamily="34" charset="0"/>
              </a:rPr>
              <a:t>the</a:t>
            </a:r>
            <a:r>
              <a:rPr lang="de-DE" sz="1200" b="0">
                <a:latin typeface="Verdana" panose="020B0604030504040204" pitchFamily="34" charset="0"/>
                <a:ea typeface="Verdana" panose="020B0604030504040204" pitchFamily="34" charset="0"/>
              </a:rPr>
              <a:t> EU: </a:t>
            </a:r>
            <a:r>
              <a:rPr lang="en-US"/>
              <a:t>Art. 107-109 TFEU prohibit EU Member States from granting support to companies or economic areas through State aid. State aid is allowed only if certain conditions are fulfilled and if that aid has been approved by the European Commission prior to its granting. The underlying rationale is that too much freedom for the individual Member States in State aid policy is not compatible with the basic idea of the EU single market, as it could result in competition in the internal market being distorted, especially in favor of companies from Member States with deeper pockets, such as Germany and France.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EU State aid law applies only to subsidies granted by EU Member States and not to subsidies from third countries (such as benefits under the U.S.’ Inflation Reduction Act). The EU State aid law regime thus creates a level playing field between companies located in the EU, but not vis-à-vis companies from third countries. </a:t>
            </a:r>
            <a:endParaRPr lang="de-DE" sz="1200" b="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endParaRPr lang="en-US"/>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5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en-US" b="0" i="0">
                <a:solidFill>
                  <a:srgbClr val="404040"/>
                </a:solidFill>
                <a:effectLst/>
                <a:latin typeface="arial" panose="020B0604020202020204" pitchFamily="34" charset="0"/>
              </a:rPr>
              <a:t>Creation of the FSR which entered into force on </a:t>
            </a:r>
            <a:r>
              <a:rPr lang="de-DE" sz="1200">
                <a:solidFill>
                  <a:schemeClr val="tx1"/>
                </a:solidFill>
                <a:latin typeface="Verdana" panose="020B0604030504040204" pitchFamily="34" charset="0"/>
                <a:ea typeface="Verdana" panose="020B0604030504040204" pitchFamily="34" charset="0"/>
              </a:rPr>
              <a:t>12 </a:t>
            </a:r>
            <a:r>
              <a:rPr lang="de-DE" sz="1200" err="1">
                <a:solidFill>
                  <a:schemeClr val="tx1"/>
                </a:solidFill>
                <a:latin typeface="Verdana" panose="020B0604030504040204" pitchFamily="34" charset="0"/>
                <a:ea typeface="Verdana" panose="020B0604030504040204" pitchFamily="34" charset="0"/>
              </a:rPr>
              <a:t>January</a:t>
            </a:r>
            <a:r>
              <a:rPr lang="de-DE" sz="1200">
                <a:solidFill>
                  <a:schemeClr val="tx1"/>
                </a:solidFill>
                <a:latin typeface="Verdana" panose="020B0604030504040204" pitchFamily="34" charset="0"/>
                <a:ea typeface="Verdana" panose="020B0604030504040204" pitchFamily="34" charset="0"/>
              </a:rPr>
              <a:t> 2023</a:t>
            </a:r>
            <a:endParaRPr lang="en-US" b="0" i="0">
              <a:solidFill>
                <a:srgbClr val="404040"/>
              </a:solidFill>
              <a:effectLst/>
              <a:latin typeface="arial" panose="020B0604020202020204" pitchFamily="34" charset="0"/>
            </a:endParaRPr>
          </a:p>
          <a:p>
            <a:pPr marL="185732" indent="-185732">
              <a:buFont typeface="Arial" panose="020B0604020202020204" pitchFamily="34" charset="0"/>
              <a:buChar char="•"/>
            </a:pPr>
            <a:r>
              <a:rPr lang="en-US" b="0" i="0">
                <a:solidFill>
                  <a:srgbClr val="404040"/>
                </a:solidFill>
                <a:effectLst/>
                <a:latin typeface="arial" panose="020B0604020202020204" pitchFamily="34" charset="0"/>
              </a:rPr>
              <a:t>With respect to </a:t>
            </a:r>
            <a:r>
              <a:rPr lang="en-US" b="1" i="0">
                <a:solidFill>
                  <a:srgbClr val="404040"/>
                </a:solidFill>
                <a:effectLst/>
                <a:latin typeface="arial" panose="020B0604020202020204" pitchFamily="34" charset="0"/>
              </a:rPr>
              <a:t>the two notification based tools</a:t>
            </a:r>
            <a:r>
              <a:rPr lang="en-US" b="0" i="0">
                <a:solidFill>
                  <a:srgbClr val="404040"/>
                </a:solidFill>
                <a:effectLst/>
                <a:latin typeface="arial" panose="020B0604020202020204" pitchFamily="34" charset="0"/>
              </a:rPr>
              <a:t>, the parties will have to notify </a:t>
            </a:r>
            <a:r>
              <a:rPr lang="en-US" b="0" i="1">
                <a:solidFill>
                  <a:srgbClr val="404040"/>
                </a:solidFill>
                <a:effectLst/>
                <a:latin typeface="arial" panose="020B0604020202020204" pitchFamily="34" charset="0"/>
              </a:rPr>
              <a:t>ex-ante</a:t>
            </a:r>
            <a:r>
              <a:rPr lang="en-US" b="0" i="0">
                <a:solidFill>
                  <a:srgbClr val="404040"/>
                </a:solidFill>
                <a:effectLst/>
                <a:latin typeface="arial" panose="020B0604020202020204" pitchFamily="34" charset="0"/>
              </a:rPr>
              <a:t> financial contributions received from non-EU public authorities prior to concluding a concentration or a public procurement procedure above the relevant thresholds. Applicable from 12 October 2023.</a:t>
            </a:r>
          </a:p>
          <a:p>
            <a:pPr marL="185732" indent="-185732">
              <a:buFont typeface="Arial" panose="020B0604020202020204" pitchFamily="34" charset="0"/>
              <a:buChar char="•"/>
            </a:pPr>
            <a:r>
              <a:rPr lang="en-US" b="0" i="0">
                <a:solidFill>
                  <a:srgbClr val="404040"/>
                </a:solidFill>
                <a:effectLst/>
                <a:latin typeface="arial" panose="020B0604020202020204" pitchFamily="34" charset="0"/>
              </a:rPr>
              <a:t>The </a:t>
            </a:r>
            <a:r>
              <a:rPr lang="en-US" b="1" i="0">
                <a:solidFill>
                  <a:srgbClr val="404040"/>
                </a:solidFill>
                <a:effectLst/>
                <a:latin typeface="arial" panose="020B0604020202020204" pitchFamily="34" charset="0"/>
              </a:rPr>
              <a:t>general investigation tool</a:t>
            </a:r>
            <a:r>
              <a:rPr lang="en-US" b="0" i="0">
                <a:solidFill>
                  <a:srgbClr val="404040"/>
                </a:solidFill>
                <a:effectLst/>
                <a:latin typeface="arial" panose="020B0604020202020204" pitchFamily="34" charset="0"/>
              </a:rPr>
              <a:t> would allow COM to start investigations on its own initiative (</a:t>
            </a:r>
            <a:r>
              <a:rPr lang="en-US" b="0" i="1">
                <a:solidFill>
                  <a:srgbClr val="404040"/>
                </a:solidFill>
                <a:effectLst/>
                <a:latin typeface="arial" panose="020B0604020202020204" pitchFamily="34" charset="0"/>
              </a:rPr>
              <a:t>ex-officio</a:t>
            </a:r>
            <a:r>
              <a:rPr lang="en-US" b="0" i="0">
                <a:solidFill>
                  <a:srgbClr val="404040"/>
                </a:solidFill>
                <a:effectLst/>
                <a:latin typeface="arial" panose="020B0604020202020204" pitchFamily="34" charset="0"/>
              </a:rPr>
              <a:t>). This would cover other types of market situations, such as greenfield investments or concentrations and public procurements below thresholds. Applicable from 12 July 2023.</a:t>
            </a:r>
          </a:p>
          <a:p>
            <a:pPr marL="185732" indent="-185732">
              <a:buFont typeface="Arial" panose="020B0604020202020204" pitchFamily="34" charset="0"/>
              <a:buChar char="•"/>
            </a:pPr>
            <a:r>
              <a:rPr lang="en-US" b="0" i="0">
                <a:solidFill>
                  <a:srgbClr val="404040"/>
                </a:solidFill>
                <a:effectLst/>
                <a:latin typeface="arial" panose="020B0604020202020204" pitchFamily="34" charset="0"/>
              </a:rPr>
              <a:t>In the following, we will focus on the notification tool in public procurement procedures, but we will also provide an overview on the ex officio and concentrations tool</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5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185732" indent="-185732" defTabSz="990570">
              <a:buFont typeface="Arial" panose="020B0604020202020204" pitchFamily="34" charset="0"/>
              <a:buChar char="•"/>
              <a:defRPr/>
            </a:pPr>
            <a:r>
              <a:rPr lang="de-DE" err="1"/>
              <a:t>Applicable</a:t>
            </a:r>
            <a:r>
              <a:rPr lang="de-DE"/>
              <a:t> </a:t>
            </a:r>
            <a:r>
              <a:rPr lang="de-DE" err="1"/>
              <a:t>to</a:t>
            </a:r>
            <a:r>
              <a:rPr lang="de-DE"/>
              <a:t> </a:t>
            </a:r>
            <a:r>
              <a:rPr lang="de-DE" err="1"/>
              <a:t>procurement</a:t>
            </a:r>
            <a:r>
              <a:rPr lang="de-DE"/>
              <a:t> </a:t>
            </a:r>
            <a:r>
              <a:rPr lang="de-DE" err="1"/>
              <a:t>procedures</a:t>
            </a:r>
            <a:r>
              <a:rPr lang="de-DE"/>
              <a:t> </a:t>
            </a:r>
            <a:r>
              <a:rPr lang="de-DE" err="1"/>
              <a:t>according</a:t>
            </a:r>
            <a:r>
              <a:rPr lang="de-DE"/>
              <a:t> </a:t>
            </a:r>
            <a:r>
              <a:rPr lang="de-DE" err="1"/>
              <a:t>to</a:t>
            </a:r>
            <a:r>
              <a:rPr lang="de-DE"/>
              <a:t> Dir. 2014/24/EU, 2014/25/EU, 2014/23/EU (not: </a:t>
            </a:r>
            <a:r>
              <a:rPr lang="en-GB" sz="1200" kern="1200">
                <a:solidFill>
                  <a:schemeClr val="bg1"/>
                </a:solidFill>
                <a:latin typeface="Verdana" panose="020B0604030504040204" pitchFamily="34" charset="0"/>
                <a:ea typeface="Verdana" panose="020B0604030504040204" pitchFamily="34" charset="0"/>
              </a:rPr>
              <a:t>Dir. 2009/81/EC)</a:t>
            </a:r>
            <a:endParaRPr lang="de-DE"/>
          </a:p>
          <a:p>
            <a:pPr marL="185732" indent="-185732" defTabSz="990570">
              <a:buFont typeface="Arial" panose="020B0604020202020204" pitchFamily="34" charset="0"/>
              <a:buChar char="•"/>
              <a:defRPr/>
            </a:pPr>
            <a:r>
              <a:rPr lang="de-DE"/>
              <a:t>Acc. </a:t>
            </a:r>
            <a:r>
              <a:rPr lang="de-DE" err="1"/>
              <a:t>to</a:t>
            </a:r>
            <a:r>
              <a:rPr lang="de-DE"/>
              <a:t> Art. 2 (4), </a:t>
            </a:r>
            <a:r>
              <a:rPr lang="de-DE" err="1"/>
              <a:t>contracting</a:t>
            </a:r>
            <a:r>
              <a:rPr lang="de-DE"/>
              <a:t> </a:t>
            </a:r>
            <a:r>
              <a:rPr lang="de-DE" err="1"/>
              <a:t>authority</a:t>
            </a:r>
            <a:r>
              <a:rPr lang="de-DE"/>
              <a:t>/</a:t>
            </a:r>
            <a:r>
              <a:rPr lang="de-DE" err="1"/>
              <a:t>entity</a:t>
            </a:r>
            <a:r>
              <a:rPr lang="de-DE"/>
              <a:t> </a:t>
            </a:r>
            <a:r>
              <a:rPr lang="de-DE" err="1"/>
              <a:t>is</a:t>
            </a:r>
            <a:r>
              <a:rPr lang="de-DE"/>
              <a:t> </a:t>
            </a:r>
            <a:r>
              <a:rPr lang="de-DE" err="1"/>
              <a:t>defined</a:t>
            </a:r>
            <a:r>
              <a:rPr lang="de-DE"/>
              <a:t> in </a:t>
            </a:r>
            <a:r>
              <a:rPr lang="de-DE" err="1"/>
              <a:t>accordance</a:t>
            </a:r>
            <a:r>
              <a:rPr lang="de-DE"/>
              <a:t> </a:t>
            </a:r>
            <a:r>
              <a:rPr lang="de-DE" err="1"/>
              <a:t>with</a:t>
            </a:r>
            <a:r>
              <a:rPr lang="de-DE"/>
              <a:t> </a:t>
            </a:r>
            <a:r>
              <a:rPr lang="de-DE" err="1"/>
              <a:t>the</a:t>
            </a:r>
            <a:r>
              <a:rPr lang="de-DE"/>
              <a:t> </a:t>
            </a:r>
            <a:r>
              <a:rPr lang="de-DE" err="1"/>
              <a:t>beforementioned</a:t>
            </a:r>
            <a:r>
              <a:rPr lang="de-DE"/>
              <a:t> </a:t>
            </a:r>
            <a:r>
              <a:rPr lang="de-DE" err="1"/>
              <a:t>Procurement</a:t>
            </a:r>
            <a:r>
              <a:rPr lang="de-DE"/>
              <a:t> </a:t>
            </a:r>
            <a:r>
              <a:rPr lang="de-DE" err="1"/>
              <a:t>Directives</a:t>
            </a:r>
            <a:r>
              <a:rPr lang="de-DE"/>
              <a:t>, i.e. </a:t>
            </a:r>
            <a:r>
              <a:rPr lang="de-DE" err="1"/>
              <a:t>no</a:t>
            </a:r>
            <a:r>
              <a:rPr lang="de-DE"/>
              <a:t> </a:t>
            </a:r>
            <a:r>
              <a:rPr lang="de-DE" err="1"/>
              <a:t>application</a:t>
            </a:r>
            <a:r>
              <a:rPr lang="de-DE"/>
              <a:t> </a:t>
            </a:r>
            <a:r>
              <a:rPr lang="de-DE" err="1"/>
              <a:t>to</a:t>
            </a:r>
            <a:r>
              <a:rPr lang="de-DE"/>
              <a:t> EU </a:t>
            </a:r>
            <a:r>
              <a:rPr lang="de-DE" err="1"/>
              <a:t>institutions</a:t>
            </a:r>
            <a:endParaRPr lang="de-DE"/>
          </a:p>
          <a:p>
            <a:pPr marL="185732" indent="-185732" defTabSz="990570">
              <a:buFont typeface="Arial" panose="020B0604020202020204" pitchFamily="34" charset="0"/>
              <a:buChar char="•"/>
              <a:defRPr/>
            </a:pPr>
            <a:r>
              <a:rPr lang="de-DE" err="1"/>
              <a:t>Certain</a:t>
            </a:r>
            <a:r>
              <a:rPr lang="de-DE"/>
              <a:t> </a:t>
            </a:r>
            <a:r>
              <a:rPr lang="de-DE" err="1"/>
              <a:t>exclusions</a:t>
            </a:r>
            <a:r>
              <a:rPr lang="de-DE"/>
              <a:t> </a:t>
            </a:r>
            <a:r>
              <a:rPr lang="de-DE" err="1"/>
              <a:t>apply</a:t>
            </a:r>
            <a:r>
              <a:rPr lang="de-DE"/>
              <a:t>, e.g. </a:t>
            </a:r>
            <a:r>
              <a:rPr lang="de-DE" err="1"/>
              <a:t>where</a:t>
            </a:r>
            <a:r>
              <a:rPr lang="de-DE"/>
              <a:t> </a:t>
            </a:r>
            <a:r>
              <a:rPr lang="de-DE" err="1"/>
              <a:t>the</a:t>
            </a:r>
            <a:r>
              <a:rPr lang="de-DE"/>
              <a:t> </a:t>
            </a:r>
            <a:r>
              <a:rPr lang="de-DE" err="1"/>
              <a:t>negotiated</a:t>
            </a:r>
            <a:r>
              <a:rPr lang="de-DE"/>
              <a:t> </a:t>
            </a:r>
            <a:r>
              <a:rPr lang="de-DE" err="1"/>
              <a:t>procedure</a:t>
            </a:r>
            <a:r>
              <a:rPr lang="de-DE"/>
              <a:t> </a:t>
            </a:r>
            <a:r>
              <a:rPr lang="de-DE" err="1"/>
              <a:t>without</a:t>
            </a:r>
            <a:r>
              <a:rPr lang="de-DE"/>
              <a:t> </a:t>
            </a:r>
            <a:r>
              <a:rPr lang="de-DE" err="1"/>
              <a:t>prior</a:t>
            </a:r>
            <a:r>
              <a:rPr lang="de-DE"/>
              <a:t> </a:t>
            </a:r>
            <a:r>
              <a:rPr lang="de-DE" err="1"/>
              <a:t>publication</a:t>
            </a:r>
            <a:r>
              <a:rPr lang="de-DE"/>
              <a:t> </a:t>
            </a:r>
            <a:r>
              <a:rPr lang="de-DE" err="1"/>
              <a:t>is</a:t>
            </a:r>
            <a:r>
              <a:rPr lang="de-DE"/>
              <a:t> </a:t>
            </a:r>
            <a:r>
              <a:rPr lang="de-DE" err="1"/>
              <a:t>permissble</a:t>
            </a:r>
            <a:r>
              <a:rPr lang="de-DE"/>
              <a:t> due </a:t>
            </a:r>
            <a:r>
              <a:rPr lang="de-DE" err="1"/>
              <a:t>to</a:t>
            </a:r>
            <a:r>
              <a:rPr lang="de-DE"/>
              <a:t> </a:t>
            </a:r>
            <a:r>
              <a:rPr lang="en-US"/>
              <a:t>reasons of extreme urgency brought about by events unforeseeable by the contracting authority (</a:t>
            </a:r>
            <a:r>
              <a:rPr lang="de-DE" err="1"/>
              <a:t>Article</a:t>
            </a:r>
            <a:r>
              <a:rPr lang="de-DE"/>
              <a:t> 32(2)(c) Dir. 2014/24/EU)</a:t>
            </a:r>
          </a:p>
          <a:p>
            <a:pPr marL="0" indent="0" defTabSz="990570">
              <a:buFont typeface="Arial" panose="020B0604020202020204" pitchFamily="34" charset="0"/>
              <a:buNone/>
              <a:defRPr/>
            </a:pPr>
            <a:endParaRPr lang="de-DE"/>
          </a:p>
          <a:p>
            <a:pPr marL="185732" indent="-185732" defTabSz="990570">
              <a:buFont typeface="Arial" panose="020B0604020202020204" pitchFamily="34" charset="0"/>
              <a:buChar char="•"/>
              <a:defRPr/>
            </a:pPr>
            <a:r>
              <a:rPr lang="de-DE"/>
              <a:t>Threshold: </a:t>
            </a:r>
            <a:r>
              <a:rPr lang="en-US"/>
              <a:t>Where procurement is divided into lots, a notification obligation exists where the estimated value exceeds the threshold of </a:t>
            </a:r>
            <a:r>
              <a:rPr lang="en-GB" sz="1300">
                <a:latin typeface="Verdana" panose="020B0604030504040204" pitchFamily="34" charset="0"/>
                <a:ea typeface="Verdana" panose="020B0604030504040204" pitchFamily="34" charset="0"/>
              </a:rPr>
              <a:t>≥ EUR 250m </a:t>
            </a:r>
            <a:r>
              <a:rPr lang="en-US"/>
              <a:t>and the value of the lot or the aggregate value of all the lots to which the tenderer applies is equal to or greater than EUR 125m. Between 2015 and 2021, reportedly only 936 procurement procedures were carried out in the EU with an estimated contract value of EUR 250 million or more. This comparatively low number reflects the Commission’s goal to use the threshold as a filter to single out procurement procedures that may have a significant impact on the level playing field for EU companies. </a:t>
            </a:r>
          </a:p>
          <a:p>
            <a:pPr marL="0" indent="0" defTabSz="990570">
              <a:buFont typeface="Arial" panose="020B0604020202020204" pitchFamily="34" charset="0"/>
              <a:buNone/>
              <a:defRPr/>
            </a:pPr>
            <a:endParaRPr lang="de-DE"/>
          </a:p>
          <a:p>
            <a:pPr marL="185732" indent="-185732" defTabSz="990570">
              <a:buFont typeface="Arial" panose="020B0604020202020204" pitchFamily="34" charset="0"/>
              <a:buChar char="•"/>
              <a:defRPr/>
            </a:pPr>
            <a:r>
              <a:rPr lang="en-US"/>
              <a:t>The EUR 4m threshold applies to </a:t>
            </a:r>
            <a:r>
              <a:rPr lang="en-US" b="0" i="0">
                <a:solidFill>
                  <a:srgbClr val="000000"/>
                </a:solidFill>
                <a:effectLst/>
                <a:latin typeface="Times New Roman" panose="02020603050405020304" pitchFamily="18" charset="0"/>
              </a:rPr>
              <a:t>the economic operator, including its subsidiary companies without commercial autonomy, its holding companies, and, where applicable, its main subcontractors and suppliers involved in the same tender in the public procurement procedure </a:t>
            </a:r>
            <a:r>
              <a:rPr lang="en-US"/>
              <a:t>. A subcontractor or supplier shall be deemed to be main where their participation ensures key elements of the contract performance and in any case where the economic share of their contribution exceeds 20% of the value of the tender. </a:t>
            </a:r>
            <a:r>
              <a:rPr lang="en-US" b="1"/>
              <a:t>The first criterion (participation which “ensures key elements” of performance) is particularly vague and is expected to result in considerable uncertainty as to which subcontractors/suppliers must be taken into account.</a:t>
            </a:r>
          </a:p>
          <a:p>
            <a:pPr marL="0" indent="0" defTabSz="990570">
              <a:buFont typeface="Arial" panose="020B0604020202020204" pitchFamily="34" charset="0"/>
              <a:buNone/>
              <a:defRPr/>
            </a:pPr>
            <a:endParaRPr lang="de-DE"/>
          </a:p>
          <a:p>
            <a:pPr marL="185732" indent="-185732" defTabSz="990570">
              <a:buFont typeface="Arial" panose="020B0604020202020204" pitchFamily="34" charset="0"/>
              <a:buChar char="•"/>
              <a:defRPr/>
            </a:pPr>
            <a:r>
              <a:rPr lang="en-US"/>
              <a:t>The contracting authority shall state notification obligation in the contract notice or, in case a procedure without a prior publication is conducted, in the procurement</a:t>
            </a:r>
            <a:r>
              <a:rPr lang="de-DE"/>
              <a:t> </a:t>
            </a:r>
            <a:r>
              <a:rPr lang="en-US"/>
              <a:t>documents. However, the absence of such a statement is without prejudice to the application of FSR. </a:t>
            </a:r>
            <a:endParaRPr lang="de-DE"/>
          </a:p>
          <a:p>
            <a:pPr marL="185732" indent="-185732" defTabSz="990570">
              <a:buFont typeface="Arial" panose="020B0604020202020204" pitchFamily="34" charset="0"/>
              <a:buChar char="•"/>
              <a:defRPr/>
            </a:pPr>
            <a:r>
              <a:rPr lang="en-US"/>
              <a:t>In an open procedure, the notification or declaration shall be submitted only once, together with the tender. In a procedure consisting of multiple stages, the notification or declaration shall be submitted twice, first with the request to participate and then as an updated notification/declaration with the submitted tender or final tender. </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75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endParaRPr lang="en-US"/>
          </a:p>
          <a:p>
            <a:pPr marL="171450" indent="-171450">
              <a:buFont typeface="Arial" panose="020B0604020202020204" pitchFamily="34" charset="0"/>
              <a:buChar char="•"/>
            </a:pPr>
            <a:r>
              <a:rPr lang="en-US" b="0"/>
              <a:t>Definition of financial contribution, Art. 3 (2) FSR, is very broad</a:t>
            </a:r>
          </a:p>
          <a:p>
            <a:pPr marL="171450" indent="-171450">
              <a:buFont typeface="Arial" panose="020B0604020202020204" pitchFamily="34" charset="0"/>
              <a:buChar char="•"/>
            </a:pPr>
            <a:r>
              <a:rPr lang="en-US" b="0"/>
              <a:t>In the definition of a foreign subsidy in Art. 3 (1) FSR, limitation to measures that confer a market advantage is made by the additional criterion “</a:t>
            </a:r>
            <a:r>
              <a:rPr lang="en-US" b="0" i="1">
                <a:solidFill>
                  <a:srgbClr val="000000"/>
                </a:solidFill>
                <a:effectLst/>
                <a:latin typeface="Times New Roman" panose="02020603050405020304" pitchFamily="18" charset="0"/>
              </a:rPr>
              <a:t>a financial contribution </a:t>
            </a:r>
            <a:r>
              <a:rPr lang="en-US" b="1" i="1">
                <a:solidFill>
                  <a:srgbClr val="000000"/>
                </a:solidFill>
                <a:effectLst/>
                <a:latin typeface="Times New Roman" panose="02020603050405020304" pitchFamily="18" charset="0"/>
              </a:rPr>
              <a:t>which confers a benefit </a:t>
            </a:r>
            <a:r>
              <a:rPr lang="en-US" b="0" i="1">
                <a:solidFill>
                  <a:srgbClr val="000000"/>
                </a:solidFill>
                <a:effectLst/>
                <a:latin typeface="Times New Roman" panose="02020603050405020304" pitchFamily="18" charset="0"/>
              </a:rPr>
              <a:t>on an undertaking</a:t>
            </a:r>
            <a:r>
              <a:rPr lang="en-US" b="0" i="0">
                <a:solidFill>
                  <a:srgbClr val="000000"/>
                </a:solidFill>
                <a:effectLst/>
                <a:latin typeface="Times New Roman" panose="02020603050405020304" pitchFamily="18" charset="0"/>
              </a:rPr>
              <a:t>”</a:t>
            </a:r>
          </a:p>
          <a:p>
            <a:pPr marL="171450" indent="-171450">
              <a:buFont typeface="Arial" panose="020B0604020202020204" pitchFamily="34" charset="0"/>
              <a:buChar char="•"/>
            </a:pPr>
            <a:r>
              <a:rPr lang="en-US" b="0" i="0">
                <a:solidFill>
                  <a:srgbClr val="000000"/>
                </a:solidFill>
                <a:effectLst/>
                <a:latin typeface="Times New Roman" panose="02020603050405020304" pitchFamily="18" charset="0"/>
              </a:rPr>
              <a:t>Potential background of choosing the “financial contribution” (and not “foreign subsidy”) to trigger the notification obligation: Especially in case of injection of capital into state-owned enterprises it may be difficult to determine whether this confers a market advantage (e.g. injection of capital by China into a viable SOE). The COM might have wanted to assess themselves whether such capital injection is on market terms or qualifies as a subsidy.</a:t>
            </a:r>
          </a:p>
          <a:p>
            <a:pPr marL="171450" indent="-171450">
              <a:buFont typeface="Arial" panose="020B0604020202020204" pitchFamily="34" charset="0"/>
              <a:buChar char="•"/>
            </a:pPr>
            <a:r>
              <a:rPr lang="en-US" b="0" i="0">
                <a:solidFill>
                  <a:srgbClr val="000000"/>
                </a:solidFill>
                <a:effectLst/>
                <a:latin typeface="Times New Roman" panose="02020603050405020304" pitchFamily="18" charset="0"/>
              </a:rPr>
              <a:t>However, such broad understanding could mean that </a:t>
            </a:r>
            <a:r>
              <a:rPr lang="en-US" sz="1200" b="0">
                <a:solidFill>
                  <a:schemeClr val="tx1"/>
                </a:solidFill>
              </a:rPr>
              <a:t>even government contracts awarded in competitive procurement procedures qualify as a financial contribution, which would lead to a very broad scope of the notification obligation</a:t>
            </a:r>
          </a:p>
          <a:p>
            <a:pPr marL="171450" indent="-171450">
              <a:buFont typeface="Arial" panose="020B0604020202020204" pitchFamily="34" charset="0"/>
              <a:buChar char="•"/>
            </a:pPr>
            <a:r>
              <a:rPr lang="en-US" sz="1200" b="0">
                <a:solidFill>
                  <a:schemeClr val="tx1"/>
                </a:solidFill>
              </a:rPr>
              <a:t>It is to be hoped that there will be further guidance on that </a:t>
            </a:r>
          </a:p>
          <a:p>
            <a:pPr marL="171450" indent="-171450">
              <a:buFont typeface="Arial" panose="020B0604020202020204" pitchFamily="34" charset="0"/>
              <a:buChar char="•"/>
            </a:pPr>
            <a:r>
              <a:rPr lang="en-US" sz="1200" b="0">
                <a:solidFill>
                  <a:schemeClr val="tx1"/>
                </a:solidFill>
              </a:rPr>
              <a:t>Until there is further guidance, we recommend to apply a broad understanding to prevent exclusion from public procurement procedures or even fines, which is the result in case of an incomplete notification</a:t>
            </a:r>
            <a:endParaRPr lang="en-US" b="0"/>
          </a:p>
          <a:p>
            <a:endParaRPr lang="en-US" b="1"/>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76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185732" indent="-185732" defTabSz="990570">
              <a:buFont typeface="Arial" panose="020B0604020202020204" pitchFamily="34" charset="0"/>
              <a:buChar char="•"/>
              <a:defRPr/>
            </a:pPr>
            <a:r>
              <a:rPr lang="en-US"/>
              <a:t>Declaration obligation is very broad: Acc. to Art. 29 (1) FSR, it applies “</a:t>
            </a:r>
            <a:r>
              <a:rPr lang="en-US" i="1"/>
              <a:t>in all other cases</a:t>
            </a:r>
            <a:r>
              <a:rPr lang="en-US"/>
              <a:t>” (compared to notification obligation: “</a:t>
            </a:r>
            <a:r>
              <a:rPr lang="en-US" b="0" i="1">
                <a:solidFill>
                  <a:srgbClr val="000000"/>
                </a:solidFill>
                <a:effectLst/>
                <a:latin typeface="Times New Roman" panose="02020603050405020304" pitchFamily="18" charset="0"/>
              </a:rPr>
              <a:t>Where the conditions for the notification of financial contributions in accordance with Article 28(1) and (2) are met</a:t>
            </a:r>
            <a:r>
              <a:rPr lang="en-US" b="0" i="0">
                <a:solidFill>
                  <a:srgbClr val="000000"/>
                </a:solidFill>
                <a:effectLst/>
                <a:latin typeface="Times New Roman" panose="02020603050405020304" pitchFamily="18" charset="0"/>
              </a:rPr>
              <a:t>”)</a:t>
            </a:r>
          </a:p>
          <a:p>
            <a:pPr marL="185732" indent="-185732" defTabSz="990570">
              <a:buFont typeface="Arial" panose="020B0604020202020204" pitchFamily="34" charset="0"/>
              <a:buChar char="•"/>
              <a:defRPr/>
            </a:pPr>
            <a:r>
              <a:rPr lang="en-US"/>
              <a:t>It is to be hoped that further clarification will be provided before the notification and declaration obligations enter into force in October 2023</a:t>
            </a:r>
          </a:p>
          <a:p>
            <a:pPr marL="185732" indent="-185732" defTabSz="990570">
              <a:buFont typeface="Arial" panose="020B0604020202020204" pitchFamily="34" charset="0"/>
              <a:buChar char="•"/>
              <a:defRPr/>
            </a:pPr>
            <a:endParaRPr lang="en-US"/>
          </a:p>
          <a:p>
            <a:pPr marL="0" marR="0" lvl="0" indent="0" algn="l" defTabSz="99057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a:t>Additional </a:t>
            </a:r>
            <a:r>
              <a:rPr lang="de-DE" b="1" err="1"/>
              <a:t>possibility</a:t>
            </a:r>
            <a:r>
              <a:rPr lang="de-DE" b="1"/>
              <a:t> </a:t>
            </a:r>
            <a:r>
              <a:rPr lang="de-DE" b="1" err="1"/>
              <a:t>to</a:t>
            </a:r>
            <a:r>
              <a:rPr lang="de-DE" b="1"/>
              <a:t> </a:t>
            </a:r>
            <a:r>
              <a:rPr lang="de-DE" b="1" err="1"/>
              <a:t>request</a:t>
            </a:r>
            <a:r>
              <a:rPr lang="de-DE" b="1"/>
              <a:t> </a:t>
            </a:r>
            <a:r>
              <a:rPr lang="de-DE" b="1" err="1"/>
              <a:t>notification</a:t>
            </a:r>
            <a:r>
              <a:rPr lang="de-DE" b="1"/>
              <a:t>, </a:t>
            </a:r>
            <a:r>
              <a:rPr lang="en-US" b="1">
                <a:effectLst/>
                <a:latin typeface="inherit"/>
              </a:rPr>
              <a:t>Art. 29 (8) FSR :</a:t>
            </a:r>
            <a:endParaRPr lang="de-DE" b="1"/>
          </a:p>
          <a:p>
            <a:pPr marL="171450" lvl="0" indent="-171450">
              <a:buFont typeface="Arial" panose="020B0604020202020204" pitchFamily="34" charset="0"/>
              <a:buChar char="•"/>
            </a:pPr>
            <a:r>
              <a:rPr lang="en-GB">
                <a:latin typeface="Verdana" panose="020B0604030504040204" pitchFamily="34" charset="0"/>
                <a:ea typeface="Verdana" panose="020B0604030504040204" pitchFamily="34" charset="0"/>
              </a:rPr>
              <a:t>European Commission suspects that a company may have benefitted from foreign subsidies in the last 3 years (e.g. because of a declaration)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Verdana" panose="020B0604030504040204" pitchFamily="34" charset="0"/>
                <a:ea typeface="Verdana" panose="020B0604030504040204" pitchFamily="34" charset="0"/>
              </a:rPr>
              <a:t>Possibility of European Commission to request notification of foreign financial contributions that are </a:t>
            </a:r>
            <a:r>
              <a:rPr lang="en-GB" u="sng">
                <a:latin typeface="Verdana" panose="020B0604030504040204" pitchFamily="34" charset="0"/>
                <a:ea typeface="Verdana" panose="020B0604030504040204" pitchFamily="34" charset="0"/>
              </a:rPr>
              <a:t>not notifiable </a:t>
            </a:r>
            <a:r>
              <a:rPr lang="en-GB">
                <a:latin typeface="Verdana" panose="020B0604030504040204" pitchFamily="34" charset="0"/>
                <a:ea typeface="Verdana" panose="020B0604030504040204" pitchFamily="34" charset="0"/>
              </a:rPr>
              <a:t>before award of the contract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Verdana" panose="020B0604030504040204" pitchFamily="34" charset="0"/>
                <a:ea typeface="Verdana" panose="020B0604030504040204" pitchFamily="34" charset="0"/>
              </a:rPr>
              <a:t>Provisions for notifiable foreign financial contributions apply</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171450" lvl="0" indent="-171450">
              <a:buFont typeface="Arial" panose="020B0604020202020204" pitchFamily="34" charset="0"/>
              <a:buChar cha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97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Commission published draft implementing regulation at the beginning of February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With the draft Implementing Regulation now submitted, the Commission provides more detailed information on how relevant notifications and declarations are to be made. The requirements are detailed in two annexes, one for concentrations and one for public procurement procedures. The annexes also include </a:t>
            </a:r>
            <a:r>
              <a:rPr lang="en-US" b="0" i="0" err="1">
                <a:solidFill>
                  <a:srgbClr val="000000"/>
                </a:solidFill>
                <a:effectLst/>
                <a:latin typeface="Abrade-Book" panose="00000400000000000000" pitchFamily="50" charset="0"/>
              </a:rPr>
              <a:t>standardised</a:t>
            </a:r>
            <a:r>
              <a:rPr lang="en-US" b="0" i="0">
                <a:solidFill>
                  <a:srgbClr val="000000"/>
                </a:solidFill>
                <a:effectLst/>
                <a:latin typeface="Abrade-Book" panose="00000400000000000000" pitchFamily="50" charset="0"/>
              </a:rPr>
              <a:t> forms that should be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Furthermore, the draft regulation provides rules for the investigation by the Commission, in particular the timelines, the conduct of interviews and oral statements as well as the submission of commitments. The draft also includes the details of disclosure and rights of </a:t>
            </a:r>
            <a:r>
              <a:rPr lang="en-US" b="0" i="0" err="1">
                <a:solidFill>
                  <a:srgbClr val="000000"/>
                </a:solidFill>
                <a:effectLst/>
                <a:latin typeface="Abrade-Book" panose="00000400000000000000" pitchFamily="50" charset="0"/>
              </a:rPr>
              <a:t>defence</a:t>
            </a:r>
            <a:r>
              <a:rPr lang="en-US" b="0" i="0">
                <a:solidFill>
                  <a:srgbClr val="000000"/>
                </a:solidFill>
                <a:effectLst/>
                <a:latin typeface="Abrade-Book" panose="00000400000000000000" pitchFamily="50" charset="0"/>
              </a:rPr>
              <a:t> of the company under investigation.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This chart shows the information required in the notification/declaration </a:t>
            </a:r>
            <a:r>
              <a:rPr lang="de-DE" sz="1200" err="1">
                <a:latin typeface="Abrade Book" panose="00000400000000000000" pitchFamily="50" charset="0"/>
                <a:ea typeface="Verdana" panose="020B0604030504040204" pitchFamily="34" charset="0"/>
                <a:cs typeface="Verdana" panose="020B0604030504040204" pitchFamily="34" charset="0"/>
              </a:rPr>
              <a:t>according</a:t>
            </a:r>
            <a:r>
              <a:rPr lang="de-DE" sz="1200">
                <a:latin typeface="Abrade Book" panose="00000400000000000000" pitchFamily="50" charset="0"/>
                <a:ea typeface="Verdana" panose="020B0604030504040204" pitchFamily="34" charset="0"/>
                <a:cs typeface="Verdana" panose="020B0604030504040204" pitchFamily="34" charset="0"/>
              </a:rPr>
              <a:t> </a:t>
            </a:r>
            <a:r>
              <a:rPr lang="de-DE" sz="1200" b="0" err="1">
                <a:latin typeface="Abrade Book" panose="00000400000000000000" pitchFamily="50" charset="0"/>
                <a:ea typeface="Verdana" panose="020B0604030504040204" pitchFamily="34" charset="0"/>
                <a:cs typeface="Verdana" panose="020B0604030504040204" pitchFamily="34" charset="0"/>
              </a:rPr>
              <a:t>to</a:t>
            </a:r>
            <a:r>
              <a:rPr lang="de-DE" sz="1200" b="0">
                <a:latin typeface="Abrade Book" panose="00000400000000000000" pitchFamily="50" charset="0"/>
                <a:ea typeface="Verdana" panose="020B0604030504040204" pitchFamily="34" charset="0"/>
                <a:cs typeface="Verdana" panose="020B0604030504040204" pitchFamily="34" charset="0"/>
              </a:rPr>
              <a:t> </a:t>
            </a:r>
            <a:r>
              <a:rPr lang="de-DE" sz="1200" b="0" err="1">
                <a:solidFill>
                  <a:srgbClr val="0070C0"/>
                </a:solidFill>
                <a:latin typeface="Abrade Book" panose="00000400000000000000" pitchFamily="50" charset="0"/>
                <a:ea typeface="Verdana" panose="020B0604030504040204" pitchFamily="34" charset="0"/>
                <a:cs typeface="Verdana" panose="020B0604030504040204" pitchFamily="34" charset="0"/>
              </a:rPr>
              <a:t>Draft</a:t>
            </a:r>
            <a:r>
              <a:rPr lang="de-DE" sz="1200" b="0">
                <a:solidFill>
                  <a:srgbClr val="0070C0"/>
                </a:solidFill>
                <a:latin typeface="Abrade Book" panose="00000400000000000000" pitchFamily="50" charset="0"/>
                <a:ea typeface="Verdana" panose="020B0604030504040204" pitchFamily="34" charset="0"/>
                <a:cs typeface="Verdana" panose="020B0604030504040204" pitchFamily="34" charset="0"/>
              </a:rPr>
              <a:t> </a:t>
            </a:r>
            <a:r>
              <a:rPr lang="de-DE" sz="1200" b="0" err="1">
                <a:solidFill>
                  <a:srgbClr val="0070C0"/>
                </a:solidFill>
                <a:latin typeface="Abrade Book" panose="00000400000000000000" pitchFamily="50" charset="0"/>
                <a:ea typeface="Verdana" panose="020B0604030504040204" pitchFamily="34" charset="0"/>
                <a:cs typeface="Verdana" panose="020B0604030504040204" pitchFamily="34" charset="0"/>
              </a:rPr>
              <a:t>Implementing</a:t>
            </a:r>
            <a:r>
              <a:rPr lang="de-DE" sz="1200" b="0">
                <a:solidFill>
                  <a:srgbClr val="0070C0"/>
                </a:solidFill>
                <a:latin typeface="Abrade Book" panose="00000400000000000000" pitchFamily="50" charset="0"/>
                <a:ea typeface="Verdana" panose="020B0604030504040204" pitchFamily="34" charset="0"/>
                <a:cs typeface="Verdana" panose="020B0604030504040204" pitchFamily="34" charset="0"/>
              </a:rPr>
              <a:t> </a:t>
            </a:r>
            <a:r>
              <a:rPr lang="de-DE" sz="1200">
                <a:solidFill>
                  <a:srgbClr val="0070C0"/>
                </a:solidFill>
                <a:latin typeface="Abrade Book" panose="00000400000000000000" pitchFamily="50" charset="0"/>
                <a:ea typeface="Verdana" panose="020B0604030504040204" pitchFamily="34" charset="0"/>
                <a:cs typeface="Verdana" panose="020B0604030504040204" pitchFamily="34" charset="0"/>
              </a:rPr>
              <a:t>Regulation</a:t>
            </a:r>
            <a:endParaRPr lang="de-DE" sz="1200" b="0" i="0">
              <a:solidFill>
                <a:schemeClr val="tx1"/>
              </a:solidFill>
              <a:effectLst/>
              <a:latin typeface="Abrade Book" panose="00000400000000000000" pitchFamily="50"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Notification and declaration obligations under the FSR for parties of a concentration as well as bidders in public procurement procures will start to apply on 12 October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Missing notifications or declarations could be made up for within 10 working days upon request by the contracting authority or the Commission. If the failure is not corrected in due time, the tender can be excluded (Art. 29(3)–(4))</a:t>
            </a:r>
            <a:endParaRPr lang="en-US" b="0" i="0">
              <a:solidFill>
                <a:srgbClr val="000000"/>
              </a:solidFill>
              <a:effectLst/>
              <a:latin typeface="Abrade-Book" panose="00000400000000000000"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Abrade-Book" panose="00000400000000000000" pitchFamily="50" charset="0"/>
              </a:rPr>
              <a:t>As it can be seen, the requirements are quite high, so firms that regularly participate in public procurement procedures in the EU should make sure in advance that they have all the information ready at good time. </a:t>
            </a: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64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endParaRPr lang="en-US" b="1"/>
          </a:p>
          <a:p>
            <a:r>
              <a:rPr lang="en-US" b="1"/>
              <a:t>General remarks:</a:t>
            </a:r>
          </a:p>
          <a:p>
            <a:pPr marL="171450" indent="-171450">
              <a:buFont typeface="Arial" panose="020B0604020202020204" pitchFamily="34" charset="0"/>
              <a:buChar char="•"/>
            </a:pPr>
            <a:r>
              <a:rPr lang="en-US"/>
              <a:t>Wording differs from notion of State Aid according to Art. 107 (1) TFEU</a:t>
            </a:r>
          </a:p>
          <a:p>
            <a:pPr marL="171450" indent="-171450">
              <a:buFont typeface="Arial" panose="020B0604020202020204" pitchFamily="34" charset="0"/>
              <a:buChar char="•"/>
            </a:pPr>
            <a:r>
              <a:rPr lang="en-US"/>
              <a:t>Consequences resulting from different wording unclear: Broad discretion of </a:t>
            </a:r>
          </a:p>
          <a:p>
            <a:pPr marL="265113" lvl="1" indent="0">
              <a:buNone/>
            </a:pPr>
            <a:r>
              <a:rPr lang="en-US"/>
              <a:t>European Commission</a:t>
            </a:r>
          </a:p>
          <a:p>
            <a:pPr marL="185732" indent="-185732">
              <a:buFont typeface="Arial" panose="020B0604020202020204" pitchFamily="34" charset="0"/>
              <a:buChar char="•"/>
            </a:pPr>
            <a:r>
              <a:rPr lang="en-US"/>
              <a:t>While explanations in recitals of FSR closely resemble case law/Commission’s practice on notion of State aid (incl. Commission’s notice on the notion of State aid) , no specific reference is made in this regard in the Articles of the FSR</a:t>
            </a:r>
          </a:p>
          <a:p>
            <a:pPr marL="185732" indent="-185732">
              <a:buFont typeface="Arial" panose="020B0604020202020204" pitchFamily="34" charset="0"/>
              <a:buChar char="•"/>
            </a:pPr>
            <a:r>
              <a:rPr lang="en-US"/>
              <a:t>However, rec. 9 states that FSR should be applied and interpreted in light of the relevant Union legislation, including that relating to State aid, mergers and public procurement.</a:t>
            </a:r>
          </a:p>
          <a:p>
            <a:pPr marL="185732" indent="-185732">
              <a:buFont typeface="Arial" panose="020B0604020202020204" pitchFamily="34" charset="0"/>
              <a:buChar char="•"/>
            </a:pPr>
            <a:r>
              <a:rPr lang="en-US"/>
              <a:t>Therefore, remains to be seen whether existing case law/practice re Art. 107 (1) TFEU is transferable to FSR without any modification</a:t>
            </a:r>
          </a:p>
          <a:p>
            <a:pPr marL="185732" indent="-185732">
              <a:buFont typeface="Arial" panose="020B0604020202020204" pitchFamily="34" charset="0"/>
              <a:buChar char="•"/>
            </a:pPr>
            <a:r>
              <a:rPr lang="en-US"/>
              <a:t>Considering the objective of the FSR to create a level playing field regarding state subsidies for companies from the EU and third countries, a synchronization of definitions seems possible</a:t>
            </a:r>
          </a:p>
          <a:p>
            <a:pPr marL="185732" indent="-185732">
              <a:buFont typeface="Arial" panose="020B0604020202020204" pitchFamily="34" charset="0"/>
              <a:buChar char="•"/>
            </a:pPr>
            <a:r>
              <a:rPr lang="en-US"/>
              <a:t>This could be welcome as firms, which are in any case burdened by the FSR, would at least be given some legal certainty</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Verdana" panose="020B0604030504040204" pitchFamily="34" charset="0"/>
                <a:ea typeface="Verdana" panose="020B0604030504040204" pitchFamily="34" charset="0"/>
              </a:rPr>
              <a:t>Criterion of benefit is likely to be most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Verdana" panose="020B0604030504040204" pitchFamily="34" charset="0"/>
                <a:ea typeface="Verdana" panose="020B0604030504040204" pitchFamily="34" charset="0"/>
              </a:rPr>
              <a:t>Explanations in reasoning re benefit is comparable Market Economy Operator Principle under EU State aid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latin typeface="Verdana" panose="020B0604030504040204" pitchFamily="34" charset="0"/>
                <a:ea typeface="Verdana" panose="020B0604030504040204" pitchFamily="34" charset="0"/>
              </a:rPr>
              <a:t>Benefit:</a:t>
            </a:r>
          </a:p>
          <a:p>
            <a:pPr marL="171450" lvl="0" indent="-171450">
              <a:buFont typeface="Arial" panose="020B0604020202020204" pitchFamily="34" charset="0"/>
              <a:buChar char="•"/>
            </a:pPr>
            <a:r>
              <a:rPr lang="en-US" sz="1200" b="0">
                <a:solidFill>
                  <a:srgbClr val="000000"/>
                </a:solidFill>
                <a:effectLst/>
                <a:latin typeface="Verdana" panose="020B0604030504040204" pitchFamily="34" charset="0"/>
                <a:ea typeface="Verdana" panose="020B0604030504040204" pitchFamily="34" charset="0"/>
                <a:cs typeface="TimesNewRoman"/>
              </a:rPr>
              <a:t>No definition in FSR</a:t>
            </a:r>
            <a:endParaRPr lang="de-DE" sz="120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sz="1200" b="0">
                <a:solidFill>
                  <a:srgbClr val="000000"/>
                </a:solidFill>
                <a:effectLst/>
                <a:latin typeface="Verdana" panose="020B0604030504040204" pitchFamily="34" charset="0"/>
                <a:ea typeface="Verdana" panose="020B0604030504040204" pitchFamily="34" charset="0"/>
                <a:cs typeface="TimesNewRoman"/>
              </a:rPr>
              <a:t>According to reasoning of FSR, a financial contribution should be considered to confer a benefit if it “</a:t>
            </a:r>
            <a:r>
              <a:rPr lang="en-US" sz="1200" b="1" i="1">
                <a:effectLst/>
                <a:latin typeface="Verdana" panose="020B0604030504040204" pitchFamily="34" charset="0"/>
                <a:ea typeface="Verdana" panose="020B0604030504040204" pitchFamily="34" charset="0"/>
                <a:cs typeface="TimesNewRoman"/>
              </a:rPr>
              <a:t>could not have been obtained under normal market conditions</a:t>
            </a:r>
            <a:r>
              <a:rPr lang="en-US" sz="1200" b="0">
                <a:solidFill>
                  <a:srgbClr val="000000"/>
                </a:solidFill>
                <a:effectLst/>
                <a:latin typeface="Verdana" panose="020B0604030504040204" pitchFamily="34" charset="0"/>
                <a:ea typeface="Verdana" panose="020B0604030504040204" pitchFamily="34" charset="0"/>
                <a:cs typeface="TimesNewRoman"/>
              </a:rPr>
              <a:t>”</a:t>
            </a:r>
            <a:endParaRPr lang="de-DE" sz="120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sz="1200" b="0">
                <a:solidFill>
                  <a:srgbClr val="000000"/>
                </a:solidFill>
                <a:effectLst/>
                <a:latin typeface="Verdana" panose="020B0604030504040204" pitchFamily="34" charset="0"/>
                <a:ea typeface="Verdana" panose="020B0604030504040204" pitchFamily="34" charset="0"/>
                <a:cs typeface="TimesNewRoman"/>
              </a:rPr>
              <a:t>Assessment on the basis of comparative benchmarks, such as</a:t>
            </a:r>
            <a:endParaRPr lang="de-DE" sz="1200">
              <a:latin typeface="Verdana" panose="020B0604030504040204" pitchFamily="34" charset="0"/>
              <a:ea typeface="Verdana" panose="020B0604030504040204" pitchFamily="34" charset="0"/>
            </a:endParaRPr>
          </a:p>
          <a:p>
            <a:pPr marL="179388" lvl="0" indent="-179388">
              <a:buFont typeface="Symbol" panose="05050102010706020507" pitchFamily="18" charset="2"/>
              <a:buChar char="-"/>
            </a:pPr>
            <a:r>
              <a:rPr lang="en-US" sz="1200" b="0">
                <a:solidFill>
                  <a:srgbClr val="000000"/>
                </a:solidFill>
                <a:effectLst/>
                <a:latin typeface="Verdana" panose="020B0604030504040204" pitchFamily="34" charset="0"/>
                <a:ea typeface="Verdana" panose="020B0604030504040204" pitchFamily="34" charset="0"/>
                <a:cs typeface="TimesNewRoman"/>
              </a:rPr>
              <a:t>the investment practice of private investors, </a:t>
            </a:r>
            <a:endParaRPr lang="de-DE" sz="1200">
              <a:latin typeface="Verdana" panose="020B0604030504040204" pitchFamily="34" charset="0"/>
              <a:ea typeface="Verdana" panose="020B0604030504040204" pitchFamily="34" charset="0"/>
            </a:endParaRPr>
          </a:p>
          <a:p>
            <a:pPr marL="179388" lvl="0" indent="-179388">
              <a:buFont typeface="Symbol" panose="05050102010706020507" pitchFamily="18" charset="2"/>
              <a:buChar char="-"/>
            </a:pPr>
            <a:r>
              <a:rPr lang="en-US" sz="1200" b="0">
                <a:solidFill>
                  <a:srgbClr val="000000"/>
                </a:solidFill>
                <a:latin typeface="Verdana" panose="020B0604030504040204" pitchFamily="34" charset="0"/>
                <a:ea typeface="Verdana" panose="020B0604030504040204" pitchFamily="34" charset="0"/>
                <a:cs typeface="TimesNewRoman"/>
              </a:rPr>
              <a:t>f</a:t>
            </a:r>
            <a:r>
              <a:rPr lang="en-US" sz="1200" b="0">
                <a:solidFill>
                  <a:srgbClr val="000000"/>
                </a:solidFill>
                <a:effectLst/>
                <a:latin typeface="Verdana" panose="020B0604030504040204" pitchFamily="34" charset="0"/>
                <a:ea typeface="Verdana" panose="020B0604030504040204" pitchFamily="34" charset="0"/>
                <a:cs typeface="TimesNewRoman"/>
              </a:rPr>
              <a:t>inancing rates obtainable on the market</a:t>
            </a:r>
            <a:endParaRPr lang="de-DE" sz="1200">
              <a:latin typeface="Verdana" panose="020B0604030504040204" pitchFamily="34" charset="0"/>
              <a:ea typeface="Verdana" panose="020B0604030504040204" pitchFamily="34" charset="0"/>
            </a:endParaRPr>
          </a:p>
          <a:p>
            <a:pPr marL="179388" lvl="0" indent="-179388">
              <a:buFont typeface="Symbol" panose="05050102010706020507" pitchFamily="18" charset="2"/>
              <a:buChar char="-"/>
            </a:pPr>
            <a:r>
              <a:rPr lang="en-US" sz="1200" b="0">
                <a:solidFill>
                  <a:srgbClr val="000000"/>
                </a:solidFill>
                <a:effectLst/>
                <a:latin typeface="Verdana" panose="020B0604030504040204" pitchFamily="34" charset="0"/>
                <a:ea typeface="Verdana" panose="020B0604030504040204" pitchFamily="34" charset="0"/>
                <a:cs typeface="TimesNewRoman"/>
              </a:rPr>
              <a:t>a comparable tax treatment, or</a:t>
            </a:r>
            <a:endParaRPr lang="de-DE" sz="1200">
              <a:latin typeface="Verdana" panose="020B0604030504040204" pitchFamily="34" charset="0"/>
              <a:ea typeface="Verdana" panose="020B0604030504040204" pitchFamily="34" charset="0"/>
            </a:endParaRPr>
          </a:p>
          <a:p>
            <a:pPr marL="179388" lvl="0" indent="-179388">
              <a:buFont typeface="Symbol" panose="05050102010706020507" pitchFamily="18" charset="2"/>
              <a:buChar char="-"/>
            </a:pPr>
            <a:r>
              <a:rPr lang="en-US" sz="1200" b="0">
                <a:solidFill>
                  <a:srgbClr val="000000"/>
                </a:solidFill>
                <a:effectLst/>
                <a:latin typeface="Verdana" panose="020B0604030504040204" pitchFamily="34" charset="0"/>
                <a:ea typeface="Verdana" panose="020B0604030504040204" pitchFamily="34" charset="0"/>
                <a:cs typeface="TimesNewRoman"/>
              </a:rPr>
              <a:t>the adequate remuneration for a given good or service</a:t>
            </a:r>
            <a:endParaRPr lang="de-DE" sz="1200">
              <a:latin typeface="Verdana" panose="020B0604030504040204" pitchFamily="34" charset="0"/>
              <a:ea typeface="Verdana" panose="020B0604030504040204" pitchFamily="34" charset="0"/>
            </a:endParaRPr>
          </a:p>
          <a:p>
            <a:pPr marL="0" lvl="0" indent="1588">
              <a:buFont typeface="Symbol" panose="05050102010706020507" pitchFamily="18" charset="2"/>
              <a:buNone/>
            </a:pPr>
            <a:r>
              <a:rPr lang="en-US" sz="1200" b="0" i="0">
                <a:latin typeface="Verdana" panose="020B0604030504040204" pitchFamily="34" charset="0"/>
                <a:ea typeface="Verdana" panose="020B0604030504040204" pitchFamily="34" charset="0"/>
              </a:rPr>
              <a:t>Purchase of goods or services following a competitive, transparent and non-discriminatory tender procedure is presumed to be in line with normal market conditions</a:t>
            </a:r>
            <a:endParaRPr lang="de-DE" sz="12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latin typeface="Verdana" panose="020B0604030504040204" pitchFamily="34" charset="0"/>
              <a:ea typeface="Verdana" panose="020B0604030504040204" pitchFamily="34" charset="0"/>
            </a:endParaRPr>
          </a:p>
          <a:p>
            <a:pPr marL="0" lvl="0" indent="0">
              <a:buNone/>
            </a:pPr>
            <a:r>
              <a:rPr lang="de-DE" sz="1200" b="1" i="0">
                <a:effectLst/>
                <a:latin typeface="Verdana" panose="020B0604030504040204" pitchFamily="34" charset="0"/>
                <a:ea typeface="Verdana" panose="020B0604030504040204" pitchFamily="34" charset="0"/>
                <a:cs typeface="TimesNewRoman"/>
              </a:rPr>
              <a:t>State </a:t>
            </a:r>
            <a:r>
              <a:rPr lang="de-DE" sz="1200" b="1" i="0" err="1">
                <a:effectLst/>
                <a:latin typeface="Verdana" panose="020B0604030504040204" pitchFamily="34" charset="0"/>
                <a:ea typeface="Verdana" panose="020B0604030504040204" pitchFamily="34" charset="0"/>
                <a:cs typeface="TimesNewRoman"/>
              </a:rPr>
              <a:t>origin</a:t>
            </a:r>
            <a:r>
              <a:rPr lang="de-DE" sz="1200" b="1" i="0">
                <a:effectLst/>
                <a:latin typeface="Verdana" panose="020B0604030504040204" pitchFamily="34" charset="0"/>
                <a:ea typeface="Verdana" panose="020B0604030504040204" pitchFamily="34" charset="0"/>
                <a:cs typeface="TimesNewRoman"/>
              </a:rPr>
              <a:t>: </a:t>
            </a:r>
            <a:r>
              <a:rPr lang="de-DE" sz="1200" b="0" i="1">
                <a:effectLst/>
                <a:latin typeface="Verdana" panose="020B0604030504040204" pitchFamily="34" charset="0"/>
                <a:ea typeface="Verdana" panose="020B0604030504040204" pitchFamily="34" charset="0"/>
                <a:cs typeface="TimesNewRoman"/>
              </a:rPr>
              <a:t>„</a:t>
            </a:r>
            <a:r>
              <a:rPr lang="de-DE" sz="1200" b="0" i="1" err="1">
                <a:effectLst/>
                <a:latin typeface="Verdana" panose="020B0604030504040204" pitchFamily="34" charset="0"/>
                <a:ea typeface="Verdana" panose="020B0604030504040204" pitchFamily="34" charset="0"/>
                <a:cs typeface="TimesNewRoman"/>
              </a:rPr>
              <a:t>Provided</a:t>
            </a:r>
            <a:r>
              <a:rPr lang="de-DE" sz="1200" b="0" i="1">
                <a:effectLst/>
                <a:latin typeface="Verdana" panose="020B0604030504040204" pitchFamily="34" charset="0"/>
                <a:ea typeface="Verdana" panose="020B0604030504040204" pitchFamily="34" charset="0"/>
                <a:cs typeface="TimesNewRoman"/>
              </a:rPr>
              <a:t> </a:t>
            </a:r>
            <a:r>
              <a:rPr lang="de-DE" sz="1200" b="0" i="1" err="1">
                <a:effectLst/>
                <a:latin typeface="Verdana" panose="020B0604030504040204" pitchFamily="34" charset="0"/>
                <a:ea typeface="Verdana" panose="020B0604030504040204" pitchFamily="34" charset="0"/>
                <a:cs typeface="TimesNewRoman"/>
              </a:rPr>
              <a:t>by</a:t>
            </a:r>
            <a:r>
              <a:rPr lang="de-DE" sz="1200" b="0" i="1">
                <a:effectLst/>
                <a:latin typeface="Verdana" panose="020B0604030504040204" pitchFamily="34" charset="0"/>
                <a:ea typeface="Verdana" panose="020B0604030504040204" pitchFamily="34" charset="0"/>
                <a:cs typeface="TimesNewRoman"/>
              </a:rPr>
              <a:t> a </a:t>
            </a:r>
            <a:r>
              <a:rPr lang="de-DE" sz="1200" b="0" i="1" err="1">
                <a:effectLst/>
                <a:latin typeface="Verdana" panose="020B0604030504040204" pitchFamily="34" charset="0"/>
                <a:ea typeface="Verdana" panose="020B0604030504040204" pitchFamily="34" charset="0"/>
                <a:cs typeface="TimesNewRoman"/>
              </a:rPr>
              <a:t>third</a:t>
            </a:r>
            <a:r>
              <a:rPr lang="de-DE" sz="1200" b="0" i="1">
                <a:effectLst/>
                <a:latin typeface="Verdana" panose="020B0604030504040204" pitchFamily="34" charset="0"/>
                <a:ea typeface="Verdana" panose="020B0604030504040204" pitchFamily="34" charset="0"/>
                <a:cs typeface="TimesNewRoman"/>
              </a:rPr>
              <a:t> </a:t>
            </a:r>
            <a:r>
              <a:rPr lang="de-DE" sz="1200" b="0" i="1" err="1">
                <a:effectLst/>
                <a:latin typeface="Verdana" panose="020B0604030504040204" pitchFamily="34" charset="0"/>
                <a:ea typeface="Verdana" panose="020B0604030504040204" pitchFamily="34" charset="0"/>
                <a:cs typeface="TimesNewRoman"/>
              </a:rPr>
              <a:t>country</a:t>
            </a:r>
            <a:r>
              <a:rPr lang="de-DE" sz="1200" b="0">
                <a:effectLst/>
                <a:latin typeface="Verdana" panose="020B0604030504040204" pitchFamily="34" charset="0"/>
                <a:ea typeface="Verdana" panose="020B0604030504040204" pitchFamily="34" charset="0"/>
                <a:cs typeface="TimesNewRoman"/>
              </a:rPr>
              <a:t>“ </a:t>
            </a:r>
            <a:r>
              <a:rPr lang="de-DE" sz="1200" b="0" err="1">
                <a:effectLst/>
                <a:latin typeface="Verdana" panose="020B0604030504040204" pitchFamily="34" charset="0"/>
                <a:ea typeface="Verdana" panose="020B0604030504040204" pitchFamily="34" charset="0"/>
                <a:cs typeface="TimesNewRoman"/>
              </a:rPr>
              <a:t>includes</a:t>
            </a:r>
            <a:endParaRPr lang="de-DE" sz="1200">
              <a:latin typeface="Verdana" panose="020B0604030504040204" pitchFamily="34" charset="0"/>
              <a:ea typeface="Verdana" panose="020B0604030504040204" pitchFamily="34" charset="0"/>
            </a:endParaRPr>
          </a:p>
          <a:p>
            <a:pPr marL="265113" lvl="0" indent="-265113" defTabSz="711200">
              <a:lnSpc>
                <a:spcPct val="90000"/>
              </a:lnSpc>
              <a:spcBef>
                <a:spcPct val="0"/>
              </a:spcBef>
              <a:spcAft>
                <a:spcPct val="15000"/>
              </a:spcAft>
              <a:buFont typeface="Arial" panose="020B0604020202020204" pitchFamily="34" charset="0"/>
              <a:buChar char="•"/>
            </a:pPr>
            <a:r>
              <a:rPr lang="en-US" sz="1200" b="0">
                <a:solidFill>
                  <a:schemeClr val="tx1"/>
                </a:solidFill>
                <a:effectLst/>
                <a:latin typeface="Verdana" panose="020B0604030504040204" pitchFamily="34" charset="0"/>
                <a:ea typeface="Verdana" panose="020B0604030504040204" pitchFamily="34" charset="0"/>
                <a:cs typeface="TimesNewRoman"/>
              </a:rPr>
              <a:t>the </a:t>
            </a:r>
            <a:r>
              <a:rPr lang="en-US" sz="1200" b="1">
                <a:solidFill>
                  <a:schemeClr val="tx1"/>
                </a:solidFill>
                <a:effectLst/>
                <a:latin typeface="Verdana" panose="020B0604030504040204" pitchFamily="34" charset="0"/>
                <a:ea typeface="Verdana" panose="020B0604030504040204" pitchFamily="34" charset="0"/>
                <a:cs typeface="TimesNewRoman"/>
              </a:rPr>
              <a:t>central government and public authorities </a:t>
            </a:r>
            <a:r>
              <a:rPr lang="en-US" sz="1200" b="0">
                <a:solidFill>
                  <a:schemeClr val="tx1"/>
                </a:solidFill>
                <a:effectLst/>
                <a:latin typeface="Verdana" panose="020B0604030504040204" pitchFamily="34" charset="0"/>
                <a:ea typeface="Verdana" panose="020B0604030504040204" pitchFamily="34" charset="0"/>
                <a:cs typeface="TimesNewRoman"/>
              </a:rPr>
              <a:t>at all other levels;</a:t>
            </a:r>
            <a:endParaRPr lang="de-DE" sz="1200">
              <a:latin typeface="Verdana" panose="020B0604030504040204" pitchFamily="34" charset="0"/>
              <a:ea typeface="Verdana" panose="020B0604030504040204" pitchFamily="34" charset="0"/>
            </a:endParaRPr>
          </a:p>
          <a:p>
            <a:pPr marL="265113" lvl="0" indent="-265113" defTabSz="711200">
              <a:lnSpc>
                <a:spcPct val="90000"/>
              </a:lnSpc>
              <a:spcBef>
                <a:spcPct val="0"/>
              </a:spcBef>
              <a:spcAft>
                <a:spcPct val="15000"/>
              </a:spcAft>
              <a:buFont typeface="Arial" panose="020B0604020202020204" pitchFamily="34" charset="0"/>
              <a:buChar char="•"/>
            </a:pPr>
            <a:r>
              <a:rPr lang="en-US" sz="1200" b="0">
                <a:solidFill>
                  <a:schemeClr val="tx1"/>
                </a:solidFill>
                <a:effectLst/>
                <a:latin typeface="Verdana" panose="020B0604030504040204" pitchFamily="34" charset="0"/>
                <a:ea typeface="Verdana" panose="020B0604030504040204" pitchFamily="34" charset="0"/>
                <a:cs typeface="TimesNewRoman"/>
              </a:rPr>
              <a:t>a </a:t>
            </a:r>
            <a:r>
              <a:rPr lang="en-US" sz="1200" b="1">
                <a:solidFill>
                  <a:schemeClr val="tx1"/>
                </a:solidFill>
                <a:effectLst/>
                <a:latin typeface="Verdana" panose="020B0604030504040204" pitchFamily="34" charset="0"/>
                <a:ea typeface="Verdana" panose="020B0604030504040204" pitchFamily="34" charset="0"/>
                <a:cs typeface="TimesNewRoman"/>
              </a:rPr>
              <a:t>foreign public entity whose actions can be attributed to the third country</a:t>
            </a:r>
            <a:r>
              <a:rPr lang="en-US" sz="1200" b="0">
                <a:solidFill>
                  <a:schemeClr val="tx1"/>
                </a:solidFill>
                <a:effectLst/>
                <a:latin typeface="Verdana" panose="020B0604030504040204" pitchFamily="34" charset="0"/>
                <a:ea typeface="Verdana" panose="020B0604030504040204" pitchFamily="34" charset="0"/>
                <a:cs typeface="TimesNewRoman"/>
              </a:rPr>
              <a:t>, taking into account elements such as the characteristics of the entity and the legal and economic environment prevailing in the State in which the entity operates, including the government’s role in the economy; or</a:t>
            </a:r>
            <a:endParaRPr lang="de-DE" sz="1200">
              <a:latin typeface="Verdana" panose="020B0604030504040204" pitchFamily="34" charset="0"/>
              <a:ea typeface="Verdana" panose="020B0604030504040204" pitchFamily="34" charset="0"/>
            </a:endParaRPr>
          </a:p>
          <a:p>
            <a:pPr marL="265113" lvl="0" indent="-265113" defTabSz="711200">
              <a:lnSpc>
                <a:spcPct val="90000"/>
              </a:lnSpc>
              <a:spcBef>
                <a:spcPct val="0"/>
              </a:spcBef>
              <a:spcAft>
                <a:spcPct val="15000"/>
              </a:spcAft>
              <a:buFont typeface="Arial" panose="020B0604020202020204" pitchFamily="34" charset="0"/>
              <a:buChar char="•"/>
            </a:pPr>
            <a:r>
              <a:rPr lang="en-US" sz="1200" b="0">
                <a:solidFill>
                  <a:schemeClr val="tx1"/>
                </a:solidFill>
                <a:effectLst/>
                <a:latin typeface="Verdana" panose="020B0604030504040204" pitchFamily="34" charset="0"/>
                <a:ea typeface="Verdana" panose="020B0604030504040204" pitchFamily="34" charset="0"/>
                <a:cs typeface="TimesNewRoman"/>
              </a:rPr>
              <a:t>a </a:t>
            </a:r>
            <a:r>
              <a:rPr lang="en-US" sz="1200" b="1">
                <a:solidFill>
                  <a:schemeClr val="tx1"/>
                </a:solidFill>
                <a:effectLst/>
                <a:latin typeface="Verdana" panose="020B0604030504040204" pitchFamily="34" charset="0"/>
                <a:ea typeface="Verdana" panose="020B0604030504040204" pitchFamily="34" charset="0"/>
                <a:cs typeface="TimesNewRoman"/>
              </a:rPr>
              <a:t>private entity whose actions can be attributed to the third country</a:t>
            </a:r>
            <a:r>
              <a:rPr lang="en-US" sz="1200" b="0">
                <a:solidFill>
                  <a:schemeClr val="tx1"/>
                </a:solidFill>
                <a:effectLst/>
                <a:latin typeface="Verdana" panose="020B0604030504040204" pitchFamily="34" charset="0"/>
                <a:ea typeface="Verdana" panose="020B0604030504040204" pitchFamily="34" charset="0"/>
                <a:cs typeface="TimesNewRoman"/>
              </a:rPr>
              <a:t>, taking into account all relevant circumstances.</a:t>
            </a:r>
          </a:p>
          <a:p>
            <a:pPr marL="0" lvl="0" indent="0" defTabSz="711200">
              <a:lnSpc>
                <a:spcPct val="90000"/>
              </a:lnSpc>
              <a:spcBef>
                <a:spcPct val="0"/>
              </a:spcBef>
              <a:spcAft>
                <a:spcPct val="15000"/>
              </a:spcAft>
              <a:buFont typeface="Arial" panose="020B0604020202020204" pitchFamily="34" charset="0"/>
              <a:buNone/>
            </a:pPr>
            <a:r>
              <a:rPr lang="en-US" sz="1200" b="0">
                <a:solidFill>
                  <a:schemeClr val="tx1"/>
                </a:solidFill>
                <a:effectLst/>
                <a:latin typeface="Verdana" panose="020B0604030504040204" pitchFamily="34" charset="0"/>
                <a:ea typeface="Verdana" panose="020B0604030504040204" pitchFamily="34" charset="0"/>
              </a:rPr>
              <a:t>Means: Foreign subsidies are not limited to benefits provided directly by the state, but can be channeled through intermediaries (e.g. development banks, SOE)</a:t>
            </a:r>
          </a:p>
          <a:p>
            <a:pPr marL="0" lvl="0" indent="0" defTabSz="711200">
              <a:lnSpc>
                <a:spcPct val="90000"/>
              </a:lnSpc>
              <a:spcBef>
                <a:spcPct val="0"/>
              </a:spcBef>
              <a:spcAft>
                <a:spcPct val="15000"/>
              </a:spcAft>
              <a:buFont typeface="Arial" panose="020B0604020202020204" pitchFamily="34" charset="0"/>
              <a:buNone/>
            </a:pPr>
            <a:endParaRPr lang="en-US" sz="1200" b="0">
              <a:solidFill>
                <a:schemeClr val="tx1"/>
              </a:solidFill>
              <a:effectLst/>
              <a:latin typeface="Verdana" panose="020B0604030504040204" pitchFamily="34" charset="0"/>
              <a:ea typeface="Verdana" panose="020B0604030504040204" pitchFamily="34" charset="0"/>
            </a:endParaRPr>
          </a:p>
          <a:p>
            <a:pPr marL="0" marR="0" lvl="0" indent="0" algn="l" defTabSz="711200" rtl="0" eaLnBrk="1" fontAlgn="auto" latinLnBrk="0" hangingPunct="1">
              <a:lnSpc>
                <a:spcPct val="90000"/>
              </a:lnSpc>
              <a:spcBef>
                <a:spcPct val="0"/>
              </a:spcBef>
              <a:spcAft>
                <a:spcPct val="15000"/>
              </a:spcAft>
              <a:buClrTx/>
              <a:buSzTx/>
              <a:buFont typeface="Arial" panose="020B0604020202020204" pitchFamily="34" charset="0"/>
              <a:buNone/>
              <a:tabLst/>
              <a:defRPr/>
            </a:pPr>
            <a:r>
              <a:rPr lang="de-DE" sz="1200" b="1" i="0" err="1">
                <a:latin typeface="Verdana" panose="020B0604030504040204" pitchFamily="34" charset="0"/>
                <a:ea typeface="Verdana" panose="020B0604030504040204" pitchFamily="34" charset="0"/>
              </a:rPr>
              <a:t>Undertaking</a:t>
            </a:r>
            <a:r>
              <a:rPr lang="de-DE" sz="1200" b="1" i="0">
                <a:latin typeface="Verdana" panose="020B0604030504040204" pitchFamily="34" charset="0"/>
                <a:ea typeface="Verdana" panose="020B0604030504040204" pitchFamily="34" charset="0"/>
              </a:rPr>
              <a:t> </a:t>
            </a:r>
            <a:r>
              <a:rPr lang="en-US" sz="1200" b="1" i="0">
                <a:latin typeface="Verdana" panose="020B0604030504040204" pitchFamily="34" charset="0"/>
                <a:ea typeface="Verdana" panose="020B0604030504040204" pitchFamily="34" charset="0"/>
              </a:rPr>
              <a:t>engaging in an economic activity: </a:t>
            </a:r>
            <a:r>
              <a:rPr lang="en-US" sz="1200" b="0" i="0">
                <a:latin typeface="Verdana" panose="020B0604030504040204" pitchFamily="34" charset="0"/>
                <a:ea typeface="Verdana" panose="020B0604030504040204" pitchFamily="34" charset="0"/>
              </a:rPr>
              <a:t>This excludes benefits for non-economic activities from the scope a foreign subsidy, i.e. activities that do not include o</a:t>
            </a:r>
            <a:r>
              <a:rPr lang="en-US" b="0" i="0">
                <a:solidFill>
                  <a:srgbClr val="000000"/>
                </a:solidFill>
                <a:effectLst/>
                <a:latin typeface="Times New Roman" panose="02020603050405020304" pitchFamily="18" charset="0"/>
              </a:rPr>
              <a:t>ffering goods and services on a market (such as exercise of public powers, e.g. army or police); likely to have no relevance with regard to FSR</a:t>
            </a:r>
          </a:p>
          <a:p>
            <a:pPr marL="0" marR="0" lvl="0" indent="0" algn="l" defTabSz="711200" rtl="0" eaLnBrk="1" fontAlgn="auto" latinLnBrk="0" hangingPunct="1">
              <a:lnSpc>
                <a:spcPct val="90000"/>
              </a:lnSpc>
              <a:spcBef>
                <a:spcPct val="0"/>
              </a:spcBef>
              <a:spcAft>
                <a:spcPct val="15000"/>
              </a:spcAft>
              <a:buClrTx/>
              <a:buSzTx/>
              <a:buFont typeface="Arial" panose="020B0604020202020204" pitchFamily="34" charset="0"/>
              <a:buNone/>
              <a:tabLst/>
              <a:defRPr/>
            </a:pPr>
            <a:endParaRPr lang="en-US" b="0" i="0">
              <a:solidFill>
                <a:srgbClr val="000000"/>
              </a:solidFill>
              <a:effectLst/>
              <a:latin typeface="Times New Roman" panose="02020603050405020304" pitchFamily="18" charset="0"/>
            </a:endParaRPr>
          </a:p>
          <a:p>
            <a:pPr marL="0" marR="0" lvl="0" indent="0" algn="l" defTabSz="711200" rtl="0" eaLnBrk="1" fontAlgn="auto" latinLnBrk="0" hangingPunct="1">
              <a:lnSpc>
                <a:spcPct val="90000"/>
              </a:lnSpc>
              <a:spcBef>
                <a:spcPct val="0"/>
              </a:spcBef>
              <a:spcAft>
                <a:spcPct val="15000"/>
              </a:spcAft>
              <a:buClrTx/>
              <a:buSzTx/>
              <a:buFont typeface="Arial" panose="020B0604020202020204" pitchFamily="34" charset="0"/>
              <a:buNone/>
              <a:tabLst/>
              <a:defRPr/>
            </a:pPr>
            <a:r>
              <a:rPr lang="en-US" b="1" i="0">
                <a:solidFill>
                  <a:srgbClr val="000000"/>
                </a:solidFill>
                <a:effectLst/>
                <a:latin typeface="Times New Roman" panose="02020603050405020304" pitchFamily="18" charset="0"/>
              </a:rPr>
              <a:t>Selectivity:</a:t>
            </a:r>
            <a:r>
              <a:rPr lang="en-US" b="0" i="0">
                <a:solidFill>
                  <a:srgbClr val="000000"/>
                </a:solidFill>
                <a:effectLst/>
                <a:latin typeface="Times New Roman" panose="02020603050405020304" pitchFamily="18" charset="0"/>
              </a:rPr>
              <a:t> A benefit is “</a:t>
            </a:r>
            <a:r>
              <a:rPr lang="en-US" b="0" i="1"/>
              <a:t>limited, in law or in fact, to one or more undertakings or industries</a:t>
            </a:r>
            <a:r>
              <a:rPr lang="en-US" b="1" i="1"/>
              <a:t>” </a:t>
            </a:r>
            <a:r>
              <a:rPr lang="en-US" b="0" i="0"/>
              <a:t>if it is granted selectively to certain company, groups of companies or sectors</a:t>
            </a:r>
          </a:p>
          <a:p>
            <a:pPr marL="171450" marR="0" lvl="0"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Government support programs are generally selective as they only apply to certain groups of companies, e.g. support to energy-intensive companies for decarbonization</a:t>
            </a:r>
          </a:p>
          <a:p>
            <a:pPr marL="171450" marR="0" lvl="0"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b="0" i="0">
                <a:solidFill>
                  <a:srgbClr val="000000"/>
                </a:solidFill>
                <a:effectLst/>
                <a:latin typeface="Times New Roman" panose="02020603050405020304" pitchFamily="18" charset="0"/>
              </a:rPr>
              <a:t>Whether a benefit is selective can particularly be difficult in case of tax reliefs or exemptions (there is no clear case law even under EU State aid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08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1279525"/>
            <a:ext cx="6137275" cy="3452813"/>
          </a:xfrm>
        </p:spPr>
      </p:sp>
      <p:sp>
        <p:nvSpPr>
          <p:cNvPr id="3" name="Notizenplatzhalter 2"/>
          <p:cNvSpPr>
            <a:spLocks noGrp="1"/>
          </p:cNvSpPr>
          <p:nvPr>
            <p:ph type="body" idx="1"/>
          </p:nvPr>
        </p:nvSpPr>
        <p:spPr/>
        <p:txBody>
          <a:bodyPr/>
          <a:lstStyle/>
          <a:p>
            <a:pPr marL="73025" lvl="1" defTabSz="666750">
              <a:lnSpc>
                <a:spcPct val="90000"/>
              </a:lnSpc>
              <a:spcBef>
                <a:spcPct val="0"/>
              </a:spcBef>
              <a:spcAft>
                <a:spcPct val="15000"/>
              </a:spcAft>
            </a:pPr>
            <a:r>
              <a:rPr lang="en-US" b="0" i="0">
                <a:solidFill>
                  <a:srgbClr val="000000"/>
                </a:solidFill>
                <a:effectLst/>
                <a:latin typeface="Verdana" panose="020B0604030504040204" pitchFamily="34" charset="0"/>
                <a:ea typeface="Verdana" panose="020B0604030504040204" pitchFamily="34" charset="0"/>
              </a:rPr>
              <a:t>Commission will consider certain indicators, such as</a:t>
            </a: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de-DE" sz="1200" err="1">
                <a:latin typeface="Verdana" panose="020B0604030504040204" pitchFamily="34" charset="0"/>
                <a:ea typeface="Verdana" panose="020B0604030504040204" pitchFamily="34" charset="0"/>
              </a:rPr>
              <a:t>Amount</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subsidy</a:t>
            </a:r>
            <a:endParaRPr lang="de-DE" sz="1200" b="0" i="0">
              <a:solidFill>
                <a:schemeClr val="tx1"/>
              </a:solidFill>
              <a:effectLst/>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de-DE" sz="1200">
                <a:latin typeface="Verdana" panose="020B0604030504040204" pitchFamily="34" charset="0"/>
                <a:ea typeface="Verdana" panose="020B0604030504040204" pitchFamily="34" charset="0"/>
              </a:rPr>
              <a:t>Nature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subsidy</a:t>
            </a:r>
            <a:endParaRPr lang="de-DE" sz="1200">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de-DE" sz="1200">
                <a:latin typeface="Verdana" panose="020B0604030504040204" pitchFamily="34" charset="0"/>
                <a:ea typeface="Verdana" panose="020B0604030504040204" pitchFamily="34" charset="0"/>
              </a:rPr>
              <a:t>Purpose and </a:t>
            </a:r>
            <a:r>
              <a:rPr lang="de-DE" sz="1200" err="1">
                <a:latin typeface="Verdana" panose="020B0604030504040204" pitchFamily="34" charset="0"/>
                <a:ea typeface="Verdana" panose="020B0604030504040204" pitchFamily="34" charset="0"/>
              </a:rPr>
              <a:t>conditions</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subsidy</a:t>
            </a:r>
            <a:endParaRPr lang="de-DE" sz="1200">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de-DE" sz="1200">
                <a:latin typeface="Verdana" panose="020B0604030504040204" pitchFamily="34" charset="0"/>
                <a:ea typeface="Verdana" panose="020B0604030504040204" pitchFamily="34" charset="0"/>
              </a:rPr>
              <a:t>Situation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the</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company</a:t>
            </a:r>
            <a:r>
              <a:rPr lang="de-DE" sz="1200">
                <a:latin typeface="Verdana" panose="020B0604030504040204" pitchFamily="34" charset="0"/>
                <a:ea typeface="Verdana" panose="020B0604030504040204" pitchFamily="34" charset="0"/>
              </a:rPr>
              <a:t> (e.g. </a:t>
            </a:r>
            <a:r>
              <a:rPr lang="de-DE" sz="1200" err="1">
                <a:latin typeface="Verdana" panose="020B0604030504040204" pitchFamily="34" charset="0"/>
                <a:ea typeface="Verdana" panose="020B0604030504040204" pitchFamily="34" charset="0"/>
              </a:rPr>
              <a:t>size</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market</a:t>
            </a:r>
            <a:r>
              <a:rPr lang="de-DE" sz="1200">
                <a:latin typeface="Verdana" panose="020B0604030504040204" pitchFamily="34" charset="0"/>
                <a:ea typeface="Verdana" panose="020B0604030504040204" pitchFamily="34" charset="0"/>
              </a:rPr>
              <a:t>)</a:t>
            </a: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de-DE" sz="1200">
                <a:latin typeface="Verdana" panose="020B0604030504040204" pitchFamily="34" charset="0"/>
                <a:ea typeface="Verdana" panose="020B0604030504040204" pitchFamily="34" charset="0"/>
              </a:rPr>
              <a:t>Level and </a:t>
            </a:r>
            <a:r>
              <a:rPr lang="de-DE" sz="1200" err="1">
                <a:latin typeface="Verdana" panose="020B0604030504040204" pitchFamily="34" charset="0"/>
                <a:ea typeface="Verdana" panose="020B0604030504040204" pitchFamily="34" charset="0"/>
              </a:rPr>
              <a:t>evolution</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economic</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activity</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of</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the</a:t>
            </a:r>
            <a:r>
              <a:rPr lang="de-DE" sz="1200">
                <a:latin typeface="Verdana" panose="020B0604030504040204" pitchFamily="34" charset="0"/>
                <a:ea typeface="Verdana" panose="020B0604030504040204" pitchFamily="34" charset="0"/>
              </a:rPr>
              <a:t> </a:t>
            </a:r>
            <a:r>
              <a:rPr lang="de-DE" sz="1200" err="1">
                <a:latin typeface="Verdana" panose="020B0604030504040204" pitchFamily="34" charset="0"/>
                <a:ea typeface="Verdana" panose="020B0604030504040204" pitchFamily="34" charset="0"/>
              </a:rPr>
              <a:t>company</a:t>
            </a:r>
            <a:endParaRPr lang="de-DE" sz="1200">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de-DE" sz="1200">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de-DE" sz="1200">
              <a:latin typeface="Verdana" panose="020B0604030504040204" pitchFamily="34" charset="0"/>
              <a:ea typeface="Verdana" panose="020B0604030504040204" pitchFamily="34" charset="0"/>
            </a:endParaRPr>
          </a:p>
          <a:p>
            <a:pPr marL="244475" marR="0" lvl="1" indent="-17145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US" b="0" i="0">
              <a:solidFill>
                <a:srgbClr val="000000"/>
              </a:solidFill>
              <a:effectLst/>
              <a:latin typeface="Verdana" panose="020B0604030504040204" pitchFamily="34" charset="0"/>
              <a:ea typeface="Verdana" panose="020B0604030504040204" pitchFamily="34" charset="0"/>
            </a:endParaRPr>
          </a:p>
          <a:p>
            <a:pPr defTabSz="990570">
              <a:defRPr/>
            </a:pPr>
            <a:endParaRPr lang="en-US" b="1" i="0">
              <a:solidFill>
                <a:srgbClr val="000000"/>
              </a:solidFill>
              <a:effectLst/>
              <a:latin typeface="Times New Roman" panose="02020603050405020304" pitchFamily="18" charset="0"/>
            </a:endParaRPr>
          </a:p>
          <a:p>
            <a:pPr defTabSz="990570">
              <a:defRPr/>
            </a:pPr>
            <a:endParaRPr lang="en-US" b="1" i="0">
              <a:solidFill>
                <a:srgbClr val="000000"/>
              </a:solidFill>
              <a:effectLst/>
              <a:latin typeface="Times New Roman" panose="02020603050405020304" pitchFamily="18" charset="0"/>
            </a:endParaRPr>
          </a:p>
          <a:p>
            <a:pPr defTabSz="990570">
              <a:defRPr/>
            </a:pPr>
            <a:r>
              <a:rPr lang="en-US" b="1" i="0">
                <a:solidFill>
                  <a:srgbClr val="000000"/>
                </a:solidFill>
                <a:effectLst/>
                <a:latin typeface="Times New Roman" panose="02020603050405020304" pitchFamily="18" charset="0"/>
              </a:rPr>
              <a:t>Categories of foreign subsidies most likely to distort the internal market, Art. 5 (1) FSR: </a:t>
            </a:r>
            <a:r>
              <a:rPr lang="en-US" b="0" i="0">
                <a:solidFill>
                  <a:srgbClr val="000000"/>
                </a:solidFill>
                <a:effectLst/>
                <a:latin typeface="Times New Roman" panose="02020603050405020304" pitchFamily="18" charset="0"/>
              </a:rPr>
              <a:t>An undertaking under investigation shall be granted the possibility to provide relevant information as to whether a foreign subsidy falling under one of the categories set out above does not distort the internal market in the specific circumstances of the case.</a:t>
            </a:r>
          </a:p>
          <a:p>
            <a:pPr defTabSz="990570">
              <a:defRPr/>
            </a:pPr>
            <a:endParaRPr lang="en-US" b="0" i="0">
              <a:solidFill>
                <a:srgbClr val="000000"/>
              </a:solidFill>
              <a:effectLst/>
              <a:latin typeface="Times New Roman" panose="02020603050405020304" pitchFamily="18" charset="0"/>
            </a:endParaRPr>
          </a:p>
          <a:p>
            <a:pPr defTabSz="990570">
              <a:defRPr/>
            </a:pPr>
            <a:r>
              <a:rPr lang="en-US" b="0" i="0">
                <a:solidFill>
                  <a:srgbClr val="000000"/>
                </a:solidFill>
                <a:effectLst/>
                <a:latin typeface="Times New Roman" panose="02020603050405020304" pitchFamily="18" charset="0"/>
              </a:rPr>
              <a:t>Exceptional occurrences: e.g. damage compensation to airlines affected by COVID19 travel bans</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F1DF3-7642-1346-B22D-93A4C1B09A6E}"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68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CEA-9856-0E7D-F532-BACC25EFE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A0F38-1B55-A99F-747F-9A6D78BD3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BEA00-E929-1A8D-16A8-15F031D8E8FC}"/>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912B4027-8A00-0CF1-BB67-FB73F90C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5CEF6-6CED-0770-1287-6F4DB3EBF699}"/>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35496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4063-2386-1B93-5999-91DBB332C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89EB4-59CD-2A2F-2B08-4ADB76CBA9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CF60A-B7F7-71F6-DC52-B08C8738028F}"/>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0CCDD664-2295-51B8-3B53-5996AA00C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3B73B-B564-7DFD-794F-C291E74AC080}"/>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96755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A01C5-1A0B-EB4A-992D-8C8C8E3C8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D9E12-57F5-36A8-6430-3F5C56C18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92746-D546-DD25-2EFB-62E92690BA02}"/>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FA661043-73AE-564E-8FF9-04897839B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0705B-CB76-20C1-0F22-D5250FAB6782}"/>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56211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149229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263403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171409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203489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198584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39631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232791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325878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6CE6-1B55-F29B-4351-4B30D08FC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140E1-0A4F-9A83-B7B7-14702A04C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A44D-9939-7A63-610A-71902E0AFDB4}"/>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C7CF81BC-45F7-2455-132C-613367745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91912-18A4-4BB7-C3DC-30ADEA6947F6}"/>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95283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349528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463266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6318A-33B7-4790-8645-7E125C817A5A}" type="slidenum">
              <a:rPr lang="en-GB" smtClean="0"/>
              <a:t>‹#›</a:t>
            </a:fld>
            <a:endParaRPr lang="en-GB"/>
          </a:p>
        </p:txBody>
      </p:sp>
    </p:spTree>
    <p:extLst>
      <p:ext uri="{BB962C8B-B14F-4D97-AF65-F5344CB8AC3E}">
        <p14:creationId xmlns:p14="http://schemas.microsoft.com/office/powerpoint/2010/main" val="577371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omstein_titel_blau">
    <p:spTree>
      <p:nvGrpSpPr>
        <p:cNvPr id="1" name=""/>
        <p:cNvGrpSpPr/>
        <p:nvPr/>
      </p:nvGrpSpPr>
      <p:grpSpPr>
        <a:xfrm>
          <a:off x="0" y="0"/>
          <a:ext cx="0" cy="0"/>
          <a:chOff x="0" y="0"/>
          <a:chExt cx="0" cy="0"/>
        </a:xfrm>
      </p:grpSpPr>
      <p:sp>
        <p:nvSpPr>
          <p:cNvPr id="6" name="Rechteck 5"/>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24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382483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mstein_titel_hellgrün">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1839622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mstein_titel_rot">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919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mstein_titel_grünblau">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38200" y="2050884"/>
            <a:ext cx="10619509" cy="1856099"/>
          </a:xfrm>
        </p:spPr>
        <p:txBody>
          <a:bodyPr anchor="t">
            <a:noAutofit/>
          </a:bodyPr>
          <a:lstStyle>
            <a:lvl1pPr algn="l">
              <a:defRPr sz="3200" baseline="0"/>
            </a:lvl1pPr>
          </a:lstStyle>
          <a:p>
            <a:r>
              <a:rPr lang="de-DE"/>
              <a:t>Titel der </a:t>
            </a:r>
            <a:br>
              <a:rPr lang="de-DE"/>
            </a:br>
            <a:r>
              <a:rPr lang="de-DE"/>
              <a:t>Präsentation</a:t>
            </a:r>
            <a:br>
              <a:rPr lang="de-DE"/>
            </a:br>
            <a:r>
              <a:rPr lang="de-DE"/>
              <a:t>maximal</a:t>
            </a:r>
            <a:br>
              <a:rPr lang="de-DE"/>
            </a:br>
            <a:r>
              <a:rPr lang="de-DE"/>
              <a:t>vierzeilig</a:t>
            </a:r>
          </a:p>
        </p:txBody>
      </p:sp>
      <p:sp>
        <p:nvSpPr>
          <p:cNvPr id="3" name="Untertitel 2"/>
          <p:cNvSpPr>
            <a:spLocks noGrp="1"/>
          </p:cNvSpPr>
          <p:nvPr>
            <p:ph type="subTitle" idx="1" hasCustomPrompt="1"/>
          </p:nvPr>
        </p:nvSpPr>
        <p:spPr>
          <a:xfrm>
            <a:off x="838200" y="4237027"/>
            <a:ext cx="10619509" cy="108311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Vortragende</a:t>
            </a:r>
          </a:p>
        </p:txBody>
      </p:sp>
      <p:sp>
        <p:nvSpPr>
          <p:cNvPr id="11" name="Textplatzhalter 10"/>
          <p:cNvSpPr>
            <a:spLocks noGrp="1"/>
          </p:cNvSpPr>
          <p:nvPr>
            <p:ph type="body" sz="quarter" idx="10" hasCustomPrompt="1"/>
          </p:nvPr>
        </p:nvSpPr>
        <p:spPr>
          <a:xfrm>
            <a:off x="838200" y="5757286"/>
            <a:ext cx="10619509" cy="914400"/>
          </a:xfrm>
        </p:spPr>
        <p:txBody>
          <a:bodyPr anchor="t">
            <a:noAutofit/>
          </a:bodyPr>
          <a:lstStyle>
            <a:lvl1pPr marL="0" indent="0" algn="l">
              <a:buFontTx/>
              <a:buNone/>
              <a:defRPr sz="1600" baseline="0"/>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Datum und Ort </a:t>
            </a:r>
          </a:p>
        </p:txBody>
      </p:sp>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9" y="540055"/>
            <a:ext cx="3628737" cy="864565"/>
          </a:xfrm>
          <a:prstGeom prst="rect">
            <a:avLst/>
          </a:prstGeom>
        </p:spPr>
      </p:pic>
    </p:spTree>
    <p:extLst>
      <p:ext uri="{BB962C8B-B14F-4D97-AF65-F5344CB8AC3E}">
        <p14:creationId xmlns:p14="http://schemas.microsoft.com/office/powerpoint/2010/main" val="288579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mstein_content_blau">
    <p:spTree>
      <p:nvGrpSpPr>
        <p:cNvPr id="1" name=""/>
        <p:cNvGrpSpPr/>
        <p:nvPr/>
      </p:nvGrpSpPr>
      <p:grpSpPr>
        <a:xfrm>
          <a:off x="0" y="0"/>
          <a:ext cx="0" cy="0"/>
          <a:chOff x="0" y="0"/>
          <a:chExt cx="0" cy="0"/>
        </a:xfrm>
      </p:grpSpPr>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4"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baseline="0">
                <a:solidFill>
                  <a:srgbClr val="0070C0"/>
                </a:solidFill>
              </a:defRPr>
            </a:lvl1pPr>
            <a:lvl2pPr marL="284400" indent="-285750">
              <a:lnSpc>
                <a:spcPct val="100000"/>
              </a:lnSpc>
              <a:spcBef>
                <a:spcPts val="0"/>
              </a:spcBef>
              <a:spcAft>
                <a:spcPts val="1200"/>
              </a:spcAft>
              <a:buFont typeface="Arial" panose="020B0604020202020204" pitchFamily="34" charset="0"/>
              <a:buChar char="•"/>
              <a:defRPr sz="1500" u="none" baseline="0"/>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baseline="0"/>
            </a:lvl4pPr>
          </a:lstStyle>
          <a:p>
            <a:pPr lvl="0"/>
            <a:r>
              <a:rPr lang="de-DE"/>
              <a:t>Text durch klicken hinzufügen (Zwischenüberschriften: farbig/fett, </a:t>
            </a:r>
            <a:r>
              <a:rPr lang="de-DE" err="1"/>
              <a:t>Bulletpoints</a:t>
            </a:r>
            <a:r>
              <a:rPr lang="de-DE"/>
              <a:t>: normal/schwarz)</a:t>
            </a:r>
          </a:p>
          <a:p>
            <a:pPr lvl="1"/>
            <a:r>
              <a:rPr lang="de-DE" err="1"/>
              <a:t>Bulletpoint</a:t>
            </a:r>
            <a:r>
              <a:rPr lang="de-DE"/>
              <a:t> erste Ebene</a:t>
            </a:r>
          </a:p>
          <a:p>
            <a:pPr lvl="2"/>
            <a:r>
              <a:rPr lang="de-DE" err="1"/>
              <a:t>Bulletpoint</a:t>
            </a:r>
            <a:r>
              <a:rPr lang="de-DE"/>
              <a:t> zweite Ebene</a:t>
            </a:r>
          </a:p>
          <a:p>
            <a:pPr lvl="3"/>
            <a:r>
              <a:rPr lang="de-DE" err="1"/>
              <a:t>Bulletpoint</a:t>
            </a:r>
            <a:r>
              <a:rPr lang="de-DE"/>
              <a:t> dritte Ebene</a:t>
            </a:r>
          </a:p>
        </p:txBody>
      </p:sp>
      <p:sp>
        <p:nvSpPr>
          <p:cNvPr id="11"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035634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81A698"/>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84713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mstein_content_rot">
    <p:spTree>
      <p:nvGrpSpPr>
        <p:cNvPr id="1" name=""/>
        <p:cNvGrpSpPr/>
        <p:nvPr/>
      </p:nvGrpSpPr>
      <p:grpSpPr>
        <a:xfrm>
          <a:off x="0" y="0"/>
          <a:ext cx="0" cy="0"/>
          <a:chOff x="0" y="0"/>
          <a:chExt cx="0" cy="0"/>
        </a:xfrm>
      </p:grpSpPr>
      <p:sp>
        <p:nvSpPr>
          <p:cNvPr id="5" name="Rechteck 4"/>
          <p:cNvSpPr/>
          <p:nvPr userDrawn="1"/>
        </p:nvSpPr>
        <p:spPr>
          <a:xfrm>
            <a:off x="0" y="692450"/>
            <a:ext cx="12192000" cy="5465618"/>
          </a:xfrm>
          <a:prstGeom prst="rect">
            <a:avLst/>
          </a:prstGeom>
          <a:solidFill>
            <a:srgbClr val="FDE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F08272"/>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 </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422572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5A70-3A66-D167-3902-400646D3F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465520-A982-FAE2-8265-523874494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21497-C71C-DCF0-22E7-1B064E019E98}"/>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8A5129DA-C23B-CB84-E9F5-0CE111344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225B6-08F9-75B1-5B62-D02993EA4016}"/>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1439333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mstein_content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E3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9"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4599B2"/>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10"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287716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omstein_content_blau">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10"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1222591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section_divider_blau">
    <p:spTree>
      <p:nvGrpSpPr>
        <p:cNvPr id="1" name=""/>
        <p:cNvGrpSpPr/>
        <p:nvPr/>
      </p:nvGrpSpPr>
      <p:grpSpPr>
        <a:xfrm>
          <a:off x="0" y="0"/>
          <a:ext cx="0" cy="0"/>
          <a:chOff x="0" y="0"/>
          <a:chExt cx="0" cy="0"/>
        </a:xfrm>
      </p:grpSpPr>
      <p:sp>
        <p:nvSpPr>
          <p:cNvPr id="5" name="Rechteck 4"/>
          <p:cNvSpPr/>
          <p:nvPr userDrawn="1"/>
        </p:nvSpPr>
        <p:spPr>
          <a:xfrm>
            <a:off x="0" y="696191"/>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18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89973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ection_divider_blau">
    <p:spTree>
      <p:nvGrpSpPr>
        <p:cNvPr id="1" name=""/>
        <p:cNvGrpSpPr/>
        <p:nvPr/>
      </p:nvGrpSpPr>
      <p:grpSpPr>
        <a:xfrm>
          <a:off x="0" y="0"/>
          <a:ext cx="0" cy="0"/>
          <a:chOff x="0" y="0"/>
          <a:chExt cx="0" cy="0"/>
        </a:xfrm>
      </p:grpSpPr>
      <p:sp>
        <p:nvSpPr>
          <p:cNvPr id="5" name="Rechteck 4"/>
          <p:cNvSpPr/>
          <p:nvPr userDrawn="1"/>
        </p:nvSpPr>
        <p:spPr>
          <a:xfrm>
            <a:off x="0" y="696191"/>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18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4075560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_divider_hellgrün">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926110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ection_divider_rot">
    <p:spTree>
      <p:nvGrpSpPr>
        <p:cNvPr id="1" name=""/>
        <p:cNvGrpSpPr/>
        <p:nvPr/>
      </p:nvGrpSpPr>
      <p:grpSpPr>
        <a:xfrm>
          <a:off x="0" y="0"/>
          <a:ext cx="0" cy="0"/>
          <a:chOff x="0" y="0"/>
          <a:chExt cx="0" cy="0"/>
        </a:xfrm>
      </p:grpSpPr>
      <p:sp>
        <p:nvSpPr>
          <p:cNvPr id="8" name="Rechteck 7"/>
          <p:cNvSpPr/>
          <p:nvPr userDrawn="1"/>
        </p:nvSpPr>
        <p:spPr>
          <a:xfrm>
            <a:off x="0" y="706583"/>
            <a:ext cx="12192000" cy="5476009"/>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5"/>
            <a:ext cx="2600036" cy="619472"/>
          </a:xfrm>
          <a:prstGeom prst="rect">
            <a:avLst/>
          </a:prstGeom>
        </p:spPr>
      </p:pic>
    </p:spTree>
    <p:extLst>
      <p:ext uri="{BB962C8B-B14F-4D97-AF65-F5344CB8AC3E}">
        <p14:creationId xmlns:p14="http://schemas.microsoft.com/office/powerpoint/2010/main" val="2591601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ection_divider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879764" y="5070585"/>
            <a:ext cx="9144000" cy="644416"/>
          </a:xfrm>
        </p:spPr>
        <p:txBody>
          <a:bodyPr anchor="t">
            <a:normAutofit/>
          </a:bodyPr>
          <a:lstStyle>
            <a:lvl1pPr algn="l">
              <a:defRPr sz="3200" b="1" i="0">
                <a:latin typeface="Verdana" charset="0"/>
                <a:ea typeface="Verdana" charset="0"/>
                <a:cs typeface="Verdana" charset="0"/>
              </a:defRPr>
            </a:lvl1pPr>
          </a:lstStyle>
          <a:p>
            <a:r>
              <a:rPr lang="de-DE" err="1"/>
              <a:t>Section</a:t>
            </a:r>
            <a:r>
              <a:rPr lang="de-DE"/>
              <a:t> #</a:t>
            </a: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Titel </a:t>
            </a:r>
            <a:r>
              <a:rPr lang="de-DE" err="1"/>
              <a:t>Section</a:t>
            </a:r>
            <a:r>
              <a:rPr lang="de-DE"/>
              <a:t> </a:t>
            </a:r>
            <a:r>
              <a:rPr lang="de-DE" err="1"/>
              <a:t>Divider</a:t>
            </a:r>
            <a:endParaRPr lang="de-DE"/>
          </a:p>
          <a:p>
            <a:r>
              <a:rPr lang="de-DE"/>
              <a:t>maximal</a:t>
            </a:r>
          </a:p>
          <a:p>
            <a:r>
              <a:rPr lang="de-DE"/>
              <a:t>vierzeilig</a:t>
            </a:r>
          </a:p>
        </p:txBody>
      </p:sp>
      <p:pic>
        <p:nvPicPr>
          <p:cNvPr id="6"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764" y="1276484"/>
            <a:ext cx="2600036" cy="619472"/>
          </a:xfrm>
          <a:prstGeom prst="rect">
            <a:avLst/>
          </a:prstGeom>
        </p:spPr>
      </p:pic>
    </p:spTree>
    <p:extLst>
      <p:ext uri="{BB962C8B-B14F-4D97-AF65-F5344CB8AC3E}">
        <p14:creationId xmlns:p14="http://schemas.microsoft.com/office/powerpoint/2010/main" val="2303095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omstein_content_blau">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10"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751079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934581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omstein_content_rot">
    <p:spTree>
      <p:nvGrpSpPr>
        <p:cNvPr id="1" name=""/>
        <p:cNvGrpSpPr/>
        <p:nvPr/>
      </p:nvGrpSpPr>
      <p:grpSpPr>
        <a:xfrm>
          <a:off x="0" y="0"/>
          <a:ext cx="0" cy="0"/>
          <a:chOff x="0" y="0"/>
          <a:chExt cx="0" cy="0"/>
        </a:xfrm>
      </p:grpSpPr>
      <p:sp>
        <p:nvSpPr>
          <p:cNvPr id="5" name="Rechteck 4"/>
          <p:cNvSpPr/>
          <p:nvPr userDrawn="1"/>
        </p:nvSpPr>
        <p:spPr>
          <a:xfrm>
            <a:off x="0" y="692450"/>
            <a:ext cx="12192000" cy="5465618"/>
          </a:xfrm>
          <a:prstGeom prst="rect">
            <a:avLst/>
          </a:prstGeom>
          <a:solidFill>
            <a:srgbClr val="FDE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41344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C677-91D4-BF11-BE97-CBCE6CF63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A2579-ACF8-FB40-9E9D-934E9D87C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B7F23-27D3-DB02-9836-75CD67A0F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3E017-70EE-8074-2509-F2512CFBBC1F}"/>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6" name="Footer Placeholder 5">
            <a:extLst>
              <a:ext uri="{FF2B5EF4-FFF2-40B4-BE49-F238E27FC236}">
                <a16:creationId xmlns:a16="http://schemas.microsoft.com/office/drawing/2014/main" id="{0DF706EA-2C04-E52A-F720-74243AF61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63F87-9B39-0E4D-023C-B29B6985F17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604874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mstein_content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E3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rm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3138044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omstein_content_blau">
    <p:spTree>
      <p:nvGrpSpPr>
        <p:cNvPr id="1" name=""/>
        <p:cNvGrpSpPr/>
        <p:nvPr/>
      </p:nvGrpSpPr>
      <p:grpSpPr>
        <a:xfrm>
          <a:off x="0" y="0"/>
          <a:ext cx="0" cy="0"/>
          <a:chOff x="0" y="0"/>
          <a:chExt cx="0" cy="0"/>
        </a:xfrm>
      </p:grpSpPr>
      <p:sp>
        <p:nvSpPr>
          <p:cNvPr id="9" name="Rechteck 8"/>
          <p:cNvSpPr/>
          <p:nvPr userDrawn="1"/>
        </p:nvSpPr>
        <p:spPr>
          <a:xfrm>
            <a:off x="0" y="706583"/>
            <a:ext cx="12192000" cy="5470381"/>
          </a:xfrm>
          <a:prstGeom prst="rect">
            <a:avLst/>
          </a:prstGeom>
          <a:solidFill>
            <a:srgbClr val="D9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4"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baseline="0">
                <a:solidFill>
                  <a:srgbClr val="0070C0"/>
                </a:solidFill>
              </a:defRPr>
            </a:lvl1pPr>
            <a:lvl2pPr marL="284400" indent="-285750">
              <a:lnSpc>
                <a:spcPct val="100000"/>
              </a:lnSpc>
              <a:spcBef>
                <a:spcPts val="0"/>
              </a:spcBef>
              <a:spcAft>
                <a:spcPts val="1200"/>
              </a:spcAft>
              <a:buFont typeface="Arial" panose="020B0604020202020204" pitchFamily="34" charset="0"/>
              <a:buChar char="•"/>
              <a:defRPr sz="1500" u="none" baseline="0"/>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baseline="0"/>
            </a:lvl4pPr>
          </a:lstStyle>
          <a:p>
            <a:pPr lvl="0"/>
            <a:r>
              <a:rPr lang="de-DE"/>
              <a:t>Text durch klicken hinzufügen (Zwischenüberschriften: farbig/fett, </a:t>
            </a:r>
            <a:r>
              <a:rPr lang="de-DE" err="1"/>
              <a:t>Bulletpoints</a:t>
            </a:r>
            <a:r>
              <a:rPr lang="de-DE"/>
              <a:t>: normal/schwarz)</a:t>
            </a:r>
          </a:p>
          <a:p>
            <a:pPr lvl="1"/>
            <a:r>
              <a:rPr lang="de-DE" err="1"/>
              <a:t>Bulletpoint</a:t>
            </a:r>
            <a:r>
              <a:rPr lang="de-DE"/>
              <a:t> erste Ebene</a:t>
            </a:r>
          </a:p>
          <a:p>
            <a:pPr lvl="2"/>
            <a:r>
              <a:rPr lang="de-DE" err="1"/>
              <a:t>Bulletpoint</a:t>
            </a:r>
            <a:r>
              <a:rPr lang="de-DE"/>
              <a:t> zweite Ebene</a:t>
            </a:r>
          </a:p>
          <a:p>
            <a:pPr lvl="3"/>
            <a:r>
              <a:rPr lang="de-DE" err="1"/>
              <a:t>Bulletpoint</a:t>
            </a:r>
            <a:r>
              <a:rPr lang="de-DE"/>
              <a:t> dritte Ebene</a:t>
            </a:r>
          </a:p>
        </p:txBody>
      </p:sp>
      <p:sp>
        <p:nvSpPr>
          <p:cNvPr id="11"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833212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omstein_content_hellgrün">
    <p:spTree>
      <p:nvGrpSpPr>
        <p:cNvPr id="1" name=""/>
        <p:cNvGrpSpPr/>
        <p:nvPr/>
      </p:nvGrpSpPr>
      <p:grpSpPr>
        <a:xfrm>
          <a:off x="0" y="0"/>
          <a:ext cx="0" cy="0"/>
          <a:chOff x="0" y="0"/>
          <a:chExt cx="0" cy="0"/>
        </a:xfrm>
      </p:grpSpPr>
      <p:sp>
        <p:nvSpPr>
          <p:cNvPr id="5" name="Rechteck 4"/>
          <p:cNvSpPr/>
          <p:nvPr userDrawn="1"/>
        </p:nvSpPr>
        <p:spPr>
          <a:xfrm>
            <a:off x="0" y="713232"/>
            <a:ext cx="12192000" cy="5465618"/>
          </a:xfrm>
          <a:prstGeom prst="rect">
            <a:avLst/>
          </a:prstGeom>
          <a:solidFill>
            <a:srgbClr val="EC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hasCustomPrompt="1"/>
          </p:nvPr>
        </p:nvSpPr>
        <p:spPr>
          <a:xfrm>
            <a:off x="443346" y="218354"/>
            <a:ext cx="11152909" cy="405100"/>
          </a:xfrm>
        </p:spPr>
        <p:txBody>
          <a:bodyPr anchor="t">
            <a:noAutofit/>
          </a:bodyPr>
          <a:lstStyle>
            <a:lvl1pPr algn="l">
              <a:defRPr sz="1800"/>
            </a:lvl1pPr>
          </a:lstStyle>
          <a:p>
            <a:r>
              <a:rPr lang="de-DE"/>
              <a:t>Füge Überschrift ein</a:t>
            </a:r>
          </a:p>
        </p:txBody>
      </p:sp>
      <p:sp>
        <p:nvSpPr>
          <p:cNvPr id="6" name="Foliennummernplatzhalter 5"/>
          <p:cNvSpPr>
            <a:spLocks noGrp="1"/>
          </p:cNvSpPr>
          <p:nvPr>
            <p:ph type="sldNum" sz="quarter" idx="12"/>
          </p:nvPr>
        </p:nvSpPr>
        <p:spPr/>
        <p:txBody>
          <a:bodyPr/>
          <a:lstStyle/>
          <a:p>
            <a:fld id="{195F06CA-5577-E54B-B1DC-7CB06FD6BFA4}" type="slidenum">
              <a:rPr lang="de-DE" smtClean="0"/>
              <a:t>‹#›</a:t>
            </a:fld>
            <a:endParaRPr lang="de-DE"/>
          </a:p>
        </p:txBody>
      </p:sp>
      <p:sp>
        <p:nvSpPr>
          <p:cNvPr id="10" name="Textplatzhalter 13"/>
          <p:cNvSpPr>
            <a:spLocks noGrp="1"/>
          </p:cNvSpPr>
          <p:nvPr>
            <p:ph type="body" sz="quarter" idx="13" hasCustomPrompt="1"/>
          </p:nvPr>
        </p:nvSpPr>
        <p:spPr>
          <a:xfrm>
            <a:off x="475200" y="1018800"/>
            <a:ext cx="10876800" cy="4903200"/>
          </a:xfrm>
        </p:spPr>
        <p:txBody>
          <a:bodyPr>
            <a:noAutofit/>
          </a:bodyPr>
          <a:lstStyle>
            <a:lvl1pPr>
              <a:lnSpc>
                <a:spcPct val="100000"/>
              </a:lnSpc>
              <a:spcBef>
                <a:spcPts val="0"/>
              </a:spcBef>
              <a:spcAft>
                <a:spcPts val="1200"/>
              </a:spcAft>
              <a:defRPr sz="1500" b="1">
                <a:solidFill>
                  <a:srgbClr val="81A698"/>
                </a:solidFill>
              </a:defRPr>
            </a:lvl1pPr>
            <a:lvl2pPr marL="284400" indent="-285750">
              <a:lnSpc>
                <a:spcPct val="100000"/>
              </a:lnSpc>
              <a:spcBef>
                <a:spcPts val="0"/>
              </a:spcBef>
              <a:spcAft>
                <a:spcPts val="1200"/>
              </a:spcAft>
              <a:buFont typeface="Arial" panose="020B0604020202020204" pitchFamily="34" charset="0"/>
              <a:buChar char="•"/>
              <a:defRPr sz="1500" u="none"/>
            </a:lvl2pPr>
            <a:lvl3pPr marL="532800" indent="-259200">
              <a:lnSpc>
                <a:spcPct val="100000"/>
              </a:lnSpc>
              <a:spcBef>
                <a:spcPts val="0"/>
              </a:spcBef>
              <a:spcAft>
                <a:spcPts val="1200"/>
              </a:spcAft>
              <a:buFont typeface="Arial" panose="020B0604020202020204" pitchFamily="34" charset="0"/>
              <a:buChar char="•"/>
              <a:defRPr sz="1500"/>
            </a:lvl3pPr>
            <a:lvl4pPr marL="806400" indent="-252000">
              <a:lnSpc>
                <a:spcPct val="100000"/>
              </a:lnSpc>
              <a:spcBef>
                <a:spcPts val="0"/>
              </a:spcBef>
              <a:spcAft>
                <a:spcPts val="1200"/>
              </a:spcAft>
              <a:buFont typeface="Arial" panose="020B0604020202020204" pitchFamily="34" charset="0"/>
              <a:buChar char="•"/>
              <a:defRPr sz="1500"/>
            </a:lvl4pPr>
          </a:lstStyle>
          <a:p>
            <a:pPr lvl="0"/>
            <a:r>
              <a:rPr lang="de-DE"/>
              <a:t>Text durch klicken hinzufügen (Zwischenüberschriften: farbig/fett, </a:t>
            </a:r>
            <a:r>
              <a:rPr lang="de-DE" err="1"/>
              <a:t>Bulletpoints</a:t>
            </a:r>
            <a:r>
              <a:rPr lang="de-DE"/>
              <a:t>: normal/schwarz)</a:t>
            </a:r>
          </a:p>
          <a:p>
            <a:pPr lvl="1"/>
            <a:r>
              <a:rPr lang="de-DE"/>
              <a:t>Zweite Ebene</a:t>
            </a:r>
          </a:p>
          <a:p>
            <a:pPr lvl="2"/>
            <a:r>
              <a:rPr lang="de-DE"/>
              <a:t>Dritte Ebene</a:t>
            </a:r>
          </a:p>
          <a:p>
            <a:pPr lvl="3"/>
            <a:r>
              <a:rPr lang="de-DE"/>
              <a:t>Vierte Ebene</a:t>
            </a:r>
          </a:p>
        </p:txBody>
      </p:sp>
      <p:sp>
        <p:nvSpPr>
          <p:cNvPr id="8" name="Textplatzhalter 10"/>
          <p:cNvSpPr>
            <a:spLocks noGrp="1"/>
          </p:cNvSpPr>
          <p:nvPr>
            <p:ph type="body" sz="quarter" idx="10" hasCustomPrompt="1"/>
          </p:nvPr>
        </p:nvSpPr>
        <p:spPr>
          <a:xfrm>
            <a:off x="6483409" y="6338455"/>
            <a:ext cx="3673979" cy="383021"/>
          </a:xfrm>
        </p:spPr>
        <p:txBody>
          <a:bodyPr anchor="ctr">
            <a:noAutofit/>
          </a:bodyPr>
          <a:lstStyle>
            <a:lvl1pPr marL="0" indent="0" algn="l">
              <a:buFontTx/>
              <a:buNone/>
              <a:defRPr sz="1200" baseline="0">
                <a:solidFill>
                  <a:schemeClr val="tx1"/>
                </a:solidFill>
              </a:defRPr>
            </a:lvl1pPr>
            <a:lvl2pPr algn="l">
              <a:defRPr sz="1600"/>
            </a:lvl2pPr>
            <a:lvl3pPr algn="l">
              <a:defRPr sz="1600"/>
            </a:lvl3pPr>
            <a:lvl4pPr algn="l">
              <a:defRPr sz="1600"/>
            </a:lvl4pPr>
            <a:lvl5pPr algn="l">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a:t>Vertraulichkeitshinweis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509" y="6291707"/>
            <a:ext cx="1801368" cy="429768"/>
          </a:xfrm>
          <a:prstGeom prst="rect">
            <a:avLst/>
          </a:prstGeom>
        </p:spPr>
      </p:pic>
    </p:spTree>
    <p:extLst>
      <p:ext uri="{BB962C8B-B14F-4D97-AF65-F5344CB8AC3E}">
        <p14:creationId xmlns:p14="http://schemas.microsoft.com/office/powerpoint/2010/main" val="2092503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divider_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36983"/>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2023</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and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9"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2690711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_divider_hellgrün">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81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54074"/>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8" name="Untertitel 2"/>
          <p:cNvSpPr>
            <a:spLocks noGrp="1"/>
          </p:cNvSpPr>
          <p:nvPr>
            <p:ph type="subTitle" idx="1" hasCustomPrompt="1"/>
          </p:nvPr>
        </p:nvSpPr>
        <p:spPr>
          <a:xfrm>
            <a:off x="838200"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1058838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_divider_rot">
    <p:spTree>
      <p:nvGrpSpPr>
        <p:cNvPr id="1" name=""/>
        <p:cNvGrpSpPr/>
        <p:nvPr/>
      </p:nvGrpSpPr>
      <p:grpSpPr>
        <a:xfrm>
          <a:off x="0" y="0"/>
          <a:ext cx="0" cy="0"/>
          <a:chOff x="0" y="0"/>
          <a:chExt cx="0" cy="0"/>
        </a:xfrm>
      </p:grpSpPr>
      <p:sp>
        <p:nvSpPr>
          <p:cNvPr id="8" name="Rechteck 7"/>
          <p:cNvSpPr/>
          <p:nvPr userDrawn="1"/>
        </p:nvSpPr>
        <p:spPr>
          <a:xfrm>
            <a:off x="0" y="706583"/>
            <a:ext cx="12192000" cy="5476009"/>
          </a:xfrm>
          <a:prstGeom prst="rect">
            <a:avLst/>
          </a:prstGeom>
          <a:solidFill>
            <a:srgbClr val="F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sp>
        <p:nvSpPr>
          <p:cNvPr id="6" name="Rechteck 5"/>
          <p:cNvSpPr/>
          <p:nvPr userDrawn="1"/>
        </p:nvSpPr>
        <p:spPr>
          <a:xfrm>
            <a:off x="838200" y="5254074"/>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5"/>
            <a:ext cx="2600036" cy="619472"/>
          </a:xfrm>
          <a:prstGeom prst="rect">
            <a:avLst/>
          </a:prstGeom>
        </p:spPr>
      </p:pic>
    </p:spTree>
    <p:extLst>
      <p:ext uri="{BB962C8B-B14F-4D97-AF65-F5344CB8AC3E}">
        <p14:creationId xmlns:p14="http://schemas.microsoft.com/office/powerpoint/2010/main" val="3638345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_divider_grünblau">
    <p:spTree>
      <p:nvGrpSpPr>
        <p:cNvPr id="1" name=""/>
        <p:cNvGrpSpPr/>
        <p:nvPr/>
      </p:nvGrpSpPr>
      <p:grpSpPr>
        <a:xfrm>
          <a:off x="0" y="0"/>
          <a:ext cx="0" cy="0"/>
          <a:chOff x="0" y="0"/>
          <a:chExt cx="0" cy="0"/>
        </a:xfrm>
      </p:grpSpPr>
      <p:sp>
        <p:nvSpPr>
          <p:cNvPr id="5" name="Rechteck 4"/>
          <p:cNvSpPr/>
          <p:nvPr userDrawn="1"/>
        </p:nvSpPr>
        <p:spPr>
          <a:xfrm>
            <a:off x="0" y="706582"/>
            <a:ext cx="12192000" cy="5465618"/>
          </a:xfrm>
          <a:prstGeom prst="rect">
            <a:avLst/>
          </a:prstGeom>
          <a:solidFill>
            <a:srgbClr val="459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38200" y="5228436"/>
            <a:ext cx="11193408" cy="738664"/>
          </a:xfrm>
          <a:prstGeom prst="rect">
            <a:avLst/>
          </a:prstGeom>
        </p:spPr>
        <p:txBody>
          <a:bodyPr wrap="square">
            <a:spAutoFit/>
          </a:bodyPr>
          <a:lstStyle/>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BLOMSTEIN 2020</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This material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for</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general</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information</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not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intended</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to</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provide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 legal </a:t>
            </a:r>
            <a:r>
              <a:rPr lang="de-DE" sz="1400" err="1">
                <a:solidFill>
                  <a:schemeClr val="bg1"/>
                </a:solidFill>
                <a:latin typeface="Verdana" panose="020B0604030504040204" pitchFamily="34" charset="0"/>
                <a:ea typeface="Verdana" panose="020B0604030504040204" pitchFamily="34" charset="0"/>
                <a:cs typeface="Verdana" panose="020B0604030504040204" pitchFamily="34" charset="0"/>
              </a:rPr>
              <a:t>advice</a:t>
            </a: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de-DE" sz="1400">
                <a:solidFill>
                  <a:schemeClr val="bg1"/>
                </a:solidFill>
                <a:latin typeface="Verdana" panose="020B0604030504040204" pitchFamily="34" charset="0"/>
                <a:ea typeface="Verdana" panose="020B0604030504040204" pitchFamily="34" charset="0"/>
                <a:cs typeface="Verdana" panose="020B0604030504040204" pitchFamily="34" charset="0"/>
              </a:rPr>
              <a:t>www.blomstein.com </a:t>
            </a:r>
            <a:endParaRPr lang="de-DE" sz="1400"/>
          </a:p>
        </p:txBody>
      </p:sp>
      <p:sp>
        <p:nvSpPr>
          <p:cNvPr id="8" name="Untertitel 2"/>
          <p:cNvSpPr>
            <a:spLocks noGrp="1"/>
          </p:cNvSpPr>
          <p:nvPr>
            <p:ph type="subTitle" idx="1" hasCustomPrompt="1"/>
          </p:nvPr>
        </p:nvSpPr>
        <p:spPr>
          <a:xfrm>
            <a:off x="879764" y="2465858"/>
            <a:ext cx="9144000" cy="2116533"/>
          </a:xfrm>
        </p:spPr>
        <p:txBody>
          <a:bodyPr anchor="t">
            <a:normAutofit/>
          </a:bodyPr>
          <a:lstStyle>
            <a:lvl1pPr marL="0" indent="0" algn="l">
              <a:lnSpc>
                <a:spcPct val="90000"/>
              </a:lnSpc>
              <a:spcBef>
                <a:spcPts val="600"/>
              </a:spcBef>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Absender ggf. hier einfügen</a:t>
            </a:r>
          </a:p>
        </p:txBody>
      </p:sp>
      <p:pic>
        <p:nvPicPr>
          <p:cNvPr id="9"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76484"/>
            <a:ext cx="2600036" cy="619472"/>
          </a:xfrm>
          <a:prstGeom prst="rect">
            <a:avLst/>
          </a:prstGeom>
        </p:spPr>
      </p:pic>
    </p:spTree>
    <p:extLst>
      <p:ext uri="{BB962C8B-B14F-4D97-AF65-F5344CB8AC3E}">
        <p14:creationId xmlns:p14="http://schemas.microsoft.com/office/powerpoint/2010/main" val="182028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8B57-0C89-2851-8C32-F5C46E672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A0E4C-CD51-DCAA-9D1D-8E06815FE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F9712-99FB-7111-B637-6507C0A36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6E6E5-1B94-7C57-C906-C1207C06D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0EA79-F029-BE60-1C3B-A55D1DF2B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CAD97-48C2-0110-DAC5-BCC2D95C6703}"/>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8" name="Footer Placeholder 7">
            <a:extLst>
              <a:ext uri="{FF2B5EF4-FFF2-40B4-BE49-F238E27FC236}">
                <a16:creationId xmlns:a16="http://schemas.microsoft.com/office/drawing/2014/main" id="{3592E176-5912-B5D6-33DF-FC55312A6C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9135A-45B8-4C3B-DB4E-3AB4DB1EB77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6872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33D5-0C3C-C5A0-1D4E-D20A4F6F1C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B16AF-1E9F-1FDD-2304-48755704AECD}"/>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4" name="Footer Placeholder 3">
            <a:extLst>
              <a:ext uri="{FF2B5EF4-FFF2-40B4-BE49-F238E27FC236}">
                <a16:creationId xmlns:a16="http://schemas.microsoft.com/office/drawing/2014/main" id="{9EAB0CBA-9255-8175-3EFD-9C2F8B3A47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C7635-551B-2194-9846-EADC3F75142A}"/>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33598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FFBCB-5BBA-0041-A694-2F9D4015BABE}"/>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3" name="Footer Placeholder 2">
            <a:extLst>
              <a:ext uri="{FF2B5EF4-FFF2-40B4-BE49-F238E27FC236}">
                <a16:creationId xmlns:a16="http://schemas.microsoft.com/office/drawing/2014/main" id="{759E5722-A8DB-EC8E-EBD4-F29BBD844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76355-08E4-4520-C568-68904F877948}"/>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4980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A5FF-2196-246C-F258-D645C98DB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EE2570-2D27-EC8C-517B-D4EE6B05A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99F89-50B4-E1F5-75CD-97065AD9A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DCD8-8931-0C34-ADBC-19F7BA88747A}"/>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6" name="Footer Placeholder 5">
            <a:extLst>
              <a:ext uri="{FF2B5EF4-FFF2-40B4-BE49-F238E27FC236}">
                <a16:creationId xmlns:a16="http://schemas.microsoft.com/office/drawing/2014/main" id="{BE836042-9633-396A-605B-BC2910C3D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272A9-62D9-DFFD-52D2-27B386D7848E}"/>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4994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F3A3-04D6-295F-AE7B-CD640D0D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C7127B-1670-F5DA-7795-1949C207B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7C238-D717-6DBE-2496-9C77BE154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936F0-6766-1FFC-26E4-355753732044}"/>
              </a:ext>
            </a:extLst>
          </p:cNvPr>
          <p:cNvSpPr>
            <a:spLocks noGrp="1"/>
          </p:cNvSpPr>
          <p:nvPr>
            <p:ph type="dt" sz="half" idx="10"/>
          </p:nvPr>
        </p:nvSpPr>
        <p:spPr/>
        <p:txBody>
          <a:bodyPr/>
          <a:lstStyle/>
          <a:p>
            <a:fld id="{E414A572-A99B-42FA-B546-5DBA36B7B9AF}" type="datetimeFigureOut">
              <a:rPr lang="en-US" smtClean="0"/>
              <a:t>4/14/2023</a:t>
            </a:fld>
            <a:endParaRPr lang="en-US"/>
          </a:p>
        </p:txBody>
      </p:sp>
      <p:sp>
        <p:nvSpPr>
          <p:cNvPr id="6" name="Footer Placeholder 5">
            <a:extLst>
              <a:ext uri="{FF2B5EF4-FFF2-40B4-BE49-F238E27FC236}">
                <a16:creationId xmlns:a16="http://schemas.microsoft.com/office/drawing/2014/main" id="{036F19CD-D637-A508-682F-63694321E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F3121-EA9A-3A42-3473-2ECD9CACF857}"/>
              </a:ext>
            </a:extLst>
          </p:cNvPr>
          <p:cNvSpPr>
            <a:spLocks noGrp="1"/>
          </p:cNvSpPr>
          <p:nvPr>
            <p:ph type="sldNum" sz="quarter" idx="12"/>
          </p:nvPr>
        </p:nvSpPr>
        <p:spPr/>
        <p:txBody>
          <a:bodyPr/>
          <a:lstStyle/>
          <a:p>
            <a:fld id="{BD207BFB-6940-461F-AE75-610C76984CC5}" type="slidenum">
              <a:rPr lang="en-US" smtClean="0"/>
              <a:t>‹#›</a:t>
            </a:fld>
            <a:endParaRPr lang="en-US"/>
          </a:p>
        </p:txBody>
      </p:sp>
    </p:spTree>
    <p:extLst>
      <p:ext uri="{BB962C8B-B14F-4D97-AF65-F5344CB8AC3E}">
        <p14:creationId xmlns:p14="http://schemas.microsoft.com/office/powerpoint/2010/main" val="212395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AA11D-19B6-5830-5274-98D2DC4FA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99CD1-23D8-EB94-6CF7-B839B556F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A8F6-A3F2-77CA-9A2B-AB608A3DA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4A572-A99B-42FA-B546-5DBA36B7B9AF}" type="datetimeFigureOut">
              <a:rPr lang="en-US" smtClean="0"/>
              <a:t>4/14/2023</a:t>
            </a:fld>
            <a:endParaRPr lang="en-US"/>
          </a:p>
        </p:txBody>
      </p:sp>
      <p:sp>
        <p:nvSpPr>
          <p:cNvPr id="5" name="Footer Placeholder 4">
            <a:extLst>
              <a:ext uri="{FF2B5EF4-FFF2-40B4-BE49-F238E27FC236}">
                <a16:creationId xmlns:a16="http://schemas.microsoft.com/office/drawing/2014/main" id="{1B07895A-4975-2F8A-C215-4308C26CC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62947-8157-B09F-009C-07FC9653D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BFB-6940-461F-AE75-610C76984CC5}" type="slidenum">
              <a:rPr lang="en-US" smtClean="0"/>
              <a:t>‹#›</a:t>
            </a:fld>
            <a:endParaRPr lang="en-US"/>
          </a:p>
        </p:txBody>
      </p:sp>
    </p:spTree>
    <p:extLst>
      <p:ext uri="{BB962C8B-B14F-4D97-AF65-F5344CB8AC3E}">
        <p14:creationId xmlns:p14="http://schemas.microsoft.com/office/powerpoint/2010/main" val="311464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6318A-33B7-4790-8645-7E125C817A5A}" type="slidenum">
              <a:rPr lang="en-GB" smtClean="0"/>
              <a:t>‹#›</a:t>
            </a:fld>
            <a:endParaRPr lang="en-GB"/>
          </a:p>
        </p:txBody>
      </p:sp>
    </p:spTree>
    <p:extLst>
      <p:ext uri="{BB962C8B-B14F-4D97-AF65-F5344CB8AC3E}">
        <p14:creationId xmlns:p14="http://schemas.microsoft.com/office/powerpoint/2010/main" val="3974904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bg1"/>
                </a:solidFill>
                <a:latin typeface="Verdana" charset="0"/>
                <a:ea typeface="Verdana" charset="0"/>
                <a:cs typeface="Verdana" charset="0"/>
              </a:defRPr>
            </a:lvl1pPr>
          </a:lstStyle>
          <a:p>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bg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bg1"/>
                </a:solidFill>
                <a:latin typeface="Verdana" charset="0"/>
                <a:ea typeface="Verdana" charset="0"/>
                <a:cs typeface="Verdana" charset="0"/>
              </a:defRPr>
            </a:lvl1pPr>
          </a:lstStyle>
          <a:p>
            <a:fld id="{106CCE77-0CD7-1148-9A6B-C40122314B2E}" type="slidenum">
              <a:rPr lang="de-DE" smtClean="0"/>
              <a:pPr/>
              <a:t>‹#›</a:t>
            </a:fld>
            <a:endParaRPr lang="de-DE"/>
          </a:p>
        </p:txBody>
      </p:sp>
    </p:spTree>
    <p:extLst>
      <p:ext uri="{BB962C8B-B14F-4D97-AF65-F5344CB8AC3E}">
        <p14:creationId xmlns:p14="http://schemas.microsoft.com/office/powerpoint/2010/main" val="354879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2600" b="1" i="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t">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solidFill>
                <a:latin typeface="Verdana" charset="0"/>
                <a:ea typeface="Verdana" charset="0"/>
                <a:cs typeface="Verdana" charset="0"/>
              </a:defRPr>
            </a:lvl1pPr>
          </a:lstStyle>
          <a:p>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solidFill>
                <a:latin typeface="Verdana" charset="0"/>
                <a:ea typeface="Verdana" charset="0"/>
                <a:cs typeface="Verdana" charset="0"/>
              </a:defRPr>
            </a:lvl1pPr>
          </a:lstStyle>
          <a:p>
            <a:fld id="{195F06CA-5577-E54B-B1DC-7CB06FD6BFA4}" type="slidenum">
              <a:rPr lang="de-DE" smtClean="0"/>
              <a:pPr/>
              <a:t>‹#›</a:t>
            </a:fld>
            <a:endParaRPr lang="de-DE"/>
          </a:p>
        </p:txBody>
      </p:sp>
    </p:spTree>
    <p:extLst>
      <p:ext uri="{BB962C8B-B14F-4D97-AF65-F5344CB8AC3E}">
        <p14:creationId xmlns:p14="http://schemas.microsoft.com/office/powerpoint/2010/main" val="24888148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1800" b="0" i="0" kern="1200">
          <a:solidFill>
            <a:schemeClr val="tx1"/>
          </a:solidFill>
          <a:latin typeface="Verdana" charset="0"/>
          <a:ea typeface="Verdana" charset="0"/>
          <a:cs typeface="Verdana" charset="0"/>
        </a:defRPr>
      </a:lvl1pPr>
    </p:titleStyle>
    <p:bodyStyle>
      <a:lvl1pPr marL="0" indent="0" algn="l" defTabSz="914400" rtl="0" eaLnBrk="1" latinLnBrk="0" hangingPunct="1">
        <a:lnSpc>
          <a:spcPct val="90000"/>
        </a:lnSpc>
        <a:spcBef>
          <a:spcPts val="1000"/>
        </a:spcBef>
        <a:buFont typeface="Arial"/>
        <a:buNone/>
        <a:defRPr sz="1800" b="0" i="0" kern="1200">
          <a:solidFill>
            <a:schemeClr val="tx1"/>
          </a:solidFill>
          <a:latin typeface="Verdana" charset="0"/>
          <a:ea typeface="Verdana" charset="0"/>
          <a:cs typeface="Verdana"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2pPr>
      <a:lvl3pPr marL="9144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8E6DF-9A89-FD44-A2A6-1D1F4497C3DF}" type="slidenum">
              <a:rPr lang="de-DE" smtClean="0"/>
              <a:t>‹#›</a:t>
            </a:fld>
            <a:endParaRPr lang="de-DE"/>
          </a:p>
        </p:txBody>
      </p:sp>
    </p:spTree>
    <p:extLst>
      <p:ext uri="{BB962C8B-B14F-4D97-AF65-F5344CB8AC3E}">
        <p14:creationId xmlns:p14="http://schemas.microsoft.com/office/powerpoint/2010/main" val="4235676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t">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solidFill>
                <a:latin typeface="Verdana" charset="0"/>
                <a:ea typeface="Verdana" charset="0"/>
                <a:cs typeface="Verdana" charset="0"/>
              </a:defRPr>
            </a:lvl1pPr>
          </a:lstStyle>
          <a:p>
            <a:endParaRPr lang="de-DE"/>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solidFill>
                <a:latin typeface="Verdana" charset="0"/>
                <a:ea typeface="Verdana" charset="0"/>
                <a:cs typeface="Verdana" charset="0"/>
              </a:defRPr>
            </a:lvl1pPr>
          </a:lstStyle>
          <a:p>
            <a:endParaRPr lang="de-DE"/>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solidFill>
                <a:latin typeface="Verdana" charset="0"/>
                <a:ea typeface="Verdana" charset="0"/>
                <a:cs typeface="Verdana" charset="0"/>
              </a:defRPr>
            </a:lvl1pPr>
          </a:lstStyle>
          <a:p>
            <a:fld id="{195F06CA-5577-E54B-B1DC-7CB06FD6BFA4}" type="slidenum">
              <a:rPr lang="de-DE" smtClean="0"/>
              <a:pPr/>
              <a:t>‹#›</a:t>
            </a:fld>
            <a:endParaRPr lang="de-DE"/>
          </a:p>
        </p:txBody>
      </p:sp>
    </p:spTree>
    <p:extLst>
      <p:ext uri="{BB962C8B-B14F-4D97-AF65-F5344CB8AC3E}">
        <p14:creationId xmlns:p14="http://schemas.microsoft.com/office/powerpoint/2010/main" val="32377325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sz="1800" b="0" i="0" kern="1200">
          <a:solidFill>
            <a:schemeClr val="tx1"/>
          </a:solidFill>
          <a:latin typeface="Verdana" charset="0"/>
          <a:ea typeface="Verdana" charset="0"/>
          <a:cs typeface="Verdana" charset="0"/>
        </a:defRPr>
      </a:lvl1pPr>
    </p:titleStyle>
    <p:bodyStyle>
      <a:lvl1pPr marL="0" indent="0" algn="l" defTabSz="914400" rtl="0" eaLnBrk="1" latinLnBrk="0" hangingPunct="1">
        <a:lnSpc>
          <a:spcPct val="90000"/>
        </a:lnSpc>
        <a:spcBef>
          <a:spcPts val="1000"/>
        </a:spcBef>
        <a:buFont typeface="Arial"/>
        <a:buNone/>
        <a:defRPr sz="1800" b="0" i="0" kern="1200">
          <a:solidFill>
            <a:schemeClr val="tx1"/>
          </a:solidFill>
          <a:latin typeface="Verdana" charset="0"/>
          <a:ea typeface="Verdana" charset="0"/>
          <a:cs typeface="Verdana"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2pPr>
      <a:lvl3pPr marL="9144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solidFill>
                <a:prstClr val="black">
                  <a:tint val="75000"/>
                </a:prstClr>
              </a:solidFill>
            </a:endParaRPr>
          </a:p>
        </p:txBody>
      </p:sp>
      <p:sp>
        <p:nvSpPr>
          <p:cNvPr id="5" name="Fußzeilenplatzhalt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08E6DF-9A89-FD44-A2A6-1D1F4497C3DF}" type="slidenum">
              <a:rPr lang="de-DE" smtClean="0">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832974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440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procurementinternational.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0.png"/><Relationship Id="rId9"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hyperlink" Target="http://www.publicprocurementinternational.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89E2827-8CFE-F332-198D-3F2A5B5F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084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73754-C9B2-09D1-180D-93A3359545DE}"/>
              </a:ext>
            </a:extLst>
          </p:cNvPr>
          <p:cNvSpPr>
            <a:spLocks noGrp="1"/>
          </p:cNvSpPr>
          <p:nvPr>
            <p:ph type="ctrTitle"/>
          </p:nvPr>
        </p:nvSpPr>
        <p:spPr/>
        <p:txBody>
          <a:bodyPr/>
          <a:lstStyle/>
          <a:p>
            <a:r>
              <a:rPr lang="en-GB"/>
              <a:t>Financial contribution </a:t>
            </a:r>
            <a:endParaRPr lang="de-DE"/>
          </a:p>
        </p:txBody>
      </p:sp>
      <p:sp>
        <p:nvSpPr>
          <p:cNvPr id="3" name="Foliennummernplatzhalter 2">
            <a:extLst>
              <a:ext uri="{FF2B5EF4-FFF2-40B4-BE49-F238E27FC236}">
                <a16:creationId xmlns:a16="http://schemas.microsoft.com/office/drawing/2014/main" id="{8B6A7D33-0C91-58CD-F89D-93747E2B3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4" name="Textplatzhalter 3">
            <a:extLst>
              <a:ext uri="{FF2B5EF4-FFF2-40B4-BE49-F238E27FC236}">
                <a16:creationId xmlns:a16="http://schemas.microsoft.com/office/drawing/2014/main" id="{1120A1A1-5F1E-6C99-8C62-74BF7D88D930}"/>
              </a:ext>
            </a:extLst>
          </p:cNvPr>
          <p:cNvSpPr>
            <a:spLocks noGrp="1"/>
          </p:cNvSpPr>
          <p:nvPr>
            <p:ph type="body" sz="quarter" idx="13"/>
          </p:nvPr>
        </p:nvSpPr>
        <p:spPr>
          <a:xfrm>
            <a:off x="475200" y="999326"/>
            <a:ext cx="10876800" cy="4922674"/>
          </a:xfrm>
        </p:spPr>
        <p:txBody>
          <a:bodyPr/>
          <a:lstStyle/>
          <a:p>
            <a:pPr algn="just">
              <a:lnSpc>
                <a:spcPct val="115000"/>
              </a:lnSpc>
              <a:spcAft>
                <a:spcPts val="1200"/>
              </a:spcAft>
            </a:pPr>
            <a:r>
              <a:rPr lang="x-none" b="0">
                <a:solidFill>
                  <a:srgbClr val="000000"/>
                </a:solidFill>
                <a:effectLst/>
                <a:latin typeface="Verdana" panose="020B0604030504040204" pitchFamily="34" charset="0"/>
                <a:ea typeface="Verdana" panose="020B0604030504040204" pitchFamily="34" charset="0"/>
                <a:cs typeface="TimesNewRoman"/>
              </a:rPr>
              <a:t>A “</a:t>
            </a:r>
            <a:r>
              <a:rPr lang="en-GB">
                <a:effectLst/>
                <a:latin typeface="Verdana" panose="020B0604030504040204" pitchFamily="34" charset="0"/>
                <a:ea typeface="Verdana" panose="020B0604030504040204" pitchFamily="34" charset="0"/>
                <a:cs typeface="TimesNewRoman"/>
              </a:rPr>
              <a:t>financial</a:t>
            </a:r>
            <a:r>
              <a:rPr lang="x-none">
                <a:effectLst/>
                <a:latin typeface="Verdana" panose="020B0604030504040204" pitchFamily="34" charset="0"/>
                <a:ea typeface="Verdana" panose="020B0604030504040204" pitchFamily="34" charset="0"/>
                <a:cs typeface="TimesNewRoman"/>
              </a:rPr>
              <a:t> contribution</a:t>
            </a:r>
            <a:r>
              <a:rPr lang="x-none" b="0">
                <a:solidFill>
                  <a:schemeClr val="tx1"/>
                </a:solidFill>
                <a:effectLst/>
                <a:latin typeface="Verdana" panose="020B0604030504040204" pitchFamily="34" charset="0"/>
                <a:ea typeface="Verdana" panose="020B0604030504040204" pitchFamily="34" charset="0"/>
                <a:cs typeface="TimesNewRoman"/>
              </a:rPr>
              <a:t>” is defined widely to include </a:t>
            </a:r>
            <a:endParaRPr lang="de-DE" b="0">
              <a:solidFill>
                <a:schemeClr val="tx1"/>
              </a:solidFill>
              <a:effectLst/>
              <a:latin typeface="Verdana" panose="020B0604030504040204" pitchFamily="34" charset="0"/>
              <a:ea typeface="Verdana" panose="020B0604030504040204" pitchFamily="34" charset="0"/>
              <a:cs typeface="TimesNewRoman"/>
            </a:endParaRPr>
          </a:p>
          <a:p>
            <a:pPr algn="just">
              <a:lnSpc>
                <a:spcPct val="115000"/>
              </a:lnSpc>
              <a:spcAft>
                <a:spcPts val="1200"/>
              </a:spcAft>
            </a:pPr>
            <a:endParaRPr lang="de-DE" b="0">
              <a:solidFill>
                <a:schemeClr val="tx1"/>
              </a:solidFill>
              <a:effectLst/>
              <a:latin typeface="Verdana" panose="020B0604030504040204" pitchFamily="34" charset="0"/>
              <a:ea typeface="Verdana" panose="020B0604030504040204" pitchFamily="34" charset="0"/>
            </a:endParaRPr>
          </a:p>
          <a:p>
            <a:pPr marL="342900" lvl="0" indent="-342900" algn="just">
              <a:lnSpc>
                <a:spcPts val="1600"/>
              </a:lnSpc>
              <a:spcAft>
                <a:spcPts val="1200"/>
              </a:spcAft>
              <a:buFont typeface="Symbol" panose="05050102010706020507" pitchFamily="18" charset="2"/>
              <a:buChar char=""/>
            </a:pPr>
            <a:endParaRPr lang="en-GB" b="0">
              <a:solidFill>
                <a:srgbClr val="000000"/>
              </a:solidFill>
              <a:latin typeface="Verdana" panose="020B0604030504040204" pitchFamily="34" charset="0"/>
              <a:ea typeface="Verdana" panose="020B0604030504040204" pitchFamily="34" charset="0"/>
            </a:endParaRPr>
          </a:p>
          <a:p>
            <a:pPr lvl="0" algn="just">
              <a:lnSpc>
                <a:spcPts val="1600"/>
              </a:lnSpc>
              <a:spcAft>
                <a:spcPts val="1200"/>
              </a:spcAft>
            </a:pPr>
            <a:endParaRPr lang="en-GB" b="0">
              <a:solidFill>
                <a:srgbClr val="000000"/>
              </a:solidFill>
              <a:effectLst/>
              <a:latin typeface="Verdana" panose="020B0604030504040204" pitchFamily="34" charset="0"/>
              <a:ea typeface="Verdana" panose="020B0604030504040204" pitchFamily="34" charset="0"/>
            </a:endParaRPr>
          </a:p>
          <a:p>
            <a:pPr lvl="0" algn="just">
              <a:lnSpc>
                <a:spcPts val="1600"/>
              </a:lnSpc>
              <a:spcAft>
                <a:spcPts val="1200"/>
              </a:spcAft>
            </a:pPr>
            <a:endParaRPr lang="en-GB" b="0">
              <a:solidFill>
                <a:srgbClr val="000000"/>
              </a:solidFill>
              <a:latin typeface="Verdana" panose="020B0604030504040204" pitchFamily="34" charset="0"/>
              <a:ea typeface="Verdana" panose="020B0604030504040204" pitchFamily="34" charset="0"/>
            </a:endParaRPr>
          </a:p>
          <a:p>
            <a:pPr lvl="0" algn="just">
              <a:lnSpc>
                <a:spcPts val="1600"/>
              </a:lnSpc>
              <a:spcAft>
                <a:spcPts val="1200"/>
              </a:spcAft>
            </a:pPr>
            <a:endParaRPr lang="en-GB" b="0">
              <a:solidFill>
                <a:srgbClr val="000000"/>
              </a:solidFill>
              <a:effectLst/>
              <a:latin typeface="Verdana" panose="020B0604030504040204" pitchFamily="34" charset="0"/>
              <a:ea typeface="Verdana" panose="020B0604030504040204" pitchFamily="34" charset="0"/>
            </a:endParaRPr>
          </a:p>
          <a:p>
            <a:pPr lvl="0" algn="just">
              <a:lnSpc>
                <a:spcPts val="1600"/>
              </a:lnSpc>
              <a:spcAft>
                <a:spcPts val="1200"/>
              </a:spcAft>
            </a:pPr>
            <a:endParaRPr lang="en-GB" b="0">
              <a:solidFill>
                <a:srgbClr val="000000"/>
              </a:solidFill>
              <a:latin typeface="Verdana" panose="020B0604030504040204" pitchFamily="34" charset="0"/>
              <a:ea typeface="Verdana" panose="020B0604030504040204" pitchFamily="34" charset="0"/>
            </a:endParaRPr>
          </a:p>
          <a:p>
            <a:pPr marL="285750" indent="-285750" algn="just">
              <a:lnSpc>
                <a:spcPts val="1600"/>
              </a:lnSpc>
              <a:buFont typeface="Arial" panose="020B0604020202020204" pitchFamily="34" charset="0"/>
              <a:buChar char="•"/>
            </a:pPr>
            <a:r>
              <a:rPr lang="en-GB" b="0">
                <a:solidFill>
                  <a:srgbClr val="000000"/>
                </a:solidFill>
                <a:latin typeface="Verdana" panose="020B0604030504040204" pitchFamily="34" charset="0"/>
                <a:ea typeface="Verdana" panose="020B0604030504040204" pitchFamily="34" charset="0"/>
              </a:rPr>
              <a:t>Notification obligation is </a:t>
            </a:r>
            <a:r>
              <a:rPr lang="en-GB">
                <a:solidFill>
                  <a:srgbClr val="000000"/>
                </a:solidFill>
                <a:latin typeface="Verdana" panose="020B0604030504040204" pitchFamily="34" charset="0"/>
                <a:ea typeface="Verdana" panose="020B0604030504040204" pitchFamily="34" charset="0"/>
              </a:rPr>
              <a:t>not limited to subsidies</a:t>
            </a:r>
            <a:r>
              <a:rPr lang="en-GB" b="0">
                <a:solidFill>
                  <a:srgbClr val="000000"/>
                </a:solidFill>
                <a:latin typeface="Verdana" panose="020B0604030504040204" pitchFamily="34" charset="0"/>
                <a:ea typeface="Verdana" panose="020B0604030504040204" pitchFamily="34" charset="0"/>
              </a:rPr>
              <a:t>: </a:t>
            </a:r>
            <a:r>
              <a:rPr lang="en-GB" b="0">
                <a:solidFill>
                  <a:srgbClr val="000000"/>
                </a:solidFill>
                <a:effectLst/>
                <a:latin typeface="Verdana" panose="020B0604030504040204" pitchFamily="34" charset="0"/>
                <a:ea typeface="Verdana" panose="020B0604030504040204" pitchFamily="34" charset="0"/>
              </a:rPr>
              <a:t>Financial contribution is only one element of foreign subsidies definition</a:t>
            </a:r>
          </a:p>
          <a:p>
            <a:pPr marL="285750" indent="-285750" algn="just">
              <a:lnSpc>
                <a:spcPts val="1600"/>
              </a:lnSpc>
              <a:buFont typeface="Arial" panose="020B0604020202020204" pitchFamily="34" charset="0"/>
              <a:buChar char="•"/>
            </a:pPr>
            <a:r>
              <a:rPr lang="en-US" b="0">
                <a:solidFill>
                  <a:schemeClr val="tx1"/>
                </a:solidFill>
              </a:rPr>
              <a:t>Does </a:t>
            </a:r>
            <a:r>
              <a:rPr lang="en-US">
                <a:solidFill>
                  <a:schemeClr val="tx1"/>
                </a:solidFill>
              </a:rPr>
              <a:t>not require a market advantage </a:t>
            </a:r>
          </a:p>
        </p:txBody>
      </p:sp>
      <p:sp>
        <p:nvSpPr>
          <p:cNvPr id="5" name="Textplatzhalter 4">
            <a:extLst>
              <a:ext uri="{FF2B5EF4-FFF2-40B4-BE49-F238E27FC236}">
                <a16:creationId xmlns:a16="http://schemas.microsoft.com/office/drawing/2014/main" id="{A2375D0B-D7D8-DAA9-32DA-D7FC69CB5F7F}"/>
              </a:ext>
            </a:extLst>
          </p:cNvPr>
          <p:cNvSpPr>
            <a:spLocks noGrp="1"/>
          </p:cNvSpPr>
          <p:nvPr>
            <p:ph type="body" sz="quarter" idx="10"/>
          </p:nvPr>
        </p:nvSpPr>
        <p:spPr/>
        <p:txBody>
          <a:bodyPr/>
          <a:lstStyle/>
          <a:p>
            <a:endParaRPr lang="de-DE"/>
          </a:p>
        </p:txBody>
      </p:sp>
      <p:sp>
        <p:nvSpPr>
          <p:cNvPr id="6" name="Textfeld 5">
            <a:extLst>
              <a:ext uri="{FF2B5EF4-FFF2-40B4-BE49-F238E27FC236}">
                <a16:creationId xmlns:a16="http://schemas.microsoft.com/office/drawing/2014/main" id="{C29FEF1B-138E-FE59-857D-0293BBC4BA60}"/>
              </a:ext>
            </a:extLst>
          </p:cNvPr>
          <p:cNvSpPr txBox="1"/>
          <p:nvPr/>
        </p:nvSpPr>
        <p:spPr>
          <a:xfrm>
            <a:off x="581399" y="1543860"/>
            <a:ext cx="11003082" cy="1631959"/>
          </a:xfrm>
          <a:prstGeom prst="rect">
            <a:avLst/>
          </a:prstGeom>
          <a:solidFill>
            <a:schemeClr val="accent1"/>
          </a:solidFill>
        </p:spPr>
        <p:txBody>
          <a:bodyPr wrap="square" rtlCol="0" anchor="ctr">
            <a:noAutofit/>
          </a:bodyPr>
          <a:lstStyle/>
          <a:p>
            <a:pPr marL="0" marR="0" lvl="0" indent="0" algn="just" defTabSz="914400" rtl="0" eaLnBrk="1" fontAlgn="auto" latinLnBrk="0" hangingPunct="1">
              <a:lnSpc>
                <a:spcPts val="1600"/>
              </a:lnSpc>
              <a:spcBef>
                <a:spcPts val="0"/>
              </a:spcBef>
              <a:spcAft>
                <a:spcPts val="1200"/>
              </a:spcAft>
              <a:buClrTx/>
              <a:buSzTx/>
              <a:buFontTx/>
              <a:buNone/>
              <a:tabLst/>
              <a:defRPr/>
            </a:pP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(a) </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transfer of funds or liabilities</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(e.g.</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capital injections, grants, loans, guarantees, </a:t>
            </a:r>
            <a:r>
              <a:rPr kumimoji="0" lang="en-GB"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fiscal</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incentives, debt forgiveness, debt to equity swaps</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rescheduling</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a:t>
            </a:r>
            <a:endPar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ts val="1600"/>
              </a:lnSpc>
              <a:spcBef>
                <a:spcPts val="0"/>
              </a:spcBef>
              <a:spcAft>
                <a:spcPts val="1200"/>
              </a:spcAft>
              <a:buClrTx/>
              <a:buSzTx/>
              <a:buFontTx/>
              <a:buNone/>
              <a:tabLst/>
              <a:defRPr/>
            </a:pP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(b) </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foregoing </a:t>
            </a:r>
            <a:r>
              <a:rPr kumimoji="0" lang="en-GB"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of</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revenue that is otherwise due</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(e.g. </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tax exemptions</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granting of exclusive rights without adequate remuneration</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a:t>
            </a:r>
            <a:r>
              <a:rPr kumimoji="0" lang="x-non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or</a:t>
            </a:r>
            <a:endPar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ts val="1600"/>
              </a:lnSpc>
              <a:spcBef>
                <a:spcPts val="0"/>
              </a:spcBef>
              <a:spcAft>
                <a:spcPts val="1200"/>
              </a:spcAft>
              <a:buClrTx/>
              <a:buSzTx/>
              <a:buFontTx/>
              <a:buNone/>
              <a:tabLst/>
              <a:defRPr/>
            </a:pP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(c) </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provision</a:t>
            </a:r>
            <a:r>
              <a:rPr kumimoji="0" lang="de-D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a:t>
            </a:r>
            <a:r>
              <a:rPr kumimoji="0" lang="de-DE" sz="1500" b="1" i="1"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TimesNewRoman"/>
              </a:rPr>
              <a:t>or</a:t>
            </a:r>
            <a:r>
              <a:rPr kumimoji="0" lang="de-D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a:t>
            </a:r>
            <a:r>
              <a:rPr kumimoji="0" lang="de-DE" sz="1500" b="1" i="1"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TimesNewRoman"/>
              </a:rPr>
              <a:t>purchase</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of </a:t>
            </a:r>
            <a:r>
              <a:rPr kumimoji="0" lang="en-GB"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goods</a:t>
            </a:r>
            <a:r>
              <a:rPr kumimoji="0" lang="x-none" sz="1500" b="1"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rPr>
              <a:t> or services</a:t>
            </a:r>
            <a:endParaRPr kumimoji="0" lang="en-GB"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TimesNewRoman"/>
            </a:endParaRPr>
          </a:p>
        </p:txBody>
      </p:sp>
      <p:sp>
        <p:nvSpPr>
          <p:cNvPr id="9" name="Textfeld 8">
            <a:extLst>
              <a:ext uri="{FF2B5EF4-FFF2-40B4-BE49-F238E27FC236}">
                <a16:creationId xmlns:a16="http://schemas.microsoft.com/office/drawing/2014/main" id="{ABECC7A8-CCA8-62A1-5FFC-0CE64BEDBDA2}"/>
              </a:ext>
            </a:extLst>
          </p:cNvPr>
          <p:cNvSpPr txBox="1"/>
          <p:nvPr/>
        </p:nvSpPr>
        <p:spPr>
          <a:xfrm>
            <a:off x="581399" y="4917008"/>
            <a:ext cx="11003082" cy="941666"/>
          </a:xfrm>
          <a:prstGeom prst="rect">
            <a:avLst/>
          </a:prstGeom>
          <a:solidFill>
            <a:schemeClr val="accent1">
              <a:lumMod val="50000"/>
            </a:schemeClr>
          </a:solidFill>
        </p:spPr>
        <p:txBody>
          <a:bodyPr wrap="square" rtlCol="0" anchor="ctr">
            <a:noAutofit/>
          </a:bodyPr>
          <a:lstStyle/>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Do even government contracts awarded in competitive procurement procedures qualify as a financial contribution?</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53536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GB" noProof="0"/>
              <a:t>Declaration obligation</a:t>
            </a:r>
          </a:p>
        </p:txBody>
      </p:sp>
      <p:sp>
        <p:nvSpPr>
          <p:cNvPr id="2" name="Foliennummernplatzhalter 1">
            <a:extLst>
              <a:ext uri="{FF2B5EF4-FFF2-40B4-BE49-F238E27FC236}">
                <a16:creationId xmlns:a16="http://schemas.microsoft.com/office/drawing/2014/main" id="{160A8607-534F-F822-42F7-9B93ADB19A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6" name="Textplatzhalter 5">
            <a:extLst>
              <a:ext uri="{FF2B5EF4-FFF2-40B4-BE49-F238E27FC236}">
                <a16:creationId xmlns:a16="http://schemas.microsoft.com/office/drawing/2014/main" id="{CF4665B9-4500-F500-EDCF-4C79FBCC2D96}"/>
              </a:ext>
            </a:extLst>
          </p:cNvPr>
          <p:cNvSpPr>
            <a:spLocks noGrp="1"/>
          </p:cNvSpPr>
          <p:nvPr>
            <p:ph type="body" sz="quarter" idx="10"/>
          </p:nvPr>
        </p:nvSpPr>
        <p:spPr/>
        <p:txBody>
          <a:bodyPr/>
          <a:lstStyle/>
          <a:p>
            <a:endParaRPr lang="de-DE"/>
          </a:p>
        </p:txBody>
      </p:sp>
      <p:sp>
        <p:nvSpPr>
          <p:cNvPr id="9" name="Rechteck 8">
            <a:extLst>
              <a:ext uri="{FF2B5EF4-FFF2-40B4-BE49-F238E27FC236}">
                <a16:creationId xmlns:a16="http://schemas.microsoft.com/office/drawing/2014/main" id="{DF24621E-C340-0222-93CE-F87C46B0E8E0}"/>
              </a:ext>
            </a:extLst>
          </p:cNvPr>
          <p:cNvSpPr/>
          <p:nvPr/>
        </p:nvSpPr>
        <p:spPr>
          <a:xfrm>
            <a:off x="443347" y="3463142"/>
            <a:ext cx="3660209" cy="2168789"/>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1" i="0" u="sng"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Not</a:t>
            </a:r>
            <a:r>
              <a:rPr kumimoji="0" lang="en-GB"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applicable to:</a:t>
            </a:r>
          </a:p>
          <a:p>
            <a:pPr marL="541338" marR="0" lvl="0" indent="-285750" algn="l" defTabSz="8001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Procurements not covered by Procurement Directives </a:t>
            </a:r>
          </a:p>
          <a:p>
            <a:pPr marL="541338" marR="0" lvl="0" indent="-285750" algn="l" defTabSz="8001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Procurements under </a:t>
            </a:r>
            <a:r>
              <a:rPr kumimoji="0" lang="en-GB"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Defense</a:t>
            </a: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Procurement Directive</a:t>
            </a:r>
          </a:p>
        </p:txBody>
      </p:sp>
      <p:sp>
        <p:nvSpPr>
          <p:cNvPr id="12" name="Rechteck 11">
            <a:extLst>
              <a:ext uri="{FF2B5EF4-FFF2-40B4-BE49-F238E27FC236}">
                <a16:creationId xmlns:a16="http://schemas.microsoft.com/office/drawing/2014/main" id="{1AA9A9BD-9FAE-2112-E505-EC999DE0FB93}"/>
              </a:ext>
            </a:extLst>
          </p:cNvPr>
          <p:cNvSpPr/>
          <p:nvPr/>
        </p:nvSpPr>
        <p:spPr>
          <a:xfrm>
            <a:off x="3701372" y="825891"/>
            <a:ext cx="4789257" cy="1472141"/>
          </a:xfrm>
          <a:prstGeom prst="rect">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 all </a:t>
            </a:r>
            <a:r>
              <a:rPr kumimoji="0" lang="de-DE" sz="1500" b="0" i="1"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other</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1"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cases</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Obligation to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declare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all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foreign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financial</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contributions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and confirm that they are not notifiable</a:t>
            </a:r>
          </a:p>
        </p:txBody>
      </p:sp>
      <p:sp>
        <p:nvSpPr>
          <p:cNvPr id="7" name="Rechteck 6">
            <a:extLst>
              <a:ext uri="{FF2B5EF4-FFF2-40B4-BE49-F238E27FC236}">
                <a16:creationId xmlns:a16="http://schemas.microsoft.com/office/drawing/2014/main" id="{B27F94CD-6591-5FA8-3CE3-F26212178A6F}"/>
              </a:ext>
            </a:extLst>
          </p:cNvPr>
          <p:cNvSpPr/>
          <p:nvPr/>
        </p:nvSpPr>
        <p:spPr>
          <a:xfrm>
            <a:off x="4265896" y="3465095"/>
            <a:ext cx="3660209" cy="2168789"/>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Applicable to:</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Procurement with value of ≥ EUR 250m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aggregate “financial contribution” </a:t>
            </a:r>
            <a:b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b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&lt; EUR 4m in the last 3 years per third-country </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3" name="Rechteck 12">
            <a:extLst>
              <a:ext uri="{FF2B5EF4-FFF2-40B4-BE49-F238E27FC236}">
                <a16:creationId xmlns:a16="http://schemas.microsoft.com/office/drawing/2014/main" id="{0813DAE6-F233-493A-9575-4172FAE63633}"/>
              </a:ext>
            </a:extLst>
          </p:cNvPr>
          <p:cNvSpPr/>
          <p:nvPr/>
        </p:nvSpPr>
        <p:spPr>
          <a:xfrm>
            <a:off x="8088445" y="3465096"/>
            <a:ext cx="3660209" cy="2166836"/>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Application unclear:</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Procurement with value of &lt; EUR 250m</a:t>
            </a:r>
          </a:p>
        </p:txBody>
      </p:sp>
      <p:cxnSp>
        <p:nvCxnSpPr>
          <p:cNvPr id="19" name="Gerader Verbinder 18">
            <a:extLst>
              <a:ext uri="{FF2B5EF4-FFF2-40B4-BE49-F238E27FC236}">
                <a16:creationId xmlns:a16="http://schemas.microsoft.com/office/drawing/2014/main" id="{94A1C8D3-2E15-5190-26A5-846B3C0D9CA9}"/>
              </a:ext>
            </a:extLst>
          </p:cNvPr>
          <p:cNvCxnSpPr>
            <a:cxnSpLocks/>
            <a:stCxn id="12" idx="2"/>
            <a:endCxn id="7" idx="0"/>
          </p:cNvCxnSpPr>
          <p:nvPr/>
        </p:nvCxnSpPr>
        <p:spPr>
          <a:xfrm>
            <a:off x="6096001" y="2298032"/>
            <a:ext cx="0" cy="1167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Verbinder: gewinkelt 3">
            <a:extLst>
              <a:ext uri="{FF2B5EF4-FFF2-40B4-BE49-F238E27FC236}">
                <a16:creationId xmlns:a16="http://schemas.microsoft.com/office/drawing/2014/main" id="{BC98C28A-96B9-2327-E6F2-2B573B931393}"/>
              </a:ext>
            </a:extLst>
          </p:cNvPr>
          <p:cNvCxnSpPr>
            <a:cxnSpLocks/>
            <a:stCxn id="12" idx="2"/>
            <a:endCxn id="9" idx="0"/>
          </p:cNvCxnSpPr>
          <p:nvPr/>
        </p:nvCxnSpPr>
        <p:spPr>
          <a:xfrm rot="5400000">
            <a:off x="3602172" y="969313"/>
            <a:ext cx="1165110" cy="3822549"/>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D7BF3E4F-411D-710A-C14A-DE0624FA2BEE}"/>
              </a:ext>
            </a:extLst>
          </p:cNvPr>
          <p:cNvCxnSpPr>
            <a:cxnSpLocks/>
            <a:stCxn id="12" idx="2"/>
            <a:endCxn id="13" idx="0"/>
          </p:cNvCxnSpPr>
          <p:nvPr/>
        </p:nvCxnSpPr>
        <p:spPr>
          <a:xfrm rot="16200000" flipH="1">
            <a:off x="7423743" y="970289"/>
            <a:ext cx="1167064" cy="3822549"/>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39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6B800-EA67-E13F-E97F-FA9BCC3AE354}"/>
              </a:ext>
            </a:extLst>
          </p:cNvPr>
          <p:cNvSpPr>
            <a:spLocks noGrp="1"/>
          </p:cNvSpPr>
          <p:nvPr>
            <p:ph type="ctrTitle"/>
          </p:nvPr>
        </p:nvSpPr>
        <p:spPr>
          <a:xfrm>
            <a:off x="200891" y="183093"/>
            <a:ext cx="11152909" cy="405100"/>
          </a:xfrm>
        </p:spPr>
        <p:txBody>
          <a:bodyPr/>
          <a:lstStyle/>
          <a:p>
            <a:r>
              <a:rPr lang="de-DE">
                <a:latin typeface="Verdana" panose="020B0604030504040204" pitchFamily="34" charset="0"/>
                <a:ea typeface="Verdana" panose="020B0604030504040204" pitchFamily="34" charset="0"/>
              </a:rPr>
              <a:t>Information </a:t>
            </a:r>
            <a:r>
              <a:rPr lang="de-DE" err="1">
                <a:latin typeface="Verdana" panose="020B0604030504040204" pitchFamily="34" charset="0"/>
                <a:ea typeface="Verdana" panose="020B0604030504040204" pitchFamily="34" charset="0"/>
              </a:rPr>
              <a:t>required</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for</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notifications</a:t>
            </a:r>
            <a:r>
              <a:rPr lang="de-DE">
                <a:latin typeface="Verdana" panose="020B0604030504040204" pitchFamily="34" charset="0"/>
                <a:ea typeface="Verdana" panose="020B0604030504040204" pitchFamily="34" charset="0"/>
              </a:rPr>
              <a:t> and </a:t>
            </a:r>
            <a:r>
              <a:rPr lang="de-DE" err="1">
                <a:latin typeface="Verdana" panose="020B0604030504040204" pitchFamily="34" charset="0"/>
                <a:ea typeface="Verdana" panose="020B0604030504040204" pitchFamily="34" charset="0"/>
              </a:rPr>
              <a:t>declarations</a:t>
            </a:r>
            <a:endParaRPr lang="de-DE">
              <a:latin typeface="Verdana" panose="020B0604030504040204" pitchFamily="34" charset="0"/>
              <a:ea typeface="Verdana" panose="020B0604030504040204" pitchFamily="34" charset="0"/>
            </a:endParaRPr>
          </a:p>
        </p:txBody>
      </p:sp>
      <p:sp>
        <p:nvSpPr>
          <p:cNvPr id="3" name="Foliennummernplatzhalter 2">
            <a:extLst>
              <a:ext uri="{FF2B5EF4-FFF2-40B4-BE49-F238E27FC236}">
                <a16:creationId xmlns:a16="http://schemas.microsoft.com/office/drawing/2014/main" id="{00C7939E-FF60-C43F-6482-346558637F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9" name="Textplatzhalter 8">
            <a:extLst>
              <a:ext uri="{FF2B5EF4-FFF2-40B4-BE49-F238E27FC236}">
                <a16:creationId xmlns:a16="http://schemas.microsoft.com/office/drawing/2014/main" id="{A6AD03D4-B05F-9A2C-898D-E1C93E9D5EB2}"/>
              </a:ext>
            </a:extLst>
          </p:cNvPr>
          <p:cNvSpPr>
            <a:spLocks noGrp="1"/>
          </p:cNvSpPr>
          <p:nvPr>
            <p:ph type="body" sz="quarter" idx="10"/>
          </p:nvPr>
        </p:nvSpPr>
        <p:spPr/>
        <p:txBody>
          <a:bodyPr/>
          <a:lstStyle/>
          <a:p>
            <a:endParaRPr lang="de-DE"/>
          </a:p>
        </p:txBody>
      </p:sp>
      <p:sp>
        <p:nvSpPr>
          <p:cNvPr id="6" name="Textfeld 5">
            <a:extLst>
              <a:ext uri="{FF2B5EF4-FFF2-40B4-BE49-F238E27FC236}">
                <a16:creationId xmlns:a16="http://schemas.microsoft.com/office/drawing/2014/main" id="{E3D1EA85-41A3-17BA-76DB-FCC2FE0EBCF4}"/>
              </a:ext>
            </a:extLst>
          </p:cNvPr>
          <p:cNvSpPr txBox="1"/>
          <p:nvPr/>
        </p:nvSpPr>
        <p:spPr>
          <a:xfrm>
            <a:off x="667512" y="896112"/>
            <a:ext cx="9144000" cy="3694176"/>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de-DE" sz="1600" b="1" i="0" u="none" strike="noStrike" kern="1200" cap="none" spc="0" normalizeH="0" baseline="0" noProof="0">
              <a:ln>
                <a:noFill/>
              </a:ln>
              <a:solidFill>
                <a:srgbClr val="81A69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a:extLst>
              <a:ext uri="{FF2B5EF4-FFF2-40B4-BE49-F238E27FC236}">
                <a16:creationId xmlns:a16="http://schemas.microsoft.com/office/drawing/2014/main" id="{3E1139EB-A18D-2E48-009E-6995D5FD7704}"/>
              </a:ext>
            </a:extLst>
          </p:cNvPr>
          <p:cNvSpPr txBox="1"/>
          <p:nvPr/>
        </p:nvSpPr>
        <p:spPr>
          <a:xfrm>
            <a:off x="223835" y="896112"/>
            <a:ext cx="11877695" cy="506577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brade Book" panose="00000400000000000000" pitchFamily="50" charset="0"/>
              <a:ea typeface="Verdana" panose="020B0604030504040204" pitchFamily="34" charset="0"/>
              <a:cs typeface="Verdana" panose="020B0604030504040204" pitchFamily="34" charset="0"/>
            </a:endParaRPr>
          </a:p>
        </p:txBody>
      </p:sp>
      <p:sp>
        <p:nvSpPr>
          <p:cNvPr id="4" name="Textfeld 3">
            <a:extLst>
              <a:ext uri="{FF2B5EF4-FFF2-40B4-BE49-F238E27FC236}">
                <a16:creationId xmlns:a16="http://schemas.microsoft.com/office/drawing/2014/main" id="{C51D8A5D-4254-1603-8716-7CCBA61FAE7C}"/>
              </a:ext>
            </a:extLst>
          </p:cNvPr>
          <p:cNvSpPr txBox="1"/>
          <p:nvPr/>
        </p:nvSpPr>
        <p:spPr>
          <a:xfrm>
            <a:off x="2432586" y="5320392"/>
            <a:ext cx="7324114" cy="491245"/>
          </a:xfrm>
          <a:prstGeom prst="rect">
            <a:avLst/>
          </a:prstGeom>
          <a:solidFill>
            <a:schemeClr val="accent2"/>
          </a:solidFill>
        </p:spPr>
        <p:txBody>
          <a:bodyPr wrap="square"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Obligations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in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effect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from</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12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October</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2023 </a:t>
            </a:r>
          </a:p>
        </p:txBody>
      </p:sp>
      <p:grpSp>
        <p:nvGrpSpPr>
          <p:cNvPr id="14" name="Gruppieren 13">
            <a:extLst>
              <a:ext uri="{FF2B5EF4-FFF2-40B4-BE49-F238E27FC236}">
                <a16:creationId xmlns:a16="http://schemas.microsoft.com/office/drawing/2014/main" id="{24D2DE87-E0F7-DA2A-50C0-42B5E6668CD9}"/>
              </a:ext>
            </a:extLst>
          </p:cNvPr>
          <p:cNvGrpSpPr/>
          <p:nvPr/>
        </p:nvGrpSpPr>
        <p:grpSpPr>
          <a:xfrm>
            <a:off x="667512" y="1007046"/>
            <a:ext cx="10567163" cy="4558968"/>
            <a:chOff x="378078" y="1002254"/>
            <a:chExt cx="10567163" cy="4558968"/>
          </a:xfrm>
        </p:grpSpPr>
        <p:sp>
          <p:nvSpPr>
            <p:cNvPr id="8" name="Freihandform: Form 7">
              <a:extLst>
                <a:ext uri="{FF2B5EF4-FFF2-40B4-BE49-F238E27FC236}">
                  <a16:creationId xmlns:a16="http://schemas.microsoft.com/office/drawing/2014/main" id="{419A391D-08AD-B487-7FE1-3B218B4E3EC7}"/>
                </a:ext>
              </a:extLst>
            </p:cNvPr>
            <p:cNvSpPr/>
            <p:nvPr/>
          </p:nvSpPr>
          <p:spPr>
            <a:xfrm rot="16200000">
              <a:off x="7492415" y="1504721"/>
              <a:ext cx="3015361" cy="3890290"/>
            </a:xfrm>
            <a:custGeom>
              <a:avLst/>
              <a:gdLst>
                <a:gd name="connsiteX0" fmla="*/ 0 w 3890289"/>
                <a:gd name="connsiteY0" fmla="*/ 0 h 3015360"/>
                <a:gd name="connsiteX1" fmla="*/ 3890289 w 3890289"/>
                <a:gd name="connsiteY1" fmla="*/ 0 h 3015360"/>
                <a:gd name="connsiteX2" fmla="*/ 3890289 w 3890289"/>
                <a:gd name="connsiteY2" fmla="*/ 3015360 h 3015360"/>
                <a:gd name="connsiteX3" fmla="*/ 0 w 3890289"/>
                <a:gd name="connsiteY3" fmla="*/ 3015360 h 3015360"/>
                <a:gd name="connsiteX4" fmla="*/ 0 w 3890289"/>
                <a:gd name="connsiteY4" fmla="*/ 0 h 301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289" h="3015360">
                  <a:moveTo>
                    <a:pt x="3890288" y="0"/>
                  </a:moveTo>
                  <a:lnTo>
                    <a:pt x="3890288" y="3015360"/>
                  </a:lnTo>
                  <a:lnTo>
                    <a:pt x="1" y="3015360"/>
                  </a:lnTo>
                  <a:lnTo>
                    <a:pt x="1" y="0"/>
                  </a:lnTo>
                  <a:lnTo>
                    <a:pt x="3890288"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750" tIns="2850235" rIns="171450" bIns="66679" numCol="1" spcCol="1270" anchor="b" anchorCtr="0">
              <a:noAutofit/>
            </a:bodyPr>
            <a:lstStyle/>
            <a:p>
              <a:pPr marL="0" marR="0" lvl="0" indent="0" algn="r" defTabSz="13335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Declarations</a:t>
              </a:r>
              <a:endParaRPr kumimoji="0" lang="de-DE"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0" name="Freihandform: Form 9">
              <a:extLst>
                <a:ext uri="{FF2B5EF4-FFF2-40B4-BE49-F238E27FC236}">
                  <a16:creationId xmlns:a16="http://schemas.microsoft.com/office/drawing/2014/main" id="{CAC2FB27-41E4-FB34-27E3-45123F819202}"/>
                </a:ext>
              </a:extLst>
            </p:cNvPr>
            <p:cNvSpPr/>
            <p:nvPr/>
          </p:nvSpPr>
          <p:spPr>
            <a:xfrm rot="16200000">
              <a:off x="1633115" y="-252783"/>
              <a:ext cx="3955293" cy="6465367"/>
            </a:xfrm>
            <a:custGeom>
              <a:avLst/>
              <a:gdLst>
                <a:gd name="connsiteX0" fmla="*/ 0 w 6405908"/>
                <a:gd name="connsiteY0" fmla="*/ 0 h 3955292"/>
                <a:gd name="connsiteX1" fmla="*/ 6405908 w 6405908"/>
                <a:gd name="connsiteY1" fmla="*/ 0 h 3955292"/>
                <a:gd name="connsiteX2" fmla="*/ 6405908 w 6405908"/>
                <a:gd name="connsiteY2" fmla="*/ 3955292 h 3955292"/>
                <a:gd name="connsiteX3" fmla="*/ 0 w 6405908"/>
                <a:gd name="connsiteY3" fmla="*/ 3955292 h 3955292"/>
                <a:gd name="connsiteX4" fmla="*/ 0 w 6405908"/>
                <a:gd name="connsiteY4" fmla="*/ 0 h 395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908" h="3955292">
                  <a:moveTo>
                    <a:pt x="6405906" y="0"/>
                  </a:moveTo>
                  <a:lnTo>
                    <a:pt x="6405906" y="3955292"/>
                  </a:lnTo>
                  <a:lnTo>
                    <a:pt x="2" y="3955292"/>
                  </a:lnTo>
                  <a:lnTo>
                    <a:pt x="2" y="0"/>
                  </a:lnTo>
                  <a:lnTo>
                    <a:pt x="6405906"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583" tIns="4693312" rIns="171452" bIns="85160" numCol="1" spcCol="1270" anchor="b" anchorCtr="0">
              <a:noAutofit/>
            </a:bodyPr>
            <a:lstStyle/>
            <a:p>
              <a:pPr marL="0" marR="0" lvl="0" indent="0" algn="r" defTabSz="13335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Notifications</a:t>
              </a:r>
              <a:endParaRPr kumimoji="0" lang="de-DE"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1" name="Freihandform: Form 10">
              <a:extLst>
                <a:ext uri="{FF2B5EF4-FFF2-40B4-BE49-F238E27FC236}">
                  <a16:creationId xmlns:a16="http://schemas.microsoft.com/office/drawing/2014/main" id="{35471B49-FC7B-2769-272C-06C1FB4B2292}"/>
                </a:ext>
              </a:extLst>
            </p:cNvPr>
            <p:cNvSpPr/>
            <p:nvPr/>
          </p:nvSpPr>
          <p:spPr>
            <a:xfrm>
              <a:off x="589581" y="1077860"/>
              <a:ext cx="5054567" cy="3804082"/>
            </a:xfrm>
            <a:custGeom>
              <a:avLst/>
              <a:gdLst>
                <a:gd name="connsiteX0" fmla="*/ 0 w 5054567"/>
                <a:gd name="connsiteY0" fmla="*/ 0 h 3804082"/>
                <a:gd name="connsiteX1" fmla="*/ 5054567 w 5054567"/>
                <a:gd name="connsiteY1" fmla="*/ 0 h 3804082"/>
                <a:gd name="connsiteX2" fmla="*/ 5054567 w 5054567"/>
                <a:gd name="connsiteY2" fmla="*/ 3804082 h 3804082"/>
                <a:gd name="connsiteX3" fmla="*/ 0 w 5054567"/>
                <a:gd name="connsiteY3" fmla="*/ 3804082 h 3804082"/>
                <a:gd name="connsiteX4" fmla="*/ 0 w 5054567"/>
                <a:gd name="connsiteY4" fmla="*/ 0 h 3804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567" h="3804082">
                  <a:moveTo>
                    <a:pt x="0" y="0"/>
                  </a:moveTo>
                  <a:lnTo>
                    <a:pt x="5054567" y="0"/>
                  </a:lnTo>
                  <a:lnTo>
                    <a:pt x="5054567" y="3804082"/>
                  </a:lnTo>
                  <a:lnTo>
                    <a:pt x="0" y="380408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130000"/>
                </a:lnSpc>
                <a:spcBef>
                  <a:spcPct val="0"/>
                </a:spcBef>
                <a:spcAft>
                  <a:spcPct val="35000"/>
                </a:spcAft>
                <a:buClrTx/>
                <a:buSzTx/>
                <a:buFontTx/>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Description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public</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procurement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procedure</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711200" rtl="0" eaLnBrk="1" fontAlgn="auto" latinLnBrk="0" hangingPunct="1">
                <a:lnSpc>
                  <a:spcPct val="130000"/>
                </a:lnSpc>
                <a:spcBef>
                  <a:spcPct val="0"/>
                </a:spcBef>
                <a:spcAft>
                  <a:spcPct val="35000"/>
                </a:spcAft>
                <a:buClrTx/>
                <a:buSzTx/>
                <a:buFontTx/>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Information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about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the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party</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ies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157163" marR="0" lvl="0" indent="-157163" algn="l" defTabSz="711200" rtl="0" eaLnBrk="1" fontAlgn="auto" latinLnBrk="0" hangingPunct="1">
                <a:lnSpc>
                  <a:spcPct val="130000"/>
                </a:lnSpc>
                <a:spcBef>
                  <a:spcPct val="0"/>
                </a:spcBef>
                <a:spcAft>
                  <a:spcPct val="35000"/>
                </a:spcAft>
                <a:buClrTx/>
                <a:buSzTx/>
                <a:buFont typeface="Arial" panose="020B0604020202020204" pitchFamily="34" charset="0"/>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Detailed</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list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on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foreign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financial</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contributions</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711200" rtl="0" eaLnBrk="1" fontAlgn="auto" latinLnBrk="0" hangingPunct="1">
                <a:lnSpc>
                  <a:spcPct val="130000"/>
                </a:lnSpc>
                <a:spcBef>
                  <a:spcPct val="0"/>
                </a:spcBef>
                <a:spcAft>
                  <a:spcPct val="35000"/>
                </a:spcAft>
                <a:buClrTx/>
                <a:buSzTx/>
                <a:buFont typeface="Arial" panose="020B0604020202020204" pitchFamily="34" charset="0"/>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Explanations</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on </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positive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effects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subsidy</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711200" rtl="0" eaLnBrk="1" fontAlgn="auto" latinLnBrk="0" hangingPunct="1">
                <a:lnSpc>
                  <a:spcPct val="130000"/>
                </a:lnSpc>
                <a:spcBef>
                  <a:spcPct val="0"/>
                </a:spcBef>
                <a:spcAft>
                  <a:spcPct val="350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Supporting documentation</a:t>
              </a:r>
            </a:p>
            <a:p>
              <a:pPr marL="157163" marR="0" lvl="0" indent="-157163" algn="l" defTabSz="711200" rtl="0" eaLnBrk="1" fontAlgn="auto" latinLnBrk="0" hangingPunct="1">
                <a:lnSpc>
                  <a:spcPct val="130000"/>
                </a:lnSpc>
                <a:spcBef>
                  <a:spcPct val="0"/>
                </a:spcBef>
                <a:spcAft>
                  <a:spcPct val="350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Explanation to justify that the tender </a:t>
              </a: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is not unduly advantageous</a:t>
              </a:r>
            </a:p>
            <a:p>
              <a:pPr marL="0" marR="0" lvl="0" indent="0" algn="l" defTabSz="711200" rtl="0" eaLnBrk="1" fontAlgn="auto" latinLnBrk="0" hangingPunct="1">
                <a:lnSpc>
                  <a:spcPct val="130000"/>
                </a:lnSpc>
                <a:spcBef>
                  <a:spcPct val="0"/>
                </a:spcBef>
                <a:spcAft>
                  <a:spcPct val="350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Attestation of correctness and completeness</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Freihandform: Form 11">
              <a:extLst>
                <a:ext uri="{FF2B5EF4-FFF2-40B4-BE49-F238E27FC236}">
                  <a16:creationId xmlns:a16="http://schemas.microsoft.com/office/drawing/2014/main" id="{7C2155C3-3E88-B783-58FE-F520CBBCAF86}"/>
                </a:ext>
              </a:extLst>
            </p:cNvPr>
            <p:cNvSpPr/>
            <p:nvPr/>
          </p:nvSpPr>
          <p:spPr>
            <a:xfrm>
              <a:off x="7162468" y="1972555"/>
              <a:ext cx="3178276" cy="3588667"/>
            </a:xfrm>
            <a:custGeom>
              <a:avLst/>
              <a:gdLst>
                <a:gd name="connsiteX0" fmla="*/ 0 w 3178276"/>
                <a:gd name="connsiteY0" fmla="*/ 0 h 3588667"/>
                <a:gd name="connsiteX1" fmla="*/ 3178276 w 3178276"/>
                <a:gd name="connsiteY1" fmla="*/ 0 h 3588667"/>
                <a:gd name="connsiteX2" fmla="*/ 3178276 w 3178276"/>
                <a:gd name="connsiteY2" fmla="*/ 3588667 h 3588667"/>
                <a:gd name="connsiteX3" fmla="*/ 0 w 3178276"/>
                <a:gd name="connsiteY3" fmla="*/ 3588667 h 3588667"/>
                <a:gd name="connsiteX4" fmla="*/ 0 w 3178276"/>
                <a:gd name="connsiteY4" fmla="*/ 0 h 358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276" h="3588667">
                  <a:moveTo>
                    <a:pt x="0" y="0"/>
                  </a:moveTo>
                  <a:lnTo>
                    <a:pt x="3178276" y="0"/>
                  </a:lnTo>
                  <a:lnTo>
                    <a:pt x="3178276" y="3588667"/>
                  </a:lnTo>
                  <a:lnTo>
                    <a:pt x="0" y="358866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147638" marR="0" lvl="0" indent="-147638" algn="l" defTabSz="711200" rtl="0" eaLnBrk="1" fontAlgn="auto" latinLnBrk="0" hangingPunct="1">
                <a:lnSpc>
                  <a:spcPct val="130000"/>
                </a:lnSpc>
                <a:spcBef>
                  <a:spcPct val="0"/>
                </a:spcBef>
                <a:spcAft>
                  <a:spcPct val="35000"/>
                </a:spcAft>
                <a:buClrTx/>
                <a:buSzTx/>
                <a:buFontTx/>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Description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public</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procurement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procedure</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38113" marR="0" lvl="0" indent="-138113" algn="l" defTabSz="711200" rtl="0" eaLnBrk="1" fontAlgn="auto" latinLnBrk="0" hangingPunct="1">
                <a:lnSpc>
                  <a:spcPct val="130000"/>
                </a:lnSpc>
                <a:spcBef>
                  <a:spcPct val="0"/>
                </a:spcBef>
                <a:spcAft>
                  <a:spcPct val="35000"/>
                </a:spcAft>
                <a:buClrTx/>
                <a:buSzTx/>
                <a:buFontTx/>
                <a:buNone/>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Information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about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the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party</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ies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147638" marR="0" lvl="0" indent="-147638" algn="l" defTabSz="914400" rtl="0" eaLnBrk="1" fontAlgn="auto" latinLnBrk="0" hangingPunct="1">
                <a:lnSpc>
                  <a:spcPct val="130000"/>
                </a:lnSpc>
                <a:spcBef>
                  <a:spcPct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List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all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foreign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financial</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contributions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p>
            <a:p>
              <a:pPr marL="147638" marR="0" lvl="0" indent="-147638" algn="l" defTabSz="914400" rtl="0" eaLnBrk="1" fontAlgn="auto" latinLnBrk="0" hangingPunct="1">
                <a:lnSpc>
                  <a:spcPct val="130000"/>
                </a:lnSpc>
                <a:spcBef>
                  <a:spcPct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Attestation of correctness and completeness</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Tree>
    <p:extLst>
      <p:ext uri="{BB962C8B-B14F-4D97-AF65-F5344CB8AC3E}">
        <p14:creationId xmlns:p14="http://schemas.microsoft.com/office/powerpoint/2010/main" val="82982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ihandform: Form 13">
            <a:extLst>
              <a:ext uri="{FF2B5EF4-FFF2-40B4-BE49-F238E27FC236}">
                <a16:creationId xmlns:a16="http://schemas.microsoft.com/office/drawing/2014/main" id="{C929486E-5F57-3BEB-34A1-650FD156F38C}"/>
              </a:ext>
            </a:extLst>
          </p:cNvPr>
          <p:cNvSpPr/>
          <p:nvPr/>
        </p:nvSpPr>
        <p:spPr>
          <a:xfrm>
            <a:off x="4504623" y="1629075"/>
            <a:ext cx="7016733" cy="3599850"/>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chemeClr val="tx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82550" marR="0" lvl="1" indent="0" algn="ctr" defTabSz="666750" rtl="0" eaLnBrk="1" fontAlgn="auto" latinLnBrk="0" hangingPunct="1">
              <a:lnSpc>
                <a:spcPct val="90000"/>
              </a:lnSpc>
              <a:spcBef>
                <a:spcPct val="0"/>
              </a:spcBef>
              <a:spcAft>
                <a:spcPct val="15000"/>
              </a:spcAft>
              <a:buClrTx/>
              <a:buSzTx/>
              <a:buFontTx/>
              <a:buNone/>
              <a:tabLst/>
              <a:defRPr/>
            </a:pPr>
            <a:r>
              <a:rPr kumimoji="0" lang="de-DE"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a:t>
            </a:r>
            <a:r>
              <a:rPr kumimoji="0" lang="de-DE" sz="16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depth</a:t>
            </a:r>
            <a:r>
              <a:rPr kumimoji="0" lang="de-DE"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6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investigation</a:t>
            </a:r>
            <a:endParaRPr kumimoji="0" lang="de-DE"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 name="Freihandform: Form 8">
            <a:extLst>
              <a:ext uri="{FF2B5EF4-FFF2-40B4-BE49-F238E27FC236}">
                <a16:creationId xmlns:a16="http://schemas.microsoft.com/office/drawing/2014/main" id="{33A2C05A-4A0D-0FDB-4158-F7A676D8AE3B}"/>
              </a:ext>
            </a:extLst>
          </p:cNvPr>
          <p:cNvSpPr/>
          <p:nvPr/>
        </p:nvSpPr>
        <p:spPr>
          <a:xfrm>
            <a:off x="292301" y="1629076"/>
            <a:ext cx="4212322" cy="3599849"/>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82550" marR="0" lvl="1" indent="0" algn="ctr" defTabSz="666750" rtl="0" eaLnBrk="1" fontAlgn="auto" latinLnBrk="0" hangingPunct="1">
              <a:lnSpc>
                <a:spcPct val="90000"/>
              </a:lnSpc>
              <a:spcBef>
                <a:spcPct val="0"/>
              </a:spcBef>
              <a:spcAft>
                <a:spcPct val="15000"/>
              </a:spcAft>
              <a:buClrTx/>
              <a:buSzTx/>
              <a:buFontTx/>
              <a:buNone/>
              <a:tabLst/>
              <a:defRPr/>
            </a:pPr>
            <a:r>
              <a:rPr kumimoji="0" lang="de-DE" sz="16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Preliminary</a:t>
            </a:r>
            <a:r>
              <a:rPr kumimoji="0" lang="de-DE" sz="16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review</a:t>
            </a:r>
          </a:p>
        </p:txBody>
      </p:sp>
      <p:sp>
        <p:nvSpPr>
          <p:cNvPr id="2" name="Titel 1">
            <a:extLst>
              <a:ext uri="{FF2B5EF4-FFF2-40B4-BE49-F238E27FC236}">
                <a16:creationId xmlns:a16="http://schemas.microsoft.com/office/drawing/2014/main" id="{FD51A404-EADB-85AA-892C-524C065E840F}"/>
              </a:ext>
            </a:extLst>
          </p:cNvPr>
          <p:cNvSpPr>
            <a:spLocks noGrp="1"/>
          </p:cNvSpPr>
          <p:nvPr>
            <p:ph type="ctrTitle"/>
          </p:nvPr>
        </p:nvSpPr>
        <p:spPr/>
        <p:txBody>
          <a:bodyPr/>
          <a:lstStyle/>
          <a:p>
            <a:r>
              <a:rPr lang="en-GB" noProof="0"/>
              <a:t>Two-stage review procedure</a:t>
            </a:r>
            <a:endParaRPr lang="de-DE"/>
          </a:p>
        </p:txBody>
      </p:sp>
      <p:sp>
        <p:nvSpPr>
          <p:cNvPr id="3" name="Foliennummernplatzhalter 2">
            <a:extLst>
              <a:ext uri="{FF2B5EF4-FFF2-40B4-BE49-F238E27FC236}">
                <a16:creationId xmlns:a16="http://schemas.microsoft.com/office/drawing/2014/main" id="{A9CEAFDD-E456-E9F0-5751-D32995C5F1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5" name="Textplatzhalter 4">
            <a:extLst>
              <a:ext uri="{FF2B5EF4-FFF2-40B4-BE49-F238E27FC236}">
                <a16:creationId xmlns:a16="http://schemas.microsoft.com/office/drawing/2014/main" id="{4C9BC6E7-0024-8DED-95B3-614B37C3BCEB}"/>
              </a:ext>
            </a:extLst>
          </p:cNvPr>
          <p:cNvSpPr>
            <a:spLocks noGrp="1"/>
          </p:cNvSpPr>
          <p:nvPr>
            <p:ph type="body" sz="quarter" idx="10"/>
          </p:nvPr>
        </p:nvSpPr>
        <p:spPr/>
        <p:txBody>
          <a:bodyPr/>
          <a:lstStyle/>
          <a:p>
            <a:endParaRPr lang="de-DE"/>
          </a:p>
        </p:txBody>
      </p:sp>
      <p:sp>
        <p:nvSpPr>
          <p:cNvPr id="4" name="Rechteck: abgerundete Ecken 3">
            <a:extLst>
              <a:ext uri="{FF2B5EF4-FFF2-40B4-BE49-F238E27FC236}">
                <a16:creationId xmlns:a16="http://schemas.microsoft.com/office/drawing/2014/main" id="{D0873EEB-1312-CBD3-826F-3714DF1616C6}"/>
              </a:ext>
            </a:extLst>
          </p:cNvPr>
          <p:cNvSpPr/>
          <p:nvPr/>
        </p:nvSpPr>
        <p:spPr>
          <a:xfrm>
            <a:off x="292301" y="2873757"/>
            <a:ext cx="2694490" cy="1110486"/>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196" tIns="122096" rIns="160196" bIns="12209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Existence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of</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foreign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subsidy</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p:txBody>
      </p:sp>
      <p:sp>
        <p:nvSpPr>
          <p:cNvPr id="6" name="Rechteck: abgerundete Ecken 5">
            <a:extLst>
              <a:ext uri="{FF2B5EF4-FFF2-40B4-BE49-F238E27FC236}">
                <a16:creationId xmlns:a16="http://schemas.microsoft.com/office/drawing/2014/main" id="{FC6D7550-7F5E-147B-D88D-8B7DC6DFED02}"/>
              </a:ext>
            </a:extLst>
          </p:cNvPr>
          <p:cNvSpPr/>
          <p:nvPr/>
        </p:nvSpPr>
        <p:spPr>
          <a:xfrm>
            <a:off x="3137156" y="2873757"/>
            <a:ext cx="2694490" cy="1110486"/>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196" tIns="122096" rIns="160196" bIns="12209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Distortion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the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b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b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internal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market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p:txBody>
      </p:sp>
      <p:sp>
        <p:nvSpPr>
          <p:cNvPr id="7" name="Rechteck: abgerundete Ecken 6">
            <a:extLst>
              <a:ext uri="{FF2B5EF4-FFF2-40B4-BE49-F238E27FC236}">
                <a16:creationId xmlns:a16="http://schemas.microsoft.com/office/drawing/2014/main" id="{74AD7048-CB86-9164-03FA-9E0AE0F23E0B}"/>
              </a:ext>
            </a:extLst>
          </p:cNvPr>
          <p:cNvSpPr/>
          <p:nvPr/>
        </p:nvSpPr>
        <p:spPr>
          <a:xfrm>
            <a:off x="5982011" y="2873757"/>
            <a:ext cx="2694490" cy="1110486"/>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196" tIns="122096" rIns="160196" bIns="12209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Balancing</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test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p>
        </p:txBody>
      </p:sp>
      <p:sp>
        <p:nvSpPr>
          <p:cNvPr id="8" name="Rechteck: abgerundete Ecken 7">
            <a:extLst>
              <a:ext uri="{FF2B5EF4-FFF2-40B4-BE49-F238E27FC236}">
                <a16:creationId xmlns:a16="http://schemas.microsoft.com/office/drawing/2014/main" id="{86F3E27D-0F48-B34D-8BA1-6F2DAD0FB0CD}"/>
              </a:ext>
            </a:extLst>
          </p:cNvPr>
          <p:cNvSpPr/>
          <p:nvPr/>
        </p:nvSpPr>
        <p:spPr>
          <a:xfrm>
            <a:off x="8826866" y="2873757"/>
            <a:ext cx="2694490" cy="1110486"/>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196" tIns="122096" rIns="160196" bIns="12209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Sufficient</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commitments</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p:txBody>
      </p:sp>
    </p:spTree>
    <p:extLst>
      <p:ext uri="{BB962C8B-B14F-4D97-AF65-F5344CB8AC3E}">
        <p14:creationId xmlns:p14="http://schemas.microsoft.com/office/powerpoint/2010/main" val="1296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525347CC-1198-ABCD-4CE0-591E8169E512}"/>
              </a:ext>
            </a:extLst>
          </p:cNvPr>
          <p:cNvSpPr/>
          <p:nvPr/>
        </p:nvSpPr>
        <p:spPr>
          <a:xfrm>
            <a:off x="443346" y="929734"/>
            <a:ext cx="11152908" cy="1568369"/>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1200"/>
              </a:spcAft>
              <a:buClrTx/>
              <a:buSzTx/>
              <a:buFont typeface="Arial"/>
              <a:buNone/>
              <a:tabLst/>
              <a:defRPr/>
            </a:pPr>
            <a:r>
              <a:rPr kumimoji="0" lang="en-US" sz="1500" b="1" i="0" u="none" strike="noStrike" kern="1200" cap="none" spc="0" normalizeH="0" baseline="0" noProof="0">
                <a:ln>
                  <a:noFill/>
                </a:ln>
                <a:solidFill>
                  <a:srgbClr val="0070C0"/>
                </a:solidFill>
                <a:effectLst/>
                <a:uLnTx/>
                <a:uFillTx/>
                <a:latin typeface="Verdana" charset="0"/>
                <a:ea typeface="Verdana" charset="0"/>
                <a:cs typeface="+mn-cs"/>
              </a:rPr>
              <a:t>Art. 3 FSR</a:t>
            </a:r>
          </a:p>
          <a:p>
            <a:pPr marL="0" marR="0" lvl="1"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Verdana" charset="0"/>
                <a:ea typeface="Verdana" charset="0"/>
                <a:cs typeface="+mn-cs"/>
              </a:rPr>
              <a:t>“</a:t>
            </a:r>
            <a:r>
              <a:rPr kumimoji="0" lang="en-US" sz="1500" b="0" i="1" u="none" strike="noStrike" kern="1200" cap="none" spc="0" normalizeH="0" baseline="0" noProof="0">
                <a:ln>
                  <a:noFill/>
                </a:ln>
                <a:solidFill>
                  <a:prstClr val="black"/>
                </a:solidFill>
                <a:effectLst/>
                <a:uLnTx/>
                <a:uFillTx/>
                <a:latin typeface="Verdana" charset="0"/>
                <a:ea typeface="Verdana" charset="0"/>
                <a:cs typeface="+mn-cs"/>
              </a:rPr>
              <a:t>For the purpose of this Regulation, a foreign subsidy shall be deemed to exist where a third country provides, directly or indirectly, a financial contribution which confers a benefit on an undertaking engaging in an economic activity in the internal market and which is limited, in law or in fact, to one or more undertakings or industries.</a:t>
            </a:r>
            <a:r>
              <a:rPr kumimoji="0" lang="en-US" sz="1500" b="0" i="0" u="none" strike="noStrike" kern="1200" cap="none" spc="0" normalizeH="0" baseline="0" noProof="0">
                <a:ln>
                  <a:noFill/>
                </a:ln>
                <a:solidFill>
                  <a:prstClr val="black"/>
                </a:solidFill>
                <a:effectLst/>
                <a:uLnTx/>
                <a:uFillTx/>
                <a:latin typeface="Verdana" charset="0"/>
                <a:ea typeface="Verdana" charset="0"/>
                <a:cs typeface="+mn-cs"/>
              </a:rPr>
              <a:t>”</a:t>
            </a:r>
          </a:p>
          <a:p>
            <a:pPr marL="82550" marR="0" lvl="1" indent="0" algn="ctr" defTabSz="666750" rtl="0" eaLnBrk="1" fontAlgn="auto" latinLnBrk="0" hangingPunct="1">
              <a:lnSpc>
                <a:spcPct val="90000"/>
              </a:lnSpc>
              <a:spcBef>
                <a:spcPct val="0"/>
              </a:spcBef>
              <a:spcAft>
                <a:spcPct val="15000"/>
              </a:spcAft>
              <a:buClrTx/>
              <a:buSzTx/>
              <a:buFontTx/>
              <a:buNone/>
              <a:tabLst/>
              <a:defRPr/>
            </a:pP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 name="Titel 1">
            <a:extLst>
              <a:ext uri="{FF2B5EF4-FFF2-40B4-BE49-F238E27FC236}">
                <a16:creationId xmlns:a16="http://schemas.microsoft.com/office/drawing/2014/main" id="{66C73754-C9B2-09D1-180D-93A3359545DE}"/>
              </a:ext>
            </a:extLst>
          </p:cNvPr>
          <p:cNvSpPr>
            <a:spLocks noGrp="1"/>
          </p:cNvSpPr>
          <p:nvPr>
            <p:ph type="ctrTitle"/>
          </p:nvPr>
        </p:nvSpPr>
        <p:spPr/>
        <p:txBody>
          <a:bodyPr/>
          <a:lstStyle/>
          <a:p>
            <a:r>
              <a:rPr lang="en-GB" noProof="0"/>
              <a:t>Existence of foreign subsidy</a:t>
            </a:r>
            <a:endParaRPr lang="de-DE"/>
          </a:p>
        </p:txBody>
      </p:sp>
      <p:sp>
        <p:nvSpPr>
          <p:cNvPr id="3" name="Foliennummernplatzhalter 2">
            <a:extLst>
              <a:ext uri="{FF2B5EF4-FFF2-40B4-BE49-F238E27FC236}">
                <a16:creationId xmlns:a16="http://schemas.microsoft.com/office/drawing/2014/main" id="{8B6A7D33-0C91-58CD-F89D-93747E2B3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10" name="Textplatzhalter 9">
            <a:extLst>
              <a:ext uri="{FF2B5EF4-FFF2-40B4-BE49-F238E27FC236}">
                <a16:creationId xmlns:a16="http://schemas.microsoft.com/office/drawing/2014/main" id="{22041F0E-3CB9-CD8D-E0A8-9E98147421D4}"/>
              </a:ext>
            </a:extLst>
          </p:cNvPr>
          <p:cNvSpPr>
            <a:spLocks noGrp="1"/>
          </p:cNvSpPr>
          <p:nvPr>
            <p:ph type="body" sz="quarter" idx="10"/>
          </p:nvPr>
        </p:nvSpPr>
        <p:spPr/>
        <p:txBody>
          <a:bodyPr/>
          <a:lstStyle/>
          <a:p>
            <a:endParaRPr lang="de-DE"/>
          </a:p>
        </p:txBody>
      </p:sp>
      <p:sp>
        <p:nvSpPr>
          <p:cNvPr id="9" name="Freihandform: Form 8">
            <a:extLst>
              <a:ext uri="{FF2B5EF4-FFF2-40B4-BE49-F238E27FC236}">
                <a16:creationId xmlns:a16="http://schemas.microsoft.com/office/drawing/2014/main" id="{9F91A822-AA60-3841-2DE7-866FC78A31A0}"/>
              </a:ext>
            </a:extLst>
          </p:cNvPr>
          <p:cNvSpPr/>
          <p:nvPr/>
        </p:nvSpPr>
        <p:spPr>
          <a:xfrm>
            <a:off x="3811732" y="3121893"/>
            <a:ext cx="2176974" cy="2178738"/>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5273" tIns="864000" rIns="355273" bIns="9992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Provided</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by</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 Third Country</a:t>
            </a:r>
          </a:p>
        </p:txBody>
      </p:sp>
      <p:sp>
        <p:nvSpPr>
          <p:cNvPr id="12" name="Freihandform: Form 11">
            <a:extLst>
              <a:ext uri="{FF2B5EF4-FFF2-40B4-BE49-F238E27FC236}">
                <a16:creationId xmlns:a16="http://schemas.microsoft.com/office/drawing/2014/main" id="{7F107D8A-EC03-8549-B5F6-0C947B0A85F9}"/>
              </a:ext>
            </a:extLst>
          </p:cNvPr>
          <p:cNvSpPr/>
          <p:nvPr/>
        </p:nvSpPr>
        <p:spPr>
          <a:xfrm>
            <a:off x="8571924" y="3121892"/>
            <a:ext cx="2176974" cy="2178738"/>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5273" tIns="864000" rIns="355273" bIns="9992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Selectivity</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Freihandform: Form 12">
            <a:extLst>
              <a:ext uri="{FF2B5EF4-FFF2-40B4-BE49-F238E27FC236}">
                <a16:creationId xmlns:a16="http://schemas.microsoft.com/office/drawing/2014/main" id="{C45CC72A-6C5B-F776-510B-58A0F7678FB5}"/>
              </a:ext>
            </a:extLst>
          </p:cNvPr>
          <p:cNvSpPr/>
          <p:nvPr/>
        </p:nvSpPr>
        <p:spPr>
          <a:xfrm>
            <a:off x="6191828" y="3121893"/>
            <a:ext cx="2176974" cy="2178738"/>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5273" tIns="864000" rIns="355273" bIns="999205" numCol="1" spcCol="1270" anchor="ctr" anchorCtr="0">
            <a:noAutofit/>
          </a:bodyPr>
          <a:lstStyle/>
          <a:p>
            <a:pPr marL="0" marR="0" lvl="0" indent="0" algn="ctr" defTabSz="711200" rtl="0" eaLnBrk="1" fontAlgn="auto" latinLnBrk="0" hangingPunct="1">
              <a:lnSpc>
                <a:spcPct val="90000"/>
              </a:lnSpc>
              <a:spcBef>
                <a:spcPct val="0"/>
              </a:spcBef>
              <a:spcAft>
                <a:spcPts val="42"/>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Conferring</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 Benefit</a:t>
            </a:r>
          </a:p>
        </p:txBody>
      </p:sp>
      <p:sp>
        <p:nvSpPr>
          <p:cNvPr id="14" name="Freihandform: Form 13">
            <a:extLst>
              <a:ext uri="{FF2B5EF4-FFF2-40B4-BE49-F238E27FC236}">
                <a16:creationId xmlns:a16="http://schemas.microsoft.com/office/drawing/2014/main" id="{984968DF-147D-81BB-10BA-22CCD1C01E67}"/>
              </a:ext>
            </a:extLst>
          </p:cNvPr>
          <p:cNvSpPr/>
          <p:nvPr/>
        </p:nvSpPr>
        <p:spPr>
          <a:xfrm>
            <a:off x="1431636" y="3121891"/>
            <a:ext cx="2176974" cy="2178738"/>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5273" tIns="864000" rIns="355273" bIns="9992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Financial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Contribution</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63493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6B800-EA67-E13F-E97F-FA9BCC3AE354}"/>
              </a:ext>
            </a:extLst>
          </p:cNvPr>
          <p:cNvSpPr>
            <a:spLocks noGrp="1"/>
          </p:cNvSpPr>
          <p:nvPr>
            <p:ph type="ctrTitle"/>
          </p:nvPr>
        </p:nvSpPr>
        <p:spPr/>
        <p:txBody>
          <a:bodyPr/>
          <a:lstStyle/>
          <a:p>
            <a:r>
              <a:rPr lang="de-DE">
                <a:solidFill>
                  <a:schemeClr val="tx1"/>
                </a:solidFill>
              </a:rPr>
              <a:t>Assessment </a:t>
            </a:r>
            <a:r>
              <a:rPr lang="de-DE" err="1">
                <a:solidFill>
                  <a:schemeClr val="tx1"/>
                </a:solidFill>
              </a:rPr>
              <a:t>of</a:t>
            </a:r>
            <a:r>
              <a:rPr lang="de-DE">
                <a:solidFill>
                  <a:schemeClr val="tx1"/>
                </a:solidFill>
              </a:rPr>
              <a:t> </a:t>
            </a:r>
            <a:r>
              <a:rPr lang="de-DE" err="1">
                <a:solidFill>
                  <a:schemeClr val="tx1"/>
                </a:solidFill>
              </a:rPr>
              <a:t>distortion</a:t>
            </a:r>
            <a:endParaRPr lang="de-DE">
              <a:solidFill>
                <a:schemeClr val="tx1"/>
              </a:solidFill>
            </a:endParaRPr>
          </a:p>
        </p:txBody>
      </p:sp>
      <p:sp>
        <p:nvSpPr>
          <p:cNvPr id="3" name="Foliennummernplatzhalter 2">
            <a:extLst>
              <a:ext uri="{FF2B5EF4-FFF2-40B4-BE49-F238E27FC236}">
                <a16:creationId xmlns:a16="http://schemas.microsoft.com/office/drawing/2014/main" id="{00C7939E-FF60-C43F-6482-346558637F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9" name="Textplatzhalter 8">
            <a:extLst>
              <a:ext uri="{FF2B5EF4-FFF2-40B4-BE49-F238E27FC236}">
                <a16:creationId xmlns:a16="http://schemas.microsoft.com/office/drawing/2014/main" id="{A6AD03D4-B05F-9A2C-898D-E1C93E9D5EB2}"/>
              </a:ext>
            </a:extLst>
          </p:cNvPr>
          <p:cNvSpPr>
            <a:spLocks noGrp="1"/>
          </p:cNvSpPr>
          <p:nvPr>
            <p:ph type="body" sz="quarter" idx="10"/>
          </p:nvPr>
        </p:nvSpPr>
        <p:spPr/>
        <p:txBody>
          <a:bodyPr/>
          <a:lstStyle/>
          <a:p>
            <a:endParaRPr lang="de-DE"/>
          </a:p>
        </p:txBody>
      </p:sp>
      <p:grpSp>
        <p:nvGrpSpPr>
          <p:cNvPr id="12" name="Gruppieren 11">
            <a:extLst>
              <a:ext uri="{FF2B5EF4-FFF2-40B4-BE49-F238E27FC236}">
                <a16:creationId xmlns:a16="http://schemas.microsoft.com/office/drawing/2014/main" id="{4EEBF7A3-5731-6EC3-BA8B-558E335526D1}"/>
              </a:ext>
            </a:extLst>
          </p:cNvPr>
          <p:cNvGrpSpPr/>
          <p:nvPr/>
        </p:nvGrpSpPr>
        <p:grpSpPr>
          <a:xfrm>
            <a:off x="529378" y="1092748"/>
            <a:ext cx="11152909" cy="4657603"/>
            <a:chOff x="529378" y="1063252"/>
            <a:chExt cx="11152909" cy="4246167"/>
          </a:xfrm>
        </p:grpSpPr>
        <p:sp>
          <p:nvSpPr>
            <p:cNvPr id="5" name="Freihandform: Form 4">
              <a:extLst>
                <a:ext uri="{FF2B5EF4-FFF2-40B4-BE49-F238E27FC236}">
                  <a16:creationId xmlns:a16="http://schemas.microsoft.com/office/drawing/2014/main" id="{3D05B69E-D6CA-8CEE-F1EA-0F3E9B725EAA}"/>
                </a:ext>
              </a:extLst>
            </p:cNvPr>
            <p:cNvSpPr/>
            <p:nvPr/>
          </p:nvSpPr>
          <p:spPr>
            <a:xfrm>
              <a:off x="8310521" y="1063253"/>
              <a:ext cx="3371765" cy="802967"/>
            </a:xfrm>
            <a:custGeom>
              <a:avLst/>
              <a:gdLst>
                <a:gd name="connsiteX0" fmla="*/ 0 w 2493209"/>
                <a:gd name="connsiteY0" fmla="*/ 0 h 802967"/>
                <a:gd name="connsiteX1" fmla="*/ 2493209 w 2493209"/>
                <a:gd name="connsiteY1" fmla="*/ 0 h 802967"/>
                <a:gd name="connsiteX2" fmla="*/ 2493209 w 2493209"/>
                <a:gd name="connsiteY2" fmla="*/ 802967 h 802967"/>
                <a:gd name="connsiteX3" fmla="*/ 0 w 2493209"/>
                <a:gd name="connsiteY3" fmla="*/ 802967 h 802967"/>
                <a:gd name="connsiteX4" fmla="*/ 0 w 2493209"/>
                <a:gd name="connsiteY4" fmla="*/ 0 h 802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802967">
                  <a:moveTo>
                    <a:pt x="0" y="0"/>
                  </a:moveTo>
                  <a:lnTo>
                    <a:pt x="2493209" y="0"/>
                  </a:lnTo>
                  <a:lnTo>
                    <a:pt x="2493209" y="802967"/>
                  </a:lnTo>
                  <a:lnTo>
                    <a:pt x="0" y="802967"/>
                  </a:lnTo>
                  <a:lnTo>
                    <a:pt x="0" y="0"/>
                  </a:lnTo>
                  <a:close/>
                </a:path>
              </a:pathLst>
            </a:custGeom>
            <a:solidFill>
              <a:schemeClr val="accent6">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Distortion</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unlikely</a:t>
              </a: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 name="Freihandform: Form 6">
              <a:extLst>
                <a:ext uri="{FF2B5EF4-FFF2-40B4-BE49-F238E27FC236}">
                  <a16:creationId xmlns:a16="http://schemas.microsoft.com/office/drawing/2014/main" id="{E61BBA57-5BD9-55B3-51E2-C6B45847D157}"/>
                </a:ext>
              </a:extLst>
            </p:cNvPr>
            <p:cNvSpPr/>
            <p:nvPr/>
          </p:nvSpPr>
          <p:spPr>
            <a:xfrm>
              <a:off x="8310522" y="1875168"/>
              <a:ext cx="3371765" cy="3434251"/>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Total amount of the subsidy </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EUR 4m in the last 3 years</a:t>
              </a:r>
              <a:endPar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84137"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285750" marR="0" lvl="0" indent="-2016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84137"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114300" marR="0" lvl="1" indent="-114300" algn="l" defTabSz="666750" rtl="0" eaLnBrk="1" fontAlgn="auto" latinLnBrk="0" hangingPunct="1">
                <a:lnSpc>
                  <a:spcPct val="90000"/>
                </a:lnSpc>
                <a:spcBef>
                  <a:spcPct val="0"/>
                </a:spcBef>
                <a:spcAft>
                  <a:spcPct val="1500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 name="Freihandform: Form 7">
              <a:extLst>
                <a:ext uri="{FF2B5EF4-FFF2-40B4-BE49-F238E27FC236}">
                  <a16:creationId xmlns:a16="http://schemas.microsoft.com/office/drawing/2014/main" id="{DD53A962-C919-9887-AECC-7ED85841A61E}"/>
                </a:ext>
              </a:extLst>
            </p:cNvPr>
            <p:cNvSpPr/>
            <p:nvPr/>
          </p:nvSpPr>
          <p:spPr>
            <a:xfrm>
              <a:off x="529378" y="1063252"/>
              <a:ext cx="3371765" cy="802967"/>
            </a:xfrm>
            <a:custGeom>
              <a:avLst/>
              <a:gdLst>
                <a:gd name="connsiteX0" fmla="*/ 0 w 2493209"/>
                <a:gd name="connsiteY0" fmla="*/ 0 h 802967"/>
                <a:gd name="connsiteX1" fmla="*/ 2493209 w 2493209"/>
                <a:gd name="connsiteY1" fmla="*/ 0 h 802967"/>
                <a:gd name="connsiteX2" fmla="*/ 2493209 w 2493209"/>
                <a:gd name="connsiteY2" fmla="*/ 802967 h 802967"/>
                <a:gd name="connsiteX3" fmla="*/ 0 w 2493209"/>
                <a:gd name="connsiteY3" fmla="*/ 802967 h 802967"/>
                <a:gd name="connsiteX4" fmla="*/ 0 w 2493209"/>
                <a:gd name="connsiteY4" fmla="*/ 0 h 802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802967">
                  <a:moveTo>
                    <a:pt x="0" y="0"/>
                  </a:moveTo>
                  <a:lnTo>
                    <a:pt x="2493209" y="0"/>
                  </a:lnTo>
                  <a:lnTo>
                    <a:pt x="2493209" y="802967"/>
                  </a:lnTo>
                  <a:lnTo>
                    <a:pt x="0" y="802967"/>
                  </a:lnTo>
                  <a:lnTo>
                    <a:pt x="0" y="0"/>
                  </a:lnTo>
                  <a:close/>
                </a:path>
              </a:pathLst>
            </a:custGeom>
            <a:solidFill>
              <a:srgbClr val="C0000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Most likely to distort internal market</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0" name="Freihandform: Form 9">
              <a:extLst>
                <a:ext uri="{FF2B5EF4-FFF2-40B4-BE49-F238E27FC236}">
                  <a16:creationId xmlns:a16="http://schemas.microsoft.com/office/drawing/2014/main" id="{50D31E98-4A7B-147D-FE25-68F6EE3C44E2}"/>
                </a:ext>
              </a:extLst>
            </p:cNvPr>
            <p:cNvSpPr/>
            <p:nvPr/>
          </p:nvSpPr>
          <p:spPr>
            <a:xfrm>
              <a:off x="529378" y="1875168"/>
              <a:ext cx="3371765" cy="3434251"/>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rgbClr val="F9CDC7">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marR="0" lvl="1" indent="-2032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Subsidy granted to an </a:t>
              </a: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ailing undertaking</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1" indent="-2032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Subsidy in the form of an </a:t>
              </a: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unlimited guarantee </a:t>
              </a: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for debts or liabilities</a:t>
              </a: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1" indent="-2032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Export financing measure </a:t>
              </a: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not in line with OECD Arrangement on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officially</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supported</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export</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credits</a:t>
              </a: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1" indent="-2032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Subsidy </a:t>
              </a: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directly facilitating a concentration</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1" indent="-2032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Subsidy enabling an undertaking to submit an </a:t>
              </a: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unduly advantageous tender</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6" name="Freihandform: Form 15">
              <a:extLst>
                <a:ext uri="{FF2B5EF4-FFF2-40B4-BE49-F238E27FC236}">
                  <a16:creationId xmlns:a16="http://schemas.microsoft.com/office/drawing/2014/main" id="{02BE9CA8-A4F3-FAC4-0AC6-7A0E1E0B762A}"/>
                </a:ext>
              </a:extLst>
            </p:cNvPr>
            <p:cNvSpPr/>
            <p:nvPr/>
          </p:nvSpPr>
          <p:spPr>
            <a:xfrm>
              <a:off x="4333917" y="1848321"/>
              <a:ext cx="3371765" cy="3434251"/>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Distortion exists where a foreign subsidy is </a:t>
              </a:r>
            </a:p>
            <a:p>
              <a:pPr marL="8890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liable to </a:t>
              </a: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improve the competitive position </a:t>
              </a: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in the internal market and </a:t>
              </a:r>
            </a:p>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actually or potentially negatively </a:t>
              </a: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affects competition </a:t>
              </a: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in the internal market</a:t>
              </a:r>
              <a:endPar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8890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446088"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446088"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Significant uncertainty for majority of cases</a:t>
              </a:r>
            </a:p>
          </p:txBody>
        </p:sp>
        <p:sp>
          <p:nvSpPr>
            <p:cNvPr id="19" name="Freihandform: Form 18">
              <a:extLst>
                <a:ext uri="{FF2B5EF4-FFF2-40B4-BE49-F238E27FC236}">
                  <a16:creationId xmlns:a16="http://schemas.microsoft.com/office/drawing/2014/main" id="{958C3E6F-0022-0040-0E25-6CFCF302E4CB}"/>
                </a:ext>
              </a:extLst>
            </p:cNvPr>
            <p:cNvSpPr/>
            <p:nvPr/>
          </p:nvSpPr>
          <p:spPr>
            <a:xfrm>
              <a:off x="4333917" y="1063252"/>
              <a:ext cx="3371765" cy="802967"/>
            </a:xfrm>
            <a:custGeom>
              <a:avLst/>
              <a:gdLst>
                <a:gd name="connsiteX0" fmla="*/ 0 w 2493209"/>
                <a:gd name="connsiteY0" fmla="*/ 0 h 802967"/>
                <a:gd name="connsiteX1" fmla="*/ 2493209 w 2493209"/>
                <a:gd name="connsiteY1" fmla="*/ 0 h 802967"/>
                <a:gd name="connsiteX2" fmla="*/ 2493209 w 2493209"/>
                <a:gd name="connsiteY2" fmla="*/ 802967 h 802967"/>
                <a:gd name="connsiteX3" fmla="*/ 0 w 2493209"/>
                <a:gd name="connsiteY3" fmla="*/ 802967 h 802967"/>
                <a:gd name="connsiteX4" fmla="*/ 0 w 2493209"/>
                <a:gd name="connsiteY4" fmla="*/ 0 h 802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802967">
                  <a:moveTo>
                    <a:pt x="0" y="0"/>
                  </a:moveTo>
                  <a:lnTo>
                    <a:pt x="2493209" y="0"/>
                  </a:lnTo>
                  <a:lnTo>
                    <a:pt x="2493209" y="802967"/>
                  </a:lnTo>
                  <a:lnTo>
                    <a:pt x="0" y="802967"/>
                  </a:lnTo>
                  <a:lnTo>
                    <a:pt x="0" y="0"/>
                  </a:lnTo>
                  <a:close/>
                </a:path>
              </a:pathLst>
            </a:custGeom>
            <a:solidFill>
              <a:schemeClr val="accent3">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Case-</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by</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case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assessment</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grpSp>
      <p:sp>
        <p:nvSpPr>
          <p:cNvPr id="4" name="Freihandform: Form 3">
            <a:extLst>
              <a:ext uri="{FF2B5EF4-FFF2-40B4-BE49-F238E27FC236}">
                <a16:creationId xmlns:a16="http://schemas.microsoft.com/office/drawing/2014/main" id="{293FFEE5-FAAD-86C7-9C5C-44224B5965A4}"/>
              </a:ext>
            </a:extLst>
          </p:cNvPr>
          <p:cNvSpPr/>
          <p:nvPr/>
        </p:nvSpPr>
        <p:spPr>
          <a:xfrm>
            <a:off x="8310520" y="3194023"/>
            <a:ext cx="3371765" cy="802967"/>
          </a:xfrm>
          <a:custGeom>
            <a:avLst/>
            <a:gdLst>
              <a:gd name="connsiteX0" fmla="*/ 0 w 2493209"/>
              <a:gd name="connsiteY0" fmla="*/ 0 h 802967"/>
              <a:gd name="connsiteX1" fmla="*/ 2493209 w 2493209"/>
              <a:gd name="connsiteY1" fmla="*/ 0 h 802967"/>
              <a:gd name="connsiteX2" fmla="*/ 2493209 w 2493209"/>
              <a:gd name="connsiteY2" fmla="*/ 802967 h 802967"/>
              <a:gd name="connsiteX3" fmla="*/ 0 w 2493209"/>
              <a:gd name="connsiteY3" fmla="*/ 802967 h 802967"/>
              <a:gd name="connsiteX4" fmla="*/ 0 w 2493209"/>
              <a:gd name="connsiteY4" fmla="*/ 0 h 802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802967">
                <a:moveTo>
                  <a:pt x="0" y="0"/>
                </a:moveTo>
                <a:lnTo>
                  <a:pt x="2493209" y="0"/>
                </a:lnTo>
                <a:lnTo>
                  <a:pt x="2493209" y="802967"/>
                </a:lnTo>
                <a:lnTo>
                  <a:pt x="0" y="802967"/>
                </a:lnTo>
                <a:lnTo>
                  <a:pt x="0" y="0"/>
                </a:lnTo>
                <a:close/>
              </a:path>
            </a:pathLst>
          </a:custGeom>
          <a:solidFill>
            <a:schemeClr val="accent6">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distortion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p>
        </p:txBody>
      </p:sp>
      <p:sp>
        <p:nvSpPr>
          <p:cNvPr id="6" name="Freihandform: Form 5">
            <a:extLst>
              <a:ext uri="{FF2B5EF4-FFF2-40B4-BE49-F238E27FC236}">
                <a16:creationId xmlns:a16="http://schemas.microsoft.com/office/drawing/2014/main" id="{3245EF88-3E40-CFA4-A65C-FCFD6A55D158}"/>
              </a:ext>
            </a:extLst>
          </p:cNvPr>
          <p:cNvSpPr/>
          <p:nvPr/>
        </p:nvSpPr>
        <p:spPr>
          <a:xfrm>
            <a:off x="8310520" y="3996990"/>
            <a:ext cx="3371765" cy="1743972"/>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chemeClr val="accent6">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marR="0" lvl="0" indent="-2016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Total amount of the subsidy </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EUR 200 000 in the last 3 years </a:t>
            </a:r>
          </a:p>
          <a:p>
            <a:pPr marL="285750" marR="0" lvl="0" indent="-2016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Subsidy aimed at </a:t>
            </a:r>
            <a:r>
              <a:rPr kumimoji="0" lang="en-US" sz="15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making good damage caused by natural disasters or exceptional occurrences</a:t>
            </a:r>
          </a:p>
        </p:txBody>
      </p:sp>
      <p:sp>
        <p:nvSpPr>
          <p:cNvPr id="11" name="Pfeil: nach rechts 10">
            <a:extLst>
              <a:ext uri="{FF2B5EF4-FFF2-40B4-BE49-F238E27FC236}">
                <a16:creationId xmlns:a16="http://schemas.microsoft.com/office/drawing/2014/main" id="{9C0A5CCA-36FF-73E2-1AF3-FB47176720F4}"/>
              </a:ext>
            </a:extLst>
          </p:cNvPr>
          <p:cNvSpPr/>
          <p:nvPr/>
        </p:nvSpPr>
        <p:spPr>
          <a:xfrm>
            <a:off x="4428243" y="4805736"/>
            <a:ext cx="312202" cy="31310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723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6A0C2-6836-911D-85B3-77CD2F0442BE}"/>
              </a:ext>
            </a:extLst>
          </p:cNvPr>
          <p:cNvSpPr>
            <a:spLocks noGrp="1"/>
          </p:cNvSpPr>
          <p:nvPr>
            <p:ph type="ctrTitle"/>
          </p:nvPr>
        </p:nvSpPr>
        <p:spPr/>
        <p:txBody>
          <a:bodyPr/>
          <a:lstStyle/>
          <a:p>
            <a:r>
              <a:rPr lang="de-DE" err="1">
                <a:solidFill>
                  <a:schemeClr val="tx1"/>
                </a:solidFill>
              </a:rPr>
              <a:t>Balancing</a:t>
            </a:r>
            <a:r>
              <a:rPr lang="de-DE">
                <a:solidFill>
                  <a:schemeClr val="tx1"/>
                </a:solidFill>
              </a:rPr>
              <a:t> </a:t>
            </a:r>
            <a:r>
              <a:rPr lang="de-DE" err="1">
                <a:solidFill>
                  <a:schemeClr val="tx1"/>
                </a:solidFill>
              </a:rPr>
              <a:t>test</a:t>
            </a:r>
            <a:endParaRPr lang="de-DE">
              <a:solidFill>
                <a:schemeClr val="tx1"/>
              </a:solidFill>
            </a:endParaRPr>
          </a:p>
        </p:txBody>
      </p:sp>
      <p:sp>
        <p:nvSpPr>
          <p:cNvPr id="3" name="Foliennummernplatzhalter 2">
            <a:extLst>
              <a:ext uri="{FF2B5EF4-FFF2-40B4-BE49-F238E27FC236}">
                <a16:creationId xmlns:a16="http://schemas.microsoft.com/office/drawing/2014/main" id="{E61F8F83-0223-2B71-AE66-76F98C44A0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6" name="Textplatzhalter 5">
            <a:extLst>
              <a:ext uri="{FF2B5EF4-FFF2-40B4-BE49-F238E27FC236}">
                <a16:creationId xmlns:a16="http://schemas.microsoft.com/office/drawing/2014/main" id="{213C6007-60F4-930B-AE87-45A3CB0CA744}"/>
              </a:ext>
            </a:extLst>
          </p:cNvPr>
          <p:cNvSpPr>
            <a:spLocks noGrp="1"/>
          </p:cNvSpPr>
          <p:nvPr>
            <p:ph type="body" sz="quarter" idx="10"/>
          </p:nvPr>
        </p:nvSpPr>
        <p:spPr/>
        <p:txBody>
          <a:bodyPr/>
          <a:lstStyle/>
          <a:p>
            <a:endParaRPr lang="de-DE"/>
          </a:p>
        </p:txBody>
      </p:sp>
      <p:sp>
        <p:nvSpPr>
          <p:cNvPr id="7" name="Freihandform: Form 6">
            <a:extLst>
              <a:ext uri="{FF2B5EF4-FFF2-40B4-BE49-F238E27FC236}">
                <a16:creationId xmlns:a16="http://schemas.microsoft.com/office/drawing/2014/main" id="{412B2426-0885-33D2-EACB-D756D9E51F23}"/>
              </a:ext>
            </a:extLst>
          </p:cNvPr>
          <p:cNvSpPr/>
          <p:nvPr/>
        </p:nvSpPr>
        <p:spPr>
          <a:xfrm>
            <a:off x="783799" y="1045817"/>
            <a:ext cx="5588766" cy="4903200"/>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Balancing test: </a:t>
            </a:r>
            <a:r>
              <a:rPr kumimoji="0" lang="en-US"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Commission may </a:t>
            </a:r>
            <a:r>
              <a:rPr kumimoji="0" lang="en-US" sz="15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n-cs"/>
              </a:rPr>
              <a:t>balance</a:t>
            </a:r>
          </a:p>
          <a:p>
            <a:pPr marL="82550" marR="0" lvl="1" indent="0" algn="l" defTabSz="666750" rtl="0" eaLnBrk="1" fontAlgn="auto" latinLnBrk="0" hangingPunct="1">
              <a:lnSpc>
                <a:spcPct val="90000"/>
              </a:lnSpc>
              <a:spcBef>
                <a:spcPct val="0"/>
              </a:spcBef>
              <a:spcAft>
                <a:spcPct val="1500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nvGrpSpPr>
          <p:cNvPr id="4" name="Gruppieren 3">
            <a:extLst>
              <a:ext uri="{FF2B5EF4-FFF2-40B4-BE49-F238E27FC236}">
                <a16:creationId xmlns:a16="http://schemas.microsoft.com/office/drawing/2014/main" id="{114E4BBB-5750-6D01-2544-AF9711D1D5D8}"/>
              </a:ext>
            </a:extLst>
          </p:cNvPr>
          <p:cNvGrpSpPr/>
          <p:nvPr/>
        </p:nvGrpSpPr>
        <p:grpSpPr>
          <a:xfrm>
            <a:off x="793089" y="1684422"/>
            <a:ext cx="5554465" cy="4239185"/>
            <a:chOff x="793089" y="1684422"/>
            <a:chExt cx="5554465" cy="4239185"/>
          </a:xfrm>
        </p:grpSpPr>
        <p:sp>
          <p:nvSpPr>
            <p:cNvPr id="9" name="Minuszeichen 8">
              <a:extLst>
                <a:ext uri="{FF2B5EF4-FFF2-40B4-BE49-F238E27FC236}">
                  <a16:creationId xmlns:a16="http://schemas.microsoft.com/office/drawing/2014/main" id="{5E8FEF3E-2E1E-AAE0-9B37-31362E0DB0D5}"/>
                </a:ext>
              </a:extLst>
            </p:cNvPr>
            <p:cNvSpPr/>
            <p:nvPr/>
          </p:nvSpPr>
          <p:spPr>
            <a:xfrm rot="21300000">
              <a:off x="793089" y="3485979"/>
              <a:ext cx="5554465" cy="636070"/>
            </a:xfrm>
            <a:prstGeom prst="mathMinus">
              <a:avLst/>
            </a:prstGeom>
            <a:ln>
              <a:solidFill>
                <a:schemeClr val="bg1">
                  <a:lumMod val="85000"/>
                </a:schemeClr>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Pfeil: nach unten 9">
              <a:extLst>
                <a:ext uri="{FF2B5EF4-FFF2-40B4-BE49-F238E27FC236}">
                  <a16:creationId xmlns:a16="http://schemas.microsoft.com/office/drawing/2014/main" id="{B5973853-AA43-33C6-C451-9D249F4ADCB0}"/>
                </a:ext>
              </a:extLst>
            </p:cNvPr>
            <p:cNvSpPr/>
            <p:nvPr/>
          </p:nvSpPr>
          <p:spPr>
            <a:xfrm>
              <a:off x="1446590" y="1896381"/>
              <a:ext cx="1676629" cy="1695674"/>
            </a:xfrm>
            <a:prstGeom prst="downArrow">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ihandform: Form 10">
              <a:extLst>
                <a:ext uri="{FF2B5EF4-FFF2-40B4-BE49-F238E27FC236}">
                  <a16:creationId xmlns:a16="http://schemas.microsoft.com/office/drawing/2014/main" id="{A941B923-5B19-129D-AC58-9A6A86B613EF}"/>
                </a:ext>
              </a:extLst>
            </p:cNvPr>
            <p:cNvSpPr/>
            <p:nvPr/>
          </p:nvSpPr>
          <p:spPr>
            <a:xfrm>
              <a:off x="3737984" y="1684422"/>
              <a:ext cx="1788405" cy="1780458"/>
            </a:xfrm>
            <a:custGeom>
              <a:avLst/>
              <a:gdLst>
                <a:gd name="connsiteX0" fmla="*/ 0 w 1788405"/>
                <a:gd name="connsiteY0" fmla="*/ 0 h 1780458"/>
                <a:gd name="connsiteX1" fmla="*/ 1788405 w 1788405"/>
                <a:gd name="connsiteY1" fmla="*/ 0 h 1780458"/>
                <a:gd name="connsiteX2" fmla="*/ 1788405 w 1788405"/>
                <a:gd name="connsiteY2" fmla="*/ 1780458 h 1780458"/>
                <a:gd name="connsiteX3" fmla="*/ 0 w 1788405"/>
                <a:gd name="connsiteY3" fmla="*/ 1780458 h 1780458"/>
                <a:gd name="connsiteX4" fmla="*/ 0 w 1788405"/>
                <a:gd name="connsiteY4" fmla="*/ 0 h 178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05" h="1780458">
                  <a:moveTo>
                    <a:pt x="0" y="0"/>
                  </a:moveTo>
                  <a:lnTo>
                    <a:pt x="1788405" y="0"/>
                  </a:lnTo>
                  <a:lnTo>
                    <a:pt x="1788405" y="1780458"/>
                  </a:lnTo>
                  <a:lnTo>
                    <a:pt x="0" y="1780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negative effects of a foreign subsidy in terms of distortion </a:t>
              </a:r>
              <a:endParaRPr kumimoji="0" lang="de-DE" sz="15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2" name="Pfeil: nach oben 11">
              <a:extLst>
                <a:ext uri="{FF2B5EF4-FFF2-40B4-BE49-F238E27FC236}">
                  <a16:creationId xmlns:a16="http://schemas.microsoft.com/office/drawing/2014/main" id="{08206BA3-7980-E1AA-1506-6B0A9C01D4D0}"/>
                </a:ext>
              </a:extLst>
            </p:cNvPr>
            <p:cNvSpPr/>
            <p:nvPr/>
          </p:nvSpPr>
          <p:spPr>
            <a:xfrm>
              <a:off x="4017423" y="4015974"/>
              <a:ext cx="1676629" cy="1695674"/>
            </a:xfrm>
            <a:prstGeom prst="upArrow">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D8139C84-8CAF-44A2-4CF1-68D93559EE74}"/>
                </a:ext>
              </a:extLst>
            </p:cNvPr>
            <p:cNvSpPr/>
            <p:nvPr/>
          </p:nvSpPr>
          <p:spPr>
            <a:xfrm>
              <a:off x="1347280" y="4143149"/>
              <a:ext cx="2322351" cy="1780458"/>
            </a:xfrm>
            <a:custGeom>
              <a:avLst/>
              <a:gdLst>
                <a:gd name="connsiteX0" fmla="*/ 0 w 2322351"/>
                <a:gd name="connsiteY0" fmla="*/ 0 h 1780458"/>
                <a:gd name="connsiteX1" fmla="*/ 2322351 w 2322351"/>
                <a:gd name="connsiteY1" fmla="*/ 0 h 1780458"/>
                <a:gd name="connsiteX2" fmla="*/ 2322351 w 2322351"/>
                <a:gd name="connsiteY2" fmla="*/ 1780458 h 1780458"/>
                <a:gd name="connsiteX3" fmla="*/ 0 w 2322351"/>
                <a:gd name="connsiteY3" fmla="*/ 1780458 h 1780458"/>
                <a:gd name="connsiteX4" fmla="*/ 0 w 2322351"/>
                <a:gd name="connsiteY4" fmla="*/ 0 h 178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351" h="1780458">
                  <a:moveTo>
                    <a:pt x="0" y="0"/>
                  </a:moveTo>
                  <a:lnTo>
                    <a:pt x="2322351" y="0"/>
                  </a:lnTo>
                  <a:lnTo>
                    <a:pt x="2322351" y="1780458"/>
                  </a:lnTo>
                  <a:lnTo>
                    <a:pt x="0" y="1780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positive effects on the development of the relevant subsidized economic activity on the internal market</a:t>
              </a:r>
              <a:endParaRPr kumimoji="0" lang="de-DE" sz="15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14" name="Gruppieren 13">
            <a:extLst>
              <a:ext uri="{FF2B5EF4-FFF2-40B4-BE49-F238E27FC236}">
                <a16:creationId xmlns:a16="http://schemas.microsoft.com/office/drawing/2014/main" id="{CD3DFAE0-A326-9F60-C5E6-FD9699B13CCF}"/>
              </a:ext>
            </a:extLst>
          </p:cNvPr>
          <p:cNvGrpSpPr/>
          <p:nvPr/>
        </p:nvGrpSpPr>
        <p:grpSpPr>
          <a:xfrm>
            <a:off x="6909091" y="1125659"/>
            <a:ext cx="4610960" cy="4329886"/>
            <a:chOff x="6909091" y="1125659"/>
            <a:chExt cx="4610960" cy="4329886"/>
          </a:xfrm>
        </p:grpSpPr>
        <p:sp>
          <p:nvSpPr>
            <p:cNvPr id="15" name="Freihandform: Form 14">
              <a:extLst>
                <a:ext uri="{FF2B5EF4-FFF2-40B4-BE49-F238E27FC236}">
                  <a16:creationId xmlns:a16="http://schemas.microsoft.com/office/drawing/2014/main" id="{E708A47F-0D3A-ECD5-582B-86916F1817B0}"/>
                </a:ext>
              </a:extLst>
            </p:cNvPr>
            <p:cNvSpPr/>
            <p:nvPr/>
          </p:nvSpPr>
          <p:spPr>
            <a:xfrm>
              <a:off x="7870548" y="1125659"/>
              <a:ext cx="2664545" cy="2664545"/>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solidFill>
                <a:schemeClr val="bg1">
                  <a:lumMod val="8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5273" tIns="864000" rIns="355273" bIns="9992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Broad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discretion</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6" name="Freihandform: Form 15">
              <a:extLst>
                <a:ext uri="{FF2B5EF4-FFF2-40B4-BE49-F238E27FC236}">
                  <a16:creationId xmlns:a16="http://schemas.microsoft.com/office/drawing/2014/main" id="{5274CF77-57BD-B007-6B26-47FEB6BCF9DC}"/>
                </a:ext>
              </a:extLst>
            </p:cNvPr>
            <p:cNvSpPr/>
            <p:nvPr/>
          </p:nvSpPr>
          <p:spPr>
            <a:xfrm>
              <a:off x="8855506" y="2754895"/>
              <a:ext cx="2664545" cy="2664545"/>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solidFill>
                <a:schemeClr val="bg1">
                  <a:lumMod val="8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56000" tIns="612000" rIns="250911" bIns="5107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Influence</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softening</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EU State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aid</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regime</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t>
              </a:r>
            </a:p>
          </p:txBody>
        </p:sp>
        <p:sp>
          <p:nvSpPr>
            <p:cNvPr id="17" name="Freihandform: Form 16">
              <a:extLst>
                <a:ext uri="{FF2B5EF4-FFF2-40B4-BE49-F238E27FC236}">
                  <a16:creationId xmlns:a16="http://schemas.microsoft.com/office/drawing/2014/main" id="{F2C717AE-D7A9-5D7B-E0CB-33DAF56E99AA}"/>
                </a:ext>
              </a:extLst>
            </p:cNvPr>
            <p:cNvSpPr/>
            <p:nvPr/>
          </p:nvSpPr>
          <p:spPr>
            <a:xfrm>
              <a:off x="6909091" y="2791000"/>
              <a:ext cx="2664545" cy="2664545"/>
            </a:xfrm>
            <a:custGeom>
              <a:avLst/>
              <a:gdLst>
                <a:gd name="connsiteX0" fmla="*/ 0 w 2664545"/>
                <a:gd name="connsiteY0" fmla="*/ 1332273 h 2664545"/>
                <a:gd name="connsiteX1" fmla="*/ 1332273 w 2664545"/>
                <a:gd name="connsiteY1" fmla="*/ 0 h 2664545"/>
                <a:gd name="connsiteX2" fmla="*/ 2664546 w 2664545"/>
                <a:gd name="connsiteY2" fmla="*/ 1332273 h 2664545"/>
                <a:gd name="connsiteX3" fmla="*/ 1332273 w 2664545"/>
                <a:gd name="connsiteY3" fmla="*/ 2664546 h 2664545"/>
                <a:gd name="connsiteX4" fmla="*/ 0 w 2664545"/>
                <a:gd name="connsiteY4" fmla="*/ 1332273 h 26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545" h="2664545">
                  <a:moveTo>
                    <a:pt x="0" y="1332273"/>
                  </a:moveTo>
                  <a:cubicBezTo>
                    <a:pt x="0" y="596479"/>
                    <a:pt x="596479" y="0"/>
                    <a:pt x="1332273" y="0"/>
                  </a:cubicBezTo>
                  <a:cubicBezTo>
                    <a:pt x="2068067" y="0"/>
                    <a:pt x="2664546" y="596479"/>
                    <a:pt x="2664546" y="1332273"/>
                  </a:cubicBezTo>
                  <a:cubicBezTo>
                    <a:pt x="2664546" y="2068067"/>
                    <a:pt x="2068067" y="2664546"/>
                    <a:pt x="1332273" y="2664546"/>
                  </a:cubicBezTo>
                  <a:cubicBezTo>
                    <a:pt x="596479" y="2664546"/>
                    <a:pt x="0" y="2068067"/>
                    <a:pt x="0" y="1332273"/>
                  </a:cubicBezTo>
                  <a:close/>
                </a:path>
              </a:pathLst>
            </a:custGeom>
            <a:ln>
              <a:solidFill>
                <a:schemeClr val="bg1">
                  <a:lumMod val="8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50911" tIns="612000" rIns="756000" bIns="51070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Benchmark: EU State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aid</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case</a:t>
              </a:r>
              <a:r>
                <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practice</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Tree>
    <p:extLst>
      <p:ext uri="{BB962C8B-B14F-4D97-AF65-F5344CB8AC3E}">
        <p14:creationId xmlns:p14="http://schemas.microsoft.com/office/powerpoint/2010/main" val="71642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79E1A-C574-0856-6F45-4F24E4982AA7}"/>
              </a:ext>
            </a:extLst>
          </p:cNvPr>
          <p:cNvSpPr>
            <a:spLocks noGrp="1"/>
          </p:cNvSpPr>
          <p:nvPr>
            <p:ph type="ctrTitle"/>
          </p:nvPr>
        </p:nvSpPr>
        <p:spPr/>
        <p:txBody>
          <a:bodyPr/>
          <a:lstStyle/>
          <a:p>
            <a:r>
              <a:rPr lang="de-DE" err="1"/>
              <a:t>Decision</a:t>
            </a:r>
            <a:r>
              <a:rPr lang="de-DE"/>
              <a:t> </a:t>
            </a:r>
            <a:r>
              <a:rPr lang="de-DE" err="1"/>
              <a:t>by</a:t>
            </a:r>
            <a:r>
              <a:rPr lang="de-DE"/>
              <a:t> </a:t>
            </a:r>
            <a:r>
              <a:rPr lang="de-DE" err="1"/>
              <a:t>the</a:t>
            </a:r>
            <a:r>
              <a:rPr lang="de-DE"/>
              <a:t> European </a:t>
            </a:r>
            <a:r>
              <a:rPr lang="de-DE" err="1"/>
              <a:t>Commission</a:t>
            </a:r>
            <a:endParaRPr lang="de-DE"/>
          </a:p>
        </p:txBody>
      </p:sp>
      <p:sp>
        <p:nvSpPr>
          <p:cNvPr id="3" name="Foliennummernplatzhalter 2">
            <a:extLst>
              <a:ext uri="{FF2B5EF4-FFF2-40B4-BE49-F238E27FC236}">
                <a16:creationId xmlns:a16="http://schemas.microsoft.com/office/drawing/2014/main" id="{9057544D-4277-DFB4-3A6A-7F1A35C6D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5" name="Textplatzhalter 4">
            <a:extLst>
              <a:ext uri="{FF2B5EF4-FFF2-40B4-BE49-F238E27FC236}">
                <a16:creationId xmlns:a16="http://schemas.microsoft.com/office/drawing/2014/main" id="{5B1F4630-CA85-81BD-C300-A8AD8B2FC4B0}"/>
              </a:ext>
            </a:extLst>
          </p:cNvPr>
          <p:cNvSpPr>
            <a:spLocks noGrp="1"/>
          </p:cNvSpPr>
          <p:nvPr>
            <p:ph type="body" sz="quarter" idx="10"/>
          </p:nvPr>
        </p:nvSpPr>
        <p:spPr/>
        <p:txBody>
          <a:bodyPr/>
          <a:lstStyle/>
          <a:p>
            <a:endParaRPr lang="de-DE"/>
          </a:p>
        </p:txBody>
      </p:sp>
      <p:grpSp>
        <p:nvGrpSpPr>
          <p:cNvPr id="4" name="Gruppieren 3">
            <a:extLst>
              <a:ext uri="{FF2B5EF4-FFF2-40B4-BE49-F238E27FC236}">
                <a16:creationId xmlns:a16="http://schemas.microsoft.com/office/drawing/2014/main" id="{AADB8F6C-42FF-4AF6-2BE6-1AB0B9BCEA85}"/>
              </a:ext>
            </a:extLst>
          </p:cNvPr>
          <p:cNvGrpSpPr/>
          <p:nvPr/>
        </p:nvGrpSpPr>
        <p:grpSpPr>
          <a:xfrm>
            <a:off x="2032545" y="1044408"/>
            <a:ext cx="8126909" cy="2875309"/>
            <a:chOff x="2032545" y="1408202"/>
            <a:chExt cx="8126909" cy="2875309"/>
          </a:xfrm>
        </p:grpSpPr>
        <p:sp>
          <p:nvSpPr>
            <p:cNvPr id="8" name="Freihandform: Form 7">
              <a:extLst>
                <a:ext uri="{FF2B5EF4-FFF2-40B4-BE49-F238E27FC236}">
                  <a16:creationId xmlns:a16="http://schemas.microsoft.com/office/drawing/2014/main" id="{992D8B9C-0B2D-DC40-E165-3D31A0440A87}"/>
                </a:ext>
              </a:extLst>
            </p:cNvPr>
            <p:cNvSpPr/>
            <p:nvPr/>
          </p:nvSpPr>
          <p:spPr>
            <a:xfrm>
              <a:off x="6096000" y="2596347"/>
              <a:ext cx="2875309" cy="499020"/>
            </a:xfrm>
            <a:custGeom>
              <a:avLst/>
              <a:gdLst/>
              <a:ahLst/>
              <a:cxnLst/>
              <a:rect l="0" t="0" r="0" b="0"/>
              <a:pathLst>
                <a:path>
                  <a:moveTo>
                    <a:pt x="0" y="0"/>
                  </a:moveTo>
                  <a:lnTo>
                    <a:pt x="0" y="249510"/>
                  </a:lnTo>
                  <a:lnTo>
                    <a:pt x="2875309" y="249510"/>
                  </a:lnTo>
                  <a:lnTo>
                    <a:pt x="2875309" y="4990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ihandform: Form 8">
              <a:extLst>
                <a:ext uri="{FF2B5EF4-FFF2-40B4-BE49-F238E27FC236}">
                  <a16:creationId xmlns:a16="http://schemas.microsoft.com/office/drawing/2014/main" id="{53E506CF-E9FF-E727-5596-9ED4B75BC18B}"/>
                </a:ext>
              </a:extLst>
            </p:cNvPr>
            <p:cNvSpPr/>
            <p:nvPr/>
          </p:nvSpPr>
          <p:spPr>
            <a:xfrm>
              <a:off x="6050280" y="2596347"/>
              <a:ext cx="91440" cy="499020"/>
            </a:xfrm>
            <a:custGeom>
              <a:avLst/>
              <a:gdLst/>
              <a:ahLst/>
              <a:cxnLst/>
              <a:rect l="0" t="0" r="0" b="0"/>
              <a:pathLst>
                <a:path>
                  <a:moveTo>
                    <a:pt x="45720" y="0"/>
                  </a:moveTo>
                  <a:lnTo>
                    <a:pt x="45720" y="4990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ihandform: Form 9">
              <a:extLst>
                <a:ext uri="{FF2B5EF4-FFF2-40B4-BE49-F238E27FC236}">
                  <a16:creationId xmlns:a16="http://schemas.microsoft.com/office/drawing/2014/main" id="{52701752-150F-2ED0-C491-054434E048C1}"/>
                </a:ext>
              </a:extLst>
            </p:cNvPr>
            <p:cNvSpPr/>
            <p:nvPr/>
          </p:nvSpPr>
          <p:spPr>
            <a:xfrm>
              <a:off x="3220690" y="2596347"/>
              <a:ext cx="2875309" cy="499020"/>
            </a:xfrm>
            <a:custGeom>
              <a:avLst/>
              <a:gdLst/>
              <a:ahLst/>
              <a:cxnLst/>
              <a:rect l="0" t="0" r="0" b="0"/>
              <a:pathLst>
                <a:path>
                  <a:moveTo>
                    <a:pt x="2875309" y="0"/>
                  </a:moveTo>
                  <a:lnTo>
                    <a:pt x="2875309" y="249510"/>
                  </a:lnTo>
                  <a:lnTo>
                    <a:pt x="0" y="249510"/>
                  </a:lnTo>
                  <a:lnTo>
                    <a:pt x="0" y="4990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ihandform: Form 10">
              <a:extLst>
                <a:ext uri="{FF2B5EF4-FFF2-40B4-BE49-F238E27FC236}">
                  <a16:creationId xmlns:a16="http://schemas.microsoft.com/office/drawing/2014/main" id="{8C067B64-39FE-E0C4-2E54-D54AD81F3D4C}"/>
                </a:ext>
              </a:extLst>
            </p:cNvPr>
            <p:cNvSpPr/>
            <p:nvPr/>
          </p:nvSpPr>
          <p:spPr>
            <a:xfrm>
              <a:off x="4907855" y="1408202"/>
              <a:ext cx="2376289" cy="118814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de-DE" sz="16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Decision</a:t>
              </a:r>
              <a:endParaRPr kumimoji="0" lang="de-DE"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2" name="Freihandform: Form 11">
              <a:extLst>
                <a:ext uri="{FF2B5EF4-FFF2-40B4-BE49-F238E27FC236}">
                  <a16:creationId xmlns:a16="http://schemas.microsoft.com/office/drawing/2014/main" id="{32348880-F6AC-55AB-D19C-7EBC0EF03223}"/>
                </a:ext>
              </a:extLst>
            </p:cNvPr>
            <p:cNvSpPr/>
            <p:nvPr/>
          </p:nvSpPr>
          <p:spPr>
            <a:xfrm>
              <a:off x="2032545" y="3095367"/>
              <a:ext cx="2376289" cy="118814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6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a:t>
              </a:r>
              <a:r>
                <a:rPr kumimoji="0" lang="de-DE"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6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objection</a:t>
              </a:r>
              <a:r>
                <a:rPr kumimoji="0" lang="de-DE"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6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decision</a:t>
              </a:r>
              <a:endParaRPr kumimoji="0" lang="de-DE"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3" name="Freihandform: Form 12">
              <a:extLst>
                <a:ext uri="{FF2B5EF4-FFF2-40B4-BE49-F238E27FC236}">
                  <a16:creationId xmlns:a16="http://schemas.microsoft.com/office/drawing/2014/main" id="{7707EF55-66DD-34D9-AFAC-ECAEBF724809}"/>
                </a:ext>
              </a:extLst>
            </p:cNvPr>
            <p:cNvSpPr/>
            <p:nvPr/>
          </p:nvSpPr>
          <p:spPr>
            <a:xfrm>
              <a:off x="4907855" y="3095367"/>
              <a:ext cx="2376289" cy="118814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Decision with commitments</a:t>
              </a:r>
              <a:endParaRPr kumimoji="0" lang="de-DE" sz="16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ihandform: Form 13">
              <a:extLst>
                <a:ext uri="{FF2B5EF4-FFF2-40B4-BE49-F238E27FC236}">
                  <a16:creationId xmlns:a16="http://schemas.microsoft.com/office/drawing/2014/main" id="{DAC2EE4A-89CD-9B8E-7A2C-B15CDE9BFC76}"/>
                </a:ext>
              </a:extLst>
            </p:cNvPr>
            <p:cNvSpPr/>
            <p:nvPr/>
          </p:nvSpPr>
          <p:spPr>
            <a:xfrm>
              <a:off x="7783165" y="3095367"/>
              <a:ext cx="2376289" cy="1188144"/>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Decision prohibiting the award of the contract</a:t>
              </a:r>
              <a:endParaRPr kumimoji="0" lang="de-DE" sz="16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feld 6">
            <a:extLst>
              <a:ext uri="{FF2B5EF4-FFF2-40B4-BE49-F238E27FC236}">
                <a16:creationId xmlns:a16="http://schemas.microsoft.com/office/drawing/2014/main" id="{5110F557-9F57-7370-E9FB-38DABBAB2A98}"/>
              </a:ext>
            </a:extLst>
          </p:cNvPr>
          <p:cNvSpPr txBox="1"/>
          <p:nvPr/>
        </p:nvSpPr>
        <p:spPr>
          <a:xfrm>
            <a:off x="492398" y="4680834"/>
            <a:ext cx="11207201" cy="914400"/>
          </a:xfrm>
          <a:prstGeom prst="rect">
            <a:avLst/>
          </a:prstGeom>
          <a:solidFill>
            <a:schemeClr val="accent1">
              <a:lumMod val="50000"/>
            </a:schemeClr>
          </a:solidFill>
        </p:spPr>
        <p:txBody>
          <a:bodyPr vert="horz" wrap="non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Decision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binding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for</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contracting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authority</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Award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contract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bidder</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under</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investigation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not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allowed</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during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Commission‘s</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28158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E6010-3E2B-3D7B-5CB9-AEAFC9A53562}"/>
              </a:ext>
            </a:extLst>
          </p:cNvPr>
          <p:cNvSpPr>
            <a:spLocks noGrp="1"/>
          </p:cNvSpPr>
          <p:nvPr>
            <p:ph type="ctrTitle"/>
          </p:nvPr>
        </p:nvSpPr>
        <p:spPr/>
        <p:txBody>
          <a:bodyPr/>
          <a:lstStyle/>
          <a:p>
            <a:endParaRPr lang="de-DE"/>
          </a:p>
        </p:txBody>
      </p:sp>
      <p:sp>
        <p:nvSpPr>
          <p:cNvPr id="6" name="Untertitel 5"/>
          <p:cNvSpPr>
            <a:spLocks noGrp="1"/>
          </p:cNvSpPr>
          <p:nvPr>
            <p:ph type="subTitle" idx="1"/>
          </p:nvPr>
        </p:nvSpPr>
        <p:spPr/>
        <p:txBody>
          <a:bodyPr/>
          <a:lstStyle/>
          <a:p>
            <a:r>
              <a:rPr lang="en-US">
                <a:solidFill>
                  <a:schemeClr val="bg1"/>
                </a:solidFill>
              </a:rPr>
              <a:t>General investigation tool (</a:t>
            </a:r>
            <a:r>
              <a:rPr lang="en-US" i="1">
                <a:solidFill>
                  <a:schemeClr val="bg1"/>
                </a:solidFill>
              </a:rPr>
              <a:t>ex-officio</a:t>
            </a:r>
            <a:r>
              <a:rPr lang="en-US">
                <a:solidFill>
                  <a:schemeClr val="bg1"/>
                </a:solidFill>
              </a:rPr>
              <a:t>)</a:t>
            </a:r>
          </a:p>
        </p:txBody>
      </p:sp>
    </p:spTree>
    <p:extLst>
      <p:ext uri="{BB962C8B-B14F-4D97-AF65-F5344CB8AC3E}">
        <p14:creationId xmlns:p14="http://schemas.microsoft.com/office/powerpoint/2010/main" val="39059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1E770-6EF8-2550-73F4-970F4F3DEC72}"/>
              </a:ext>
            </a:extLst>
          </p:cNvPr>
          <p:cNvSpPr>
            <a:spLocks noGrp="1"/>
          </p:cNvSpPr>
          <p:nvPr>
            <p:ph type="ctrTitle"/>
          </p:nvPr>
        </p:nvSpPr>
        <p:spPr/>
        <p:txBody>
          <a:bodyPr/>
          <a:lstStyle/>
          <a:p>
            <a:r>
              <a:rPr lang="de-DE"/>
              <a:t>General </a:t>
            </a:r>
            <a:r>
              <a:rPr lang="de-DE" err="1"/>
              <a:t>investigation</a:t>
            </a:r>
            <a:r>
              <a:rPr lang="de-DE"/>
              <a:t> </a:t>
            </a:r>
            <a:r>
              <a:rPr lang="de-DE" err="1"/>
              <a:t>tool</a:t>
            </a:r>
            <a:r>
              <a:rPr lang="de-DE"/>
              <a:t>: </a:t>
            </a:r>
            <a:r>
              <a:rPr lang="de-DE" err="1"/>
              <a:t>Application</a:t>
            </a:r>
            <a:r>
              <a:rPr lang="de-DE"/>
              <a:t> in </a:t>
            </a:r>
            <a:r>
              <a:rPr lang="de-DE" err="1"/>
              <a:t>public</a:t>
            </a:r>
            <a:r>
              <a:rPr lang="de-DE"/>
              <a:t> </a:t>
            </a:r>
            <a:r>
              <a:rPr lang="de-DE" err="1"/>
              <a:t>procurement</a:t>
            </a:r>
            <a:r>
              <a:rPr lang="de-DE"/>
              <a:t> </a:t>
            </a:r>
            <a:r>
              <a:rPr lang="de-DE" err="1"/>
              <a:t>procedures</a:t>
            </a:r>
            <a:endParaRPr lang="de-DE"/>
          </a:p>
        </p:txBody>
      </p:sp>
      <p:sp>
        <p:nvSpPr>
          <p:cNvPr id="3" name="Foliennummernplatzhalter 2">
            <a:extLst>
              <a:ext uri="{FF2B5EF4-FFF2-40B4-BE49-F238E27FC236}">
                <a16:creationId xmlns:a16="http://schemas.microsoft.com/office/drawing/2014/main" id="{DB4F7D0C-EEA8-5DF7-4B55-46905358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5" name="Textplatzhalter 4">
            <a:extLst>
              <a:ext uri="{FF2B5EF4-FFF2-40B4-BE49-F238E27FC236}">
                <a16:creationId xmlns:a16="http://schemas.microsoft.com/office/drawing/2014/main" id="{D7F36D9E-EC3D-926E-8F38-BD0D424138C1}"/>
              </a:ext>
            </a:extLst>
          </p:cNvPr>
          <p:cNvSpPr>
            <a:spLocks noGrp="1"/>
          </p:cNvSpPr>
          <p:nvPr>
            <p:ph type="body" sz="quarter" idx="10"/>
          </p:nvPr>
        </p:nvSpPr>
        <p:spPr/>
        <p:txBody>
          <a:bodyPr/>
          <a:lstStyle/>
          <a:p>
            <a:endParaRPr lang="de-DE"/>
          </a:p>
        </p:txBody>
      </p:sp>
      <p:grpSp>
        <p:nvGrpSpPr>
          <p:cNvPr id="4" name="Gruppieren 3">
            <a:extLst>
              <a:ext uri="{FF2B5EF4-FFF2-40B4-BE49-F238E27FC236}">
                <a16:creationId xmlns:a16="http://schemas.microsoft.com/office/drawing/2014/main" id="{314AFC99-2DA8-A8D6-6A20-422FAB278960}"/>
              </a:ext>
            </a:extLst>
          </p:cNvPr>
          <p:cNvGrpSpPr/>
          <p:nvPr/>
        </p:nvGrpSpPr>
        <p:grpSpPr>
          <a:xfrm>
            <a:off x="381190" y="719666"/>
            <a:ext cx="11277219" cy="5418667"/>
            <a:chOff x="314075" y="719666"/>
            <a:chExt cx="11277219" cy="5418667"/>
          </a:xfrm>
        </p:grpSpPr>
        <p:sp>
          <p:nvSpPr>
            <p:cNvPr id="6" name="Pfeil: nach rechts 5">
              <a:extLst>
                <a:ext uri="{FF2B5EF4-FFF2-40B4-BE49-F238E27FC236}">
                  <a16:creationId xmlns:a16="http://schemas.microsoft.com/office/drawing/2014/main" id="{901A9434-F4C1-6FE3-7DF9-72E23CE12D23}"/>
                </a:ext>
              </a:extLst>
            </p:cNvPr>
            <p:cNvSpPr/>
            <p:nvPr/>
          </p:nvSpPr>
          <p:spPr>
            <a:xfrm>
              <a:off x="1155650" y="719666"/>
              <a:ext cx="9594069" cy="541866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ihandform: Form 6">
              <a:extLst>
                <a:ext uri="{FF2B5EF4-FFF2-40B4-BE49-F238E27FC236}">
                  <a16:creationId xmlns:a16="http://schemas.microsoft.com/office/drawing/2014/main" id="{D81FFDA4-E3EC-06CE-AE05-8097F9662C87}"/>
                </a:ext>
              </a:extLst>
            </p:cNvPr>
            <p:cNvSpPr/>
            <p:nvPr/>
          </p:nvSpPr>
          <p:spPr>
            <a:xfrm>
              <a:off x="314075" y="2345266"/>
              <a:ext cx="2168696" cy="2167466"/>
            </a:xfrm>
            <a:custGeom>
              <a:avLst/>
              <a:gdLst>
                <a:gd name="connsiteX0" fmla="*/ 0 w 2168696"/>
                <a:gd name="connsiteY0" fmla="*/ 361252 h 2167466"/>
                <a:gd name="connsiteX1" fmla="*/ 361252 w 2168696"/>
                <a:gd name="connsiteY1" fmla="*/ 0 h 2167466"/>
                <a:gd name="connsiteX2" fmla="*/ 1807444 w 2168696"/>
                <a:gd name="connsiteY2" fmla="*/ 0 h 2167466"/>
                <a:gd name="connsiteX3" fmla="*/ 2168696 w 2168696"/>
                <a:gd name="connsiteY3" fmla="*/ 361252 h 2167466"/>
                <a:gd name="connsiteX4" fmla="*/ 2168696 w 2168696"/>
                <a:gd name="connsiteY4" fmla="*/ 1806214 h 2167466"/>
                <a:gd name="connsiteX5" fmla="*/ 1807444 w 2168696"/>
                <a:gd name="connsiteY5" fmla="*/ 2167466 h 2167466"/>
                <a:gd name="connsiteX6" fmla="*/ 361252 w 2168696"/>
                <a:gd name="connsiteY6" fmla="*/ 2167466 h 2167466"/>
                <a:gd name="connsiteX7" fmla="*/ 0 w 2168696"/>
                <a:gd name="connsiteY7" fmla="*/ 1806214 h 2167466"/>
                <a:gd name="connsiteX8" fmla="*/ 0 w 216869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696" h="2167466">
                  <a:moveTo>
                    <a:pt x="0" y="361252"/>
                  </a:moveTo>
                  <a:cubicBezTo>
                    <a:pt x="0" y="161738"/>
                    <a:pt x="161738" y="0"/>
                    <a:pt x="361252" y="0"/>
                  </a:cubicBezTo>
                  <a:lnTo>
                    <a:pt x="1807444" y="0"/>
                  </a:lnTo>
                  <a:cubicBezTo>
                    <a:pt x="2006958" y="0"/>
                    <a:pt x="2168696" y="161738"/>
                    <a:pt x="2168696" y="361252"/>
                  </a:cubicBezTo>
                  <a:lnTo>
                    <a:pt x="2168696" y="1806214"/>
                  </a:lnTo>
                  <a:cubicBezTo>
                    <a:pt x="2168696" y="2005728"/>
                    <a:pt x="2006958" y="2167466"/>
                    <a:pt x="1807444" y="2167466"/>
                  </a:cubicBezTo>
                  <a:lnTo>
                    <a:pt x="361252" y="2167466"/>
                  </a:lnTo>
                  <a:cubicBezTo>
                    <a:pt x="161738" y="2167466"/>
                    <a:pt x="0" y="2005728"/>
                    <a:pt x="0" y="1806214"/>
                  </a:cubicBezTo>
                  <a:lnTo>
                    <a:pt x="0" y="361252"/>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Applicable</a:t>
              </a:r>
              <a:r>
                <a:rPr kumimoji="0" lang="de-DE"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a:t>
              </a:r>
              <a:r>
                <a:rPr kumimoji="0" lang="de-DE"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all </a:t>
              </a:r>
              <a:r>
                <a:rPr kumimoji="0" lang="de-DE" sz="14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Procurement</a:t>
              </a:r>
              <a:r>
                <a:rPr kumimoji="0" lang="de-DE"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Directives</a:t>
              </a:r>
              <a:r>
                <a:rPr kumimoji="0" lang="de-DE"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(also </a:t>
              </a:r>
              <a:r>
                <a:rPr kumimoji="0" lang="en-US"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defence</a:t>
              </a: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and security contracts under Dir. 2009/81/EC) </a:t>
              </a:r>
              <a:endParaRPr kumimoji="0" lang="de-DE"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ihandform: Form 7">
              <a:extLst>
                <a:ext uri="{FF2B5EF4-FFF2-40B4-BE49-F238E27FC236}">
                  <a16:creationId xmlns:a16="http://schemas.microsoft.com/office/drawing/2014/main" id="{B346B6FB-CBBB-812E-A358-3708B58772E9}"/>
                </a:ext>
              </a:extLst>
            </p:cNvPr>
            <p:cNvSpPr/>
            <p:nvPr/>
          </p:nvSpPr>
          <p:spPr>
            <a:xfrm>
              <a:off x="2591206" y="2345266"/>
              <a:ext cx="2168696" cy="2167466"/>
            </a:xfrm>
            <a:custGeom>
              <a:avLst/>
              <a:gdLst>
                <a:gd name="connsiteX0" fmla="*/ 0 w 2168696"/>
                <a:gd name="connsiteY0" fmla="*/ 361252 h 2167466"/>
                <a:gd name="connsiteX1" fmla="*/ 361252 w 2168696"/>
                <a:gd name="connsiteY1" fmla="*/ 0 h 2167466"/>
                <a:gd name="connsiteX2" fmla="*/ 1807444 w 2168696"/>
                <a:gd name="connsiteY2" fmla="*/ 0 h 2167466"/>
                <a:gd name="connsiteX3" fmla="*/ 2168696 w 2168696"/>
                <a:gd name="connsiteY3" fmla="*/ 361252 h 2167466"/>
                <a:gd name="connsiteX4" fmla="*/ 2168696 w 2168696"/>
                <a:gd name="connsiteY4" fmla="*/ 1806214 h 2167466"/>
                <a:gd name="connsiteX5" fmla="*/ 1807444 w 2168696"/>
                <a:gd name="connsiteY5" fmla="*/ 2167466 h 2167466"/>
                <a:gd name="connsiteX6" fmla="*/ 361252 w 2168696"/>
                <a:gd name="connsiteY6" fmla="*/ 2167466 h 2167466"/>
                <a:gd name="connsiteX7" fmla="*/ 0 w 2168696"/>
                <a:gd name="connsiteY7" fmla="*/ 1806214 h 2167466"/>
                <a:gd name="connsiteX8" fmla="*/ 0 w 216869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696" h="2167466">
                  <a:moveTo>
                    <a:pt x="0" y="361252"/>
                  </a:moveTo>
                  <a:cubicBezTo>
                    <a:pt x="0" y="161738"/>
                    <a:pt x="161738" y="0"/>
                    <a:pt x="361252" y="0"/>
                  </a:cubicBezTo>
                  <a:lnTo>
                    <a:pt x="1807444" y="0"/>
                  </a:lnTo>
                  <a:cubicBezTo>
                    <a:pt x="2006958" y="0"/>
                    <a:pt x="2168696" y="161738"/>
                    <a:pt x="2168696" y="361252"/>
                  </a:cubicBezTo>
                  <a:lnTo>
                    <a:pt x="2168696" y="1806214"/>
                  </a:lnTo>
                  <a:cubicBezTo>
                    <a:pt x="2168696" y="2005728"/>
                    <a:pt x="2006958" y="2167466"/>
                    <a:pt x="1807444" y="2167466"/>
                  </a:cubicBezTo>
                  <a:lnTo>
                    <a:pt x="361252" y="2167466"/>
                  </a:lnTo>
                  <a:cubicBezTo>
                    <a:pt x="161738" y="2167466"/>
                    <a:pt x="0" y="2005728"/>
                    <a:pt x="0" y="1806214"/>
                  </a:cubicBezTo>
                  <a:lnTo>
                    <a:pt x="0" y="361252"/>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Commission may </a:t>
              </a:r>
              <a:r>
                <a:rPr kumimoji="0" lang="en-US"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on its own initiative </a:t>
              </a: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examine alleged foreign subsidies distorting the internal market</a:t>
              </a:r>
              <a:endParaRPr kumimoji="0" lang="de-DE"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ihandform: Form 8">
              <a:extLst>
                <a:ext uri="{FF2B5EF4-FFF2-40B4-BE49-F238E27FC236}">
                  <a16:creationId xmlns:a16="http://schemas.microsoft.com/office/drawing/2014/main" id="{4E0D6D05-BDCF-6478-B18A-E7728A92ECDB}"/>
                </a:ext>
              </a:extLst>
            </p:cNvPr>
            <p:cNvSpPr/>
            <p:nvPr/>
          </p:nvSpPr>
          <p:spPr>
            <a:xfrm>
              <a:off x="4872873" y="2345266"/>
              <a:ext cx="2168696" cy="2167466"/>
            </a:xfrm>
            <a:custGeom>
              <a:avLst/>
              <a:gdLst>
                <a:gd name="connsiteX0" fmla="*/ 0 w 2168696"/>
                <a:gd name="connsiteY0" fmla="*/ 361252 h 2167466"/>
                <a:gd name="connsiteX1" fmla="*/ 361252 w 2168696"/>
                <a:gd name="connsiteY1" fmla="*/ 0 h 2167466"/>
                <a:gd name="connsiteX2" fmla="*/ 1807444 w 2168696"/>
                <a:gd name="connsiteY2" fmla="*/ 0 h 2167466"/>
                <a:gd name="connsiteX3" fmla="*/ 2168696 w 2168696"/>
                <a:gd name="connsiteY3" fmla="*/ 361252 h 2167466"/>
                <a:gd name="connsiteX4" fmla="*/ 2168696 w 2168696"/>
                <a:gd name="connsiteY4" fmla="*/ 1806214 h 2167466"/>
                <a:gd name="connsiteX5" fmla="*/ 1807444 w 2168696"/>
                <a:gd name="connsiteY5" fmla="*/ 2167466 h 2167466"/>
                <a:gd name="connsiteX6" fmla="*/ 361252 w 2168696"/>
                <a:gd name="connsiteY6" fmla="*/ 2167466 h 2167466"/>
                <a:gd name="connsiteX7" fmla="*/ 0 w 2168696"/>
                <a:gd name="connsiteY7" fmla="*/ 1806214 h 2167466"/>
                <a:gd name="connsiteX8" fmla="*/ 0 w 216869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696" h="2167466">
                  <a:moveTo>
                    <a:pt x="0" y="361252"/>
                  </a:moveTo>
                  <a:cubicBezTo>
                    <a:pt x="0" y="161738"/>
                    <a:pt x="161738" y="0"/>
                    <a:pt x="361252" y="0"/>
                  </a:cubicBezTo>
                  <a:lnTo>
                    <a:pt x="1807444" y="0"/>
                  </a:lnTo>
                  <a:cubicBezTo>
                    <a:pt x="2006958" y="0"/>
                    <a:pt x="2168696" y="161738"/>
                    <a:pt x="2168696" y="361252"/>
                  </a:cubicBezTo>
                  <a:lnTo>
                    <a:pt x="2168696" y="1806214"/>
                  </a:lnTo>
                  <a:cubicBezTo>
                    <a:pt x="2168696" y="2005728"/>
                    <a:pt x="2006958" y="2167466"/>
                    <a:pt x="1807444" y="2167466"/>
                  </a:cubicBezTo>
                  <a:lnTo>
                    <a:pt x="361252" y="2167466"/>
                  </a:lnTo>
                  <a:cubicBezTo>
                    <a:pt x="161738" y="2167466"/>
                    <a:pt x="0" y="2005728"/>
                    <a:pt x="0" y="1806214"/>
                  </a:cubicBezTo>
                  <a:lnTo>
                    <a:pt x="0" y="361252"/>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Procedure</a:t>
              </a:r>
              <a:r>
                <a:rPr kumimoji="0" lang="de-DE"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generally</a:t>
              </a:r>
              <a:r>
                <a:rPr kumimoji="0" lang="de-DE"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corresponds</a:t>
              </a:r>
              <a:r>
                <a:rPr kumimoji="0" lang="de-DE"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to</a:t>
              </a:r>
              <a:r>
                <a:rPr kumimoji="0" lang="de-DE"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4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procedure</a:t>
              </a:r>
              <a:r>
                <a:rPr kumimoji="0" lang="de-DE"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after </a:t>
              </a:r>
              <a:r>
                <a:rPr kumimoji="0" lang="de-DE" sz="14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mn-cs"/>
                </a:rPr>
                <a:t>notification</a:t>
              </a:r>
              <a:endParaRPr kumimoji="0" lang="de-DE"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ihandform: Form 9">
              <a:extLst>
                <a:ext uri="{FF2B5EF4-FFF2-40B4-BE49-F238E27FC236}">
                  <a16:creationId xmlns:a16="http://schemas.microsoft.com/office/drawing/2014/main" id="{12BA1BEE-EC7F-1672-1311-1B5FD4AFD175}"/>
                </a:ext>
              </a:extLst>
            </p:cNvPr>
            <p:cNvSpPr/>
            <p:nvPr/>
          </p:nvSpPr>
          <p:spPr>
            <a:xfrm>
              <a:off x="7145467" y="2345266"/>
              <a:ext cx="2168696" cy="2167466"/>
            </a:xfrm>
            <a:custGeom>
              <a:avLst/>
              <a:gdLst>
                <a:gd name="connsiteX0" fmla="*/ 0 w 2168696"/>
                <a:gd name="connsiteY0" fmla="*/ 361252 h 2167466"/>
                <a:gd name="connsiteX1" fmla="*/ 361252 w 2168696"/>
                <a:gd name="connsiteY1" fmla="*/ 0 h 2167466"/>
                <a:gd name="connsiteX2" fmla="*/ 1807444 w 2168696"/>
                <a:gd name="connsiteY2" fmla="*/ 0 h 2167466"/>
                <a:gd name="connsiteX3" fmla="*/ 2168696 w 2168696"/>
                <a:gd name="connsiteY3" fmla="*/ 361252 h 2167466"/>
                <a:gd name="connsiteX4" fmla="*/ 2168696 w 2168696"/>
                <a:gd name="connsiteY4" fmla="*/ 1806214 h 2167466"/>
                <a:gd name="connsiteX5" fmla="*/ 1807444 w 2168696"/>
                <a:gd name="connsiteY5" fmla="*/ 2167466 h 2167466"/>
                <a:gd name="connsiteX6" fmla="*/ 361252 w 2168696"/>
                <a:gd name="connsiteY6" fmla="*/ 2167466 h 2167466"/>
                <a:gd name="connsiteX7" fmla="*/ 0 w 2168696"/>
                <a:gd name="connsiteY7" fmla="*/ 1806214 h 2167466"/>
                <a:gd name="connsiteX8" fmla="*/ 0 w 216869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696" h="2167466">
                  <a:moveTo>
                    <a:pt x="0" y="361252"/>
                  </a:moveTo>
                  <a:cubicBezTo>
                    <a:pt x="0" y="161738"/>
                    <a:pt x="161738" y="0"/>
                    <a:pt x="361252" y="0"/>
                  </a:cubicBezTo>
                  <a:lnTo>
                    <a:pt x="1807444" y="0"/>
                  </a:lnTo>
                  <a:cubicBezTo>
                    <a:pt x="2006958" y="0"/>
                    <a:pt x="2168696" y="161738"/>
                    <a:pt x="2168696" y="361252"/>
                  </a:cubicBezTo>
                  <a:lnTo>
                    <a:pt x="2168696" y="1806214"/>
                  </a:lnTo>
                  <a:cubicBezTo>
                    <a:pt x="2168696" y="2005728"/>
                    <a:pt x="2006958" y="2167466"/>
                    <a:pt x="1807444" y="2167466"/>
                  </a:cubicBezTo>
                  <a:lnTo>
                    <a:pt x="361252" y="2167466"/>
                  </a:lnTo>
                  <a:cubicBezTo>
                    <a:pt x="161738" y="2167466"/>
                    <a:pt x="0" y="2005728"/>
                    <a:pt x="0" y="1806214"/>
                  </a:cubicBezTo>
                  <a:lnTo>
                    <a:pt x="0" y="361252"/>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But: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ex officio</a:t>
              </a: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reviews are limited to awarded contracts and </a:t>
              </a:r>
              <a:r>
                <a:rPr kumimoji="0" lang="en-US" sz="1400" b="1" i="0" u="sng"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no</a:t>
              </a:r>
              <a:r>
                <a:rPr kumimoji="0" lang="en-US"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cancellation </a:t>
              </a: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of award decision or termination of a contract</a:t>
              </a:r>
              <a:endParaRPr kumimoji="0" lang="de-DE" sz="14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ihandform: Form 10">
              <a:extLst>
                <a:ext uri="{FF2B5EF4-FFF2-40B4-BE49-F238E27FC236}">
                  <a16:creationId xmlns:a16="http://schemas.microsoft.com/office/drawing/2014/main" id="{950E6CC6-06D6-0F75-4F69-2C3F95138B02}"/>
                </a:ext>
              </a:extLst>
            </p:cNvPr>
            <p:cNvSpPr/>
            <p:nvPr/>
          </p:nvSpPr>
          <p:spPr>
            <a:xfrm>
              <a:off x="9422598" y="2345266"/>
              <a:ext cx="2168696" cy="2167466"/>
            </a:xfrm>
            <a:custGeom>
              <a:avLst/>
              <a:gdLst>
                <a:gd name="connsiteX0" fmla="*/ 0 w 2168696"/>
                <a:gd name="connsiteY0" fmla="*/ 361252 h 2167466"/>
                <a:gd name="connsiteX1" fmla="*/ 361252 w 2168696"/>
                <a:gd name="connsiteY1" fmla="*/ 0 h 2167466"/>
                <a:gd name="connsiteX2" fmla="*/ 1807444 w 2168696"/>
                <a:gd name="connsiteY2" fmla="*/ 0 h 2167466"/>
                <a:gd name="connsiteX3" fmla="*/ 2168696 w 2168696"/>
                <a:gd name="connsiteY3" fmla="*/ 361252 h 2167466"/>
                <a:gd name="connsiteX4" fmla="*/ 2168696 w 2168696"/>
                <a:gd name="connsiteY4" fmla="*/ 1806214 h 2167466"/>
                <a:gd name="connsiteX5" fmla="*/ 1807444 w 2168696"/>
                <a:gd name="connsiteY5" fmla="*/ 2167466 h 2167466"/>
                <a:gd name="connsiteX6" fmla="*/ 361252 w 2168696"/>
                <a:gd name="connsiteY6" fmla="*/ 2167466 h 2167466"/>
                <a:gd name="connsiteX7" fmla="*/ 0 w 2168696"/>
                <a:gd name="connsiteY7" fmla="*/ 1806214 h 2167466"/>
                <a:gd name="connsiteX8" fmla="*/ 0 w 216869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696" h="2167466">
                  <a:moveTo>
                    <a:pt x="0" y="361252"/>
                  </a:moveTo>
                  <a:cubicBezTo>
                    <a:pt x="0" y="161738"/>
                    <a:pt x="161738" y="0"/>
                    <a:pt x="361252" y="0"/>
                  </a:cubicBezTo>
                  <a:lnTo>
                    <a:pt x="1807444" y="0"/>
                  </a:lnTo>
                  <a:cubicBezTo>
                    <a:pt x="2006958" y="0"/>
                    <a:pt x="2168696" y="161738"/>
                    <a:pt x="2168696" y="361252"/>
                  </a:cubicBezTo>
                  <a:lnTo>
                    <a:pt x="2168696" y="1806214"/>
                  </a:lnTo>
                  <a:cubicBezTo>
                    <a:pt x="2168696" y="2005728"/>
                    <a:pt x="2006958" y="2167466"/>
                    <a:pt x="1807444" y="2167466"/>
                  </a:cubicBezTo>
                  <a:lnTo>
                    <a:pt x="361252" y="2167466"/>
                  </a:lnTo>
                  <a:cubicBezTo>
                    <a:pt x="161738" y="2167466"/>
                    <a:pt x="0" y="2005728"/>
                    <a:pt x="0" y="1806214"/>
                  </a:cubicBezTo>
                  <a:lnTo>
                    <a:pt x="0" y="361252"/>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Instead</a:t>
              </a:r>
              <a:r>
                <a:rPr kumimoji="0" lang="de-DE"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de-DE" sz="14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Commission</a:t>
              </a:r>
              <a:r>
                <a:rPr kumimoji="0" lang="de-DE"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may adopt a </a:t>
              </a:r>
              <a:r>
                <a:rPr kumimoji="0" lang="en-US" sz="1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decision with redressive measures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(e.g. repayment of subsidy)</a:t>
              </a:r>
              <a:endParaRPr kumimoji="0" lang="de-DE" sz="14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307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94240C-8B86-4A1F-B24E-5B24634248FB}"/>
              </a:ext>
            </a:extLst>
          </p:cNvPr>
          <p:cNvSpPr>
            <a:spLocks noGrp="1"/>
          </p:cNvSpPr>
          <p:nvPr>
            <p:ph type="title"/>
          </p:nvPr>
        </p:nvSpPr>
        <p:spPr>
          <a:xfrm>
            <a:off x="457200" y="588520"/>
            <a:ext cx="5323715" cy="1642970"/>
          </a:xfrm>
        </p:spPr>
        <p:txBody>
          <a:bodyPr anchor="b">
            <a:normAutofit fontScale="90000"/>
          </a:bodyPr>
          <a:lstStyle/>
          <a:p>
            <a:r>
              <a:rPr lang="en-US" sz="3200" b="1" dirty="0"/>
              <a:t>Welcome </a:t>
            </a:r>
            <a:br>
              <a:rPr lang="en-US" sz="3200" b="1" dirty="0"/>
            </a:br>
            <a:br>
              <a:rPr lang="en-US" sz="2800" dirty="0"/>
            </a:br>
            <a:r>
              <a:rPr lang="en-US" sz="2800" b="1" i="1" dirty="0"/>
              <a:t>Professor Christopher Yukins </a:t>
            </a:r>
            <a:br>
              <a:rPr lang="en-US" sz="2800" b="1" i="1" dirty="0"/>
            </a:br>
            <a:r>
              <a:rPr lang="en-US" sz="2800" b="1" i="1" dirty="0"/>
              <a:t>GW Law School</a:t>
            </a:r>
            <a:br>
              <a:rPr lang="en-US" sz="2800" i="1" dirty="0"/>
            </a:br>
            <a:r>
              <a:rPr lang="en-US" sz="2800" i="1" dirty="0"/>
              <a:t> </a:t>
            </a:r>
            <a:endParaRPr lang="es-CO" sz="2800" dirty="0"/>
          </a:p>
        </p:txBody>
      </p:sp>
      <p:sp>
        <p:nvSpPr>
          <p:cNvPr id="4" name="Rectangle 1">
            <a:extLst>
              <a:ext uri="{FF2B5EF4-FFF2-40B4-BE49-F238E27FC236}">
                <a16:creationId xmlns:a16="http://schemas.microsoft.com/office/drawing/2014/main" id="{489FF4CD-F9DD-4CAE-982D-E4F0DC968DB9}"/>
              </a:ext>
            </a:extLst>
          </p:cNvPr>
          <p:cNvSpPr>
            <a:spLocks noGrp="1" noChangeArrowheads="1"/>
          </p:cNvSpPr>
          <p:nvPr>
            <p:ph idx="1"/>
          </p:nvPr>
        </p:nvSpPr>
        <p:spPr bwMode="auto">
          <a:xfrm>
            <a:off x="457200" y="2147754"/>
            <a:ext cx="6191664" cy="353508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defTabSz="914400" eaLnBrk="0" fontAlgn="base" hangingPunct="0">
              <a:spcBef>
                <a:spcPct val="0"/>
              </a:spcBef>
              <a:spcAft>
                <a:spcPts val="600"/>
              </a:spcAft>
              <a:buClrTx/>
              <a:buSzTx/>
            </a:pPr>
            <a:r>
              <a:rPr kumimoji="0" lang="es-CO" altLang="es-CO" sz="2000" b="0" i="0" u="none" strike="noStrike" cap="none" normalizeH="0" baseline="0" dirty="0" err="1">
                <a:ln>
                  <a:noFill/>
                </a:ln>
                <a:effectLst/>
                <a:latin typeface="Verdana" panose="020B0604030504040204" pitchFamily="34" charset="0"/>
              </a:rPr>
              <a:t>Recording</a:t>
            </a:r>
            <a:r>
              <a:rPr kumimoji="0" lang="es-CO" altLang="es-CO" sz="2000" b="0" i="0" u="none" strike="noStrike" cap="none" normalizeH="0" baseline="0" dirty="0">
                <a:ln>
                  <a:noFill/>
                </a:ln>
                <a:effectLst/>
                <a:latin typeface="Verdana" panose="020B0604030504040204" pitchFamily="34" charset="0"/>
              </a:rPr>
              <a:t> and </a:t>
            </a:r>
            <a:r>
              <a:rPr kumimoji="0" lang="es-CO" altLang="es-CO" sz="2000" b="0" i="0" u="none" strike="noStrike" cap="none" normalizeH="0" baseline="0" dirty="0" err="1">
                <a:ln>
                  <a:noFill/>
                </a:ln>
                <a:effectLst/>
                <a:latin typeface="Verdana" panose="020B0604030504040204" pitchFamily="34" charset="0"/>
              </a:rPr>
              <a:t>materials</a:t>
            </a:r>
            <a:r>
              <a:rPr kumimoji="0" lang="es-CO" altLang="es-CO" sz="2000" b="0" i="0" u="none" strike="noStrike" cap="none" normalizeH="0" baseline="0" dirty="0">
                <a:ln>
                  <a:noFill/>
                </a:ln>
                <a:effectLst/>
                <a:latin typeface="Verdana" panose="020B0604030504040204" pitchFamily="34" charset="0"/>
              </a:rPr>
              <a:t> at </a:t>
            </a:r>
            <a:r>
              <a:rPr kumimoji="0" lang="es-CO" altLang="es-CO" sz="2000" b="0" i="0" u="none" strike="noStrike" cap="none" normalizeH="0" baseline="0" dirty="0">
                <a:ln>
                  <a:noFill/>
                </a:ln>
                <a:effectLst/>
                <a:latin typeface="Verdana" panose="020B0604030504040204" pitchFamily="34" charset="0"/>
                <a:hlinkClick r:id="rId3">
                  <a:extLst>
                    <a:ext uri="{A12FA001-AC4F-418D-AE19-62706E023703}">
                      <ahyp:hlinkClr xmlns:ahyp="http://schemas.microsoft.com/office/drawing/2018/hyperlinkcolor" val="tx"/>
                    </a:ext>
                  </a:extLst>
                </a:hlinkClick>
              </a:rPr>
              <a:t>www.publicprocurementinternational.com</a:t>
            </a:r>
            <a:endParaRPr lang="es-CO" altLang="es-CO" sz="2000" dirty="0">
              <a:latin typeface="Verdana" panose="020B0604030504040204" pitchFamily="34" charset="0"/>
            </a:endParaRPr>
          </a:p>
          <a:p>
            <a:pPr defTabSz="914400" eaLnBrk="0" fontAlgn="base" hangingPunct="0">
              <a:spcBef>
                <a:spcPct val="0"/>
              </a:spcBef>
              <a:spcAft>
                <a:spcPts val="600"/>
              </a:spcAft>
              <a:buClrTx/>
              <a:buSzTx/>
            </a:pPr>
            <a:r>
              <a:rPr kumimoji="0" lang="es-CO" altLang="es-CO" sz="2000" b="0" i="0" u="none" strike="noStrike" cap="none" normalizeH="0" baseline="0" dirty="0" err="1">
                <a:ln>
                  <a:noFill/>
                </a:ln>
                <a:effectLst/>
                <a:latin typeface="Verdana" panose="020B0604030504040204" pitchFamily="34" charset="0"/>
              </a:rPr>
              <a:t>Questions</a:t>
            </a:r>
            <a:r>
              <a:rPr kumimoji="0" lang="es-CO" altLang="es-CO" sz="2000" b="0" i="0" u="none" strike="noStrike" cap="none" normalizeH="0" baseline="0" dirty="0">
                <a:ln>
                  <a:noFill/>
                </a:ln>
                <a:effectLst/>
                <a:latin typeface="Verdana" panose="020B0604030504040204" pitchFamily="34" charset="0"/>
              </a:rPr>
              <a:t> </a:t>
            </a:r>
            <a:r>
              <a:rPr lang="es-CO" altLang="es-CO" sz="2000" dirty="0">
                <a:latin typeface="Verdana" panose="020B0604030504040204" pitchFamily="34" charset="0"/>
              </a:rPr>
              <a:t>&amp; </a:t>
            </a:r>
            <a:r>
              <a:rPr lang="es-CO" altLang="es-CO" sz="2000" dirty="0" err="1">
                <a:latin typeface="Verdana" panose="020B0604030504040204" pitchFamily="34" charset="0"/>
              </a:rPr>
              <a:t>Answers</a:t>
            </a:r>
            <a:r>
              <a:rPr lang="es-CO" altLang="es-CO" sz="2000" dirty="0">
                <a:latin typeface="Verdana" panose="020B0604030504040204" pitchFamily="34" charset="0"/>
              </a:rPr>
              <a:t> (</a:t>
            </a:r>
            <a:r>
              <a:rPr kumimoji="0" lang="es-CO" altLang="es-CO" sz="2000" b="0" i="0" u="none" strike="noStrike" cap="none" normalizeH="0" baseline="0" dirty="0">
                <a:ln>
                  <a:noFill/>
                </a:ln>
                <a:effectLst/>
                <a:latin typeface="Verdana" panose="020B0604030504040204" pitchFamily="34" charset="0"/>
              </a:rPr>
              <a:t>Q&amp;A) </a:t>
            </a:r>
          </a:p>
          <a:p>
            <a:pPr defTabSz="914400" eaLnBrk="0" fontAlgn="base" hangingPunct="0">
              <a:spcBef>
                <a:spcPct val="0"/>
              </a:spcBef>
              <a:spcAft>
                <a:spcPts val="600"/>
              </a:spcAft>
              <a:buClrTx/>
              <a:buSzTx/>
            </a:pPr>
            <a:r>
              <a:rPr kumimoji="0" lang="es-CO" altLang="es-CO" sz="2000" b="0" i="0" u="none" strike="noStrike" cap="none" normalizeH="0" baseline="0" dirty="0" err="1">
                <a:ln>
                  <a:noFill/>
                </a:ln>
                <a:effectLst/>
                <a:latin typeface="Verdana" panose="020B0604030504040204" pitchFamily="34" charset="0"/>
              </a:rPr>
              <a:t>All</a:t>
            </a:r>
            <a:r>
              <a:rPr kumimoji="0" lang="es-CO" altLang="es-CO" sz="2000" b="0" i="0" u="none" strike="noStrike" cap="none" normalizeH="0" baseline="0" dirty="0">
                <a:ln>
                  <a:noFill/>
                </a:ln>
                <a:effectLst/>
                <a:latin typeface="Verdana" panose="020B0604030504040204" pitchFamily="34" charset="0"/>
              </a:rPr>
              <a:t> </a:t>
            </a:r>
            <a:r>
              <a:rPr kumimoji="0" lang="es-CO" altLang="es-CO" sz="2000" b="0" i="0" u="none" strike="noStrike" cap="none" normalizeH="0" baseline="0" dirty="0" err="1">
                <a:ln>
                  <a:noFill/>
                </a:ln>
                <a:effectLst/>
                <a:latin typeface="Verdana" panose="020B0604030504040204" pitchFamily="34" charset="0"/>
              </a:rPr>
              <a:t>speakers</a:t>
            </a:r>
            <a:r>
              <a:rPr lang="es-CO" altLang="es-CO" sz="2000" dirty="0">
                <a:latin typeface="Verdana" panose="020B0604030504040204" pitchFamily="34" charset="0"/>
              </a:rPr>
              <a:t>’ </a:t>
            </a:r>
            <a:r>
              <a:rPr kumimoji="0" lang="es-CO" altLang="es-CO" sz="2000" b="0" i="0" u="none" strike="noStrike" cap="none" normalizeH="0" baseline="0" dirty="0" err="1">
                <a:ln>
                  <a:noFill/>
                </a:ln>
                <a:effectLst/>
                <a:latin typeface="Verdana" panose="020B0604030504040204" pitchFamily="34" charset="0"/>
              </a:rPr>
              <a:t>statements</a:t>
            </a:r>
            <a:r>
              <a:rPr kumimoji="0" lang="es-CO" altLang="es-CO" sz="2000" b="0" i="0" u="none" strike="noStrike" cap="none" normalizeH="0" baseline="0" dirty="0">
                <a:ln>
                  <a:noFill/>
                </a:ln>
                <a:effectLst/>
                <a:latin typeface="Verdana" panose="020B0604030504040204" pitchFamily="34" charset="0"/>
              </a:rPr>
              <a:t> </a:t>
            </a:r>
            <a:r>
              <a:rPr lang="es-CO" altLang="es-CO" sz="2000" dirty="0">
                <a:latin typeface="Verdana" panose="020B0604030504040204" pitchFamily="34" charset="0"/>
              </a:rPr>
              <a:t>are in</a:t>
            </a:r>
            <a:r>
              <a:rPr kumimoji="0" lang="es-CO" altLang="es-CO" sz="2000" b="0" i="0" u="none" strike="noStrike" cap="none" normalizeH="0" baseline="0" dirty="0">
                <a:ln>
                  <a:noFill/>
                </a:ln>
                <a:effectLst/>
                <a:latin typeface="Verdana" panose="020B0604030504040204" pitchFamily="34" charset="0"/>
              </a:rPr>
              <a:t> </a:t>
            </a:r>
            <a:r>
              <a:rPr kumimoji="0" lang="es-CO" altLang="es-CO" sz="2000" b="0" i="0" u="none" strike="noStrike" cap="none" normalizeH="0" baseline="0" dirty="0" err="1">
                <a:ln>
                  <a:noFill/>
                </a:ln>
                <a:effectLst/>
                <a:latin typeface="Verdana" panose="020B0604030504040204" pitchFamily="34" charset="0"/>
              </a:rPr>
              <a:t>their</a:t>
            </a:r>
            <a:r>
              <a:rPr kumimoji="0" lang="es-CO" altLang="es-CO" sz="2000" b="0" i="0" u="none" strike="noStrike" cap="none" normalizeH="0" baseline="0" dirty="0">
                <a:ln>
                  <a:noFill/>
                </a:ln>
                <a:effectLst/>
                <a:latin typeface="Verdana" panose="020B0604030504040204" pitchFamily="34" charset="0"/>
              </a:rPr>
              <a:t> personal </a:t>
            </a:r>
            <a:r>
              <a:rPr kumimoji="0" lang="es-CO" altLang="es-CO" sz="2000" b="0" i="0" u="none" strike="noStrike" cap="none" normalizeH="0" baseline="0" dirty="0" err="1">
                <a:ln>
                  <a:noFill/>
                </a:ln>
                <a:effectLst/>
                <a:latin typeface="Verdana" panose="020B0604030504040204" pitchFamily="34" charset="0"/>
              </a:rPr>
              <a:t>capacities</a:t>
            </a:r>
            <a:endParaRPr kumimoji="0" lang="es-CO" altLang="es-CO" sz="2000" b="0" i="0" u="none" strike="noStrike" cap="none" normalizeH="0" baseline="0" dirty="0">
              <a:ln>
                <a:noFill/>
              </a:ln>
              <a:effectLst/>
              <a:latin typeface="Verdana" panose="020B0604030504040204" pitchFamily="34" charset="0"/>
            </a:endParaRPr>
          </a:p>
          <a:p>
            <a:pPr marL="0" indent="0" defTabSz="914400" eaLnBrk="0" fontAlgn="base" hangingPunct="0">
              <a:spcBef>
                <a:spcPct val="0"/>
              </a:spcBef>
              <a:spcAft>
                <a:spcPts val="600"/>
              </a:spcAft>
              <a:buClrTx/>
              <a:buSzTx/>
              <a:buNone/>
            </a:pPr>
            <a:endParaRPr kumimoji="0" lang="es-CO" altLang="es-CO" sz="2000" b="0" i="0" u="none" strike="noStrike" cap="none" normalizeH="0" baseline="0" dirty="0">
              <a:ln>
                <a:noFill/>
              </a:ln>
              <a:effectLst/>
              <a:latin typeface="Verdana" panose="020B0604030504040204" pitchFamily="34" charset="0"/>
            </a:endParaRPr>
          </a:p>
          <a:p>
            <a:pPr marL="0" marR="0" lvl="0" indent="0" defTabSz="914400" rtl="0" eaLnBrk="0" fontAlgn="base" latinLnBrk="0" hangingPunct="0">
              <a:spcBef>
                <a:spcPct val="0"/>
              </a:spcBef>
              <a:spcAft>
                <a:spcPts val="600"/>
              </a:spcAft>
              <a:buClrTx/>
              <a:buSzTx/>
              <a:buFontTx/>
              <a:buNone/>
              <a:tabLst/>
            </a:pPr>
            <a:endParaRPr kumimoji="0" lang="es-CO" altLang="es-CO" sz="2000" b="0" i="0" u="none" strike="noStrike" cap="none" normalizeH="0" baseline="0" dirty="0">
              <a:ln>
                <a:noFill/>
              </a:ln>
              <a:effectLst/>
              <a:latin typeface="Arial" panose="020B0604020202020204" pitchFamily="34" charset="0"/>
            </a:endParaRPr>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person wearing a suit and tie&#10;&#10;Description automatically generated with medium confidence">
            <a:extLst>
              <a:ext uri="{FF2B5EF4-FFF2-40B4-BE49-F238E27FC236}">
                <a16:creationId xmlns:a16="http://schemas.microsoft.com/office/drawing/2014/main" id="{18F538A9-3C0F-49F2-91FE-4223F2DC76BF}"/>
              </a:ext>
            </a:extLst>
          </p:cNvPr>
          <p:cNvPicPr>
            <a:picLocks noChangeAspect="1"/>
          </p:cNvPicPr>
          <p:nvPr/>
        </p:nvPicPr>
        <p:blipFill rotWithShape="1">
          <a:blip r:embed="rId4">
            <a:extLst>
              <a:ext uri="{28A0092B-C50C-407E-A947-70E740481C1C}">
                <a14:useLocalDpi xmlns:a14="http://schemas.microsoft.com/office/drawing/2010/main" val="0"/>
              </a:ext>
            </a:extLst>
          </a:blip>
          <a:srcRect b="1801"/>
          <a:stretch/>
        </p:blipFill>
        <p:spPr>
          <a:xfrm>
            <a:off x="7075967" y="2231490"/>
            <a:ext cx="4170530" cy="2426913"/>
          </a:xfrm>
          <a:prstGeom prst="rect">
            <a:avLst/>
          </a:prstGeom>
        </p:spPr>
      </p:pic>
      <p:sp>
        <p:nvSpPr>
          <p:cNvPr id="3" name="Slide Number Placeholder 2">
            <a:extLst>
              <a:ext uri="{FF2B5EF4-FFF2-40B4-BE49-F238E27FC236}">
                <a16:creationId xmlns:a16="http://schemas.microsoft.com/office/drawing/2014/main" id="{17B15ACF-B36E-4152-9215-A612A03ED8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6318A-33B7-4790-8645-7E125C817A5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50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399C-D4EE-1815-3F78-653216EE3168}"/>
              </a:ext>
            </a:extLst>
          </p:cNvPr>
          <p:cNvSpPr>
            <a:spLocks noGrp="1"/>
          </p:cNvSpPr>
          <p:nvPr>
            <p:ph type="ctrTitle"/>
          </p:nvPr>
        </p:nvSpPr>
        <p:spPr/>
        <p:txBody>
          <a:bodyPr/>
          <a:lstStyle/>
          <a:p>
            <a:endParaRPr lang="de-DE"/>
          </a:p>
        </p:txBody>
      </p:sp>
      <p:sp>
        <p:nvSpPr>
          <p:cNvPr id="6" name="Untertitel 5"/>
          <p:cNvSpPr>
            <a:spLocks noGrp="1"/>
          </p:cNvSpPr>
          <p:nvPr>
            <p:ph type="subTitle" idx="1"/>
          </p:nvPr>
        </p:nvSpPr>
        <p:spPr/>
        <p:txBody>
          <a:bodyPr/>
          <a:lstStyle/>
          <a:p>
            <a:r>
              <a:rPr lang="en-US">
                <a:solidFill>
                  <a:schemeClr val="bg1"/>
                </a:solidFill>
              </a:rPr>
              <a:t>Notification based tool to investigate concentrations</a:t>
            </a:r>
          </a:p>
        </p:txBody>
      </p:sp>
      <p:sp>
        <p:nvSpPr>
          <p:cNvPr id="3" name="Textfeld 2">
            <a:extLst>
              <a:ext uri="{FF2B5EF4-FFF2-40B4-BE49-F238E27FC236}">
                <a16:creationId xmlns:a16="http://schemas.microsoft.com/office/drawing/2014/main" id="{CAE82A12-51EB-AEFE-2169-907DCA0CD593}"/>
              </a:ext>
            </a:extLst>
          </p:cNvPr>
          <p:cNvSpPr txBox="1"/>
          <p:nvPr/>
        </p:nvSpPr>
        <p:spPr>
          <a:xfrm>
            <a:off x="2008910" y="2168183"/>
            <a:ext cx="8364681" cy="405101"/>
          </a:xfrm>
          <a:prstGeom prst="rect">
            <a:avLst/>
          </a:prstGeom>
        </p:spPr>
        <p:txBody>
          <a:bodyPr vert="horz"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a:ea typeface="Verdana" charset="0"/>
                <a:cs typeface="+mn-cs"/>
              </a:rPr>
              <a:t>Common Practice,</a:t>
            </a:r>
            <a:r>
              <a:rPr kumimoji="0" lang="en-GB" sz="1800" b="0" i="0" u="none" strike="noStrike" kern="1200" cap="none" spc="0" normalizeH="0" baseline="0" noProof="0">
                <a:ln>
                  <a:noFill/>
                </a:ln>
                <a:solidFill>
                  <a:srgbClr val="0070C0"/>
                </a:solidFill>
                <a:effectLst/>
                <a:uLnTx/>
                <a:uFillTx/>
                <a:latin typeface="Calibri"/>
                <a:ea typeface="Verdana" charset="0"/>
                <a:cs typeface="+mn-cs"/>
              </a:rPr>
              <a:t> that a third country grants certain undertakings subsidies  </a:t>
            </a:r>
          </a:p>
        </p:txBody>
      </p:sp>
    </p:spTree>
    <p:extLst>
      <p:ext uri="{BB962C8B-B14F-4D97-AF65-F5344CB8AC3E}">
        <p14:creationId xmlns:p14="http://schemas.microsoft.com/office/powerpoint/2010/main" val="146515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DFAD4-23ED-2188-A5C1-489A9D0EA2FD}"/>
              </a:ext>
            </a:extLst>
          </p:cNvPr>
          <p:cNvSpPr>
            <a:spLocks noGrp="1"/>
          </p:cNvSpPr>
          <p:nvPr>
            <p:ph type="ctrTitle"/>
          </p:nvPr>
        </p:nvSpPr>
        <p:spPr/>
        <p:txBody>
          <a:bodyPr/>
          <a:lstStyle/>
          <a:p>
            <a:r>
              <a:rPr lang="en-US"/>
              <a:t>Notification based tool to investigate concentrations</a:t>
            </a:r>
          </a:p>
        </p:txBody>
      </p:sp>
      <p:sp>
        <p:nvSpPr>
          <p:cNvPr id="3" name="Foliennummernplatzhalter 2">
            <a:extLst>
              <a:ext uri="{FF2B5EF4-FFF2-40B4-BE49-F238E27FC236}">
                <a16:creationId xmlns:a16="http://schemas.microsoft.com/office/drawing/2014/main" id="{F0198D64-E299-E5CC-CA78-9D10825F1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14" name="Textplatzhalter 13">
            <a:extLst>
              <a:ext uri="{FF2B5EF4-FFF2-40B4-BE49-F238E27FC236}">
                <a16:creationId xmlns:a16="http://schemas.microsoft.com/office/drawing/2014/main" id="{88F4F6B0-6F7C-9779-444E-03D1AB0C28CC}"/>
              </a:ext>
            </a:extLst>
          </p:cNvPr>
          <p:cNvSpPr>
            <a:spLocks noGrp="1"/>
          </p:cNvSpPr>
          <p:nvPr>
            <p:ph type="body" sz="quarter" idx="10"/>
          </p:nvPr>
        </p:nvSpPr>
        <p:spPr/>
        <p:txBody>
          <a:bodyPr/>
          <a:lstStyle/>
          <a:p>
            <a:endParaRPr lang="de-DE"/>
          </a:p>
        </p:txBody>
      </p:sp>
      <p:sp>
        <p:nvSpPr>
          <p:cNvPr id="7" name="Rechteck 6">
            <a:extLst>
              <a:ext uri="{FF2B5EF4-FFF2-40B4-BE49-F238E27FC236}">
                <a16:creationId xmlns:a16="http://schemas.microsoft.com/office/drawing/2014/main" id="{A4CFE26D-3536-27E5-25A8-8E563420C090}"/>
              </a:ext>
            </a:extLst>
          </p:cNvPr>
          <p:cNvSpPr/>
          <p:nvPr/>
        </p:nvSpPr>
        <p:spPr>
          <a:xfrm>
            <a:off x="1027546" y="1201100"/>
            <a:ext cx="5837381" cy="984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Turnover threshold</a:t>
            </a: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acquired company, one of merging parties or JV generates an EU turnover of </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EUR 500m</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 name="Rechteck 8">
            <a:extLst>
              <a:ext uri="{FF2B5EF4-FFF2-40B4-BE49-F238E27FC236}">
                <a16:creationId xmlns:a16="http://schemas.microsoft.com/office/drawing/2014/main" id="{6B6AFCAC-2A48-D276-BA40-70F6949EADEE}"/>
              </a:ext>
            </a:extLst>
          </p:cNvPr>
          <p:cNvSpPr/>
          <p:nvPr/>
        </p:nvSpPr>
        <p:spPr>
          <a:xfrm>
            <a:off x="1027546" y="3089248"/>
            <a:ext cx="5837381" cy="984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Financial contribution threshold</a:t>
            </a: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foreign financial contribution of </a:t>
            </a: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EUR 50m </a:t>
            </a: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 three previous years</a:t>
            </a:r>
          </a:p>
        </p:txBody>
      </p:sp>
      <p:sp>
        <p:nvSpPr>
          <p:cNvPr id="10" name="Additionszeichen 9">
            <a:extLst>
              <a:ext uri="{FF2B5EF4-FFF2-40B4-BE49-F238E27FC236}">
                <a16:creationId xmlns:a16="http://schemas.microsoft.com/office/drawing/2014/main" id="{27EAB472-D22A-F657-2F65-EAD38B76CCE8}"/>
              </a:ext>
            </a:extLst>
          </p:cNvPr>
          <p:cNvSpPr/>
          <p:nvPr/>
        </p:nvSpPr>
        <p:spPr>
          <a:xfrm>
            <a:off x="3536865" y="2344182"/>
            <a:ext cx="670957" cy="66943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white"/>
              </a:solidFill>
              <a:effectLst/>
              <a:uLnTx/>
              <a:uFillTx/>
              <a:latin typeface="Calibri"/>
              <a:ea typeface="+mn-ea"/>
              <a:cs typeface="+mn-cs"/>
            </a:endParaRPr>
          </a:p>
        </p:txBody>
      </p:sp>
      <p:sp>
        <p:nvSpPr>
          <p:cNvPr id="12" name="Pfeil: nach rechts 11">
            <a:extLst>
              <a:ext uri="{FF2B5EF4-FFF2-40B4-BE49-F238E27FC236}">
                <a16:creationId xmlns:a16="http://schemas.microsoft.com/office/drawing/2014/main" id="{7FAEAB6E-84A9-C569-4B7D-84FB8CE7C940}"/>
              </a:ext>
            </a:extLst>
          </p:cNvPr>
          <p:cNvSpPr/>
          <p:nvPr/>
        </p:nvSpPr>
        <p:spPr>
          <a:xfrm>
            <a:off x="7206673" y="1201100"/>
            <a:ext cx="822036" cy="2872452"/>
          </a:xfrm>
          <a:prstGeom prst="rightArrow">
            <a:avLst>
              <a:gd name="adj1" fmla="val 5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7" name="Textplatzhalter 7">
            <a:extLst>
              <a:ext uri="{FF2B5EF4-FFF2-40B4-BE49-F238E27FC236}">
                <a16:creationId xmlns:a16="http://schemas.microsoft.com/office/drawing/2014/main" id="{F6B2CEFF-B99C-5131-A57A-4369133B52EF}"/>
              </a:ext>
            </a:extLst>
          </p:cNvPr>
          <p:cNvSpPr>
            <a:spLocks noGrp="1"/>
          </p:cNvSpPr>
          <p:nvPr>
            <p:ph type="body" sz="quarter" idx="13"/>
          </p:nvPr>
        </p:nvSpPr>
        <p:spPr>
          <a:xfrm>
            <a:off x="719455" y="4672597"/>
            <a:ext cx="10876800" cy="3222415"/>
          </a:xfrm>
        </p:spPr>
        <p:txBody>
          <a:bodyPr/>
          <a:lstStyle/>
          <a:p>
            <a:pPr lvl="0"/>
            <a:endParaRPr lang="de-DE" noProof="0"/>
          </a:p>
          <a:p>
            <a:endParaRPr lang="de-DE"/>
          </a:p>
        </p:txBody>
      </p:sp>
      <p:sp>
        <p:nvSpPr>
          <p:cNvPr id="18" name="Textfeld 17">
            <a:extLst>
              <a:ext uri="{FF2B5EF4-FFF2-40B4-BE49-F238E27FC236}">
                <a16:creationId xmlns:a16="http://schemas.microsoft.com/office/drawing/2014/main" id="{76E55C99-F93E-EB48-5263-1DA38900DC9A}"/>
              </a:ext>
            </a:extLst>
          </p:cNvPr>
          <p:cNvSpPr txBox="1"/>
          <p:nvPr/>
        </p:nvSpPr>
        <p:spPr>
          <a:xfrm>
            <a:off x="984799" y="4685229"/>
            <a:ext cx="10326201" cy="914400"/>
          </a:xfrm>
          <a:prstGeom prst="rect">
            <a:avLst/>
          </a:prstGeom>
          <a:solidFill>
            <a:schemeClr val="bg2">
              <a:lumMod val="75000"/>
            </a:schemeClr>
          </a:solid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Ad hoc notification request: </a:t>
            </a:r>
            <a:r>
              <a:rPr kumimoji="0" lang="en-US"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Commission may request notification at any time prior to implementation of a concentration if it suspects </a:t>
            </a: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that undertakings concerned </a:t>
            </a:r>
            <a:r>
              <a:rPr kumimoji="0" lang="en-US"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have received foreign subsidies in three </a:t>
            </a:r>
            <a:r>
              <a:rPr kumimoji="0" lang="en-US"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previous</a:t>
            </a:r>
            <a:r>
              <a:rPr kumimoji="0" lang="en-US" sz="15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years</a:t>
            </a:r>
          </a:p>
        </p:txBody>
      </p:sp>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9EA7A2CD-0296-79ED-B483-D802C10258D6}"/>
                  </a:ext>
                </a:extLst>
              </p14:cNvPr>
              <p14:cNvContentPartPr/>
              <p14:nvPr/>
            </p14:nvContentPartPr>
            <p14:xfrm>
              <a:off x="1790400" y="4952700"/>
              <a:ext cx="360" cy="360"/>
            </p14:xfrm>
          </p:contentPart>
        </mc:Choice>
        <mc:Fallback xmlns="">
          <p:pic>
            <p:nvPicPr>
              <p:cNvPr id="22" name="Freihand 21">
                <a:extLst>
                  <a:ext uri="{FF2B5EF4-FFF2-40B4-BE49-F238E27FC236}">
                    <a16:creationId xmlns:a16="http://schemas.microsoft.com/office/drawing/2014/main" id="{9EA7A2CD-0296-79ED-B483-D802C10258D6}"/>
                  </a:ext>
                </a:extLst>
              </p:cNvPr>
              <p:cNvPicPr/>
              <p:nvPr/>
            </p:nvPicPr>
            <p:blipFill>
              <a:blip r:embed="rId4"/>
              <a:stretch>
                <a:fillRect/>
              </a:stretch>
            </p:blipFill>
            <p:spPr>
              <a:xfrm>
                <a:off x="1718400" y="480870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B23AA2AA-017F-B32D-48CA-7ACDC23D79FA}"/>
                  </a:ext>
                </a:extLst>
              </p14:cNvPr>
              <p14:cNvContentPartPr/>
              <p14:nvPr/>
            </p14:nvContentPartPr>
            <p14:xfrm>
              <a:off x="1878960" y="4939740"/>
              <a:ext cx="360" cy="360"/>
            </p14:xfrm>
          </p:contentPart>
        </mc:Choice>
        <mc:Fallback xmlns="">
          <p:pic>
            <p:nvPicPr>
              <p:cNvPr id="23" name="Freihand 22">
                <a:extLst>
                  <a:ext uri="{FF2B5EF4-FFF2-40B4-BE49-F238E27FC236}">
                    <a16:creationId xmlns:a16="http://schemas.microsoft.com/office/drawing/2014/main" id="{B23AA2AA-017F-B32D-48CA-7ACDC23D79FA}"/>
                  </a:ext>
                </a:extLst>
              </p:cNvPr>
              <p:cNvPicPr/>
              <p:nvPr/>
            </p:nvPicPr>
            <p:blipFill>
              <a:blip r:embed="rId4"/>
              <a:stretch>
                <a:fillRect/>
              </a:stretch>
            </p:blipFill>
            <p:spPr>
              <a:xfrm>
                <a:off x="1806960" y="479574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Freihand 23">
                <a:extLst>
                  <a:ext uri="{FF2B5EF4-FFF2-40B4-BE49-F238E27FC236}">
                    <a16:creationId xmlns:a16="http://schemas.microsoft.com/office/drawing/2014/main" id="{63FD5B44-ED4F-CA88-F61D-03188C2BE204}"/>
                  </a:ext>
                </a:extLst>
              </p14:cNvPr>
              <p14:cNvContentPartPr/>
              <p14:nvPr/>
            </p14:nvContentPartPr>
            <p14:xfrm>
              <a:off x="1891920" y="4939740"/>
              <a:ext cx="3143880" cy="189000"/>
            </p14:xfrm>
          </p:contentPart>
        </mc:Choice>
        <mc:Fallback xmlns="">
          <p:pic>
            <p:nvPicPr>
              <p:cNvPr id="24" name="Freihand 23">
                <a:extLst>
                  <a:ext uri="{FF2B5EF4-FFF2-40B4-BE49-F238E27FC236}">
                    <a16:creationId xmlns:a16="http://schemas.microsoft.com/office/drawing/2014/main" id="{63FD5B44-ED4F-CA88-F61D-03188C2BE204}"/>
                  </a:ext>
                </a:extLst>
              </p:cNvPr>
              <p:cNvPicPr/>
              <p:nvPr/>
            </p:nvPicPr>
            <p:blipFill>
              <a:blip r:embed="rId7"/>
              <a:stretch>
                <a:fillRect/>
              </a:stretch>
            </p:blipFill>
            <p:spPr>
              <a:xfrm>
                <a:off x="1819912" y="4795740"/>
                <a:ext cx="3287536" cy="476640"/>
              </a:xfrm>
              <a:prstGeom prst="rect">
                <a:avLst/>
              </a:prstGeom>
            </p:spPr>
          </p:pic>
        </mc:Fallback>
      </mc:AlternateContent>
      <p:pic>
        <p:nvPicPr>
          <p:cNvPr id="28" name="Grafik 27" descr="Rutschig mit einfarbiger Füllung">
            <a:extLst>
              <a:ext uri="{FF2B5EF4-FFF2-40B4-BE49-F238E27FC236}">
                <a16:creationId xmlns:a16="http://schemas.microsoft.com/office/drawing/2014/main" id="{5E8EC0C0-55BB-F853-D5A4-4B2D7396E1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060" y="4757450"/>
            <a:ext cx="1220540" cy="1220540"/>
          </a:xfrm>
          <a:prstGeom prst="rect">
            <a:avLst/>
          </a:prstGeom>
        </p:spPr>
      </p:pic>
      <p:sp>
        <p:nvSpPr>
          <p:cNvPr id="29" name="Ellipse 28">
            <a:extLst>
              <a:ext uri="{FF2B5EF4-FFF2-40B4-BE49-F238E27FC236}">
                <a16:creationId xmlns:a16="http://schemas.microsoft.com/office/drawing/2014/main" id="{EA93B665-4BF4-DE0D-5543-CBA0132CCBED}"/>
              </a:ext>
            </a:extLst>
          </p:cNvPr>
          <p:cNvSpPr>
            <a:spLocks noChangeAspect="1"/>
          </p:cNvSpPr>
          <p:nvPr/>
        </p:nvSpPr>
        <p:spPr>
          <a:xfrm>
            <a:off x="8416555" y="1200803"/>
            <a:ext cx="2894445" cy="2894445"/>
          </a:xfrm>
          <a:prstGeom prst="ellipse">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Mandatory</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notifcation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requirement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p>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Stand-still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obligation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gun-jumping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p:txBody>
      </p:sp>
    </p:spTree>
    <p:extLst>
      <p:ext uri="{BB962C8B-B14F-4D97-AF65-F5344CB8AC3E}">
        <p14:creationId xmlns:p14="http://schemas.microsoft.com/office/powerpoint/2010/main" val="323787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FBEC8-46F4-A4A0-5613-9B4ABEED3387}"/>
              </a:ext>
            </a:extLst>
          </p:cNvPr>
          <p:cNvSpPr>
            <a:spLocks noGrp="1"/>
          </p:cNvSpPr>
          <p:nvPr>
            <p:ph type="ctrTitle"/>
          </p:nvPr>
        </p:nvSpPr>
        <p:spPr/>
        <p:txBody>
          <a:bodyPr>
            <a:normAutofit/>
          </a:bodyPr>
          <a:lstStyle/>
          <a:p>
            <a:r>
              <a:rPr lang="de-DE" err="1">
                <a:latin typeface="Verdana" panose="020B0604030504040204" pitchFamily="34" charset="0"/>
                <a:ea typeface="Verdana" panose="020B0604030504040204" pitchFamily="34" charset="0"/>
              </a:rPr>
              <a:t>Concentrations</a:t>
            </a:r>
            <a:r>
              <a:rPr lang="de-DE">
                <a:latin typeface="Verdana" panose="020B0604030504040204" pitchFamily="34" charset="0"/>
                <a:ea typeface="Verdana" panose="020B0604030504040204" pitchFamily="34" charset="0"/>
              </a:rPr>
              <a:t>: Deal </a:t>
            </a:r>
            <a:r>
              <a:rPr lang="de-DE" err="1">
                <a:latin typeface="Verdana" panose="020B0604030504040204" pitchFamily="34" charset="0"/>
                <a:ea typeface="Verdana" panose="020B0604030504040204" pitchFamily="34" charset="0"/>
              </a:rPr>
              <a:t>Planning</a:t>
            </a:r>
            <a:endParaRPr lang="de-DE">
              <a:latin typeface="Verdana" panose="020B0604030504040204" pitchFamily="34" charset="0"/>
              <a:ea typeface="Verdana" panose="020B0604030504040204" pitchFamily="34" charset="0"/>
            </a:endParaRPr>
          </a:p>
        </p:txBody>
      </p:sp>
      <p:sp>
        <p:nvSpPr>
          <p:cNvPr id="3" name="Foliennummernplatzhalter 2">
            <a:extLst>
              <a:ext uri="{FF2B5EF4-FFF2-40B4-BE49-F238E27FC236}">
                <a16:creationId xmlns:a16="http://schemas.microsoft.com/office/drawing/2014/main" id="{51E92B58-46E8-2D7D-6F88-68AE00AD7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4" name="Textplatzhalter 3">
            <a:extLst>
              <a:ext uri="{FF2B5EF4-FFF2-40B4-BE49-F238E27FC236}">
                <a16:creationId xmlns:a16="http://schemas.microsoft.com/office/drawing/2014/main" id="{15FFDDE9-3AAF-681B-2DA3-198BD6DEC9B7}"/>
              </a:ext>
            </a:extLst>
          </p:cNvPr>
          <p:cNvSpPr>
            <a:spLocks noGrp="1"/>
          </p:cNvSpPr>
          <p:nvPr>
            <p:ph type="body" sz="quarter" idx="10"/>
          </p:nvPr>
        </p:nvSpPr>
        <p:spPr>
          <a:xfrm>
            <a:off x="6552648" y="6226664"/>
            <a:ext cx="3673979" cy="383021"/>
          </a:xfrm>
        </p:spPr>
        <p:txBody>
          <a:bodyPr/>
          <a:lstStyle/>
          <a:p>
            <a:endParaRPr lang="de-DE"/>
          </a:p>
        </p:txBody>
      </p:sp>
      <p:pic>
        <p:nvPicPr>
          <p:cNvPr id="9" name="Grafik 8" descr="Schachfiguren Silhouette">
            <a:extLst>
              <a:ext uri="{FF2B5EF4-FFF2-40B4-BE49-F238E27FC236}">
                <a16:creationId xmlns:a16="http://schemas.microsoft.com/office/drawing/2014/main" id="{82FF705B-ACCD-F4AF-FC19-7DB05EAAA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4990" y="2241069"/>
            <a:ext cx="1928810" cy="2238294"/>
          </a:xfrm>
          <a:prstGeom prst="rect">
            <a:avLst/>
          </a:prstGeom>
        </p:spPr>
      </p:pic>
      <p:sp>
        <p:nvSpPr>
          <p:cNvPr id="11" name="Rechteck: abgerundete Ecken 10">
            <a:extLst>
              <a:ext uri="{FF2B5EF4-FFF2-40B4-BE49-F238E27FC236}">
                <a16:creationId xmlns:a16="http://schemas.microsoft.com/office/drawing/2014/main" id="{44765B7B-8586-501E-1F71-40B5385BAB3B}"/>
              </a:ext>
            </a:extLst>
          </p:cNvPr>
          <p:cNvSpPr/>
          <p:nvPr/>
        </p:nvSpPr>
        <p:spPr>
          <a:xfrm>
            <a:off x="12560968" y="3729789"/>
            <a:ext cx="45719" cy="13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reihandform: Form 4">
            <a:extLst>
              <a:ext uri="{FF2B5EF4-FFF2-40B4-BE49-F238E27FC236}">
                <a16:creationId xmlns:a16="http://schemas.microsoft.com/office/drawing/2014/main" id="{49F4207E-035D-CAE2-A172-10841BCABF25}"/>
              </a:ext>
            </a:extLst>
          </p:cNvPr>
          <p:cNvSpPr/>
          <p:nvPr/>
        </p:nvSpPr>
        <p:spPr>
          <a:xfrm>
            <a:off x="872278" y="1511848"/>
            <a:ext cx="7890722" cy="802967"/>
          </a:xfrm>
          <a:custGeom>
            <a:avLst/>
            <a:gdLst>
              <a:gd name="connsiteX0" fmla="*/ 0 w 2493209"/>
              <a:gd name="connsiteY0" fmla="*/ 0 h 802967"/>
              <a:gd name="connsiteX1" fmla="*/ 2493209 w 2493209"/>
              <a:gd name="connsiteY1" fmla="*/ 0 h 802967"/>
              <a:gd name="connsiteX2" fmla="*/ 2493209 w 2493209"/>
              <a:gd name="connsiteY2" fmla="*/ 802967 h 802967"/>
              <a:gd name="connsiteX3" fmla="*/ 0 w 2493209"/>
              <a:gd name="connsiteY3" fmla="*/ 802967 h 802967"/>
              <a:gd name="connsiteX4" fmla="*/ 0 w 2493209"/>
              <a:gd name="connsiteY4" fmla="*/ 0 h 802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802967">
                <a:moveTo>
                  <a:pt x="0" y="0"/>
                </a:moveTo>
                <a:lnTo>
                  <a:pt x="2493209" y="0"/>
                </a:lnTo>
                <a:lnTo>
                  <a:pt x="2493209" y="802967"/>
                </a:lnTo>
                <a:lnTo>
                  <a:pt x="0" y="802967"/>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Keep in mind: When negotiating SPA…  </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7" name="Freihandform: Form 6">
            <a:extLst>
              <a:ext uri="{FF2B5EF4-FFF2-40B4-BE49-F238E27FC236}">
                <a16:creationId xmlns:a16="http://schemas.microsoft.com/office/drawing/2014/main" id="{22E1FB0A-496A-6733-5DF0-075705C36B3E}"/>
              </a:ext>
            </a:extLst>
          </p:cNvPr>
          <p:cNvSpPr/>
          <p:nvPr/>
        </p:nvSpPr>
        <p:spPr>
          <a:xfrm>
            <a:off x="872278" y="2323764"/>
            <a:ext cx="7890722" cy="2908636"/>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chemeClr val="accent1">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marR="0" lvl="0" indent="-1920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Conditions</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precedent</a:t>
            </a: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1920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ovenants</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Purchaser</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filing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obligations</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(e.g.,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regarding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information</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sharing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document</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gathering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pre-notification</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timing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redressive</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measures</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285750" marR="0" lvl="0" indent="-1920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Seller to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provide</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information</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documents</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on Target and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bidding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process</a:t>
            </a: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19208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High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uncertainty</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regarding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deal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timing</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Long-</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stop</a:t>
            </a:r>
            <a:r>
              <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date / </a:t>
            </a:r>
            <a:r>
              <a:rPr kumimoji="0" lang="de-DE" sz="15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Remedies</a:t>
            </a:r>
            <a:endParaRPr kumimoji="0" lang="de-DE"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91239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97DF7C-28C0-10E3-3889-02325FAFCC41}"/>
              </a:ext>
            </a:extLst>
          </p:cNvPr>
          <p:cNvSpPr>
            <a:spLocks noGrp="1"/>
          </p:cNvSpPr>
          <p:nvPr>
            <p:ph type="ctrTitle"/>
          </p:nvPr>
        </p:nvSpPr>
        <p:spPr/>
        <p:txBody>
          <a:bodyPr/>
          <a:lstStyle/>
          <a:p>
            <a:endParaRPr lang="de-DE"/>
          </a:p>
        </p:txBody>
      </p:sp>
      <p:sp>
        <p:nvSpPr>
          <p:cNvPr id="6" name="Untertitel 5"/>
          <p:cNvSpPr>
            <a:spLocks noGrp="1"/>
          </p:cNvSpPr>
          <p:nvPr>
            <p:ph type="subTitle" idx="1"/>
          </p:nvPr>
        </p:nvSpPr>
        <p:spPr/>
        <p:txBody>
          <a:bodyPr/>
          <a:lstStyle/>
          <a:p>
            <a:r>
              <a:rPr lang="en-GB"/>
              <a:t>Conclusion and outlook</a:t>
            </a:r>
          </a:p>
        </p:txBody>
      </p:sp>
    </p:spTree>
    <p:extLst>
      <p:ext uri="{BB962C8B-B14F-4D97-AF65-F5344CB8AC3E}">
        <p14:creationId xmlns:p14="http://schemas.microsoft.com/office/powerpoint/2010/main" val="425424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A078A-5B2B-2D2A-C025-90A4C1359B51}"/>
              </a:ext>
            </a:extLst>
          </p:cNvPr>
          <p:cNvSpPr>
            <a:spLocks noGrp="1"/>
          </p:cNvSpPr>
          <p:nvPr>
            <p:ph type="ctrTitle"/>
          </p:nvPr>
        </p:nvSpPr>
        <p:spPr/>
        <p:txBody>
          <a:bodyPr/>
          <a:lstStyle/>
          <a:p>
            <a:r>
              <a:rPr lang="de-DE"/>
              <a:t>Relevant events</a:t>
            </a:r>
          </a:p>
        </p:txBody>
      </p:sp>
      <p:sp>
        <p:nvSpPr>
          <p:cNvPr id="3" name="Foliennummernplatzhalter 2">
            <a:extLst>
              <a:ext uri="{FF2B5EF4-FFF2-40B4-BE49-F238E27FC236}">
                <a16:creationId xmlns:a16="http://schemas.microsoft.com/office/drawing/2014/main" id="{8E31AA29-07CF-7C32-7086-755B93B2D9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20" name="Textplatzhalter 19">
            <a:extLst>
              <a:ext uri="{FF2B5EF4-FFF2-40B4-BE49-F238E27FC236}">
                <a16:creationId xmlns:a16="http://schemas.microsoft.com/office/drawing/2014/main" id="{499E1E12-0352-B28A-46A5-B8D1BBDAEFA2}"/>
              </a:ext>
            </a:extLst>
          </p:cNvPr>
          <p:cNvSpPr>
            <a:spLocks noGrp="1"/>
          </p:cNvSpPr>
          <p:nvPr>
            <p:ph type="body" sz="quarter" idx="10"/>
          </p:nvPr>
        </p:nvSpPr>
        <p:spPr/>
        <p:txBody>
          <a:bodyPr/>
          <a:lstStyle/>
          <a:p>
            <a:endParaRPr lang="de-DE"/>
          </a:p>
        </p:txBody>
      </p:sp>
      <p:grpSp>
        <p:nvGrpSpPr>
          <p:cNvPr id="6" name="Gruppieren 5">
            <a:extLst>
              <a:ext uri="{FF2B5EF4-FFF2-40B4-BE49-F238E27FC236}">
                <a16:creationId xmlns:a16="http://schemas.microsoft.com/office/drawing/2014/main" id="{4E9B4C2A-C451-0521-BC93-10596253DE72}"/>
              </a:ext>
            </a:extLst>
          </p:cNvPr>
          <p:cNvGrpSpPr/>
          <p:nvPr/>
        </p:nvGrpSpPr>
        <p:grpSpPr>
          <a:xfrm>
            <a:off x="562012" y="1564884"/>
            <a:ext cx="10537034" cy="3486067"/>
            <a:chOff x="539104" y="812292"/>
            <a:chExt cx="10537034" cy="3486067"/>
          </a:xfrm>
        </p:grpSpPr>
        <p:sp>
          <p:nvSpPr>
            <p:cNvPr id="7" name="Pfeil: eingekerbt nach rechts 6">
              <a:extLst>
                <a:ext uri="{FF2B5EF4-FFF2-40B4-BE49-F238E27FC236}">
                  <a16:creationId xmlns:a16="http://schemas.microsoft.com/office/drawing/2014/main" id="{33F2173F-190F-D226-04D5-0898DA9F471C}"/>
                </a:ext>
              </a:extLst>
            </p:cNvPr>
            <p:cNvSpPr/>
            <p:nvPr/>
          </p:nvSpPr>
          <p:spPr>
            <a:xfrm>
              <a:off x="811651" y="1637402"/>
              <a:ext cx="10264487" cy="162560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p:txBody>
        </p:sp>
        <p:sp>
          <p:nvSpPr>
            <p:cNvPr id="8" name="Freihandform: Form 7">
              <a:extLst>
                <a:ext uri="{FF2B5EF4-FFF2-40B4-BE49-F238E27FC236}">
                  <a16:creationId xmlns:a16="http://schemas.microsoft.com/office/drawing/2014/main" id="{A76AB6F0-0526-DA45-B042-90840D3A899F}"/>
                </a:ext>
              </a:extLst>
            </p:cNvPr>
            <p:cNvSpPr/>
            <p:nvPr/>
          </p:nvSpPr>
          <p:spPr>
            <a:xfrm>
              <a:off x="539104" y="1015126"/>
              <a:ext cx="2064345" cy="1013531"/>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12 January 2023</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Entry into force of FSR</a:t>
              </a:r>
            </a:p>
          </p:txBody>
        </p:sp>
        <p:sp>
          <p:nvSpPr>
            <p:cNvPr id="9" name="Ellipse 8">
              <a:extLst>
                <a:ext uri="{FF2B5EF4-FFF2-40B4-BE49-F238E27FC236}">
                  <a16:creationId xmlns:a16="http://schemas.microsoft.com/office/drawing/2014/main" id="{34E0EC21-BBB5-226C-8BED-4EAD11A9D8E8}"/>
                </a:ext>
              </a:extLst>
            </p:cNvPr>
            <p:cNvSpPr/>
            <p:nvPr/>
          </p:nvSpPr>
          <p:spPr>
            <a:xfrm>
              <a:off x="1339804"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 name="Freihandform: Form 9">
              <a:extLst>
                <a:ext uri="{FF2B5EF4-FFF2-40B4-BE49-F238E27FC236}">
                  <a16:creationId xmlns:a16="http://schemas.microsoft.com/office/drawing/2014/main" id="{AAA57E8C-C4D6-A5BD-CACA-E724DA817CE8}"/>
                </a:ext>
              </a:extLst>
            </p:cNvPr>
            <p:cNvSpPr/>
            <p:nvPr/>
          </p:nvSpPr>
          <p:spPr>
            <a:xfrm>
              <a:off x="2184711" y="2845903"/>
              <a:ext cx="2064345" cy="1263432"/>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Q2 2023</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Adoption of implementing act (expected)</a:t>
              </a:r>
            </a:p>
          </p:txBody>
        </p:sp>
        <p:sp>
          <p:nvSpPr>
            <p:cNvPr id="11" name="Ellipse 10">
              <a:extLst>
                <a:ext uri="{FF2B5EF4-FFF2-40B4-BE49-F238E27FC236}">
                  <a16:creationId xmlns:a16="http://schemas.microsoft.com/office/drawing/2014/main" id="{7AD868F8-C5E5-1A41-CA16-4CD0DA1B2BC5}"/>
                </a:ext>
              </a:extLst>
            </p:cNvPr>
            <p:cNvSpPr/>
            <p:nvPr/>
          </p:nvSpPr>
          <p:spPr>
            <a:xfrm>
              <a:off x="2985413"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 name="Freihandform: Form 11">
              <a:extLst>
                <a:ext uri="{FF2B5EF4-FFF2-40B4-BE49-F238E27FC236}">
                  <a16:creationId xmlns:a16="http://schemas.microsoft.com/office/drawing/2014/main" id="{A64B84CE-956F-717B-69B7-271BF80CED7B}"/>
                </a:ext>
              </a:extLst>
            </p:cNvPr>
            <p:cNvSpPr/>
            <p:nvPr/>
          </p:nvSpPr>
          <p:spPr>
            <a:xfrm>
              <a:off x="3830320" y="1017104"/>
              <a:ext cx="2064345" cy="993657"/>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12 July 2023</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Start of application of general investigation tool</a:t>
              </a:r>
            </a:p>
          </p:txBody>
        </p:sp>
        <p:sp>
          <p:nvSpPr>
            <p:cNvPr id="13" name="Ellipse 12">
              <a:extLst>
                <a:ext uri="{FF2B5EF4-FFF2-40B4-BE49-F238E27FC236}">
                  <a16:creationId xmlns:a16="http://schemas.microsoft.com/office/drawing/2014/main" id="{C9A4A0DF-2A87-72C7-9BAB-0806C660C199}"/>
                </a:ext>
              </a:extLst>
            </p:cNvPr>
            <p:cNvSpPr/>
            <p:nvPr/>
          </p:nvSpPr>
          <p:spPr>
            <a:xfrm>
              <a:off x="4631022"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Freihandform: Form 13">
              <a:extLst>
                <a:ext uri="{FF2B5EF4-FFF2-40B4-BE49-F238E27FC236}">
                  <a16:creationId xmlns:a16="http://schemas.microsoft.com/office/drawing/2014/main" id="{228CA54F-40A7-A6F6-ED68-60E938B81BEB}"/>
                </a:ext>
              </a:extLst>
            </p:cNvPr>
            <p:cNvSpPr/>
            <p:nvPr/>
          </p:nvSpPr>
          <p:spPr>
            <a:xfrm>
              <a:off x="5475929" y="2845903"/>
              <a:ext cx="2064345" cy="1452456"/>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12 October 2023</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Start of application of notification-based tools</a:t>
              </a:r>
            </a:p>
          </p:txBody>
        </p:sp>
        <p:sp>
          <p:nvSpPr>
            <p:cNvPr id="15" name="Ellipse 14">
              <a:extLst>
                <a:ext uri="{FF2B5EF4-FFF2-40B4-BE49-F238E27FC236}">
                  <a16:creationId xmlns:a16="http://schemas.microsoft.com/office/drawing/2014/main" id="{AC5AA011-3707-0E00-30E3-0581F8E0F325}"/>
                </a:ext>
              </a:extLst>
            </p:cNvPr>
            <p:cNvSpPr/>
            <p:nvPr/>
          </p:nvSpPr>
          <p:spPr>
            <a:xfrm>
              <a:off x="6276631"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6" name="Freihandform: Form 15">
              <a:extLst>
                <a:ext uri="{FF2B5EF4-FFF2-40B4-BE49-F238E27FC236}">
                  <a16:creationId xmlns:a16="http://schemas.microsoft.com/office/drawing/2014/main" id="{8F34104B-4450-23B8-B4BE-E788E3BB7A56}"/>
                </a:ext>
              </a:extLst>
            </p:cNvPr>
            <p:cNvSpPr/>
            <p:nvPr/>
          </p:nvSpPr>
          <p:spPr>
            <a:xfrm>
              <a:off x="6709094" y="812292"/>
              <a:ext cx="2984727" cy="1091759"/>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Starting from 12 January 2025</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Possibility to amend notification thresholds (delegated act)</a:t>
              </a:r>
            </a:p>
          </p:txBody>
        </p:sp>
        <p:sp>
          <p:nvSpPr>
            <p:cNvPr id="17" name="Ellipse 16">
              <a:extLst>
                <a:ext uri="{FF2B5EF4-FFF2-40B4-BE49-F238E27FC236}">
                  <a16:creationId xmlns:a16="http://schemas.microsoft.com/office/drawing/2014/main" id="{366F724D-0E59-F2F3-2424-E0567E18968C}"/>
                </a:ext>
              </a:extLst>
            </p:cNvPr>
            <p:cNvSpPr/>
            <p:nvPr/>
          </p:nvSpPr>
          <p:spPr>
            <a:xfrm>
              <a:off x="7922240"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Freihandform: Form 17">
              <a:extLst>
                <a:ext uri="{FF2B5EF4-FFF2-40B4-BE49-F238E27FC236}">
                  <a16:creationId xmlns:a16="http://schemas.microsoft.com/office/drawing/2014/main" id="{618C9294-0045-3119-08CE-B74EDD38A6AB}"/>
                </a:ext>
              </a:extLst>
            </p:cNvPr>
            <p:cNvSpPr/>
            <p:nvPr/>
          </p:nvSpPr>
          <p:spPr>
            <a:xfrm>
              <a:off x="8610600" y="2797154"/>
              <a:ext cx="2377440" cy="1209400"/>
            </a:xfrm>
            <a:custGeom>
              <a:avLst/>
              <a:gdLst>
                <a:gd name="connsiteX0" fmla="*/ 0 w 1812211"/>
                <a:gd name="connsiteY0" fmla="*/ 0 h 1625600"/>
                <a:gd name="connsiteX1" fmla="*/ 1812211 w 1812211"/>
                <a:gd name="connsiteY1" fmla="*/ 0 h 1625600"/>
                <a:gd name="connsiteX2" fmla="*/ 1812211 w 1812211"/>
                <a:gd name="connsiteY2" fmla="*/ 1625600 h 1625600"/>
                <a:gd name="connsiteX3" fmla="*/ 0 w 1812211"/>
                <a:gd name="connsiteY3" fmla="*/ 1625600 h 1625600"/>
                <a:gd name="connsiteX4" fmla="*/ 0 w 181221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211" h="1625600">
                  <a:moveTo>
                    <a:pt x="0" y="0"/>
                  </a:moveTo>
                  <a:lnTo>
                    <a:pt x="1812211" y="0"/>
                  </a:lnTo>
                  <a:lnTo>
                    <a:pt x="181221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defPPr>
                <a:defRPr lang="de-DE"/>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666750" rtl="0" eaLnBrk="1" fontAlgn="auto" latinLnBrk="0" hangingPunct="1">
                <a:lnSpc>
                  <a:spcPct val="90000"/>
                </a:lnSpc>
                <a:spcBef>
                  <a:spcPct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12 January 2026 </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(at the latest)</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Publication of guidelines</a:t>
              </a:r>
            </a:p>
          </p:txBody>
        </p:sp>
        <p:sp>
          <p:nvSpPr>
            <p:cNvPr id="19" name="Ellipse 18">
              <a:extLst>
                <a:ext uri="{FF2B5EF4-FFF2-40B4-BE49-F238E27FC236}">
                  <a16:creationId xmlns:a16="http://schemas.microsoft.com/office/drawing/2014/main" id="{6B6BBF89-9348-79EE-3A13-F4A44CBB2376}"/>
                </a:ext>
              </a:extLst>
            </p:cNvPr>
            <p:cNvSpPr/>
            <p:nvPr/>
          </p:nvSpPr>
          <p:spPr>
            <a:xfrm>
              <a:off x="9567849" y="2247002"/>
              <a:ext cx="462943" cy="406400"/>
            </a:xfrm>
            <a:prstGeom prst="ellipse">
              <a:avLst/>
            </a:prstGeom>
            <a:solidFill>
              <a:schemeClr val="accent1">
                <a:lumMod val="75000"/>
              </a:schemeClr>
            </a:solidFill>
            <a:ln>
              <a:solidFill>
                <a:schemeClr val="accent1">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Tree>
    <p:extLst>
      <p:ext uri="{BB962C8B-B14F-4D97-AF65-F5344CB8AC3E}">
        <p14:creationId xmlns:p14="http://schemas.microsoft.com/office/powerpoint/2010/main" val="1441705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ihandform: Form 31">
            <a:extLst>
              <a:ext uri="{FF2B5EF4-FFF2-40B4-BE49-F238E27FC236}">
                <a16:creationId xmlns:a16="http://schemas.microsoft.com/office/drawing/2014/main" id="{E1BED4CC-20B1-28A5-1A53-38BCC150B5B3}"/>
              </a:ext>
            </a:extLst>
          </p:cNvPr>
          <p:cNvSpPr/>
          <p:nvPr/>
        </p:nvSpPr>
        <p:spPr>
          <a:xfrm>
            <a:off x="1843407" y="3250037"/>
            <a:ext cx="9701667" cy="2377598"/>
          </a:xfrm>
          <a:custGeom>
            <a:avLst/>
            <a:gdLst>
              <a:gd name="connsiteX0" fmla="*/ 0 w 2493209"/>
              <a:gd name="connsiteY0" fmla="*/ 0 h 3955373"/>
              <a:gd name="connsiteX1" fmla="*/ 2493209 w 2493209"/>
              <a:gd name="connsiteY1" fmla="*/ 0 h 3955373"/>
              <a:gd name="connsiteX2" fmla="*/ 2493209 w 2493209"/>
              <a:gd name="connsiteY2" fmla="*/ 3955373 h 3955373"/>
              <a:gd name="connsiteX3" fmla="*/ 0 w 2493209"/>
              <a:gd name="connsiteY3" fmla="*/ 3955373 h 3955373"/>
              <a:gd name="connsiteX4" fmla="*/ 0 w 2493209"/>
              <a:gd name="connsiteY4" fmla="*/ 0 h 395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09" h="3955373">
                <a:moveTo>
                  <a:pt x="0" y="0"/>
                </a:moveTo>
                <a:lnTo>
                  <a:pt x="2493209" y="0"/>
                </a:lnTo>
                <a:lnTo>
                  <a:pt x="2493209" y="3955373"/>
                </a:lnTo>
                <a:lnTo>
                  <a:pt x="0" y="3955373"/>
                </a:lnTo>
                <a:lnTo>
                  <a:pt x="0" y="0"/>
                </a:lnTo>
                <a:close/>
              </a:path>
            </a:pathLst>
          </a:custGeom>
          <a:solidFill>
            <a:schemeClr val="accent1">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de-DE"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 name="Titel 1">
            <a:extLst>
              <a:ext uri="{FF2B5EF4-FFF2-40B4-BE49-F238E27FC236}">
                <a16:creationId xmlns:a16="http://schemas.microsoft.com/office/drawing/2014/main" id="{EA7BF43D-0D5A-F8DA-828E-1E4BCBEC04F2}"/>
              </a:ext>
            </a:extLst>
          </p:cNvPr>
          <p:cNvSpPr>
            <a:spLocks noGrp="1"/>
          </p:cNvSpPr>
          <p:nvPr>
            <p:ph type="ctrTitle"/>
          </p:nvPr>
        </p:nvSpPr>
        <p:spPr/>
        <p:txBody>
          <a:bodyPr/>
          <a:lstStyle/>
          <a:p>
            <a:r>
              <a:rPr lang="de-DE"/>
              <a:t>Impact on US </a:t>
            </a:r>
            <a:r>
              <a:rPr lang="de-DE" err="1"/>
              <a:t>companies</a:t>
            </a:r>
            <a:endParaRPr lang="de-DE"/>
          </a:p>
        </p:txBody>
      </p:sp>
      <p:sp>
        <p:nvSpPr>
          <p:cNvPr id="3" name="Foliennummernplatzhalter 2">
            <a:extLst>
              <a:ext uri="{FF2B5EF4-FFF2-40B4-BE49-F238E27FC236}">
                <a16:creationId xmlns:a16="http://schemas.microsoft.com/office/drawing/2014/main" id="{E4784672-BC0C-ADBB-C7D2-9BB3F7D331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5" name="Textplatzhalter 4">
            <a:extLst>
              <a:ext uri="{FF2B5EF4-FFF2-40B4-BE49-F238E27FC236}">
                <a16:creationId xmlns:a16="http://schemas.microsoft.com/office/drawing/2014/main" id="{981C2E67-F5AF-6C8F-B1A1-F4F317E93CAE}"/>
              </a:ext>
            </a:extLst>
          </p:cNvPr>
          <p:cNvSpPr>
            <a:spLocks noGrp="1"/>
          </p:cNvSpPr>
          <p:nvPr>
            <p:ph type="body" sz="quarter" idx="10"/>
          </p:nvPr>
        </p:nvSpPr>
        <p:spPr/>
        <p:txBody>
          <a:bodyPr/>
          <a:lstStyle/>
          <a:p>
            <a:endParaRPr lang="de-DE"/>
          </a:p>
        </p:txBody>
      </p:sp>
      <p:grpSp>
        <p:nvGrpSpPr>
          <p:cNvPr id="4" name="Gruppieren 3">
            <a:extLst>
              <a:ext uri="{FF2B5EF4-FFF2-40B4-BE49-F238E27FC236}">
                <a16:creationId xmlns:a16="http://schemas.microsoft.com/office/drawing/2014/main" id="{B145402B-7775-5569-2FB3-A37705876EB1}"/>
              </a:ext>
            </a:extLst>
          </p:cNvPr>
          <p:cNvGrpSpPr/>
          <p:nvPr/>
        </p:nvGrpSpPr>
        <p:grpSpPr>
          <a:xfrm>
            <a:off x="2657472" y="2678248"/>
            <a:ext cx="9229151" cy="3788836"/>
            <a:chOff x="6507322" y="146246"/>
            <a:chExt cx="9229151" cy="3788836"/>
          </a:xfrm>
        </p:grpSpPr>
        <p:sp>
          <p:nvSpPr>
            <p:cNvPr id="9" name="Freihandform: Form 8">
              <a:extLst>
                <a:ext uri="{FF2B5EF4-FFF2-40B4-BE49-F238E27FC236}">
                  <a16:creationId xmlns:a16="http://schemas.microsoft.com/office/drawing/2014/main" id="{228C86D6-607C-06FE-8593-7BBD8B730408}"/>
                </a:ext>
              </a:extLst>
            </p:cNvPr>
            <p:cNvSpPr/>
            <p:nvPr/>
          </p:nvSpPr>
          <p:spPr>
            <a:xfrm>
              <a:off x="6520022" y="146246"/>
              <a:ext cx="9027105" cy="2600960"/>
            </a:xfrm>
            <a:custGeom>
              <a:avLst/>
              <a:gdLst>
                <a:gd name="connsiteX0" fmla="*/ 0 w 7273350"/>
                <a:gd name="connsiteY0" fmla="*/ 0 h 2600960"/>
                <a:gd name="connsiteX1" fmla="*/ 7273350 w 7273350"/>
                <a:gd name="connsiteY1" fmla="*/ 0 h 2600960"/>
                <a:gd name="connsiteX2" fmla="*/ 7273350 w 7273350"/>
                <a:gd name="connsiteY2" fmla="*/ 2600960 h 2600960"/>
                <a:gd name="connsiteX3" fmla="*/ 0 w 7273350"/>
                <a:gd name="connsiteY3" fmla="*/ 2600960 h 2600960"/>
                <a:gd name="connsiteX4" fmla="*/ 0 w 7273350"/>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350" h="2600960">
                  <a:moveTo>
                    <a:pt x="0" y="0"/>
                  </a:moveTo>
                  <a:lnTo>
                    <a:pt x="7273350" y="0"/>
                  </a:lnTo>
                  <a:lnTo>
                    <a:pt x="7273350"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Significant</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additional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burden</a:t>
              </a:r>
              <a:endPar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225425" marR="0" lvl="1" indent="-225425"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Gathering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information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on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foreign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financial</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contributions</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including</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wider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group</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and (in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public</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procurement</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procedures</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main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subcontractors</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and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suppliers</a:t>
              </a: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225425" marR="0" lvl="1" indent="-225425"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Notification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declaration</a:t>
              </a: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171450" marR="0" lvl="1" indent="0" algn="l" defTabSz="711200" rtl="0" eaLnBrk="1" fontAlgn="auto" latinLnBrk="0" hangingPunct="1">
                <a:lnSpc>
                  <a:spcPct val="90000"/>
                </a:lnSpc>
                <a:spcBef>
                  <a:spcPct val="0"/>
                </a:spcBef>
                <a:spcAft>
                  <a:spcPct val="15000"/>
                </a:spcAft>
                <a:buClrTx/>
                <a:buSzTx/>
                <a:buFontTx/>
                <a:buNone/>
                <a:tabLst/>
                <a:defRPr/>
              </a:pP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p:txBody>
        </p:sp>
        <p:sp>
          <p:nvSpPr>
            <p:cNvPr id="11" name="Freihandform: Form 10">
              <a:extLst>
                <a:ext uri="{FF2B5EF4-FFF2-40B4-BE49-F238E27FC236}">
                  <a16:creationId xmlns:a16="http://schemas.microsoft.com/office/drawing/2014/main" id="{7E0D6B4A-0B9F-8D37-6FB7-6114F761442F}"/>
                </a:ext>
              </a:extLst>
            </p:cNvPr>
            <p:cNvSpPr/>
            <p:nvPr/>
          </p:nvSpPr>
          <p:spPr>
            <a:xfrm>
              <a:off x="6507322" y="1334122"/>
              <a:ext cx="9229151" cy="2600960"/>
            </a:xfrm>
            <a:custGeom>
              <a:avLst/>
              <a:gdLst>
                <a:gd name="connsiteX0" fmla="*/ 0 w 5973459"/>
                <a:gd name="connsiteY0" fmla="*/ 0 h 2600960"/>
                <a:gd name="connsiteX1" fmla="*/ 5973459 w 5973459"/>
                <a:gd name="connsiteY1" fmla="*/ 0 h 2600960"/>
                <a:gd name="connsiteX2" fmla="*/ 5973459 w 5973459"/>
                <a:gd name="connsiteY2" fmla="*/ 2600960 h 2600960"/>
                <a:gd name="connsiteX3" fmla="*/ 0 w 5973459"/>
                <a:gd name="connsiteY3" fmla="*/ 2600960 h 2600960"/>
                <a:gd name="connsiteX4" fmla="*/ 0 w 5973459"/>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3459" h="2600960">
                  <a:moveTo>
                    <a:pt x="0" y="0"/>
                  </a:moveTo>
                  <a:lnTo>
                    <a:pt x="5973459" y="0"/>
                  </a:lnTo>
                  <a:lnTo>
                    <a:pt x="5973459"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Potentially</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significant</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consequences</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(e.g.,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exclusion</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from</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public</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procurements</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blocking</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transactions</a:t>
              </a:r>
              <a:r>
                <a:rPr kumimoji="0" lang="de-DE" sz="15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a:t>
              </a:r>
            </a:p>
            <a:p>
              <a:pPr marL="225425" marR="0" lvl="1" indent="-21590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Commission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claims</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broad</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discretion</a:t>
              </a:r>
              <a:r>
                <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p>
            <a:p>
              <a:pPr marL="225425" marR="0" lvl="1" indent="-21590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Impact of current relaxation of EU State aid rules?</a:t>
              </a: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0" marR="0" lvl="1" indent="0" algn="l" defTabSz="800100" rtl="0" eaLnBrk="1" fontAlgn="auto" latinLnBrk="0" hangingPunct="1">
                <a:lnSpc>
                  <a:spcPct val="90000"/>
                </a:lnSpc>
                <a:spcBef>
                  <a:spcPct val="0"/>
                </a:spcBef>
                <a:spcAft>
                  <a:spcPct val="15000"/>
                </a:spcAft>
                <a:buClrTx/>
                <a:buSzTx/>
                <a:buFontTx/>
                <a:buNone/>
                <a:tabLst/>
                <a:defRPr/>
              </a:pPr>
              <a:endParaRPr kumimoji="0" lang="de-DE" sz="15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p:txBody>
        </p:sp>
      </p:grpSp>
      <p:grpSp>
        <p:nvGrpSpPr>
          <p:cNvPr id="31" name="Gruppieren 30">
            <a:extLst>
              <a:ext uri="{FF2B5EF4-FFF2-40B4-BE49-F238E27FC236}">
                <a16:creationId xmlns:a16="http://schemas.microsoft.com/office/drawing/2014/main" id="{8FAA57C2-4659-E841-5773-15D61E314976}"/>
              </a:ext>
            </a:extLst>
          </p:cNvPr>
          <p:cNvGrpSpPr/>
          <p:nvPr/>
        </p:nvGrpSpPr>
        <p:grpSpPr>
          <a:xfrm>
            <a:off x="790015" y="985524"/>
            <a:ext cx="10892870" cy="2265676"/>
            <a:chOff x="624915" y="1163324"/>
            <a:chExt cx="10892870" cy="2265676"/>
          </a:xfrm>
        </p:grpSpPr>
        <p:pic>
          <p:nvPicPr>
            <p:cNvPr id="12" name="Grafik 11">
              <a:extLst>
                <a:ext uri="{FF2B5EF4-FFF2-40B4-BE49-F238E27FC236}">
                  <a16:creationId xmlns:a16="http://schemas.microsoft.com/office/drawing/2014/main" id="{9ACEA314-0773-1118-E863-CD4441BE70C7}"/>
                </a:ext>
              </a:extLst>
            </p:cNvPr>
            <p:cNvPicPr>
              <a:picLocks noChangeAspect="1"/>
            </p:cNvPicPr>
            <p:nvPr/>
          </p:nvPicPr>
          <p:blipFill rotWithShape="1">
            <a:blip r:embed="rId3"/>
            <a:srcRect l="18901" t="10086" r="1064" b="24586"/>
            <a:stretch/>
          </p:blipFill>
          <p:spPr>
            <a:xfrm>
              <a:off x="4464796" y="1234984"/>
              <a:ext cx="3129804" cy="1783315"/>
            </a:xfrm>
            <a:prstGeom prst="rect">
              <a:avLst/>
            </a:prstGeom>
          </p:spPr>
        </p:pic>
        <p:grpSp>
          <p:nvGrpSpPr>
            <p:cNvPr id="27" name="Gruppieren 26">
              <a:extLst>
                <a:ext uri="{FF2B5EF4-FFF2-40B4-BE49-F238E27FC236}">
                  <a16:creationId xmlns:a16="http://schemas.microsoft.com/office/drawing/2014/main" id="{70FCE2CE-77B7-9170-AC3F-45ED9F5A7124}"/>
                </a:ext>
              </a:extLst>
            </p:cNvPr>
            <p:cNvGrpSpPr/>
            <p:nvPr/>
          </p:nvGrpSpPr>
          <p:grpSpPr>
            <a:xfrm>
              <a:off x="624915" y="1163324"/>
              <a:ext cx="3960700" cy="2264513"/>
              <a:chOff x="369043" y="1163324"/>
              <a:chExt cx="3960700" cy="2264513"/>
            </a:xfrm>
          </p:grpSpPr>
          <p:sp>
            <p:nvSpPr>
              <p:cNvPr id="15" name="Textfeld 14">
                <a:extLst>
                  <a:ext uri="{FF2B5EF4-FFF2-40B4-BE49-F238E27FC236}">
                    <a16:creationId xmlns:a16="http://schemas.microsoft.com/office/drawing/2014/main" id="{907F313A-3B1E-D4FA-2794-F8F05FBC5AC0}"/>
                  </a:ext>
                </a:extLst>
              </p:cNvPr>
              <p:cNvSpPr txBox="1"/>
              <p:nvPr/>
            </p:nvSpPr>
            <p:spPr>
              <a:xfrm>
                <a:off x="443345" y="1234985"/>
                <a:ext cx="3785375" cy="1783315"/>
              </a:xfrm>
              <a:prstGeom prst="rect">
                <a:avLst/>
              </a:prstGeom>
              <a:solidFill>
                <a:schemeClr val="bg2">
                  <a:lumMod val="50000"/>
                  <a:alpha val="51000"/>
                </a:schemeClr>
              </a:solidFill>
            </p:spPr>
            <p:txBody>
              <a:bodyPr wrap="square" anchor="ctr">
                <a:noAutofit/>
              </a:bodyPr>
              <a:lstStyle/>
              <a:p>
                <a:pPr marL="2698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69875"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Review of US subsidies will be the ‘absolute exception’ …</a:t>
                </a:r>
              </a:p>
              <a:p>
                <a:pPr marL="2698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7" name="Textfeld 16">
                <a:extLst>
                  <a:ext uri="{FF2B5EF4-FFF2-40B4-BE49-F238E27FC236}">
                    <a16:creationId xmlns:a16="http://schemas.microsoft.com/office/drawing/2014/main" id="{4E2621AD-759F-B69D-0A4A-A93E1360D819}"/>
                  </a:ext>
                </a:extLst>
              </p:cNvPr>
              <p:cNvSpPr txBox="1"/>
              <p:nvPr/>
            </p:nvSpPr>
            <p:spPr>
              <a:xfrm>
                <a:off x="3668127" y="2504507"/>
                <a:ext cx="66161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brade Bold" panose="00000800000000000000" pitchFamily="50" charset="0"/>
                    <a:ea typeface="Verdana" panose="020B0604030504040204" pitchFamily="34" charset="0"/>
                    <a:cs typeface="+mn-cs"/>
                  </a:rPr>
                  <a:t>”</a:t>
                </a:r>
                <a:endParaRPr kumimoji="0" lang="en-US" sz="54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feld 18">
                <a:extLst>
                  <a:ext uri="{FF2B5EF4-FFF2-40B4-BE49-F238E27FC236}">
                    <a16:creationId xmlns:a16="http://schemas.microsoft.com/office/drawing/2014/main" id="{8EBCA314-EDAA-680B-ED24-96FDD1E7BD9F}"/>
                  </a:ext>
                </a:extLst>
              </p:cNvPr>
              <p:cNvSpPr txBox="1"/>
              <p:nvPr/>
            </p:nvSpPr>
            <p:spPr>
              <a:xfrm>
                <a:off x="369043" y="1163324"/>
                <a:ext cx="4845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brade Bold" panose="00000800000000000000" pitchFamily="50" charset="0"/>
                    <a:ea typeface="Verdana" panose="020B0604030504040204" pitchFamily="34" charset="0"/>
                    <a:cs typeface="+mn-cs"/>
                  </a:rPr>
                  <a:t>“</a:t>
                </a:r>
                <a:endParaRPr kumimoji="0" lang="en-US" sz="5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uppieren 25">
              <a:extLst>
                <a:ext uri="{FF2B5EF4-FFF2-40B4-BE49-F238E27FC236}">
                  <a16:creationId xmlns:a16="http://schemas.microsoft.com/office/drawing/2014/main" id="{08D4C814-52C5-A74B-9194-4953083DC35D}"/>
                </a:ext>
              </a:extLst>
            </p:cNvPr>
            <p:cNvGrpSpPr/>
            <p:nvPr/>
          </p:nvGrpSpPr>
          <p:grpSpPr>
            <a:xfrm>
              <a:off x="7540094" y="1163324"/>
              <a:ext cx="3977691" cy="2265676"/>
              <a:chOff x="7394558" y="1163324"/>
              <a:chExt cx="3977691" cy="2265676"/>
            </a:xfrm>
          </p:grpSpPr>
          <p:sp>
            <p:nvSpPr>
              <p:cNvPr id="22" name="Textfeld 21">
                <a:extLst>
                  <a:ext uri="{FF2B5EF4-FFF2-40B4-BE49-F238E27FC236}">
                    <a16:creationId xmlns:a16="http://schemas.microsoft.com/office/drawing/2014/main" id="{4FA299BF-4197-E004-6768-E523FD0922B2}"/>
                  </a:ext>
                </a:extLst>
              </p:cNvPr>
              <p:cNvSpPr txBox="1"/>
              <p:nvPr/>
            </p:nvSpPr>
            <p:spPr>
              <a:xfrm>
                <a:off x="7449064" y="1233793"/>
                <a:ext cx="3785375" cy="1783315"/>
              </a:xfrm>
              <a:prstGeom prst="rect">
                <a:avLst/>
              </a:prstGeom>
              <a:solidFill>
                <a:schemeClr val="bg2">
                  <a:lumMod val="50000"/>
                  <a:alpha val="51000"/>
                </a:schemeClr>
              </a:solidFill>
            </p:spPr>
            <p:txBody>
              <a:bodyPr wrap="square" anchor="ctr">
                <a:noAutofit/>
              </a:bodyPr>
              <a:lstStyle/>
              <a:p>
                <a:pPr marL="2698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69875"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subsidies that are given in the United States will be relevant to notify in the EU</a:t>
                </a:r>
              </a:p>
              <a:p>
                <a:pPr marL="2698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24" name="Textfeld 23">
                <a:extLst>
                  <a:ext uri="{FF2B5EF4-FFF2-40B4-BE49-F238E27FC236}">
                    <a16:creationId xmlns:a16="http://schemas.microsoft.com/office/drawing/2014/main" id="{15FB967C-7BEE-8F1D-639F-94227145053F}"/>
                  </a:ext>
                </a:extLst>
              </p:cNvPr>
              <p:cNvSpPr txBox="1"/>
              <p:nvPr/>
            </p:nvSpPr>
            <p:spPr>
              <a:xfrm>
                <a:off x="7394558" y="1163324"/>
                <a:ext cx="4845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brade Bold" panose="00000800000000000000" pitchFamily="50" charset="0"/>
                    <a:ea typeface="Verdana" panose="020B0604030504040204" pitchFamily="34" charset="0"/>
                    <a:cs typeface="+mn-cs"/>
                  </a:rPr>
                  <a:t>“</a:t>
                </a:r>
                <a:endParaRPr kumimoji="0" lang="en-US" sz="54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feld 24">
                <a:extLst>
                  <a:ext uri="{FF2B5EF4-FFF2-40B4-BE49-F238E27FC236}">
                    <a16:creationId xmlns:a16="http://schemas.microsoft.com/office/drawing/2014/main" id="{4994271F-CC43-D064-5578-E435B5761A9D}"/>
                  </a:ext>
                </a:extLst>
              </p:cNvPr>
              <p:cNvSpPr txBox="1"/>
              <p:nvPr/>
            </p:nvSpPr>
            <p:spPr>
              <a:xfrm>
                <a:off x="10710633" y="2505670"/>
                <a:ext cx="66161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brade Bold" panose="00000800000000000000" pitchFamily="50" charset="0"/>
                    <a:ea typeface="Verdana" panose="020B0604030504040204" pitchFamily="34" charset="0"/>
                    <a:cs typeface="+mn-cs"/>
                  </a:rPr>
                  <a:t>”</a:t>
                </a:r>
                <a:endParaRPr kumimoji="0" lang="en-US" sz="54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8" name="Pfeil: nach rechts 27">
            <a:extLst>
              <a:ext uri="{FF2B5EF4-FFF2-40B4-BE49-F238E27FC236}">
                <a16:creationId xmlns:a16="http://schemas.microsoft.com/office/drawing/2014/main" id="{E047906A-5ECA-4E2F-A27B-8A355D5033C4}"/>
              </a:ext>
            </a:extLst>
          </p:cNvPr>
          <p:cNvSpPr/>
          <p:nvPr/>
        </p:nvSpPr>
        <p:spPr>
          <a:xfrm>
            <a:off x="864317" y="3250038"/>
            <a:ext cx="1662883" cy="2377598"/>
          </a:xfrm>
          <a:prstGeom prst="rightArrow">
            <a:avLst>
              <a:gd name="adj1" fmla="val 100000"/>
              <a:gd name="adj2" fmla="val 29372"/>
            </a:avLst>
          </a:pr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0" name="Textfeld 29">
            <a:extLst>
              <a:ext uri="{FF2B5EF4-FFF2-40B4-BE49-F238E27FC236}">
                <a16:creationId xmlns:a16="http://schemas.microsoft.com/office/drawing/2014/main" id="{B7B78BC3-6B16-1686-9090-857EBC6DB2A0}"/>
              </a:ext>
            </a:extLst>
          </p:cNvPr>
          <p:cNvSpPr txBox="1"/>
          <p:nvPr/>
        </p:nvSpPr>
        <p:spPr>
          <a:xfrm>
            <a:off x="939260" y="4098730"/>
            <a:ext cx="1468871" cy="590931"/>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Be </a:t>
            </a:r>
            <a:r>
              <a:rPr kumimoji="0" lang="de-DE" sz="18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prepared</a:t>
            </a:r>
            <a:endPar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23568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BF43D-0D5A-F8DA-828E-1E4BCBEC04F2}"/>
              </a:ext>
            </a:extLst>
          </p:cNvPr>
          <p:cNvSpPr>
            <a:spLocks noGrp="1"/>
          </p:cNvSpPr>
          <p:nvPr>
            <p:ph type="ctrTitle"/>
          </p:nvPr>
        </p:nvSpPr>
        <p:spPr/>
        <p:txBody>
          <a:bodyPr/>
          <a:lstStyle/>
          <a:p>
            <a:r>
              <a:rPr lang="de-DE"/>
              <a:t>(Potential) </a:t>
            </a:r>
            <a:r>
              <a:rPr lang="de-DE" err="1"/>
              <a:t>mitigation</a:t>
            </a:r>
            <a:r>
              <a:rPr lang="de-DE"/>
              <a:t>?</a:t>
            </a:r>
          </a:p>
        </p:txBody>
      </p:sp>
      <p:sp>
        <p:nvSpPr>
          <p:cNvPr id="3" name="Foliennummernplatzhalter 2">
            <a:extLst>
              <a:ext uri="{FF2B5EF4-FFF2-40B4-BE49-F238E27FC236}">
                <a16:creationId xmlns:a16="http://schemas.microsoft.com/office/drawing/2014/main" id="{E4784672-BC0C-ADBB-C7D2-9BB3F7D331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4" name="Textplatzhalter 3">
            <a:extLst>
              <a:ext uri="{FF2B5EF4-FFF2-40B4-BE49-F238E27FC236}">
                <a16:creationId xmlns:a16="http://schemas.microsoft.com/office/drawing/2014/main" id="{48CF90CE-1D15-38BD-F9C7-9BF2B9514F3C}"/>
              </a:ext>
            </a:extLst>
          </p:cNvPr>
          <p:cNvSpPr>
            <a:spLocks noGrp="1"/>
          </p:cNvSpPr>
          <p:nvPr>
            <p:ph type="body" sz="quarter" idx="13"/>
          </p:nvPr>
        </p:nvSpPr>
        <p:spPr>
          <a:xfrm>
            <a:off x="475200" y="1018800"/>
            <a:ext cx="5054074" cy="623187"/>
          </a:xfrm>
        </p:spPr>
        <p:txBody>
          <a:bodyPr numCol="1"/>
          <a:lstStyle/>
          <a:p>
            <a:pPr>
              <a:spcAft>
                <a:spcPts val="0"/>
              </a:spcAft>
            </a:pPr>
            <a:r>
              <a:rPr lang="de-DE"/>
              <a:t>Pre-notification </a:t>
            </a:r>
            <a:r>
              <a:rPr lang="de-DE" err="1"/>
              <a:t>procedure</a:t>
            </a:r>
            <a:r>
              <a:rPr lang="de-DE"/>
              <a:t> </a:t>
            </a:r>
            <a:r>
              <a:rPr lang="de-DE" err="1"/>
              <a:t>with</a:t>
            </a:r>
            <a:r>
              <a:rPr lang="de-DE"/>
              <a:t> </a:t>
            </a:r>
            <a:r>
              <a:rPr lang="de-DE" err="1"/>
              <a:t>the</a:t>
            </a:r>
            <a:r>
              <a:rPr lang="de-DE"/>
              <a:t> European </a:t>
            </a:r>
            <a:r>
              <a:rPr lang="de-DE" err="1"/>
              <a:t>Commission</a:t>
            </a:r>
            <a:r>
              <a:rPr lang="de-DE"/>
              <a:t>?</a:t>
            </a:r>
          </a:p>
        </p:txBody>
      </p:sp>
      <p:sp>
        <p:nvSpPr>
          <p:cNvPr id="5" name="Textplatzhalter 4">
            <a:extLst>
              <a:ext uri="{FF2B5EF4-FFF2-40B4-BE49-F238E27FC236}">
                <a16:creationId xmlns:a16="http://schemas.microsoft.com/office/drawing/2014/main" id="{981C2E67-F5AF-6C8F-B1A1-F4F317E93CAE}"/>
              </a:ext>
            </a:extLst>
          </p:cNvPr>
          <p:cNvSpPr>
            <a:spLocks noGrp="1"/>
          </p:cNvSpPr>
          <p:nvPr>
            <p:ph type="body" sz="quarter" idx="10"/>
          </p:nvPr>
        </p:nvSpPr>
        <p:spPr/>
        <p:txBody>
          <a:bodyPr/>
          <a:lstStyle/>
          <a:p>
            <a:endParaRPr lang="de-DE"/>
          </a:p>
        </p:txBody>
      </p:sp>
      <p:sp>
        <p:nvSpPr>
          <p:cNvPr id="11" name="Freihandform: Form 10">
            <a:extLst>
              <a:ext uri="{FF2B5EF4-FFF2-40B4-BE49-F238E27FC236}">
                <a16:creationId xmlns:a16="http://schemas.microsoft.com/office/drawing/2014/main" id="{6454852B-8004-9185-2C43-BDDAC995723F}"/>
              </a:ext>
            </a:extLst>
          </p:cNvPr>
          <p:cNvSpPr/>
          <p:nvPr/>
        </p:nvSpPr>
        <p:spPr>
          <a:xfrm>
            <a:off x="531494" y="1880047"/>
            <a:ext cx="4941485" cy="3477044"/>
          </a:xfrm>
          <a:custGeom>
            <a:avLst/>
            <a:gdLst>
              <a:gd name="connsiteX0" fmla="*/ 0 w 4941485"/>
              <a:gd name="connsiteY0" fmla="*/ 0 h 3847984"/>
              <a:gd name="connsiteX1" fmla="*/ 4941485 w 4941485"/>
              <a:gd name="connsiteY1" fmla="*/ 0 h 3847984"/>
              <a:gd name="connsiteX2" fmla="*/ 4941485 w 4941485"/>
              <a:gd name="connsiteY2" fmla="*/ 3847984 h 3847984"/>
              <a:gd name="connsiteX3" fmla="*/ 0 w 4941485"/>
              <a:gd name="connsiteY3" fmla="*/ 3847984 h 3847984"/>
              <a:gd name="connsiteX4" fmla="*/ 0 w 4941485"/>
              <a:gd name="connsiteY4" fmla="*/ 0 h 384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85" h="3847984">
                <a:moveTo>
                  <a:pt x="0" y="0"/>
                </a:moveTo>
                <a:lnTo>
                  <a:pt x="4941485" y="0"/>
                </a:lnTo>
                <a:lnTo>
                  <a:pt x="4941485" y="3847984"/>
                </a:lnTo>
                <a:lnTo>
                  <a:pt x="0" y="3847984"/>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t" anchorCtr="0">
            <a:noAutofit/>
          </a:bodyPr>
          <a:lstStyle/>
          <a:p>
            <a:pPr marL="0" marR="0" lvl="0" indent="0" algn="l" defTabSz="266700" rtl="0" eaLnBrk="1" fontAlgn="auto" latinLnBrk="0" hangingPunct="1">
              <a:lnSpc>
                <a:spcPct val="90000"/>
              </a:lnSpc>
              <a:spcBef>
                <a:spcPct val="0"/>
              </a:spcBef>
              <a:spcAft>
                <a:spcPct val="35000"/>
              </a:spcAft>
              <a:buClrTx/>
              <a:buSzTx/>
              <a:buFontTx/>
              <a:buNone/>
              <a:tabLst/>
              <a:defRPr/>
            </a:pP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79375" marR="0" lvl="0" indent="0" algn="l" defTabSz="2667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Draft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implementing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regulation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0" marR="0" lvl="0" indent="0" algn="l" defTabSz="266700" rtl="0" eaLnBrk="1" fontAlgn="auto" latinLnBrk="0" hangingPunct="1">
              <a:lnSpc>
                <a:spcPct val="90000"/>
              </a:lnSpc>
              <a:spcBef>
                <a:spcPct val="0"/>
              </a:spcBef>
              <a:spcAft>
                <a:spcPct val="35000"/>
              </a:spcAft>
              <a:buClrTx/>
              <a:buSzTx/>
              <a:buFontTx/>
              <a:buNone/>
              <a:tabLst/>
              <a:defRPr/>
            </a:pP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85750" marR="0" lvl="1" indent="-1968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Possibility</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for</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companies</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engage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pre-notification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discusssions</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85750" marR="0" lvl="1" indent="-1968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85750" marR="0" lvl="1" indent="-1968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a:t>
            </a:r>
            <a:r>
              <a:rPr kumimoji="0" lang="en-US"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ompanies</a:t>
            </a: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can ask for waivers to submit certain information required by notification form</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85750" marR="0" lvl="1" indent="-1968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285750" marR="0" lvl="1" indent="-1968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Pre-notification may result in significant reduction of the amount of information to be submitted</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pic>
        <p:nvPicPr>
          <p:cNvPr id="10" name="Grafik 9">
            <a:extLst>
              <a:ext uri="{FF2B5EF4-FFF2-40B4-BE49-F238E27FC236}">
                <a16:creationId xmlns:a16="http://schemas.microsoft.com/office/drawing/2014/main" id="{102CFFD4-2C14-AFDC-E586-5C3A0958C0A0}"/>
              </a:ext>
            </a:extLst>
          </p:cNvPr>
          <p:cNvPicPr>
            <a:picLocks noChangeAspect="1"/>
          </p:cNvPicPr>
          <p:nvPr/>
        </p:nvPicPr>
        <p:blipFill rotWithShape="1">
          <a:blip r:embed="rId3"/>
          <a:srcRect t="21583"/>
          <a:stretch/>
        </p:blipFill>
        <p:spPr>
          <a:xfrm>
            <a:off x="6851195" y="1759974"/>
            <a:ext cx="4921900" cy="2737160"/>
          </a:xfrm>
          <a:prstGeom prst="rect">
            <a:avLst/>
          </a:prstGeom>
          <a:ln w="12700">
            <a:solidFill>
              <a:schemeClr val="tx1"/>
            </a:solidFill>
          </a:ln>
        </p:spPr>
      </p:pic>
      <p:pic>
        <p:nvPicPr>
          <p:cNvPr id="7" name="Grafik 6">
            <a:extLst>
              <a:ext uri="{FF2B5EF4-FFF2-40B4-BE49-F238E27FC236}">
                <a16:creationId xmlns:a16="http://schemas.microsoft.com/office/drawing/2014/main" id="{D4B492E1-CE3E-978D-19B5-C64AC461F133}"/>
              </a:ext>
            </a:extLst>
          </p:cNvPr>
          <p:cNvPicPr>
            <a:picLocks noChangeAspect="1"/>
          </p:cNvPicPr>
          <p:nvPr/>
        </p:nvPicPr>
        <p:blipFill rotWithShape="1">
          <a:blip r:embed="rId4"/>
          <a:srcRect b="13268"/>
          <a:stretch/>
        </p:blipFill>
        <p:spPr>
          <a:xfrm>
            <a:off x="6019800" y="2823718"/>
            <a:ext cx="5054074" cy="3114738"/>
          </a:xfrm>
          <a:prstGeom prst="rect">
            <a:avLst/>
          </a:prstGeom>
          <a:ln w="12700">
            <a:solidFill>
              <a:schemeClr val="tx1"/>
            </a:solidFill>
          </a:ln>
        </p:spPr>
      </p:pic>
      <p:sp>
        <p:nvSpPr>
          <p:cNvPr id="6" name="Textplatzhalter 3">
            <a:extLst>
              <a:ext uri="{FF2B5EF4-FFF2-40B4-BE49-F238E27FC236}">
                <a16:creationId xmlns:a16="http://schemas.microsoft.com/office/drawing/2014/main" id="{E3183FE1-5A5B-2C95-12F3-862AE11102E8}"/>
              </a:ext>
            </a:extLst>
          </p:cNvPr>
          <p:cNvSpPr txBox="1">
            <a:spLocks/>
          </p:cNvSpPr>
          <p:nvPr/>
        </p:nvSpPr>
        <p:spPr>
          <a:xfrm>
            <a:off x="6096000" y="1000251"/>
            <a:ext cx="5279156" cy="641736"/>
          </a:xfrm>
          <a:prstGeom prst="rect">
            <a:avLst/>
          </a:prstGeom>
        </p:spPr>
        <p:txBody>
          <a:bodyPr vert="horz" lIns="91440" tIns="45720" rIns="91440" bIns="45720" numCol="1" rtlCol="0">
            <a:noAutofit/>
          </a:bodyPr>
          <a:lstStyle>
            <a:lvl1pPr marL="0" indent="0" algn="l" defTabSz="914400" rtl="0" eaLnBrk="1" latinLnBrk="0" hangingPunct="1">
              <a:lnSpc>
                <a:spcPct val="100000"/>
              </a:lnSpc>
              <a:spcBef>
                <a:spcPts val="0"/>
              </a:spcBef>
              <a:spcAft>
                <a:spcPts val="1200"/>
              </a:spcAft>
              <a:buFont typeface="Arial"/>
              <a:buNone/>
              <a:defRPr sz="1500" b="1" i="0" kern="1200" baseline="0">
                <a:solidFill>
                  <a:srgbClr val="0070C0"/>
                </a:solidFill>
                <a:latin typeface="Verdana" charset="0"/>
                <a:ea typeface="Verdana" charset="0"/>
                <a:cs typeface="Verdana" charset="0"/>
              </a:defRPr>
            </a:lvl1pPr>
            <a:lvl2pPr marL="284400" indent="-285750" algn="l" defTabSz="914400" rtl="0" eaLnBrk="1" latinLnBrk="0" hangingPunct="1">
              <a:lnSpc>
                <a:spcPct val="100000"/>
              </a:lnSpc>
              <a:spcBef>
                <a:spcPts val="0"/>
              </a:spcBef>
              <a:spcAft>
                <a:spcPts val="1200"/>
              </a:spcAft>
              <a:buFont typeface="Arial" panose="020B0604020202020204" pitchFamily="34" charset="0"/>
              <a:buChar char="•"/>
              <a:defRPr sz="1500" b="0" i="0" u="none" kern="1200" baseline="0">
                <a:solidFill>
                  <a:schemeClr val="tx1"/>
                </a:solidFill>
                <a:latin typeface="Verdana" charset="0"/>
                <a:ea typeface="Verdana" charset="0"/>
                <a:cs typeface="Verdana" charset="0"/>
              </a:defRPr>
            </a:lvl2pPr>
            <a:lvl3pPr marL="532800" indent="-259200" algn="l" defTabSz="914400" rtl="0" eaLnBrk="1" latinLnBrk="0" hangingPunct="1">
              <a:lnSpc>
                <a:spcPct val="100000"/>
              </a:lnSpc>
              <a:spcBef>
                <a:spcPts val="0"/>
              </a:spcBef>
              <a:spcAft>
                <a:spcPts val="1200"/>
              </a:spcAft>
              <a:buFont typeface="Arial" panose="020B0604020202020204" pitchFamily="34" charset="0"/>
              <a:buChar char="•"/>
              <a:defRPr sz="1500" b="0" i="0" kern="1200">
                <a:solidFill>
                  <a:schemeClr val="tx1"/>
                </a:solidFill>
                <a:latin typeface="Verdana" charset="0"/>
                <a:ea typeface="Verdana" charset="0"/>
                <a:cs typeface="Verdana" charset="0"/>
              </a:defRPr>
            </a:lvl3pPr>
            <a:lvl4pPr marL="806400" indent="-252000" algn="l" defTabSz="914400" rtl="0" eaLnBrk="1" latinLnBrk="0" hangingPunct="1">
              <a:lnSpc>
                <a:spcPct val="100000"/>
              </a:lnSpc>
              <a:spcBef>
                <a:spcPts val="0"/>
              </a:spcBef>
              <a:spcAft>
                <a:spcPts val="1200"/>
              </a:spcAft>
              <a:buFont typeface="Arial" panose="020B0604020202020204" pitchFamily="34" charset="0"/>
              <a:buChar char="•"/>
              <a:defRPr sz="1500" b="0" i="0" kern="1200" baseline="0">
                <a:solidFill>
                  <a:schemeClr val="tx1"/>
                </a:solidFill>
                <a:latin typeface="Verdana" charset="0"/>
                <a:ea typeface="Verdana" charset="0"/>
                <a:cs typeface="Verdana"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de-DE" sz="1500" b="1" i="0" u="none" strike="noStrike" kern="1200" cap="none" spc="0" normalizeH="0" baseline="0" noProof="0">
                <a:ln>
                  <a:noFill/>
                </a:ln>
                <a:solidFill>
                  <a:srgbClr val="0070C0"/>
                </a:solidFill>
                <a:effectLst/>
                <a:uLnTx/>
                <a:uFillTx/>
                <a:latin typeface="Verdana" charset="0"/>
                <a:ea typeface="Verdana" charset="0"/>
              </a:rPr>
              <a:t>May </a:t>
            </a:r>
            <a:r>
              <a:rPr kumimoji="0" lang="de-DE" sz="1500" b="1" i="0" u="none" strike="noStrike" kern="1200" cap="none" spc="0" normalizeH="0" baseline="0" noProof="0" err="1">
                <a:ln>
                  <a:noFill/>
                </a:ln>
                <a:solidFill>
                  <a:srgbClr val="0070C0"/>
                </a:solidFill>
                <a:effectLst/>
                <a:uLnTx/>
                <a:uFillTx/>
                <a:latin typeface="Verdana" charset="0"/>
                <a:ea typeface="Verdana" charset="0"/>
              </a:rPr>
              <a:t>criticism</a:t>
            </a:r>
            <a:r>
              <a:rPr kumimoji="0" lang="de-DE" sz="1500" b="1" i="0" u="none" strike="noStrike" kern="1200" cap="none" spc="0" normalizeH="0" baseline="0" noProof="0">
                <a:ln>
                  <a:noFill/>
                </a:ln>
                <a:solidFill>
                  <a:srgbClr val="0070C0"/>
                </a:solidFill>
                <a:effectLst/>
                <a:uLnTx/>
                <a:uFillTx/>
                <a:latin typeface="Verdana" charset="0"/>
                <a:ea typeface="Verdana" charset="0"/>
              </a:rPr>
              <a:t> </a:t>
            </a:r>
            <a:r>
              <a:rPr kumimoji="0" lang="de-DE" sz="1500" b="1" i="0" u="none" strike="noStrike" kern="1200" cap="none" spc="0" normalizeH="0" baseline="0" noProof="0" err="1">
                <a:ln>
                  <a:noFill/>
                </a:ln>
                <a:solidFill>
                  <a:srgbClr val="0070C0"/>
                </a:solidFill>
                <a:effectLst/>
                <a:uLnTx/>
                <a:uFillTx/>
                <a:latin typeface="Verdana" charset="0"/>
                <a:ea typeface="Verdana" charset="0"/>
              </a:rPr>
              <a:t>make</a:t>
            </a:r>
            <a:r>
              <a:rPr kumimoji="0" lang="de-DE" sz="1500" b="1" i="0" u="none" strike="noStrike" kern="1200" cap="none" spc="0" normalizeH="0" baseline="0" noProof="0">
                <a:ln>
                  <a:noFill/>
                </a:ln>
                <a:solidFill>
                  <a:srgbClr val="0070C0"/>
                </a:solidFill>
                <a:effectLst/>
                <a:uLnTx/>
                <a:uFillTx/>
                <a:latin typeface="Verdana" charset="0"/>
                <a:ea typeface="Verdana" charset="0"/>
              </a:rPr>
              <a:t> </a:t>
            </a:r>
            <a:r>
              <a:rPr kumimoji="0" lang="de-DE" sz="1500" b="1" i="0" u="none" strike="noStrike" kern="1200" cap="none" spc="0" normalizeH="0" baseline="0" noProof="0" err="1">
                <a:ln>
                  <a:noFill/>
                </a:ln>
                <a:solidFill>
                  <a:srgbClr val="0070C0"/>
                </a:solidFill>
                <a:effectLst/>
                <a:uLnTx/>
                <a:uFillTx/>
                <a:latin typeface="Verdana" charset="0"/>
                <a:ea typeface="Verdana" charset="0"/>
              </a:rPr>
              <a:t>the</a:t>
            </a:r>
            <a:r>
              <a:rPr kumimoji="0" lang="de-DE" sz="1500" b="1" i="0" u="none" strike="noStrike" kern="1200" cap="none" spc="0" normalizeH="0" baseline="0" noProof="0">
                <a:ln>
                  <a:noFill/>
                </a:ln>
                <a:solidFill>
                  <a:srgbClr val="0070C0"/>
                </a:solidFill>
                <a:effectLst/>
                <a:uLnTx/>
                <a:uFillTx/>
                <a:latin typeface="Verdana" charset="0"/>
                <a:ea typeface="Verdana" charset="0"/>
              </a:rPr>
              <a:t> European </a:t>
            </a:r>
            <a:r>
              <a:rPr kumimoji="0" lang="de-DE" sz="1500" b="1" i="0" u="none" strike="noStrike" kern="1200" cap="none" spc="0" normalizeH="0" baseline="0" noProof="0" err="1">
                <a:ln>
                  <a:noFill/>
                </a:ln>
                <a:solidFill>
                  <a:srgbClr val="0070C0"/>
                </a:solidFill>
                <a:effectLst/>
                <a:uLnTx/>
                <a:uFillTx/>
                <a:latin typeface="Verdana" charset="0"/>
                <a:ea typeface="Verdana" charset="0"/>
              </a:rPr>
              <a:t>Commission</a:t>
            </a:r>
            <a:r>
              <a:rPr kumimoji="0" lang="de-DE" sz="1500" b="1" i="0" u="none" strike="noStrike" kern="1200" cap="none" spc="0" normalizeH="0" baseline="0" noProof="0">
                <a:ln>
                  <a:noFill/>
                </a:ln>
                <a:solidFill>
                  <a:srgbClr val="0070C0"/>
                </a:solidFill>
                <a:effectLst/>
                <a:uLnTx/>
                <a:uFillTx/>
                <a:latin typeface="Verdana" charset="0"/>
                <a:ea typeface="Verdana" charset="0"/>
              </a:rPr>
              <a:t> </a:t>
            </a:r>
            <a:r>
              <a:rPr kumimoji="0" lang="de-DE" sz="1500" b="1" i="0" u="none" strike="noStrike" kern="1200" cap="none" spc="0" normalizeH="0" baseline="0" noProof="0" err="1">
                <a:ln>
                  <a:noFill/>
                </a:ln>
                <a:solidFill>
                  <a:srgbClr val="0070C0"/>
                </a:solidFill>
                <a:effectLst/>
                <a:uLnTx/>
                <a:uFillTx/>
                <a:latin typeface="Verdana" charset="0"/>
                <a:ea typeface="Verdana" charset="0"/>
              </a:rPr>
              <a:t>rethink</a:t>
            </a:r>
            <a:r>
              <a:rPr kumimoji="0" lang="de-DE" sz="1500" b="1" i="0" u="none" strike="noStrike" kern="1200" cap="none" spc="0" normalizeH="0" baseline="0" noProof="0">
                <a:ln>
                  <a:noFill/>
                </a:ln>
                <a:solidFill>
                  <a:srgbClr val="0070C0"/>
                </a:solidFill>
                <a:effectLst/>
                <a:uLnTx/>
                <a:uFillTx/>
                <a:latin typeface="Verdana" charset="0"/>
                <a:ea typeface="Verdana" charset="0"/>
              </a:rPr>
              <a:t>?</a:t>
            </a:r>
          </a:p>
          <a:p>
            <a:pPr marL="0" marR="0" lvl="0" indent="0" algn="l" defTabSz="914400" rtl="0" eaLnBrk="1" fontAlgn="auto" latinLnBrk="0" hangingPunct="1">
              <a:lnSpc>
                <a:spcPct val="100000"/>
              </a:lnSpc>
              <a:spcBef>
                <a:spcPts val="0"/>
              </a:spcBef>
              <a:spcAft>
                <a:spcPts val="1200"/>
              </a:spcAft>
              <a:buClrTx/>
              <a:buSzTx/>
              <a:buFont typeface="Arial"/>
              <a:buNone/>
              <a:tabLst/>
              <a:defRPr/>
            </a:pPr>
            <a:endParaRPr kumimoji="0" lang="de-DE" sz="1500" b="1" i="0" u="none" strike="noStrike" kern="1200" cap="none" spc="0" normalizeH="0" baseline="0" noProof="0">
              <a:ln>
                <a:noFill/>
              </a:ln>
              <a:solidFill>
                <a:srgbClr val="0070C0"/>
              </a:solidFill>
              <a:effectLst/>
              <a:uLnTx/>
              <a:uFillTx/>
              <a:latin typeface="Verdana" charset="0"/>
              <a:ea typeface="Verdana" charset="0"/>
            </a:endParaRPr>
          </a:p>
          <a:p>
            <a:pPr marL="0" marR="0" lvl="0" indent="0" algn="l" defTabSz="914400" rtl="0" eaLnBrk="1" fontAlgn="auto" latinLnBrk="0" hangingPunct="1">
              <a:lnSpc>
                <a:spcPct val="100000"/>
              </a:lnSpc>
              <a:spcBef>
                <a:spcPts val="0"/>
              </a:spcBef>
              <a:spcAft>
                <a:spcPts val="1200"/>
              </a:spcAft>
              <a:buClrTx/>
              <a:buSzTx/>
              <a:buFont typeface="Arial"/>
              <a:buNone/>
              <a:tabLst/>
              <a:defRPr/>
            </a:pPr>
            <a:endParaRPr kumimoji="0" lang="de-DE" sz="1500" b="1" i="0" u="none" strike="noStrike" kern="1200" cap="none" spc="0" normalizeH="0" baseline="0" noProof="0">
              <a:ln>
                <a:noFill/>
              </a:ln>
              <a:solidFill>
                <a:srgbClr val="0070C0"/>
              </a:solidFill>
              <a:effectLst/>
              <a:uLnTx/>
              <a:uFillTx/>
              <a:latin typeface="Verdana" charset="0"/>
              <a:ea typeface="Verdana" charset="0"/>
            </a:endParaRPr>
          </a:p>
        </p:txBody>
      </p:sp>
    </p:spTree>
    <p:extLst>
      <p:ext uri="{BB962C8B-B14F-4D97-AF65-F5344CB8AC3E}">
        <p14:creationId xmlns:p14="http://schemas.microsoft.com/office/powerpoint/2010/main" val="363082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6760135-8832-4319-02A9-A77192EF8A48}"/>
              </a:ext>
            </a:extLst>
          </p:cNvPr>
          <p:cNvSpPr>
            <a:spLocks noGrp="1"/>
          </p:cNvSpPr>
          <p:nvPr>
            <p:ph type="subTitle" idx="1"/>
          </p:nvPr>
        </p:nvSpPr>
        <p:spPr>
          <a:xfrm>
            <a:off x="879763" y="2465858"/>
            <a:ext cx="10008815" cy="2116533"/>
          </a:xfrm>
        </p:spPr>
        <p:txBody>
          <a:bodyPr>
            <a:normAutofit lnSpcReduction="10000"/>
          </a:bodyPr>
          <a:lstStyle/>
          <a:p>
            <a:r>
              <a:rPr lang="de-DE"/>
              <a:t>BLOMSTEIN Partnerschaft von Rechtsanwälten mbB		Dr. Pascal Friton</a:t>
            </a:r>
          </a:p>
          <a:p>
            <a:r>
              <a:rPr lang="de-DE"/>
              <a:t>Oranienburger Straße 66, 10117 Berlin				pascal.friton@blomstein.com</a:t>
            </a:r>
          </a:p>
          <a:p>
            <a:r>
              <a:rPr lang="de-DE"/>
              <a:t>T +49 30 214 80 2700</a:t>
            </a:r>
          </a:p>
          <a:p>
            <a:r>
              <a:rPr lang="de-DE"/>
              <a:t>							Dr. Max Klasse</a:t>
            </a:r>
          </a:p>
          <a:p>
            <a:r>
              <a:rPr lang="de-DE"/>
              <a:t>							max.klasse@blomstein.com</a:t>
            </a:r>
          </a:p>
          <a:p>
            <a:endParaRPr lang="de-DE"/>
          </a:p>
          <a:p>
            <a:r>
              <a:rPr lang="de-DE"/>
              <a:t>							Ramona Ader</a:t>
            </a:r>
          </a:p>
          <a:p>
            <a:r>
              <a:rPr lang="de-DE"/>
              <a:t>							ramona.ader@blomstein.com</a:t>
            </a:r>
          </a:p>
        </p:txBody>
      </p:sp>
    </p:spTree>
    <p:extLst>
      <p:ext uri="{BB962C8B-B14F-4D97-AF65-F5344CB8AC3E}">
        <p14:creationId xmlns:p14="http://schemas.microsoft.com/office/powerpoint/2010/main" val="315976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7C81AF5-75FC-3061-E6DC-4FB7E8187314}"/>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Discussion</a:t>
            </a:r>
          </a:p>
        </p:txBody>
      </p:sp>
      <p:graphicFrame>
        <p:nvGraphicFramePr>
          <p:cNvPr id="6" name="Content Placeholder 3">
            <a:extLst>
              <a:ext uri="{FF2B5EF4-FFF2-40B4-BE49-F238E27FC236}">
                <a16:creationId xmlns:a16="http://schemas.microsoft.com/office/drawing/2014/main" id="{C7F66232-AC28-0B00-7B58-2527813EC3BE}"/>
              </a:ext>
            </a:extLst>
          </p:cNvPr>
          <p:cNvGraphicFramePr>
            <a:graphicFrameLocks noGrp="1"/>
          </p:cNvGraphicFramePr>
          <p:nvPr>
            <p:ph idx="1"/>
            <p:extLst>
              <p:ext uri="{D42A27DB-BD31-4B8C-83A1-F6EECF244321}">
                <p14:modId xmlns:p14="http://schemas.microsoft.com/office/powerpoint/2010/main" val="305204034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53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1C02986-6E5E-839D-71C1-4E5D783D5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2742EE-24AA-1D53-6B0E-FB58167C2E8B}"/>
              </a:ext>
            </a:extLst>
          </p:cNvPr>
          <p:cNvSpPr/>
          <p:nvPr/>
        </p:nvSpPr>
        <p:spPr>
          <a:xfrm>
            <a:off x="2417427" y="4543975"/>
            <a:ext cx="7357145"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Materials and recordings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www.publicprocurementinternational.com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Recordings also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YouTube:  GW Law Government Procurement Law Program</a:t>
            </a:r>
          </a:p>
        </p:txBody>
      </p:sp>
    </p:spTree>
    <p:extLst>
      <p:ext uri="{BB962C8B-B14F-4D97-AF65-F5344CB8AC3E}">
        <p14:creationId xmlns:p14="http://schemas.microsoft.com/office/powerpoint/2010/main" val="22006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E2FC0-15D1-1E3E-E242-807456D8278F}"/>
              </a:ext>
            </a:extLst>
          </p:cNvPr>
          <p:cNvSpPr>
            <a:spLocks noGrp="1"/>
          </p:cNvSpPr>
          <p:nvPr>
            <p:ph type="title"/>
          </p:nvPr>
        </p:nvSpPr>
        <p:spPr>
          <a:xfrm>
            <a:off x="808638" y="386930"/>
            <a:ext cx="9236700" cy="1188950"/>
          </a:xfrm>
        </p:spPr>
        <p:txBody>
          <a:bodyPr anchor="b">
            <a:normAutofit/>
          </a:bodyPr>
          <a:lstStyle/>
          <a:p>
            <a:r>
              <a:rPr lang="en-US" sz="5400"/>
              <a:t>Agenda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53F13E-DDF7-A6A7-F93B-D9BDEED3E889}"/>
              </a:ext>
            </a:extLst>
          </p:cNvPr>
          <p:cNvSpPr>
            <a:spLocks noGrp="1"/>
          </p:cNvSpPr>
          <p:nvPr>
            <p:ph idx="1"/>
          </p:nvPr>
        </p:nvSpPr>
        <p:spPr>
          <a:xfrm>
            <a:off x="793660" y="2599509"/>
            <a:ext cx="10143668" cy="3435531"/>
          </a:xfrm>
        </p:spPr>
        <p:txBody>
          <a:bodyPr anchor="ctr">
            <a:normAutofit/>
          </a:bodyPr>
          <a:lstStyle/>
          <a:p>
            <a:r>
              <a:rPr lang="en-US" sz="2200" dirty="0"/>
              <a:t>Introductions</a:t>
            </a:r>
          </a:p>
          <a:p>
            <a:pPr lvl="1"/>
            <a:r>
              <a:rPr lang="en-US" sz="2200" dirty="0"/>
              <a:t>Christopher Yukins, GW Law School</a:t>
            </a:r>
          </a:p>
          <a:p>
            <a:r>
              <a:rPr lang="en-US" sz="2200" dirty="0"/>
              <a:t>Understanding the FSR’s impact on procurement</a:t>
            </a:r>
          </a:p>
          <a:p>
            <a:pPr lvl="1"/>
            <a:r>
              <a:rPr lang="en-US" sz="2200" dirty="0"/>
              <a:t>Pascal Friton, Max Klasse &amp; Ramona </a:t>
            </a:r>
            <a:r>
              <a:rPr lang="en-US" sz="2200" dirty="0" err="1"/>
              <a:t>Ader</a:t>
            </a:r>
            <a:r>
              <a:rPr lang="en-US" sz="2200" dirty="0"/>
              <a:t>, </a:t>
            </a:r>
            <a:r>
              <a:rPr lang="en-US" sz="2200" dirty="0" err="1"/>
              <a:t>Blomstein</a:t>
            </a:r>
            <a:r>
              <a:rPr lang="en-US" sz="2200" dirty="0"/>
              <a:t> (Berlin)</a:t>
            </a:r>
          </a:p>
          <a:p>
            <a:r>
              <a:rPr lang="en-US" sz="2200" dirty="0"/>
              <a:t>Discussants:</a:t>
            </a:r>
          </a:p>
          <a:p>
            <a:pPr lvl="1"/>
            <a:r>
              <a:rPr lang="en-US" sz="2200" dirty="0"/>
              <a:t>Jean Heilman Grier – issues in transatlantic trade</a:t>
            </a:r>
          </a:p>
          <a:p>
            <a:pPr lvl="1"/>
            <a:r>
              <a:rPr lang="en-US" sz="2200" dirty="0"/>
              <a:t>Robert Anderson – FSR and WTO agreements (GPA and Subsidies Agreement)</a:t>
            </a:r>
          </a:p>
          <a:p>
            <a:pPr lvl="1"/>
            <a:r>
              <a:rPr lang="en-US" sz="2200" dirty="0"/>
              <a:t>Christian </a:t>
            </a:r>
            <a:r>
              <a:rPr lang="en-US" sz="2200" dirty="0" err="1"/>
              <a:t>Filippitsch</a:t>
            </a:r>
            <a:r>
              <a:rPr lang="en-US" sz="2200" dirty="0"/>
              <a:t>, Reed Smith (Brussels):  Preparing for the FSR</a:t>
            </a:r>
          </a:p>
        </p:txBody>
      </p:sp>
    </p:spTree>
    <p:extLst>
      <p:ext uri="{BB962C8B-B14F-4D97-AF65-F5344CB8AC3E}">
        <p14:creationId xmlns:p14="http://schemas.microsoft.com/office/powerpoint/2010/main" val="68985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789E5-D997-1365-BA17-E8C81764370A}"/>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Panelists and Discussants</a:t>
            </a:r>
          </a:p>
        </p:txBody>
      </p:sp>
      <p:grpSp>
        <p:nvGrpSpPr>
          <p:cNvPr id="18"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70AA3-76A6-58FE-5570-5DFCF9DFA923}"/>
              </a:ext>
            </a:extLst>
          </p:cNvPr>
          <p:cNvPicPr>
            <a:picLocks noChangeAspect="1"/>
          </p:cNvPicPr>
          <p:nvPr/>
        </p:nvPicPr>
        <p:blipFill>
          <a:blip r:embed="rId2"/>
          <a:stretch>
            <a:fillRect/>
          </a:stretch>
        </p:blipFill>
        <p:spPr>
          <a:xfrm>
            <a:off x="5950748" y="666728"/>
            <a:ext cx="5479489" cy="5465791"/>
          </a:xfrm>
          <a:prstGeom prst="rect">
            <a:avLst/>
          </a:prstGeom>
        </p:spPr>
      </p:pic>
    </p:spTree>
    <p:extLst>
      <p:ext uri="{BB962C8B-B14F-4D97-AF65-F5344CB8AC3E}">
        <p14:creationId xmlns:p14="http://schemas.microsoft.com/office/powerpoint/2010/main" val="22730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noProof="0"/>
              <a:t>A new barrier to transatlantic procurement:</a:t>
            </a:r>
            <a:br>
              <a:rPr lang="en-GB" noProof="0"/>
            </a:br>
            <a:r>
              <a:rPr lang="en-GB" noProof="0"/>
              <a:t>The European Union’s </a:t>
            </a:r>
            <a:r>
              <a:rPr lang="en-GB" noProof="0" err="1"/>
              <a:t>Foreig</a:t>
            </a:r>
            <a:r>
              <a:rPr lang="en-GB"/>
              <a:t>n Subsidies Regulation</a:t>
            </a:r>
          </a:p>
        </p:txBody>
      </p:sp>
      <p:sp>
        <p:nvSpPr>
          <p:cNvPr id="3" name="Untertitel 2"/>
          <p:cNvSpPr>
            <a:spLocks noGrp="1"/>
          </p:cNvSpPr>
          <p:nvPr>
            <p:ph type="subTitle" idx="1"/>
          </p:nvPr>
        </p:nvSpPr>
        <p:spPr/>
        <p:txBody>
          <a:bodyPr>
            <a:normAutofit lnSpcReduction="10000"/>
          </a:bodyPr>
          <a:lstStyle/>
          <a:p>
            <a:r>
              <a:rPr lang="en-GB" noProof="0" err="1"/>
              <a:t>Dr.</a:t>
            </a:r>
            <a:r>
              <a:rPr lang="en-GB" noProof="0"/>
              <a:t> Pascal Friton, LL.M.</a:t>
            </a:r>
          </a:p>
          <a:p>
            <a:r>
              <a:rPr lang="en-GB" err="1"/>
              <a:t>Dr.</a:t>
            </a:r>
            <a:r>
              <a:rPr lang="en-GB"/>
              <a:t> Max Klasse</a:t>
            </a:r>
          </a:p>
          <a:p>
            <a:r>
              <a:rPr lang="en-GB" noProof="0"/>
              <a:t>Ramona Ader</a:t>
            </a:r>
          </a:p>
        </p:txBody>
      </p:sp>
      <p:sp>
        <p:nvSpPr>
          <p:cNvPr id="4" name="Textplatzhalter 3"/>
          <p:cNvSpPr>
            <a:spLocks noGrp="1"/>
          </p:cNvSpPr>
          <p:nvPr>
            <p:ph type="body" sz="quarter" idx="10"/>
          </p:nvPr>
        </p:nvSpPr>
        <p:spPr/>
        <p:txBody>
          <a:bodyPr/>
          <a:lstStyle/>
          <a:p>
            <a:r>
              <a:rPr lang="en-GB" noProof="0"/>
              <a:t>18 April 2023</a:t>
            </a:r>
          </a:p>
        </p:txBody>
      </p:sp>
    </p:spTree>
    <p:extLst>
      <p:ext uri="{BB962C8B-B14F-4D97-AF65-F5344CB8AC3E}">
        <p14:creationId xmlns:p14="http://schemas.microsoft.com/office/powerpoint/2010/main" val="332668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7CA7C-293E-6852-29F7-29F134D4BF87}"/>
              </a:ext>
            </a:extLst>
          </p:cNvPr>
          <p:cNvSpPr>
            <a:spLocks noGrp="1"/>
          </p:cNvSpPr>
          <p:nvPr>
            <p:ph type="ctrTitle"/>
          </p:nvPr>
        </p:nvSpPr>
        <p:spPr/>
        <p:txBody>
          <a:bodyPr/>
          <a:lstStyle/>
          <a:p>
            <a:r>
              <a:rPr lang="de-DE"/>
              <a:t>Background</a:t>
            </a:r>
          </a:p>
        </p:txBody>
      </p:sp>
      <p:sp>
        <p:nvSpPr>
          <p:cNvPr id="3" name="Foliennummernplatzhalter 2">
            <a:extLst>
              <a:ext uri="{FF2B5EF4-FFF2-40B4-BE49-F238E27FC236}">
                <a16:creationId xmlns:a16="http://schemas.microsoft.com/office/drawing/2014/main" id="{6DE3BEC9-5FB1-6475-779E-B48B129950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2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Verdana" charset="0"/>
              <a:ea typeface="Verdana" charset="0"/>
            </a:endParaRPr>
          </a:p>
        </p:txBody>
      </p:sp>
      <p:sp>
        <p:nvSpPr>
          <p:cNvPr id="4" name="Textplatzhalter 3">
            <a:extLst>
              <a:ext uri="{FF2B5EF4-FFF2-40B4-BE49-F238E27FC236}">
                <a16:creationId xmlns:a16="http://schemas.microsoft.com/office/drawing/2014/main" id="{DD9F7ACD-850E-09C6-4B39-F21D50DB2547}"/>
              </a:ext>
            </a:extLst>
          </p:cNvPr>
          <p:cNvSpPr>
            <a:spLocks noGrp="1"/>
          </p:cNvSpPr>
          <p:nvPr>
            <p:ph type="body" sz="quarter" idx="13"/>
          </p:nvPr>
        </p:nvSpPr>
        <p:spPr>
          <a:xfrm>
            <a:off x="443346" y="899711"/>
            <a:ext cx="10876800" cy="4903200"/>
          </a:xfrm>
        </p:spPr>
        <p:txBody>
          <a:bodyPr/>
          <a:lstStyle/>
          <a:p>
            <a:endParaRPr lang="de-DE"/>
          </a:p>
          <a:p>
            <a:endParaRPr lang="de-DE"/>
          </a:p>
        </p:txBody>
      </p:sp>
      <p:sp>
        <p:nvSpPr>
          <p:cNvPr id="5" name="Textplatzhalter 4">
            <a:extLst>
              <a:ext uri="{FF2B5EF4-FFF2-40B4-BE49-F238E27FC236}">
                <a16:creationId xmlns:a16="http://schemas.microsoft.com/office/drawing/2014/main" id="{7C5E7CB3-0B9B-42F3-D985-44686BF8A525}"/>
              </a:ext>
            </a:extLst>
          </p:cNvPr>
          <p:cNvSpPr>
            <a:spLocks noGrp="1"/>
          </p:cNvSpPr>
          <p:nvPr>
            <p:ph type="body" sz="quarter" idx="10"/>
          </p:nvPr>
        </p:nvSpPr>
        <p:spPr/>
        <p:txBody>
          <a:bodyPr/>
          <a:lstStyle/>
          <a:p>
            <a:endParaRPr lang="de-DE"/>
          </a:p>
        </p:txBody>
      </p:sp>
      <p:sp>
        <p:nvSpPr>
          <p:cNvPr id="6" name="Textfeld 1">
            <a:extLst>
              <a:ext uri="{FF2B5EF4-FFF2-40B4-BE49-F238E27FC236}">
                <a16:creationId xmlns:a16="http://schemas.microsoft.com/office/drawing/2014/main" id="{B9E6329E-8F0F-3E05-374C-35717AE627AC}"/>
              </a:ext>
            </a:extLst>
          </p:cNvPr>
          <p:cNvSpPr txBox="1"/>
          <p:nvPr/>
        </p:nvSpPr>
        <p:spPr>
          <a:xfrm>
            <a:off x="677140" y="4804995"/>
            <a:ext cx="10837720" cy="843792"/>
          </a:xfrm>
          <a:prstGeom prst="rect">
            <a:avLst/>
          </a:prstGeom>
          <a:solidFill>
            <a:srgbClr val="002060"/>
          </a:solidFill>
        </p:spPr>
        <p:txBody>
          <a:bodyPr wrap="square"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Fear of EU companies being disadvantaged in competition with companies from countries that are subject to less restrictive state aid control</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9" name="Freihandform: Form 8">
            <a:extLst>
              <a:ext uri="{FF2B5EF4-FFF2-40B4-BE49-F238E27FC236}">
                <a16:creationId xmlns:a16="http://schemas.microsoft.com/office/drawing/2014/main" id="{6AB7701F-D325-B98B-D59A-142BB46A48AB}"/>
              </a:ext>
            </a:extLst>
          </p:cNvPr>
          <p:cNvSpPr/>
          <p:nvPr/>
        </p:nvSpPr>
        <p:spPr>
          <a:xfrm>
            <a:off x="1318655" y="1055089"/>
            <a:ext cx="4429204" cy="3475384"/>
          </a:xfrm>
          <a:custGeom>
            <a:avLst/>
            <a:gdLst>
              <a:gd name="connsiteX0" fmla="*/ 0 w 4429204"/>
              <a:gd name="connsiteY0" fmla="*/ 2878983 h 4429204"/>
              <a:gd name="connsiteX1" fmla="*/ 1107301 w 4429204"/>
              <a:gd name="connsiteY1" fmla="*/ 2878983 h 4429204"/>
              <a:gd name="connsiteX2" fmla="*/ 1107301 w 4429204"/>
              <a:gd name="connsiteY2" fmla="*/ 0 h 4429204"/>
              <a:gd name="connsiteX3" fmla="*/ 3321903 w 4429204"/>
              <a:gd name="connsiteY3" fmla="*/ 0 h 4429204"/>
              <a:gd name="connsiteX4" fmla="*/ 3321903 w 4429204"/>
              <a:gd name="connsiteY4" fmla="*/ 2878983 h 4429204"/>
              <a:gd name="connsiteX5" fmla="*/ 4429204 w 4429204"/>
              <a:gd name="connsiteY5" fmla="*/ 2878983 h 4429204"/>
              <a:gd name="connsiteX6" fmla="*/ 2214602 w 4429204"/>
              <a:gd name="connsiteY6" fmla="*/ 4429204 h 4429204"/>
              <a:gd name="connsiteX7" fmla="*/ 0 w 4429204"/>
              <a:gd name="connsiteY7" fmla="*/ 2878983 h 44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9204" h="4429204">
                <a:moveTo>
                  <a:pt x="2878983" y="4429204"/>
                </a:moveTo>
                <a:lnTo>
                  <a:pt x="2878983" y="3321903"/>
                </a:lnTo>
                <a:lnTo>
                  <a:pt x="0" y="3321903"/>
                </a:lnTo>
                <a:lnTo>
                  <a:pt x="0" y="1107301"/>
                </a:lnTo>
                <a:lnTo>
                  <a:pt x="2878983" y="1107301"/>
                </a:lnTo>
                <a:lnTo>
                  <a:pt x="2878983" y="0"/>
                </a:lnTo>
                <a:lnTo>
                  <a:pt x="4429204" y="2214602"/>
                </a:lnTo>
                <a:lnTo>
                  <a:pt x="2878983" y="4429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7" tIns="1235316" rIns="903126" bIns="123531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Low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level</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international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harmonization</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re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subsidies</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Increasing</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level</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of</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subsidies</a:t>
            </a:r>
            <a:endPar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0" name="Freihandform: Form 9">
            <a:extLst>
              <a:ext uri="{FF2B5EF4-FFF2-40B4-BE49-F238E27FC236}">
                <a16:creationId xmlns:a16="http://schemas.microsoft.com/office/drawing/2014/main" id="{C77690ED-C9B8-3AF3-3E4C-E5997AF41F29}"/>
              </a:ext>
            </a:extLst>
          </p:cNvPr>
          <p:cNvSpPr/>
          <p:nvPr/>
        </p:nvSpPr>
        <p:spPr>
          <a:xfrm>
            <a:off x="5976847" y="1055089"/>
            <a:ext cx="4429204" cy="3475384"/>
          </a:xfrm>
          <a:custGeom>
            <a:avLst/>
            <a:gdLst>
              <a:gd name="connsiteX0" fmla="*/ 0 w 4429204"/>
              <a:gd name="connsiteY0" fmla="*/ 2878983 h 4429204"/>
              <a:gd name="connsiteX1" fmla="*/ 1107301 w 4429204"/>
              <a:gd name="connsiteY1" fmla="*/ 2878983 h 4429204"/>
              <a:gd name="connsiteX2" fmla="*/ 1107301 w 4429204"/>
              <a:gd name="connsiteY2" fmla="*/ 0 h 4429204"/>
              <a:gd name="connsiteX3" fmla="*/ 3321903 w 4429204"/>
              <a:gd name="connsiteY3" fmla="*/ 0 h 4429204"/>
              <a:gd name="connsiteX4" fmla="*/ 3321903 w 4429204"/>
              <a:gd name="connsiteY4" fmla="*/ 2878983 h 4429204"/>
              <a:gd name="connsiteX5" fmla="*/ 4429204 w 4429204"/>
              <a:gd name="connsiteY5" fmla="*/ 2878983 h 4429204"/>
              <a:gd name="connsiteX6" fmla="*/ 2214602 w 4429204"/>
              <a:gd name="connsiteY6" fmla="*/ 4429204 h 4429204"/>
              <a:gd name="connsiteX7" fmla="*/ 0 w 4429204"/>
              <a:gd name="connsiteY7" fmla="*/ 2878983 h 442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9204" h="4429204">
                <a:moveTo>
                  <a:pt x="1550221" y="0"/>
                </a:moveTo>
                <a:lnTo>
                  <a:pt x="1550221" y="1107301"/>
                </a:lnTo>
                <a:lnTo>
                  <a:pt x="4429204" y="1107301"/>
                </a:lnTo>
                <a:lnTo>
                  <a:pt x="4429204" y="3321903"/>
                </a:lnTo>
                <a:lnTo>
                  <a:pt x="1550221" y="3321903"/>
                </a:lnTo>
                <a:lnTo>
                  <a:pt x="1550221" y="4429204"/>
                </a:lnTo>
                <a:lnTo>
                  <a:pt x="0" y="2214602"/>
                </a:lnTo>
                <a:lnTo>
                  <a:pt x="155022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3128" tIns="1235317" rIns="128015" bIns="1235317"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Perceived</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strict</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State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aid</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law</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regime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 </a:t>
            </a:r>
            <a:r>
              <a:rPr kumimoji="0" lang="de-DE" sz="1500" b="1"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the</a:t>
            </a:r>
            <a:r>
              <a:rPr kumimoji="0" lang="de-DE" sz="15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EU</a:t>
            </a:r>
          </a:p>
        </p:txBody>
      </p:sp>
    </p:spTree>
    <p:extLst>
      <p:ext uri="{BB962C8B-B14F-4D97-AF65-F5344CB8AC3E}">
        <p14:creationId xmlns:p14="http://schemas.microsoft.com/office/powerpoint/2010/main" val="265991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DFAD4-23ED-2188-A5C1-489A9D0EA2FD}"/>
              </a:ext>
            </a:extLst>
          </p:cNvPr>
          <p:cNvSpPr>
            <a:spLocks noGrp="1"/>
          </p:cNvSpPr>
          <p:nvPr>
            <p:ph type="ctrTitle"/>
          </p:nvPr>
        </p:nvSpPr>
        <p:spPr/>
        <p:txBody>
          <a:bodyPr>
            <a:normAutofit/>
          </a:bodyPr>
          <a:lstStyle/>
          <a:p>
            <a:r>
              <a:rPr lang="de-DE">
                <a:latin typeface="Verdana" panose="020B0604030504040204" pitchFamily="34" charset="0"/>
                <a:ea typeface="Verdana" panose="020B0604030504040204" pitchFamily="34" charset="0"/>
              </a:rPr>
              <a:t>The </a:t>
            </a:r>
            <a:r>
              <a:rPr lang="de-DE" err="1">
                <a:latin typeface="Verdana" panose="020B0604030504040204" pitchFamily="34" charset="0"/>
                <a:ea typeface="Verdana" panose="020B0604030504040204" pitchFamily="34" charset="0"/>
              </a:rPr>
              <a:t>three</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tools</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of</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the</a:t>
            </a:r>
            <a:r>
              <a:rPr lang="de-DE">
                <a:latin typeface="Verdana" panose="020B0604030504040204" pitchFamily="34" charset="0"/>
                <a:ea typeface="Verdana" panose="020B0604030504040204" pitchFamily="34" charset="0"/>
              </a:rPr>
              <a:t> FSR</a:t>
            </a:r>
          </a:p>
        </p:txBody>
      </p:sp>
      <p:sp>
        <p:nvSpPr>
          <p:cNvPr id="3" name="Foliennummernplatzhalter 2">
            <a:extLst>
              <a:ext uri="{FF2B5EF4-FFF2-40B4-BE49-F238E27FC236}">
                <a16:creationId xmlns:a16="http://schemas.microsoft.com/office/drawing/2014/main" id="{F0198D64-E299-E5CC-CA78-9D10825F1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800" b="0" i="0" u="none" strike="noStrike" kern="1200" cap="none" spc="0" normalizeH="0" baseline="0" noProof="0" smtClean="0">
                <a:ln>
                  <a:noFill/>
                </a:ln>
                <a:solidFill>
                  <a:prstClr val="black"/>
                </a:solidFill>
                <a:effectLst/>
                <a:uLnTx/>
                <a:uFillTx/>
                <a:latin typeface="Abrade Book" panose="00000400000000000000" pitchFamily="50"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800" b="0" i="0" u="none" strike="noStrike" kern="1200" cap="none" spc="0" normalizeH="0" baseline="0" noProof="0">
              <a:ln>
                <a:noFill/>
              </a:ln>
              <a:solidFill>
                <a:prstClr val="black"/>
              </a:solidFill>
              <a:effectLst/>
              <a:uLnTx/>
              <a:uFillTx/>
              <a:latin typeface="Abrade Book" panose="00000400000000000000" pitchFamily="50" charset="0"/>
              <a:ea typeface="Verdana" charset="0"/>
            </a:endParaRPr>
          </a:p>
        </p:txBody>
      </p:sp>
      <p:sp>
        <p:nvSpPr>
          <p:cNvPr id="9" name="Textplatzhalter 8">
            <a:extLst>
              <a:ext uri="{FF2B5EF4-FFF2-40B4-BE49-F238E27FC236}">
                <a16:creationId xmlns:a16="http://schemas.microsoft.com/office/drawing/2014/main" id="{DF69FCA4-1992-B893-4D46-572687BE689B}"/>
              </a:ext>
            </a:extLst>
          </p:cNvPr>
          <p:cNvSpPr>
            <a:spLocks noGrp="1"/>
          </p:cNvSpPr>
          <p:nvPr>
            <p:ph type="body" sz="quarter" idx="10"/>
          </p:nvPr>
        </p:nvSpPr>
        <p:spPr/>
        <p:txBody>
          <a:bodyPr/>
          <a:lstStyle/>
          <a:p>
            <a:endParaRPr lang="de-DE" sz="1800">
              <a:latin typeface="Abrade Book" panose="00000400000000000000" pitchFamily="50" charset="0"/>
            </a:endParaRPr>
          </a:p>
        </p:txBody>
      </p:sp>
      <p:grpSp>
        <p:nvGrpSpPr>
          <p:cNvPr id="21" name="Gruppieren 20">
            <a:extLst>
              <a:ext uri="{FF2B5EF4-FFF2-40B4-BE49-F238E27FC236}">
                <a16:creationId xmlns:a16="http://schemas.microsoft.com/office/drawing/2014/main" id="{E191A864-654C-6AED-BEA5-0CD2F4CE9DE6}"/>
              </a:ext>
            </a:extLst>
          </p:cNvPr>
          <p:cNvGrpSpPr/>
          <p:nvPr/>
        </p:nvGrpSpPr>
        <p:grpSpPr>
          <a:xfrm>
            <a:off x="2664222" y="870563"/>
            <a:ext cx="6863556" cy="5116873"/>
            <a:chOff x="2699060" y="721496"/>
            <a:chExt cx="6863556" cy="5116873"/>
          </a:xfrm>
        </p:grpSpPr>
        <p:sp>
          <p:nvSpPr>
            <p:cNvPr id="14" name="Freihandform: Form 13">
              <a:extLst>
                <a:ext uri="{FF2B5EF4-FFF2-40B4-BE49-F238E27FC236}">
                  <a16:creationId xmlns:a16="http://schemas.microsoft.com/office/drawing/2014/main" id="{29A4CB1B-5669-257C-BD23-EAF1DC83F190}"/>
                </a:ext>
              </a:extLst>
            </p:cNvPr>
            <p:cNvSpPr/>
            <p:nvPr/>
          </p:nvSpPr>
          <p:spPr>
            <a:xfrm>
              <a:off x="4853781" y="721496"/>
              <a:ext cx="2484437" cy="1614884"/>
            </a:xfrm>
            <a:custGeom>
              <a:avLst/>
              <a:gdLst>
                <a:gd name="connsiteX0" fmla="*/ 0 w 2484437"/>
                <a:gd name="connsiteY0" fmla="*/ 269153 h 1614884"/>
                <a:gd name="connsiteX1" fmla="*/ 269153 w 2484437"/>
                <a:gd name="connsiteY1" fmla="*/ 0 h 1614884"/>
                <a:gd name="connsiteX2" fmla="*/ 2215284 w 2484437"/>
                <a:gd name="connsiteY2" fmla="*/ 0 h 1614884"/>
                <a:gd name="connsiteX3" fmla="*/ 2484437 w 2484437"/>
                <a:gd name="connsiteY3" fmla="*/ 269153 h 1614884"/>
                <a:gd name="connsiteX4" fmla="*/ 2484437 w 2484437"/>
                <a:gd name="connsiteY4" fmla="*/ 1345731 h 1614884"/>
                <a:gd name="connsiteX5" fmla="*/ 2215284 w 2484437"/>
                <a:gd name="connsiteY5" fmla="*/ 1614884 h 1614884"/>
                <a:gd name="connsiteX6" fmla="*/ 269153 w 2484437"/>
                <a:gd name="connsiteY6" fmla="*/ 1614884 h 1614884"/>
                <a:gd name="connsiteX7" fmla="*/ 0 w 2484437"/>
                <a:gd name="connsiteY7" fmla="*/ 1345731 h 1614884"/>
                <a:gd name="connsiteX8" fmla="*/ 0 w 2484437"/>
                <a:gd name="connsiteY8" fmla="*/ 269153 h 16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437" h="1614884">
                  <a:moveTo>
                    <a:pt x="0" y="269153"/>
                  </a:moveTo>
                  <a:cubicBezTo>
                    <a:pt x="0" y="120504"/>
                    <a:pt x="120504" y="0"/>
                    <a:pt x="269153" y="0"/>
                  </a:cubicBezTo>
                  <a:lnTo>
                    <a:pt x="2215284" y="0"/>
                  </a:lnTo>
                  <a:cubicBezTo>
                    <a:pt x="2363933" y="0"/>
                    <a:pt x="2484437" y="120504"/>
                    <a:pt x="2484437" y="269153"/>
                  </a:cubicBezTo>
                  <a:lnTo>
                    <a:pt x="2484437" y="1345731"/>
                  </a:lnTo>
                  <a:cubicBezTo>
                    <a:pt x="2484437" y="1494380"/>
                    <a:pt x="2363933" y="1614884"/>
                    <a:pt x="2215284" y="1614884"/>
                  </a:cubicBezTo>
                  <a:lnTo>
                    <a:pt x="269153" y="1614884"/>
                  </a:lnTo>
                  <a:cubicBezTo>
                    <a:pt x="120504" y="1614884"/>
                    <a:pt x="0" y="1494380"/>
                    <a:pt x="0" y="1345731"/>
                  </a:cubicBezTo>
                  <a:lnTo>
                    <a:pt x="0" y="26915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42" tIns="158842" rIns="158842" bIns="15884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General tool to investigate all other market situations</a:t>
              </a: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r>
                <a:rPr kumimoji="0" lang="de-DE" sz="1500" b="0" i="1"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ex-officio</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t>
              </a:r>
            </a:p>
          </p:txBody>
        </p:sp>
        <p:sp>
          <p:nvSpPr>
            <p:cNvPr id="15" name="Freihandform: Form 14">
              <a:extLst>
                <a:ext uri="{FF2B5EF4-FFF2-40B4-BE49-F238E27FC236}">
                  <a16:creationId xmlns:a16="http://schemas.microsoft.com/office/drawing/2014/main" id="{DE6695F7-50F9-0890-3D7C-4B5A923BBBCC}"/>
                </a:ext>
              </a:extLst>
            </p:cNvPr>
            <p:cNvSpPr/>
            <p:nvPr/>
          </p:nvSpPr>
          <p:spPr>
            <a:xfrm>
              <a:off x="3941284" y="1528938"/>
              <a:ext cx="4309431" cy="4309431"/>
            </a:xfrm>
            <a:custGeom>
              <a:avLst/>
              <a:gdLst/>
              <a:ahLst/>
              <a:cxnLst/>
              <a:rect l="0" t="0" r="0" b="0"/>
              <a:pathLst>
                <a:path>
                  <a:moveTo>
                    <a:pt x="3415001" y="407008"/>
                  </a:moveTo>
                  <a:arcTo wR="2154715" hR="2154715" stAng="18347740" swAng="36486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ihandform: Form 15">
              <a:extLst>
                <a:ext uri="{FF2B5EF4-FFF2-40B4-BE49-F238E27FC236}">
                  <a16:creationId xmlns:a16="http://schemas.microsoft.com/office/drawing/2014/main" id="{22FDC4BF-34A5-0A00-A98E-4C2D92A90D69}"/>
                </a:ext>
              </a:extLst>
            </p:cNvPr>
            <p:cNvSpPr/>
            <p:nvPr/>
          </p:nvSpPr>
          <p:spPr>
            <a:xfrm>
              <a:off x="7078179" y="3143822"/>
              <a:ext cx="2484437" cy="1614884"/>
            </a:xfrm>
            <a:custGeom>
              <a:avLst/>
              <a:gdLst>
                <a:gd name="connsiteX0" fmla="*/ 0 w 2484437"/>
                <a:gd name="connsiteY0" fmla="*/ 269153 h 1614884"/>
                <a:gd name="connsiteX1" fmla="*/ 269153 w 2484437"/>
                <a:gd name="connsiteY1" fmla="*/ 0 h 1614884"/>
                <a:gd name="connsiteX2" fmla="*/ 2215284 w 2484437"/>
                <a:gd name="connsiteY2" fmla="*/ 0 h 1614884"/>
                <a:gd name="connsiteX3" fmla="*/ 2484437 w 2484437"/>
                <a:gd name="connsiteY3" fmla="*/ 269153 h 1614884"/>
                <a:gd name="connsiteX4" fmla="*/ 2484437 w 2484437"/>
                <a:gd name="connsiteY4" fmla="*/ 1345731 h 1614884"/>
                <a:gd name="connsiteX5" fmla="*/ 2215284 w 2484437"/>
                <a:gd name="connsiteY5" fmla="*/ 1614884 h 1614884"/>
                <a:gd name="connsiteX6" fmla="*/ 269153 w 2484437"/>
                <a:gd name="connsiteY6" fmla="*/ 1614884 h 1614884"/>
                <a:gd name="connsiteX7" fmla="*/ 0 w 2484437"/>
                <a:gd name="connsiteY7" fmla="*/ 1345731 h 1614884"/>
                <a:gd name="connsiteX8" fmla="*/ 0 w 2484437"/>
                <a:gd name="connsiteY8" fmla="*/ 269153 h 16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437" h="1614884">
                  <a:moveTo>
                    <a:pt x="0" y="269153"/>
                  </a:moveTo>
                  <a:cubicBezTo>
                    <a:pt x="0" y="120504"/>
                    <a:pt x="120504" y="0"/>
                    <a:pt x="269153" y="0"/>
                  </a:cubicBezTo>
                  <a:lnTo>
                    <a:pt x="2215284" y="0"/>
                  </a:lnTo>
                  <a:cubicBezTo>
                    <a:pt x="2363933" y="0"/>
                    <a:pt x="2484437" y="120504"/>
                    <a:pt x="2484437" y="269153"/>
                  </a:cubicBezTo>
                  <a:lnTo>
                    <a:pt x="2484437" y="1345731"/>
                  </a:lnTo>
                  <a:cubicBezTo>
                    <a:pt x="2484437" y="1494380"/>
                    <a:pt x="2363933" y="1614884"/>
                    <a:pt x="2215284" y="1614884"/>
                  </a:cubicBezTo>
                  <a:lnTo>
                    <a:pt x="269153" y="1614884"/>
                  </a:lnTo>
                  <a:cubicBezTo>
                    <a:pt x="120504" y="1614884"/>
                    <a:pt x="0" y="1494380"/>
                    <a:pt x="0" y="1345731"/>
                  </a:cubicBezTo>
                  <a:lnTo>
                    <a:pt x="0" y="26915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42" tIns="158842" rIns="158842" bIns="15884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Notification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based</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tool</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investigate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concentrations</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8" name="Freihandform: Form 17">
              <a:extLst>
                <a:ext uri="{FF2B5EF4-FFF2-40B4-BE49-F238E27FC236}">
                  <a16:creationId xmlns:a16="http://schemas.microsoft.com/office/drawing/2014/main" id="{9FE4EC66-39A5-F087-E73C-A52BD922C040}"/>
                </a:ext>
              </a:extLst>
            </p:cNvPr>
            <p:cNvSpPr/>
            <p:nvPr/>
          </p:nvSpPr>
          <p:spPr>
            <a:xfrm>
              <a:off x="2699060" y="3143822"/>
              <a:ext cx="2484437" cy="1614884"/>
            </a:xfrm>
            <a:custGeom>
              <a:avLst/>
              <a:gdLst>
                <a:gd name="connsiteX0" fmla="*/ 0 w 2484437"/>
                <a:gd name="connsiteY0" fmla="*/ 269153 h 1614884"/>
                <a:gd name="connsiteX1" fmla="*/ 269153 w 2484437"/>
                <a:gd name="connsiteY1" fmla="*/ 0 h 1614884"/>
                <a:gd name="connsiteX2" fmla="*/ 2215284 w 2484437"/>
                <a:gd name="connsiteY2" fmla="*/ 0 h 1614884"/>
                <a:gd name="connsiteX3" fmla="*/ 2484437 w 2484437"/>
                <a:gd name="connsiteY3" fmla="*/ 269153 h 1614884"/>
                <a:gd name="connsiteX4" fmla="*/ 2484437 w 2484437"/>
                <a:gd name="connsiteY4" fmla="*/ 1345731 h 1614884"/>
                <a:gd name="connsiteX5" fmla="*/ 2215284 w 2484437"/>
                <a:gd name="connsiteY5" fmla="*/ 1614884 h 1614884"/>
                <a:gd name="connsiteX6" fmla="*/ 269153 w 2484437"/>
                <a:gd name="connsiteY6" fmla="*/ 1614884 h 1614884"/>
                <a:gd name="connsiteX7" fmla="*/ 0 w 2484437"/>
                <a:gd name="connsiteY7" fmla="*/ 1345731 h 1614884"/>
                <a:gd name="connsiteX8" fmla="*/ 0 w 2484437"/>
                <a:gd name="connsiteY8" fmla="*/ 269153 h 16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437" h="1614884">
                  <a:moveTo>
                    <a:pt x="0" y="269153"/>
                  </a:moveTo>
                  <a:cubicBezTo>
                    <a:pt x="0" y="120504"/>
                    <a:pt x="120504" y="0"/>
                    <a:pt x="269153" y="0"/>
                  </a:cubicBezTo>
                  <a:lnTo>
                    <a:pt x="2215284" y="0"/>
                  </a:lnTo>
                  <a:cubicBezTo>
                    <a:pt x="2363933" y="0"/>
                    <a:pt x="2484437" y="120504"/>
                    <a:pt x="2484437" y="269153"/>
                  </a:cubicBezTo>
                  <a:lnTo>
                    <a:pt x="2484437" y="1345731"/>
                  </a:lnTo>
                  <a:cubicBezTo>
                    <a:pt x="2484437" y="1494380"/>
                    <a:pt x="2363933" y="1614884"/>
                    <a:pt x="2215284" y="1614884"/>
                  </a:cubicBezTo>
                  <a:lnTo>
                    <a:pt x="269153" y="1614884"/>
                  </a:lnTo>
                  <a:cubicBezTo>
                    <a:pt x="120504" y="1614884"/>
                    <a:pt x="0" y="1494380"/>
                    <a:pt x="0" y="1345731"/>
                  </a:cubicBezTo>
                  <a:lnTo>
                    <a:pt x="0" y="26915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42" tIns="158842" rIns="158842" bIns="15884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Notification</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based</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tool</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to</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investigate</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bids</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in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public</a:t>
              </a:r>
              <a:r>
                <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de-DE" sz="15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procurements</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9" name="Freihandform: Form 18">
              <a:extLst>
                <a:ext uri="{FF2B5EF4-FFF2-40B4-BE49-F238E27FC236}">
                  <a16:creationId xmlns:a16="http://schemas.microsoft.com/office/drawing/2014/main" id="{8B4BAA15-42C7-A8C4-3561-CB9FC59D8319}"/>
                </a:ext>
              </a:extLst>
            </p:cNvPr>
            <p:cNvSpPr/>
            <p:nvPr/>
          </p:nvSpPr>
          <p:spPr>
            <a:xfrm>
              <a:off x="3941284" y="1528938"/>
              <a:ext cx="4309431" cy="4309431"/>
            </a:xfrm>
            <a:custGeom>
              <a:avLst/>
              <a:gdLst/>
              <a:ahLst/>
              <a:cxnLst/>
              <a:rect l="0" t="0" r="0" b="0"/>
              <a:pathLst>
                <a:path>
                  <a:moveTo>
                    <a:pt x="14306" y="2402600"/>
                  </a:moveTo>
                  <a:arcTo wR="2154715" hR="2154715" stAng="10403635" swAng="36486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Bogen 19">
              <a:extLst>
                <a:ext uri="{FF2B5EF4-FFF2-40B4-BE49-F238E27FC236}">
                  <a16:creationId xmlns:a16="http://schemas.microsoft.com/office/drawing/2014/main" id="{4659BE8F-1AE9-B174-2CA5-D6AEF3255109}"/>
                </a:ext>
              </a:extLst>
            </p:cNvPr>
            <p:cNvSpPr/>
            <p:nvPr/>
          </p:nvSpPr>
          <p:spPr>
            <a:xfrm rot="10800000">
              <a:off x="3941281" y="1632155"/>
              <a:ext cx="4309431" cy="4109883"/>
            </a:xfrm>
            <a:prstGeom prst="arc">
              <a:avLst>
                <a:gd name="adj1" fmla="val 10798051"/>
                <a:gd name="adj2" fmla="val 21567415"/>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55894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2835-6165-E829-C7CA-DF2A8D2AB22D}"/>
              </a:ext>
            </a:extLst>
          </p:cNvPr>
          <p:cNvSpPr>
            <a:spLocks noGrp="1"/>
          </p:cNvSpPr>
          <p:nvPr>
            <p:ph type="ctrTitle"/>
          </p:nvPr>
        </p:nvSpPr>
        <p:spPr/>
        <p:txBody>
          <a:bodyPr/>
          <a:lstStyle/>
          <a:p>
            <a:endParaRPr lang="de-DE"/>
          </a:p>
        </p:txBody>
      </p:sp>
      <p:sp>
        <p:nvSpPr>
          <p:cNvPr id="6" name="Untertitel 5"/>
          <p:cNvSpPr>
            <a:spLocks noGrp="1"/>
          </p:cNvSpPr>
          <p:nvPr>
            <p:ph type="subTitle" idx="1"/>
          </p:nvPr>
        </p:nvSpPr>
        <p:spPr/>
        <p:txBody>
          <a:bodyPr/>
          <a:lstStyle/>
          <a:p>
            <a:r>
              <a:rPr lang="en-US">
                <a:solidFill>
                  <a:schemeClr val="bg1"/>
                </a:solidFill>
              </a:rPr>
              <a:t>Notification based tool to investigate bids in public procurements</a:t>
            </a:r>
          </a:p>
        </p:txBody>
      </p:sp>
      <p:sp>
        <p:nvSpPr>
          <p:cNvPr id="3" name="Textfeld 2">
            <a:extLst>
              <a:ext uri="{FF2B5EF4-FFF2-40B4-BE49-F238E27FC236}">
                <a16:creationId xmlns:a16="http://schemas.microsoft.com/office/drawing/2014/main" id="{CAE82A12-51EB-AEFE-2169-907DCA0CD593}"/>
              </a:ext>
            </a:extLst>
          </p:cNvPr>
          <p:cNvSpPr txBox="1"/>
          <p:nvPr/>
        </p:nvSpPr>
        <p:spPr>
          <a:xfrm>
            <a:off x="2008910" y="2168183"/>
            <a:ext cx="8364681" cy="405101"/>
          </a:xfrm>
          <a:prstGeom prst="rect">
            <a:avLst/>
          </a:prstGeom>
        </p:spPr>
        <p:txBody>
          <a:bodyPr vert="horz"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a:ea typeface="Verdana" charset="0"/>
                <a:cs typeface="+mn-cs"/>
              </a:rPr>
              <a:t>Common Practice,</a:t>
            </a:r>
            <a:r>
              <a:rPr kumimoji="0" lang="en-GB" sz="1800" b="0" i="0" u="none" strike="noStrike" kern="1200" cap="none" spc="0" normalizeH="0" baseline="0" noProof="0">
                <a:ln>
                  <a:noFill/>
                </a:ln>
                <a:solidFill>
                  <a:srgbClr val="0070C0"/>
                </a:solidFill>
                <a:effectLst/>
                <a:uLnTx/>
                <a:uFillTx/>
                <a:latin typeface="Calibri"/>
                <a:ea typeface="Verdana" charset="0"/>
                <a:cs typeface="+mn-cs"/>
              </a:rPr>
              <a:t> that a third country grants certain undertakings subsidies  </a:t>
            </a:r>
          </a:p>
        </p:txBody>
      </p:sp>
    </p:spTree>
    <p:extLst>
      <p:ext uri="{BB962C8B-B14F-4D97-AF65-F5344CB8AC3E}">
        <p14:creationId xmlns:p14="http://schemas.microsoft.com/office/powerpoint/2010/main" val="281979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DFAD4-23ED-2188-A5C1-489A9D0EA2FD}"/>
              </a:ext>
            </a:extLst>
          </p:cNvPr>
          <p:cNvSpPr>
            <a:spLocks noGrp="1"/>
          </p:cNvSpPr>
          <p:nvPr>
            <p:ph type="ctrTitle"/>
          </p:nvPr>
        </p:nvSpPr>
        <p:spPr/>
        <p:txBody>
          <a:bodyPr>
            <a:normAutofit/>
          </a:bodyPr>
          <a:lstStyle/>
          <a:p>
            <a:r>
              <a:rPr lang="de-DE" err="1">
                <a:latin typeface="Verdana" panose="020B0604030504040204" pitchFamily="34" charset="0"/>
                <a:ea typeface="Verdana" panose="020B0604030504040204" pitchFamily="34" charset="0"/>
              </a:rPr>
              <a:t>Notification</a:t>
            </a:r>
            <a:r>
              <a:rPr lang="de-DE">
                <a:latin typeface="Verdana" panose="020B0604030504040204" pitchFamily="34" charset="0"/>
                <a:ea typeface="Verdana" panose="020B0604030504040204" pitchFamily="34" charset="0"/>
              </a:rPr>
              <a:t> </a:t>
            </a:r>
            <a:r>
              <a:rPr lang="de-DE" err="1">
                <a:latin typeface="Verdana" panose="020B0604030504040204" pitchFamily="34" charset="0"/>
                <a:ea typeface="Verdana" panose="020B0604030504040204" pitchFamily="34" charset="0"/>
              </a:rPr>
              <a:t>obligation</a:t>
            </a:r>
            <a:endParaRPr lang="de-DE">
              <a:latin typeface="Verdana" panose="020B0604030504040204" pitchFamily="34" charset="0"/>
              <a:ea typeface="Verdana" panose="020B0604030504040204" pitchFamily="34" charset="0"/>
            </a:endParaRPr>
          </a:p>
        </p:txBody>
      </p:sp>
      <p:sp>
        <p:nvSpPr>
          <p:cNvPr id="3" name="Foliennummernplatzhalter 2">
            <a:extLst>
              <a:ext uri="{FF2B5EF4-FFF2-40B4-BE49-F238E27FC236}">
                <a16:creationId xmlns:a16="http://schemas.microsoft.com/office/drawing/2014/main" id="{F0198D64-E299-E5CC-CA78-9D10825F1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06CA-5577-E54B-B1DC-7CB06FD6BFA4}" type="slidenum">
              <a:rPr kumimoji="0" lang="de-DE" sz="1800" b="0" i="0" u="none" strike="noStrike" kern="1200" cap="none" spc="0" normalizeH="0" baseline="0" noProof="0" smtClean="0">
                <a:ln>
                  <a:noFill/>
                </a:ln>
                <a:solidFill>
                  <a:prstClr val="black"/>
                </a:solidFill>
                <a:effectLst/>
                <a:uLnTx/>
                <a:uFillTx/>
                <a:latin typeface="Abrade Book" panose="00000400000000000000" pitchFamily="50"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800" b="0" i="0" u="none" strike="noStrike" kern="1200" cap="none" spc="0" normalizeH="0" baseline="0" noProof="0">
              <a:ln>
                <a:noFill/>
              </a:ln>
              <a:solidFill>
                <a:prstClr val="black"/>
              </a:solidFill>
              <a:effectLst/>
              <a:uLnTx/>
              <a:uFillTx/>
              <a:latin typeface="Abrade Book" panose="00000400000000000000" pitchFamily="50" charset="0"/>
              <a:ea typeface="Verdana" charset="0"/>
            </a:endParaRPr>
          </a:p>
        </p:txBody>
      </p:sp>
      <p:sp>
        <p:nvSpPr>
          <p:cNvPr id="9" name="Textplatzhalter 8">
            <a:extLst>
              <a:ext uri="{FF2B5EF4-FFF2-40B4-BE49-F238E27FC236}">
                <a16:creationId xmlns:a16="http://schemas.microsoft.com/office/drawing/2014/main" id="{DF69FCA4-1992-B893-4D46-572687BE689B}"/>
              </a:ext>
            </a:extLst>
          </p:cNvPr>
          <p:cNvSpPr>
            <a:spLocks noGrp="1"/>
          </p:cNvSpPr>
          <p:nvPr>
            <p:ph type="body" sz="quarter" idx="10"/>
          </p:nvPr>
        </p:nvSpPr>
        <p:spPr/>
        <p:txBody>
          <a:bodyPr/>
          <a:lstStyle/>
          <a:p>
            <a:endParaRPr lang="de-DE" sz="1800">
              <a:latin typeface="Abrade Book" panose="00000400000000000000" pitchFamily="50" charset="0"/>
            </a:endParaRPr>
          </a:p>
        </p:txBody>
      </p:sp>
      <p:sp>
        <p:nvSpPr>
          <p:cNvPr id="8" name="Rechteck 7">
            <a:extLst>
              <a:ext uri="{FF2B5EF4-FFF2-40B4-BE49-F238E27FC236}">
                <a16:creationId xmlns:a16="http://schemas.microsoft.com/office/drawing/2014/main" id="{A98F2F87-59CC-3A9B-3DFA-E8DECA0F38CE}"/>
              </a:ext>
            </a:extLst>
          </p:cNvPr>
          <p:cNvSpPr/>
          <p:nvPr/>
        </p:nvSpPr>
        <p:spPr>
          <a:xfrm>
            <a:off x="1638300" y="996548"/>
            <a:ext cx="8915400" cy="743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Application of Procurement Directives (except for Defence Procurement Directive)</a:t>
            </a:r>
          </a:p>
        </p:txBody>
      </p:sp>
      <p:sp>
        <p:nvSpPr>
          <p:cNvPr id="11" name="Additionszeichen 10">
            <a:extLst>
              <a:ext uri="{FF2B5EF4-FFF2-40B4-BE49-F238E27FC236}">
                <a16:creationId xmlns:a16="http://schemas.microsoft.com/office/drawing/2014/main" id="{5E56BA88-EC18-F5B0-753F-A5ECCEF86B90}"/>
              </a:ext>
            </a:extLst>
          </p:cNvPr>
          <p:cNvSpPr/>
          <p:nvPr/>
        </p:nvSpPr>
        <p:spPr>
          <a:xfrm>
            <a:off x="5760520" y="1870097"/>
            <a:ext cx="670957" cy="66943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hteck 11">
            <a:extLst>
              <a:ext uri="{FF2B5EF4-FFF2-40B4-BE49-F238E27FC236}">
                <a16:creationId xmlns:a16="http://schemas.microsoft.com/office/drawing/2014/main" id="{A2B57727-EBDC-F013-8E60-A3A06F42BE96}"/>
              </a:ext>
            </a:extLst>
          </p:cNvPr>
          <p:cNvSpPr/>
          <p:nvPr/>
        </p:nvSpPr>
        <p:spPr>
          <a:xfrm>
            <a:off x="1638300" y="2853642"/>
            <a:ext cx="8915400" cy="743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Value of public procurement/framework agreement ≥ EUR 250m </a:t>
            </a:r>
            <a:endParaRPr kumimoji="0" lang="de-DE"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4" name="Rechteck 13">
            <a:extLst>
              <a:ext uri="{FF2B5EF4-FFF2-40B4-BE49-F238E27FC236}">
                <a16:creationId xmlns:a16="http://schemas.microsoft.com/office/drawing/2014/main" id="{F4307672-DE73-DD28-B102-20B18B7B2A94}"/>
              </a:ext>
            </a:extLst>
          </p:cNvPr>
          <p:cNvSpPr/>
          <p:nvPr/>
        </p:nvSpPr>
        <p:spPr>
          <a:xfrm>
            <a:off x="1638300" y="4396629"/>
            <a:ext cx="8915400" cy="1402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Aggregate “financial contribution” ≥ EUR 4m in the last 3 years per third-country</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sym typeface="Wingdings" panose="05000000000000000000" pitchFamily="2" charset="2"/>
              </a:rPr>
              <a:t></a:t>
            </a:r>
            <a:r>
              <a:rPr kumimoji="0" lang="en-GB" sz="15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Threshold applies to all contributions to the whole group of the bidder as well as main subcontractors and suppliers</a:t>
            </a:r>
          </a:p>
        </p:txBody>
      </p:sp>
      <p:sp>
        <p:nvSpPr>
          <p:cNvPr id="16" name="Additionszeichen 15">
            <a:extLst>
              <a:ext uri="{FF2B5EF4-FFF2-40B4-BE49-F238E27FC236}">
                <a16:creationId xmlns:a16="http://schemas.microsoft.com/office/drawing/2014/main" id="{AF4D81A7-7044-7B11-7B89-84F48748791E}"/>
              </a:ext>
            </a:extLst>
          </p:cNvPr>
          <p:cNvSpPr/>
          <p:nvPr/>
        </p:nvSpPr>
        <p:spPr>
          <a:xfrm>
            <a:off x="5760521" y="3680007"/>
            <a:ext cx="670957" cy="66943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894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omstein_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E61A4CE5-4373-4E9D-A5F1-8B1B47AE4FB2}"/>
    </a:ext>
  </a:extLst>
</a:theme>
</file>

<file path=ppt/theme/theme4.xml><?xml version="1.0" encoding="utf-8"?>
<a:theme xmlns:a="http://schemas.openxmlformats.org/drawingml/2006/main" name="1_blomstein_content (mit Textfel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a:bodyPr>
      <a:lstStyle>
        <a:defPPr>
          <a:lnSpc>
            <a:spcPct val="100000"/>
          </a:lnSpc>
          <a:spcAft>
            <a:spcPts val="1200"/>
          </a:spcAft>
          <a:defRPr sz="1600" b="1" dirty="0" smtClean="0">
            <a:solidFill>
              <a:srgbClr val="81A698"/>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20201103 16-09 BLOMSTEIN Master (Version ohne Fotos).potx" id="{4606107E-EC4D-4198-9D56-BA13D0188595}" vid="{8C971491-DAA1-4924-AEF4-F524E5DE02A1}"/>
    </a:ext>
  </a:extLst>
</a:theme>
</file>

<file path=ppt/theme/theme5.xml><?xml version="1.0" encoding="utf-8"?>
<a:theme xmlns:a="http://schemas.openxmlformats.org/drawingml/2006/main" name="1_blomstein_section_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2F46010A-C1B6-43F4-8CCC-079B29635890}"/>
    </a:ext>
  </a:extLst>
</a:theme>
</file>

<file path=ppt/theme/theme6.xml><?xml version="1.0" encoding="utf-8"?>
<a:theme xmlns:a="http://schemas.openxmlformats.org/drawingml/2006/main" name="1_blomstein_content (ohne Textfel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19953E0A-47C0-44F2-8F3D-925B0391B2BA}"/>
    </a:ext>
  </a:extLst>
</a:theme>
</file>

<file path=ppt/theme/theme7.xml><?xml version="1.0" encoding="utf-8"?>
<a:theme xmlns:a="http://schemas.openxmlformats.org/drawingml/2006/main" name="1_blomstein_ende_var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3 16-09 BLOMSTEIN Master (Version ohne Fotos).potx" id="{4606107E-EC4D-4198-9D56-BA13D0188595}" vid="{74C4C4F9-8818-4B17-B2DF-E890EC8138E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5865</Words>
  <Application>Microsoft Office PowerPoint</Application>
  <PresentationFormat>Widescreen</PresentationFormat>
  <Paragraphs>413</Paragraphs>
  <Slides>29</Slides>
  <Notes>17</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29</vt:i4>
      </vt:variant>
    </vt:vector>
  </HeadingPairs>
  <TitlesOfParts>
    <vt:vector size="50" baseType="lpstr">
      <vt:lpstr>Abrade Bold</vt:lpstr>
      <vt:lpstr>Abrade Book</vt:lpstr>
      <vt:lpstr>Abrade-Bold</vt:lpstr>
      <vt:lpstr>Abrade-Book</vt:lpstr>
      <vt:lpstr>arial</vt:lpstr>
      <vt:lpstr>arial</vt:lpstr>
      <vt:lpstr>Calibri</vt:lpstr>
      <vt:lpstr>Calibri Light</vt:lpstr>
      <vt:lpstr>Courier New</vt:lpstr>
      <vt:lpstr>inherit</vt:lpstr>
      <vt:lpstr>Söhne</vt:lpstr>
      <vt:lpstr>Symbol</vt:lpstr>
      <vt:lpstr>Times New Roman</vt:lpstr>
      <vt:lpstr>Verdana</vt:lpstr>
      <vt:lpstr>Office Theme</vt:lpstr>
      <vt:lpstr>1_Office Theme</vt:lpstr>
      <vt:lpstr>1_blomstein_titel</vt:lpstr>
      <vt:lpstr>1_blomstein_content (mit Textfeld)</vt:lpstr>
      <vt:lpstr>1_blomstein_section_divider</vt:lpstr>
      <vt:lpstr>1_blomstein_content (ohne Textfeld)</vt:lpstr>
      <vt:lpstr>1_blomstein_ende_var2</vt:lpstr>
      <vt:lpstr>PowerPoint Presentation</vt:lpstr>
      <vt:lpstr>Welcome   Professor Christopher Yukins  GW Law School  </vt:lpstr>
      <vt:lpstr>Agenda</vt:lpstr>
      <vt:lpstr>Panelists and Discussants</vt:lpstr>
      <vt:lpstr>A new barrier to transatlantic procurement: The European Union’s Foreign Subsidies Regulation</vt:lpstr>
      <vt:lpstr>Background</vt:lpstr>
      <vt:lpstr>The three tools of the FSR</vt:lpstr>
      <vt:lpstr>PowerPoint Presentation</vt:lpstr>
      <vt:lpstr>Notification obligation</vt:lpstr>
      <vt:lpstr>Financial contribution </vt:lpstr>
      <vt:lpstr>Declaration obligation</vt:lpstr>
      <vt:lpstr>Information required for notifications and declarations</vt:lpstr>
      <vt:lpstr>Two-stage review procedure</vt:lpstr>
      <vt:lpstr>Existence of foreign subsidy</vt:lpstr>
      <vt:lpstr>Assessment of distortion</vt:lpstr>
      <vt:lpstr>Balancing test</vt:lpstr>
      <vt:lpstr>Decision by the European Commission</vt:lpstr>
      <vt:lpstr>PowerPoint Presentation</vt:lpstr>
      <vt:lpstr>General investigation tool: Application in public procurement procedures</vt:lpstr>
      <vt:lpstr>PowerPoint Presentation</vt:lpstr>
      <vt:lpstr>Notification based tool to investigate concentrations</vt:lpstr>
      <vt:lpstr>Concentrations: Deal Planning</vt:lpstr>
      <vt:lpstr>PowerPoint Presentation</vt:lpstr>
      <vt:lpstr>Relevant events</vt:lpstr>
      <vt:lpstr>Impact on US companies</vt:lpstr>
      <vt:lpstr>(Potential) mitigation?</vt:lpstr>
      <vt:lpstr>PowerPoint Presentation</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Yukins, Christopher R.</dc:creator>
  <cp:lastModifiedBy>Yukins, Christopher R.</cp:lastModifiedBy>
  <cp:revision>2</cp:revision>
  <dcterms:created xsi:type="dcterms:W3CDTF">2023-04-04T12:46:53Z</dcterms:created>
  <dcterms:modified xsi:type="dcterms:W3CDTF">2023-04-14T13:05:41Z</dcterms:modified>
</cp:coreProperties>
</file>