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 id="2147483684" r:id="rId4"/>
    <p:sldMasterId id="2147483689" r:id="rId5"/>
    <p:sldMasterId id="2147483696" r:id="rId6"/>
  </p:sldMasterIdLst>
  <p:notesMasterIdLst>
    <p:notesMasterId r:id="rId14"/>
  </p:notesMasterIdLst>
  <p:sldIdLst>
    <p:sldId id="872" r:id="rId7"/>
    <p:sldId id="874" r:id="rId8"/>
    <p:sldId id="871" r:id="rId9"/>
    <p:sldId id="875" r:id="rId10"/>
    <p:sldId id="878" r:id="rId11"/>
    <p:sldId id="876" r:id="rId12"/>
    <p:sldId id="8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97" d="100"/>
          <a:sy n="97" d="100"/>
        </p:scale>
        <p:origin x="68" y="128"/>
      </p:cViewPr>
      <p:guideLst/>
    </p:cSldViewPr>
  </p:slideViewPr>
  <p:notesTextViewPr>
    <p:cViewPr>
      <p:scale>
        <a:sx n="1" d="1"/>
        <a:sy n="1" d="1"/>
      </p:scale>
      <p:origin x="0" y="0"/>
    </p:cViewPr>
  </p:notesTextViewPr>
  <p:notesViewPr>
    <p:cSldViewPr snapToGrid="0">
      <p:cViewPr varScale="1">
        <p:scale>
          <a:sx n="76" d="100"/>
          <a:sy n="76" d="100"/>
        </p:scale>
        <p:origin x="282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B1262-2294-4358-8D2B-B5DA5A182E11}"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647B8-45B9-4A4A-8B34-B267B965506F}" type="slidenum">
              <a:rPr lang="en-US" smtClean="0"/>
              <a:t>‹#›</a:t>
            </a:fld>
            <a:endParaRPr lang="en-US"/>
          </a:p>
        </p:txBody>
      </p:sp>
    </p:spTree>
    <p:extLst>
      <p:ext uri="{BB962C8B-B14F-4D97-AF65-F5344CB8AC3E}">
        <p14:creationId xmlns:p14="http://schemas.microsoft.com/office/powerpoint/2010/main" val="237141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283" y="4400550"/>
            <a:ext cx="6031683" cy="3600450"/>
          </a:xfrm>
        </p:spPr>
        <p:txBody>
          <a:bodyPr/>
          <a:lstStyle/>
          <a:p>
            <a:r>
              <a:rPr lang="en-US" dirty="0"/>
              <a:t>Source: REGULATION (EU) 2022/2560 OF THE EUROPEAN PARLIAMENT AND OF THE COUNCIL of 14 December 2022 on foreign subsidies distorting the internal market: (54) An unduly advantageous tender could also result from foreign subsidies granted to a subcontractor or supplier because of its competitive impact on the tender submitted to a contracting authority or contracting entity. However, to limit the administrative burden, only main subcontractors or main suppliers, that is those whose products or services relate to key elements of the contract or exceed a certain percentage of the value of the contract should notify foreign financial contributions. Elements of the contract can be considered to be key elements, in particular, on the basis of the specific relevance of the element to the quality of the tender including specific know-how, technology, </a:t>
            </a:r>
            <a:r>
              <a:rPr lang="en-US" dirty="0" err="1"/>
              <a:t>specialised</a:t>
            </a:r>
            <a:r>
              <a:rPr lang="en-US" dirty="0"/>
              <a:t> staff, patents or similar advantages available to the subcontractor or supplier, especially where those elements are relied upon for fulfilling the majority of at least one of the selection criteria in a public procurement procedure. In order to ensure a stable factual basis for review, the preliminary review should take into account the main subcontractors and suppliers already known at the stage of the submission of the complete notification or declaration or updated notification or declaration in the case of multi-stage procedures. This Regulation should not affect the possibility for economic operators to use new subcontractors in the execution of their contracts. As a result, changing subcontractors and suppliers after the submission of the complete notification or declaration or updated notification or declaration or during the execution of a contract should not create additional notification obligations, but it should be possible for the Commission to open an ex officio review if it has information, including from any Member State, natural or legal person or association, that those subcontractors and suppliers could have benefitted from foreign subsidies.</a:t>
            </a:r>
          </a:p>
        </p:txBody>
      </p:sp>
      <p:sp>
        <p:nvSpPr>
          <p:cNvPr id="4" name="Slide Number Placeholder 3"/>
          <p:cNvSpPr>
            <a:spLocks noGrp="1"/>
          </p:cNvSpPr>
          <p:nvPr>
            <p:ph type="sldNum" sz="quarter" idx="5"/>
          </p:nvPr>
        </p:nvSpPr>
        <p:spPr/>
        <p:txBody>
          <a:bodyPr/>
          <a:lstStyle/>
          <a:p>
            <a:fld id="{E9D647B8-45B9-4A4A-8B34-B267B965506F}" type="slidenum">
              <a:rPr lang="en-US" smtClean="0"/>
              <a:t>5</a:t>
            </a:fld>
            <a:endParaRPr lang="en-US"/>
          </a:p>
        </p:txBody>
      </p:sp>
    </p:spTree>
    <p:extLst>
      <p:ext uri="{BB962C8B-B14F-4D97-AF65-F5344CB8AC3E}">
        <p14:creationId xmlns:p14="http://schemas.microsoft.com/office/powerpoint/2010/main" val="394871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CEA-9856-0E7D-F532-BACC25EFE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A0F38-1B55-A99F-747F-9A6D78BD3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BEA00-E929-1A8D-16A8-15F031D8E8FC}"/>
              </a:ext>
            </a:extLst>
          </p:cNvPr>
          <p:cNvSpPr>
            <a:spLocks noGrp="1"/>
          </p:cNvSpPr>
          <p:nvPr>
            <p:ph type="dt" sz="half" idx="10"/>
          </p:nvPr>
        </p:nvSpPr>
        <p:spPr/>
        <p:txBody>
          <a:bodyPr/>
          <a:lstStyle/>
          <a:p>
            <a:fld id="{8B00A679-7FE1-417C-8012-1F7D3121EABF}" type="datetime1">
              <a:rPr lang="en-US" smtClean="0"/>
              <a:t>5/20/2023</a:t>
            </a:fld>
            <a:endParaRPr lang="en-US"/>
          </a:p>
        </p:txBody>
      </p:sp>
      <p:sp>
        <p:nvSpPr>
          <p:cNvPr id="5" name="Footer Placeholder 4">
            <a:extLst>
              <a:ext uri="{FF2B5EF4-FFF2-40B4-BE49-F238E27FC236}">
                <a16:creationId xmlns:a16="http://schemas.microsoft.com/office/drawing/2014/main" id="{912B4027-8A00-0CF1-BB67-FB73F90C9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5CEF6-6CED-0770-1287-6F4DB3EBF699}"/>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35496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4063-2386-1B93-5999-91DBB332C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89EB4-59CD-2A2F-2B08-4ADB76CBA9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CF60A-B7F7-71F6-DC52-B08C8738028F}"/>
              </a:ext>
            </a:extLst>
          </p:cNvPr>
          <p:cNvSpPr>
            <a:spLocks noGrp="1"/>
          </p:cNvSpPr>
          <p:nvPr>
            <p:ph type="dt" sz="half" idx="10"/>
          </p:nvPr>
        </p:nvSpPr>
        <p:spPr/>
        <p:txBody>
          <a:bodyPr/>
          <a:lstStyle/>
          <a:p>
            <a:fld id="{16937537-D5BC-4ED2-AD66-4008C082581D}" type="datetime1">
              <a:rPr lang="en-US" smtClean="0"/>
              <a:t>5/20/2023</a:t>
            </a:fld>
            <a:endParaRPr lang="en-US"/>
          </a:p>
        </p:txBody>
      </p:sp>
      <p:sp>
        <p:nvSpPr>
          <p:cNvPr id="5" name="Footer Placeholder 4">
            <a:extLst>
              <a:ext uri="{FF2B5EF4-FFF2-40B4-BE49-F238E27FC236}">
                <a16:creationId xmlns:a16="http://schemas.microsoft.com/office/drawing/2014/main" id="{0CCDD664-2295-51B8-3B53-5996AA00C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3B73B-B564-7DFD-794F-C291E74AC080}"/>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196755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A01C5-1A0B-EB4A-992D-8C8C8E3C8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BD9E12-57F5-36A8-6430-3F5C56C18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92746-D546-DD25-2EFB-62E92690BA02}"/>
              </a:ext>
            </a:extLst>
          </p:cNvPr>
          <p:cNvSpPr>
            <a:spLocks noGrp="1"/>
          </p:cNvSpPr>
          <p:nvPr>
            <p:ph type="dt" sz="half" idx="10"/>
          </p:nvPr>
        </p:nvSpPr>
        <p:spPr/>
        <p:txBody>
          <a:bodyPr/>
          <a:lstStyle/>
          <a:p>
            <a:fld id="{18E3CF5A-7EC9-4C3F-A449-2C456E23E12B}" type="datetime1">
              <a:rPr lang="en-US" smtClean="0"/>
              <a:t>5/20/2023</a:t>
            </a:fld>
            <a:endParaRPr lang="en-US"/>
          </a:p>
        </p:txBody>
      </p:sp>
      <p:sp>
        <p:nvSpPr>
          <p:cNvPr id="5" name="Footer Placeholder 4">
            <a:extLst>
              <a:ext uri="{FF2B5EF4-FFF2-40B4-BE49-F238E27FC236}">
                <a16:creationId xmlns:a16="http://schemas.microsoft.com/office/drawing/2014/main" id="{FA661043-73AE-564E-8FF9-04897839B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0705B-CB76-20C1-0F22-D5250FAB6782}"/>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156211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omstein_titel_blau">
    <p:spTree>
      <p:nvGrpSpPr>
        <p:cNvPr id="1" name=""/>
        <p:cNvGrpSpPr/>
        <p:nvPr/>
      </p:nvGrpSpPr>
      <p:grpSpPr>
        <a:xfrm>
          <a:off x="0" y="0"/>
          <a:ext cx="0" cy="0"/>
          <a:chOff x="0" y="0"/>
          <a:chExt cx="0" cy="0"/>
        </a:xfrm>
      </p:grpSpPr>
      <p:sp>
        <p:nvSpPr>
          <p:cNvPr id="6" name="Rechteck 5"/>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24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382483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omstein_titel_hellgrün">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solidFill>
            <a:srgbClr val="81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32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 </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183962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mstein_titel_rot">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solidFill>
            <a:srgbClr val="F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32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 </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91931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mstein_titel_grünblau">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solidFill>
            <a:srgbClr val="459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32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 </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288579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omstein_content_blau">
    <p:spTree>
      <p:nvGrpSpPr>
        <p:cNvPr id="1" name=""/>
        <p:cNvGrpSpPr/>
        <p:nvPr/>
      </p:nvGrpSpPr>
      <p:grpSpPr>
        <a:xfrm>
          <a:off x="0" y="0"/>
          <a:ext cx="0" cy="0"/>
          <a:chOff x="0" y="0"/>
          <a:chExt cx="0" cy="0"/>
        </a:xfrm>
      </p:grpSpPr>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4"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baseline="0">
                <a:solidFill>
                  <a:srgbClr val="0070C0"/>
                </a:solidFill>
              </a:defRPr>
            </a:lvl1pPr>
            <a:lvl2pPr marL="284400" indent="-285750">
              <a:lnSpc>
                <a:spcPct val="100000"/>
              </a:lnSpc>
              <a:spcBef>
                <a:spcPts val="0"/>
              </a:spcBef>
              <a:spcAft>
                <a:spcPts val="1200"/>
              </a:spcAft>
              <a:buFont typeface="Arial" panose="020B0604020202020204" pitchFamily="34" charset="0"/>
              <a:buChar char="•"/>
              <a:defRPr sz="1500" u="none" baseline="0"/>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baseline="0"/>
            </a:lvl4pPr>
          </a:lstStyle>
          <a:p>
            <a:pPr lvl="0"/>
            <a:r>
              <a:rPr lang="de-DE"/>
              <a:t>Text durch klicken hinzufügen (Zwischenüberschriften: farbig/fett, </a:t>
            </a:r>
            <a:r>
              <a:rPr lang="de-DE" err="1"/>
              <a:t>Bulletpoints</a:t>
            </a:r>
            <a:r>
              <a:rPr lang="de-DE"/>
              <a:t>: normal/schwarz)</a:t>
            </a:r>
          </a:p>
          <a:p>
            <a:pPr lvl="1"/>
            <a:r>
              <a:rPr lang="de-DE" err="1"/>
              <a:t>Bulletpoint</a:t>
            </a:r>
            <a:r>
              <a:rPr lang="de-DE"/>
              <a:t> erste Ebene</a:t>
            </a:r>
          </a:p>
          <a:p>
            <a:pPr lvl="2"/>
            <a:r>
              <a:rPr lang="de-DE" err="1"/>
              <a:t>Bulletpoint</a:t>
            </a:r>
            <a:r>
              <a:rPr lang="de-DE"/>
              <a:t> zweite Ebene</a:t>
            </a:r>
          </a:p>
          <a:p>
            <a:pPr lvl="3"/>
            <a:r>
              <a:rPr lang="de-DE" err="1"/>
              <a:t>Bulletpoint</a:t>
            </a:r>
            <a:r>
              <a:rPr lang="de-DE"/>
              <a:t> dritte Ebene</a:t>
            </a:r>
          </a:p>
        </p:txBody>
      </p:sp>
      <p:sp>
        <p:nvSpPr>
          <p:cNvPr id="11"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303563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mstein_content_hellgrün">
    <p:spTree>
      <p:nvGrpSpPr>
        <p:cNvPr id="1" name=""/>
        <p:cNvGrpSpPr/>
        <p:nvPr/>
      </p:nvGrpSpPr>
      <p:grpSpPr>
        <a:xfrm>
          <a:off x="0" y="0"/>
          <a:ext cx="0" cy="0"/>
          <a:chOff x="0" y="0"/>
          <a:chExt cx="0" cy="0"/>
        </a:xfrm>
      </p:grpSpPr>
      <p:sp>
        <p:nvSpPr>
          <p:cNvPr id="5" name="Rechteck 4"/>
          <p:cNvSpPr/>
          <p:nvPr userDrawn="1"/>
        </p:nvSpPr>
        <p:spPr>
          <a:xfrm>
            <a:off x="0" y="713232"/>
            <a:ext cx="12192000" cy="5465618"/>
          </a:xfrm>
          <a:prstGeom prst="rect">
            <a:avLst/>
          </a:prstGeom>
          <a:solidFill>
            <a:srgbClr val="EC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0"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81A698"/>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84713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omstein_content_rot">
    <p:spTree>
      <p:nvGrpSpPr>
        <p:cNvPr id="1" name=""/>
        <p:cNvGrpSpPr/>
        <p:nvPr/>
      </p:nvGrpSpPr>
      <p:grpSpPr>
        <a:xfrm>
          <a:off x="0" y="0"/>
          <a:ext cx="0" cy="0"/>
          <a:chOff x="0" y="0"/>
          <a:chExt cx="0" cy="0"/>
        </a:xfrm>
      </p:grpSpPr>
      <p:sp>
        <p:nvSpPr>
          <p:cNvPr id="5" name="Rechteck 4"/>
          <p:cNvSpPr/>
          <p:nvPr userDrawn="1"/>
        </p:nvSpPr>
        <p:spPr>
          <a:xfrm>
            <a:off x="0" y="692450"/>
            <a:ext cx="12192000" cy="5465618"/>
          </a:xfrm>
          <a:prstGeom prst="rect">
            <a:avLst/>
          </a:prstGeom>
          <a:solidFill>
            <a:srgbClr val="FDE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0"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F08272"/>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 </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4225723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mstein_content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E3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9"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4599B2"/>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10"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287716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6CE6-1B55-F29B-4351-4B30D08FC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140E1-0A4F-9A83-B7B7-14702A04C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FA44D-9939-7A63-610A-71902E0AFDB4}"/>
              </a:ext>
            </a:extLst>
          </p:cNvPr>
          <p:cNvSpPr>
            <a:spLocks noGrp="1"/>
          </p:cNvSpPr>
          <p:nvPr>
            <p:ph type="dt" sz="half" idx="10"/>
          </p:nvPr>
        </p:nvSpPr>
        <p:spPr/>
        <p:txBody>
          <a:bodyPr/>
          <a:lstStyle/>
          <a:p>
            <a:fld id="{61F3055E-EF1D-464D-AFAB-38C9C65A1403}" type="datetime1">
              <a:rPr lang="en-US" smtClean="0"/>
              <a:t>5/20/2023</a:t>
            </a:fld>
            <a:endParaRPr lang="en-US"/>
          </a:p>
        </p:txBody>
      </p:sp>
      <p:sp>
        <p:nvSpPr>
          <p:cNvPr id="5" name="Footer Placeholder 4">
            <a:extLst>
              <a:ext uri="{FF2B5EF4-FFF2-40B4-BE49-F238E27FC236}">
                <a16:creationId xmlns:a16="http://schemas.microsoft.com/office/drawing/2014/main" id="{C7CF81BC-45F7-2455-132C-613367745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91912-18A4-4BB7-C3DC-30ADEA6947F6}"/>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95283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section_divider_blau">
    <p:spTree>
      <p:nvGrpSpPr>
        <p:cNvPr id="1" name=""/>
        <p:cNvGrpSpPr/>
        <p:nvPr/>
      </p:nvGrpSpPr>
      <p:grpSpPr>
        <a:xfrm>
          <a:off x="0" y="0"/>
          <a:ext cx="0" cy="0"/>
          <a:chOff x="0" y="0"/>
          <a:chExt cx="0" cy="0"/>
        </a:xfrm>
      </p:grpSpPr>
      <p:sp>
        <p:nvSpPr>
          <p:cNvPr id="5" name="Rechteck 4"/>
          <p:cNvSpPr/>
          <p:nvPr userDrawn="1"/>
        </p:nvSpPr>
        <p:spPr>
          <a:xfrm>
            <a:off x="0" y="696191"/>
            <a:ext cx="12192000" cy="54656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18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89973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_divider_blau">
    <p:spTree>
      <p:nvGrpSpPr>
        <p:cNvPr id="1" name=""/>
        <p:cNvGrpSpPr/>
        <p:nvPr/>
      </p:nvGrpSpPr>
      <p:grpSpPr>
        <a:xfrm>
          <a:off x="0" y="0"/>
          <a:ext cx="0" cy="0"/>
          <a:chOff x="0" y="0"/>
          <a:chExt cx="0" cy="0"/>
        </a:xfrm>
      </p:grpSpPr>
      <p:sp>
        <p:nvSpPr>
          <p:cNvPr id="5" name="Rechteck 4"/>
          <p:cNvSpPr/>
          <p:nvPr userDrawn="1"/>
        </p:nvSpPr>
        <p:spPr>
          <a:xfrm>
            <a:off x="0" y="696191"/>
            <a:ext cx="12192000" cy="54656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18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407556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ection_divider_hellgrün">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81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32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926110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_divider_rot">
    <p:spTree>
      <p:nvGrpSpPr>
        <p:cNvPr id="1" name=""/>
        <p:cNvGrpSpPr/>
        <p:nvPr/>
      </p:nvGrpSpPr>
      <p:grpSpPr>
        <a:xfrm>
          <a:off x="0" y="0"/>
          <a:ext cx="0" cy="0"/>
          <a:chOff x="0" y="0"/>
          <a:chExt cx="0" cy="0"/>
        </a:xfrm>
      </p:grpSpPr>
      <p:sp>
        <p:nvSpPr>
          <p:cNvPr id="8" name="Rechteck 7"/>
          <p:cNvSpPr/>
          <p:nvPr userDrawn="1"/>
        </p:nvSpPr>
        <p:spPr>
          <a:xfrm>
            <a:off x="0" y="706583"/>
            <a:ext cx="12192000" cy="5476009"/>
          </a:xfrm>
          <a:prstGeom prst="rect">
            <a:avLst/>
          </a:prstGeom>
          <a:solidFill>
            <a:srgbClr val="F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32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5"/>
            <a:ext cx="2600036" cy="619472"/>
          </a:xfrm>
          <a:prstGeom prst="rect">
            <a:avLst/>
          </a:prstGeom>
        </p:spPr>
      </p:pic>
    </p:spTree>
    <p:extLst>
      <p:ext uri="{BB962C8B-B14F-4D97-AF65-F5344CB8AC3E}">
        <p14:creationId xmlns:p14="http://schemas.microsoft.com/office/powerpoint/2010/main" val="2591601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_divider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459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32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2303095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mstein_content_blau">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10"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3751079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mstein_content_hellgrün">
    <p:spTree>
      <p:nvGrpSpPr>
        <p:cNvPr id="1" name=""/>
        <p:cNvGrpSpPr/>
        <p:nvPr/>
      </p:nvGrpSpPr>
      <p:grpSpPr>
        <a:xfrm>
          <a:off x="0" y="0"/>
          <a:ext cx="0" cy="0"/>
          <a:chOff x="0" y="0"/>
          <a:chExt cx="0" cy="0"/>
        </a:xfrm>
      </p:grpSpPr>
      <p:sp>
        <p:nvSpPr>
          <p:cNvPr id="5" name="Rechteck 4"/>
          <p:cNvSpPr/>
          <p:nvPr userDrawn="1"/>
        </p:nvSpPr>
        <p:spPr>
          <a:xfrm>
            <a:off x="0" y="713232"/>
            <a:ext cx="12192000" cy="5465618"/>
          </a:xfrm>
          <a:prstGeom prst="rect">
            <a:avLst/>
          </a:prstGeom>
          <a:solidFill>
            <a:srgbClr val="EC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93458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mstein_content_rot">
    <p:spTree>
      <p:nvGrpSpPr>
        <p:cNvPr id="1" name=""/>
        <p:cNvGrpSpPr/>
        <p:nvPr/>
      </p:nvGrpSpPr>
      <p:grpSpPr>
        <a:xfrm>
          <a:off x="0" y="0"/>
          <a:ext cx="0" cy="0"/>
          <a:chOff x="0" y="0"/>
          <a:chExt cx="0" cy="0"/>
        </a:xfrm>
      </p:grpSpPr>
      <p:sp>
        <p:nvSpPr>
          <p:cNvPr id="5" name="Rechteck 4"/>
          <p:cNvSpPr/>
          <p:nvPr userDrawn="1"/>
        </p:nvSpPr>
        <p:spPr>
          <a:xfrm>
            <a:off x="0" y="692450"/>
            <a:ext cx="12192000" cy="5465618"/>
          </a:xfrm>
          <a:prstGeom prst="rect">
            <a:avLst/>
          </a:prstGeom>
          <a:solidFill>
            <a:srgbClr val="FDE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413446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mstein_content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E3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3138044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omstein_content_blau">
    <p:spTree>
      <p:nvGrpSpPr>
        <p:cNvPr id="1" name=""/>
        <p:cNvGrpSpPr/>
        <p:nvPr/>
      </p:nvGrpSpPr>
      <p:grpSpPr>
        <a:xfrm>
          <a:off x="0" y="0"/>
          <a:ext cx="0" cy="0"/>
          <a:chOff x="0" y="0"/>
          <a:chExt cx="0" cy="0"/>
        </a:xfrm>
      </p:grpSpPr>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4"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baseline="0">
                <a:solidFill>
                  <a:srgbClr val="0070C0"/>
                </a:solidFill>
              </a:defRPr>
            </a:lvl1pPr>
            <a:lvl2pPr marL="284400" indent="-285750">
              <a:lnSpc>
                <a:spcPct val="100000"/>
              </a:lnSpc>
              <a:spcBef>
                <a:spcPts val="0"/>
              </a:spcBef>
              <a:spcAft>
                <a:spcPts val="1200"/>
              </a:spcAft>
              <a:buFont typeface="Arial" panose="020B0604020202020204" pitchFamily="34" charset="0"/>
              <a:buChar char="•"/>
              <a:defRPr sz="1500" u="none" baseline="0"/>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baseline="0"/>
            </a:lvl4pPr>
          </a:lstStyle>
          <a:p>
            <a:pPr lvl="0"/>
            <a:r>
              <a:rPr lang="de-DE"/>
              <a:t>Text durch klicken hinzufügen (Zwischenüberschriften: farbig/fett, </a:t>
            </a:r>
            <a:r>
              <a:rPr lang="de-DE" err="1"/>
              <a:t>Bulletpoints</a:t>
            </a:r>
            <a:r>
              <a:rPr lang="de-DE"/>
              <a:t>: normal/schwarz)</a:t>
            </a:r>
          </a:p>
          <a:p>
            <a:pPr lvl="1"/>
            <a:r>
              <a:rPr lang="de-DE" err="1"/>
              <a:t>Bulletpoint</a:t>
            </a:r>
            <a:r>
              <a:rPr lang="de-DE"/>
              <a:t> erste Ebene</a:t>
            </a:r>
          </a:p>
          <a:p>
            <a:pPr lvl="2"/>
            <a:r>
              <a:rPr lang="de-DE" err="1"/>
              <a:t>Bulletpoint</a:t>
            </a:r>
            <a:r>
              <a:rPr lang="de-DE"/>
              <a:t> zweite Ebene</a:t>
            </a:r>
          </a:p>
          <a:p>
            <a:pPr lvl="3"/>
            <a:r>
              <a:rPr lang="de-DE" err="1"/>
              <a:t>Bulletpoint</a:t>
            </a:r>
            <a:r>
              <a:rPr lang="de-DE"/>
              <a:t> dritte Ebene</a:t>
            </a:r>
          </a:p>
        </p:txBody>
      </p:sp>
      <p:sp>
        <p:nvSpPr>
          <p:cNvPr id="11"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8332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5A70-3A66-D167-3902-400646D3F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465520-A982-FAE2-8265-523874494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21497-C71C-DCF0-22E7-1B064E019E98}"/>
              </a:ext>
            </a:extLst>
          </p:cNvPr>
          <p:cNvSpPr>
            <a:spLocks noGrp="1"/>
          </p:cNvSpPr>
          <p:nvPr>
            <p:ph type="dt" sz="half" idx="10"/>
          </p:nvPr>
        </p:nvSpPr>
        <p:spPr/>
        <p:txBody>
          <a:bodyPr/>
          <a:lstStyle/>
          <a:p>
            <a:fld id="{B868D92B-7F91-4FA8-9693-E0ECC721784B}" type="datetime1">
              <a:rPr lang="en-US" smtClean="0"/>
              <a:t>5/20/2023</a:t>
            </a:fld>
            <a:endParaRPr lang="en-US"/>
          </a:p>
        </p:txBody>
      </p:sp>
      <p:sp>
        <p:nvSpPr>
          <p:cNvPr id="5" name="Footer Placeholder 4">
            <a:extLst>
              <a:ext uri="{FF2B5EF4-FFF2-40B4-BE49-F238E27FC236}">
                <a16:creationId xmlns:a16="http://schemas.microsoft.com/office/drawing/2014/main" id="{8A5129DA-C23B-CB84-E9F5-0CE111344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225B6-08F9-75B1-5B62-D02993EA4016}"/>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1439333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omstein_content_hellgrün">
    <p:spTree>
      <p:nvGrpSpPr>
        <p:cNvPr id="1" name=""/>
        <p:cNvGrpSpPr/>
        <p:nvPr/>
      </p:nvGrpSpPr>
      <p:grpSpPr>
        <a:xfrm>
          <a:off x="0" y="0"/>
          <a:ext cx="0" cy="0"/>
          <a:chOff x="0" y="0"/>
          <a:chExt cx="0" cy="0"/>
        </a:xfrm>
      </p:grpSpPr>
      <p:sp>
        <p:nvSpPr>
          <p:cNvPr id="5" name="Rechteck 4"/>
          <p:cNvSpPr/>
          <p:nvPr userDrawn="1"/>
        </p:nvSpPr>
        <p:spPr>
          <a:xfrm>
            <a:off x="0" y="713232"/>
            <a:ext cx="12192000" cy="5465618"/>
          </a:xfrm>
          <a:prstGeom prst="rect">
            <a:avLst/>
          </a:prstGeom>
          <a:solidFill>
            <a:srgbClr val="EC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0"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81A698"/>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2092503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_divider_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38200" y="5236983"/>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2023</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and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sp>
        <p:nvSpPr>
          <p:cNvPr id="9" name="Untertitel 2"/>
          <p:cNvSpPr>
            <a:spLocks noGrp="1"/>
          </p:cNvSpPr>
          <p:nvPr>
            <p:ph type="subTitle" idx="1" hasCustomPrompt="1"/>
          </p:nvPr>
        </p:nvSpPr>
        <p:spPr>
          <a:xfrm>
            <a:off x="879764"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4"/>
            <a:ext cx="2600036" cy="619472"/>
          </a:xfrm>
          <a:prstGeom prst="rect">
            <a:avLst/>
          </a:prstGeom>
        </p:spPr>
      </p:pic>
    </p:spTree>
    <p:extLst>
      <p:ext uri="{BB962C8B-B14F-4D97-AF65-F5344CB8AC3E}">
        <p14:creationId xmlns:p14="http://schemas.microsoft.com/office/powerpoint/2010/main" val="2690711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_divider_hellgrün">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81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38200" y="5254074"/>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2020</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sp>
        <p:nvSpPr>
          <p:cNvPr id="8" name="Untertitel 2"/>
          <p:cNvSpPr>
            <a:spLocks noGrp="1"/>
          </p:cNvSpPr>
          <p:nvPr>
            <p:ph type="subTitle" idx="1" hasCustomPrompt="1"/>
          </p:nvPr>
        </p:nvSpPr>
        <p:spPr>
          <a:xfrm>
            <a:off x="838200"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4"/>
            <a:ext cx="2600036" cy="619472"/>
          </a:xfrm>
          <a:prstGeom prst="rect">
            <a:avLst/>
          </a:prstGeom>
        </p:spPr>
      </p:pic>
    </p:spTree>
    <p:extLst>
      <p:ext uri="{BB962C8B-B14F-4D97-AF65-F5344CB8AC3E}">
        <p14:creationId xmlns:p14="http://schemas.microsoft.com/office/powerpoint/2010/main" val="1058838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_divider_rot">
    <p:spTree>
      <p:nvGrpSpPr>
        <p:cNvPr id="1" name=""/>
        <p:cNvGrpSpPr/>
        <p:nvPr/>
      </p:nvGrpSpPr>
      <p:grpSpPr>
        <a:xfrm>
          <a:off x="0" y="0"/>
          <a:ext cx="0" cy="0"/>
          <a:chOff x="0" y="0"/>
          <a:chExt cx="0" cy="0"/>
        </a:xfrm>
      </p:grpSpPr>
      <p:sp>
        <p:nvSpPr>
          <p:cNvPr id="8" name="Rechteck 7"/>
          <p:cNvSpPr/>
          <p:nvPr userDrawn="1"/>
        </p:nvSpPr>
        <p:spPr>
          <a:xfrm>
            <a:off x="0" y="706583"/>
            <a:ext cx="12192000" cy="5476009"/>
          </a:xfrm>
          <a:prstGeom prst="rect">
            <a:avLst/>
          </a:prstGeom>
          <a:solidFill>
            <a:srgbClr val="F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sp>
        <p:nvSpPr>
          <p:cNvPr id="6" name="Rechteck 5"/>
          <p:cNvSpPr/>
          <p:nvPr userDrawn="1"/>
        </p:nvSpPr>
        <p:spPr>
          <a:xfrm>
            <a:off x="838200" y="5254074"/>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2020</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5"/>
            <a:ext cx="2600036" cy="619472"/>
          </a:xfrm>
          <a:prstGeom prst="rect">
            <a:avLst/>
          </a:prstGeom>
        </p:spPr>
      </p:pic>
    </p:spTree>
    <p:extLst>
      <p:ext uri="{BB962C8B-B14F-4D97-AF65-F5344CB8AC3E}">
        <p14:creationId xmlns:p14="http://schemas.microsoft.com/office/powerpoint/2010/main" val="3638345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_divider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459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38200" y="5228436"/>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2020</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sp>
        <p:nvSpPr>
          <p:cNvPr id="8" name="Untertitel 2"/>
          <p:cNvSpPr>
            <a:spLocks noGrp="1"/>
          </p:cNvSpPr>
          <p:nvPr>
            <p:ph type="subTitle" idx="1" hasCustomPrompt="1"/>
          </p:nvPr>
        </p:nvSpPr>
        <p:spPr>
          <a:xfrm>
            <a:off x="879764"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4"/>
            <a:ext cx="2600036" cy="619472"/>
          </a:xfrm>
          <a:prstGeom prst="rect">
            <a:avLst/>
          </a:prstGeom>
        </p:spPr>
      </p:pic>
    </p:spTree>
    <p:extLst>
      <p:ext uri="{BB962C8B-B14F-4D97-AF65-F5344CB8AC3E}">
        <p14:creationId xmlns:p14="http://schemas.microsoft.com/office/powerpoint/2010/main" val="182028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C677-91D4-BF11-BE97-CBCE6CF63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A2579-ACF8-FB40-9E9D-934E9D87CD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0B7F23-27D3-DB02-9836-75CD67A0F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43E017-70EE-8074-2509-F2512CFBBC1F}"/>
              </a:ext>
            </a:extLst>
          </p:cNvPr>
          <p:cNvSpPr>
            <a:spLocks noGrp="1"/>
          </p:cNvSpPr>
          <p:nvPr>
            <p:ph type="dt" sz="half" idx="10"/>
          </p:nvPr>
        </p:nvSpPr>
        <p:spPr/>
        <p:txBody>
          <a:bodyPr/>
          <a:lstStyle/>
          <a:p>
            <a:fld id="{98FFE77B-AC3D-4EB5-8705-E8034A6559FA}" type="datetime1">
              <a:rPr lang="en-US" smtClean="0"/>
              <a:t>5/20/2023</a:t>
            </a:fld>
            <a:endParaRPr lang="en-US"/>
          </a:p>
        </p:txBody>
      </p:sp>
      <p:sp>
        <p:nvSpPr>
          <p:cNvPr id="6" name="Footer Placeholder 5">
            <a:extLst>
              <a:ext uri="{FF2B5EF4-FFF2-40B4-BE49-F238E27FC236}">
                <a16:creationId xmlns:a16="http://schemas.microsoft.com/office/drawing/2014/main" id="{0DF706EA-2C04-E52A-F720-74243AF61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63F87-9B39-0E4D-023C-B29B6985F17A}"/>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60487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8B57-0C89-2851-8C32-F5C46E672D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A0E4C-CD51-DCAA-9D1D-8E06815FE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F9712-99FB-7111-B637-6507C0A36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6E6E5-1B94-7C57-C906-C1207C06D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40EA79-F029-BE60-1C3B-A55D1DF2B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CAD97-48C2-0110-DAC5-BCC2D95C6703}"/>
              </a:ext>
            </a:extLst>
          </p:cNvPr>
          <p:cNvSpPr>
            <a:spLocks noGrp="1"/>
          </p:cNvSpPr>
          <p:nvPr>
            <p:ph type="dt" sz="half" idx="10"/>
          </p:nvPr>
        </p:nvSpPr>
        <p:spPr/>
        <p:txBody>
          <a:bodyPr/>
          <a:lstStyle/>
          <a:p>
            <a:fld id="{E0827CBD-9CCD-4AE3-877C-479575359B00}" type="datetime1">
              <a:rPr lang="en-US" smtClean="0"/>
              <a:t>5/20/2023</a:t>
            </a:fld>
            <a:endParaRPr lang="en-US"/>
          </a:p>
        </p:txBody>
      </p:sp>
      <p:sp>
        <p:nvSpPr>
          <p:cNvPr id="8" name="Footer Placeholder 7">
            <a:extLst>
              <a:ext uri="{FF2B5EF4-FFF2-40B4-BE49-F238E27FC236}">
                <a16:creationId xmlns:a16="http://schemas.microsoft.com/office/drawing/2014/main" id="{3592E176-5912-B5D6-33DF-FC55312A6C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9135A-45B8-4C3B-DB4E-3AB4DB1EB77A}"/>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6872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33D5-0C3C-C5A0-1D4E-D20A4F6F1C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1B16AF-1E9F-1FDD-2304-48755704AECD}"/>
              </a:ext>
            </a:extLst>
          </p:cNvPr>
          <p:cNvSpPr>
            <a:spLocks noGrp="1"/>
          </p:cNvSpPr>
          <p:nvPr>
            <p:ph type="dt" sz="half" idx="10"/>
          </p:nvPr>
        </p:nvSpPr>
        <p:spPr/>
        <p:txBody>
          <a:bodyPr/>
          <a:lstStyle/>
          <a:p>
            <a:fld id="{68AF3EE8-5C5F-44ED-976D-B5F52F6E9807}" type="datetime1">
              <a:rPr lang="en-US" smtClean="0"/>
              <a:t>5/20/2023</a:t>
            </a:fld>
            <a:endParaRPr lang="en-US"/>
          </a:p>
        </p:txBody>
      </p:sp>
      <p:sp>
        <p:nvSpPr>
          <p:cNvPr id="4" name="Footer Placeholder 3">
            <a:extLst>
              <a:ext uri="{FF2B5EF4-FFF2-40B4-BE49-F238E27FC236}">
                <a16:creationId xmlns:a16="http://schemas.microsoft.com/office/drawing/2014/main" id="{9EAB0CBA-9255-8175-3EFD-9C2F8B3A47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C7635-551B-2194-9846-EADC3F75142A}"/>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33598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FFBCB-5BBA-0041-A694-2F9D4015BABE}"/>
              </a:ext>
            </a:extLst>
          </p:cNvPr>
          <p:cNvSpPr>
            <a:spLocks noGrp="1"/>
          </p:cNvSpPr>
          <p:nvPr>
            <p:ph type="dt" sz="half" idx="10"/>
          </p:nvPr>
        </p:nvSpPr>
        <p:spPr/>
        <p:txBody>
          <a:bodyPr/>
          <a:lstStyle/>
          <a:p>
            <a:fld id="{99D3EB29-E350-43F2-B540-EE53CFE6433C}" type="datetime1">
              <a:rPr lang="en-US" smtClean="0"/>
              <a:t>5/20/2023</a:t>
            </a:fld>
            <a:endParaRPr lang="en-US"/>
          </a:p>
        </p:txBody>
      </p:sp>
      <p:sp>
        <p:nvSpPr>
          <p:cNvPr id="3" name="Footer Placeholder 2">
            <a:extLst>
              <a:ext uri="{FF2B5EF4-FFF2-40B4-BE49-F238E27FC236}">
                <a16:creationId xmlns:a16="http://schemas.microsoft.com/office/drawing/2014/main" id="{759E5722-A8DB-EC8E-EBD4-F29BBD844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76355-08E4-4520-C568-68904F877948}"/>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49804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A5FF-2196-246C-F258-D645C98DB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EE2570-2D27-EC8C-517B-D4EE6B05A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99F89-50B4-E1F5-75CD-97065AD9A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1DCD8-8931-0C34-ADBC-19F7BA88747A}"/>
              </a:ext>
            </a:extLst>
          </p:cNvPr>
          <p:cNvSpPr>
            <a:spLocks noGrp="1"/>
          </p:cNvSpPr>
          <p:nvPr>
            <p:ph type="dt" sz="half" idx="10"/>
          </p:nvPr>
        </p:nvSpPr>
        <p:spPr/>
        <p:txBody>
          <a:bodyPr/>
          <a:lstStyle/>
          <a:p>
            <a:fld id="{ADAB6009-0A0A-47AF-8155-E9EEF2898D09}" type="datetime1">
              <a:rPr lang="en-US" smtClean="0"/>
              <a:t>5/20/2023</a:t>
            </a:fld>
            <a:endParaRPr lang="en-US"/>
          </a:p>
        </p:txBody>
      </p:sp>
      <p:sp>
        <p:nvSpPr>
          <p:cNvPr id="6" name="Footer Placeholder 5">
            <a:extLst>
              <a:ext uri="{FF2B5EF4-FFF2-40B4-BE49-F238E27FC236}">
                <a16:creationId xmlns:a16="http://schemas.microsoft.com/office/drawing/2014/main" id="{BE836042-9633-396A-605B-BC2910C3D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272A9-62D9-DFFD-52D2-27B386D7848E}"/>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49949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F3A3-04D6-295F-AE7B-CD640D0D9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C7127B-1670-F5DA-7795-1949C207B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7C238-D717-6DBE-2496-9C77BE154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936F0-6766-1FFC-26E4-355753732044}"/>
              </a:ext>
            </a:extLst>
          </p:cNvPr>
          <p:cNvSpPr>
            <a:spLocks noGrp="1"/>
          </p:cNvSpPr>
          <p:nvPr>
            <p:ph type="dt" sz="half" idx="10"/>
          </p:nvPr>
        </p:nvSpPr>
        <p:spPr/>
        <p:txBody>
          <a:bodyPr/>
          <a:lstStyle/>
          <a:p>
            <a:fld id="{75443DF8-7DC5-4CA0-9993-48C31A910295}" type="datetime1">
              <a:rPr lang="en-US" smtClean="0"/>
              <a:t>5/20/2023</a:t>
            </a:fld>
            <a:endParaRPr lang="en-US"/>
          </a:p>
        </p:txBody>
      </p:sp>
      <p:sp>
        <p:nvSpPr>
          <p:cNvPr id="6" name="Footer Placeholder 5">
            <a:extLst>
              <a:ext uri="{FF2B5EF4-FFF2-40B4-BE49-F238E27FC236}">
                <a16:creationId xmlns:a16="http://schemas.microsoft.com/office/drawing/2014/main" id="{036F19CD-D637-A508-682F-63694321E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F3121-EA9A-3A42-3473-2ECD9CACF857}"/>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12395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AA11D-19B6-5830-5274-98D2DC4FA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99CD1-23D8-EB94-6CF7-B839B556F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A8F6-A3F2-77CA-9A2B-AB608A3DA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DFB4D-E9C0-453C-8D9F-4582890A548F}" type="datetime1">
              <a:rPr lang="en-US" smtClean="0"/>
              <a:t>5/20/2023</a:t>
            </a:fld>
            <a:endParaRPr lang="en-US"/>
          </a:p>
        </p:txBody>
      </p:sp>
      <p:sp>
        <p:nvSpPr>
          <p:cNvPr id="5" name="Footer Placeholder 4">
            <a:extLst>
              <a:ext uri="{FF2B5EF4-FFF2-40B4-BE49-F238E27FC236}">
                <a16:creationId xmlns:a16="http://schemas.microsoft.com/office/drawing/2014/main" id="{1B07895A-4975-2F8A-C215-4308C26CC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62947-8157-B09F-009C-07FC9653D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BFB-6940-461F-AE75-610C76984CC5}" type="slidenum">
              <a:rPr lang="en-US" smtClean="0"/>
              <a:t>‹#›</a:t>
            </a:fld>
            <a:endParaRPr lang="en-US"/>
          </a:p>
        </p:txBody>
      </p:sp>
    </p:spTree>
    <p:extLst>
      <p:ext uri="{BB962C8B-B14F-4D97-AF65-F5344CB8AC3E}">
        <p14:creationId xmlns:p14="http://schemas.microsoft.com/office/powerpoint/2010/main" val="311464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bg1"/>
                </a:solidFill>
                <a:latin typeface="Verdana" charset="0"/>
                <a:ea typeface="Verdana" charset="0"/>
                <a:cs typeface="Verdana" charset="0"/>
              </a:defRPr>
            </a:lvl1pPr>
          </a:lstStyle>
          <a:p>
            <a:fld id="{D719F127-089D-4A74-8BB2-A9D62A353533}" type="datetime1">
              <a:rPr lang="en-US" smtClean="0"/>
              <a:t>5/20/2023</a:t>
            </a:fld>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bg1"/>
                </a:solidFill>
                <a:latin typeface="Verdana" charset="0"/>
                <a:ea typeface="Verdana" charset="0"/>
                <a:cs typeface="Verdana" charset="0"/>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bg1"/>
                </a:solidFill>
                <a:latin typeface="Verdana" charset="0"/>
                <a:ea typeface="Verdana" charset="0"/>
                <a:cs typeface="Verdana" charset="0"/>
              </a:defRPr>
            </a:lvl1pPr>
          </a:lstStyle>
          <a:p>
            <a:fld id="{106CCE77-0CD7-1148-9A6B-C40122314B2E}" type="slidenum">
              <a:rPr lang="de-DE" smtClean="0"/>
              <a:pPr/>
              <a:t>‹#›</a:t>
            </a:fld>
            <a:endParaRPr lang="de-DE"/>
          </a:p>
        </p:txBody>
      </p:sp>
    </p:spTree>
    <p:extLst>
      <p:ext uri="{BB962C8B-B14F-4D97-AF65-F5344CB8AC3E}">
        <p14:creationId xmlns:p14="http://schemas.microsoft.com/office/powerpoint/2010/main" val="354879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sz="2600" b="1" i="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t">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solidFill>
                <a:latin typeface="Verdana" charset="0"/>
                <a:ea typeface="Verdana" charset="0"/>
                <a:cs typeface="Verdana" charset="0"/>
              </a:defRPr>
            </a:lvl1pPr>
          </a:lstStyle>
          <a:p>
            <a:fld id="{C27DEBEE-8FC3-459A-BAE0-A3D5A79CA13B}" type="datetime1">
              <a:rPr lang="en-US" smtClean="0"/>
              <a:t>5/20/2023</a:t>
            </a:fld>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solidFill>
                <a:latin typeface="Verdana" charset="0"/>
                <a:ea typeface="Verdana" charset="0"/>
                <a:cs typeface="Verdana" charset="0"/>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solidFill>
                <a:latin typeface="Verdana" charset="0"/>
                <a:ea typeface="Verdana" charset="0"/>
                <a:cs typeface="Verdana" charset="0"/>
              </a:defRPr>
            </a:lvl1pPr>
          </a:lstStyle>
          <a:p>
            <a:fld id="{195F06CA-5577-E54B-B1DC-7CB06FD6BFA4}" type="slidenum">
              <a:rPr lang="de-DE" smtClean="0"/>
              <a:pPr/>
              <a:t>‹#›</a:t>
            </a:fld>
            <a:endParaRPr lang="de-DE"/>
          </a:p>
        </p:txBody>
      </p:sp>
    </p:spTree>
    <p:extLst>
      <p:ext uri="{BB962C8B-B14F-4D97-AF65-F5344CB8AC3E}">
        <p14:creationId xmlns:p14="http://schemas.microsoft.com/office/powerpoint/2010/main" val="24888148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3" r:id="rId5"/>
  </p:sldLayoutIdLst>
  <p:hf hdr="0" ftr="0" dt="0"/>
  <p:txStyles>
    <p:titleStyle>
      <a:lvl1pPr algn="l" defTabSz="914400" rtl="0" eaLnBrk="1" latinLnBrk="0" hangingPunct="1">
        <a:lnSpc>
          <a:spcPct val="90000"/>
        </a:lnSpc>
        <a:spcBef>
          <a:spcPct val="0"/>
        </a:spcBef>
        <a:buNone/>
        <a:defRPr sz="1800" b="0" i="0" kern="1200">
          <a:solidFill>
            <a:schemeClr val="tx1"/>
          </a:solidFill>
          <a:latin typeface="Verdana" charset="0"/>
          <a:ea typeface="Verdana" charset="0"/>
          <a:cs typeface="Verdana" charset="0"/>
        </a:defRPr>
      </a:lvl1pPr>
    </p:titleStyle>
    <p:bodyStyle>
      <a:lvl1pPr marL="0" indent="0" algn="l" defTabSz="914400" rtl="0" eaLnBrk="1" latinLnBrk="0" hangingPunct="1">
        <a:lnSpc>
          <a:spcPct val="90000"/>
        </a:lnSpc>
        <a:spcBef>
          <a:spcPts val="1000"/>
        </a:spcBef>
        <a:buFont typeface="Arial"/>
        <a:buNone/>
        <a:defRPr sz="1800" b="0" i="0" kern="1200">
          <a:solidFill>
            <a:schemeClr val="tx1"/>
          </a:solidFill>
          <a:latin typeface="Verdana" charset="0"/>
          <a:ea typeface="Verdana" charset="0"/>
          <a:cs typeface="Verdana"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2pPr>
      <a:lvl3pPr marL="9144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0F3D-BC63-4C53-8E1B-5CA148ACDE82}" type="datetime1">
              <a:rPr lang="en-US" smtClean="0"/>
              <a:t>5/20/2023</a:t>
            </a:fld>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8E6DF-9A89-FD44-A2A6-1D1F4497C3DF}" type="slidenum">
              <a:rPr lang="de-DE" smtClean="0"/>
              <a:t>‹#›</a:t>
            </a:fld>
            <a:endParaRPr lang="de-DE"/>
          </a:p>
        </p:txBody>
      </p:sp>
    </p:spTree>
    <p:extLst>
      <p:ext uri="{BB962C8B-B14F-4D97-AF65-F5344CB8AC3E}">
        <p14:creationId xmlns:p14="http://schemas.microsoft.com/office/powerpoint/2010/main" val="4235676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400" rtl="0" eaLnBrk="1" latinLnBrk="0" hangingPunct="1">
        <a:lnSpc>
          <a:spcPct val="90000"/>
        </a:lnSpc>
        <a:spcBef>
          <a:spcPct val="0"/>
        </a:spcBef>
        <a:buNone/>
        <a:defRPr sz="440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t">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solidFill>
                <a:latin typeface="Verdana" charset="0"/>
                <a:ea typeface="Verdana" charset="0"/>
                <a:cs typeface="Verdana" charset="0"/>
              </a:defRPr>
            </a:lvl1pPr>
          </a:lstStyle>
          <a:p>
            <a:fld id="{F8166BE9-18E1-46F1-854F-9986C56CCE63}" type="datetime1">
              <a:rPr lang="en-US" smtClean="0"/>
              <a:t>5/20/2023</a:t>
            </a:fld>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solidFill>
                <a:latin typeface="Verdana" charset="0"/>
                <a:ea typeface="Verdana" charset="0"/>
                <a:cs typeface="Verdana" charset="0"/>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solidFill>
                <a:latin typeface="Verdana" charset="0"/>
                <a:ea typeface="Verdana" charset="0"/>
                <a:cs typeface="Verdana" charset="0"/>
              </a:defRPr>
            </a:lvl1pPr>
          </a:lstStyle>
          <a:p>
            <a:fld id="{195F06CA-5577-E54B-B1DC-7CB06FD6BFA4}" type="slidenum">
              <a:rPr lang="de-DE" smtClean="0"/>
              <a:pPr/>
              <a:t>‹#›</a:t>
            </a:fld>
            <a:endParaRPr lang="de-DE"/>
          </a:p>
        </p:txBody>
      </p:sp>
    </p:spTree>
    <p:extLst>
      <p:ext uri="{BB962C8B-B14F-4D97-AF65-F5344CB8AC3E}">
        <p14:creationId xmlns:p14="http://schemas.microsoft.com/office/powerpoint/2010/main" val="32377325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l" defTabSz="914400" rtl="0" eaLnBrk="1" latinLnBrk="0" hangingPunct="1">
        <a:lnSpc>
          <a:spcPct val="90000"/>
        </a:lnSpc>
        <a:spcBef>
          <a:spcPct val="0"/>
        </a:spcBef>
        <a:buNone/>
        <a:defRPr sz="1800" b="0" i="0" kern="1200">
          <a:solidFill>
            <a:schemeClr val="tx1"/>
          </a:solidFill>
          <a:latin typeface="Verdana" charset="0"/>
          <a:ea typeface="Verdana" charset="0"/>
          <a:cs typeface="Verdana" charset="0"/>
        </a:defRPr>
      </a:lvl1pPr>
    </p:titleStyle>
    <p:bodyStyle>
      <a:lvl1pPr marL="0" indent="0" algn="l" defTabSz="914400" rtl="0" eaLnBrk="1" latinLnBrk="0" hangingPunct="1">
        <a:lnSpc>
          <a:spcPct val="90000"/>
        </a:lnSpc>
        <a:spcBef>
          <a:spcPts val="1000"/>
        </a:spcBef>
        <a:buFont typeface="Arial"/>
        <a:buNone/>
        <a:defRPr sz="1800" b="0" i="0" kern="1200">
          <a:solidFill>
            <a:schemeClr val="tx1"/>
          </a:solidFill>
          <a:latin typeface="Verdana" charset="0"/>
          <a:ea typeface="Verdana" charset="0"/>
          <a:cs typeface="Verdana"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2pPr>
      <a:lvl3pPr marL="9144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700BD9-FF11-4273-AFDD-ACEF9900AE00}" type="datetime1">
              <a:rPr lang="en-US" smtClean="0">
                <a:solidFill>
                  <a:prstClr val="black">
                    <a:tint val="75000"/>
                  </a:prstClr>
                </a:solidFill>
              </a:rPr>
              <a:t>5/20/2023</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08E6DF-9A89-FD44-A2A6-1D1F4497C3DF}" type="slidenum">
              <a:rPr lang="de-DE" smtClean="0">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2832974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440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ublicprocurementinternational.com/"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ur-lex.europa.eu/EN/legal-content/summary/the-eu-s-international-procurement-instrument-ipi.html#:~:text=WHAT%20IS%20THE%20AIM%20OF,to%20international%20public%20procurement%20market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04666-C9D8-6C35-D91B-B9FA2F7FAABD}"/>
              </a:ext>
            </a:extLst>
          </p:cNvPr>
          <p:cNvSpPr>
            <a:spLocks noGrp="1"/>
          </p:cNvSpPr>
          <p:nvPr>
            <p:ph type="ctrTitle"/>
          </p:nvPr>
        </p:nvSpPr>
        <p:spPr>
          <a:xfrm>
            <a:off x="640080" y="320040"/>
            <a:ext cx="6692827" cy="3892669"/>
          </a:xfrm>
        </p:spPr>
        <p:txBody>
          <a:bodyPr>
            <a:normAutofit/>
          </a:bodyPr>
          <a:lstStyle/>
          <a:p>
            <a:pPr algn="l" rtl="0">
              <a:spcBef>
                <a:spcPts val="0"/>
              </a:spcBef>
              <a:spcAft>
                <a:spcPts val="0"/>
              </a:spcAft>
            </a:pPr>
            <a:r>
              <a:rPr lang="en-US" sz="3600" b="1" i="0" dirty="0">
                <a:effectLst/>
                <a:latin typeface="Palatino"/>
              </a:rPr>
              <a:t>The New EU Foreign Subsidies Regulation</a:t>
            </a:r>
            <a:br>
              <a:rPr lang="en-US" sz="3600" b="0" i="0" dirty="0">
                <a:effectLst/>
                <a:latin typeface="Palatino"/>
              </a:rPr>
            </a:br>
            <a:br>
              <a:rPr lang="en-US" sz="3600" b="0" i="0" dirty="0">
                <a:effectLst/>
                <a:latin typeface="Palatino"/>
              </a:rPr>
            </a:br>
            <a:r>
              <a:rPr lang="en-US" sz="3600" b="0" i="0" dirty="0">
                <a:effectLst/>
                <a:latin typeface="Palatino"/>
              </a:rPr>
              <a:t>Christopher Yukins</a:t>
            </a:r>
            <a:br>
              <a:rPr lang="en-US" sz="3600" b="0" i="0" dirty="0">
                <a:effectLst/>
                <a:latin typeface="Palatino"/>
              </a:rPr>
            </a:br>
            <a:r>
              <a:rPr lang="en-US" sz="2400" b="0" i="0" dirty="0">
                <a:effectLst/>
                <a:latin typeface="Palatino"/>
              </a:rPr>
              <a:t>George Washington University Law School</a:t>
            </a:r>
            <a:br>
              <a:rPr lang="en-US" sz="3600" b="0" i="0" dirty="0">
                <a:effectLst/>
                <a:latin typeface="Arial" panose="020B0604020202020204" pitchFamily="34" charset="0"/>
              </a:rPr>
            </a:br>
            <a:endParaRPr lang="en-US" sz="3600" dirty="0"/>
          </a:p>
        </p:txBody>
      </p:sp>
      <p:sp>
        <p:nvSpPr>
          <p:cNvPr id="3" name="Subtitle 2">
            <a:extLst>
              <a:ext uri="{FF2B5EF4-FFF2-40B4-BE49-F238E27FC236}">
                <a16:creationId xmlns:a16="http://schemas.microsoft.com/office/drawing/2014/main" id="{D4AEAD5B-EF6E-7511-CF98-5FA5A6831D44}"/>
              </a:ext>
            </a:extLst>
          </p:cNvPr>
          <p:cNvSpPr>
            <a:spLocks noGrp="1"/>
          </p:cNvSpPr>
          <p:nvPr>
            <p:ph type="subTitle" idx="1"/>
          </p:nvPr>
        </p:nvSpPr>
        <p:spPr>
          <a:xfrm>
            <a:off x="640080" y="4631161"/>
            <a:ext cx="6692827" cy="1569486"/>
          </a:xfrm>
        </p:spPr>
        <p:txBody>
          <a:bodyPr>
            <a:normAutofit/>
          </a:bodyPr>
          <a:lstStyle/>
          <a:p>
            <a:pPr algn="l"/>
            <a:r>
              <a:rPr lang="en-US" sz="1300" b="1" dirty="0"/>
              <a:t>Challenges for Public Procurement in Europe and Beyond: Concept </a:t>
            </a:r>
            <a:r>
              <a:rPr lang="en-US" sz="1300" b="1" dirty="0" err="1"/>
              <a:t>Programme</a:t>
            </a:r>
            <a:endParaRPr lang="en-US" sz="1300" b="1" dirty="0"/>
          </a:p>
          <a:p>
            <a:pPr algn="l"/>
            <a:r>
              <a:rPr lang="en-US" sz="1300" dirty="0"/>
              <a:t>Conference Brussels, DG Trade, June 7, 2023, 14:00 CET</a:t>
            </a:r>
          </a:p>
          <a:p>
            <a:pPr algn="l"/>
            <a:r>
              <a:rPr lang="en-US" sz="1300" dirty="0"/>
              <a:t>Institutions for Open Societies: The Transactional State</a:t>
            </a:r>
          </a:p>
          <a:p>
            <a:pPr algn="l"/>
            <a:endParaRPr lang="en-US" sz="1300" dirty="0"/>
          </a:p>
          <a:p>
            <a:pPr algn="l"/>
            <a:r>
              <a:rPr lang="en-US" sz="1300" dirty="0"/>
              <a:t>Digital digestion - Webinar</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government procurement law program&#10;&#10;Description automatically generated with low confidence">
            <a:extLst>
              <a:ext uri="{FF2B5EF4-FFF2-40B4-BE49-F238E27FC236}">
                <a16:creationId xmlns:a16="http://schemas.microsoft.com/office/drawing/2014/main" id="{C557CF94-FC99-F1A2-5770-873B0D0FF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544" y="1267079"/>
            <a:ext cx="4087368" cy="4087368"/>
          </a:xfrm>
          <a:prstGeom prst="rect">
            <a:avLst/>
          </a:prstGeom>
        </p:spPr>
      </p:pic>
      <p:sp>
        <p:nvSpPr>
          <p:cNvPr id="6" name="Slide Number Placeholder 5">
            <a:extLst>
              <a:ext uri="{FF2B5EF4-FFF2-40B4-BE49-F238E27FC236}">
                <a16:creationId xmlns:a16="http://schemas.microsoft.com/office/drawing/2014/main" id="{9D8CAF44-D6DB-C01B-5B7C-8C5735FB67A1}"/>
              </a:ext>
            </a:extLst>
          </p:cNvPr>
          <p:cNvSpPr>
            <a:spLocks noGrp="1"/>
          </p:cNvSpPr>
          <p:nvPr>
            <p:ph type="sldNum" sz="quarter" idx="12"/>
          </p:nvPr>
        </p:nvSpPr>
        <p:spPr/>
        <p:txBody>
          <a:bodyPr/>
          <a:lstStyle/>
          <a:p>
            <a:fld id="{BD207BFB-6940-461F-AE75-610C76984CC5}" type="slidenum">
              <a:rPr lang="en-US" smtClean="0"/>
              <a:t>1</a:t>
            </a:fld>
            <a:endParaRPr lang="en-US"/>
          </a:p>
        </p:txBody>
      </p:sp>
    </p:spTree>
    <p:extLst>
      <p:ext uri="{BB962C8B-B14F-4D97-AF65-F5344CB8AC3E}">
        <p14:creationId xmlns:p14="http://schemas.microsoft.com/office/powerpoint/2010/main" val="210340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1A387B-3B10-1FB5-3818-2120021CFF20}"/>
              </a:ext>
            </a:extLst>
          </p:cNvPr>
          <p:cNvPicPr>
            <a:picLocks noChangeAspect="1"/>
          </p:cNvPicPr>
          <p:nvPr/>
        </p:nvPicPr>
        <p:blipFill rotWithShape="1">
          <a:blip r:embed="rId2">
            <a:alphaModFix amt="40000"/>
          </a:blip>
          <a:srcRect r="13131"/>
          <a:stretch/>
        </p:blipFill>
        <p:spPr>
          <a:xfrm>
            <a:off x="0" y="-85509"/>
            <a:ext cx="8450297" cy="6857990"/>
          </a:xfrm>
          <a:prstGeom prst="rect">
            <a:avLst/>
          </a:prstGeom>
        </p:spPr>
      </p:pic>
      <p:sp>
        <p:nvSpPr>
          <p:cNvPr id="6" name="TextBox 5">
            <a:extLst>
              <a:ext uri="{FF2B5EF4-FFF2-40B4-BE49-F238E27FC236}">
                <a16:creationId xmlns:a16="http://schemas.microsoft.com/office/drawing/2014/main" id="{B3C7225F-9571-9143-206D-533EDF1C427E}"/>
              </a:ext>
            </a:extLst>
          </p:cNvPr>
          <p:cNvSpPr txBox="1"/>
          <p:nvPr/>
        </p:nvSpPr>
        <p:spPr>
          <a:xfrm>
            <a:off x="838200" y="1554176"/>
            <a:ext cx="4619621" cy="395717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dirty="0">
                <a:solidFill>
                  <a:srgbClr val="FFFFFF"/>
                </a:solidFill>
              </a:rPr>
              <a:t>Christopher Yukins -- Lynn David Research Professor in Government Procurement Law</a:t>
            </a:r>
          </a:p>
          <a:p>
            <a:pPr marL="285750" indent="-228600">
              <a:lnSpc>
                <a:spcPct val="90000"/>
              </a:lnSpc>
              <a:spcAft>
                <a:spcPts val="600"/>
              </a:spcAft>
              <a:buFont typeface="Arial" panose="020B0604020202020204" pitchFamily="34" charset="0"/>
              <a:buChar char="•"/>
            </a:pPr>
            <a:r>
              <a:rPr lang="en-US" sz="2000" b="1" dirty="0">
                <a:solidFill>
                  <a:srgbClr val="FFFFFF"/>
                </a:solidFill>
              </a:rPr>
              <a:t>George Washington University Law School offers JD, LLM and Masters in Law degrees in procurement law, live and online</a:t>
            </a:r>
          </a:p>
          <a:p>
            <a:pPr marL="285750" indent="-228600">
              <a:lnSpc>
                <a:spcPct val="90000"/>
              </a:lnSpc>
              <a:spcAft>
                <a:spcPts val="600"/>
              </a:spcAft>
              <a:buFont typeface="Arial" panose="020B0604020202020204" pitchFamily="34" charset="0"/>
              <a:buChar char="•"/>
            </a:pPr>
            <a:r>
              <a:rPr lang="en-US" sz="2000" b="1" dirty="0">
                <a:solidFill>
                  <a:srgbClr val="FFFFFF"/>
                </a:solidFill>
              </a:rPr>
              <a:t>Program founded 1960</a:t>
            </a:r>
          </a:p>
          <a:p>
            <a:pPr marL="285750" indent="-228600">
              <a:lnSpc>
                <a:spcPct val="90000"/>
              </a:lnSpc>
              <a:spcAft>
                <a:spcPts val="600"/>
              </a:spcAft>
              <a:buFont typeface="Arial" panose="020B0604020202020204" pitchFamily="34" charset="0"/>
              <a:buChar char="•"/>
            </a:pPr>
            <a:r>
              <a:rPr lang="en-US" sz="2000" b="1" dirty="0">
                <a:solidFill>
                  <a:srgbClr val="FFFFFF"/>
                </a:solidFill>
              </a:rPr>
              <a:t>Work nationally and internationally</a:t>
            </a:r>
          </a:p>
        </p:txBody>
      </p:sp>
      <p:pic>
        <p:nvPicPr>
          <p:cNvPr id="5" name="Picture 4" descr="A person in a suit and tie&#10;&#10;Description automatically generated with medium confidence">
            <a:extLst>
              <a:ext uri="{FF2B5EF4-FFF2-40B4-BE49-F238E27FC236}">
                <a16:creationId xmlns:a16="http://schemas.microsoft.com/office/drawing/2014/main" id="{13B6F908-648F-DFD3-84CA-E4DD4A47546A}"/>
              </a:ext>
            </a:extLst>
          </p:cNvPr>
          <p:cNvPicPr>
            <a:picLocks noChangeAspect="1"/>
          </p:cNvPicPr>
          <p:nvPr/>
        </p:nvPicPr>
        <p:blipFill rotWithShape="1">
          <a:blip r:embed="rId3">
            <a:extLst>
              <a:ext uri="{28A0092B-C50C-407E-A947-70E740481C1C}">
                <a14:useLocalDpi xmlns:a14="http://schemas.microsoft.com/office/drawing/2010/main" val="0"/>
              </a:ext>
            </a:extLst>
          </a:blip>
          <a:srcRect l="21982" r="19981"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6">
            <a:extLst>
              <a:ext uri="{FF2B5EF4-FFF2-40B4-BE49-F238E27FC236}">
                <a16:creationId xmlns:a16="http://schemas.microsoft.com/office/drawing/2014/main" id="{2B1C1677-A68F-A248-8BE7-0BE26283C0D4}"/>
              </a:ext>
            </a:extLst>
          </p:cNvPr>
          <p:cNvSpPr>
            <a:spLocks noGrp="1"/>
          </p:cNvSpPr>
          <p:nvPr>
            <p:ph type="sldNum" sz="quarter" idx="12"/>
          </p:nvPr>
        </p:nvSpPr>
        <p:spPr/>
        <p:txBody>
          <a:bodyPr/>
          <a:lstStyle/>
          <a:p>
            <a:fld id="{BD207BFB-6940-461F-AE75-610C76984CC5}" type="slidenum">
              <a:rPr lang="en-US" smtClean="0"/>
              <a:t>2</a:t>
            </a:fld>
            <a:endParaRPr lang="en-US"/>
          </a:p>
        </p:txBody>
      </p:sp>
    </p:spTree>
    <p:extLst>
      <p:ext uri="{BB962C8B-B14F-4D97-AF65-F5344CB8AC3E}">
        <p14:creationId xmlns:p14="http://schemas.microsoft.com/office/powerpoint/2010/main" val="310514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1C02986-6E5E-839D-71C1-4E5D783D5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2742EE-24AA-1D53-6B0E-FB58167C2E8B}"/>
              </a:ext>
            </a:extLst>
          </p:cNvPr>
          <p:cNvSpPr/>
          <p:nvPr/>
        </p:nvSpPr>
        <p:spPr>
          <a:xfrm>
            <a:off x="2417427" y="4543975"/>
            <a:ext cx="7357145"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Materials and recordings from April 18, 2023 webinar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www.publicprocurementinternational.com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Recording also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YouTube:  GW Law Government Procurement Law Program</a:t>
            </a:r>
          </a:p>
        </p:txBody>
      </p:sp>
      <p:pic>
        <p:nvPicPr>
          <p:cNvPr id="2" name="Picture 1">
            <a:extLst>
              <a:ext uri="{FF2B5EF4-FFF2-40B4-BE49-F238E27FC236}">
                <a16:creationId xmlns:a16="http://schemas.microsoft.com/office/drawing/2014/main" id="{9DCFD97C-F041-E3FD-5D32-2E0BA074754C}"/>
              </a:ext>
            </a:extLst>
          </p:cNvPr>
          <p:cNvPicPr>
            <a:picLocks noChangeAspect="1"/>
          </p:cNvPicPr>
          <p:nvPr/>
        </p:nvPicPr>
        <p:blipFill>
          <a:blip r:embed="rId4"/>
          <a:stretch>
            <a:fillRect/>
          </a:stretch>
        </p:blipFill>
        <p:spPr>
          <a:xfrm>
            <a:off x="9890151" y="3567526"/>
            <a:ext cx="2186270" cy="2906486"/>
          </a:xfrm>
          <a:prstGeom prst="rect">
            <a:avLst/>
          </a:prstGeom>
        </p:spPr>
      </p:pic>
      <p:sp>
        <p:nvSpPr>
          <p:cNvPr id="3" name="Slide Number Placeholder 2">
            <a:extLst>
              <a:ext uri="{FF2B5EF4-FFF2-40B4-BE49-F238E27FC236}">
                <a16:creationId xmlns:a16="http://schemas.microsoft.com/office/drawing/2014/main" id="{2A05C938-B9F2-8DA2-AA70-737189D5974C}"/>
              </a:ext>
            </a:extLst>
          </p:cNvPr>
          <p:cNvSpPr>
            <a:spLocks noGrp="1"/>
          </p:cNvSpPr>
          <p:nvPr>
            <p:ph type="sldNum" sz="quarter" idx="12"/>
          </p:nvPr>
        </p:nvSpPr>
        <p:spPr/>
        <p:txBody>
          <a:bodyPr/>
          <a:lstStyle/>
          <a:p>
            <a:fld id="{BD207BFB-6940-461F-AE75-610C76984CC5}" type="slidenum">
              <a:rPr lang="en-US" smtClean="0"/>
              <a:t>3</a:t>
            </a:fld>
            <a:endParaRPr lang="en-US"/>
          </a:p>
        </p:txBody>
      </p:sp>
      <p:sp>
        <p:nvSpPr>
          <p:cNvPr id="4" name="TextBox 3">
            <a:extLst>
              <a:ext uri="{FF2B5EF4-FFF2-40B4-BE49-F238E27FC236}">
                <a16:creationId xmlns:a16="http://schemas.microsoft.com/office/drawing/2014/main" id="{28CE63E9-8A18-81AA-3C81-5E8FD5DA2973}"/>
              </a:ext>
            </a:extLst>
          </p:cNvPr>
          <p:cNvSpPr txBox="1"/>
          <p:nvPr/>
        </p:nvSpPr>
        <p:spPr>
          <a:xfrm>
            <a:off x="9455529" y="6486203"/>
            <a:ext cx="3055514" cy="253916"/>
          </a:xfrm>
          <a:prstGeom prst="rect">
            <a:avLst/>
          </a:prstGeom>
          <a:noFill/>
        </p:spPr>
        <p:txBody>
          <a:bodyPr wrap="square" rtlCol="0">
            <a:spAutoFit/>
          </a:bodyPr>
          <a:lstStyle/>
          <a:p>
            <a:r>
              <a:rPr lang="en-US" sz="1050" dirty="0">
                <a:solidFill>
                  <a:schemeClr val="bg1"/>
                </a:solidFill>
              </a:rPr>
              <a:t>Pascal Friton, Max Klasse &amp; Christopher Yukins</a:t>
            </a:r>
          </a:p>
        </p:txBody>
      </p:sp>
    </p:spTree>
    <p:extLst>
      <p:ext uri="{BB962C8B-B14F-4D97-AF65-F5344CB8AC3E}">
        <p14:creationId xmlns:p14="http://schemas.microsoft.com/office/powerpoint/2010/main" val="249800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DB61DC7-71C9-7CFB-6EB2-9E54C0129A55}"/>
              </a:ext>
            </a:extLst>
          </p:cNvPr>
          <p:cNvSpPr>
            <a:spLocks noGrp="1"/>
          </p:cNvSpPr>
          <p:nvPr>
            <p:ph type="title"/>
          </p:nvPr>
        </p:nvSpPr>
        <p:spPr>
          <a:xfrm>
            <a:off x="630936" y="639520"/>
            <a:ext cx="3429000" cy="1719072"/>
          </a:xfrm>
        </p:spPr>
        <p:txBody>
          <a:bodyPr anchor="b">
            <a:normAutofit/>
          </a:bodyPr>
          <a:lstStyle/>
          <a:p>
            <a:r>
              <a:rPr lang="en-US" sz="3800" b="1" dirty="0"/>
              <a:t>EU Foreign Subsidies Regulation (FSR)</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DCD67C6-38C1-7AC1-E863-FD35C2A12CED}"/>
              </a:ext>
            </a:extLst>
          </p:cNvPr>
          <p:cNvSpPr>
            <a:spLocks noGrp="1"/>
          </p:cNvSpPr>
          <p:nvPr>
            <p:ph idx="1"/>
          </p:nvPr>
        </p:nvSpPr>
        <p:spPr>
          <a:xfrm>
            <a:off x="630936" y="2807208"/>
            <a:ext cx="3429000" cy="3410712"/>
          </a:xfrm>
        </p:spPr>
        <p:txBody>
          <a:bodyPr anchor="t">
            <a:normAutofit fontScale="92500" lnSpcReduction="10000"/>
          </a:bodyPr>
          <a:lstStyle/>
          <a:p>
            <a:r>
              <a:rPr lang="en-US" sz="1500" dirty="0"/>
              <a:t>To “level the playing field” the FSR imposes EU “State aid” doctrine on foreign vendors competing in EU Member States</a:t>
            </a:r>
          </a:p>
          <a:p>
            <a:pPr lvl="1"/>
            <a:r>
              <a:rPr lang="en-US" sz="1500" dirty="0"/>
              <a:t>Bidders must disclose foreign government subsidies</a:t>
            </a:r>
          </a:p>
          <a:p>
            <a:pPr lvl="1"/>
            <a:r>
              <a:rPr lang="en-US" sz="1500" dirty="0"/>
              <a:t>Commission will review</a:t>
            </a:r>
          </a:p>
          <a:p>
            <a:r>
              <a:rPr lang="en-US" sz="1500" dirty="0"/>
              <a:t>Applicable to civil agency procurements above 250 million Euros</a:t>
            </a:r>
          </a:p>
          <a:p>
            <a:r>
              <a:rPr lang="en-US" sz="1500" dirty="0"/>
              <a:t>European Commission may undertake </a:t>
            </a:r>
            <a:r>
              <a:rPr lang="en-US" sz="1500" i="1" dirty="0"/>
              <a:t>ex officio </a:t>
            </a:r>
            <a:r>
              <a:rPr lang="en-US" sz="1500" dirty="0"/>
              <a:t>investigations of defense procurements</a:t>
            </a:r>
          </a:p>
          <a:p>
            <a:r>
              <a:rPr lang="en-US" sz="1500" dirty="0"/>
              <a:t>Enormous administrative burden, including for EU-based vendors buying from abroad; may be used strategically by competitors</a:t>
            </a:r>
          </a:p>
        </p:txBody>
      </p:sp>
      <p:pic>
        <p:nvPicPr>
          <p:cNvPr id="9" name="Picture 8">
            <a:extLst>
              <a:ext uri="{FF2B5EF4-FFF2-40B4-BE49-F238E27FC236}">
                <a16:creationId xmlns:a16="http://schemas.microsoft.com/office/drawing/2014/main" id="{862CF41E-42E7-FDB3-01A2-EE72433568D4}"/>
              </a:ext>
            </a:extLst>
          </p:cNvPr>
          <p:cNvPicPr>
            <a:picLocks noChangeAspect="1"/>
          </p:cNvPicPr>
          <p:nvPr/>
        </p:nvPicPr>
        <p:blipFill>
          <a:blip r:embed="rId2"/>
          <a:stretch>
            <a:fillRect/>
          </a:stretch>
        </p:blipFill>
        <p:spPr>
          <a:xfrm>
            <a:off x="4654296" y="1047217"/>
            <a:ext cx="6903720" cy="4763566"/>
          </a:xfrm>
          <a:prstGeom prst="rect">
            <a:avLst/>
          </a:prstGeom>
        </p:spPr>
      </p:pic>
      <p:sp>
        <p:nvSpPr>
          <p:cNvPr id="10" name="Slide Number Placeholder 9">
            <a:extLst>
              <a:ext uri="{FF2B5EF4-FFF2-40B4-BE49-F238E27FC236}">
                <a16:creationId xmlns:a16="http://schemas.microsoft.com/office/drawing/2014/main" id="{7469605A-ED84-7555-47E4-FA55DF45C2B8}"/>
              </a:ext>
            </a:extLst>
          </p:cNvPr>
          <p:cNvSpPr>
            <a:spLocks noGrp="1"/>
          </p:cNvSpPr>
          <p:nvPr>
            <p:ph type="sldNum" sz="quarter" idx="12"/>
          </p:nvPr>
        </p:nvSpPr>
        <p:spPr/>
        <p:txBody>
          <a:bodyPr/>
          <a:lstStyle/>
          <a:p>
            <a:fld id="{BD207BFB-6940-461F-AE75-610C76984CC5}" type="slidenum">
              <a:rPr lang="en-US" smtClean="0"/>
              <a:t>4</a:t>
            </a:fld>
            <a:endParaRPr lang="en-US"/>
          </a:p>
        </p:txBody>
      </p:sp>
    </p:spTree>
    <p:extLst>
      <p:ext uri="{BB962C8B-B14F-4D97-AF65-F5344CB8AC3E}">
        <p14:creationId xmlns:p14="http://schemas.microsoft.com/office/powerpoint/2010/main" val="174784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D970C-FC9F-F4F0-CC65-720190C1B9B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000" dirty="0"/>
              <a:t>Discrimination?</a:t>
            </a:r>
            <a:endParaRPr lang="en-US" sz="4000" kern="1200" dirty="0">
              <a:solidFill>
                <a:schemeClr val="tx1"/>
              </a:solidFill>
              <a:latin typeface="+mj-lt"/>
              <a:ea typeface="+mj-ea"/>
              <a:cs typeface="+mj-cs"/>
            </a:endParaRP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2557D27-EC48-3AA4-8F39-A4C846AEB0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6464" y="386072"/>
            <a:ext cx="6209086" cy="61605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750239-3907-977F-2EE3-B2E2C8EDB8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D207BFB-6940-461F-AE75-610C76984CC5}" type="slidenum">
              <a:rPr lang="en-US" smtClean="0"/>
              <a:pPr>
                <a:spcAft>
                  <a:spcPts val="600"/>
                </a:spcAft>
              </a:pPr>
              <a:t>5</a:t>
            </a:fld>
            <a:endParaRPr lang="en-US"/>
          </a:p>
        </p:txBody>
      </p:sp>
      <p:sp>
        <p:nvSpPr>
          <p:cNvPr id="6" name="Arrow: Right 5">
            <a:extLst>
              <a:ext uri="{FF2B5EF4-FFF2-40B4-BE49-F238E27FC236}">
                <a16:creationId xmlns:a16="http://schemas.microsoft.com/office/drawing/2014/main" id="{C4DD7D30-1680-C5F1-98AB-4E417A2CA2FE}"/>
              </a:ext>
            </a:extLst>
          </p:cNvPr>
          <p:cNvSpPr/>
          <p:nvPr/>
        </p:nvSpPr>
        <p:spPr>
          <a:xfrm rot="10800000">
            <a:off x="6118690" y="3034717"/>
            <a:ext cx="2172110" cy="3897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314BCA-7C3F-8883-8431-D42DB2762B6E}"/>
              </a:ext>
            </a:extLst>
          </p:cNvPr>
          <p:cNvSpPr/>
          <p:nvPr/>
        </p:nvSpPr>
        <p:spPr>
          <a:xfrm>
            <a:off x="4624627" y="2920817"/>
            <a:ext cx="1494064" cy="10920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Non-EU “Main” Supplier – Heavy Disclosure Obligations and Risk</a:t>
            </a:r>
          </a:p>
        </p:txBody>
      </p:sp>
      <p:sp>
        <p:nvSpPr>
          <p:cNvPr id="9" name="Arrow: Right 8">
            <a:extLst>
              <a:ext uri="{FF2B5EF4-FFF2-40B4-BE49-F238E27FC236}">
                <a16:creationId xmlns:a16="http://schemas.microsoft.com/office/drawing/2014/main" id="{561757D2-238E-66A4-6B44-45D4851BD2FE}"/>
              </a:ext>
            </a:extLst>
          </p:cNvPr>
          <p:cNvSpPr/>
          <p:nvPr/>
        </p:nvSpPr>
        <p:spPr>
          <a:xfrm rot="5400000">
            <a:off x="7537823" y="3454755"/>
            <a:ext cx="726368" cy="3897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EDBFF62-67A5-6E1B-D92B-99162FED4279}"/>
              </a:ext>
            </a:extLst>
          </p:cNvPr>
          <p:cNvSpPr/>
          <p:nvPr/>
        </p:nvSpPr>
        <p:spPr>
          <a:xfrm>
            <a:off x="6817179" y="2473780"/>
            <a:ext cx="2326708" cy="992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 Prime Contractor/</a:t>
            </a:r>
          </a:p>
          <a:p>
            <a:pPr algn="ctr"/>
            <a:r>
              <a:rPr lang="en-US" dirty="0"/>
              <a:t>Procurement</a:t>
            </a:r>
          </a:p>
        </p:txBody>
      </p:sp>
      <p:sp>
        <p:nvSpPr>
          <p:cNvPr id="12" name="Rectangle 11">
            <a:extLst>
              <a:ext uri="{FF2B5EF4-FFF2-40B4-BE49-F238E27FC236}">
                <a16:creationId xmlns:a16="http://schemas.microsoft.com/office/drawing/2014/main" id="{A9D0F86E-16E1-A971-044D-6233978FD331}"/>
              </a:ext>
            </a:extLst>
          </p:cNvPr>
          <p:cNvSpPr/>
          <p:nvPr/>
        </p:nvSpPr>
        <p:spPr>
          <a:xfrm>
            <a:off x="6974416" y="4033334"/>
            <a:ext cx="1853181" cy="10920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EU “Main” Supplier – No Disclosure Obligations and No Risk</a:t>
            </a:r>
          </a:p>
        </p:txBody>
      </p:sp>
    </p:spTree>
    <p:extLst>
      <p:ext uri="{BB962C8B-B14F-4D97-AF65-F5344CB8AC3E}">
        <p14:creationId xmlns:p14="http://schemas.microsoft.com/office/powerpoint/2010/main" val="375089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5211C-9E35-CE3D-A60D-9D6DBB1B9DA8}"/>
              </a:ext>
            </a:extLst>
          </p:cNvPr>
          <p:cNvSpPr>
            <a:spLocks noGrp="1"/>
          </p:cNvSpPr>
          <p:nvPr>
            <p:ph type="title"/>
          </p:nvPr>
        </p:nvSpPr>
        <p:spPr>
          <a:xfrm>
            <a:off x="612648" y="365125"/>
            <a:ext cx="5295015" cy="2063808"/>
          </a:xfrm>
        </p:spPr>
        <p:txBody>
          <a:bodyPr anchor="b">
            <a:normAutofit/>
          </a:bodyPr>
          <a:lstStyle/>
          <a:p>
            <a:r>
              <a:rPr lang="en-US" sz="3400" b="1"/>
              <a:t>Potential Solution – Exempt WTO Government Procurement Agreement (GPA) Nations</a:t>
            </a:r>
          </a:p>
        </p:txBody>
      </p:sp>
      <p:sp>
        <p:nvSpPr>
          <p:cNvPr id="3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4B4592-098C-551E-D6DD-498BDEDE878B}"/>
              </a:ext>
            </a:extLst>
          </p:cNvPr>
          <p:cNvSpPr>
            <a:spLocks noGrp="1"/>
          </p:cNvSpPr>
          <p:nvPr>
            <p:ph idx="1"/>
          </p:nvPr>
        </p:nvSpPr>
        <p:spPr>
          <a:xfrm>
            <a:off x="612648" y="2908005"/>
            <a:ext cx="5295015" cy="3268957"/>
          </a:xfrm>
        </p:spPr>
        <p:txBody>
          <a:bodyPr>
            <a:normAutofit/>
          </a:bodyPr>
          <a:lstStyle/>
          <a:p>
            <a:r>
              <a:rPr lang="en-US" sz="1400" dirty="0"/>
              <a:t>U.S. Chamber of Commerce proposed that GPA nations be exempted from Foreign Subsidies Regulation – see generally Rebecca </a:t>
            </a:r>
            <a:r>
              <a:rPr lang="en-US" sz="1400" dirty="0" err="1"/>
              <a:t>Hallbach</a:t>
            </a:r>
            <a:r>
              <a:rPr lang="en-US" sz="1400" dirty="0"/>
              <a:t> &amp; Emmanuelle </a:t>
            </a:r>
            <a:r>
              <a:rPr lang="en-US" sz="1400" dirty="0" err="1"/>
              <a:t>Rogiest</a:t>
            </a:r>
            <a:r>
              <a:rPr lang="en-US" sz="1400" dirty="0"/>
              <a:t> (Wolters Kluwer)</a:t>
            </a:r>
          </a:p>
          <a:p>
            <a:r>
              <a:rPr lang="en-US" sz="1400" dirty="0"/>
              <a:t>EU International Procurement Instrument (IPI) </a:t>
            </a:r>
            <a:r>
              <a:rPr lang="en-US" sz="1400" dirty="0">
                <a:hlinkClick r:id="rId2"/>
              </a:rPr>
              <a:t>exempts</a:t>
            </a:r>
            <a:r>
              <a:rPr lang="en-US" sz="1400" dirty="0"/>
              <a:t> GPA nations</a:t>
            </a:r>
          </a:p>
          <a:p>
            <a:r>
              <a:rPr lang="en-US" sz="1400" dirty="0"/>
              <a:t>Under Foreign Subsidies Regulation, EU-based vendor would suffer discrimination if offering goods from non-EU supplier</a:t>
            </a:r>
          </a:p>
          <a:p>
            <a:pPr lvl="1"/>
            <a:r>
              <a:rPr lang="en-US" sz="1400" dirty="0"/>
              <a:t>Article IV.2 of GPA provides that, with respect to “any measure regarding covered procurement, a Party, including its procuring entities, shall not . . . (b) discriminate against a locally established supplier on the basis that the goods or services offered by that supplier for a particular procurement are goods or services of any other Party”</a:t>
            </a:r>
          </a:p>
          <a:p>
            <a:r>
              <a:rPr lang="en-US" sz="1400" dirty="0"/>
              <a:t>Regulatory burden – if made reciprocal – could undo the GPA</a:t>
            </a:r>
          </a:p>
        </p:txBody>
      </p:sp>
      <p:pic>
        <p:nvPicPr>
          <p:cNvPr id="6" name="Picture 5">
            <a:extLst>
              <a:ext uri="{FF2B5EF4-FFF2-40B4-BE49-F238E27FC236}">
                <a16:creationId xmlns:a16="http://schemas.microsoft.com/office/drawing/2014/main" id="{8DC8E101-AD82-638A-CC15-8DE9B3AC04B3}"/>
              </a:ext>
            </a:extLst>
          </p:cNvPr>
          <p:cNvPicPr>
            <a:picLocks noChangeAspect="1"/>
          </p:cNvPicPr>
          <p:nvPr/>
        </p:nvPicPr>
        <p:blipFill>
          <a:blip r:embed="rId3"/>
          <a:stretch>
            <a:fillRect/>
          </a:stretch>
        </p:blipFill>
        <p:spPr>
          <a:xfrm>
            <a:off x="6810313" y="380672"/>
            <a:ext cx="1204273" cy="2884488"/>
          </a:xfrm>
          <a:prstGeom prst="rect">
            <a:avLst/>
          </a:prstGeom>
        </p:spPr>
      </p:pic>
      <p:pic>
        <p:nvPicPr>
          <p:cNvPr id="7" name="Picture 6">
            <a:extLst>
              <a:ext uri="{FF2B5EF4-FFF2-40B4-BE49-F238E27FC236}">
                <a16:creationId xmlns:a16="http://schemas.microsoft.com/office/drawing/2014/main" id="{99A52CBD-87FD-34A4-266B-9AB533E14D9E}"/>
              </a:ext>
            </a:extLst>
          </p:cNvPr>
          <p:cNvPicPr>
            <a:picLocks noChangeAspect="1"/>
          </p:cNvPicPr>
          <p:nvPr/>
        </p:nvPicPr>
        <p:blipFill rotWithShape="1">
          <a:blip r:embed="rId4"/>
          <a:srcRect l="2273" r="-4" b="-4"/>
          <a:stretch/>
        </p:blipFill>
        <p:spPr>
          <a:xfrm>
            <a:off x="7981748" y="610084"/>
            <a:ext cx="4010165" cy="2297921"/>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B6DBF0DA-0A28-A04B-A604-C2739844E199}"/>
              </a:ext>
            </a:extLst>
          </p:cNvPr>
          <p:cNvPicPr>
            <a:picLocks noChangeAspect="1"/>
          </p:cNvPicPr>
          <p:nvPr/>
        </p:nvPicPr>
        <p:blipFill rotWithShape="1">
          <a:blip r:embed="rId5"/>
          <a:srcRect l="120" r="6911" b="-1"/>
          <a:stretch/>
        </p:blipFill>
        <p:spPr>
          <a:xfrm>
            <a:off x="6710965" y="3426258"/>
            <a:ext cx="4802400" cy="2750705"/>
          </a:xfrm>
          <a:prstGeom prst="rect">
            <a:avLst/>
          </a:prstGeom>
        </p:spPr>
      </p:pic>
      <p:sp>
        <p:nvSpPr>
          <p:cNvPr id="8" name="Slide Number Placeholder 7">
            <a:extLst>
              <a:ext uri="{FF2B5EF4-FFF2-40B4-BE49-F238E27FC236}">
                <a16:creationId xmlns:a16="http://schemas.microsoft.com/office/drawing/2014/main" id="{6CC543E6-98A3-200E-69AA-18658D5725A1}"/>
              </a:ext>
            </a:extLst>
          </p:cNvPr>
          <p:cNvSpPr>
            <a:spLocks noGrp="1"/>
          </p:cNvSpPr>
          <p:nvPr>
            <p:ph type="sldNum" sz="quarter" idx="12"/>
          </p:nvPr>
        </p:nvSpPr>
        <p:spPr>
          <a:xfrm>
            <a:off x="8610600" y="6356350"/>
            <a:ext cx="2743200" cy="365125"/>
          </a:xfrm>
        </p:spPr>
        <p:txBody>
          <a:bodyPr>
            <a:normAutofit/>
          </a:bodyPr>
          <a:lstStyle/>
          <a:p>
            <a:pPr>
              <a:spcAft>
                <a:spcPts val="600"/>
              </a:spcAft>
            </a:pPr>
            <a:fld id="{BD207BFB-6940-461F-AE75-610C76984CC5}" type="slidenum">
              <a:rPr lang="en-US" smtClean="0"/>
              <a:pPr>
                <a:spcAft>
                  <a:spcPts val="600"/>
                </a:spcAft>
              </a:pPr>
              <a:t>6</a:t>
            </a:fld>
            <a:endParaRPr lang="en-US"/>
          </a:p>
        </p:txBody>
      </p:sp>
    </p:spTree>
    <p:extLst>
      <p:ext uri="{BB962C8B-B14F-4D97-AF65-F5344CB8AC3E}">
        <p14:creationId xmlns:p14="http://schemas.microsoft.com/office/powerpoint/2010/main" val="15107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A4F16-78BA-49D9-57BD-6E6FD87209D2}"/>
              </a:ext>
            </a:extLst>
          </p:cNvPr>
          <p:cNvSpPr>
            <a:spLocks noGrp="1"/>
          </p:cNvSpPr>
          <p:nvPr>
            <p:ph type="title"/>
          </p:nvPr>
        </p:nvSpPr>
        <p:spPr>
          <a:xfrm>
            <a:off x="630936" y="639520"/>
            <a:ext cx="3429000" cy="1719072"/>
          </a:xfrm>
        </p:spPr>
        <p:txBody>
          <a:bodyPr anchor="b">
            <a:normAutofit/>
          </a:bodyPr>
          <a:lstStyle/>
          <a:p>
            <a:r>
              <a:rPr lang="en-US" sz="5400"/>
              <a:t>Conclusion</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6FEF11-E027-4804-CC2E-F04B5214243F}"/>
              </a:ext>
            </a:extLst>
          </p:cNvPr>
          <p:cNvSpPr>
            <a:spLocks noGrp="1"/>
          </p:cNvSpPr>
          <p:nvPr>
            <p:ph idx="1"/>
          </p:nvPr>
        </p:nvSpPr>
        <p:spPr>
          <a:xfrm>
            <a:off x="630936" y="2807208"/>
            <a:ext cx="3429000" cy="3410712"/>
          </a:xfrm>
        </p:spPr>
        <p:txBody>
          <a:bodyPr anchor="t">
            <a:normAutofit/>
          </a:bodyPr>
          <a:lstStyle/>
          <a:p>
            <a:pPr marL="0" indent="0">
              <a:buNone/>
            </a:pPr>
            <a:r>
              <a:rPr lang="en-US" sz="2200" dirty="0"/>
              <a:t>cyukins@law.gwu.edu</a:t>
            </a:r>
          </a:p>
        </p:txBody>
      </p:sp>
      <p:pic>
        <p:nvPicPr>
          <p:cNvPr id="7" name="Graphic 6" descr="Mail Reply">
            <a:extLst>
              <a:ext uri="{FF2B5EF4-FFF2-40B4-BE49-F238E27FC236}">
                <a16:creationId xmlns:a16="http://schemas.microsoft.com/office/drawing/2014/main" id="{6CDAD0C7-1C1E-040F-CB64-C721615B9B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
        <p:nvSpPr>
          <p:cNvPr id="4" name="Slide Number Placeholder 3">
            <a:extLst>
              <a:ext uri="{FF2B5EF4-FFF2-40B4-BE49-F238E27FC236}">
                <a16:creationId xmlns:a16="http://schemas.microsoft.com/office/drawing/2014/main" id="{1FEFA06E-18C2-2982-6684-578F7752A27A}"/>
              </a:ext>
            </a:extLst>
          </p:cNvPr>
          <p:cNvSpPr>
            <a:spLocks noGrp="1"/>
          </p:cNvSpPr>
          <p:nvPr>
            <p:ph type="sldNum" sz="quarter" idx="12"/>
          </p:nvPr>
        </p:nvSpPr>
        <p:spPr/>
        <p:txBody>
          <a:bodyPr/>
          <a:lstStyle/>
          <a:p>
            <a:fld id="{BD207BFB-6940-461F-AE75-610C76984CC5}" type="slidenum">
              <a:rPr lang="en-US" smtClean="0"/>
              <a:t>7</a:t>
            </a:fld>
            <a:endParaRPr lang="en-US"/>
          </a:p>
        </p:txBody>
      </p:sp>
    </p:spTree>
    <p:extLst>
      <p:ext uri="{BB962C8B-B14F-4D97-AF65-F5344CB8AC3E}">
        <p14:creationId xmlns:p14="http://schemas.microsoft.com/office/powerpoint/2010/main" val="64978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omstein_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E61A4CE5-4373-4E9D-A5F1-8B1B47AE4FB2}"/>
    </a:ext>
  </a:extLst>
</a:theme>
</file>

<file path=ppt/theme/theme3.xml><?xml version="1.0" encoding="utf-8"?>
<a:theme xmlns:a="http://schemas.openxmlformats.org/drawingml/2006/main" name="1_blomstein_content (mit Textfel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a:bodyPr>
      <a:lstStyle>
        <a:defPPr>
          <a:lnSpc>
            <a:spcPct val="100000"/>
          </a:lnSpc>
          <a:spcAft>
            <a:spcPts val="1200"/>
          </a:spcAft>
          <a:defRPr sz="1600" b="1" dirty="0" smtClean="0">
            <a:solidFill>
              <a:srgbClr val="81A698"/>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20201103 16-09 BLOMSTEIN Master (Version ohne Fotos).potx" id="{4606107E-EC4D-4198-9D56-BA13D0188595}" vid="{8C971491-DAA1-4924-AEF4-F524E5DE02A1}"/>
    </a:ext>
  </a:extLst>
</a:theme>
</file>

<file path=ppt/theme/theme4.xml><?xml version="1.0" encoding="utf-8"?>
<a:theme xmlns:a="http://schemas.openxmlformats.org/drawingml/2006/main" name="1_blomstein_section_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2F46010A-C1B6-43F4-8CCC-079B29635890}"/>
    </a:ext>
  </a:extLst>
</a:theme>
</file>

<file path=ppt/theme/theme5.xml><?xml version="1.0" encoding="utf-8"?>
<a:theme xmlns:a="http://schemas.openxmlformats.org/drawingml/2006/main" name="1_blomstein_content (ohne Textfel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19953E0A-47C0-44F2-8F3D-925B0391B2BA}"/>
    </a:ext>
  </a:extLst>
</a:theme>
</file>

<file path=ppt/theme/theme6.xml><?xml version="1.0" encoding="utf-8"?>
<a:theme xmlns:a="http://schemas.openxmlformats.org/drawingml/2006/main" name="1_blomstein_ende_var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74C4C4F9-8818-4B17-B2DF-E890EC8138E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5550</TotalTime>
  <Words>730</Words>
  <Application>Microsoft Office PowerPoint</Application>
  <PresentationFormat>Widescreen</PresentationFormat>
  <Paragraphs>44</Paragraphs>
  <Slides>7</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vt:i4>
      </vt:variant>
    </vt:vector>
  </HeadingPairs>
  <TitlesOfParts>
    <vt:vector size="18" baseType="lpstr">
      <vt:lpstr>Arial</vt:lpstr>
      <vt:lpstr>Calibri</vt:lpstr>
      <vt:lpstr>Calibri Light</vt:lpstr>
      <vt:lpstr>Palatino</vt:lpstr>
      <vt:lpstr>Verdana</vt:lpstr>
      <vt:lpstr>Office Theme</vt:lpstr>
      <vt:lpstr>1_blomstein_titel</vt:lpstr>
      <vt:lpstr>1_blomstein_content (mit Textfeld)</vt:lpstr>
      <vt:lpstr>1_blomstein_section_divider</vt:lpstr>
      <vt:lpstr>1_blomstein_content (ohne Textfeld)</vt:lpstr>
      <vt:lpstr>1_blomstein_ende_var2</vt:lpstr>
      <vt:lpstr>The New EU Foreign Subsidies Regulation  Christopher Yukins George Washington University Law School </vt:lpstr>
      <vt:lpstr>PowerPoint Presentation</vt:lpstr>
      <vt:lpstr>PowerPoint Presentation</vt:lpstr>
      <vt:lpstr>EU Foreign Subsidies Regulation (FSR)</vt:lpstr>
      <vt:lpstr>Discrimination?</vt:lpstr>
      <vt:lpstr>Potential Solution – Exempt WTO Government Procurement Agreement (GPA) Nations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Yukins, Christopher R.</dc:creator>
  <cp:lastModifiedBy>Yukins, Christopher R.</cp:lastModifiedBy>
  <cp:revision>7</cp:revision>
  <dcterms:created xsi:type="dcterms:W3CDTF">2023-04-04T12:46:53Z</dcterms:created>
  <dcterms:modified xsi:type="dcterms:W3CDTF">2023-05-23T20:04:05Z</dcterms:modified>
</cp:coreProperties>
</file>