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rimo" panose="020B0604020202020204" pitchFamily="34" charset="0"/>
      <p:regular r:id="rId16"/>
    </p:embeddedFont>
    <p:embeddedFont>
      <p:font typeface="Arimo Bold" panose="020B0704020202020204" pitchFamily="34" charset="0"/>
      <p:regular r:id="rId17"/>
      <p:bold r:id="rId18"/>
    </p:embeddedFont>
    <p:embeddedFont>
      <p:font typeface="Arimo Bold Italics" panose="020B0704020202090204" pitchFamily="34" charset="0"/>
      <p:regular r:id="rId19"/>
      <p:bold r:id="rId20"/>
      <p:italic r:id="rId21"/>
      <p:boldItalic r:id="rId22"/>
    </p:embeddedFont>
    <p:embeddedFont>
      <p:font typeface="Bookman Old Style" panose="020506040505050202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ooper BT Bold" panose="0208080404030B020404" pitchFamily="18" charset="0"/>
      <p:regular r:id="rId31"/>
      <p:bold r:id="rId32"/>
    </p:embeddedFont>
    <p:embeddedFont>
      <p:font typeface="Cooper BT Light" panose="0208050304030B020404" pitchFamily="18" charset="0"/>
      <p:regular r:id="rId33"/>
    </p:embeddedFont>
    <p:embeddedFont>
      <p:font typeface="Muli" pitchFamily="2" charset="77"/>
      <p:regular r:id="rId34"/>
    </p:embeddedFont>
    <p:embeddedFont>
      <p:font typeface="Muli Bold" pitchFamily="2" charset="77"/>
      <p:regular r:id="rId35"/>
      <p:bold r:id="rId36"/>
    </p:embeddedFont>
    <p:embeddedFont>
      <p:font typeface="Muli Semi-Bold" pitchFamily="2" charset="77"/>
      <p:regular r:id="rId37"/>
      <p:bold r:id="rId38"/>
    </p:embeddedFont>
    <p:embeddedFont>
      <p:font typeface="Trocchi" pitchFamily="2" charset="77"/>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D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3538" autoAdjust="0"/>
  </p:normalViewPr>
  <p:slideViewPr>
    <p:cSldViewPr>
      <p:cViewPr varScale="1">
        <p:scale>
          <a:sx n="54" d="100"/>
          <a:sy n="54" d="100"/>
        </p:scale>
        <p:origin x="6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08.10.2023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open_sansregular"/>
              </a:rPr>
              <a:t>Example of Biased Ground Rules: (g) Company A receives a contract to prepare a detailed plan for scientific and technical training of an agency’s personnel. It suggests a curriculum that the agency endorses and incorporates in its request for proposals to institutions to establish and conduct the training. Company A may not be awarded a contract to conduct the training.</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04870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200.318 General procurement standards.</a:t>
            </a:r>
          </a:p>
          <a:p>
            <a:endParaRPr lang="en-US"/>
          </a:p>
          <a:p>
            <a:endParaRPr lang="en-US"/>
          </a:p>
          <a:p>
            <a:r>
              <a:rPr lang="en-US"/>
              <a:t>§ 200.319 Competition.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Georgia Procurement Manual -Suppliers providing advisory or consultative services are cautioned that suppliers may not participate in future competitive procurements where an organizational conflict of interest may arise due to the advisory or consultative services provided to the State, even if such services are at no cost. Accordingly, suppliers are cautioned to consider the impact on future procurement opportunities, including but not limited to, whether the supplier may obtain an unfair competitive advantage over other parties by virtue of the supplier’s performance of such advisory or consultative services.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It’s important to have a definition, but let’s talk about how to handle them. The MPC of course doesn’t address this but FAR 9.5 does. </a:t>
            </a:r>
          </a:p>
          <a:p>
            <a:r>
              <a:rPr lang="en-US" dirty="0"/>
              <a:t>9.504 Contracting officer responsibilities.</a:t>
            </a:r>
          </a:p>
          <a:p>
            <a:r>
              <a:rPr lang="en-US" dirty="0"/>
              <a:t>a) Using the general rules, procedures, and examples in this subpart, contracting officers shall analyze planned acquisitions in order to-</a:t>
            </a:r>
          </a:p>
          <a:p>
            <a:r>
              <a:rPr lang="en-US" dirty="0"/>
              <a:t> (1) Identify and evaluate potential organizational conflicts of interest as early in the acquisition process as possible; and</a:t>
            </a:r>
          </a:p>
          <a:p>
            <a:r>
              <a:rPr lang="en-US" dirty="0"/>
              <a:t> (2) Avoid, neutralize, or mitigate significant potential conflicts before contract award.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Shifting gears to talk about standard compliance strategies and how compliance programs can be used for OCI mitigation. </a:t>
            </a:r>
          </a:p>
          <a:p>
            <a:endParaRPr lang="en-US"/>
          </a:p>
          <a:p>
            <a:r>
              <a:rPr lang="en-US"/>
              <a:t>Compliance plans are typically for fraud and bribery but can be applied across sectors and helpful for OCI mitigation. Compliance plans are formalized risk mitigation. Compliance plans are helpful for risk mitigation via legal obligations. </a:t>
            </a:r>
          </a:p>
          <a:p>
            <a:endParaRPr lang="en-US"/>
          </a:p>
          <a:p>
            <a:endParaRPr lang="en-US"/>
          </a:p>
          <a:p>
            <a:endParaRPr lang="en-US"/>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United States Agency for International Development is an independent agency of the United States government that is primarily responsible for administering civilian foreign aid and development assistance.</a:t>
            </a:r>
          </a:p>
          <a:p>
            <a:endParaRPr lang="en-US"/>
          </a:p>
          <a:p>
            <a:r>
              <a:rPr lang="en-US"/>
              <a:t>Coordinated colors represent similarities between the USAID mitigation plan and internal control system requirements under the FAR.</a:t>
            </a:r>
          </a:p>
          <a:p>
            <a:r>
              <a:rPr lang="en-US"/>
              <a:t> </a:t>
            </a:r>
          </a:p>
          <a:p>
            <a:r>
              <a:rPr lang="en-US"/>
              <a:t>[1] Organizational Conflict of Interest (OCI) Mitigation Plan. USAID. (Nov. 24, 2021) https://pdf.usaid.gov/pdf_docs/PA00ZGKR.pdf.</a:t>
            </a:r>
          </a:p>
          <a:p>
            <a:r>
              <a:rPr lang="en-US"/>
              <a:t>[2] See id.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32815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hyperlink" Target="https://casetext.com/regulation/south-carolina-code-of-regulations/chapter-19-state-budget-and-control-board/article-4-office-of-general-services/section-19-4452127-organizational-conflicts-of-interest" TargetMode="External"/><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hyperlink" Target="https://www.revisor.mn.gov/statutes/cite/16C.0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TextBox 2"/>
          <p:cNvSpPr txBox="1"/>
          <p:nvPr/>
        </p:nvSpPr>
        <p:spPr>
          <a:xfrm>
            <a:off x="1048753" y="1926668"/>
            <a:ext cx="12992100" cy="8159606"/>
          </a:xfrm>
          <a:prstGeom prst="rect">
            <a:avLst/>
          </a:prstGeom>
        </p:spPr>
        <p:txBody>
          <a:bodyPr wrap="square" lIns="0" tIns="0" rIns="0" bIns="0" rtlCol="0" anchor="t">
            <a:spAutoFit/>
          </a:bodyPr>
          <a:lstStyle/>
          <a:p>
            <a:pPr>
              <a:lnSpc>
                <a:spcPts val="10696"/>
              </a:lnSpc>
            </a:pPr>
            <a:r>
              <a:rPr lang="en-US" sz="8913" dirty="0">
                <a:solidFill>
                  <a:srgbClr val="0D3330"/>
                </a:solidFill>
                <a:latin typeface="Bookman Old Style" panose="02050604050505020204" pitchFamily="18" charset="0"/>
                <a:ea typeface="Baskerville" panose="02020502070401020303" pitchFamily="18" charset="0"/>
                <a:cs typeface="Angsana New" panose="02020603050405020304" pitchFamily="18" charset="-34"/>
              </a:rPr>
              <a:t>The MPC and OCIs: The Path to More Ethical State and Local Procurement Systems</a:t>
            </a:r>
          </a:p>
          <a:p>
            <a:pPr>
              <a:lnSpc>
                <a:spcPts val="10696"/>
              </a:lnSpc>
            </a:pPr>
            <a:endParaRPr lang="en-US" sz="8913" dirty="0">
              <a:solidFill>
                <a:srgbClr val="0D3330"/>
              </a:solidFill>
              <a:latin typeface="Cooper BT Light"/>
            </a:endParaRPr>
          </a:p>
          <a:p>
            <a:pPr>
              <a:lnSpc>
                <a:spcPts val="10696"/>
              </a:lnSpc>
            </a:pPr>
            <a:endParaRPr lang="en-US" sz="8913" dirty="0">
              <a:solidFill>
                <a:srgbClr val="0D3330"/>
              </a:solidFill>
              <a:latin typeface="Cooper BT Light"/>
            </a:endParaRPr>
          </a:p>
        </p:txBody>
      </p:sp>
      <p:sp>
        <p:nvSpPr>
          <p:cNvPr id="3" name="Freeform 3"/>
          <p:cNvSpPr/>
          <p:nvPr/>
        </p:nvSpPr>
        <p:spPr>
          <a:xfrm>
            <a:off x="13416490" y="18047"/>
            <a:ext cx="10913239" cy="10814027"/>
          </a:xfrm>
          <a:custGeom>
            <a:avLst/>
            <a:gdLst/>
            <a:ahLst/>
            <a:cxnLst/>
            <a:rect l="l" t="t" r="r" b="b"/>
            <a:pathLst>
              <a:path w="10913239" h="10814027">
                <a:moveTo>
                  <a:pt x="0" y="0"/>
                </a:moveTo>
                <a:lnTo>
                  <a:pt x="10913238" y="0"/>
                </a:lnTo>
                <a:lnTo>
                  <a:pt x="10913238" y="10814027"/>
                </a:lnTo>
                <a:lnTo>
                  <a:pt x="0" y="108140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28700" y="1028700"/>
            <a:ext cx="1081688" cy="869284"/>
          </a:xfrm>
          <a:custGeom>
            <a:avLst/>
            <a:gdLst/>
            <a:ahLst/>
            <a:cxnLst/>
            <a:rect l="l" t="t" r="r" b="b"/>
            <a:pathLst>
              <a:path w="1081688" h="869284">
                <a:moveTo>
                  <a:pt x="0" y="0"/>
                </a:moveTo>
                <a:lnTo>
                  <a:pt x="1081688" y="0"/>
                </a:lnTo>
                <a:lnTo>
                  <a:pt x="1081688" y="869284"/>
                </a:lnTo>
                <a:lnTo>
                  <a:pt x="0" y="869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048753" y="7475218"/>
            <a:ext cx="4835084" cy="2785714"/>
          </a:xfrm>
          <a:prstGeom prst="rect">
            <a:avLst/>
          </a:prstGeom>
        </p:spPr>
        <p:txBody>
          <a:bodyPr lIns="0" tIns="0" rIns="0" bIns="0" rtlCol="0" anchor="t">
            <a:spAutoFit/>
          </a:bodyPr>
          <a:lstStyle/>
          <a:p>
            <a:pPr>
              <a:lnSpc>
                <a:spcPts val="3167"/>
              </a:lnSpc>
            </a:pPr>
            <a:r>
              <a:rPr lang="en-US" sz="2043" dirty="0">
                <a:solidFill>
                  <a:srgbClr val="0D3330"/>
                </a:solidFill>
                <a:latin typeface="Arimo"/>
              </a:rPr>
              <a:t>Amaiya Johnson </a:t>
            </a:r>
          </a:p>
          <a:p>
            <a:pPr>
              <a:lnSpc>
                <a:spcPts val="3167"/>
              </a:lnSpc>
            </a:pPr>
            <a:r>
              <a:rPr lang="en-US" sz="2043" dirty="0">
                <a:solidFill>
                  <a:srgbClr val="0D3330"/>
                </a:solidFill>
                <a:latin typeface="Arimo"/>
              </a:rPr>
              <a:t>MPC Reform Proposal Presentation</a:t>
            </a:r>
          </a:p>
          <a:p>
            <a:pPr>
              <a:lnSpc>
                <a:spcPts val="3167"/>
              </a:lnSpc>
            </a:pPr>
            <a:r>
              <a:rPr lang="en-US" sz="2043" dirty="0">
                <a:solidFill>
                  <a:srgbClr val="0D3330"/>
                </a:solidFill>
                <a:latin typeface="Arimo"/>
              </a:rPr>
              <a:t>October 8, 2023</a:t>
            </a:r>
          </a:p>
          <a:p>
            <a:pPr>
              <a:lnSpc>
                <a:spcPts val="3167"/>
              </a:lnSpc>
            </a:pPr>
            <a:endParaRPr lang="en-US" sz="2043" dirty="0">
              <a:solidFill>
                <a:srgbClr val="0D3330"/>
              </a:solidFill>
              <a:latin typeface="Arimo"/>
            </a:endParaRPr>
          </a:p>
          <a:p>
            <a:pPr>
              <a:lnSpc>
                <a:spcPts val="3167"/>
              </a:lnSpc>
            </a:pPr>
            <a:endParaRPr lang="en-US" sz="2043" dirty="0">
              <a:solidFill>
                <a:srgbClr val="0D3330"/>
              </a:solidFill>
              <a:latin typeface="Arimo"/>
            </a:endParaRPr>
          </a:p>
          <a:p>
            <a:pPr>
              <a:lnSpc>
                <a:spcPts val="3167"/>
              </a:lnSpc>
            </a:pPr>
            <a:endParaRPr lang="en-US" sz="2043" dirty="0">
              <a:solidFill>
                <a:srgbClr val="0D3330"/>
              </a:solidFill>
              <a:latin typeface="Arimo"/>
            </a:endParaRPr>
          </a:p>
          <a:p>
            <a:pPr>
              <a:lnSpc>
                <a:spcPts val="3167"/>
              </a:lnSpc>
            </a:pPr>
            <a:r>
              <a:rPr lang="en-US" sz="2043" dirty="0">
                <a:solidFill>
                  <a:srgbClr val="0D3330"/>
                </a:solidFill>
                <a:latin typeface="Arimo"/>
              </a:rPr>
              <a:t> </a:t>
            </a:r>
          </a:p>
        </p:txBody>
      </p:sp>
      <p:sp>
        <p:nvSpPr>
          <p:cNvPr id="6" name="TextBox 6"/>
          <p:cNvSpPr txBox="1"/>
          <p:nvPr/>
        </p:nvSpPr>
        <p:spPr>
          <a:xfrm>
            <a:off x="2394097" y="1100756"/>
            <a:ext cx="4234931" cy="620397"/>
          </a:xfrm>
          <a:prstGeom prst="rect">
            <a:avLst/>
          </a:prstGeom>
        </p:spPr>
        <p:txBody>
          <a:bodyPr lIns="0" tIns="0" rIns="0" bIns="0" rtlCol="0" anchor="t">
            <a:spAutoFit/>
          </a:bodyPr>
          <a:lstStyle/>
          <a:p>
            <a:pPr>
              <a:lnSpc>
                <a:spcPts val="5269"/>
              </a:lnSpc>
            </a:pPr>
            <a:r>
              <a:rPr lang="en-US" sz="3399">
                <a:solidFill>
                  <a:srgbClr val="0D3330"/>
                </a:solidFill>
                <a:latin typeface="Muli"/>
              </a:rPr>
              <a:t>MPC Reform </a:t>
            </a:r>
          </a:p>
        </p:txBody>
      </p:sp>
      <p:sp>
        <p:nvSpPr>
          <p:cNvPr id="7" name="TextBox 7"/>
          <p:cNvSpPr txBox="1"/>
          <p:nvPr/>
        </p:nvSpPr>
        <p:spPr>
          <a:xfrm>
            <a:off x="343758" y="9594971"/>
            <a:ext cx="163711" cy="424029"/>
          </a:xfrm>
          <a:prstGeom prst="rect">
            <a:avLst/>
          </a:prstGeom>
        </p:spPr>
        <p:txBody>
          <a:bodyPr lIns="0" tIns="0" rIns="0" bIns="0" rtlCol="0" anchor="t">
            <a:spAutoFit/>
          </a:bodyPr>
          <a:lstStyle/>
          <a:p>
            <a:pPr algn="ctr">
              <a:lnSpc>
                <a:spcPts val="3403"/>
              </a:lnSpc>
            </a:pPr>
            <a:r>
              <a:rPr lang="en-US" sz="2430">
                <a:solidFill>
                  <a:srgbClr val="0D3330"/>
                </a:solidFill>
                <a:latin typeface="Cooper BT Light"/>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TextBox 2"/>
          <p:cNvSpPr txBox="1"/>
          <p:nvPr/>
        </p:nvSpPr>
        <p:spPr>
          <a:xfrm>
            <a:off x="748144" y="342900"/>
            <a:ext cx="16396856" cy="2682466"/>
          </a:xfrm>
          <a:prstGeom prst="rect">
            <a:avLst/>
          </a:prstGeom>
        </p:spPr>
        <p:txBody>
          <a:bodyPr wrap="square" lIns="0" tIns="0" rIns="0" bIns="0" rtlCol="0" anchor="t">
            <a:spAutoFit/>
          </a:bodyPr>
          <a:lstStyle/>
          <a:p>
            <a:pPr>
              <a:lnSpc>
                <a:spcPts val="10680"/>
              </a:lnSpc>
            </a:pPr>
            <a:r>
              <a:rPr lang="en-US" sz="8900" dirty="0">
                <a:solidFill>
                  <a:srgbClr val="0D3330"/>
                </a:solidFill>
                <a:latin typeface="Bookman Old Style" panose="02050604050505020204" pitchFamily="18" charset="0"/>
              </a:rPr>
              <a:t>Mitigating OCIs: Leveraging Compliance Plans</a:t>
            </a:r>
          </a:p>
        </p:txBody>
      </p:sp>
      <p:sp>
        <p:nvSpPr>
          <p:cNvPr id="3" name="TextBox 3"/>
          <p:cNvSpPr txBox="1"/>
          <p:nvPr/>
        </p:nvSpPr>
        <p:spPr>
          <a:xfrm>
            <a:off x="748144" y="3411284"/>
            <a:ext cx="16065632" cy="8057353"/>
          </a:xfrm>
          <a:prstGeom prst="rect">
            <a:avLst/>
          </a:prstGeom>
        </p:spPr>
        <p:txBody>
          <a:bodyPr lIns="0" tIns="0" rIns="0" bIns="0" rtlCol="0" anchor="t">
            <a:spAutoFit/>
          </a:bodyPr>
          <a:lstStyle/>
          <a:p>
            <a:pPr marL="496571" lvl="1" indent="-248285">
              <a:lnSpc>
                <a:spcPts val="3450"/>
              </a:lnSpc>
              <a:buFont typeface="Arial"/>
              <a:buChar char="•"/>
            </a:pPr>
            <a:r>
              <a:rPr lang="en-US" sz="2300">
                <a:solidFill>
                  <a:srgbClr val="0D3330"/>
                </a:solidFill>
                <a:latin typeface="Muli"/>
              </a:rPr>
              <a:t>An OCI mitigation strategy refers to a contractor's </a:t>
            </a:r>
            <a:r>
              <a:rPr lang="en-US" sz="2300">
                <a:solidFill>
                  <a:srgbClr val="0D3330"/>
                </a:solidFill>
                <a:latin typeface="Muli Bold"/>
              </a:rPr>
              <a:t>proactive approach</a:t>
            </a:r>
            <a:r>
              <a:rPr lang="en-US" sz="2300">
                <a:solidFill>
                  <a:srgbClr val="0D3330"/>
                </a:solidFill>
                <a:latin typeface="Muli"/>
              </a:rPr>
              <a:t> to </a:t>
            </a:r>
            <a:r>
              <a:rPr lang="en-US" sz="2300">
                <a:solidFill>
                  <a:srgbClr val="0D3330"/>
                </a:solidFill>
                <a:latin typeface="Muli Bold"/>
              </a:rPr>
              <a:t>identify, address, and neutralize </a:t>
            </a:r>
            <a:r>
              <a:rPr lang="en-US" sz="2300">
                <a:solidFill>
                  <a:srgbClr val="0D3330"/>
                </a:solidFill>
                <a:latin typeface="Muli"/>
              </a:rPr>
              <a:t>any </a:t>
            </a:r>
            <a:r>
              <a:rPr lang="en-US" sz="2300">
                <a:solidFill>
                  <a:srgbClr val="0D3330"/>
                </a:solidFill>
                <a:latin typeface="Muli Bold"/>
              </a:rPr>
              <a:t>real, potential, or perceived organizational conflicts of interest </a:t>
            </a:r>
            <a:r>
              <a:rPr lang="en-US" sz="2300">
                <a:solidFill>
                  <a:srgbClr val="0D3330"/>
                </a:solidFill>
                <a:latin typeface="Muli"/>
              </a:rPr>
              <a:t>that might emerge upon securing a contract award.</a:t>
            </a:r>
          </a:p>
          <a:p>
            <a:pPr>
              <a:lnSpc>
                <a:spcPts val="3450"/>
              </a:lnSpc>
            </a:pPr>
            <a:endParaRPr lang="en-US" sz="2300">
              <a:solidFill>
                <a:srgbClr val="0D3330"/>
              </a:solidFill>
              <a:latin typeface="Muli"/>
            </a:endParaRPr>
          </a:p>
          <a:p>
            <a:pPr marL="496571" lvl="1" indent="-248285">
              <a:lnSpc>
                <a:spcPts val="3450"/>
              </a:lnSpc>
              <a:buFont typeface="Arial"/>
              <a:buChar char="•"/>
            </a:pPr>
            <a:r>
              <a:rPr lang="en-US" sz="2300">
                <a:solidFill>
                  <a:srgbClr val="0D3330"/>
                </a:solidFill>
                <a:latin typeface="Muli"/>
              </a:rPr>
              <a:t> FAR 52.203-13 states that the Contractor shall  establish the following within 90 days after contract award, unless the  Contracting Officer  establishes a longer time period:</a:t>
            </a:r>
          </a:p>
          <a:p>
            <a:pPr marL="993141" lvl="2" indent="-331047">
              <a:lnSpc>
                <a:spcPts val="3450"/>
              </a:lnSpc>
              <a:buFont typeface="Arial"/>
              <a:buChar char="⚬"/>
            </a:pPr>
            <a:r>
              <a:rPr lang="en-US" sz="2300">
                <a:solidFill>
                  <a:srgbClr val="0D3330"/>
                </a:solidFill>
                <a:latin typeface="Muli"/>
              </a:rPr>
              <a:t>(1) An ongoing business </a:t>
            </a:r>
            <a:r>
              <a:rPr lang="en-US" sz="2300">
                <a:solidFill>
                  <a:srgbClr val="0D3330"/>
                </a:solidFill>
                <a:latin typeface="Muli Bold"/>
              </a:rPr>
              <a:t>ethics awareness </a:t>
            </a:r>
            <a:r>
              <a:rPr lang="en-US" sz="2300">
                <a:solidFill>
                  <a:srgbClr val="0D3330"/>
                </a:solidFill>
                <a:latin typeface="Muli"/>
              </a:rPr>
              <a:t>and </a:t>
            </a:r>
            <a:r>
              <a:rPr lang="en-US" sz="2300">
                <a:solidFill>
                  <a:srgbClr val="0D3330"/>
                </a:solidFill>
                <a:latin typeface="Muli Bold"/>
              </a:rPr>
              <a:t>compliance program.</a:t>
            </a:r>
          </a:p>
          <a:p>
            <a:pPr marL="1489712" lvl="3" indent="-372428">
              <a:lnSpc>
                <a:spcPts val="3450"/>
              </a:lnSpc>
              <a:buFont typeface="Arial"/>
              <a:buChar char="￭"/>
            </a:pPr>
            <a:r>
              <a:rPr lang="en-US" sz="2300">
                <a:solidFill>
                  <a:srgbClr val="0D3330"/>
                </a:solidFill>
                <a:latin typeface="Muli"/>
              </a:rPr>
              <a:t> (i) This program shall include reasonable steps to communicate periodically and in a practical manner the Contractor’s standards and procedures and other aspects of the Contractor’s business ethics awareness and compliance program and internal control system, by conducting effective training programs and otherwise disseminating information appropriate to an individual’s respective roles and responsibilities.</a:t>
            </a:r>
          </a:p>
          <a:p>
            <a:pPr marL="1489712" lvl="3" indent="-372428">
              <a:lnSpc>
                <a:spcPts val="3450"/>
              </a:lnSpc>
              <a:buFont typeface="Arial"/>
              <a:buChar char="￭"/>
            </a:pPr>
            <a:r>
              <a:rPr lang="en-US" sz="2300">
                <a:solidFill>
                  <a:srgbClr val="0D3330"/>
                </a:solidFill>
                <a:latin typeface="Muli"/>
              </a:rPr>
              <a:t>(ii) The training conducted under this program shall be provided to the Contractor’s principals and employees, and as appropriate, the Contractor’s agents and subcontractors.</a:t>
            </a:r>
          </a:p>
          <a:p>
            <a:pPr marL="993141" lvl="2" indent="-331047">
              <a:lnSpc>
                <a:spcPts val="3450"/>
              </a:lnSpc>
              <a:buFont typeface="Arial"/>
              <a:buChar char="⚬"/>
            </a:pPr>
            <a:r>
              <a:rPr lang="en-US" sz="2300">
                <a:solidFill>
                  <a:srgbClr val="0D3330"/>
                </a:solidFill>
                <a:latin typeface="Muli"/>
              </a:rPr>
              <a:t>(2) An internal control system</a:t>
            </a:r>
          </a:p>
          <a:p>
            <a:pPr>
              <a:lnSpc>
                <a:spcPts val="3270"/>
              </a:lnSpc>
            </a:pPr>
            <a:endParaRPr lang="en-US" sz="2300">
              <a:solidFill>
                <a:srgbClr val="0D3330"/>
              </a:solidFill>
              <a:latin typeface="Muli"/>
            </a:endParaRPr>
          </a:p>
          <a:p>
            <a:pPr>
              <a:lnSpc>
                <a:spcPts val="4112"/>
              </a:lnSpc>
            </a:pPr>
            <a:endParaRPr lang="en-US" sz="2300">
              <a:solidFill>
                <a:srgbClr val="0D3330"/>
              </a:solidFill>
              <a:latin typeface="Muli"/>
            </a:endParaRPr>
          </a:p>
          <a:p>
            <a:pPr>
              <a:lnSpc>
                <a:spcPts val="4112"/>
              </a:lnSpc>
            </a:pPr>
            <a:endParaRPr lang="en-US" sz="2300">
              <a:solidFill>
                <a:srgbClr val="0D3330"/>
              </a:solidFill>
              <a:latin typeface="Muli"/>
            </a:endParaRPr>
          </a:p>
          <a:p>
            <a:pPr>
              <a:lnSpc>
                <a:spcPts val="4112"/>
              </a:lnSpc>
            </a:pPr>
            <a:endParaRPr lang="en-US" sz="2300">
              <a:solidFill>
                <a:srgbClr val="0D3330"/>
              </a:solidFill>
              <a:latin typeface="Muli"/>
            </a:endParaRPr>
          </a:p>
        </p:txBody>
      </p:sp>
      <p:sp>
        <p:nvSpPr>
          <p:cNvPr id="4" name="TextBox 4"/>
          <p:cNvSpPr txBox="1"/>
          <p:nvPr/>
        </p:nvSpPr>
        <p:spPr>
          <a:xfrm>
            <a:off x="261902" y="9594971"/>
            <a:ext cx="486241" cy="400494"/>
          </a:xfrm>
          <a:prstGeom prst="rect">
            <a:avLst/>
          </a:prstGeom>
        </p:spPr>
        <p:txBody>
          <a:bodyPr wrap="square" lIns="0" tIns="0" rIns="0" bIns="0" rtlCol="0" anchor="t">
            <a:spAutoFit/>
          </a:bodyPr>
          <a:lstStyle/>
          <a:p>
            <a:pPr algn="ctr">
              <a:lnSpc>
                <a:spcPts val="3403"/>
              </a:lnSpc>
            </a:pPr>
            <a:r>
              <a:rPr lang="en-US" sz="2430" dirty="0">
                <a:solidFill>
                  <a:srgbClr val="0D3330"/>
                </a:solidFill>
                <a:latin typeface="Cooper BT Light"/>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Freeform 2"/>
          <p:cNvSpPr/>
          <p:nvPr/>
        </p:nvSpPr>
        <p:spPr>
          <a:xfrm>
            <a:off x="9144000" y="-133833"/>
            <a:ext cx="9422438" cy="10554666"/>
          </a:xfrm>
          <a:custGeom>
            <a:avLst/>
            <a:gdLst/>
            <a:ahLst/>
            <a:cxnLst/>
            <a:rect l="l" t="t" r="r" b="b"/>
            <a:pathLst>
              <a:path w="9422438" h="10554666">
                <a:moveTo>
                  <a:pt x="0" y="0"/>
                </a:moveTo>
                <a:lnTo>
                  <a:pt x="9422438" y="0"/>
                </a:lnTo>
                <a:lnTo>
                  <a:pt x="9422438" y="10554666"/>
                </a:lnTo>
                <a:lnTo>
                  <a:pt x="0" y="10554666"/>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789250" y="527328"/>
            <a:ext cx="17108520" cy="800100"/>
          </a:xfrm>
          <a:prstGeom prst="rect">
            <a:avLst/>
          </a:prstGeom>
        </p:spPr>
        <p:txBody>
          <a:bodyPr lIns="0" tIns="0" rIns="0" bIns="0" rtlCol="0" anchor="t">
            <a:spAutoFit/>
          </a:bodyPr>
          <a:lstStyle/>
          <a:p>
            <a:pPr>
              <a:lnSpc>
                <a:spcPts val="6360"/>
              </a:lnSpc>
            </a:pPr>
            <a:r>
              <a:rPr lang="en-US" sz="5300" dirty="0">
                <a:solidFill>
                  <a:srgbClr val="0D3330"/>
                </a:solidFill>
                <a:latin typeface="Bookman Old Style" panose="02050604050505020204" pitchFamily="18" charset="0"/>
              </a:rPr>
              <a:t>OCI Mitigation Plans + Compliance Programs</a:t>
            </a:r>
          </a:p>
        </p:txBody>
      </p:sp>
      <p:sp>
        <p:nvSpPr>
          <p:cNvPr id="4" name="TextBox 4"/>
          <p:cNvSpPr txBox="1"/>
          <p:nvPr/>
        </p:nvSpPr>
        <p:spPr>
          <a:xfrm>
            <a:off x="255406" y="962025"/>
            <a:ext cx="17777188" cy="10497948"/>
          </a:xfrm>
          <a:prstGeom prst="rect">
            <a:avLst/>
          </a:prstGeom>
        </p:spPr>
        <p:txBody>
          <a:bodyPr lIns="0" tIns="0" rIns="0" bIns="0" rtlCol="0" anchor="t">
            <a:spAutoFit/>
          </a:bodyPr>
          <a:lstStyle/>
          <a:p>
            <a:pPr>
              <a:lnSpc>
                <a:spcPts val="3319"/>
              </a:lnSpc>
            </a:pPr>
            <a:endParaRPr dirty="0"/>
          </a:p>
          <a:p>
            <a:pPr marL="477850" lvl="1" indent="-238925">
              <a:lnSpc>
                <a:spcPts val="3319"/>
              </a:lnSpc>
              <a:buFont typeface="Arial"/>
              <a:buChar char="•"/>
            </a:pPr>
            <a:r>
              <a:rPr lang="en-US" sz="2213" dirty="0">
                <a:solidFill>
                  <a:srgbClr val="0D3330"/>
                </a:solidFill>
                <a:latin typeface="Muli"/>
              </a:rPr>
              <a:t>The USAID OCI mitigation process provides a “. . . streamlined approach that will enable the timely review of all procurement services for any OCI concerns and application of the appropriate level of mitigation measures for any OCI matters.” [1]</a:t>
            </a:r>
          </a:p>
          <a:p>
            <a:pPr marL="955701" lvl="2" indent="-318567">
              <a:lnSpc>
                <a:spcPts val="3319"/>
              </a:lnSpc>
              <a:buFont typeface="Arial"/>
              <a:buChar char="⚬"/>
            </a:pPr>
            <a:r>
              <a:rPr lang="en-US" sz="2213" dirty="0">
                <a:solidFill>
                  <a:srgbClr val="0D3330"/>
                </a:solidFill>
                <a:latin typeface="Muli"/>
              </a:rPr>
              <a:t>Identification of OCI Issues, </a:t>
            </a:r>
            <a:r>
              <a:rPr lang="en-US" sz="2213" dirty="0">
                <a:solidFill>
                  <a:srgbClr val="00BF63"/>
                </a:solidFill>
                <a:latin typeface="Muli Bold"/>
              </a:rPr>
              <a:t>Monitoring OCI,</a:t>
            </a:r>
            <a:r>
              <a:rPr lang="en-US" sz="2213" dirty="0">
                <a:solidFill>
                  <a:srgbClr val="0D3330"/>
                </a:solidFill>
                <a:latin typeface="Muli"/>
              </a:rPr>
              <a:t> Information Control Measures, Control of Softcopy Documentation, Transfer of OCI Sensitive Information, </a:t>
            </a:r>
            <a:r>
              <a:rPr lang="en-US" sz="2213" dirty="0">
                <a:solidFill>
                  <a:srgbClr val="FF914D"/>
                </a:solidFill>
                <a:latin typeface="Muli Bold"/>
              </a:rPr>
              <a:t>Oral Disclosures</a:t>
            </a:r>
            <a:r>
              <a:rPr lang="en-US" sz="2213" dirty="0">
                <a:solidFill>
                  <a:srgbClr val="0D3330"/>
                </a:solidFill>
                <a:latin typeface="Muli"/>
              </a:rPr>
              <a:t>, Meetings, NDAs, OCI Exit Briefings, OCI Awareness Training, </a:t>
            </a:r>
            <a:r>
              <a:rPr lang="en-US" sz="2213" dirty="0">
                <a:solidFill>
                  <a:srgbClr val="004AAD"/>
                </a:solidFill>
                <a:latin typeface="Muli Bold"/>
              </a:rPr>
              <a:t>Reporting</a:t>
            </a:r>
            <a:r>
              <a:rPr lang="en-US" sz="2213" dirty="0">
                <a:solidFill>
                  <a:srgbClr val="0D3330"/>
                </a:solidFill>
                <a:latin typeface="Muli Bold"/>
              </a:rPr>
              <a:t> </a:t>
            </a:r>
            <a:r>
              <a:rPr lang="en-US" sz="2213" dirty="0">
                <a:solidFill>
                  <a:srgbClr val="004AAD"/>
                </a:solidFill>
                <a:latin typeface="Muli Bold"/>
              </a:rPr>
              <a:t>OCI Disclosures</a:t>
            </a:r>
            <a:r>
              <a:rPr lang="en-US" sz="2213" dirty="0">
                <a:solidFill>
                  <a:srgbClr val="0D3330"/>
                </a:solidFill>
                <a:latin typeface="Muli"/>
              </a:rPr>
              <a:t>, Monitoring OCI Regularly, </a:t>
            </a:r>
            <a:r>
              <a:rPr lang="en-US" sz="2213" dirty="0">
                <a:solidFill>
                  <a:srgbClr val="FF3131"/>
                </a:solidFill>
                <a:latin typeface="Muli Bold"/>
              </a:rPr>
              <a:t>Violations</a:t>
            </a:r>
            <a:r>
              <a:rPr lang="en-US" sz="2213" dirty="0">
                <a:solidFill>
                  <a:srgbClr val="0D3330"/>
                </a:solidFill>
                <a:latin typeface="Muli"/>
              </a:rPr>
              <a:t>, and</a:t>
            </a:r>
            <a:r>
              <a:rPr lang="en-US" sz="2213" dirty="0">
                <a:solidFill>
                  <a:srgbClr val="8C52FF"/>
                </a:solidFill>
                <a:latin typeface="Muli Bold"/>
              </a:rPr>
              <a:t> Audit</a:t>
            </a:r>
            <a:r>
              <a:rPr lang="en-US" sz="2213" dirty="0">
                <a:solidFill>
                  <a:srgbClr val="0D3330"/>
                </a:solidFill>
                <a:latin typeface="Muli"/>
              </a:rPr>
              <a:t>.</a:t>
            </a:r>
          </a:p>
          <a:p>
            <a:pPr>
              <a:lnSpc>
                <a:spcPts val="3319"/>
              </a:lnSpc>
            </a:pPr>
            <a:r>
              <a:rPr lang="en-US" sz="2213" dirty="0">
                <a:solidFill>
                  <a:srgbClr val="0D3330"/>
                </a:solidFill>
                <a:latin typeface="Muli"/>
              </a:rPr>
              <a:t> </a:t>
            </a:r>
          </a:p>
          <a:p>
            <a:pPr marL="477850" lvl="1" indent="-238925">
              <a:lnSpc>
                <a:spcPts val="3319"/>
              </a:lnSpc>
              <a:buFont typeface="Arial"/>
              <a:buChar char="•"/>
            </a:pPr>
            <a:r>
              <a:rPr lang="en-US" sz="2213" dirty="0">
                <a:solidFill>
                  <a:srgbClr val="0D3330"/>
                </a:solidFill>
                <a:latin typeface="Muli"/>
              </a:rPr>
              <a:t>Internal control systems and compliance programs under FAR 52.203-13 require the minimum:</a:t>
            </a:r>
          </a:p>
          <a:p>
            <a:pPr marL="955701" lvl="2" indent="-318567">
              <a:lnSpc>
                <a:spcPts val="3319"/>
              </a:lnSpc>
              <a:buFont typeface="Arial"/>
              <a:buChar char="⚬"/>
            </a:pPr>
            <a:r>
              <a:rPr lang="en-US" sz="2213" dirty="0">
                <a:solidFill>
                  <a:srgbClr val="0D3330"/>
                </a:solidFill>
                <a:latin typeface="Muli"/>
              </a:rPr>
              <a:t> (A) Assignment of responsibility at a sufficiently high level and adequate resources to ensure effectiveness of the business ethics awareness and compliance program and internal control system.</a:t>
            </a:r>
          </a:p>
          <a:p>
            <a:pPr marL="955701" lvl="2" indent="-318567">
              <a:lnSpc>
                <a:spcPts val="3319"/>
              </a:lnSpc>
              <a:buFont typeface="Arial"/>
              <a:buChar char="⚬"/>
            </a:pPr>
            <a:r>
              <a:rPr lang="en-US" sz="2213" dirty="0">
                <a:solidFill>
                  <a:srgbClr val="0D3330"/>
                </a:solidFill>
                <a:latin typeface="Muli"/>
              </a:rPr>
              <a:t> (B) Reasonable efforts not to include an individual as a principal, whom due diligence would have exposed as having engaged in conduct that is in conflict with the Contractor’s code of business ethics and conduct.</a:t>
            </a:r>
          </a:p>
          <a:p>
            <a:pPr marL="955701" lvl="2" indent="-318567">
              <a:lnSpc>
                <a:spcPts val="3319"/>
              </a:lnSpc>
              <a:buFont typeface="Arial"/>
              <a:buChar char="⚬"/>
            </a:pPr>
            <a:r>
              <a:rPr lang="en-US" sz="2213" dirty="0">
                <a:solidFill>
                  <a:srgbClr val="0D3330"/>
                </a:solidFill>
                <a:latin typeface="Muli"/>
              </a:rPr>
              <a:t> (C)</a:t>
            </a:r>
            <a:r>
              <a:rPr lang="en-US" sz="2213" dirty="0">
                <a:solidFill>
                  <a:srgbClr val="FF66C4"/>
                </a:solidFill>
                <a:latin typeface="Muli Bold"/>
              </a:rPr>
              <a:t> </a:t>
            </a:r>
            <a:r>
              <a:rPr lang="en-US" sz="2213" dirty="0">
                <a:solidFill>
                  <a:srgbClr val="00BF63"/>
                </a:solidFill>
                <a:latin typeface="Muli Bold"/>
              </a:rPr>
              <a:t>Periodic reviews of company business practices, procedures, policies, and internal controls for compliance with the Contractor’s code of business ethics and conduct</a:t>
            </a:r>
            <a:r>
              <a:rPr lang="en-US" sz="2213" dirty="0">
                <a:solidFill>
                  <a:srgbClr val="FF66C4"/>
                </a:solidFill>
                <a:latin typeface="Muli Bold"/>
              </a:rPr>
              <a:t> </a:t>
            </a:r>
            <a:r>
              <a:rPr lang="en-US" sz="2213" dirty="0">
                <a:solidFill>
                  <a:srgbClr val="0D3330"/>
                </a:solidFill>
                <a:latin typeface="Muli"/>
              </a:rPr>
              <a:t>and the special requirements of Government contracting</a:t>
            </a:r>
          </a:p>
          <a:p>
            <a:pPr marL="955701" lvl="2" indent="-318567">
              <a:lnSpc>
                <a:spcPts val="3319"/>
              </a:lnSpc>
              <a:buFont typeface="Arial"/>
              <a:buChar char="⚬"/>
            </a:pPr>
            <a:r>
              <a:rPr lang="en-US" sz="2213" dirty="0">
                <a:solidFill>
                  <a:srgbClr val="0D3330"/>
                </a:solidFill>
                <a:latin typeface="Muli"/>
              </a:rPr>
              <a:t> (D) </a:t>
            </a:r>
            <a:r>
              <a:rPr lang="en-US" sz="2213" dirty="0">
                <a:solidFill>
                  <a:srgbClr val="004AAD"/>
                </a:solidFill>
                <a:latin typeface="Muli Bold"/>
              </a:rPr>
              <a:t>An internal reporting mechanism</a:t>
            </a:r>
            <a:r>
              <a:rPr lang="en-US" sz="2213" dirty="0">
                <a:solidFill>
                  <a:srgbClr val="0D3330"/>
                </a:solidFill>
                <a:latin typeface="Muli"/>
              </a:rPr>
              <a:t>, such as a hotline, which allows for anonymity or confidentiality, by which employees may report suspected instances of improper conduct, and instructions that encourage employees to make such reports.</a:t>
            </a:r>
          </a:p>
          <a:p>
            <a:pPr marL="955701" lvl="2" indent="-318567">
              <a:lnSpc>
                <a:spcPts val="3319"/>
              </a:lnSpc>
              <a:buFont typeface="Arial"/>
              <a:buChar char="⚬"/>
            </a:pPr>
            <a:r>
              <a:rPr lang="en-US" sz="2213" dirty="0">
                <a:solidFill>
                  <a:srgbClr val="0D3330"/>
                </a:solidFill>
                <a:latin typeface="Muli"/>
              </a:rPr>
              <a:t> (E) </a:t>
            </a:r>
            <a:r>
              <a:rPr lang="en-US" sz="2213" dirty="0">
                <a:solidFill>
                  <a:srgbClr val="FF3131"/>
                </a:solidFill>
                <a:latin typeface="Muli Bold"/>
              </a:rPr>
              <a:t>Disciplinary action for improper conduct </a:t>
            </a:r>
            <a:r>
              <a:rPr lang="en-US" sz="2213" dirty="0">
                <a:solidFill>
                  <a:srgbClr val="0D3330"/>
                </a:solidFill>
                <a:latin typeface="Muli"/>
              </a:rPr>
              <a:t>or for failing to take reasonable steps to prevent or detect improper conduct.</a:t>
            </a:r>
          </a:p>
          <a:p>
            <a:pPr marL="955701" lvl="2" indent="-318567">
              <a:lnSpc>
                <a:spcPts val="3319"/>
              </a:lnSpc>
              <a:buFont typeface="Arial"/>
              <a:buChar char="⚬"/>
            </a:pPr>
            <a:r>
              <a:rPr lang="en-US" sz="2213" dirty="0">
                <a:solidFill>
                  <a:srgbClr val="0D3330"/>
                </a:solidFill>
                <a:latin typeface="Muli"/>
              </a:rPr>
              <a:t> (F)</a:t>
            </a:r>
            <a:r>
              <a:rPr lang="en-US" sz="2213" dirty="0">
                <a:solidFill>
                  <a:srgbClr val="FF914D"/>
                </a:solidFill>
                <a:latin typeface="Muli Bold"/>
              </a:rPr>
              <a:t> Timely disclosure</a:t>
            </a:r>
            <a:r>
              <a:rPr lang="en-US" sz="2213" dirty="0">
                <a:solidFill>
                  <a:srgbClr val="0D3330"/>
                </a:solidFill>
                <a:latin typeface="Muli"/>
              </a:rPr>
              <a:t>, in writing, to the agency OIG, with a copy to the Contracting Officer. . . [of] credible evidence that a principal, employee, agent, or subcontractor of the Contractor has committed a violation of Federal criminal law involving fraud, conflict of interest, bribery, or gratuity violations. . .</a:t>
            </a:r>
          </a:p>
          <a:p>
            <a:pPr marL="955701" lvl="2" indent="-318567">
              <a:lnSpc>
                <a:spcPts val="3319"/>
              </a:lnSpc>
              <a:buFont typeface="Arial"/>
              <a:buChar char="⚬"/>
            </a:pPr>
            <a:r>
              <a:rPr lang="en-US" sz="2213" dirty="0">
                <a:solidFill>
                  <a:srgbClr val="0D3330"/>
                </a:solidFill>
                <a:latin typeface="Muli"/>
              </a:rPr>
              <a:t>(G) Full cooperation with any Government agencies responsible for </a:t>
            </a:r>
            <a:r>
              <a:rPr lang="en-US" sz="2213" dirty="0">
                <a:solidFill>
                  <a:srgbClr val="8C52FF"/>
                </a:solidFill>
                <a:latin typeface="Muli Bold"/>
              </a:rPr>
              <a:t>audits, investigations, or corrective actions</a:t>
            </a:r>
            <a:r>
              <a:rPr lang="en-US" sz="2213" dirty="0">
                <a:solidFill>
                  <a:srgbClr val="0D3330"/>
                </a:solidFill>
                <a:latin typeface="Muli"/>
              </a:rPr>
              <a:t>.</a:t>
            </a:r>
          </a:p>
          <a:p>
            <a:pPr>
              <a:lnSpc>
                <a:spcPts val="1800"/>
              </a:lnSpc>
            </a:pPr>
            <a:endParaRPr lang="en-US" sz="2213" dirty="0">
              <a:solidFill>
                <a:srgbClr val="0D3330"/>
              </a:solidFill>
              <a:latin typeface="Muli"/>
            </a:endParaRPr>
          </a:p>
          <a:p>
            <a:pPr>
              <a:lnSpc>
                <a:spcPts val="1800"/>
              </a:lnSpc>
            </a:pPr>
            <a:endParaRPr lang="en-US" sz="2213" dirty="0">
              <a:solidFill>
                <a:srgbClr val="0D3330"/>
              </a:solidFill>
              <a:latin typeface="Muli"/>
            </a:endParaRPr>
          </a:p>
          <a:p>
            <a:pPr>
              <a:lnSpc>
                <a:spcPts val="3319"/>
              </a:lnSpc>
            </a:pPr>
            <a:endParaRPr lang="en-US" sz="2213" dirty="0">
              <a:solidFill>
                <a:srgbClr val="0D3330"/>
              </a:solidFill>
              <a:latin typeface="Muli"/>
            </a:endParaRPr>
          </a:p>
          <a:p>
            <a:pPr>
              <a:lnSpc>
                <a:spcPts val="3319"/>
              </a:lnSpc>
            </a:pPr>
            <a:endParaRPr lang="en-US" sz="2213" dirty="0">
              <a:solidFill>
                <a:srgbClr val="0D3330"/>
              </a:solidFill>
              <a:latin typeface="Muli"/>
            </a:endParaRPr>
          </a:p>
          <a:p>
            <a:pPr>
              <a:lnSpc>
                <a:spcPts val="3319"/>
              </a:lnSpc>
            </a:pPr>
            <a:endParaRPr lang="en-US" sz="2213" dirty="0">
              <a:solidFill>
                <a:srgbClr val="0D3330"/>
              </a:solidFill>
              <a:latin typeface="Muli"/>
            </a:endParaRPr>
          </a:p>
        </p:txBody>
      </p:sp>
      <p:sp>
        <p:nvSpPr>
          <p:cNvPr id="5" name="TextBox 5"/>
          <p:cNvSpPr txBox="1"/>
          <p:nvPr/>
        </p:nvSpPr>
        <p:spPr>
          <a:xfrm>
            <a:off x="261902" y="9594971"/>
            <a:ext cx="527347" cy="400494"/>
          </a:xfrm>
          <a:prstGeom prst="rect">
            <a:avLst/>
          </a:prstGeom>
        </p:spPr>
        <p:txBody>
          <a:bodyPr wrap="square" lIns="0" tIns="0" rIns="0" bIns="0" rtlCol="0" anchor="t">
            <a:spAutoFit/>
          </a:bodyPr>
          <a:lstStyle/>
          <a:p>
            <a:pPr algn="ctr">
              <a:lnSpc>
                <a:spcPts val="3403"/>
              </a:lnSpc>
            </a:pPr>
            <a:r>
              <a:rPr lang="en-US" sz="2430" dirty="0">
                <a:solidFill>
                  <a:srgbClr val="0D3330"/>
                </a:solidFill>
                <a:latin typeface="Cooper BT Light"/>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TextBox 2"/>
          <p:cNvSpPr txBox="1"/>
          <p:nvPr/>
        </p:nvSpPr>
        <p:spPr>
          <a:xfrm>
            <a:off x="654626" y="112124"/>
            <a:ext cx="12203441" cy="1362075"/>
          </a:xfrm>
          <a:prstGeom prst="rect">
            <a:avLst/>
          </a:prstGeom>
        </p:spPr>
        <p:txBody>
          <a:bodyPr lIns="0" tIns="0" rIns="0" bIns="0" rtlCol="0" anchor="t">
            <a:spAutoFit/>
          </a:bodyPr>
          <a:lstStyle/>
          <a:p>
            <a:pPr>
              <a:lnSpc>
                <a:spcPts val="10680"/>
              </a:lnSpc>
            </a:pPr>
            <a:r>
              <a:rPr lang="en-US" sz="8900" dirty="0">
                <a:solidFill>
                  <a:srgbClr val="0D3330"/>
                </a:solidFill>
                <a:latin typeface="Bookman Old Style" panose="02050604050505020204" pitchFamily="18" charset="0"/>
              </a:rPr>
              <a:t>MPC Reform Proposal</a:t>
            </a:r>
          </a:p>
        </p:txBody>
      </p:sp>
      <p:sp>
        <p:nvSpPr>
          <p:cNvPr id="3" name="TextBox 3"/>
          <p:cNvSpPr txBox="1"/>
          <p:nvPr/>
        </p:nvSpPr>
        <p:spPr>
          <a:xfrm>
            <a:off x="654626" y="1407524"/>
            <a:ext cx="16230600" cy="417195"/>
          </a:xfrm>
          <a:prstGeom prst="rect">
            <a:avLst/>
          </a:prstGeom>
        </p:spPr>
        <p:txBody>
          <a:bodyPr lIns="0" tIns="0" rIns="0" bIns="0" rtlCol="0" anchor="t">
            <a:spAutoFit/>
          </a:bodyPr>
          <a:lstStyle/>
          <a:p>
            <a:pPr>
              <a:lnSpc>
                <a:spcPts val="3450"/>
              </a:lnSpc>
            </a:pPr>
            <a:r>
              <a:rPr lang="en-US" sz="2300">
                <a:solidFill>
                  <a:srgbClr val="0D3330"/>
                </a:solidFill>
                <a:latin typeface="Muli"/>
              </a:rPr>
              <a:t>The following changes are possible in the MPC: </a:t>
            </a:r>
          </a:p>
        </p:txBody>
      </p:sp>
      <p:sp>
        <p:nvSpPr>
          <p:cNvPr id="4" name="TextBox 4"/>
          <p:cNvSpPr txBox="1"/>
          <p:nvPr/>
        </p:nvSpPr>
        <p:spPr>
          <a:xfrm>
            <a:off x="2771097" y="2658576"/>
            <a:ext cx="4465169" cy="4377690"/>
          </a:xfrm>
          <a:prstGeom prst="rect">
            <a:avLst/>
          </a:prstGeom>
        </p:spPr>
        <p:txBody>
          <a:bodyPr lIns="0" tIns="0" rIns="0" bIns="0" rtlCol="0" anchor="t">
            <a:spAutoFit/>
          </a:bodyPr>
          <a:lstStyle/>
          <a:p>
            <a:pPr>
              <a:lnSpc>
                <a:spcPts val="3150"/>
              </a:lnSpc>
            </a:pPr>
            <a:r>
              <a:rPr lang="en-US" sz="2100">
                <a:solidFill>
                  <a:srgbClr val="0D3330"/>
                </a:solidFill>
                <a:latin typeface="Muli"/>
              </a:rPr>
              <a:t>The MPC should adopt the definition of OCIs that is provided in the OMB Guidance. </a:t>
            </a:r>
          </a:p>
          <a:p>
            <a:pPr>
              <a:lnSpc>
                <a:spcPts val="3150"/>
              </a:lnSpc>
            </a:pPr>
            <a:endParaRPr lang="en-US" sz="2100">
              <a:solidFill>
                <a:srgbClr val="0D3330"/>
              </a:solidFill>
              <a:latin typeface="Muli"/>
            </a:endParaRPr>
          </a:p>
          <a:p>
            <a:pPr marL="453390" lvl="1" indent="-226695">
              <a:lnSpc>
                <a:spcPts val="3150"/>
              </a:lnSpc>
              <a:buFont typeface="Arial"/>
              <a:buChar char="•"/>
            </a:pPr>
            <a:r>
              <a:rPr lang="en-US" sz="2100">
                <a:solidFill>
                  <a:srgbClr val="0D3330"/>
                </a:solidFill>
                <a:latin typeface="Muli"/>
              </a:rPr>
              <a:t>A combination of 2 CFR  § 200.318(c)(2) and  § 200.319(b)</a:t>
            </a:r>
          </a:p>
          <a:p>
            <a:pPr marL="453390" lvl="1" indent="-226695">
              <a:lnSpc>
                <a:spcPts val="3150"/>
              </a:lnSpc>
              <a:buFont typeface="Arial"/>
              <a:buChar char="•"/>
            </a:pPr>
            <a:r>
              <a:rPr lang="en-US" sz="2100">
                <a:solidFill>
                  <a:srgbClr val="0D3330"/>
                </a:solidFill>
                <a:latin typeface="Muli"/>
              </a:rPr>
              <a:t>Consolidate into one definition</a:t>
            </a:r>
          </a:p>
          <a:p>
            <a:pPr marL="906780" lvl="2" indent="-302260">
              <a:lnSpc>
                <a:spcPts val="3150"/>
              </a:lnSpc>
              <a:buFont typeface="Arial"/>
              <a:buChar char="⚬"/>
            </a:pPr>
            <a:r>
              <a:rPr lang="en-US" sz="2100">
                <a:solidFill>
                  <a:srgbClr val="0D3330"/>
                </a:solidFill>
                <a:latin typeface="Muli"/>
              </a:rPr>
              <a:t>Biased ground rules seems to be a separate concern under competition in the OMB Guidance </a:t>
            </a:r>
          </a:p>
        </p:txBody>
      </p:sp>
      <p:sp>
        <p:nvSpPr>
          <p:cNvPr id="5" name="TextBox 5"/>
          <p:cNvSpPr txBox="1"/>
          <p:nvPr/>
        </p:nvSpPr>
        <p:spPr>
          <a:xfrm>
            <a:off x="2771097" y="2093305"/>
            <a:ext cx="3984012" cy="389255"/>
          </a:xfrm>
          <a:prstGeom prst="rect">
            <a:avLst/>
          </a:prstGeom>
          <a:solidFill>
            <a:srgbClr val="AAD000"/>
          </a:solidFill>
        </p:spPr>
        <p:txBody>
          <a:bodyPr wrap="square" lIns="0" tIns="0" rIns="0" bIns="0" rtlCol="0" anchor="t">
            <a:spAutoFit/>
          </a:bodyPr>
          <a:lstStyle/>
          <a:p>
            <a:pPr>
              <a:lnSpc>
                <a:spcPts val="3220"/>
              </a:lnSpc>
            </a:pPr>
            <a:r>
              <a:rPr lang="en-US" sz="2300" dirty="0">
                <a:solidFill>
                  <a:srgbClr val="0D3330"/>
                </a:solidFill>
                <a:latin typeface="Muli Semi-Bold"/>
              </a:rPr>
              <a:t>01. Address and Define OCIs </a:t>
            </a:r>
          </a:p>
        </p:txBody>
      </p:sp>
      <p:sp>
        <p:nvSpPr>
          <p:cNvPr id="6" name="TextBox 6"/>
          <p:cNvSpPr txBox="1"/>
          <p:nvPr/>
        </p:nvSpPr>
        <p:spPr>
          <a:xfrm>
            <a:off x="10087706" y="2079837"/>
            <a:ext cx="4480572" cy="378309"/>
          </a:xfrm>
          <a:prstGeom prst="rect">
            <a:avLst/>
          </a:prstGeom>
          <a:solidFill>
            <a:srgbClr val="AAD000"/>
          </a:solidFill>
        </p:spPr>
        <p:txBody>
          <a:bodyPr wrap="square" lIns="0" tIns="0" rIns="0" bIns="0" rtlCol="0" anchor="t">
            <a:spAutoFit/>
          </a:bodyPr>
          <a:lstStyle/>
          <a:p>
            <a:pPr>
              <a:lnSpc>
                <a:spcPts val="3220"/>
              </a:lnSpc>
            </a:pPr>
            <a:r>
              <a:rPr lang="en-US" sz="2300" dirty="0">
                <a:solidFill>
                  <a:srgbClr val="0D3330"/>
                </a:solidFill>
                <a:latin typeface="Muli Semi-Bold"/>
              </a:rPr>
              <a:t>02. Require OCI Mitigation Plans </a:t>
            </a:r>
          </a:p>
        </p:txBody>
      </p:sp>
      <p:sp>
        <p:nvSpPr>
          <p:cNvPr id="7" name="TextBox 7"/>
          <p:cNvSpPr txBox="1"/>
          <p:nvPr/>
        </p:nvSpPr>
        <p:spPr>
          <a:xfrm>
            <a:off x="10087706" y="2658576"/>
            <a:ext cx="5540828" cy="7250430"/>
          </a:xfrm>
          <a:prstGeom prst="rect">
            <a:avLst/>
          </a:prstGeom>
        </p:spPr>
        <p:txBody>
          <a:bodyPr lIns="0" tIns="0" rIns="0" bIns="0" rtlCol="0" anchor="t">
            <a:spAutoFit/>
          </a:bodyPr>
          <a:lstStyle/>
          <a:p>
            <a:pPr>
              <a:lnSpc>
                <a:spcPts val="3150"/>
              </a:lnSpc>
            </a:pPr>
            <a:r>
              <a:rPr lang="en-US" sz="2100">
                <a:solidFill>
                  <a:srgbClr val="0D3330"/>
                </a:solidFill>
                <a:latin typeface="Muli"/>
              </a:rPr>
              <a:t>The MPC could require contractors to maintain an OCI Mitigation Plan that will sufficiently equip them with tools and processes to identify, mitigate, and neutralize OCIs. The Plan could include processes for:</a:t>
            </a:r>
          </a:p>
          <a:p>
            <a:pPr marL="453390" lvl="1" indent="-226695">
              <a:lnSpc>
                <a:spcPts val="3150"/>
              </a:lnSpc>
              <a:buFont typeface="Arial"/>
              <a:buChar char="•"/>
            </a:pPr>
            <a:r>
              <a:rPr lang="en-US" sz="2100">
                <a:solidFill>
                  <a:srgbClr val="0D3330"/>
                </a:solidFill>
                <a:latin typeface="Muli"/>
              </a:rPr>
              <a:t>Identify OCI Issues</a:t>
            </a:r>
          </a:p>
          <a:p>
            <a:pPr marL="453390" lvl="1" indent="-226695">
              <a:lnSpc>
                <a:spcPts val="3150"/>
              </a:lnSpc>
              <a:buFont typeface="Arial"/>
              <a:buChar char="•"/>
            </a:pPr>
            <a:r>
              <a:rPr lang="en-US" sz="2100">
                <a:solidFill>
                  <a:srgbClr val="0D3330"/>
                </a:solidFill>
                <a:latin typeface="Muli"/>
              </a:rPr>
              <a:t>Monitor OCI</a:t>
            </a:r>
          </a:p>
          <a:p>
            <a:pPr marL="453390" lvl="1" indent="-226695">
              <a:lnSpc>
                <a:spcPts val="3150"/>
              </a:lnSpc>
              <a:buFont typeface="Arial"/>
              <a:buChar char="•"/>
            </a:pPr>
            <a:r>
              <a:rPr lang="en-US" sz="2100">
                <a:solidFill>
                  <a:srgbClr val="0D3330"/>
                </a:solidFill>
                <a:latin typeface="Muli"/>
              </a:rPr>
              <a:t>OCI Compliance Personnel </a:t>
            </a:r>
          </a:p>
          <a:p>
            <a:pPr marL="453390" lvl="1" indent="-226695">
              <a:lnSpc>
                <a:spcPts val="3150"/>
              </a:lnSpc>
              <a:buFont typeface="Arial"/>
              <a:buChar char="•"/>
            </a:pPr>
            <a:r>
              <a:rPr lang="en-US" sz="2100">
                <a:solidFill>
                  <a:srgbClr val="0D3330"/>
                </a:solidFill>
                <a:latin typeface="Muli"/>
              </a:rPr>
              <a:t>Information Control Measures </a:t>
            </a:r>
          </a:p>
          <a:p>
            <a:pPr marL="453390" lvl="1" indent="-226695">
              <a:lnSpc>
                <a:spcPts val="3150"/>
              </a:lnSpc>
              <a:buFont typeface="Arial"/>
              <a:buChar char="•"/>
            </a:pPr>
            <a:r>
              <a:rPr lang="en-US" sz="2100">
                <a:solidFill>
                  <a:srgbClr val="0D3330"/>
                </a:solidFill>
                <a:latin typeface="Muli"/>
              </a:rPr>
              <a:t>OCI Disclosures/Reporting Mechanisms</a:t>
            </a:r>
          </a:p>
          <a:p>
            <a:pPr marL="453390" lvl="1" indent="-226695">
              <a:lnSpc>
                <a:spcPts val="3150"/>
              </a:lnSpc>
              <a:buFont typeface="Arial"/>
              <a:buChar char="•"/>
            </a:pPr>
            <a:r>
              <a:rPr lang="en-US" sz="2100">
                <a:solidFill>
                  <a:srgbClr val="0D3330"/>
                </a:solidFill>
                <a:latin typeface="Muli"/>
              </a:rPr>
              <a:t>Transparency with Government bodies</a:t>
            </a:r>
          </a:p>
          <a:p>
            <a:pPr marL="453390" lvl="1" indent="-226695">
              <a:lnSpc>
                <a:spcPts val="3150"/>
              </a:lnSpc>
              <a:buFont typeface="Arial"/>
              <a:buChar char="•"/>
            </a:pPr>
            <a:r>
              <a:rPr lang="en-US" sz="2100">
                <a:solidFill>
                  <a:srgbClr val="0D3330"/>
                </a:solidFill>
                <a:latin typeface="Muli"/>
              </a:rPr>
              <a:t>Violations Consequences</a:t>
            </a:r>
          </a:p>
          <a:p>
            <a:pPr marL="453390" lvl="1" indent="-226695">
              <a:lnSpc>
                <a:spcPts val="3150"/>
              </a:lnSpc>
              <a:buFont typeface="Arial"/>
              <a:buChar char="•"/>
            </a:pPr>
            <a:r>
              <a:rPr lang="en-US" sz="2100">
                <a:solidFill>
                  <a:srgbClr val="0D3330"/>
                </a:solidFill>
                <a:latin typeface="Muli"/>
              </a:rPr>
              <a:t>Regular Audits</a:t>
            </a:r>
          </a:p>
          <a:p>
            <a:pPr marL="453390" lvl="1" indent="-226695">
              <a:lnSpc>
                <a:spcPts val="3150"/>
              </a:lnSpc>
              <a:buFont typeface="Arial"/>
              <a:buChar char="•"/>
            </a:pPr>
            <a:r>
              <a:rPr lang="en-US" sz="2100">
                <a:solidFill>
                  <a:srgbClr val="0D3330"/>
                </a:solidFill>
                <a:latin typeface="Muli"/>
              </a:rPr>
              <a:t>Update Mitigation Plan</a:t>
            </a:r>
          </a:p>
          <a:p>
            <a:pPr marL="453390" lvl="1" indent="-226695">
              <a:lnSpc>
                <a:spcPts val="3150"/>
              </a:lnSpc>
              <a:buFont typeface="Arial"/>
              <a:buChar char="•"/>
            </a:pPr>
            <a:r>
              <a:rPr lang="en-US" sz="2100">
                <a:solidFill>
                  <a:srgbClr val="0D3330"/>
                </a:solidFill>
                <a:latin typeface="Muli"/>
              </a:rPr>
              <a:t>OCI Awareness Training</a:t>
            </a:r>
          </a:p>
          <a:p>
            <a:pPr>
              <a:lnSpc>
                <a:spcPts val="3450"/>
              </a:lnSpc>
            </a:pPr>
            <a:endParaRPr lang="en-US" sz="2100">
              <a:solidFill>
                <a:srgbClr val="0D3330"/>
              </a:solidFill>
              <a:latin typeface="Muli"/>
            </a:endParaRPr>
          </a:p>
          <a:p>
            <a:pPr>
              <a:lnSpc>
                <a:spcPts val="3450"/>
              </a:lnSpc>
            </a:pPr>
            <a:endParaRPr lang="en-US" sz="2100">
              <a:solidFill>
                <a:srgbClr val="0D3330"/>
              </a:solidFill>
              <a:latin typeface="Muli"/>
            </a:endParaRPr>
          </a:p>
        </p:txBody>
      </p:sp>
      <p:sp>
        <p:nvSpPr>
          <p:cNvPr id="8" name="TextBox 8"/>
          <p:cNvSpPr txBox="1"/>
          <p:nvPr/>
        </p:nvSpPr>
        <p:spPr>
          <a:xfrm>
            <a:off x="261902" y="9594971"/>
            <a:ext cx="392723" cy="400494"/>
          </a:xfrm>
          <a:prstGeom prst="rect">
            <a:avLst/>
          </a:prstGeom>
        </p:spPr>
        <p:txBody>
          <a:bodyPr wrap="square" lIns="0" tIns="0" rIns="0" bIns="0" rtlCol="0" anchor="t">
            <a:spAutoFit/>
          </a:bodyPr>
          <a:lstStyle/>
          <a:p>
            <a:pPr algn="ctr">
              <a:lnSpc>
                <a:spcPts val="3403"/>
              </a:lnSpc>
            </a:pPr>
            <a:r>
              <a:rPr lang="en-US" sz="2430" dirty="0">
                <a:solidFill>
                  <a:srgbClr val="0D3330"/>
                </a:solidFill>
                <a:latin typeface="Cooper BT Light"/>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Freeform 2"/>
          <p:cNvSpPr/>
          <p:nvPr/>
        </p:nvSpPr>
        <p:spPr>
          <a:xfrm flipH="1">
            <a:off x="10214202" y="0"/>
            <a:ext cx="10287000" cy="10287000"/>
          </a:xfrm>
          <a:custGeom>
            <a:avLst/>
            <a:gdLst/>
            <a:ahLst/>
            <a:cxnLst/>
            <a:rect l="l" t="t" r="r" b="b"/>
            <a:pathLst>
              <a:path w="10287000" h="10287000">
                <a:moveTo>
                  <a:pt x="10287000" y="0"/>
                </a:moveTo>
                <a:lnTo>
                  <a:pt x="0" y="0"/>
                </a:lnTo>
                <a:lnTo>
                  <a:pt x="0" y="10287000"/>
                </a:lnTo>
                <a:lnTo>
                  <a:pt x="10287000" y="10287000"/>
                </a:lnTo>
                <a:lnTo>
                  <a:pt x="10287000" y="0"/>
                </a:lnTo>
                <a:close/>
              </a:path>
            </a:pathLst>
          </a:custGeom>
          <a:blipFill>
            <a:blip r:embed="rId3">
              <a:alphaModFix amt="13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5541719" y="7645760"/>
            <a:ext cx="3754681" cy="1582806"/>
          </a:xfrm>
          <a:prstGeom prst="rect">
            <a:avLst/>
          </a:prstGeom>
        </p:spPr>
        <p:txBody>
          <a:bodyPr wrap="square" lIns="0" tIns="0" rIns="0" bIns="0" rtlCol="0" anchor="t">
            <a:spAutoFit/>
          </a:bodyPr>
          <a:lstStyle/>
          <a:p>
            <a:pPr>
              <a:lnSpc>
                <a:spcPts val="2520"/>
              </a:lnSpc>
            </a:pPr>
            <a:r>
              <a:rPr lang="en-US" sz="1800" dirty="0">
                <a:solidFill>
                  <a:srgbClr val="0D3330"/>
                </a:solidFill>
                <a:latin typeface="Trocchi"/>
              </a:rPr>
              <a:t>Amaiya Johnson</a:t>
            </a:r>
          </a:p>
          <a:p>
            <a:pPr>
              <a:lnSpc>
                <a:spcPts val="2520"/>
              </a:lnSpc>
            </a:pPr>
            <a:r>
              <a:rPr lang="en-US" sz="1800" dirty="0">
                <a:solidFill>
                  <a:srgbClr val="0D3330"/>
                </a:solidFill>
                <a:latin typeface="Trocchi"/>
              </a:rPr>
              <a:t>amaiyajohnson7@gmail.com</a:t>
            </a:r>
          </a:p>
          <a:p>
            <a:pPr>
              <a:lnSpc>
                <a:spcPts val="2520"/>
              </a:lnSpc>
            </a:pPr>
            <a:r>
              <a:rPr lang="en-US" sz="1800" dirty="0">
                <a:solidFill>
                  <a:srgbClr val="0D3330"/>
                </a:solidFill>
                <a:latin typeface="Trocchi"/>
              </a:rPr>
              <a:t>ajohnson25@law.gwu.edu</a:t>
            </a:r>
          </a:p>
          <a:p>
            <a:pPr>
              <a:lnSpc>
                <a:spcPts val="2520"/>
              </a:lnSpc>
            </a:pPr>
            <a:endParaRPr lang="en-US" sz="1800" dirty="0">
              <a:solidFill>
                <a:srgbClr val="0D3330"/>
              </a:solidFill>
              <a:latin typeface="Trocchi"/>
            </a:endParaRPr>
          </a:p>
          <a:p>
            <a:pPr>
              <a:lnSpc>
                <a:spcPts val="2520"/>
              </a:lnSpc>
            </a:pPr>
            <a:r>
              <a:rPr lang="en-US" sz="1800" dirty="0">
                <a:solidFill>
                  <a:srgbClr val="0D3330"/>
                </a:solidFill>
                <a:latin typeface="Trocchi"/>
              </a:rPr>
              <a:t>Let’s connect!</a:t>
            </a:r>
          </a:p>
        </p:txBody>
      </p:sp>
      <p:sp>
        <p:nvSpPr>
          <p:cNvPr id="4" name="Freeform 4"/>
          <p:cNvSpPr/>
          <p:nvPr/>
        </p:nvSpPr>
        <p:spPr>
          <a:xfrm>
            <a:off x="1224589" y="6587574"/>
            <a:ext cx="4624282" cy="3699426"/>
          </a:xfrm>
          <a:custGeom>
            <a:avLst/>
            <a:gdLst/>
            <a:ahLst/>
            <a:cxnLst/>
            <a:rect l="l" t="t" r="r" b="b"/>
            <a:pathLst>
              <a:path w="4624282" h="3699426">
                <a:moveTo>
                  <a:pt x="0" y="0"/>
                </a:moveTo>
                <a:lnTo>
                  <a:pt x="4624282" y="0"/>
                </a:lnTo>
                <a:lnTo>
                  <a:pt x="4624282" y="3699426"/>
                </a:lnTo>
                <a:lnTo>
                  <a:pt x="0" y="3699426"/>
                </a:lnTo>
                <a:lnTo>
                  <a:pt x="0" y="0"/>
                </a:lnTo>
                <a:close/>
              </a:path>
            </a:pathLst>
          </a:custGeom>
          <a:blipFill>
            <a:blip r:embed="rId5"/>
            <a:stretch>
              <a:fillRect/>
            </a:stretch>
          </a:blipFill>
        </p:spPr>
        <p:txBody>
          <a:bodyPr/>
          <a:lstStyle/>
          <a:p>
            <a:endParaRPr lang="en-US" dirty="0"/>
          </a:p>
        </p:txBody>
      </p:sp>
      <p:sp>
        <p:nvSpPr>
          <p:cNvPr id="5" name="Freeform 5"/>
          <p:cNvSpPr/>
          <p:nvPr/>
        </p:nvSpPr>
        <p:spPr>
          <a:xfrm>
            <a:off x="7327144" y="8870820"/>
            <a:ext cx="387480" cy="387480"/>
          </a:xfrm>
          <a:custGeom>
            <a:avLst/>
            <a:gdLst/>
            <a:ahLst/>
            <a:cxnLst/>
            <a:rect l="l" t="t" r="r" b="b"/>
            <a:pathLst>
              <a:path w="387480" h="387480">
                <a:moveTo>
                  <a:pt x="0" y="0"/>
                </a:moveTo>
                <a:lnTo>
                  <a:pt x="387480" y="0"/>
                </a:lnTo>
                <a:lnTo>
                  <a:pt x="387480" y="387480"/>
                </a:lnTo>
                <a:lnTo>
                  <a:pt x="0" y="3874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529174" y="646835"/>
            <a:ext cx="6637078" cy="1362075"/>
          </a:xfrm>
          <a:prstGeom prst="rect">
            <a:avLst/>
          </a:prstGeom>
        </p:spPr>
        <p:txBody>
          <a:bodyPr lIns="0" tIns="0" rIns="0" bIns="0" rtlCol="0" anchor="t">
            <a:spAutoFit/>
          </a:bodyPr>
          <a:lstStyle/>
          <a:p>
            <a:pPr algn="ctr">
              <a:lnSpc>
                <a:spcPts val="10679"/>
              </a:lnSpc>
            </a:pPr>
            <a:r>
              <a:rPr lang="en-US" sz="8899" dirty="0">
                <a:solidFill>
                  <a:srgbClr val="0D3330"/>
                </a:solidFill>
                <a:latin typeface="Bookman Old Style" panose="02050604050505020204" pitchFamily="18" charset="0"/>
              </a:rPr>
              <a:t>Conclusion</a:t>
            </a:r>
          </a:p>
        </p:txBody>
      </p:sp>
      <p:sp>
        <p:nvSpPr>
          <p:cNvPr id="7" name="TextBox 7"/>
          <p:cNvSpPr txBox="1"/>
          <p:nvPr/>
        </p:nvSpPr>
        <p:spPr>
          <a:xfrm>
            <a:off x="1224589" y="2533566"/>
            <a:ext cx="15629074" cy="1620982"/>
          </a:xfrm>
          <a:prstGeom prst="rect">
            <a:avLst/>
          </a:prstGeom>
        </p:spPr>
        <p:txBody>
          <a:bodyPr lIns="0" tIns="0" rIns="0" bIns="0" rtlCol="0" anchor="t">
            <a:spAutoFit/>
          </a:bodyPr>
          <a:lstStyle/>
          <a:p>
            <a:pPr marL="625270" lvl="1" indent="-312635">
              <a:lnSpc>
                <a:spcPts val="4344"/>
              </a:lnSpc>
              <a:buFont typeface="Arial"/>
              <a:buChar char="•"/>
            </a:pPr>
            <a:r>
              <a:rPr lang="en-US" sz="2896">
                <a:solidFill>
                  <a:srgbClr val="0D3330"/>
                </a:solidFill>
                <a:latin typeface="Muli"/>
              </a:rPr>
              <a:t>The MPC will benefit tremendously from implementing guidance on how state and local governments should handle OCIs. Neglecting OCIs are detrimental to the fabric of any procurement system and require a strategic plan to avoid, identify, and mitigate.  </a:t>
            </a:r>
          </a:p>
        </p:txBody>
      </p:sp>
      <p:sp>
        <p:nvSpPr>
          <p:cNvPr id="8" name="TextBox 8"/>
          <p:cNvSpPr txBox="1"/>
          <p:nvPr/>
        </p:nvSpPr>
        <p:spPr>
          <a:xfrm>
            <a:off x="261902" y="9594971"/>
            <a:ext cx="423897" cy="400494"/>
          </a:xfrm>
          <a:prstGeom prst="rect">
            <a:avLst/>
          </a:prstGeom>
        </p:spPr>
        <p:txBody>
          <a:bodyPr wrap="square" lIns="0" tIns="0" rIns="0" bIns="0" rtlCol="0" anchor="t">
            <a:spAutoFit/>
          </a:bodyPr>
          <a:lstStyle/>
          <a:p>
            <a:pPr algn="ctr">
              <a:lnSpc>
                <a:spcPts val="3403"/>
              </a:lnSpc>
            </a:pPr>
            <a:r>
              <a:rPr lang="en-US" sz="2430">
                <a:solidFill>
                  <a:srgbClr val="0D3330"/>
                </a:solidFill>
                <a:latin typeface="Cooper BT Light"/>
              </a:rPr>
              <a:t>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Freeform 2"/>
          <p:cNvSpPr/>
          <p:nvPr/>
        </p:nvSpPr>
        <p:spPr>
          <a:xfrm rot="-2409508">
            <a:off x="4990302" y="-1761200"/>
            <a:ext cx="27611697" cy="10950484"/>
          </a:xfrm>
          <a:custGeom>
            <a:avLst/>
            <a:gdLst/>
            <a:ahLst/>
            <a:cxnLst/>
            <a:rect l="l" t="t" r="r" b="b"/>
            <a:pathLst>
              <a:path w="27611697" h="10950484">
                <a:moveTo>
                  <a:pt x="0" y="0"/>
                </a:moveTo>
                <a:lnTo>
                  <a:pt x="27611697" y="0"/>
                </a:lnTo>
                <a:lnTo>
                  <a:pt x="27611697" y="10950485"/>
                </a:lnTo>
                <a:lnTo>
                  <a:pt x="0" y="10950485"/>
                </a:lnTo>
                <a:lnTo>
                  <a:pt x="0" y="0"/>
                </a:lnTo>
                <a:close/>
              </a:path>
            </a:pathLst>
          </a:custGeom>
          <a:blipFill>
            <a:blip r:embed="rId2">
              <a:alphaModFix amt="40000"/>
              <a:extLst>
                <a:ext uri="{96DAC541-7B7A-43D3-8B79-37D633B846F1}">
                  <asvg:svgBlip xmlns:asvg="http://schemas.microsoft.com/office/drawing/2016/SVG/main" r:embed="rId3"/>
                </a:ext>
              </a:extLst>
            </a:blip>
            <a:stretch>
              <a:fillRect l="-9407" t="-32214" b="-19398"/>
            </a:stretch>
          </a:blipFill>
        </p:spPr>
        <p:txBody>
          <a:bodyPr/>
          <a:lstStyle/>
          <a:p>
            <a:endParaRPr lang="en-US"/>
          </a:p>
        </p:txBody>
      </p:sp>
      <p:sp>
        <p:nvSpPr>
          <p:cNvPr id="3" name="TextBox 3"/>
          <p:cNvSpPr txBox="1"/>
          <p:nvPr/>
        </p:nvSpPr>
        <p:spPr>
          <a:xfrm>
            <a:off x="819181" y="646126"/>
            <a:ext cx="6370528" cy="1310102"/>
          </a:xfrm>
          <a:prstGeom prst="rect">
            <a:avLst/>
          </a:prstGeom>
        </p:spPr>
        <p:txBody>
          <a:bodyPr lIns="0" tIns="0" rIns="0" bIns="0" rtlCol="0" anchor="t">
            <a:spAutoFit/>
          </a:bodyPr>
          <a:lstStyle/>
          <a:p>
            <a:pPr algn="ctr">
              <a:lnSpc>
                <a:spcPts val="10674"/>
              </a:lnSpc>
            </a:pPr>
            <a:r>
              <a:rPr lang="en-US" sz="8895" dirty="0">
                <a:solidFill>
                  <a:srgbClr val="0D3330"/>
                </a:solidFill>
                <a:latin typeface="Bookman Old Style" panose="02050604050505020204" pitchFamily="18" charset="0"/>
              </a:rPr>
              <a:t>Agenda</a:t>
            </a:r>
          </a:p>
        </p:txBody>
      </p:sp>
      <p:sp>
        <p:nvSpPr>
          <p:cNvPr id="4" name="TextBox 4"/>
          <p:cNvSpPr txBox="1"/>
          <p:nvPr/>
        </p:nvSpPr>
        <p:spPr>
          <a:xfrm>
            <a:off x="343758" y="9594971"/>
            <a:ext cx="163711" cy="424029"/>
          </a:xfrm>
          <a:prstGeom prst="rect">
            <a:avLst/>
          </a:prstGeom>
        </p:spPr>
        <p:txBody>
          <a:bodyPr lIns="0" tIns="0" rIns="0" bIns="0" rtlCol="0" anchor="t">
            <a:spAutoFit/>
          </a:bodyPr>
          <a:lstStyle/>
          <a:p>
            <a:pPr algn="ctr">
              <a:lnSpc>
                <a:spcPts val="3403"/>
              </a:lnSpc>
            </a:pPr>
            <a:r>
              <a:rPr lang="en-US" sz="2430">
                <a:solidFill>
                  <a:srgbClr val="0D3330"/>
                </a:solidFill>
                <a:latin typeface="Cooper BT Light"/>
              </a:rPr>
              <a:t>2</a:t>
            </a:r>
          </a:p>
        </p:txBody>
      </p:sp>
      <p:sp>
        <p:nvSpPr>
          <p:cNvPr id="5" name="TextBox 5"/>
          <p:cNvSpPr txBox="1"/>
          <p:nvPr/>
        </p:nvSpPr>
        <p:spPr>
          <a:xfrm>
            <a:off x="1764161" y="2323895"/>
            <a:ext cx="10038555" cy="4940300"/>
          </a:xfrm>
          <a:prstGeom prst="rect">
            <a:avLst/>
          </a:prstGeom>
        </p:spPr>
        <p:txBody>
          <a:bodyPr lIns="0" tIns="0" rIns="0" bIns="0" rtlCol="0" anchor="t">
            <a:spAutoFit/>
          </a:bodyPr>
          <a:lstStyle/>
          <a:p>
            <a:pPr marL="755651" lvl="1" indent="-377825">
              <a:lnSpc>
                <a:spcPts val="4900"/>
              </a:lnSpc>
              <a:buFont typeface="Arial"/>
              <a:buChar char="•"/>
            </a:pPr>
            <a:r>
              <a:rPr lang="en-US" sz="3500">
                <a:solidFill>
                  <a:srgbClr val="0D3330"/>
                </a:solidFill>
                <a:latin typeface="Trocchi"/>
              </a:rPr>
              <a:t>Introduction</a:t>
            </a:r>
          </a:p>
          <a:p>
            <a:pPr marL="755651" lvl="1" indent="-377825">
              <a:lnSpc>
                <a:spcPts val="4900"/>
              </a:lnSpc>
              <a:buFont typeface="Arial"/>
              <a:buChar char="•"/>
            </a:pPr>
            <a:r>
              <a:rPr lang="en-US" sz="3500">
                <a:solidFill>
                  <a:srgbClr val="0D3330"/>
                </a:solidFill>
                <a:latin typeface="Trocchi"/>
              </a:rPr>
              <a:t>What does the MPC say?</a:t>
            </a:r>
          </a:p>
          <a:p>
            <a:pPr marL="755651" lvl="1" indent="-377825">
              <a:lnSpc>
                <a:spcPts val="4900"/>
              </a:lnSpc>
              <a:buFont typeface="Arial"/>
              <a:buChar char="•"/>
            </a:pPr>
            <a:r>
              <a:rPr lang="en-US" sz="3500">
                <a:solidFill>
                  <a:srgbClr val="0D3330"/>
                </a:solidFill>
                <a:latin typeface="Trocchi"/>
              </a:rPr>
              <a:t>Defining OCIs</a:t>
            </a:r>
          </a:p>
          <a:p>
            <a:pPr marL="755651" lvl="1" indent="-377825">
              <a:lnSpc>
                <a:spcPts val="4900"/>
              </a:lnSpc>
              <a:buFont typeface="Arial"/>
              <a:buChar char="•"/>
            </a:pPr>
            <a:r>
              <a:rPr lang="en-US" sz="3500">
                <a:solidFill>
                  <a:srgbClr val="0D3330"/>
                </a:solidFill>
                <a:latin typeface="Trocchi"/>
              </a:rPr>
              <a:t>How do states address OCIs?</a:t>
            </a:r>
          </a:p>
          <a:p>
            <a:pPr marL="755651" lvl="1" indent="-377825">
              <a:lnSpc>
                <a:spcPts val="4900"/>
              </a:lnSpc>
              <a:buFont typeface="Arial"/>
              <a:buChar char="•"/>
            </a:pPr>
            <a:r>
              <a:rPr lang="en-US" sz="3500">
                <a:solidFill>
                  <a:srgbClr val="0D3330"/>
                </a:solidFill>
                <a:latin typeface="Trocchi"/>
              </a:rPr>
              <a:t>Handling OCIs</a:t>
            </a:r>
          </a:p>
          <a:p>
            <a:pPr marL="755651" lvl="1" indent="-377825">
              <a:lnSpc>
                <a:spcPts val="4900"/>
              </a:lnSpc>
              <a:buFont typeface="Arial"/>
              <a:buChar char="•"/>
            </a:pPr>
            <a:r>
              <a:rPr lang="en-US" sz="3500">
                <a:solidFill>
                  <a:srgbClr val="0D3330"/>
                </a:solidFill>
                <a:latin typeface="Trocchi"/>
              </a:rPr>
              <a:t>Mitigating OCIs</a:t>
            </a:r>
          </a:p>
          <a:p>
            <a:pPr marL="1511301" lvl="2" indent="-503767">
              <a:lnSpc>
                <a:spcPts val="4900"/>
              </a:lnSpc>
              <a:buFont typeface="Arial"/>
              <a:buChar char="⚬"/>
            </a:pPr>
            <a:r>
              <a:rPr lang="en-US" sz="3500">
                <a:solidFill>
                  <a:srgbClr val="0D3330"/>
                </a:solidFill>
                <a:latin typeface="Trocchi"/>
              </a:rPr>
              <a:t>Compliance Plans</a:t>
            </a:r>
          </a:p>
          <a:p>
            <a:pPr marL="755651" lvl="1" indent="-377825">
              <a:lnSpc>
                <a:spcPts val="4900"/>
              </a:lnSpc>
              <a:buFont typeface="Arial"/>
              <a:buChar char="•"/>
            </a:pPr>
            <a:r>
              <a:rPr lang="en-US" sz="3500">
                <a:solidFill>
                  <a:srgbClr val="0D3330"/>
                </a:solidFill>
                <a:latin typeface="Trocchi"/>
              </a:rPr>
              <a:t>MPC Reform Proposal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Freeform 2"/>
          <p:cNvSpPr/>
          <p:nvPr/>
        </p:nvSpPr>
        <p:spPr>
          <a:xfrm>
            <a:off x="-5883240" y="472715"/>
            <a:ext cx="27611697" cy="10950484"/>
          </a:xfrm>
          <a:custGeom>
            <a:avLst/>
            <a:gdLst/>
            <a:ahLst/>
            <a:cxnLst/>
            <a:rect l="l" t="t" r="r" b="b"/>
            <a:pathLst>
              <a:path w="27611697" h="10950484">
                <a:moveTo>
                  <a:pt x="0" y="0"/>
                </a:moveTo>
                <a:lnTo>
                  <a:pt x="27611697" y="0"/>
                </a:lnTo>
                <a:lnTo>
                  <a:pt x="27611697" y="10950485"/>
                </a:lnTo>
                <a:lnTo>
                  <a:pt x="0" y="10950485"/>
                </a:lnTo>
                <a:lnTo>
                  <a:pt x="0" y="0"/>
                </a:lnTo>
                <a:close/>
              </a:path>
            </a:pathLst>
          </a:custGeom>
          <a:blipFill>
            <a:blip r:embed="rId3">
              <a:alphaModFix amt="40000"/>
              <a:extLst>
                <a:ext uri="{96DAC541-7B7A-43D3-8B79-37D633B846F1}">
                  <asvg:svgBlip xmlns:asvg="http://schemas.microsoft.com/office/drawing/2016/SVG/main" r:embed="rId4"/>
                </a:ext>
              </a:extLst>
            </a:blip>
            <a:stretch>
              <a:fillRect l="-9407" t="-32214" b="-19398"/>
            </a:stretch>
          </a:blipFill>
        </p:spPr>
        <p:txBody>
          <a:bodyPr/>
          <a:lstStyle/>
          <a:p>
            <a:endParaRPr lang="en-US"/>
          </a:p>
        </p:txBody>
      </p:sp>
      <p:sp>
        <p:nvSpPr>
          <p:cNvPr id="3" name="TextBox 3"/>
          <p:cNvSpPr txBox="1"/>
          <p:nvPr/>
        </p:nvSpPr>
        <p:spPr>
          <a:xfrm>
            <a:off x="838200" y="472715"/>
            <a:ext cx="7010400" cy="1310102"/>
          </a:xfrm>
          <a:prstGeom prst="rect">
            <a:avLst/>
          </a:prstGeom>
        </p:spPr>
        <p:txBody>
          <a:bodyPr wrap="square" lIns="0" tIns="0" rIns="0" bIns="0" rtlCol="0" anchor="t">
            <a:spAutoFit/>
          </a:bodyPr>
          <a:lstStyle/>
          <a:p>
            <a:pPr algn="ctr">
              <a:lnSpc>
                <a:spcPts val="10674"/>
              </a:lnSpc>
            </a:pPr>
            <a:r>
              <a:rPr lang="en-US" sz="8895" dirty="0">
                <a:solidFill>
                  <a:srgbClr val="0D3330"/>
                </a:solidFill>
                <a:latin typeface="Bookman Old Style" panose="02050604050505020204" pitchFamily="18" charset="0"/>
              </a:rPr>
              <a:t>Introduction</a:t>
            </a:r>
          </a:p>
        </p:txBody>
      </p:sp>
      <p:sp>
        <p:nvSpPr>
          <p:cNvPr id="4" name="TextBox 4"/>
          <p:cNvSpPr txBox="1"/>
          <p:nvPr/>
        </p:nvSpPr>
        <p:spPr>
          <a:xfrm>
            <a:off x="1028700" y="2112645"/>
            <a:ext cx="7762725" cy="8174355"/>
          </a:xfrm>
          <a:prstGeom prst="rect">
            <a:avLst/>
          </a:prstGeom>
        </p:spPr>
        <p:txBody>
          <a:bodyPr lIns="0" tIns="0" rIns="0" bIns="0" rtlCol="0" anchor="t">
            <a:spAutoFit/>
          </a:bodyPr>
          <a:lstStyle/>
          <a:p>
            <a:pPr algn="just">
              <a:lnSpc>
                <a:spcPts val="3255"/>
              </a:lnSpc>
            </a:pPr>
            <a:r>
              <a:rPr lang="en-US" sz="2100" dirty="0">
                <a:solidFill>
                  <a:srgbClr val="0D3330"/>
                </a:solidFill>
                <a:latin typeface="Arimo"/>
              </a:rPr>
              <a:t>The Model Procurement Code (MPC) was created to provide a concise procurement process for state and local governments to adopt in spending public funds. </a:t>
            </a:r>
            <a:r>
              <a:rPr lang="en-US" sz="2100" dirty="0">
                <a:solidFill>
                  <a:srgbClr val="0D3330"/>
                </a:solidFill>
                <a:latin typeface="Arimo Bold"/>
              </a:rPr>
              <a:t>The MPC addresses key processes that are essential to any procurement system such as source selection and contract formation, cost principles and contract modifications and terminations</a:t>
            </a:r>
            <a:r>
              <a:rPr lang="en-US" sz="2100" dirty="0">
                <a:solidFill>
                  <a:srgbClr val="0D3330"/>
                </a:solidFill>
                <a:latin typeface="Arimo"/>
              </a:rPr>
              <a:t>.  </a:t>
            </a:r>
          </a:p>
          <a:p>
            <a:pPr algn="just">
              <a:lnSpc>
                <a:spcPts val="3255"/>
              </a:lnSpc>
            </a:pPr>
            <a:endParaRPr lang="en-US" sz="2100" dirty="0">
              <a:solidFill>
                <a:srgbClr val="0D3330"/>
              </a:solidFill>
              <a:latin typeface="Arimo"/>
            </a:endParaRPr>
          </a:p>
          <a:p>
            <a:pPr algn="just">
              <a:lnSpc>
                <a:spcPts val="3255"/>
              </a:lnSpc>
            </a:pPr>
            <a:r>
              <a:rPr lang="en-US" sz="2100" dirty="0">
                <a:solidFill>
                  <a:srgbClr val="0D3330"/>
                </a:solidFill>
                <a:latin typeface="Arimo Bold"/>
              </a:rPr>
              <a:t>Article 12 of the MPC briefly highlights ethics in public contracting.</a:t>
            </a:r>
            <a:r>
              <a:rPr lang="en-US" sz="2100" dirty="0">
                <a:solidFill>
                  <a:srgbClr val="0D3330"/>
                </a:solidFill>
                <a:latin typeface="Arimo"/>
              </a:rPr>
              <a:t> This section of the MPC articulates proposed mechanisms for handling personal conflicts of interest (PCIs) that involve procurement professionals. However, this article and  the MPC altogether are </a:t>
            </a:r>
            <a:r>
              <a:rPr lang="en-US" sz="2100" dirty="0">
                <a:solidFill>
                  <a:srgbClr val="0D3330"/>
                </a:solidFill>
                <a:latin typeface="Arimo Bold Italics"/>
              </a:rPr>
              <a:t>silent</a:t>
            </a:r>
            <a:r>
              <a:rPr lang="en-US" sz="2100" dirty="0">
                <a:solidFill>
                  <a:srgbClr val="0D3330"/>
                </a:solidFill>
                <a:latin typeface="Arimo"/>
              </a:rPr>
              <a:t> on organizational conflicts of interest (OCIs).   </a:t>
            </a:r>
          </a:p>
          <a:p>
            <a:pPr algn="just">
              <a:lnSpc>
                <a:spcPts val="3255"/>
              </a:lnSpc>
            </a:pPr>
            <a:endParaRPr lang="en-US" sz="2100" dirty="0">
              <a:solidFill>
                <a:srgbClr val="0D3330"/>
              </a:solidFill>
              <a:latin typeface="Arimo"/>
            </a:endParaRPr>
          </a:p>
          <a:p>
            <a:pPr algn="just">
              <a:lnSpc>
                <a:spcPts val="3255"/>
              </a:lnSpc>
            </a:pPr>
            <a:r>
              <a:rPr lang="en-US" sz="2100" dirty="0">
                <a:solidFill>
                  <a:srgbClr val="0D3330"/>
                </a:solidFill>
                <a:latin typeface="Arimo Bold"/>
              </a:rPr>
              <a:t>There is a gap in the MPC on OCIs that should be filled through the reform process. </a:t>
            </a:r>
          </a:p>
          <a:p>
            <a:pPr algn="just">
              <a:lnSpc>
                <a:spcPts val="3255"/>
              </a:lnSpc>
            </a:pPr>
            <a:endParaRPr lang="en-US" sz="2100" dirty="0">
              <a:solidFill>
                <a:srgbClr val="0D3330"/>
              </a:solidFill>
              <a:latin typeface="Arimo Bold"/>
            </a:endParaRPr>
          </a:p>
          <a:p>
            <a:pPr algn="just">
              <a:lnSpc>
                <a:spcPts val="3255"/>
              </a:lnSpc>
            </a:pPr>
            <a:endParaRPr lang="en-US" sz="2100" dirty="0">
              <a:solidFill>
                <a:srgbClr val="0D3330"/>
              </a:solidFill>
              <a:latin typeface="Arimo Bold"/>
            </a:endParaRPr>
          </a:p>
          <a:p>
            <a:pPr algn="just">
              <a:lnSpc>
                <a:spcPts val="3255"/>
              </a:lnSpc>
            </a:pPr>
            <a:endParaRPr lang="en-US" sz="2100" dirty="0">
              <a:solidFill>
                <a:srgbClr val="0D3330"/>
              </a:solidFill>
              <a:latin typeface="Arimo Bold"/>
            </a:endParaRPr>
          </a:p>
          <a:p>
            <a:pPr algn="just">
              <a:lnSpc>
                <a:spcPts val="3255"/>
              </a:lnSpc>
            </a:pPr>
            <a:r>
              <a:rPr lang="en-US" sz="2100" dirty="0">
                <a:solidFill>
                  <a:srgbClr val="0D3330"/>
                </a:solidFill>
                <a:latin typeface="Arimo"/>
              </a:rPr>
              <a:t> </a:t>
            </a:r>
          </a:p>
        </p:txBody>
      </p:sp>
      <p:sp>
        <p:nvSpPr>
          <p:cNvPr id="5" name="TextBox 5"/>
          <p:cNvSpPr txBox="1"/>
          <p:nvPr/>
        </p:nvSpPr>
        <p:spPr>
          <a:xfrm>
            <a:off x="9556637" y="2112645"/>
            <a:ext cx="8197963" cy="8842549"/>
          </a:xfrm>
          <a:prstGeom prst="rect">
            <a:avLst/>
          </a:prstGeom>
        </p:spPr>
        <p:txBody>
          <a:bodyPr wrap="square" lIns="0" tIns="0" rIns="0" bIns="0" rtlCol="0" anchor="t">
            <a:spAutoFit/>
          </a:bodyPr>
          <a:lstStyle/>
          <a:p>
            <a:pPr algn="just">
              <a:lnSpc>
                <a:spcPts val="3255"/>
              </a:lnSpc>
            </a:pPr>
            <a:r>
              <a:rPr lang="en-US" sz="2100" dirty="0">
                <a:solidFill>
                  <a:srgbClr val="0D3330"/>
                </a:solidFill>
                <a:latin typeface="Arimo"/>
              </a:rPr>
              <a:t>Typically, </a:t>
            </a:r>
            <a:r>
              <a:rPr lang="en-US" sz="2100" dirty="0">
                <a:solidFill>
                  <a:srgbClr val="0D3330"/>
                </a:solidFill>
                <a:latin typeface="Arimo Bold"/>
              </a:rPr>
              <a:t>three types of OCIs</a:t>
            </a:r>
            <a:r>
              <a:rPr lang="en-US" sz="2100" dirty="0">
                <a:solidFill>
                  <a:srgbClr val="0D3330"/>
                </a:solidFill>
                <a:latin typeface="Arimo"/>
              </a:rPr>
              <a:t> that show up in the procurement process: </a:t>
            </a:r>
          </a:p>
          <a:p>
            <a:pPr marL="453390" lvl="1" indent="-226695" algn="just">
              <a:lnSpc>
                <a:spcPts val="3255"/>
              </a:lnSpc>
              <a:buFont typeface="Arial"/>
              <a:buChar char="•"/>
            </a:pPr>
            <a:r>
              <a:rPr lang="en-US" sz="2100" dirty="0">
                <a:solidFill>
                  <a:srgbClr val="0D3330"/>
                </a:solidFill>
                <a:latin typeface="Arimo Bold"/>
              </a:rPr>
              <a:t>Biased Ground Rules</a:t>
            </a:r>
          </a:p>
          <a:p>
            <a:pPr marL="906780" lvl="2" indent="-302260" algn="just">
              <a:lnSpc>
                <a:spcPts val="3255"/>
              </a:lnSpc>
              <a:buFont typeface="Arial"/>
              <a:buChar char="⚬"/>
            </a:pPr>
            <a:r>
              <a:rPr lang="en-US" sz="2100" dirty="0">
                <a:solidFill>
                  <a:srgbClr val="0D3330"/>
                </a:solidFill>
                <a:latin typeface="Arimo"/>
              </a:rPr>
              <a:t>A firm has, in some sense, set the ground rules for the competition for another Government contract by, e.g., writing the Statement of Work or the specification such that it could skew the competition in favor of itself.</a:t>
            </a:r>
          </a:p>
          <a:p>
            <a:pPr marL="453390" lvl="1" indent="-226695" algn="just">
              <a:lnSpc>
                <a:spcPts val="3255"/>
              </a:lnSpc>
              <a:buFont typeface="Arial"/>
              <a:buChar char="•"/>
            </a:pPr>
            <a:r>
              <a:rPr lang="en-US" sz="2100" dirty="0">
                <a:solidFill>
                  <a:srgbClr val="0D3330"/>
                </a:solidFill>
                <a:latin typeface="Arimo Bold"/>
              </a:rPr>
              <a:t>Impaired Objectivity </a:t>
            </a:r>
          </a:p>
          <a:p>
            <a:pPr marL="906780" lvl="2" indent="-302260" algn="just">
              <a:lnSpc>
                <a:spcPts val="3255"/>
              </a:lnSpc>
              <a:buFont typeface="Arial"/>
              <a:buChar char="⚬"/>
            </a:pPr>
            <a:r>
              <a:rPr lang="en-US" sz="2100" dirty="0">
                <a:solidFill>
                  <a:srgbClr val="0D3330"/>
                </a:solidFill>
                <a:latin typeface="Arimo"/>
              </a:rPr>
              <a:t> A firm’s work under one government contract could entail its evaluating itself or a related entity, either through an assessment of performance under another contract or an evaluation of proposals.</a:t>
            </a:r>
          </a:p>
          <a:p>
            <a:pPr marL="453390" lvl="1" indent="-226695" algn="just">
              <a:lnSpc>
                <a:spcPts val="3255"/>
              </a:lnSpc>
              <a:buFont typeface="Arial"/>
              <a:buChar char="•"/>
            </a:pPr>
            <a:r>
              <a:rPr lang="en-US" sz="2100" dirty="0">
                <a:solidFill>
                  <a:srgbClr val="0D3330"/>
                </a:solidFill>
                <a:latin typeface="Arimo Bold"/>
              </a:rPr>
              <a:t>Unequal Access to Information</a:t>
            </a:r>
          </a:p>
          <a:p>
            <a:pPr marL="906780" lvl="2" indent="-302260" algn="just">
              <a:lnSpc>
                <a:spcPts val="3255"/>
              </a:lnSpc>
              <a:buFont typeface="Arial"/>
              <a:buChar char="⚬"/>
            </a:pPr>
            <a:r>
              <a:rPr lang="en-US" sz="2100" dirty="0">
                <a:solidFill>
                  <a:srgbClr val="0D3330"/>
                </a:solidFill>
                <a:latin typeface="Arimo"/>
              </a:rPr>
              <a:t> A firm has access to nonpublic information as part of its performance of a government contract and where that information may provide the firm an unfair competitive advantage in later competition for a Government contract.</a:t>
            </a:r>
          </a:p>
          <a:p>
            <a:pPr algn="just">
              <a:lnSpc>
                <a:spcPts val="3255"/>
              </a:lnSpc>
            </a:pPr>
            <a:endParaRPr lang="en-US" sz="2100" dirty="0">
              <a:solidFill>
                <a:srgbClr val="0D3330"/>
              </a:solidFill>
              <a:latin typeface="Arimo"/>
            </a:endParaRPr>
          </a:p>
          <a:p>
            <a:pPr algn="just">
              <a:lnSpc>
                <a:spcPts val="3255"/>
              </a:lnSpc>
            </a:pPr>
            <a:r>
              <a:rPr lang="en-US" sz="2100" dirty="0">
                <a:solidFill>
                  <a:srgbClr val="0D3330"/>
                </a:solidFill>
                <a:latin typeface="Arimo"/>
              </a:rPr>
              <a:t> </a:t>
            </a:r>
          </a:p>
          <a:p>
            <a:pPr algn="just">
              <a:lnSpc>
                <a:spcPts val="3255"/>
              </a:lnSpc>
            </a:pPr>
            <a:endParaRPr lang="en-US" sz="2100" dirty="0">
              <a:solidFill>
                <a:srgbClr val="0D3330"/>
              </a:solidFill>
              <a:latin typeface="Arimo"/>
            </a:endParaRPr>
          </a:p>
          <a:p>
            <a:pPr algn="just">
              <a:lnSpc>
                <a:spcPts val="3255"/>
              </a:lnSpc>
            </a:pPr>
            <a:endParaRPr lang="en-US" sz="2100" dirty="0">
              <a:solidFill>
                <a:srgbClr val="0D3330"/>
              </a:solidFill>
              <a:latin typeface="Arimo"/>
            </a:endParaRPr>
          </a:p>
        </p:txBody>
      </p:sp>
      <p:sp>
        <p:nvSpPr>
          <p:cNvPr id="6" name="TextBox 6"/>
          <p:cNvSpPr txBox="1"/>
          <p:nvPr/>
        </p:nvSpPr>
        <p:spPr>
          <a:xfrm>
            <a:off x="343758" y="9594971"/>
            <a:ext cx="163711" cy="424029"/>
          </a:xfrm>
          <a:prstGeom prst="rect">
            <a:avLst/>
          </a:prstGeom>
        </p:spPr>
        <p:txBody>
          <a:bodyPr lIns="0" tIns="0" rIns="0" bIns="0" rtlCol="0" anchor="t">
            <a:spAutoFit/>
          </a:bodyPr>
          <a:lstStyle/>
          <a:p>
            <a:pPr algn="ctr">
              <a:lnSpc>
                <a:spcPts val="3403"/>
              </a:lnSpc>
            </a:pPr>
            <a:r>
              <a:rPr lang="en-US" sz="2430">
                <a:solidFill>
                  <a:srgbClr val="0D3330"/>
                </a:solidFill>
                <a:latin typeface="Cooper BT Light"/>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Freeform 2"/>
          <p:cNvSpPr/>
          <p:nvPr/>
        </p:nvSpPr>
        <p:spPr>
          <a:xfrm>
            <a:off x="13944600" y="-617674"/>
            <a:ext cx="7788045" cy="4216734"/>
          </a:xfrm>
          <a:custGeom>
            <a:avLst/>
            <a:gdLst/>
            <a:ahLst/>
            <a:cxnLst/>
            <a:rect l="l" t="t" r="r" b="b"/>
            <a:pathLst>
              <a:path w="7788045" h="4216734">
                <a:moveTo>
                  <a:pt x="0" y="0"/>
                </a:moveTo>
                <a:lnTo>
                  <a:pt x="7788044" y="0"/>
                </a:lnTo>
                <a:lnTo>
                  <a:pt x="7788044" y="4216734"/>
                </a:lnTo>
                <a:lnTo>
                  <a:pt x="0" y="4216734"/>
                </a:lnTo>
                <a:lnTo>
                  <a:pt x="0" y="0"/>
                </a:lnTo>
                <a:close/>
              </a:path>
            </a:pathLst>
          </a:custGeom>
          <a:blipFill>
            <a:blip r:embed="rId2">
              <a:alphaModFix amt="50000"/>
              <a:extLst>
                <a:ext uri="{96DAC541-7B7A-43D3-8B79-37D633B846F1}">
                  <asvg:svgBlip xmlns:asvg="http://schemas.microsoft.com/office/drawing/2016/SVG/main" r:embed="rId3"/>
                </a:ext>
              </a:extLst>
            </a:blip>
            <a:stretch>
              <a:fillRect b="-155230"/>
            </a:stretch>
          </a:blipFill>
        </p:spPr>
        <p:txBody>
          <a:bodyPr/>
          <a:lstStyle/>
          <a:p>
            <a:endParaRPr lang="en-US"/>
          </a:p>
        </p:txBody>
      </p:sp>
      <p:sp>
        <p:nvSpPr>
          <p:cNvPr id="3" name="TextBox 3"/>
          <p:cNvSpPr txBox="1"/>
          <p:nvPr/>
        </p:nvSpPr>
        <p:spPr>
          <a:xfrm>
            <a:off x="834858" y="2353579"/>
            <a:ext cx="15791888" cy="8812755"/>
          </a:xfrm>
          <a:prstGeom prst="rect">
            <a:avLst/>
          </a:prstGeom>
        </p:spPr>
        <p:txBody>
          <a:bodyPr lIns="0" tIns="0" rIns="0" bIns="0" rtlCol="0" anchor="t">
            <a:spAutoFit/>
          </a:bodyPr>
          <a:lstStyle/>
          <a:p>
            <a:pPr marL="635628" lvl="1" indent="-317814">
              <a:lnSpc>
                <a:spcPts val="4416"/>
              </a:lnSpc>
              <a:buFont typeface="Arial"/>
              <a:buChar char="•"/>
            </a:pPr>
            <a:r>
              <a:rPr lang="en-US" sz="2944">
                <a:solidFill>
                  <a:srgbClr val="0D3330"/>
                </a:solidFill>
                <a:latin typeface="Muli"/>
              </a:rPr>
              <a:t>The MPC provides the following general standards of ethical conduct: </a:t>
            </a:r>
          </a:p>
          <a:p>
            <a:pPr marL="1271257" lvl="2" indent="-423752">
              <a:lnSpc>
                <a:spcPts val="4416"/>
              </a:lnSpc>
              <a:buFont typeface="Arial"/>
              <a:buChar char="⚬"/>
            </a:pPr>
            <a:r>
              <a:rPr lang="en-US" sz="2944">
                <a:solidFill>
                  <a:srgbClr val="0D3330"/>
                </a:solidFill>
                <a:ea typeface="Muli"/>
              </a:rPr>
              <a:t>§12-202 General Standards of Ethical Conduct.</a:t>
            </a:r>
          </a:p>
          <a:p>
            <a:pPr marL="1906885" lvl="3" indent="-476721">
              <a:lnSpc>
                <a:spcPts val="4416"/>
              </a:lnSpc>
              <a:buFont typeface="Arial"/>
              <a:buChar char="￭"/>
            </a:pPr>
            <a:r>
              <a:rPr lang="en-US" sz="2944">
                <a:solidFill>
                  <a:srgbClr val="0D3330"/>
                </a:solidFill>
                <a:latin typeface="Muli"/>
              </a:rPr>
              <a:t>(1) </a:t>
            </a:r>
            <a:r>
              <a:rPr lang="en-US" sz="2944">
                <a:solidFill>
                  <a:srgbClr val="0D3330"/>
                </a:solidFill>
                <a:latin typeface="Muli Bold"/>
              </a:rPr>
              <a:t>General Ethical Standards for Employees. </a:t>
            </a:r>
            <a:r>
              <a:rPr lang="en-US" sz="2944">
                <a:solidFill>
                  <a:srgbClr val="0D3330"/>
                </a:solidFill>
                <a:latin typeface="Muli"/>
              </a:rPr>
              <a:t>Any attempt to realize </a:t>
            </a:r>
            <a:r>
              <a:rPr lang="en-US" sz="2944">
                <a:solidFill>
                  <a:srgbClr val="0D3330"/>
                </a:solidFill>
                <a:latin typeface="Muli Bold"/>
              </a:rPr>
              <a:t>personal gain</a:t>
            </a:r>
            <a:r>
              <a:rPr lang="en-US" sz="2944">
                <a:solidFill>
                  <a:srgbClr val="0D3330"/>
                </a:solidFill>
                <a:latin typeface="Muli"/>
              </a:rPr>
              <a:t> through public employment by conduct inconsistent with the proper discharge of the employee’s duties is a breach of a public trust. </a:t>
            </a:r>
          </a:p>
          <a:p>
            <a:pPr marL="1906885" lvl="3" indent="-476721">
              <a:lnSpc>
                <a:spcPts val="4416"/>
              </a:lnSpc>
              <a:buFont typeface="Arial"/>
              <a:buChar char="￭"/>
            </a:pPr>
            <a:r>
              <a:rPr lang="en-US" sz="2944">
                <a:solidFill>
                  <a:srgbClr val="0D3330"/>
                </a:solidFill>
                <a:latin typeface="Muli"/>
              </a:rPr>
              <a:t>(2</a:t>
            </a:r>
            <a:r>
              <a:rPr lang="en-US" sz="2944">
                <a:solidFill>
                  <a:srgbClr val="0D3330"/>
                </a:solidFill>
                <a:latin typeface="Muli Bold"/>
              </a:rPr>
              <a:t>) General Ethical Standards for Non-Employees</a:t>
            </a:r>
            <a:r>
              <a:rPr lang="en-US" sz="2944">
                <a:solidFill>
                  <a:srgbClr val="0D3330"/>
                </a:solidFill>
                <a:latin typeface="Muli"/>
              </a:rPr>
              <a:t>. Any effort to influence any public employee to breach the standards of ethical conduct set forth in this Section and Section 12-204 through Section 12-209 of this Article is also a breach of ethical standards.</a:t>
            </a:r>
          </a:p>
          <a:p>
            <a:pPr marL="1271257" lvl="2" indent="-423752">
              <a:lnSpc>
                <a:spcPts val="4416"/>
              </a:lnSpc>
              <a:buFont typeface="Arial"/>
              <a:buChar char="⚬"/>
            </a:pPr>
            <a:r>
              <a:rPr lang="en-US" sz="2944">
                <a:solidFill>
                  <a:srgbClr val="0D3330"/>
                </a:solidFill>
                <a:latin typeface="Muli"/>
              </a:rPr>
              <a:t>The MPC also provides that </a:t>
            </a:r>
            <a:r>
              <a:rPr lang="en-US" sz="2944">
                <a:solidFill>
                  <a:srgbClr val="0D3330"/>
                </a:solidFill>
                <a:latin typeface="Muli Bold"/>
              </a:rPr>
              <a:t>employees</a:t>
            </a:r>
            <a:r>
              <a:rPr lang="en-US" sz="2944">
                <a:solidFill>
                  <a:srgbClr val="0D3330"/>
                </a:solidFill>
                <a:latin typeface="Muli"/>
              </a:rPr>
              <a:t> in the procurement system are </a:t>
            </a:r>
            <a:r>
              <a:rPr lang="en-US" sz="2944">
                <a:solidFill>
                  <a:srgbClr val="0D3330"/>
                </a:solidFill>
                <a:latin typeface="Muli Bold"/>
              </a:rPr>
              <a:t>required to disclose any benefit the employee received from a contract</a:t>
            </a:r>
            <a:r>
              <a:rPr lang="en-US" sz="2944">
                <a:solidFill>
                  <a:srgbClr val="0D3330"/>
                </a:solidFill>
                <a:latin typeface="Muli"/>
              </a:rPr>
              <a:t>. §12-205 (1). </a:t>
            </a:r>
          </a:p>
          <a:p>
            <a:pPr>
              <a:lnSpc>
                <a:spcPts val="4416"/>
              </a:lnSpc>
            </a:pPr>
            <a:endParaRPr lang="en-US" sz="2944">
              <a:solidFill>
                <a:srgbClr val="0D3330"/>
              </a:solidFill>
              <a:latin typeface="Muli"/>
            </a:endParaRPr>
          </a:p>
          <a:p>
            <a:pPr marL="1271257" lvl="2" indent="-423752">
              <a:lnSpc>
                <a:spcPts val="4416"/>
              </a:lnSpc>
              <a:buFont typeface="Arial"/>
              <a:buChar char="⚬"/>
            </a:pPr>
            <a:r>
              <a:rPr lang="en-US" sz="2944">
                <a:solidFill>
                  <a:srgbClr val="0D3330"/>
                </a:solidFill>
                <a:latin typeface="Muli Bold"/>
              </a:rPr>
              <a:t>The MPC should expand its ethics guidance beyond PCIs to include OCIs.</a:t>
            </a:r>
          </a:p>
          <a:p>
            <a:pPr>
              <a:lnSpc>
                <a:spcPts val="4416"/>
              </a:lnSpc>
            </a:pPr>
            <a:endParaRPr lang="en-US" sz="2944">
              <a:solidFill>
                <a:srgbClr val="0D3330"/>
              </a:solidFill>
              <a:latin typeface="Muli Bold"/>
            </a:endParaRPr>
          </a:p>
          <a:p>
            <a:pPr>
              <a:lnSpc>
                <a:spcPts val="4416"/>
              </a:lnSpc>
            </a:pPr>
            <a:endParaRPr lang="en-US" sz="2944">
              <a:solidFill>
                <a:srgbClr val="0D3330"/>
              </a:solidFill>
              <a:latin typeface="Muli Bold"/>
            </a:endParaRPr>
          </a:p>
          <a:p>
            <a:pPr>
              <a:lnSpc>
                <a:spcPts val="4416"/>
              </a:lnSpc>
            </a:pPr>
            <a:endParaRPr lang="en-US" sz="2944">
              <a:solidFill>
                <a:srgbClr val="0D3330"/>
              </a:solidFill>
              <a:latin typeface="Muli Bold"/>
            </a:endParaRPr>
          </a:p>
        </p:txBody>
      </p:sp>
      <p:sp>
        <p:nvSpPr>
          <p:cNvPr id="4" name="TextBox 4"/>
          <p:cNvSpPr txBox="1"/>
          <p:nvPr/>
        </p:nvSpPr>
        <p:spPr>
          <a:xfrm>
            <a:off x="834858" y="809656"/>
            <a:ext cx="17072142" cy="1310295"/>
          </a:xfrm>
          <a:prstGeom prst="rect">
            <a:avLst/>
          </a:prstGeom>
        </p:spPr>
        <p:txBody>
          <a:bodyPr wrap="square" lIns="0" tIns="0" rIns="0" bIns="0" rtlCol="0" anchor="t">
            <a:spAutoFit/>
          </a:bodyPr>
          <a:lstStyle/>
          <a:p>
            <a:pPr>
              <a:lnSpc>
                <a:spcPts val="10680"/>
              </a:lnSpc>
            </a:pPr>
            <a:r>
              <a:rPr lang="en-US" sz="8900" dirty="0">
                <a:solidFill>
                  <a:srgbClr val="0D3330"/>
                </a:solidFill>
                <a:latin typeface="Bookman Old Style" panose="02050604050505020204" pitchFamily="18" charset="0"/>
              </a:rPr>
              <a:t>The MPC only addresses PCIs</a:t>
            </a:r>
          </a:p>
        </p:txBody>
      </p:sp>
      <p:sp>
        <p:nvSpPr>
          <p:cNvPr id="5" name="TextBox 5"/>
          <p:cNvSpPr txBox="1"/>
          <p:nvPr/>
        </p:nvSpPr>
        <p:spPr>
          <a:xfrm>
            <a:off x="343758" y="9594971"/>
            <a:ext cx="163711" cy="424029"/>
          </a:xfrm>
          <a:prstGeom prst="rect">
            <a:avLst/>
          </a:prstGeom>
        </p:spPr>
        <p:txBody>
          <a:bodyPr lIns="0" tIns="0" rIns="0" bIns="0" rtlCol="0" anchor="t">
            <a:spAutoFit/>
          </a:bodyPr>
          <a:lstStyle/>
          <a:p>
            <a:pPr algn="ctr">
              <a:lnSpc>
                <a:spcPts val="3403"/>
              </a:lnSpc>
            </a:pPr>
            <a:r>
              <a:rPr lang="en-US" sz="2430">
                <a:solidFill>
                  <a:srgbClr val="0D3330"/>
                </a:solidFill>
                <a:latin typeface="Cooper BT Light"/>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Freeform 2"/>
          <p:cNvSpPr/>
          <p:nvPr/>
        </p:nvSpPr>
        <p:spPr>
          <a:xfrm>
            <a:off x="11309042" y="222180"/>
            <a:ext cx="2823957" cy="1341379"/>
          </a:xfrm>
          <a:custGeom>
            <a:avLst/>
            <a:gdLst/>
            <a:ahLst/>
            <a:cxnLst/>
            <a:rect l="l" t="t" r="r" b="b"/>
            <a:pathLst>
              <a:path w="2823957" h="1341379">
                <a:moveTo>
                  <a:pt x="0" y="0"/>
                </a:moveTo>
                <a:lnTo>
                  <a:pt x="2823957" y="0"/>
                </a:lnTo>
                <a:lnTo>
                  <a:pt x="2823957" y="1341379"/>
                </a:lnTo>
                <a:lnTo>
                  <a:pt x="0" y="1341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3413269" y="1925115"/>
            <a:ext cx="2344619" cy="1746741"/>
          </a:xfrm>
          <a:custGeom>
            <a:avLst/>
            <a:gdLst/>
            <a:ahLst/>
            <a:cxnLst/>
            <a:rect l="l" t="t" r="r" b="b"/>
            <a:pathLst>
              <a:path w="2344619" h="1746741">
                <a:moveTo>
                  <a:pt x="0" y="0"/>
                </a:moveTo>
                <a:lnTo>
                  <a:pt x="2344620" y="0"/>
                </a:lnTo>
                <a:lnTo>
                  <a:pt x="2344620" y="1746741"/>
                </a:lnTo>
                <a:lnTo>
                  <a:pt x="0" y="1746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507469" y="212655"/>
            <a:ext cx="8636531" cy="1310295"/>
          </a:xfrm>
          <a:prstGeom prst="rect">
            <a:avLst/>
          </a:prstGeom>
        </p:spPr>
        <p:txBody>
          <a:bodyPr wrap="square" lIns="0" tIns="0" rIns="0" bIns="0" rtlCol="0" anchor="t">
            <a:spAutoFit/>
          </a:bodyPr>
          <a:lstStyle/>
          <a:p>
            <a:pPr>
              <a:lnSpc>
                <a:spcPts val="10680"/>
              </a:lnSpc>
            </a:pPr>
            <a:r>
              <a:rPr lang="en-US" sz="8900" dirty="0">
                <a:solidFill>
                  <a:srgbClr val="0D3330"/>
                </a:solidFill>
                <a:latin typeface="Bookman Old Style" panose="02050604050505020204" pitchFamily="18" charset="0"/>
              </a:rPr>
              <a:t>Defining OCIs</a:t>
            </a:r>
          </a:p>
        </p:txBody>
      </p:sp>
      <p:sp>
        <p:nvSpPr>
          <p:cNvPr id="5" name="TextBox 5"/>
          <p:cNvSpPr txBox="1"/>
          <p:nvPr/>
        </p:nvSpPr>
        <p:spPr>
          <a:xfrm>
            <a:off x="1254152" y="4317891"/>
            <a:ext cx="6662853" cy="4638675"/>
          </a:xfrm>
          <a:prstGeom prst="rect">
            <a:avLst/>
          </a:prstGeom>
        </p:spPr>
        <p:txBody>
          <a:bodyPr lIns="0" tIns="0" rIns="0" bIns="0" rtlCol="0" anchor="t">
            <a:spAutoFit/>
          </a:bodyPr>
          <a:lstStyle/>
          <a:p>
            <a:pPr>
              <a:lnSpc>
                <a:spcPts val="3749"/>
              </a:lnSpc>
            </a:pPr>
            <a:r>
              <a:rPr lang="en-US" sz="2499">
                <a:solidFill>
                  <a:srgbClr val="0D3330"/>
                </a:solidFill>
                <a:latin typeface="Muli Bold"/>
              </a:rPr>
              <a:t> Organizational conflict of interest  </a:t>
            </a:r>
            <a:r>
              <a:rPr lang="en-US" sz="2499">
                <a:solidFill>
                  <a:srgbClr val="0D3330"/>
                </a:solidFill>
                <a:latin typeface="Muli"/>
              </a:rPr>
              <a:t>means that because of other activities or relationships with other persons, 1) a person is </a:t>
            </a:r>
            <a:r>
              <a:rPr lang="en-US" sz="2499">
                <a:solidFill>
                  <a:srgbClr val="0D3330"/>
                </a:solidFill>
                <a:latin typeface="Muli Bold"/>
              </a:rPr>
              <a:t>unable or potentially unable to render impartial assistance or advice to the Government</a:t>
            </a:r>
            <a:r>
              <a:rPr lang="en-US" sz="2499">
                <a:solidFill>
                  <a:srgbClr val="0D3330"/>
                </a:solidFill>
                <a:latin typeface="Muli"/>
              </a:rPr>
              <a:t>, or 2) the </a:t>
            </a:r>
            <a:r>
              <a:rPr lang="en-US" sz="2499">
                <a:solidFill>
                  <a:srgbClr val="0D3330"/>
                </a:solidFill>
                <a:latin typeface="Muli Bold"/>
              </a:rPr>
              <a:t>person’s objectivity in performing the contract work is or might be otherwise impaired</a:t>
            </a:r>
            <a:r>
              <a:rPr lang="en-US" sz="2499">
                <a:solidFill>
                  <a:srgbClr val="0D3330"/>
                </a:solidFill>
                <a:latin typeface="Muli"/>
              </a:rPr>
              <a:t>, or 3) a person has an </a:t>
            </a:r>
            <a:r>
              <a:rPr lang="en-US" sz="2499">
                <a:solidFill>
                  <a:srgbClr val="0D3330"/>
                </a:solidFill>
                <a:latin typeface="Muli Bold"/>
              </a:rPr>
              <a:t>unfair competitive advantage</a:t>
            </a:r>
            <a:r>
              <a:rPr lang="en-US" sz="2499">
                <a:solidFill>
                  <a:srgbClr val="0D3330"/>
                </a:solidFill>
                <a:latin typeface="Muli"/>
              </a:rPr>
              <a:t>. </a:t>
            </a:r>
          </a:p>
          <a:p>
            <a:pPr>
              <a:lnSpc>
                <a:spcPts val="3749"/>
              </a:lnSpc>
            </a:pPr>
            <a:r>
              <a:rPr lang="en-US" sz="2499">
                <a:solidFill>
                  <a:srgbClr val="0D3330"/>
                </a:solidFill>
                <a:latin typeface="Muli"/>
              </a:rPr>
              <a:t>FAR Part 2.101 </a:t>
            </a:r>
          </a:p>
        </p:txBody>
      </p:sp>
      <p:sp>
        <p:nvSpPr>
          <p:cNvPr id="6" name="TextBox 6"/>
          <p:cNvSpPr txBox="1"/>
          <p:nvPr/>
        </p:nvSpPr>
        <p:spPr>
          <a:xfrm>
            <a:off x="11309042" y="1609725"/>
            <a:ext cx="2893450" cy="535530"/>
          </a:xfrm>
          <a:prstGeom prst="rect">
            <a:avLst/>
          </a:prstGeom>
        </p:spPr>
        <p:txBody>
          <a:bodyPr lIns="0" tIns="0" rIns="0" bIns="0" rtlCol="0" anchor="t">
            <a:spAutoFit/>
          </a:bodyPr>
          <a:lstStyle/>
          <a:p>
            <a:pPr>
              <a:lnSpc>
                <a:spcPts val="4416"/>
              </a:lnSpc>
            </a:pPr>
            <a:r>
              <a:rPr lang="en-US" sz="2944" u="sng">
                <a:solidFill>
                  <a:srgbClr val="0D3330"/>
                </a:solidFill>
                <a:latin typeface="Cooper BT Bold"/>
              </a:rPr>
              <a:t>OMB Guidance</a:t>
            </a:r>
          </a:p>
        </p:txBody>
      </p:sp>
      <p:sp>
        <p:nvSpPr>
          <p:cNvPr id="7" name="TextBox 7"/>
          <p:cNvSpPr txBox="1"/>
          <p:nvPr/>
        </p:nvSpPr>
        <p:spPr>
          <a:xfrm>
            <a:off x="1028700" y="3576205"/>
            <a:ext cx="7113758" cy="535530"/>
          </a:xfrm>
          <a:prstGeom prst="rect">
            <a:avLst/>
          </a:prstGeom>
        </p:spPr>
        <p:txBody>
          <a:bodyPr lIns="0" tIns="0" rIns="0" bIns="0" rtlCol="0" anchor="t">
            <a:spAutoFit/>
          </a:bodyPr>
          <a:lstStyle/>
          <a:p>
            <a:pPr>
              <a:lnSpc>
                <a:spcPts val="4416"/>
              </a:lnSpc>
            </a:pPr>
            <a:r>
              <a:rPr lang="en-US" sz="2944" u="sng">
                <a:solidFill>
                  <a:srgbClr val="0D3330"/>
                </a:solidFill>
                <a:latin typeface="Cooper BT Bold"/>
              </a:rPr>
              <a:t>Federal Acquisition Regulation (FAR)</a:t>
            </a:r>
          </a:p>
        </p:txBody>
      </p:sp>
      <p:sp>
        <p:nvSpPr>
          <p:cNvPr id="8" name="TextBox 8"/>
          <p:cNvSpPr txBox="1"/>
          <p:nvPr/>
        </p:nvSpPr>
        <p:spPr>
          <a:xfrm>
            <a:off x="343758" y="9594971"/>
            <a:ext cx="163711" cy="424029"/>
          </a:xfrm>
          <a:prstGeom prst="rect">
            <a:avLst/>
          </a:prstGeom>
        </p:spPr>
        <p:txBody>
          <a:bodyPr lIns="0" tIns="0" rIns="0" bIns="0" rtlCol="0" anchor="t">
            <a:spAutoFit/>
          </a:bodyPr>
          <a:lstStyle/>
          <a:p>
            <a:pPr algn="ctr">
              <a:lnSpc>
                <a:spcPts val="3403"/>
              </a:lnSpc>
            </a:pPr>
            <a:r>
              <a:rPr lang="en-US" sz="2430">
                <a:solidFill>
                  <a:srgbClr val="0D3330"/>
                </a:solidFill>
                <a:latin typeface="Cooper BT Light"/>
              </a:rPr>
              <a:t>5</a:t>
            </a:r>
          </a:p>
        </p:txBody>
      </p:sp>
      <p:sp>
        <p:nvSpPr>
          <p:cNvPr id="9" name="TextBox 9"/>
          <p:cNvSpPr txBox="1"/>
          <p:nvPr/>
        </p:nvSpPr>
        <p:spPr>
          <a:xfrm>
            <a:off x="8885408" y="2250030"/>
            <a:ext cx="8931038" cy="8078567"/>
          </a:xfrm>
          <a:prstGeom prst="rect">
            <a:avLst/>
          </a:prstGeom>
        </p:spPr>
        <p:txBody>
          <a:bodyPr lIns="0" tIns="0" rIns="0" bIns="0" rtlCol="0" anchor="t">
            <a:spAutoFit/>
          </a:bodyPr>
          <a:lstStyle/>
          <a:p>
            <a:pPr>
              <a:lnSpc>
                <a:spcPts val="2590"/>
              </a:lnSpc>
            </a:pPr>
            <a:r>
              <a:rPr lang="en-US" sz="1850">
                <a:solidFill>
                  <a:srgbClr val="0D3330"/>
                </a:solidFill>
                <a:latin typeface="Muli"/>
              </a:rPr>
              <a:t>Organizational conflicts of interest means that</a:t>
            </a:r>
            <a:r>
              <a:rPr lang="en-US" sz="1850">
                <a:solidFill>
                  <a:srgbClr val="0D3330"/>
                </a:solidFill>
                <a:latin typeface="Muli Bold"/>
              </a:rPr>
              <a:t> because of relationships with a parent company, affiliate, or subsidiary organization, the non-Federal entity is unable or appears to be unable to be impartial in conducting a procurement action involving a related organization. </a:t>
            </a:r>
          </a:p>
          <a:p>
            <a:pPr>
              <a:lnSpc>
                <a:spcPts val="2590"/>
              </a:lnSpc>
            </a:pPr>
            <a:r>
              <a:rPr lang="en-US" sz="1850">
                <a:solidFill>
                  <a:srgbClr val="0D3330"/>
                </a:solidFill>
                <a:latin typeface="Muli"/>
              </a:rPr>
              <a:t>2 CFR § 200.318(c)(2)</a:t>
            </a:r>
          </a:p>
          <a:p>
            <a:pPr>
              <a:lnSpc>
                <a:spcPts val="2590"/>
              </a:lnSpc>
            </a:pPr>
            <a:endParaRPr lang="en-US" sz="1850">
              <a:solidFill>
                <a:srgbClr val="0D3330"/>
              </a:solidFill>
              <a:latin typeface="Muli"/>
            </a:endParaRPr>
          </a:p>
          <a:p>
            <a:pPr>
              <a:lnSpc>
                <a:spcPts val="2590"/>
              </a:lnSpc>
            </a:pPr>
            <a:r>
              <a:rPr lang="en-US" sz="1850">
                <a:solidFill>
                  <a:srgbClr val="0D3330"/>
                </a:solidFill>
                <a:latin typeface="Muli"/>
              </a:rPr>
              <a:t>In order to ensure </a:t>
            </a:r>
            <a:r>
              <a:rPr lang="en-US" sz="1850">
                <a:solidFill>
                  <a:srgbClr val="0D3330"/>
                </a:solidFill>
                <a:latin typeface="Muli Bold"/>
              </a:rPr>
              <a:t>objective contractor performance </a:t>
            </a:r>
            <a:r>
              <a:rPr lang="en-US" sz="1850">
                <a:solidFill>
                  <a:srgbClr val="0D3330"/>
                </a:solidFill>
                <a:latin typeface="Muli"/>
              </a:rPr>
              <a:t>and </a:t>
            </a:r>
            <a:r>
              <a:rPr lang="en-US" sz="1850">
                <a:solidFill>
                  <a:srgbClr val="0D3330"/>
                </a:solidFill>
                <a:latin typeface="Muli Bold"/>
              </a:rPr>
              <a:t>eliminate unfair competitive advantage</a:t>
            </a:r>
            <a:r>
              <a:rPr lang="en-US" sz="1850">
                <a:solidFill>
                  <a:srgbClr val="0D3330"/>
                </a:solidFill>
                <a:latin typeface="Muli"/>
              </a:rPr>
              <a:t>, </a:t>
            </a:r>
            <a:r>
              <a:rPr lang="en-US" sz="1850" u="sng">
                <a:solidFill>
                  <a:srgbClr val="0D3330"/>
                </a:solidFill>
                <a:latin typeface="Muli"/>
              </a:rPr>
              <a:t>contractors that develop or draft specifications, requirements, statements of work, or invitations for bids or requests for proposals must be </a:t>
            </a:r>
            <a:r>
              <a:rPr lang="en-US" sz="1850" u="sng">
                <a:solidFill>
                  <a:srgbClr val="FF3131"/>
                </a:solidFill>
                <a:latin typeface="Muli Bold"/>
              </a:rPr>
              <a:t>excluded </a:t>
            </a:r>
            <a:r>
              <a:rPr lang="en-US" sz="1850" u="sng">
                <a:solidFill>
                  <a:srgbClr val="0D3330"/>
                </a:solidFill>
                <a:latin typeface="Muli"/>
              </a:rPr>
              <a:t>from competing for such procurements. </a:t>
            </a:r>
            <a:r>
              <a:rPr lang="en-US" sz="1850">
                <a:solidFill>
                  <a:srgbClr val="0D3330"/>
                </a:solidFill>
                <a:latin typeface="Muli"/>
              </a:rPr>
              <a:t>Some of the situations considered to be restrictive of competition include but are not limited to: </a:t>
            </a:r>
          </a:p>
          <a:p>
            <a:pPr>
              <a:lnSpc>
                <a:spcPts val="2590"/>
              </a:lnSpc>
            </a:pPr>
            <a:endParaRPr lang="en-US" sz="1850">
              <a:solidFill>
                <a:srgbClr val="0D3330"/>
              </a:solidFill>
              <a:latin typeface="Muli"/>
            </a:endParaRPr>
          </a:p>
          <a:p>
            <a:pPr>
              <a:lnSpc>
                <a:spcPts val="2590"/>
              </a:lnSpc>
            </a:pPr>
            <a:r>
              <a:rPr lang="en-US" sz="1850">
                <a:solidFill>
                  <a:srgbClr val="0D3330"/>
                </a:solidFill>
                <a:latin typeface="Muli"/>
              </a:rPr>
              <a:t>(1) Placing unreasonable requirements on firms in order for them to qualify to do business; </a:t>
            </a:r>
          </a:p>
          <a:p>
            <a:pPr>
              <a:lnSpc>
                <a:spcPts val="2590"/>
              </a:lnSpc>
            </a:pPr>
            <a:r>
              <a:rPr lang="en-US" sz="1850">
                <a:solidFill>
                  <a:srgbClr val="0D3330"/>
                </a:solidFill>
                <a:latin typeface="Muli"/>
              </a:rPr>
              <a:t>(2) Requiring unnecessary experience and excessive bonding; </a:t>
            </a:r>
          </a:p>
          <a:p>
            <a:pPr>
              <a:lnSpc>
                <a:spcPts val="2590"/>
              </a:lnSpc>
            </a:pPr>
            <a:r>
              <a:rPr lang="en-US" sz="1850">
                <a:solidFill>
                  <a:srgbClr val="0D3330"/>
                </a:solidFill>
                <a:latin typeface="Muli"/>
              </a:rPr>
              <a:t>(3) Noncompetitive pricing practices between firms or between affiliated companies; </a:t>
            </a:r>
          </a:p>
          <a:p>
            <a:pPr>
              <a:lnSpc>
                <a:spcPts val="2590"/>
              </a:lnSpc>
            </a:pPr>
            <a:r>
              <a:rPr lang="en-US" sz="1850">
                <a:solidFill>
                  <a:srgbClr val="0D3330"/>
                </a:solidFill>
                <a:latin typeface="Muli"/>
              </a:rPr>
              <a:t>(4) Noncompetitive contracts to consultants that are on retainer contracts; </a:t>
            </a:r>
          </a:p>
          <a:p>
            <a:pPr>
              <a:lnSpc>
                <a:spcPts val="2590"/>
              </a:lnSpc>
            </a:pPr>
            <a:r>
              <a:rPr lang="en-US" sz="1850">
                <a:solidFill>
                  <a:srgbClr val="0D3330"/>
                </a:solidFill>
                <a:latin typeface="Muli"/>
              </a:rPr>
              <a:t>(5) Organizational conflicts of interest; </a:t>
            </a:r>
          </a:p>
          <a:p>
            <a:pPr>
              <a:lnSpc>
                <a:spcPts val="2590"/>
              </a:lnSpc>
            </a:pPr>
            <a:r>
              <a:rPr lang="en-US" sz="1850">
                <a:solidFill>
                  <a:srgbClr val="0D3330"/>
                </a:solidFill>
                <a:latin typeface="Muli"/>
              </a:rPr>
              <a:t>(6) Specifying only a “brand name” product instead of allowing “an equal” product to be offered and describing the performance or other relevant requirements of the procurement; and </a:t>
            </a:r>
          </a:p>
          <a:p>
            <a:pPr>
              <a:lnSpc>
                <a:spcPts val="2590"/>
              </a:lnSpc>
            </a:pPr>
            <a:r>
              <a:rPr lang="en-US" sz="1850">
                <a:solidFill>
                  <a:srgbClr val="0D3330"/>
                </a:solidFill>
                <a:latin typeface="Muli"/>
              </a:rPr>
              <a:t>(7) Any arbitrary action in the procurement process.</a:t>
            </a:r>
          </a:p>
          <a:p>
            <a:pPr>
              <a:lnSpc>
                <a:spcPts val="2590"/>
              </a:lnSpc>
            </a:pPr>
            <a:r>
              <a:rPr lang="en-US" sz="1850">
                <a:solidFill>
                  <a:srgbClr val="0D3330"/>
                </a:solidFill>
                <a:latin typeface="Muli"/>
              </a:rPr>
              <a:t>2 CFR § 200.319(b)</a:t>
            </a:r>
          </a:p>
          <a:p>
            <a:pPr>
              <a:lnSpc>
                <a:spcPts val="2509"/>
              </a:lnSpc>
            </a:pPr>
            <a:endParaRPr lang="en-US" sz="1850">
              <a:solidFill>
                <a:srgbClr val="0D3330"/>
              </a:solidFill>
              <a:latin typeface="Mul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Freeform 2"/>
          <p:cNvSpPr/>
          <p:nvPr/>
        </p:nvSpPr>
        <p:spPr>
          <a:xfrm>
            <a:off x="13327340" y="921026"/>
            <a:ext cx="3742784" cy="982481"/>
          </a:xfrm>
          <a:custGeom>
            <a:avLst/>
            <a:gdLst/>
            <a:ahLst/>
            <a:cxnLst/>
            <a:rect l="l" t="t" r="r" b="b"/>
            <a:pathLst>
              <a:path w="3742784" h="982481">
                <a:moveTo>
                  <a:pt x="0" y="0"/>
                </a:moveTo>
                <a:lnTo>
                  <a:pt x="3742784" y="0"/>
                </a:lnTo>
                <a:lnTo>
                  <a:pt x="3742784" y="982481"/>
                </a:lnTo>
                <a:lnTo>
                  <a:pt x="0" y="9824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78590" y="215156"/>
            <a:ext cx="1875567" cy="2146571"/>
          </a:xfrm>
          <a:custGeom>
            <a:avLst/>
            <a:gdLst/>
            <a:ahLst/>
            <a:cxnLst/>
            <a:rect l="l" t="t" r="r" b="b"/>
            <a:pathLst>
              <a:path w="1875567" h="2146571">
                <a:moveTo>
                  <a:pt x="0" y="0"/>
                </a:moveTo>
                <a:lnTo>
                  <a:pt x="1875567" y="0"/>
                </a:lnTo>
                <a:lnTo>
                  <a:pt x="1875567" y="2146572"/>
                </a:lnTo>
                <a:lnTo>
                  <a:pt x="0" y="21465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7273630" y="462806"/>
            <a:ext cx="2411329" cy="1898921"/>
          </a:xfrm>
          <a:custGeom>
            <a:avLst/>
            <a:gdLst/>
            <a:ahLst/>
            <a:cxnLst/>
            <a:rect l="l" t="t" r="r" b="b"/>
            <a:pathLst>
              <a:path w="2411329" h="1898921">
                <a:moveTo>
                  <a:pt x="0" y="0"/>
                </a:moveTo>
                <a:lnTo>
                  <a:pt x="2411329" y="0"/>
                </a:lnTo>
                <a:lnTo>
                  <a:pt x="2411329" y="1898922"/>
                </a:lnTo>
                <a:lnTo>
                  <a:pt x="0" y="18989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217876" y="2571278"/>
            <a:ext cx="2996995" cy="694592"/>
          </a:xfrm>
          <a:prstGeom prst="rect">
            <a:avLst/>
          </a:prstGeom>
        </p:spPr>
        <p:txBody>
          <a:bodyPr lIns="0" tIns="0" rIns="0" bIns="0" rtlCol="0" anchor="t">
            <a:spAutoFit/>
          </a:bodyPr>
          <a:lstStyle/>
          <a:p>
            <a:pPr algn="ctr">
              <a:lnSpc>
                <a:spcPts val="5653"/>
              </a:lnSpc>
            </a:pPr>
            <a:r>
              <a:rPr lang="en-US" sz="3769">
                <a:solidFill>
                  <a:srgbClr val="0D3330"/>
                </a:solidFill>
                <a:latin typeface="Cooper BT Bold"/>
              </a:rPr>
              <a:t>Minnesota</a:t>
            </a:r>
          </a:p>
        </p:txBody>
      </p:sp>
      <p:sp>
        <p:nvSpPr>
          <p:cNvPr id="6" name="TextBox 6"/>
          <p:cNvSpPr txBox="1"/>
          <p:nvPr/>
        </p:nvSpPr>
        <p:spPr>
          <a:xfrm>
            <a:off x="6604188" y="3817845"/>
            <a:ext cx="4992088" cy="6117336"/>
          </a:xfrm>
          <a:prstGeom prst="rect">
            <a:avLst/>
          </a:prstGeom>
        </p:spPr>
        <p:txBody>
          <a:bodyPr lIns="0" tIns="0" rIns="0" bIns="0" rtlCol="0" anchor="t">
            <a:spAutoFit/>
          </a:bodyPr>
          <a:lstStyle/>
          <a:p>
            <a:pPr>
              <a:lnSpc>
                <a:spcPts val="3284"/>
              </a:lnSpc>
            </a:pPr>
            <a:r>
              <a:rPr lang="en-US" sz="2190" dirty="0">
                <a:solidFill>
                  <a:srgbClr val="0D3330"/>
                </a:solidFill>
                <a:latin typeface="Muli"/>
              </a:rPr>
              <a:t>Organizational conflict of interest occurs when, because of </a:t>
            </a:r>
            <a:r>
              <a:rPr lang="en-US" sz="2190" dirty="0">
                <a:solidFill>
                  <a:srgbClr val="0D3330"/>
                </a:solidFill>
                <a:latin typeface="Muli Bold"/>
              </a:rPr>
              <a:t>other activities or relationships with the State or with other businesses</a:t>
            </a:r>
            <a:r>
              <a:rPr lang="en-US" sz="2190" dirty="0">
                <a:solidFill>
                  <a:srgbClr val="0D3330"/>
                </a:solidFill>
                <a:latin typeface="Muli"/>
              </a:rPr>
              <a:t>:</a:t>
            </a:r>
          </a:p>
          <a:p>
            <a:pPr>
              <a:lnSpc>
                <a:spcPts val="3284"/>
              </a:lnSpc>
            </a:pPr>
            <a:r>
              <a:rPr lang="en-US" sz="2190" dirty="0">
                <a:solidFill>
                  <a:srgbClr val="0D3330"/>
                </a:solidFill>
                <a:latin typeface="Muli"/>
              </a:rPr>
              <a:t>a) a business is unable or potentially unable to render impartial assistance or advice to the State, or</a:t>
            </a:r>
          </a:p>
          <a:p>
            <a:pPr>
              <a:lnSpc>
                <a:spcPts val="3284"/>
              </a:lnSpc>
            </a:pPr>
            <a:r>
              <a:rPr lang="en-US" sz="2190" dirty="0">
                <a:solidFill>
                  <a:srgbClr val="0D3330"/>
                </a:solidFill>
                <a:latin typeface="Muli"/>
              </a:rPr>
              <a:t>b) the business' objectivity in performing the contract work is or might be otherwise impaired, </a:t>
            </a:r>
          </a:p>
          <a:p>
            <a:pPr>
              <a:lnSpc>
                <a:spcPts val="3284"/>
              </a:lnSpc>
            </a:pPr>
            <a:r>
              <a:rPr lang="en-US" sz="2190" dirty="0">
                <a:solidFill>
                  <a:srgbClr val="0D3330"/>
                </a:solidFill>
                <a:latin typeface="Muli"/>
              </a:rPr>
              <a:t>c) a business has an unfair competitive advantage.</a:t>
            </a:r>
          </a:p>
          <a:p>
            <a:pPr>
              <a:lnSpc>
                <a:spcPts val="3284"/>
              </a:lnSpc>
            </a:pPr>
            <a:r>
              <a:rPr lang="en-US" sz="2190" u="sng" dirty="0">
                <a:solidFill>
                  <a:srgbClr val="0D3330"/>
                </a:solidFill>
                <a:latin typeface="Muli"/>
              </a:rPr>
              <a:t>S.C. Code Regs. § 19-445.2127</a:t>
            </a:r>
          </a:p>
          <a:p>
            <a:pPr>
              <a:lnSpc>
                <a:spcPts val="3284"/>
              </a:lnSpc>
            </a:pPr>
            <a:endParaRPr lang="en-US" sz="2190" u="sng" dirty="0">
              <a:solidFill>
                <a:srgbClr val="0D3330"/>
              </a:solidFill>
              <a:latin typeface="Muli"/>
            </a:endParaRPr>
          </a:p>
          <a:p>
            <a:pPr>
              <a:lnSpc>
                <a:spcPts val="3284"/>
              </a:lnSpc>
            </a:pPr>
            <a:endParaRPr lang="en-US" sz="2190" u="sng" dirty="0">
              <a:solidFill>
                <a:srgbClr val="0D3330"/>
              </a:solidFill>
              <a:latin typeface="Muli"/>
              <a:hlinkClick r:id="rId8" tooltip="https://casetext.com/regulation/south-carolina-code-of-regulations/chapter-19-state-budget-and-control-board/article-4-office-of-general-services/section-19-4452127-organizational-conflicts-of-interest"/>
            </a:endParaRPr>
          </a:p>
        </p:txBody>
      </p:sp>
      <p:sp>
        <p:nvSpPr>
          <p:cNvPr id="7" name="TextBox 7"/>
          <p:cNvSpPr txBox="1"/>
          <p:nvPr/>
        </p:nvSpPr>
        <p:spPr>
          <a:xfrm>
            <a:off x="11692525" y="3817845"/>
            <a:ext cx="6595475" cy="6117336"/>
          </a:xfrm>
          <a:prstGeom prst="rect">
            <a:avLst/>
          </a:prstGeom>
        </p:spPr>
        <p:txBody>
          <a:bodyPr lIns="0" tIns="0" rIns="0" bIns="0" rtlCol="0" anchor="t">
            <a:spAutoFit/>
          </a:bodyPr>
          <a:lstStyle/>
          <a:p>
            <a:pPr>
              <a:lnSpc>
                <a:spcPts val="3284"/>
              </a:lnSpc>
            </a:pPr>
            <a:r>
              <a:rPr lang="en-US" sz="2190">
                <a:solidFill>
                  <a:srgbClr val="0D3330"/>
                </a:solidFill>
                <a:latin typeface="Muli"/>
              </a:rPr>
              <a:t>Organizational conflict of interest means . . . a circumstance arising out of a Contracting Party’s </a:t>
            </a:r>
            <a:r>
              <a:rPr lang="en-US" sz="2190">
                <a:solidFill>
                  <a:srgbClr val="0D3330"/>
                </a:solidFill>
                <a:latin typeface="Muli Bold"/>
              </a:rPr>
              <a:t>existing or past activities, business or financial interests, Immediate Familial relationships, contractual relationships, or organizational structure that results in</a:t>
            </a:r>
            <a:r>
              <a:rPr lang="en-US" sz="2190">
                <a:solidFill>
                  <a:srgbClr val="0D3330"/>
                </a:solidFill>
                <a:latin typeface="Muli"/>
              </a:rPr>
              <a:t>:</a:t>
            </a:r>
          </a:p>
          <a:p>
            <a:pPr marL="472821" lvl="1" indent="-236410">
              <a:lnSpc>
                <a:spcPts val="3284"/>
              </a:lnSpc>
              <a:buFont typeface="Arial"/>
              <a:buChar char="•"/>
            </a:pPr>
            <a:r>
              <a:rPr lang="en-US" sz="2190">
                <a:solidFill>
                  <a:srgbClr val="0D3330"/>
                </a:solidFill>
                <a:latin typeface="Muli"/>
              </a:rPr>
              <a:t>Impaired Objectivity of a Contracting Party;</a:t>
            </a:r>
          </a:p>
          <a:p>
            <a:pPr marL="472821" lvl="1" indent="-236410">
              <a:lnSpc>
                <a:spcPts val="3284"/>
              </a:lnSpc>
              <a:buFont typeface="Arial"/>
              <a:buChar char="•"/>
            </a:pPr>
            <a:r>
              <a:rPr lang="en-US" sz="2190">
                <a:solidFill>
                  <a:srgbClr val="0D3330"/>
                </a:solidFill>
                <a:latin typeface="Muli"/>
              </a:rPr>
              <a:t>An Unfair Competitive Advantage for any Respondent with respect to a Procurement;</a:t>
            </a:r>
          </a:p>
          <a:p>
            <a:pPr marL="472821" lvl="1" indent="-236410">
              <a:lnSpc>
                <a:spcPts val="3284"/>
              </a:lnSpc>
              <a:buFont typeface="Arial"/>
              <a:buChar char="•"/>
            </a:pPr>
            <a:r>
              <a:rPr lang="en-US" sz="2190">
                <a:solidFill>
                  <a:srgbClr val="0D3330"/>
                </a:solidFill>
                <a:latin typeface="Muli"/>
              </a:rPr>
              <a:t>Biased Ground Rules; or</a:t>
            </a:r>
          </a:p>
          <a:p>
            <a:pPr marL="472821" lvl="1" indent="-236410">
              <a:lnSpc>
                <a:spcPts val="3284"/>
              </a:lnSpc>
              <a:buFont typeface="Arial"/>
              <a:buChar char="•"/>
            </a:pPr>
            <a:r>
              <a:rPr lang="en-US" sz="2190">
                <a:solidFill>
                  <a:srgbClr val="0D3330"/>
                </a:solidFill>
                <a:latin typeface="Muli"/>
              </a:rPr>
              <a:t>Impropriety, as determined by the Chief Procurement Officer, with respect to any of the State’s Procurements or contracts.</a:t>
            </a:r>
          </a:p>
          <a:p>
            <a:pPr>
              <a:lnSpc>
                <a:spcPts val="3284"/>
              </a:lnSpc>
            </a:pPr>
            <a:r>
              <a:rPr lang="en-US" sz="2190" u="sng">
                <a:solidFill>
                  <a:srgbClr val="0D3330"/>
                </a:solidFill>
                <a:latin typeface="Muli"/>
              </a:rPr>
              <a:t>Policy Number 2013-009v</a:t>
            </a:r>
          </a:p>
          <a:p>
            <a:pPr>
              <a:lnSpc>
                <a:spcPts val="3284"/>
              </a:lnSpc>
            </a:pPr>
            <a:endParaRPr lang="en-US" sz="2190" u="sng">
              <a:solidFill>
                <a:srgbClr val="0D3330"/>
              </a:solidFill>
              <a:latin typeface="Muli"/>
            </a:endParaRPr>
          </a:p>
        </p:txBody>
      </p:sp>
      <p:sp>
        <p:nvSpPr>
          <p:cNvPr id="8" name="TextBox 8"/>
          <p:cNvSpPr txBox="1"/>
          <p:nvPr/>
        </p:nvSpPr>
        <p:spPr>
          <a:xfrm>
            <a:off x="6604188" y="2571278"/>
            <a:ext cx="3835070" cy="694592"/>
          </a:xfrm>
          <a:prstGeom prst="rect">
            <a:avLst/>
          </a:prstGeom>
        </p:spPr>
        <p:txBody>
          <a:bodyPr lIns="0" tIns="0" rIns="0" bIns="0" rtlCol="0" anchor="t">
            <a:spAutoFit/>
          </a:bodyPr>
          <a:lstStyle/>
          <a:p>
            <a:pPr algn="ctr">
              <a:lnSpc>
                <a:spcPts val="5653"/>
              </a:lnSpc>
            </a:pPr>
            <a:r>
              <a:rPr lang="en-US" sz="3769">
                <a:solidFill>
                  <a:srgbClr val="0D3330"/>
                </a:solidFill>
                <a:latin typeface="Cooper BT Bold"/>
              </a:rPr>
              <a:t>South Carolina</a:t>
            </a:r>
          </a:p>
        </p:txBody>
      </p:sp>
      <p:sp>
        <p:nvSpPr>
          <p:cNvPr id="9" name="TextBox 9"/>
          <p:cNvSpPr txBox="1"/>
          <p:nvPr/>
        </p:nvSpPr>
        <p:spPr>
          <a:xfrm>
            <a:off x="12830033" y="2571278"/>
            <a:ext cx="3835070" cy="694592"/>
          </a:xfrm>
          <a:prstGeom prst="rect">
            <a:avLst/>
          </a:prstGeom>
        </p:spPr>
        <p:txBody>
          <a:bodyPr lIns="0" tIns="0" rIns="0" bIns="0" rtlCol="0" anchor="t">
            <a:spAutoFit/>
          </a:bodyPr>
          <a:lstStyle/>
          <a:p>
            <a:pPr algn="ctr">
              <a:lnSpc>
                <a:spcPts val="5653"/>
              </a:lnSpc>
            </a:pPr>
            <a:r>
              <a:rPr lang="en-US" sz="3769">
                <a:solidFill>
                  <a:srgbClr val="0D3330"/>
                </a:solidFill>
                <a:latin typeface="Cooper BT Bold"/>
              </a:rPr>
              <a:t>Tennessee</a:t>
            </a:r>
          </a:p>
        </p:txBody>
      </p:sp>
      <p:sp>
        <p:nvSpPr>
          <p:cNvPr id="10" name="TextBox 10"/>
          <p:cNvSpPr txBox="1"/>
          <p:nvPr/>
        </p:nvSpPr>
        <p:spPr>
          <a:xfrm>
            <a:off x="310350" y="3817848"/>
            <a:ext cx="5670448" cy="6117333"/>
          </a:xfrm>
          <a:prstGeom prst="rect">
            <a:avLst/>
          </a:prstGeom>
        </p:spPr>
        <p:txBody>
          <a:bodyPr lIns="0" tIns="0" rIns="0" bIns="0" rtlCol="0" anchor="t">
            <a:spAutoFit/>
          </a:bodyPr>
          <a:lstStyle/>
          <a:p>
            <a:pPr>
              <a:lnSpc>
                <a:spcPts val="3285"/>
              </a:lnSpc>
            </a:pPr>
            <a:r>
              <a:rPr lang="en-US" sz="2190" dirty="0">
                <a:solidFill>
                  <a:srgbClr val="0D3330"/>
                </a:solidFill>
                <a:latin typeface="Muli"/>
              </a:rPr>
              <a:t>Organizational conflict of interest means that because of </a:t>
            </a:r>
            <a:r>
              <a:rPr lang="en-US" sz="2190" dirty="0">
                <a:solidFill>
                  <a:srgbClr val="0D3330"/>
                </a:solidFill>
                <a:latin typeface="Muli Bold"/>
              </a:rPr>
              <a:t>existing or planned activities or because of relationships with other persons</a:t>
            </a:r>
            <a:r>
              <a:rPr lang="en-US" sz="2190" dirty="0">
                <a:solidFill>
                  <a:srgbClr val="0D3330"/>
                </a:solidFill>
                <a:latin typeface="Muli"/>
              </a:rPr>
              <a:t>:</a:t>
            </a:r>
          </a:p>
          <a:p>
            <a:pPr>
              <a:lnSpc>
                <a:spcPts val="3285"/>
              </a:lnSpc>
            </a:pPr>
            <a:r>
              <a:rPr lang="en-US" sz="2190" dirty="0">
                <a:solidFill>
                  <a:srgbClr val="0D3330"/>
                </a:solidFill>
                <a:latin typeface="Muli"/>
              </a:rPr>
              <a:t>(1) the vendor is unable or potentially unable to render impartial assistance or advice to the state;</a:t>
            </a:r>
          </a:p>
          <a:p>
            <a:pPr>
              <a:lnSpc>
                <a:spcPts val="3285"/>
              </a:lnSpc>
            </a:pPr>
            <a:r>
              <a:rPr lang="en-US" sz="2190" dirty="0">
                <a:solidFill>
                  <a:srgbClr val="0D3330"/>
                </a:solidFill>
                <a:latin typeface="Muli"/>
              </a:rPr>
              <a:t>(2) the vendor's objectivity in performing the contract work is or might be otherwise impaired; or</a:t>
            </a:r>
          </a:p>
          <a:p>
            <a:pPr>
              <a:lnSpc>
                <a:spcPts val="3285"/>
              </a:lnSpc>
            </a:pPr>
            <a:r>
              <a:rPr lang="en-US" sz="2190" dirty="0">
                <a:solidFill>
                  <a:srgbClr val="0D3330"/>
                </a:solidFill>
                <a:latin typeface="Muli"/>
              </a:rPr>
              <a:t>(3) the vendor has an unfair advantage.</a:t>
            </a:r>
          </a:p>
          <a:p>
            <a:pPr>
              <a:lnSpc>
                <a:spcPts val="3285"/>
              </a:lnSpc>
            </a:pPr>
            <a:endParaRPr lang="en-US" sz="2190" dirty="0">
              <a:solidFill>
                <a:srgbClr val="0D3330"/>
              </a:solidFill>
              <a:latin typeface="Muli"/>
            </a:endParaRPr>
          </a:p>
          <a:p>
            <a:pPr>
              <a:lnSpc>
                <a:spcPts val="3285"/>
              </a:lnSpc>
            </a:pPr>
            <a:r>
              <a:rPr lang="en-US" sz="2190" u="sng" dirty="0">
                <a:solidFill>
                  <a:srgbClr val="0D3330"/>
                </a:solidFill>
                <a:latin typeface="Muli"/>
              </a:rPr>
              <a:t>Minn. Stat. Ann. § 16C.02</a:t>
            </a:r>
          </a:p>
          <a:p>
            <a:pPr>
              <a:lnSpc>
                <a:spcPts val="3285"/>
              </a:lnSpc>
            </a:pPr>
            <a:endParaRPr lang="en-US" sz="2190" u="sng" dirty="0">
              <a:solidFill>
                <a:srgbClr val="0D3330"/>
              </a:solidFill>
              <a:latin typeface="Muli"/>
            </a:endParaRPr>
          </a:p>
          <a:p>
            <a:pPr>
              <a:lnSpc>
                <a:spcPts val="3285"/>
              </a:lnSpc>
            </a:pPr>
            <a:endParaRPr lang="en-US" sz="2190" u="sng" dirty="0">
              <a:solidFill>
                <a:srgbClr val="0D3330"/>
              </a:solidFill>
              <a:latin typeface="Muli"/>
              <a:hlinkClick r:id="rId9" tooltip="https://www.revisor.mn.gov/statutes/cite/16C.02"/>
            </a:endParaRPr>
          </a:p>
        </p:txBody>
      </p:sp>
      <p:sp>
        <p:nvSpPr>
          <p:cNvPr id="11" name="TextBox 11"/>
          <p:cNvSpPr txBox="1"/>
          <p:nvPr/>
        </p:nvSpPr>
        <p:spPr>
          <a:xfrm>
            <a:off x="1610118" y="3113470"/>
            <a:ext cx="1898054" cy="437678"/>
          </a:xfrm>
          <a:prstGeom prst="rect">
            <a:avLst/>
          </a:prstGeom>
        </p:spPr>
        <p:txBody>
          <a:bodyPr lIns="0" tIns="0" rIns="0" bIns="0" rtlCol="0" anchor="t">
            <a:spAutoFit/>
          </a:bodyPr>
          <a:lstStyle/>
          <a:p>
            <a:pPr algn="ctr">
              <a:lnSpc>
                <a:spcPts val="3580"/>
              </a:lnSpc>
            </a:pPr>
            <a:r>
              <a:rPr lang="en-US" sz="2387">
                <a:solidFill>
                  <a:srgbClr val="0D3330"/>
                </a:solidFill>
                <a:latin typeface="Cooper BT Light"/>
              </a:rPr>
              <a:t>Statute</a:t>
            </a:r>
          </a:p>
        </p:txBody>
      </p:sp>
      <p:sp>
        <p:nvSpPr>
          <p:cNvPr id="12" name="TextBox 12"/>
          <p:cNvSpPr txBox="1"/>
          <p:nvPr/>
        </p:nvSpPr>
        <p:spPr>
          <a:xfrm>
            <a:off x="7530267" y="3113470"/>
            <a:ext cx="1898054" cy="437678"/>
          </a:xfrm>
          <a:prstGeom prst="rect">
            <a:avLst/>
          </a:prstGeom>
        </p:spPr>
        <p:txBody>
          <a:bodyPr lIns="0" tIns="0" rIns="0" bIns="0" rtlCol="0" anchor="t">
            <a:spAutoFit/>
          </a:bodyPr>
          <a:lstStyle/>
          <a:p>
            <a:pPr algn="ctr">
              <a:lnSpc>
                <a:spcPts val="3580"/>
              </a:lnSpc>
            </a:pPr>
            <a:r>
              <a:rPr lang="en-US" sz="2387">
                <a:solidFill>
                  <a:srgbClr val="0D3330"/>
                </a:solidFill>
                <a:latin typeface="Cooper BT Light"/>
              </a:rPr>
              <a:t>Regulation</a:t>
            </a:r>
          </a:p>
        </p:txBody>
      </p:sp>
      <p:sp>
        <p:nvSpPr>
          <p:cNvPr id="13" name="TextBox 13"/>
          <p:cNvSpPr txBox="1"/>
          <p:nvPr/>
        </p:nvSpPr>
        <p:spPr>
          <a:xfrm>
            <a:off x="13798541" y="3113470"/>
            <a:ext cx="1898054" cy="437678"/>
          </a:xfrm>
          <a:prstGeom prst="rect">
            <a:avLst/>
          </a:prstGeom>
        </p:spPr>
        <p:txBody>
          <a:bodyPr lIns="0" tIns="0" rIns="0" bIns="0" rtlCol="0" anchor="t">
            <a:spAutoFit/>
          </a:bodyPr>
          <a:lstStyle/>
          <a:p>
            <a:pPr algn="ctr">
              <a:lnSpc>
                <a:spcPts val="3580"/>
              </a:lnSpc>
            </a:pPr>
            <a:r>
              <a:rPr lang="en-US" sz="2387">
                <a:solidFill>
                  <a:srgbClr val="0D3330"/>
                </a:solidFill>
                <a:latin typeface="Cooper BT Light"/>
              </a:rPr>
              <a:t>Policy</a:t>
            </a:r>
          </a:p>
        </p:txBody>
      </p:sp>
      <p:sp>
        <p:nvSpPr>
          <p:cNvPr id="14" name="TextBox 14"/>
          <p:cNvSpPr txBox="1"/>
          <p:nvPr/>
        </p:nvSpPr>
        <p:spPr>
          <a:xfrm>
            <a:off x="343758" y="9594971"/>
            <a:ext cx="163711" cy="424029"/>
          </a:xfrm>
          <a:prstGeom prst="rect">
            <a:avLst/>
          </a:prstGeom>
        </p:spPr>
        <p:txBody>
          <a:bodyPr lIns="0" tIns="0" rIns="0" bIns="0" rtlCol="0" anchor="t">
            <a:spAutoFit/>
          </a:bodyPr>
          <a:lstStyle/>
          <a:p>
            <a:pPr algn="ctr">
              <a:lnSpc>
                <a:spcPts val="3403"/>
              </a:lnSpc>
            </a:pPr>
            <a:r>
              <a:rPr lang="en-US" sz="2430">
                <a:solidFill>
                  <a:srgbClr val="0D3330"/>
                </a:solidFill>
                <a:latin typeface="Cooper BT Light"/>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TextBox 2"/>
          <p:cNvSpPr txBox="1"/>
          <p:nvPr/>
        </p:nvSpPr>
        <p:spPr>
          <a:xfrm>
            <a:off x="819180" y="646126"/>
            <a:ext cx="7791419" cy="1310102"/>
          </a:xfrm>
          <a:prstGeom prst="rect">
            <a:avLst/>
          </a:prstGeom>
        </p:spPr>
        <p:txBody>
          <a:bodyPr wrap="square" lIns="0" tIns="0" rIns="0" bIns="0" rtlCol="0" anchor="t">
            <a:spAutoFit/>
          </a:bodyPr>
          <a:lstStyle/>
          <a:p>
            <a:pPr algn="ctr">
              <a:lnSpc>
                <a:spcPts val="10674"/>
              </a:lnSpc>
            </a:pPr>
            <a:r>
              <a:rPr lang="en-US" sz="8895" dirty="0">
                <a:solidFill>
                  <a:srgbClr val="0D3330"/>
                </a:solidFill>
                <a:latin typeface="Bookman Old Style" panose="02050604050505020204" pitchFamily="18" charset="0"/>
              </a:rPr>
              <a:t>Other States</a:t>
            </a:r>
          </a:p>
        </p:txBody>
      </p:sp>
      <p:sp>
        <p:nvSpPr>
          <p:cNvPr id="3" name="TextBox 3"/>
          <p:cNvSpPr txBox="1"/>
          <p:nvPr/>
        </p:nvSpPr>
        <p:spPr>
          <a:xfrm>
            <a:off x="343758" y="9594971"/>
            <a:ext cx="163711" cy="424029"/>
          </a:xfrm>
          <a:prstGeom prst="rect">
            <a:avLst/>
          </a:prstGeom>
        </p:spPr>
        <p:txBody>
          <a:bodyPr lIns="0" tIns="0" rIns="0" bIns="0" rtlCol="0" anchor="t">
            <a:spAutoFit/>
          </a:bodyPr>
          <a:lstStyle/>
          <a:p>
            <a:pPr algn="ctr">
              <a:lnSpc>
                <a:spcPts val="3403"/>
              </a:lnSpc>
            </a:pPr>
            <a:r>
              <a:rPr lang="en-US" sz="2430">
                <a:solidFill>
                  <a:srgbClr val="0D3330"/>
                </a:solidFill>
                <a:latin typeface="Cooper BT Light"/>
              </a:rPr>
              <a:t>7</a:t>
            </a:r>
          </a:p>
        </p:txBody>
      </p:sp>
      <p:sp>
        <p:nvSpPr>
          <p:cNvPr id="4" name="TextBox 4"/>
          <p:cNvSpPr txBox="1"/>
          <p:nvPr/>
        </p:nvSpPr>
        <p:spPr>
          <a:xfrm>
            <a:off x="1028700" y="2746874"/>
            <a:ext cx="15713736" cy="3574415"/>
          </a:xfrm>
          <a:prstGeom prst="rect">
            <a:avLst/>
          </a:prstGeom>
        </p:spPr>
        <p:txBody>
          <a:bodyPr lIns="0" tIns="0" rIns="0" bIns="0" rtlCol="0" anchor="t">
            <a:spAutoFit/>
          </a:bodyPr>
          <a:lstStyle/>
          <a:p>
            <a:pPr marL="626111" lvl="1" indent="-313055">
              <a:lnSpc>
                <a:spcPts val="4060"/>
              </a:lnSpc>
              <a:buFont typeface="Arial"/>
              <a:buChar char="•"/>
            </a:pPr>
            <a:r>
              <a:rPr lang="en-US" sz="2900" dirty="0">
                <a:solidFill>
                  <a:srgbClr val="0D3330"/>
                </a:solidFill>
                <a:latin typeface="Trocchi"/>
              </a:rPr>
              <a:t>Only address personal conflicts of interest in procurement (e.g., New Jersey, Pennsylvania, North Carolina)</a:t>
            </a:r>
          </a:p>
          <a:p>
            <a:pPr marL="626111" lvl="1" indent="-313055">
              <a:lnSpc>
                <a:spcPts val="4060"/>
              </a:lnSpc>
              <a:buFont typeface="Arial"/>
              <a:buChar char="•"/>
            </a:pPr>
            <a:r>
              <a:rPr lang="en-US" sz="2900" dirty="0">
                <a:solidFill>
                  <a:srgbClr val="0D3330"/>
                </a:solidFill>
                <a:latin typeface="Trocchi"/>
              </a:rPr>
              <a:t>Briefly mention OCIs (e.g., Georgia’s Procurement Manual addresses OCIs as it pertains to advisory/consulting services)</a:t>
            </a:r>
          </a:p>
          <a:p>
            <a:pPr marL="626111" lvl="1" indent="-313055">
              <a:lnSpc>
                <a:spcPts val="4060"/>
              </a:lnSpc>
              <a:buFont typeface="Arial"/>
              <a:buChar char="•"/>
            </a:pPr>
            <a:r>
              <a:rPr lang="en-US" sz="2900" dirty="0">
                <a:solidFill>
                  <a:srgbClr val="0D3330"/>
                </a:solidFill>
                <a:latin typeface="Trocchi"/>
              </a:rPr>
              <a:t>Clunky language  (e.g., Florida procurement laws on OCIs could be more concise)</a:t>
            </a:r>
          </a:p>
          <a:p>
            <a:pPr>
              <a:lnSpc>
                <a:spcPts val="4060"/>
              </a:lnSpc>
            </a:pPr>
            <a:endParaRPr lang="en-US" sz="2900" dirty="0">
              <a:solidFill>
                <a:srgbClr val="0D3330"/>
              </a:solidFill>
              <a:latin typeface="Trocchi"/>
            </a:endParaRPr>
          </a:p>
          <a:p>
            <a:pPr>
              <a:lnSpc>
                <a:spcPts val="4060"/>
              </a:lnSpc>
            </a:pPr>
            <a:r>
              <a:rPr lang="en-US" sz="2900" dirty="0">
                <a:solidFill>
                  <a:srgbClr val="0D3330"/>
                </a:solidFill>
                <a:latin typeface="Trocchi"/>
              </a:rPr>
              <a:t>Bottom-line: Inconsistently addressed or not addressed at all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sp>
        <p:nvSpPr>
          <p:cNvPr id="2" name="Freeform 2"/>
          <p:cNvSpPr/>
          <p:nvPr/>
        </p:nvSpPr>
        <p:spPr>
          <a:xfrm>
            <a:off x="8930286" y="322359"/>
            <a:ext cx="11854814" cy="12232922"/>
          </a:xfrm>
          <a:custGeom>
            <a:avLst/>
            <a:gdLst/>
            <a:ahLst/>
            <a:cxnLst/>
            <a:rect l="l" t="t" r="r" b="b"/>
            <a:pathLst>
              <a:path w="11854814" h="12232922">
                <a:moveTo>
                  <a:pt x="0" y="0"/>
                </a:moveTo>
                <a:lnTo>
                  <a:pt x="11854813" y="0"/>
                </a:lnTo>
                <a:lnTo>
                  <a:pt x="11854813" y="12232922"/>
                </a:lnTo>
                <a:lnTo>
                  <a:pt x="0" y="12232922"/>
                </a:lnTo>
                <a:lnTo>
                  <a:pt x="0" y="0"/>
                </a:lnTo>
                <a:close/>
              </a:path>
            </a:pathLst>
          </a:custGeom>
          <a:blipFill>
            <a:blip r:embed="rId3">
              <a:alphaModFix amt="20999"/>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3" name="Table 3"/>
          <p:cNvGraphicFramePr>
            <a:graphicFrameLocks noGrp="1"/>
          </p:cNvGraphicFramePr>
          <p:nvPr>
            <p:extLst>
              <p:ext uri="{D42A27DB-BD31-4B8C-83A1-F6EECF244321}">
                <p14:modId xmlns:p14="http://schemas.microsoft.com/office/powerpoint/2010/main" val="3647574794"/>
              </p:ext>
            </p:extLst>
          </p:nvPr>
        </p:nvGraphicFramePr>
        <p:xfrm>
          <a:off x="984456" y="2107204"/>
          <a:ext cx="15517585" cy="6772275"/>
        </p:xfrm>
        <a:graphic>
          <a:graphicData uri="http://schemas.openxmlformats.org/drawingml/2006/table">
            <a:tbl>
              <a:tblPr/>
              <a:tblGrid>
                <a:gridCol w="2023162">
                  <a:extLst>
                    <a:ext uri="{9D8B030D-6E8A-4147-A177-3AD203B41FA5}">
                      <a16:colId xmlns:a16="http://schemas.microsoft.com/office/drawing/2014/main" val="20000"/>
                    </a:ext>
                  </a:extLst>
                </a:gridCol>
                <a:gridCol w="13494423">
                  <a:extLst>
                    <a:ext uri="{9D8B030D-6E8A-4147-A177-3AD203B41FA5}">
                      <a16:colId xmlns:a16="http://schemas.microsoft.com/office/drawing/2014/main" val="20001"/>
                    </a:ext>
                  </a:extLst>
                </a:gridCol>
              </a:tblGrid>
              <a:tr h="4559363">
                <a:tc>
                  <a:txBody>
                    <a:bodyPr/>
                    <a:lstStyle/>
                    <a:p>
                      <a:pPr algn="l">
                        <a:lnSpc>
                          <a:spcPts val="3219"/>
                        </a:lnSpc>
                        <a:defRPr/>
                      </a:pPr>
                      <a:r>
                        <a:rPr lang="en-US" sz="2299">
                          <a:solidFill>
                            <a:srgbClr val="0D3330"/>
                          </a:solidFill>
                          <a:latin typeface="Muli Semi-Bold"/>
                        </a:rPr>
                        <a:t>FAR 9.5</a:t>
                      </a:r>
                      <a:endParaRPr lang="en-US" sz="1100"/>
                    </a:p>
                  </a:txBody>
                  <a:tcPr marL="95250" marR="95250" marT="95250" marB="95250"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DBEAAC"/>
                    </a:solidFill>
                  </a:tcPr>
                </a:tc>
                <a:tc>
                  <a:txBody>
                    <a:bodyPr/>
                    <a:lstStyle/>
                    <a:p>
                      <a:pPr algn="l">
                        <a:lnSpc>
                          <a:spcPts val="3079"/>
                        </a:lnSpc>
                        <a:defRPr/>
                      </a:pPr>
                      <a:r>
                        <a:rPr lang="en-US" sz="2199">
                          <a:solidFill>
                            <a:srgbClr val="0D3330"/>
                          </a:solidFill>
                          <a:latin typeface="Muli"/>
                        </a:rPr>
                        <a:t>9.505 General rules.</a:t>
                      </a:r>
                      <a:endParaRPr lang="en-US" sz="1100"/>
                    </a:p>
                    <a:p>
                      <a:pPr>
                        <a:lnSpc>
                          <a:spcPts val="3079"/>
                        </a:lnSpc>
                      </a:pPr>
                      <a:r>
                        <a:rPr lang="en-US" sz="2199">
                          <a:solidFill>
                            <a:srgbClr val="0D3330"/>
                          </a:solidFill>
                          <a:latin typeface="Muli Bold"/>
                        </a:rPr>
                        <a:t>Each individual contracting situation </a:t>
                      </a:r>
                      <a:r>
                        <a:rPr lang="en-US" sz="2199">
                          <a:solidFill>
                            <a:srgbClr val="0D3330"/>
                          </a:solidFill>
                          <a:latin typeface="Muli"/>
                        </a:rPr>
                        <a:t>should be </a:t>
                      </a:r>
                      <a:r>
                        <a:rPr lang="en-US" sz="2199">
                          <a:solidFill>
                            <a:srgbClr val="0D3330"/>
                          </a:solidFill>
                          <a:latin typeface="Muli Bold"/>
                        </a:rPr>
                        <a:t>examined on the basis of its particular facts and the nature of the proposed contract</a:t>
                      </a:r>
                      <a:r>
                        <a:rPr lang="en-US" sz="2199">
                          <a:solidFill>
                            <a:srgbClr val="0D3330"/>
                          </a:solidFill>
                          <a:latin typeface="Muli"/>
                        </a:rPr>
                        <a:t>. The exercise of common sense, good judgment, and sound discretion is required in both the decision on whether a significant potential conflict exists and, if it does, the development of an appropriate means for resolving it. The two underlying principles are-</a:t>
                      </a:r>
                    </a:p>
                    <a:p>
                      <a:pPr>
                        <a:lnSpc>
                          <a:spcPts val="3079"/>
                        </a:lnSpc>
                      </a:pPr>
                      <a:r>
                        <a:rPr lang="en-US" sz="2199">
                          <a:solidFill>
                            <a:srgbClr val="0D3330"/>
                          </a:solidFill>
                          <a:latin typeface="Muli"/>
                        </a:rPr>
                        <a:t> (a) Preventing the existence of conflicting roles that might bias a contractor’s judgment; and</a:t>
                      </a:r>
                    </a:p>
                    <a:p>
                      <a:pPr>
                        <a:lnSpc>
                          <a:spcPts val="3079"/>
                        </a:lnSpc>
                      </a:pPr>
                      <a:r>
                        <a:rPr lang="en-US" sz="2199">
                          <a:solidFill>
                            <a:srgbClr val="0D3330"/>
                          </a:solidFill>
                          <a:latin typeface="Muli"/>
                        </a:rPr>
                        <a:t> (b) Preventing unfair competitive advantage. FAR 9.505. </a:t>
                      </a:r>
                    </a:p>
                    <a:p>
                      <a:pPr>
                        <a:lnSpc>
                          <a:spcPts val="3079"/>
                        </a:lnSpc>
                      </a:pPr>
                      <a:endParaRPr lang="en-US" sz="2199">
                        <a:solidFill>
                          <a:srgbClr val="0D3330"/>
                        </a:solidFill>
                        <a:latin typeface="Muli"/>
                      </a:endParaRPr>
                    </a:p>
                    <a:p>
                      <a:pPr>
                        <a:lnSpc>
                          <a:spcPts val="3079"/>
                        </a:lnSpc>
                      </a:pPr>
                      <a:r>
                        <a:rPr lang="en-US" sz="2199">
                          <a:solidFill>
                            <a:srgbClr val="0D3330"/>
                          </a:solidFill>
                          <a:latin typeface="Muli"/>
                        </a:rPr>
                        <a:t> </a:t>
                      </a:r>
                    </a:p>
                    <a:p>
                      <a:pPr>
                        <a:lnSpc>
                          <a:spcPts val="3079"/>
                        </a:lnSpc>
                      </a:pPr>
                      <a:endParaRPr lang="en-US" sz="2199">
                        <a:solidFill>
                          <a:srgbClr val="0D3330"/>
                        </a:solidFill>
                        <a:latin typeface="Muli"/>
                      </a:endParaRPr>
                    </a:p>
                    <a:p>
                      <a:pPr>
                        <a:lnSpc>
                          <a:spcPts val="3079"/>
                        </a:lnSpc>
                      </a:pPr>
                      <a:endParaRPr lang="en-US" sz="2199">
                        <a:solidFill>
                          <a:srgbClr val="0D3330"/>
                        </a:solidFill>
                        <a:latin typeface="Muli"/>
                      </a:endParaRPr>
                    </a:p>
                  </a:txBody>
                  <a:tcPr marL="95250" marR="95250" marT="95250" marB="95250"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0"/>
                  </a:ext>
                </a:extLst>
              </a:tr>
              <a:tr h="2212912">
                <a:tc>
                  <a:txBody>
                    <a:bodyPr/>
                    <a:lstStyle/>
                    <a:p>
                      <a:pPr algn="l">
                        <a:lnSpc>
                          <a:spcPts val="3219"/>
                        </a:lnSpc>
                        <a:defRPr/>
                      </a:pPr>
                      <a:r>
                        <a:rPr lang="en-US" sz="2299">
                          <a:solidFill>
                            <a:srgbClr val="0D3330"/>
                          </a:solidFill>
                          <a:latin typeface="Muli"/>
                        </a:rPr>
                        <a:t>Minnesota</a:t>
                      </a:r>
                      <a:endParaRPr lang="en-US" sz="1100"/>
                    </a:p>
                  </a:txBody>
                  <a:tcPr marL="95250" marR="95250" marT="95250" marB="95250"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DBEAAC"/>
                    </a:solidFill>
                  </a:tcPr>
                </a:tc>
                <a:tc>
                  <a:txBody>
                    <a:bodyPr/>
                    <a:lstStyle/>
                    <a:p>
                      <a:pPr algn="l">
                        <a:lnSpc>
                          <a:spcPts val="3079"/>
                        </a:lnSpc>
                        <a:defRPr/>
                      </a:pPr>
                      <a:r>
                        <a:rPr lang="en-US" sz="2199" dirty="0">
                          <a:solidFill>
                            <a:srgbClr val="0D3330"/>
                          </a:solidFill>
                          <a:latin typeface="Muli"/>
                        </a:rPr>
                        <a:t>16C.04 Ethical Practices and Conflict of Interest</a:t>
                      </a:r>
                      <a:endParaRPr lang="en-US" sz="1100" dirty="0"/>
                    </a:p>
                    <a:p>
                      <a:pPr>
                        <a:lnSpc>
                          <a:spcPts val="3079"/>
                        </a:lnSpc>
                      </a:pPr>
                      <a:r>
                        <a:rPr lang="en-US" sz="2199" dirty="0">
                          <a:solidFill>
                            <a:srgbClr val="0D3330"/>
                          </a:solidFill>
                          <a:latin typeface="Muli"/>
                        </a:rPr>
                        <a:t>. . .To </a:t>
                      </a:r>
                      <a:r>
                        <a:rPr lang="en-US" sz="2199" dirty="0">
                          <a:solidFill>
                            <a:srgbClr val="0D3330"/>
                          </a:solidFill>
                          <a:latin typeface="Muli Bold"/>
                        </a:rPr>
                        <a:t>mitigate or neutralize</a:t>
                      </a:r>
                      <a:r>
                        <a:rPr lang="en-US" sz="2199" dirty="0">
                          <a:solidFill>
                            <a:srgbClr val="0D3330"/>
                          </a:solidFill>
                          <a:latin typeface="Muli"/>
                        </a:rPr>
                        <a:t> a conflict, the commissioner may use methods such as </a:t>
                      </a:r>
                      <a:r>
                        <a:rPr lang="en-US" sz="2199" dirty="0">
                          <a:solidFill>
                            <a:srgbClr val="0D3330"/>
                          </a:solidFill>
                          <a:latin typeface="Muli Bold"/>
                        </a:rPr>
                        <a:t>revising the scope of work to be conducted</a:t>
                      </a:r>
                      <a:r>
                        <a:rPr lang="en-US" sz="2199" dirty="0">
                          <a:solidFill>
                            <a:srgbClr val="0D3330"/>
                          </a:solidFill>
                          <a:latin typeface="Muli"/>
                        </a:rPr>
                        <a:t>, </a:t>
                      </a:r>
                      <a:r>
                        <a:rPr lang="en-US" sz="2199" dirty="0">
                          <a:solidFill>
                            <a:srgbClr val="0D3330"/>
                          </a:solidFill>
                          <a:latin typeface="Muli Bold"/>
                        </a:rPr>
                        <a:t>allowing vendors to propose the exclusion of task areas that create a conflict</a:t>
                      </a:r>
                      <a:r>
                        <a:rPr lang="en-US" sz="2199" dirty="0">
                          <a:solidFill>
                            <a:srgbClr val="0D3330"/>
                          </a:solidFill>
                          <a:latin typeface="Muli"/>
                        </a:rPr>
                        <a:t>, or </a:t>
                      </a:r>
                      <a:r>
                        <a:rPr lang="en-US" sz="2199" dirty="0">
                          <a:solidFill>
                            <a:srgbClr val="0D3330"/>
                          </a:solidFill>
                          <a:latin typeface="Muli Bold"/>
                        </a:rPr>
                        <a:t>providing information to all vendors to assure that all facts are known to all vendors</a:t>
                      </a:r>
                      <a:r>
                        <a:rPr lang="en-US" sz="2199" dirty="0">
                          <a:solidFill>
                            <a:srgbClr val="0D3330"/>
                          </a:solidFill>
                          <a:latin typeface="Muli"/>
                        </a:rPr>
                        <a:t>. </a:t>
                      </a:r>
                      <a:r>
                        <a:rPr lang="en-US" sz="2199" u="sng" dirty="0">
                          <a:solidFill>
                            <a:srgbClr val="0D3330"/>
                          </a:solidFill>
                          <a:latin typeface="Muli"/>
                        </a:rPr>
                        <a:t>Minn. Stat. Ann. § 16C.0</a:t>
                      </a:r>
                      <a:r>
                        <a:rPr lang="en-US" sz="2199" dirty="0">
                          <a:solidFill>
                            <a:srgbClr val="0D3330"/>
                          </a:solidFill>
                          <a:latin typeface="Muli"/>
                        </a:rPr>
                        <a:t>4 </a:t>
                      </a:r>
                      <a:r>
                        <a:rPr lang="en-US" sz="2199" dirty="0" err="1">
                          <a:solidFill>
                            <a:srgbClr val="0D3330"/>
                          </a:solidFill>
                          <a:latin typeface="Muli"/>
                        </a:rPr>
                        <a:t>Subd</a:t>
                      </a:r>
                      <a:r>
                        <a:rPr lang="en-US" sz="2199" dirty="0">
                          <a:solidFill>
                            <a:srgbClr val="0D3330"/>
                          </a:solidFill>
                          <a:latin typeface="Muli"/>
                        </a:rPr>
                        <a:t>. 3. (a).</a:t>
                      </a:r>
                    </a:p>
                  </a:txBody>
                  <a:tcPr marL="95250" marR="95250" marT="95250" marB="95250"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4"/>
          <p:cNvSpPr txBox="1"/>
          <p:nvPr/>
        </p:nvSpPr>
        <p:spPr>
          <a:xfrm>
            <a:off x="1028700" y="342900"/>
            <a:ext cx="10020300" cy="1310295"/>
          </a:xfrm>
          <a:prstGeom prst="rect">
            <a:avLst/>
          </a:prstGeom>
        </p:spPr>
        <p:txBody>
          <a:bodyPr wrap="square" lIns="0" tIns="0" rIns="0" bIns="0" rtlCol="0" anchor="t">
            <a:spAutoFit/>
          </a:bodyPr>
          <a:lstStyle/>
          <a:p>
            <a:pPr>
              <a:lnSpc>
                <a:spcPts val="10680"/>
              </a:lnSpc>
            </a:pPr>
            <a:r>
              <a:rPr lang="en-US" sz="8900" dirty="0">
                <a:solidFill>
                  <a:srgbClr val="0D3330"/>
                </a:solidFill>
                <a:latin typeface="Bookman Old Style" panose="02050604050505020204" pitchFamily="18" charset="0"/>
              </a:rPr>
              <a:t>Handling OCIs</a:t>
            </a:r>
          </a:p>
        </p:txBody>
      </p:sp>
      <p:sp>
        <p:nvSpPr>
          <p:cNvPr id="5" name="TextBox 5"/>
          <p:cNvSpPr txBox="1"/>
          <p:nvPr/>
        </p:nvSpPr>
        <p:spPr>
          <a:xfrm>
            <a:off x="343758" y="9594971"/>
            <a:ext cx="163711" cy="424029"/>
          </a:xfrm>
          <a:prstGeom prst="rect">
            <a:avLst/>
          </a:prstGeom>
        </p:spPr>
        <p:txBody>
          <a:bodyPr lIns="0" tIns="0" rIns="0" bIns="0" rtlCol="0" anchor="t">
            <a:spAutoFit/>
          </a:bodyPr>
          <a:lstStyle/>
          <a:p>
            <a:pPr algn="ctr">
              <a:lnSpc>
                <a:spcPts val="3403"/>
              </a:lnSpc>
            </a:pPr>
            <a:r>
              <a:rPr lang="en-US" sz="2430">
                <a:solidFill>
                  <a:srgbClr val="0D3330"/>
                </a:solidFill>
                <a:latin typeface="Cooper BT Light"/>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4E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385207" y="1924397"/>
          <a:ext cx="15517585" cy="7943850"/>
        </p:xfrm>
        <a:graphic>
          <a:graphicData uri="http://schemas.openxmlformats.org/drawingml/2006/table">
            <a:tbl>
              <a:tblPr/>
              <a:tblGrid>
                <a:gridCol w="2023162">
                  <a:extLst>
                    <a:ext uri="{9D8B030D-6E8A-4147-A177-3AD203B41FA5}">
                      <a16:colId xmlns:a16="http://schemas.microsoft.com/office/drawing/2014/main" val="20000"/>
                    </a:ext>
                  </a:extLst>
                </a:gridCol>
                <a:gridCol w="13494423">
                  <a:extLst>
                    <a:ext uri="{9D8B030D-6E8A-4147-A177-3AD203B41FA5}">
                      <a16:colId xmlns:a16="http://schemas.microsoft.com/office/drawing/2014/main" val="20001"/>
                    </a:ext>
                  </a:extLst>
                </a:gridCol>
              </a:tblGrid>
              <a:tr h="4558416">
                <a:tc>
                  <a:txBody>
                    <a:bodyPr/>
                    <a:lstStyle/>
                    <a:p>
                      <a:pPr algn="l">
                        <a:lnSpc>
                          <a:spcPts val="3219"/>
                        </a:lnSpc>
                        <a:defRPr/>
                      </a:pPr>
                      <a:r>
                        <a:rPr lang="en-US" sz="2299">
                          <a:solidFill>
                            <a:srgbClr val="0D3330"/>
                          </a:solidFill>
                          <a:latin typeface="Muli"/>
                        </a:rPr>
                        <a:t>Tennessee</a:t>
                      </a:r>
                      <a:endParaRPr lang="en-US" sz="1100"/>
                    </a:p>
                  </a:txBody>
                  <a:tcPr marL="95250" marR="95250" marT="95250" marB="95250"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DBEAAC"/>
                    </a:solidFill>
                  </a:tcPr>
                </a:tc>
                <a:tc>
                  <a:txBody>
                    <a:bodyPr/>
                    <a:lstStyle/>
                    <a:p>
                      <a:pPr algn="l">
                        <a:lnSpc>
                          <a:spcPts val="3079"/>
                        </a:lnSpc>
                        <a:defRPr/>
                      </a:pPr>
                      <a:r>
                        <a:rPr lang="en-US" sz="2199">
                          <a:solidFill>
                            <a:srgbClr val="0D3330"/>
                          </a:solidFill>
                          <a:latin typeface="Muli"/>
                        </a:rPr>
                        <a:t>8.(B) The </a:t>
                      </a:r>
                      <a:r>
                        <a:rPr lang="en-US" sz="2199">
                          <a:solidFill>
                            <a:srgbClr val="0D3330"/>
                          </a:solidFill>
                          <a:latin typeface="Muli Bold"/>
                        </a:rPr>
                        <a:t>Central Procurement Office or a Covered State Agency</a:t>
                      </a:r>
                      <a:r>
                        <a:rPr lang="en-US" sz="2199">
                          <a:solidFill>
                            <a:srgbClr val="0D3330"/>
                          </a:solidFill>
                          <a:latin typeface="Muli"/>
                        </a:rPr>
                        <a:t> must consider potential Organizational Conflicts of Interest during preparation of all Solicitation documents, during the evaluation of Responses, during the award of contracts and </a:t>
                      </a:r>
                      <a:r>
                        <a:rPr lang="en-US" sz="2199">
                          <a:solidFill>
                            <a:srgbClr val="0D3330"/>
                          </a:solidFill>
                          <a:latin typeface="Muli Bold"/>
                        </a:rPr>
                        <a:t>must disclose the existence of Organizational Conflicts of Interest</a:t>
                      </a:r>
                      <a:r>
                        <a:rPr lang="en-US" sz="2199">
                          <a:solidFill>
                            <a:srgbClr val="0D3330"/>
                          </a:solidFill>
                          <a:latin typeface="Muli"/>
                        </a:rPr>
                        <a:t> that become known or discovered at any time during the term of any contract.</a:t>
                      </a:r>
                      <a:endParaRPr lang="en-US" sz="1100"/>
                    </a:p>
                    <a:p>
                      <a:pPr>
                        <a:lnSpc>
                          <a:spcPts val="3079"/>
                        </a:lnSpc>
                      </a:pPr>
                      <a:endParaRPr lang="en-US" sz="1100"/>
                    </a:p>
                    <a:p>
                      <a:pPr>
                        <a:lnSpc>
                          <a:spcPts val="3079"/>
                        </a:lnSpc>
                      </a:pPr>
                      <a:r>
                        <a:rPr lang="en-US" sz="2199">
                          <a:solidFill>
                            <a:srgbClr val="0D3330"/>
                          </a:solidFill>
                          <a:latin typeface="Muli"/>
                        </a:rPr>
                        <a:t>8.(C) </a:t>
                      </a:r>
                      <a:r>
                        <a:rPr lang="en-US" sz="2199">
                          <a:solidFill>
                            <a:srgbClr val="0D3330"/>
                          </a:solidFill>
                          <a:latin typeface="Muli Bold"/>
                        </a:rPr>
                        <a:t>All Respondents or Contracting Parties must disclose the existence of Organizational Conflicts of Interest </a:t>
                      </a:r>
                      <a:r>
                        <a:rPr lang="en-US" sz="2199">
                          <a:solidFill>
                            <a:srgbClr val="0D3330"/>
                          </a:solidFill>
                          <a:latin typeface="Muli"/>
                        </a:rPr>
                        <a:t>that are known or discovered at any time during the Procurement process or during the term of any contract awarded pursuant to a Procurement, and must upon request, disclose all facts bearing on Organizational Conflicts of Interest. Policy Number 2013-009v.</a:t>
                      </a:r>
                    </a:p>
                    <a:p>
                      <a:pPr>
                        <a:lnSpc>
                          <a:spcPts val="3079"/>
                        </a:lnSpc>
                      </a:pPr>
                      <a:endParaRPr lang="en-US" sz="2199">
                        <a:solidFill>
                          <a:srgbClr val="0D3330"/>
                        </a:solidFill>
                        <a:latin typeface="Muli"/>
                      </a:endParaRPr>
                    </a:p>
                  </a:txBody>
                  <a:tcPr marL="95250" marR="95250" marT="95250" marB="95250"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0"/>
                  </a:ext>
                </a:extLst>
              </a:tr>
              <a:tr h="3385434">
                <a:tc>
                  <a:txBody>
                    <a:bodyPr/>
                    <a:lstStyle/>
                    <a:p>
                      <a:pPr algn="l">
                        <a:lnSpc>
                          <a:spcPts val="3219"/>
                        </a:lnSpc>
                        <a:defRPr/>
                      </a:pPr>
                      <a:r>
                        <a:rPr lang="en-US" sz="2299">
                          <a:solidFill>
                            <a:srgbClr val="0D3330"/>
                          </a:solidFill>
                          <a:latin typeface="Muli Semi-Bold"/>
                        </a:rPr>
                        <a:t>South Carolina</a:t>
                      </a:r>
                      <a:endParaRPr lang="en-US" sz="1100"/>
                    </a:p>
                  </a:txBody>
                  <a:tcPr marL="95250" marR="95250" marT="95250" marB="95250"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DBEAAC"/>
                    </a:solidFill>
                  </a:tcPr>
                </a:tc>
                <a:tc>
                  <a:txBody>
                    <a:bodyPr/>
                    <a:lstStyle/>
                    <a:p>
                      <a:pPr algn="l">
                        <a:lnSpc>
                          <a:spcPts val="3079"/>
                        </a:lnSpc>
                        <a:defRPr/>
                      </a:pPr>
                      <a:r>
                        <a:rPr lang="en-US" sz="2199">
                          <a:solidFill>
                            <a:srgbClr val="0D3330"/>
                          </a:solidFill>
                          <a:latin typeface="Muli"/>
                        </a:rPr>
                        <a:t>. . . Each </a:t>
                      </a:r>
                      <a:r>
                        <a:rPr lang="en-US" sz="2199">
                          <a:solidFill>
                            <a:srgbClr val="0D3330"/>
                          </a:solidFill>
                          <a:latin typeface="Muli Bold"/>
                        </a:rPr>
                        <a:t>individual contracting situation </a:t>
                      </a:r>
                      <a:r>
                        <a:rPr lang="en-US" sz="2199">
                          <a:solidFill>
                            <a:srgbClr val="0D3330"/>
                          </a:solidFill>
                          <a:latin typeface="Muli"/>
                        </a:rPr>
                        <a:t>should be </a:t>
                      </a:r>
                      <a:r>
                        <a:rPr lang="en-US" sz="2199">
                          <a:solidFill>
                            <a:srgbClr val="0D3330"/>
                          </a:solidFill>
                          <a:latin typeface="Muli Bold"/>
                        </a:rPr>
                        <a:t>examined on the basis of its particular facts and the nature of the proposed contract. </a:t>
                      </a:r>
                      <a:r>
                        <a:rPr lang="en-US" sz="2199">
                          <a:solidFill>
                            <a:srgbClr val="0D3330"/>
                          </a:solidFill>
                          <a:latin typeface="Muli"/>
                        </a:rPr>
                        <a:t>The exercise of common sense, good judgment, and sound discretion is required in both the decision on whether a significant potential conflict exists and, if it does, the development of an appropriate means for resolving it. The two underlying principles are:</a:t>
                      </a:r>
                      <a:endParaRPr lang="en-US" sz="1100"/>
                    </a:p>
                    <a:p>
                      <a:pPr>
                        <a:lnSpc>
                          <a:spcPts val="3079"/>
                        </a:lnSpc>
                      </a:pPr>
                      <a:r>
                        <a:rPr lang="en-US" sz="2199">
                          <a:solidFill>
                            <a:srgbClr val="0D3330"/>
                          </a:solidFill>
                          <a:latin typeface="Muli"/>
                        </a:rPr>
                        <a:t>(a) Preventing the existence of conflicting roles that might bias a contractor's judgment; and</a:t>
                      </a:r>
                    </a:p>
                    <a:p>
                      <a:pPr>
                        <a:lnSpc>
                          <a:spcPts val="3079"/>
                        </a:lnSpc>
                      </a:pPr>
                      <a:r>
                        <a:rPr lang="en-US" sz="2199">
                          <a:solidFill>
                            <a:srgbClr val="0D3330"/>
                          </a:solidFill>
                          <a:latin typeface="Muli"/>
                        </a:rPr>
                        <a:t>(b) Preventing unfair competitive advantage. S.C. Code Regs. § 19-445.2127 A.(3).</a:t>
                      </a:r>
                    </a:p>
                    <a:p>
                      <a:pPr>
                        <a:lnSpc>
                          <a:spcPts val="3079"/>
                        </a:lnSpc>
                      </a:pPr>
                      <a:endParaRPr lang="en-US" sz="2199">
                        <a:solidFill>
                          <a:srgbClr val="0D3330"/>
                        </a:solidFill>
                        <a:latin typeface="Muli"/>
                      </a:endParaRPr>
                    </a:p>
                    <a:p>
                      <a:pPr>
                        <a:lnSpc>
                          <a:spcPts val="3079"/>
                        </a:lnSpc>
                      </a:pPr>
                      <a:endParaRPr lang="en-US" sz="2199">
                        <a:solidFill>
                          <a:srgbClr val="0D3330"/>
                        </a:solidFill>
                        <a:latin typeface="Muli"/>
                      </a:endParaRPr>
                    </a:p>
                  </a:txBody>
                  <a:tcPr marL="95250" marR="95250" marT="95250" marB="95250"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1381196" y="388674"/>
            <a:ext cx="12787993" cy="1310295"/>
          </a:xfrm>
          <a:prstGeom prst="rect">
            <a:avLst/>
          </a:prstGeom>
        </p:spPr>
        <p:txBody>
          <a:bodyPr wrap="square" lIns="0" tIns="0" rIns="0" bIns="0" rtlCol="0" anchor="t">
            <a:spAutoFit/>
          </a:bodyPr>
          <a:lstStyle/>
          <a:p>
            <a:pPr>
              <a:lnSpc>
                <a:spcPts val="10680"/>
              </a:lnSpc>
            </a:pPr>
            <a:r>
              <a:rPr lang="en-US" sz="8900" dirty="0">
                <a:solidFill>
                  <a:srgbClr val="0D3330"/>
                </a:solidFill>
                <a:latin typeface="Bookman Old Style" panose="02050604050505020204" pitchFamily="18" charset="0"/>
              </a:rPr>
              <a:t>Handling OCIs Cont’d.</a:t>
            </a:r>
          </a:p>
        </p:txBody>
      </p:sp>
      <p:sp>
        <p:nvSpPr>
          <p:cNvPr id="4" name="TextBox 4"/>
          <p:cNvSpPr txBox="1"/>
          <p:nvPr/>
        </p:nvSpPr>
        <p:spPr>
          <a:xfrm>
            <a:off x="343758" y="9594971"/>
            <a:ext cx="163711" cy="424029"/>
          </a:xfrm>
          <a:prstGeom prst="rect">
            <a:avLst/>
          </a:prstGeom>
        </p:spPr>
        <p:txBody>
          <a:bodyPr lIns="0" tIns="0" rIns="0" bIns="0" rtlCol="0" anchor="t">
            <a:spAutoFit/>
          </a:bodyPr>
          <a:lstStyle/>
          <a:p>
            <a:pPr algn="ctr">
              <a:lnSpc>
                <a:spcPts val="3403"/>
              </a:lnSpc>
            </a:pPr>
            <a:r>
              <a:rPr lang="en-US" sz="2430">
                <a:solidFill>
                  <a:srgbClr val="0D3330"/>
                </a:solidFill>
                <a:latin typeface="Cooper BT Light"/>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2723</Words>
  <Application>Microsoft Macintosh PowerPoint</Application>
  <PresentationFormat>Custom</PresentationFormat>
  <Paragraphs>218</Paragraphs>
  <Slides>13</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Arial</vt:lpstr>
      <vt:lpstr>Muli Bold</vt:lpstr>
      <vt:lpstr>Bookman Old Style</vt:lpstr>
      <vt:lpstr>Arimo Bold</vt:lpstr>
      <vt:lpstr>open_sansregular</vt:lpstr>
      <vt:lpstr>Cooper BT Light</vt:lpstr>
      <vt:lpstr>Muli Semi-Bold</vt:lpstr>
      <vt:lpstr>Arimo</vt:lpstr>
      <vt:lpstr>Calibri</vt:lpstr>
      <vt:lpstr>Arimo Bold Italics</vt:lpstr>
      <vt:lpstr>Muli</vt:lpstr>
      <vt:lpstr>Trocchi</vt:lpstr>
      <vt:lpstr>Cooper BT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MPC Reform Presentation Updated</dc:title>
  <cp:lastModifiedBy>Johnson, Amaiya Lashaye</cp:lastModifiedBy>
  <cp:revision>5</cp:revision>
  <dcterms:created xsi:type="dcterms:W3CDTF">2006-08-16T00:00:00Z</dcterms:created>
  <dcterms:modified xsi:type="dcterms:W3CDTF">2023-10-08T15:08:48Z</dcterms:modified>
  <dc:identifier>DAFvjmJJl1Y</dc:identifier>
</cp:coreProperties>
</file>