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5" r:id="rId1"/>
  </p:sldMasterIdLst>
  <p:notesMasterIdLst>
    <p:notesMasterId r:id="rId15"/>
  </p:notesMasterIdLst>
  <p:sldIdLst>
    <p:sldId id="256" r:id="rId2"/>
    <p:sldId id="266" r:id="rId3"/>
    <p:sldId id="267" r:id="rId4"/>
    <p:sldId id="257" r:id="rId5"/>
    <p:sldId id="260" r:id="rId6"/>
    <p:sldId id="258" r:id="rId7"/>
    <p:sldId id="259" r:id="rId8"/>
    <p:sldId id="264" r:id="rId9"/>
    <p:sldId id="261" r:id="rId10"/>
    <p:sldId id="262" r:id="rId11"/>
    <p:sldId id="268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E3BB1-5972-C895-AC0A-4AA6653DC05C}" name="Yukins, Christopher R." initials="YCR" userId="S::Christopher.Yukins@arnoldporter.com::2069d103-297e-4f45-ada9-ae2c02f40d90" providerId="AD"/>
  <p188:author id="{43FD49D3-B187-0891-F105-422998E171EF}" name="Har, Katlyn" initials="" userId="S::khar@gwu.edu::6ffcbd4c-66cd-4ad4-9e66-170b4bd4b6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78"/>
    <p:restoredTop sz="96327"/>
  </p:normalViewPr>
  <p:slideViewPr>
    <p:cSldViewPr snapToGrid="0">
      <p:cViewPr varScale="1">
        <p:scale>
          <a:sx n="103" d="100"/>
          <a:sy n="103" d="100"/>
        </p:scale>
        <p:origin x="168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BFB81-5E1F-4EF7-84FF-B9315DCF34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A0A7D2-F08C-4757-BFD2-2F1A900B0E3C}">
      <dgm:prSet/>
      <dgm:spPr/>
      <dgm:t>
        <a:bodyPr/>
        <a:lstStyle/>
        <a:p>
          <a:r>
            <a:rPr lang="en-US"/>
            <a:t>What does the MPC State?</a:t>
          </a:r>
        </a:p>
      </dgm:t>
    </dgm:pt>
    <dgm:pt modelId="{64E675EE-0627-4E72-9CCF-B350126F2CB3}" type="parTrans" cxnId="{60B426D8-AC8B-442D-BA97-3118D328D42C}">
      <dgm:prSet/>
      <dgm:spPr/>
      <dgm:t>
        <a:bodyPr/>
        <a:lstStyle/>
        <a:p>
          <a:endParaRPr lang="en-US"/>
        </a:p>
      </dgm:t>
    </dgm:pt>
    <dgm:pt modelId="{37031AE1-9CDC-4646-8437-4B14C559FB66}" type="sibTrans" cxnId="{60B426D8-AC8B-442D-BA97-3118D328D42C}">
      <dgm:prSet/>
      <dgm:spPr/>
      <dgm:t>
        <a:bodyPr/>
        <a:lstStyle/>
        <a:p>
          <a:endParaRPr lang="en-US"/>
        </a:p>
      </dgm:t>
    </dgm:pt>
    <dgm:pt modelId="{7C17D10F-98C6-45B9-B77B-E0F7B4154D19}">
      <dgm:prSet/>
      <dgm:spPr/>
      <dgm:t>
        <a:bodyPr/>
        <a:lstStyle/>
        <a:p>
          <a:r>
            <a:rPr lang="en-US"/>
            <a:t>The Federal 8(a) program</a:t>
          </a:r>
        </a:p>
      </dgm:t>
    </dgm:pt>
    <dgm:pt modelId="{C9DE774B-23E1-4EBE-B4B9-020AA0570143}" type="parTrans" cxnId="{1B2A6000-37AB-492B-AD3D-DF4D2706CEB4}">
      <dgm:prSet/>
      <dgm:spPr/>
      <dgm:t>
        <a:bodyPr/>
        <a:lstStyle/>
        <a:p>
          <a:endParaRPr lang="en-US"/>
        </a:p>
      </dgm:t>
    </dgm:pt>
    <dgm:pt modelId="{4F8D4CAC-B3E0-47A6-BBEB-8A90C7BC0E49}" type="sibTrans" cxnId="{1B2A6000-37AB-492B-AD3D-DF4D2706CEB4}">
      <dgm:prSet/>
      <dgm:spPr/>
      <dgm:t>
        <a:bodyPr/>
        <a:lstStyle/>
        <a:p>
          <a:endParaRPr lang="en-US"/>
        </a:p>
      </dgm:t>
    </dgm:pt>
    <dgm:pt modelId="{5574194C-D99F-4763-AD72-AA8C1B15EDD3}">
      <dgm:prSet/>
      <dgm:spPr/>
      <dgm:t>
        <a:bodyPr/>
        <a:lstStyle/>
        <a:p>
          <a:r>
            <a:rPr lang="en-US"/>
            <a:t>The Supreme Court case, </a:t>
          </a:r>
          <a:r>
            <a:rPr lang="en-US" i="1"/>
            <a:t>Students for Fair Admissions, Inc. v President &amp; Fellows of Harv. Coll.</a:t>
          </a:r>
          <a:endParaRPr lang="en-US"/>
        </a:p>
      </dgm:t>
    </dgm:pt>
    <dgm:pt modelId="{FEB0C800-A814-48DD-AE2A-81F3519B3160}" type="parTrans" cxnId="{ABC330DC-8FB1-471E-8CF6-1C834F43F02A}">
      <dgm:prSet/>
      <dgm:spPr/>
      <dgm:t>
        <a:bodyPr/>
        <a:lstStyle/>
        <a:p>
          <a:endParaRPr lang="en-US"/>
        </a:p>
      </dgm:t>
    </dgm:pt>
    <dgm:pt modelId="{198AD013-8E07-4998-9CC2-D71450BD13F2}" type="sibTrans" cxnId="{ABC330DC-8FB1-471E-8CF6-1C834F43F02A}">
      <dgm:prSet/>
      <dgm:spPr/>
      <dgm:t>
        <a:bodyPr/>
        <a:lstStyle/>
        <a:p>
          <a:endParaRPr lang="en-US"/>
        </a:p>
      </dgm:t>
    </dgm:pt>
    <dgm:pt modelId="{B801D5DD-162A-4A21-A317-8CD3BEA8B955}">
      <dgm:prSet/>
      <dgm:spPr/>
      <dgm:t>
        <a:bodyPr/>
        <a:lstStyle/>
        <a:p>
          <a:r>
            <a:rPr lang="en-US"/>
            <a:t>The District Court case, </a:t>
          </a:r>
          <a:r>
            <a:rPr lang="en-US" i="1"/>
            <a:t>Ultima Servs. Corp. v. United States Dep’t of Agric.</a:t>
          </a:r>
          <a:endParaRPr lang="en-US"/>
        </a:p>
      </dgm:t>
    </dgm:pt>
    <dgm:pt modelId="{D5128BF7-7233-4208-A5A5-5FB1ECF36CD2}" type="parTrans" cxnId="{2138618E-0362-43FE-AB72-F9B1E404BF5B}">
      <dgm:prSet/>
      <dgm:spPr/>
      <dgm:t>
        <a:bodyPr/>
        <a:lstStyle/>
        <a:p>
          <a:endParaRPr lang="en-US"/>
        </a:p>
      </dgm:t>
    </dgm:pt>
    <dgm:pt modelId="{983D0130-DC7C-4E35-8555-CEB4305C9B34}" type="sibTrans" cxnId="{2138618E-0362-43FE-AB72-F9B1E404BF5B}">
      <dgm:prSet/>
      <dgm:spPr/>
      <dgm:t>
        <a:bodyPr/>
        <a:lstStyle/>
        <a:p>
          <a:endParaRPr lang="en-US"/>
        </a:p>
      </dgm:t>
    </dgm:pt>
    <dgm:pt modelId="{5ADF617B-4EC3-430D-822D-155DFF3161BD}">
      <dgm:prSet/>
      <dgm:spPr/>
      <dgm:t>
        <a:bodyPr/>
        <a:lstStyle/>
        <a:p>
          <a:r>
            <a:rPr lang="en-US"/>
            <a:t>The Federal Response to the cases</a:t>
          </a:r>
        </a:p>
      </dgm:t>
    </dgm:pt>
    <dgm:pt modelId="{D200623B-6BC6-4B57-B850-4F84277FFC7D}" type="parTrans" cxnId="{B2496D1B-8682-4B61-BAD7-0EED65578457}">
      <dgm:prSet/>
      <dgm:spPr/>
      <dgm:t>
        <a:bodyPr/>
        <a:lstStyle/>
        <a:p>
          <a:endParaRPr lang="en-US"/>
        </a:p>
      </dgm:t>
    </dgm:pt>
    <dgm:pt modelId="{479CC38C-1D6E-4906-8B83-00C47DDC38F7}" type="sibTrans" cxnId="{B2496D1B-8682-4B61-BAD7-0EED65578457}">
      <dgm:prSet/>
      <dgm:spPr/>
      <dgm:t>
        <a:bodyPr/>
        <a:lstStyle/>
        <a:p>
          <a:endParaRPr lang="en-US"/>
        </a:p>
      </dgm:t>
    </dgm:pt>
    <dgm:pt modelId="{06AA295C-0F7C-45A9-BC81-F84395A126AF}">
      <dgm:prSet/>
      <dgm:spPr/>
      <dgm:t>
        <a:bodyPr/>
        <a:lstStyle/>
        <a:p>
          <a:r>
            <a:rPr lang="en-US"/>
            <a:t>The Survey of State Programs at risk</a:t>
          </a:r>
        </a:p>
      </dgm:t>
    </dgm:pt>
    <dgm:pt modelId="{907019AA-A8BF-4ED1-B16D-65BE201CB90F}" type="parTrans" cxnId="{263197B0-ED2A-427F-BCE7-0C641810CCFC}">
      <dgm:prSet/>
      <dgm:spPr/>
      <dgm:t>
        <a:bodyPr/>
        <a:lstStyle/>
        <a:p>
          <a:endParaRPr lang="en-US"/>
        </a:p>
      </dgm:t>
    </dgm:pt>
    <dgm:pt modelId="{9BB9D857-6C21-40F4-B9D2-DA1E965A2628}" type="sibTrans" cxnId="{263197B0-ED2A-427F-BCE7-0C641810CCFC}">
      <dgm:prSet/>
      <dgm:spPr/>
      <dgm:t>
        <a:bodyPr/>
        <a:lstStyle/>
        <a:p>
          <a:endParaRPr lang="en-US"/>
        </a:p>
      </dgm:t>
    </dgm:pt>
    <dgm:pt modelId="{FB6C8104-A147-452B-8299-1F6CEE6885BD}">
      <dgm:prSet/>
      <dgm:spPr/>
      <dgm:t>
        <a:bodyPr/>
        <a:lstStyle/>
        <a:p>
          <a:r>
            <a:rPr lang="en-US"/>
            <a:t>What the Survey measured</a:t>
          </a:r>
        </a:p>
      </dgm:t>
    </dgm:pt>
    <dgm:pt modelId="{45C28CCD-CE01-4820-9163-B4BD533C1F1D}" type="parTrans" cxnId="{E723D2BE-E280-42D5-9AD8-CEA2D70DC407}">
      <dgm:prSet/>
      <dgm:spPr/>
      <dgm:t>
        <a:bodyPr/>
        <a:lstStyle/>
        <a:p>
          <a:endParaRPr lang="en-US"/>
        </a:p>
      </dgm:t>
    </dgm:pt>
    <dgm:pt modelId="{83509835-99C8-4260-9742-10D2A5DCA271}" type="sibTrans" cxnId="{E723D2BE-E280-42D5-9AD8-CEA2D70DC407}">
      <dgm:prSet/>
      <dgm:spPr/>
      <dgm:t>
        <a:bodyPr/>
        <a:lstStyle/>
        <a:p>
          <a:endParaRPr lang="en-US"/>
        </a:p>
      </dgm:t>
    </dgm:pt>
    <dgm:pt modelId="{380D7799-B0BE-44BE-8939-8C8066A69004}">
      <dgm:prSet/>
      <dgm:spPr/>
      <dgm:t>
        <a:bodyPr/>
        <a:lstStyle/>
        <a:p>
          <a:r>
            <a:rPr lang="en-US"/>
            <a:t>Summary of Findings</a:t>
          </a:r>
        </a:p>
      </dgm:t>
    </dgm:pt>
    <dgm:pt modelId="{B0237C30-C148-4CBB-AECA-3AD0D687C952}" type="parTrans" cxnId="{5AA7445A-A052-46C1-9AF1-3EFAA79F048F}">
      <dgm:prSet/>
      <dgm:spPr/>
      <dgm:t>
        <a:bodyPr/>
        <a:lstStyle/>
        <a:p>
          <a:endParaRPr lang="en-US"/>
        </a:p>
      </dgm:t>
    </dgm:pt>
    <dgm:pt modelId="{9536D157-0AAA-4AB5-A505-E1223B597588}" type="sibTrans" cxnId="{5AA7445A-A052-46C1-9AF1-3EFAA79F048F}">
      <dgm:prSet/>
      <dgm:spPr/>
      <dgm:t>
        <a:bodyPr/>
        <a:lstStyle/>
        <a:p>
          <a:endParaRPr lang="en-US"/>
        </a:p>
      </dgm:t>
    </dgm:pt>
    <dgm:pt modelId="{4FE4AB7E-ACF5-40FE-9428-A4525612E8FB}">
      <dgm:prSet/>
      <dgm:spPr/>
      <dgm:t>
        <a:bodyPr/>
        <a:lstStyle/>
        <a:p>
          <a:r>
            <a:rPr lang="en-US"/>
            <a:t>What now?</a:t>
          </a:r>
        </a:p>
      </dgm:t>
    </dgm:pt>
    <dgm:pt modelId="{115465C7-AEF6-4979-84F7-580A8EF2F3B8}" type="parTrans" cxnId="{B67541AD-E94F-4DD7-B7A8-ABBD6BCFD1C7}">
      <dgm:prSet/>
      <dgm:spPr/>
      <dgm:t>
        <a:bodyPr/>
        <a:lstStyle/>
        <a:p>
          <a:endParaRPr lang="en-US"/>
        </a:p>
      </dgm:t>
    </dgm:pt>
    <dgm:pt modelId="{5F1BCE31-D7C1-4661-A5C8-DAD7D4182255}" type="sibTrans" cxnId="{B67541AD-E94F-4DD7-B7A8-ABBD6BCFD1C7}">
      <dgm:prSet/>
      <dgm:spPr/>
      <dgm:t>
        <a:bodyPr/>
        <a:lstStyle/>
        <a:p>
          <a:endParaRPr lang="en-US"/>
        </a:p>
      </dgm:t>
    </dgm:pt>
    <dgm:pt modelId="{55F3D8A4-72F7-2D4A-90B1-BCFDEB6BE8C5}" type="pres">
      <dgm:prSet presAssocID="{B39BFB81-5E1F-4EF7-84FF-B9315DCF3463}" presName="vert0" presStyleCnt="0">
        <dgm:presLayoutVars>
          <dgm:dir/>
          <dgm:animOne val="branch"/>
          <dgm:animLvl val="lvl"/>
        </dgm:presLayoutVars>
      </dgm:prSet>
      <dgm:spPr/>
    </dgm:pt>
    <dgm:pt modelId="{BD01A1FF-2E3C-D74B-A5E4-792385D8AB01}" type="pres">
      <dgm:prSet presAssocID="{F9A0A7D2-F08C-4757-BFD2-2F1A900B0E3C}" presName="thickLine" presStyleLbl="alignNode1" presStyleIdx="0" presStyleCnt="9"/>
      <dgm:spPr/>
    </dgm:pt>
    <dgm:pt modelId="{0CFB1D78-2C08-DD4B-8306-A30E96F9FDF4}" type="pres">
      <dgm:prSet presAssocID="{F9A0A7D2-F08C-4757-BFD2-2F1A900B0E3C}" presName="horz1" presStyleCnt="0"/>
      <dgm:spPr/>
    </dgm:pt>
    <dgm:pt modelId="{93B23F9D-216A-934D-A80B-38BB6E0283A2}" type="pres">
      <dgm:prSet presAssocID="{F9A0A7D2-F08C-4757-BFD2-2F1A900B0E3C}" presName="tx1" presStyleLbl="revTx" presStyleIdx="0" presStyleCnt="9"/>
      <dgm:spPr/>
    </dgm:pt>
    <dgm:pt modelId="{9CEE98C3-1B95-A149-9845-7AADEEA93390}" type="pres">
      <dgm:prSet presAssocID="{F9A0A7D2-F08C-4757-BFD2-2F1A900B0E3C}" presName="vert1" presStyleCnt="0"/>
      <dgm:spPr/>
    </dgm:pt>
    <dgm:pt modelId="{9DF7F57F-8C09-F544-A621-1BD8CE6DDDD5}" type="pres">
      <dgm:prSet presAssocID="{7C17D10F-98C6-45B9-B77B-E0F7B4154D19}" presName="thickLine" presStyleLbl="alignNode1" presStyleIdx="1" presStyleCnt="9"/>
      <dgm:spPr/>
    </dgm:pt>
    <dgm:pt modelId="{D51618D9-C301-704D-9C31-0A92CA1366A9}" type="pres">
      <dgm:prSet presAssocID="{7C17D10F-98C6-45B9-B77B-E0F7B4154D19}" presName="horz1" presStyleCnt="0"/>
      <dgm:spPr/>
    </dgm:pt>
    <dgm:pt modelId="{578C95E0-45D2-444A-B49C-ECB05CF706C8}" type="pres">
      <dgm:prSet presAssocID="{7C17D10F-98C6-45B9-B77B-E0F7B4154D19}" presName="tx1" presStyleLbl="revTx" presStyleIdx="1" presStyleCnt="9"/>
      <dgm:spPr/>
    </dgm:pt>
    <dgm:pt modelId="{13B3F3BD-CC11-AF41-95B0-89A28781D649}" type="pres">
      <dgm:prSet presAssocID="{7C17D10F-98C6-45B9-B77B-E0F7B4154D19}" presName="vert1" presStyleCnt="0"/>
      <dgm:spPr/>
    </dgm:pt>
    <dgm:pt modelId="{0BD90926-F13A-AE40-9A20-BC92AAA516B8}" type="pres">
      <dgm:prSet presAssocID="{5574194C-D99F-4763-AD72-AA8C1B15EDD3}" presName="thickLine" presStyleLbl="alignNode1" presStyleIdx="2" presStyleCnt="9"/>
      <dgm:spPr/>
    </dgm:pt>
    <dgm:pt modelId="{D2102EC2-FF44-984A-9006-B941431DF6BC}" type="pres">
      <dgm:prSet presAssocID="{5574194C-D99F-4763-AD72-AA8C1B15EDD3}" presName="horz1" presStyleCnt="0"/>
      <dgm:spPr/>
    </dgm:pt>
    <dgm:pt modelId="{BA302866-1114-7F42-81C3-56225DAF9A6B}" type="pres">
      <dgm:prSet presAssocID="{5574194C-D99F-4763-AD72-AA8C1B15EDD3}" presName="tx1" presStyleLbl="revTx" presStyleIdx="2" presStyleCnt="9"/>
      <dgm:spPr/>
    </dgm:pt>
    <dgm:pt modelId="{685CA335-09A2-034A-BE07-F7303011EBF2}" type="pres">
      <dgm:prSet presAssocID="{5574194C-D99F-4763-AD72-AA8C1B15EDD3}" presName="vert1" presStyleCnt="0"/>
      <dgm:spPr/>
    </dgm:pt>
    <dgm:pt modelId="{D1D17A7F-6658-974F-97E5-051B2A4D7664}" type="pres">
      <dgm:prSet presAssocID="{B801D5DD-162A-4A21-A317-8CD3BEA8B955}" presName="thickLine" presStyleLbl="alignNode1" presStyleIdx="3" presStyleCnt="9"/>
      <dgm:spPr/>
    </dgm:pt>
    <dgm:pt modelId="{6BA8FB0B-9080-BE4D-8CEC-728A189EB9F9}" type="pres">
      <dgm:prSet presAssocID="{B801D5DD-162A-4A21-A317-8CD3BEA8B955}" presName="horz1" presStyleCnt="0"/>
      <dgm:spPr/>
    </dgm:pt>
    <dgm:pt modelId="{0E0023FD-38AE-C144-BAFB-54A973C13E05}" type="pres">
      <dgm:prSet presAssocID="{B801D5DD-162A-4A21-A317-8CD3BEA8B955}" presName="tx1" presStyleLbl="revTx" presStyleIdx="3" presStyleCnt="9"/>
      <dgm:spPr/>
    </dgm:pt>
    <dgm:pt modelId="{D6AA201C-372C-9045-B8CE-089C3F06FB0F}" type="pres">
      <dgm:prSet presAssocID="{B801D5DD-162A-4A21-A317-8CD3BEA8B955}" presName="vert1" presStyleCnt="0"/>
      <dgm:spPr/>
    </dgm:pt>
    <dgm:pt modelId="{9E0F514D-3AC7-4343-A2D8-E2070237099C}" type="pres">
      <dgm:prSet presAssocID="{5ADF617B-4EC3-430D-822D-155DFF3161BD}" presName="thickLine" presStyleLbl="alignNode1" presStyleIdx="4" presStyleCnt="9"/>
      <dgm:spPr/>
    </dgm:pt>
    <dgm:pt modelId="{75663D66-DE1C-6E4D-81A5-0E212DF4877E}" type="pres">
      <dgm:prSet presAssocID="{5ADF617B-4EC3-430D-822D-155DFF3161BD}" presName="horz1" presStyleCnt="0"/>
      <dgm:spPr/>
    </dgm:pt>
    <dgm:pt modelId="{0B0257CE-1A62-1147-840D-3D0E0236B03F}" type="pres">
      <dgm:prSet presAssocID="{5ADF617B-4EC3-430D-822D-155DFF3161BD}" presName="tx1" presStyleLbl="revTx" presStyleIdx="4" presStyleCnt="9"/>
      <dgm:spPr/>
    </dgm:pt>
    <dgm:pt modelId="{FEF8F82E-46C7-C540-8E7D-D688BA23018A}" type="pres">
      <dgm:prSet presAssocID="{5ADF617B-4EC3-430D-822D-155DFF3161BD}" presName="vert1" presStyleCnt="0"/>
      <dgm:spPr/>
    </dgm:pt>
    <dgm:pt modelId="{DF8ABE21-DBA3-5742-9BA1-E80B3D57C011}" type="pres">
      <dgm:prSet presAssocID="{06AA295C-0F7C-45A9-BC81-F84395A126AF}" presName="thickLine" presStyleLbl="alignNode1" presStyleIdx="5" presStyleCnt="9"/>
      <dgm:spPr/>
    </dgm:pt>
    <dgm:pt modelId="{EAAC2969-6FA0-5E44-B8B2-02ABF27E92F8}" type="pres">
      <dgm:prSet presAssocID="{06AA295C-0F7C-45A9-BC81-F84395A126AF}" presName="horz1" presStyleCnt="0"/>
      <dgm:spPr/>
    </dgm:pt>
    <dgm:pt modelId="{FC0BEA13-7800-474F-9CA6-C30BEF316F62}" type="pres">
      <dgm:prSet presAssocID="{06AA295C-0F7C-45A9-BC81-F84395A126AF}" presName="tx1" presStyleLbl="revTx" presStyleIdx="5" presStyleCnt="9"/>
      <dgm:spPr/>
    </dgm:pt>
    <dgm:pt modelId="{80175E59-1834-854C-8223-10B8670DFECF}" type="pres">
      <dgm:prSet presAssocID="{06AA295C-0F7C-45A9-BC81-F84395A126AF}" presName="vert1" presStyleCnt="0"/>
      <dgm:spPr/>
    </dgm:pt>
    <dgm:pt modelId="{4F55CB34-42D0-E840-B628-DD623F593A7F}" type="pres">
      <dgm:prSet presAssocID="{FB6C8104-A147-452B-8299-1F6CEE6885BD}" presName="thickLine" presStyleLbl="alignNode1" presStyleIdx="6" presStyleCnt="9"/>
      <dgm:spPr/>
    </dgm:pt>
    <dgm:pt modelId="{4439B416-3FA4-294E-8E9A-9D3E297DCD25}" type="pres">
      <dgm:prSet presAssocID="{FB6C8104-A147-452B-8299-1F6CEE6885BD}" presName="horz1" presStyleCnt="0"/>
      <dgm:spPr/>
    </dgm:pt>
    <dgm:pt modelId="{488CD157-7370-754F-9BF4-8E4E77C49CFF}" type="pres">
      <dgm:prSet presAssocID="{FB6C8104-A147-452B-8299-1F6CEE6885BD}" presName="tx1" presStyleLbl="revTx" presStyleIdx="6" presStyleCnt="9"/>
      <dgm:spPr/>
    </dgm:pt>
    <dgm:pt modelId="{4B8791E0-5296-AA44-89A4-BC491F7F702F}" type="pres">
      <dgm:prSet presAssocID="{FB6C8104-A147-452B-8299-1F6CEE6885BD}" presName="vert1" presStyleCnt="0"/>
      <dgm:spPr/>
    </dgm:pt>
    <dgm:pt modelId="{71E90187-5DEE-FB41-9AD4-222D639E531A}" type="pres">
      <dgm:prSet presAssocID="{380D7799-B0BE-44BE-8939-8C8066A69004}" presName="thickLine" presStyleLbl="alignNode1" presStyleIdx="7" presStyleCnt="9"/>
      <dgm:spPr/>
    </dgm:pt>
    <dgm:pt modelId="{F1335F1D-680C-E14A-B525-5C739C55F8C9}" type="pres">
      <dgm:prSet presAssocID="{380D7799-B0BE-44BE-8939-8C8066A69004}" presName="horz1" presStyleCnt="0"/>
      <dgm:spPr/>
    </dgm:pt>
    <dgm:pt modelId="{C329B84D-F7C5-7F4D-ACEC-514D9EDD24F6}" type="pres">
      <dgm:prSet presAssocID="{380D7799-B0BE-44BE-8939-8C8066A69004}" presName="tx1" presStyleLbl="revTx" presStyleIdx="7" presStyleCnt="9"/>
      <dgm:spPr/>
    </dgm:pt>
    <dgm:pt modelId="{9562B161-A180-1444-99A8-70DF2471FEFB}" type="pres">
      <dgm:prSet presAssocID="{380D7799-B0BE-44BE-8939-8C8066A69004}" presName="vert1" presStyleCnt="0"/>
      <dgm:spPr/>
    </dgm:pt>
    <dgm:pt modelId="{52A29F57-FB7B-D045-B503-92DCE844B8B6}" type="pres">
      <dgm:prSet presAssocID="{4FE4AB7E-ACF5-40FE-9428-A4525612E8FB}" presName="thickLine" presStyleLbl="alignNode1" presStyleIdx="8" presStyleCnt="9"/>
      <dgm:spPr/>
    </dgm:pt>
    <dgm:pt modelId="{B964CB4C-FFAE-F848-8706-E8131FC7EA8F}" type="pres">
      <dgm:prSet presAssocID="{4FE4AB7E-ACF5-40FE-9428-A4525612E8FB}" presName="horz1" presStyleCnt="0"/>
      <dgm:spPr/>
    </dgm:pt>
    <dgm:pt modelId="{98B60531-7704-954F-984C-BA5B40D16B01}" type="pres">
      <dgm:prSet presAssocID="{4FE4AB7E-ACF5-40FE-9428-A4525612E8FB}" presName="tx1" presStyleLbl="revTx" presStyleIdx="8" presStyleCnt="9"/>
      <dgm:spPr/>
    </dgm:pt>
    <dgm:pt modelId="{92E6242B-EACC-7F48-A135-3B02DE11D60F}" type="pres">
      <dgm:prSet presAssocID="{4FE4AB7E-ACF5-40FE-9428-A4525612E8FB}" presName="vert1" presStyleCnt="0"/>
      <dgm:spPr/>
    </dgm:pt>
  </dgm:ptLst>
  <dgm:cxnLst>
    <dgm:cxn modelId="{1B2A6000-37AB-492B-AD3D-DF4D2706CEB4}" srcId="{B39BFB81-5E1F-4EF7-84FF-B9315DCF3463}" destId="{7C17D10F-98C6-45B9-B77B-E0F7B4154D19}" srcOrd="1" destOrd="0" parTransId="{C9DE774B-23E1-4EBE-B4B9-020AA0570143}" sibTransId="{4F8D4CAC-B3E0-47A6-BBEB-8A90C7BC0E49}"/>
    <dgm:cxn modelId="{B2496D1B-8682-4B61-BAD7-0EED65578457}" srcId="{B39BFB81-5E1F-4EF7-84FF-B9315DCF3463}" destId="{5ADF617B-4EC3-430D-822D-155DFF3161BD}" srcOrd="4" destOrd="0" parTransId="{D200623B-6BC6-4B57-B850-4F84277FFC7D}" sibTransId="{479CC38C-1D6E-4906-8B83-00C47DDC38F7}"/>
    <dgm:cxn modelId="{E30F5826-AFC8-AB42-8CF2-7CF649BE89A0}" type="presOf" srcId="{4FE4AB7E-ACF5-40FE-9428-A4525612E8FB}" destId="{98B60531-7704-954F-984C-BA5B40D16B01}" srcOrd="0" destOrd="0" presId="urn:microsoft.com/office/officeart/2008/layout/LinedList"/>
    <dgm:cxn modelId="{6D36B84A-F7EB-6E41-819F-E4B9E453372C}" type="presOf" srcId="{7C17D10F-98C6-45B9-B77B-E0F7B4154D19}" destId="{578C95E0-45D2-444A-B49C-ECB05CF706C8}" srcOrd="0" destOrd="0" presId="urn:microsoft.com/office/officeart/2008/layout/LinedList"/>
    <dgm:cxn modelId="{5AA7445A-A052-46C1-9AF1-3EFAA79F048F}" srcId="{B39BFB81-5E1F-4EF7-84FF-B9315DCF3463}" destId="{380D7799-B0BE-44BE-8939-8C8066A69004}" srcOrd="7" destOrd="0" parTransId="{B0237C30-C148-4CBB-AECA-3AD0D687C952}" sibTransId="{9536D157-0AAA-4AB5-A505-E1223B597588}"/>
    <dgm:cxn modelId="{7FEAE87B-3635-D743-9819-E92AC2ABBB17}" type="presOf" srcId="{5ADF617B-4EC3-430D-822D-155DFF3161BD}" destId="{0B0257CE-1A62-1147-840D-3D0E0236B03F}" srcOrd="0" destOrd="0" presId="urn:microsoft.com/office/officeart/2008/layout/LinedList"/>
    <dgm:cxn modelId="{FD3CF08A-1BE2-9F41-8B06-DB4037F6F498}" type="presOf" srcId="{F9A0A7D2-F08C-4757-BFD2-2F1A900B0E3C}" destId="{93B23F9D-216A-934D-A80B-38BB6E0283A2}" srcOrd="0" destOrd="0" presId="urn:microsoft.com/office/officeart/2008/layout/LinedList"/>
    <dgm:cxn modelId="{2138618E-0362-43FE-AB72-F9B1E404BF5B}" srcId="{B39BFB81-5E1F-4EF7-84FF-B9315DCF3463}" destId="{B801D5DD-162A-4A21-A317-8CD3BEA8B955}" srcOrd="3" destOrd="0" parTransId="{D5128BF7-7233-4208-A5A5-5FB1ECF36CD2}" sibTransId="{983D0130-DC7C-4E35-8555-CEB4305C9B34}"/>
    <dgm:cxn modelId="{57EFA497-624A-8B44-8C26-0EAD73FDF182}" type="presOf" srcId="{B39BFB81-5E1F-4EF7-84FF-B9315DCF3463}" destId="{55F3D8A4-72F7-2D4A-90B1-BCFDEB6BE8C5}" srcOrd="0" destOrd="0" presId="urn:microsoft.com/office/officeart/2008/layout/LinedList"/>
    <dgm:cxn modelId="{B67541AD-E94F-4DD7-B7A8-ABBD6BCFD1C7}" srcId="{B39BFB81-5E1F-4EF7-84FF-B9315DCF3463}" destId="{4FE4AB7E-ACF5-40FE-9428-A4525612E8FB}" srcOrd="8" destOrd="0" parTransId="{115465C7-AEF6-4979-84F7-580A8EF2F3B8}" sibTransId="{5F1BCE31-D7C1-4661-A5C8-DAD7D4182255}"/>
    <dgm:cxn modelId="{1AC77BAF-9EA1-634F-B178-157694D847DC}" type="presOf" srcId="{FB6C8104-A147-452B-8299-1F6CEE6885BD}" destId="{488CD157-7370-754F-9BF4-8E4E77C49CFF}" srcOrd="0" destOrd="0" presId="urn:microsoft.com/office/officeart/2008/layout/LinedList"/>
    <dgm:cxn modelId="{263197B0-ED2A-427F-BCE7-0C641810CCFC}" srcId="{B39BFB81-5E1F-4EF7-84FF-B9315DCF3463}" destId="{06AA295C-0F7C-45A9-BC81-F84395A126AF}" srcOrd="5" destOrd="0" parTransId="{907019AA-A8BF-4ED1-B16D-65BE201CB90F}" sibTransId="{9BB9D857-6C21-40F4-B9D2-DA1E965A2628}"/>
    <dgm:cxn modelId="{09DE5EB5-A8C7-9845-8F69-57AF14A55338}" type="presOf" srcId="{5574194C-D99F-4763-AD72-AA8C1B15EDD3}" destId="{BA302866-1114-7F42-81C3-56225DAF9A6B}" srcOrd="0" destOrd="0" presId="urn:microsoft.com/office/officeart/2008/layout/LinedList"/>
    <dgm:cxn modelId="{E723D2BE-E280-42D5-9AD8-CEA2D70DC407}" srcId="{B39BFB81-5E1F-4EF7-84FF-B9315DCF3463}" destId="{FB6C8104-A147-452B-8299-1F6CEE6885BD}" srcOrd="6" destOrd="0" parTransId="{45C28CCD-CE01-4820-9163-B4BD533C1F1D}" sibTransId="{83509835-99C8-4260-9742-10D2A5DCA271}"/>
    <dgm:cxn modelId="{8AB015C1-FF7F-9B49-B2D5-D42640E0AE93}" type="presOf" srcId="{B801D5DD-162A-4A21-A317-8CD3BEA8B955}" destId="{0E0023FD-38AE-C144-BAFB-54A973C13E05}" srcOrd="0" destOrd="0" presId="urn:microsoft.com/office/officeart/2008/layout/LinedList"/>
    <dgm:cxn modelId="{245E9FD4-F714-784B-ADBD-253CE7F322B1}" type="presOf" srcId="{06AA295C-0F7C-45A9-BC81-F84395A126AF}" destId="{FC0BEA13-7800-474F-9CA6-C30BEF316F62}" srcOrd="0" destOrd="0" presId="urn:microsoft.com/office/officeart/2008/layout/LinedList"/>
    <dgm:cxn modelId="{60B426D8-AC8B-442D-BA97-3118D328D42C}" srcId="{B39BFB81-5E1F-4EF7-84FF-B9315DCF3463}" destId="{F9A0A7D2-F08C-4757-BFD2-2F1A900B0E3C}" srcOrd="0" destOrd="0" parTransId="{64E675EE-0627-4E72-9CCF-B350126F2CB3}" sibTransId="{37031AE1-9CDC-4646-8437-4B14C559FB66}"/>
    <dgm:cxn modelId="{ABC330DC-8FB1-471E-8CF6-1C834F43F02A}" srcId="{B39BFB81-5E1F-4EF7-84FF-B9315DCF3463}" destId="{5574194C-D99F-4763-AD72-AA8C1B15EDD3}" srcOrd="2" destOrd="0" parTransId="{FEB0C800-A814-48DD-AE2A-81F3519B3160}" sibTransId="{198AD013-8E07-4998-9CC2-D71450BD13F2}"/>
    <dgm:cxn modelId="{7460D7E3-E623-464D-AF89-881E5BB41616}" type="presOf" srcId="{380D7799-B0BE-44BE-8939-8C8066A69004}" destId="{C329B84D-F7C5-7F4D-ACEC-514D9EDD24F6}" srcOrd="0" destOrd="0" presId="urn:microsoft.com/office/officeart/2008/layout/LinedList"/>
    <dgm:cxn modelId="{476CC660-6F01-F44C-9B8D-E9207D486703}" type="presParOf" srcId="{55F3D8A4-72F7-2D4A-90B1-BCFDEB6BE8C5}" destId="{BD01A1FF-2E3C-D74B-A5E4-792385D8AB01}" srcOrd="0" destOrd="0" presId="urn:microsoft.com/office/officeart/2008/layout/LinedList"/>
    <dgm:cxn modelId="{CA39928C-719E-A249-8431-FD30CA41AEE9}" type="presParOf" srcId="{55F3D8A4-72F7-2D4A-90B1-BCFDEB6BE8C5}" destId="{0CFB1D78-2C08-DD4B-8306-A30E96F9FDF4}" srcOrd="1" destOrd="0" presId="urn:microsoft.com/office/officeart/2008/layout/LinedList"/>
    <dgm:cxn modelId="{67C12A20-9A20-CC47-9773-B0DA9172670A}" type="presParOf" srcId="{0CFB1D78-2C08-DD4B-8306-A30E96F9FDF4}" destId="{93B23F9D-216A-934D-A80B-38BB6E0283A2}" srcOrd="0" destOrd="0" presId="urn:microsoft.com/office/officeart/2008/layout/LinedList"/>
    <dgm:cxn modelId="{D3773449-AE17-F744-9CB7-0EAF919EFA1C}" type="presParOf" srcId="{0CFB1D78-2C08-DD4B-8306-A30E96F9FDF4}" destId="{9CEE98C3-1B95-A149-9845-7AADEEA93390}" srcOrd="1" destOrd="0" presId="urn:microsoft.com/office/officeart/2008/layout/LinedList"/>
    <dgm:cxn modelId="{3E673E9A-EFF2-F84C-A134-57035FB6862C}" type="presParOf" srcId="{55F3D8A4-72F7-2D4A-90B1-BCFDEB6BE8C5}" destId="{9DF7F57F-8C09-F544-A621-1BD8CE6DDDD5}" srcOrd="2" destOrd="0" presId="urn:microsoft.com/office/officeart/2008/layout/LinedList"/>
    <dgm:cxn modelId="{D2DD5E03-81BF-784F-936A-037F1D63D837}" type="presParOf" srcId="{55F3D8A4-72F7-2D4A-90B1-BCFDEB6BE8C5}" destId="{D51618D9-C301-704D-9C31-0A92CA1366A9}" srcOrd="3" destOrd="0" presId="urn:microsoft.com/office/officeart/2008/layout/LinedList"/>
    <dgm:cxn modelId="{C51DCC09-AF79-4748-A32C-A5EC95774D7F}" type="presParOf" srcId="{D51618D9-C301-704D-9C31-0A92CA1366A9}" destId="{578C95E0-45D2-444A-B49C-ECB05CF706C8}" srcOrd="0" destOrd="0" presId="urn:microsoft.com/office/officeart/2008/layout/LinedList"/>
    <dgm:cxn modelId="{81AE5787-7A6B-2744-A488-857D63E6609E}" type="presParOf" srcId="{D51618D9-C301-704D-9C31-0A92CA1366A9}" destId="{13B3F3BD-CC11-AF41-95B0-89A28781D649}" srcOrd="1" destOrd="0" presId="urn:microsoft.com/office/officeart/2008/layout/LinedList"/>
    <dgm:cxn modelId="{8546E8E5-454B-9B4C-BA4B-617180796CD0}" type="presParOf" srcId="{55F3D8A4-72F7-2D4A-90B1-BCFDEB6BE8C5}" destId="{0BD90926-F13A-AE40-9A20-BC92AAA516B8}" srcOrd="4" destOrd="0" presId="urn:microsoft.com/office/officeart/2008/layout/LinedList"/>
    <dgm:cxn modelId="{C5B30810-C1E0-9F4F-ABAF-988414FE1C57}" type="presParOf" srcId="{55F3D8A4-72F7-2D4A-90B1-BCFDEB6BE8C5}" destId="{D2102EC2-FF44-984A-9006-B941431DF6BC}" srcOrd="5" destOrd="0" presId="urn:microsoft.com/office/officeart/2008/layout/LinedList"/>
    <dgm:cxn modelId="{550FDFE1-4AA0-FE41-B688-7C5F4E1B1F15}" type="presParOf" srcId="{D2102EC2-FF44-984A-9006-B941431DF6BC}" destId="{BA302866-1114-7F42-81C3-56225DAF9A6B}" srcOrd="0" destOrd="0" presId="urn:microsoft.com/office/officeart/2008/layout/LinedList"/>
    <dgm:cxn modelId="{479FCC85-9F0C-E046-9FB1-37E4FE339E72}" type="presParOf" srcId="{D2102EC2-FF44-984A-9006-B941431DF6BC}" destId="{685CA335-09A2-034A-BE07-F7303011EBF2}" srcOrd="1" destOrd="0" presId="urn:microsoft.com/office/officeart/2008/layout/LinedList"/>
    <dgm:cxn modelId="{37FDE324-12BD-A142-9205-B19973767B10}" type="presParOf" srcId="{55F3D8A4-72F7-2D4A-90B1-BCFDEB6BE8C5}" destId="{D1D17A7F-6658-974F-97E5-051B2A4D7664}" srcOrd="6" destOrd="0" presId="urn:microsoft.com/office/officeart/2008/layout/LinedList"/>
    <dgm:cxn modelId="{5CCB6AB5-CC51-7B42-A780-860FE430346D}" type="presParOf" srcId="{55F3D8A4-72F7-2D4A-90B1-BCFDEB6BE8C5}" destId="{6BA8FB0B-9080-BE4D-8CEC-728A189EB9F9}" srcOrd="7" destOrd="0" presId="urn:microsoft.com/office/officeart/2008/layout/LinedList"/>
    <dgm:cxn modelId="{0014F045-8941-8340-B8FF-095F7AE18F97}" type="presParOf" srcId="{6BA8FB0B-9080-BE4D-8CEC-728A189EB9F9}" destId="{0E0023FD-38AE-C144-BAFB-54A973C13E05}" srcOrd="0" destOrd="0" presId="urn:microsoft.com/office/officeart/2008/layout/LinedList"/>
    <dgm:cxn modelId="{57222A7B-5B40-4044-BE37-B0297AFAC9AC}" type="presParOf" srcId="{6BA8FB0B-9080-BE4D-8CEC-728A189EB9F9}" destId="{D6AA201C-372C-9045-B8CE-089C3F06FB0F}" srcOrd="1" destOrd="0" presId="urn:microsoft.com/office/officeart/2008/layout/LinedList"/>
    <dgm:cxn modelId="{FEDDEDA4-3C2B-8A41-8B01-82A72DD5795C}" type="presParOf" srcId="{55F3D8A4-72F7-2D4A-90B1-BCFDEB6BE8C5}" destId="{9E0F514D-3AC7-4343-A2D8-E2070237099C}" srcOrd="8" destOrd="0" presId="urn:microsoft.com/office/officeart/2008/layout/LinedList"/>
    <dgm:cxn modelId="{40835A26-1774-854B-A747-9181455354E1}" type="presParOf" srcId="{55F3D8A4-72F7-2D4A-90B1-BCFDEB6BE8C5}" destId="{75663D66-DE1C-6E4D-81A5-0E212DF4877E}" srcOrd="9" destOrd="0" presId="urn:microsoft.com/office/officeart/2008/layout/LinedList"/>
    <dgm:cxn modelId="{10863EF4-8BA9-EA4C-B4EB-1E50D7598D66}" type="presParOf" srcId="{75663D66-DE1C-6E4D-81A5-0E212DF4877E}" destId="{0B0257CE-1A62-1147-840D-3D0E0236B03F}" srcOrd="0" destOrd="0" presId="urn:microsoft.com/office/officeart/2008/layout/LinedList"/>
    <dgm:cxn modelId="{D39ADD2A-4D7B-2745-B92F-A4D3EA7ADE14}" type="presParOf" srcId="{75663D66-DE1C-6E4D-81A5-0E212DF4877E}" destId="{FEF8F82E-46C7-C540-8E7D-D688BA23018A}" srcOrd="1" destOrd="0" presId="urn:microsoft.com/office/officeart/2008/layout/LinedList"/>
    <dgm:cxn modelId="{7AF25437-DE50-5A43-B1F1-ADCC5D7C1E0F}" type="presParOf" srcId="{55F3D8A4-72F7-2D4A-90B1-BCFDEB6BE8C5}" destId="{DF8ABE21-DBA3-5742-9BA1-E80B3D57C011}" srcOrd="10" destOrd="0" presId="urn:microsoft.com/office/officeart/2008/layout/LinedList"/>
    <dgm:cxn modelId="{E8C49847-3E2C-BC45-A74A-F05E29125F32}" type="presParOf" srcId="{55F3D8A4-72F7-2D4A-90B1-BCFDEB6BE8C5}" destId="{EAAC2969-6FA0-5E44-B8B2-02ABF27E92F8}" srcOrd="11" destOrd="0" presId="urn:microsoft.com/office/officeart/2008/layout/LinedList"/>
    <dgm:cxn modelId="{5B1B6701-3659-C742-8C7F-BE79C5889563}" type="presParOf" srcId="{EAAC2969-6FA0-5E44-B8B2-02ABF27E92F8}" destId="{FC0BEA13-7800-474F-9CA6-C30BEF316F62}" srcOrd="0" destOrd="0" presId="urn:microsoft.com/office/officeart/2008/layout/LinedList"/>
    <dgm:cxn modelId="{77BF0A6C-8A82-A64B-BAA1-F6A7171A01F3}" type="presParOf" srcId="{EAAC2969-6FA0-5E44-B8B2-02ABF27E92F8}" destId="{80175E59-1834-854C-8223-10B8670DFECF}" srcOrd="1" destOrd="0" presId="urn:microsoft.com/office/officeart/2008/layout/LinedList"/>
    <dgm:cxn modelId="{6C0690B4-69A5-AD43-A414-2C2FCC268B43}" type="presParOf" srcId="{55F3D8A4-72F7-2D4A-90B1-BCFDEB6BE8C5}" destId="{4F55CB34-42D0-E840-B628-DD623F593A7F}" srcOrd="12" destOrd="0" presId="urn:microsoft.com/office/officeart/2008/layout/LinedList"/>
    <dgm:cxn modelId="{77749A87-192F-0B4F-A5B7-05A06D86836B}" type="presParOf" srcId="{55F3D8A4-72F7-2D4A-90B1-BCFDEB6BE8C5}" destId="{4439B416-3FA4-294E-8E9A-9D3E297DCD25}" srcOrd="13" destOrd="0" presId="urn:microsoft.com/office/officeart/2008/layout/LinedList"/>
    <dgm:cxn modelId="{DDE9F058-4075-6445-944E-FCBEC15F2ED7}" type="presParOf" srcId="{4439B416-3FA4-294E-8E9A-9D3E297DCD25}" destId="{488CD157-7370-754F-9BF4-8E4E77C49CFF}" srcOrd="0" destOrd="0" presId="urn:microsoft.com/office/officeart/2008/layout/LinedList"/>
    <dgm:cxn modelId="{55A8277C-4ECE-754E-881A-A5E2F311798A}" type="presParOf" srcId="{4439B416-3FA4-294E-8E9A-9D3E297DCD25}" destId="{4B8791E0-5296-AA44-89A4-BC491F7F702F}" srcOrd="1" destOrd="0" presId="urn:microsoft.com/office/officeart/2008/layout/LinedList"/>
    <dgm:cxn modelId="{737F2465-F8DF-1C41-A4A5-A89FCC9A6984}" type="presParOf" srcId="{55F3D8A4-72F7-2D4A-90B1-BCFDEB6BE8C5}" destId="{71E90187-5DEE-FB41-9AD4-222D639E531A}" srcOrd="14" destOrd="0" presId="urn:microsoft.com/office/officeart/2008/layout/LinedList"/>
    <dgm:cxn modelId="{1910B36C-9C72-5245-BECD-6DCC5C1902A7}" type="presParOf" srcId="{55F3D8A4-72F7-2D4A-90B1-BCFDEB6BE8C5}" destId="{F1335F1D-680C-E14A-B525-5C739C55F8C9}" srcOrd="15" destOrd="0" presId="urn:microsoft.com/office/officeart/2008/layout/LinedList"/>
    <dgm:cxn modelId="{DB5FEDCA-94F1-4D45-A860-8C7BCAA9F211}" type="presParOf" srcId="{F1335F1D-680C-E14A-B525-5C739C55F8C9}" destId="{C329B84D-F7C5-7F4D-ACEC-514D9EDD24F6}" srcOrd="0" destOrd="0" presId="urn:microsoft.com/office/officeart/2008/layout/LinedList"/>
    <dgm:cxn modelId="{E81D3060-DD12-E44C-A3DA-22F48F744D65}" type="presParOf" srcId="{F1335F1D-680C-E14A-B525-5C739C55F8C9}" destId="{9562B161-A180-1444-99A8-70DF2471FEFB}" srcOrd="1" destOrd="0" presId="urn:microsoft.com/office/officeart/2008/layout/LinedList"/>
    <dgm:cxn modelId="{2B05C7DD-06AE-344F-A2C7-5F35EA32B44C}" type="presParOf" srcId="{55F3D8A4-72F7-2D4A-90B1-BCFDEB6BE8C5}" destId="{52A29F57-FB7B-D045-B503-92DCE844B8B6}" srcOrd="16" destOrd="0" presId="urn:microsoft.com/office/officeart/2008/layout/LinedList"/>
    <dgm:cxn modelId="{86840940-C708-834E-BA3E-B4B7994F207D}" type="presParOf" srcId="{55F3D8A4-72F7-2D4A-90B1-BCFDEB6BE8C5}" destId="{B964CB4C-FFAE-F848-8706-E8131FC7EA8F}" srcOrd="17" destOrd="0" presId="urn:microsoft.com/office/officeart/2008/layout/LinedList"/>
    <dgm:cxn modelId="{832971CC-F924-634B-8005-F3CA8C4D46D3}" type="presParOf" srcId="{B964CB4C-FFAE-F848-8706-E8131FC7EA8F}" destId="{98B60531-7704-954F-984C-BA5B40D16B01}" srcOrd="0" destOrd="0" presId="urn:microsoft.com/office/officeart/2008/layout/LinedList"/>
    <dgm:cxn modelId="{3F285C37-1BAD-C642-851D-FD759B474FA3}" type="presParOf" srcId="{B964CB4C-FFAE-F848-8706-E8131FC7EA8F}" destId="{92E6242B-EACC-7F48-A135-3B02DE11D6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EDD3D-3D19-497A-BFC1-7F9A4B286A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0842BA-16E2-4D1A-9A52-1E42F4C4763B}">
      <dgm:prSet/>
      <dgm:spPr/>
      <dgm:t>
        <a:bodyPr/>
        <a:lstStyle/>
        <a:p>
          <a:r>
            <a:rPr lang="en-US" dirty="0"/>
            <a:t>All states surveyed were found to have a minority-owned business program in some form, even more conservative states.</a:t>
          </a:r>
        </a:p>
      </dgm:t>
    </dgm:pt>
    <dgm:pt modelId="{C83A88B4-C764-4123-9B4D-E2806992A684}" type="parTrans" cxnId="{5CE36261-E1FC-4D20-814A-7BEDF6DFAFDD}">
      <dgm:prSet/>
      <dgm:spPr/>
      <dgm:t>
        <a:bodyPr/>
        <a:lstStyle/>
        <a:p>
          <a:endParaRPr lang="en-US"/>
        </a:p>
      </dgm:t>
    </dgm:pt>
    <dgm:pt modelId="{0E0169DC-825D-409F-80B4-E3210A6221EB}" type="sibTrans" cxnId="{5CE36261-E1FC-4D20-814A-7BEDF6DFAFDD}">
      <dgm:prSet/>
      <dgm:spPr/>
      <dgm:t>
        <a:bodyPr/>
        <a:lstStyle/>
        <a:p>
          <a:endParaRPr lang="en-US"/>
        </a:p>
      </dgm:t>
    </dgm:pt>
    <dgm:pt modelId="{D6C1960F-1928-451A-9F70-41169B037A8B}">
      <dgm:prSet/>
      <dgm:spPr/>
      <dgm:t>
        <a:bodyPr/>
        <a:lstStyle/>
        <a:p>
          <a:r>
            <a:rPr lang="en-US" dirty="0"/>
            <a:t>Most states had a presumption of disadvantage with a qualifying ethnicity maintaining 51% of control of the business.</a:t>
          </a:r>
        </a:p>
      </dgm:t>
    </dgm:pt>
    <dgm:pt modelId="{32C2D795-8782-4E6C-A411-03857D1667F4}" type="parTrans" cxnId="{016EB501-4D14-47EB-9927-D0A4DF0F28E5}">
      <dgm:prSet/>
      <dgm:spPr/>
      <dgm:t>
        <a:bodyPr/>
        <a:lstStyle/>
        <a:p>
          <a:endParaRPr lang="en-US"/>
        </a:p>
      </dgm:t>
    </dgm:pt>
    <dgm:pt modelId="{A6DD4D72-EA14-40E3-AF66-CE52C5A9554F}" type="sibTrans" cxnId="{016EB501-4D14-47EB-9927-D0A4DF0F28E5}">
      <dgm:prSet/>
      <dgm:spPr/>
      <dgm:t>
        <a:bodyPr/>
        <a:lstStyle/>
        <a:p>
          <a:endParaRPr lang="en-US"/>
        </a:p>
      </dgm:t>
    </dgm:pt>
    <dgm:pt modelId="{BA0D3301-5460-4C25-9623-42CB27541641}">
      <dgm:prSet/>
      <dgm:spPr/>
      <dgm:t>
        <a:bodyPr/>
        <a:lstStyle/>
        <a:p>
          <a:r>
            <a:rPr lang="en-US"/>
            <a:t>African American, Asian, Native American, Pacific Islander, Hispanic/Latino</a:t>
          </a:r>
        </a:p>
      </dgm:t>
    </dgm:pt>
    <dgm:pt modelId="{9C7908B0-7924-40CD-BAFB-0619224B9CE3}" type="parTrans" cxnId="{571CD8FF-96A1-4E4A-8898-4DDE5CFF05D3}">
      <dgm:prSet/>
      <dgm:spPr/>
      <dgm:t>
        <a:bodyPr/>
        <a:lstStyle/>
        <a:p>
          <a:endParaRPr lang="en-US"/>
        </a:p>
      </dgm:t>
    </dgm:pt>
    <dgm:pt modelId="{0CBA1182-851E-4C96-A7B3-0302698D2B4B}" type="sibTrans" cxnId="{571CD8FF-96A1-4E4A-8898-4DDE5CFF05D3}">
      <dgm:prSet/>
      <dgm:spPr/>
      <dgm:t>
        <a:bodyPr/>
        <a:lstStyle/>
        <a:p>
          <a:endParaRPr lang="en-US"/>
        </a:p>
      </dgm:t>
    </dgm:pt>
    <dgm:pt modelId="{B77B20AF-F8C7-4E3A-91D7-D5DF7ED2603A}">
      <dgm:prSet/>
      <dgm:spPr/>
      <dgm:t>
        <a:bodyPr/>
        <a:lstStyle/>
        <a:p>
          <a:r>
            <a:rPr lang="en-US"/>
            <a:t>Most states focus on certification as a minority-owned business rather than a targeted program</a:t>
          </a:r>
        </a:p>
      </dgm:t>
    </dgm:pt>
    <dgm:pt modelId="{8B38031C-130C-4668-AFD3-D09A4926860D}" type="parTrans" cxnId="{CD6ABFDB-BFB5-4FF9-9D0C-D6DAC4E83675}">
      <dgm:prSet/>
      <dgm:spPr/>
      <dgm:t>
        <a:bodyPr/>
        <a:lstStyle/>
        <a:p>
          <a:endParaRPr lang="en-US"/>
        </a:p>
      </dgm:t>
    </dgm:pt>
    <dgm:pt modelId="{B632B925-E930-44A1-A853-E3FB686820FB}" type="sibTrans" cxnId="{CD6ABFDB-BFB5-4FF9-9D0C-D6DAC4E83675}">
      <dgm:prSet/>
      <dgm:spPr/>
      <dgm:t>
        <a:bodyPr/>
        <a:lstStyle/>
        <a:p>
          <a:endParaRPr lang="en-US"/>
        </a:p>
      </dgm:t>
    </dgm:pt>
    <dgm:pt modelId="{9A9863BC-FAE8-48B4-B9B6-6EC7DF5C31B7}">
      <dgm:prSet/>
      <dgm:spPr/>
      <dgm:t>
        <a:bodyPr/>
        <a:lstStyle/>
        <a:p>
          <a:r>
            <a:rPr lang="en-US"/>
            <a:t>Washington Required both social and economic disadvantage</a:t>
          </a:r>
        </a:p>
      </dgm:t>
    </dgm:pt>
    <dgm:pt modelId="{A8B475C9-378B-4E8E-B47B-8BDBCA76CB3B}" type="parTrans" cxnId="{8850AD66-2BE8-446B-A6DB-9A9DCCA27AA0}">
      <dgm:prSet/>
      <dgm:spPr/>
      <dgm:t>
        <a:bodyPr/>
        <a:lstStyle/>
        <a:p>
          <a:endParaRPr lang="en-US"/>
        </a:p>
      </dgm:t>
    </dgm:pt>
    <dgm:pt modelId="{922F8304-8305-40BB-96B7-D05497774705}" type="sibTrans" cxnId="{8850AD66-2BE8-446B-A6DB-9A9DCCA27AA0}">
      <dgm:prSet/>
      <dgm:spPr/>
      <dgm:t>
        <a:bodyPr/>
        <a:lstStyle/>
        <a:p>
          <a:endParaRPr lang="en-US"/>
        </a:p>
      </dgm:t>
    </dgm:pt>
    <dgm:pt modelId="{2DD42DDA-E123-EE40-8E24-7FC15B1C9F3B}" type="pres">
      <dgm:prSet presAssocID="{093EDD3D-3D19-497A-BFC1-7F9A4B286AE0}" presName="linear" presStyleCnt="0">
        <dgm:presLayoutVars>
          <dgm:animLvl val="lvl"/>
          <dgm:resizeHandles val="exact"/>
        </dgm:presLayoutVars>
      </dgm:prSet>
      <dgm:spPr/>
    </dgm:pt>
    <dgm:pt modelId="{4417F5EE-7CEE-FC48-AF5B-C8202849FBB0}" type="pres">
      <dgm:prSet presAssocID="{FF0842BA-16E2-4D1A-9A52-1E42F4C476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B41AABF-0E1D-EF48-B54F-EBEFF84C86A4}" type="pres">
      <dgm:prSet presAssocID="{0E0169DC-825D-409F-80B4-E3210A6221EB}" presName="spacer" presStyleCnt="0"/>
      <dgm:spPr/>
    </dgm:pt>
    <dgm:pt modelId="{E1CD06F5-D7EB-764E-8829-A82C12362E2C}" type="pres">
      <dgm:prSet presAssocID="{D6C1960F-1928-451A-9F70-41169B037A8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A4CA123-FC3E-9348-BC6C-1CED54D70B9F}" type="pres">
      <dgm:prSet presAssocID="{A6DD4D72-EA14-40E3-AF66-CE52C5A9554F}" presName="spacer" presStyleCnt="0"/>
      <dgm:spPr/>
    </dgm:pt>
    <dgm:pt modelId="{0CEBB83E-633C-0840-AF8A-26B6E84DBC8D}" type="pres">
      <dgm:prSet presAssocID="{BA0D3301-5460-4C25-9623-42CB275416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011A6A6-5E13-2840-8991-96194D50491A}" type="pres">
      <dgm:prSet presAssocID="{0CBA1182-851E-4C96-A7B3-0302698D2B4B}" presName="spacer" presStyleCnt="0"/>
      <dgm:spPr/>
    </dgm:pt>
    <dgm:pt modelId="{D66CCBA1-4CF9-A34F-9553-56B059D0AF98}" type="pres">
      <dgm:prSet presAssocID="{B77B20AF-F8C7-4E3A-91D7-D5DF7ED2603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A1A973-48D8-3A44-BCB6-A43DD08BD577}" type="pres">
      <dgm:prSet presAssocID="{B632B925-E930-44A1-A853-E3FB686820FB}" presName="spacer" presStyleCnt="0"/>
      <dgm:spPr/>
    </dgm:pt>
    <dgm:pt modelId="{BF57DFD4-83CF-3F43-9F3C-8CC1FC158F2B}" type="pres">
      <dgm:prSet presAssocID="{9A9863BC-FAE8-48B4-B9B6-6EC7DF5C31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16EB501-4D14-47EB-9927-D0A4DF0F28E5}" srcId="{093EDD3D-3D19-497A-BFC1-7F9A4B286AE0}" destId="{D6C1960F-1928-451A-9F70-41169B037A8B}" srcOrd="1" destOrd="0" parTransId="{32C2D795-8782-4E6C-A411-03857D1667F4}" sibTransId="{A6DD4D72-EA14-40E3-AF66-CE52C5A9554F}"/>
    <dgm:cxn modelId="{3B1A211C-9FA7-FC46-A2AC-240399188F3E}" type="presOf" srcId="{BA0D3301-5460-4C25-9623-42CB27541641}" destId="{0CEBB83E-633C-0840-AF8A-26B6E84DBC8D}" srcOrd="0" destOrd="0" presId="urn:microsoft.com/office/officeart/2005/8/layout/vList2"/>
    <dgm:cxn modelId="{3258F129-EC42-3E4B-BE3D-D790D8ACF5C0}" type="presOf" srcId="{9A9863BC-FAE8-48B4-B9B6-6EC7DF5C31B7}" destId="{BF57DFD4-83CF-3F43-9F3C-8CC1FC158F2B}" srcOrd="0" destOrd="0" presId="urn:microsoft.com/office/officeart/2005/8/layout/vList2"/>
    <dgm:cxn modelId="{32D3AF36-40D1-5D44-AD28-36E4FF425EE9}" type="presOf" srcId="{D6C1960F-1928-451A-9F70-41169B037A8B}" destId="{E1CD06F5-D7EB-764E-8829-A82C12362E2C}" srcOrd="0" destOrd="0" presId="urn:microsoft.com/office/officeart/2005/8/layout/vList2"/>
    <dgm:cxn modelId="{ED0D673B-CAD4-F14E-A162-52E291B24BD5}" type="presOf" srcId="{B77B20AF-F8C7-4E3A-91D7-D5DF7ED2603A}" destId="{D66CCBA1-4CF9-A34F-9553-56B059D0AF98}" srcOrd="0" destOrd="0" presId="urn:microsoft.com/office/officeart/2005/8/layout/vList2"/>
    <dgm:cxn modelId="{5CE36261-E1FC-4D20-814A-7BEDF6DFAFDD}" srcId="{093EDD3D-3D19-497A-BFC1-7F9A4B286AE0}" destId="{FF0842BA-16E2-4D1A-9A52-1E42F4C4763B}" srcOrd="0" destOrd="0" parTransId="{C83A88B4-C764-4123-9B4D-E2806992A684}" sibTransId="{0E0169DC-825D-409F-80B4-E3210A6221EB}"/>
    <dgm:cxn modelId="{8850AD66-2BE8-446B-A6DB-9A9DCCA27AA0}" srcId="{093EDD3D-3D19-497A-BFC1-7F9A4B286AE0}" destId="{9A9863BC-FAE8-48B4-B9B6-6EC7DF5C31B7}" srcOrd="4" destOrd="0" parTransId="{A8B475C9-378B-4E8E-B47B-8BDBCA76CB3B}" sibTransId="{922F8304-8305-40BB-96B7-D05497774705}"/>
    <dgm:cxn modelId="{B5A4A069-EA52-2242-B50F-B64C36F7325D}" type="presOf" srcId="{FF0842BA-16E2-4D1A-9A52-1E42F4C4763B}" destId="{4417F5EE-7CEE-FC48-AF5B-C8202849FBB0}" srcOrd="0" destOrd="0" presId="urn:microsoft.com/office/officeart/2005/8/layout/vList2"/>
    <dgm:cxn modelId="{7E5519A9-112B-0045-9E1F-FD6D7CF2B064}" type="presOf" srcId="{093EDD3D-3D19-497A-BFC1-7F9A4B286AE0}" destId="{2DD42DDA-E123-EE40-8E24-7FC15B1C9F3B}" srcOrd="0" destOrd="0" presId="urn:microsoft.com/office/officeart/2005/8/layout/vList2"/>
    <dgm:cxn modelId="{CD6ABFDB-BFB5-4FF9-9D0C-D6DAC4E83675}" srcId="{093EDD3D-3D19-497A-BFC1-7F9A4B286AE0}" destId="{B77B20AF-F8C7-4E3A-91D7-D5DF7ED2603A}" srcOrd="3" destOrd="0" parTransId="{8B38031C-130C-4668-AFD3-D09A4926860D}" sibTransId="{B632B925-E930-44A1-A853-E3FB686820FB}"/>
    <dgm:cxn modelId="{571CD8FF-96A1-4E4A-8898-4DDE5CFF05D3}" srcId="{093EDD3D-3D19-497A-BFC1-7F9A4B286AE0}" destId="{BA0D3301-5460-4C25-9623-42CB27541641}" srcOrd="2" destOrd="0" parTransId="{9C7908B0-7924-40CD-BAFB-0619224B9CE3}" sibTransId="{0CBA1182-851E-4C96-A7B3-0302698D2B4B}"/>
    <dgm:cxn modelId="{94511F50-12C1-D84F-98B5-A0541D9572B2}" type="presParOf" srcId="{2DD42DDA-E123-EE40-8E24-7FC15B1C9F3B}" destId="{4417F5EE-7CEE-FC48-AF5B-C8202849FBB0}" srcOrd="0" destOrd="0" presId="urn:microsoft.com/office/officeart/2005/8/layout/vList2"/>
    <dgm:cxn modelId="{4CAEA8A1-6A90-D14C-A6C1-34552E8EC124}" type="presParOf" srcId="{2DD42DDA-E123-EE40-8E24-7FC15B1C9F3B}" destId="{AB41AABF-0E1D-EF48-B54F-EBEFF84C86A4}" srcOrd="1" destOrd="0" presId="urn:microsoft.com/office/officeart/2005/8/layout/vList2"/>
    <dgm:cxn modelId="{AD110B54-1286-9546-A984-F6F125839726}" type="presParOf" srcId="{2DD42DDA-E123-EE40-8E24-7FC15B1C9F3B}" destId="{E1CD06F5-D7EB-764E-8829-A82C12362E2C}" srcOrd="2" destOrd="0" presId="urn:microsoft.com/office/officeart/2005/8/layout/vList2"/>
    <dgm:cxn modelId="{8690AD18-14BB-AF46-9EE5-CDFF4850141F}" type="presParOf" srcId="{2DD42DDA-E123-EE40-8E24-7FC15B1C9F3B}" destId="{3A4CA123-FC3E-9348-BC6C-1CED54D70B9F}" srcOrd="3" destOrd="0" presId="urn:microsoft.com/office/officeart/2005/8/layout/vList2"/>
    <dgm:cxn modelId="{01F81F78-B90D-8A49-B971-1685E2132F2D}" type="presParOf" srcId="{2DD42DDA-E123-EE40-8E24-7FC15B1C9F3B}" destId="{0CEBB83E-633C-0840-AF8A-26B6E84DBC8D}" srcOrd="4" destOrd="0" presId="urn:microsoft.com/office/officeart/2005/8/layout/vList2"/>
    <dgm:cxn modelId="{60B0CB91-8467-AD44-83C8-B661251CCCDB}" type="presParOf" srcId="{2DD42DDA-E123-EE40-8E24-7FC15B1C9F3B}" destId="{7011A6A6-5E13-2840-8991-96194D50491A}" srcOrd="5" destOrd="0" presId="urn:microsoft.com/office/officeart/2005/8/layout/vList2"/>
    <dgm:cxn modelId="{54AB5224-3F83-664C-964C-F6D8E8CB4B6F}" type="presParOf" srcId="{2DD42DDA-E123-EE40-8E24-7FC15B1C9F3B}" destId="{D66CCBA1-4CF9-A34F-9553-56B059D0AF98}" srcOrd="6" destOrd="0" presId="urn:microsoft.com/office/officeart/2005/8/layout/vList2"/>
    <dgm:cxn modelId="{C09A058F-F0E3-934E-ADB7-A2B31A8C7F0E}" type="presParOf" srcId="{2DD42DDA-E123-EE40-8E24-7FC15B1C9F3B}" destId="{0DA1A973-48D8-3A44-BCB6-A43DD08BD577}" srcOrd="7" destOrd="0" presId="urn:microsoft.com/office/officeart/2005/8/layout/vList2"/>
    <dgm:cxn modelId="{00EE4A8E-9038-4E41-BEDB-3DE726B3816B}" type="presParOf" srcId="{2DD42DDA-E123-EE40-8E24-7FC15B1C9F3B}" destId="{BF57DFD4-83CF-3F43-9F3C-8CC1FC158F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31804-0CFE-4F62-8581-16EAA1BD2FDB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8A28B-19BD-4BBB-A7D6-CB33D03F70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Many states have modeled their programs to conform with the federal program</a:t>
          </a:r>
        </a:p>
      </dgm:t>
    </dgm:pt>
    <dgm:pt modelId="{4732ECD7-AA6E-41D5-BC06-6914A1C51179}" type="parTrans" cxnId="{1784D60F-9A35-4F4E-B113-C2BB40363B7F}">
      <dgm:prSet/>
      <dgm:spPr/>
      <dgm:t>
        <a:bodyPr/>
        <a:lstStyle/>
        <a:p>
          <a:endParaRPr lang="en-US"/>
        </a:p>
      </dgm:t>
    </dgm:pt>
    <dgm:pt modelId="{FBD7C400-9C8C-4F7D-8112-7E33A85DC24B}" type="sibTrans" cxnId="{1784D60F-9A35-4F4E-B113-C2BB40363B7F}">
      <dgm:prSet/>
      <dgm:spPr/>
      <dgm:t>
        <a:bodyPr/>
        <a:lstStyle/>
        <a:p>
          <a:endParaRPr lang="en-US"/>
        </a:p>
      </dgm:t>
    </dgm:pt>
    <dgm:pt modelId="{DD1197A3-60EA-42D4-890E-5B193C79EA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 response for </a:t>
          </a:r>
          <a:r>
            <a:rPr lang="en-US" i="1"/>
            <a:t>Students for Fair Admissions</a:t>
          </a:r>
          <a:r>
            <a:rPr lang="en-US"/>
            <a:t>, states may follow the SBA’s recommendation to include a social disadvantage narrative</a:t>
          </a:r>
        </a:p>
      </dgm:t>
    </dgm:pt>
    <dgm:pt modelId="{14610F1B-EE21-434A-AE4C-951BCF850B7D}" type="parTrans" cxnId="{B71A56DF-2883-4FF0-9FED-939BEC72302D}">
      <dgm:prSet/>
      <dgm:spPr/>
      <dgm:t>
        <a:bodyPr/>
        <a:lstStyle/>
        <a:p>
          <a:endParaRPr lang="en-US"/>
        </a:p>
      </dgm:t>
    </dgm:pt>
    <dgm:pt modelId="{D33C170C-213C-413B-B843-9431EBEB0E95}" type="sibTrans" cxnId="{B71A56DF-2883-4FF0-9FED-939BEC72302D}">
      <dgm:prSet/>
      <dgm:spPr/>
      <dgm:t>
        <a:bodyPr/>
        <a:lstStyle/>
        <a:p>
          <a:endParaRPr lang="en-US"/>
        </a:p>
      </dgm:t>
    </dgm:pt>
    <dgm:pt modelId="{55831878-8852-4FFB-9871-90C74495B89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Response may look to the MPC for broad definition of disadvantaged business</a:t>
          </a:r>
        </a:p>
      </dgm:t>
    </dgm:pt>
    <dgm:pt modelId="{94468068-055C-415F-A656-ABA6AC3058DD}" type="parTrans" cxnId="{07CD3D38-2C28-4C4F-A1D2-860D5A679B2C}">
      <dgm:prSet/>
      <dgm:spPr/>
      <dgm:t>
        <a:bodyPr/>
        <a:lstStyle/>
        <a:p>
          <a:endParaRPr lang="en-US"/>
        </a:p>
      </dgm:t>
    </dgm:pt>
    <dgm:pt modelId="{26810A0C-68D6-40BD-B7B9-9A391900A8F6}" type="sibTrans" cxnId="{07CD3D38-2C28-4C4F-A1D2-860D5A679B2C}">
      <dgm:prSet/>
      <dgm:spPr/>
      <dgm:t>
        <a:bodyPr/>
        <a:lstStyle/>
        <a:p>
          <a:endParaRPr lang="en-US"/>
        </a:p>
      </dgm:t>
    </dgm:pt>
    <dgm:pt modelId="{03724CF8-307C-42BC-8973-0C242AA721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States may perform their own risk analysis on their state certification and programs</a:t>
          </a:r>
        </a:p>
      </dgm:t>
    </dgm:pt>
    <dgm:pt modelId="{CF41487E-E010-4C22-A2AF-B49C76F1A4DB}" type="parTrans" cxnId="{EE68ADB3-FE59-461D-ADD3-81B85510F64C}">
      <dgm:prSet/>
      <dgm:spPr/>
      <dgm:t>
        <a:bodyPr/>
        <a:lstStyle/>
        <a:p>
          <a:endParaRPr lang="en-US"/>
        </a:p>
      </dgm:t>
    </dgm:pt>
    <dgm:pt modelId="{222D493B-5118-46EF-86DC-9D1E99BC0266}" type="sibTrans" cxnId="{EE68ADB3-FE59-461D-ADD3-81B85510F64C}">
      <dgm:prSet/>
      <dgm:spPr/>
      <dgm:t>
        <a:bodyPr/>
        <a:lstStyle/>
        <a:p>
          <a:endParaRPr lang="en-US"/>
        </a:p>
      </dgm:t>
    </dgm:pt>
    <dgm:pt modelId="{256DB735-C47E-4865-A190-E8A5ACCDF3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More challenges will arise and continue to create case law</a:t>
          </a:r>
        </a:p>
      </dgm:t>
    </dgm:pt>
    <dgm:pt modelId="{0B24DE82-E5C6-486B-82C6-62BD6B30E19F}" type="parTrans" cxnId="{4ACE151E-6DB9-44CF-825A-5AE525E6BCC8}">
      <dgm:prSet/>
      <dgm:spPr/>
      <dgm:t>
        <a:bodyPr/>
        <a:lstStyle/>
        <a:p>
          <a:endParaRPr lang="en-US"/>
        </a:p>
      </dgm:t>
    </dgm:pt>
    <dgm:pt modelId="{2FD821D4-4019-453A-AD07-7A14DAF467B0}" type="sibTrans" cxnId="{4ACE151E-6DB9-44CF-825A-5AE525E6BCC8}">
      <dgm:prSet/>
      <dgm:spPr/>
      <dgm:t>
        <a:bodyPr/>
        <a:lstStyle/>
        <a:p>
          <a:endParaRPr lang="en-US"/>
        </a:p>
      </dgm:t>
    </dgm:pt>
    <dgm:pt modelId="{5C7E6A32-9DA9-4952-802A-7F9A6A5BB02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May await federal responses (e.g., future court rulings, federal guideline updates…etc.)</a:t>
          </a:r>
        </a:p>
      </dgm:t>
    </dgm:pt>
    <dgm:pt modelId="{AF938AAA-03B3-450F-9EC6-B22B1DEB2D8C}" type="parTrans" cxnId="{195BB03D-0C17-4078-96A0-D731DDD6A3A5}">
      <dgm:prSet/>
      <dgm:spPr/>
      <dgm:t>
        <a:bodyPr/>
        <a:lstStyle/>
        <a:p>
          <a:endParaRPr lang="en-US"/>
        </a:p>
      </dgm:t>
    </dgm:pt>
    <dgm:pt modelId="{8DA7354A-FD48-4DB1-80E7-2C2F54F6DB56}" type="sibTrans" cxnId="{195BB03D-0C17-4078-96A0-D731DDD6A3A5}">
      <dgm:prSet/>
      <dgm:spPr/>
      <dgm:t>
        <a:bodyPr/>
        <a:lstStyle/>
        <a:p>
          <a:endParaRPr lang="en-US"/>
        </a:p>
      </dgm:t>
    </dgm:pt>
    <dgm:pt modelId="{0E9B87F3-9DF3-4F73-B679-0FB18C2019CA}" type="pres">
      <dgm:prSet presAssocID="{5D431804-0CFE-4F62-8581-16EAA1BD2FDB}" presName="root" presStyleCnt="0">
        <dgm:presLayoutVars>
          <dgm:dir/>
          <dgm:resizeHandles val="exact"/>
        </dgm:presLayoutVars>
      </dgm:prSet>
      <dgm:spPr/>
    </dgm:pt>
    <dgm:pt modelId="{E7F99AA1-9671-4AED-984F-66DF891480CD}" type="pres">
      <dgm:prSet presAssocID="{EAB8A28B-19BD-4BBB-A7D6-CB33D03F706A}" presName="compNode" presStyleCnt="0"/>
      <dgm:spPr/>
    </dgm:pt>
    <dgm:pt modelId="{97490C6A-8586-49D8-8714-3EE1597ADF28}" type="pres">
      <dgm:prSet presAssocID="{EAB8A28B-19BD-4BBB-A7D6-CB33D03F70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5D11E6-21A4-4A63-BEE8-55ABF5469CE2}" type="pres">
      <dgm:prSet presAssocID="{EAB8A28B-19BD-4BBB-A7D6-CB33D03F706A}" presName="iconSpace" presStyleCnt="0"/>
      <dgm:spPr/>
    </dgm:pt>
    <dgm:pt modelId="{A876AD87-3872-457B-8264-54CE2D0F5A1B}" type="pres">
      <dgm:prSet presAssocID="{EAB8A28B-19BD-4BBB-A7D6-CB33D03F706A}" presName="parTx" presStyleLbl="revTx" presStyleIdx="0" presStyleCnt="10">
        <dgm:presLayoutVars>
          <dgm:chMax val="0"/>
          <dgm:chPref val="0"/>
        </dgm:presLayoutVars>
      </dgm:prSet>
      <dgm:spPr/>
    </dgm:pt>
    <dgm:pt modelId="{B1192A2B-D454-4C19-A342-2881EA88AF04}" type="pres">
      <dgm:prSet presAssocID="{EAB8A28B-19BD-4BBB-A7D6-CB33D03F706A}" presName="txSpace" presStyleCnt="0"/>
      <dgm:spPr/>
    </dgm:pt>
    <dgm:pt modelId="{2A806D70-673E-472F-8C83-8D5F7378368C}" type="pres">
      <dgm:prSet presAssocID="{EAB8A28B-19BD-4BBB-A7D6-CB33D03F706A}" presName="desTx" presStyleLbl="revTx" presStyleIdx="1" presStyleCnt="10">
        <dgm:presLayoutVars/>
      </dgm:prSet>
      <dgm:spPr/>
    </dgm:pt>
    <dgm:pt modelId="{E4441277-00D7-4556-A7CE-ED0355E1C80E}" type="pres">
      <dgm:prSet presAssocID="{FBD7C400-9C8C-4F7D-8112-7E33A85DC24B}" presName="sibTrans" presStyleCnt="0"/>
      <dgm:spPr/>
    </dgm:pt>
    <dgm:pt modelId="{C7CEAEC5-7196-4287-B9C7-794F8B035878}" type="pres">
      <dgm:prSet presAssocID="{DD1197A3-60EA-42D4-890E-5B193C79EAD9}" presName="compNode" presStyleCnt="0"/>
      <dgm:spPr/>
    </dgm:pt>
    <dgm:pt modelId="{06BD61A6-E335-48F6-BFB9-E99BE1D70003}" type="pres">
      <dgm:prSet presAssocID="{DD1197A3-60EA-42D4-890E-5B193C79EAD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FCC2AD1-E0DE-4565-BDDF-5D1CD3C05B20}" type="pres">
      <dgm:prSet presAssocID="{DD1197A3-60EA-42D4-890E-5B193C79EAD9}" presName="iconSpace" presStyleCnt="0"/>
      <dgm:spPr/>
    </dgm:pt>
    <dgm:pt modelId="{4B39E7BA-367A-46BB-9A72-B02646F8BAB5}" type="pres">
      <dgm:prSet presAssocID="{DD1197A3-60EA-42D4-890E-5B193C79EAD9}" presName="parTx" presStyleLbl="revTx" presStyleIdx="2" presStyleCnt="10">
        <dgm:presLayoutVars>
          <dgm:chMax val="0"/>
          <dgm:chPref val="0"/>
        </dgm:presLayoutVars>
      </dgm:prSet>
      <dgm:spPr/>
    </dgm:pt>
    <dgm:pt modelId="{54C516E3-5965-4022-B7F6-8ADAFDF05D1C}" type="pres">
      <dgm:prSet presAssocID="{DD1197A3-60EA-42D4-890E-5B193C79EAD9}" presName="txSpace" presStyleCnt="0"/>
      <dgm:spPr/>
    </dgm:pt>
    <dgm:pt modelId="{03D29F53-1982-40A1-BED1-C24353BA1BD3}" type="pres">
      <dgm:prSet presAssocID="{DD1197A3-60EA-42D4-890E-5B193C79EAD9}" presName="desTx" presStyleLbl="revTx" presStyleIdx="3" presStyleCnt="10">
        <dgm:presLayoutVars/>
      </dgm:prSet>
      <dgm:spPr/>
    </dgm:pt>
    <dgm:pt modelId="{F5BCB144-C200-4818-B180-3B840CDD0DD6}" type="pres">
      <dgm:prSet presAssocID="{D33C170C-213C-413B-B843-9431EBEB0E95}" presName="sibTrans" presStyleCnt="0"/>
      <dgm:spPr/>
    </dgm:pt>
    <dgm:pt modelId="{5862CCC5-B25C-41DA-87A0-C4EC09F56E49}" type="pres">
      <dgm:prSet presAssocID="{55831878-8852-4FFB-9871-90C74495B89E}" presName="compNode" presStyleCnt="0"/>
      <dgm:spPr/>
    </dgm:pt>
    <dgm:pt modelId="{637CEE12-0943-41F8-8646-62E2D18E1139}" type="pres">
      <dgm:prSet presAssocID="{55831878-8852-4FFB-9871-90C74495B89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C027F1C-4567-4BF9-B602-D50296D90335}" type="pres">
      <dgm:prSet presAssocID="{55831878-8852-4FFB-9871-90C74495B89E}" presName="iconSpace" presStyleCnt="0"/>
      <dgm:spPr/>
    </dgm:pt>
    <dgm:pt modelId="{DFB9D8A1-E50B-4A73-B408-E1523D30A293}" type="pres">
      <dgm:prSet presAssocID="{55831878-8852-4FFB-9871-90C74495B89E}" presName="parTx" presStyleLbl="revTx" presStyleIdx="4" presStyleCnt="10">
        <dgm:presLayoutVars>
          <dgm:chMax val="0"/>
          <dgm:chPref val="0"/>
        </dgm:presLayoutVars>
      </dgm:prSet>
      <dgm:spPr/>
    </dgm:pt>
    <dgm:pt modelId="{E252BFD5-2C74-47F0-9CFD-1AA0ABEA7135}" type="pres">
      <dgm:prSet presAssocID="{55831878-8852-4FFB-9871-90C74495B89E}" presName="txSpace" presStyleCnt="0"/>
      <dgm:spPr/>
    </dgm:pt>
    <dgm:pt modelId="{C8BA47D8-7575-4AA9-8C39-F94D6AE12E13}" type="pres">
      <dgm:prSet presAssocID="{55831878-8852-4FFB-9871-90C74495B89E}" presName="desTx" presStyleLbl="revTx" presStyleIdx="5" presStyleCnt="10">
        <dgm:presLayoutVars/>
      </dgm:prSet>
      <dgm:spPr/>
    </dgm:pt>
    <dgm:pt modelId="{E63DEB6E-48B0-4EE4-9608-D3707CBBC28E}" type="pres">
      <dgm:prSet presAssocID="{26810A0C-68D6-40BD-B7B9-9A391900A8F6}" presName="sibTrans" presStyleCnt="0"/>
      <dgm:spPr/>
    </dgm:pt>
    <dgm:pt modelId="{5C9C9EA2-1B75-455C-A8A4-F552CE659C2C}" type="pres">
      <dgm:prSet presAssocID="{03724CF8-307C-42BC-8973-0C242AA721BB}" presName="compNode" presStyleCnt="0"/>
      <dgm:spPr/>
    </dgm:pt>
    <dgm:pt modelId="{773E2A0D-66A4-4952-B4B4-1596C2C38462}" type="pres">
      <dgm:prSet presAssocID="{03724CF8-307C-42BC-8973-0C242AA721B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180A99B-C70E-4931-A06A-F31927BA964F}" type="pres">
      <dgm:prSet presAssocID="{03724CF8-307C-42BC-8973-0C242AA721BB}" presName="iconSpace" presStyleCnt="0"/>
      <dgm:spPr/>
    </dgm:pt>
    <dgm:pt modelId="{4D306FD5-241E-4440-975A-5B7DF0CE606C}" type="pres">
      <dgm:prSet presAssocID="{03724CF8-307C-42BC-8973-0C242AA721BB}" presName="parTx" presStyleLbl="revTx" presStyleIdx="6" presStyleCnt="10">
        <dgm:presLayoutVars>
          <dgm:chMax val="0"/>
          <dgm:chPref val="0"/>
        </dgm:presLayoutVars>
      </dgm:prSet>
      <dgm:spPr/>
    </dgm:pt>
    <dgm:pt modelId="{878C7EA7-2072-4A49-80DD-8DE6EAFC8B0D}" type="pres">
      <dgm:prSet presAssocID="{03724CF8-307C-42BC-8973-0C242AA721BB}" presName="txSpace" presStyleCnt="0"/>
      <dgm:spPr/>
    </dgm:pt>
    <dgm:pt modelId="{A78F233A-6DB6-4968-BED1-4257246B7746}" type="pres">
      <dgm:prSet presAssocID="{03724CF8-307C-42BC-8973-0C242AA721BB}" presName="desTx" presStyleLbl="revTx" presStyleIdx="7" presStyleCnt="10">
        <dgm:presLayoutVars/>
      </dgm:prSet>
      <dgm:spPr/>
    </dgm:pt>
    <dgm:pt modelId="{597706F2-1C70-4BA1-A85C-4F210EFE4425}" type="pres">
      <dgm:prSet presAssocID="{222D493B-5118-46EF-86DC-9D1E99BC0266}" presName="sibTrans" presStyleCnt="0"/>
      <dgm:spPr/>
    </dgm:pt>
    <dgm:pt modelId="{75DA7BE8-526E-4ABB-8CB0-9A9B0CE0ABE5}" type="pres">
      <dgm:prSet presAssocID="{5C7E6A32-9DA9-4952-802A-7F9A6A5BB028}" presName="compNode" presStyleCnt="0"/>
      <dgm:spPr/>
    </dgm:pt>
    <dgm:pt modelId="{5CF030A2-A510-41BB-AF44-912D9725DE37}" type="pres">
      <dgm:prSet presAssocID="{5C7E6A32-9DA9-4952-802A-7F9A6A5BB02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C4E1B32-7EA7-4DD9-809D-2AB84F4222ED}" type="pres">
      <dgm:prSet presAssocID="{5C7E6A32-9DA9-4952-802A-7F9A6A5BB028}" presName="iconSpace" presStyleCnt="0"/>
      <dgm:spPr/>
    </dgm:pt>
    <dgm:pt modelId="{7D11234B-CA5C-4024-B1EE-B05DFCBE8DC3}" type="pres">
      <dgm:prSet presAssocID="{5C7E6A32-9DA9-4952-802A-7F9A6A5BB028}" presName="parTx" presStyleLbl="revTx" presStyleIdx="8" presStyleCnt="10">
        <dgm:presLayoutVars>
          <dgm:chMax val="0"/>
          <dgm:chPref val="0"/>
        </dgm:presLayoutVars>
      </dgm:prSet>
      <dgm:spPr/>
    </dgm:pt>
    <dgm:pt modelId="{A07F5619-45BF-4F90-B9B8-0BE08731712D}" type="pres">
      <dgm:prSet presAssocID="{5C7E6A32-9DA9-4952-802A-7F9A6A5BB028}" presName="txSpace" presStyleCnt="0"/>
      <dgm:spPr/>
    </dgm:pt>
    <dgm:pt modelId="{9ABC963D-20E1-419B-96B3-7D0062EE3003}" type="pres">
      <dgm:prSet presAssocID="{5C7E6A32-9DA9-4952-802A-7F9A6A5BB028}" presName="desTx" presStyleLbl="revTx" presStyleIdx="9" presStyleCnt="10">
        <dgm:presLayoutVars/>
      </dgm:prSet>
      <dgm:spPr/>
    </dgm:pt>
  </dgm:ptLst>
  <dgm:cxnLst>
    <dgm:cxn modelId="{1784D60F-9A35-4F4E-B113-C2BB40363B7F}" srcId="{5D431804-0CFE-4F62-8581-16EAA1BD2FDB}" destId="{EAB8A28B-19BD-4BBB-A7D6-CB33D03F706A}" srcOrd="0" destOrd="0" parTransId="{4732ECD7-AA6E-41D5-BC06-6914A1C51179}" sibTransId="{FBD7C400-9C8C-4F7D-8112-7E33A85DC24B}"/>
    <dgm:cxn modelId="{4ACE151E-6DB9-44CF-825A-5AE525E6BCC8}" srcId="{03724CF8-307C-42BC-8973-0C242AA721BB}" destId="{256DB735-C47E-4865-A190-E8A5ACCDF3BF}" srcOrd="0" destOrd="0" parTransId="{0B24DE82-E5C6-486B-82C6-62BD6B30E19F}" sibTransId="{2FD821D4-4019-453A-AD07-7A14DAF467B0}"/>
    <dgm:cxn modelId="{13624931-C2D9-4DEC-9296-C5DEA368756A}" type="presOf" srcId="{DD1197A3-60EA-42D4-890E-5B193C79EAD9}" destId="{4B39E7BA-367A-46BB-9A72-B02646F8BAB5}" srcOrd="0" destOrd="0" presId="urn:microsoft.com/office/officeart/2018/2/layout/IconLabelDescriptionList"/>
    <dgm:cxn modelId="{07CD3D38-2C28-4C4F-A1D2-860D5A679B2C}" srcId="{5D431804-0CFE-4F62-8581-16EAA1BD2FDB}" destId="{55831878-8852-4FFB-9871-90C74495B89E}" srcOrd="2" destOrd="0" parTransId="{94468068-055C-415F-A656-ABA6AC3058DD}" sibTransId="{26810A0C-68D6-40BD-B7B9-9A391900A8F6}"/>
    <dgm:cxn modelId="{195BB03D-0C17-4078-96A0-D731DDD6A3A5}" srcId="{5D431804-0CFE-4F62-8581-16EAA1BD2FDB}" destId="{5C7E6A32-9DA9-4952-802A-7F9A6A5BB028}" srcOrd="4" destOrd="0" parTransId="{AF938AAA-03B3-450F-9EC6-B22B1DEB2D8C}" sibTransId="{8DA7354A-FD48-4DB1-80E7-2C2F54F6DB56}"/>
    <dgm:cxn modelId="{50FF9464-F3EF-4297-B14B-B358A302FF3A}" type="presOf" srcId="{5C7E6A32-9DA9-4952-802A-7F9A6A5BB028}" destId="{7D11234B-CA5C-4024-B1EE-B05DFCBE8DC3}" srcOrd="0" destOrd="0" presId="urn:microsoft.com/office/officeart/2018/2/layout/IconLabelDescriptionList"/>
    <dgm:cxn modelId="{844B5199-10C9-4DBA-8ED3-A60AB4FBC859}" type="presOf" srcId="{55831878-8852-4FFB-9871-90C74495B89E}" destId="{DFB9D8A1-E50B-4A73-B408-E1523D30A293}" srcOrd="0" destOrd="0" presId="urn:microsoft.com/office/officeart/2018/2/layout/IconLabelDescriptionList"/>
    <dgm:cxn modelId="{3FE344B2-C4BD-449A-AF4B-09ACD37468A2}" type="presOf" srcId="{EAB8A28B-19BD-4BBB-A7D6-CB33D03F706A}" destId="{A876AD87-3872-457B-8264-54CE2D0F5A1B}" srcOrd="0" destOrd="0" presId="urn:microsoft.com/office/officeart/2018/2/layout/IconLabelDescriptionList"/>
    <dgm:cxn modelId="{EE68ADB3-FE59-461D-ADD3-81B85510F64C}" srcId="{5D431804-0CFE-4F62-8581-16EAA1BD2FDB}" destId="{03724CF8-307C-42BC-8973-0C242AA721BB}" srcOrd="3" destOrd="0" parTransId="{CF41487E-E010-4C22-A2AF-B49C76F1A4DB}" sibTransId="{222D493B-5118-46EF-86DC-9D1E99BC0266}"/>
    <dgm:cxn modelId="{21045AC1-D56F-4A19-8547-894EC48D0809}" type="presOf" srcId="{03724CF8-307C-42BC-8973-0C242AA721BB}" destId="{4D306FD5-241E-4440-975A-5B7DF0CE606C}" srcOrd="0" destOrd="0" presId="urn:microsoft.com/office/officeart/2018/2/layout/IconLabelDescriptionList"/>
    <dgm:cxn modelId="{4236FBCD-32C6-455E-BB62-AE377AC643D7}" type="presOf" srcId="{256DB735-C47E-4865-A190-E8A5ACCDF3BF}" destId="{A78F233A-6DB6-4968-BED1-4257246B7746}" srcOrd="0" destOrd="0" presId="urn:microsoft.com/office/officeart/2018/2/layout/IconLabelDescriptionList"/>
    <dgm:cxn modelId="{B71A56DF-2883-4FF0-9FED-939BEC72302D}" srcId="{5D431804-0CFE-4F62-8581-16EAA1BD2FDB}" destId="{DD1197A3-60EA-42D4-890E-5B193C79EAD9}" srcOrd="1" destOrd="0" parTransId="{14610F1B-EE21-434A-AE4C-951BCF850B7D}" sibTransId="{D33C170C-213C-413B-B843-9431EBEB0E95}"/>
    <dgm:cxn modelId="{204093F1-C97A-48DE-BBC3-1742AEF1E17F}" type="presOf" srcId="{5D431804-0CFE-4F62-8581-16EAA1BD2FDB}" destId="{0E9B87F3-9DF3-4F73-B679-0FB18C2019CA}" srcOrd="0" destOrd="0" presId="urn:microsoft.com/office/officeart/2018/2/layout/IconLabelDescriptionList"/>
    <dgm:cxn modelId="{871F25DB-1AF0-46BB-BA99-8CD5B9F402EA}" type="presParOf" srcId="{0E9B87F3-9DF3-4F73-B679-0FB18C2019CA}" destId="{E7F99AA1-9671-4AED-984F-66DF891480CD}" srcOrd="0" destOrd="0" presId="urn:microsoft.com/office/officeart/2018/2/layout/IconLabelDescriptionList"/>
    <dgm:cxn modelId="{2605FF2E-DB4F-48B6-86E8-F7E7BA0087D8}" type="presParOf" srcId="{E7F99AA1-9671-4AED-984F-66DF891480CD}" destId="{97490C6A-8586-49D8-8714-3EE1597ADF28}" srcOrd="0" destOrd="0" presId="urn:microsoft.com/office/officeart/2018/2/layout/IconLabelDescriptionList"/>
    <dgm:cxn modelId="{EF91D21E-621C-41AD-BF09-BA37B0C4D9F0}" type="presParOf" srcId="{E7F99AA1-9671-4AED-984F-66DF891480CD}" destId="{C95D11E6-21A4-4A63-BEE8-55ABF5469CE2}" srcOrd="1" destOrd="0" presId="urn:microsoft.com/office/officeart/2018/2/layout/IconLabelDescriptionList"/>
    <dgm:cxn modelId="{20F08ADE-E5B6-4B23-9BFE-8C1D6CF863DA}" type="presParOf" srcId="{E7F99AA1-9671-4AED-984F-66DF891480CD}" destId="{A876AD87-3872-457B-8264-54CE2D0F5A1B}" srcOrd="2" destOrd="0" presId="urn:microsoft.com/office/officeart/2018/2/layout/IconLabelDescriptionList"/>
    <dgm:cxn modelId="{C6F1B80C-C101-4A22-A97C-E32ACF151748}" type="presParOf" srcId="{E7F99AA1-9671-4AED-984F-66DF891480CD}" destId="{B1192A2B-D454-4C19-A342-2881EA88AF04}" srcOrd="3" destOrd="0" presId="urn:microsoft.com/office/officeart/2018/2/layout/IconLabelDescriptionList"/>
    <dgm:cxn modelId="{5FF13F1F-53A5-4777-A00B-555F4E7D554D}" type="presParOf" srcId="{E7F99AA1-9671-4AED-984F-66DF891480CD}" destId="{2A806D70-673E-472F-8C83-8D5F7378368C}" srcOrd="4" destOrd="0" presId="urn:microsoft.com/office/officeart/2018/2/layout/IconLabelDescriptionList"/>
    <dgm:cxn modelId="{BB1E571C-1BC6-4F8D-939E-81C5EEDF18EC}" type="presParOf" srcId="{0E9B87F3-9DF3-4F73-B679-0FB18C2019CA}" destId="{E4441277-00D7-4556-A7CE-ED0355E1C80E}" srcOrd="1" destOrd="0" presId="urn:microsoft.com/office/officeart/2018/2/layout/IconLabelDescriptionList"/>
    <dgm:cxn modelId="{CB5C3838-65BB-4A67-9924-3EC26F012013}" type="presParOf" srcId="{0E9B87F3-9DF3-4F73-B679-0FB18C2019CA}" destId="{C7CEAEC5-7196-4287-B9C7-794F8B035878}" srcOrd="2" destOrd="0" presId="urn:microsoft.com/office/officeart/2018/2/layout/IconLabelDescriptionList"/>
    <dgm:cxn modelId="{C768E249-DD04-4D7B-86DE-B946342550AE}" type="presParOf" srcId="{C7CEAEC5-7196-4287-B9C7-794F8B035878}" destId="{06BD61A6-E335-48F6-BFB9-E99BE1D70003}" srcOrd="0" destOrd="0" presId="urn:microsoft.com/office/officeart/2018/2/layout/IconLabelDescriptionList"/>
    <dgm:cxn modelId="{2FBE58BE-D321-4E06-9DDC-53E225D43F23}" type="presParOf" srcId="{C7CEAEC5-7196-4287-B9C7-794F8B035878}" destId="{6FCC2AD1-E0DE-4565-BDDF-5D1CD3C05B20}" srcOrd="1" destOrd="0" presId="urn:microsoft.com/office/officeart/2018/2/layout/IconLabelDescriptionList"/>
    <dgm:cxn modelId="{810894D5-4B70-4187-9864-921BF520CFEB}" type="presParOf" srcId="{C7CEAEC5-7196-4287-B9C7-794F8B035878}" destId="{4B39E7BA-367A-46BB-9A72-B02646F8BAB5}" srcOrd="2" destOrd="0" presId="urn:microsoft.com/office/officeart/2018/2/layout/IconLabelDescriptionList"/>
    <dgm:cxn modelId="{95467437-B9B7-4245-B9E9-C0C783CC7025}" type="presParOf" srcId="{C7CEAEC5-7196-4287-B9C7-794F8B035878}" destId="{54C516E3-5965-4022-B7F6-8ADAFDF05D1C}" srcOrd="3" destOrd="0" presId="urn:microsoft.com/office/officeart/2018/2/layout/IconLabelDescriptionList"/>
    <dgm:cxn modelId="{F43F2358-C711-4AE5-BF48-73B6FCAF9572}" type="presParOf" srcId="{C7CEAEC5-7196-4287-B9C7-794F8B035878}" destId="{03D29F53-1982-40A1-BED1-C24353BA1BD3}" srcOrd="4" destOrd="0" presId="urn:microsoft.com/office/officeart/2018/2/layout/IconLabelDescriptionList"/>
    <dgm:cxn modelId="{92EC98B4-69E6-416F-AE60-2B0CEE74117B}" type="presParOf" srcId="{0E9B87F3-9DF3-4F73-B679-0FB18C2019CA}" destId="{F5BCB144-C200-4818-B180-3B840CDD0DD6}" srcOrd="3" destOrd="0" presId="urn:microsoft.com/office/officeart/2018/2/layout/IconLabelDescriptionList"/>
    <dgm:cxn modelId="{4923098B-F3FA-4275-852C-3E11AD92B45D}" type="presParOf" srcId="{0E9B87F3-9DF3-4F73-B679-0FB18C2019CA}" destId="{5862CCC5-B25C-41DA-87A0-C4EC09F56E49}" srcOrd="4" destOrd="0" presId="urn:microsoft.com/office/officeart/2018/2/layout/IconLabelDescriptionList"/>
    <dgm:cxn modelId="{3600550C-696C-4F4A-9804-5384E9BAB5F8}" type="presParOf" srcId="{5862CCC5-B25C-41DA-87A0-C4EC09F56E49}" destId="{637CEE12-0943-41F8-8646-62E2D18E1139}" srcOrd="0" destOrd="0" presId="urn:microsoft.com/office/officeart/2018/2/layout/IconLabelDescriptionList"/>
    <dgm:cxn modelId="{639CB055-F71A-4296-B69C-62CEDFDC391C}" type="presParOf" srcId="{5862CCC5-B25C-41DA-87A0-C4EC09F56E49}" destId="{9C027F1C-4567-4BF9-B602-D50296D90335}" srcOrd="1" destOrd="0" presId="urn:microsoft.com/office/officeart/2018/2/layout/IconLabelDescriptionList"/>
    <dgm:cxn modelId="{AD4B59BE-192C-4032-B6E1-FD5E40A3E87B}" type="presParOf" srcId="{5862CCC5-B25C-41DA-87A0-C4EC09F56E49}" destId="{DFB9D8A1-E50B-4A73-B408-E1523D30A293}" srcOrd="2" destOrd="0" presId="urn:microsoft.com/office/officeart/2018/2/layout/IconLabelDescriptionList"/>
    <dgm:cxn modelId="{3E127B10-B792-469D-827B-45BDE38BFEF5}" type="presParOf" srcId="{5862CCC5-B25C-41DA-87A0-C4EC09F56E49}" destId="{E252BFD5-2C74-47F0-9CFD-1AA0ABEA7135}" srcOrd="3" destOrd="0" presId="urn:microsoft.com/office/officeart/2018/2/layout/IconLabelDescriptionList"/>
    <dgm:cxn modelId="{E4299A71-3470-42D5-BC01-11E271BB0F75}" type="presParOf" srcId="{5862CCC5-B25C-41DA-87A0-C4EC09F56E49}" destId="{C8BA47D8-7575-4AA9-8C39-F94D6AE12E13}" srcOrd="4" destOrd="0" presId="urn:microsoft.com/office/officeart/2018/2/layout/IconLabelDescriptionList"/>
    <dgm:cxn modelId="{7FD1FAC9-55B6-4E83-A029-BDF85B0987F6}" type="presParOf" srcId="{0E9B87F3-9DF3-4F73-B679-0FB18C2019CA}" destId="{E63DEB6E-48B0-4EE4-9608-D3707CBBC28E}" srcOrd="5" destOrd="0" presId="urn:microsoft.com/office/officeart/2018/2/layout/IconLabelDescriptionList"/>
    <dgm:cxn modelId="{CE54F1C9-E737-4D76-B9E9-66FD72DEADC6}" type="presParOf" srcId="{0E9B87F3-9DF3-4F73-B679-0FB18C2019CA}" destId="{5C9C9EA2-1B75-455C-A8A4-F552CE659C2C}" srcOrd="6" destOrd="0" presId="urn:microsoft.com/office/officeart/2018/2/layout/IconLabelDescriptionList"/>
    <dgm:cxn modelId="{13E6BD4B-165E-4CA3-A2BF-29203FA65010}" type="presParOf" srcId="{5C9C9EA2-1B75-455C-A8A4-F552CE659C2C}" destId="{773E2A0D-66A4-4952-B4B4-1596C2C38462}" srcOrd="0" destOrd="0" presId="urn:microsoft.com/office/officeart/2018/2/layout/IconLabelDescriptionList"/>
    <dgm:cxn modelId="{3F9B3ECB-6A69-4673-A067-896B14027CDC}" type="presParOf" srcId="{5C9C9EA2-1B75-455C-A8A4-F552CE659C2C}" destId="{F180A99B-C70E-4931-A06A-F31927BA964F}" srcOrd="1" destOrd="0" presId="urn:microsoft.com/office/officeart/2018/2/layout/IconLabelDescriptionList"/>
    <dgm:cxn modelId="{147A715E-E3B9-4398-98B1-0D5B5A34F3A6}" type="presParOf" srcId="{5C9C9EA2-1B75-455C-A8A4-F552CE659C2C}" destId="{4D306FD5-241E-4440-975A-5B7DF0CE606C}" srcOrd="2" destOrd="0" presId="urn:microsoft.com/office/officeart/2018/2/layout/IconLabelDescriptionList"/>
    <dgm:cxn modelId="{01320918-CE10-4644-8EF9-DD873190ED36}" type="presParOf" srcId="{5C9C9EA2-1B75-455C-A8A4-F552CE659C2C}" destId="{878C7EA7-2072-4A49-80DD-8DE6EAFC8B0D}" srcOrd="3" destOrd="0" presId="urn:microsoft.com/office/officeart/2018/2/layout/IconLabelDescriptionList"/>
    <dgm:cxn modelId="{FD364A07-702F-4132-8ED6-8479F99C0BAA}" type="presParOf" srcId="{5C9C9EA2-1B75-455C-A8A4-F552CE659C2C}" destId="{A78F233A-6DB6-4968-BED1-4257246B7746}" srcOrd="4" destOrd="0" presId="urn:microsoft.com/office/officeart/2018/2/layout/IconLabelDescriptionList"/>
    <dgm:cxn modelId="{6006C79F-5BC7-47F5-9399-C47F69D3282D}" type="presParOf" srcId="{0E9B87F3-9DF3-4F73-B679-0FB18C2019CA}" destId="{597706F2-1C70-4BA1-A85C-4F210EFE4425}" srcOrd="7" destOrd="0" presId="urn:microsoft.com/office/officeart/2018/2/layout/IconLabelDescriptionList"/>
    <dgm:cxn modelId="{D3C00D5A-F55F-41F0-ABC6-472183D80CEF}" type="presParOf" srcId="{0E9B87F3-9DF3-4F73-B679-0FB18C2019CA}" destId="{75DA7BE8-526E-4ABB-8CB0-9A9B0CE0ABE5}" srcOrd="8" destOrd="0" presId="urn:microsoft.com/office/officeart/2018/2/layout/IconLabelDescriptionList"/>
    <dgm:cxn modelId="{F26F09E4-9108-41A1-ABDA-0B1A5327658A}" type="presParOf" srcId="{75DA7BE8-526E-4ABB-8CB0-9A9B0CE0ABE5}" destId="{5CF030A2-A510-41BB-AF44-912D9725DE37}" srcOrd="0" destOrd="0" presId="urn:microsoft.com/office/officeart/2018/2/layout/IconLabelDescriptionList"/>
    <dgm:cxn modelId="{595FBDBA-1639-4991-919F-D2BFB5EBF2F1}" type="presParOf" srcId="{75DA7BE8-526E-4ABB-8CB0-9A9B0CE0ABE5}" destId="{6C4E1B32-7EA7-4DD9-809D-2AB84F4222ED}" srcOrd="1" destOrd="0" presId="urn:microsoft.com/office/officeart/2018/2/layout/IconLabelDescriptionList"/>
    <dgm:cxn modelId="{56D2612A-F28B-4A30-8BA9-721E75A2D3B3}" type="presParOf" srcId="{75DA7BE8-526E-4ABB-8CB0-9A9B0CE0ABE5}" destId="{7D11234B-CA5C-4024-B1EE-B05DFCBE8DC3}" srcOrd="2" destOrd="0" presId="urn:microsoft.com/office/officeart/2018/2/layout/IconLabelDescriptionList"/>
    <dgm:cxn modelId="{FBAA726F-E8D1-46B0-9E46-8F7CE5E5692A}" type="presParOf" srcId="{75DA7BE8-526E-4ABB-8CB0-9A9B0CE0ABE5}" destId="{A07F5619-45BF-4F90-B9B8-0BE08731712D}" srcOrd="3" destOrd="0" presId="urn:microsoft.com/office/officeart/2018/2/layout/IconLabelDescriptionList"/>
    <dgm:cxn modelId="{68CBDB5F-58FF-4373-88AA-6AC4BCAEAA00}" type="presParOf" srcId="{75DA7BE8-526E-4ABB-8CB0-9A9B0CE0ABE5}" destId="{9ABC963D-20E1-419B-96B3-7D0062EE300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A1FF-2E3C-D74B-A5E4-792385D8AB01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23F9D-216A-934D-A80B-38BB6E0283A2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does the MPC State?</a:t>
          </a:r>
        </a:p>
      </dsp:txBody>
      <dsp:txXfrm>
        <a:off x="0" y="531"/>
        <a:ext cx="10515600" cy="483363"/>
      </dsp:txXfrm>
    </dsp:sp>
    <dsp:sp modelId="{9DF7F57F-8C09-F544-A621-1BD8CE6DDDD5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C95E0-45D2-444A-B49C-ECB05CF706C8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Federal 8(a) program</a:t>
          </a:r>
        </a:p>
      </dsp:txBody>
      <dsp:txXfrm>
        <a:off x="0" y="483895"/>
        <a:ext cx="10515600" cy="483363"/>
      </dsp:txXfrm>
    </dsp:sp>
    <dsp:sp modelId="{0BD90926-F13A-AE40-9A20-BC92AAA516B8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02866-1114-7F42-81C3-56225DAF9A6B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Supreme Court case, </a:t>
          </a:r>
          <a:r>
            <a:rPr lang="en-US" sz="2100" i="1" kern="1200"/>
            <a:t>Students for Fair Admissions, Inc. v President &amp; Fellows of Harv. Coll.</a:t>
          </a:r>
          <a:endParaRPr lang="en-US" sz="2100" kern="1200"/>
        </a:p>
      </dsp:txBody>
      <dsp:txXfrm>
        <a:off x="0" y="967259"/>
        <a:ext cx="10515600" cy="483363"/>
      </dsp:txXfrm>
    </dsp:sp>
    <dsp:sp modelId="{D1D17A7F-6658-974F-97E5-051B2A4D7664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023FD-38AE-C144-BAFB-54A973C13E05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District Court case, </a:t>
          </a:r>
          <a:r>
            <a:rPr lang="en-US" sz="2100" i="1" kern="1200"/>
            <a:t>Ultima Servs. Corp. v. United States Dep’t of Agric.</a:t>
          </a:r>
          <a:endParaRPr lang="en-US" sz="2100" kern="1200"/>
        </a:p>
      </dsp:txBody>
      <dsp:txXfrm>
        <a:off x="0" y="1450623"/>
        <a:ext cx="10515600" cy="483363"/>
      </dsp:txXfrm>
    </dsp:sp>
    <dsp:sp modelId="{9E0F514D-3AC7-4343-A2D8-E2070237099C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257CE-1A62-1147-840D-3D0E0236B03F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Federal Response to the cases</a:t>
          </a:r>
        </a:p>
      </dsp:txBody>
      <dsp:txXfrm>
        <a:off x="0" y="1933987"/>
        <a:ext cx="10515600" cy="483363"/>
      </dsp:txXfrm>
    </dsp:sp>
    <dsp:sp modelId="{DF8ABE21-DBA3-5742-9BA1-E80B3D57C011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BEA13-7800-474F-9CA6-C30BEF316F62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Survey of State Programs at risk</a:t>
          </a:r>
        </a:p>
      </dsp:txBody>
      <dsp:txXfrm>
        <a:off x="0" y="2417350"/>
        <a:ext cx="10515600" cy="483363"/>
      </dsp:txXfrm>
    </dsp:sp>
    <dsp:sp modelId="{4F55CB34-42D0-E840-B628-DD623F593A7F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D157-7370-754F-9BF4-8E4E77C49CFF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the Survey measured</a:t>
          </a:r>
        </a:p>
      </dsp:txBody>
      <dsp:txXfrm>
        <a:off x="0" y="2900714"/>
        <a:ext cx="10515600" cy="483363"/>
      </dsp:txXfrm>
    </dsp:sp>
    <dsp:sp modelId="{71E90187-5DEE-FB41-9AD4-222D639E531A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9B84D-F7C5-7F4D-ACEC-514D9EDD24F6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Summary of Findings</a:t>
          </a:r>
        </a:p>
      </dsp:txBody>
      <dsp:txXfrm>
        <a:off x="0" y="3384078"/>
        <a:ext cx="10515600" cy="483363"/>
      </dsp:txXfrm>
    </dsp:sp>
    <dsp:sp modelId="{52A29F57-FB7B-D045-B503-92DCE844B8B6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60531-7704-954F-984C-BA5B40D16B01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now?</a:t>
          </a:r>
        </a:p>
      </dsp:txBody>
      <dsp:txXfrm>
        <a:off x="0" y="3867442"/>
        <a:ext cx="10515600" cy="483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7F5EE-7CEE-FC48-AF5B-C8202849FBB0}">
      <dsp:nvSpPr>
        <dsp:cNvPr id="0" name=""/>
        <dsp:cNvSpPr/>
      </dsp:nvSpPr>
      <dsp:spPr>
        <a:xfrm>
          <a:off x="0" y="46147"/>
          <a:ext cx="6231591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states surveyed were found to have a minority-owned business program in some form, even more conservative states.</a:t>
          </a:r>
        </a:p>
      </dsp:txBody>
      <dsp:txXfrm>
        <a:off x="51003" y="97150"/>
        <a:ext cx="6129585" cy="942803"/>
      </dsp:txXfrm>
    </dsp:sp>
    <dsp:sp modelId="{E1CD06F5-D7EB-764E-8829-A82C12362E2C}">
      <dsp:nvSpPr>
        <dsp:cNvPr id="0" name=""/>
        <dsp:cNvSpPr/>
      </dsp:nvSpPr>
      <dsp:spPr>
        <a:xfrm>
          <a:off x="0" y="1145677"/>
          <a:ext cx="6231591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Most states had a presumption of disadvantage with a qualifying ethnicity maintaining 51% of control of the business.</a:t>
          </a:r>
        </a:p>
      </dsp:txBody>
      <dsp:txXfrm>
        <a:off x="51003" y="1196680"/>
        <a:ext cx="6129585" cy="942803"/>
      </dsp:txXfrm>
    </dsp:sp>
    <dsp:sp modelId="{0CEBB83E-633C-0840-AF8A-26B6E84DBC8D}">
      <dsp:nvSpPr>
        <dsp:cNvPr id="0" name=""/>
        <dsp:cNvSpPr/>
      </dsp:nvSpPr>
      <dsp:spPr>
        <a:xfrm>
          <a:off x="0" y="2245208"/>
          <a:ext cx="6231591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African American, Asian, Native American, Pacific Islander, Hispanic/Latino</a:t>
          </a:r>
        </a:p>
      </dsp:txBody>
      <dsp:txXfrm>
        <a:off x="51003" y="2296211"/>
        <a:ext cx="6129585" cy="942803"/>
      </dsp:txXfrm>
    </dsp:sp>
    <dsp:sp modelId="{D66CCBA1-4CF9-A34F-9553-56B059D0AF98}">
      <dsp:nvSpPr>
        <dsp:cNvPr id="0" name=""/>
        <dsp:cNvSpPr/>
      </dsp:nvSpPr>
      <dsp:spPr>
        <a:xfrm>
          <a:off x="0" y="3344738"/>
          <a:ext cx="6231591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Most states focus on certification as a minority-owned business rather than a targeted program</a:t>
          </a:r>
        </a:p>
      </dsp:txBody>
      <dsp:txXfrm>
        <a:off x="51003" y="3395741"/>
        <a:ext cx="6129585" cy="942803"/>
      </dsp:txXfrm>
    </dsp:sp>
    <dsp:sp modelId="{BF57DFD4-83CF-3F43-9F3C-8CC1FC158F2B}">
      <dsp:nvSpPr>
        <dsp:cNvPr id="0" name=""/>
        <dsp:cNvSpPr/>
      </dsp:nvSpPr>
      <dsp:spPr>
        <a:xfrm>
          <a:off x="0" y="4444267"/>
          <a:ext cx="6231591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Washington Required both social and economic disadvantage</a:t>
          </a:r>
        </a:p>
      </dsp:txBody>
      <dsp:txXfrm>
        <a:off x="51003" y="4495270"/>
        <a:ext cx="6129585" cy="942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90C6A-8586-49D8-8714-3EE1597ADF28}">
      <dsp:nvSpPr>
        <dsp:cNvPr id="0" name=""/>
        <dsp:cNvSpPr/>
      </dsp:nvSpPr>
      <dsp:spPr>
        <a:xfrm>
          <a:off x="3557" y="941875"/>
          <a:ext cx="645257" cy="645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6AD87-3872-457B-8264-54CE2D0F5A1B}">
      <dsp:nvSpPr>
        <dsp:cNvPr id="0" name=""/>
        <dsp:cNvSpPr/>
      </dsp:nvSpPr>
      <dsp:spPr>
        <a:xfrm>
          <a:off x="3557" y="1693239"/>
          <a:ext cx="1843593" cy="131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Many states have modeled their programs to conform with the federal program</a:t>
          </a:r>
        </a:p>
      </dsp:txBody>
      <dsp:txXfrm>
        <a:off x="3557" y="1693239"/>
        <a:ext cx="1843593" cy="1315617"/>
      </dsp:txXfrm>
    </dsp:sp>
    <dsp:sp modelId="{2A806D70-673E-472F-8C83-8D5F7378368C}">
      <dsp:nvSpPr>
        <dsp:cNvPr id="0" name=""/>
        <dsp:cNvSpPr/>
      </dsp:nvSpPr>
      <dsp:spPr>
        <a:xfrm>
          <a:off x="3557" y="3058208"/>
          <a:ext cx="1843593" cy="3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D61A6-E335-48F6-BFB9-E99BE1D70003}">
      <dsp:nvSpPr>
        <dsp:cNvPr id="0" name=""/>
        <dsp:cNvSpPr/>
      </dsp:nvSpPr>
      <dsp:spPr>
        <a:xfrm>
          <a:off x="2169780" y="941875"/>
          <a:ext cx="645257" cy="645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9E7BA-367A-46BB-9A72-B02646F8BAB5}">
      <dsp:nvSpPr>
        <dsp:cNvPr id="0" name=""/>
        <dsp:cNvSpPr/>
      </dsp:nvSpPr>
      <dsp:spPr>
        <a:xfrm>
          <a:off x="2169780" y="1693239"/>
          <a:ext cx="1843593" cy="131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In response for </a:t>
          </a:r>
          <a:r>
            <a:rPr lang="en-US" sz="1400" i="1" kern="1200"/>
            <a:t>Students for Fair Admissions</a:t>
          </a:r>
          <a:r>
            <a:rPr lang="en-US" sz="1400" kern="1200"/>
            <a:t>, states may follow the SBA’s recommendation to include a social disadvantage narrative</a:t>
          </a:r>
        </a:p>
      </dsp:txBody>
      <dsp:txXfrm>
        <a:off x="2169780" y="1693239"/>
        <a:ext cx="1843593" cy="1315617"/>
      </dsp:txXfrm>
    </dsp:sp>
    <dsp:sp modelId="{03D29F53-1982-40A1-BED1-C24353BA1BD3}">
      <dsp:nvSpPr>
        <dsp:cNvPr id="0" name=""/>
        <dsp:cNvSpPr/>
      </dsp:nvSpPr>
      <dsp:spPr>
        <a:xfrm>
          <a:off x="2169780" y="3058208"/>
          <a:ext cx="1843593" cy="3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CEE12-0943-41F8-8646-62E2D18E1139}">
      <dsp:nvSpPr>
        <dsp:cNvPr id="0" name=""/>
        <dsp:cNvSpPr/>
      </dsp:nvSpPr>
      <dsp:spPr>
        <a:xfrm>
          <a:off x="4336003" y="941875"/>
          <a:ext cx="645257" cy="645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9D8A1-E50B-4A73-B408-E1523D30A293}">
      <dsp:nvSpPr>
        <dsp:cNvPr id="0" name=""/>
        <dsp:cNvSpPr/>
      </dsp:nvSpPr>
      <dsp:spPr>
        <a:xfrm>
          <a:off x="4336003" y="1693239"/>
          <a:ext cx="1843593" cy="131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Response may look to the MPC for broad definition of disadvantaged business</a:t>
          </a:r>
        </a:p>
      </dsp:txBody>
      <dsp:txXfrm>
        <a:off x="4336003" y="1693239"/>
        <a:ext cx="1843593" cy="1315617"/>
      </dsp:txXfrm>
    </dsp:sp>
    <dsp:sp modelId="{C8BA47D8-7575-4AA9-8C39-F94D6AE12E13}">
      <dsp:nvSpPr>
        <dsp:cNvPr id="0" name=""/>
        <dsp:cNvSpPr/>
      </dsp:nvSpPr>
      <dsp:spPr>
        <a:xfrm>
          <a:off x="4336003" y="3058208"/>
          <a:ext cx="1843593" cy="3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2A0D-66A4-4952-B4B4-1596C2C38462}">
      <dsp:nvSpPr>
        <dsp:cNvPr id="0" name=""/>
        <dsp:cNvSpPr/>
      </dsp:nvSpPr>
      <dsp:spPr>
        <a:xfrm>
          <a:off x="6502225" y="941875"/>
          <a:ext cx="645257" cy="645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06FD5-241E-4440-975A-5B7DF0CE606C}">
      <dsp:nvSpPr>
        <dsp:cNvPr id="0" name=""/>
        <dsp:cNvSpPr/>
      </dsp:nvSpPr>
      <dsp:spPr>
        <a:xfrm>
          <a:off x="6502225" y="1693239"/>
          <a:ext cx="1843593" cy="131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States may perform their own risk analysis on their state certification and programs</a:t>
          </a:r>
        </a:p>
      </dsp:txBody>
      <dsp:txXfrm>
        <a:off x="6502225" y="1693239"/>
        <a:ext cx="1843593" cy="1315617"/>
      </dsp:txXfrm>
    </dsp:sp>
    <dsp:sp modelId="{A78F233A-6DB6-4968-BED1-4257246B7746}">
      <dsp:nvSpPr>
        <dsp:cNvPr id="0" name=""/>
        <dsp:cNvSpPr/>
      </dsp:nvSpPr>
      <dsp:spPr>
        <a:xfrm>
          <a:off x="6502225" y="3058208"/>
          <a:ext cx="1843593" cy="3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More challenges will arise and continue to create case law</a:t>
          </a:r>
        </a:p>
      </dsp:txBody>
      <dsp:txXfrm>
        <a:off x="6502225" y="3058208"/>
        <a:ext cx="1843593" cy="351253"/>
      </dsp:txXfrm>
    </dsp:sp>
    <dsp:sp modelId="{5CF030A2-A510-41BB-AF44-912D9725DE37}">
      <dsp:nvSpPr>
        <dsp:cNvPr id="0" name=""/>
        <dsp:cNvSpPr/>
      </dsp:nvSpPr>
      <dsp:spPr>
        <a:xfrm>
          <a:off x="8668448" y="941875"/>
          <a:ext cx="645257" cy="645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1234B-CA5C-4024-B1EE-B05DFCBE8DC3}">
      <dsp:nvSpPr>
        <dsp:cNvPr id="0" name=""/>
        <dsp:cNvSpPr/>
      </dsp:nvSpPr>
      <dsp:spPr>
        <a:xfrm>
          <a:off x="8668448" y="1693239"/>
          <a:ext cx="1843593" cy="131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May await federal responses (e.g., future court rulings, federal guideline updates…etc.)</a:t>
          </a:r>
        </a:p>
      </dsp:txBody>
      <dsp:txXfrm>
        <a:off x="8668448" y="1693239"/>
        <a:ext cx="1843593" cy="1315617"/>
      </dsp:txXfrm>
    </dsp:sp>
    <dsp:sp modelId="{9ABC963D-20E1-419B-96B3-7D0062EE3003}">
      <dsp:nvSpPr>
        <dsp:cNvPr id="0" name=""/>
        <dsp:cNvSpPr/>
      </dsp:nvSpPr>
      <dsp:spPr>
        <a:xfrm>
          <a:off x="8668448" y="3058208"/>
          <a:ext cx="1843593" cy="35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69295-B7A6-7344-9345-9DBCDFBF9AF1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2325F-F598-0A4C-BB8D-EA8EAD11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2325F-F598-0A4C-BB8D-EA8EAD11F2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A0F3-CF1C-5A70-3191-8826FE2D8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86D2C-4BE1-4E89-A8F7-659B43A07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72D97-0135-23F2-3FA7-E787E530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D164-1995-924A-B937-3188E5B34385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9FC12-2333-BAC1-1CB5-23DC845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A5421-F09F-490E-9B02-4A2C7BFE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435F-9C41-47D5-73B2-BC417D66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D5DBD-8132-B1D2-B5BD-9C5BA3A9A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9D865-33F4-4234-121F-5666AC10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F960-A77A-B442-BC30-09899FD66C5F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D3C89-23AC-4836-8592-9896350B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9964B-2FD8-7EDB-CE71-A1140DC1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4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A4841-CA76-B295-4849-66F026E44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75A10-7C0B-E7A1-AF7E-3A0C981A4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59F5A-CB3D-861A-3C49-F8C1279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8B72-BEA4-2948-BABE-C0F47889DBA3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2FE34-7CF9-65B0-375C-8B912B8B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7CE7-BD28-58B8-2CB6-1BCAC420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FE3D-D5D0-1FBF-40F3-411545C3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F3991-0139-D698-9913-F95DD28C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6D04-BBD5-5E30-9479-8401C66C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79D3-2A59-0A44-8029-EB927C44E234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9BA5E-A8FA-D133-3F34-3C67C899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14B6E-1EF3-FB82-4804-99B32B6B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099F-33DB-C75D-535A-0EC28683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7461E-3FC6-F2AB-734C-39557F753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B53C-9EB2-69F4-D33C-B315383B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8B5B-915B-CE4A-A6DE-27EA58677BBD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1076-41DC-AC72-47B7-2FA04717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D2399-286C-5E1B-A9E9-D2829C69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7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B27B-B6CB-6978-E5DF-FDAE6143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3786-2E8A-12C2-8CB1-3577D499A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984D0-12DD-BE8F-AC21-D1E2C25DD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7A60F-969B-7D71-1A15-3D74CA1A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EB9-B7A3-6549-8315-6CD5BAC0E607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0496E-50C3-3E49-6D20-9F513CD8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2579-A230-BDF9-BC58-A2413FDD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2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0208-0AC9-D970-A027-230EB171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E00BC-95F6-547F-8F43-713129F6E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9A735-93D0-373E-45F4-A006B20EF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4B449-1E17-1BB9-1F11-55726FDE2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B72F3-7D8F-B1DF-C92F-D143D71EA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FD1F0A-22D0-82AE-19C0-DB0C5A29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1694-FD08-BC47-89DC-79423C994B85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6AD60-F1E7-BE14-83EA-26F953F4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61985-B322-90C7-42EC-09F1B87E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7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6624-DC08-6B1C-6EED-A2E5825B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36B30-DC59-FDC7-08D8-19064B1C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E643-1B32-FF42-A3CD-FD1A1459915A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1A1D4-AF1A-26CB-BC22-3A12FA11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C46CD-1A7D-EB9C-45D3-10E9351D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AAB82-1585-828E-3792-EC99E9E2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102F-7E54-9A42-A456-157916E9B2C8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83428-714C-DE7D-FF3C-9DC3BB04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A229-7F15-658B-02E8-05F4C386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4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6C9B-D6B9-19DA-B3B4-B053F8B6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6CAF3-E740-6CC0-38FB-A4A7B307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B3A9D-9AEB-FB34-F301-D0F4A9ADF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2C374-3F38-7401-4B6A-34962AC6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5CDE-F2B6-4640-84CD-0D591FBB5E48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D48AC-44DC-8E08-B8B1-D21B8FAE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85130-256A-5919-620F-24F08254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5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21FE-F239-CFDA-5F1E-5D367245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7AAC8-BAFF-4749-4108-7C977DB11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ACFF8-EDE0-CA10-E511-CBF11FFC9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C006A-0B26-BD56-BC15-34408BE7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B0E9-EB29-734A-AE16-CD60A97DA451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0F763-9367-F094-6189-F59D5707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7BFC-BFAF-D633-C65B-A697FCE7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4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A9214-4126-E789-A66A-62504DCB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2A953-6AEC-9DDC-BF50-F2C8DA3BF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32F07-72E6-01BA-899C-09A7C214E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4E29-39DB-D445-BA7B-6D095B8E1DF4}" type="datetime1">
              <a:rPr lang="en-US" smtClean="0"/>
              <a:t>10/7/23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ED777-D30A-7F01-52B7-926B08380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87A70-EC75-C913-8A7B-76715E4FB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4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atlyn.har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79652-1B00-42C4-A117-E8824AD0E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287" b="7926"/>
          <a:stretch/>
        </p:blipFill>
        <p:spPr>
          <a:xfrm>
            <a:off x="-152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0A114-1E4E-D3F1-5D6A-378B3766E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103" y="654908"/>
            <a:ext cx="10416746" cy="334868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Small and disadvantaged businesses under the MPC after </a:t>
            </a:r>
            <a:r>
              <a:rPr lang="en-US" sz="5400" i="1" dirty="0">
                <a:solidFill>
                  <a:srgbClr val="FFFFFF"/>
                </a:solidFill>
              </a:rPr>
              <a:t>Students for Fair Admissions v. Harvard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AB20C-D779-D61F-A3C8-52C95DC4A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Assessing states’ minority-owned business programs at risk for using race-based preferences</a:t>
            </a:r>
          </a:p>
        </p:txBody>
      </p:sp>
    </p:spTree>
    <p:extLst>
      <p:ext uri="{BB962C8B-B14F-4D97-AF65-F5344CB8AC3E}">
        <p14:creationId xmlns:p14="http://schemas.microsoft.com/office/powerpoint/2010/main" val="923135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9944-D2C0-C27C-1D33-5153C148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Survey Measure?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C04102-D6A0-2FD3-3B78-A7858F52A633}"/>
              </a:ext>
            </a:extLst>
          </p:cNvPr>
          <p:cNvGrpSpPr/>
          <p:nvPr/>
        </p:nvGrpSpPr>
        <p:grpSpPr>
          <a:xfrm>
            <a:off x="988541" y="2558689"/>
            <a:ext cx="5572897" cy="3339251"/>
            <a:chOff x="2286029" y="2966934"/>
            <a:chExt cx="4867721" cy="2220403"/>
          </a:xfrm>
        </p:grpSpPr>
        <p:sp>
          <p:nvSpPr>
            <p:cNvPr id="9" name="Rectangle 8" descr="Head with Gears">
              <a:extLst>
                <a:ext uri="{FF2B5EF4-FFF2-40B4-BE49-F238E27FC236}">
                  <a16:creationId xmlns:a16="http://schemas.microsoft.com/office/drawing/2014/main" id="{9D722D49-9894-207F-8720-4F3A83162287}"/>
                </a:ext>
              </a:extLst>
            </p:cNvPr>
            <p:cNvSpPr/>
            <p:nvPr/>
          </p:nvSpPr>
          <p:spPr>
            <a:xfrm>
              <a:off x="2286029" y="2966934"/>
              <a:ext cx="753785" cy="753785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7405D63-630F-20D2-D840-813FD077A5E9}"/>
                </a:ext>
              </a:extLst>
            </p:cNvPr>
            <p:cNvSpPr/>
            <p:nvPr/>
          </p:nvSpPr>
          <p:spPr>
            <a:xfrm>
              <a:off x="2286029" y="3812202"/>
              <a:ext cx="2153671" cy="666292"/>
            </a:xfrm>
            <a:custGeom>
              <a:avLst/>
              <a:gdLst>
                <a:gd name="connsiteX0" fmla="*/ 0 w 2153671"/>
                <a:gd name="connsiteY0" fmla="*/ 0 h 666292"/>
                <a:gd name="connsiteX1" fmla="*/ 2153671 w 2153671"/>
                <a:gd name="connsiteY1" fmla="*/ 0 h 666292"/>
                <a:gd name="connsiteX2" fmla="*/ 2153671 w 2153671"/>
                <a:gd name="connsiteY2" fmla="*/ 666292 h 666292"/>
                <a:gd name="connsiteX3" fmla="*/ 0 w 2153671"/>
                <a:gd name="connsiteY3" fmla="*/ 666292 h 666292"/>
                <a:gd name="connsiteX4" fmla="*/ 0 w 2153671"/>
                <a:gd name="connsiteY4" fmla="*/ 0 h 66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671" h="666292">
                  <a:moveTo>
                    <a:pt x="0" y="0"/>
                  </a:moveTo>
                  <a:lnTo>
                    <a:pt x="2153671" y="0"/>
                  </a:lnTo>
                  <a:lnTo>
                    <a:pt x="2153671" y="666292"/>
                  </a:lnTo>
                  <a:lnTo>
                    <a:pt x="0" y="6662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kern="1200" dirty="0"/>
                <a:t>Analysis of language and risk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108038-149F-B6E5-1216-B2674F9B1E43}"/>
                </a:ext>
              </a:extLst>
            </p:cNvPr>
            <p:cNvSpPr/>
            <p:nvPr/>
          </p:nvSpPr>
          <p:spPr>
            <a:xfrm>
              <a:off x="2286029" y="4521045"/>
              <a:ext cx="2153671" cy="5734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06CFA32-05E6-6340-0037-0E8C00DB6D3E}"/>
                </a:ext>
              </a:extLst>
            </p:cNvPr>
            <p:cNvSpPr/>
            <p:nvPr/>
          </p:nvSpPr>
          <p:spPr>
            <a:xfrm>
              <a:off x="4816594" y="3812202"/>
              <a:ext cx="2153671" cy="666292"/>
            </a:xfrm>
            <a:custGeom>
              <a:avLst/>
              <a:gdLst>
                <a:gd name="connsiteX0" fmla="*/ 0 w 2153671"/>
                <a:gd name="connsiteY0" fmla="*/ 0 h 666292"/>
                <a:gd name="connsiteX1" fmla="*/ 2153671 w 2153671"/>
                <a:gd name="connsiteY1" fmla="*/ 0 h 666292"/>
                <a:gd name="connsiteX2" fmla="*/ 2153671 w 2153671"/>
                <a:gd name="connsiteY2" fmla="*/ 666292 h 666292"/>
                <a:gd name="connsiteX3" fmla="*/ 0 w 2153671"/>
                <a:gd name="connsiteY3" fmla="*/ 666292 h 666292"/>
                <a:gd name="connsiteX4" fmla="*/ 0 w 2153671"/>
                <a:gd name="connsiteY4" fmla="*/ 0 h 66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671" h="666292">
                  <a:moveTo>
                    <a:pt x="0" y="0"/>
                  </a:moveTo>
                  <a:lnTo>
                    <a:pt x="2153671" y="0"/>
                  </a:lnTo>
                  <a:lnTo>
                    <a:pt x="2153671" y="666292"/>
                  </a:lnTo>
                  <a:lnTo>
                    <a:pt x="0" y="6662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kern="1200" dirty="0"/>
                <a:t>Flagged language mentioning specific ethnicity or race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D26EC2A-AF9F-7500-7E03-7981A7B36644}"/>
                </a:ext>
              </a:extLst>
            </p:cNvPr>
            <p:cNvSpPr/>
            <p:nvPr/>
          </p:nvSpPr>
          <p:spPr>
            <a:xfrm>
              <a:off x="4816594" y="4521045"/>
              <a:ext cx="2337156" cy="666292"/>
            </a:xfrm>
            <a:custGeom>
              <a:avLst/>
              <a:gdLst>
                <a:gd name="connsiteX0" fmla="*/ 0 w 2153671"/>
                <a:gd name="connsiteY0" fmla="*/ 0 h 573405"/>
                <a:gd name="connsiteX1" fmla="*/ 2153671 w 2153671"/>
                <a:gd name="connsiteY1" fmla="*/ 0 h 573405"/>
                <a:gd name="connsiteX2" fmla="*/ 2153671 w 2153671"/>
                <a:gd name="connsiteY2" fmla="*/ 573405 h 573405"/>
                <a:gd name="connsiteX3" fmla="*/ 0 w 2153671"/>
                <a:gd name="connsiteY3" fmla="*/ 573405 h 573405"/>
                <a:gd name="connsiteX4" fmla="*/ 0 w 2153671"/>
                <a:gd name="connsiteY4" fmla="*/ 0 h 57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671" h="573405">
                  <a:moveTo>
                    <a:pt x="0" y="0"/>
                  </a:moveTo>
                  <a:lnTo>
                    <a:pt x="2153671" y="0"/>
                  </a:lnTo>
                  <a:lnTo>
                    <a:pt x="2153671" y="573405"/>
                  </a:lnTo>
                  <a:lnTo>
                    <a:pt x="0" y="5734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E.g., Asian, Black, Hispanic…etc.</a:t>
              </a:r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Rebuttable presumption of disadvantaged status?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93046-3803-4AC5-8D68-55CE24C7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71013-34FF-A11B-6B2A-BCD69DB46998}"/>
              </a:ext>
            </a:extLst>
          </p:cNvPr>
          <p:cNvSpPr txBox="1"/>
          <p:nvPr/>
        </p:nvSpPr>
        <p:spPr>
          <a:xfrm>
            <a:off x="7039155" y="1905000"/>
            <a:ext cx="2743200" cy="26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641945-C719-A59E-1575-46AD247E41E1}"/>
              </a:ext>
            </a:extLst>
          </p:cNvPr>
          <p:cNvSpPr txBox="1">
            <a:spLocks/>
          </p:cNvSpPr>
          <p:nvPr/>
        </p:nvSpPr>
        <p:spPr>
          <a:xfrm>
            <a:off x="6782865" y="1905000"/>
            <a:ext cx="5103340" cy="4451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States Surveyed (12)</a:t>
            </a:r>
          </a:p>
          <a:p>
            <a:pPr lvl="1"/>
            <a:r>
              <a:rPr lang="en-US" dirty="0"/>
              <a:t>California</a:t>
            </a:r>
          </a:p>
          <a:p>
            <a:pPr lvl="1"/>
            <a:r>
              <a:rPr lang="en-US" dirty="0"/>
              <a:t>Oregon</a:t>
            </a:r>
          </a:p>
          <a:p>
            <a:pPr lvl="1"/>
            <a:r>
              <a:rPr lang="en-US" dirty="0"/>
              <a:t>Washington </a:t>
            </a:r>
          </a:p>
          <a:p>
            <a:pPr lvl="1"/>
            <a:r>
              <a:rPr lang="en-US" dirty="0"/>
              <a:t>Maryland</a:t>
            </a:r>
          </a:p>
          <a:p>
            <a:pPr lvl="1"/>
            <a:r>
              <a:rPr lang="en-US" dirty="0"/>
              <a:t>New York</a:t>
            </a:r>
          </a:p>
          <a:p>
            <a:pPr lvl="1"/>
            <a:r>
              <a:rPr lang="en-US" dirty="0"/>
              <a:t>Alabama</a:t>
            </a:r>
          </a:p>
          <a:p>
            <a:pPr lvl="1"/>
            <a:r>
              <a:rPr lang="en-US" dirty="0"/>
              <a:t>Georgia</a:t>
            </a:r>
          </a:p>
          <a:p>
            <a:pPr lvl="1"/>
            <a:r>
              <a:rPr lang="en-US" dirty="0"/>
              <a:t>Florida</a:t>
            </a:r>
          </a:p>
          <a:p>
            <a:pPr lvl="1"/>
            <a:r>
              <a:rPr lang="en-US" dirty="0"/>
              <a:t>Arizona</a:t>
            </a:r>
          </a:p>
          <a:p>
            <a:pPr lvl="1"/>
            <a:r>
              <a:rPr lang="en-US" dirty="0"/>
              <a:t>Nevada</a:t>
            </a:r>
          </a:p>
          <a:p>
            <a:pPr lvl="1"/>
            <a:r>
              <a:rPr lang="en-US" dirty="0"/>
              <a:t>Virginia*</a:t>
            </a:r>
          </a:p>
          <a:p>
            <a:pPr lvl="1"/>
            <a:r>
              <a:rPr lang="en-US" dirty="0"/>
              <a:t>South Carolina</a:t>
            </a:r>
          </a:p>
          <a:p>
            <a:pPr lvl="1"/>
            <a:endParaRPr lang="en-US" dirty="0"/>
          </a:p>
        </p:txBody>
      </p:sp>
      <p:pic>
        <p:nvPicPr>
          <p:cNvPr id="16" name="Graphic 15" descr="Bank with solid fill">
            <a:extLst>
              <a:ext uri="{FF2B5EF4-FFF2-40B4-BE49-F238E27FC236}">
                <a16:creationId xmlns:a16="http://schemas.microsoft.com/office/drawing/2014/main" id="{0FE713FD-6BA4-12C9-8BEA-A4FC36333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7539" y="25586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73722-E24B-FB56-5D5B-816E5D8B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76" y="0"/>
            <a:ext cx="5116098" cy="11862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Summary of Findings</a:t>
            </a:r>
          </a:p>
        </p:txBody>
      </p:sp>
      <p:pic>
        <p:nvPicPr>
          <p:cNvPr id="6" name="Picture 5" descr="Calculator, pen, compass, money and a paper with graphs printed on it">
            <a:extLst>
              <a:ext uri="{FF2B5EF4-FFF2-40B4-BE49-F238E27FC236}">
                <a16:creationId xmlns:a16="http://schemas.microsoft.com/office/drawing/2014/main" id="{947E98D8-3C06-1892-53F8-652194F0D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16" r="24496" b="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B48C9-9F0E-D08A-1F50-9A62B3E7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57F1E4F-1CFF-5643-939E-217C01CDF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10" name="TextBox 2">
            <a:extLst>
              <a:ext uri="{FF2B5EF4-FFF2-40B4-BE49-F238E27FC236}">
                <a16:creationId xmlns:a16="http://schemas.microsoft.com/office/drawing/2014/main" id="{59D81678-805F-47DF-3F3B-1A22B1549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537347"/>
              </p:ext>
            </p:extLst>
          </p:nvPr>
        </p:nvGraphicFramePr>
        <p:xfrm>
          <a:off x="255706" y="1186249"/>
          <a:ext cx="6231591" cy="5535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222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B9C8-B0B2-7FC9-10A7-04D967EB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now?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D02C7DD-F2BF-E5A1-4FED-046031FC37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FF01D-FE03-4E18-09C1-AE4C84C7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7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CF927-965E-076B-96CB-2E9D762A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Thank you!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4F36B-0723-ACAD-333A-39EDE3D38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Katlyn Har – </a:t>
            </a:r>
            <a:r>
              <a:rPr lang="en-US" sz="2200">
                <a:hlinkClick r:id="rId2"/>
              </a:rPr>
              <a:t>Katlyn.har@gmail.com</a:t>
            </a:r>
            <a:r>
              <a:rPr lang="en-US" sz="22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8EE91-B987-4284-743C-61BE6638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1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83186-0590-4EEF-F3C1-A1060280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100F-8A1C-215E-D5DB-81447B68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2521527"/>
            <a:ext cx="5032569" cy="419994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What will the landscape of small and minority-owned business programs look like?</a:t>
            </a:r>
          </a:p>
          <a:p>
            <a:r>
              <a:rPr lang="en-US" sz="1800" dirty="0"/>
              <a:t>How will state programs be affected? </a:t>
            </a:r>
          </a:p>
          <a:p>
            <a:r>
              <a:rPr lang="en-US" sz="1800" dirty="0"/>
              <a:t>What does the case law require and how does this impact the state’s existing program?</a:t>
            </a:r>
          </a:p>
          <a:p>
            <a:r>
              <a:rPr lang="en-US" sz="1800" dirty="0"/>
              <a:t>How does the MPC framework establish minority-owned business programs?</a:t>
            </a:r>
          </a:p>
          <a:p>
            <a:r>
              <a:rPr lang="en-US" sz="1800" dirty="0"/>
              <a:t>Performed a survey of 12 states analyzing both the variety and similarities between their minority-owned business program</a:t>
            </a:r>
          </a:p>
          <a:p>
            <a:pPr lvl="1"/>
            <a:r>
              <a:rPr lang="en-US" sz="1800" dirty="0"/>
              <a:t>Analyzing program language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 descr="Front steps and columns of a majestic city building">
            <a:extLst>
              <a:ext uri="{FF2B5EF4-FFF2-40B4-BE49-F238E27FC236}">
                <a16:creationId xmlns:a16="http://schemas.microsoft.com/office/drawing/2014/main" id="{18B64B1C-B07D-B42E-2E1C-67A8B3F6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25" r="21474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AB708-EA14-3210-31FC-720FBD77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6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C045-BB15-9C64-A998-C71B803F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633D633-048F-6E1E-678A-601B6A90F1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20198-DF82-B238-33D6-672AD1C8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8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BB3B4-F326-1297-94C7-1E080AD4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does the MPC state?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613C-89E3-590D-60A1-A1CE1965F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10964"/>
            <a:ext cx="11513127" cy="4925363"/>
          </a:xfrm>
        </p:spPr>
        <p:txBody>
          <a:bodyPr>
            <a:normAutofit lnSpcReduction="10000"/>
          </a:bodyPr>
          <a:lstStyle/>
          <a:p>
            <a:pPr marL="166878" indent="-166878" defTabSz="667512">
              <a:spcBef>
                <a:spcPts val="73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MPC states it is designed to be a “model” rather than a “uniform” procurement code</a:t>
            </a:r>
          </a:p>
          <a:p>
            <a:pPr marL="500634" lvl="1" indent="-166878" defTabSz="667512">
              <a:spcBef>
                <a:spcPts val="365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Accommodate diverse and politically divergent governments</a:t>
            </a:r>
          </a:p>
          <a:p>
            <a:pPr marL="166878" indent="-166878" defTabSz="667512">
              <a:spcBef>
                <a:spcPts val="73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Article 11 ASSISTANCE TO SMALL AND DISADVANTAGED BUSINESSES; FEDERAL ASSISTANCE OR CONTRACT PROCUREMENT REQUIREMENTS</a:t>
            </a:r>
          </a:p>
          <a:p>
            <a:pPr marL="500634" lvl="1" indent="-166878" defTabSz="667512">
              <a:spcBef>
                <a:spcPts val="365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Disadvantaged Businesses “small business which is owned or controlled by a majority of persons, </a:t>
            </a:r>
            <a:r>
              <a:rPr lang="en-US" sz="1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limited to members of minority groups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who have been deprived of the opportunity to develop and maintain a competitive position in the economy because of social disadvantages.” No rebuttable presumption of disadvantage – inclusive, not exclusive</a:t>
            </a:r>
          </a:p>
          <a:p>
            <a:pPr marL="500634" lvl="1" indent="-166878" defTabSz="667512">
              <a:spcBef>
                <a:spcPts val="365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Assistance Programs (PART B) State’s obligation to help disadvantaged businesses contract with the State – Facilitation </a:t>
            </a:r>
          </a:p>
          <a:p>
            <a:pPr marL="500634" lvl="1" indent="-166878" defTabSz="667512">
              <a:spcBef>
                <a:spcPts val="365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Mandatory duties</a:t>
            </a:r>
          </a:p>
          <a:p>
            <a:pPr marL="834390" lvl="2" indent="-166878" defTabSz="667512">
              <a:spcBef>
                <a:spcPts val="365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publications</a:t>
            </a:r>
          </a:p>
          <a:p>
            <a:pPr marL="834390" lvl="2" indent="-166878" defTabSz="667512">
              <a:spcBef>
                <a:spcPts val="365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Lists</a:t>
            </a:r>
          </a:p>
          <a:p>
            <a:pPr marL="834390" lvl="2" indent="-166878" defTabSz="667512">
              <a:spcBef>
                <a:spcPts val="365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programs</a:t>
            </a:r>
          </a:p>
          <a:p>
            <a:pPr marL="834390" lvl="2" indent="-166878" defTabSz="667512">
              <a:spcBef>
                <a:spcPts val="365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 Payments</a:t>
            </a:r>
          </a:p>
          <a:p>
            <a:pPr marL="500634" lvl="1" indent="-166878" defTabSz="667512">
              <a:spcBef>
                <a:spcPts val="365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Compliance with Federal Programs (PART C) Where federal assistance is applicable </a:t>
            </a:r>
          </a:p>
          <a:p>
            <a:pPr marL="166878" indent="-166878" defTabSz="667512">
              <a:spcBef>
                <a:spcPts val="73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D – Other Socioeconomic Procurement Programs –Reserved for state’s programs</a:t>
            </a:r>
          </a:p>
          <a:p>
            <a:pPr marL="166878" indent="-166878" defTabSz="667512">
              <a:spcBef>
                <a:spcPts val="73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“Article 11 provides socioeconomic policies that a State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wish to amplify.”</a:t>
            </a:r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147B2-099F-0351-5782-15AB9E82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943" y="5755892"/>
            <a:ext cx="2020058" cy="268873"/>
          </a:xfrm>
        </p:spPr>
        <p:txBody>
          <a:bodyPr/>
          <a:lstStyle/>
          <a:p>
            <a:pPr defTabSz="667512">
              <a:spcAft>
                <a:spcPts val="600"/>
              </a:spcAft>
            </a:pPr>
            <a:fld id="{D57F1E4F-1CFF-5643-939E-217C01CDF565}" type="slidenum">
              <a:rPr lang="en-US" sz="87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667512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53BB4-1B08-435C-8664-FA16B94BE240}"/>
              </a:ext>
            </a:extLst>
          </p:cNvPr>
          <p:cNvSpPr txBox="1"/>
          <p:nvPr/>
        </p:nvSpPr>
        <p:spPr>
          <a:xfrm>
            <a:off x="4775630" y="6509135"/>
            <a:ext cx="9422863" cy="64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7512">
              <a:spcAft>
                <a:spcPts val="600"/>
              </a:spcAft>
            </a:pPr>
            <a:r>
              <a:rPr lang="en-US" sz="1314" kern="1200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  <a:r>
              <a:rPr lang="en-US" sz="131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14" kern="1200" cap="sm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Procurement Code for State and Local Governments (</a:t>
            </a:r>
            <a:r>
              <a:rPr lang="en-US" sz="131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commentary) (2000).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6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1313B-DEF5-5CCC-8A33-BB6EE8A1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Federal 8(a)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3C7C-D1B6-4E3D-8A20-464CBC2D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714500"/>
            <a:ext cx="11351649" cy="4924425"/>
          </a:xfrm>
        </p:spPr>
        <p:txBody>
          <a:bodyPr anchor="ctr">
            <a:normAutofit fontScale="92500"/>
          </a:bodyPr>
          <a:lstStyle/>
          <a:p>
            <a:r>
              <a:rPr lang="en-US" sz="1800" dirty="0"/>
              <a:t>Sections 7(j)(10) and 8(a) of the Small Business Act (15 U.S.C. §§ 636(j)(10) and 637(a)) authorizes the U.S. Small Business Administration (SBA) to establish a business development program, also known as the 8(a) Business Development program.</a:t>
            </a:r>
          </a:p>
          <a:p>
            <a:r>
              <a:rPr lang="en-US" sz="1800" dirty="0"/>
              <a:t>“with respect to the Administration’s business development programs the Congress finds—that the opportunity for full participation in our free enterprise system by socially and 	economically disadvantaged persons.” 15 U.S.C. 631(f)(1)(A). </a:t>
            </a:r>
          </a:p>
          <a:p>
            <a:r>
              <a:rPr lang="en-US" sz="1800" dirty="0"/>
              <a:t>“There is a rebuttable presumption that the following individuals are socially disadvantaged: Black Americans; Hispanic Americans; Native Americans …Asian Pacific Americans … Taiwan, Laos, Cambodia (Kampuchea), Vietnam, Korea…” 13 CFR 124.103(b)(1)</a:t>
            </a:r>
          </a:p>
          <a:p>
            <a:r>
              <a:rPr lang="en-US" sz="1800" dirty="0"/>
              <a:t>FAR Part 19</a:t>
            </a:r>
          </a:p>
          <a:p>
            <a:pPr lvl="1"/>
            <a:r>
              <a:rPr lang="en-US" sz="1800" dirty="0"/>
              <a:t>8(a) participants are eligible for small business contracting benefits</a:t>
            </a:r>
          </a:p>
          <a:p>
            <a:pPr lvl="2"/>
            <a:r>
              <a:rPr lang="en-US" sz="1800" dirty="0"/>
              <a:t>Sole source benefits FAR 19.800(b)</a:t>
            </a:r>
          </a:p>
          <a:p>
            <a:pPr lvl="2"/>
            <a:r>
              <a:rPr lang="en-US" sz="1800" dirty="0"/>
              <a:t>Set-aside allotments FAR 19.5</a:t>
            </a:r>
          </a:p>
          <a:p>
            <a:pPr lvl="2"/>
            <a:r>
              <a:rPr lang="en-US" sz="1800" dirty="0"/>
              <a:t>Preferences in contracting</a:t>
            </a:r>
          </a:p>
          <a:p>
            <a:r>
              <a:rPr lang="en-US" sz="1800" dirty="0"/>
              <a:t>How this applies to the state programs</a:t>
            </a:r>
          </a:p>
          <a:p>
            <a:pPr lvl="1"/>
            <a:r>
              <a:rPr lang="en-US" sz="1800" dirty="0"/>
              <a:t>Many states mold their program to the federal standards in order to receive federal funding</a:t>
            </a:r>
          </a:p>
          <a:p>
            <a:pPr lvl="1"/>
            <a:r>
              <a:rPr lang="en-US" sz="1800" b="0" i="0" dirty="0">
                <a:effectLst/>
              </a:rPr>
              <a:t>North American Industry Classification System (NAICS) </a:t>
            </a:r>
            <a:r>
              <a:rPr lang="en-US" sz="1800" dirty="0"/>
              <a:t> allows for certification for federal and many state contracting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83B5-1A18-1E7A-9F9A-C962911D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2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0148-556A-B389-ED9F-614B1F33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94" y="308692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000" i="1" dirty="0"/>
              <a:t>Students for Fair Admissions, Inc. v. President &amp; Fellows of Harv. Coll.</a:t>
            </a:r>
            <a:r>
              <a:rPr lang="en-US" sz="3000" dirty="0"/>
              <a:t>, 143 S. Ct. 2141 (2023)</a:t>
            </a:r>
            <a:endParaRPr lang="en-US" sz="3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0EF13-99EB-35C2-3D0C-F82BABD86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4" r="30755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07441-5AF6-6B99-1E85-537659228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325" y="1800237"/>
            <a:ext cx="6019800" cy="4410039"/>
          </a:xfrm>
        </p:spPr>
        <p:txBody>
          <a:bodyPr>
            <a:normAutofit/>
          </a:bodyPr>
          <a:lstStyle/>
          <a:p>
            <a:r>
              <a:rPr lang="en-US" sz="1600" dirty="0"/>
              <a:t>Whether race-based admission systems are a violation of the Equal Protection Clause of the Fourteenth Amendment</a:t>
            </a:r>
          </a:p>
          <a:p>
            <a:r>
              <a:rPr lang="en-US" sz="1600" dirty="0"/>
              <a:t>Exceptions to the Equal Protection Clause “</a:t>
            </a:r>
            <a:r>
              <a:rPr lang="en-US" sz="1600" b="0" i="0" dirty="0">
                <a:effectLst/>
              </a:rPr>
              <a:t>must survive a daunting </a:t>
            </a:r>
            <a:r>
              <a:rPr lang="en-US" sz="1600" dirty="0"/>
              <a:t>two-step examination known in our cases as ‘strict scrutiny.’” Students for Fair Admissions, Inc., 143 S. Ct. at 2162</a:t>
            </a:r>
          </a:p>
          <a:p>
            <a:pPr lvl="1"/>
            <a:r>
              <a:rPr lang="en-US" sz="1600" dirty="0"/>
              <a:t>Furthering compelling interests? No</a:t>
            </a:r>
          </a:p>
          <a:p>
            <a:pPr lvl="2"/>
            <a:r>
              <a:rPr lang="en-US" sz="1600" b="1" dirty="0"/>
              <a:t>Attempting to alleviate harm to disadvantaged minority groups and introduce diversity – not a sufficiently coherent or logically tied interest. </a:t>
            </a:r>
            <a:r>
              <a:rPr lang="en-US" sz="1600" i="1" dirty="0"/>
              <a:t>Id.</a:t>
            </a:r>
            <a:r>
              <a:rPr lang="en-US" sz="1600" dirty="0"/>
              <a:t> at 2166. </a:t>
            </a:r>
          </a:p>
          <a:p>
            <a:pPr lvl="1"/>
            <a:r>
              <a:rPr lang="en-US" sz="1600" dirty="0"/>
              <a:t>Narrowly Tailored?</a:t>
            </a:r>
          </a:p>
          <a:p>
            <a:pPr lvl="2"/>
            <a:r>
              <a:rPr lang="en-US" sz="1600" dirty="0"/>
              <a:t>No end goal – inarticulate goal outside of quotas</a:t>
            </a:r>
          </a:p>
          <a:p>
            <a:r>
              <a:rPr lang="en-US" sz="1600" dirty="0"/>
              <a:t>Affirmative action case that overturned race-based affirmative actions</a:t>
            </a:r>
          </a:p>
          <a:p>
            <a:pPr lvl="1"/>
            <a:r>
              <a:rPr lang="en-US" sz="1600" dirty="0"/>
              <a:t>Removing race-based affirmative action programs</a:t>
            </a:r>
          </a:p>
          <a:p>
            <a:r>
              <a:rPr lang="en-US" sz="1600" dirty="0"/>
              <a:t>Set a new standard for the constitutionality of affirmative action programs with race-based preferences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45A43-8828-BF1E-D380-897B2DDC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7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57A8-9E3C-4B0E-65A1-3DC8439C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581" y="308691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000" i="1" dirty="0"/>
              <a:t>Ultima Servs. Corp. v. United States </a:t>
            </a:r>
            <a:r>
              <a:rPr lang="en-US" sz="3000" i="1" dirty="0" err="1"/>
              <a:t>Dep't</a:t>
            </a:r>
            <a:r>
              <a:rPr lang="en-US" sz="3000" i="1" dirty="0"/>
              <a:t> of Agric.</a:t>
            </a:r>
            <a:r>
              <a:rPr lang="en-US" sz="3000" dirty="0"/>
              <a:t>,</a:t>
            </a:r>
            <a:r>
              <a:rPr lang="en-US" sz="3000" i="1" dirty="0"/>
              <a:t> 2023 U.S. Dist. LEXIS 124268.</a:t>
            </a:r>
          </a:p>
        </p:txBody>
      </p:sp>
      <p:pic>
        <p:nvPicPr>
          <p:cNvPr id="6" name="Picture 5" descr="Front steps and columns of a majestic city building">
            <a:extLst>
              <a:ext uri="{FF2B5EF4-FFF2-40B4-BE49-F238E27FC236}">
                <a16:creationId xmlns:a16="http://schemas.microsoft.com/office/drawing/2014/main" id="{3D06E400-234C-DC48-3D70-AA3E39002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7" r="26105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C4CB-2586-B052-5CAA-6C7629C2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711162"/>
            <a:ext cx="6191250" cy="483814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U.S. District Court for the Eastern District of Tennessee case struck down agency’s use of a race-based 8(a) program</a:t>
            </a:r>
          </a:p>
          <a:p>
            <a:r>
              <a:rPr lang="en-US" sz="1800" dirty="0"/>
              <a:t>Ultima claims USDA engaged in race-based discrimination when the plaintiff was no longer eligible to compete in an 8(a) contract</a:t>
            </a:r>
          </a:p>
          <a:p>
            <a:r>
              <a:rPr lang="en-US" sz="1800" b="1" dirty="0"/>
              <a:t>Can the SBA use a “rebuttable presumption” for minority groups in order to qualify them for preferential government contract awards? </a:t>
            </a:r>
          </a:p>
          <a:p>
            <a:pPr lvl="1"/>
            <a:r>
              <a:rPr lang="en-US" sz="1800" b="1" dirty="0"/>
              <a:t>No</a:t>
            </a:r>
            <a:r>
              <a:rPr lang="en-US" sz="1800" dirty="0"/>
              <a:t>. Cannot assume a small business is socially and economically disadvantaged based on the owner’s race</a:t>
            </a:r>
          </a:p>
          <a:p>
            <a:pPr lvl="1"/>
            <a:r>
              <a:rPr lang="en-US" sz="1800" dirty="0"/>
              <a:t>“When examining racial classifications, courts apply strict scrutiny.” citing </a:t>
            </a:r>
            <a:r>
              <a:rPr lang="en-US" sz="1800" i="1" dirty="0"/>
              <a:t>Students for Fair Admissions at *33. </a:t>
            </a:r>
            <a:endParaRPr lang="en-US" sz="1800" dirty="0"/>
          </a:p>
          <a:p>
            <a:pPr lvl="2"/>
            <a:r>
              <a:rPr lang="en-US" sz="1800" dirty="0"/>
              <a:t>“remediating specific, identified instances of past discrimination” citing </a:t>
            </a:r>
            <a:r>
              <a:rPr lang="en-US" sz="1800" i="1" dirty="0"/>
              <a:t>Students for Fair Admissions </a:t>
            </a:r>
            <a:r>
              <a:rPr lang="en-US" sz="1800" dirty="0"/>
              <a:t>at *34. </a:t>
            </a:r>
          </a:p>
          <a:p>
            <a:pPr lvl="1"/>
            <a:r>
              <a:rPr lang="en-US" sz="1800" dirty="0"/>
              <a:t>No compelling interest – rebuttable presumption did not prove any meaningful remediation for racial discrimination in government contracting </a:t>
            </a:r>
          </a:p>
          <a:p>
            <a:pPr lvl="1"/>
            <a:r>
              <a:rPr lang="en-US" sz="1800" dirty="0"/>
              <a:t>Not narrowly tailored – presumption of disadvantage is inflexible</a:t>
            </a:r>
          </a:p>
          <a:p>
            <a:r>
              <a:rPr lang="en-US" sz="1800" dirty="0"/>
              <a:t>Precedent for other cases?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9A513-CF96-DB25-C763-737E44F6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79A24-839A-2A61-19F5-2333FCF8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271849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Federal response?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C964-C8AA-76CE-561D-B8D1A0F6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865870"/>
            <a:ext cx="6002110" cy="4992130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In response to </a:t>
            </a:r>
            <a:r>
              <a:rPr lang="en-US" sz="1800" i="1" dirty="0"/>
              <a:t>Ultima</a:t>
            </a:r>
            <a:r>
              <a:rPr lang="en-US" sz="1800" dirty="0"/>
              <a:t>, SBA stated…</a:t>
            </a:r>
          </a:p>
          <a:p>
            <a:pPr lvl="1"/>
            <a:r>
              <a:rPr lang="en-US" sz="1800" dirty="0"/>
              <a:t>“Under DOJ guidance regarding the Court’s order, SBA is requiring all 8(a) participants who originally relied upon the presumption of social disadvantage in their application to re-establish their 8(a) Program eligibility by </a:t>
            </a:r>
            <a:r>
              <a:rPr lang="en-US" sz="1800" u="sng" dirty="0"/>
              <a:t>completing a social disadvantage narrative</a:t>
            </a:r>
            <a:r>
              <a:rPr lang="en-US" sz="1800" dirty="0"/>
              <a:t>. ” </a:t>
            </a:r>
            <a:r>
              <a:rPr lang="en-US" sz="1800" i="1" dirty="0"/>
              <a:t>Updates on the 8(a) Business Development program, </a:t>
            </a:r>
            <a:r>
              <a:rPr lang="en-US" sz="1800" dirty="0"/>
              <a:t>U.S. Small Business. Admin.,(last updated Sept. 26, 2023) https://</a:t>
            </a:r>
            <a:r>
              <a:rPr lang="en-US" sz="1800" dirty="0" err="1"/>
              <a:t>www.sba.gov</a:t>
            </a:r>
            <a:r>
              <a:rPr lang="en-US" sz="1800" dirty="0"/>
              <a:t>/federal-contracting/contracting-assistance-programs/8a-business-development-program/updates-8a-business-development-program.</a:t>
            </a:r>
          </a:p>
          <a:p>
            <a:pPr lvl="1"/>
            <a:r>
              <a:rPr lang="en-US" sz="1800" dirty="0"/>
              <a:t>Rebuttable presumption -&gt; Preponderance of the evidence</a:t>
            </a:r>
          </a:p>
          <a:p>
            <a:pPr lvl="2"/>
            <a:r>
              <a:rPr lang="en-US" sz="1800" dirty="0"/>
              <a:t>Disadvantage narrative must show bias and subsequent negative impact</a:t>
            </a:r>
          </a:p>
          <a:p>
            <a:pPr lvl="1"/>
            <a:r>
              <a:rPr lang="en-US" sz="1800" dirty="0"/>
              <a:t>Recommending resubmission for current applicants</a:t>
            </a:r>
          </a:p>
          <a:p>
            <a:pPr lvl="2"/>
            <a:r>
              <a:rPr lang="en-US" sz="1800" dirty="0"/>
              <a:t>Excluding Indian tribes, Alaska Native Corporations, Native Hawaiian Organizations, or Community Development Corporations.</a:t>
            </a:r>
          </a:p>
          <a:p>
            <a:endParaRPr lang="en-US" sz="1800" dirty="0"/>
          </a:p>
        </p:txBody>
      </p:sp>
      <p:pic>
        <p:nvPicPr>
          <p:cNvPr id="6" name="Picture 5" descr="Skyscrapers shown from view looking up">
            <a:extLst>
              <a:ext uri="{FF2B5EF4-FFF2-40B4-BE49-F238E27FC236}">
                <a16:creationId xmlns:a16="http://schemas.microsoft.com/office/drawing/2014/main" id="{6A80C19D-14FE-9592-6A85-F34F07147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5" r="38921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E69A-5EE6-C411-FC9F-82D7BA38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5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0323B-3E41-595B-6BC5-8D30E7BE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Survey of State Programs at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D599-0123-8EA9-069B-6CC987398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407773"/>
            <a:ext cx="7469149" cy="61907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Partial State Survey performed to analyze varying programs and associated risk</a:t>
            </a:r>
          </a:p>
          <a:p>
            <a:r>
              <a:rPr lang="en-US" sz="2000" dirty="0"/>
              <a:t>Methodology disclaimer</a:t>
            </a:r>
          </a:p>
          <a:p>
            <a:pPr lvl="1"/>
            <a:r>
              <a:rPr lang="en-US" sz="2000" dirty="0"/>
              <a:t>Not a Constitutional analysis – not trying to solve the state program</a:t>
            </a:r>
          </a:p>
          <a:p>
            <a:pPr lvl="1"/>
            <a:r>
              <a:rPr lang="en-US" sz="2000" dirty="0"/>
              <a:t>Excluded regional contracting programs</a:t>
            </a:r>
          </a:p>
          <a:p>
            <a:r>
              <a:rPr lang="en-US" sz="2000" dirty="0"/>
              <a:t>Assessed each program based on state language </a:t>
            </a:r>
          </a:p>
          <a:p>
            <a:pPr lvl="1"/>
            <a:r>
              <a:rPr lang="en-US" sz="2000" dirty="0"/>
              <a:t>Looking at the state’s online programs</a:t>
            </a:r>
          </a:p>
          <a:p>
            <a:pPr lvl="2"/>
            <a:r>
              <a:rPr lang="en-US" dirty="0"/>
              <a:t>Eligibility requirements</a:t>
            </a:r>
          </a:p>
          <a:p>
            <a:pPr lvl="1"/>
            <a:r>
              <a:rPr lang="en-US" sz="2000" dirty="0"/>
              <a:t>Application documents</a:t>
            </a:r>
          </a:p>
          <a:p>
            <a:pPr lvl="2"/>
            <a:r>
              <a:rPr lang="en-US" dirty="0"/>
              <a:t>Certification</a:t>
            </a:r>
          </a:p>
          <a:p>
            <a:r>
              <a:rPr lang="en-US" sz="2000" dirty="0"/>
              <a:t>E.g., Oregon’s official website for their program states, “Minority Business Enterprise (MBE) and Women Business Enterprise (WBE) certifications are for </a:t>
            </a:r>
            <a:r>
              <a:rPr lang="en-US" sz="2000" b="1" dirty="0"/>
              <a:t>minority-owned and women-owned businesses </a:t>
            </a:r>
            <a:r>
              <a:rPr lang="en-US" sz="2000" dirty="0"/>
              <a:t>seeking opportunities for state, county, and city government, and special jurisdiction (e.g. hospitals and universities) contracts. M/WBE are based on the individual rather than the size of the business.” (emphasis added) 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CDC2B-22EF-39C6-0FC3-518B062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5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18898</TotalTime>
  <Words>1442</Words>
  <Application>Microsoft Macintosh PowerPoint</Application>
  <PresentationFormat>Widescreen</PresentationFormat>
  <Paragraphs>130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 3</vt:lpstr>
      <vt:lpstr>Office Theme</vt:lpstr>
      <vt:lpstr>Small and disadvantaged businesses under the MPC after Students for Fair Admissions v. Harvard</vt:lpstr>
      <vt:lpstr>Introduction</vt:lpstr>
      <vt:lpstr>Agenda</vt:lpstr>
      <vt:lpstr>What does the MPC state? </vt:lpstr>
      <vt:lpstr>Federal 8(a) program</vt:lpstr>
      <vt:lpstr>Students for Fair Admissions, Inc. v. President &amp; Fellows of Harv. Coll., 143 S. Ct. 2141 (2023)</vt:lpstr>
      <vt:lpstr>Ultima Servs. Corp. v. United States Dep't of Agric., 2023 U.S. Dist. LEXIS 124268.</vt:lpstr>
      <vt:lpstr>Federal response?</vt:lpstr>
      <vt:lpstr>Survey of State Programs at Risk</vt:lpstr>
      <vt:lpstr>What did the Survey Measure?</vt:lpstr>
      <vt:lpstr>Summary of Findings</vt:lpstr>
      <vt:lpstr>What now?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and disadvantaged business after Students for Fair Admissions v. Harvard</dc:title>
  <dc:creator>Har, Katlyn</dc:creator>
  <cp:lastModifiedBy>Har, Katlyn</cp:lastModifiedBy>
  <cp:revision>24</cp:revision>
  <dcterms:created xsi:type="dcterms:W3CDTF">2023-09-21T21:21:29Z</dcterms:created>
  <dcterms:modified xsi:type="dcterms:W3CDTF">2023-10-08T14:44:21Z</dcterms:modified>
</cp:coreProperties>
</file>