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281" r:id="rId3"/>
    <p:sldId id="282" r:id="rId4"/>
    <p:sldId id="279" r:id="rId5"/>
    <p:sldId id="283" r:id="rId6"/>
    <p:sldId id="276" r:id="rId7"/>
    <p:sldId id="257" r:id="rId8"/>
    <p:sldId id="258" r:id="rId9"/>
    <p:sldId id="272" r:id="rId10"/>
    <p:sldId id="278" r:id="rId11"/>
    <p:sldId id="259" r:id="rId12"/>
    <p:sldId id="274" r:id="rId13"/>
    <p:sldId id="277" r:id="rId14"/>
    <p:sldId id="261" r:id="rId15"/>
    <p:sldId id="28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88E3BB1-5972-C895-AC0A-4AA6653DC05C}" name="Yukins, Christopher R." initials="YCR" userId="S::Christopher.Yukins@arnoldporter.com::2069d103-297e-4f45-ada9-ae2c02f40d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143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C312B7-037A-4BDB-9073-D3BF8852D5BC}" v="8" dt="2023-10-01T15:47:57.4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938" autoAdjust="0"/>
  </p:normalViewPr>
  <p:slideViewPr>
    <p:cSldViewPr snapToGrid="0">
      <p:cViewPr>
        <p:scale>
          <a:sx n="60" d="100"/>
          <a:sy n="60" d="100"/>
        </p:scale>
        <p:origin x="902" y="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05B0BD-7D37-4E64-B116-97A5CA5BD2A7}" type="datetimeFigureOut">
              <a:rPr lang="en-US" smtClean="0"/>
              <a:t>10/8/2023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1E6AEC-C906-4637-BFB8-647DB03F0FBB}" type="slidenum">
              <a:rPr lang="en-US" smtClean="0"/>
              <a:t>‹#›</a:t>
            </a:fld>
            <a:endParaRPr lang="en-US" dirty="0"/>
          </a:p>
        </p:txBody>
      </p:sp>
    </p:spTree>
    <p:extLst>
      <p:ext uri="{BB962C8B-B14F-4D97-AF65-F5344CB8AC3E}">
        <p14:creationId xmlns:p14="http://schemas.microsoft.com/office/powerpoint/2010/main" val="1581182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dirty="0"/>
          </a:p>
        </p:txBody>
      </p:sp>
      <p:sp>
        <p:nvSpPr>
          <p:cNvPr id="4" name="Slide Number Placeholder 3"/>
          <p:cNvSpPr>
            <a:spLocks noGrp="1"/>
          </p:cNvSpPr>
          <p:nvPr>
            <p:ph type="sldNum" sz="quarter" idx="5"/>
          </p:nvPr>
        </p:nvSpPr>
        <p:spPr/>
        <p:txBody>
          <a:bodyPr/>
          <a:lstStyle/>
          <a:p>
            <a:fld id="{2C1E6AEC-C906-4637-BFB8-647DB03F0FBB}" type="slidenum">
              <a:rPr lang="en-US" smtClean="0"/>
              <a:t>2</a:t>
            </a:fld>
            <a:endParaRPr lang="en-US" dirty="0"/>
          </a:p>
        </p:txBody>
      </p:sp>
    </p:spTree>
    <p:extLst>
      <p:ext uri="{BB962C8B-B14F-4D97-AF65-F5344CB8AC3E}">
        <p14:creationId xmlns:p14="http://schemas.microsoft.com/office/powerpoint/2010/main" val="3838775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dirty="0"/>
          </a:p>
        </p:txBody>
      </p:sp>
      <p:sp>
        <p:nvSpPr>
          <p:cNvPr id="4" name="Slide Number Placeholder 3"/>
          <p:cNvSpPr>
            <a:spLocks noGrp="1"/>
          </p:cNvSpPr>
          <p:nvPr>
            <p:ph type="sldNum" sz="quarter" idx="5"/>
          </p:nvPr>
        </p:nvSpPr>
        <p:spPr/>
        <p:txBody>
          <a:bodyPr/>
          <a:lstStyle/>
          <a:p>
            <a:fld id="{2C1E6AEC-C906-4637-BFB8-647DB03F0FBB}" type="slidenum">
              <a:rPr lang="en-US" smtClean="0"/>
              <a:t>3</a:t>
            </a:fld>
            <a:endParaRPr lang="en-US" dirty="0"/>
          </a:p>
        </p:txBody>
      </p:sp>
    </p:spTree>
    <p:extLst>
      <p:ext uri="{BB962C8B-B14F-4D97-AF65-F5344CB8AC3E}">
        <p14:creationId xmlns:p14="http://schemas.microsoft.com/office/powerpoint/2010/main" val="629628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dirty="0"/>
              <a:t>Federal Acquisition Regulation (FAR) 16.101</a:t>
            </a:r>
          </a:p>
          <a:p>
            <a:pPr marL="0" lvl="1"/>
            <a:r>
              <a:rPr lang="en-US" dirty="0"/>
              <a:t>Title 10 United States Code (U.S.C.) § 3322(a)</a:t>
            </a:r>
          </a:p>
          <a:p>
            <a:pPr marL="0" lvl="1"/>
            <a:r>
              <a:rPr lang="en-US" dirty="0"/>
              <a:t>41 U.S.C. §3905(a),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Title 2 Code of Federal Regulations (CFR) §200.318, Office of Management and Budget (OMB) Uniform Guidance (2014)</a:t>
            </a:r>
          </a:p>
          <a:p>
            <a:pPr marL="0" lvl="1"/>
            <a:r>
              <a:rPr lang="en-US" dirty="0"/>
              <a:t>Model Procurement Code (MPC)</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Department of Justice (DoJ) Guide to Procurement Procedures by Grantees (updated 2014)</a:t>
            </a:r>
          </a:p>
        </p:txBody>
      </p:sp>
      <p:sp>
        <p:nvSpPr>
          <p:cNvPr id="4" name="Slide Number Placeholder 3"/>
          <p:cNvSpPr>
            <a:spLocks noGrp="1"/>
          </p:cNvSpPr>
          <p:nvPr>
            <p:ph type="sldNum" sz="quarter" idx="5"/>
          </p:nvPr>
        </p:nvSpPr>
        <p:spPr/>
        <p:txBody>
          <a:bodyPr/>
          <a:lstStyle/>
          <a:p>
            <a:fld id="{2C1E6AEC-C906-4637-BFB8-647DB03F0FBB}" type="slidenum">
              <a:rPr lang="en-US" smtClean="0"/>
              <a:t>4</a:t>
            </a:fld>
            <a:endParaRPr lang="en-US" dirty="0"/>
          </a:p>
        </p:txBody>
      </p:sp>
    </p:spTree>
    <p:extLst>
      <p:ext uri="{BB962C8B-B14F-4D97-AF65-F5344CB8AC3E}">
        <p14:creationId xmlns:p14="http://schemas.microsoft.com/office/powerpoint/2010/main" val="3457883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dirty="0"/>
          </a:p>
        </p:txBody>
      </p:sp>
      <p:sp>
        <p:nvSpPr>
          <p:cNvPr id="4" name="Slide Number Placeholder 3"/>
          <p:cNvSpPr>
            <a:spLocks noGrp="1"/>
          </p:cNvSpPr>
          <p:nvPr>
            <p:ph type="sldNum" sz="quarter" idx="5"/>
          </p:nvPr>
        </p:nvSpPr>
        <p:spPr/>
        <p:txBody>
          <a:bodyPr/>
          <a:lstStyle/>
          <a:p>
            <a:fld id="{2C1E6AEC-C906-4637-BFB8-647DB03F0FBB}" type="slidenum">
              <a:rPr lang="en-US" smtClean="0"/>
              <a:t>5</a:t>
            </a:fld>
            <a:endParaRPr lang="en-US" dirty="0"/>
          </a:p>
        </p:txBody>
      </p:sp>
    </p:spTree>
    <p:extLst>
      <p:ext uri="{BB962C8B-B14F-4D97-AF65-F5344CB8AC3E}">
        <p14:creationId xmlns:p14="http://schemas.microsoft.com/office/powerpoint/2010/main" val="1792540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FAR 16.601</a:t>
            </a:r>
          </a:p>
          <a:p>
            <a:pPr marL="0" lvl="1"/>
            <a:r>
              <a:rPr lang="en-US" dirty="0"/>
              <a:t>10 U.S.C. § 3322(a)</a:t>
            </a:r>
          </a:p>
          <a:p>
            <a:pPr marL="0" lvl="1"/>
            <a:r>
              <a:rPr lang="en-US" dirty="0"/>
              <a:t>41 U.S.C. §3905(a)</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2 CFR §200.318, OMB Uniform Guidance (2014)</a:t>
            </a:r>
          </a:p>
          <a:p>
            <a:pPr marL="0" lvl="1"/>
            <a:r>
              <a:rPr lang="en-US" dirty="0"/>
              <a:t>MPC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DoJ Guide to Procurement Procedures by Grantees (updated 2014)</a:t>
            </a:r>
          </a:p>
        </p:txBody>
      </p:sp>
      <p:sp>
        <p:nvSpPr>
          <p:cNvPr id="4" name="Slide Number Placeholder 3"/>
          <p:cNvSpPr>
            <a:spLocks noGrp="1"/>
          </p:cNvSpPr>
          <p:nvPr>
            <p:ph type="sldNum" sz="quarter" idx="5"/>
          </p:nvPr>
        </p:nvSpPr>
        <p:spPr/>
        <p:txBody>
          <a:bodyPr/>
          <a:lstStyle/>
          <a:p>
            <a:fld id="{2C1E6AEC-C906-4637-BFB8-647DB03F0FBB}" type="slidenum">
              <a:rPr lang="en-US" smtClean="0"/>
              <a:t>6</a:t>
            </a:fld>
            <a:endParaRPr lang="en-US" dirty="0"/>
          </a:p>
        </p:txBody>
      </p:sp>
    </p:spTree>
    <p:extLst>
      <p:ext uri="{BB962C8B-B14F-4D97-AF65-F5344CB8AC3E}">
        <p14:creationId xmlns:p14="http://schemas.microsoft.com/office/powerpoint/2010/main" val="3492674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dirty="0"/>
          </a:p>
        </p:txBody>
      </p:sp>
      <p:sp>
        <p:nvSpPr>
          <p:cNvPr id="4" name="Slide Number Placeholder 3"/>
          <p:cNvSpPr>
            <a:spLocks noGrp="1"/>
          </p:cNvSpPr>
          <p:nvPr>
            <p:ph type="sldNum" sz="quarter" idx="5"/>
          </p:nvPr>
        </p:nvSpPr>
        <p:spPr/>
        <p:txBody>
          <a:bodyPr/>
          <a:lstStyle/>
          <a:p>
            <a:fld id="{2C1E6AEC-C906-4637-BFB8-647DB03F0FBB}" type="slidenum">
              <a:rPr lang="en-US" smtClean="0"/>
              <a:t>7</a:t>
            </a:fld>
            <a:endParaRPr lang="en-US" dirty="0"/>
          </a:p>
        </p:txBody>
      </p:sp>
    </p:spTree>
    <p:extLst>
      <p:ext uri="{BB962C8B-B14F-4D97-AF65-F5344CB8AC3E}">
        <p14:creationId xmlns:p14="http://schemas.microsoft.com/office/powerpoint/2010/main" val="241388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6D33C1F-C501-42FB-B617-518891CE9B82}" type="datetime1">
              <a:rPr lang="en-US" smtClean="0"/>
              <a:t>10/8/2023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EA97F9A-401C-47B1-9F09-B70904EC4D3D}" type="slidenum">
              <a:rPr lang="en-US" smtClean="0"/>
              <a:t>‹#›</a:t>
            </a:fld>
            <a:endParaRPr lang="en-US" dirty="0"/>
          </a:p>
        </p:txBody>
      </p:sp>
    </p:spTree>
    <p:extLst>
      <p:ext uri="{BB962C8B-B14F-4D97-AF65-F5344CB8AC3E}">
        <p14:creationId xmlns:p14="http://schemas.microsoft.com/office/powerpoint/2010/main" val="342368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D3236-E267-4715-BCE7-BCF575BB3C0E}" type="datetime1">
              <a:rPr lang="en-US" smtClean="0"/>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A97F9A-401C-47B1-9F09-B70904EC4D3D}" type="slidenum">
              <a:rPr lang="en-US" smtClean="0"/>
              <a:t>‹#›</a:t>
            </a:fld>
            <a:endParaRPr lang="en-US" dirty="0"/>
          </a:p>
        </p:txBody>
      </p:sp>
    </p:spTree>
    <p:extLst>
      <p:ext uri="{BB962C8B-B14F-4D97-AF65-F5344CB8AC3E}">
        <p14:creationId xmlns:p14="http://schemas.microsoft.com/office/powerpoint/2010/main" val="3521369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56CB7E0A-D8D5-4F94-B956-69C8C097C160}" type="datetime1">
              <a:rPr lang="en-US" smtClean="0"/>
              <a:t>10/8/2023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EA97F9A-401C-47B1-9F09-B70904EC4D3D}" type="slidenum">
              <a:rPr lang="en-US" smtClean="0"/>
              <a:t>‹#›</a:t>
            </a:fld>
            <a:endParaRPr lang="en-US" dirty="0"/>
          </a:p>
        </p:txBody>
      </p:sp>
    </p:spTree>
    <p:extLst>
      <p:ext uri="{BB962C8B-B14F-4D97-AF65-F5344CB8AC3E}">
        <p14:creationId xmlns:p14="http://schemas.microsoft.com/office/powerpoint/2010/main" val="230605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C02394-6A4E-4476-841F-7DE3ACDE79F8}" type="datetime1">
              <a:rPr lang="en-US" smtClean="0"/>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0EA97F9A-401C-47B1-9F09-B70904EC4D3D}" type="slidenum">
              <a:rPr lang="en-US" smtClean="0"/>
              <a:t>‹#›</a:t>
            </a:fld>
            <a:endParaRPr lang="en-US" dirty="0"/>
          </a:p>
        </p:txBody>
      </p:sp>
    </p:spTree>
    <p:extLst>
      <p:ext uri="{BB962C8B-B14F-4D97-AF65-F5344CB8AC3E}">
        <p14:creationId xmlns:p14="http://schemas.microsoft.com/office/powerpoint/2010/main" val="362345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3787D4A-32E6-42C2-B8D0-11B3A37B7BA2}" type="datetime1">
              <a:rPr lang="en-US" smtClean="0"/>
              <a:t>10/8/2023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EA97F9A-401C-47B1-9F09-B70904EC4D3D}" type="slidenum">
              <a:rPr lang="en-US" smtClean="0"/>
              <a:t>‹#›</a:t>
            </a:fld>
            <a:endParaRPr lang="en-US" dirty="0"/>
          </a:p>
        </p:txBody>
      </p:sp>
    </p:spTree>
    <p:extLst>
      <p:ext uri="{BB962C8B-B14F-4D97-AF65-F5344CB8AC3E}">
        <p14:creationId xmlns:p14="http://schemas.microsoft.com/office/powerpoint/2010/main" val="3123362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740D9C-3ECC-4089-A417-CDAE067A14E6}" type="datetime1">
              <a:rPr lang="en-US" smtClean="0"/>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A97F9A-401C-47B1-9F09-B70904EC4D3D}" type="slidenum">
              <a:rPr lang="en-US" smtClean="0"/>
              <a:t>‹#›</a:t>
            </a:fld>
            <a:endParaRPr lang="en-US" dirty="0"/>
          </a:p>
        </p:txBody>
      </p:sp>
    </p:spTree>
    <p:extLst>
      <p:ext uri="{BB962C8B-B14F-4D97-AF65-F5344CB8AC3E}">
        <p14:creationId xmlns:p14="http://schemas.microsoft.com/office/powerpoint/2010/main" val="240598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876345-2A2A-4AB1-92F3-CCD3DCA61478}" type="datetime1">
              <a:rPr lang="en-US" smtClean="0"/>
              <a:t>10/8/2023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A97F9A-401C-47B1-9F09-B70904EC4D3D}" type="slidenum">
              <a:rPr lang="en-US" smtClean="0"/>
              <a:t>‹#›</a:t>
            </a:fld>
            <a:endParaRPr lang="en-US" dirty="0"/>
          </a:p>
        </p:txBody>
      </p:sp>
    </p:spTree>
    <p:extLst>
      <p:ext uri="{BB962C8B-B14F-4D97-AF65-F5344CB8AC3E}">
        <p14:creationId xmlns:p14="http://schemas.microsoft.com/office/powerpoint/2010/main" val="3194268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696F2F-2109-4D74-AFD1-7DB894D856EF}" type="datetime1">
              <a:rPr lang="en-US" smtClean="0"/>
              <a:t>10/8/2023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A97F9A-401C-47B1-9F09-B70904EC4D3D}" type="slidenum">
              <a:rPr lang="en-US" smtClean="0"/>
              <a:t>‹#›</a:t>
            </a:fld>
            <a:endParaRPr lang="en-US" dirty="0"/>
          </a:p>
        </p:txBody>
      </p:sp>
    </p:spTree>
    <p:extLst>
      <p:ext uri="{BB962C8B-B14F-4D97-AF65-F5344CB8AC3E}">
        <p14:creationId xmlns:p14="http://schemas.microsoft.com/office/powerpoint/2010/main" val="378461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BA323-7349-4DE7-A324-2DA71801DADB}" type="datetime1">
              <a:rPr lang="en-US" smtClean="0"/>
              <a:t>10/8/2023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A97F9A-401C-47B1-9F09-B70904EC4D3D}" type="slidenum">
              <a:rPr lang="en-US" smtClean="0"/>
              <a:t>‹#›</a:t>
            </a:fld>
            <a:endParaRPr lang="en-US" dirty="0"/>
          </a:p>
        </p:txBody>
      </p:sp>
    </p:spTree>
    <p:extLst>
      <p:ext uri="{BB962C8B-B14F-4D97-AF65-F5344CB8AC3E}">
        <p14:creationId xmlns:p14="http://schemas.microsoft.com/office/powerpoint/2010/main" val="48935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6E0590C-0E66-4AD7-98C2-860A6A38C770}" type="datetime1">
              <a:rPr lang="en-US" smtClean="0"/>
              <a:t>10/8/2023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EA97F9A-401C-47B1-9F09-B70904EC4D3D}" type="slidenum">
              <a:rPr lang="en-US" smtClean="0"/>
              <a:t>‹#›</a:t>
            </a:fld>
            <a:endParaRPr lang="en-US" dirty="0"/>
          </a:p>
        </p:txBody>
      </p:sp>
    </p:spTree>
    <p:extLst>
      <p:ext uri="{BB962C8B-B14F-4D97-AF65-F5344CB8AC3E}">
        <p14:creationId xmlns:p14="http://schemas.microsoft.com/office/powerpoint/2010/main" val="1954922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A62CE2-E351-4340-BD9F-F8CEF38E7810}" type="datetime1">
              <a:rPr lang="en-US" smtClean="0"/>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A97F9A-401C-47B1-9F09-B70904EC4D3D}" type="slidenum">
              <a:rPr lang="en-US" smtClean="0"/>
              <a:t>‹#›</a:t>
            </a:fld>
            <a:endParaRPr lang="en-US" dirty="0"/>
          </a:p>
        </p:txBody>
      </p:sp>
    </p:spTree>
    <p:extLst>
      <p:ext uri="{BB962C8B-B14F-4D97-AF65-F5344CB8AC3E}">
        <p14:creationId xmlns:p14="http://schemas.microsoft.com/office/powerpoint/2010/main" val="294825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2E5428A-921D-4332-8CFD-C2675BD75714}" type="datetime1">
              <a:rPr lang="en-US" smtClean="0"/>
              <a:t>10/8/2023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EA97F9A-401C-47B1-9F09-B70904EC4D3D}"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99045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FC89D-F79B-C524-8390-A5D7DB1C3C81}"/>
              </a:ext>
            </a:extLst>
          </p:cNvPr>
          <p:cNvSpPr>
            <a:spLocks noGrp="1"/>
          </p:cNvSpPr>
          <p:nvPr>
            <p:ph type="ctrTitle"/>
          </p:nvPr>
        </p:nvSpPr>
        <p:spPr/>
        <p:txBody>
          <a:bodyPr>
            <a:normAutofit/>
          </a:bodyPr>
          <a:lstStyle/>
          <a:p>
            <a:r>
              <a:rPr lang="en-US" dirty="0"/>
              <a:t>Are the risks worth the rewards?</a:t>
            </a:r>
            <a:br>
              <a:rPr lang="en-US" dirty="0"/>
            </a:br>
            <a:r>
              <a:rPr lang="en-US" sz="2700" dirty="0"/>
              <a:t>Documenting Risks of Time &amp; Materials Contracts</a:t>
            </a:r>
          </a:p>
        </p:txBody>
      </p:sp>
      <p:sp>
        <p:nvSpPr>
          <p:cNvPr id="3" name="Subtitle 2">
            <a:extLst>
              <a:ext uri="{FF2B5EF4-FFF2-40B4-BE49-F238E27FC236}">
                <a16:creationId xmlns:a16="http://schemas.microsoft.com/office/drawing/2014/main" id="{6B8B13A1-3B8B-3F0C-F61D-C0E63A7CD122}"/>
              </a:ext>
            </a:extLst>
          </p:cNvPr>
          <p:cNvSpPr>
            <a:spLocks noGrp="1"/>
          </p:cNvSpPr>
          <p:nvPr>
            <p:ph type="subTitle" idx="1"/>
          </p:nvPr>
        </p:nvSpPr>
        <p:spPr>
          <a:xfrm>
            <a:off x="581194" y="3165894"/>
            <a:ext cx="10993546" cy="2976114"/>
          </a:xfrm>
        </p:spPr>
        <p:txBody>
          <a:bodyPr>
            <a:normAutofit fontScale="92500" lnSpcReduction="10000"/>
          </a:bodyPr>
          <a:lstStyle/>
          <a:p>
            <a:pPr algn="ctr"/>
            <a:r>
              <a:rPr lang="en-US" dirty="0">
                <a:solidFill>
                  <a:schemeClr val="bg1"/>
                </a:solidFill>
              </a:rPr>
              <a:t>The George Washington University Law School</a:t>
            </a:r>
          </a:p>
          <a:p>
            <a:pPr algn="ctr"/>
            <a:r>
              <a:rPr lang="en-US" dirty="0">
                <a:solidFill>
                  <a:schemeClr val="bg1"/>
                </a:solidFill>
              </a:rPr>
              <a:t>State &amp; Local Model Procurement Code (MPC)</a:t>
            </a:r>
          </a:p>
          <a:p>
            <a:pPr algn="ctr"/>
            <a:r>
              <a:rPr lang="en-US" dirty="0">
                <a:solidFill>
                  <a:schemeClr val="bg1"/>
                </a:solidFill>
              </a:rPr>
              <a:t>Fall 2023</a:t>
            </a:r>
          </a:p>
          <a:p>
            <a:pPr algn="ctr"/>
            <a:endParaRPr lang="en-US" dirty="0">
              <a:solidFill>
                <a:schemeClr val="bg1"/>
              </a:solidFill>
            </a:endParaRPr>
          </a:p>
          <a:p>
            <a:pPr algn="ctr"/>
            <a:r>
              <a:rPr lang="en-US" dirty="0">
                <a:solidFill>
                  <a:schemeClr val="bg1"/>
                </a:solidFill>
              </a:rPr>
              <a:t>Kimberly R. Ross</a:t>
            </a:r>
          </a:p>
          <a:p>
            <a:pPr algn="ctr"/>
            <a:endParaRPr lang="en-US" dirty="0">
              <a:solidFill>
                <a:schemeClr val="bg1"/>
              </a:solidFill>
            </a:endParaRPr>
          </a:p>
          <a:p>
            <a:pPr algn="ctr"/>
            <a:endParaRPr lang="en-US" dirty="0">
              <a:solidFill>
                <a:schemeClr val="bg1"/>
              </a:solidFill>
            </a:endParaRPr>
          </a:p>
          <a:p>
            <a:pPr algn="ctr"/>
            <a:r>
              <a:rPr lang="en-US" sz="1100" dirty="0">
                <a:effectLst/>
                <a:latin typeface="Times New Roman" panose="02020603050405020304" pitchFamily="18" charset="0"/>
                <a:ea typeface="Calibri" panose="020F0502020204030204" pitchFamily="34" charset="0"/>
              </a:rPr>
              <a:t>*Kimberly R. Ross is a Senior Procurement Analyst with the United States Army Corps of Engineers. The views, opinions, and conclusion expressed or implied in this presentation are solely those of the author. They do not reflect the views, policies, or positions of the Department of the Army or any other U.S. Government agency.</a:t>
            </a:r>
            <a:endParaRPr lang="en-US" sz="1100" dirty="0">
              <a:solidFill>
                <a:schemeClr val="bg1"/>
              </a:solidFill>
            </a:endParaRPr>
          </a:p>
        </p:txBody>
      </p:sp>
    </p:spTree>
    <p:extLst>
      <p:ext uri="{BB962C8B-B14F-4D97-AF65-F5344CB8AC3E}">
        <p14:creationId xmlns:p14="http://schemas.microsoft.com/office/powerpoint/2010/main" val="522065245"/>
      </p:ext>
    </p:extLst>
  </p:cSld>
  <p:clrMapOvr>
    <a:masterClrMapping/>
  </p:clrMapOvr>
  <mc:AlternateContent xmlns:mc="http://schemas.openxmlformats.org/markup-compatibility/2006">
    <mc:Choice xmlns:p14="http://schemas.microsoft.com/office/powerpoint/2010/main" Requires="p14">
      <p:transition spd="slow" p14:dur="2000" advTm="9532"/>
    </mc:Choice>
    <mc:Fallback>
      <p:transition spd="slow" advTm="953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FDF8-0B1C-F645-8C0F-6878A4ECAC0A}"/>
              </a:ext>
            </a:extLst>
          </p:cNvPr>
          <p:cNvSpPr>
            <a:spLocks noGrp="1"/>
          </p:cNvSpPr>
          <p:nvPr>
            <p:ph type="title"/>
          </p:nvPr>
        </p:nvSpPr>
        <p:spPr/>
        <p:txBody>
          <a:bodyPr/>
          <a:lstStyle/>
          <a:p>
            <a:r>
              <a:rPr lang="en-US" dirty="0"/>
              <a:t>Creating parity – identify risks </a:t>
            </a:r>
          </a:p>
        </p:txBody>
      </p:sp>
      <p:sp>
        <p:nvSpPr>
          <p:cNvPr id="3" name="Content Placeholder 2">
            <a:extLst>
              <a:ext uri="{FF2B5EF4-FFF2-40B4-BE49-F238E27FC236}">
                <a16:creationId xmlns:a16="http://schemas.microsoft.com/office/drawing/2014/main" id="{A37F8068-429E-8EAA-9B6D-393BEBCEFD13}"/>
              </a:ext>
            </a:extLst>
          </p:cNvPr>
          <p:cNvSpPr>
            <a:spLocks noGrp="1"/>
          </p:cNvSpPr>
          <p:nvPr>
            <p:ph idx="1"/>
          </p:nvPr>
        </p:nvSpPr>
        <p:spPr/>
        <p:txBody>
          <a:bodyPr>
            <a:normAutofit/>
          </a:bodyPr>
          <a:lstStyle/>
          <a:p>
            <a:r>
              <a:rPr lang="en-US" dirty="0"/>
              <a:t>Current MPC identifies determinations for cost reimbursement contracts.</a:t>
            </a:r>
          </a:p>
          <a:p>
            <a:pPr lvl="1"/>
            <a:r>
              <a:rPr lang="en-US" dirty="0"/>
              <a:t>Determination focuses on cost and impracticability.</a:t>
            </a:r>
          </a:p>
          <a:p>
            <a:pPr lvl="1"/>
            <a:r>
              <a:rPr lang="en-US" dirty="0"/>
              <a:t>Does not address surveillance to avoid unneeded cost over-runs</a:t>
            </a:r>
          </a:p>
          <a:p>
            <a:pPr lvl="1"/>
            <a:r>
              <a:rPr lang="en-US" dirty="0"/>
              <a:t>Does not address risk</a:t>
            </a:r>
          </a:p>
          <a:p>
            <a:r>
              <a:rPr lang="en-US" dirty="0"/>
              <a:t>Time and materials contracts are quasi cost reimbursement, therefore should also have risks identified and addressed. </a:t>
            </a:r>
          </a:p>
          <a:p>
            <a:pPr lvl="1"/>
            <a:r>
              <a:rPr lang="en-US" dirty="0"/>
              <a:t>At a minimum, bring in line with OMB guidance.</a:t>
            </a:r>
          </a:p>
          <a:p>
            <a:pPr lvl="1"/>
            <a:r>
              <a:rPr lang="en-US" dirty="0"/>
              <a:t>One step further – align with Federal Acquisition Regulation (FAR)</a:t>
            </a:r>
          </a:p>
          <a:p>
            <a:pPr lvl="1"/>
            <a:r>
              <a:rPr lang="en-US" dirty="0"/>
              <a:t>Two steps further – align with Defense Federal Acquisition Regulation Supplement (DFARS)</a:t>
            </a:r>
          </a:p>
          <a:p>
            <a:pPr lvl="1"/>
            <a:r>
              <a:rPr lang="en-US" dirty="0"/>
              <a:t>Three steps further – align with Utah State Code </a:t>
            </a:r>
          </a:p>
        </p:txBody>
      </p:sp>
      <p:sp>
        <p:nvSpPr>
          <p:cNvPr id="4" name="Slide Number Placeholder 3">
            <a:extLst>
              <a:ext uri="{FF2B5EF4-FFF2-40B4-BE49-F238E27FC236}">
                <a16:creationId xmlns:a16="http://schemas.microsoft.com/office/drawing/2014/main" id="{C96F1743-5CD6-052A-5DD7-4F4377771255}"/>
              </a:ext>
            </a:extLst>
          </p:cNvPr>
          <p:cNvSpPr>
            <a:spLocks noGrp="1"/>
          </p:cNvSpPr>
          <p:nvPr>
            <p:ph type="sldNum" sz="quarter" idx="12"/>
          </p:nvPr>
        </p:nvSpPr>
        <p:spPr/>
        <p:txBody>
          <a:bodyPr/>
          <a:lstStyle/>
          <a:p>
            <a:fld id="{0EA97F9A-401C-47B1-9F09-B70904EC4D3D}" type="slidenum">
              <a:rPr lang="en-US" smtClean="0"/>
              <a:t>10</a:t>
            </a:fld>
            <a:endParaRPr lang="en-US" dirty="0"/>
          </a:p>
        </p:txBody>
      </p:sp>
    </p:spTree>
    <p:extLst>
      <p:ext uri="{BB962C8B-B14F-4D97-AF65-F5344CB8AC3E}">
        <p14:creationId xmlns:p14="http://schemas.microsoft.com/office/powerpoint/2010/main" val="3641172027"/>
      </p:ext>
    </p:extLst>
  </p:cSld>
  <p:clrMapOvr>
    <a:masterClrMapping/>
  </p:clrMapOvr>
  <mc:AlternateContent xmlns:mc="http://schemas.openxmlformats.org/markup-compatibility/2006">
    <mc:Choice xmlns:p14="http://schemas.microsoft.com/office/powerpoint/2010/main" Requires="p14">
      <p:transition spd="slow" p14:dur="2000" advTm="80718"/>
    </mc:Choice>
    <mc:Fallback>
      <p:transition spd="slow" advTm="8071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FDF8-0B1C-F645-8C0F-6878A4ECAC0A}"/>
              </a:ext>
            </a:extLst>
          </p:cNvPr>
          <p:cNvSpPr>
            <a:spLocks noGrp="1"/>
          </p:cNvSpPr>
          <p:nvPr>
            <p:ph type="title"/>
          </p:nvPr>
        </p:nvSpPr>
        <p:spPr/>
        <p:txBody>
          <a:bodyPr/>
          <a:lstStyle/>
          <a:p>
            <a:r>
              <a:rPr lang="en-US" dirty="0"/>
              <a:t>Current FAR – Potential Solution</a:t>
            </a:r>
          </a:p>
        </p:txBody>
      </p:sp>
      <p:sp>
        <p:nvSpPr>
          <p:cNvPr id="3" name="Content Placeholder 2">
            <a:extLst>
              <a:ext uri="{FF2B5EF4-FFF2-40B4-BE49-F238E27FC236}">
                <a16:creationId xmlns:a16="http://schemas.microsoft.com/office/drawing/2014/main" id="{A37F8068-429E-8EAA-9B6D-393BEBCEFD13}"/>
              </a:ext>
            </a:extLst>
          </p:cNvPr>
          <p:cNvSpPr>
            <a:spLocks noGrp="1"/>
          </p:cNvSpPr>
          <p:nvPr>
            <p:ph idx="1"/>
          </p:nvPr>
        </p:nvSpPr>
        <p:spPr>
          <a:xfrm>
            <a:off x="581192" y="2180496"/>
            <a:ext cx="11029615" cy="4677504"/>
          </a:xfrm>
        </p:spPr>
        <p:txBody>
          <a:bodyPr>
            <a:normAutofit/>
          </a:bodyPr>
          <a:lstStyle/>
          <a:p>
            <a:r>
              <a:rPr lang="en-US" dirty="0"/>
              <a:t>Historical FAR</a:t>
            </a:r>
          </a:p>
          <a:p>
            <a:pPr lvl="1"/>
            <a:r>
              <a:rPr lang="en-US" dirty="0"/>
              <a:t>September 19, 1983, Establishing the FAR, time and materials</a:t>
            </a:r>
          </a:p>
          <a:p>
            <a:r>
              <a:rPr lang="en-US" dirty="0"/>
              <a:t>Current FAR 16.601 Time-and-materials contracts</a:t>
            </a:r>
          </a:p>
          <a:p>
            <a:pPr lvl="1"/>
            <a:r>
              <a:rPr lang="en-US" dirty="0"/>
              <a:t>(c) Application.  A time-and-materials contract may be used only when it is not possible at the time of placing the contract to estimate accurately the extent or duration of the work or to anticipate costs with any reasonable degree of confidence.</a:t>
            </a:r>
          </a:p>
          <a:p>
            <a:pPr lvl="1"/>
            <a:r>
              <a:rPr lang="en-US" dirty="0"/>
              <a:t>(d) Limitations.  A time-and-materials contract or order may be used only if-</a:t>
            </a:r>
          </a:p>
          <a:p>
            <a:pPr lvl="2"/>
            <a:r>
              <a:rPr lang="en-US" dirty="0"/>
              <a:t>(1) The contracting officer prepares a determination and findings that no other contract type is suitable. </a:t>
            </a:r>
          </a:p>
          <a:p>
            <a:pPr lvl="2"/>
            <a:r>
              <a:rPr lang="en-US" dirty="0"/>
              <a:t>(2) The contract or order includes a ceiling price that the contractor exceeds at its own risk.</a:t>
            </a:r>
          </a:p>
          <a:p>
            <a:r>
              <a:rPr lang="en-US" dirty="0"/>
              <a:t>Determination identifies inherent risks of time and materials contracts.</a:t>
            </a:r>
          </a:p>
          <a:p>
            <a:r>
              <a:rPr lang="en-US" dirty="0"/>
              <a:t>Allows for reward of those situations time and materials contracts are suitable.</a:t>
            </a:r>
          </a:p>
        </p:txBody>
      </p:sp>
      <p:sp>
        <p:nvSpPr>
          <p:cNvPr id="4" name="Slide Number Placeholder 3">
            <a:extLst>
              <a:ext uri="{FF2B5EF4-FFF2-40B4-BE49-F238E27FC236}">
                <a16:creationId xmlns:a16="http://schemas.microsoft.com/office/drawing/2014/main" id="{CE89D7D8-199E-63E4-1F8A-7E0AB32737EB}"/>
              </a:ext>
            </a:extLst>
          </p:cNvPr>
          <p:cNvSpPr>
            <a:spLocks noGrp="1"/>
          </p:cNvSpPr>
          <p:nvPr>
            <p:ph type="sldNum" sz="quarter" idx="12"/>
          </p:nvPr>
        </p:nvSpPr>
        <p:spPr/>
        <p:txBody>
          <a:bodyPr/>
          <a:lstStyle/>
          <a:p>
            <a:fld id="{0EA97F9A-401C-47B1-9F09-B70904EC4D3D}" type="slidenum">
              <a:rPr lang="en-US" smtClean="0"/>
              <a:t>11</a:t>
            </a:fld>
            <a:endParaRPr lang="en-US" dirty="0"/>
          </a:p>
        </p:txBody>
      </p:sp>
    </p:spTree>
    <p:extLst>
      <p:ext uri="{BB962C8B-B14F-4D97-AF65-F5344CB8AC3E}">
        <p14:creationId xmlns:p14="http://schemas.microsoft.com/office/powerpoint/2010/main" val="1221047501"/>
      </p:ext>
    </p:extLst>
  </p:cSld>
  <p:clrMapOvr>
    <a:masterClrMapping/>
  </p:clrMapOvr>
  <mc:AlternateContent xmlns:mc="http://schemas.openxmlformats.org/markup-compatibility/2006">
    <mc:Choice xmlns:p14="http://schemas.microsoft.com/office/powerpoint/2010/main" Requires="p14">
      <p:transition spd="slow" p14:dur="2000" advTm="39513"/>
    </mc:Choice>
    <mc:Fallback>
      <p:transition spd="slow" advTm="3951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FDF8-0B1C-F645-8C0F-6878A4ECAC0A}"/>
              </a:ext>
            </a:extLst>
          </p:cNvPr>
          <p:cNvSpPr>
            <a:spLocks noGrp="1"/>
          </p:cNvSpPr>
          <p:nvPr>
            <p:ph type="title"/>
          </p:nvPr>
        </p:nvSpPr>
        <p:spPr/>
        <p:txBody>
          <a:bodyPr/>
          <a:lstStyle/>
          <a:p>
            <a:r>
              <a:rPr lang="en-US" dirty="0"/>
              <a:t>Current DFARS – Potential Solution</a:t>
            </a:r>
          </a:p>
        </p:txBody>
      </p:sp>
      <p:sp>
        <p:nvSpPr>
          <p:cNvPr id="3" name="Content Placeholder 2">
            <a:extLst>
              <a:ext uri="{FF2B5EF4-FFF2-40B4-BE49-F238E27FC236}">
                <a16:creationId xmlns:a16="http://schemas.microsoft.com/office/drawing/2014/main" id="{A37F8068-429E-8EAA-9B6D-393BEBCEFD13}"/>
              </a:ext>
            </a:extLst>
          </p:cNvPr>
          <p:cNvSpPr>
            <a:spLocks noGrp="1"/>
          </p:cNvSpPr>
          <p:nvPr>
            <p:ph idx="1"/>
          </p:nvPr>
        </p:nvSpPr>
        <p:spPr>
          <a:xfrm>
            <a:off x="581193" y="2180496"/>
            <a:ext cx="11029615" cy="4677504"/>
          </a:xfrm>
        </p:spPr>
        <p:txBody>
          <a:bodyPr>
            <a:normAutofit lnSpcReduction="10000"/>
          </a:bodyPr>
          <a:lstStyle/>
          <a:p>
            <a:r>
              <a:rPr lang="en-US" dirty="0"/>
              <a:t>Historical DFARS</a:t>
            </a:r>
          </a:p>
          <a:p>
            <a:pPr lvl="1"/>
            <a:r>
              <a:rPr lang="en-US" dirty="0"/>
              <a:t>November 24, 2008, Require determination for commercial and non-commercial contracts (DFARS Case 2007-D021)</a:t>
            </a:r>
          </a:p>
          <a:p>
            <a:pPr lvl="1"/>
            <a:r>
              <a:rPr lang="en-US" dirty="0"/>
              <a:t>May 26, 2015, Establish the level of approval when exceeding $1 million (DFARS Case 2014-D020)</a:t>
            </a:r>
          </a:p>
          <a:p>
            <a:r>
              <a:rPr lang="en-US" dirty="0"/>
              <a:t>DFARS 216.601 Time-and-materials contracts</a:t>
            </a:r>
          </a:p>
          <a:p>
            <a:pPr lvl="1"/>
            <a:r>
              <a:rPr lang="en-US" dirty="0"/>
              <a:t>(d)(1)(B) Content of determination and findings. The determination and findings shall contain sufficient facts and rationale to justify that no other contract type is suitable.</a:t>
            </a:r>
          </a:p>
          <a:p>
            <a:pPr lvl="2"/>
            <a:r>
              <a:rPr lang="en-US" dirty="0"/>
              <a:t>(2) Establish that it is not possible at the time of placing the contract or order to accurately estimate the extent or duration of the work or to anticipate costs with any reasonable degree of certainty;</a:t>
            </a:r>
          </a:p>
          <a:p>
            <a:pPr lvl="2"/>
            <a:r>
              <a:rPr lang="en-US" dirty="0"/>
              <a:t>(3) Address why a cost-plus-fixed-fee term or other cost-reimbursement, incentive, or fixed-price contract or order is not appropriate;… a cost-plus-fixed-fee term contract type shall be preferred over a time-and-materials or labor-hour contract type;</a:t>
            </a:r>
          </a:p>
          <a:p>
            <a:pPr lvl="2"/>
            <a:r>
              <a:rPr lang="en-US" dirty="0"/>
              <a:t>(4) Establish that the requirement has been structured to minimize the use of time-and-materials and labor-hour requirements (e.g., limiting the value or length of the time-and-materials or labor-hour portion of the contract or order; establishing fixed prices for portions of the requirement);</a:t>
            </a:r>
          </a:p>
          <a:p>
            <a:r>
              <a:rPr lang="en-US" dirty="0"/>
              <a:t>Increased detail in determination to consider alternatives to further mitigate risks.</a:t>
            </a:r>
          </a:p>
          <a:p>
            <a:r>
              <a:rPr lang="en-US" dirty="0"/>
              <a:t>Documents consideration of other contract types that are preferred over time and materials contracts.</a:t>
            </a:r>
          </a:p>
        </p:txBody>
      </p:sp>
      <p:sp>
        <p:nvSpPr>
          <p:cNvPr id="4" name="Slide Number Placeholder 3">
            <a:extLst>
              <a:ext uri="{FF2B5EF4-FFF2-40B4-BE49-F238E27FC236}">
                <a16:creationId xmlns:a16="http://schemas.microsoft.com/office/drawing/2014/main" id="{90C7821E-6507-EFEE-5253-E083D7C437AB}"/>
              </a:ext>
            </a:extLst>
          </p:cNvPr>
          <p:cNvSpPr>
            <a:spLocks noGrp="1"/>
          </p:cNvSpPr>
          <p:nvPr>
            <p:ph type="sldNum" sz="quarter" idx="12"/>
          </p:nvPr>
        </p:nvSpPr>
        <p:spPr/>
        <p:txBody>
          <a:bodyPr/>
          <a:lstStyle/>
          <a:p>
            <a:fld id="{0EA97F9A-401C-47B1-9F09-B70904EC4D3D}" type="slidenum">
              <a:rPr lang="en-US" smtClean="0"/>
              <a:t>12</a:t>
            </a:fld>
            <a:endParaRPr lang="en-US" dirty="0"/>
          </a:p>
        </p:txBody>
      </p:sp>
    </p:spTree>
    <p:extLst>
      <p:ext uri="{BB962C8B-B14F-4D97-AF65-F5344CB8AC3E}">
        <p14:creationId xmlns:p14="http://schemas.microsoft.com/office/powerpoint/2010/main" val="1253417547"/>
      </p:ext>
    </p:extLst>
  </p:cSld>
  <p:clrMapOvr>
    <a:masterClrMapping/>
  </p:clrMapOvr>
  <mc:AlternateContent xmlns:mc="http://schemas.openxmlformats.org/markup-compatibility/2006">
    <mc:Choice xmlns:p14="http://schemas.microsoft.com/office/powerpoint/2010/main" Requires="p14">
      <p:transition spd="slow" p14:dur="2000" advTm="87940"/>
    </mc:Choice>
    <mc:Fallback>
      <p:transition spd="slow" advTm="8794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FDF8-0B1C-F645-8C0F-6878A4ECAC0A}"/>
              </a:ext>
            </a:extLst>
          </p:cNvPr>
          <p:cNvSpPr>
            <a:spLocks noGrp="1"/>
          </p:cNvSpPr>
          <p:nvPr>
            <p:ph type="title"/>
          </p:nvPr>
        </p:nvSpPr>
        <p:spPr/>
        <p:txBody>
          <a:bodyPr/>
          <a:lstStyle/>
          <a:p>
            <a:r>
              <a:rPr lang="en-US" dirty="0"/>
              <a:t>Current Utah State Code – Potential Solution</a:t>
            </a:r>
          </a:p>
        </p:txBody>
      </p:sp>
      <p:sp>
        <p:nvSpPr>
          <p:cNvPr id="3" name="Content Placeholder 2">
            <a:extLst>
              <a:ext uri="{FF2B5EF4-FFF2-40B4-BE49-F238E27FC236}">
                <a16:creationId xmlns:a16="http://schemas.microsoft.com/office/drawing/2014/main" id="{A37F8068-429E-8EAA-9B6D-393BEBCEFD13}"/>
              </a:ext>
            </a:extLst>
          </p:cNvPr>
          <p:cNvSpPr>
            <a:spLocks noGrp="1"/>
          </p:cNvSpPr>
          <p:nvPr>
            <p:ph idx="1"/>
          </p:nvPr>
        </p:nvSpPr>
        <p:spPr>
          <a:xfrm>
            <a:off x="581192" y="1962150"/>
            <a:ext cx="11029615" cy="4895850"/>
          </a:xfrm>
        </p:spPr>
        <p:txBody>
          <a:bodyPr>
            <a:normAutofit/>
          </a:bodyPr>
          <a:lstStyle/>
          <a:p>
            <a:r>
              <a:rPr lang="en-US" dirty="0"/>
              <a:t>Utah Code Annotated (UCA) 1953 § 63G-6a-1205. Regulation of contract types--Permitted and prohibited contract types</a:t>
            </a:r>
          </a:p>
          <a:p>
            <a:pPr lvl="1"/>
            <a:r>
              <a:rPr lang="en-US" dirty="0"/>
              <a:t>(3) A procurement official may not use a type of contract, other than a firm fixed price contract, unless the procurement official makes a written determination that:</a:t>
            </a:r>
          </a:p>
          <a:p>
            <a:pPr lvl="2"/>
            <a:r>
              <a:rPr lang="en-US" dirty="0"/>
              <a:t>(c) the use of a specified type of contract, other than a firm fixed price contract, is in the best interest of the procurement unit, taking into consideration the following criteria [excerpt of 9]:</a:t>
            </a:r>
          </a:p>
          <a:p>
            <a:pPr lvl="2"/>
            <a:r>
              <a:rPr lang="en-US" dirty="0"/>
              <a:t>(i) the type and complexity of the procurement item; </a:t>
            </a:r>
          </a:p>
          <a:p>
            <a:pPr lvl="2"/>
            <a:r>
              <a:rPr lang="en-US" dirty="0"/>
              <a:t>(ii) the difficulty of estimating performance costs at the time the contract is entered into, due to factors that may include:</a:t>
            </a:r>
          </a:p>
          <a:p>
            <a:pPr lvl="3"/>
            <a:r>
              <a:rPr lang="en-US" dirty="0"/>
              <a:t>(A) the difficulty of determining definitive specifications;</a:t>
            </a:r>
          </a:p>
          <a:p>
            <a:pPr lvl="3"/>
            <a:r>
              <a:rPr lang="en-US" dirty="0"/>
              <a:t>(B) the difficulty of determining the risks, to the contractor, that are inherent in the nature of the work to be performed; or</a:t>
            </a:r>
          </a:p>
          <a:p>
            <a:pPr lvl="3"/>
            <a:r>
              <a:rPr lang="en-US" dirty="0"/>
              <a:t>(C) the difficulty to clearly determine other factors necessary to enter into an accurate firm fixed price contract;</a:t>
            </a:r>
          </a:p>
          <a:p>
            <a:r>
              <a:rPr lang="en-US" dirty="0"/>
              <a:t>Expands on MPC guidance for Cost Reimbursement and more extensive than OMB guidance.</a:t>
            </a:r>
          </a:p>
          <a:p>
            <a:r>
              <a:rPr lang="en-US" dirty="0"/>
              <a:t>Addresses determinations for all other than firm fixed price contracts, to include time and materials.</a:t>
            </a:r>
          </a:p>
        </p:txBody>
      </p:sp>
      <p:sp>
        <p:nvSpPr>
          <p:cNvPr id="4" name="Slide Number Placeholder 3">
            <a:extLst>
              <a:ext uri="{FF2B5EF4-FFF2-40B4-BE49-F238E27FC236}">
                <a16:creationId xmlns:a16="http://schemas.microsoft.com/office/drawing/2014/main" id="{2FF49190-B8FA-0412-B89F-977BEDE05DAB}"/>
              </a:ext>
            </a:extLst>
          </p:cNvPr>
          <p:cNvSpPr>
            <a:spLocks noGrp="1"/>
          </p:cNvSpPr>
          <p:nvPr>
            <p:ph type="sldNum" sz="quarter" idx="12"/>
          </p:nvPr>
        </p:nvSpPr>
        <p:spPr/>
        <p:txBody>
          <a:bodyPr/>
          <a:lstStyle/>
          <a:p>
            <a:fld id="{0EA97F9A-401C-47B1-9F09-B70904EC4D3D}" type="slidenum">
              <a:rPr lang="en-US" smtClean="0"/>
              <a:t>13</a:t>
            </a:fld>
            <a:endParaRPr lang="en-US" dirty="0"/>
          </a:p>
        </p:txBody>
      </p:sp>
    </p:spTree>
    <p:extLst>
      <p:ext uri="{BB962C8B-B14F-4D97-AF65-F5344CB8AC3E}">
        <p14:creationId xmlns:p14="http://schemas.microsoft.com/office/powerpoint/2010/main" val="344748605"/>
      </p:ext>
    </p:extLst>
  </p:cSld>
  <p:clrMapOvr>
    <a:masterClrMapping/>
  </p:clrMapOvr>
  <mc:AlternateContent xmlns:mc="http://schemas.openxmlformats.org/markup-compatibility/2006">
    <mc:Choice xmlns:p14="http://schemas.microsoft.com/office/powerpoint/2010/main" Requires="p14">
      <p:transition spd="slow" p14:dur="2000" advTm="54149"/>
    </mc:Choice>
    <mc:Fallback>
      <p:transition spd="slow" advTm="5414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33999-1EBC-FBD0-3BBE-4DE8BDFD46A8}"/>
              </a:ext>
            </a:extLst>
          </p:cNvPr>
          <p:cNvSpPr>
            <a:spLocks noGrp="1"/>
          </p:cNvSpPr>
          <p:nvPr>
            <p:ph type="title"/>
          </p:nvPr>
        </p:nvSpPr>
        <p:spPr/>
        <p:txBody>
          <a:bodyPr/>
          <a:lstStyle/>
          <a:p>
            <a:r>
              <a:rPr lang="en-US" dirty="0"/>
              <a:t>Are the risks worth the rewards?</a:t>
            </a:r>
          </a:p>
        </p:txBody>
      </p:sp>
      <p:sp>
        <p:nvSpPr>
          <p:cNvPr id="3" name="Content Placeholder 2">
            <a:extLst>
              <a:ext uri="{FF2B5EF4-FFF2-40B4-BE49-F238E27FC236}">
                <a16:creationId xmlns:a16="http://schemas.microsoft.com/office/drawing/2014/main" id="{AF6EF6E5-BA01-383F-5E8B-42929D6ED010}"/>
              </a:ext>
            </a:extLst>
          </p:cNvPr>
          <p:cNvSpPr>
            <a:spLocks noGrp="1"/>
          </p:cNvSpPr>
          <p:nvPr>
            <p:ph idx="1"/>
          </p:nvPr>
        </p:nvSpPr>
        <p:spPr>
          <a:xfrm>
            <a:off x="581192" y="2180496"/>
            <a:ext cx="11029615" cy="4677504"/>
          </a:xfrm>
        </p:spPr>
        <p:txBody>
          <a:bodyPr>
            <a:normAutofit fontScale="92500" lnSpcReduction="10000"/>
          </a:bodyPr>
          <a:lstStyle/>
          <a:p>
            <a:r>
              <a:rPr lang="en-US" dirty="0"/>
              <a:t>Reform needed to address risks of time and materials as a contract type.</a:t>
            </a:r>
          </a:p>
          <a:p>
            <a:pPr lvl="1"/>
            <a:r>
              <a:rPr lang="en-US" dirty="0"/>
              <a:t>MPC currently is too broad regarding time and materials contracts.</a:t>
            </a:r>
          </a:p>
          <a:p>
            <a:pPr lvl="1"/>
            <a:r>
              <a:rPr lang="en-US" dirty="0"/>
              <a:t>The open-ended nature provides no positive profit incentive to the contractor for cost control or labor efficiency.</a:t>
            </a:r>
          </a:p>
          <a:p>
            <a:r>
              <a:rPr lang="en-US" dirty="0"/>
              <a:t>Risk Management</a:t>
            </a:r>
          </a:p>
          <a:p>
            <a:pPr lvl="1"/>
            <a:r>
              <a:rPr lang="en-US" dirty="0"/>
              <a:t>Documenting the use of time and materials through a determination manages the risk.</a:t>
            </a:r>
          </a:p>
          <a:p>
            <a:pPr lvl="1"/>
            <a:r>
              <a:rPr lang="en-US" dirty="0"/>
              <a:t>Considers the risk of cost controls and surveillance.</a:t>
            </a:r>
          </a:p>
          <a:p>
            <a:r>
              <a:rPr lang="en-US" dirty="0"/>
              <a:t>Options for changes</a:t>
            </a:r>
          </a:p>
          <a:p>
            <a:pPr lvl="1"/>
            <a:r>
              <a:rPr lang="en-US" dirty="0"/>
              <a:t>OMB guidance, minimum</a:t>
            </a:r>
          </a:p>
          <a:p>
            <a:pPr lvl="1"/>
            <a:r>
              <a:rPr lang="en-US" dirty="0"/>
              <a:t>FAR</a:t>
            </a:r>
          </a:p>
          <a:p>
            <a:pPr lvl="1"/>
            <a:r>
              <a:rPr lang="en-US" dirty="0"/>
              <a:t>DFARS</a:t>
            </a:r>
          </a:p>
          <a:p>
            <a:pPr lvl="1"/>
            <a:r>
              <a:rPr lang="en-US" dirty="0"/>
              <a:t>Utah State Code </a:t>
            </a:r>
          </a:p>
          <a:p>
            <a:r>
              <a:rPr lang="en-US" dirty="0"/>
              <a:t>Yes. If the reforms are accomplished.</a:t>
            </a:r>
          </a:p>
          <a:p>
            <a:r>
              <a:rPr lang="en-US" dirty="0"/>
              <a:t>No. If the MPC remains the same.</a:t>
            </a:r>
          </a:p>
        </p:txBody>
      </p:sp>
      <p:sp>
        <p:nvSpPr>
          <p:cNvPr id="4" name="Slide Number Placeholder 3">
            <a:extLst>
              <a:ext uri="{FF2B5EF4-FFF2-40B4-BE49-F238E27FC236}">
                <a16:creationId xmlns:a16="http://schemas.microsoft.com/office/drawing/2014/main" id="{55C71BF5-F03A-D509-2497-D72F15E655E0}"/>
              </a:ext>
            </a:extLst>
          </p:cNvPr>
          <p:cNvSpPr>
            <a:spLocks noGrp="1"/>
          </p:cNvSpPr>
          <p:nvPr>
            <p:ph type="sldNum" sz="quarter" idx="12"/>
          </p:nvPr>
        </p:nvSpPr>
        <p:spPr/>
        <p:txBody>
          <a:bodyPr/>
          <a:lstStyle/>
          <a:p>
            <a:fld id="{0EA97F9A-401C-47B1-9F09-B70904EC4D3D}" type="slidenum">
              <a:rPr lang="en-US" smtClean="0"/>
              <a:t>14</a:t>
            </a:fld>
            <a:endParaRPr lang="en-US" dirty="0"/>
          </a:p>
        </p:txBody>
      </p:sp>
    </p:spTree>
    <p:extLst>
      <p:ext uri="{BB962C8B-B14F-4D97-AF65-F5344CB8AC3E}">
        <p14:creationId xmlns:p14="http://schemas.microsoft.com/office/powerpoint/2010/main" val="676185146"/>
      </p:ext>
    </p:extLst>
  </p:cSld>
  <p:clrMapOvr>
    <a:masterClrMapping/>
  </p:clrMapOvr>
  <mc:AlternateContent xmlns:mc="http://schemas.openxmlformats.org/markup-compatibility/2006">
    <mc:Choice xmlns:p14="http://schemas.microsoft.com/office/powerpoint/2010/main" Requires="p14">
      <p:transition spd="slow" p14:dur="2000" advTm="108092"/>
    </mc:Choice>
    <mc:Fallback>
      <p:transition spd="slow" advTm="108092"/>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33999-1EBC-FBD0-3BBE-4DE8BDFD46A8}"/>
              </a:ext>
            </a:extLst>
          </p:cNvPr>
          <p:cNvSpPr>
            <a:spLocks noGrp="1"/>
          </p:cNvSpPr>
          <p:nvPr>
            <p:ph type="title"/>
          </p:nvPr>
        </p:nvSpPr>
        <p:spPr>
          <a:xfrm>
            <a:off x="581192" y="702156"/>
            <a:ext cx="11029616" cy="1013800"/>
          </a:xfrm>
        </p:spPr>
        <p:txBody>
          <a:bodyPr>
            <a:normAutofit/>
          </a:bodyPr>
          <a:lstStyle/>
          <a:p>
            <a:r>
              <a:rPr lang="en-US">
                <a:solidFill>
                  <a:srgbClr val="FFFFFF"/>
                </a:solidFill>
              </a:rPr>
              <a:t>Conclusion</a:t>
            </a:r>
          </a:p>
        </p:txBody>
      </p:sp>
      <p:sp useBgFill="1">
        <p:nvSpPr>
          <p:cNvPr id="13" name="Rectangle 12">
            <a:extLst>
              <a:ext uri="{FF2B5EF4-FFF2-40B4-BE49-F238E27FC236}">
                <a16:creationId xmlns:a16="http://schemas.microsoft.com/office/drawing/2014/main" id="{9E661D03-4DD4-45E7-A047-ED722E826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Badge Question Mark outline">
            <a:extLst>
              <a:ext uri="{FF2B5EF4-FFF2-40B4-BE49-F238E27FC236}">
                <a16:creationId xmlns:a16="http://schemas.microsoft.com/office/drawing/2014/main" id="{9511E90A-94E7-7A23-A8D2-4BA6FC19B5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13878" y="2361056"/>
            <a:ext cx="3649219" cy="3649219"/>
          </a:xfrm>
          <a:prstGeom prst="rect">
            <a:avLst/>
          </a:prstGeom>
        </p:spPr>
      </p:pic>
      <p:sp>
        <p:nvSpPr>
          <p:cNvPr id="10" name="Content Placeholder 9">
            <a:extLst>
              <a:ext uri="{FF2B5EF4-FFF2-40B4-BE49-F238E27FC236}">
                <a16:creationId xmlns:a16="http://schemas.microsoft.com/office/drawing/2014/main" id="{702BEC2C-82FC-9421-DC16-5EFE95D24F61}"/>
              </a:ext>
            </a:extLst>
          </p:cNvPr>
          <p:cNvSpPr>
            <a:spLocks noGrp="1"/>
          </p:cNvSpPr>
          <p:nvPr>
            <p:ph idx="1"/>
          </p:nvPr>
        </p:nvSpPr>
        <p:spPr>
          <a:xfrm>
            <a:off x="6335805" y="2180496"/>
            <a:ext cx="5275001" cy="4045683"/>
          </a:xfrm>
        </p:spPr>
        <p:txBody>
          <a:bodyPr>
            <a:normAutofit/>
          </a:bodyPr>
          <a:lstStyle/>
          <a:p>
            <a:pPr marL="0" indent="0" algn="ctr">
              <a:buNone/>
            </a:pPr>
            <a:r>
              <a:rPr lang="en-US" dirty="0"/>
              <a:t>Kimberly R. Ross</a:t>
            </a:r>
          </a:p>
          <a:p>
            <a:pPr marL="0" indent="0" algn="ctr">
              <a:buNone/>
            </a:pPr>
            <a:r>
              <a:rPr lang="en-US" dirty="0"/>
              <a:t>kross30@law.gwu.edu</a:t>
            </a:r>
          </a:p>
        </p:txBody>
      </p:sp>
      <p:sp>
        <p:nvSpPr>
          <p:cNvPr id="4" name="Slide Number Placeholder 3">
            <a:extLst>
              <a:ext uri="{FF2B5EF4-FFF2-40B4-BE49-F238E27FC236}">
                <a16:creationId xmlns:a16="http://schemas.microsoft.com/office/drawing/2014/main" id="{3196A0F4-D7FF-7176-579A-5D122339195F}"/>
              </a:ext>
            </a:extLst>
          </p:cNvPr>
          <p:cNvSpPr>
            <a:spLocks noGrp="1"/>
          </p:cNvSpPr>
          <p:nvPr>
            <p:ph type="sldNum" sz="quarter" idx="12"/>
          </p:nvPr>
        </p:nvSpPr>
        <p:spPr>
          <a:xfrm>
            <a:off x="10558300" y="6400800"/>
            <a:ext cx="1052508" cy="365125"/>
          </a:xfrm>
        </p:spPr>
        <p:txBody>
          <a:bodyPr>
            <a:normAutofit/>
          </a:bodyPr>
          <a:lstStyle/>
          <a:p>
            <a:pPr>
              <a:spcAft>
                <a:spcPts val="600"/>
              </a:spcAft>
            </a:pPr>
            <a:fld id="{0EA97F9A-401C-47B1-9F09-B70904EC4D3D}" type="slidenum">
              <a:rPr lang="en-US" smtClean="0"/>
              <a:pPr>
                <a:spcAft>
                  <a:spcPts val="600"/>
                </a:spcAft>
              </a:pPr>
              <a:t>15</a:t>
            </a:fld>
            <a:endParaRPr lang="en-US"/>
          </a:p>
        </p:txBody>
      </p:sp>
    </p:spTree>
    <p:extLst>
      <p:ext uri="{BB962C8B-B14F-4D97-AF65-F5344CB8AC3E}">
        <p14:creationId xmlns:p14="http://schemas.microsoft.com/office/powerpoint/2010/main" val="190119718"/>
      </p:ext>
    </p:extLst>
  </p:cSld>
  <p:clrMapOvr>
    <a:masterClrMapping/>
  </p:clrMapOvr>
  <mc:AlternateContent xmlns:mc="http://schemas.openxmlformats.org/markup-compatibility/2006">
    <mc:Choice xmlns:p14="http://schemas.microsoft.com/office/powerpoint/2010/main" Requires="p14">
      <p:transition spd="slow" p14:dur="2000" advTm="1645"/>
    </mc:Choice>
    <mc:Fallback>
      <p:transition spd="slow" advTm="164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D6C5-4DFF-C91F-2F58-84A6FC4138C2}"/>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FFC790D9-5EB6-6BE2-54C2-AA25F8646F4E}"/>
              </a:ext>
            </a:extLst>
          </p:cNvPr>
          <p:cNvSpPr>
            <a:spLocks noGrp="1"/>
          </p:cNvSpPr>
          <p:nvPr>
            <p:ph idx="1"/>
          </p:nvPr>
        </p:nvSpPr>
        <p:spPr>
          <a:xfrm>
            <a:off x="581192" y="2180497"/>
            <a:ext cx="11029615" cy="2364610"/>
          </a:xfrm>
        </p:spPr>
        <p:txBody>
          <a:bodyPr>
            <a:normAutofit/>
          </a:bodyPr>
          <a:lstStyle/>
          <a:p>
            <a:pPr marL="0" indent="0" algn="ctr">
              <a:lnSpc>
                <a:spcPct val="200000"/>
              </a:lnSpc>
              <a:buNone/>
            </a:pPr>
            <a:r>
              <a:rPr lang="en-US" dirty="0"/>
              <a:t>The purpose of this presentation is to present a recommendation to reform the Model Procurement Code regarding Time and Materials contract type to represent the risks involved in use this contract type.</a:t>
            </a:r>
          </a:p>
        </p:txBody>
      </p:sp>
      <p:sp>
        <p:nvSpPr>
          <p:cNvPr id="4" name="Slide Number Placeholder 3">
            <a:extLst>
              <a:ext uri="{FF2B5EF4-FFF2-40B4-BE49-F238E27FC236}">
                <a16:creationId xmlns:a16="http://schemas.microsoft.com/office/drawing/2014/main" id="{1E893CF3-F12C-B1D7-6559-F0CF0CF2D667}"/>
              </a:ext>
            </a:extLst>
          </p:cNvPr>
          <p:cNvSpPr>
            <a:spLocks noGrp="1"/>
          </p:cNvSpPr>
          <p:nvPr>
            <p:ph type="sldNum" sz="quarter" idx="12"/>
          </p:nvPr>
        </p:nvSpPr>
        <p:spPr/>
        <p:txBody>
          <a:bodyPr/>
          <a:lstStyle/>
          <a:p>
            <a:fld id="{0EA97F9A-401C-47B1-9F09-B70904EC4D3D}" type="slidenum">
              <a:rPr lang="en-US" smtClean="0"/>
              <a:t>2</a:t>
            </a:fld>
            <a:endParaRPr lang="en-US" dirty="0"/>
          </a:p>
        </p:txBody>
      </p:sp>
    </p:spTree>
    <p:extLst>
      <p:ext uri="{BB962C8B-B14F-4D97-AF65-F5344CB8AC3E}">
        <p14:creationId xmlns:p14="http://schemas.microsoft.com/office/powerpoint/2010/main" val="1956349996"/>
      </p:ext>
    </p:extLst>
  </p:cSld>
  <p:clrMapOvr>
    <a:masterClrMapping/>
  </p:clrMapOvr>
  <mc:AlternateContent xmlns:mc="http://schemas.openxmlformats.org/markup-compatibility/2006">
    <mc:Choice xmlns:p14="http://schemas.microsoft.com/office/powerpoint/2010/main" Requires="p14">
      <p:transition spd="slow" p14:dur="2000" advTm="14963"/>
    </mc:Choice>
    <mc:Fallback>
      <p:transition spd="slow" advTm="1496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D6C5-4DFF-C91F-2F58-84A6FC4138C2}"/>
              </a:ext>
            </a:extLst>
          </p:cNvPr>
          <p:cNvSpPr>
            <a:spLocks noGrp="1"/>
          </p:cNvSpPr>
          <p:nvPr>
            <p:ph type="title"/>
          </p:nvPr>
        </p:nvSpPr>
        <p:spPr/>
        <p:txBody>
          <a:bodyPr/>
          <a:lstStyle/>
          <a:p>
            <a:r>
              <a:rPr lang="en-US" dirty="0"/>
              <a:t>Table of Contents </a:t>
            </a:r>
          </a:p>
        </p:txBody>
      </p:sp>
      <p:sp>
        <p:nvSpPr>
          <p:cNvPr id="3" name="Content Placeholder 2">
            <a:extLst>
              <a:ext uri="{FF2B5EF4-FFF2-40B4-BE49-F238E27FC236}">
                <a16:creationId xmlns:a16="http://schemas.microsoft.com/office/drawing/2014/main" id="{FFC790D9-5EB6-6BE2-54C2-AA25F8646F4E}"/>
              </a:ext>
            </a:extLst>
          </p:cNvPr>
          <p:cNvSpPr>
            <a:spLocks noGrp="1"/>
          </p:cNvSpPr>
          <p:nvPr>
            <p:ph idx="1"/>
          </p:nvPr>
        </p:nvSpPr>
        <p:spPr>
          <a:xfrm>
            <a:off x="581192" y="2180496"/>
            <a:ext cx="11029615" cy="4433949"/>
          </a:xfrm>
        </p:spPr>
        <p:txBody>
          <a:bodyPr>
            <a:normAutofit/>
          </a:bodyPr>
          <a:lstStyle/>
          <a:p>
            <a:r>
              <a:rPr lang="en-US" dirty="0"/>
              <a:t>Contract Types</a:t>
            </a:r>
          </a:p>
          <a:p>
            <a:r>
              <a:rPr lang="en-US" sz="1800" dirty="0"/>
              <a:t>Risks and Rewards of Time &amp; Materials / Labor Hour Contracts</a:t>
            </a:r>
          </a:p>
          <a:p>
            <a:r>
              <a:rPr lang="en-US" dirty="0"/>
              <a:t>Comparison Overview</a:t>
            </a:r>
          </a:p>
          <a:p>
            <a:r>
              <a:rPr lang="en-US" dirty="0"/>
              <a:t>Current Model Procurement Code </a:t>
            </a:r>
          </a:p>
          <a:p>
            <a:r>
              <a:rPr lang="en-US" dirty="0"/>
              <a:t>Current Office of Management and Budget Uniform Guidance (2014)</a:t>
            </a:r>
          </a:p>
          <a:p>
            <a:r>
              <a:rPr lang="en-US" dirty="0"/>
              <a:t>Creating parity – identify risks </a:t>
            </a:r>
          </a:p>
          <a:p>
            <a:r>
              <a:rPr lang="en-US" dirty="0"/>
              <a:t>Current FAR – Potential Solution</a:t>
            </a:r>
          </a:p>
          <a:p>
            <a:r>
              <a:rPr lang="en-US" dirty="0"/>
              <a:t>Current DFARS – Potential Solution</a:t>
            </a:r>
          </a:p>
          <a:p>
            <a:r>
              <a:rPr lang="en-US" dirty="0"/>
              <a:t>Current Utah State Code – Potential Solution</a:t>
            </a:r>
          </a:p>
          <a:p>
            <a:r>
              <a:rPr lang="en-US" dirty="0"/>
              <a:t>Are the risks worth the rewards?</a:t>
            </a:r>
          </a:p>
          <a:p>
            <a:r>
              <a:rPr lang="en-US" dirty="0"/>
              <a:t>Conclusion</a:t>
            </a:r>
          </a:p>
        </p:txBody>
      </p:sp>
      <p:sp>
        <p:nvSpPr>
          <p:cNvPr id="4" name="Slide Number Placeholder 3">
            <a:extLst>
              <a:ext uri="{FF2B5EF4-FFF2-40B4-BE49-F238E27FC236}">
                <a16:creationId xmlns:a16="http://schemas.microsoft.com/office/drawing/2014/main" id="{1E893CF3-F12C-B1D7-6559-F0CF0CF2D667}"/>
              </a:ext>
            </a:extLst>
          </p:cNvPr>
          <p:cNvSpPr>
            <a:spLocks noGrp="1"/>
          </p:cNvSpPr>
          <p:nvPr>
            <p:ph type="sldNum" sz="quarter" idx="12"/>
          </p:nvPr>
        </p:nvSpPr>
        <p:spPr/>
        <p:txBody>
          <a:bodyPr/>
          <a:lstStyle/>
          <a:p>
            <a:fld id="{0EA97F9A-401C-47B1-9F09-B70904EC4D3D}" type="slidenum">
              <a:rPr lang="en-US" smtClean="0"/>
              <a:t>3</a:t>
            </a:fld>
            <a:endParaRPr lang="en-US" dirty="0"/>
          </a:p>
        </p:txBody>
      </p:sp>
    </p:spTree>
    <p:extLst>
      <p:ext uri="{BB962C8B-B14F-4D97-AF65-F5344CB8AC3E}">
        <p14:creationId xmlns:p14="http://schemas.microsoft.com/office/powerpoint/2010/main" val="725144883"/>
      </p:ext>
    </p:extLst>
  </p:cSld>
  <p:clrMapOvr>
    <a:masterClrMapping/>
  </p:clrMapOvr>
  <mc:AlternateContent xmlns:mc="http://schemas.openxmlformats.org/markup-compatibility/2006">
    <mc:Choice xmlns:p14="http://schemas.microsoft.com/office/powerpoint/2010/main" Requires="p14">
      <p:transition spd="slow" p14:dur="2000" advTm="3826"/>
    </mc:Choice>
    <mc:Fallback>
      <p:transition spd="slow" advTm="382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D6C5-4DFF-C91F-2F58-84A6FC4138C2}"/>
              </a:ext>
            </a:extLst>
          </p:cNvPr>
          <p:cNvSpPr>
            <a:spLocks noGrp="1"/>
          </p:cNvSpPr>
          <p:nvPr>
            <p:ph type="title"/>
          </p:nvPr>
        </p:nvSpPr>
        <p:spPr/>
        <p:txBody>
          <a:bodyPr/>
          <a:lstStyle/>
          <a:p>
            <a:r>
              <a:rPr lang="en-US" sz="2800" dirty="0"/>
              <a:t>Contract Types</a:t>
            </a:r>
            <a:endParaRPr lang="en-US" dirty="0"/>
          </a:p>
        </p:txBody>
      </p:sp>
      <p:sp>
        <p:nvSpPr>
          <p:cNvPr id="3" name="Content Placeholder 2">
            <a:extLst>
              <a:ext uri="{FF2B5EF4-FFF2-40B4-BE49-F238E27FC236}">
                <a16:creationId xmlns:a16="http://schemas.microsoft.com/office/drawing/2014/main" id="{FFC790D9-5EB6-6BE2-54C2-AA25F8646F4E}"/>
              </a:ext>
            </a:extLst>
          </p:cNvPr>
          <p:cNvSpPr>
            <a:spLocks noGrp="1"/>
          </p:cNvSpPr>
          <p:nvPr>
            <p:ph idx="1"/>
          </p:nvPr>
        </p:nvSpPr>
        <p:spPr>
          <a:xfrm>
            <a:off x="581192" y="2180496"/>
            <a:ext cx="11029615" cy="4433949"/>
          </a:xfrm>
        </p:spPr>
        <p:txBody>
          <a:bodyPr>
            <a:normAutofit/>
          </a:bodyPr>
          <a:lstStyle/>
          <a:p>
            <a:r>
              <a:rPr lang="en-US" dirty="0"/>
              <a:t>Fixed Price</a:t>
            </a:r>
          </a:p>
          <a:p>
            <a:pPr lvl="1"/>
            <a:r>
              <a:rPr lang="en-US" dirty="0"/>
              <a:t>Contractor has full responsibility for the performance costs and resulting profit (or loss)</a:t>
            </a:r>
          </a:p>
          <a:p>
            <a:r>
              <a:rPr lang="en-US" dirty="0"/>
              <a:t>Cost Reimbursement</a:t>
            </a:r>
          </a:p>
          <a:p>
            <a:pPr lvl="1"/>
            <a:r>
              <a:rPr lang="en-US" dirty="0"/>
              <a:t>Reimbursed for actual expenditures.</a:t>
            </a:r>
          </a:p>
          <a:p>
            <a:pPr lvl="1"/>
            <a:r>
              <a:rPr lang="en-US" dirty="0"/>
              <a:t>Contractor has minimal responsibility for the performance costs and the fee (profit) earned on a fixed, award, or incentive basis.</a:t>
            </a:r>
          </a:p>
          <a:p>
            <a:pPr lvl="1"/>
            <a:r>
              <a:rPr lang="en-US" dirty="0"/>
              <a:t>Surveillance needed to monitor and avoid unneeded cost over-runs.</a:t>
            </a:r>
          </a:p>
          <a:p>
            <a:r>
              <a:rPr lang="en-US" dirty="0"/>
              <a:t>One prohibited contract type - cost-plus-a-percentage-of-cost. Why?</a:t>
            </a:r>
          </a:p>
          <a:p>
            <a:pPr lvl="1"/>
            <a:r>
              <a:rPr lang="en-US" dirty="0"/>
              <a:t>It creates a contractual situation that automatically increases the fee when additional costs are experienced.</a:t>
            </a:r>
          </a:p>
          <a:p>
            <a:pPr lvl="1"/>
            <a:r>
              <a:rPr lang="en-US" dirty="0"/>
              <a:t>Incentivizes the contractor to charge more costs to receive more fee.</a:t>
            </a:r>
          </a:p>
          <a:p>
            <a:r>
              <a:rPr lang="en-US" dirty="0"/>
              <a:t>Time and Materials / Labor Hour – Quasi Fixed Price and Cost Reimbursement  </a:t>
            </a:r>
          </a:p>
        </p:txBody>
      </p:sp>
      <p:sp>
        <p:nvSpPr>
          <p:cNvPr id="4" name="Slide Number Placeholder 3">
            <a:extLst>
              <a:ext uri="{FF2B5EF4-FFF2-40B4-BE49-F238E27FC236}">
                <a16:creationId xmlns:a16="http://schemas.microsoft.com/office/drawing/2014/main" id="{28EC11D4-7684-51B0-5F1C-835E2055981A}"/>
              </a:ext>
            </a:extLst>
          </p:cNvPr>
          <p:cNvSpPr>
            <a:spLocks noGrp="1"/>
          </p:cNvSpPr>
          <p:nvPr>
            <p:ph type="sldNum" sz="quarter" idx="12"/>
          </p:nvPr>
        </p:nvSpPr>
        <p:spPr/>
        <p:txBody>
          <a:bodyPr/>
          <a:lstStyle/>
          <a:p>
            <a:fld id="{0EA97F9A-401C-47B1-9F09-B70904EC4D3D}" type="slidenum">
              <a:rPr lang="en-US" smtClean="0"/>
              <a:t>4</a:t>
            </a:fld>
            <a:endParaRPr lang="en-US" dirty="0"/>
          </a:p>
        </p:txBody>
      </p:sp>
    </p:spTree>
    <p:extLst>
      <p:ext uri="{BB962C8B-B14F-4D97-AF65-F5344CB8AC3E}">
        <p14:creationId xmlns:p14="http://schemas.microsoft.com/office/powerpoint/2010/main" val="406648268"/>
      </p:ext>
    </p:extLst>
  </p:cSld>
  <p:clrMapOvr>
    <a:masterClrMapping/>
  </p:clrMapOvr>
  <mc:AlternateContent xmlns:mc="http://schemas.openxmlformats.org/markup-compatibility/2006">
    <mc:Choice xmlns:p14="http://schemas.microsoft.com/office/powerpoint/2010/main" Requires="p14">
      <p:transition spd="slow" p14:dur="2000" advTm="92217"/>
    </mc:Choice>
    <mc:Fallback>
      <p:transition spd="slow" advTm="9221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D6C5-4DFF-C91F-2F58-84A6FC4138C2}"/>
              </a:ext>
            </a:extLst>
          </p:cNvPr>
          <p:cNvSpPr>
            <a:spLocks noGrp="1"/>
          </p:cNvSpPr>
          <p:nvPr>
            <p:ph type="title"/>
          </p:nvPr>
        </p:nvSpPr>
        <p:spPr/>
        <p:txBody>
          <a:bodyPr/>
          <a:lstStyle/>
          <a:p>
            <a:r>
              <a:rPr lang="en-US" sz="2800" dirty="0"/>
              <a:t>Contract Types</a:t>
            </a:r>
            <a:endParaRPr lang="en-US" dirty="0"/>
          </a:p>
        </p:txBody>
      </p:sp>
      <p:sp>
        <p:nvSpPr>
          <p:cNvPr id="4" name="Slide Number Placeholder 3">
            <a:extLst>
              <a:ext uri="{FF2B5EF4-FFF2-40B4-BE49-F238E27FC236}">
                <a16:creationId xmlns:a16="http://schemas.microsoft.com/office/drawing/2014/main" id="{28EC11D4-7684-51B0-5F1C-835E2055981A}"/>
              </a:ext>
            </a:extLst>
          </p:cNvPr>
          <p:cNvSpPr>
            <a:spLocks noGrp="1"/>
          </p:cNvSpPr>
          <p:nvPr>
            <p:ph type="sldNum" sz="quarter" idx="12"/>
          </p:nvPr>
        </p:nvSpPr>
        <p:spPr/>
        <p:txBody>
          <a:bodyPr/>
          <a:lstStyle/>
          <a:p>
            <a:fld id="{0EA97F9A-401C-47B1-9F09-B70904EC4D3D}" type="slidenum">
              <a:rPr lang="en-US" smtClean="0"/>
              <a:t>5</a:t>
            </a:fld>
            <a:endParaRPr lang="en-US" dirty="0"/>
          </a:p>
        </p:txBody>
      </p:sp>
      <p:sp>
        <p:nvSpPr>
          <p:cNvPr id="7" name="Right Triangle 6">
            <a:extLst>
              <a:ext uri="{FF2B5EF4-FFF2-40B4-BE49-F238E27FC236}">
                <a16:creationId xmlns:a16="http://schemas.microsoft.com/office/drawing/2014/main" id="{A8A899AA-A531-B442-FCB0-135734012D31}"/>
              </a:ext>
            </a:extLst>
          </p:cNvPr>
          <p:cNvSpPr/>
          <p:nvPr/>
        </p:nvSpPr>
        <p:spPr>
          <a:xfrm>
            <a:off x="841925" y="2405984"/>
            <a:ext cx="10508150" cy="3863789"/>
          </a:xfrm>
          <a:prstGeom prst="r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86FACC79-4764-7891-A61F-435DAC3B2DD9}"/>
              </a:ext>
            </a:extLst>
          </p:cNvPr>
          <p:cNvSpPr/>
          <p:nvPr/>
        </p:nvSpPr>
        <p:spPr>
          <a:xfrm flipH="1">
            <a:off x="841926" y="2405985"/>
            <a:ext cx="10508149" cy="3863789"/>
          </a:xfrm>
          <a:prstGeom prst="rtTriangle">
            <a:avLst/>
          </a:prstGeom>
          <a:solidFill>
            <a:srgbClr val="4D1434">
              <a:alpha val="41176"/>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B9FFD3B-D76E-761C-ADB7-3256C8BF6709}"/>
              </a:ext>
            </a:extLst>
          </p:cNvPr>
          <p:cNvSpPr txBox="1"/>
          <p:nvPr/>
        </p:nvSpPr>
        <p:spPr>
          <a:xfrm>
            <a:off x="680420" y="1876304"/>
            <a:ext cx="10930388" cy="369332"/>
          </a:xfrm>
          <a:prstGeom prst="rect">
            <a:avLst/>
          </a:prstGeom>
          <a:noFill/>
        </p:spPr>
        <p:txBody>
          <a:bodyPr wrap="square" rtlCol="0">
            <a:spAutoFit/>
          </a:bodyPr>
          <a:lstStyle/>
          <a:p>
            <a:r>
              <a:rPr lang="en-US" dirty="0"/>
              <a:t>Fixed Price																	Cost Reimbursement</a:t>
            </a:r>
          </a:p>
        </p:txBody>
      </p:sp>
      <p:sp>
        <p:nvSpPr>
          <p:cNvPr id="10" name="TextBox 9">
            <a:extLst>
              <a:ext uri="{FF2B5EF4-FFF2-40B4-BE49-F238E27FC236}">
                <a16:creationId xmlns:a16="http://schemas.microsoft.com/office/drawing/2014/main" id="{EFF81545-9245-9E1C-D540-AB877226F4C0}"/>
              </a:ext>
            </a:extLst>
          </p:cNvPr>
          <p:cNvSpPr txBox="1"/>
          <p:nvPr/>
        </p:nvSpPr>
        <p:spPr>
          <a:xfrm>
            <a:off x="1503801" y="3968546"/>
            <a:ext cx="2789546" cy="646331"/>
          </a:xfrm>
          <a:prstGeom prst="rect">
            <a:avLst/>
          </a:prstGeom>
          <a:noFill/>
        </p:spPr>
        <p:txBody>
          <a:bodyPr wrap="none" rtlCol="0">
            <a:spAutoFit/>
          </a:bodyPr>
          <a:lstStyle/>
          <a:p>
            <a:r>
              <a:rPr lang="en-US" dirty="0"/>
              <a:t>Seller Risk</a:t>
            </a:r>
          </a:p>
          <a:p>
            <a:r>
              <a:rPr lang="en-US" dirty="0"/>
              <a:t>Performance Responsibility </a:t>
            </a:r>
          </a:p>
        </p:txBody>
      </p:sp>
      <p:sp>
        <p:nvSpPr>
          <p:cNvPr id="11" name="TextBox 10">
            <a:extLst>
              <a:ext uri="{FF2B5EF4-FFF2-40B4-BE49-F238E27FC236}">
                <a16:creationId xmlns:a16="http://schemas.microsoft.com/office/drawing/2014/main" id="{93DE82A4-C855-E615-4474-F8C2E802C156}"/>
              </a:ext>
            </a:extLst>
          </p:cNvPr>
          <p:cNvSpPr txBox="1"/>
          <p:nvPr/>
        </p:nvSpPr>
        <p:spPr>
          <a:xfrm>
            <a:off x="8414164" y="3968545"/>
            <a:ext cx="2784737" cy="646331"/>
          </a:xfrm>
          <a:prstGeom prst="rect">
            <a:avLst/>
          </a:prstGeom>
          <a:noFill/>
        </p:spPr>
        <p:txBody>
          <a:bodyPr wrap="none" rtlCol="0">
            <a:spAutoFit/>
          </a:bodyPr>
          <a:lstStyle/>
          <a:p>
            <a:r>
              <a:rPr lang="en-US" dirty="0"/>
              <a:t>Buyer Risk</a:t>
            </a:r>
          </a:p>
          <a:p>
            <a:r>
              <a:rPr lang="en-US" dirty="0"/>
              <a:t>Performance Responsibility</a:t>
            </a:r>
          </a:p>
        </p:txBody>
      </p:sp>
      <p:sp>
        <p:nvSpPr>
          <p:cNvPr id="12" name="TextBox 11">
            <a:extLst>
              <a:ext uri="{FF2B5EF4-FFF2-40B4-BE49-F238E27FC236}">
                <a16:creationId xmlns:a16="http://schemas.microsoft.com/office/drawing/2014/main" id="{E2A66280-0CBF-CA16-8A01-6F99679E11F1}"/>
              </a:ext>
            </a:extLst>
          </p:cNvPr>
          <p:cNvSpPr txBox="1"/>
          <p:nvPr/>
        </p:nvSpPr>
        <p:spPr>
          <a:xfrm>
            <a:off x="4460776" y="5646727"/>
            <a:ext cx="3270447" cy="369332"/>
          </a:xfrm>
          <a:prstGeom prst="rect">
            <a:avLst/>
          </a:prstGeom>
          <a:noFill/>
        </p:spPr>
        <p:txBody>
          <a:bodyPr wrap="none" rtlCol="0">
            <a:spAutoFit/>
          </a:bodyPr>
          <a:lstStyle/>
          <a:p>
            <a:r>
              <a:rPr lang="en-US" dirty="0"/>
              <a:t>Time and Materials / Labor Hour</a:t>
            </a:r>
          </a:p>
        </p:txBody>
      </p:sp>
    </p:spTree>
    <p:extLst>
      <p:ext uri="{BB962C8B-B14F-4D97-AF65-F5344CB8AC3E}">
        <p14:creationId xmlns:p14="http://schemas.microsoft.com/office/powerpoint/2010/main" val="3442601744"/>
      </p:ext>
    </p:extLst>
  </p:cSld>
  <p:clrMapOvr>
    <a:masterClrMapping/>
  </p:clrMapOvr>
  <mc:AlternateContent xmlns:mc="http://schemas.openxmlformats.org/markup-compatibility/2006">
    <mc:Choice xmlns:p14="http://schemas.microsoft.com/office/powerpoint/2010/main" Requires="p14">
      <p:transition spd="slow" p14:dur="2000" advTm="22792"/>
    </mc:Choice>
    <mc:Fallback>
      <p:transition spd="slow" advTm="2279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D6C5-4DFF-C91F-2F58-84A6FC4138C2}"/>
              </a:ext>
            </a:extLst>
          </p:cNvPr>
          <p:cNvSpPr>
            <a:spLocks noGrp="1"/>
          </p:cNvSpPr>
          <p:nvPr>
            <p:ph type="title"/>
          </p:nvPr>
        </p:nvSpPr>
        <p:spPr/>
        <p:txBody>
          <a:bodyPr/>
          <a:lstStyle/>
          <a:p>
            <a:r>
              <a:rPr lang="en-US" sz="2800" dirty="0"/>
              <a:t>Risks and Rewards of Time &amp; Materials Contracts</a:t>
            </a:r>
            <a:endParaRPr lang="en-US" dirty="0"/>
          </a:p>
        </p:txBody>
      </p:sp>
      <p:sp>
        <p:nvSpPr>
          <p:cNvPr id="3" name="Content Placeholder 2">
            <a:extLst>
              <a:ext uri="{FF2B5EF4-FFF2-40B4-BE49-F238E27FC236}">
                <a16:creationId xmlns:a16="http://schemas.microsoft.com/office/drawing/2014/main" id="{FFC790D9-5EB6-6BE2-54C2-AA25F8646F4E}"/>
              </a:ext>
            </a:extLst>
          </p:cNvPr>
          <p:cNvSpPr>
            <a:spLocks noGrp="1"/>
          </p:cNvSpPr>
          <p:nvPr>
            <p:ph idx="1"/>
          </p:nvPr>
        </p:nvSpPr>
        <p:spPr>
          <a:xfrm>
            <a:off x="581192" y="2021746"/>
            <a:ext cx="11029615" cy="4677504"/>
          </a:xfrm>
        </p:spPr>
        <p:txBody>
          <a:bodyPr>
            <a:normAutofit lnSpcReduction="10000"/>
          </a:bodyPr>
          <a:lstStyle/>
          <a:p>
            <a:r>
              <a:rPr lang="en-US" dirty="0"/>
              <a:t>Time and Materials / Labor Hour </a:t>
            </a:r>
          </a:p>
          <a:p>
            <a:pPr lvl="1"/>
            <a:r>
              <a:rPr lang="en-US" dirty="0"/>
              <a:t>Direct labor hours are fixed as hourly rates that include wages, overhead, general and administrative expenses, and profit. Fully Burdened Labor Rate (FBLR)</a:t>
            </a:r>
          </a:p>
          <a:p>
            <a:pPr lvl="1"/>
            <a:r>
              <a:rPr lang="en-US" dirty="0"/>
              <a:t>Materials are at the contractor's cost.</a:t>
            </a:r>
          </a:p>
          <a:p>
            <a:pPr lvl="1"/>
            <a:r>
              <a:rPr lang="en-US" dirty="0"/>
              <a:t>Reimbursed for extent or duration of the work up to a ceiling price of the contract.</a:t>
            </a:r>
          </a:p>
          <a:p>
            <a:r>
              <a:rPr lang="en-US" dirty="0"/>
              <a:t>Risks</a:t>
            </a:r>
          </a:p>
          <a:p>
            <a:pPr lvl="1"/>
            <a:r>
              <a:rPr lang="en-US" dirty="0"/>
              <a:t>Contract provides no positive profit incentive to the contractor for cost control or labor efficiency.</a:t>
            </a:r>
          </a:p>
          <a:p>
            <a:pPr lvl="1"/>
            <a:r>
              <a:rPr lang="en-US" dirty="0"/>
              <a:t>Surveillance increased on contractor performance to give reasonable assurance that efficient methods and effective cost controls are being used.</a:t>
            </a:r>
          </a:p>
          <a:p>
            <a:pPr lvl="1"/>
            <a:r>
              <a:rPr lang="en-US" dirty="0"/>
              <a:t>Ceiling price may require modification due to increases/unknowns.</a:t>
            </a:r>
          </a:p>
          <a:p>
            <a:r>
              <a:rPr lang="en-US" dirty="0"/>
              <a:t>Rewards</a:t>
            </a:r>
          </a:p>
          <a:p>
            <a:pPr lvl="1"/>
            <a:r>
              <a:rPr lang="en-US" dirty="0"/>
              <a:t>Accomplish work with numerous unknowns that prevent accurately estimating the extent or duration of the work or to anticipate costs with any reasonable degree of confidence.</a:t>
            </a:r>
          </a:p>
          <a:p>
            <a:pPr lvl="1"/>
            <a:r>
              <a:rPr lang="en-US" dirty="0"/>
              <a:t>Manage risks </a:t>
            </a:r>
          </a:p>
        </p:txBody>
      </p:sp>
      <p:sp>
        <p:nvSpPr>
          <p:cNvPr id="4" name="Slide Number Placeholder 3">
            <a:extLst>
              <a:ext uri="{FF2B5EF4-FFF2-40B4-BE49-F238E27FC236}">
                <a16:creationId xmlns:a16="http://schemas.microsoft.com/office/drawing/2014/main" id="{6123876A-49DA-32D1-CFD8-9C4A632F12DC}"/>
              </a:ext>
            </a:extLst>
          </p:cNvPr>
          <p:cNvSpPr>
            <a:spLocks noGrp="1"/>
          </p:cNvSpPr>
          <p:nvPr>
            <p:ph type="sldNum" sz="quarter" idx="12"/>
          </p:nvPr>
        </p:nvSpPr>
        <p:spPr/>
        <p:txBody>
          <a:bodyPr/>
          <a:lstStyle/>
          <a:p>
            <a:fld id="{0EA97F9A-401C-47B1-9F09-B70904EC4D3D}" type="slidenum">
              <a:rPr lang="en-US" smtClean="0"/>
              <a:t>6</a:t>
            </a:fld>
            <a:endParaRPr lang="en-US" dirty="0"/>
          </a:p>
        </p:txBody>
      </p:sp>
    </p:spTree>
    <p:extLst>
      <p:ext uri="{BB962C8B-B14F-4D97-AF65-F5344CB8AC3E}">
        <p14:creationId xmlns:p14="http://schemas.microsoft.com/office/powerpoint/2010/main" val="2965634902"/>
      </p:ext>
    </p:extLst>
  </p:cSld>
  <p:clrMapOvr>
    <a:masterClrMapping/>
  </p:clrMapOvr>
  <mc:AlternateContent xmlns:mc="http://schemas.openxmlformats.org/markup-compatibility/2006">
    <mc:Choice xmlns:p14="http://schemas.microsoft.com/office/powerpoint/2010/main" Requires="p14">
      <p:transition spd="slow" p14:dur="2000" advTm="213242"/>
    </mc:Choice>
    <mc:Fallback>
      <p:transition spd="slow" advTm="21324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D6C5-4DFF-C91F-2F58-84A6FC4138C2}"/>
              </a:ext>
            </a:extLst>
          </p:cNvPr>
          <p:cNvSpPr>
            <a:spLocks noGrp="1"/>
          </p:cNvSpPr>
          <p:nvPr>
            <p:ph type="title"/>
          </p:nvPr>
        </p:nvSpPr>
        <p:spPr/>
        <p:txBody>
          <a:bodyPr/>
          <a:lstStyle/>
          <a:p>
            <a:r>
              <a:rPr lang="en-US" sz="2800" dirty="0"/>
              <a:t>Comparison Overview</a:t>
            </a:r>
            <a:endParaRPr lang="en-US" dirty="0"/>
          </a:p>
        </p:txBody>
      </p:sp>
      <p:sp>
        <p:nvSpPr>
          <p:cNvPr id="3" name="Content Placeholder 2">
            <a:extLst>
              <a:ext uri="{FF2B5EF4-FFF2-40B4-BE49-F238E27FC236}">
                <a16:creationId xmlns:a16="http://schemas.microsoft.com/office/drawing/2014/main" id="{FFC790D9-5EB6-6BE2-54C2-AA25F8646F4E}"/>
              </a:ext>
            </a:extLst>
          </p:cNvPr>
          <p:cNvSpPr>
            <a:spLocks noGrp="1"/>
          </p:cNvSpPr>
          <p:nvPr>
            <p:ph idx="1"/>
          </p:nvPr>
        </p:nvSpPr>
        <p:spPr>
          <a:xfrm>
            <a:off x="581192" y="2180496"/>
            <a:ext cx="11029615" cy="4433949"/>
          </a:xfrm>
        </p:spPr>
        <p:txBody>
          <a:bodyPr>
            <a:normAutofit/>
          </a:bodyPr>
          <a:lstStyle/>
          <a:p>
            <a:r>
              <a:rPr lang="en-US" dirty="0"/>
              <a:t>Model Procurement Code (MPC) </a:t>
            </a:r>
          </a:p>
          <a:p>
            <a:r>
              <a:rPr lang="en-US" dirty="0"/>
              <a:t>Office of Management and Budget (OMB) Uniform Guidance (2014) </a:t>
            </a:r>
          </a:p>
          <a:p>
            <a:r>
              <a:rPr lang="en-US" dirty="0"/>
              <a:t>Similarities</a:t>
            </a:r>
          </a:p>
          <a:p>
            <a:pPr lvl="1"/>
            <a:r>
              <a:rPr lang="en-US" dirty="0"/>
              <a:t>Generally, fixed price contracts are the preferred type, shifting risk to the contractor with profit incentive to work efficiently.</a:t>
            </a:r>
          </a:p>
          <a:p>
            <a:pPr lvl="1"/>
            <a:r>
              <a:rPr lang="en-US" dirty="0"/>
              <a:t>Cost reimbursement shifts performance responsibility away from the contractor.</a:t>
            </a:r>
          </a:p>
          <a:p>
            <a:r>
              <a:rPr lang="en-US" dirty="0"/>
              <a:t>Differences</a:t>
            </a:r>
          </a:p>
          <a:p>
            <a:pPr lvl="1"/>
            <a:r>
              <a:rPr lang="en-US" dirty="0"/>
              <a:t>MPC – broad allowance for contract type, simple determination for cost </a:t>
            </a:r>
            <a:r>
              <a:rPr lang="en-US" dirty="0" err="1"/>
              <a:t>reimbursment</a:t>
            </a:r>
            <a:r>
              <a:rPr lang="en-US" dirty="0"/>
              <a:t>.</a:t>
            </a:r>
          </a:p>
          <a:p>
            <a:pPr lvl="1"/>
            <a:r>
              <a:rPr lang="en-US" dirty="0"/>
              <a:t>OMB – include rationale for contract type, specific for time and materials.</a:t>
            </a:r>
          </a:p>
          <a:p>
            <a:r>
              <a:rPr lang="en-US" dirty="0"/>
              <a:t>Reform needed to address risks of time and materials as a contract type.</a:t>
            </a:r>
          </a:p>
        </p:txBody>
      </p:sp>
      <p:sp>
        <p:nvSpPr>
          <p:cNvPr id="4" name="Slide Number Placeholder 3">
            <a:extLst>
              <a:ext uri="{FF2B5EF4-FFF2-40B4-BE49-F238E27FC236}">
                <a16:creationId xmlns:a16="http://schemas.microsoft.com/office/drawing/2014/main" id="{1E893CF3-F12C-B1D7-6559-F0CF0CF2D667}"/>
              </a:ext>
            </a:extLst>
          </p:cNvPr>
          <p:cNvSpPr>
            <a:spLocks noGrp="1"/>
          </p:cNvSpPr>
          <p:nvPr>
            <p:ph type="sldNum" sz="quarter" idx="12"/>
          </p:nvPr>
        </p:nvSpPr>
        <p:spPr/>
        <p:txBody>
          <a:bodyPr/>
          <a:lstStyle/>
          <a:p>
            <a:fld id="{0EA97F9A-401C-47B1-9F09-B70904EC4D3D}" type="slidenum">
              <a:rPr lang="en-US" smtClean="0"/>
              <a:t>7</a:t>
            </a:fld>
            <a:endParaRPr lang="en-US" dirty="0"/>
          </a:p>
        </p:txBody>
      </p:sp>
    </p:spTree>
    <p:extLst>
      <p:ext uri="{BB962C8B-B14F-4D97-AF65-F5344CB8AC3E}">
        <p14:creationId xmlns:p14="http://schemas.microsoft.com/office/powerpoint/2010/main" val="3307864776"/>
      </p:ext>
    </p:extLst>
  </p:cSld>
  <p:clrMapOvr>
    <a:masterClrMapping/>
  </p:clrMapOvr>
  <mc:AlternateContent xmlns:mc="http://schemas.openxmlformats.org/markup-compatibility/2006">
    <mc:Choice xmlns:p14="http://schemas.microsoft.com/office/powerpoint/2010/main" Requires="p14">
      <p:transition spd="slow" p14:dur="2000" advTm="68800"/>
    </mc:Choice>
    <mc:Fallback>
      <p:transition spd="slow" advTm="688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F494-4335-A4DD-87D0-1CC1F0E38ACA}"/>
              </a:ext>
            </a:extLst>
          </p:cNvPr>
          <p:cNvSpPr>
            <a:spLocks noGrp="1"/>
          </p:cNvSpPr>
          <p:nvPr>
            <p:ph type="title"/>
          </p:nvPr>
        </p:nvSpPr>
        <p:spPr/>
        <p:txBody>
          <a:bodyPr/>
          <a:lstStyle/>
          <a:p>
            <a:r>
              <a:rPr lang="en-US" dirty="0"/>
              <a:t>Current MPC </a:t>
            </a:r>
          </a:p>
        </p:txBody>
      </p:sp>
      <p:sp>
        <p:nvSpPr>
          <p:cNvPr id="3" name="Content Placeholder 2">
            <a:extLst>
              <a:ext uri="{FF2B5EF4-FFF2-40B4-BE49-F238E27FC236}">
                <a16:creationId xmlns:a16="http://schemas.microsoft.com/office/drawing/2014/main" id="{8E87E566-DF78-556B-6137-7D87389F07DF}"/>
              </a:ext>
            </a:extLst>
          </p:cNvPr>
          <p:cNvSpPr>
            <a:spLocks noGrp="1"/>
          </p:cNvSpPr>
          <p:nvPr>
            <p:ph idx="1"/>
          </p:nvPr>
        </p:nvSpPr>
        <p:spPr>
          <a:xfrm>
            <a:off x="581193" y="2180496"/>
            <a:ext cx="5064234" cy="3678303"/>
          </a:xfrm>
        </p:spPr>
        <p:txBody>
          <a:bodyPr>
            <a:normAutofit/>
          </a:bodyPr>
          <a:lstStyle/>
          <a:p>
            <a:r>
              <a:rPr lang="en-US" dirty="0"/>
              <a:t>MPC §3-501 Types of Contracts</a:t>
            </a:r>
          </a:p>
          <a:p>
            <a:pPr lvl="1"/>
            <a:r>
              <a:rPr lang="en-US" dirty="0"/>
              <a:t>Any type of contract which will promote the best interests of the [State]</a:t>
            </a:r>
          </a:p>
          <a:p>
            <a:pPr lvl="1"/>
            <a:r>
              <a:rPr lang="en-US" dirty="0"/>
              <a:t>Cost-plus-percentage-of-cost contract is prohibited</a:t>
            </a:r>
          </a:p>
          <a:p>
            <a:pPr lvl="1"/>
            <a:r>
              <a:rPr lang="en-US" dirty="0"/>
              <a:t>Cost-reimbursement contract</a:t>
            </a:r>
          </a:p>
          <a:p>
            <a:pPr lvl="2"/>
            <a:r>
              <a:rPr lang="en-US" dirty="0"/>
              <a:t>Written determination</a:t>
            </a:r>
          </a:p>
          <a:p>
            <a:pPr lvl="2"/>
            <a:r>
              <a:rPr lang="en-US" dirty="0"/>
              <a:t>less costly to the [State] than any other type, or</a:t>
            </a:r>
          </a:p>
          <a:p>
            <a:pPr lvl="2"/>
            <a:r>
              <a:rPr lang="en-US" dirty="0"/>
              <a:t>impracticable to obtain the supplies, services, or construction required except under such a contract</a:t>
            </a:r>
          </a:p>
        </p:txBody>
      </p:sp>
      <p:sp>
        <p:nvSpPr>
          <p:cNvPr id="4" name="Content Placeholder 2">
            <a:extLst>
              <a:ext uri="{FF2B5EF4-FFF2-40B4-BE49-F238E27FC236}">
                <a16:creationId xmlns:a16="http://schemas.microsoft.com/office/drawing/2014/main" id="{8F5D4443-B66F-6318-DB7A-3BA7C7B47C2F}"/>
              </a:ext>
            </a:extLst>
          </p:cNvPr>
          <p:cNvSpPr txBox="1">
            <a:spLocks/>
          </p:cNvSpPr>
          <p:nvPr/>
        </p:nvSpPr>
        <p:spPr>
          <a:xfrm>
            <a:off x="6808304" y="2180496"/>
            <a:ext cx="4802503" cy="3678303"/>
          </a:xfrm>
          <a:prstGeom prst="rect">
            <a:avLst/>
          </a:prstGeom>
        </p:spPr>
        <p:txBody>
          <a:bodyPr vert="horz" lIns="91440" tIns="45720" rIns="91440" bIns="45720" rtlCol="0" anchor="ctr">
            <a:normAutofit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t>Allowable Contract Types</a:t>
            </a:r>
          </a:p>
          <a:p>
            <a:pPr lvl="1"/>
            <a:r>
              <a:rPr lang="en-US" dirty="0"/>
              <a:t>Fixed price contracts </a:t>
            </a:r>
          </a:p>
          <a:p>
            <a:pPr lvl="2"/>
            <a:r>
              <a:rPr lang="en-US" dirty="0"/>
              <a:t>Firm fixed-price contracts</a:t>
            </a:r>
          </a:p>
          <a:p>
            <a:pPr lvl="2"/>
            <a:r>
              <a:rPr lang="en-US" dirty="0"/>
              <a:t>Fixed-price contracts with price adjustment; </a:t>
            </a:r>
          </a:p>
          <a:p>
            <a:pPr lvl="1"/>
            <a:r>
              <a:rPr lang="en-US" dirty="0"/>
              <a:t>Cost-reimbursement contracts</a:t>
            </a:r>
          </a:p>
          <a:p>
            <a:pPr lvl="2"/>
            <a:r>
              <a:rPr lang="en-US" dirty="0"/>
              <a:t>Allowable Cost Contracts</a:t>
            </a:r>
          </a:p>
          <a:p>
            <a:pPr lvl="2"/>
            <a:r>
              <a:rPr lang="en-US" dirty="0"/>
              <a:t>Cost-Plus-Fixed Fee Contracts</a:t>
            </a:r>
          </a:p>
          <a:p>
            <a:pPr lvl="2"/>
            <a:r>
              <a:rPr lang="en-US" dirty="0"/>
              <a:t>Cost Incentive Contracts</a:t>
            </a:r>
          </a:p>
          <a:p>
            <a:pPr lvl="1"/>
            <a:r>
              <a:rPr lang="en-US" dirty="0"/>
              <a:t>Time and Materials Contracts</a:t>
            </a:r>
          </a:p>
          <a:p>
            <a:pPr lvl="2"/>
            <a:r>
              <a:rPr lang="en-US" dirty="0"/>
              <a:t>Labor Hour Contracts (Variation of time and materials)</a:t>
            </a:r>
          </a:p>
        </p:txBody>
      </p:sp>
      <p:sp>
        <p:nvSpPr>
          <p:cNvPr id="5" name="Slide Number Placeholder 4">
            <a:extLst>
              <a:ext uri="{FF2B5EF4-FFF2-40B4-BE49-F238E27FC236}">
                <a16:creationId xmlns:a16="http://schemas.microsoft.com/office/drawing/2014/main" id="{1E673E37-50DD-44D4-BDED-03F5F35B916F}"/>
              </a:ext>
            </a:extLst>
          </p:cNvPr>
          <p:cNvSpPr>
            <a:spLocks noGrp="1"/>
          </p:cNvSpPr>
          <p:nvPr>
            <p:ph type="sldNum" sz="quarter" idx="12"/>
          </p:nvPr>
        </p:nvSpPr>
        <p:spPr/>
        <p:txBody>
          <a:bodyPr/>
          <a:lstStyle/>
          <a:p>
            <a:fld id="{0EA97F9A-401C-47B1-9F09-B70904EC4D3D}" type="slidenum">
              <a:rPr lang="en-US" smtClean="0"/>
              <a:t>8</a:t>
            </a:fld>
            <a:endParaRPr lang="en-US" dirty="0"/>
          </a:p>
        </p:txBody>
      </p:sp>
    </p:spTree>
    <p:extLst>
      <p:ext uri="{BB962C8B-B14F-4D97-AF65-F5344CB8AC3E}">
        <p14:creationId xmlns:p14="http://schemas.microsoft.com/office/powerpoint/2010/main" val="3356030317"/>
      </p:ext>
    </p:extLst>
  </p:cSld>
  <p:clrMapOvr>
    <a:masterClrMapping/>
  </p:clrMapOvr>
  <mc:AlternateContent xmlns:mc="http://schemas.openxmlformats.org/markup-compatibility/2006">
    <mc:Choice xmlns:p14="http://schemas.microsoft.com/office/powerpoint/2010/main" Requires="p14">
      <p:transition spd="slow" p14:dur="2000" advTm="19663"/>
    </mc:Choice>
    <mc:Fallback>
      <p:transition spd="slow" advTm="1966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F494-4335-A4DD-87D0-1CC1F0E38ACA}"/>
              </a:ext>
            </a:extLst>
          </p:cNvPr>
          <p:cNvSpPr>
            <a:spLocks noGrp="1"/>
          </p:cNvSpPr>
          <p:nvPr>
            <p:ph type="title"/>
          </p:nvPr>
        </p:nvSpPr>
        <p:spPr/>
        <p:txBody>
          <a:bodyPr>
            <a:normAutofit/>
          </a:bodyPr>
          <a:lstStyle/>
          <a:p>
            <a:r>
              <a:rPr lang="en-US" dirty="0"/>
              <a:t>Current OMB Uniform Guidance (2014) </a:t>
            </a:r>
          </a:p>
        </p:txBody>
      </p:sp>
      <p:sp>
        <p:nvSpPr>
          <p:cNvPr id="3" name="Content Placeholder 2">
            <a:extLst>
              <a:ext uri="{FF2B5EF4-FFF2-40B4-BE49-F238E27FC236}">
                <a16:creationId xmlns:a16="http://schemas.microsoft.com/office/drawing/2014/main" id="{8E87E566-DF78-556B-6137-7D87389F07DF}"/>
              </a:ext>
            </a:extLst>
          </p:cNvPr>
          <p:cNvSpPr>
            <a:spLocks noGrp="1"/>
          </p:cNvSpPr>
          <p:nvPr>
            <p:ph idx="1"/>
          </p:nvPr>
        </p:nvSpPr>
        <p:spPr/>
        <p:txBody>
          <a:bodyPr>
            <a:normAutofit/>
          </a:bodyPr>
          <a:lstStyle/>
          <a:p>
            <a:r>
              <a:rPr lang="en-US" dirty="0"/>
              <a:t>OMB Uniform Guidance (2014) 2 CFR §200.318 General procurement standards</a:t>
            </a:r>
          </a:p>
          <a:p>
            <a:pPr lvl="1"/>
            <a:r>
              <a:rPr lang="en-US" dirty="0"/>
              <a:t>(j)(1) The non-Federal entity may use a time-and-materials type contract only after a determination that no other contract is suitable and if the contract includes a ceiling price that the contractor exceeds at its own risk.</a:t>
            </a:r>
          </a:p>
          <a:p>
            <a:pPr lvl="1"/>
            <a:r>
              <a:rPr lang="en-US" dirty="0"/>
              <a:t>(j)(2) an open-ended contract price, a time-and-materials contract provides no positive profit incentive to the contractor for cost control or labor efficiency. Therefore, each contract must set a ceiling price that the contractor exceeds at its own risk. Further, the non-Federal entity awarding such a contract must assert a high degree of oversight in order to obtain reasonable assurance that the contractor is using efficient methods and effective cost controls.</a:t>
            </a:r>
          </a:p>
          <a:p>
            <a:r>
              <a:rPr lang="en-US" dirty="0"/>
              <a:t>MPC lacks parity with OMB guidance for time and materials contract type.</a:t>
            </a:r>
          </a:p>
          <a:p>
            <a:r>
              <a:rPr lang="en-US" dirty="0"/>
              <a:t>*Potential upcoming changes to the OMB guidance does not affect contract type at this time. </a:t>
            </a:r>
          </a:p>
        </p:txBody>
      </p:sp>
      <p:sp>
        <p:nvSpPr>
          <p:cNvPr id="4" name="Slide Number Placeholder 3">
            <a:extLst>
              <a:ext uri="{FF2B5EF4-FFF2-40B4-BE49-F238E27FC236}">
                <a16:creationId xmlns:a16="http://schemas.microsoft.com/office/drawing/2014/main" id="{5330BA98-62FF-85CB-BE8B-928E95D685E0}"/>
              </a:ext>
            </a:extLst>
          </p:cNvPr>
          <p:cNvSpPr>
            <a:spLocks noGrp="1"/>
          </p:cNvSpPr>
          <p:nvPr>
            <p:ph type="sldNum" sz="quarter" idx="12"/>
          </p:nvPr>
        </p:nvSpPr>
        <p:spPr/>
        <p:txBody>
          <a:bodyPr/>
          <a:lstStyle/>
          <a:p>
            <a:fld id="{0EA97F9A-401C-47B1-9F09-B70904EC4D3D}" type="slidenum">
              <a:rPr lang="en-US" smtClean="0"/>
              <a:t>9</a:t>
            </a:fld>
            <a:endParaRPr lang="en-US" dirty="0"/>
          </a:p>
        </p:txBody>
      </p:sp>
    </p:spTree>
    <p:extLst>
      <p:ext uri="{BB962C8B-B14F-4D97-AF65-F5344CB8AC3E}">
        <p14:creationId xmlns:p14="http://schemas.microsoft.com/office/powerpoint/2010/main" val="1651435700"/>
      </p:ext>
    </p:extLst>
  </p:cSld>
  <p:clrMapOvr>
    <a:masterClrMapping/>
  </p:clrMapOvr>
  <mc:AlternateContent xmlns:mc="http://schemas.openxmlformats.org/markup-compatibility/2006">
    <mc:Choice xmlns:p14="http://schemas.microsoft.com/office/powerpoint/2010/main" Requires="p14">
      <p:transition spd="slow" p14:dur="2000" advTm="43610"/>
    </mc:Choice>
    <mc:Fallback>
      <p:transition spd="slow" advTm="43610"/>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emplate>TM03457464[[fn=Dividend]]</Template>
  <TotalTime>2523</TotalTime>
  <Words>1835</Words>
  <Application>Microsoft Office PowerPoint</Application>
  <PresentationFormat>Widescreen</PresentationFormat>
  <Paragraphs>178</Paragraphs>
  <Slides>15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Gill Sans MT</vt:lpstr>
      <vt:lpstr>Times New Roman</vt:lpstr>
      <vt:lpstr>Wingdings 2</vt:lpstr>
      <vt:lpstr>Dividend</vt:lpstr>
      <vt:lpstr>Are the risks worth the rewards? Documenting Risks of Time &amp; Materials Contracts</vt:lpstr>
      <vt:lpstr>Purpose</vt:lpstr>
      <vt:lpstr>Table of Contents </vt:lpstr>
      <vt:lpstr>Contract Types</vt:lpstr>
      <vt:lpstr>Contract Types</vt:lpstr>
      <vt:lpstr>Risks and Rewards of Time &amp; Materials Contracts</vt:lpstr>
      <vt:lpstr>Comparison Overview</vt:lpstr>
      <vt:lpstr>Current MPC </vt:lpstr>
      <vt:lpstr>Current OMB Uniform Guidance (2014) </vt:lpstr>
      <vt:lpstr>Creating parity – identify risks </vt:lpstr>
      <vt:lpstr>Current FAR – Potential Solution</vt:lpstr>
      <vt:lpstr>Current DFARS – Potential Solution</vt:lpstr>
      <vt:lpstr>Current Utah State Code – Potential Solution</vt:lpstr>
      <vt:lpstr>Are the risks worth the rewards?</vt:lpstr>
      <vt:lpstr>Conclusion</vt:lpstr>
    </vt:vector>
  </TitlesOfParts>
  <Company>Army Golden Master Program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Kimberly R CIV USARMY ACC MICC (USA)</dc:creator>
  <cp:lastModifiedBy>toraichi14@gmail.com</cp:lastModifiedBy>
  <cp:revision>8</cp:revision>
  <dcterms:created xsi:type="dcterms:W3CDTF">2023-02-13T13:23:39Z</dcterms:created>
  <dcterms:modified xsi:type="dcterms:W3CDTF">2023-10-08T14:01:05Z</dcterms:modified>
</cp:coreProperties>
</file>