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71" r:id="rId9"/>
    <p:sldId id="272" r:id="rId10"/>
    <p:sldId id="276" r:id="rId11"/>
    <p:sldId id="265" r:id="rId12"/>
    <p:sldId id="270" r:id="rId13"/>
    <p:sldId id="263" r:id="rId14"/>
    <p:sldId id="274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" y="7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" name="Google Shape;22;p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ylecoopersmith@gmail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3"/>
          <p:cNvPicPr preferRelativeResize="0"/>
          <p:nvPr/>
        </p:nvPicPr>
        <p:blipFill rotWithShape="1">
          <a:blip r:embed="rId3">
            <a:alphaModFix amt="35000"/>
          </a:blip>
          <a:srcRect t="6215" b="95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600"/>
              <a:buFont typeface="Rockwell"/>
              <a:buNone/>
            </a:pPr>
            <a:r>
              <a:rPr lang="en-US" sz="5500" dirty="0"/>
              <a:t>ADDRESSING MICRO-PURCHASES IN THE MPC – AS 50 STATES ALREADY HAVE</a:t>
            </a:r>
            <a:endParaRPr sz="5500" dirty="0"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870"/>
              <a:buNone/>
            </a:pPr>
            <a:r>
              <a:rPr lang="en-US" dirty="0">
                <a:solidFill>
                  <a:srgbClr val="262626"/>
                </a:solidFill>
              </a:rPr>
              <a:t>KYLE COOPERSMITH</a:t>
            </a:r>
            <a:endParaRPr dirty="0"/>
          </a:p>
        </p:txBody>
      </p:sp>
      <p:cxnSp>
        <p:nvCxnSpPr>
          <p:cNvPr id="104" name="Google Shape;104;p13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chemeClr val="dk2">
                <a:alpha val="89411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13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AEF9E-DBEF-792C-6BA6-5706F849C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Kansas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26EC5-4ECE-1B6E-24E8-52A587A611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Statute: “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(e) With the approval of the secretary of administration, the director of purchases may delegate authority to any state agency to make purchases of less than $25,000 under certain prescribed conditions and procedures.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Kan. Stat. Ann. § 75-3739 (2023).</a:t>
            </a:r>
          </a:p>
          <a:p>
            <a:pPr marL="114300" indent="0">
              <a:buNone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Purchase Card Program Manual: “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Individual P-Card transactions are limited to $5,000 per purchase.” State Procurement Card (P-Card) Program Procedures 210 (2017).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235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Rockwell"/>
              <a:buNone/>
            </a:pPr>
            <a:r>
              <a:rPr lang="en-US" dirty="0"/>
              <a:t>BENEFITS OF MICRO-PURCHASES</a:t>
            </a:r>
            <a:endParaRPr dirty="0"/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>
          <a:xfrm>
            <a:off x="1097280" y="1737360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30"/>
              <a:buChar char="▪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micro-purchases “expedite the completion of its transactions and minimize the associated administrative burden and costs.” 2 C.F.R. </a:t>
            </a:r>
            <a:r>
              <a:rPr lang="en-US" dirty="0">
                <a:solidFill>
                  <a:srgbClr val="040C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200.320(a). There is no contracting officer and no binding regulations. </a:t>
            </a:r>
          </a:p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30"/>
              <a:buChar char="▪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prices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if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purchase cards are used to effectuate the micro-purchase, state governments can negotiate lower prices and leverage buying power. 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U.S. Gov’t Accountability Off., GAO 16-526, Government Purchase Cards: Opportunities Exist to Leverage Buying Power (2016). </a:t>
            </a:r>
          </a:p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30"/>
              <a:buChar char="▪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user satisfaction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if purchase cards are used to effectuate micro-purchases, the end user can shop on ecommerce platforms, e.g. Amazon, for exactly what (s)he wants. But, this comes at the expense of transparency and competition </a:t>
            </a:r>
            <a:r>
              <a:rPr lang="en-US" i="1" dirty="0">
                <a:solidFill>
                  <a:srgbClr val="1B1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en-US" dirty="0">
                <a:solidFill>
                  <a:srgbClr val="1B1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Christopher </a:t>
            </a:r>
            <a:r>
              <a:rPr lang="en-US" dirty="0" err="1">
                <a:solidFill>
                  <a:srgbClr val="1B1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Yukins</a:t>
            </a:r>
            <a:r>
              <a:rPr lang="en-US" dirty="0">
                <a:solidFill>
                  <a:srgbClr val="1B1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</a:t>
            </a:r>
            <a:r>
              <a:rPr lang="en-US" cap="small" dirty="0">
                <a:latin typeface="Calibri" panose="020F0502020204030204" pitchFamily="34" charset="0"/>
                <a:cs typeface="Calibri" panose="020F0502020204030204" pitchFamily="34" charset="0"/>
              </a:rPr>
              <a:t>GSA’s Commercial Marketplaces Initiative: Opening Amazon &amp; Other Private Marketplaces To Direct </a:t>
            </a:r>
            <a:r>
              <a:rPr lang="en-US" cap="smal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Purchases By Government Users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Briefing Papers at 5, No. 20-13 (Dec. 2020). </a:t>
            </a:r>
          </a:p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30"/>
              <a:buChar char="▪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 “agency problem”: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purchase cards are used, contracting officers do not “stray from the agency’s optimal outcome due to selfish interests.”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Lieutenant Colonel Abraham Young, </a:t>
            </a:r>
            <a:r>
              <a:rPr lang="en-US" b="0" i="0" u="none" strike="noStrike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Empowering the End-User As Procurement Agent Through E-Commerce: Eliminating, Rather Than Managing, the Agency Problem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49 Pub. Cont. L.J. 651, 652 (2020)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CF98D-E274-D8DA-E863-6EE349800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COMBINATION OF MICRO-PURCHASES AND PURCHASE CARDS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22FF9-E37D-89A4-465F-7C8BC8877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Font typeface="Calibri"/>
              <a:buChar char="-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Purchase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cards create accountability, </a:t>
            </a:r>
            <a:r>
              <a:rPr lang="en-US" sz="2400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e.g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40"/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Regular </a:t>
            </a:r>
            <a:r>
              <a:rPr lang="en-US" sz="2400" dirty="0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uditing </a:t>
            </a: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40"/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Training programs</a:t>
            </a:r>
          </a:p>
          <a:p>
            <a:pPr marL="1200150" lvl="2" indent="-285750" algn="just">
              <a:lnSpc>
                <a:spcPct val="100000"/>
              </a:lnSpc>
              <a:spcBef>
                <a:spcPts val="600"/>
              </a:spcBef>
              <a:buSzPts val="2040"/>
              <a:buFont typeface="Courier New"/>
              <a:buChar char="o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For example, West Virginia codified two hours of annual training for purchase card holders.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>
                <a:solidFill>
                  <a:srgbClr val="1F1F1F"/>
                </a:solidFill>
                <a:effectLst/>
                <a:latin typeface="Times New Roman" panose="02020603050405020304" pitchFamily="18" charset="0"/>
              </a:rPr>
              <a:t>W. Va. Code Ann. § 12-3-10a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40"/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Electronic, public lists</a:t>
            </a:r>
            <a:endParaRPr lang="en-US" sz="2000" dirty="0">
              <a:solidFill>
                <a:srgbClr val="000000"/>
              </a:solidFill>
              <a:latin typeface="Times New Roman"/>
              <a:cs typeface="Times New Roman"/>
              <a:sym typeface="Times New Roman"/>
            </a:endParaRPr>
          </a:p>
          <a:p>
            <a:pPr marL="1200150" lvl="2" indent="-285750" algn="just">
              <a:lnSpc>
                <a:spcPct val="100000"/>
              </a:lnSpc>
              <a:spcBef>
                <a:spcPts val="600"/>
              </a:spcBef>
              <a:buSzPts val="2040"/>
              <a:buFont typeface="Courier New"/>
              <a:buChar char="o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For example, the District of Columbia updates an electronic list with all transactions via purchase card</a:t>
            </a:r>
          </a:p>
          <a:p>
            <a:pPr marL="914400" lvl="2" indent="0" algn="just">
              <a:lnSpc>
                <a:spcPct val="100000"/>
              </a:lnSpc>
              <a:spcBef>
                <a:spcPts val="600"/>
              </a:spcBef>
              <a:buSzPts val="2040"/>
              <a:buNone/>
            </a:pPr>
            <a:endParaRPr lang="en-US"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81D517C-192B-3AC4-CCC6-D03DC33CA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679" y="4996393"/>
            <a:ext cx="4864016" cy="104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311A60A-963E-2CD5-A8C3-F2CC1238B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695" y="4996393"/>
            <a:ext cx="1475873" cy="10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874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500" dirty="0"/>
              <a:t>MPC’S INDIRECT CONFLICT WITH THE CFR</a:t>
            </a:r>
            <a:endParaRPr sz="4500" dirty="0"/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en-US" sz="2000" dirty="0"/>
              <a:t>The Office of Management and Budget (OMB), through the Code of Federal Regulations (CFR), promulgated guidance for federal grantees that addresses five methods of procurement: micro-purchases, small purchases, sealed bids, proposals, and non-competitive procurement. 2 C.F.R. § 200.320.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endParaRPr sz="20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en-US" sz="2000" dirty="0"/>
              <a:t>The Model Procurement Code for State and Local Governments (MPC), in contrast, addresses only four of those methods. MPC § 3-203. </a:t>
            </a:r>
            <a:endParaRPr dirty="0"/>
          </a:p>
          <a:p>
            <a:pPr marL="342900" marR="0" lvl="0" indent="-2133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Font typeface="Rockwell"/>
              <a:buNone/>
            </a:pPr>
            <a:endParaRPr sz="20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en-US" sz="2000" dirty="0"/>
              <a:t>The MPC </a:t>
            </a:r>
            <a:r>
              <a:rPr lang="en-US" dirty="0"/>
              <a:t>does not</a:t>
            </a:r>
            <a:r>
              <a:rPr lang="en-US" sz="2000" dirty="0"/>
              <a:t> address the fifth: micro-purchases. </a:t>
            </a:r>
            <a:endParaRPr dirty="0"/>
          </a:p>
          <a:p>
            <a:pPr marL="1143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7A48-D91B-994F-DAAA-5906B5570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OF ABUSE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587C7-1EBB-2211-CD03-AF83C5C86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925945"/>
            <a:ext cx="5239352" cy="402336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-   Risks: a government employee may “split” the costs of one transaction that would exceed the micro-purchase threshold into many, spend money on personal items, or spend money for which no funding way available.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-   Mitigation: 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 state governments may limit the availability of purchase card    holders and focus training on purchase card holders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  <a:endParaRPr lang="en-US" sz="2400" b="0" i="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sz="2400" b="0" i="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0EF9E3-7FD4-6D7B-F283-61D499135C9A}"/>
              </a:ext>
            </a:extLst>
          </p:cNvPr>
          <p:cNvSpPr txBox="1">
            <a:spLocks/>
          </p:cNvSpPr>
          <p:nvPr/>
        </p:nvSpPr>
        <p:spPr>
          <a:xfrm>
            <a:off x="5855367" y="1737360"/>
            <a:ext cx="5951621" cy="4679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457200" algn="just" rtl="0">
              <a:spcBef>
                <a:spcPts val="120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Alabama’s Disciplinary System:</a:t>
            </a:r>
          </a:p>
          <a:p>
            <a:pPr marL="457200" marR="457200" algn="just" rtl="0">
              <a:spcBef>
                <a:spcPts val="120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1st Offense - The cardholder will receive a formal written reprimand or meeting from the Comptroller’s Card Services Director. The cardholder’s agency CFO,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PCard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Administrator and/or agency director will be copied on the reprimand.</a:t>
            </a:r>
            <a:endParaRPr lang="en-US" sz="2000" b="0" dirty="0">
              <a:effectLst/>
            </a:endParaRPr>
          </a:p>
          <a:p>
            <a:pPr marL="457200" marR="457200" algn="just" rtl="0">
              <a:spcBef>
                <a:spcPts val="120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2nd Offense – Disable the cardholder’s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PCard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 Access Online usage for 3 months.</a:t>
            </a:r>
            <a:endParaRPr lang="en-US" sz="2000" b="0" dirty="0">
              <a:effectLst/>
            </a:endParaRPr>
          </a:p>
          <a:p>
            <a:pPr marL="457200" marR="457200" algn="just" rtl="0">
              <a:spcBef>
                <a:spcPts val="120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3rd Offense - If a following offense occurs the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PCard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 Access Online usage will be terminated indefinitely and/or employment termination. </a:t>
            </a:r>
            <a:endParaRPr lang="en-US" sz="2000" b="0" dirty="0">
              <a:effectLst/>
            </a:endParaRPr>
          </a:p>
          <a:p>
            <a:pPr marR="457200" algn="just" rtl="0">
              <a:spcBef>
                <a:spcPts val="120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For more serious offenses, criminal prosecution is available.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N.D. Cent. Code Ann. § 44-08-05.1 (describing the process for criminal prosecutions resulting from abuse of purchase cards).</a:t>
            </a:r>
            <a:endParaRPr lang="en-US" sz="20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3985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>
            <a:spLocks noGrp="1"/>
          </p:cNvSpPr>
          <p:nvPr>
            <p:ph type="title"/>
          </p:nvPr>
        </p:nvSpPr>
        <p:spPr>
          <a:xfrm>
            <a:off x="512749" y="2624328"/>
            <a:ext cx="11374452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100"/>
              <a:buFont typeface="Rockwell"/>
              <a:buNone/>
            </a:pPr>
            <a:r>
              <a:rPr lang="en-US" dirty="0"/>
              <a:t>THIRD, HOW COULD THE MPC ADDRESS </a:t>
            </a:r>
            <a:br>
              <a:rPr lang="en-US" dirty="0"/>
            </a:br>
            <a:r>
              <a:rPr lang="en-US" dirty="0"/>
              <a:t>MICRO-PURCHASES?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Rockwell"/>
              <a:buNone/>
            </a:pPr>
            <a:r>
              <a:rPr lang="en-US" dirty="0"/>
              <a:t>PRACTICALLY</a:t>
            </a:r>
            <a:endParaRPr dirty="0"/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-106556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9676"/>
              <a:buChar char="▪"/>
            </a:pPr>
            <a:r>
              <a:rPr lang="en-US" sz="8000" b="0" i="0" u="none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8800" b="0" i="0" u="none" strike="noStrike" dirty="0">
                <a:solidFill>
                  <a:srgbClr val="000000"/>
                </a:solidFill>
              </a:rPr>
              <a:t>First, like the CFR, the new section could break micro-purchases down into its rationale, procedural requirements, $10,000 threshold, and procedure to increase threshold. 2 C.F.R. </a:t>
            </a:r>
            <a:r>
              <a:rPr lang="en-US" sz="8800" b="0" i="0" u="none" strike="noStrike" dirty="0">
                <a:solidFill>
                  <a:srgbClr val="040C28"/>
                </a:solidFill>
              </a:rPr>
              <a:t>§</a:t>
            </a:r>
            <a:r>
              <a:rPr lang="en-US" sz="8800" b="0" i="0" u="none" strike="noStrike" dirty="0">
                <a:solidFill>
                  <a:srgbClr val="000000"/>
                </a:solidFill>
              </a:rPr>
              <a:t>200.320(a)(1) (“Micro-purchases”). This explains how to conduct a micro-purchase.</a:t>
            </a:r>
            <a:endParaRPr sz="8800" dirty="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82258"/>
              <a:buNone/>
            </a:pPr>
            <a:endParaRPr sz="8800" b="0" i="0" u="none" strike="noStrike" dirty="0">
              <a:solidFill>
                <a:srgbClr val="000000"/>
              </a:solidFill>
            </a:endParaRPr>
          </a:p>
          <a:p>
            <a:pPr marL="0" marR="0" lvl="0" indent="-106557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82258"/>
              <a:buChar char="▪"/>
            </a:pPr>
            <a:r>
              <a:rPr lang="en-US" sz="8800" b="0" i="0" u="none" strike="noStrike" dirty="0">
                <a:solidFill>
                  <a:srgbClr val="000000"/>
                </a:solidFill>
              </a:rPr>
              <a:t> Second, like the FAR, the new section could make purchase cards the preferred method of making micro-purchases. FAR 13.2 (“Actions At or Below the Micro-Purchase Threshold”). Purchase cards: (1) are efficient, (2) lower prices, (3) create accountability, (4) increase end user satisfaction. 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82258"/>
              <a:buNone/>
            </a:pPr>
            <a:endParaRPr sz="8800" b="0" i="0" u="none" strike="noStrike" dirty="0">
              <a:solidFill>
                <a:srgbClr val="000000"/>
              </a:solidFill>
            </a:endParaRPr>
          </a:p>
          <a:p>
            <a:pPr marL="0" marR="0" lvl="0" indent="-106557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82258"/>
              <a:buChar char="▪"/>
            </a:pPr>
            <a:r>
              <a:rPr lang="en-US" sz="8800" dirty="0">
                <a:solidFill>
                  <a:srgbClr val="000000"/>
                </a:solidFill>
              </a:rPr>
              <a:t> </a:t>
            </a:r>
            <a:r>
              <a:rPr lang="en-US" sz="8800" b="0" i="0" u="none" strike="noStrike" dirty="0">
                <a:solidFill>
                  <a:srgbClr val="000000"/>
                </a:solidFill>
              </a:rPr>
              <a:t>Third, like Ohio’s state law, the new section could establish state government administration of the purchase card program, including an administrative board that oversees auditing, training, and investigations. </a:t>
            </a:r>
            <a:r>
              <a:rPr lang="en-US" sz="8800" b="0" i="1" u="none" strike="noStrike" dirty="0">
                <a:solidFill>
                  <a:srgbClr val="000000"/>
                </a:solidFill>
              </a:rPr>
              <a:t>See</a:t>
            </a:r>
            <a:r>
              <a:rPr lang="en-US" sz="8800" b="0" i="0" u="none" strike="noStrike" dirty="0">
                <a:solidFill>
                  <a:srgbClr val="000000"/>
                </a:solidFill>
              </a:rPr>
              <a:t> Ohio Rev. Code Ann. § 301.29. This function is necessary to maintain the integrity of micro-purchases and the purchase card program.</a:t>
            </a:r>
            <a:endParaRPr sz="8800" b="0" dirty="0"/>
          </a:p>
          <a:p>
            <a:pPr marL="91440" lvl="0" indent="-9144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 "/>
            </a:pPr>
            <a:br>
              <a:rPr lang="en-US" sz="1600" dirty="0"/>
            </a:b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SzPct val="109676"/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Rockwell"/>
              <a:buNone/>
            </a:pPr>
            <a:r>
              <a:rPr lang="en-US"/>
              <a:t>POLITICALLY</a:t>
            </a:r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7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Char char="▪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micro-purchases are made through purchase cards on ecommerce platforms, e.g. Amazon, competition issues may arise. </a:t>
            </a:r>
          </a:p>
          <a:p>
            <a:pPr marL="640080" lvl="1" indent="-182878">
              <a:spcBef>
                <a:spcPts val="0"/>
              </a:spcBef>
              <a:buSzPts val="2040"/>
              <a:buChar char="▪"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Note: the Federal Trade Commission recently filed an antitrust lawsuit against Amazon. </a:t>
            </a:r>
            <a:endParaRPr dirty="0"/>
          </a:p>
          <a:p>
            <a:pPr marL="182880" lvl="0" indent="-533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7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Char char="▪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that case, government employees using a purchase card would need to be careful about their first procedural requirement: “To the maximum extent practicable, the non-Federal entity should distribute micro-purchases equitably among qualified suppliers.” 2 C.F.R. § 200.320(a)(1)(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99216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>
            <a:spLocks noGrp="1"/>
          </p:cNvSpPr>
          <p:nvPr>
            <p:ph type="title"/>
          </p:nvPr>
        </p:nvSpPr>
        <p:spPr>
          <a:xfrm>
            <a:off x="1965157" y="2711116"/>
            <a:ext cx="8261685" cy="285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Rockwell"/>
              <a:buNone/>
            </a:pPr>
            <a:r>
              <a:rPr lang="en-US"/>
              <a:t>CONCLUSION</a:t>
            </a:r>
            <a:br>
              <a:rPr lang="en-US"/>
            </a:br>
            <a:br>
              <a:rPr lang="en-US"/>
            </a:br>
            <a:r>
              <a:rPr lang="en-US" sz="2400"/>
              <a:t>Kyle Coopersmith</a:t>
            </a:r>
            <a:br>
              <a:rPr lang="en-US" sz="2400"/>
            </a:br>
            <a:r>
              <a:rPr lang="en-US" sz="2400" u="sng">
                <a:solidFill>
                  <a:schemeClr val="hlink"/>
                </a:solidFill>
                <a:hlinkClick r:id="rId3"/>
              </a:rPr>
              <a:t>kylecoopersmith@gmail.com</a:t>
            </a:r>
            <a:br>
              <a:rPr lang="en-US" sz="2400"/>
            </a:b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1388335" y="2624328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Rockwell"/>
              <a:buNone/>
            </a:pPr>
            <a:r>
              <a:rPr lang="en-US"/>
              <a:t>FIRST, WHAT ARE MICRO-PURCHASES?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Rockwell"/>
              <a:buNone/>
            </a:pPr>
            <a:r>
              <a:rPr lang="en-US"/>
              <a:t>DEFINITION</a:t>
            </a:r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Char char="▪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Micro-purchases are a method of procurement for supplies or services less than $10,000. 2 C.F.R. </a:t>
            </a:r>
            <a:r>
              <a:rPr lang="en-US" sz="2400" dirty="0">
                <a:solidFill>
                  <a:srgbClr val="040C28"/>
                </a:solidFill>
                <a:latin typeface="Calibri"/>
                <a:ea typeface="Calibri"/>
                <a:cs typeface="Calibri"/>
                <a:sym typeface="Calibri"/>
              </a:rPr>
              <a:t>§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200.320(a)(1)(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(2023).</a:t>
            </a:r>
            <a:endParaRPr lang="en-US" dirty="0"/>
          </a:p>
          <a:p>
            <a:pPr marL="640080" lvl="1" indent="-182880">
              <a:spcBef>
                <a:spcPts val="0"/>
              </a:spcBef>
              <a:buSzPts val="2040"/>
              <a:buChar char="▪"/>
            </a:pPr>
            <a:r>
              <a:rPr lang="en-US" sz="2200" dirty="0">
                <a:solidFill>
                  <a:srgbClr val="000000"/>
                </a:solidFill>
              </a:rPr>
              <a:t>A</a:t>
            </a:r>
            <a:r>
              <a:rPr lang="en-US" sz="2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non-Federal </a:t>
            </a:r>
            <a:r>
              <a:rPr lang="en-US" sz="2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entity may increase the micro-purchase threshold up to $50,000 if it justifies the increase, maintains documentation for auditing, qualifies as a low-risk auditee, and does an annual internal risk assessment. 2 C.F.R. </a:t>
            </a:r>
            <a:r>
              <a:rPr lang="en-US" sz="2200" b="0" i="0" u="none" strike="noStrike" dirty="0">
                <a:solidFill>
                  <a:srgbClr val="040C28"/>
                </a:solidFill>
                <a:latin typeface="Calibri"/>
                <a:ea typeface="Calibri"/>
                <a:cs typeface="Calibri"/>
                <a:sym typeface="Calibri"/>
              </a:rPr>
              <a:t>§ </a:t>
            </a:r>
            <a:r>
              <a:rPr lang="en-US" sz="2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200.320(a)(1)(iv).</a:t>
            </a:r>
            <a:endParaRPr lang="en-US" sz="2200" b="0" i="0" u="none" strike="noStrike" dirty="0">
              <a:solidFill>
                <a:srgbClr val="000000"/>
              </a:solidFill>
            </a:endParaRPr>
          </a:p>
          <a:p>
            <a:pPr marL="640080" lvl="1" indent="-182880">
              <a:spcBef>
                <a:spcPts val="0"/>
              </a:spcBef>
              <a:buSzPts val="2040"/>
              <a:buChar char="▪"/>
            </a:pPr>
            <a:r>
              <a:rPr lang="en-US" sz="2200" dirty="0">
                <a:solidFill>
                  <a:srgbClr val="000000"/>
                </a:solidFill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 the federal sphere, an agency head may increase the threshold to $20,000 and $35,000 respectively fo</a:t>
            </a:r>
            <a:r>
              <a:rPr lang="en-US" sz="2200" dirty="0">
                <a:solidFill>
                  <a:srgbClr val="000000"/>
                </a:solidFill>
              </a:rPr>
              <a:t>r contracts inside and outside of the United States if (s)he determines that the contract supports a contingency operation, responds to a cyber/nuclear/biological attack, or facilitates international disaster assistance. FAR 13.201(g).</a:t>
            </a:r>
            <a:endParaRPr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Rockwell"/>
              <a:buNone/>
            </a:pPr>
            <a:r>
              <a:rPr lang="en-US"/>
              <a:t>PROCEDURAL REQUIREMENTS</a:t>
            </a:r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Char char="▪"/>
            </a:pPr>
            <a:r>
              <a:rPr lang="en-US" sz="2400" dirty="0">
                <a:solidFill>
                  <a:schemeClr val="dk1"/>
                </a:solidFill>
              </a:rPr>
              <a:t>First, “[t]o the maximum extent practicable, the non-Federal entity should distribute micro-purchases equitably among qualified suppliers.” 2 C.F.R. § 200.320(a)(1)(</a:t>
            </a:r>
            <a:r>
              <a:rPr lang="en-US" sz="2400" dirty="0" err="1">
                <a:solidFill>
                  <a:schemeClr val="dk1"/>
                </a:solidFill>
              </a:rPr>
              <a:t>i</a:t>
            </a:r>
            <a:r>
              <a:rPr lang="en-US" sz="2400" dirty="0">
                <a:solidFill>
                  <a:schemeClr val="dk1"/>
                </a:solidFill>
              </a:rPr>
              <a:t>) (2023). The first requirement is a “should”—funding is not withdrawn if the non-Federal entity fails to do so.</a:t>
            </a:r>
            <a:endParaRPr sz="2400" dirty="0">
              <a:solidFill>
                <a:schemeClr val="dk1"/>
              </a:solidFill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Char char="▪"/>
            </a:pPr>
            <a:r>
              <a:rPr lang="en-US" sz="2400" dirty="0">
                <a:solidFill>
                  <a:schemeClr val="dk1"/>
                </a:solidFill>
              </a:rPr>
              <a:t>Second, the non-Federal entity must “consider[] the price to be reasonable based on research, experience, purchase history or other information and documents it files accordingly.” 2 C.F.R. § 200.320(a)(1)(ii). Even though the second requirement is a “must,” it does not require the non-Federal entity to document any research, experience, or purchase history. Simply put, the procedural requirements allow the end user to shop for supplies and services like a consumer in the commercial marketplace.</a:t>
            </a:r>
            <a:endParaRPr sz="2400" dirty="0">
              <a:solidFill>
                <a:schemeClr val="dk1"/>
              </a:solidFill>
            </a:endParaRPr>
          </a:p>
          <a:p>
            <a:pPr marL="182880" lvl="0" indent="-7492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Rockwell"/>
              <a:buNone/>
            </a:pPr>
            <a:r>
              <a:rPr lang="en-US" sz="4700" dirty="0"/>
              <a:t>PURCHASE CARDS</a:t>
            </a:r>
            <a:endParaRPr sz="4700" dirty="0"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Font typeface="Calibri"/>
              <a:buChar char="-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common way to make micro-purchases is through credit cards called “purchase cards,” or “P-cards.”</a:t>
            </a:r>
          </a:p>
          <a:p>
            <a:pPr marL="800100" lvl="1" algn="just">
              <a:spcBef>
                <a:spcPts val="0"/>
              </a:spcBef>
              <a:buSzPts val="2040"/>
              <a:buFont typeface="Calibri"/>
              <a:buChar char="-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 the federal sphere, the government calls them “[g]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overnmentwide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commercial purchase card[s].” FAR 13.201. </a:t>
            </a:r>
            <a:endParaRPr lang="en-US" sz="2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credit card with a chip and numbers&#10;&#10;Description automatically generated">
            <a:extLst>
              <a:ext uri="{FF2B5EF4-FFF2-40B4-BE49-F238E27FC236}">
                <a16:creationId xmlns:a16="http://schemas.microsoft.com/office/drawing/2014/main" id="{0709103E-21A0-451F-79E4-9197177F2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314" y="3410141"/>
            <a:ext cx="3895371" cy="24589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386535" y="2624328"/>
            <a:ext cx="1222256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Rockwell"/>
              <a:buNone/>
            </a:pPr>
            <a:r>
              <a:rPr lang="en-US" sz="4600" dirty="0"/>
              <a:t>SECOND, WHY ADDRESS MICRO-PURCHASES?</a:t>
            </a:r>
            <a:endParaRPr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Rockwell"/>
              <a:buNone/>
            </a:pPr>
            <a:r>
              <a:rPr lang="en-US" dirty="0"/>
              <a:t>ALL 50 STATES USE MICRO-PURCHASES</a:t>
            </a:r>
            <a:endParaRPr dirty="0"/>
          </a:p>
        </p:txBody>
      </p:sp>
      <p:sp>
        <p:nvSpPr>
          <p:cNvPr id="152" name="Google Shape;152;p2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7492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  <p:pic>
        <p:nvPicPr>
          <p:cNvPr id="153" name="Google Shape;15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6577" y="1492180"/>
            <a:ext cx="9318845" cy="4504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3A007-E3B7-8A1A-B9AF-1647C2887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Ohio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FAEB4-D622-44E8-4C53-BEF653021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Ohio Rev. Code Ann. § 301.29 (2023)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Source Sans Pro" panose="020B0503030403020204" pitchFamily="34" charset="0"/>
              </a:rPr>
              <a:t>-  Administrative controls: an aggregate dollar amount per day, week, or month; classes of permissible goods/services; a procedure for revocation of a purchase card. (C)(1).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-   Internal accounting controls in consultation with the state auditor. (C)(2).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Source Sans Pro" panose="020B0503030403020204" pitchFamily="34" charset="0"/>
              </a:rPr>
              <a:t>-   Appropriation method from “specific appropriation line items.” (E).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-   No splitting. (F)(3).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Source Sans Pro" panose="020B0503030403020204" pitchFamily="34" charset="0"/>
              </a:rPr>
              <a:t>-   The purchaser carries personal liability for deficiencies between the amount appropriated and spent. (G)(1)(a).</a:t>
            </a:r>
            <a:endParaRPr lang="en-US" sz="240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114300" indent="0">
              <a:buNone/>
            </a:pPr>
            <a:endParaRPr lang="en-US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98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9ECF5-B18A-7055-4D0B-224B94269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 Virginia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7343C-088E-6BAB-C678-7C821B290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W. Va. Code Ann. § 12-3-10a (2023)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-   The State Auditor runs the program</a:t>
            </a:r>
          </a:p>
          <a:p>
            <a:pPr marL="114300" indent="0">
              <a:buNone/>
            </a:pPr>
            <a:r>
              <a:rPr lang="en-US" dirty="0"/>
              <a:t>-   “Efficiency” is the stated rationale</a:t>
            </a:r>
          </a:p>
          <a:p>
            <a:pPr marL="114300" indent="0">
              <a:buNone/>
            </a:pPr>
            <a:r>
              <a:rPr lang="en-US" dirty="0"/>
              <a:t>-   No cash advances, except pre-approved advances for travel</a:t>
            </a:r>
          </a:p>
          <a:p>
            <a:pPr marL="114300" indent="0">
              <a:buNone/>
            </a:pPr>
            <a:r>
              <a:rPr lang="en-US" dirty="0"/>
              <a:t>-   Monthly paper invoices may be substituted for monthly purchase card charges</a:t>
            </a:r>
          </a:p>
          <a:p>
            <a:pPr marL="114300" indent="0">
              <a:buNone/>
            </a:pPr>
            <a:r>
              <a:rPr lang="en-US" dirty="0"/>
              <a:t>-   The purchase card program itself is competitively bid</a:t>
            </a:r>
          </a:p>
        </p:txBody>
      </p:sp>
    </p:spTree>
    <p:extLst>
      <p:ext uri="{BB962C8B-B14F-4D97-AF65-F5344CB8AC3E}">
        <p14:creationId xmlns:p14="http://schemas.microsoft.com/office/powerpoint/2010/main" val="10555158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1521</Words>
  <Application>Microsoft Office PowerPoint</Application>
  <PresentationFormat>Widescreen</PresentationFormat>
  <Paragraphs>73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Rockwell</vt:lpstr>
      <vt:lpstr>Source Sans Pro</vt:lpstr>
      <vt:lpstr>Times New Roman</vt:lpstr>
      <vt:lpstr>Retrospect</vt:lpstr>
      <vt:lpstr>ADDRESSING MICRO-PURCHASES IN THE MPC – AS 50 STATES ALREADY HAVE</vt:lpstr>
      <vt:lpstr>FIRST, WHAT ARE MICRO-PURCHASES?</vt:lpstr>
      <vt:lpstr>DEFINITION</vt:lpstr>
      <vt:lpstr>PROCEDURAL REQUIREMENTS</vt:lpstr>
      <vt:lpstr>PURCHASE CARDS</vt:lpstr>
      <vt:lpstr>SECOND, WHY ADDRESS MICRO-PURCHASES?</vt:lpstr>
      <vt:lpstr>ALL 50 STATES USE MICRO-PURCHASES</vt:lpstr>
      <vt:lpstr>Ohio</vt:lpstr>
      <vt:lpstr>West Virginia</vt:lpstr>
      <vt:lpstr>Kansas</vt:lpstr>
      <vt:lpstr>BENEFITS OF MICRO-PURCHASES</vt:lpstr>
      <vt:lpstr>THE COMBINATION OF MICRO-PURCHASES AND PURCHASE CARDS</vt:lpstr>
      <vt:lpstr>MPC’S INDIRECT CONFLICT WITH THE CFR</vt:lpstr>
      <vt:lpstr>RISK OF ABUSE</vt:lpstr>
      <vt:lpstr>THIRD, HOW COULD THE MPC ADDRESS  MICRO-PURCHASES?</vt:lpstr>
      <vt:lpstr>PRACTICALLY</vt:lpstr>
      <vt:lpstr>POLITICALLY</vt:lpstr>
      <vt:lpstr>CONCLUSION  Kyle Coopersmith kylecoopersmith@gmail.com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MICRO-PURCHASES IN THE MPC – AS 50 STATES ALREADY HAVE</dc:title>
  <dc:creator>Kyle Coopersmith</dc:creator>
  <cp:lastModifiedBy>Coopersmith, Kyle W</cp:lastModifiedBy>
  <cp:revision>3</cp:revision>
  <dcterms:modified xsi:type="dcterms:W3CDTF">2023-10-08T14:47:49Z</dcterms:modified>
</cp:coreProperties>
</file>