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8"/>
  </p:notesMasterIdLst>
  <p:sldIdLst>
    <p:sldId id="256" r:id="rId2"/>
    <p:sldId id="266" r:id="rId3"/>
    <p:sldId id="265" r:id="rId4"/>
    <p:sldId id="267" r:id="rId5"/>
    <p:sldId id="271" r:id="rId6"/>
    <p:sldId id="257" r:id="rId7"/>
    <p:sldId id="260" r:id="rId8"/>
    <p:sldId id="261" r:id="rId9"/>
    <p:sldId id="259" r:id="rId10"/>
    <p:sldId id="272" r:id="rId11"/>
    <p:sldId id="262" r:id="rId12"/>
    <p:sldId id="258" r:id="rId13"/>
    <p:sldId id="263" r:id="rId14"/>
    <p:sldId id="269" r:id="rId15"/>
    <p:sldId id="268"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8E3BB1-5972-C895-AC0A-4AA6653DC05C}" name="Yukins, Christopher R." initials="YCR" userId="S::Christopher.Yukins@arnoldporter.com::2069d103-297e-4f45-ada9-ae2c02f40d9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69"/>
    <p:restoredTop sz="95781"/>
  </p:normalViewPr>
  <p:slideViewPr>
    <p:cSldViewPr snapToGrid="0">
      <p:cViewPr varScale="1">
        <p:scale>
          <a:sx n="108" d="100"/>
          <a:sy n="108" d="100"/>
        </p:scale>
        <p:origin x="216" y="2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829A1-04A9-8A41-A4FA-5CC8C9CA7363}" type="datetimeFigureOut">
              <a:rPr lang="en-US" smtClean="0"/>
              <a:t>10/8/23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568335-4802-7D49-89E6-86569747F6A0}" type="slidenum">
              <a:rPr lang="en-US" smtClean="0"/>
              <a:t>‹#›</a:t>
            </a:fld>
            <a:endParaRPr lang="en-US"/>
          </a:p>
        </p:txBody>
      </p:sp>
    </p:spTree>
    <p:extLst>
      <p:ext uri="{BB962C8B-B14F-4D97-AF65-F5344CB8AC3E}">
        <p14:creationId xmlns:p14="http://schemas.microsoft.com/office/powerpoint/2010/main" val="3288641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BFD48DAC-A34D-EE4F-AF73-B989282E9561}" type="datetime1">
              <a:rPr lang="en-US" smtClean="0"/>
              <a:t>10/8/23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843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566BD0-CA85-A245-81AB-E0BF20C05AAA}"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447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7C0223-2CB9-4140-8918-4DD4EFC2D019}"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8080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36B879-E06D-4E4A-BC17-76C498535F65}"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305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949B0B-37C0-ED4E-B1BC-431B50E42A60}"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5823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EDC84BF-6B93-2543-A111-DDF3342FFCDA}" type="datetime1">
              <a:rPr lang="en-US" smtClean="0"/>
              <a:t>10/8/23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6825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8F5B05B-025C-6640-AC09-BECDA2B3AD32}" type="datetime1">
              <a:rPr lang="en-US" smtClean="0"/>
              <a:t>10/8/23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2661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5EF7F-FEBE-A344-A7CE-D1FA429A7052}" type="datetime1">
              <a:rPr lang="en-US" smtClean="0"/>
              <a:t>10/8/23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97016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E41A34-8E20-EA45-BC0F-9FF989AB7A64}" type="datetime1">
              <a:rPr lang="en-US" smtClean="0"/>
              <a:t>10/8/23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419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423E6D-B04A-184F-8AE3-BF514233D71C}" type="datetime1">
              <a:rPr lang="en-US" smtClean="0"/>
              <a:t>10/8/23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919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4D028B-AFE4-1046-80C1-CE4909CD7154}" type="datetime1">
              <a:rPr lang="en-US" smtClean="0"/>
              <a:t>10/8/23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124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517827-2FC4-F441-AF05-0172945E7769}"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237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FC34F7-62A0-744C-846B-B72799469C71}" type="datetime1">
              <a:rPr lang="en-US" smtClean="0"/>
              <a:t>10/8/23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02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86627E-A78F-AF41-B2D5-6DB43D14132A}" type="datetime1">
              <a:rPr lang="en-US" smtClean="0"/>
              <a:t>10/8/23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894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49A3E-6340-B143-9CEF-1F555169DA97}" type="datetime1">
              <a:rPr lang="en-US" smtClean="0"/>
              <a:t>10/8/23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44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7F6A5B-B200-764D-A68C-694DBCF8891F}"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3939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9683AE-9FA8-AA42-BC50-8BDAADCA1886}" type="datetime1">
              <a:rPr lang="en-US" smtClean="0"/>
              <a:t>10/8/23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040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D4EE29-414B-FC48-A1F9-16B133F1DC12}" type="datetime1">
              <a:rPr lang="en-US" smtClean="0"/>
              <a:t>10/8/23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730385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ederalregister.gov/documents/2023/10/03/2023-21328/federal-acquisition-regulation-cyber-threat-and-incident-reporting-and-information-sharing" TargetMode="External"/><Relationship Id="rId2" Type="http://schemas.openxmlformats.org/officeDocument/2006/relationships/hyperlink" Target="https://www.federalregister.gov/documents/2023/10/03/2023-21327/federal-acquisition-regulation-standardizing-cybersecurity-requirements-for-unclassified-federal" TargetMode="External"/><Relationship Id="rId1" Type="http://schemas.openxmlformats.org/officeDocument/2006/relationships/slideLayout" Target="../slideLayouts/slideLayout2.xml"/><Relationship Id="rId4" Type="http://schemas.openxmlformats.org/officeDocument/2006/relationships/hyperlink" Target="https://thecgp.org/2023/10/05/friday-flash-10-06-23/#cyber"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Mlatif1983@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86F74-47F2-5725-03F0-F8198901FA06}"/>
              </a:ext>
            </a:extLst>
          </p:cNvPr>
          <p:cNvSpPr>
            <a:spLocks noGrp="1"/>
          </p:cNvSpPr>
          <p:nvPr>
            <p:ph type="ctrTitle"/>
          </p:nvPr>
        </p:nvSpPr>
        <p:spPr>
          <a:xfrm>
            <a:off x="1330159" y="2032904"/>
            <a:ext cx="10125076" cy="1369377"/>
          </a:xfrm>
        </p:spPr>
        <p:txBody>
          <a:bodyPr>
            <a:normAutofit/>
          </a:bodyPr>
          <a:lstStyle/>
          <a:p>
            <a:r>
              <a:rPr lang="en-US" sz="4300" dirty="0"/>
              <a:t>Establishing Cybersecurity standards under the model procurement code</a:t>
            </a:r>
          </a:p>
        </p:txBody>
      </p:sp>
      <p:sp>
        <p:nvSpPr>
          <p:cNvPr id="3" name="Subtitle 2">
            <a:extLst>
              <a:ext uri="{FF2B5EF4-FFF2-40B4-BE49-F238E27FC236}">
                <a16:creationId xmlns:a16="http://schemas.microsoft.com/office/drawing/2014/main" id="{97393147-B293-506A-A849-A151C7CA65AF}"/>
              </a:ext>
            </a:extLst>
          </p:cNvPr>
          <p:cNvSpPr>
            <a:spLocks noGrp="1"/>
          </p:cNvSpPr>
          <p:nvPr>
            <p:ph type="subTitle" idx="1"/>
          </p:nvPr>
        </p:nvSpPr>
        <p:spPr/>
        <p:txBody>
          <a:bodyPr>
            <a:normAutofit fontScale="92500" lnSpcReduction="20000"/>
          </a:bodyPr>
          <a:lstStyle/>
          <a:p>
            <a:pPr algn="ctr"/>
            <a:r>
              <a:rPr lang="en-US" dirty="0"/>
              <a:t>The George Washington University Law School</a:t>
            </a:r>
          </a:p>
          <a:p>
            <a:pPr algn="ctr"/>
            <a:r>
              <a:rPr lang="en-US" dirty="0"/>
              <a:t>State &amp; Local Model Procurement Code (MPC)</a:t>
            </a:r>
          </a:p>
          <a:p>
            <a:pPr algn="ctr"/>
            <a:endParaRPr lang="en-US" dirty="0"/>
          </a:p>
          <a:p>
            <a:pPr algn="ctr"/>
            <a:r>
              <a:rPr lang="en-US" dirty="0"/>
              <a:t>Maria Latif Braxton</a:t>
            </a:r>
          </a:p>
          <a:p>
            <a:pPr algn="ctr"/>
            <a:endParaRPr lang="en-US" dirty="0"/>
          </a:p>
        </p:txBody>
      </p:sp>
      <p:sp>
        <p:nvSpPr>
          <p:cNvPr id="4" name="Slide Number Placeholder 3">
            <a:extLst>
              <a:ext uri="{FF2B5EF4-FFF2-40B4-BE49-F238E27FC236}">
                <a16:creationId xmlns:a16="http://schemas.microsoft.com/office/drawing/2014/main" id="{5573A266-C129-7BB5-608C-7218EC225F46}"/>
              </a:ext>
            </a:extLst>
          </p:cNvPr>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95896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AE4D-F9BF-92AE-7C17-CD1757158549}"/>
              </a:ext>
            </a:extLst>
          </p:cNvPr>
          <p:cNvSpPr>
            <a:spLocks noGrp="1"/>
          </p:cNvSpPr>
          <p:nvPr>
            <p:ph type="title"/>
          </p:nvPr>
        </p:nvSpPr>
        <p:spPr>
          <a:xfrm>
            <a:off x="1141412" y="78563"/>
            <a:ext cx="9905998" cy="1478570"/>
          </a:xfrm>
        </p:spPr>
        <p:txBody>
          <a:bodyPr/>
          <a:lstStyle/>
          <a:p>
            <a:r>
              <a:rPr lang="en-US" dirty="0"/>
              <a:t>FAR Council Proposed Rules</a:t>
            </a:r>
          </a:p>
        </p:txBody>
      </p:sp>
      <p:sp>
        <p:nvSpPr>
          <p:cNvPr id="3" name="Content Placeholder 2">
            <a:extLst>
              <a:ext uri="{FF2B5EF4-FFF2-40B4-BE49-F238E27FC236}">
                <a16:creationId xmlns:a16="http://schemas.microsoft.com/office/drawing/2014/main" id="{ACA336FC-A9AE-62EB-87FB-CB16860D0AFB}"/>
              </a:ext>
            </a:extLst>
          </p:cNvPr>
          <p:cNvSpPr>
            <a:spLocks noGrp="1"/>
          </p:cNvSpPr>
          <p:nvPr>
            <p:ph idx="1"/>
          </p:nvPr>
        </p:nvSpPr>
        <p:spPr>
          <a:xfrm>
            <a:off x="1141412" y="1140031"/>
            <a:ext cx="9905999" cy="4188032"/>
          </a:xfrm>
        </p:spPr>
        <p:txBody>
          <a:bodyPr>
            <a:noAutofit/>
          </a:bodyPr>
          <a:lstStyle/>
          <a:p>
            <a:pPr marL="0" indent="0">
              <a:buNone/>
            </a:pPr>
            <a:r>
              <a:rPr lang="en-US" sz="1400" dirty="0">
                <a:effectLst/>
                <a:latin typeface="+mj-lt"/>
              </a:rPr>
              <a:t>On October 3, 2023, the Federal Acquisition Regulation (FAR) Council released two new proposed rules on unclassified Federal IT systems and cyber incident reporting.</a:t>
            </a:r>
          </a:p>
          <a:p>
            <a:pPr marL="0" indent="0">
              <a:buNone/>
            </a:pPr>
            <a:r>
              <a:rPr lang="en-US" sz="1400" b="1" u="sng" dirty="0">
                <a:solidFill>
                  <a:srgbClr val="DCA10D"/>
                </a:solidFill>
                <a:effectLst/>
                <a:latin typeface="+mj-lt"/>
                <a:hlinkClick r:id="rId2"/>
              </a:rPr>
              <a:t>Standardizing Cybersecurity Requirements for Unclassified Federal Information Systems</a:t>
            </a:r>
            <a:endParaRPr lang="en-US" sz="1400" dirty="0">
              <a:solidFill>
                <a:srgbClr val="DCA10D"/>
              </a:solidFill>
              <a:effectLst/>
              <a:latin typeface="+mj-lt"/>
            </a:endParaRPr>
          </a:p>
          <a:p>
            <a:r>
              <a:rPr lang="en-US" sz="1400" dirty="0">
                <a:latin typeface="+mj-lt"/>
              </a:rPr>
              <a:t>S</a:t>
            </a:r>
            <a:r>
              <a:rPr lang="en-US" sz="1400" dirty="0">
                <a:effectLst/>
                <a:latin typeface="+mj-lt"/>
              </a:rPr>
              <a:t>et of “minimum cybersecurity standards” to all Federal Information Systems (FIS)</a:t>
            </a:r>
          </a:p>
          <a:p>
            <a:r>
              <a:rPr lang="en-US" sz="1400" dirty="0">
                <a:effectLst/>
                <a:latin typeface="+mj-lt"/>
              </a:rPr>
              <a:t>Contractors will have to provide the Cybersecurity and Infrastructure Security Agency (CISA) access to the system and assist with inspections.</a:t>
            </a:r>
          </a:p>
          <a:p>
            <a:r>
              <a:rPr lang="en-US" sz="1400" dirty="0">
                <a:effectLst/>
                <a:latin typeface="+mj-lt"/>
              </a:rPr>
              <a:t>Cloud FISs have the same minimum requirements, but the Government must also identify the FedRAMP authorization level, and contractors must match FedRAMP security, privacy, and continuous monitoring requirements. </a:t>
            </a:r>
            <a:br>
              <a:rPr lang="en-US" sz="1400" dirty="0">
                <a:effectLst/>
                <a:latin typeface="+mj-lt"/>
              </a:rPr>
            </a:br>
            <a:endParaRPr lang="en-US" sz="1400" dirty="0">
              <a:effectLst/>
              <a:latin typeface="+mj-lt"/>
            </a:endParaRPr>
          </a:p>
          <a:p>
            <a:pPr marL="0" indent="0">
              <a:buNone/>
            </a:pPr>
            <a:r>
              <a:rPr lang="en-US" sz="1400" b="1" u="sng" dirty="0">
                <a:solidFill>
                  <a:srgbClr val="DCA10D"/>
                </a:solidFill>
                <a:effectLst/>
                <a:latin typeface="+mj-lt"/>
                <a:hlinkClick r:id="rId3"/>
              </a:rPr>
              <a:t>Cyber Threat and Incident Reporting and Information Sharing</a:t>
            </a:r>
            <a:endParaRPr lang="en-US" sz="1400" dirty="0">
              <a:solidFill>
                <a:srgbClr val="DCA10D"/>
              </a:solidFill>
              <a:effectLst/>
              <a:latin typeface="+mj-lt"/>
            </a:endParaRPr>
          </a:p>
          <a:p>
            <a:r>
              <a:rPr lang="en-US" sz="1400" dirty="0">
                <a:effectLst/>
                <a:latin typeface="+mj-lt"/>
              </a:rPr>
              <a:t>Contractors will be required to “develop and maintain a software bill of materials (SBOM),” which records details about the components of software, “for any software used in the performance of the contract regardless of whether there is any security incident.”</a:t>
            </a:r>
          </a:p>
          <a:p>
            <a:r>
              <a:rPr lang="en-US" sz="1400" dirty="0">
                <a:effectLst/>
                <a:latin typeface="+mj-lt"/>
              </a:rPr>
              <a:t>Contractors must cooperate with CISA and allow “full access” to their systems for threat hunting and incident response and must report all security incidents and submit information to CISA within 8 hours of discovery with updates every 72 hours until resolution</a:t>
            </a:r>
          </a:p>
          <a:p>
            <a:r>
              <a:rPr lang="en-US" sz="1400" dirty="0">
                <a:effectLst/>
                <a:latin typeface="+mj-lt"/>
              </a:rPr>
              <a:t>Contractors must implement Internet Protocol Version 6 (IPv6) as described by the Office of Management and Budget.</a:t>
            </a:r>
          </a:p>
          <a:p>
            <a:pPr marL="0" indent="0" algn="ctr">
              <a:buNone/>
            </a:pPr>
            <a:r>
              <a:rPr lang="en-US" sz="1400" i="1" dirty="0">
                <a:hlinkClick r:id="rId4"/>
              </a:rPr>
              <a:t>https://thecgp.org/2023/10/05/friday-flash-10-06-23/#cyber</a:t>
            </a:r>
            <a:endParaRPr lang="en-US" sz="1400" i="1" dirty="0"/>
          </a:p>
          <a:p>
            <a:pPr marL="0" indent="0" algn="ctr">
              <a:buNone/>
            </a:pPr>
            <a:r>
              <a:rPr lang="en-US" sz="1400" i="1" dirty="0">
                <a:effectLst/>
                <a:latin typeface="+mj-lt"/>
              </a:rPr>
              <a:t>The </a:t>
            </a:r>
            <a:r>
              <a:rPr lang="en-US" sz="1400" i="1" dirty="0">
                <a:latin typeface="+mj-lt"/>
              </a:rPr>
              <a:t>coalition for government procurement</a:t>
            </a:r>
            <a:endParaRPr lang="en-US" sz="1400" i="1" dirty="0">
              <a:effectLst/>
              <a:latin typeface="+mj-lt"/>
            </a:endParaRPr>
          </a:p>
          <a:p>
            <a:endParaRPr lang="en-US" sz="1400" dirty="0"/>
          </a:p>
          <a:p>
            <a:endParaRPr lang="en-US" sz="1400" dirty="0"/>
          </a:p>
          <a:p>
            <a:endParaRPr lang="en-US" sz="1400" dirty="0"/>
          </a:p>
        </p:txBody>
      </p:sp>
      <p:sp>
        <p:nvSpPr>
          <p:cNvPr id="4" name="Slide Number Placeholder 3">
            <a:extLst>
              <a:ext uri="{FF2B5EF4-FFF2-40B4-BE49-F238E27FC236}">
                <a16:creationId xmlns:a16="http://schemas.microsoft.com/office/drawing/2014/main" id="{54C84E6E-EDB5-E182-3752-A7139AA80F9E}"/>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403503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3DE4E-0160-C496-E763-98107707937B}"/>
              </a:ext>
            </a:extLst>
          </p:cNvPr>
          <p:cNvSpPr>
            <a:spLocks noGrp="1"/>
          </p:cNvSpPr>
          <p:nvPr>
            <p:ph type="title"/>
          </p:nvPr>
        </p:nvSpPr>
        <p:spPr>
          <a:xfrm>
            <a:off x="1141413" y="0"/>
            <a:ext cx="9905998" cy="1478570"/>
          </a:xfrm>
        </p:spPr>
        <p:txBody>
          <a:bodyPr/>
          <a:lstStyle/>
          <a:p>
            <a:r>
              <a:rPr lang="en-US" dirty="0"/>
              <a:t>FAR</a:t>
            </a:r>
          </a:p>
        </p:txBody>
      </p:sp>
      <p:sp>
        <p:nvSpPr>
          <p:cNvPr id="3" name="Content Placeholder 2">
            <a:extLst>
              <a:ext uri="{FF2B5EF4-FFF2-40B4-BE49-F238E27FC236}">
                <a16:creationId xmlns:a16="http://schemas.microsoft.com/office/drawing/2014/main" id="{DB1A28C6-131E-C1B8-DA8F-3741F5B16158}"/>
              </a:ext>
            </a:extLst>
          </p:cNvPr>
          <p:cNvSpPr>
            <a:spLocks noGrp="1"/>
          </p:cNvSpPr>
          <p:nvPr>
            <p:ph idx="1"/>
          </p:nvPr>
        </p:nvSpPr>
        <p:spPr>
          <a:xfrm>
            <a:off x="857693" y="1151014"/>
            <a:ext cx="5856616" cy="5367351"/>
          </a:xfrm>
        </p:spPr>
        <p:txBody>
          <a:bodyPr>
            <a:normAutofit lnSpcReduction="10000"/>
          </a:bodyPr>
          <a:lstStyle/>
          <a:p>
            <a:r>
              <a:rPr lang="en-US" dirty="0"/>
              <a:t>FAR 52.204-21 imposes a set of fifteen (15)  basic cybersecurity controls for contractor information systems upon which “Federal contract information” is stored, processed or transmitted. </a:t>
            </a:r>
          </a:p>
          <a:p>
            <a:r>
              <a:rPr lang="en-US" dirty="0"/>
              <a:t>FAR Part 40 – this is an effort to amend the FAR to create a new FAR part, Part 40, which will be the single, consolidated location for cybersecurity supply chain risk management requirements. </a:t>
            </a:r>
          </a:p>
          <a:p>
            <a:pPr lvl="1"/>
            <a:r>
              <a:rPr lang="en-US" dirty="0"/>
              <a:t>It is unclear at this point which FAR clauses will be included in this section. OMB listed this proposed FAR measure in the “Final Rule Stage”</a:t>
            </a:r>
          </a:p>
          <a:p>
            <a:pPr marL="457200" lvl="1" indent="0">
              <a:buNone/>
            </a:pPr>
            <a:endParaRPr lang="en-US" dirty="0"/>
          </a:p>
        </p:txBody>
      </p:sp>
      <p:sp>
        <p:nvSpPr>
          <p:cNvPr id="4" name="Slide Number Placeholder 3">
            <a:extLst>
              <a:ext uri="{FF2B5EF4-FFF2-40B4-BE49-F238E27FC236}">
                <a16:creationId xmlns:a16="http://schemas.microsoft.com/office/drawing/2014/main" id="{D9751F88-CCA4-F520-1701-4B124FBB7A5D}"/>
              </a:ext>
            </a:extLst>
          </p:cNvPr>
          <p:cNvSpPr>
            <a:spLocks noGrp="1"/>
          </p:cNvSpPr>
          <p:nvPr>
            <p:ph type="sldNum" sz="quarter" idx="12"/>
          </p:nvPr>
        </p:nvSpPr>
        <p:spPr/>
        <p:txBody>
          <a:bodyPr/>
          <a:lstStyle/>
          <a:p>
            <a:fld id="{6D22F896-40B5-4ADD-8801-0D06FADFA095}" type="slidenum">
              <a:rPr lang="en-US" smtClean="0"/>
              <a:t>11</a:t>
            </a:fld>
            <a:endParaRPr lang="en-US" dirty="0"/>
          </a:p>
        </p:txBody>
      </p:sp>
      <p:pic>
        <p:nvPicPr>
          <p:cNvPr id="6" name="Picture 5" descr="A screenshot of a web page&#10;&#10;Description automatically generated">
            <a:extLst>
              <a:ext uri="{FF2B5EF4-FFF2-40B4-BE49-F238E27FC236}">
                <a16:creationId xmlns:a16="http://schemas.microsoft.com/office/drawing/2014/main" id="{F02A9671-431D-26CE-A026-71D19BDAAFAF}"/>
              </a:ext>
            </a:extLst>
          </p:cNvPr>
          <p:cNvPicPr>
            <a:picLocks noChangeAspect="1"/>
          </p:cNvPicPr>
          <p:nvPr/>
        </p:nvPicPr>
        <p:blipFill>
          <a:blip r:embed="rId2"/>
          <a:stretch>
            <a:fillRect/>
          </a:stretch>
        </p:blipFill>
        <p:spPr>
          <a:xfrm>
            <a:off x="6508011" y="1881051"/>
            <a:ext cx="5305167" cy="3017520"/>
          </a:xfrm>
          <a:prstGeom prst="rect">
            <a:avLst/>
          </a:prstGeom>
        </p:spPr>
      </p:pic>
    </p:spTree>
    <p:extLst>
      <p:ext uri="{BB962C8B-B14F-4D97-AF65-F5344CB8AC3E}">
        <p14:creationId xmlns:p14="http://schemas.microsoft.com/office/powerpoint/2010/main" val="4116523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7"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9"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8"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0"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1"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2"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3"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4"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5"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6"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7"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58"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9"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64"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8"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0"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a:extLst>
              <a:ext uri="{FF2B5EF4-FFF2-40B4-BE49-F238E27FC236}">
                <a16:creationId xmlns:a16="http://schemas.microsoft.com/office/drawing/2014/main" id="{DE678CF4-820C-E651-AD56-BDAD9F451698}"/>
              </a:ext>
            </a:extLst>
          </p:cNvPr>
          <p:cNvSpPr>
            <a:spLocks noGrp="1"/>
          </p:cNvSpPr>
          <p:nvPr>
            <p:ph type="title"/>
          </p:nvPr>
        </p:nvSpPr>
        <p:spPr>
          <a:xfrm>
            <a:off x="1141413" y="70831"/>
            <a:ext cx="9905998" cy="1478570"/>
          </a:xfrm>
        </p:spPr>
        <p:txBody>
          <a:bodyPr>
            <a:normAutofit/>
          </a:bodyPr>
          <a:lstStyle/>
          <a:p>
            <a:r>
              <a:rPr lang="en-US" dirty="0" err="1"/>
              <a:t>Dfars</a:t>
            </a:r>
            <a:endParaRPr lang="en-US" dirty="0"/>
          </a:p>
        </p:txBody>
      </p:sp>
      <p:sp>
        <p:nvSpPr>
          <p:cNvPr id="3" name="Content Placeholder 2">
            <a:extLst>
              <a:ext uri="{FF2B5EF4-FFF2-40B4-BE49-F238E27FC236}">
                <a16:creationId xmlns:a16="http://schemas.microsoft.com/office/drawing/2014/main" id="{8E2D567C-7557-725C-3CE5-D29C53FD8C9F}"/>
              </a:ext>
            </a:extLst>
          </p:cNvPr>
          <p:cNvSpPr>
            <a:spLocks noGrp="1"/>
          </p:cNvSpPr>
          <p:nvPr>
            <p:ph idx="1"/>
          </p:nvPr>
        </p:nvSpPr>
        <p:spPr>
          <a:xfrm>
            <a:off x="1177926" y="1162049"/>
            <a:ext cx="9905999" cy="5254625"/>
          </a:xfrm>
        </p:spPr>
        <p:txBody>
          <a:bodyPr>
            <a:noAutofit/>
          </a:bodyPr>
          <a:lstStyle/>
          <a:p>
            <a:pPr>
              <a:lnSpc>
                <a:spcPct val="110000"/>
              </a:lnSpc>
            </a:pPr>
            <a:r>
              <a:rPr lang="en-US" dirty="0"/>
              <a:t>The Defense Federal Acquisition Regulation Supplement (DFARS) is a set of regulations that apply to all U.S. Department of Defense (DoD) contracts and subcontracts.</a:t>
            </a:r>
          </a:p>
          <a:p>
            <a:pPr>
              <a:lnSpc>
                <a:spcPct val="110000"/>
              </a:lnSpc>
            </a:pPr>
            <a:r>
              <a:rPr lang="en-US" dirty="0"/>
              <a:t>The DFARS is meant to guarantee the integrity of Controlled Unclassified Information (CUI), or sensitive information belonging to the government that third-parties such as suppliers, partners, and trade associations may hold or use.</a:t>
            </a:r>
          </a:p>
          <a:p>
            <a:pPr>
              <a:lnSpc>
                <a:spcPct val="110000"/>
              </a:lnSpc>
            </a:pPr>
            <a:r>
              <a:rPr lang="en-US" dirty="0"/>
              <a:t>DFARS Subpart 204.73 speaks to safeguarding covered defense information and cyber incident reporting</a:t>
            </a:r>
            <a:endParaRPr lang="en-US" sz="1400" dirty="0"/>
          </a:p>
        </p:txBody>
      </p:sp>
      <p:grpSp>
        <p:nvGrpSpPr>
          <p:cNvPr id="74" name="Group 38">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40"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1"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2"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3"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4"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5"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6"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7"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8"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49"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
        <p:nvSpPr>
          <p:cNvPr id="4" name="Slide Number Placeholder 3">
            <a:extLst>
              <a:ext uri="{FF2B5EF4-FFF2-40B4-BE49-F238E27FC236}">
                <a16:creationId xmlns:a16="http://schemas.microsoft.com/office/drawing/2014/main" id="{5FF74FDF-A500-4ECA-B385-00AF0C75C113}"/>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050913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63F93-0D48-364F-CCFC-665E34C99AC6}"/>
              </a:ext>
            </a:extLst>
          </p:cNvPr>
          <p:cNvSpPr>
            <a:spLocks noGrp="1"/>
          </p:cNvSpPr>
          <p:nvPr>
            <p:ph type="title"/>
          </p:nvPr>
        </p:nvSpPr>
        <p:spPr>
          <a:xfrm>
            <a:off x="1141413" y="0"/>
            <a:ext cx="9905998" cy="1478570"/>
          </a:xfrm>
        </p:spPr>
        <p:txBody>
          <a:bodyPr>
            <a:normAutofit/>
          </a:bodyPr>
          <a:lstStyle/>
          <a:p>
            <a:r>
              <a:rPr lang="en-US" sz="3200" dirty="0"/>
              <a:t>Implementing </a:t>
            </a:r>
            <a:r>
              <a:rPr lang="en-US" sz="3200" dirty="0" err="1"/>
              <a:t>nist</a:t>
            </a:r>
            <a:r>
              <a:rPr lang="en-US" sz="3200" dirty="0"/>
              <a:t> to protect networks and data</a:t>
            </a:r>
          </a:p>
        </p:txBody>
      </p:sp>
      <p:sp>
        <p:nvSpPr>
          <p:cNvPr id="3" name="Content Placeholder 2">
            <a:extLst>
              <a:ext uri="{FF2B5EF4-FFF2-40B4-BE49-F238E27FC236}">
                <a16:creationId xmlns:a16="http://schemas.microsoft.com/office/drawing/2014/main" id="{D8ED45FE-69E1-19F9-4032-42FC037A2B50}"/>
              </a:ext>
            </a:extLst>
          </p:cNvPr>
          <p:cNvSpPr>
            <a:spLocks noGrp="1"/>
          </p:cNvSpPr>
          <p:nvPr>
            <p:ph idx="1"/>
          </p:nvPr>
        </p:nvSpPr>
        <p:spPr>
          <a:xfrm>
            <a:off x="1141412" y="1062990"/>
            <a:ext cx="9905999" cy="5314661"/>
          </a:xfrm>
        </p:spPr>
        <p:txBody>
          <a:bodyPr>
            <a:noAutofit/>
          </a:bodyPr>
          <a:lstStyle/>
          <a:p>
            <a:r>
              <a:rPr lang="en-US" sz="1800" dirty="0">
                <a:effectLst/>
                <a:ea typeface="Arial" panose="020B0604020202020204" pitchFamily="34" charset="0"/>
                <a:cs typeface="Arial" panose="020B0604020202020204" pitchFamily="34" charset="0"/>
              </a:rPr>
              <a:t>President Barack Obama, on February 12, 2013, issued Executive Order 13636  entrusting the National Institute of Standards and Technologies (NIST) the development of the Cybersecurity Framework for the protection of critical infrastructures,</a:t>
            </a:r>
          </a:p>
          <a:p>
            <a:r>
              <a:rPr lang="en-US" sz="1800" dirty="0">
                <a:effectLst/>
                <a:ea typeface="Arial" panose="020B0604020202020204" pitchFamily="34" charset="0"/>
                <a:cs typeface="Arial" panose="020B0604020202020204" pitchFamily="34" charset="0"/>
              </a:rPr>
              <a:t>The NIST Cybersecurity Framework 2.0 provides guidance to industry, government agencies, and other organizations to reduce cybersecurity risks and designed to be used by organizations of all sizes and sectors </a:t>
            </a:r>
          </a:p>
          <a:p>
            <a:r>
              <a:rPr lang="en-US" sz="1800" dirty="0">
                <a:effectLst/>
                <a:ea typeface="Arial" panose="020B0604020202020204" pitchFamily="34" charset="0"/>
                <a:cs typeface="Arial" panose="020B0604020202020204" pitchFamily="34" charset="0"/>
              </a:rPr>
              <a:t>Has been successfully leveraged by many governments and other organizations outside of the United States.</a:t>
            </a:r>
          </a:p>
          <a:p>
            <a:r>
              <a:rPr lang="en-US" sz="1800" dirty="0">
                <a:cs typeface="Arial" panose="020B0604020202020204" pitchFamily="34" charset="0"/>
              </a:rPr>
              <a:t> U.S. federal government agencies and contractors generally must comply with NIST SP 800‐53. Many state and local governments and private organizations use NIST SP 800‐53 as their security controls framework.</a:t>
            </a:r>
          </a:p>
          <a:p>
            <a:r>
              <a:rPr lang="en-US" sz="1800" dirty="0" err="1">
                <a:cs typeface="Arial" panose="020B0604020202020204" pitchFamily="34" charset="0"/>
              </a:rPr>
              <a:t>StateRAMP</a:t>
            </a:r>
            <a:r>
              <a:rPr lang="en-US" sz="1800" dirty="0">
                <a:cs typeface="Arial" panose="020B0604020202020204" pitchFamily="34" charset="0"/>
              </a:rPr>
              <a:t> is a non-profit organization that helps state and local governments find cloud service providers (CSPs) that meet cybersecurity standards. </a:t>
            </a:r>
          </a:p>
          <a:p>
            <a:r>
              <a:rPr lang="en-US" sz="1800" dirty="0" err="1">
                <a:cs typeface="Arial" panose="020B0604020202020204" pitchFamily="34" charset="0"/>
              </a:rPr>
              <a:t>StateRAMP</a:t>
            </a:r>
            <a:r>
              <a:rPr lang="en-US" sz="1800" dirty="0">
                <a:cs typeface="Arial" panose="020B0604020202020204" pitchFamily="34" charset="0"/>
              </a:rPr>
              <a:t> encourages state and local government to follow NIST SP 800-53</a:t>
            </a:r>
          </a:p>
        </p:txBody>
      </p:sp>
      <p:sp>
        <p:nvSpPr>
          <p:cNvPr id="4" name="Slide Number Placeholder 3">
            <a:extLst>
              <a:ext uri="{FF2B5EF4-FFF2-40B4-BE49-F238E27FC236}">
                <a16:creationId xmlns:a16="http://schemas.microsoft.com/office/drawing/2014/main" id="{BF983EE2-972F-CB2F-0EBD-0E48630B07D9}"/>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4235396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93714-3A51-CF93-F2C0-D45FAB2D8C3F}"/>
              </a:ext>
            </a:extLst>
          </p:cNvPr>
          <p:cNvSpPr>
            <a:spLocks noGrp="1"/>
          </p:cNvSpPr>
          <p:nvPr>
            <p:ph type="title"/>
          </p:nvPr>
        </p:nvSpPr>
        <p:spPr/>
        <p:txBody>
          <a:bodyPr/>
          <a:lstStyle/>
          <a:p>
            <a:r>
              <a:rPr lang="en-US" sz="3600" dirty="0">
                <a:cs typeface="Arial" panose="020B0604020202020204" pitchFamily="34" charset="0"/>
              </a:rPr>
              <a:t>NIST SP 800-53</a:t>
            </a:r>
            <a:endParaRPr lang="en-US" dirty="0"/>
          </a:p>
        </p:txBody>
      </p:sp>
      <p:sp>
        <p:nvSpPr>
          <p:cNvPr id="3" name="Content Placeholder 2">
            <a:extLst>
              <a:ext uri="{FF2B5EF4-FFF2-40B4-BE49-F238E27FC236}">
                <a16:creationId xmlns:a16="http://schemas.microsoft.com/office/drawing/2014/main" id="{28E463D5-775A-AB63-FF84-6ECE01F2AECD}"/>
              </a:ext>
            </a:extLst>
          </p:cNvPr>
          <p:cNvSpPr>
            <a:spLocks noGrp="1"/>
          </p:cNvSpPr>
          <p:nvPr>
            <p:ph idx="1"/>
          </p:nvPr>
        </p:nvSpPr>
        <p:spPr>
          <a:xfrm>
            <a:off x="1141412" y="1711234"/>
            <a:ext cx="9905999" cy="4079967"/>
          </a:xfrm>
        </p:spPr>
        <p:txBody>
          <a:bodyPr>
            <a:normAutofit/>
          </a:bodyPr>
          <a:lstStyle/>
          <a:p>
            <a:r>
              <a:rPr lang="en-US" dirty="0"/>
              <a:t>Organizations that need to implement security and privacy controls to protect their information systems and assets can use NIST SP 800-53. </a:t>
            </a:r>
          </a:p>
          <a:p>
            <a:r>
              <a:rPr lang="en-US" dirty="0"/>
              <a:t>It provides a comprehensive catalog of controls that can be customized to meet specific requirements and help organizations manage risk effectively.</a:t>
            </a:r>
          </a:p>
          <a:p>
            <a:pPr lvl="1"/>
            <a:r>
              <a:rPr lang="en-US" dirty="0"/>
              <a:t>These controls are designed to protect organizational operations, assets, individuals, and the nation from a wide range of threats and risks, such as hostile attacks, human errors, natural disasters, and privacy risks</a:t>
            </a:r>
          </a:p>
          <a:p>
            <a:pPr marL="457200" lvl="1" indent="0">
              <a:buNone/>
            </a:pPr>
            <a:endParaRPr lang="en-US" dirty="0"/>
          </a:p>
        </p:txBody>
      </p:sp>
      <p:sp>
        <p:nvSpPr>
          <p:cNvPr id="4" name="Slide Number Placeholder 3">
            <a:extLst>
              <a:ext uri="{FF2B5EF4-FFF2-40B4-BE49-F238E27FC236}">
                <a16:creationId xmlns:a16="http://schemas.microsoft.com/office/drawing/2014/main" id="{75D0C235-2D1D-E0CA-95DE-46F48DA642A4}"/>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28796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D896D-234E-4CE5-084D-AC6F4725E0F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44EE1F2-4B2F-2AD6-5990-6CFEC98A56F9}"/>
              </a:ext>
            </a:extLst>
          </p:cNvPr>
          <p:cNvSpPr>
            <a:spLocks noGrp="1"/>
          </p:cNvSpPr>
          <p:nvPr>
            <p:ph idx="1"/>
          </p:nvPr>
        </p:nvSpPr>
        <p:spPr/>
        <p:txBody>
          <a:bodyPr>
            <a:normAutofit/>
          </a:bodyPr>
          <a:lstStyle/>
          <a:p>
            <a:r>
              <a:rPr lang="en-US" dirty="0"/>
              <a:t>There is no guidance with respect to cybersecurity in the MPC for organizations to follow as a basic guideline</a:t>
            </a:r>
          </a:p>
          <a:p>
            <a:r>
              <a:rPr lang="en-US" dirty="0"/>
              <a:t>The MPC should point to NIST standards as defined in the NIST Cybersecurity Framework to aid organizations in establishing effective cybersecurity measures</a:t>
            </a:r>
          </a:p>
          <a:p>
            <a:pPr marL="0" indent="0">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556AE48-D931-F0A1-D612-D539B394CCB9}"/>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1917787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0FB2AD-AA6B-8314-8AA8-711F62E367A1}"/>
              </a:ext>
            </a:extLst>
          </p:cNvPr>
          <p:cNvSpPr>
            <a:spLocks noGrp="1"/>
          </p:cNvSpPr>
          <p:nvPr>
            <p:ph idx="1"/>
          </p:nvPr>
        </p:nvSpPr>
        <p:spPr/>
        <p:txBody>
          <a:bodyPr>
            <a:normAutofit/>
          </a:bodyPr>
          <a:lstStyle/>
          <a:p>
            <a:pPr marL="0" indent="0" algn="ctr">
              <a:buNone/>
            </a:pPr>
            <a:r>
              <a:rPr lang="en-US" sz="3600" dirty="0"/>
              <a:t>Maria Latif Braxton</a:t>
            </a:r>
          </a:p>
          <a:p>
            <a:pPr marL="0" indent="0" algn="ctr">
              <a:buNone/>
            </a:pPr>
            <a:r>
              <a:rPr lang="en-US" sz="3600" dirty="0">
                <a:hlinkClick r:id="rId2"/>
              </a:rPr>
              <a:t>Mlatif1983@gmail.com</a:t>
            </a:r>
            <a:endParaRPr lang="en-US" sz="3600" dirty="0"/>
          </a:p>
          <a:p>
            <a:pPr marL="0" indent="0" algn="ctr">
              <a:buNone/>
            </a:pPr>
            <a:endParaRPr lang="en-US" sz="3600" dirty="0"/>
          </a:p>
          <a:p>
            <a:pPr marL="0" indent="0" algn="ctr">
              <a:buNone/>
            </a:pPr>
            <a:r>
              <a:rPr lang="en-US" sz="1400" dirty="0"/>
              <a:t>The author is a procurement analyst support the Army Chief of Chaplains. Any views expressed are hers alone.</a:t>
            </a:r>
          </a:p>
        </p:txBody>
      </p:sp>
      <p:sp>
        <p:nvSpPr>
          <p:cNvPr id="4" name="Slide Number Placeholder 3">
            <a:extLst>
              <a:ext uri="{FF2B5EF4-FFF2-40B4-BE49-F238E27FC236}">
                <a16:creationId xmlns:a16="http://schemas.microsoft.com/office/drawing/2014/main" id="{1563BD7B-7777-C9B1-CF03-6A64A248FAB8}"/>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139001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99721-5F0D-8408-2313-EF36BFF573C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0BF1551-D400-7AAD-D1AC-739FDDA3180B}"/>
              </a:ext>
            </a:extLst>
          </p:cNvPr>
          <p:cNvSpPr>
            <a:spLocks noGrp="1"/>
          </p:cNvSpPr>
          <p:nvPr>
            <p:ph idx="1"/>
          </p:nvPr>
        </p:nvSpPr>
        <p:spPr/>
        <p:txBody>
          <a:bodyPr>
            <a:normAutofit/>
          </a:bodyPr>
          <a:lstStyle/>
          <a:p>
            <a:pPr marL="0" indent="0">
              <a:buNone/>
            </a:pPr>
            <a:r>
              <a:rPr lang="en-US" b="0" i="0" dirty="0">
                <a:effectLst/>
                <a:latin typeface="LatoWeb"/>
              </a:rPr>
              <a:t>This presentation assesses how the MPC could implement guidance on cybersecurity for state and local Governments and their contractors.</a:t>
            </a:r>
            <a:endParaRPr lang="en-US" dirty="0"/>
          </a:p>
        </p:txBody>
      </p:sp>
      <p:sp>
        <p:nvSpPr>
          <p:cNvPr id="4" name="Slide Number Placeholder 3">
            <a:extLst>
              <a:ext uri="{FF2B5EF4-FFF2-40B4-BE49-F238E27FC236}">
                <a16:creationId xmlns:a16="http://schemas.microsoft.com/office/drawing/2014/main" id="{242FB584-C2BA-57CB-DC63-51CA0DF6BF15}"/>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287766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E8C20A6-B301-BF0E-2CCE-454F14989C86}"/>
              </a:ext>
            </a:extLst>
          </p:cNvPr>
          <p:cNvSpPr txBox="1">
            <a:spLocks/>
          </p:cNvSpPr>
          <p:nvPr/>
        </p:nvSpPr>
        <p:spPr>
          <a:xfrm>
            <a:off x="1141412" y="-411771"/>
            <a:ext cx="5894387" cy="147857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spcAft>
                <a:spcPts val="600"/>
              </a:spcAft>
            </a:pPr>
            <a:r>
              <a:rPr lang="en-US" dirty="0"/>
              <a:t>What is cybersecurity</a:t>
            </a:r>
          </a:p>
        </p:txBody>
      </p:sp>
      <p:pic>
        <p:nvPicPr>
          <p:cNvPr id="7" name="Picture 6" descr="A circular diagram of a system&#10;&#10;Description automatically generated">
            <a:extLst>
              <a:ext uri="{FF2B5EF4-FFF2-40B4-BE49-F238E27FC236}">
                <a16:creationId xmlns:a16="http://schemas.microsoft.com/office/drawing/2014/main" id="{27C901D2-7D2E-54D1-3A5B-155B9BD5661A}"/>
              </a:ext>
            </a:extLst>
          </p:cNvPr>
          <p:cNvPicPr>
            <a:picLocks noChangeAspect="1"/>
          </p:cNvPicPr>
          <p:nvPr/>
        </p:nvPicPr>
        <p:blipFill>
          <a:blip r:embed="rId2"/>
          <a:stretch>
            <a:fillRect/>
          </a:stretch>
        </p:blipFill>
        <p:spPr>
          <a:xfrm>
            <a:off x="4041191" y="1199460"/>
            <a:ext cx="4109615" cy="3966672"/>
          </a:xfrm>
          <a:prstGeom prst="rect">
            <a:avLst/>
          </a:prstGeom>
        </p:spPr>
      </p:pic>
      <p:sp>
        <p:nvSpPr>
          <p:cNvPr id="2" name="Slide Number Placeholder 1">
            <a:extLst>
              <a:ext uri="{FF2B5EF4-FFF2-40B4-BE49-F238E27FC236}">
                <a16:creationId xmlns:a16="http://schemas.microsoft.com/office/drawing/2014/main" id="{C409A8C6-6410-FB41-AD31-5D2F4E75D15C}"/>
              </a:ext>
            </a:extLst>
          </p:cNvPr>
          <p:cNvSpPr>
            <a:spLocks noGrp="1"/>
          </p:cNvSpPr>
          <p:nvPr>
            <p:ph type="sldNum" sz="quarter" idx="12"/>
          </p:nvPr>
        </p:nvSpPr>
        <p:spPr/>
        <p:txBody>
          <a:bodyPr/>
          <a:lstStyle/>
          <a:p>
            <a:fld id="{6D22F896-40B5-4ADD-8801-0D06FADFA095}" type="slidenum">
              <a:rPr lang="en-US" smtClean="0"/>
              <a:t>3</a:t>
            </a:fld>
            <a:endParaRPr lang="en-US" dirty="0"/>
          </a:p>
        </p:txBody>
      </p:sp>
      <p:sp>
        <p:nvSpPr>
          <p:cNvPr id="8" name="Content Placeholder 2">
            <a:extLst>
              <a:ext uri="{FF2B5EF4-FFF2-40B4-BE49-F238E27FC236}">
                <a16:creationId xmlns:a16="http://schemas.microsoft.com/office/drawing/2014/main" id="{9A202F04-7595-2735-CA30-0619937480FB}"/>
              </a:ext>
            </a:extLst>
          </p:cNvPr>
          <p:cNvSpPr>
            <a:spLocks noGrp="1"/>
          </p:cNvSpPr>
          <p:nvPr>
            <p:ph idx="1"/>
          </p:nvPr>
        </p:nvSpPr>
        <p:spPr>
          <a:xfrm>
            <a:off x="1447798" y="5404870"/>
            <a:ext cx="9296400" cy="609283"/>
          </a:xfrm>
        </p:spPr>
        <p:txBody>
          <a:bodyPr vert="horz" lIns="91440" tIns="45720" rIns="91440" bIns="45720" rtlCol="0">
            <a:normAutofit fontScale="70000" lnSpcReduction="20000"/>
          </a:bodyPr>
          <a:lstStyle/>
          <a:p>
            <a:pPr marL="0" indent="0" algn="ctr">
              <a:lnSpc>
                <a:spcPct val="110000"/>
              </a:lnSpc>
              <a:buNone/>
            </a:pPr>
            <a:r>
              <a:rPr lang="en-US" sz="2000" dirty="0"/>
              <a:t>The main pillars of a successful and holistic cybersecurity program using 6 main functions</a:t>
            </a:r>
          </a:p>
          <a:p>
            <a:pPr marL="0" indent="0" algn="ctr">
              <a:lnSpc>
                <a:spcPct val="110000"/>
              </a:lnSpc>
              <a:buNone/>
            </a:pPr>
            <a:r>
              <a:rPr lang="en-US" sz="2000" dirty="0"/>
              <a:t>(https://</a:t>
            </a:r>
            <a:r>
              <a:rPr lang="en-US" sz="2000" dirty="0" err="1"/>
              <a:t>www.nist.gov</a:t>
            </a:r>
            <a:r>
              <a:rPr lang="en-US" sz="2000" dirty="0"/>
              <a:t>/</a:t>
            </a:r>
            <a:r>
              <a:rPr lang="en-US" sz="2000" dirty="0" err="1"/>
              <a:t>cyberframework</a:t>
            </a:r>
            <a:r>
              <a:rPr lang="en-US" sz="2000" dirty="0"/>
              <a:t>)</a:t>
            </a:r>
          </a:p>
        </p:txBody>
      </p:sp>
    </p:spTree>
    <p:extLst>
      <p:ext uri="{BB962C8B-B14F-4D97-AF65-F5344CB8AC3E}">
        <p14:creationId xmlns:p14="http://schemas.microsoft.com/office/powerpoint/2010/main" val="418569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92677-5ABA-23FD-FDC0-27AB876D778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BBA64BD-856A-3E46-A2E5-5463E85BE2DB}"/>
              </a:ext>
            </a:extLst>
          </p:cNvPr>
          <p:cNvSpPr>
            <a:spLocks noGrp="1"/>
          </p:cNvSpPr>
          <p:nvPr>
            <p:ph idx="1"/>
          </p:nvPr>
        </p:nvSpPr>
        <p:spPr>
          <a:xfrm>
            <a:off x="1141413" y="1957387"/>
            <a:ext cx="9905999" cy="3541714"/>
          </a:xfrm>
        </p:spPr>
        <p:txBody>
          <a:bodyPr>
            <a:normAutofit fontScale="92500" lnSpcReduction="10000"/>
          </a:bodyPr>
          <a:lstStyle/>
          <a:p>
            <a:r>
              <a:rPr lang="en-US" dirty="0"/>
              <a:t>CONSIDERATIONS </a:t>
            </a:r>
          </a:p>
          <a:p>
            <a:r>
              <a:rPr lang="en-US" dirty="0"/>
              <a:t>MPC CYBERSECURITY GUIDANCE</a:t>
            </a:r>
          </a:p>
          <a:p>
            <a:r>
              <a:rPr lang="en-US" dirty="0"/>
              <a:t>OMB GUIDANCE</a:t>
            </a:r>
          </a:p>
          <a:p>
            <a:r>
              <a:rPr lang="en-US" dirty="0"/>
              <a:t>FEDERAL STATUTE</a:t>
            </a:r>
          </a:p>
          <a:p>
            <a:r>
              <a:rPr lang="en-US" dirty="0"/>
              <a:t>FAR</a:t>
            </a:r>
          </a:p>
          <a:p>
            <a:r>
              <a:rPr lang="en-US" dirty="0"/>
              <a:t>DFARS</a:t>
            </a:r>
          </a:p>
          <a:p>
            <a:r>
              <a:rPr lang="en-US" dirty="0"/>
              <a:t>CONCLUSION</a:t>
            </a:r>
          </a:p>
        </p:txBody>
      </p:sp>
      <p:sp>
        <p:nvSpPr>
          <p:cNvPr id="4" name="Slide Number Placeholder 3">
            <a:extLst>
              <a:ext uri="{FF2B5EF4-FFF2-40B4-BE49-F238E27FC236}">
                <a16:creationId xmlns:a16="http://schemas.microsoft.com/office/drawing/2014/main" id="{E4587D97-F72A-7A4E-38EF-A22628C0A65D}"/>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183097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C9609-2D4F-8969-C79B-027B160184B1}"/>
              </a:ext>
            </a:extLst>
          </p:cNvPr>
          <p:cNvSpPr>
            <a:spLocks noGrp="1"/>
          </p:cNvSpPr>
          <p:nvPr>
            <p:ph type="title"/>
          </p:nvPr>
        </p:nvSpPr>
        <p:spPr/>
        <p:txBody>
          <a:bodyPr>
            <a:normAutofit/>
          </a:bodyPr>
          <a:lstStyle/>
          <a:p>
            <a:r>
              <a:rPr lang="en-US" dirty="0"/>
              <a:t>DHS Announces Additional $374.9 Million in Funding to Boost State, Local Cybersecurity</a:t>
            </a:r>
          </a:p>
        </p:txBody>
      </p:sp>
      <p:sp>
        <p:nvSpPr>
          <p:cNvPr id="3" name="Content Placeholder 2">
            <a:extLst>
              <a:ext uri="{FF2B5EF4-FFF2-40B4-BE49-F238E27FC236}">
                <a16:creationId xmlns:a16="http://schemas.microsoft.com/office/drawing/2014/main" id="{EA05DA4E-ED93-D2B3-D2D4-D6AE0555EEBA}"/>
              </a:ext>
            </a:extLst>
          </p:cNvPr>
          <p:cNvSpPr>
            <a:spLocks noGrp="1"/>
          </p:cNvSpPr>
          <p:nvPr>
            <p:ph idx="1"/>
          </p:nvPr>
        </p:nvSpPr>
        <p:spPr>
          <a:xfrm>
            <a:off x="1141412" y="2249486"/>
            <a:ext cx="9905999" cy="4186037"/>
          </a:xfrm>
        </p:spPr>
        <p:txBody>
          <a:bodyPr>
            <a:normAutofit fontScale="25000" lnSpcReduction="20000"/>
          </a:bodyPr>
          <a:lstStyle/>
          <a:p>
            <a:r>
              <a:rPr lang="en-US" sz="5600" dirty="0"/>
              <a:t>Department of Homeland Security announced the availability of $374.9 million in grant funding for the Fiscal Year (FY) 2023 State and Local Cybersecurity Grant Program (SLCGP). </a:t>
            </a:r>
          </a:p>
          <a:p>
            <a:r>
              <a:rPr lang="en-US" sz="5600" dirty="0"/>
              <a:t>The SLCGP is a first-of-its-kind cybersecurity grant program specifically for state, local, and territorial (SLT) governments across the country to help them strengthen their cyber resilience. </a:t>
            </a:r>
          </a:p>
          <a:p>
            <a:r>
              <a:rPr lang="en-US" sz="5600" dirty="0"/>
              <a:t>Established by the State and Local Cybersecurity Improvement Act, and part of the Bipartisan Infrastructure Law, the SLCGP provides $1 billion in funding over four years to support SLT governments as they develop capabilities to detect, protect against, and respond to cyber threats. </a:t>
            </a:r>
          </a:p>
          <a:p>
            <a:r>
              <a:rPr lang="en-US" sz="5600" dirty="0"/>
              <a:t>“In today’s threat environment, any locality is vulnerable to a devastating cyber attack targeted at a hospital, school, water, or other system,” said Secretary of Homeland Security Alejandro N. Mayorkas. </a:t>
            </a:r>
          </a:p>
          <a:p>
            <a:r>
              <a:rPr lang="en-US" sz="5600" dirty="0"/>
              <a:t>SLCGP is jointly administered by the Cybersecurity and Infrastructure Security Agency (CISA) and the Federal Emergency Management Agency (FEMA). </a:t>
            </a:r>
          </a:p>
          <a:p>
            <a:r>
              <a:rPr lang="en-US" sz="5600" dirty="0"/>
              <a:t>CISA provides expertise and guidance on cybersecurity issues while FEMA manages the grant award and allocation process. </a:t>
            </a:r>
          </a:p>
          <a:p>
            <a:pPr marL="0" indent="0">
              <a:buNone/>
            </a:pPr>
            <a:endParaRPr lang="en-US" sz="6000" dirty="0"/>
          </a:p>
          <a:p>
            <a:pPr marL="0" indent="0">
              <a:buNone/>
            </a:pPr>
            <a:r>
              <a:rPr lang="en-US" sz="6000" dirty="0"/>
              <a:t>https://</a:t>
            </a:r>
            <a:r>
              <a:rPr lang="en-US" sz="6000" dirty="0" err="1"/>
              <a:t>www.dhs.gov</a:t>
            </a:r>
            <a:r>
              <a:rPr lang="en-US" sz="6000" dirty="0"/>
              <a:t>/news/2023/08/07/dhs-announces-additional-3749-million-funding-boost-state-local-cybersecurity#:~:text=Established%20by%20the%20State%20and,and%20respond%20to%20cyber%20threats.</a:t>
            </a:r>
          </a:p>
          <a:p>
            <a:pPr marL="0" indent="0">
              <a:buNone/>
            </a:pPr>
            <a:endParaRPr lang="en-US" sz="56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p:txBody>
      </p:sp>
      <p:sp>
        <p:nvSpPr>
          <p:cNvPr id="4" name="Slide Number Placeholder 3">
            <a:extLst>
              <a:ext uri="{FF2B5EF4-FFF2-40B4-BE49-F238E27FC236}">
                <a16:creationId xmlns:a16="http://schemas.microsoft.com/office/drawing/2014/main" id="{46D226FD-A430-EE7A-375A-A0FBD02046E1}"/>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79972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A5F7A-F986-6C42-2CE2-919A3FFE3E11}"/>
              </a:ext>
            </a:extLst>
          </p:cNvPr>
          <p:cNvSpPr>
            <a:spLocks noGrp="1"/>
          </p:cNvSpPr>
          <p:nvPr>
            <p:ph type="title"/>
          </p:nvPr>
        </p:nvSpPr>
        <p:spPr>
          <a:xfrm>
            <a:off x="1141413" y="0"/>
            <a:ext cx="9905998" cy="1478570"/>
          </a:xfrm>
        </p:spPr>
        <p:txBody>
          <a:bodyPr/>
          <a:lstStyle/>
          <a:p>
            <a:r>
              <a:rPr lang="en-US" dirty="0"/>
              <a:t>Relevant laws, rules and guidance</a:t>
            </a:r>
          </a:p>
        </p:txBody>
      </p:sp>
      <p:sp>
        <p:nvSpPr>
          <p:cNvPr id="3" name="Content Placeholder 2">
            <a:extLst>
              <a:ext uri="{FF2B5EF4-FFF2-40B4-BE49-F238E27FC236}">
                <a16:creationId xmlns:a16="http://schemas.microsoft.com/office/drawing/2014/main" id="{B7ACB007-F9B0-DB6E-9D8B-9B843D011203}"/>
              </a:ext>
            </a:extLst>
          </p:cNvPr>
          <p:cNvSpPr>
            <a:spLocks noGrp="1"/>
          </p:cNvSpPr>
          <p:nvPr>
            <p:ph idx="1"/>
          </p:nvPr>
        </p:nvSpPr>
        <p:spPr>
          <a:xfrm>
            <a:off x="1141412" y="1478570"/>
            <a:ext cx="10090880" cy="3541714"/>
          </a:xfrm>
        </p:spPr>
        <p:txBody>
          <a:bodyPr/>
          <a:lstStyle/>
          <a:p>
            <a:r>
              <a:rPr lang="en-US" dirty="0"/>
              <a:t>MPC (Model Procurement Code)</a:t>
            </a:r>
          </a:p>
          <a:p>
            <a:r>
              <a:rPr lang="en-US" dirty="0"/>
              <a:t>OMB (Office of Management and Budget)</a:t>
            </a:r>
          </a:p>
          <a:p>
            <a:r>
              <a:rPr lang="en-US" dirty="0"/>
              <a:t>Federal Statutes –(FISMA), 44 U.S.C. § 3551 et seq., Public Law (P.L.) 113-283</a:t>
            </a:r>
          </a:p>
          <a:p>
            <a:r>
              <a:rPr lang="en-US" dirty="0"/>
              <a:t>FAR</a:t>
            </a:r>
          </a:p>
          <a:p>
            <a:r>
              <a:rPr lang="en-US" dirty="0"/>
              <a:t>DFARS</a:t>
            </a:r>
          </a:p>
          <a:p>
            <a:pPr marL="0" indent="0">
              <a:buNone/>
            </a:pPr>
            <a:endParaRPr lang="en-US" dirty="0"/>
          </a:p>
        </p:txBody>
      </p:sp>
      <p:sp>
        <p:nvSpPr>
          <p:cNvPr id="4" name="Slide Number Placeholder 3">
            <a:extLst>
              <a:ext uri="{FF2B5EF4-FFF2-40B4-BE49-F238E27FC236}">
                <a16:creationId xmlns:a16="http://schemas.microsoft.com/office/drawing/2014/main" id="{3C600895-ED0E-68CD-E6F2-F456CBA88FEF}"/>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711853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34FD-3E1E-5FC1-9644-7A452D71F567}"/>
              </a:ext>
            </a:extLst>
          </p:cNvPr>
          <p:cNvSpPr>
            <a:spLocks noGrp="1"/>
          </p:cNvSpPr>
          <p:nvPr>
            <p:ph type="title"/>
          </p:nvPr>
        </p:nvSpPr>
        <p:spPr>
          <a:xfrm>
            <a:off x="1141412" y="0"/>
            <a:ext cx="9905998" cy="1478570"/>
          </a:xfrm>
        </p:spPr>
        <p:txBody>
          <a:bodyPr/>
          <a:lstStyle/>
          <a:p>
            <a:r>
              <a:rPr lang="en-US" dirty="0"/>
              <a:t>MPC Cybersecurity guidance</a:t>
            </a:r>
          </a:p>
        </p:txBody>
      </p:sp>
      <p:sp>
        <p:nvSpPr>
          <p:cNvPr id="3" name="Content Placeholder 2">
            <a:extLst>
              <a:ext uri="{FF2B5EF4-FFF2-40B4-BE49-F238E27FC236}">
                <a16:creationId xmlns:a16="http://schemas.microsoft.com/office/drawing/2014/main" id="{B2E7FBB2-8B15-B9A3-4A39-D00979D5580A}"/>
              </a:ext>
            </a:extLst>
          </p:cNvPr>
          <p:cNvSpPr>
            <a:spLocks noGrp="1"/>
          </p:cNvSpPr>
          <p:nvPr>
            <p:ph idx="1"/>
          </p:nvPr>
        </p:nvSpPr>
        <p:spPr>
          <a:xfrm>
            <a:off x="1141412" y="1349829"/>
            <a:ext cx="9905999" cy="4441372"/>
          </a:xfrm>
        </p:spPr>
        <p:txBody>
          <a:bodyPr>
            <a:normAutofit/>
          </a:bodyPr>
          <a:lstStyle/>
          <a:p>
            <a:pPr marL="0" indent="0">
              <a:buNone/>
            </a:pPr>
            <a:endParaRPr lang="en-US" dirty="0"/>
          </a:p>
          <a:p>
            <a:r>
              <a:rPr lang="en-US" dirty="0"/>
              <a:t>No cybersecurity guidance in MPC or model implementing regulations</a:t>
            </a:r>
          </a:p>
          <a:p>
            <a:pPr lvl="1"/>
            <a:r>
              <a:rPr lang="en-US" dirty="0"/>
              <a:t>MPC discusses bid security</a:t>
            </a:r>
          </a:p>
          <a:p>
            <a:pPr lvl="1"/>
            <a:r>
              <a:rPr lang="en-US" dirty="0"/>
              <a:t>Appropriate security for electronic transmissions</a:t>
            </a:r>
          </a:p>
          <a:p>
            <a:pPr lvl="1"/>
            <a:r>
              <a:rPr lang="en-US" dirty="0"/>
              <a:t>Nothing that speaks to cybersecurity</a:t>
            </a:r>
          </a:p>
        </p:txBody>
      </p:sp>
      <p:sp>
        <p:nvSpPr>
          <p:cNvPr id="4" name="Slide Number Placeholder 3">
            <a:extLst>
              <a:ext uri="{FF2B5EF4-FFF2-40B4-BE49-F238E27FC236}">
                <a16:creationId xmlns:a16="http://schemas.microsoft.com/office/drawing/2014/main" id="{DFFF44F7-8CEB-81D5-782F-417D612A1B88}"/>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1109218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4E13-FCDD-C469-AAAC-B13352FE8C71}"/>
              </a:ext>
            </a:extLst>
          </p:cNvPr>
          <p:cNvSpPr>
            <a:spLocks noGrp="1"/>
          </p:cNvSpPr>
          <p:nvPr>
            <p:ph type="title"/>
          </p:nvPr>
        </p:nvSpPr>
        <p:spPr>
          <a:xfrm>
            <a:off x="1141411" y="2976555"/>
            <a:ext cx="3860800" cy="889980"/>
          </a:xfrm>
        </p:spPr>
        <p:txBody>
          <a:bodyPr>
            <a:noAutofit/>
          </a:bodyPr>
          <a:lstStyle/>
          <a:p>
            <a:br>
              <a:rPr lang="en-US" dirty="0"/>
            </a:br>
            <a:r>
              <a:rPr lang="en-US" dirty="0"/>
              <a:t>OMB Guidance</a:t>
            </a:r>
          </a:p>
        </p:txBody>
      </p:sp>
      <p:sp>
        <p:nvSpPr>
          <p:cNvPr id="3" name="Content Placeholder 2">
            <a:extLst>
              <a:ext uri="{FF2B5EF4-FFF2-40B4-BE49-F238E27FC236}">
                <a16:creationId xmlns:a16="http://schemas.microsoft.com/office/drawing/2014/main" id="{A6A53F79-003E-F53B-AB3B-9BF27D1D40D9}"/>
              </a:ext>
            </a:extLst>
          </p:cNvPr>
          <p:cNvSpPr>
            <a:spLocks noGrp="1"/>
          </p:cNvSpPr>
          <p:nvPr>
            <p:ph idx="1"/>
          </p:nvPr>
        </p:nvSpPr>
        <p:spPr>
          <a:xfrm>
            <a:off x="1141411" y="4157539"/>
            <a:ext cx="6220088" cy="1991590"/>
          </a:xfrm>
        </p:spPr>
        <p:txBody>
          <a:bodyPr>
            <a:normAutofit/>
          </a:bodyPr>
          <a:lstStyle/>
          <a:p>
            <a:r>
              <a:rPr lang="en-US" sz="2000" dirty="0"/>
              <a:t>OMB Memorandum M-22-09, “Moving the U.S. Government Toward Zero Trust Cybersecurity Principles,” requires agencies to meet cybersecurity objectives by the end of Fiscal Year (FY) 2024.</a:t>
            </a:r>
          </a:p>
          <a:p>
            <a:endParaRPr lang="en-US" dirty="0"/>
          </a:p>
          <a:p>
            <a:endParaRPr lang="en-US" dirty="0"/>
          </a:p>
        </p:txBody>
      </p:sp>
      <p:sp>
        <p:nvSpPr>
          <p:cNvPr id="4" name="Slide Number Placeholder 3">
            <a:extLst>
              <a:ext uri="{FF2B5EF4-FFF2-40B4-BE49-F238E27FC236}">
                <a16:creationId xmlns:a16="http://schemas.microsoft.com/office/drawing/2014/main" id="{0962115F-5A0A-F330-B34B-540403F07317}"/>
              </a:ext>
            </a:extLst>
          </p:cNvPr>
          <p:cNvSpPr>
            <a:spLocks noGrp="1"/>
          </p:cNvSpPr>
          <p:nvPr>
            <p:ph type="sldNum" sz="quarter" idx="12"/>
          </p:nvPr>
        </p:nvSpPr>
        <p:spPr/>
        <p:txBody>
          <a:bodyPr/>
          <a:lstStyle/>
          <a:p>
            <a:fld id="{6D22F896-40B5-4ADD-8801-0D06FADFA095}" type="slidenum">
              <a:rPr lang="en-US" smtClean="0"/>
              <a:t>8</a:t>
            </a:fld>
            <a:endParaRPr lang="en-US" dirty="0"/>
          </a:p>
        </p:txBody>
      </p:sp>
      <p:sp>
        <p:nvSpPr>
          <p:cNvPr id="5" name="Title 1">
            <a:extLst>
              <a:ext uri="{FF2B5EF4-FFF2-40B4-BE49-F238E27FC236}">
                <a16:creationId xmlns:a16="http://schemas.microsoft.com/office/drawing/2014/main" id="{AAE0F027-FA8A-53C4-E59F-44F88C18AEE1}"/>
              </a:ext>
            </a:extLst>
          </p:cNvPr>
          <p:cNvSpPr txBox="1">
            <a:spLocks/>
          </p:cNvSpPr>
          <p:nvPr/>
        </p:nvSpPr>
        <p:spPr>
          <a:xfrm>
            <a:off x="1141411" y="452987"/>
            <a:ext cx="5171466" cy="8899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n-US" dirty="0"/>
              <a:t>OMB Grants Guidance</a:t>
            </a:r>
          </a:p>
        </p:txBody>
      </p:sp>
      <p:pic>
        <p:nvPicPr>
          <p:cNvPr id="7" name="Picture 6">
            <a:extLst>
              <a:ext uri="{FF2B5EF4-FFF2-40B4-BE49-F238E27FC236}">
                <a16:creationId xmlns:a16="http://schemas.microsoft.com/office/drawing/2014/main" id="{A2857D9E-217B-6173-0F32-99A162CF022A}"/>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7700107" y="2180070"/>
            <a:ext cx="3860800" cy="2497859"/>
          </a:xfrm>
          <a:prstGeom prst="rect">
            <a:avLst/>
          </a:prstGeom>
          <a:effectLst>
            <a:glow>
              <a:schemeClr val="accent1">
                <a:alpha val="40000"/>
              </a:schemeClr>
            </a:glow>
            <a:outerShdw blurRad="657167" dist="50800" dir="5400000" algn="ctr" rotWithShape="0">
              <a:srgbClr val="000000">
                <a:alpha val="27000"/>
              </a:srgbClr>
            </a:outerShdw>
            <a:softEdge rad="493213"/>
          </a:effectLst>
        </p:spPr>
      </p:pic>
      <p:sp>
        <p:nvSpPr>
          <p:cNvPr id="8" name="Content Placeholder 2">
            <a:extLst>
              <a:ext uri="{FF2B5EF4-FFF2-40B4-BE49-F238E27FC236}">
                <a16:creationId xmlns:a16="http://schemas.microsoft.com/office/drawing/2014/main" id="{AD123CD2-FA37-0197-2F17-6B95B5F85633}"/>
              </a:ext>
            </a:extLst>
          </p:cNvPr>
          <p:cNvSpPr txBox="1">
            <a:spLocks/>
          </p:cNvSpPr>
          <p:nvPr/>
        </p:nvSpPr>
        <p:spPr>
          <a:xfrm>
            <a:off x="1141411" y="1292826"/>
            <a:ext cx="6752127" cy="1683729"/>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r>
              <a:rPr lang="en-US" sz="2600" dirty="0"/>
              <a:t>No current guidance with respect to cybersecurity. OMB Grants guidance impacts state and local grantees</a:t>
            </a:r>
          </a:p>
          <a:p>
            <a:r>
              <a:rPr lang="en-US" sz="2600" dirty="0"/>
              <a:t>Proposed revised OMB guidance would allow grantees to apply cybersecurity costs as direct costs and calls for security measures</a:t>
            </a:r>
          </a:p>
          <a:p>
            <a:endParaRPr lang="en-US" dirty="0"/>
          </a:p>
          <a:p>
            <a:pPr marL="0" indent="0">
              <a:buNone/>
            </a:pPr>
            <a:endParaRPr lang="en-US" dirty="0"/>
          </a:p>
        </p:txBody>
      </p:sp>
    </p:spTree>
    <p:extLst>
      <p:ext uri="{BB962C8B-B14F-4D97-AF65-F5344CB8AC3E}">
        <p14:creationId xmlns:p14="http://schemas.microsoft.com/office/powerpoint/2010/main" val="3622554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931A0-4B05-74C1-9F54-92AB61104DE9}"/>
              </a:ext>
            </a:extLst>
          </p:cNvPr>
          <p:cNvSpPr>
            <a:spLocks noGrp="1"/>
          </p:cNvSpPr>
          <p:nvPr>
            <p:ph type="title"/>
          </p:nvPr>
        </p:nvSpPr>
        <p:spPr>
          <a:xfrm>
            <a:off x="1141412" y="-23012"/>
            <a:ext cx="9905998" cy="1478570"/>
          </a:xfrm>
        </p:spPr>
        <p:txBody>
          <a:bodyPr/>
          <a:lstStyle/>
          <a:p>
            <a:r>
              <a:rPr lang="en-US" dirty="0"/>
              <a:t>Federal statute</a:t>
            </a:r>
          </a:p>
        </p:txBody>
      </p:sp>
      <p:sp>
        <p:nvSpPr>
          <p:cNvPr id="3" name="Content Placeholder 2">
            <a:extLst>
              <a:ext uri="{FF2B5EF4-FFF2-40B4-BE49-F238E27FC236}">
                <a16:creationId xmlns:a16="http://schemas.microsoft.com/office/drawing/2014/main" id="{953C8C6B-B462-49B1-F6EE-44B4C180F246}"/>
              </a:ext>
            </a:extLst>
          </p:cNvPr>
          <p:cNvSpPr>
            <a:spLocks noGrp="1"/>
          </p:cNvSpPr>
          <p:nvPr>
            <p:ph idx="1"/>
          </p:nvPr>
        </p:nvSpPr>
        <p:spPr>
          <a:xfrm>
            <a:off x="821803" y="934700"/>
            <a:ext cx="10706582" cy="5923300"/>
          </a:xfrm>
        </p:spPr>
        <p:txBody>
          <a:bodyPr>
            <a:normAutofit fontScale="47500" lnSpcReduction="20000"/>
          </a:bodyPr>
          <a:lstStyle/>
          <a:p>
            <a:r>
              <a:rPr lang="en-US" sz="5600" dirty="0">
                <a:latin typeface="+mj-lt"/>
              </a:rPr>
              <a:t>Federal Information Security Modernization Act (FISMA), 44 U.S.C. § 3551 et seq., Public Law (P.L.) 113-283. </a:t>
            </a:r>
          </a:p>
          <a:p>
            <a:pPr lvl="1"/>
            <a:r>
              <a:rPr lang="en-US" sz="5600" dirty="0">
                <a:latin typeface="+mj-lt"/>
              </a:rPr>
              <a:t>The Federal Information Security Management Act (FISMA) is United States legislation that defines a framework of guidelines and security standards to protect government information and operations.</a:t>
            </a:r>
          </a:p>
          <a:p>
            <a:r>
              <a:rPr lang="en-US" sz="5600" dirty="0">
                <a:latin typeface="+mj-lt"/>
              </a:rPr>
              <a:t>Not binding on state and local governments</a:t>
            </a:r>
          </a:p>
          <a:p>
            <a:r>
              <a:rPr lang="en-US" sz="5600" dirty="0"/>
              <a:t>The Federal Information Security Modernization Act of 2014 (FISMA 2014) updates the Federal Government's cybersecurity practices by:</a:t>
            </a:r>
          </a:p>
          <a:p>
            <a:pPr lvl="1"/>
            <a:r>
              <a:rPr lang="en-US" sz="5200" dirty="0"/>
              <a:t>Codifying Department of Homeland Security (DHS) authority to administer the implementation of information security policies for non-national security federal Executive Branch systems, including providing technical assistance and deploying technologies to such systems</a:t>
            </a:r>
          </a:p>
          <a:p>
            <a:endParaRPr lang="en-US" sz="5600" dirty="0"/>
          </a:p>
          <a:p>
            <a:endParaRPr lang="en-US" dirty="0"/>
          </a:p>
        </p:txBody>
      </p:sp>
      <p:sp>
        <p:nvSpPr>
          <p:cNvPr id="4" name="Slide Number Placeholder 3">
            <a:extLst>
              <a:ext uri="{FF2B5EF4-FFF2-40B4-BE49-F238E27FC236}">
                <a16:creationId xmlns:a16="http://schemas.microsoft.com/office/drawing/2014/main" id="{09CA8495-01A8-9920-7B51-35C147873C72}"/>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4268124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{AAB46E5C-3503-0540-9416-6B9BD4FC7029}tf10001122</Template>
  <TotalTime>3410</TotalTime>
  <Words>1362</Words>
  <Application>Microsoft Macintosh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LatoWeb</vt:lpstr>
      <vt:lpstr>Tw Cen MT</vt:lpstr>
      <vt:lpstr>Circuit</vt:lpstr>
      <vt:lpstr>Establishing Cybersecurity standards under the model procurement code</vt:lpstr>
      <vt:lpstr>introduction</vt:lpstr>
      <vt:lpstr>PowerPoint Presentation</vt:lpstr>
      <vt:lpstr>agenda</vt:lpstr>
      <vt:lpstr>DHS Announces Additional $374.9 Million in Funding to Boost State, Local Cybersecurity</vt:lpstr>
      <vt:lpstr>Relevant laws, rules and guidance</vt:lpstr>
      <vt:lpstr>MPC Cybersecurity guidance</vt:lpstr>
      <vt:lpstr> OMB Guidance</vt:lpstr>
      <vt:lpstr>Federal statute</vt:lpstr>
      <vt:lpstr>FAR Council Proposed Rules</vt:lpstr>
      <vt:lpstr>FAR</vt:lpstr>
      <vt:lpstr>Dfars</vt:lpstr>
      <vt:lpstr>Implementing nist to protect networks and data</vt:lpstr>
      <vt:lpstr>NIST SP 800-53</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Establishing Cybersecurity standards</dc:title>
  <dc:creator>Latif Braxton, Maria</dc:creator>
  <cp:lastModifiedBy>Latif Braxton, Maria</cp:lastModifiedBy>
  <cp:revision>18</cp:revision>
  <dcterms:created xsi:type="dcterms:W3CDTF">2023-09-22T04:13:02Z</dcterms:created>
  <dcterms:modified xsi:type="dcterms:W3CDTF">2023-10-08T14:17:39Z</dcterms:modified>
</cp:coreProperties>
</file>