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8" r:id="rId3"/>
    <p:sldId id="267" r:id="rId4"/>
    <p:sldId id="257" r:id="rId5"/>
    <p:sldId id="266" r:id="rId6"/>
    <p:sldId id="259" r:id="rId7"/>
    <p:sldId id="276" r:id="rId8"/>
    <p:sldId id="260" r:id="rId9"/>
    <p:sldId id="262" r:id="rId10"/>
    <p:sldId id="277" r:id="rId11"/>
    <p:sldId id="264" r:id="rId12"/>
    <p:sldId id="271" r:id="rId1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0C1D61-099C-B1E1-D518-9C7861DACBDE}" name="Vaught, Matthew B" initials="VMB" userId="S::G36945353@gwu.edu::a4f2f7b0-3f23-4d26-8eb5-7d4e43d5cd21" providerId="AD"/>
  <p188:author id="{088E3BB1-5972-C895-AC0A-4AA6653DC05C}" name="Yukins, Christopher R." initials="YCR" userId="S::Christopher.Yukins@arnoldporter.com::2069d103-297e-4f45-ada9-ae2c02f40d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01" autoAdjust="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706D6-68FC-4A12-AADA-7DF55F4078B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9E4952D-3089-408D-90D0-63CFC8E2FCED}">
      <dgm:prSet/>
      <dgm:spPr/>
      <dgm:t>
        <a:bodyPr/>
        <a:lstStyle/>
        <a:p>
          <a:r>
            <a:rPr lang="en-US">
              <a:latin typeface="Times New Roman" panose="02020603050405020304" pitchFamily="18" charset="0"/>
              <a:cs typeface="Times New Roman" panose="02020603050405020304" pitchFamily="18" charset="0"/>
            </a:rPr>
            <a:t>Introduction</a:t>
          </a:r>
        </a:p>
      </dgm:t>
    </dgm:pt>
    <dgm:pt modelId="{5773749D-FED8-4639-BB32-D44FCFA4EFB5}" type="parTrans" cxnId="{F010619C-33C5-45E7-A49B-0FE3730930AB}">
      <dgm:prSet/>
      <dgm:spPr/>
      <dgm:t>
        <a:bodyPr/>
        <a:lstStyle/>
        <a:p>
          <a:endParaRPr lang="en-US"/>
        </a:p>
      </dgm:t>
    </dgm:pt>
    <dgm:pt modelId="{4AE3629A-627D-4C08-B225-A5EB38C07998}" type="sibTrans" cxnId="{F010619C-33C5-45E7-A49B-0FE3730930AB}">
      <dgm:prSet/>
      <dgm:spPr/>
      <dgm:t>
        <a:bodyPr/>
        <a:lstStyle/>
        <a:p>
          <a:endParaRPr lang="en-US"/>
        </a:p>
      </dgm:t>
    </dgm:pt>
    <dgm:pt modelId="{17F212C0-A18C-45BF-AAB2-1ABA55D91BD9}">
      <dgm:prSet/>
      <dgm:spPr/>
      <dgm:t>
        <a:bodyPr/>
        <a:lstStyle/>
        <a:p>
          <a:r>
            <a:rPr lang="en-US" dirty="0">
              <a:latin typeface="Times New Roman" panose="02020603050405020304" pitchFamily="18" charset="0"/>
              <a:cs typeface="Times New Roman" panose="02020603050405020304" pitchFamily="18" charset="0"/>
            </a:rPr>
            <a:t>Office of Management and Budget Guidance on Independent Estimates </a:t>
          </a:r>
        </a:p>
      </dgm:t>
    </dgm:pt>
    <dgm:pt modelId="{B1BA74AD-A013-485C-A6D1-EE58E99AEE0E}" type="parTrans" cxnId="{C0168ABD-AC77-4DE7-AFA1-C35404E79A9D}">
      <dgm:prSet/>
      <dgm:spPr/>
      <dgm:t>
        <a:bodyPr/>
        <a:lstStyle/>
        <a:p>
          <a:endParaRPr lang="en-US"/>
        </a:p>
      </dgm:t>
    </dgm:pt>
    <dgm:pt modelId="{55E583A8-DC4C-406F-8F33-6E543429F56D}" type="sibTrans" cxnId="{C0168ABD-AC77-4DE7-AFA1-C35404E79A9D}">
      <dgm:prSet/>
      <dgm:spPr/>
      <dgm:t>
        <a:bodyPr/>
        <a:lstStyle/>
        <a:p>
          <a:endParaRPr lang="en-US"/>
        </a:p>
      </dgm:t>
    </dgm:pt>
    <dgm:pt modelId="{D677DE0E-944F-4026-851C-CDE050B5094F}">
      <dgm:prSet/>
      <dgm:spPr/>
      <dgm:t>
        <a:bodyPr/>
        <a:lstStyle/>
        <a:p>
          <a:r>
            <a:rPr lang="en-US" dirty="0">
              <a:latin typeface="Times New Roman" panose="02020603050405020304" pitchFamily="18" charset="0"/>
              <a:cs typeface="Times New Roman" panose="02020603050405020304" pitchFamily="18" charset="0"/>
            </a:rPr>
            <a:t>Model Procurement Code Guidance on Independent Estimates</a:t>
          </a:r>
        </a:p>
      </dgm:t>
    </dgm:pt>
    <dgm:pt modelId="{C450B467-8F81-4DE6-96C6-839879B4D852}" type="parTrans" cxnId="{393E27E4-346F-4241-AD71-7C8BE7658D9A}">
      <dgm:prSet/>
      <dgm:spPr/>
      <dgm:t>
        <a:bodyPr/>
        <a:lstStyle/>
        <a:p>
          <a:endParaRPr lang="en-US"/>
        </a:p>
      </dgm:t>
    </dgm:pt>
    <dgm:pt modelId="{1BF5DE4A-497E-44DB-AC1B-E2EF2ED068CC}" type="sibTrans" cxnId="{393E27E4-346F-4241-AD71-7C8BE7658D9A}">
      <dgm:prSet/>
      <dgm:spPr/>
      <dgm:t>
        <a:bodyPr/>
        <a:lstStyle/>
        <a:p>
          <a:endParaRPr lang="en-US"/>
        </a:p>
      </dgm:t>
    </dgm:pt>
    <dgm:pt modelId="{C27916D9-1A69-4A16-992D-63194D9E734E}">
      <dgm:prSet/>
      <dgm:spPr/>
      <dgm:t>
        <a:bodyPr/>
        <a:lstStyle/>
        <a:p>
          <a:r>
            <a:rPr lang="en-US">
              <a:latin typeface="Times New Roman" panose="02020603050405020304" pitchFamily="18" charset="0"/>
              <a:cs typeface="Times New Roman" panose="02020603050405020304" pitchFamily="18" charset="0"/>
            </a:rPr>
            <a:t>State and Local Independent Estimate Requirements </a:t>
          </a:r>
        </a:p>
      </dgm:t>
    </dgm:pt>
    <dgm:pt modelId="{6C6757DC-6F25-4E71-A4F7-FBA18D73ADE1}" type="parTrans" cxnId="{15AF686F-1ED8-40B6-B51A-973D17E9F6A3}">
      <dgm:prSet/>
      <dgm:spPr/>
      <dgm:t>
        <a:bodyPr/>
        <a:lstStyle/>
        <a:p>
          <a:endParaRPr lang="en-US"/>
        </a:p>
      </dgm:t>
    </dgm:pt>
    <dgm:pt modelId="{A6D1BE45-30E5-4900-8C8A-B4561FFE5FD1}" type="sibTrans" cxnId="{15AF686F-1ED8-40B6-B51A-973D17E9F6A3}">
      <dgm:prSet/>
      <dgm:spPr/>
      <dgm:t>
        <a:bodyPr/>
        <a:lstStyle/>
        <a:p>
          <a:endParaRPr lang="en-US"/>
        </a:p>
      </dgm:t>
    </dgm:pt>
    <dgm:pt modelId="{B510720A-5D8F-489B-B2A0-29C382B61D6C}">
      <dgm:prSet/>
      <dgm:spPr/>
      <dgm:t>
        <a:bodyPr/>
        <a:lstStyle/>
        <a:p>
          <a:r>
            <a:rPr lang="en-US" i="0" dirty="0">
              <a:latin typeface="Times New Roman" panose="02020603050405020304" pitchFamily="18" charset="0"/>
              <a:cs typeface="Times New Roman" panose="02020603050405020304" pitchFamily="18" charset="0"/>
            </a:rPr>
            <a:t>Proposed Reform to the Model Procurement Code</a:t>
          </a:r>
          <a:endParaRPr lang="en-US" dirty="0">
            <a:latin typeface="Times New Roman" panose="02020603050405020304" pitchFamily="18" charset="0"/>
            <a:cs typeface="Times New Roman" panose="02020603050405020304" pitchFamily="18" charset="0"/>
          </a:endParaRPr>
        </a:p>
      </dgm:t>
    </dgm:pt>
    <dgm:pt modelId="{26DCA9C0-2310-498B-858E-DF993CF023D4}" type="parTrans" cxnId="{5EB35BB5-2E1B-4D99-8BEC-49C5D5219B83}">
      <dgm:prSet/>
      <dgm:spPr/>
      <dgm:t>
        <a:bodyPr/>
        <a:lstStyle/>
        <a:p>
          <a:endParaRPr lang="en-US"/>
        </a:p>
      </dgm:t>
    </dgm:pt>
    <dgm:pt modelId="{C1BE952F-D7A5-45F0-BADF-C06CBEDFC885}" type="sibTrans" cxnId="{5EB35BB5-2E1B-4D99-8BEC-49C5D5219B83}">
      <dgm:prSet/>
      <dgm:spPr/>
      <dgm:t>
        <a:bodyPr/>
        <a:lstStyle/>
        <a:p>
          <a:endParaRPr lang="en-US"/>
        </a:p>
      </dgm:t>
    </dgm:pt>
    <dgm:pt modelId="{7B2846C9-EE50-40B8-9DCC-474CBCD7C98B}">
      <dgm:prSet/>
      <dgm:spPr/>
      <dgm:t>
        <a:bodyPr/>
        <a:lstStyle/>
        <a:p>
          <a:r>
            <a:rPr lang="en-US">
              <a:latin typeface="Times New Roman" panose="02020603050405020304" pitchFamily="18" charset="0"/>
              <a:cs typeface="Times New Roman" panose="02020603050405020304" pitchFamily="18" charset="0"/>
            </a:rPr>
            <a:t>Potential Issues for Mitigation</a:t>
          </a:r>
        </a:p>
      </dgm:t>
    </dgm:pt>
    <dgm:pt modelId="{FDA55691-F320-40C6-BA38-7FE03B63F1B5}" type="parTrans" cxnId="{917FB5BD-AC6B-43BA-A4D7-A1E947553A83}">
      <dgm:prSet/>
      <dgm:spPr/>
      <dgm:t>
        <a:bodyPr/>
        <a:lstStyle/>
        <a:p>
          <a:endParaRPr lang="en-US"/>
        </a:p>
      </dgm:t>
    </dgm:pt>
    <dgm:pt modelId="{7413A2CC-9EE2-4583-B602-B02F16C3DD8B}" type="sibTrans" cxnId="{917FB5BD-AC6B-43BA-A4D7-A1E947553A83}">
      <dgm:prSet/>
      <dgm:spPr/>
      <dgm:t>
        <a:bodyPr/>
        <a:lstStyle/>
        <a:p>
          <a:endParaRPr lang="en-US"/>
        </a:p>
      </dgm:t>
    </dgm:pt>
    <dgm:pt modelId="{9429096D-43AA-4E46-BBFB-FCA451524487}">
      <dgm:prSet/>
      <dgm:spPr/>
      <dgm:t>
        <a:bodyPr/>
        <a:lstStyle/>
        <a:p>
          <a:r>
            <a:rPr lang="en-US">
              <a:latin typeface="Times New Roman" panose="02020603050405020304" pitchFamily="18" charset="0"/>
              <a:cs typeface="Times New Roman" panose="02020603050405020304" pitchFamily="18" charset="0"/>
            </a:rPr>
            <a:t>Summary</a:t>
          </a:r>
        </a:p>
      </dgm:t>
    </dgm:pt>
    <dgm:pt modelId="{373EE91F-B905-48C4-92C6-6E7438AAB833}" type="parTrans" cxnId="{A779D524-288B-4DFE-A21A-09A22598C6CD}">
      <dgm:prSet/>
      <dgm:spPr/>
      <dgm:t>
        <a:bodyPr/>
        <a:lstStyle/>
        <a:p>
          <a:endParaRPr lang="en-US"/>
        </a:p>
      </dgm:t>
    </dgm:pt>
    <dgm:pt modelId="{78239F92-4449-414A-AFE1-9B7714332583}" type="sibTrans" cxnId="{A779D524-288B-4DFE-A21A-09A22598C6CD}">
      <dgm:prSet/>
      <dgm:spPr/>
      <dgm:t>
        <a:bodyPr/>
        <a:lstStyle/>
        <a:p>
          <a:endParaRPr lang="en-US"/>
        </a:p>
      </dgm:t>
    </dgm:pt>
    <dgm:pt modelId="{FDC73F29-1E83-4EED-AEA4-DFA4BD361B53}" type="pres">
      <dgm:prSet presAssocID="{BFB706D6-68FC-4A12-AADA-7DF55F4078B5}" presName="vert0" presStyleCnt="0">
        <dgm:presLayoutVars>
          <dgm:dir/>
          <dgm:animOne val="branch"/>
          <dgm:animLvl val="lvl"/>
        </dgm:presLayoutVars>
      </dgm:prSet>
      <dgm:spPr/>
    </dgm:pt>
    <dgm:pt modelId="{461306AB-9C0B-4E90-BE90-C83B2F16B66F}" type="pres">
      <dgm:prSet presAssocID="{C9E4952D-3089-408D-90D0-63CFC8E2FCED}" presName="thickLine" presStyleLbl="alignNode1" presStyleIdx="0" presStyleCnt="7"/>
      <dgm:spPr/>
    </dgm:pt>
    <dgm:pt modelId="{72CF39A5-3804-479E-8414-D075465E0F56}" type="pres">
      <dgm:prSet presAssocID="{C9E4952D-3089-408D-90D0-63CFC8E2FCED}" presName="horz1" presStyleCnt="0"/>
      <dgm:spPr/>
    </dgm:pt>
    <dgm:pt modelId="{7E279883-3596-4088-B212-493B13D67C98}" type="pres">
      <dgm:prSet presAssocID="{C9E4952D-3089-408D-90D0-63CFC8E2FCED}" presName="tx1" presStyleLbl="revTx" presStyleIdx="0" presStyleCnt="7"/>
      <dgm:spPr/>
    </dgm:pt>
    <dgm:pt modelId="{B5859C1D-1C7E-4CB8-8C89-A2E85B774D44}" type="pres">
      <dgm:prSet presAssocID="{C9E4952D-3089-408D-90D0-63CFC8E2FCED}" presName="vert1" presStyleCnt="0"/>
      <dgm:spPr/>
    </dgm:pt>
    <dgm:pt modelId="{926167EC-217C-4582-8A6B-C6CAFCAC2EBC}" type="pres">
      <dgm:prSet presAssocID="{17F212C0-A18C-45BF-AAB2-1ABA55D91BD9}" presName="thickLine" presStyleLbl="alignNode1" presStyleIdx="1" presStyleCnt="7"/>
      <dgm:spPr/>
    </dgm:pt>
    <dgm:pt modelId="{8E6871FB-044F-4CA0-89C1-F2B671F38C70}" type="pres">
      <dgm:prSet presAssocID="{17F212C0-A18C-45BF-AAB2-1ABA55D91BD9}" presName="horz1" presStyleCnt="0"/>
      <dgm:spPr/>
    </dgm:pt>
    <dgm:pt modelId="{5D847457-ADA9-4907-9E99-BC19AD07874D}" type="pres">
      <dgm:prSet presAssocID="{17F212C0-A18C-45BF-AAB2-1ABA55D91BD9}" presName="tx1" presStyleLbl="revTx" presStyleIdx="1" presStyleCnt="7"/>
      <dgm:spPr/>
    </dgm:pt>
    <dgm:pt modelId="{59D0E8AD-CE93-4283-A27C-33E31C575D68}" type="pres">
      <dgm:prSet presAssocID="{17F212C0-A18C-45BF-AAB2-1ABA55D91BD9}" presName="vert1" presStyleCnt="0"/>
      <dgm:spPr/>
    </dgm:pt>
    <dgm:pt modelId="{6BB8E29F-79A8-4556-ACC6-67003501488E}" type="pres">
      <dgm:prSet presAssocID="{D677DE0E-944F-4026-851C-CDE050B5094F}" presName="thickLine" presStyleLbl="alignNode1" presStyleIdx="2" presStyleCnt="7"/>
      <dgm:spPr/>
    </dgm:pt>
    <dgm:pt modelId="{14A57C07-8F97-4F9B-BE67-EDA9B7E010CC}" type="pres">
      <dgm:prSet presAssocID="{D677DE0E-944F-4026-851C-CDE050B5094F}" presName="horz1" presStyleCnt="0"/>
      <dgm:spPr/>
    </dgm:pt>
    <dgm:pt modelId="{9648CC91-495E-4D18-AC3C-48C1F93F9415}" type="pres">
      <dgm:prSet presAssocID="{D677DE0E-944F-4026-851C-CDE050B5094F}" presName="tx1" presStyleLbl="revTx" presStyleIdx="2" presStyleCnt="7"/>
      <dgm:spPr/>
    </dgm:pt>
    <dgm:pt modelId="{2FC9781F-BF1E-439F-8084-969919A124C7}" type="pres">
      <dgm:prSet presAssocID="{D677DE0E-944F-4026-851C-CDE050B5094F}" presName="vert1" presStyleCnt="0"/>
      <dgm:spPr/>
    </dgm:pt>
    <dgm:pt modelId="{6A16D694-B6B8-4F4E-AA73-D09F7B3DA9FA}" type="pres">
      <dgm:prSet presAssocID="{C27916D9-1A69-4A16-992D-63194D9E734E}" presName="thickLine" presStyleLbl="alignNode1" presStyleIdx="3" presStyleCnt="7"/>
      <dgm:spPr/>
    </dgm:pt>
    <dgm:pt modelId="{763FEA9D-2694-4AC5-9343-FE8691B797DE}" type="pres">
      <dgm:prSet presAssocID="{C27916D9-1A69-4A16-992D-63194D9E734E}" presName="horz1" presStyleCnt="0"/>
      <dgm:spPr/>
    </dgm:pt>
    <dgm:pt modelId="{A2A1D910-B5C6-4622-8E50-F3E8D201307C}" type="pres">
      <dgm:prSet presAssocID="{C27916D9-1A69-4A16-992D-63194D9E734E}" presName="tx1" presStyleLbl="revTx" presStyleIdx="3" presStyleCnt="7"/>
      <dgm:spPr/>
    </dgm:pt>
    <dgm:pt modelId="{713C271E-9108-4799-89BA-319E0AD00FE8}" type="pres">
      <dgm:prSet presAssocID="{C27916D9-1A69-4A16-992D-63194D9E734E}" presName="vert1" presStyleCnt="0"/>
      <dgm:spPr/>
    </dgm:pt>
    <dgm:pt modelId="{0F7DA92D-45D5-47D2-A844-621B5EDB3B7F}" type="pres">
      <dgm:prSet presAssocID="{B510720A-5D8F-489B-B2A0-29C382B61D6C}" presName="thickLine" presStyleLbl="alignNode1" presStyleIdx="4" presStyleCnt="7"/>
      <dgm:spPr/>
    </dgm:pt>
    <dgm:pt modelId="{6ECDEEF3-4A7F-4E3F-96D5-9AB9F8F6318C}" type="pres">
      <dgm:prSet presAssocID="{B510720A-5D8F-489B-B2A0-29C382B61D6C}" presName="horz1" presStyleCnt="0"/>
      <dgm:spPr/>
    </dgm:pt>
    <dgm:pt modelId="{7A8EBDAB-D4DC-45B0-BCEF-5D7F1D2B78D0}" type="pres">
      <dgm:prSet presAssocID="{B510720A-5D8F-489B-B2A0-29C382B61D6C}" presName="tx1" presStyleLbl="revTx" presStyleIdx="4" presStyleCnt="7"/>
      <dgm:spPr/>
    </dgm:pt>
    <dgm:pt modelId="{19640FDB-D6B2-4CB8-A446-E0335DDD5051}" type="pres">
      <dgm:prSet presAssocID="{B510720A-5D8F-489B-B2A0-29C382B61D6C}" presName="vert1" presStyleCnt="0"/>
      <dgm:spPr/>
    </dgm:pt>
    <dgm:pt modelId="{D1FCE2AF-9059-4ED4-80D9-D4ECAE583459}" type="pres">
      <dgm:prSet presAssocID="{7B2846C9-EE50-40B8-9DCC-474CBCD7C98B}" presName="thickLine" presStyleLbl="alignNode1" presStyleIdx="5" presStyleCnt="7"/>
      <dgm:spPr/>
    </dgm:pt>
    <dgm:pt modelId="{D2488A4F-CE9C-4184-858D-643FE3779D78}" type="pres">
      <dgm:prSet presAssocID="{7B2846C9-EE50-40B8-9DCC-474CBCD7C98B}" presName="horz1" presStyleCnt="0"/>
      <dgm:spPr/>
    </dgm:pt>
    <dgm:pt modelId="{18F3DA6A-6A9E-47C7-8AAA-F88F9B3AA1A4}" type="pres">
      <dgm:prSet presAssocID="{7B2846C9-EE50-40B8-9DCC-474CBCD7C98B}" presName="tx1" presStyleLbl="revTx" presStyleIdx="5" presStyleCnt="7"/>
      <dgm:spPr/>
    </dgm:pt>
    <dgm:pt modelId="{9D362B3F-0F36-4B31-BC8D-0AA6A984B9D2}" type="pres">
      <dgm:prSet presAssocID="{7B2846C9-EE50-40B8-9DCC-474CBCD7C98B}" presName="vert1" presStyleCnt="0"/>
      <dgm:spPr/>
    </dgm:pt>
    <dgm:pt modelId="{AF59B5BB-5C25-44D2-889E-FD1DF0DD6E55}" type="pres">
      <dgm:prSet presAssocID="{9429096D-43AA-4E46-BBFB-FCA451524487}" presName="thickLine" presStyleLbl="alignNode1" presStyleIdx="6" presStyleCnt="7"/>
      <dgm:spPr/>
    </dgm:pt>
    <dgm:pt modelId="{40DEAFFA-8953-476B-9DB4-6E5BE31A3B92}" type="pres">
      <dgm:prSet presAssocID="{9429096D-43AA-4E46-BBFB-FCA451524487}" presName="horz1" presStyleCnt="0"/>
      <dgm:spPr/>
    </dgm:pt>
    <dgm:pt modelId="{40C6E428-AC68-4405-95C2-F59A6BF32D78}" type="pres">
      <dgm:prSet presAssocID="{9429096D-43AA-4E46-BBFB-FCA451524487}" presName="tx1" presStyleLbl="revTx" presStyleIdx="6" presStyleCnt="7"/>
      <dgm:spPr/>
    </dgm:pt>
    <dgm:pt modelId="{525C5FC8-B525-43CD-96C8-703CCA2DBCA0}" type="pres">
      <dgm:prSet presAssocID="{9429096D-43AA-4E46-BBFB-FCA451524487}" presName="vert1" presStyleCnt="0"/>
      <dgm:spPr/>
    </dgm:pt>
  </dgm:ptLst>
  <dgm:cxnLst>
    <dgm:cxn modelId="{42DB9501-7690-4F0B-851D-33516FBB2862}" type="presOf" srcId="{C9E4952D-3089-408D-90D0-63CFC8E2FCED}" destId="{7E279883-3596-4088-B212-493B13D67C98}" srcOrd="0" destOrd="0" presId="urn:microsoft.com/office/officeart/2008/layout/LinedList"/>
    <dgm:cxn modelId="{B774C91F-93E0-447B-AFFC-1E00AAD09204}" type="presOf" srcId="{B510720A-5D8F-489B-B2A0-29C382B61D6C}" destId="{7A8EBDAB-D4DC-45B0-BCEF-5D7F1D2B78D0}" srcOrd="0" destOrd="0" presId="urn:microsoft.com/office/officeart/2008/layout/LinedList"/>
    <dgm:cxn modelId="{A779D524-288B-4DFE-A21A-09A22598C6CD}" srcId="{BFB706D6-68FC-4A12-AADA-7DF55F4078B5}" destId="{9429096D-43AA-4E46-BBFB-FCA451524487}" srcOrd="6" destOrd="0" parTransId="{373EE91F-B905-48C4-92C6-6E7438AAB833}" sibTransId="{78239F92-4449-414A-AFE1-9B7714332583}"/>
    <dgm:cxn modelId="{15AF686F-1ED8-40B6-B51A-973D17E9F6A3}" srcId="{BFB706D6-68FC-4A12-AADA-7DF55F4078B5}" destId="{C27916D9-1A69-4A16-992D-63194D9E734E}" srcOrd="3" destOrd="0" parTransId="{6C6757DC-6F25-4E71-A4F7-FBA18D73ADE1}" sibTransId="{A6D1BE45-30E5-4900-8C8A-B4561FFE5FD1}"/>
    <dgm:cxn modelId="{B078AA4F-4553-4FAE-AAF2-EBA962B63767}" type="presOf" srcId="{C27916D9-1A69-4A16-992D-63194D9E734E}" destId="{A2A1D910-B5C6-4622-8E50-F3E8D201307C}" srcOrd="0" destOrd="0" presId="urn:microsoft.com/office/officeart/2008/layout/LinedList"/>
    <dgm:cxn modelId="{00FD4A81-4973-42F6-A4FD-FCE50A4750E6}" type="presOf" srcId="{BFB706D6-68FC-4A12-AADA-7DF55F4078B5}" destId="{FDC73F29-1E83-4EED-AEA4-DFA4BD361B53}" srcOrd="0" destOrd="0" presId="urn:microsoft.com/office/officeart/2008/layout/LinedList"/>
    <dgm:cxn modelId="{BB3CA382-A164-4F28-B9D1-9883C5472AC6}" type="presOf" srcId="{D677DE0E-944F-4026-851C-CDE050B5094F}" destId="{9648CC91-495E-4D18-AC3C-48C1F93F9415}" srcOrd="0" destOrd="0" presId="urn:microsoft.com/office/officeart/2008/layout/LinedList"/>
    <dgm:cxn modelId="{F010619C-33C5-45E7-A49B-0FE3730930AB}" srcId="{BFB706D6-68FC-4A12-AADA-7DF55F4078B5}" destId="{C9E4952D-3089-408D-90D0-63CFC8E2FCED}" srcOrd="0" destOrd="0" parTransId="{5773749D-FED8-4639-BB32-D44FCFA4EFB5}" sibTransId="{4AE3629A-627D-4C08-B225-A5EB38C07998}"/>
    <dgm:cxn modelId="{FEFA8D9E-4683-4B15-9ED7-313815B94E45}" type="presOf" srcId="{7B2846C9-EE50-40B8-9DCC-474CBCD7C98B}" destId="{18F3DA6A-6A9E-47C7-8AAA-F88F9B3AA1A4}" srcOrd="0" destOrd="0" presId="urn:microsoft.com/office/officeart/2008/layout/LinedList"/>
    <dgm:cxn modelId="{28AAECA6-2390-4F4F-AA04-E9BE7DDE2BDF}" type="presOf" srcId="{9429096D-43AA-4E46-BBFB-FCA451524487}" destId="{40C6E428-AC68-4405-95C2-F59A6BF32D78}" srcOrd="0" destOrd="0" presId="urn:microsoft.com/office/officeart/2008/layout/LinedList"/>
    <dgm:cxn modelId="{5EB35BB5-2E1B-4D99-8BEC-49C5D5219B83}" srcId="{BFB706D6-68FC-4A12-AADA-7DF55F4078B5}" destId="{B510720A-5D8F-489B-B2A0-29C382B61D6C}" srcOrd="4" destOrd="0" parTransId="{26DCA9C0-2310-498B-858E-DF993CF023D4}" sibTransId="{C1BE952F-D7A5-45F0-BADF-C06CBEDFC885}"/>
    <dgm:cxn modelId="{C0168ABD-AC77-4DE7-AFA1-C35404E79A9D}" srcId="{BFB706D6-68FC-4A12-AADA-7DF55F4078B5}" destId="{17F212C0-A18C-45BF-AAB2-1ABA55D91BD9}" srcOrd="1" destOrd="0" parTransId="{B1BA74AD-A013-485C-A6D1-EE58E99AEE0E}" sibTransId="{55E583A8-DC4C-406F-8F33-6E543429F56D}"/>
    <dgm:cxn modelId="{917FB5BD-AC6B-43BA-A4D7-A1E947553A83}" srcId="{BFB706D6-68FC-4A12-AADA-7DF55F4078B5}" destId="{7B2846C9-EE50-40B8-9DCC-474CBCD7C98B}" srcOrd="5" destOrd="0" parTransId="{FDA55691-F320-40C6-BA38-7FE03B63F1B5}" sibTransId="{7413A2CC-9EE2-4583-B602-B02F16C3DD8B}"/>
    <dgm:cxn modelId="{A4D674E1-AD22-49D9-BCA8-65F70FAB733B}" type="presOf" srcId="{17F212C0-A18C-45BF-AAB2-1ABA55D91BD9}" destId="{5D847457-ADA9-4907-9E99-BC19AD07874D}" srcOrd="0" destOrd="0" presId="urn:microsoft.com/office/officeart/2008/layout/LinedList"/>
    <dgm:cxn modelId="{393E27E4-346F-4241-AD71-7C8BE7658D9A}" srcId="{BFB706D6-68FC-4A12-AADA-7DF55F4078B5}" destId="{D677DE0E-944F-4026-851C-CDE050B5094F}" srcOrd="2" destOrd="0" parTransId="{C450B467-8F81-4DE6-96C6-839879B4D852}" sibTransId="{1BF5DE4A-497E-44DB-AC1B-E2EF2ED068CC}"/>
    <dgm:cxn modelId="{BF932978-DDC1-4625-9774-A18907F5E962}" type="presParOf" srcId="{FDC73F29-1E83-4EED-AEA4-DFA4BD361B53}" destId="{461306AB-9C0B-4E90-BE90-C83B2F16B66F}" srcOrd="0" destOrd="0" presId="urn:microsoft.com/office/officeart/2008/layout/LinedList"/>
    <dgm:cxn modelId="{88063324-600B-4BE9-BD0B-7E35BD4DFCDB}" type="presParOf" srcId="{FDC73F29-1E83-4EED-AEA4-DFA4BD361B53}" destId="{72CF39A5-3804-479E-8414-D075465E0F56}" srcOrd="1" destOrd="0" presId="urn:microsoft.com/office/officeart/2008/layout/LinedList"/>
    <dgm:cxn modelId="{D9F940BF-781D-4C6B-BDB0-CA78725E3869}" type="presParOf" srcId="{72CF39A5-3804-479E-8414-D075465E0F56}" destId="{7E279883-3596-4088-B212-493B13D67C98}" srcOrd="0" destOrd="0" presId="urn:microsoft.com/office/officeart/2008/layout/LinedList"/>
    <dgm:cxn modelId="{CC4F4015-DCB0-40DC-85B0-752647C7D890}" type="presParOf" srcId="{72CF39A5-3804-479E-8414-D075465E0F56}" destId="{B5859C1D-1C7E-4CB8-8C89-A2E85B774D44}" srcOrd="1" destOrd="0" presId="urn:microsoft.com/office/officeart/2008/layout/LinedList"/>
    <dgm:cxn modelId="{140EA77D-E57E-4D46-B773-025322241C4D}" type="presParOf" srcId="{FDC73F29-1E83-4EED-AEA4-DFA4BD361B53}" destId="{926167EC-217C-4582-8A6B-C6CAFCAC2EBC}" srcOrd="2" destOrd="0" presId="urn:microsoft.com/office/officeart/2008/layout/LinedList"/>
    <dgm:cxn modelId="{2A3F1978-9584-482B-ADB6-47EFF356F59E}" type="presParOf" srcId="{FDC73F29-1E83-4EED-AEA4-DFA4BD361B53}" destId="{8E6871FB-044F-4CA0-89C1-F2B671F38C70}" srcOrd="3" destOrd="0" presId="urn:microsoft.com/office/officeart/2008/layout/LinedList"/>
    <dgm:cxn modelId="{585F016D-8375-4EA8-8421-3DE2356D46AA}" type="presParOf" srcId="{8E6871FB-044F-4CA0-89C1-F2B671F38C70}" destId="{5D847457-ADA9-4907-9E99-BC19AD07874D}" srcOrd="0" destOrd="0" presId="urn:microsoft.com/office/officeart/2008/layout/LinedList"/>
    <dgm:cxn modelId="{73CE1089-8DBF-439E-ADDB-4514BE7A11BC}" type="presParOf" srcId="{8E6871FB-044F-4CA0-89C1-F2B671F38C70}" destId="{59D0E8AD-CE93-4283-A27C-33E31C575D68}" srcOrd="1" destOrd="0" presId="urn:microsoft.com/office/officeart/2008/layout/LinedList"/>
    <dgm:cxn modelId="{C08F66EF-3D9C-4465-A664-6B81EFA6EE44}" type="presParOf" srcId="{FDC73F29-1E83-4EED-AEA4-DFA4BD361B53}" destId="{6BB8E29F-79A8-4556-ACC6-67003501488E}" srcOrd="4" destOrd="0" presId="urn:microsoft.com/office/officeart/2008/layout/LinedList"/>
    <dgm:cxn modelId="{70944AD3-F205-4C61-9872-01BC8B37785D}" type="presParOf" srcId="{FDC73F29-1E83-4EED-AEA4-DFA4BD361B53}" destId="{14A57C07-8F97-4F9B-BE67-EDA9B7E010CC}" srcOrd="5" destOrd="0" presId="urn:microsoft.com/office/officeart/2008/layout/LinedList"/>
    <dgm:cxn modelId="{99D5D0C4-90EE-4B86-B54D-69D7A0E88DD9}" type="presParOf" srcId="{14A57C07-8F97-4F9B-BE67-EDA9B7E010CC}" destId="{9648CC91-495E-4D18-AC3C-48C1F93F9415}" srcOrd="0" destOrd="0" presId="urn:microsoft.com/office/officeart/2008/layout/LinedList"/>
    <dgm:cxn modelId="{8D65AB61-05B5-4C78-BD6D-D51A201FB388}" type="presParOf" srcId="{14A57C07-8F97-4F9B-BE67-EDA9B7E010CC}" destId="{2FC9781F-BF1E-439F-8084-969919A124C7}" srcOrd="1" destOrd="0" presId="urn:microsoft.com/office/officeart/2008/layout/LinedList"/>
    <dgm:cxn modelId="{654E2FA2-AB09-4A62-A2D9-09D1028D7365}" type="presParOf" srcId="{FDC73F29-1E83-4EED-AEA4-DFA4BD361B53}" destId="{6A16D694-B6B8-4F4E-AA73-D09F7B3DA9FA}" srcOrd="6" destOrd="0" presId="urn:microsoft.com/office/officeart/2008/layout/LinedList"/>
    <dgm:cxn modelId="{D53382F6-8891-4D10-9B2A-BD436C6F8EB4}" type="presParOf" srcId="{FDC73F29-1E83-4EED-AEA4-DFA4BD361B53}" destId="{763FEA9D-2694-4AC5-9343-FE8691B797DE}" srcOrd="7" destOrd="0" presId="urn:microsoft.com/office/officeart/2008/layout/LinedList"/>
    <dgm:cxn modelId="{6EC14637-B59A-44C2-8C33-7A429E221628}" type="presParOf" srcId="{763FEA9D-2694-4AC5-9343-FE8691B797DE}" destId="{A2A1D910-B5C6-4622-8E50-F3E8D201307C}" srcOrd="0" destOrd="0" presId="urn:microsoft.com/office/officeart/2008/layout/LinedList"/>
    <dgm:cxn modelId="{71440775-4890-483F-AFEA-3152FE0DEF56}" type="presParOf" srcId="{763FEA9D-2694-4AC5-9343-FE8691B797DE}" destId="{713C271E-9108-4799-89BA-319E0AD00FE8}" srcOrd="1" destOrd="0" presId="urn:microsoft.com/office/officeart/2008/layout/LinedList"/>
    <dgm:cxn modelId="{C8012C65-3BE5-4C2E-8818-822B43ED7BDA}" type="presParOf" srcId="{FDC73F29-1E83-4EED-AEA4-DFA4BD361B53}" destId="{0F7DA92D-45D5-47D2-A844-621B5EDB3B7F}" srcOrd="8" destOrd="0" presId="urn:microsoft.com/office/officeart/2008/layout/LinedList"/>
    <dgm:cxn modelId="{052B21E5-F47A-4B41-B1F7-A8C1E80C60FE}" type="presParOf" srcId="{FDC73F29-1E83-4EED-AEA4-DFA4BD361B53}" destId="{6ECDEEF3-4A7F-4E3F-96D5-9AB9F8F6318C}" srcOrd="9" destOrd="0" presId="urn:microsoft.com/office/officeart/2008/layout/LinedList"/>
    <dgm:cxn modelId="{D0EE9BD1-7948-417E-82F8-BB1FB77E190B}" type="presParOf" srcId="{6ECDEEF3-4A7F-4E3F-96D5-9AB9F8F6318C}" destId="{7A8EBDAB-D4DC-45B0-BCEF-5D7F1D2B78D0}" srcOrd="0" destOrd="0" presId="urn:microsoft.com/office/officeart/2008/layout/LinedList"/>
    <dgm:cxn modelId="{973CA2E0-08DC-45EF-9162-F8B56791BBB9}" type="presParOf" srcId="{6ECDEEF3-4A7F-4E3F-96D5-9AB9F8F6318C}" destId="{19640FDB-D6B2-4CB8-A446-E0335DDD5051}" srcOrd="1" destOrd="0" presId="urn:microsoft.com/office/officeart/2008/layout/LinedList"/>
    <dgm:cxn modelId="{9FDE5ED5-B51D-410F-8687-49C504535D67}" type="presParOf" srcId="{FDC73F29-1E83-4EED-AEA4-DFA4BD361B53}" destId="{D1FCE2AF-9059-4ED4-80D9-D4ECAE583459}" srcOrd="10" destOrd="0" presId="urn:microsoft.com/office/officeart/2008/layout/LinedList"/>
    <dgm:cxn modelId="{0913F510-9069-43AD-9191-710D03A05188}" type="presParOf" srcId="{FDC73F29-1E83-4EED-AEA4-DFA4BD361B53}" destId="{D2488A4F-CE9C-4184-858D-643FE3779D78}" srcOrd="11" destOrd="0" presId="urn:microsoft.com/office/officeart/2008/layout/LinedList"/>
    <dgm:cxn modelId="{A51B2E6A-3803-4D06-9ACD-59355D95DF20}" type="presParOf" srcId="{D2488A4F-CE9C-4184-858D-643FE3779D78}" destId="{18F3DA6A-6A9E-47C7-8AAA-F88F9B3AA1A4}" srcOrd="0" destOrd="0" presId="urn:microsoft.com/office/officeart/2008/layout/LinedList"/>
    <dgm:cxn modelId="{6A3D59BD-FCA8-4F52-8814-0E8F1C782483}" type="presParOf" srcId="{D2488A4F-CE9C-4184-858D-643FE3779D78}" destId="{9D362B3F-0F36-4B31-BC8D-0AA6A984B9D2}" srcOrd="1" destOrd="0" presId="urn:microsoft.com/office/officeart/2008/layout/LinedList"/>
    <dgm:cxn modelId="{5E7847B2-F5C1-478F-BB49-F7EE5809E5C7}" type="presParOf" srcId="{FDC73F29-1E83-4EED-AEA4-DFA4BD361B53}" destId="{AF59B5BB-5C25-44D2-889E-FD1DF0DD6E55}" srcOrd="12" destOrd="0" presId="urn:microsoft.com/office/officeart/2008/layout/LinedList"/>
    <dgm:cxn modelId="{15D3A7FF-CFDB-491B-81B9-5DD8C49D23A9}" type="presParOf" srcId="{FDC73F29-1E83-4EED-AEA4-DFA4BD361B53}" destId="{40DEAFFA-8953-476B-9DB4-6E5BE31A3B92}" srcOrd="13" destOrd="0" presId="urn:microsoft.com/office/officeart/2008/layout/LinedList"/>
    <dgm:cxn modelId="{441B2BFB-17B6-4E8F-A4ED-B24AE60BCD33}" type="presParOf" srcId="{40DEAFFA-8953-476B-9DB4-6E5BE31A3B92}" destId="{40C6E428-AC68-4405-95C2-F59A6BF32D78}" srcOrd="0" destOrd="0" presId="urn:microsoft.com/office/officeart/2008/layout/LinedList"/>
    <dgm:cxn modelId="{D0FAFC65-C85B-4D81-B254-A637EC504B9A}" type="presParOf" srcId="{40DEAFFA-8953-476B-9DB4-6E5BE31A3B92}" destId="{525C5FC8-B525-43CD-96C8-703CCA2DBC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93ABFB-3E08-415C-BA64-B7663B3321E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14ACC35-7371-4079-B37F-ACD2D3A15317}">
      <dgm:prSet/>
      <dgm:spPr/>
      <dgm:t>
        <a:bodyPr/>
        <a:lstStyle/>
        <a:p>
          <a:pPr>
            <a:lnSpc>
              <a:spcPct val="100000"/>
            </a:lnSpc>
          </a:pPr>
          <a:r>
            <a:rPr lang="en-US"/>
            <a:t>1. Whether independent estimates will be required for all procurement transactions;</a:t>
          </a:r>
        </a:p>
      </dgm:t>
    </dgm:pt>
    <dgm:pt modelId="{0BC11A35-DA4B-4B3B-9B55-DB3E9D098FE0}" type="parTrans" cxnId="{D409C8CA-9EA0-4E21-B27A-01066F7AD28D}">
      <dgm:prSet/>
      <dgm:spPr/>
      <dgm:t>
        <a:bodyPr/>
        <a:lstStyle/>
        <a:p>
          <a:endParaRPr lang="en-US"/>
        </a:p>
      </dgm:t>
    </dgm:pt>
    <dgm:pt modelId="{C64508D0-2CD2-47BF-9CFB-5783F771C5CD}" type="sibTrans" cxnId="{D409C8CA-9EA0-4E21-B27A-01066F7AD28D}">
      <dgm:prSet/>
      <dgm:spPr/>
      <dgm:t>
        <a:bodyPr/>
        <a:lstStyle/>
        <a:p>
          <a:endParaRPr lang="en-US"/>
        </a:p>
      </dgm:t>
    </dgm:pt>
    <dgm:pt modelId="{4891AF59-3E1C-4D8F-AD8F-1177F87F1797}">
      <dgm:prSet/>
      <dgm:spPr/>
      <dgm:t>
        <a:bodyPr/>
        <a:lstStyle/>
        <a:p>
          <a:pPr>
            <a:lnSpc>
              <a:spcPct val="100000"/>
            </a:lnSpc>
          </a:pPr>
          <a:r>
            <a:rPr lang="en-US"/>
            <a:t>2. At what time the independent estimate must be completed;</a:t>
          </a:r>
        </a:p>
      </dgm:t>
    </dgm:pt>
    <dgm:pt modelId="{498BB87F-D865-42F9-A8AB-AA1D6C31DF45}" type="parTrans" cxnId="{FE39594B-2F0C-477C-8ADE-42681052913D}">
      <dgm:prSet/>
      <dgm:spPr/>
      <dgm:t>
        <a:bodyPr/>
        <a:lstStyle/>
        <a:p>
          <a:endParaRPr lang="en-US"/>
        </a:p>
      </dgm:t>
    </dgm:pt>
    <dgm:pt modelId="{F3DD4D50-A774-4105-8A77-09D6A959EAC2}" type="sibTrans" cxnId="{FE39594B-2F0C-477C-8ADE-42681052913D}">
      <dgm:prSet/>
      <dgm:spPr/>
      <dgm:t>
        <a:bodyPr/>
        <a:lstStyle/>
        <a:p>
          <a:endParaRPr lang="en-US"/>
        </a:p>
      </dgm:t>
    </dgm:pt>
    <dgm:pt modelId="{984C6E55-47E8-46E2-9E0D-063046F2B9D2}">
      <dgm:prSet/>
      <dgm:spPr/>
      <dgm:t>
        <a:bodyPr/>
        <a:lstStyle/>
        <a:p>
          <a:pPr>
            <a:lnSpc>
              <a:spcPct val="100000"/>
            </a:lnSpc>
          </a:pPr>
          <a:r>
            <a:rPr lang="en-US"/>
            <a:t>3. The minimum information the estimate must be based on;</a:t>
          </a:r>
        </a:p>
      </dgm:t>
    </dgm:pt>
    <dgm:pt modelId="{FFB1A31B-F689-438B-AA25-6BC7BF433A5D}" type="parTrans" cxnId="{16850D5F-3CE0-4B8A-B53C-4BBEBC02A29C}">
      <dgm:prSet/>
      <dgm:spPr/>
      <dgm:t>
        <a:bodyPr/>
        <a:lstStyle/>
        <a:p>
          <a:endParaRPr lang="en-US"/>
        </a:p>
      </dgm:t>
    </dgm:pt>
    <dgm:pt modelId="{31CBBEFE-3B90-4F10-9626-880B19CF6DF5}" type="sibTrans" cxnId="{16850D5F-3CE0-4B8A-B53C-4BBEBC02A29C}">
      <dgm:prSet/>
      <dgm:spPr/>
      <dgm:t>
        <a:bodyPr/>
        <a:lstStyle/>
        <a:p>
          <a:endParaRPr lang="en-US"/>
        </a:p>
      </dgm:t>
    </dgm:pt>
    <dgm:pt modelId="{CD919E11-2E20-475A-A972-0613CA31593A}">
      <dgm:prSet/>
      <dgm:spPr/>
      <dgm:t>
        <a:bodyPr/>
        <a:lstStyle/>
        <a:p>
          <a:pPr>
            <a:lnSpc>
              <a:spcPct val="100000"/>
            </a:lnSpc>
          </a:pPr>
          <a:r>
            <a:rPr lang="en-US" dirty="0"/>
            <a:t>4. The minimum requirements for an independent estimate; and</a:t>
          </a:r>
        </a:p>
      </dgm:t>
    </dgm:pt>
    <dgm:pt modelId="{D171DA92-F285-4866-8C02-7B94109C08E6}" type="parTrans" cxnId="{6EF33096-8488-410D-812F-2C20371F1084}">
      <dgm:prSet/>
      <dgm:spPr/>
      <dgm:t>
        <a:bodyPr/>
        <a:lstStyle/>
        <a:p>
          <a:endParaRPr lang="en-US"/>
        </a:p>
      </dgm:t>
    </dgm:pt>
    <dgm:pt modelId="{6F627CDB-05DB-42D4-8406-1FD0B0928573}" type="sibTrans" cxnId="{6EF33096-8488-410D-812F-2C20371F1084}">
      <dgm:prSet/>
      <dgm:spPr/>
      <dgm:t>
        <a:bodyPr/>
        <a:lstStyle/>
        <a:p>
          <a:endParaRPr lang="en-US"/>
        </a:p>
      </dgm:t>
    </dgm:pt>
    <dgm:pt modelId="{400F1502-DABC-4C41-B11B-F59EE3307990}">
      <dgm:prSet/>
      <dgm:spPr/>
      <dgm:t>
        <a:bodyPr/>
        <a:lstStyle/>
        <a:p>
          <a:pPr>
            <a:lnSpc>
              <a:spcPct val="100000"/>
            </a:lnSpc>
          </a:pPr>
          <a:r>
            <a:rPr lang="en-US" dirty="0"/>
            <a:t>5. How long an estimate will be held before potential release. </a:t>
          </a:r>
        </a:p>
      </dgm:t>
    </dgm:pt>
    <dgm:pt modelId="{D2FFFFED-35C2-465A-B644-A1A2FE9BA933}" type="parTrans" cxnId="{3F2915CC-F1AD-4D38-AA27-1F0FBF1ADF81}">
      <dgm:prSet/>
      <dgm:spPr/>
      <dgm:t>
        <a:bodyPr/>
        <a:lstStyle/>
        <a:p>
          <a:endParaRPr lang="en-US"/>
        </a:p>
      </dgm:t>
    </dgm:pt>
    <dgm:pt modelId="{81CA7100-B223-4373-9DFD-59DA9AC404D5}" type="sibTrans" cxnId="{3F2915CC-F1AD-4D38-AA27-1F0FBF1ADF81}">
      <dgm:prSet/>
      <dgm:spPr/>
      <dgm:t>
        <a:bodyPr/>
        <a:lstStyle/>
        <a:p>
          <a:endParaRPr lang="en-US"/>
        </a:p>
      </dgm:t>
    </dgm:pt>
    <dgm:pt modelId="{DAFA948E-F2DE-48E8-B1B1-BBC2ABCAD52B}" type="pres">
      <dgm:prSet presAssocID="{F793ABFB-3E08-415C-BA64-B7663B3321EB}" presName="root" presStyleCnt="0">
        <dgm:presLayoutVars>
          <dgm:dir/>
          <dgm:resizeHandles val="exact"/>
        </dgm:presLayoutVars>
      </dgm:prSet>
      <dgm:spPr/>
    </dgm:pt>
    <dgm:pt modelId="{5EC93DA3-1230-4A04-9A8B-FEB02FD5B1B3}" type="pres">
      <dgm:prSet presAssocID="{614ACC35-7371-4079-B37F-ACD2D3A15317}" presName="compNode" presStyleCnt="0"/>
      <dgm:spPr/>
    </dgm:pt>
    <dgm:pt modelId="{D555540C-5313-47A3-9C13-DEECEEDBE3BC}" type="pres">
      <dgm:prSet presAssocID="{614ACC35-7371-4079-B37F-ACD2D3A15317}" presName="bgRect" presStyleLbl="bgShp" presStyleIdx="0" presStyleCnt="5"/>
      <dgm:spPr/>
    </dgm:pt>
    <dgm:pt modelId="{C156C995-5DFF-4E02-8D0C-DA65E31884A1}" type="pres">
      <dgm:prSet presAssocID="{614ACC35-7371-4079-B37F-ACD2D3A1531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EAFCE6A6-B967-423A-8925-2E8021C2112D}" type="pres">
      <dgm:prSet presAssocID="{614ACC35-7371-4079-B37F-ACD2D3A15317}" presName="spaceRect" presStyleCnt="0"/>
      <dgm:spPr/>
    </dgm:pt>
    <dgm:pt modelId="{ED38BD27-DBDA-4E86-8DAE-084AE8C0C267}" type="pres">
      <dgm:prSet presAssocID="{614ACC35-7371-4079-B37F-ACD2D3A15317}" presName="parTx" presStyleLbl="revTx" presStyleIdx="0" presStyleCnt="5">
        <dgm:presLayoutVars>
          <dgm:chMax val="0"/>
          <dgm:chPref val="0"/>
        </dgm:presLayoutVars>
      </dgm:prSet>
      <dgm:spPr/>
    </dgm:pt>
    <dgm:pt modelId="{725C8C58-546A-4909-A053-F70BFB8D58AB}" type="pres">
      <dgm:prSet presAssocID="{C64508D0-2CD2-47BF-9CFB-5783F771C5CD}" presName="sibTrans" presStyleCnt="0"/>
      <dgm:spPr/>
    </dgm:pt>
    <dgm:pt modelId="{6918382C-A7BB-483C-8BD6-B7E446A3DC99}" type="pres">
      <dgm:prSet presAssocID="{4891AF59-3E1C-4D8F-AD8F-1177F87F1797}" presName="compNode" presStyleCnt="0"/>
      <dgm:spPr/>
    </dgm:pt>
    <dgm:pt modelId="{49F8FDBC-DD8B-43F9-B838-A5FE1EF74896}" type="pres">
      <dgm:prSet presAssocID="{4891AF59-3E1C-4D8F-AD8F-1177F87F1797}" presName="bgRect" presStyleLbl="bgShp" presStyleIdx="1" presStyleCnt="5"/>
      <dgm:spPr/>
    </dgm:pt>
    <dgm:pt modelId="{EA9FB5D3-7838-4397-AF2A-0C8787B40C40}" type="pres">
      <dgm:prSet presAssocID="{4891AF59-3E1C-4D8F-AD8F-1177F87F179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2D9ADF81-C42A-4A39-AAAF-633421D49F70}" type="pres">
      <dgm:prSet presAssocID="{4891AF59-3E1C-4D8F-AD8F-1177F87F1797}" presName="spaceRect" presStyleCnt="0"/>
      <dgm:spPr/>
    </dgm:pt>
    <dgm:pt modelId="{F6F61E99-DA88-4CBA-B0D6-8C3FB7261844}" type="pres">
      <dgm:prSet presAssocID="{4891AF59-3E1C-4D8F-AD8F-1177F87F1797}" presName="parTx" presStyleLbl="revTx" presStyleIdx="1" presStyleCnt="5">
        <dgm:presLayoutVars>
          <dgm:chMax val="0"/>
          <dgm:chPref val="0"/>
        </dgm:presLayoutVars>
      </dgm:prSet>
      <dgm:spPr/>
    </dgm:pt>
    <dgm:pt modelId="{49E1D4B5-0F00-4DAE-BEE4-D08469DC2ABD}" type="pres">
      <dgm:prSet presAssocID="{F3DD4D50-A774-4105-8A77-09D6A959EAC2}" presName="sibTrans" presStyleCnt="0"/>
      <dgm:spPr/>
    </dgm:pt>
    <dgm:pt modelId="{AFB05C18-0F53-424F-ACB3-4499C8DCE5ED}" type="pres">
      <dgm:prSet presAssocID="{984C6E55-47E8-46E2-9E0D-063046F2B9D2}" presName="compNode" presStyleCnt="0"/>
      <dgm:spPr/>
    </dgm:pt>
    <dgm:pt modelId="{C7E61649-DA36-4721-A4C9-EE4BF4556595}" type="pres">
      <dgm:prSet presAssocID="{984C6E55-47E8-46E2-9E0D-063046F2B9D2}" presName="bgRect" presStyleLbl="bgShp" presStyleIdx="2" presStyleCnt="5"/>
      <dgm:spPr/>
    </dgm:pt>
    <dgm:pt modelId="{31570AB4-F784-4483-AAF9-797D47E8A4B5}" type="pres">
      <dgm:prSet presAssocID="{984C6E55-47E8-46E2-9E0D-063046F2B9D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lculator"/>
        </a:ext>
      </dgm:extLst>
    </dgm:pt>
    <dgm:pt modelId="{750FC3CB-E764-4C36-9416-C6ACCB877BC2}" type="pres">
      <dgm:prSet presAssocID="{984C6E55-47E8-46E2-9E0D-063046F2B9D2}" presName="spaceRect" presStyleCnt="0"/>
      <dgm:spPr/>
    </dgm:pt>
    <dgm:pt modelId="{36CE4CAD-9305-498E-BA19-DB51C627BE3D}" type="pres">
      <dgm:prSet presAssocID="{984C6E55-47E8-46E2-9E0D-063046F2B9D2}" presName="parTx" presStyleLbl="revTx" presStyleIdx="2" presStyleCnt="5">
        <dgm:presLayoutVars>
          <dgm:chMax val="0"/>
          <dgm:chPref val="0"/>
        </dgm:presLayoutVars>
      </dgm:prSet>
      <dgm:spPr/>
    </dgm:pt>
    <dgm:pt modelId="{0A7DAB83-B348-4556-84AE-F7728F8BE64E}" type="pres">
      <dgm:prSet presAssocID="{31CBBEFE-3B90-4F10-9626-880B19CF6DF5}" presName="sibTrans" presStyleCnt="0"/>
      <dgm:spPr/>
    </dgm:pt>
    <dgm:pt modelId="{81B1609D-6BE7-45EB-B69E-47EC201B6941}" type="pres">
      <dgm:prSet presAssocID="{CD919E11-2E20-475A-A972-0613CA31593A}" presName="compNode" presStyleCnt="0"/>
      <dgm:spPr/>
    </dgm:pt>
    <dgm:pt modelId="{EE1F09A7-AFEC-4B62-8BCC-3439F3BCE23A}" type="pres">
      <dgm:prSet presAssocID="{CD919E11-2E20-475A-A972-0613CA31593A}" presName="bgRect" presStyleLbl="bgShp" presStyleIdx="3" presStyleCnt="5"/>
      <dgm:spPr/>
    </dgm:pt>
    <dgm:pt modelId="{1B165356-F8BE-4299-A2A0-87413A14FDAE}" type="pres">
      <dgm:prSet presAssocID="{CD919E11-2E20-475A-A972-0613CA31593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36E0EB04-3B0B-4350-AA1F-87A54F9A7148}" type="pres">
      <dgm:prSet presAssocID="{CD919E11-2E20-475A-A972-0613CA31593A}" presName="spaceRect" presStyleCnt="0"/>
      <dgm:spPr/>
    </dgm:pt>
    <dgm:pt modelId="{309F4D80-EE1D-420C-92BE-82482F62C940}" type="pres">
      <dgm:prSet presAssocID="{CD919E11-2E20-475A-A972-0613CA31593A}" presName="parTx" presStyleLbl="revTx" presStyleIdx="3" presStyleCnt="5">
        <dgm:presLayoutVars>
          <dgm:chMax val="0"/>
          <dgm:chPref val="0"/>
        </dgm:presLayoutVars>
      </dgm:prSet>
      <dgm:spPr/>
    </dgm:pt>
    <dgm:pt modelId="{1B9DD25C-BCAC-4C47-A3FA-89F154399843}" type="pres">
      <dgm:prSet presAssocID="{6F627CDB-05DB-42D4-8406-1FD0B0928573}" presName="sibTrans" presStyleCnt="0"/>
      <dgm:spPr/>
    </dgm:pt>
    <dgm:pt modelId="{37EF2150-D0CD-48EB-ADC7-CAACD8B9FB10}" type="pres">
      <dgm:prSet presAssocID="{400F1502-DABC-4C41-B11B-F59EE3307990}" presName="compNode" presStyleCnt="0"/>
      <dgm:spPr/>
    </dgm:pt>
    <dgm:pt modelId="{89A63321-64FF-4595-A16E-C2E62AF2ED54}" type="pres">
      <dgm:prSet presAssocID="{400F1502-DABC-4C41-B11B-F59EE3307990}" presName="bgRect" presStyleLbl="bgShp" presStyleIdx="4" presStyleCnt="5"/>
      <dgm:spPr/>
    </dgm:pt>
    <dgm:pt modelId="{2F9A02C4-7D85-411D-B0BC-B5D5992D532E}" type="pres">
      <dgm:prSet presAssocID="{400F1502-DABC-4C41-B11B-F59EE330799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pwatch"/>
        </a:ext>
      </dgm:extLst>
    </dgm:pt>
    <dgm:pt modelId="{0AC167C7-F310-464A-B6DC-CEF7DA6413A2}" type="pres">
      <dgm:prSet presAssocID="{400F1502-DABC-4C41-B11B-F59EE3307990}" presName="spaceRect" presStyleCnt="0"/>
      <dgm:spPr/>
    </dgm:pt>
    <dgm:pt modelId="{23773B54-A281-4154-882D-4758DAEC8F65}" type="pres">
      <dgm:prSet presAssocID="{400F1502-DABC-4C41-B11B-F59EE3307990}" presName="parTx" presStyleLbl="revTx" presStyleIdx="4" presStyleCnt="5">
        <dgm:presLayoutVars>
          <dgm:chMax val="0"/>
          <dgm:chPref val="0"/>
        </dgm:presLayoutVars>
      </dgm:prSet>
      <dgm:spPr/>
    </dgm:pt>
  </dgm:ptLst>
  <dgm:cxnLst>
    <dgm:cxn modelId="{16850D5F-3CE0-4B8A-B53C-4BBEBC02A29C}" srcId="{F793ABFB-3E08-415C-BA64-B7663B3321EB}" destId="{984C6E55-47E8-46E2-9E0D-063046F2B9D2}" srcOrd="2" destOrd="0" parTransId="{FFB1A31B-F689-438B-AA25-6BC7BF433A5D}" sibTransId="{31CBBEFE-3B90-4F10-9626-880B19CF6DF5}"/>
    <dgm:cxn modelId="{1783586B-0494-449A-B5CE-8DBBE75EDEA9}" type="presOf" srcId="{CD919E11-2E20-475A-A972-0613CA31593A}" destId="{309F4D80-EE1D-420C-92BE-82482F62C940}" srcOrd="0" destOrd="0" presId="urn:microsoft.com/office/officeart/2018/2/layout/IconVerticalSolidList"/>
    <dgm:cxn modelId="{FE39594B-2F0C-477C-8ADE-42681052913D}" srcId="{F793ABFB-3E08-415C-BA64-B7663B3321EB}" destId="{4891AF59-3E1C-4D8F-AD8F-1177F87F1797}" srcOrd="1" destOrd="0" parTransId="{498BB87F-D865-42F9-A8AB-AA1D6C31DF45}" sibTransId="{F3DD4D50-A774-4105-8A77-09D6A959EAC2}"/>
    <dgm:cxn modelId="{7E190173-67AA-4892-983E-F0603EA26F05}" type="presOf" srcId="{984C6E55-47E8-46E2-9E0D-063046F2B9D2}" destId="{36CE4CAD-9305-498E-BA19-DB51C627BE3D}" srcOrd="0" destOrd="0" presId="urn:microsoft.com/office/officeart/2018/2/layout/IconVerticalSolidList"/>
    <dgm:cxn modelId="{5F77EA79-ECB4-4915-97EE-EEA959392367}" type="presOf" srcId="{4891AF59-3E1C-4D8F-AD8F-1177F87F1797}" destId="{F6F61E99-DA88-4CBA-B0D6-8C3FB7261844}" srcOrd="0" destOrd="0" presId="urn:microsoft.com/office/officeart/2018/2/layout/IconVerticalSolidList"/>
    <dgm:cxn modelId="{6EF33096-8488-410D-812F-2C20371F1084}" srcId="{F793ABFB-3E08-415C-BA64-B7663B3321EB}" destId="{CD919E11-2E20-475A-A972-0613CA31593A}" srcOrd="3" destOrd="0" parTransId="{D171DA92-F285-4866-8C02-7B94109C08E6}" sibTransId="{6F627CDB-05DB-42D4-8406-1FD0B0928573}"/>
    <dgm:cxn modelId="{84B47D97-6C8C-4DCC-AC5A-518EFECA3DC9}" type="presOf" srcId="{400F1502-DABC-4C41-B11B-F59EE3307990}" destId="{23773B54-A281-4154-882D-4758DAEC8F65}" srcOrd="0" destOrd="0" presId="urn:microsoft.com/office/officeart/2018/2/layout/IconVerticalSolidList"/>
    <dgm:cxn modelId="{D409C8CA-9EA0-4E21-B27A-01066F7AD28D}" srcId="{F793ABFB-3E08-415C-BA64-B7663B3321EB}" destId="{614ACC35-7371-4079-B37F-ACD2D3A15317}" srcOrd="0" destOrd="0" parTransId="{0BC11A35-DA4B-4B3B-9B55-DB3E9D098FE0}" sibTransId="{C64508D0-2CD2-47BF-9CFB-5783F771C5CD}"/>
    <dgm:cxn modelId="{3F2915CC-F1AD-4D38-AA27-1F0FBF1ADF81}" srcId="{F793ABFB-3E08-415C-BA64-B7663B3321EB}" destId="{400F1502-DABC-4C41-B11B-F59EE3307990}" srcOrd="4" destOrd="0" parTransId="{D2FFFFED-35C2-465A-B644-A1A2FE9BA933}" sibTransId="{81CA7100-B223-4373-9DFD-59DA9AC404D5}"/>
    <dgm:cxn modelId="{5DF631E0-9141-4A96-90DD-9468AF3D3470}" type="presOf" srcId="{F793ABFB-3E08-415C-BA64-B7663B3321EB}" destId="{DAFA948E-F2DE-48E8-B1B1-BBC2ABCAD52B}" srcOrd="0" destOrd="0" presId="urn:microsoft.com/office/officeart/2018/2/layout/IconVerticalSolidList"/>
    <dgm:cxn modelId="{2184AFF6-E5A6-40F4-85A1-44B6CC9ACBD9}" type="presOf" srcId="{614ACC35-7371-4079-B37F-ACD2D3A15317}" destId="{ED38BD27-DBDA-4E86-8DAE-084AE8C0C267}" srcOrd="0" destOrd="0" presId="urn:microsoft.com/office/officeart/2018/2/layout/IconVerticalSolidList"/>
    <dgm:cxn modelId="{8EC0518C-9C57-4DB3-AB75-0DFD7D38310E}" type="presParOf" srcId="{DAFA948E-F2DE-48E8-B1B1-BBC2ABCAD52B}" destId="{5EC93DA3-1230-4A04-9A8B-FEB02FD5B1B3}" srcOrd="0" destOrd="0" presId="urn:microsoft.com/office/officeart/2018/2/layout/IconVerticalSolidList"/>
    <dgm:cxn modelId="{0BCD00F8-42DA-4F9E-B1E1-BF16E84F7AEF}" type="presParOf" srcId="{5EC93DA3-1230-4A04-9A8B-FEB02FD5B1B3}" destId="{D555540C-5313-47A3-9C13-DEECEEDBE3BC}" srcOrd="0" destOrd="0" presId="urn:microsoft.com/office/officeart/2018/2/layout/IconVerticalSolidList"/>
    <dgm:cxn modelId="{7CD369D6-08E6-4975-904D-BF46B1393899}" type="presParOf" srcId="{5EC93DA3-1230-4A04-9A8B-FEB02FD5B1B3}" destId="{C156C995-5DFF-4E02-8D0C-DA65E31884A1}" srcOrd="1" destOrd="0" presId="urn:microsoft.com/office/officeart/2018/2/layout/IconVerticalSolidList"/>
    <dgm:cxn modelId="{EF53E428-D41A-4A0A-A05B-C38466D22FCD}" type="presParOf" srcId="{5EC93DA3-1230-4A04-9A8B-FEB02FD5B1B3}" destId="{EAFCE6A6-B967-423A-8925-2E8021C2112D}" srcOrd="2" destOrd="0" presId="urn:microsoft.com/office/officeart/2018/2/layout/IconVerticalSolidList"/>
    <dgm:cxn modelId="{5D960964-08B5-48A2-81FF-7EE5D8164A02}" type="presParOf" srcId="{5EC93DA3-1230-4A04-9A8B-FEB02FD5B1B3}" destId="{ED38BD27-DBDA-4E86-8DAE-084AE8C0C267}" srcOrd="3" destOrd="0" presId="urn:microsoft.com/office/officeart/2018/2/layout/IconVerticalSolidList"/>
    <dgm:cxn modelId="{ED79B8D6-6BEB-4E83-8406-271BC6CAB01D}" type="presParOf" srcId="{DAFA948E-F2DE-48E8-B1B1-BBC2ABCAD52B}" destId="{725C8C58-546A-4909-A053-F70BFB8D58AB}" srcOrd="1" destOrd="0" presId="urn:microsoft.com/office/officeart/2018/2/layout/IconVerticalSolidList"/>
    <dgm:cxn modelId="{FFCFCD7E-892C-44CF-B3F9-E58E4EE7B564}" type="presParOf" srcId="{DAFA948E-F2DE-48E8-B1B1-BBC2ABCAD52B}" destId="{6918382C-A7BB-483C-8BD6-B7E446A3DC99}" srcOrd="2" destOrd="0" presId="urn:microsoft.com/office/officeart/2018/2/layout/IconVerticalSolidList"/>
    <dgm:cxn modelId="{6FBA9C7C-7006-4075-AE51-96CD28B1BFF8}" type="presParOf" srcId="{6918382C-A7BB-483C-8BD6-B7E446A3DC99}" destId="{49F8FDBC-DD8B-43F9-B838-A5FE1EF74896}" srcOrd="0" destOrd="0" presId="urn:microsoft.com/office/officeart/2018/2/layout/IconVerticalSolidList"/>
    <dgm:cxn modelId="{00F9891D-0F2F-4879-9A45-67C69C35547E}" type="presParOf" srcId="{6918382C-A7BB-483C-8BD6-B7E446A3DC99}" destId="{EA9FB5D3-7838-4397-AF2A-0C8787B40C40}" srcOrd="1" destOrd="0" presId="urn:microsoft.com/office/officeart/2018/2/layout/IconVerticalSolidList"/>
    <dgm:cxn modelId="{A19C8F2A-CB8C-47DF-925D-B2F9FBB75E83}" type="presParOf" srcId="{6918382C-A7BB-483C-8BD6-B7E446A3DC99}" destId="{2D9ADF81-C42A-4A39-AAAF-633421D49F70}" srcOrd="2" destOrd="0" presId="urn:microsoft.com/office/officeart/2018/2/layout/IconVerticalSolidList"/>
    <dgm:cxn modelId="{B1FE979C-DC05-4348-A2E3-60F821BA81DE}" type="presParOf" srcId="{6918382C-A7BB-483C-8BD6-B7E446A3DC99}" destId="{F6F61E99-DA88-4CBA-B0D6-8C3FB7261844}" srcOrd="3" destOrd="0" presId="urn:microsoft.com/office/officeart/2018/2/layout/IconVerticalSolidList"/>
    <dgm:cxn modelId="{1F178BD8-DCF2-49F9-B716-78DEF3574ABB}" type="presParOf" srcId="{DAFA948E-F2DE-48E8-B1B1-BBC2ABCAD52B}" destId="{49E1D4B5-0F00-4DAE-BEE4-D08469DC2ABD}" srcOrd="3" destOrd="0" presId="urn:microsoft.com/office/officeart/2018/2/layout/IconVerticalSolidList"/>
    <dgm:cxn modelId="{A35965CF-1DE8-4592-BFA5-327C2C5AAE88}" type="presParOf" srcId="{DAFA948E-F2DE-48E8-B1B1-BBC2ABCAD52B}" destId="{AFB05C18-0F53-424F-ACB3-4499C8DCE5ED}" srcOrd="4" destOrd="0" presId="urn:microsoft.com/office/officeart/2018/2/layout/IconVerticalSolidList"/>
    <dgm:cxn modelId="{825E9814-F763-4D4D-A5A5-880720706D4A}" type="presParOf" srcId="{AFB05C18-0F53-424F-ACB3-4499C8DCE5ED}" destId="{C7E61649-DA36-4721-A4C9-EE4BF4556595}" srcOrd="0" destOrd="0" presId="urn:microsoft.com/office/officeart/2018/2/layout/IconVerticalSolidList"/>
    <dgm:cxn modelId="{309C3FEA-6EC4-45FD-BAD0-1D9BB2B99B22}" type="presParOf" srcId="{AFB05C18-0F53-424F-ACB3-4499C8DCE5ED}" destId="{31570AB4-F784-4483-AAF9-797D47E8A4B5}" srcOrd="1" destOrd="0" presId="urn:microsoft.com/office/officeart/2018/2/layout/IconVerticalSolidList"/>
    <dgm:cxn modelId="{97EB3A82-CAD5-4603-BF18-E2D8A30E6C26}" type="presParOf" srcId="{AFB05C18-0F53-424F-ACB3-4499C8DCE5ED}" destId="{750FC3CB-E764-4C36-9416-C6ACCB877BC2}" srcOrd="2" destOrd="0" presId="urn:microsoft.com/office/officeart/2018/2/layout/IconVerticalSolidList"/>
    <dgm:cxn modelId="{27D69CF6-C2D8-4DF1-83AC-BD3FBFDF8272}" type="presParOf" srcId="{AFB05C18-0F53-424F-ACB3-4499C8DCE5ED}" destId="{36CE4CAD-9305-498E-BA19-DB51C627BE3D}" srcOrd="3" destOrd="0" presId="urn:microsoft.com/office/officeart/2018/2/layout/IconVerticalSolidList"/>
    <dgm:cxn modelId="{C61A03F1-C417-4F93-91D9-F6D237A6EA62}" type="presParOf" srcId="{DAFA948E-F2DE-48E8-B1B1-BBC2ABCAD52B}" destId="{0A7DAB83-B348-4556-84AE-F7728F8BE64E}" srcOrd="5" destOrd="0" presId="urn:microsoft.com/office/officeart/2018/2/layout/IconVerticalSolidList"/>
    <dgm:cxn modelId="{86B8049B-05A8-4603-ADA2-3391AFC49E7E}" type="presParOf" srcId="{DAFA948E-F2DE-48E8-B1B1-BBC2ABCAD52B}" destId="{81B1609D-6BE7-45EB-B69E-47EC201B6941}" srcOrd="6" destOrd="0" presId="urn:microsoft.com/office/officeart/2018/2/layout/IconVerticalSolidList"/>
    <dgm:cxn modelId="{48889112-4C32-46C1-BCC5-48A8B51B9E5E}" type="presParOf" srcId="{81B1609D-6BE7-45EB-B69E-47EC201B6941}" destId="{EE1F09A7-AFEC-4B62-8BCC-3439F3BCE23A}" srcOrd="0" destOrd="0" presId="urn:microsoft.com/office/officeart/2018/2/layout/IconVerticalSolidList"/>
    <dgm:cxn modelId="{C7792F90-2A5C-4FC8-B203-21F87A07727D}" type="presParOf" srcId="{81B1609D-6BE7-45EB-B69E-47EC201B6941}" destId="{1B165356-F8BE-4299-A2A0-87413A14FDAE}" srcOrd="1" destOrd="0" presId="urn:microsoft.com/office/officeart/2018/2/layout/IconVerticalSolidList"/>
    <dgm:cxn modelId="{38742D05-70C8-4620-B130-6B162E83F221}" type="presParOf" srcId="{81B1609D-6BE7-45EB-B69E-47EC201B6941}" destId="{36E0EB04-3B0B-4350-AA1F-87A54F9A7148}" srcOrd="2" destOrd="0" presId="urn:microsoft.com/office/officeart/2018/2/layout/IconVerticalSolidList"/>
    <dgm:cxn modelId="{5BA5DDA6-14EE-4056-9DE0-21E7C2B3AF4F}" type="presParOf" srcId="{81B1609D-6BE7-45EB-B69E-47EC201B6941}" destId="{309F4D80-EE1D-420C-92BE-82482F62C940}" srcOrd="3" destOrd="0" presId="urn:microsoft.com/office/officeart/2018/2/layout/IconVerticalSolidList"/>
    <dgm:cxn modelId="{BCA668AA-5C77-4A3F-AC95-88D314F776E8}" type="presParOf" srcId="{DAFA948E-F2DE-48E8-B1B1-BBC2ABCAD52B}" destId="{1B9DD25C-BCAC-4C47-A3FA-89F154399843}" srcOrd="7" destOrd="0" presId="urn:microsoft.com/office/officeart/2018/2/layout/IconVerticalSolidList"/>
    <dgm:cxn modelId="{98FE0FAC-3965-4109-A506-0750B3D3D24D}" type="presParOf" srcId="{DAFA948E-F2DE-48E8-B1B1-BBC2ABCAD52B}" destId="{37EF2150-D0CD-48EB-ADC7-CAACD8B9FB10}" srcOrd="8" destOrd="0" presId="urn:microsoft.com/office/officeart/2018/2/layout/IconVerticalSolidList"/>
    <dgm:cxn modelId="{6F0EA61C-AEB9-4548-944A-2385F6D40D65}" type="presParOf" srcId="{37EF2150-D0CD-48EB-ADC7-CAACD8B9FB10}" destId="{89A63321-64FF-4595-A16E-C2E62AF2ED54}" srcOrd="0" destOrd="0" presId="urn:microsoft.com/office/officeart/2018/2/layout/IconVerticalSolidList"/>
    <dgm:cxn modelId="{2CC5CD1C-7E6B-406F-9E2E-8C8203D398EC}" type="presParOf" srcId="{37EF2150-D0CD-48EB-ADC7-CAACD8B9FB10}" destId="{2F9A02C4-7D85-411D-B0BC-B5D5992D532E}" srcOrd="1" destOrd="0" presId="urn:microsoft.com/office/officeart/2018/2/layout/IconVerticalSolidList"/>
    <dgm:cxn modelId="{8871E5F5-8CA3-4F8E-9B44-6F025DFAA086}" type="presParOf" srcId="{37EF2150-D0CD-48EB-ADC7-CAACD8B9FB10}" destId="{0AC167C7-F310-464A-B6DC-CEF7DA6413A2}" srcOrd="2" destOrd="0" presId="urn:microsoft.com/office/officeart/2018/2/layout/IconVerticalSolidList"/>
    <dgm:cxn modelId="{3F7AC94E-7418-4BA4-95CD-6670A881AADF}" type="presParOf" srcId="{37EF2150-D0CD-48EB-ADC7-CAACD8B9FB10}" destId="{23773B54-A281-4154-882D-4758DAEC8F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AEBF4D-4E5A-4386-8126-1F81B09F702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EBE5F12-2056-4B03-A55C-EDC5A7A91FEC}">
      <dgm:prSet/>
      <dgm:spPr/>
      <dgm:t>
        <a:bodyPr/>
        <a:lstStyle/>
        <a:p>
          <a:r>
            <a:rPr lang="en-US">
              <a:latin typeface="Times New Roman" panose="02020603050405020304" pitchFamily="18" charset="0"/>
              <a:cs typeface="Times New Roman" panose="02020603050405020304" pitchFamily="18" charset="0"/>
            </a:rPr>
            <a:t>A. 	Source Selection Issues</a:t>
          </a:r>
        </a:p>
      </dgm:t>
    </dgm:pt>
    <dgm:pt modelId="{43C88C6B-7575-41E5-A921-80897789065F}" type="parTrans" cxnId="{A2D5C36B-385D-4005-AB76-7FC2AB7DE9B1}">
      <dgm:prSet/>
      <dgm:spPr/>
      <dgm:t>
        <a:bodyPr/>
        <a:lstStyle/>
        <a:p>
          <a:endParaRPr lang="en-US"/>
        </a:p>
      </dgm:t>
    </dgm:pt>
    <dgm:pt modelId="{25D95C42-02D4-4ACE-9AA4-8C3DBCFDF66A}" type="sibTrans" cxnId="{A2D5C36B-385D-4005-AB76-7FC2AB7DE9B1}">
      <dgm:prSet/>
      <dgm:spPr/>
      <dgm:t>
        <a:bodyPr/>
        <a:lstStyle/>
        <a:p>
          <a:endParaRPr lang="en-US"/>
        </a:p>
      </dgm:t>
    </dgm:pt>
    <dgm:pt modelId="{E4E85CEF-3004-4BF5-93AF-21770FBF6324}">
      <dgm:prSet/>
      <dgm:spPr/>
      <dgm:t>
        <a:bodyPr/>
        <a:lstStyle/>
        <a:p>
          <a:r>
            <a:rPr lang="en-US">
              <a:latin typeface="Times New Roman" panose="02020603050405020304" pitchFamily="18" charset="0"/>
              <a:cs typeface="Times New Roman" panose="02020603050405020304" pitchFamily="18" charset="0"/>
            </a:rPr>
            <a:t>New independent estimate requirements should be drafted to ensure competition is not unnecessarily reduced or the selection of sources skewed in a manner that creates unintended disadvantages or benefits.</a:t>
          </a:r>
        </a:p>
      </dgm:t>
    </dgm:pt>
    <dgm:pt modelId="{02BE2E92-0CF2-4DFF-9BF8-6B7673BA163F}" type="parTrans" cxnId="{58894E93-E489-467A-B1FF-7B568EEC11B0}">
      <dgm:prSet/>
      <dgm:spPr/>
      <dgm:t>
        <a:bodyPr/>
        <a:lstStyle/>
        <a:p>
          <a:endParaRPr lang="en-US"/>
        </a:p>
      </dgm:t>
    </dgm:pt>
    <dgm:pt modelId="{41F69391-5D42-43D4-A4C0-D7EDC0D873A8}" type="sibTrans" cxnId="{58894E93-E489-467A-B1FF-7B568EEC11B0}">
      <dgm:prSet/>
      <dgm:spPr/>
      <dgm:t>
        <a:bodyPr/>
        <a:lstStyle/>
        <a:p>
          <a:endParaRPr lang="en-US"/>
        </a:p>
      </dgm:t>
    </dgm:pt>
    <dgm:pt modelId="{6E0FADCB-4FB4-4BA3-BEEE-9B057F5CF387}">
      <dgm:prSet/>
      <dgm:spPr/>
      <dgm:t>
        <a:bodyPr/>
        <a:lstStyle/>
        <a:p>
          <a:r>
            <a:rPr lang="en-US">
              <a:latin typeface="Times New Roman" panose="02020603050405020304" pitchFamily="18" charset="0"/>
              <a:cs typeface="Times New Roman" panose="02020603050405020304" pitchFamily="18" charset="0"/>
            </a:rPr>
            <a:t>B. 	Price Signaling</a:t>
          </a:r>
        </a:p>
      </dgm:t>
    </dgm:pt>
    <dgm:pt modelId="{09D6B53B-EC0E-434E-A7C7-EFFD5AD724D3}" type="parTrans" cxnId="{3F5D2141-390D-4DBC-9D44-D482A0261838}">
      <dgm:prSet/>
      <dgm:spPr/>
      <dgm:t>
        <a:bodyPr/>
        <a:lstStyle/>
        <a:p>
          <a:endParaRPr lang="en-US"/>
        </a:p>
      </dgm:t>
    </dgm:pt>
    <dgm:pt modelId="{F169AFF8-7483-4AF7-86CD-05284CBF4682}" type="sibTrans" cxnId="{3F5D2141-390D-4DBC-9D44-D482A0261838}">
      <dgm:prSet/>
      <dgm:spPr/>
      <dgm:t>
        <a:bodyPr/>
        <a:lstStyle/>
        <a:p>
          <a:endParaRPr lang="en-US"/>
        </a:p>
      </dgm:t>
    </dgm:pt>
    <dgm:pt modelId="{CE4935DA-9119-44FF-8947-CAC3B14DA3DC}">
      <dgm:prSet/>
      <dgm:spPr/>
      <dgm:t>
        <a:bodyPr/>
        <a:lstStyle/>
        <a:p>
          <a:r>
            <a:rPr lang="en-US">
              <a:latin typeface="Times New Roman" panose="02020603050405020304" pitchFamily="18" charset="0"/>
              <a:cs typeface="Times New Roman" panose="02020603050405020304" pitchFamily="18" charset="0"/>
            </a:rPr>
            <a:t>To reduce the potential of price signaling and the likelihood of price fixing, information regarding pre-solicitation independent estimates by an offeror should be controlled and generally considered confidential information not to be publicly disclosed.</a:t>
          </a:r>
        </a:p>
      </dgm:t>
    </dgm:pt>
    <dgm:pt modelId="{FD86C637-25D9-4BCA-A60D-9104E0B1BFAF}" type="parTrans" cxnId="{F09E310A-9761-439C-8C2C-6E9DD40F96C8}">
      <dgm:prSet/>
      <dgm:spPr/>
      <dgm:t>
        <a:bodyPr/>
        <a:lstStyle/>
        <a:p>
          <a:endParaRPr lang="en-US"/>
        </a:p>
      </dgm:t>
    </dgm:pt>
    <dgm:pt modelId="{153E16B3-34F3-4D6C-8362-B2A276124D2D}" type="sibTrans" cxnId="{F09E310A-9761-439C-8C2C-6E9DD40F96C8}">
      <dgm:prSet/>
      <dgm:spPr/>
      <dgm:t>
        <a:bodyPr/>
        <a:lstStyle/>
        <a:p>
          <a:endParaRPr lang="en-US"/>
        </a:p>
      </dgm:t>
    </dgm:pt>
    <dgm:pt modelId="{7E61F864-844D-4001-9802-DE3B76C03289}">
      <dgm:prSet/>
      <dgm:spPr/>
      <dgm:t>
        <a:bodyPr/>
        <a:lstStyle/>
        <a:p>
          <a:r>
            <a:rPr lang="en-US">
              <a:latin typeface="Times New Roman" panose="02020603050405020304" pitchFamily="18" charset="0"/>
              <a:cs typeface="Times New Roman" panose="02020603050405020304" pitchFamily="18" charset="0"/>
            </a:rPr>
            <a:t>C. 	Overburdensome Requirements </a:t>
          </a:r>
        </a:p>
      </dgm:t>
    </dgm:pt>
    <dgm:pt modelId="{EBD33930-300B-4248-A856-3FA1527828F6}" type="parTrans" cxnId="{66C9C624-7699-49D9-9D48-406C4C6C3775}">
      <dgm:prSet/>
      <dgm:spPr/>
      <dgm:t>
        <a:bodyPr/>
        <a:lstStyle/>
        <a:p>
          <a:endParaRPr lang="en-US"/>
        </a:p>
      </dgm:t>
    </dgm:pt>
    <dgm:pt modelId="{7FC33A83-C13A-4A53-9E7F-D5E064522BF0}" type="sibTrans" cxnId="{66C9C624-7699-49D9-9D48-406C4C6C3775}">
      <dgm:prSet/>
      <dgm:spPr/>
      <dgm:t>
        <a:bodyPr/>
        <a:lstStyle/>
        <a:p>
          <a:endParaRPr lang="en-US"/>
        </a:p>
      </dgm:t>
    </dgm:pt>
    <dgm:pt modelId="{4A84B9A9-94F2-412C-9EDC-24320D9A9F5A}">
      <dgm:prSet/>
      <dgm:spPr/>
      <dgm:t>
        <a:bodyPr/>
        <a:lstStyle/>
        <a:p>
          <a:r>
            <a:rPr lang="en-US">
              <a:latin typeface="Times New Roman" panose="02020603050405020304" pitchFamily="18" charset="0"/>
              <a:cs typeface="Times New Roman" panose="02020603050405020304" pitchFamily="18" charset="0"/>
            </a:rPr>
            <a:t>A new provision should mitigate unduly restrictive requirements that will unnecessarily reduce competition or result in excessive administrative or logistical costs to the offeror.</a:t>
          </a:r>
        </a:p>
      </dgm:t>
    </dgm:pt>
    <dgm:pt modelId="{53E002B6-A3D4-4C19-B939-08C7845A23F9}" type="parTrans" cxnId="{125F624E-E842-41E5-B510-436AFEBEEE09}">
      <dgm:prSet/>
      <dgm:spPr/>
      <dgm:t>
        <a:bodyPr/>
        <a:lstStyle/>
        <a:p>
          <a:endParaRPr lang="en-US"/>
        </a:p>
      </dgm:t>
    </dgm:pt>
    <dgm:pt modelId="{11DBAFB3-F83D-4A19-88F4-32762FA613A1}" type="sibTrans" cxnId="{125F624E-E842-41E5-B510-436AFEBEEE09}">
      <dgm:prSet/>
      <dgm:spPr/>
      <dgm:t>
        <a:bodyPr/>
        <a:lstStyle/>
        <a:p>
          <a:endParaRPr lang="en-US"/>
        </a:p>
      </dgm:t>
    </dgm:pt>
    <dgm:pt modelId="{E4CEAEE1-1671-47DC-9247-B468E18D1B8C}">
      <dgm:prSet/>
      <dgm:spPr/>
      <dgm:t>
        <a:bodyPr/>
        <a:lstStyle/>
        <a:p>
          <a:r>
            <a:rPr lang="en-US">
              <a:latin typeface="Times New Roman" panose="02020603050405020304" pitchFamily="18" charset="0"/>
              <a:cs typeface="Times New Roman" panose="02020603050405020304" pitchFamily="18" charset="0"/>
            </a:rPr>
            <a:t>C. 	Price Realism </a:t>
          </a:r>
        </a:p>
      </dgm:t>
    </dgm:pt>
    <dgm:pt modelId="{4E5179D3-98EE-4711-9A5C-C186AA613C61}" type="parTrans" cxnId="{4FEA9AA9-E748-4201-B6D6-DB84F6174E3F}">
      <dgm:prSet/>
      <dgm:spPr/>
      <dgm:t>
        <a:bodyPr/>
        <a:lstStyle/>
        <a:p>
          <a:endParaRPr lang="en-US"/>
        </a:p>
      </dgm:t>
    </dgm:pt>
    <dgm:pt modelId="{42A28FAD-4038-40B7-85E8-93F5FB86CC12}" type="sibTrans" cxnId="{4FEA9AA9-E748-4201-B6D6-DB84F6174E3F}">
      <dgm:prSet/>
      <dgm:spPr/>
      <dgm:t>
        <a:bodyPr/>
        <a:lstStyle/>
        <a:p>
          <a:endParaRPr lang="en-US"/>
        </a:p>
      </dgm:t>
    </dgm:pt>
    <dgm:pt modelId="{6E05CBE0-7F3D-49F5-9DAE-DF26089FA5C5}">
      <dgm:prSet/>
      <dgm:spPr/>
      <dgm:t>
        <a:bodyPr/>
        <a:lstStyle/>
        <a:p>
          <a:r>
            <a:rPr lang="en-US" dirty="0">
              <a:latin typeface="Times New Roman" panose="02020603050405020304" pitchFamily="18" charset="0"/>
              <a:cs typeface="Times New Roman" panose="02020603050405020304" pitchFamily="18" charset="0"/>
            </a:rPr>
            <a:t>Mitigating the use of the prior independent estimates as price realism tools should help reduce the risks of litigation while still ensuring the estimates may be used to the advantage of the offeror’s understanding and budgeting capabilities.</a:t>
          </a:r>
        </a:p>
      </dgm:t>
    </dgm:pt>
    <dgm:pt modelId="{05060E62-C530-4646-AE13-E169FA6D8584}" type="parTrans" cxnId="{68BEB220-35D9-424C-80F7-3713151377B3}">
      <dgm:prSet/>
      <dgm:spPr/>
      <dgm:t>
        <a:bodyPr/>
        <a:lstStyle/>
        <a:p>
          <a:endParaRPr lang="en-US"/>
        </a:p>
      </dgm:t>
    </dgm:pt>
    <dgm:pt modelId="{4E98D478-4E88-464E-9EAC-76844CE180F0}" type="sibTrans" cxnId="{68BEB220-35D9-424C-80F7-3713151377B3}">
      <dgm:prSet/>
      <dgm:spPr/>
      <dgm:t>
        <a:bodyPr/>
        <a:lstStyle/>
        <a:p>
          <a:endParaRPr lang="en-US"/>
        </a:p>
      </dgm:t>
    </dgm:pt>
    <dgm:pt modelId="{3B351BF4-5041-4285-95C5-02729BE04C9A}" type="pres">
      <dgm:prSet presAssocID="{8DAEBF4D-4E5A-4386-8126-1F81B09F7020}" presName="linear" presStyleCnt="0">
        <dgm:presLayoutVars>
          <dgm:animLvl val="lvl"/>
          <dgm:resizeHandles val="exact"/>
        </dgm:presLayoutVars>
      </dgm:prSet>
      <dgm:spPr/>
    </dgm:pt>
    <dgm:pt modelId="{E9C0FC86-8342-4A2C-826C-490B99F7F34D}" type="pres">
      <dgm:prSet presAssocID="{EEBE5F12-2056-4B03-A55C-EDC5A7A91FEC}" presName="parentText" presStyleLbl="node1" presStyleIdx="0" presStyleCnt="4">
        <dgm:presLayoutVars>
          <dgm:chMax val="0"/>
          <dgm:bulletEnabled val="1"/>
        </dgm:presLayoutVars>
      </dgm:prSet>
      <dgm:spPr/>
    </dgm:pt>
    <dgm:pt modelId="{93DE02E7-D781-4402-8204-36B24300F251}" type="pres">
      <dgm:prSet presAssocID="{EEBE5F12-2056-4B03-A55C-EDC5A7A91FEC}" presName="childText" presStyleLbl="revTx" presStyleIdx="0" presStyleCnt="4">
        <dgm:presLayoutVars>
          <dgm:bulletEnabled val="1"/>
        </dgm:presLayoutVars>
      </dgm:prSet>
      <dgm:spPr/>
    </dgm:pt>
    <dgm:pt modelId="{E0C18C5E-5301-4DCD-97DE-82620C548C87}" type="pres">
      <dgm:prSet presAssocID="{6E0FADCB-4FB4-4BA3-BEEE-9B057F5CF387}" presName="parentText" presStyleLbl="node1" presStyleIdx="1" presStyleCnt="4">
        <dgm:presLayoutVars>
          <dgm:chMax val="0"/>
          <dgm:bulletEnabled val="1"/>
        </dgm:presLayoutVars>
      </dgm:prSet>
      <dgm:spPr/>
    </dgm:pt>
    <dgm:pt modelId="{1B4F650F-6F4F-4EC9-BD94-91616DCBC5A1}" type="pres">
      <dgm:prSet presAssocID="{6E0FADCB-4FB4-4BA3-BEEE-9B057F5CF387}" presName="childText" presStyleLbl="revTx" presStyleIdx="1" presStyleCnt="4">
        <dgm:presLayoutVars>
          <dgm:bulletEnabled val="1"/>
        </dgm:presLayoutVars>
      </dgm:prSet>
      <dgm:spPr/>
    </dgm:pt>
    <dgm:pt modelId="{8BAEC575-0604-4E96-B7FB-27D9C7B2ADF1}" type="pres">
      <dgm:prSet presAssocID="{7E61F864-844D-4001-9802-DE3B76C03289}" presName="parentText" presStyleLbl="node1" presStyleIdx="2" presStyleCnt="4">
        <dgm:presLayoutVars>
          <dgm:chMax val="0"/>
          <dgm:bulletEnabled val="1"/>
        </dgm:presLayoutVars>
      </dgm:prSet>
      <dgm:spPr/>
    </dgm:pt>
    <dgm:pt modelId="{5DA2B50E-7020-4CDF-AAB8-D4ECB1936BD6}" type="pres">
      <dgm:prSet presAssocID="{7E61F864-844D-4001-9802-DE3B76C03289}" presName="childText" presStyleLbl="revTx" presStyleIdx="2" presStyleCnt="4">
        <dgm:presLayoutVars>
          <dgm:bulletEnabled val="1"/>
        </dgm:presLayoutVars>
      </dgm:prSet>
      <dgm:spPr/>
    </dgm:pt>
    <dgm:pt modelId="{749F786C-7F26-4C95-B112-150E84901F66}" type="pres">
      <dgm:prSet presAssocID="{E4CEAEE1-1671-47DC-9247-B468E18D1B8C}" presName="parentText" presStyleLbl="node1" presStyleIdx="3" presStyleCnt="4">
        <dgm:presLayoutVars>
          <dgm:chMax val="0"/>
          <dgm:bulletEnabled val="1"/>
        </dgm:presLayoutVars>
      </dgm:prSet>
      <dgm:spPr/>
    </dgm:pt>
    <dgm:pt modelId="{DB8880CB-B8C8-4B88-B7AE-7C16DC7CF5FE}" type="pres">
      <dgm:prSet presAssocID="{E4CEAEE1-1671-47DC-9247-B468E18D1B8C}" presName="childText" presStyleLbl="revTx" presStyleIdx="3" presStyleCnt="4">
        <dgm:presLayoutVars>
          <dgm:bulletEnabled val="1"/>
        </dgm:presLayoutVars>
      </dgm:prSet>
      <dgm:spPr/>
    </dgm:pt>
  </dgm:ptLst>
  <dgm:cxnLst>
    <dgm:cxn modelId="{F09E310A-9761-439C-8C2C-6E9DD40F96C8}" srcId="{6E0FADCB-4FB4-4BA3-BEEE-9B057F5CF387}" destId="{CE4935DA-9119-44FF-8947-CAC3B14DA3DC}" srcOrd="0" destOrd="0" parTransId="{FD86C637-25D9-4BCA-A60D-9104E0B1BFAF}" sibTransId="{153E16B3-34F3-4D6C-8362-B2A276124D2D}"/>
    <dgm:cxn modelId="{68BEB220-35D9-424C-80F7-3713151377B3}" srcId="{E4CEAEE1-1671-47DC-9247-B468E18D1B8C}" destId="{6E05CBE0-7F3D-49F5-9DAE-DF26089FA5C5}" srcOrd="0" destOrd="0" parTransId="{05060E62-C530-4646-AE13-E169FA6D8584}" sibTransId="{4E98D478-4E88-464E-9EAC-76844CE180F0}"/>
    <dgm:cxn modelId="{EAFD7D22-CAB7-4699-A571-35637CEABD60}" type="presOf" srcId="{EEBE5F12-2056-4B03-A55C-EDC5A7A91FEC}" destId="{E9C0FC86-8342-4A2C-826C-490B99F7F34D}" srcOrd="0" destOrd="0" presId="urn:microsoft.com/office/officeart/2005/8/layout/vList2"/>
    <dgm:cxn modelId="{66C9C624-7699-49D9-9D48-406C4C6C3775}" srcId="{8DAEBF4D-4E5A-4386-8126-1F81B09F7020}" destId="{7E61F864-844D-4001-9802-DE3B76C03289}" srcOrd="2" destOrd="0" parTransId="{EBD33930-300B-4248-A856-3FA1527828F6}" sibTransId="{7FC33A83-C13A-4A53-9E7F-D5E064522BF0}"/>
    <dgm:cxn modelId="{10A5403F-A358-4867-8438-8370CCC543C5}" type="presOf" srcId="{E4CEAEE1-1671-47DC-9247-B468E18D1B8C}" destId="{749F786C-7F26-4C95-B112-150E84901F66}" srcOrd="0" destOrd="0" presId="urn:microsoft.com/office/officeart/2005/8/layout/vList2"/>
    <dgm:cxn modelId="{3F5D2141-390D-4DBC-9D44-D482A0261838}" srcId="{8DAEBF4D-4E5A-4386-8126-1F81B09F7020}" destId="{6E0FADCB-4FB4-4BA3-BEEE-9B057F5CF387}" srcOrd="1" destOrd="0" parTransId="{09D6B53B-EC0E-434E-A7C7-EFFD5AD724D3}" sibTransId="{F169AFF8-7483-4AF7-86CD-05284CBF4682}"/>
    <dgm:cxn modelId="{DFD6554B-DF63-4823-BC74-880827AFC423}" type="presOf" srcId="{7E61F864-844D-4001-9802-DE3B76C03289}" destId="{8BAEC575-0604-4E96-B7FB-27D9C7B2ADF1}" srcOrd="0" destOrd="0" presId="urn:microsoft.com/office/officeart/2005/8/layout/vList2"/>
    <dgm:cxn modelId="{8CFBA56B-EA62-4533-B4B5-D063DD3EEEB0}" type="presOf" srcId="{8DAEBF4D-4E5A-4386-8126-1F81B09F7020}" destId="{3B351BF4-5041-4285-95C5-02729BE04C9A}" srcOrd="0" destOrd="0" presId="urn:microsoft.com/office/officeart/2005/8/layout/vList2"/>
    <dgm:cxn modelId="{A2D5C36B-385D-4005-AB76-7FC2AB7DE9B1}" srcId="{8DAEBF4D-4E5A-4386-8126-1F81B09F7020}" destId="{EEBE5F12-2056-4B03-A55C-EDC5A7A91FEC}" srcOrd="0" destOrd="0" parTransId="{43C88C6B-7575-41E5-A921-80897789065F}" sibTransId="{25D95C42-02D4-4ACE-9AA4-8C3DBCFDF66A}"/>
    <dgm:cxn modelId="{125F624E-E842-41E5-B510-436AFEBEEE09}" srcId="{7E61F864-844D-4001-9802-DE3B76C03289}" destId="{4A84B9A9-94F2-412C-9EDC-24320D9A9F5A}" srcOrd="0" destOrd="0" parTransId="{53E002B6-A3D4-4C19-B939-08C7845A23F9}" sibTransId="{11DBAFB3-F83D-4A19-88F4-32762FA613A1}"/>
    <dgm:cxn modelId="{82B8B256-ED2D-4A25-9BE4-3026F605A74F}" type="presOf" srcId="{6E0FADCB-4FB4-4BA3-BEEE-9B057F5CF387}" destId="{E0C18C5E-5301-4DCD-97DE-82620C548C87}" srcOrd="0" destOrd="0" presId="urn:microsoft.com/office/officeart/2005/8/layout/vList2"/>
    <dgm:cxn modelId="{58894E93-E489-467A-B1FF-7B568EEC11B0}" srcId="{EEBE5F12-2056-4B03-A55C-EDC5A7A91FEC}" destId="{E4E85CEF-3004-4BF5-93AF-21770FBF6324}" srcOrd="0" destOrd="0" parTransId="{02BE2E92-0CF2-4DFF-9BF8-6B7673BA163F}" sibTransId="{41F69391-5D42-43D4-A4C0-D7EDC0D873A8}"/>
    <dgm:cxn modelId="{4FEA9AA9-E748-4201-B6D6-DB84F6174E3F}" srcId="{8DAEBF4D-4E5A-4386-8126-1F81B09F7020}" destId="{E4CEAEE1-1671-47DC-9247-B468E18D1B8C}" srcOrd="3" destOrd="0" parTransId="{4E5179D3-98EE-4711-9A5C-C186AA613C61}" sibTransId="{42A28FAD-4038-40B7-85E8-93F5FB86CC12}"/>
    <dgm:cxn modelId="{54BA57B2-DB98-4CCF-8E8B-E5521638BC7F}" type="presOf" srcId="{CE4935DA-9119-44FF-8947-CAC3B14DA3DC}" destId="{1B4F650F-6F4F-4EC9-BD94-91616DCBC5A1}" srcOrd="0" destOrd="0" presId="urn:microsoft.com/office/officeart/2005/8/layout/vList2"/>
    <dgm:cxn modelId="{1B9D92BC-9040-4F7A-8BE9-145539458B1F}" type="presOf" srcId="{4A84B9A9-94F2-412C-9EDC-24320D9A9F5A}" destId="{5DA2B50E-7020-4CDF-AAB8-D4ECB1936BD6}" srcOrd="0" destOrd="0" presId="urn:microsoft.com/office/officeart/2005/8/layout/vList2"/>
    <dgm:cxn modelId="{A89FC6C3-D9CB-4DB4-B0A6-B0BEE31ADD77}" type="presOf" srcId="{6E05CBE0-7F3D-49F5-9DAE-DF26089FA5C5}" destId="{DB8880CB-B8C8-4B88-B7AE-7C16DC7CF5FE}" srcOrd="0" destOrd="0" presId="urn:microsoft.com/office/officeart/2005/8/layout/vList2"/>
    <dgm:cxn modelId="{173774FC-5F28-4837-A233-4FF8BB508E86}" type="presOf" srcId="{E4E85CEF-3004-4BF5-93AF-21770FBF6324}" destId="{93DE02E7-D781-4402-8204-36B24300F251}" srcOrd="0" destOrd="0" presId="urn:microsoft.com/office/officeart/2005/8/layout/vList2"/>
    <dgm:cxn modelId="{4807496C-1969-4DA0-8523-5E3A58F70B6D}" type="presParOf" srcId="{3B351BF4-5041-4285-95C5-02729BE04C9A}" destId="{E9C0FC86-8342-4A2C-826C-490B99F7F34D}" srcOrd="0" destOrd="0" presId="urn:microsoft.com/office/officeart/2005/8/layout/vList2"/>
    <dgm:cxn modelId="{B7713906-BB62-498C-A3FE-5CDD4E73E7F1}" type="presParOf" srcId="{3B351BF4-5041-4285-95C5-02729BE04C9A}" destId="{93DE02E7-D781-4402-8204-36B24300F251}" srcOrd="1" destOrd="0" presId="urn:microsoft.com/office/officeart/2005/8/layout/vList2"/>
    <dgm:cxn modelId="{A84BAA5B-A27A-4670-B5FF-2B750138B293}" type="presParOf" srcId="{3B351BF4-5041-4285-95C5-02729BE04C9A}" destId="{E0C18C5E-5301-4DCD-97DE-82620C548C87}" srcOrd="2" destOrd="0" presId="urn:microsoft.com/office/officeart/2005/8/layout/vList2"/>
    <dgm:cxn modelId="{AE024EE4-3024-4B60-8C24-B4240F236D32}" type="presParOf" srcId="{3B351BF4-5041-4285-95C5-02729BE04C9A}" destId="{1B4F650F-6F4F-4EC9-BD94-91616DCBC5A1}" srcOrd="3" destOrd="0" presId="urn:microsoft.com/office/officeart/2005/8/layout/vList2"/>
    <dgm:cxn modelId="{4567E50A-0F13-461A-A117-0AC2581FFBC5}" type="presParOf" srcId="{3B351BF4-5041-4285-95C5-02729BE04C9A}" destId="{8BAEC575-0604-4E96-B7FB-27D9C7B2ADF1}" srcOrd="4" destOrd="0" presId="urn:microsoft.com/office/officeart/2005/8/layout/vList2"/>
    <dgm:cxn modelId="{06AB4FCD-5844-490F-8FE3-BE4823F85E10}" type="presParOf" srcId="{3B351BF4-5041-4285-95C5-02729BE04C9A}" destId="{5DA2B50E-7020-4CDF-AAB8-D4ECB1936BD6}" srcOrd="5" destOrd="0" presId="urn:microsoft.com/office/officeart/2005/8/layout/vList2"/>
    <dgm:cxn modelId="{1EEA7B98-296A-43D8-AB39-545AEA95984E}" type="presParOf" srcId="{3B351BF4-5041-4285-95C5-02729BE04C9A}" destId="{749F786C-7F26-4C95-B112-150E84901F66}" srcOrd="6" destOrd="0" presId="urn:microsoft.com/office/officeart/2005/8/layout/vList2"/>
    <dgm:cxn modelId="{3562B951-BEA0-4C86-9547-2CE10EE504EC}" type="presParOf" srcId="{3B351BF4-5041-4285-95C5-02729BE04C9A}" destId="{DB8880CB-B8C8-4B88-B7AE-7C16DC7CF5F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306AB-9C0B-4E90-BE90-C83B2F16B66F}">
      <dsp:nvSpPr>
        <dsp:cNvPr id="0" name=""/>
        <dsp:cNvSpPr/>
      </dsp:nvSpPr>
      <dsp:spPr>
        <a:xfrm>
          <a:off x="0" y="623"/>
          <a:ext cx="6492875"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279883-3596-4088-B212-493B13D67C98}">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Times New Roman" panose="02020603050405020304" pitchFamily="18" charset="0"/>
              <a:cs typeface="Times New Roman" panose="02020603050405020304" pitchFamily="18" charset="0"/>
            </a:rPr>
            <a:t>Introduction</a:t>
          </a:r>
        </a:p>
      </dsp:txBody>
      <dsp:txXfrm>
        <a:off x="0" y="623"/>
        <a:ext cx="6492875" cy="729164"/>
      </dsp:txXfrm>
    </dsp:sp>
    <dsp:sp modelId="{926167EC-217C-4582-8A6B-C6CAFCAC2EBC}">
      <dsp:nvSpPr>
        <dsp:cNvPr id="0" name=""/>
        <dsp:cNvSpPr/>
      </dsp:nvSpPr>
      <dsp:spPr>
        <a:xfrm>
          <a:off x="0" y="729788"/>
          <a:ext cx="6492875" cy="0"/>
        </a:xfrm>
        <a:prstGeom prst="line">
          <a:avLst/>
        </a:prstGeom>
        <a:solidFill>
          <a:schemeClr val="accent2">
            <a:hueOff val="5892"/>
            <a:satOff val="-5748"/>
            <a:lumOff val="-294"/>
            <a:alphaOff val="0"/>
          </a:schemeClr>
        </a:solidFill>
        <a:ln w="15875" cap="rnd" cmpd="sng" algn="ctr">
          <a:solidFill>
            <a:schemeClr val="accent2">
              <a:hueOff val="5892"/>
              <a:satOff val="-5748"/>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47457-ADA9-4907-9E99-BC19AD07874D}">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Office of Management and Budget Guidance on Independent Estimates </a:t>
          </a:r>
        </a:p>
      </dsp:txBody>
      <dsp:txXfrm>
        <a:off x="0" y="729788"/>
        <a:ext cx="6492875" cy="729164"/>
      </dsp:txXfrm>
    </dsp:sp>
    <dsp:sp modelId="{6BB8E29F-79A8-4556-ACC6-67003501488E}">
      <dsp:nvSpPr>
        <dsp:cNvPr id="0" name=""/>
        <dsp:cNvSpPr/>
      </dsp:nvSpPr>
      <dsp:spPr>
        <a:xfrm>
          <a:off x="0" y="1458952"/>
          <a:ext cx="6492875" cy="0"/>
        </a:xfrm>
        <a:prstGeom prst="line">
          <a:avLst/>
        </a:prstGeom>
        <a:solidFill>
          <a:schemeClr val="accent2">
            <a:hueOff val="11784"/>
            <a:satOff val="-11496"/>
            <a:lumOff val="-589"/>
            <a:alphaOff val="0"/>
          </a:schemeClr>
        </a:solidFill>
        <a:ln w="15875" cap="rnd" cmpd="sng" algn="ctr">
          <a:solidFill>
            <a:schemeClr val="accent2">
              <a:hueOff val="11784"/>
              <a:satOff val="-11496"/>
              <a:lumOff val="-5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48CC91-495E-4D18-AC3C-48C1F93F9415}">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Model Procurement Code Guidance on Independent Estimates</a:t>
          </a:r>
        </a:p>
      </dsp:txBody>
      <dsp:txXfrm>
        <a:off x="0" y="1458952"/>
        <a:ext cx="6492875" cy="729164"/>
      </dsp:txXfrm>
    </dsp:sp>
    <dsp:sp modelId="{6A16D694-B6B8-4F4E-AA73-D09F7B3DA9FA}">
      <dsp:nvSpPr>
        <dsp:cNvPr id="0" name=""/>
        <dsp:cNvSpPr/>
      </dsp:nvSpPr>
      <dsp:spPr>
        <a:xfrm>
          <a:off x="0" y="2188117"/>
          <a:ext cx="6492875" cy="0"/>
        </a:xfrm>
        <a:prstGeom prst="line">
          <a:avLst/>
        </a:prstGeom>
        <a:solidFill>
          <a:schemeClr val="accent2">
            <a:hueOff val="17677"/>
            <a:satOff val="-17244"/>
            <a:lumOff val="-883"/>
            <a:alphaOff val="0"/>
          </a:schemeClr>
        </a:solidFill>
        <a:ln w="15875" cap="rnd" cmpd="sng" algn="ctr">
          <a:solidFill>
            <a:schemeClr val="accent2">
              <a:hueOff val="17677"/>
              <a:satOff val="-17244"/>
              <a:lumOff val="-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1D910-B5C6-4622-8E50-F3E8D201307C}">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Times New Roman" panose="02020603050405020304" pitchFamily="18" charset="0"/>
              <a:cs typeface="Times New Roman" panose="02020603050405020304" pitchFamily="18" charset="0"/>
            </a:rPr>
            <a:t>State and Local Independent Estimate Requirements </a:t>
          </a:r>
        </a:p>
      </dsp:txBody>
      <dsp:txXfrm>
        <a:off x="0" y="2188117"/>
        <a:ext cx="6492875" cy="729164"/>
      </dsp:txXfrm>
    </dsp:sp>
    <dsp:sp modelId="{0F7DA92D-45D5-47D2-A844-621B5EDB3B7F}">
      <dsp:nvSpPr>
        <dsp:cNvPr id="0" name=""/>
        <dsp:cNvSpPr/>
      </dsp:nvSpPr>
      <dsp:spPr>
        <a:xfrm>
          <a:off x="0" y="2917282"/>
          <a:ext cx="6492875" cy="0"/>
        </a:xfrm>
        <a:prstGeom prst="line">
          <a:avLst/>
        </a:prstGeom>
        <a:solidFill>
          <a:schemeClr val="accent2">
            <a:hueOff val="23569"/>
            <a:satOff val="-22991"/>
            <a:lumOff val="-1177"/>
            <a:alphaOff val="0"/>
          </a:schemeClr>
        </a:solidFill>
        <a:ln w="15875" cap="rnd" cmpd="sng" algn="ctr">
          <a:solidFill>
            <a:schemeClr val="accent2">
              <a:hueOff val="23569"/>
              <a:satOff val="-22991"/>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8EBDAB-D4DC-45B0-BCEF-5D7F1D2B78D0}">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i="0" kern="1200" dirty="0">
              <a:latin typeface="Times New Roman" panose="02020603050405020304" pitchFamily="18" charset="0"/>
              <a:cs typeface="Times New Roman" panose="02020603050405020304" pitchFamily="18" charset="0"/>
            </a:rPr>
            <a:t>Proposed Reform to the Model Procurement Code</a:t>
          </a:r>
          <a:endParaRPr lang="en-US" sz="2100" kern="1200" dirty="0">
            <a:latin typeface="Times New Roman" panose="02020603050405020304" pitchFamily="18" charset="0"/>
            <a:cs typeface="Times New Roman" panose="02020603050405020304" pitchFamily="18" charset="0"/>
          </a:endParaRPr>
        </a:p>
      </dsp:txBody>
      <dsp:txXfrm>
        <a:off x="0" y="2917282"/>
        <a:ext cx="6492875" cy="729164"/>
      </dsp:txXfrm>
    </dsp:sp>
    <dsp:sp modelId="{D1FCE2AF-9059-4ED4-80D9-D4ECAE583459}">
      <dsp:nvSpPr>
        <dsp:cNvPr id="0" name=""/>
        <dsp:cNvSpPr/>
      </dsp:nvSpPr>
      <dsp:spPr>
        <a:xfrm>
          <a:off x="0" y="3646447"/>
          <a:ext cx="6492875" cy="0"/>
        </a:xfrm>
        <a:prstGeom prst="line">
          <a:avLst/>
        </a:prstGeom>
        <a:solidFill>
          <a:schemeClr val="accent2">
            <a:hueOff val="29461"/>
            <a:satOff val="-28739"/>
            <a:lumOff val="-1472"/>
            <a:alphaOff val="0"/>
          </a:schemeClr>
        </a:solidFill>
        <a:ln w="15875" cap="rnd" cmpd="sng" algn="ctr">
          <a:solidFill>
            <a:schemeClr val="accent2">
              <a:hueOff val="29461"/>
              <a:satOff val="-28739"/>
              <a:lumOff val="-14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F3DA6A-6A9E-47C7-8AAA-F88F9B3AA1A4}">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Times New Roman" panose="02020603050405020304" pitchFamily="18" charset="0"/>
              <a:cs typeface="Times New Roman" panose="02020603050405020304" pitchFamily="18" charset="0"/>
            </a:rPr>
            <a:t>Potential Issues for Mitigation</a:t>
          </a:r>
        </a:p>
      </dsp:txBody>
      <dsp:txXfrm>
        <a:off x="0" y="3646447"/>
        <a:ext cx="6492875" cy="729164"/>
      </dsp:txXfrm>
    </dsp:sp>
    <dsp:sp modelId="{AF59B5BB-5C25-44D2-889E-FD1DF0DD6E55}">
      <dsp:nvSpPr>
        <dsp:cNvPr id="0" name=""/>
        <dsp:cNvSpPr/>
      </dsp:nvSpPr>
      <dsp:spPr>
        <a:xfrm>
          <a:off x="0" y="4375611"/>
          <a:ext cx="6492875" cy="0"/>
        </a:xfrm>
        <a:prstGeom prst="line">
          <a:avLst/>
        </a:prstGeom>
        <a:solidFill>
          <a:schemeClr val="accent2">
            <a:hueOff val="35353"/>
            <a:satOff val="-34487"/>
            <a:lumOff val="-1766"/>
            <a:alphaOff val="0"/>
          </a:schemeClr>
        </a:solidFill>
        <a:ln w="15875" cap="rnd"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C6E428-AC68-4405-95C2-F59A6BF32D78}">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Times New Roman" panose="02020603050405020304" pitchFamily="18" charset="0"/>
              <a:cs typeface="Times New Roman" panose="02020603050405020304" pitchFamily="18" charset="0"/>
            </a:rPr>
            <a:t>Summary</a:t>
          </a:r>
        </a:p>
      </dsp:txBody>
      <dsp:txXfrm>
        <a:off x="0" y="4375611"/>
        <a:ext cx="6492875" cy="72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5540C-5313-47A3-9C13-DEECEEDBE3BC}">
      <dsp:nvSpPr>
        <dsp:cNvPr id="0" name=""/>
        <dsp:cNvSpPr/>
      </dsp:nvSpPr>
      <dsp:spPr>
        <a:xfrm>
          <a:off x="0" y="1494"/>
          <a:ext cx="9286168" cy="3183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56C995-5DFF-4E02-8D0C-DA65E31884A1}">
      <dsp:nvSpPr>
        <dsp:cNvPr id="0" name=""/>
        <dsp:cNvSpPr/>
      </dsp:nvSpPr>
      <dsp:spPr>
        <a:xfrm>
          <a:off x="96295" y="73118"/>
          <a:ext cx="175082" cy="1750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8BD27-DBDA-4E86-8DAE-084AE8C0C267}">
      <dsp:nvSpPr>
        <dsp:cNvPr id="0" name=""/>
        <dsp:cNvSpPr/>
      </dsp:nvSpPr>
      <dsp:spPr>
        <a:xfrm>
          <a:off x="367672" y="1494"/>
          <a:ext cx="8918495" cy="31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90" tIns="33690" rIns="33690" bIns="33690" numCol="1" spcCol="1270" anchor="ctr" anchorCtr="0">
          <a:noAutofit/>
        </a:bodyPr>
        <a:lstStyle/>
        <a:p>
          <a:pPr marL="0" lvl="0" indent="0" algn="l" defTabSz="711200">
            <a:lnSpc>
              <a:spcPct val="100000"/>
            </a:lnSpc>
            <a:spcBef>
              <a:spcPct val="0"/>
            </a:spcBef>
            <a:spcAft>
              <a:spcPct val="35000"/>
            </a:spcAft>
            <a:buNone/>
          </a:pPr>
          <a:r>
            <a:rPr lang="en-US" sz="1600" kern="1200"/>
            <a:t>1. Whether independent estimates will be required for all procurement transactions;</a:t>
          </a:r>
        </a:p>
      </dsp:txBody>
      <dsp:txXfrm>
        <a:off x="367672" y="1494"/>
        <a:ext cx="8918495" cy="318330"/>
      </dsp:txXfrm>
    </dsp:sp>
    <dsp:sp modelId="{49F8FDBC-DD8B-43F9-B838-A5FE1EF74896}">
      <dsp:nvSpPr>
        <dsp:cNvPr id="0" name=""/>
        <dsp:cNvSpPr/>
      </dsp:nvSpPr>
      <dsp:spPr>
        <a:xfrm>
          <a:off x="0" y="399408"/>
          <a:ext cx="9286168" cy="3183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9FB5D3-7838-4397-AF2A-0C8787B40C40}">
      <dsp:nvSpPr>
        <dsp:cNvPr id="0" name=""/>
        <dsp:cNvSpPr/>
      </dsp:nvSpPr>
      <dsp:spPr>
        <a:xfrm>
          <a:off x="96295" y="471032"/>
          <a:ext cx="175082" cy="1750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F61E99-DA88-4CBA-B0D6-8C3FB7261844}">
      <dsp:nvSpPr>
        <dsp:cNvPr id="0" name=""/>
        <dsp:cNvSpPr/>
      </dsp:nvSpPr>
      <dsp:spPr>
        <a:xfrm>
          <a:off x="367672" y="399408"/>
          <a:ext cx="8918495" cy="31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90" tIns="33690" rIns="33690" bIns="33690" numCol="1" spcCol="1270" anchor="ctr" anchorCtr="0">
          <a:noAutofit/>
        </a:bodyPr>
        <a:lstStyle/>
        <a:p>
          <a:pPr marL="0" lvl="0" indent="0" algn="l" defTabSz="711200">
            <a:lnSpc>
              <a:spcPct val="100000"/>
            </a:lnSpc>
            <a:spcBef>
              <a:spcPct val="0"/>
            </a:spcBef>
            <a:spcAft>
              <a:spcPct val="35000"/>
            </a:spcAft>
            <a:buNone/>
          </a:pPr>
          <a:r>
            <a:rPr lang="en-US" sz="1600" kern="1200"/>
            <a:t>2. At what time the independent estimate must be completed;</a:t>
          </a:r>
        </a:p>
      </dsp:txBody>
      <dsp:txXfrm>
        <a:off x="367672" y="399408"/>
        <a:ext cx="8918495" cy="318330"/>
      </dsp:txXfrm>
    </dsp:sp>
    <dsp:sp modelId="{C7E61649-DA36-4721-A4C9-EE4BF4556595}">
      <dsp:nvSpPr>
        <dsp:cNvPr id="0" name=""/>
        <dsp:cNvSpPr/>
      </dsp:nvSpPr>
      <dsp:spPr>
        <a:xfrm>
          <a:off x="0" y="797322"/>
          <a:ext cx="9286168" cy="3183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570AB4-F784-4483-AAF9-797D47E8A4B5}">
      <dsp:nvSpPr>
        <dsp:cNvPr id="0" name=""/>
        <dsp:cNvSpPr/>
      </dsp:nvSpPr>
      <dsp:spPr>
        <a:xfrm>
          <a:off x="96295" y="868946"/>
          <a:ext cx="175082" cy="1750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E4CAD-9305-498E-BA19-DB51C627BE3D}">
      <dsp:nvSpPr>
        <dsp:cNvPr id="0" name=""/>
        <dsp:cNvSpPr/>
      </dsp:nvSpPr>
      <dsp:spPr>
        <a:xfrm>
          <a:off x="367672" y="797322"/>
          <a:ext cx="8918495" cy="31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90" tIns="33690" rIns="33690" bIns="33690" numCol="1" spcCol="1270" anchor="ctr" anchorCtr="0">
          <a:noAutofit/>
        </a:bodyPr>
        <a:lstStyle/>
        <a:p>
          <a:pPr marL="0" lvl="0" indent="0" algn="l" defTabSz="711200">
            <a:lnSpc>
              <a:spcPct val="100000"/>
            </a:lnSpc>
            <a:spcBef>
              <a:spcPct val="0"/>
            </a:spcBef>
            <a:spcAft>
              <a:spcPct val="35000"/>
            </a:spcAft>
            <a:buNone/>
          </a:pPr>
          <a:r>
            <a:rPr lang="en-US" sz="1600" kern="1200"/>
            <a:t>3. The minimum information the estimate must be based on;</a:t>
          </a:r>
        </a:p>
      </dsp:txBody>
      <dsp:txXfrm>
        <a:off x="367672" y="797322"/>
        <a:ext cx="8918495" cy="318330"/>
      </dsp:txXfrm>
    </dsp:sp>
    <dsp:sp modelId="{EE1F09A7-AFEC-4B62-8BCC-3439F3BCE23A}">
      <dsp:nvSpPr>
        <dsp:cNvPr id="0" name=""/>
        <dsp:cNvSpPr/>
      </dsp:nvSpPr>
      <dsp:spPr>
        <a:xfrm>
          <a:off x="0" y="1195235"/>
          <a:ext cx="9286168" cy="3183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165356-F8BE-4299-A2A0-87413A14FDAE}">
      <dsp:nvSpPr>
        <dsp:cNvPr id="0" name=""/>
        <dsp:cNvSpPr/>
      </dsp:nvSpPr>
      <dsp:spPr>
        <a:xfrm>
          <a:off x="96295" y="1266860"/>
          <a:ext cx="175082" cy="1750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9F4D80-EE1D-420C-92BE-82482F62C940}">
      <dsp:nvSpPr>
        <dsp:cNvPr id="0" name=""/>
        <dsp:cNvSpPr/>
      </dsp:nvSpPr>
      <dsp:spPr>
        <a:xfrm>
          <a:off x="367672" y="1195235"/>
          <a:ext cx="8918495" cy="31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90" tIns="33690" rIns="33690" bIns="33690" numCol="1" spcCol="1270" anchor="ctr" anchorCtr="0">
          <a:noAutofit/>
        </a:bodyPr>
        <a:lstStyle/>
        <a:p>
          <a:pPr marL="0" lvl="0" indent="0" algn="l" defTabSz="711200">
            <a:lnSpc>
              <a:spcPct val="100000"/>
            </a:lnSpc>
            <a:spcBef>
              <a:spcPct val="0"/>
            </a:spcBef>
            <a:spcAft>
              <a:spcPct val="35000"/>
            </a:spcAft>
            <a:buNone/>
          </a:pPr>
          <a:r>
            <a:rPr lang="en-US" sz="1600" kern="1200" dirty="0"/>
            <a:t>4. The minimum requirements for an independent estimate; and</a:t>
          </a:r>
        </a:p>
      </dsp:txBody>
      <dsp:txXfrm>
        <a:off x="367672" y="1195235"/>
        <a:ext cx="8918495" cy="318330"/>
      </dsp:txXfrm>
    </dsp:sp>
    <dsp:sp modelId="{89A63321-64FF-4595-A16E-C2E62AF2ED54}">
      <dsp:nvSpPr>
        <dsp:cNvPr id="0" name=""/>
        <dsp:cNvSpPr/>
      </dsp:nvSpPr>
      <dsp:spPr>
        <a:xfrm>
          <a:off x="0" y="1593149"/>
          <a:ext cx="9286168" cy="3183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A02C4-7D85-411D-B0BC-B5D5992D532E}">
      <dsp:nvSpPr>
        <dsp:cNvPr id="0" name=""/>
        <dsp:cNvSpPr/>
      </dsp:nvSpPr>
      <dsp:spPr>
        <a:xfrm>
          <a:off x="96295" y="1664773"/>
          <a:ext cx="175082" cy="1750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773B54-A281-4154-882D-4758DAEC8F65}">
      <dsp:nvSpPr>
        <dsp:cNvPr id="0" name=""/>
        <dsp:cNvSpPr/>
      </dsp:nvSpPr>
      <dsp:spPr>
        <a:xfrm>
          <a:off x="367672" y="1593149"/>
          <a:ext cx="8918495" cy="31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90" tIns="33690" rIns="33690" bIns="33690" numCol="1" spcCol="1270" anchor="ctr" anchorCtr="0">
          <a:noAutofit/>
        </a:bodyPr>
        <a:lstStyle/>
        <a:p>
          <a:pPr marL="0" lvl="0" indent="0" algn="l" defTabSz="711200">
            <a:lnSpc>
              <a:spcPct val="100000"/>
            </a:lnSpc>
            <a:spcBef>
              <a:spcPct val="0"/>
            </a:spcBef>
            <a:spcAft>
              <a:spcPct val="35000"/>
            </a:spcAft>
            <a:buNone/>
          </a:pPr>
          <a:r>
            <a:rPr lang="en-US" sz="1600" kern="1200" dirty="0"/>
            <a:t>5. How long an estimate will be held before potential release. </a:t>
          </a:r>
        </a:p>
      </dsp:txBody>
      <dsp:txXfrm>
        <a:off x="367672" y="1593149"/>
        <a:ext cx="8918495" cy="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0FC86-8342-4A2C-826C-490B99F7F34D}">
      <dsp:nvSpPr>
        <dsp:cNvPr id="0" name=""/>
        <dsp:cNvSpPr/>
      </dsp:nvSpPr>
      <dsp:spPr>
        <a:xfrm>
          <a:off x="0" y="22799"/>
          <a:ext cx="6492875" cy="46800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A. 	Source Selection Issues</a:t>
          </a:r>
        </a:p>
      </dsp:txBody>
      <dsp:txXfrm>
        <a:off x="22846" y="45645"/>
        <a:ext cx="6447183" cy="422308"/>
      </dsp:txXfrm>
    </dsp:sp>
    <dsp:sp modelId="{93DE02E7-D781-4402-8204-36B24300F251}">
      <dsp:nvSpPr>
        <dsp:cNvPr id="0" name=""/>
        <dsp:cNvSpPr/>
      </dsp:nvSpPr>
      <dsp:spPr>
        <a:xfrm>
          <a:off x="0" y="490799"/>
          <a:ext cx="6492875"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latin typeface="Times New Roman" panose="02020603050405020304" pitchFamily="18" charset="0"/>
              <a:cs typeface="Times New Roman" panose="02020603050405020304" pitchFamily="18" charset="0"/>
            </a:rPr>
            <a:t>New independent estimate requirements should be drafted to ensure competition is not unnecessarily reduced or the selection of sources skewed in a manner that creates unintended disadvantages or benefits.</a:t>
          </a:r>
        </a:p>
      </dsp:txBody>
      <dsp:txXfrm>
        <a:off x="0" y="490799"/>
        <a:ext cx="6492875" cy="683100"/>
      </dsp:txXfrm>
    </dsp:sp>
    <dsp:sp modelId="{E0C18C5E-5301-4DCD-97DE-82620C548C87}">
      <dsp:nvSpPr>
        <dsp:cNvPr id="0" name=""/>
        <dsp:cNvSpPr/>
      </dsp:nvSpPr>
      <dsp:spPr>
        <a:xfrm>
          <a:off x="0" y="1173899"/>
          <a:ext cx="6492875" cy="468000"/>
        </a:xfrm>
        <a:prstGeom prst="roundRect">
          <a:avLst/>
        </a:prstGeom>
        <a:solidFill>
          <a:schemeClr val="accent2">
            <a:hueOff val="11784"/>
            <a:satOff val="-11496"/>
            <a:lumOff val="-58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B. 	Price Signaling</a:t>
          </a:r>
        </a:p>
      </dsp:txBody>
      <dsp:txXfrm>
        <a:off x="22846" y="1196745"/>
        <a:ext cx="6447183" cy="422308"/>
      </dsp:txXfrm>
    </dsp:sp>
    <dsp:sp modelId="{1B4F650F-6F4F-4EC9-BD94-91616DCBC5A1}">
      <dsp:nvSpPr>
        <dsp:cNvPr id="0" name=""/>
        <dsp:cNvSpPr/>
      </dsp:nvSpPr>
      <dsp:spPr>
        <a:xfrm>
          <a:off x="0" y="1641899"/>
          <a:ext cx="6492875"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latin typeface="Times New Roman" panose="02020603050405020304" pitchFamily="18" charset="0"/>
              <a:cs typeface="Times New Roman" panose="02020603050405020304" pitchFamily="18" charset="0"/>
            </a:rPr>
            <a:t>To reduce the potential of price signaling and the likelihood of price fixing, information regarding pre-solicitation independent estimates by an offeror should be controlled and generally considered confidential information not to be publicly disclosed.</a:t>
          </a:r>
        </a:p>
      </dsp:txBody>
      <dsp:txXfrm>
        <a:off x="0" y="1641899"/>
        <a:ext cx="6492875" cy="910800"/>
      </dsp:txXfrm>
    </dsp:sp>
    <dsp:sp modelId="{8BAEC575-0604-4E96-B7FB-27D9C7B2ADF1}">
      <dsp:nvSpPr>
        <dsp:cNvPr id="0" name=""/>
        <dsp:cNvSpPr/>
      </dsp:nvSpPr>
      <dsp:spPr>
        <a:xfrm>
          <a:off x="0" y="2552700"/>
          <a:ext cx="6492875" cy="468000"/>
        </a:xfrm>
        <a:prstGeom prst="roundRect">
          <a:avLst/>
        </a:prstGeom>
        <a:solidFill>
          <a:schemeClr val="accent2">
            <a:hueOff val="23569"/>
            <a:satOff val="-22991"/>
            <a:lumOff val="-1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C. 	Overburdensome Requirements </a:t>
          </a:r>
        </a:p>
      </dsp:txBody>
      <dsp:txXfrm>
        <a:off x="22846" y="2575546"/>
        <a:ext cx="6447183" cy="422308"/>
      </dsp:txXfrm>
    </dsp:sp>
    <dsp:sp modelId="{5DA2B50E-7020-4CDF-AAB8-D4ECB1936BD6}">
      <dsp:nvSpPr>
        <dsp:cNvPr id="0" name=""/>
        <dsp:cNvSpPr/>
      </dsp:nvSpPr>
      <dsp:spPr>
        <a:xfrm>
          <a:off x="0" y="3020700"/>
          <a:ext cx="6492875"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latin typeface="Times New Roman" panose="02020603050405020304" pitchFamily="18" charset="0"/>
              <a:cs typeface="Times New Roman" panose="02020603050405020304" pitchFamily="18" charset="0"/>
            </a:rPr>
            <a:t>A new provision should mitigate unduly restrictive requirements that will unnecessarily reduce competition or result in excessive administrative or logistical costs to the offeror.</a:t>
          </a:r>
        </a:p>
      </dsp:txBody>
      <dsp:txXfrm>
        <a:off x="0" y="3020700"/>
        <a:ext cx="6492875" cy="683100"/>
      </dsp:txXfrm>
    </dsp:sp>
    <dsp:sp modelId="{749F786C-7F26-4C95-B112-150E84901F66}">
      <dsp:nvSpPr>
        <dsp:cNvPr id="0" name=""/>
        <dsp:cNvSpPr/>
      </dsp:nvSpPr>
      <dsp:spPr>
        <a:xfrm>
          <a:off x="0" y="3703800"/>
          <a:ext cx="6492875" cy="468000"/>
        </a:xfrm>
        <a:prstGeom prst="roundRect">
          <a:avLst/>
        </a:prstGeom>
        <a:solidFill>
          <a:schemeClr val="accent2">
            <a:hueOff val="35353"/>
            <a:satOff val="-34487"/>
            <a:lumOff val="-176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C. 	Price Realism </a:t>
          </a:r>
        </a:p>
      </dsp:txBody>
      <dsp:txXfrm>
        <a:off x="22846" y="3726646"/>
        <a:ext cx="6447183" cy="422308"/>
      </dsp:txXfrm>
    </dsp:sp>
    <dsp:sp modelId="{DB8880CB-B8C8-4B88-B7AE-7C16DC7CF5FE}">
      <dsp:nvSpPr>
        <dsp:cNvPr id="0" name=""/>
        <dsp:cNvSpPr/>
      </dsp:nvSpPr>
      <dsp:spPr>
        <a:xfrm>
          <a:off x="0" y="4171800"/>
          <a:ext cx="6492875"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Times New Roman" panose="02020603050405020304" pitchFamily="18" charset="0"/>
              <a:cs typeface="Times New Roman" panose="02020603050405020304" pitchFamily="18" charset="0"/>
            </a:rPr>
            <a:t>Mitigating the use of the prior independent estimates as price realism tools should help reduce the risks of litigation while still ensuring the estimates may be used to the advantage of the offeror’s understanding and budgeting capabilities.</a:t>
          </a:r>
        </a:p>
      </dsp:txBody>
      <dsp:txXfrm>
        <a:off x="0" y="4171800"/>
        <a:ext cx="6492875" cy="9108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D52DA34-A4CE-4D8E-B530-5715C117100C}" type="datetimeFigureOut">
              <a:rPr lang="en-US" smtClean="0"/>
              <a:t>10/10/2023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786B61F-622B-42E1-B3E7-A596ADB3A5F5}" type="slidenum">
              <a:rPr lang="en-US" smtClean="0"/>
              <a:t>‹#›</a:t>
            </a:fld>
            <a:endParaRPr lang="en-US"/>
          </a:p>
        </p:txBody>
      </p:sp>
    </p:spTree>
    <p:extLst>
      <p:ext uri="{BB962C8B-B14F-4D97-AF65-F5344CB8AC3E}">
        <p14:creationId xmlns:p14="http://schemas.microsoft.com/office/powerpoint/2010/main" val="200301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786B61F-622B-42E1-B3E7-A596ADB3A5F5}" type="slidenum">
              <a:rPr lang="en-US" smtClean="0"/>
              <a:t>6</a:t>
            </a:fld>
            <a:endParaRPr lang="en-US"/>
          </a:p>
        </p:txBody>
      </p:sp>
    </p:spTree>
    <p:extLst>
      <p:ext uri="{BB962C8B-B14F-4D97-AF65-F5344CB8AC3E}">
        <p14:creationId xmlns:p14="http://schemas.microsoft.com/office/powerpoint/2010/main" val="96045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6B61F-622B-42E1-B3E7-A596ADB3A5F5}" type="slidenum">
              <a:rPr lang="en-US" smtClean="0"/>
              <a:t>8</a:t>
            </a:fld>
            <a:endParaRPr lang="en-US"/>
          </a:p>
        </p:txBody>
      </p:sp>
    </p:spTree>
    <p:extLst>
      <p:ext uri="{BB962C8B-B14F-4D97-AF65-F5344CB8AC3E}">
        <p14:creationId xmlns:p14="http://schemas.microsoft.com/office/powerpoint/2010/main" val="84110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90077C-5A3C-4029-891B-9F629B70ADE5}" type="datetime1">
              <a:rPr lang="en-US" smtClean="0"/>
              <a:t>10/10/2023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416143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D8021C-EE75-4209-AB80-55584D3A8968}"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406247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12BAF2-7EE4-4593-8129-8479648AE99A}"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146589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5CD12-703B-40EE-B4F2-0D9B3CB686E9}"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1654127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E8D18-B64A-4FA8-A776-827AAFC7C8AE}"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1666090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3B3B1-E35E-4526-9B5A-F6EF94D218D3}"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254530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162F6-746D-4C36-8484-833EF0125506}"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1647076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C2701E-EFAA-409E-989A-E38767C25A72}"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2836030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57FD8E-2ED5-431E-8DC9-22BCE86B5EFD}"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49741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A72301-33F8-410D-8461-60B6B2F949A7}"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168939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06B5C9-B0E0-4ABD-9C5C-5C6D718CDD80}"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183988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F343FB-36C8-436E-A2F7-6C46C9FE69DF}"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324662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163EDB-4B6E-4398-BF3C-9696A7ACBFD0}" type="datetime1">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317569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5C927D-EDE9-4FD8-8489-ECBCD228145E}" type="datetime1">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74540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6FB3F-A7BB-45D0-B5D3-5DB66F33E257}" type="datetime1">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49401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3790B-01AB-4F05-B0E8-1E7D13BF2A47}"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329305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E1083-075C-4CDC-BCC3-7A3B551DD74B}"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3B3EC-B7A6-4D0A-AA99-7D91F8CDD363}" type="slidenum">
              <a:rPr lang="en-US" smtClean="0"/>
              <a:t>‹#›</a:t>
            </a:fld>
            <a:endParaRPr lang="en-US"/>
          </a:p>
        </p:txBody>
      </p:sp>
    </p:spTree>
    <p:extLst>
      <p:ext uri="{BB962C8B-B14F-4D97-AF65-F5344CB8AC3E}">
        <p14:creationId xmlns:p14="http://schemas.microsoft.com/office/powerpoint/2010/main" val="370583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0678DE-6B5B-466E-A568-CC09D6B1C9B9}" type="datetime1">
              <a:rPr lang="en-US" smtClean="0"/>
              <a:t>10/10/2023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A3B3EC-B7A6-4D0A-AA99-7D91F8CDD363}" type="slidenum">
              <a:rPr lang="en-US" smtClean="0"/>
              <a:t>‹#›</a:t>
            </a:fld>
            <a:endParaRPr lang="en-US"/>
          </a:p>
        </p:txBody>
      </p:sp>
    </p:spTree>
    <p:extLst>
      <p:ext uri="{BB962C8B-B14F-4D97-AF65-F5344CB8AC3E}">
        <p14:creationId xmlns:p14="http://schemas.microsoft.com/office/powerpoint/2010/main" val="1337637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787BE72-D683-C5A7-7DED-DE173CE69B61}"/>
              </a:ext>
            </a:extLst>
          </p:cNvPr>
          <p:cNvPicPr>
            <a:picLocks noChangeAspect="1"/>
          </p:cNvPicPr>
          <p:nvPr/>
        </p:nvPicPr>
        <p:blipFill rotWithShape="1">
          <a:blip r:embed="rId2">
            <a:alphaModFix amt="40000"/>
          </a:blip>
          <a:srcRect t="1160" b="13613"/>
          <a:stretch/>
        </p:blipFill>
        <p:spPr>
          <a:xfrm>
            <a:off x="20" y="10"/>
            <a:ext cx="12191980" cy="6857990"/>
          </a:xfrm>
          <a:prstGeom prst="rect">
            <a:avLst/>
          </a:prstGeom>
        </p:spPr>
      </p:pic>
      <p:sp>
        <p:nvSpPr>
          <p:cNvPr id="2" name="Title 1">
            <a:extLst>
              <a:ext uri="{FF2B5EF4-FFF2-40B4-BE49-F238E27FC236}">
                <a16:creationId xmlns:a16="http://schemas.microsoft.com/office/drawing/2014/main" id="{21271D86-5957-F773-BD27-12CBB45E2AB0}"/>
              </a:ext>
            </a:extLst>
          </p:cNvPr>
          <p:cNvSpPr>
            <a:spLocks noGrp="1"/>
          </p:cNvSpPr>
          <p:nvPr>
            <p:ph type="ctrTitle"/>
          </p:nvPr>
        </p:nvSpPr>
        <p:spPr>
          <a:xfrm>
            <a:off x="2928401" y="1380068"/>
            <a:ext cx="8574622" cy="2616199"/>
          </a:xfrm>
        </p:spPr>
        <p:txBody>
          <a:bodyPr>
            <a:normAutofit/>
          </a:bodyPr>
          <a:lstStyle/>
          <a:p>
            <a:pPr>
              <a:lnSpc>
                <a:spcPct val="90000"/>
              </a:lnSpc>
            </a:pPr>
            <a:r>
              <a:rPr lang="en-US">
                <a:latin typeface="Times New Roman" panose="02020603050405020304" pitchFamily="18" charset="0"/>
                <a:cs typeface="Times New Roman" panose="02020603050405020304" pitchFamily="18" charset="0"/>
              </a:rPr>
              <a:t>Reforming the MPC: Requiring Independent Estimates</a:t>
            </a:r>
            <a:endParaRPr lang="en-US" dirty="0"/>
          </a:p>
        </p:txBody>
      </p:sp>
      <p:sp>
        <p:nvSpPr>
          <p:cNvPr id="3" name="Subtitle 2">
            <a:extLst>
              <a:ext uri="{FF2B5EF4-FFF2-40B4-BE49-F238E27FC236}">
                <a16:creationId xmlns:a16="http://schemas.microsoft.com/office/drawing/2014/main" id="{5444EE47-A057-0A93-2473-3CA2E873CC2C}"/>
              </a:ext>
            </a:extLst>
          </p:cNvPr>
          <p:cNvSpPr>
            <a:spLocks noGrp="1"/>
          </p:cNvSpPr>
          <p:nvPr>
            <p:ph type="subTitle" idx="1"/>
          </p:nvPr>
        </p:nvSpPr>
        <p:spPr>
          <a:xfrm>
            <a:off x="4515377" y="3996267"/>
            <a:ext cx="6987645" cy="1388534"/>
          </a:xfrm>
        </p:spPr>
        <p:txBody>
          <a:bodyPr>
            <a:normAutofit/>
          </a:bodyPr>
          <a:lstStyle/>
          <a:p>
            <a:pPr>
              <a:lnSpc>
                <a:spcPct val="90000"/>
              </a:lnSpc>
            </a:pPr>
            <a:r>
              <a:rPr lang="en-US" sz="1200" cap="small">
                <a:latin typeface="Times New Roman" panose="02020603050405020304" pitchFamily="18" charset="0"/>
                <a:cs typeface="Times New Roman" panose="02020603050405020304" pitchFamily="18" charset="0"/>
              </a:rPr>
              <a:t>The George Washington University Law School</a:t>
            </a:r>
          </a:p>
          <a:p>
            <a:pPr>
              <a:lnSpc>
                <a:spcPct val="90000"/>
              </a:lnSpc>
            </a:pPr>
            <a:r>
              <a:rPr lang="en-US" sz="1200" cap="small">
                <a:latin typeface="Times New Roman" panose="02020603050405020304" pitchFamily="18" charset="0"/>
                <a:cs typeface="Times New Roman" panose="02020603050405020304" pitchFamily="18" charset="0"/>
              </a:rPr>
              <a:t>State &amp; Local Model Procurement Code Reform Proposal</a:t>
            </a:r>
          </a:p>
          <a:p>
            <a:pPr>
              <a:lnSpc>
                <a:spcPct val="90000"/>
              </a:lnSpc>
            </a:pPr>
            <a:r>
              <a:rPr lang="en-US" sz="1200" cap="small">
                <a:latin typeface="Times New Roman" panose="02020603050405020304" pitchFamily="18" charset="0"/>
                <a:cs typeface="Times New Roman" panose="02020603050405020304" pitchFamily="18" charset="0"/>
              </a:rPr>
              <a:t>Fall 2023</a:t>
            </a:r>
          </a:p>
          <a:p>
            <a:pPr>
              <a:lnSpc>
                <a:spcPct val="90000"/>
              </a:lnSpc>
            </a:pPr>
            <a:endParaRPr lang="en-US" sz="1200" cap="small">
              <a:latin typeface="Times New Roman" panose="02020603050405020304" pitchFamily="18" charset="0"/>
              <a:cs typeface="Times New Roman" panose="02020603050405020304" pitchFamily="18" charset="0"/>
            </a:endParaRPr>
          </a:p>
          <a:p>
            <a:pPr>
              <a:lnSpc>
                <a:spcPct val="90000"/>
              </a:lnSpc>
            </a:pPr>
            <a:r>
              <a:rPr lang="en-US" sz="1200" cap="small">
                <a:latin typeface="Times New Roman" panose="02020603050405020304" pitchFamily="18" charset="0"/>
                <a:cs typeface="Times New Roman" panose="02020603050405020304" pitchFamily="18" charset="0"/>
              </a:rPr>
              <a:t>Matthew Vaught</a:t>
            </a:r>
          </a:p>
        </p:txBody>
      </p:sp>
      <p:sp>
        <p:nvSpPr>
          <p:cNvPr id="4" name="Slide Number Placeholder 3">
            <a:extLst>
              <a:ext uri="{FF2B5EF4-FFF2-40B4-BE49-F238E27FC236}">
                <a16:creationId xmlns:a16="http://schemas.microsoft.com/office/drawing/2014/main" id="{E7A51A81-E47A-242A-96E2-65DCA20BFBF2}"/>
              </a:ext>
            </a:extLst>
          </p:cNvPr>
          <p:cNvSpPr>
            <a:spLocks noGrp="1"/>
          </p:cNvSpPr>
          <p:nvPr>
            <p:ph type="sldNum" sz="quarter" idx="12"/>
          </p:nvPr>
        </p:nvSpPr>
        <p:spPr>
          <a:xfrm>
            <a:off x="10951856" y="5883275"/>
            <a:ext cx="551167" cy="365125"/>
          </a:xfrm>
        </p:spPr>
        <p:txBody>
          <a:bodyPr>
            <a:normAutofit/>
          </a:bodyPr>
          <a:lstStyle/>
          <a:p>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2764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299E-68BC-E259-910E-EF1F5C413FBA}"/>
              </a:ext>
            </a:extLst>
          </p:cNvPr>
          <p:cNvSpPr>
            <a:spLocks noGrp="1"/>
          </p:cNvSpPr>
          <p:nvPr>
            <p:ph type="title"/>
          </p:nvPr>
        </p:nvSpPr>
        <p:spPr>
          <a:xfrm>
            <a:off x="1484310" y="286306"/>
            <a:ext cx="10363132" cy="844826"/>
          </a:xfrm>
        </p:spPr>
        <p:txBody>
          <a:bodyPr>
            <a:normAutofit/>
          </a:bodyPr>
          <a:lstStyle/>
          <a:p>
            <a:r>
              <a:rPr lang="en-US" cap="small" dirty="0">
                <a:latin typeface="Times New Roman" panose="02020603050405020304" pitchFamily="18" charset="0"/>
                <a:cs typeface="Times New Roman" panose="02020603050405020304" pitchFamily="18" charset="0"/>
              </a:rPr>
              <a:t>AFARS Example</a:t>
            </a:r>
          </a:p>
        </p:txBody>
      </p:sp>
      <p:sp>
        <p:nvSpPr>
          <p:cNvPr id="3" name="Content Placeholder 2">
            <a:extLst>
              <a:ext uri="{FF2B5EF4-FFF2-40B4-BE49-F238E27FC236}">
                <a16:creationId xmlns:a16="http://schemas.microsoft.com/office/drawing/2014/main" id="{81708150-64FC-BF53-241D-7F69FAEF1475}"/>
              </a:ext>
            </a:extLst>
          </p:cNvPr>
          <p:cNvSpPr>
            <a:spLocks noGrp="1"/>
          </p:cNvSpPr>
          <p:nvPr>
            <p:ph idx="1"/>
          </p:nvPr>
        </p:nvSpPr>
        <p:spPr>
          <a:xfrm>
            <a:off x="1484310" y="1317561"/>
            <a:ext cx="10018713" cy="5145381"/>
          </a:xfrm>
        </p:spPr>
        <p:txBody>
          <a:bodyPr>
            <a:normAutofit/>
          </a:bodyPr>
          <a:lstStyle/>
          <a:p>
            <a:pPr indent="0" algn="l" fontAlgn="base">
              <a:spcBef>
                <a:spcPts val="0"/>
              </a:spcBef>
              <a:spcAft>
                <a:spcPts val="0"/>
              </a:spcAft>
              <a:buNone/>
            </a:pPr>
            <a:r>
              <a:rPr lang="en-US" sz="2000" b="0" i="0" dirty="0">
                <a:effectLst/>
                <a:latin typeface="Times New Roman" panose="02020603050405020304" pitchFamily="18" charset="0"/>
                <a:cs typeface="Times New Roman" panose="02020603050405020304" pitchFamily="18" charset="0"/>
              </a:rPr>
              <a:t>The Army Federal Acquisition Regulation Supplement (AFARS) provides a beneficial outline of guidance on independent estimate requirements that are neither overly restrictive or overburdensome. The three main topics addressed indicate that an independent estimate should:</a:t>
            </a:r>
          </a:p>
          <a:p>
            <a:pPr marL="1257300" lvl="1" indent="-514350" fontAlgn="base">
              <a:lnSpc>
                <a:spcPct val="120000"/>
              </a:lnSpc>
              <a:spcBef>
                <a:spcPts val="0"/>
              </a:spcBef>
              <a:spcAft>
                <a:spcPts val="0"/>
              </a:spcAft>
              <a:buClrTx/>
              <a:buSzPct val="90000"/>
              <a:buFont typeface="+mj-lt"/>
              <a:buAutoNum type="romanUcPeriod"/>
            </a:pPr>
            <a:r>
              <a:rPr lang="en-US" dirty="0">
                <a:latin typeface="Times New Roman" panose="02020603050405020304" pitchFamily="18" charset="0"/>
                <a:cs typeface="Times New Roman" panose="02020603050405020304" pitchFamily="18" charset="0"/>
              </a:rPr>
              <a:t>C</a:t>
            </a:r>
            <a:r>
              <a:rPr lang="en-US" b="0" i="0" dirty="0">
                <a:effectLst/>
                <a:latin typeface="Times New Roman" panose="02020603050405020304" pitchFamily="18" charset="0"/>
                <a:cs typeface="Times New Roman" panose="02020603050405020304" pitchFamily="18" charset="0"/>
              </a:rPr>
              <a:t>ontain enough detail to verify the validity of the offerors’ proposals</a:t>
            </a:r>
            <a:r>
              <a:rPr lang="en-US" b="0" i="0" dirty="0">
                <a:solidFill>
                  <a:srgbClr val="000000"/>
                </a:solidFill>
                <a:effectLst/>
                <a:latin typeface="Times New Roman" panose="02020603050405020304" pitchFamily="18" charset="0"/>
                <a:cs typeface="Times New Roman" panose="02020603050405020304" pitchFamily="18" charset="0"/>
              </a:rPr>
              <a:t>;</a:t>
            </a:r>
          </a:p>
          <a:p>
            <a:pPr marL="1257300" lvl="1" indent="-514350" fontAlgn="base">
              <a:lnSpc>
                <a:spcPct val="120000"/>
              </a:lnSpc>
              <a:spcBef>
                <a:spcPts val="0"/>
              </a:spcBef>
              <a:spcAft>
                <a:spcPts val="0"/>
              </a:spcAft>
              <a:buClrTx/>
              <a:buSzPct val="90000"/>
              <a:buFont typeface="+mj-lt"/>
              <a:buAutoNum type="romanUcPeriod"/>
            </a:pPr>
            <a:r>
              <a:rPr lang="en-US" dirty="0">
                <a:latin typeface="Times New Roman" panose="02020603050405020304" pitchFamily="18" charset="0"/>
                <a:cs typeface="Times New Roman" panose="02020603050405020304" pitchFamily="18" charset="0"/>
              </a:rPr>
              <a:t>Provide </a:t>
            </a:r>
            <a:r>
              <a:rPr lang="en-US" b="0" i="0" dirty="0">
                <a:effectLst/>
                <a:latin typeface="Times New Roman" panose="02020603050405020304" pitchFamily="18" charset="0"/>
                <a:cs typeface="Times New Roman" panose="02020603050405020304" pitchFamily="18" charset="0"/>
              </a:rPr>
              <a:t>sufficient narrative and analytical detail; and</a:t>
            </a:r>
          </a:p>
          <a:p>
            <a:pPr marL="1257300" lvl="1" indent="-514350" fontAlgn="base">
              <a:lnSpc>
                <a:spcPct val="120000"/>
              </a:lnSpc>
              <a:spcBef>
                <a:spcPts val="0"/>
              </a:spcBef>
              <a:spcAft>
                <a:spcPts val="0"/>
              </a:spcAft>
              <a:buClrTx/>
              <a:buSzPct val="90000"/>
              <a:buFont typeface="+mj-lt"/>
              <a:buAutoNum type="romanUcPeriod"/>
            </a:pPr>
            <a:r>
              <a:rPr lang="en-US" dirty="0">
                <a:latin typeface="Times New Roman" panose="02020603050405020304" pitchFamily="18" charset="0"/>
                <a:cs typeface="Times New Roman" panose="02020603050405020304" pitchFamily="18" charset="0"/>
              </a:rPr>
              <a:t>C</a:t>
            </a:r>
            <a:r>
              <a:rPr lang="en-US" b="0" i="0" dirty="0">
                <a:effectLst/>
                <a:latin typeface="Times New Roman" panose="02020603050405020304" pitchFamily="18" charset="0"/>
                <a:cs typeface="Times New Roman" panose="02020603050405020304" pitchFamily="18" charset="0"/>
              </a:rPr>
              <a:t>ontain a certification that the estimate was independently developed prior to seeking formal proposals from contractors.</a:t>
            </a:r>
            <a:r>
              <a:rPr lang="en-US"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indent="0" algn="l" fontAlgn="base">
              <a:spcBef>
                <a:spcPts val="0"/>
              </a:spcBef>
              <a:spcAft>
                <a:spcPts val="0"/>
              </a:spcAft>
              <a:buNone/>
            </a:pPr>
            <a:endParaRPr lang="en-US" sz="2000" b="1" dirty="0">
              <a:latin typeface="Times New Roman" panose="02020603050405020304" pitchFamily="18" charset="0"/>
              <a:cs typeface="Times New Roman" panose="02020603050405020304" pitchFamily="18" charset="0"/>
            </a:endParaRPr>
          </a:p>
          <a:p>
            <a:pPr indent="0" algn="l" fontAlgn="base">
              <a:spcBef>
                <a:spcPts val="0"/>
              </a:spcBef>
              <a:spcAft>
                <a:spcPts val="0"/>
              </a:spcAft>
              <a:buNone/>
            </a:pPr>
            <a:r>
              <a:rPr lang="en-US" sz="1800" b="1" dirty="0">
                <a:latin typeface="Times New Roman" panose="02020603050405020304" pitchFamily="18" charset="0"/>
                <a:cs typeface="Times New Roman" panose="02020603050405020304" pitchFamily="18" charset="0"/>
              </a:rPr>
              <a:t>AFARS 5107.9002 </a:t>
            </a:r>
            <a:r>
              <a:rPr lang="en-US" sz="1800" b="1" i="0" dirty="0">
                <a:effectLst/>
                <a:latin typeface="Times New Roman" panose="02020603050405020304" pitchFamily="18" charset="0"/>
                <a:cs typeface="Times New Roman" panose="02020603050405020304" pitchFamily="18" charset="0"/>
              </a:rPr>
              <a:t>- Independent Government Estimates  </a:t>
            </a:r>
          </a:p>
          <a:p>
            <a:pPr indent="0" algn="l" fontAlgn="base">
              <a:spcBef>
                <a:spcPts val="0"/>
              </a:spcBef>
              <a:spcAft>
                <a:spcPts val="0"/>
              </a:spcAft>
              <a:buNone/>
            </a:pPr>
            <a:r>
              <a:rPr lang="en-US" sz="1800" b="0" i="0" dirty="0">
                <a:solidFill>
                  <a:srgbClr val="000000"/>
                </a:solidFill>
                <a:effectLst/>
                <a:latin typeface="Times New Roman" panose="02020603050405020304" pitchFamily="18" charset="0"/>
                <a:cs typeface="Times New Roman" panose="02020603050405020304" pitchFamily="18" charset="0"/>
              </a:rPr>
              <a:t>The contracting officer shall ensure, prior to accepting an IGE, that—</a:t>
            </a:r>
          </a:p>
          <a:p>
            <a:pPr indent="0" algn="l" fontAlgn="base">
              <a:spcBef>
                <a:spcPts val="0"/>
              </a:spcBef>
              <a:spcAft>
                <a:spcPts val="0"/>
              </a:spcAft>
              <a:buNone/>
            </a:pPr>
            <a:r>
              <a:rPr lang="en-US" sz="1800" b="0" i="0" dirty="0">
                <a:solidFill>
                  <a:srgbClr val="000000"/>
                </a:solidFill>
                <a:effectLst/>
                <a:latin typeface="Times New Roman" panose="02020603050405020304" pitchFamily="18" charset="0"/>
                <a:cs typeface="Times New Roman" panose="02020603050405020304" pitchFamily="18" charset="0"/>
              </a:rPr>
              <a:t>	(1)  The IGE </a:t>
            </a:r>
            <a:r>
              <a:rPr lang="en-US" sz="1800" b="0" i="0" dirty="0">
                <a:solidFill>
                  <a:srgbClr val="FF0000"/>
                </a:solidFill>
                <a:effectLst/>
                <a:latin typeface="Times New Roman" panose="02020603050405020304" pitchFamily="18" charset="0"/>
                <a:cs typeface="Times New Roman" panose="02020603050405020304" pitchFamily="18" charset="0"/>
              </a:rPr>
              <a:t>contains enough detail to verify the validity of the offerors’ proposals</a:t>
            </a:r>
            <a:r>
              <a:rPr lang="en-US" sz="1800" b="0" i="0" dirty="0">
                <a:solidFill>
                  <a:srgbClr val="000000"/>
                </a:solidFill>
                <a:effectLst/>
                <a:latin typeface="Times New Roman" panose="02020603050405020304" pitchFamily="18" charset="0"/>
                <a:cs typeface="Times New Roman" panose="02020603050405020304" pitchFamily="18" charset="0"/>
              </a:rPr>
              <a:t>;</a:t>
            </a:r>
          </a:p>
          <a:p>
            <a:pPr indent="0" algn="l" fontAlgn="base">
              <a:spcBef>
                <a:spcPts val="0"/>
              </a:spcBef>
              <a:spcAft>
                <a:spcPts val="0"/>
              </a:spcAft>
              <a:buNone/>
            </a:pPr>
            <a:r>
              <a:rPr lang="en-US" sz="1800" b="0" i="0" dirty="0">
                <a:solidFill>
                  <a:srgbClr val="000000"/>
                </a:solidFill>
                <a:effectLst/>
                <a:latin typeface="Times New Roman" panose="02020603050405020304" pitchFamily="18" charset="0"/>
                <a:cs typeface="Times New Roman" panose="02020603050405020304" pitchFamily="18" charset="0"/>
              </a:rPr>
              <a:t>	(2)  The IGE </a:t>
            </a:r>
            <a:r>
              <a:rPr lang="en-US" sz="1800" b="0" i="0" dirty="0">
                <a:solidFill>
                  <a:srgbClr val="FF0000"/>
                </a:solidFill>
                <a:effectLst/>
                <a:latin typeface="Times New Roman" panose="02020603050405020304" pitchFamily="18" charset="0"/>
                <a:cs typeface="Times New Roman" panose="02020603050405020304" pitchFamily="18" charset="0"/>
              </a:rPr>
              <a:t>provides sufficient narrative and analytical detail, to include reference 						material, to support its preparation</a:t>
            </a:r>
            <a:r>
              <a:rPr lang="en-US" sz="1800" b="0" i="0" dirty="0">
                <a:solidFill>
                  <a:srgbClr val="000000"/>
                </a:solidFill>
                <a:effectLst/>
                <a:latin typeface="Times New Roman" panose="02020603050405020304" pitchFamily="18" charset="0"/>
                <a:cs typeface="Times New Roman" panose="02020603050405020304" pitchFamily="18" charset="0"/>
              </a:rPr>
              <a:t>;</a:t>
            </a:r>
          </a:p>
          <a:p>
            <a:pPr indent="0" algn="l" fontAlgn="base">
              <a:spcBef>
                <a:spcPts val="0"/>
              </a:spcBef>
              <a:spcAft>
                <a:spcPts val="0"/>
              </a:spcAft>
              <a:buNone/>
            </a:pPr>
            <a:r>
              <a:rPr lang="en-US" sz="1800" b="0" i="0" dirty="0">
                <a:solidFill>
                  <a:srgbClr val="000000"/>
                </a:solidFill>
                <a:effectLst/>
                <a:latin typeface="Times New Roman" panose="02020603050405020304" pitchFamily="18" charset="0"/>
                <a:cs typeface="Times New Roman" panose="02020603050405020304" pitchFamily="18" charset="0"/>
              </a:rPr>
              <a:t>	(3)  The IGE contains a certification that the Government independently developed the IGE </a:t>
            </a:r>
            <a:r>
              <a:rPr lang="en-US" sz="1800" b="0" i="0" dirty="0">
                <a:solidFill>
                  <a:srgbClr val="FF0000"/>
                </a:solidFill>
                <a:effectLst/>
                <a:latin typeface="Times New Roman" panose="02020603050405020304" pitchFamily="18" charset="0"/>
                <a:cs typeface="Times New Roman" panose="02020603050405020304" pitchFamily="18" charset="0"/>
              </a:rPr>
              <a:t>prior to 		seeking formal proposals from contractors</a:t>
            </a:r>
            <a:r>
              <a:rPr lang="en-US" sz="1800" dirty="0">
                <a:solidFill>
                  <a:srgbClr val="000000"/>
                </a:solidFill>
                <a:latin typeface="Times New Roman" panose="02020603050405020304" pitchFamily="18" charset="0"/>
                <a:cs typeface="Times New Roman" panose="02020603050405020304" pitchFamily="18" charset="0"/>
              </a:rPr>
              <a:t> . . . </a:t>
            </a:r>
            <a:endParaRPr lang="en-US" sz="1800" b="0" i="0" dirty="0">
              <a:solidFill>
                <a:srgbClr val="000000"/>
              </a:solidFill>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C336E3FA-BA8A-2BD3-CC64-AC77FE37B214}"/>
              </a:ext>
            </a:extLst>
          </p:cNvPr>
          <p:cNvSpPr>
            <a:spLocks noGrp="1"/>
          </p:cNvSpPr>
          <p:nvPr>
            <p:ph type="sldNum" sz="quarter" idx="12"/>
          </p:nvPr>
        </p:nvSpPr>
        <p:spPr>
          <a:xfrm>
            <a:off x="11300648" y="6319618"/>
            <a:ext cx="551167" cy="365125"/>
          </a:xfrm>
        </p:spPr>
        <p:txBody>
          <a:bodyPr/>
          <a:lstStyle/>
          <a:p>
            <a:fld id="{69A3B3EC-B7A6-4D0A-AA99-7D91F8CDD363}" type="slidenum">
              <a:rPr lang="en-US" sz="1400" smtClean="0">
                <a:latin typeface="Times New Roman" panose="02020603050405020304" pitchFamily="18" charset="0"/>
                <a:cs typeface="Times New Roman" panose="02020603050405020304" pitchFamily="18" charset="0"/>
              </a:rPr>
              <a:t>10</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916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25" name="Freeform: Shape 2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2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F50A9602-DA37-B4C0-E10F-260F29FFC790}"/>
              </a:ext>
            </a:extLst>
          </p:cNvPr>
          <p:cNvSpPr>
            <a:spLocks noGrp="1"/>
          </p:cNvSpPr>
          <p:nvPr>
            <p:ph type="title"/>
          </p:nvPr>
        </p:nvSpPr>
        <p:spPr>
          <a:xfrm>
            <a:off x="1836013" y="1072609"/>
            <a:ext cx="3041557" cy="4522647"/>
          </a:xfrm>
          <a:effectLst/>
        </p:spPr>
        <p:txBody>
          <a:bodyPr anchor="ctr">
            <a:normAutofit/>
          </a:bodyPr>
          <a:lstStyle/>
          <a:p>
            <a:pPr algn="l"/>
            <a:r>
              <a:rPr lang="en-US" sz="3200" cap="small" dirty="0">
                <a:solidFill>
                  <a:schemeClr val="tx2"/>
                </a:solidFill>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6157D691-EEE3-9388-9BF6-CBDB06ADB705}"/>
              </a:ext>
            </a:extLst>
          </p:cNvPr>
          <p:cNvSpPr>
            <a:spLocks noGrp="1"/>
          </p:cNvSpPr>
          <p:nvPr>
            <p:ph idx="1"/>
          </p:nvPr>
        </p:nvSpPr>
        <p:spPr>
          <a:xfrm>
            <a:off x="5149032" y="1072609"/>
            <a:ext cx="6383207" cy="4522647"/>
          </a:xfrm>
        </p:spPr>
        <p:txBody>
          <a:bodyPr anchor="ctr">
            <a:normAutofit/>
          </a:bodyPr>
          <a:lstStyle/>
          <a:p>
            <a:pPr>
              <a:spcBef>
                <a:spcPts val="0"/>
              </a:spcBef>
            </a:pPr>
            <a:r>
              <a:rPr lang="en-US" sz="2000" dirty="0">
                <a:latin typeface="Times New Roman" panose="02020603050405020304" pitchFamily="18" charset="0"/>
                <a:cs typeface="Times New Roman" panose="02020603050405020304" pitchFamily="18" charset="0"/>
              </a:rPr>
              <a:t>The MPC should be revised to provide guidance incorporating an independent estimate requirement in line with the OMB Uniform Grants Guidance to specify a beneficial direction for state and local governments to establish their procurement codes and regulations. </a:t>
            </a:r>
            <a:r>
              <a:rPr lang="en-US" sz="2000">
                <a:latin typeface="Times New Roman" panose="02020603050405020304" pitchFamily="18" charset="0"/>
                <a:cs typeface="Times New Roman" panose="02020603050405020304" pitchFamily="18" charset="0"/>
              </a:rPr>
              <a:t>Additionally, including </a:t>
            </a:r>
            <a:r>
              <a:rPr lang="en-US" sz="2000" dirty="0">
                <a:latin typeface="Times New Roman" panose="02020603050405020304" pitchFamily="18" charset="0"/>
                <a:cs typeface="Times New Roman" panose="02020603050405020304" pitchFamily="18" charset="0"/>
              </a:rPr>
              <a:t>an independent estimate requirement prior to solicitation will foster a more informed procurement process better equipped to provide fiscal possibilities and restrictions.</a:t>
            </a:r>
          </a:p>
        </p:txBody>
      </p:sp>
      <p:sp>
        <p:nvSpPr>
          <p:cNvPr id="5" name="Slide Number Placeholder 3">
            <a:extLst>
              <a:ext uri="{FF2B5EF4-FFF2-40B4-BE49-F238E27FC236}">
                <a16:creationId xmlns:a16="http://schemas.microsoft.com/office/drawing/2014/main" id="{D52CE2B4-DBCA-C98C-B2F3-65B4D51CEB0A}"/>
              </a:ext>
            </a:extLst>
          </p:cNvPr>
          <p:cNvSpPr>
            <a:spLocks noGrp="1"/>
          </p:cNvSpPr>
          <p:nvPr>
            <p:ph type="sldNum" sz="quarter" idx="12"/>
          </p:nvPr>
        </p:nvSpPr>
        <p:spPr>
          <a:xfrm>
            <a:off x="10981072" y="5867131"/>
            <a:ext cx="551167" cy="365125"/>
          </a:xfrm>
        </p:spPr>
        <p:txBody>
          <a:bodyPr anchor="ctr">
            <a:normAutofit/>
          </a:bodyPr>
          <a:lstStyle/>
          <a:p>
            <a:pPr>
              <a:spcAft>
                <a:spcPts val="600"/>
              </a:spcAft>
            </a:pPr>
            <a:fld id="{69A3B3EC-B7A6-4D0A-AA99-7D91F8CDD363}" type="slidenum">
              <a:rPr lang="en-US" smtClean="0">
                <a:latin typeface="Times New Roman" panose="02020603050405020304" pitchFamily="18" charset="0"/>
                <a:cs typeface="Times New Roman" panose="02020603050405020304" pitchFamily="18" charset="0"/>
              </a:rPr>
              <a:pPr>
                <a:spcAft>
                  <a:spcPts val="600"/>
                </a:spcAft>
              </a:pPr>
              <a:t>11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27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8F8C-E055-394D-B0D1-C99BE5CE8A17}"/>
              </a:ext>
            </a:extLst>
          </p:cNvPr>
          <p:cNvSpPr>
            <a:spLocks noGrp="1"/>
          </p:cNvSpPr>
          <p:nvPr>
            <p:ph type="title"/>
          </p:nvPr>
        </p:nvSpPr>
        <p:spPr>
          <a:xfrm>
            <a:off x="1484310" y="506692"/>
            <a:ext cx="10018713" cy="935610"/>
          </a:xfrm>
        </p:spPr>
        <p:txBody>
          <a:bodyPr/>
          <a:lstStyle/>
          <a:p>
            <a:r>
              <a:rPr lang="en-US" sz="4000" kern="100" cap="small" dirty="0">
                <a:latin typeface="Times New Roman" panose="02020603050405020304" pitchFamily="18" charset="0"/>
                <a:ea typeface="DengXian" panose="02010600030101010101" pitchFamily="2" charset="-122"/>
                <a:cs typeface="Times New Roman" panose="02020603050405020304" pitchFamily="18" charset="0"/>
              </a:rPr>
              <a:t>Contact Information</a:t>
            </a:r>
            <a:endParaRPr lang="en-US" cap="small" dirty="0"/>
          </a:p>
        </p:txBody>
      </p:sp>
      <p:sp>
        <p:nvSpPr>
          <p:cNvPr id="3" name="Content Placeholder 2">
            <a:extLst>
              <a:ext uri="{FF2B5EF4-FFF2-40B4-BE49-F238E27FC236}">
                <a16:creationId xmlns:a16="http://schemas.microsoft.com/office/drawing/2014/main" id="{2CDE7777-FB2B-9C3C-BA8B-32881E2518CC}"/>
              </a:ext>
            </a:extLst>
          </p:cNvPr>
          <p:cNvSpPr>
            <a:spLocks noGrp="1"/>
          </p:cNvSpPr>
          <p:nvPr>
            <p:ph idx="1"/>
          </p:nvPr>
        </p:nvSpPr>
        <p:spPr>
          <a:xfrm>
            <a:off x="1484309" y="1442302"/>
            <a:ext cx="10018713" cy="3487917"/>
          </a:xfrm>
        </p:spPr>
        <p:txBody>
          <a:bodyPr/>
          <a:lstStyle/>
          <a:p>
            <a:pPr marL="0" indent="0" algn="ctr">
              <a:buNone/>
            </a:pPr>
            <a:r>
              <a:rPr lang="en-US" sz="3200" i="0" kern="100" dirty="0">
                <a:latin typeface="Times New Roman" panose="02020603050405020304" pitchFamily="18" charset="0"/>
                <a:ea typeface="DengXian" panose="02010600030101010101" pitchFamily="2" charset="-122"/>
                <a:cs typeface="Times New Roman" panose="02020603050405020304" pitchFamily="18" charset="0"/>
              </a:rPr>
              <a:t>Matthew Vaught</a:t>
            </a:r>
          </a:p>
          <a:p>
            <a:pPr marL="0" indent="0" algn="ctr">
              <a:buNone/>
            </a:pPr>
            <a:r>
              <a:rPr lang="en-US" sz="3200" u="sng" kern="100" dirty="0">
                <a:latin typeface="Times New Roman" panose="02020603050405020304" pitchFamily="18" charset="0"/>
                <a:ea typeface="DengXian" panose="02010600030101010101" pitchFamily="2" charset="-122"/>
                <a:cs typeface="Times New Roman" panose="02020603050405020304" pitchFamily="18" charset="0"/>
              </a:rPr>
              <a:t>Matthew.B.Vaught@gmail.com</a:t>
            </a:r>
          </a:p>
          <a:p>
            <a:pPr marL="0" indent="0" algn="ctr">
              <a:buNone/>
            </a:pPr>
            <a:r>
              <a:rPr lang="en-US" sz="3200" u="sng" kern="100" dirty="0">
                <a:latin typeface="Times New Roman" panose="02020603050405020304" pitchFamily="18" charset="0"/>
                <a:ea typeface="DengXian" panose="02010600030101010101" pitchFamily="2" charset="-122"/>
                <a:cs typeface="Times New Roman" panose="02020603050405020304" pitchFamily="18" charset="0"/>
              </a:rPr>
              <a:t>Matthew.Vaught@law.gwu.edu</a:t>
            </a:r>
          </a:p>
        </p:txBody>
      </p:sp>
      <p:sp>
        <p:nvSpPr>
          <p:cNvPr id="5" name="Slide Number Placeholder 3">
            <a:extLst>
              <a:ext uri="{FF2B5EF4-FFF2-40B4-BE49-F238E27FC236}">
                <a16:creationId xmlns:a16="http://schemas.microsoft.com/office/drawing/2014/main" id="{DBB0B866-9663-DA05-406E-13D58C604F28}"/>
              </a:ext>
            </a:extLst>
          </p:cNvPr>
          <p:cNvSpPr>
            <a:spLocks noGrp="1"/>
          </p:cNvSpPr>
          <p:nvPr>
            <p:ph type="sldNum" sz="quarter" idx="12"/>
          </p:nvPr>
        </p:nvSpPr>
        <p:spPr>
          <a:xfrm>
            <a:off x="11300648" y="6319618"/>
            <a:ext cx="551167" cy="365125"/>
          </a:xfrm>
        </p:spPr>
        <p:txBody>
          <a:bodyPr/>
          <a:lstStyle/>
          <a:p>
            <a:fld id="{69A3B3EC-B7A6-4D0A-AA99-7D91F8CDD363}" type="slidenum">
              <a:rPr lang="en-US" sz="1400" smtClean="0">
                <a:latin typeface="Times New Roman" panose="02020603050405020304" pitchFamily="18" charset="0"/>
                <a:cs typeface="Times New Roman" panose="02020603050405020304" pitchFamily="18" charset="0"/>
              </a:rPr>
              <a:t>12</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5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F07199D-670A-E4BD-1D86-5410E392AF27}"/>
              </a:ext>
            </a:extLst>
          </p:cNvPr>
          <p:cNvSpPr>
            <a:spLocks noGrp="1"/>
          </p:cNvSpPr>
          <p:nvPr>
            <p:ph type="title"/>
          </p:nvPr>
        </p:nvSpPr>
        <p:spPr>
          <a:xfrm>
            <a:off x="535021" y="685800"/>
            <a:ext cx="2639962" cy="5105400"/>
          </a:xfrm>
        </p:spPr>
        <p:txBody>
          <a:bodyPr>
            <a:normAutofit/>
          </a:bodyPr>
          <a:lstStyle/>
          <a:p>
            <a:r>
              <a:rPr lang="en-US">
                <a:solidFill>
                  <a:srgbClr val="FFFFFF"/>
                </a:solidFill>
                <a:latin typeface="Times New Roman" panose="02020603050405020304" pitchFamily="18" charset="0"/>
                <a:cs typeface="Times New Roman" panose="02020603050405020304" pitchFamily="18" charset="0"/>
              </a:rPr>
              <a:t>Agenda </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6" name="Content Placeholder 2">
            <a:extLst>
              <a:ext uri="{FF2B5EF4-FFF2-40B4-BE49-F238E27FC236}">
                <a16:creationId xmlns:a16="http://schemas.microsoft.com/office/drawing/2014/main" id="{55A6AF67-3ED7-447D-5A21-20766D591B91}"/>
              </a:ext>
            </a:extLst>
          </p:cNvPr>
          <p:cNvGraphicFramePr>
            <a:graphicFrameLocks noGrp="1"/>
          </p:cNvGraphicFramePr>
          <p:nvPr>
            <p:ph idx="1"/>
            <p:extLst>
              <p:ext uri="{D42A27DB-BD31-4B8C-83A1-F6EECF244321}">
                <p14:modId xmlns:p14="http://schemas.microsoft.com/office/powerpoint/2010/main" val="316668907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3">
            <a:extLst>
              <a:ext uri="{FF2B5EF4-FFF2-40B4-BE49-F238E27FC236}">
                <a16:creationId xmlns:a16="http://schemas.microsoft.com/office/drawing/2014/main" id="{B02C56E4-1B1C-C8D4-1C6B-F9A52D4DEA77}"/>
              </a:ext>
            </a:extLst>
          </p:cNvPr>
          <p:cNvSpPr txBox="1">
            <a:spLocks/>
          </p:cNvSpPr>
          <p:nvPr/>
        </p:nvSpPr>
        <p:spPr>
          <a:xfrm>
            <a:off x="11300648" y="6319618"/>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A3B3EC-B7A6-4D0A-AA99-7D91F8CDD363}" type="slidenum">
              <a:rPr lang="en-US" sz="1400" smtClean="0">
                <a:latin typeface="Times New Roman" panose="02020603050405020304" pitchFamily="18" charset="0"/>
                <a:cs typeface="Times New Roman" panose="02020603050405020304" pitchFamily="18" charset="0"/>
              </a:rPr>
              <a:pPr/>
              <a:t>2</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64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3"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7"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8"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9"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0"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1"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2"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1B7286DC-954A-BC92-F035-79F6773F9BE8}"/>
              </a:ext>
            </a:extLst>
          </p:cNvPr>
          <p:cNvSpPr>
            <a:spLocks noGrp="1"/>
          </p:cNvSpPr>
          <p:nvPr>
            <p:ph type="title"/>
          </p:nvPr>
        </p:nvSpPr>
        <p:spPr>
          <a:xfrm>
            <a:off x="4000499" y="195003"/>
            <a:ext cx="7345891" cy="1413933"/>
          </a:xfrm>
        </p:spPr>
        <p:txBody>
          <a:bodyPr>
            <a:normAutofit/>
          </a:bodyPr>
          <a:lstStyle/>
          <a:p>
            <a:r>
              <a:rPr lang="en-US" cap="small" dirty="0">
                <a:latin typeface="Times New Roman" panose="02020603050405020304" pitchFamily="18" charset="0"/>
                <a:cs typeface="Times New Roman" panose="02020603050405020304" pitchFamily="18" charset="0"/>
              </a:rPr>
              <a:t>Introduction</a:t>
            </a:r>
          </a:p>
        </p:txBody>
      </p:sp>
      <p:pic>
        <p:nvPicPr>
          <p:cNvPr id="4" name="Picture 3">
            <a:extLst>
              <a:ext uri="{FF2B5EF4-FFF2-40B4-BE49-F238E27FC236}">
                <a16:creationId xmlns:a16="http://schemas.microsoft.com/office/drawing/2014/main" id="{EA0DACC0-1BD2-611A-7A9E-B05B410805F5}"/>
              </a:ext>
            </a:extLst>
          </p:cNvPr>
          <p:cNvPicPr>
            <a:picLocks noChangeAspect="1"/>
          </p:cNvPicPr>
          <p:nvPr/>
        </p:nvPicPr>
        <p:blipFill rotWithShape="1">
          <a:blip r:embed="rId3"/>
          <a:srcRect l="43595" r="22736" b="-1"/>
          <a:stretch/>
        </p:blipFill>
        <p:spPr>
          <a:xfrm>
            <a:off x="306960" y="-219065"/>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0F45230D-F8A1-8D80-8AD2-E4FB83ED6C29}"/>
              </a:ext>
            </a:extLst>
          </p:cNvPr>
          <p:cNvSpPr>
            <a:spLocks noGrp="1"/>
          </p:cNvSpPr>
          <p:nvPr>
            <p:ph idx="1"/>
          </p:nvPr>
        </p:nvSpPr>
        <p:spPr>
          <a:xfrm>
            <a:off x="3843867" y="1352550"/>
            <a:ext cx="7659156" cy="4819651"/>
          </a:xfrm>
        </p:spPr>
        <p:txBody>
          <a:bodyPr>
            <a:normAutofit/>
          </a:bodyPr>
          <a:lstStyle/>
          <a:p>
            <a:pPr marL="0" indent="0">
              <a:lnSpc>
                <a:spcPct val="90000"/>
              </a:lnSpc>
              <a:spcBef>
                <a:spcPts val="0"/>
              </a:spcBef>
              <a:buNone/>
            </a:pPr>
            <a:r>
              <a:rPr lang="en-US" sz="2000" kern="100" dirty="0">
                <a:effectLst/>
                <a:latin typeface="Times New Roman" panose="02020603050405020304" pitchFamily="18" charset="0"/>
                <a:ea typeface="DengXian" panose="02010600030101010101" pitchFamily="2" charset="-122"/>
                <a:cs typeface="Times New Roman" panose="02020603050405020304" pitchFamily="18" charset="0"/>
              </a:rPr>
              <a:t>The Model Procurement Code (MPC) is intended to provide state and local governments with a template </a:t>
            </a:r>
            <a:r>
              <a:rPr lang="en-US" sz="2000" kern="100" dirty="0">
                <a:latin typeface="Times New Roman" panose="02020603050405020304" pitchFamily="18" charset="0"/>
                <a:ea typeface="DengXian" panose="02010600030101010101" pitchFamily="2" charset="-122"/>
                <a:cs typeface="Times New Roman" panose="02020603050405020304" pitchFamily="18" charset="0"/>
              </a:rPr>
              <a:t>to tailor their specific guidance on procurement requirements. The guidance should provide beneficial directions for state and local government procurement processes and sufficient direction to </a:t>
            </a:r>
            <a:r>
              <a:rPr lang="en-US" sz="2000" kern="100" dirty="0">
                <a:effectLst/>
                <a:latin typeface="Times New Roman" panose="02020603050405020304" pitchFamily="18" charset="0"/>
                <a:ea typeface="DengXian" panose="02010600030101010101" pitchFamily="2" charset="-122"/>
                <a:cs typeface="Times New Roman" panose="02020603050405020304" pitchFamily="18" charset="0"/>
              </a:rPr>
              <a:t>comply with federal government requirements. </a:t>
            </a:r>
            <a:r>
              <a:rPr lang="en-US" sz="2000" kern="100" dirty="0">
                <a:latin typeface="Times New Roman" panose="02020603050405020304" pitchFamily="18" charset="0"/>
                <a:ea typeface="DengXian" panose="02010600030101010101" pitchFamily="2" charset="-122"/>
                <a:cs typeface="Times New Roman" panose="02020603050405020304" pitchFamily="18" charset="0"/>
              </a:rPr>
              <a:t>Based on the </a:t>
            </a:r>
            <a:r>
              <a:rPr lang="en-US" sz="2000" kern="100" dirty="0">
                <a:effectLst/>
                <a:latin typeface="Times New Roman" panose="02020603050405020304" pitchFamily="18" charset="0"/>
                <a:ea typeface="DengXian" panose="02010600030101010101" pitchFamily="2" charset="-122"/>
                <a:cs typeface="Times New Roman" panose="02020603050405020304" pitchFamily="18" charset="0"/>
              </a:rPr>
              <a:t>Office of Management and Budget (OMB) Uniform </a:t>
            </a:r>
            <a:r>
              <a:rPr lang="en-US" sz="2000" kern="100" dirty="0">
                <a:latin typeface="Times New Roman" panose="02020603050405020304" pitchFamily="18" charset="0"/>
                <a:ea typeface="DengXian" panose="02010600030101010101" pitchFamily="2" charset="-122"/>
                <a:cs typeface="Times New Roman" panose="02020603050405020304" pitchFamily="18" charset="0"/>
              </a:rPr>
              <a:t>G</a:t>
            </a:r>
            <a:r>
              <a:rPr lang="en-US" sz="2000" kern="100" dirty="0">
                <a:effectLst/>
                <a:latin typeface="Times New Roman" panose="02020603050405020304" pitchFamily="18" charset="0"/>
                <a:ea typeface="DengXian" panose="02010600030101010101" pitchFamily="2" charset="-122"/>
                <a:cs typeface="Times New Roman" panose="02020603050405020304" pitchFamily="18" charset="0"/>
              </a:rPr>
              <a:t>uidance published in 2014, numerous discrepancies exist between the MPC and the Uniform Guidance. </a:t>
            </a:r>
            <a:r>
              <a:rPr lang="en-US" sz="2000" kern="100" dirty="0">
                <a:latin typeface="Times New Roman" panose="02020603050405020304" pitchFamily="18" charset="0"/>
                <a:ea typeface="DengXian" panose="02010600030101010101" pitchFamily="2" charset="-122"/>
                <a:cs typeface="Times New Roman" panose="02020603050405020304" pitchFamily="18" charset="0"/>
              </a:rPr>
              <a:t>T</a:t>
            </a:r>
            <a:r>
              <a:rPr lang="en-US" sz="2000" kern="100" dirty="0">
                <a:effectLst/>
                <a:latin typeface="Times New Roman" panose="02020603050405020304" pitchFamily="18" charset="0"/>
                <a:ea typeface="DengXian" panose="02010600030101010101" pitchFamily="2" charset="-122"/>
                <a:cs typeface="Times New Roman" panose="02020603050405020304" pitchFamily="18" charset="0"/>
              </a:rPr>
              <a:t>his presentation focuses on revising the MPC to provide adequate guidance regarding a requirement for an independent estimate laid out in 2 CFR §200.324. In addition to the aims of </a:t>
            </a:r>
            <a:r>
              <a:rPr lang="en-US" sz="2000" kern="100" dirty="0">
                <a:latin typeface="Times New Roman" panose="02020603050405020304" pitchFamily="18" charset="0"/>
                <a:ea typeface="DengXian" panose="02010600030101010101" pitchFamily="2" charset="-122"/>
                <a:cs typeface="Times New Roman" panose="02020603050405020304" pitchFamily="18" charset="0"/>
              </a:rPr>
              <a:t>harmonizing federal grants guidance with state and local procurement guidance, the proposed revision should promote the performance of fiduciary duties and ensure a more informed procurement process. </a:t>
            </a:r>
            <a:endParaRPr lang="en-US" sz="2000"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45EFFFF3-40DA-FE24-A6AF-75E02C58A044}"/>
              </a:ext>
            </a:extLst>
          </p:cNvPr>
          <p:cNvSpPr>
            <a:spLocks noGrp="1"/>
          </p:cNvSpPr>
          <p:nvPr>
            <p:ph type="sldNum" sz="quarter" idx="12"/>
          </p:nvPr>
        </p:nvSpPr>
        <p:spPr>
          <a:xfrm>
            <a:off x="10951856" y="5867131"/>
            <a:ext cx="551167" cy="365125"/>
          </a:xfrm>
        </p:spPr>
        <p:txBody>
          <a:bodyPr>
            <a:normAutofit/>
          </a:bodyPr>
          <a:lstStyle/>
          <a:p>
            <a:pPr>
              <a:spcAft>
                <a:spcPts val="600"/>
              </a:spcAft>
            </a:pPr>
            <a:fld id="{69A3B3EC-B7A6-4D0A-AA99-7D91F8CDD363}" type="slidenum">
              <a:rPr lang="en-US" smtClean="0">
                <a:latin typeface="Times New Roman" panose="02020603050405020304" pitchFamily="18" charset="0"/>
                <a:cs typeface="Times New Roman" panose="02020603050405020304" pitchFamily="18" charset="0"/>
              </a:rPr>
              <a:pPr>
                <a:spcAft>
                  <a:spcPts val="600"/>
                </a:spcAft>
              </a:pPr>
              <a:t>3</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16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CE43C-F4FF-86CD-4EA6-981915B9EB77}"/>
              </a:ext>
            </a:extLst>
          </p:cNvPr>
          <p:cNvSpPr>
            <a:spLocks noGrp="1"/>
          </p:cNvSpPr>
          <p:nvPr>
            <p:ph type="title"/>
          </p:nvPr>
        </p:nvSpPr>
        <p:spPr>
          <a:xfrm>
            <a:off x="1484311" y="685800"/>
            <a:ext cx="10018713" cy="1752599"/>
          </a:xfrm>
        </p:spPr>
        <p:txBody>
          <a:bodyPr>
            <a:normAutofit/>
          </a:bodyPr>
          <a:lstStyle/>
          <a:p>
            <a:r>
              <a:rPr lang="en-US" cap="small" dirty="0">
                <a:latin typeface="Times New Roman" panose="02020603050405020304" pitchFamily="18" charset="0"/>
                <a:cs typeface="Times New Roman" panose="02020603050405020304" pitchFamily="18" charset="0"/>
              </a:rPr>
              <a:t>OMB Uniform Guidance: Requirement for Independent Estimate</a:t>
            </a:r>
          </a:p>
        </p:txBody>
      </p:sp>
      <p:pic>
        <p:nvPicPr>
          <p:cNvPr id="4" name="Picture 3">
            <a:extLst>
              <a:ext uri="{FF2B5EF4-FFF2-40B4-BE49-F238E27FC236}">
                <a16:creationId xmlns:a16="http://schemas.microsoft.com/office/drawing/2014/main" id="{756CAF8B-EC0A-588E-CF53-B7DD2ADFF771}"/>
              </a:ext>
            </a:extLst>
          </p:cNvPr>
          <p:cNvPicPr>
            <a:picLocks noChangeAspect="1"/>
          </p:cNvPicPr>
          <p:nvPr/>
        </p:nvPicPr>
        <p:blipFill rotWithShape="1">
          <a:blip r:embed="rId3"/>
          <a:srcRect l="27475" t="57476" r="26943" b="26990"/>
          <a:stretch/>
        </p:blipFill>
        <p:spPr>
          <a:xfrm>
            <a:off x="1484311" y="3513946"/>
            <a:ext cx="3959211" cy="15160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F1A84744-936E-4E6C-B6D5-B6A2F1251499}"/>
              </a:ext>
            </a:extLst>
          </p:cNvPr>
          <p:cNvSpPr>
            <a:spLocks noGrp="1"/>
          </p:cNvSpPr>
          <p:nvPr>
            <p:ph idx="1"/>
          </p:nvPr>
        </p:nvSpPr>
        <p:spPr>
          <a:xfrm>
            <a:off x="5543550" y="2333625"/>
            <a:ext cx="6200775" cy="3771900"/>
          </a:xfrm>
        </p:spPr>
        <p:txBody>
          <a:bodyPr anchor="t">
            <a:normAutofit/>
          </a:bodyPr>
          <a:lstStyle/>
          <a:p>
            <a:pPr marL="283464" marR="0">
              <a:lnSpc>
                <a:spcPct val="90000"/>
              </a:lnSpc>
              <a:spcBef>
                <a:spcPts val="0"/>
              </a:spcBef>
              <a:spcAft>
                <a:spcPts val="0"/>
              </a:spcAft>
            </a:pP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OMB grant guidance </a:t>
            </a:r>
            <a:r>
              <a:rPr lang="en-US" sz="1800" kern="100" dirty="0">
                <a:latin typeface="Times New Roman" panose="02020603050405020304" pitchFamily="18" charset="0"/>
                <a:ea typeface="DengXian" panose="02010600030101010101" pitchFamily="2" charset="-122"/>
                <a:cs typeface="Times New Roman" panose="02020603050405020304" pitchFamily="18" charset="0"/>
              </a:rPr>
              <a:t>specifies </a:t>
            </a: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that recipients of federal grants must conduct independent analysis </a:t>
            </a:r>
            <a:r>
              <a:rPr lang="en-US" sz="1800" kern="100" dirty="0">
                <a:latin typeface="Times New Roman" panose="02020603050405020304" pitchFamily="18" charset="0"/>
                <a:ea typeface="DengXian" panose="02010600030101010101" pitchFamily="2" charset="-122"/>
                <a:cs typeface="Times New Roman" panose="02020603050405020304" pitchFamily="18" charset="0"/>
              </a:rPr>
              <a:t>and </a:t>
            </a: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obtain an estimate before receiving bids.</a:t>
            </a:r>
          </a:p>
          <a:p>
            <a:pPr marL="0" marR="0" indent="0">
              <a:lnSpc>
                <a:spcPct val="90000"/>
              </a:lnSpc>
              <a:spcBef>
                <a:spcPts val="0"/>
              </a:spcBef>
              <a:spcAft>
                <a:spcPts val="0"/>
              </a:spcAft>
              <a:buNone/>
            </a:pPr>
            <a:r>
              <a:rPr lang="en-US" sz="1800" kern="100" dirty="0">
                <a:latin typeface="Times New Roman" panose="02020603050405020304" pitchFamily="18" charset="0"/>
                <a:ea typeface="DengXian" panose="02010600030101010101" pitchFamily="2" charset="-122"/>
                <a:cs typeface="Times New Roman" panose="02020603050405020304" pitchFamily="18" charset="0"/>
              </a:rPr>
              <a:t> </a:t>
            </a:r>
          </a:p>
          <a:p>
            <a:pPr marL="0" indent="0">
              <a:lnSpc>
                <a:spcPct val="90000"/>
              </a:lnSpc>
              <a:spcBef>
                <a:spcPts val="0"/>
              </a:spcBef>
              <a:spcAft>
                <a:spcPts val="0"/>
              </a:spcAft>
              <a:buNone/>
            </a:pPr>
            <a:r>
              <a:rPr lang="en-US" sz="1800" kern="100" dirty="0">
                <a:latin typeface="Times New Roman" panose="02020603050405020304" pitchFamily="18" charset="0"/>
                <a:ea typeface="DengXian" panose="02010600030101010101" pitchFamily="2" charset="-122"/>
                <a:cs typeface="Times New Roman" panose="02020603050405020304" pitchFamily="18" charset="0"/>
              </a:rPr>
              <a:t>	“The non-Federal entity must perform a cost or price 	analysis in connection with every procurement action in 	excess of the Simplified Acquisition Threshold including 	contract modifications. The method and degree of analysis 	is dependent on the facts surrounding the particular 	procurement situation, but as a starting point, </a:t>
            </a:r>
            <a:r>
              <a:rPr lang="en-US" sz="1800" kern="100"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rPr>
              <a:t>the non-	Federal entity must 	make independent estimates before 	receiving bids or proposals</a:t>
            </a:r>
            <a:r>
              <a:rPr lang="en-US" sz="1800" kern="100" dirty="0">
                <a:latin typeface="Times New Roman" panose="02020603050405020304" pitchFamily="18" charset="0"/>
                <a:ea typeface="DengXian" panose="02010600030101010101" pitchFamily="2" charset="-122"/>
                <a:cs typeface="Times New Roman" panose="02020603050405020304" pitchFamily="18" charset="0"/>
              </a:rPr>
              <a:t>.”  2 CFR §200.324(a).</a:t>
            </a:r>
          </a:p>
          <a:p>
            <a:pPr marL="0" marR="0" indent="0">
              <a:lnSpc>
                <a:spcPct val="90000"/>
              </a:lnSpc>
              <a:spcBef>
                <a:spcPts val="0"/>
              </a:spcBef>
              <a:spcAft>
                <a:spcPts val="0"/>
              </a:spcAft>
              <a:buNone/>
            </a:pPr>
            <a:endParaRPr lang="en-US" sz="1700" kern="100" dirty="0">
              <a:latin typeface="Times New Roman" panose="02020603050405020304" pitchFamily="18" charset="0"/>
              <a:ea typeface="DengXian" panose="02010600030101010101" pitchFamily="2" charset="-122"/>
              <a:cs typeface="Times New Roman" panose="02020603050405020304" pitchFamily="18" charset="0"/>
            </a:endParaRPr>
          </a:p>
          <a:p>
            <a:pPr marL="0" marR="0" indent="0">
              <a:lnSpc>
                <a:spcPct val="90000"/>
              </a:lnSpc>
              <a:spcBef>
                <a:spcPts val="0"/>
              </a:spcBef>
              <a:spcAft>
                <a:spcPts val="0"/>
              </a:spcAft>
              <a:buNone/>
            </a:pPr>
            <a:endParaRPr lang="en-US" sz="1700" kern="100" dirty="0">
              <a:latin typeface="Times New Roman" panose="02020603050405020304" pitchFamily="18" charset="0"/>
              <a:ea typeface="DengXian" panose="02010600030101010101" pitchFamily="2" charset="-122"/>
              <a:cs typeface="Times New Roman" panose="02020603050405020304" pitchFamily="18" charset="0"/>
            </a:endParaRPr>
          </a:p>
          <a:p>
            <a:pPr marL="0" marR="0">
              <a:lnSpc>
                <a:spcPct val="90000"/>
              </a:lnSpc>
              <a:spcBef>
                <a:spcPts val="0"/>
              </a:spcBef>
              <a:spcAft>
                <a:spcPts val="0"/>
              </a:spcAft>
            </a:pPr>
            <a:endParaRPr lang="en-US" sz="1700" kern="100" dirty="0">
              <a:latin typeface="Times New Roman" panose="02020603050405020304" pitchFamily="18" charset="0"/>
              <a:ea typeface="DengXian" panose="02010600030101010101" pitchFamily="2" charset="-122"/>
              <a:cs typeface="Times New Roman" panose="02020603050405020304" pitchFamily="18" charset="0"/>
            </a:endParaRPr>
          </a:p>
          <a:p>
            <a:pPr>
              <a:lnSpc>
                <a:spcPct val="90000"/>
              </a:lnSpc>
            </a:pPr>
            <a:endParaRPr lang="en-US" sz="1700"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CBB0790B-EE4B-39CB-7751-30D6F6DC5620}"/>
              </a:ext>
            </a:extLst>
          </p:cNvPr>
          <p:cNvSpPr txBox="1">
            <a:spLocks/>
          </p:cNvSpPr>
          <p:nvPr/>
        </p:nvSpPr>
        <p:spPr>
          <a:xfrm>
            <a:off x="11300648" y="6319618"/>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A3B3EC-B7A6-4D0A-AA99-7D91F8CDD363}" type="slidenum">
              <a:rPr lang="en-US" sz="1400" smtClean="0">
                <a:latin typeface="Times New Roman" panose="02020603050405020304" pitchFamily="18" charset="0"/>
                <a:cs typeface="Times New Roman" panose="02020603050405020304" pitchFamily="18" charset="0"/>
              </a:rPr>
              <a:pPr/>
              <a:t>4</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90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43AD15B-4D86-3DC1-CD13-D56539E6BF7A}"/>
              </a:ext>
            </a:extLst>
          </p:cNvPr>
          <p:cNvSpPr>
            <a:spLocks noGrp="1"/>
          </p:cNvSpPr>
          <p:nvPr>
            <p:ph type="title"/>
          </p:nvPr>
        </p:nvSpPr>
        <p:spPr>
          <a:xfrm>
            <a:off x="535021" y="685800"/>
            <a:ext cx="2639962" cy="5105400"/>
          </a:xfrm>
        </p:spPr>
        <p:txBody>
          <a:bodyPr>
            <a:normAutofit/>
          </a:bodyPr>
          <a:lstStyle/>
          <a:p>
            <a:r>
              <a:rPr lang="en-US" cap="small" dirty="0">
                <a:solidFill>
                  <a:srgbClr val="FFFFFF"/>
                </a:solidFill>
                <a:latin typeface="Times New Roman" panose="02020603050405020304" pitchFamily="18" charset="0"/>
                <a:cs typeface="Times New Roman" panose="02020603050405020304" pitchFamily="18" charset="0"/>
              </a:rPr>
              <a:t>Potential Update to OMB Grant Guidance</a:t>
            </a:r>
          </a:p>
        </p:txBody>
      </p:sp>
      <p:grpSp>
        <p:nvGrpSpPr>
          <p:cNvPr id="16"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F07BFE36-C276-3796-9B1D-6AF31751110A}"/>
              </a:ext>
            </a:extLst>
          </p:cNvPr>
          <p:cNvSpPr>
            <a:spLocks noGrp="1"/>
          </p:cNvSpPr>
          <p:nvPr>
            <p:ph idx="1"/>
          </p:nvPr>
        </p:nvSpPr>
        <p:spPr>
          <a:xfrm>
            <a:off x="4850405" y="1770954"/>
            <a:ext cx="7246345" cy="4563171"/>
          </a:xfrm>
        </p:spPr>
        <p:txBody>
          <a:bodyPr>
            <a:noAutofit/>
          </a:bodyPr>
          <a:lstStyle/>
          <a:p>
            <a:pPr marL="177165" indent="-177165" defTabSz="283464">
              <a:lnSpc>
                <a:spcPct val="90000"/>
              </a:lnSpc>
              <a:spcAft>
                <a:spcPts val="372"/>
              </a:spcAft>
            </a:pPr>
            <a:r>
              <a:rPr lang="en-US" sz="1800" kern="1200" cap="none" dirty="0">
                <a:solidFill>
                  <a:schemeClr val="tx1"/>
                </a:solidFill>
                <a:effectLst/>
                <a:latin typeface="Times New Roman" panose="02020603050405020304" pitchFamily="18" charset="0"/>
                <a:ea typeface="+mn-ea"/>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s</a:t>
            </a:r>
            <a:r>
              <a:rPr lang="en-US" sz="1800" kern="1200" cap="none" dirty="0">
                <a:solidFill>
                  <a:schemeClr val="tx1"/>
                </a:solidFill>
                <a:effectLst/>
                <a:latin typeface="Times New Roman" panose="02020603050405020304" pitchFamily="18" charset="0"/>
                <a:ea typeface="+mn-ea"/>
                <a:cs typeface="Times New Roman" panose="02020603050405020304" pitchFamily="18" charset="0"/>
              </a:rPr>
              <a:t>uggested changes to the OMB Guidance by the Biden Administration have recently become public; however, despite language modifications in the relevant section, the essential requirement for a prior independent estimate remains well intact. </a:t>
            </a:r>
            <a:br>
              <a:rPr lang="en-US" sz="1800" kern="1200" cap="none" dirty="0">
                <a:solidFill>
                  <a:schemeClr val="tx1"/>
                </a:solidFill>
                <a:effectLst/>
                <a:latin typeface="Times New Roman" panose="02020603050405020304" pitchFamily="18" charset="0"/>
                <a:ea typeface="+mn-ea"/>
                <a:cs typeface="Times New Roman" panose="02020603050405020304" pitchFamily="18" charset="0"/>
              </a:rPr>
            </a:br>
            <a:endParaRPr lang="en-US" sz="1800" kern="1200" cap="none" dirty="0">
              <a:solidFill>
                <a:schemeClr val="tx1"/>
              </a:solidFill>
              <a:effectLst/>
              <a:latin typeface="Times New Roman" panose="02020603050405020304" pitchFamily="18" charset="0"/>
              <a:ea typeface="+mn-ea"/>
              <a:cs typeface="Times New Roman" panose="02020603050405020304" pitchFamily="18" charset="0"/>
            </a:endParaRPr>
          </a:p>
          <a:p>
            <a:pPr marL="0" indent="0" defTabSz="283464">
              <a:lnSpc>
                <a:spcPct val="90000"/>
              </a:lnSpc>
              <a:spcAft>
                <a:spcPts val="372"/>
              </a:spcAft>
              <a:buNone/>
            </a:pPr>
            <a:r>
              <a:rPr lang="en-US" sz="1800" kern="1200" cap="none" dirty="0">
                <a:solidFill>
                  <a:schemeClr val="tx1"/>
                </a:solidFill>
                <a:effectLst/>
                <a:latin typeface="Times New Roman" panose="02020603050405020304" pitchFamily="18" charset="0"/>
                <a:ea typeface="+mn-ea"/>
                <a:cs typeface="Times New Roman" panose="02020603050405020304" pitchFamily="18" charset="0"/>
              </a:rPr>
              <a:t>§ 200.324 - Contract Cost and Price: </a:t>
            </a:r>
          </a:p>
          <a:p>
            <a:pPr marL="175748" indent="-283464" defTabSz="283464">
              <a:lnSpc>
                <a:spcPct val="90000"/>
              </a:lnSpc>
              <a:spcAft>
                <a:spcPts val="372"/>
              </a:spcAft>
              <a:buNone/>
            </a:pPr>
            <a:r>
              <a:rPr lang="en-US" sz="1800" kern="1200" cap="none" dirty="0">
                <a:solidFill>
                  <a:schemeClr val="tx1"/>
                </a:solidFill>
                <a:effectLst/>
                <a:latin typeface="Times New Roman" panose="02020603050405020304" pitchFamily="18" charset="0"/>
                <a:ea typeface="+mn-ea"/>
                <a:cs typeface="Times New Roman" panose="02020603050405020304" pitchFamily="18" charset="0"/>
              </a:rPr>
              <a:t>		(a) The recipient or subrecipient must perform a cost-benefit or price 	analysis for every procurement transaction, including contract 	modifications, in excess of the Simplified Acquisition Threshold. The 	method and degree of analysis conducted depend on the facts surrounding 	the particular procurement transaction. For example, the recipient or 	subrecipient should consider potential workforce impacts in their analysis 	if the procurement transaction will displace public sector employees. 	However, </a:t>
            </a:r>
            <a:r>
              <a:rPr lang="en-US" sz="1800" kern="1200" cap="none" dirty="0">
                <a:solidFill>
                  <a:srgbClr val="FF0000"/>
                </a:solidFill>
                <a:effectLst/>
                <a:latin typeface="Times New Roman" panose="02020603050405020304" pitchFamily="18" charset="0"/>
                <a:ea typeface="+mn-ea"/>
                <a:cs typeface="Times New Roman" panose="02020603050405020304" pitchFamily="18" charset="0"/>
              </a:rPr>
              <a:t>as a starting point, the recipient or subrecipient must develop 	their own estimates before receiving bids or proposals</a:t>
            </a:r>
            <a:r>
              <a:rPr lang="en-US" sz="1800" kern="1200" cap="none" dirty="0">
                <a:solidFill>
                  <a:schemeClr val="tx1"/>
                </a:solidFill>
                <a:effectLst/>
                <a:latin typeface="Times New Roman" panose="02020603050405020304" pitchFamily="18" charset="0"/>
                <a:ea typeface="+mn-ea"/>
                <a:cs typeface="Times New Roman" panose="02020603050405020304" pitchFamily="18" charset="0"/>
              </a:rPr>
              <a:t>. </a:t>
            </a:r>
          </a:p>
          <a:p>
            <a:pPr marL="0" indent="0" defTabSz="283464">
              <a:lnSpc>
                <a:spcPct val="90000"/>
              </a:lnSpc>
              <a:spcAft>
                <a:spcPts val="372"/>
              </a:spcAft>
              <a:buNone/>
            </a:pPr>
            <a:r>
              <a:rPr lang="en-US" sz="1800" kern="1200" cap="none" dirty="0">
                <a:solidFill>
                  <a:schemeClr val="tx1"/>
                </a:solidFill>
                <a:effectLst/>
                <a:latin typeface="Times New Roman" panose="02020603050405020304" pitchFamily="18" charset="0"/>
                <a:ea typeface="+mn-ea"/>
                <a:cs typeface="Times New Roman" panose="02020603050405020304" pitchFamily="18" charset="0"/>
              </a:rPr>
              <a:t>	Draft Federal Register Notice and Revisions to the Uniform Guidance - 	Pre-Publication Version, Page 279 (September 21, 2023).</a:t>
            </a:r>
            <a:br>
              <a:rPr lang="en-US" sz="1800" kern="1200" cap="none" dirty="0">
                <a:solidFill>
                  <a:schemeClr val="tx1"/>
                </a:solidFill>
                <a:effectLst/>
                <a:latin typeface="Times New Roman" panose="02020603050405020304" pitchFamily="18" charset="0"/>
                <a:ea typeface="+mn-ea"/>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3F23E91-8CEA-0018-51D9-7C9FA046BF11}"/>
              </a:ext>
            </a:extLst>
          </p:cNvPr>
          <p:cNvPicPr>
            <a:picLocks noChangeAspect="1"/>
          </p:cNvPicPr>
          <p:nvPr/>
        </p:nvPicPr>
        <p:blipFill rotWithShape="1">
          <a:blip r:embed="rId2"/>
          <a:srcRect l="27475" t="57476" r="26943" b="26990"/>
          <a:stretch/>
        </p:blipFill>
        <p:spPr>
          <a:xfrm>
            <a:off x="7156808" y="95546"/>
            <a:ext cx="2062954" cy="78993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8" name="Slide Number Placeholder 3">
            <a:extLst>
              <a:ext uri="{FF2B5EF4-FFF2-40B4-BE49-F238E27FC236}">
                <a16:creationId xmlns:a16="http://schemas.microsoft.com/office/drawing/2014/main" id="{B4F41E52-1C04-941C-FE4A-E43FE42B153E}"/>
              </a:ext>
            </a:extLst>
          </p:cNvPr>
          <p:cNvSpPr txBox="1">
            <a:spLocks/>
          </p:cNvSpPr>
          <p:nvPr/>
        </p:nvSpPr>
        <p:spPr>
          <a:xfrm>
            <a:off x="11300648" y="6319618"/>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A3B3EC-B7A6-4D0A-AA99-7D91F8CDD363}" type="slidenum">
              <a:rPr lang="en-US" sz="1400" smtClean="0">
                <a:latin typeface="Times New Roman" panose="02020603050405020304" pitchFamily="18" charset="0"/>
                <a:cs typeface="Times New Roman" panose="02020603050405020304" pitchFamily="18" charset="0"/>
              </a:rPr>
              <a:pPr/>
              <a:t>5</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58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 on document with pen">
            <a:extLst>
              <a:ext uri="{FF2B5EF4-FFF2-40B4-BE49-F238E27FC236}">
                <a16:creationId xmlns:a16="http://schemas.microsoft.com/office/drawing/2014/main" id="{28908932-DC98-4318-32D3-C89B765E707F}"/>
              </a:ext>
            </a:extLst>
          </p:cNvPr>
          <p:cNvPicPr>
            <a:picLocks noChangeAspect="1"/>
          </p:cNvPicPr>
          <p:nvPr/>
        </p:nvPicPr>
        <p:blipFill rotWithShape="1">
          <a:blip r:embed="rId3">
            <a:duotone>
              <a:schemeClr val="bg2">
                <a:shade val="45000"/>
                <a:satMod val="135000"/>
              </a:schemeClr>
              <a:prstClr val="white"/>
            </a:duotone>
            <a:alphaModFix amt="25000"/>
          </a:blip>
          <a:srcRect t="1510" b="14220"/>
          <a:stretch/>
        </p:blipFill>
        <p:spPr>
          <a:xfrm>
            <a:off x="20" y="10"/>
            <a:ext cx="12191980" cy="6857990"/>
          </a:xfrm>
          <a:prstGeom prst="rect">
            <a:avLst/>
          </a:prstGeom>
        </p:spPr>
      </p:pic>
      <p:sp>
        <p:nvSpPr>
          <p:cNvPr id="2" name="Title 1">
            <a:extLst>
              <a:ext uri="{FF2B5EF4-FFF2-40B4-BE49-F238E27FC236}">
                <a16:creationId xmlns:a16="http://schemas.microsoft.com/office/drawing/2014/main" id="{EC0E0384-4FB1-3BB0-D132-470FC0FAE45A}"/>
              </a:ext>
            </a:extLst>
          </p:cNvPr>
          <p:cNvSpPr>
            <a:spLocks noGrp="1"/>
          </p:cNvSpPr>
          <p:nvPr>
            <p:ph type="title"/>
          </p:nvPr>
        </p:nvSpPr>
        <p:spPr>
          <a:xfrm>
            <a:off x="643467" y="639099"/>
            <a:ext cx="3647493" cy="4965833"/>
          </a:xfrm>
        </p:spPr>
        <p:txBody>
          <a:bodyPr>
            <a:normAutofit/>
          </a:bodyPr>
          <a:lstStyle/>
          <a:p>
            <a:pPr algn="r"/>
            <a:r>
              <a:rPr lang="en-US" cap="small">
                <a:latin typeface="Times New Roman" panose="02020603050405020304" pitchFamily="18" charset="0"/>
                <a:cs typeface="Times New Roman" panose="02020603050405020304" pitchFamily="18" charset="0"/>
              </a:rPr>
              <a:t>MPC and Independent Estimates</a:t>
            </a:r>
          </a:p>
        </p:txBody>
      </p:sp>
      <p:cxnSp>
        <p:nvCxnSpPr>
          <p:cNvPr id="13" name="Straight Connector 12">
            <a:extLst>
              <a:ext uri="{FF2B5EF4-FFF2-40B4-BE49-F238E27FC236}">
                <a16:creationId xmlns:a16="http://schemas.microsoft.com/office/drawing/2014/main" id="{3378FF8B-3743-48E1-88E3-F4CADB3DEC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06171"/>
            <a:ext cx="0" cy="34316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2C138A-011F-6261-93EA-A0EC5786E17B}"/>
              </a:ext>
            </a:extLst>
          </p:cNvPr>
          <p:cNvSpPr>
            <a:spLocks noGrp="1"/>
          </p:cNvSpPr>
          <p:nvPr>
            <p:ph idx="1"/>
          </p:nvPr>
        </p:nvSpPr>
        <p:spPr>
          <a:xfrm>
            <a:off x="4967045" y="1157017"/>
            <a:ext cx="6591346" cy="4965833"/>
          </a:xfrm>
        </p:spPr>
        <p:txBody>
          <a:bodyPr>
            <a:normAutofit/>
          </a:bodyPr>
          <a:lstStyle/>
          <a:p>
            <a:pPr>
              <a:lnSpc>
                <a:spcPct val="90000"/>
              </a:lnSpc>
              <a:spcBef>
                <a:spcPts val="0"/>
              </a:spcBef>
              <a:spcAft>
                <a:spcPts val="0"/>
              </a:spcAft>
            </a:pPr>
            <a:r>
              <a:rPr lang="en-US" sz="1800" kern="100" dirty="0">
                <a:latin typeface="Times New Roman" panose="02020603050405020304" pitchFamily="18" charset="0"/>
                <a:ea typeface="DengXian" panose="02010600030101010101" pitchFamily="2" charset="-122"/>
                <a:cs typeface="Times New Roman" panose="02020603050405020304" pitchFamily="18" charset="0"/>
              </a:rPr>
              <a:t>The MPC noticeably omits a requirement for independent estimates prior to solicitation of bids. The language below is the most relevant text regarding the issue; however, the guidance provides a post hoc application of substantiation rather than prior independent estimates to facilitate better budgeting and evaluation criteria. </a:t>
            </a:r>
          </a:p>
          <a:p>
            <a:pPr marL="0" indent="0">
              <a:lnSpc>
                <a:spcPct val="90000"/>
              </a:lnSpc>
              <a:spcBef>
                <a:spcPts val="0"/>
              </a:spcBef>
              <a:spcAft>
                <a:spcPts val="0"/>
              </a:spcAft>
              <a:buNone/>
            </a:pPr>
            <a:r>
              <a:rPr lang="en-US" sz="1800" kern="100" dirty="0">
                <a:latin typeface="Times New Roman" panose="02020603050405020304" pitchFamily="18" charset="0"/>
                <a:ea typeface="DengXian" panose="02010600030101010101" pitchFamily="2" charset="-122"/>
                <a:cs typeface="Times New Roman" panose="02020603050405020304" pitchFamily="18" charset="0"/>
              </a:rPr>
              <a:t>	</a:t>
            </a:r>
          </a:p>
          <a:p>
            <a:pPr marL="171450" lvl="1" indent="0">
              <a:lnSpc>
                <a:spcPct val="90000"/>
              </a:lnSpc>
              <a:spcBef>
                <a:spcPts val="0"/>
              </a:spcBef>
              <a:spcAft>
                <a:spcPts val="0"/>
              </a:spcAft>
              <a:buNone/>
            </a:pPr>
            <a:r>
              <a:rPr lang="en-US" sz="1800" b="1" kern="100" dirty="0">
                <a:latin typeface="Times New Roman" panose="02020603050405020304" pitchFamily="18" charset="0"/>
                <a:ea typeface="DengXian" panose="02010600030101010101" pitchFamily="2" charset="-122"/>
                <a:cs typeface="Times New Roman" panose="02020603050405020304" pitchFamily="18" charset="0"/>
              </a:rPr>
              <a:t>MPC </a:t>
            </a:r>
            <a:r>
              <a:rPr lang="en-US" sz="1800" b="1"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§3-403: Substantiation of Offered Prices. </a:t>
            </a:r>
          </a:p>
          <a:p>
            <a:pPr marL="0" marR="0" indent="0">
              <a:lnSpc>
                <a:spcPct val="90000"/>
              </a:lnSpc>
              <a:spcBef>
                <a:spcPts val="0"/>
              </a:spcBef>
              <a:spcAft>
                <a:spcPts val="0"/>
              </a:spcAft>
              <a:buNone/>
            </a:pPr>
            <a:r>
              <a:rPr lang="en-US" sz="1800" kern="100" dirty="0">
                <a:latin typeface="Times New Roman" panose="02020603050405020304" pitchFamily="18" charset="0"/>
                <a:ea typeface="DengXian" panose="02010600030101010101" pitchFamily="2" charset="-122"/>
                <a:cs typeface="Times New Roman" panose="02020603050405020304" pitchFamily="18" charset="0"/>
              </a:rPr>
              <a:t>	</a:t>
            </a: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The Procurement Officer may request factual information 	reasonably available to the bidder or offeror to substantiate 	that 	the price or cost offered, or some portion of it, is reasonable, if: </a:t>
            </a:r>
          </a:p>
          <a:p>
            <a:pPr marL="0" marR="0" indent="0">
              <a:lnSpc>
                <a:spcPct val="90000"/>
              </a:lnSpc>
              <a:spcBef>
                <a:spcPts val="0"/>
              </a:spcBef>
              <a:spcAft>
                <a:spcPts val="0"/>
              </a:spcAft>
              <a:buNone/>
            </a:pP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	(1) the price is not: </a:t>
            </a:r>
          </a:p>
          <a:p>
            <a:pPr marL="0" marR="0" indent="0">
              <a:lnSpc>
                <a:spcPct val="90000"/>
              </a:lnSpc>
              <a:spcBef>
                <a:spcPts val="0"/>
              </a:spcBef>
              <a:spcAft>
                <a:spcPts val="0"/>
              </a:spcAft>
              <a:buNone/>
            </a:pPr>
            <a:r>
              <a:rPr lang="en-US" sz="1800" kern="100" dirty="0">
                <a:latin typeface="Times New Roman" panose="02020603050405020304" pitchFamily="18" charset="0"/>
                <a:ea typeface="DengXian" panose="02010600030101010101" pitchFamily="2" charset="-122"/>
                <a:cs typeface="Times New Roman" panose="02020603050405020304" pitchFamily="18" charset="0"/>
              </a:rPr>
              <a:t>		</a:t>
            </a: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(a) based on adequate price competition; </a:t>
            </a:r>
          </a:p>
          <a:p>
            <a:pPr marL="0" marR="0" indent="0">
              <a:lnSpc>
                <a:spcPct val="90000"/>
              </a:lnSpc>
              <a:spcBef>
                <a:spcPts val="0"/>
              </a:spcBef>
              <a:spcAft>
                <a:spcPts val="0"/>
              </a:spcAft>
              <a:buNone/>
            </a:pP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		(b) based on established catalogue or market prices; or </a:t>
            </a:r>
          </a:p>
          <a:p>
            <a:pPr marL="0" marR="0" indent="0">
              <a:lnSpc>
                <a:spcPct val="90000"/>
              </a:lnSpc>
              <a:spcBef>
                <a:spcPts val="0"/>
              </a:spcBef>
              <a:spcAft>
                <a:spcPts val="0"/>
              </a:spcAft>
              <a:buNone/>
            </a:pPr>
            <a:r>
              <a:rPr lang="en-US" sz="1800" kern="100" dirty="0">
                <a:latin typeface="Times New Roman" panose="02020603050405020304" pitchFamily="18" charset="0"/>
                <a:ea typeface="DengXian" panose="02010600030101010101" pitchFamily="2" charset="-122"/>
                <a:cs typeface="Times New Roman" panose="02020603050405020304" pitchFamily="18" charset="0"/>
              </a:rPr>
              <a:t>		</a:t>
            </a: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(c) set by law or regulation; and </a:t>
            </a:r>
          </a:p>
          <a:p>
            <a:pPr marL="0" marR="0" indent="0">
              <a:lnSpc>
                <a:spcPct val="90000"/>
              </a:lnSpc>
              <a:spcBef>
                <a:spcPts val="0"/>
              </a:spcBef>
              <a:spcAft>
                <a:spcPts val="0"/>
              </a:spcAft>
              <a:buNone/>
            </a:pPr>
            <a:r>
              <a:rPr lang="en-US" sz="18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	(2) the price or cost exceeds an amount established in the 			      regulations. </a:t>
            </a:r>
            <a:endParaRPr lang="en-US" sz="1800" b="1" u="sng"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nSpc>
                <a:spcPct val="90000"/>
              </a:lnSpc>
            </a:pPr>
            <a:endParaRPr lang="en-US" sz="1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FED5E92-EB52-C8CD-55B8-194B92ECC790}"/>
              </a:ext>
            </a:extLst>
          </p:cNvPr>
          <p:cNvSpPr txBox="1">
            <a:spLocks/>
          </p:cNvSpPr>
          <p:nvPr/>
        </p:nvSpPr>
        <p:spPr>
          <a:xfrm>
            <a:off x="11300648" y="6319618"/>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A3B3EC-B7A6-4D0A-AA99-7D91F8CDD363}" type="slidenum">
              <a:rPr lang="en-US" sz="1400" smtClean="0">
                <a:latin typeface="Times New Roman" panose="02020603050405020304" pitchFamily="18" charset="0"/>
                <a:cs typeface="Times New Roman" panose="02020603050405020304" pitchFamily="18" charset="0"/>
              </a:rPr>
              <a:pPr/>
              <a:t>6</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7659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9881-FD24-429A-6B0A-89B23EDABB0B}"/>
              </a:ext>
            </a:extLst>
          </p:cNvPr>
          <p:cNvSpPr>
            <a:spLocks noGrp="1"/>
          </p:cNvSpPr>
          <p:nvPr>
            <p:ph type="title"/>
          </p:nvPr>
        </p:nvSpPr>
        <p:spPr>
          <a:xfrm>
            <a:off x="1429305" y="19974"/>
            <a:ext cx="10762695" cy="921059"/>
          </a:xfrm>
        </p:spPr>
        <p:txBody>
          <a:bodyPr>
            <a:normAutofit fontScale="90000"/>
          </a:bodyPr>
          <a:lstStyle/>
          <a:p>
            <a:r>
              <a:rPr lang="en-US" cap="small" dirty="0">
                <a:latin typeface="Times New Roman" panose="02020603050405020304" pitchFamily="18" charset="0"/>
                <a:cs typeface="Times New Roman" panose="02020603050405020304" pitchFamily="18" charset="0"/>
              </a:rPr>
              <a:t>State &amp; Local Independent Estimate Requirements </a:t>
            </a:r>
          </a:p>
        </p:txBody>
      </p:sp>
      <p:sp>
        <p:nvSpPr>
          <p:cNvPr id="3" name="Content Placeholder 2">
            <a:extLst>
              <a:ext uri="{FF2B5EF4-FFF2-40B4-BE49-F238E27FC236}">
                <a16:creationId xmlns:a16="http://schemas.microsoft.com/office/drawing/2014/main" id="{9150A8B2-DCBC-42B1-8604-EB556701CEFF}"/>
              </a:ext>
            </a:extLst>
          </p:cNvPr>
          <p:cNvSpPr>
            <a:spLocks noGrp="1"/>
          </p:cNvSpPr>
          <p:nvPr>
            <p:ph idx="1"/>
          </p:nvPr>
        </p:nvSpPr>
        <p:spPr>
          <a:xfrm>
            <a:off x="1910438" y="1258268"/>
            <a:ext cx="10018713" cy="5426475"/>
          </a:xfrm>
        </p:spPr>
        <p:txBody>
          <a:bodyPr>
            <a:noAutofit/>
          </a:bodyPr>
          <a:lstStyle/>
          <a:p>
            <a:pPr marL="0" indent="0" fontAlgn="base">
              <a:spcBef>
                <a:spcPts val="0"/>
              </a:spcBef>
              <a:spcAft>
                <a:spcPts val="0"/>
              </a:spcAft>
              <a:buNone/>
            </a:pPr>
            <a:r>
              <a:rPr lang="en-US" sz="1500" b="1" i="0" dirty="0">
                <a:effectLst/>
                <a:latin typeface="Times New Roman" panose="02020603050405020304" pitchFamily="18" charset="0"/>
                <a:cs typeface="Times New Roman" panose="02020603050405020304" pitchFamily="18" charset="0"/>
              </a:rPr>
              <a:t>Alabama</a:t>
            </a:r>
            <a:r>
              <a:rPr lang="en-US" sz="1500" b="0" i="0" dirty="0">
                <a:effectLst/>
                <a:latin typeface="Times New Roman" panose="02020603050405020304" pitchFamily="18" charset="0"/>
                <a:cs typeface="Times New Roman" panose="02020603050405020304" pitchFamily="18" charset="0"/>
              </a:rPr>
              <a:t>:</a:t>
            </a:r>
          </a:p>
          <a:p>
            <a:pPr lvl="1" indent="-365760" fontAlgn="base">
              <a:spcBef>
                <a:spcPts val="0"/>
              </a:spcBef>
              <a:spcAft>
                <a:spcPts val="0"/>
              </a:spcAft>
            </a:pPr>
            <a:r>
              <a:rPr lang="en-US" sz="1500" b="0" i="0" dirty="0">
                <a:effectLst/>
                <a:latin typeface="Times New Roman" panose="02020603050405020304" pitchFamily="18" charset="0"/>
                <a:cs typeface="Times New Roman" panose="02020603050405020304" pitchFamily="18" charset="0"/>
              </a:rPr>
              <a:t>Tuscaloosa, Alabama Code of Ordinances </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b="0" i="0" dirty="0">
                <a:effectLst/>
                <a:latin typeface="Times New Roman" panose="02020603050405020304" pitchFamily="18" charset="0"/>
                <a:cs typeface="Times New Roman" panose="02020603050405020304" pitchFamily="18" charset="0"/>
              </a:rPr>
              <a:t>2-80.1(b)(6).</a:t>
            </a:r>
          </a:p>
          <a:p>
            <a:pPr marL="0" indent="0" fontAlgn="base">
              <a:spcBef>
                <a:spcPts val="0"/>
              </a:spcBef>
              <a:spcAft>
                <a:spcPts val="0"/>
              </a:spcAft>
              <a:buNone/>
            </a:pPr>
            <a:r>
              <a:rPr lang="en-US" sz="1500" b="1" i="0" dirty="0">
                <a:effectLst/>
                <a:latin typeface="Times New Roman" panose="02020603050405020304" pitchFamily="18" charset="0"/>
                <a:cs typeface="Times New Roman" panose="02020603050405020304" pitchFamily="18" charset="0"/>
              </a:rPr>
              <a:t>Arizona</a:t>
            </a:r>
            <a:r>
              <a:rPr lang="en-US" sz="1500" b="0" i="0" dirty="0">
                <a:effectLst/>
                <a:latin typeface="Times New Roman" panose="02020603050405020304" pitchFamily="18" charset="0"/>
                <a:cs typeface="Times New Roman" panose="02020603050405020304" pitchFamily="18" charset="0"/>
              </a:rPr>
              <a:t>: </a:t>
            </a:r>
          </a:p>
          <a:p>
            <a:pPr lvl="1" indent="-365760" fontAlgn="base">
              <a:spcBef>
                <a:spcPts val="0"/>
              </a:spcBef>
              <a:spcAft>
                <a:spcPts val="0"/>
              </a:spcAft>
            </a:pPr>
            <a:r>
              <a:rPr lang="en-US" sz="1500" b="0" i="0" dirty="0">
                <a:effectLst/>
                <a:latin typeface="Times New Roman" panose="02020603050405020304" pitchFamily="18" charset="0"/>
                <a:cs typeface="Times New Roman" panose="02020603050405020304" pitchFamily="18" charset="0"/>
              </a:rPr>
              <a:t>Nogales, Arizona Code of Ordinances </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a:t>
            </a:r>
            <a:r>
              <a:rPr lang="en-US" sz="1500" b="0" i="0" dirty="0">
                <a:effectLst/>
                <a:latin typeface="Times New Roman" panose="02020603050405020304" pitchFamily="18" charset="0"/>
                <a:cs typeface="Times New Roman" panose="02020603050405020304" pitchFamily="18" charset="0"/>
              </a:rPr>
              <a:t> 9-24.</a:t>
            </a:r>
          </a:p>
          <a:p>
            <a:pPr marL="0" indent="0" fontAlgn="base">
              <a:spcBef>
                <a:spcPts val="0"/>
              </a:spcBef>
              <a:spcAft>
                <a:spcPts val="0"/>
              </a:spcAft>
              <a:buNone/>
            </a:pPr>
            <a:r>
              <a:rPr lang="en-US" sz="1500" b="1"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California</a:t>
            </a: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p>
          <a:p>
            <a:pPr lvl="1" indent="-365760" fontAlgn="base">
              <a:spcBef>
                <a:spcPts val="0"/>
              </a:spcBef>
              <a:spcAft>
                <a:spcPts val="0"/>
              </a:spcAft>
            </a:pP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Cal. Pub. Cont. Code § 20919.31(c)</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 Prevention of Fraud, Waste, and Abuse.</a:t>
            </a:r>
          </a:p>
          <a:p>
            <a:pPr marL="0" indent="0" fontAlgn="base">
              <a:spcBef>
                <a:spcPts val="0"/>
              </a:spcBef>
              <a:spcAft>
                <a:spcPts val="0"/>
              </a:spcAft>
              <a:buNone/>
            </a:pPr>
            <a:r>
              <a:rPr lang="en-US" sz="1500" b="1" i="0" dirty="0">
                <a:effectLst/>
                <a:latin typeface="Times New Roman" panose="02020603050405020304" pitchFamily="18" charset="0"/>
                <a:cs typeface="Times New Roman" panose="02020603050405020304" pitchFamily="18" charset="0"/>
              </a:rPr>
              <a:t>Georgia</a:t>
            </a:r>
          </a:p>
          <a:p>
            <a:pPr lvl="1" indent="-365760" fontAlgn="base">
              <a:spcBef>
                <a:spcPts val="0"/>
              </a:spcBef>
              <a:spcAft>
                <a:spcPts val="0"/>
              </a:spcAft>
            </a:pPr>
            <a:r>
              <a:rPr lang="en-US" sz="1500" b="0" i="0" dirty="0">
                <a:effectLst/>
                <a:latin typeface="Times New Roman" panose="02020603050405020304" pitchFamily="18" charset="0"/>
                <a:cs typeface="Times New Roman" panose="02020603050405020304" pitchFamily="18" charset="0"/>
              </a:rPr>
              <a:t>Dawson County, Georgia Code of Ordinances </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a:t>
            </a:r>
            <a:r>
              <a:rPr lang="en-US" sz="1500" b="0" i="0" dirty="0">
                <a:effectLst/>
                <a:latin typeface="Times New Roman" panose="02020603050405020304" pitchFamily="18" charset="0"/>
                <a:cs typeface="Times New Roman" panose="02020603050405020304" pitchFamily="18" charset="0"/>
              </a:rPr>
              <a:t> 2-111(12)(f).</a:t>
            </a:r>
          </a:p>
          <a:p>
            <a:pPr marL="0" indent="-80010" fontAlgn="base">
              <a:spcBef>
                <a:spcPts val="0"/>
              </a:spcBef>
              <a:spcAft>
                <a:spcPts val="0"/>
              </a:spcAft>
              <a:buNone/>
            </a:pPr>
            <a:r>
              <a:rPr lang="en-US" sz="1500" b="1" dirty="0">
                <a:latin typeface="Times New Roman" panose="02020603050405020304" pitchFamily="18" charset="0"/>
                <a:cs typeface="Times New Roman" panose="02020603050405020304" pitchFamily="18" charset="0"/>
              </a:rPr>
              <a:t>Iowa: </a:t>
            </a:r>
          </a:p>
          <a:p>
            <a:pPr marL="720090" lvl="1" indent="-342900" fontAlgn="base">
              <a:spcBef>
                <a:spcPts val="0"/>
              </a:spcBef>
              <a:spcAft>
                <a:spcPts val="0"/>
              </a:spcAft>
            </a:pPr>
            <a:r>
              <a:rPr lang="en-US" sz="1500" dirty="0">
                <a:latin typeface="Times New Roman" panose="02020603050405020304" pitchFamily="18" charset="0"/>
                <a:cs typeface="Times New Roman" panose="02020603050405020304" pitchFamily="18" charset="0"/>
              </a:rPr>
              <a:t>Iowa Admin. Code 761-20.10(8): Negotiation-Architectural, Landscape Architectural, Engineering and Related Professional and Technical Services.</a:t>
            </a:r>
          </a:p>
          <a:p>
            <a:pPr marL="0" indent="0" fontAlgn="base">
              <a:spcBef>
                <a:spcPts val="0"/>
              </a:spcBef>
              <a:spcAft>
                <a:spcPts val="0"/>
              </a:spcAft>
              <a:buNone/>
            </a:pPr>
            <a:r>
              <a:rPr lang="en-US" sz="1500" b="1"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Nebraska</a:t>
            </a: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p>
          <a:p>
            <a:pPr lvl="1" indent="-365760" fontAlgn="base">
              <a:spcBef>
                <a:spcPts val="0"/>
              </a:spcBef>
              <a:spcAft>
                <a:spcPts val="0"/>
              </a:spcAft>
            </a:pP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Neb. Rev. Stat. § 61-515: Departments; Duties; Powers.</a:t>
            </a:r>
          </a:p>
          <a:p>
            <a:pPr lvl="1" indent="-365760" fontAlgn="base">
              <a:spcBef>
                <a:spcPts val="0"/>
              </a:spcBef>
              <a:spcAft>
                <a:spcPts val="0"/>
              </a:spcAft>
            </a:pP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Neb. Rev. Stat. § 37-1729: </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37-1729 Commission; Duties; Powers.</a:t>
            </a:r>
          </a:p>
          <a:p>
            <a:pPr lvl="1" indent="-365760" fontAlgn="base">
              <a:spcBef>
                <a:spcPts val="0"/>
              </a:spcBef>
              <a:spcAft>
                <a:spcPts val="0"/>
              </a:spcAft>
            </a:pP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Neb. Rev. Stat. § 39-2820:</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 Contracting Agency; Cost </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E</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stimate; Conduct </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C</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ontract </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N</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egotiations.</a:t>
            </a:r>
          </a:p>
          <a:p>
            <a:pPr marL="0" indent="0" fontAlgn="base">
              <a:spcBef>
                <a:spcPts val="0"/>
              </a:spcBef>
              <a:spcAft>
                <a:spcPts val="0"/>
              </a:spcAft>
              <a:buNone/>
            </a:pPr>
            <a:r>
              <a:rPr lang="en-US" sz="1500" b="1"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New</a:t>
            </a: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b="1"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Mexico</a:t>
            </a: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t>
            </a:r>
          </a:p>
          <a:p>
            <a:pPr lvl="1" indent="-365760" fontAlgn="base">
              <a:spcBef>
                <a:spcPts val="0"/>
              </a:spcBef>
              <a:spcAft>
                <a:spcPts val="0"/>
              </a:spcAft>
            </a:pP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 M. S. A. 1978, § 13-1-122.4; </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 13-1-122.4. Construction Manager General </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C</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ontractor; Multi-Phased </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P</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rocedure.</a:t>
            </a:r>
          </a:p>
          <a:p>
            <a:pPr marL="0" indent="0" fontAlgn="base">
              <a:spcBef>
                <a:spcPts val="0"/>
              </a:spcBef>
              <a:spcAft>
                <a:spcPts val="0"/>
              </a:spcAft>
              <a:buNone/>
            </a:pPr>
            <a:r>
              <a:rPr lang="en-US" sz="1500" b="1" i="0" dirty="0">
                <a:effectLst/>
                <a:latin typeface="Times New Roman" panose="02020603050405020304" pitchFamily="18" charset="0"/>
                <a:cs typeface="Times New Roman" panose="02020603050405020304" pitchFamily="18" charset="0"/>
              </a:rPr>
              <a:t>New</a:t>
            </a:r>
            <a:r>
              <a:rPr lang="en-US" sz="1500" b="0" i="0" dirty="0">
                <a:effectLst/>
                <a:latin typeface="Times New Roman" panose="02020603050405020304" pitchFamily="18" charset="0"/>
                <a:cs typeface="Times New Roman" panose="02020603050405020304" pitchFamily="18" charset="0"/>
              </a:rPr>
              <a:t> </a:t>
            </a:r>
            <a:r>
              <a:rPr lang="en-US" sz="1500" b="1" i="0" dirty="0">
                <a:effectLst/>
                <a:latin typeface="Times New Roman" panose="02020603050405020304" pitchFamily="18" charset="0"/>
                <a:cs typeface="Times New Roman" panose="02020603050405020304" pitchFamily="18" charset="0"/>
              </a:rPr>
              <a:t>York</a:t>
            </a:r>
            <a:r>
              <a:rPr lang="en-US" sz="1500" b="0" i="0" dirty="0">
                <a:effectLst/>
                <a:latin typeface="Times New Roman" panose="02020603050405020304" pitchFamily="18" charset="0"/>
                <a:cs typeface="Times New Roman" panose="02020603050405020304" pitchFamily="18" charset="0"/>
              </a:rPr>
              <a:t>: </a:t>
            </a:r>
          </a:p>
          <a:p>
            <a:pPr lvl="1" indent="-365760" fontAlgn="base">
              <a:spcBef>
                <a:spcPts val="0"/>
              </a:spcBef>
              <a:spcAft>
                <a:spcPts val="0"/>
              </a:spcAft>
            </a:pPr>
            <a:r>
              <a:rPr lang="en-US" sz="1500" b="0" i="0" dirty="0">
                <a:effectLst/>
                <a:latin typeface="Times New Roman" panose="02020603050405020304" pitchFamily="18" charset="0"/>
                <a:cs typeface="Times New Roman" panose="02020603050405020304" pitchFamily="18" charset="0"/>
              </a:rPr>
              <a:t>N.Y. Comp. Codes R. &amp; Regs. tit. 21, § 1159.4: Guidelines.</a:t>
            </a:r>
          </a:p>
          <a:p>
            <a:pPr marL="0" indent="0" fontAlgn="base">
              <a:spcBef>
                <a:spcPts val="0"/>
              </a:spcBef>
              <a:spcAft>
                <a:spcPts val="0"/>
              </a:spcAft>
              <a:buNone/>
            </a:pPr>
            <a:r>
              <a:rPr lang="en-US" sz="1500" b="1"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Wyoming</a:t>
            </a: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t>
            </a:r>
          </a:p>
          <a:p>
            <a:pPr lvl="1" indent="-365760" fontAlgn="base">
              <a:spcBef>
                <a:spcPts val="0"/>
              </a:spcBef>
              <a:spcAft>
                <a:spcPts val="0"/>
              </a:spcAft>
            </a:pP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Wyo. Stat. Ann. § 9-2-3006(a)(</a:t>
            </a:r>
            <a:r>
              <a:rPr lang="en-US" sz="1500" kern="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 </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Procurement for Capital </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C</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onstruction </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P</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rojects. </a:t>
            </a:r>
          </a:p>
          <a:p>
            <a:pPr marL="0" indent="0" fontAlgn="base">
              <a:spcBef>
                <a:spcPts val="0"/>
              </a:spcBef>
              <a:spcAft>
                <a:spcPts val="0"/>
              </a:spcAft>
              <a:buNone/>
            </a:pPr>
            <a:r>
              <a:rPr lang="en-US" sz="1500" b="1"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Tennessee</a:t>
            </a: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t>
            </a:r>
          </a:p>
          <a:p>
            <a:pPr lvl="1" indent="-365760" fontAlgn="base">
              <a:spcBef>
                <a:spcPts val="0"/>
              </a:spcBef>
              <a:spcAft>
                <a:spcPts val="0"/>
              </a:spcAft>
            </a:pPr>
            <a:r>
              <a:rPr lang="en-US" sz="15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Tenn. Code Ann. § 54-1-504(b)(4)(B):</a:t>
            </a:r>
            <a:r>
              <a:rPr lang="en-US" sz="1500" kern="0" dirty="0">
                <a:solidFill>
                  <a:srgbClr val="252525"/>
                </a:solidFill>
                <a:latin typeface="Times New Roman" panose="02020603050405020304" pitchFamily="18" charset="0"/>
                <a:ea typeface="DengXian" panose="02010600030101010101" pitchFamily="2" charset="-122"/>
                <a:cs typeface="Times New Roman" panose="02020603050405020304" pitchFamily="18" charset="0"/>
              </a:rPr>
              <a:t> </a:t>
            </a:r>
            <a:r>
              <a:rPr lang="en-US" sz="1500" kern="0" dirty="0">
                <a:solidFill>
                  <a:srgbClr val="252525"/>
                </a:solidFill>
                <a:effectLst/>
                <a:latin typeface="Times New Roman" panose="02020603050405020304" pitchFamily="18" charset="0"/>
                <a:ea typeface="DengXian" panose="02010600030101010101" pitchFamily="2" charset="-122"/>
                <a:cs typeface="Times New Roman" panose="02020603050405020304" pitchFamily="18" charset="0"/>
              </a:rPr>
              <a:t>Multi-Phase Process for Selecting the CM/GC  that is the Most Responsive and Responsible Proposer.</a:t>
            </a:r>
          </a:p>
          <a:p>
            <a:endParaRPr lang="en-US" sz="1600"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C531B3AC-DA46-584E-E084-35720B659ECE}"/>
              </a:ext>
            </a:extLst>
          </p:cNvPr>
          <p:cNvSpPr txBox="1">
            <a:spLocks/>
          </p:cNvSpPr>
          <p:nvPr/>
        </p:nvSpPr>
        <p:spPr>
          <a:xfrm>
            <a:off x="11300648" y="6319618"/>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A3B3EC-B7A6-4D0A-AA99-7D91F8CDD363}" type="slidenum">
              <a:rPr lang="en-US" sz="1400" smtClean="0">
                <a:latin typeface="Times New Roman" panose="02020603050405020304" pitchFamily="18" charset="0"/>
                <a:cs typeface="Times New Roman" panose="02020603050405020304" pitchFamily="18" charset="0"/>
              </a:rPr>
              <a:pPr/>
              <a:t>7</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9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955B-7BD8-5FD0-5F05-70700B32F8E6}"/>
              </a:ext>
            </a:extLst>
          </p:cNvPr>
          <p:cNvSpPr>
            <a:spLocks noGrp="1"/>
          </p:cNvSpPr>
          <p:nvPr>
            <p:ph type="title"/>
          </p:nvPr>
        </p:nvSpPr>
        <p:spPr>
          <a:xfrm>
            <a:off x="1557518" y="137051"/>
            <a:ext cx="10018713" cy="779200"/>
          </a:xfrm>
        </p:spPr>
        <p:txBody>
          <a:bodyPr>
            <a:normAutofit/>
          </a:bodyPr>
          <a:lstStyle/>
          <a:p>
            <a:r>
              <a:rPr lang="en-US" i="0" cap="small" dirty="0">
                <a:effectLst/>
                <a:latin typeface="Times New Roman" panose="02020603050405020304" pitchFamily="18" charset="0"/>
                <a:cs typeface="Times New Roman" panose="02020603050405020304" pitchFamily="18" charset="0"/>
              </a:rPr>
              <a:t>Proposed Reform to MPC</a:t>
            </a:r>
            <a:endParaRPr lang="en-US" cap="smal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3053A6-FEA4-2C08-B4D9-CF8681F05C15}"/>
              </a:ext>
            </a:extLst>
          </p:cNvPr>
          <p:cNvSpPr>
            <a:spLocks noGrp="1"/>
          </p:cNvSpPr>
          <p:nvPr>
            <p:ph idx="1"/>
          </p:nvPr>
        </p:nvSpPr>
        <p:spPr>
          <a:xfrm>
            <a:off x="1557517" y="3711813"/>
            <a:ext cx="10018713" cy="3051699"/>
          </a:xfrm>
        </p:spPr>
        <p:txBody>
          <a:bodyPr>
            <a:normAutofit/>
          </a:bodyPr>
          <a:lstStyle/>
          <a:p>
            <a:pPr marL="171450" lvl="1" indent="0">
              <a:spcBef>
                <a:spcPts val="0"/>
              </a:spcBef>
              <a:spcAft>
                <a:spcPts val="0"/>
              </a:spcAft>
              <a:buNone/>
            </a:pPr>
            <a:r>
              <a:rPr lang="en-US" b="1" kern="100" dirty="0">
                <a:latin typeface="Times New Roman" panose="02020603050405020304" pitchFamily="18" charset="0"/>
                <a:ea typeface="DengXian" panose="02010600030101010101" pitchFamily="2" charset="-122"/>
                <a:cs typeface="Times New Roman" panose="02020603050405020304" pitchFamily="18" charset="0"/>
              </a:rPr>
              <a:t>Possible area for including revised language: </a:t>
            </a:r>
            <a:endParaRPr lang="en-US" sz="2200" b="1" u="sng" kern="100" dirty="0">
              <a:latin typeface="Times New Roman" panose="02020603050405020304" pitchFamily="18" charset="0"/>
              <a:ea typeface="DengXian" panose="02010600030101010101" pitchFamily="2" charset="-122"/>
              <a:cs typeface="Times New Roman" panose="02020603050405020304" pitchFamily="18" charset="0"/>
            </a:endParaRPr>
          </a:p>
          <a:p>
            <a:pPr marL="171450" lvl="1" indent="0">
              <a:spcBef>
                <a:spcPts val="0"/>
              </a:spcBef>
              <a:spcAft>
                <a:spcPts val="0"/>
              </a:spcAft>
              <a:buNone/>
            </a:pPr>
            <a:r>
              <a:rPr lang="en-US" sz="1700" kern="100" dirty="0">
                <a:latin typeface="Times New Roman" panose="02020603050405020304" pitchFamily="18" charset="0"/>
                <a:ea typeface="DengXian" panose="02010600030101010101" pitchFamily="2" charset="-122"/>
                <a:cs typeface="Times New Roman" panose="02020603050405020304" pitchFamily="18" charset="0"/>
              </a:rPr>
              <a:t>MPC </a:t>
            </a:r>
            <a:r>
              <a:rPr lang="en-US" sz="170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§3-403: Substantiation of Offered Prices. </a:t>
            </a:r>
          </a:p>
          <a:p>
            <a:pPr marL="0" marR="0" indent="0">
              <a:spcBef>
                <a:spcPts val="0"/>
              </a:spcBef>
              <a:spcAft>
                <a:spcPts val="0"/>
              </a:spcAft>
              <a:buNone/>
            </a:pPr>
            <a:r>
              <a:rPr lang="en-US" sz="17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	The Procurement Officer may request factual information reasonably available to the bidder or offeror to 	substantiate that the price or cost offered, or some portion of it, is reasonable, if: </a:t>
            </a:r>
          </a:p>
          <a:p>
            <a:pPr marL="0" marR="0" indent="0">
              <a:spcBef>
                <a:spcPts val="0"/>
              </a:spcBef>
              <a:spcAft>
                <a:spcPts val="0"/>
              </a:spcAft>
              <a:buNone/>
            </a:pPr>
            <a:r>
              <a:rPr lang="en-US" sz="17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		(1) the price is not: </a:t>
            </a:r>
          </a:p>
          <a:p>
            <a:pPr marL="0" marR="0" indent="0">
              <a:spcBef>
                <a:spcPts val="0"/>
              </a:spcBef>
              <a:spcAft>
                <a:spcPts val="0"/>
              </a:spcAft>
              <a:buNone/>
            </a:pPr>
            <a:r>
              <a:rPr lang="en-US" sz="1700" kern="100" dirty="0">
                <a:latin typeface="Times New Roman" panose="02020603050405020304" pitchFamily="18" charset="0"/>
                <a:ea typeface="DengXian" panose="02010600030101010101" pitchFamily="2" charset="-122"/>
                <a:cs typeface="Times New Roman" panose="02020603050405020304" pitchFamily="18" charset="0"/>
              </a:rPr>
              <a:t>			</a:t>
            </a:r>
            <a:r>
              <a:rPr lang="en-US" sz="17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(a) based on adequate price competition; </a:t>
            </a:r>
          </a:p>
          <a:p>
            <a:pPr marL="0" marR="0" indent="0">
              <a:spcBef>
                <a:spcPts val="0"/>
              </a:spcBef>
              <a:spcAft>
                <a:spcPts val="0"/>
              </a:spcAft>
              <a:buNone/>
            </a:pPr>
            <a:r>
              <a:rPr lang="en-US" sz="17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			(b) based on established catalogue or market prices; or </a:t>
            </a:r>
          </a:p>
          <a:p>
            <a:pPr marL="0" marR="0" indent="0">
              <a:spcBef>
                <a:spcPts val="0"/>
              </a:spcBef>
              <a:spcAft>
                <a:spcPts val="0"/>
              </a:spcAft>
              <a:buNone/>
            </a:pPr>
            <a:r>
              <a:rPr lang="en-US" sz="1700" kern="100" dirty="0">
                <a:latin typeface="Times New Roman" panose="02020603050405020304" pitchFamily="18" charset="0"/>
                <a:ea typeface="DengXian" panose="02010600030101010101" pitchFamily="2" charset="-122"/>
                <a:cs typeface="Times New Roman" panose="02020603050405020304" pitchFamily="18" charset="0"/>
              </a:rPr>
              <a:t>			</a:t>
            </a:r>
            <a:r>
              <a:rPr lang="en-US" sz="17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(c) set by law or regulation; and </a:t>
            </a:r>
          </a:p>
          <a:p>
            <a:pPr marL="0" marR="0" indent="0">
              <a:spcBef>
                <a:spcPts val="0"/>
              </a:spcBef>
              <a:spcAft>
                <a:spcPts val="0"/>
              </a:spcAft>
              <a:buNone/>
            </a:pPr>
            <a:r>
              <a:rPr lang="en-US" sz="1700" b="0" u="none" strike="noStrike" kern="100" dirty="0">
                <a:effectLst/>
                <a:latin typeface="Times New Roman" panose="02020603050405020304" pitchFamily="18" charset="0"/>
                <a:ea typeface="DengXian" panose="02010600030101010101" pitchFamily="2" charset="-122"/>
                <a:cs typeface="Times New Roman" panose="02020603050405020304" pitchFamily="18" charset="0"/>
              </a:rPr>
              <a:t>		(2) the price or cost exceeds an amount established in the regulations. </a:t>
            </a:r>
            <a:endParaRPr lang="en-US" sz="1700" i="0" kern="100" dirty="0">
              <a:highlight>
                <a:srgbClr val="00FF00"/>
              </a:highlight>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endParaRPr lang="en-US" sz="2000" kern="100" dirty="0">
              <a:effectLst/>
              <a:highlight>
                <a:srgbClr val="00FF00"/>
              </a:highligh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5" name="Slide Number Placeholder 3">
            <a:extLst>
              <a:ext uri="{FF2B5EF4-FFF2-40B4-BE49-F238E27FC236}">
                <a16:creationId xmlns:a16="http://schemas.microsoft.com/office/drawing/2014/main" id="{BD305A81-AED5-A0E2-AD30-7CC18B2317B6}"/>
              </a:ext>
            </a:extLst>
          </p:cNvPr>
          <p:cNvSpPr>
            <a:spLocks noGrp="1"/>
          </p:cNvSpPr>
          <p:nvPr>
            <p:ph type="sldNum" sz="quarter" idx="12"/>
          </p:nvPr>
        </p:nvSpPr>
        <p:spPr>
          <a:xfrm>
            <a:off x="11300648" y="6319618"/>
            <a:ext cx="551167" cy="365125"/>
          </a:xfrm>
        </p:spPr>
        <p:txBody>
          <a:bodyPr/>
          <a:lstStyle/>
          <a:p>
            <a:fld id="{69A3B3EC-B7A6-4D0A-AA99-7D91F8CDD363}" type="slidenum">
              <a:rPr lang="en-US" sz="1400" smtClean="0">
                <a:latin typeface="Times New Roman" panose="02020603050405020304" pitchFamily="18" charset="0"/>
                <a:cs typeface="Times New Roman" panose="02020603050405020304" pitchFamily="18" charset="0"/>
              </a:rPr>
              <a:t>8</a:t>
            </a:fld>
            <a:endParaRPr lang="en-US" sz="1400"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57D9CA8E-81EE-E48F-8F57-C9CDBD7A70FB}"/>
              </a:ext>
            </a:extLst>
          </p:cNvPr>
          <p:cNvSpPr txBox="1">
            <a:spLocks/>
          </p:cNvSpPr>
          <p:nvPr/>
        </p:nvSpPr>
        <p:spPr>
          <a:xfrm>
            <a:off x="1636710" y="654909"/>
            <a:ext cx="10018713" cy="637863"/>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Bef>
                <a:spcPts val="0"/>
              </a:spcBef>
              <a:spcAft>
                <a:spcPts val="0"/>
              </a:spcAft>
            </a:pPr>
            <a:endParaRPr lang="en-US" sz="2000" kern="100" dirty="0">
              <a:latin typeface="Times New Roman" panose="02020603050405020304" pitchFamily="18" charset="0"/>
              <a:ea typeface="DengXian" panose="02010600030101010101" pitchFamily="2" charset="-122"/>
              <a:cs typeface="Times New Roman" panose="02020603050405020304" pitchFamily="18" charset="0"/>
            </a:endParaRPr>
          </a:p>
          <a:p>
            <a:pPr marL="0" indent="0">
              <a:spcBef>
                <a:spcPts val="0"/>
              </a:spcBef>
              <a:spcAft>
                <a:spcPts val="0"/>
              </a:spcAft>
              <a:buFont typeface="Arial"/>
              <a:buNone/>
            </a:pPr>
            <a:r>
              <a:rPr lang="en-US" sz="2200" kern="100" dirty="0">
                <a:latin typeface="Times New Roman" panose="02020603050405020304" pitchFamily="18" charset="0"/>
                <a:ea typeface="DengXian" panose="02010600030101010101" pitchFamily="2" charset="-122"/>
                <a:cs typeface="Times New Roman" panose="02020603050405020304" pitchFamily="18" charset="0"/>
              </a:rPr>
              <a:t>When implementing a required independent estimate, the MPC should address: </a:t>
            </a:r>
          </a:p>
        </p:txBody>
      </p:sp>
      <p:graphicFrame>
        <p:nvGraphicFramePr>
          <p:cNvPr id="9" name="Content Placeholder 2">
            <a:extLst>
              <a:ext uri="{FF2B5EF4-FFF2-40B4-BE49-F238E27FC236}">
                <a16:creationId xmlns:a16="http://schemas.microsoft.com/office/drawing/2014/main" id="{A71B259C-0C49-67C5-E5E4-B3874D9B90B3}"/>
              </a:ext>
            </a:extLst>
          </p:cNvPr>
          <p:cNvGraphicFramePr/>
          <p:nvPr>
            <p:extLst>
              <p:ext uri="{D42A27DB-BD31-4B8C-83A1-F6EECF244321}">
                <p14:modId xmlns:p14="http://schemas.microsoft.com/office/powerpoint/2010/main" val="3567026563"/>
              </p:ext>
            </p:extLst>
          </p:nvPr>
        </p:nvGraphicFramePr>
        <p:xfrm>
          <a:off x="1923789" y="1371831"/>
          <a:ext cx="9286168" cy="1912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653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43EF4B0-518B-91EB-3DA3-9585FB0592B4}"/>
              </a:ext>
            </a:extLst>
          </p:cNvPr>
          <p:cNvSpPr>
            <a:spLocks noGrp="1"/>
          </p:cNvSpPr>
          <p:nvPr>
            <p:ph type="title"/>
          </p:nvPr>
        </p:nvSpPr>
        <p:spPr>
          <a:xfrm>
            <a:off x="535021" y="685800"/>
            <a:ext cx="2639962" cy="5105400"/>
          </a:xfrm>
        </p:spPr>
        <p:txBody>
          <a:bodyPr>
            <a:normAutofit/>
          </a:bodyPr>
          <a:lstStyle/>
          <a:p>
            <a:r>
              <a:rPr lang="en-US" sz="3700" cap="small">
                <a:solidFill>
                  <a:srgbClr val="FFFFFF"/>
                </a:solidFill>
                <a:latin typeface="Times New Roman" panose="02020603050405020304" pitchFamily="18" charset="0"/>
                <a:cs typeface="Times New Roman" panose="02020603050405020304" pitchFamily="18" charset="0"/>
              </a:rPr>
              <a:t>Potential Issues for Mitigation</a:t>
            </a:r>
          </a:p>
        </p:txBody>
      </p:sp>
      <p:grpSp>
        <p:nvGrpSpPr>
          <p:cNvPr id="15" name="Group 1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7" name="Content Placeholder 2">
            <a:extLst>
              <a:ext uri="{FF2B5EF4-FFF2-40B4-BE49-F238E27FC236}">
                <a16:creationId xmlns:a16="http://schemas.microsoft.com/office/drawing/2014/main" id="{2AD75F90-4D6B-1D40-6B81-3FD4782F4056}"/>
              </a:ext>
            </a:extLst>
          </p:cNvPr>
          <p:cNvGraphicFramePr>
            <a:graphicFrameLocks noGrp="1"/>
          </p:cNvGraphicFramePr>
          <p:nvPr>
            <p:ph idx="1"/>
            <p:extLst>
              <p:ext uri="{D42A27DB-BD31-4B8C-83A1-F6EECF244321}">
                <p14:modId xmlns:p14="http://schemas.microsoft.com/office/powerpoint/2010/main" val="125153843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C76CBF2-C1A6-69EE-D60D-8E32371A76D3}"/>
              </a:ext>
            </a:extLst>
          </p:cNvPr>
          <p:cNvSpPr txBox="1">
            <a:spLocks/>
          </p:cNvSpPr>
          <p:nvPr/>
        </p:nvSpPr>
        <p:spPr>
          <a:xfrm>
            <a:off x="11300648" y="6319618"/>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A3B3EC-B7A6-4D0A-AA99-7D91F8CDD363}" type="slidenum">
              <a:rPr lang="en-US" sz="1400" smtClean="0">
                <a:latin typeface="Times New Roman" panose="02020603050405020304" pitchFamily="18" charset="0"/>
                <a:cs typeface="Times New Roman" panose="02020603050405020304" pitchFamily="18" charset="0"/>
              </a:rPr>
              <a:pPr/>
              <a:t>9</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307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12865</TotalTime>
  <Words>1538</Words>
  <Application>Microsoft Office PowerPoint</Application>
  <PresentationFormat>Widescreen</PresentationFormat>
  <Paragraphs>115</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Times New Roman</vt:lpstr>
      <vt:lpstr>Parallax</vt:lpstr>
      <vt:lpstr>Reforming the MPC: Requiring Independent Estimates</vt:lpstr>
      <vt:lpstr>Agenda </vt:lpstr>
      <vt:lpstr>Introduction</vt:lpstr>
      <vt:lpstr>OMB Uniform Guidance: Requirement for Independent Estimate</vt:lpstr>
      <vt:lpstr>Potential Update to OMB Grant Guidance</vt:lpstr>
      <vt:lpstr>MPC and Independent Estimates</vt:lpstr>
      <vt:lpstr>State &amp; Local Independent Estimate Requirements </vt:lpstr>
      <vt:lpstr>Proposed Reform to MPC</vt:lpstr>
      <vt:lpstr>Potential Issues for Mitigation</vt:lpstr>
      <vt:lpstr>AFARS Example</vt:lpstr>
      <vt:lpstr>Conclusion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Reforming the MPC to Include a Requirement for Independent Price Estimates</dc:title>
  <dc:creator>Vaught, Matthew B</dc:creator>
  <cp:lastModifiedBy>Vaught, Matthew B</cp:lastModifiedBy>
  <cp:revision>20</cp:revision>
  <cp:lastPrinted>2023-10-08T15:01:12Z</cp:lastPrinted>
  <dcterms:created xsi:type="dcterms:W3CDTF">2023-09-21T19:31:41Z</dcterms:created>
  <dcterms:modified xsi:type="dcterms:W3CDTF">2023-10-10T05:17:22Z</dcterms:modified>
</cp:coreProperties>
</file>