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7" r:id="rId3"/>
    <p:sldId id="257" r:id="rId4"/>
    <p:sldId id="266" r:id="rId5"/>
    <p:sldId id="259" r:id="rId6"/>
    <p:sldId id="276" r:id="rId7"/>
    <p:sldId id="260" r:id="rId8"/>
    <p:sldId id="262" r:id="rId9"/>
    <p:sldId id="264"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0C1D61-099C-B1E1-D518-9C7861DACBDE}" name="Vaught, Matthew B" initials="VMB" userId="S::G36945353@gwu.edu::a4f2f7b0-3f23-4d26-8eb5-7d4e43d5cd21" providerId="AD"/>
  <p188:author id="{088E3BB1-5972-C895-AC0A-4AA6653DC05C}" name="Yukins, Christopher R." initials="YCR" userId="S::Christopher.Yukins@arnoldporter.com::2069d103-297e-4f45-ada9-ae2c02f40d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01" autoAdjust="0"/>
  </p:normalViewPr>
  <p:slideViewPr>
    <p:cSldViewPr snapToGrid="0">
      <p:cViewPr varScale="1">
        <p:scale>
          <a:sx n="77" d="100"/>
          <a:sy n="77" d="100"/>
        </p:scale>
        <p:origin x="96"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2DA34-A4CE-4D8E-B530-5715C117100C}"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6B61F-622B-42E1-B3E7-A596ADB3A5F5}" type="slidenum">
              <a:rPr lang="en-US" smtClean="0"/>
              <a:t>‹#›</a:t>
            </a:fld>
            <a:endParaRPr lang="en-US"/>
          </a:p>
        </p:txBody>
      </p:sp>
    </p:spTree>
    <p:extLst>
      <p:ext uri="{BB962C8B-B14F-4D97-AF65-F5344CB8AC3E}">
        <p14:creationId xmlns:p14="http://schemas.microsoft.com/office/powerpoint/2010/main" val="200301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§11-301 Compliance with Federal Requirements. The MPC’s Anticipation of Gaps. </a:t>
            </a:r>
          </a:p>
        </p:txBody>
      </p:sp>
      <p:sp>
        <p:nvSpPr>
          <p:cNvPr id="4" name="Slide Number Placeholder 3"/>
          <p:cNvSpPr>
            <a:spLocks noGrp="1"/>
          </p:cNvSpPr>
          <p:nvPr>
            <p:ph type="sldNum" sz="quarter" idx="5"/>
          </p:nvPr>
        </p:nvSpPr>
        <p:spPr/>
        <p:txBody>
          <a:bodyPr/>
          <a:lstStyle/>
          <a:p>
            <a:fld id="{C786B61F-622B-42E1-B3E7-A596ADB3A5F5}" type="slidenum">
              <a:rPr lang="en-US" smtClean="0"/>
              <a:t>5</a:t>
            </a:fld>
            <a:endParaRPr lang="en-US"/>
          </a:p>
        </p:txBody>
      </p:sp>
    </p:spTree>
    <p:extLst>
      <p:ext uri="{BB962C8B-B14F-4D97-AF65-F5344CB8AC3E}">
        <p14:creationId xmlns:p14="http://schemas.microsoft.com/office/powerpoint/2010/main" val="96045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 bulletized list for issues.. The les prescriptive you are, the more </a:t>
            </a:r>
            <a:r>
              <a:rPr lang="en-US" sz="1200" kern="100" dirty="0">
                <a:latin typeface="Times New Roman" panose="02020603050405020304" pitchFamily="18" charset="0"/>
                <a:ea typeface="DengXian" panose="02010600030101010101" pitchFamily="2" charset="-122"/>
                <a:cs typeface="Times New Roman" panose="02020603050405020304" pitchFamily="18" charset="0"/>
              </a:rPr>
              <a:t>The reform The proposed text below incorporates language from MPC </a:t>
            </a:r>
            <a:r>
              <a:rPr lang="en-US" sz="12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§3-403; </a:t>
            </a:r>
            <a:r>
              <a:rPr lang="en-US" sz="1200" i="0" dirty="0">
                <a:effectLst/>
                <a:latin typeface="Times New Roman" panose="02020603050405020304" pitchFamily="18" charset="0"/>
                <a:cs typeface="Times New Roman" panose="02020603050405020304" pitchFamily="18" charset="0"/>
              </a:rPr>
              <a:t>Arizona Code of Ordinances </a:t>
            </a:r>
            <a:r>
              <a:rPr lang="en-US" sz="12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sz="1200" i="0" dirty="0">
                <a:effectLst/>
                <a:latin typeface="Times New Roman" panose="02020603050405020304" pitchFamily="18" charset="0"/>
                <a:cs typeface="Times New Roman" panose="02020603050405020304" pitchFamily="18" charset="0"/>
              </a:rPr>
              <a:t>9-24; and Alabama Code of Ordinances </a:t>
            </a:r>
            <a:r>
              <a:rPr lang="en-US" sz="12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sz="1200" i="0" dirty="0">
                <a:effectLst/>
                <a:latin typeface="Times New Roman" panose="02020603050405020304" pitchFamily="18" charset="0"/>
                <a:cs typeface="Times New Roman" panose="02020603050405020304" pitchFamily="18" charset="0"/>
              </a:rPr>
              <a:t>2-80.1(b)(6)</a:t>
            </a:r>
            <a:r>
              <a:rPr lang="en-US" sz="1200" dirty="0">
                <a:latin typeface="Times New Roman" panose="02020603050405020304" pitchFamily="18" charset="0"/>
                <a:cs typeface="Times New Roman" panose="02020603050405020304" pitchFamily="18" charset="0"/>
              </a:rPr>
              <a:t> </a:t>
            </a:r>
            <a:r>
              <a:rPr lang="en-US" sz="1200" kern="100" dirty="0">
                <a:latin typeface="Times New Roman" panose="02020603050405020304" pitchFamily="18" charset="0"/>
                <a:ea typeface="DengXian" panose="02010600030101010101" pitchFamily="2" charset="-122"/>
                <a:cs typeface="Times New Roman" panose="02020603050405020304" pitchFamily="18" charset="0"/>
              </a:rPr>
              <a:t>to facilitate ease of application and clarity of intent.</a:t>
            </a:r>
          </a:p>
          <a:p>
            <a:endParaRPr lang="en-US" dirty="0"/>
          </a:p>
        </p:txBody>
      </p:sp>
      <p:sp>
        <p:nvSpPr>
          <p:cNvPr id="4" name="Slide Number Placeholder 3"/>
          <p:cNvSpPr>
            <a:spLocks noGrp="1"/>
          </p:cNvSpPr>
          <p:nvPr>
            <p:ph type="sldNum" sz="quarter" idx="5"/>
          </p:nvPr>
        </p:nvSpPr>
        <p:spPr/>
        <p:txBody>
          <a:bodyPr/>
          <a:lstStyle/>
          <a:p>
            <a:fld id="{C786B61F-622B-42E1-B3E7-A596ADB3A5F5}" type="slidenum">
              <a:rPr lang="en-US" smtClean="0"/>
              <a:t>7</a:t>
            </a:fld>
            <a:endParaRPr lang="en-US"/>
          </a:p>
        </p:txBody>
      </p:sp>
    </p:spTree>
    <p:extLst>
      <p:ext uri="{BB962C8B-B14F-4D97-AF65-F5344CB8AC3E}">
        <p14:creationId xmlns:p14="http://schemas.microsoft.com/office/powerpoint/2010/main" val="84110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90077C-5A3C-4029-891B-9F629B70ADE5}" type="datetime1">
              <a:rPr lang="en-US" smtClean="0"/>
              <a:t>10/7/2023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416143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D8021C-EE75-4209-AB80-55584D3A8968}" type="datetime1">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406247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12BAF2-7EE4-4593-8129-8479648AE99A}"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46589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5CD12-703B-40EE-B4F2-0D9B3CB686E9}"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654127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E8D18-B64A-4FA8-A776-827AAFC7C8AE}"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666090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3B3B1-E35E-4526-9B5A-F6EF94D218D3}"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254530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162F6-746D-4C36-8484-833EF0125506}"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647076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2701E-EFAA-409E-989A-E38767C25A72}"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2836030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7FD8E-2ED5-431E-8DC9-22BCE86B5EFD}"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49741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A72301-33F8-410D-8461-60B6B2F949A7}"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68939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06B5C9-B0E0-4ABD-9C5C-5C6D718CDD80}"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83988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F343FB-36C8-436E-A2F7-6C46C9FE69DF}" type="datetime1">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324662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163EDB-4B6E-4398-BF3C-9696A7ACBFD0}" type="datetime1">
              <a:rPr lang="en-US" smtClean="0"/>
              <a:t>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317569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5C927D-EDE9-4FD8-8489-ECBCD228145E}" type="datetime1">
              <a:rPr lang="en-US" smtClean="0"/>
              <a:t>10/7/2023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74540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6FB3F-A7BB-45D0-B5D3-5DB66F33E257}" type="datetime1">
              <a:rPr lang="en-US" smtClean="0"/>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49401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3790B-01AB-4F05-B0E8-1E7D13BF2A47}" type="datetime1">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329305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E1083-075C-4CDC-BCC3-7A3B551DD74B}" type="datetime1">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370583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0678DE-6B5B-466E-A568-CC09D6B1C9B9}" type="datetime1">
              <a:rPr lang="en-US" smtClean="0"/>
              <a:t>10/7/2023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A3B3EC-B7A6-4D0A-AA99-7D91F8CDD363}" type="slidenum">
              <a:rPr lang="en-US" smtClean="0"/>
              <a:t>‹#›</a:t>
            </a:fld>
            <a:endParaRPr lang="en-US"/>
          </a:p>
        </p:txBody>
      </p:sp>
    </p:spTree>
    <p:extLst>
      <p:ext uri="{BB962C8B-B14F-4D97-AF65-F5344CB8AC3E}">
        <p14:creationId xmlns:p14="http://schemas.microsoft.com/office/powerpoint/2010/main" val="1337637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787BE72-D683-C5A7-7DED-DE173CE69B61}"/>
              </a:ext>
            </a:extLst>
          </p:cNvPr>
          <p:cNvPicPr>
            <a:picLocks noChangeAspect="1"/>
          </p:cNvPicPr>
          <p:nvPr/>
        </p:nvPicPr>
        <p:blipFill rotWithShape="1">
          <a:blip r:embed="rId2">
            <a:alphaModFix amt="40000"/>
          </a:blip>
          <a:srcRect t="1160" b="13613"/>
          <a:stretch/>
        </p:blipFill>
        <p:spPr>
          <a:xfrm>
            <a:off x="20" y="10"/>
            <a:ext cx="12191980" cy="6857990"/>
          </a:xfrm>
          <a:prstGeom prst="rect">
            <a:avLst/>
          </a:prstGeom>
        </p:spPr>
      </p:pic>
      <p:sp>
        <p:nvSpPr>
          <p:cNvPr id="2" name="Title 1">
            <a:extLst>
              <a:ext uri="{FF2B5EF4-FFF2-40B4-BE49-F238E27FC236}">
                <a16:creationId xmlns:a16="http://schemas.microsoft.com/office/drawing/2014/main" id="{21271D86-5957-F773-BD27-12CBB45E2AB0}"/>
              </a:ext>
            </a:extLst>
          </p:cNvPr>
          <p:cNvSpPr>
            <a:spLocks noGrp="1"/>
          </p:cNvSpPr>
          <p:nvPr>
            <p:ph type="ctrTitle"/>
          </p:nvPr>
        </p:nvSpPr>
        <p:spPr>
          <a:xfrm>
            <a:off x="2928401" y="1380068"/>
            <a:ext cx="8574622" cy="2616199"/>
          </a:xfrm>
        </p:spPr>
        <p:txBody>
          <a:bodyPr>
            <a:normAutofit/>
          </a:bodyPr>
          <a:lstStyle/>
          <a:p>
            <a:pPr>
              <a:lnSpc>
                <a:spcPct val="90000"/>
              </a:lnSpc>
            </a:pPr>
            <a:r>
              <a:rPr lang="en-US" dirty="0">
                <a:latin typeface="Times New Roman" panose="02020603050405020304" pitchFamily="18" charset="0"/>
                <a:cs typeface="Times New Roman" panose="02020603050405020304" pitchFamily="18" charset="0"/>
              </a:rPr>
              <a:t>Reforming the MPC: Requiring Independent Estimates</a:t>
            </a:r>
            <a:endParaRPr lang="en-US" dirty="0"/>
          </a:p>
        </p:txBody>
      </p:sp>
      <p:sp>
        <p:nvSpPr>
          <p:cNvPr id="3" name="Subtitle 2">
            <a:extLst>
              <a:ext uri="{FF2B5EF4-FFF2-40B4-BE49-F238E27FC236}">
                <a16:creationId xmlns:a16="http://schemas.microsoft.com/office/drawing/2014/main" id="{5444EE47-A057-0A93-2473-3CA2E873CC2C}"/>
              </a:ext>
            </a:extLst>
          </p:cNvPr>
          <p:cNvSpPr>
            <a:spLocks noGrp="1"/>
          </p:cNvSpPr>
          <p:nvPr>
            <p:ph type="subTitle" idx="1"/>
          </p:nvPr>
        </p:nvSpPr>
        <p:spPr>
          <a:xfrm>
            <a:off x="4515377" y="3996267"/>
            <a:ext cx="6987645" cy="1388534"/>
          </a:xfrm>
        </p:spPr>
        <p:txBody>
          <a:bodyPr>
            <a:normAutofit/>
          </a:bodyPr>
          <a:lstStyle/>
          <a:p>
            <a:pPr>
              <a:lnSpc>
                <a:spcPct val="90000"/>
              </a:lnSpc>
            </a:pPr>
            <a:r>
              <a:rPr lang="en-US" sz="1200" cap="small">
                <a:latin typeface="Times New Roman" panose="02020603050405020304" pitchFamily="18" charset="0"/>
                <a:cs typeface="Times New Roman" panose="02020603050405020304" pitchFamily="18" charset="0"/>
              </a:rPr>
              <a:t>The George Washington University Law School</a:t>
            </a:r>
          </a:p>
          <a:p>
            <a:pPr>
              <a:lnSpc>
                <a:spcPct val="90000"/>
              </a:lnSpc>
            </a:pPr>
            <a:r>
              <a:rPr lang="en-US" sz="1200" cap="small">
                <a:latin typeface="Times New Roman" panose="02020603050405020304" pitchFamily="18" charset="0"/>
                <a:cs typeface="Times New Roman" panose="02020603050405020304" pitchFamily="18" charset="0"/>
              </a:rPr>
              <a:t>State &amp; Local Model Procurement Code Reform Proposal</a:t>
            </a:r>
          </a:p>
          <a:p>
            <a:pPr>
              <a:lnSpc>
                <a:spcPct val="90000"/>
              </a:lnSpc>
            </a:pPr>
            <a:r>
              <a:rPr lang="en-US" sz="1200" cap="small">
                <a:latin typeface="Times New Roman" panose="02020603050405020304" pitchFamily="18" charset="0"/>
                <a:cs typeface="Times New Roman" panose="02020603050405020304" pitchFamily="18" charset="0"/>
              </a:rPr>
              <a:t>Fall 2023</a:t>
            </a:r>
          </a:p>
          <a:p>
            <a:pPr>
              <a:lnSpc>
                <a:spcPct val="90000"/>
              </a:lnSpc>
            </a:pPr>
            <a:endParaRPr lang="en-US" sz="1200" cap="small">
              <a:latin typeface="Times New Roman" panose="02020603050405020304" pitchFamily="18" charset="0"/>
              <a:cs typeface="Times New Roman" panose="02020603050405020304" pitchFamily="18" charset="0"/>
            </a:endParaRPr>
          </a:p>
          <a:p>
            <a:pPr>
              <a:lnSpc>
                <a:spcPct val="90000"/>
              </a:lnSpc>
            </a:pPr>
            <a:r>
              <a:rPr lang="en-US" sz="1200" cap="small">
                <a:latin typeface="Times New Roman" panose="02020603050405020304" pitchFamily="18" charset="0"/>
                <a:cs typeface="Times New Roman" panose="02020603050405020304" pitchFamily="18" charset="0"/>
              </a:rPr>
              <a:t>Matthew Vaught</a:t>
            </a:r>
          </a:p>
        </p:txBody>
      </p:sp>
      <p:sp>
        <p:nvSpPr>
          <p:cNvPr id="4" name="Slide Number Placeholder 3">
            <a:extLst>
              <a:ext uri="{FF2B5EF4-FFF2-40B4-BE49-F238E27FC236}">
                <a16:creationId xmlns:a16="http://schemas.microsoft.com/office/drawing/2014/main" id="{E7A51A81-E47A-242A-96E2-65DCA20BFBF2}"/>
              </a:ext>
            </a:extLst>
          </p:cNvPr>
          <p:cNvSpPr>
            <a:spLocks noGrp="1"/>
          </p:cNvSpPr>
          <p:nvPr>
            <p:ph type="sldNum" sz="quarter" idx="12"/>
          </p:nvPr>
        </p:nvSpPr>
        <p:spPr>
          <a:xfrm>
            <a:off x="10951856" y="5883275"/>
            <a:ext cx="551167" cy="365125"/>
          </a:xfrm>
        </p:spPr>
        <p:txBody>
          <a:bodyPr>
            <a:normAutofit/>
          </a:bodyPr>
          <a:lstStyle/>
          <a:p>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2764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8F8C-E055-394D-B0D1-C99BE5CE8A17}"/>
              </a:ext>
            </a:extLst>
          </p:cNvPr>
          <p:cNvSpPr>
            <a:spLocks noGrp="1"/>
          </p:cNvSpPr>
          <p:nvPr>
            <p:ph type="title"/>
          </p:nvPr>
        </p:nvSpPr>
        <p:spPr>
          <a:xfrm>
            <a:off x="1484310" y="506692"/>
            <a:ext cx="10018713" cy="935610"/>
          </a:xfrm>
        </p:spPr>
        <p:txBody>
          <a:bodyPr/>
          <a:lstStyle/>
          <a:p>
            <a:r>
              <a:rPr lang="en-US" sz="4000" kern="100" cap="small" dirty="0">
                <a:latin typeface="Times New Roman" panose="02020603050405020304" pitchFamily="18" charset="0"/>
                <a:ea typeface="DengXian" panose="02010600030101010101" pitchFamily="2" charset="-122"/>
                <a:cs typeface="Times New Roman" panose="02020603050405020304" pitchFamily="18" charset="0"/>
              </a:rPr>
              <a:t>Contact Information</a:t>
            </a:r>
            <a:endParaRPr lang="en-US" cap="small" dirty="0"/>
          </a:p>
        </p:txBody>
      </p:sp>
      <p:sp>
        <p:nvSpPr>
          <p:cNvPr id="3" name="Content Placeholder 2">
            <a:extLst>
              <a:ext uri="{FF2B5EF4-FFF2-40B4-BE49-F238E27FC236}">
                <a16:creationId xmlns:a16="http://schemas.microsoft.com/office/drawing/2014/main" id="{2CDE7777-FB2B-9C3C-BA8B-32881E2518CC}"/>
              </a:ext>
            </a:extLst>
          </p:cNvPr>
          <p:cNvSpPr>
            <a:spLocks noGrp="1"/>
          </p:cNvSpPr>
          <p:nvPr>
            <p:ph idx="1"/>
          </p:nvPr>
        </p:nvSpPr>
        <p:spPr>
          <a:xfrm>
            <a:off x="1484309" y="1442302"/>
            <a:ext cx="10018713" cy="3487917"/>
          </a:xfrm>
        </p:spPr>
        <p:txBody>
          <a:bodyPr/>
          <a:lstStyle/>
          <a:p>
            <a:pPr marL="0" indent="0" algn="ctr">
              <a:buNone/>
            </a:pPr>
            <a:r>
              <a:rPr lang="en-US" sz="3200" i="0" kern="100" dirty="0">
                <a:latin typeface="Times New Roman" panose="02020603050405020304" pitchFamily="18" charset="0"/>
                <a:ea typeface="DengXian" panose="02010600030101010101" pitchFamily="2" charset="-122"/>
                <a:cs typeface="Times New Roman" panose="02020603050405020304" pitchFamily="18" charset="0"/>
              </a:rPr>
              <a:t>Matthew Vaught</a:t>
            </a:r>
          </a:p>
          <a:p>
            <a:pPr marL="0" indent="0" algn="ctr">
              <a:buNone/>
            </a:pPr>
            <a:r>
              <a:rPr lang="en-US" sz="3200" u="sng" kern="100" dirty="0">
                <a:latin typeface="Times New Roman" panose="02020603050405020304" pitchFamily="18" charset="0"/>
                <a:ea typeface="DengXian" panose="02010600030101010101" pitchFamily="2" charset="-122"/>
                <a:cs typeface="Times New Roman" panose="02020603050405020304" pitchFamily="18" charset="0"/>
              </a:rPr>
              <a:t>matthew.b.vaught@gmail.com</a:t>
            </a:r>
          </a:p>
        </p:txBody>
      </p:sp>
      <p:sp>
        <p:nvSpPr>
          <p:cNvPr id="5" name="Slide Number Placeholder 3">
            <a:extLst>
              <a:ext uri="{FF2B5EF4-FFF2-40B4-BE49-F238E27FC236}">
                <a16:creationId xmlns:a16="http://schemas.microsoft.com/office/drawing/2014/main" id="{DBB0B866-9663-DA05-406E-13D58C604F28}"/>
              </a:ext>
            </a:extLst>
          </p:cNvPr>
          <p:cNvSpPr>
            <a:spLocks noGrp="1"/>
          </p:cNvSpPr>
          <p:nvPr>
            <p:ph type="sldNum" sz="quarter" idx="12"/>
          </p:nvPr>
        </p:nvSpPr>
        <p:spPr>
          <a:xfrm>
            <a:off x="11300648" y="6319618"/>
            <a:ext cx="551167" cy="365125"/>
          </a:xfrm>
        </p:spPr>
        <p:txBody>
          <a:bodyPr/>
          <a:lstStyle/>
          <a:p>
            <a:fld id="{69A3B3EC-B7A6-4D0A-AA99-7D91F8CDD363}" type="slidenum">
              <a:rPr lang="en-US" sz="1400" smtClean="0">
                <a:latin typeface="Times New Roman" panose="02020603050405020304" pitchFamily="18" charset="0"/>
                <a:cs typeface="Times New Roman" panose="02020603050405020304" pitchFamily="18" charset="0"/>
              </a:rPr>
              <a:t>10</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5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86DC-954A-BC92-F035-79F6773F9BE8}"/>
              </a:ext>
            </a:extLst>
          </p:cNvPr>
          <p:cNvSpPr>
            <a:spLocks noGrp="1"/>
          </p:cNvSpPr>
          <p:nvPr>
            <p:ph type="title"/>
          </p:nvPr>
        </p:nvSpPr>
        <p:spPr>
          <a:xfrm>
            <a:off x="1484310" y="178069"/>
            <a:ext cx="10018713" cy="895350"/>
          </a:xfrm>
        </p:spPr>
        <p:txBody>
          <a:bodyPr/>
          <a:lstStyle/>
          <a:p>
            <a:r>
              <a:rPr lang="en-US" cap="small"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0F45230D-F8A1-8D80-8AD2-E4FB83ED6C29}"/>
              </a:ext>
            </a:extLst>
          </p:cNvPr>
          <p:cNvSpPr>
            <a:spLocks noGrp="1"/>
          </p:cNvSpPr>
          <p:nvPr>
            <p:ph idx="1"/>
          </p:nvPr>
        </p:nvSpPr>
        <p:spPr>
          <a:xfrm>
            <a:off x="1484310" y="1419225"/>
            <a:ext cx="10018713" cy="4371975"/>
          </a:xfrm>
        </p:spPr>
        <p:txBody>
          <a:bodyPr>
            <a:noAutofit/>
          </a:bodyPr>
          <a:lstStyle/>
          <a:p>
            <a:pPr marL="0" indent="0">
              <a:spcBef>
                <a:spcPts val="0"/>
              </a:spcBef>
              <a:spcAft>
                <a:spcPts val="0"/>
              </a:spcAft>
              <a:buNone/>
            </a:pPr>
            <a:r>
              <a:rPr lang="en-US" kern="100" dirty="0">
                <a:effectLst/>
                <a:latin typeface="Times New Roman" panose="02020603050405020304" pitchFamily="18" charset="0"/>
                <a:ea typeface="DengXian" panose="02010600030101010101" pitchFamily="2" charset="-122"/>
                <a:cs typeface="Times New Roman" panose="02020603050405020304" pitchFamily="18" charset="0"/>
              </a:rPr>
              <a:t>The Model Procurement Code (MPC) is intended to provide a model code for state and local governments to use as a template and</a:t>
            </a:r>
            <a:r>
              <a:rPr lang="en-US" kern="100" dirty="0">
                <a:latin typeface="Times New Roman" panose="02020603050405020304" pitchFamily="18" charset="0"/>
                <a:ea typeface="DengXian" panose="02010600030101010101" pitchFamily="2" charset="-122"/>
                <a:cs typeface="Times New Roman" panose="02020603050405020304" pitchFamily="18" charset="0"/>
              </a:rPr>
              <a:t> tailor to their specific regulatory intentions. The guidance should ultimately provide sufficient guidance to state and local governments to </a:t>
            </a:r>
            <a:r>
              <a:rPr lang="en-US" kern="100" dirty="0">
                <a:effectLst/>
                <a:latin typeface="Times New Roman" panose="02020603050405020304" pitchFamily="18" charset="0"/>
                <a:ea typeface="DengXian" panose="02010600030101010101" pitchFamily="2" charset="-122"/>
                <a:cs typeface="Times New Roman" panose="02020603050405020304" pitchFamily="18" charset="0"/>
              </a:rPr>
              <a:t>comply with federal government requirements. </a:t>
            </a:r>
            <a:r>
              <a:rPr lang="en-US" kern="100" dirty="0">
                <a:latin typeface="Times New Roman" panose="02020603050405020304" pitchFamily="18" charset="0"/>
                <a:ea typeface="DengXian" panose="02010600030101010101" pitchFamily="2" charset="-122"/>
                <a:cs typeface="Times New Roman" panose="02020603050405020304" pitchFamily="18" charset="0"/>
              </a:rPr>
              <a:t>Based on the </a:t>
            </a:r>
            <a:r>
              <a:rPr lang="en-US" kern="100" dirty="0">
                <a:effectLst/>
                <a:latin typeface="Times New Roman" panose="02020603050405020304" pitchFamily="18" charset="0"/>
                <a:ea typeface="DengXian" panose="02010600030101010101" pitchFamily="2" charset="-122"/>
                <a:cs typeface="Times New Roman" panose="02020603050405020304" pitchFamily="18" charset="0"/>
              </a:rPr>
              <a:t>Office of Management and Budget (OMB) guidance published in 2014, numerous discrepancies exist in the guidance provided </a:t>
            </a:r>
            <a:r>
              <a:rPr lang="en-US" kern="100" dirty="0">
                <a:latin typeface="Times New Roman" panose="02020603050405020304" pitchFamily="18" charset="0"/>
                <a:ea typeface="DengXian" panose="02010600030101010101" pitchFamily="2" charset="-122"/>
                <a:cs typeface="Times New Roman" panose="02020603050405020304" pitchFamily="18" charset="0"/>
              </a:rPr>
              <a:t>by</a:t>
            </a:r>
            <a:r>
              <a:rPr lang="en-US" kern="100" dirty="0">
                <a:effectLst/>
                <a:latin typeface="Times New Roman" panose="02020603050405020304" pitchFamily="18" charset="0"/>
                <a:ea typeface="DengXian" panose="02010600030101010101" pitchFamily="2" charset="-122"/>
                <a:cs typeface="Times New Roman" panose="02020603050405020304" pitchFamily="18" charset="0"/>
              </a:rPr>
              <a:t> the MPC. Consequently, this presentation will focus on revising the MPC to provide adequate guidance regarding a requirement for an independent estimate laid out in 2 CFR §200.324. </a:t>
            </a:r>
            <a:r>
              <a:rPr lang="en-US" kern="100" dirty="0">
                <a:latin typeface="Times New Roman" panose="02020603050405020304" pitchFamily="18" charset="0"/>
                <a:ea typeface="DengXian" panose="02010600030101010101" pitchFamily="2" charset="-122"/>
                <a:cs typeface="Times New Roman" panose="02020603050405020304" pitchFamily="18" charset="0"/>
              </a:rPr>
              <a:t>I</a:t>
            </a:r>
            <a:r>
              <a:rPr lang="en-US" kern="100" dirty="0">
                <a:effectLst/>
                <a:latin typeface="Times New Roman" panose="02020603050405020304" pitchFamily="18" charset="0"/>
                <a:ea typeface="DengXian" panose="02010600030101010101" pitchFamily="2" charset="-122"/>
                <a:cs typeface="Times New Roman" panose="02020603050405020304" pitchFamily="18" charset="0"/>
              </a:rPr>
              <a:t>t is the intent of this proposal to </a:t>
            </a:r>
            <a:r>
              <a:rPr lang="en-US" kern="100" dirty="0">
                <a:latin typeface="Times New Roman" panose="02020603050405020304" pitchFamily="18" charset="0"/>
                <a:ea typeface="DengXian" panose="02010600030101010101" pitchFamily="2" charset="-122"/>
                <a:cs typeface="Times New Roman" panose="02020603050405020304" pitchFamily="18" charset="0"/>
              </a:rPr>
              <a:t>harmonize guidance provided to state and local procurement officials and foster greater compliance with federal requirements and performance of fiduciary duties while reducing litigation risks. </a:t>
            </a:r>
            <a:endParaRPr lang="en-US"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45EFFFF3-40DA-FE24-A6AF-75E02C58A044}"/>
              </a:ext>
            </a:extLst>
          </p:cNvPr>
          <p:cNvSpPr>
            <a:spLocks noGrp="1"/>
          </p:cNvSpPr>
          <p:nvPr>
            <p:ph type="sldNum" sz="quarter" idx="12"/>
          </p:nvPr>
        </p:nvSpPr>
        <p:spPr>
          <a:xfrm>
            <a:off x="11300648" y="6319618"/>
            <a:ext cx="551167" cy="365125"/>
          </a:xfrm>
        </p:spPr>
        <p:txBody>
          <a:bodyPr/>
          <a:lstStyle/>
          <a:p>
            <a:fld id="{69A3B3EC-B7A6-4D0A-AA99-7D91F8CDD363}" type="slidenum">
              <a:rPr lang="en-US" sz="1400" smtClean="0">
                <a:latin typeface="Times New Roman" panose="02020603050405020304" pitchFamily="18" charset="0"/>
                <a:cs typeface="Times New Roman" panose="02020603050405020304" pitchFamily="18" charset="0"/>
              </a:rPr>
              <a:t>2</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16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E43C-F4FF-86CD-4EA6-981915B9EB77}"/>
              </a:ext>
            </a:extLst>
          </p:cNvPr>
          <p:cNvSpPr>
            <a:spLocks noGrp="1"/>
          </p:cNvSpPr>
          <p:nvPr>
            <p:ph type="title"/>
          </p:nvPr>
        </p:nvSpPr>
        <p:spPr>
          <a:xfrm>
            <a:off x="1484310" y="381000"/>
            <a:ext cx="10018713" cy="1371599"/>
          </a:xfrm>
        </p:spPr>
        <p:txBody>
          <a:bodyPr/>
          <a:lstStyle/>
          <a:p>
            <a:r>
              <a:rPr lang="en-US" cap="small" dirty="0">
                <a:latin typeface="Times New Roman" panose="02020603050405020304" pitchFamily="18" charset="0"/>
                <a:cs typeface="Times New Roman" panose="02020603050405020304" pitchFamily="18" charset="0"/>
              </a:rPr>
              <a:t>OMB Uniform Guidance: Requirement for Independent Estimate</a:t>
            </a:r>
          </a:p>
        </p:txBody>
      </p:sp>
      <p:sp>
        <p:nvSpPr>
          <p:cNvPr id="3" name="Content Placeholder 2">
            <a:extLst>
              <a:ext uri="{FF2B5EF4-FFF2-40B4-BE49-F238E27FC236}">
                <a16:creationId xmlns:a16="http://schemas.microsoft.com/office/drawing/2014/main" id="{F1A84744-936E-4E6C-B6D5-B6A2F1251499}"/>
              </a:ext>
            </a:extLst>
          </p:cNvPr>
          <p:cNvSpPr>
            <a:spLocks noGrp="1"/>
          </p:cNvSpPr>
          <p:nvPr>
            <p:ph idx="1"/>
          </p:nvPr>
        </p:nvSpPr>
        <p:spPr/>
        <p:txBody>
          <a:bodyPr>
            <a:normAutofit/>
          </a:bodyPr>
          <a:lstStyle/>
          <a:p>
            <a:pPr marL="283464" marR="0">
              <a:spcBef>
                <a:spcPts val="0"/>
              </a:spcBef>
              <a:spcAft>
                <a:spcPts val="0"/>
              </a:spcAft>
            </a:pPr>
            <a:r>
              <a:rPr lang="en-US" sz="20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OMB grant guidance provides that recipients of federal grants must conduct independent analysis to obtain an estimate before receiving bids.</a:t>
            </a:r>
          </a:p>
          <a:p>
            <a:pPr marL="0" marR="0" indent="0">
              <a:spcBef>
                <a:spcPts val="0"/>
              </a:spcBef>
              <a:spcAft>
                <a:spcPts val="0"/>
              </a:spcAft>
              <a:buNone/>
            </a:pPr>
            <a:r>
              <a:rPr lang="en-US" sz="2000" kern="100" dirty="0">
                <a:latin typeface="Times New Roman" panose="02020603050405020304" pitchFamily="18" charset="0"/>
                <a:ea typeface="DengXian" panose="02010600030101010101" pitchFamily="2" charset="-122"/>
                <a:cs typeface="Times New Roman" panose="02020603050405020304" pitchFamily="18" charset="0"/>
              </a:rPr>
              <a:t> </a:t>
            </a:r>
          </a:p>
          <a:p>
            <a:pPr marL="0" indent="0">
              <a:spcBef>
                <a:spcPts val="0"/>
              </a:spcBef>
              <a:spcAft>
                <a:spcPts val="0"/>
              </a:spcAft>
              <a:buNone/>
            </a:pPr>
            <a:r>
              <a:rPr lang="en-US" sz="20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800" kern="100" dirty="0">
                <a:latin typeface="Times New Roman" panose="02020603050405020304" pitchFamily="18" charset="0"/>
                <a:ea typeface="DengXian" panose="02010600030101010101" pitchFamily="2" charset="-122"/>
                <a:cs typeface="Times New Roman" panose="02020603050405020304" pitchFamily="18" charset="0"/>
              </a:rPr>
              <a:t>“The non-Federal entity must perform a cost or price analysis in connection with every procurement 	action in excess of the Simplified Acquisition Threshold including contract modifications. The 	method and degree of analysis is dependent on the facts surrounding the particular procurement 	situation, but as a starting point, the </a:t>
            </a:r>
            <a:r>
              <a:rPr lang="en-US" sz="1800" kern="10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rPr>
              <a:t>non-Federal entity must make independent estimates before 	receiving bids or proposals</a:t>
            </a: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2 CFR §200.324(a).</a:t>
            </a:r>
          </a:p>
          <a:p>
            <a:pPr marL="0" marR="0" indent="0">
              <a:spcBef>
                <a:spcPts val="0"/>
              </a:spcBef>
              <a:spcAft>
                <a:spcPts val="0"/>
              </a:spcAft>
              <a:buNone/>
            </a:pPr>
            <a:endParaRPr lang="en-US" sz="1800" kern="100" dirty="0">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endParaRPr lang="en-US" sz="1800" kern="100" dirty="0">
              <a:latin typeface="Times New Roman" panose="02020603050405020304" pitchFamily="18"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kern="100" dirty="0">
              <a:latin typeface="Times New Roman" panose="02020603050405020304" pitchFamily="18" charset="0"/>
              <a:ea typeface="DengXian" panose="02010600030101010101" pitchFamily="2" charset="-122"/>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A08C1A24-161B-77EE-F6E1-FA6FEE57D58D}"/>
              </a:ext>
            </a:extLst>
          </p:cNvPr>
          <p:cNvSpPr>
            <a:spLocks noGrp="1"/>
          </p:cNvSpPr>
          <p:nvPr>
            <p:ph type="sldNum" sz="quarter" idx="12"/>
          </p:nvPr>
        </p:nvSpPr>
        <p:spPr>
          <a:xfrm>
            <a:off x="11300648" y="6319618"/>
            <a:ext cx="551167" cy="365125"/>
          </a:xfrm>
        </p:spPr>
        <p:txBody>
          <a:bodyPr/>
          <a:lstStyle/>
          <a:p>
            <a:fld id="{69A3B3EC-B7A6-4D0A-AA99-7D91F8CDD363}" type="slidenum">
              <a:rPr lang="en-US" sz="1400" smtClean="0">
                <a:latin typeface="Times New Roman" panose="02020603050405020304" pitchFamily="18" charset="0"/>
                <a:cs typeface="Times New Roman" panose="02020603050405020304" pitchFamily="18" charset="0"/>
              </a:rPr>
              <a:t>3</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90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D15B-4D86-3DC1-CD13-D56539E6BF7A}"/>
              </a:ext>
            </a:extLst>
          </p:cNvPr>
          <p:cNvSpPr>
            <a:spLocks noGrp="1"/>
          </p:cNvSpPr>
          <p:nvPr>
            <p:ph type="title"/>
          </p:nvPr>
        </p:nvSpPr>
        <p:spPr>
          <a:xfrm>
            <a:off x="1484310" y="427384"/>
            <a:ext cx="10134533" cy="1053548"/>
          </a:xfrm>
        </p:spPr>
        <p:txBody>
          <a:bodyPr>
            <a:noAutofit/>
          </a:bodyPr>
          <a:lstStyle/>
          <a:p>
            <a:r>
              <a:rPr lang="en-US" cap="small" dirty="0">
                <a:latin typeface="Times New Roman" panose="02020603050405020304" pitchFamily="18" charset="0"/>
                <a:cs typeface="Times New Roman" panose="02020603050405020304" pitchFamily="18" charset="0"/>
              </a:rPr>
              <a:t>Potential Update to OMB Grant Guidance</a:t>
            </a:r>
          </a:p>
        </p:txBody>
      </p:sp>
      <p:sp>
        <p:nvSpPr>
          <p:cNvPr id="3" name="Content Placeholder 2">
            <a:extLst>
              <a:ext uri="{FF2B5EF4-FFF2-40B4-BE49-F238E27FC236}">
                <a16:creationId xmlns:a16="http://schemas.microsoft.com/office/drawing/2014/main" id="{F07BFE36-C276-3796-9B1D-6AF31751110A}"/>
              </a:ext>
            </a:extLst>
          </p:cNvPr>
          <p:cNvSpPr>
            <a:spLocks noGrp="1"/>
          </p:cNvSpPr>
          <p:nvPr>
            <p:ph idx="1"/>
          </p:nvPr>
        </p:nvSpPr>
        <p:spPr>
          <a:xfrm>
            <a:off x="1310640" y="1751251"/>
            <a:ext cx="10192383" cy="3845561"/>
          </a:xfrm>
        </p:spPr>
        <p:txBody>
          <a:bodyPr>
            <a:normAutofit fontScale="70000" lnSpcReduction="20000"/>
          </a:bodyPr>
          <a:lstStyle/>
          <a:p>
            <a:r>
              <a:rPr lang="en-US" sz="2900" dirty="0">
                <a:latin typeface="Times New Roman" panose="02020603050405020304" pitchFamily="18" charset="0"/>
                <a:cs typeface="Times New Roman" panose="02020603050405020304" pitchFamily="18" charset="0"/>
              </a:rPr>
              <a:t>Suggested changes to the OMB Guidance by the Biden Administration have recently become public; however, despite language modifications in the relevant section, the essential requirement for a prior independent estimate remains well intact. Therefore, even with the potential changes to the OMB Grant Guidance, there remains deficiency in MPC guidance.</a:t>
            </a:r>
            <a:br>
              <a:rPr lang="en-US" sz="2900" dirty="0">
                <a:latin typeface="Times New Roman" panose="02020603050405020304" pitchFamily="18" charset="0"/>
                <a:cs typeface="Times New Roman" panose="02020603050405020304" pitchFamily="18" charset="0"/>
              </a:rPr>
            </a:br>
            <a:endParaRPr lang="en-US" sz="29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 200.324 - Contract Cost and Price: </a:t>
            </a:r>
          </a:p>
          <a:p>
            <a:pPr marL="283464" indent="-457200">
              <a:buNone/>
            </a:pPr>
            <a:r>
              <a:rPr lang="en-US" dirty="0">
                <a:latin typeface="Times New Roman" panose="02020603050405020304" pitchFamily="18" charset="0"/>
                <a:cs typeface="Times New Roman" panose="02020603050405020304" pitchFamily="18" charset="0"/>
              </a:rPr>
              <a:t>		(a) The recipient or subrecipient must perform a cost-benefit or price analysis for every 	procurement 	transaction, including contract 	modifications, in excess of the Simplified 	Acquisition Threshold. The method 	and degree of analysis conducted depend on the facts surrounding the particular procurement transaction. For 	example, the recipient or subrecipient should consider potential workforce impacts in their analysis if the 	procurement transaction 	will displace public sector employees. However, </a:t>
            </a:r>
            <a:r>
              <a:rPr lang="en-US" dirty="0">
                <a:solidFill>
                  <a:srgbClr val="FF0000"/>
                </a:solidFill>
                <a:latin typeface="Times New Roman" panose="02020603050405020304" pitchFamily="18" charset="0"/>
                <a:cs typeface="Times New Roman" panose="02020603050405020304" pitchFamily="18" charset="0"/>
              </a:rPr>
              <a:t>as a starting point, the recipient or 	subrecipient must develop their own estimates before receiving bids or proposals</a:t>
            </a:r>
            <a:r>
              <a:rPr lang="en-US" dirty="0">
                <a:latin typeface="Times New Roman" panose="02020603050405020304" pitchFamily="18" charset="0"/>
                <a:cs typeface="Times New Roman" panose="02020603050405020304" pitchFamily="18" charset="0"/>
              </a:rPr>
              <a:t>. </a:t>
            </a:r>
          </a:p>
          <a:p>
            <a:pPr marL="0" indent="0">
              <a:buNone/>
            </a:pPr>
            <a:r>
              <a:rPr lang="en-US" sz="1600" b="0" i="0" dirty="0">
                <a:effectLs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Draft Federal Register Notice and Revisions to the Uniform Guidance - Pre-Publication Version, </a:t>
            </a:r>
            <a:r>
              <a:rPr lang="en-US" dirty="0">
                <a:latin typeface="Times New Roman" panose="02020603050405020304" pitchFamily="18" charset="0"/>
                <a:cs typeface="Times New Roman" panose="02020603050405020304" pitchFamily="18" charset="0"/>
              </a:rPr>
              <a:t>Page 279</a:t>
            </a:r>
            <a:r>
              <a:rPr lang="en-US" b="0" i="0" dirty="0">
                <a:effectLst/>
                <a:latin typeface="Times New Roman" panose="02020603050405020304" pitchFamily="18" charset="0"/>
                <a:cs typeface="Times New Roman" panose="02020603050405020304" pitchFamily="18" charset="0"/>
              </a:rPr>
              <a:t> 	(September 21, 2023).</a:t>
            </a:r>
            <a:br>
              <a:rPr lang="en-US" b="0" i="0" dirty="0">
                <a:solidFill>
                  <a:srgbClr val="FFFFFF"/>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01AD075E-787E-FD68-2E63-92F02F65BA23}"/>
              </a:ext>
            </a:extLst>
          </p:cNvPr>
          <p:cNvSpPr txBox="1">
            <a:spLocks/>
          </p:cNvSpPr>
          <p:nvPr/>
        </p:nvSpPr>
        <p:spPr>
          <a:xfrm>
            <a:off x="11300648" y="631961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A3B3EC-B7A6-4D0A-AA99-7D91F8CDD363}" type="slidenum">
              <a:rPr lang="en-US" sz="1400" smtClean="0">
                <a:latin typeface="Times New Roman" panose="02020603050405020304" pitchFamily="18" charset="0"/>
                <a:cs typeface="Times New Roman" panose="02020603050405020304" pitchFamily="18" charset="0"/>
              </a:rPr>
              <a:pPr/>
              <a:t>4</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58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0384-4FB1-3BB0-D132-470FC0FAE45A}"/>
              </a:ext>
            </a:extLst>
          </p:cNvPr>
          <p:cNvSpPr>
            <a:spLocks noGrp="1"/>
          </p:cNvSpPr>
          <p:nvPr>
            <p:ph type="title"/>
          </p:nvPr>
        </p:nvSpPr>
        <p:spPr>
          <a:xfrm>
            <a:off x="1484310" y="447261"/>
            <a:ext cx="10018713" cy="1452781"/>
          </a:xfrm>
        </p:spPr>
        <p:txBody>
          <a:bodyPr/>
          <a:lstStyle/>
          <a:p>
            <a:r>
              <a:rPr lang="en-US" cap="small" dirty="0">
                <a:latin typeface="Times New Roman" panose="02020603050405020304" pitchFamily="18" charset="0"/>
                <a:cs typeface="Times New Roman" panose="02020603050405020304" pitchFamily="18" charset="0"/>
              </a:rPr>
              <a:t>MPC and Independent Estimates</a:t>
            </a:r>
          </a:p>
        </p:txBody>
      </p:sp>
      <p:sp>
        <p:nvSpPr>
          <p:cNvPr id="3" name="Content Placeholder 2">
            <a:extLst>
              <a:ext uri="{FF2B5EF4-FFF2-40B4-BE49-F238E27FC236}">
                <a16:creationId xmlns:a16="http://schemas.microsoft.com/office/drawing/2014/main" id="{C62C138A-011F-6261-93EA-A0EC5786E17B}"/>
              </a:ext>
            </a:extLst>
          </p:cNvPr>
          <p:cNvSpPr>
            <a:spLocks noGrp="1"/>
          </p:cNvSpPr>
          <p:nvPr>
            <p:ph idx="1"/>
          </p:nvPr>
        </p:nvSpPr>
        <p:spPr>
          <a:xfrm>
            <a:off x="1484310" y="2057400"/>
            <a:ext cx="10018713" cy="3733801"/>
          </a:xfrm>
        </p:spPr>
        <p:txBody>
          <a:bodyPr>
            <a:normAutofit/>
          </a:bodyPr>
          <a:lstStyle/>
          <a:p>
            <a:pPr>
              <a:spcBef>
                <a:spcPts val="0"/>
              </a:spcBef>
              <a:spcAft>
                <a:spcPts val="0"/>
              </a:spcAft>
            </a:pPr>
            <a:r>
              <a:rPr lang="en-US" sz="2000" kern="100" dirty="0">
                <a:latin typeface="Times New Roman" panose="02020603050405020304" pitchFamily="18" charset="0"/>
                <a:ea typeface="DengXian" panose="02010600030101010101" pitchFamily="2" charset="-122"/>
                <a:cs typeface="Times New Roman" panose="02020603050405020304" pitchFamily="18" charset="0"/>
              </a:rPr>
              <a:t>The MPC noticeably omits a requirement for independent estimates prior to biding for procurement in its relevant guidance on substantiation of procurements and offered prices.</a:t>
            </a:r>
          </a:p>
          <a:p>
            <a:pPr marL="171450" lvl="1" indent="0">
              <a:spcBef>
                <a:spcPts val="0"/>
              </a:spcBef>
              <a:spcAft>
                <a:spcPts val="0"/>
              </a:spcAft>
              <a:buNone/>
            </a:pPr>
            <a:r>
              <a:rPr lang="en-US" sz="1400" kern="100" dirty="0">
                <a:latin typeface="Times New Roman" panose="02020603050405020304" pitchFamily="18" charset="0"/>
                <a:ea typeface="DengXian" panose="02010600030101010101" pitchFamily="2" charset="-122"/>
                <a:cs typeface="Times New Roman" panose="02020603050405020304" pitchFamily="18" charset="0"/>
              </a:rPr>
              <a:t>	</a:t>
            </a:r>
          </a:p>
          <a:p>
            <a:pPr marL="171450" lvl="1" indent="0">
              <a:spcBef>
                <a:spcPts val="0"/>
              </a:spcBef>
              <a:spcAft>
                <a:spcPts val="0"/>
              </a:spcAft>
              <a:buNone/>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800" b="1" kern="100" dirty="0">
                <a:latin typeface="Times New Roman" panose="02020603050405020304" pitchFamily="18" charset="0"/>
                <a:ea typeface="DengXian" panose="02010600030101010101" pitchFamily="2" charset="-122"/>
                <a:cs typeface="Times New Roman" panose="02020603050405020304" pitchFamily="18" charset="0"/>
              </a:rPr>
              <a:t>MPC </a:t>
            </a:r>
            <a:r>
              <a:rPr lang="en-US" sz="1800" b="1"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§3-403: Substantiation of Offered Prices. </a:t>
            </a:r>
          </a:p>
          <a:p>
            <a:pPr marL="0" marR="0" indent="0">
              <a:spcBef>
                <a:spcPts val="0"/>
              </a:spcBef>
              <a:spcAft>
                <a:spcPts val="0"/>
              </a:spcAft>
              <a:buNone/>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The Procurement Officer may request factual information reasonably available to the bidder or 	offeror to substantiate that the price or cost offered, or some portion of it, is reasonable, if: </a:t>
            </a:r>
          </a:p>
          <a:p>
            <a:pPr marL="0" marR="0" indent="0">
              <a:spcBef>
                <a:spcPts val="0"/>
              </a:spcBef>
              <a:spcAft>
                <a:spcPts val="0"/>
              </a:spcAft>
              <a:buNone/>
            </a:pP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(1) the price is not: </a:t>
            </a:r>
          </a:p>
          <a:p>
            <a:pPr marL="0" marR="0" indent="0">
              <a:spcBef>
                <a:spcPts val="0"/>
              </a:spcBef>
              <a:spcAft>
                <a:spcPts val="0"/>
              </a:spcAft>
              <a:buNone/>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(a) based on adequate price competition; </a:t>
            </a:r>
          </a:p>
          <a:p>
            <a:pPr marL="0" marR="0" indent="0">
              <a:spcBef>
                <a:spcPts val="0"/>
              </a:spcBef>
              <a:spcAft>
                <a:spcPts val="0"/>
              </a:spcAft>
              <a:buNone/>
            </a:pP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(b) based on established catalogue or market prices; or </a:t>
            </a:r>
          </a:p>
          <a:p>
            <a:pPr marL="0" marR="0" indent="0">
              <a:spcBef>
                <a:spcPts val="0"/>
              </a:spcBef>
              <a:spcAft>
                <a:spcPts val="0"/>
              </a:spcAft>
              <a:buNone/>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(c) set by law or regulation; and </a:t>
            </a:r>
          </a:p>
          <a:p>
            <a:pPr marL="0" marR="0" indent="0">
              <a:spcBef>
                <a:spcPts val="0"/>
              </a:spcBef>
              <a:spcAft>
                <a:spcPts val="0"/>
              </a:spcAft>
              <a:buNone/>
            </a:pP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(2) the price or cost exceeds an amount established in the regulations. </a:t>
            </a:r>
            <a:endParaRPr lang="en-US" sz="1800" b="1" u="sng" kern="100" dirty="0">
              <a:effectLst/>
              <a:latin typeface="Times New Roman" panose="02020603050405020304" pitchFamily="18" charset="0"/>
              <a:ea typeface="DengXian" panose="02010600030101010101" pitchFamily="2" charset="-122"/>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C1A6990A-240D-3603-5093-39111E031272}"/>
              </a:ext>
            </a:extLst>
          </p:cNvPr>
          <p:cNvSpPr>
            <a:spLocks noGrp="1"/>
          </p:cNvSpPr>
          <p:nvPr>
            <p:ph type="sldNum" sz="quarter" idx="12"/>
          </p:nvPr>
        </p:nvSpPr>
        <p:spPr>
          <a:xfrm>
            <a:off x="11300648" y="6319618"/>
            <a:ext cx="551167" cy="365125"/>
          </a:xfrm>
        </p:spPr>
        <p:txBody>
          <a:bodyPr/>
          <a:lstStyle/>
          <a:p>
            <a:fld id="{69A3B3EC-B7A6-4D0A-AA99-7D91F8CDD363}" type="slidenum">
              <a:rPr lang="en-US" sz="1400" smtClean="0">
                <a:latin typeface="Times New Roman" panose="02020603050405020304" pitchFamily="18" charset="0"/>
                <a:cs typeface="Times New Roman" panose="02020603050405020304" pitchFamily="18" charset="0"/>
              </a:rPr>
              <a:t>5</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76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881-FD24-429A-6B0A-89B23EDABB0B}"/>
              </a:ext>
            </a:extLst>
          </p:cNvPr>
          <p:cNvSpPr>
            <a:spLocks noGrp="1"/>
          </p:cNvSpPr>
          <p:nvPr>
            <p:ph type="title"/>
          </p:nvPr>
        </p:nvSpPr>
        <p:spPr>
          <a:xfrm>
            <a:off x="1429305" y="19974"/>
            <a:ext cx="10762695" cy="921059"/>
          </a:xfrm>
        </p:spPr>
        <p:txBody>
          <a:bodyPr>
            <a:normAutofit fontScale="90000"/>
          </a:bodyPr>
          <a:lstStyle/>
          <a:p>
            <a:r>
              <a:rPr lang="en-US" cap="small" dirty="0">
                <a:latin typeface="Times New Roman" panose="02020603050405020304" pitchFamily="18" charset="0"/>
                <a:cs typeface="Times New Roman" panose="02020603050405020304" pitchFamily="18" charset="0"/>
              </a:rPr>
              <a:t>State &amp; Local Independent Estimate Requirements </a:t>
            </a:r>
          </a:p>
        </p:txBody>
      </p:sp>
      <p:sp>
        <p:nvSpPr>
          <p:cNvPr id="3" name="Content Placeholder 2">
            <a:extLst>
              <a:ext uri="{FF2B5EF4-FFF2-40B4-BE49-F238E27FC236}">
                <a16:creationId xmlns:a16="http://schemas.microsoft.com/office/drawing/2014/main" id="{9150A8B2-DCBC-42B1-8604-EB556701CEFF}"/>
              </a:ext>
            </a:extLst>
          </p:cNvPr>
          <p:cNvSpPr>
            <a:spLocks noGrp="1"/>
          </p:cNvSpPr>
          <p:nvPr>
            <p:ph idx="1"/>
          </p:nvPr>
        </p:nvSpPr>
        <p:spPr>
          <a:xfrm>
            <a:off x="1910438" y="1258268"/>
            <a:ext cx="10018713" cy="5426475"/>
          </a:xfrm>
        </p:spPr>
        <p:txBody>
          <a:bodyPr>
            <a:noAutofit/>
          </a:bodyPr>
          <a:lstStyle/>
          <a:p>
            <a:pPr marL="0" indent="0" fontAlgn="base">
              <a:spcBef>
                <a:spcPts val="0"/>
              </a:spcBef>
              <a:spcAft>
                <a:spcPts val="0"/>
              </a:spcAft>
              <a:buNone/>
            </a:pPr>
            <a:r>
              <a:rPr lang="en-US" sz="1500" b="1" i="0" dirty="0">
                <a:effectLst/>
                <a:latin typeface="Times New Roman" panose="02020603050405020304" pitchFamily="18" charset="0"/>
                <a:cs typeface="Times New Roman" panose="02020603050405020304" pitchFamily="18" charset="0"/>
              </a:rPr>
              <a:t>Alabama</a:t>
            </a:r>
            <a:r>
              <a:rPr lang="en-US" sz="1500" b="0" i="0" dirty="0">
                <a:effectLst/>
                <a:latin typeface="Times New Roman" panose="02020603050405020304" pitchFamily="18" charset="0"/>
                <a:cs typeface="Times New Roman" panose="02020603050405020304" pitchFamily="18" charset="0"/>
              </a:rPr>
              <a:t>:</a:t>
            </a:r>
          </a:p>
          <a:p>
            <a:pPr lvl="1" indent="-365760" fontAlgn="base">
              <a:spcBef>
                <a:spcPts val="0"/>
              </a:spcBef>
              <a:spcAft>
                <a:spcPts val="0"/>
              </a:spcAft>
            </a:pPr>
            <a:r>
              <a:rPr lang="en-US" sz="1500" b="0" i="0" dirty="0">
                <a:effectLst/>
                <a:latin typeface="Times New Roman" panose="02020603050405020304" pitchFamily="18" charset="0"/>
                <a:cs typeface="Times New Roman" panose="02020603050405020304" pitchFamily="18" charset="0"/>
              </a:rPr>
              <a:t>Tuscaloosa, Alabama Code of Ordinances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b="0" i="0" dirty="0">
                <a:effectLst/>
                <a:latin typeface="Times New Roman" panose="02020603050405020304" pitchFamily="18" charset="0"/>
                <a:cs typeface="Times New Roman" panose="02020603050405020304" pitchFamily="18" charset="0"/>
              </a:rPr>
              <a:t>2-80.1(b)(6).</a:t>
            </a:r>
          </a:p>
          <a:p>
            <a:pPr marL="0" indent="0" fontAlgn="base">
              <a:spcBef>
                <a:spcPts val="0"/>
              </a:spcBef>
              <a:spcAft>
                <a:spcPts val="0"/>
              </a:spcAft>
              <a:buNone/>
            </a:pPr>
            <a:r>
              <a:rPr lang="en-US" sz="1500" b="1" i="0" dirty="0">
                <a:effectLst/>
                <a:latin typeface="Times New Roman" panose="02020603050405020304" pitchFamily="18" charset="0"/>
                <a:cs typeface="Times New Roman" panose="02020603050405020304" pitchFamily="18" charset="0"/>
              </a:rPr>
              <a:t>Arizona</a:t>
            </a:r>
            <a:r>
              <a:rPr lang="en-US" sz="1500" b="0" i="0" dirty="0">
                <a:effectLst/>
                <a:latin typeface="Times New Roman" panose="02020603050405020304" pitchFamily="18" charset="0"/>
                <a:cs typeface="Times New Roman" panose="02020603050405020304" pitchFamily="18" charset="0"/>
              </a:rPr>
              <a:t>: </a:t>
            </a:r>
          </a:p>
          <a:p>
            <a:pPr lvl="1" indent="-365760" fontAlgn="base">
              <a:spcBef>
                <a:spcPts val="0"/>
              </a:spcBef>
              <a:spcAft>
                <a:spcPts val="0"/>
              </a:spcAft>
            </a:pPr>
            <a:r>
              <a:rPr lang="en-US" sz="1500" b="0" i="0" dirty="0">
                <a:effectLst/>
                <a:latin typeface="Times New Roman" panose="02020603050405020304" pitchFamily="18" charset="0"/>
                <a:cs typeface="Times New Roman" panose="02020603050405020304" pitchFamily="18" charset="0"/>
              </a:rPr>
              <a:t>Nogales, Arizona Code of Ordinances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a:t>
            </a:r>
            <a:r>
              <a:rPr lang="en-US" sz="1500" b="0" i="0" dirty="0">
                <a:effectLst/>
                <a:latin typeface="Times New Roman" panose="02020603050405020304" pitchFamily="18" charset="0"/>
                <a:cs typeface="Times New Roman" panose="02020603050405020304" pitchFamily="18" charset="0"/>
              </a:rPr>
              <a:t> 9-24.</a:t>
            </a:r>
          </a:p>
          <a:p>
            <a:pPr marL="0" indent="0" fontAlgn="base">
              <a:spcBef>
                <a:spcPts val="0"/>
              </a:spcBef>
              <a:spcAft>
                <a:spcPts val="0"/>
              </a:spcAft>
              <a:buNone/>
            </a:pP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California</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Cal. Pub. Cont. Code § 20919.31(c)</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 Prevention of Fraud, Waste, and Abuse.</a:t>
            </a:r>
          </a:p>
          <a:p>
            <a:pPr marL="0" indent="0" fontAlgn="base">
              <a:spcBef>
                <a:spcPts val="0"/>
              </a:spcBef>
              <a:spcAft>
                <a:spcPts val="0"/>
              </a:spcAft>
              <a:buNone/>
            </a:pPr>
            <a:r>
              <a:rPr lang="en-US" sz="1500" b="1" i="0" dirty="0">
                <a:effectLst/>
                <a:latin typeface="Times New Roman" panose="02020603050405020304" pitchFamily="18" charset="0"/>
                <a:cs typeface="Times New Roman" panose="02020603050405020304" pitchFamily="18" charset="0"/>
              </a:rPr>
              <a:t>Georgia</a:t>
            </a:r>
          </a:p>
          <a:p>
            <a:pPr lvl="1" indent="-365760" fontAlgn="base">
              <a:spcBef>
                <a:spcPts val="0"/>
              </a:spcBef>
              <a:spcAft>
                <a:spcPts val="0"/>
              </a:spcAft>
            </a:pPr>
            <a:r>
              <a:rPr lang="en-US" sz="1500" b="0" i="0" dirty="0">
                <a:effectLst/>
                <a:latin typeface="Times New Roman" panose="02020603050405020304" pitchFamily="18" charset="0"/>
                <a:cs typeface="Times New Roman" panose="02020603050405020304" pitchFamily="18" charset="0"/>
              </a:rPr>
              <a:t>Dawson County, Georgia Code of Ordinances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a:t>
            </a:r>
            <a:r>
              <a:rPr lang="en-US" sz="1500" b="0" i="0" dirty="0">
                <a:effectLst/>
                <a:latin typeface="Times New Roman" panose="02020603050405020304" pitchFamily="18" charset="0"/>
                <a:cs typeface="Times New Roman" panose="02020603050405020304" pitchFamily="18" charset="0"/>
              </a:rPr>
              <a:t> 2-111(12)(f).</a:t>
            </a:r>
          </a:p>
          <a:p>
            <a:pPr marL="0" indent="-80010" fontAlgn="base">
              <a:spcBef>
                <a:spcPts val="0"/>
              </a:spcBef>
              <a:spcAft>
                <a:spcPts val="0"/>
              </a:spcAft>
              <a:buNone/>
            </a:pPr>
            <a:r>
              <a:rPr lang="en-US" sz="1500" b="1" dirty="0">
                <a:latin typeface="Times New Roman" panose="02020603050405020304" pitchFamily="18" charset="0"/>
                <a:cs typeface="Times New Roman" panose="02020603050405020304" pitchFamily="18" charset="0"/>
              </a:rPr>
              <a:t>Iowa: </a:t>
            </a:r>
          </a:p>
          <a:p>
            <a:pPr marL="720090" lvl="1" indent="-342900" fontAlgn="base">
              <a:spcBef>
                <a:spcPts val="0"/>
              </a:spcBef>
              <a:spcAft>
                <a:spcPts val="0"/>
              </a:spcAft>
            </a:pPr>
            <a:r>
              <a:rPr lang="en-US" sz="1500" dirty="0">
                <a:latin typeface="Times New Roman" panose="02020603050405020304" pitchFamily="18" charset="0"/>
                <a:cs typeface="Times New Roman" panose="02020603050405020304" pitchFamily="18" charset="0"/>
              </a:rPr>
              <a:t>Iowa Admin. Code 761-20.10(8): Negotiation-Architectural, Landscape Architectural, Engineering and Related Professional and Technical Services.</a:t>
            </a:r>
          </a:p>
          <a:p>
            <a:pPr marL="0" indent="0" fontAlgn="base">
              <a:spcBef>
                <a:spcPts val="0"/>
              </a:spcBef>
              <a:spcAft>
                <a:spcPts val="0"/>
              </a:spcAft>
              <a:buNone/>
            </a:pP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Nebraska</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Neb. Rev. Stat. § 61-515: Departments; Duties; Powers.</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Neb. Rev. Stat. § 37-1729: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37-1729 Commission; Duties; Powers.</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Neb. Rev. Stat. § 39-2820:</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 Contracting Agency; Cost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E</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stimate; Conduct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C</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ontract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N</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egotiations.</a:t>
            </a:r>
          </a:p>
          <a:p>
            <a:pPr marL="0" indent="0" fontAlgn="base">
              <a:spcBef>
                <a:spcPts val="0"/>
              </a:spcBef>
              <a:spcAft>
                <a:spcPts val="0"/>
              </a:spcAft>
              <a:buNone/>
            </a:pP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New</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Mexico</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 M. S. A. 1978, § 13-1-122.4;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 13-1-122.4. Construction Manager General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C</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ontractor; Multi-Phased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P</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rocedure.</a:t>
            </a:r>
          </a:p>
          <a:p>
            <a:pPr marL="0" indent="0" fontAlgn="base">
              <a:spcBef>
                <a:spcPts val="0"/>
              </a:spcBef>
              <a:spcAft>
                <a:spcPts val="0"/>
              </a:spcAft>
              <a:buNone/>
            </a:pPr>
            <a:r>
              <a:rPr lang="en-US" sz="1500" b="1" i="0" dirty="0">
                <a:effectLst/>
                <a:latin typeface="Times New Roman" panose="02020603050405020304" pitchFamily="18" charset="0"/>
                <a:cs typeface="Times New Roman" panose="02020603050405020304" pitchFamily="18" charset="0"/>
              </a:rPr>
              <a:t>New</a:t>
            </a:r>
            <a:r>
              <a:rPr lang="en-US" sz="1500" b="0" i="0" dirty="0">
                <a:effectLst/>
                <a:latin typeface="Times New Roman" panose="02020603050405020304" pitchFamily="18" charset="0"/>
                <a:cs typeface="Times New Roman" panose="02020603050405020304" pitchFamily="18" charset="0"/>
              </a:rPr>
              <a:t> </a:t>
            </a:r>
            <a:r>
              <a:rPr lang="en-US" sz="1500" b="1" i="0" dirty="0">
                <a:effectLst/>
                <a:latin typeface="Times New Roman" panose="02020603050405020304" pitchFamily="18" charset="0"/>
                <a:cs typeface="Times New Roman" panose="02020603050405020304" pitchFamily="18" charset="0"/>
              </a:rPr>
              <a:t>York</a:t>
            </a:r>
            <a:r>
              <a:rPr lang="en-US" sz="1500" b="0" i="0" dirty="0">
                <a:effectLst/>
                <a:latin typeface="Times New Roman" panose="02020603050405020304" pitchFamily="18" charset="0"/>
                <a:cs typeface="Times New Roman" panose="02020603050405020304" pitchFamily="18" charset="0"/>
              </a:rPr>
              <a:t>: </a:t>
            </a:r>
          </a:p>
          <a:p>
            <a:pPr lvl="1" indent="-365760" fontAlgn="base">
              <a:spcBef>
                <a:spcPts val="0"/>
              </a:spcBef>
              <a:spcAft>
                <a:spcPts val="0"/>
              </a:spcAft>
            </a:pPr>
            <a:r>
              <a:rPr lang="en-US" sz="1500" b="0" i="0" dirty="0">
                <a:effectLst/>
                <a:latin typeface="Times New Roman" panose="02020603050405020304" pitchFamily="18" charset="0"/>
                <a:cs typeface="Times New Roman" panose="02020603050405020304" pitchFamily="18" charset="0"/>
              </a:rPr>
              <a:t>N.Y. Codes R. &amp; Regs. tit. 21, § 1159.4: Guidelines.</a:t>
            </a:r>
          </a:p>
          <a:p>
            <a:pPr marL="0" indent="0" fontAlgn="base">
              <a:spcBef>
                <a:spcPts val="0"/>
              </a:spcBef>
              <a:spcAft>
                <a:spcPts val="0"/>
              </a:spcAft>
              <a:buNone/>
            </a:pP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Wyoming</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Wyo. Stat. Ann. § 9-2-3006(a)(</a:t>
            </a:r>
            <a:r>
              <a:rPr lang="en-US" sz="1500" kern="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Procurement for Capital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C</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onstruction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P</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rojects. </a:t>
            </a:r>
          </a:p>
          <a:p>
            <a:pPr marL="0" indent="0" fontAlgn="base">
              <a:spcBef>
                <a:spcPts val="0"/>
              </a:spcBef>
              <a:spcAft>
                <a:spcPts val="0"/>
              </a:spcAft>
              <a:buNone/>
            </a:pP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Tennessee</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Tenn. Code Ann. § 54-1-504(b)(4)(B):</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Multi-Phase Process for Selecting the CM/GC  that is the Most Responsive and Responsible Proposer.</a:t>
            </a:r>
          </a:p>
          <a:p>
            <a:endParaRPr lang="en-US" sz="16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C531B3AC-DA46-584E-E084-35720B659ECE}"/>
              </a:ext>
            </a:extLst>
          </p:cNvPr>
          <p:cNvSpPr txBox="1">
            <a:spLocks/>
          </p:cNvSpPr>
          <p:nvPr/>
        </p:nvSpPr>
        <p:spPr>
          <a:xfrm>
            <a:off x="11300648" y="631961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A3B3EC-B7A6-4D0A-AA99-7D91F8CDD363}" type="slidenum">
              <a:rPr lang="en-US" sz="1400" smtClean="0">
                <a:latin typeface="Times New Roman" panose="02020603050405020304" pitchFamily="18" charset="0"/>
                <a:cs typeface="Times New Roman" panose="02020603050405020304" pitchFamily="18" charset="0"/>
              </a:rPr>
              <a:pPr/>
              <a:t>6</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9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955B-7BD8-5FD0-5F05-70700B32F8E6}"/>
              </a:ext>
            </a:extLst>
          </p:cNvPr>
          <p:cNvSpPr>
            <a:spLocks noGrp="1"/>
          </p:cNvSpPr>
          <p:nvPr>
            <p:ph type="title"/>
          </p:nvPr>
        </p:nvSpPr>
        <p:spPr>
          <a:xfrm>
            <a:off x="1557518" y="137051"/>
            <a:ext cx="10018713" cy="779200"/>
          </a:xfrm>
        </p:spPr>
        <p:txBody>
          <a:bodyPr>
            <a:normAutofit/>
          </a:bodyPr>
          <a:lstStyle/>
          <a:p>
            <a:r>
              <a:rPr lang="en-US" i="0" cap="small" dirty="0">
                <a:effectLst/>
                <a:latin typeface="Times New Roman" panose="02020603050405020304" pitchFamily="18" charset="0"/>
                <a:cs typeface="Times New Roman" panose="02020603050405020304" pitchFamily="18" charset="0"/>
              </a:rPr>
              <a:t>Proposed Reform to MPC</a:t>
            </a:r>
            <a:endParaRPr lang="en-US" cap="smal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3053A6-FEA4-2C08-B4D9-CF8681F05C15}"/>
              </a:ext>
            </a:extLst>
          </p:cNvPr>
          <p:cNvSpPr>
            <a:spLocks noGrp="1"/>
          </p:cNvSpPr>
          <p:nvPr>
            <p:ph idx="1"/>
          </p:nvPr>
        </p:nvSpPr>
        <p:spPr>
          <a:xfrm>
            <a:off x="1484310" y="3429000"/>
            <a:ext cx="10018713" cy="3051699"/>
          </a:xfrm>
        </p:spPr>
        <p:txBody>
          <a:bodyPr>
            <a:normAutofit/>
          </a:bodyPr>
          <a:lstStyle/>
          <a:p>
            <a:pPr marL="171450" lvl="1" indent="0">
              <a:spcBef>
                <a:spcPts val="0"/>
              </a:spcBef>
              <a:spcAft>
                <a:spcPts val="0"/>
              </a:spcAft>
              <a:buNone/>
            </a:pPr>
            <a:r>
              <a:rPr lang="en-US" b="1" kern="100" dirty="0">
                <a:latin typeface="Times New Roman" panose="02020603050405020304" pitchFamily="18" charset="0"/>
                <a:ea typeface="DengXian" panose="02010600030101010101" pitchFamily="2" charset="-122"/>
                <a:cs typeface="Times New Roman" panose="02020603050405020304" pitchFamily="18" charset="0"/>
              </a:rPr>
              <a:t>Possible area for including revised language: </a:t>
            </a:r>
            <a:endParaRPr lang="en-US" sz="2200" b="1" u="sng" kern="100" dirty="0">
              <a:latin typeface="Times New Roman" panose="02020603050405020304" pitchFamily="18" charset="0"/>
              <a:ea typeface="DengXian" panose="02010600030101010101" pitchFamily="2" charset="-122"/>
              <a:cs typeface="Times New Roman" panose="02020603050405020304" pitchFamily="18" charset="0"/>
            </a:endParaRPr>
          </a:p>
          <a:p>
            <a:pPr marL="171450" lvl="1" indent="0">
              <a:spcBef>
                <a:spcPts val="0"/>
              </a:spcBef>
              <a:spcAft>
                <a:spcPts val="0"/>
              </a:spcAft>
              <a:buNone/>
            </a:pPr>
            <a:r>
              <a:rPr lang="en-US" sz="1700" kern="100" dirty="0">
                <a:latin typeface="Times New Roman" panose="02020603050405020304" pitchFamily="18" charset="0"/>
                <a:ea typeface="DengXian" panose="02010600030101010101" pitchFamily="2" charset="-122"/>
                <a:cs typeface="Times New Roman" panose="02020603050405020304" pitchFamily="18" charset="0"/>
              </a:rPr>
              <a:t>MPC </a:t>
            </a:r>
            <a:r>
              <a:rPr lang="en-US" sz="17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§3-403: Substantiation of Offered Prices. </a:t>
            </a:r>
          </a:p>
          <a:p>
            <a:pPr marL="0" marR="0" indent="0">
              <a:spcBef>
                <a:spcPts val="0"/>
              </a:spcBef>
              <a:spcAft>
                <a:spcPts val="0"/>
              </a:spcAft>
              <a:buNone/>
            </a:pP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The Procurement Officer may request factual information reasonably available to the bidder or offeror to 	substantiate that the price or cost offered, or some portion of it, is reasonable, if: </a:t>
            </a:r>
          </a:p>
          <a:p>
            <a:pPr marL="0" marR="0" indent="0">
              <a:spcBef>
                <a:spcPts val="0"/>
              </a:spcBef>
              <a:spcAft>
                <a:spcPts val="0"/>
              </a:spcAft>
              <a:buNone/>
            </a:pP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(1) the price is not: </a:t>
            </a:r>
          </a:p>
          <a:p>
            <a:pPr marL="0" marR="0" indent="0">
              <a:spcBef>
                <a:spcPts val="0"/>
              </a:spcBef>
              <a:spcAft>
                <a:spcPts val="0"/>
              </a:spcAft>
              <a:buNone/>
            </a:pPr>
            <a:r>
              <a:rPr lang="en-US" sz="17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(a) based on adequate price competition; </a:t>
            </a:r>
          </a:p>
          <a:p>
            <a:pPr marL="0" marR="0" indent="0">
              <a:spcBef>
                <a:spcPts val="0"/>
              </a:spcBef>
              <a:spcAft>
                <a:spcPts val="0"/>
              </a:spcAft>
              <a:buNone/>
            </a:pP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(b) based on established catalogue or market prices; or </a:t>
            </a:r>
          </a:p>
          <a:p>
            <a:pPr marL="0" marR="0" indent="0">
              <a:spcBef>
                <a:spcPts val="0"/>
              </a:spcBef>
              <a:spcAft>
                <a:spcPts val="0"/>
              </a:spcAft>
              <a:buNone/>
            </a:pPr>
            <a:r>
              <a:rPr lang="en-US" sz="17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(c) set by law or regulation; and </a:t>
            </a:r>
          </a:p>
          <a:p>
            <a:pPr marL="0" marR="0" indent="0">
              <a:spcBef>
                <a:spcPts val="0"/>
              </a:spcBef>
              <a:spcAft>
                <a:spcPts val="0"/>
              </a:spcAft>
              <a:buNone/>
            </a:pP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(2) the price or cost exceeds an amount established in the regulations. </a:t>
            </a:r>
            <a:endParaRPr lang="en-US" sz="1700" i="0" kern="100" dirty="0">
              <a:highlight>
                <a:srgbClr val="00FF00"/>
              </a:highligh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endParaRPr lang="en-US" sz="2000" kern="100" dirty="0">
              <a:effectLst/>
              <a:highlight>
                <a:srgbClr val="00FF00"/>
              </a:highligh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5" name="Slide Number Placeholder 3">
            <a:extLst>
              <a:ext uri="{FF2B5EF4-FFF2-40B4-BE49-F238E27FC236}">
                <a16:creationId xmlns:a16="http://schemas.microsoft.com/office/drawing/2014/main" id="{BD305A81-AED5-A0E2-AD30-7CC18B2317B6}"/>
              </a:ext>
            </a:extLst>
          </p:cNvPr>
          <p:cNvSpPr>
            <a:spLocks noGrp="1"/>
          </p:cNvSpPr>
          <p:nvPr>
            <p:ph type="sldNum" sz="quarter" idx="12"/>
          </p:nvPr>
        </p:nvSpPr>
        <p:spPr>
          <a:xfrm>
            <a:off x="11300648" y="6319618"/>
            <a:ext cx="551167" cy="365125"/>
          </a:xfrm>
        </p:spPr>
        <p:txBody>
          <a:bodyPr/>
          <a:lstStyle/>
          <a:p>
            <a:fld id="{69A3B3EC-B7A6-4D0A-AA99-7D91F8CDD363}" type="slidenum">
              <a:rPr lang="en-US" sz="1400" smtClean="0">
                <a:latin typeface="Times New Roman" panose="02020603050405020304" pitchFamily="18" charset="0"/>
                <a:cs typeface="Times New Roman" panose="02020603050405020304" pitchFamily="18" charset="0"/>
              </a:rPr>
              <a:t>7</a:t>
            </a:fld>
            <a:endParaRPr lang="en-US" sz="1400"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96E8942A-57FB-40AE-C6EB-28C31E3C6C8B}"/>
              </a:ext>
            </a:extLst>
          </p:cNvPr>
          <p:cNvSpPr txBox="1">
            <a:spLocks/>
          </p:cNvSpPr>
          <p:nvPr/>
        </p:nvSpPr>
        <p:spPr>
          <a:xfrm>
            <a:off x="2290063" y="1620337"/>
            <a:ext cx="9286168" cy="1912975"/>
          </a:xfrm>
          <a:prstGeom prst="rect">
            <a:avLst/>
          </a:prstGeom>
        </p:spPr>
        <p:txBody>
          <a:bodyPr vert="horz" lIns="91440" tIns="45720" rIns="91440" bIns="45720" numCol="1" rtlCol="0" anchor="ctr">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74320" indent="-457200">
              <a:spcBef>
                <a:spcPts val="0"/>
              </a:spcBef>
              <a:spcAft>
                <a:spcPts val="0"/>
              </a:spcAft>
              <a:buFont typeface="Arial"/>
              <a:buNone/>
            </a:pPr>
            <a:r>
              <a:rPr lang="en-US" sz="2000" kern="100" dirty="0">
                <a:latin typeface="Times New Roman" panose="02020603050405020304" pitchFamily="18" charset="0"/>
                <a:ea typeface="DengXian" panose="02010600030101010101" pitchFamily="2" charset="-122"/>
                <a:cs typeface="Times New Roman" panose="02020603050405020304" pitchFamily="18" charset="0"/>
              </a:rPr>
              <a:t>1. Whether independent estimates will be required for all procurement transactions;</a:t>
            </a:r>
          </a:p>
          <a:p>
            <a:pPr marL="274320" indent="-457200">
              <a:spcBef>
                <a:spcPts val="0"/>
              </a:spcBef>
              <a:spcAft>
                <a:spcPts val="0"/>
              </a:spcAft>
              <a:buFont typeface="Arial"/>
              <a:buNone/>
            </a:pPr>
            <a:endParaRPr lang="en-US" sz="2000" kern="100" dirty="0">
              <a:latin typeface="Times New Roman" panose="02020603050405020304" pitchFamily="18" charset="0"/>
              <a:ea typeface="DengXian" panose="02010600030101010101" pitchFamily="2" charset="-122"/>
              <a:cs typeface="Times New Roman" panose="02020603050405020304" pitchFamily="18" charset="0"/>
            </a:endParaRPr>
          </a:p>
          <a:p>
            <a:pPr marL="274320" indent="-457200">
              <a:spcBef>
                <a:spcPts val="0"/>
              </a:spcBef>
              <a:spcAft>
                <a:spcPts val="0"/>
              </a:spcAft>
              <a:buFont typeface="Arial"/>
              <a:buNone/>
            </a:pPr>
            <a:r>
              <a:rPr lang="en-US" sz="2000" kern="100" dirty="0">
                <a:latin typeface="Times New Roman" panose="02020603050405020304" pitchFamily="18" charset="0"/>
                <a:ea typeface="DengXian" panose="02010600030101010101" pitchFamily="2" charset="-122"/>
                <a:cs typeface="Times New Roman" panose="02020603050405020304" pitchFamily="18" charset="0"/>
              </a:rPr>
              <a:t>2. At what time the independent estimate must be completed;</a:t>
            </a:r>
          </a:p>
          <a:p>
            <a:pPr marL="274320" indent="-457200">
              <a:spcBef>
                <a:spcPts val="0"/>
              </a:spcBef>
              <a:spcAft>
                <a:spcPts val="0"/>
              </a:spcAft>
              <a:buFont typeface="Arial"/>
              <a:buNone/>
            </a:pPr>
            <a:endParaRPr lang="en-US" sz="2000" kern="100" dirty="0">
              <a:latin typeface="Times New Roman" panose="02020603050405020304" pitchFamily="18" charset="0"/>
              <a:ea typeface="DengXian" panose="02010600030101010101" pitchFamily="2" charset="-122"/>
              <a:cs typeface="Times New Roman" panose="02020603050405020304" pitchFamily="18" charset="0"/>
            </a:endParaRPr>
          </a:p>
          <a:p>
            <a:pPr marL="274320" indent="-457200">
              <a:spcBef>
                <a:spcPts val="0"/>
              </a:spcBef>
              <a:spcAft>
                <a:spcPts val="0"/>
              </a:spcAft>
              <a:buFont typeface="Arial"/>
              <a:buNone/>
            </a:pPr>
            <a:r>
              <a:rPr lang="en-US" sz="2000" kern="100" dirty="0">
                <a:latin typeface="Times New Roman" panose="02020603050405020304" pitchFamily="18" charset="0"/>
                <a:ea typeface="DengXian" panose="02010600030101010101" pitchFamily="2" charset="-122"/>
                <a:cs typeface="Times New Roman" panose="02020603050405020304" pitchFamily="18" charset="0"/>
              </a:rPr>
              <a:t>3. The minimum information the estimate must be based on;</a:t>
            </a:r>
          </a:p>
          <a:p>
            <a:pPr marL="274320" indent="-457200">
              <a:spcBef>
                <a:spcPts val="0"/>
              </a:spcBef>
              <a:spcAft>
                <a:spcPts val="0"/>
              </a:spcAft>
              <a:buFont typeface="Arial"/>
              <a:buNone/>
            </a:pPr>
            <a:endParaRPr lang="en-US" sz="2000" kern="100" dirty="0">
              <a:latin typeface="Times New Roman" panose="02020603050405020304" pitchFamily="18" charset="0"/>
              <a:ea typeface="DengXian" panose="02010600030101010101" pitchFamily="2" charset="-122"/>
              <a:cs typeface="Times New Roman" panose="02020603050405020304" pitchFamily="18" charset="0"/>
            </a:endParaRPr>
          </a:p>
          <a:p>
            <a:pPr marL="274320" indent="-457200">
              <a:spcBef>
                <a:spcPts val="0"/>
              </a:spcBef>
              <a:spcAft>
                <a:spcPts val="0"/>
              </a:spcAft>
              <a:buFont typeface="Arial"/>
              <a:buNone/>
            </a:pPr>
            <a:r>
              <a:rPr lang="en-US" sz="2000" kern="100" dirty="0">
                <a:latin typeface="Times New Roman" panose="02020603050405020304" pitchFamily="18" charset="0"/>
                <a:ea typeface="DengXian" panose="02010600030101010101" pitchFamily="2" charset="-122"/>
                <a:cs typeface="Times New Roman" panose="02020603050405020304" pitchFamily="18" charset="0"/>
              </a:rPr>
              <a:t>3. The minimum requirements for an independent estimate; and</a:t>
            </a:r>
          </a:p>
          <a:p>
            <a:pPr marL="274320" indent="-457200">
              <a:spcBef>
                <a:spcPts val="0"/>
              </a:spcBef>
              <a:spcAft>
                <a:spcPts val="0"/>
              </a:spcAft>
              <a:buFont typeface="Arial"/>
              <a:buNone/>
            </a:pPr>
            <a:endParaRPr lang="en-US" sz="2000" kern="100" dirty="0">
              <a:latin typeface="Times New Roman" panose="02020603050405020304" pitchFamily="18" charset="0"/>
              <a:ea typeface="DengXian" panose="02010600030101010101" pitchFamily="2" charset="-122"/>
              <a:cs typeface="Times New Roman" panose="02020603050405020304" pitchFamily="18" charset="0"/>
            </a:endParaRPr>
          </a:p>
          <a:p>
            <a:pPr marL="274320" indent="-457200">
              <a:spcBef>
                <a:spcPts val="0"/>
              </a:spcBef>
              <a:spcAft>
                <a:spcPts val="0"/>
              </a:spcAft>
              <a:buFont typeface="Arial"/>
              <a:buNone/>
            </a:pPr>
            <a:r>
              <a:rPr lang="en-US" sz="2000" kern="100" dirty="0">
                <a:latin typeface="Times New Roman" panose="02020603050405020304" pitchFamily="18" charset="0"/>
                <a:ea typeface="DengXian" panose="02010600030101010101" pitchFamily="2" charset="-122"/>
                <a:cs typeface="Times New Roman" panose="02020603050405020304" pitchFamily="18" charset="0"/>
              </a:rPr>
              <a:t>4. How long will an estimate be held before potential release. </a:t>
            </a:r>
          </a:p>
        </p:txBody>
      </p:sp>
      <p:sp>
        <p:nvSpPr>
          <p:cNvPr id="7" name="Content Placeholder 2">
            <a:extLst>
              <a:ext uri="{FF2B5EF4-FFF2-40B4-BE49-F238E27FC236}">
                <a16:creationId xmlns:a16="http://schemas.microsoft.com/office/drawing/2014/main" id="{57D9CA8E-81EE-E48F-8F57-C9CDBD7A70FB}"/>
              </a:ext>
            </a:extLst>
          </p:cNvPr>
          <p:cNvSpPr txBox="1">
            <a:spLocks/>
          </p:cNvSpPr>
          <p:nvPr/>
        </p:nvSpPr>
        <p:spPr>
          <a:xfrm>
            <a:off x="1636710" y="654909"/>
            <a:ext cx="10018713" cy="11643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pPr>
            <a:endParaRPr lang="en-US" sz="2000" kern="100" dirty="0">
              <a:latin typeface="Times New Roman" panose="02020603050405020304" pitchFamily="18" charset="0"/>
              <a:ea typeface="DengXian" panose="02010600030101010101" pitchFamily="2" charset="-122"/>
              <a:cs typeface="Times New Roman" panose="02020603050405020304" pitchFamily="18" charset="0"/>
            </a:endParaRPr>
          </a:p>
          <a:p>
            <a:pPr marL="0" indent="0">
              <a:spcBef>
                <a:spcPts val="0"/>
              </a:spcBef>
              <a:spcAft>
                <a:spcPts val="0"/>
              </a:spcAft>
              <a:buFont typeface="Arial"/>
              <a:buNone/>
            </a:pPr>
            <a:r>
              <a:rPr lang="en-US" sz="2000" kern="100" dirty="0">
                <a:latin typeface="Times New Roman" panose="02020603050405020304" pitchFamily="18" charset="0"/>
                <a:ea typeface="DengXian" panose="02010600030101010101" pitchFamily="2" charset="-122"/>
                <a:cs typeface="Times New Roman" panose="02020603050405020304" pitchFamily="18" charset="0"/>
              </a:rPr>
              <a:t>When implementing a required independent estimate, the MPC should address: </a:t>
            </a:r>
          </a:p>
        </p:txBody>
      </p:sp>
    </p:spTree>
    <p:extLst>
      <p:ext uri="{BB962C8B-B14F-4D97-AF65-F5344CB8AC3E}">
        <p14:creationId xmlns:p14="http://schemas.microsoft.com/office/powerpoint/2010/main" val="77653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F4B0-518B-91EB-3DA3-9585FB0592B4}"/>
              </a:ext>
            </a:extLst>
          </p:cNvPr>
          <p:cNvSpPr>
            <a:spLocks noGrp="1"/>
          </p:cNvSpPr>
          <p:nvPr>
            <p:ph type="title"/>
          </p:nvPr>
        </p:nvSpPr>
        <p:spPr>
          <a:xfrm>
            <a:off x="1086643" y="1"/>
            <a:ext cx="10018713" cy="1066800"/>
          </a:xfrm>
        </p:spPr>
        <p:txBody>
          <a:bodyPr/>
          <a:lstStyle/>
          <a:p>
            <a:r>
              <a:rPr lang="en-US" cap="small" dirty="0">
                <a:latin typeface="Times New Roman" panose="02020603050405020304" pitchFamily="18" charset="0"/>
                <a:cs typeface="Times New Roman" panose="02020603050405020304" pitchFamily="18" charset="0"/>
              </a:rPr>
              <a:t>Potential Issues for Mitigation</a:t>
            </a:r>
          </a:p>
        </p:txBody>
      </p:sp>
      <p:sp>
        <p:nvSpPr>
          <p:cNvPr id="3" name="Content Placeholder 2">
            <a:extLst>
              <a:ext uri="{FF2B5EF4-FFF2-40B4-BE49-F238E27FC236}">
                <a16:creationId xmlns:a16="http://schemas.microsoft.com/office/drawing/2014/main" id="{56530FB3-939D-4539-2DF4-32A10089158A}"/>
              </a:ext>
            </a:extLst>
          </p:cNvPr>
          <p:cNvSpPr>
            <a:spLocks noGrp="1"/>
          </p:cNvSpPr>
          <p:nvPr>
            <p:ph idx="1"/>
          </p:nvPr>
        </p:nvSpPr>
        <p:spPr>
          <a:xfrm>
            <a:off x="1404797" y="1013792"/>
            <a:ext cx="10018713" cy="4830416"/>
          </a:xfrm>
        </p:spPr>
        <p:txBody>
          <a:bodyPr numCol="1">
            <a:normAutofit/>
          </a:bodyPr>
          <a:lstStyle/>
          <a:p>
            <a:pPr>
              <a:spcBef>
                <a:spcPts val="0"/>
              </a:spcBef>
              <a:spcAft>
                <a:spcPts val="0"/>
              </a:spcAft>
            </a:pPr>
            <a:r>
              <a:rPr lang="en-US" sz="18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Source Selection Issues</a:t>
            </a:r>
          </a:p>
          <a:p>
            <a:pPr lvl="1">
              <a:spcBef>
                <a:spcPts val="0"/>
              </a:spcBef>
              <a:spcAft>
                <a:spcPts val="0"/>
              </a:spcAft>
            </a:pPr>
            <a:r>
              <a:rPr lang="en-US" sz="1400" kern="100" dirty="0">
                <a:latin typeface="Times New Roman" panose="02020603050405020304" pitchFamily="18" charset="0"/>
                <a:ea typeface="DengXian" panose="02010600030101010101" pitchFamily="2" charset="-122"/>
                <a:cs typeface="Times New Roman" panose="02020603050405020304" pitchFamily="18" charset="0"/>
              </a:rPr>
              <a:t>Ensuring competition is not unnecessarily reduced.</a:t>
            </a:r>
            <a:endParaRPr lang="en-US" sz="14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indent="0">
              <a:spcBef>
                <a:spcPts val="0"/>
              </a:spcBef>
              <a:spcAft>
                <a:spcPts val="0"/>
              </a:spcAft>
              <a:buNone/>
            </a:pPr>
            <a:endParaRPr lang="en-US" sz="1800" kern="100" dirty="0">
              <a:latin typeface="Times New Roman" panose="02020603050405020304" pitchFamily="18" charset="0"/>
              <a:ea typeface="DengXian" panose="02010600030101010101" pitchFamily="2" charset="-122"/>
              <a:cs typeface="Times New Roman" panose="02020603050405020304" pitchFamily="18" charset="0"/>
            </a:endParaRPr>
          </a:p>
          <a:p>
            <a:pPr>
              <a:spcBef>
                <a:spcPts val="0"/>
              </a:spcBef>
              <a:spcAft>
                <a:spcPts val="0"/>
              </a:spcAft>
            </a:pPr>
            <a:r>
              <a:rPr lang="en-US" sz="18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Price </a:t>
            </a:r>
            <a:r>
              <a:rPr lang="en-US" sz="1800" kern="100" dirty="0">
                <a:latin typeface="Times New Roman" panose="02020603050405020304" pitchFamily="18" charset="0"/>
                <a:ea typeface="DengXian" panose="02010600030101010101" pitchFamily="2" charset="-122"/>
                <a:cs typeface="Times New Roman" panose="02020603050405020304" pitchFamily="18" charset="0"/>
              </a:rPr>
              <a:t>S</a:t>
            </a:r>
            <a:r>
              <a:rPr lang="en-US" sz="18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ignaling</a:t>
            </a:r>
          </a:p>
          <a:p>
            <a:pPr lvl="1">
              <a:spcBef>
                <a:spcPts val="0"/>
              </a:spcBef>
              <a:spcAft>
                <a:spcPts val="0"/>
              </a:spcAft>
            </a:pPr>
            <a:r>
              <a:rPr lang="en-US" sz="14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Preservation of price signaling to reduce </a:t>
            </a:r>
            <a:r>
              <a:rPr lang="en-US" sz="1400" kern="100" dirty="0">
                <a:latin typeface="Times New Roman" panose="02020603050405020304" pitchFamily="18" charset="0"/>
                <a:ea typeface="DengXian" panose="02010600030101010101" pitchFamily="2" charset="-122"/>
                <a:cs typeface="Times New Roman" panose="02020603050405020304" pitchFamily="18" charset="0"/>
              </a:rPr>
              <a:t>possibility of p</a:t>
            </a:r>
            <a:r>
              <a:rPr lang="en-US" sz="14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rice fixing. </a:t>
            </a:r>
            <a:endParaRPr lang="en-US" sz="1400" kern="100" dirty="0">
              <a:latin typeface="Times New Roman" panose="02020603050405020304" pitchFamily="18" charset="0"/>
              <a:ea typeface="DengXian" panose="02010600030101010101" pitchFamily="2" charset="-122"/>
              <a:cs typeface="Times New Roman" panose="02020603050405020304" pitchFamily="18" charset="0"/>
            </a:endParaRPr>
          </a:p>
          <a:p>
            <a:pPr marL="457200" lvl="1" indent="0">
              <a:spcBef>
                <a:spcPts val="0"/>
              </a:spcBef>
              <a:spcAft>
                <a:spcPts val="0"/>
              </a:spcAft>
              <a:buNone/>
            </a:pPr>
            <a:endParaRPr lang="en-US" sz="1800" kern="100" dirty="0">
              <a:latin typeface="Times New Roman" panose="02020603050405020304" pitchFamily="18" charset="0"/>
              <a:ea typeface="DengXian" panose="02010600030101010101" pitchFamily="2" charset="-122"/>
              <a:cs typeface="Times New Roman" panose="02020603050405020304" pitchFamily="18" charset="0"/>
            </a:endParaRPr>
          </a:p>
          <a:p>
            <a:pPr>
              <a:spcBef>
                <a:spcPts val="0"/>
              </a:spcBef>
              <a:spcAft>
                <a:spcPts val="0"/>
              </a:spcAft>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Overburdensome Requirements </a:t>
            </a:r>
          </a:p>
          <a:p>
            <a:pPr lvl="1">
              <a:spcBef>
                <a:spcPts val="0"/>
              </a:spcBef>
              <a:spcAft>
                <a:spcPts val="0"/>
              </a:spcAft>
            </a:pPr>
            <a:r>
              <a:rPr lang="en-US" sz="1400" kern="100" dirty="0">
                <a:latin typeface="Times New Roman" panose="02020603050405020304" pitchFamily="18" charset="0"/>
                <a:ea typeface="DengXian" panose="02010600030101010101" pitchFamily="2" charset="-122"/>
                <a:cs typeface="Times New Roman" panose="02020603050405020304" pitchFamily="18" charset="0"/>
              </a:rPr>
              <a:t>Mitigating unduly restrictive requirements that will unnecessarily reduce competition or result in excessive costs to offeror.</a:t>
            </a:r>
          </a:p>
          <a:p>
            <a:pPr marL="457200" lvl="1" indent="0">
              <a:spcBef>
                <a:spcPts val="0"/>
              </a:spcBef>
              <a:spcAft>
                <a:spcPts val="0"/>
              </a:spcAft>
              <a:buNone/>
            </a:pPr>
            <a:endParaRPr lang="en-US" sz="1400" kern="100" dirty="0">
              <a:latin typeface="Times New Roman" panose="02020603050405020304" pitchFamily="18" charset="0"/>
              <a:ea typeface="DengXian" panose="02010600030101010101" pitchFamily="2" charset="-122"/>
              <a:cs typeface="Times New Roman" panose="02020603050405020304" pitchFamily="18" charset="0"/>
            </a:endParaRPr>
          </a:p>
          <a:p>
            <a:pPr>
              <a:spcBef>
                <a:spcPts val="0"/>
              </a:spcBef>
              <a:spcAft>
                <a:spcPts val="0"/>
              </a:spcAft>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Price Realism </a:t>
            </a:r>
          </a:p>
          <a:p>
            <a:pPr lvl="1">
              <a:spcBef>
                <a:spcPts val="0"/>
              </a:spcBef>
              <a:spcAft>
                <a:spcPts val="0"/>
              </a:spcAft>
            </a:pPr>
            <a:r>
              <a:rPr lang="en-US" sz="1400" kern="100" dirty="0">
                <a:latin typeface="Times New Roman" panose="02020603050405020304" pitchFamily="18" charset="0"/>
                <a:ea typeface="DengXian" panose="02010600030101010101" pitchFamily="2" charset="-122"/>
                <a:cs typeface="Times New Roman" panose="02020603050405020304" pitchFamily="18" charset="0"/>
              </a:rPr>
              <a:t>Ensuring independent estimate are used to advantage the offeror without increasing likelihood of litigation.</a:t>
            </a:r>
          </a:p>
          <a:p>
            <a:pPr marL="457200" lvl="1" indent="0">
              <a:spcBef>
                <a:spcPts val="0"/>
              </a:spcBef>
              <a:spcAft>
                <a:spcPts val="0"/>
              </a:spcAft>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1F51C128-599F-8042-A644-C59ECE6712C7}"/>
              </a:ext>
            </a:extLst>
          </p:cNvPr>
          <p:cNvSpPr>
            <a:spLocks noGrp="1"/>
          </p:cNvSpPr>
          <p:nvPr>
            <p:ph type="sldNum" sz="quarter" idx="12"/>
          </p:nvPr>
        </p:nvSpPr>
        <p:spPr>
          <a:xfrm>
            <a:off x="11300648" y="6319618"/>
            <a:ext cx="551167" cy="365125"/>
          </a:xfrm>
        </p:spPr>
        <p:txBody>
          <a:bodyPr/>
          <a:lstStyle/>
          <a:p>
            <a:fld id="{69A3B3EC-B7A6-4D0A-AA99-7D91F8CDD363}" type="slidenum">
              <a:rPr lang="en-US" sz="1400" smtClean="0">
                <a:latin typeface="Times New Roman" panose="02020603050405020304" pitchFamily="18" charset="0"/>
                <a:cs typeface="Times New Roman" panose="02020603050405020304" pitchFamily="18" charset="0"/>
              </a:rPr>
              <a:t>8</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30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9602-DA37-B4C0-E10F-260F29FFC790}"/>
              </a:ext>
            </a:extLst>
          </p:cNvPr>
          <p:cNvSpPr>
            <a:spLocks noGrp="1"/>
          </p:cNvSpPr>
          <p:nvPr>
            <p:ph type="title"/>
          </p:nvPr>
        </p:nvSpPr>
        <p:spPr/>
        <p:txBody>
          <a:bodyPr/>
          <a:lstStyle/>
          <a:p>
            <a:r>
              <a:rPr lang="en-US" cap="small"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6157D691-EEE3-9388-9BF6-CBDB06ADB705}"/>
              </a:ext>
            </a:extLst>
          </p:cNvPr>
          <p:cNvSpPr>
            <a:spLocks noGrp="1"/>
          </p:cNvSpPr>
          <p:nvPr>
            <p:ph idx="1"/>
          </p:nvPr>
        </p:nvSpPr>
        <p:spPr>
          <a:xfrm>
            <a:off x="1395533" y="2486487"/>
            <a:ext cx="10018713" cy="2880643"/>
          </a:xfrm>
        </p:spPr>
        <p:txBody>
          <a:bodyPr>
            <a:normAutofit/>
          </a:bodyPr>
          <a:lstStyle/>
          <a:p>
            <a:pPr>
              <a:spcBef>
                <a:spcPts val="0"/>
              </a:spcBef>
            </a:pPr>
            <a:r>
              <a:rPr lang="en-US" sz="2000" dirty="0">
                <a:latin typeface="Times New Roman" panose="02020603050405020304" pitchFamily="18" charset="0"/>
                <a:cs typeface="Times New Roman" panose="02020603050405020304" pitchFamily="18" charset="0"/>
              </a:rPr>
              <a:t>The MPC should be revised to provide guidance that incorporates an independent estimate requirement inline with the OMB Grant Guidance to provide beneficial direction for state and local governments in establishing their procurement codes and regulations. </a:t>
            </a:r>
            <a:endParaRPr lang="en-US"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D52CE2B4-DBCA-C98C-B2F3-65B4D51CEB0A}"/>
              </a:ext>
            </a:extLst>
          </p:cNvPr>
          <p:cNvSpPr>
            <a:spLocks noGrp="1"/>
          </p:cNvSpPr>
          <p:nvPr>
            <p:ph type="sldNum" sz="quarter" idx="12"/>
          </p:nvPr>
        </p:nvSpPr>
        <p:spPr>
          <a:xfrm>
            <a:off x="11300648" y="6319618"/>
            <a:ext cx="551167" cy="365125"/>
          </a:xfrm>
        </p:spPr>
        <p:txBody>
          <a:bodyPr/>
          <a:lstStyle/>
          <a:p>
            <a:fld id="{69A3B3EC-B7A6-4D0A-AA99-7D91F8CDD363}" type="slidenum">
              <a:rPr lang="en-US" sz="1400" smtClean="0">
                <a:latin typeface="Times New Roman" panose="02020603050405020304" pitchFamily="18" charset="0"/>
                <a:cs typeface="Times New Roman" panose="02020603050405020304" pitchFamily="18" charset="0"/>
              </a:rPr>
              <a:t>9</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279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11290</TotalTime>
  <Words>1253</Words>
  <Application>Microsoft Office PowerPoint</Application>
  <PresentationFormat>Widescreen</PresentationFormat>
  <Paragraphs>102</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Times New Roman</vt:lpstr>
      <vt:lpstr>Parallax</vt:lpstr>
      <vt:lpstr>Reforming the MPC: Requiring Independent Estimates</vt:lpstr>
      <vt:lpstr>Introduction</vt:lpstr>
      <vt:lpstr>OMB Uniform Guidance: Requirement for Independent Estimate</vt:lpstr>
      <vt:lpstr>Potential Update to OMB Grant Guidance</vt:lpstr>
      <vt:lpstr>MPC and Independent Estimates</vt:lpstr>
      <vt:lpstr>State &amp; Local Independent Estimate Requirements </vt:lpstr>
      <vt:lpstr>Proposed Reform to MPC</vt:lpstr>
      <vt:lpstr>Potential Issues for Mitigation</vt:lpstr>
      <vt:lpstr>Conclusion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Reforming the MPC to Include a Requirement for Independent Price Estimates</dc:title>
  <dc:creator>Vaught, Matthew B</dc:creator>
  <cp:lastModifiedBy>Vaught, Matthew B</cp:lastModifiedBy>
  <cp:revision>15</cp:revision>
  <dcterms:created xsi:type="dcterms:W3CDTF">2023-09-21T19:31:41Z</dcterms:created>
  <dcterms:modified xsi:type="dcterms:W3CDTF">2023-10-08T14:57:24Z</dcterms:modified>
</cp:coreProperties>
</file>